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23"/>
  </p:notesMasterIdLst>
  <p:handoutMasterIdLst>
    <p:handoutMasterId r:id="rId24"/>
  </p:handoutMasterIdLst>
  <p:sldIdLst>
    <p:sldId id="302" r:id="rId2"/>
    <p:sldId id="320" r:id="rId3"/>
    <p:sldId id="321" r:id="rId4"/>
    <p:sldId id="322" r:id="rId5"/>
    <p:sldId id="323" r:id="rId6"/>
    <p:sldId id="324" r:id="rId7"/>
    <p:sldId id="325" r:id="rId8"/>
    <p:sldId id="326" r:id="rId9"/>
    <p:sldId id="338" r:id="rId10"/>
    <p:sldId id="327" r:id="rId11"/>
    <p:sldId id="316" r:id="rId12"/>
    <p:sldId id="337" r:id="rId13"/>
    <p:sldId id="315" r:id="rId14"/>
    <p:sldId id="328" r:id="rId15"/>
    <p:sldId id="329" r:id="rId16"/>
    <p:sldId id="330" r:id="rId17"/>
    <p:sldId id="331" r:id="rId18"/>
    <p:sldId id="332" r:id="rId19"/>
    <p:sldId id="333" r:id="rId20"/>
    <p:sldId id="334" r:id="rId21"/>
    <p:sldId id="335" r:id="rId2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8000"/>
    <a:srgbClr val="009900"/>
    <a:srgbClr val="080808"/>
    <a:srgbClr val="4D4D4D"/>
    <a:srgbClr val="FFFF00"/>
    <a:srgbClr val="FF3300"/>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492" autoAdjust="0"/>
  </p:normalViewPr>
  <p:slideViewPr>
    <p:cSldViewPr>
      <p:cViewPr varScale="1">
        <p:scale>
          <a:sx n="86" d="100"/>
          <a:sy n="86" d="100"/>
        </p:scale>
        <p:origin x="-56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l-GR"/>
          </a:p>
        </p:txBody>
      </p:sp>
      <p:sp>
        <p:nvSpPr>
          <p:cNvPr id="1167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l-GR"/>
          </a:p>
        </p:txBody>
      </p:sp>
      <p:sp>
        <p:nvSpPr>
          <p:cNvPr id="1167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l-GR"/>
          </a:p>
        </p:txBody>
      </p:sp>
      <p:sp>
        <p:nvSpPr>
          <p:cNvPr id="1167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1CA4C5E-1B85-4F86-8F29-962F65AC38C2}" type="slidenum">
              <a:rPr lang="el-GR"/>
              <a:pPr/>
              <a:t>‹#›</a:t>
            </a:fld>
            <a:endParaRPr lang="el-G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l-GR"/>
          </a:p>
        </p:txBody>
      </p:sp>
      <p:sp>
        <p:nvSpPr>
          <p:cNvPr id="921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l-GR"/>
          </a:p>
        </p:txBody>
      </p:sp>
      <p:sp>
        <p:nvSpPr>
          <p:cNvPr id="9216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921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p>
        </p:txBody>
      </p:sp>
      <p:sp>
        <p:nvSpPr>
          <p:cNvPr id="921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l-GR"/>
          </a:p>
        </p:txBody>
      </p:sp>
      <p:sp>
        <p:nvSpPr>
          <p:cNvPr id="921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B84F1A8-5526-4908-8114-DC2CE462A548}" type="slidenum">
              <a:rPr lang="el-GR"/>
              <a:pPr/>
              <a:t>‹#›</a:t>
            </a:fld>
            <a:endParaRPr lang="el-G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B7BFF7-34D1-41D6-87B3-AC0C53535C73}" type="slidenum">
              <a:rPr lang="el-GR"/>
              <a:pPr/>
              <a:t>1</a:t>
            </a:fld>
            <a:endParaRPr lang="el-GR"/>
          </a:p>
        </p:txBody>
      </p:sp>
      <p:sp>
        <p:nvSpPr>
          <p:cNvPr id="93186" name="Rectangle 2"/>
          <p:cNvSpPr>
            <a:spLocks noRot="1" noChangeArrowheads="1" noTextEdit="1"/>
          </p:cNvSpPr>
          <p:nvPr>
            <p:ph type="sldImg"/>
          </p:nvPr>
        </p:nvSpPr>
        <p:spPr>
          <a:ln/>
        </p:spPr>
      </p:sp>
      <p:sp>
        <p:nvSpPr>
          <p:cNvPr id="93187" name="Rectangle 3"/>
          <p:cNvSpPr>
            <a:spLocks noGrp="1" noChangeArrowheads="1"/>
          </p:cNvSpPr>
          <p:nvPr>
            <p:ph type="body" idx="1"/>
          </p:nvPr>
        </p:nvSpPr>
        <p:spPr/>
        <p:txBody>
          <a:bodyPr/>
          <a:lstStyle/>
          <a:p>
            <a:r>
              <a:rPr lang="el-GR"/>
              <a:t>Δηλαδή, θέλουμε να αξιολογήσουμε αν πετύχαμε ή όχι τη θεραπεία. Πώς θα το κρίνουμε;</a:t>
            </a:r>
          </a:p>
          <a:p>
            <a:r>
              <a:rPr lang="el-GR"/>
              <a:t>Η πιο βασική ερώτηση, όμως, είναι: αφού η θεραπεία τελείωσε έτσι ή αλλιώς, γιατί μας ενδιαφέρει η εκ των υστέρων αξιολόγηση; Η απάντηση παρακάτω…</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E6FD57-2103-4F89-8C02-635669644B89}" type="slidenum">
              <a:rPr lang="el-GR"/>
              <a:pPr/>
              <a:t>12</a:t>
            </a:fld>
            <a:endParaRPr lang="el-GR"/>
          </a:p>
        </p:txBody>
      </p:sp>
      <p:sp>
        <p:nvSpPr>
          <p:cNvPr id="132098" name="Rectangle 2"/>
          <p:cNvSpPr>
            <a:spLocks noRot="1" noChangeArrowheads="1" noTextEdit="1"/>
          </p:cNvSpPr>
          <p:nvPr>
            <p:ph type="sldImg"/>
          </p:nvPr>
        </p:nvSpPr>
        <p:spPr>
          <a:ln/>
        </p:spPr>
      </p:sp>
      <p:sp>
        <p:nvSpPr>
          <p:cNvPr id="132099" name="Rectangle 3"/>
          <p:cNvSpPr>
            <a:spLocks noGrp="1" noChangeArrowheads="1"/>
          </p:cNvSpPr>
          <p:nvPr>
            <p:ph type="body" idx="1"/>
          </p:nvPr>
        </p:nvSpPr>
        <p:spPr/>
        <p:txBody>
          <a:bodyPr/>
          <a:lstStyle/>
          <a:p>
            <a:r>
              <a:rPr lang="el-GR"/>
              <a:t>Αυτές είναι μερικές από τις ερωτήσεις που πρέπει να θέτουμε στον εαυτό μας πριν ξεκινήσουμε τη θεραπεία.</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EFEA08-A15D-4056-8BD5-D6A93FB7EC98}" type="slidenum">
              <a:rPr lang="el-GR"/>
              <a:pPr/>
              <a:t>14</a:t>
            </a:fld>
            <a:endParaRPr lang="el-GR"/>
          </a:p>
        </p:txBody>
      </p:sp>
      <p:sp>
        <p:nvSpPr>
          <p:cNvPr id="124930" name="Rectangle 2"/>
          <p:cNvSpPr>
            <a:spLocks noRot="1" noChangeArrowheads="1" noTextEdit="1"/>
          </p:cNvSpPr>
          <p:nvPr>
            <p:ph type="sldImg"/>
          </p:nvPr>
        </p:nvSpPr>
        <p:spPr>
          <a:ln/>
        </p:spPr>
      </p:sp>
      <p:sp>
        <p:nvSpPr>
          <p:cNvPr id="124931" name="Rectangle 3"/>
          <p:cNvSpPr>
            <a:spLocks noGrp="1" noChangeArrowheads="1"/>
          </p:cNvSpPr>
          <p:nvPr>
            <p:ph type="body" idx="1"/>
          </p:nvPr>
        </p:nvSpPr>
        <p:spPr/>
        <p:txBody>
          <a:bodyPr/>
          <a:lstStyle/>
          <a:p>
            <a:r>
              <a:rPr lang="el-GR"/>
              <a:t>Έγκλειση του 16.</a:t>
            </a:r>
          </a:p>
          <a:p>
            <a:r>
              <a:rPr lang="el-GR"/>
              <a:t>Πρέπει να θεραπεύσουμε τώρα;</a:t>
            </a:r>
          </a:p>
          <a:p>
            <a:r>
              <a:rPr lang="el-GR"/>
              <a:t>Ποιες εναλλακτικές θεραπείες έχουμε στη διάθεσή μας.</a:t>
            </a:r>
          </a:p>
          <a:p>
            <a:r>
              <a:rPr lang="el-GR"/>
              <a:t>Ποια η πρόβλεψη της εξέλιξης της κατάστασης αυτής για κάθε εναλλακτική θεραπεία; Ποια θεραπεία θα προτιμήσετε;</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38D860-CA3A-4C4F-92EA-DBBB3C3F706C}" type="slidenum">
              <a:rPr lang="el-GR"/>
              <a:pPr/>
              <a:t>15</a:t>
            </a:fld>
            <a:endParaRPr lang="el-GR"/>
          </a:p>
        </p:txBody>
      </p:sp>
      <p:sp>
        <p:nvSpPr>
          <p:cNvPr id="133122" name="Rectangle 2"/>
          <p:cNvSpPr>
            <a:spLocks noRot="1" noChangeArrowheads="1" noTextEdit="1"/>
          </p:cNvSpPr>
          <p:nvPr>
            <p:ph type="sldImg"/>
          </p:nvPr>
        </p:nvSpPr>
        <p:spPr>
          <a:ln/>
        </p:spPr>
      </p:sp>
      <p:sp>
        <p:nvSpPr>
          <p:cNvPr id="133123" name="Rectangle 3"/>
          <p:cNvSpPr>
            <a:spLocks noGrp="1" noChangeArrowheads="1"/>
          </p:cNvSpPr>
          <p:nvPr>
            <p:ph type="body" idx="1"/>
          </p:nvPr>
        </p:nvSpPr>
        <p:spPr/>
        <p:txBody>
          <a:bodyPr/>
          <a:lstStyle/>
          <a:p>
            <a:r>
              <a:rPr lang="el-GR"/>
              <a:t>Ποια η διάγνωσή σας; Ποια κλινική δοκιμασία θα κάνατε για να θέσετε τη διάγνωση;</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F7CC8D-55DD-4AF6-AC5A-E2AB71AD6638}" type="slidenum">
              <a:rPr lang="el-GR"/>
              <a:pPr/>
              <a:t>16</a:t>
            </a:fld>
            <a:endParaRPr lang="el-GR"/>
          </a:p>
        </p:txBody>
      </p:sp>
      <p:sp>
        <p:nvSpPr>
          <p:cNvPr id="134146" name="Rectangle 2"/>
          <p:cNvSpPr>
            <a:spLocks noRot="1" noChangeArrowheads="1" noTextEdit="1"/>
          </p:cNvSpPr>
          <p:nvPr>
            <p:ph type="sldImg"/>
          </p:nvPr>
        </p:nvSpPr>
        <p:spPr>
          <a:ln/>
        </p:spPr>
      </p:sp>
      <p:sp>
        <p:nvSpPr>
          <p:cNvPr id="134147" name="Rectangle 3"/>
          <p:cNvSpPr>
            <a:spLocks noGrp="1" noChangeArrowheads="1"/>
          </p:cNvSpPr>
          <p:nvPr>
            <p:ph type="body" idx="1"/>
          </p:nvPr>
        </p:nvSpPr>
        <p:spPr/>
        <p:txBody>
          <a:bodyPr/>
          <a:lstStyle/>
          <a:p>
            <a:r>
              <a:rPr lang="el-GR"/>
              <a:t>Ίδια περίπτωση με την προηγούμενη εικόνα. Πρόωρη επαφή στον 21 και προολίσθηση της κάτω γνάθου, ώστε στην μέγιστη συγγόμφωση (προηγούμενη εικόνα) να εμφανίζεται καθολική σταυροειδής σύγκλειση.</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7D71D6-D668-426E-B6A4-9DFC8F221CCB}" type="slidenum">
              <a:rPr lang="el-GR"/>
              <a:pPr/>
              <a:t>17</a:t>
            </a:fld>
            <a:endParaRPr lang="el-GR"/>
          </a:p>
        </p:txBody>
      </p:sp>
      <p:sp>
        <p:nvSpPr>
          <p:cNvPr id="135170" name="Rectangle 2"/>
          <p:cNvSpPr>
            <a:spLocks noRot="1" noChangeArrowheads="1" noTextEdit="1"/>
          </p:cNvSpPr>
          <p:nvPr>
            <p:ph type="sldImg"/>
          </p:nvPr>
        </p:nvSpPr>
        <p:spPr>
          <a:ln/>
        </p:spPr>
      </p:sp>
      <p:sp>
        <p:nvSpPr>
          <p:cNvPr id="135171" name="Rectangle 3"/>
          <p:cNvSpPr>
            <a:spLocks noGrp="1" noChangeArrowheads="1"/>
          </p:cNvSpPr>
          <p:nvPr>
            <p:ph type="body" idx="1"/>
          </p:nvPr>
        </p:nvSpPr>
        <p:spPr/>
        <p:txBody>
          <a:bodyPr/>
          <a:lstStyle/>
          <a:p>
            <a:r>
              <a:rPr lang="el-GR"/>
              <a:t>Εύκολη και φθηνή θεραπεία, αλλά η ασθενής δεν ήταν συνεπής και η προσπάθεια απέτυχε. Έτσι, οι γονείς απεφάσισαν εφαρμογή ορθοδοντικού μηχανήματος.</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E09CA1-86D0-4BE4-A7CD-929067FCC212}" type="slidenum">
              <a:rPr lang="el-GR"/>
              <a:pPr/>
              <a:t>18</a:t>
            </a:fld>
            <a:endParaRPr lang="el-GR"/>
          </a:p>
        </p:txBody>
      </p:sp>
      <p:sp>
        <p:nvSpPr>
          <p:cNvPr id="136194" name="Rectangle 2"/>
          <p:cNvSpPr>
            <a:spLocks noRot="1" noChangeArrowheads="1" noTextEdit="1"/>
          </p:cNvSpPr>
          <p:nvPr>
            <p:ph type="sldImg"/>
          </p:nvPr>
        </p:nvSpPr>
        <p:spPr>
          <a:ln/>
        </p:spPr>
      </p:sp>
      <p:sp>
        <p:nvSpPr>
          <p:cNvPr id="136195" name="Rectangle 3"/>
          <p:cNvSpPr>
            <a:spLocks noGrp="1" noChangeArrowheads="1"/>
          </p:cNvSpPr>
          <p:nvPr>
            <p:ph type="body" idx="1"/>
          </p:nvPr>
        </p:nvSpPr>
        <p:spPr/>
        <p:txBody>
          <a:bodyPr/>
          <a:lstStyle/>
          <a:p>
            <a:r>
              <a:rPr lang="el-GR"/>
              <a:t>Το επικλινές και το αποτέλεσμα μετά από δύο μήνες.</a:t>
            </a:r>
          </a:p>
          <a:p>
            <a:r>
              <a:rPr lang="el-GR"/>
              <a:t>Ήταν η θεραπεία επιτυχημένη; Πώς προβλέπετε ότι θα ήταν η εξέλιξη αν δεν γινόταν η παρέμβαση;</a:t>
            </a:r>
          </a:p>
          <a:p>
            <a:r>
              <a:rPr lang="el-GR"/>
              <a:t>Είμαστε βέβαιοι ότι στο μέλλον δεν θα επανεμφανιστεί η πρόσθια σταυροειδής; Εάν εμφανιστεί, τότε η θεραπεία μας θα ήταν μάταια και άχρηστη;</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E8D779-6D11-4628-B0DC-A44CED7889C1}" type="slidenum">
              <a:rPr lang="el-GR"/>
              <a:pPr/>
              <a:t>19</a:t>
            </a:fld>
            <a:endParaRPr lang="el-GR"/>
          </a:p>
        </p:txBody>
      </p:sp>
      <p:sp>
        <p:nvSpPr>
          <p:cNvPr id="137218" name="Rectangle 2"/>
          <p:cNvSpPr>
            <a:spLocks noRot="1" noChangeArrowheads="1" noTextEdit="1"/>
          </p:cNvSpPr>
          <p:nvPr>
            <p:ph type="sldImg"/>
          </p:nvPr>
        </p:nvSpPr>
        <p:spPr>
          <a:ln/>
        </p:spPr>
      </p:sp>
      <p:sp>
        <p:nvSpPr>
          <p:cNvPr id="137219" name="Rectangle 3"/>
          <p:cNvSpPr>
            <a:spLocks noGrp="1" noChangeArrowheads="1"/>
          </p:cNvSpPr>
          <p:nvPr>
            <p:ph type="body" idx="1"/>
          </p:nvPr>
        </p:nvSpPr>
        <p:spPr/>
        <p:txBody>
          <a:bodyPr/>
          <a:lstStyle/>
          <a:p>
            <a:r>
              <a:rPr lang="el-GR"/>
              <a:t>Ποια η διάγνωσή σας; Προσέξτε τη μέση γραμμή.</a:t>
            </a:r>
          </a:p>
          <a:p>
            <a:r>
              <a:rPr lang="el-GR"/>
              <a:t>Ποια κλινική δοκιμασία θα κάνατε για να επιβεβαιώσετε τη διάγνωση;</a:t>
            </a:r>
          </a:p>
          <a:p>
            <a:r>
              <a:rPr lang="el-GR"/>
              <a:t>Θα θεραπεύσετε τώρα ή όχι; Γιατί;</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857555-9D52-4EA0-8D11-1E7699E7BA8E}" type="slidenum">
              <a:rPr lang="el-GR"/>
              <a:pPr/>
              <a:t>20</a:t>
            </a:fld>
            <a:endParaRPr lang="el-GR"/>
          </a:p>
        </p:txBody>
      </p:sp>
      <p:sp>
        <p:nvSpPr>
          <p:cNvPr id="138242" name="Rectangle 2"/>
          <p:cNvSpPr>
            <a:spLocks noRot="1" noChangeArrowheads="1" noTextEdit="1"/>
          </p:cNvSpPr>
          <p:nvPr>
            <p:ph type="sldImg"/>
          </p:nvPr>
        </p:nvSpPr>
        <p:spPr>
          <a:ln/>
        </p:spPr>
      </p:sp>
      <p:sp>
        <p:nvSpPr>
          <p:cNvPr id="138243" name="Rectangle 3"/>
          <p:cNvSpPr>
            <a:spLocks noGrp="1" noChangeArrowheads="1"/>
          </p:cNvSpPr>
          <p:nvPr>
            <p:ph type="body" idx="1"/>
          </p:nvPr>
        </p:nvSpPr>
        <p:spPr/>
        <p:txBody>
          <a:bodyPr/>
          <a:lstStyle/>
          <a:p>
            <a:r>
              <a:rPr lang="el-GR"/>
              <a:t>Μετά από την προκαταρκτική φάση θεραπείας. Προσέξτε τη μέση γραμμή. Είναι επιτυχημένη η θεραπεία;</a:t>
            </a:r>
          </a:p>
          <a:p>
            <a:r>
              <a:rPr lang="el-GR"/>
              <a:t>Προσέξτε επίσης την παραμείνασα σταυροειδή σύγκλειση του 55. Είναι επιτυχημένη η θεραπεία;</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4FF8A5-AE7F-419F-B633-4581DB02A873}" type="slidenum">
              <a:rPr lang="el-GR"/>
              <a:pPr/>
              <a:t>21</a:t>
            </a:fld>
            <a:endParaRPr lang="el-GR"/>
          </a:p>
        </p:txBody>
      </p:sp>
      <p:sp>
        <p:nvSpPr>
          <p:cNvPr id="139266" name="Rectangle 2"/>
          <p:cNvSpPr>
            <a:spLocks noRot="1" noChangeArrowheads="1" noTextEdit="1"/>
          </p:cNvSpPr>
          <p:nvPr>
            <p:ph type="sldImg"/>
          </p:nvPr>
        </p:nvSpPr>
        <p:spPr>
          <a:ln/>
        </p:spPr>
      </p:sp>
      <p:sp>
        <p:nvSpPr>
          <p:cNvPr id="139267" name="Rectangle 3"/>
          <p:cNvSpPr>
            <a:spLocks noGrp="1" noChangeArrowheads="1"/>
          </p:cNvSpPr>
          <p:nvPr>
            <p:ph type="body" idx="1"/>
          </p:nvPr>
        </p:nvSpPr>
        <p:spPr/>
        <p:txBody>
          <a:bodyPr/>
          <a:lstStyle/>
          <a:p>
            <a:r>
              <a:rPr lang="el-GR"/>
              <a:t>Το τελικό αποτέλεσμα μετά την κύρια ορθοδοντική θεραπεία. Ήταν απαραίτητη η προκαταρκτική φάση, ή θα μπορούσε να έχει επιτευχθεί το ίδιο αποτέλεσμα και χωρίς εκείνη;</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CB74F9-5796-455A-B449-B69FC3FDE7EA}" type="slidenum">
              <a:rPr lang="el-GR"/>
              <a:pPr/>
              <a:t>2</a:t>
            </a:fld>
            <a:endParaRPr lang="el-GR"/>
          </a:p>
        </p:txBody>
      </p:sp>
      <p:sp>
        <p:nvSpPr>
          <p:cNvPr id="96258" name="Rectangle 2"/>
          <p:cNvSpPr>
            <a:spLocks noRot="1" noChangeArrowheads="1" noTextEdit="1"/>
          </p:cNvSpPr>
          <p:nvPr>
            <p:ph type="sldImg"/>
          </p:nvPr>
        </p:nvSpPr>
        <p:spPr>
          <a:ln/>
        </p:spPr>
      </p:sp>
      <p:sp>
        <p:nvSpPr>
          <p:cNvPr id="96259" name="Rectangle 3"/>
          <p:cNvSpPr>
            <a:spLocks noGrp="1" noChangeArrowheads="1"/>
          </p:cNvSpPr>
          <p:nvPr>
            <p:ph type="body" idx="1"/>
          </p:nvPr>
        </p:nvSpPr>
        <p:spPr/>
        <p:txBody>
          <a:bodyPr/>
          <a:lstStyle/>
          <a:p>
            <a:r>
              <a:rPr lang="el-GR"/>
              <a:t>Η Π/Κ θεραπεία αποτελεί ένα (προκαταρκτικό) στάδιο της συνολικής θεραπείας, άρα έχει σημασία να γνωρίζουμε ποιους από τους αρχικούς στόχους έχουμε πετύχει και τι παραμένει να διορθώσουμε. Ουσιαστικά, αξιολόγηση της θεραπείας γίνεται σε κάθε επίσκεψη του ασθενούς, και το σχέδιο τροποποιείται ανάλογα με τα ευρήματα.</a:t>
            </a:r>
          </a:p>
          <a:p>
            <a:r>
              <a:rPr lang="el-GR"/>
              <a:t>Ο δεύτερος λόγος ανάγκης αξιολόγησης είναι η απόκτηση γνώσεων και εμπειριών (όχι τόσο σε ατομικό επίπεδο, αλλά κυρίως στο επίπεδο της ορθοδοντικής επιστήμης) ώστε να αξιολογηθεί η θεραπευτική μέθοδος (και όχι η συγκεκριμένη θεραπεία).</a:t>
            </a:r>
          </a:p>
          <a:p>
            <a:r>
              <a:rPr lang="el-GR"/>
              <a:t>Μπορούμε, όμως, να αξιολογήσουμε την επιτυχία της θεραπείας;</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4A9359-5396-4A64-9836-B9B912B1B1C8}" type="slidenum">
              <a:rPr lang="el-GR"/>
              <a:pPr/>
              <a:t>3</a:t>
            </a:fld>
            <a:endParaRPr lang="el-GR"/>
          </a:p>
        </p:txBody>
      </p:sp>
      <p:sp>
        <p:nvSpPr>
          <p:cNvPr id="98306" name="Rectangle 2"/>
          <p:cNvSpPr>
            <a:spLocks noRot="1" noChangeArrowheads="1" noTextEdit="1"/>
          </p:cNvSpPr>
          <p:nvPr>
            <p:ph type="sldImg"/>
          </p:nvPr>
        </p:nvSpPr>
        <p:spPr>
          <a:ln/>
        </p:spPr>
      </p:sp>
      <p:sp>
        <p:nvSpPr>
          <p:cNvPr id="98307" name="Rectangle 3"/>
          <p:cNvSpPr>
            <a:spLocks noGrp="1" noChangeArrowheads="1"/>
          </p:cNvSpPr>
          <p:nvPr>
            <p:ph type="body" idx="1"/>
          </p:nvPr>
        </p:nvSpPr>
        <p:spPr/>
        <p:txBody>
          <a:bodyPr/>
          <a:lstStyle/>
          <a:p>
            <a:r>
              <a:rPr lang="el-GR"/>
              <a:t>Μπορεί η θεραπεία να μην είχε κανένα αποτέλεσμα αλλά ο ασθενής να βελτιώθηκε (γιατί θα βελτιωνόταν έτσι κι αλλιώς).</a:t>
            </a:r>
          </a:p>
          <a:p>
            <a:r>
              <a:rPr lang="el-GR"/>
              <a:t>Μπορεί ο ασθενής να χειροτέρεψε, αλλά χωρίς τη θεραπεία να χειροτέρευε περισσότερο.</a:t>
            </a:r>
          </a:p>
          <a:p>
            <a:r>
              <a:rPr lang="el-GR"/>
              <a:t>Μπορεί ο ασθενής να βελτιώθηκε, αλλά χωρίς τη θεραπείας να βελτιωνόταν περισσότερο.</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63E21F-BAA6-4B0A-80BC-92EDC7A0B15C}" type="slidenum">
              <a:rPr lang="el-GR"/>
              <a:pPr/>
              <a:t>4</a:t>
            </a:fld>
            <a:endParaRPr lang="el-GR"/>
          </a:p>
        </p:txBody>
      </p:sp>
      <p:sp>
        <p:nvSpPr>
          <p:cNvPr id="129026" name="Rectangle 2"/>
          <p:cNvSpPr>
            <a:spLocks noRot="1" noChangeArrowheads="1" noTextEdit="1"/>
          </p:cNvSpPr>
          <p:nvPr>
            <p:ph type="sldImg"/>
          </p:nvPr>
        </p:nvSpPr>
        <p:spPr>
          <a:ln/>
        </p:spPr>
      </p:sp>
      <p:sp>
        <p:nvSpPr>
          <p:cNvPr id="129027" name="Rectangle 3"/>
          <p:cNvSpPr>
            <a:spLocks noGrp="1" noChangeArrowheads="1"/>
          </p:cNvSpPr>
          <p:nvPr>
            <p:ph type="body" idx="1"/>
          </p:nvPr>
        </p:nvSpPr>
        <p:spPr/>
        <p:txBody>
          <a:bodyPr/>
          <a:lstStyle/>
          <a:p>
            <a:r>
              <a:rPr lang="el-GR"/>
              <a:t>Στην Ορθοδοντική υπάρχουν ελάχιστες τέτοιες μελέτες, κυρίως για την εξερεύνηση της αποτελεσματικότητας της πρώιμης θεραπείας σε περιπτώσεις ΙΙης Τάξης 1 κατηγορίας (όπου φαίνεται ότι δεν υπάρχει αξιόλογο κέρδος).</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4A56B9-C63A-43F1-A675-71432F817BA5}" type="slidenum">
              <a:rPr lang="el-GR"/>
              <a:pPr/>
              <a:t>5</a:t>
            </a:fld>
            <a:endParaRPr lang="el-GR"/>
          </a:p>
        </p:txBody>
      </p:sp>
      <p:sp>
        <p:nvSpPr>
          <p:cNvPr id="102402" name="Rectangle 2"/>
          <p:cNvSpPr>
            <a:spLocks noRot="1" noChangeArrowheads="1" noTextEdit="1"/>
          </p:cNvSpPr>
          <p:nvPr>
            <p:ph type="sldImg"/>
          </p:nvPr>
        </p:nvSpPr>
        <p:spPr>
          <a:ln/>
        </p:spPr>
      </p:sp>
      <p:sp>
        <p:nvSpPr>
          <p:cNvPr id="102403" name="Rectangle 3"/>
          <p:cNvSpPr>
            <a:spLocks noGrp="1" noChangeArrowheads="1"/>
          </p:cNvSpPr>
          <p:nvPr>
            <p:ph type="body" idx="1"/>
          </p:nvPr>
        </p:nvSpPr>
        <p:spPr/>
        <p:txBody>
          <a:bodyPr/>
          <a:lstStyle/>
          <a:p>
            <a:r>
              <a:rPr lang="el-GR"/>
              <a:t>Μία από τις θεραπευτικές μεθόδους που πρέπει πάντοτε να διερευνάται, είναι η «μη θεραπεία».</a:t>
            </a:r>
          </a:p>
          <a:p>
            <a:r>
              <a:rPr lang="el-GR"/>
              <a:t>Η αξιολόγηση των πλεονεκτημάτων – μειονεκτημάτων είναι υποκειμενική, και πρέπει να λαμβάνει υπόψη της και τη γνώμη του ασθενούς.</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D6A8D9-D060-4447-B198-CA8030BF0315}" type="slidenum">
              <a:rPr lang="el-GR"/>
              <a:pPr/>
              <a:t>6</a:t>
            </a:fld>
            <a:endParaRPr lang="el-GR"/>
          </a:p>
        </p:txBody>
      </p:sp>
      <p:sp>
        <p:nvSpPr>
          <p:cNvPr id="103426" name="Rectangle 2"/>
          <p:cNvSpPr>
            <a:spLocks noRot="1" noChangeArrowheads="1" noTextEdit="1"/>
          </p:cNvSpPr>
          <p:nvPr>
            <p:ph type="sldImg"/>
          </p:nvPr>
        </p:nvSpPr>
        <p:spPr>
          <a:ln/>
        </p:spPr>
      </p:sp>
      <p:sp>
        <p:nvSpPr>
          <p:cNvPr id="103427" name="Rectangle 3"/>
          <p:cNvSpPr>
            <a:spLocks noGrp="1" noChangeArrowheads="1"/>
          </p:cNvSpPr>
          <p:nvPr>
            <p:ph type="body" idx="1"/>
          </p:nvPr>
        </p:nvSpPr>
        <p:spPr/>
        <p:txBody>
          <a:bodyPr/>
          <a:lstStyle/>
          <a:p>
            <a:r>
              <a:rPr lang="el-GR"/>
              <a:t>Σε περίπτωση που δεν υπάρχουν αποτελέσματα από τεκμηριωμένες μελέτες (</a:t>
            </a:r>
            <a:r>
              <a:rPr lang="en-US"/>
              <a:t>evidence-based)</a:t>
            </a:r>
            <a:r>
              <a:rPr lang="el-GR"/>
              <a:t> χρησιμοποιούμε τις γενικές μας γνώσεις και τις ισχύουσες θεωρίες / υποθέσεις περί ανάπτυξης και διάπλασης του ΚΠΣ.</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040C12-F568-425E-B586-5B07F8F83965}" type="slidenum">
              <a:rPr lang="el-GR"/>
              <a:pPr/>
              <a:t>8</a:t>
            </a:fld>
            <a:endParaRPr lang="el-GR"/>
          </a:p>
        </p:txBody>
      </p:sp>
      <p:sp>
        <p:nvSpPr>
          <p:cNvPr id="130050" name="Rectangle 2"/>
          <p:cNvSpPr>
            <a:spLocks noRot="1" noChangeArrowheads="1" noTextEdit="1"/>
          </p:cNvSpPr>
          <p:nvPr>
            <p:ph type="sldImg"/>
          </p:nvPr>
        </p:nvSpPr>
        <p:spPr>
          <a:ln/>
        </p:spPr>
      </p:sp>
      <p:sp>
        <p:nvSpPr>
          <p:cNvPr id="130051" name="Rectangle 3"/>
          <p:cNvSpPr>
            <a:spLocks noGrp="1" noChangeArrowheads="1"/>
          </p:cNvSpPr>
          <p:nvPr>
            <p:ph type="body" idx="1"/>
          </p:nvPr>
        </p:nvSpPr>
        <p:spPr/>
        <p:txBody>
          <a:bodyPr/>
          <a:lstStyle/>
          <a:p>
            <a:r>
              <a:rPr lang="el-GR"/>
              <a:t>Το όφελος της ορθοδοντικής θεραπείας στην υγεία των δοντιών και του περιρριζίου αμφισβητείται. Θεωρείται ότι μόνο ορισμένες ορθοδοντικές ανωμαλίες επιδεινώνουν ή αποτελούν αρνητικό παράγοντα για περιοδοντικά προβλήματα (π.χ. αυξημένη κατακόρυφη πρόταξη με τραυματισμό των ούλων των άνω τομέων).</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3C41B0-A5BE-41E3-AE30-FE6481F344BF}" type="slidenum">
              <a:rPr lang="el-GR"/>
              <a:pPr/>
              <a:t>9</a:t>
            </a:fld>
            <a:endParaRPr lang="el-GR"/>
          </a:p>
        </p:txBody>
      </p:sp>
      <p:sp>
        <p:nvSpPr>
          <p:cNvPr id="131074" name="Rectangle 2"/>
          <p:cNvSpPr>
            <a:spLocks noRot="1" noChangeArrowheads="1" noTextEdit="1"/>
          </p:cNvSpPr>
          <p:nvPr>
            <p:ph type="sldImg"/>
          </p:nvPr>
        </p:nvSpPr>
        <p:spPr>
          <a:ln/>
        </p:spPr>
      </p:sp>
      <p:sp>
        <p:nvSpPr>
          <p:cNvPr id="131075" name="Rectangle 3"/>
          <p:cNvSpPr>
            <a:spLocks noGrp="1" noChangeArrowheads="1"/>
          </p:cNvSpPr>
          <p:nvPr>
            <p:ph type="body" idx="1"/>
          </p:nvPr>
        </p:nvSpPr>
        <p:spPr/>
        <p:txBody>
          <a:bodyPr/>
          <a:lstStyle/>
          <a:p>
            <a:r>
              <a:rPr lang="el-GR"/>
              <a:t>Η Π/Κ θεραπεία έχει νόημα μόνο αν μπορεί να δώσει κάποιο από αυτά τα στοιχεία, σε σύγκριση με θεραπεία που δεν θα περιλαμβάνει αυτό το στάδιο (της Π/Κ). Και εδώ, η αξιολόγηση είναι υποκειμενική και πρέπει να ζυγιστούν τα πλεονεκτήματα και τα μειονεκτήματα (δυσκολίες).</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8FFA96-2D65-417C-B6E4-49BE8F563827}" type="slidenum">
              <a:rPr lang="el-GR"/>
              <a:pPr/>
              <a:t>11</a:t>
            </a:fld>
            <a:endParaRPr lang="el-GR"/>
          </a:p>
        </p:txBody>
      </p:sp>
      <p:sp>
        <p:nvSpPr>
          <p:cNvPr id="105474" name="Rectangle 2"/>
          <p:cNvSpPr>
            <a:spLocks noRot="1" noChangeArrowheads="1" noTextEdit="1"/>
          </p:cNvSpPr>
          <p:nvPr>
            <p:ph type="sldImg"/>
          </p:nvPr>
        </p:nvSpPr>
        <p:spPr>
          <a:ln/>
        </p:spPr>
      </p:sp>
      <p:sp>
        <p:nvSpPr>
          <p:cNvPr id="105475" name="Rectangle 3"/>
          <p:cNvSpPr>
            <a:spLocks noGrp="1" noChangeArrowheads="1"/>
          </p:cNvSpPr>
          <p:nvPr>
            <p:ph type="body" idx="1"/>
          </p:nvPr>
        </p:nvSpPr>
        <p:spPr/>
        <p:txBody>
          <a:bodyPr/>
          <a:lstStyle/>
          <a:p>
            <a:r>
              <a:rPr lang="el-GR"/>
              <a:t>Για ποια αίτια ευθύνεται ο θεράπων; Ίσως για όλα εκτός από το τελευταίο.</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0530" name="Rectangle 2"/>
          <p:cNvSpPr>
            <a:spLocks noChangeArrowheads="1"/>
          </p:cNvSpPr>
          <p:nvPr/>
        </p:nvSpPr>
        <p:spPr bwMode="auto">
          <a:xfrm>
            <a:off x="0" y="282575"/>
            <a:ext cx="9144000" cy="396875"/>
          </a:xfrm>
          <a:prstGeom prst="rect">
            <a:avLst/>
          </a:prstGeom>
          <a:solidFill>
            <a:srgbClr val="FF6600"/>
          </a:solidFill>
          <a:ln w="9525">
            <a:noFill/>
            <a:miter lim="800000"/>
            <a:headEnd/>
            <a:tailEnd/>
          </a:ln>
          <a:effectLst/>
        </p:spPr>
        <p:txBody>
          <a:bodyPr wrap="none" anchor="ctr"/>
          <a:lstStyle/>
          <a:p>
            <a:endParaRPr lang="el-GR"/>
          </a:p>
        </p:txBody>
      </p:sp>
      <p:sp>
        <p:nvSpPr>
          <p:cNvPr id="150531" name="Rectangle 3"/>
          <p:cNvSpPr>
            <a:spLocks noChangeArrowheads="1"/>
          </p:cNvSpPr>
          <p:nvPr/>
        </p:nvSpPr>
        <p:spPr bwMode="auto">
          <a:xfrm>
            <a:off x="249238" y="0"/>
            <a:ext cx="1312862" cy="6858000"/>
          </a:xfrm>
          <a:prstGeom prst="rect">
            <a:avLst/>
          </a:prstGeom>
          <a:gradFill rotWithShape="1">
            <a:gsLst>
              <a:gs pos="0">
                <a:srgbClr val="333399"/>
              </a:gs>
              <a:gs pos="100000">
                <a:srgbClr val="333399">
                  <a:gamma/>
                  <a:shade val="46275"/>
                  <a:invGamma/>
                  <a:alpha val="28999"/>
                </a:srgbClr>
              </a:gs>
            </a:gsLst>
            <a:lin ang="5400000" scaled="1"/>
          </a:gradFill>
          <a:ln w="9525">
            <a:noFill/>
            <a:miter lim="800000"/>
            <a:headEnd/>
            <a:tailEnd/>
          </a:ln>
          <a:effectLst/>
        </p:spPr>
        <p:txBody>
          <a:bodyPr wrap="none" anchor="ctr"/>
          <a:lstStyle/>
          <a:p>
            <a:endParaRPr lang="el-GR"/>
          </a:p>
        </p:txBody>
      </p:sp>
      <p:sp>
        <p:nvSpPr>
          <p:cNvPr id="150532" name="Text Box 4"/>
          <p:cNvSpPr txBox="1">
            <a:spLocks noChangeArrowheads="1"/>
          </p:cNvSpPr>
          <p:nvPr/>
        </p:nvSpPr>
        <p:spPr bwMode="auto">
          <a:xfrm>
            <a:off x="1555750" y="323850"/>
            <a:ext cx="6376988" cy="304800"/>
          </a:xfrm>
          <a:prstGeom prst="rect">
            <a:avLst/>
          </a:prstGeom>
          <a:noFill/>
          <a:ln w="9525">
            <a:noFill/>
            <a:miter lim="800000"/>
            <a:headEnd/>
            <a:tailEnd/>
          </a:ln>
          <a:effectLst/>
        </p:spPr>
        <p:txBody>
          <a:bodyPr>
            <a:spAutoFit/>
          </a:bodyPr>
          <a:lstStyle/>
          <a:p>
            <a:r>
              <a:rPr lang="el-GR" sz="1400" b="1">
                <a:solidFill>
                  <a:schemeClr val="bg1"/>
                </a:solidFill>
                <a:latin typeface="Arial" charset="0"/>
              </a:rPr>
              <a:t>Εργαστήριο Ορθοδοντικής,</a:t>
            </a:r>
            <a:r>
              <a:rPr lang="en-US" sz="1400" b="1">
                <a:solidFill>
                  <a:schemeClr val="bg1"/>
                </a:solidFill>
                <a:latin typeface="Arial" charset="0"/>
              </a:rPr>
              <a:t> </a:t>
            </a:r>
            <a:r>
              <a:rPr lang="el-GR" sz="1400" b="1">
                <a:solidFill>
                  <a:schemeClr val="bg1"/>
                </a:solidFill>
                <a:latin typeface="Arial" charset="0"/>
              </a:rPr>
              <a:t>Οδοντιατρικό Τμήμα Πανεπιστημίου Αθηνών</a:t>
            </a:r>
          </a:p>
        </p:txBody>
      </p:sp>
      <p:pic>
        <p:nvPicPr>
          <p:cNvPr id="150533" name="Picture 5" descr="Ortho Seal 2 copy"/>
          <p:cNvPicPr>
            <a:picLocks noChangeAspect="1" noChangeArrowheads="1"/>
          </p:cNvPicPr>
          <p:nvPr/>
        </p:nvPicPr>
        <p:blipFill>
          <a:blip r:embed="rId2" cstate="print"/>
          <a:srcRect/>
          <a:stretch>
            <a:fillRect/>
          </a:stretch>
        </p:blipFill>
        <p:spPr bwMode="auto">
          <a:xfrm>
            <a:off x="342900" y="149225"/>
            <a:ext cx="1133475" cy="1133475"/>
          </a:xfrm>
          <a:prstGeom prst="rect">
            <a:avLst/>
          </a:prstGeom>
          <a:noFill/>
        </p:spPr>
      </p:pic>
      <p:sp>
        <p:nvSpPr>
          <p:cNvPr id="150534" name="Rectangle 6"/>
          <p:cNvSpPr>
            <a:spLocks noGrp="1" noChangeArrowheads="1"/>
          </p:cNvSpPr>
          <p:nvPr>
            <p:ph type="ctrTitle"/>
          </p:nvPr>
        </p:nvSpPr>
        <p:spPr>
          <a:xfrm>
            <a:off x="1666875" y="2130425"/>
            <a:ext cx="6791325" cy="1470025"/>
          </a:xfrm>
        </p:spPr>
        <p:txBody>
          <a:bodyPr/>
          <a:lstStyle>
            <a:lvl1pPr>
              <a:defRPr/>
            </a:lvl1pPr>
          </a:lstStyle>
          <a:p>
            <a:r>
              <a:rPr lang="el-GR"/>
              <a:t>Click to edit Master title style</a:t>
            </a:r>
          </a:p>
        </p:txBody>
      </p:sp>
      <p:sp>
        <p:nvSpPr>
          <p:cNvPr id="150535" name="Rectangle 7"/>
          <p:cNvSpPr>
            <a:spLocks noGrp="1" noChangeArrowheads="1"/>
          </p:cNvSpPr>
          <p:nvPr>
            <p:ph type="subTitle" idx="1"/>
          </p:nvPr>
        </p:nvSpPr>
        <p:spPr>
          <a:xfrm>
            <a:off x="1658938" y="3886200"/>
            <a:ext cx="6113462" cy="1752600"/>
          </a:xfrm>
        </p:spPr>
        <p:txBody>
          <a:bodyPr/>
          <a:lstStyle>
            <a:lvl1pPr marL="0" indent="0">
              <a:buFontTx/>
              <a:buNone/>
              <a:defRPr/>
            </a:lvl1pPr>
          </a:lstStyle>
          <a:p>
            <a:r>
              <a:rPr lang="el-GR"/>
              <a:t>Click to edit Master subtitle style</a:t>
            </a:r>
          </a:p>
        </p:txBody>
      </p:sp>
      <p:sp>
        <p:nvSpPr>
          <p:cNvPr id="150536" name="Rectangle 8"/>
          <p:cNvSpPr>
            <a:spLocks noGrp="1" noChangeArrowheads="1"/>
          </p:cNvSpPr>
          <p:nvPr>
            <p:ph type="dt" sz="half" idx="2"/>
          </p:nvPr>
        </p:nvSpPr>
        <p:spPr>
          <a:xfrm>
            <a:off x="457200" y="6245225"/>
            <a:ext cx="2133600" cy="476250"/>
          </a:xfrm>
        </p:spPr>
        <p:txBody>
          <a:bodyPr/>
          <a:lstStyle>
            <a:lvl1pPr>
              <a:defRPr/>
            </a:lvl1pPr>
          </a:lstStyle>
          <a:p>
            <a:endParaRPr lang="el-GR"/>
          </a:p>
        </p:txBody>
      </p:sp>
      <p:sp>
        <p:nvSpPr>
          <p:cNvPr id="150537" name="Rectangle 9"/>
          <p:cNvSpPr>
            <a:spLocks noGrp="1" noChangeArrowheads="1"/>
          </p:cNvSpPr>
          <p:nvPr>
            <p:ph type="ftr" sz="quarter" idx="3"/>
          </p:nvPr>
        </p:nvSpPr>
        <p:spPr>
          <a:xfrm>
            <a:off x="3124200" y="6245225"/>
            <a:ext cx="2895600" cy="476250"/>
          </a:xfrm>
        </p:spPr>
        <p:txBody>
          <a:bodyPr/>
          <a:lstStyle>
            <a:lvl1pPr>
              <a:defRPr/>
            </a:lvl1pPr>
          </a:lstStyle>
          <a:p>
            <a:endParaRPr lang="el-GR"/>
          </a:p>
        </p:txBody>
      </p:sp>
      <p:sp>
        <p:nvSpPr>
          <p:cNvPr id="150538" name="Rectangle 10"/>
          <p:cNvSpPr>
            <a:spLocks noGrp="1" noChangeArrowheads="1"/>
          </p:cNvSpPr>
          <p:nvPr>
            <p:ph type="sldNum" sz="quarter" idx="4"/>
          </p:nvPr>
        </p:nvSpPr>
        <p:spPr>
          <a:xfrm>
            <a:off x="6553200" y="6245225"/>
            <a:ext cx="2133600" cy="476250"/>
          </a:xfrm>
        </p:spPr>
        <p:txBody>
          <a:bodyPr/>
          <a:lstStyle>
            <a:lvl1pPr>
              <a:defRPr/>
            </a:lvl1pPr>
          </a:lstStyle>
          <a:p>
            <a:fld id="{E2B939F2-587F-462B-A339-F36492E7DB0A}" type="slidenum">
              <a:rPr lang="el-G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endParaRPr lang="el-GR"/>
          </a:p>
        </p:txBody>
      </p:sp>
      <p:sp>
        <p:nvSpPr>
          <p:cNvPr id="5" name="Footer Placeholder 4"/>
          <p:cNvSpPr>
            <a:spLocks noGrp="1"/>
          </p:cNvSpPr>
          <p:nvPr>
            <p:ph type="ftr" sz="quarter" idx="11"/>
          </p:nvPr>
        </p:nvSpPr>
        <p:spPr/>
        <p:txBody>
          <a:bodyPr/>
          <a:lstStyle>
            <a:lvl1pPr>
              <a:defRPr/>
            </a:lvl1pPr>
          </a:lstStyle>
          <a:p>
            <a:endParaRPr lang="el-GR"/>
          </a:p>
        </p:txBody>
      </p:sp>
      <p:sp>
        <p:nvSpPr>
          <p:cNvPr id="6" name="Slide Number Placeholder 5"/>
          <p:cNvSpPr>
            <a:spLocks noGrp="1"/>
          </p:cNvSpPr>
          <p:nvPr>
            <p:ph type="sldNum" sz="quarter" idx="12"/>
          </p:nvPr>
        </p:nvSpPr>
        <p:spPr/>
        <p:txBody>
          <a:bodyPr/>
          <a:lstStyle>
            <a:lvl1pPr>
              <a:defRPr/>
            </a:lvl1pPr>
          </a:lstStyle>
          <a:p>
            <a:fld id="{2768BD15-CB1F-4117-AF73-437E1A756353}" type="slidenum">
              <a:rPr lang="el-G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685800"/>
            <a:ext cx="1790700" cy="5410200"/>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1635125" y="685800"/>
            <a:ext cx="522287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endParaRPr lang="el-GR"/>
          </a:p>
        </p:txBody>
      </p:sp>
      <p:sp>
        <p:nvSpPr>
          <p:cNvPr id="5" name="Footer Placeholder 4"/>
          <p:cNvSpPr>
            <a:spLocks noGrp="1"/>
          </p:cNvSpPr>
          <p:nvPr>
            <p:ph type="ftr" sz="quarter" idx="11"/>
          </p:nvPr>
        </p:nvSpPr>
        <p:spPr/>
        <p:txBody>
          <a:bodyPr/>
          <a:lstStyle>
            <a:lvl1pPr>
              <a:defRPr/>
            </a:lvl1pPr>
          </a:lstStyle>
          <a:p>
            <a:endParaRPr lang="el-GR"/>
          </a:p>
        </p:txBody>
      </p:sp>
      <p:sp>
        <p:nvSpPr>
          <p:cNvPr id="6" name="Slide Number Placeholder 5"/>
          <p:cNvSpPr>
            <a:spLocks noGrp="1"/>
          </p:cNvSpPr>
          <p:nvPr>
            <p:ph type="sldNum" sz="quarter" idx="12"/>
          </p:nvPr>
        </p:nvSpPr>
        <p:spPr/>
        <p:txBody>
          <a:bodyPr/>
          <a:lstStyle>
            <a:lvl1pPr>
              <a:defRPr/>
            </a:lvl1pPr>
          </a:lstStyle>
          <a:p>
            <a:fld id="{68865FED-18F6-461F-A544-0F5B7C593CEC}" type="slidenum">
              <a:rPr lang="el-G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endParaRPr lang="el-GR"/>
          </a:p>
        </p:txBody>
      </p:sp>
      <p:sp>
        <p:nvSpPr>
          <p:cNvPr id="5" name="Footer Placeholder 4"/>
          <p:cNvSpPr>
            <a:spLocks noGrp="1"/>
          </p:cNvSpPr>
          <p:nvPr>
            <p:ph type="ftr" sz="quarter" idx="11"/>
          </p:nvPr>
        </p:nvSpPr>
        <p:spPr/>
        <p:txBody>
          <a:bodyPr/>
          <a:lstStyle>
            <a:lvl1pPr>
              <a:defRPr/>
            </a:lvl1pPr>
          </a:lstStyle>
          <a:p>
            <a:endParaRPr lang="el-GR"/>
          </a:p>
        </p:txBody>
      </p:sp>
      <p:sp>
        <p:nvSpPr>
          <p:cNvPr id="6" name="Slide Number Placeholder 5"/>
          <p:cNvSpPr>
            <a:spLocks noGrp="1"/>
          </p:cNvSpPr>
          <p:nvPr>
            <p:ph type="sldNum" sz="quarter" idx="12"/>
          </p:nvPr>
        </p:nvSpPr>
        <p:spPr/>
        <p:txBody>
          <a:bodyPr/>
          <a:lstStyle>
            <a:lvl1pPr>
              <a:defRPr/>
            </a:lvl1pPr>
          </a:lstStyle>
          <a:p>
            <a:fld id="{FBA29763-E599-4438-AB3F-DBC43BD0CF3A}" type="slidenum">
              <a:rPr lang="el-G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l-GR"/>
          </a:p>
        </p:txBody>
      </p:sp>
      <p:sp>
        <p:nvSpPr>
          <p:cNvPr id="5" name="Footer Placeholder 4"/>
          <p:cNvSpPr>
            <a:spLocks noGrp="1"/>
          </p:cNvSpPr>
          <p:nvPr>
            <p:ph type="ftr" sz="quarter" idx="11"/>
          </p:nvPr>
        </p:nvSpPr>
        <p:spPr/>
        <p:txBody>
          <a:bodyPr/>
          <a:lstStyle>
            <a:lvl1pPr>
              <a:defRPr/>
            </a:lvl1pPr>
          </a:lstStyle>
          <a:p>
            <a:endParaRPr lang="el-GR"/>
          </a:p>
        </p:txBody>
      </p:sp>
      <p:sp>
        <p:nvSpPr>
          <p:cNvPr id="6" name="Slide Number Placeholder 5"/>
          <p:cNvSpPr>
            <a:spLocks noGrp="1"/>
          </p:cNvSpPr>
          <p:nvPr>
            <p:ph type="sldNum" sz="quarter" idx="12"/>
          </p:nvPr>
        </p:nvSpPr>
        <p:spPr/>
        <p:txBody>
          <a:bodyPr/>
          <a:lstStyle>
            <a:lvl1pPr>
              <a:defRPr/>
            </a:lvl1pPr>
          </a:lstStyle>
          <a:p>
            <a:fld id="{027445AE-BDCB-4A65-865A-7BA65D33F612}" type="slidenum">
              <a:rPr lang="el-G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1635125" y="1671638"/>
            <a:ext cx="3500438" cy="4424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5287963" y="1671638"/>
            <a:ext cx="3500437" cy="4424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lvl1pPr>
              <a:defRPr/>
            </a:lvl1pPr>
          </a:lstStyle>
          <a:p>
            <a:endParaRPr lang="el-GR"/>
          </a:p>
        </p:txBody>
      </p:sp>
      <p:sp>
        <p:nvSpPr>
          <p:cNvPr id="6" name="Footer Placeholder 5"/>
          <p:cNvSpPr>
            <a:spLocks noGrp="1"/>
          </p:cNvSpPr>
          <p:nvPr>
            <p:ph type="ftr" sz="quarter" idx="11"/>
          </p:nvPr>
        </p:nvSpPr>
        <p:spPr/>
        <p:txBody>
          <a:bodyPr/>
          <a:lstStyle>
            <a:lvl1pPr>
              <a:defRPr/>
            </a:lvl1pPr>
          </a:lstStyle>
          <a:p>
            <a:endParaRPr lang="el-GR"/>
          </a:p>
        </p:txBody>
      </p:sp>
      <p:sp>
        <p:nvSpPr>
          <p:cNvPr id="7" name="Slide Number Placeholder 6"/>
          <p:cNvSpPr>
            <a:spLocks noGrp="1"/>
          </p:cNvSpPr>
          <p:nvPr>
            <p:ph type="sldNum" sz="quarter" idx="12"/>
          </p:nvPr>
        </p:nvSpPr>
        <p:spPr/>
        <p:txBody>
          <a:bodyPr/>
          <a:lstStyle>
            <a:lvl1pPr>
              <a:defRPr/>
            </a:lvl1pPr>
          </a:lstStyle>
          <a:p>
            <a:fld id="{177F0D24-EA5E-4791-AD47-18A7678F4069}" type="slidenum">
              <a:rPr lang="el-G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lvl1pPr>
              <a:defRPr/>
            </a:lvl1pPr>
          </a:lstStyle>
          <a:p>
            <a:endParaRPr lang="el-GR"/>
          </a:p>
        </p:txBody>
      </p:sp>
      <p:sp>
        <p:nvSpPr>
          <p:cNvPr id="8" name="Footer Placeholder 7"/>
          <p:cNvSpPr>
            <a:spLocks noGrp="1"/>
          </p:cNvSpPr>
          <p:nvPr>
            <p:ph type="ftr" sz="quarter" idx="11"/>
          </p:nvPr>
        </p:nvSpPr>
        <p:spPr/>
        <p:txBody>
          <a:bodyPr/>
          <a:lstStyle>
            <a:lvl1pPr>
              <a:defRPr/>
            </a:lvl1pPr>
          </a:lstStyle>
          <a:p>
            <a:endParaRPr lang="el-GR"/>
          </a:p>
        </p:txBody>
      </p:sp>
      <p:sp>
        <p:nvSpPr>
          <p:cNvPr id="9" name="Slide Number Placeholder 8"/>
          <p:cNvSpPr>
            <a:spLocks noGrp="1"/>
          </p:cNvSpPr>
          <p:nvPr>
            <p:ph type="sldNum" sz="quarter" idx="12"/>
          </p:nvPr>
        </p:nvSpPr>
        <p:spPr/>
        <p:txBody>
          <a:bodyPr/>
          <a:lstStyle>
            <a:lvl1pPr>
              <a:defRPr/>
            </a:lvl1pPr>
          </a:lstStyle>
          <a:p>
            <a:fld id="{1893EC63-C23D-4DDE-B6F6-9B7BE70ED9EC}" type="slidenum">
              <a:rPr lang="el-G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lvl1pPr>
              <a:defRPr/>
            </a:lvl1pPr>
          </a:lstStyle>
          <a:p>
            <a:endParaRPr lang="el-GR"/>
          </a:p>
        </p:txBody>
      </p:sp>
      <p:sp>
        <p:nvSpPr>
          <p:cNvPr id="4" name="Footer Placeholder 3"/>
          <p:cNvSpPr>
            <a:spLocks noGrp="1"/>
          </p:cNvSpPr>
          <p:nvPr>
            <p:ph type="ftr" sz="quarter" idx="11"/>
          </p:nvPr>
        </p:nvSpPr>
        <p:spPr/>
        <p:txBody>
          <a:bodyPr/>
          <a:lstStyle>
            <a:lvl1pPr>
              <a:defRPr/>
            </a:lvl1pPr>
          </a:lstStyle>
          <a:p>
            <a:endParaRPr lang="el-GR"/>
          </a:p>
        </p:txBody>
      </p:sp>
      <p:sp>
        <p:nvSpPr>
          <p:cNvPr id="5" name="Slide Number Placeholder 4"/>
          <p:cNvSpPr>
            <a:spLocks noGrp="1"/>
          </p:cNvSpPr>
          <p:nvPr>
            <p:ph type="sldNum" sz="quarter" idx="12"/>
          </p:nvPr>
        </p:nvSpPr>
        <p:spPr/>
        <p:txBody>
          <a:bodyPr/>
          <a:lstStyle>
            <a:lvl1pPr>
              <a:defRPr/>
            </a:lvl1pPr>
          </a:lstStyle>
          <a:p>
            <a:fld id="{CD994D32-0E2B-4C05-AF7D-736780789AD0}" type="slidenum">
              <a:rPr lang="el-G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l-GR"/>
          </a:p>
        </p:txBody>
      </p:sp>
      <p:sp>
        <p:nvSpPr>
          <p:cNvPr id="3" name="Footer Placeholder 2"/>
          <p:cNvSpPr>
            <a:spLocks noGrp="1"/>
          </p:cNvSpPr>
          <p:nvPr>
            <p:ph type="ftr" sz="quarter" idx="11"/>
          </p:nvPr>
        </p:nvSpPr>
        <p:spPr/>
        <p:txBody>
          <a:bodyPr/>
          <a:lstStyle>
            <a:lvl1pPr>
              <a:defRPr/>
            </a:lvl1pPr>
          </a:lstStyle>
          <a:p>
            <a:endParaRPr lang="el-GR"/>
          </a:p>
        </p:txBody>
      </p:sp>
      <p:sp>
        <p:nvSpPr>
          <p:cNvPr id="4" name="Slide Number Placeholder 3"/>
          <p:cNvSpPr>
            <a:spLocks noGrp="1"/>
          </p:cNvSpPr>
          <p:nvPr>
            <p:ph type="sldNum" sz="quarter" idx="12"/>
          </p:nvPr>
        </p:nvSpPr>
        <p:spPr/>
        <p:txBody>
          <a:bodyPr/>
          <a:lstStyle>
            <a:lvl1pPr>
              <a:defRPr/>
            </a:lvl1pPr>
          </a:lstStyle>
          <a:p>
            <a:fld id="{20B8D668-9B78-4B20-AAE2-282D7FF74323}" type="slidenum">
              <a:rPr lang="el-G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l-GR"/>
          </a:p>
        </p:txBody>
      </p:sp>
      <p:sp>
        <p:nvSpPr>
          <p:cNvPr id="6" name="Footer Placeholder 5"/>
          <p:cNvSpPr>
            <a:spLocks noGrp="1"/>
          </p:cNvSpPr>
          <p:nvPr>
            <p:ph type="ftr" sz="quarter" idx="11"/>
          </p:nvPr>
        </p:nvSpPr>
        <p:spPr/>
        <p:txBody>
          <a:bodyPr/>
          <a:lstStyle>
            <a:lvl1pPr>
              <a:defRPr/>
            </a:lvl1pPr>
          </a:lstStyle>
          <a:p>
            <a:endParaRPr lang="el-GR"/>
          </a:p>
        </p:txBody>
      </p:sp>
      <p:sp>
        <p:nvSpPr>
          <p:cNvPr id="7" name="Slide Number Placeholder 6"/>
          <p:cNvSpPr>
            <a:spLocks noGrp="1"/>
          </p:cNvSpPr>
          <p:nvPr>
            <p:ph type="sldNum" sz="quarter" idx="12"/>
          </p:nvPr>
        </p:nvSpPr>
        <p:spPr/>
        <p:txBody>
          <a:bodyPr/>
          <a:lstStyle>
            <a:lvl1pPr>
              <a:defRPr/>
            </a:lvl1pPr>
          </a:lstStyle>
          <a:p>
            <a:fld id="{048E5245-69C5-4752-8429-48C9FB32E674}" type="slidenum">
              <a:rPr lang="el-G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l-GR"/>
          </a:p>
        </p:txBody>
      </p:sp>
      <p:sp>
        <p:nvSpPr>
          <p:cNvPr id="6" name="Footer Placeholder 5"/>
          <p:cNvSpPr>
            <a:spLocks noGrp="1"/>
          </p:cNvSpPr>
          <p:nvPr>
            <p:ph type="ftr" sz="quarter" idx="11"/>
          </p:nvPr>
        </p:nvSpPr>
        <p:spPr/>
        <p:txBody>
          <a:bodyPr/>
          <a:lstStyle>
            <a:lvl1pPr>
              <a:defRPr/>
            </a:lvl1pPr>
          </a:lstStyle>
          <a:p>
            <a:endParaRPr lang="el-GR"/>
          </a:p>
        </p:txBody>
      </p:sp>
      <p:sp>
        <p:nvSpPr>
          <p:cNvPr id="7" name="Slide Number Placeholder 6"/>
          <p:cNvSpPr>
            <a:spLocks noGrp="1"/>
          </p:cNvSpPr>
          <p:nvPr>
            <p:ph type="sldNum" sz="quarter" idx="12"/>
          </p:nvPr>
        </p:nvSpPr>
        <p:spPr/>
        <p:txBody>
          <a:bodyPr/>
          <a:lstStyle>
            <a:lvl1pPr>
              <a:defRPr/>
            </a:lvl1pPr>
          </a:lstStyle>
          <a:p>
            <a:fld id="{F651FFEA-46B1-4F10-B548-96EF91A36970}" type="slidenum">
              <a:rPr lang="el-G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2EB3DC"/>
            </a:gs>
            <a:gs pos="100000">
              <a:srgbClr val="0071FA"/>
            </a:gs>
          </a:gsLst>
          <a:lin ang="2700000" scaled="1"/>
        </a:gradFill>
        <a:effectLst/>
      </p:bgPr>
    </p:bg>
    <p:spTree>
      <p:nvGrpSpPr>
        <p:cNvPr id="1" name=""/>
        <p:cNvGrpSpPr/>
        <p:nvPr/>
      </p:nvGrpSpPr>
      <p:grpSpPr>
        <a:xfrm>
          <a:off x="0" y="0"/>
          <a:ext cx="0" cy="0"/>
          <a:chOff x="0" y="0"/>
          <a:chExt cx="0" cy="0"/>
        </a:xfrm>
      </p:grpSpPr>
      <p:sp>
        <p:nvSpPr>
          <p:cNvPr id="149506" name="Rectangle 2"/>
          <p:cNvSpPr>
            <a:spLocks noChangeArrowheads="1"/>
          </p:cNvSpPr>
          <p:nvPr/>
        </p:nvSpPr>
        <p:spPr bwMode="auto">
          <a:xfrm>
            <a:off x="0" y="127000"/>
            <a:ext cx="9144000" cy="328613"/>
          </a:xfrm>
          <a:prstGeom prst="rect">
            <a:avLst/>
          </a:prstGeom>
          <a:solidFill>
            <a:srgbClr val="FF6600"/>
          </a:solidFill>
          <a:ln w="9525">
            <a:noFill/>
            <a:miter lim="800000"/>
            <a:headEnd/>
            <a:tailEnd/>
          </a:ln>
          <a:effectLst/>
        </p:spPr>
        <p:txBody>
          <a:bodyPr wrap="none" anchor="ctr"/>
          <a:lstStyle/>
          <a:p>
            <a:endParaRPr lang="el-GR"/>
          </a:p>
        </p:txBody>
      </p:sp>
      <p:sp>
        <p:nvSpPr>
          <p:cNvPr id="149507" name="Rectangle 3"/>
          <p:cNvSpPr>
            <a:spLocks noChangeArrowheads="1"/>
          </p:cNvSpPr>
          <p:nvPr/>
        </p:nvSpPr>
        <p:spPr bwMode="auto">
          <a:xfrm>
            <a:off x="127000" y="0"/>
            <a:ext cx="1312863" cy="6858000"/>
          </a:xfrm>
          <a:prstGeom prst="rect">
            <a:avLst/>
          </a:prstGeom>
          <a:gradFill rotWithShape="1">
            <a:gsLst>
              <a:gs pos="0">
                <a:srgbClr val="333399"/>
              </a:gs>
              <a:gs pos="100000">
                <a:srgbClr val="333399">
                  <a:gamma/>
                  <a:shade val="46275"/>
                  <a:invGamma/>
                  <a:alpha val="28999"/>
                </a:srgbClr>
              </a:gs>
            </a:gsLst>
            <a:lin ang="5400000" scaled="1"/>
          </a:gradFill>
          <a:ln w="9525">
            <a:noFill/>
            <a:miter lim="800000"/>
            <a:headEnd/>
            <a:tailEnd/>
          </a:ln>
          <a:effectLst/>
        </p:spPr>
        <p:txBody>
          <a:bodyPr wrap="none" anchor="ctr"/>
          <a:lstStyle/>
          <a:p>
            <a:endParaRPr lang="el-GR"/>
          </a:p>
        </p:txBody>
      </p:sp>
      <p:sp>
        <p:nvSpPr>
          <p:cNvPr id="149508" name="Text Box 4"/>
          <p:cNvSpPr txBox="1">
            <a:spLocks noChangeArrowheads="1"/>
          </p:cNvSpPr>
          <p:nvPr/>
        </p:nvSpPr>
        <p:spPr bwMode="auto">
          <a:xfrm>
            <a:off x="1466850" y="134938"/>
            <a:ext cx="6376988" cy="274637"/>
          </a:xfrm>
          <a:prstGeom prst="rect">
            <a:avLst/>
          </a:prstGeom>
          <a:noFill/>
          <a:ln w="9525">
            <a:noFill/>
            <a:miter lim="800000"/>
            <a:headEnd/>
            <a:tailEnd/>
          </a:ln>
          <a:effectLst/>
        </p:spPr>
        <p:txBody>
          <a:bodyPr>
            <a:spAutoFit/>
          </a:bodyPr>
          <a:lstStyle/>
          <a:p>
            <a:r>
              <a:rPr lang="el-GR" sz="1200" b="1">
                <a:solidFill>
                  <a:schemeClr val="bg1"/>
                </a:solidFill>
                <a:latin typeface="Arial" charset="0"/>
              </a:rPr>
              <a:t>Εργαστήριο Ορθοδοντικής,</a:t>
            </a:r>
            <a:r>
              <a:rPr lang="en-US" sz="1200" b="1">
                <a:solidFill>
                  <a:schemeClr val="bg1"/>
                </a:solidFill>
                <a:latin typeface="Arial" charset="0"/>
              </a:rPr>
              <a:t> </a:t>
            </a:r>
            <a:r>
              <a:rPr lang="el-GR" sz="1200" b="1">
                <a:solidFill>
                  <a:schemeClr val="bg1"/>
                </a:solidFill>
                <a:latin typeface="Arial" charset="0"/>
              </a:rPr>
              <a:t>Οδοντιατρικό Τμήμα Πανεπιστημίου Αθηνών</a:t>
            </a:r>
          </a:p>
        </p:txBody>
      </p:sp>
      <p:pic>
        <p:nvPicPr>
          <p:cNvPr id="149509" name="Picture 5" descr="Ortho Seal 2 copy"/>
          <p:cNvPicPr>
            <a:picLocks noChangeAspect="1" noChangeArrowheads="1"/>
          </p:cNvPicPr>
          <p:nvPr/>
        </p:nvPicPr>
        <p:blipFill>
          <a:blip r:embed="rId13" cstate="print"/>
          <a:srcRect/>
          <a:stretch>
            <a:fillRect/>
          </a:stretch>
        </p:blipFill>
        <p:spPr bwMode="auto">
          <a:xfrm>
            <a:off x="220663" y="104775"/>
            <a:ext cx="1133475" cy="1133475"/>
          </a:xfrm>
          <a:prstGeom prst="rect">
            <a:avLst/>
          </a:prstGeom>
          <a:noFill/>
        </p:spPr>
      </p:pic>
      <p:sp>
        <p:nvSpPr>
          <p:cNvPr id="149510" name="Rectangle 6"/>
          <p:cNvSpPr>
            <a:spLocks noGrp="1" noChangeArrowheads="1"/>
          </p:cNvSpPr>
          <p:nvPr>
            <p:ph type="title"/>
          </p:nvPr>
        </p:nvSpPr>
        <p:spPr bwMode="auto">
          <a:xfrm>
            <a:off x="1652588" y="685800"/>
            <a:ext cx="7148512" cy="812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smtClean="0"/>
              <a:t>Click to edit Master title style</a:t>
            </a:r>
          </a:p>
        </p:txBody>
      </p:sp>
      <p:sp>
        <p:nvSpPr>
          <p:cNvPr id="149511" name="Rectangle 7"/>
          <p:cNvSpPr>
            <a:spLocks noGrp="1" noChangeArrowheads="1"/>
          </p:cNvSpPr>
          <p:nvPr>
            <p:ph type="body" idx="1"/>
          </p:nvPr>
        </p:nvSpPr>
        <p:spPr bwMode="auto">
          <a:xfrm>
            <a:off x="1635125" y="1671638"/>
            <a:ext cx="7153275" cy="44243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p>
        </p:txBody>
      </p:sp>
      <p:sp>
        <p:nvSpPr>
          <p:cNvPr id="149512" name="Rectangle 8"/>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l-GR"/>
          </a:p>
        </p:txBody>
      </p:sp>
      <p:sp>
        <p:nvSpPr>
          <p:cNvPr id="149513"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l-GR"/>
          </a:p>
        </p:txBody>
      </p:sp>
      <p:sp>
        <p:nvSpPr>
          <p:cNvPr id="149514" name="Rectangle 1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2DB24F6-A337-43AC-8F9F-D5B301B539BA}" type="slidenum">
              <a:rPr lang="el-GR"/>
              <a:pPr/>
              <a:t>‹#›</a:t>
            </a:fld>
            <a:endParaRPr lang="el-G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rtl="0" fontAlgn="base">
        <a:spcBef>
          <a:spcPct val="0"/>
        </a:spcBef>
        <a:spcAft>
          <a:spcPct val="0"/>
        </a:spcAft>
        <a:defRPr sz="4000">
          <a:solidFill>
            <a:schemeClr val="bg1"/>
          </a:solidFill>
          <a:latin typeface="+mj-lt"/>
          <a:ea typeface="+mj-ea"/>
          <a:cs typeface="+mj-cs"/>
        </a:defRPr>
      </a:lvl1pPr>
      <a:lvl2pPr algn="l" rtl="0" fontAlgn="base">
        <a:spcBef>
          <a:spcPct val="0"/>
        </a:spcBef>
        <a:spcAft>
          <a:spcPct val="0"/>
        </a:spcAft>
        <a:defRPr sz="4000">
          <a:solidFill>
            <a:schemeClr val="bg1"/>
          </a:solidFill>
          <a:latin typeface="Times New Roman" pitchFamily="18" charset="0"/>
        </a:defRPr>
      </a:lvl2pPr>
      <a:lvl3pPr algn="l" rtl="0" fontAlgn="base">
        <a:spcBef>
          <a:spcPct val="0"/>
        </a:spcBef>
        <a:spcAft>
          <a:spcPct val="0"/>
        </a:spcAft>
        <a:defRPr sz="4000">
          <a:solidFill>
            <a:schemeClr val="bg1"/>
          </a:solidFill>
          <a:latin typeface="Times New Roman" pitchFamily="18" charset="0"/>
        </a:defRPr>
      </a:lvl3pPr>
      <a:lvl4pPr algn="l" rtl="0" fontAlgn="base">
        <a:spcBef>
          <a:spcPct val="0"/>
        </a:spcBef>
        <a:spcAft>
          <a:spcPct val="0"/>
        </a:spcAft>
        <a:defRPr sz="4000">
          <a:solidFill>
            <a:schemeClr val="bg1"/>
          </a:solidFill>
          <a:latin typeface="Times New Roman" pitchFamily="18" charset="0"/>
        </a:defRPr>
      </a:lvl4pPr>
      <a:lvl5pPr algn="l" rtl="0" fontAlgn="base">
        <a:spcBef>
          <a:spcPct val="0"/>
        </a:spcBef>
        <a:spcAft>
          <a:spcPct val="0"/>
        </a:spcAft>
        <a:defRPr sz="4000">
          <a:solidFill>
            <a:schemeClr val="bg1"/>
          </a:solidFill>
          <a:latin typeface="Times New Roman" pitchFamily="18" charset="0"/>
        </a:defRPr>
      </a:lvl5pPr>
      <a:lvl6pPr marL="457200" algn="l" rtl="0" fontAlgn="base">
        <a:spcBef>
          <a:spcPct val="0"/>
        </a:spcBef>
        <a:spcAft>
          <a:spcPct val="0"/>
        </a:spcAft>
        <a:defRPr sz="4000">
          <a:solidFill>
            <a:schemeClr val="bg1"/>
          </a:solidFill>
          <a:latin typeface="Times New Roman" pitchFamily="18" charset="0"/>
        </a:defRPr>
      </a:lvl6pPr>
      <a:lvl7pPr marL="914400" algn="l" rtl="0" fontAlgn="base">
        <a:spcBef>
          <a:spcPct val="0"/>
        </a:spcBef>
        <a:spcAft>
          <a:spcPct val="0"/>
        </a:spcAft>
        <a:defRPr sz="4000">
          <a:solidFill>
            <a:schemeClr val="bg1"/>
          </a:solidFill>
          <a:latin typeface="Times New Roman" pitchFamily="18" charset="0"/>
        </a:defRPr>
      </a:lvl7pPr>
      <a:lvl8pPr marL="1371600" algn="l" rtl="0" fontAlgn="base">
        <a:spcBef>
          <a:spcPct val="0"/>
        </a:spcBef>
        <a:spcAft>
          <a:spcPct val="0"/>
        </a:spcAft>
        <a:defRPr sz="4000">
          <a:solidFill>
            <a:schemeClr val="bg1"/>
          </a:solidFill>
          <a:latin typeface="Times New Roman" pitchFamily="18" charset="0"/>
        </a:defRPr>
      </a:lvl8pPr>
      <a:lvl9pPr marL="1828800" algn="l" rtl="0" fontAlgn="base">
        <a:spcBef>
          <a:spcPct val="0"/>
        </a:spcBef>
        <a:spcAft>
          <a:spcPct val="0"/>
        </a:spcAft>
        <a:defRPr sz="4000">
          <a:solidFill>
            <a:schemeClr val="bg1"/>
          </a:solidFill>
          <a:latin typeface="Times New Roman" pitchFamily="18" charset="0"/>
        </a:defRPr>
      </a:lvl9pPr>
    </p:titleStyle>
    <p:bodyStyle>
      <a:lvl1pPr marL="342900" indent="-342900" algn="l" rtl="0" fontAlgn="base">
        <a:spcBef>
          <a:spcPct val="20000"/>
        </a:spcBef>
        <a:spcAft>
          <a:spcPct val="0"/>
        </a:spcAft>
        <a:buChar char="•"/>
        <a:defRPr sz="2400">
          <a:solidFill>
            <a:schemeClr val="bg1"/>
          </a:solidFill>
          <a:latin typeface="+mn-lt"/>
          <a:ea typeface="+mn-ea"/>
          <a:cs typeface="+mn-cs"/>
        </a:defRPr>
      </a:lvl1pPr>
      <a:lvl2pPr marL="742950" indent="-285750" algn="l" rtl="0" fontAlgn="base">
        <a:spcBef>
          <a:spcPct val="20000"/>
        </a:spcBef>
        <a:spcAft>
          <a:spcPct val="0"/>
        </a:spcAft>
        <a:buChar char="–"/>
        <a:defRPr sz="2000">
          <a:solidFill>
            <a:schemeClr val="bg1"/>
          </a:solidFill>
          <a:latin typeface="+mn-lt"/>
        </a:defRPr>
      </a:lvl2pPr>
      <a:lvl3pPr marL="1143000" indent="-228600" algn="l" rtl="0" fontAlgn="base">
        <a:spcBef>
          <a:spcPct val="20000"/>
        </a:spcBef>
        <a:spcAft>
          <a:spcPct val="0"/>
        </a:spcAft>
        <a:buChar char="•"/>
        <a:defRPr>
          <a:solidFill>
            <a:schemeClr val="bg1"/>
          </a:solidFill>
          <a:latin typeface="+mn-lt"/>
        </a:defRPr>
      </a:lvl3pPr>
      <a:lvl4pPr marL="1600200" indent="-228600" algn="l" rtl="0" fontAlgn="base">
        <a:spcBef>
          <a:spcPct val="20000"/>
        </a:spcBef>
        <a:spcAft>
          <a:spcPct val="0"/>
        </a:spcAft>
        <a:buChar char="–"/>
        <a:defRPr sz="1600">
          <a:solidFill>
            <a:schemeClr val="bg1"/>
          </a:solidFill>
          <a:latin typeface="+mn-lt"/>
        </a:defRPr>
      </a:lvl4pPr>
      <a:lvl5pPr marL="2057400" indent="-228600" algn="l" rtl="0" fontAlgn="base">
        <a:spcBef>
          <a:spcPct val="20000"/>
        </a:spcBef>
        <a:spcAft>
          <a:spcPct val="0"/>
        </a:spcAft>
        <a:buChar char="»"/>
        <a:defRPr sz="1600">
          <a:solidFill>
            <a:schemeClr val="bg1"/>
          </a:solidFill>
          <a:latin typeface="+mn-lt"/>
        </a:defRPr>
      </a:lvl5pPr>
      <a:lvl6pPr marL="2514600" indent="-228600" algn="l" rtl="0" fontAlgn="base">
        <a:spcBef>
          <a:spcPct val="20000"/>
        </a:spcBef>
        <a:spcAft>
          <a:spcPct val="0"/>
        </a:spcAft>
        <a:buChar char="»"/>
        <a:defRPr sz="1600">
          <a:solidFill>
            <a:schemeClr val="bg1"/>
          </a:solidFill>
          <a:latin typeface="+mn-lt"/>
        </a:defRPr>
      </a:lvl6pPr>
      <a:lvl7pPr marL="2971800" indent="-228600" algn="l" rtl="0" fontAlgn="base">
        <a:spcBef>
          <a:spcPct val="20000"/>
        </a:spcBef>
        <a:spcAft>
          <a:spcPct val="0"/>
        </a:spcAft>
        <a:buChar char="»"/>
        <a:defRPr sz="1600">
          <a:solidFill>
            <a:schemeClr val="bg1"/>
          </a:solidFill>
          <a:latin typeface="+mn-lt"/>
        </a:defRPr>
      </a:lvl7pPr>
      <a:lvl8pPr marL="3429000" indent="-228600" algn="l" rtl="0" fontAlgn="base">
        <a:spcBef>
          <a:spcPct val="20000"/>
        </a:spcBef>
        <a:spcAft>
          <a:spcPct val="0"/>
        </a:spcAft>
        <a:buChar char="»"/>
        <a:defRPr sz="1600">
          <a:solidFill>
            <a:schemeClr val="bg1"/>
          </a:solidFill>
          <a:latin typeface="+mn-lt"/>
        </a:defRPr>
      </a:lvl8pPr>
      <a:lvl9pPr marL="3886200" indent="-228600" algn="l" rtl="0" fontAlgn="base">
        <a:spcBef>
          <a:spcPct val="20000"/>
        </a:spcBef>
        <a:spcAft>
          <a:spcPct val="0"/>
        </a:spcAft>
        <a:buChar char="»"/>
        <a:defRPr sz="1600">
          <a:solidFill>
            <a:schemeClr val="bg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4"/>
          <p:cNvSpPr>
            <a:spLocks noGrp="1" noChangeArrowheads="1"/>
          </p:cNvSpPr>
          <p:nvPr>
            <p:ph type="ctrTitle"/>
          </p:nvPr>
        </p:nvSpPr>
        <p:spPr/>
        <p:txBody>
          <a:bodyPr/>
          <a:lstStyle/>
          <a:p>
            <a:r>
              <a:rPr lang="el-GR" sz="3600"/>
              <a:t>Κριτήρια Αξιολόγησης</a:t>
            </a:r>
            <a:br>
              <a:rPr lang="el-GR" sz="3600"/>
            </a:br>
            <a:r>
              <a:rPr lang="el-GR" sz="3600"/>
              <a:t>Προληπτικής / Κατασταλτικής Ορθοδοντικής Θεραπείας</a:t>
            </a:r>
          </a:p>
        </p:txBody>
      </p:sp>
      <p:sp>
        <p:nvSpPr>
          <p:cNvPr id="64519" name="Rectangle 7"/>
          <p:cNvSpPr>
            <a:spLocks noGrp="1" noChangeArrowheads="1"/>
          </p:cNvSpPr>
          <p:nvPr>
            <p:ph type="subTitle" idx="1"/>
          </p:nvPr>
        </p:nvSpPr>
        <p:spPr>
          <a:xfrm>
            <a:off x="1658938" y="4629150"/>
            <a:ext cx="6113462" cy="1009650"/>
          </a:xfrm>
        </p:spPr>
        <p:txBody>
          <a:bodyPr/>
          <a:lstStyle/>
          <a:p>
            <a:r>
              <a:rPr lang="el-GR" sz="1800"/>
              <a:t>Δημήτρης Χαλαζωνίτης</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l-GR"/>
              <a:t>Πλεονεκτήματα - μειονεκτήματα</a:t>
            </a:r>
          </a:p>
        </p:txBody>
      </p:sp>
      <p:sp>
        <p:nvSpPr>
          <p:cNvPr id="106499" name="Rectangle 3"/>
          <p:cNvSpPr>
            <a:spLocks noGrp="1" noChangeArrowheads="1"/>
          </p:cNvSpPr>
          <p:nvPr>
            <p:ph type="body" idx="1"/>
          </p:nvPr>
        </p:nvSpPr>
        <p:spPr/>
        <p:txBody>
          <a:bodyPr/>
          <a:lstStyle/>
          <a:p>
            <a:r>
              <a:rPr lang="el-GR"/>
              <a:t>Ηλικία: το </a:t>
            </a:r>
            <a:r>
              <a:rPr lang="en-US"/>
              <a:t>“</a:t>
            </a:r>
            <a:r>
              <a:rPr lang="el-GR"/>
              <a:t>εύκαιρο</a:t>
            </a:r>
            <a:r>
              <a:rPr lang="en-US"/>
              <a:t>”</a:t>
            </a:r>
            <a:r>
              <a:rPr lang="el-GR"/>
              <a:t> για αξιοποίηση βιολογικών φαινομένων, αλλά ίσως έλλειψη συνεργασίας.</a:t>
            </a:r>
          </a:p>
          <a:p>
            <a:r>
              <a:rPr lang="el-GR"/>
              <a:t>Μεγάλη χρονική διάρκεια </a:t>
            </a:r>
            <a:r>
              <a:rPr lang="el-GR">
                <a:cs typeface="Times New Roman" pitchFamily="18" charset="0"/>
              </a:rPr>
              <a:t>→</a:t>
            </a:r>
            <a:r>
              <a:rPr lang="el-GR"/>
              <a:t> κόπωση ασθενούς.</a:t>
            </a:r>
          </a:p>
          <a:p>
            <a:r>
              <a:rPr lang="el-GR"/>
              <a:t>Δύσκολη η πρώιμη πρόβλεψη.</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l-GR"/>
              <a:t>Αίτια Αποτυχίας</a:t>
            </a:r>
          </a:p>
        </p:txBody>
      </p:sp>
      <p:sp>
        <p:nvSpPr>
          <p:cNvPr id="88067" name="Rectangle 3"/>
          <p:cNvSpPr>
            <a:spLocks noGrp="1" noChangeArrowheads="1"/>
          </p:cNvSpPr>
          <p:nvPr>
            <p:ph type="body" idx="1"/>
          </p:nvPr>
        </p:nvSpPr>
        <p:spPr/>
        <p:txBody>
          <a:bodyPr/>
          <a:lstStyle/>
          <a:p>
            <a:r>
              <a:rPr lang="el-GR"/>
              <a:t>Εσφαλμένη διάγνωση</a:t>
            </a:r>
          </a:p>
          <a:p>
            <a:r>
              <a:rPr lang="el-GR"/>
              <a:t>Ασαφείς στόχοι</a:t>
            </a:r>
          </a:p>
          <a:p>
            <a:r>
              <a:rPr lang="el-GR"/>
              <a:t>Πλημμελής παρακολούθηση</a:t>
            </a:r>
          </a:p>
          <a:p>
            <a:r>
              <a:rPr lang="el-GR"/>
              <a:t>Μη συνεργασία με άλλους ειδικούς</a:t>
            </a:r>
          </a:p>
          <a:p>
            <a:r>
              <a:rPr lang="el-GR"/>
              <a:t>Κακή εκτίμηση συγχρονισμού ηλικιών</a:t>
            </a:r>
          </a:p>
          <a:p>
            <a:r>
              <a:rPr lang="el-GR"/>
              <a:t>Κακή συνεργασία ασθενούς</a:t>
            </a:r>
          </a:p>
          <a:p>
            <a:r>
              <a:rPr lang="el-GR"/>
              <a:t>Απρόβλεπτη αύξηση</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el-GR"/>
              <a:t>Ερωτήσεις</a:t>
            </a:r>
          </a:p>
        </p:txBody>
      </p:sp>
      <p:sp>
        <p:nvSpPr>
          <p:cNvPr id="125955" name="Rectangle 3"/>
          <p:cNvSpPr>
            <a:spLocks noGrp="1" noChangeArrowheads="1"/>
          </p:cNvSpPr>
          <p:nvPr>
            <p:ph type="body" idx="1"/>
          </p:nvPr>
        </p:nvSpPr>
        <p:spPr/>
        <p:txBody>
          <a:bodyPr/>
          <a:lstStyle/>
          <a:p>
            <a:r>
              <a:rPr lang="el-GR"/>
              <a:t>Επιβάλλεται να θεραπεύσουμε; Γιατί;</a:t>
            </a:r>
          </a:p>
          <a:p>
            <a:r>
              <a:rPr lang="el-GR"/>
              <a:t>Πότε;</a:t>
            </a:r>
          </a:p>
          <a:p>
            <a:r>
              <a:rPr lang="el-GR"/>
              <a:t>Θα χρειαστεί περαιτέρω θεραπεία αργότερα;</a:t>
            </a:r>
          </a:p>
          <a:p>
            <a:r>
              <a:rPr lang="el-GR"/>
              <a:t>Τι οφέλη θα προσφέρει η θεραπεία τώρα;</a:t>
            </a:r>
          </a:p>
          <a:p>
            <a:r>
              <a:rPr lang="el-GR"/>
              <a:t>Εναλλακτικές μέθοδοι θεραπείας;</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l-GR"/>
              <a:t>Κριτήρια αποτελεσματικότητας</a:t>
            </a:r>
          </a:p>
        </p:txBody>
      </p:sp>
      <p:sp>
        <p:nvSpPr>
          <p:cNvPr id="87043" name="Rectangle 3"/>
          <p:cNvSpPr>
            <a:spLocks noGrp="1" noChangeArrowheads="1"/>
          </p:cNvSpPr>
          <p:nvPr>
            <p:ph type="body" idx="1"/>
          </p:nvPr>
        </p:nvSpPr>
        <p:spPr/>
        <p:txBody>
          <a:bodyPr/>
          <a:lstStyle/>
          <a:p>
            <a:r>
              <a:rPr lang="el-GR"/>
              <a:t>Ομαλή διευθέτηση δοντιών</a:t>
            </a:r>
          </a:p>
          <a:p>
            <a:r>
              <a:rPr lang="el-GR"/>
              <a:t>Εξεύρεση χώρου</a:t>
            </a:r>
          </a:p>
          <a:p>
            <a:r>
              <a:rPr lang="el-GR"/>
              <a:t>Απομάκρυνση αιτιολογικών παραγόντων</a:t>
            </a:r>
          </a:p>
          <a:p>
            <a:r>
              <a:rPr lang="el-GR"/>
              <a:t>Αυξητικές δυσαρμονίες</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4" name="Picture 4"/>
          <p:cNvPicPr>
            <a:picLocks noChangeAspect="1" noChangeArrowheads="1"/>
          </p:cNvPicPr>
          <p:nvPr/>
        </p:nvPicPr>
        <p:blipFill>
          <a:blip r:embed="rId3" cstate="print"/>
          <a:srcRect/>
          <a:stretch>
            <a:fillRect/>
          </a:stretch>
        </p:blipFill>
        <p:spPr bwMode="auto">
          <a:xfrm>
            <a:off x="2197100" y="620713"/>
            <a:ext cx="5975350" cy="59404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9" name="Picture 5" descr="103014_1"/>
          <p:cNvPicPr>
            <a:picLocks noChangeAspect="1" noChangeArrowheads="1"/>
          </p:cNvPicPr>
          <p:nvPr/>
        </p:nvPicPr>
        <p:blipFill>
          <a:blip r:embed="rId3" cstate="print"/>
          <a:srcRect/>
          <a:stretch>
            <a:fillRect/>
          </a:stretch>
        </p:blipFill>
        <p:spPr bwMode="auto">
          <a:xfrm>
            <a:off x="1835150" y="1341438"/>
            <a:ext cx="6604000" cy="42926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103014_2"/>
          <p:cNvPicPr>
            <a:picLocks noChangeAspect="1" noChangeArrowheads="1"/>
          </p:cNvPicPr>
          <p:nvPr/>
        </p:nvPicPr>
        <p:blipFill>
          <a:blip r:embed="rId3" cstate="print"/>
          <a:srcRect/>
          <a:stretch>
            <a:fillRect/>
          </a:stretch>
        </p:blipFill>
        <p:spPr bwMode="auto">
          <a:xfrm>
            <a:off x="1908175" y="1233488"/>
            <a:ext cx="6553200" cy="4500562"/>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103014_3"/>
          <p:cNvPicPr>
            <a:picLocks noChangeAspect="1" noChangeArrowheads="1"/>
          </p:cNvPicPr>
          <p:nvPr/>
        </p:nvPicPr>
        <p:blipFill>
          <a:blip r:embed="rId3" cstate="print"/>
          <a:srcRect/>
          <a:stretch>
            <a:fillRect/>
          </a:stretch>
        </p:blipFill>
        <p:spPr bwMode="auto">
          <a:xfrm>
            <a:off x="1978025" y="1125538"/>
            <a:ext cx="6481763" cy="4967287"/>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103014_5"/>
          <p:cNvPicPr>
            <a:picLocks noChangeAspect="1" noChangeArrowheads="1"/>
          </p:cNvPicPr>
          <p:nvPr/>
        </p:nvPicPr>
        <p:blipFill>
          <a:blip r:embed="rId3" cstate="print"/>
          <a:srcRect t="8315" b="8315"/>
          <a:stretch>
            <a:fillRect/>
          </a:stretch>
        </p:blipFill>
        <p:spPr bwMode="auto">
          <a:xfrm>
            <a:off x="3995738" y="3716338"/>
            <a:ext cx="5040312" cy="2881312"/>
          </a:xfrm>
          <a:prstGeom prst="rect">
            <a:avLst/>
          </a:prstGeom>
          <a:noFill/>
        </p:spPr>
      </p:pic>
      <p:pic>
        <p:nvPicPr>
          <p:cNvPr id="111619" name="Picture 3" descr="103014_4"/>
          <p:cNvPicPr>
            <a:picLocks noChangeAspect="1" noChangeArrowheads="1"/>
          </p:cNvPicPr>
          <p:nvPr/>
        </p:nvPicPr>
        <p:blipFill>
          <a:blip r:embed="rId4" cstate="print"/>
          <a:srcRect b="11122"/>
          <a:stretch>
            <a:fillRect/>
          </a:stretch>
        </p:blipFill>
        <p:spPr bwMode="auto">
          <a:xfrm>
            <a:off x="1547813" y="693738"/>
            <a:ext cx="4897437" cy="287972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7" name="Picture 5" descr="097034_1_2"/>
          <p:cNvPicPr>
            <a:picLocks noChangeAspect="1" noChangeArrowheads="1"/>
          </p:cNvPicPr>
          <p:nvPr/>
        </p:nvPicPr>
        <p:blipFill>
          <a:blip r:embed="rId3" cstate="print"/>
          <a:srcRect b="4605"/>
          <a:stretch>
            <a:fillRect/>
          </a:stretch>
        </p:blipFill>
        <p:spPr bwMode="auto">
          <a:xfrm>
            <a:off x="2339975" y="981075"/>
            <a:ext cx="4464050" cy="2663825"/>
          </a:xfrm>
          <a:prstGeom prst="rect">
            <a:avLst/>
          </a:prstGeom>
          <a:noFill/>
        </p:spPr>
      </p:pic>
      <p:pic>
        <p:nvPicPr>
          <p:cNvPr id="115718" name="Picture 6" descr="097034_3_2"/>
          <p:cNvPicPr>
            <a:picLocks noChangeAspect="1" noChangeArrowheads="1"/>
          </p:cNvPicPr>
          <p:nvPr/>
        </p:nvPicPr>
        <p:blipFill>
          <a:blip r:embed="rId4" cstate="print"/>
          <a:srcRect/>
          <a:stretch>
            <a:fillRect/>
          </a:stretch>
        </p:blipFill>
        <p:spPr bwMode="auto">
          <a:xfrm>
            <a:off x="323850" y="3789363"/>
            <a:ext cx="4176713" cy="2506662"/>
          </a:xfrm>
          <a:prstGeom prst="rect">
            <a:avLst/>
          </a:prstGeom>
          <a:noFill/>
        </p:spPr>
      </p:pic>
      <p:pic>
        <p:nvPicPr>
          <p:cNvPr id="115719" name="Picture 7" descr="097034_2_2"/>
          <p:cNvPicPr>
            <a:picLocks noChangeAspect="1" noChangeArrowheads="1"/>
          </p:cNvPicPr>
          <p:nvPr/>
        </p:nvPicPr>
        <p:blipFill>
          <a:blip r:embed="rId5" cstate="print"/>
          <a:srcRect/>
          <a:stretch>
            <a:fillRect/>
          </a:stretch>
        </p:blipFill>
        <p:spPr bwMode="auto">
          <a:xfrm>
            <a:off x="4572000" y="3789363"/>
            <a:ext cx="4248150" cy="248761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l-GR" sz="3600"/>
              <a:t>Αξιολόγηση Π/Κ θεραπείας: Γιατί;</a:t>
            </a:r>
          </a:p>
        </p:txBody>
      </p:sp>
      <p:sp>
        <p:nvSpPr>
          <p:cNvPr id="94211" name="Rectangle 3"/>
          <p:cNvSpPr>
            <a:spLocks noGrp="1" noChangeArrowheads="1"/>
          </p:cNvSpPr>
          <p:nvPr>
            <p:ph type="body" idx="1"/>
          </p:nvPr>
        </p:nvSpPr>
        <p:spPr/>
        <p:txBody>
          <a:bodyPr/>
          <a:lstStyle/>
          <a:p>
            <a:r>
              <a:rPr lang="el-GR"/>
              <a:t>Δεν τελειώσαμε:</a:t>
            </a:r>
            <a:endParaRPr lang="en-US"/>
          </a:p>
          <a:p>
            <a:pPr lvl="1"/>
            <a:r>
              <a:rPr lang="el-GR"/>
              <a:t>Τι πετύχαμε</a:t>
            </a:r>
            <a:endParaRPr lang="en-US"/>
          </a:p>
          <a:p>
            <a:pPr lvl="1"/>
            <a:r>
              <a:rPr lang="en-US"/>
              <a:t>T</a:t>
            </a:r>
            <a:r>
              <a:rPr lang="el-GR"/>
              <a:t>ι παραμένει να διορθώσουμε</a:t>
            </a:r>
            <a:endParaRPr lang="en-US"/>
          </a:p>
          <a:p>
            <a:pPr lvl="1"/>
            <a:r>
              <a:rPr lang="el-GR"/>
              <a:t>Δυσκολίες: πώς θα αντιμετωπιστούν</a:t>
            </a:r>
          </a:p>
          <a:p>
            <a:r>
              <a:rPr lang="el-GR"/>
              <a:t>Αξιολόγηση = εμπειρία = άποψη, προοπτική (πλεονεκτήματα, μειονεκτήματα, δυσκολίες, όφελος)</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097034_6"/>
          <p:cNvPicPr>
            <a:picLocks noChangeAspect="1" noChangeArrowheads="1"/>
          </p:cNvPicPr>
          <p:nvPr/>
        </p:nvPicPr>
        <p:blipFill>
          <a:blip r:embed="rId3" cstate="print"/>
          <a:srcRect/>
          <a:stretch>
            <a:fillRect/>
          </a:stretch>
        </p:blipFill>
        <p:spPr bwMode="auto">
          <a:xfrm>
            <a:off x="4716463" y="3860800"/>
            <a:ext cx="4248150" cy="2457450"/>
          </a:xfrm>
          <a:prstGeom prst="rect">
            <a:avLst/>
          </a:prstGeom>
          <a:noFill/>
        </p:spPr>
      </p:pic>
      <p:pic>
        <p:nvPicPr>
          <p:cNvPr id="114691" name="Picture 3" descr="097034_4"/>
          <p:cNvPicPr>
            <a:picLocks noChangeAspect="1" noChangeArrowheads="1"/>
          </p:cNvPicPr>
          <p:nvPr/>
        </p:nvPicPr>
        <p:blipFill>
          <a:blip r:embed="rId4" cstate="print"/>
          <a:srcRect/>
          <a:stretch>
            <a:fillRect/>
          </a:stretch>
        </p:blipFill>
        <p:spPr bwMode="auto">
          <a:xfrm>
            <a:off x="2420938" y="908050"/>
            <a:ext cx="4302125" cy="2828925"/>
          </a:xfrm>
          <a:prstGeom prst="rect">
            <a:avLst/>
          </a:prstGeom>
          <a:noFill/>
        </p:spPr>
      </p:pic>
      <p:pic>
        <p:nvPicPr>
          <p:cNvPr id="114692" name="Picture 4" descr="097034_5"/>
          <p:cNvPicPr>
            <a:picLocks noChangeAspect="1" noChangeArrowheads="1"/>
          </p:cNvPicPr>
          <p:nvPr/>
        </p:nvPicPr>
        <p:blipFill>
          <a:blip r:embed="rId5" cstate="print"/>
          <a:srcRect/>
          <a:stretch>
            <a:fillRect/>
          </a:stretch>
        </p:blipFill>
        <p:spPr bwMode="auto">
          <a:xfrm>
            <a:off x="250825" y="3860800"/>
            <a:ext cx="4321175" cy="246697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70" name="Picture 6" descr="097034_7_2"/>
          <p:cNvPicPr>
            <a:picLocks noChangeAspect="1" noChangeArrowheads="1"/>
          </p:cNvPicPr>
          <p:nvPr/>
        </p:nvPicPr>
        <p:blipFill>
          <a:blip r:embed="rId3" cstate="print"/>
          <a:srcRect/>
          <a:stretch>
            <a:fillRect/>
          </a:stretch>
        </p:blipFill>
        <p:spPr bwMode="auto">
          <a:xfrm>
            <a:off x="2266950" y="893763"/>
            <a:ext cx="4822825" cy="2765425"/>
          </a:xfrm>
          <a:prstGeom prst="rect">
            <a:avLst/>
          </a:prstGeom>
          <a:noFill/>
        </p:spPr>
      </p:pic>
      <p:pic>
        <p:nvPicPr>
          <p:cNvPr id="113671" name="Picture 7" descr="097034_9_2"/>
          <p:cNvPicPr>
            <a:picLocks noChangeAspect="1" noChangeArrowheads="1"/>
          </p:cNvPicPr>
          <p:nvPr/>
        </p:nvPicPr>
        <p:blipFill>
          <a:blip r:embed="rId4" cstate="print"/>
          <a:srcRect l="4761"/>
          <a:stretch>
            <a:fillRect/>
          </a:stretch>
        </p:blipFill>
        <p:spPr bwMode="auto">
          <a:xfrm>
            <a:off x="4787900" y="3795713"/>
            <a:ext cx="4176713" cy="2513012"/>
          </a:xfrm>
          <a:prstGeom prst="rect">
            <a:avLst/>
          </a:prstGeom>
          <a:noFill/>
        </p:spPr>
      </p:pic>
      <p:pic>
        <p:nvPicPr>
          <p:cNvPr id="113672" name="Picture 8" descr="097034_8_2"/>
          <p:cNvPicPr>
            <a:picLocks noChangeAspect="1" noChangeArrowheads="1"/>
          </p:cNvPicPr>
          <p:nvPr/>
        </p:nvPicPr>
        <p:blipFill>
          <a:blip r:embed="rId5" cstate="print"/>
          <a:srcRect r="3134"/>
          <a:stretch>
            <a:fillRect/>
          </a:stretch>
        </p:blipFill>
        <p:spPr bwMode="auto">
          <a:xfrm>
            <a:off x="322263" y="3795713"/>
            <a:ext cx="4321175" cy="2503487"/>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l-GR"/>
              <a:t>Το πρόβλημα της μη επιστροφής</a:t>
            </a:r>
          </a:p>
        </p:txBody>
      </p:sp>
      <p:sp>
        <p:nvSpPr>
          <p:cNvPr id="95235" name="Rectangle 3"/>
          <p:cNvSpPr>
            <a:spLocks noGrp="1" noChangeArrowheads="1"/>
          </p:cNvSpPr>
          <p:nvPr>
            <p:ph type="body" idx="1"/>
          </p:nvPr>
        </p:nvSpPr>
        <p:spPr/>
        <p:txBody>
          <a:bodyPr/>
          <a:lstStyle/>
          <a:p>
            <a:r>
              <a:rPr lang="el-GR"/>
              <a:t>Δεν γνωρίζουμε την εξέλιξη χωρίς θεραπεία (μπορεί να ήταν χειρότερη ή καλύτερη).</a:t>
            </a:r>
          </a:p>
          <a:p>
            <a:r>
              <a:rPr lang="el-GR"/>
              <a:t>Τελικό αποτέλεσμα =</a:t>
            </a:r>
            <a:br>
              <a:rPr lang="el-GR"/>
            </a:br>
            <a:r>
              <a:rPr lang="el-GR"/>
              <a:t>γονίδια </a:t>
            </a:r>
            <a:r>
              <a:rPr lang="en-US"/>
              <a:t>x</a:t>
            </a:r>
            <a:r>
              <a:rPr lang="el-GR"/>
              <a:t> περιβάλλον</a:t>
            </a:r>
            <a:r>
              <a:rPr lang="en-US"/>
              <a:t> x</a:t>
            </a:r>
            <a:r>
              <a:rPr lang="el-GR"/>
              <a:t> θεραπεία</a:t>
            </a:r>
          </a:p>
          <a:p>
            <a:r>
              <a:rPr lang="el-GR"/>
              <a:t>Άρα, η αξιολόγηση της θεραπείας είναι ΑΔΥΝΑΤΗ</a:t>
            </a:r>
            <a:r>
              <a:rPr lang="en-US"/>
              <a:t> </a:t>
            </a:r>
            <a:r>
              <a:rPr lang="el-GR"/>
              <a:t>για τον συγκεκριμένο ασθενή.</a:t>
            </a:r>
          </a:p>
          <a:p>
            <a:r>
              <a:rPr lang="el-GR"/>
              <a:t>Όμως, είναι δυνατή η αξιολόγηση της </a:t>
            </a:r>
            <a:r>
              <a:rPr lang="el-GR" i="1"/>
              <a:t>θεραπευτικής μεθόδου</a:t>
            </a:r>
            <a:r>
              <a:rPr lang="el-G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Rectangle 4"/>
          <p:cNvSpPr>
            <a:spLocks noGrp="1" noChangeArrowheads="1"/>
          </p:cNvSpPr>
          <p:nvPr>
            <p:ph type="title"/>
          </p:nvPr>
        </p:nvSpPr>
        <p:spPr/>
        <p:txBody>
          <a:bodyPr/>
          <a:lstStyle/>
          <a:p>
            <a:r>
              <a:rPr lang="el-GR" sz="3600"/>
              <a:t>Τυχαιοποιημένη κλινική μελέτη</a:t>
            </a:r>
            <a:br>
              <a:rPr lang="el-GR" sz="3600"/>
            </a:br>
            <a:r>
              <a:rPr lang="en-US" sz="3600"/>
              <a:t>randomized clinical trial </a:t>
            </a:r>
            <a:r>
              <a:rPr lang="el-GR" sz="3600"/>
              <a:t>(</a:t>
            </a:r>
            <a:r>
              <a:rPr lang="en-US" sz="3600"/>
              <a:t>RCT)</a:t>
            </a:r>
            <a:endParaRPr lang="el-GR" sz="3600"/>
          </a:p>
        </p:txBody>
      </p:sp>
      <p:sp>
        <p:nvSpPr>
          <p:cNvPr id="97285" name="Rectangle 5"/>
          <p:cNvSpPr>
            <a:spLocks noGrp="1" noChangeArrowheads="1"/>
          </p:cNvSpPr>
          <p:nvPr>
            <p:ph type="body" idx="1"/>
          </p:nvPr>
        </p:nvSpPr>
        <p:spPr>
          <a:xfrm>
            <a:off x="1635125" y="2060575"/>
            <a:ext cx="7153275" cy="4035425"/>
          </a:xfrm>
        </p:spPr>
        <p:txBody>
          <a:bodyPr/>
          <a:lstStyle/>
          <a:p>
            <a:r>
              <a:rPr lang="el-GR"/>
              <a:t>Ομάδα ασθενών διαχωρίζεται σε ομάδες θεραπείας και ελέγχου με τυχαίο τρόπο.</a:t>
            </a:r>
          </a:p>
          <a:p>
            <a:r>
              <a:rPr lang="el-GR"/>
              <a:t>Άρα, οι ομάδες έχουν παρόμοια σύνθεση, όσον αφορά γνωστούς και αγνώστους παράγοντες.</a:t>
            </a:r>
          </a:p>
          <a:p>
            <a:r>
              <a:rPr lang="el-GR"/>
              <a:t>Τυχόν διαφορά μετά το πέρας της θεραπείας οφείλεται μόνο στη θεραπεία.</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l-GR"/>
              <a:t>Αντιμετώπιση ασθενούς</a:t>
            </a:r>
          </a:p>
        </p:txBody>
      </p:sp>
      <p:sp>
        <p:nvSpPr>
          <p:cNvPr id="99331" name="Rectangle 3"/>
          <p:cNvSpPr>
            <a:spLocks noGrp="1" noChangeArrowheads="1"/>
          </p:cNvSpPr>
          <p:nvPr>
            <p:ph type="body" idx="1"/>
          </p:nvPr>
        </p:nvSpPr>
        <p:spPr/>
        <p:txBody>
          <a:bodyPr/>
          <a:lstStyle/>
          <a:p>
            <a:r>
              <a:rPr lang="el-GR"/>
              <a:t>Διάγνωση.</a:t>
            </a:r>
          </a:p>
          <a:p>
            <a:r>
              <a:rPr lang="el-GR"/>
              <a:t>Ανεύρεση ενδεδειγμένων θεραπευτικών μεθόδων βάσει:</a:t>
            </a:r>
            <a:br>
              <a:rPr lang="el-GR"/>
            </a:br>
            <a:r>
              <a:rPr lang="el-GR">
                <a:solidFill>
                  <a:srgbClr val="FFFF00"/>
                </a:solidFill>
              </a:rPr>
              <a:t>τεκμηριωμένων ερευνών</a:t>
            </a:r>
            <a:r>
              <a:rPr lang="el-GR"/>
              <a:t>.</a:t>
            </a:r>
          </a:p>
          <a:p>
            <a:r>
              <a:rPr lang="el-GR"/>
              <a:t>Πρόβλεψη εξέλιξης για κάθε μέθοδο.</a:t>
            </a:r>
          </a:p>
          <a:p>
            <a:r>
              <a:rPr lang="el-GR"/>
              <a:t>Αξιολόγηση κόστους – οφέλους.</a:t>
            </a:r>
          </a:p>
          <a:p>
            <a:r>
              <a:rPr lang="el-GR"/>
              <a:t>Επιλογή</a:t>
            </a:r>
            <a:r>
              <a:rPr lang="en-US"/>
              <a:t> </a:t>
            </a:r>
            <a:r>
              <a:rPr lang="el-GR"/>
              <a:t>και εφαρμογή μεθόδου.</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l-GR"/>
              <a:t>Αντιμετώπιση ασθενούς</a:t>
            </a:r>
          </a:p>
        </p:txBody>
      </p:sp>
      <p:sp>
        <p:nvSpPr>
          <p:cNvPr id="100355" name="Rectangle 3"/>
          <p:cNvSpPr>
            <a:spLocks noGrp="1" noChangeArrowheads="1"/>
          </p:cNvSpPr>
          <p:nvPr>
            <p:ph type="body" idx="1"/>
          </p:nvPr>
        </p:nvSpPr>
        <p:spPr/>
        <p:txBody>
          <a:bodyPr/>
          <a:lstStyle/>
          <a:p>
            <a:r>
              <a:rPr lang="el-GR"/>
              <a:t>Διάγνωση.</a:t>
            </a:r>
          </a:p>
          <a:p>
            <a:r>
              <a:rPr lang="el-GR"/>
              <a:t>Ανεύρεση ενδεδειγμένων θεραπευτικών μεθόδων βάσει:</a:t>
            </a:r>
            <a:br>
              <a:rPr lang="el-GR"/>
            </a:br>
            <a:r>
              <a:rPr lang="el-GR">
                <a:solidFill>
                  <a:srgbClr val="FFFF00"/>
                </a:solidFill>
              </a:rPr>
              <a:t>γενικών γνώσεων / θεωριών / υποθέσεων</a:t>
            </a:r>
            <a:r>
              <a:rPr lang="el-GR"/>
              <a:t>.</a:t>
            </a:r>
          </a:p>
          <a:p>
            <a:r>
              <a:rPr lang="el-GR"/>
              <a:t>Πρόβλεψη εξέλιξης για κάθε μέθοδο.</a:t>
            </a:r>
          </a:p>
          <a:p>
            <a:r>
              <a:rPr lang="el-GR"/>
              <a:t>Αξιολόγηση κόστους – οφέλους.</a:t>
            </a:r>
          </a:p>
          <a:p>
            <a:r>
              <a:rPr lang="el-GR"/>
              <a:t>Επιλογή και εφαρμογή μεθόδου.</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a:t>“</a:t>
            </a:r>
            <a:r>
              <a:rPr lang="el-GR"/>
              <a:t>Κόστος</a:t>
            </a:r>
            <a:r>
              <a:rPr lang="en-US"/>
              <a:t>”</a:t>
            </a:r>
            <a:r>
              <a:rPr lang="el-GR"/>
              <a:t> θεραπείας</a:t>
            </a:r>
          </a:p>
        </p:txBody>
      </p:sp>
      <p:sp>
        <p:nvSpPr>
          <p:cNvPr id="101379" name="Rectangle 3"/>
          <p:cNvSpPr>
            <a:spLocks noGrp="1" noChangeArrowheads="1"/>
          </p:cNvSpPr>
          <p:nvPr>
            <p:ph type="body" idx="1"/>
          </p:nvPr>
        </p:nvSpPr>
        <p:spPr/>
        <p:txBody>
          <a:bodyPr/>
          <a:lstStyle/>
          <a:p>
            <a:r>
              <a:rPr lang="el-GR"/>
              <a:t>Οικονομικό (θεραπεία, χρόνος, μετακινήσεις, κ.ά.).</a:t>
            </a:r>
          </a:p>
          <a:p>
            <a:r>
              <a:rPr lang="el-GR"/>
              <a:t>Αρνητικές επιπτώσεις στα δόντια (απασβεστίωση, τερηδόνα, απορρόφηση ριζών).</a:t>
            </a:r>
          </a:p>
          <a:p>
            <a:r>
              <a:rPr lang="el-GR"/>
              <a:t>Ψυχολογική πίεση / βάρος.</a:t>
            </a:r>
          </a:p>
          <a:p>
            <a:r>
              <a:rPr lang="el-GR"/>
              <a:t>Κοινωνική / επαγγελματική ζωή.</a:t>
            </a:r>
          </a:p>
          <a:p>
            <a:r>
              <a:rPr lang="el-GR"/>
              <a:t>Χρόνος (επισκέψεων, μετακινήσεων).</a:t>
            </a:r>
          </a:p>
          <a:p>
            <a:r>
              <a:rPr lang="el-GR"/>
              <a:t>Συνεργασία ασθενούς (για μελλοντική θεραπεία)</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l-GR"/>
              <a:t>Όφελος θεραπείας</a:t>
            </a:r>
          </a:p>
        </p:txBody>
      </p:sp>
      <p:sp>
        <p:nvSpPr>
          <p:cNvPr id="104451" name="Rectangle 3"/>
          <p:cNvSpPr>
            <a:spLocks noGrp="1" noChangeArrowheads="1"/>
          </p:cNvSpPr>
          <p:nvPr>
            <p:ph type="body" idx="1"/>
          </p:nvPr>
        </p:nvSpPr>
        <p:spPr/>
        <p:txBody>
          <a:bodyPr/>
          <a:lstStyle/>
          <a:p>
            <a:r>
              <a:rPr lang="el-GR"/>
              <a:t>Αισθητικό.</a:t>
            </a:r>
          </a:p>
          <a:p>
            <a:pPr lvl="1"/>
            <a:r>
              <a:rPr lang="el-GR"/>
              <a:t>Ψυχολογικό.</a:t>
            </a:r>
          </a:p>
          <a:p>
            <a:pPr lvl="1"/>
            <a:r>
              <a:rPr lang="el-GR"/>
              <a:t>Επαγγελματικό.</a:t>
            </a:r>
          </a:p>
          <a:p>
            <a:r>
              <a:rPr lang="el-GR"/>
              <a:t>Υγεία δοντιών / στόματος (;)</a:t>
            </a:r>
          </a:p>
          <a:p>
            <a:pPr lvl="1"/>
            <a:r>
              <a:rPr lang="el-GR"/>
              <a:t>Τερηδόνα;</a:t>
            </a:r>
          </a:p>
          <a:p>
            <a:pPr lvl="1"/>
            <a:r>
              <a:rPr lang="el-GR"/>
              <a:t>Περιοδόντιο;</a:t>
            </a:r>
          </a:p>
          <a:p>
            <a:pPr lvl="1"/>
            <a:r>
              <a:rPr lang="el-GR"/>
              <a:t>ΚΓΔ;</a:t>
            </a:r>
          </a:p>
          <a:p>
            <a:r>
              <a:rPr lang="el-GR"/>
              <a:t>Λειτουργία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l-GR"/>
              <a:t>Όφελος Π/Κ θεραπείας</a:t>
            </a:r>
          </a:p>
        </p:txBody>
      </p:sp>
      <p:sp>
        <p:nvSpPr>
          <p:cNvPr id="128003" name="Rectangle 3"/>
          <p:cNvSpPr>
            <a:spLocks noGrp="1" noChangeArrowheads="1"/>
          </p:cNvSpPr>
          <p:nvPr>
            <p:ph type="body" idx="1"/>
          </p:nvPr>
        </p:nvSpPr>
        <p:spPr/>
        <p:txBody>
          <a:bodyPr/>
          <a:lstStyle/>
          <a:p>
            <a:r>
              <a:rPr lang="el-GR"/>
              <a:t>Καλύτερα</a:t>
            </a:r>
          </a:p>
          <a:p>
            <a:r>
              <a:rPr lang="el-GR"/>
              <a:t>Ευκολότερα</a:t>
            </a:r>
          </a:p>
          <a:p>
            <a:r>
              <a:rPr lang="el-GR"/>
              <a:t>Γρηγορότερα</a:t>
            </a:r>
          </a:p>
          <a:p>
            <a:r>
              <a:rPr lang="el-GR"/>
              <a:t>Φθηνότερα</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rthoSequelaeEmergencies">
  <a:themeElements>
    <a:clrScheme name="OrthoSequelaeEmergenci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rthoSequelaeEmergencie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thoSequelaeEmergenci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rthoSequelaeEmergenci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rthoSequelaeEmergenci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rthoSequelaeEmergenci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rthoSequelaeEmergenci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rthoSequelaeEmergenci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rthoSequelaeEmergenci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OrthoSequelaeEmergencies</Template>
  <TotalTime>1069</TotalTime>
  <Words>982</Words>
  <Application>Microsoft Office PowerPoint</Application>
  <PresentationFormat>On-screen Show (4:3)</PresentationFormat>
  <Paragraphs>123</Paragraphs>
  <Slides>21</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Times New Roman</vt:lpstr>
      <vt:lpstr>Arial</vt:lpstr>
      <vt:lpstr>OrthoSequelaeEmergencies</vt:lpstr>
      <vt:lpstr>Κριτήρια Αξιολόγησης Προληπτικής / Κατασταλτικής Ορθοδοντικής Θεραπείας</vt:lpstr>
      <vt:lpstr>Αξιολόγηση Π/Κ θεραπείας: Γιατί;</vt:lpstr>
      <vt:lpstr>Το πρόβλημα της μη επιστροφής</vt:lpstr>
      <vt:lpstr>Τυχαιοποιημένη κλινική μελέτη randomized clinical trial (RCT)</vt:lpstr>
      <vt:lpstr>Αντιμετώπιση ασθενούς</vt:lpstr>
      <vt:lpstr>Αντιμετώπιση ασθενούς</vt:lpstr>
      <vt:lpstr>“Κόστος” θεραπείας</vt:lpstr>
      <vt:lpstr>Όφελος θεραπείας</vt:lpstr>
      <vt:lpstr>Όφελος Π/Κ θεραπείας</vt:lpstr>
      <vt:lpstr>Πλεονεκτήματα - μειονεκτήματα</vt:lpstr>
      <vt:lpstr>Αίτια Αποτυχίας</vt:lpstr>
      <vt:lpstr>Ερωτήσεις</vt:lpstr>
      <vt:lpstr>Κριτήρια αποτελεσματικότητας</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Προληπτική / Κατασταλτική θεραπεία</dc:title>
  <dc:creator>Δ. Χαλαζωνίτης</dc:creator>
  <cp:lastModifiedBy>Demetrios Halazonetis</cp:lastModifiedBy>
  <cp:revision>58</cp:revision>
  <dcterms:created xsi:type="dcterms:W3CDTF">1601-01-01T00:00:00Z</dcterms:created>
  <dcterms:modified xsi:type="dcterms:W3CDTF">2014-09-16T13:10:20Z</dcterms:modified>
</cp:coreProperties>
</file>