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</p:sldMasterIdLst>
  <p:notesMasterIdLst>
    <p:notesMasterId r:id="rId49"/>
  </p:notesMasterIdLst>
  <p:handoutMasterIdLst>
    <p:handoutMasterId r:id="rId50"/>
  </p:handoutMasterIdLst>
  <p:sldIdLst>
    <p:sldId id="256" r:id="rId2"/>
    <p:sldId id="397" r:id="rId3"/>
    <p:sldId id="291" r:id="rId4"/>
    <p:sldId id="333" r:id="rId5"/>
    <p:sldId id="305" r:id="rId6"/>
    <p:sldId id="293" r:id="rId7"/>
    <p:sldId id="336" r:id="rId8"/>
    <p:sldId id="337" r:id="rId9"/>
    <p:sldId id="338" r:id="rId10"/>
    <p:sldId id="339" r:id="rId11"/>
    <p:sldId id="292" r:id="rId12"/>
    <p:sldId id="340" r:id="rId13"/>
    <p:sldId id="260" r:id="rId14"/>
    <p:sldId id="382" r:id="rId15"/>
    <p:sldId id="341" r:id="rId16"/>
    <p:sldId id="342" r:id="rId17"/>
    <p:sldId id="297" r:id="rId18"/>
    <p:sldId id="343" r:id="rId19"/>
    <p:sldId id="266" r:id="rId20"/>
    <p:sldId id="288" r:id="rId21"/>
    <p:sldId id="322" r:id="rId22"/>
    <p:sldId id="391" r:id="rId23"/>
    <p:sldId id="392" r:id="rId24"/>
    <p:sldId id="393" r:id="rId25"/>
    <p:sldId id="327" r:id="rId26"/>
    <p:sldId id="383" r:id="rId27"/>
    <p:sldId id="380" r:id="rId28"/>
    <p:sldId id="329" r:id="rId29"/>
    <p:sldId id="321" r:id="rId30"/>
    <p:sldId id="379" r:id="rId31"/>
    <p:sldId id="381" r:id="rId32"/>
    <p:sldId id="271" r:id="rId33"/>
    <p:sldId id="290" r:id="rId34"/>
    <p:sldId id="330" r:id="rId35"/>
    <p:sldId id="385" r:id="rId36"/>
    <p:sldId id="386" r:id="rId37"/>
    <p:sldId id="387" r:id="rId38"/>
    <p:sldId id="388" r:id="rId39"/>
    <p:sldId id="311" r:id="rId40"/>
    <p:sldId id="307" r:id="rId41"/>
    <p:sldId id="389" r:id="rId42"/>
    <p:sldId id="320" r:id="rId43"/>
    <p:sldId id="300" r:id="rId44"/>
    <p:sldId id="332" r:id="rId45"/>
    <p:sldId id="390" r:id="rId46"/>
    <p:sldId id="396" r:id="rId47"/>
    <p:sldId id="384" r:id="rId48"/>
  </p:sldIdLst>
  <p:sldSz cx="12192000" cy="6858000"/>
  <p:notesSz cx="6858000" cy="9753600"/>
  <p:defaultTextStyle>
    <a:defPPr>
      <a:defRPr lang="el-GR"/>
    </a:defPPr>
    <a:lvl1pPr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5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5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5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5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93" autoAdjust="0"/>
    <p:restoredTop sz="94660"/>
  </p:normalViewPr>
  <p:slideViewPr>
    <p:cSldViewPr>
      <p:cViewPr varScale="1">
        <p:scale>
          <a:sx n="73" d="100"/>
          <a:sy n="73" d="100"/>
        </p:scale>
        <p:origin x="246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59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DB5BD0-5314-48D2-A639-97B0F00C92B5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2F2C9AC3-69F8-45E0-999E-10B867366435}">
      <dgm:prSet phldrT="[Κείμενο]"/>
      <dgm:spPr/>
      <dgm:t>
        <a:bodyPr/>
        <a:lstStyle/>
        <a:p>
          <a:r>
            <a:rPr lang="en-GB" dirty="0">
              <a:solidFill>
                <a:srgbClr val="FF0000"/>
              </a:solidFill>
            </a:rPr>
            <a:t>ROS</a:t>
          </a:r>
          <a:endParaRPr lang="el-GR" dirty="0">
            <a:solidFill>
              <a:srgbClr val="FF0000"/>
            </a:solidFill>
          </a:endParaRPr>
        </a:p>
      </dgm:t>
    </dgm:pt>
    <dgm:pt modelId="{306B27A8-3CE9-4578-85DF-CE38D2B78F7F}" type="parTrans" cxnId="{32076A2E-687C-4CEE-9253-0169AB55A703}">
      <dgm:prSet/>
      <dgm:spPr/>
      <dgm:t>
        <a:bodyPr/>
        <a:lstStyle/>
        <a:p>
          <a:endParaRPr lang="el-GR"/>
        </a:p>
      </dgm:t>
    </dgm:pt>
    <dgm:pt modelId="{4E95A3A4-926D-4A6B-A91C-EB9A9A736037}" type="sibTrans" cxnId="{32076A2E-687C-4CEE-9253-0169AB55A703}">
      <dgm:prSet/>
      <dgm:spPr/>
      <dgm:t>
        <a:bodyPr/>
        <a:lstStyle/>
        <a:p>
          <a:endParaRPr lang="el-GR"/>
        </a:p>
      </dgm:t>
    </dgm:pt>
    <dgm:pt modelId="{614250CE-949A-46F9-9F70-77CD8D1C350B}">
      <dgm:prSet phldrT="[Κείμενο]"/>
      <dgm:spPr/>
      <dgm:t>
        <a:bodyPr/>
        <a:lstStyle/>
        <a:p>
          <a:r>
            <a:rPr lang="el-GR" b="1" dirty="0">
              <a:solidFill>
                <a:schemeClr val="bg1"/>
              </a:solidFill>
            </a:rPr>
            <a:t>Ο</a:t>
          </a:r>
          <a:r>
            <a:rPr lang="el-GR" b="1" baseline="-25000" dirty="0">
              <a:solidFill>
                <a:schemeClr val="bg1"/>
              </a:solidFill>
            </a:rPr>
            <a:t>2</a:t>
          </a:r>
          <a:r>
            <a:rPr lang="el-GR" b="1" dirty="0">
              <a:solidFill>
                <a:schemeClr val="bg1"/>
              </a:solidFill>
            </a:rPr>
            <a:t>-</a:t>
          </a:r>
        </a:p>
      </dgm:t>
    </dgm:pt>
    <dgm:pt modelId="{F6022DD2-C502-4636-826D-DC8BF852EB96}" type="parTrans" cxnId="{F0702923-F30F-49EE-8261-86D0FD28175E}">
      <dgm:prSet/>
      <dgm:spPr/>
      <dgm:t>
        <a:bodyPr/>
        <a:lstStyle/>
        <a:p>
          <a:endParaRPr lang="el-GR"/>
        </a:p>
      </dgm:t>
    </dgm:pt>
    <dgm:pt modelId="{13AE56F2-4893-475F-821B-B77E3F403CCF}" type="sibTrans" cxnId="{F0702923-F30F-49EE-8261-86D0FD28175E}">
      <dgm:prSet/>
      <dgm:spPr/>
      <dgm:t>
        <a:bodyPr/>
        <a:lstStyle/>
        <a:p>
          <a:endParaRPr lang="el-GR"/>
        </a:p>
      </dgm:t>
    </dgm:pt>
    <dgm:pt modelId="{A38E5454-638F-4637-BF67-665F3294A8C9}">
      <dgm:prSet phldrT="[Κείμενο]"/>
      <dgm:spPr/>
      <dgm:t>
        <a:bodyPr/>
        <a:lstStyle/>
        <a:p>
          <a:r>
            <a:rPr lang="el-GR" b="1" dirty="0" err="1">
              <a:solidFill>
                <a:srgbClr val="FF0000"/>
              </a:solidFill>
            </a:rPr>
            <a:t>∙ΟΗ</a:t>
          </a:r>
          <a:endParaRPr lang="el-GR" dirty="0"/>
        </a:p>
      </dgm:t>
    </dgm:pt>
    <dgm:pt modelId="{09FDAAD8-080A-44A8-A27B-A597D2F37CB3}" type="parTrans" cxnId="{2BF6C811-5FEA-46E9-9DA6-90796FAB1AE7}">
      <dgm:prSet/>
      <dgm:spPr/>
      <dgm:t>
        <a:bodyPr/>
        <a:lstStyle/>
        <a:p>
          <a:endParaRPr lang="el-GR"/>
        </a:p>
      </dgm:t>
    </dgm:pt>
    <dgm:pt modelId="{DC64F013-B031-4C03-87CF-12F9661249C8}" type="sibTrans" cxnId="{2BF6C811-5FEA-46E9-9DA6-90796FAB1AE7}">
      <dgm:prSet/>
      <dgm:spPr/>
      <dgm:t>
        <a:bodyPr/>
        <a:lstStyle/>
        <a:p>
          <a:endParaRPr lang="el-GR"/>
        </a:p>
      </dgm:t>
    </dgm:pt>
    <dgm:pt modelId="{6F68EE74-5575-4AD7-AA36-1EA511A7F111}">
      <dgm:prSet phldrT="[Κείμενο]"/>
      <dgm:spPr/>
      <dgm:t>
        <a:bodyPr/>
        <a:lstStyle/>
        <a:p>
          <a:r>
            <a:rPr lang="el-GR" b="1" dirty="0"/>
            <a:t>H</a:t>
          </a:r>
          <a:r>
            <a:rPr lang="el-GR" b="1" baseline="-25000" dirty="0"/>
            <a:t>2</a:t>
          </a:r>
          <a:r>
            <a:rPr lang="el-GR" b="1" dirty="0"/>
            <a:t>O</a:t>
          </a:r>
          <a:r>
            <a:rPr lang="el-GR" b="1" baseline="-25000" dirty="0"/>
            <a:t>2</a:t>
          </a:r>
          <a:endParaRPr lang="el-GR" b="1" dirty="0"/>
        </a:p>
      </dgm:t>
    </dgm:pt>
    <dgm:pt modelId="{741C52C1-FF96-40BF-AE2C-EA28A2BB46B6}" type="parTrans" cxnId="{0D1B94C5-0465-45B8-9524-84C5FE302A67}">
      <dgm:prSet/>
      <dgm:spPr/>
      <dgm:t>
        <a:bodyPr/>
        <a:lstStyle/>
        <a:p>
          <a:endParaRPr lang="el-GR"/>
        </a:p>
      </dgm:t>
    </dgm:pt>
    <dgm:pt modelId="{230186D9-3008-443F-B3F0-978B1AD65E60}" type="sibTrans" cxnId="{0D1B94C5-0465-45B8-9524-84C5FE302A67}">
      <dgm:prSet/>
      <dgm:spPr/>
      <dgm:t>
        <a:bodyPr/>
        <a:lstStyle/>
        <a:p>
          <a:endParaRPr lang="el-GR"/>
        </a:p>
      </dgm:t>
    </dgm:pt>
    <dgm:pt modelId="{C1794A0C-FB63-4C13-AB38-9B3CD5D2A3B2}">
      <dgm:prSet phldrT="[Κείμενο]"/>
      <dgm:spPr/>
      <dgm:t>
        <a:bodyPr/>
        <a:lstStyle/>
        <a:p>
          <a:r>
            <a:rPr lang="el-GR" b="1" dirty="0" err="1"/>
            <a:t>ClO</a:t>
          </a:r>
          <a:r>
            <a:rPr lang="el-GR" b="1" dirty="0"/>
            <a:t>-</a:t>
          </a:r>
        </a:p>
      </dgm:t>
    </dgm:pt>
    <dgm:pt modelId="{5B70BB99-9E8C-4B26-9B62-BD2561E76136}" type="parTrans" cxnId="{F3AD9BEB-560B-4F34-8FE2-63DD7DB14040}">
      <dgm:prSet/>
      <dgm:spPr/>
      <dgm:t>
        <a:bodyPr/>
        <a:lstStyle/>
        <a:p>
          <a:endParaRPr lang="el-GR"/>
        </a:p>
      </dgm:t>
    </dgm:pt>
    <dgm:pt modelId="{A55A8B99-DEAE-4675-887E-2A0070E8CA26}" type="sibTrans" cxnId="{F3AD9BEB-560B-4F34-8FE2-63DD7DB14040}">
      <dgm:prSet/>
      <dgm:spPr/>
      <dgm:t>
        <a:bodyPr/>
        <a:lstStyle/>
        <a:p>
          <a:endParaRPr lang="el-GR"/>
        </a:p>
      </dgm:t>
    </dgm:pt>
    <dgm:pt modelId="{81F628C1-2195-47BD-B5C5-F1D940C2138F}" type="pres">
      <dgm:prSet presAssocID="{9FDB5BD0-5314-48D2-A639-97B0F00C92B5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518FC88-169C-4DF8-B15E-E9A02B7DEA29}" type="pres">
      <dgm:prSet presAssocID="{2F2C9AC3-69F8-45E0-999E-10B867366435}" presName="centerShape" presStyleLbl="node0" presStyleIdx="0" presStyleCnt="1"/>
      <dgm:spPr/>
    </dgm:pt>
    <dgm:pt modelId="{F99632E9-C97B-4AE9-BF2A-9BA8DAF8A8E8}" type="pres">
      <dgm:prSet presAssocID="{614250CE-949A-46F9-9F70-77CD8D1C350B}" presName="node" presStyleLbl="node1" presStyleIdx="0" presStyleCnt="4">
        <dgm:presLayoutVars>
          <dgm:bulletEnabled val="1"/>
        </dgm:presLayoutVars>
      </dgm:prSet>
      <dgm:spPr/>
    </dgm:pt>
    <dgm:pt modelId="{3BE01A40-DB13-4DC5-90E7-4DAB45BCB732}" type="pres">
      <dgm:prSet presAssocID="{614250CE-949A-46F9-9F70-77CD8D1C350B}" presName="dummy" presStyleCnt="0"/>
      <dgm:spPr/>
    </dgm:pt>
    <dgm:pt modelId="{170FBD41-46FC-4E7B-9F29-0A33EC2A8530}" type="pres">
      <dgm:prSet presAssocID="{13AE56F2-4893-475F-821B-B77E3F403CCF}" presName="sibTrans" presStyleLbl="sibTrans2D1" presStyleIdx="0" presStyleCnt="4"/>
      <dgm:spPr/>
    </dgm:pt>
    <dgm:pt modelId="{C13C4958-D234-45F8-8A8B-53875FE41404}" type="pres">
      <dgm:prSet presAssocID="{A38E5454-638F-4637-BF67-665F3294A8C9}" presName="node" presStyleLbl="node1" presStyleIdx="1" presStyleCnt="4">
        <dgm:presLayoutVars>
          <dgm:bulletEnabled val="1"/>
        </dgm:presLayoutVars>
      </dgm:prSet>
      <dgm:spPr/>
    </dgm:pt>
    <dgm:pt modelId="{BF6F373A-B9C2-4177-9890-156E084858B3}" type="pres">
      <dgm:prSet presAssocID="{A38E5454-638F-4637-BF67-665F3294A8C9}" presName="dummy" presStyleCnt="0"/>
      <dgm:spPr/>
    </dgm:pt>
    <dgm:pt modelId="{E89CEE38-5B9F-488D-A4F6-5C08638B7F92}" type="pres">
      <dgm:prSet presAssocID="{DC64F013-B031-4C03-87CF-12F9661249C8}" presName="sibTrans" presStyleLbl="sibTrans2D1" presStyleIdx="1" presStyleCnt="4"/>
      <dgm:spPr/>
    </dgm:pt>
    <dgm:pt modelId="{4201C588-A95E-4B4C-817B-AE7788AAA0D6}" type="pres">
      <dgm:prSet presAssocID="{6F68EE74-5575-4AD7-AA36-1EA511A7F111}" presName="node" presStyleLbl="node1" presStyleIdx="2" presStyleCnt="4">
        <dgm:presLayoutVars>
          <dgm:bulletEnabled val="1"/>
        </dgm:presLayoutVars>
      </dgm:prSet>
      <dgm:spPr/>
    </dgm:pt>
    <dgm:pt modelId="{C7030183-54C4-47C4-AD98-570B83EF04DF}" type="pres">
      <dgm:prSet presAssocID="{6F68EE74-5575-4AD7-AA36-1EA511A7F111}" presName="dummy" presStyleCnt="0"/>
      <dgm:spPr/>
    </dgm:pt>
    <dgm:pt modelId="{97C851E7-77D4-4116-80BE-76E7E3F6E518}" type="pres">
      <dgm:prSet presAssocID="{230186D9-3008-443F-B3F0-978B1AD65E60}" presName="sibTrans" presStyleLbl="sibTrans2D1" presStyleIdx="2" presStyleCnt="4"/>
      <dgm:spPr/>
    </dgm:pt>
    <dgm:pt modelId="{28410497-A902-46C1-B6F2-B653458A535F}" type="pres">
      <dgm:prSet presAssocID="{C1794A0C-FB63-4C13-AB38-9B3CD5D2A3B2}" presName="node" presStyleLbl="node1" presStyleIdx="3" presStyleCnt="4">
        <dgm:presLayoutVars>
          <dgm:bulletEnabled val="1"/>
        </dgm:presLayoutVars>
      </dgm:prSet>
      <dgm:spPr/>
    </dgm:pt>
    <dgm:pt modelId="{9865884F-DD98-4357-8FEA-BFDAA4C706FD}" type="pres">
      <dgm:prSet presAssocID="{C1794A0C-FB63-4C13-AB38-9B3CD5D2A3B2}" presName="dummy" presStyleCnt="0"/>
      <dgm:spPr/>
    </dgm:pt>
    <dgm:pt modelId="{C983D4C3-860D-43EF-B200-BEA90B6A75F2}" type="pres">
      <dgm:prSet presAssocID="{A55A8B99-DEAE-4675-887E-2A0070E8CA26}" presName="sibTrans" presStyleLbl="sibTrans2D1" presStyleIdx="3" presStyleCnt="4"/>
      <dgm:spPr/>
    </dgm:pt>
  </dgm:ptLst>
  <dgm:cxnLst>
    <dgm:cxn modelId="{C430A60B-8E40-41E4-A0F0-E6D10D415623}" type="presOf" srcId="{C1794A0C-FB63-4C13-AB38-9B3CD5D2A3B2}" destId="{28410497-A902-46C1-B6F2-B653458A535F}" srcOrd="0" destOrd="0" presId="urn:microsoft.com/office/officeart/2005/8/layout/radial6"/>
    <dgm:cxn modelId="{E0B1AD0F-3CA7-43B4-A5EF-D90A7E88FEEF}" type="presOf" srcId="{614250CE-949A-46F9-9F70-77CD8D1C350B}" destId="{F99632E9-C97B-4AE9-BF2A-9BA8DAF8A8E8}" srcOrd="0" destOrd="0" presId="urn:microsoft.com/office/officeart/2005/8/layout/radial6"/>
    <dgm:cxn modelId="{2BF6C811-5FEA-46E9-9DA6-90796FAB1AE7}" srcId="{2F2C9AC3-69F8-45E0-999E-10B867366435}" destId="{A38E5454-638F-4637-BF67-665F3294A8C9}" srcOrd="1" destOrd="0" parTransId="{09FDAAD8-080A-44A8-A27B-A597D2F37CB3}" sibTransId="{DC64F013-B031-4C03-87CF-12F9661249C8}"/>
    <dgm:cxn modelId="{F0702923-F30F-49EE-8261-86D0FD28175E}" srcId="{2F2C9AC3-69F8-45E0-999E-10B867366435}" destId="{614250CE-949A-46F9-9F70-77CD8D1C350B}" srcOrd="0" destOrd="0" parTransId="{F6022DD2-C502-4636-826D-DC8BF852EB96}" sibTransId="{13AE56F2-4893-475F-821B-B77E3F403CCF}"/>
    <dgm:cxn modelId="{32076A2E-687C-4CEE-9253-0169AB55A703}" srcId="{9FDB5BD0-5314-48D2-A639-97B0F00C92B5}" destId="{2F2C9AC3-69F8-45E0-999E-10B867366435}" srcOrd="0" destOrd="0" parTransId="{306B27A8-3CE9-4578-85DF-CE38D2B78F7F}" sibTransId="{4E95A3A4-926D-4A6B-A91C-EB9A9A736037}"/>
    <dgm:cxn modelId="{57798661-7B1E-4D91-8C79-D28A7FBA1D50}" type="presOf" srcId="{A38E5454-638F-4637-BF67-665F3294A8C9}" destId="{C13C4958-D234-45F8-8A8B-53875FE41404}" srcOrd="0" destOrd="0" presId="urn:microsoft.com/office/officeart/2005/8/layout/radial6"/>
    <dgm:cxn modelId="{8AA3E848-195F-499C-AF49-EADFA0AADFC1}" type="presOf" srcId="{6F68EE74-5575-4AD7-AA36-1EA511A7F111}" destId="{4201C588-A95E-4B4C-817B-AE7788AAA0D6}" srcOrd="0" destOrd="0" presId="urn:microsoft.com/office/officeart/2005/8/layout/radial6"/>
    <dgm:cxn modelId="{D1D88A99-0B52-4A0E-B87F-13E68FA386B2}" type="presOf" srcId="{DC64F013-B031-4C03-87CF-12F9661249C8}" destId="{E89CEE38-5B9F-488D-A4F6-5C08638B7F92}" srcOrd="0" destOrd="0" presId="urn:microsoft.com/office/officeart/2005/8/layout/radial6"/>
    <dgm:cxn modelId="{A19FF7A8-2AE0-4568-9217-B06746916388}" type="presOf" srcId="{13AE56F2-4893-475F-821B-B77E3F403CCF}" destId="{170FBD41-46FC-4E7B-9F29-0A33EC2A8530}" srcOrd="0" destOrd="0" presId="urn:microsoft.com/office/officeart/2005/8/layout/radial6"/>
    <dgm:cxn modelId="{91ED0DAC-A9FC-4E34-925A-D0753F9DF804}" type="presOf" srcId="{2F2C9AC3-69F8-45E0-999E-10B867366435}" destId="{2518FC88-169C-4DF8-B15E-E9A02B7DEA29}" srcOrd="0" destOrd="0" presId="urn:microsoft.com/office/officeart/2005/8/layout/radial6"/>
    <dgm:cxn modelId="{A02634C1-EC29-4CCA-84BF-A7CB37EF51A5}" type="presOf" srcId="{230186D9-3008-443F-B3F0-978B1AD65E60}" destId="{97C851E7-77D4-4116-80BE-76E7E3F6E518}" srcOrd="0" destOrd="0" presId="urn:microsoft.com/office/officeart/2005/8/layout/radial6"/>
    <dgm:cxn modelId="{0D1B94C5-0465-45B8-9524-84C5FE302A67}" srcId="{2F2C9AC3-69F8-45E0-999E-10B867366435}" destId="{6F68EE74-5575-4AD7-AA36-1EA511A7F111}" srcOrd="2" destOrd="0" parTransId="{741C52C1-FF96-40BF-AE2C-EA28A2BB46B6}" sibTransId="{230186D9-3008-443F-B3F0-978B1AD65E60}"/>
    <dgm:cxn modelId="{81F3B2DE-9BF8-4457-96B1-A2D8388CF94E}" type="presOf" srcId="{A55A8B99-DEAE-4675-887E-2A0070E8CA26}" destId="{C983D4C3-860D-43EF-B200-BEA90B6A75F2}" srcOrd="0" destOrd="0" presId="urn:microsoft.com/office/officeart/2005/8/layout/radial6"/>
    <dgm:cxn modelId="{F3AD9BEB-560B-4F34-8FE2-63DD7DB14040}" srcId="{2F2C9AC3-69F8-45E0-999E-10B867366435}" destId="{C1794A0C-FB63-4C13-AB38-9B3CD5D2A3B2}" srcOrd="3" destOrd="0" parTransId="{5B70BB99-9E8C-4B26-9B62-BD2561E76136}" sibTransId="{A55A8B99-DEAE-4675-887E-2A0070E8CA26}"/>
    <dgm:cxn modelId="{5B3E9BEE-7C65-4848-B697-55599A14006A}" type="presOf" srcId="{9FDB5BD0-5314-48D2-A639-97B0F00C92B5}" destId="{81F628C1-2195-47BD-B5C5-F1D940C2138F}" srcOrd="0" destOrd="0" presId="urn:microsoft.com/office/officeart/2005/8/layout/radial6"/>
    <dgm:cxn modelId="{BA92AE64-1F6C-44D6-9B57-793DBAEB08C4}" type="presParOf" srcId="{81F628C1-2195-47BD-B5C5-F1D940C2138F}" destId="{2518FC88-169C-4DF8-B15E-E9A02B7DEA29}" srcOrd="0" destOrd="0" presId="urn:microsoft.com/office/officeart/2005/8/layout/radial6"/>
    <dgm:cxn modelId="{6CD0F2F2-6717-4F63-89C4-C45D6095A7F0}" type="presParOf" srcId="{81F628C1-2195-47BD-B5C5-F1D940C2138F}" destId="{F99632E9-C97B-4AE9-BF2A-9BA8DAF8A8E8}" srcOrd="1" destOrd="0" presId="urn:microsoft.com/office/officeart/2005/8/layout/radial6"/>
    <dgm:cxn modelId="{4EC59A98-0353-4752-BC9B-ED36B5665110}" type="presParOf" srcId="{81F628C1-2195-47BD-B5C5-F1D940C2138F}" destId="{3BE01A40-DB13-4DC5-90E7-4DAB45BCB732}" srcOrd="2" destOrd="0" presId="urn:microsoft.com/office/officeart/2005/8/layout/radial6"/>
    <dgm:cxn modelId="{A27F7599-6129-4B86-A618-8D24954725EE}" type="presParOf" srcId="{81F628C1-2195-47BD-B5C5-F1D940C2138F}" destId="{170FBD41-46FC-4E7B-9F29-0A33EC2A8530}" srcOrd="3" destOrd="0" presId="urn:microsoft.com/office/officeart/2005/8/layout/radial6"/>
    <dgm:cxn modelId="{71EA6A21-40C5-4947-93F8-6443BC0BAA52}" type="presParOf" srcId="{81F628C1-2195-47BD-B5C5-F1D940C2138F}" destId="{C13C4958-D234-45F8-8A8B-53875FE41404}" srcOrd="4" destOrd="0" presId="urn:microsoft.com/office/officeart/2005/8/layout/radial6"/>
    <dgm:cxn modelId="{24AFE07A-B168-4E87-9C9B-B2A53E37CFB2}" type="presParOf" srcId="{81F628C1-2195-47BD-B5C5-F1D940C2138F}" destId="{BF6F373A-B9C2-4177-9890-156E084858B3}" srcOrd="5" destOrd="0" presId="urn:microsoft.com/office/officeart/2005/8/layout/radial6"/>
    <dgm:cxn modelId="{2769688A-5306-4DE0-B1EA-FA04B2E44B70}" type="presParOf" srcId="{81F628C1-2195-47BD-B5C5-F1D940C2138F}" destId="{E89CEE38-5B9F-488D-A4F6-5C08638B7F92}" srcOrd="6" destOrd="0" presId="urn:microsoft.com/office/officeart/2005/8/layout/radial6"/>
    <dgm:cxn modelId="{88E4BE96-243A-4557-AAB4-DE2BDC7D7C0D}" type="presParOf" srcId="{81F628C1-2195-47BD-B5C5-F1D940C2138F}" destId="{4201C588-A95E-4B4C-817B-AE7788AAA0D6}" srcOrd="7" destOrd="0" presId="urn:microsoft.com/office/officeart/2005/8/layout/radial6"/>
    <dgm:cxn modelId="{A418768F-9FC3-4F32-ADE0-15928D81A4F2}" type="presParOf" srcId="{81F628C1-2195-47BD-B5C5-F1D940C2138F}" destId="{C7030183-54C4-47C4-AD98-570B83EF04DF}" srcOrd="8" destOrd="0" presId="urn:microsoft.com/office/officeart/2005/8/layout/radial6"/>
    <dgm:cxn modelId="{F5805E79-7D55-4431-9D16-1371F4CCE029}" type="presParOf" srcId="{81F628C1-2195-47BD-B5C5-F1D940C2138F}" destId="{97C851E7-77D4-4116-80BE-76E7E3F6E518}" srcOrd="9" destOrd="0" presId="urn:microsoft.com/office/officeart/2005/8/layout/radial6"/>
    <dgm:cxn modelId="{F1BBB3FC-D845-4075-A36B-70EA39CDB861}" type="presParOf" srcId="{81F628C1-2195-47BD-B5C5-F1D940C2138F}" destId="{28410497-A902-46C1-B6F2-B653458A535F}" srcOrd="10" destOrd="0" presId="urn:microsoft.com/office/officeart/2005/8/layout/radial6"/>
    <dgm:cxn modelId="{919EAB26-A636-4EAE-AF03-51BF7657A22F}" type="presParOf" srcId="{81F628C1-2195-47BD-B5C5-F1D940C2138F}" destId="{9865884F-DD98-4357-8FEA-BFDAA4C706FD}" srcOrd="11" destOrd="0" presId="urn:microsoft.com/office/officeart/2005/8/layout/radial6"/>
    <dgm:cxn modelId="{122C7718-1916-41E9-B596-8347DF406616}" type="presParOf" srcId="{81F628C1-2195-47BD-B5C5-F1D940C2138F}" destId="{C983D4C3-860D-43EF-B200-BEA90B6A75F2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83D4C3-860D-43EF-B200-BEA90B6A75F2}">
      <dsp:nvSpPr>
        <dsp:cNvPr id="0" name=""/>
        <dsp:cNvSpPr/>
      </dsp:nvSpPr>
      <dsp:spPr>
        <a:xfrm>
          <a:off x="477392" y="232768"/>
          <a:ext cx="1555283" cy="1555283"/>
        </a:xfrm>
        <a:prstGeom prst="blockArc">
          <a:avLst>
            <a:gd name="adj1" fmla="val 10800000"/>
            <a:gd name="adj2" fmla="val 16200000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C851E7-77D4-4116-80BE-76E7E3F6E518}">
      <dsp:nvSpPr>
        <dsp:cNvPr id="0" name=""/>
        <dsp:cNvSpPr/>
      </dsp:nvSpPr>
      <dsp:spPr>
        <a:xfrm>
          <a:off x="477392" y="232768"/>
          <a:ext cx="1555283" cy="1555283"/>
        </a:xfrm>
        <a:prstGeom prst="blockArc">
          <a:avLst>
            <a:gd name="adj1" fmla="val 5400000"/>
            <a:gd name="adj2" fmla="val 10800000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9CEE38-5B9F-488D-A4F6-5C08638B7F92}">
      <dsp:nvSpPr>
        <dsp:cNvPr id="0" name=""/>
        <dsp:cNvSpPr/>
      </dsp:nvSpPr>
      <dsp:spPr>
        <a:xfrm>
          <a:off x="477392" y="232768"/>
          <a:ext cx="1555283" cy="1555283"/>
        </a:xfrm>
        <a:prstGeom prst="blockArc">
          <a:avLst>
            <a:gd name="adj1" fmla="val 0"/>
            <a:gd name="adj2" fmla="val 5400000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0FBD41-46FC-4E7B-9F29-0A33EC2A8530}">
      <dsp:nvSpPr>
        <dsp:cNvPr id="0" name=""/>
        <dsp:cNvSpPr/>
      </dsp:nvSpPr>
      <dsp:spPr>
        <a:xfrm>
          <a:off x="477392" y="232768"/>
          <a:ext cx="1555283" cy="1555283"/>
        </a:xfrm>
        <a:prstGeom prst="blockArc">
          <a:avLst>
            <a:gd name="adj1" fmla="val 16200000"/>
            <a:gd name="adj2" fmla="val 0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18FC88-169C-4DF8-B15E-E9A02B7DEA29}">
      <dsp:nvSpPr>
        <dsp:cNvPr id="0" name=""/>
        <dsp:cNvSpPr/>
      </dsp:nvSpPr>
      <dsp:spPr>
        <a:xfrm>
          <a:off x="897153" y="652529"/>
          <a:ext cx="715761" cy="7157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>
              <a:solidFill>
                <a:srgbClr val="FF0000"/>
              </a:solidFill>
            </a:rPr>
            <a:t>ROS</a:t>
          </a:r>
          <a:endParaRPr lang="el-GR" sz="2100" kern="1200" dirty="0">
            <a:solidFill>
              <a:srgbClr val="FF0000"/>
            </a:solidFill>
          </a:endParaRPr>
        </a:p>
      </dsp:txBody>
      <dsp:txXfrm>
        <a:off x="1001974" y="757350"/>
        <a:ext cx="506119" cy="506119"/>
      </dsp:txXfrm>
    </dsp:sp>
    <dsp:sp modelId="{F99632E9-C97B-4AE9-BF2A-9BA8DAF8A8E8}">
      <dsp:nvSpPr>
        <dsp:cNvPr id="0" name=""/>
        <dsp:cNvSpPr/>
      </dsp:nvSpPr>
      <dsp:spPr>
        <a:xfrm>
          <a:off x="1004517" y="289"/>
          <a:ext cx="501033" cy="5010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200" b="1" kern="1200" dirty="0">
              <a:solidFill>
                <a:schemeClr val="bg1"/>
              </a:solidFill>
            </a:rPr>
            <a:t>Ο</a:t>
          </a:r>
          <a:r>
            <a:rPr lang="el-GR" sz="1200" b="1" kern="1200" baseline="-25000" dirty="0">
              <a:solidFill>
                <a:schemeClr val="bg1"/>
              </a:solidFill>
            </a:rPr>
            <a:t>2</a:t>
          </a:r>
          <a:r>
            <a:rPr lang="el-GR" sz="1200" b="1" kern="1200" dirty="0">
              <a:solidFill>
                <a:schemeClr val="bg1"/>
              </a:solidFill>
            </a:rPr>
            <a:t>-</a:t>
          </a:r>
        </a:p>
      </dsp:txBody>
      <dsp:txXfrm>
        <a:off x="1077892" y="73664"/>
        <a:ext cx="354283" cy="354283"/>
      </dsp:txXfrm>
    </dsp:sp>
    <dsp:sp modelId="{C13C4958-D234-45F8-8A8B-53875FE41404}">
      <dsp:nvSpPr>
        <dsp:cNvPr id="0" name=""/>
        <dsp:cNvSpPr/>
      </dsp:nvSpPr>
      <dsp:spPr>
        <a:xfrm>
          <a:off x="1764122" y="759893"/>
          <a:ext cx="501033" cy="5010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200" b="1" kern="1200" dirty="0" err="1">
              <a:solidFill>
                <a:srgbClr val="FF0000"/>
              </a:solidFill>
            </a:rPr>
            <a:t>∙ΟΗ</a:t>
          </a:r>
          <a:endParaRPr lang="el-GR" sz="1200" kern="1200" dirty="0"/>
        </a:p>
      </dsp:txBody>
      <dsp:txXfrm>
        <a:off x="1837497" y="833268"/>
        <a:ext cx="354283" cy="354283"/>
      </dsp:txXfrm>
    </dsp:sp>
    <dsp:sp modelId="{4201C588-A95E-4B4C-817B-AE7788AAA0D6}">
      <dsp:nvSpPr>
        <dsp:cNvPr id="0" name=""/>
        <dsp:cNvSpPr/>
      </dsp:nvSpPr>
      <dsp:spPr>
        <a:xfrm>
          <a:off x="1004517" y="1519498"/>
          <a:ext cx="501033" cy="5010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200" b="1" kern="1200" dirty="0"/>
            <a:t>H</a:t>
          </a:r>
          <a:r>
            <a:rPr lang="el-GR" sz="1200" b="1" kern="1200" baseline="-25000" dirty="0"/>
            <a:t>2</a:t>
          </a:r>
          <a:r>
            <a:rPr lang="el-GR" sz="1200" b="1" kern="1200" dirty="0"/>
            <a:t>O</a:t>
          </a:r>
          <a:r>
            <a:rPr lang="el-GR" sz="1200" b="1" kern="1200" baseline="-25000" dirty="0"/>
            <a:t>2</a:t>
          </a:r>
          <a:endParaRPr lang="el-GR" sz="1200" b="1" kern="1200" dirty="0"/>
        </a:p>
      </dsp:txBody>
      <dsp:txXfrm>
        <a:off x="1077892" y="1592873"/>
        <a:ext cx="354283" cy="354283"/>
      </dsp:txXfrm>
    </dsp:sp>
    <dsp:sp modelId="{28410497-A902-46C1-B6F2-B653458A535F}">
      <dsp:nvSpPr>
        <dsp:cNvPr id="0" name=""/>
        <dsp:cNvSpPr/>
      </dsp:nvSpPr>
      <dsp:spPr>
        <a:xfrm>
          <a:off x="244913" y="759893"/>
          <a:ext cx="501033" cy="5010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200" b="1" kern="1200" dirty="0" err="1"/>
            <a:t>ClO</a:t>
          </a:r>
          <a:r>
            <a:rPr lang="el-GR" sz="1200" b="1" kern="1200" dirty="0"/>
            <a:t>-</a:t>
          </a:r>
        </a:p>
      </dsp:txBody>
      <dsp:txXfrm>
        <a:off x="318288" y="833268"/>
        <a:ext cx="354283" cy="3542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12982FD5-F9E6-41DE-A1BB-F3A61077150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48200"/>
            <a:ext cx="5029200" cy="434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/>
              <a:t>Click to edit Master text styles</a:t>
            </a:r>
          </a:p>
          <a:p>
            <a:pPr lvl="1"/>
            <a:r>
              <a:rPr lang="el-GR" noProof="0"/>
              <a:t>Second level</a:t>
            </a:r>
          </a:p>
          <a:p>
            <a:pPr lvl="2"/>
            <a:r>
              <a:rPr lang="el-GR" noProof="0"/>
              <a:t>Third level</a:t>
            </a:r>
          </a:p>
          <a:p>
            <a:pPr lvl="3"/>
            <a:r>
              <a:rPr lang="el-GR" noProof="0"/>
              <a:t>Fourth level</a:t>
            </a:r>
          </a:p>
          <a:p>
            <a:pPr lvl="4"/>
            <a:r>
              <a:rPr lang="el-GR" noProof="0"/>
              <a:t>Fifth level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0746E2C2-5131-44A3-975A-EB3DDCFD24D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93700" y="844550"/>
            <a:ext cx="60706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47532-9743-4D3E-991D-3D9D7141A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08CFB-D638-49B8-8A7C-2CD486AE1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A9B15-2E6E-46F9-A0D2-2167D0200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2B95BE-20F7-4696-9D73-4D22828BD003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169117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B68ED-B26D-4099-B946-51E241037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E9D2D-7C39-4C20-AA30-ED9763663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144E4-4B92-47B1-839E-72DECFF1C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CFECE8-FC9C-4BB7-B035-5CBD153CA38C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597146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44C68-072A-4DAC-89D7-05286E9C1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20464-FF54-4DAE-AC16-81620C46A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624A0-305A-4B52-9231-44B096F5B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4554A9-E0EA-4615-B463-C730AF095C74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558800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0769CF9-9CB4-4E55-AC89-D2CFC515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EBFED00-B02B-4B0F-B2C4-A173AEA5D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F3C638-3F8C-4CA0-92C7-B5FA10783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03E4FD-AF8F-4AC5-9A2F-55DB78E152A1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623460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384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384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D172BA9-DB85-44C1-AC41-75C2FE2E9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6264B79-7EF8-4A15-813C-96BB09284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9975ACD-5F04-4C06-A321-80399CE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EE9344-F9D4-43D2-A76D-52D01D9C1E27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81633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359465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8DC4CB-C815-45E3-884C-26F7A1C6C64B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065303115"/>
      </p:ext>
    </p:extLst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4913B-579F-430F-9E2E-B8378091D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91BBC-9E04-4FB6-B589-3A985DF27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AB750B-1009-4D74-B161-F1F82250A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3AFAB3-1A45-45F6-90D9-A9FF2F075595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578096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D855F-C25C-4713-BF53-A0D35BB1E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E0A0F5-A11E-48BB-8A6D-6083658D8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8A0AF-5CFD-443B-9C58-66EB1207F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9943D3-C112-42B4-84CA-737BDCA7855E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100087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D29E221-F210-40C1-A88B-B0C8F89AD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62414CC-BEF0-482C-AC49-70F805F0C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C2D013B-A103-4564-AD81-43D214D64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7783B5-0E17-45AC-A330-C37F8055E001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356065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1B6EFB6-F5E4-4F67-B1DF-1FF445108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8C8F405-6F51-4EC4-8A0F-26A88F0F8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4CF4C43-52E2-446D-91BF-15574B4EA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2C896D-1DF4-400E-BB67-5BE16EF77FCA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306196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0CB2F21-B3D2-498D-BAB1-B77381F7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9DE69C4-EE44-42BA-8D7C-904B0CB3B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976D8A6-886A-43DC-AE69-75BDC21C7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A3A573-16A5-4B7E-8964-AEA1937B3605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4161750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83BE39B-337F-4BE8-B235-ECAE12579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FE31C87-5991-4554-9AD6-5F3EFAF6E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657E798-9816-4A89-8BC8-DC932D3C7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07CC70-FAD2-4C23-BFA7-B25EC4C0F85D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845319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85325DE-03F5-46DE-A08F-2E988DF33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87B27F1-9151-4ECC-9029-B068A6DFC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B02FC38-6EB4-44FC-AFE1-3DBB30F09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A347C3-1919-4DD0-A4A4-113DE57F957A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509552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A71A339-DEBB-4F29-B797-B2FCCCCA0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B6CE678-E58A-4870-9162-B47E39142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C6C242-356D-48BE-8B40-3A53AE0C4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241E54-56C0-4361-B241-FAD42403BA8C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1009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91D7D1E-4EE5-4503-8E5F-6FF0386FD7A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/>
              <a:t>Click to edit Master title style</a:t>
            </a:r>
            <a:endParaRPr lang="el-GR" altLang="el-GR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AB7E9D9-F1FD-4EC5-8E5B-E7CE4CF7669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/>
              <a:t>Click to edit Master text styles</a:t>
            </a:r>
          </a:p>
          <a:p>
            <a:pPr lvl="1"/>
            <a:r>
              <a:rPr lang="en-US" altLang="el-GR"/>
              <a:t>Second level</a:t>
            </a:r>
          </a:p>
          <a:p>
            <a:pPr lvl="2"/>
            <a:r>
              <a:rPr lang="en-US" altLang="el-GR"/>
              <a:t>Third level</a:t>
            </a:r>
          </a:p>
          <a:p>
            <a:pPr lvl="3"/>
            <a:r>
              <a:rPr lang="en-US" altLang="el-GR"/>
              <a:t>Fourth level</a:t>
            </a:r>
          </a:p>
          <a:p>
            <a:pPr lvl="4"/>
            <a:r>
              <a:rPr lang="en-US" altLang="el-GR"/>
              <a:t>Fifth level</a:t>
            </a:r>
            <a:endParaRPr lang="el-GR" alt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2E1F68-ED32-4420-8952-278CA4453C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7F1136-23A5-4596-BA8E-510A8DCDD8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64A51-6C47-4CB7-94E5-5677407146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A372D1EC-952F-4688-96A3-F4A43A3E567D}" type="slidenum">
              <a:rPr lang="el-GR" altLang="en-US"/>
              <a:pPr/>
              <a:t>‹#›</a:t>
            </a:fld>
            <a:endParaRPr lang="el-G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3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erierga.gr/2019/05/to-fagito-pou-axizi-na-dokimasete-se-kathe-chora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8B48917-F527-4A26-95AF-497D75DA47C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l-GR" altLang="el-GR" sz="5400" dirty="0"/>
              <a:t>Βλεννογόνος</a:t>
            </a:r>
            <a:r>
              <a:rPr lang="en-GB" altLang="el-GR" sz="5400" dirty="0"/>
              <a:t> </a:t>
            </a:r>
            <a:r>
              <a:rPr lang="el-GR" altLang="el-GR" sz="5400" dirty="0"/>
              <a:t>του στόματος</a:t>
            </a:r>
          </a:p>
        </p:txBody>
      </p:sp>
      <p:sp>
        <p:nvSpPr>
          <p:cNvPr id="2051" name="Subtitle 2">
            <a:extLst>
              <a:ext uri="{FF2B5EF4-FFF2-40B4-BE49-F238E27FC236}">
                <a16:creationId xmlns:a16="http://schemas.microsoft.com/office/drawing/2014/main" id="{C977BAB0-039E-4D4E-A821-13AB52B00E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7568" y="3886200"/>
            <a:ext cx="8155632" cy="1752600"/>
          </a:xfrm>
        </p:spPr>
        <p:txBody>
          <a:bodyPr/>
          <a:lstStyle/>
          <a:p>
            <a:pPr algn="l">
              <a:defRPr/>
            </a:pPr>
            <a:r>
              <a:rPr lang="el-GR" altLang="el-GR" dirty="0">
                <a:solidFill>
                  <a:schemeClr val="tx1"/>
                </a:solidFill>
              </a:rPr>
              <a:t>Κωνσταντίνος Ι. Τόσιος</a:t>
            </a:r>
          </a:p>
          <a:p>
            <a:pPr algn="l">
              <a:defRPr/>
            </a:pPr>
            <a:r>
              <a:rPr lang="el-GR" altLang="el-GR" sz="2600" dirty="0">
                <a:solidFill>
                  <a:schemeClr val="tx1"/>
                </a:solidFill>
              </a:rPr>
              <a:t>Εργαστήριο Στοματολογίας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38420AD0-2FCA-4C98-B563-9C09C58A5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βλεννογόνος στόματος</a:t>
            </a:r>
          </a:p>
        </p:txBody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0C363195-9C36-4236-8CFB-29833EBDC31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 anchor="ctr"/>
          <a:lstStyle/>
          <a:p>
            <a:pPr eaLnBrk="1" hangingPunct="1"/>
            <a:r>
              <a:rPr lang="el-GR" altLang="el-GR" sz="2800" dirty="0">
                <a:solidFill>
                  <a:schemeClr val="bg1">
                    <a:lumMod val="85000"/>
                  </a:schemeClr>
                </a:solidFill>
              </a:rPr>
              <a:t>προστασία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l-GR" altLang="el-GR" sz="2400" dirty="0" err="1">
                <a:solidFill>
                  <a:schemeClr val="bg1">
                    <a:lumMod val="85000"/>
                  </a:schemeClr>
                </a:solidFill>
              </a:rPr>
              <a:t>μηχανολειτουργικές</a:t>
            </a:r>
            <a:r>
              <a:rPr lang="el-GR" altLang="el-GR" sz="2400" dirty="0">
                <a:solidFill>
                  <a:schemeClr val="bg1">
                    <a:lumMod val="85000"/>
                  </a:schemeClr>
                </a:solidFill>
              </a:rPr>
              <a:t> επιβαρύνσεις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l-GR" altLang="el-GR" sz="2400" dirty="0">
                <a:solidFill>
                  <a:schemeClr val="bg1">
                    <a:lumMod val="85000"/>
                  </a:schemeClr>
                </a:solidFill>
              </a:rPr>
              <a:t>μικρόβια</a:t>
            </a:r>
          </a:p>
          <a:p>
            <a:pPr eaLnBrk="1" hangingPunct="1"/>
            <a:r>
              <a:rPr lang="el-GR" altLang="el-GR" sz="2800" dirty="0">
                <a:solidFill>
                  <a:schemeClr val="bg1">
                    <a:lumMod val="85000"/>
                  </a:schemeClr>
                </a:solidFill>
              </a:rPr>
              <a:t>αίσθηση</a:t>
            </a:r>
            <a:endParaRPr lang="en-US" altLang="el-GR" sz="2800" dirty="0">
              <a:solidFill>
                <a:schemeClr val="bg1">
                  <a:lumMod val="85000"/>
                </a:schemeClr>
              </a:solidFill>
            </a:endParaRP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l-GR" altLang="el-GR" dirty="0">
                <a:solidFill>
                  <a:schemeClr val="bg1">
                    <a:lumMod val="85000"/>
                  </a:schemeClr>
                </a:solidFill>
              </a:rPr>
              <a:t>γεύση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l-GR" altLang="el-GR" dirty="0">
                <a:solidFill>
                  <a:schemeClr val="bg1">
                    <a:lumMod val="85000"/>
                  </a:schemeClr>
                </a:solidFill>
              </a:rPr>
              <a:t>θερμότητα, αφή, πόνος</a:t>
            </a:r>
          </a:p>
          <a:p>
            <a:pPr eaLnBrk="1" hangingPunct="1"/>
            <a:r>
              <a:rPr lang="el-GR" altLang="el-GR" sz="2800" dirty="0"/>
              <a:t>έκκριση</a:t>
            </a:r>
            <a:endParaRPr lang="en-US" altLang="el-GR" sz="2800" dirty="0"/>
          </a:p>
        </p:txBody>
      </p:sp>
      <p:pic>
        <p:nvPicPr>
          <p:cNvPr id="9" name="Θέση περιεχομένου 8">
            <a:extLst>
              <a:ext uri="{FF2B5EF4-FFF2-40B4-BE49-F238E27FC236}">
                <a16:creationId xmlns:a16="http://schemas.microsoft.com/office/drawing/2014/main" id="{5177F289-E705-4639-A4FC-9886D8C10E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311" y="2060848"/>
            <a:ext cx="5384800" cy="3637257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D44B36-3F17-4435-BB11-DEDA120B6299}"/>
              </a:ext>
            </a:extLst>
          </p:cNvPr>
          <p:cNvSpPr txBox="1"/>
          <p:nvPr/>
        </p:nvSpPr>
        <p:spPr>
          <a:xfrm>
            <a:off x="6197600" y="5698105"/>
            <a:ext cx="538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 err="1">
                <a:latin typeface="+mn-lt"/>
              </a:rPr>
              <a:t>βατράχιο</a:t>
            </a:r>
            <a:endParaRPr lang="el-GR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082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3BDF3A01-6E7E-41BC-9244-6A1C094A49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0498" y="209051"/>
            <a:ext cx="10972800" cy="1143000"/>
          </a:xfrm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l-GR" altLang="el-GR" dirty="0"/>
              <a:t>βλεννογόνος στόματος</a:t>
            </a:r>
          </a:p>
        </p:txBody>
      </p:sp>
      <p:pic>
        <p:nvPicPr>
          <p:cNvPr id="7172" name="Picture 4" descr="3-38A">
            <a:extLst>
              <a:ext uri="{FF2B5EF4-FFF2-40B4-BE49-F238E27FC236}">
                <a16:creationId xmlns:a16="http://schemas.microsoft.com/office/drawing/2014/main" id="{CA4336EF-8E48-4FA0-898A-C9F2EE3862B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399" y="1811699"/>
            <a:ext cx="2981202" cy="4102964"/>
          </a:xfrm>
          <a:noFill/>
        </p:spPr>
      </p:pic>
      <p:sp>
        <p:nvSpPr>
          <p:cNvPr id="7171" name="Rectangle 3">
            <a:extLst>
              <a:ext uri="{FF2B5EF4-FFF2-40B4-BE49-F238E27FC236}">
                <a16:creationId xmlns:a16="http://schemas.microsoft.com/office/drawing/2014/main" id="{FEC68C23-4650-4B7C-8A8B-8EEDEB67E5A0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l-GR" altLang="el-GR" sz="3600" dirty="0"/>
              <a:t>μασητικός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l-GR" altLang="el-GR" dirty="0"/>
              <a:t>ούλα και σκληρή υπερώα</a:t>
            </a:r>
          </a:p>
          <a:p>
            <a:pPr eaLnBrk="1" hangingPunct="1"/>
            <a:r>
              <a:rPr lang="el-GR" altLang="el-GR" sz="3600" dirty="0"/>
              <a:t>εξειδικευμένος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l-GR" altLang="el-GR" dirty="0"/>
              <a:t>ραχιαία επιφάνεια και πλάγια χείλη γλώσσας</a:t>
            </a:r>
          </a:p>
          <a:p>
            <a:pPr eaLnBrk="1" hangingPunct="1"/>
            <a:r>
              <a:rPr lang="el-GR" altLang="el-GR" sz="3600" dirty="0"/>
              <a:t>καλυπτικός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l-GR" altLang="el-GR" dirty="0"/>
              <a:t>οι υπόλοιπες θέσεις</a:t>
            </a:r>
          </a:p>
        </p:txBody>
      </p:sp>
      <p:sp>
        <p:nvSpPr>
          <p:cNvPr id="7173" name="Text Box 5">
            <a:extLst>
              <a:ext uri="{FF2B5EF4-FFF2-40B4-BE49-F238E27FC236}">
                <a16:creationId xmlns:a16="http://schemas.microsoft.com/office/drawing/2014/main" id="{901DED03-7347-476F-8D58-10DBDF36E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1601" y="1811699"/>
            <a:ext cx="381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l-GR" altLang="el-GR" sz="1400" b="1" dirty="0"/>
              <a:t>Μ</a:t>
            </a:r>
          </a:p>
        </p:txBody>
      </p:sp>
      <p:sp>
        <p:nvSpPr>
          <p:cNvPr id="7174" name="Text Box 6">
            <a:extLst>
              <a:ext uri="{FF2B5EF4-FFF2-40B4-BE49-F238E27FC236}">
                <a16:creationId xmlns:a16="http://schemas.microsoft.com/office/drawing/2014/main" id="{E83E85DB-86EC-4B26-BF29-93B7E2C40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1601" y="2027599"/>
            <a:ext cx="309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l-GR" altLang="el-GR" sz="1400" b="1" dirty="0"/>
              <a:t>Κ</a:t>
            </a:r>
          </a:p>
        </p:txBody>
      </p:sp>
      <p:sp>
        <p:nvSpPr>
          <p:cNvPr id="7175" name="Text Box 7">
            <a:extLst>
              <a:ext uri="{FF2B5EF4-FFF2-40B4-BE49-F238E27FC236}">
                <a16:creationId xmlns:a16="http://schemas.microsoft.com/office/drawing/2014/main" id="{8A25EAFB-C8B5-4854-8757-308251915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1602" y="2243499"/>
            <a:ext cx="295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l-GR" altLang="el-GR" sz="1400" b="1" dirty="0"/>
              <a:t>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κέικ, πίνακας, καθιστός, σοκολάτα&#10;&#10;Περιγραφή που δημιουργήθηκε αυτόματα">
            <a:extLst>
              <a:ext uri="{FF2B5EF4-FFF2-40B4-BE49-F238E27FC236}">
                <a16:creationId xmlns:a16="http://schemas.microsoft.com/office/drawing/2014/main" id="{8F5EEDE5-3677-4427-9EBC-4EA3123E0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8611"/>
            <a:ext cx="12192000" cy="5759390"/>
          </a:xfrm>
          <a:prstGeom prst="rect">
            <a:avLst/>
          </a:prstGeom>
        </p:spPr>
      </p:pic>
      <p:sp>
        <p:nvSpPr>
          <p:cNvPr id="5122" name="Rectangle 2">
            <a:extLst>
              <a:ext uri="{FF2B5EF4-FFF2-40B4-BE49-F238E27FC236}">
                <a16:creationId xmlns:a16="http://schemas.microsoft.com/office/drawing/2014/main" id="{4EFE5EB2-1BD4-4ECA-A6C2-AF1F57420D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93036"/>
            <a:ext cx="10972800" cy="1143000"/>
          </a:xfrm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l-GR" altLang="el-GR" dirty="0"/>
              <a:t>βλεννογόνος στόματος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1558B3-F704-4788-A401-7008A6E9AD81}"/>
              </a:ext>
            </a:extLst>
          </p:cNvPr>
          <p:cNvSpPr txBox="1"/>
          <p:nvPr/>
        </p:nvSpPr>
        <p:spPr>
          <a:xfrm>
            <a:off x="7030460" y="3130565"/>
            <a:ext cx="1513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επιθήλιο</a:t>
            </a:r>
          </a:p>
        </p:txBody>
      </p:sp>
      <p:cxnSp>
        <p:nvCxnSpPr>
          <p:cNvPr id="9" name="Ευθεία γραμμή σύνδεσης 8">
            <a:extLst>
              <a:ext uri="{FF2B5EF4-FFF2-40B4-BE49-F238E27FC236}">
                <a16:creationId xmlns:a16="http://schemas.microsoft.com/office/drawing/2014/main" id="{6B6AF981-8E2D-4E3A-8A5F-FE13FCE26893}"/>
              </a:ext>
            </a:extLst>
          </p:cNvPr>
          <p:cNvCxnSpPr>
            <a:cxnSpLocks/>
          </p:cNvCxnSpPr>
          <p:nvPr/>
        </p:nvCxnSpPr>
        <p:spPr>
          <a:xfrm>
            <a:off x="8544272" y="1340768"/>
            <a:ext cx="216024" cy="4445864"/>
          </a:xfrm>
          <a:prstGeom prst="line">
            <a:avLst/>
          </a:prstGeom>
          <a:ln w="50800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C725B20-3817-44A9-8225-B1BC16A638E4}"/>
              </a:ext>
            </a:extLst>
          </p:cNvPr>
          <p:cNvSpPr txBox="1"/>
          <p:nvPr/>
        </p:nvSpPr>
        <p:spPr>
          <a:xfrm>
            <a:off x="4533016" y="5168989"/>
            <a:ext cx="1020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χόριο</a:t>
            </a:r>
          </a:p>
        </p:txBody>
      </p:sp>
      <p:cxnSp>
        <p:nvCxnSpPr>
          <p:cNvPr id="15" name="Ευθεία γραμμή σύνδεσης 14">
            <a:extLst>
              <a:ext uri="{FF2B5EF4-FFF2-40B4-BE49-F238E27FC236}">
                <a16:creationId xmlns:a16="http://schemas.microsoft.com/office/drawing/2014/main" id="{845FED01-BEE9-43F4-BAA8-CADEC4F2EDCE}"/>
              </a:ext>
            </a:extLst>
          </p:cNvPr>
          <p:cNvCxnSpPr>
            <a:cxnSpLocks/>
          </p:cNvCxnSpPr>
          <p:nvPr/>
        </p:nvCxnSpPr>
        <p:spPr>
          <a:xfrm>
            <a:off x="3566021" y="3149186"/>
            <a:ext cx="1073355" cy="3708814"/>
          </a:xfrm>
          <a:prstGeom prst="line">
            <a:avLst/>
          </a:prstGeom>
          <a:ln w="508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2D5FD6B1-BF0D-45C8-9F76-3D265CD666EC}"/>
              </a:ext>
            </a:extLst>
          </p:cNvPr>
          <p:cNvSpPr/>
          <p:nvPr/>
        </p:nvSpPr>
        <p:spPr>
          <a:xfrm>
            <a:off x="977598" y="4553436"/>
            <a:ext cx="31920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eaLnBrk="1" hangingPunct="1">
              <a:lnSpc>
                <a:spcPct val="90000"/>
              </a:lnSpc>
            </a:pP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συνδετικός ιστός αγγειακός ιστός νευρικός ιστός</a:t>
            </a:r>
          </a:p>
          <a:p>
            <a:pPr lvl="1" algn="ctr" eaLnBrk="1" hangingPunct="1">
              <a:lnSpc>
                <a:spcPct val="90000"/>
              </a:lnSpc>
            </a:pP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λεμφικός ιστός αδένες</a:t>
            </a:r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707EB724-A0D9-460A-954B-9AB22EDE8D01}"/>
              </a:ext>
            </a:extLst>
          </p:cNvPr>
          <p:cNvSpPr/>
          <p:nvPr/>
        </p:nvSpPr>
        <p:spPr>
          <a:xfrm>
            <a:off x="8410818" y="2847411"/>
            <a:ext cx="363855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eaLnBrk="1" hangingPunct="1">
              <a:lnSpc>
                <a:spcPct val="90000"/>
              </a:lnSpc>
            </a:pPr>
            <a:r>
              <a:rPr lang="el-GR" altLang="el-GR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πολύστιβο πλακώδες, </a:t>
            </a:r>
            <a:r>
              <a:rPr lang="el-GR" altLang="el-GR" sz="24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κερατινοποιημένο</a:t>
            </a:r>
            <a:r>
              <a:rPr lang="el-GR" altLang="el-GR" sz="2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ή μη-</a:t>
            </a:r>
            <a:r>
              <a:rPr lang="el-GR" altLang="el-GR" sz="24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κερατινοποιημένο</a:t>
            </a:r>
            <a:endParaRPr lang="el-GR" altLang="el-GR" sz="24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6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8C7CB2A6-614F-47B9-8BAA-C5FD714FF6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l-GR" altLang="el-GR"/>
              <a:t>βλεννογόνος στόματος</a:t>
            </a:r>
          </a:p>
        </p:txBody>
      </p:sp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50AD6F65-4251-4FF0-BBEB-A5E609A9401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el-GR" altLang="el-GR" sz="3600" dirty="0"/>
              <a:t>επιθηλιακές καταδύσεις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l-GR" altLang="el-GR" sz="2800" dirty="0"/>
              <a:t>αύξηση συνοχής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l-GR" altLang="el-GR" sz="2800" dirty="0"/>
              <a:t>αύξηση επιφάνειας ανταλλαγής ύλης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l-GR" altLang="el-GR" sz="2800" dirty="0"/>
              <a:t>αύξηση επιφάνειας βασικής-αναγεννητικής στιβάδας</a:t>
            </a:r>
          </a:p>
          <a:p>
            <a:pPr eaLnBrk="1" hangingPunct="1"/>
            <a:r>
              <a:rPr lang="el-GR" altLang="el-GR" sz="3600" dirty="0" err="1"/>
              <a:t>θηλώδεις</a:t>
            </a:r>
            <a:r>
              <a:rPr lang="el-GR" altLang="el-GR" sz="3600" dirty="0"/>
              <a:t> </a:t>
            </a:r>
            <a:r>
              <a:rPr lang="el-GR" altLang="el-GR" sz="3600" dirty="0" err="1"/>
              <a:t>προσεκβολές</a:t>
            </a:r>
            <a:endParaRPr lang="el-GR" altLang="el-GR" sz="3600" dirty="0"/>
          </a:p>
          <a:p>
            <a:pPr marL="0" indent="0">
              <a:buNone/>
            </a:pPr>
            <a:endParaRPr lang="el-GR" dirty="0"/>
          </a:p>
        </p:txBody>
      </p:sp>
      <p:sp>
        <p:nvSpPr>
          <p:cNvPr id="10245" name="Text Box 9">
            <a:extLst>
              <a:ext uri="{FF2B5EF4-FFF2-40B4-BE49-F238E27FC236}">
                <a16:creationId xmlns:a16="http://schemas.microsoft.com/office/drawing/2014/main" id="{AD8C5F23-59F0-4032-B35A-A2D85E0A0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225" y="4573589"/>
            <a:ext cx="184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en-US" altLang="el-GR" sz="3200"/>
          </a:p>
        </p:txBody>
      </p:sp>
      <p:pic>
        <p:nvPicPr>
          <p:cNvPr id="9" name="Θέση περιεχομένου 4" descr="Εικόνα που περιέχει μοβ, χλόη, καθιστός, πράσινο&#10;&#10;Περιγραφή που δημιουργήθηκε αυτόματα">
            <a:extLst>
              <a:ext uri="{FF2B5EF4-FFF2-40B4-BE49-F238E27FC236}">
                <a16:creationId xmlns:a16="http://schemas.microsoft.com/office/drawing/2014/main" id="{57D5F753-CD6A-4DC0-8643-660C8A145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6336" y="1600201"/>
            <a:ext cx="5537066" cy="24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B2CD4E3F-3D77-46E6-898D-DAFEB0BF80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99"/>
          <a:stretch/>
        </p:blipFill>
        <p:spPr bwMode="auto">
          <a:xfrm rot="5400000">
            <a:off x="6696545" y="3006777"/>
            <a:ext cx="4572000" cy="217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Ευθεία γραμμή σύνδεσης 6">
            <a:extLst>
              <a:ext uri="{FF2B5EF4-FFF2-40B4-BE49-F238E27FC236}">
                <a16:creationId xmlns:a16="http://schemas.microsoft.com/office/drawing/2014/main" id="{AE7C9599-E6D6-4F99-AD7E-745D834790C2}"/>
              </a:ext>
            </a:extLst>
          </p:cNvPr>
          <p:cNvCxnSpPr>
            <a:cxnSpLocks/>
          </p:cNvCxnSpPr>
          <p:nvPr/>
        </p:nvCxnSpPr>
        <p:spPr>
          <a:xfrm>
            <a:off x="5735960" y="1916832"/>
            <a:ext cx="1368152" cy="1080120"/>
          </a:xfrm>
          <a:prstGeom prst="line">
            <a:avLst/>
          </a:prstGeom>
          <a:ln w="50800" cap="flat" cmpd="sng" algn="ctr">
            <a:solidFill>
              <a:schemeClr val="accent6"/>
            </a:solidFill>
            <a:prstDash val="solid"/>
            <a:round/>
            <a:headEnd type="oval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Ευθεία γραμμή σύνδεσης 9">
            <a:extLst>
              <a:ext uri="{FF2B5EF4-FFF2-40B4-BE49-F238E27FC236}">
                <a16:creationId xmlns:a16="http://schemas.microsoft.com/office/drawing/2014/main" id="{A4D693C1-D510-4D05-9361-56818ECC24AE}"/>
              </a:ext>
            </a:extLst>
          </p:cNvPr>
          <p:cNvCxnSpPr>
            <a:cxnSpLocks/>
          </p:cNvCxnSpPr>
          <p:nvPr/>
        </p:nvCxnSpPr>
        <p:spPr>
          <a:xfrm flipV="1">
            <a:off x="5513526" y="3004964"/>
            <a:ext cx="1806610" cy="2014143"/>
          </a:xfrm>
          <a:prstGeom prst="line">
            <a:avLst/>
          </a:prstGeom>
          <a:ln w="50800" cap="flat" cmpd="sng" algn="ctr">
            <a:solidFill>
              <a:srgbClr val="FF0000"/>
            </a:solidFill>
            <a:prstDash val="solid"/>
            <a:round/>
            <a:headEnd type="oval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C9576F54-1085-4604-9E4C-66BB4DCDF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βασική μεμβράνη</a:t>
            </a:r>
          </a:p>
        </p:txBody>
      </p:sp>
      <p:pic>
        <p:nvPicPr>
          <p:cNvPr id="8" name="Θέση περιεχομένου 7" descr="Εικόνα που περιέχει ρούχα, όρθιος, πουκάμισο, λευκό&#10;&#10;Περιγραφή που δημιουργήθηκε αυτόματα">
            <a:extLst>
              <a:ext uri="{FF2B5EF4-FFF2-40B4-BE49-F238E27FC236}">
                <a16:creationId xmlns:a16="http://schemas.microsoft.com/office/drawing/2014/main" id="{1FF4C405-5657-419A-8834-F818FE8407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7009" y="1843882"/>
            <a:ext cx="5384800" cy="4038600"/>
          </a:xfrm>
        </p:spPr>
      </p:pic>
      <p:cxnSp>
        <p:nvCxnSpPr>
          <p:cNvPr id="9" name="Ευθύγραμμο βέλος σύνδεσης 8">
            <a:extLst>
              <a:ext uri="{FF2B5EF4-FFF2-40B4-BE49-F238E27FC236}">
                <a16:creationId xmlns:a16="http://schemas.microsoft.com/office/drawing/2014/main" id="{1FD7251F-5170-4040-80BE-1FF85E089D99}"/>
              </a:ext>
            </a:extLst>
          </p:cNvPr>
          <p:cNvCxnSpPr>
            <a:cxnSpLocks/>
          </p:cNvCxnSpPr>
          <p:nvPr/>
        </p:nvCxnSpPr>
        <p:spPr>
          <a:xfrm flipV="1">
            <a:off x="3431704" y="3902022"/>
            <a:ext cx="0" cy="504340"/>
          </a:xfrm>
          <a:prstGeom prst="straightConnector1">
            <a:avLst/>
          </a:prstGeom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Ευθύγραμμο βέλος σύνδεσης 9">
            <a:extLst>
              <a:ext uri="{FF2B5EF4-FFF2-40B4-BE49-F238E27FC236}">
                <a16:creationId xmlns:a16="http://schemas.microsoft.com/office/drawing/2014/main" id="{7F390950-41F4-423F-A5DB-6F82F58EF99D}"/>
              </a:ext>
            </a:extLst>
          </p:cNvPr>
          <p:cNvCxnSpPr>
            <a:cxnSpLocks/>
          </p:cNvCxnSpPr>
          <p:nvPr/>
        </p:nvCxnSpPr>
        <p:spPr>
          <a:xfrm flipV="1">
            <a:off x="4295800" y="3798649"/>
            <a:ext cx="0" cy="607713"/>
          </a:xfrm>
          <a:prstGeom prst="straightConnector1">
            <a:avLst/>
          </a:prstGeom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Ευθύγραμμο βέλος σύνδεσης 10">
            <a:extLst>
              <a:ext uri="{FF2B5EF4-FFF2-40B4-BE49-F238E27FC236}">
                <a16:creationId xmlns:a16="http://schemas.microsoft.com/office/drawing/2014/main" id="{A6CBC297-669D-4017-9372-4D5755B072BA}"/>
              </a:ext>
            </a:extLst>
          </p:cNvPr>
          <p:cNvCxnSpPr>
            <a:cxnSpLocks/>
          </p:cNvCxnSpPr>
          <p:nvPr/>
        </p:nvCxnSpPr>
        <p:spPr>
          <a:xfrm flipV="1">
            <a:off x="2063552" y="3915118"/>
            <a:ext cx="0" cy="491244"/>
          </a:xfrm>
          <a:prstGeom prst="straightConnector1">
            <a:avLst/>
          </a:prstGeom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E2803A9-3CFA-4758-A21C-38966F2E496C}"/>
              </a:ext>
            </a:extLst>
          </p:cNvPr>
          <p:cNvSpPr txBox="1"/>
          <p:nvPr/>
        </p:nvSpPr>
        <p:spPr>
          <a:xfrm>
            <a:off x="1751595" y="5967102"/>
            <a:ext cx="3095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n-lt"/>
              </a:rPr>
              <a:t>PAS</a:t>
            </a:r>
            <a:endParaRPr lang="el-GR" sz="3200" dirty="0"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A76581-ED94-43AD-8CA3-ABA783A1905E}"/>
              </a:ext>
            </a:extLst>
          </p:cNvPr>
          <p:cNvSpPr txBox="1"/>
          <p:nvPr/>
        </p:nvSpPr>
        <p:spPr>
          <a:xfrm>
            <a:off x="6197600" y="5945330"/>
            <a:ext cx="5384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 err="1">
                <a:latin typeface="+mn-lt"/>
              </a:rPr>
              <a:t>πεμφιγοειδές</a:t>
            </a:r>
            <a:endParaRPr lang="el-GR" sz="3200" dirty="0">
              <a:latin typeface="+mn-lt"/>
            </a:endParaRPr>
          </a:p>
        </p:txBody>
      </p:sp>
      <p:pic>
        <p:nvPicPr>
          <p:cNvPr id="5" name="Θέση περιεχομένου 4" descr="Εικόνα που περιέχει εσωτερικό, κόκκινο, κλείσιμο, φαγητό&#10;&#10;Περιγραφή που δημιουργήθηκε αυτόματα">
            <a:extLst>
              <a:ext uri="{FF2B5EF4-FFF2-40B4-BE49-F238E27FC236}">
                <a16:creationId xmlns:a16="http://schemas.microsoft.com/office/drawing/2014/main" id="{07D74F8E-5C97-44FB-B39A-E68B5DF804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2077548"/>
            <a:ext cx="5384800" cy="3571266"/>
          </a:xfrm>
        </p:spPr>
      </p:pic>
    </p:spTree>
    <p:extLst>
      <p:ext uri="{BB962C8B-B14F-4D97-AF65-F5344CB8AC3E}">
        <p14:creationId xmlns:p14="http://schemas.microsoft.com/office/powerpoint/2010/main" val="429412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F41F7C9-109E-46DE-AE61-849BF1928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πολύστιβο πλακώδες επιθήλιο</a:t>
            </a:r>
          </a:p>
        </p:txBody>
      </p:sp>
      <p:pic>
        <p:nvPicPr>
          <p:cNvPr id="5" name="Θέση περιεχομένου 4" descr="Εικόνα που περιέχει μοβ, χλόη, καθιστός, πράσινο&#10;&#10;Περιγραφή που δημιουργήθηκε αυτόματα">
            <a:extLst>
              <a:ext uri="{FF2B5EF4-FFF2-40B4-BE49-F238E27FC236}">
                <a16:creationId xmlns:a16="http://schemas.microsoft.com/office/drawing/2014/main" id="{031D87CD-D49B-4893-94E2-59CA6303DA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25561"/>
            <a:ext cx="12288311" cy="5532439"/>
          </a:xfr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22EBEA80-45C2-41F8-93C9-B2BE64B258F9}"/>
              </a:ext>
            </a:extLst>
          </p:cNvPr>
          <p:cNvSpPr/>
          <p:nvPr/>
        </p:nvSpPr>
        <p:spPr>
          <a:xfrm>
            <a:off x="609600" y="1988840"/>
            <a:ext cx="10972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l-GR" altLang="el-GR" sz="3600" dirty="0">
                <a:latin typeface="+mn-lt"/>
              </a:rPr>
              <a:t>κύτταρα</a:t>
            </a:r>
          </a:p>
          <a:p>
            <a:pPr marL="914400" lvl="1" indent="-457200" eaLnBrk="1" hangingPunct="1">
              <a:buFont typeface="Courier New" panose="02070309020205020404" pitchFamily="49" charset="0"/>
              <a:buChar char="o"/>
            </a:pPr>
            <a:r>
              <a:rPr lang="el-GR" altLang="el-GR" sz="2800" dirty="0">
                <a:latin typeface="+mn-lt"/>
              </a:rPr>
              <a:t>επιθηλιακά κύτταρα ή </a:t>
            </a:r>
            <a:r>
              <a:rPr lang="el-GR" altLang="el-GR" sz="2800" dirty="0" err="1">
                <a:latin typeface="+mn-lt"/>
              </a:rPr>
              <a:t>κερατινοκύτταρα</a:t>
            </a:r>
            <a:endParaRPr lang="el-GR" altLang="el-GR" sz="2800" dirty="0">
              <a:latin typeface="+mn-lt"/>
            </a:endParaRPr>
          </a:p>
          <a:p>
            <a:pPr lvl="2" eaLnBrk="1" hangingPunct="1"/>
            <a:r>
              <a:rPr lang="el-GR" altLang="el-GR" sz="2000" dirty="0" err="1">
                <a:latin typeface="+mn-lt"/>
              </a:rPr>
              <a:t>τονοϊνίδια</a:t>
            </a:r>
            <a:r>
              <a:rPr lang="el-GR" altLang="el-GR" sz="2000" dirty="0">
                <a:latin typeface="+mn-lt"/>
              </a:rPr>
              <a:t> κερατίνης</a:t>
            </a:r>
          </a:p>
          <a:p>
            <a:pPr lvl="2" eaLnBrk="1" hangingPunct="1"/>
            <a:r>
              <a:rPr lang="el-GR" altLang="el-GR" sz="2000" dirty="0">
                <a:latin typeface="+mn-lt"/>
              </a:rPr>
              <a:t>μεσοκυττάριες γέφυρες</a:t>
            </a:r>
          </a:p>
          <a:p>
            <a:pPr marL="914400" lvl="1" indent="-457200" eaLnBrk="1" hangingPunct="1">
              <a:buFont typeface="Courier New" panose="02070309020205020404" pitchFamily="49" charset="0"/>
              <a:buChar char="o"/>
            </a:pPr>
            <a:r>
              <a:rPr lang="el-GR" altLang="el-GR" sz="2800" i="1" dirty="0">
                <a:latin typeface="+mn-lt"/>
              </a:rPr>
              <a:t>μη-επιθηλιακά κύτταρα</a:t>
            </a:r>
          </a:p>
          <a:p>
            <a:pPr lvl="2" eaLnBrk="1" hangingPunct="1"/>
            <a:r>
              <a:rPr lang="el-GR" altLang="el-GR" sz="2800" dirty="0" err="1">
                <a:latin typeface="+mn-lt"/>
              </a:rPr>
              <a:t>μελανοκύτταρα</a:t>
            </a:r>
            <a:endParaRPr lang="el-GR" altLang="el-GR" sz="2800" dirty="0">
              <a:latin typeface="+mn-lt"/>
            </a:endParaRPr>
          </a:p>
          <a:p>
            <a:pPr lvl="2" eaLnBrk="1" hangingPunct="1"/>
            <a:r>
              <a:rPr lang="el-GR" altLang="el-GR" sz="2800" dirty="0">
                <a:latin typeface="+mn-lt"/>
              </a:rPr>
              <a:t>κύτταρα </a:t>
            </a:r>
            <a:r>
              <a:rPr lang="en-US" altLang="el-GR" sz="2800" dirty="0">
                <a:latin typeface="+mn-lt"/>
              </a:rPr>
              <a:t>Langerhans</a:t>
            </a:r>
          </a:p>
          <a:p>
            <a:pPr lvl="2" eaLnBrk="1" hangingPunct="1"/>
            <a:r>
              <a:rPr lang="el-GR" altLang="el-GR" sz="2800" dirty="0">
                <a:latin typeface="+mn-lt"/>
              </a:rPr>
              <a:t>κύτταρα </a:t>
            </a:r>
            <a:r>
              <a:rPr lang="en-US" altLang="el-GR" sz="2800" dirty="0">
                <a:latin typeface="+mn-lt"/>
              </a:rPr>
              <a:t>Merkel</a:t>
            </a:r>
            <a:endParaRPr lang="el-GR" altLang="el-GR" sz="2800" dirty="0">
              <a:latin typeface="+mn-lt"/>
            </a:endParaRP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l-GR" altLang="el-GR" sz="3600" dirty="0">
                <a:latin typeface="+mn-lt"/>
              </a:rPr>
              <a:t>μεσοκυττάρια ουσία</a:t>
            </a:r>
          </a:p>
        </p:txBody>
      </p:sp>
    </p:spTree>
    <p:extLst>
      <p:ext uri="{BB962C8B-B14F-4D97-AF65-F5344CB8AC3E}">
        <p14:creationId xmlns:p14="http://schemas.microsoft.com/office/powerpoint/2010/main" val="368719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 descr="Εικόνα που περιέχει υπαίθριος, βουνό, καθιστός, αγελάδα&#10;&#10;Περιγραφή που δημιουργήθηκε αυτόματα">
            <a:extLst>
              <a:ext uri="{FF2B5EF4-FFF2-40B4-BE49-F238E27FC236}">
                <a16:creationId xmlns:a16="http://schemas.microsoft.com/office/drawing/2014/main" id="{699C7835-0E9F-447B-BD01-8B3DF8E590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4572"/>
            <a:ext cx="12244354" cy="5073428"/>
          </a:xfrm>
        </p:spPr>
      </p:pic>
      <p:sp>
        <p:nvSpPr>
          <p:cNvPr id="122882" name="Rectangle 2">
            <a:extLst>
              <a:ext uri="{FF2B5EF4-FFF2-40B4-BE49-F238E27FC236}">
                <a16:creationId xmlns:a16="http://schemas.microsoft.com/office/drawing/2014/main" id="{96D142B7-D5A4-48F5-AD20-F9FDFD5EB3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/>
              <a:t>πολύστιβο πλακώδες επιθήλιο</a:t>
            </a:r>
          </a:p>
        </p:txBody>
      </p:sp>
      <p:sp>
        <p:nvSpPr>
          <p:cNvPr id="2" name="Βέλος: Κάτω 1">
            <a:extLst>
              <a:ext uri="{FF2B5EF4-FFF2-40B4-BE49-F238E27FC236}">
                <a16:creationId xmlns:a16="http://schemas.microsoft.com/office/drawing/2014/main" id="{9D81E8CD-5642-4337-AA72-0419AA5FB797}"/>
              </a:ext>
            </a:extLst>
          </p:cNvPr>
          <p:cNvSpPr/>
          <p:nvPr/>
        </p:nvSpPr>
        <p:spPr>
          <a:xfrm rot="10800000">
            <a:off x="3215680" y="1988840"/>
            <a:ext cx="720080" cy="3096344"/>
          </a:xfrm>
          <a:prstGeom prst="down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D531764B-2CBE-4367-9C94-C821AB5F6E5D}"/>
              </a:ext>
            </a:extLst>
          </p:cNvPr>
          <p:cNvSpPr/>
          <p:nvPr/>
        </p:nvSpPr>
        <p:spPr>
          <a:xfrm>
            <a:off x="3359696" y="2348880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sz="44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ωρίμανση επιθηλίου</a:t>
            </a:r>
          </a:p>
        </p:txBody>
      </p:sp>
    </p:spTree>
    <p:extLst>
      <p:ext uri="{BB962C8B-B14F-4D97-AF65-F5344CB8AC3E}">
        <p14:creationId xmlns:p14="http://schemas.microsoft.com/office/powerpoint/2010/main" val="102469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 descr="Εικόνα που περιέχει υπαίθριος, βουνό, καθιστός, αγελάδα&#10;&#10;Περιγραφή που δημιουργήθηκε αυτόματα">
            <a:extLst>
              <a:ext uri="{FF2B5EF4-FFF2-40B4-BE49-F238E27FC236}">
                <a16:creationId xmlns:a16="http://schemas.microsoft.com/office/drawing/2014/main" id="{699C7835-0E9F-447B-BD01-8B3DF8E590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4572"/>
            <a:ext cx="12244354" cy="5073428"/>
          </a:xfrm>
        </p:spPr>
      </p:pic>
      <p:sp>
        <p:nvSpPr>
          <p:cNvPr id="122882" name="Rectangle 2">
            <a:extLst>
              <a:ext uri="{FF2B5EF4-FFF2-40B4-BE49-F238E27FC236}">
                <a16:creationId xmlns:a16="http://schemas.microsoft.com/office/drawing/2014/main" id="{96D142B7-D5A4-48F5-AD20-F9FDFD5EB3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/>
              <a:t>πολύστιβο πλακώδες επιθήλιο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32FFF2-53CB-4EA6-A3B8-C4383D61E01A}"/>
              </a:ext>
            </a:extLst>
          </p:cNvPr>
          <p:cNvSpPr txBox="1"/>
          <p:nvPr/>
        </p:nvSpPr>
        <p:spPr>
          <a:xfrm>
            <a:off x="4573019" y="2185976"/>
            <a:ext cx="1522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κερατίνη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93AC89-8E0E-4D12-902C-839B2A8F4409}"/>
              </a:ext>
            </a:extLst>
          </p:cNvPr>
          <p:cNvSpPr txBox="1"/>
          <p:nvPr/>
        </p:nvSpPr>
        <p:spPr>
          <a:xfrm>
            <a:off x="4602898" y="4737988"/>
            <a:ext cx="1256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βασική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601B65-1ADF-455B-B74B-872DB1D54DA1}"/>
              </a:ext>
            </a:extLst>
          </p:cNvPr>
          <p:cNvSpPr txBox="1"/>
          <p:nvPr/>
        </p:nvSpPr>
        <p:spPr>
          <a:xfrm>
            <a:off x="4365846" y="3461982"/>
            <a:ext cx="1730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ακανθωτή</a:t>
            </a:r>
          </a:p>
        </p:txBody>
      </p:sp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810C755F-7790-44B3-830F-426889C58ED0}"/>
              </a:ext>
            </a:extLst>
          </p:cNvPr>
          <p:cNvCxnSpPr>
            <a:cxnSpLocks/>
          </p:cNvCxnSpPr>
          <p:nvPr/>
        </p:nvCxnSpPr>
        <p:spPr>
          <a:xfrm>
            <a:off x="6240016" y="2060848"/>
            <a:ext cx="0" cy="443804"/>
          </a:xfrm>
          <a:prstGeom prst="line">
            <a:avLst/>
          </a:prstGeom>
          <a:ln w="50800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Ευθεία γραμμή σύνδεσης 14">
            <a:extLst>
              <a:ext uri="{FF2B5EF4-FFF2-40B4-BE49-F238E27FC236}">
                <a16:creationId xmlns:a16="http://schemas.microsoft.com/office/drawing/2014/main" id="{3E7F173D-389E-4D1A-AAC0-84EE5D88E42D}"/>
              </a:ext>
            </a:extLst>
          </p:cNvPr>
          <p:cNvCxnSpPr>
            <a:cxnSpLocks/>
          </p:cNvCxnSpPr>
          <p:nvPr/>
        </p:nvCxnSpPr>
        <p:spPr>
          <a:xfrm>
            <a:off x="6244695" y="2531941"/>
            <a:ext cx="0" cy="2647806"/>
          </a:xfrm>
          <a:prstGeom prst="line">
            <a:avLst/>
          </a:prstGeom>
          <a:ln w="50800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Ευθεία γραμμή σύνδεσης 16">
            <a:extLst>
              <a:ext uri="{FF2B5EF4-FFF2-40B4-BE49-F238E27FC236}">
                <a16:creationId xmlns:a16="http://schemas.microsoft.com/office/drawing/2014/main" id="{B466A00A-6B82-44BF-96CA-2122AE96FF96}"/>
              </a:ext>
            </a:extLst>
          </p:cNvPr>
          <p:cNvCxnSpPr>
            <a:cxnSpLocks/>
          </p:cNvCxnSpPr>
          <p:nvPr/>
        </p:nvCxnSpPr>
        <p:spPr>
          <a:xfrm>
            <a:off x="4888808" y="5261842"/>
            <a:ext cx="649054" cy="0"/>
          </a:xfrm>
          <a:prstGeom prst="line">
            <a:avLst/>
          </a:prstGeom>
          <a:ln w="50800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8" name="Εικόνα 17" descr="Εικόνα που περιέχει ζώο, όρθιος, ομάδα, καθιστός&#10;&#10;Περιγραφή που δημιουργήθηκε αυτόματα">
            <a:extLst>
              <a:ext uri="{FF2B5EF4-FFF2-40B4-BE49-F238E27FC236}">
                <a16:creationId xmlns:a16="http://schemas.microsoft.com/office/drawing/2014/main" id="{B34BABAF-7F21-4BFE-9A7D-D9E6D71C8A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1" t="32243" r="37006"/>
          <a:stretch/>
        </p:blipFill>
        <p:spPr>
          <a:xfrm>
            <a:off x="7275802" y="3468283"/>
            <a:ext cx="4968552" cy="3422927"/>
          </a:xfrm>
          <a:prstGeom prst="rect">
            <a:avLst/>
          </a:prstGeom>
        </p:spPr>
      </p:pic>
      <p:sp>
        <p:nvSpPr>
          <p:cNvPr id="19" name="Ορθογώνιο 18">
            <a:extLst>
              <a:ext uri="{FF2B5EF4-FFF2-40B4-BE49-F238E27FC236}">
                <a16:creationId xmlns:a16="http://schemas.microsoft.com/office/drawing/2014/main" id="{DEDE48F6-CDFE-4EAA-8C32-027953787FE5}"/>
              </a:ext>
            </a:extLst>
          </p:cNvPr>
          <p:cNvSpPr/>
          <p:nvPr/>
        </p:nvSpPr>
        <p:spPr>
          <a:xfrm>
            <a:off x="2711624" y="4509120"/>
            <a:ext cx="3147318" cy="1368152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Ελεύθερη σχεδίαση: Σχήμα 1">
            <a:extLst>
              <a:ext uri="{FF2B5EF4-FFF2-40B4-BE49-F238E27FC236}">
                <a16:creationId xmlns:a16="http://schemas.microsoft.com/office/drawing/2014/main" id="{08BD9799-BC8F-4AC0-931E-46A033517C84}"/>
              </a:ext>
            </a:extLst>
          </p:cNvPr>
          <p:cNvSpPr/>
          <p:nvPr/>
        </p:nvSpPr>
        <p:spPr>
          <a:xfrm>
            <a:off x="7890933" y="4605867"/>
            <a:ext cx="4301067" cy="812813"/>
          </a:xfrm>
          <a:custGeom>
            <a:avLst/>
            <a:gdLst>
              <a:gd name="connsiteX0" fmla="*/ 0 w 4301067"/>
              <a:gd name="connsiteY0" fmla="*/ 0 h 812813"/>
              <a:gd name="connsiteX1" fmla="*/ 67734 w 4301067"/>
              <a:gd name="connsiteY1" fmla="*/ 101600 h 812813"/>
              <a:gd name="connsiteX2" fmla="*/ 101600 w 4301067"/>
              <a:gd name="connsiteY2" fmla="*/ 220133 h 812813"/>
              <a:gd name="connsiteX3" fmla="*/ 135467 w 4301067"/>
              <a:gd name="connsiteY3" fmla="*/ 338666 h 812813"/>
              <a:gd name="connsiteX4" fmla="*/ 169334 w 4301067"/>
              <a:gd name="connsiteY4" fmla="*/ 541866 h 812813"/>
              <a:gd name="connsiteX5" fmla="*/ 186267 w 4301067"/>
              <a:gd name="connsiteY5" fmla="*/ 592666 h 812813"/>
              <a:gd name="connsiteX6" fmla="*/ 237067 w 4301067"/>
              <a:gd name="connsiteY6" fmla="*/ 626533 h 812813"/>
              <a:gd name="connsiteX7" fmla="*/ 270934 w 4301067"/>
              <a:gd name="connsiteY7" fmla="*/ 677333 h 812813"/>
              <a:gd name="connsiteX8" fmla="*/ 406400 w 4301067"/>
              <a:gd name="connsiteY8" fmla="*/ 711200 h 812813"/>
              <a:gd name="connsiteX9" fmla="*/ 474134 w 4301067"/>
              <a:gd name="connsiteY9" fmla="*/ 745066 h 812813"/>
              <a:gd name="connsiteX10" fmla="*/ 609600 w 4301067"/>
              <a:gd name="connsiteY10" fmla="*/ 711200 h 812813"/>
              <a:gd name="connsiteX11" fmla="*/ 711200 w 4301067"/>
              <a:gd name="connsiteY11" fmla="*/ 660400 h 812813"/>
              <a:gd name="connsiteX12" fmla="*/ 795867 w 4301067"/>
              <a:gd name="connsiteY12" fmla="*/ 575733 h 812813"/>
              <a:gd name="connsiteX13" fmla="*/ 829734 w 4301067"/>
              <a:gd name="connsiteY13" fmla="*/ 524933 h 812813"/>
              <a:gd name="connsiteX14" fmla="*/ 880534 w 4301067"/>
              <a:gd name="connsiteY14" fmla="*/ 508000 h 812813"/>
              <a:gd name="connsiteX15" fmla="*/ 1337734 w 4301067"/>
              <a:gd name="connsiteY15" fmla="*/ 491066 h 812813"/>
              <a:gd name="connsiteX16" fmla="*/ 1388534 w 4301067"/>
              <a:gd name="connsiteY16" fmla="*/ 457200 h 812813"/>
              <a:gd name="connsiteX17" fmla="*/ 1439334 w 4301067"/>
              <a:gd name="connsiteY17" fmla="*/ 406400 h 812813"/>
              <a:gd name="connsiteX18" fmla="*/ 1507067 w 4301067"/>
              <a:gd name="connsiteY18" fmla="*/ 389466 h 812813"/>
              <a:gd name="connsiteX19" fmla="*/ 1608667 w 4301067"/>
              <a:gd name="connsiteY19" fmla="*/ 355600 h 812813"/>
              <a:gd name="connsiteX20" fmla="*/ 1642534 w 4301067"/>
              <a:gd name="connsiteY20" fmla="*/ 423333 h 812813"/>
              <a:gd name="connsiteX21" fmla="*/ 1676400 w 4301067"/>
              <a:gd name="connsiteY21" fmla="*/ 474133 h 812813"/>
              <a:gd name="connsiteX22" fmla="*/ 1727200 w 4301067"/>
              <a:gd name="connsiteY22" fmla="*/ 508000 h 812813"/>
              <a:gd name="connsiteX23" fmla="*/ 1778000 w 4301067"/>
              <a:gd name="connsiteY23" fmla="*/ 558800 h 812813"/>
              <a:gd name="connsiteX24" fmla="*/ 1930400 w 4301067"/>
              <a:gd name="connsiteY24" fmla="*/ 626533 h 812813"/>
              <a:gd name="connsiteX25" fmla="*/ 2032000 w 4301067"/>
              <a:gd name="connsiteY25" fmla="*/ 711200 h 812813"/>
              <a:gd name="connsiteX26" fmla="*/ 2133600 w 4301067"/>
              <a:gd name="connsiteY26" fmla="*/ 745066 h 812813"/>
              <a:gd name="connsiteX27" fmla="*/ 2235200 w 4301067"/>
              <a:gd name="connsiteY27" fmla="*/ 778933 h 812813"/>
              <a:gd name="connsiteX28" fmla="*/ 2353734 w 4301067"/>
              <a:gd name="connsiteY28" fmla="*/ 795866 h 812813"/>
              <a:gd name="connsiteX29" fmla="*/ 3115734 w 4301067"/>
              <a:gd name="connsiteY29" fmla="*/ 762000 h 812813"/>
              <a:gd name="connsiteX30" fmla="*/ 3234267 w 4301067"/>
              <a:gd name="connsiteY30" fmla="*/ 745066 h 812813"/>
              <a:gd name="connsiteX31" fmla="*/ 3403600 w 4301067"/>
              <a:gd name="connsiteY31" fmla="*/ 728133 h 812813"/>
              <a:gd name="connsiteX32" fmla="*/ 4097867 w 4301067"/>
              <a:gd name="connsiteY32" fmla="*/ 762000 h 812813"/>
              <a:gd name="connsiteX33" fmla="*/ 4199467 w 4301067"/>
              <a:gd name="connsiteY33" fmla="*/ 795866 h 812813"/>
              <a:gd name="connsiteX34" fmla="*/ 4301067 w 4301067"/>
              <a:gd name="connsiteY34" fmla="*/ 812800 h 812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301067" h="812813">
                <a:moveTo>
                  <a:pt x="0" y="0"/>
                </a:moveTo>
                <a:cubicBezTo>
                  <a:pt x="22578" y="33867"/>
                  <a:pt x="47967" y="66019"/>
                  <a:pt x="67734" y="101600"/>
                </a:cubicBezTo>
                <a:cubicBezTo>
                  <a:pt x="79675" y="123093"/>
                  <a:pt x="96442" y="202081"/>
                  <a:pt x="101600" y="220133"/>
                </a:cubicBezTo>
                <a:cubicBezTo>
                  <a:pt x="119737" y="283613"/>
                  <a:pt x="122232" y="265870"/>
                  <a:pt x="135467" y="338666"/>
                </a:cubicBezTo>
                <a:cubicBezTo>
                  <a:pt x="154586" y="443822"/>
                  <a:pt x="145931" y="448255"/>
                  <a:pt x="169334" y="541866"/>
                </a:cubicBezTo>
                <a:cubicBezTo>
                  <a:pt x="173663" y="559182"/>
                  <a:pt x="175117" y="578728"/>
                  <a:pt x="186267" y="592666"/>
                </a:cubicBezTo>
                <a:cubicBezTo>
                  <a:pt x="198980" y="608558"/>
                  <a:pt x="220134" y="615244"/>
                  <a:pt x="237067" y="626533"/>
                </a:cubicBezTo>
                <a:cubicBezTo>
                  <a:pt x="248356" y="643466"/>
                  <a:pt x="252731" y="668232"/>
                  <a:pt x="270934" y="677333"/>
                </a:cubicBezTo>
                <a:cubicBezTo>
                  <a:pt x="312565" y="698149"/>
                  <a:pt x="364769" y="690385"/>
                  <a:pt x="406400" y="711200"/>
                </a:cubicBezTo>
                <a:lnTo>
                  <a:pt x="474134" y="745066"/>
                </a:lnTo>
                <a:cubicBezTo>
                  <a:pt x="519289" y="733777"/>
                  <a:pt x="570872" y="737019"/>
                  <a:pt x="609600" y="711200"/>
                </a:cubicBezTo>
                <a:cubicBezTo>
                  <a:pt x="675251" y="667432"/>
                  <a:pt x="641093" y="683769"/>
                  <a:pt x="711200" y="660400"/>
                </a:cubicBezTo>
                <a:cubicBezTo>
                  <a:pt x="801512" y="524933"/>
                  <a:pt x="682978" y="688622"/>
                  <a:pt x="795867" y="575733"/>
                </a:cubicBezTo>
                <a:cubicBezTo>
                  <a:pt x="810258" y="561342"/>
                  <a:pt x="813842" y="537646"/>
                  <a:pt x="829734" y="524933"/>
                </a:cubicBezTo>
                <a:cubicBezTo>
                  <a:pt x="843672" y="513783"/>
                  <a:pt x="862724" y="509187"/>
                  <a:pt x="880534" y="508000"/>
                </a:cubicBezTo>
                <a:cubicBezTo>
                  <a:pt x="1032701" y="497855"/>
                  <a:pt x="1185334" y="496711"/>
                  <a:pt x="1337734" y="491066"/>
                </a:cubicBezTo>
                <a:cubicBezTo>
                  <a:pt x="1354667" y="479777"/>
                  <a:pt x="1372900" y="470228"/>
                  <a:pt x="1388534" y="457200"/>
                </a:cubicBezTo>
                <a:cubicBezTo>
                  <a:pt x="1406931" y="441869"/>
                  <a:pt x="1418542" y="418281"/>
                  <a:pt x="1439334" y="406400"/>
                </a:cubicBezTo>
                <a:cubicBezTo>
                  <a:pt x="1459540" y="394853"/>
                  <a:pt x="1484489" y="395111"/>
                  <a:pt x="1507067" y="389466"/>
                </a:cubicBezTo>
                <a:cubicBezTo>
                  <a:pt x="1537611" y="358922"/>
                  <a:pt x="1559654" y="306587"/>
                  <a:pt x="1608667" y="355600"/>
                </a:cubicBezTo>
                <a:cubicBezTo>
                  <a:pt x="1626516" y="373449"/>
                  <a:pt x="1630010" y="401416"/>
                  <a:pt x="1642534" y="423333"/>
                </a:cubicBezTo>
                <a:cubicBezTo>
                  <a:pt x="1652631" y="441003"/>
                  <a:pt x="1662010" y="459742"/>
                  <a:pt x="1676400" y="474133"/>
                </a:cubicBezTo>
                <a:cubicBezTo>
                  <a:pt x="1690791" y="488524"/>
                  <a:pt x="1711566" y="494971"/>
                  <a:pt x="1727200" y="508000"/>
                </a:cubicBezTo>
                <a:cubicBezTo>
                  <a:pt x="1745597" y="523331"/>
                  <a:pt x="1758075" y="545516"/>
                  <a:pt x="1778000" y="558800"/>
                </a:cubicBezTo>
                <a:cubicBezTo>
                  <a:pt x="1836784" y="597989"/>
                  <a:pt x="1871389" y="606863"/>
                  <a:pt x="1930400" y="626533"/>
                </a:cubicBezTo>
                <a:cubicBezTo>
                  <a:pt x="1962301" y="658434"/>
                  <a:pt x="1989566" y="692340"/>
                  <a:pt x="2032000" y="711200"/>
                </a:cubicBezTo>
                <a:cubicBezTo>
                  <a:pt x="2064622" y="725698"/>
                  <a:pt x="2099733" y="733777"/>
                  <a:pt x="2133600" y="745066"/>
                </a:cubicBezTo>
                <a:lnTo>
                  <a:pt x="2235200" y="778933"/>
                </a:lnTo>
                <a:lnTo>
                  <a:pt x="2353734" y="795866"/>
                </a:lnTo>
                <a:cubicBezTo>
                  <a:pt x="2787505" y="752490"/>
                  <a:pt x="2230207" y="804168"/>
                  <a:pt x="3115734" y="762000"/>
                </a:cubicBezTo>
                <a:cubicBezTo>
                  <a:pt x="3155601" y="760102"/>
                  <a:pt x="3194628" y="749729"/>
                  <a:pt x="3234267" y="745066"/>
                </a:cubicBezTo>
                <a:cubicBezTo>
                  <a:pt x="3290604" y="738438"/>
                  <a:pt x="3347156" y="733777"/>
                  <a:pt x="3403600" y="728133"/>
                </a:cubicBezTo>
                <a:lnTo>
                  <a:pt x="4097867" y="762000"/>
                </a:lnTo>
                <a:cubicBezTo>
                  <a:pt x="4133311" y="766253"/>
                  <a:pt x="4164462" y="788865"/>
                  <a:pt x="4199467" y="795866"/>
                </a:cubicBezTo>
                <a:cubicBezTo>
                  <a:pt x="4289669" y="813907"/>
                  <a:pt x="4255353" y="812800"/>
                  <a:pt x="4301067" y="81280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Ελεύθερη σχεδίαση: Σχήμα 13">
            <a:extLst>
              <a:ext uri="{FF2B5EF4-FFF2-40B4-BE49-F238E27FC236}">
                <a16:creationId xmlns:a16="http://schemas.microsoft.com/office/drawing/2014/main" id="{390D78BB-19D2-4E0C-B800-6E33D6336964}"/>
              </a:ext>
            </a:extLst>
          </p:cNvPr>
          <p:cNvSpPr/>
          <p:nvPr/>
        </p:nvSpPr>
        <p:spPr>
          <a:xfrm>
            <a:off x="7661551" y="5012273"/>
            <a:ext cx="4489041" cy="812813"/>
          </a:xfrm>
          <a:custGeom>
            <a:avLst/>
            <a:gdLst>
              <a:gd name="connsiteX0" fmla="*/ 0 w 4301067"/>
              <a:gd name="connsiteY0" fmla="*/ 0 h 812813"/>
              <a:gd name="connsiteX1" fmla="*/ 67734 w 4301067"/>
              <a:gd name="connsiteY1" fmla="*/ 101600 h 812813"/>
              <a:gd name="connsiteX2" fmla="*/ 101600 w 4301067"/>
              <a:gd name="connsiteY2" fmla="*/ 220133 h 812813"/>
              <a:gd name="connsiteX3" fmla="*/ 135467 w 4301067"/>
              <a:gd name="connsiteY3" fmla="*/ 338666 h 812813"/>
              <a:gd name="connsiteX4" fmla="*/ 169334 w 4301067"/>
              <a:gd name="connsiteY4" fmla="*/ 541866 h 812813"/>
              <a:gd name="connsiteX5" fmla="*/ 186267 w 4301067"/>
              <a:gd name="connsiteY5" fmla="*/ 592666 h 812813"/>
              <a:gd name="connsiteX6" fmla="*/ 237067 w 4301067"/>
              <a:gd name="connsiteY6" fmla="*/ 626533 h 812813"/>
              <a:gd name="connsiteX7" fmla="*/ 270934 w 4301067"/>
              <a:gd name="connsiteY7" fmla="*/ 677333 h 812813"/>
              <a:gd name="connsiteX8" fmla="*/ 406400 w 4301067"/>
              <a:gd name="connsiteY8" fmla="*/ 711200 h 812813"/>
              <a:gd name="connsiteX9" fmla="*/ 474134 w 4301067"/>
              <a:gd name="connsiteY9" fmla="*/ 745066 h 812813"/>
              <a:gd name="connsiteX10" fmla="*/ 609600 w 4301067"/>
              <a:gd name="connsiteY10" fmla="*/ 711200 h 812813"/>
              <a:gd name="connsiteX11" fmla="*/ 711200 w 4301067"/>
              <a:gd name="connsiteY11" fmla="*/ 660400 h 812813"/>
              <a:gd name="connsiteX12" fmla="*/ 795867 w 4301067"/>
              <a:gd name="connsiteY12" fmla="*/ 575733 h 812813"/>
              <a:gd name="connsiteX13" fmla="*/ 829734 w 4301067"/>
              <a:gd name="connsiteY13" fmla="*/ 524933 h 812813"/>
              <a:gd name="connsiteX14" fmla="*/ 880534 w 4301067"/>
              <a:gd name="connsiteY14" fmla="*/ 508000 h 812813"/>
              <a:gd name="connsiteX15" fmla="*/ 1337734 w 4301067"/>
              <a:gd name="connsiteY15" fmla="*/ 491066 h 812813"/>
              <a:gd name="connsiteX16" fmla="*/ 1388534 w 4301067"/>
              <a:gd name="connsiteY16" fmla="*/ 457200 h 812813"/>
              <a:gd name="connsiteX17" fmla="*/ 1439334 w 4301067"/>
              <a:gd name="connsiteY17" fmla="*/ 406400 h 812813"/>
              <a:gd name="connsiteX18" fmla="*/ 1507067 w 4301067"/>
              <a:gd name="connsiteY18" fmla="*/ 389466 h 812813"/>
              <a:gd name="connsiteX19" fmla="*/ 1608667 w 4301067"/>
              <a:gd name="connsiteY19" fmla="*/ 355600 h 812813"/>
              <a:gd name="connsiteX20" fmla="*/ 1642534 w 4301067"/>
              <a:gd name="connsiteY20" fmla="*/ 423333 h 812813"/>
              <a:gd name="connsiteX21" fmla="*/ 1676400 w 4301067"/>
              <a:gd name="connsiteY21" fmla="*/ 474133 h 812813"/>
              <a:gd name="connsiteX22" fmla="*/ 1727200 w 4301067"/>
              <a:gd name="connsiteY22" fmla="*/ 508000 h 812813"/>
              <a:gd name="connsiteX23" fmla="*/ 1778000 w 4301067"/>
              <a:gd name="connsiteY23" fmla="*/ 558800 h 812813"/>
              <a:gd name="connsiteX24" fmla="*/ 1930400 w 4301067"/>
              <a:gd name="connsiteY24" fmla="*/ 626533 h 812813"/>
              <a:gd name="connsiteX25" fmla="*/ 2032000 w 4301067"/>
              <a:gd name="connsiteY25" fmla="*/ 711200 h 812813"/>
              <a:gd name="connsiteX26" fmla="*/ 2133600 w 4301067"/>
              <a:gd name="connsiteY26" fmla="*/ 745066 h 812813"/>
              <a:gd name="connsiteX27" fmla="*/ 2235200 w 4301067"/>
              <a:gd name="connsiteY27" fmla="*/ 778933 h 812813"/>
              <a:gd name="connsiteX28" fmla="*/ 2353734 w 4301067"/>
              <a:gd name="connsiteY28" fmla="*/ 795866 h 812813"/>
              <a:gd name="connsiteX29" fmla="*/ 3115734 w 4301067"/>
              <a:gd name="connsiteY29" fmla="*/ 762000 h 812813"/>
              <a:gd name="connsiteX30" fmla="*/ 3234267 w 4301067"/>
              <a:gd name="connsiteY30" fmla="*/ 745066 h 812813"/>
              <a:gd name="connsiteX31" fmla="*/ 3403600 w 4301067"/>
              <a:gd name="connsiteY31" fmla="*/ 728133 h 812813"/>
              <a:gd name="connsiteX32" fmla="*/ 4097867 w 4301067"/>
              <a:gd name="connsiteY32" fmla="*/ 762000 h 812813"/>
              <a:gd name="connsiteX33" fmla="*/ 4199467 w 4301067"/>
              <a:gd name="connsiteY33" fmla="*/ 795866 h 812813"/>
              <a:gd name="connsiteX34" fmla="*/ 4301067 w 4301067"/>
              <a:gd name="connsiteY34" fmla="*/ 812800 h 812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301067" h="812813">
                <a:moveTo>
                  <a:pt x="0" y="0"/>
                </a:moveTo>
                <a:cubicBezTo>
                  <a:pt x="22578" y="33867"/>
                  <a:pt x="47967" y="66019"/>
                  <a:pt x="67734" y="101600"/>
                </a:cubicBezTo>
                <a:cubicBezTo>
                  <a:pt x="79675" y="123093"/>
                  <a:pt x="96442" y="202081"/>
                  <a:pt x="101600" y="220133"/>
                </a:cubicBezTo>
                <a:cubicBezTo>
                  <a:pt x="119737" y="283613"/>
                  <a:pt x="122232" y="265870"/>
                  <a:pt x="135467" y="338666"/>
                </a:cubicBezTo>
                <a:cubicBezTo>
                  <a:pt x="154586" y="443822"/>
                  <a:pt x="145931" y="448255"/>
                  <a:pt x="169334" y="541866"/>
                </a:cubicBezTo>
                <a:cubicBezTo>
                  <a:pt x="173663" y="559182"/>
                  <a:pt x="175117" y="578728"/>
                  <a:pt x="186267" y="592666"/>
                </a:cubicBezTo>
                <a:cubicBezTo>
                  <a:pt x="198980" y="608558"/>
                  <a:pt x="220134" y="615244"/>
                  <a:pt x="237067" y="626533"/>
                </a:cubicBezTo>
                <a:cubicBezTo>
                  <a:pt x="248356" y="643466"/>
                  <a:pt x="252731" y="668232"/>
                  <a:pt x="270934" y="677333"/>
                </a:cubicBezTo>
                <a:cubicBezTo>
                  <a:pt x="312565" y="698149"/>
                  <a:pt x="364769" y="690385"/>
                  <a:pt x="406400" y="711200"/>
                </a:cubicBezTo>
                <a:lnTo>
                  <a:pt x="474134" y="745066"/>
                </a:lnTo>
                <a:cubicBezTo>
                  <a:pt x="519289" y="733777"/>
                  <a:pt x="570872" y="737019"/>
                  <a:pt x="609600" y="711200"/>
                </a:cubicBezTo>
                <a:cubicBezTo>
                  <a:pt x="675251" y="667432"/>
                  <a:pt x="641093" y="683769"/>
                  <a:pt x="711200" y="660400"/>
                </a:cubicBezTo>
                <a:cubicBezTo>
                  <a:pt x="801512" y="524933"/>
                  <a:pt x="682978" y="688622"/>
                  <a:pt x="795867" y="575733"/>
                </a:cubicBezTo>
                <a:cubicBezTo>
                  <a:pt x="810258" y="561342"/>
                  <a:pt x="813842" y="537646"/>
                  <a:pt x="829734" y="524933"/>
                </a:cubicBezTo>
                <a:cubicBezTo>
                  <a:pt x="843672" y="513783"/>
                  <a:pt x="862724" y="509187"/>
                  <a:pt x="880534" y="508000"/>
                </a:cubicBezTo>
                <a:cubicBezTo>
                  <a:pt x="1032701" y="497855"/>
                  <a:pt x="1185334" y="496711"/>
                  <a:pt x="1337734" y="491066"/>
                </a:cubicBezTo>
                <a:cubicBezTo>
                  <a:pt x="1354667" y="479777"/>
                  <a:pt x="1372900" y="470228"/>
                  <a:pt x="1388534" y="457200"/>
                </a:cubicBezTo>
                <a:cubicBezTo>
                  <a:pt x="1406931" y="441869"/>
                  <a:pt x="1418542" y="418281"/>
                  <a:pt x="1439334" y="406400"/>
                </a:cubicBezTo>
                <a:cubicBezTo>
                  <a:pt x="1459540" y="394853"/>
                  <a:pt x="1484489" y="395111"/>
                  <a:pt x="1507067" y="389466"/>
                </a:cubicBezTo>
                <a:cubicBezTo>
                  <a:pt x="1537611" y="358922"/>
                  <a:pt x="1559654" y="306587"/>
                  <a:pt x="1608667" y="355600"/>
                </a:cubicBezTo>
                <a:cubicBezTo>
                  <a:pt x="1626516" y="373449"/>
                  <a:pt x="1630010" y="401416"/>
                  <a:pt x="1642534" y="423333"/>
                </a:cubicBezTo>
                <a:cubicBezTo>
                  <a:pt x="1652631" y="441003"/>
                  <a:pt x="1662010" y="459742"/>
                  <a:pt x="1676400" y="474133"/>
                </a:cubicBezTo>
                <a:cubicBezTo>
                  <a:pt x="1690791" y="488524"/>
                  <a:pt x="1711566" y="494971"/>
                  <a:pt x="1727200" y="508000"/>
                </a:cubicBezTo>
                <a:cubicBezTo>
                  <a:pt x="1745597" y="523331"/>
                  <a:pt x="1758075" y="545516"/>
                  <a:pt x="1778000" y="558800"/>
                </a:cubicBezTo>
                <a:cubicBezTo>
                  <a:pt x="1836784" y="597989"/>
                  <a:pt x="1871389" y="606863"/>
                  <a:pt x="1930400" y="626533"/>
                </a:cubicBezTo>
                <a:cubicBezTo>
                  <a:pt x="1962301" y="658434"/>
                  <a:pt x="1989566" y="692340"/>
                  <a:pt x="2032000" y="711200"/>
                </a:cubicBezTo>
                <a:cubicBezTo>
                  <a:pt x="2064622" y="725698"/>
                  <a:pt x="2099733" y="733777"/>
                  <a:pt x="2133600" y="745066"/>
                </a:cubicBezTo>
                <a:lnTo>
                  <a:pt x="2235200" y="778933"/>
                </a:lnTo>
                <a:lnTo>
                  <a:pt x="2353734" y="795866"/>
                </a:lnTo>
                <a:cubicBezTo>
                  <a:pt x="2787505" y="752490"/>
                  <a:pt x="2230207" y="804168"/>
                  <a:pt x="3115734" y="762000"/>
                </a:cubicBezTo>
                <a:cubicBezTo>
                  <a:pt x="3155601" y="760102"/>
                  <a:pt x="3194628" y="749729"/>
                  <a:pt x="3234267" y="745066"/>
                </a:cubicBezTo>
                <a:cubicBezTo>
                  <a:pt x="3290604" y="738438"/>
                  <a:pt x="3347156" y="733777"/>
                  <a:pt x="3403600" y="728133"/>
                </a:cubicBezTo>
                <a:lnTo>
                  <a:pt x="4097867" y="762000"/>
                </a:lnTo>
                <a:cubicBezTo>
                  <a:pt x="4133311" y="766253"/>
                  <a:pt x="4164462" y="788865"/>
                  <a:pt x="4199467" y="795866"/>
                </a:cubicBezTo>
                <a:cubicBezTo>
                  <a:pt x="4289669" y="813907"/>
                  <a:pt x="4255353" y="812800"/>
                  <a:pt x="4301067" y="81280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Εικόνα 18" descr="Εικόνα που περιέχει υπαίθριος, καμηλοπάρδαλη, ομάδα, όρθιος&#10;&#10;Περιγραφή που δημιουργήθηκε αυτόματα">
            <a:extLst>
              <a:ext uri="{FF2B5EF4-FFF2-40B4-BE49-F238E27FC236}">
                <a16:creationId xmlns:a16="http://schemas.microsoft.com/office/drawing/2014/main" id="{B061175F-9BE8-4682-960D-5178F6B9F0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6264"/>
            <a:ext cx="12192000" cy="5051736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FBF8E5CA-0F18-4A51-9D88-9F8940573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252" y="291305"/>
            <a:ext cx="10972800" cy="1143000"/>
          </a:xfrm>
        </p:spPr>
        <p:txBody>
          <a:bodyPr/>
          <a:lstStyle/>
          <a:p>
            <a:r>
              <a:rPr lang="el-GR" dirty="0"/>
              <a:t>βασική στιβάδα</a:t>
            </a:r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121536B8-FA21-4546-9B38-AE295BDF1EF3}"/>
              </a:ext>
            </a:extLst>
          </p:cNvPr>
          <p:cNvSpPr/>
          <p:nvPr/>
        </p:nvSpPr>
        <p:spPr>
          <a:xfrm>
            <a:off x="4367808" y="2276872"/>
            <a:ext cx="34563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l-GR" altLang="el-GR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μιτωτικές</a:t>
            </a:r>
            <a:r>
              <a:rPr lang="el-GR" altLang="el-G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διαιρέσεις</a:t>
            </a:r>
          </a:p>
        </p:txBody>
      </p:sp>
      <p:cxnSp>
        <p:nvCxnSpPr>
          <p:cNvPr id="12" name="Ευθύγραμμο βέλος σύνδεσης 11">
            <a:extLst>
              <a:ext uri="{FF2B5EF4-FFF2-40B4-BE49-F238E27FC236}">
                <a16:creationId xmlns:a16="http://schemas.microsoft.com/office/drawing/2014/main" id="{A4F9274B-0E04-4596-80D4-A147BFD84389}"/>
              </a:ext>
            </a:extLst>
          </p:cNvPr>
          <p:cNvCxnSpPr>
            <a:cxnSpLocks/>
          </p:cNvCxnSpPr>
          <p:nvPr/>
        </p:nvCxnSpPr>
        <p:spPr>
          <a:xfrm flipH="1">
            <a:off x="4079776" y="3429000"/>
            <a:ext cx="288032" cy="648681"/>
          </a:xfrm>
          <a:prstGeom prst="straightConnector1">
            <a:avLst/>
          </a:prstGeom>
          <a:ln w="508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Ευθύγραμμο βέλος σύνδεσης 19">
            <a:extLst>
              <a:ext uri="{FF2B5EF4-FFF2-40B4-BE49-F238E27FC236}">
                <a16:creationId xmlns:a16="http://schemas.microsoft.com/office/drawing/2014/main" id="{5C427635-D633-4698-8082-EDB18345707F}"/>
              </a:ext>
            </a:extLst>
          </p:cNvPr>
          <p:cNvCxnSpPr>
            <a:cxnSpLocks/>
          </p:cNvCxnSpPr>
          <p:nvPr/>
        </p:nvCxnSpPr>
        <p:spPr>
          <a:xfrm flipH="1">
            <a:off x="7248128" y="3071624"/>
            <a:ext cx="288032" cy="648681"/>
          </a:xfrm>
          <a:prstGeom prst="straightConnector1">
            <a:avLst/>
          </a:prstGeom>
          <a:ln w="508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Ευθύγραμμο βέλος σύνδεσης 20">
            <a:extLst>
              <a:ext uri="{FF2B5EF4-FFF2-40B4-BE49-F238E27FC236}">
                <a16:creationId xmlns:a16="http://schemas.microsoft.com/office/drawing/2014/main" id="{56B453C2-6AB9-45A7-9A1D-B12B3E1DD61C}"/>
              </a:ext>
            </a:extLst>
          </p:cNvPr>
          <p:cNvCxnSpPr>
            <a:cxnSpLocks/>
          </p:cNvCxnSpPr>
          <p:nvPr/>
        </p:nvCxnSpPr>
        <p:spPr>
          <a:xfrm flipH="1">
            <a:off x="2639616" y="4869160"/>
            <a:ext cx="288032" cy="648681"/>
          </a:xfrm>
          <a:prstGeom prst="straightConnector1">
            <a:avLst/>
          </a:prstGeom>
          <a:ln w="508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Ευθύγραμμο βέλος σύνδεσης 21">
            <a:extLst>
              <a:ext uri="{FF2B5EF4-FFF2-40B4-BE49-F238E27FC236}">
                <a16:creationId xmlns:a16="http://schemas.microsoft.com/office/drawing/2014/main" id="{22AAA65B-EA47-4129-8403-C1DCCD1CA879}"/>
              </a:ext>
            </a:extLst>
          </p:cNvPr>
          <p:cNvCxnSpPr>
            <a:cxnSpLocks/>
          </p:cNvCxnSpPr>
          <p:nvPr/>
        </p:nvCxnSpPr>
        <p:spPr>
          <a:xfrm>
            <a:off x="2927648" y="4869160"/>
            <a:ext cx="72008" cy="764316"/>
          </a:xfrm>
          <a:prstGeom prst="straightConnector1">
            <a:avLst/>
          </a:prstGeom>
          <a:ln w="508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33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0FB256-5574-426C-888B-2CF568ACA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10121" y="872278"/>
            <a:ext cx="6846937" cy="513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6">
            <a:extLst>
              <a:ext uri="{FF2B5EF4-FFF2-40B4-BE49-F238E27FC236}">
                <a16:creationId xmlns:a16="http://schemas.microsoft.com/office/drawing/2014/main" id="{62F9D5D2-FFBF-465D-971C-1BF3DDAC89C1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6" r="13676"/>
          <a:stretch/>
        </p:blipFill>
        <p:spPr>
          <a:xfrm rot="5400000">
            <a:off x="5531" y="5531"/>
            <a:ext cx="6846937" cy="6858000"/>
          </a:xfrm>
          <a:noFill/>
        </p:spPr>
      </p:pic>
      <p:sp>
        <p:nvSpPr>
          <p:cNvPr id="15363" name="Rectangle 2">
            <a:extLst>
              <a:ext uri="{FF2B5EF4-FFF2-40B4-BE49-F238E27FC236}">
                <a16:creationId xmlns:a16="http://schemas.microsoft.com/office/drawing/2014/main" id="{5A3D2E78-D375-4511-878D-3A76DCC373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l-GR" altLang="en-US"/>
              <a:t>ακανθωτή στιβάδα</a:t>
            </a:r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DF746BF4-6BDB-468A-A325-DC8295C79885}"/>
              </a:ext>
            </a:extLst>
          </p:cNvPr>
          <p:cNvSpPr/>
          <p:nvPr/>
        </p:nvSpPr>
        <p:spPr>
          <a:xfrm>
            <a:off x="633385" y="2116219"/>
            <a:ext cx="4511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buFont typeface="Wingdings" panose="05000000000000000000" pitchFamily="2" charset="2"/>
              <a:buNone/>
            </a:pPr>
            <a:r>
              <a:rPr lang="el-GR" altLang="el-G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μεσοκυττάριες γέφυρες</a:t>
            </a:r>
          </a:p>
        </p:txBody>
      </p:sp>
      <p:cxnSp>
        <p:nvCxnSpPr>
          <p:cNvPr id="4" name="Ευθύγραμμο βέλος σύνδεσης 3">
            <a:extLst>
              <a:ext uri="{FF2B5EF4-FFF2-40B4-BE49-F238E27FC236}">
                <a16:creationId xmlns:a16="http://schemas.microsoft.com/office/drawing/2014/main" id="{0C04B7C0-D1F0-437D-8FD5-57FF61E94D63}"/>
              </a:ext>
            </a:extLst>
          </p:cNvPr>
          <p:cNvCxnSpPr>
            <a:cxnSpLocks/>
          </p:cNvCxnSpPr>
          <p:nvPr/>
        </p:nvCxnSpPr>
        <p:spPr>
          <a:xfrm flipH="1">
            <a:off x="3428999" y="2879603"/>
            <a:ext cx="288032" cy="648681"/>
          </a:xfrm>
          <a:prstGeom prst="straightConnector1">
            <a:avLst/>
          </a:prstGeom>
          <a:ln w="508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Ευθύγραμμο βέλος σύνδεσης 8">
            <a:extLst>
              <a:ext uri="{FF2B5EF4-FFF2-40B4-BE49-F238E27FC236}">
                <a16:creationId xmlns:a16="http://schemas.microsoft.com/office/drawing/2014/main" id="{BB2BE46B-5F66-4694-B78D-4E964FE5F658}"/>
              </a:ext>
            </a:extLst>
          </p:cNvPr>
          <p:cNvCxnSpPr>
            <a:cxnSpLocks/>
          </p:cNvCxnSpPr>
          <p:nvPr/>
        </p:nvCxnSpPr>
        <p:spPr>
          <a:xfrm flipH="1">
            <a:off x="3284983" y="3656618"/>
            <a:ext cx="288032" cy="648681"/>
          </a:xfrm>
          <a:prstGeom prst="straightConnector1">
            <a:avLst/>
          </a:prstGeom>
          <a:ln w="508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Ευθύγραμμο βέλος σύνδεσης 9">
            <a:extLst>
              <a:ext uri="{FF2B5EF4-FFF2-40B4-BE49-F238E27FC236}">
                <a16:creationId xmlns:a16="http://schemas.microsoft.com/office/drawing/2014/main" id="{77D9BB78-EA05-4FDA-B4CE-598A0B548C8D}"/>
              </a:ext>
            </a:extLst>
          </p:cNvPr>
          <p:cNvCxnSpPr>
            <a:cxnSpLocks/>
          </p:cNvCxnSpPr>
          <p:nvPr/>
        </p:nvCxnSpPr>
        <p:spPr>
          <a:xfrm flipH="1">
            <a:off x="3863752" y="4247776"/>
            <a:ext cx="288032" cy="648681"/>
          </a:xfrm>
          <a:prstGeom prst="straightConnector1">
            <a:avLst/>
          </a:prstGeom>
          <a:ln w="508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Οβάλ 5">
            <a:extLst>
              <a:ext uri="{FF2B5EF4-FFF2-40B4-BE49-F238E27FC236}">
                <a16:creationId xmlns:a16="http://schemas.microsoft.com/office/drawing/2014/main" id="{BCCAA0EF-F67E-4434-83CC-2CEC7BF3C62F}"/>
              </a:ext>
            </a:extLst>
          </p:cNvPr>
          <p:cNvSpPr/>
          <p:nvPr/>
        </p:nvSpPr>
        <p:spPr>
          <a:xfrm>
            <a:off x="2072666" y="1404022"/>
            <a:ext cx="864096" cy="792088"/>
          </a:xfrm>
          <a:prstGeom prst="ellips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1</a:t>
            </a:r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F66D897B-AC1D-446D-B5A5-E8CF059278C0}"/>
              </a:ext>
            </a:extLst>
          </p:cNvPr>
          <p:cNvSpPr/>
          <p:nvPr/>
        </p:nvSpPr>
        <p:spPr>
          <a:xfrm>
            <a:off x="2072666" y="3639479"/>
            <a:ext cx="864096" cy="792088"/>
          </a:xfrm>
          <a:prstGeom prst="ellips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2</a:t>
            </a:r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D7EDAEF6-0ED1-4E2F-A9FF-ABC95A444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2746" y="1726385"/>
            <a:ext cx="8856984" cy="114300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r>
              <a:rPr lang="el-GR" dirty="0"/>
              <a:t>να ορίζετε το βλεννογόνο του στόματος και να απαριθμείτε τις λειτουργίες του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F59C6F71-4FFE-45BF-8D4C-92961FC88843}"/>
              </a:ext>
            </a:extLst>
          </p:cNvPr>
          <p:cNvSpPr/>
          <p:nvPr/>
        </p:nvSpPr>
        <p:spPr>
          <a:xfrm>
            <a:off x="2792746" y="3988615"/>
            <a:ext cx="8856984" cy="107721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l-GR" sz="3200" dirty="0">
                <a:latin typeface="+mn-lt"/>
              </a:rPr>
              <a:t>να περιγράφετε του ιστούς του βλεννογόνου και να τους συσχετίζετε με τις λειτουργίες του</a:t>
            </a:r>
          </a:p>
        </p:txBody>
      </p:sp>
      <p:pic>
        <p:nvPicPr>
          <p:cNvPr id="11" name="Γραφικό 10" descr="Κέντρο">
            <a:extLst>
              <a:ext uri="{FF2B5EF4-FFF2-40B4-BE49-F238E27FC236}">
                <a16:creationId xmlns:a16="http://schemas.microsoft.com/office/drawing/2014/main" id="{C18158A1-1B35-44FB-A394-13BB056A2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4624"/>
            <a:ext cx="2097310" cy="209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8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" grpId="0" uiExpand="1" build="p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23DAAFE7-08F9-4BB5-BF20-FA1BD9C215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l-GR" altLang="en-US" dirty="0"/>
              <a:t>μεσοκυττάριες γέφυρες</a:t>
            </a:r>
          </a:p>
        </p:txBody>
      </p:sp>
      <p:pic>
        <p:nvPicPr>
          <p:cNvPr id="16388" name="Picture 7">
            <a:extLst>
              <a:ext uri="{FF2B5EF4-FFF2-40B4-BE49-F238E27FC236}">
                <a16:creationId xmlns:a16="http://schemas.microsoft.com/office/drawing/2014/main" id="{9E7E95BC-7CB9-44B5-8212-3686B777973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04" y="1474411"/>
            <a:ext cx="4721864" cy="4501034"/>
          </a:xfrm>
          <a:noFill/>
        </p:spPr>
      </p:pic>
      <p:pic>
        <p:nvPicPr>
          <p:cNvPr id="4" name="Θέση περιεχομένου 3" descr="Εικόνα που περιέχει φαγητό, εσωτερικό, άτομο, καθιστός&#10;&#10;Περιγραφή που δημιουργήθηκε αυτόματα">
            <a:extLst>
              <a:ext uri="{FF2B5EF4-FFF2-40B4-BE49-F238E27FC236}">
                <a16:creationId xmlns:a16="http://schemas.microsoft.com/office/drawing/2014/main" id="{BD6FEF77-BEC5-4BC0-A90E-B732229642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973" y="1474411"/>
            <a:ext cx="6001379" cy="4501034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4843B1-BA9C-4D45-893E-7DAB80836577}"/>
              </a:ext>
            </a:extLst>
          </p:cNvPr>
          <p:cNvSpPr txBox="1"/>
          <p:nvPr/>
        </p:nvSpPr>
        <p:spPr>
          <a:xfrm>
            <a:off x="1086104" y="5975445"/>
            <a:ext cx="10338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 err="1">
                <a:latin typeface="+mn-lt"/>
              </a:rPr>
              <a:t>πέμφιγα</a:t>
            </a:r>
            <a:endParaRPr lang="el-GR" sz="320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>
            <a:extLst>
              <a:ext uri="{FF2B5EF4-FFF2-40B4-BE49-F238E27FC236}">
                <a16:creationId xmlns:a16="http://schemas.microsoft.com/office/drawing/2014/main" id="{05A8CBCF-ADA5-4F6C-ACCC-5B969FFC49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l-GR" altLang="en-US" dirty="0"/>
              <a:t>κερατίνη στιβάδα</a:t>
            </a: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C69A05BC-12C8-4363-9E99-69C245796871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981200"/>
            <a:ext cx="4037013" cy="4114800"/>
          </a:xfrm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algn="r" eaLnBrk="1" hangingPunct="1">
              <a:buFont typeface="Wingdings" panose="05000000000000000000" pitchFamily="2" charset="2"/>
              <a:buNone/>
            </a:pPr>
            <a:endParaRPr lang="el-GR" altLang="el-GR"/>
          </a:p>
          <a:p>
            <a:pPr lvl="1" algn="r" eaLnBrk="1" hangingPunct="1">
              <a:buFont typeface="Wingdings" panose="05000000000000000000" pitchFamily="2" charset="2"/>
              <a:buNone/>
            </a:pPr>
            <a:endParaRPr lang="el-GR" altLang="el-GR" sz="3200"/>
          </a:p>
          <a:p>
            <a:pPr lvl="1" algn="r" eaLnBrk="1" hangingPunct="1">
              <a:buFont typeface="Wingdings" panose="05000000000000000000" pitchFamily="2" charset="2"/>
              <a:buNone/>
            </a:pPr>
            <a:endParaRPr lang="el-GR" altLang="el-GR" sz="3200"/>
          </a:p>
          <a:p>
            <a:pPr lvl="1" algn="r" eaLnBrk="1" hangingPunct="1">
              <a:buFont typeface="Wingdings" panose="05000000000000000000" pitchFamily="2" charset="2"/>
              <a:buNone/>
            </a:pPr>
            <a:endParaRPr lang="el-GR" altLang="el-GR" sz="2400"/>
          </a:p>
          <a:p>
            <a:pPr algn="r" eaLnBrk="1" hangingPunct="1">
              <a:buFont typeface="Wingdings" panose="05000000000000000000" pitchFamily="2" charset="2"/>
              <a:buNone/>
            </a:pPr>
            <a:endParaRPr lang="el-GR" altLang="el-GR">
              <a:solidFill>
                <a:srgbClr val="FF9900"/>
              </a:solidFill>
            </a:endParaRPr>
          </a:p>
          <a:p>
            <a:pPr algn="r" eaLnBrk="1" hangingPunct="1">
              <a:buFont typeface="Wingdings" panose="05000000000000000000" pitchFamily="2" charset="2"/>
              <a:buNone/>
            </a:pPr>
            <a:endParaRPr lang="el-GR" altLang="el-GR" sz="2800"/>
          </a:p>
        </p:txBody>
      </p:sp>
      <p:pic>
        <p:nvPicPr>
          <p:cNvPr id="3" name="Εικόνα 2" descr="Εικόνα που περιέχει βουνό, κόκκινο, ζωγραφική, όρθιος&#10;&#10;Περιγραφή που δημιουργήθηκε αυτόματα">
            <a:extLst>
              <a:ext uri="{FF2B5EF4-FFF2-40B4-BE49-F238E27FC236}">
                <a16:creationId xmlns:a16="http://schemas.microsoft.com/office/drawing/2014/main" id="{C8977149-3598-463B-9F42-6F9B1AB88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4" y="1790442"/>
            <a:ext cx="12192000" cy="5051736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41AB43D1-8951-4A4C-A16D-A076EF242F6E}"/>
              </a:ext>
            </a:extLst>
          </p:cNvPr>
          <p:cNvSpPr/>
          <p:nvPr/>
        </p:nvSpPr>
        <p:spPr>
          <a:xfrm>
            <a:off x="7244278" y="1766548"/>
            <a:ext cx="26602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buFont typeface="Wingdings" panose="05000000000000000000" pitchFamily="2" charset="2"/>
              <a:buNone/>
            </a:pPr>
            <a:r>
              <a:rPr lang="el-GR" altLang="el-GR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ορθοκερατίνη</a:t>
            </a:r>
            <a:endParaRPr lang="el-GR" altLang="el-G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95993E61-B882-4FE0-80D3-A687A49FEA82}"/>
              </a:ext>
            </a:extLst>
          </p:cNvPr>
          <p:cNvSpPr/>
          <p:nvPr/>
        </p:nvSpPr>
        <p:spPr>
          <a:xfrm>
            <a:off x="1991543" y="2019602"/>
            <a:ext cx="34013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buFont typeface="Wingdings" panose="05000000000000000000" pitchFamily="2" charset="2"/>
              <a:buNone/>
            </a:pPr>
            <a:r>
              <a:rPr lang="el-GR" altLang="el-G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κοκκώδης</a:t>
            </a:r>
          </a:p>
        </p:txBody>
      </p:sp>
      <p:sp>
        <p:nvSpPr>
          <p:cNvPr id="8" name="Βέλος: Δεξιό 7">
            <a:extLst>
              <a:ext uri="{FF2B5EF4-FFF2-40B4-BE49-F238E27FC236}">
                <a16:creationId xmlns:a16="http://schemas.microsoft.com/office/drawing/2014/main" id="{91FB928C-CE68-4817-A881-BCFC7EF469AE}"/>
              </a:ext>
            </a:extLst>
          </p:cNvPr>
          <p:cNvSpPr/>
          <p:nvPr/>
        </p:nvSpPr>
        <p:spPr>
          <a:xfrm flipV="1">
            <a:off x="5392845" y="2098268"/>
            <a:ext cx="563497" cy="42744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9" name="Βέλος: Δεξιό 8">
            <a:extLst>
              <a:ext uri="{FF2B5EF4-FFF2-40B4-BE49-F238E27FC236}">
                <a16:creationId xmlns:a16="http://schemas.microsoft.com/office/drawing/2014/main" id="{B24CBBE6-15E9-4A35-92D1-28C359670F4F}"/>
              </a:ext>
            </a:extLst>
          </p:cNvPr>
          <p:cNvSpPr/>
          <p:nvPr/>
        </p:nvSpPr>
        <p:spPr>
          <a:xfrm rot="10800000" flipV="1">
            <a:off x="6680781" y="1906041"/>
            <a:ext cx="576064" cy="407319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4" name="Εικόνα 3" descr="Εικόνα που περιέχει βουνό, μεγάλος, άνοιγμα, προβολή&#10;&#10;Περιγραφή που δημιουργήθηκε αυτόματα">
            <a:extLst>
              <a:ext uri="{FF2B5EF4-FFF2-40B4-BE49-F238E27FC236}">
                <a16:creationId xmlns:a16="http://schemas.microsoft.com/office/drawing/2014/main" id="{0BFC4B59-BD83-4413-9B23-E0C828B74E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2962" r="59450" b="63795"/>
          <a:stretch/>
        </p:blipFill>
        <p:spPr>
          <a:xfrm>
            <a:off x="0" y="-50540"/>
            <a:ext cx="3724672" cy="1679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>
            <a:extLst>
              <a:ext uri="{FF2B5EF4-FFF2-40B4-BE49-F238E27FC236}">
                <a16:creationId xmlns:a16="http://schemas.microsoft.com/office/drawing/2014/main" id="{05A8CBCF-ADA5-4F6C-ACCC-5B969FFC49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l-GR" altLang="en-US"/>
              <a:t>κερατίνη στιβάδα</a:t>
            </a: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C69A05BC-12C8-4363-9E99-69C24579687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algn="r" eaLnBrk="1" hangingPunct="1">
              <a:buFont typeface="Wingdings" panose="05000000000000000000" pitchFamily="2" charset="2"/>
              <a:buNone/>
            </a:pPr>
            <a:endParaRPr lang="el-GR" altLang="el-GR"/>
          </a:p>
          <a:p>
            <a:pPr lvl="1" algn="r" eaLnBrk="1" hangingPunct="1">
              <a:buFont typeface="Wingdings" panose="05000000000000000000" pitchFamily="2" charset="2"/>
              <a:buNone/>
            </a:pPr>
            <a:endParaRPr lang="el-GR" altLang="el-GR" sz="3200"/>
          </a:p>
          <a:p>
            <a:pPr lvl="1" algn="r" eaLnBrk="1" hangingPunct="1">
              <a:buFont typeface="Wingdings" panose="05000000000000000000" pitchFamily="2" charset="2"/>
              <a:buNone/>
            </a:pPr>
            <a:endParaRPr lang="el-GR" altLang="el-GR" sz="3200"/>
          </a:p>
          <a:p>
            <a:pPr lvl="1" algn="r" eaLnBrk="1" hangingPunct="1">
              <a:buFont typeface="Wingdings" panose="05000000000000000000" pitchFamily="2" charset="2"/>
              <a:buNone/>
            </a:pPr>
            <a:endParaRPr lang="el-GR" altLang="el-GR" sz="2400"/>
          </a:p>
          <a:p>
            <a:pPr algn="r" eaLnBrk="1" hangingPunct="1">
              <a:buFont typeface="Wingdings" panose="05000000000000000000" pitchFamily="2" charset="2"/>
              <a:buNone/>
            </a:pPr>
            <a:endParaRPr lang="el-GR" altLang="el-GR">
              <a:solidFill>
                <a:srgbClr val="FF9900"/>
              </a:solidFill>
            </a:endParaRPr>
          </a:p>
          <a:p>
            <a:pPr algn="r" eaLnBrk="1" hangingPunct="1">
              <a:buFont typeface="Wingdings" panose="05000000000000000000" pitchFamily="2" charset="2"/>
              <a:buNone/>
            </a:pPr>
            <a:endParaRPr lang="el-GR" altLang="el-GR" sz="2800"/>
          </a:p>
        </p:txBody>
      </p:sp>
      <p:pic>
        <p:nvPicPr>
          <p:cNvPr id="3" name="Εικόνα 2" descr="Εικόνα που περιέχει βουνό, όρθιος, ομάδα, πεδίο&#10;&#10;Περιγραφή που δημιουργήθηκε αυτόματα">
            <a:extLst>
              <a:ext uri="{FF2B5EF4-FFF2-40B4-BE49-F238E27FC236}">
                <a16:creationId xmlns:a16="http://schemas.microsoft.com/office/drawing/2014/main" id="{77160D0F-EC0C-4B5D-8E73-BD1EF240F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6264"/>
            <a:ext cx="12192000" cy="5051736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6286DAD-5871-4133-84BF-CBA22DC1E3D1}"/>
              </a:ext>
            </a:extLst>
          </p:cNvPr>
          <p:cNvSpPr/>
          <p:nvPr/>
        </p:nvSpPr>
        <p:spPr>
          <a:xfrm>
            <a:off x="7168047" y="2276872"/>
            <a:ext cx="26003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buFont typeface="Wingdings" panose="05000000000000000000" pitchFamily="2" charset="2"/>
              <a:buNone/>
            </a:pPr>
            <a:r>
              <a:rPr lang="el-GR" altLang="el-GR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παρακερατίνη</a:t>
            </a:r>
            <a:endParaRPr lang="el-GR" altLang="el-G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Βέλος: Δεξιό 6">
            <a:extLst>
              <a:ext uri="{FF2B5EF4-FFF2-40B4-BE49-F238E27FC236}">
                <a16:creationId xmlns:a16="http://schemas.microsoft.com/office/drawing/2014/main" id="{147C2CB3-0E89-4118-B196-5D2C38560239}"/>
              </a:ext>
            </a:extLst>
          </p:cNvPr>
          <p:cNvSpPr/>
          <p:nvPr/>
        </p:nvSpPr>
        <p:spPr>
          <a:xfrm rot="10800000" flipV="1">
            <a:off x="6591983" y="2416365"/>
            <a:ext cx="576064" cy="407319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4" name="Εικόνα 3" descr="Εικόνα που περιέχει όρθιος, βουνό, κρεβάτι, γάτα&#10;&#10;Περιγραφή που δημιουργήθηκε αυτόματα">
            <a:extLst>
              <a:ext uri="{FF2B5EF4-FFF2-40B4-BE49-F238E27FC236}">
                <a16:creationId xmlns:a16="http://schemas.microsoft.com/office/drawing/2014/main" id="{88AB259A-CB9A-40D7-9ACE-1364C78008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5" t="10644" r="60631" b="56560"/>
          <a:stretch/>
        </p:blipFill>
        <p:spPr>
          <a:xfrm>
            <a:off x="0" y="6063"/>
            <a:ext cx="4032448" cy="180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6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>
            <a:extLst>
              <a:ext uri="{FF2B5EF4-FFF2-40B4-BE49-F238E27FC236}">
                <a16:creationId xmlns:a16="http://schemas.microsoft.com/office/drawing/2014/main" id="{05A8CBCF-ADA5-4F6C-ACCC-5B969FFC49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el-GR" altLang="en-US" dirty="0"/>
              <a:t>μη-</a:t>
            </a:r>
            <a:r>
              <a:rPr lang="el-GR" altLang="en-US" dirty="0" err="1"/>
              <a:t>κερατινοποιημένο</a:t>
            </a:r>
            <a:r>
              <a:rPr lang="el-GR" altLang="en-US" dirty="0"/>
              <a:t> επιθήλιο</a:t>
            </a: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C69A05BC-12C8-4363-9E99-69C24579687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algn="r" eaLnBrk="1" hangingPunct="1">
              <a:buFont typeface="Wingdings" panose="05000000000000000000" pitchFamily="2" charset="2"/>
              <a:buNone/>
            </a:pPr>
            <a:endParaRPr lang="el-GR" altLang="el-GR"/>
          </a:p>
          <a:p>
            <a:pPr lvl="1" algn="r" eaLnBrk="1" hangingPunct="1">
              <a:buFont typeface="Wingdings" panose="05000000000000000000" pitchFamily="2" charset="2"/>
              <a:buNone/>
            </a:pPr>
            <a:endParaRPr lang="el-GR" altLang="el-GR" sz="3200"/>
          </a:p>
          <a:p>
            <a:pPr lvl="1" algn="r" eaLnBrk="1" hangingPunct="1">
              <a:buFont typeface="Wingdings" panose="05000000000000000000" pitchFamily="2" charset="2"/>
              <a:buNone/>
            </a:pPr>
            <a:endParaRPr lang="el-GR" altLang="el-GR" sz="3200"/>
          </a:p>
          <a:p>
            <a:pPr lvl="1" algn="r" eaLnBrk="1" hangingPunct="1">
              <a:buFont typeface="Wingdings" panose="05000000000000000000" pitchFamily="2" charset="2"/>
              <a:buNone/>
            </a:pPr>
            <a:endParaRPr lang="el-GR" altLang="el-GR" sz="2400"/>
          </a:p>
          <a:p>
            <a:pPr algn="r" eaLnBrk="1" hangingPunct="1">
              <a:buFont typeface="Wingdings" panose="05000000000000000000" pitchFamily="2" charset="2"/>
              <a:buNone/>
            </a:pPr>
            <a:endParaRPr lang="el-GR" altLang="el-GR">
              <a:solidFill>
                <a:srgbClr val="FF9900"/>
              </a:solidFill>
            </a:endParaRPr>
          </a:p>
          <a:p>
            <a:pPr algn="r" eaLnBrk="1" hangingPunct="1">
              <a:buFont typeface="Wingdings" panose="05000000000000000000" pitchFamily="2" charset="2"/>
              <a:buNone/>
            </a:pPr>
            <a:endParaRPr lang="el-GR" altLang="el-GR" sz="2800"/>
          </a:p>
        </p:txBody>
      </p:sp>
      <p:pic>
        <p:nvPicPr>
          <p:cNvPr id="3" name="Εικόνα 2" descr="Εικόνα που περιέχει υπαίθριος, όρθιος, ομάδα, ομπρέλα&#10;&#10;Περιγραφή που δημιουργήθηκε αυτόματα">
            <a:extLst>
              <a:ext uri="{FF2B5EF4-FFF2-40B4-BE49-F238E27FC236}">
                <a16:creationId xmlns:a16="http://schemas.microsoft.com/office/drawing/2014/main" id="{0288BC3D-7BFF-48B7-A7EC-1260B4144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1223"/>
            <a:ext cx="12192000" cy="5051736"/>
          </a:xfrm>
          <a:prstGeom prst="rect">
            <a:avLst/>
          </a:prstGeom>
        </p:spPr>
      </p:pic>
      <p:pic>
        <p:nvPicPr>
          <p:cNvPr id="4" name="Εικόνα 3" descr="Εικόνα που περιέχει υπαίθριος, ομπρέλα, παραλία, βουνό&#10;&#10;Περιγραφή που δημιουργήθηκε αυτόματα">
            <a:extLst>
              <a:ext uri="{FF2B5EF4-FFF2-40B4-BE49-F238E27FC236}">
                <a16:creationId xmlns:a16="http://schemas.microsoft.com/office/drawing/2014/main" id="{B35C618B-ABBE-46BC-8B26-26EEF54936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7" r="69490" b="55702"/>
          <a:stretch/>
        </p:blipFill>
        <p:spPr>
          <a:xfrm>
            <a:off x="14619" y="0"/>
            <a:ext cx="3719736" cy="1872208"/>
          </a:xfrm>
          <a:prstGeom prst="rect">
            <a:avLst/>
          </a:prstGeom>
        </p:spPr>
      </p:pic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82451892-A0E3-4D80-BFC7-46DB6B1D3B49}"/>
              </a:ext>
            </a:extLst>
          </p:cNvPr>
          <p:cNvSpPr/>
          <p:nvPr/>
        </p:nvSpPr>
        <p:spPr>
          <a:xfrm>
            <a:off x="5895568" y="2373329"/>
            <a:ext cx="23606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buFont typeface="Wingdings" panose="05000000000000000000" pitchFamily="2" charset="2"/>
              <a:buNone/>
            </a:pPr>
            <a:r>
              <a:rPr lang="el-GR" altLang="el-G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επιφανειακή</a:t>
            </a:r>
          </a:p>
        </p:txBody>
      </p:sp>
      <p:sp>
        <p:nvSpPr>
          <p:cNvPr id="8" name="Βέλος: Δεξιό 7">
            <a:extLst>
              <a:ext uri="{FF2B5EF4-FFF2-40B4-BE49-F238E27FC236}">
                <a16:creationId xmlns:a16="http://schemas.microsoft.com/office/drawing/2014/main" id="{6D7ED006-BF76-4DDD-B2C6-FBD979459287}"/>
              </a:ext>
            </a:extLst>
          </p:cNvPr>
          <p:cNvSpPr/>
          <p:nvPr/>
        </p:nvSpPr>
        <p:spPr>
          <a:xfrm rot="10800000" flipV="1">
            <a:off x="5319504" y="2507646"/>
            <a:ext cx="576064" cy="407319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BB930018-332E-4C37-AF07-E1894F64A94F}"/>
              </a:ext>
            </a:extLst>
          </p:cNvPr>
          <p:cNvSpPr/>
          <p:nvPr/>
        </p:nvSpPr>
        <p:spPr>
          <a:xfrm>
            <a:off x="2049989" y="2763024"/>
            <a:ext cx="1885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l-GR" altLang="el-G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διάμεση</a:t>
            </a:r>
          </a:p>
        </p:txBody>
      </p:sp>
      <p:sp>
        <p:nvSpPr>
          <p:cNvPr id="10" name="Βέλος: Δεξιό 9">
            <a:extLst>
              <a:ext uri="{FF2B5EF4-FFF2-40B4-BE49-F238E27FC236}">
                <a16:creationId xmlns:a16="http://schemas.microsoft.com/office/drawing/2014/main" id="{F0E2AD06-8E93-4007-95F6-9904E06BD316}"/>
              </a:ext>
            </a:extLst>
          </p:cNvPr>
          <p:cNvSpPr/>
          <p:nvPr/>
        </p:nvSpPr>
        <p:spPr>
          <a:xfrm flipV="1">
            <a:off x="3790648" y="2914966"/>
            <a:ext cx="576064" cy="407319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5761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ED953AB-104F-4022-AF36-4544B7E16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κερατίνη</a:t>
            </a:r>
          </a:p>
        </p:txBody>
      </p:sp>
      <p:pic>
        <p:nvPicPr>
          <p:cNvPr id="4" name="Εικόνα 3" descr="Εικόνα που περιέχει βουνό, κόκκινο, ζωγραφική, όρθιος&#10;&#10;Περιγραφή που δημιουργήθηκε αυτόματα">
            <a:extLst>
              <a:ext uri="{FF2B5EF4-FFF2-40B4-BE49-F238E27FC236}">
                <a16:creationId xmlns:a16="http://schemas.microsoft.com/office/drawing/2014/main" id="{866562B6-2D16-40D1-B905-8E3AD19DE0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4"/>
          <a:stretch/>
        </p:blipFill>
        <p:spPr>
          <a:xfrm>
            <a:off x="0" y="2065081"/>
            <a:ext cx="12192000" cy="4869173"/>
          </a:xfrm>
          <a:prstGeom prst="rect">
            <a:avLst/>
          </a:prstGeom>
        </p:spPr>
      </p:pic>
      <p:pic>
        <p:nvPicPr>
          <p:cNvPr id="5" name="Εικόνα 4" descr="Εικόνα που περιέχει βουνό, όρθιος, ομάδα, πεδίο&#10;&#10;Περιγραφή που δημιουργήθηκε αυτόματα">
            <a:extLst>
              <a:ext uri="{FF2B5EF4-FFF2-40B4-BE49-F238E27FC236}">
                <a16:creationId xmlns:a16="http://schemas.microsoft.com/office/drawing/2014/main" id="{6315DA6E-F83C-415C-8AB4-8CC9B2698D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6" t="2288" b="1"/>
          <a:stretch/>
        </p:blipFill>
        <p:spPr>
          <a:xfrm>
            <a:off x="4511824" y="1988827"/>
            <a:ext cx="7680176" cy="4869173"/>
          </a:xfrm>
          <a:prstGeom prst="rect">
            <a:avLst/>
          </a:prstGeom>
        </p:spPr>
      </p:pic>
      <p:pic>
        <p:nvPicPr>
          <p:cNvPr id="6" name="Εικόνα 5" descr="Εικόνα που περιέχει υπαίθριος, όρθιος, ομάδα, ομπρέλα&#10;&#10;Περιγραφή που δημιουργήθηκε αυτόματα">
            <a:extLst>
              <a:ext uri="{FF2B5EF4-FFF2-40B4-BE49-F238E27FC236}">
                <a16:creationId xmlns:a16="http://schemas.microsoft.com/office/drawing/2014/main" id="{886B95F4-31AC-47D8-A086-87B1FA7742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8" b="1357"/>
          <a:stretch/>
        </p:blipFill>
        <p:spPr>
          <a:xfrm>
            <a:off x="8184232" y="1951093"/>
            <a:ext cx="4007768" cy="4983161"/>
          </a:xfrm>
          <a:prstGeom prst="rect">
            <a:avLst/>
          </a:prstGeom>
        </p:spPr>
      </p:pic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0A4A3FFB-197A-49D6-8120-30185DF767A4}"/>
              </a:ext>
            </a:extLst>
          </p:cNvPr>
          <p:cNvSpPr/>
          <p:nvPr/>
        </p:nvSpPr>
        <p:spPr>
          <a:xfrm>
            <a:off x="-570184" y="2979911"/>
            <a:ext cx="4511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buFont typeface="Wingdings" panose="05000000000000000000" pitchFamily="2" charset="2"/>
              <a:buNone/>
            </a:pPr>
            <a:r>
              <a:rPr lang="el-GR" altLang="el-GR" sz="24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ορθοκερατινοποιημένο</a:t>
            </a:r>
            <a:endParaRPr lang="el-GR" altLang="el-GR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DD9FF73A-5404-4412-9D76-76A1C6BECFDD}"/>
              </a:ext>
            </a:extLst>
          </p:cNvPr>
          <p:cNvSpPr/>
          <p:nvPr/>
        </p:nvSpPr>
        <p:spPr>
          <a:xfrm>
            <a:off x="3366592" y="2979910"/>
            <a:ext cx="4511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buFont typeface="Wingdings" panose="05000000000000000000" pitchFamily="2" charset="2"/>
              <a:buNone/>
            </a:pPr>
            <a:r>
              <a:rPr lang="el-GR" altLang="el-GR" sz="24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παρακερατίνοποιημένο</a:t>
            </a:r>
            <a:endParaRPr lang="el-GR" altLang="el-GR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F2042675-AA38-4D31-AF0A-8DB12CBBDA7B}"/>
              </a:ext>
            </a:extLst>
          </p:cNvPr>
          <p:cNvSpPr/>
          <p:nvPr/>
        </p:nvSpPr>
        <p:spPr>
          <a:xfrm>
            <a:off x="7039000" y="2979909"/>
            <a:ext cx="4511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buFont typeface="Wingdings" panose="05000000000000000000" pitchFamily="2" charset="2"/>
              <a:buNone/>
            </a:pPr>
            <a:r>
              <a:rPr lang="el-GR" altLang="el-GR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μη-</a:t>
            </a:r>
            <a:r>
              <a:rPr lang="el-GR" altLang="el-GR" sz="24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κερατινοποιημένο</a:t>
            </a:r>
            <a:endParaRPr lang="el-GR" altLang="el-GR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937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4">
            <a:extLst>
              <a:ext uri="{FF2B5EF4-FFF2-40B4-BE49-F238E27FC236}">
                <a16:creationId xmlns:a16="http://schemas.microsoft.com/office/drawing/2014/main" id="{EE69519C-D3E4-4657-96C6-E0E290DF1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dirty="0"/>
              <a:t>κερατίνη στιβάδα</a:t>
            </a:r>
            <a:endParaRPr lang="en-US" altLang="en-US" dirty="0"/>
          </a:p>
        </p:txBody>
      </p:sp>
      <p:pic>
        <p:nvPicPr>
          <p:cNvPr id="19459" name="Content Placeholder 6">
            <a:extLst>
              <a:ext uri="{FF2B5EF4-FFF2-40B4-BE49-F238E27FC236}">
                <a16:creationId xmlns:a16="http://schemas.microsoft.com/office/drawing/2014/main" id="{F3A71AFC-9013-4088-8278-3A0F2A9E4E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43881"/>
            <a:ext cx="5384800" cy="4038600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1B97008-B909-44D2-AB6C-0C260D84705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1"/>
          <a:stretch/>
        </p:blipFill>
        <p:spPr>
          <a:xfrm>
            <a:off x="5994399" y="1843881"/>
            <a:ext cx="5718225" cy="4038600"/>
          </a:xfr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AD80FF-06A7-416C-8334-C3B6FB8E24F1}"/>
              </a:ext>
            </a:extLst>
          </p:cNvPr>
          <p:cNvSpPr txBox="1"/>
          <p:nvPr/>
        </p:nvSpPr>
        <p:spPr>
          <a:xfrm>
            <a:off x="609600" y="5975445"/>
            <a:ext cx="538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 err="1">
                <a:latin typeface="+mn-lt"/>
              </a:rPr>
              <a:t>ακτινοβλεννογονίτιδα</a:t>
            </a:r>
            <a:endParaRPr lang="el-GR" sz="3200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1AA6FE-37D2-4D8D-ABD1-ABC30D8CE225}"/>
              </a:ext>
            </a:extLst>
          </p:cNvPr>
          <p:cNvSpPr txBox="1"/>
          <p:nvPr/>
        </p:nvSpPr>
        <p:spPr>
          <a:xfrm>
            <a:off x="5994399" y="6016336"/>
            <a:ext cx="5718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 err="1">
                <a:latin typeface="+mn-lt"/>
              </a:rPr>
              <a:t>λευκοπλακία</a:t>
            </a:r>
            <a:endParaRPr lang="el-GR" sz="3200" dirty="0">
              <a:latin typeface="+mn-lt"/>
            </a:endParaRPr>
          </a:p>
        </p:txBody>
      </p:sp>
      <p:sp>
        <p:nvSpPr>
          <p:cNvPr id="2" name="Οβάλ 1">
            <a:extLst>
              <a:ext uri="{FF2B5EF4-FFF2-40B4-BE49-F238E27FC236}">
                <a16:creationId xmlns:a16="http://schemas.microsoft.com/office/drawing/2014/main" id="{C2B37E21-E38A-40D0-A1FC-099C3419AA07}"/>
              </a:ext>
            </a:extLst>
          </p:cNvPr>
          <p:cNvSpPr/>
          <p:nvPr/>
        </p:nvSpPr>
        <p:spPr>
          <a:xfrm>
            <a:off x="8184232" y="3212976"/>
            <a:ext cx="1728192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 descr="Εικόνα που περιέχει χλόη, υπαίθριος, πάγκος, πάρκο&#10;&#10;Περιγραφή που δημιουργήθηκε αυτόματα">
            <a:extLst>
              <a:ext uri="{FF2B5EF4-FFF2-40B4-BE49-F238E27FC236}">
                <a16:creationId xmlns:a16="http://schemas.microsoft.com/office/drawing/2014/main" id="{16710F45-5A7C-4E9A-A673-7FB1F2037A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4" b="113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122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>
            <a:extLst>
              <a:ext uri="{FF2B5EF4-FFF2-40B4-BE49-F238E27FC236}">
                <a16:creationId xmlns:a16="http://schemas.microsoft.com/office/drawing/2014/main" id="{7E2A7058-4FE7-4EA4-A5E5-DF986AFB2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μη-επιθηλιακά (διαυγή) κύτταρα</a:t>
            </a:r>
          </a:p>
        </p:txBody>
      </p:sp>
      <p:pic>
        <p:nvPicPr>
          <p:cNvPr id="11" name="Θέση περιεχομένου 10" descr="Εικόνα που περιέχει μεγάλος, πίτσα, καθιστός, κλείσιμο&#10;&#10;Περιγραφή που δημιουργήθηκε αυτόματα">
            <a:extLst>
              <a:ext uri="{FF2B5EF4-FFF2-40B4-BE49-F238E27FC236}">
                <a16:creationId xmlns:a16="http://schemas.microsoft.com/office/drawing/2014/main" id="{2CBFB2C2-E2BD-4928-890F-19A984AFC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578" y="1600200"/>
            <a:ext cx="7144843" cy="4525963"/>
          </a:xfrm>
        </p:spPr>
      </p:pic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FBD3DFD2-8361-4D5F-B558-82EE9672653A}"/>
              </a:ext>
            </a:extLst>
          </p:cNvPr>
          <p:cNvSpPr/>
          <p:nvPr/>
        </p:nvSpPr>
        <p:spPr>
          <a:xfrm>
            <a:off x="3647728" y="1711342"/>
            <a:ext cx="4511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l-GR" altLang="el-G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διαυγή κύτταρα</a:t>
            </a:r>
          </a:p>
        </p:txBody>
      </p:sp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B0AD5231-6DAE-4FB0-9830-01BAAF7509CC}"/>
              </a:ext>
            </a:extLst>
          </p:cNvPr>
          <p:cNvCxnSpPr>
            <a:cxnSpLocks/>
          </p:cNvCxnSpPr>
          <p:nvPr/>
        </p:nvCxnSpPr>
        <p:spPr>
          <a:xfrm flipH="1">
            <a:off x="3863752" y="2288442"/>
            <a:ext cx="288032" cy="648681"/>
          </a:xfrm>
          <a:prstGeom prst="straightConnector1">
            <a:avLst/>
          </a:prstGeom>
          <a:ln w="508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Ευθύγραμμο βέλος σύνδεσης 13">
            <a:extLst>
              <a:ext uri="{FF2B5EF4-FFF2-40B4-BE49-F238E27FC236}">
                <a16:creationId xmlns:a16="http://schemas.microsoft.com/office/drawing/2014/main" id="{9F658E27-2D33-44A8-8312-6B110CA4A851}"/>
              </a:ext>
            </a:extLst>
          </p:cNvPr>
          <p:cNvCxnSpPr>
            <a:cxnSpLocks/>
          </p:cNvCxnSpPr>
          <p:nvPr/>
        </p:nvCxnSpPr>
        <p:spPr>
          <a:xfrm flipH="1">
            <a:off x="7104112" y="2288441"/>
            <a:ext cx="288032" cy="648681"/>
          </a:xfrm>
          <a:prstGeom prst="straightConnector1">
            <a:avLst/>
          </a:prstGeom>
          <a:ln w="508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Ευθύγραμμο βέλος σύνδεσης 14">
            <a:extLst>
              <a:ext uri="{FF2B5EF4-FFF2-40B4-BE49-F238E27FC236}">
                <a16:creationId xmlns:a16="http://schemas.microsoft.com/office/drawing/2014/main" id="{D852D9F4-BD49-404E-9E04-E8A3E36F8D61}"/>
              </a:ext>
            </a:extLst>
          </p:cNvPr>
          <p:cNvCxnSpPr>
            <a:cxnSpLocks/>
          </p:cNvCxnSpPr>
          <p:nvPr/>
        </p:nvCxnSpPr>
        <p:spPr>
          <a:xfrm flipH="1">
            <a:off x="7593672" y="2926812"/>
            <a:ext cx="288032" cy="648681"/>
          </a:xfrm>
          <a:prstGeom prst="straightConnector1">
            <a:avLst/>
          </a:prstGeom>
          <a:ln w="508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Ευθύγραμμο βέλος σύνδεσης 15">
            <a:extLst>
              <a:ext uri="{FF2B5EF4-FFF2-40B4-BE49-F238E27FC236}">
                <a16:creationId xmlns:a16="http://schemas.microsoft.com/office/drawing/2014/main" id="{11DB235D-D63A-41DA-88E1-8A253F1203A2}"/>
              </a:ext>
            </a:extLst>
          </p:cNvPr>
          <p:cNvCxnSpPr>
            <a:cxnSpLocks/>
          </p:cNvCxnSpPr>
          <p:nvPr/>
        </p:nvCxnSpPr>
        <p:spPr>
          <a:xfrm flipH="1">
            <a:off x="8832304" y="3429000"/>
            <a:ext cx="288032" cy="648681"/>
          </a:xfrm>
          <a:prstGeom prst="straightConnector1">
            <a:avLst/>
          </a:prstGeom>
          <a:ln w="508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163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B4DB771F-0750-4C2C-A78C-0EA26D18E1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l-GR" altLang="el-GR" dirty="0" err="1"/>
              <a:t>μελανοκύτταρα</a:t>
            </a:r>
            <a:endParaRPr lang="el-GR" altLang="el-GR" dirty="0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63F8FDC4-3422-4B2E-9818-49C4E3C4342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l-GR" altLang="el-GR" sz="3200" dirty="0"/>
              <a:t>παράγουν μελανίνη</a:t>
            </a:r>
            <a:endParaRPr lang="en-US" altLang="el-GR" sz="3200" dirty="0"/>
          </a:p>
          <a:p>
            <a:pPr lvl="2" eaLnBrk="1" hangingPunct="1">
              <a:buFont typeface="Courier New" panose="02070309020205020404" pitchFamily="49" charset="0"/>
              <a:buChar char="o"/>
            </a:pPr>
            <a:r>
              <a:rPr lang="el-GR" altLang="el-GR" dirty="0" err="1"/>
              <a:t>μελανοσώματα</a:t>
            </a:r>
            <a:endParaRPr lang="el-GR" altLang="el-GR" dirty="0"/>
          </a:p>
          <a:p>
            <a:pPr lvl="2" eaLnBrk="1" hangingPunct="1">
              <a:buFont typeface="Courier New" panose="02070309020205020404" pitchFamily="49" charset="0"/>
              <a:buChar char="o"/>
            </a:pPr>
            <a:r>
              <a:rPr lang="el-GR" altLang="el-GR" dirty="0"/>
              <a:t>δραστηριότητα </a:t>
            </a:r>
            <a:r>
              <a:rPr lang="el-GR" altLang="el-GR" dirty="0" err="1"/>
              <a:t>τυροσινάσης</a:t>
            </a:r>
            <a:endParaRPr lang="en-US" altLang="el-GR" dirty="0"/>
          </a:p>
          <a:p>
            <a:pPr eaLnBrk="1" hangingPunct="1"/>
            <a:r>
              <a:rPr lang="el-GR" altLang="el-GR" sz="3200" dirty="0" err="1"/>
              <a:t>δενδριτικά</a:t>
            </a:r>
            <a:r>
              <a:rPr lang="el-GR" altLang="el-GR" sz="3200" dirty="0"/>
              <a:t> κύτταρα στις </a:t>
            </a:r>
            <a:r>
              <a:rPr lang="el-GR" altLang="el-GR" sz="3200" dirty="0" err="1"/>
              <a:t>παραβασικές</a:t>
            </a:r>
            <a:r>
              <a:rPr lang="el-GR" altLang="el-GR" sz="3200" dirty="0"/>
              <a:t> στιβάδες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l-GR" altLang="el-GR" sz="3600" dirty="0"/>
          </a:p>
        </p:txBody>
      </p:sp>
      <p:pic>
        <p:nvPicPr>
          <p:cNvPr id="4" name="Θέση περιεχομένου 3" descr="Εικόνα που περιέχει κέικ, σοκολάτα, ροζ, πίνακ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CEF4416-5BAA-4051-9E3A-962C5993F7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22900" y="2090738"/>
            <a:ext cx="5384800" cy="4038600"/>
          </a:xfrm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AD343536-5BDF-4489-B0B7-D46972E745CF}"/>
              </a:ext>
            </a:extLst>
          </p:cNvPr>
          <p:cNvSpPr/>
          <p:nvPr/>
        </p:nvSpPr>
        <p:spPr>
          <a:xfrm>
            <a:off x="5735960" y="1600200"/>
            <a:ext cx="4511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l-GR" altLang="el-G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μελανίνη</a:t>
            </a:r>
          </a:p>
        </p:txBody>
      </p:sp>
      <p:cxnSp>
        <p:nvCxnSpPr>
          <p:cNvPr id="9" name="Ευθύγραμμο βέλος σύνδεσης 8">
            <a:extLst>
              <a:ext uri="{FF2B5EF4-FFF2-40B4-BE49-F238E27FC236}">
                <a16:creationId xmlns:a16="http://schemas.microsoft.com/office/drawing/2014/main" id="{9E8E87CA-B4FE-48E9-A2CB-121E0E3726A1}"/>
              </a:ext>
            </a:extLst>
          </p:cNvPr>
          <p:cNvCxnSpPr>
            <a:cxnSpLocks/>
          </p:cNvCxnSpPr>
          <p:nvPr/>
        </p:nvCxnSpPr>
        <p:spPr>
          <a:xfrm flipH="1">
            <a:off x="7104112" y="4535434"/>
            <a:ext cx="288032" cy="648681"/>
          </a:xfrm>
          <a:prstGeom prst="straightConnector1">
            <a:avLst/>
          </a:prstGeom>
          <a:ln w="508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Ευθύγραμμο βέλος σύνδεσης 9">
            <a:extLst>
              <a:ext uri="{FF2B5EF4-FFF2-40B4-BE49-F238E27FC236}">
                <a16:creationId xmlns:a16="http://schemas.microsoft.com/office/drawing/2014/main" id="{81896C9E-7D76-4968-BAD2-30E795DED95B}"/>
              </a:ext>
            </a:extLst>
          </p:cNvPr>
          <p:cNvCxnSpPr>
            <a:cxnSpLocks/>
          </p:cNvCxnSpPr>
          <p:nvPr/>
        </p:nvCxnSpPr>
        <p:spPr>
          <a:xfrm>
            <a:off x="9210975" y="3980958"/>
            <a:ext cx="645473" cy="460273"/>
          </a:xfrm>
          <a:prstGeom prst="straightConnector1">
            <a:avLst/>
          </a:prstGeom>
          <a:ln w="508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Ευθύγραμμο βέλος σύνδεσης 10">
            <a:extLst>
              <a:ext uri="{FF2B5EF4-FFF2-40B4-BE49-F238E27FC236}">
                <a16:creationId xmlns:a16="http://schemas.microsoft.com/office/drawing/2014/main" id="{786F41ED-BB63-4687-AF24-0D87B601E2B5}"/>
              </a:ext>
            </a:extLst>
          </p:cNvPr>
          <p:cNvCxnSpPr>
            <a:cxnSpLocks/>
          </p:cNvCxnSpPr>
          <p:nvPr/>
        </p:nvCxnSpPr>
        <p:spPr>
          <a:xfrm flipH="1">
            <a:off x="8456506" y="3886753"/>
            <a:ext cx="288032" cy="648681"/>
          </a:xfrm>
          <a:prstGeom prst="straightConnector1">
            <a:avLst/>
          </a:prstGeom>
          <a:ln w="508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02CCB42E-9692-426E-9A43-FA20779BC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μελανοκύτταρα</a:t>
            </a:r>
          </a:p>
        </p:txBody>
      </p:sp>
      <p:pic>
        <p:nvPicPr>
          <p:cNvPr id="17" name="Θέση περιεχομένου 16" descr="Εικόνα που περιέχει μεγάλος, λουλούδι, τοποθέτηση, αεροπλάνο&#10;&#10;Περιγραφή που δημιουργήθηκε αυτόματα">
            <a:extLst>
              <a:ext uri="{FF2B5EF4-FFF2-40B4-BE49-F238E27FC236}">
                <a16:creationId xmlns:a16="http://schemas.microsoft.com/office/drawing/2014/main" id="{81C964C7-8B29-4D59-BAC6-9C43E62C3F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471" y="1843881"/>
            <a:ext cx="5384800" cy="3411048"/>
          </a:xfrm>
        </p:spPr>
      </p:pic>
      <p:pic>
        <p:nvPicPr>
          <p:cNvPr id="15" name="Θέση περιεχομένου 14" descr="Εικόνα που περιέχει εσωτερικό, φαγητό, καθιστός, πίνακας&#10;&#10;Περιγραφή που δημιουργήθηκε αυτόματα">
            <a:extLst>
              <a:ext uri="{FF2B5EF4-FFF2-40B4-BE49-F238E27FC236}">
                <a16:creationId xmlns:a16="http://schemas.microsoft.com/office/drawing/2014/main" id="{53F51861-9A54-49CC-AB68-5D4CEBDDA7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43881"/>
            <a:ext cx="5384800" cy="4038600"/>
          </a:xfr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8C1998E-F704-4D86-9D5A-6976096CFFEA}"/>
              </a:ext>
            </a:extLst>
          </p:cNvPr>
          <p:cNvSpPr txBox="1"/>
          <p:nvPr/>
        </p:nvSpPr>
        <p:spPr>
          <a:xfrm>
            <a:off x="6219471" y="5388784"/>
            <a:ext cx="538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n-lt"/>
              </a:rPr>
              <a:t>S-100</a:t>
            </a:r>
            <a:endParaRPr lang="el-GR" sz="3200" dirty="0">
              <a:latin typeface="+mn-lt"/>
            </a:endParaRPr>
          </a:p>
        </p:txBody>
      </p:sp>
      <p:cxnSp>
        <p:nvCxnSpPr>
          <p:cNvPr id="22" name="Ευθύγραμμο βέλος σύνδεσης 21">
            <a:extLst>
              <a:ext uri="{FF2B5EF4-FFF2-40B4-BE49-F238E27FC236}">
                <a16:creationId xmlns:a16="http://schemas.microsoft.com/office/drawing/2014/main" id="{A3F79813-BAAC-42DF-9CD0-DD536E3BAC40}"/>
              </a:ext>
            </a:extLst>
          </p:cNvPr>
          <p:cNvCxnSpPr>
            <a:cxnSpLocks/>
          </p:cNvCxnSpPr>
          <p:nvPr/>
        </p:nvCxnSpPr>
        <p:spPr>
          <a:xfrm flipH="1" flipV="1">
            <a:off x="8472264" y="3653563"/>
            <a:ext cx="254322" cy="419236"/>
          </a:xfrm>
          <a:prstGeom prst="straightConnector1">
            <a:avLst/>
          </a:prstGeom>
          <a:ln w="508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01A4A1F0-995C-44E2-BC58-60B0F48A98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l-GR" altLang="el-GR" dirty="0"/>
              <a:t>βλεννογόνος</a:t>
            </a:r>
          </a:p>
        </p:txBody>
      </p:sp>
      <p:sp>
        <p:nvSpPr>
          <p:cNvPr id="3075" name="Rectangle 7">
            <a:extLst>
              <a:ext uri="{FF2B5EF4-FFF2-40B4-BE49-F238E27FC236}">
                <a16:creationId xmlns:a16="http://schemas.microsoft.com/office/drawing/2014/main" id="{F6187A3C-848C-414A-AFBD-39D9B1BB04E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27448" y="1600201"/>
            <a:ext cx="10009112" cy="4525963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l-GR" altLang="el-GR" sz="3600" dirty="0"/>
              <a:t>	«</a:t>
            </a:r>
            <a:r>
              <a:rPr lang="el-GR" altLang="el-GR" sz="3600" i="1" dirty="0"/>
              <a:t>η υγρή επένδυση του πεπτικού σωλήνα, των αναπνευστικών οδών και των άλλων κοιλοτήτων του σώματος που επικοινωνούν με το εξωτερικό περιβάλλον»</a:t>
            </a:r>
            <a:endParaRPr lang="en-US" altLang="el-GR" sz="3600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Θέση περιεχομένου 8"/>
          <p:cNvGraphicFramePr>
            <a:graphicFrameLocks noGrp="1"/>
          </p:cNvGraphicFramePr>
          <p:nvPr>
            <p:ph sz="half" idx="1"/>
          </p:nvPr>
        </p:nvGraphicFramePr>
        <p:xfrm>
          <a:off x="609600" y="1600202"/>
          <a:ext cx="2510069" cy="2020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Πολλαπλασιασμός 17"/>
          <p:cNvSpPr/>
          <p:nvPr/>
        </p:nvSpPr>
        <p:spPr>
          <a:xfrm>
            <a:off x="1103446" y="1533208"/>
            <a:ext cx="1488165" cy="2188792"/>
          </a:xfrm>
          <a:prstGeom prst="mathMultiply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7200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58775"/>
            <a:ext cx="10972800" cy="1143000"/>
          </a:xfrm>
        </p:spPr>
        <p:txBody>
          <a:bodyPr vert="horz" wrap="square" lIns="120651" tIns="59267" rIns="120651" bIns="59267" numCol="1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l-GR" altLang="el-GR" dirty="0" err="1"/>
              <a:t>μελανοκύτταρο</a:t>
            </a:r>
            <a:endParaRPr lang="el-GR" altLang="el-GR" dirty="0"/>
          </a:p>
        </p:txBody>
      </p:sp>
      <p:pic>
        <p:nvPicPr>
          <p:cNvPr id="8" name="Picture 2" descr="Related image"/>
          <p:cNvPicPr>
            <a:picLocks noGrp="1" noChangeArrowheads="1"/>
          </p:cNvPicPr>
          <p:nvPr>
            <p:ph sz="half" idx="2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6041926" y="1844824"/>
            <a:ext cx="5622692" cy="398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ktosi\AppData\Local\Microsoft\Windows\INetCache\IE\YQN21CLD\Formation-of-Cystine-Slipknots-in-Dimeric-Proteins-pone.0057443.s002.ogv[1]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7371" y="3115407"/>
            <a:ext cx="3035829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Πολλαπλασιασμός 17"/>
          <p:cNvSpPr/>
          <p:nvPr/>
        </p:nvSpPr>
        <p:spPr>
          <a:xfrm>
            <a:off x="3581467" y="3108089"/>
            <a:ext cx="1488165" cy="2188792"/>
          </a:xfrm>
          <a:prstGeom prst="mathMultiply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72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83282"/>
            <a:ext cx="2941081" cy="16179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0759" y="5176297"/>
            <a:ext cx="2159563" cy="2974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333" dirty="0" err="1"/>
              <a:t>ανσοποιητικό</a:t>
            </a:r>
            <a:r>
              <a:rPr lang="el-GR" sz="1333" dirty="0"/>
              <a:t> σύστημα</a:t>
            </a:r>
            <a:endParaRPr lang="en-US" sz="1333" dirty="0"/>
          </a:p>
        </p:txBody>
      </p:sp>
    </p:spTree>
    <p:extLst>
      <p:ext uri="{BB962C8B-B14F-4D97-AF65-F5344CB8AC3E}">
        <p14:creationId xmlns:p14="http://schemas.microsoft.com/office/powerpoint/2010/main" val="112969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EB7DC6EC-5E80-4E74-B802-D0077E4D9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μελανοκύτταρα</a:t>
            </a:r>
            <a:endParaRPr lang="el-GR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F4908D-9D07-41A9-8312-12040A84A89F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52" y="2004454"/>
            <a:ext cx="5832648" cy="3931807"/>
          </a:xfrm>
        </p:spPr>
      </p:pic>
      <p:pic>
        <p:nvPicPr>
          <p:cNvPr id="6" name="Picture 2" descr="E:\ΚΑΡΚΑΝΙΑΣ ΧΡΗΣΤΟΣ-5156-ΝΟΣΟΣ ADDISON\8.4.14 005.jpg">
            <a:extLst>
              <a:ext uri="{FF2B5EF4-FFF2-40B4-BE49-F238E27FC236}">
                <a16:creationId xmlns:a16="http://schemas.microsoft.com/office/drawing/2014/main" id="{3A26AB30-255F-4AC0-A796-FF6A8A616AD9}"/>
              </a:ext>
            </a:extLst>
          </p:cNvPr>
          <p:cNvPicPr>
            <a:picLocks noGrp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84032" y="2017472"/>
            <a:ext cx="5198368" cy="3931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90CA64-2CA1-483A-924F-00DE83E48F4E}"/>
              </a:ext>
            </a:extLst>
          </p:cNvPr>
          <p:cNvSpPr txBox="1"/>
          <p:nvPr/>
        </p:nvSpPr>
        <p:spPr>
          <a:xfrm>
            <a:off x="314152" y="6003317"/>
            <a:ext cx="5731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 err="1">
                <a:latin typeface="+mn-lt"/>
              </a:rPr>
              <a:t>εφηλίδα</a:t>
            </a:r>
            <a:endParaRPr lang="el-GR" sz="3200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CA1984-BB27-4998-9499-C20A9A19EA54}"/>
              </a:ext>
            </a:extLst>
          </p:cNvPr>
          <p:cNvSpPr txBox="1"/>
          <p:nvPr/>
        </p:nvSpPr>
        <p:spPr>
          <a:xfrm>
            <a:off x="6384031" y="6016336"/>
            <a:ext cx="5203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>
                <a:latin typeface="+mn-lt"/>
              </a:rPr>
              <a:t>μελάνωμα</a:t>
            </a:r>
          </a:p>
        </p:txBody>
      </p:sp>
    </p:spTree>
    <p:extLst>
      <p:ext uri="{BB962C8B-B14F-4D97-AF65-F5344CB8AC3E}">
        <p14:creationId xmlns:p14="http://schemas.microsoft.com/office/powerpoint/2010/main" val="180475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D42AAD9B-067B-4C06-A763-C410B3621C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l-GR" altLang="el-GR" dirty="0"/>
              <a:t>κύτταρα </a:t>
            </a:r>
            <a:r>
              <a:rPr lang="el-GR" altLang="el-GR" dirty="0" err="1"/>
              <a:t>Langerhans</a:t>
            </a:r>
            <a:endParaRPr lang="el-GR" altLang="el-GR" dirty="0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2F55557C-8DC1-4A99-AB71-E5E84000EB6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981200"/>
            <a:ext cx="5384800" cy="4114800"/>
          </a:xfrm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  <a:normAutofit/>
          </a:bodyPr>
          <a:lstStyle/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l-GR" altLang="el-GR" sz="3200"/>
              <a:t>παρουσίαση αντιγόνων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l-GR" altLang="el-GR" sz="3200"/>
              <a:t>σωμάτια </a:t>
            </a:r>
            <a:r>
              <a:rPr lang="en-US" altLang="el-GR" sz="3200" err="1"/>
              <a:t>Birbek</a:t>
            </a:r>
            <a:endParaRPr lang="el-GR" altLang="el-GR" sz="3200"/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l-GR" altLang="el-GR" sz="3200" err="1"/>
              <a:t>δενδριτικά</a:t>
            </a:r>
            <a:r>
              <a:rPr lang="el-GR" altLang="el-GR" sz="3200"/>
              <a:t> κύτταρα στην ακανθωτή στιβάδα</a:t>
            </a:r>
          </a:p>
        </p:txBody>
      </p:sp>
      <p:pic>
        <p:nvPicPr>
          <p:cNvPr id="3" name="Θέση περιεχομένου 2">
            <a:extLst>
              <a:ext uri="{FF2B5EF4-FFF2-40B4-BE49-F238E27FC236}">
                <a16:creationId xmlns:a16="http://schemas.microsoft.com/office/drawing/2014/main" id="{9CCDED1E-3600-4093-98D7-38F9F2369B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13628" b="-2"/>
          <a:stretch/>
        </p:blipFill>
        <p:spPr>
          <a:xfrm>
            <a:off x="6197600" y="1981200"/>
            <a:ext cx="5384800" cy="411480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56BEC0-E186-403D-8CC9-AA675C1AB8DC}"/>
              </a:ext>
            </a:extLst>
          </p:cNvPr>
          <p:cNvSpPr txBox="1"/>
          <p:nvPr/>
        </p:nvSpPr>
        <p:spPr>
          <a:xfrm>
            <a:off x="6197600" y="5511225"/>
            <a:ext cx="538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n-lt"/>
              </a:rPr>
              <a:t>CD68</a:t>
            </a:r>
            <a:endParaRPr lang="el-GR" sz="320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DA4A4A05-670B-4D57-B852-6FF39A9B69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l-GR" altLang="el-GR" dirty="0"/>
              <a:t>κύτταρα </a:t>
            </a:r>
            <a:r>
              <a:rPr lang="el-GR" altLang="el-GR" dirty="0" err="1"/>
              <a:t>Merkel</a:t>
            </a:r>
            <a:endParaRPr lang="el-GR" altLang="el-GR" dirty="0"/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D25C1BC1-B54F-4984-8C86-F24F420E5E5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l-GR" altLang="el-GR" sz="3600" dirty="0"/>
              <a:t>απτικοί υποδοχείς</a:t>
            </a:r>
            <a:endParaRPr lang="en-US" altLang="el-GR" sz="3600" dirty="0"/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l-GR" altLang="el-GR" sz="3600" dirty="0"/>
              <a:t>κερατίνες και </a:t>
            </a:r>
            <a:r>
              <a:rPr lang="el-GR" altLang="el-GR" sz="3600" dirty="0" err="1"/>
              <a:t>δεσμοσωμάτια</a:t>
            </a:r>
            <a:endParaRPr lang="el-GR" altLang="el-GR" sz="3600" dirty="0"/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l-GR" altLang="el-GR" sz="3600" dirty="0"/>
              <a:t>βασική στιβάδα</a:t>
            </a:r>
          </a:p>
        </p:txBody>
      </p:sp>
      <p:pic>
        <p:nvPicPr>
          <p:cNvPr id="28676" name="Picture 12" descr="σάρωση0001">
            <a:extLst>
              <a:ext uri="{FF2B5EF4-FFF2-40B4-BE49-F238E27FC236}">
                <a16:creationId xmlns:a16="http://schemas.microsoft.com/office/drawing/2014/main" id="{44B454F4-8AD8-4D99-B85B-D3E3DED81DC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1" y="1700213"/>
            <a:ext cx="3095625" cy="4722812"/>
          </a:xfr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225C22-B3EE-492F-B62F-DA3A01FD7F9C}"/>
              </a:ext>
            </a:extLst>
          </p:cNvPr>
          <p:cNvSpPr txBox="1"/>
          <p:nvPr/>
        </p:nvSpPr>
        <p:spPr>
          <a:xfrm>
            <a:off x="6096001" y="5831516"/>
            <a:ext cx="3095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n-lt"/>
              </a:rPr>
              <a:t>CAM5.2</a:t>
            </a:r>
            <a:endParaRPr lang="el-GR" sz="3200" dirty="0">
              <a:latin typeface="+mn-lt"/>
            </a:endParaRPr>
          </a:p>
        </p:txBody>
      </p:sp>
      <p:cxnSp>
        <p:nvCxnSpPr>
          <p:cNvPr id="6" name="Ευθύγραμμο βέλος σύνδεσης 5">
            <a:extLst>
              <a:ext uri="{FF2B5EF4-FFF2-40B4-BE49-F238E27FC236}">
                <a16:creationId xmlns:a16="http://schemas.microsoft.com/office/drawing/2014/main" id="{E689B280-6600-4EF2-9CBD-268A15C6A29B}"/>
              </a:ext>
            </a:extLst>
          </p:cNvPr>
          <p:cNvCxnSpPr>
            <a:cxnSpLocks/>
          </p:cNvCxnSpPr>
          <p:nvPr/>
        </p:nvCxnSpPr>
        <p:spPr>
          <a:xfrm flipH="1" flipV="1">
            <a:off x="7248128" y="4738551"/>
            <a:ext cx="254322" cy="419236"/>
          </a:xfrm>
          <a:prstGeom prst="straightConnector1">
            <a:avLst/>
          </a:prstGeom>
          <a:ln w="508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Ευθύγραμμο βέλος σύνδεσης 7">
            <a:extLst>
              <a:ext uri="{FF2B5EF4-FFF2-40B4-BE49-F238E27FC236}">
                <a16:creationId xmlns:a16="http://schemas.microsoft.com/office/drawing/2014/main" id="{7C455448-4A29-4AAD-A604-0024A0F1E219}"/>
              </a:ext>
            </a:extLst>
          </p:cNvPr>
          <p:cNvCxnSpPr>
            <a:cxnSpLocks/>
          </p:cNvCxnSpPr>
          <p:nvPr/>
        </p:nvCxnSpPr>
        <p:spPr>
          <a:xfrm flipH="1" flipV="1">
            <a:off x="8527416" y="5007082"/>
            <a:ext cx="254322" cy="419236"/>
          </a:xfrm>
          <a:prstGeom prst="straightConnector1">
            <a:avLst/>
          </a:prstGeom>
          <a:ln w="508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Ευθύγραμμο βέλος σύνδεσης 8">
            <a:extLst>
              <a:ext uri="{FF2B5EF4-FFF2-40B4-BE49-F238E27FC236}">
                <a16:creationId xmlns:a16="http://schemas.microsoft.com/office/drawing/2014/main" id="{BE38C647-CB18-491D-8AAA-C3AE47672F2C}"/>
              </a:ext>
            </a:extLst>
          </p:cNvPr>
          <p:cNvCxnSpPr>
            <a:cxnSpLocks/>
          </p:cNvCxnSpPr>
          <p:nvPr/>
        </p:nvCxnSpPr>
        <p:spPr>
          <a:xfrm flipV="1">
            <a:off x="6580323" y="4797464"/>
            <a:ext cx="183484" cy="419236"/>
          </a:xfrm>
          <a:prstGeom prst="straightConnector1">
            <a:avLst/>
          </a:prstGeom>
          <a:ln w="508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 descr="Εικόνα που περιέχει χλόη, μοβ, καθιστός, πράσινο&#10;&#10;Περιγραφή που δημιουργήθηκε αυτόματα">
            <a:extLst>
              <a:ext uri="{FF2B5EF4-FFF2-40B4-BE49-F238E27FC236}">
                <a16:creationId xmlns:a16="http://schemas.microsoft.com/office/drawing/2014/main" id="{DA10D9E4-E127-4695-B543-AED22F76AF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58" y="1600200"/>
            <a:ext cx="10923083" cy="4525963"/>
          </a:xfrm>
        </p:spPr>
      </p:pic>
      <p:sp>
        <p:nvSpPr>
          <p:cNvPr id="30723" name="Title 1">
            <a:extLst>
              <a:ext uri="{FF2B5EF4-FFF2-40B4-BE49-F238E27FC236}">
                <a16:creationId xmlns:a16="http://schemas.microsoft.com/office/drawing/2014/main" id="{F17B50C1-DE1E-412B-A887-A05445C84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χόριο</a:t>
            </a:r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8C88C9-B7F8-4E69-85BF-F3B954BD2905}"/>
              </a:ext>
            </a:extLst>
          </p:cNvPr>
          <p:cNvSpPr txBox="1"/>
          <p:nvPr/>
        </p:nvSpPr>
        <p:spPr>
          <a:xfrm>
            <a:off x="6095999" y="2890838"/>
            <a:ext cx="2782888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l-GR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θηλώδης</a:t>
            </a:r>
            <a:r>
              <a:rPr lang="el-GR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μοίρα</a:t>
            </a: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52412E-47C7-43C8-B03D-7A660EFCA0D6}"/>
              </a:ext>
            </a:extLst>
          </p:cNvPr>
          <p:cNvSpPr txBox="1"/>
          <p:nvPr/>
        </p:nvSpPr>
        <p:spPr>
          <a:xfrm>
            <a:off x="6240016" y="4672013"/>
            <a:ext cx="2830512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l-GR" sz="3200" dirty="0">
                <a:latin typeface="+mn-lt"/>
              </a:rPr>
              <a:t>δικτυωτή μοίρα</a:t>
            </a:r>
            <a:endParaRPr lang="en-US" sz="3200" dirty="0"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712471-EA1E-4C23-BCD4-3FF801F1173B}"/>
              </a:ext>
            </a:extLst>
          </p:cNvPr>
          <p:cNvSpPr txBox="1"/>
          <p:nvPr/>
        </p:nvSpPr>
        <p:spPr>
          <a:xfrm>
            <a:off x="1703512" y="2174317"/>
            <a:ext cx="166423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l-GR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επιθήλιο</a:t>
            </a: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12" name="Ευθεία γραμμή σύνδεσης 11">
            <a:extLst>
              <a:ext uri="{FF2B5EF4-FFF2-40B4-BE49-F238E27FC236}">
                <a16:creationId xmlns:a16="http://schemas.microsoft.com/office/drawing/2014/main" id="{C8D7451F-469F-438D-B086-A3087037E398}"/>
              </a:ext>
            </a:extLst>
          </p:cNvPr>
          <p:cNvCxnSpPr>
            <a:cxnSpLocks/>
            <a:endCxn id="7" idx="34"/>
          </p:cNvCxnSpPr>
          <p:nvPr/>
        </p:nvCxnSpPr>
        <p:spPr>
          <a:xfrm flipH="1">
            <a:off x="5381897" y="2315288"/>
            <a:ext cx="138040" cy="1342312"/>
          </a:xfrm>
          <a:prstGeom prst="line">
            <a:avLst/>
          </a:prstGeom>
          <a:ln w="50800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Ευθεία γραμμή σύνδεσης 12">
            <a:extLst>
              <a:ext uri="{FF2B5EF4-FFF2-40B4-BE49-F238E27FC236}">
                <a16:creationId xmlns:a16="http://schemas.microsoft.com/office/drawing/2014/main" id="{633413E7-F579-42D3-B1DC-6A8FEF2482F3}"/>
              </a:ext>
            </a:extLst>
          </p:cNvPr>
          <p:cNvCxnSpPr>
            <a:cxnSpLocks/>
          </p:cNvCxnSpPr>
          <p:nvPr/>
        </p:nvCxnSpPr>
        <p:spPr>
          <a:xfrm>
            <a:off x="5347197" y="3724833"/>
            <a:ext cx="9168" cy="2312190"/>
          </a:xfrm>
          <a:prstGeom prst="line">
            <a:avLst/>
          </a:prstGeom>
          <a:ln w="50800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Ελεύθερη σχεδίαση: Σχήμα 6">
            <a:extLst>
              <a:ext uri="{FF2B5EF4-FFF2-40B4-BE49-F238E27FC236}">
                <a16:creationId xmlns:a16="http://schemas.microsoft.com/office/drawing/2014/main" id="{A6623DD9-69B2-4307-AF9C-A8ABFA7C30AC}"/>
              </a:ext>
            </a:extLst>
          </p:cNvPr>
          <p:cNvSpPr/>
          <p:nvPr/>
        </p:nvSpPr>
        <p:spPr>
          <a:xfrm>
            <a:off x="1084217" y="3657600"/>
            <a:ext cx="10332720" cy="981015"/>
          </a:xfrm>
          <a:custGeom>
            <a:avLst/>
            <a:gdLst>
              <a:gd name="connsiteX0" fmla="*/ 0 w 10332720"/>
              <a:gd name="connsiteY0" fmla="*/ 666206 h 981015"/>
              <a:gd name="connsiteX1" fmla="*/ 470263 w 10332720"/>
              <a:gd name="connsiteY1" fmla="*/ 679269 h 981015"/>
              <a:gd name="connsiteX2" fmla="*/ 548640 w 10332720"/>
              <a:gd name="connsiteY2" fmla="*/ 705394 h 981015"/>
              <a:gd name="connsiteX3" fmla="*/ 692332 w 10332720"/>
              <a:gd name="connsiteY3" fmla="*/ 692331 h 981015"/>
              <a:gd name="connsiteX4" fmla="*/ 744583 w 10332720"/>
              <a:gd name="connsiteY4" fmla="*/ 679269 h 981015"/>
              <a:gd name="connsiteX5" fmla="*/ 888274 w 10332720"/>
              <a:gd name="connsiteY5" fmla="*/ 666206 h 981015"/>
              <a:gd name="connsiteX6" fmla="*/ 1175657 w 10332720"/>
              <a:gd name="connsiteY6" fmla="*/ 653143 h 981015"/>
              <a:gd name="connsiteX7" fmla="*/ 1254034 w 10332720"/>
              <a:gd name="connsiteY7" fmla="*/ 666206 h 981015"/>
              <a:gd name="connsiteX8" fmla="*/ 1345474 w 10332720"/>
              <a:gd name="connsiteY8" fmla="*/ 692331 h 981015"/>
              <a:gd name="connsiteX9" fmla="*/ 1815737 w 10332720"/>
              <a:gd name="connsiteY9" fmla="*/ 679269 h 981015"/>
              <a:gd name="connsiteX10" fmla="*/ 1894114 w 10332720"/>
              <a:gd name="connsiteY10" fmla="*/ 653143 h 981015"/>
              <a:gd name="connsiteX11" fmla="*/ 2207623 w 10332720"/>
              <a:gd name="connsiteY11" fmla="*/ 640080 h 981015"/>
              <a:gd name="connsiteX12" fmla="*/ 2286000 w 10332720"/>
              <a:gd name="connsiteY12" fmla="*/ 613954 h 981015"/>
              <a:gd name="connsiteX13" fmla="*/ 2325189 w 10332720"/>
              <a:gd name="connsiteY13" fmla="*/ 600891 h 981015"/>
              <a:gd name="connsiteX14" fmla="*/ 2364377 w 10332720"/>
              <a:gd name="connsiteY14" fmla="*/ 561703 h 981015"/>
              <a:gd name="connsiteX15" fmla="*/ 2403566 w 10332720"/>
              <a:gd name="connsiteY15" fmla="*/ 548640 h 981015"/>
              <a:gd name="connsiteX16" fmla="*/ 2521132 w 10332720"/>
              <a:gd name="connsiteY16" fmla="*/ 496389 h 981015"/>
              <a:gd name="connsiteX17" fmla="*/ 2612572 w 10332720"/>
              <a:gd name="connsiteY17" fmla="*/ 470263 h 981015"/>
              <a:gd name="connsiteX18" fmla="*/ 2651760 w 10332720"/>
              <a:gd name="connsiteY18" fmla="*/ 457200 h 981015"/>
              <a:gd name="connsiteX19" fmla="*/ 2873829 w 10332720"/>
              <a:gd name="connsiteY19" fmla="*/ 444137 h 981015"/>
              <a:gd name="connsiteX20" fmla="*/ 2978332 w 10332720"/>
              <a:gd name="connsiteY20" fmla="*/ 404949 h 981015"/>
              <a:gd name="connsiteX21" fmla="*/ 3056709 w 10332720"/>
              <a:gd name="connsiteY21" fmla="*/ 378823 h 981015"/>
              <a:gd name="connsiteX22" fmla="*/ 3095897 w 10332720"/>
              <a:gd name="connsiteY22" fmla="*/ 365760 h 981015"/>
              <a:gd name="connsiteX23" fmla="*/ 3174274 w 10332720"/>
              <a:gd name="connsiteY23" fmla="*/ 326571 h 981015"/>
              <a:gd name="connsiteX24" fmla="*/ 3213463 w 10332720"/>
              <a:gd name="connsiteY24" fmla="*/ 300446 h 981015"/>
              <a:gd name="connsiteX25" fmla="*/ 3291840 w 10332720"/>
              <a:gd name="connsiteY25" fmla="*/ 274320 h 981015"/>
              <a:gd name="connsiteX26" fmla="*/ 3331029 w 10332720"/>
              <a:gd name="connsiteY26" fmla="*/ 261257 h 981015"/>
              <a:gd name="connsiteX27" fmla="*/ 3370217 w 10332720"/>
              <a:gd name="connsiteY27" fmla="*/ 235131 h 981015"/>
              <a:gd name="connsiteX28" fmla="*/ 3500846 w 10332720"/>
              <a:gd name="connsiteY28" fmla="*/ 209006 h 981015"/>
              <a:gd name="connsiteX29" fmla="*/ 3997234 w 10332720"/>
              <a:gd name="connsiteY29" fmla="*/ 195943 h 981015"/>
              <a:gd name="connsiteX30" fmla="*/ 4075612 w 10332720"/>
              <a:gd name="connsiteY30" fmla="*/ 143691 h 981015"/>
              <a:gd name="connsiteX31" fmla="*/ 4088674 w 10332720"/>
              <a:gd name="connsiteY31" fmla="*/ 104503 h 981015"/>
              <a:gd name="connsiteX32" fmla="*/ 4167052 w 10332720"/>
              <a:gd name="connsiteY32" fmla="*/ 52251 h 981015"/>
              <a:gd name="connsiteX33" fmla="*/ 4206240 w 10332720"/>
              <a:gd name="connsiteY33" fmla="*/ 26126 h 981015"/>
              <a:gd name="connsiteX34" fmla="*/ 4297680 w 10332720"/>
              <a:gd name="connsiteY34" fmla="*/ 0 h 981015"/>
              <a:gd name="connsiteX35" fmla="*/ 4689566 w 10332720"/>
              <a:gd name="connsiteY35" fmla="*/ 13063 h 981015"/>
              <a:gd name="connsiteX36" fmla="*/ 4767943 w 10332720"/>
              <a:gd name="connsiteY36" fmla="*/ 39189 h 981015"/>
              <a:gd name="connsiteX37" fmla="*/ 4898572 w 10332720"/>
              <a:gd name="connsiteY37" fmla="*/ 65314 h 981015"/>
              <a:gd name="connsiteX38" fmla="*/ 5068389 w 10332720"/>
              <a:gd name="connsiteY38" fmla="*/ 104503 h 981015"/>
              <a:gd name="connsiteX39" fmla="*/ 5225143 w 10332720"/>
              <a:gd name="connsiteY39" fmla="*/ 156754 h 981015"/>
              <a:gd name="connsiteX40" fmla="*/ 5303520 w 10332720"/>
              <a:gd name="connsiteY40" fmla="*/ 182880 h 981015"/>
              <a:gd name="connsiteX41" fmla="*/ 5342709 w 10332720"/>
              <a:gd name="connsiteY41" fmla="*/ 209006 h 981015"/>
              <a:gd name="connsiteX42" fmla="*/ 5421086 w 10332720"/>
              <a:gd name="connsiteY42" fmla="*/ 235131 h 981015"/>
              <a:gd name="connsiteX43" fmla="*/ 5460274 w 10332720"/>
              <a:gd name="connsiteY43" fmla="*/ 261257 h 981015"/>
              <a:gd name="connsiteX44" fmla="*/ 5538652 w 10332720"/>
              <a:gd name="connsiteY44" fmla="*/ 287383 h 981015"/>
              <a:gd name="connsiteX45" fmla="*/ 5630092 w 10332720"/>
              <a:gd name="connsiteY45" fmla="*/ 300446 h 981015"/>
              <a:gd name="connsiteX46" fmla="*/ 5734594 w 10332720"/>
              <a:gd name="connsiteY46" fmla="*/ 313509 h 981015"/>
              <a:gd name="connsiteX47" fmla="*/ 5839097 w 10332720"/>
              <a:gd name="connsiteY47" fmla="*/ 339634 h 981015"/>
              <a:gd name="connsiteX48" fmla="*/ 5865223 w 10332720"/>
              <a:gd name="connsiteY48" fmla="*/ 378823 h 981015"/>
              <a:gd name="connsiteX49" fmla="*/ 5904412 w 10332720"/>
              <a:gd name="connsiteY49" fmla="*/ 391886 h 981015"/>
              <a:gd name="connsiteX50" fmla="*/ 5943600 w 10332720"/>
              <a:gd name="connsiteY50" fmla="*/ 418011 h 981015"/>
              <a:gd name="connsiteX51" fmla="*/ 5982789 w 10332720"/>
              <a:gd name="connsiteY51" fmla="*/ 431074 h 981015"/>
              <a:gd name="connsiteX52" fmla="*/ 6035040 w 10332720"/>
              <a:gd name="connsiteY52" fmla="*/ 457200 h 981015"/>
              <a:gd name="connsiteX53" fmla="*/ 6074229 w 10332720"/>
              <a:gd name="connsiteY53" fmla="*/ 470263 h 981015"/>
              <a:gd name="connsiteX54" fmla="*/ 6165669 w 10332720"/>
              <a:gd name="connsiteY54" fmla="*/ 509451 h 981015"/>
              <a:gd name="connsiteX55" fmla="*/ 6283234 w 10332720"/>
              <a:gd name="connsiteY55" fmla="*/ 587829 h 981015"/>
              <a:gd name="connsiteX56" fmla="*/ 6322423 w 10332720"/>
              <a:gd name="connsiteY56" fmla="*/ 613954 h 981015"/>
              <a:gd name="connsiteX57" fmla="*/ 6400800 w 10332720"/>
              <a:gd name="connsiteY57" fmla="*/ 640080 h 981015"/>
              <a:gd name="connsiteX58" fmla="*/ 6492240 w 10332720"/>
              <a:gd name="connsiteY58" fmla="*/ 666206 h 981015"/>
              <a:gd name="connsiteX59" fmla="*/ 7040880 w 10332720"/>
              <a:gd name="connsiteY59" fmla="*/ 679269 h 981015"/>
              <a:gd name="connsiteX60" fmla="*/ 7615646 w 10332720"/>
              <a:gd name="connsiteY60" fmla="*/ 666206 h 981015"/>
              <a:gd name="connsiteX61" fmla="*/ 7850777 w 10332720"/>
              <a:gd name="connsiteY61" fmla="*/ 679269 h 981015"/>
              <a:gd name="connsiteX62" fmla="*/ 7929154 w 10332720"/>
              <a:gd name="connsiteY62" fmla="*/ 692331 h 981015"/>
              <a:gd name="connsiteX63" fmla="*/ 8033657 w 10332720"/>
              <a:gd name="connsiteY63" fmla="*/ 705394 h 981015"/>
              <a:gd name="connsiteX64" fmla="*/ 8098972 w 10332720"/>
              <a:gd name="connsiteY64" fmla="*/ 718457 h 981015"/>
              <a:gd name="connsiteX65" fmla="*/ 8503920 w 10332720"/>
              <a:gd name="connsiteY65" fmla="*/ 731520 h 981015"/>
              <a:gd name="connsiteX66" fmla="*/ 8634549 w 10332720"/>
              <a:gd name="connsiteY66" fmla="*/ 757646 h 981015"/>
              <a:gd name="connsiteX67" fmla="*/ 8686800 w 10332720"/>
              <a:gd name="connsiteY67" fmla="*/ 770709 h 981015"/>
              <a:gd name="connsiteX68" fmla="*/ 8752114 w 10332720"/>
              <a:gd name="connsiteY68" fmla="*/ 783771 h 981015"/>
              <a:gd name="connsiteX69" fmla="*/ 8791303 w 10332720"/>
              <a:gd name="connsiteY69" fmla="*/ 796834 h 981015"/>
              <a:gd name="connsiteX70" fmla="*/ 8869680 w 10332720"/>
              <a:gd name="connsiteY70" fmla="*/ 809897 h 981015"/>
              <a:gd name="connsiteX71" fmla="*/ 9392194 w 10332720"/>
              <a:gd name="connsiteY71" fmla="*/ 809897 h 981015"/>
              <a:gd name="connsiteX72" fmla="*/ 9431383 w 10332720"/>
              <a:gd name="connsiteY72" fmla="*/ 822960 h 981015"/>
              <a:gd name="connsiteX73" fmla="*/ 9562012 w 10332720"/>
              <a:gd name="connsiteY73" fmla="*/ 849086 h 981015"/>
              <a:gd name="connsiteX74" fmla="*/ 9666514 w 10332720"/>
              <a:gd name="connsiteY74" fmla="*/ 862149 h 981015"/>
              <a:gd name="connsiteX75" fmla="*/ 9718766 w 10332720"/>
              <a:gd name="connsiteY75" fmla="*/ 875211 h 981015"/>
              <a:gd name="connsiteX76" fmla="*/ 9810206 w 10332720"/>
              <a:gd name="connsiteY76" fmla="*/ 888274 h 981015"/>
              <a:gd name="connsiteX77" fmla="*/ 9849394 w 10332720"/>
              <a:gd name="connsiteY77" fmla="*/ 901337 h 981015"/>
              <a:gd name="connsiteX78" fmla="*/ 9940834 w 10332720"/>
              <a:gd name="connsiteY78" fmla="*/ 940526 h 981015"/>
              <a:gd name="connsiteX79" fmla="*/ 10189029 w 10332720"/>
              <a:gd name="connsiteY79" fmla="*/ 966651 h 981015"/>
              <a:gd name="connsiteX80" fmla="*/ 10332720 w 10332720"/>
              <a:gd name="connsiteY80" fmla="*/ 979714 h 98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0332720" h="981015">
                <a:moveTo>
                  <a:pt x="0" y="666206"/>
                </a:moveTo>
                <a:cubicBezTo>
                  <a:pt x="156754" y="670560"/>
                  <a:pt x="313847" y="668097"/>
                  <a:pt x="470263" y="679269"/>
                </a:cubicBezTo>
                <a:cubicBezTo>
                  <a:pt x="497732" y="681231"/>
                  <a:pt x="548640" y="705394"/>
                  <a:pt x="548640" y="705394"/>
                </a:cubicBezTo>
                <a:cubicBezTo>
                  <a:pt x="596537" y="701040"/>
                  <a:pt x="644659" y="698687"/>
                  <a:pt x="692332" y="692331"/>
                </a:cubicBezTo>
                <a:cubicBezTo>
                  <a:pt x="710127" y="689958"/>
                  <a:pt x="726788" y="681642"/>
                  <a:pt x="744583" y="679269"/>
                </a:cubicBezTo>
                <a:cubicBezTo>
                  <a:pt x="792256" y="672913"/>
                  <a:pt x="840377" y="670560"/>
                  <a:pt x="888274" y="666206"/>
                </a:cubicBezTo>
                <a:cubicBezTo>
                  <a:pt x="1032874" y="618006"/>
                  <a:pt x="939166" y="638362"/>
                  <a:pt x="1175657" y="653143"/>
                </a:cubicBezTo>
                <a:cubicBezTo>
                  <a:pt x="1201783" y="657497"/>
                  <a:pt x="1228062" y="661012"/>
                  <a:pt x="1254034" y="666206"/>
                </a:cubicBezTo>
                <a:cubicBezTo>
                  <a:pt x="1295038" y="674407"/>
                  <a:pt x="1308126" y="679882"/>
                  <a:pt x="1345474" y="692331"/>
                </a:cubicBezTo>
                <a:cubicBezTo>
                  <a:pt x="1502228" y="687977"/>
                  <a:pt x="1659321" y="690441"/>
                  <a:pt x="1815737" y="679269"/>
                </a:cubicBezTo>
                <a:cubicBezTo>
                  <a:pt x="1843206" y="677307"/>
                  <a:pt x="1866599" y="654289"/>
                  <a:pt x="1894114" y="653143"/>
                </a:cubicBezTo>
                <a:lnTo>
                  <a:pt x="2207623" y="640080"/>
                </a:lnTo>
                <a:lnTo>
                  <a:pt x="2286000" y="613954"/>
                </a:lnTo>
                <a:lnTo>
                  <a:pt x="2325189" y="600891"/>
                </a:lnTo>
                <a:cubicBezTo>
                  <a:pt x="2338252" y="587828"/>
                  <a:pt x="2349006" y="571950"/>
                  <a:pt x="2364377" y="561703"/>
                </a:cubicBezTo>
                <a:cubicBezTo>
                  <a:pt x="2375834" y="554065"/>
                  <a:pt x="2391250" y="554798"/>
                  <a:pt x="2403566" y="548640"/>
                </a:cubicBezTo>
                <a:cubicBezTo>
                  <a:pt x="2527771" y="486537"/>
                  <a:pt x="2318922" y="563791"/>
                  <a:pt x="2521132" y="496389"/>
                </a:cubicBezTo>
                <a:cubicBezTo>
                  <a:pt x="2615119" y="465061"/>
                  <a:pt x="2497719" y="503079"/>
                  <a:pt x="2612572" y="470263"/>
                </a:cubicBezTo>
                <a:cubicBezTo>
                  <a:pt x="2625811" y="466480"/>
                  <a:pt x="2638059" y="458570"/>
                  <a:pt x="2651760" y="457200"/>
                </a:cubicBezTo>
                <a:cubicBezTo>
                  <a:pt x="2725543" y="449822"/>
                  <a:pt x="2799806" y="448491"/>
                  <a:pt x="2873829" y="444137"/>
                </a:cubicBezTo>
                <a:cubicBezTo>
                  <a:pt x="3028667" y="413169"/>
                  <a:pt x="2868252" y="453873"/>
                  <a:pt x="2978332" y="404949"/>
                </a:cubicBezTo>
                <a:cubicBezTo>
                  <a:pt x="3003497" y="393764"/>
                  <a:pt x="3030583" y="387532"/>
                  <a:pt x="3056709" y="378823"/>
                </a:cubicBezTo>
                <a:cubicBezTo>
                  <a:pt x="3069772" y="374469"/>
                  <a:pt x="3084440" y="373398"/>
                  <a:pt x="3095897" y="365760"/>
                </a:cubicBezTo>
                <a:cubicBezTo>
                  <a:pt x="3208199" y="290892"/>
                  <a:pt x="3066117" y="380649"/>
                  <a:pt x="3174274" y="326571"/>
                </a:cubicBezTo>
                <a:cubicBezTo>
                  <a:pt x="3188316" y="319550"/>
                  <a:pt x="3199117" y="306822"/>
                  <a:pt x="3213463" y="300446"/>
                </a:cubicBezTo>
                <a:cubicBezTo>
                  <a:pt x="3238628" y="289261"/>
                  <a:pt x="3265714" y="283029"/>
                  <a:pt x="3291840" y="274320"/>
                </a:cubicBezTo>
                <a:lnTo>
                  <a:pt x="3331029" y="261257"/>
                </a:lnTo>
                <a:cubicBezTo>
                  <a:pt x="3344092" y="252548"/>
                  <a:pt x="3356175" y="242152"/>
                  <a:pt x="3370217" y="235131"/>
                </a:cubicBezTo>
                <a:cubicBezTo>
                  <a:pt x="3403437" y="218521"/>
                  <a:pt x="3474436" y="210180"/>
                  <a:pt x="3500846" y="209006"/>
                </a:cubicBezTo>
                <a:cubicBezTo>
                  <a:pt x="3666203" y="201657"/>
                  <a:pt x="3831771" y="200297"/>
                  <a:pt x="3997234" y="195943"/>
                </a:cubicBezTo>
                <a:cubicBezTo>
                  <a:pt x="4038320" y="182248"/>
                  <a:pt x="4047655" y="185627"/>
                  <a:pt x="4075612" y="143691"/>
                </a:cubicBezTo>
                <a:cubicBezTo>
                  <a:pt x="4083250" y="132234"/>
                  <a:pt x="4078938" y="114239"/>
                  <a:pt x="4088674" y="104503"/>
                </a:cubicBezTo>
                <a:cubicBezTo>
                  <a:pt x="4110877" y="82300"/>
                  <a:pt x="4140926" y="69668"/>
                  <a:pt x="4167052" y="52251"/>
                </a:cubicBezTo>
                <a:cubicBezTo>
                  <a:pt x="4180115" y="43543"/>
                  <a:pt x="4191346" y="31091"/>
                  <a:pt x="4206240" y="26126"/>
                </a:cubicBezTo>
                <a:cubicBezTo>
                  <a:pt x="4262461" y="7386"/>
                  <a:pt x="4232071" y="16403"/>
                  <a:pt x="4297680" y="0"/>
                </a:cubicBezTo>
                <a:cubicBezTo>
                  <a:pt x="4428309" y="4354"/>
                  <a:pt x="4559316" y="2209"/>
                  <a:pt x="4689566" y="13063"/>
                </a:cubicBezTo>
                <a:cubicBezTo>
                  <a:pt x="4717010" y="15350"/>
                  <a:pt x="4741226" y="32510"/>
                  <a:pt x="4767943" y="39189"/>
                </a:cubicBezTo>
                <a:cubicBezTo>
                  <a:pt x="4845890" y="58675"/>
                  <a:pt x="4802485" y="49300"/>
                  <a:pt x="4898572" y="65314"/>
                </a:cubicBezTo>
                <a:cubicBezTo>
                  <a:pt x="5006158" y="101177"/>
                  <a:pt x="4949687" y="87545"/>
                  <a:pt x="5068389" y="104503"/>
                </a:cubicBezTo>
                <a:lnTo>
                  <a:pt x="5225143" y="156754"/>
                </a:lnTo>
                <a:cubicBezTo>
                  <a:pt x="5225144" y="156754"/>
                  <a:pt x="5303519" y="182879"/>
                  <a:pt x="5303520" y="182880"/>
                </a:cubicBezTo>
                <a:cubicBezTo>
                  <a:pt x="5316583" y="191589"/>
                  <a:pt x="5328362" y="202630"/>
                  <a:pt x="5342709" y="209006"/>
                </a:cubicBezTo>
                <a:cubicBezTo>
                  <a:pt x="5367874" y="220190"/>
                  <a:pt x="5421086" y="235131"/>
                  <a:pt x="5421086" y="235131"/>
                </a:cubicBezTo>
                <a:cubicBezTo>
                  <a:pt x="5434149" y="243840"/>
                  <a:pt x="5445928" y="254881"/>
                  <a:pt x="5460274" y="261257"/>
                </a:cubicBezTo>
                <a:cubicBezTo>
                  <a:pt x="5485440" y="272442"/>
                  <a:pt x="5511390" y="283488"/>
                  <a:pt x="5538652" y="287383"/>
                </a:cubicBezTo>
                <a:lnTo>
                  <a:pt x="5630092" y="300446"/>
                </a:lnTo>
                <a:cubicBezTo>
                  <a:pt x="5664889" y="305086"/>
                  <a:pt x="5699897" y="308171"/>
                  <a:pt x="5734594" y="313509"/>
                </a:cubicBezTo>
                <a:cubicBezTo>
                  <a:pt x="5793150" y="322517"/>
                  <a:pt x="5791411" y="323738"/>
                  <a:pt x="5839097" y="339634"/>
                </a:cubicBezTo>
                <a:cubicBezTo>
                  <a:pt x="5847806" y="352697"/>
                  <a:pt x="5852964" y="369015"/>
                  <a:pt x="5865223" y="378823"/>
                </a:cubicBezTo>
                <a:cubicBezTo>
                  <a:pt x="5875975" y="387425"/>
                  <a:pt x="5892096" y="385728"/>
                  <a:pt x="5904412" y="391886"/>
                </a:cubicBezTo>
                <a:cubicBezTo>
                  <a:pt x="5918454" y="398907"/>
                  <a:pt x="5929558" y="410990"/>
                  <a:pt x="5943600" y="418011"/>
                </a:cubicBezTo>
                <a:cubicBezTo>
                  <a:pt x="5955916" y="424169"/>
                  <a:pt x="5970133" y="425650"/>
                  <a:pt x="5982789" y="431074"/>
                </a:cubicBezTo>
                <a:cubicBezTo>
                  <a:pt x="6000687" y="438745"/>
                  <a:pt x="6017142" y="449529"/>
                  <a:pt x="6035040" y="457200"/>
                </a:cubicBezTo>
                <a:cubicBezTo>
                  <a:pt x="6047696" y="462624"/>
                  <a:pt x="6061573" y="464839"/>
                  <a:pt x="6074229" y="470263"/>
                </a:cubicBezTo>
                <a:cubicBezTo>
                  <a:pt x="6187209" y="518683"/>
                  <a:pt x="6073773" y="478821"/>
                  <a:pt x="6165669" y="509451"/>
                </a:cubicBezTo>
                <a:lnTo>
                  <a:pt x="6283234" y="587829"/>
                </a:lnTo>
                <a:cubicBezTo>
                  <a:pt x="6296297" y="596538"/>
                  <a:pt x="6307529" y="608989"/>
                  <a:pt x="6322423" y="613954"/>
                </a:cubicBezTo>
                <a:lnTo>
                  <a:pt x="6400800" y="640080"/>
                </a:lnTo>
                <a:cubicBezTo>
                  <a:pt x="6421166" y="646869"/>
                  <a:pt x="6473379" y="665386"/>
                  <a:pt x="6492240" y="666206"/>
                </a:cubicBezTo>
                <a:cubicBezTo>
                  <a:pt x="6674999" y="674152"/>
                  <a:pt x="6858000" y="674915"/>
                  <a:pt x="7040880" y="679269"/>
                </a:cubicBezTo>
                <a:cubicBezTo>
                  <a:pt x="7232469" y="674915"/>
                  <a:pt x="7424008" y="666206"/>
                  <a:pt x="7615646" y="666206"/>
                </a:cubicBezTo>
                <a:cubicBezTo>
                  <a:pt x="7694144" y="666206"/>
                  <a:pt x="7772550" y="672750"/>
                  <a:pt x="7850777" y="679269"/>
                </a:cubicBezTo>
                <a:cubicBezTo>
                  <a:pt x="7877172" y="681468"/>
                  <a:pt x="7902934" y="688585"/>
                  <a:pt x="7929154" y="692331"/>
                </a:cubicBezTo>
                <a:cubicBezTo>
                  <a:pt x="7963907" y="697296"/>
                  <a:pt x="7998960" y="700056"/>
                  <a:pt x="8033657" y="705394"/>
                </a:cubicBezTo>
                <a:cubicBezTo>
                  <a:pt x="8055602" y="708770"/>
                  <a:pt x="8076803" y="717225"/>
                  <a:pt x="8098972" y="718457"/>
                </a:cubicBezTo>
                <a:cubicBezTo>
                  <a:pt x="8233817" y="725948"/>
                  <a:pt x="8368937" y="727166"/>
                  <a:pt x="8503920" y="731520"/>
                </a:cubicBezTo>
                <a:cubicBezTo>
                  <a:pt x="8584402" y="758347"/>
                  <a:pt x="8502458" y="733629"/>
                  <a:pt x="8634549" y="757646"/>
                </a:cubicBezTo>
                <a:cubicBezTo>
                  <a:pt x="8652212" y="760858"/>
                  <a:pt x="8669274" y="766815"/>
                  <a:pt x="8686800" y="770709"/>
                </a:cubicBezTo>
                <a:cubicBezTo>
                  <a:pt x="8708474" y="775525"/>
                  <a:pt x="8730574" y="778386"/>
                  <a:pt x="8752114" y="783771"/>
                </a:cubicBezTo>
                <a:cubicBezTo>
                  <a:pt x="8765473" y="787111"/>
                  <a:pt x="8777861" y="793847"/>
                  <a:pt x="8791303" y="796834"/>
                </a:cubicBezTo>
                <a:cubicBezTo>
                  <a:pt x="8817158" y="802580"/>
                  <a:pt x="8843554" y="805543"/>
                  <a:pt x="8869680" y="809897"/>
                </a:cubicBezTo>
                <a:cubicBezTo>
                  <a:pt x="9112534" y="800183"/>
                  <a:pt x="9177150" y="786003"/>
                  <a:pt x="9392194" y="809897"/>
                </a:cubicBezTo>
                <a:cubicBezTo>
                  <a:pt x="9405879" y="811418"/>
                  <a:pt x="9417966" y="819864"/>
                  <a:pt x="9431383" y="822960"/>
                </a:cubicBezTo>
                <a:cubicBezTo>
                  <a:pt x="9474651" y="832945"/>
                  <a:pt x="9517950" y="843578"/>
                  <a:pt x="9562012" y="849086"/>
                </a:cubicBezTo>
                <a:cubicBezTo>
                  <a:pt x="9596846" y="853440"/>
                  <a:pt x="9631887" y="856378"/>
                  <a:pt x="9666514" y="862149"/>
                </a:cubicBezTo>
                <a:cubicBezTo>
                  <a:pt x="9684223" y="865100"/>
                  <a:pt x="9701102" y="872000"/>
                  <a:pt x="9718766" y="875211"/>
                </a:cubicBezTo>
                <a:cubicBezTo>
                  <a:pt x="9749059" y="880719"/>
                  <a:pt x="9779726" y="883920"/>
                  <a:pt x="9810206" y="888274"/>
                </a:cubicBezTo>
                <a:cubicBezTo>
                  <a:pt x="9823269" y="892628"/>
                  <a:pt x="9836738" y="895913"/>
                  <a:pt x="9849394" y="901337"/>
                </a:cubicBezTo>
                <a:cubicBezTo>
                  <a:pt x="9892398" y="919767"/>
                  <a:pt x="9898420" y="931101"/>
                  <a:pt x="9940834" y="940526"/>
                </a:cubicBezTo>
                <a:cubicBezTo>
                  <a:pt x="10023833" y="958970"/>
                  <a:pt x="10102934" y="960029"/>
                  <a:pt x="10189029" y="966651"/>
                </a:cubicBezTo>
                <a:cubicBezTo>
                  <a:pt x="10270850" y="987107"/>
                  <a:pt x="10223327" y="979714"/>
                  <a:pt x="10332720" y="979714"/>
                </a:cubicBezTo>
              </a:path>
            </a:pathLst>
          </a:cu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CDEB496-0ECE-411A-B904-D8216619F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χόριο</a:t>
            </a:r>
          </a:p>
        </p:txBody>
      </p:sp>
      <p:pic>
        <p:nvPicPr>
          <p:cNvPr id="8" name="Θέση περιεχομένου 7" descr="Εικόνα που περιέχει σκύλος, μεγάλος, πίνακας, τοποθέτηση&#10;&#10;Περιγραφή που δημιουργήθηκε αυτόματα">
            <a:extLst>
              <a:ext uri="{FF2B5EF4-FFF2-40B4-BE49-F238E27FC236}">
                <a16:creationId xmlns:a16="http://schemas.microsoft.com/office/drawing/2014/main" id="{918418EA-2A57-43BC-AE6C-8EA8DECD88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58" y="1600200"/>
            <a:ext cx="10923083" cy="4525963"/>
          </a:xfrm>
        </p:spPr>
      </p:pic>
      <p:sp>
        <p:nvSpPr>
          <p:cNvPr id="9" name="Βέλος: Δεξιό 8">
            <a:extLst>
              <a:ext uri="{FF2B5EF4-FFF2-40B4-BE49-F238E27FC236}">
                <a16:creationId xmlns:a16="http://schemas.microsoft.com/office/drawing/2014/main" id="{638FBE58-4313-4E06-963F-7B06D4B6A123}"/>
              </a:ext>
            </a:extLst>
          </p:cNvPr>
          <p:cNvSpPr/>
          <p:nvPr/>
        </p:nvSpPr>
        <p:spPr>
          <a:xfrm rot="5400000" flipV="1">
            <a:off x="6762996" y="2937309"/>
            <a:ext cx="576064" cy="407319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D6256B-A4C5-4C07-BFD2-D2F95A8C8E68}"/>
              </a:ext>
            </a:extLst>
          </p:cNvPr>
          <p:cNvSpPr txBox="1"/>
          <p:nvPr/>
        </p:nvSpPr>
        <p:spPr>
          <a:xfrm>
            <a:off x="2382228" y="3641391"/>
            <a:ext cx="207422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l-GR" sz="3200" dirty="0" err="1">
                <a:latin typeface="+mn-lt"/>
              </a:rPr>
              <a:t>ινοκύτταρο</a:t>
            </a:r>
            <a:endParaRPr lang="en-US" sz="3200" dirty="0"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AD64CB-8B33-4116-A2CA-B2E32AB1DFF8}"/>
              </a:ext>
            </a:extLst>
          </p:cNvPr>
          <p:cNvSpPr txBox="1"/>
          <p:nvPr/>
        </p:nvSpPr>
        <p:spPr>
          <a:xfrm>
            <a:off x="9768408" y="5541388"/>
            <a:ext cx="192418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l-GR" sz="3200" dirty="0" err="1">
                <a:latin typeface="+mn-lt"/>
              </a:rPr>
              <a:t>ινοβλάστη</a:t>
            </a:r>
            <a:endParaRPr lang="en-US" sz="3200" dirty="0"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220C1E-4731-43E4-A1F6-1D5C9A6CBC41}"/>
              </a:ext>
            </a:extLst>
          </p:cNvPr>
          <p:cNvSpPr txBox="1"/>
          <p:nvPr/>
        </p:nvSpPr>
        <p:spPr>
          <a:xfrm>
            <a:off x="8314238" y="1733489"/>
            <a:ext cx="198009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l-GR" sz="3200" dirty="0">
                <a:latin typeface="+mn-lt"/>
              </a:rPr>
              <a:t>κολλαγόνο</a:t>
            </a:r>
            <a:endParaRPr lang="en-US" sz="3200" dirty="0"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A9421D-BCBB-4C75-BF8D-222078013541}"/>
              </a:ext>
            </a:extLst>
          </p:cNvPr>
          <p:cNvSpPr txBox="1"/>
          <p:nvPr/>
        </p:nvSpPr>
        <p:spPr>
          <a:xfrm>
            <a:off x="6403255" y="2273443"/>
            <a:ext cx="129554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l-GR" sz="3200" dirty="0">
                <a:latin typeface="+mn-lt"/>
              </a:rPr>
              <a:t>αγγείο</a:t>
            </a:r>
            <a:endParaRPr lang="en-US" sz="3200" dirty="0">
              <a:latin typeface="+mn-lt"/>
            </a:endParaRPr>
          </a:p>
        </p:txBody>
      </p:sp>
      <p:sp>
        <p:nvSpPr>
          <p:cNvPr id="14" name="Βέλος: Δεξιό 13">
            <a:extLst>
              <a:ext uri="{FF2B5EF4-FFF2-40B4-BE49-F238E27FC236}">
                <a16:creationId xmlns:a16="http://schemas.microsoft.com/office/drawing/2014/main" id="{FA4171FA-A3C5-42E3-95C8-C9D4885292E9}"/>
              </a:ext>
            </a:extLst>
          </p:cNvPr>
          <p:cNvSpPr/>
          <p:nvPr/>
        </p:nvSpPr>
        <p:spPr>
          <a:xfrm rot="5400000" flipV="1">
            <a:off x="9016253" y="2541864"/>
            <a:ext cx="576064" cy="407319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5" name="Βέλος: Δεξιό 14">
            <a:extLst>
              <a:ext uri="{FF2B5EF4-FFF2-40B4-BE49-F238E27FC236}">
                <a16:creationId xmlns:a16="http://schemas.microsoft.com/office/drawing/2014/main" id="{2B7EB696-32B6-4F30-BED9-5E1D50BD0CF3}"/>
              </a:ext>
            </a:extLst>
          </p:cNvPr>
          <p:cNvSpPr/>
          <p:nvPr/>
        </p:nvSpPr>
        <p:spPr>
          <a:xfrm rot="16200000" flipV="1">
            <a:off x="10438112" y="5064372"/>
            <a:ext cx="584774" cy="407319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6" name="Βέλος: Δεξιό 15">
            <a:extLst>
              <a:ext uri="{FF2B5EF4-FFF2-40B4-BE49-F238E27FC236}">
                <a16:creationId xmlns:a16="http://schemas.microsoft.com/office/drawing/2014/main" id="{E5DC5BF0-6065-4173-BA01-E522EA2F3AB4}"/>
              </a:ext>
            </a:extLst>
          </p:cNvPr>
          <p:cNvSpPr/>
          <p:nvPr/>
        </p:nvSpPr>
        <p:spPr>
          <a:xfrm rot="5400000" flipV="1">
            <a:off x="3131307" y="4404503"/>
            <a:ext cx="576064" cy="407319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0182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CDEB496-0ECE-411A-B904-D8216619F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χόριο</a:t>
            </a:r>
          </a:p>
        </p:txBody>
      </p:sp>
      <p:pic>
        <p:nvPicPr>
          <p:cNvPr id="21" name="Θέση περιεχομένου 20" descr="Εικόνα που περιέχει πίνακας, ύφασμα, καθιστός, κρεβάτι&#10;&#10;Περιγραφή που δημιουργήθηκε αυτόματα">
            <a:extLst>
              <a:ext uri="{FF2B5EF4-FFF2-40B4-BE49-F238E27FC236}">
                <a16:creationId xmlns:a16="http://schemas.microsoft.com/office/drawing/2014/main" id="{8BE67CA2-0E32-4EA1-9B79-D8C2AB4FA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00" y="1594917"/>
            <a:ext cx="10923083" cy="4525963"/>
          </a:xfrm>
        </p:spPr>
      </p:pic>
      <p:sp>
        <p:nvSpPr>
          <p:cNvPr id="9" name="Βέλος: Δεξιό 8">
            <a:extLst>
              <a:ext uri="{FF2B5EF4-FFF2-40B4-BE49-F238E27FC236}">
                <a16:creationId xmlns:a16="http://schemas.microsoft.com/office/drawing/2014/main" id="{638FBE58-4313-4E06-963F-7B06D4B6A123}"/>
              </a:ext>
            </a:extLst>
          </p:cNvPr>
          <p:cNvSpPr/>
          <p:nvPr/>
        </p:nvSpPr>
        <p:spPr>
          <a:xfrm rot="5400000" flipV="1">
            <a:off x="6563961" y="4012869"/>
            <a:ext cx="576064" cy="407319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D6256B-A4C5-4C07-BFD2-D2F95A8C8E68}"/>
              </a:ext>
            </a:extLst>
          </p:cNvPr>
          <p:cNvSpPr txBox="1"/>
          <p:nvPr/>
        </p:nvSpPr>
        <p:spPr>
          <a:xfrm>
            <a:off x="1217954" y="3033556"/>
            <a:ext cx="121937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l-GR" sz="3200" dirty="0">
                <a:latin typeface="+mn-lt"/>
              </a:rPr>
              <a:t>νεύρα</a:t>
            </a:r>
            <a:endParaRPr lang="en-US" sz="3200" dirty="0"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220C1E-4731-43E4-A1F6-1D5C9A6CBC41}"/>
              </a:ext>
            </a:extLst>
          </p:cNvPr>
          <p:cNvSpPr txBox="1"/>
          <p:nvPr/>
        </p:nvSpPr>
        <p:spPr>
          <a:xfrm>
            <a:off x="8250441" y="4284830"/>
            <a:ext cx="338143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l-GR" sz="3200" dirty="0">
                <a:latin typeface="+mn-lt"/>
              </a:rPr>
              <a:t>σιελογόνος αδένας</a:t>
            </a:r>
            <a:endParaRPr lang="en-US" sz="3200" dirty="0"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A9421D-BCBB-4C75-BF8D-222078013541}"/>
              </a:ext>
            </a:extLst>
          </p:cNvPr>
          <p:cNvSpPr txBox="1"/>
          <p:nvPr/>
        </p:nvSpPr>
        <p:spPr>
          <a:xfrm>
            <a:off x="6204220" y="3349003"/>
            <a:ext cx="129554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l-GR" sz="3200" dirty="0">
                <a:latin typeface="+mn-lt"/>
              </a:rPr>
              <a:t>αγγείο</a:t>
            </a:r>
            <a:endParaRPr lang="en-US" sz="3200" dirty="0">
              <a:latin typeface="+mn-lt"/>
            </a:endParaRPr>
          </a:p>
        </p:txBody>
      </p:sp>
      <p:sp>
        <p:nvSpPr>
          <p:cNvPr id="14" name="Βέλος: Δεξιό 13">
            <a:extLst>
              <a:ext uri="{FF2B5EF4-FFF2-40B4-BE49-F238E27FC236}">
                <a16:creationId xmlns:a16="http://schemas.microsoft.com/office/drawing/2014/main" id="{FA4171FA-A3C5-42E3-95C8-C9D4885292E9}"/>
              </a:ext>
            </a:extLst>
          </p:cNvPr>
          <p:cNvSpPr/>
          <p:nvPr/>
        </p:nvSpPr>
        <p:spPr>
          <a:xfrm rot="16724334" flipV="1">
            <a:off x="9623133" y="3752435"/>
            <a:ext cx="576064" cy="407319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6" name="Βέλος: Δεξιό 15">
            <a:extLst>
              <a:ext uri="{FF2B5EF4-FFF2-40B4-BE49-F238E27FC236}">
                <a16:creationId xmlns:a16="http://schemas.microsoft.com/office/drawing/2014/main" id="{E5DC5BF0-6065-4173-BA01-E522EA2F3AB4}"/>
              </a:ext>
            </a:extLst>
          </p:cNvPr>
          <p:cNvSpPr/>
          <p:nvPr/>
        </p:nvSpPr>
        <p:spPr>
          <a:xfrm rot="5400000" flipV="1">
            <a:off x="1945635" y="3724837"/>
            <a:ext cx="576064" cy="407319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4ED6A7-3110-4813-BA5A-96A62EE3B5AD}"/>
              </a:ext>
            </a:extLst>
          </p:cNvPr>
          <p:cNvSpPr txBox="1"/>
          <p:nvPr/>
        </p:nvSpPr>
        <p:spPr>
          <a:xfrm>
            <a:off x="3433381" y="1686215"/>
            <a:ext cx="129554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l-GR" sz="3200" dirty="0">
                <a:latin typeface="+mn-lt"/>
              </a:rPr>
              <a:t>αγγείο</a:t>
            </a:r>
            <a:endParaRPr lang="en-US" sz="3200" dirty="0">
              <a:latin typeface="+mn-lt"/>
            </a:endParaRPr>
          </a:p>
        </p:txBody>
      </p:sp>
      <p:sp>
        <p:nvSpPr>
          <p:cNvPr id="24" name="Βέλος: Δεξιό 23">
            <a:extLst>
              <a:ext uri="{FF2B5EF4-FFF2-40B4-BE49-F238E27FC236}">
                <a16:creationId xmlns:a16="http://schemas.microsoft.com/office/drawing/2014/main" id="{B66206D6-610E-4384-B885-EF09BEA8642C}"/>
              </a:ext>
            </a:extLst>
          </p:cNvPr>
          <p:cNvSpPr/>
          <p:nvPr/>
        </p:nvSpPr>
        <p:spPr>
          <a:xfrm rot="2386010" flipV="1">
            <a:off x="2519362" y="3236645"/>
            <a:ext cx="576064" cy="407319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5" name="Βέλος: Δεξιό 14">
            <a:extLst>
              <a:ext uri="{FF2B5EF4-FFF2-40B4-BE49-F238E27FC236}">
                <a16:creationId xmlns:a16="http://schemas.microsoft.com/office/drawing/2014/main" id="{D339C87E-5929-49C1-BC5D-D3FBCFC00C7A}"/>
              </a:ext>
            </a:extLst>
          </p:cNvPr>
          <p:cNvSpPr/>
          <p:nvPr/>
        </p:nvSpPr>
        <p:spPr>
          <a:xfrm rot="5400000" flipV="1">
            <a:off x="3801138" y="2446661"/>
            <a:ext cx="576064" cy="407319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7015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 animBg="1"/>
      <p:bldP spid="16" grpId="0" animBg="1"/>
      <p:bldP spid="2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Θέση περιεχομένου 12" descr="Εικόνα που περιέχει άτομο, κόκκινο, φαγητό, καθιστός&#10;&#10;Περιγραφή που δημιουργήθηκε αυτόματα">
            <a:extLst>
              <a:ext uri="{FF2B5EF4-FFF2-40B4-BE49-F238E27FC236}">
                <a16:creationId xmlns:a16="http://schemas.microsoft.com/office/drawing/2014/main" id="{04F889A1-1C8D-480B-8E89-85928B9F399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05"/>
          <a:stretch/>
        </p:blipFill>
        <p:spPr>
          <a:xfrm>
            <a:off x="5133256" y="0"/>
            <a:ext cx="7058744" cy="6858000"/>
          </a:xfrm>
        </p:spPr>
      </p:pic>
      <p:pic>
        <p:nvPicPr>
          <p:cNvPr id="11" name="Θέση περιεχομένου 10" descr="Εικόνα που περιέχει ρούχα, ροζ, καθιστός, γεμάτος&#10;&#10;Περιγραφή που δημιουργήθηκε αυτόματα">
            <a:extLst>
              <a:ext uri="{FF2B5EF4-FFF2-40B4-BE49-F238E27FC236}">
                <a16:creationId xmlns:a16="http://schemas.microsoft.com/office/drawing/2014/main" id="{083BBD4C-7BE5-44F7-9D55-5601BD4BAC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9983" y="859982"/>
            <a:ext cx="6879861" cy="5159896"/>
          </a:xfr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60346743-0A85-407D-A61A-F6CF70294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bg1"/>
                </a:solidFill>
              </a:rPr>
              <a:t>χόριο</a:t>
            </a:r>
          </a:p>
        </p:txBody>
      </p:sp>
      <p:sp>
        <p:nvSpPr>
          <p:cNvPr id="6" name="Θέση κειμένου 5">
            <a:extLst>
              <a:ext uri="{FF2B5EF4-FFF2-40B4-BE49-F238E27FC236}">
                <a16:creationId xmlns:a16="http://schemas.microsoft.com/office/drawing/2014/main" id="{C0AA5E0E-513A-460C-A71C-B99685231D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5459943"/>
            <a:ext cx="5133256" cy="639762"/>
          </a:xfrm>
        </p:spPr>
        <p:txBody>
          <a:bodyPr/>
          <a:lstStyle/>
          <a:p>
            <a:pPr algn="ctr"/>
            <a:r>
              <a:rPr lang="el-GR" sz="2800" dirty="0"/>
              <a:t>σμηγματογόνος αδένας</a:t>
            </a:r>
          </a:p>
        </p:txBody>
      </p:sp>
      <p:sp>
        <p:nvSpPr>
          <p:cNvPr id="8" name="Θέση κειμένου 7">
            <a:extLst>
              <a:ext uri="{FF2B5EF4-FFF2-40B4-BE49-F238E27FC236}">
                <a16:creationId xmlns:a16="http://schemas.microsoft.com/office/drawing/2014/main" id="{0396B87E-D5CD-4DCB-9B76-442073B7CA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59896" y="5459943"/>
            <a:ext cx="7032104" cy="639762"/>
          </a:xfrm>
        </p:spPr>
        <p:txBody>
          <a:bodyPr/>
          <a:lstStyle/>
          <a:p>
            <a:pPr algn="ctr"/>
            <a:r>
              <a:rPr lang="el-GR" sz="3200" dirty="0">
                <a:solidFill>
                  <a:schemeClr val="bg1"/>
                </a:solidFill>
              </a:rPr>
              <a:t>κοκκία </a:t>
            </a:r>
            <a:r>
              <a:rPr lang="en-US" sz="3200" dirty="0">
                <a:solidFill>
                  <a:schemeClr val="bg1"/>
                </a:solidFill>
              </a:rPr>
              <a:t>Fordyce</a:t>
            </a:r>
            <a:endParaRPr lang="el-G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13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Εικόνα 9" descr="Εικόνα που περιέχει χλόη, υπαίθριος, πεδίο, συννεφιά&#10;&#10;Περιγραφή που δημιουργήθηκε αυτόματα">
            <a:extLst>
              <a:ext uri="{FF2B5EF4-FFF2-40B4-BE49-F238E27FC236}">
                <a16:creationId xmlns:a16="http://schemas.microsoft.com/office/drawing/2014/main" id="{92C2E85E-E160-4800-820A-85CBCD9F36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20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5">
            <a:extLst>
              <a:ext uri="{FF2B5EF4-FFF2-40B4-BE49-F238E27FC236}">
                <a16:creationId xmlns:a16="http://schemas.microsoft.com/office/drawing/2014/main" id="{36F7E73F-8823-418E-A7C5-F853C6B858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wrap="square" anchor="ctr">
            <a:normAutofit/>
          </a:bodyPr>
          <a:lstStyle/>
          <a:p>
            <a:pPr eaLnBrk="1" hangingPunct="1"/>
            <a:r>
              <a:rPr lang="el-GR" altLang="el-GR"/>
              <a:t>εξειδικευμένος βλεννογόνος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EFD08D-C780-4C37-9200-1A6051B83E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7" r="7996" b="-1"/>
          <a:stretch/>
        </p:blipFill>
        <p:spPr bwMode="auto">
          <a:xfrm>
            <a:off x="609600" y="1600201"/>
            <a:ext cx="5384800" cy="4525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Content Placeholder 12">
            <a:extLst>
              <a:ext uri="{FF2B5EF4-FFF2-40B4-BE49-F238E27FC236}">
                <a16:creationId xmlns:a16="http://schemas.microsoft.com/office/drawing/2014/main" id="{E8D04BB3-0A0C-4CA8-8CCE-53056DAF54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1" r="10006"/>
          <a:stretch/>
        </p:blipFill>
        <p:spPr>
          <a:xfrm>
            <a:off x="6197600" y="1600201"/>
            <a:ext cx="5384800" cy="4525963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Θέση περιεχομένου 6" descr="Εικόνα που περιέχει μοβ, ροζ, πράσινο, πεδίο&#10;&#10;Περιγραφή που δημιουργήθηκε αυτόματα">
            <a:extLst>
              <a:ext uri="{FF2B5EF4-FFF2-40B4-BE49-F238E27FC236}">
                <a16:creationId xmlns:a16="http://schemas.microsoft.com/office/drawing/2014/main" id="{48169967-DEE0-4584-A152-882CF24041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14" b="10815"/>
          <a:stretch/>
        </p:blipFill>
        <p:spPr>
          <a:xfrm>
            <a:off x="5571906" y="2072944"/>
            <a:ext cx="6010494" cy="3619757"/>
          </a:xfrm>
        </p:spPr>
      </p:pic>
      <p:sp>
        <p:nvSpPr>
          <p:cNvPr id="4098" name="Rectangle 2">
            <a:extLst>
              <a:ext uri="{FF2B5EF4-FFF2-40B4-BE49-F238E27FC236}">
                <a16:creationId xmlns:a16="http://schemas.microsoft.com/office/drawing/2014/main" id="{2F55AA51-34F3-4044-9187-F1B892B09F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60648"/>
            <a:ext cx="10972800" cy="1143000"/>
          </a:xfrm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l-GR" altLang="el-GR"/>
              <a:t>βλεννογόνος</a:t>
            </a:r>
            <a:r>
              <a:rPr lang="en-GB" altLang="el-GR"/>
              <a:t> </a:t>
            </a:r>
            <a:r>
              <a:rPr lang="el-GR" altLang="el-GR"/>
              <a:t>στόματος</a:t>
            </a:r>
          </a:p>
        </p:txBody>
      </p:sp>
      <p:pic>
        <p:nvPicPr>
          <p:cNvPr id="4099" name="Content Placeholder 1">
            <a:extLst>
              <a:ext uri="{FF2B5EF4-FFF2-40B4-BE49-F238E27FC236}">
                <a16:creationId xmlns:a16="http://schemas.microsoft.com/office/drawing/2014/main" id="{609EC6D4-7F94-4078-9735-8298605631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33660"/>
            <a:ext cx="5384800" cy="3659042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24AD5BD8-2C9B-4468-9079-60DA5837B3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τριχοειδείς θηλές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2AAFB7C-C73A-4C2E-88A3-DE2C588104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68993"/>
            <a:ext cx="5384800" cy="358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13BE773-633C-4E6B-9136-D39F9569250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1600200"/>
            <a:ext cx="393158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B93F9083-22C5-4C4E-B5D8-FFFEA37B43ED}"/>
              </a:ext>
            </a:extLst>
          </p:cNvPr>
          <p:cNvSpPr/>
          <p:nvPr/>
        </p:nvSpPr>
        <p:spPr>
          <a:xfrm>
            <a:off x="6786343" y="6126163"/>
            <a:ext cx="41117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altLang="el-GR" sz="3600" dirty="0">
                <a:latin typeface="+mn-lt"/>
              </a:rPr>
              <a:t>τριχωτή γλώσσα</a:t>
            </a:r>
            <a:endParaRPr lang="el-GR" sz="360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 descr="Εικόνα που περιέχει κόκκινο, βούρτσα, πίνακας, χαλί&#10;&#10;Περιγραφή που δημιουργήθηκε αυτόματα">
            <a:extLst>
              <a:ext uri="{FF2B5EF4-FFF2-40B4-BE49-F238E27FC236}">
                <a16:creationId xmlns:a16="http://schemas.microsoft.com/office/drawing/2014/main" id="{682530BF-49B4-41CD-B977-AAD072F64E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1402465"/>
            <a:ext cx="7694932" cy="4723699"/>
          </a:xfrm>
        </p:spPr>
      </p:pic>
      <p:sp>
        <p:nvSpPr>
          <p:cNvPr id="41986" name="Rectangle 2">
            <a:extLst>
              <a:ext uri="{FF2B5EF4-FFF2-40B4-BE49-F238E27FC236}">
                <a16:creationId xmlns:a16="http://schemas.microsoft.com/office/drawing/2014/main" id="{24AD5BD8-2C9B-4468-9079-60DA5837B3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wrap="square" anchor="ctr">
            <a:normAutofit/>
          </a:bodyPr>
          <a:lstStyle/>
          <a:p>
            <a:pPr eaLnBrk="1" hangingPunct="1"/>
            <a:r>
              <a:rPr lang="el-GR" altLang="el-GR"/>
              <a:t>τριχοειδείς θηλές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2AAFB7C-C73A-4C2E-88A3-DE2C588104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7" r="7996" b="-1"/>
          <a:stretch/>
        </p:blipFill>
        <p:spPr bwMode="auto">
          <a:xfrm>
            <a:off x="6197600" y="1600201"/>
            <a:ext cx="5384800" cy="4525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858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5">
            <a:extLst>
              <a:ext uri="{FF2B5EF4-FFF2-40B4-BE49-F238E27FC236}">
                <a16:creationId xmlns:a16="http://schemas.microsoft.com/office/drawing/2014/main" id="{27F67ED1-B270-4B87-A397-0C8E2ED431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wrap="square" anchor="ctr">
            <a:normAutofit/>
          </a:bodyPr>
          <a:lstStyle/>
          <a:p>
            <a:pPr eaLnBrk="1" hangingPunct="1"/>
            <a:r>
              <a:rPr lang="el-GR" altLang="el-GR"/>
              <a:t>μυκητοειδείς θηλές</a:t>
            </a:r>
          </a:p>
        </p:txBody>
      </p:sp>
      <p:pic>
        <p:nvPicPr>
          <p:cNvPr id="7" name="Θέση περιεχομένου 6" descr="Εικόνα που περιέχει πουκάμισο&#10;&#10;Περιγραφή που δημιουργήθηκε αυτόματα">
            <a:extLst>
              <a:ext uri="{FF2B5EF4-FFF2-40B4-BE49-F238E27FC236}">
                <a16:creationId xmlns:a16="http://schemas.microsoft.com/office/drawing/2014/main" id="{046A4841-596C-448E-9C27-CA04FAA51A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1" r="3549" b="3"/>
          <a:stretch/>
        </p:blipFill>
        <p:spPr>
          <a:xfrm flipV="1">
            <a:off x="609600" y="1600201"/>
            <a:ext cx="5384800" cy="4525963"/>
          </a:xfrm>
          <a:noFill/>
        </p:spPr>
      </p:pic>
      <p:pic>
        <p:nvPicPr>
          <p:cNvPr id="45059" name="Content Placeholder 2" descr="Εικόνα που περιέχει άτομο, εσωτερικό, ντύσιμο, άνδ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FFE87D74-BADF-40BF-BC05-7518A2FE8D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0" r="10444" b="-3"/>
          <a:stretch/>
        </p:blipFill>
        <p:spPr>
          <a:xfrm>
            <a:off x="6197600" y="1600201"/>
            <a:ext cx="5384800" cy="4525963"/>
          </a:xfr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 descr="Εικόνα που περιέχει κέικ, σοκολάτα, πίνακας, γενέθλια&#10;&#10;Περιγραφή που δημιουργήθηκε αυτόματα">
            <a:extLst>
              <a:ext uri="{FF2B5EF4-FFF2-40B4-BE49-F238E27FC236}">
                <a16:creationId xmlns:a16="http://schemas.microsoft.com/office/drawing/2014/main" id="{A521C72D-F8C1-40AF-8797-87898DC2CF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8" r="28567" b="1"/>
          <a:stretch/>
        </p:blipFill>
        <p:spPr>
          <a:xfrm>
            <a:off x="609600" y="1600201"/>
            <a:ext cx="5384800" cy="4525963"/>
          </a:xfrm>
          <a:noFill/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EB60108-A62A-47C0-8F64-2736BC12FC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r="10662" b="-1"/>
          <a:stretch/>
        </p:blipFill>
        <p:spPr bwMode="auto">
          <a:xfrm>
            <a:off x="6197600" y="1600201"/>
            <a:ext cx="5384800" cy="4525963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Rectangle 5">
            <a:extLst>
              <a:ext uri="{FF2B5EF4-FFF2-40B4-BE49-F238E27FC236}">
                <a16:creationId xmlns:a16="http://schemas.microsoft.com/office/drawing/2014/main" id="{438577B3-8696-442C-A475-504599470C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59465"/>
            <a:ext cx="10972800" cy="1143000"/>
          </a:xfrm>
        </p:spPr>
        <p:txBody>
          <a:bodyPr wrap="square" anchor="ctr">
            <a:normAutofit/>
          </a:bodyPr>
          <a:lstStyle/>
          <a:p>
            <a:pPr eaLnBrk="1" hangingPunct="1"/>
            <a:r>
              <a:rPr lang="el-GR" altLang="el-GR"/>
              <a:t>περιχαρακωμένες θηλές</a:t>
            </a:r>
          </a:p>
        </p:txBody>
      </p:sp>
      <p:pic>
        <p:nvPicPr>
          <p:cNvPr id="7" name="Εικόνα 6" descr="Εικόνα που περιέχει βουνό, καθιστός, σοκολάτα, κλείσιμο&#10;&#10;Περιγραφή που δημιουργήθηκε αυτόματα">
            <a:extLst>
              <a:ext uri="{FF2B5EF4-FFF2-40B4-BE49-F238E27FC236}">
                <a16:creationId xmlns:a16="http://schemas.microsoft.com/office/drawing/2014/main" id="{0052C7B8-518D-4CE9-9931-DC28BF4DA7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3" r="36978"/>
          <a:stretch/>
        </p:blipFill>
        <p:spPr>
          <a:xfrm>
            <a:off x="639688" y="2348880"/>
            <a:ext cx="3224560" cy="3540306"/>
          </a:xfrm>
          <a:prstGeom prst="rect">
            <a:avLst/>
          </a:prstGeom>
        </p:spPr>
      </p:pic>
      <p:sp>
        <p:nvSpPr>
          <p:cNvPr id="8" name="Οβάλ 7">
            <a:extLst>
              <a:ext uri="{FF2B5EF4-FFF2-40B4-BE49-F238E27FC236}">
                <a16:creationId xmlns:a16="http://schemas.microsoft.com/office/drawing/2014/main" id="{59CE225C-5AAC-45E5-B6F6-E44DD9836D6D}"/>
              </a:ext>
            </a:extLst>
          </p:cNvPr>
          <p:cNvSpPr/>
          <p:nvPr/>
        </p:nvSpPr>
        <p:spPr>
          <a:xfrm rot="20335435">
            <a:off x="1282564" y="3382906"/>
            <a:ext cx="1440160" cy="5847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1" name="Βέλος: Δεξιό 10">
            <a:extLst>
              <a:ext uri="{FF2B5EF4-FFF2-40B4-BE49-F238E27FC236}">
                <a16:creationId xmlns:a16="http://schemas.microsoft.com/office/drawing/2014/main" id="{1E4C7BC4-A01D-4CFF-A312-FBD619E99DC5}"/>
              </a:ext>
            </a:extLst>
          </p:cNvPr>
          <p:cNvSpPr/>
          <p:nvPr/>
        </p:nvSpPr>
        <p:spPr>
          <a:xfrm rot="5400000" flipV="1">
            <a:off x="1918272" y="2873569"/>
            <a:ext cx="576064" cy="407319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B57129-7A66-47B4-89BB-054189B0EC42}"/>
              </a:ext>
            </a:extLst>
          </p:cNvPr>
          <p:cNvSpPr txBox="1"/>
          <p:nvPr/>
        </p:nvSpPr>
        <p:spPr>
          <a:xfrm>
            <a:off x="552293" y="2163495"/>
            <a:ext cx="330802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l-G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γευστικός κάλυκας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150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5">
            <a:extLst>
              <a:ext uri="{FF2B5EF4-FFF2-40B4-BE49-F238E27FC236}">
                <a16:creationId xmlns:a16="http://schemas.microsoft.com/office/drawing/2014/main" id="{D5FED1BF-B26B-4564-9A8C-B8A8178B79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wrap="square" anchor="ctr">
            <a:normAutofit/>
          </a:bodyPr>
          <a:lstStyle/>
          <a:p>
            <a:pPr eaLnBrk="1" hangingPunct="1"/>
            <a:r>
              <a:rPr lang="el-GR" altLang="el-GR" dirty="0"/>
              <a:t>φυλλοειδείς θηλές</a:t>
            </a:r>
          </a:p>
        </p:txBody>
      </p:sp>
      <p:pic>
        <p:nvPicPr>
          <p:cNvPr id="2" name="Θέση περιεχομένου 1">
            <a:extLst>
              <a:ext uri="{FF2B5EF4-FFF2-40B4-BE49-F238E27FC236}">
                <a16:creationId xmlns:a16="http://schemas.microsoft.com/office/drawing/2014/main" id="{9BDE3C74-08A0-4FC9-8719-E53894D0F3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39619" b="-2"/>
          <a:stretch/>
        </p:blipFill>
        <p:spPr>
          <a:xfrm>
            <a:off x="609600" y="1600201"/>
            <a:ext cx="5384800" cy="4525963"/>
          </a:xfrm>
          <a:prstGeom prst="rect">
            <a:avLst/>
          </a:prstGeom>
          <a:noFill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AA364B9-AD21-4CCE-8332-FDD23187727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" r="17878" b="1"/>
          <a:stretch/>
        </p:blipFill>
        <p:spPr bwMode="auto">
          <a:xfrm>
            <a:off x="6197600" y="1600201"/>
            <a:ext cx="5384800" cy="4525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F94DB37-3E3D-46E8-BA69-67BB2A447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l-GR" dirty="0" err="1"/>
              <a:t>λεμφοζίδια</a:t>
            </a:r>
            <a:endParaRPr lang="en-US" dirty="0"/>
          </a:p>
        </p:txBody>
      </p:sp>
      <p:pic>
        <p:nvPicPr>
          <p:cNvPr id="6" name="Θέση περιεχομένου 1">
            <a:extLst>
              <a:ext uri="{FF2B5EF4-FFF2-40B4-BE49-F238E27FC236}">
                <a16:creationId xmlns:a16="http://schemas.microsoft.com/office/drawing/2014/main" id="{AC5D6298-4E43-4891-B275-FD56283265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39619" b="-2"/>
          <a:stretch/>
        </p:blipFill>
        <p:spPr>
          <a:xfrm>
            <a:off x="609600" y="1600201"/>
            <a:ext cx="5384800" cy="4525963"/>
          </a:xfrm>
          <a:prstGeom prst="rect">
            <a:avLst/>
          </a:prstGeom>
          <a:noFill/>
        </p:spPr>
      </p:pic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F6ECDB90-29BC-4F4F-8FA6-2D2F0AAD88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11661"/>
          <a:stretch/>
        </p:blipFill>
        <p:spPr>
          <a:xfrm>
            <a:off x="6197600" y="1600201"/>
            <a:ext cx="53848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649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Οβάλ 5">
            <a:extLst>
              <a:ext uri="{FF2B5EF4-FFF2-40B4-BE49-F238E27FC236}">
                <a16:creationId xmlns:a16="http://schemas.microsoft.com/office/drawing/2014/main" id="{BCCAA0EF-F67E-4434-83CC-2CEC7BF3C62F}"/>
              </a:ext>
            </a:extLst>
          </p:cNvPr>
          <p:cNvSpPr/>
          <p:nvPr/>
        </p:nvSpPr>
        <p:spPr>
          <a:xfrm>
            <a:off x="2207568" y="1349846"/>
            <a:ext cx="864096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1</a:t>
            </a:r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F66D897B-AC1D-446D-B5A5-E8CF059278C0}"/>
              </a:ext>
            </a:extLst>
          </p:cNvPr>
          <p:cNvSpPr/>
          <p:nvPr/>
        </p:nvSpPr>
        <p:spPr>
          <a:xfrm>
            <a:off x="2196398" y="2826970"/>
            <a:ext cx="864096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2</a:t>
            </a:r>
          </a:p>
        </p:txBody>
      </p:sp>
      <p:sp>
        <p:nvSpPr>
          <p:cNvPr id="8" name="Οβάλ 7">
            <a:extLst>
              <a:ext uri="{FF2B5EF4-FFF2-40B4-BE49-F238E27FC236}">
                <a16:creationId xmlns:a16="http://schemas.microsoft.com/office/drawing/2014/main" id="{3E4012B6-BDC9-4434-A12C-5DCDDBE350EF}"/>
              </a:ext>
            </a:extLst>
          </p:cNvPr>
          <p:cNvSpPr/>
          <p:nvPr/>
        </p:nvSpPr>
        <p:spPr>
          <a:xfrm>
            <a:off x="2207568" y="4304094"/>
            <a:ext cx="864096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3</a:t>
            </a:r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D7EDAEF6-0ED1-4E2F-A9FF-ABC95A444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7648" y="1672209"/>
            <a:ext cx="8856984" cy="114300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r>
              <a:rPr lang="el-GR" dirty="0"/>
              <a:t>ο στοματικός βλεννογόνος είναι ένα όργανο με σημαντικές λειτουργίες</a:t>
            </a: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F59C6F71-4FFE-45BF-8D4C-92961FC88843}"/>
              </a:ext>
            </a:extLst>
          </p:cNvPr>
          <p:cNvSpPr/>
          <p:nvPr/>
        </p:nvSpPr>
        <p:spPr>
          <a:xfrm>
            <a:off x="2916478" y="3176106"/>
            <a:ext cx="8856984" cy="107721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l-GR" sz="3200" dirty="0">
                <a:latin typeface="+mn-lt"/>
              </a:rPr>
              <a:t>η δομή του βλεννογόνου είναι ανάλογη με τις λειτουργίες του</a:t>
            </a: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33C59486-03A9-4117-84E4-176734C7103D}"/>
              </a:ext>
            </a:extLst>
          </p:cNvPr>
          <p:cNvSpPr/>
          <p:nvPr/>
        </p:nvSpPr>
        <p:spPr>
          <a:xfrm>
            <a:off x="2927648" y="4653230"/>
            <a:ext cx="8856984" cy="107721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l-GR" sz="3200" dirty="0">
                <a:latin typeface="+mn-lt"/>
              </a:rPr>
              <a:t>κύριος ιστός του στοματικού βλεννογόνου είναι το πολύστιβο πλακώδες επιθήλιο</a:t>
            </a:r>
          </a:p>
        </p:txBody>
      </p:sp>
      <p:pic>
        <p:nvPicPr>
          <p:cNvPr id="10" name="Γραφικό 9" descr="Εκτέλεση">
            <a:extLst>
              <a:ext uri="{FF2B5EF4-FFF2-40B4-BE49-F238E27FC236}">
                <a16:creationId xmlns:a16="http://schemas.microsoft.com/office/drawing/2014/main" id="{7BCB1E7F-7053-427D-8928-4BC4B930400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040" y="188640"/>
            <a:ext cx="1706488" cy="170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8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5" grpId="0" uiExpand="1" build="p" animBg="1"/>
      <p:bldP spid="3" grpId="0" animBg="1"/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 descr="Εικόνα που περιέχει κτίριο, υπαίθριος, μεγάλος, πόλη&#10;&#10;Περιγραφή που δημιουργήθηκε αυτόματα">
            <a:extLst>
              <a:ext uri="{FF2B5EF4-FFF2-40B4-BE49-F238E27FC236}">
                <a16:creationId xmlns:a16="http://schemas.microsoft.com/office/drawing/2014/main" id="{009C5198-F75C-4E59-915E-DD36382C3B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2" b="68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026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 descr="Εικόνα που περιέχει ζώο, κοράλλι&#10;&#10;Περιγραφή που δημιουργήθηκε αυτόματα">
            <a:extLst>
              <a:ext uri="{FF2B5EF4-FFF2-40B4-BE49-F238E27FC236}">
                <a16:creationId xmlns:a16="http://schemas.microsoft.com/office/drawing/2014/main" id="{4062B645-ADFF-4A0D-9463-1EB0218BCF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95"/>
          <a:stretch/>
        </p:blipFill>
        <p:spPr>
          <a:xfrm>
            <a:off x="0" y="1556792"/>
            <a:ext cx="12192000" cy="4525963"/>
          </a:xfrm>
          <a:prstGeom prst="rect">
            <a:avLst/>
          </a:prstGeom>
        </p:spPr>
      </p:pic>
      <p:sp>
        <p:nvSpPr>
          <p:cNvPr id="5122" name="Rectangle 2">
            <a:extLst>
              <a:ext uri="{FF2B5EF4-FFF2-40B4-BE49-F238E27FC236}">
                <a16:creationId xmlns:a16="http://schemas.microsoft.com/office/drawing/2014/main" id="{4EFE5EB2-1BD4-4ECA-A6C2-AF1F57420D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5876"/>
            <a:ext cx="10972800" cy="1143000"/>
          </a:xfrm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l-GR" altLang="el-GR" dirty="0"/>
              <a:t>βλεννογόνος στόματος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1558B3-F704-4788-A401-7008A6E9AD81}"/>
              </a:ext>
            </a:extLst>
          </p:cNvPr>
          <p:cNvSpPr txBox="1"/>
          <p:nvPr/>
        </p:nvSpPr>
        <p:spPr>
          <a:xfrm>
            <a:off x="6064455" y="2709583"/>
            <a:ext cx="1513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επιθήλιο</a:t>
            </a:r>
          </a:p>
        </p:txBody>
      </p:sp>
      <p:cxnSp>
        <p:nvCxnSpPr>
          <p:cNvPr id="9" name="Ευθεία γραμμή σύνδεσης 8">
            <a:extLst>
              <a:ext uri="{FF2B5EF4-FFF2-40B4-BE49-F238E27FC236}">
                <a16:creationId xmlns:a16="http://schemas.microsoft.com/office/drawing/2014/main" id="{6B6AF981-8E2D-4E3A-8A5F-FE13FCE26893}"/>
              </a:ext>
            </a:extLst>
          </p:cNvPr>
          <p:cNvCxnSpPr>
            <a:cxnSpLocks/>
          </p:cNvCxnSpPr>
          <p:nvPr/>
        </p:nvCxnSpPr>
        <p:spPr>
          <a:xfrm>
            <a:off x="7536160" y="1988840"/>
            <a:ext cx="0" cy="2304256"/>
          </a:xfrm>
          <a:prstGeom prst="line">
            <a:avLst/>
          </a:prstGeom>
          <a:ln w="50800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C725B20-3817-44A9-8225-B1BC16A638E4}"/>
              </a:ext>
            </a:extLst>
          </p:cNvPr>
          <p:cNvSpPr txBox="1"/>
          <p:nvPr/>
        </p:nvSpPr>
        <p:spPr>
          <a:xfrm>
            <a:off x="3995472" y="3232803"/>
            <a:ext cx="1020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χόριο</a:t>
            </a:r>
          </a:p>
        </p:txBody>
      </p:sp>
      <p:cxnSp>
        <p:nvCxnSpPr>
          <p:cNvPr id="15" name="Ευθεία γραμμή σύνδεσης 14">
            <a:extLst>
              <a:ext uri="{FF2B5EF4-FFF2-40B4-BE49-F238E27FC236}">
                <a16:creationId xmlns:a16="http://schemas.microsoft.com/office/drawing/2014/main" id="{845FED01-BEE9-43F4-BAA8-CADEC4F2EDCE}"/>
              </a:ext>
            </a:extLst>
          </p:cNvPr>
          <p:cNvCxnSpPr>
            <a:cxnSpLocks/>
          </p:cNvCxnSpPr>
          <p:nvPr/>
        </p:nvCxnSpPr>
        <p:spPr>
          <a:xfrm>
            <a:off x="4799856" y="2642671"/>
            <a:ext cx="432048" cy="1499011"/>
          </a:xfrm>
          <a:prstGeom prst="line">
            <a:avLst/>
          </a:prstGeom>
          <a:ln w="508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Ευθεία γραμμή σύνδεσης 19">
            <a:extLst>
              <a:ext uri="{FF2B5EF4-FFF2-40B4-BE49-F238E27FC236}">
                <a16:creationId xmlns:a16="http://schemas.microsoft.com/office/drawing/2014/main" id="{1C73BA29-3438-4DA7-8095-748E623C5B47}"/>
              </a:ext>
            </a:extLst>
          </p:cNvPr>
          <p:cNvCxnSpPr>
            <a:cxnSpLocks/>
          </p:cNvCxnSpPr>
          <p:nvPr/>
        </p:nvCxnSpPr>
        <p:spPr>
          <a:xfrm>
            <a:off x="5231904" y="4141683"/>
            <a:ext cx="0" cy="1941071"/>
          </a:xfrm>
          <a:prstGeom prst="line">
            <a:avLst/>
          </a:prstGeom>
          <a:ln w="508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78339C-8797-41B3-BFD1-1C0AFFEF97E0}"/>
              </a:ext>
            </a:extLst>
          </p:cNvPr>
          <p:cNvSpPr txBox="1"/>
          <p:nvPr/>
        </p:nvSpPr>
        <p:spPr>
          <a:xfrm>
            <a:off x="5232723" y="4777988"/>
            <a:ext cx="2820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υποβλεννογόνιος</a:t>
            </a:r>
            <a:endParaRPr lang="el-G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85D72767-1F4D-40C1-AA60-3CBE09B9A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055" y="582949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l-GR" altLang="el-GR" dirty="0"/>
              <a:t>όργανο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38420AD0-2FCA-4C98-B563-9C09C58A5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βλεννογόνος στόματος</a:t>
            </a:r>
          </a:p>
        </p:txBody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0C363195-9C36-4236-8CFB-29833EBDC31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 anchor="ctr"/>
          <a:lstStyle/>
          <a:p>
            <a:pPr eaLnBrk="1" hangingPunct="1"/>
            <a:r>
              <a:rPr lang="el-GR" altLang="el-GR" sz="2800" dirty="0"/>
              <a:t>προστασία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l-GR" altLang="el-GR" sz="2400" dirty="0"/>
              <a:t>τραύμα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l-GR" altLang="el-GR" sz="2400" dirty="0">
                <a:solidFill>
                  <a:schemeClr val="bg1">
                    <a:lumMod val="85000"/>
                  </a:schemeClr>
                </a:solidFill>
              </a:rPr>
              <a:t>μικρόβια</a:t>
            </a:r>
          </a:p>
          <a:p>
            <a:pPr eaLnBrk="1" hangingPunct="1"/>
            <a:r>
              <a:rPr lang="el-GR" altLang="el-GR" sz="2800" dirty="0">
                <a:solidFill>
                  <a:schemeClr val="bg1">
                    <a:lumMod val="85000"/>
                  </a:schemeClr>
                </a:solidFill>
              </a:rPr>
              <a:t>αίσθηση</a:t>
            </a:r>
            <a:endParaRPr lang="en-US" altLang="el-GR" sz="2800" dirty="0">
              <a:solidFill>
                <a:schemeClr val="bg1">
                  <a:lumMod val="85000"/>
                </a:schemeClr>
              </a:solidFill>
            </a:endParaRP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l-GR" altLang="el-GR" dirty="0">
                <a:solidFill>
                  <a:schemeClr val="bg1">
                    <a:lumMod val="85000"/>
                  </a:schemeClr>
                </a:solidFill>
              </a:rPr>
              <a:t>γεύση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l-GR" altLang="el-GR" dirty="0">
                <a:solidFill>
                  <a:schemeClr val="bg1">
                    <a:lumMod val="85000"/>
                  </a:schemeClr>
                </a:solidFill>
              </a:rPr>
              <a:t>θερμότητα, αφή, πόνος</a:t>
            </a:r>
          </a:p>
          <a:p>
            <a:pPr eaLnBrk="1" hangingPunct="1"/>
            <a:r>
              <a:rPr lang="el-GR" altLang="el-GR" sz="2800" dirty="0">
                <a:solidFill>
                  <a:schemeClr val="bg1">
                    <a:lumMod val="85000"/>
                  </a:schemeClr>
                </a:solidFill>
              </a:rPr>
              <a:t>έκκριση</a:t>
            </a:r>
            <a:endParaRPr lang="en-US" altLang="el-GR" sz="28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8" name="Θέση περιεχομένου 7" descr="Εικόνα που περιέχει άτομο, κλείσιμο, ντόνατ, φαγητό&#10;&#10;Περιγραφή που δημιουργήθηκε αυτόματα">
            <a:extLst>
              <a:ext uri="{FF2B5EF4-FFF2-40B4-BE49-F238E27FC236}">
                <a16:creationId xmlns:a16="http://schemas.microsoft.com/office/drawing/2014/main" id="{8EECDB32-BCC5-4736-83BE-151D56FC73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1891770"/>
            <a:ext cx="5384800" cy="3942822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434790-6E65-431F-AE8B-F0EA56B669AE}"/>
              </a:ext>
            </a:extLst>
          </p:cNvPr>
          <p:cNvSpPr txBox="1"/>
          <p:nvPr/>
        </p:nvSpPr>
        <p:spPr>
          <a:xfrm>
            <a:off x="6197600" y="5834592"/>
            <a:ext cx="538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>
                <a:latin typeface="+mn-lt"/>
              </a:rPr>
              <a:t>τραυματικό έλκος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38420AD0-2FCA-4C98-B563-9C09C58A5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βλεννογόνος στόματος</a:t>
            </a:r>
          </a:p>
        </p:txBody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0C363195-9C36-4236-8CFB-29833EBDC31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 anchor="ctr"/>
          <a:lstStyle/>
          <a:p>
            <a:pPr eaLnBrk="1" hangingPunct="1"/>
            <a:r>
              <a:rPr lang="el-GR" altLang="el-GR" sz="2800" dirty="0"/>
              <a:t>προστασία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l-GR" altLang="el-GR" sz="2400" dirty="0" err="1">
                <a:solidFill>
                  <a:schemeClr val="bg1">
                    <a:lumMod val="85000"/>
                  </a:schemeClr>
                </a:solidFill>
              </a:rPr>
              <a:t>μηχανολειτουργικές</a:t>
            </a:r>
            <a:r>
              <a:rPr lang="el-GR" altLang="el-GR" sz="2400" dirty="0">
                <a:solidFill>
                  <a:schemeClr val="bg1">
                    <a:lumMod val="85000"/>
                  </a:schemeClr>
                </a:solidFill>
              </a:rPr>
              <a:t> επιβαρύνσεις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l-GR" altLang="el-GR" sz="2400" dirty="0"/>
              <a:t>μικρόβια</a:t>
            </a:r>
          </a:p>
          <a:p>
            <a:pPr eaLnBrk="1" hangingPunct="1"/>
            <a:r>
              <a:rPr lang="el-GR" altLang="el-GR" sz="2800" dirty="0">
                <a:solidFill>
                  <a:schemeClr val="bg1">
                    <a:lumMod val="85000"/>
                  </a:schemeClr>
                </a:solidFill>
              </a:rPr>
              <a:t>αίσθηση</a:t>
            </a:r>
            <a:endParaRPr lang="en-US" altLang="el-GR" sz="2800" dirty="0">
              <a:solidFill>
                <a:schemeClr val="bg1">
                  <a:lumMod val="85000"/>
                </a:schemeClr>
              </a:solidFill>
            </a:endParaRP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l-GR" altLang="el-GR" dirty="0">
                <a:solidFill>
                  <a:schemeClr val="bg1">
                    <a:lumMod val="85000"/>
                  </a:schemeClr>
                </a:solidFill>
              </a:rPr>
              <a:t>γεύση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l-GR" altLang="el-GR" dirty="0">
                <a:solidFill>
                  <a:schemeClr val="bg1">
                    <a:lumMod val="85000"/>
                  </a:schemeClr>
                </a:solidFill>
              </a:rPr>
              <a:t>θερμότητα, αφή, πόνος</a:t>
            </a:r>
          </a:p>
          <a:p>
            <a:pPr eaLnBrk="1" hangingPunct="1"/>
            <a:r>
              <a:rPr lang="el-GR" altLang="el-GR" sz="2800" dirty="0">
                <a:solidFill>
                  <a:schemeClr val="bg1">
                    <a:lumMod val="85000"/>
                  </a:schemeClr>
                </a:solidFill>
              </a:rPr>
              <a:t>έκκριση</a:t>
            </a:r>
            <a:endParaRPr lang="en-US" altLang="el-GR" sz="28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Θέση περιεχομένου 4" descr="Εικόνα που περιέχει είδη προσωπικής περιποίησης, πρόσωπο, αναζήτηση, στόμα&#10;&#10;Περιγραφή που δημιουργήθηκε αυτόματα">
            <a:extLst>
              <a:ext uri="{FF2B5EF4-FFF2-40B4-BE49-F238E27FC236}">
                <a16:creationId xmlns:a16="http://schemas.microsoft.com/office/drawing/2014/main" id="{FD1DF3E0-436B-4125-B365-11BB783C50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2044553"/>
            <a:ext cx="5384800" cy="3637257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EAC75C-66CD-4D16-8AE4-C70208B68E4C}"/>
              </a:ext>
            </a:extLst>
          </p:cNvPr>
          <p:cNvSpPr txBox="1"/>
          <p:nvPr/>
        </p:nvSpPr>
        <p:spPr>
          <a:xfrm>
            <a:off x="6197600" y="5681810"/>
            <a:ext cx="538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 err="1">
                <a:latin typeface="+mn-lt"/>
              </a:rPr>
              <a:t>καντιντίαση</a:t>
            </a:r>
            <a:endParaRPr lang="el-GR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130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38420AD0-2FCA-4C98-B563-9C09C58A5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βλεννογόνος στόματος</a:t>
            </a:r>
          </a:p>
        </p:txBody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0C363195-9C36-4236-8CFB-29833EBDC31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 anchor="ctr"/>
          <a:lstStyle/>
          <a:p>
            <a:pPr eaLnBrk="1" hangingPunct="1"/>
            <a:r>
              <a:rPr lang="el-GR" altLang="el-GR" sz="2800" dirty="0">
                <a:solidFill>
                  <a:schemeClr val="bg1">
                    <a:lumMod val="85000"/>
                  </a:schemeClr>
                </a:solidFill>
              </a:rPr>
              <a:t>προστασία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l-GR" altLang="el-GR" sz="2400" dirty="0" err="1">
                <a:solidFill>
                  <a:schemeClr val="bg1">
                    <a:lumMod val="85000"/>
                  </a:schemeClr>
                </a:solidFill>
              </a:rPr>
              <a:t>μηχανολειτουργικές</a:t>
            </a:r>
            <a:r>
              <a:rPr lang="el-GR" altLang="el-GR" sz="2400" dirty="0">
                <a:solidFill>
                  <a:schemeClr val="bg1">
                    <a:lumMod val="85000"/>
                  </a:schemeClr>
                </a:solidFill>
              </a:rPr>
              <a:t> επιβαρύνσεις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l-GR" altLang="el-GR" sz="2400" dirty="0">
                <a:solidFill>
                  <a:schemeClr val="bg1">
                    <a:lumMod val="85000"/>
                  </a:schemeClr>
                </a:solidFill>
              </a:rPr>
              <a:t>μικρόβια</a:t>
            </a:r>
          </a:p>
          <a:p>
            <a:pPr eaLnBrk="1" hangingPunct="1"/>
            <a:r>
              <a:rPr lang="el-GR" altLang="el-GR" sz="2800" dirty="0"/>
              <a:t>αίσθηση</a:t>
            </a:r>
            <a:endParaRPr lang="en-US" altLang="el-GR" sz="2800" dirty="0"/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l-GR" altLang="el-GR" dirty="0"/>
              <a:t>γεύση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l-GR" altLang="el-GR" dirty="0">
                <a:solidFill>
                  <a:schemeClr val="bg1">
                    <a:lumMod val="85000"/>
                  </a:schemeClr>
                </a:solidFill>
              </a:rPr>
              <a:t>θερμότητα, αφή, πόνος</a:t>
            </a:r>
          </a:p>
          <a:p>
            <a:pPr eaLnBrk="1" hangingPunct="1"/>
            <a:r>
              <a:rPr lang="el-GR" altLang="el-GR" sz="2800" dirty="0">
                <a:solidFill>
                  <a:schemeClr val="bg1">
                    <a:lumMod val="85000"/>
                  </a:schemeClr>
                </a:solidFill>
              </a:rPr>
              <a:t>έκκριση</a:t>
            </a:r>
            <a:endParaRPr lang="en-US" altLang="el-GR" sz="28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" name="Θέση περιεχομένου 5" descr="Εικόνα που περιέχει φαγητό, πίνακας, τηγανητές πατάτες, σάντουιτς&#10;&#10;Περιγραφή που δημιουργήθηκε αυτόματα">
            <a:extLst>
              <a:ext uri="{FF2B5EF4-FFF2-40B4-BE49-F238E27FC236}">
                <a16:creationId xmlns:a16="http://schemas.microsoft.com/office/drawing/2014/main" id="{2418B35C-1F15-4D61-BC47-5BF4C34573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197600" y="1844797"/>
            <a:ext cx="5384800" cy="4036768"/>
          </a:xfrm>
        </p:spPr>
      </p:pic>
    </p:spTree>
    <p:extLst>
      <p:ext uri="{BB962C8B-B14F-4D97-AF65-F5344CB8AC3E}">
        <p14:creationId xmlns:p14="http://schemas.microsoft.com/office/powerpoint/2010/main" val="224216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38420AD0-2FCA-4C98-B563-9C09C58A5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βλεννογόνος στόματος</a:t>
            </a:r>
          </a:p>
        </p:txBody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0C363195-9C36-4236-8CFB-29833EBDC31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 anchor="ctr"/>
          <a:lstStyle/>
          <a:p>
            <a:pPr eaLnBrk="1" hangingPunct="1"/>
            <a:r>
              <a:rPr lang="el-GR" altLang="el-GR" sz="2800" dirty="0">
                <a:solidFill>
                  <a:schemeClr val="bg1">
                    <a:lumMod val="85000"/>
                  </a:schemeClr>
                </a:solidFill>
              </a:rPr>
              <a:t>προστασία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l-GR" altLang="el-GR" sz="2400" dirty="0" err="1">
                <a:solidFill>
                  <a:schemeClr val="bg1">
                    <a:lumMod val="85000"/>
                  </a:schemeClr>
                </a:solidFill>
              </a:rPr>
              <a:t>μηχανολειτουργικές</a:t>
            </a:r>
            <a:r>
              <a:rPr lang="el-GR" altLang="el-GR" sz="2400" dirty="0">
                <a:solidFill>
                  <a:schemeClr val="bg1">
                    <a:lumMod val="85000"/>
                  </a:schemeClr>
                </a:solidFill>
              </a:rPr>
              <a:t> επιβαρύνσεις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l-GR" altLang="el-GR" sz="2400" dirty="0">
                <a:solidFill>
                  <a:schemeClr val="bg1">
                    <a:lumMod val="85000"/>
                  </a:schemeClr>
                </a:solidFill>
              </a:rPr>
              <a:t>μικρόβια</a:t>
            </a:r>
          </a:p>
          <a:p>
            <a:pPr eaLnBrk="1" hangingPunct="1"/>
            <a:r>
              <a:rPr lang="el-GR" altLang="el-GR" sz="2800" dirty="0"/>
              <a:t>αίσθηση</a:t>
            </a:r>
            <a:endParaRPr lang="en-US" altLang="el-GR" sz="2800" dirty="0"/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l-GR" altLang="el-GR" dirty="0">
                <a:solidFill>
                  <a:schemeClr val="bg1">
                    <a:lumMod val="85000"/>
                  </a:schemeClr>
                </a:solidFill>
              </a:rPr>
              <a:t>γεύση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el-GR" altLang="el-GR" dirty="0"/>
              <a:t>θερμότητα, αφή, πόνος</a:t>
            </a:r>
          </a:p>
          <a:p>
            <a:pPr eaLnBrk="1" hangingPunct="1"/>
            <a:r>
              <a:rPr lang="el-GR" altLang="el-GR" sz="2800" dirty="0">
                <a:solidFill>
                  <a:schemeClr val="bg1">
                    <a:lumMod val="85000"/>
                  </a:schemeClr>
                </a:solidFill>
              </a:rPr>
              <a:t>έκκριση</a:t>
            </a:r>
            <a:endParaRPr lang="en-US" altLang="el-GR" sz="28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6ACC8DBC-7F93-48CF-BE02-165B405332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0" y="2672556"/>
            <a:ext cx="4191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59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Στοματικές εκδηλώσεις αιματολογικών νοσημάτωνΝαύπλιο 201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367</Words>
  <Application>Microsoft Office PowerPoint</Application>
  <PresentationFormat>Ευρεία οθόνη</PresentationFormat>
  <Paragraphs>194</Paragraphs>
  <Slides>47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47</vt:i4>
      </vt:variant>
    </vt:vector>
  </HeadingPairs>
  <TitlesOfParts>
    <vt:vector size="53" baseType="lpstr">
      <vt:lpstr>Arial</vt:lpstr>
      <vt:lpstr>Calibri</vt:lpstr>
      <vt:lpstr>Courier New</vt:lpstr>
      <vt:lpstr>Tahoma</vt:lpstr>
      <vt:lpstr>Wingdings</vt:lpstr>
      <vt:lpstr>Στοματικές εκδηλώσεις αιματολογικών νοσημάτωνΝαύπλιο 2016</vt:lpstr>
      <vt:lpstr>Βλεννογόνος του στόματος</vt:lpstr>
      <vt:lpstr>Παρουσίαση του PowerPoint</vt:lpstr>
      <vt:lpstr>βλεννογόνος</vt:lpstr>
      <vt:lpstr>βλεννογόνος στόματος</vt:lpstr>
      <vt:lpstr>βλεννογόνος στόματος</vt:lpstr>
      <vt:lpstr>βλεννογόνος στόματος</vt:lpstr>
      <vt:lpstr>βλεννογόνος στόματος</vt:lpstr>
      <vt:lpstr>βλεννογόνος στόματος</vt:lpstr>
      <vt:lpstr>βλεννογόνος στόματος</vt:lpstr>
      <vt:lpstr>βλεννογόνος στόματος</vt:lpstr>
      <vt:lpstr>βλεννογόνος στόματος</vt:lpstr>
      <vt:lpstr>βλεννογόνος στόματος</vt:lpstr>
      <vt:lpstr>βλεννογόνος στόματος</vt:lpstr>
      <vt:lpstr>βασική μεμβράνη</vt:lpstr>
      <vt:lpstr>πολύστιβο πλακώδες επιθήλιο</vt:lpstr>
      <vt:lpstr>πολύστιβο πλακώδες επιθήλιο</vt:lpstr>
      <vt:lpstr>πολύστιβο πλακώδες επιθήλιο</vt:lpstr>
      <vt:lpstr>βασική στιβάδα</vt:lpstr>
      <vt:lpstr>ακανθωτή στιβάδα</vt:lpstr>
      <vt:lpstr>μεσοκυττάριες γέφυρες</vt:lpstr>
      <vt:lpstr>κερατίνη στιβάδα</vt:lpstr>
      <vt:lpstr>κερατίνη στιβάδα</vt:lpstr>
      <vt:lpstr>μη-κερατινοποιημένο επιθήλιο</vt:lpstr>
      <vt:lpstr>κερατίνη</vt:lpstr>
      <vt:lpstr>κερατίνη στιβάδα</vt:lpstr>
      <vt:lpstr>Παρουσίαση του PowerPoint</vt:lpstr>
      <vt:lpstr>μη-επιθηλιακά (διαυγή) κύτταρα</vt:lpstr>
      <vt:lpstr>μελανοκύτταρα</vt:lpstr>
      <vt:lpstr>μελανοκύτταρα</vt:lpstr>
      <vt:lpstr>μελανοκύτταρο</vt:lpstr>
      <vt:lpstr>μελανοκύτταρα</vt:lpstr>
      <vt:lpstr>κύτταρα Langerhans</vt:lpstr>
      <vt:lpstr>κύτταρα Merkel</vt:lpstr>
      <vt:lpstr>χόριο</vt:lpstr>
      <vt:lpstr>χόριο</vt:lpstr>
      <vt:lpstr>χόριο</vt:lpstr>
      <vt:lpstr>χόριο</vt:lpstr>
      <vt:lpstr>Παρουσίαση του PowerPoint</vt:lpstr>
      <vt:lpstr>εξειδικευμένος βλεννογόνος</vt:lpstr>
      <vt:lpstr>τριχοειδείς θηλές</vt:lpstr>
      <vt:lpstr>τριχοειδείς θηλές</vt:lpstr>
      <vt:lpstr>μυκητοειδείς θηλές</vt:lpstr>
      <vt:lpstr>περιχαρακωμένες θηλές</vt:lpstr>
      <vt:lpstr>φυλλοειδείς θηλές</vt:lpstr>
      <vt:lpstr>λεμφοζίδια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Βλεννογόνος του στόματος</dc:title>
  <dc:creator> </dc:creator>
  <cp:lastModifiedBy>john tosios</cp:lastModifiedBy>
  <cp:revision>16</cp:revision>
  <dcterms:created xsi:type="dcterms:W3CDTF">2020-05-04T12:28:47Z</dcterms:created>
  <dcterms:modified xsi:type="dcterms:W3CDTF">2020-05-08T16:36:09Z</dcterms:modified>
</cp:coreProperties>
</file>