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handoutMasterIdLst>
    <p:handoutMasterId r:id="rId78"/>
  </p:handoutMasterIdLst>
  <p:sldIdLst>
    <p:sldId id="256" r:id="rId3"/>
    <p:sldId id="268" r:id="rId4"/>
    <p:sldId id="269" r:id="rId5"/>
    <p:sldId id="257" r:id="rId6"/>
    <p:sldId id="258" r:id="rId7"/>
    <p:sldId id="259" r:id="rId8"/>
    <p:sldId id="319" r:id="rId9"/>
    <p:sldId id="261" r:id="rId10"/>
    <p:sldId id="270" r:id="rId11"/>
    <p:sldId id="271" r:id="rId12"/>
    <p:sldId id="325" r:id="rId13"/>
    <p:sldId id="282" r:id="rId14"/>
    <p:sldId id="304" r:id="rId15"/>
    <p:sldId id="305" r:id="rId16"/>
    <p:sldId id="321" r:id="rId17"/>
    <p:sldId id="322" r:id="rId18"/>
    <p:sldId id="324" r:id="rId19"/>
    <p:sldId id="318" r:id="rId20"/>
    <p:sldId id="286" r:id="rId21"/>
    <p:sldId id="306" r:id="rId22"/>
    <p:sldId id="287" r:id="rId23"/>
    <p:sldId id="288" r:id="rId24"/>
    <p:sldId id="312" r:id="rId25"/>
    <p:sldId id="313" r:id="rId26"/>
    <p:sldId id="314" r:id="rId27"/>
    <p:sldId id="315" r:id="rId28"/>
    <p:sldId id="316" r:id="rId29"/>
    <p:sldId id="296" r:id="rId30"/>
    <p:sldId id="297" r:id="rId31"/>
    <p:sldId id="298" r:id="rId32"/>
    <p:sldId id="299" r:id="rId33"/>
    <p:sldId id="300" r:id="rId34"/>
    <p:sldId id="301" r:id="rId35"/>
    <p:sldId id="302" r:id="rId36"/>
    <p:sldId id="303"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5703"/>
    <a:srgbClr val="BDFAFB"/>
    <a:srgbClr val="FC7CD7"/>
    <a:srgbClr val="003399"/>
    <a:srgbClr val="336699"/>
    <a:srgbClr val="FF66CC"/>
    <a:srgbClr val="FEC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83" autoAdjust="0"/>
  </p:normalViewPr>
  <p:slideViewPr>
    <p:cSldViewPr showGuides="1">
      <p:cViewPr>
        <p:scale>
          <a:sx n="50" d="100"/>
          <a:sy n="50" d="100"/>
        </p:scale>
        <p:origin x="-571"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l-GR"/>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l-GR"/>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r>
              <a:rPr lang="el-GR"/>
              <a:t>ΟΜΙΛΙΑ ΠΡΟΕΔΡΟΥ</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91B7BADF-8608-409A-92D9-780454A92C4E}" type="slidenum">
              <a:rPr lang="el-GR"/>
              <a:pPr/>
              <a:t>‹#›</a:t>
            </a:fld>
            <a:endParaRPr lang="el-GR"/>
          </a:p>
        </p:txBody>
      </p:sp>
    </p:spTree>
    <p:extLst>
      <p:ext uri="{BB962C8B-B14F-4D97-AF65-F5344CB8AC3E}">
        <p14:creationId xmlns:p14="http://schemas.microsoft.com/office/powerpoint/2010/main" val="309446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l-GR"/>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l-G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επεξεργασία των στυλ κειμένου στο υπόδειγμα</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l-GR"/>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4C31BED-A004-477B-981F-68ED45DFC4DF}" type="slidenum">
              <a:rPr lang="el-GR"/>
              <a:pPr/>
              <a:t>‹#›</a:t>
            </a:fld>
            <a:endParaRPr lang="el-GR"/>
          </a:p>
        </p:txBody>
      </p:sp>
    </p:spTree>
    <p:extLst>
      <p:ext uri="{BB962C8B-B14F-4D97-AF65-F5344CB8AC3E}">
        <p14:creationId xmlns:p14="http://schemas.microsoft.com/office/powerpoint/2010/main" val="2079442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4FF61-5332-4F20-9986-2223E614A9AA}" type="slidenum">
              <a:rPr lang="el-GR"/>
              <a:pPr/>
              <a:t>1</a:t>
            </a:fld>
            <a:endParaRPr lang="el-G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F45DAE3-F33E-4FA9-B411-0971188BC5C2}" type="slidenum">
              <a:rPr lang="el-GR">
                <a:solidFill>
                  <a:prstClr val="black"/>
                </a:solidFill>
              </a:rPr>
              <a:pPr/>
              <a:t>40</a:t>
            </a:fld>
            <a:endParaRPr lang="el-GR">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138710D-8268-4EB7-84E3-ACFA42583B10}" type="slidenum">
              <a:rPr lang="el-GR">
                <a:solidFill>
                  <a:prstClr val="black"/>
                </a:solidFill>
              </a:rPr>
              <a:pPr/>
              <a:t>41</a:t>
            </a:fld>
            <a:endParaRPr lang="el-GR">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CD0321-C451-4B81-8510-A40E7019F490}" type="slidenum">
              <a:rPr lang="el-GR">
                <a:solidFill>
                  <a:prstClr val="black"/>
                </a:solidFill>
              </a:rPr>
              <a:pPr/>
              <a:t>42</a:t>
            </a:fld>
            <a:endParaRPr lang="el-GR">
              <a:solidFill>
                <a:prstClr val="black"/>
              </a:solidFill>
            </a:endParaRP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08DC11F-7299-4D19-8FAE-602AFC7E82EC}" type="slidenum">
              <a:rPr lang="en-GB" sz="1200">
                <a:solidFill>
                  <a:prstClr val="black"/>
                </a:solidFill>
                <a:latin typeface="Calibri"/>
              </a:rPr>
              <a:pPr algn="r" fontAlgn="auto">
                <a:spcBef>
                  <a:spcPts val="0"/>
                </a:spcBef>
                <a:spcAft>
                  <a:spcPts val="0"/>
                </a:spcAft>
                <a:defRPr/>
              </a:pPr>
              <a:t>42</a:t>
            </a:fld>
            <a:endParaRPr lang="en-GB" sz="1200">
              <a:solidFill>
                <a:prstClr val="black"/>
              </a:solidFill>
              <a:latin typeface="Calibri"/>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8AAF9C4-A770-4969-927F-E37FD96E9CF8}" type="slidenum">
              <a:rPr lang="el-GR">
                <a:solidFill>
                  <a:prstClr val="black"/>
                </a:solidFill>
              </a:rPr>
              <a:pPr/>
              <a:t>43</a:t>
            </a:fld>
            <a:endParaRPr lang="el-G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838C434-7446-4EE3-961A-9E99E7AFEA69}" type="slidenum">
              <a:rPr lang="el-GR">
                <a:solidFill>
                  <a:prstClr val="black"/>
                </a:solidFill>
              </a:rPr>
              <a:pPr/>
              <a:t>44</a:t>
            </a:fld>
            <a:endParaRPr lang="el-GR">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E787261-36C4-481B-8A3C-7FB631C9ABD0}" type="slidenum">
              <a:rPr lang="el-GR">
                <a:solidFill>
                  <a:prstClr val="black"/>
                </a:solidFill>
              </a:rPr>
              <a:pPr/>
              <a:t>45</a:t>
            </a:fld>
            <a:endParaRPr lang="el-GR">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E50CCEB-5FDC-4E1C-89FB-056F95E3A0D1}" type="slidenum">
              <a:rPr lang="el-GR">
                <a:solidFill>
                  <a:prstClr val="black"/>
                </a:solidFill>
              </a:rPr>
              <a:pPr/>
              <a:t>46</a:t>
            </a:fld>
            <a:endParaRPr lang="el-GR">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FAA72A5-9FD1-47FB-A0AC-F0D734C26D9D}" type="slidenum">
              <a:rPr lang="el-GR">
                <a:solidFill>
                  <a:prstClr val="black"/>
                </a:solidFill>
              </a:rPr>
              <a:pPr/>
              <a:t>47</a:t>
            </a:fld>
            <a:endParaRPr lang="el-GR">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973455B-59B5-47AC-AC2F-55FAFAB60589}" type="slidenum">
              <a:rPr lang="el-GR">
                <a:solidFill>
                  <a:prstClr val="black"/>
                </a:solidFill>
              </a:rPr>
              <a:pPr/>
              <a:t>48</a:t>
            </a:fld>
            <a:endParaRPr lang="el-GR">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7912FF7-33D1-425B-896A-E693BD08E380}" type="slidenum">
              <a:rPr lang="el-GR">
                <a:solidFill>
                  <a:prstClr val="black"/>
                </a:solidFill>
              </a:rPr>
              <a:pPr/>
              <a:t>49</a:t>
            </a:fld>
            <a:endParaRPr lang="el-GR">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F9682-C43B-4947-99C6-9F7AD55EE411}" type="slidenum">
              <a:rPr lang="el-GR"/>
              <a:pPr/>
              <a:t>4</a:t>
            </a:fld>
            <a:endParaRPr lang="el-G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0361000-9A41-4670-992A-2BDC68ED49E8}" type="slidenum">
              <a:rPr lang="el-GR">
                <a:solidFill>
                  <a:prstClr val="black"/>
                </a:solidFill>
              </a:rPr>
              <a:pPr/>
              <a:t>50</a:t>
            </a:fld>
            <a:endParaRPr lang="el-GR">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55BDB32-BDE9-4993-B29D-EDEE6FC1D58D}" type="slidenum">
              <a:rPr lang="el-GR">
                <a:solidFill>
                  <a:prstClr val="black"/>
                </a:solidFill>
              </a:rPr>
              <a:pPr/>
              <a:t>51</a:t>
            </a:fld>
            <a:endParaRPr lang="el-GR">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5FC6273-B3C0-49B4-9787-E3B1A1D06A22}" type="slidenum">
              <a:rPr lang="el-GR">
                <a:solidFill>
                  <a:prstClr val="black"/>
                </a:solidFill>
              </a:rPr>
              <a:pPr/>
              <a:t>52</a:t>
            </a:fld>
            <a:endParaRPr lang="el-GR">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B21E293-7173-4695-9C9E-16091929EDDC}" type="slidenum">
              <a:rPr lang="el-GR">
                <a:solidFill>
                  <a:prstClr val="black"/>
                </a:solidFill>
              </a:rPr>
              <a:pPr/>
              <a:t>53</a:t>
            </a:fld>
            <a:endParaRPr lang="el-GR">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E19F8AD-6DD5-4E6B-8A8B-B7165E072F90}" type="slidenum">
              <a:rPr lang="el-GR">
                <a:solidFill>
                  <a:prstClr val="black"/>
                </a:solidFill>
              </a:rPr>
              <a:pPr/>
              <a:t>54</a:t>
            </a:fld>
            <a:endParaRPr lang="el-GR">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FBF6C6D-A0A5-450B-A7D8-9F6E9CBD3E7B}" type="slidenum">
              <a:rPr lang="el-GR">
                <a:solidFill>
                  <a:prstClr val="black"/>
                </a:solidFill>
              </a:rPr>
              <a:pPr/>
              <a:t>55</a:t>
            </a:fld>
            <a:endParaRPr lang="el-GR">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625FFA4-3342-4F81-9B75-BD7F89D82371}" type="slidenum">
              <a:rPr lang="el-GR">
                <a:solidFill>
                  <a:prstClr val="black"/>
                </a:solidFill>
              </a:rPr>
              <a:pPr/>
              <a:t>56</a:t>
            </a:fld>
            <a:endParaRPr lang="el-GR">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6BC6D12-8725-4E9D-919B-9E9B52D2152D}" type="slidenum">
              <a:rPr lang="el-GR">
                <a:solidFill>
                  <a:prstClr val="black"/>
                </a:solidFill>
              </a:rPr>
              <a:pPr/>
              <a:t>57</a:t>
            </a:fld>
            <a:endParaRPr lang="el-GR">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BBB53DD-F027-4521-BE82-12E6C2811426}" type="slidenum">
              <a:rPr lang="el-GR">
                <a:solidFill>
                  <a:prstClr val="black"/>
                </a:solidFill>
              </a:rPr>
              <a:pPr/>
              <a:t>58</a:t>
            </a:fld>
            <a:endParaRPr lang="el-GR">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BC012FC-379D-47F3-AC97-33DF983D088E}" type="slidenum">
              <a:rPr lang="el-GR">
                <a:solidFill>
                  <a:prstClr val="black"/>
                </a:solidFill>
              </a:rPr>
              <a:pPr/>
              <a:t>59</a:t>
            </a:fld>
            <a:endParaRPr lang="el-GR">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F47EE-6B69-4070-89DB-EA2E8E80A130}" type="slidenum">
              <a:rPr lang="el-GR"/>
              <a:pPr/>
              <a:t>5</a:t>
            </a:fld>
            <a:endParaRPr lang="el-G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13E6AAF-D93A-4E0E-80CD-DED80B0061D6}" type="slidenum">
              <a:rPr lang="el-GR">
                <a:solidFill>
                  <a:prstClr val="black"/>
                </a:solidFill>
              </a:rPr>
              <a:pPr/>
              <a:t>60</a:t>
            </a:fld>
            <a:endParaRPr lang="el-GR">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45C16D1-7660-42E5-8167-46721C40832B}" type="slidenum">
              <a:rPr lang="el-GR">
                <a:solidFill>
                  <a:prstClr val="black"/>
                </a:solidFill>
              </a:rPr>
              <a:pPr/>
              <a:t>62</a:t>
            </a:fld>
            <a:endParaRPr lang="el-GR">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5408EF1-4444-460B-87D3-C6C10A039BAB}" type="slidenum">
              <a:rPr lang="el-GR">
                <a:solidFill>
                  <a:prstClr val="black"/>
                </a:solidFill>
              </a:rPr>
              <a:pPr/>
              <a:t>63</a:t>
            </a:fld>
            <a:endParaRPr lang="el-GR">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6EBD611-EB8D-457D-AC29-69F10D76CE0B}" type="slidenum">
              <a:rPr lang="el-GR">
                <a:solidFill>
                  <a:prstClr val="black"/>
                </a:solidFill>
              </a:rPr>
              <a:pPr/>
              <a:t>64</a:t>
            </a:fld>
            <a:endParaRPr lang="el-GR">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4D73C53-357D-4D33-A75F-650442CC008B}" type="slidenum">
              <a:rPr lang="el-GR">
                <a:solidFill>
                  <a:prstClr val="black"/>
                </a:solidFill>
              </a:rPr>
              <a:pPr/>
              <a:t>65</a:t>
            </a:fld>
            <a:endParaRPr lang="el-GR">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3039750-4CF7-461E-8A9C-3DC3413335BA}" type="slidenum">
              <a:rPr lang="el-GR">
                <a:solidFill>
                  <a:prstClr val="black"/>
                </a:solidFill>
              </a:rPr>
              <a:pPr/>
              <a:t>66</a:t>
            </a:fld>
            <a:endParaRPr lang="el-GR">
              <a:solidFill>
                <a:prstClr val="black"/>
              </a:solidFill>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p:spPr>
        <p:txBody>
          <a:bodyPr/>
          <a:lstStyle/>
          <a:p>
            <a:pPr eaLnBrk="1" hangingPunct="1"/>
            <a:endParaRPr lang="en-US" smtClean="0"/>
          </a:p>
        </p:txBody>
      </p:sp>
      <p:sp>
        <p:nvSpPr>
          <p:cNvPr id="983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84FFD0-4039-4EE0-B753-2F18E58C3D6A}" type="slidenum">
              <a:rPr lang="el-GR" sz="1200">
                <a:solidFill>
                  <a:prstClr val="black"/>
                </a:solidFill>
                <a:latin typeface="Arial" charset="0"/>
              </a:rPr>
              <a:pPr algn="r"/>
              <a:t>66</a:t>
            </a:fld>
            <a:endParaRPr lang="el-GR" sz="120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31545-7DA2-45D9-A9C9-CFBA389D2985}" type="slidenum">
              <a:rPr lang="el-GR"/>
              <a:pPr/>
              <a:t>6</a:t>
            </a:fld>
            <a:endParaRPr lang="el-G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30883-6C06-4B21-8DBD-8AE6F210F35A}" type="slidenum">
              <a:rPr lang="el-GR"/>
              <a:pPr/>
              <a:t>8</a:t>
            </a:fld>
            <a:endParaRPr lang="el-G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DFFED-A2DE-4FC1-A92B-02C5DB09B26D}" type="slidenum">
              <a:rPr lang="el-GR"/>
              <a:pPr/>
              <a:t>11</a:t>
            </a:fld>
            <a:endParaRPr lang="el-G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D6D408C-800D-403D-8BF4-163404F89550}" type="slidenum">
              <a:rPr lang="el-GR">
                <a:solidFill>
                  <a:prstClr val="black"/>
                </a:solidFill>
              </a:rPr>
              <a:pPr/>
              <a:t>37</a:t>
            </a:fld>
            <a:endParaRPr lang="el-GR">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947307C-01E9-43AA-AC76-2B7BB88F80AC}" type="slidenum">
              <a:rPr lang="el-GR">
                <a:solidFill>
                  <a:prstClr val="black"/>
                </a:solidFill>
              </a:rPr>
              <a:pPr/>
              <a:t>38</a:t>
            </a:fld>
            <a:endParaRPr lang="el-GR">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9D55245-CC2B-41BC-92A8-A12EFAE5D0BB}" type="slidenum">
              <a:rPr lang="el-GR">
                <a:solidFill>
                  <a:prstClr val="black"/>
                </a:solidFill>
              </a:rPr>
              <a:pPr/>
              <a:t>39</a:t>
            </a:fld>
            <a:endParaRPr lang="el-GR">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endParaRPr lang="el-GR"/>
          </a:p>
        </p:txBody>
      </p:sp>
      <p:sp>
        <p:nvSpPr>
          <p:cNvPr id="307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kumimoji="1" lang="el-GR"/>
          </a:p>
        </p:txBody>
      </p:sp>
      <p:sp>
        <p:nvSpPr>
          <p:cNvPr id="3076" name="Rectangle 4"/>
          <p:cNvSpPr>
            <a:spLocks noGrp="1" noChangeArrowheads="1"/>
          </p:cNvSpPr>
          <p:nvPr>
            <p:ph type="ctrTitle" sz="quarter"/>
          </p:nvPr>
        </p:nvSpPr>
        <p:spPr>
          <a:xfrm>
            <a:off x="1219200" y="0"/>
            <a:ext cx="7924800" cy="1676400"/>
          </a:xfrm>
        </p:spPr>
        <p:txBody>
          <a:bodyPr anchor="b"/>
          <a:lstStyle>
            <a:lvl1pPr>
              <a:lnSpc>
                <a:spcPct val="80000"/>
              </a:lnSpc>
              <a:defRPr/>
            </a:lvl1pPr>
          </a:lstStyle>
          <a:p>
            <a:r>
              <a:rPr lang="el-GR"/>
              <a:t>Κάντε κλικ, για επεξεργασία του στυλ τίτλου του υποδείγματος</a:t>
            </a:r>
          </a:p>
        </p:txBody>
      </p:sp>
      <p:sp>
        <p:nvSpPr>
          <p:cNvPr id="3077" name="Rectangle 5"/>
          <p:cNvSpPr>
            <a:spLocks noGrp="1" noChangeArrowheads="1"/>
          </p:cNvSpPr>
          <p:nvPr>
            <p:ph type="subTitle" sz="quarter" idx="1"/>
          </p:nvPr>
        </p:nvSpPr>
        <p:spPr>
          <a:xfrm>
            <a:off x="4038600" y="1828800"/>
            <a:ext cx="4572000" cy="1752600"/>
          </a:xfrm>
        </p:spPr>
        <p:txBody>
          <a:bodyPr/>
          <a:lstStyle>
            <a:lvl1pPr marL="0" indent="0">
              <a:buFont typeface="Wingdings" pitchFamily="2" charset="2"/>
              <a:buNone/>
              <a:defRPr sz="2400"/>
            </a:lvl1pPr>
          </a:lstStyle>
          <a:p>
            <a:r>
              <a:rPr lang="el-GR"/>
              <a:t>Κάντε κλικ, για επεξεργασία του στυλ δευτερεύοντος τίτλου στο υπόδειγμα</a:t>
            </a:r>
          </a:p>
        </p:txBody>
      </p:sp>
      <p:sp>
        <p:nvSpPr>
          <p:cNvPr id="3078" name="Rectangle 6"/>
          <p:cNvSpPr>
            <a:spLocks noGrp="1" noChangeArrowheads="1"/>
          </p:cNvSpPr>
          <p:nvPr>
            <p:ph type="dt" sz="quarter" idx="2"/>
          </p:nvPr>
        </p:nvSpPr>
        <p:spPr/>
        <p:txBody>
          <a:bodyPr/>
          <a:lstStyle>
            <a:lvl1pPr>
              <a:defRPr/>
            </a:lvl1pPr>
          </a:lstStyle>
          <a:p>
            <a:endParaRPr lang="el-GR"/>
          </a:p>
        </p:txBody>
      </p:sp>
      <p:sp>
        <p:nvSpPr>
          <p:cNvPr id="3079" name="Rectangle 7"/>
          <p:cNvSpPr>
            <a:spLocks noGrp="1" noChangeArrowheads="1"/>
          </p:cNvSpPr>
          <p:nvPr>
            <p:ph type="ftr" sz="quarter" idx="3"/>
          </p:nvPr>
        </p:nvSpPr>
        <p:spPr/>
        <p:txBody>
          <a:bodyPr/>
          <a:lstStyle>
            <a:lvl1pPr>
              <a:defRPr/>
            </a:lvl1pPr>
          </a:lstStyle>
          <a:p>
            <a:endParaRPr lang="el-GR"/>
          </a:p>
        </p:txBody>
      </p:sp>
      <p:sp>
        <p:nvSpPr>
          <p:cNvPr id="3080" name="Rectangle 8"/>
          <p:cNvSpPr>
            <a:spLocks noGrp="1" noChangeArrowheads="1"/>
          </p:cNvSpPr>
          <p:nvPr>
            <p:ph type="sldNum" sz="quarter" idx="4"/>
          </p:nvPr>
        </p:nvSpPr>
        <p:spPr/>
        <p:txBody>
          <a:bodyPr/>
          <a:lstStyle>
            <a:lvl1pPr>
              <a:defRPr/>
            </a:lvl1pPr>
          </a:lstStyle>
          <a:p>
            <a:fld id="{36BFAFA5-0B13-4477-901F-E2F319FF1F27}"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C238FCF-0394-4401-9E3C-11936850FFE1}"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429500" y="0"/>
            <a:ext cx="1714500" cy="6096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286000" y="0"/>
            <a:ext cx="4991100" cy="6096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D162CF6-3789-413C-8F20-EBEBFF6B0542}"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F9BE20-266B-4509-A75A-85098CD7D24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73017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1734C6-98D4-429E-B2E7-E8317465E37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73120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EF794B-EF40-438F-9B6A-29DB259713D1}"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11056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508117-1F35-4688-94D1-988EAE632580}"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821482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A459C0-3D70-4CD3-9EAD-71CBD14D7D1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197321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F765A8-C692-4466-BDD6-7CB594509124}"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9506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7515FF-F0FC-449C-9FE8-0F1146D3D40A}"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725699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1758B-2B29-47F0-A769-CF6F5566E77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93395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D5FC79A-8485-4B39-9F20-2637CFE5FB8B}"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58BB62-F030-4E1A-A149-BE5AB5E975B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4587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D012AD-8D68-469E-A1A7-B1E251D9D6F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66010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35317-3ADB-4699-9A36-82F597C1C25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295912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75F7B-DA73-4C2B-A2F4-B0C9570E80B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91321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0EE5F40-85EA-4270-8222-25AD6FCC26D6}"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EF0D5199-A16B-47BB-ADA3-56A1027568D4}"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E6B6BD62-05C3-42AF-A66A-EF59C1E908C3}"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8989556C-F01F-4B3F-87F5-C85B6CAAF2AE}"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C796AD14-A207-44D2-A610-591FBF224003}"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EC397648-2F44-43A9-8469-A12B8E833896}"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8A97524-C74C-4C53-8B7E-A44D71874557}"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kumimoji="1" lang="el-GR"/>
          </a:p>
        </p:txBody>
      </p:sp>
      <p:sp>
        <p:nvSpPr>
          <p:cNvPr id="1027" name="Rectangle 3"/>
          <p:cNvSpPr>
            <a:spLocks noGrp="1" noChangeArrowheads="1"/>
          </p:cNvSpPr>
          <p:nvPr>
            <p:ph type="title"/>
          </p:nvPr>
        </p:nvSpPr>
        <p:spPr bwMode="auto">
          <a:xfrm>
            <a:off x="2286000" y="0"/>
            <a:ext cx="6858000" cy="1752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l-GR" smtClean="0"/>
              <a:t>Κάντε κλικ, για επεξεργασία του στυλ τίτλου του υποδείγματος</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l-GR" smtClean="0"/>
              <a:t>Κάντε κλικ, για επεξεργασία των στυλ κειμένου στο υπόδειγμα</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l-G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l-G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fld id="{19FDBBFD-54ED-4CEF-B277-AC64CB0BAF46}"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39EF381-8A0E-44AB-B853-E74549A441D4}" type="slidenum">
              <a:rPr lang="el-GR">
                <a:solidFill>
                  <a:srgbClr val="000000"/>
                </a:solidFill>
                <a:latin typeface="Arial" charset="0"/>
              </a:rPr>
              <a:pPr>
                <a:defRPr/>
              </a:pPr>
              <a:t>‹#›</a:t>
            </a:fld>
            <a:endParaRPr lang="el-GR">
              <a:solidFill>
                <a:srgbClr val="000000"/>
              </a:solidFill>
              <a:latin typeface="Arial" charset="0"/>
            </a:endParaRPr>
          </a:p>
        </p:txBody>
      </p:sp>
    </p:spTree>
    <p:extLst>
      <p:ext uri="{BB962C8B-B14F-4D97-AF65-F5344CB8AC3E}">
        <p14:creationId xmlns:p14="http://schemas.microsoft.com/office/powerpoint/2010/main" val="2095608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Worksheet1.xls"/></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el.wikipedia.org/w/index.php?title=%CE%9F%CE%A0%CE%91%CE%94&amp;action=edit&amp;redlink=1" TargetMode="External"/><Relationship Id="rId3" Type="http://schemas.openxmlformats.org/officeDocument/2006/relationships/hyperlink" Target="http://el.wikipedia.org/w/index.php?title=%CE%93%CE%B5%CF%81%CE%AC%CF%83%CE%B9%CE%BC%CE%BF%CF%82_%CE%92%CE%BF%CF%85%CE%B4%CE%BF%CF%8D%CF%81%CE%B7%CF%82&amp;action=edit&amp;redlink=1" TargetMode="External"/><Relationship Id="rId7" Type="http://schemas.openxmlformats.org/officeDocument/2006/relationships/hyperlink" Target="http://el.wikipedia.org/wiki/%CE%9F%CE%91%CE%95%CE%95" TargetMode="External"/><Relationship Id="rId2" Type="http://schemas.openxmlformats.org/officeDocument/2006/relationships/hyperlink" Target="http://el.wikipedia.org/wiki/%CE%95%CE%9F%CE%A0%CE%A5%CE%A5" TargetMode="External"/><Relationship Id="rId1" Type="http://schemas.openxmlformats.org/officeDocument/2006/relationships/slideLayout" Target="../slideLayouts/slideLayout18.xml"/><Relationship Id="rId6" Type="http://schemas.openxmlformats.org/officeDocument/2006/relationships/hyperlink" Target="http://el.wikipedia.org/wiki/%CE%9F%CE%93%CE%91" TargetMode="External"/><Relationship Id="rId11" Type="http://schemas.openxmlformats.org/officeDocument/2006/relationships/hyperlink" Target="http://el.wikipedia.org/w/index.php?title=%CE%A4%CE%91%CE%A5%CE%A4%CE%95%CE%9A%CE%A9&amp;action=edit&amp;redlink=1" TargetMode="External"/><Relationship Id="rId5" Type="http://schemas.openxmlformats.org/officeDocument/2006/relationships/hyperlink" Target="http://el.wikipedia.org/wiki/2012" TargetMode="External"/><Relationship Id="rId10" Type="http://schemas.openxmlformats.org/officeDocument/2006/relationships/hyperlink" Target="http://el.wikipedia.org/wiki/%CE%9F%CE%AF%CE%BA%CE%BF%CF%82_%CE%9D%CE%B1%CF%8D%CF%84%CE%BF%CF%85" TargetMode="External"/><Relationship Id="rId4" Type="http://schemas.openxmlformats.org/officeDocument/2006/relationships/hyperlink" Target="http://el.wikipedia.org/wiki/%CE%99%CE%9A%CE%91" TargetMode="External"/><Relationship Id="rId9" Type="http://schemas.openxmlformats.org/officeDocument/2006/relationships/hyperlink" Target="http://el.wikipedia.org/w/index.php?title=%CE%A4%CE%A5%CE%94%CE%9A%CE%A5&amp;action=edit&amp;redlink=1"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p:txBody>
          <a:bodyPr/>
          <a:lstStyle/>
          <a:p>
            <a:fld id="{873BDA4C-D0D6-4347-8E62-BDD529CF749E}" type="slidenum">
              <a:rPr lang="el-GR"/>
              <a:pPr/>
              <a:t>1</a:t>
            </a:fld>
            <a:endParaRPr lang="el-GR" dirty="0"/>
          </a:p>
        </p:txBody>
      </p:sp>
      <p:sp>
        <p:nvSpPr>
          <p:cNvPr id="4102" name="Rectangle 6"/>
          <p:cNvSpPr>
            <a:spLocks noGrp="1" noChangeArrowheads="1"/>
          </p:cNvSpPr>
          <p:nvPr>
            <p:ph type="ctrTitle"/>
          </p:nvPr>
        </p:nvSpPr>
        <p:spPr>
          <a:xfrm>
            <a:off x="1039688" y="744488"/>
            <a:ext cx="7924800" cy="1676400"/>
          </a:xfrm>
        </p:spPr>
        <p:txBody>
          <a:bodyPr/>
          <a:lstStyle/>
          <a:p>
            <a:pPr algn="ctr">
              <a:lnSpc>
                <a:spcPct val="90000"/>
              </a:lnSpc>
            </a:pPr>
            <a:r>
              <a:rPr lang="el-GR" dirty="0" smtClean="0"/>
              <a:t>ΔΕΟΝΤΟΛΟΓΙΚΑ ΚΑΙ ΑΣΦΑΛΙΣΤΙΚΑ </a:t>
            </a:r>
            <a:r>
              <a:rPr lang="el-GR" dirty="0"/>
              <a:t>ΘΕΜΑΤΑ</a:t>
            </a:r>
            <a:br>
              <a:rPr lang="el-GR" dirty="0"/>
            </a:br>
            <a:endParaRPr lang="el-GR" dirty="0"/>
          </a:p>
        </p:txBody>
      </p:sp>
      <p:sp>
        <p:nvSpPr>
          <p:cNvPr id="4105" name="Rectangle 9"/>
          <p:cNvSpPr>
            <a:spLocks noChangeArrowheads="1"/>
          </p:cNvSpPr>
          <p:nvPr/>
        </p:nvSpPr>
        <p:spPr bwMode="auto">
          <a:xfrm>
            <a:off x="2362200" y="3143248"/>
            <a:ext cx="6781800" cy="1447800"/>
          </a:xfrm>
          <a:prstGeom prst="rect">
            <a:avLst/>
          </a:prstGeom>
          <a:noFill/>
          <a:ln w="9525">
            <a:noFill/>
            <a:miter lim="800000"/>
            <a:headEnd/>
            <a:tailEnd/>
          </a:ln>
          <a:effectLst/>
        </p:spPr>
        <p:txBody>
          <a:bodyPr lIns="92075" tIns="46038" rIns="92075" bIns="46038" anchor="b"/>
          <a:lstStyle/>
          <a:p>
            <a:pPr algn="ctr">
              <a:lnSpc>
                <a:spcPct val="125000"/>
              </a:lnSpc>
            </a:pPr>
            <a:r>
              <a:rPr lang="el-GR" sz="2800" b="1" dirty="0">
                <a:solidFill>
                  <a:srgbClr val="99CCFF"/>
                </a:solidFill>
                <a:latin typeface="Arial Narrow" pitchFamily="34" charset="0"/>
              </a:rPr>
              <a:t>ΕΙΣΗΓΗΤΗΣ:</a:t>
            </a:r>
            <a:r>
              <a:rPr lang="el-GR" sz="2800" b="1" dirty="0">
                <a:latin typeface="Arial Narrow" pitchFamily="34" charset="0"/>
              </a:rPr>
              <a:t> </a:t>
            </a:r>
            <a:r>
              <a:rPr lang="el-GR" sz="2800" b="1" dirty="0">
                <a:solidFill>
                  <a:srgbClr val="BDFAFB"/>
                </a:solidFill>
                <a:latin typeface="Arial Narrow" pitchFamily="34" charset="0"/>
              </a:rPr>
              <a:t>ΑΘΑΝΑΣΙΟΣ ΚΑΤΣΙΚΗΣ</a:t>
            </a:r>
          </a:p>
          <a:p>
            <a:pPr algn="ctr"/>
            <a:r>
              <a:rPr lang="el-GR" sz="2800" b="1" dirty="0" smtClean="0">
                <a:solidFill>
                  <a:srgbClr val="BDFAFB"/>
                </a:solidFill>
                <a:latin typeface="Arial Narrow" pitchFamily="34" charset="0"/>
              </a:rPr>
              <a:t>          </a:t>
            </a:r>
            <a:r>
              <a:rPr lang="el-GR" b="1" dirty="0" smtClean="0">
                <a:latin typeface="Arial Narrow" pitchFamily="34" charset="0"/>
              </a:rPr>
              <a:t>ΠΡΟΕΔΡΟΣ Ε.Ο.Ο.</a:t>
            </a:r>
            <a:endParaRPr lang="el-GR" b="1"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a:xfrm>
            <a:off x="7010400" y="6186510"/>
            <a:ext cx="1905000" cy="457200"/>
          </a:xfrm>
        </p:spPr>
        <p:txBody>
          <a:bodyPr/>
          <a:lstStyle/>
          <a:p>
            <a:pPr>
              <a:buClr>
                <a:srgbClr val="FF0000"/>
              </a:buClr>
            </a:pPr>
            <a:fld id="{2F01E22A-0189-4D00-A566-ADBA46AF49DD}" type="slidenum">
              <a:rPr lang="el-GR" sz="1200"/>
              <a:pPr>
                <a:buClr>
                  <a:srgbClr val="FF0000"/>
                </a:buClr>
              </a:pPr>
              <a:t>10</a:t>
            </a:fld>
            <a:endParaRPr lang="el-GR" sz="1200" dirty="0"/>
          </a:p>
        </p:txBody>
      </p:sp>
      <p:sp>
        <p:nvSpPr>
          <p:cNvPr id="44035" name="Rectangle 3"/>
          <p:cNvSpPr>
            <a:spLocks noGrp="1" noChangeArrowheads="1"/>
          </p:cNvSpPr>
          <p:nvPr>
            <p:ph type="body" idx="1"/>
          </p:nvPr>
        </p:nvSpPr>
        <p:spPr>
          <a:xfrm>
            <a:off x="142845" y="560378"/>
            <a:ext cx="8772556" cy="1439862"/>
          </a:xfrm>
        </p:spPr>
        <p:txBody>
          <a:bodyPr/>
          <a:lstStyle/>
          <a:p>
            <a:pPr algn="just">
              <a:buClr>
                <a:srgbClr val="FF0000"/>
              </a:buClr>
              <a:buSzPct val="100000"/>
              <a:buFont typeface="Wingdings" pitchFamily="2" charset="2"/>
              <a:buChar char="§"/>
            </a:pPr>
            <a:r>
              <a:rPr lang="el-GR" sz="2400" b="1" dirty="0">
                <a:solidFill>
                  <a:srgbClr val="FF0000"/>
                </a:solidFill>
                <a:cs typeface="Times New Roman" pitchFamily="18" charset="0"/>
              </a:rPr>
              <a:t>Άρθρο </a:t>
            </a:r>
            <a:r>
              <a:rPr lang="el-GR" sz="2400" b="1" dirty="0" smtClean="0">
                <a:solidFill>
                  <a:srgbClr val="FF0000"/>
                </a:solidFill>
                <a:cs typeface="Times New Roman" pitchFamily="18" charset="0"/>
              </a:rPr>
              <a:t>10.</a:t>
            </a:r>
            <a:r>
              <a:rPr lang="en-US" sz="2400" dirty="0" smtClean="0">
                <a:solidFill>
                  <a:srgbClr val="FF0000"/>
                </a:solidFill>
                <a:cs typeface="Times New Roman" pitchFamily="18" charset="0"/>
              </a:rPr>
              <a:t> </a:t>
            </a:r>
            <a:r>
              <a:rPr lang="el-GR" sz="2400" dirty="0" smtClean="0">
                <a:cs typeface="Times New Roman" pitchFamily="18" charset="0"/>
              </a:rPr>
              <a:t>Απαγορεύεται </a:t>
            </a:r>
            <a:r>
              <a:rPr lang="el-GR" sz="2400" dirty="0">
                <a:cs typeface="Times New Roman" pitchFamily="18" charset="0"/>
              </a:rPr>
              <a:t>στον Οδοντίατρο να χρησιμοποιεί οδοντοτεχνίτη για οποιαδήποτε επέμβαση στο στόμα. </a:t>
            </a:r>
            <a:endParaRPr lang="en-US" sz="2400" dirty="0" smtClean="0">
              <a:cs typeface="Times New Roman" pitchFamily="18" charset="0"/>
            </a:endParaRPr>
          </a:p>
          <a:p>
            <a:pPr algn="just">
              <a:buClr>
                <a:srgbClr val="FF0000"/>
              </a:buClr>
              <a:buSzPct val="100000"/>
              <a:buNone/>
            </a:pPr>
            <a:r>
              <a:rPr lang="en-US" sz="2400" dirty="0" smtClean="0">
                <a:cs typeface="Times New Roman" pitchFamily="18" charset="0"/>
              </a:rPr>
              <a:t>   </a:t>
            </a:r>
            <a:r>
              <a:rPr lang="el-GR" sz="2400" dirty="0" smtClean="0">
                <a:cs typeface="Times New Roman" pitchFamily="18" charset="0"/>
              </a:rPr>
              <a:t>(</a:t>
            </a:r>
            <a:r>
              <a:rPr lang="el-GR" sz="2400" dirty="0">
                <a:cs typeface="Times New Roman" pitchFamily="18" charset="0"/>
              </a:rPr>
              <a:t>εννοεί να μην επεμβαίνει στο </a:t>
            </a:r>
            <a:r>
              <a:rPr lang="el-GR" sz="2400" dirty="0" smtClean="0">
                <a:cs typeface="Times New Roman" pitchFamily="18" charset="0"/>
              </a:rPr>
              <a:t>στόμα</a:t>
            </a:r>
            <a:r>
              <a:rPr lang="en-US" sz="2400" dirty="0" smtClean="0">
                <a:cs typeface="Times New Roman" pitchFamily="18" charset="0"/>
              </a:rPr>
              <a:t> </a:t>
            </a:r>
            <a:r>
              <a:rPr lang="el-GR" sz="2400" dirty="0" smtClean="0">
                <a:cs typeface="Times New Roman" pitchFamily="18" charset="0"/>
              </a:rPr>
              <a:t>ο </a:t>
            </a:r>
            <a:r>
              <a:rPr lang="el-GR" sz="2400" dirty="0">
                <a:cs typeface="Times New Roman" pitchFamily="18" charset="0"/>
              </a:rPr>
              <a:t>οδοντοτεχνίτης).</a:t>
            </a:r>
            <a:r>
              <a:rPr lang="el-GR" sz="2400" dirty="0"/>
              <a:t/>
            </a:r>
            <a:br>
              <a:rPr lang="el-GR" sz="2400" dirty="0"/>
            </a:br>
            <a:r>
              <a:rPr lang="el-GR" sz="2400" dirty="0"/>
              <a:t>	</a:t>
            </a:r>
            <a:br>
              <a:rPr lang="el-GR" sz="2400" dirty="0"/>
            </a:br>
            <a:endParaRPr lang="el-GR" sz="2400" dirty="0"/>
          </a:p>
          <a:p>
            <a:pPr algn="just">
              <a:lnSpc>
                <a:spcPct val="80000"/>
              </a:lnSpc>
              <a:buClr>
                <a:srgbClr val="FF0000"/>
              </a:buClr>
              <a:buFont typeface="Wingdings" pitchFamily="2" charset="2"/>
              <a:buChar char="§"/>
            </a:pPr>
            <a:endParaRPr lang="el-GR" sz="2400" dirty="0">
              <a:cs typeface="Times New Roman" pitchFamily="18" charset="0"/>
            </a:endParaRPr>
          </a:p>
          <a:p>
            <a:pPr>
              <a:lnSpc>
                <a:spcPct val="80000"/>
              </a:lnSpc>
              <a:buClr>
                <a:srgbClr val="FF0000"/>
              </a:buClr>
              <a:buFont typeface="Wingdings" pitchFamily="2" charset="2"/>
              <a:buChar char="§"/>
            </a:pPr>
            <a:endParaRPr lang="el-GR" sz="2400" dirty="0"/>
          </a:p>
        </p:txBody>
      </p:sp>
      <p:sp>
        <p:nvSpPr>
          <p:cNvPr id="44036" name="Text Box 4"/>
          <p:cNvSpPr txBox="1">
            <a:spLocks noChangeArrowheads="1"/>
          </p:cNvSpPr>
          <p:nvPr/>
        </p:nvSpPr>
        <p:spPr bwMode="auto">
          <a:xfrm>
            <a:off x="142844" y="2383689"/>
            <a:ext cx="8893175" cy="830997"/>
          </a:xfrm>
          <a:prstGeom prst="rect">
            <a:avLst/>
          </a:prstGeom>
          <a:noFill/>
          <a:ln w="9525">
            <a:noFill/>
            <a:miter lim="800000"/>
            <a:headEnd/>
            <a:tailEnd/>
          </a:ln>
          <a:effectLst/>
        </p:spPr>
        <p:txBody>
          <a:bodyPr>
            <a:spAutoFit/>
          </a:bodyPr>
          <a:lstStyle/>
          <a:p>
            <a:pPr>
              <a:buClr>
                <a:srgbClr val="FF0000"/>
              </a:buClr>
              <a:buFont typeface="Wingdings" pitchFamily="2" charset="2"/>
              <a:buChar char="§"/>
            </a:pPr>
            <a:r>
              <a:rPr lang="el-GR" b="1" dirty="0">
                <a:latin typeface="+mn-lt"/>
              </a:rPr>
              <a:t> </a:t>
            </a:r>
            <a:r>
              <a:rPr lang="el-GR" b="1" dirty="0">
                <a:solidFill>
                  <a:srgbClr val="FF0000"/>
                </a:solidFill>
                <a:latin typeface="+mn-lt"/>
              </a:rPr>
              <a:t>Άρθρο 13.</a:t>
            </a:r>
            <a:r>
              <a:rPr lang="el-GR" dirty="0">
                <a:solidFill>
                  <a:srgbClr val="FF0000"/>
                </a:solidFill>
                <a:latin typeface="+mn-lt"/>
              </a:rPr>
              <a:t> </a:t>
            </a:r>
            <a:r>
              <a:rPr lang="el-GR" dirty="0">
                <a:latin typeface="+mn-lt"/>
              </a:rPr>
              <a:t>Απαγορεύεται στον Οδοντίατρο να ασκεί την </a:t>
            </a:r>
            <a:r>
              <a:rPr lang="en-US" dirty="0" smtClean="0">
                <a:latin typeface="+mn-lt"/>
              </a:rPr>
              <a:t>   </a:t>
            </a:r>
          </a:p>
          <a:p>
            <a:pPr>
              <a:buClr>
                <a:srgbClr val="FF0000"/>
              </a:buClr>
            </a:pPr>
            <a:r>
              <a:rPr lang="en-US" dirty="0" smtClean="0">
                <a:latin typeface="+mn-lt"/>
              </a:rPr>
              <a:t>  </a:t>
            </a:r>
            <a:r>
              <a:rPr lang="el-GR" dirty="0" smtClean="0">
                <a:latin typeface="+mn-lt"/>
              </a:rPr>
              <a:t>οδοντιατρική </a:t>
            </a:r>
            <a:r>
              <a:rPr lang="el-GR" dirty="0" err="1">
                <a:latin typeface="+mn-lt"/>
              </a:rPr>
              <a:t>πλανοδιακώς</a:t>
            </a:r>
            <a:r>
              <a:rPr lang="el-GR" dirty="0">
                <a:latin typeface="+mn-lt"/>
              </a:rPr>
              <a:t>.</a:t>
            </a:r>
            <a:endParaRPr lang="en-US" dirty="0">
              <a:latin typeface="+mn-lt"/>
            </a:endParaRPr>
          </a:p>
        </p:txBody>
      </p:sp>
      <p:sp>
        <p:nvSpPr>
          <p:cNvPr id="44037" name="Text Box 5"/>
          <p:cNvSpPr txBox="1">
            <a:spLocks noChangeArrowheads="1"/>
          </p:cNvSpPr>
          <p:nvPr/>
        </p:nvSpPr>
        <p:spPr bwMode="auto">
          <a:xfrm>
            <a:off x="142844" y="3847462"/>
            <a:ext cx="8893175" cy="1938992"/>
          </a:xfrm>
          <a:prstGeom prst="rect">
            <a:avLst/>
          </a:prstGeom>
          <a:noFill/>
          <a:ln w="9525">
            <a:noFill/>
            <a:miter lim="800000"/>
            <a:headEnd/>
            <a:tailEnd/>
          </a:ln>
          <a:effectLst/>
        </p:spPr>
        <p:txBody>
          <a:bodyPr>
            <a:spAutoFit/>
          </a:bodyPr>
          <a:lstStyle/>
          <a:p>
            <a:pPr algn="just">
              <a:buClr>
                <a:srgbClr val="FF0000"/>
              </a:buClr>
              <a:buFont typeface="Wingdings" pitchFamily="2" charset="2"/>
              <a:buChar char="§"/>
            </a:pPr>
            <a:r>
              <a:rPr lang="el-GR" dirty="0">
                <a:latin typeface="+mn-lt"/>
              </a:rPr>
              <a:t> </a:t>
            </a:r>
            <a:r>
              <a:rPr lang="el-GR" b="1" dirty="0">
                <a:solidFill>
                  <a:srgbClr val="FF0000"/>
                </a:solidFill>
                <a:latin typeface="+mn-lt"/>
              </a:rPr>
              <a:t>Άρθρο 16.</a:t>
            </a:r>
            <a:r>
              <a:rPr lang="el-GR" dirty="0">
                <a:solidFill>
                  <a:srgbClr val="FF0000"/>
                </a:solidFill>
                <a:latin typeface="+mn-lt"/>
              </a:rPr>
              <a:t> </a:t>
            </a:r>
            <a:r>
              <a:rPr lang="el-GR" dirty="0">
                <a:latin typeface="+mn-lt"/>
              </a:rPr>
              <a:t>Ο Οδοντίατρος δεν επιτρέπεται να </a:t>
            </a:r>
            <a:r>
              <a:rPr lang="el-GR" dirty="0" smtClean="0">
                <a:latin typeface="+mn-lt"/>
              </a:rPr>
              <a:t>αναλάβει </a:t>
            </a:r>
            <a:r>
              <a:rPr lang="el-GR" dirty="0">
                <a:latin typeface="+mn-lt"/>
              </a:rPr>
              <a:t>και να </a:t>
            </a:r>
            <a:r>
              <a:rPr lang="en-US" dirty="0" smtClean="0">
                <a:latin typeface="+mn-lt"/>
              </a:rPr>
              <a:t>       </a:t>
            </a:r>
            <a:r>
              <a:rPr lang="el-GR" dirty="0" smtClean="0">
                <a:latin typeface="+mn-lt"/>
              </a:rPr>
              <a:t>συνεχίσει </a:t>
            </a:r>
            <a:r>
              <a:rPr lang="el-GR" dirty="0">
                <a:latin typeface="+mn-lt"/>
              </a:rPr>
              <a:t>διακοπείσα ασθενή θεραπεία ή </a:t>
            </a:r>
            <a:r>
              <a:rPr lang="el-GR" dirty="0" smtClean="0">
                <a:latin typeface="+mn-lt"/>
              </a:rPr>
              <a:t>προσθετική </a:t>
            </a:r>
            <a:r>
              <a:rPr lang="el-GR" dirty="0">
                <a:latin typeface="+mn-lt"/>
              </a:rPr>
              <a:t>επέμβαση, που εκτελείται από άλλο   </a:t>
            </a:r>
            <a:r>
              <a:rPr lang="el-GR" dirty="0" smtClean="0">
                <a:latin typeface="+mn-lt"/>
              </a:rPr>
              <a:t>Οδοντίατρο </a:t>
            </a:r>
            <a:r>
              <a:rPr lang="el-GR" dirty="0">
                <a:latin typeface="+mn-lt"/>
              </a:rPr>
              <a:t>εάν προηγουμένως δεν συνεννοηθεί με </a:t>
            </a:r>
            <a:r>
              <a:rPr lang="el-GR" dirty="0" smtClean="0">
                <a:latin typeface="+mn-lt"/>
              </a:rPr>
              <a:t>τον</a:t>
            </a:r>
            <a:r>
              <a:rPr lang="en-US" dirty="0" smtClean="0">
                <a:latin typeface="+mn-lt"/>
              </a:rPr>
              <a:t> </a:t>
            </a:r>
            <a:r>
              <a:rPr lang="el-GR" dirty="0" smtClean="0">
                <a:latin typeface="+mn-lt"/>
              </a:rPr>
              <a:t>πρώτο </a:t>
            </a:r>
            <a:r>
              <a:rPr lang="el-GR" dirty="0">
                <a:latin typeface="+mn-lt"/>
              </a:rPr>
              <a:t>για το είδος της θεραπείας ή εργασίας, το </a:t>
            </a:r>
            <a:r>
              <a:rPr lang="el-GR" dirty="0" smtClean="0">
                <a:latin typeface="+mn-lt"/>
              </a:rPr>
              <a:t>οποίο</a:t>
            </a:r>
            <a:r>
              <a:rPr lang="en-US" dirty="0" smtClean="0">
                <a:latin typeface="+mn-lt"/>
              </a:rPr>
              <a:t> </a:t>
            </a:r>
            <a:r>
              <a:rPr lang="el-GR" dirty="0" smtClean="0">
                <a:latin typeface="+mn-lt"/>
              </a:rPr>
              <a:t>εφάρμοσε</a:t>
            </a:r>
            <a:r>
              <a:rPr lang="el-GR" dirty="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fld id="{6A5F6CF1-5534-44DF-AA16-10A9A5FDBE90}" type="slidenum">
              <a:rPr lang="el-GR"/>
              <a:pPr/>
              <a:t>11</a:t>
            </a:fld>
            <a:endParaRPr lang="el-GR"/>
          </a:p>
        </p:txBody>
      </p:sp>
      <p:sp>
        <p:nvSpPr>
          <p:cNvPr id="11270" name="Rectangle 6"/>
          <p:cNvSpPr>
            <a:spLocks noGrp="1" noChangeArrowheads="1"/>
          </p:cNvSpPr>
          <p:nvPr>
            <p:ph type="title"/>
          </p:nvPr>
        </p:nvSpPr>
        <p:spPr>
          <a:xfrm>
            <a:off x="1143024" y="71414"/>
            <a:ext cx="6858000" cy="1752600"/>
          </a:xfrm>
        </p:spPr>
        <p:txBody>
          <a:bodyPr/>
          <a:lstStyle/>
          <a:p>
            <a:pPr algn="ctr">
              <a:lnSpc>
                <a:spcPct val="90000"/>
              </a:lnSpc>
            </a:pPr>
            <a:r>
              <a:rPr lang="el-GR" sz="3600" dirty="0">
                <a:solidFill>
                  <a:srgbClr val="FFFF00"/>
                </a:solidFill>
                <a:latin typeface="+mn-lt"/>
              </a:rPr>
              <a:t>ΔΙΑΦΗΜΗΣΗ</a:t>
            </a:r>
            <a:br>
              <a:rPr lang="el-GR" sz="3600" dirty="0">
                <a:solidFill>
                  <a:srgbClr val="FFFF00"/>
                </a:solidFill>
                <a:latin typeface="+mn-lt"/>
              </a:rPr>
            </a:br>
            <a:r>
              <a:rPr lang="el-GR" sz="3600" dirty="0">
                <a:solidFill>
                  <a:srgbClr val="FFFF00"/>
                </a:solidFill>
                <a:latin typeface="+mn-lt"/>
              </a:rPr>
              <a:t>ΑΡΘΡΟ 15 Π.Δ. 84/2001</a:t>
            </a:r>
          </a:p>
        </p:txBody>
      </p:sp>
      <p:sp>
        <p:nvSpPr>
          <p:cNvPr id="11272" name="Rectangle 8"/>
          <p:cNvSpPr>
            <a:spLocks noGrp="1" noChangeArrowheads="1"/>
          </p:cNvSpPr>
          <p:nvPr>
            <p:ph type="body" idx="1"/>
          </p:nvPr>
        </p:nvSpPr>
        <p:spPr>
          <a:xfrm>
            <a:off x="1500166" y="2371740"/>
            <a:ext cx="6096000" cy="3200400"/>
          </a:xfrm>
        </p:spPr>
        <p:txBody>
          <a:bodyPr/>
          <a:lstStyle/>
          <a:p>
            <a:pPr>
              <a:buFont typeface="Wingdings" pitchFamily="2" charset="2"/>
              <a:buNone/>
            </a:pPr>
            <a:r>
              <a:rPr lang="en-US" b="1" i="1" dirty="0" smtClean="0"/>
              <a:t>    </a:t>
            </a:r>
            <a:r>
              <a:rPr lang="el-GR" b="1" i="1" dirty="0" smtClean="0"/>
              <a:t>ΑΡΘΡΟ </a:t>
            </a:r>
            <a:r>
              <a:rPr lang="el-GR" b="1" i="1" dirty="0"/>
              <a:t>6 Ν. 2194/94</a:t>
            </a:r>
          </a:p>
          <a:p>
            <a:pPr>
              <a:buClr>
                <a:srgbClr val="FF0000"/>
              </a:buClr>
              <a:buSzPct val="100000"/>
              <a:buFont typeface="Wingdings" pitchFamily="2" charset="2"/>
              <a:buChar char="§"/>
            </a:pPr>
            <a:r>
              <a:rPr lang="el-GR" b="1" dirty="0">
                <a:latin typeface="Verdana" pitchFamily="34" charset="0"/>
              </a:rPr>
              <a:t>Απαγορεύεται η οδοντιατρική διαφήμιση</a:t>
            </a:r>
            <a:r>
              <a:rPr lang="el-GR" b="1" dirty="0" smtClean="0">
                <a:latin typeface="Verdana" pitchFamily="34" charset="0"/>
              </a:rPr>
              <a:t>.</a:t>
            </a:r>
            <a:endParaRPr lang="en-US" b="1" dirty="0" smtClean="0">
              <a:latin typeface="Verdana" pitchFamily="34" charset="0"/>
            </a:endParaRPr>
          </a:p>
          <a:p>
            <a:pPr>
              <a:buClr>
                <a:srgbClr val="FF0000"/>
              </a:buClr>
              <a:buSzPct val="100000"/>
              <a:buFont typeface="Wingdings" pitchFamily="2" charset="2"/>
              <a:buChar char="§"/>
            </a:pPr>
            <a:endParaRPr lang="el-GR" b="1" dirty="0">
              <a:latin typeface="Verdana" pitchFamily="34" charset="0"/>
            </a:endParaRPr>
          </a:p>
          <a:p>
            <a:pPr>
              <a:buClr>
                <a:srgbClr val="FF0000"/>
              </a:buClr>
              <a:buSzPct val="100000"/>
              <a:buFont typeface="Wingdings" pitchFamily="2" charset="2"/>
              <a:buChar char="§"/>
            </a:pPr>
            <a:r>
              <a:rPr lang="el-GR" b="1" dirty="0">
                <a:latin typeface="Verdana" pitchFamily="34" charset="0"/>
              </a:rPr>
              <a:t>Η παράβαση τιμωρείται με </a:t>
            </a:r>
            <a:r>
              <a:rPr lang="el-GR" b="1" i="1" dirty="0">
                <a:solidFill>
                  <a:srgbClr val="FF0000"/>
                </a:solidFill>
                <a:latin typeface="Verdana" pitchFamily="34" charset="0"/>
              </a:rPr>
              <a:t>χρηματική ποινή</a:t>
            </a:r>
            <a:r>
              <a:rPr lang="el-GR" b="1" dirty="0">
                <a:solidFill>
                  <a:srgbClr val="FF0000"/>
                </a:solidFill>
                <a:latin typeface="Verdana" pitchFamily="34" charset="0"/>
              </a:rPr>
              <a:t> και</a:t>
            </a:r>
          </a:p>
          <a:p>
            <a:pPr>
              <a:buClr>
                <a:srgbClr val="FF0000"/>
              </a:buClr>
              <a:buSzPct val="100000"/>
              <a:buNone/>
            </a:pPr>
            <a:r>
              <a:rPr lang="en-US" b="1" dirty="0" smtClean="0">
                <a:solidFill>
                  <a:srgbClr val="FF0000"/>
                </a:solidFill>
                <a:latin typeface="Verdana" pitchFamily="34" charset="0"/>
              </a:rPr>
              <a:t>   </a:t>
            </a:r>
            <a:r>
              <a:rPr lang="el-GR" b="1" i="1" dirty="0" smtClean="0">
                <a:solidFill>
                  <a:srgbClr val="FF0000"/>
                </a:solidFill>
                <a:latin typeface="Verdana" pitchFamily="34" charset="0"/>
              </a:rPr>
              <a:t>ανάκληση </a:t>
            </a:r>
            <a:r>
              <a:rPr lang="el-GR" b="1" i="1" dirty="0">
                <a:solidFill>
                  <a:srgbClr val="FF0000"/>
                </a:solidFill>
                <a:latin typeface="Verdana" pitchFamily="34" charset="0"/>
              </a:rPr>
              <a:t>της άδειας</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12</a:t>
            </a:fld>
            <a:endParaRPr lang="el-GR"/>
          </a:p>
        </p:txBody>
      </p:sp>
      <p:sp>
        <p:nvSpPr>
          <p:cNvPr id="3" name="Rectangle 6"/>
          <p:cNvSpPr txBox="1">
            <a:spLocks noChangeArrowheads="1"/>
          </p:cNvSpPr>
          <p:nvPr/>
        </p:nvSpPr>
        <p:spPr>
          <a:xfrm>
            <a:off x="1143024" y="247640"/>
            <a:ext cx="6858000" cy="17526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l-GR" sz="4800" b="1" kern="0" dirty="0" smtClean="0">
                <a:solidFill>
                  <a:srgbClr val="FFFF00"/>
                </a:solidFill>
                <a:latin typeface="+mn-lt"/>
                <a:ea typeface="+mj-ea"/>
                <a:cs typeface="+mj-cs"/>
              </a:rPr>
              <a:t>ΕΠΙΚΑΙΡΟΤΗΤΑ</a:t>
            </a:r>
          </a:p>
          <a:p>
            <a:pPr marL="0" marR="0" lvl="0" indent="0" algn="ctr" defTabSz="914400" rtl="0" eaLnBrk="1" fontAlgn="base" latinLnBrk="0" hangingPunct="1">
              <a:lnSpc>
                <a:spcPct val="90000"/>
              </a:lnSpc>
              <a:spcBef>
                <a:spcPct val="0"/>
              </a:spcBef>
              <a:spcAft>
                <a:spcPct val="0"/>
              </a:spcAft>
              <a:buClrTx/>
              <a:buSzTx/>
              <a:buFontTx/>
              <a:buNone/>
              <a:tabLst/>
              <a:defRPr/>
            </a:pPr>
            <a:r>
              <a:rPr lang="el-GR" sz="3200" b="1" kern="0" dirty="0" smtClean="0">
                <a:solidFill>
                  <a:srgbClr val="FFFF00"/>
                </a:solidFill>
                <a:latin typeface="+mn-lt"/>
                <a:ea typeface="+mj-ea"/>
                <a:cs typeface="+mj-cs"/>
              </a:rPr>
              <a:t>ΠΡΟΒΟΛΗ ΥΠΗΡΕΣΙΩΝ ΥΓΕΙΑΣ ΣΕ ΤΡΙΤΕΣ ΧΩΡΕΣ</a:t>
            </a:r>
            <a:endParaRPr kumimoji="0" lang="el-GR" sz="3200" b="1" i="0" u="none" strike="noStrike" kern="0" cap="none" spc="0" normalizeH="0" baseline="0" noProof="0" dirty="0" smtClean="0">
              <a:ln>
                <a:noFill/>
              </a:ln>
              <a:solidFill>
                <a:srgbClr val="FFFF00"/>
              </a:solidFill>
              <a:effectLst/>
              <a:uLnTx/>
              <a:uFillTx/>
              <a:latin typeface="+mn-lt"/>
              <a:ea typeface="+mj-ea"/>
              <a:cs typeface="+mj-cs"/>
            </a:endParaRPr>
          </a:p>
        </p:txBody>
      </p:sp>
      <p:sp>
        <p:nvSpPr>
          <p:cNvPr id="4" name="3 - TextBox"/>
          <p:cNvSpPr txBox="1"/>
          <p:nvPr/>
        </p:nvSpPr>
        <p:spPr>
          <a:xfrm>
            <a:off x="267589" y="2214554"/>
            <a:ext cx="8876412" cy="3785652"/>
          </a:xfrm>
          <a:prstGeom prst="rect">
            <a:avLst/>
          </a:prstGeom>
          <a:noFill/>
        </p:spPr>
        <p:txBody>
          <a:bodyPr wrap="square" rtlCol="0">
            <a:spAutoFit/>
          </a:bodyPr>
          <a:lstStyle/>
          <a:p>
            <a:pPr>
              <a:buClr>
                <a:srgbClr val="FF0000"/>
              </a:buClr>
              <a:buFont typeface="Wingdings" pitchFamily="2" charset="2"/>
              <a:buChar char="§"/>
            </a:pPr>
            <a:r>
              <a:rPr lang="el-GR" b="1" dirty="0" smtClean="0"/>
              <a:t> Στη χώρα μας κάθε έμμεση ή άμεση διαφήμιση ή απόπειρα </a:t>
            </a:r>
          </a:p>
          <a:p>
            <a:r>
              <a:rPr lang="el-GR" b="1" dirty="0" smtClean="0"/>
              <a:t>διαφήμισης ιατρικών/οδοντιατρικών υπηρεσιών απαγορεύεται </a:t>
            </a:r>
          </a:p>
          <a:p>
            <a:r>
              <a:rPr lang="el-GR" b="1" dirty="0" smtClean="0"/>
              <a:t>και η απαγόρευση αυτή αποτυπώνεται στο σύνολο  των διατάξεων που διέπουν την άσκηση του ιατρικού και οδοντιατρικού επαγγέλματος και στους εν ισχύ αντίστοιχους δεοντολογικούς κανονισμούς</a:t>
            </a:r>
          </a:p>
          <a:p>
            <a:r>
              <a:rPr lang="el-GR" b="1" dirty="0" smtClean="0"/>
              <a:t>(Ν. 2194/94, Ν. 2256/94, 2519/97, ΠΔ 84/01, Ν. 3418/05, ΠΔ 39/09).</a:t>
            </a:r>
          </a:p>
          <a:p>
            <a:pPr>
              <a:buClr>
                <a:srgbClr val="FF0000"/>
              </a:buClr>
              <a:buFont typeface="Wingdings" pitchFamily="2" charset="2"/>
              <a:buChar char="§"/>
            </a:pPr>
            <a:endParaRPr lang="el-GR" b="1" dirty="0" smtClean="0"/>
          </a:p>
          <a:p>
            <a:pPr>
              <a:buClr>
                <a:srgbClr val="FF0000"/>
              </a:buClr>
              <a:buFont typeface="Wingdings" pitchFamily="2" charset="2"/>
              <a:buChar char="§"/>
            </a:pPr>
            <a:r>
              <a:rPr lang="el-GR" b="1" dirty="0" smtClean="0"/>
              <a:t> Η απαγόρευση τίθεται με κύριο γνώμονα την </a:t>
            </a:r>
            <a:r>
              <a:rPr lang="el-GR" b="1" dirty="0" smtClean="0">
                <a:solidFill>
                  <a:srgbClr val="FF0000"/>
                </a:solidFill>
              </a:rPr>
              <a:t>προστασία του καταναλωτή </a:t>
            </a:r>
            <a:r>
              <a:rPr lang="el-GR" b="1" dirty="0" smtClean="0"/>
              <a:t>αυτών των υπηρεσιών.</a:t>
            </a:r>
            <a:endParaRPr lang="el-G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13</a:t>
            </a:fld>
            <a:endParaRPr lang="el-GR"/>
          </a:p>
        </p:txBody>
      </p:sp>
      <p:sp>
        <p:nvSpPr>
          <p:cNvPr id="3" name="2 - TextBox"/>
          <p:cNvSpPr txBox="1"/>
          <p:nvPr/>
        </p:nvSpPr>
        <p:spPr>
          <a:xfrm>
            <a:off x="-32" y="428604"/>
            <a:ext cx="9273116" cy="6370975"/>
          </a:xfrm>
          <a:prstGeom prst="rect">
            <a:avLst/>
          </a:prstGeom>
          <a:noFill/>
        </p:spPr>
        <p:txBody>
          <a:bodyPr wrap="none" rtlCol="0">
            <a:spAutoFit/>
          </a:bodyPr>
          <a:lstStyle/>
          <a:p>
            <a:pPr>
              <a:buClr>
                <a:srgbClr val="FF0000"/>
              </a:buClr>
              <a:buFont typeface="Wingdings" pitchFamily="2" charset="2"/>
              <a:buChar char="§"/>
            </a:pPr>
            <a:r>
              <a:rPr lang="el-GR" b="1" dirty="0" smtClean="0">
                <a:latin typeface="+mn-lt"/>
              </a:rPr>
              <a:t> Δίνεται πλέον βάρος στο γεγονός ότι οι ασθενείς χρειάζονται </a:t>
            </a:r>
          </a:p>
          <a:p>
            <a:pPr>
              <a:buClr>
                <a:srgbClr val="FF0000"/>
              </a:buClr>
            </a:pPr>
            <a:r>
              <a:rPr lang="el-GR" b="1" dirty="0" smtClean="0">
                <a:solidFill>
                  <a:srgbClr val="FF0000"/>
                </a:solidFill>
                <a:latin typeface="+mn-lt"/>
              </a:rPr>
              <a:t>μεγαλύτερη προστασία </a:t>
            </a:r>
            <a:r>
              <a:rPr lang="el-GR" b="1" dirty="0" smtClean="0">
                <a:latin typeface="+mn-lt"/>
              </a:rPr>
              <a:t>από ότι ο </a:t>
            </a:r>
            <a:r>
              <a:rPr lang="el-GR" b="1" dirty="0" err="1" smtClean="0">
                <a:latin typeface="+mn-lt"/>
              </a:rPr>
              <a:t>΄΄μέσος΄΄</a:t>
            </a:r>
            <a:r>
              <a:rPr lang="el-GR" b="1" dirty="0" smtClean="0">
                <a:latin typeface="+mn-lt"/>
              </a:rPr>
              <a:t> καταναλωτής, </a:t>
            </a:r>
          </a:p>
          <a:p>
            <a:pPr>
              <a:buClr>
                <a:srgbClr val="FF0000"/>
              </a:buClr>
            </a:pPr>
            <a:r>
              <a:rPr lang="el-GR" b="1" dirty="0" smtClean="0">
                <a:latin typeface="+mn-lt"/>
              </a:rPr>
              <a:t>αφού η υγεία δεν αποτελεί μόνο ένα εμπορικό προϊόν.</a:t>
            </a:r>
          </a:p>
          <a:p>
            <a:endParaRPr lang="el-GR" b="1" dirty="0" smtClean="0">
              <a:latin typeface="+mn-lt"/>
            </a:endParaRPr>
          </a:p>
          <a:p>
            <a:pPr>
              <a:buClr>
                <a:srgbClr val="FF0000"/>
              </a:buClr>
              <a:buFont typeface="Wingdings" pitchFamily="2" charset="2"/>
              <a:buChar char="§"/>
            </a:pPr>
            <a:r>
              <a:rPr lang="el-GR" b="1" dirty="0" smtClean="0">
                <a:latin typeface="+mn-lt"/>
              </a:rPr>
              <a:t> Η αγορά της υγείας δεν βασίζεται μόνο στη σχέση μεταξύ </a:t>
            </a:r>
          </a:p>
          <a:p>
            <a:pPr>
              <a:buClr>
                <a:srgbClr val="FF0000"/>
              </a:buClr>
            </a:pPr>
            <a:r>
              <a:rPr lang="el-GR" b="1" dirty="0" smtClean="0">
                <a:latin typeface="+mn-lt"/>
              </a:rPr>
              <a:t>αγοραστών και προμηθευτών, αλλά υπάρχει ένα </a:t>
            </a:r>
            <a:r>
              <a:rPr lang="el-GR" b="1" dirty="0" smtClean="0">
                <a:solidFill>
                  <a:srgbClr val="FF0000"/>
                </a:solidFill>
                <a:latin typeface="+mn-lt"/>
              </a:rPr>
              <a:t>τρίτο μέρος </a:t>
            </a:r>
          </a:p>
          <a:p>
            <a:pPr>
              <a:buClr>
                <a:srgbClr val="FF0000"/>
              </a:buClr>
            </a:pPr>
            <a:r>
              <a:rPr lang="el-GR" b="1" dirty="0" smtClean="0">
                <a:latin typeface="+mn-lt"/>
              </a:rPr>
              <a:t>που πληρώνεται για την υπηρεσία</a:t>
            </a:r>
          </a:p>
          <a:p>
            <a:pPr>
              <a:buClr>
                <a:srgbClr val="FF0000"/>
              </a:buClr>
            </a:pPr>
            <a:r>
              <a:rPr lang="el-GR" b="1" dirty="0" smtClean="0">
                <a:latin typeface="+mn-lt"/>
              </a:rPr>
              <a:t>(οργανισμοί κοινωνικής και ιδιωτικής ασφάλισης).</a:t>
            </a:r>
          </a:p>
          <a:p>
            <a:endParaRPr lang="el-GR" b="1" dirty="0" smtClean="0">
              <a:latin typeface="+mn-lt"/>
            </a:endParaRPr>
          </a:p>
          <a:p>
            <a:pPr>
              <a:buClr>
                <a:srgbClr val="FF0000"/>
              </a:buClr>
              <a:buFont typeface="Wingdings" pitchFamily="2" charset="2"/>
              <a:buChar char="§"/>
            </a:pPr>
            <a:r>
              <a:rPr lang="el-GR" b="1" dirty="0" smtClean="0">
                <a:latin typeface="+mn-lt"/>
              </a:rPr>
              <a:t> Στις υπηρεσίες υγείας υπάρχει </a:t>
            </a:r>
            <a:r>
              <a:rPr lang="el-GR" b="1" dirty="0" smtClean="0">
                <a:solidFill>
                  <a:srgbClr val="FF0000"/>
                </a:solidFill>
                <a:latin typeface="+mn-lt"/>
              </a:rPr>
              <a:t>ασυμμετρία πληροφόρησης.</a:t>
            </a:r>
          </a:p>
          <a:p>
            <a:pPr>
              <a:buClr>
                <a:srgbClr val="FF0000"/>
              </a:buClr>
              <a:buFont typeface="Wingdings" pitchFamily="2" charset="2"/>
              <a:buChar char="§"/>
            </a:pPr>
            <a:endParaRPr lang="el-GR" b="1" dirty="0" smtClean="0">
              <a:latin typeface="+mn-lt"/>
            </a:endParaRPr>
          </a:p>
          <a:p>
            <a:pPr>
              <a:buClr>
                <a:srgbClr val="FF0000"/>
              </a:buClr>
              <a:buFont typeface="Wingdings" pitchFamily="2" charset="2"/>
              <a:buChar char="§"/>
            </a:pPr>
            <a:r>
              <a:rPr lang="el-GR" b="1" dirty="0" smtClean="0">
                <a:latin typeface="+mn-lt"/>
              </a:rPr>
              <a:t> Το οδοντιατρικό λειτούργημα έχει μία ακόμη ιδιομορφία</a:t>
            </a:r>
          </a:p>
          <a:p>
            <a:pPr>
              <a:buClr>
                <a:srgbClr val="FF0000"/>
              </a:buClr>
            </a:pPr>
            <a:r>
              <a:rPr lang="el-GR" b="1" dirty="0" smtClean="0">
                <a:latin typeface="+mn-lt"/>
              </a:rPr>
              <a:t>έναντι ακόμα και του ιατρικού</a:t>
            </a:r>
            <a:r>
              <a:rPr lang="en-US" b="1" dirty="0" smtClean="0">
                <a:latin typeface="+mn-lt"/>
              </a:rPr>
              <a:t>:</a:t>
            </a:r>
            <a:r>
              <a:rPr lang="el-GR" b="1" dirty="0" smtClean="0">
                <a:latin typeface="+mn-lt"/>
              </a:rPr>
              <a:t> τη στενή </a:t>
            </a:r>
            <a:r>
              <a:rPr lang="el-GR" b="1" dirty="0" smtClean="0">
                <a:solidFill>
                  <a:srgbClr val="FF0000"/>
                </a:solidFill>
                <a:latin typeface="+mn-lt"/>
              </a:rPr>
              <a:t>σχέση εμπιστοσύνης </a:t>
            </a:r>
          </a:p>
          <a:p>
            <a:pPr>
              <a:buClr>
                <a:srgbClr val="FF0000"/>
              </a:buClr>
            </a:pPr>
            <a:r>
              <a:rPr lang="el-GR" b="1" dirty="0" smtClean="0">
                <a:solidFill>
                  <a:srgbClr val="FF0000"/>
                </a:solidFill>
                <a:latin typeface="+mn-lt"/>
              </a:rPr>
              <a:t>οδοντιάτρου/ασθενούς </a:t>
            </a:r>
            <a:r>
              <a:rPr lang="el-GR" b="1" dirty="0" smtClean="0">
                <a:latin typeface="+mn-lt"/>
              </a:rPr>
              <a:t>και τη σημασία και την έμφαση που</a:t>
            </a:r>
          </a:p>
          <a:p>
            <a:pPr>
              <a:buClr>
                <a:srgbClr val="FF0000"/>
              </a:buClr>
            </a:pPr>
            <a:r>
              <a:rPr lang="el-GR" b="1" dirty="0" smtClean="0">
                <a:latin typeface="+mn-lt"/>
              </a:rPr>
              <a:t>πρέπει να δίνεται στη συνέχιση της περίθαλψης</a:t>
            </a:r>
          </a:p>
          <a:p>
            <a:pPr>
              <a:buClr>
                <a:srgbClr val="FF0000"/>
              </a:buClr>
            </a:pPr>
            <a:r>
              <a:rPr lang="el-GR" b="1" dirty="0" smtClean="0">
                <a:latin typeface="+mn-lt"/>
              </a:rPr>
              <a:t>(</a:t>
            </a:r>
            <a:r>
              <a:rPr lang="en-US" b="1" dirty="0" smtClean="0">
                <a:latin typeface="+mn-lt"/>
              </a:rPr>
              <a:t>continuity of care)</a:t>
            </a:r>
            <a:r>
              <a:rPr lang="el-GR" b="1" dirty="0" smtClean="0">
                <a:latin typeface="+mn-lt"/>
              </a:rPr>
              <a:t>.</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14</a:t>
            </a:fld>
            <a:endParaRPr lang="el-GR"/>
          </a:p>
        </p:txBody>
      </p:sp>
      <p:sp>
        <p:nvSpPr>
          <p:cNvPr id="3" name="2 - TextBox"/>
          <p:cNvSpPr txBox="1"/>
          <p:nvPr/>
        </p:nvSpPr>
        <p:spPr>
          <a:xfrm>
            <a:off x="71406" y="357166"/>
            <a:ext cx="9068958" cy="6001643"/>
          </a:xfrm>
          <a:prstGeom prst="rect">
            <a:avLst/>
          </a:prstGeom>
          <a:noFill/>
        </p:spPr>
        <p:txBody>
          <a:bodyPr wrap="none" rtlCol="0">
            <a:spAutoFit/>
          </a:bodyPr>
          <a:lstStyle/>
          <a:p>
            <a:pPr>
              <a:buClr>
                <a:srgbClr val="FF0000"/>
              </a:buClr>
              <a:buFont typeface="Wingdings" pitchFamily="2" charset="2"/>
              <a:buChar char="§"/>
            </a:pPr>
            <a:r>
              <a:rPr lang="el-GR" b="1" dirty="0" smtClean="0">
                <a:latin typeface="+mn-lt"/>
              </a:rPr>
              <a:t> Η προβολή και διαφήμιση ιατρικών υπηρεσιών που </a:t>
            </a:r>
          </a:p>
          <a:p>
            <a:pPr>
              <a:buClr>
                <a:srgbClr val="FF0000"/>
              </a:buClr>
            </a:pPr>
            <a:r>
              <a:rPr lang="el-GR" b="1" dirty="0" smtClean="0">
                <a:latin typeface="+mn-lt"/>
              </a:rPr>
              <a:t>παρέχονται εκτός των συνόρων μας, σε μια χώρα που δεν </a:t>
            </a:r>
          </a:p>
          <a:p>
            <a:pPr>
              <a:buClr>
                <a:srgbClr val="FF0000"/>
              </a:buClr>
            </a:pPr>
            <a:r>
              <a:rPr lang="el-GR" b="1" dirty="0" smtClean="0">
                <a:latin typeface="+mn-lt"/>
              </a:rPr>
              <a:t>ανήκει στην Ε.Ε. ώστε να εξασφαλίζεται έστω η ισοτιμία των</a:t>
            </a:r>
          </a:p>
          <a:p>
            <a:pPr>
              <a:buClr>
                <a:srgbClr val="FF0000"/>
              </a:buClr>
            </a:pPr>
            <a:r>
              <a:rPr lang="el-GR" b="1" dirty="0" smtClean="0">
                <a:latin typeface="+mn-lt"/>
              </a:rPr>
              <a:t>επαγγελματικών οδοντιατρικών προϊόντων – η προβολή </a:t>
            </a:r>
          </a:p>
          <a:p>
            <a:pPr>
              <a:buClr>
                <a:srgbClr val="FF0000"/>
              </a:buClr>
            </a:pPr>
            <a:r>
              <a:rPr lang="el-GR" b="1" dirty="0" smtClean="0">
                <a:latin typeface="+mn-lt"/>
              </a:rPr>
              <a:t>αμοιβών κάτω του κόστους των παρεχομένων υπηρεσιών, </a:t>
            </a:r>
          </a:p>
          <a:p>
            <a:pPr>
              <a:buClr>
                <a:srgbClr val="FF0000"/>
              </a:buClr>
            </a:pPr>
            <a:r>
              <a:rPr lang="el-GR" b="1" dirty="0" smtClean="0">
                <a:latin typeface="+mn-lt"/>
              </a:rPr>
              <a:t>δεν βοηθά – εν μέσω οικονομικής κρίσης – </a:t>
            </a:r>
            <a:r>
              <a:rPr lang="el-GR" b="1" dirty="0" smtClean="0">
                <a:solidFill>
                  <a:srgbClr val="FF0000"/>
                </a:solidFill>
                <a:latin typeface="+mn-lt"/>
              </a:rPr>
              <a:t>ούτε τον Έλληνα </a:t>
            </a:r>
          </a:p>
          <a:p>
            <a:pPr>
              <a:buClr>
                <a:srgbClr val="FF0000"/>
              </a:buClr>
            </a:pPr>
            <a:r>
              <a:rPr lang="el-GR" b="1" dirty="0" smtClean="0">
                <a:solidFill>
                  <a:srgbClr val="FF0000"/>
                </a:solidFill>
                <a:latin typeface="+mn-lt"/>
              </a:rPr>
              <a:t>οδοντίατρο </a:t>
            </a:r>
            <a:r>
              <a:rPr lang="el-GR" b="1" dirty="0" smtClean="0">
                <a:latin typeface="+mn-lt"/>
              </a:rPr>
              <a:t>που καταβάλει κάθε δυνατή προσπάθεια να </a:t>
            </a:r>
          </a:p>
          <a:p>
            <a:pPr>
              <a:buClr>
                <a:srgbClr val="FF0000"/>
              </a:buClr>
            </a:pPr>
            <a:r>
              <a:rPr lang="el-GR" b="1" dirty="0" smtClean="0">
                <a:latin typeface="+mn-lt"/>
              </a:rPr>
              <a:t>μειώσει τις τιμές κρατώντας πάντα σε υψηλό επίπεδο την </a:t>
            </a:r>
          </a:p>
          <a:p>
            <a:pPr>
              <a:buClr>
                <a:srgbClr val="FF0000"/>
              </a:buClr>
            </a:pPr>
            <a:r>
              <a:rPr lang="el-GR" b="1" dirty="0" smtClean="0">
                <a:latin typeface="+mn-lt"/>
              </a:rPr>
              <a:t>ποιότητα της οδοντιατρικής περίθαλψης, </a:t>
            </a:r>
            <a:r>
              <a:rPr lang="el-GR" b="1" dirty="0" smtClean="0">
                <a:solidFill>
                  <a:srgbClr val="FF0000"/>
                </a:solidFill>
                <a:latin typeface="+mn-lt"/>
              </a:rPr>
              <a:t>ούτε</a:t>
            </a:r>
            <a:r>
              <a:rPr lang="el-GR" b="1" dirty="0" smtClean="0">
                <a:latin typeface="+mn-lt"/>
              </a:rPr>
              <a:t> φυσικά τον</a:t>
            </a:r>
          </a:p>
          <a:p>
            <a:pPr>
              <a:buClr>
                <a:srgbClr val="FF0000"/>
              </a:buClr>
            </a:pPr>
            <a:r>
              <a:rPr lang="el-GR" b="1" dirty="0" smtClean="0">
                <a:solidFill>
                  <a:srgbClr val="FF0000"/>
                </a:solidFill>
                <a:latin typeface="+mn-lt"/>
              </a:rPr>
              <a:t>έλληνα πολίτη.</a:t>
            </a:r>
          </a:p>
          <a:p>
            <a:pPr>
              <a:buClr>
                <a:srgbClr val="FF0000"/>
              </a:buClr>
              <a:buFont typeface="Wingdings" pitchFamily="2" charset="2"/>
              <a:buChar char="§"/>
            </a:pPr>
            <a:endParaRPr lang="el-GR" b="1" dirty="0" smtClean="0">
              <a:latin typeface="+mn-lt"/>
            </a:endParaRPr>
          </a:p>
          <a:p>
            <a:pPr>
              <a:buClr>
                <a:srgbClr val="FF0000"/>
              </a:buClr>
              <a:buFont typeface="Wingdings" pitchFamily="2" charset="2"/>
              <a:buChar char="§"/>
            </a:pPr>
            <a:endParaRPr lang="el-GR" b="1" dirty="0" smtClean="0">
              <a:latin typeface="+mn-lt"/>
            </a:endParaRPr>
          </a:p>
          <a:p>
            <a:pPr>
              <a:buClr>
                <a:srgbClr val="FF0000"/>
              </a:buClr>
              <a:buFont typeface="Wingdings" pitchFamily="2" charset="2"/>
              <a:buChar char="§"/>
            </a:pPr>
            <a:r>
              <a:rPr lang="el-GR" b="1" dirty="0" smtClean="0">
                <a:latin typeface="+mn-lt"/>
              </a:rPr>
              <a:t> Περιφρούρηση από </a:t>
            </a:r>
            <a:r>
              <a:rPr lang="el-GR" b="1" dirty="0" smtClean="0">
                <a:solidFill>
                  <a:srgbClr val="FF0000"/>
                </a:solidFill>
                <a:latin typeface="+mn-lt"/>
              </a:rPr>
              <a:t>Οδοντιατρικούς συλλόγους </a:t>
            </a:r>
            <a:r>
              <a:rPr lang="el-GR" b="1" dirty="0" smtClean="0">
                <a:latin typeface="+mn-lt"/>
              </a:rPr>
              <a:t>ζητώντας</a:t>
            </a:r>
          </a:p>
          <a:p>
            <a:pPr>
              <a:buClr>
                <a:srgbClr val="FF0000"/>
              </a:buClr>
            </a:pPr>
            <a:r>
              <a:rPr lang="el-GR" b="1" dirty="0" smtClean="0">
                <a:latin typeface="+mn-lt"/>
              </a:rPr>
              <a:t>τη συνδρομή κάθε αρμόδιου οργάνου ή αρχής </a:t>
            </a:r>
          </a:p>
          <a:p>
            <a:pPr>
              <a:buClr>
                <a:srgbClr val="FF0000"/>
              </a:buClr>
            </a:pPr>
            <a:r>
              <a:rPr lang="el-GR" b="1" dirty="0" smtClean="0">
                <a:latin typeface="+mn-lt"/>
              </a:rPr>
              <a:t>(ΕΣΡ, Υπουργείο, Νομαρχιακή Αυτοδιοίκηση,</a:t>
            </a:r>
          </a:p>
          <a:p>
            <a:pPr>
              <a:buClr>
                <a:srgbClr val="FF0000"/>
              </a:buClr>
            </a:pPr>
            <a:r>
              <a:rPr lang="el-GR" b="1" dirty="0" smtClean="0">
                <a:latin typeface="+mn-lt"/>
              </a:rPr>
              <a:t>αρχή προστασίας του καταναλωτή, συνήγορο Υγείας).</a:t>
            </a:r>
            <a:endParaRPr lang="el-GR" b="1"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fld id="{B7396BD8-2305-4DB5-BFE0-9018EFF1FA90}" type="slidenum">
              <a:rPr lang="el-GR"/>
              <a:pPr/>
              <a:t>15</a:t>
            </a:fld>
            <a:endParaRPr lang="el-GR"/>
          </a:p>
        </p:txBody>
      </p:sp>
      <p:sp>
        <p:nvSpPr>
          <p:cNvPr id="50180" name="Rectangle 4"/>
          <p:cNvSpPr>
            <a:spLocks noGrp="1" noChangeArrowheads="1"/>
          </p:cNvSpPr>
          <p:nvPr>
            <p:ph type="title"/>
          </p:nvPr>
        </p:nvSpPr>
        <p:spPr>
          <a:xfrm>
            <a:off x="357158" y="549275"/>
            <a:ext cx="8459787" cy="1752600"/>
          </a:xfrm>
          <a:noFill/>
          <a:ln/>
        </p:spPr>
        <p:txBody>
          <a:bodyPr/>
          <a:lstStyle/>
          <a:p>
            <a:pPr algn="ctr"/>
            <a:r>
              <a:rPr lang="el-GR" sz="3600" dirty="0">
                <a:solidFill>
                  <a:srgbClr val="FFFF00"/>
                </a:solidFill>
                <a:latin typeface="+mn-lt"/>
              </a:rPr>
              <a:t>ΠΑΡΑΡΤΗΜΑ ΣΤΟΝ ΚΥΡΙΟ ΚΩΔΙΚΑ ΟΔΟΝΤΙΑΤΡΙΚΗΣ ΔΕΟΝΤΟΛΟΓΙΑΣ</a:t>
            </a:r>
          </a:p>
        </p:txBody>
      </p:sp>
      <p:sp>
        <p:nvSpPr>
          <p:cNvPr id="50181" name="Rectangle 5"/>
          <p:cNvSpPr>
            <a:spLocks noGrp="1" noChangeArrowheads="1"/>
          </p:cNvSpPr>
          <p:nvPr>
            <p:ph type="body" idx="1"/>
          </p:nvPr>
        </p:nvSpPr>
        <p:spPr>
          <a:xfrm>
            <a:off x="2847993" y="3214686"/>
            <a:ext cx="6296039" cy="2016125"/>
          </a:xfrm>
          <a:noFill/>
          <a:ln/>
        </p:spPr>
        <p:txBody>
          <a:bodyPr/>
          <a:lstStyle/>
          <a:p>
            <a:pPr marL="0" indent="0">
              <a:buClr>
                <a:srgbClr val="FF0000"/>
              </a:buClr>
              <a:buSzPct val="100000"/>
              <a:buFont typeface="Wingdings" pitchFamily="2" charset="2"/>
              <a:buChar char="§"/>
            </a:pPr>
            <a:r>
              <a:rPr lang="el-GR" b="1" dirty="0"/>
              <a:t> </a:t>
            </a:r>
            <a:r>
              <a:rPr lang="el-GR" b="1" dirty="0" smtClean="0"/>
              <a:t>Κώδικας συμπεριφοράς για </a:t>
            </a:r>
            <a:r>
              <a:rPr lang="el-GR" b="1" dirty="0"/>
              <a:t>τους </a:t>
            </a:r>
            <a:r>
              <a:rPr lang="el-GR" b="1" dirty="0" smtClean="0"/>
              <a:t>   </a:t>
            </a:r>
            <a:br>
              <a:rPr lang="el-GR" b="1" dirty="0" smtClean="0"/>
            </a:br>
            <a:r>
              <a:rPr lang="el-GR" b="1" dirty="0" smtClean="0"/>
              <a:t>  οδοντιάτρους σχετικά </a:t>
            </a:r>
            <a:r>
              <a:rPr lang="el-GR" b="1" dirty="0"/>
              <a:t>με το </a:t>
            </a:r>
            <a:r>
              <a:rPr lang="el-GR" b="1" dirty="0" smtClean="0"/>
              <a:t>             </a:t>
            </a:r>
            <a:br>
              <a:rPr lang="el-GR" b="1" dirty="0" smtClean="0"/>
            </a:br>
            <a:r>
              <a:rPr lang="el-GR" b="1" dirty="0" smtClean="0"/>
              <a:t>  Ηλεκτρονικό Εμπόριο</a:t>
            </a:r>
            <a:r>
              <a:rPr lang="el-GR" dirty="0" smtClean="0"/>
              <a:t> </a:t>
            </a:r>
            <a:r>
              <a:rPr lang="el-GR" b="1" dirty="0"/>
              <a:t>στ</a:t>
            </a:r>
            <a:r>
              <a:rPr lang="en-US" b="1" dirty="0"/>
              <a:t>η</a:t>
            </a:r>
            <a:r>
              <a:rPr lang="el-GR" b="1" dirty="0"/>
              <a:t>ν </a:t>
            </a:r>
            <a:r>
              <a:rPr lang="el-GR" b="1" dirty="0" smtClean="0"/>
              <a:t>        </a:t>
            </a:r>
            <a:br>
              <a:rPr lang="el-GR" b="1" dirty="0" smtClean="0"/>
            </a:br>
            <a:r>
              <a:rPr lang="el-GR" b="1" dirty="0" smtClean="0"/>
              <a:t>  Ευρωπαϊκή Ένωση.   </a:t>
            </a:r>
            <a:endParaRPr lang="el-G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 Θέση αριθμού διαφάνειας"/>
          <p:cNvSpPr>
            <a:spLocks noGrp="1"/>
          </p:cNvSpPr>
          <p:nvPr>
            <p:ph type="sldNum" sz="quarter" idx="12"/>
          </p:nvPr>
        </p:nvSpPr>
        <p:spPr/>
        <p:txBody>
          <a:bodyPr/>
          <a:lstStyle/>
          <a:p>
            <a:fld id="{3B0CD59F-AFE4-4C14-83BF-8C6AA71A7441}" type="slidenum">
              <a:rPr lang="el-GR"/>
              <a:pPr/>
              <a:t>16</a:t>
            </a:fld>
            <a:endParaRPr lang="el-GR"/>
          </a:p>
        </p:txBody>
      </p:sp>
      <p:sp>
        <p:nvSpPr>
          <p:cNvPr id="4" name="Rectangle 4"/>
          <p:cNvSpPr txBox="1">
            <a:spLocks noChangeArrowheads="1"/>
          </p:cNvSpPr>
          <p:nvPr/>
        </p:nvSpPr>
        <p:spPr bwMode="auto">
          <a:xfrm>
            <a:off x="1214446" y="1547844"/>
            <a:ext cx="8715404" cy="223834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4000" b="1" i="0" u="none" strike="noStrike" kern="0" cap="none" spc="0" normalizeH="0" baseline="0" noProof="0" dirty="0" smtClean="0">
                <a:ln>
                  <a:noFill/>
                </a:ln>
                <a:solidFill>
                  <a:srgbClr val="FFFF00"/>
                </a:solidFill>
                <a:effectLst/>
                <a:uLnTx/>
                <a:uFillTx/>
                <a:latin typeface="Arial" pitchFamily="34" charset="0"/>
                <a:ea typeface="+mj-ea"/>
                <a:cs typeface="Arial" pitchFamily="34" charset="0"/>
              </a:rPr>
              <a:t>Όροι και απαιτήσει</a:t>
            </a:r>
            <a:r>
              <a:rPr kumimoji="0" lang="en-US" sz="4000" b="1" i="0" u="none" strike="noStrike" kern="0" cap="none" spc="0" normalizeH="0" baseline="0" noProof="0" dirty="0" smtClean="0">
                <a:ln>
                  <a:noFill/>
                </a:ln>
                <a:solidFill>
                  <a:srgbClr val="FFFF00"/>
                </a:solidFill>
                <a:effectLst/>
                <a:uLnTx/>
                <a:uFillTx/>
                <a:latin typeface="Arial" pitchFamily="34" charset="0"/>
                <a:ea typeface="+mj-ea"/>
                <a:cs typeface="Arial" pitchFamily="34" charset="0"/>
              </a:rPr>
              <a:t>s</a:t>
            </a:r>
            <a:r>
              <a:rPr kumimoji="0" lang="el-GR" sz="4000" b="1" i="0" u="none" strike="noStrike" kern="0" cap="none" spc="0" normalizeH="0" baseline="0" noProof="0" dirty="0" smtClean="0">
                <a:ln>
                  <a:noFill/>
                </a:ln>
                <a:solidFill>
                  <a:srgbClr val="FFFF00"/>
                </a:solidFill>
                <a:effectLst/>
                <a:uLnTx/>
                <a:uFillTx/>
                <a:latin typeface="Arial" pitchFamily="34" charset="0"/>
                <a:ea typeface="+mj-ea"/>
                <a:cs typeface="Arial" pitchFamily="34" charset="0"/>
              </a:rPr>
              <a:t> για την επαγγελματική πληροφόρηση</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4000" b="1" i="0" u="none" strike="noStrike" kern="0" cap="none" spc="0" normalizeH="0" baseline="0" noProof="0" dirty="0" smtClean="0">
                <a:ln>
                  <a:noFill/>
                </a:ln>
                <a:solidFill>
                  <a:srgbClr val="FFFF00"/>
                </a:solidFill>
                <a:effectLst/>
                <a:uLnTx/>
                <a:uFillTx/>
                <a:latin typeface="Arial" pitchFamily="34" charset="0"/>
                <a:ea typeface="+mj-ea"/>
                <a:cs typeface="Arial" pitchFamily="34" charset="0"/>
              </a:rPr>
              <a:t>(εμπορική επικοινωνία). </a:t>
            </a:r>
            <a:endParaRPr kumimoji="0" lang="el-GR" sz="4000" b="1"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 Θέση αριθμού διαφάνειας"/>
          <p:cNvSpPr>
            <a:spLocks noGrp="1"/>
          </p:cNvSpPr>
          <p:nvPr>
            <p:ph type="sldNum" sz="quarter" idx="12"/>
          </p:nvPr>
        </p:nvSpPr>
        <p:spPr/>
        <p:txBody>
          <a:bodyPr/>
          <a:lstStyle/>
          <a:p>
            <a:fld id="{DE0E8DC6-B26D-4789-965F-13869CD812F4}" type="slidenum">
              <a:rPr lang="el-GR"/>
              <a:pPr/>
              <a:t>17</a:t>
            </a:fld>
            <a:endParaRPr lang="el-GR"/>
          </a:p>
        </p:txBody>
      </p:sp>
      <p:sp>
        <p:nvSpPr>
          <p:cNvPr id="52228" name="Rectangle 4"/>
          <p:cNvSpPr>
            <a:spLocks noGrp="1" noChangeArrowheads="1"/>
          </p:cNvSpPr>
          <p:nvPr>
            <p:ph type="body" idx="1"/>
          </p:nvPr>
        </p:nvSpPr>
        <p:spPr>
          <a:xfrm>
            <a:off x="71438" y="1500174"/>
            <a:ext cx="8858280" cy="5572140"/>
          </a:xfrm>
          <a:noFill/>
          <a:ln/>
        </p:spPr>
        <p:txBody>
          <a:bodyPr/>
          <a:lstStyle/>
          <a:p>
            <a:pPr algn="just">
              <a:buClr>
                <a:srgbClr val="FF0000"/>
              </a:buClr>
              <a:buSzPct val="100000"/>
              <a:buFont typeface="Wingdings" pitchFamily="2" charset="2"/>
              <a:buChar char="§"/>
            </a:pPr>
            <a:r>
              <a:rPr lang="el-GR" sz="2400" b="1" dirty="0"/>
              <a:t>Το όνομα και τη γεωγραφική διεύθυνση, στην οποία ο παραπάνω </a:t>
            </a:r>
            <a:r>
              <a:rPr lang="el-GR" sz="2400" b="1" dirty="0" err="1"/>
              <a:t>πάροχος</a:t>
            </a:r>
            <a:r>
              <a:rPr lang="el-GR" sz="2400" b="1" dirty="0"/>
              <a:t> του τόπου/της ιστοσελίδας είναι εγκατεστημένο</a:t>
            </a:r>
          </a:p>
          <a:p>
            <a:pPr algn="just">
              <a:buClr>
                <a:srgbClr val="FF0000"/>
              </a:buClr>
              <a:buSzPct val="100000"/>
              <a:buFont typeface="Wingdings" pitchFamily="2" charset="2"/>
              <a:buChar char="§"/>
            </a:pPr>
            <a:r>
              <a:rPr lang="el-GR" sz="2400" b="1" dirty="0"/>
              <a:t>Τις λεπτομέρειες/ τα στοιχεία του </a:t>
            </a:r>
            <a:r>
              <a:rPr lang="el-GR" sz="2400" b="1" dirty="0" err="1"/>
              <a:t>παρόχου</a:t>
            </a:r>
            <a:r>
              <a:rPr lang="el-GR" sz="2400" b="1" dirty="0"/>
              <a:t> των υπηρεσιών, συμπεριλαμβανομένης της ηλεκτρονικής του διεύθυνσης και του αριθμού του τηλεφώνου του (μπορεί επίσης να δείχνει και έναν αριθμό </a:t>
            </a:r>
            <a:r>
              <a:rPr lang="en-US" sz="2400" b="1" dirty="0"/>
              <a:t>fax)</a:t>
            </a:r>
            <a:r>
              <a:rPr lang="el-GR" sz="2400" b="1" dirty="0"/>
              <a:t>.</a:t>
            </a:r>
          </a:p>
          <a:p>
            <a:pPr algn="just">
              <a:buClr>
                <a:srgbClr val="FF0000"/>
              </a:buClr>
              <a:buSzPct val="100000"/>
              <a:buFont typeface="Wingdings" pitchFamily="2" charset="2"/>
              <a:buChar char="§"/>
            </a:pPr>
            <a:r>
              <a:rPr lang="el-GR" sz="2400" b="1" dirty="0"/>
              <a:t>Τον επαγγελματικό του τίτλο και τη χώρα, όπου χορηγήθηκε ο τίτλος αυτός,</a:t>
            </a:r>
          </a:p>
          <a:p>
            <a:pPr algn="just">
              <a:buClr>
                <a:srgbClr val="FF0000"/>
              </a:buClr>
              <a:buSzPct val="100000"/>
              <a:buFont typeface="Wingdings" pitchFamily="2" charset="2"/>
              <a:buChar char="§"/>
            </a:pPr>
            <a:r>
              <a:rPr lang="el-GR" sz="2400" b="1" dirty="0"/>
              <a:t>Την άδεια και πληροφορίες για την εγγραφή του σε μητρώο, με τη διεύθυνση και άλλα στοιχεία επικοινωνίας με τις αρμόδιες αρχές, ή έναν σύνδεσμο (</a:t>
            </a:r>
            <a:r>
              <a:rPr lang="en-US" sz="2400" b="1" dirty="0"/>
              <a:t>link</a:t>
            </a:r>
            <a:r>
              <a:rPr lang="el-GR" sz="2400" b="1" dirty="0"/>
              <a:t>) με τις ιστοσελίδες αυτών των αρχών, όπου χρειάζεται.</a:t>
            </a:r>
          </a:p>
        </p:txBody>
      </p:sp>
      <p:sp>
        <p:nvSpPr>
          <p:cNvPr id="6" name="Rectangle 4"/>
          <p:cNvSpPr>
            <a:spLocks noGrp="1" noChangeArrowheads="1"/>
          </p:cNvSpPr>
          <p:nvPr>
            <p:ph type="title"/>
          </p:nvPr>
        </p:nvSpPr>
        <p:spPr>
          <a:xfrm>
            <a:off x="214346" y="-142900"/>
            <a:ext cx="9144000" cy="1752600"/>
          </a:xfrm>
          <a:noFill/>
          <a:ln/>
        </p:spPr>
        <p:txBody>
          <a:bodyPr/>
          <a:lstStyle/>
          <a:p>
            <a:pPr>
              <a:lnSpc>
                <a:spcPct val="100000"/>
              </a:lnSpc>
            </a:pPr>
            <a:r>
              <a:rPr lang="el-GR" sz="2800" dirty="0">
                <a:solidFill>
                  <a:srgbClr val="FFFF00"/>
                </a:solidFill>
                <a:latin typeface="+mn-lt"/>
              </a:rPr>
              <a:t>Υποχρεωτικέ</a:t>
            </a:r>
            <a:r>
              <a:rPr lang="en-US" sz="2800" dirty="0">
                <a:solidFill>
                  <a:srgbClr val="FFFF00"/>
                </a:solidFill>
                <a:latin typeface="+mn-lt"/>
              </a:rPr>
              <a:t>s</a:t>
            </a:r>
            <a:r>
              <a:rPr lang="el-GR" sz="2800" dirty="0">
                <a:solidFill>
                  <a:srgbClr val="FFFF00"/>
                </a:solidFill>
                <a:latin typeface="+mn-lt"/>
              </a:rPr>
              <a:t> πληροφορίες που πρέπει </a:t>
            </a:r>
            <a:r>
              <a:rPr lang="el-GR" sz="2800" dirty="0" smtClean="0">
                <a:solidFill>
                  <a:srgbClr val="FFFF00"/>
                </a:solidFill>
                <a:latin typeface="+mn-lt"/>
              </a:rPr>
              <a:t>να υπάρχουν </a:t>
            </a:r>
            <a:r>
              <a:rPr lang="el-GR" sz="2800" dirty="0">
                <a:solidFill>
                  <a:srgbClr val="FFFF00"/>
                </a:solidFill>
                <a:latin typeface="+mn-lt"/>
              </a:rPr>
              <a:t>σε μια ιστοσελίδα, από τον </a:t>
            </a:r>
            <a:r>
              <a:rPr lang="el-GR" sz="2800" dirty="0" err="1" smtClean="0">
                <a:solidFill>
                  <a:srgbClr val="FFFF00"/>
                </a:solidFill>
                <a:latin typeface="+mn-lt"/>
              </a:rPr>
              <a:t>πάροχο</a:t>
            </a:r>
            <a:r>
              <a:rPr lang="en-US" sz="2800" dirty="0" smtClean="0">
                <a:solidFill>
                  <a:srgbClr val="FFFF00"/>
                </a:solidFill>
                <a:latin typeface="+mn-lt"/>
              </a:rPr>
              <a:t> </a:t>
            </a:r>
            <a:r>
              <a:rPr lang="el-GR" sz="2800" dirty="0" smtClean="0">
                <a:solidFill>
                  <a:srgbClr val="FFFF00"/>
                </a:solidFill>
                <a:latin typeface="+mn-lt"/>
              </a:rPr>
              <a:t>του </a:t>
            </a:r>
            <a:r>
              <a:rPr lang="el-GR" sz="2800" dirty="0">
                <a:solidFill>
                  <a:srgbClr val="FFFF00"/>
                </a:solidFill>
                <a:latin typeface="+mn-lt"/>
              </a:rPr>
              <a:t>τόπου /</a:t>
            </a:r>
            <a:r>
              <a:rPr lang="en-US" sz="2800" dirty="0">
                <a:solidFill>
                  <a:srgbClr val="FFFF00"/>
                </a:solidFill>
                <a:latin typeface="+mn-lt"/>
              </a:rPr>
              <a:t> </a:t>
            </a:r>
            <a:r>
              <a:rPr lang="el-GR" sz="2800" dirty="0" smtClean="0">
                <a:solidFill>
                  <a:srgbClr val="FFFF00"/>
                </a:solidFill>
                <a:latin typeface="+mn-lt"/>
              </a:rPr>
              <a:t>της</a:t>
            </a:r>
            <a:r>
              <a:rPr lang="en-US" sz="2800" dirty="0" smtClean="0">
                <a:solidFill>
                  <a:srgbClr val="FFFF00"/>
                </a:solidFill>
                <a:latin typeface="+mn-lt"/>
              </a:rPr>
              <a:t> </a:t>
            </a:r>
            <a:r>
              <a:rPr lang="el-GR" sz="2800" dirty="0" smtClean="0">
                <a:solidFill>
                  <a:srgbClr val="FFFF00"/>
                </a:solidFill>
                <a:latin typeface="+mn-lt"/>
              </a:rPr>
              <a:t>ιστοσελίδας</a:t>
            </a:r>
            <a:r>
              <a:rPr lang="en-US" sz="2800" dirty="0">
                <a:solidFill>
                  <a:srgbClr val="FFFF00"/>
                </a:solidFill>
                <a:latin typeface="+mn-lt"/>
              </a:rPr>
              <a:t>.</a:t>
            </a:r>
            <a:r>
              <a:rPr lang="el-GR" sz="2800" dirty="0">
                <a:solidFill>
                  <a:srgbClr val="FFFF00"/>
                </a:solidFill>
                <a:latin typeface="+mn-lt"/>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18</a:t>
            </a:fld>
            <a:endParaRPr lang="el-GR"/>
          </a:p>
        </p:txBody>
      </p:sp>
      <p:sp>
        <p:nvSpPr>
          <p:cNvPr id="3" name="Rectangle 3"/>
          <p:cNvSpPr txBox="1">
            <a:spLocks noChangeArrowheads="1"/>
          </p:cNvSpPr>
          <p:nvPr/>
        </p:nvSpPr>
        <p:spPr>
          <a:xfrm>
            <a:off x="357158" y="1303353"/>
            <a:ext cx="8099455" cy="4340225"/>
          </a:xfrm>
          <a:prstGeom prst="rect">
            <a:avLst/>
          </a:prstGeom>
        </p:spPr>
        <p:txBody>
          <a:bodyPr/>
          <a:lstStyle/>
          <a:p>
            <a:pPr marL="342900" marR="0" lvl="0" indent="-342900" defTabSz="914400" rtl="0" eaLnBrk="1" fontAlgn="base" latinLnBrk="0" hangingPunct="1">
              <a:lnSpc>
                <a:spcPct val="90000"/>
              </a:lnSpc>
              <a:spcBef>
                <a:spcPct val="20000"/>
              </a:spcBef>
              <a:spcAft>
                <a:spcPct val="0"/>
              </a:spcAft>
              <a:buClr>
                <a:srgbClr val="FF0000"/>
              </a:buClr>
              <a:buSzPct val="100000"/>
              <a:buFont typeface="Wingdings" pitchFamily="2" charset="2"/>
              <a:buChar char="§"/>
              <a:tabLst/>
              <a:defRPr/>
            </a:pPr>
            <a:r>
              <a:rPr kumimoji="0" lang="el-GR" b="1" i="0" u="none" strike="noStrike" kern="0" cap="none" spc="0" normalizeH="0" baseline="0" noProof="0" dirty="0" smtClean="0">
                <a:ln>
                  <a:noFill/>
                </a:ln>
                <a:uLnTx/>
                <a:uFillTx/>
                <a:latin typeface="Arial" charset="0"/>
                <a:ea typeface="+mn-ea"/>
                <a:cs typeface="Times New Roman" pitchFamily="18" charset="0"/>
              </a:rPr>
              <a:t>Η </a:t>
            </a:r>
            <a:r>
              <a:rPr kumimoji="0" lang="el-GR" b="1" i="0" u="none" strike="noStrike" kern="0" cap="none" spc="0" normalizeH="0" baseline="0" noProof="0" dirty="0" smtClean="0">
                <a:ln>
                  <a:noFill/>
                </a:ln>
                <a:solidFill>
                  <a:srgbClr val="FF0000"/>
                </a:solidFill>
                <a:uLnTx/>
                <a:uFillTx/>
                <a:latin typeface="Arial" charset="0"/>
                <a:ea typeface="+mn-ea"/>
                <a:cs typeface="Times New Roman" pitchFamily="18" charset="0"/>
              </a:rPr>
              <a:t>συναίνεση </a:t>
            </a:r>
            <a:r>
              <a:rPr kumimoji="0" lang="el-GR" b="1" i="0" u="none" strike="noStrike" kern="0" cap="none" spc="0" normalizeH="0" baseline="0" noProof="0" dirty="0" smtClean="0">
                <a:ln>
                  <a:noFill/>
                </a:ln>
                <a:uLnTx/>
                <a:uFillTx/>
                <a:latin typeface="Arial" charset="0"/>
                <a:ea typeface="+mn-ea"/>
                <a:cs typeface="Times New Roman" pitchFamily="18" charset="0"/>
              </a:rPr>
              <a:t>του ασθενή </a:t>
            </a:r>
            <a:r>
              <a:rPr kumimoji="0" lang="el-GR" b="1" i="0" u="none" strike="noStrike" kern="0" cap="none" spc="0" normalizeH="0" baseline="0" noProof="0" dirty="0" smtClean="0">
                <a:ln>
                  <a:noFill/>
                </a:ln>
                <a:uLnTx/>
                <a:uFillTx/>
                <a:latin typeface="Arial" charset="0"/>
                <a:ea typeface="+mn-ea"/>
                <a:cs typeface="Times New Roman" pitchFamily="18" charset="0"/>
              </a:rPr>
              <a:t>π.χ. στην </a:t>
            </a:r>
            <a:r>
              <a:rPr kumimoji="0" lang="el-GR" b="1" i="0" u="none" strike="noStrike" kern="0" cap="none" spc="0" normalizeH="0" baseline="0" noProof="0" dirty="0" smtClean="0">
                <a:ln>
                  <a:noFill/>
                </a:ln>
                <a:uLnTx/>
                <a:uFillTx/>
                <a:latin typeface="Arial" charset="0"/>
                <a:ea typeface="+mn-ea"/>
                <a:cs typeface="Times New Roman" pitchFamily="18" charset="0"/>
              </a:rPr>
              <a:t>τοποθέτηση </a:t>
            </a:r>
            <a:r>
              <a:rPr kumimoji="0" lang="el-GR" b="1" i="0" u="none" strike="noStrike" kern="0" cap="none" spc="0" normalizeH="0" baseline="0" noProof="0" dirty="0" smtClean="0">
                <a:ln>
                  <a:noFill/>
                </a:ln>
                <a:uLnTx/>
                <a:uFillTx/>
                <a:latin typeface="Arial" charset="0"/>
                <a:ea typeface="+mn-ea"/>
                <a:cs typeface="Times New Roman" pitchFamily="18" charset="0"/>
              </a:rPr>
              <a:t>εμφυτευμάτων, </a:t>
            </a:r>
            <a:r>
              <a:rPr kumimoji="0" lang="el-GR" b="1" i="0" u="none" strike="noStrike" kern="0" cap="none" spc="0" normalizeH="0" baseline="0" noProof="0" dirty="0" smtClean="0">
                <a:ln>
                  <a:noFill/>
                </a:ln>
                <a:uLnTx/>
                <a:uFillTx/>
                <a:latin typeface="Arial" charset="0"/>
                <a:ea typeface="+mn-ea"/>
                <a:cs typeface="Times New Roman" pitchFamily="18" charset="0"/>
              </a:rPr>
              <a:t>αποτελεί </a:t>
            </a:r>
            <a:r>
              <a:rPr kumimoji="0" lang="el-GR" b="1" i="0" u="none" strike="noStrike" kern="0" cap="none" spc="0" normalizeH="0" baseline="0" noProof="0" dirty="0" smtClean="0">
                <a:ln>
                  <a:noFill/>
                </a:ln>
                <a:solidFill>
                  <a:srgbClr val="FF0000"/>
                </a:solidFill>
                <a:uLnTx/>
                <a:uFillTx/>
                <a:latin typeface="Arial" charset="0"/>
                <a:ea typeface="+mn-ea"/>
                <a:cs typeface="Times New Roman" pitchFamily="18" charset="0"/>
              </a:rPr>
              <a:t>απαραίτητη προϋπόθεση,</a:t>
            </a:r>
            <a:r>
              <a:rPr kumimoji="0" lang="el-GR" b="1" i="0" u="none" strike="noStrike" kern="0" cap="none" spc="0" normalizeH="0" baseline="0" noProof="0" dirty="0" smtClean="0">
                <a:ln>
                  <a:noFill/>
                </a:ln>
                <a:uLnTx/>
                <a:uFillTx/>
                <a:latin typeface="Arial" charset="0"/>
                <a:ea typeface="+mn-ea"/>
                <a:cs typeface="Times New Roman" pitchFamily="18" charset="0"/>
              </a:rPr>
              <a:t> η δε έλλειψη της - όπως προαναφέρθηκε - αποτελεί περίπτωση ιατρικής ευθύνης.</a:t>
            </a:r>
            <a:r>
              <a:rPr kumimoji="0" lang="el-GR" b="1" i="0" u="none" strike="noStrike" kern="0" cap="none" spc="0" normalizeH="0" baseline="0" noProof="0" dirty="0" smtClean="0">
                <a:ln>
                  <a:noFill/>
                </a:ln>
                <a:uLnTx/>
                <a:uFillTx/>
                <a:latin typeface="Arial" charset="0"/>
                <a:ea typeface="+mn-ea"/>
                <a:cs typeface="+mn-cs"/>
              </a:rPr>
              <a:t> </a:t>
            </a:r>
            <a:br>
              <a:rPr kumimoji="0" lang="el-GR" b="1" i="0" u="none" strike="noStrike" kern="0" cap="none" spc="0" normalizeH="0" baseline="0" noProof="0" dirty="0" smtClean="0">
                <a:ln>
                  <a:noFill/>
                </a:ln>
                <a:uLnTx/>
                <a:uFillTx/>
                <a:latin typeface="Arial" charset="0"/>
                <a:ea typeface="+mn-ea"/>
                <a:cs typeface="+mn-cs"/>
              </a:rPr>
            </a:br>
            <a:endParaRPr kumimoji="0" lang="el-GR" b="1" i="0" u="none" strike="noStrike" kern="0" cap="none" spc="0" normalizeH="0" baseline="0" noProof="0" dirty="0" smtClean="0">
              <a:ln>
                <a:noFill/>
              </a:ln>
              <a:uLnTx/>
              <a:uFillTx/>
              <a:latin typeface="Arial"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FF0000"/>
              </a:buClr>
              <a:buSzPct val="100000"/>
              <a:buFont typeface="Wingdings" pitchFamily="2" charset="2"/>
              <a:buChar char="§"/>
              <a:tabLst/>
              <a:defRPr/>
            </a:pPr>
            <a:r>
              <a:rPr kumimoji="0" lang="el-GR" b="1" i="0" u="none" strike="noStrike" kern="0" cap="none" spc="0" normalizeH="0" baseline="0" noProof="0" dirty="0" smtClean="0">
                <a:ln>
                  <a:noFill/>
                </a:ln>
                <a:uLnTx/>
                <a:uFillTx/>
                <a:latin typeface="Arial" charset="0"/>
                <a:ea typeface="+mn-ea"/>
                <a:cs typeface="+mn-cs"/>
              </a:rPr>
              <a:t>Όσον αφορά θέματα απόδειξης, η </a:t>
            </a:r>
            <a:r>
              <a:rPr kumimoji="0" lang="el-GR" b="1" i="0" u="none" strike="noStrike" kern="0" cap="none" spc="0" normalizeH="0" baseline="0" noProof="0" dirty="0" smtClean="0">
                <a:ln>
                  <a:noFill/>
                </a:ln>
                <a:solidFill>
                  <a:srgbClr val="FF0000"/>
                </a:solidFill>
                <a:uLnTx/>
                <a:uFillTx/>
                <a:latin typeface="Arial" charset="0"/>
                <a:ea typeface="+mn-ea"/>
                <a:cs typeface="+mn-cs"/>
              </a:rPr>
              <a:t>συγκατάθεση </a:t>
            </a:r>
            <a:r>
              <a:rPr kumimoji="0" lang="el-GR" b="1" i="0" u="none" strike="noStrike" kern="0" cap="none" spc="0" normalizeH="0" baseline="0" noProof="0" dirty="0" smtClean="0">
                <a:ln>
                  <a:noFill/>
                </a:ln>
                <a:uLnTx/>
                <a:uFillTx/>
                <a:latin typeface="Arial" charset="0"/>
                <a:ea typeface="+mn-ea"/>
                <a:cs typeface="+mn-cs"/>
              </a:rPr>
              <a:t>στην τοποθέτηση των εμφυτευμάτων μπορεί ενδεχομένως να δίδεται και </a:t>
            </a:r>
            <a:r>
              <a:rPr kumimoji="0" lang="el-GR" b="1" i="0" u="none" strike="noStrike" kern="0" cap="none" spc="0" normalizeH="0" baseline="0" noProof="0" dirty="0" smtClean="0">
                <a:ln>
                  <a:noFill/>
                </a:ln>
                <a:solidFill>
                  <a:srgbClr val="FF0000"/>
                </a:solidFill>
                <a:uLnTx/>
                <a:uFillTx/>
                <a:latin typeface="Arial" charset="0"/>
                <a:ea typeface="+mn-ea"/>
                <a:cs typeface="+mn-cs"/>
              </a:rPr>
              <a:t>γραπτώς</a:t>
            </a:r>
            <a:r>
              <a:rPr kumimoji="0" lang="el-GR" b="1" i="0" u="none" strike="noStrike" kern="0" cap="none" spc="0" normalizeH="0" baseline="0" noProof="0" dirty="0" smtClean="0">
                <a:ln>
                  <a:noFill/>
                </a:ln>
                <a:solidFill>
                  <a:srgbClr val="FF0000"/>
                </a:solidFill>
                <a:uLnTx/>
                <a:uFillTx/>
                <a:latin typeface="Arial" charset="0"/>
                <a:ea typeface="+mn-ea"/>
                <a:cs typeface="Arial" charset="0"/>
              </a:rPr>
              <a:t>,</a:t>
            </a:r>
            <a:r>
              <a:rPr kumimoji="0" lang="el-GR" b="1" i="0" u="none" strike="noStrike" kern="0" cap="none" spc="0" normalizeH="0" baseline="0" noProof="0" dirty="0" smtClean="0">
                <a:ln>
                  <a:noFill/>
                </a:ln>
                <a:uLnTx/>
                <a:uFillTx/>
                <a:latin typeface="Arial" charset="0"/>
                <a:ea typeface="+mn-ea"/>
                <a:cs typeface="Arial" charset="0"/>
              </a:rPr>
              <a:t> </a:t>
            </a:r>
            <a:r>
              <a:rPr kumimoji="0" lang="el-GR" b="1" i="0" u="none" strike="noStrike" kern="0" cap="none" spc="0" normalizeH="0" baseline="0" noProof="0" dirty="0" smtClean="0">
                <a:ln>
                  <a:noFill/>
                </a:ln>
                <a:uLnTx/>
                <a:uFillTx/>
                <a:latin typeface="Arial" charset="0"/>
                <a:ea typeface="+mn-ea"/>
                <a:cs typeface="+mn-cs"/>
              </a:rPr>
              <a:t>χωρίς αυτό να σημαίνει ότι είναι ανεπαρκής μία απόδειξη μέσω μαρτύρων (π.χ. του βοηθού</a:t>
            </a:r>
            <a:r>
              <a:rPr kumimoji="0" lang="el-GR" b="1" i="0" u="none" strike="noStrike" kern="0" cap="none" spc="0" normalizeH="0" baseline="0" noProof="0" dirty="0" smtClean="0">
                <a:ln>
                  <a:noFill/>
                </a:ln>
                <a:uLnTx/>
                <a:uFillTx/>
                <a:latin typeface="Arial" charset="0"/>
                <a:ea typeface="+mn-ea"/>
                <a:cs typeface="Arial" charset="0"/>
              </a:rPr>
              <a:t> </a:t>
            </a:r>
            <a:r>
              <a:rPr kumimoji="0" lang="el-GR" b="1" i="0" u="none" strike="noStrike" kern="0" cap="none" spc="0" normalizeH="0" baseline="0" noProof="0" dirty="0" smtClean="0">
                <a:ln>
                  <a:noFill/>
                </a:ln>
                <a:uLnTx/>
                <a:uFillTx/>
                <a:latin typeface="Arial" charset="0"/>
                <a:ea typeface="+mn-ea"/>
                <a:cs typeface="+mn-cs"/>
              </a:rPr>
              <a:t>του οδοντιάτρου ή άλλου προσωπικού που τυχόν ήταν</a:t>
            </a:r>
            <a:r>
              <a:rPr kumimoji="0" lang="el-GR" b="1" i="0" u="none" strike="noStrike" kern="0" cap="none" spc="0" normalizeH="0" noProof="0" dirty="0" smtClean="0">
                <a:ln>
                  <a:noFill/>
                </a:ln>
                <a:uLnTx/>
                <a:uFillTx/>
                <a:latin typeface="Arial" charset="0"/>
                <a:ea typeface="+mn-ea"/>
                <a:cs typeface="+mn-cs"/>
              </a:rPr>
              <a:t> </a:t>
            </a:r>
            <a:r>
              <a:rPr kumimoji="0" lang="el-GR" b="1" i="0" u="none" strike="noStrike" kern="0" cap="none" spc="0" normalizeH="0" baseline="0" noProof="0" dirty="0" smtClean="0">
                <a:ln>
                  <a:noFill/>
                </a:ln>
                <a:uLnTx/>
                <a:uFillTx/>
                <a:latin typeface="Arial" charset="0"/>
                <a:ea typeface="+mn-ea"/>
                <a:cs typeface="+mn-cs"/>
              </a:rPr>
              <a:t>παρόν</a:t>
            </a:r>
            <a:r>
              <a:rPr kumimoji="0" lang="el-GR" b="1" i="0" u="none" strike="noStrike" kern="0" cap="none" spc="0" normalizeH="0" baseline="0" noProof="0" dirty="0" smtClean="0">
                <a:ln>
                  <a:noFill/>
                </a:ln>
                <a:uLnTx/>
                <a:uFillTx/>
                <a:latin typeface="Arial" charset="0"/>
                <a:ea typeface="+mn-ea"/>
                <a:cs typeface="Arial" charset="0"/>
              </a:rPr>
              <a:t>)</a:t>
            </a:r>
            <a:r>
              <a:rPr kumimoji="0" lang="el-GR" b="1" i="0" u="none" strike="noStrike" kern="0" cap="none" spc="0" normalizeH="0" baseline="0" noProof="0" dirty="0" smtClean="0">
                <a:ln>
                  <a:noFill/>
                </a:ln>
                <a:uLnTx/>
                <a:uFillTx/>
                <a:latin typeface="Arial" charset="0"/>
                <a:ea typeface="+mn-ea"/>
                <a:cs typeface="+mn-cs"/>
              </a:rPr>
              <a:t> </a:t>
            </a:r>
            <a:br>
              <a:rPr kumimoji="0" lang="el-GR" b="1" i="0" u="none" strike="noStrike" kern="0" cap="none" spc="0" normalizeH="0" baseline="0" noProof="0" dirty="0" smtClean="0">
                <a:ln>
                  <a:noFill/>
                </a:ln>
                <a:uLnTx/>
                <a:uFillTx/>
                <a:latin typeface="Arial" charset="0"/>
                <a:ea typeface="+mn-ea"/>
                <a:cs typeface="+mn-cs"/>
              </a:rPr>
            </a:br>
            <a:endParaRPr kumimoji="0" lang="el-GR" b="1" i="0" u="none" strike="noStrike" kern="0" cap="none" spc="0" normalizeH="0" baseline="0" noProof="0" dirty="0" smtClean="0">
              <a:ln>
                <a:noFill/>
              </a:ln>
              <a:uLnTx/>
              <a:uFillTx/>
              <a:latin typeface="Arial"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FF0000"/>
              </a:buClr>
              <a:buSzPct val="100000"/>
              <a:buFont typeface="Wingdings" pitchFamily="2" charset="2"/>
              <a:buChar char="§"/>
              <a:tabLst/>
              <a:defRPr/>
            </a:pPr>
            <a:r>
              <a:rPr kumimoji="0" lang="el-GR" b="1" i="0" u="none" strike="noStrike" kern="0" cap="none" spc="0" normalizeH="0" baseline="0" noProof="0" dirty="0" smtClean="0">
                <a:ln>
                  <a:noFill/>
                </a:ln>
                <a:uLnTx/>
                <a:uFillTx/>
                <a:latin typeface="Arial" charset="0"/>
                <a:ea typeface="+mn-ea"/>
                <a:cs typeface="+mn-cs"/>
              </a:rPr>
              <a:t>Η</a:t>
            </a:r>
            <a:r>
              <a:rPr kumimoji="0" lang="el-GR" b="1" i="0" u="none" strike="noStrike" kern="0" cap="none" spc="0" normalizeH="0" baseline="0" noProof="0" dirty="0" smtClean="0">
                <a:ln>
                  <a:noFill/>
                </a:ln>
                <a:uLnTx/>
                <a:uFillTx/>
                <a:latin typeface="Arial" charset="0"/>
                <a:ea typeface="+mn-ea"/>
                <a:cs typeface="Times New Roman" pitchFamily="18" charset="0"/>
              </a:rPr>
              <a:t> διατήρηση </a:t>
            </a:r>
            <a:r>
              <a:rPr kumimoji="0" lang="el-GR" b="1" i="0" u="none" strike="noStrike" kern="0" cap="none" spc="0" normalizeH="0" baseline="0" noProof="0" dirty="0" smtClean="0">
                <a:ln>
                  <a:noFill/>
                </a:ln>
                <a:solidFill>
                  <a:srgbClr val="FF0000"/>
                </a:solidFill>
                <a:uLnTx/>
                <a:uFillTx/>
                <a:latin typeface="Arial" charset="0"/>
                <a:ea typeface="+mn-ea"/>
                <a:cs typeface="Times New Roman" pitchFamily="18" charset="0"/>
              </a:rPr>
              <a:t>ιατρικού αρχείου, </a:t>
            </a:r>
            <a:r>
              <a:rPr kumimoji="0" lang="el-GR" b="1" i="0" u="none" strike="noStrike" kern="0" cap="none" spc="0" normalizeH="0" baseline="0" noProof="0" dirty="0" smtClean="0">
                <a:ln>
                  <a:noFill/>
                </a:ln>
                <a:uLnTx/>
                <a:uFillTx/>
                <a:latin typeface="Arial" charset="0"/>
                <a:ea typeface="+mn-ea"/>
                <a:cs typeface="Times New Roman" pitchFamily="18" charset="0"/>
              </a:rPr>
              <a:t>γραπτής συναίνεσης αλλά και τυχόν αξονικών ή απλών ακτινογραφιών </a:t>
            </a:r>
            <a:r>
              <a:rPr kumimoji="0" lang="el-GR" b="1" i="0" u="none" strike="noStrike" kern="0" cap="none" spc="0" normalizeH="0" baseline="0" noProof="0" dirty="0" smtClean="0">
                <a:ln>
                  <a:noFill/>
                </a:ln>
                <a:solidFill>
                  <a:srgbClr val="FF0000"/>
                </a:solidFill>
                <a:uLnTx/>
                <a:uFillTx/>
                <a:latin typeface="Arial" charset="0"/>
                <a:ea typeface="+mn-ea"/>
                <a:cs typeface="Times New Roman" pitchFamily="18" charset="0"/>
              </a:rPr>
              <a:t>θα διευκολύνει </a:t>
            </a:r>
            <a:r>
              <a:rPr kumimoji="0" lang="el-GR" b="1" i="0" u="none" strike="noStrike" kern="0" cap="none" spc="0" normalizeH="0" baseline="0" noProof="0" dirty="0" smtClean="0">
                <a:ln>
                  <a:noFill/>
                </a:ln>
                <a:uLnTx/>
                <a:uFillTx/>
                <a:latin typeface="Arial" charset="0"/>
                <a:ea typeface="+mn-ea"/>
                <a:cs typeface="Times New Roman" pitchFamily="18" charset="0"/>
              </a:rPr>
              <a:t>σε δεδομένη στιγμή </a:t>
            </a:r>
            <a:r>
              <a:rPr kumimoji="0" lang="el-GR" b="1" i="0" u="none" strike="noStrike" kern="0" cap="none" spc="0" normalizeH="0" baseline="0" noProof="0" dirty="0" smtClean="0">
                <a:ln>
                  <a:noFill/>
                </a:ln>
                <a:solidFill>
                  <a:srgbClr val="FF0000"/>
                </a:solidFill>
                <a:uLnTx/>
                <a:uFillTx/>
                <a:latin typeface="Arial" charset="0"/>
                <a:ea typeface="+mn-ea"/>
                <a:cs typeface="Times New Roman" pitchFamily="18" charset="0"/>
              </a:rPr>
              <a:t>την τεκμηρίωση </a:t>
            </a:r>
            <a:r>
              <a:rPr kumimoji="0" lang="el-GR" b="1" i="0" u="none" strike="noStrike" kern="0" cap="none" spc="0" normalizeH="0" baseline="0" noProof="0" dirty="0" smtClean="0">
                <a:ln>
                  <a:noFill/>
                </a:ln>
                <a:uLnTx/>
                <a:uFillTx/>
                <a:latin typeface="Arial" charset="0"/>
                <a:ea typeface="+mn-ea"/>
                <a:cs typeface="Times New Roman" pitchFamily="18" charset="0"/>
              </a:rPr>
              <a:t>μη υπαιτιότητας του γιατρού</a:t>
            </a:r>
            <a:r>
              <a:rPr kumimoji="0" lang="el-GR" b="1" i="0" u="none" strike="noStrike" kern="0" cap="none" spc="0" normalizeH="0" baseline="0" noProof="0" dirty="0" smtClean="0">
                <a:ln>
                  <a:noFill/>
                </a:ln>
                <a:uLnTx/>
                <a:uFillTx/>
                <a:latin typeface="Arial" charset="0"/>
                <a:ea typeface="+mn-ea"/>
                <a:cs typeface="+mn-cs"/>
              </a:rPr>
              <a:t>.</a:t>
            </a:r>
          </a:p>
          <a:p>
            <a:pPr marL="342900" marR="0" lvl="0" indent="-342900" algn="just" defTabSz="914400" rtl="0" eaLnBrk="1" fontAlgn="base" latinLnBrk="0" hangingPunct="1">
              <a:lnSpc>
                <a:spcPct val="90000"/>
              </a:lnSpc>
              <a:spcBef>
                <a:spcPct val="20000"/>
              </a:spcBef>
              <a:spcAft>
                <a:spcPct val="0"/>
              </a:spcAft>
              <a:buClr>
                <a:srgbClr val="FF0000"/>
              </a:buClr>
              <a:buSzPct val="100000"/>
              <a:buFont typeface="Wingdings" pitchFamily="2" charset="2"/>
              <a:buChar char="§"/>
              <a:tabLst/>
              <a:defRPr/>
            </a:pPr>
            <a:endParaRPr kumimoji="0" lang="el-GR" sz="2200" b="0" i="0" u="none" strike="noStrike" kern="0" cap="none" spc="0" normalizeH="0" baseline="0" noProof="0" dirty="0">
              <a:ln>
                <a:noFill/>
              </a:ln>
              <a:solidFill>
                <a:schemeClr val="bg1"/>
              </a:solidFill>
              <a:effectLst/>
              <a:uLnTx/>
              <a:uFillTx/>
              <a:latin typeface="Arial" charset="0"/>
              <a:ea typeface="+mn-ea"/>
              <a:cs typeface="+mn-cs"/>
            </a:endParaRPr>
          </a:p>
        </p:txBody>
      </p:sp>
      <p:sp>
        <p:nvSpPr>
          <p:cNvPr id="4" name="Text Box 4"/>
          <p:cNvSpPr txBox="1">
            <a:spLocks noChangeArrowheads="1"/>
          </p:cNvSpPr>
          <p:nvPr/>
        </p:nvSpPr>
        <p:spPr bwMode="auto">
          <a:xfrm>
            <a:off x="468313" y="-24"/>
            <a:ext cx="8153400" cy="1209675"/>
          </a:xfrm>
          <a:prstGeom prst="rect">
            <a:avLst/>
          </a:prstGeom>
          <a:blipFill dpi="0" rotWithShape="1">
            <a:blip r:embed="rId2">
              <a:alphaModFix amt="14000"/>
            </a:blip>
            <a:srcRect/>
            <a:tile tx="0" ty="0" sx="100000" sy="100000" flip="none" algn="tl"/>
          </a:blipFill>
          <a:ln w="19050">
            <a:solidFill>
              <a:srgbClr val="000000"/>
            </a:solidFill>
            <a:miter lim="800000"/>
            <a:headEnd/>
            <a:tailEnd/>
          </a:ln>
          <a:effectLst>
            <a:outerShdw dist="107763" dir="2700000" algn="ctr" rotWithShape="0">
              <a:srgbClr val="080808">
                <a:alpha val="50000"/>
              </a:srgbClr>
            </a:outerShdw>
          </a:effectLst>
        </p:spPr>
        <p:txBody>
          <a:bodyPr>
            <a:spAutoFit/>
          </a:bodyPr>
          <a:lstStyle/>
          <a:p>
            <a:pPr algn="ctr"/>
            <a:r>
              <a:rPr lang="el-GR" sz="3600" b="1" dirty="0">
                <a:solidFill>
                  <a:srgbClr val="FFFF00"/>
                </a:solidFill>
                <a:latin typeface="+mn-lt"/>
              </a:rPr>
              <a:t>Ζητήματα ενημέρωσης</a:t>
            </a:r>
            <a:br>
              <a:rPr lang="el-GR" sz="3600" b="1" dirty="0">
                <a:solidFill>
                  <a:srgbClr val="FFFF00"/>
                </a:solidFill>
                <a:latin typeface="+mn-lt"/>
              </a:rPr>
            </a:br>
            <a:r>
              <a:rPr lang="el-GR" sz="3600" b="1" dirty="0">
                <a:solidFill>
                  <a:srgbClr val="FFFF00"/>
                </a:solidFill>
                <a:latin typeface="+mn-lt"/>
              </a:rPr>
              <a:t>και συναίνεσης του ασθενή</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19</a:t>
            </a:fld>
            <a:endParaRPr lang="el-GR"/>
          </a:p>
        </p:txBody>
      </p:sp>
      <p:sp>
        <p:nvSpPr>
          <p:cNvPr id="3" name="Rectangle 3"/>
          <p:cNvSpPr txBox="1">
            <a:spLocks noChangeArrowheads="1"/>
          </p:cNvSpPr>
          <p:nvPr/>
        </p:nvSpPr>
        <p:spPr>
          <a:xfrm>
            <a:off x="428596" y="1628775"/>
            <a:ext cx="8153400" cy="16176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FF0000"/>
              </a:buClr>
              <a:buSzPct val="100000"/>
              <a:buFont typeface="Wingdings" pitchFamily="2" charset="2"/>
              <a:buChar char="§"/>
              <a:tabLst/>
              <a:defRPr/>
            </a:pPr>
            <a:r>
              <a:rPr kumimoji="0" lang="el-GR" b="1" i="0" u="none" strike="noStrike" kern="0" cap="none" spc="0" normalizeH="0" baseline="0" noProof="0" dirty="0" smtClean="0">
                <a:ln>
                  <a:noFill/>
                </a:ln>
                <a:uLnTx/>
                <a:uFillTx/>
                <a:latin typeface="+mn-lt"/>
                <a:ea typeface="+mn-ea"/>
                <a:cs typeface="+mn-cs"/>
              </a:rPr>
              <a:t>Επιδίωξη σωματικής βλάβης (</a:t>
            </a:r>
            <a:r>
              <a:rPr kumimoji="0" lang="el-GR" b="1" i="1" u="none" strike="noStrike" kern="0" cap="none" spc="0" normalizeH="0" baseline="0" noProof="0" dirty="0" smtClean="0">
                <a:ln>
                  <a:noFill/>
                </a:ln>
                <a:uLnTx/>
                <a:uFillTx/>
                <a:latin typeface="+mn-lt"/>
                <a:ea typeface="+mn-ea"/>
                <a:cs typeface="+mn-cs"/>
              </a:rPr>
              <a:t>δόλος </a:t>
            </a:r>
            <a:r>
              <a:rPr kumimoji="0" lang="el-GR" b="1" i="1" u="none" strike="noStrike" kern="0" cap="none" spc="0" normalizeH="0" baseline="0" noProof="0" dirty="0" err="1" smtClean="0">
                <a:ln>
                  <a:noFill/>
                </a:ln>
                <a:uLnTx/>
                <a:uFillTx/>
                <a:latin typeface="+mn-lt"/>
                <a:ea typeface="+mn-ea"/>
                <a:cs typeface="+mn-cs"/>
              </a:rPr>
              <a:t>α΄</a:t>
            </a:r>
            <a:r>
              <a:rPr kumimoji="0" lang="el-GR" b="1" i="1" u="none" strike="noStrike" kern="0" cap="none" spc="0" normalizeH="0" baseline="0" noProof="0" dirty="0" smtClean="0">
                <a:ln>
                  <a:noFill/>
                </a:ln>
                <a:uLnTx/>
                <a:uFillTx/>
                <a:latin typeface="+mn-lt"/>
                <a:ea typeface="+mn-ea"/>
                <a:cs typeface="+mn-cs"/>
              </a:rPr>
              <a:t> βαθμού</a:t>
            </a:r>
            <a:r>
              <a:rPr kumimoji="0" lang="el-GR" b="1" i="0" u="none" strike="noStrike" kern="0" cap="none" spc="0" normalizeH="0" baseline="0" noProof="0" dirty="0" smtClean="0">
                <a:ln>
                  <a:noFill/>
                </a:ln>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FF0000"/>
              </a:buClr>
              <a:buSzPct val="100000"/>
              <a:buFont typeface="Wingdings" pitchFamily="2" charset="2"/>
              <a:buChar char="§"/>
              <a:tabLst/>
              <a:defRPr/>
            </a:pPr>
            <a:r>
              <a:rPr kumimoji="0" lang="el-GR" b="1" i="0" u="none" strike="noStrike" kern="0" cap="none" spc="0" normalizeH="0" baseline="0" noProof="0" dirty="0" err="1" smtClean="0">
                <a:ln>
                  <a:noFill/>
                </a:ln>
                <a:uLnTx/>
                <a:uFillTx/>
                <a:latin typeface="+mn-lt"/>
                <a:ea typeface="+mn-ea"/>
                <a:cs typeface="+mn-cs"/>
              </a:rPr>
              <a:t>Βεβαιότης</a:t>
            </a:r>
            <a:r>
              <a:rPr kumimoji="0" lang="el-GR" b="1" i="0" u="none" strike="noStrike" kern="0" cap="none" spc="0" normalizeH="0" baseline="0" noProof="0" dirty="0" smtClean="0">
                <a:ln>
                  <a:noFill/>
                </a:ln>
                <a:uLnTx/>
                <a:uFillTx/>
                <a:latin typeface="+mn-lt"/>
                <a:ea typeface="+mn-ea"/>
                <a:cs typeface="+mn-cs"/>
              </a:rPr>
              <a:t> πρόκλησης ζημίας (</a:t>
            </a:r>
            <a:r>
              <a:rPr kumimoji="0" lang="el-GR" b="1" i="1" u="none" strike="noStrike" kern="0" cap="none" spc="0" normalizeH="0" baseline="0" noProof="0" dirty="0" smtClean="0">
                <a:ln>
                  <a:noFill/>
                </a:ln>
                <a:uLnTx/>
                <a:uFillTx/>
                <a:latin typeface="+mn-lt"/>
                <a:ea typeface="+mn-ea"/>
                <a:cs typeface="+mn-cs"/>
              </a:rPr>
              <a:t>δόλος </a:t>
            </a:r>
            <a:r>
              <a:rPr kumimoji="0" lang="el-GR" b="1" i="1" u="none" strike="noStrike" kern="0" cap="none" spc="0" normalizeH="0" baseline="0" noProof="0" dirty="0" err="1" smtClean="0">
                <a:ln>
                  <a:noFill/>
                </a:ln>
                <a:uLnTx/>
                <a:uFillTx/>
                <a:latin typeface="+mn-lt"/>
                <a:ea typeface="+mn-ea"/>
                <a:cs typeface="+mn-cs"/>
              </a:rPr>
              <a:t>β΄</a:t>
            </a:r>
            <a:r>
              <a:rPr kumimoji="0" lang="el-GR" b="1" i="1" u="none" strike="noStrike" kern="0" cap="none" spc="0" normalizeH="0" baseline="0" noProof="0" dirty="0" smtClean="0">
                <a:ln>
                  <a:noFill/>
                </a:ln>
                <a:uLnTx/>
                <a:uFillTx/>
                <a:latin typeface="+mn-lt"/>
                <a:ea typeface="+mn-ea"/>
                <a:cs typeface="+mn-cs"/>
              </a:rPr>
              <a:t> βαθμού</a:t>
            </a:r>
            <a:r>
              <a:rPr kumimoji="0" lang="el-GR" b="1" i="0" u="none" strike="noStrike" kern="0" cap="none" spc="0" normalizeH="0" baseline="0" noProof="0" dirty="0" smtClean="0">
                <a:ln>
                  <a:noFill/>
                </a:ln>
                <a:uLnTx/>
                <a:uFillTx/>
                <a:latin typeface="+mn-lt"/>
                <a:ea typeface="+mn-ea"/>
                <a:cs typeface="+mn-cs"/>
              </a:rPr>
              <a:t>)</a:t>
            </a:r>
            <a:r>
              <a:rPr kumimoji="0" lang="el-GR" b="1" i="0" u="none" strike="noStrike" kern="0" cap="none" spc="0" normalizeH="0" baseline="0" noProof="0" dirty="0" smtClean="0">
                <a:ln>
                  <a:noFill/>
                </a:ln>
                <a:uLnTx/>
                <a:uFillTx/>
                <a:latin typeface="+mn-lt"/>
                <a:ea typeface="+mn-ea"/>
                <a:cs typeface="Times New Roman" pitchFamily="18" charset="0"/>
              </a:rPr>
              <a:t> </a:t>
            </a:r>
            <a:endParaRPr kumimoji="0" lang="en-US" b="1" i="0" u="none" strike="noStrike" kern="0" cap="none" spc="0" normalizeH="0" baseline="0" noProof="0" dirty="0" smtClean="0">
              <a:ln>
                <a:noFill/>
              </a:ln>
              <a:uLnTx/>
              <a:uFillTx/>
              <a:latin typeface="+mn-lt"/>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rgbClr val="FF0000"/>
              </a:buClr>
              <a:buSzPct val="100000"/>
              <a:buFont typeface="Wingdings" pitchFamily="2" charset="2"/>
              <a:buChar char="§"/>
              <a:tabLst/>
              <a:defRPr/>
            </a:pPr>
            <a:r>
              <a:rPr kumimoji="0" lang="el-GR" b="1" i="0" u="none" strike="noStrike" kern="0" cap="none" spc="0" normalizeH="0" baseline="0" noProof="0" dirty="0" smtClean="0">
                <a:ln>
                  <a:noFill/>
                </a:ln>
                <a:uLnTx/>
                <a:uFillTx/>
                <a:latin typeface="+mn-lt"/>
                <a:ea typeface="+mn-ea"/>
                <a:cs typeface="+mn-cs"/>
              </a:rPr>
              <a:t>Επίγνωση του κινδύνου (</a:t>
            </a:r>
            <a:r>
              <a:rPr kumimoji="0" lang="el-GR" b="1" i="1" u="none" strike="noStrike" kern="0" cap="none" spc="0" normalizeH="0" baseline="0" noProof="0" dirty="0" smtClean="0">
                <a:ln>
                  <a:noFill/>
                </a:ln>
                <a:uLnTx/>
                <a:uFillTx/>
                <a:latin typeface="+mn-lt"/>
                <a:ea typeface="+mn-ea"/>
                <a:cs typeface="+mn-cs"/>
              </a:rPr>
              <a:t>ενδεχόμενος δόλος</a:t>
            </a:r>
            <a:r>
              <a:rPr kumimoji="0" lang="el-GR" b="1" i="0" u="none" strike="noStrike" kern="0" cap="none" spc="0" normalizeH="0" baseline="0" noProof="0" dirty="0" smtClean="0">
                <a:ln>
                  <a:noFill/>
                </a:ln>
                <a:uLnTx/>
                <a:uFillTx/>
                <a:latin typeface="+mn-lt"/>
                <a:ea typeface="+mn-ea"/>
                <a:cs typeface="+mn-cs"/>
              </a:rPr>
              <a:t>)</a:t>
            </a:r>
            <a:endParaRPr kumimoji="0" lang="el-GR" b="1" i="0" u="none" strike="noStrike" kern="0" cap="none" spc="0" normalizeH="0" baseline="0" noProof="0" dirty="0">
              <a:ln>
                <a:noFill/>
              </a:ln>
              <a:uLnTx/>
              <a:uFillTx/>
              <a:latin typeface="+mn-lt"/>
              <a:ea typeface="+mn-ea"/>
              <a:cs typeface="Times New Roman" pitchFamily="18" charset="0"/>
            </a:endParaRPr>
          </a:p>
        </p:txBody>
      </p:sp>
      <p:sp>
        <p:nvSpPr>
          <p:cNvPr id="4" name="Rectangle 5"/>
          <p:cNvSpPr>
            <a:spLocks noChangeArrowheads="1"/>
          </p:cNvSpPr>
          <p:nvPr/>
        </p:nvSpPr>
        <p:spPr bwMode="auto">
          <a:xfrm>
            <a:off x="642910" y="4849830"/>
            <a:ext cx="7772400" cy="10795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
            </a:pPr>
            <a:r>
              <a:rPr lang="el-GR" dirty="0"/>
              <a:t> </a:t>
            </a:r>
            <a:r>
              <a:rPr lang="el-GR" b="1" dirty="0">
                <a:latin typeface="+mn-lt"/>
              </a:rPr>
              <a:t>Πριν από την ιατρική πράξη.</a:t>
            </a:r>
          </a:p>
          <a:p>
            <a:pPr marL="342900" indent="-342900">
              <a:spcBef>
                <a:spcPct val="20000"/>
              </a:spcBef>
              <a:buClr>
                <a:srgbClr val="FF0000"/>
              </a:buClr>
              <a:buFont typeface="Wingdings" pitchFamily="2" charset="2"/>
              <a:buChar char="§"/>
            </a:pPr>
            <a:r>
              <a:rPr lang="el-GR" b="1" dirty="0">
                <a:latin typeface="+mn-lt"/>
              </a:rPr>
              <a:t> Κατά τη διάρκεια της ιατρικής πράξης.</a:t>
            </a:r>
            <a:endParaRPr lang="el-GR" b="1" dirty="0">
              <a:latin typeface="+mn-lt"/>
              <a:cs typeface="Times New Roman" pitchFamily="18" charset="0"/>
            </a:endParaRPr>
          </a:p>
        </p:txBody>
      </p:sp>
      <p:sp>
        <p:nvSpPr>
          <p:cNvPr id="5" name="Text Box 8"/>
          <p:cNvSpPr txBox="1">
            <a:spLocks noChangeArrowheads="1"/>
          </p:cNvSpPr>
          <p:nvPr/>
        </p:nvSpPr>
        <p:spPr bwMode="auto">
          <a:xfrm>
            <a:off x="500034" y="568091"/>
            <a:ext cx="8153400" cy="646331"/>
          </a:xfrm>
          <a:prstGeom prst="rect">
            <a:avLst/>
          </a:prstGeom>
          <a:blipFill dpi="0" rotWithShape="1">
            <a:blip r:embed="rId2">
              <a:alphaModFix amt="14000"/>
            </a:blip>
            <a:srcRect/>
            <a:tile tx="0" ty="0" sx="100000" sy="100000" flip="none" algn="tl"/>
          </a:blipFill>
          <a:ln w="19050">
            <a:solidFill>
              <a:srgbClr val="000000"/>
            </a:solidFill>
            <a:miter lim="800000"/>
            <a:headEnd/>
            <a:tailEnd/>
          </a:ln>
          <a:effectLst>
            <a:outerShdw dist="107763" dir="2700000" algn="ctr" rotWithShape="0">
              <a:srgbClr val="080808">
                <a:alpha val="50000"/>
              </a:srgbClr>
            </a:outerShdw>
          </a:effectLst>
        </p:spPr>
        <p:txBody>
          <a:bodyPr>
            <a:spAutoFit/>
          </a:bodyPr>
          <a:lstStyle/>
          <a:p>
            <a:pPr algn="ctr">
              <a:buClr>
                <a:srgbClr val="FF0000"/>
              </a:buClr>
            </a:pPr>
            <a:r>
              <a:rPr lang="el-GR" sz="3600" b="1" dirty="0">
                <a:solidFill>
                  <a:srgbClr val="FFFF00"/>
                </a:solidFill>
                <a:latin typeface="+mn-lt"/>
              </a:rPr>
              <a:t>Ποινική ευθύνη</a:t>
            </a:r>
            <a:endParaRPr lang="el-GR" sz="3600" dirty="0">
              <a:solidFill>
                <a:srgbClr val="FFFF00"/>
              </a:solidFill>
              <a:latin typeface="+mn-lt"/>
            </a:endParaRPr>
          </a:p>
        </p:txBody>
      </p:sp>
      <p:sp>
        <p:nvSpPr>
          <p:cNvPr id="6" name="Text Box 9"/>
          <p:cNvSpPr txBox="1">
            <a:spLocks noChangeArrowheads="1"/>
          </p:cNvSpPr>
          <p:nvPr/>
        </p:nvSpPr>
        <p:spPr bwMode="auto">
          <a:xfrm>
            <a:off x="495300" y="3714752"/>
            <a:ext cx="8153400" cy="646331"/>
          </a:xfrm>
          <a:prstGeom prst="rect">
            <a:avLst/>
          </a:prstGeom>
          <a:blipFill dpi="0" rotWithShape="1">
            <a:blip r:embed="rId2">
              <a:alphaModFix amt="14000"/>
            </a:blip>
            <a:srcRect/>
            <a:tile tx="0" ty="0" sx="100000" sy="100000" flip="none" algn="tl"/>
          </a:blipFill>
          <a:ln w="19050">
            <a:solidFill>
              <a:srgbClr val="000000"/>
            </a:solidFill>
            <a:miter lim="800000"/>
            <a:headEnd/>
            <a:tailEnd/>
          </a:ln>
          <a:effectLst>
            <a:outerShdw dist="107763" dir="2700000" algn="ctr" rotWithShape="0">
              <a:srgbClr val="080808">
                <a:alpha val="50000"/>
              </a:srgbClr>
            </a:outerShdw>
          </a:effectLst>
        </p:spPr>
        <p:txBody>
          <a:bodyPr>
            <a:spAutoFit/>
          </a:bodyPr>
          <a:lstStyle/>
          <a:p>
            <a:pPr algn="ctr">
              <a:buClr>
                <a:srgbClr val="FF0000"/>
              </a:buClr>
            </a:pPr>
            <a:r>
              <a:rPr lang="el-GR" sz="3600" b="1" dirty="0">
                <a:solidFill>
                  <a:srgbClr val="FFFF00"/>
                </a:solidFill>
                <a:latin typeface="+mn-lt"/>
              </a:rPr>
              <a:t>Αστική ευθύνη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 Θέση αριθμού διαφάνειας"/>
          <p:cNvSpPr>
            <a:spLocks noGrp="1"/>
          </p:cNvSpPr>
          <p:nvPr>
            <p:ph type="sldNum" sz="quarter" idx="12"/>
          </p:nvPr>
        </p:nvSpPr>
        <p:spPr>
          <a:xfrm>
            <a:off x="7167594" y="6400824"/>
            <a:ext cx="1905000" cy="457200"/>
          </a:xfrm>
        </p:spPr>
        <p:txBody>
          <a:bodyPr/>
          <a:lstStyle/>
          <a:p>
            <a:fld id="{FDADAB55-A6CD-44B2-9339-17BD7C65D451}" type="slidenum">
              <a:rPr lang="el-GR"/>
              <a:pPr/>
              <a:t>2</a:t>
            </a:fld>
            <a:endParaRPr lang="el-GR" dirty="0"/>
          </a:p>
        </p:txBody>
      </p:sp>
      <p:sp>
        <p:nvSpPr>
          <p:cNvPr id="40963" name="Rectangle 3"/>
          <p:cNvSpPr>
            <a:spLocks noGrp="1" noChangeArrowheads="1"/>
          </p:cNvSpPr>
          <p:nvPr>
            <p:ph type="body" idx="1"/>
          </p:nvPr>
        </p:nvSpPr>
        <p:spPr>
          <a:xfrm>
            <a:off x="228600" y="109558"/>
            <a:ext cx="8686800" cy="6248400"/>
          </a:xfrm>
        </p:spPr>
        <p:txBody>
          <a:bodyPr/>
          <a:lstStyle/>
          <a:p>
            <a:pPr marL="387350" indent="-387350" algn="just">
              <a:lnSpc>
                <a:spcPct val="90000"/>
              </a:lnSpc>
              <a:buClr>
                <a:srgbClr val="FF0000"/>
              </a:buClr>
              <a:buSzPct val="100000"/>
              <a:buFont typeface="Wingdings" pitchFamily="2" charset="2"/>
              <a:buChar char="§"/>
            </a:pPr>
            <a:r>
              <a:rPr lang="el-GR" sz="3200" dirty="0" smtClean="0">
                <a:cs typeface="Times New Roman" pitchFamily="18" charset="0"/>
              </a:rPr>
              <a:t>Η </a:t>
            </a:r>
            <a:r>
              <a:rPr lang="el-GR" sz="3200" dirty="0">
                <a:cs typeface="Times New Roman" pitchFamily="18" charset="0"/>
              </a:rPr>
              <a:t>άσκηση του οδοντιατρικού επαγγέλματος διέπεται ως είναι φυσικό από κανόνες </a:t>
            </a:r>
            <a:r>
              <a:rPr lang="el-GR" sz="3200" dirty="0">
                <a:solidFill>
                  <a:srgbClr val="FF0000"/>
                </a:solidFill>
                <a:cs typeface="Times New Roman" pitchFamily="18" charset="0"/>
              </a:rPr>
              <a:t>ηθικής</a:t>
            </a:r>
            <a:r>
              <a:rPr lang="el-GR" sz="3200" dirty="0">
                <a:cs typeface="Times New Roman" pitchFamily="18" charset="0"/>
              </a:rPr>
              <a:t> και </a:t>
            </a:r>
            <a:r>
              <a:rPr lang="el-GR" sz="3200" dirty="0">
                <a:solidFill>
                  <a:srgbClr val="FF0000"/>
                </a:solidFill>
                <a:cs typeface="Times New Roman" pitchFamily="18" charset="0"/>
              </a:rPr>
              <a:t>δεοντολογίας.</a:t>
            </a:r>
            <a:endParaRPr lang="el-GR" sz="3200" dirty="0">
              <a:solidFill>
                <a:srgbClr val="FF0000"/>
              </a:solidFill>
            </a:endParaRPr>
          </a:p>
          <a:p>
            <a:pPr marL="387350" indent="-387350" algn="just">
              <a:lnSpc>
                <a:spcPct val="90000"/>
              </a:lnSpc>
              <a:buClr>
                <a:srgbClr val="FF0000"/>
              </a:buClr>
              <a:buSzPct val="100000"/>
              <a:buFont typeface="Wingdings" pitchFamily="2" charset="2"/>
              <a:buChar char="§"/>
            </a:pPr>
            <a:endParaRPr lang="el-GR" sz="3200" dirty="0"/>
          </a:p>
          <a:p>
            <a:pPr marL="387350" indent="-387350" algn="just">
              <a:lnSpc>
                <a:spcPct val="90000"/>
              </a:lnSpc>
              <a:buClr>
                <a:srgbClr val="FF0000"/>
              </a:buClr>
              <a:buSzPct val="100000"/>
              <a:buFont typeface="Wingdings" pitchFamily="2" charset="2"/>
              <a:buChar char="§"/>
            </a:pPr>
            <a:r>
              <a:rPr lang="el-GR" sz="3200" dirty="0" smtClean="0">
                <a:cs typeface="Times New Roman" pitchFamily="18" charset="0"/>
              </a:rPr>
              <a:t>Η </a:t>
            </a:r>
            <a:r>
              <a:rPr lang="el-GR" sz="3200" dirty="0">
                <a:cs typeface="Times New Roman" pitchFamily="18" charset="0"/>
              </a:rPr>
              <a:t>ηθική του οδοντιατρικού επαγγέλματος βασίζεται σε μια σειρά </a:t>
            </a:r>
            <a:r>
              <a:rPr lang="el-GR" sz="3200" dirty="0">
                <a:solidFill>
                  <a:srgbClr val="FF0000"/>
                </a:solidFill>
                <a:cs typeface="Times New Roman" pitchFamily="18" charset="0"/>
              </a:rPr>
              <a:t>αρχών</a:t>
            </a:r>
            <a:r>
              <a:rPr lang="el-GR" sz="3200" dirty="0">
                <a:cs typeface="Times New Roman" pitchFamily="18" charset="0"/>
              </a:rPr>
              <a:t> που έχουν γίνει αποδεκτές από τους συναδέλφους με στόχο την κάλυψη των αναγκών του ασθενή και τη μεγαλύτερη δυνατή ωφέλεια γι αυτόν. Αυτές οι αρχές βοηθούν τον οδοντίατρο να πάρει τις σωστές αποφάσεις και να συνεργάζεται υπεύθυνα με τους ασθενείς του και με το κοινωνικό περιβάλλον γενικότερα.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20</a:t>
            </a:fld>
            <a:endParaRPr lang="el-GR"/>
          </a:p>
        </p:txBody>
      </p:sp>
      <p:sp>
        <p:nvSpPr>
          <p:cNvPr id="3" name="Rectangle 3"/>
          <p:cNvSpPr txBox="1">
            <a:spLocks noChangeArrowheads="1"/>
          </p:cNvSpPr>
          <p:nvPr/>
        </p:nvSpPr>
        <p:spPr>
          <a:xfrm>
            <a:off x="428596" y="1606569"/>
            <a:ext cx="8143932" cy="4608513"/>
          </a:xfrm>
          <a:prstGeom prst="rect">
            <a:avLst/>
          </a:prstGeom>
        </p:spPr>
        <p:txBody>
          <a:bodyPr/>
          <a:lstStyle/>
          <a:p>
            <a:pPr marL="342900" marR="0" lvl="0" indent="-342900" algn="just" defTabSz="914400" rtl="0" eaLnBrk="1" fontAlgn="base" latinLnBrk="0" hangingPunct="1">
              <a:lnSpc>
                <a:spcPct val="90000"/>
              </a:lnSpc>
              <a:spcBef>
                <a:spcPct val="20000"/>
              </a:spcBef>
              <a:spcAft>
                <a:spcPct val="0"/>
              </a:spcAft>
              <a:buClr>
                <a:srgbClr val="FF0000"/>
              </a:buClr>
              <a:buSzPct val="60000"/>
              <a:buFont typeface="Wingdings" pitchFamily="2" charset="2"/>
              <a:buChar char="§"/>
              <a:tabLst/>
              <a:defRPr/>
            </a:pPr>
            <a:r>
              <a:rPr kumimoji="0" lang="el-GR" sz="2400" b="1" i="0" u="none" strike="noStrike" kern="0" cap="none" spc="0" normalizeH="0" baseline="0" noProof="0" dirty="0" smtClean="0">
                <a:ln>
                  <a:noFill/>
                </a:ln>
                <a:uLnTx/>
                <a:uFillTx/>
                <a:latin typeface="+mn-lt"/>
                <a:ea typeface="+mn-ea"/>
                <a:cs typeface="+mn-cs"/>
              </a:rPr>
              <a:t>Κ</a:t>
            </a:r>
            <a:r>
              <a:rPr kumimoji="0" lang="el-GR" sz="2400" b="1" i="0" u="none" strike="noStrike" kern="0" cap="none" spc="0" normalizeH="0" baseline="0" noProof="0" dirty="0" smtClean="0">
                <a:ln>
                  <a:noFill/>
                </a:ln>
                <a:uLnTx/>
                <a:uFillTx/>
                <a:latin typeface="+mn-lt"/>
                <a:ea typeface="+mn-ea"/>
                <a:cs typeface="Arial" charset="0"/>
              </a:rPr>
              <a:t>άθε πράξη </a:t>
            </a:r>
            <a:r>
              <a:rPr kumimoji="0" lang="el-GR" sz="2400" b="1" i="0" u="none" strike="noStrike" kern="0" cap="none" spc="0" normalizeH="0" baseline="0" noProof="0" dirty="0" smtClean="0">
                <a:ln>
                  <a:noFill/>
                </a:ln>
                <a:solidFill>
                  <a:srgbClr val="FF0000"/>
                </a:solidFill>
                <a:uLnTx/>
                <a:uFillTx/>
                <a:latin typeface="+mn-lt"/>
                <a:ea typeface="+mn-ea"/>
                <a:cs typeface="Arial" charset="0"/>
              </a:rPr>
              <a:t>ιατρικής αμέλειας </a:t>
            </a:r>
            <a:r>
              <a:rPr kumimoji="0" lang="el-GR" sz="2400" b="1" i="0" u="none" strike="noStrike" kern="0" cap="none" spc="0" normalizeH="0" baseline="0" noProof="0" dirty="0" smtClean="0">
                <a:ln>
                  <a:noFill/>
                </a:ln>
                <a:uLnTx/>
                <a:uFillTx/>
                <a:latin typeface="+mn-lt"/>
                <a:ea typeface="+mn-ea"/>
                <a:cs typeface="Arial" charset="0"/>
              </a:rPr>
              <a:t>που στοιχειοθετείται ποινική ευθύνη, γεννά παράλληλα και </a:t>
            </a:r>
            <a:r>
              <a:rPr kumimoji="0" lang="el-GR" sz="2400" b="1" i="0" u="none" strike="noStrike" kern="0" cap="none" spc="0" normalizeH="0" baseline="0" noProof="0" dirty="0" smtClean="0">
                <a:ln>
                  <a:noFill/>
                </a:ln>
                <a:solidFill>
                  <a:srgbClr val="FF0000"/>
                </a:solidFill>
                <a:uLnTx/>
                <a:uFillTx/>
                <a:latin typeface="+mn-lt"/>
                <a:ea typeface="+mn-ea"/>
                <a:cs typeface="Arial" charset="0"/>
              </a:rPr>
              <a:t>αξίωση</a:t>
            </a:r>
            <a:r>
              <a:rPr kumimoji="0" lang="el-GR" sz="2400" b="1" i="0" u="none" strike="noStrike" kern="0" cap="none" spc="0" normalizeH="0" baseline="0" noProof="0" dirty="0" smtClean="0">
                <a:ln>
                  <a:noFill/>
                </a:ln>
                <a:uLnTx/>
                <a:uFillTx/>
                <a:latin typeface="+mn-lt"/>
                <a:ea typeface="+mn-ea"/>
                <a:cs typeface="Arial" charset="0"/>
              </a:rPr>
              <a:t> </a:t>
            </a:r>
            <a:r>
              <a:rPr kumimoji="0" lang="el-GR" sz="2400" b="1" i="0" u="none" strike="noStrike" kern="0" cap="none" spc="0" normalizeH="0" baseline="0" noProof="0" dirty="0" smtClean="0">
                <a:ln>
                  <a:noFill/>
                </a:ln>
                <a:solidFill>
                  <a:srgbClr val="FF0000"/>
                </a:solidFill>
                <a:uLnTx/>
                <a:uFillTx/>
                <a:latin typeface="+mn-lt"/>
                <a:ea typeface="+mn-ea"/>
                <a:cs typeface="Arial" charset="0"/>
              </a:rPr>
              <a:t>αποζημίωσης</a:t>
            </a:r>
            <a:r>
              <a:rPr kumimoji="0" lang="el-GR" sz="2400" b="1" i="0" u="none" strike="noStrike" kern="0" cap="none" spc="0" normalizeH="0" baseline="0" noProof="0" dirty="0" smtClean="0">
                <a:ln>
                  <a:noFill/>
                </a:ln>
                <a:uLnTx/>
                <a:uFillTx/>
                <a:latin typeface="+mn-lt"/>
                <a:ea typeface="+mn-ea"/>
                <a:cs typeface="Arial" charset="0"/>
              </a:rPr>
              <a:t> από την πλευρά του θύματος.</a:t>
            </a:r>
            <a:r>
              <a:rPr kumimoji="0" lang="el-GR" sz="2400" b="1" i="0" u="none" strike="noStrike" kern="0" cap="none" spc="0" normalizeH="0" baseline="0" noProof="0" dirty="0" smtClean="0">
                <a:ln>
                  <a:noFill/>
                </a:ln>
                <a:uLnTx/>
                <a:uFillTx/>
                <a:latin typeface="+mn-lt"/>
                <a:ea typeface="+mn-ea"/>
                <a:cs typeface="+mn-cs"/>
              </a:rPr>
              <a:t> </a:t>
            </a:r>
            <a:r>
              <a:rPr kumimoji="0" lang="el-GR" sz="2400" b="1" i="0" u="none" strike="noStrike" kern="0" cap="none" spc="0" normalizeH="0" baseline="0" noProof="0" dirty="0" smtClean="0">
                <a:ln>
                  <a:noFill/>
                </a:ln>
                <a:solidFill>
                  <a:schemeClr val="bg1"/>
                </a:solidFill>
                <a:uLnTx/>
                <a:uFillTx/>
                <a:latin typeface="+mn-lt"/>
                <a:ea typeface="+mn-ea"/>
                <a:cs typeface="+mn-cs"/>
              </a:rPr>
              <a:t/>
            </a:r>
            <a:br>
              <a:rPr kumimoji="0" lang="el-GR" sz="2400" b="1" i="0" u="none" strike="noStrike" kern="0" cap="none" spc="0" normalizeH="0" baseline="0" noProof="0" dirty="0" smtClean="0">
                <a:ln>
                  <a:noFill/>
                </a:ln>
                <a:solidFill>
                  <a:schemeClr val="bg1"/>
                </a:solidFill>
                <a:uLnTx/>
                <a:uFillTx/>
                <a:latin typeface="+mn-lt"/>
                <a:ea typeface="+mn-ea"/>
                <a:cs typeface="+mn-cs"/>
              </a:rPr>
            </a:br>
            <a:endParaRPr kumimoji="0" lang="el-GR" sz="2400" b="1" i="0" u="none" strike="noStrike" kern="0" cap="none" spc="0" normalizeH="0" baseline="0" noProof="0" dirty="0" smtClean="0">
              <a:ln>
                <a:noFill/>
              </a:ln>
              <a:solidFill>
                <a:schemeClr val="bg1"/>
              </a:solidFill>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FF0000"/>
              </a:buClr>
              <a:buSzPct val="60000"/>
              <a:buFont typeface="Wingdings" pitchFamily="2" charset="2"/>
              <a:buChar char="§"/>
              <a:tabLst/>
              <a:defRPr/>
            </a:pPr>
            <a:r>
              <a:rPr kumimoji="0" lang="el-GR" sz="2400" b="1" i="0" u="none" strike="noStrike" kern="0" cap="none" spc="0" normalizeH="0" baseline="0" noProof="0" dirty="0" smtClean="0">
                <a:ln>
                  <a:noFill/>
                </a:ln>
                <a:uLnTx/>
                <a:uFillTx/>
                <a:latin typeface="+mn-lt"/>
                <a:ea typeface="+mn-ea"/>
                <a:cs typeface="Arial" charset="0"/>
              </a:rPr>
              <a:t>Ως </a:t>
            </a:r>
            <a:r>
              <a:rPr kumimoji="0" lang="el-GR" sz="2400" b="1" i="0" u="none" strike="noStrike" kern="0" cap="none" spc="0" normalizeH="0" baseline="0" noProof="0" dirty="0" smtClean="0">
                <a:ln>
                  <a:noFill/>
                </a:ln>
                <a:solidFill>
                  <a:srgbClr val="FF0000"/>
                </a:solidFill>
                <a:uLnTx/>
                <a:uFillTx/>
                <a:latin typeface="+mn-lt"/>
                <a:ea typeface="+mn-ea"/>
                <a:cs typeface="Arial" charset="0"/>
              </a:rPr>
              <a:t>απλή αμέλεια </a:t>
            </a:r>
            <a:r>
              <a:rPr kumimoji="0" lang="el-GR" sz="2400" b="1" i="0" u="none" strike="noStrike" kern="0" cap="none" spc="0" normalizeH="0" baseline="0" noProof="0" dirty="0" smtClean="0">
                <a:ln>
                  <a:noFill/>
                </a:ln>
                <a:uLnTx/>
                <a:uFillTx/>
                <a:latin typeface="+mn-lt"/>
                <a:ea typeface="+mn-ea"/>
                <a:cs typeface="Arial" charset="0"/>
              </a:rPr>
              <a:t>θα μπορούσε με γενικούς όρους να θεωρηθεί η περίπτωση κατά την οποία ο υπαίτιος γιατρός δεν καταβάλει κατά τη διάρκεια των ιατρικών πράξεων που επιχειρεί την συνήθη επιμέλεια που θα επιδείκνυε για τις δικές του</a:t>
            </a:r>
            <a:r>
              <a:rPr kumimoji="0" lang="el-GR" sz="2400" b="1" i="0" u="none" strike="noStrike" kern="0" cap="none" spc="0" normalizeH="0" noProof="0" dirty="0" smtClean="0">
                <a:ln>
                  <a:noFill/>
                </a:ln>
                <a:uLnTx/>
                <a:uFillTx/>
                <a:latin typeface="+mn-lt"/>
                <a:ea typeface="+mn-ea"/>
                <a:cs typeface="Arial" charset="0"/>
              </a:rPr>
              <a:t> </a:t>
            </a:r>
            <a:r>
              <a:rPr kumimoji="0" lang="el-GR" sz="2400" b="1" i="0" u="none" strike="noStrike" kern="0" cap="none" spc="0" normalizeH="0" baseline="0" noProof="0" dirty="0" smtClean="0">
                <a:ln>
                  <a:noFill/>
                </a:ln>
                <a:uLnTx/>
                <a:uFillTx/>
                <a:latin typeface="+mn-lt"/>
                <a:ea typeface="+mn-ea"/>
                <a:cs typeface="Arial" charset="0"/>
              </a:rPr>
              <a:t>υποθέσεις</a:t>
            </a:r>
            <a:r>
              <a:rPr kumimoji="0" lang="el-GR" sz="2400" b="1" i="0" u="none" strike="noStrike" kern="0" cap="none" spc="0" normalizeH="0" baseline="0" noProof="0" dirty="0" smtClean="0">
                <a:ln>
                  <a:noFill/>
                </a:ln>
                <a:uLnTx/>
                <a:uFillTx/>
                <a:latin typeface="+mn-lt"/>
                <a:ea typeface="+mn-ea"/>
                <a:cs typeface="+mn-cs"/>
              </a:rPr>
              <a:t>.</a:t>
            </a:r>
            <a:br>
              <a:rPr kumimoji="0" lang="el-GR" sz="2400" b="1" i="0" u="none" strike="noStrike" kern="0" cap="none" spc="0" normalizeH="0" baseline="0" noProof="0" dirty="0" smtClean="0">
                <a:ln>
                  <a:noFill/>
                </a:ln>
                <a:uLnTx/>
                <a:uFillTx/>
                <a:latin typeface="+mn-lt"/>
                <a:ea typeface="+mn-ea"/>
                <a:cs typeface="+mn-cs"/>
              </a:rPr>
            </a:br>
            <a:endParaRPr kumimoji="0" lang="el-GR" sz="2400" b="1" i="0" u="none" strike="noStrike" kern="0" cap="none" spc="0" normalizeH="0" baseline="0" noProof="0" dirty="0" smtClean="0">
              <a:ln>
                <a:noFill/>
              </a:ln>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FF0000"/>
              </a:buClr>
              <a:buSzPct val="60000"/>
              <a:buFont typeface="Wingdings" pitchFamily="2" charset="2"/>
              <a:buChar char="§"/>
              <a:tabLst/>
              <a:defRPr/>
            </a:pPr>
            <a:r>
              <a:rPr kumimoji="0" lang="el-GR" sz="2400" b="1" i="0" u="none" strike="noStrike" kern="0" cap="none" spc="0" normalizeH="0" baseline="0" noProof="0" dirty="0" smtClean="0">
                <a:ln>
                  <a:noFill/>
                </a:ln>
                <a:uLnTx/>
                <a:uFillTx/>
                <a:latin typeface="+mn-lt"/>
                <a:ea typeface="+mn-ea"/>
                <a:cs typeface="Arial" charset="0"/>
              </a:rPr>
              <a:t>Ως </a:t>
            </a:r>
            <a:r>
              <a:rPr kumimoji="0" lang="el-GR" sz="2400" b="1" i="0" u="none" strike="noStrike" kern="0" cap="none" spc="0" normalizeH="0" baseline="0" noProof="0" dirty="0" smtClean="0">
                <a:ln>
                  <a:noFill/>
                </a:ln>
                <a:solidFill>
                  <a:srgbClr val="FF0000"/>
                </a:solidFill>
                <a:uLnTx/>
                <a:uFillTx/>
                <a:latin typeface="+mn-lt"/>
                <a:ea typeface="+mn-ea"/>
                <a:cs typeface="Arial" charset="0"/>
              </a:rPr>
              <a:t>βαριά αμέλεια </a:t>
            </a:r>
            <a:r>
              <a:rPr kumimoji="0" lang="el-GR" sz="2400" b="1" i="0" u="none" strike="noStrike" kern="0" cap="none" spc="0" normalizeH="0" baseline="0" noProof="0" dirty="0" smtClean="0">
                <a:ln>
                  <a:noFill/>
                </a:ln>
                <a:uLnTx/>
                <a:uFillTx/>
                <a:latin typeface="+mn-lt"/>
                <a:ea typeface="+mn-ea"/>
                <a:cs typeface="Arial" charset="0"/>
              </a:rPr>
              <a:t>θα μπορούσε να θεωρηθεί η παντελής έλλειψη επιμέλειας σε σημείο που να παραβλέπει ή να αγνοεί πράγματα</a:t>
            </a:r>
            <a:r>
              <a:rPr kumimoji="0" lang="el-GR" sz="2400" b="1" i="0" u="none" strike="noStrike" kern="0" cap="none" spc="0" normalizeH="0" baseline="0" noProof="0" dirty="0" smtClean="0">
                <a:ln>
                  <a:noFill/>
                </a:ln>
                <a:uLnTx/>
                <a:uFillTx/>
                <a:latin typeface="+mn-lt"/>
                <a:ea typeface="+mn-ea"/>
                <a:cs typeface="+mn-cs"/>
              </a:rPr>
              <a:t>.</a:t>
            </a:r>
            <a:endParaRPr kumimoji="0" lang="el-GR" sz="2400" b="1" i="0" u="none" strike="noStrike" kern="0" cap="none" spc="0" normalizeH="0" baseline="0" noProof="0" dirty="0">
              <a:ln>
                <a:noFill/>
              </a:ln>
              <a:uLnTx/>
              <a:uFillTx/>
              <a:latin typeface="+mn-lt"/>
              <a:ea typeface="+mn-ea"/>
              <a:cs typeface="+mn-cs"/>
            </a:endParaRPr>
          </a:p>
        </p:txBody>
      </p:sp>
      <p:sp>
        <p:nvSpPr>
          <p:cNvPr id="4" name="Text Box 4"/>
          <p:cNvSpPr txBox="1">
            <a:spLocks noChangeArrowheads="1"/>
          </p:cNvSpPr>
          <p:nvPr/>
        </p:nvSpPr>
        <p:spPr bwMode="auto">
          <a:xfrm>
            <a:off x="500034" y="260350"/>
            <a:ext cx="8153400" cy="800219"/>
          </a:xfrm>
          <a:prstGeom prst="rect">
            <a:avLst/>
          </a:prstGeom>
          <a:blipFill dpi="0" rotWithShape="1">
            <a:blip r:embed="rId2">
              <a:alphaModFix amt="14000"/>
            </a:blip>
            <a:srcRect/>
            <a:tile tx="0" ty="0" sx="100000" sy="100000" flip="none" algn="tl"/>
          </a:blipFill>
          <a:ln w="19050">
            <a:solidFill>
              <a:srgbClr val="000000"/>
            </a:solidFill>
            <a:miter lim="800000"/>
            <a:headEnd/>
            <a:tailEnd/>
          </a:ln>
          <a:effectLst>
            <a:outerShdw dist="107763" dir="2700000" algn="ctr" rotWithShape="0">
              <a:srgbClr val="080808">
                <a:alpha val="50000"/>
              </a:srgbClr>
            </a:outerShdw>
          </a:effectLst>
        </p:spPr>
        <p:txBody>
          <a:bodyPr>
            <a:spAutoFit/>
          </a:bodyPr>
          <a:lstStyle/>
          <a:p>
            <a:pPr algn="ctr">
              <a:buClr>
                <a:srgbClr val="FF0000"/>
              </a:buClr>
            </a:pPr>
            <a:r>
              <a:rPr lang="el-GR" sz="3600" b="1" dirty="0" smtClean="0">
                <a:solidFill>
                  <a:srgbClr val="FFFF00"/>
                </a:solidFill>
                <a:latin typeface="+mn-lt"/>
              </a:rPr>
              <a:t>Αστική </a:t>
            </a:r>
            <a:r>
              <a:rPr lang="el-GR" sz="3600" b="1" dirty="0">
                <a:solidFill>
                  <a:srgbClr val="FFFF00"/>
                </a:solidFill>
                <a:latin typeface="+mn-lt"/>
              </a:rPr>
              <a:t>ευθύνη</a:t>
            </a:r>
          </a:p>
          <a:p>
            <a:pPr algn="ctr">
              <a:buClr>
                <a:srgbClr val="FF0000"/>
              </a:buClr>
              <a:buFont typeface="Wingdings" pitchFamily="2" charset="2"/>
              <a:buChar char="§"/>
            </a:pPr>
            <a:endParaRPr lang="el-GR" sz="1000" b="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21</a:t>
            </a:fld>
            <a:endParaRPr lang="el-GR"/>
          </a:p>
        </p:txBody>
      </p:sp>
      <p:sp>
        <p:nvSpPr>
          <p:cNvPr id="3" name="Rectangle 2"/>
          <p:cNvSpPr txBox="1">
            <a:spLocks noChangeArrowheads="1"/>
          </p:cNvSpPr>
          <p:nvPr/>
        </p:nvSpPr>
        <p:spPr>
          <a:xfrm>
            <a:off x="395288" y="2024074"/>
            <a:ext cx="8605868" cy="3048000"/>
          </a:xfrm>
          <a:prstGeom prst="rect">
            <a:avLst/>
          </a:prstGeom>
        </p:spPr>
        <p:txBody>
          <a:bodyPr/>
          <a:lstStyle/>
          <a:p>
            <a:pPr marL="0" marR="0" lvl="0" indent="0" defTabSz="914400" rtl="0" eaLnBrk="1" fontAlgn="base" latinLnBrk="0" hangingPunct="1">
              <a:lnSpc>
                <a:spcPct val="70000"/>
              </a:lnSpc>
              <a:spcBef>
                <a:spcPct val="0"/>
              </a:spcBef>
              <a:spcAft>
                <a:spcPct val="0"/>
              </a:spcAft>
              <a:buClrTx/>
              <a:buSzTx/>
              <a:buFontTx/>
              <a:buNone/>
              <a:tabLst/>
              <a:defRPr/>
            </a:pPr>
            <a:r>
              <a:rPr kumimoji="0" lang="el-GR" sz="3200" b="1" i="0" u="none" strike="noStrike" kern="0" cap="none" spc="0" normalizeH="0" baseline="0" noProof="0" dirty="0" smtClean="0">
                <a:ln>
                  <a:noFill/>
                </a:ln>
                <a:uLnTx/>
                <a:uFillTx/>
                <a:latin typeface="+mn-lt"/>
                <a:ea typeface="+mj-ea"/>
                <a:cs typeface="Arial" charset="0"/>
              </a:rPr>
              <a:t>Σύμφωνα με τη νομολογία</a:t>
            </a:r>
            <a:r>
              <a:rPr kumimoji="0" lang="el-GR" sz="3200" b="1" i="0" u="none" strike="noStrike" kern="0" cap="none" spc="0" normalizeH="0" baseline="0" noProof="0" dirty="0" smtClean="0">
                <a:ln>
                  <a:noFill/>
                </a:ln>
                <a:uLnTx/>
                <a:uFillTx/>
                <a:latin typeface="+mn-lt"/>
                <a:ea typeface="+mj-ea"/>
                <a:cs typeface="+mj-cs"/>
              </a:rPr>
              <a:t>,</a:t>
            </a:r>
            <a:r>
              <a:rPr lang="el-GR" sz="3200" b="1" kern="0" dirty="0" smtClean="0">
                <a:latin typeface="+mn-lt"/>
                <a:ea typeface="+mj-ea"/>
                <a:cs typeface="Arial" charset="0"/>
              </a:rPr>
              <a:t> </a:t>
            </a:r>
            <a:r>
              <a:rPr kumimoji="0" lang="el-GR" sz="3200" b="1" i="0" u="none" strike="noStrike" kern="0" cap="none" spc="0" normalizeH="0" baseline="0" noProof="0" dirty="0" smtClean="0">
                <a:ln>
                  <a:noFill/>
                </a:ln>
                <a:uLnTx/>
                <a:uFillTx/>
                <a:latin typeface="+mn-lt"/>
                <a:ea typeface="+mj-ea"/>
                <a:cs typeface="Arial" charset="0"/>
              </a:rPr>
              <a:t>ως </a:t>
            </a:r>
            <a:r>
              <a:rPr kumimoji="0" lang="el-GR" sz="3200" b="1" i="0" u="none" strike="noStrike" kern="0" cap="none" spc="0" normalizeH="0" baseline="0" noProof="0" dirty="0" smtClean="0">
                <a:ln>
                  <a:noFill/>
                </a:ln>
                <a:solidFill>
                  <a:srgbClr val="FF0000"/>
                </a:solidFill>
                <a:uLnTx/>
                <a:uFillTx/>
                <a:latin typeface="+mn-lt"/>
                <a:ea typeface="+mj-ea"/>
                <a:cs typeface="Arial" charset="0"/>
              </a:rPr>
              <a:t>ιατρική αμέλεια</a:t>
            </a:r>
            <a:r>
              <a:rPr kumimoji="0" lang="el-GR" sz="3200" b="1" i="0" u="none" strike="noStrike" kern="0" cap="none" spc="0" normalizeH="0" baseline="0" noProof="0" dirty="0" smtClean="0">
                <a:ln>
                  <a:noFill/>
                </a:ln>
                <a:uLnTx/>
                <a:uFillTx/>
                <a:latin typeface="+mn-lt"/>
                <a:ea typeface="+mj-ea"/>
                <a:cs typeface="Arial" charset="0"/>
              </a:rPr>
              <a:t> ορίζεται γενικότερα</a:t>
            </a:r>
            <a:r>
              <a:rPr kumimoji="0" lang="el-GR" sz="3200" b="1" i="0" u="none" strike="noStrike" kern="0" cap="none" spc="0" normalizeH="0" noProof="0" dirty="0" smtClean="0">
                <a:ln>
                  <a:noFill/>
                </a:ln>
                <a:uLnTx/>
                <a:uFillTx/>
                <a:latin typeface="+mn-lt"/>
                <a:ea typeface="+mj-ea"/>
                <a:cs typeface="Arial" charset="0"/>
              </a:rPr>
              <a:t> </a:t>
            </a:r>
            <a:r>
              <a:rPr kumimoji="0" lang="el-GR" sz="3200" b="1" i="0" u="none" strike="noStrike" kern="0" cap="none" spc="0" normalizeH="0" baseline="0" noProof="0" dirty="0" smtClean="0">
                <a:ln>
                  <a:noFill/>
                </a:ln>
                <a:uLnTx/>
                <a:uFillTx/>
                <a:latin typeface="+mn-lt"/>
                <a:ea typeface="+mj-ea"/>
                <a:cs typeface="Arial" charset="0"/>
              </a:rPr>
              <a:t>η έλλειψη προσήκουσας προσοχής,</a:t>
            </a:r>
            <a:r>
              <a:rPr kumimoji="0" lang="el-GR" sz="3200" b="1" i="0" u="none" strike="noStrike" kern="0" cap="none" spc="0" normalizeH="0" noProof="0" dirty="0" smtClean="0">
                <a:ln>
                  <a:noFill/>
                </a:ln>
                <a:uLnTx/>
                <a:uFillTx/>
                <a:latin typeface="+mn-lt"/>
                <a:ea typeface="+mj-ea"/>
                <a:cs typeface="Arial" charset="0"/>
              </a:rPr>
              <a:t> </a:t>
            </a:r>
            <a:r>
              <a:rPr kumimoji="0" lang="el-GR" sz="3200" b="1" i="0" u="none" strike="noStrike" kern="0" cap="none" spc="0" normalizeH="0" baseline="0" noProof="0" dirty="0" smtClean="0">
                <a:ln>
                  <a:noFill/>
                </a:ln>
                <a:uLnTx/>
                <a:uFillTx/>
                <a:latin typeface="+mn-lt"/>
                <a:ea typeface="+mj-ea"/>
                <a:cs typeface="Arial" charset="0"/>
              </a:rPr>
              <a:t>την οποία ο μέσος ενσυνείδητος ιατρός </a:t>
            </a:r>
            <a:r>
              <a:rPr kumimoji="0" lang="el-GR" sz="3200" b="1" i="0" u="none" strike="noStrike" kern="0" cap="none" spc="0" normalizeH="0" noProof="0" dirty="0" smtClean="0">
                <a:ln>
                  <a:noFill/>
                </a:ln>
                <a:uLnTx/>
                <a:uFillTx/>
                <a:latin typeface="+mn-lt"/>
                <a:ea typeface="+mj-ea"/>
                <a:cs typeface="Arial" charset="0"/>
              </a:rPr>
              <a:t> </a:t>
            </a:r>
            <a:r>
              <a:rPr kumimoji="0" lang="el-GR" sz="3200" b="1" i="0" u="none" strike="noStrike" kern="0" cap="none" spc="0" normalizeH="0" baseline="0" noProof="0" dirty="0" smtClean="0">
                <a:ln>
                  <a:noFill/>
                </a:ln>
                <a:solidFill>
                  <a:srgbClr val="FF0000"/>
                </a:solidFill>
                <a:uLnTx/>
                <a:uFillTx/>
                <a:latin typeface="+mn-lt"/>
                <a:ea typeface="+mj-ea"/>
                <a:cs typeface="Arial" charset="0"/>
              </a:rPr>
              <a:t>όφειλε</a:t>
            </a:r>
            <a:r>
              <a:rPr kumimoji="0" lang="el-GR" sz="3200" b="1" i="0" u="none" strike="noStrike" kern="0" cap="none" spc="0" normalizeH="0" baseline="0" noProof="0" dirty="0" smtClean="0">
                <a:ln>
                  <a:noFill/>
                </a:ln>
                <a:uLnTx/>
                <a:uFillTx/>
                <a:latin typeface="+mn-lt"/>
                <a:ea typeface="+mj-ea"/>
                <a:cs typeface="Arial" charset="0"/>
              </a:rPr>
              <a:t> και </a:t>
            </a:r>
            <a:r>
              <a:rPr kumimoji="0" lang="el-GR" sz="3200" b="1" i="0" u="none" strike="noStrike" kern="0" cap="none" spc="0" normalizeH="0" baseline="0" noProof="0" dirty="0" smtClean="0">
                <a:ln>
                  <a:noFill/>
                </a:ln>
                <a:solidFill>
                  <a:srgbClr val="FF0000"/>
                </a:solidFill>
                <a:uLnTx/>
                <a:uFillTx/>
                <a:latin typeface="+mn-lt"/>
                <a:ea typeface="+mj-ea"/>
                <a:cs typeface="Arial" charset="0"/>
              </a:rPr>
              <a:t>μπορούσε </a:t>
            </a:r>
            <a:r>
              <a:rPr kumimoji="0" lang="el-GR" sz="3200" b="1" i="0" u="none" strike="noStrike" kern="0" cap="none" spc="0" normalizeH="0" baseline="0" noProof="0" dirty="0" smtClean="0">
                <a:ln>
                  <a:noFill/>
                </a:ln>
                <a:uLnTx/>
                <a:uFillTx/>
                <a:latin typeface="+mn-lt"/>
                <a:ea typeface="+mj-ea"/>
                <a:cs typeface="Arial" charset="0"/>
              </a:rPr>
              <a:t>κατά τις περιστάσεις</a:t>
            </a:r>
            <a:r>
              <a:rPr kumimoji="0" lang="el-GR" sz="3200" b="1" i="0" u="none" strike="noStrike" kern="0" cap="none" spc="0" normalizeH="0" noProof="0" dirty="0" smtClean="0">
                <a:ln>
                  <a:noFill/>
                </a:ln>
                <a:uLnTx/>
                <a:uFillTx/>
                <a:latin typeface="+mn-lt"/>
                <a:ea typeface="+mj-ea"/>
                <a:cs typeface="Arial" charset="0"/>
              </a:rPr>
              <a:t> </a:t>
            </a:r>
            <a:r>
              <a:rPr kumimoji="0" lang="el-GR" sz="3200" b="1" i="0" u="none" strike="noStrike" kern="0" cap="none" spc="0" normalizeH="0" baseline="0" noProof="0" dirty="0" smtClean="0">
                <a:ln>
                  <a:noFill/>
                </a:ln>
                <a:uLnTx/>
                <a:uFillTx/>
                <a:latin typeface="+mn-lt"/>
                <a:ea typeface="+mj-ea"/>
                <a:cs typeface="Arial" charset="0"/>
              </a:rPr>
              <a:t>να καταβάλει.</a:t>
            </a:r>
            <a:endParaRPr kumimoji="0" lang="el-GR" sz="4800" b="1" i="0" u="none" strike="noStrike" kern="0" cap="none" spc="0" normalizeH="0" baseline="0" noProof="0" dirty="0">
              <a:ln>
                <a:noFill/>
              </a:ln>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22</a:t>
            </a:fld>
            <a:endParaRPr lang="el-GR"/>
          </a:p>
        </p:txBody>
      </p:sp>
      <p:sp>
        <p:nvSpPr>
          <p:cNvPr id="3" name="Rectangle 3"/>
          <p:cNvSpPr txBox="1">
            <a:spLocks noChangeArrowheads="1"/>
          </p:cNvSpPr>
          <p:nvPr/>
        </p:nvSpPr>
        <p:spPr>
          <a:xfrm>
            <a:off x="395288" y="1785926"/>
            <a:ext cx="8320116" cy="3806825"/>
          </a:xfrm>
          <a:prstGeom prst="rect">
            <a:avLst/>
          </a:prstGeom>
        </p:spPr>
        <p:txBody>
          <a:bodyPr/>
          <a:lstStyle/>
          <a:p>
            <a:pPr marL="342900" marR="0" lvl="0" indent="-342900" algn="just" defTabSz="914400" rtl="0" eaLnBrk="1" fontAlgn="base" latinLnBrk="0" hangingPunct="1">
              <a:lnSpc>
                <a:spcPct val="90000"/>
              </a:lnSpc>
              <a:spcBef>
                <a:spcPct val="0"/>
              </a:spcBef>
              <a:spcAft>
                <a:spcPct val="0"/>
              </a:spcAft>
              <a:buClr>
                <a:srgbClr val="FF0000"/>
              </a:buClr>
              <a:buSzPct val="100000"/>
              <a:buFont typeface="Wingdings" pitchFamily="2" charset="2"/>
              <a:buChar char="§"/>
              <a:tabLst/>
              <a:defRPr/>
            </a:pPr>
            <a:r>
              <a:rPr kumimoji="0" lang="el-GR" sz="2800" b="1" i="0" u="none" strike="noStrike" kern="0" cap="none" spc="0" normalizeH="0" baseline="0" noProof="0" dirty="0" smtClean="0">
                <a:ln>
                  <a:noFill/>
                </a:ln>
                <a:uLnTx/>
                <a:uFillTx/>
                <a:latin typeface="+mn-lt"/>
                <a:ea typeface="+mn-ea"/>
                <a:cs typeface="Arial" charset="0"/>
              </a:rPr>
              <a:t>Για την καταδίκη του οδοντιάτρου από το ποινικό δικαστήριο πρέπει απαραίτητα ο παθών - ασθενής να καθορίσει με ακρίβεια ποια είναι η σωματική (επί του προκειμένου στοματική) βλάβη και όχι </a:t>
            </a:r>
            <a:r>
              <a:rPr kumimoji="0" lang="el-GR" sz="2800" b="1" i="0" u="none" strike="noStrike" kern="0" cap="none" spc="0" normalizeH="0" baseline="0" noProof="0" dirty="0" smtClean="0">
                <a:ln>
                  <a:noFill/>
                </a:ln>
                <a:uLnTx/>
                <a:uFillTx/>
                <a:latin typeface="+mn-lt"/>
                <a:ea typeface="+mn-ea"/>
                <a:cs typeface="+mn-cs"/>
              </a:rPr>
              <a:t>η </a:t>
            </a:r>
            <a:r>
              <a:rPr kumimoji="0" lang="el-GR" sz="2800" b="1" i="0" u="none" strike="noStrike" kern="0" cap="none" spc="0" normalizeH="0" baseline="0" noProof="0" dirty="0" smtClean="0">
                <a:ln>
                  <a:noFill/>
                </a:ln>
                <a:uLnTx/>
                <a:uFillTx/>
                <a:latin typeface="+mn-lt"/>
                <a:ea typeface="+mn-ea"/>
                <a:cs typeface="Arial" charset="0"/>
              </a:rPr>
              <a:t>ταλαιπωρία</a:t>
            </a:r>
            <a:r>
              <a:rPr kumimoji="0" lang="el-GR" sz="2800" b="1" i="0" u="none" strike="noStrike" kern="0" cap="none" spc="0" normalizeH="0" baseline="0" noProof="0" dirty="0" smtClean="0">
                <a:ln>
                  <a:noFill/>
                </a:ln>
                <a:uLnTx/>
                <a:uFillTx/>
                <a:latin typeface="+mn-lt"/>
                <a:ea typeface="+mn-ea"/>
                <a:cs typeface="+mn-cs"/>
              </a:rPr>
              <a:t> </a:t>
            </a:r>
            <a:r>
              <a:rPr kumimoji="0" lang="el-GR" sz="2800" b="1" i="0" u="none" strike="noStrike" kern="0" cap="none" spc="0" normalizeH="0" baseline="0" noProof="0" dirty="0" smtClean="0">
                <a:ln>
                  <a:noFill/>
                </a:ln>
                <a:uLnTx/>
                <a:uFillTx/>
                <a:latin typeface="+mn-lt"/>
                <a:ea typeface="+mn-ea"/>
                <a:cs typeface="Arial" charset="0"/>
              </a:rPr>
              <a:t>που έχει υποστεί.</a:t>
            </a:r>
            <a:r>
              <a:rPr kumimoji="0" lang="el-GR" sz="2800" b="1" i="0" u="none" strike="noStrike" kern="0" cap="none" spc="0" normalizeH="0" baseline="0" noProof="0" dirty="0" smtClean="0">
                <a:ln>
                  <a:noFill/>
                </a:ln>
                <a:uLnTx/>
                <a:uFillTx/>
                <a:latin typeface="+mn-lt"/>
                <a:ea typeface="+mn-ea"/>
                <a:cs typeface="+mn-cs"/>
              </a:rPr>
              <a:t> </a:t>
            </a:r>
          </a:p>
          <a:p>
            <a:pPr marL="342900" marR="0" lvl="0" indent="-342900" algn="just" defTabSz="914400" rtl="0" eaLnBrk="1" fontAlgn="base" latinLnBrk="0" hangingPunct="1">
              <a:lnSpc>
                <a:spcPct val="90000"/>
              </a:lnSpc>
              <a:spcBef>
                <a:spcPct val="0"/>
              </a:spcBef>
              <a:spcAft>
                <a:spcPct val="0"/>
              </a:spcAft>
              <a:buClr>
                <a:srgbClr val="FF0000"/>
              </a:buClr>
              <a:buSzPct val="100000"/>
              <a:buFont typeface="Wingdings" pitchFamily="2" charset="2"/>
              <a:buChar char="§"/>
              <a:tabLst/>
              <a:defRPr/>
            </a:pPr>
            <a:endParaRPr kumimoji="0" lang="el-GR" sz="2800" b="1" i="0" u="none" strike="noStrike" kern="0" cap="none" spc="0" normalizeH="0" baseline="0" noProof="0" dirty="0" smtClean="0">
              <a:ln>
                <a:noFill/>
              </a:ln>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FF0000"/>
              </a:buClr>
              <a:buSzPct val="100000"/>
              <a:buFont typeface="Wingdings" pitchFamily="2" charset="2"/>
              <a:buChar char="§"/>
              <a:tabLst/>
              <a:defRPr/>
            </a:pPr>
            <a:r>
              <a:rPr kumimoji="0" lang="el-GR" sz="2800" b="1" i="0" u="none" strike="noStrike" kern="0" cap="none" spc="0" normalizeH="0" baseline="0" noProof="0" dirty="0" smtClean="0">
                <a:ln>
                  <a:noFill/>
                </a:ln>
                <a:uLnTx/>
                <a:uFillTx/>
                <a:latin typeface="+mn-lt"/>
                <a:ea typeface="+mn-ea"/>
                <a:cs typeface="Arial" charset="0"/>
              </a:rPr>
              <a:t>Το δικαστήριο, με αιτιολογημένη απόφαση του, θα πρέπει να εκθέτει ποιο από τα δύο είδη αμέλειας συνέτρεξε στην προκειμένη περίπτωση </a:t>
            </a:r>
            <a:r>
              <a:rPr kumimoji="0" lang="el-GR" sz="2800" b="1" i="0" u="none" strike="noStrike" kern="0" cap="none" spc="0" normalizeH="0" baseline="0" noProof="0" dirty="0" smtClean="0">
                <a:ln>
                  <a:noFill/>
                </a:ln>
                <a:solidFill>
                  <a:srgbClr val="FF0000"/>
                </a:solidFill>
                <a:uLnTx/>
                <a:uFillTx/>
                <a:latin typeface="+mn-lt"/>
                <a:ea typeface="+mn-ea"/>
                <a:cs typeface="Arial" charset="0"/>
              </a:rPr>
              <a:t>(συνειδητή</a:t>
            </a:r>
            <a:r>
              <a:rPr lang="el-GR" sz="2800" b="1" kern="0" dirty="0" smtClean="0">
                <a:solidFill>
                  <a:srgbClr val="FF0000"/>
                </a:solidFill>
                <a:latin typeface="+mn-lt"/>
                <a:cs typeface="Arial" charset="0"/>
              </a:rPr>
              <a:t> </a:t>
            </a:r>
            <a:r>
              <a:rPr kumimoji="0" lang="el-GR" sz="2800" b="1" i="0" u="none" strike="noStrike" kern="0" cap="none" spc="0" normalizeH="0" baseline="0" noProof="0" dirty="0" smtClean="0">
                <a:ln>
                  <a:noFill/>
                </a:ln>
                <a:solidFill>
                  <a:srgbClr val="FF0000"/>
                </a:solidFill>
                <a:uLnTx/>
                <a:uFillTx/>
                <a:latin typeface="+mn-lt"/>
                <a:ea typeface="+mn-ea"/>
                <a:cs typeface="Arial" charset="0"/>
              </a:rPr>
              <a:t>ή μη συνειδητή αμέλεια) </a:t>
            </a:r>
            <a:r>
              <a:rPr kumimoji="0" lang="el-GR" sz="2800" b="1" i="0" u="none" strike="noStrike" kern="0" cap="none" spc="0" normalizeH="0" baseline="0" noProof="0" dirty="0" smtClean="0">
                <a:ln>
                  <a:noFill/>
                </a:ln>
                <a:uLnTx/>
                <a:uFillTx/>
                <a:latin typeface="+mn-lt"/>
                <a:ea typeface="+mn-ea"/>
                <a:cs typeface="Arial" charset="0"/>
              </a:rPr>
              <a:t>από πλευράς του γιατρού.</a:t>
            </a:r>
            <a:r>
              <a:rPr kumimoji="0" lang="el-GR" sz="2800" b="1" i="0" u="none" strike="noStrike" kern="0" cap="none" spc="0" normalizeH="0" baseline="0" noProof="0" dirty="0" smtClean="0">
                <a:ln>
                  <a:noFill/>
                </a:ln>
                <a:uLnTx/>
                <a:uFillTx/>
                <a:latin typeface="+mn-lt"/>
                <a:ea typeface="+mn-ea"/>
                <a:cs typeface="+mn-cs"/>
              </a:rPr>
              <a:t> </a:t>
            </a:r>
            <a:endParaRPr kumimoji="0" lang="el-GR" sz="2800" b="1" i="0" u="none" strike="noStrike" kern="0" cap="none" spc="0" normalizeH="0" baseline="0" noProof="0" dirty="0">
              <a:ln>
                <a:noFill/>
              </a:ln>
              <a:uLnTx/>
              <a:uFillTx/>
              <a:latin typeface="+mn-lt"/>
              <a:ea typeface="+mn-ea"/>
              <a:cs typeface="+mn-cs"/>
            </a:endParaRPr>
          </a:p>
        </p:txBody>
      </p:sp>
      <p:sp>
        <p:nvSpPr>
          <p:cNvPr id="4" name="Text Box 4"/>
          <p:cNvSpPr txBox="1">
            <a:spLocks noChangeArrowheads="1"/>
          </p:cNvSpPr>
          <p:nvPr/>
        </p:nvSpPr>
        <p:spPr bwMode="auto">
          <a:xfrm>
            <a:off x="500034" y="500042"/>
            <a:ext cx="8153400" cy="954107"/>
          </a:xfrm>
          <a:prstGeom prst="rect">
            <a:avLst/>
          </a:prstGeom>
          <a:blipFill dpi="0" rotWithShape="1">
            <a:blip r:embed="rId2">
              <a:alphaModFix amt="14000"/>
            </a:blip>
            <a:srcRect/>
            <a:tile tx="0" ty="0" sx="100000" sy="100000" flip="none" algn="tl"/>
          </a:blipFill>
          <a:ln w="19050">
            <a:solidFill>
              <a:srgbClr val="000000"/>
            </a:solidFill>
            <a:miter lim="800000"/>
            <a:headEnd/>
            <a:tailEnd/>
          </a:ln>
          <a:effectLst>
            <a:outerShdw dist="107763" dir="2700000" algn="ctr" rotWithShape="0">
              <a:srgbClr val="080808">
                <a:alpha val="50000"/>
              </a:srgbClr>
            </a:outerShdw>
          </a:effectLst>
        </p:spPr>
        <p:txBody>
          <a:bodyPr>
            <a:spAutoFit/>
          </a:bodyPr>
          <a:lstStyle/>
          <a:p>
            <a:pPr algn="ctr"/>
            <a:endParaRPr lang="el-GR" sz="1000" b="1" dirty="0">
              <a:effectLst>
                <a:outerShdw blurRad="38100" dist="38100" dir="2700000" algn="tl">
                  <a:srgbClr val="C0C0C0"/>
                </a:outerShdw>
              </a:effectLst>
              <a:latin typeface="+mj-lt"/>
            </a:endParaRPr>
          </a:p>
          <a:p>
            <a:pPr algn="ctr"/>
            <a:r>
              <a:rPr lang="el-GR" sz="3600" b="1" dirty="0">
                <a:solidFill>
                  <a:srgbClr val="FFFF00"/>
                </a:solidFill>
                <a:latin typeface="+mn-lt"/>
              </a:rPr>
              <a:t>Πρόκληση σωματικής βλάβης</a:t>
            </a:r>
          </a:p>
          <a:p>
            <a:pPr algn="ctr"/>
            <a:endParaRPr lang="el-GR" sz="1000" b="1" dirty="0">
              <a:effectLst>
                <a:outerShdw blurRad="38100" dist="38100" dir="2700000" algn="tl">
                  <a:srgbClr val="C0C0C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20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23</a:t>
            </a:fld>
            <a:endParaRPr lang="el-GR"/>
          </a:p>
        </p:txBody>
      </p:sp>
      <p:sp>
        <p:nvSpPr>
          <p:cNvPr id="3" name="Text Box 4"/>
          <p:cNvSpPr txBox="1">
            <a:spLocks noChangeArrowheads="1"/>
          </p:cNvSpPr>
          <p:nvPr/>
        </p:nvSpPr>
        <p:spPr bwMode="auto">
          <a:xfrm>
            <a:off x="500034" y="-24"/>
            <a:ext cx="8153400" cy="800219"/>
          </a:xfrm>
          <a:prstGeom prst="rect">
            <a:avLst/>
          </a:prstGeom>
          <a:blipFill dpi="0" rotWithShape="1">
            <a:blip r:embed="rId2">
              <a:alphaModFix amt="14000"/>
            </a:blip>
            <a:srcRect/>
            <a:tile tx="0" ty="0" sx="100000" sy="100000" flip="none" algn="tl"/>
          </a:blipFill>
          <a:ln w="19050">
            <a:solidFill>
              <a:srgbClr val="000000"/>
            </a:solidFill>
            <a:miter lim="800000"/>
            <a:headEnd/>
            <a:tailEnd/>
          </a:ln>
          <a:effectLst>
            <a:outerShdw dist="107763" dir="2700000" algn="ctr" rotWithShape="0">
              <a:srgbClr val="080808">
                <a:alpha val="50000"/>
              </a:srgbClr>
            </a:outerShdw>
          </a:effectLst>
        </p:spPr>
        <p:txBody>
          <a:bodyPr>
            <a:spAutoFit/>
          </a:bodyPr>
          <a:lstStyle/>
          <a:p>
            <a:pPr algn="ctr">
              <a:buClr>
                <a:srgbClr val="FF0000"/>
              </a:buClr>
            </a:pPr>
            <a:r>
              <a:rPr lang="el-GR" sz="3600" b="1" dirty="0" smtClean="0">
                <a:solidFill>
                  <a:srgbClr val="FFFF00"/>
                </a:solidFill>
                <a:latin typeface="+mn-lt"/>
              </a:rPr>
              <a:t>Ποινική </a:t>
            </a:r>
            <a:r>
              <a:rPr lang="el-GR" sz="3600" b="1" dirty="0">
                <a:solidFill>
                  <a:srgbClr val="FFFF00"/>
                </a:solidFill>
                <a:latin typeface="+mn-lt"/>
              </a:rPr>
              <a:t>ευθύνη</a:t>
            </a:r>
          </a:p>
          <a:p>
            <a:pPr algn="ctr">
              <a:buClr>
                <a:srgbClr val="FF0000"/>
              </a:buClr>
              <a:buFont typeface="Wingdings" pitchFamily="2" charset="2"/>
              <a:buChar char="§"/>
            </a:pPr>
            <a:endParaRPr lang="el-GR" sz="1000" b="1" dirty="0">
              <a:solidFill>
                <a:schemeClr val="bg1"/>
              </a:solidFill>
              <a:effectLst>
                <a:outerShdw blurRad="38100" dist="38100" dir="2700000" algn="tl">
                  <a:srgbClr val="C0C0C0"/>
                </a:outerShdw>
              </a:effectLst>
            </a:endParaRPr>
          </a:p>
        </p:txBody>
      </p:sp>
      <p:sp>
        <p:nvSpPr>
          <p:cNvPr id="4" name="3 - TextBox"/>
          <p:cNvSpPr txBox="1"/>
          <p:nvPr/>
        </p:nvSpPr>
        <p:spPr>
          <a:xfrm>
            <a:off x="71406" y="571480"/>
            <a:ext cx="8858312" cy="7109639"/>
          </a:xfrm>
          <a:prstGeom prst="rect">
            <a:avLst/>
          </a:prstGeom>
          <a:noFill/>
        </p:spPr>
        <p:txBody>
          <a:bodyPr wrap="square" rtlCol="0">
            <a:spAutoFit/>
          </a:bodyPr>
          <a:lstStyle/>
          <a:p>
            <a:r>
              <a:rPr lang="el-GR" dirty="0" smtClean="0"/>
              <a:t>Είναι απόλυτα λογικό να υποστηριχθεί ότι το ιατρικό λειτούργημα -από την φύση του- δεν συνάδει καταρχήν με δόλια συμπεριφορά. Συνεπώς, κατά τη διάρκεια της τοποθέτησης ή προσθετικής </a:t>
            </a:r>
          </a:p>
          <a:p>
            <a:r>
              <a:rPr lang="el-GR" dirty="0" smtClean="0"/>
              <a:t>αποκατάστασης των εμφυτευμάτων, θα πρέπει να αποκλεισθούν </a:t>
            </a:r>
            <a:r>
              <a:rPr lang="el-GR" b="1" dirty="0" smtClean="0"/>
              <a:t>κατά κανόνα </a:t>
            </a:r>
            <a:r>
              <a:rPr lang="el-GR" dirty="0" smtClean="0"/>
              <a:t>περιπτώσεις οδοντιάτρων που </a:t>
            </a:r>
            <a:r>
              <a:rPr lang="el-GR" b="1" dirty="0" smtClean="0"/>
              <a:t>είτε επιδιώκουν, </a:t>
            </a:r>
            <a:r>
              <a:rPr lang="el-GR" dirty="0" smtClean="0"/>
              <a:t>κατά την τέλεση της ιατρικής πράξης, την πρόκληση σωματικής βλάβης </a:t>
            </a:r>
          </a:p>
          <a:p>
            <a:r>
              <a:rPr lang="el-GR" dirty="0" smtClean="0"/>
              <a:t>(δόλος α' βαθμού) </a:t>
            </a:r>
            <a:r>
              <a:rPr lang="el-GR" b="1" dirty="0" smtClean="0"/>
              <a:t>είτε γνωρίζουν με βεβαιότητα </a:t>
            </a:r>
            <a:r>
              <a:rPr lang="el-GR" dirty="0" smtClean="0"/>
              <a:t>ότι με τις ενέργειες τους προκαλείται οπωσδήποτε ζημία στον ασθενή και παρά ταύτα </a:t>
            </a:r>
            <a:r>
              <a:rPr lang="el-GR" b="1" dirty="0" smtClean="0"/>
              <a:t>την αποδέχονται </a:t>
            </a:r>
            <a:r>
              <a:rPr lang="el-GR" dirty="0" smtClean="0"/>
              <a:t>(δόλος β' βαθμού).</a:t>
            </a:r>
          </a:p>
          <a:p>
            <a:r>
              <a:rPr lang="el-GR" dirty="0" smtClean="0"/>
              <a:t>Παρόλα αυτά, όμως, θα πρέπει να εξετασθεί με προσοχή η πιθανότητα ύπαρξης "ενδεχόμενου δόλου" κατά τη διενέργεια μιας ιατρικής πράξης. Ποια είναι, δηλαδή, η ποινική διάσταση του προβλήματος στην περίπτωση παράτολμης ή παρακινδυνευμένης χειρουργικής τοποθέτησης εμφυτευμάτων σε σημείο της γνάθου που αντενδείκνυται σύμφωνα με τους κανόνες της επιστήμης και της τέχνης; (π.χ. τοποθέτηση τους σε σημείο με εξαιρετικά αδύνατη οστική μάζα ή πολύ κοντά σε νεύρο ή στο ιγμόρειο κλπ.). </a:t>
            </a:r>
          </a:p>
          <a:p>
            <a:endParaRPr lang="el-GR"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24</a:t>
            </a:fld>
            <a:endParaRPr lang="el-GR"/>
          </a:p>
        </p:txBody>
      </p:sp>
      <p:sp>
        <p:nvSpPr>
          <p:cNvPr id="3" name="2 - TextBox"/>
          <p:cNvSpPr txBox="1"/>
          <p:nvPr/>
        </p:nvSpPr>
        <p:spPr>
          <a:xfrm>
            <a:off x="214282" y="511333"/>
            <a:ext cx="11072890" cy="6001643"/>
          </a:xfrm>
          <a:prstGeom prst="rect">
            <a:avLst/>
          </a:prstGeom>
          <a:noFill/>
        </p:spPr>
        <p:txBody>
          <a:bodyPr wrap="square" rtlCol="0">
            <a:spAutoFit/>
          </a:bodyPr>
          <a:lstStyle/>
          <a:p>
            <a:r>
              <a:rPr lang="el-GR" dirty="0" smtClean="0"/>
              <a:t>Επί του προκειμένου, ο οδοντίατρος γνωρίζει, ή έστω συναισθάνεται, </a:t>
            </a:r>
          </a:p>
          <a:p>
            <a:r>
              <a:rPr lang="el-GR" dirty="0" smtClean="0"/>
              <a:t>τον κίνδυνο (όχι τη βεβαιότητα) πρόκλησης στοματικής βλάβης στον</a:t>
            </a:r>
          </a:p>
          <a:p>
            <a:r>
              <a:rPr lang="el-GR" dirty="0" smtClean="0"/>
              <a:t>ασθενή, όμως παρόλα αυτά προχωρεί στην επέμβαση με την ευχή ή </a:t>
            </a:r>
          </a:p>
          <a:p>
            <a:r>
              <a:rPr lang="el-GR" dirty="0" smtClean="0"/>
              <a:t>την ελπίδα ότι δεν θα επέλθει τελικά το ζημιογόνο αποτέλεσμα</a:t>
            </a:r>
          </a:p>
          <a:p>
            <a:endParaRPr lang="el-GR" dirty="0" smtClean="0"/>
          </a:p>
          <a:p>
            <a:r>
              <a:rPr lang="el-GR" dirty="0" smtClean="0"/>
              <a:t>Φαίνεται λοιπόν ότι η προαναφερθείσα υποτιθέμενη περίπτωση δεν</a:t>
            </a:r>
          </a:p>
          <a:p>
            <a:r>
              <a:rPr lang="el-GR" dirty="0" smtClean="0"/>
              <a:t>στοιχειοθετεί το αδίκημα της σωματικής βλάβης από αμέλεια</a:t>
            </a:r>
          </a:p>
          <a:p>
            <a:r>
              <a:rPr lang="el-GR" dirty="0" smtClean="0"/>
              <a:t>(άρθρο 314 Π.Κ.) αλλά μάλλον της πρόκλησης σωματικής βλάβης με </a:t>
            </a:r>
          </a:p>
          <a:p>
            <a:r>
              <a:rPr lang="el-GR" dirty="0" smtClean="0"/>
              <a:t>ενδεχόμενο δόλο (άρθρο 308 Π.Κ.). Σε αυτό το σημείο, αξίζει να</a:t>
            </a:r>
          </a:p>
          <a:p>
            <a:r>
              <a:rPr lang="el-GR" dirty="0" smtClean="0"/>
              <a:t>επισημανθεί ότι όταν μία χειρουργική επέμβαση </a:t>
            </a:r>
          </a:p>
          <a:p>
            <a:r>
              <a:rPr lang="el-GR" dirty="0" smtClean="0"/>
              <a:t>(όπως π.χ. τα εμφυτεύματα) δεν διενεργείται σύμφωνα με τους κανόνες</a:t>
            </a:r>
          </a:p>
          <a:p>
            <a:r>
              <a:rPr lang="el-GR" dirty="0" smtClean="0"/>
              <a:t>της επιστήμης και της τέχνης, η διάκριση μεταξύ </a:t>
            </a:r>
            <a:r>
              <a:rPr lang="el-GR" i="1" dirty="0" smtClean="0"/>
              <a:t>"ενδεχόμενου δόλου" </a:t>
            </a:r>
          </a:p>
          <a:p>
            <a:r>
              <a:rPr lang="el-GR" dirty="0" smtClean="0"/>
              <a:t>-που εξηγήθηκε προηγούμενα- και </a:t>
            </a:r>
            <a:r>
              <a:rPr lang="el-GR" i="1" dirty="0" smtClean="0"/>
              <a:t>"ενσυνείδητης αμέλειας" </a:t>
            </a:r>
            <a:r>
              <a:rPr lang="el-GR" dirty="0" smtClean="0"/>
              <a:t>αποτελεί </a:t>
            </a:r>
          </a:p>
          <a:p>
            <a:r>
              <a:rPr lang="el-GR" dirty="0" smtClean="0"/>
              <a:t>ένα από τα δυσκολότερα δογματικά ζητήματα του ποινικού δικαίου. </a:t>
            </a:r>
          </a:p>
          <a:p>
            <a:r>
              <a:rPr lang="el-GR" dirty="0" smtClean="0"/>
              <a:t>Αναφορικά με το παράδειγμα της παρακινδυνευμένης τοποθέτησης</a:t>
            </a:r>
          </a:p>
          <a:p>
            <a:r>
              <a:rPr lang="el-GR" dirty="0" smtClean="0"/>
              <a:t>εμφυτευμάτων, </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25</a:t>
            </a:fld>
            <a:endParaRPr lang="el-GR"/>
          </a:p>
        </p:txBody>
      </p:sp>
      <p:sp>
        <p:nvSpPr>
          <p:cNvPr id="3" name="2 - TextBox"/>
          <p:cNvSpPr txBox="1"/>
          <p:nvPr/>
        </p:nvSpPr>
        <p:spPr>
          <a:xfrm>
            <a:off x="214282" y="285728"/>
            <a:ext cx="8643998" cy="6740307"/>
          </a:xfrm>
          <a:prstGeom prst="rect">
            <a:avLst/>
          </a:prstGeom>
          <a:noFill/>
        </p:spPr>
        <p:txBody>
          <a:bodyPr wrap="square" rtlCol="0">
            <a:spAutoFit/>
          </a:bodyPr>
          <a:lstStyle/>
          <a:p>
            <a:r>
              <a:rPr lang="el-GR" dirty="0" smtClean="0"/>
              <a:t>θα υπήρχε ενσυνείδητη αμέλεια εάν ο θεράπων οδοντίατρος γνώριζε μεν την πιθανότητα / τον κίνδυνο πρόκλησης στοματικής βλάβης (κοινό στοιχείο με τον ενδεχόμενο δόλο) όμως </a:t>
            </a:r>
            <a:r>
              <a:rPr lang="el-GR" b="1" dirty="0" smtClean="0"/>
              <a:t>είτε </a:t>
            </a:r>
            <a:r>
              <a:rPr lang="el-GR" dirty="0" smtClean="0"/>
              <a:t>δεν τον έλαβε </a:t>
            </a:r>
          </a:p>
          <a:p>
            <a:r>
              <a:rPr lang="el-GR" dirty="0" smtClean="0"/>
              <a:t>υπόψη του από επιπολαιότητα ή απερισκεψία </a:t>
            </a:r>
            <a:r>
              <a:rPr lang="el-GR" b="1" dirty="0" smtClean="0"/>
              <a:t>είτε πίστεψε </a:t>
            </a:r>
            <a:r>
              <a:rPr lang="el-GR" dirty="0" smtClean="0"/>
              <a:t>ότι τελικά δεν θα επέλθει.</a:t>
            </a:r>
          </a:p>
          <a:p>
            <a:r>
              <a:rPr lang="el-GR" dirty="0" smtClean="0"/>
              <a:t>Πάντως, πέραν των εξειδικευμένων περιπτώσεων που προαναφέρθηκαν, σημειώνεται ότι -εάν κάτι δεν πάει καλά- η συνηθέστερη ποινική διάσταση του θέματος των εμφυτευμάτων είναι η πρόκληση σωματικής βλάβης από αμέλεια (άρθρα 28 και </a:t>
            </a:r>
            <a:r>
              <a:rPr lang="el-GR" b="1" dirty="0" smtClean="0"/>
              <a:t>314 </a:t>
            </a:r>
            <a:r>
              <a:rPr lang="el-GR" dirty="0" smtClean="0"/>
              <a:t>Ποινικού Κώδικα). Σύμφωνα με τη νομολογία ως ιατρική αμέλεια ορίζεται γενικότερα η έλλειψη προσήκουσας προσοχής, την οποία </a:t>
            </a:r>
            <a:r>
              <a:rPr lang="el-GR" b="1" dirty="0" smtClean="0"/>
              <a:t>ο μέσος ενσυνείδητος ιατρός </a:t>
            </a:r>
            <a:r>
              <a:rPr lang="el-GR" dirty="0" smtClean="0"/>
              <a:t>όφειλε και μπορούσε κατά τις περιστάσεις να καταβάλει. Γίνεται βέβαια αντιληπτό ότι ο βαθμός αμέλειας (ελαφρύτατη, ελαφρά, βαριά) δεν βρίσκεται απαραίτητα σε συνάρτηση με την προκληθείσα ζημία, λαμβάνεται όμως υπόψη από το δικαστήριο για την τελική επιμέτρηση της ποινής του δράστη του αδικήματος (άρθρο 79 παρ. 2 </a:t>
            </a:r>
            <a:r>
              <a:rPr lang="el-GR" dirty="0" err="1" smtClean="0"/>
              <a:t>στοιχ</a:t>
            </a:r>
            <a:r>
              <a:rPr lang="el-GR" dirty="0" smtClean="0"/>
              <a:t>. γ' Π.Κ.). </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26</a:t>
            </a:fld>
            <a:endParaRPr lang="el-GR"/>
          </a:p>
        </p:txBody>
      </p:sp>
      <p:sp>
        <p:nvSpPr>
          <p:cNvPr id="3" name="2 - TextBox"/>
          <p:cNvSpPr txBox="1"/>
          <p:nvPr/>
        </p:nvSpPr>
        <p:spPr>
          <a:xfrm>
            <a:off x="71406" y="511333"/>
            <a:ext cx="9144064" cy="5632311"/>
          </a:xfrm>
          <a:prstGeom prst="rect">
            <a:avLst/>
          </a:prstGeom>
          <a:noFill/>
        </p:spPr>
        <p:txBody>
          <a:bodyPr wrap="square" rtlCol="0">
            <a:spAutoFit/>
          </a:bodyPr>
          <a:lstStyle/>
          <a:p>
            <a:r>
              <a:rPr lang="el-GR" dirty="0" smtClean="0"/>
              <a:t>Παράλληλα, επισημαίνεται ότι ποινική δίωξη ασκείται μόνο ύστερα από έγκληση του παθόντα και όχι αυτεπάγγελτα (άρθρο </a:t>
            </a:r>
            <a:r>
              <a:rPr lang="el-GR" b="1" dirty="0" smtClean="0"/>
              <a:t>315-1 </a:t>
            </a:r>
            <a:r>
              <a:rPr lang="el-GR" dirty="0" smtClean="0"/>
              <a:t>Π.Κ.). Σε περιπτώσεις ανηλίκου προσώπου, δικαίωμα έγκλησης έχει </a:t>
            </a:r>
            <a:r>
              <a:rPr lang="el-GR" b="1" dirty="0" smtClean="0"/>
              <a:t>και </a:t>
            </a:r>
            <a:r>
              <a:rPr lang="el-GR" dirty="0" smtClean="0"/>
              <a:t>ο νόμιμος αντιπρόσωπος του ανηλίκου.</a:t>
            </a:r>
          </a:p>
          <a:p>
            <a:r>
              <a:rPr lang="el-GR" dirty="0" smtClean="0"/>
              <a:t>Αναφορικά, λοιπόν, με την πρόκληση σωματικής βλάβης κατά την τοποθέτηση εμφυτευμάτων, κρίνεται απαραίτητο να δοθεί μια σειρά από περαιτέρω διευκρινήσεις:</a:t>
            </a:r>
          </a:p>
          <a:p>
            <a:r>
              <a:rPr lang="el-GR" dirty="0" smtClean="0"/>
              <a:t>1) Για την καταδίκη του οδοντιάτρου από το ποινικό δικαστήριο πρέπει απαραίτητα ο παθών-ασθενής να καθορίσει με ακρίβεια ποια είναι η σωματική (επί του προκειμένου στοματική) βλάβη </a:t>
            </a:r>
            <a:r>
              <a:rPr lang="el-GR" b="1" dirty="0" smtClean="0"/>
              <a:t>και όχι η ταλαιπωρία </a:t>
            </a:r>
            <a:r>
              <a:rPr lang="el-GR" dirty="0" smtClean="0"/>
              <a:t>που έχει υποστεί.</a:t>
            </a:r>
          </a:p>
          <a:p>
            <a:r>
              <a:rPr lang="el-GR" dirty="0" smtClean="0"/>
              <a:t>2) Το δικαστήριο, με αιτιολογημένη απόφαση του, θα πρέπει να εκθέτει ποιο από τα δύο είδη αμέλειας συνέτρεξε στην προκειμένη περίπτωση (συνειδητή ή μη συνειδητή αμέλεια) από πλευράς του γιατρού.</a:t>
            </a:r>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27</a:t>
            </a:fld>
            <a:endParaRPr lang="el-GR"/>
          </a:p>
        </p:txBody>
      </p:sp>
      <p:sp>
        <p:nvSpPr>
          <p:cNvPr id="3" name="2 - TextBox"/>
          <p:cNvSpPr txBox="1"/>
          <p:nvPr/>
        </p:nvSpPr>
        <p:spPr>
          <a:xfrm>
            <a:off x="214282" y="769928"/>
            <a:ext cx="8929719" cy="1938992"/>
          </a:xfrm>
          <a:prstGeom prst="rect">
            <a:avLst/>
          </a:prstGeom>
          <a:noFill/>
        </p:spPr>
        <p:txBody>
          <a:bodyPr wrap="square" rtlCol="0">
            <a:spAutoFit/>
          </a:bodyPr>
          <a:lstStyle/>
          <a:p>
            <a:r>
              <a:rPr lang="el-GR" dirty="0" smtClean="0"/>
              <a:t>3) Επί θεμάτων ιατρικής ευθύνης, η νομολογία αποφαίνεται κατά κύριο λόγο με βάση τα κριτήρια του </a:t>
            </a:r>
            <a:r>
              <a:rPr lang="el-GR" b="1" dirty="0" smtClean="0"/>
              <a:t>"όφειλε </a:t>
            </a:r>
            <a:r>
              <a:rPr lang="el-GR" dirty="0" smtClean="0"/>
              <a:t>και </a:t>
            </a:r>
            <a:r>
              <a:rPr lang="el-GR" b="1" dirty="0" smtClean="0"/>
              <a:t>μπορούσε" </a:t>
            </a:r>
            <a:r>
              <a:rPr lang="el-GR" dirty="0" smtClean="0"/>
              <a:t>(βλ. και παραπάνω), συγκρίνοντας τη στάση του εκάστοτε κατηγορούμενου γιατρού με "την προσοχή του μέσου επιμελούς γιατρού της ειδικότητας και της θέσεως του".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28</a:t>
            </a:fld>
            <a:endParaRPr lang="el-GR"/>
          </a:p>
        </p:txBody>
      </p:sp>
      <p:sp>
        <p:nvSpPr>
          <p:cNvPr id="3" name="Rectangle 6"/>
          <p:cNvSpPr txBox="1">
            <a:spLocks noChangeArrowheads="1"/>
          </p:cNvSpPr>
          <p:nvPr/>
        </p:nvSpPr>
        <p:spPr>
          <a:xfrm>
            <a:off x="857224" y="285728"/>
            <a:ext cx="7500990" cy="17526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l-GR" sz="4800" b="1" kern="0" dirty="0" smtClean="0">
                <a:solidFill>
                  <a:srgbClr val="FFFF00"/>
                </a:solidFill>
                <a:latin typeface="+mn-lt"/>
                <a:ea typeface="+mj-ea"/>
                <a:cs typeface="+mj-cs"/>
              </a:rPr>
              <a:t>ΕΠΙΚΑΙΡΟΤΗΤΑ</a:t>
            </a:r>
          </a:p>
          <a:p>
            <a:pPr marL="0" marR="0" lvl="0" indent="0" algn="ctr" defTabSz="914400" rtl="0" eaLnBrk="1" fontAlgn="base" latinLnBrk="0" hangingPunct="1">
              <a:lnSpc>
                <a:spcPct val="90000"/>
              </a:lnSpc>
              <a:spcBef>
                <a:spcPct val="0"/>
              </a:spcBef>
              <a:spcAft>
                <a:spcPct val="0"/>
              </a:spcAft>
              <a:buClrTx/>
              <a:buSzTx/>
              <a:buFontTx/>
              <a:buNone/>
              <a:tabLst/>
              <a:defRPr/>
            </a:pPr>
            <a:r>
              <a:rPr lang="el-GR" sz="3200" b="1" kern="0" dirty="0" smtClean="0">
                <a:solidFill>
                  <a:srgbClr val="FFFF00"/>
                </a:solidFill>
                <a:latin typeface="+mn-lt"/>
                <a:ea typeface="+mj-ea"/>
                <a:cs typeface="+mj-cs"/>
              </a:rPr>
              <a:t>ΗΛΕΚΤΡΟΝΙΚΗ ΣΥΝΤΑΓΟΓΡΑΦΗΣΗ</a:t>
            </a:r>
          </a:p>
        </p:txBody>
      </p:sp>
      <p:sp>
        <p:nvSpPr>
          <p:cNvPr id="4" name="3 - TextBox"/>
          <p:cNvSpPr txBox="1"/>
          <p:nvPr/>
        </p:nvSpPr>
        <p:spPr>
          <a:xfrm>
            <a:off x="681329" y="2500306"/>
            <a:ext cx="7891199" cy="2369880"/>
          </a:xfrm>
          <a:prstGeom prst="rect">
            <a:avLst/>
          </a:prstGeom>
          <a:noFill/>
        </p:spPr>
        <p:txBody>
          <a:bodyPr wrap="square" rtlCol="0">
            <a:spAutoFit/>
          </a:bodyPr>
          <a:lstStyle/>
          <a:p>
            <a:pPr algn="just"/>
            <a:r>
              <a:rPr lang="el-GR" b="1" dirty="0" smtClean="0">
                <a:solidFill>
                  <a:srgbClr val="FF0000"/>
                </a:solidFill>
                <a:latin typeface="+mn-lt"/>
              </a:rPr>
              <a:t>Ηλεκτρονική συνταγή: </a:t>
            </a:r>
            <a:r>
              <a:rPr lang="el-GR" b="1" dirty="0" smtClean="0">
                <a:latin typeface="+mn-lt"/>
              </a:rPr>
              <a:t>η συνταγή σε ηλεκτρονική </a:t>
            </a:r>
          </a:p>
          <a:p>
            <a:pPr algn="just"/>
            <a:r>
              <a:rPr lang="el-GR" b="1" dirty="0" smtClean="0">
                <a:latin typeface="+mn-lt"/>
              </a:rPr>
              <a:t>μορφή κατάλληλη για επεξεργασία, αποθήκευση και </a:t>
            </a:r>
          </a:p>
          <a:p>
            <a:pPr algn="just"/>
            <a:r>
              <a:rPr lang="el-GR" b="1" dirty="0" smtClean="0">
                <a:latin typeface="+mn-lt"/>
              </a:rPr>
              <a:t>μεταφορά με τη χρήση τεχνολογίας Ηλεκτρονικών </a:t>
            </a:r>
          </a:p>
          <a:p>
            <a:pPr algn="just"/>
            <a:r>
              <a:rPr lang="el-GR" b="1" dirty="0" smtClean="0">
                <a:latin typeface="+mn-lt"/>
              </a:rPr>
              <a:t>Υπολογιστών και Τηλεπικοινωνιών</a:t>
            </a:r>
          </a:p>
          <a:p>
            <a:pPr algn="just"/>
            <a:endParaRPr lang="el-GR" b="1" dirty="0" smtClean="0">
              <a:latin typeface="+mn-lt"/>
            </a:endParaRPr>
          </a:p>
          <a:p>
            <a:pPr algn="just"/>
            <a:endParaRPr lang="el-GR" sz="2800" b="1"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29</a:t>
            </a:fld>
            <a:endParaRPr lang="el-GR"/>
          </a:p>
        </p:txBody>
      </p:sp>
      <p:sp>
        <p:nvSpPr>
          <p:cNvPr id="3" name="2 - TextBox"/>
          <p:cNvSpPr txBox="1"/>
          <p:nvPr/>
        </p:nvSpPr>
        <p:spPr>
          <a:xfrm>
            <a:off x="214282" y="1785926"/>
            <a:ext cx="8780505" cy="3785652"/>
          </a:xfrm>
          <a:prstGeom prst="rect">
            <a:avLst/>
          </a:prstGeom>
          <a:noFill/>
        </p:spPr>
        <p:txBody>
          <a:bodyPr wrap="square" rtlCol="0">
            <a:spAutoFit/>
          </a:bodyPr>
          <a:lstStyle/>
          <a:p>
            <a:r>
              <a:rPr lang="el-GR" b="1" dirty="0" smtClean="0">
                <a:latin typeface="+mn-lt"/>
              </a:rPr>
              <a:t>Οι ιατροί που έχουν σχέση εργασίας με οποιαδήποτε μορφή με τους Φορείς Κοινωνικής Ασφάλισης (εφεξής Φ.Κ.Α.), οι ιατροί που είναι συμβεβλημένοι με τους Φ.Κ.Α. και οι ιατροί που δεν ανήκουν στις ως άνω κατηγορίες αλλά έχουν δικαίωμα παροχής συνταγών και παραπεμπτικών σε ασφαλισμένους των Φ.Κ.Α., </a:t>
            </a:r>
          </a:p>
          <a:p>
            <a:r>
              <a:rPr lang="el-GR" b="1" dirty="0" smtClean="0">
                <a:latin typeface="+mn-lt"/>
              </a:rPr>
              <a:t>οι ιατροί των δημόσιων νοσοκομείων, των εξωτερικών </a:t>
            </a:r>
          </a:p>
          <a:p>
            <a:r>
              <a:rPr lang="el-GR" b="1" dirty="0" smtClean="0">
                <a:latin typeface="+mn-lt"/>
              </a:rPr>
              <a:t>ιατρείων και των κέντρων υγείας, οι αγροτικοί ιατροί, οι </a:t>
            </a:r>
          </a:p>
          <a:p>
            <a:r>
              <a:rPr lang="el-GR" b="1" dirty="0" smtClean="0">
                <a:latin typeface="+mn-lt"/>
              </a:rPr>
              <a:t>ειδικευόμενοι ιατροί και οι ιατροί των ιδιωτικών κλινικών </a:t>
            </a:r>
          </a:p>
          <a:p>
            <a:r>
              <a:rPr lang="el-GR" b="1" dirty="0" smtClean="0">
                <a:latin typeface="+mn-lt"/>
              </a:rPr>
              <a:t>δυναμικότητας κάτω των εξήντα (60) κλινών.</a:t>
            </a:r>
            <a:endParaRPr lang="el-GR" b="1" dirty="0">
              <a:latin typeface="+mn-lt"/>
            </a:endParaRPr>
          </a:p>
        </p:txBody>
      </p:sp>
      <p:sp>
        <p:nvSpPr>
          <p:cNvPr id="4" name="3 - TextBox"/>
          <p:cNvSpPr txBox="1"/>
          <p:nvPr/>
        </p:nvSpPr>
        <p:spPr>
          <a:xfrm>
            <a:off x="2751778" y="642918"/>
            <a:ext cx="3677610" cy="646331"/>
          </a:xfrm>
          <a:prstGeom prst="rect">
            <a:avLst/>
          </a:prstGeom>
          <a:noFill/>
        </p:spPr>
        <p:txBody>
          <a:bodyPr wrap="none" rtlCol="0">
            <a:spAutoFit/>
          </a:bodyPr>
          <a:lstStyle/>
          <a:p>
            <a:r>
              <a:rPr lang="el-GR" sz="3600" b="1" dirty="0" smtClean="0">
                <a:solidFill>
                  <a:srgbClr val="FFFF00"/>
                </a:solidFill>
                <a:latin typeface="+mn-lt"/>
              </a:rPr>
              <a:t>Αφορά ιατρούς</a:t>
            </a:r>
            <a:r>
              <a:rPr lang="en-US" sz="3600" b="1" dirty="0" smtClean="0">
                <a:solidFill>
                  <a:srgbClr val="FFFF00"/>
                </a:solidFill>
                <a:latin typeface="+mn-lt"/>
              </a:rPr>
              <a:t>:</a:t>
            </a:r>
            <a:endParaRPr lang="el-GR" sz="3600" b="1" dirty="0">
              <a:solidFill>
                <a:srgbClr val="FFFF00"/>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pPr>
              <a:buClr>
                <a:srgbClr val="FF0000"/>
              </a:buClr>
            </a:pPr>
            <a:fld id="{58F186C3-3E1E-43B3-88DA-C3B824BBCD8C}" type="slidenum">
              <a:rPr lang="el-GR"/>
              <a:pPr>
                <a:buClr>
                  <a:srgbClr val="FF0000"/>
                </a:buClr>
              </a:pPr>
              <a:t>3</a:t>
            </a:fld>
            <a:endParaRPr lang="el-GR" dirty="0"/>
          </a:p>
        </p:txBody>
      </p:sp>
      <p:sp>
        <p:nvSpPr>
          <p:cNvPr id="41987" name="Rectangle 3"/>
          <p:cNvSpPr>
            <a:spLocks noGrp="1" noChangeArrowheads="1"/>
          </p:cNvSpPr>
          <p:nvPr>
            <p:ph type="body" idx="1"/>
          </p:nvPr>
        </p:nvSpPr>
        <p:spPr>
          <a:xfrm>
            <a:off x="381000" y="2601934"/>
            <a:ext cx="8534400" cy="3827462"/>
          </a:xfrm>
        </p:spPr>
        <p:txBody>
          <a:bodyPr/>
          <a:lstStyle/>
          <a:p>
            <a:pPr>
              <a:buClr>
                <a:srgbClr val="FF0000"/>
              </a:buClr>
              <a:buFont typeface="Wingdings" pitchFamily="2" charset="2"/>
              <a:buChar char="§"/>
            </a:pPr>
            <a:endParaRPr lang="en-US" sz="4000" dirty="0"/>
          </a:p>
          <a:p>
            <a:pPr>
              <a:buClr>
                <a:srgbClr val="FF0000"/>
              </a:buClr>
              <a:buSzPct val="100000"/>
              <a:buFont typeface="Wingdings" pitchFamily="2" charset="2"/>
              <a:buChar char="§"/>
            </a:pPr>
            <a:r>
              <a:rPr lang="el-GR" sz="4000" dirty="0">
                <a:latin typeface="Verdana" pitchFamily="34" charset="0"/>
                <a:cs typeface="Times New Roman" pitchFamily="18" charset="0"/>
              </a:rPr>
              <a:t>Οι αποφάσεις  βασίζονται συνήθως στον συσχετισμό ωφέλειας κινδύνου για μία συγκεκριμένη οδοντιατρική </a:t>
            </a:r>
            <a:r>
              <a:rPr lang="el-GR" sz="4000" dirty="0" smtClean="0">
                <a:latin typeface="Verdana" pitchFamily="34" charset="0"/>
                <a:cs typeface="Times New Roman" pitchFamily="18" charset="0"/>
              </a:rPr>
              <a:t>θεραπεία.</a:t>
            </a:r>
            <a:r>
              <a:rPr lang="el-GR" sz="4000" dirty="0" smtClean="0"/>
              <a:t> </a:t>
            </a:r>
            <a:endParaRPr lang="el-GR" sz="4000" dirty="0"/>
          </a:p>
          <a:p>
            <a:pPr>
              <a:buClr>
                <a:srgbClr val="FF0000"/>
              </a:buClr>
              <a:buFont typeface="Wingdings" pitchFamily="2" charset="2"/>
              <a:buChar char="§"/>
            </a:pPr>
            <a:endParaRPr lang="el-GR" sz="4000" dirty="0"/>
          </a:p>
        </p:txBody>
      </p:sp>
      <p:sp>
        <p:nvSpPr>
          <p:cNvPr id="41988" name="Text Box 4"/>
          <p:cNvSpPr txBox="1">
            <a:spLocks noChangeArrowheads="1"/>
          </p:cNvSpPr>
          <p:nvPr/>
        </p:nvSpPr>
        <p:spPr bwMode="auto">
          <a:xfrm>
            <a:off x="808038" y="280988"/>
            <a:ext cx="3043237" cy="457200"/>
          </a:xfrm>
          <a:prstGeom prst="rect">
            <a:avLst/>
          </a:prstGeom>
          <a:noFill/>
          <a:ln w="9525">
            <a:noFill/>
            <a:miter lim="800000"/>
            <a:headEnd/>
            <a:tailEnd/>
          </a:ln>
          <a:effectLst/>
        </p:spPr>
        <p:txBody>
          <a:bodyPr>
            <a:spAutoFit/>
          </a:bodyPr>
          <a:lstStyle/>
          <a:p>
            <a:pPr>
              <a:buClr>
                <a:srgbClr val="FF0000"/>
              </a:buClr>
              <a:buFont typeface="Wingdings" pitchFamily="2" charset="2"/>
              <a:buChar char="§"/>
            </a:pPr>
            <a:endParaRPr lang="el-GR"/>
          </a:p>
        </p:txBody>
      </p:sp>
      <p:sp>
        <p:nvSpPr>
          <p:cNvPr id="41989" name="Text Box 5"/>
          <p:cNvSpPr txBox="1">
            <a:spLocks noChangeArrowheads="1"/>
          </p:cNvSpPr>
          <p:nvPr/>
        </p:nvSpPr>
        <p:spPr bwMode="auto">
          <a:xfrm>
            <a:off x="357158" y="517265"/>
            <a:ext cx="8120062" cy="2554545"/>
          </a:xfrm>
          <a:prstGeom prst="rect">
            <a:avLst/>
          </a:prstGeom>
          <a:noFill/>
          <a:ln w="9525">
            <a:noFill/>
            <a:miter lim="800000"/>
            <a:headEnd/>
            <a:tailEnd/>
          </a:ln>
          <a:effectLst/>
        </p:spPr>
        <p:txBody>
          <a:bodyPr>
            <a:spAutoFit/>
          </a:bodyPr>
          <a:lstStyle/>
          <a:p>
            <a:pPr>
              <a:buClr>
                <a:srgbClr val="FF0000"/>
              </a:buClr>
              <a:buFont typeface="Wingdings" pitchFamily="2" charset="2"/>
              <a:buChar char="§"/>
            </a:pPr>
            <a:r>
              <a:rPr lang="en-US" sz="4000" dirty="0"/>
              <a:t> </a:t>
            </a:r>
            <a:r>
              <a:rPr lang="el-GR" sz="4000" dirty="0">
                <a:latin typeface="Verdana" pitchFamily="34" charset="0"/>
              </a:rPr>
              <a:t>Η οδοντιατρική ηθική </a:t>
            </a:r>
            <a:r>
              <a:rPr lang="en-US" sz="4000" dirty="0" smtClean="0">
                <a:latin typeface="Verdana" pitchFamily="34" charset="0"/>
              </a:rPr>
              <a:t>            </a:t>
            </a:r>
          </a:p>
          <a:p>
            <a:pPr>
              <a:buClr>
                <a:srgbClr val="FF0000"/>
              </a:buClr>
            </a:pPr>
            <a:r>
              <a:rPr lang="en-US" sz="4000" dirty="0" smtClean="0">
                <a:latin typeface="Verdana" pitchFamily="34" charset="0"/>
              </a:rPr>
              <a:t>  </a:t>
            </a:r>
            <a:r>
              <a:rPr lang="el-GR" sz="4000" dirty="0" smtClean="0">
                <a:latin typeface="Verdana" pitchFamily="34" charset="0"/>
              </a:rPr>
              <a:t>επηρεάζεται έντονα </a:t>
            </a:r>
            <a:r>
              <a:rPr lang="el-GR" sz="4000" dirty="0">
                <a:latin typeface="Verdana" pitchFamily="34" charset="0"/>
              </a:rPr>
              <a:t>από </a:t>
            </a:r>
            <a:r>
              <a:rPr lang="en-US" sz="4000" dirty="0" smtClean="0">
                <a:latin typeface="Verdana" pitchFamily="34" charset="0"/>
              </a:rPr>
              <a:t>            </a:t>
            </a:r>
          </a:p>
          <a:p>
            <a:pPr>
              <a:buClr>
                <a:srgbClr val="FF0000"/>
              </a:buClr>
            </a:pPr>
            <a:r>
              <a:rPr lang="en-US" sz="4000" dirty="0" smtClean="0">
                <a:latin typeface="Verdana" pitchFamily="34" charset="0"/>
              </a:rPr>
              <a:t>  </a:t>
            </a:r>
            <a:r>
              <a:rPr lang="el-GR" sz="4000" dirty="0" smtClean="0">
                <a:latin typeface="Verdana" pitchFamily="34" charset="0"/>
              </a:rPr>
              <a:t>οικονομικές παραμέτρους </a:t>
            </a:r>
            <a:r>
              <a:rPr lang="el-GR" sz="4000" dirty="0">
                <a:latin typeface="Verdana" pitchFamily="34" charset="0"/>
              </a:rPr>
              <a:t>και </a:t>
            </a:r>
            <a:r>
              <a:rPr lang="en-US" sz="4000" dirty="0" smtClean="0">
                <a:latin typeface="Verdana" pitchFamily="34" charset="0"/>
              </a:rPr>
              <a:t>  </a:t>
            </a:r>
          </a:p>
          <a:p>
            <a:pPr>
              <a:buClr>
                <a:srgbClr val="FF0000"/>
              </a:buClr>
            </a:pPr>
            <a:r>
              <a:rPr lang="en-US" sz="4000" dirty="0" smtClean="0">
                <a:latin typeface="Verdana" pitchFamily="34" charset="0"/>
              </a:rPr>
              <a:t>  </a:t>
            </a:r>
            <a:r>
              <a:rPr lang="el-GR" sz="4000" dirty="0" smtClean="0">
                <a:latin typeface="Verdana" pitchFamily="34" charset="0"/>
              </a:rPr>
              <a:t>αριθμούς</a:t>
            </a:r>
            <a:r>
              <a:rPr lang="el-GR" sz="4000" dirty="0">
                <a:latin typeface="Verdana" pitchFamily="34" charset="0"/>
              </a:rPr>
              <a:t>. </a:t>
            </a:r>
            <a:endParaRPr lang="en-US" sz="4000" dirty="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30</a:t>
            </a:fld>
            <a:endParaRPr lang="el-GR"/>
          </a:p>
        </p:txBody>
      </p:sp>
      <p:sp>
        <p:nvSpPr>
          <p:cNvPr id="3" name="2 - Ορθογώνιο"/>
          <p:cNvSpPr/>
          <p:nvPr/>
        </p:nvSpPr>
        <p:spPr>
          <a:xfrm>
            <a:off x="285720" y="642918"/>
            <a:ext cx="8643998" cy="4708981"/>
          </a:xfrm>
          <a:prstGeom prst="rect">
            <a:avLst/>
          </a:prstGeom>
        </p:spPr>
        <p:txBody>
          <a:bodyPr wrap="square">
            <a:spAutoFit/>
          </a:bodyPr>
          <a:lstStyle/>
          <a:p>
            <a:pPr algn="ctr"/>
            <a:r>
              <a:rPr lang="en-US" sz="3600" b="1" dirty="0" smtClean="0">
                <a:solidFill>
                  <a:srgbClr val="FFFF00"/>
                </a:solidFill>
                <a:latin typeface="+mn-lt"/>
              </a:rPr>
              <a:t>   </a:t>
            </a:r>
            <a:r>
              <a:rPr lang="el-GR" sz="3600" b="1" dirty="0" smtClean="0">
                <a:solidFill>
                  <a:srgbClr val="FFFF00"/>
                </a:solidFill>
                <a:latin typeface="+mn-lt"/>
              </a:rPr>
              <a:t>Άρθρο 3</a:t>
            </a:r>
          </a:p>
          <a:p>
            <a:pPr algn="ctr"/>
            <a:r>
              <a:rPr lang="el-GR" sz="3600" b="1" dirty="0" smtClean="0">
                <a:solidFill>
                  <a:srgbClr val="FFFF00"/>
                </a:solidFill>
                <a:latin typeface="+mn-lt"/>
              </a:rPr>
              <a:t>Υποχρεώσεις ιατρών ως προς την</a:t>
            </a:r>
            <a:r>
              <a:rPr lang="en-US" sz="3600" b="1" dirty="0" smtClean="0">
                <a:solidFill>
                  <a:srgbClr val="FFFF00"/>
                </a:solidFill>
                <a:latin typeface="+mn-lt"/>
              </a:rPr>
              <a:t> </a:t>
            </a:r>
            <a:r>
              <a:rPr lang="el-GR" sz="3600" b="1" dirty="0" smtClean="0">
                <a:solidFill>
                  <a:srgbClr val="FFFF00"/>
                </a:solidFill>
                <a:latin typeface="+mn-lt"/>
              </a:rPr>
              <a:t>ηλεκτρονική </a:t>
            </a:r>
            <a:r>
              <a:rPr lang="el-GR" sz="3600" b="1" dirty="0" err="1" smtClean="0">
                <a:solidFill>
                  <a:srgbClr val="FFFF00"/>
                </a:solidFill>
                <a:latin typeface="+mn-lt"/>
              </a:rPr>
              <a:t>συνταγογράφηση</a:t>
            </a:r>
            <a:endParaRPr lang="en-US" sz="3600" b="1" dirty="0" smtClean="0">
              <a:solidFill>
                <a:srgbClr val="FFFF00"/>
              </a:solidFill>
              <a:latin typeface="+mn-lt"/>
            </a:endParaRPr>
          </a:p>
          <a:p>
            <a:endParaRPr lang="el-GR" dirty="0" smtClean="0">
              <a:latin typeface="+mn-lt"/>
            </a:endParaRPr>
          </a:p>
          <a:p>
            <a:r>
              <a:rPr lang="el-GR" b="1" dirty="0" smtClean="0">
                <a:solidFill>
                  <a:srgbClr val="FFFF00"/>
                </a:solidFill>
                <a:latin typeface="+mn-lt"/>
              </a:rPr>
              <a:t>1. </a:t>
            </a:r>
            <a:r>
              <a:rPr lang="el-GR" b="1" dirty="0" smtClean="0">
                <a:latin typeface="+mn-lt"/>
              </a:rPr>
              <a:t>Οι ιατροί υποχρεούνται να εγγράφονται ως χρήστες </a:t>
            </a:r>
          </a:p>
          <a:p>
            <a:r>
              <a:rPr lang="el-GR" b="1" dirty="0" smtClean="0">
                <a:latin typeface="+mn-lt"/>
              </a:rPr>
              <a:t>του Σ.Η.Σ. που διαχειρίζεται ο Φορέας «Ηλεκτρονική </a:t>
            </a:r>
          </a:p>
          <a:p>
            <a:r>
              <a:rPr lang="el-GR" b="1" dirty="0" smtClean="0">
                <a:latin typeface="+mn-lt"/>
              </a:rPr>
              <a:t>Διακυβέρνηση Κοινωνικής Ασφάλισης – ΗΔΙΚΑ Α.Ε.» </a:t>
            </a:r>
          </a:p>
          <a:p>
            <a:r>
              <a:rPr lang="el-GR" b="1" dirty="0" smtClean="0">
                <a:latin typeface="+mn-lt"/>
              </a:rPr>
              <a:t>για λογαριασμό της Γενικής Γραμματείας Κοινωνικών </a:t>
            </a:r>
          </a:p>
          <a:p>
            <a:r>
              <a:rPr lang="el-GR" b="1" dirty="0" smtClean="0">
                <a:latin typeface="+mn-lt"/>
              </a:rPr>
              <a:t>Ασφαλίσεων και έχουν τις υποχρεώσεις που ορίζονται </a:t>
            </a:r>
          </a:p>
          <a:p>
            <a:r>
              <a:rPr lang="el-GR" b="1" dirty="0" smtClean="0">
                <a:latin typeface="+mn-lt"/>
              </a:rPr>
              <a:t>ειδικότερα στις επόμενες παραγράφους. </a:t>
            </a:r>
          </a:p>
          <a:p>
            <a:endParaRPr lang="el-GR"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31</a:t>
            </a:fld>
            <a:endParaRPr lang="el-GR"/>
          </a:p>
        </p:txBody>
      </p:sp>
      <p:sp>
        <p:nvSpPr>
          <p:cNvPr id="3" name="2 - Ορθογώνιο"/>
          <p:cNvSpPr/>
          <p:nvPr/>
        </p:nvSpPr>
        <p:spPr>
          <a:xfrm>
            <a:off x="357158" y="570629"/>
            <a:ext cx="8501122" cy="6001643"/>
          </a:xfrm>
          <a:prstGeom prst="rect">
            <a:avLst/>
          </a:prstGeom>
        </p:spPr>
        <p:txBody>
          <a:bodyPr wrap="square">
            <a:spAutoFit/>
          </a:bodyPr>
          <a:lstStyle/>
          <a:p>
            <a:r>
              <a:rPr lang="el-GR" b="1" dirty="0" smtClean="0">
                <a:solidFill>
                  <a:srgbClr val="FFFF00"/>
                </a:solidFill>
                <a:latin typeface="+mn-lt"/>
              </a:rPr>
              <a:t>2. Κατά την εγγραφή τους οι ιατροί δηλώνουν τα </a:t>
            </a:r>
          </a:p>
          <a:p>
            <a:r>
              <a:rPr lang="el-GR" b="1" dirty="0" smtClean="0">
                <a:solidFill>
                  <a:srgbClr val="FFFF00"/>
                </a:solidFill>
                <a:latin typeface="+mn-lt"/>
              </a:rPr>
              <a:t>παρακάτω:</a:t>
            </a:r>
          </a:p>
          <a:p>
            <a:r>
              <a:rPr lang="el-GR" b="1" dirty="0" smtClean="0">
                <a:solidFill>
                  <a:srgbClr val="FF0000"/>
                </a:solidFill>
                <a:latin typeface="+mn-lt"/>
              </a:rPr>
              <a:t>α) </a:t>
            </a:r>
            <a:r>
              <a:rPr lang="el-GR" b="1" dirty="0" smtClean="0">
                <a:latin typeface="+mn-lt"/>
              </a:rPr>
              <a:t>Επώνυμο, Όνομα, Πατρώνυμο, </a:t>
            </a:r>
            <a:r>
              <a:rPr lang="el-GR" b="1" dirty="0" err="1" smtClean="0">
                <a:latin typeface="+mn-lt"/>
              </a:rPr>
              <a:t>Μητρώνυμο</a:t>
            </a:r>
            <a:r>
              <a:rPr lang="el-GR" b="1" dirty="0" smtClean="0">
                <a:latin typeface="+mn-lt"/>
              </a:rPr>
              <a:t> </a:t>
            </a:r>
          </a:p>
          <a:p>
            <a:r>
              <a:rPr lang="el-GR" b="1" dirty="0" smtClean="0">
                <a:solidFill>
                  <a:srgbClr val="FF0000"/>
                </a:solidFill>
                <a:latin typeface="+mn-lt"/>
              </a:rPr>
              <a:t>β) </a:t>
            </a:r>
            <a:r>
              <a:rPr lang="el-GR" b="1" dirty="0" smtClean="0">
                <a:latin typeface="+mn-lt"/>
              </a:rPr>
              <a:t>Αριθμό άδειας ασκήσεως επαγγέλματος και </a:t>
            </a:r>
            <a:r>
              <a:rPr lang="en-US" b="1" dirty="0" smtClean="0">
                <a:latin typeface="+mn-lt"/>
              </a:rPr>
              <a:t>  </a:t>
            </a:r>
          </a:p>
          <a:p>
            <a:r>
              <a:rPr lang="en-US" b="1" dirty="0" smtClean="0">
                <a:latin typeface="+mn-lt"/>
              </a:rPr>
              <a:t>    </a:t>
            </a:r>
            <a:r>
              <a:rPr lang="el-GR" b="1" dirty="0" smtClean="0">
                <a:latin typeface="+mn-lt"/>
              </a:rPr>
              <a:t>ημερομηνία έναρξης επαγγέλματος</a:t>
            </a:r>
          </a:p>
          <a:p>
            <a:r>
              <a:rPr lang="el-GR" b="1" dirty="0" smtClean="0">
                <a:solidFill>
                  <a:srgbClr val="FF0000"/>
                </a:solidFill>
                <a:latin typeface="+mn-lt"/>
              </a:rPr>
              <a:t>γ) </a:t>
            </a:r>
            <a:r>
              <a:rPr lang="el-GR" b="1" dirty="0" smtClean="0">
                <a:latin typeface="+mn-lt"/>
              </a:rPr>
              <a:t>Ιατρική Ειδικότητα </a:t>
            </a:r>
          </a:p>
          <a:p>
            <a:r>
              <a:rPr lang="el-GR" b="1" dirty="0" smtClean="0">
                <a:solidFill>
                  <a:srgbClr val="FF0000"/>
                </a:solidFill>
                <a:latin typeface="+mn-lt"/>
              </a:rPr>
              <a:t>δ) </a:t>
            </a:r>
            <a:r>
              <a:rPr lang="el-GR" b="1" dirty="0" smtClean="0">
                <a:latin typeface="+mn-lt"/>
              </a:rPr>
              <a:t>ΑΜΚΑ</a:t>
            </a:r>
          </a:p>
          <a:p>
            <a:r>
              <a:rPr lang="el-GR" b="1" dirty="0" smtClean="0">
                <a:solidFill>
                  <a:srgbClr val="FF0000"/>
                </a:solidFill>
                <a:latin typeface="+mn-lt"/>
              </a:rPr>
              <a:t>ε) </a:t>
            </a:r>
            <a:r>
              <a:rPr lang="el-GR" b="1" dirty="0" smtClean="0">
                <a:latin typeface="+mn-lt"/>
              </a:rPr>
              <a:t>Αριθμό μητρώου ΕΤΑΑ (ΤΣΑΥ) και ημερομηνία </a:t>
            </a:r>
            <a:r>
              <a:rPr lang="en-US" b="1" dirty="0" smtClean="0">
                <a:latin typeface="+mn-lt"/>
              </a:rPr>
              <a:t>  </a:t>
            </a:r>
          </a:p>
          <a:p>
            <a:r>
              <a:rPr lang="en-US" b="1" dirty="0" smtClean="0">
                <a:latin typeface="+mn-lt"/>
              </a:rPr>
              <a:t>    </a:t>
            </a:r>
            <a:r>
              <a:rPr lang="el-GR" b="1" dirty="0" smtClean="0">
                <a:latin typeface="+mn-lt"/>
              </a:rPr>
              <a:t>εγγραφής σε αυτό</a:t>
            </a:r>
          </a:p>
          <a:p>
            <a:r>
              <a:rPr lang="el-GR" b="1" dirty="0" smtClean="0">
                <a:solidFill>
                  <a:srgbClr val="FF0000"/>
                </a:solidFill>
                <a:latin typeface="+mn-lt"/>
              </a:rPr>
              <a:t>στ) </a:t>
            </a:r>
            <a:r>
              <a:rPr lang="el-GR" b="1" dirty="0" smtClean="0">
                <a:latin typeface="+mn-lt"/>
              </a:rPr>
              <a:t>Ιατρικό σύλλογο στον οποίο ανήκουν </a:t>
            </a:r>
          </a:p>
          <a:p>
            <a:r>
              <a:rPr lang="el-GR" b="1" dirty="0" smtClean="0">
                <a:solidFill>
                  <a:srgbClr val="FF0000"/>
                </a:solidFill>
                <a:latin typeface="+mn-lt"/>
              </a:rPr>
              <a:t>ζ)</a:t>
            </a:r>
            <a:r>
              <a:rPr lang="en-US" b="1" dirty="0" smtClean="0">
                <a:solidFill>
                  <a:srgbClr val="FF0000"/>
                </a:solidFill>
                <a:latin typeface="+mn-lt"/>
              </a:rPr>
              <a:t> </a:t>
            </a:r>
            <a:r>
              <a:rPr lang="el-GR" b="1" dirty="0" smtClean="0">
                <a:solidFill>
                  <a:srgbClr val="FF0000"/>
                </a:solidFill>
                <a:latin typeface="+mn-lt"/>
              </a:rPr>
              <a:t> </a:t>
            </a:r>
            <a:r>
              <a:rPr lang="el-GR" b="1" dirty="0" smtClean="0">
                <a:latin typeface="+mn-lt"/>
              </a:rPr>
              <a:t>Αριθμό Φορολογικού Μητρώου </a:t>
            </a:r>
          </a:p>
          <a:p>
            <a:r>
              <a:rPr lang="el-GR" b="1" dirty="0" smtClean="0">
                <a:solidFill>
                  <a:srgbClr val="FF0000"/>
                </a:solidFill>
                <a:latin typeface="+mn-lt"/>
              </a:rPr>
              <a:t>η) </a:t>
            </a:r>
            <a:r>
              <a:rPr lang="el-GR" b="1" dirty="0" smtClean="0">
                <a:latin typeface="+mn-lt"/>
              </a:rPr>
              <a:t>Αριθμό Αστυνομικής Ταυτότητας ή αριθμό Διαβατηρίου </a:t>
            </a:r>
            <a:r>
              <a:rPr lang="en-US" b="1" dirty="0" smtClean="0">
                <a:latin typeface="+mn-lt"/>
              </a:rPr>
              <a:t>  </a:t>
            </a:r>
          </a:p>
          <a:p>
            <a:r>
              <a:rPr lang="en-US" b="1" dirty="0" smtClean="0">
                <a:latin typeface="+mn-lt"/>
              </a:rPr>
              <a:t>    </a:t>
            </a:r>
            <a:r>
              <a:rPr lang="el-GR" b="1" dirty="0" smtClean="0">
                <a:latin typeface="+mn-lt"/>
              </a:rPr>
              <a:t>για τους αλλοδαπούς ιατρούς</a:t>
            </a:r>
          </a:p>
          <a:p>
            <a:r>
              <a:rPr lang="el-GR" b="1" dirty="0" smtClean="0">
                <a:solidFill>
                  <a:srgbClr val="FF0000"/>
                </a:solidFill>
                <a:latin typeface="+mn-lt"/>
              </a:rPr>
              <a:t>θ) </a:t>
            </a:r>
            <a:r>
              <a:rPr lang="el-GR" b="1" dirty="0" smtClean="0">
                <a:latin typeface="+mn-lt"/>
              </a:rPr>
              <a:t>Στοιχεία διεύθυνσης εργασίας</a:t>
            </a:r>
          </a:p>
          <a:p>
            <a:r>
              <a:rPr lang="el-GR" b="1" dirty="0" smtClean="0">
                <a:solidFill>
                  <a:srgbClr val="FF0000"/>
                </a:solidFill>
                <a:latin typeface="+mn-lt"/>
              </a:rPr>
              <a:t>ι) </a:t>
            </a:r>
            <a:r>
              <a:rPr lang="el-GR" b="1" dirty="0" smtClean="0">
                <a:latin typeface="+mn-lt"/>
              </a:rPr>
              <a:t>Κωδικό Υγειονομικής μονάδας</a:t>
            </a:r>
          </a:p>
          <a:p>
            <a:r>
              <a:rPr lang="el-GR" b="1" dirty="0" smtClean="0">
                <a:solidFill>
                  <a:srgbClr val="FF0000"/>
                </a:solidFill>
                <a:latin typeface="+mn-lt"/>
              </a:rPr>
              <a:t>ια) </a:t>
            </a:r>
            <a:r>
              <a:rPr lang="el-GR" b="1" dirty="0" smtClean="0">
                <a:latin typeface="+mn-lt"/>
              </a:rPr>
              <a:t>Στοιχεία σύμβασης με Φορέα Κοινωνικής Ασφάλισης.</a:t>
            </a:r>
            <a:endParaRPr lang="el-GR" b="1"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32</a:t>
            </a:fld>
            <a:endParaRPr lang="el-GR"/>
          </a:p>
        </p:txBody>
      </p:sp>
      <p:sp>
        <p:nvSpPr>
          <p:cNvPr id="3" name="2 - TextBox"/>
          <p:cNvSpPr txBox="1"/>
          <p:nvPr/>
        </p:nvSpPr>
        <p:spPr>
          <a:xfrm>
            <a:off x="142844" y="642918"/>
            <a:ext cx="8911157" cy="6001643"/>
          </a:xfrm>
          <a:prstGeom prst="rect">
            <a:avLst/>
          </a:prstGeom>
          <a:noFill/>
        </p:spPr>
        <p:txBody>
          <a:bodyPr wrap="none" rtlCol="0">
            <a:spAutoFit/>
          </a:bodyPr>
          <a:lstStyle/>
          <a:p>
            <a:pPr>
              <a:buClr>
                <a:srgbClr val="FF0000"/>
              </a:buClr>
              <a:buFont typeface="Wingdings" pitchFamily="2" charset="2"/>
              <a:buChar char="§"/>
            </a:pPr>
            <a:r>
              <a:rPr lang="en-US" b="1" dirty="0" smtClean="0">
                <a:latin typeface="+mn-lt"/>
              </a:rPr>
              <a:t> </a:t>
            </a:r>
            <a:r>
              <a:rPr lang="el-GR" b="1" dirty="0" smtClean="0">
                <a:latin typeface="+mn-lt"/>
              </a:rPr>
              <a:t>Οι ιατροί που είναι εγγεγραμμένοι ως χρήστες του </a:t>
            </a:r>
          </a:p>
          <a:p>
            <a:r>
              <a:rPr lang="el-GR" b="1" dirty="0" smtClean="0">
                <a:latin typeface="+mn-lt"/>
              </a:rPr>
              <a:t>Σ.Η.Σ. </a:t>
            </a:r>
            <a:r>
              <a:rPr lang="el-GR" b="1" dirty="0" err="1" smtClean="0">
                <a:solidFill>
                  <a:srgbClr val="FF0000"/>
                </a:solidFill>
                <a:latin typeface="+mn-lt"/>
              </a:rPr>
              <a:t>ταυτοποιούνται</a:t>
            </a:r>
            <a:r>
              <a:rPr lang="el-GR" b="1" dirty="0" smtClean="0">
                <a:solidFill>
                  <a:srgbClr val="FF0000"/>
                </a:solidFill>
                <a:latin typeface="+mn-lt"/>
              </a:rPr>
              <a:t> κατά την είσοδό </a:t>
            </a:r>
            <a:r>
              <a:rPr lang="el-GR" b="1" dirty="0" smtClean="0">
                <a:latin typeface="+mn-lt"/>
              </a:rPr>
              <a:t>τους στο σύστημα </a:t>
            </a:r>
            <a:endParaRPr lang="en-US" b="1" dirty="0" smtClean="0">
              <a:latin typeface="+mn-lt"/>
            </a:endParaRPr>
          </a:p>
          <a:p>
            <a:r>
              <a:rPr lang="el-GR" b="1" dirty="0" smtClean="0">
                <a:latin typeface="+mn-lt"/>
              </a:rPr>
              <a:t>με τη χρήση στοιχείων ταυτοποίησης. </a:t>
            </a:r>
            <a:r>
              <a:rPr lang="el-GR" b="1" dirty="0" smtClean="0">
                <a:solidFill>
                  <a:srgbClr val="FF0000"/>
                </a:solidFill>
                <a:latin typeface="+mn-lt"/>
              </a:rPr>
              <a:t>Η εγγραφή και </a:t>
            </a:r>
            <a:endParaRPr lang="en-US" b="1" dirty="0" smtClean="0">
              <a:solidFill>
                <a:srgbClr val="FF0000"/>
              </a:solidFill>
              <a:latin typeface="+mn-lt"/>
            </a:endParaRPr>
          </a:p>
          <a:p>
            <a:r>
              <a:rPr lang="el-GR" b="1" dirty="0" smtClean="0">
                <a:solidFill>
                  <a:srgbClr val="FF0000"/>
                </a:solidFill>
                <a:latin typeface="+mn-lt"/>
              </a:rPr>
              <a:t>ταυτοποίηση είναι απαραίτητη</a:t>
            </a:r>
            <a:r>
              <a:rPr lang="el-GR" b="1" dirty="0" smtClean="0">
                <a:latin typeface="+mn-lt"/>
              </a:rPr>
              <a:t> για την ηλεκτρονική </a:t>
            </a:r>
          </a:p>
          <a:p>
            <a:r>
              <a:rPr lang="el-GR" b="1" dirty="0" smtClean="0">
                <a:latin typeface="+mn-lt"/>
              </a:rPr>
              <a:t>καταχώριση συνταγών και παραπεμπτικών σύμφωνα με </a:t>
            </a:r>
          </a:p>
          <a:p>
            <a:r>
              <a:rPr lang="el-GR" b="1" dirty="0" smtClean="0">
                <a:latin typeface="+mn-lt"/>
              </a:rPr>
              <a:t>τα οριζόμενα στον παρόντα νόμο.</a:t>
            </a:r>
            <a:endParaRPr lang="en-US" b="1" dirty="0" smtClean="0">
              <a:latin typeface="+mn-lt"/>
            </a:endParaRPr>
          </a:p>
          <a:p>
            <a:endParaRPr lang="en-US" b="1" dirty="0" smtClean="0">
              <a:latin typeface="+mn-lt"/>
            </a:endParaRPr>
          </a:p>
          <a:p>
            <a:pPr>
              <a:buClr>
                <a:srgbClr val="FF0000"/>
              </a:buClr>
              <a:buFont typeface="Wingdings" pitchFamily="2" charset="2"/>
              <a:buChar char="§"/>
            </a:pPr>
            <a:r>
              <a:rPr lang="en-US" b="1" dirty="0" smtClean="0">
                <a:latin typeface="+mn-lt"/>
              </a:rPr>
              <a:t> </a:t>
            </a:r>
            <a:r>
              <a:rPr lang="el-GR" b="1" dirty="0" smtClean="0">
                <a:latin typeface="+mn-lt"/>
              </a:rPr>
              <a:t>Η συνταγή ή το παραπεμπτικό που καταχωρίζεται</a:t>
            </a:r>
            <a:endParaRPr lang="en-US" b="1" dirty="0" smtClean="0">
              <a:latin typeface="+mn-lt"/>
            </a:endParaRPr>
          </a:p>
          <a:p>
            <a:pPr>
              <a:buClr>
                <a:srgbClr val="FF0000"/>
              </a:buClr>
            </a:pPr>
            <a:r>
              <a:rPr lang="el-GR" b="1" dirty="0" smtClean="0">
                <a:latin typeface="+mn-lt"/>
              </a:rPr>
              <a:t>ηλεκτρονικά περιέχει στοιχεία του ιατρού που τα </a:t>
            </a:r>
          </a:p>
          <a:p>
            <a:r>
              <a:rPr lang="el-GR" b="1" dirty="0" smtClean="0">
                <a:latin typeface="+mn-lt"/>
              </a:rPr>
              <a:t>καταχώρισε, την ημερομηνία καταχώρισης και τις</a:t>
            </a:r>
            <a:endParaRPr lang="en-US" b="1" dirty="0" smtClean="0">
              <a:latin typeface="+mn-lt"/>
            </a:endParaRPr>
          </a:p>
          <a:p>
            <a:r>
              <a:rPr lang="el-GR" b="1" dirty="0" smtClean="0">
                <a:solidFill>
                  <a:srgbClr val="FF0000"/>
                </a:solidFill>
                <a:latin typeface="+mn-lt"/>
              </a:rPr>
              <a:t>ημερομηνίες έναρξης και λήξης </a:t>
            </a:r>
            <a:r>
              <a:rPr lang="el-GR" b="1" dirty="0" smtClean="0">
                <a:latin typeface="+mn-lt"/>
              </a:rPr>
              <a:t>της εκτέλεσής τους. Κάθε </a:t>
            </a:r>
          </a:p>
          <a:p>
            <a:r>
              <a:rPr lang="el-GR" b="1" dirty="0" smtClean="0">
                <a:latin typeface="+mn-lt"/>
              </a:rPr>
              <a:t>συνταγή ή παραπεμπτικό που καταχωρίζεται ηλεκτρονικά </a:t>
            </a:r>
            <a:endParaRPr lang="en-US" b="1" dirty="0" smtClean="0">
              <a:latin typeface="+mn-lt"/>
            </a:endParaRPr>
          </a:p>
          <a:p>
            <a:r>
              <a:rPr lang="el-GR" b="1" dirty="0" smtClean="0">
                <a:latin typeface="+mn-lt"/>
              </a:rPr>
              <a:t>χαρακτηρίζεται από ένα </a:t>
            </a:r>
            <a:r>
              <a:rPr lang="el-GR" b="1" dirty="0" smtClean="0">
                <a:solidFill>
                  <a:srgbClr val="FF0000"/>
                </a:solidFill>
                <a:latin typeface="+mn-lt"/>
              </a:rPr>
              <a:t>μοναδικό κωδικό αριθμό, </a:t>
            </a:r>
            <a:r>
              <a:rPr lang="el-GR" b="1" dirty="0" smtClean="0">
                <a:latin typeface="+mn-lt"/>
              </a:rPr>
              <a:t>ο οποίος</a:t>
            </a:r>
            <a:endParaRPr lang="en-US" b="1" dirty="0" smtClean="0">
              <a:latin typeface="+mn-lt"/>
            </a:endParaRPr>
          </a:p>
          <a:p>
            <a:r>
              <a:rPr lang="el-GR" b="1" dirty="0" smtClean="0">
                <a:latin typeface="+mn-lt"/>
              </a:rPr>
              <a:t>εμφανίζεται και με την μορφή γραμμωτού κώδικα (</a:t>
            </a:r>
            <a:r>
              <a:rPr lang="el-GR" b="1" dirty="0" err="1" smtClean="0">
                <a:latin typeface="+mn-lt"/>
              </a:rPr>
              <a:t>barcode</a:t>
            </a:r>
            <a:r>
              <a:rPr lang="el-GR" b="1" dirty="0" smtClean="0">
                <a:latin typeface="+mn-lt"/>
              </a:rPr>
              <a:t>).</a:t>
            </a:r>
            <a:endParaRPr lang="en-US" b="1" dirty="0" smtClean="0">
              <a:latin typeface="+mn-lt"/>
            </a:endParaRPr>
          </a:p>
          <a:p>
            <a:endParaRPr lang="en-US" b="1" dirty="0" smtClean="0">
              <a:latin typeface="+mn-lt"/>
            </a:endParaRPr>
          </a:p>
          <a:p>
            <a:endParaRPr lang="en-US" b="1" dirty="0" smtClean="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33</a:t>
            </a:fld>
            <a:endParaRPr lang="el-GR"/>
          </a:p>
        </p:txBody>
      </p:sp>
      <p:sp>
        <p:nvSpPr>
          <p:cNvPr id="3" name="2 - Ορθογώνιο"/>
          <p:cNvSpPr/>
          <p:nvPr/>
        </p:nvSpPr>
        <p:spPr>
          <a:xfrm>
            <a:off x="357158" y="142852"/>
            <a:ext cx="8786842" cy="6740307"/>
          </a:xfrm>
          <a:prstGeom prst="rect">
            <a:avLst/>
          </a:prstGeom>
        </p:spPr>
        <p:txBody>
          <a:bodyPr wrap="square">
            <a:spAutoFit/>
          </a:bodyPr>
          <a:lstStyle/>
          <a:p>
            <a:r>
              <a:rPr lang="el-GR" b="1" dirty="0" smtClean="0">
                <a:latin typeface="+mn-lt"/>
              </a:rPr>
              <a:t>Οι ιατροί, αφού προβούν στην </a:t>
            </a:r>
            <a:r>
              <a:rPr lang="el-GR" b="1" dirty="0" smtClean="0">
                <a:solidFill>
                  <a:srgbClr val="FF0000"/>
                </a:solidFill>
                <a:latin typeface="+mn-lt"/>
              </a:rPr>
              <a:t>ταυτοποίηση του</a:t>
            </a:r>
            <a:r>
              <a:rPr lang="en-US" b="1" dirty="0" smtClean="0">
                <a:solidFill>
                  <a:srgbClr val="FF0000"/>
                </a:solidFill>
                <a:latin typeface="+mn-lt"/>
              </a:rPr>
              <a:t> </a:t>
            </a:r>
            <a:r>
              <a:rPr lang="el-GR" b="1" dirty="0" smtClean="0">
                <a:solidFill>
                  <a:srgbClr val="FF0000"/>
                </a:solidFill>
                <a:latin typeface="+mn-lt"/>
              </a:rPr>
              <a:t>ασθενούς </a:t>
            </a:r>
            <a:r>
              <a:rPr lang="el-GR" b="1" dirty="0" smtClean="0">
                <a:latin typeface="+mn-lt"/>
              </a:rPr>
              <a:t>με την επίδειξη βιβλιαρίου υγείας και τη χρήση ΑΜΚΑ, </a:t>
            </a:r>
            <a:r>
              <a:rPr lang="el-GR" b="1" dirty="0" smtClean="0">
                <a:solidFill>
                  <a:srgbClr val="FF0000"/>
                </a:solidFill>
                <a:latin typeface="+mn-lt"/>
              </a:rPr>
              <a:t>καταχωρίζουν ηλεκτρονικά</a:t>
            </a:r>
            <a:r>
              <a:rPr lang="el-GR" b="1" dirty="0" smtClean="0">
                <a:latin typeface="+mn-lt"/>
              </a:rPr>
              <a:t> τη συνταγή και συγκεκριμένα καταχωρίζουν τη </a:t>
            </a:r>
            <a:r>
              <a:rPr lang="el-GR" b="1" dirty="0" smtClean="0">
                <a:solidFill>
                  <a:srgbClr val="FF0000"/>
                </a:solidFill>
                <a:latin typeface="+mn-lt"/>
              </a:rPr>
              <a:t>διάγνωση, τα φάρμακα ή/και τα παραπεμπτικά. </a:t>
            </a:r>
            <a:r>
              <a:rPr lang="el-GR" b="1" dirty="0" smtClean="0">
                <a:latin typeface="+mn-lt"/>
              </a:rPr>
              <a:t>Όσον αφορά τα φάρμακα καταχωρίζουν την ονομασία (εμπορική ονομασία ή δραστική ουσία), δοσολογία, περιεκτικότητα, ποσότητα των </a:t>
            </a:r>
            <a:r>
              <a:rPr lang="el-GR" b="1" dirty="0" err="1" smtClean="0">
                <a:latin typeface="+mn-lt"/>
              </a:rPr>
              <a:t>συνταγογραφημένων</a:t>
            </a:r>
            <a:r>
              <a:rPr lang="el-GR" b="1" dirty="0" smtClean="0">
                <a:latin typeface="+mn-lt"/>
              </a:rPr>
              <a:t> φαρμάκων, κατηγορία</a:t>
            </a:r>
            <a:r>
              <a:rPr lang="en-US" b="1" dirty="0" smtClean="0">
                <a:latin typeface="+mn-lt"/>
              </a:rPr>
              <a:t> </a:t>
            </a:r>
            <a:r>
              <a:rPr lang="el-GR" b="1" dirty="0" smtClean="0">
                <a:latin typeface="+mn-lt"/>
              </a:rPr>
              <a:t>συνταγής και το ποσοστό συμμετοχής του ασφαλισμένου. Οι ιατροί επιλέγουν τη διάγνωση από τη λίστα κωδικοποιημένων διαγνώσεων ή εισάγουν ελεύθερο κείμενο περιγραφής της διάγνωσης και εισάγουν τα συνταγογραφούμενα φάρμακα από τον κατάλογο εγκεκριμένων</a:t>
            </a:r>
            <a:r>
              <a:rPr lang="en-US" b="1" dirty="0" smtClean="0">
                <a:latin typeface="+mn-lt"/>
              </a:rPr>
              <a:t> </a:t>
            </a:r>
            <a:r>
              <a:rPr lang="el-GR" b="1" dirty="0" smtClean="0">
                <a:latin typeface="+mn-lt"/>
              </a:rPr>
              <a:t>από τον Ελληνικό Οργανισμό Φαρμάκων (ΕΟΦ) και νομίμως</a:t>
            </a:r>
            <a:r>
              <a:rPr lang="en-US" b="1" dirty="0" smtClean="0">
                <a:latin typeface="+mn-lt"/>
              </a:rPr>
              <a:t> </a:t>
            </a:r>
            <a:r>
              <a:rPr lang="el-GR" b="1" dirty="0" smtClean="0">
                <a:latin typeface="+mn-lt"/>
              </a:rPr>
              <a:t>κυκλοφορούντων φαρμακευτικών ιδιοσκευασμάτων, κάνοντας</a:t>
            </a:r>
            <a:r>
              <a:rPr lang="en-US" b="1" dirty="0" smtClean="0">
                <a:latin typeface="+mn-lt"/>
              </a:rPr>
              <a:t> </a:t>
            </a:r>
            <a:r>
              <a:rPr lang="el-GR" b="1" dirty="0" smtClean="0">
                <a:latin typeface="+mn-lt"/>
              </a:rPr>
              <a:t>χρήση των γενικών και ειδικών διατάξεων του τρόπου διάθεσης των φαρμακευτικών ιδιοσκευασμάτων που ισχύουν για τους Φ.Κ.Α</a:t>
            </a:r>
            <a:endParaRPr lang="el-GR" b="1"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85720" y="749931"/>
            <a:ext cx="8643998" cy="4893647"/>
          </a:xfrm>
          <a:prstGeom prst="rect">
            <a:avLst/>
          </a:prstGeom>
          <a:noFill/>
        </p:spPr>
        <p:txBody>
          <a:bodyPr wrap="square" rtlCol="0">
            <a:spAutoFit/>
          </a:bodyPr>
          <a:lstStyle/>
          <a:p>
            <a:pPr>
              <a:buClr>
                <a:srgbClr val="FF0000"/>
              </a:buClr>
              <a:buFont typeface="Wingdings" pitchFamily="2" charset="2"/>
              <a:buChar char="§"/>
            </a:pPr>
            <a:r>
              <a:rPr lang="en-US" b="1" dirty="0" smtClean="0">
                <a:latin typeface="+mn-lt"/>
              </a:rPr>
              <a:t> </a:t>
            </a:r>
            <a:r>
              <a:rPr lang="el-GR" b="1" dirty="0" smtClean="0">
                <a:latin typeface="+mn-lt"/>
              </a:rPr>
              <a:t>Μετά από την επιβεβαίωση της ολοκληρωμένης και </a:t>
            </a:r>
          </a:p>
          <a:p>
            <a:pPr>
              <a:buClr>
                <a:srgbClr val="FF0000"/>
              </a:buClr>
            </a:pPr>
            <a:r>
              <a:rPr lang="el-GR" b="1" dirty="0" smtClean="0">
                <a:latin typeface="+mn-lt"/>
              </a:rPr>
              <a:t>επιτυχούς ηλεκτρονικής καταχώρισης της συνταγής και </a:t>
            </a:r>
          </a:p>
          <a:p>
            <a:pPr>
              <a:buClr>
                <a:srgbClr val="FF0000"/>
              </a:buClr>
            </a:pPr>
            <a:r>
              <a:rPr lang="el-GR" b="1" dirty="0" smtClean="0">
                <a:latin typeface="+mn-lt"/>
              </a:rPr>
              <a:t>του παραπεμπτικού, οι ιατροί </a:t>
            </a:r>
            <a:r>
              <a:rPr lang="el-GR" b="1" dirty="0" smtClean="0">
                <a:solidFill>
                  <a:srgbClr val="FF0000"/>
                </a:solidFill>
                <a:latin typeface="+mn-lt"/>
              </a:rPr>
              <a:t>εκτυπώνουν αντίγραφο </a:t>
            </a:r>
          </a:p>
          <a:p>
            <a:pPr>
              <a:buClr>
                <a:srgbClr val="FF0000"/>
              </a:buClr>
            </a:pPr>
            <a:r>
              <a:rPr lang="el-GR" b="1" dirty="0" smtClean="0">
                <a:latin typeface="+mn-lt"/>
              </a:rPr>
              <a:t>της συνταγής ή του παραπεμπτικού που καταχωρίστηκε, </a:t>
            </a:r>
          </a:p>
          <a:p>
            <a:pPr>
              <a:buClr>
                <a:srgbClr val="FF0000"/>
              </a:buClr>
            </a:pPr>
            <a:r>
              <a:rPr lang="el-GR" b="1" dirty="0" smtClean="0">
                <a:latin typeface="+mn-lt"/>
              </a:rPr>
              <a:t>υπογράφουν και το παραδίδουν στον ασθενή, ο οποίος </a:t>
            </a:r>
          </a:p>
          <a:p>
            <a:pPr>
              <a:buClr>
                <a:srgbClr val="FF0000"/>
              </a:buClr>
            </a:pPr>
            <a:r>
              <a:rPr lang="el-GR" b="1" dirty="0" smtClean="0">
                <a:latin typeface="+mn-lt"/>
              </a:rPr>
              <a:t>το παραδίδει στον φαρμακοποιό ή στη μονάδα παροχής </a:t>
            </a:r>
          </a:p>
          <a:p>
            <a:pPr>
              <a:buClr>
                <a:srgbClr val="FF0000"/>
              </a:buClr>
            </a:pPr>
            <a:r>
              <a:rPr lang="el-GR" b="1" dirty="0" smtClean="0">
                <a:latin typeface="+mn-lt"/>
              </a:rPr>
              <a:t>υπηρεσιών υγείας που θα εκτελέσει την εν λόγω συνταγή ή παραπεμπτικό αντίστοιχα. </a:t>
            </a:r>
            <a:endParaRPr lang="en-US" b="1" dirty="0" smtClean="0">
              <a:latin typeface="+mn-lt"/>
            </a:endParaRPr>
          </a:p>
          <a:p>
            <a:pPr>
              <a:buClr>
                <a:srgbClr val="FF0000"/>
              </a:buClr>
            </a:pPr>
            <a:endParaRPr lang="en-US" b="1" dirty="0" smtClean="0">
              <a:latin typeface="+mn-lt"/>
            </a:endParaRPr>
          </a:p>
          <a:p>
            <a:pPr>
              <a:buClr>
                <a:srgbClr val="FF0000"/>
              </a:buClr>
              <a:buFont typeface="Wingdings" pitchFamily="2" charset="2"/>
              <a:buChar char="§"/>
            </a:pPr>
            <a:r>
              <a:rPr lang="en-US" b="1" dirty="0" smtClean="0">
                <a:latin typeface="+mn-lt"/>
              </a:rPr>
              <a:t> </a:t>
            </a:r>
            <a:r>
              <a:rPr lang="el-GR" b="1" dirty="0" smtClean="0">
                <a:latin typeface="+mn-lt"/>
              </a:rPr>
              <a:t>Η εκτέλεση της συνταγής πραγματοποιείται μέσα σε</a:t>
            </a:r>
            <a:endParaRPr lang="en-US" b="1" dirty="0" smtClean="0">
              <a:latin typeface="+mn-lt"/>
            </a:endParaRPr>
          </a:p>
          <a:p>
            <a:pPr>
              <a:buClr>
                <a:srgbClr val="FF0000"/>
              </a:buClr>
            </a:pPr>
            <a:r>
              <a:rPr lang="el-GR" b="1" dirty="0" smtClean="0">
                <a:solidFill>
                  <a:srgbClr val="FF0000"/>
                </a:solidFill>
                <a:latin typeface="+mn-lt"/>
              </a:rPr>
              <a:t>πέντε (5) εργάσιμες ημέρες</a:t>
            </a:r>
            <a:r>
              <a:rPr lang="el-GR" b="1" dirty="0" smtClean="0">
                <a:latin typeface="+mn-lt"/>
              </a:rPr>
              <a:t> από την καταχώρισή της.</a:t>
            </a:r>
            <a:endParaRPr lang="en-US" b="1" dirty="0" smtClean="0">
              <a:latin typeface="+mn-lt"/>
            </a:endParaRPr>
          </a:p>
          <a:p>
            <a:pPr>
              <a:buClr>
                <a:srgbClr val="FF0000"/>
              </a:buClr>
            </a:pPr>
            <a:endParaRPr lang="en-US" b="1" dirty="0" smtClean="0">
              <a:latin typeface="+mn-lt"/>
            </a:endParaRPr>
          </a:p>
          <a:p>
            <a:pPr>
              <a:buClr>
                <a:srgbClr val="FF0000"/>
              </a:buClr>
            </a:pPr>
            <a:endParaRPr lang="en-US" b="1" dirty="0" smtClean="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796AD14-A207-44D2-A610-591FBF224003}" type="slidenum">
              <a:rPr lang="el-GR" smtClean="0"/>
              <a:pPr/>
              <a:t>35</a:t>
            </a:fld>
            <a:endParaRPr lang="el-GR"/>
          </a:p>
        </p:txBody>
      </p:sp>
      <p:sp>
        <p:nvSpPr>
          <p:cNvPr id="3" name="2 - Ορθογώνιο"/>
          <p:cNvSpPr/>
          <p:nvPr/>
        </p:nvSpPr>
        <p:spPr>
          <a:xfrm>
            <a:off x="357158" y="214852"/>
            <a:ext cx="8786842" cy="3785652"/>
          </a:xfrm>
          <a:prstGeom prst="rect">
            <a:avLst/>
          </a:prstGeom>
        </p:spPr>
        <p:txBody>
          <a:bodyPr wrap="square">
            <a:spAutoFit/>
          </a:bodyPr>
          <a:lstStyle/>
          <a:p>
            <a:pPr>
              <a:buClr>
                <a:srgbClr val="FF0000"/>
              </a:buClr>
              <a:buFont typeface="Wingdings" pitchFamily="2" charset="2"/>
              <a:buChar char="§"/>
            </a:pPr>
            <a:r>
              <a:rPr lang="en-US" b="1" dirty="0" smtClean="0">
                <a:latin typeface="+mn-lt"/>
              </a:rPr>
              <a:t> </a:t>
            </a:r>
            <a:r>
              <a:rPr lang="el-GR" b="1" dirty="0" smtClean="0">
                <a:latin typeface="+mn-lt"/>
              </a:rPr>
              <a:t>Οι ιατροί μπορούν να </a:t>
            </a:r>
            <a:r>
              <a:rPr lang="el-GR" b="1" dirty="0" smtClean="0">
                <a:solidFill>
                  <a:srgbClr val="FF0000"/>
                </a:solidFill>
                <a:latin typeface="+mn-lt"/>
              </a:rPr>
              <a:t>ακυρώσουν</a:t>
            </a:r>
            <a:r>
              <a:rPr lang="el-GR" b="1" dirty="0" smtClean="0">
                <a:latin typeface="+mn-lt"/>
              </a:rPr>
              <a:t> συνταγή ή παραπεμπτικό που έχουν καταχωρίσει εφόσον </a:t>
            </a:r>
            <a:r>
              <a:rPr lang="el-GR" b="1" dirty="0" smtClean="0">
                <a:solidFill>
                  <a:srgbClr val="FF0000"/>
                </a:solidFill>
                <a:latin typeface="+mn-lt"/>
              </a:rPr>
              <a:t>δεν έχουν εκτελεστεί.</a:t>
            </a:r>
            <a:endParaRPr lang="en-US" b="1" dirty="0" smtClean="0">
              <a:solidFill>
                <a:srgbClr val="FF0000"/>
              </a:solidFill>
              <a:latin typeface="+mn-lt"/>
            </a:endParaRPr>
          </a:p>
          <a:p>
            <a:pPr>
              <a:buClr>
                <a:srgbClr val="FF0000"/>
              </a:buClr>
            </a:pPr>
            <a:endParaRPr lang="en-US" b="1" dirty="0" smtClean="0">
              <a:latin typeface="+mn-lt"/>
            </a:endParaRPr>
          </a:p>
          <a:p>
            <a:pPr>
              <a:buClr>
                <a:srgbClr val="FF0000"/>
              </a:buClr>
              <a:buFont typeface="Wingdings" pitchFamily="2" charset="2"/>
              <a:buChar char="§"/>
            </a:pPr>
            <a:r>
              <a:rPr lang="en-US" b="1" dirty="0" smtClean="0">
                <a:latin typeface="+mn-lt"/>
              </a:rPr>
              <a:t> </a:t>
            </a:r>
            <a:r>
              <a:rPr lang="el-GR" b="1" dirty="0" smtClean="0">
                <a:latin typeface="+mn-lt"/>
              </a:rPr>
              <a:t>Οι ιατροί υποχρεούνται να διαθέτουν την</a:t>
            </a:r>
            <a:r>
              <a:rPr lang="en-US" b="1" dirty="0" smtClean="0">
                <a:latin typeface="+mn-lt"/>
              </a:rPr>
              <a:t> </a:t>
            </a:r>
            <a:r>
              <a:rPr lang="el-GR" b="1" dirty="0" smtClean="0">
                <a:solidFill>
                  <a:srgbClr val="FF0000"/>
                </a:solidFill>
                <a:latin typeface="+mn-lt"/>
              </a:rPr>
              <a:t>απαραίτητη υποδομή</a:t>
            </a:r>
            <a:r>
              <a:rPr lang="el-GR" b="1" dirty="0" smtClean="0">
                <a:latin typeface="+mn-lt"/>
              </a:rPr>
              <a:t> για την εγγραφή, την ταυτοποίηση και τη σύνδεσή</a:t>
            </a:r>
            <a:r>
              <a:rPr lang="en-US" b="1" dirty="0" smtClean="0">
                <a:latin typeface="+mn-lt"/>
              </a:rPr>
              <a:t> </a:t>
            </a:r>
            <a:r>
              <a:rPr lang="el-GR" b="1" dirty="0" smtClean="0">
                <a:latin typeface="+mn-lt"/>
              </a:rPr>
              <a:t>τους στο Σ.Η.Σ., καθώς και για την</a:t>
            </a:r>
            <a:r>
              <a:rPr lang="en-US" b="1" dirty="0" smtClean="0">
                <a:latin typeface="+mn-lt"/>
              </a:rPr>
              <a:t> </a:t>
            </a:r>
            <a:r>
              <a:rPr lang="el-GR" b="1" dirty="0" smtClean="0">
                <a:latin typeface="+mn-lt"/>
              </a:rPr>
              <a:t>επεξεργασία, καταχώριση</a:t>
            </a:r>
            <a:r>
              <a:rPr lang="en-US" b="1" dirty="0" smtClean="0">
                <a:latin typeface="+mn-lt"/>
              </a:rPr>
              <a:t> </a:t>
            </a:r>
            <a:r>
              <a:rPr lang="el-GR" b="1" dirty="0" smtClean="0">
                <a:latin typeface="+mn-lt"/>
              </a:rPr>
              <a:t>και εκτύπωση των ηλεκτρονικών συνταγών και παραπεμπτικών</a:t>
            </a:r>
          </a:p>
          <a:p>
            <a:pPr>
              <a:buClr>
                <a:srgbClr val="FF0000"/>
              </a:buClr>
              <a:buFont typeface="Wingdings" pitchFamily="2" charset="2"/>
              <a:buChar char="§"/>
            </a:pPr>
            <a:endParaRPr lang="en-US" b="1" dirty="0" smtClean="0">
              <a:latin typeface="+mn-lt"/>
            </a:endParaRPr>
          </a:p>
        </p:txBody>
      </p:sp>
      <p:cxnSp>
        <p:nvCxnSpPr>
          <p:cNvPr id="5" name="4 - Ευθύγραμμο βέλος σύνδεσης"/>
          <p:cNvCxnSpPr/>
          <p:nvPr/>
        </p:nvCxnSpPr>
        <p:spPr>
          <a:xfrm rot="5400000">
            <a:off x="4178297" y="3678239"/>
            <a:ext cx="785818" cy="1588"/>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5 - TextBox"/>
          <p:cNvSpPr txBox="1"/>
          <p:nvPr/>
        </p:nvSpPr>
        <p:spPr>
          <a:xfrm>
            <a:off x="0" y="4121072"/>
            <a:ext cx="9144000" cy="2677656"/>
          </a:xfrm>
          <a:prstGeom prst="rect">
            <a:avLst/>
          </a:prstGeom>
          <a:noFill/>
          <a:ln w="19050">
            <a:solidFill>
              <a:srgbClr val="99CCFF"/>
            </a:solidFill>
          </a:ln>
        </p:spPr>
        <p:txBody>
          <a:bodyPr wrap="square" rtlCol="0">
            <a:spAutoFit/>
          </a:bodyPr>
          <a:lstStyle/>
          <a:p>
            <a:pPr>
              <a:buClr>
                <a:srgbClr val="FF0000"/>
              </a:buClr>
              <a:buFont typeface="Wingdings" pitchFamily="2" charset="2"/>
              <a:buChar char="§"/>
            </a:pPr>
            <a:r>
              <a:rPr lang="en-US" b="1" dirty="0" smtClean="0"/>
              <a:t> </a:t>
            </a:r>
            <a:r>
              <a:rPr lang="el-GR" b="1" dirty="0" smtClean="0">
                <a:latin typeface="+mn-lt"/>
              </a:rPr>
              <a:t>Η/Υ τελευταίας 5ετίας  με λειτουργικό σύστημα </a:t>
            </a:r>
            <a:r>
              <a:rPr lang="en-US" b="1" dirty="0" smtClean="0">
                <a:latin typeface="+mn-lt"/>
              </a:rPr>
              <a:t>MS Windows </a:t>
            </a:r>
            <a:endParaRPr lang="el-GR" b="1" dirty="0" smtClean="0">
              <a:latin typeface="+mn-lt"/>
            </a:endParaRPr>
          </a:p>
          <a:p>
            <a:pPr>
              <a:buClr>
                <a:srgbClr val="FF0000"/>
              </a:buClr>
            </a:pPr>
            <a:r>
              <a:rPr lang="el-GR" b="1" dirty="0" smtClean="0">
                <a:latin typeface="+mn-lt"/>
              </a:rPr>
              <a:t>  </a:t>
            </a:r>
            <a:r>
              <a:rPr lang="en-US" b="1" dirty="0" smtClean="0">
                <a:latin typeface="+mn-lt"/>
              </a:rPr>
              <a:t>(XP, Vista , Win 7), </a:t>
            </a:r>
            <a:r>
              <a:rPr lang="el-GR" b="1" dirty="0" smtClean="0">
                <a:latin typeface="+mn-lt"/>
              </a:rPr>
              <a:t>ή </a:t>
            </a:r>
            <a:r>
              <a:rPr lang="en-US" b="1" dirty="0" smtClean="0">
                <a:latin typeface="+mn-lt"/>
              </a:rPr>
              <a:t>Linux</a:t>
            </a:r>
            <a:r>
              <a:rPr lang="el-GR" b="1" dirty="0" smtClean="0">
                <a:latin typeface="+mn-lt"/>
              </a:rPr>
              <a:t>,</a:t>
            </a:r>
            <a:r>
              <a:rPr lang="en-US" b="1" dirty="0" smtClean="0">
                <a:latin typeface="+mn-lt"/>
              </a:rPr>
              <a:t> </a:t>
            </a:r>
            <a:r>
              <a:rPr lang="el-GR" b="1" dirty="0" smtClean="0">
                <a:latin typeface="+mn-lt"/>
              </a:rPr>
              <a:t>ή </a:t>
            </a:r>
            <a:r>
              <a:rPr lang="en-US" b="1" dirty="0" err="1" smtClean="0">
                <a:latin typeface="+mn-lt"/>
              </a:rPr>
              <a:t>MacOSX</a:t>
            </a:r>
            <a:r>
              <a:rPr lang="en-US" b="1" dirty="0" smtClean="0">
                <a:latin typeface="+mn-lt"/>
              </a:rPr>
              <a:t> </a:t>
            </a:r>
            <a:r>
              <a:rPr lang="el-GR" b="1" dirty="0" smtClean="0">
                <a:latin typeface="+mn-lt"/>
              </a:rPr>
              <a:t>και ένα πρόγραμμα </a:t>
            </a:r>
          </a:p>
          <a:p>
            <a:pPr>
              <a:buClr>
                <a:srgbClr val="FF0000"/>
              </a:buClr>
            </a:pPr>
            <a:r>
              <a:rPr lang="el-GR" b="1" dirty="0" smtClean="0">
                <a:latin typeface="+mn-lt"/>
              </a:rPr>
              <a:t>  πλοήγησης στο Διαδίκτυο (</a:t>
            </a:r>
            <a:r>
              <a:rPr lang="en-US" b="1" dirty="0" err="1" smtClean="0">
                <a:latin typeface="+mn-lt"/>
              </a:rPr>
              <a:t>Int</a:t>
            </a:r>
            <a:r>
              <a:rPr lang="en-US" b="1" dirty="0" smtClean="0">
                <a:latin typeface="+mn-lt"/>
              </a:rPr>
              <a:t> Explorer 7, Mozilla, </a:t>
            </a:r>
            <a:endParaRPr lang="el-GR" b="1" dirty="0" smtClean="0">
              <a:latin typeface="+mn-lt"/>
            </a:endParaRPr>
          </a:p>
          <a:p>
            <a:pPr>
              <a:buClr>
                <a:srgbClr val="FF0000"/>
              </a:buClr>
            </a:pPr>
            <a:r>
              <a:rPr lang="el-GR" b="1" dirty="0" smtClean="0">
                <a:latin typeface="+mn-lt"/>
              </a:rPr>
              <a:t>  </a:t>
            </a:r>
            <a:r>
              <a:rPr lang="en-US" b="1" dirty="0" smtClean="0">
                <a:latin typeface="+mn-lt"/>
              </a:rPr>
              <a:t>Safari </a:t>
            </a:r>
            <a:r>
              <a:rPr lang="el-GR" b="1" dirty="0" smtClean="0">
                <a:latin typeface="+mn-lt"/>
              </a:rPr>
              <a:t> κτλ.)</a:t>
            </a:r>
          </a:p>
          <a:p>
            <a:pPr>
              <a:buClr>
                <a:srgbClr val="FF0000"/>
              </a:buClr>
              <a:buFont typeface="Wingdings" pitchFamily="2" charset="2"/>
              <a:buChar char="§"/>
            </a:pPr>
            <a:r>
              <a:rPr lang="en-US" b="1" dirty="0" smtClean="0">
                <a:latin typeface="+mn-lt"/>
              </a:rPr>
              <a:t> </a:t>
            </a:r>
            <a:r>
              <a:rPr lang="el-GR" b="1" dirty="0" smtClean="0">
                <a:latin typeface="+mn-lt"/>
              </a:rPr>
              <a:t>Σύνδεση μα το διαδίκτυο (</a:t>
            </a:r>
            <a:r>
              <a:rPr lang="en-US" b="1" dirty="0" smtClean="0">
                <a:latin typeface="+mn-lt"/>
              </a:rPr>
              <a:t>ADSL, Mobile Internet)</a:t>
            </a:r>
            <a:r>
              <a:rPr lang="el-GR" b="1" dirty="0" smtClean="0">
                <a:latin typeface="+mn-lt"/>
              </a:rPr>
              <a:t>.</a:t>
            </a:r>
          </a:p>
          <a:p>
            <a:pPr>
              <a:buClr>
                <a:srgbClr val="FF0000"/>
              </a:buClr>
              <a:buFont typeface="Wingdings" pitchFamily="2" charset="2"/>
              <a:buChar char="§"/>
            </a:pPr>
            <a:r>
              <a:rPr lang="en-US" b="1" dirty="0" smtClean="0">
                <a:latin typeface="+mn-lt"/>
              </a:rPr>
              <a:t> </a:t>
            </a:r>
            <a:r>
              <a:rPr lang="el-GR" b="1" dirty="0" smtClean="0">
                <a:latin typeface="+mn-lt"/>
              </a:rPr>
              <a:t>Έναν εκτυπωτή </a:t>
            </a:r>
            <a:r>
              <a:rPr lang="en-US" b="1" dirty="0" smtClean="0">
                <a:latin typeface="+mn-lt"/>
              </a:rPr>
              <a:t>Inkjet</a:t>
            </a:r>
            <a:r>
              <a:rPr lang="el-GR" b="1" dirty="0" smtClean="0">
                <a:latin typeface="+mn-lt"/>
              </a:rPr>
              <a:t> ή </a:t>
            </a:r>
            <a:r>
              <a:rPr lang="en-US" b="1" dirty="0" smtClean="0">
                <a:latin typeface="+mn-lt"/>
              </a:rPr>
              <a:t>Laser</a:t>
            </a:r>
            <a:r>
              <a:rPr lang="el-GR" b="1" dirty="0" smtClean="0">
                <a:latin typeface="+mn-lt"/>
              </a:rPr>
              <a:t> με δυνατότητα εκτύπωσης </a:t>
            </a:r>
          </a:p>
          <a:p>
            <a:pPr>
              <a:buClr>
                <a:srgbClr val="FF0000"/>
              </a:buClr>
            </a:pPr>
            <a:r>
              <a:rPr lang="el-GR" b="1" dirty="0" smtClean="0">
                <a:latin typeface="+mn-lt"/>
              </a:rPr>
              <a:t>   τουλάχιστον στα 300</a:t>
            </a:r>
            <a:r>
              <a:rPr lang="en-US" b="1" dirty="0" smtClean="0">
                <a:latin typeface="+mn-lt"/>
              </a:rPr>
              <a:t>dpi</a:t>
            </a:r>
            <a:r>
              <a:rPr lang="el-GR" b="1" dirty="0" smtClean="0">
                <a:latin typeface="+mn-lt"/>
              </a:rPr>
              <a:t>.</a:t>
            </a:r>
            <a:endParaRPr lang="en-US" b="1" dirty="0" smtClean="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984" y="1988840"/>
            <a:ext cx="4842288" cy="923330"/>
          </a:xfrm>
          <a:prstGeom prst="rect">
            <a:avLst/>
          </a:prstGeom>
          <a:noFill/>
        </p:spPr>
        <p:txBody>
          <a:bodyPr wrap="none" rtlCol="0">
            <a:spAutoFit/>
          </a:bodyPr>
          <a:lstStyle/>
          <a:p>
            <a:r>
              <a:rPr lang="el-GR" sz="5400" b="1" dirty="0" smtClean="0">
                <a:solidFill>
                  <a:srgbClr val="FF0000"/>
                </a:solidFill>
                <a:latin typeface="Arial" charset="0"/>
              </a:rPr>
              <a:t>ΑΣΦΑΛΙΣΤΙΚΟ</a:t>
            </a:r>
            <a:endParaRPr lang="el-GR" sz="5400" b="1" dirty="0">
              <a:solidFill>
                <a:srgbClr val="FF0000"/>
              </a:solidFill>
              <a:latin typeface="Arial" charset="0"/>
            </a:endParaRPr>
          </a:p>
        </p:txBody>
      </p:sp>
    </p:spTree>
    <p:extLst>
      <p:ext uri="{BB962C8B-B14F-4D97-AF65-F5344CB8AC3E}">
        <p14:creationId xmlns:p14="http://schemas.microsoft.com/office/powerpoint/2010/main" val="1170519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304800" y="733425"/>
            <a:ext cx="8610600" cy="533400"/>
          </a:xfrm>
        </p:spPr>
        <p:txBody>
          <a:bodyPr/>
          <a:lstStyle/>
          <a:p>
            <a:pPr eaLnBrk="1" hangingPunct="1"/>
            <a:r>
              <a:rPr lang="el-GR" sz="3600" b="1" smtClean="0">
                <a:solidFill>
                  <a:srgbClr val="CC3300"/>
                </a:solidFill>
              </a:rPr>
              <a:t>ΔΕΚΑΛΟΓΟΣ ΓΙΑ ΤΗΝ ΚΟΙΝΩΝΙΚΗ</a:t>
            </a:r>
            <a:r>
              <a:rPr lang="el-GR" sz="3600" b="1" smtClean="0">
                <a:solidFill>
                  <a:srgbClr val="FFAE0D"/>
                </a:solidFill>
              </a:rPr>
              <a:t> </a:t>
            </a:r>
            <a:r>
              <a:rPr lang="el-GR" sz="3600" b="1" smtClean="0">
                <a:solidFill>
                  <a:srgbClr val="CC3300"/>
                </a:solidFill>
              </a:rPr>
              <a:t>ΠΡΟΣΤΑΣΙΑ</a:t>
            </a:r>
          </a:p>
        </p:txBody>
      </p:sp>
      <p:sp>
        <p:nvSpPr>
          <p:cNvPr id="8195" name="Rectangle 3"/>
          <p:cNvSpPr>
            <a:spLocks noChangeArrowheads="1"/>
          </p:cNvSpPr>
          <p:nvPr/>
        </p:nvSpPr>
        <p:spPr bwMode="auto">
          <a:xfrm>
            <a:off x="344488" y="1724025"/>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1) </a:t>
            </a:r>
            <a:endParaRPr lang="el-GR">
              <a:solidFill>
                <a:srgbClr val="333399"/>
              </a:solidFill>
            </a:endParaRPr>
          </a:p>
        </p:txBody>
      </p:sp>
      <p:sp>
        <p:nvSpPr>
          <p:cNvPr id="8196" name="Rectangle 4"/>
          <p:cNvSpPr>
            <a:spLocks noChangeArrowheads="1"/>
          </p:cNvSpPr>
          <p:nvPr/>
        </p:nvSpPr>
        <p:spPr bwMode="auto">
          <a:xfrm>
            <a:off x="727075" y="1724025"/>
            <a:ext cx="3486150" cy="381000"/>
          </a:xfrm>
          <a:prstGeom prst="rect">
            <a:avLst/>
          </a:prstGeom>
          <a:noFill/>
          <a:ln w="9525">
            <a:noFill/>
            <a:miter lim="800000"/>
            <a:headEnd/>
            <a:tailEnd/>
          </a:ln>
        </p:spPr>
        <p:txBody>
          <a:bodyPr wrap="none" lIns="0" tIns="0" rIns="0" bIns="0">
            <a:spAutoFit/>
          </a:bodyPr>
          <a:lstStyle/>
          <a:p>
            <a:r>
              <a:rPr lang="el-GR" sz="2500" b="1">
                <a:solidFill>
                  <a:srgbClr val="C00000"/>
                </a:solidFill>
              </a:rPr>
              <a:t>Επάρκεια</a:t>
            </a:r>
            <a:r>
              <a:rPr lang="el-GR" sz="2500" b="1">
                <a:solidFill>
                  <a:srgbClr val="FFFF00"/>
                </a:solidFill>
              </a:rPr>
              <a:t> </a:t>
            </a:r>
            <a:r>
              <a:rPr lang="el-GR" sz="2500" b="1">
                <a:solidFill>
                  <a:srgbClr val="333399"/>
                </a:solidFill>
              </a:rPr>
              <a:t>των Συντάξεων</a:t>
            </a:r>
            <a:endParaRPr lang="el-GR" sz="2800">
              <a:solidFill>
                <a:srgbClr val="333399"/>
              </a:solidFill>
            </a:endParaRPr>
          </a:p>
        </p:txBody>
      </p:sp>
      <p:sp>
        <p:nvSpPr>
          <p:cNvPr id="8197" name="Rectangle 5"/>
          <p:cNvSpPr>
            <a:spLocks noChangeArrowheads="1"/>
          </p:cNvSpPr>
          <p:nvPr/>
        </p:nvSpPr>
        <p:spPr bwMode="auto">
          <a:xfrm>
            <a:off x="323850" y="2205038"/>
            <a:ext cx="288925" cy="320675"/>
          </a:xfrm>
          <a:prstGeom prst="rect">
            <a:avLst/>
          </a:prstGeom>
          <a:noFill/>
          <a:ln w="9525">
            <a:noFill/>
            <a:miter lim="800000"/>
            <a:headEnd/>
            <a:tailEnd/>
          </a:ln>
        </p:spPr>
        <p:txBody>
          <a:bodyPr lIns="0" tIns="0" rIns="0" bIns="0">
            <a:spAutoFit/>
          </a:bodyPr>
          <a:lstStyle/>
          <a:p>
            <a:r>
              <a:rPr lang="el-GR" sz="2100" b="1">
                <a:solidFill>
                  <a:srgbClr val="333399"/>
                </a:solidFill>
              </a:rPr>
              <a:t>2) </a:t>
            </a:r>
            <a:endParaRPr lang="el-GR">
              <a:solidFill>
                <a:srgbClr val="333399"/>
              </a:solidFill>
            </a:endParaRPr>
          </a:p>
        </p:txBody>
      </p:sp>
      <p:sp>
        <p:nvSpPr>
          <p:cNvPr id="8198" name="Rectangle 6"/>
          <p:cNvSpPr>
            <a:spLocks noChangeArrowheads="1"/>
          </p:cNvSpPr>
          <p:nvPr/>
        </p:nvSpPr>
        <p:spPr bwMode="auto">
          <a:xfrm>
            <a:off x="727075" y="2179638"/>
            <a:ext cx="4256088" cy="381000"/>
          </a:xfrm>
          <a:prstGeom prst="rect">
            <a:avLst/>
          </a:prstGeom>
          <a:noFill/>
          <a:ln w="9525">
            <a:noFill/>
            <a:miter lim="800000"/>
            <a:headEnd/>
            <a:tailEnd/>
          </a:ln>
        </p:spPr>
        <p:txBody>
          <a:bodyPr wrap="none" lIns="0" tIns="0" rIns="0" bIns="0">
            <a:spAutoFit/>
          </a:bodyPr>
          <a:lstStyle/>
          <a:p>
            <a:r>
              <a:rPr lang="el-GR" sz="2500" b="1">
                <a:solidFill>
                  <a:srgbClr val="C00000"/>
                </a:solidFill>
              </a:rPr>
              <a:t>Δικαιοσύνη</a:t>
            </a:r>
            <a:r>
              <a:rPr lang="el-GR" sz="2500" b="1">
                <a:solidFill>
                  <a:srgbClr val="FFFF00"/>
                </a:solidFill>
              </a:rPr>
              <a:t> </a:t>
            </a:r>
            <a:r>
              <a:rPr lang="el-GR" sz="2500" b="1">
                <a:solidFill>
                  <a:srgbClr val="333399"/>
                </a:solidFill>
              </a:rPr>
              <a:t>μεταξύ των Γενεών</a:t>
            </a:r>
            <a:endParaRPr lang="el-GR" sz="2800">
              <a:solidFill>
                <a:srgbClr val="333399"/>
              </a:solidFill>
            </a:endParaRPr>
          </a:p>
        </p:txBody>
      </p:sp>
      <p:sp>
        <p:nvSpPr>
          <p:cNvPr id="8199" name="Rectangle 7"/>
          <p:cNvSpPr>
            <a:spLocks noChangeArrowheads="1"/>
          </p:cNvSpPr>
          <p:nvPr/>
        </p:nvSpPr>
        <p:spPr bwMode="auto">
          <a:xfrm>
            <a:off x="344488" y="2641600"/>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3) </a:t>
            </a:r>
            <a:endParaRPr lang="el-GR">
              <a:solidFill>
                <a:srgbClr val="333399"/>
              </a:solidFill>
            </a:endParaRPr>
          </a:p>
        </p:txBody>
      </p:sp>
      <p:sp>
        <p:nvSpPr>
          <p:cNvPr id="8200" name="Rectangle 8"/>
          <p:cNvSpPr>
            <a:spLocks noChangeArrowheads="1"/>
          </p:cNvSpPr>
          <p:nvPr/>
        </p:nvSpPr>
        <p:spPr bwMode="auto">
          <a:xfrm>
            <a:off x="727075" y="2641600"/>
            <a:ext cx="8294688" cy="381000"/>
          </a:xfrm>
          <a:prstGeom prst="rect">
            <a:avLst/>
          </a:prstGeom>
          <a:noFill/>
          <a:ln w="9525">
            <a:noFill/>
            <a:miter lim="800000"/>
            <a:headEnd/>
            <a:tailEnd/>
          </a:ln>
        </p:spPr>
        <p:txBody>
          <a:bodyPr wrap="none" lIns="0" tIns="0" rIns="0" bIns="0">
            <a:spAutoFit/>
          </a:bodyPr>
          <a:lstStyle/>
          <a:p>
            <a:r>
              <a:rPr lang="el-GR" sz="2500" b="1">
                <a:solidFill>
                  <a:srgbClr val="333399"/>
                </a:solidFill>
              </a:rPr>
              <a:t>Αναδιανεμητική Δυναμική</a:t>
            </a:r>
            <a:r>
              <a:rPr lang="el-GR" sz="2500" b="1">
                <a:solidFill>
                  <a:srgbClr val="FFFF00"/>
                </a:solidFill>
              </a:rPr>
              <a:t> </a:t>
            </a:r>
            <a:r>
              <a:rPr lang="el-GR" sz="2500" b="1">
                <a:solidFill>
                  <a:srgbClr val="333399"/>
                </a:solidFill>
              </a:rPr>
              <a:t>προς</a:t>
            </a:r>
            <a:r>
              <a:rPr lang="el-GR" sz="2500" b="1">
                <a:solidFill>
                  <a:srgbClr val="FFFF00"/>
                </a:solidFill>
              </a:rPr>
              <a:t> </a:t>
            </a:r>
            <a:r>
              <a:rPr lang="el-GR" sz="2500" b="1">
                <a:solidFill>
                  <a:srgbClr val="333399"/>
                </a:solidFill>
              </a:rPr>
              <a:t>τους</a:t>
            </a:r>
            <a:r>
              <a:rPr lang="el-GR" sz="2500" b="1">
                <a:solidFill>
                  <a:srgbClr val="FFFF00"/>
                </a:solidFill>
              </a:rPr>
              <a:t> </a:t>
            </a:r>
            <a:r>
              <a:rPr lang="el-GR" sz="2500" b="1">
                <a:solidFill>
                  <a:srgbClr val="333399"/>
                </a:solidFill>
              </a:rPr>
              <a:t>Χαμηλό-Συνταξιούχους</a:t>
            </a:r>
            <a:endParaRPr lang="el-GR" sz="2800">
              <a:solidFill>
                <a:srgbClr val="333399"/>
              </a:solidFill>
            </a:endParaRPr>
          </a:p>
        </p:txBody>
      </p:sp>
      <p:sp>
        <p:nvSpPr>
          <p:cNvPr id="8201" name="Rectangle 9"/>
          <p:cNvSpPr>
            <a:spLocks noChangeArrowheads="1"/>
          </p:cNvSpPr>
          <p:nvPr/>
        </p:nvSpPr>
        <p:spPr bwMode="auto">
          <a:xfrm>
            <a:off x="344488" y="3097213"/>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4) </a:t>
            </a:r>
            <a:endParaRPr lang="el-GR">
              <a:solidFill>
                <a:srgbClr val="333399"/>
              </a:solidFill>
            </a:endParaRPr>
          </a:p>
        </p:txBody>
      </p:sp>
      <p:sp>
        <p:nvSpPr>
          <p:cNvPr id="8202" name="Rectangle 10"/>
          <p:cNvSpPr>
            <a:spLocks noChangeArrowheads="1"/>
          </p:cNvSpPr>
          <p:nvPr/>
        </p:nvSpPr>
        <p:spPr bwMode="auto">
          <a:xfrm>
            <a:off x="727075" y="3097213"/>
            <a:ext cx="6902450" cy="381000"/>
          </a:xfrm>
          <a:prstGeom prst="rect">
            <a:avLst/>
          </a:prstGeom>
          <a:noFill/>
          <a:ln w="9525">
            <a:noFill/>
            <a:miter lim="800000"/>
            <a:headEnd/>
            <a:tailEnd/>
          </a:ln>
        </p:spPr>
        <p:txBody>
          <a:bodyPr wrap="none" lIns="0" tIns="0" rIns="0" bIns="0">
            <a:spAutoFit/>
          </a:bodyPr>
          <a:lstStyle/>
          <a:p>
            <a:r>
              <a:rPr lang="el-GR" sz="2500" b="1">
                <a:solidFill>
                  <a:srgbClr val="FF0000"/>
                </a:solidFill>
              </a:rPr>
              <a:t>Ισορροπία</a:t>
            </a:r>
            <a:r>
              <a:rPr lang="el-GR" sz="2500" b="1">
                <a:solidFill>
                  <a:srgbClr val="FFFF00"/>
                </a:solidFill>
              </a:rPr>
              <a:t> </a:t>
            </a:r>
            <a:r>
              <a:rPr lang="el-GR" sz="2500" b="1">
                <a:solidFill>
                  <a:srgbClr val="333399"/>
                </a:solidFill>
              </a:rPr>
              <a:t>μεταξύ</a:t>
            </a:r>
            <a:r>
              <a:rPr lang="el-GR" sz="2500" b="1">
                <a:solidFill>
                  <a:srgbClr val="FFFF00"/>
                </a:solidFill>
              </a:rPr>
              <a:t> </a:t>
            </a:r>
            <a:r>
              <a:rPr lang="el-GR" sz="2500" b="1">
                <a:solidFill>
                  <a:srgbClr val="333399"/>
                </a:solidFill>
              </a:rPr>
              <a:t>Δικαιωμάτων</a:t>
            </a:r>
            <a:r>
              <a:rPr lang="el-GR" sz="2500" b="1">
                <a:solidFill>
                  <a:srgbClr val="FFFF00"/>
                </a:solidFill>
              </a:rPr>
              <a:t> </a:t>
            </a:r>
            <a:r>
              <a:rPr lang="el-GR" sz="2500" b="1">
                <a:solidFill>
                  <a:srgbClr val="333399"/>
                </a:solidFill>
              </a:rPr>
              <a:t>και</a:t>
            </a:r>
            <a:r>
              <a:rPr lang="el-GR" sz="2500" b="1">
                <a:solidFill>
                  <a:srgbClr val="FFFF00"/>
                </a:solidFill>
              </a:rPr>
              <a:t> </a:t>
            </a:r>
            <a:r>
              <a:rPr lang="el-GR" sz="2500" b="1">
                <a:solidFill>
                  <a:srgbClr val="333399"/>
                </a:solidFill>
              </a:rPr>
              <a:t>Υποχρεώσεων</a:t>
            </a:r>
            <a:endParaRPr lang="el-GR" sz="2800">
              <a:solidFill>
                <a:srgbClr val="333399"/>
              </a:solidFill>
            </a:endParaRPr>
          </a:p>
        </p:txBody>
      </p:sp>
      <p:sp>
        <p:nvSpPr>
          <p:cNvPr id="8203" name="Rectangle 11"/>
          <p:cNvSpPr>
            <a:spLocks noChangeArrowheads="1"/>
          </p:cNvSpPr>
          <p:nvPr/>
        </p:nvSpPr>
        <p:spPr bwMode="auto">
          <a:xfrm>
            <a:off x="344488" y="3557588"/>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5) </a:t>
            </a:r>
            <a:endParaRPr lang="el-GR">
              <a:solidFill>
                <a:srgbClr val="333399"/>
              </a:solidFill>
            </a:endParaRPr>
          </a:p>
        </p:txBody>
      </p:sp>
      <p:sp>
        <p:nvSpPr>
          <p:cNvPr id="8204" name="Rectangle 12"/>
          <p:cNvSpPr>
            <a:spLocks noChangeArrowheads="1"/>
          </p:cNvSpPr>
          <p:nvPr/>
        </p:nvSpPr>
        <p:spPr bwMode="auto">
          <a:xfrm>
            <a:off x="727075" y="3557588"/>
            <a:ext cx="3703638" cy="381000"/>
          </a:xfrm>
          <a:prstGeom prst="rect">
            <a:avLst/>
          </a:prstGeom>
          <a:noFill/>
          <a:ln w="9525">
            <a:noFill/>
            <a:miter lim="800000"/>
            <a:headEnd/>
            <a:tailEnd/>
          </a:ln>
        </p:spPr>
        <p:txBody>
          <a:bodyPr wrap="none" lIns="0" tIns="0" rIns="0" bIns="0">
            <a:spAutoFit/>
          </a:bodyPr>
          <a:lstStyle/>
          <a:p>
            <a:r>
              <a:rPr lang="el-GR" sz="2500" b="1">
                <a:solidFill>
                  <a:srgbClr val="C00000"/>
                </a:solidFill>
              </a:rPr>
              <a:t>Ισότητα </a:t>
            </a:r>
            <a:r>
              <a:rPr lang="el-GR" sz="2500" b="1">
                <a:solidFill>
                  <a:srgbClr val="333399"/>
                </a:solidFill>
              </a:rPr>
              <a:t>Ανδρών-Γυναικών</a:t>
            </a:r>
            <a:endParaRPr lang="el-GR" sz="2800">
              <a:solidFill>
                <a:srgbClr val="333399"/>
              </a:solidFill>
            </a:endParaRPr>
          </a:p>
        </p:txBody>
      </p:sp>
      <p:sp>
        <p:nvSpPr>
          <p:cNvPr id="8205" name="Rectangle 13"/>
          <p:cNvSpPr>
            <a:spLocks noChangeArrowheads="1"/>
          </p:cNvSpPr>
          <p:nvPr/>
        </p:nvSpPr>
        <p:spPr bwMode="auto">
          <a:xfrm>
            <a:off x="344488" y="4019550"/>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6)</a:t>
            </a:r>
            <a:r>
              <a:rPr lang="el-GR" sz="2100" b="1">
                <a:solidFill>
                  <a:srgbClr val="FFFF00"/>
                </a:solidFill>
              </a:rPr>
              <a:t> </a:t>
            </a:r>
            <a:endParaRPr lang="el-GR">
              <a:solidFill>
                <a:srgbClr val="000000"/>
              </a:solidFill>
            </a:endParaRPr>
          </a:p>
        </p:txBody>
      </p:sp>
      <p:sp>
        <p:nvSpPr>
          <p:cNvPr id="8206" name="Rectangle 14"/>
          <p:cNvSpPr>
            <a:spLocks noChangeArrowheads="1"/>
          </p:cNvSpPr>
          <p:nvPr/>
        </p:nvSpPr>
        <p:spPr bwMode="auto">
          <a:xfrm>
            <a:off x="727075" y="4019550"/>
            <a:ext cx="5089525" cy="381000"/>
          </a:xfrm>
          <a:prstGeom prst="rect">
            <a:avLst/>
          </a:prstGeom>
          <a:noFill/>
          <a:ln w="9525">
            <a:noFill/>
            <a:miter lim="800000"/>
            <a:headEnd/>
            <a:tailEnd/>
          </a:ln>
        </p:spPr>
        <p:txBody>
          <a:bodyPr wrap="none" lIns="0" tIns="0" rIns="0" bIns="0">
            <a:spAutoFit/>
          </a:bodyPr>
          <a:lstStyle/>
          <a:p>
            <a:r>
              <a:rPr lang="el-GR" sz="2500" b="1">
                <a:solidFill>
                  <a:srgbClr val="FF0000"/>
                </a:solidFill>
              </a:rPr>
              <a:t>Διαφάνεια</a:t>
            </a:r>
            <a:r>
              <a:rPr lang="el-GR" sz="2500" b="1">
                <a:solidFill>
                  <a:srgbClr val="FFFF00"/>
                </a:solidFill>
              </a:rPr>
              <a:t> </a:t>
            </a:r>
            <a:r>
              <a:rPr lang="el-GR" sz="2500" b="1">
                <a:solidFill>
                  <a:srgbClr val="333399"/>
                </a:solidFill>
              </a:rPr>
              <a:t>και Ικανότητα Πρόβλεψης</a:t>
            </a:r>
            <a:endParaRPr lang="el-GR" sz="2800">
              <a:solidFill>
                <a:srgbClr val="333399"/>
              </a:solidFill>
            </a:endParaRPr>
          </a:p>
        </p:txBody>
      </p:sp>
      <p:sp>
        <p:nvSpPr>
          <p:cNvPr id="8207" name="Rectangle 15"/>
          <p:cNvSpPr>
            <a:spLocks noChangeArrowheads="1"/>
          </p:cNvSpPr>
          <p:nvPr/>
        </p:nvSpPr>
        <p:spPr bwMode="auto">
          <a:xfrm>
            <a:off x="344488" y="4475163"/>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7) </a:t>
            </a:r>
            <a:endParaRPr lang="el-GR">
              <a:solidFill>
                <a:srgbClr val="333399"/>
              </a:solidFill>
            </a:endParaRPr>
          </a:p>
        </p:txBody>
      </p:sp>
      <p:sp>
        <p:nvSpPr>
          <p:cNvPr id="8208" name="Rectangle 16"/>
          <p:cNvSpPr>
            <a:spLocks noChangeArrowheads="1"/>
          </p:cNvSpPr>
          <p:nvPr/>
        </p:nvSpPr>
        <p:spPr bwMode="auto">
          <a:xfrm>
            <a:off x="727075" y="4475163"/>
            <a:ext cx="7959725" cy="381000"/>
          </a:xfrm>
          <a:prstGeom prst="rect">
            <a:avLst/>
          </a:prstGeom>
          <a:noFill/>
          <a:ln w="9525">
            <a:noFill/>
            <a:miter lim="800000"/>
            <a:headEnd/>
            <a:tailEnd/>
          </a:ln>
        </p:spPr>
        <p:txBody>
          <a:bodyPr lIns="0" tIns="0" rIns="0" bIns="0">
            <a:spAutoFit/>
          </a:bodyPr>
          <a:lstStyle/>
          <a:p>
            <a:r>
              <a:rPr lang="el-GR" sz="2500" b="1">
                <a:solidFill>
                  <a:srgbClr val="FF0000"/>
                </a:solidFill>
              </a:rPr>
              <a:t>Ευέλικτα</a:t>
            </a:r>
            <a:r>
              <a:rPr lang="el-GR" sz="2500" b="1">
                <a:solidFill>
                  <a:srgbClr val="FFFF00"/>
                </a:solidFill>
              </a:rPr>
              <a:t> </a:t>
            </a:r>
            <a:r>
              <a:rPr lang="el-GR" sz="2500" b="1">
                <a:solidFill>
                  <a:srgbClr val="333399"/>
                </a:solidFill>
              </a:rPr>
              <a:t>Συστήματα απέναντι στις Κοινωνικές Αλλαγές</a:t>
            </a:r>
            <a:endParaRPr lang="el-GR" sz="2800">
              <a:solidFill>
                <a:srgbClr val="333399"/>
              </a:solidFill>
            </a:endParaRPr>
          </a:p>
        </p:txBody>
      </p:sp>
      <p:sp>
        <p:nvSpPr>
          <p:cNvPr id="8209" name="Rectangle 18"/>
          <p:cNvSpPr>
            <a:spLocks noChangeArrowheads="1"/>
          </p:cNvSpPr>
          <p:nvPr/>
        </p:nvSpPr>
        <p:spPr bwMode="auto">
          <a:xfrm>
            <a:off x="344488" y="5005388"/>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8)</a:t>
            </a:r>
            <a:r>
              <a:rPr lang="el-GR" sz="2100" b="1">
                <a:solidFill>
                  <a:srgbClr val="FFFF00"/>
                </a:solidFill>
              </a:rPr>
              <a:t> </a:t>
            </a:r>
            <a:endParaRPr lang="el-GR">
              <a:solidFill>
                <a:srgbClr val="000000"/>
              </a:solidFill>
            </a:endParaRPr>
          </a:p>
        </p:txBody>
      </p:sp>
      <p:sp>
        <p:nvSpPr>
          <p:cNvPr id="8210" name="Rectangle 19"/>
          <p:cNvSpPr>
            <a:spLocks noChangeArrowheads="1"/>
          </p:cNvSpPr>
          <p:nvPr/>
        </p:nvSpPr>
        <p:spPr bwMode="auto">
          <a:xfrm>
            <a:off x="727075" y="4954588"/>
            <a:ext cx="5892800" cy="381000"/>
          </a:xfrm>
          <a:prstGeom prst="rect">
            <a:avLst/>
          </a:prstGeom>
          <a:noFill/>
          <a:ln w="9525">
            <a:noFill/>
            <a:miter lim="800000"/>
            <a:headEnd/>
            <a:tailEnd/>
          </a:ln>
        </p:spPr>
        <p:txBody>
          <a:bodyPr wrap="none" lIns="0" tIns="0" rIns="0" bIns="0">
            <a:spAutoFit/>
          </a:bodyPr>
          <a:lstStyle/>
          <a:p>
            <a:r>
              <a:rPr lang="el-GR" sz="2500" b="1">
                <a:solidFill>
                  <a:srgbClr val="C00000"/>
                </a:solidFill>
              </a:rPr>
              <a:t>Προσαρμοστικότητα</a:t>
            </a:r>
            <a:r>
              <a:rPr lang="el-GR" sz="2500" b="1">
                <a:solidFill>
                  <a:srgbClr val="FFFF00"/>
                </a:solidFill>
              </a:rPr>
              <a:t> </a:t>
            </a:r>
            <a:r>
              <a:rPr lang="el-GR" sz="2500" b="1">
                <a:solidFill>
                  <a:srgbClr val="333399"/>
                </a:solidFill>
              </a:rPr>
              <a:t>στην Αγορά Εργασίας</a:t>
            </a:r>
            <a:endParaRPr lang="el-GR" sz="2800">
              <a:solidFill>
                <a:srgbClr val="333399"/>
              </a:solidFill>
            </a:endParaRPr>
          </a:p>
        </p:txBody>
      </p:sp>
      <p:sp>
        <p:nvSpPr>
          <p:cNvPr id="8211" name="Rectangle 20"/>
          <p:cNvSpPr>
            <a:spLocks noChangeArrowheads="1"/>
          </p:cNvSpPr>
          <p:nvPr/>
        </p:nvSpPr>
        <p:spPr bwMode="auto">
          <a:xfrm>
            <a:off x="344488" y="5461000"/>
            <a:ext cx="28892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9) </a:t>
            </a:r>
            <a:endParaRPr lang="el-GR">
              <a:solidFill>
                <a:srgbClr val="333399"/>
              </a:solidFill>
            </a:endParaRPr>
          </a:p>
        </p:txBody>
      </p:sp>
      <p:sp>
        <p:nvSpPr>
          <p:cNvPr id="8212" name="Rectangle 21"/>
          <p:cNvSpPr>
            <a:spLocks noChangeArrowheads="1"/>
          </p:cNvSpPr>
          <p:nvPr/>
        </p:nvSpPr>
        <p:spPr bwMode="auto">
          <a:xfrm>
            <a:off x="727075" y="5410200"/>
            <a:ext cx="6157913" cy="381000"/>
          </a:xfrm>
          <a:prstGeom prst="rect">
            <a:avLst/>
          </a:prstGeom>
          <a:noFill/>
          <a:ln w="9525">
            <a:noFill/>
            <a:miter lim="800000"/>
            <a:headEnd/>
            <a:tailEnd/>
          </a:ln>
        </p:spPr>
        <p:txBody>
          <a:bodyPr wrap="none" lIns="0" tIns="0" rIns="0" bIns="0">
            <a:spAutoFit/>
          </a:bodyPr>
          <a:lstStyle/>
          <a:p>
            <a:r>
              <a:rPr lang="el-GR" sz="2500" b="1">
                <a:solidFill>
                  <a:srgbClr val="FF0000"/>
                </a:solidFill>
              </a:rPr>
              <a:t>Καλή Δημόσια Διοίκηση</a:t>
            </a:r>
            <a:r>
              <a:rPr lang="el-GR" sz="2500" b="1">
                <a:solidFill>
                  <a:srgbClr val="FFFF00"/>
                </a:solidFill>
              </a:rPr>
              <a:t> </a:t>
            </a:r>
            <a:r>
              <a:rPr lang="el-GR" sz="2500" b="1">
                <a:solidFill>
                  <a:srgbClr val="333399"/>
                </a:solidFill>
              </a:rPr>
              <a:t>και Αναδιοργάνωση</a:t>
            </a:r>
            <a:endParaRPr lang="el-GR" sz="2800">
              <a:solidFill>
                <a:srgbClr val="333399"/>
              </a:solidFill>
            </a:endParaRPr>
          </a:p>
        </p:txBody>
      </p:sp>
      <p:sp>
        <p:nvSpPr>
          <p:cNvPr id="8213" name="Rectangle 22"/>
          <p:cNvSpPr>
            <a:spLocks noChangeArrowheads="1"/>
          </p:cNvSpPr>
          <p:nvPr/>
        </p:nvSpPr>
        <p:spPr bwMode="auto">
          <a:xfrm>
            <a:off x="344488" y="5921375"/>
            <a:ext cx="422275" cy="320675"/>
          </a:xfrm>
          <a:prstGeom prst="rect">
            <a:avLst/>
          </a:prstGeom>
          <a:noFill/>
          <a:ln w="9525">
            <a:noFill/>
            <a:miter lim="800000"/>
            <a:headEnd/>
            <a:tailEnd/>
          </a:ln>
        </p:spPr>
        <p:txBody>
          <a:bodyPr wrap="none" lIns="0" tIns="0" rIns="0" bIns="0">
            <a:spAutoFit/>
          </a:bodyPr>
          <a:lstStyle/>
          <a:p>
            <a:r>
              <a:rPr lang="el-GR" sz="2100" b="1">
                <a:solidFill>
                  <a:srgbClr val="333399"/>
                </a:solidFill>
              </a:rPr>
              <a:t>10) </a:t>
            </a:r>
            <a:endParaRPr lang="el-GR">
              <a:solidFill>
                <a:srgbClr val="333399"/>
              </a:solidFill>
            </a:endParaRPr>
          </a:p>
        </p:txBody>
      </p:sp>
      <p:sp>
        <p:nvSpPr>
          <p:cNvPr id="8214" name="Rectangle 23"/>
          <p:cNvSpPr>
            <a:spLocks noChangeArrowheads="1"/>
          </p:cNvSpPr>
          <p:nvPr/>
        </p:nvSpPr>
        <p:spPr bwMode="auto">
          <a:xfrm>
            <a:off x="866775" y="5870575"/>
            <a:ext cx="7921625" cy="381000"/>
          </a:xfrm>
          <a:prstGeom prst="rect">
            <a:avLst/>
          </a:prstGeom>
          <a:noFill/>
          <a:ln w="9525">
            <a:noFill/>
            <a:miter lim="800000"/>
            <a:headEnd/>
            <a:tailEnd/>
          </a:ln>
        </p:spPr>
        <p:txBody>
          <a:bodyPr wrap="none" lIns="0" tIns="0" rIns="0" bIns="0">
            <a:spAutoFit/>
          </a:bodyPr>
          <a:lstStyle/>
          <a:p>
            <a:r>
              <a:rPr lang="el-GR" sz="2500" b="1">
                <a:solidFill>
                  <a:srgbClr val="333399"/>
                </a:solidFill>
              </a:rPr>
              <a:t>Εξασφάλιση Υγιών και Βιώσιμων Δημόσιων Οικονομικών</a:t>
            </a:r>
            <a:endParaRPr lang="el-GR" sz="2800">
              <a:solidFill>
                <a:srgbClr val="333399"/>
              </a:solidFill>
            </a:endParaRPr>
          </a:p>
        </p:txBody>
      </p:sp>
    </p:spTree>
    <p:extLst>
      <p:ext uri="{BB962C8B-B14F-4D97-AF65-F5344CB8AC3E}">
        <p14:creationId xmlns:p14="http://schemas.microsoft.com/office/powerpoint/2010/main" val="3285552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42938" y="0"/>
            <a:ext cx="8029575" cy="1143000"/>
          </a:xfrm>
        </p:spPr>
        <p:txBody>
          <a:bodyPr/>
          <a:lstStyle/>
          <a:p>
            <a:pPr eaLnBrk="1" hangingPunct="1"/>
            <a:r>
              <a:rPr lang="el-GR" sz="3200" b="1" smtClean="0">
                <a:solidFill>
                  <a:srgbClr val="CC3300"/>
                </a:solidFill>
              </a:rPr>
              <a:t>ΠΡΟΤΑΣΕΙΣ ΔΙΕΘΝΩΝ ΟΡΓΑΝΙΣΜΩΝ</a:t>
            </a:r>
            <a:endParaRPr lang="en-GB" sz="3200" b="1" smtClean="0">
              <a:solidFill>
                <a:srgbClr val="CC3300"/>
              </a:solidFill>
            </a:endParaRPr>
          </a:p>
        </p:txBody>
      </p:sp>
      <p:sp>
        <p:nvSpPr>
          <p:cNvPr id="9219" name="Rectangle 3"/>
          <p:cNvSpPr>
            <a:spLocks noGrp="1" noChangeArrowheads="1"/>
          </p:cNvSpPr>
          <p:nvPr>
            <p:ph type="body" idx="4294967295"/>
          </p:nvPr>
        </p:nvSpPr>
        <p:spPr>
          <a:xfrm>
            <a:off x="714375" y="1071563"/>
            <a:ext cx="7772400" cy="4114800"/>
          </a:xfrm>
        </p:spPr>
        <p:txBody>
          <a:bodyPr/>
          <a:lstStyle/>
          <a:p>
            <a:pPr eaLnBrk="1" hangingPunct="1">
              <a:lnSpc>
                <a:spcPct val="90000"/>
              </a:lnSpc>
            </a:pPr>
            <a:r>
              <a:rPr lang="el-GR" sz="2000" b="1" smtClean="0">
                <a:solidFill>
                  <a:srgbClr val="CC3300"/>
                </a:solidFill>
              </a:rPr>
              <a:t>ΟΟΣΑ</a:t>
            </a:r>
          </a:p>
          <a:p>
            <a:pPr lvl="1" eaLnBrk="1" hangingPunct="1">
              <a:lnSpc>
                <a:spcPct val="90000"/>
              </a:lnSpc>
            </a:pPr>
            <a:r>
              <a:rPr lang="el-GR" sz="2000" smtClean="0"/>
              <a:t>Αύξηση Ορίων Ηλικίας </a:t>
            </a:r>
          </a:p>
          <a:p>
            <a:pPr lvl="1" eaLnBrk="1" hangingPunct="1">
              <a:lnSpc>
                <a:spcPct val="90000"/>
              </a:lnSpc>
            </a:pPr>
            <a:r>
              <a:rPr lang="el-GR" sz="2000" smtClean="0"/>
              <a:t>Μείωση Συντάξεων</a:t>
            </a:r>
          </a:p>
          <a:p>
            <a:pPr lvl="1" eaLnBrk="1" hangingPunct="1">
              <a:lnSpc>
                <a:spcPct val="90000"/>
              </a:lnSpc>
              <a:buFontTx/>
              <a:buNone/>
            </a:pPr>
            <a:endParaRPr lang="el-GR" sz="2000" smtClean="0">
              <a:solidFill>
                <a:srgbClr val="CC3300"/>
              </a:solidFill>
            </a:endParaRPr>
          </a:p>
          <a:p>
            <a:pPr eaLnBrk="1" hangingPunct="1">
              <a:lnSpc>
                <a:spcPct val="90000"/>
              </a:lnSpc>
            </a:pPr>
            <a:r>
              <a:rPr lang="el-GR" sz="2000" b="1" smtClean="0">
                <a:solidFill>
                  <a:srgbClr val="CC3300"/>
                </a:solidFill>
              </a:rPr>
              <a:t>ΠΑΓΚΟΣΜΙΑ ΤΡΑΠΕΖΑ</a:t>
            </a:r>
          </a:p>
          <a:p>
            <a:pPr lvl="1" eaLnBrk="1" hangingPunct="1">
              <a:lnSpc>
                <a:spcPct val="90000"/>
              </a:lnSpc>
            </a:pPr>
            <a:r>
              <a:rPr lang="el-GR" sz="2000" smtClean="0"/>
              <a:t>Εισαγωγή Κεφαλαιοποιητικού Συστήματος</a:t>
            </a:r>
          </a:p>
          <a:p>
            <a:pPr lvl="1" eaLnBrk="1" hangingPunct="1">
              <a:lnSpc>
                <a:spcPct val="90000"/>
              </a:lnSpc>
            </a:pPr>
            <a:r>
              <a:rPr lang="el-GR" sz="2000" smtClean="0"/>
              <a:t>Πολιτική Κινήτρων από Κυβερνήσεις</a:t>
            </a:r>
          </a:p>
          <a:p>
            <a:pPr lvl="1" eaLnBrk="1" hangingPunct="1">
              <a:lnSpc>
                <a:spcPct val="90000"/>
              </a:lnSpc>
            </a:pPr>
            <a:endParaRPr lang="el-GR" sz="2000" smtClean="0"/>
          </a:p>
          <a:p>
            <a:pPr eaLnBrk="1" hangingPunct="1">
              <a:lnSpc>
                <a:spcPct val="90000"/>
              </a:lnSpc>
            </a:pPr>
            <a:r>
              <a:rPr lang="el-GR" sz="2000" b="1" smtClean="0">
                <a:solidFill>
                  <a:srgbClr val="CC3300"/>
                </a:solidFill>
              </a:rPr>
              <a:t>ΔΙΕΘΝΕΣ ΝΟΜΙΣΜΑΤΙΚΟ ΤΑΜΕΙΟ</a:t>
            </a:r>
          </a:p>
          <a:p>
            <a:pPr lvl="1" eaLnBrk="1" hangingPunct="1">
              <a:lnSpc>
                <a:spcPct val="90000"/>
              </a:lnSpc>
            </a:pPr>
            <a:r>
              <a:rPr lang="el-GR" sz="2000" smtClean="0"/>
              <a:t>Εξάλειψη Δημόσιου Χρέους</a:t>
            </a:r>
          </a:p>
          <a:p>
            <a:pPr lvl="1" eaLnBrk="1" hangingPunct="1">
              <a:lnSpc>
                <a:spcPct val="90000"/>
              </a:lnSpc>
            </a:pPr>
            <a:r>
              <a:rPr lang="el-GR" sz="2000" smtClean="0"/>
              <a:t>Δημοσιονομική Σταθερότητα και Πολιτική</a:t>
            </a:r>
          </a:p>
          <a:p>
            <a:pPr lvl="1" eaLnBrk="1" hangingPunct="1">
              <a:lnSpc>
                <a:spcPct val="90000"/>
              </a:lnSpc>
              <a:buFontTx/>
              <a:buNone/>
            </a:pPr>
            <a:r>
              <a:rPr lang="el-GR" sz="2000" smtClean="0"/>
              <a:t>  </a:t>
            </a:r>
          </a:p>
          <a:p>
            <a:pPr eaLnBrk="1" hangingPunct="1">
              <a:lnSpc>
                <a:spcPct val="90000"/>
              </a:lnSpc>
            </a:pPr>
            <a:r>
              <a:rPr lang="el-GR" sz="2000" b="1" smtClean="0">
                <a:solidFill>
                  <a:srgbClr val="CC3300"/>
                </a:solidFill>
              </a:rPr>
              <a:t>ΕΥΡΩΠΑΙΚΗ ΕΝΩΣΗ</a:t>
            </a:r>
            <a:r>
              <a:rPr lang="el-GR" sz="2000" b="1" smtClean="0">
                <a:solidFill>
                  <a:srgbClr val="FFFF00"/>
                </a:solidFill>
              </a:rPr>
              <a:t> </a:t>
            </a:r>
          </a:p>
          <a:p>
            <a:pPr lvl="1" eaLnBrk="1" hangingPunct="1">
              <a:lnSpc>
                <a:spcPct val="90000"/>
              </a:lnSpc>
            </a:pPr>
            <a:r>
              <a:rPr lang="el-GR" sz="2000" smtClean="0"/>
              <a:t>Μείωση παροχών  και αύξηση ορίων ηλικίας </a:t>
            </a:r>
          </a:p>
          <a:p>
            <a:pPr lvl="1" eaLnBrk="1" hangingPunct="1">
              <a:lnSpc>
                <a:spcPct val="90000"/>
              </a:lnSpc>
            </a:pPr>
            <a:r>
              <a:rPr lang="el-GR" sz="2000" smtClean="0"/>
              <a:t>Αποτελεσματικότερη διαχείριση</a:t>
            </a:r>
          </a:p>
          <a:p>
            <a:pPr lvl="1" eaLnBrk="1" hangingPunct="1">
              <a:lnSpc>
                <a:spcPct val="90000"/>
              </a:lnSpc>
            </a:pPr>
            <a:r>
              <a:rPr lang="el-GR" sz="2000" smtClean="0"/>
              <a:t>Αύξηση αποταμιεύσεων </a:t>
            </a:r>
          </a:p>
          <a:p>
            <a:pPr lvl="1" eaLnBrk="1" hangingPunct="1">
              <a:lnSpc>
                <a:spcPct val="90000"/>
              </a:lnSpc>
            </a:pPr>
            <a:r>
              <a:rPr lang="el-GR" sz="2000" smtClean="0"/>
              <a:t>Ενίσχυση κεφαλαιοποιητικής διάστασης     </a:t>
            </a:r>
          </a:p>
          <a:p>
            <a:pPr eaLnBrk="1" hangingPunct="1">
              <a:lnSpc>
                <a:spcPct val="90000"/>
              </a:lnSpc>
            </a:pPr>
            <a:endParaRPr lang="el-GR" sz="2800" smtClean="0"/>
          </a:p>
          <a:p>
            <a:pPr eaLnBrk="1" hangingPunct="1">
              <a:lnSpc>
                <a:spcPct val="90000"/>
              </a:lnSpc>
            </a:pPr>
            <a:endParaRPr lang="el-GR" sz="2800" smtClean="0"/>
          </a:p>
          <a:p>
            <a:pPr eaLnBrk="1" hangingPunct="1">
              <a:lnSpc>
                <a:spcPct val="90000"/>
              </a:lnSpc>
            </a:pPr>
            <a:endParaRPr lang="el-GR" sz="2800" smtClean="0"/>
          </a:p>
          <a:p>
            <a:pPr eaLnBrk="1" hangingPunct="1">
              <a:lnSpc>
                <a:spcPct val="90000"/>
              </a:lnSpc>
            </a:pPr>
            <a:endParaRPr lang="el-GR" sz="2800" smtClean="0"/>
          </a:p>
          <a:p>
            <a:pPr eaLnBrk="1" hangingPunct="1">
              <a:lnSpc>
                <a:spcPct val="90000"/>
              </a:lnSpc>
            </a:pPr>
            <a:endParaRPr lang="en-GB" sz="2800" smtClean="0"/>
          </a:p>
        </p:txBody>
      </p:sp>
    </p:spTree>
    <p:extLst>
      <p:ext uri="{BB962C8B-B14F-4D97-AF65-F5344CB8AC3E}">
        <p14:creationId xmlns:p14="http://schemas.microsoft.com/office/powerpoint/2010/main" val="108325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smtClean="0">
                <a:solidFill>
                  <a:srgbClr val="CC3300"/>
                </a:solidFill>
              </a:rPr>
              <a:t>Το πρόβλημα</a:t>
            </a:r>
            <a:r>
              <a:rPr lang="en-US" smtClean="0">
                <a:solidFill>
                  <a:srgbClr val="CC3300"/>
                </a:solidFill>
              </a:rPr>
              <a:t> </a:t>
            </a:r>
            <a:r>
              <a:rPr lang="el-GR" smtClean="0">
                <a:solidFill>
                  <a:srgbClr val="CC3300"/>
                </a:solidFill>
              </a:rPr>
              <a:t>στην Ελλάδα</a:t>
            </a:r>
          </a:p>
        </p:txBody>
      </p:sp>
      <p:sp>
        <p:nvSpPr>
          <p:cNvPr id="10243" name="Rectangle 3"/>
          <p:cNvSpPr>
            <a:spLocks noGrp="1" noChangeArrowheads="1"/>
          </p:cNvSpPr>
          <p:nvPr>
            <p:ph type="body" idx="1"/>
          </p:nvPr>
        </p:nvSpPr>
        <p:spPr>
          <a:xfrm>
            <a:off x="685800" y="1268413"/>
            <a:ext cx="7772400" cy="4751387"/>
          </a:xfrm>
        </p:spPr>
        <p:txBody>
          <a:bodyPr/>
          <a:lstStyle/>
          <a:p>
            <a:pPr eaLnBrk="1" hangingPunct="1"/>
            <a:r>
              <a:rPr lang="el-GR" sz="2800" smtClean="0"/>
              <a:t>Συνταξιοδοτήσεις πολύ κάτω του ορίου ηλικίας</a:t>
            </a:r>
          </a:p>
          <a:p>
            <a:pPr eaLnBrk="1" hangingPunct="1"/>
            <a:r>
              <a:rPr lang="el-GR" sz="2800" smtClean="0">
                <a:solidFill>
                  <a:srgbClr val="CC3300"/>
                </a:solidFill>
              </a:rPr>
              <a:t>33%</a:t>
            </a:r>
            <a:r>
              <a:rPr lang="el-GR" sz="2800" smtClean="0"/>
              <a:t> των ανδρών και </a:t>
            </a:r>
            <a:r>
              <a:rPr lang="el-GR" sz="2800" smtClean="0">
                <a:solidFill>
                  <a:srgbClr val="CC3300"/>
                </a:solidFill>
              </a:rPr>
              <a:t>74%</a:t>
            </a:r>
            <a:r>
              <a:rPr lang="el-GR" sz="2800" smtClean="0"/>
              <a:t> των γυναικών Δ.Υ. συνταξιοδοτούνται </a:t>
            </a:r>
            <a:r>
              <a:rPr lang="el-GR" sz="2800" smtClean="0">
                <a:solidFill>
                  <a:srgbClr val="CC3300"/>
                </a:solidFill>
              </a:rPr>
              <a:t>πριν τα 55.</a:t>
            </a:r>
          </a:p>
          <a:p>
            <a:pPr eaLnBrk="1" hangingPunct="1"/>
            <a:r>
              <a:rPr lang="el-GR" sz="2800" smtClean="0">
                <a:solidFill>
                  <a:srgbClr val="CC3300"/>
                </a:solidFill>
              </a:rPr>
              <a:t>70%</a:t>
            </a:r>
            <a:r>
              <a:rPr lang="el-GR" sz="2800" smtClean="0"/>
              <a:t> των ανδρών του ΙΚΑ πριν το όριο ηλικίας</a:t>
            </a:r>
          </a:p>
          <a:p>
            <a:pPr eaLnBrk="1" hangingPunct="1"/>
            <a:r>
              <a:rPr lang="el-GR" sz="2800" smtClean="0"/>
              <a:t>Είσπραξη πολλαπλών συντάξεων</a:t>
            </a:r>
          </a:p>
          <a:p>
            <a:pPr eaLnBrk="1" hangingPunct="1"/>
            <a:r>
              <a:rPr lang="el-GR" sz="2800" smtClean="0"/>
              <a:t>Ύπαρξη συνταξιούχων με ποσοστό αναπλήρωσης του εισοδήματος άνω του </a:t>
            </a:r>
            <a:r>
              <a:rPr lang="el-GR" sz="2800" smtClean="0">
                <a:solidFill>
                  <a:srgbClr val="CC3300"/>
                </a:solidFill>
              </a:rPr>
              <a:t>100%</a:t>
            </a:r>
            <a:r>
              <a:rPr lang="el-GR" sz="2800" smtClean="0"/>
              <a:t> (ενώ η σύνταξη νοείται ως ποσοστό του μισθού)</a:t>
            </a:r>
          </a:p>
        </p:txBody>
      </p:sp>
    </p:spTree>
    <p:extLst>
      <p:ext uri="{BB962C8B-B14F-4D97-AF65-F5344CB8AC3E}">
        <p14:creationId xmlns:p14="http://schemas.microsoft.com/office/powerpoint/2010/main" val="562507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fld id="{BCBBDC2C-5FF0-4061-86EF-93140708432A}" type="slidenum">
              <a:rPr lang="el-GR"/>
              <a:pPr/>
              <a:t>4</a:t>
            </a:fld>
            <a:endParaRPr lang="el-GR" dirty="0"/>
          </a:p>
        </p:txBody>
      </p:sp>
      <p:sp>
        <p:nvSpPr>
          <p:cNvPr id="5126" name="Rectangle 6"/>
          <p:cNvSpPr>
            <a:spLocks noGrp="1" noChangeArrowheads="1"/>
          </p:cNvSpPr>
          <p:nvPr>
            <p:ph type="title"/>
          </p:nvPr>
        </p:nvSpPr>
        <p:spPr>
          <a:xfrm>
            <a:off x="0" y="-57160"/>
            <a:ext cx="8929718" cy="2057400"/>
          </a:xfrm>
        </p:spPr>
        <p:txBody>
          <a:bodyPr/>
          <a:lstStyle/>
          <a:p>
            <a:pPr algn="ctr">
              <a:lnSpc>
                <a:spcPct val="90000"/>
              </a:lnSpc>
            </a:pPr>
            <a:r>
              <a:rPr lang="el-GR" sz="3600" dirty="0"/>
              <a:t>Η ΕΥΘΥΝΗ ΤΩΝ </a:t>
            </a:r>
            <a:r>
              <a:rPr lang="el-GR" sz="3600" dirty="0" smtClean="0"/>
              <a:t>ΟΔΟΝΤΙΑΤΡΩΝ ΓΙΑ </a:t>
            </a:r>
            <a:r>
              <a:rPr lang="el-GR" sz="3600" dirty="0"/>
              <a:t>ΠΡΑΞΕΙΣ </a:t>
            </a:r>
            <a:r>
              <a:rPr lang="el-GR" sz="3600" dirty="0" smtClean="0"/>
              <a:t>Η ΠΑΡΑΛΕΙΨΕΙΣ ΚΑΤΑ </a:t>
            </a:r>
            <a:r>
              <a:rPr lang="el-GR" sz="3600" dirty="0"/>
              <a:t>ΤΗΝ ΑΣΚΗΣΗ ΤΟΥ ΕΠΑΓΓΕΛΜΑΤΟΣ </a:t>
            </a:r>
          </a:p>
        </p:txBody>
      </p:sp>
      <p:sp>
        <p:nvSpPr>
          <p:cNvPr id="5127" name="Rectangle 7"/>
          <p:cNvSpPr>
            <a:spLocks noGrp="1" noChangeArrowheads="1"/>
          </p:cNvSpPr>
          <p:nvPr>
            <p:ph type="body" idx="1"/>
          </p:nvPr>
        </p:nvSpPr>
        <p:spPr>
          <a:xfrm>
            <a:off x="214282" y="1828816"/>
            <a:ext cx="8643966" cy="3886200"/>
          </a:xfrm>
        </p:spPr>
        <p:txBody>
          <a:bodyPr/>
          <a:lstStyle/>
          <a:p>
            <a:pPr algn="just">
              <a:lnSpc>
                <a:spcPct val="90000"/>
              </a:lnSpc>
              <a:buClr>
                <a:srgbClr val="FF0000"/>
              </a:buClr>
              <a:buSzPct val="100000"/>
              <a:buFont typeface="Wingdings" pitchFamily="2" charset="2"/>
              <a:buChar char="§"/>
            </a:pPr>
            <a:r>
              <a:rPr lang="el-GR" b="1" dirty="0"/>
              <a:t>Η ευθύνη του Οδοντιάτρου απορρέει σε κάθε περίπτωση από την παράβαση των υποχρεώσεων επιμέλειας που λόγω του λειτουργήματος που ασκεί τον βαρύνουν. Αντικειμενικό κριτήριο και μέτρο για την ευθύνη του οδοντιάτρου είναι η συμπεριφορά του συνετού και επιμελούς οδοντιάτρου της αυτής ειδικότητας που ενεργεί υπό τις ίδιες συνθήκες για το συγκεκριμένο περιστατικό.</a:t>
            </a:r>
            <a:endParaRPr lang="en-US" b="1" dirty="0"/>
          </a:p>
          <a:p>
            <a:pPr algn="just">
              <a:lnSpc>
                <a:spcPct val="90000"/>
              </a:lnSpc>
            </a:pPr>
            <a:endParaRPr lang="en-US" sz="2400" dirty="0"/>
          </a:p>
          <a:p>
            <a:pPr algn="just">
              <a:lnSpc>
                <a:spcPct val="90000"/>
              </a:lnSpc>
              <a:buClr>
                <a:srgbClr val="FF0000"/>
              </a:buClr>
              <a:buSzPct val="100000"/>
              <a:buFont typeface="Wingdings" pitchFamily="2" charset="2"/>
              <a:buChar char="§"/>
            </a:pPr>
            <a:r>
              <a:rPr lang="el-GR" sz="2400" b="1" dirty="0">
                <a:solidFill>
                  <a:schemeClr val="tx2"/>
                </a:solidFill>
              </a:rPr>
              <a:t>Η ευθύνη μπορεί να </a:t>
            </a:r>
            <a:r>
              <a:rPr lang="el-GR" sz="2400" b="1" dirty="0" smtClean="0">
                <a:solidFill>
                  <a:schemeClr val="tx2"/>
                </a:solidFill>
              </a:rPr>
              <a:t>είναι</a:t>
            </a:r>
            <a:r>
              <a:rPr lang="en-US" sz="2400" b="1" dirty="0" smtClean="0">
                <a:solidFill>
                  <a:schemeClr val="tx2"/>
                </a:solidFill>
              </a:rPr>
              <a:t>:</a:t>
            </a:r>
            <a:r>
              <a:rPr lang="el-GR" sz="2400" b="1" dirty="0" smtClean="0">
                <a:solidFill>
                  <a:schemeClr val="tx2"/>
                </a:solidFill>
              </a:rPr>
              <a:t> </a:t>
            </a:r>
          </a:p>
          <a:p>
            <a:pPr algn="just">
              <a:lnSpc>
                <a:spcPct val="90000"/>
              </a:lnSpc>
              <a:buNone/>
            </a:pPr>
            <a:r>
              <a:rPr lang="el-GR" sz="2400" b="1" dirty="0">
                <a:solidFill>
                  <a:schemeClr val="tx2"/>
                </a:solidFill>
              </a:rPr>
              <a:t> </a:t>
            </a:r>
            <a:r>
              <a:rPr lang="el-GR" sz="2400" b="1" dirty="0" smtClean="0">
                <a:solidFill>
                  <a:schemeClr val="tx2"/>
                </a:solidFill>
              </a:rPr>
              <a:t>   </a:t>
            </a:r>
            <a:r>
              <a:rPr lang="en-US" sz="2400" b="1" dirty="0" smtClean="0">
                <a:solidFill>
                  <a:schemeClr val="tx2"/>
                </a:solidFill>
              </a:rPr>
              <a:t>              </a:t>
            </a:r>
            <a:r>
              <a:rPr lang="el-GR" sz="3200" b="1" dirty="0" smtClean="0">
                <a:solidFill>
                  <a:srgbClr val="FF0000"/>
                </a:solidFill>
              </a:rPr>
              <a:t>ΠΟΙΝΙΚΗ</a:t>
            </a:r>
            <a:r>
              <a:rPr lang="el-GR" sz="3200" b="1" dirty="0">
                <a:solidFill>
                  <a:srgbClr val="FF0000"/>
                </a:solidFill>
              </a:rPr>
              <a:t>, ΑΣΤΙΚΗ, ΠΕΙΘΑΡΧΙΚΗ.</a:t>
            </a:r>
          </a:p>
          <a:p>
            <a:pPr algn="just">
              <a:lnSpc>
                <a:spcPct val="90000"/>
              </a:lnSpc>
              <a:buFont typeface="Wingdings" pitchFamily="2" charset="2"/>
              <a:buNone/>
            </a:pPr>
            <a:endParaRPr lang="el-GR" sz="2000" b="1" dirty="0">
              <a:solidFill>
                <a:schemeClr val="bg2"/>
              </a:solidFill>
            </a:endParaRP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idx="4294967295"/>
          </p:nvPr>
        </p:nvSpPr>
        <p:spPr/>
        <p:txBody>
          <a:bodyPr/>
          <a:lstStyle/>
          <a:p>
            <a:pPr eaLnBrk="1" hangingPunct="1"/>
            <a:r>
              <a:rPr lang="el-GR" sz="3600" smtClean="0"/>
              <a:t>ΤΑ ΚΑΥΤΑ ΖΗΤΗΜΑΤΑ ΣΤΗΝ ΕΛΛΑΔΑ</a:t>
            </a:r>
          </a:p>
        </p:txBody>
      </p:sp>
      <p:sp>
        <p:nvSpPr>
          <p:cNvPr id="11267" name="Rectangle 1027"/>
          <p:cNvSpPr>
            <a:spLocks noGrp="1" noChangeArrowheads="1"/>
          </p:cNvSpPr>
          <p:nvPr>
            <p:ph type="body" idx="4294967295"/>
          </p:nvPr>
        </p:nvSpPr>
        <p:spPr>
          <a:xfrm>
            <a:off x="642938" y="2143125"/>
            <a:ext cx="7772400" cy="4572000"/>
          </a:xfrm>
        </p:spPr>
        <p:txBody>
          <a:bodyPr/>
          <a:lstStyle/>
          <a:p>
            <a:pPr eaLnBrk="1" hangingPunct="1"/>
            <a:r>
              <a:rPr lang="el-GR" sz="2800" smtClean="0"/>
              <a:t>Δημογραφικό</a:t>
            </a:r>
          </a:p>
          <a:p>
            <a:pPr eaLnBrk="1" hangingPunct="1"/>
            <a:r>
              <a:rPr lang="el-GR" sz="2800" smtClean="0"/>
              <a:t>Ηλικίες Συνταξιοδότησης</a:t>
            </a:r>
          </a:p>
          <a:p>
            <a:pPr eaLnBrk="1" hangingPunct="1"/>
            <a:r>
              <a:rPr lang="el-GR" sz="2800" smtClean="0"/>
              <a:t>Διαχείριση πόρων</a:t>
            </a:r>
          </a:p>
          <a:p>
            <a:pPr eaLnBrk="1" hangingPunct="1"/>
            <a:r>
              <a:rPr lang="el-GR" sz="2800" smtClean="0"/>
              <a:t>Εισφοροδιαφυγή / χρηματοδότηση     </a:t>
            </a:r>
          </a:p>
        </p:txBody>
      </p:sp>
    </p:spTree>
    <p:extLst>
      <p:ext uri="{BB962C8B-B14F-4D97-AF65-F5344CB8AC3E}">
        <p14:creationId xmlns:p14="http://schemas.microsoft.com/office/powerpoint/2010/main" val="3749386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l-GR" smtClean="0"/>
          </a:p>
        </p:txBody>
      </p:sp>
      <p:sp>
        <p:nvSpPr>
          <p:cNvPr id="12291" name="Rectangle 3"/>
          <p:cNvSpPr>
            <a:spLocks noGrp="1" noChangeArrowheads="1"/>
          </p:cNvSpPr>
          <p:nvPr>
            <p:ph type="body" idx="1"/>
          </p:nvPr>
        </p:nvSpPr>
        <p:spPr/>
        <p:txBody>
          <a:bodyPr/>
          <a:lstStyle/>
          <a:p>
            <a:pPr algn="ctr" eaLnBrk="1" hangingPunct="1">
              <a:buFontTx/>
              <a:buNone/>
            </a:pPr>
            <a:endParaRPr lang="el-GR" sz="4800" smtClean="0">
              <a:solidFill>
                <a:srgbClr val="CC3300"/>
              </a:solidFill>
            </a:endParaRPr>
          </a:p>
          <a:p>
            <a:pPr algn="ctr" eaLnBrk="1" hangingPunct="1">
              <a:buFontTx/>
              <a:buNone/>
            </a:pPr>
            <a:r>
              <a:rPr lang="el-GR" sz="4800" smtClean="0">
                <a:solidFill>
                  <a:srgbClr val="CC3300"/>
                </a:solidFill>
              </a:rPr>
              <a:t>Γήρανση και Συνθήκες </a:t>
            </a:r>
          </a:p>
          <a:p>
            <a:pPr algn="ctr" eaLnBrk="1" hangingPunct="1">
              <a:buFontTx/>
              <a:buNone/>
            </a:pPr>
            <a:r>
              <a:rPr lang="el-GR" sz="4800" smtClean="0">
                <a:solidFill>
                  <a:srgbClr val="CC3300"/>
                </a:solidFill>
              </a:rPr>
              <a:t>Διαβίωσης Ηλικιωμένων</a:t>
            </a:r>
          </a:p>
        </p:txBody>
      </p:sp>
    </p:spTree>
    <p:extLst>
      <p:ext uri="{BB962C8B-B14F-4D97-AF65-F5344CB8AC3E}">
        <p14:creationId xmlns:p14="http://schemas.microsoft.com/office/powerpoint/2010/main" val="3169228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a:xfrm>
            <a:off x="287338" y="0"/>
            <a:ext cx="8856662" cy="1219200"/>
          </a:xfrm>
        </p:spPr>
        <p:txBody>
          <a:bodyPr>
            <a:normAutofit/>
          </a:bodyPr>
          <a:lstStyle/>
          <a:p>
            <a:pPr eaLnBrk="1" hangingPunct="1">
              <a:defRPr/>
            </a:pPr>
            <a:r>
              <a:rPr lang="en-GB" sz="2400" smtClean="0">
                <a:effectLst>
                  <a:outerShdw blurRad="38100" dist="38100" dir="2700000" algn="tl">
                    <a:srgbClr val="C0C0C0"/>
                  </a:outerShdw>
                </a:effectLst>
                <a:latin typeface="Verdana" pitchFamily="34" charset="0"/>
              </a:rPr>
              <a:t> </a:t>
            </a:r>
            <a:r>
              <a:rPr lang="el-GR" sz="2400" smtClean="0">
                <a:solidFill>
                  <a:srgbClr val="FF0000"/>
                </a:solidFill>
                <a:effectLst>
                  <a:outerShdw blurRad="38100" dist="38100" dir="2700000" algn="tl">
                    <a:srgbClr val="C0C0C0"/>
                  </a:outerShdw>
                </a:effectLst>
                <a:latin typeface="Verdana" pitchFamily="34" charset="0"/>
              </a:rPr>
              <a:t>Δημογραφικές αλλαγές στην Ευρώπη ανά ηλικία </a:t>
            </a:r>
            <a:endParaRPr lang="en-GB" sz="1000" smtClean="0">
              <a:solidFill>
                <a:srgbClr val="FF0000"/>
              </a:solidFill>
              <a:effectLst>
                <a:outerShdw blurRad="38100" dist="38100" dir="2700000" algn="tl">
                  <a:srgbClr val="C0C0C0"/>
                </a:outerShdw>
              </a:effectLst>
              <a:latin typeface="Verdana" pitchFamily="34" charset="0"/>
            </a:endParaRPr>
          </a:p>
        </p:txBody>
      </p:sp>
      <p:graphicFrame>
        <p:nvGraphicFramePr>
          <p:cNvPr id="3074" name="Object 15"/>
          <p:cNvGraphicFramePr>
            <a:graphicFrameLocks noGrp="1" noChangeAspect="1"/>
          </p:cNvGraphicFramePr>
          <p:nvPr>
            <p:ph sz="half" idx="4294967295"/>
          </p:nvPr>
        </p:nvGraphicFramePr>
        <p:xfrm>
          <a:off x="142875" y="1052513"/>
          <a:ext cx="9070975" cy="5256212"/>
        </p:xfrm>
        <a:graphic>
          <a:graphicData uri="http://schemas.openxmlformats.org/presentationml/2006/ole">
            <mc:AlternateContent xmlns:mc="http://schemas.openxmlformats.org/markup-compatibility/2006">
              <mc:Choice xmlns:v="urn:schemas-microsoft-com:vml" Requires="v">
                <p:oleObj spid="_x0000_s1028" name="Γράφημα" r:id="rId4" imgW="9705975" imgH="5172075" progId="Excel.Chart.8">
                  <p:embed/>
                </p:oleObj>
              </mc:Choice>
              <mc:Fallback>
                <p:oleObj name="Γράφημα" r:id="rId4" imgW="9705975" imgH="5172075"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052513"/>
                        <a:ext cx="9070975" cy="5256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6973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l-GR" sz="3200" b="1" smtClean="0">
                <a:solidFill>
                  <a:srgbClr val="CC3300"/>
                </a:solidFill>
              </a:rPr>
              <a:t>Ο ΠΛΗΘΥΣΜΟΣ ΤΗΣ ΕΛΛΑΔΟΣ ΤΟ 1951</a:t>
            </a:r>
            <a:endParaRPr lang="en-GB" sz="3200" b="1" smtClean="0">
              <a:solidFill>
                <a:srgbClr val="CC3300"/>
              </a:solidFill>
            </a:endParaRPr>
          </a:p>
        </p:txBody>
      </p:sp>
      <p:pic>
        <p:nvPicPr>
          <p:cNvPr id="13315" name="Picture 5"/>
          <p:cNvPicPr>
            <a:picLocks noChangeAspect="1" noChangeArrowheads="1"/>
          </p:cNvPicPr>
          <p:nvPr/>
        </p:nvPicPr>
        <p:blipFill>
          <a:blip r:embed="rId3" cstate="print"/>
          <a:srcRect/>
          <a:stretch>
            <a:fillRect/>
          </a:stretch>
        </p:blipFill>
        <p:spPr bwMode="auto">
          <a:xfrm>
            <a:off x="533400" y="1987550"/>
            <a:ext cx="8229600" cy="4718050"/>
          </a:xfrm>
          <a:prstGeom prst="rect">
            <a:avLst/>
          </a:prstGeom>
          <a:noFill/>
          <a:ln w="9525">
            <a:noFill/>
            <a:miter lim="800000"/>
            <a:headEnd/>
            <a:tailEnd/>
          </a:ln>
        </p:spPr>
      </p:pic>
    </p:spTree>
    <p:extLst>
      <p:ext uri="{BB962C8B-B14F-4D97-AF65-F5344CB8AC3E}">
        <p14:creationId xmlns:p14="http://schemas.microsoft.com/office/powerpoint/2010/main" val="3510954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l-GR" sz="3600" b="1" smtClean="0">
                <a:solidFill>
                  <a:srgbClr val="CC3300"/>
                </a:solidFill>
              </a:rPr>
              <a:t>Ο ΠΛΗΘΥΣΜΟΣ ΤΗΣ ΕΛΛΑΔΟΣ ΤΟ 2000</a:t>
            </a:r>
            <a:endParaRPr lang="en-GB" sz="3600" b="1" smtClean="0">
              <a:solidFill>
                <a:srgbClr val="CC3300"/>
              </a:solidFill>
            </a:endParaRPr>
          </a:p>
        </p:txBody>
      </p:sp>
      <p:pic>
        <p:nvPicPr>
          <p:cNvPr id="14339" name="Picture 4"/>
          <p:cNvPicPr>
            <a:picLocks noGrp="1" noChangeAspect="1" noChangeArrowheads="1"/>
          </p:cNvPicPr>
          <p:nvPr>
            <p:ph type="chart" idx="4294967295"/>
          </p:nvPr>
        </p:nvPicPr>
        <p:blipFill>
          <a:blip r:embed="rId3" cstate="print"/>
          <a:srcRect/>
          <a:stretch>
            <a:fillRect/>
          </a:stretch>
        </p:blipFill>
        <p:spPr>
          <a:xfrm>
            <a:off x="304800" y="2058988"/>
            <a:ext cx="8610600" cy="4799012"/>
          </a:xfrm>
          <a:noFill/>
        </p:spPr>
      </p:pic>
    </p:spTree>
    <p:extLst>
      <p:ext uri="{BB962C8B-B14F-4D97-AF65-F5344CB8AC3E}">
        <p14:creationId xmlns:p14="http://schemas.microsoft.com/office/powerpoint/2010/main" val="1472033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l-GR" smtClean="0"/>
          </a:p>
        </p:txBody>
      </p:sp>
      <p:sp>
        <p:nvSpPr>
          <p:cNvPr id="15363" name="Rectangle 3"/>
          <p:cNvSpPr>
            <a:spLocks noGrp="1" noChangeArrowheads="1"/>
          </p:cNvSpPr>
          <p:nvPr>
            <p:ph type="body" idx="1"/>
          </p:nvPr>
        </p:nvSpPr>
        <p:spPr>
          <a:ln w="28575">
            <a:solidFill>
              <a:schemeClr val="tx1"/>
            </a:solidFill>
          </a:ln>
        </p:spPr>
        <p:txBody>
          <a:bodyPr/>
          <a:lstStyle/>
          <a:p>
            <a:r>
              <a:rPr lang="el-GR" sz="2800" smtClean="0">
                <a:solidFill>
                  <a:srgbClr val="FF0000"/>
                </a:solidFill>
                <a:latin typeface="Times New Roman" pitchFamily="18" charset="0"/>
                <a:cs typeface="Times New Roman" pitchFamily="18" charset="0"/>
              </a:rPr>
              <a:t>Η αναλογία ασφαλισμένων και συνταξιούχων προέρχεται από τη σχέση:</a:t>
            </a:r>
          </a:p>
          <a:p>
            <a:endParaRPr lang="el-GR" sz="2800" smtClean="0">
              <a:solidFill>
                <a:srgbClr val="FF0000"/>
              </a:solidFill>
              <a:latin typeface="Times New Roman" pitchFamily="18" charset="0"/>
              <a:cs typeface="Times New Roman" pitchFamily="18" charset="0"/>
            </a:endParaRPr>
          </a:p>
          <a:p>
            <a:endParaRPr lang="el-GR" sz="2800" smtClean="0">
              <a:solidFill>
                <a:srgbClr val="FF0000"/>
              </a:solidFill>
              <a:latin typeface="Times New Roman" pitchFamily="18" charset="0"/>
              <a:cs typeface="Times New Roman" pitchFamily="18" charset="0"/>
            </a:endParaRPr>
          </a:p>
          <a:p>
            <a:pPr>
              <a:buFontTx/>
              <a:buNone/>
            </a:pPr>
            <a:r>
              <a:rPr lang="el-GR" sz="2800" smtClean="0">
                <a:solidFill>
                  <a:srgbClr val="FF0000"/>
                </a:solidFill>
                <a:latin typeface="Times New Roman" pitchFamily="18" charset="0"/>
                <a:cs typeface="Times New Roman" pitchFamily="18" charset="0"/>
              </a:rPr>
              <a:t>		Α</a:t>
            </a:r>
            <a:r>
              <a:rPr lang="en-US" sz="2800" smtClean="0">
                <a:solidFill>
                  <a:srgbClr val="FF0000"/>
                </a:solidFill>
                <a:latin typeface="Times New Roman" pitchFamily="18" charset="0"/>
                <a:cs typeface="Times New Roman" pitchFamily="18" charset="0"/>
              </a:rPr>
              <a:t> / </a:t>
            </a:r>
            <a:r>
              <a:rPr lang="el-GR" sz="2800" smtClean="0">
                <a:solidFill>
                  <a:srgbClr val="FF0000"/>
                </a:solidFill>
                <a:latin typeface="Times New Roman" pitchFamily="18" charset="0"/>
                <a:cs typeface="Times New Roman" pitchFamily="18" charset="0"/>
              </a:rPr>
              <a:t>Σ = Ασφαλισμένοι / Συνταξιούχοι</a:t>
            </a:r>
          </a:p>
          <a:p>
            <a:pPr>
              <a:buFontTx/>
              <a:buNone/>
            </a:pPr>
            <a:endParaRPr lang="el-GR" sz="2800" smtClean="0">
              <a:solidFill>
                <a:srgbClr val="FF0000"/>
              </a:solidFill>
              <a:latin typeface="Times New Roman" pitchFamily="18" charset="0"/>
              <a:cs typeface="Times New Roman" pitchFamily="18" charset="0"/>
            </a:endParaRPr>
          </a:p>
          <a:p>
            <a:pPr>
              <a:buFontTx/>
              <a:buNone/>
            </a:pPr>
            <a:r>
              <a:rPr lang="el-GR" sz="2800" smtClean="0">
                <a:solidFill>
                  <a:srgbClr val="FF0000"/>
                </a:solidFill>
                <a:latin typeface="Times New Roman" pitchFamily="18" charset="0"/>
                <a:cs typeface="Times New Roman" pitchFamily="18" charset="0"/>
              </a:rPr>
              <a:t>	</a:t>
            </a:r>
          </a:p>
          <a:p>
            <a:pPr>
              <a:buFontTx/>
              <a:buNone/>
            </a:pPr>
            <a:r>
              <a:rPr lang="el-GR" sz="2800" smtClean="0">
                <a:solidFill>
                  <a:srgbClr val="FF0000"/>
                </a:solidFill>
                <a:latin typeface="Times New Roman" pitchFamily="18" charset="0"/>
                <a:cs typeface="Times New Roman" pitchFamily="18" charset="0"/>
              </a:rPr>
              <a:t> </a:t>
            </a:r>
            <a:r>
              <a:rPr lang="en-GB" sz="2800" smtClean="0">
                <a:solidFill>
                  <a:srgbClr val="FF0000"/>
                </a:solidFill>
                <a:latin typeface="Times New Roman" pitchFamily="18" charset="0"/>
                <a:cs typeface="Times New Roman" pitchFamily="18" charset="0"/>
              </a:rPr>
              <a:t> </a:t>
            </a:r>
            <a:endParaRPr lang="el-GR" sz="2800" smtClean="0">
              <a:solidFill>
                <a:srgbClr val="FF0000"/>
              </a:solidFill>
              <a:latin typeface="Times New Roman" pitchFamily="18" charset="0"/>
              <a:cs typeface="Times New Roman" pitchFamily="18" charset="0"/>
            </a:endParaRPr>
          </a:p>
          <a:p>
            <a:pPr algn="just">
              <a:buFontTx/>
              <a:buNone/>
            </a:pPr>
            <a:r>
              <a:rPr lang="el-GR" sz="2000" smtClean="0">
                <a:solidFill>
                  <a:srgbClr val="FF0000"/>
                </a:solidFill>
                <a:latin typeface="Times New Roman" pitchFamily="18" charset="0"/>
                <a:cs typeface="Times New Roman" pitchFamily="18" charset="0"/>
              </a:rPr>
              <a:t>Πηγή</a:t>
            </a:r>
            <a:r>
              <a:rPr lang="en-GB" sz="2000" smtClean="0">
                <a:solidFill>
                  <a:srgbClr val="FF0000"/>
                </a:solidFill>
                <a:latin typeface="Times New Roman" pitchFamily="18" charset="0"/>
                <a:cs typeface="Times New Roman" pitchFamily="18" charset="0"/>
              </a:rPr>
              <a:t>:</a:t>
            </a:r>
            <a:r>
              <a:rPr lang="el-GR" sz="2000" smtClean="0">
                <a:solidFill>
                  <a:srgbClr val="FF0000"/>
                </a:solidFill>
                <a:latin typeface="Times New Roman" pitchFamily="18" charset="0"/>
                <a:cs typeface="Times New Roman" pitchFamily="18" charset="0"/>
              </a:rPr>
              <a:t> Κοινωνικός προϋπολογισμός 1</a:t>
            </a:r>
            <a:r>
              <a:rPr lang="en-GB" sz="2000" smtClean="0">
                <a:solidFill>
                  <a:srgbClr val="FF0000"/>
                </a:solidFill>
                <a:latin typeface="Times New Roman" pitchFamily="18" charset="0"/>
                <a:cs typeface="Times New Roman" pitchFamily="18" charset="0"/>
              </a:rPr>
              <a:t>980-2005</a:t>
            </a:r>
            <a:r>
              <a:rPr lang="en-GB" sz="2000" smtClean="0">
                <a:latin typeface="Times New Roman" pitchFamily="18" charset="0"/>
                <a:cs typeface="Times New Roman" pitchFamily="18" charset="0"/>
              </a:rPr>
              <a:t>.</a:t>
            </a:r>
          </a:p>
        </p:txBody>
      </p:sp>
    </p:spTree>
    <p:extLst>
      <p:ext uri="{BB962C8B-B14F-4D97-AF65-F5344CB8AC3E}">
        <p14:creationId xmlns:p14="http://schemas.microsoft.com/office/powerpoint/2010/main" val="1145330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81000" y="228600"/>
            <a:ext cx="8458200" cy="1524000"/>
          </a:xfrm>
        </p:spPr>
        <p:txBody>
          <a:bodyPr/>
          <a:lstStyle/>
          <a:p>
            <a:pPr eaLnBrk="1" hangingPunct="1">
              <a:defRPr/>
            </a:pPr>
            <a:r>
              <a:rPr lang="el-GR" sz="3600" b="1" smtClean="0">
                <a:solidFill>
                  <a:srgbClr val="FF0000"/>
                </a:solidFill>
                <a:effectLst>
                  <a:outerShdw blurRad="38100" dist="38100" dir="2700000" algn="tl">
                    <a:srgbClr val="C0C0C0"/>
                  </a:outerShdw>
                </a:effectLst>
                <a:cs typeface="Times New Roman" pitchFamily="18" charset="0"/>
              </a:rPr>
              <a:t>Διαχρονική Εξέλιξη Ασφαλισμένων του Τ.Σ.Α.Υ. από το 1980 μέχρι το 2005</a:t>
            </a:r>
            <a:r>
              <a:rPr lang="el-GR" sz="3600" b="1" smtClean="0">
                <a:effectLst>
                  <a:outerShdw blurRad="38100" dist="38100" dir="2700000" algn="tl">
                    <a:srgbClr val="C0C0C0"/>
                  </a:outerShdw>
                </a:effectLst>
              </a:rPr>
              <a:t>.</a:t>
            </a:r>
          </a:p>
        </p:txBody>
      </p:sp>
      <p:sp>
        <p:nvSpPr>
          <p:cNvPr id="16387" name="Rectangle 3"/>
          <p:cNvSpPr>
            <a:spLocks noChangeArrowheads="1"/>
          </p:cNvSpPr>
          <p:nvPr/>
        </p:nvSpPr>
        <p:spPr bwMode="auto">
          <a:xfrm>
            <a:off x="-5797550" y="0"/>
            <a:ext cx="9144000" cy="0"/>
          </a:xfrm>
          <a:prstGeom prst="rect">
            <a:avLst/>
          </a:prstGeom>
          <a:noFill/>
          <a:ln w="9525">
            <a:noFill/>
            <a:miter lim="800000"/>
            <a:headEnd/>
            <a:tailEnd/>
          </a:ln>
        </p:spPr>
        <p:txBody>
          <a:bodyPr>
            <a:spAutoFit/>
          </a:bodyPr>
          <a:lstStyle/>
          <a:p>
            <a:endParaRPr lang="el-GR" sz="1800">
              <a:solidFill>
                <a:srgbClr val="000000"/>
              </a:solidFill>
              <a:latin typeface="Arial" charset="0"/>
            </a:endParaRPr>
          </a:p>
        </p:txBody>
      </p:sp>
      <p:pic>
        <p:nvPicPr>
          <p:cNvPr id="16388" name="Picture 4"/>
          <p:cNvPicPr>
            <a:picLocks noGrp="1" noChangeAspect="1" noChangeArrowheads="1"/>
          </p:cNvPicPr>
          <p:nvPr>
            <p:ph type="chart" idx="1"/>
          </p:nvPr>
        </p:nvPicPr>
        <p:blipFill>
          <a:blip r:embed="rId3" cstate="print"/>
          <a:srcRect/>
          <a:stretch>
            <a:fillRect/>
          </a:stretch>
        </p:blipFill>
        <p:spPr>
          <a:xfrm>
            <a:off x="304800" y="1633538"/>
            <a:ext cx="8534400" cy="4722812"/>
          </a:xfrm>
          <a:noFill/>
        </p:spPr>
      </p:pic>
    </p:spTree>
    <p:extLst>
      <p:ext uri="{BB962C8B-B14F-4D97-AF65-F5344CB8AC3E}">
        <p14:creationId xmlns:p14="http://schemas.microsoft.com/office/powerpoint/2010/main" val="449036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81000" y="228600"/>
            <a:ext cx="8458200" cy="1524000"/>
          </a:xfrm>
        </p:spPr>
        <p:txBody>
          <a:bodyPr/>
          <a:lstStyle/>
          <a:p>
            <a:pPr eaLnBrk="1" hangingPunct="1">
              <a:defRPr/>
            </a:pPr>
            <a:r>
              <a:rPr lang="el-GR" sz="3600" b="1" smtClean="0">
                <a:solidFill>
                  <a:srgbClr val="FF0000"/>
                </a:solidFill>
                <a:effectLst>
                  <a:outerShdw blurRad="38100" dist="38100" dir="2700000" algn="tl">
                    <a:srgbClr val="C0C0C0"/>
                  </a:outerShdw>
                </a:effectLst>
                <a:cs typeface="Times New Roman" pitchFamily="18" charset="0"/>
              </a:rPr>
              <a:t>Διαχρονική Εξέλιξη Συνταξιούχων του Τ.Σ.Α.Υ. από το 1980 μέχρι το</a:t>
            </a:r>
            <a:r>
              <a:rPr lang="el-GR" sz="3600" b="1" smtClean="0">
                <a:solidFill>
                  <a:srgbClr val="FF0000"/>
                </a:solidFill>
                <a:effectLst>
                  <a:outerShdw blurRad="38100" dist="38100" dir="2700000" algn="tl">
                    <a:srgbClr val="C0C0C0"/>
                  </a:outerShdw>
                </a:effectLst>
              </a:rPr>
              <a:t> </a:t>
            </a:r>
            <a:r>
              <a:rPr lang="el-GR" sz="3600" b="1" smtClean="0">
                <a:solidFill>
                  <a:srgbClr val="FF0000"/>
                </a:solidFill>
                <a:effectLst>
                  <a:outerShdw blurRad="38100" dist="38100" dir="2700000" algn="tl">
                    <a:srgbClr val="C0C0C0"/>
                  </a:outerShdw>
                </a:effectLst>
                <a:cs typeface="Times New Roman" pitchFamily="18" charset="0"/>
              </a:rPr>
              <a:t>2005</a:t>
            </a:r>
            <a:r>
              <a:rPr lang="el-GR" sz="3600" b="1" smtClean="0">
                <a:solidFill>
                  <a:srgbClr val="FF0000"/>
                </a:solidFill>
                <a:effectLst>
                  <a:outerShdw blurRad="38100" dist="38100" dir="2700000" algn="tl">
                    <a:srgbClr val="C0C0C0"/>
                  </a:outerShdw>
                </a:effectLst>
              </a:rPr>
              <a:t>.</a:t>
            </a:r>
            <a:r>
              <a:rPr lang="el-GR" sz="3600" b="1" smtClean="0">
                <a:effectLst>
                  <a:outerShdw blurRad="38100" dist="38100" dir="2700000" algn="tl">
                    <a:srgbClr val="C0C0C0"/>
                  </a:outerShdw>
                </a:effectLst>
              </a:rPr>
              <a:t> </a:t>
            </a:r>
          </a:p>
        </p:txBody>
      </p:sp>
      <p:sp>
        <p:nvSpPr>
          <p:cNvPr id="17411" name="Rectangle 3"/>
          <p:cNvSpPr>
            <a:spLocks noChangeArrowheads="1"/>
          </p:cNvSpPr>
          <p:nvPr/>
        </p:nvSpPr>
        <p:spPr bwMode="auto">
          <a:xfrm>
            <a:off x="428625" y="1176338"/>
            <a:ext cx="9144000" cy="0"/>
          </a:xfrm>
          <a:prstGeom prst="rect">
            <a:avLst/>
          </a:prstGeom>
          <a:noFill/>
          <a:ln w="9525">
            <a:noFill/>
            <a:miter lim="800000"/>
            <a:headEnd/>
            <a:tailEnd/>
          </a:ln>
        </p:spPr>
        <p:txBody>
          <a:bodyPr>
            <a:spAutoFit/>
          </a:bodyPr>
          <a:lstStyle/>
          <a:p>
            <a:endParaRPr lang="el-GR" sz="1800">
              <a:solidFill>
                <a:srgbClr val="000000"/>
              </a:solidFill>
              <a:latin typeface="Arial" charset="0"/>
            </a:endParaRPr>
          </a:p>
        </p:txBody>
      </p:sp>
      <p:pic>
        <p:nvPicPr>
          <p:cNvPr id="17412" name="Picture 4"/>
          <p:cNvPicPr>
            <a:picLocks noGrp="1" noChangeAspect="1" noChangeArrowheads="1"/>
          </p:cNvPicPr>
          <p:nvPr>
            <p:ph type="chart" idx="1"/>
          </p:nvPr>
        </p:nvPicPr>
        <p:blipFill>
          <a:blip r:embed="rId3" cstate="print"/>
          <a:srcRect/>
          <a:stretch>
            <a:fillRect/>
          </a:stretch>
        </p:blipFill>
        <p:spPr>
          <a:xfrm>
            <a:off x="381000" y="1760538"/>
            <a:ext cx="8382000" cy="4487862"/>
          </a:xfrm>
          <a:noFill/>
        </p:spPr>
      </p:pic>
    </p:spTree>
    <p:extLst>
      <p:ext uri="{BB962C8B-B14F-4D97-AF65-F5344CB8AC3E}">
        <p14:creationId xmlns:p14="http://schemas.microsoft.com/office/powerpoint/2010/main" val="2334691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sz="4000" smtClean="0">
                <a:solidFill>
                  <a:srgbClr val="CC3300"/>
                </a:solidFill>
              </a:rPr>
              <a:t>Σχέση Παρουσών Αξιών και Αποθεματικού</a:t>
            </a:r>
          </a:p>
        </p:txBody>
      </p:sp>
      <p:sp>
        <p:nvSpPr>
          <p:cNvPr id="20483" name="Rectangle 3"/>
          <p:cNvSpPr>
            <a:spLocks noGrp="1" noChangeArrowheads="1"/>
          </p:cNvSpPr>
          <p:nvPr>
            <p:ph type="body" idx="1"/>
          </p:nvPr>
        </p:nvSpPr>
        <p:spPr/>
        <p:txBody>
          <a:bodyPr/>
          <a:lstStyle/>
          <a:p>
            <a:pPr eaLnBrk="1" hangingPunct="1">
              <a:lnSpc>
                <a:spcPct val="80000"/>
              </a:lnSpc>
            </a:pPr>
            <a:r>
              <a:rPr lang="el-GR" sz="2400" smtClean="0"/>
              <a:t>Οι αναλογιστικές παραδοχές Οδηγούν στη Σχέση:</a:t>
            </a:r>
          </a:p>
          <a:p>
            <a:pPr eaLnBrk="1" hangingPunct="1">
              <a:lnSpc>
                <a:spcPct val="80000"/>
              </a:lnSpc>
            </a:pPr>
            <a:endParaRPr lang="el-GR" sz="2400" smtClean="0"/>
          </a:p>
          <a:p>
            <a:pPr eaLnBrk="1" hangingPunct="1">
              <a:lnSpc>
                <a:spcPct val="80000"/>
              </a:lnSpc>
            </a:pPr>
            <a:r>
              <a:rPr lang="el-GR" sz="2800" b="1" smtClean="0">
                <a:solidFill>
                  <a:srgbClr val="CC3300"/>
                </a:solidFill>
              </a:rPr>
              <a:t>ΠΑΡ. ΑΞΙΑ ΕΙΣΦΟΡΩΝ + ΑΠΟΘΕΜΑΤΙΚΑ = ΠΑΡ. ΑΞΙΑ ΠΑΡΟΧΩΝ</a:t>
            </a:r>
          </a:p>
          <a:p>
            <a:pPr eaLnBrk="1" hangingPunct="1">
              <a:lnSpc>
                <a:spcPct val="80000"/>
              </a:lnSpc>
            </a:pPr>
            <a:endParaRPr lang="el-GR" sz="2800" smtClean="0"/>
          </a:p>
          <a:p>
            <a:pPr eaLnBrk="1" hangingPunct="1">
              <a:lnSpc>
                <a:spcPct val="80000"/>
              </a:lnSpc>
            </a:pPr>
            <a:r>
              <a:rPr lang="el-GR" sz="2400" smtClean="0"/>
              <a:t>Εάν το πρώτο σκέλος της εξίσωσης είναι μεγαλύτερο από το δεύτερο, τότε το Ταμείο είναι </a:t>
            </a:r>
            <a:r>
              <a:rPr lang="el-GR" sz="2400" smtClean="0">
                <a:solidFill>
                  <a:srgbClr val="CC3300"/>
                </a:solidFill>
              </a:rPr>
              <a:t>"υπερχρηματοδοτημένο</a:t>
            </a:r>
            <a:r>
              <a:rPr lang="el-GR" sz="2400" smtClean="0"/>
              <a:t>" και θα παρουσιάσει </a:t>
            </a:r>
            <a:r>
              <a:rPr lang="el-GR" sz="2400" smtClean="0">
                <a:solidFill>
                  <a:srgbClr val="CC3300"/>
                </a:solidFill>
              </a:rPr>
              <a:t>πλεονάσματα</a:t>
            </a:r>
            <a:r>
              <a:rPr lang="el-GR" sz="2400" smtClean="0"/>
              <a:t> στο μέλλον, </a:t>
            </a:r>
          </a:p>
          <a:p>
            <a:pPr eaLnBrk="1" hangingPunct="1">
              <a:lnSpc>
                <a:spcPct val="80000"/>
              </a:lnSpc>
            </a:pPr>
            <a:r>
              <a:rPr lang="el-GR" sz="2400" smtClean="0"/>
              <a:t>εάν όμως το δεύτερο σκέλος είναι μεγαλύτερο, τότε το Ταμείο παρουσιάζει μία έλλειψη Αποθεματικού και θα είναι </a:t>
            </a:r>
            <a:r>
              <a:rPr lang="el-GR" sz="2400" smtClean="0">
                <a:solidFill>
                  <a:srgbClr val="CC3300"/>
                </a:solidFill>
              </a:rPr>
              <a:t>ελλειμματικό στο μέλλον</a:t>
            </a:r>
            <a:r>
              <a:rPr lang="el-GR" sz="2400" smtClean="0"/>
              <a:t>.</a:t>
            </a:r>
          </a:p>
        </p:txBody>
      </p:sp>
    </p:spTree>
    <p:extLst>
      <p:ext uri="{BB962C8B-B14F-4D97-AF65-F5344CB8AC3E}">
        <p14:creationId xmlns:p14="http://schemas.microsoft.com/office/powerpoint/2010/main" val="2017347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381000" y="2193032"/>
            <a:ext cx="8458200" cy="1524000"/>
          </a:xfrm>
        </p:spPr>
        <p:txBody>
          <a:bodyPr/>
          <a:lstStyle/>
          <a:p>
            <a:pPr eaLnBrk="1" hangingPunct="1">
              <a:defRPr/>
            </a:pPr>
            <a:r>
              <a:rPr lang="el-GR" sz="3600" b="1" dirty="0" smtClean="0">
                <a:effectLst>
                  <a:outerShdw blurRad="38100" dist="38100" dir="2700000" algn="tl">
                    <a:srgbClr val="C0C0C0"/>
                  </a:outerShdw>
                </a:effectLst>
              </a:rPr>
              <a:t/>
            </a:r>
            <a:br>
              <a:rPr lang="el-GR" sz="3600" b="1" dirty="0" smtClean="0">
                <a:effectLst>
                  <a:outerShdw blurRad="38100" dist="38100" dir="2700000" algn="tl">
                    <a:srgbClr val="C0C0C0"/>
                  </a:outerShdw>
                </a:effectLst>
              </a:rPr>
            </a:br>
            <a:r>
              <a:rPr lang="el-GR" b="1" dirty="0" smtClean="0">
                <a:solidFill>
                  <a:srgbClr val="CC3300"/>
                </a:solidFill>
                <a:effectLst>
                  <a:outerShdw blurRad="38100" dist="38100" dir="2700000" algn="tl">
                    <a:srgbClr val="C0C0C0"/>
                  </a:outerShdw>
                </a:effectLst>
                <a:cs typeface="Times New Roman" pitchFamily="18" charset="0"/>
              </a:rPr>
              <a:t>Α</a:t>
            </a:r>
            <a:r>
              <a:rPr lang="el-GR" b="1" dirty="0" smtClean="0">
                <a:solidFill>
                  <a:srgbClr val="CC3300"/>
                </a:solidFill>
                <a:effectLst>
                  <a:outerShdw blurRad="38100" dist="38100" dir="2700000" algn="tl">
                    <a:srgbClr val="C0C0C0"/>
                  </a:outerShdw>
                </a:effectLst>
              </a:rPr>
              <a:t>νάλυση </a:t>
            </a:r>
            <a:r>
              <a:rPr lang="el-GR" b="1" dirty="0" smtClean="0">
                <a:solidFill>
                  <a:srgbClr val="CC3300"/>
                </a:solidFill>
                <a:effectLst>
                  <a:outerShdw blurRad="38100" dist="38100" dir="2700000" algn="tl">
                    <a:srgbClr val="C0C0C0"/>
                  </a:outerShdw>
                </a:effectLst>
                <a:cs typeface="Times New Roman" pitchFamily="18" charset="0"/>
              </a:rPr>
              <a:t> </a:t>
            </a:r>
            <a:r>
              <a:rPr lang="en-US" b="1" dirty="0" smtClean="0">
                <a:solidFill>
                  <a:srgbClr val="CC3300"/>
                </a:solidFill>
                <a:effectLst>
                  <a:outerShdw blurRad="38100" dist="38100" dir="2700000" algn="tl">
                    <a:srgbClr val="C0C0C0"/>
                  </a:outerShdw>
                </a:effectLst>
                <a:cs typeface="Times New Roman" pitchFamily="18" charset="0"/>
              </a:rPr>
              <a:t/>
            </a:r>
            <a:br>
              <a:rPr lang="en-US" b="1" dirty="0" smtClean="0">
                <a:solidFill>
                  <a:srgbClr val="CC3300"/>
                </a:solidFill>
                <a:effectLst>
                  <a:outerShdw blurRad="38100" dist="38100" dir="2700000" algn="tl">
                    <a:srgbClr val="C0C0C0"/>
                  </a:outerShdw>
                </a:effectLst>
                <a:cs typeface="Times New Roman" pitchFamily="18" charset="0"/>
              </a:rPr>
            </a:br>
            <a:r>
              <a:rPr lang="el-GR" b="1" dirty="0" smtClean="0">
                <a:solidFill>
                  <a:srgbClr val="CC3300"/>
                </a:solidFill>
                <a:effectLst>
                  <a:outerShdw blurRad="38100" dist="38100" dir="2700000" algn="tl">
                    <a:srgbClr val="C0C0C0"/>
                  </a:outerShdw>
                </a:effectLst>
              </a:rPr>
              <a:t>Ασφαλισμένων - Συνταξιούχων</a:t>
            </a:r>
            <a:br>
              <a:rPr lang="el-GR" b="1" dirty="0" smtClean="0">
                <a:solidFill>
                  <a:srgbClr val="CC3300"/>
                </a:solidFill>
                <a:effectLst>
                  <a:outerShdw blurRad="38100" dist="38100" dir="2700000" algn="tl">
                    <a:srgbClr val="C0C0C0"/>
                  </a:outerShdw>
                </a:effectLst>
              </a:rPr>
            </a:br>
            <a:r>
              <a:rPr lang="el-GR" b="1" dirty="0" smtClean="0">
                <a:solidFill>
                  <a:srgbClr val="CC3300"/>
                </a:solidFill>
                <a:effectLst>
                  <a:outerShdw blurRad="38100" dist="38100" dir="2700000" algn="tl">
                    <a:srgbClr val="C0C0C0"/>
                  </a:outerShdw>
                </a:effectLst>
              </a:rPr>
              <a:t>του</a:t>
            </a:r>
            <a:r>
              <a:rPr lang="el-GR" b="1" dirty="0" smtClean="0">
                <a:solidFill>
                  <a:srgbClr val="CC3300"/>
                </a:solidFill>
                <a:effectLst>
                  <a:outerShdw blurRad="38100" dist="38100" dir="2700000" algn="tl">
                    <a:srgbClr val="C0C0C0"/>
                  </a:outerShdw>
                </a:effectLst>
                <a:cs typeface="Times New Roman" pitchFamily="18" charset="0"/>
              </a:rPr>
              <a:t> Τ.Σ.Α.Υ.</a:t>
            </a:r>
            <a:r>
              <a:rPr lang="el-GR" b="1" dirty="0" smtClean="0">
                <a:effectLst>
                  <a:outerShdw blurRad="38100" dist="38100" dir="2700000" algn="tl">
                    <a:srgbClr val="C0C0C0"/>
                  </a:outerShdw>
                </a:effectLst>
              </a:rPr>
              <a:t> </a:t>
            </a:r>
            <a:br>
              <a:rPr lang="el-GR" b="1" dirty="0" smtClean="0">
                <a:effectLst>
                  <a:outerShdw blurRad="38100" dist="38100" dir="2700000" algn="tl">
                    <a:srgbClr val="C0C0C0"/>
                  </a:outerShdw>
                </a:effectLst>
              </a:rPr>
            </a:br>
            <a:r>
              <a:rPr lang="el-GR" b="1" dirty="0" smtClean="0">
                <a:effectLst>
                  <a:outerShdw blurRad="38100" dist="38100" dir="2700000" algn="tl">
                    <a:srgbClr val="C0C0C0"/>
                  </a:outerShdw>
                </a:effectLst>
              </a:rPr>
              <a:t>Τομέας Υγιειονομικών του Ε.Τ.Α.Α.</a:t>
            </a:r>
            <a:br>
              <a:rPr lang="el-GR" b="1" dirty="0" smtClean="0">
                <a:effectLst>
                  <a:outerShdw blurRad="38100" dist="38100" dir="2700000" algn="tl">
                    <a:srgbClr val="C0C0C0"/>
                  </a:outerShdw>
                </a:effectLst>
              </a:rPr>
            </a:br>
            <a:endParaRPr lang="el-GR"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159429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fld id="{41B56275-10C5-4F2F-8BB5-DD7C0FD1BE92}" type="slidenum">
              <a:rPr lang="el-GR"/>
              <a:pPr/>
              <a:t>5</a:t>
            </a:fld>
            <a:endParaRPr lang="el-GR" dirty="0"/>
          </a:p>
        </p:txBody>
      </p:sp>
      <p:sp>
        <p:nvSpPr>
          <p:cNvPr id="6150" name="Rectangle 6"/>
          <p:cNvSpPr>
            <a:spLocks noGrp="1" noChangeArrowheads="1"/>
          </p:cNvSpPr>
          <p:nvPr>
            <p:ph type="title"/>
          </p:nvPr>
        </p:nvSpPr>
        <p:spPr>
          <a:xfrm>
            <a:off x="785786" y="0"/>
            <a:ext cx="7620000" cy="1752600"/>
          </a:xfrm>
        </p:spPr>
        <p:txBody>
          <a:bodyPr/>
          <a:lstStyle/>
          <a:p>
            <a:pPr algn="ctr">
              <a:lnSpc>
                <a:spcPct val="85000"/>
              </a:lnSpc>
            </a:pPr>
            <a:r>
              <a:rPr lang="el-GR" sz="3600" dirty="0"/>
              <a:t>Άρθρο 51 Ν.1026/1980</a:t>
            </a:r>
            <a:br>
              <a:rPr lang="el-GR" sz="3600" dirty="0"/>
            </a:br>
            <a:r>
              <a:rPr lang="el-GR" sz="3600" dirty="0"/>
              <a:t>ΠΕΙΘΑΡΧΙΚΑ ΠΑΡΑΠΤΩΜΑΤΑ</a:t>
            </a:r>
          </a:p>
        </p:txBody>
      </p:sp>
      <p:sp>
        <p:nvSpPr>
          <p:cNvPr id="6151" name="Rectangle 7"/>
          <p:cNvSpPr>
            <a:spLocks noGrp="1" noChangeArrowheads="1"/>
          </p:cNvSpPr>
          <p:nvPr>
            <p:ph type="body" idx="1"/>
          </p:nvPr>
        </p:nvSpPr>
        <p:spPr>
          <a:xfrm>
            <a:off x="214282" y="1857364"/>
            <a:ext cx="8558242" cy="4648200"/>
          </a:xfrm>
        </p:spPr>
        <p:txBody>
          <a:bodyPr/>
          <a:lstStyle/>
          <a:p>
            <a:pPr algn="just">
              <a:lnSpc>
                <a:spcPct val="90000"/>
              </a:lnSpc>
              <a:buClr>
                <a:srgbClr val="FF0000"/>
              </a:buClr>
              <a:buSzPct val="100000"/>
              <a:buFont typeface="Wingdings" pitchFamily="2" charset="2"/>
              <a:buChar char="§"/>
            </a:pPr>
            <a:r>
              <a:rPr lang="el-GR" sz="2400" b="1" dirty="0"/>
              <a:t>Πειθαρχικό παράπτωμα συνιστούν οι παραβάσεις των καθηκόντων και υποχρεώσεων των επιβαλλομένων εις τον οδοντίατρο εκ των διατάξεων  του παρόντος νόμου, του Κανονισμού Οδοντιατρικής Δεοντολογίας, του Κανονισμού του οικείου Οδοντιατρικού Συλλόγου, ως επίσης και η μη τήρηση των αποφάσεων των Διοικητικών Συμβουλίων και των Γενικών Συνελεύσεων των κατά τόπους Οδοντιατρικών Συλλόγων. Το πειθαρχικό παράπτωμα κρίνεται και τιμωρείται υπό του Πειθαρχικού Συμβουλίου του Συλλόγου δια πειθαρχικής ποινής ανεξαρτήτως πάσης ποινικής ευθύνης ή άλλης κυρώσεως, κατά τους κείμενους νόμους.</a:t>
            </a:r>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l-GR" smtClean="0"/>
          </a:p>
        </p:txBody>
      </p:sp>
      <p:pic>
        <p:nvPicPr>
          <p:cNvPr id="22531" name="Picture 4"/>
          <p:cNvPicPr>
            <a:picLocks noGrp="1" noChangeAspect="1" noChangeArrowheads="1"/>
          </p:cNvPicPr>
          <p:nvPr>
            <p:ph type="body" idx="1"/>
          </p:nvPr>
        </p:nvPicPr>
        <p:blipFill>
          <a:blip r:embed="rId3" cstate="print"/>
          <a:srcRect/>
          <a:stretch>
            <a:fillRect/>
          </a:stretch>
        </p:blipFill>
        <p:spPr>
          <a:xfrm>
            <a:off x="468313" y="1600200"/>
            <a:ext cx="8135937" cy="4852988"/>
          </a:xfrm>
          <a:noFill/>
        </p:spPr>
      </p:pic>
    </p:spTree>
    <p:extLst>
      <p:ext uri="{BB962C8B-B14F-4D97-AF65-F5344CB8AC3E}">
        <p14:creationId xmlns:p14="http://schemas.microsoft.com/office/powerpoint/2010/main" val="1438082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sz="4000" smtClean="0"/>
              <a:t>Διαχρονική Εξέλιξη Ασφαλισμένων ΤΣΑΥ</a:t>
            </a:r>
          </a:p>
        </p:txBody>
      </p:sp>
      <p:pic>
        <p:nvPicPr>
          <p:cNvPr id="24579" name="Picture 6"/>
          <p:cNvPicPr>
            <a:picLocks noGrp="1" noChangeAspect="1" noChangeArrowheads="1"/>
          </p:cNvPicPr>
          <p:nvPr>
            <p:ph type="body" idx="1"/>
          </p:nvPr>
        </p:nvPicPr>
        <p:blipFill>
          <a:blip r:embed="rId3" cstate="print"/>
          <a:srcRect/>
          <a:stretch>
            <a:fillRect/>
          </a:stretch>
        </p:blipFill>
        <p:spPr>
          <a:xfrm>
            <a:off x="179388" y="1484313"/>
            <a:ext cx="8964612" cy="5175250"/>
          </a:xfrm>
          <a:noFill/>
        </p:spPr>
      </p:pic>
    </p:spTree>
    <p:extLst>
      <p:ext uri="{BB962C8B-B14F-4D97-AF65-F5344CB8AC3E}">
        <p14:creationId xmlns:p14="http://schemas.microsoft.com/office/powerpoint/2010/main" val="1080932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333375"/>
            <a:ext cx="8229600" cy="1143000"/>
          </a:xfrm>
        </p:spPr>
        <p:txBody>
          <a:bodyPr/>
          <a:lstStyle/>
          <a:p>
            <a:pPr eaLnBrk="1" hangingPunct="1"/>
            <a:r>
              <a:rPr lang="el-GR" sz="4000" smtClean="0"/>
              <a:t>Διαχρονική Εξέλιξη Συνταξιούχων  ΤΣΑΥ</a:t>
            </a:r>
          </a:p>
        </p:txBody>
      </p:sp>
      <p:sp>
        <p:nvSpPr>
          <p:cNvPr id="25603" name="Rectangle 3"/>
          <p:cNvSpPr>
            <a:spLocks noGrp="1" noChangeArrowheads="1"/>
          </p:cNvSpPr>
          <p:nvPr>
            <p:ph type="body" idx="1"/>
          </p:nvPr>
        </p:nvSpPr>
        <p:spPr/>
        <p:txBody>
          <a:bodyPr/>
          <a:lstStyle/>
          <a:p>
            <a:pPr eaLnBrk="1" hangingPunct="1"/>
            <a:endParaRPr lang="el-GR" smtClean="0"/>
          </a:p>
        </p:txBody>
      </p:sp>
      <p:sp>
        <p:nvSpPr>
          <p:cNvPr id="256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sz="1800">
              <a:solidFill>
                <a:srgbClr val="000000"/>
              </a:solidFill>
              <a:latin typeface="Arial" charset="0"/>
            </a:endParaRPr>
          </a:p>
        </p:txBody>
      </p:sp>
      <p:pic>
        <p:nvPicPr>
          <p:cNvPr id="25605" name="Picture 4"/>
          <p:cNvPicPr>
            <a:picLocks noChangeAspect="1" noChangeArrowheads="1"/>
          </p:cNvPicPr>
          <p:nvPr/>
        </p:nvPicPr>
        <p:blipFill>
          <a:blip r:embed="rId3" cstate="print"/>
          <a:srcRect/>
          <a:stretch>
            <a:fillRect/>
          </a:stretch>
        </p:blipFill>
        <p:spPr bwMode="auto">
          <a:xfrm>
            <a:off x="-107950" y="1409849"/>
            <a:ext cx="9144000" cy="5043487"/>
          </a:xfrm>
          <a:prstGeom prst="rect">
            <a:avLst/>
          </a:prstGeom>
          <a:noFill/>
          <a:ln w="9525">
            <a:noFill/>
            <a:miter lim="800000"/>
            <a:headEnd/>
            <a:tailEnd/>
          </a:ln>
        </p:spPr>
      </p:pic>
    </p:spTree>
    <p:extLst>
      <p:ext uri="{BB962C8B-B14F-4D97-AF65-F5344CB8AC3E}">
        <p14:creationId xmlns:p14="http://schemas.microsoft.com/office/powerpoint/2010/main" val="1911971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sz="4000" b="1" smtClean="0">
                <a:solidFill>
                  <a:srgbClr val="CC3300"/>
                </a:solidFill>
              </a:rPr>
              <a:t>Αναλογία Ασφαλισμένων/Συνταξιούχους</a:t>
            </a:r>
          </a:p>
        </p:txBody>
      </p:sp>
      <p:pic>
        <p:nvPicPr>
          <p:cNvPr id="26627" name="Picture 4"/>
          <p:cNvPicPr>
            <a:picLocks noGrp="1" noChangeAspect="1" noChangeArrowheads="1"/>
          </p:cNvPicPr>
          <p:nvPr>
            <p:ph type="body" idx="1"/>
          </p:nvPr>
        </p:nvPicPr>
        <p:blipFill>
          <a:blip r:embed="rId3" cstate="print"/>
          <a:srcRect/>
          <a:stretch>
            <a:fillRect/>
          </a:stretch>
        </p:blipFill>
        <p:spPr>
          <a:xfrm>
            <a:off x="395288" y="1600200"/>
            <a:ext cx="8748712" cy="4997450"/>
          </a:xfrm>
          <a:noFill/>
        </p:spPr>
      </p:pic>
    </p:spTree>
    <p:extLst>
      <p:ext uri="{BB962C8B-B14F-4D97-AF65-F5344CB8AC3E}">
        <p14:creationId xmlns:p14="http://schemas.microsoft.com/office/powerpoint/2010/main" val="4152701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sz="4000" smtClean="0">
                <a:solidFill>
                  <a:srgbClr val="CC3300"/>
                </a:solidFill>
              </a:rPr>
              <a:t>Αναλογιστικά Αποτελέσματα Κλάδου Σύνταξης</a:t>
            </a:r>
            <a:r>
              <a:rPr lang="el-GR" sz="4000" smtClean="0"/>
              <a:t> </a:t>
            </a:r>
            <a:r>
              <a:rPr lang="el-GR" sz="4000" smtClean="0">
                <a:solidFill>
                  <a:srgbClr val="CC3300"/>
                </a:solidFill>
              </a:rPr>
              <a:t>ΤΣΑΥ</a:t>
            </a:r>
          </a:p>
        </p:txBody>
      </p:sp>
      <p:pic>
        <p:nvPicPr>
          <p:cNvPr id="29699" name="Picture 4"/>
          <p:cNvPicPr>
            <a:picLocks noGrp="1" noChangeAspect="1" noChangeArrowheads="1"/>
          </p:cNvPicPr>
          <p:nvPr>
            <p:ph type="body" idx="1"/>
          </p:nvPr>
        </p:nvPicPr>
        <p:blipFill>
          <a:blip r:embed="rId3" cstate="print"/>
          <a:srcRect/>
          <a:stretch>
            <a:fillRect/>
          </a:stretch>
        </p:blipFill>
        <p:spPr>
          <a:xfrm>
            <a:off x="323850" y="1600200"/>
            <a:ext cx="8208963" cy="5068888"/>
          </a:xfrm>
          <a:noFill/>
        </p:spPr>
      </p:pic>
    </p:spTree>
    <p:extLst>
      <p:ext uri="{BB962C8B-B14F-4D97-AF65-F5344CB8AC3E}">
        <p14:creationId xmlns:p14="http://schemas.microsoft.com/office/powerpoint/2010/main" val="442042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381000" y="228600"/>
            <a:ext cx="8458200" cy="1524000"/>
          </a:xfrm>
        </p:spPr>
        <p:txBody>
          <a:bodyPr/>
          <a:lstStyle/>
          <a:p>
            <a:pPr eaLnBrk="1" hangingPunct="1">
              <a:defRPr/>
            </a:pPr>
            <a:r>
              <a:rPr lang="el-GR" sz="2800" b="1" smtClean="0">
                <a:solidFill>
                  <a:srgbClr val="FF0000"/>
                </a:solidFill>
                <a:effectLst>
                  <a:outerShdw blurRad="38100" dist="38100" dir="2700000" algn="tl">
                    <a:srgbClr val="C0C0C0"/>
                  </a:outerShdw>
                </a:effectLst>
                <a:cs typeface="Times New Roman" pitchFamily="18" charset="0"/>
              </a:rPr>
              <a:t>Αναλογία ασφαλισμένων προς συνταξιούχους στο Τ.Σ.Α.Υ. 1980-2005 και πρόβλεψη μέχρι το 2020.</a:t>
            </a:r>
            <a:r>
              <a:rPr lang="el-GR" sz="3600" b="1" smtClean="0">
                <a:effectLst>
                  <a:outerShdw blurRad="38100" dist="38100" dir="2700000" algn="tl">
                    <a:srgbClr val="C0C0C0"/>
                  </a:outerShdw>
                </a:effectLst>
              </a:rPr>
              <a:t> </a:t>
            </a:r>
          </a:p>
        </p:txBody>
      </p:sp>
      <p:sp>
        <p:nvSpPr>
          <p:cNvPr id="32771" name="Rectangle 3"/>
          <p:cNvSpPr>
            <a:spLocks noChangeArrowheads="1"/>
          </p:cNvSpPr>
          <p:nvPr/>
        </p:nvSpPr>
        <p:spPr bwMode="auto">
          <a:xfrm>
            <a:off x="495300" y="1185863"/>
            <a:ext cx="9144000" cy="0"/>
          </a:xfrm>
          <a:prstGeom prst="rect">
            <a:avLst/>
          </a:prstGeom>
          <a:noFill/>
          <a:ln w="9525">
            <a:noFill/>
            <a:miter lim="800000"/>
            <a:headEnd/>
            <a:tailEnd/>
          </a:ln>
        </p:spPr>
        <p:txBody>
          <a:bodyPr>
            <a:spAutoFit/>
          </a:bodyPr>
          <a:lstStyle/>
          <a:p>
            <a:endParaRPr lang="el-GR" sz="1800">
              <a:solidFill>
                <a:srgbClr val="000000"/>
              </a:solidFill>
              <a:latin typeface="Arial" charset="0"/>
            </a:endParaRPr>
          </a:p>
        </p:txBody>
      </p:sp>
      <p:pic>
        <p:nvPicPr>
          <p:cNvPr id="32772" name="Picture 4"/>
          <p:cNvPicPr>
            <a:picLocks noGrp="1" noChangeAspect="1" noChangeArrowheads="1"/>
          </p:cNvPicPr>
          <p:nvPr>
            <p:ph type="chart" idx="1"/>
          </p:nvPr>
        </p:nvPicPr>
        <p:blipFill>
          <a:blip r:embed="rId3" cstate="print"/>
          <a:srcRect/>
          <a:stretch>
            <a:fillRect/>
          </a:stretch>
        </p:blipFill>
        <p:spPr>
          <a:xfrm>
            <a:off x="179388" y="1731963"/>
            <a:ext cx="8856662" cy="4721225"/>
          </a:xfrm>
          <a:noFill/>
        </p:spPr>
      </p:pic>
    </p:spTree>
    <p:extLst>
      <p:ext uri="{BB962C8B-B14F-4D97-AF65-F5344CB8AC3E}">
        <p14:creationId xmlns:p14="http://schemas.microsoft.com/office/powerpoint/2010/main" val="3071707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0" y="304800"/>
            <a:ext cx="8915400" cy="762000"/>
          </a:xfrm>
        </p:spPr>
        <p:txBody>
          <a:bodyPr/>
          <a:lstStyle/>
          <a:p>
            <a:pPr eaLnBrk="1" hangingPunct="1"/>
            <a:r>
              <a:rPr lang="el-GR" b="1" smtClean="0">
                <a:solidFill>
                  <a:srgbClr val="CC3300"/>
                </a:solidFill>
              </a:rPr>
              <a:t>Προτάσεις προς το Τ.Σ.Α.Υ. 1</a:t>
            </a:r>
            <a:endParaRPr lang="el-GR" sz="6600" b="1" smtClean="0">
              <a:solidFill>
                <a:srgbClr val="CC3300"/>
              </a:solidFill>
            </a:endParaRPr>
          </a:p>
        </p:txBody>
      </p:sp>
      <p:sp>
        <p:nvSpPr>
          <p:cNvPr id="35843" name="Rectangle 3"/>
          <p:cNvSpPr>
            <a:spLocks noGrp="1" noChangeArrowheads="1"/>
          </p:cNvSpPr>
          <p:nvPr>
            <p:ph type="subTitle" idx="4294967295"/>
          </p:nvPr>
        </p:nvSpPr>
        <p:spPr>
          <a:xfrm>
            <a:off x="152400" y="1371600"/>
            <a:ext cx="8839200" cy="5334000"/>
          </a:xfrm>
        </p:spPr>
        <p:txBody>
          <a:bodyPr/>
          <a:lstStyle/>
          <a:p>
            <a:pPr marL="0" indent="0" algn="just" eaLnBrk="1" hangingPunct="1">
              <a:buClr>
                <a:srgbClr val="FFFF00"/>
              </a:buClr>
              <a:buFontTx/>
              <a:buNone/>
            </a:pPr>
            <a:r>
              <a:rPr lang="el-GR" sz="2400" b="1" smtClean="0">
                <a:solidFill>
                  <a:srgbClr val="FF0000"/>
                </a:solidFill>
              </a:rPr>
              <a:t>Υιοθέτηση της Νέας Φιλοσοφίας της Ε.Ε.</a:t>
            </a:r>
          </a:p>
          <a:p>
            <a:pPr marL="0" indent="0" algn="just" eaLnBrk="1" hangingPunct="1">
              <a:buClr>
                <a:srgbClr val="FFFF00"/>
              </a:buClr>
              <a:buFontTx/>
              <a:buNone/>
            </a:pPr>
            <a:endParaRPr lang="el-GR" sz="2400" b="1" smtClean="0">
              <a:solidFill>
                <a:srgbClr val="FFFF00"/>
              </a:solidFill>
            </a:endParaRPr>
          </a:p>
          <a:p>
            <a:pPr lvl="1" algn="just" eaLnBrk="1" hangingPunct="1">
              <a:buClr>
                <a:srgbClr val="FFFF00"/>
              </a:buClr>
              <a:buFontTx/>
              <a:buChar char="•"/>
            </a:pPr>
            <a:r>
              <a:rPr lang="el-GR" sz="2000" b="1" smtClean="0">
                <a:solidFill>
                  <a:schemeClr val="accent2"/>
                </a:solidFill>
              </a:rPr>
              <a:t>Συνύπαρξη Διανεμητικού και Κεφαλαιοποιητικού</a:t>
            </a:r>
          </a:p>
          <a:p>
            <a:pPr lvl="1" algn="just" eaLnBrk="1" hangingPunct="1">
              <a:buClr>
                <a:srgbClr val="FFFF00"/>
              </a:buClr>
              <a:buFontTx/>
              <a:buChar char="•"/>
            </a:pPr>
            <a:r>
              <a:rPr lang="el-GR" sz="2000" b="1" smtClean="0">
                <a:solidFill>
                  <a:schemeClr val="accent2"/>
                </a:solidFill>
              </a:rPr>
              <a:t>Μικτά Συστήματα</a:t>
            </a:r>
          </a:p>
          <a:p>
            <a:pPr marL="0" indent="0" algn="just" eaLnBrk="1" hangingPunct="1">
              <a:buClr>
                <a:srgbClr val="FFFF00"/>
              </a:buClr>
            </a:pPr>
            <a:endParaRPr lang="el-GR" sz="2400" b="1" smtClean="0">
              <a:solidFill>
                <a:schemeClr val="accent2"/>
              </a:solidFill>
            </a:endParaRPr>
          </a:p>
          <a:p>
            <a:pPr marL="0" indent="0" algn="just" eaLnBrk="1" hangingPunct="1">
              <a:buClr>
                <a:srgbClr val="FFFF00"/>
              </a:buClr>
              <a:buFontTx/>
              <a:buNone/>
            </a:pPr>
            <a:r>
              <a:rPr lang="el-GR" sz="2400" b="1" smtClean="0">
                <a:solidFill>
                  <a:srgbClr val="FF0000"/>
                </a:solidFill>
              </a:rPr>
              <a:t>Διοικητική Μεταρρύθμιση</a:t>
            </a:r>
            <a:endParaRPr lang="el-GR" sz="2400" b="1" smtClean="0">
              <a:solidFill>
                <a:srgbClr val="FFFF00"/>
              </a:solidFill>
            </a:endParaRPr>
          </a:p>
          <a:p>
            <a:pPr lvl="1" algn="just" eaLnBrk="1" hangingPunct="1">
              <a:buClr>
                <a:srgbClr val="FFFF00"/>
              </a:buClr>
              <a:buFontTx/>
              <a:buChar char="•"/>
            </a:pPr>
            <a:r>
              <a:rPr lang="el-GR" sz="2000" b="1" smtClean="0">
                <a:solidFill>
                  <a:schemeClr val="accent2"/>
                </a:solidFill>
              </a:rPr>
              <a:t>Ικανοποίηση των Ασφαλισμένων </a:t>
            </a:r>
          </a:p>
          <a:p>
            <a:pPr lvl="1" algn="just" eaLnBrk="1" hangingPunct="1">
              <a:buClr>
                <a:srgbClr val="FFFF00"/>
              </a:buClr>
              <a:buFontTx/>
              <a:buChar char="•"/>
            </a:pPr>
            <a:r>
              <a:rPr lang="el-GR" sz="2000" b="1" smtClean="0">
                <a:solidFill>
                  <a:schemeClr val="accent2"/>
                </a:solidFill>
              </a:rPr>
              <a:t>Αναδιοργάνωση Υπηρεσιών</a:t>
            </a:r>
          </a:p>
          <a:p>
            <a:pPr lvl="1" algn="just" eaLnBrk="1" hangingPunct="1">
              <a:buClr>
                <a:srgbClr val="FFFF00"/>
              </a:buClr>
              <a:buFontTx/>
              <a:buChar char="•"/>
            </a:pPr>
            <a:r>
              <a:rPr lang="el-GR" sz="2000" b="1" smtClean="0">
                <a:solidFill>
                  <a:schemeClr val="accent2"/>
                </a:solidFill>
              </a:rPr>
              <a:t>Εισαγωγή Νέων Τεχνολογιών</a:t>
            </a:r>
          </a:p>
          <a:p>
            <a:pPr marL="0" indent="0" algn="ctr" eaLnBrk="1" hangingPunct="1">
              <a:buClr>
                <a:srgbClr val="FFFF00"/>
              </a:buClr>
            </a:pPr>
            <a:endParaRPr lang="el-GR" sz="3600" b="1" smtClean="0">
              <a:solidFill>
                <a:srgbClr val="FFFF00"/>
              </a:solidFill>
            </a:endParaRPr>
          </a:p>
          <a:p>
            <a:pPr marL="0" indent="0" algn="ctr" eaLnBrk="1" hangingPunct="1">
              <a:buClr>
                <a:srgbClr val="FFFF00"/>
              </a:buClr>
            </a:pPr>
            <a:endParaRPr lang="el-GR" sz="3600" b="1" smtClean="0">
              <a:solidFill>
                <a:srgbClr val="FFFF00"/>
              </a:solidFill>
            </a:endParaRPr>
          </a:p>
          <a:p>
            <a:pPr marL="0" indent="0" algn="ctr" eaLnBrk="1" hangingPunct="1">
              <a:buFontTx/>
              <a:buNone/>
            </a:pPr>
            <a:endParaRPr lang="el-GR" b="1" smtClean="0"/>
          </a:p>
          <a:p>
            <a:pPr marL="0" indent="0" algn="ctr" eaLnBrk="1" hangingPunct="1">
              <a:buClr>
                <a:srgbClr val="FFFF00"/>
              </a:buClr>
            </a:pPr>
            <a:endParaRPr lang="el-GR" b="1" smtClean="0"/>
          </a:p>
        </p:txBody>
      </p:sp>
    </p:spTree>
    <p:extLst>
      <p:ext uri="{BB962C8B-B14F-4D97-AF65-F5344CB8AC3E}">
        <p14:creationId xmlns:p14="http://schemas.microsoft.com/office/powerpoint/2010/main" val="27428555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04800" y="609600"/>
            <a:ext cx="8610600" cy="1143000"/>
          </a:xfrm>
        </p:spPr>
        <p:txBody>
          <a:bodyPr/>
          <a:lstStyle/>
          <a:p>
            <a:pPr eaLnBrk="1" hangingPunct="1"/>
            <a:r>
              <a:rPr lang="el-GR" sz="4800" b="1" smtClean="0">
                <a:solidFill>
                  <a:srgbClr val="CC3300"/>
                </a:solidFill>
              </a:rPr>
              <a:t>Προτάσεις προς το Τ.Σ.Α.Υ. 2</a:t>
            </a:r>
            <a:endParaRPr lang="el-GR" sz="3600" b="1" smtClean="0">
              <a:solidFill>
                <a:srgbClr val="CC3300"/>
              </a:solidFill>
            </a:endParaRPr>
          </a:p>
        </p:txBody>
      </p:sp>
      <p:sp>
        <p:nvSpPr>
          <p:cNvPr id="36867" name="Rectangle 3"/>
          <p:cNvSpPr>
            <a:spLocks noGrp="1" noChangeArrowheads="1"/>
          </p:cNvSpPr>
          <p:nvPr>
            <p:ph type="body" idx="4294967295"/>
          </p:nvPr>
        </p:nvSpPr>
        <p:spPr>
          <a:xfrm>
            <a:off x="228600" y="1981200"/>
            <a:ext cx="8686800" cy="4114800"/>
          </a:xfrm>
        </p:spPr>
        <p:txBody>
          <a:bodyPr/>
          <a:lstStyle/>
          <a:p>
            <a:pPr eaLnBrk="1" hangingPunct="1">
              <a:lnSpc>
                <a:spcPct val="90000"/>
              </a:lnSpc>
              <a:buClr>
                <a:srgbClr val="FFFF00"/>
              </a:buClr>
              <a:buFontTx/>
              <a:buNone/>
            </a:pPr>
            <a:r>
              <a:rPr lang="el-GR" sz="2000" b="1" smtClean="0">
                <a:solidFill>
                  <a:srgbClr val="FF0000"/>
                </a:solidFill>
              </a:rPr>
              <a:t>Ηλεκτρονική Υποδομή</a:t>
            </a:r>
          </a:p>
          <a:p>
            <a:pPr lvl="1" eaLnBrk="1" hangingPunct="1">
              <a:lnSpc>
                <a:spcPct val="90000"/>
              </a:lnSpc>
              <a:buClr>
                <a:srgbClr val="FFFF00"/>
              </a:buClr>
            </a:pPr>
            <a:r>
              <a:rPr lang="el-GR" sz="2000" b="1" smtClean="0">
                <a:solidFill>
                  <a:schemeClr val="accent2"/>
                </a:solidFill>
              </a:rPr>
              <a:t>Αρχείο Ασφαλισμένων </a:t>
            </a:r>
          </a:p>
          <a:p>
            <a:pPr lvl="1" eaLnBrk="1" hangingPunct="1">
              <a:lnSpc>
                <a:spcPct val="90000"/>
              </a:lnSpc>
              <a:buClr>
                <a:srgbClr val="FFFF00"/>
              </a:buClr>
            </a:pPr>
            <a:r>
              <a:rPr lang="el-GR" sz="2000" b="1" smtClean="0">
                <a:solidFill>
                  <a:schemeClr val="accent2"/>
                </a:solidFill>
              </a:rPr>
              <a:t>Νέες Βάσεις Δεδομένων για Έσοδα &amp; Παροχές</a:t>
            </a:r>
          </a:p>
          <a:p>
            <a:pPr lvl="1" eaLnBrk="1" hangingPunct="1">
              <a:lnSpc>
                <a:spcPct val="90000"/>
              </a:lnSpc>
              <a:buClr>
                <a:srgbClr val="FFFF00"/>
              </a:buClr>
            </a:pPr>
            <a:r>
              <a:rPr lang="el-GR" sz="2000" b="1" smtClean="0">
                <a:solidFill>
                  <a:schemeClr val="accent2"/>
                </a:solidFill>
              </a:rPr>
              <a:t>Σύγχρονη Ηλεκτρονική Σελίδα</a:t>
            </a:r>
          </a:p>
          <a:p>
            <a:pPr lvl="1" eaLnBrk="1" hangingPunct="1">
              <a:lnSpc>
                <a:spcPct val="90000"/>
              </a:lnSpc>
              <a:buClr>
                <a:srgbClr val="FFFF00"/>
              </a:buClr>
            </a:pPr>
            <a:r>
              <a:rPr lang="el-GR" sz="2000" b="1" smtClean="0">
                <a:solidFill>
                  <a:schemeClr val="accent2"/>
                </a:solidFill>
              </a:rPr>
              <a:t>Ηλεκτρονική Διακυβέρνηση  </a:t>
            </a:r>
            <a:r>
              <a:rPr lang="en-US" sz="2000" b="1" smtClean="0">
                <a:solidFill>
                  <a:schemeClr val="accent2"/>
                </a:solidFill>
              </a:rPr>
              <a:t>e-Governance</a:t>
            </a:r>
          </a:p>
          <a:p>
            <a:pPr lvl="1" eaLnBrk="1" hangingPunct="1">
              <a:lnSpc>
                <a:spcPct val="90000"/>
              </a:lnSpc>
              <a:buClr>
                <a:srgbClr val="FFFF00"/>
              </a:buClr>
            </a:pPr>
            <a:r>
              <a:rPr lang="en-US" sz="2000" b="1" smtClean="0">
                <a:solidFill>
                  <a:schemeClr val="accent2"/>
                </a:solidFill>
              </a:rPr>
              <a:t>E-Health</a:t>
            </a:r>
            <a:endParaRPr lang="el-GR" sz="2000" b="1" smtClean="0">
              <a:solidFill>
                <a:schemeClr val="accent2"/>
              </a:solidFill>
            </a:endParaRPr>
          </a:p>
          <a:p>
            <a:pPr lvl="1" eaLnBrk="1" hangingPunct="1">
              <a:lnSpc>
                <a:spcPct val="90000"/>
              </a:lnSpc>
              <a:buClr>
                <a:srgbClr val="FFFF00"/>
              </a:buClr>
            </a:pPr>
            <a:endParaRPr lang="el-GR" sz="2000" b="1" smtClean="0">
              <a:solidFill>
                <a:schemeClr val="accent2"/>
              </a:solidFill>
            </a:endParaRPr>
          </a:p>
          <a:p>
            <a:pPr eaLnBrk="1" hangingPunct="1">
              <a:lnSpc>
                <a:spcPct val="90000"/>
              </a:lnSpc>
              <a:buClr>
                <a:srgbClr val="FFFF00"/>
              </a:buClr>
              <a:buFontTx/>
              <a:buNone/>
            </a:pPr>
            <a:r>
              <a:rPr lang="el-GR" sz="2000" b="1" smtClean="0">
                <a:solidFill>
                  <a:srgbClr val="FF0000"/>
                </a:solidFill>
              </a:rPr>
              <a:t>Αναλογιστικές Μελέτες</a:t>
            </a:r>
            <a:r>
              <a:rPr lang="el-GR" sz="2000" b="1" smtClean="0">
                <a:solidFill>
                  <a:srgbClr val="FFFF00"/>
                </a:solidFill>
              </a:rPr>
              <a:t> </a:t>
            </a:r>
          </a:p>
          <a:p>
            <a:pPr lvl="1" eaLnBrk="1" hangingPunct="1">
              <a:lnSpc>
                <a:spcPct val="90000"/>
              </a:lnSpc>
              <a:buClr>
                <a:srgbClr val="FFFF00"/>
              </a:buClr>
            </a:pPr>
            <a:r>
              <a:rPr lang="el-GR" sz="2000" b="1" smtClean="0">
                <a:solidFill>
                  <a:schemeClr val="accent2"/>
                </a:solidFill>
              </a:rPr>
              <a:t>Για καλύτερο προγραμματισμό και διοίκηση</a:t>
            </a:r>
            <a:r>
              <a:rPr lang="el-GR" sz="2000" b="1" smtClean="0">
                <a:solidFill>
                  <a:srgbClr val="FFFF00"/>
                </a:solidFill>
              </a:rPr>
              <a:t> </a:t>
            </a:r>
          </a:p>
          <a:p>
            <a:pPr eaLnBrk="1" hangingPunct="1">
              <a:lnSpc>
                <a:spcPct val="90000"/>
              </a:lnSpc>
              <a:buClr>
                <a:srgbClr val="FFFF00"/>
              </a:buClr>
            </a:pPr>
            <a:endParaRPr lang="el-GR" sz="2000" b="1" smtClean="0">
              <a:solidFill>
                <a:srgbClr val="FF0000"/>
              </a:solidFill>
            </a:endParaRPr>
          </a:p>
          <a:p>
            <a:pPr eaLnBrk="1" hangingPunct="1">
              <a:lnSpc>
                <a:spcPct val="90000"/>
              </a:lnSpc>
              <a:buClr>
                <a:srgbClr val="FFFF00"/>
              </a:buClr>
              <a:buFontTx/>
              <a:buNone/>
            </a:pPr>
            <a:r>
              <a:rPr lang="el-GR" sz="2000" b="1" smtClean="0">
                <a:solidFill>
                  <a:srgbClr val="FF0000"/>
                </a:solidFill>
              </a:rPr>
              <a:t>Αξιοποίηση των Αποθεματικών</a:t>
            </a:r>
          </a:p>
          <a:p>
            <a:pPr eaLnBrk="1" hangingPunct="1">
              <a:lnSpc>
                <a:spcPct val="90000"/>
              </a:lnSpc>
              <a:buClr>
                <a:srgbClr val="FFFF00"/>
              </a:buClr>
              <a:buFontTx/>
              <a:buNone/>
            </a:pPr>
            <a:r>
              <a:rPr lang="el-GR" sz="2000" b="1" smtClean="0">
                <a:solidFill>
                  <a:srgbClr val="FFFF00"/>
                </a:solidFill>
              </a:rPr>
              <a:t>	- </a:t>
            </a:r>
            <a:r>
              <a:rPr lang="el-GR" sz="2000" b="1" smtClean="0">
                <a:solidFill>
                  <a:schemeClr val="accent2"/>
                </a:solidFill>
              </a:rPr>
              <a:t>Για βελτιστοποίηση της απόδοσης πόρων</a:t>
            </a:r>
            <a:r>
              <a:rPr lang="el-GR" sz="2000" b="1" smtClean="0">
                <a:solidFill>
                  <a:srgbClr val="FFFF00"/>
                </a:solidFill>
              </a:rPr>
              <a:t> </a:t>
            </a:r>
          </a:p>
        </p:txBody>
      </p:sp>
    </p:spTree>
    <p:extLst>
      <p:ext uri="{BB962C8B-B14F-4D97-AF65-F5344CB8AC3E}">
        <p14:creationId xmlns:p14="http://schemas.microsoft.com/office/powerpoint/2010/main" val="2005679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28600" y="152400"/>
            <a:ext cx="8686800" cy="609600"/>
          </a:xfrm>
        </p:spPr>
        <p:txBody>
          <a:bodyPr/>
          <a:lstStyle/>
          <a:p>
            <a:pPr eaLnBrk="1" hangingPunct="1"/>
            <a:r>
              <a:rPr lang="el-GR" sz="3200" b="1" smtClean="0">
                <a:solidFill>
                  <a:srgbClr val="FF0000"/>
                </a:solidFill>
              </a:rPr>
              <a:t>ΟΙ</a:t>
            </a:r>
            <a:r>
              <a:rPr lang="el-GR" sz="3200" b="1" smtClean="0">
                <a:solidFill>
                  <a:srgbClr val="FFFF00"/>
                </a:solidFill>
              </a:rPr>
              <a:t> </a:t>
            </a:r>
            <a:r>
              <a:rPr lang="el-GR" sz="3200" b="1" smtClean="0">
                <a:solidFill>
                  <a:srgbClr val="FF0000"/>
                </a:solidFill>
              </a:rPr>
              <a:t>ΤΡΕΙΣ</a:t>
            </a:r>
            <a:r>
              <a:rPr lang="el-GR" sz="3200" b="1" smtClean="0">
                <a:solidFill>
                  <a:srgbClr val="FFFF00"/>
                </a:solidFill>
              </a:rPr>
              <a:t> </a:t>
            </a:r>
            <a:r>
              <a:rPr lang="el-GR" sz="3200" b="1" smtClean="0">
                <a:solidFill>
                  <a:srgbClr val="FF0000"/>
                </a:solidFill>
              </a:rPr>
              <a:t>ΠΥΛΩΝΕΣ</a:t>
            </a:r>
            <a:endParaRPr lang="el-GR" sz="5400" b="1" smtClean="0">
              <a:solidFill>
                <a:srgbClr val="FF0000"/>
              </a:solidFill>
            </a:endParaRPr>
          </a:p>
        </p:txBody>
      </p:sp>
      <p:pic>
        <p:nvPicPr>
          <p:cNvPr id="37891" name="Picture 3"/>
          <p:cNvPicPr>
            <a:picLocks noGrp="1" noChangeAspect="1" noChangeArrowheads="1"/>
          </p:cNvPicPr>
          <p:nvPr>
            <p:ph type="subTitle" idx="1"/>
          </p:nvPr>
        </p:nvPicPr>
        <p:blipFill>
          <a:blip r:embed="rId3" cstate="print">
            <a:lum bright="-24000"/>
          </a:blip>
          <a:srcRect/>
          <a:stretch>
            <a:fillRect/>
          </a:stretch>
        </p:blipFill>
        <p:spPr>
          <a:xfrm>
            <a:off x="304800" y="685800"/>
            <a:ext cx="8534400" cy="6172200"/>
          </a:xfrm>
          <a:noFill/>
        </p:spPr>
      </p:pic>
    </p:spTree>
    <p:extLst>
      <p:ext uri="{BB962C8B-B14F-4D97-AF65-F5344CB8AC3E}">
        <p14:creationId xmlns:p14="http://schemas.microsoft.com/office/powerpoint/2010/main" val="1296260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sz="4000" smtClean="0">
                <a:solidFill>
                  <a:srgbClr val="CC3300"/>
                </a:solidFill>
              </a:rPr>
              <a:t>ΜΝΗΜΟΝΙΟ </a:t>
            </a:r>
            <a:br>
              <a:rPr lang="el-GR" sz="4000" smtClean="0">
                <a:solidFill>
                  <a:srgbClr val="CC3300"/>
                </a:solidFill>
              </a:rPr>
            </a:br>
            <a:r>
              <a:rPr lang="el-GR" sz="3200" smtClean="0">
                <a:solidFill>
                  <a:srgbClr val="CC3300"/>
                </a:solidFill>
              </a:rPr>
              <a:t>μεταξύ Ελληνικής Κυβέρνησης Ε.Ε. και ΔΝΤ </a:t>
            </a:r>
            <a:r>
              <a:rPr lang="el-GR" sz="2400" smtClean="0">
                <a:solidFill>
                  <a:srgbClr val="CC3300"/>
                </a:solidFill>
              </a:rPr>
              <a:t>σελ 79</a:t>
            </a:r>
            <a:r>
              <a:rPr lang="el-GR" sz="4000" smtClean="0"/>
              <a:t> </a:t>
            </a:r>
          </a:p>
        </p:txBody>
      </p:sp>
      <p:sp>
        <p:nvSpPr>
          <p:cNvPr id="38915" name="Rectangle 3"/>
          <p:cNvSpPr>
            <a:spLocks noGrp="1" noChangeArrowheads="1"/>
          </p:cNvSpPr>
          <p:nvPr>
            <p:ph type="body" idx="1"/>
          </p:nvPr>
        </p:nvSpPr>
        <p:spPr/>
        <p:txBody>
          <a:bodyPr/>
          <a:lstStyle/>
          <a:p>
            <a:pPr eaLnBrk="1" hangingPunct="1"/>
            <a:r>
              <a:rPr lang="el-GR" smtClean="0"/>
              <a:t>« Το σημερινό συνταξιοδοτικό σύστημα </a:t>
            </a:r>
            <a:r>
              <a:rPr lang="el-GR" smtClean="0">
                <a:solidFill>
                  <a:srgbClr val="CC3300"/>
                </a:solidFill>
              </a:rPr>
              <a:t>δεν είναι βιώσιμο</a:t>
            </a:r>
            <a:r>
              <a:rPr lang="el-GR" smtClean="0"/>
              <a:t> και θα περιέλθει σε αδυναμία πληρωμών» </a:t>
            </a:r>
          </a:p>
          <a:p>
            <a:pPr eaLnBrk="1" hangingPunct="1"/>
            <a:endParaRPr lang="el-GR" smtClean="0"/>
          </a:p>
          <a:p>
            <a:pPr eaLnBrk="1" hangingPunct="1"/>
            <a:r>
              <a:rPr lang="el-GR" smtClean="0"/>
              <a:t>«Η Εθνική Αναλογιστική Αρχή θα εκπονήσει μελέτη για τη </a:t>
            </a:r>
            <a:r>
              <a:rPr lang="el-GR" smtClean="0">
                <a:solidFill>
                  <a:srgbClr val="CC3300"/>
                </a:solidFill>
              </a:rPr>
              <a:t>μακροπρόθεσμη αναλογιστική ισορροπία»</a:t>
            </a:r>
            <a:r>
              <a:rPr lang="el-GR" smtClean="0"/>
              <a:t>  </a:t>
            </a:r>
          </a:p>
        </p:txBody>
      </p:sp>
    </p:spTree>
    <p:extLst>
      <p:ext uri="{BB962C8B-B14F-4D97-AF65-F5344CB8AC3E}">
        <p14:creationId xmlns:p14="http://schemas.microsoft.com/office/powerpoint/2010/main" val="18299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fld id="{177E065A-DB7A-47A1-9923-38BEEE4FF0EF}" type="slidenum">
              <a:rPr lang="el-GR"/>
              <a:pPr/>
              <a:t>6</a:t>
            </a:fld>
            <a:endParaRPr lang="el-GR" dirty="0"/>
          </a:p>
        </p:txBody>
      </p:sp>
      <p:sp>
        <p:nvSpPr>
          <p:cNvPr id="7174" name="Rectangle 6"/>
          <p:cNvSpPr>
            <a:spLocks noGrp="1" noChangeArrowheads="1"/>
          </p:cNvSpPr>
          <p:nvPr>
            <p:ph type="title"/>
          </p:nvPr>
        </p:nvSpPr>
        <p:spPr>
          <a:xfrm>
            <a:off x="1142976" y="-71462"/>
            <a:ext cx="6858000" cy="1752600"/>
          </a:xfrm>
        </p:spPr>
        <p:txBody>
          <a:bodyPr/>
          <a:lstStyle/>
          <a:p>
            <a:pPr algn="ctr">
              <a:lnSpc>
                <a:spcPct val="80000"/>
              </a:lnSpc>
            </a:pPr>
            <a:r>
              <a:rPr lang="el-GR" sz="3600" dirty="0"/>
              <a:t>Άρθρο 51 Ν.1026/1980</a:t>
            </a:r>
            <a:br>
              <a:rPr lang="el-GR" sz="3600" dirty="0"/>
            </a:br>
            <a:r>
              <a:rPr lang="el-GR" sz="3600" dirty="0"/>
              <a:t>ΠΟΙΝΑΙ</a:t>
            </a:r>
          </a:p>
        </p:txBody>
      </p:sp>
      <p:sp>
        <p:nvSpPr>
          <p:cNvPr id="7175" name="Rectangle 7"/>
          <p:cNvSpPr>
            <a:spLocks noGrp="1" noChangeArrowheads="1"/>
          </p:cNvSpPr>
          <p:nvPr>
            <p:ph type="body" idx="1"/>
          </p:nvPr>
        </p:nvSpPr>
        <p:spPr>
          <a:xfrm>
            <a:off x="714348" y="1457340"/>
            <a:ext cx="7843862" cy="4114800"/>
          </a:xfrm>
        </p:spPr>
        <p:txBody>
          <a:bodyPr/>
          <a:lstStyle/>
          <a:p>
            <a:pPr>
              <a:lnSpc>
                <a:spcPct val="90000"/>
              </a:lnSpc>
              <a:buClr>
                <a:srgbClr val="FF0000"/>
              </a:buClr>
              <a:buSzPct val="100000"/>
              <a:buNone/>
            </a:pPr>
            <a:r>
              <a:rPr lang="el-GR" b="1" dirty="0"/>
              <a:t>Οι επιβαλλόμενες υπό το Π.Σ. ποινές είναι:</a:t>
            </a:r>
          </a:p>
          <a:p>
            <a:pPr>
              <a:lnSpc>
                <a:spcPct val="90000"/>
              </a:lnSpc>
              <a:buClr>
                <a:srgbClr val="FF0000"/>
              </a:buClr>
              <a:buSzPct val="100000"/>
              <a:buFont typeface="Wingdings" pitchFamily="2" charset="2"/>
              <a:buChar char="§"/>
            </a:pPr>
            <a:r>
              <a:rPr lang="el-GR" b="1" dirty="0"/>
              <a:t>Επίπληξη</a:t>
            </a:r>
          </a:p>
          <a:p>
            <a:pPr>
              <a:lnSpc>
                <a:spcPct val="90000"/>
              </a:lnSpc>
              <a:buClr>
                <a:srgbClr val="FF0000"/>
              </a:buClr>
              <a:buSzPct val="100000"/>
              <a:buFont typeface="Wingdings" pitchFamily="2" charset="2"/>
              <a:buChar char="§"/>
            </a:pPr>
            <a:r>
              <a:rPr lang="el-GR" b="1" dirty="0"/>
              <a:t>Πρόστιμο</a:t>
            </a:r>
          </a:p>
          <a:p>
            <a:pPr>
              <a:lnSpc>
                <a:spcPct val="90000"/>
              </a:lnSpc>
              <a:spcAft>
                <a:spcPct val="20000"/>
              </a:spcAft>
              <a:buClr>
                <a:srgbClr val="FF0000"/>
              </a:buClr>
              <a:buSzPct val="100000"/>
              <a:buFont typeface="Wingdings" pitchFamily="2" charset="2"/>
              <a:buChar char="§"/>
            </a:pPr>
            <a:r>
              <a:rPr lang="el-GR" b="1" dirty="0"/>
              <a:t>Προσωρινή παύση εξασκήσεως του οδοντιατρικού επαγγέλματος από 15 ημερών έως </a:t>
            </a:r>
            <a:r>
              <a:rPr lang="en-US" b="1" dirty="0" smtClean="0"/>
              <a:t>6</a:t>
            </a:r>
            <a:r>
              <a:rPr lang="el-GR" b="1" dirty="0" smtClean="0"/>
              <a:t> μηνών</a:t>
            </a:r>
            <a:endParaRPr lang="en-US" b="1" dirty="0" smtClean="0"/>
          </a:p>
          <a:p>
            <a:pPr>
              <a:lnSpc>
                <a:spcPct val="90000"/>
              </a:lnSpc>
              <a:spcAft>
                <a:spcPct val="20000"/>
              </a:spcAft>
              <a:buClr>
                <a:srgbClr val="FF0000"/>
              </a:buClr>
              <a:buSzPct val="100000"/>
              <a:buFont typeface="Wingdings" pitchFamily="2" charset="2"/>
              <a:buChar char="§"/>
            </a:pPr>
            <a:r>
              <a:rPr lang="el-GR" b="1" dirty="0" smtClean="0"/>
              <a:t>Οριστική παύση άσκησης του οδοντιατρικού επαγγέλματος</a:t>
            </a:r>
            <a:endParaRPr lang="en-US" b="1" dirty="0" smtClean="0"/>
          </a:p>
          <a:p>
            <a:pPr>
              <a:lnSpc>
                <a:spcPct val="90000"/>
              </a:lnSpc>
              <a:spcAft>
                <a:spcPct val="20000"/>
              </a:spcAft>
            </a:pPr>
            <a:endParaRPr lang="el-GR" b="1" dirty="0"/>
          </a:p>
          <a:p>
            <a:pPr>
              <a:lnSpc>
                <a:spcPct val="90000"/>
              </a:lnSpc>
              <a:buFont typeface="Wingdings" pitchFamily="2" charset="2"/>
              <a:buNone/>
            </a:pPr>
            <a:r>
              <a:rPr lang="en-US" b="1" dirty="0" smtClean="0">
                <a:solidFill>
                  <a:schemeClr val="tx2"/>
                </a:solidFill>
              </a:rPr>
              <a:t>    </a:t>
            </a:r>
            <a:r>
              <a:rPr lang="el-GR" b="1" dirty="0" smtClean="0">
                <a:solidFill>
                  <a:srgbClr val="FF0000"/>
                </a:solidFill>
              </a:rPr>
              <a:t>Το </a:t>
            </a:r>
            <a:r>
              <a:rPr lang="el-GR" b="1" dirty="0">
                <a:solidFill>
                  <a:srgbClr val="FF0000"/>
                </a:solidFill>
              </a:rPr>
              <a:t>πρόστιμο περιέρχεται στους </a:t>
            </a:r>
            <a:r>
              <a:rPr lang="el-GR" b="1" dirty="0" smtClean="0">
                <a:solidFill>
                  <a:srgbClr val="FF0000"/>
                </a:solidFill>
              </a:rPr>
              <a:t>οικείους </a:t>
            </a:r>
            <a:r>
              <a:rPr lang="en-US" b="1" dirty="0" smtClean="0">
                <a:solidFill>
                  <a:srgbClr val="FF0000"/>
                </a:solidFill>
              </a:rPr>
              <a:t>   </a:t>
            </a:r>
            <a:r>
              <a:rPr lang="el-GR" b="1" dirty="0" smtClean="0">
                <a:solidFill>
                  <a:srgbClr val="FF0000"/>
                </a:solidFill>
              </a:rPr>
              <a:t>Οδοντιατρικούς </a:t>
            </a:r>
            <a:r>
              <a:rPr lang="el-GR" b="1" dirty="0">
                <a:solidFill>
                  <a:srgbClr val="FF0000"/>
                </a:solidFill>
              </a:rPr>
              <a:t>Συλλόγους</a:t>
            </a:r>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smtClean="0">
                <a:solidFill>
                  <a:srgbClr val="CC3300"/>
                </a:solidFill>
              </a:rPr>
              <a:t>ΜΝΗΜΟΝΙΟ σελ 79</a:t>
            </a:r>
          </a:p>
        </p:txBody>
      </p:sp>
      <p:sp>
        <p:nvSpPr>
          <p:cNvPr id="39939" name="Rectangle 3"/>
          <p:cNvSpPr>
            <a:spLocks noGrp="1" noChangeArrowheads="1"/>
          </p:cNvSpPr>
          <p:nvPr>
            <p:ph type="body" idx="1"/>
          </p:nvPr>
        </p:nvSpPr>
        <p:spPr/>
        <p:txBody>
          <a:bodyPr/>
          <a:lstStyle/>
          <a:p>
            <a:pPr eaLnBrk="1" hangingPunct="1"/>
            <a:r>
              <a:rPr lang="el-GR" dirty="0" smtClean="0"/>
              <a:t> Τα ασφαλιστικά ταμεία θα συγχωνευθούν σε τρία</a:t>
            </a:r>
          </a:p>
          <a:p>
            <a:pPr eaLnBrk="1" hangingPunct="1"/>
            <a:r>
              <a:rPr lang="el-GR" dirty="0" smtClean="0"/>
              <a:t>Σύνταξη κοινωνικού χαρακτήρα «Δύχτι Ασφαλείας»</a:t>
            </a:r>
          </a:p>
          <a:p>
            <a:pPr eaLnBrk="1" hangingPunct="1"/>
            <a:r>
              <a:rPr lang="el-GR" dirty="0" smtClean="0"/>
              <a:t>Νέο σύστημα σύνδεσης μεταξύ εισφορών και παροχών</a:t>
            </a:r>
          </a:p>
          <a:p>
            <a:pPr eaLnBrk="1" hangingPunct="1"/>
            <a:r>
              <a:rPr lang="el-GR" dirty="0" smtClean="0"/>
              <a:t>Στα 65 (νέα πρόταση για 67) η ηλικία συνταξιοδότησης</a:t>
            </a:r>
          </a:p>
          <a:p>
            <a:pPr eaLnBrk="1" hangingPunct="1"/>
            <a:r>
              <a:rPr lang="el-GR" dirty="0" smtClean="0"/>
              <a:t>Αυστηρότερα κριτήρια συνταξιοδότησης</a:t>
            </a:r>
          </a:p>
          <a:p>
            <a:pPr eaLnBrk="1" hangingPunct="1"/>
            <a:endParaRPr lang="el-GR" dirty="0" smtClean="0"/>
          </a:p>
        </p:txBody>
      </p:sp>
    </p:spTree>
    <p:extLst>
      <p:ext uri="{BB962C8B-B14F-4D97-AF65-F5344CB8AC3E}">
        <p14:creationId xmlns:p14="http://schemas.microsoft.com/office/powerpoint/2010/main" val="2081095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358008"/>
            <a:ext cx="8229600" cy="1143000"/>
          </a:xfrm>
        </p:spPr>
        <p:txBody>
          <a:bodyPr/>
          <a:lstStyle/>
          <a:p>
            <a:pPr eaLnBrk="1" hangingPunct="1"/>
            <a:r>
              <a:rPr lang="el-GR" sz="6600" b="1" dirty="0" smtClean="0">
                <a:solidFill>
                  <a:srgbClr val="CC3300"/>
                </a:solidFill>
              </a:rPr>
              <a:t>Ε.Τ.Α.Α.</a:t>
            </a:r>
            <a:br>
              <a:rPr lang="el-GR" sz="6600" b="1" dirty="0" smtClean="0">
                <a:solidFill>
                  <a:srgbClr val="CC3300"/>
                </a:solidFill>
              </a:rPr>
            </a:br>
            <a:r>
              <a:rPr lang="el-GR" sz="3200" b="1" dirty="0">
                <a:solidFill>
                  <a:srgbClr val="CC3300"/>
                </a:solidFill>
              </a:rPr>
              <a:t/>
            </a:r>
            <a:br>
              <a:rPr lang="el-GR" sz="3200" b="1" dirty="0">
                <a:solidFill>
                  <a:srgbClr val="CC3300"/>
                </a:solidFill>
              </a:rPr>
            </a:br>
            <a:r>
              <a:rPr lang="el-GR" sz="3200" b="1" dirty="0" smtClean="0">
                <a:solidFill>
                  <a:srgbClr val="CC3300"/>
                </a:solidFill>
              </a:rPr>
              <a:t> ΕΝΙΑΙΟ ΤΑΜΕΙΟ ΑΝΕΞΑΡΤΗΤΑ ΑΠΑΣΧΟΛΟΥΜΕΝΩΝ</a:t>
            </a:r>
          </a:p>
        </p:txBody>
      </p:sp>
    </p:spTree>
    <p:extLst>
      <p:ext uri="{BB962C8B-B14F-4D97-AF65-F5344CB8AC3E}">
        <p14:creationId xmlns:p14="http://schemas.microsoft.com/office/powerpoint/2010/main" val="3240990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eaLnBrk="1" hangingPunct="1">
              <a:lnSpc>
                <a:spcPct val="90000"/>
              </a:lnSpc>
            </a:pPr>
            <a:r>
              <a:rPr lang="el-GR" b="1" smtClean="0">
                <a:solidFill>
                  <a:srgbClr val="CC3300"/>
                </a:solidFill>
              </a:rPr>
              <a:t>Κριτήρια ένταξης</a:t>
            </a:r>
            <a:endParaRPr lang="el-GR" smtClean="0">
              <a:solidFill>
                <a:srgbClr val="CC3300"/>
              </a:solidFill>
            </a:endParaRPr>
          </a:p>
          <a:p>
            <a:pPr eaLnBrk="1" hangingPunct="1">
              <a:lnSpc>
                <a:spcPct val="90000"/>
              </a:lnSpc>
            </a:pPr>
            <a:r>
              <a:rPr lang="el-GR" sz="2800" smtClean="0"/>
              <a:t>Ομοειδείς επαγγελματικές κατηγορίες: αυτοαπασχολούμενοι, ελεύθεροι επαγγελματίες ή μισθωτοί που έχουν την ιδιότητα του </a:t>
            </a:r>
            <a:r>
              <a:rPr lang="el-GR" sz="2800" smtClean="0">
                <a:solidFill>
                  <a:srgbClr val="CC3300"/>
                </a:solidFill>
              </a:rPr>
              <a:t>μηχανικού, του ιατρού, του φαρμακοποιού ή του νομικού</a:t>
            </a:r>
            <a:r>
              <a:rPr lang="el-GR" sz="2800" smtClean="0"/>
              <a:t>.</a:t>
            </a:r>
          </a:p>
          <a:p>
            <a:pPr eaLnBrk="1" hangingPunct="1">
              <a:lnSpc>
                <a:spcPct val="90000"/>
              </a:lnSpc>
            </a:pPr>
            <a:r>
              <a:rPr lang="el-GR" sz="2800" smtClean="0"/>
              <a:t>Όλα τα ταμεία έχουν </a:t>
            </a:r>
            <a:r>
              <a:rPr lang="el-GR" sz="2800" smtClean="0">
                <a:solidFill>
                  <a:srgbClr val="CC3300"/>
                </a:solidFill>
              </a:rPr>
              <a:t>αποθεματικά</a:t>
            </a:r>
            <a:r>
              <a:rPr lang="el-GR" sz="2800" smtClean="0"/>
              <a:t> και δεν αντιμετωπίζουν </a:t>
            </a:r>
            <a:r>
              <a:rPr lang="el-GR" sz="2800" smtClean="0">
                <a:solidFill>
                  <a:srgbClr val="CC3300"/>
                </a:solidFill>
              </a:rPr>
              <a:t>άμεσα οικονομικά προβλήματα</a:t>
            </a:r>
            <a:r>
              <a:rPr lang="el-GR" sz="2800" smtClean="0"/>
              <a:t>.</a:t>
            </a:r>
          </a:p>
          <a:p>
            <a:pPr eaLnBrk="1" hangingPunct="1">
              <a:lnSpc>
                <a:spcPct val="90000"/>
              </a:lnSpc>
            </a:pPr>
            <a:r>
              <a:rPr lang="el-GR" sz="2800" smtClean="0"/>
              <a:t>Οι ασφαλισμένοι έχουν κύρια ασφάλιση στο ΤΣΑΥ, ΤΣΜΕΔΕ και Ταμείο Νομικών</a:t>
            </a:r>
          </a:p>
        </p:txBody>
      </p:sp>
    </p:spTree>
    <p:extLst>
      <p:ext uri="{BB962C8B-B14F-4D97-AF65-F5344CB8AC3E}">
        <p14:creationId xmlns:p14="http://schemas.microsoft.com/office/powerpoint/2010/main" val="15885564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b="1" smtClean="0">
                <a:solidFill>
                  <a:srgbClr val="CC3300"/>
                </a:solidFill>
              </a:rPr>
              <a:t>Εντασσόμενοι</a:t>
            </a:r>
          </a:p>
        </p:txBody>
      </p:sp>
      <p:sp>
        <p:nvSpPr>
          <p:cNvPr id="41987" name="Rectangle 3"/>
          <p:cNvSpPr>
            <a:spLocks noGrp="1" noChangeArrowheads="1"/>
          </p:cNvSpPr>
          <p:nvPr>
            <p:ph type="body" idx="1"/>
          </p:nvPr>
        </p:nvSpPr>
        <p:spPr/>
        <p:txBody>
          <a:bodyPr/>
          <a:lstStyle/>
          <a:p>
            <a:pPr eaLnBrk="1" hangingPunct="1">
              <a:lnSpc>
                <a:spcPct val="90000"/>
              </a:lnSpc>
            </a:pPr>
            <a:r>
              <a:rPr lang="el-GR" smtClean="0"/>
              <a:t>Ταμείο Νομικών, ΤΣΜΕΔΕ, ΤΣΑΥ, Ταμείο Ασφάλισης Συμβολαιογράφων (ΤΑΣ)</a:t>
            </a:r>
          </a:p>
          <a:p>
            <a:pPr eaLnBrk="1" hangingPunct="1">
              <a:lnSpc>
                <a:spcPct val="90000"/>
              </a:lnSpc>
            </a:pPr>
            <a:r>
              <a:rPr lang="el-GR" smtClean="0"/>
              <a:t>Ταμεία Ασθένειας και Πρόνοιας:</a:t>
            </a:r>
          </a:p>
          <a:p>
            <a:pPr lvl="1" eaLnBrk="1" hangingPunct="1">
              <a:lnSpc>
                <a:spcPct val="90000"/>
              </a:lnSpc>
            </a:pPr>
            <a:r>
              <a:rPr lang="el-GR" smtClean="0"/>
              <a:t>Δικηγόρων Αθηνών, Πειραιώς και Θεσσαλονίκης</a:t>
            </a:r>
          </a:p>
          <a:p>
            <a:pPr lvl="1" eaLnBrk="1" hangingPunct="1">
              <a:lnSpc>
                <a:spcPct val="90000"/>
              </a:lnSpc>
            </a:pPr>
            <a:r>
              <a:rPr lang="el-GR" smtClean="0"/>
              <a:t>Δικαστικών Επιμελητών και</a:t>
            </a:r>
          </a:p>
          <a:p>
            <a:pPr lvl="1" eaLnBrk="1" hangingPunct="1">
              <a:lnSpc>
                <a:spcPct val="90000"/>
              </a:lnSpc>
            </a:pPr>
            <a:r>
              <a:rPr lang="el-GR" smtClean="0"/>
              <a:t>Εργοληπτών Δημοσίων Έργων</a:t>
            </a:r>
          </a:p>
          <a:p>
            <a:pPr eaLnBrk="1" hangingPunct="1">
              <a:lnSpc>
                <a:spcPct val="90000"/>
              </a:lnSpc>
            </a:pPr>
            <a:r>
              <a:rPr lang="el-GR" smtClean="0"/>
              <a:t>Ταμείο Υγείας Δικηγόρων Επαρχιών (ΤΥΔΕ)</a:t>
            </a:r>
          </a:p>
        </p:txBody>
      </p:sp>
    </p:spTree>
    <p:extLst>
      <p:ext uri="{BB962C8B-B14F-4D97-AF65-F5344CB8AC3E}">
        <p14:creationId xmlns:p14="http://schemas.microsoft.com/office/powerpoint/2010/main" val="8437954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smtClean="0">
                <a:solidFill>
                  <a:srgbClr val="CC3300"/>
                </a:solidFill>
              </a:rPr>
              <a:t>ΕΤΑΑ</a:t>
            </a:r>
          </a:p>
        </p:txBody>
      </p:sp>
      <p:pic>
        <p:nvPicPr>
          <p:cNvPr id="43011" name="Picture 4"/>
          <p:cNvPicPr>
            <a:picLocks noGrp="1" noChangeAspect="1" noChangeArrowheads="1"/>
          </p:cNvPicPr>
          <p:nvPr>
            <p:ph type="body" idx="1"/>
          </p:nvPr>
        </p:nvPicPr>
        <p:blipFill>
          <a:blip r:embed="rId3" cstate="print"/>
          <a:srcRect/>
          <a:stretch>
            <a:fillRect/>
          </a:stretch>
        </p:blipFill>
        <p:spPr>
          <a:xfrm>
            <a:off x="179388" y="1600200"/>
            <a:ext cx="8964612" cy="5257800"/>
          </a:xfrm>
          <a:noFill/>
        </p:spPr>
      </p:pic>
    </p:spTree>
    <p:extLst>
      <p:ext uri="{BB962C8B-B14F-4D97-AF65-F5344CB8AC3E}">
        <p14:creationId xmlns:p14="http://schemas.microsoft.com/office/powerpoint/2010/main" val="9254072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11188" y="1557338"/>
            <a:ext cx="7918450" cy="3240087"/>
          </a:xfrm>
        </p:spPr>
        <p:txBody>
          <a:bodyPr/>
          <a:lstStyle/>
          <a:p>
            <a:pPr eaLnBrk="1" hangingPunct="1"/>
            <a:r>
              <a:rPr lang="el-GR" sz="4000" b="1" smtClean="0">
                <a:solidFill>
                  <a:srgbClr val="A50021"/>
                </a:solidFill>
              </a:rPr>
              <a:t>Βασικά σημεία-φιλοσοφία </a:t>
            </a:r>
            <a:br>
              <a:rPr lang="el-GR" sz="4000" b="1" smtClean="0">
                <a:solidFill>
                  <a:srgbClr val="A50021"/>
                </a:solidFill>
              </a:rPr>
            </a:br>
            <a:r>
              <a:rPr lang="el-GR" sz="4000" b="1" smtClean="0">
                <a:solidFill>
                  <a:srgbClr val="A50021"/>
                </a:solidFill>
              </a:rPr>
              <a:t>Ν. 3863/2010</a:t>
            </a:r>
            <a:r>
              <a:rPr lang="el-GR" sz="4000" smtClean="0">
                <a:solidFill>
                  <a:srgbClr val="A50021"/>
                </a:solidFill>
              </a:rPr>
              <a:t>:</a:t>
            </a:r>
            <a:r>
              <a:rPr lang="el-GR" sz="3600" smtClean="0"/>
              <a:t> </a:t>
            </a:r>
            <a:br>
              <a:rPr lang="el-GR" sz="3600" smtClean="0"/>
            </a:br>
            <a:r>
              <a:rPr lang="el-GR" sz="3600" smtClean="0"/>
              <a:t>«Νέο Ασφαλιστικό Σύστημα και συναφείς διατάξεις, ρυθμίσεις στις εργασιακές σχέσεις»</a:t>
            </a:r>
            <a:endParaRPr lang="en-US" sz="3600" smtClean="0"/>
          </a:p>
        </p:txBody>
      </p:sp>
    </p:spTree>
    <p:extLst>
      <p:ext uri="{BB962C8B-B14F-4D97-AF65-F5344CB8AC3E}">
        <p14:creationId xmlns:p14="http://schemas.microsoft.com/office/powerpoint/2010/main" val="22910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722313" y="4406900"/>
            <a:ext cx="7772400" cy="1362075"/>
          </a:xfrm>
        </p:spPr>
        <p:txBody>
          <a:bodyPr anchor="t"/>
          <a:lstStyle/>
          <a:p>
            <a:pPr algn="l" eaLnBrk="1" hangingPunct="1"/>
            <a:endParaRPr lang="en-US" sz="4000" b="1" smtClean="0"/>
          </a:p>
        </p:txBody>
      </p:sp>
      <p:sp>
        <p:nvSpPr>
          <p:cNvPr id="47107" name="Text Placeholder 2"/>
          <p:cNvSpPr>
            <a:spLocks noGrp="1"/>
          </p:cNvSpPr>
          <p:nvPr>
            <p:ph type="body" idx="4294967295"/>
          </p:nvPr>
        </p:nvSpPr>
        <p:spPr>
          <a:xfrm>
            <a:off x="611188" y="981075"/>
            <a:ext cx="7883525" cy="3425825"/>
          </a:xfrm>
        </p:spPr>
        <p:txBody>
          <a:bodyPr anchor="b"/>
          <a:lstStyle/>
          <a:p>
            <a:pPr marL="0" indent="0" eaLnBrk="1" hangingPunct="1">
              <a:buFontTx/>
              <a:buNone/>
            </a:pPr>
            <a:r>
              <a:rPr lang="en-US" sz="3600" b="1" i="1" smtClean="0">
                <a:solidFill>
                  <a:srgbClr val="CC3300"/>
                </a:solidFill>
              </a:rPr>
              <a:t>“</a:t>
            </a:r>
            <a:r>
              <a:rPr lang="el-GR" sz="3600" b="1" i="1" smtClean="0">
                <a:solidFill>
                  <a:srgbClr val="CC3300"/>
                </a:solidFill>
              </a:rPr>
              <a:t>Η Οικονομική και Κοινωνική πραγματικότητα κινείται ταχύτερα από τις πολιτικές αποφάσεις</a:t>
            </a:r>
            <a:r>
              <a:rPr lang="en-US" sz="3600" b="1" i="1" smtClean="0">
                <a:solidFill>
                  <a:srgbClr val="CC3300"/>
                </a:solidFill>
              </a:rPr>
              <a:t>”</a:t>
            </a:r>
            <a:r>
              <a:rPr lang="el-GR" b="1" i="1" smtClean="0">
                <a:solidFill>
                  <a:srgbClr val="CC3300"/>
                </a:solidFill>
              </a:rPr>
              <a:t> </a:t>
            </a:r>
            <a:endParaRPr lang="en-US" b="1" i="1" smtClean="0">
              <a:solidFill>
                <a:srgbClr val="CC3300"/>
              </a:solidFill>
            </a:endParaRPr>
          </a:p>
          <a:p>
            <a:pPr marL="0" indent="0" eaLnBrk="1" hangingPunct="1">
              <a:buFontTx/>
              <a:buNone/>
            </a:pPr>
            <a:endParaRPr lang="el-GR" b="1" i="1" smtClean="0">
              <a:solidFill>
                <a:srgbClr val="CC3300"/>
              </a:solidFill>
            </a:endParaRPr>
          </a:p>
          <a:p>
            <a:pPr marL="0" indent="0" eaLnBrk="1" hangingPunct="1">
              <a:buFontTx/>
              <a:buNone/>
            </a:pPr>
            <a:r>
              <a:rPr lang="el-GR" b="1" i="1" smtClean="0">
                <a:solidFill>
                  <a:srgbClr val="CC3300"/>
                </a:solidFill>
              </a:rPr>
              <a:t>Ατζέντα για τη Λισαβόνα </a:t>
            </a:r>
            <a:r>
              <a:rPr lang="en-US" b="1" i="1" smtClean="0">
                <a:solidFill>
                  <a:srgbClr val="CC3300"/>
                </a:solidFill>
              </a:rPr>
              <a:t>20</a:t>
            </a:r>
            <a:r>
              <a:rPr lang="el-GR" b="1" i="1" smtClean="0">
                <a:solidFill>
                  <a:srgbClr val="CC3300"/>
                </a:solidFill>
              </a:rPr>
              <a:t>2</a:t>
            </a:r>
            <a:r>
              <a:rPr lang="en-US" b="1" i="1" smtClean="0">
                <a:solidFill>
                  <a:srgbClr val="CC3300"/>
                </a:solidFill>
              </a:rPr>
              <a:t>0</a:t>
            </a:r>
          </a:p>
          <a:p>
            <a:pPr marL="0" indent="0" eaLnBrk="1" hangingPunct="1">
              <a:buFontTx/>
              <a:buNone/>
            </a:pPr>
            <a:endParaRPr lang="en-US" sz="2000" smtClean="0"/>
          </a:p>
        </p:txBody>
      </p:sp>
    </p:spTree>
    <p:extLst>
      <p:ext uri="{BB962C8B-B14F-4D97-AF65-F5344CB8AC3E}">
        <p14:creationId xmlns:p14="http://schemas.microsoft.com/office/powerpoint/2010/main" val="2777094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were.jpg"/>
          <p:cNvPicPr>
            <a:picLocks noChangeAspect="1"/>
          </p:cNvPicPr>
          <p:nvPr/>
        </p:nvPicPr>
        <p:blipFill>
          <a:blip r:embed="rId2" cstate="print"/>
          <a:srcRect l="12201" t="39920" r="63387" b="33620"/>
          <a:stretch>
            <a:fillRect/>
          </a:stretch>
        </p:blipFill>
        <p:spPr bwMode="auto">
          <a:xfrm>
            <a:off x="468313" y="692696"/>
            <a:ext cx="8274050" cy="5605462"/>
          </a:xfrm>
          <a:prstGeom prst="rect">
            <a:avLst/>
          </a:prstGeom>
          <a:noFill/>
          <a:ln w="9525">
            <a:noFill/>
            <a:miter lim="800000"/>
            <a:headEnd/>
            <a:tailEnd/>
          </a:ln>
        </p:spPr>
      </p:pic>
    </p:spTree>
    <p:extLst>
      <p:ext uri="{BB962C8B-B14F-4D97-AF65-F5344CB8AC3E}">
        <p14:creationId xmlns:p14="http://schemas.microsoft.com/office/powerpoint/2010/main" val="369023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30490" t="457" r="10635" b="4789"/>
          <a:stretch/>
        </p:blipFill>
        <p:spPr>
          <a:xfrm>
            <a:off x="1821273" y="87702"/>
            <a:ext cx="6225447" cy="6725674"/>
          </a:xfrm>
          <a:prstGeom prst="rect">
            <a:avLst/>
          </a:prstGeom>
        </p:spPr>
      </p:pic>
    </p:spTree>
    <p:extLst>
      <p:ext uri="{BB962C8B-B14F-4D97-AF65-F5344CB8AC3E}">
        <p14:creationId xmlns:p14="http://schemas.microsoft.com/office/powerpoint/2010/main" val="2981439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ΕΟΠΥΥ_Logo.jpg"/>
          <p:cNvPicPr>
            <a:picLocks noChangeAspect="1"/>
          </p:cNvPicPr>
          <p:nvPr/>
        </p:nvPicPr>
        <p:blipFill>
          <a:blip r:embed="rId2" cstate="print"/>
          <a:srcRect/>
          <a:stretch>
            <a:fillRect/>
          </a:stretch>
        </p:blipFill>
        <p:spPr bwMode="auto">
          <a:xfrm>
            <a:off x="1476375" y="573088"/>
            <a:ext cx="6264275" cy="5592762"/>
          </a:xfrm>
          <a:prstGeom prst="rect">
            <a:avLst/>
          </a:prstGeom>
          <a:noFill/>
          <a:ln w="9525">
            <a:noFill/>
            <a:miter lim="800000"/>
            <a:headEnd/>
            <a:tailEnd/>
          </a:ln>
        </p:spPr>
      </p:pic>
    </p:spTree>
    <p:extLst>
      <p:ext uri="{BB962C8B-B14F-4D97-AF65-F5344CB8AC3E}">
        <p14:creationId xmlns:p14="http://schemas.microsoft.com/office/powerpoint/2010/main" val="56345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428736"/>
            <a:ext cx="8572560" cy="5286412"/>
          </a:xfrm>
        </p:spPr>
        <p:txBody>
          <a:bodyPr/>
          <a:lstStyle/>
          <a:p>
            <a:pPr>
              <a:buClr>
                <a:srgbClr val="FF0000"/>
              </a:buClr>
              <a:buSzPct val="100000"/>
              <a:buFont typeface="Wingdings" pitchFamily="2" charset="2"/>
              <a:buChar char="§"/>
            </a:pPr>
            <a:r>
              <a:rPr lang="el-GR" b="1" dirty="0" smtClean="0"/>
              <a:t>Η </a:t>
            </a:r>
            <a:r>
              <a:rPr lang="el-GR" sz="2400" b="1" dirty="0" smtClean="0"/>
              <a:t>ποινή μπορεί να επιβληθεί εάν ο οδοντίατρος </a:t>
            </a:r>
            <a:r>
              <a:rPr lang="en-US" sz="2400" b="1" dirty="0" smtClean="0"/>
              <a:t>:</a:t>
            </a:r>
          </a:p>
          <a:p>
            <a:pPr>
              <a:buNone/>
            </a:pPr>
            <a:r>
              <a:rPr lang="el-GR" sz="2400" b="1" dirty="0" smtClean="0"/>
              <a:t>α) τιμωρηθεί, εντός τριετίας, από το Πειθαρχικό Συμβούλιο με δύο τουλάχιστον πειθαρχικές ποινές προσωρινής παύσης οδοντιατρικού επαγγέλματος</a:t>
            </a:r>
          </a:p>
          <a:p>
            <a:pPr>
              <a:buNone/>
            </a:pPr>
            <a:r>
              <a:rPr lang="el-GR" sz="2400" b="1" dirty="0" smtClean="0"/>
              <a:t>β) καταδικάστηκε με αμετάκλητη απόφαση του ποινικού δικαστηρίου</a:t>
            </a:r>
          </a:p>
          <a:p>
            <a:pPr>
              <a:buNone/>
            </a:pPr>
            <a:r>
              <a:rPr lang="el-GR" sz="2400" b="1" dirty="0" smtClean="0"/>
              <a:t>γ) καταδικάστηκε με δύο τουλάχιστον αποφάσεις του οινικού δικαστηρίου για πλημμέλημα κατά την άσκηση ή με αφορμή την άσκηση του επαγγέλματος του</a:t>
            </a:r>
          </a:p>
          <a:p>
            <a:pPr>
              <a:buNone/>
            </a:pPr>
            <a:endParaRPr lang="el-GR" sz="2400" dirty="0" smtClean="0"/>
          </a:p>
          <a:p>
            <a:pPr>
              <a:buNone/>
            </a:pPr>
            <a:r>
              <a:rPr lang="el-GR" sz="2400" b="1" dirty="0" smtClean="0"/>
              <a:t>   (όπως προστέθηκε με την παρ.11 άρθρου 38 Ν.3418/2005 ΦΕΚ  Α 287).</a:t>
            </a:r>
            <a:endParaRPr lang="el-GR" sz="2400" b="1" dirty="0"/>
          </a:p>
        </p:txBody>
      </p:sp>
      <p:sp>
        <p:nvSpPr>
          <p:cNvPr id="4" name="3 - Θέση αριθμού διαφάνειας"/>
          <p:cNvSpPr>
            <a:spLocks noGrp="1"/>
          </p:cNvSpPr>
          <p:nvPr>
            <p:ph type="sldNum" sz="quarter" idx="12"/>
          </p:nvPr>
        </p:nvSpPr>
        <p:spPr/>
        <p:txBody>
          <a:bodyPr/>
          <a:lstStyle/>
          <a:p>
            <a:fld id="{0D5FC79A-8485-4B39-9F20-2637CFE5FB8B}" type="slidenum">
              <a:rPr lang="el-GR" smtClean="0"/>
              <a:pPr/>
              <a:t>7</a:t>
            </a:fld>
            <a:endParaRPr lang="el-GR"/>
          </a:p>
        </p:txBody>
      </p:sp>
      <p:sp>
        <p:nvSpPr>
          <p:cNvPr id="5" name="4 - TextBox"/>
          <p:cNvSpPr txBox="1"/>
          <p:nvPr/>
        </p:nvSpPr>
        <p:spPr>
          <a:xfrm>
            <a:off x="142844" y="357166"/>
            <a:ext cx="8878071" cy="830997"/>
          </a:xfrm>
          <a:prstGeom prst="rect">
            <a:avLst/>
          </a:prstGeom>
          <a:noFill/>
        </p:spPr>
        <p:txBody>
          <a:bodyPr wrap="square" rtlCol="0">
            <a:spAutoFit/>
          </a:bodyPr>
          <a:lstStyle/>
          <a:p>
            <a:r>
              <a:rPr lang="el-GR" b="1" dirty="0" smtClean="0">
                <a:solidFill>
                  <a:schemeClr val="tx2"/>
                </a:solidFill>
                <a:latin typeface="+mn-lt"/>
              </a:rPr>
              <a:t>Οριστική παύση άσκησης του οδοντιατρικού επαγγέλματος</a:t>
            </a:r>
            <a:endParaRPr lang="en-US" b="1" dirty="0" smtClean="0">
              <a:solidFill>
                <a:schemeClr val="tx2"/>
              </a:solidFill>
              <a:latin typeface="+mn-lt"/>
            </a:endParaRPr>
          </a:p>
          <a:p>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07950" y="1125538"/>
            <a:ext cx="9036050" cy="4522787"/>
          </a:xfrm>
          <a:prstGeom prst="rect">
            <a:avLst/>
          </a:prstGeom>
          <a:noFill/>
          <a:ln w="9525">
            <a:noFill/>
            <a:miter lim="800000"/>
            <a:headEnd/>
            <a:tailEnd/>
          </a:ln>
        </p:spPr>
        <p:txBody>
          <a:bodyPr>
            <a:spAutoFit/>
          </a:bodyPr>
          <a:lstStyle/>
          <a:p>
            <a:pPr algn="just"/>
            <a:r>
              <a:rPr lang="el-GR" sz="1800" b="1">
                <a:solidFill>
                  <a:srgbClr val="000000"/>
                </a:solidFill>
                <a:latin typeface="Arial" charset="0"/>
              </a:rPr>
              <a:t>Εθνικός Οργανισμός Παροχής Υπηρεσιών Υγείας</a:t>
            </a:r>
            <a:r>
              <a:rPr lang="el-GR" sz="1800">
                <a:solidFill>
                  <a:srgbClr val="000000"/>
                </a:solidFill>
                <a:latin typeface="Arial" charset="0"/>
              </a:rPr>
              <a:t> (</a:t>
            </a:r>
            <a:r>
              <a:rPr lang="el-GR" sz="1800">
                <a:solidFill>
                  <a:srgbClr val="000000"/>
                </a:solidFill>
                <a:latin typeface="Arial" charset="0"/>
                <a:hlinkClick r:id="rId2" tooltip="ΕΟΠΥΥ"/>
              </a:rPr>
              <a:t>ΕΟΠΥΥ</a:t>
            </a:r>
            <a:r>
              <a:rPr lang="el-GR" sz="1800">
                <a:solidFill>
                  <a:srgbClr val="000000"/>
                </a:solidFill>
                <a:latin typeface="Arial" charset="0"/>
              </a:rPr>
              <a:t>) είναι ένα νέο Νομικό πρόσωπο δημοσίου δικαίου το οποίο συνεστήθη με τον νόμο ΦΕΚ ΤΕΥΧΟΣ Β ΑΡ.ΦΥΛΛΟΥ 2456/2011, με σκοπό την παροχή υπηρεσιών υγείας από έναν ενιαίο εθνικό φορέα. Η έναρξη λειτουργίας του Οργανισμού είναι η 1η Ιανουαρίου 2012. Αρχικός Πρόεδρος του ΕΟΠΥΥ διορίσθηκε από την Κυβέρνηση ο ιατρός παθολόγος </a:t>
            </a:r>
            <a:r>
              <a:rPr lang="el-GR" sz="1800">
                <a:solidFill>
                  <a:srgbClr val="000000"/>
                </a:solidFill>
                <a:latin typeface="Arial" charset="0"/>
                <a:hlinkClick r:id="rId3" tooltip="Γεράσιμος Βουδούρης (δεν έχει γραφτεί ακόμα)"/>
              </a:rPr>
              <a:t>Γεράσιμος Βουδούρης</a:t>
            </a:r>
            <a:r>
              <a:rPr lang="el-GR" sz="1800">
                <a:solidFill>
                  <a:srgbClr val="000000"/>
                </a:solidFill>
                <a:latin typeface="Arial" charset="0"/>
              </a:rPr>
              <a:t>.</a:t>
            </a:r>
            <a:endParaRPr lang="en-US" sz="1800">
              <a:solidFill>
                <a:srgbClr val="000000"/>
              </a:solidFill>
              <a:latin typeface="Arial" charset="0"/>
            </a:endParaRPr>
          </a:p>
          <a:p>
            <a:endParaRPr lang="el-GR" sz="1800">
              <a:solidFill>
                <a:srgbClr val="000000"/>
              </a:solidFill>
              <a:latin typeface="Arial" charset="0"/>
            </a:endParaRPr>
          </a:p>
          <a:p>
            <a:r>
              <a:rPr lang="el-GR" sz="1800">
                <a:solidFill>
                  <a:srgbClr val="000000"/>
                </a:solidFill>
                <a:latin typeface="Arial" charset="0"/>
              </a:rPr>
              <a:t>Ο </a:t>
            </a:r>
            <a:r>
              <a:rPr lang="el-GR" sz="1800">
                <a:solidFill>
                  <a:srgbClr val="000000"/>
                </a:solidFill>
                <a:latin typeface="Arial" charset="0"/>
                <a:hlinkClick r:id="rId2" tooltip="ΕΟΠΥΥ"/>
              </a:rPr>
              <a:t>ΕΟΠΥΥ</a:t>
            </a:r>
            <a:r>
              <a:rPr lang="el-GR" sz="1800">
                <a:solidFill>
                  <a:srgbClr val="000000"/>
                </a:solidFill>
                <a:latin typeface="Arial" charset="0"/>
              </a:rPr>
              <a:t> προήλθε από συνένωση των Κλάδων Υγείας των παρακάτω ασφαλιστικών Ταμείων:</a:t>
            </a:r>
          </a:p>
          <a:p>
            <a:r>
              <a:rPr lang="el-GR" sz="1800">
                <a:solidFill>
                  <a:srgbClr val="000000"/>
                </a:solidFill>
                <a:latin typeface="Arial" charset="0"/>
                <a:hlinkClick r:id="rId4" tooltip="ΙΚΑ"/>
              </a:rPr>
              <a:t>ΙΚΑ</a:t>
            </a:r>
            <a:r>
              <a:rPr lang="el-GR" sz="1800">
                <a:solidFill>
                  <a:srgbClr val="000000"/>
                </a:solidFill>
                <a:latin typeface="Arial" charset="0"/>
              </a:rPr>
              <a:t>, από 1η Ιανουαρίου </a:t>
            </a:r>
            <a:r>
              <a:rPr lang="el-GR" sz="1800">
                <a:solidFill>
                  <a:srgbClr val="000000"/>
                </a:solidFill>
                <a:latin typeface="Arial" charset="0"/>
                <a:hlinkClick r:id="rId5" tooltip="2012"/>
              </a:rPr>
              <a:t>2012</a:t>
            </a:r>
            <a:endParaRPr lang="el-GR" sz="1800">
              <a:solidFill>
                <a:srgbClr val="000000"/>
              </a:solidFill>
              <a:latin typeface="Arial" charset="0"/>
            </a:endParaRPr>
          </a:p>
          <a:p>
            <a:r>
              <a:rPr lang="el-GR" sz="1800">
                <a:solidFill>
                  <a:srgbClr val="000000"/>
                </a:solidFill>
                <a:latin typeface="Arial" charset="0"/>
                <a:hlinkClick r:id="rId6" tooltip="ΟΓΑ"/>
              </a:rPr>
              <a:t>ΟΓΑ</a:t>
            </a:r>
            <a:r>
              <a:rPr lang="el-GR" sz="1800">
                <a:solidFill>
                  <a:srgbClr val="000000"/>
                </a:solidFill>
                <a:latin typeface="Arial" charset="0"/>
              </a:rPr>
              <a:t>, από 1η Ιανουαρίου </a:t>
            </a:r>
            <a:r>
              <a:rPr lang="el-GR" sz="1800">
                <a:solidFill>
                  <a:srgbClr val="000000"/>
                </a:solidFill>
                <a:latin typeface="Arial" charset="0"/>
                <a:hlinkClick r:id="rId5" tooltip="2012"/>
              </a:rPr>
              <a:t>2012</a:t>
            </a:r>
            <a:endParaRPr lang="el-GR" sz="1800">
              <a:solidFill>
                <a:srgbClr val="000000"/>
              </a:solidFill>
              <a:latin typeface="Arial" charset="0"/>
            </a:endParaRPr>
          </a:p>
          <a:p>
            <a:r>
              <a:rPr lang="el-GR" sz="1800">
                <a:solidFill>
                  <a:srgbClr val="000000"/>
                </a:solidFill>
                <a:latin typeface="Arial" charset="0"/>
                <a:hlinkClick r:id="rId7" tooltip="ΟΑΕΕ"/>
              </a:rPr>
              <a:t>ΟΑΕΕ</a:t>
            </a:r>
            <a:r>
              <a:rPr lang="el-GR" sz="1800">
                <a:solidFill>
                  <a:srgbClr val="000000"/>
                </a:solidFill>
                <a:latin typeface="Arial" charset="0"/>
              </a:rPr>
              <a:t>,από 1η Ιανουαρίου </a:t>
            </a:r>
            <a:r>
              <a:rPr lang="el-GR" sz="1800">
                <a:solidFill>
                  <a:srgbClr val="000000"/>
                </a:solidFill>
                <a:latin typeface="Arial" charset="0"/>
                <a:hlinkClick r:id="rId5" tooltip="2012"/>
              </a:rPr>
              <a:t>2012</a:t>
            </a:r>
            <a:endParaRPr lang="el-GR" sz="1800">
              <a:solidFill>
                <a:srgbClr val="000000"/>
              </a:solidFill>
              <a:latin typeface="Arial" charset="0"/>
            </a:endParaRPr>
          </a:p>
          <a:p>
            <a:r>
              <a:rPr lang="el-GR" sz="1800">
                <a:solidFill>
                  <a:srgbClr val="000000"/>
                </a:solidFill>
                <a:latin typeface="Arial" charset="0"/>
                <a:hlinkClick r:id="rId8" tooltip="ΟΠΑΔ (δεν έχει γραφτεί ακόμα)"/>
              </a:rPr>
              <a:t>ΟΠΑΔ</a:t>
            </a:r>
            <a:r>
              <a:rPr lang="el-GR" sz="1800">
                <a:solidFill>
                  <a:srgbClr val="000000"/>
                </a:solidFill>
                <a:latin typeface="Arial" charset="0"/>
              </a:rPr>
              <a:t> (Οργανισμός Περίθαλψης Ασφαλισμένων Δημοσίου), από 1η Ιανουαρίου </a:t>
            </a:r>
            <a:r>
              <a:rPr lang="el-GR" sz="1800">
                <a:solidFill>
                  <a:srgbClr val="000000"/>
                </a:solidFill>
                <a:latin typeface="Arial" charset="0"/>
                <a:hlinkClick r:id="rId5" tooltip="2012"/>
              </a:rPr>
              <a:t>2012</a:t>
            </a:r>
            <a:endParaRPr lang="el-GR" sz="1800">
              <a:solidFill>
                <a:srgbClr val="000000"/>
              </a:solidFill>
              <a:latin typeface="Arial" charset="0"/>
            </a:endParaRPr>
          </a:p>
          <a:p>
            <a:r>
              <a:rPr lang="el-GR" sz="1800">
                <a:solidFill>
                  <a:srgbClr val="000000"/>
                </a:solidFill>
                <a:latin typeface="Arial" charset="0"/>
                <a:hlinkClick r:id="rId9" tooltip="ΤΥΔΚΥ (δεν έχει γραφτεί ακόμα)"/>
              </a:rPr>
              <a:t>ΤΥΔΚΥ</a:t>
            </a:r>
            <a:r>
              <a:rPr lang="el-GR" sz="1800">
                <a:solidFill>
                  <a:srgbClr val="000000"/>
                </a:solidFill>
                <a:latin typeface="Arial" charset="0"/>
              </a:rPr>
              <a:t> (Ταμείο Υπαλλήλων Δήμων και Κοινοτήτων), από 1η Ιανουαρίου </a:t>
            </a:r>
            <a:r>
              <a:rPr lang="el-GR" sz="1800">
                <a:solidFill>
                  <a:srgbClr val="000000"/>
                </a:solidFill>
                <a:latin typeface="Arial" charset="0"/>
                <a:hlinkClick r:id="rId5" tooltip="2012"/>
              </a:rPr>
              <a:t>2012</a:t>
            </a:r>
            <a:endParaRPr lang="el-GR" sz="1800">
              <a:solidFill>
                <a:srgbClr val="000000"/>
              </a:solidFill>
              <a:latin typeface="Arial" charset="0"/>
            </a:endParaRPr>
          </a:p>
          <a:p>
            <a:r>
              <a:rPr lang="el-GR" sz="1800">
                <a:solidFill>
                  <a:srgbClr val="000000"/>
                </a:solidFill>
                <a:latin typeface="Arial" charset="0"/>
                <a:hlinkClick r:id="rId10" tooltip="Οίκος Ναύτου"/>
              </a:rPr>
              <a:t>Οίκος Ναύτου</a:t>
            </a:r>
            <a:r>
              <a:rPr lang="el-GR" sz="1800">
                <a:solidFill>
                  <a:srgbClr val="000000"/>
                </a:solidFill>
                <a:latin typeface="Arial" charset="0"/>
              </a:rPr>
              <a:t> Από 1η Απριλίου </a:t>
            </a:r>
            <a:r>
              <a:rPr lang="el-GR" sz="1800">
                <a:solidFill>
                  <a:srgbClr val="000000"/>
                </a:solidFill>
                <a:latin typeface="Arial" charset="0"/>
                <a:hlinkClick r:id="rId5" tooltip="2012"/>
              </a:rPr>
              <a:t>2012</a:t>
            </a:r>
            <a:endParaRPr lang="el-GR" sz="1800">
              <a:solidFill>
                <a:srgbClr val="000000"/>
              </a:solidFill>
              <a:latin typeface="Arial" charset="0"/>
            </a:endParaRPr>
          </a:p>
          <a:p>
            <a:r>
              <a:rPr lang="el-GR" sz="1800">
                <a:solidFill>
                  <a:srgbClr val="000000"/>
                </a:solidFill>
                <a:latin typeface="Arial" charset="0"/>
                <a:hlinkClick r:id="rId11" tooltip="ΤΑΥΤΕΚΩ (δεν έχει γραφτεί ακόμα)"/>
              </a:rPr>
              <a:t>ΤΑΥΤΕΚΩ</a:t>
            </a:r>
            <a:r>
              <a:rPr lang="el-GR" sz="1800">
                <a:solidFill>
                  <a:srgbClr val="000000"/>
                </a:solidFill>
                <a:latin typeface="Arial" charset="0"/>
              </a:rPr>
              <a:t> από 1η Μαΐου </a:t>
            </a:r>
            <a:r>
              <a:rPr lang="el-GR" sz="1800">
                <a:solidFill>
                  <a:srgbClr val="000000"/>
                </a:solidFill>
                <a:latin typeface="Arial" charset="0"/>
                <a:hlinkClick r:id="rId5" tooltip="2012"/>
              </a:rPr>
              <a:t>2012</a:t>
            </a:r>
            <a:endParaRPr lang="el-GR" sz="1800">
              <a:solidFill>
                <a:srgbClr val="000000"/>
              </a:solidFill>
              <a:latin typeface="Arial" charset="0"/>
            </a:endParaRPr>
          </a:p>
        </p:txBody>
      </p:sp>
    </p:spTree>
    <p:extLst>
      <p:ext uri="{BB962C8B-B14F-4D97-AF65-F5344CB8AC3E}">
        <p14:creationId xmlns:p14="http://schemas.microsoft.com/office/powerpoint/2010/main" val="7981888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1256.JPG"/>
          <p:cNvPicPr>
            <a:picLocks noChangeAspect="1"/>
          </p:cNvPicPr>
          <p:nvPr/>
        </p:nvPicPr>
        <p:blipFill>
          <a:blip r:embed="rId2" cstate="print">
            <a:lum contrast="40000"/>
          </a:blip>
          <a:srcRect t="22049" b="14757"/>
          <a:stretch>
            <a:fillRect/>
          </a:stretch>
        </p:blipFill>
        <p:spPr>
          <a:xfrm>
            <a:off x="-11254" y="1633574"/>
            <a:ext cx="9155254" cy="3883658"/>
          </a:xfrm>
          <a:prstGeom prst="rect">
            <a:avLst/>
          </a:prstGeom>
        </p:spPr>
      </p:pic>
    </p:spTree>
    <p:extLst>
      <p:ext uri="{BB962C8B-B14F-4D97-AF65-F5344CB8AC3E}">
        <p14:creationId xmlns:p14="http://schemas.microsoft.com/office/powerpoint/2010/main" val="41003619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1258.JPG"/>
          <p:cNvPicPr>
            <a:picLocks noChangeAspect="1"/>
          </p:cNvPicPr>
          <p:nvPr/>
        </p:nvPicPr>
        <p:blipFill>
          <a:blip r:embed="rId2" cstate="print">
            <a:lum bright="20000" contrast="40000"/>
          </a:blip>
          <a:srcRect l="34500" t="3565" r="19001" b="6251"/>
          <a:stretch>
            <a:fillRect/>
          </a:stretch>
        </p:blipFill>
        <p:spPr>
          <a:xfrm>
            <a:off x="2195736" y="0"/>
            <a:ext cx="5256584" cy="6843696"/>
          </a:xfrm>
          <a:prstGeom prst="rect">
            <a:avLst/>
          </a:prstGeom>
        </p:spPr>
      </p:pic>
    </p:spTree>
    <p:extLst>
      <p:ext uri="{BB962C8B-B14F-4D97-AF65-F5344CB8AC3E}">
        <p14:creationId xmlns:p14="http://schemas.microsoft.com/office/powerpoint/2010/main" val="24480648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1260.JPG"/>
          <p:cNvPicPr>
            <a:picLocks noChangeAspect="1"/>
          </p:cNvPicPr>
          <p:nvPr/>
        </p:nvPicPr>
        <p:blipFill>
          <a:blip r:embed="rId2" cstate="print">
            <a:lum bright="20000" contrast="40000"/>
          </a:blip>
          <a:srcRect l="21448" t="39063" r="22264" b="39062"/>
          <a:stretch>
            <a:fillRect/>
          </a:stretch>
        </p:blipFill>
        <p:spPr>
          <a:xfrm>
            <a:off x="1763688" y="188640"/>
            <a:ext cx="5112568" cy="1333713"/>
          </a:xfrm>
          <a:prstGeom prst="rect">
            <a:avLst/>
          </a:prstGeom>
        </p:spPr>
      </p:pic>
      <p:pic>
        <p:nvPicPr>
          <p:cNvPr id="3" name="Picture 2" descr="DSC_1262.JPG"/>
          <p:cNvPicPr>
            <a:picLocks noChangeAspect="1"/>
          </p:cNvPicPr>
          <p:nvPr/>
        </p:nvPicPr>
        <p:blipFill>
          <a:blip r:embed="rId3" cstate="print">
            <a:lum bright="20000" contrast="40000"/>
          </a:blip>
          <a:srcRect l="27158" t="5035" r="14922" b="7466"/>
          <a:stretch>
            <a:fillRect/>
          </a:stretch>
        </p:blipFill>
        <p:spPr>
          <a:xfrm>
            <a:off x="1763688" y="1484784"/>
            <a:ext cx="5112568" cy="5184576"/>
          </a:xfrm>
          <a:prstGeom prst="rect">
            <a:avLst/>
          </a:prstGeom>
        </p:spPr>
      </p:pic>
    </p:spTree>
    <p:extLst>
      <p:ext uri="{BB962C8B-B14F-4D97-AF65-F5344CB8AC3E}">
        <p14:creationId xmlns:p14="http://schemas.microsoft.com/office/powerpoint/2010/main" val="10791364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 y="72008"/>
            <a:ext cx="10990705" cy="6669360"/>
          </a:xfrm>
          <a:prstGeom prst="rect">
            <a:avLst/>
          </a:prstGeom>
        </p:spPr>
      </p:pic>
      <p:sp>
        <p:nvSpPr>
          <p:cNvPr id="3" name="TextBox 2"/>
          <p:cNvSpPr txBox="1"/>
          <p:nvPr/>
        </p:nvSpPr>
        <p:spPr>
          <a:xfrm>
            <a:off x="412011" y="4459759"/>
            <a:ext cx="8120429" cy="769441"/>
          </a:xfrm>
          <a:prstGeom prst="rect">
            <a:avLst/>
          </a:prstGeom>
          <a:noFill/>
        </p:spPr>
        <p:txBody>
          <a:bodyPr wrap="none" rtlCol="0">
            <a:spAutoFit/>
          </a:bodyPr>
          <a:lstStyle/>
          <a:p>
            <a:pPr algn="ctr"/>
            <a:r>
              <a:rPr lang="el-GR" sz="4400" b="1" dirty="0" smtClean="0">
                <a:solidFill>
                  <a:srgbClr val="FF0000"/>
                </a:solidFill>
              </a:rPr>
              <a:t>Ευχαριστώ για την προσοχή σας!</a:t>
            </a:r>
            <a:endParaRPr lang="el-GR" sz="4400" b="1" dirty="0">
              <a:solidFill>
                <a:srgbClr val="FF0000"/>
              </a:solidFill>
            </a:endParaRPr>
          </a:p>
        </p:txBody>
      </p:sp>
    </p:spTree>
    <p:extLst>
      <p:ext uri="{BB962C8B-B14F-4D97-AF65-F5344CB8AC3E}">
        <p14:creationId xmlns:p14="http://schemas.microsoft.com/office/powerpoint/2010/main" val="4125114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fld id="{385C1B25-BFEE-4816-BEFC-C0A675E49F91}" type="slidenum">
              <a:rPr lang="el-GR"/>
              <a:pPr/>
              <a:t>8</a:t>
            </a:fld>
            <a:endParaRPr lang="el-GR"/>
          </a:p>
        </p:txBody>
      </p:sp>
      <p:sp>
        <p:nvSpPr>
          <p:cNvPr id="9222" name="Rectangle 6"/>
          <p:cNvSpPr>
            <a:spLocks noGrp="1" noChangeArrowheads="1"/>
          </p:cNvSpPr>
          <p:nvPr>
            <p:ph type="title"/>
          </p:nvPr>
        </p:nvSpPr>
        <p:spPr>
          <a:xfrm>
            <a:off x="485804" y="171440"/>
            <a:ext cx="8229600" cy="1828800"/>
          </a:xfrm>
        </p:spPr>
        <p:txBody>
          <a:bodyPr/>
          <a:lstStyle/>
          <a:p>
            <a:pPr algn="ctr">
              <a:lnSpc>
                <a:spcPct val="90000"/>
              </a:lnSpc>
              <a:spcBef>
                <a:spcPct val="20000"/>
              </a:spcBef>
              <a:spcAft>
                <a:spcPct val="10000"/>
              </a:spcAft>
            </a:pPr>
            <a:r>
              <a:rPr lang="el-GR" dirty="0"/>
              <a:t>ΔΕΟΝΤΟΛΟΓΙΚΟΣ ΚΑΝΟΝΙΣΜΟΣ</a:t>
            </a:r>
            <a:br>
              <a:rPr lang="el-GR" dirty="0"/>
            </a:br>
            <a:r>
              <a:rPr lang="el-GR" dirty="0"/>
              <a:t> ΟΔΟΝΤΙΑΤΡΩΝ</a:t>
            </a:r>
          </a:p>
        </p:txBody>
      </p:sp>
      <p:sp>
        <p:nvSpPr>
          <p:cNvPr id="9223" name="Rectangle 7"/>
          <p:cNvSpPr>
            <a:spLocks noGrp="1" noChangeArrowheads="1"/>
          </p:cNvSpPr>
          <p:nvPr>
            <p:ph type="body" idx="1"/>
          </p:nvPr>
        </p:nvSpPr>
        <p:spPr>
          <a:xfrm>
            <a:off x="2971800" y="2743200"/>
            <a:ext cx="4191000" cy="838200"/>
          </a:xfrm>
        </p:spPr>
        <p:txBody>
          <a:bodyPr/>
          <a:lstStyle/>
          <a:p>
            <a:pPr>
              <a:buClr>
                <a:srgbClr val="FF0000"/>
              </a:buClr>
              <a:buSzPct val="100000"/>
              <a:buFont typeface="Wingdings" pitchFamily="2" charset="2"/>
              <a:buChar char="§"/>
            </a:pPr>
            <a:r>
              <a:rPr lang="el-GR" sz="3200" b="1" dirty="0"/>
              <a:t>Κυριότερα άρθρα</a:t>
            </a: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E1E11F5B-DE88-4C05-99C2-C1BB9C547BE7}" type="slidenum">
              <a:rPr lang="el-GR"/>
              <a:pPr/>
              <a:t>9</a:t>
            </a:fld>
            <a:endParaRPr lang="el-GR" dirty="0"/>
          </a:p>
        </p:txBody>
      </p:sp>
      <p:sp>
        <p:nvSpPr>
          <p:cNvPr id="43011" name="Rectangle 3"/>
          <p:cNvSpPr>
            <a:spLocks noGrp="1" noChangeArrowheads="1"/>
          </p:cNvSpPr>
          <p:nvPr>
            <p:ph type="body" idx="1"/>
          </p:nvPr>
        </p:nvSpPr>
        <p:spPr>
          <a:xfrm>
            <a:off x="-71470" y="428604"/>
            <a:ext cx="9144000" cy="2695575"/>
          </a:xfrm>
        </p:spPr>
        <p:txBody>
          <a:bodyPr/>
          <a:lstStyle/>
          <a:p>
            <a:pPr algn="just">
              <a:lnSpc>
                <a:spcPct val="90000"/>
              </a:lnSpc>
              <a:buClr>
                <a:srgbClr val="FF0000"/>
              </a:buClr>
              <a:buSzPct val="100000"/>
              <a:buFont typeface="Wingdings" pitchFamily="2" charset="2"/>
              <a:buChar char="§"/>
            </a:pPr>
            <a:r>
              <a:rPr lang="el-GR" sz="2400" b="1" dirty="0">
                <a:solidFill>
                  <a:srgbClr val="FF0000"/>
                </a:solidFill>
                <a:cs typeface="Times New Roman" pitchFamily="18" charset="0"/>
              </a:rPr>
              <a:t>Άρθρο 1. </a:t>
            </a:r>
            <a:r>
              <a:rPr lang="el-GR" sz="2400" dirty="0">
                <a:cs typeface="Times New Roman" pitchFamily="18" charset="0"/>
              </a:rPr>
              <a:t>Κάθε Οδοντίατρος ασκών το έργο αυτού σύμφωνα με τους κείμενους νόμους και το πνεύμα των ηθών και εθίμων της σύγχρονης Ελληνικής Κοινωνίας πρέπει κατά την άσκηση του επαγγέλματός του να αποφεύγει κάθε πράξη ή παράλειψη, δυναμένη να παραβλάψει την τιμή και την αξιοπρέπεια του οδοντιατρικού επαγγέλματος και να </a:t>
            </a:r>
            <a:r>
              <a:rPr lang="el-GR" sz="2400" dirty="0" smtClean="0">
                <a:cs typeface="Times New Roman" pitchFamily="18" charset="0"/>
              </a:rPr>
              <a:t>κλονίσει</a:t>
            </a:r>
            <a:r>
              <a:rPr lang="en-US" sz="2400" dirty="0" smtClean="0">
                <a:cs typeface="Times New Roman" pitchFamily="18" charset="0"/>
              </a:rPr>
              <a:t> </a:t>
            </a:r>
            <a:r>
              <a:rPr lang="el-GR" sz="2400" dirty="0" smtClean="0">
                <a:cs typeface="Times New Roman" pitchFamily="18" charset="0"/>
              </a:rPr>
              <a:t>την </a:t>
            </a:r>
            <a:r>
              <a:rPr lang="el-GR" sz="2400" dirty="0">
                <a:cs typeface="Times New Roman" pitchFamily="18" charset="0"/>
              </a:rPr>
              <a:t>πίστη </a:t>
            </a:r>
            <a:r>
              <a:rPr lang="el-GR" sz="2400" dirty="0" smtClean="0">
                <a:cs typeface="Times New Roman" pitchFamily="18" charset="0"/>
              </a:rPr>
              <a:t>του </a:t>
            </a:r>
            <a:r>
              <a:rPr lang="el-GR" sz="2400" dirty="0">
                <a:cs typeface="Times New Roman" pitchFamily="18" charset="0"/>
              </a:rPr>
              <a:t>κοινού προς αυτό</a:t>
            </a:r>
            <a:r>
              <a:rPr lang="el-GR" sz="2400" dirty="0"/>
              <a:t>.</a:t>
            </a:r>
            <a:r>
              <a:rPr lang="el-GR" sz="2400" dirty="0">
                <a:latin typeface="Verdana" pitchFamily="34" charset="0"/>
              </a:rPr>
              <a:t>	</a:t>
            </a:r>
            <a:br>
              <a:rPr lang="el-GR" sz="2400" dirty="0">
                <a:latin typeface="Verdana" pitchFamily="34" charset="0"/>
              </a:rPr>
            </a:br>
            <a:endParaRPr lang="el-GR" sz="2400" dirty="0"/>
          </a:p>
          <a:p>
            <a:pPr>
              <a:lnSpc>
                <a:spcPct val="90000"/>
              </a:lnSpc>
            </a:pPr>
            <a:endParaRPr lang="el-GR" sz="2400" dirty="0"/>
          </a:p>
        </p:txBody>
      </p:sp>
      <p:sp>
        <p:nvSpPr>
          <p:cNvPr id="43013" name="Text Box 5"/>
          <p:cNvSpPr txBox="1">
            <a:spLocks noChangeArrowheads="1"/>
          </p:cNvSpPr>
          <p:nvPr/>
        </p:nvSpPr>
        <p:spPr bwMode="auto">
          <a:xfrm>
            <a:off x="0" y="3249753"/>
            <a:ext cx="9144000" cy="3822585"/>
          </a:xfrm>
          <a:prstGeom prst="rect">
            <a:avLst/>
          </a:prstGeom>
          <a:noFill/>
          <a:ln w="9525">
            <a:noFill/>
            <a:miter lim="800000"/>
            <a:headEnd/>
            <a:tailEnd/>
          </a:ln>
          <a:effectLst/>
        </p:spPr>
        <p:txBody>
          <a:bodyPr>
            <a:spAutoFit/>
          </a:bodyPr>
          <a:lstStyle/>
          <a:p>
            <a:pPr algn="just">
              <a:buClr>
                <a:srgbClr val="FF0000"/>
              </a:buClr>
              <a:buFont typeface="Wingdings" pitchFamily="2" charset="2"/>
              <a:buChar char="§"/>
            </a:pPr>
            <a:r>
              <a:rPr lang="el-GR" b="1" dirty="0">
                <a:latin typeface="+mn-lt"/>
              </a:rPr>
              <a:t>   </a:t>
            </a:r>
            <a:r>
              <a:rPr lang="el-GR" b="1" dirty="0">
                <a:solidFill>
                  <a:srgbClr val="FF0000"/>
                </a:solidFill>
                <a:latin typeface="+mn-lt"/>
              </a:rPr>
              <a:t>Άρθρο 2.</a:t>
            </a:r>
            <a:r>
              <a:rPr lang="el-GR" dirty="0">
                <a:solidFill>
                  <a:srgbClr val="FF0000"/>
                </a:solidFill>
                <a:latin typeface="+mn-lt"/>
              </a:rPr>
              <a:t> </a:t>
            </a:r>
            <a:r>
              <a:rPr lang="el-GR" dirty="0">
                <a:latin typeface="+mn-lt"/>
              </a:rPr>
              <a:t>Ο Οδοντίατρος πρέπει να αποφεύγει τα απατηλά μέσα για </a:t>
            </a:r>
            <a:r>
              <a:rPr lang="el-GR" dirty="0" smtClean="0">
                <a:latin typeface="+mn-lt"/>
              </a:rPr>
              <a:t>να </a:t>
            </a:r>
            <a:r>
              <a:rPr lang="el-GR" dirty="0">
                <a:latin typeface="+mn-lt"/>
              </a:rPr>
              <a:t>προσελκύει πελατεία. Επίσης, πρέπει να αποφεύγει </a:t>
            </a:r>
            <a:r>
              <a:rPr lang="el-GR" dirty="0" smtClean="0">
                <a:latin typeface="+mn-lt"/>
              </a:rPr>
              <a:t>διάφορες</a:t>
            </a:r>
            <a:r>
              <a:rPr lang="en-US" dirty="0" smtClean="0">
                <a:latin typeface="+mn-lt"/>
              </a:rPr>
              <a:t> </a:t>
            </a:r>
            <a:r>
              <a:rPr lang="el-GR" dirty="0" smtClean="0">
                <a:latin typeface="+mn-lt"/>
              </a:rPr>
              <a:t>επιδεικτικές </a:t>
            </a:r>
            <a:r>
              <a:rPr lang="el-GR" dirty="0">
                <a:latin typeface="+mn-lt"/>
              </a:rPr>
              <a:t>διαφημίσεις που σκοπό έχουν να προκαλέσουν </a:t>
            </a:r>
            <a:r>
              <a:rPr lang="el-GR" dirty="0" smtClean="0">
                <a:latin typeface="+mn-lt"/>
              </a:rPr>
              <a:t>την</a:t>
            </a:r>
            <a:r>
              <a:rPr lang="en-US" dirty="0" smtClean="0">
                <a:latin typeface="+mn-lt"/>
              </a:rPr>
              <a:t> </a:t>
            </a:r>
            <a:r>
              <a:rPr lang="el-GR" dirty="0" smtClean="0">
                <a:latin typeface="+mn-lt"/>
              </a:rPr>
              <a:t>προσοχή </a:t>
            </a:r>
            <a:r>
              <a:rPr lang="el-GR" dirty="0">
                <a:latin typeface="+mn-lt"/>
              </a:rPr>
              <a:t>του κοινού επί ειδικών δήθεν εφευρέσεων ή μεθόδων, με </a:t>
            </a:r>
            <a:r>
              <a:rPr lang="el-GR" dirty="0" smtClean="0">
                <a:latin typeface="+mn-lt"/>
              </a:rPr>
              <a:t>τις</a:t>
            </a:r>
            <a:r>
              <a:rPr lang="en-US" dirty="0" smtClean="0">
                <a:latin typeface="+mn-lt"/>
              </a:rPr>
              <a:t> </a:t>
            </a:r>
            <a:r>
              <a:rPr lang="el-GR" dirty="0" smtClean="0">
                <a:latin typeface="+mn-lt"/>
              </a:rPr>
              <a:t>οποίες </a:t>
            </a:r>
            <a:r>
              <a:rPr lang="el-GR" dirty="0">
                <a:latin typeface="+mn-lt"/>
              </a:rPr>
              <a:t>επιδιώκεται να καταδειχθεί η υπεροχή του έναντι των </a:t>
            </a:r>
            <a:r>
              <a:rPr lang="el-GR" dirty="0" smtClean="0">
                <a:latin typeface="+mn-lt"/>
              </a:rPr>
              <a:t>άλλων</a:t>
            </a:r>
            <a:r>
              <a:rPr lang="en-US" dirty="0" smtClean="0">
                <a:latin typeface="+mn-lt"/>
              </a:rPr>
              <a:t> </a:t>
            </a:r>
            <a:r>
              <a:rPr lang="el-GR" dirty="0" smtClean="0">
                <a:latin typeface="+mn-lt"/>
              </a:rPr>
              <a:t>συναδέλφων </a:t>
            </a:r>
            <a:r>
              <a:rPr lang="el-GR" dirty="0">
                <a:latin typeface="+mn-lt"/>
              </a:rPr>
              <a:t>του. Κάθε τυχόν νεότερη προσθετική </a:t>
            </a:r>
            <a:r>
              <a:rPr lang="el-GR" dirty="0" smtClean="0">
                <a:latin typeface="+mn-lt"/>
              </a:rPr>
              <a:t>μέθοδος </a:t>
            </a:r>
            <a:r>
              <a:rPr lang="el-GR" dirty="0">
                <a:latin typeface="+mn-lt"/>
              </a:rPr>
              <a:t>ή </a:t>
            </a:r>
            <a:r>
              <a:rPr lang="el-GR" dirty="0" smtClean="0">
                <a:latin typeface="+mn-lt"/>
              </a:rPr>
              <a:t>ανακάλυψη </a:t>
            </a:r>
            <a:r>
              <a:rPr lang="el-GR" dirty="0">
                <a:latin typeface="+mn-lt"/>
              </a:rPr>
              <a:t>φαρμάκων πρέπει να δημοσιεύεται σε </a:t>
            </a:r>
            <a:r>
              <a:rPr lang="el-GR" dirty="0" smtClean="0">
                <a:latin typeface="+mn-lt"/>
              </a:rPr>
              <a:t>επιστημονικά</a:t>
            </a:r>
            <a:r>
              <a:rPr lang="en-US" dirty="0" smtClean="0">
                <a:latin typeface="+mn-lt"/>
              </a:rPr>
              <a:t> </a:t>
            </a:r>
            <a:r>
              <a:rPr lang="el-GR" dirty="0" smtClean="0">
                <a:latin typeface="+mn-lt"/>
              </a:rPr>
              <a:t>συγγράμματα </a:t>
            </a:r>
            <a:r>
              <a:rPr lang="el-GR" dirty="0">
                <a:latin typeface="+mn-lt"/>
              </a:rPr>
              <a:t>και περιοδικά για να υφίσταται την βάσανο </a:t>
            </a:r>
            <a:r>
              <a:rPr lang="el-GR" dirty="0" smtClean="0">
                <a:latin typeface="+mn-lt"/>
              </a:rPr>
              <a:t>της </a:t>
            </a:r>
            <a:r>
              <a:rPr lang="el-GR" dirty="0">
                <a:latin typeface="+mn-lt"/>
              </a:rPr>
              <a:t>επιστημονικής κριτικής.</a:t>
            </a:r>
          </a:p>
          <a:p>
            <a:pPr>
              <a:lnSpc>
                <a:spcPct val="90000"/>
              </a:lnSpc>
              <a:spcBef>
                <a:spcPct val="20000"/>
              </a:spcBef>
              <a:buClr>
                <a:schemeClr val="hlink"/>
              </a:buClr>
              <a:buSzPct val="60000"/>
              <a:buFont typeface="Wingdings" pitchFamily="2" charset="2"/>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Γενικά θέματα">
  <a:themeElements>
    <a:clrScheme name="Γενικά θέματα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Γενικά θέματα">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Γενικά θέματα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Γενικά θέματα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Γενικά θέματα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Office\Templates\1032\Γενικά θέματα.pot</Template>
  <TotalTime>1245</TotalTime>
  <Words>3339</Words>
  <Application>Microsoft Office PowerPoint</Application>
  <PresentationFormat>On-screen Show (4:3)</PresentationFormat>
  <Paragraphs>438</Paragraphs>
  <Slides>74</Slides>
  <Notes>35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77" baseType="lpstr">
      <vt:lpstr>Γενικά θέματα</vt:lpstr>
      <vt:lpstr>Default Design</vt:lpstr>
      <vt:lpstr>Γράφημα</vt:lpstr>
      <vt:lpstr>ΔΕΟΝΤΟΛΟΓΙΚΑ ΚΑΙ ΑΣΦΑΛΙΣΤΙΚΑ ΘΕΜΑΤΑ </vt:lpstr>
      <vt:lpstr>PowerPoint Presentation</vt:lpstr>
      <vt:lpstr>PowerPoint Presentation</vt:lpstr>
      <vt:lpstr>Η ΕΥΘΥΝΗ ΤΩΝ ΟΔΟΝΤΙΑΤΡΩΝ ΓΙΑ ΠΡΑΞΕΙΣ Η ΠΑΡΑΛΕΙΨΕΙΣ ΚΑΤΑ ΤΗΝ ΑΣΚΗΣΗ ΤΟΥ ΕΠΑΓΓΕΛΜΑΤΟΣ </vt:lpstr>
      <vt:lpstr>Άρθρο 51 Ν.1026/1980 ΠΕΙΘΑΡΧΙΚΑ ΠΑΡΑΠΤΩΜΑΤΑ</vt:lpstr>
      <vt:lpstr>Άρθρο 51 Ν.1026/1980 ΠΟΙΝΑΙ</vt:lpstr>
      <vt:lpstr>PowerPoint Presentation</vt:lpstr>
      <vt:lpstr>ΔΕΟΝΤΟΛΟΓΙΚΟΣ ΚΑΝΟΝΙΣΜΟΣ  ΟΔΟΝΤΙΑΤΡΩΝ</vt:lpstr>
      <vt:lpstr>PowerPoint Presentation</vt:lpstr>
      <vt:lpstr>PowerPoint Presentation</vt:lpstr>
      <vt:lpstr>ΔΙΑΦΗΜΗΣΗ ΑΡΘΡΟ 15 Π.Δ. 84/2001</vt:lpstr>
      <vt:lpstr>PowerPoint Presentation</vt:lpstr>
      <vt:lpstr>PowerPoint Presentation</vt:lpstr>
      <vt:lpstr>PowerPoint Presentation</vt:lpstr>
      <vt:lpstr>ΠΑΡΑΡΤΗΜΑ ΣΤΟΝ ΚΥΡΙΟ ΚΩΔΙΚΑ ΟΔΟΝΤΙΑΤΡΙΚΗΣ ΔΕΟΝΤΟΛΟΓΙΑΣ</vt:lpstr>
      <vt:lpstr>PowerPoint Presentation</vt:lpstr>
      <vt:lpstr>Υποχρεωτικέs πληροφορίες που πρέπει να υπάρχουν σε μια ιστοσελίδα, από τον πάροχο του τόπου / της ιστοσελίδας.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ΔΕΚΑΛΟΓΟΣ ΓΙΑ ΤΗΝ ΚΟΙΝΩΝΙΚΗ ΠΡΟΣΤΑΣΙΑ</vt:lpstr>
      <vt:lpstr>ΠΡΟΤΑΣΕΙΣ ΔΙΕΘΝΩΝ ΟΡΓΑΝΙΣΜΩΝ</vt:lpstr>
      <vt:lpstr>Το πρόβλημα στην Ελλάδα</vt:lpstr>
      <vt:lpstr>ΤΑ ΚΑΥΤΑ ΖΗΤΗΜΑΤΑ ΣΤΗΝ ΕΛΛΑΔΑ</vt:lpstr>
      <vt:lpstr>PowerPoint Presentation</vt:lpstr>
      <vt:lpstr> Δημογραφικές αλλαγές στην Ευρώπη ανά ηλικία </vt:lpstr>
      <vt:lpstr>Ο ΠΛΗΘΥΣΜΟΣ ΤΗΣ ΕΛΛΑΔΟΣ ΤΟ 1951</vt:lpstr>
      <vt:lpstr>Ο ΠΛΗΘΥΣΜΟΣ ΤΗΣ ΕΛΛΑΔΟΣ ΤΟ 2000</vt:lpstr>
      <vt:lpstr>PowerPoint Presentation</vt:lpstr>
      <vt:lpstr>Διαχρονική Εξέλιξη Ασφαλισμένων του Τ.Σ.Α.Υ. από το 1980 μέχρι το 2005.</vt:lpstr>
      <vt:lpstr>Διαχρονική Εξέλιξη Συνταξιούχων του Τ.Σ.Α.Υ. από το 1980 μέχρι το 2005. </vt:lpstr>
      <vt:lpstr>Σχέση Παρουσών Αξιών και Αποθεματικού</vt:lpstr>
      <vt:lpstr> Ανάλυση   Ασφαλισμένων - Συνταξιούχων του Τ.Σ.Α.Υ.  Τομέας Υγιειονομικών του Ε.Τ.Α.Α. </vt:lpstr>
      <vt:lpstr>PowerPoint Presentation</vt:lpstr>
      <vt:lpstr>Διαχρονική Εξέλιξη Ασφαλισμένων ΤΣΑΥ</vt:lpstr>
      <vt:lpstr>Διαχρονική Εξέλιξη Συνταξιούχων  ΤΣΑΥ</vt:lpstr>
      <vt:lpstr>Αναλογία Ασφαλισμένων/Συνταξιούχους</vt:lpstr>
      <vt:lpstr>Αναλογιστικά Αποτελέσματα Κλάδου Σύνταξης ΤΣΑΥ</vt:lpstr>
      <vt:lpstr>Αναλογία ασφαλισμένων προς συνταξιούχους στο Τ.Σ.Α.Υ. 1980-2005 και πρόβλεψη μέχρι το 2020. </vt:lpstr>
      <vt:lpstr>Προτάσεις προς το Τ.Σ.Α.Υ. 1</vt:lpstr>
      <vt:lpstr>Προτάσεις προς το Τ.Σ.Α.Υ. 2</vt:lpstr>
      <vt:lpstr>ΟΙ ΤΡΕΙΣ ΠΥΛΩΝΕΣ</vt:lpstr>
      <vt:lpstr>ΜΝΗΜΟΝΙΟ  μεταξύ Ελληνικής Κυβέρνησης Ε.Ε. και ΔΝΤ σελ 79 </vt:lpstr>
      <vt:lpstr>ΜΝΗΜΟΝΙΟ σελ 79</vt:lpstr>
      <vt:lpstr>Ε.Τ.Α.Α.   ΕΝΙΑΙΟ ΤΑΜΕΙΟ ΑΝΕΞΑΡΤΗΤΑ ΑΠΑΣΧΟΛΟΥΜΕΝΩΝ</vt:lpstr>
      <vt:lpstr>PowerPoint Presentation</vt:lpstr>
      <vt:lpstr>Εντασσόμενοι</vt:lpstr>
      <vt:lpstr>ΕΤΑΑ</vt:lpstr>
      <vt:lpstr>Βασικά σημεία-φιλοσοφία  Ν. 3863/2010:  «Νέο Ασφαλιστικό Σύστημα και συναφείς διατάξεις, ρυθμίσεις στις εργασιακές σχέσεις»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THANASIS_K</cp:lastModifiedBy>
  <cp:revision>58</cp:revision>
  <cp:lastPrinted>1601-01-01T00:00:00Z</cp:lastPrinted>
  <dcterms:created xsi:type="dcterms:W3CDTF">1601-01-01T00:00:00Z</dcterms:created>
  <dcterms:modified xsi:type="dcterms:W3CDTF">2012-10-29T10:04:56Z</dcterms:modified>
</cp:coreProperties>
</file>