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0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0E00B-2810-000A-5EC2-4155E47A2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19D69-61DA-7B45-8FA8-726FE705D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C8E6C-4CB0-EC64-0AF0-28BC436E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9702-73A8-5777-6F99-FD9B547C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A6ED4-09EB-F8D8-2AF3-356B9529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16A7-699D-FA32-45E2-07013944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C8AB6-99A2-0A9C-F0CF-D5509379D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B6A1A-BF75-99C7-0DBD-D443F423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25986-1A1D-B80A-1CFD-26FBC7F0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F84C-7C9C-1EB7-8021-FC8F76D0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9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F1D8F0-142F-B904-06C5-9834461AB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0668C-312D-0B9B-A491-ED29A768B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C4A10-1348-1150-52A5-219758C2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708FB-9B16-D1CD-7401-0820A894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BCCB1-49E5-E480-FE69-A1A96A49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5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4D86-29CB-A90B-646E-52DA6254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089D-6651-65FF-4F03-C15A0F9A9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A46A-CDF8-AA67-3B8E-904C5EC8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5391D-1E6A-E2E0-3088-C9D2F570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279BF-D4E1-9AA1-ECFB-346368ED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8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1431-0CC0-D170-9A03-BB509694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4D4BE-4136-2076-1FC3-713EC77BE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5CBA-7B7A-63AF-82C5-837C8367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3FC43-7965-407A-309D-B8F4E887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49E3C-347E-0D31-8BF3-93B14E30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CB56-F339-72E4-5928-00FA8CEA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E9A2-B8FF-258A-6FE0-59A5C9993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6233E-62EC-5A19-229C-A3E899FA0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15146-126C-1968-857B-063452E3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FB4FC-5776-AEC6-C00B-85551D32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4E3F1-94CA-6DE8-B4B3-F7D56377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F0FF8-C06D-590F-9101-59F2F5F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592E2-6ABE-7E34-70D8-F92D6F9B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132DE-0396-E20A-3525-036299120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BD53E9-42F4-8956-C804-7F6CE4E47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B2808-F861-6C34-E945-3791F67B3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82207-956F-C095-6C83-3679161E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53287-08A6-7980-4F0F-A47A134D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3D3E1B-69A3-953F-F04A-ED89BE06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85621-9E15-5909-4D5C-90DFDF3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56D50-602D-4B25-45FE-69524EAC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9DB44-3110-27CF-84F0-F0E3AF06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B9049-6347-6142-B407-62B0469D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26F0F-7B52-4801-2552-6AF09D9B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03BEC1-2AE4-836A-4EB2-3379FE73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5BBF2-052D-F30B-6E3E-4756317E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1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1314-BF5C-213A-525B-3B555BC5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BB18-78A3-78D6-9A66-DC870E31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E1199-E2D8-0B0E-6311-0F09301D8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C12F6-6845-C2B1-810E-49754ECF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2248A-9CE1-F03B-0F0D-7264A922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AC23-3C08-B96B-FC4A-0558818C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CEBA-4A62-9B4E-FDEC-D2A90C7E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2EF73-B4CF-CE9D-1523-991087E6B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7A62A-11B6-5866-9FF2-97DCB3B5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A50F0-E996-2893-97D6-1CE967C7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7C097-B518-E790-5FE6-80D18AAB5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A2645-2EC4-0CC8-0BFA-88693CE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4189C-BE03-B69E-61A4-A55445F7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CA8FE-F908-C36E-AB73-23CE542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77259-43D0-AEFD-88DC-C197177F0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B4B3F-F1B9-4A52-9B49-A5C77745A88C}" type="datetimeFigureOut">
              <a:rPr lang="en-US" smtClean="0"/>
              <a:t>03-Nov-25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67CAB-4492-8B06-7A53-000321295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A807C-BBE8-0F7E-57F3-2B35A586B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7D3C88-B78C-4BA4-A814-E34191B9A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631A-D39F-F348-356E-CF2535182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i="0" dirty="0">
                <a:solidFill>
                  <a:srgbClr val="2B3944"/>
                </a:solidFill>
                <a:effectLst/>
                <a:latin typeface="Manrope"/>
              </a:rPr>
              <a:t>Συστήματα Κινητών και Προσωπικών Επικοινωνιών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43244-C10E-1FA9-1ACA-6B7E11794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Θέματα εργασιών Χειμερινό εξάμηνο 202</a:t>
            </a:r>
            <a:r>
              <a:rPr lang="en-US" dirty="0"/>
              <a:t>5-26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7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8C8E1-4AB7-1B61-D141-A21C64EE3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DD7E0-A970-0FF1-439F-C565806E9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Θέμα 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3ABB4-395B-2F80-2547-AD7A06DB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Παθητικές επιθέσεις σε ασύρματα δίκτυα: η περίπτωση της λαθρακρόασης (eavesdropping) και μέθοδοι αντιμετώπισής της</a:t>
            </a:r>
          </a:p>
          <a:p>
            <a:r>
              <a:rPr lang="el-GR" sz="2000"/>
              <a:t>Ύπαρξη «τρίτου» (φυσικού προσώπου ή λογισμικού) στην επικοινωνία 2 μερών</a:t>
            </a:r>
          </a:p>
          <a:p>
            <a:r>
              <a:rPr lang="el-GR" sz="2000"/>
              <a:t>Πως διενεργείται μια επίθεση eavesdropping</a:t>
            </a:r>
            <a:r>
              <a:rPr lang="en-US" sz="2000"/>
              <a:t> </a:t>
            </a:r>
            <a:r>
              <a:rPr lang="el-GR" sz="2000"/>
              <a:t>σε ασύρματα δίκτυα</a:t>
            </a:r>
          </a:p>
          <a:p>
            <a:r>
              <a:rPr lang="el-GR" sz="2000"/>
              <a:t>Είδη eavesdropping</a:t>
            </a:r>
          </a:p>
          <a:p>
            <a:r>
              <a:rPr lang="el-GR" sz="2000"/>
              <a:t>Τρόποι αντιμετώπισης (</a:t>
            </a:r>
            <a:r>
              <a:rPr lang="en-US" sz="2000"/>
              <a:t>proactive, reactive</a:t>
            </a:r>
            <a:r>
              <a:rPr lang="el-GR" sz="2000"/>
              <a:t>)</a:t>
            </a:r>
            <a:endParaRPr lang="en-US" sz="2000"/>
          </a:p>
          <a:p>
            <a:endParaRPr lang="en-US" sz="2000"/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07C12D81-ADD7-0B73-1A45-423A1B0D8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350981"/>
            <a:ext cx="4788505" cy="342378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94E6F5-7570-E6EA-9161-14EA402A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331A6-69A6-D68E-FE13-A4D89F4C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Θέμα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B36DF-8B75-852E-54D9-0EEE72373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Ποιότητα υπηρεσίας (</a:t>
            </a:r>
            <a:r>
              <a:rPr lang="en-US" sz="2000" dirty="0"/>
              <a:t>Quality of Service (QoS)) </a:t>
            </a:r>
            <a:r>
              <a:rPr lang="el-GR" sz="2000" dirty="0"/>
              <a:t>και ποιότητας εμπειρίας (</a:t>
            </a:r>
            <a:r>
              <a:rPr lang="en-US" sz="2000" dirty="0"/>
              <a:t>Quality of Experience (</a:t>
            </a:r>
            <a:r>
              <a:rPr lang="en-US" sz="2000" dirty="0" err="1"/>
              <a:t>QoE</a:t>
            </a:r>
            <a:r>
              <a:rPr lang="en-US" sz="2000" dirty="0"/>
              <a:t>)) </a:t>
            </a:r>
            <a:r>
              <a:rPr lang="el-GR" sz="2000" dirty="0"/>
              <a:t>σε δίκτυα 5ης γενιάς</a:t>
            </a:r>
            <a:endParaRPr lang="en-US" sz="2000" dirty="0"/>
          </a:p>
          <a:p>
            <a:r>
              <a:rPr lang="el-GR" sz="2000" dirty="0"/>
              <a:t>Ανάγκη αξιολόγησης</a:t>
            </a:r>
            <a:r>
              <a:rPr lang="en-US" sz="2000" dirty="0"/>
              <a:t> (real-time </a:t>
            </a:r>
            <a:r>
              <a:rPr lang="el-GR" sz="2000" dirty="0"/>
              <a:t>ή και όχι</a:t>
            </a:r>
            <a:r>
              <a:rPr lang="en-US" sz="2000" dirty="0"/>
              <a:t>)</a:t>
            </a:r>
            <a:r>
              <a:rPr lang="el-GR" sz="2000" dirty="0"/>
              <a:t> της προσφερόμενης υπηρεσίας ή του δικτύου και διατήρησης της ποιότητας</a:t>
            </a:r>
          </a:p>
          <a:p>
            <a:r>
              <a:rPr lang="en-US" sz="2000" dirty="0"/>
              <a:t>QoS, </a:t>
            </a:r>
            <a:r>
              <a:rPr lang="en-US" sz="2000" dirty="0" err="1"/>
              <a:t>QoE</a:t>
            </a:r>
            <a:r>
              <a:rPr lang="el-GR" sz="2000" dirty="0"/>
              <a:t>: μέθοδοι αξιολόγησης και διατήρησης με διαφορετικές προσεγγίσεις</a:t>
            </a:r>
          </a:p>
          <a:p>
            <a:r>
              <a:rPr lang="el-GR" sz="2000" dirty="0"/>
              <a:t>Περιγραφή και μέθοδοι</a:t>
            </a:r>
            <a:endParaRPr lang="en-US" sz="2000" dirty="0"/>
          </a:p>
        </p:txBody>
      </p:sp>
      <p:pic>
        <p:nvPicPr>
          <p:cNvPr id="5" name="Picture 4" descr="A blue sky with white text over a city&#10;&#10;Description automatically generated">
            <a:extLst>
              <a:ext uri="{FF2B5EF4-FFF2-40B4-BE49-F238E27FC236}">
                <a16:creationId xmlns:a16="http://schemas.microsoft.com/office/drawing/2014/main" id="{0167ED88-9885-B4C4-9A3D-033CC463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r="28099"/>
          <a:stretch/>
        </p:blipFill>
        <p:spPr>
          <a:xfrm>
            <a:off x="6853893" y="2184914"/>
            <a:ext cx="4519452" cy="375591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3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2F2B3-E592-A711-5C46-3B554EAD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F80C2-86FC-C0FA-7B73-50204145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6" y="609600"/>
            <a:ext cx="3739341" cy="1330839"/>
          </a:xfrm>
        </p:spPr>
        <p:txBody>
          <a:bodyPr>
            <a:normAutofit/>
          </a:bodyPr>
          <a:lstStyle/>
          <a:p>
            <a:r>
              <a:rPr lang="el-GR" dirty="0"/>
              <a:t>Θέμα 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56800-C0ED-9843-FBAD-C66F86160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2194102"/>
            <a:ext cx="3951910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900" dirty="0"/>
              <a:t>Ο ρόλος των δορυφορικών επικοινωνιών στα δίκτυα 5ης και 6ης γενιάς</a:t>
            </a:r>
            <a:endParaRPr lang="en-US" sz="1900" dirty="0"/>
          </a:p>
          <a:p>
            <a:r>
              <a:rPr lang="en-US" sz="1900" dirty="0"/>
              <a:t>Non-terrestrial networks (NTN)</a:t>
            </a:r>
          </a:p>
          <a:p>
            <a:r>
              <a:rPr lang="el-GR" sz="1900" dirty="0"/>
              <a:t>Χρήση δορυφορικών επικοινωνιών στα κυψελωτά δίκτυα</a:t>
            </a:r>
          </a:p>
          <a:p>
            <a:r>
              <a:rPr lang="el-GR" sz="1900" dirty="0"/>
              <a:t>Τι προσφέρουν</a:t>
            </a:r>
          </a:p>
          <a:p>
            <a:r>
              <a:rPr lang="el-GR" sz="1900" dirty="0"/>
              <a:t>Πως θα επικοινωνούν με τα επίγεια ασύρματα δίκτυα</a:t>
            </a:r>
          </a:p>
          <a:p>
            <a:r>
              <a:rPr lang="el-GR" sz="1900" dirty="0"/>
              <a:t>Προτυποποιήσεις (π.χ. 3</a:t>
            </a:r>
            <a:r>
              <a:rPr lang="en-US" sz="1900" dirty="0"/>
              <a:t>GPP</a:t>
            </a:r>
            <a:r>
              <a:rPr lang="el-GR" sz="1900" dirty="0"/>
              <a:t>)</a:t>
            </a:r>
            <a:endParaRPr lang="en-US" sz="1900" dirty="0"/>
          </a:p>
        </p:txBody>
      </p:sp>
      <p:pic>
        <p:nvPicPr>
          <p:cNvPr id="5" name="Picture 4" descr="A diagram of a map&#10;&#10;Description automatically generated with medium confidence">
            <a:extLst>
              <a:ext uri="{FF2B5EF4-FFF2-40B4-BE49-F238E27FC236}">
                <a16:creationId xmlns:a16="http://schemas.microsoft.com/office/drawing/2014/main" id="{BC6C33B3-316B-EE56-ACEC-3C7CCF6B4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257" y="2443280"/>
            <a:ext cx="7042416" cy="21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5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E79724-C61F-058B-E39B-D08B1DE6D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9C7F6-79F2-3712-F6F1-44726DF7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Θέμα 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AADC8-29B1-5BCB-3EBC-053259C6E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Μορφοποίηση ακτινών (Beamforming): τι είναι και ποια πλεονεκτήματα προσφέρει;</a:t>
            </a:r>
          </a:p>
          <a:p>
            <a:r>
              <a:rPr lang="el-GR" sz="2000" dirty="0"/>
              <a:t>Αύξηση χρηστών, αύξηση απαιτήσεων, αύξηση παρεμβολών ...</a:t>
            </a:r>
          </a:p>
          <a:p>
            <a:r>
              <a:rPr lang="el-GR" sz="2000" dirty="0"/>
              <a:t>Τεχνική αύξησης </a:t>
            </a:r>
            <a:r>
              <a:rPr lang="en-US" sz="2000" dirty="0"/>
              <a:t>SNR, </a:t>
            </a:r>
            <a:r>
              <a:rPr lang="el-GR" sz="2000" dirty="0"/>
              <a:t>μείωσης παρεμβολών και εστίασης σήματος μετάδοσης σε συγκεκριμένες κατευθύνσεις</a:t>
            </a:r>
          </a:p>
          <a:p>
            <a:r>
              <a:rPr lang="el-GR" sz="2000" dirty="0"/>
              <a:t>Πως το καταφέρνει αυτό</a:t>
            </a:r>
          </a:p>
          <a:p>
            <a:r>
              <a:rPr lang="el-GR" sz="2000" dirty="0"/>
              <a:t>Τι εξοπλισμός χρειάζεται</a:t>
            </a:r>
          </a:p>
          <a:p>
            <a:r>
              <a:rPr lang="el-GR" sz="2000" dirty="0"/>
              <a:t>Πλεονεκτήματα</a:t>
            </a:r>
            <a:endParaRPr lang="en-US" sz="2000" dirty="0"/>
          </a:p>
        </p:txBody>
      </p:sp>
      <p:pic>
        <p:nvPicPr>
          <p:cNvPr id="5" name="Picture 4" descr="A long shot of a tower&#10;&#10;Description automatically generated">
            <a:extLst>
              <a:ext uri="{FF2B5EF4-FFF2-40B4-BE49-F238E27FC236}">
                <a16:creationId xmlns:a16="http://schemas.microsoft.com/office/drawing/2014/main" id="{9B18C606-93C2-1C67-76B9-A12B6FCA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602377"/>
            <a:ext cx="4788505" cy="292098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CC3E0-2508-75CF-C7A8-AB8FB914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5E72E-3902-72BB-1C79-E8A1DB57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l-GR" dirty="0"/>
              <a:t>Θέμα 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3B50-4A3D-FBEA-0CFC-CE1112E6B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4742771" cy="3983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Αναρρυθμιζόμενες Ευφυείς Επιφάνειες (Reconfigurable Intelligent Surfaces (RIS)): τι είναι, πώς υλοποιούνται και ποια πλεονεκτήματα προσφέρουν;</a:t>
            </a:r>
          </a:p>
          <a:p>
            <a:r>
              <a:rPr lang="el-GR" sz="2000" dirty="0"/>
              <a:t>επιφάνειες ραδιοσημάτων με δυνατότητα παραμετροποίησης</a:t>
            </a:r>
          </a:p>
          <a:p>
            <a:r>
              <a:rPr lang="el-GR" sz="2000" dirty="0"/>
              <a:t>Πως υλοποιούνται</a:t>
            </a:r>
          </a:p>
          <a:p>
            <a:r>
              <a:rPr lang="el-GR" sz="2000" dirty="0"/>
              <a:t>Πλεονεκτήματα</a:t>
            </a:r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0800D80C-E166-8398-4A6C-B1E5A47C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36" y="501109"/>
            <a:ext cx="3593994" cy="2947075"/>
          </a:xfrm>
          <a:prstGeom prst="rect">
            <a:avLst/>
          </a:prstGeom>
        </p:spPr>
      </p:pic>
      <p:pic>
        <p:nvPicPr>
          <p:cNvPr id="7" name="Picture 6" descr="A diagram of a patchwork scheme&#10;&#10;Description automatically generated">
            <a:extLst>
              <a:ext uri="{FF2B5EF4-FFF2-40B4-BE49-F238E27FC236}">
                <a16:creationId xmlns:a16="http://schemas.microsoft.com/office/drawing/2014/main" id="{C866B57D-B1E8-5527-145D-E7F67D730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781253"/>
            <a:ext cx="4518667" cy="25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1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35B62-1251-B97F-698C-054CEB915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C3A27-F763-131D-C6D9-9F0C059E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l-GR" dirty="0"/>
              <a:t>Θέμα 11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2ED1B-3345-A092-0350-7B92520E0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Επισκόπηση του δικτύου κορμού στα δίκτυα 5ης γενιάς (σύγκριση με δίκτυα 4ης γενιάς, πλεονεκτήματα, προκλήσεις)</a:t>
            </a:r>
            <a:endParaRPr lang="en-US" sz="2000"/>
          </a:p>
          <a:p>
            <a:r>
              <a:rPr lang="el-GR" sz="2000"/>
              <a:t>Τι είναι το δίκτυο κορμού</a:t>
            </a:r>
          </a:p>
          <a:p>
            <a:r>
              <a:rPr lang="el-GR" sz="2000"/>
              <a:t>Ποιες είναι οι βασικές του λειτουργίες</a:t>
            </a:r>
          </a:p>
          <a:p>
            <a:r>
              <a:rPr lang="el-GR" sz="2000"/>
              <a:t>Αρχιτεκτονική στο </a:t>
            </a:r>
            <a:r>
              <a:rPr lang="en-US" sz="2000"/>
              <a:t>5G</a:t>
            </a:r>
          </a:p>
          <a:p>
            <a:r>
              <a:rPr lang="el-GR" sz="2000"/>
              <a:t>Πλεονεκτήματα - Προκλήσεις</a:t>
            </a:r>
            <a:endParaRPr lang="en-US" sz="2000"/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CAFAD408-7B39-5B98-A619-30F84B96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902085"/>
            <a:ext cx="6155141" cy="3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3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AF0F67-FA11-E5DD-17D8-3088F42A4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B2AA2-4868-C995-529A-BC16E5A7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Θέμα 12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B3D3-2F48-381C-D42A-ADCB3C8D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Επισκόπηση του δικτύου πρόσβασης στα δίκτυα 5ης γενιάς (σύγκριση με δίκτυα 4ης γενιάς, πλεονεκτήματα, προκλήσεις)</a:t>
            </a:r>
          </a:p>
          <a:p>
            <a:r>
              <a:rPr lang="el-GR" sz="2000"/>
              <a:t>Τι είναι το δίκτυο πρόσβασης</a:t>
            </a:r>
          </a:p>
          <a:p>
            <a:r>
              <a:rPr lang="el-GR" sz="2000"/>
              <a:t>Ποιες οι βασικές του λειτουργίες</a:t>
            </a:r>
          </a:p>
          <a:p>
            <a:r>
              <a:rPr lang="el-GR" sz="2000"/>
              <a:t>Αρχιτεκτονική στο </a:t>
            </a:r>
            <a:r>
              <a:rPr lang="en-US" sz="2000"/>
              <a:t>5G</a:t>
            </a:r>
          </a:p>
          <a:p>
            <a:r>
              <a:rPr lang="el-GR" sz="2000"/>
              <a:t>Πλεονεκτήματα - Προκλήσεις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861A2FBE-6AA6-5826-E1BA-B44651455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44" y="2184914"/>
            <a:ext cx="4138750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3BB3A-EF72-8B58-05C5-D89EAC291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AAA0E-06DD-9BC7-9AFF-E1CDA93D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6596455" cy="1322888"/>
          </a:xfrm>
        </p:spPr>
        <p:txBody>
          <a:bodyPr>
            <a:normAutofit/>
          </a:bodyPr>
          <a:lstStyle/>
          <a:p>
            <a:r>
              <a:rPr lang="el-GR" dirty="0"/>
              <a:t>Θέμα 13</a:t>
            </a:r>
            <a:endParaRPr lang="en-US" dirty="0"/>
          </a:p>
        </p:txBody>
      </p:sp>
      <p:pic>
        <p:nvPicPr>
          <p:cNvPr id="11" name="Picture 10" descr="A logo with a circle and a circle with a circle in the middle&#10;&#10;Description automatically generated">
            <a:extLst>
              <a:ext uri="{FF2B5EF4-FFF2-40B4-BE49-F238E27FC236}">
                <a16:creationId xmlns:a16="http://schemas.microsoft.com/office/drawing/2014/main" id="{C4C78064-2059-EF80-E6DE-466ABB3B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74" y="609599"/>
            <a:ext cx="1183495" cy="11834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39BE7-E9B5-1EF8-B595-800D5F96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6433805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Υλοποίηση, εγκατάσταση και παραμετροποίηση τηλεπικοινωνιακών δικτύων μέσω προγραμματιστικών λύσεων ανοιχτού κώδικα.</a:t>
            </a:r>
          </a:p>
          <a:p>
            <a:r>
              <a:rPr lang="el-GR" sz="2000"/>
              <a:t>Προγραμματιστικά </a:t>
            </a:r>
            <a:r>
              <a:rPr lang="en-US" sz="2000"/>
              <a:t>project </a:t>
            </a:r>
            <a:r>
              <a:rPr lang="el-GR" sz="2000"/>
              <a:t>που υλοποιούν (πλήρως ή μερικώς) τις λειτουργίες ενός τηλεπικοινωνιακού δικτύου </a:t>
            </a:r>
            <a:r>
              <a:rPr lang="en-US" sz="2000"/>
              <a:t>4G </a:t>
            </a:r>
            <a:r>
              <a:rPr lang="el-GR" sz="2000"/>
              <a:t>και </a:t>
            </a:r>
            <a:r>
              <a:rPr lang="en-US" sz="2000"/>
              <a:t>5G</a:t>
            </a:r>
          </a:p>
          <a:p>
            <a:r>
              <a:rPr lang="en-US" sz="2000"/>
              <a:t>Core </a:t>
            </a:r>
            <a:r>
              <a:rPr lang="el-GR" sz="2000"/>
              <a:t>και </a:t>
            </a:r>
            <a:r>
              <a:rPr lang="en-US" sz="2000"/>
              <a:t>Access </a:t>
            </a:r>
            <a:r>
              <a:rPr lang="el-GR" sz="2000"/>
              <a:t>Δίκτυο</a:t>
            </a:r>
          </a:p>
          <a:p>
            <a:r>
              <a:rPr lang="el-GR" sz="2000"/>
              <a:t>Παρουσίαση λύσεων (γλώσσα προγραμματισμού, δυνατότητες, σύγκριση)</a:t>
            </a:r>
            <a:endParaRPr lang="en-US" sz="2000"/>
          </a:p>
        </p:txBody>
      </p:sp>
      <p:pic>
        <p:nvPicPr>
          <p:cNvPr id="7" name="Picture 6" descr="A blue and orange text&#10;&#10;Description automatically generated">
            <a:extLst>
              <a:ext uri="{FF2B5EF4-FFF2-40B4-BE49-F238E27FC236}">
                <a16:creationId xmlns:a16="http://schemas.microsoft.com/office/drawing/2014/main" id="{4D722635-DBC0-EAC5-D856-E4EAEDDEC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699" y="2094572"/>
            <a:ext cx="1445846" cy="1183495"/>
          </a:xfrm>
          <a:prstGeom prst="rect">
            <a:avLst/>
          </a:prstGeom>
        </p:spPr>
      </p:pic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FA96F99A-0D26-75DF-B7B0-6058388DD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8" y="3743331"/>
            <a:ext cx="2606508" cy="864368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1343C16F-D615-841B-99B7-A7A060CD7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68" y="5338899"/>
            <a:ext cx="2606508" cy="6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04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87C223-E61F-A899-92C3-95016C718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683214-A207-2AFF-CE40-6DED806B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l-GR" dirty="0"/>
              <a:t>Θέμα 14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5198-0314-6920-8E8E-549223E1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Επισκόπηση διαδικασίας σύνδεσης συσκευής τερματικού σε δίκτυο 5G.</a:t>
            </a:r>
          </a:p>
          <a:p>
            <a:r>
              <a:rPr lang="en-US" sz="2000"/>
              <a:t>A</a:t>
            </a:r>
            <a:r>
              <a:rPr lang="el-GR" sz="2000"/>
              <a:t>ρχική σύνδεση (διαδικασία </a:t>
            </a:r>
            <a:r>
              <a:rPr lang="en-US" sz="2000"/>
              <a:t>attach</a:t>
            </a:r>
            <a:r>
              <a:rPr lang="el-GR" sz="2000"/>
              <a:t>)</a:t>
            </a:r>
            <a:endParaRPr lang="en-US" sz="2000"/>
          </a:p>
          <a:p>
            <a:r>
              <a:rPr lang="el-GR" sz="2000"/>
              <a:t>Περιγραφή διαδικασίας</a:t>
            </a:r>
          </a:p>
          <a:p>
            <a:endParaRPr lang="en-US" sz="2000"/>
          </a:p>
        </p:txBody>
      </p:sp>
      <p:pic>
        <p:nvPicPr>
          <p:cNvPr id="5" name="Picture 4" descr="A diagram of a network system&#10;&#10;Description automatically generated">
            <a:extLst>
              <a:ext uri="{FF2B5EF4-FFF2-40B4-BE49-F238E27FC236}">
                <a16:creationId xmlns:a16="http://schemas.microsoft.com/office/drawing/2014/main" id="{427ADBB8-59EF-3AB9-716B-FFAA63DB7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02" y="661916"/>
            <a:ext cx="5614050" cy="55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79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02EFC-DDD0-2E13-BBCC-CB63C95F1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A50891-4386-0A9B-CF10-ED8A9BD3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l-GR" dirty="0"/>
              <a:t>Θέμα 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96B77-156D-4055-EADC-E1E7351A0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Επισκόπηση διαδικασίας μεταπομπής συσκευής τερματικού σε δίκτυο 5G.</a:t>
            </a:r>
          </a:p>
          <a:p>
            <a:r>
              <a:rPr lang="el-GR" sz="2000"/>
              <a:t>Πως ένα τερματικό αλλάζει σταθμό βάσης</a:t>
            </a:r>
            <a:endParaRPr lang="en-US" sz="2000"/>
          </a:p>
          <a:p>
            <a:r>
              <a:rPr lang="el-GR" sz="2000"/>
              <a:t>Περιγραφή διαδικασίας</a:t>
            </a:r>
          </a:p>
          <a:p>
            <a:endParaRPr lang="en-US" sz="2000"/>
          </a:p>
        </p:txBody>
      </p:sp>
      <p:pic>
        <p:nvPicPr>
          <p:cNvPr id="5" name="Picture 4" descr="A diagram of a system&#10;&#10;Description automatically generated">
            <a:extLst>
              <a:ext uri="{FF2B5EF4-FFF2-40B4-BE49-F238E27FC236}">
                <a16:creationId xmlns:a16="http://schemas.microsoft.com/office/drawing/2014/main" id="{E37A03E6-D0B3-A83B-DF13-ADFDF2F7A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645797"/>
            <a:ext cx="6155141" cy="35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2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0126-A649-7C62-4D4E-36F6A4E6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Διαδικαστικά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F4567-6971-8FDA-91A9-698706515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0" i="0" dirty="0">
                <a:solidFill>
                  <a:srgbClr val="2B3944"/>
                </a:solidFill>
                <a:effectLst/>
                <a:latin typeface="Manrope"/>
              </a:rPr>
              <a:t>Υποχρεωτική ατομική εργασία (30% βαθμού) </a:t>
            </a:r>
          </a:p>
          <a:p>
            <a:r>
              <a:rPr lang="el-GR" dirty="0">
                <a:solidFill>
                  <a:srgbClr val="2B3944"/>
                </a:solidFill>
                <a:latin typeface="Manrope"/>
              </a:rPr>
              <a:t>Π</a:t>
            </a:r>
            <a:r>
              <a:rPr lang="el-GR" b="0" i="0" dirty="0">
                <a:solidFill>
                  <a:srgbClr val="2B3944"/>
                </a:solidFill>
                <a:effectLst/>
                <a:latin typeface="Manrope"/>
              </a:rPr>
              <a:t>αρουσίαση 15 λεπτών σε μορφή βίντεο</a:t>
            </a:r>
          </a:p>
          <a:p>
            <a:r>
              <a:rPr lang="el-GR" dirty="0">
                <a:solidFill>
                  <a:srgbClr val="2B3944"/>
                </a:solidFill>
                <a:latin typeface="Manrope"/>
              </a:rPr>
              <a:t>Θέματα από λίστα ή και δικό σας</a:t>
            </a:r>
            <a:endParaRPr lang="el-GR" b="0" i="0" dirty="0">
              <a:solidFill>
                <a:srgbClr val="2B3944"/>
              </a:solidFill>
              <a:effectLst/>
              <a:latin typeface="Manrope"/>
            </a:endParaRPr>
          </a:p>
          <a:p>
            <a:r>
              <a:rPr lang="el-GR" b="0" i="0" dirty="0">
                <a:solidFill>
                  <a:srgbClr val="2B3944"/>
                </a:solidFill>
                <a:effectLst/>
                <a:latin typeface="Manrope"/>
              </a:rPr>
              <a:t>Πλήθος και το περιεχόμενο των διαφανειών αφήνεται στην κρίση σας (</a:t>
            </a:r>
            <a:r>
              <a:rPr lang="en-US" b="0" i="0" dirty="0">
                <a:solidFill>
                  <a:srgbClr val="2B3944"/>
                </a:solidFill>
                <a:effectLst/>
                <a:latin typeface="Manrope"/>
              </a:rPr>
              <a:t>… </a:t>
            </a:r>
            <a:r>
              <a:rPr lang="el-GR" b="0" i="0" dirty="0">
                <a:solidFill>
                  <a:srgbClr val="2B3944"/>
                </a:solidFill>
                <a:effectLst/>
                <a:latin typeface="Manrope"/>
              </a:rPr>
              <a:t>αρκεί να μην υπερβαίνει το 15λεπτο)</a:t>
            </a:r>
          </a:p>
          <a:p>
            <a:r>
              <a:rPr lang="el-GR" dirty="0">
                <a:solidFill>
                  <a:srgbClr val="2B3944"/>
                </a:solidFill>
                <a:latin typeface="Manrope"/>
              </a:rPr>
              <a:t>Ελεύθερη «σκηνοθεσία» (εμφάνιση μόνο διαφανειών και φωνή φοιτητή, φοιτητής μπροστά από οθόνη, κτλ.) </a:t>
            </a:r>
          </a:p>
          <a:p>
            <a:r>
              <a:rPr lang="el-GR" dirty="0">
                <a:solidFill>
                  <a:srgbClr val="2B3944"/>
                </a:solidFill>
                <a:latin typeface="Manrope"/>
              </a:rPr>
              <a:t>Οι διαφάνειες μπορούν να είναι και στα αγγλικά, αλλά η παρουσίαση θα γίνει στα ελληνικά</a:t>
            </a:r>
            <a:endParaRPr lang="en-US" dirty="0">
              <a:solidFill>
                <a:srgbClr val="2B3944"/>
              </a:solidFill>
              <a:latin typeface="Manrope"/>
            </a:endParaRPr>
          </a:p>
          <a:p>
            <a:r>
              <a:rPr lang="el-GR" dirty="0">
                <a:solidFill>
                  <a:srgbClr val="2B3944"/>
                </a:solidFill>
                <a:latin typeface="Manrope"/>
              </a:rPr>
              <a:t>Υποβολή στο </a:t>
            </a:r>
            <a:r>
              <a:rPr lang="en-US" dirty="0">
                <a:solidFill>
                  <a:srgbClr val="2B3944"/>
                </a:solidFill>
                <a:latin typeface="Manrope"/>
              </a:rPr>
              <a:t>e-class (“</a:t>
            </a:r>
            <a:r>
              <a:rPr lang="el-GR" dirty="0">
                <a:solidFill>
                  <a:srgbClr val="2B3944"/>
                </a:solidFill>
                <a:latin typeface="Manrope"/>
              </a:rPr>
              <a:t>Εργασίες</a:t>
            </a:r>
            <a:r>
              <a:rPr lang="en-US" dirty="0">
                <a:solidFill>
                  <a:srgbClr val="2B3944"/>
                </a:solidFill>
                <a:latin typeface="Manrope"/>
              </a:rPr>
              <a:t>”)</a:t>
            </a:r>
            <a:r>
              <a:rPr lang="el-GR" dirty="0">
                <a:solidFill>
                  <a:srgbClr val="2B3944"/>
                </a:solidFill>
                <a:latin typeface="Manrope"/>
              </a:rPr>
              <a:t> μέχρι </a:t>
            </a:r>
            <a:r>
              <a:rPr lang="el-GR" b="1" dirty="0">
                <a:solidFill>
                  <a:srgbClr val="2B3944"/>
                </a:solidFill>
                <a:latin typeface="Manrope"/>
              </a:rPr>
              <a:t>1</a:t>
            </a:r>
            <a:r>
              <a:rPr lang="en-US" b="1" dirty="0">
                <a:solidFill>
                  <a:srgbClr val="2B3944"/>
                </a:solidFill>
                <a:latin typeface="Manrope"/>
              </a:rPr>
              <a:t>8</a:t>
            </a:r>
            <a:r>
              <a:rPr lang="el-GR" b="1" dirty="0">
                <a:solidFill>
                  <a:srgbClr val="2B3944"/>
                </a:solidFill>
                <a:latin typeface="Manrope"/>
              </a:rPr>
              <a:t> Ιανουαρίου 202</a:t>
            </a:r>
            <a:r>
              <a:rPr lang="en-US" b="1" dirty="0">
                <a:solidFill>
                  <a:srgbClr val="2B3944"/>
                </a:solidFill>
                <a:latin typeface="Manrope"/>
              </a:rPr>
              <a:t>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7584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00C79-7EC5-7FE8-5199-60660784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57474-52B6-5EAB-3167-5BD62FE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l-GR" dirty="0"/>
              <a:t>Θέμα 16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BCF71-90A8-414F-E0DA-4722A3CA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/>
              <a:t>Σύγχρονα εργαλεία λογισμικού για διαστασιολόγηση δικτύων. </a:t>
            </a:r>
          </a:p>
          <a:p>
            <a:r>
              <a:rPr lang="el-GR" sz="2000"/>
              <a:t>Τι είναι διαστασιολόγηση</a:t>
            </a:r>
          </a:p>
          <a:p>
            <a:r>
              <a:rPr lang="el-GR" sz="2000"/>
              <a:t>Ποια τα στάδια της</a:t>
            </a:r>
          </a:p>
          <a:p>
            <a:r>
              <a:rPr lang="el-GR" sz="2000"/>
              <a:t>Περιγραφή εργαλείων λογισμικού (δυνατότητες, </a:t>
            </a:r>
            <a:r>
              <a:rPr lang="en-US" sz="2000"/>
              <a:t>open-source, </a:t>
            </a:r>
            <a:r>
              <a:rPr lang="el-GR" sz="2000"/>
              <a:t>δωρεάν ή επι-πληρωμή κ.α.)</a:t>
            </a:r>
            <a:endParaRPr lang="en-US" sz="2000"/>
          </a:p>
        </p:txBody>
      </p:sp>
      <p:pic>
        <p:nvPicPr>
          <p:cNvPr id="5" name="Picture 4" descr="A collage of several logos&#10;&#10;Description automatically generated">
            <a:extLst>
              <a:ext uri="{FF2B5EF4-FFF2-40B4-BE49-F238E27FC236}">
                <a16:creationId xmlns:a16="http://schemas.microsoft.com/office/drawing/2014/main" id="{D3946493-5E7A-661E-D04D-BCCB61DAC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57" y="1709737"/>
            <a:ext cx="6155141" cy="34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31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35935-F363-6056-E0A3-B54A86C2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13D7-BD3C-CFAF-37E8-49958241D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Συγγράμματα</a:t>
            </a:r>
          </a:p>
          <a:p>
            <a:r>
              <a:rPr lang="en-US" dirty="0"/>
              <a:t>White papers</a:t>
            </a:r>
            <a:r>
              <a:rPr lang="el-GR" dirty="0"/>
              <a:t> (</a:t>
            </a:r>
            <a:r>
              <a:rPr lang="en-US" dirty="0"/>
              <a:t>3GPP, 5GPPP, SNS-JU, operators …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/>
              <a:t>Review papers (IEEE Xplore – </a:t>
            </a:r>
            <a:r>
              <a:rPr lang="el-GR" dirty="0"/>
              <a:t>μέσω δικτύου της σχολής</a:t>
            </a:r>
            <a:r>
              <a:rPr lang="en-US" dirty="0"/>
              <a:t>)</a:t>
            </a:r>
            <a:endParaRPr lang="el-GR" dirty="0"/>
          </a:p>
          <a:p>
            <a:r>
              <a:rPr lang="en-US" dirty="0"/>
              <a:t>Google Scholar</a:t>
            </a:r>
          </a:p>
          <a:p>
            <a:r>
              <a:rPr lang="en-US" dirty="0" err="1"/>
              <a:t>Researchgate</a:t>
            </a:r>
            <a:endParaRPr lang="en-US" dirty="0"/>
          </a:p>
          <a:p>
            <a:r>
              <a:rPr lang="en-US" dirty="0"/>
              <a:t>Google or ChatGPT it … </a:t>
            </a:r>
            <a:r>
              <a:rPr lang="el-GR" dirty="0"/>
              <a:t>Αλλά ...</a:t>
            </a:r>
            <a:endParaRPr lang="en-US" dirty="0"/>
          </a:p>
          <a:p>
            <a:r>
              <a:rPr lang="el-GR" dirty="0"/>
              <a:t>Στο τέλος της παρουσίασης να μπει και μια </a:t>
            </a:r>
            <a:r>
              <a:rPr lang="el-GR" u="sng" dirty="0"/>
              <a:t>διαφάνεια με όλες τις πηγές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34182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76488-1BE8-8AF8-2FEE-1F5E62562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9D6A9-D55A-257F-4597-0F552286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131FF-891F-5100-FD6B-B59D057A9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Λίγο κείμενο με κατάλληλη γραματοσειρά (σε μέγεθος και σχέδιο)</a:t>
            </a:r>
          </a:p>
          <a:p>
            <a:r>
              <a:rPr lang="el-GR" dirty="0"/>
              <a:t>Απλό </a:t>
            </a:r>
            <a:r>
              <a:rPr lang="en-US" dirty="0"/>
              <a:t>template (</a:t>
            </a:r>
            <a:r>
              <a:rPr lang="el-GR" dirty="0"/>
              <a:t>χωρίς έντονα και πολλά χρώματα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Χρήση καλής ποιότητας εικόνων, γραφημάτων, φωτογραφιών κλπ</a:t>
            </a:r>
          </a:p>
          <a:p>
            <a:r>
              <a:rPr lang="el-GR" dirty="0"/>
              <a:t>Χρήση μεταβάσεων</a:t>
            </a:r>
            <a:r>
              <a:rPr lang="en-US" dirty="0"/>
              <a:t> (</a:t>
            </a:r>
            <a:r>
              <a:rPr lang="el-GR" dirty="0"/>
              <a:t>όχι πολλών, σε κατάλληλα σημεία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Όχι διάβασμα των διαφανειών</a:t>
            </a:r>
          </a:p>
          <a:p>
            <a:r>
              <a:rPr lang="el-GR" dirty="0"/>
              <a:t>Κάνε και καμιά πρόβα πριν ... </a:t>
            </a:r>
            <a:r>
              <a:rPr lang="el-GR" dirty="0">
                <a:sym typeface="Wingdings" panose="05000000000000000000" pitchFamily="2" charset="2"/>
              </a:rPr>
              <a:t>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3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E9900-FF14-FA7D-D005-8A6564AF3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5D66-AE9B-E23B-E283-A6F28CB7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Δήλωση θεμάτων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BBF2-368A-5E70-6E60-30B359EB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0" i="0" dirty="0">
                <a:solidFill>
                  <a:srgbClr val="2B3944"/>
                </a:solidFill>
                <a:effectLst/>
                <a:latin typeface="Manrope"/>
              </a:rPr>
              <a:t>Κάθε φοιτητής θα πρέπει να δηλώσει </a:t>
            </a:r>
            <a:r>
              <a:rPr lang="el-GR" b="1" i="0" dirty="0">
                <a:solidFill>
                  <a:srgbClr val="2B3944"/>
                </a:solidFill>
                <a:effectLst/>
                <a:latin typeface="Manrope"/>
              </a:rPr>
              <a:t>με email στο </a:t>
            </a:r>
            <a:r>
              <a:rPr lang="el-GR" b="1" i="0" u="sng" dirty="0">
                <a:solidFill>
                  <a:srgbClr val="2B3944"/>
                </a:solidFill>
                <a:effectLst/>
                <a:latin typeface="Manrope"/>
              </a:rPr>
              <a:t>passas@di.uoa.gr</a:t>
            </a:r>
            <a:r>
              <a:rPr lang="el-GR" b="1" i="0" dirty="0">
                <a:solidFill>
                  <a:srgbClr val="2B3944"/>
                </a:solidFill>
                <a:effectLst/>
                <a:latin typeface="Manrope"/>
              </a:rPr>
              <a:t> τρεις επιλογές με σειρά προτίμησης</a:t>
            </a:r>
            <a:r>
              <a:rPr lang="el-GR" b="0" i="0" dirty="0">
                <a:solidFill>
                  <a:srgbClr val="2B3944"/>
                </a:solidFill>
                <a:effectLst/>
                <a:latin typeface="Manrope"/>
              </a:rPr>
              <a:t>, ώστε να μπορέσει στη συνέχεια να γίνει η ανάθεση. </a:t>
            </a:r>
          </a:p>
          <a:p>
            <a:r>
              <a:rPr lang="el-GR" b="0" i="0" dirty="0">
                <a:solidFill>
                  <a:srgbClr val="2B3944"/>
                </a:solidFill>
                <a:effectLst/>
                <a:latin typeface="Manrope"/>
              </a:rPr>
              <a:t>Δεν υπάρχει προθεσμία δήλωσης προτιμήσεων (όσο πιο γρήγορα σας ανατεθεί θέμα, τόσο το καλύτερο για σας...)</a:t>
            </a:r>
          </a:p>
          <a:p>
            <a:pPr marL="0" indent="0">
              <a:buNone/>
            </a:pPr>
            <a:br>
              <a:rPr lang="el-GR" dirty="0">
                <a:solidFill>
                  <a:srgbClr val="2B3944"/>
                </a:solidFill>
                <a:latin typeface="Manrope"/>
              </a:rPr>
            </a:br>
            <a:r>
              <a:rPr lang="el-GR" dirty="0">
                <a:solidFill>
                  <a:srgbClr val="2B3944"/>
                </a:solidFill>
                <a:latin typeface="Manrope"/>
              </a:rPr>
              <a:t>Πχ </a:t>
            </a:r>
            <a:br>
              <a:rPr lang="el-GR" dirty="0">
                <a:solidFill>
                  <a:srgbClr val="2B3944"/>
                </a:solidFill>
                <a:latin typeface="Manrope"/>
              </a:rPr>
            </a:br>
            <a:r>
              <a:rPr lang="el-GR" dirty="0">
                <a:solidFill>
                  <a:srgbClr val="2B3944"/>
                </a:solidFill>
                <a:latin typeface="Manrope"/>
              </a:rPr>
              <a:t>	4. Αλγόριθμοι εντοπισμού θέσης σε ασύρματα κινητά δίκτυα</a:t>
            </a:r>
            <a:br>
              <a:rPr lang="el-GR" dirty="0">
                <a:solidFill>
                  <a:srgbClr val="2B3944"/>
                </a:solidFill>
                <a:latin typeface="Manrope"/>
              </a:rPr>
            </a:br>
            <a:br>
              <a:rPr lang="el-GR" dirty="0">
                <a:solidFill>
                  <a:srgbClr val="2B3944"/>
                </a:solidFill>
                <a:latin typeface="Manrope"/>
              </a:rPr>
            </a:br>
            <a:r>
              <a:rPr lang="el-GR" dirty="0">
                <a:solidFill>
                  <a:srgbClr val="2B3944"/>
                </a:solidFill>
                <a:latin typeface="Manrope"/>
              </a:rPr>
              <a:t>	2. Μέθοδοι Πολλαπλής Πρόσβασης (Multiple Access) σε ασύρματα δίκτυα, με έμφαση σε δίκτυα 5ης γενιάς</a:t>
            </a:r>
            <a:br>
              <a:rPr lang="el-GR" dirty="0">
                <a:solidFill>
                  <a:srgbClr val="2B3944"/>
                </a:solidFill>
                <a:latin typeface="Manrope"/>
              </a:rPr>
            </a:br>
            <a:br>
              <a:rPr lang="el-GR" dirty="0">
                <a:solidFill>
                  <a:srgbClr val="2B3944"/>
                </a:solidFill>
                <a:latin typeface="Manrope"/>
              </a:rPr>
            </a:br>
            <a:r>
              <a:rPr lang="el-GR" dirty="0">
                <a:solidFill>
                  <a:srgbClr val="2B3944"/>
                </a:solidFill>
                <a:latin typeface="Manrope"/>
              </a:rPr>
              <a:t>	14. Επισκόπηση διαδικασίας σύνδεσης συσκευής τερματικού σε δίκτυο 5G.</a:t>
            </a:r>
          </a:p>
          <a:p>
            <a:endParaRPr lang="el-GR" dirty="0">
              <a:solidFill>
                <a:srgbClr val="2B3944"/>
              </a:solidFill>
              <a:latin typeface="Manrope"/>
            </a:endParaRPr>
          </a:p>
          <a:p>
            <a:r>
              <a:rPr lang="el-GR" dirty="0">
                <a:solidFill>
                  <a:srgbClr val="2B3944"/>
                </a:solidFill>
                <a:latin typeface="Manrope"/>
              </a:rPr>
              <a:t>Για απορίες απευθύνεστε στον </a:t>
            </a:r>
            <a:r>
              <a:rPr lang="el-GR" dirty="0" err="1">
                <a:solidFill>
                  <a:srgbClr val="2B3944"/>
                </a:solidFill>
                <a:latin typeface="Manrope"/>
              </a:rPr>
              <a:t>κ.Πασσά</a:t>
            </a:r>
            <a:r>
              <a:rPr lang="en-US" dirty="0">
                <a:solidFill>
                  <a:srgbClr val="2B3944"/>
                </a:solidFill>
                <a:latin typeface="Manrope"/>
              </a:rPr>
              <a:t> </a:t>
            </a:r>
            <a:r>
              <a:rPr lang="el-GR" dirty="0">
                <a:solidFill>
                  <a:srgbClr val="2B3944"/>
                </a:solidFill>
                <a:latin typeface="Manrope"/>
              </a:rPr>
              <a:t>μέσω </a:t>
            </a:r>
            <a:r>
              <a:rPr lang="en-US" dirty="0">
                <a:solidFill>
                  <a:srgbClr val="2B3944"/>
                </a:solidFill>
                <a:latin typeface="Manrope"/>
              </a:rPr>
              <a:t>email </a:t>
            </a:r>
            <a:r>
              <a:rPr lang="el-GR" dirty="0">
                <a:solidFill>
                  <a:srgbClr val="2B3944"/>
                </a:solidFill>
                <a:latin typeface="Manrope"/>
              </a:rPr>
              <a:t>ή μηνύματος στο </a:t>
            </a:r>
            <a:r>
              <a:rPr lang="en-US" dirty="0" err="1">
                <a:solidFill>
                  <a:srgbClr val="2B3944"/>
                </a:solidFill>
                <a:latin typeface="Manrope"/>
              </a:rPr>
              <a:t>eclass</a:t>
            </a:r>
            <a:r>
              <a:rPr lang="el-GR" dirty="0">
                <a:solidFill>
                  <a:srgbClr val="2B3944"/>
                </a:solidFill>
                <a:latin typeface="Manrop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8415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8652-BC2A-0A14-73F2-03BAF183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</a:t>
            </a:r>
            <a:endParaRPr lang="en-US" dirty="0"/>
          </a:p>
        </p:txBody>
      </p:sp>
      <p:pic>
        <p:nvPicPr>
          <p:cNvPr id="5" name="Content Placeholder 4" descr="A cartoon character holding a question mark&#10;&#10;Description automatically generated">
            <a:extLst>
              <a:ext uri="{FF2B5EF4-FFF2-40B4-BE49-F238E27FC236}">
                <a16:creationId xmlns:a16="http://schemas.microsoft.com/office/drawing/2014/main" id="{7D9A397C-F5E5-4223-21CB-A221F2DA0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929731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332465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60661-F08D-F0B9-B1A3-AB4C72C6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Θέματα (1/2)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07C9C-91F2-B486-2D20-6AF97E4E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1800" dirty="0"/>
              <a:t>Κατηγοριοποίηση ασύρματων δικτύων βάσει της περιοχής κάλυψης (Body Area Network, Personal Area Network, Local Area Network, κτλ.): τύποι δικτύων, προκλήσεις στην υλοποίησή τους και τεχνολογίες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Μέθοδοι Πολλαπλής Πρόσβασης (Multiple Access) σε ασύρματα δίκτυα, με έμφαση σε δίκτυα 5ης γενιάς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Μέθοδοι συμπίεσης για αποστολή δεδομένων πάνω από ασύρματα δίκτυα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Αλγόριθμοι εντοπισμού θέσης σε ασύρματα κινητά δίκτυα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Ενεργητικές επιθέσεις σε ασύρματα δίκτυα: η περίπτωση της εκούσιας παρεμβολής (jamming) και μέθοδοι αντιμετώπισής της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Παθητικές επιθέσεις σε ασύρματα δίκτυα: η περίπτωση της λαθρακρόασης (eavesdropping) και μέθοδοι αντιμετώπισής της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Ποιότητα υπηρεσίας (Quality of Service (QoS)) και ποιότητας εμπειρίας (Quality of Experience (QoE)) σε δίκτυα 5ης γενιάς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800" dirty="0"/>
              <a:t>Ο ρόλος των δορυφορικών επικοινωνιών στα δίκτυα 5ης και 6ης γενιάς</a:t>
            </a:r>
          </a:p>
        </p:txBody>
      </p:sp>
    </p:spTree>
    <p:extLst>
      <p:ext uri="{BB962C8B-B14F-4D97-AF65-F5344CB8AC3E}">
        <p14:creationId xmlns:p14="http://schemas.microsoft.com/office/powerpoint/2010/main" val="51152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BF6BAD-FD19-41DC-1278-273EEF57C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8EB4C7-9FD7-E19A-9B14-A27AFC000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7A8E44-69F8-DF7B-6414-56666F28B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875F2-97BB-1945-54E2-1FA6481B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Θέματα (2/2)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D2DE4A1-057D-9811-85F7-24C95F4A4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F610-B485-9DA2-AFF4-9E544B2C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Μορφοποίηση ακτινών (Beamforming): τι είναι και ποια πλεονεκτήματα προσφέρει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Αναρρυθμιζόμενες Ευφυείς Επιφάνειες (Reconfigurable Intelligent Surfaces (RIS)): τι είναι, πώς υλοποιούνται και ποια πλεονεκτήματα προσφέρουν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Επισκόπηση του δικτύου κορμού στα δίκτυα 5ης γενιάς (σύγκριση με δίκτυα 4ης γενιάς, πλεονεκτήματα, προκλήσεις)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Επισκόπηση του δικτύου πρόσβασης στα δίκτυα 5ης γενιάς (σύγκριση με δίκτυα 4ης γενιάς, πλεονεκτήματα, προκλήσεις)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Υλοποίηση, εγκατάσταση και παραμετροποίηση τηλεπικοινωνιακών δικτύων μέσω προγραμματιστικών λύσεων ανοιχτού κώδικα.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Επισκόπηση διαδικασίας σύνδεσης συσκευής τερματικού σε δίκτυο 5G.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Επισκόπηση διαδικασίας μεταπομπής συσκευής τερματικού σε δίκτυο 5G.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l-GR" sz="1800" dirty="0"/>
              <a:t> Σύγχρονα εργαλεία λογισμικού για διαστασιολόγηση δικτύων.</a:t>
            </a:r>
          </a:p>
          <a:p>
            <a:pPr marL="514350" indent="-514350">
              <a:buFont typeface="+mj-lt"/>
              <a:buAutoNum type="arabicPeriod" startAt="9"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26003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2FC87-5644-0F89-A8BE-77CCDF9A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Θέμα 1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diagram of different types of land&#10;&#10;Description automatically generated">
            <a:extLst>
              <a:ext uri="{FF2B5EF4-FFF2-40B4-BE49-F238E27FC236}">
                <a16:creationId xmlns:a16="http://schemas.microsoft.com/office/drawing/2014/main" id="{B8344806-DC60-88EF-E4F7-A25E9EAB2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23150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E2CA-C4F9-455E-56DC-48F1FE064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765" y="2147357"/>
            <a:ext cx="4672891" cy="410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Κατηγοριοποίηση ασύρματων δικτύων βάσει της περιοχής κάλυψης 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(Body Area Network, Personal Area Network, Local Area Network, κτλ.):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τύποι δικτύων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προκλήσεις στην υλοποίησή τους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τεχνολογίες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(πρωτόκολλα)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A diagram of a person's body&#10;&#10;Description automatically generated">
            <a:extLst>
              <a:ext uri="{FF2B5EF4-FFF2-40B4-BE49-F238E27FC236}">
                <a16:creationId xmlns:a16="http://schemas.microsoft.com/office/drawing/2014/main" id="{E3A2C0E4-8536-B220-5761-33434ABD1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050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248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0B695-47A5-CF21-1AEE-936C7C830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DE571-E57F-4AB5-83C7-30EB5DDCC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6EC66-569F-FDA3-D109-37D935AE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77" y="603622"/>
            <a:ext cx="4282380" cy="1322944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Θέμα 2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6F191-8F7A-4C36-9B4D-15B66E2F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776" y="2207977"/>
            <a:ext cx="4565140" cy="404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Μέθοδοι Πολλαπλής Πρόσβασης (Multiple Access) σε ασύρματα δίκτυα, με έμφαση σε δίκτυα 5ης γενιάς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Τι είναι και τι προσφέρουν (πως ορίζονται οι ραδιο-πόροι...)</a:t>
            </a:r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Ποιες είναι </a:t>
            </a:r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Πλεονεκτήματα - Μειονεκτήματα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Έμφαση στο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5G</a:t>
            </a:r>
          </a:p>
        </p:txBody>
      </p:sp>
      <p:pic>
        <p:nvPicPr>
          <p:cNvPr id="5" name="Picture 4" descr="A diagram of a system bandwidth&#10;&#10;Description automatically generated">
            <a:extLst>
              <a:ext uri="{FF2B5EF4-FFF2-40B4-BE49-F238E27FC236}">
                <a16:creationId xmlns:a16="http://schemas.microsoft.com/office/drawing/2014/main" id="{4E93026B-8F5D-A646-E052-CDF17F037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0735" b="-4"/>
          <a:stretch/>
        </p:blipFill>
        <p:spPr>
          <a:xfrm>
            <a:off x="5702185" y="1"/>
            <a:ext cx="6489823" cy="3429002"/>
          </a:xfrm>
          <a:custGeom>
            <a:avLst/>
            <a:gdLst/>
            <a:ahLst/>
            <a:cxnLst/>
            <a:rect l="l" t="t" r="r" b="b"/>
            <a:pathLst>
              <a:path w="6489823" h="3421047">
                <a:moveTo>
                  <a:pt x="383239" y="0"/>
                </a:moveTo>
                <a:lnTo>
                  <a:pt x="6489823" y="0"/>
                </a:lnTo>
                <a:lnTo>
                  <a:pt x="6489823" y="3421047"/>
                </a:lnTo>
                <a:lnTo>
                  <a:pt x="0" y="3421047"/>
                </a:lnTo>
                <a:lnTo>
                  <a:pt x="10162" y="3368785"/>
                </a:lnTo>
                <a:cubicBezTo>
                  <a:pt x="15448" y="3346584"/>
                  <a:pt x="22094" y="3323293"/>
                  <a:pt x="30699" y="3298569"/>
                </a:cubicBezTo>
                <a:cubicBezTo>
                  <a:pt x="41150" y="3275988"/>
                  <a:pt x="42443" y="3246652"/>
                  <a:pt x="33589" y="3233050"/>
                </a:cubicBezTo>
                <a:cubicBezTo>
                  <a:pt x="32065" y="3230708"/>
                  <a:pt x="30291" y="3228932"/>
                  <a:pt x="28325" y="3227777"/>
                </a:cubicBezTo>
                <a:cubicBezTo>
                  <a:pt x="30678" y="3188484"/>
                  <a:pt x="72205" y="3103624"/>
                  <a:pt x="73382" y="3050568"/>
                </a:cubicBezTo>
                <a:cubicBezTo>
                  <a:pt x="69165" y="3022639"/>
                  <a:pt x="68605" y="2960322"/>
                  <a:pt x="84953" y="2920501"/>
                </a:cubicBezTo>
                <a:cubicBezTo>
                  <a:pt x="69327" y="2932298"/>
                  <a:pt x="121103" y="2664904"/>
                  <a:pt x="109217" y="2657859"/>
                </a:cubicBezTo>
                <a:cubicBezTo>
                  <a:pt x="110075" y="2597031"/>
                  <a:pt x="138136" y="2522558"/>
                  <a:pt x="139777" y="2464312"/>
                </a:cubicBezTo>
                <a:cubicBezTo>
                  <a:pt x="141801" y="2450201"/>
                  <a:pt x="199861" y="2246813"/>
                  <a:pt x="198683" y="2236608"/>
                </a:cubicBezTo>
                <a:lnTo>
                  <a:pt x="283684" y="1924542"/>
                </a:lnTo>
                <a:cubicBezTo>
                  <a:pt x="313071" y="1811100"/>
                  <a:pt x="307196" y="1868801"/>
                  <a:pt x="336583" y="1755359"/>
                </a:cubicBezTo>
                <a:cubicBezTo>
                  <a:pt x="383246" y="1573239"/>
                  <a:pt x="363875" y="1577802"/>
                  <a:pt x="409119" y="1401207"/>
                </a:cubicBezTo>
                <a:cubicBezTo>
                  <a:pt x="428998" y="1329345"/>
                  <a:pt x="403240" y="1279669"/>
                  <a:pt x="421957" y="1175450"/>
                </a:cubicBezTo>
                <a:cubicBezTo>
                  <a:pt x="442602" y="1107577"/>
                  <a:pt x="340683" y="794854"/>
                  <a:pt x="369233" y="688836"/>
                </a:cubicBezTo>
                <a:cubicBezTo>
                  <a:pt x="378440" y="610640"/>
                  <a:pt x="331945" y="587322"/>
                  <a:pt x="346155" y="513896"/>
                </a:cubicBezTo>
                <a:cubicBezTo>
                  <a:pt x="351974" y="496939"/>
                  <a:pt x="362179" y="406394"/>
                  <a:pt x="344911" y="393010"/>
                </a:cubicBezTo>
                <a:cubicBezTo>
                  <a:pt x="389436" y="301493"/>
                  <a:pt x="356186" y="264408"/>
                  <a:pt x="369960" y="232042"/>
                </a:cubicBezTo>
                <a:cubicBezTo>
                  <a:pt x="394611" y="153791"/>
                  <a:pt x="372056" y="165633"/>
                  <a:pt x="392742" y="72037"/>
                </a:cubicBezTo>
                <a:cubicBezTo>
                  <a:pt x="398537" y="53819"/>
                  <a:pt x="397997" y="38693"/>
                  <a:pt x="394525" y="25405"/>
                </a:cubicBezTo>
                <a:close/>
              </a:path>
            </a:pathLst>
          </a:custGeom>
        </p:spPr>
      </p:pic>
      <p:pic>
        <p:nvPicPr>
          <p:cNvPr id="7" name="Picture 6" descr="A diagram of a power-domain&#10;&#10;Description automatically generated">
            <a:extLst>
              <a:ext uri="{FF2B5EF4-FFF2-40B4-BE49-F238E27FC236}">
                <a16:creationId xmlns:a16="http://schemas.microsoft.com/office/drawing/2014/main" id="{61C12FDB-76FA-8D79-051C-5ED015269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001"/>
          <a:stretch/>
        </p:blipFill>
        <p:spPr>
          <a:xfrm>
            <a:off x="5419420" y="3429000"/>
            <a:ext cx="6772580" cy="3429000"/>
          </a:xfrm>
          <a:custGeom>
            <a:avLst/>
            <a:gdLst/>
            <a:ahLst/>
            <a:cxnLst/>
            <a:rect l="l" t="t" r="r" b="b"/>
            <a:pathLst>
              <a:path w="6772580" h="3429000">
                <a:moveTo>
                  <a:pt x="271594" y="0"/>
                </a:moveTo>
                <a:lnTo>
                  <a:pt x="6772580" y="0"/>
                </a:lnTo>
                <a:lnTo>
                  <a:pt x="6772580" y="3429000"/>
                </a:lnTo>
                <a:lnTo>
                  <a:pt x="8976" y="3429000"/>
                </a:lnTo>
                <a:lnTo>
                  <a:pt x="7894" y="3419403"/>
                </a:lnTo>
                <a:cubicBezTo>
                  <a:pt x="2772" y="3402540"/>
                  <a:pt x="-7409" y="3393117"/>
                  <a:pt x="8790" y="3369074"/>
                </a:cubicBezTo>
                <a:cubicBezTo>
                  <a:pt x="18674" y="3308209"/>
                  <a:pt x="52540" y="3147708"/>
                  <a:pt x="69466" y="3074368"/>
                </a:cubicBezTo>
                <a:cubicBezTo>
                  <a:pt x="86170" y="2985158"/>
                  <a:pt x="141939" y="2988106"/>
                  <a:pt x="138108" y="2937087"/>
                </a:cubicBezTo>
                <a:lnTo>
                  <a:pt x="159153" y="2788751"/>
                </a:lnTo>
                <a:cubicBezTo>
                  <a:pt x="164508" y="2771521"/>
                  <a:pt x="169861" y="2754291"/>
                  <a:pt x="175215" y="2737061"/>
                </a:cubicBezTo>
                <a:lnTo>
                  <a:pt x="178713" y="2662493"/>
                </a:lnTo>
                <a:cubicBezTo>
                  <a:pt x="182744" y="2662176"/>
                  <a:pt x="175495" y="2610710"/>
                  <a:pt x="177952" y="2608178"/>
                </a:cubicBezTo>
                <a:lnTo>
                  <a:pt x="200637" y="2557490"/>
                </a:lnTo>
                <a:lnTo>
                  <a:pt x="210272" y="2500823"/>
                </a:lnTo>
                <a:cubicBezTo>
                  <a:pt x="210821" y="2477149"/>
                  <a:pt x="233533" y="2498323"/>
                  <a:pt x="235189" y="2456370"/>
                </a:cubicBezTo>
                <a:cubicBezTo>
                  <a:pt x="241238" y="2390087"/>
                  <a:pt x="270663" y="2342381"/>
                  <a:pt x="270108" y="2307778"/>
                </a:cubicBezTo>
                <a:cubicBezTo>
                  <a:pt x="279775" y="2252634"/>
                  <a:pt x="274008" y="2281735"/>
                  <a:pt x="270232" y="2227103"/>
                </a:cubicBezTo>
                <a:cubicBezTo>
                  <a:pt x="277898" y="2187203"/>
                  <a:pt x="273018" y="2179895"/>
                  <a:pt x="278972" y="2138456"/>
                </a:cubicBezTo>
                <a:cubicBezTo>
                  <a:pt x="286874" y="2113373"/>
                  <a:pt x="293454" y="2098825"/>
                  <a:pt x="284204" y="2092747"/>
                </a:cubicBezTo>
                <a:cubicBezTo>
                  <a:pt x="285267" y="2080110"/>
                  <a:pt x="308510" y="2021121"/>
                  <a:pt x="306856" y="2003128"/>
                </a:cubicBezTo>
                <a:lnTo>
                  <a:pt x="296216" y="1944367"/>
                </a:lnTo>
                <a:lnTo>
                  <a:pt x="316030" y="1836128"/>
                </a:lnTo>
                <a:cubicBezTo>
                  <a:pt x="300726" y="1810623"/>
                  <a:pt x="342411" y="1768654"/>
                  <a:pt x="329496" y="1735241"/>
                </a:cubicBezTo>
                <a:cubicBezTo>
                  <a:pt x="331336" y="1711720"/>
                  <a:pt x="339485" y="1722162"/>
                  <a:pt x="343347" y="1679383"/>
                </a:cubicBezTo>
                <a:cubicBezTo>
                  <a:pt x="349669" y="1616089"/>
                  <a:pt x="356013" y="1614119"/>
                  <a:pt x="360800" y="1554542"/>
                </a:cubicBezTo>
                <a:cubicBezTo>
                  <a:pt x="361799" y="1491472"/>
                  <a:pt x="380405" y="1496141"/>
                  <a:pt x="377978" y="1470595"/>
                </a:cubicBezTo>
                <a:cubicBezTo>
                  <a:pt x="371480" y="1445071"/>
                  <a:pt x="407310" y="1366942"/>
                  <a:pt x="396801" y="1354553"/>
                </a:cubicBezTo>
                <a:cubicBezTo>
                  <a:pt x="387984" y="1324635"/>
                  <a:pt x="389939" y="1306198"/>
                  <a:pt x="378799" y="1292983"/>
                </a:cubicBezTo>
                <a:cubicBezTo>
                  <a:pt x="368230" y="1254082"/>
                  <a:pt x="380918" y="1242866"/>
                  <a:pt x="362697" y="1241293"/>
                </a:cubicBezTo>
                <a:lnTo>
                  <a:pt x="339388" y="1147085"/>
                </a:lnTo>
                <a:cubicBezTo>
                  <a:pt x="350485" y="1118433"/>
                  <a:pt x="353159" y="1072754"/>
                  <a:pt x="339952" y="1071934"/>
                </a:cubicBezTo>
                <a:cubicBezTo>
                  <a:pt x="327895" y="1004911"/>
                  <a:pt x="358371" y="924985"/>
                  <a:pt x="347188" y="889800"/>
                </a:cubicBezTo>
                <a:cubicBezTo>
                  <a:pt x="334220" y="804597"/>
                  <a:pt x="342717" y="786582"/>
                  <a:pt x="338803" y="749936"/>
                </a:cubicBezTo>
                <a:cubicBezTo>
                  <a:pt x="334890" y="713292"/>
                  <a:pt x="337271" y="707557"/>
                  <a:pt x="323706" y="669931"/>
                </a:cubicBezTo>
                <a:lnTo>
                  <a:pt x="313326" y="559992"/>
                </a:lnTo>
                <a:cubicBezTo>
                  <a:pt x="314747" y="543769"/>
                  <a:pt x="268004" y="450294"/>
                  <a:pt x="272650" y="451529"/>
                </a:cubicBezTo>
                <a:lnTo>
                  <a:pt x="256593" y="392499"/>
                </a:lnTo>
                <a:cubicBezTo>
                  <a:pt x="276778" y="343341"/>
                  <a:pt x="246535" y="361906"/>
                  <a:pt x="249583" y="321981"/>
                </a:cubicBezTo>
                <a:cubicBezTo>
                  <a:pt x="256450" y="297359"/>
                  <a:pt x="256557" y="284789"/>
                  <a:pt x="245172" y="280016"/>
                </a:cubicBezTo>
                <a:cubicBezTo>
                  <a:pt x="279102" y="164139"/>
                  <a:pt x="241674" y="235649"/>
                  <a:pt x="249784" y="152538"/>
                </a:cubicBezTo>
                <a:cubicBezTo>
                  <a:pt x="254846" y="115053"/>
                  <a:pt x="258144" y="77317"/>
                  <a:pt x="264479" y="365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091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04310-AA51-2287-B10D-4F596F08A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DBD99-EE5C-FE59-3CEE-0364D21F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Θέμα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F0C7C-AE97-3490-B19A-E2A2B08E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Μέθοδοι συμπίεσης για αποστολή δεδομένων πάνω από ασύρματα δίκτυα</a:t>
            </a:r>
            <a:endParaRPr lang="en-US" sz="2000" dirty="0"/>
          </a:p>
          <a:p>
            <a:r>
              <a:rPr lang="el-GR" sz="2000" dirty="0"/>
              <a:t>Έλλειψη ραδιοπόρων, ανάγκη «έξυπνης» χρήσης</a:t>
            </a:r>
          </a:p>
          <a:p>
            <a:r>
              <a:rPr lang="el-GR" sz="2000" dirty="0"/>
              <a:t>Σύμπιεση δεδομένων</a:t>
            </a:r>
          </a:p>
          <a:p>
            <a:pPr lvl="1"/>
            <a:r>
              <a:rPr lang="el-GR" sz="2000" dirty="0"/>
              <a:t>Μείωση ραδιοπόρων για μετάδοση</a:t>
            </a:r>
          </a:p>
          <a:p>
            <a:pPr lvl="1"/>
            <a:r>
              <a:rPr lang="el-GR" sz="2000" dirty="0"/>
              <a:t>Βελτίωση ταχυτήτων κ.α. </a:t>
            </a:r>
          </a:p>
          <a:p>
            <a:r>
              <a:rPr lang="el-GR" sz="2000" dirty="0"/>
              <a:t>Εύρος τύπων δεδομένων (κείμενο, εικόνα, βίντεο κ.α.)</a:t>
            </a:r>
          </a:p>
          <a:p>
            <a:r>
              <a:rPr lang="el-GR" sz="2000" dirty="0"/>
              <a:t>Ποιες μέθοδοι χρησιμοποιούνται</a:t>
            </a:r>
          </a:p>
          <a:p>
            <a:r>
              <a:rPr lang="el-GR" sz="2000" dirty="0"/>
              <a:t>Περιγραφή μεθόδων</a:t>
            </a:r>
          </a:p>
        </p:txBody>
      </p:sp>
      <p:pic>
        <p:nvPicPr>
          <p:cNvPr id="5" name="Picture 4" descr="A close-up of several hexagons&#10;&#10;Description automatically generated">
            <a:extLst>
              <a:ext uri="{FF2B5EF4-FFF2-40B4-BE49-F238E27FC236}">
                <a16:creationId xmlns:a16="http://schemas.microsoft.com/office/drawing/2014/main" id="{279A956F-7099-F768-318D-47041B216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464708"/>
            <a:ext cx="4788505" cy="319632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8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89018C-8928-6B71-0F1B-75908E806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0649D-ECFA-567B-A167-085A95E7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l-GR" dirty="0"/>
              <a:t>Θέμα 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DF1F1-E57F-2590-CE54-F4AF62DD3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Αλγόριθμοι εντοπισμού θέσης σε ασύρματα κινητά δίκτυα</a:t>
            </a:r>
            <a:endParaRPr lang="en-US" sz="2000" dirty="0"/>
          </a:p>
          <a:p>
            <a:r>
              <a:rPr lang="el-GR" sz="2000" dirty="0"/>
              <a:t>Εντοπισμός θέσης</a:t>
            </a:r>
            <a:r>
              <a:rPr lang="en-US" sz="2000" dirty="0"/>
              <a:t> </a:t>
            </a:r>
            <a:r>
              <a:rPr lang="el-GR" sz="2000" dirty="0"/>
              <a:t>χρήστη από το δίκτυο</a:t>
            </a:r>
            <a:r>
              <a:rPr lang="en-US" sz="2000" dirty="0"/>
              <a:t> (UE positioning and localization)</a:t>
            </a:r>
            <a:endParaRPr lang="el-GR" sz="2000" dirty="0"/>
          </a:p>
          <a:p>
            <a:r>
              <a:rPr lang="el-GR" sz="2000" dirty="0"/>
              <a:t>Η ακρίβεια υπολογισμού αυξάνει (σταθμού βάσης, μέτρου, εκατοστού κ.α.)</a:t>
            </a:r>
            <a:endParaRPr lang="en-US" sz="2000" dirty="0"/>
          </a:p>
          <a:p>
            <a:r>
              <a:rPr lang="el-GR" sz="2000" dirty="0"/>
              <a:t>Τεχνολογίες που επιτρέπουν αυτή τη δυνατότητα</a:t>
            </a:r>
          </a:p>
          <a:p>
            <a:r>
              <a:rPr lang="el-GR" sz="2000" dirty="0"/>
              <a:t>Παρουσίαση μεθόδων εντοπισμού σε </a:t>
            </a:r>
            <a:r>
              <a:rPr lang="en-US" sz="2000" dirty="0"/>
              <a:t>4G </a:t>
            </a:r>
            <a:r>
              <a:rPr lang="el-GR" sz="2000" dirty="0"/>
              <a:t>και </a:t>
            </a:r>
            <a:r>
              <a:rPr lang="en-US" sz="2000" dirty="0"/>
              <a:t>5G </a:t>
            </a:r>
            <a:endParaRPr lang="el-GR" sz="2000" dirty="0"/>
          </a:p>
        </p:txBody>
      </p:sp>
      <p:pic>
        <p:nvPicPr>
          <p:cNvPr id="5" name="Picture 4" descr="A diagram of a cell phone connection&#10;&#10;Description automatically generated">
            <a:extLst>
              <a:ext uri="{FF2B5EF4-FFF2-40B4-BE49-F238E27FC236}">
                <a16:creationId xmlns:a16="http://schemas.microsoft.com/office/drawing/2014/main" id="{9593C3B4-B817-1139-1F4C-FBA45204C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10" y="1004297"/>
            <a:ext cx="4737650" cy="48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4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5A6574-78F9-FB74-918D-2E442EBCD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C58F9-ABE9-A21E-376E-72671BCE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l-GR" dirty="0"/>
              <a:t>Θέμα 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46F5-B500-BAA7-DBA8-BFD7197F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Ενεργητικές επιθέσεις σε ασύρματα δίκτυα: η περίπτωση της εκούσιας παρεμβολής (jamming) και μέθοδοι αντιμετώπισής της</a:t>
            </a:r>
            <a:endParaRPr lang="en-US" sz="2000" dirty="0"/>
          </a:p>
          <a:p>
            <a:r>
              <a:rPr lang="el-GR" sz="2000" dirty="0"/>
              <a:t>Επίθεση στο </a:t>
            </a:r>
            <a:r>
              <a:rPr lang="en-US" sz="2000" dirty="0"/>
              <a:t>SNR</a:t>
            </a:r>
            <a:endParaRPr lang="el-GR" sz="2000" dirty="0"/>
          </a:p>
          <a:p>
            <a:r>
              <a:rPr lang="el-GR" sz="2000" dirty="0"/>
              <a:t>Πως διενεργείται μια επίθεση </a:t>
            </a:r>
            <a:r>
              <a:rPr lang="en-US" sz="2000" dirty="0"/>
              <a:t>jamming </a:t>
            </a:r>
            <a:r>
              <a:rPr lang="el-GR" sz="2000" dirty="0"/>
              <a:t>σε ασύρματα δίκτυα</a:t>
            </a:r>
          </a:p>
          <a:p>
            <a:r>
              <a:rPr lang="el-GR" sz="2000" dirty="0"/>
              <a:t>Είδη </a:t>
            </a:r>
            <a:r>
              <a:rPr lang="en-US" sz="2000" dirty="0"/>
              <a:t>jamming</a:t>
            </a:r>
          </a:p>
          <a:p>
            <a:r>
              <a:rPr lang="el-GR" sz="2000" dirty="0"/>
              <a:t>Τρόποι αντιμετώπισης (</a:t>
            </a:r>
            <a:r>
              <a:rPr lang="en-US" sz="2000" dirty="0"/>
              <a:t>proactive, reactive</a:t>
            </a:r>
            <a:r>
              <a:rPr lang="el-GR" sz="2000" dirty="0"/>
              <a:t>)</a:t>
            </a:r>
            <a:endParaRPr lang="en-US" sz="2000" dirty="0"/>
          </a:p>
        </p:txBody>
      </p:sp>
      <p:pic>
        <p:nvPicPr>
          <p:cNvPr id="5" name="Picture 4" descr="A diagram of a network connection&#10;&#10;Description automatically generated">
            <a:extLst>
              <a:ext uri="{FF2B5EF4-FFF2-40B4-BE49-F238E27FC236}">
                <a16:creationId xmlns:a16="http://schemas.microsoft.com/office/drawing/2014/main" id="{167AF30C-3C41-2F14-2CA5-BD4715BDA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313659"/>
            <a:ext cx="4788505" cy="349842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0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1198</Words>
  <Application>Microsoft Office PowerPoint</Application>
  <PresentationFormat>Widescreen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Manrope</vt:lpstr>
      <vt:lpstr>Wingdings</vt:lpstr>
      <vt:lpstr>Office Theme</vt:lpstr>
      <vt:lpstr>Συστήματα Κινητών και Προσωπικών Επικοινωνιών</vt:lpstr>
      <vt:lpstr>Διαδικαστικά</vt:lpstr>
      <vt:lpstr>Θέματα (1/2)</vt:lpstr>
      <vt:lpstr>Θέματα (2/2)</vt:lpstr>
      <vt:lpstr>Θέμα 1</vt:lpstr>
      <vt:lpstr>Θέμα 2</vt:lpstr>
      <vt:lpstr>Θέμα 3</vt:lpstr>
      <vt:lpstr>Θέμα 4</vt:lpstr>
      <vt:lpstr>Θέμα 5</vt:lpstr>
      <vt:lpstr>Θέμα 6</vt:lpstr>
      <vt:lpstr>Θέμα 7</vt:lpstr>
      <vt:lpstr>Θέμα 8</vt:lpstr>
      <vt:lpstr>Θέμα 9</vt:lpstr>
      <vt:lpstr>Θέμα 10</vt:lpstr>
      <vt:lpstr>Θέμα 11</vt:lpstr>
      <vt:lpstr>Θέμα 12</vt:lpstr>
      <vt:lpstr>Θέμα 13</vt:lpstr>
      <vt:lpstr>Θέμα 14</vt:lpstr>
      <vt:lpstr>Θέμα 15</vt:lpstr>
      <vt:lpstr>Θέμα 16</vt:lpstr>
      <vt:lpstr>Πηγές</vt:lpstr>
      <vt:lpstr>Tips …</vt:lpstr>
      <vt:lpstr>Δήλωση θεμάτων</vt:lpstr>
      <vt:lpstr>Ερωτήσεις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Stauros Charismiadis</dc:creator>
  <cp:lastModifiedBy>Nikos Passas</cp:lastModifiedBy>
  <cp:revision>14</cp:revision>
  <dcterms:created xsi:type="dcterms:W3CDTF">2024-11-04T17:35:59Z</dcterms:created>
  <dcterms:modified xsi:type="dcterms:W3CDTF">2025-11-03T14:21:18Z</dcterms:modified>
</cp:coreProperties>
</file>