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0655" autoAdjust="0"/>
  </p:normalViewPr>
  <p:slideViewPr>
    <p:cSldViewPr snapToGrid="0">
      <p:cViewPr varScale="1">
        <p:scale>
          <a:sx n="66" d="100"/>
          <a:sy n="66" d="100"/>
        </p:scale>
        <p:origin x="984" y="35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E3522-5507-CBFC-3AED-42F095933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83161C-F011-A62C-45F7-DAF706ADA5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C6A35C-2D2D-4CD5-58EA-E4544F2E2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AA650-7315-C458-FE8B-7B9C754939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3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6151D-F360-DEF4-F9AB-8E954F136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71FF8C-96C9-7B0C-9028-9F6CCAFDD1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ED1C00-17F6-A520-5959-A77B61DEF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E997A-8C9D-E1D3-A194-FE4142695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8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E6DB3-EB89-E6AA-3E66-B6A205885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0A229-91D5-0CE6-15CA-A478BB996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4F81AC-6378-DE1B-4B6A-45125752C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D18DC-76DA-12D0-5371-D802643EC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23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21ADF-18DF-371B-ADF1-49D276A4F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DDDBE7-C37B-6CBB-3A50-BABBE5DCE2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AC5CAA-4644-975A-DDB7-2FD5FF2AE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D7A73-2029-1B9A-BF0A-A571E4070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27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25DF1-4703-CD0A-A28B-F3B8F3ECC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127A1F-7910-7288-B8F2-56E1F4C78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305310-D5D2-2873-4AD7-19A553410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65356-43A7-8F7D-A3FA-E4335F5BF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13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2007C-55AD-63C9-4C57-B0FF2B1C7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11B90F-B977-085E-A8E3-40FBBF42C5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7E5EA1-C101-DCCE-8F0B-25DAE41F0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8A7AB-5B1A-A981-09D7-30F2757D3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52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F23BB-4813-9ED7-9D18-885332381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54656E-13C7-D1E2-2E3E-5CCF38EEE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0CF173-8719-D742-055A-C83B0B0A5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C1CDB-93E0-FB1A-DB2B-5D2248224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79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5270B-D9D1-98A7-EC08-C6A1D7CC2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F0D065-DE94-852D-3276-3AFDC751C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7F6261-08D3-32FC-B95A-331E4881B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A9F36-F6C6-A3A1-D63D-6444C5A87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36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68583-0BD4-E528-592D-CEA2D71B6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D601F9-A50D-CA32-572A-5DB907FD7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5CA355-428F-441F-9C26-D2997140A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99AF9-781D-CE64-1F3F-D010512F6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4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XYMJFBLzfc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ltralytics/yolov5.gitcd%20yolov5pip%20install%20-r%20requirements.tx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475408"/>
            <a:ext cx="12192000" cy="2382592"/>
          </a:xfrm>
        </p:spPr>
        <p:txBody>
          <a:bodyPr anchor="ctr"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Project Title:</a:t>
            </a:r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AI-Enabled Drone Swarm network and information management</a:t>
            </a:r>
            <a:b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Subtitle:</a:t>
            </a:r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Object Detection, DRONE2DRONE Information Exchange and Collaborative</a:t>
            </a:r>
            <a:r>
              <a:rPr lang="el-GR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AWARENESS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AD59D-5F73-1FB5-2263-D32DCD90A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031" y="-1342"/>
            <a:ext cx="5173282" cy="3473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C06AA-DF66-F68F-CF19-077F69B50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068" y="0"/>
            <a:ext cx="3618963" cy="350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619AD-3D92-52D8-1D2F-F447AC6FD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8F431-B83B-E114-8536-BAC32C43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23583"/>
            <a:ext cx="9953308" cy="1012422"/>
          </a:xfrm>
        </p:spPr>
        <p:txBody>
          <a:bodyPr>
            <a:normAutofit/>
          </a:bodyPr>
          <a:lstStyle/>
          <a:p>
            <a:r>
              <a:rPr lang="en-US" dirty="0"/>
              <a:t>Deploying the Model</a:t>
            </a:r>
            <a:br>
              <a:rPr lang="en-US" dirty="0"/>
            </a:br>
            <a:r>
              <a:rPr lang="en-US" dirty="0"/>
              <a:t>Using Your Trained Model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F414749-03A0-231D-7D24-0FEE705E5C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EB944DD-8C36-302D-8AC1-8D85D1766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120" y="2899847"/>
            <a:ext cx="10449488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br>
              <a:rPr lang="en-US" sz="2800" dirty="0"/>
            </a:br>
            <a:r>
              <a:rPr lang="en-US" sz="2800" dirty="0"/>
              <a:t>Convert to ONNX or </a:t>
            </a:r>
            <a:r>
              <a:rPr lang="en-US" sz="2800" dirty="0" err="1"/>
              <a:t>TensorRT</a:t>
            </a:r>
            <a:r>
              <a:rPr lang="en-US" sz="2800" dirty="0"/>
              <a:t> for efficiency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Deploy using Flask/</a:t>
            </a:r>
            <a:r>
              <a:rPr lang="en-US" sz="2800" dirty="0" err="1"/>
              <a:t>FastAPI</a:t>
            </a:r>
            <a:r>
              <a:rPr lang="en-US" sz="2800" dirty="0"/>
              <a:t> for web applications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Implement on edge devices like Raspberry Pi or Jetson Nano</a:t>
            </a:r>
          </a:p>
        </p:txBody>
      </p:sp>
    </p:spTree>
    <p:extLst>
      <p:ext uri="{BB962C8B-B14F-4D97-AF65-F5344CB8AC3E}">
        <p14:creationId xmlns:p14="http://schemas.microsoft.com/office/powerpoint/2010/main" val="407058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F1B18-EE97-7306-2650-ADC9BE2E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192"/>
            <a:ext cx="5655197" cy="1234031"/>
          </a:xfrm>
        </p:spPr>
        <p:txBody>
          <a:bodyPr/>
          <a:lstStyle/>
          <a:p>
            <a:r>
              <a:rPr lang="en-US" dirty="0"/>
              <a:t>Models for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726B5-8E6D-64F8-C1FA-AA57D6EC4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805D6-13AA-ABCF-9E68-E7264C9F20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WASTE</a:t>
            </a:r>
          </a:p>
          <a:p>
            <a:r>
              <a:rPr lang="en-US" dirty="0"/>
              <a:t>CARS</a:t>
            </a:r>
          </a:p>
          <a:p>
            <a:r>
              <a:rPr lang="en-US" dirty="0"/>
              <a:t>PERSONS</a:t>
            </a:r>
          </a:p>
          <a:p>
            <a:r>
              <a:rPr lang="en-US" dirty="0"/>
              <a:t>BOATS</a:t>
            </a:r>
          </a:p>
          <a:p>
            <a:r>
              <a:rPr lang="en-US" dirty="0"/>
              <a:t>AIRPLANES</a:t>
            </a:r>
          </a:p>
          <a:p>
            <a:r>
              <a:rPr lang="en-US" dirty="0"/>
              <a:t>DRONES</a:t>
            </a:r>
          </a:p>
          <a:p>
            <a:r>
              <a:rPr lang="en-US" dirty="0"/>
              <a:t>TREES </a:t>
            </a:r>
          </a:p>
          <a:p>
            <a:r>
              <a:rPr lang="en-US" dirty="0"/>
              <a:t>BUILDINGS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929A0-C755-ED0D-6C18-9B689C8C4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58A6A2-C743-59CA-1521-F7DDC2CD02FF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SELECT OBJECT</a:t>
            </a:r>
          </a:p>
          <a:p>
            <a:r>
              <a:rPr lang="en-US" dirty="0"/>
              <a:t>CREATE DATASET</a:t>
            </a:r>
          </a:p>
          <a:p>
            <a:r>
              <a:rPr lang="en-US" dirty="0"/>
              <a:t>TRAIN ON YOLO </a:t>
            </a:r>
          </a:p>
          <a:p>
            <a:r>
              <a:rPr lang="en-US" dirty="0"/>
              <a:t>RETRAIN : TARGET ACCURACY 70%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CE2F9-37BF-5EF6-A1CD-79DA307B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7E5B8F-39FC-1367-81FF-A989D01DA839}"/>
              </a:ext>
            </a:extLst>
          </p:cNvPr>
          <p:cNvSpPr txBox="1"/>
          <p:nvPr/>
        </p:nvSpPr>
        <p:spPr>
          <a:xfrm>
            <a:off x="8610600" y="6153379"/>
            <a:ext cx="3190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https://youtu.be/vXYMJFBLzfc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93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A81C3-6B26-2A08-0B1A-973E8EA12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0857-466F-D636-1D32-65DE6DF13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570" cy="3457971"/>
          </a:xfrm>
        </p:spPr>
        <p:txBody>
          <a:bodyPr/>
          <a:lstStyle/>
          <a:p>
            <a:r>
              <a:rPr lang="en-US" b="1" dirty="0"/>
              <a:t>Training an AI Model for Object Detection with YOLOv5</a:t>
            </a:r>
          </a:p>
        </p:txBody>
      </p:sp>
    </p:spTree>
    <p:extLst>
      <p:ext uri="{BB962C8B-B14F-4D97-AF65-F5344CB8AC3E}">
        <p14:creationId xmlns:p14="http://schemas.microsoft.com/office/powerpoint/2010/main" val="246263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C099D-9325-90C2-CD21-C000EF58C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E903-DF21-C662-DEE9-123DCFF8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2"/>
            <a:ext cx="9953308" cy="1012422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6370CD64-B85F-ABBB-55F4-FBF9476BB0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F00EB94-3D4F-58E7-FDFB-AABA6D2FA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415" y="2903811"/>
            <a:ext cx="108955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Content: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Overview of Object Detection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Introduction to YOLO (You Only Look Once)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Why YOLOv5? Speed and accuracy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Hands-on 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300540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28F7B-1A26-CD38-42AF-878AB7A0D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2FB1-BA10-F025-3EB4-3619D869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2"/>
            <a:ext cx="9953308" cy="1012422"/>
          </a:xfrm>
        </p:spPr>
        <p:txBody>
          <a:bodyPr/>
          <a:lstStyle/>
          <a:p>
            <a:r>
              <a:rPr lang="en-US" dirty="0"/>
              <a:t>What You Need to Get Started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0043A57D-1370-F19E-3824-70F4B4EA80F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C431095-E411-254C-D9BC-7A7445EE5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415" y="2903811"/>
            <a:ext cx="108955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Basic understanding of Python and deep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Installed software: Python, pip, Git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Libraries: </a:t>
            </a:r>
            <a:r>
              <a:rPr lang="en-US" sz="2400" dirty="0" err="1"/>
              <a:t>PyTorch</a:t>
            </a:r>
            <a:r>
              <a:rPr lang="en-US" sz="2400" dirty="0"/>
              <a:t>, OpenCV, Matplotlib, Pandas, NumPy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GPU recommended (optional but speeds up training)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45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1DD74-CA76-DBBF-2CC2-06123A123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6DA11-3B9A-716F-5943-95EE4878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2"/>
            <a:ext cx="9953308" cy="1012422"/>
          </a:xfrm>
        </p:spPr>
        <p:txBody>
          <a:bodyPr/>
          <a:lstStyle/>
          <a:p>
            <a:r>
              <a:rPr lang="en-US" dirty="0"/>
              <a:t>setting Up the Environment</a:t>
            </a:r>
            <a:r>
              <a:rPr lang="en-US" sz="2800" dirty="0"/>
              <a:t> - Installing YOLOv5</a:t>
            </a:r>
            <a:endParaRPr lang="en-US" dirty="0"/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CA1FBBAE-3962-7A4B-659C-459306491E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FA75EA0-6D41-D787-B76C-B8B4103F9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415" y="1826593"/>
            <a:ext cx="10895526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Open a terminal and run:</a:t>
            </a:r>
          </a:p>
          <a:p>
            <a:pPr lvl="2"/>
            <a:r>
              <a:rPr lang="en-US" sz="2000" dirty="0"/>
              <a:t>git clone </a:t>
            </a:r>
            <a:r>
              <a:rPr lang="en-US" sz="2000" dirty="0">
                <a:hlinkClick r:id="rId3"/>
              </a:rPr>
              <a:t>https://github.com/ultralytics/yolov5.git</a:t>
            </a:r>
          </a:p>
          <a:p>
            <a:pPr lvl="2"/>
            <a:r>
              <a:rPr lang="en-US" sz="2000" dirty="0">
                <a:hlinkClick r:id="rId3"/>
              </a:rPr>
              <a:t>cd yolov5</a:t>
            </a:r>
            <a:endParaRPr lang="en-US" sz="2000" dirty="0"/>
          </a:p>
          <a:p>
            <a:pPr lvl="2"/>
            <a:r>
              <a:rPr lang="en-US" sz="2000" dirty="0">
                <a:hlinkClick r:id="rId3"/>
              </a:rPr>
              <a:t>p</a:t>
            </a:r>
            <a:r>
              <a:rPr lang="en-US" sz="2000" dirty="0">
                <a:hlinkClick r:id="rId3"/>
              </a:rPr>
              <a:t>ip install -r requirements.txt</a:t>
            </a:r>
            <a:endParaRPr lang="en-US" sz="2000" dirty="0"/>
          </a:p>
          <a:p>
            <a:pPr lvl="2"/>
            <a:endParaRPr lang="en-US" sz="2000" dirty="0"/>
          </a:p>
          <a:p>
            <a:pPr lvl="2"/>
            <a:r>
              <a:rPr lang="en-US" sz="2000" dirty="0"/>
              <a:t>This command clones the YOLOv5 repository from GitHub, navigates into the directory, and installs the required dependencies specified in requirements.txt.</a:t>
            </a:r>
          </a:p>
          <a:p>
            <a:pPr lvl="2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Verify installation:</a:t>
            </a:r>
          </a:p>
          <a:p>
            <a:pPr lvl="2"/>
            <a:r>
              <a:rPr lang="en-US" sz="2000" dirty="0"/>
              <a:t>python detect.py --weights yolov5s.pt --</a:t>
            </a:r>
            <a:r>
              <a:rPr lang="en-US" sz="2000" dirty="0" err="1"/>
              <a:t>img</a:t>
            </a:r>
            <a:r>
              <a:rPr lang="en-US" sz="2000" dirty="0"/>
              <a:t> 640 --conf 0.25 --source data/images/</a:t>
            </a:r>
          </a:p>
          <a:p>
            <a:pPr lvl="2"/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lvl="2"/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This command runs object detection using a pre-trained YOLOv5 model (yolov5s.pt), with an image size of 640 pixels and a confidence threshold of 25%.</a:t>
            </a:r>
          </a:p>
        </p:txBody>
      </p:sp>
    </p:spTree>
    <p:extLst>
      <p:ext uri="{BB962C8B-B14F-4D97-AF65-F5344CB8AC3E}">
        <p14:creationId xmlns:p14="http://schemas.microsoft.com/office/powerpoint/2010/main" val="19474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D83DC-DC74-4AF3-E3E8-59244D9C9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92A8-FAE6-3D73-DFB7-2FC00FDFC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23583"/>
            <a:ext cx="9953308" cy="1012422"/>
          </a:xfrm>
        </p:spPr>
        <p:txBody>
          <a:bodyPr/>
          <a:lstStyle/>
          <a:p>
            <a:r>
              <a:rPr lang="en-US" dirty="0"/>
              <a:t>Preparing the Dataset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520FF6B6-0FD7-C871-DA43-EF350A49C0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ADCC4DE-D63D-9055-A2CE-B3A87F8A9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120" y="1733783"/>
            <a:ext cx="10449488" cy="50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an existing dataset (COCO, Pascal VOC) or collect images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Label images using tools like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LabelImg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Roboflow</a:t>
            </a:r>
            <a:endParaRPr lang="en-US" altLang="en-US" dirty="0"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Organize dataset into: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images/train/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images/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/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images/test/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labels/train/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labels/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/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labels/test/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 Unicode M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data.yaml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file specifies paths for training and validation data, the number of classes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), and the class names.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 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data.yaml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file: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train: ./data/images/train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 ./data/images/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 1 # number of classes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names: ['object’]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data.yaml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file specifies paths for training and validation data, the number of classes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and the class names.</a:t>
            </a:r>
          </a:p>
        </p:txBody>
      </p:sp>
    </p:spTree>
    <p:extLst>
      <p:ext uri="{BB962C8B-B14F-4D97-AF65-F5344CB8AC3E}">
        <p14:creationId xmlns:p14="http://schemas.microsoft.com/office/powerpoint/2010/main" val="194793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71515-A4A9-7E57-65B7-071E31867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9C1E-4FB0-2D8E-D270-4F546181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23583"/>
            <a:ext cx="9953308" cy="1012422"/>
          </a:xfrm>
        </p:spPr>
        <p:txBody>
          <a:bodyPr/>
          <a:lstStyle/>
          <a:p>
            <a:r>
              <a:rPr lang="en-US" dirty="0"/>
              <a:t>Training the Model- Running YOLOv5 Training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3C064348-1E88-F9E4-5E9C-30C50090C8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2119A38-86A8-4092-F030-B8BDAC18A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120" y="2172367"/>
            <a:ext cx="1044948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Run the training command: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python train.py --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640 --batch 16 --epochs 50 --data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data.yaml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--weights yolov5s.pt --device 0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command trains YOLOv5 using images of 640 pixels, a batch size of 16, for 50 epochs, with the dataset configuration from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data.yaml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pre-trained weights yolov5s.pt. --device 0 ensures GPU usage if available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 progress in runs/train/exp/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Adjust hyperparameters for better accuracy</a:t>
            </a:r>
          </a:p>
        </p:txBody>
      </p:sp>
    </p:spTree>
    <p:extLst>
      <p:ext uri="{BB962C8B-B14F-4D97-AF65-F5344CB8AC3E}">
        <p14:creationId xmlns:p14="http://schemas.microsoft.com/office/powerpoint/2010/main" val="353691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272F2-C6F4-2EC2-2880-DDEF4407B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345E-C27E-4665-6A31-A01278D8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23583"/>
            <a:ext cx="9953308" cy="1012422"/>
          </a:xfrm>
        </p:spPr>
        <p:txBody>
          <a:bodyPr/>
          <a:lstStyle/>
          <a:p>
            <a:r>
              <a:rPr lang="en-US" dirty="0"/>
              <a:t>Evaluating Model Performance-Analyzing Results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06345199-68FB-00A4-8D1C-49B22CE14E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113EAA9-38CE-4289-C3D4-D151872F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120" y="1764565"/>
            <a:ext cx="10449488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 runs/train/exp/ for metrics like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(mean Average Precision)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TensorBoard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visual analysis: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tensorboard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--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logdir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runs/train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command starts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TensorBoard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which helps visualize training metrics such as loss and accuracy over time.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</a:rPr>
              <a:t>Test on new images using: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python detect.py --weights runs/train/exp/weights/best.pt --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640 --conf 0.25 --source data/images/test/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command tests the trained model (best.pt) on new images with a confidence threshold of 25%.</a:t>
            </a:r>
          </a:p>
        </p:txBody>
      </p:sp>
    </p:spTree>
    <p:extLst>
      <p:ext uri="{BB962C8B-B14F-4D97-AF65-F5344CB8AC3E}">
        <p14:creationId xmlns:p14="http://schemas.microsoft.com/office/powerpoint/2010/main" val="3559857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20F03-B935-B605-60E4-70C0522AF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AAED-929A-81C0-7787-89BABED2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23583"/>
            <a:ext cx="9953308" cy="1012422"/>
          </a:xfrm>
        </p:spPr>
        <p:txBody>
          <a:bodyPr>
            <a:normAutofit/>
          </a:bodyPr>
          <a:lstStyle/>
          <a:p>
            <a:r>
              <a:rPr lang="en-US" dirty="0"/>
              <a:t>Fine-tuning and Optimization - Improving the Model 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26059B77-1BDA-FDD7-6257-E456552E3F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AAC27FA-763D-61B5-CAA8-B41123A38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120" y="2861376"/>
            <a:ext cx="10449488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Increase dataset size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Use data augmentation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Tune learning rate, batch size, number of epochs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Try different YOLO versions (YOLOv5m, YOLOv5l, etc.)</a:t>
            </a:r>
          </a:p>
        </p:txBody>
      </p:sp>
    </p:spTree>
    <p:extLst>
      <p:ext uri="{BB962C8B-B14F-4D97-AF65-F5344CB8AC3E}">
        <p14:creationId xmlns:p14="http://schemas.microsoft.com/office/powerpoint/2010/main" val="35035306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{2983D642-B6EB-43C3-A91B-5D3717988CE6}tf67328976_win32</Template>
  <TotalTime>8965</TotalTime>
  <Words>669</Words>
  <Application>Microsoft Office PowerPoint</Application>
  <PresentationFormat>Widescreen</PresentationFormat>
  <Paragraphs>104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Arial Unicode MS</vt:lpstr>
      <vt:lpstr>Calibri</vt:lpstr>
      <vt:lpstr>Symbol</vt:lpstr>
      <vt:lpstr>Tenorite</vt:lpstr>
      <vt:lpstr>Custom</vt:lpstr>
      <vt:lpstr>Project Title: AI-Enabled Drone Swarm network and information management Subtitle: Object Detection, DRONE2DRONE Information Exchange and Collaborative AWARENESS</vt:lpstr>
      <vt:lpstr>Training an AI Model for Object Detection with YOLOv5</vt:lpstr>
      <vt:lpstr>introduction</vt:lpstr>
      <vt:lpstr>What You Need to Get Started</vt:lpstr>
      <vt:lpstr>setting Up the Environment - Installing YOLOv5</vt:lpstr>
      <vt:lpstr>Preparing the Dataset</vt:lpstr>
      <vt:lpstr>Training the Model- Running YOLOv5 Training</vt:lpstr>
      <vt:lpstr>Evaluating Model Performance-Analyzing Results</vt:lpstr>
      <vt:lpstr>Fine-tuning and Optimization - Improving the Model </vt:lpstr>
      <vt:lpstr>Deploying the Model Using Your Trained Model</vt:lpstr>
      <vt:lpstr>Models for training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Nancy Alonistioti</dc:creator>
  <cp:lastModifiedBy>Nancy Alonistioti</cp:lastModifiedBy>
  <cp:revision>48</cp:revision>
  <dcterms:created xsi:type="dcterms:W3CDTF">2025-02-16T18:22:42Z</dcterms:created>
  <dcterms:modified xsi:type="dcterms:W3CDTF">2025-02-25T19:15:27Z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