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32"/>
  </p:notesMasterIdLst>
  <p:sldIdLst>
    <p:sldId id="475" r:id="rId2"/>
    <p:sldId id="1134" r:id="rId3"/>
    <p:sldId id="1020" r:id="rId4"/>
    <p:sldId id="1024" r:id="rId5"/>
    <p:sldId id="1133" r:id="rId6"/>
    <p:sldId id="1135" r:id="rId7"/>
    <p:sldId id="1136" r:id="rId8"/>
    <p:sldId id="1137" r:id="rId9"/>
    <p:sldId id="1138" r:id="rId10"/>
    <p:sldId id="1139" r:id="rId11"/>
    <p:sldId id="1140" r:id="rId12"/>
    <p:sldId id="1141" r:id="rId13"/>
    <p:sldId id="1143" r:id="rId14"/>
    <p:sldId id="1144" r:id="rId15"/>
    <p:sldId id="1142" r:id="rId16"/>
    <p:sldId id="276" r:id="rId17"/>
    <p:sldId id="303" r:id="rId18"/>
    <p:sldId id="304" r:id="rId19"/>
    <p:sldId id="305" r:id="rId20"/>
    <p:sldId id="307" r:id="rId21"/>
    <p:sldId id="308" r:id="rId22"/>
    <p:sldId id="309" r:id="rId23"/>
    <p:sldId id="310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E461A-56B2-1F45-893F-0C173B87E282}" v="29" dt="2024-05-27T14:01:23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/>
    <p:restoredTop sz="94553"/>
  </p:normalViewPr>
  <p:slideViewPr>
    <p:cSldViewPr>
      <p:cViewPr varScale="1">
        <p:scale>
          <a:sx n="113" d="100"/>
          <a:sy n="113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77DD2-CDCE-4ECE-BCDC-82506A872272}" type="datetimeFigureOut">
              <a:rPr lang="el-GR" smtClean="0"/>
              <a:t>17/3/25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C2F5-188A-41F4-85FE-651EE1AA14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01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7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CD751-5339-334F-8237-138F9F4162C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5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EC2F5-188A-41F4-85FE-651EE1AA144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68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EC2F5-188A-41F4-85FE-651EE1AA144A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92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2655800"/>
            <a:ext cx="5807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6173432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7790243" y="5576535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893253" y="4444464"/>
            <a:ext cx="576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8771302" y="6565033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2386266" y="677512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479460" y="3605307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>
            <a:off x="261540" y="857463"/>
            <a:ext cx="963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>
            <a:off x="507235" y="1441151"/>
            <a:ext cx="1926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>
            <a:off x="8314019" y="4833763"/>
            <a:ext cx="1443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>
            <a:off x="8882858" y="5582348"/>
            <a:ext cx="1443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158313" y="2128745"/>
            <a:ext cx="576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>
            <a:off x="1396483" y="301904"/>
            <a:ext cx="1926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>
            <a:off x="617492" y="2667459"/>
            <a:ext cx="576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>
            <a:off x="3425273" y="517173"/>
            <a:ext cx="576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>
            <a:off x="8014029" y="6090061"/>
            <a:ext cx="1926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771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24774A-9EB4-4DE9-9100-5C02D1873EEE}" type="datetimeFigureOut">
              <a:rPr lang="el-GR" smtClean="0"/>
              <a:t>17/3/25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CB1989-85CB-4898-8484-5F2F92C2BBE9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tkanellos@di.uoa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886793" y="1802325"/>
            <a:ext cx="5420139" cy="11598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/>
            <a:r>
              <a:rPr lang="el-GR" sz="2800" dirty="0" err="1"/>
              <a:t>Φωτονικ</a:t>
            </a:r>
            <a:r>
              <a:rPr lang="en-GB" sz="2800" dirty="0" err="1"/>
              <a:t>ή</a:t>
            </a:r>
            <a:endParaRPr sz="2800" dirty="0"/>
          </a:p>
        </p:txBody>
      </p:sp>
      <p:sp>
        <p:nvSpPr>
          <p:cNvPr id="6" name="Google Shape;98;p15">
            <a:extLst>
              <a:ext uri="{FF2B5EF4-FFF2-40B4-BE49-F238E27FC236}">
                <a16:creationId xmlns:a16="http://schemas.microsoft.com/office/drawing/2014/main" id="{424E2F42-64DB-6E83-7D83-EADF6E48F1EB}"/>
              </a:ext>
            </a:extLst>
          </p:cNvPr>
          <p:cNvSpPr txBox="1">
            <a:spLocks/>
          </p:cNvSpPr>
          <p:nvPr/>
        </p:nvSpPr>
        <p:spPr>
          <a:xfrm>
            <a:off x="1886792" y="2792409"/>
            <a:ext cx="618986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000" dirty="0">
                <a:solidFill>
                  <a:schemeClr val="bg1">
                    <a:lumMod val="65000"/>
                  </a:schemeClr>
                </a:solidFill>
              </a:rPr>
              <a:t>8</a:t>
            </a:r>
            <a:r>
              <a:rPr lang="el-GR" sz="2000" baseline="30000" dirty="0">
                <a:solidFill>
                  <a:schemeClr val="bg1">
                    <a:lumMod val="65000"/>
                  </a:schemeClr>
                </a:solidFill>
              </a:rPr>
              <a:t>ο</a:t>
            </a:r>
            <a:r>
              <a:rPr lang="el-GR" sz="2000" dirty="0">
                <a:solidFill>
                  <a:schemeClr val="bg1">
                    <a:lumMod val="65000"/>
                  </a:schemeClr>
                </a:solidFill>
              </a:rPr>
              <a:t> Εξάμηνο </a:t>
            </a:r>
          </a:p>
          <a:p>
            <a:r>
              <a:rPr lang="el-GR" sz="2000" dirty="0">
                <a:solidFill>
                  <a:schemeClr val="bg1">
                    <a:lumMod val="65000"/>
                  </a:schemeClr>
                </a:solidFill>
              </a:rPr>
              <a:t>Τομέας Γ’ / Τμήμα Πληροφορικής και Επικοινωνιών  ΕΚΠΑ 2022-2023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F3539-8267-8FAB-9258-995A87A5A000}"/>
              </a:ext>
            </a:extLst>
          </p:cNvPr>
          <p:cNvSpPr txBox="1"/>
          <p:nvPr/>
        </p:nvSpPr>
        <p:spPr>
          <a:xfrm>
            <a:off x="1886791" y="4535043"/>
            <a:ext cx="3528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/>
              <a:t>Γιώργος Κανέλλος</a:t>
            </a:r>
            <a:endParaRPr lang="en-US" sz="1200" dirty="0"/>
          </a:p>
          <a:p>
            <a:endParaRPr lang="en-US" sz="1200" dirty="0"/>
          </a:p>
          <a:p>
            <a:r>
              <a:rPr lang="el-GR" sz="1200" dirty="0"/>
              <a:t>Επίκουρος Καθηγητής</a:t>
            </a:r>
            <a:endParaRPr lang="en-US" sz="1200" dirty="0"/>
          </a:p>
          <a:p>
            <a:r>
              <a:rPr lang="el-GR" sz="1200" dirty="0"/>
              <a:t>Τμήμα Πληροφορικής και Επικοινωνιών</a:t>
            </a:r>
            <a:br>
              <a:rPr lang="en-GB" sz="1200" dirty="0"/>
            </a:br>
            <a:r>
              <a:rPr lang="el-GR" sz="1200" dirty="0"/>
              <a:t>Εθνικό και Καποδιστριακό Πανεπιστήμιο Αθηνών</a:t>
            </a:r>
            <a:br>
              <a:rPr lang="en-GB" sz="1200" dirty="0"/>
            </a:br>
            <a:r>
              <a:rPr lang="en-GB" sz="1200" dirty="0">
                <a:hlinkClick r:id="rId3"/>
              </a:rPr>
              <a:t>gtkanellos@di.uoa.gr</a:t>
            </a:r>
            <a:endParaRPr lang="en-GB" sz="1200" dirty="0"/>
          </a:p>
          <a:p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D86A4-D945-DDFA-7A9A-BFC45BD76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95" y="4902996"/>
            <a:ext cx="1345096" cy="649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109A3-E7E4-5E93-5065-8DE7A888687F}"/>
              </a:ext>
            </a:extLst>
          </p:cNvPr>
          <p:cNvSpPr txBox="1"/>
          <p:nvPr/>
        </p:nvSpPr>
        <p:spPr>
          <a:xfrm>
            <a:off x="1886791" y="3767543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Μάθημα</a:t>
            </a:r>
            <a:r>
              <a:rPr lang="en-US"/>
              <a:t> 6</a:t>
            </a:r>
            <a:r>
              <a:rPr lang="en-US" baseline="3000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2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05650-34C2-80FF-A509-FA7E23D6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35172"/>
            <a:ext cx="6143990" cy="40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1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90D3C-2754-4120-7AB9-FCC9CE15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8" y="1847088"/>
            <a:ext cx="8098844" cy="2555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91AC1-97C5-5B5F-C5C7-6260A977A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370370"/>
            <a:ext cx="6090581" cy="149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70CF89-AD61-83D5-7E70-2FE109EF8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5" y="4274945"/>
            <a:ext cx="2393029" cy="70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1E128-9871-7CE8-7ED5-13B3D22B5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2" y="5619144"/>
            <a:ext cx="2741694" cy="913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56540-F4D1-7701-D0DD-96AB06A325B9}"/>
              </a:ext>
            </a:extLst>
          </p:cNvPr>
          <p:cNvSpPr txBox="1"/>
          <p:nvPr/>
        </p:nvSpPr>
        <p:spPr>
          <a:xfrm>
            <a:off x="2555776" y="6016650"/>
            <a:ext cx="458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1" baseline="-25000" dirty="0">
                <a:solidFill>
                  <a:srgbClr val="1F1F1F"/>
                </a:solidFill>
                <a:effectLst/>
                <a:latin typeface="ElsevierGulliver"/>
              </a:rPr>
              <a:t>g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is group index of the waveguide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0246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90D3C-2754-4120-7AB9-FCC9CE15C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8" y="1847088"/>
            <a:ext cx="8098844" cy="2555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C91AC1-97C5-5B5F-C5C7-6260A977A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370370"/>
            <a:ext cx="6090581" cy="1499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70CF89-AD61-83D5-7E70-2FE109EF8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5" y="4274945"/>
            <a:ext cx="2393029" cy="703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81E128-9871-7CE8-7ED5-13B3D22B5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52" y="5619144"/>
            <a:ext cx="2741694" cy="913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56540-F4D1-7701-D0DD-96AB06A325B9}"/>
              </a:ext>
            </a:extLst>
          </p:cNvPr>
          <p:cNvSpPr txBox="1"/>
          <p:nvPr/>
        </p:nvSpPr>
        <p:spPr>
          <a:xfrm>
            <a:off x="2555776" y="6016650"/>
            <a:ext cx="458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1" baseline="-25000" dirty="0">
                <a:solidFill>
                  <a:srgbClr val="1F1F1F"/>
                </a:solidFill>
                <a:effectLst/>
                <a:latin typeface="ElsevierGulliver"/>
              </a:rPr>
              <a:t>g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is group index of the waveguide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1930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99E1-AF48-8D95-16D4-7631688C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Fabry Perot filter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25D00-D4E1-EA56-9760-24C957B1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7088"/>
            <a:ext cx="7920880" cy="48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4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99E1-AF48-8D95-16D4-7631688C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Fabry Perot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DD173-5ED5-909B-D9B6-665E3D084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47087"/>
            <a:ext cx="6696744" cy="48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6630-2CBC-7677-957D-A46228C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R" dirty="0"/>
              <a:t>ascaded MZI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54CA0-E03B-A75A-79C0-B41C327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7087"/>
            <a:ext cx="7848872" cy="48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" y="504270"/>
            <a:ext cx="9108504" cy="526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83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620688"/>
            <a:ext cx="9036496" cy="47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29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MOSFET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4525963"/>
          </a:xfrm>
        </p:spPr>
        <p:txBody>
          <a:bodyPr/>
          <a:lstStyle/>
          <a:p>
            <a:pPr eaLnBrk="1" hangingPunct="1"/>
            <a:r>
              <a:rPr lang="en-US" altLang="en-US"/>
              <a:t>Metal Oxide Semiconductor Field Effect Transistor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9950"/>
            <a:ext cx="23987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51562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06938"/>
            <a:ext cx="24987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30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N-channel MOSFET / Enhancement mode</a:t>
            </a: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4648200" cy="3200400"/>
          </a:xfrm>
          <a:noFill/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25538"/>
            <a:ext cx="1503363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08500"/>
            <a:ext cx="35623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05338" y="5668963"/>
            <a:ext cx="2630487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5148263" y="5013325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≈10</a:t>
            </a:r>
            <a:r>
              <a:rPr lang="en-US" altLang="en-US" sz="1800" baseline="30000">
                <a:latin typeface="Arial" pitchFamily="34" charset="0"/>
              </a:rPr>
              <a:t>10</a:t>
            </a:r>
            <a:r>
              <a:rPr lang="en-US" altLang="en-US" sz="1800">
                <a:latin typeface="Arial" pitchFamily="34" charset="0"/>
              </a:rPr>
              <a:t> MOSFETs/chip</a:t>
            </a:r>
          </a:p>
        </p:txBody>
      </p:sp>
    </p:spTree>
    <p:extLst>
      <p:ext uri="{BB962C8B-B14F-4D97-AF65-F5344CB8AC3E}">
        <p14:creationId xmlns:p14="http://schemas.microsoft.com/office/powerpoint/2010/main" val="202926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A8C7-AA35-A222-EF70-0927CEA0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</a:t>
            </a:r>
            <a:r>
              <a:rPr lang="en-GB" dirty="0" err="1"/>
              <a:t>ύ</a:t>
            </a:r>
            <a:r>
              <a:rPr lang="el-GR" dirty="0" err="1"/>
              <a:t>ποι</a:t>
            </a:r>
            <a:r>
              <a:rPr lang="el-GR" dirty="0"/>
              <a:t> </a:t>
            </a:r>
            <a:r>
              <a:rPr lang="el-GR" dirty="0" err="1"/>
              <a:t>συζευκτών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16647-5FF6-DC42-B0D3-FBDBC25E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408712" cy="426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0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5"/>
          <a:stretch>
            <a:fillRect/>
          </a:stretch>
        </p:blipFill>
        <p:spPr bwMode="auto">
          <a:xfrm>
            <a:off x="179388" y="1189038"/>
            <a:ext cx="87439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493713"/>
            <a:ext cx="6851650" cy="487362"/>
          </a:xfrm>
        </p:spPr>
        <p:txBody>
          <a:bodyPr/>
          <a:lstStyle/>
          <a:p>
            <a:pPr eaLnBrk="1" hangingPunct="1"/>
            <a:r>
              <a:rPr lang="en-US" altLang="en-US" sz="1700" b="1">
                <a:solidFill>
                  <a:srgbClr val="0070C0"/>
                </a:solidFill>
              </a:rPr>
              <a:t>ΣΤΑΔΙΑ </a:t>
            </a:r>
            <a:r>
              <a:rPr lang="el-GR" altLang="en-US" sz="1700" b="1">
                <a:solidFill>
                  <a:srgbClr val="0070C0"/>
                </a:solidFill>
              </a:rPr>
              <a:t>ΤΗΣ ΦΩΤΟΛΙΘΟΓΡΑΦΙΚΗΣ ΔΙΑΔΙΚΑΣΙΑΣ</a:t>
            </a:r>
          </a:p>
        </p:txBody>
      </p:sp>
    </p:spTree>
    <p:extLst>
      <p:ext uri="{BB962C8B-B14F-4D97-AF65-F5344CB8AC3E}">
        <p14:creationId xmlns:p14="http://schemas.microsoft.com/office/powerpoint/2010/main" val="287711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8964612" cy="5616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n-US"/>
              <a:t> </a:t>
            </a:r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395288" y="765175"/>
            <a:ext cx="8748712" cy="4829175"/>
            <a:chOff x="249" y="482"/>
            <a:chExt cx="5511" cy="3042"/>
          </a:xfrm>
        </p:grpSpPr>
        <p:pic>
          <p:nvPicPr>
            <p:cNvPr id="18437" name="Picture 4" descr="litho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82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5" descr="litho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482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 descr="litho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79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7" descr="litho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2024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539750" y="333375"/>
            <a:ext cx="669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0070C0"/>
                </a:solidFill>
                <a:latin typeface="Arial" pitchFamily="34" charset="0"/>
              </a:rPr>
              <a:t>Μια άλλη παράσταση της διαδικασίας…</a:t>
            </a:r>
          </a:p>
        </p:txBody>
      </p:sp>
    </p:spTree>
    <p:extLst>
      <p:ext uri="{BB962C8B-B14F-4D97-AF65-F5344CB8AC3E}">
        <p14:creationId xmlns:p14="http://schemas.microsoft.com/office/powerpoint/2010/main" val="96974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n-US"/>
              <a:t> </a:t>
            </a:r>
          </a:p>
        </p:txBody>
      </p:sp>
      <p:pic>
        <p:nvPicPr>
          <p:cNvPr id="19459" name="Picture 5" descr="litho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286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7"/>
          <p:cNvGrpSpPr>
            <a:grpSpLocks/>
          </p:cNvGrpSpPr>
          <p:nvPr/>
        </p:nvGrpSpPr>
        <p:grpSpPr bwMode="auto">
          <a:xfrm>
            <a:off x="684213" y="620713"/>
            <a:ext cx="6157912" cy="4613275"/>
            <a:chOff x="431" y="391"/>
            <a:chExt cx="3879" cy="2906"/>
          </a:xfrm>
        </p:grpSpPr>
        <p:pic>
          <p:nvPicPr>
            <p:cNvPr id="19462" name="Picture 4" descr="litho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91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litho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797"/>
              <a:ext cx="2700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532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>
                <a:solidFill>
                  <a:srgbClr val="0070C0"/>
                </a:solidFill>
                <a:latin typeface="Arial" pitchFamily="34" charset="0"/>
              </a:rPr>
              <a:t>Μια άλλη παράσταση της διαδικασίας (συνέχεια…)</a:t>
            </a:r>
          </a:p>
        </p:txBody>
      </p:sp>
    </p:spTree>
    <p:extLst>
      <p:ext uri="{BB962C8B-B14F-4D97-AF65-F5344CB8AC3E}">
        <p14:creationId xmlns:p14="http://schemas.microsoft.com/office/powerpoint/2010/main" val="43035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4925" y="274638"/>
            <a:ext cx="7942263" cy="1143000"/>
          </a:xfrm>
        </p:spPr>
        <p:txBody>
          <a:bodyPr/>
          <a:lstStyle/>
          <a:p>
            <a:pPr eaLnBrk="1" hangingPunct="1"/>
            <a:r>
              <a:rPr lang="en-US" altLang="en-US"/>
              <a:t>Complementary MOS</a:t>
            </a: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49275"/>
            <a:ext cx="1687512" cy="59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6877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86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3010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88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" y="764704"/>
            <a:ext cx="9039044" cy="466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65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" y="692696"/>
            <a:ext cx="90924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6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" y="465313"/>
            <a:ext cx="9024045" cy="522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8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" y="355332"/>
            <a:ext cx="9109398" cy="455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005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" y="620688"/>
            <a:ext cx="9112919" cy="51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2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Οπτικός </a:t>
            </a:r>
            <a:r>
              <a:rPr lang="el-GR" dirty="0" err="1"/>
              <a:t>Συζεύκτης</a:t>
            </a:r>
            <a:r>
              <a:rPr lang="el-GR" dirty="0"/>
              <a:t> (</a:t>
            </a:r>
            <a:r>
              <a:rPr lang="en-US" dirty="0"/>
              <a:t>Optical Coupler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8307" y="3053184"/>
            <a:ext cx="4060187" cy="1968868"/>
          </a:xfrm>
        </p:spPr>
        <p:txBody>
          <a:bodyPr>
            <a:normAutofit fontScale="77500" lnSpcReduction="20000"/>
          </a:bodyPr>
          <a:lstStyle/>
          <a:p>
            <a:pPr lvl="1">
              <a:buSzPct val="100000"/>
            </a:pPr>
            <a:r>
              <a:rPr lang="el-GR" dirty="0"/>
              <a:t>Για κάθε μήκος κύματος </a:t>
            </a:r>
            <a:endParaRPr lang="en-US" dirty="0"/>
          </a:p>
          <a:p>
            <a:pPr lvl="2">
              <a:buSzPct val="100000"/>
            </a:pPr>
            <a:r>
              <a:rPr lang="en-US" dirty="0"/>
              <a:t>Coupling ratio : P</a:t>
            </a:r>
            <a:r>
              <a:rPr lang="en-US" baseline="-25000" dirty="0"/>
              <a:t>2</a:t>
            </a:r>
            <a:r>
              <a:rPr lang="en-US" dirty="0"/>
              <a:t>/(P</a:t>
            </a:r>
            <a:r>
              <a:rPr lang="en-US" baseline="-25000" dirty="0"/>
              <a:t>4</a:t>
            </a:r>
            <a:r>
              <a:rPr lang="en-US" dirty="0"/>
              <a:t>+P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2">
              <a:buSzPct val="100000"/>
            </a:pPr>
            <a:r>
              <a:rPr lang="en-US" dirty="0"/>
              <a:t>Excess Loss: P</a:t>
            </a:r>
            <a:r>
              <a:rPr lang="en-US" baseline="-25000" dirty="0"/>
              <a:t>1</a:t>
            </a:r>
            <a:r>
              <a:rPr lang="en-US" dirty="0"/>
              <a:t>/(P</a:t>
            </a:r>
            <a:r>
              <a:rPr lang="en-US" baseline="-25000" dirty="0"/>
              <a:t>2</a:t>
            </a:r>
            <a:r>
              <a:rPr lang="en-US" dirty="0"/>
              <a:t>+P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2">
              <a:buSzPct val="100000"/>
            </a:pPr>
            <a:r>
              <a:rPr lang="en-US" dirty="0"/>
              <a:t>Insertion Loss of P</a:t>
            </a:r>
            <a:r>
              <a:rPr lang="en-US" baseline="-25000" dirty="0"/>
              <a:t>1 </a:t>
            </a:r>
            <a:r>
              <a:rPr lang="en-US" dirty="0"/>
              <a:t>to P</a:t>
            </a:r>
            <a:r>
              <a:rPr lang="en-US" baseline="-25000" dirty="0"/>
              <a:t>2</a:t>
            </a:r>
            <a:r>
              <a:rPr lang="en-US" dirty="0"/>
              <a:t> : P</a:t>
            </a:r>
            <a:r>
              <a:rPr lang="en-US" baseline="-25000" dirty="0"/>
              <a:t>1</a:t>
            </a:r>
            <a:r>
              <a:rPr lang="en-US" dirty="0"/>
              <a:t>/P</a:t>
            </a:r>
            <a:r>
              <a:rPr lang="en-US" baseline="-25000" dirty="0"/>
              <a:t>2</a:t>
            </a:r>
          </a:p>
          <a:p>
            <a:pPr lvl="2">
              <a:buSzPct val="100000"/>
            </a:pPr>
            <a:r>
              <a:rPr lang="en-US" dirty="0"/>
              <a:t>Insertion Loss of P</a:t>
            </a:r>
            <a:r>
              <a:rPr lang="en-US" baseline="-25000" dirty="0"/>
              <a:t>1 </a:t>
            </a:r>
            <a:r>
              <a:rPr lang="en-US" dirty="0"/>
              <a:t>to P</a:t>
            </a:r>
            <a:r>
              <a:rPr lang="en-US" baseline="-25000" dirty="0"/>
              <a:t>2</a:t>
            </a:r>
            <a:r>
              <a:rPr lang="en-US" dirty="0"/>
              <a:t> : P</a:t>
            </a:r>
            <a:r>
              <a:rPr lang="en-US" baseline="-25000" dirty="0"/>
              <a:t>1</a:t>
            </a:r>
            <a:r>
              <a:rPr lang="en-US" dirty="0"/>
              <a:t>/P</a:t>
            </a:r>
            <a:r>
              <a:rPr lang="en-US" baseline="-25000" dirty="0"/>
              <a:t>4</a:t>
            </a:r>
          </a:p>
          <a:p>
            <a:pPr lvl="2">
              <a:buSzPct val="100000"/>
            </a:pPr>
            <a:r>
              <a:rPr lang="en-US" dirty="0"/>
              <a:t>Return Loss: P</a:t>
            </a:r>
            <a:r>
              <a:rPr lang="en-US" baseline="-25000" dirty="0"/>
              <a:t>3</a:t>
            </a:r>
            <a:r>
              <a:rPr lang="en-US" dirty="0"/>
              <a:t>/P</a:t>
            </a:r>
            <a:r>
              <a:rPr lang="en-US" baseline="-25000" dirty="0"/>
              <a:t>1</a:t>
            </a:r>
          </a:p>
          <a:p>
            <a:pPr lvl="2">
              <a:buSzPct val="100000"/>
            </a:pPr>
            <a:r>
              <a:rPr lang="en-US" dirty="0"/>
              <a:t>3-dB coupler: P2 = P4 = 0.5 P1  </a:t>
            </a:r>
          </a:p>
          <a:p>
            <a:pPr lvl="2"/>
            <a:endParaRPr lang="en-US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11639" y="8162925"/>
            <a:ext cx="720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7625A9-5E77-CB45-8867-3DD80D097EC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07975" y="3431930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75233"/>
            <a:ext cx="2646294" cy="1773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2637250"/>
            <a:ext cx="292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231316"/>
            <a:ext cx="3048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6276" y="2475232"/>
            <a:ext cx="3064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3339328"/>
            <a:ext cx="3113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15916" y="2799268"/>
            <a:ext cx="70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58145" y="2514429"/>
            <a:ext cx="904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Input Power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7934" y="2799268"/>
            <a:ext cx="285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λ</a:t>
            </a:r>
            <a:r>
              <a:rPr lang="en-US" sz="1050" baseline="-25000" dirty="0"/>
              <a:t>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80312" y="2637250"/>
            <a:ext cx="70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22540" y="2352411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Output Power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2330" y="2637250"/>
            <a:ext cx="285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λ</a:t>
            </a:r>
            <a:r>
              <a:rPr lang="en-US" sz="1050" baseline="-25000" dirty="0"/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88324" y="3447340"/>
            <a:ext cx="7020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30552" y="3162501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Output Power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50342" y="3447340"/>
            <a:ext cx="285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λ</a:t>
            </a:r>
            <a:r>
              <a:rPr lang="en-US" sz="1050" baseline="-25000" dirty="0"/>
              <a:t>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15916" y="3501346"/>
            <a:ext cx="5940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77934" y="3501346"/>
            <a:ext cx="2856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λ</a:t>
            </a:r>
            <a:r>
              <a:rPr lang="en-US" sz="1050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37875" y="3231316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Return Power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0" y="4535845"/>
            <a:ext cx="3294366" cy="19688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1500" dirty="0"/>
              <a:t>Παράδειγμα</a:t>
            </a:r>
            <a:r>
              <a:rPr lang="en-US" sz="1500" dirty="0"/>
              <a:t>:</a:t>
            </a:r>
          </a:p>
          <a:p>
            <a:pPr lvl="2"/>
            <a:r>
              <a:rPr lang="en-US" sz="1350" dirty="0"/>
              <a:t>Input power=200uw</a:t>
            </a:r>
          </a:p>
          <a:p>
            <a:pPr lvl="2"/>
            <a:r>
              <a:rPr lang="en-US" sz="1350" dirty="0"/>
              <a:t>P2= 85uw, P4=85uw, P3=6.3nw</a:t>
            </a:r>
          </a:p>
          <a:p>
            <a:pPr lvl="2"/>
            <a:endParaRPr lang="en-US" sz="135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4191F-2FBD-4A40-B4A4-3F2E9C7C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365" y="2423268"/>
            <a:ext cx="1037217" cy="4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5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" y="692696"/>
            <a:ext cx="9126538" cy="49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5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475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Star Couplers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81948" y="2020473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 general, an N </a:t>
            </a:r>
            <a:r>
              <a:rPr lang="en-US" dirty="0">
                <a:latin typeface="Calibri" charset="0"/>
                <a:sym typeface="Symbol" charset="0"/>
              </a:rPr>
              <a:t></a:t>
            </a:r>
            <a:r>
              <a:rPr lang="en-US" dirty="0">
                <a:latin typeface="Calibri" charset="0"/>
              </a:rPr>
              <a:t> N coupler has N inputs and M outputs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11639" y="8162925"/>
            <a:ext cx="7207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fld id="{9FBACD15-3C6A-EC4E-9DE3-A3935674EC93}" type="slidenum">
              <a:rPr lang="en-GB" smtClean="0"/>
              <a:pPr eaLnBrk="1" hangingPunct="1">
                <a:defRPr/>
              </a:pPr>
              <a:t>4</a:t>
            </a:fld>
            <a:endParaRPr lang="en-US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48" y="2918836"/>
            <a:ext cx="3543300" cy="10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43" y="4346521"/>
            <a:ext cx="35433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48" y="2861687"/>
            <a:ext cx="2514600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4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CCC24C-719F-0D17-DC11-EFEAB88C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Μήτρα σκέδασης οπτικοί </a:t>
            </a:r>
            <a:r>
              <a:rPr lang="el-GR" dirty="0" err="1"/>
              <a:t>συζεύκτες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7013-C5DF-029A-9F55-32DC87F24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79" y="1953079"/>
            <a:ext cx="6255457" cy="1982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443DC1-C343-0D81-ACBD-EE52FD41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21088"/>
            <a:ext cx="2741385" cy="7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739C-2487-E913-85FF-F89EF346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1" y="2132980"/>
            <a:ext cx="8386012" cy="2592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27AE03-C267-0E88-3A2D-C52455387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974" y="4607911"/>
            <a:ext cx="3546405" cy="806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220D6-A6A3-BAD5-C8F8-980FDB07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5413912"/>
            <a:ext cx="4533750" cy="8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5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739C-2487-E913-85FF-F89EF346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1" y="2132980"/>
            <a:ext cx="8386012" cy="2592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00F7B-EFD8-39D7-77CB-6206B9089E64}"/>
              </a:ext>
            </a:extLst>
          </p:cNvPr>
          <p:cNvSpPr txBox="1"/>
          <p:nvPr/>
        </p:nvSpPr>
        <p:spPr>
          <a:xfrm>
            <a:off x="827584" y="5085184"/>
            <a:ext cx="84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ε= 0,5</a:t>
            </a:r>
          </a:p>
          <a:p>
            <a:r>
              <a:rPr lang="el-GR" dirty="0"/>
              <a:t> α2 = 0</a:t>
            </a:r>
            <a:endParaRPr lang="en-G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890515-911A-BD76-3DF9-278411E55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725020"/>
            <a:ext cx="4970626" cy="885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38221-698A-3B75-1668-7BFB5D540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5602596"/>
            <a:ext cx="4784001" cy="8596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BBB943-8350-CA8A-7CDB-6F649DADA214}"/>
              </a:ext>
            </a:extLst>
          </p:cNvPr>
          <p:cNvSpPr txBox="1"/>
          <p:nvPr/>
        </p:nvSpPr>
        <p:spPr>
          <a:xfrm>
            <a:off x="448683" y="5644076"/>
            <a:ext cx="178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0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= (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+ 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)/2 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3697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0739C-2487-E913-85FF-F89EF346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1" y="2132980"/>
            <a:ext cx="8386012" cy="2592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000F7B-EFD8-39D7-77CB-6206B9089E64}"/>
              </a:ext>
            </a:extLst>
          </p:cNvPr>
          <p:cNvSpPr txBox="1"/>
          <p:nvPr/>
        </p:nvSpPr>
        <p:spPr>
          <a:xfrm>
            <a:off x="827584" y="5085184"/>
            <a:ext cx="84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ε= 0,5</a:t>
            </a:r>
          </a:p>
          <a:p>
            <a:r>
              <a:rPr lang="el-GR" dirty="0"/>
              <a:t> α2 = 0</a:t>
            </a:r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BB943-8350-CA8A-7CDB-6F649DADA214}"/>
              </a:ext>
            </a:extLst>
          </p:cNvPr>
          <p:cNvSpPr txBox="1"/>
          <p:nvPr/>
        </p:nvSpPr>
        <p:spPr>
          <a:xfrm>
            <a:off x="448683" y="5644076"/>
            <a:ext cx="178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0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= (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+ 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)/2 </a:t>
            </a:r>
            <a:endParaRPr lang="en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57CD32-B29B-7A9B-0B69-E88361BE9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658739"/>
            <a:ext cx="6090581" cy="1499220"/>
          </a:xfrm>
          <a:prstGeom prst="rect">
            <a:avLst/>
          </a:prstGeom>
        </p:spPr>
      </p:pic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A6CE5939-8E55-C102-B32C-352ADEFC283B}"/>
              </a:ext>
            </a:extLst>
          </p:cNvPr>
          <p:cNvSpPr/>
          <p:nvPr/>
        </p:nvSpPr>
        <p:spPr>
          <a:xfrm>
            <a:off x="5697930" y="5010912"/>
            <a:ext cx="1800200" cy="6331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B0C609-90C1-B7F4-5084-43368AFB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321" y="5731515"/>
            <a:ext cx="4465330" cy="996396"/>
          </a:xfrm>
          <a:prstGeom prst="rect">
            <a:avLst/>
          </a:prstGeom>
        </p:spPr>
      </p:pic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27C83141-7D3B-5AC9-AC90-DA903A6C1FED}"/>
              </a:ext>
            </a:extLst>
          </p:cNvPr>
          <p:cNvSpPr/>
          <p:nvPr/>
        </p:nvSpPr>
        <p:spPr>
          <a:xfrm>
            <a:off x="5580112" y="5885097"/>
            <a:ext cx="1488528" cy="6331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8C2FD-24DF-43FC-FCFE-E65C2DD05B54}"/>
              </a:ext>
            </a:extLst>
          </p:cNvPr>
          <p:cNvSpPr txBox="1"/>
          <p:nvPr/>
        </p:nvSpPr>
        <p:spPr>
          <a:xfrm>
            <a:off x="417611" y="6017756"/>
            <a:ext cx="157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Δ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=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−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endParaRPr lang="en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5AD6C-B926-A773-428A-69D33C9D25D1}"/>
              </a:ext>
            </a:extLst>
          </p:cNvPr>
          <p:cNvSpPr txBox="1"/>
          <p:nvPr/>
        </p:nvSpPr>
        <p:spPr>
          <a:xfrm>
            <a:off x="827584" y="6358579"/>
            <a:ext cx="845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f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=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c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/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λ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57585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12670-EEBA-3ADC-D6CE-275844AB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Mach–Zehnder interferometer</a:t>
            </a:r>
            <a:endParaRPr lang="en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00F7B-EFD8-39D7-77CB-6206B9089E64}"/>
              </a:ext>
            </a:extLst>
          </p:cNvPr>
          <p:cNvSpPr txBox="1"/>
          <p:nvPr/>
        </p:nvSpPr>
        <p:spPr>
          <a:xfrm>
            <a:off x="827584" y="5085184"/>
            <a:ext cx="84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 ε= 0,5</a:t>
            </a:r>
          </a:p>
          <a:p>
            <a:r>
              <a:rPr lang="el-GR" dirty="0"/>
              <a:t> α2 = 0</a:t>
            </a:r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BB943-8350-CA8A-7CDB-6F649DADA214}"/>
              </a:ext>
            </a:extLst>
          </p:cNvPr>
          <p:cNvSpPr txBox="1"/>
          <p:nvPr/>
        </p:nvSpPr>
        <p:spPr>
          <a:xfrm>
            <a:off x="448683" y="5644076"/>
            <a:ext cx="1787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0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= (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 + 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φ</a:t>
            </a:r>
            <a:r>
              <a:rPr lang="el-GR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)/2 </a:t>
            </a:r>
            <a:endParaRPr lang="en-G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57CD32-B29B-7A9B-0B69-E88361BE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658739"/>
            <a:ext cx="6090581" cy="1499220"/>
          </a:xfrm>
          <a:prstGeom prst="rect">
            <a:avLst/>
          </a:prstGeom>
        </p:spPr>
      </p:pic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A6CE5939-8E55-C102-B32C-352ADEFC283B}"/>
              </a:ext>
            </a:extLst>
          </p:cNvPr>
          <p:cNvSpPr/>
          <p:nvPr/>
        </p:nvSpPr>
        <p:spPr>
          <a:xfrm>
            <a:off x="5697930" y="5010912"/>
            <a:ext cx="1800200" cy="6331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B0C609-90C1-B7F4-5084-43368AFB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21" y="5731515"/>
            <a:ext cx="4465330" cy="996396"/>
          </a:xfrm>
          <a:prstGeom prst="rect">
            <a:avLst/>
          </a:prstGeom>
        </p:spPr>
      </p:pic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27C83141-7D3B-5AC9-AC90-DA903A6C1FED}"/>
              </a:ext>
            </a:extLst>
          </p:cNvPr>
          <p:cNvSpPr/>
          <p:nvPr/>
        </p:nvSpPr>
        <p:spPr>
          <a:xfrm>
            <a:off x="5580112" y="5885097"/>
            <a:ext cx="1488528" cy="63316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8C2FD-24DF-43FC-FCFE-E65C2DD05B54}"/>
              </a:ext>
            </a:extLst>
          </p:cNvPr>
          <p:cNvSpPr txBox="1"/>
          <p:nvPr/>
        </p:nvSpPr>
        <p:spPr>
          <a:xfrm>
            <a:off x="417611" y="6017756"/>
            <a:ext cx="1571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1F1F1F"/>
                </a:solidFill>
                <a:effectLst/>
                <a:latin typeface="ElsevierGulliver"/>
              </a:rPr>
              <a:t>Δ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=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2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−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n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L</a:t>
            </a:r>
            <a:r>
              <a:rPr lang="en-GB" b="0" i="0" baseline="-25000" dirty="0">
                <a:solidFill>
                  <a:srgbClr val="1F1F1F"/>
                </a:solidFill>
                <a:effectLst/>
                <a:latin typeface="ElsevierGulliver"/>
              </a:rPr>
              <a:t>1</a:t>
            </a:r>
            <a:endParaRPr lang="en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85AD6C-B926-A773-428A-69D33C9D25D1}"/>
              </a:ext>
            </a:extLst>
          </p:cNvPr>
          <p:cNvSpPr txBox="1"/>
          <p:nvPr/>
        </p:nvSpPr>
        <p:spPr>
          <a:xfrm>
            <a:off x="827584" y="6358579"/>
            <a:ext cx="845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f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 = </a:t>
            </a:r>
            <a:r>
              <a:rPr lang="en-GB" b="0" i="1" dirty="0">
                <a:solidFill>
                  <a:srgbClr val="1F1F1F"/>
                </a:solidFill>
                <a:effectLst/>
                <a:latin typeface="ElsevierGulliver"/>
              </a:rPr>
              <a:t>c</a:t>
            </a:r>
            <a:r>
              <a:rPr lang="en-GB" b="0" i="0" dirty="0">
                <a:solidFill>
                  <a:srgbClr val="1F1F1F"/>
                </a:solidFill>
                <a:effectLst/>
                <a:latin typeface="ElsevierGulliver"/>
              </a:rPr>
              <a:t>/</a:t>
            </a:r>
            <a:r>
              <a:rPr lang="el-GR" b="0" i="1" dirty="0">
                <a:solidFill>
                  <a:srgbClr val="1F1F1F"/>
                </a:solidFill>
                <a:effectLst/>
                <a:latin typeface="ElsevierGulliver"/>
              </a:rPr>
              <a:t>λ</a:t>
            </a:r>
            <a:endParaRPr lang="en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0439E-4B2C-EBA2-B5CA-32C2ED2DD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120200"/>
            <a:ext cx="53975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9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6915</TotalTime>
  <Words>319</Words>
  <Application>Microsoft Macintosh PowerPoint</Application>
  <PresentationFormat>On-screen Show (4:3)</PresentationFormat>
  <Paragraphs>75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ElsevierGulliver</vt:lpstr>
      <vt:lpstr>Wingdings</vt:lpstr>
      <vt:lpstr>Wingdings 2</vt:lpstr>
      <vt:lpstr>Flow</vt:lpstr>
      <vt:lpstr>Φωτονική</vt:lpstr>
      <vt:lpstr>Τύποι συζευκτών</vt:lpstr>
      <vt:lpstr>Οπτικός Συζεύκτης (Optical Coupler)</vt:lpstr>
      <vt:lpstr>Star Couplers</vt:lpstr>
      <vt:lpstr>Μήτρα σκέδασης οπτικοί συζεύκτες</vt:lpstr>
      <vt:lpstr>Mach–Zehnder interferometer</vt:lpstr>
      <vt:lpstr>Mach–Zehnder interferometer</vt:lpstr>
      <vt:lpstr>Mach–Zehnder interferometer</vt:lpstr>
      <vt:lpstr>Mach–Zehnder interferometer</vt:lpstr>
      <vt:lpstr>Mach–Zehnder interferometer</vt:lpstr>
      <vt:lpstr>Mach–Zehnder interferometer</vt:lpstr>
      <vt:lpstr>Mach–Zehnder interferometer</vt:lpstr>
      <vt:lpstr>Fabry Perot filter</vt:lpstr>
      <vt:lpstr>Fabry Perot filter</vt:lpstr>
      <vt:lpstr>Cascaded MZI</vt:lpstr>
      <vt:lpstr>PowerPoint Presentation</vt:lpstr>
      <vt:lpstr>PowerPoint Presentation</vt:lpstr>
      <vt:lpstr>MOSFET</vt:lpstr>
      <vt:lpstr>N-channel MOSFET / Enhancement mode</vt:lpstr>
      <vt:lpstr>ΣΤΑΔΙΑ ΤΗΣ ΦΩΤΟΛΙΘΟΓΡΑΦΙΚΗΣ ΔΙΑΔΙΚΑΣΙΑΣ</vt:lpstr>
      <vt:lpstr>PowerPoint Presentation</vt:lpstr>
      <vt:lpstr>PowerPoint Presentation</vt:lpstr>
      <vt:lpstr>Complementary 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George Kanellos</cp:lastModifiedBy>
  <cp:revision>302</cp:revision>
  <dcterms:created xsi:type="dcterms:W3CDTF">2020-02-16T14:05:14Z</dcterms:created>
  <dcterms:modified xsi:type="dcterms:W3CDTF">2025-03-18T15:00:18Z</dcterms:modified>
</cp:coreProperties>
</file>