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8" r:id="rId1"/>
  </p:sldMasterIdLst>
  <p:notesMasterIdLst>
    <p:notesMasterId r:id="rId58"/>
  </p:notesMasterIdLst>
  <p:sldIdLst>
    <p:sldId id="475" r:id="rId2"/>
    <p:sldId id="1097" r:id="rId3"/>
    <p:sldId id="1113" r:id="rId4"/>
    <p:sldId id="1112" r:id="rId5"/>
    <p:sldId id="1110" r:id="rId6"/>
    <p:sldId id="1107" r:id="rId7"/>
    <p:sldId id="1114" r:id="rId8"/>
    <p:sldId id="1087" r:id="rId9"/>
    <p:sldId id="1088" r:id="rId10"/>
    <p:sldId id="1108" r:id="rId11"/>
    <p:sldId id="1111" r:id="rId12"/>
    <p:sldId id="1118" r:id="rId13"/>
    <p:sldId id="1115" r:id="rId14"/>
    <p:sldId id="1123" r:id="rId15"/>
    <p:sldId id="1119" r:id="rId16"/>
    <p:sldId id="1120" r:id="rId17"/>
    <p:sldId id="1121" r:id="rId18"/>
    <p:sldId id="1122" r:id="rId19"/>
    <p:sldId id="264" r:id="rId20"/>
    <p:sldId id="304" r:id="rId21"/>
    <p:sldId id="309" r:id="rId22"/>
    <p:sldId id="340" r:id="rId23"/>
    <p:sldId id="305" r:id="rId24"/>
    <p:sldId id="306" r:id="rId25"/>
    <p:sldId id="307" r:id="rId26"/>
    <p:sldId id="308" r:id="rId27"/>
    <p:sldId id="332" r:id="rId28"/>
    <p:sldId id="346" r:id="rId29"/>
    <p:sldId id="334" r:id="rId30"/>
    <p:sldId id="259" r:id="rId31"/>
    <p:sldId id="345" r:id="rId32"/>
    <p:sldId id="336" r:id="rId33"/>
    <p:sldId id="341" r:id="rId34"/>
    <p:sldId id="342" r:id="rId35"/>
    <p:sldId id="257" r:id="rId36"/>
    <p:sldId id="338" r:id="rId37"/>
    <p:sldId id="258" r:id="rId38"/>
    <p:sldId id="343" r:id="rId39"/>
    <p:sldId id="344" r:id="rId40"/>
    <p:sldId id="310" r:id="rId41"/>
    <p:sldId id="256" r:id="rId42"/>
    <p:sldId id="339" r:id="rId43"/>
    <p:sldId id="311" r:id="rId44"/>
    <p:sldId id="312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4" r:id="rId53"/>
    <p:sldId id="320" r:id="rId54"/>
    <p:sldId id="322" r:id="rId55"/>
    <p:sldId id="321" r:id="rId56"/>
    <p:sldId id="323" r:id="rId5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769F8F-D496-AE40-A73A-A2DE077851A6}" v="23" dt="2024-04-22T14:01:55.2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8"/>
    <p:restoredTop sz="94569"/>
  </p:normalViewPr>
  <p:slideViewPr>
    <p:cSldViewPr>
      <p:cViewPr varScale="1">
        <p:scale>
          <a:sx n="92" d="100"/>
          <a:sy n="92" d="100"/>
        </p:scale>
        <p:origin x="944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77DD2-CDCE-4ECE-BCDC-82506A872272}" type="datetimeFigureOut">
              <a:rPr lang="el-GR" smtClean="0"/>
              <a:t>22/4/24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7EC2F5-188A-41F4-85FE-651EE1AA144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4015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6701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00185" y="2655800"/>
            <a:ext cx="58074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37531" y="6173432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" name="Google Shape;12;p2"/>
          <p:cNvSpPr/>
          <p:nvPr/>
        </p:nvSpPr>
        <p:spPr>
          <a:xfrm>
            <a:off x="7790243" y="5576535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" name="Google Shape;13;p2"/>
          <p:cNvSpPr/>
          <p:nvPr/>
        </p:nvSpPr>
        <p:spPr>
          <a:xfrm>
            <a:off x="8893253" y="4444464"/>
            <a:ext cx="576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" name="Google Shape;14;p2"/>
          <p:cNvSpPr/>
          <p:nvPr/>
        </p:nvSpPr>
        <p:spPr>
          <a:xfrm>
            <a:off x="8771302" y="6565033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2"/>
          <p:cNvSpPr/>
          <p:nvPr/>
        </p:nvSpPr>
        <p:spPr>
          <a:xfrm>
            <a:off x="2386266" y="677512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" name="Google Shape;16;p2"/>
          <p:cNvSpPr/>
          <p:nvPr/>
        </p:nvSpPr>
        <p:spPr>
          <a:xfrm>
            <a:off x="479460" y="3605307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" name="Google Shape;17;p2"/>
          <p:cNvSpPr/>
          <p:nvPr/>
        </p:nvSpPr>
        <p:spPr>
          <a:xfrm>
            <a:off x="261540" y="857463"/>
            <a:ext cx="96300" cy="128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" name="Google Shape;18;p2"/>
          <p:cNvSpPr/>
          <p:nvPr/>
        </p:nvSpPr>
        <p:spPr>
          <a:xfrm>
            <a:off x="507235" y="1441151"/>
            <a:ext cx="1926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2"/>
          <p:cNvSpPr/>
          <p:nvPr/>
        </p:nvSpPr>
        <p:spPr>
          <a:xfrm>
            <a:off x="8314019" y="4833763"/>
            <a:ext cx="1443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0" name="Google Shape;20;p2"/>
          <p:cNvSpPr/>
          <p:nvPr/>
        </p:nvSpPr>
        <p:spPr>
          <a:xfrm>
            <a:off x="8882858" y="5582348"/>
            <a:ext cx="144300" cy="192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1" name="Google Shape;21;p2"/>
          <p:cNvSpPr/>
          <p:nvPr/>
        </p:nvSpPr>
        <p:spPr>
          <a:xfrm>
            <a:off x="158313" y="2128745"/>
            <a:ext cx="576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2" name="Google Shape;22;p2"/>
          <p:cNvSpPr/>
          <p:nvPr/>
        </p:nvSpPr>
        <p:spPr>
          <a:xfrm>
            <a:off x="1396483" y="301904"/>
            <a:ext cx="1926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" name="Google Shape;23;p2"/>
          <p:cNvSpPr/>
          <p:nvPr/>
        </p:nvSpPr>
        <p:spPr>
          <a:xfrm>
            <a:off x="617492" y="2667459"/>
            <a:ext cx="576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4" name="Google Shape;24;p2"/>
          <p:cNvSpPr/>
          <p:nvPr/>
        </p:nvSpPr>
        <p:spPr>
          <a:xfrm>
            <a:off x="3425273" y="517173"/>
            <a:ext cx="57600" cy="768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" name="Google Shape;25;p2"/>
          <p:cNvSpPr/>
          <p:nvPr/>
        </p:nvSpPr>
        <p:spPr>
          <a:xfrm>
            <a:off x="8014029" y="6090061"/>
            <a:ext cx="192600" cy="2564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77110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B007B-4AF6-C2C4-F635-5CCF89D23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A5176-C3CE-D040-BD84-80CD616F70AC}" type="datetimeFigureOut">
              <a:rPr lang="en-GR" smtClean="0"/>
              <a:t>22/4/24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535D14-748D-D850-10AD-986B208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2A9C2-C2F3-2190-0986-8270BDAB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20755-E9A6-8446-AE96-71DC44E68854}" type="slidenum">
              <a:rPr lang="en-GR" smtClean="0"/>
              <a:t>‹#›</a:t>
            </a:fld>
            <a:endParaRPr lang="en-G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DD09-7182-D392-320D-8AC9EEF0DA27}"/>
              </a:ext>
            </a:extLst>
          </p:cNvPr>
          <p:cNvSpPr/>
          <p:nvPr userDrawn="1"/>
        </p:nvSpPr>
        <p:spPr>
          <a:xfrm>
            <a:off x="0" y="0"/>
            <a:ext cx="9144000" cy="14991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9962E-45CF-E7D4-D471-0E853963A7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17994" y="79963"/>
            <a:ext cx="729500" cy="928705"/>
          </a:xfrm>
          <a:prstGeom prst="rect">
            <a:avLst/>
          </a:prstGeom>
        </p:spPr>
      </p:pic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487794C7-99B9-970F-B9C3-3CE32301F6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184477"/>
            <a:ext cx="838072" cy="111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BC316EF-C7CD-44C8-B938-16C206093DFE}"/>
              </a:ext>
            </a:extLst>
          </p:cNvPr>
          <p:cNvSpPr txBox="1"/>
          <p:nvPr userDrawn="1"/>
        </p:nvSpPr>
        <p:spPr>
          <a:xfrm>
            <a:off x="7745818" y="1069263"/>
            <a:ext cx="12121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50" b="1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MODE - FDE</a:t>
            </a:r>
            <a:endParaRPr lang="en-GR" sz="135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4662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124774A-9EB4-4DE9-9100-5C02D1873EEE}" type="datetimeFigureOut">
              <a:rPr lang="el-GR" smtClean="0"/>
              <a:t>22/4/24</a:t>
            </a:fld>
            <a:endParaRPr lang="el-G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CB1989-85CB-4898-8484-5F2F92C2BBE9}" type="slidenum">
              <a:rPr lang="el-GR" smtClean="0"/>
              <a:t>‹#›</a:t>
            </a:fld>
            <a:endParaRPr lang="el-G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1" r:id="rId12"/>
    <p:sldLayoutId id="2147483922" r:id="rId13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tkanellos@di.uoa.g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.jpe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6.pn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6.png"/><Relationship Id="rId7" Type="http://schemas.openxmlformats.org/officeDocument/2006/relationships/image" Target="../media/image5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6.png"/><Relationship Id="rId7" Type="http://schemas.openxmlformats.org/officeDocument/2006/relationships/image" Target="../media/image6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4.jpeg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4.jpeg"/><Relationship Id="rId7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0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1.png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>
            <a:spLocks noGrp="1"/>
          </p:cNvSpPr>
          <p:nvPr>
            <p:ph type="ctrTitle"/>
          </p:nvPr>
        </p:nvSpPr>
        <p:spPr>
          <a:xfrm>
            <a:off x="1886793" y="1802325"/>
            <a:ext cx="5420139" cy="1159800"/>
          </a:xfrm>
          <a:prstGeom prst="rect">
            <a:avLst/>
          </a:prstGeom>
        </p:spPr>
        <p:txBody>
          <a:bodyPr spcFirstLastPara="1" vert="horz" wrap="square" lIns="91425" tIns="91425" rIns="91425" bIns="91425" anchor="ctr" anchorCtr="0">
            <a:noAutofit/>
          </a:bodyPr>
          <a:lstStyle/>
          <a:p>
            <a:pPr lvl="0"/>
            <a:r>
              <a:rPr lang="el-GR" sz="2800" dirty="0" err="1"/>
              <a:t>Φωτονικ</a:t>
            </a:r>
            <a:r>
              <a:rPr lang="en-GB" sz="2800" dirty="0" err="1"/>
              <a:t>ή</a:t>
            </a:r>
            <a:endParaRPr sz="2800" dirty="0"/>
          </a:p>
        </p:txBody>
      </p:sp>
      <p:sp>
        <p:nvSpPr>
          <p:cNvPr id="6" name="Google Shape;98;p15">
            <a:extLst>
              <a:ext uri="{FF2B5EF4-FFF2-40B4-BE49-F238E27FC236}">
                <a16:creationId xmlns:a16="http://schemas.microsoft.com/office/drawing/2014/main" id="{424E2F42-64DB-6E83-7D83-EADF6E48F1EB}"/>
              </a:ext>
            </a:extLst>
          </p:cNvPr>
          <p:cNvSpPr txBox="1">
            <a:spLocks/>
          </p:cNvSpPr>
          <p:nvPr/>
        </p:nvSpPr>
        <p:spPr>
          <a:xfrm>
            <a:off x="1886792" y="2792409"/>
            <a:ext cx="6189869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l-GR" sz="2000" dirty="0">
                <a:solidFill>
                  <a:schemeClr val="bg1">
                    <a:lumMod val="65000"/>
                  </a:schemeClr>
                </a:solidFill>
              </a:rPr>
              <a:t>8</a:t>
            </a:r>
            <a:r>
              <a:rPr lang="el-GR" sz="2000" baseline="30000" dirty="0">
                <a:solidFill>
                  <a:schemeClr val="bg1">
                    <a:lumMod val="65000"/>
                  </a:schemeClr>
                </a:solidFill>
              </a:rPr>
              <a:t>ο</a:t>
            </a:r>
            <a:r>
              <a:rPr lang="el-GR" sz="2000" dirty="0">
                <a:solidFill>
                  <a:schemeClr val="bg1">
                    <a:lumMod val="65000"/>
                  </a:schemeClr>
                </a:solidFill>
              </a:rPr>
              <a:t> Εξάμηνο </a:t>
            </a:r>
          </a:p>
          <a:p>
            <a:r>
              <a:rPr lang="el-GR" sz="2000" dirty="0">
                <a:solidFill>
                  <a:schemeClr val="bg1">
                    <a:lumMod val="65000"/>
                  </a:schemeClr>
                </a:solidFill>
              </a:rPr>
              <a:t>Τομέας Γ’ / Τμήμα Πληροφορικής και Επικοινωνιών  ΕΚΠΑ 202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3</a:t>
            </a:r>
            <a:r>
              <a:rPr lang="el-GR" sz="2000" dirty="0">
                <a:solidFill>
                  <a:schemeClr val="bg1">
                    <a:lumMod val="65000"/>
                  </a:schemeClr>
                </a:solidFill>
              </a:rPr>
              <a:t>-202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GB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3F3539-8267-8FAB-9258-995A87A5A000}"/>
              </a:ext>
            </a:extLst>
          </p:cNvPr>
          <p:cNvSpPr txBox="1"/>
          <p:nvPr/>
        </p:nvSpPr>
        <p:spPr>
          <a:xfrm>
            <a:off x="1886791" y="4535043"/>
            <a:ext cx="35285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Γιώργος Κανέλλος</a:t>
            </a:r>
            <a:endParaRPr lang="en-US" sz="1200" dirty="0"/>
          </a:p>
          <a:p>
            <a:endParaRPr lang="en-US" sz="1200" dirty="0"/>
          </a:p>
          <a:p>
            <a:r>
              <a:rPr lang="el-GR" sz="1200" dirty="0"/>
              <a:t>Επίκουρος Καθηγητής</a:t>
            </a:r>
            <a:endParaRPr lang="en-US" sz="1200" dirty="0"/>
          </a:p>
          <a:p>
            <a:r>
              <a:rPr lang="el-GR" sz="1200" dirty="0"/>
              <a:t>Τμήμα Πληροφορικής και Επικοινωνιών</a:t>
            </a:r>
            <a:br>
              <a:rPr lang="en-GB" sz="1200" dirty="0"/>
            </a:br>
            <a:r>
              <a:rPr lang="el-GR" sz="1200" dirty="0"/>
              <a:t>Εθνικό και Καποδιστριακό Πανεπιστήμιο Αθηνών</a:t>
            </a:r>
            <a:br>
              <a:rPr lang="en-GB" sz="1200" dirty="0"/>
            </a:br>
            <a:r>
              <a:rPr lang="en-GB" sz="1200" dirty="0">
                <a:hlinkClick r:id="rId3"/>
              </a:rPr>
              <a:t>gtkanellos@di.uoa.gr</a:t>
            </a:r>
            <a:endParaRPr lang="en-GB" sz="1200" dirty="0"/>
          </a:p>
          <a:p>
            <a:endParaRPr lang="en-GB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5D86A4-D945-DDFA-7A9A-BFC45BD76A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95" y="4902996"/>
            <a:ext cx="1345096" cy="649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9109A3-E7E4-5E93-5065-8DE7A888687F}"/>
              </a:ext>
            </a:extLst>
          </p:cNvPr>
          <p:cNvSpPr txBox="1"/>
          <p:nvPr/>
        </p:nvSpPr>
        <p:spPr>
          <a:xfrm>
            <a:off x="1886791" y="3767543"/>
            <a:ext cx="124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aseline="30000" dirty="0"/>
              <a:t>4</a:t>
            </a:r>
            <a:r>
              <a:rPr lang="el-GR" baseline="30000" dirty="0"/>
              <a:t>ο</a:t>
            </a:r>
            <a:r>
              <a:rPr lang="el-GR" dirty="0"/>
              <a:t> Μάθημα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223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53319E-3FBB-B8B7-1500-2D841701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Θεωρία ακτινών σε </a:t>
            </a:r>
            <a:r>
              <a:rPr lang="en-GB" dirty="0"/>
              <a:t>GI </a:t>
            </a:r>
            <a:r>
              <a:rPr lang="en-GB" dirty="0" err="1"/>
              <a:t>ί</a:t>
            </a:r>
            <a:r>
              <a:rPr lang="el-GR" dirty="0"/>
              <a:t>να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B489F-6021-2568-F0E6-4192F2342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348" y="1967398"/>
            <a:ext cx="6728791" cy="3506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139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53319E-3FBB-B8B7-1500-2D841701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Διάδοση ρυθμών σε ίνες διαφορετικού προφίλ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DF27A3-8F5E-5B6B-9806-A55715117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53" r="353" b="1215"/>
          <a:stretch/>
        </p:blipFill>
        <p:spPr>
          <a:xfrm>
            <a:off x="1908314" y="1775206"/>
            <a:ext cx="5625156" cy="403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77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6CEAE1-D580-2213-64D2-C8D7A958A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Διασπορά Ρυθμών με θεωρία ακτινών</a:t>
            </a:r>
            <a:endParaRPr lang="en-US" dirty="0"/>
          </a:p>
        </p:txBody>
      </p:sp>
      <p:pic>
        <p:nvPicPr>
          <p:cNvPr id="2050" name="Picture 2" descr="Types of Optical Fiber Dispersion and Compensation Strategies | FS Community">
            <a:extLst>
              <a:ext uri="{FF2B5EF4-FFF2-40B4-BE49-F238E27FC236}">
                <a16:creationId xmlns:a16="http://schemas.microsoft.com/office/drawing/2014/main" id="{E91B949D-D40B-CD14-1275-1895085DE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83715"/>
            <a:ext cx="6400800" cy="202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1E354C-5409-2881-0054-207959317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45" b="10555"/>
          <a:stretch/>
        </p:blipFill>
        <p:spPr>
          <a:xfrm>
            <a:off x="4867590" y="3791088"/>
            <a:ext cx="1686460" cy="3776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FF9FDA-4145-79E5-223D-DA9CB44CB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591" y="4256640"/>
            <a:ext cx="1843985" cy="466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331DD1-3041-6F40-C50C-CDF9B634D9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835" y="4761094"/>
            <a:ext cx="3003402" cy="9704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E71071-1D33-B5D0-D453-9BF15D484D3A}"/>
              </a:ext>
            </a:extLst>
          </p:cNvPr>
          <p:cNvSpPr txBox="1"/>
          <p:nvPr/>
        </p:nvSpPr>
        <p:spPr>
          <a:xfrm>
            <a:off x="7225138" y="5092422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Δ=(</a:t>
            </a:r>
            <a:r>
              <a:rPr lang="en-US" dirty="0"/>
              <a:t>n1-n2)/n1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A3801E-5C51-4564-43A5-9760528E5A9E}"/>
              </a:ext>
            </a:extLst>
          </p:cNvPr>
          <p:cNvSpPr txBox="1"/>
          <p:nvPr/>
        </p:nvSpPr>
        <p:spPr>
          <a:xfrm>
            <a:off x="703905" y="3791089"/>
            <a:ext cx="3770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Χρ</a:t>
            </a:r>
            <a:r>
              <a:rPr lang="en-US" dirty="0" err="1"/>
              <a:t>ό</a:t>
            </a:r>
            <a:r>
              <a:rPr lang="el-GR" dirty="0" err="1"/>
              <a:t>νος</a:t>
            </a:r>
            <a:r>
              <a:rPr lang="el-GR" dirty="0"/>
              <a:t> διάδοσης στο γρήγορο άξονα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37288-3924-CA63-148C-7ABCA7EE49A2}"/>
              </a:ext>
            </a:extLst>
          </p:cNvPr>
          <p:cNvSpPr txBox="1"/>
          <p:nvPr/>
        </p:nvSpPr>
        <p:spPr>
          <a:xfrm>
            <a:off x="404216" y="4256640"/>
            <a:ext cx="437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Χρ</a:t>
            </a:r>
            <a:r>
              <a:rPr lang="en-US" dirty="0" err="1"/>
              <a:t>ό</a:t>
            </a:r>
            <a:r>
              <a:rPr lang="el-GR" dirty="0" err="1"/>
              <a:t>νος</a:t>
            </a:r>
            <a:r>
              <a:rPr lang="el-GR" dirty="0"/>
              <a:t> διάδοσης στην τεθλασμένη γραμμή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04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EBEE5EB-FCF4-2945-7B1C-303045132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/>
              <a:t>Προιόν</a:t>
            </a:r>
            <a:r>
              <a:rPr lang="el-GR" dirty="0"/>
              <a:t> ρυθμού μετάδοσης </a:t>
            </a:r>
            <a:r>
              <a:rPr lang="en-GB" dirty="0"/>
              <a:t>x</a:t>
            </a:r>
            <a:r>
              <a:rPr lang="el-GR" dirty="0"/>
              <a:t> Απόστασης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B3032C-5A86-4719-F34F-4965FDC0D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9669" y="3761145"/>
            <a:ext cx="3478696" cy="2148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FCA38B-9688-4AF6-A73F-A7D2F4737668}"/>
              </a:ext>
            </a:extLst>
          </p:cNvPr>
          <p:cNvSpPr txBox="1"/>
          <p:nvPr/>
        </p:nvSpPr>
        <p:spPr>
          <a:xfrm>
            <a:off x="715618" y="1829673"/>
            <a:ext cx="9174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Η διαφορά μετάδοσης </a:t>
            </a:r>
            <a:r>
              <a:rPr lang="el-GR" dirty="0" err="1"/>
              <a:t>δΤ</a:t>
            </a:r>
            <a:r>
              <a:rPr lang="el-GR" dirty="0"/>
              <a:t> πρέπει να είναι μικρότερη από τη μισή περίοδο του σήματος (1/2Β)</a:t>
            </a:r>
          </a:p>
          <a:p>
            <a:r>
              <a:rPr lang="el-GR" dirty="0"/>
              <a:t>Όπου  Β είναι ο ρυθμός μετάδοσης (σε </a:t>
            </a:r>
            <a:r>
              <a:rPr lang="en-GB" dirty="0"/>
              <a:t>bit/s) </a:t>
            </a:r>
          </a:p>
          <a:p>
            <a:endParaRPr lang="el-G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162F70-F096-1AFE-42E8-5F352893E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394" y="2468855"/>
            <a:ext cx="1580874" cy="6039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A8E670-68D7-B03E-C65D-923B0EC4E3A9}"/>
              </a:ext>
            </a:extLst>
          </p:cNvPr>
          <p:cNvSpPr txBox="1"/>
          <p:nvPr/>
        </p:nvSpPr>
        <p:spPr>
          <a:xfrm>
            <a:off x="894522" y="359193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dirty="0" err="1"/>
              <a:t>Προιόν</a:t>
            </a:r>
            <a:r>
              <a:rPr lang="el-GR" dirty="0"/>
              <a:t> ρυθμού μετάδοσης </a:t>
            </a:r>
            <a:r>
              <a:rPr lang="en-GB" dirty="0"/>
              <a:t>x</a:t>
            </a:r>
            <a:r>
              <a:rPr lang="el-GR" dirty="0"/>
              <a:t> Απόστασης: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3585E4-5B83-7F13-8715-D8CCA6FA2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262" y="3899710"/>
            <a:ext cx="1366180" cy="703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C069C-B9C0-006D-D8D6-64297EF7B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70" y="2594507"/>
            <a:ext cx="1019916" cy="3090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751465-6677-6A1B-D72A-CA7D4CE980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6844" y="4836138"/>
            <a:ext cx="860214" cy="3507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80B245-0C25-E18E-0752-51D60D1DB4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8877"/>
          <a:stretch/>
        </p:blipFill>
        <p:spPr>
          <a:xfrm>
            <a:off x="4777437" y="2212554"/>
            <a:ext cx="2789555" cy="190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052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71DE1-6C49-E6F8-51D1-B6855AC1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TEM τ</a:t>
            </a:r>
            <a:r>
              <a:rPr lang="el-GR" dirty="0" err="1"/>
              <a:t>ρόπος</a:t>
            </a:r>
            <a:endParaRPr lang="en-GR" dirty="0"/>
          </a:p>
        </p:txBody>
      </p:sp>
      <p:pic>
        <p:nvPicPr>
          <p:cNvPr id="1026" name="Picture 2" descr="electromagnetism - How magnetic field loops are formed in TEM mode  propagation? - Physics Stack Exchange">
            <a:extLst>
              <a:ext uri="{FF2B5EF4-FFF2-40B4-BE49-F238E27FC236}">
                <a16:creationId xmlns:a16="http://schemas.microsoft.com/office/drawing/2014/main" id="{AD0356FF-E8E1-9BBC-D40E-BC9A1F32F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8" y="2204864"/>
            <a:ext cx="4347872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ptical resonators and Gaussian beams - Hermite-Gaussian Modes">
            <a:extLst>
              <a:ext uri="{FF2B5EF4-FFF2-40B4-BE49-F238E27FC236}">
                <a16:creationId xmlns:a16="http://schemas.microsoft.com/office/drawing/2014/main" id="{F2E4A097-AB19-752D-6C56-5A2AD2E3E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75" y="3933056"/>
            <a:ext cx="4663992" cy="23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ami Arieli: &quot;The Laser Adventure&quot;">
            <a:extLst>
              <a:ext uri="{FF2B5EF4-FFF2-40B4-BE49-F238E27FC236}">
                <a16:creationId xmlns:a16="http://schemas.microsoft.com/office/drawing/2014/main" id="{2422852C-98B3-8724-56D4-752A3038D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8"/>
            <a:ext cx="3240360" cy="27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269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C67A7-DF6A-73E9-47B1-A0220B0C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R" dirty="0"/>
              <a:t>TE </a:t>
            </a:r>
            <a:r>
              <a:rPr lang="el-GR" dirty="0"/>
              <a:t>και ΤΜ τρόποι</a:t>
            </a:r>
            <a:endParaRPr lang="en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524DAD-F811-6440-7A99-298E4E55B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442195"/>
            <a:ext cx="7772400" cy="37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898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C093-D731-45BC-5760-4D20650B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ΤΜ τρόποι</a:t>
            </a:r>
            <a:endParaRPr lang="en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21AB05-487F-B89A-EAC8-07493FA59C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77" y="1916832"/>
            <a:ext cx="6190456" cy="4044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3C995E-B081-8910-3C1F-D04E3E96D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3380184"/>
            <a:ext cx="2921000" cy="111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602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9C093-D731-45BC-5760-4D20650BA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 τρόποι</a:t>
            </a:r>
            <a:endParaRPr lang="en-G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B7A1B-26FA-AE66-1CCB-C74FA9475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1988840"/>
            <a:ext cx="6502400" cy="4635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62E62F-A1AE-8F2C-F49B-54FA502C5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493911"/>
            <a:ext cx="29464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05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7C149-358D-ECFE-8B86-67776FB6E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ΤΜ τρόποι σε κυματοδηγό</a:t>
            </a:r>
            <a:endParaRPr lang="en-G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00E9-68CC-2CFF-34F5-5CC10B99E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1936694"/>
            <a:ext cx="5616624" cy="470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64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D7E3CD-8EC3-454E-95FA-29BE90E3FD6E}"/>
              </a:ext>
            </a:extLst>
          </p:cNvPr>
          <p:cNvSpPr/>
          <p:nvPr/>
        </p:nvSpPr>
        <p:spPr>
          <a:xfrm>
            <a:off x="214312" y="1638421"/>
            <a:ext cx="8649653" cy="233921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180F3B-EA14-F72B-1894-316ADFEB8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834" y="2240809"/>
            <a:ext cx="6820029" cy="118819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LUMERICAL MODE/FDTD </a:t>
            </a:r>
            <a:r>
              <a:rPr lang="en-US" dirty="0"/>
              <a:t>Solutions for Photonic simulations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Finite Difference Eigenmode </a:t>
            </a:r>
            <a:r>
              <a:rPr lang="en-US" b="1" dirty="0"/>
              <a:t>FDE</a:t>
            </a:r>
            <a:r>
              <a:rPr lang="en-US" dirty="0"/>
              <a:t> solver</a:t>
            </a:r>
            <a:br>
              <a:rPr lang="en-US" dirty="0"/>
            </a:br>
            <a:r>
              <a:rPr lang="en-US" dirty="0"/>
              <a:t>Finite Difference Time Domain </a:t>
            </a:r>
            <a:r>
              <a:rPr lang="en-US" b="1" dirty="0"/>
              <a:t>FDTD</a:t>
            </a:r>
            <a:r>
              <a:rPr lang="en-US" dirty="0"/>
              <a:t> solver</a:t>
            </a:r>
          </a:p>
        </p:txBody>
      </p:sp>
      <p:pic>
        <p:nvPicPr>
          <p:cNvPr id="4" name="Picture 2" descr="Lumerical, an Ansys Company (@Lumerical) / X">
            <a:extLst>
              <a:ext uri="{FF2B5EF4-FFF2-40B4-BE49-F238E27FC236}">
                <a16:creationId xmlns:a16="http://schemas.microsoft.com/office/drawing/2014/main" id="{8485BB50-C732-D767-41FF-D80308CE7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8" y="2164278"/>
            <a:ext cx="1264723" cy="1264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Αρχική">
            <a:extLst>
              <a:ext uri="{FF2B5EF4-FFF2-40B4-BE49-F238E27FC236}">
                <a16:creationId xmlns:a16="http://schemas.microsoft.com/office/drawing/2014/main" id="{3B08EF10-C16B-AB2B-1B11-5BBE2E6B2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70" y="4729983"/>
            <a:ext cx="2635231" cy="1270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8AF0BC-C4F3-8D3D-4817-07719635E151}"/>
              </a:ext>
            </a:extLst>
          </p:cNvPr>
          <p:cNvSpPr txBox="1"/>
          <p:nvPr/>
        </p:nvSpPr>
        <p:spPr>
          <a:xfrm>
            <a:off x="986097" y="4813699"/>
            <a:ext cx="7259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u="sng" dirty="0"/>
              <a:t>Name.</a:t>
            </a:r>
            <a:endParaRPr lang="en-GR" sz="1500" u="sng" dirty="0"/>
          </a:p>
        </p:txBody>
      </p:sp>
    </p:spTree>
    <p:extLst>
      <p:ext uri="{BB962C8B-B14F-4D97-AF65-F5344CB8AC3E}">
        <p14:creationId xmlns:p14="http://schemas.microsoft.com/office/powerpoint/2010/main" val="3775181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F0CA39-2FB9-93CF-3D45-A67C6B97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Διάδοση φωτός σε διηλεκτρικά υλικά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392F9-477C-86E2-D550-30BA5DA86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318" y="1988355"/>
            <a:ext cx="6417365" cy="33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719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44ACE-7674-DE68-F983-CC3AB2DF6C07}"/>
              </a:ext>
            </a:extLst>
          </p:cNvPr>
          <p:cNvSpPr txBox="1"/>
          <p:nvPr/>
        </p:nvSpPr>
        <p:spPr>
          <a:xfrm>
            <a:off x="557537" y="2233585"/>
            <a:ext cx="6086960" cy="131574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just"/>
            <a:r>
              <a:rPr lang="en-GB" sz="1350" b="1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How does FDTD work and what problems does it solve?</a:t>
            </a:r>
          </a:p>
          <a:p>
            <a:pPr algn="just"/>
            <a:endParaRPr lang="en-GB" sz="1350" b="1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The FDTD method solves Maxwell’s equations on a mesh and computes the Electric field (E) and Magnetic field (H) at grid points spaced </a:t>
            </a:r>
            <a:r>
              <a:rPr lang="el-GR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Δ</a:t>
            </a:r>
            <a:r>
              <a:rPr lang="en-US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x, </a:t>
            </a:r>
            <a:r>
              <a:rPr lang="el-GR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Δ</a:t>
            </a:r>
            <a:r>
              <a:rPr lang="en-US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y, and </a:t>
            </a:r>
            <a:r>
              <a:rPr lang="el-GR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Δ</a:t>
            </a:r>
            <a:r>
              <a:rPr lang="en-US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z apart, with E and H interlaced in all three spatial dimensions. 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FDTD includes the effects of scattering, transmission, reflection, absorption, etc. </a:t>
            </a:r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D7BAB-FDDD-A9F9-FB83-006E5969AF8B}"/>
              </a:ext>
            </a:extLst>
          </p:cNvPr>
          <p:cNvSpPr txBox="1"/>
          <p:nvPr/>
        </p:nvSpPr>
        <p:spPr>
          <a:xfrm>
            <a:off x="1985429" y="1217456"/>
            <a:ext cx="5387822" cy="39241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GR" sz="2100" b="1" u="sng" dirty="0"/>
              <a:t>FDTD</a:t>
            </a:r>
            <a:r>
              <a:rPr lang="en-GR" sz="2100" u="sng" dirty="0"/>
              <a:t>- Finite Difference Time Domain solver</a:t>
            </a:r>
          </a:p>
        </p:txBody>
      </p:sp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340" y="770107"/>
            <a:ext cx="1340774" cy="1285973"/>
          </a:xfrm>
          <a:prstGeom prst="rect">
            <a:avLst/>
          </a:prstGeom>
        </p:spPr>
      </p:pic>
      <p:pic>
        <p:nvPicPr>
          <p:cNvPr id="1031" name="Picture 7" descr="Basic Element of the FDTD Space Lattice. ">
            <a:extLst>
              <a:ext uri="{FF2B5EF4-FFF2-40B4-BE49-F238E27FC236}">
                <a16:creationId xmlns:a16="http://schemas.microsoft.com/office/drawing/2014/main" id="{8FCA0D5A-DEE4-162A-89EF-7027EA473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97" y="2770647"/>
            <a:ext cx="2500029" cy="194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3C1781-71A1-F568-6C88-21AFA464D4AC}"/>
              </a:ext>
            </a:extLst>
          </p:cNvPr>
          <p:cNvSpPr txBox="1"/>
          <p:nvPr/>
        </p:nvSpPr>
        <p:spPr>
          <a:xfrm>
            <a:off x="557537" y="4263898"/>
            <a:ext cx="6086960" cy="1523494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just"/>
            <a:r>
              <a:rPr lang="en-GB" sz="1350" b="1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When would you use FDTD compared to other techniques</a:t>
            </a:r>
          </a:p>
          <a:p>
            <a:pPr algn="just"/>
            <a:endParaRPr lang="en-GB" sz="1350" b="1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FDTD can simulate any structure where Maxwell’s equations describe the necessary physics.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Typical applications for this method: LEDs, solar cells, filters, optical switches, semiconductor-based photonic devices, sensors, nano- and micro-lithography, nonlinear devices, meta-materials.</a:t>
            </a:r>
          </a:p>
        </p:txBody>
      </p:sp>
    </p:spTree>
    <p:extLst>
      <p:ext uri="{BB962C8B-B14F-4D97-AF65-F5344CB8AC3E}">
        <p14:creationId xmlns:p14="http://schemas.microsoft.com/office/powerpoint/2010/main" val="1612786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F44ACE-7674-DE68-F983-CC3AB2DF6C07}"/>
              </a:ext>
            </a:extLst>
          </p:cNvPr>
          <p:cNvSpPr txBox="1"/>
          <p:nvPr/>
        </p:nvSpPr>
        <p:spPr>
          <a:xfrm>
            <a:off x="557537" y="2233585"/>
            <a:ext cx="6486218" cy="90024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just"/>
            <a:r>
              <a:rPr lang="en-GB" sz="1350" b="1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Motivation for simulations</a:t>
            </a:r>
          </a:p>
          <a:p>
            <a:pPr algn="just"/>
            <a:endParaRPr lang="en-GB" sz="1350" b="1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marL="214313" indent="-214313" algn="just">
              <a:buFont typeface="Arial"/>
              <a:buChar char="•"/>
            </a:pPr>
            <a:r>
              <a:rPr lang="en-GB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Faster and cheaper than prototyping a large number of designs</a:t>
            </a:r>
            <a:endParaRPr lang="en-GB" sz="1350" b="1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marL="214313" indent="-214313" algn="just">
              <a:buFont typeface="Arial"/>
              <a:buChar char="•"/>
            </a:pPr>
            <a:r>
              <a:rPr lang="en-GB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Verify experimental results</a:t>
            </a:r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D7BAB-FDDD-A9F9-FB83-006E5969AF8B}"/>
              </a:ext>
            </a:extLst>
          </p:cNvPr>
          <p:cNvSpPr txBox="1"/>
          <p:nvPr/>
        </p:nvSpPr>
        <p:spPr>
          <a:xfrm>
            <a:off x="1985429" y="1217456"/>
            <a:ext cx="5387822" cy="39241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GR" sz="2100" b="1" u="sng" dirty="0"/>
              <a:t>FDTD</a:t>
            </a:r>
            <a:r>
              <a:rPr lang="en-GR" sz="2100" u="sng" dirty="0"/>
              <a:t>- Finite Difference Time Domain solver</a:t>
            </a:r>
          </a:p>
        </p:txBody>
      </p:sp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340" y="770107"/>
            <a:ext cx="1340774" cy="12859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3EC3F7-02D5-D1CB-F3BC-F7DC3427A5DD}"/>
              </a:ext>
            </a:extLst>
          </p:cNvPr>
          <p:cNvSpPr txBox="1"/>
          <p:nvPr/>
        </p:nvSpPr>
        <p:spPr>
          <a:xfrm>
            <a:off x="557537" y="3744536"/>
            <a:ext cx="6486218" cy="1315745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algn="just"/>
            <a:r>
              <a:rPr lang="en-GB" sz="1350" b="1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Why FDTD?</a:t>
            </a:r>
          </a:p>
          <a:p>
            <a:pPr algn="just"/>
            <a:endParaRPr lang="en-GB" sz="1350" b="1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marL="214313" indent="-214313" algn="just">
              <a:buFont typeface="Arial"/>
              <a:buChar char="•"/>
            </a:pPr>
            <a:r>
              <a:rPr lang="en-GB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Flexible: Can simulate arbitrary geometries (2D and 3D)</a:t>
            </a:r>
            <a:endParaRPr lang="en-GB" sz="1350" b="1" dirty="0">
              <a:solidFill>
                <a:srgbClr val="333333"/>
              </a:solidFill>
              <a:highlight>
                <a:srgbClr val="FFFFFF"/>
              </a:highlight>
              <a:latin typeface="-apple-system"/>
            </a:endParaRPr>
          </a:p>
          <a:p>
            <a:pPr marL="214313" indent="-214313" algn="just">
              <a:buFont typeface="Arial"/>
              <a:buChar char="•"/>
            </a:pPr>
            <a:r>
              <a:rPr lang="en-GB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Accurate: Solves Maxwell's equations</a:t>
            </a:r>
          </a:p>
          <a:p>
            <a:pPr marL="214313" indent="-214313" algn="just">
              <a:buFont typeface="Arial"/>
              <a:buChar char="•"/>
            </a:pPr>
            <a:r>
              <a:rPr lang="en-GB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Ideal for feature sizes on the order of wavelength</a:t>
            </a:r>
          </a:p>
          <a:p>
            <a:pPr marL="214313" indent="-214313" algn="just">
              <a:buFont typeface="Arial"/>
              <a:buChar char="•"/>
            </a:pPr>
            <a:r>
              <a:rPr lang="en-GB" sz="1350" dirty="0">
                <a:solidFill>
                  <a:srgbClr val="333333"/>
                </a:solidFill>
                <a:highlight>
                  <a:srgbClr val="FFFFFF"/>
                </a:highlight>
                <a:latin typeface="-apple-system"/>
              </a:rPr>
              <a:t>Single simulation gives broadband results</a:t>
            </a:r>
          </a:p>
        </p:txBody>
      </p:sp>
      <p:pic>
        <p:nvPicPr>
          <p:cNvPr id="11" name="Picture 10" descr="A blue glass on a white object&#10;&#10;Description automatically generated">
            <a:extLst>
              <a:ext uri="{FF2B5EF4-FFF2-40B4-BE49-F238E27FC236}">
                <a16:creationId xmlns:a16="http://schemas.microsoft.com/office/drawing/2014/main" id="{A0D125D1-E3CB-BFC8-0C46-F885DADA9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176" y="3054351"/>
            <a:ext cx="2812626" cy="155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43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D7BAB-FDDD-A9F9-FB83-006E5969AF8B}"/>
              </a:ext>
            </a:extLst>
          </p:cNvPr>
          <p:cNvSpPr txBox="1"/>
          <p:nvPr/>
        </p:nvSpPr>
        <p:spPr>
          <a:xfrm>
            <a:off x="1985429" y="1217456"/>
            <a:ext cx="5387822" cy="39241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GR" sz="2100" b="1" u="sng" dirty="0"/>
              <a:t>FDTD</a:t>
            </a:r>
            <a:r>
              <a:rPr lang="en-GR" sz="2100" u="sng" dirty="0"/>
              <a:t>- Finite Difference Time Domain solver</a:t>
            </a:r>
          </a:p>
        </p:txBody>
      </p:sp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340" y="770107"/>
            <a:ext cx="1340774" cy="1285973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E6D5FEF-9CC3-13A1-681F-C08C663D0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69" y="2056080"/>
            <a:ext cx="7274689" cy="362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03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D7BAB-FDDD-A9F9-FB83-006E5969AF8B}"/>
              </a:ext>
            </a:extLst>
          </p:cNvPr>
          <p:cNvSpPr txBox="1"/>
          <p:nvPr/>
        </p:nvSpPr>
        <p:spPr>
          <a:xfrm>
            <a:off x="3425563" y="1181287"/>
            <a:ext cx="2108078" cy="39241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2100" b="1" dirty="0"/>
              <a:t>Basic Workflow</a:t>
            </a:r>
            <a:endParaRPr lang="en-GR" sz="2100" dirty="0"/>
          </a:p>
        </p:txBody>
      </p:sp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7DB8BE-15F6-3CED-404A-DE2480533B8F}"/>
              </a:ext>
            </a:extLst>
          </p:cNvPr>
          <p:cNvSpPr/>
          <p:nvPr/>
        </p:nvSpPr>
        <p:spPr>
          <a:xfrm>
            <a:off x="5126008" y="2433730"/>
            <a:ext cx="1637609" cy="5766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Set up simulation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F8F5D2-B1B4-C459-47AB-803078A17EDC}"/>
              </a:ext>
            </a:extLst>
          </p:cNvPr>
          <p:cNvSpPr/>
          <p:nvPr/>
        </p:nvSpPr>
        <p:spPr>
          <a:xfrm>
            <a:off x="5126008" y="3384242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Run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813254-788F-8D5F-E7F3-F4713A0F0BFA}"/>
              </a:ext>
            </a:extLst>
          </p:cNvPr>
          <p:cNvSpPr/>
          <p:nvPr/>
        </p:nvSpPr>
        <p:spPr>
          <a:xfrm>
            <a:off x="7396452" y="4212169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Analyze results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B1B4ED-7523-0D2C-CAE5-734FDC2D4F2F}"/>
              </a:ext>
            </a:extLst>
          </p:cNvPr>
          <p:cNvSpPr/>
          <p:nvPr/>
        </p:nvSpPr>
        <p:spPr>
          <a:xfrm>
            <a:off x="5126008" y="5264700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>
                <a:solidFill>
                  <a:schemeClr val="tx1"/>
                </a:solidFill>
              </a:rPr>
              <a:t>Switch to layout</a:t>
            </a:r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44F998-496A-0734-3B19-6CBF843D9E01}"/>
              </a:ext>
            </a:extLst>
          </p:cNvPr>
          <p:cNvSpPr/>
          <p:nvPr/>
        </p:nvSpPr>
        <p:spPr>
          <a:xfrm>
            <a:off x="2934391" y="4214293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Modify simulation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D13516-7C26-7AAD-0A81-EB44C55790E6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944812" y="3010425"/>
            <a:ext cx="0" cy="37381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182977CE-FD84-A79A-9A6C-3970183A4B04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6763616" y="3672589"/>
            <a:ext cx="1451640" cy="539579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41F603E8-8B99-81B0-9C52-B4CF652C40F4}"/>
              </a:ext>
            </a:extLst>
          </p:cNvPr>
          <p:cNvCxnSpPr>
            <a:cxnSpLocks/>
            <a:stCxn id="7" idx="2"/>
            <a:endCxn id="12" idx="3"/>
          </p:cNvCxnSpPr>
          <p:nvPr/>
        </p:nvCxnSpPr>
        <p:spPr>
          <a:xfrm rot="5400000">
            <a:off x="7107344" y="4445135"/>
            <a:ext cx="764184" cy="1451640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7748F48-84BD-0A6D-A872-B90443E7B7D3}"/>
              </a:ext>
            </a:extLst>
          </p:cNvPr>
          <p:cNvCxnSpPr>
            <a:cxnSpLocks/>
            <a:stCxn id="12" idx="1"/>
            <a:endCxn id="14" idx="2"/>
          </p:cNvCxnSpPr>
          <p:nvPr/>
        </p:nvCxnSpPr>
        <p:spPr>
          <a:xfrm rot="10800000">
            <a:off x="3753196" y="4790989"/>
            <a:ext cx="1372812" cy="762059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ABA5415-D75F-2A02-F997-4F80EF7226E8}"/>
              </a:ext>
            </a:extLst>
          </p:cNvPr>
          <p:cNvCxnSpPr>
            <a:cxnSpLocks/>
            <a:stCxn id="14" idx="0"/>
            <a:endCxn id="6" idx="1"/>
          </p:cNvCxnSpPr>
          <p:nvPr/>
        </p:nvCxnSpPr>
        <p:spPr>
          <a:xfrm rot="5400000" flipH="1" flipV="1">
            <a:off x="4168751" y="3257036"/>
            <a:ext cx="541703" cy="1372812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AEE726E-E0F2-69EF-AAE1-37181EDC2A80}"/>
              </a:ext>
            </a:extLst>
          </p:cNvPr>
          <p:cNvSpPr txBox="1"/>
          <p:nvPr/>
        </p:nvSpPr>
        <p:spPr>
          <a:xfrm>
            <a:off x="132493" y="2480177"/>
            <a:ext cx="2676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Add/define materials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0ADA7-4071-5F3B-7065-AC505B1E5ED1}"/>
              </a:ext>
            </a:extLst>
          </p:cNvPr>
          <p:cNvSpPr txBox="1"/>
          <p:nvPr/>
        </p:nvSpPr>
        <p:spPr>
          <a:xfrm>
            <a:off x="132493" y="2861245"/>
            <a:ext cx="2676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Add structures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F82E5C-223E-AF54-802F-E15428333118}"/>
              </a:ext>
            </a:extLst>
          </p:cNvPr>
          <p:cNvSpPr txBox="1"/>
          <p:nvPr/>
        </p:nvSpPr>
        <p:spPr>
          <a:xfrm>
            <a:off x="132492" y="3201329"/>
            <a:ext cx="3066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Add simulation region and mesh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4E3843-3D04-7DA7-0AF3-CCF862F98A03}"/>
              </a:ext>
            </a:extLst>
          </p:cNvPr>
          <p:cNvSpPr txBox="1"/>
          <p:nvPr/>
        </p:nvSpPr>
        <p:spPr>
          <a:xfrm>
            <a:off x="328961" y="2107952"/>
            <a:ext cx="2676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1500" b="1" u="sng" dirty="0"/>
              <a:t>Simulation setup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AFB546-1A52-2286-F332-6A14AB3B8AF4}"/>
              </a:ext>
            </a:extLst>
          </p:cNvPr>
          <p:cNvSpPr txBox="1"/>
          <p:nvPr/>
        </p:nvSpPr>
        <p:spPr>
          <a:xfrm>
            <a:off x="152556" y="3501411"/>
            <a:ext cx="3066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Add sources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A1E7D1-C334-161C-E00E-83520CBB79BA}"/>
              </a:ext>
            </a:extLst>
          </p:cNvPr>
          <p:cNvSpPr txBox="1"/>
          <p:nvPr/>
        </p:nvSpPr>
        <p:spPr>
          <a:xfrm>
            <a:off x="154200" y="3810896"/>
            <a:ext cx="3066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Add monitors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9795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D7BAB-FDDD-A9F9-FB83-006E5969AF8B}"/>
              </a:ext>
            </a:extLst>
          </p:cNvPr>
          <p:cNvSpPr txBox="1"/>
          <p:nvPr/>
        </p:nvSpPr>
        <p:spPr>
          <a:xfrm>
            <a:off x="3425563" y="1181287"/>
            <a:ext cx="2108078" cy="39241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2100" b="1" dirty="0"/>
              <a:t>Basic Workflow</a:t>
            </a:r>
            <a:endParaRPr lang="en-GR" sz="2100" dirty="0"/>
          </a:p>
        </p:txBody>
      </p:sp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7DB8BE-15F6-3CED-404A-DE2480533B8F}"/>
              </a:ext>
            </a:extLst>
          </p:cNvPr>
          <p:cNvSpPr/>
          <p:nvPr/>
        </p:nvSpPr>
        <p:spPr>
          <a:xfrm>
            <a:off x="5126008" y="2433730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Set up simulation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F8F5D2-B1B4-C459-47AB-803078A17EDC}"/>
              </a:ext>
            </a:extLst>
          </p:cNvPr>
          <p:cNvSpPr/>
          <p:nvPr/>
        </p:nvSpPr>
        <p:spPr>
          <a:xfrm>
            <a:off x="5126008" y="3384242"/>
            <a:ext cx="1637609" cy="5766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Run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813254-788F-8D5F-E7F3-F4713A0F0BFA}"/>
              </a:ext>
            </a:extLst>
          </p:cNvPr>
          <p:cNvSpPr/>
          <p:nvPr/>
        </p:nvSpPr>
        <p:spPr>
          <a:xfrm>
            <a:off x="7396452" y="4212169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Analyze results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B1B4ED-7523-0D2C-CAE5-734FDC2D4F2F}"/>
              </a:ext>
            </a:extLst>
          </p:cNvPr>
          <p:cNvSpPr/>
          <p:nvPr/>
        </p:nvSpPr>
        <p:spPr>
          <a:xfrm>
            <a:off x="5126008" y="5264700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Switch to layout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44F998-496A-0734-3B19-6CBF843D9E01}"/>
              </a:ext>
            </a:extLst>
          </p:cNvPr>
          <p:cNvSpPr/>
          <p:nvPr/>
        </p:nvSpPr>
        <p:spPr>
          <a:xfrm>
            <a:off x="2934391" y="4195014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Modify simulation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D13516-7C26-7AAD-0A81-EB44C55790E6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944812" y="3010425"/>
            <a:ext cx="0" cy="37381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182977CE-FD84-A79A-9A6C-3970183A4B04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6763616" y="3672589"/>
            <a:ext cx="1451640" cy="539579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41F603E8-8B99-81B0-9C52-B4CF652C40F4}"/>
              </a:ext>
            </a:extLst>
          </p:cNvPr>
          <p:cNvCxnSpPr>
            <a:cxnSpLocks/>
            <a:stCxn id="7" idx="2"/>
            <a:endCxn id="12" idx="3"/>
          </p:cNvCxnSpPr>
          <p:nvPr/>
        </p:nvCxnSpPr>
        <p:spPr>
          <a:xfrm rot="5400000">
            <a:off x="7107344" y="4445135"/>
            <a:ext cx="764184" cy="1451640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7748F48-84BD-0A6D-A872-B90443E7B7D3}"/>
              </a:ext>
            </a:extLst>
          </p:cNvPr>
          <p:cNvCxnSpPr>
            <a:cxnSpLocks/>
            <a:stCxn id="12" idx="1"/>
            <a:endCxn id="14" idx="2"/>
          </p:cNvCxnSpPr>
          <p:nvPr/>
        </p:nvCxnSpPr>
        <p:spPr>
          <a:xfrm rot="10800000">
            <a:off x="3753196" y="4771710"/>
            <a:ext cx="1372812" cy="781339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ABA5415-D75F-2A02-F997-4F80EF7226E8}"/>
              </a:ext>
            </a:extLst>
          </p:cNvPr>
          <p:cNvCxnSpPr>
            <a:cxnSpLocks/>
            <a:stCxn id="14" idx="0"/>
            <a:endCxn id="6" idx="1"/>
          </p:cNvCxnSpPr>
          <p:nvPr/>
        </p:nvCxnSpPr>
        <p:spPr>
          <a:xfrm rot="5400000" flipH="1" flipV="1">
            <a:off x="4178391" y="3247396"/>
            <a:ext cx="522424" cy="1372812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AEE726E-E0F2-69EF-AAE1-37181EDC2A80}"/>
              </a:ext>
            </a:extLst>
          </p:cNvPr>
          <p:cNvSpPr txBox="1"/>
          <p:nvPr/>
        </p:nvSpPr>
        <p:spPr>
          <a:xfrm>
            <a:off x="132493" y="2480177"/>
            <a:ext cx="2676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Check material properties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0ADA7-4071-5F3B-7065-AC505B1E5ED1}"/>
              </a:ext>
            </a:extLst>
          </p:cNvPr>
          <p:cNvSpPr txBox="1"/>
          <p:nvPr/>
        </p:nvSpPr>
        <p:spPr>
          <a:xfrm>
            <a:off x="132493" y="2861245"/>
            <a:ext cx="28729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Check memory requirements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F82E5C-223E-AF54-802F-E15428333118}"/>
              </a:ext>
            </a:extLst>
          </p:cNvPr>
          <p:cNvSpPr txBox="1"/>
          <p:nvPr/>
        </p:nvSpPr>
        <p:spPr>
          <a:xfrm>
            <a:off x="132493" y="3258142"/>
            <a:ext cx="3066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Run simulation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4E3843-3D04-7DA7-0AF3-CCF862F98A03}"/>
              </a:ext>
            </a:extLst>
          </p:cNvPr>
          <p:cNvSpPr txBox="1"/>
          <p:nvPr/>
        </p:nvSpPr>
        <p:spPr>
          <a:xfrm>
            <a:off x="328961" y="2107952"/>
            <a:ext cx="2676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1500" b="1" u="sng" dirty="0"/>
              <a:t>Running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4568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D7BAB-FDDD-A9F9-FB83-006E5969AF8B}"/>
              </a:ext>
            </a:extLst>
          </p:cNvPr>
          <p:cNvSpPr txBox="1"/>
          <p:nvPr/>
        </p:nvSpPr>
        <p:spPr>
          <a:xfrm>
            <a:off x="3425563" y="1181287"/>
            <a:ext cx="2108078" cy="39241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2100" b="1" dirty="0"/>
              <a:t>Basic Workflow</a:t>
            </a:r>
            <a:endParaRPr lang="en-GR" sz="2100" dirty="0"/>
          </a:p>
        </p:txBody>
      </p:sp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7DB8BE-15F6-3CED-404A-DE2480533B8F}"/>
              </a:ext>
            </a:extLst>
          </p:cNvPr>
          <p:cNvSpPr/>
          <p:nvPr/>
        </p:nvSpPr>
        <p:spPr>
          <a:xfrm>
            <a:off x="5126008" y="2433730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Set up simulation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F8F5D2-B1B4-C459-47AB-803078A17EDC}"/>
              </a:ext>
            </a:extLst>
          </p:cNvPr>
          <p:cNvSpPr/>
          <p:nvPr/>
        </p:nvSpPr>
        <p:spPr>
          <a:xfrm>
            <a:off x="5126008" y="3384242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Run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813254-788F-8D5F-E7F3-F4713A0F0BFA}"/>
              </a:ext>
            </a:extLst>
          </p:cNvPr>
          <p:cNvSpPr/>
          <p:nvPr/>
        </p:nvSpPr>
        <p:spPr>
          <a:xfrm>
            <a:off x="7396452" y="4212169"/>
            <a:ext cx="1637609" cy="5766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Analyze results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B1B4ED-7523-0D2C-CAE5-734FDC2D4F2F}"/>
              </a:ext>
            </a:extLst>
          </p:cNvPr>
          <p:cNvSpPr/>
          <p:nvPr/>
        </p:nvSpPr>
        <p:spPr>
          <a:xfrm>
            <a:off x="5126008" y="5264700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Switch to layout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44F998-496A-0734-3B19-6CBF843D9E01}"/>
              </a:ext>
            </a:extLst>
          </p:cNvPr>
          <p:cNvSpPr/>
          <p:nvPr/>
        </p:nvSpPr>
        <p:spPr>
          <a:xfrm>
            <a:off x="2949024" y="4212169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Modify simulation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D13516-7C26-7AAD-0A81-EB44C55790E6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944812" y="3010425"/>
            <a:ext cx="0" cy="37381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182977CE-FD84-A79A-9A6C-3970183A4B04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6763616" y="3672589"/>
            <a:ext cx="1451640" cy="539579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41F603E8-8B99-81B0-9C52-B4CF652C40F4}"/>
              </a:ext>
            </a:extLst>
          </p:cNvPr>
          <p:cNvCxnSpPr>
            <a:cxnSpLocks/>
            <a:stCxn id="7" idx="2"/>
            <a:endCxn id="12" idx="3"/>
          </p:cNvCxnSpPr>
          <p:nvPr/>
        </p:nvCxnSpPr>
        <p:spPr>
          <a:xfrm rot="5400000">
            <a:off x="7107344" y="4445135"/>
            <a:ext cx="764184" cy="1451640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7748F48-84BD-0A6D-A872-B90443E7B7D3}"/>
              </a:ext>
            </a:extLst>
          </p:cNvPr>
          <p:cNvCxnSpPr>
            <a:cxnSpLocks/>
            <a:stCxn id="12" idx="1"/>
            <a:endCxn id="14" idx="2"/>
          </p:cNvCxnSpPr>
          <p:nvPr/>
        </p:nvCxnSpPr>
        <p:spPr>
          <a:xfrm rot="10800000">
            <a:off x="3767828" y="4788863"/>
            <a:ext cx="1358180" cy="764184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ABA5415-D75F-2A02-F997-4F80EF7226E8}"/>
              </a:ext>
            </a:extLst>
          </p:cNvPr>
          <p:cNvCxnSpPr>
            <a:cxnSpLocks/>
            <a:stCxn id="14" idx="0"/>
            <a:endCxn id="6" idx="1"/>
          </p:cNvCxnSpPr>
          <p:nvPr/>
        </p:nvCxnSpPr>
        <p:spPr>
          <a:xfrm rot="5400000" flipH="1" flipV="1">
            <a:off x="4177129" y="3263289"/>
            <a:ext cx="539579" cy="1358180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AEE726E-E0F2-69EF-AAE1-37181EDC2A80}"/>
              </a:ext>
            </a:extLst>
          </p:cNvPr>
          <p:cNvSpPr txBox="1"/>
          <p:nvPr/>
        </p:nvSpPr>
        <p:spPr>
          <a:xfrm>
            <a:off x="132493" y="2480177"/>
            <a:ext cx="2676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Collect monitor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0ADA7-4071-5F3B-7065-AC505B1E5ED1}"/>
              </a:ext>
            </a:extLst>
          </p:cNvPr>
          <p:cNvSpPr txBox="1"/>
          <p:nvPr/>
        </p:nvSpPr>
        <p:spPr>
          <a:xfrm>
            <a:off x="132493" y="2861245"/>
            <a:ext cx="287299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Export data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F82E5C-223E-AF54-802F-E15428333118}"/>
              </a:ext>
            </a:extLst>
          </p:cNvPr>
          <p:cNvSpPr txBox="1"/>
          <p:nvPr/>
        </p:nvSpPr>
        <p:spPr>
          <a:xfrm>
            <a:off x="132493" y="3258142"/>
            <a:ext cx="306669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Post-processing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4E3843-3D04-7DA7-0AF3-CCF862F98A03}"/>
              </a:ext>
            </a:extLst>
          </p:cNvPr>
          <p:cNvSpPr txBox="1"/>
          <p:nvPr/>
        </p:nvSpPr>
        <p:spPr>
          <a:xfrm>
            <a:off x="328961" y="2107952"/>
            <a:ext cx="2676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1500" b="1" u="sng" dirty="0"/>
              <a:t>Analyzing Results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6912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D7BAB-FDDD-A9F9-FB83-006E5969AF8B}"/>
              </a:ext>
            </a:extLst>
          </p:cNvPr>
          <p:cNvSpPr txBox="1"/>
          <p:nvPr/>
        </p:nvSpPr>
        <p:spPr>
          <a:xfrm>
            <a:off x="3425563" y="1181287"/>
            <a:ext cx="2108078" cy="392415"/>
          </a:xfrm>
          <a:prstGeom prst="rect">
            <a:avLst/>
          </a:prstGeom>
          <a:noFill/>
        </p:spPr>
        <p:txBody>
          <a:bodyPr wrap="none" lIns="68580" tIns="34290" rIns="68580" bIns="34290" rtlCol="0" anchor="t">
            <a:spAutoFit/>
          </a:bodyPr>
          <a:lstStyle/>
          <a:p>
            <a:r>
              <a:rPr lang="en-US" sz="2100" b="1" dirty="0"/>
              <a:t>Basic Workflow</a:t>
            </a:r>
            <a:endParaRPr lang="en-GR" sz="2100" dirty="0"/>
          </a:p>
        </p:txBody>
      </p:sp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7DB8BE-15F6-3CED-404A-DE2480533B8F}"/>
              </a:ext>
            </a:extLst>
          </p:cNvPr>
          <p:cNvSpPr/>
          <p:nvPr/>
        </p:nvSpPr>
        <p:spPr>
          <a:xfrm>
            <a:off x="5126008" y="2433730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Set up simulation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F8F5D2-B1B4-C459-47AB-803078A17EDC}"/>
              </a:ext>
            </a:extLst>
          </p:cNvPr>
          <p:cNvSpPr/>
          <p:nvPr/>
        </p:nvSpPr>
        <p:spPr>
          <a:xfrm>
            <a:off x="5126008" y="3384242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Run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813254-788F-8D5F-E7F3-F4713A0F0BFA}"/>
              </a:ext>
            </a:extLst>
          </p:cNvPr>
          <p:cNvSpPr/>
          <p:nvPr/>
        </p:nvSpPr>
        <p:spPr>
          <a:xfrm>
            <a:off x="7396452" y="4212169"/>
            <a:ext cx="1637609" cy="57669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Analyze results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FB1B4ED-7523-0D2C-CAE5-734FDC2D4F2F}"/>
              </a:ext>
            </a:extLst>
          </p:cNvPr>
          <p:cNvSpPr/>
          <p:nvPr/>
        </p:nvSpPr>
        <p:spPr>
          <a:xfrm>
            <a:off x="5126008" y="5264700"/>
            <a:ext cx="1637609" cy="5766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Switch to layout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244F998-496A-0734-3B19-6CBF843D9E01}"/>
              </a:ext>
            </a:extLst>
          </p:cNvPr>
          <p:cNvSpPr/>
          <p:nvPr/>
        </p:nvSpPr>
        <p:spPr>
          <a:xfrm>
            <a:off x="2944421" y="4212168"/>
            <a:ext cx="1637609" cy="5766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Modify simulation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3D13516-7C26-7AAD-0A81-EB44C55790E6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5944812" y="3010425"/>
            <a:ext cx="0" cy="373817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182977CE-FD84-A79A-9A6C-3970183A4B04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6763616" y="3672589"/>
            <a:ext cx="1451640" cy="539579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41F603E8-8B99-81B0-9C52-B4CF652C40F4}"/>
              </a:ext>
            </a:extLst>
          </p:cNvPr>
          <p:cNvCxnSpPr>
            <a:cxnSpLocks/>
            <a:stCxn id="7" idx="2"/>
            <a:endCxn id="12" idx="3"/>
          </p:cNvCxnSpPr>
          <p:nvPr/>
        </p:nvCxnSpPr>
        <p:spPr>
          <a:xfrm rot="5400000">
            <a:off x="7107344" y="4445135"/>
            <a:ext cx="764184" cy="1451640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17748F48-84BD-0A6D-A872-B90443E7B7D3}"/>
              </a:ext>
            </a:extLst>
          </p:cNvPr>
          <p:cNvCxnSpPr>
            <a:cxnSpLocks/>
            <a:stCxn id="12" idx="1"/>
            <a:endCxn id="14" idx="2"/>
          </p:cNvCxnSpPr>
          <p:nvPr/>
        </p:nvCxnSpPr>
        <p:spPr>
          <a:xfrm rot="10800000">
            <a:off x="3763227" y="4788864"/>
            <a:ext cx="1362782" cy="764185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9ABA5415-D75F-2A02-F997-4F80EF7226E8}"/>
              </a:ext>
            </a:extLst>
          </p:cNvPr>
          <p:cNvCxnSpPr>
            <a:cxnSpLocks/>
            <a:stCxn id="14" idx="0"/>
            <a:endCxn id="6" idx="1"/>
          </p:cNvCxnSpPr>
          <p:nvPr/>
        </p:nvCxnSpPr>
        <p:spPr>
          <a:xfrm rot="5400000" flipH="1" flipV="1">
            <a:off x="4174828" y="3260989"/>
            <a:ext cx="539578" cy="1362782"/>
          </a:xfrm>
          <a:prstGeom prst="curvedConnector2">
            <a:avLst/>
          </a:prstGeom>
          <a:ln w="28575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AEE726E-E0F2-69EF-AAE1-37181EDC2A80}"/>
              </a:ext>
            </a:extLst>
          </p:cNvPr>
          <p:cNvSpPr txBox="1"/>
          <p:nvPr/>
        </p:nvSpPr>
        <p:spPr>
          <a:xfrm>
            <a:off x="132493" y="2480177"/>
            <a:ext cx="2676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Design process is iterative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30ADA7-4071-5F3B-7065-AC505B1E5ED1}"/>
              </a:ext>
            </a:extLst>
          </p:cNvPr>
          <p:cNvSpPr txBox="1"/>
          <p:nvPr/>
        </p:nvSpPr>
        <p:spPr>
          <a:xfrm>
            <a:off x="132493" y="2861245"/>
            <a:ext cx="35418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500" dirty="0"/>
              <a:t>Parameter sweep and optimization tool can help automate simulations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4E3843-3D04-7DA7-0AF3-CCF862F98A03}"/>
              </a:ext>
            </a:extLst>
          </p:cNvPr>
          <p:cNvSpPr txBox="1"/>
          <p:nvPr/>
        </p:nvSpPr>
        <p:spPr>
          <a:xfrm>
            <a:off x="328961" y="2107952"/>
            <a:ext cx="2676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  <a:buSzPct val="110000"/>
            </a:pPr>
            <a:r>
              <a:rPr lang="en-US" sz="1500" b="1" u="sng" dirty="0"/>
              <a:t>Iteration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70624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7982774" y="1704644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7" y="1132592"/>
            <a:ext cx="417165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Rib waveguide</a:t>
            </a:r>
            <a:endParaRPr lang="en-GR" sz="2100" b="1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0DCD608-9287-17AA-438D-9D85046AF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81" y="3760752"/>
            <a:ext cx="3524250" cy="2443823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B9F1DF0D-87F0-EA34-0FDB-A493BB25F5F5}"/>
              </a:ext>
            </a:extLst>
          </p:cNvPr>
          <p:cNvSpPr/>
          <p:nvPr/>
        </p:nvSpPr>
        <p:spPr>
          <a:xfrm>
            <a:off x="1930156" y="2343335"/>
            <a:ext cx="828675" cy="44345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7B049204-DF7D-FF50-0770-B0FAC78D3AED}"/>
              </a:ext>
            </a:extLst>
          </p:cNvPr>
          <p:cNvSpPr/>
          <p:nvPr/>
        </p:nvSpPr>
        <p:spPr>
          <a:xfrm>
            <a:off x="1601724" y="2786789"/>
            <a:ext cx="1507964" cy="52086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/>
          </a:p>
        </p:txBody>
      </p:sp>
      <p:cxnSp>
        <p:nvCxnSpPr>
          <p:cNvPr id="18" name="Ευθύγραμμο βέλος σύνδεσης 17">
            <a:extLst>
              <a:ext uri="{FF2B5EF4-FFF2-40B4-BE49-F238E27FC236}">
                <a16:creationId xmlns:a16="http://schemas.microsoft.com/office/drawing/2014/main" id="{F5B02E85-D420-B767-646B-79EEE37E348A}"/>
              </a:ext>
            </a:extLst>
          </p:cNvPr>
          <p:cNvCxnSpPr>
            <a:cxnSpLocks/>
          </p:cNvCxnSpPr>
          <p:nvPr/>
        </p:nvCxnSpPr>
        <p:spPr>
          <a:xfrm>
            <a:off x="2920034" y="2369413"/>
            <a:ext cx="0" cy="3022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00607ED7-2EDB-F43E-EF55-142B230B556D}"/>
              </a:ext>
            </a:extLst>
          </p:cNvPr>
          <p:cNvSpPr txBox="1"/>
          <p:nvPr/>
        </p:nvSpPr>
        <p:spPr>
          <a:xfrm>
            <a:off x="3087264" y="2369413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500nm</a:t>
            </a:r>
            <a:endParaRPr lang="el-GR" sz="1350" dirty="0"/>
          </a:p>
        </p:txBody>
      </p: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054B6484-6AE2-22A0-53F5-32796566987C}"/>
              </a:ext>
            </a:extLst>
          </p:cNvPr>
          <p:cNvCxnSpPr>
            <a:cxnSpLocks/>
          </p:cNvCxnSpPr>
          <p:nvPr/>
        </p:nvCxnSpPr>
        <p:spPr>
          <a:xfrm flipH="1">
            <a:off x="1930156" y="2229035"/>
            <a:ext cx="82867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C99C588-011B-164F-EE04-6E4FA7DC44D2}"/>
              </a:ext>
            </a:extLst>
          </p:cNvPr>
          <p:cNvSpPr txBox="1"/>
          <p:nvPr/>
        </p:nvSpPr>
        <p:spPr>
          <a:xfrm>
            <a:off x="2014313" y="1920810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500nm</a:t>
            </a:r>
            <a:endParaRPr lang="el-GR" sz="1350" dirty="0"/>
          </a:p>
        </p:txBody>
      </p:sp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7DA6A39B-72DE-2B17-D5D9-23EBC72F5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675" y="2229034"/>
            <a:ext cx="2208232" cy="1745741"/>
          </a:xfrm>
          <a:prstGeom prst="rect">
            <a:avLst/>
          </a:prstGeom>
        </p:spPr>
      </p:pic>
      <p:pic>
        <p:nvPicPr>
          <p:cNvPr id="24" name="Εικόνα 23">
            <a:extLst>
              <a:ext uri="{FF2B5EF4-FFF2-40B4-BE49-F238E27FC236}">
                <a16:creationId xmlns:a16="http://schemas.microsoft.com/office/drawing/2014/main" id="{9E4A1DCC-2D28-BFBF-1DB5-849E62BBB2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350" y="2105501"/>
            <a:ext cx="1346444" cy="14838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30E765D-EE6F-526F-7A8A-5A99FCEEFBF0}"/>
              </a:ext>
            </a:extLst>
          </p:cNvPr>
          <p:cNvSpPr txBox="1"/>
          <p:nvPr/>
        </p:nvSpPr>
        <p:spPr>
          <a:xfrm>
            <a:off x="1921741" y="3403498"/>
            <a:ext cx="7697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1000nm</a:t>
            </a:r>
            <a:endParaRPr lang="el-GR" sz="1350" dirty="0"/>
          </a:p>
        </p:txBody>
      </p:sp>
      <p:cxnSp>
        <p:nvCxnSpPr>
          <p:cNvPr id="26" name="Ευθύγραμμο βέλος σύνδεσης 25">
            <a:extLst>
              <a:ext uri="{FF2B5EF4-FFF2-40B4-BE49-F238E27FC236}">
                <a16:creationId xmlns:a16="http://schemas.microsoft.com/office/drawing/2014/main" id="{B0A661B7-0ED1-43EE-7DF9-B828F2BBF295}"/>
              </a:ext>
            </a:extLst>
          </p:cNvPr>
          <p:cNvCxnSpPr>
            <a:cxnSpLocks/>
          </p:cNvCxnSpPr>
          <p:nvPr/>
        </p:nvCxnSpPr>
        <p:spPr>
          <a:xfrm flipH="1">
            <a:off x="1836015" y="3406388"/>
            <a:ext cx="92281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Ευθύγραμμο βέλος σύνδεσης 27">
            <a:extLst>
              <a:ext uri="{FF2B5EF4-FFF2-40B4-BE49-F238E27FC236}">
                <a16:creationId xmlns:a16="http://schemas.microsoft.com/office/drawing/2014/main" id="{EC37D841-35CA-5E12-2AF1-E2226ED210A9}"/>
              </a:ext>
            </a:extLst>
          </p:cNvPr>
          <p:cNvCxnSpPr>
            <a:cxnSpLocks/>
          </p:cNvCxnSpPr>
          <p:nvPr/>
        </p:nvCxnSpPr>
        <p:spPr>
          <a:xfrm>
            <a:off x="3187456" y="2885695"/>
            <a:ext cx="0" cy="2819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4C15475-2BDE-5436-89F1-2FBD553E4520}"/>
              </a:ext>
            </a:extLst>
          </p:cNvPr>
          <p:cNvSpPr txBox="1"/>
          <p:nvPr/>
        </p:nvSpPr>
        <p:spPr>
          <a:xfrm>
            <a:off x="3209419" y="2893288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500nm</a:t>
            </a:r>
            <a:endParaRPr lang="el-GR" sz="1350" dirty="0"/>
          </a:p>
        </p:txBody>
      </p:sp>
      <p:pic>
        <p:nvPicPr>
          <p:cNvPr id="30" name="Εικόνα 29">
            <a:extLst>
              <a:ext uri="{FF2B5EF4-FFF2-40B4-BE49-F238E27FC236}">
                <a16:creationId xmlns:a16="http://schemas.microsoft.com/office/drawing/2014/main" id="{3A5EDE56-8E1E-BC35-E316-8FE896B22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7707" y="3974775"/>
            <a:ext cx="2743200" cy="202597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36A84706-1553-EB24-1C38-57E4DCF646E1}"/>
              </a:ext>
            </a:extLst>
          </p:cNvPr>
          <p:cNvSpPr txBox="1"/>
          <p:nvPr/>
        </p:nvSpPr>
        <p:spPr>
          <a:xfrm>
            <a:off x="6121156" y="1920810"/>
            <a:ext cx="170497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Fundamental mode</a:t>
            </a:r>
            <a:endParaRPr lang="el-GR" sz="1350" dirty="0"/>
          </a:p>
        </p:txBody>
      </p:sp>
    </p:spTree>
    <p:extLst>
      <p:ext uri="{BB962C8B-B14F-4D97-AF65-F5344CB8AC3E}">
        <p14:creationId xmlns:p14="http://schemas.microsoft.com/office/powerpoint/2010/main" val="3903907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55A58618-2E2E-7C61-5B34-B320A93F4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2153828"/>
            <a:ext cx="2933700" cy="238110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4136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mode analysis</a:t>
            </a:r>
            <a:endParaRPr lang="en-GR" sz="2100" b="1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D002B67-9392-7B22-CC11-85BEDFA5EACA}"/>
              </a:ext>
            </a:extLst>
          </p:cNvPr>
          <p:cNvCxnSpPr>
            <a:cxnSpLocks/>
          </p:cNvCxnSpPr>
          <p:nvPr/>
        </p:nvCxnSpPr>
        <p:spPr>
          <a:xfrm flipH="1">
            <a:off x="1395277" y="2518544"/>
            <a:ext cx="195398" cy="2413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8298B315-35AE-A91A-9416-6A0F6B701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82" y="4166358"/>
            <a:ext cx="2797589" cy="1730560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555CED-997E-787B-C071-449F275B6984}"/>
              </a:ext>
            </a:extLst>
          </p:cNvPr>
          <p:cNvCxnSpPr>
            <a:cxnSpLocks/>
          </p:cNvCxnSpPr>
          <p:nvPr/>
        </p:nvCxnSpPr>
        <p:spPr>
          <a:xfrm flipH="1">
            <a:off x="1238115" y="5528343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1DE79DA8-0F7A-D613-B020-EC2D4A0F8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8050" y="2087791"/>
            <a:ext cx="2933700" cy="234597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D38E471-24AA-52E9-D125-C2625ACB937E}"/>
              </a:ext>
            </a:extLst>
          </p:cNvPr>
          <p:cNvCxnSpPr>
            <a:cxnSpLocks/>
          </p:cNvCxnSpPr>
          <p:nvPr/>
        </p:nvCxnSpPr>
        <p:spPr>
          <a:xfrm flipH="1">
            <a:off x="6150389" y="2061727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1CBCC9D7-650C-11B7-2416-162609823C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6381" y="2234772"/>
            <a:ext cx="2004683" cy="2233613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DB0D701F-3404-1115-2FB3-1610631E5C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3132" y="4539909"/>
            <a:ext cx="1311769" cy="1378244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DD3E98CA-BC67-9B20-3F06-A8B680AA7F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6534" y="4511366"/>
            <a:ext cx="1402391" cy="1406787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96343FCA-BCE1-5D42-09F9-2D71E15C9A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9664" y="4534932"/>
            <a:ext cx="1303133" cy="141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87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3ADFB2E-6EED-1B55-9881-3FD650171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281" y="2348089"/>
            <a:ext cx="1600200" cy="76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7" y="1132592"/>
            <a:ext cx="44601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Ridge waveguide</a:t>
            </a:r>
            <a:endParaRPr lang="en-GR" sz="2100" b="1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0A59180E-FBB6-F7DF-E509-588AA7624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49" y="3835313"/>
            <a:ext cx="5129408" cy="1602387"/>
          </a:xfrm>
          <a:prstGeom prst="rect">
            <a:avLst/>
          </a:prstGeom>
        </p:spPr>
      </p:pic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AE48DE00-B770-B535-1DD6-9FF6D713EB50}"/>
              </a:ext>
            </a:extLst>
          </p:cNvPr>
          <p:cNvCxnSpPr>
            <a:cxnSpLocks/>
          </p:cNvCxnSpPr>
          <p:nvPr/>
        </p:nvCxnSpPr>
        <p:spPr>
          <a:xfrm flipH="1">
            <a:off x="2848428" y="2651604"/>
            <a:ext cx="333053" cy="3382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3B65B18-CF50-C1A6-93C3-451FF84FF963}"/>
              </a:ext>
            </a:extLst>
          </p:cNvPr>
          <p:cNvSpPr txBox="1"/>
          <p:nvPr/>
        </p:nvSpPr>
        <p:spPr>
          <a:xfrm>
            <a:off x="3014954" y="2729089"/>
            <a:ext cx="6078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20</a:t>
            </a:r>
            <a:r>
              <a:rPr lang="el-GR" sz="1350" dirty="0"/>
              <a:t>μ</a:t>
            </a:r>
            <a:r>
              <a:rPr lang="en-US" sz="1350" dirty="0"/>
              <a:t>m</a:t>
            </a:r>
            <a:endParaRPr lang="el-GR" sz="1350" dirty="0"/>
          </a:p>
        </p:txBody>
      </p: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8BEDA042-F252-2C40-0F6C-67871EA92C9F}"/>
              </a:ext>
            </a:extLst>
          </p:cNvPr>
          <p:cNvCxnSpPr>
            <a:cxnSpLocks/>
          </p:cNvCxnSpPr>
          <p:nvPr/>
        </p:nvCxnSpPr>
        <p:spPr>
          <a:xfrm flipH="1">
            <a:off x="1880844" y="3194810"/>
            <a:ext cx="72690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609EB389-A300-55C3-EB6D-252E7AB82D3B}"/>
              </a:ext>
            </a:extLst>
          </p:cNvPr>
          <p:cNvCxnSpPr>
            <a:cxnSpLocks/>
          </p:cNvCxnSpPr>
          <p:nvPr/>
        </p:nvCxnSpPr>
        <p:spPr>
          <a:xfrm>
            <a:off x="2419882" y="2249204"/>
            <a:ext cx="37573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2B3341C-6223-8162-FD34-DA456C726983}"/>
              </a:ext>
            </a:extLst>
          </p:cNvPr>
          <p:cNvSpPr txBox="1"/>
          <p:nvPr/>
        </p:nvSpPr>
        <p:spPr>
          <a:xfrm>
            <a:off x="2381381" y="1976681"/>
            <a:ext cx="5100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</a:t>
            </a:r>
            <a:r>
              <a:rPr lang="el-GR" sz="1350" dirty="0"/>
              <a:t>μ</a:t>
            </a:r>
            <a:r>
              <a:rPr lang="en-US" sz="1350" dirty="0"/>
              <a:t>m</a:t>
            </a:r>
            <a:endParaRPr lang="el-GR" sz="135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80E0D7-884A-AB76-B3E1-17D8C7032C9F}"/>
              </a:ext>
            </a:extLst>
          </p:cNvPr>
          <p:cNvSpPr txBox="1"/>
          <p:nvPr/>
        </p:nvSpPr>
        <p:spPr>
          <a:xfrm>
            <a:off x="1959843" y="3193306"/>
            <a:ext cx="5790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</a:t>
            </a:r>
            <a:r>
              <a:rPr lang="el-GR" sz="1350" dirty="0"/>
              <a:t>μ</a:t>
            </a:r>
            <a:r>
              <a:rPr lang="en-US" sz="1350" dirty="0"/>
              <a:t>m</a:t>
            </a:r>
            <a:endParaRPr lang="el-GR" sz="1350" dirty="0"/>
          </a:p>
        </p:txBody>
      </p:sp>
      <p:pic>
        <p:nvPicPr>
          <p:cNvPr id="26" name="Εικόνα 25">
            <a:extLst>
              <a:ext uri="{FF2B5EF4-FFF2-40B4-BE49-F238E27FC236}">
                <a16:creationId xmlns:a16="http://schemas.microsoft.com/office/drawing/2014/main" id="{C3FC3652-DBB5-E3EB-EFCF-4A24FC50EC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7947" y="2348089"/>
            <a:ext cx="3547214" cy="32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04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010BA58-C40B-BF96-3363-5C1020640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5672" y="2152651"/>
            <a:ext cx="5707644" cy="32988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BF0A9BA-99C6-04A4-C396-93DD442E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Είδη ακτινών για διάδοση σε οπτικές ίνες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86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B4F162-2730-BBD0-5E01-A41363455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681" y="1999338"/>
            <a:ext cx="5140112" cy="4001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A8DF6C-F078-C7A3-D3A0-F86273C9F520}"/>
              </a:ext>
            </a:extLst>
          </p:cNvPr>
          <p:cNvSpPr txBox="1"/>
          <p:nvPr/>
        </p:nvSpPr>
        <p:spPr>
          <a:xfrm>
            <a:off x="3379270" y="1218435"/>
            <a:ext cx="25045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Material Database</a:t>
            </a:r>
            <a:endParaRPr lang="en-GR" sz="2100" b="1" dirty="0"/>
          </a:p>
        </p:txBody>
      </p:sp>
    </p:spTree>
    <p:extLst>
      <p:ext uri="{BB962C8B-B14F-4D97-AF65-F5344CB8AC3E}">
        <p14:creationId xmlns:p14="http://schemas.microsoft.com/office/powerpoint/2010/main" val="1744882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nter image description here">
            <a:extLst>
              <a:ext uri="{FF2B5EF4-FFF2-40B4-BE49-F238E27FC236}">
                <a16:creationId xmlns:a16="http://schemas.microsoft.com/office/drawing/2014/main" id="{5501D14F-4E9D-1E93-2116-3AE073959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99" y="2322286"/>
            <a:ext cx="7553600" cy="248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1854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336996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Ridge waveguide analysis</a:t>
            </a:r>
            <a:endParaRPr lang="en-GR" sz="2100" b="1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DE22902-BFA6-EC47-183D-A12F0F6B2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49" y="2096138"/>
            <a:ext cx="3284062" cy="3739019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7537A1F-511A-191B-8726-AF187BBFA9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2196" y="2099634"/>
            <a:ext cx="2550074" cy="2257634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F068BC57-F6A8-0996-EBD7-C2081711D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695" y="2275243"/>
            <a:ext cx="1842631" cy="1906414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17FDDDD-EABA-87AD-77CD-C37460F73D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9723" y="4475258"/>
            <a:ext cx="1404554" cy="136814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D08A8CBC-F235-FBFD-6158-FFDA2A350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9623" y="4475257"/>
            <a:ext cx="1404554" cy="1440437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16634B61-1E38-6705-8AEE-77E460B31A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1597" y="4416062"/>
            <a:ext cx="1457301" cy="141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73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Εικόνα 27">
            <a:extLst>
              <a:ext uri="{FF2B5EF4-FFF2-40B4-BE49-F238E27FC236}">
                <a16:creationId xmlns:a16="http://schemas.microsoft.com/office/drawing/2014/main" id="{E2175AB8-6CF5-FD18-3200-789E7A9F7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674115"/>
            <a:ext cx="3622482" cy="130642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271BE93-EB06-57F9-8EDA-2851E2E31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156" y="2201909"/>
            <a:ext cx="1314450" cy="9620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261167" y="838822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47807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</a:t>
            </a:r>
            <a:r>
              <a:rPr lang="en-US" sz="2100" b="1" dirty="0" err="1"/>
              <a:t>Burried</a:t>
            </a:r>
            <a:r>
              <a:rPr lang="en-US" sz="2100" b="1" dirty="0"/>
              <a:t>  waveguide</a:t>
            </a:r>
            <a:endParaRPr lang="en-GR" sz="21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B65B18-CF50-C1A6-93C3-451FF84FF963}"/>
              </a:ext>
            </a:extLst>
          </p:cNvPr>
          <p:cNvSpPr txBox="1"/>
          <p:nvPr/>
        </p:nvSpPr>
        <p:spPr>
          <a:xfrm>
            <a:off x="3014953" y="2729089"/>
            <a:ext cx="71840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37.5</a:t>
            </a:r>
            <a:r>
              <a:rPr lang="el-GR" sz="1350" dirty="0"/>
              <a:t>μ</a:t>
            </a:r>
            <a:r>
              <a:rPr lang="en-US" sz="1350" dirty="0"/>
              <a:t>m</a:t>
            </a:r>
            <a:endParaRPr lang="el-GR" sz="1350" dirty="0"/>
          </a:p>
        </p:txBody>
      </p: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8BEDA042-F252-2C40-0F6C-67871EA92C9F}"/>
              </a:ext>
            </a:extLst>
          </p:cNvPr>
          <p:cNvCxnSpPr>
            <a:cxnSpLocks/>
          </p:cNvCxnSpPr>
          <p:nvPr/>
        </p:nvCxnSpPr>
        <p:spPr>
          <a:xfrm flipH="1">
            <a:off x="1892099" y="3272939"/>
            <a:ext cx="35219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880E0D7-884A-AB76-B3E1-17D8C7032C9F}"/>
              </a:ext>
            </a:extLst>
          </p:cNvPr>
          <p:cNvSpPr txBox="1"/>
          <p:nvPr/>
        </p:nvSpPr>
        <p:spPr>
          <a:xfrm>
            <a:off x="1783744" y="3361124"/>
            <a:ext cx="6078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20</a:t>
            </a:r>
            <a:r>
              <a:rPr lang="el-GR" sz="1350" dirty="0"/>
              <a:t>μ</a:t>
            </a:r>
            <a:r>
              <a:rPr lang="en-US" sz="1350" dirty="0"/>
              <a:t>m</a:t>
            </a:r>
            <a:endParaRPr lang="el-GR" sz="1350" dirty="0"/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AE48DE00-B770-B535-1DD6-9FF6D713EB50}"/>
              </a:ext>
            </a:extLst>
          </p:cNvPr>
          <p:cNvCxnSpPr>
            <a:cxnSpLocks/>
          </p:cNvCxnSpPr>
          <p:nvPr/>
        </p:nvCxnSpPr>
        <p:spPr>
          <a:xfrm flipH="1">
            <a:off x="2550099" y="2589184"/>
            <a:ext cx="561934" cy="5747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BAF332DC-52D0-71E0-E17C-6834F1546DCE}"/>
              </a:ext>
            </a:extLst>
          </p:cNvPr>
          <p:cNvCxnSpPr>
            <a:cxnSpLocks/>
          </p:cNvCxnSpPr>
          <p:nvPr/>
        </p:nvCxnSpPr>
        <p:spPr>
          <a:xfrm flipV="1">
            <a:off x="1902637" y="2801797"/>
            <a:ext cx="0" cy="3621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C4342AE-FC12-9DA0-51CF-AAACD45DD6CB}"/>
              </a:ext>
            </a:extLst>
          </p:cNvPr>
          <p:cNvSpPr txBox="1"/>
          <p:nvPr/>
        </p:nvSpPr>
        <p:spPr>
          <a:xfrm>
            <a:off x="1323193" y="2867588"/>
            <a:ext cx="6078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20</a:t>
            </a:r>
            <a:r>
              <a:rPr lang="el-GR" sz="1350" dirty="0"/>
              <a:t>μ</a:t>
            </a:r>
            <a:r>
              <a:rPr lang="en-US" sz="1350" dirty="0"/>
              <a:t>m</a:t>
            </a:r>
            <a:endParaRPr lang="el-GR" sz="1350" dirty="0"/>
          </a:p>
        </p:txBody>
      </p:sp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6D3BB0FA-5B58-FA95-F285-EA27423F79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518" y="3771961"/>
            <a:ext cx="2806261" cy="2108927"/>
          </a:xfrm>
          <a:prstGeom prst="rect">
            <a:avLst/>
          </a:prstGeom>
        </p:spPr>
      </p:pic>
      <p:pic>
        <p:nvPicPr>
          <p:cNvPr id="25" name="Εικόνα 24">
            <a:extLst>
              <a:ext uri="{FF2B5EF4-FFF2-40B4-BE49-F238E27FC236}">
                <a16:creationId xmlns:a16="http://schemas.microsoft.com/office/drawing/2014/main" id="{B8DFAADE-A465-95F6-A9B7-BE28FEB08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2081969"/>
            <a:ext cx="3865227" cy="2473392"/>
          </a:xfrm>
          <a:prstGeom prst="rect">
            <a:avLst/>
          </a:prstGeom>
        </p:spPr>
      </p:pic>
      <p:cxnSp>
        <p:nvCxnSpPr>
          <p:cNvPr id="29" name="Straight Arrow Connector 17">
            <a:extLst>
              <a:ext uri="{FF2B5EF4-FFF2-40B4-BE49-F238E27FC236}">
                <a16:creationId xmlns:a16="http://schemas.microsoft.com/office/drawing/2014/main" id="{CAC516CD-332B-84C8-FB14-355704384B28}"/>
              </a:ext>
            </a:extLst>
          </p:cNvPr>
          <p:cNvCxnSpPr>
            <a:cxnSpLocks/>
          </p:cNvCxnSpPr>
          <p:nvPr/>
        </p:nvCxnSpPr>
        <p:spPr>
          <a:xfrm flipH="1">
            <a:off x="6361447" y="2978812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7">
            <a:extLst>
              <a:ext uri="{FF2B5EF4-FFF2-40B4-BE49-F238E27FC236}">
                <a16:creationId xmlns:a16="http://schemas.microsoft.com/office/drawing/2014/main" id="{BCE44EDB-5213-D952-DEAC-B3912F48BC14}"/>
              </a:ext>
            </a:extLst>
          </p:cNvPr>
          <p:cNvCxnSpPr>
            <a:cxnSpLocks/>
          </p:cNvCxnSpPr>
          <p:nvPr/>
        </p:nvCxnSpPr>
        <p:spPr>
          <a:xfrm flipH="1">
            <a:off x="5425160" y="5469202"/>
            <a:ext cx="271463" cy="256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623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261167" y="838822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38380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 </a:t>
            </a:r>
            <a:r>
              <a:rPr lang="en-US" sz="2100" b="1" dirty="0" err="1"/>
              <a:t>Burried</a:t>
            </a:r>
            <a:r>
              <a:rPr lang="en-US" sz="2100" b="1" dirty="0"/>
              <a:t>  waveguide: analysis</a:t>
            </a:r>
            <a:endParaRPr lang="en-GR" sz="2100" b="1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642D693D-1EDB-0A33-58B2-1085E79070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711" y="2059281"/>
            <a:ext cx="3395060" cy="201862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C00B1EDB-E6B3-018B-73A2-2EEF383B2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620" y="4318984"/>
            <a:ext cx="1595833" cy="1469081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8039D4FF-3D12-F717-91FC-AEFBF5748D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457" y="4226086"/>
            <a:ext cx="1595833" cy="1539915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23DB0CE-6B12-DF75-D59C-8E13A8DF05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24" y="2152180"/>
            <a:ext cx="4872759" cy="1832828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EE2E9713-0D65-DCD7-8218-136C273E79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967" y="4226086"/>
            <a:ext cx="2762793" cy="1420152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04E3B4AE-7CBB-F311-D73C-65E960CDA7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7643" y="4392273"/>
            <a:ext cx="1743483" cy="132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0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80F16EC-5ED2-F4A6-2946-F04C14AC7EF5}"/>
              </a:ext>
            </a:extLst>
          </p:cNvPr>
          <p:cNvSpPr/>
          <p:nvPr/>
        </p:nvSpPr>
        <p:spPr>
          <a:xfrm>
            <a:off x="940712" y="1325024"/>
            <a:ext cx="3346374" cy="16442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BE50B3-42C6-16E7-11E0-897A1BA98CE6}"/>
              </a:ext>
            </a:extLst>
          </p:cNvPr>
          <p:cNvSpPr/>
          <p:nvPr/>
        </p:nvSpPr>
        <p:spPr>
          <a:xfrm>
            <a:off x="2322986" y="2018742"/>
            <a:ext cx="581828" cy="25683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1EFEC0-7298-C622-8D09-B530F3F68047}"/>
              </a:ext>
            </a:extLst>
          </p:cNvPr>
          <p:cNvSpPr txBox="1"/>
          <p:nvPr/>
        </p:nvSpPr>
        <p:spPr>
          <a:xfrm>
            <a:off x="2694807" y="1999260"/>
            <a:ext cx="11953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220nm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148A1-F026-8B28-DD5F-0DF183E8791F}"/>
              </a:ext>
            </a:extLst>
          </p:cNvPr>
          <p:cNvSpPr txBox="1"/>
          <p:nvPr/>
        </p:nvSpPr>
        <p:spPr>
          <a:xfrm>
            <a:off x="2016234" y="2339639"/>
            <a:ext cx="11953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500nm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3790E-AC45-9AC5-7F64-5BE408017D58}"/>
              </a:ext>
            </a:extLst>
          </p:cNvPr>
          <p:cNvSpPr txBox="1"/>
          <p:nvPr/>
        </p:nvSpPr>
        <p:spPr>
          <a:xfrm>
            <a:off x="940712" y="1308893"/>
            <a:ext cx="11953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SiO</a:t>
            </a:r>
            <a:r>
              <a:rPr lang="en-US" sz="1350" baseline="-25000" dirty="0"/>
              <a:t>2</a:t>
            </a:r>
            <a:r>
              <a:rPr lang="en-US" sz="1350" dirty="0"/>
              <a:t> Cladding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20F15F-7B30-DCC1-B4C9-AFD3B7FF1564}"/>
              </a:ext>
            </a:extLst>
          </p:cNvPr>
          <p:cNvSpPr txBox="1"/>
          <p:nvPr/>
        </p:nvSpPr>
        <p:spPr>
          <a:xfrm>
            <a:off x="2016234" y="1732002"/>
            <a:ext cx="11953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Si waveguide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75F1DFA-5171-61FD-3419-5C569D136709}"/>
              </a:ext>
            </a:extLst>
          </p:cNvPr>
          <p:cNvCxnSpPr>
            <a:cxnSpLocks/>
          </p:cNvCxnSpPr>
          <p:nvPr/>
        </p:nvCxnSpPr>
        <p:spPr>
          <a:xfrm>
            <a:off x="2967473" y="1998428"/>
            <a:ext cx="0" cy="2750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825B91-FC64-BDD6-60BF-F9801AABC638}"/>
              </a:ext>
            </a:extLst>
          </p:cNvPr>
          <p:cNvCxnSpPr>
            <a:cxnSpLocks/>
          </p:cNvCxnSpPr>
          <p:nvPr/>
        </p:nvCxnSpPr>
        <p:spPr>
          <a:xfrm flipH="1">
            <a:off x="2314723" y="2330700"/>
            <a:ext cx="5818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98610615-C41B-32A4-0229-F5D77F7A6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3" y="3302312"/>
            <a:ext cx="5027666" cy="25754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6328F0C-8800-940B-BA3B-D231B3BB8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112" y="1574664"/>
            <a:ext cx="3270039" cy="301538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D7697DB-DD32-BAD5-A656-F0688C6875E3}"/>
              </a:ext>
            </a:extLst>
          </p:cNvPr>
          <p:cNvSpPr txBox="1"/>
          <p:nvPr/>
        </p:nvSpPr>
        <p:spPr>
          <a:xfrm>
            <a:off x="1" y="840873"/>
            <a:ext cx="16372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Buried waveguide</a:t>
            </a:r>
          </a:p>
        </p:txBody>
      </p:sp>
    </p:spTree>
    <p:extLst>
      <p:ext uri="{BB962C8B-B14F-4D97-AF65-F5344CB8AC3E}">
        <p14:creationId xmlns:p14="http://schemas.microsoft.com/office/powerpoint/2010/main" val="3254501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>
                <a:solidFill>
                  <a:schemeClr val="tx1"/>
                </a:solidFill>
              </a:rPr>
              <a:t>Εξάρτηση πλήθους τρόπων  διάδοσης</a:t>
            </a:r>
            <a:endParaRPr lang="en-GR" sz="2400">
              <a:solidFill>
                <a:schemeClr val="tx1"/>
              </a:solidFill>
            </a:endParaRPr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6F9F82-B617-DE96-611A-ED8CE9097FA5}"/>
              </a:ext>
            </a:extLst>
          </p:cNvPr>
          <p:cNvSpPr txBox="1"/>
          <p:nvPr/>
        </p:nvSpPr>
        <p:spPr>
          <a:xfrm>
            <a:off x="918279" y="2188195"/>
            <a:ext cx="680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/>
              <a:t>Γεωμετρία </a:t>
            </a:r>
            <a:r>
              <a:rPr lang="el-GR" dirty="0" err="1"/>
              <a:t>κυματοδηγο</a:t>
            </a:r>
            <a:r>
              <a:rPr lang="en-US" dirty="0" err="1"/>
              <a:t>ύ</a:t>
            </a:r>
            <a:endParaRPr lang="el-GR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/>
              <a:t>Είδος υλικού ( δείκτη διάθλασης)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dirty="0"/>
              <a:t>Μήκος κύματος  φωτός ( πηγή)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C4A75C2-69D3-D720-590F-18EC21537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849" y="3316233"/>
            <a:ext cx="4270592" cy="255074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B4770FF-9866-DA65-3E79-3E5EA19E9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5444" y="2289849"/>
            <a:ext cx="4418557" cy="288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10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7AEC342-73B4-3B9A-D79C-A7B57866C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441584"/>
            <a:ext cx="2162477" cy="2094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DD1EBB-9095-7C07-ABBC-ED7698EDFF78}"/>
              </a:ext>
            </a:extLst>
          </p:cNvPr>
          <p:cNvSpPr txBox="1"/>
          <p:nvPr/>
        </p:nvSpPr>
        <p:spPr>
          <a:xfrm>
            <a:off x="99153" y="857250"/>
            <a:ext cx="202876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Bigger waveguide sizes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0C386D-C1FD-811A-A2E6-E345E84A3428}"/>
              </a:ext>
            </a:extLst>
          </p:cNvPr>
          <p:cNvSpPr txBox="1"/>
          <p:nvPr/>
        </p:nvSpPr>
        <p:spPr>
          <a:xfrm>
            <a:off x="2396645" y="990509"/>
            <a:ext cx="449655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e.g., Buried waveguide supporting  &gt;1 modes - multimode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75814A-256A-A77B-CADD-B48D4A6E97BF}"/>
              </a:ext>
            </a:extLst>
          </p:cNvPr>
          <p:cNvSpPr/>
          <p:nvPr/>
        </p:nvSpPr>
        <p:spPr>
          <a:xfrm>
            <a:off x="2802079" y="1350605"/>
            <a:ext cx="3346374" cy="164426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6FD0A9-29AC-7CEA-EC7C-DFC57C1021F9}"/>
              </a:ext>
            </a:extLst>
          </p:cNvPr>
          <p:cNvSpPr/>
          <p:nvPr/>
        </p:nvSpPr>
        <p:spPr>
          <a:xfrm>
            <a:off x="4184353" y="2044324"/>
            <a:ext cx="581828" cy="25683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243AED-72B3-A2B6-2D4B-7C3AFA0CC5F1}"/>
              </a:ext>
            </a:extLst>
          </p:cNvPr>
          <p:cNvSpPr txBox="1"/>
          <p:nvPr/>
        </p:nvSpPr>
        <p:spPr>
          <a:xfrm>
            <a:off x="4556174" y="2024842"/>
            <a:ext cx="11953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500nm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88637A-C3C7-2E03-7A60-F9DC90F9AA95}"/>
              </a:ext>
            </a:extLst>
          </p:cNvPr>
          <p:cNvSpPr txBox="1"/>
          <p:nvPr/>
        </p:nvSpPr>
        <p:spPr>
          <a:xfrm>
            <a:off x="3877601" y="2365221"/>
            <a:ext cx="11953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800nm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7C26DE-2BA1-A2CC-058F-BE8C2F1A03EC}"/>
              </a:ext>
            </a:extLst>
          </p:cNvPr>
          <p:cNvSpPr txBox="1"/>
          <p:nvPr/>
        </p:nvSpPr>
        <p:spPr>
          <a:xfrm>
            <a:off x="2802079" y="1334475"/>
            <a:ext cx="11953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SiO</a:t>
            </a:r>
            <a:r>
              <a:rPr lang="en-US" sz="1350" baseline="-25000" dirty="0"/>
              <a:t>2</a:t>
            </a:r>
            <a:r>
              <a:rPr lang="en-US" sz="1350" dirty="0"/>
              <a:t> Cladding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476B00-3B1E-C242-06A6-766434287401}"/>
              </a:ext>
            </a:extLst>
          </p:cNvPr>
          <p:cNvSpPr txBox="1"/>
          <p:nvPr/>
        </p:nvSpPr>
        <p:spPr>
          <a:xfrm>
            <a:off x="3877601" y="1757584"/>
            <a:ext cx="11953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Si waveguide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DE4A40A-65DB-7C15-E25C-C86F9F2D218A}"/>
              </a:ext>
            </a:extLst>
          </p:cNvPr>
          <p:cNvCxnSpPr>
            <a:cxnSpLocks/>
          </p:cNvCxnSpPr>
          <p:nvPr/>
        </p:nvCxnSpPr>
        <p:spPr>
          <a:xfrm>
            <a:off x="4828840" y="2024010"/>
            <a:ext cx="0" cy="27502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A3A147-7AC1-B44E-CA66-B4F9A7123412}"/>
              </a:ext>
            </a:extLst>
          </p:cNvPr>
          <p:cNvCxnSpPr>
            <a:cxnSpLocks/>
          </p:cNvCxnSpPr>
          <p:nvPr/>
        </p:nvCxnSpPr>
        <p:spPr>
          <a:xfrm flipH="1">
            <a:off x="4176091" y="2356282"/>
            <a:ext cx="5818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130F205-4182-ACFE-5C0D-CC72A9699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799" y="3429000"/>
            <a:ext cx="2181467" cy="20945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92BBD2-A31B-BE0B-AA24-A3BB2A950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53" y="3441584"/>
            <a:ext cx="2194646" cy="20945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E954A8-D568-49C0-4915-7197D838A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510" y="3485256"/>
            <a:ext cx="2166338" cy="20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26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9DB2F74F-AD30-598C-AA43-D8E7E5443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43" y="4116171"/>
            <a:ext cx="3772704" cy="1746223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490262E8-B1EE-AFD7-00AE-E8F91B389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060" y="2039893"/>
            <a:ext cx="3767810" cy="2148977"/>
          </a:xfrm>
          <a:prstGeom prst="rect">
            <a:avLst/>
          </a:prstGeom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C6DFDB81-4A46-9AE4-A2CC-38D343DD8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557" y="2196228"/>
            <a:ext cx="1209675" cy="866775"/>
          </a:xfrm>
          <a:prstGeom prst="rect">
            <a:avLst/>
          </a:prstGeom>
        </p:spPr>
      </p:pic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560153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Striped loaded waveguide</a:t>
            </a:r>
            <a:endParaRPr lang="en-GR" sz="21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B65B18-CF50-C1A6-93C3-451FF84FF963}"/>
              </a:ext>
            </a:extLst>
          </p:cNvPr>
          <p:cNvSpPr txBox="1"/>
          <p:nvPr/>
        </p:nvSpPr>
        <p:spPr>
          <a:xfrm>
            <a:off x="2862623" y="2786004"/>
            <a:ext cx="5539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 </a:t>
            </a:r>
            <a:r>
              <a:rPr lang="el-GR" sz="1350" dirty="0"/>
              <a:t>μ</a:t>
            </a:r>
            <a:r>
              <a:rPr lang="en-US" sz="1350" dirty="0"/>
              <a:t>m</a:t>
            </a:r>
            <a:endParaRPr lang="el-GR" sz="1350" dirty="0"/>
          </a:p>
        </p:txBody>
      </p:sp>
      <p:cxnSp>
        <p:nvCxnSpPr>
          <p:cNvPr id="15" name="Ευθύγραμμο βέλος σύνδεσης 14">
            <a:extLst>
              <a:ext uri="{FF2B5EF4-FFF2-40B4-BE49-F238E27FC236}">
                <a16:creationId xmlns:a16="http://schemas.microsoft.com/office/drawing/2014/main" id="{8BEDA042-F252-2C40-0F6C-67871EA92C9F}"/>
              </a:ext>
            </a:extLst>
          </p:cNvPr>
          <p:cNvCxnSpPr>
            <a:cxnSpLocks/>
          </p:cNvCxnSpPr>
          <p:nvPr/>
        </p:nvCxnSpPr>
        <p:spPr>
          <a:xfrm flipH="1">
            <a:off x="1963550" y="3127046"/>
            <a:ext cx="467133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880E0D7-884A-AB76-B3E1-17D8C7032C9F}"/>
              </a:ext>
            </a:extLst>
          </p:cNvPr>
          <p:cNvSpPr txBox="1"/>
          <p:nvPr/>
        </p:nvSpPr>
        <p:spPr>
          <a:xfrm>
            <a:off x="1867579" y="3152001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500nm</a:t>
            </a:r>
            <a:endParaRPr lang="el-GR" sz="1350" dirty="0"/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AE48DE00-B770-B535-1DD6-9FF6D713EB50}"/>
              </a:ext>
            </a:extLst>
          </p:cNvPr>
          <p:cNvCxnSpPr>
            <a:cxnSpLocks/>
          </p:cNvCxnSpPr>
          <p:nvPr/>
        </p:nvCxnSpPr>
        <p:spPr>
          <a:xfrm flipH="1">
            <a:off x="2550099" y="2589184"/>
            <a:ext cx="561934" cy="5747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BAF332DC-52D0-71E0-E17C-6834F1546DCE}"/>
              </a:ext>
            </a:extLst>
          </p:cNvPr>
          <p:cNvCxnSpPr>
            <a:cxnSpLocks/>
          </p:cNvCxnSpPr>
          <p:nvPr/>
        </p:nvCxnSpPr>
        <p:spPr>
          <a:xfrm flipV="1">
            <a:off x="1678733" y="2463238"/>
            <a:ext cx="0" cy="4880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C4342AE-FC12-9DA0-51CF-AAACD45DD6CB}"/>
              </a:ext>
            </a:extLst>
          </p:cNvPr>
          <p:cNvSpPr txBox="1"/>
          <p:nvPr/>
        </p:nvSpPr>
        <p:spPr>
          <a:xfrm>
            <a:off x="1090131" y="2568779"/>
            <a:ext cx="70083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300nm</a:t>
            </a:r>
            <a:endParaRPr lang="el-GR" sz="1350" dirty="0"/>
          </a:p>
        </p:txBody>
      </p:sp>
      <p:cxnSp>
        <p:nvCxnSpPr>
          <p:cNvPr id="29" name="Straight Arrow Connector 17">
            <a:extLst>
              <a:ext uri="{FF2B5EF4-FFF2-40B4-BE49-F238E27FC236}">
                <a16:creationId xmlns:a16="http://schemas.microsoft.com/office/drawing/2014/main" id="{CAC516CD-332B-84C8-FB14-355704384B28}"/>
              </a:ext>
            </a:extLst>
          </p:cNvPr>
          <p:cNvCxnSpPr>
            <a:cxnSpLocks/>
          </p:cNvCxnSpPr>
          <p:nvPr/>
        </p:nvCxnSpPr>
        <p:spPr>
          <a:xfrm flipH="1">
            <a:off x="6202079" y="2966148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7">
            <a:extLst>
              <a:ext uri="{FF2B5EF4-FFF2-40B4-BE49-F238E27FC236}">
                <a16:creationId xmlns:a16="http://schemas.microsoft.com/office/drawing/2014/main" id="{BCE44EDB-5213-D952-DEAC-B3912F48BC14}"/>
              </a:ext>
            </a:extLst>
          </p:cNvPr>
          <p:cNvCxnSpPr>
            <a:cxnSpLocks/>
          </p:cNvCxnSpPr>
          <p:nvPr/>
        </p:nvCxnSpPr>
        <p:spPr>
          <a:xfrm flipH="1">
            <a:off x="2400024" y="4606972"/>
            <a:ext cx="271463" cy="256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1417C733-33FA-B8B8-9D51-64424B00E7D8}"/>
              </a:ext>
            </a:extLst>
          </p:cNvPr>
          <p:cNvCxnSpPr>
            <a:cxnSpLocks/>
          </p:cNvCxnSpPr>
          <p:nvPr/>
        </p:nvCxnSpPr>
        <p:spPr>
          <a:xfrm flipH="1">
            <a:off x="2273395" y="2286434"/>
            <a:ext cx="25325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DE80C42-0B18-7F4D-F759-77CC5D021A51}"/>
              </a:ext>
            </a:extLst>
          </p:cNvPr>
          <p:cNvSpPr txBox="1"/>
          <p:nvPr/>
        </p:nvSpPr>
        <p:spPr>
          <a:xfrm>
            <a:off x="2171990" y="2013229"/>
            <a:ext cx="6767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100nm</a:t>
            </a:r>
            <a:endParaRPr lang="el-GR" sz="1350" dirty="0"/>
          </a:p>
        </p:txBody>
      </p:sp>
      <p:pic>
        <p:nvPicPr>
          <p:cNvPr id="22" name="Εικόνα 21">
            <a:extLst>
              <a:ext uri="{FF2B5EF4-FFF2-40B4-BE49-F238E27FC236}">
                <a16:creationId xmlns:a16="http://schemas.microsoft.com/office/drawing/2014/main" id="{548179BF-E382-85FD-EB27-1FF428D903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854" y="4197551"/>
            <a:ext cx="1947613" cy="160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07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71127B10-6A10-E5E6-BFE2-6914A1E1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89" y="2049283"/>
            <a:ext cx="2884649" cy="2007290"/>
          </a:xfrm>
          <a:prstGeom prst="rect">
            <a:avLst/>
          </a:prstGeom>
        </p:spPr>
      </p:pic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451130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Striped loaded waveguide analysis</a:t>
            </a:r>
            <a:endParaRPr lang="en-GR" sz="2100" b="1" dirty="0"/>
          </a:p>
        </p:txBody>
      </p:sp>
      <p:cxnSp>
        <p:nvCxnSpPr>
          <p:cNvPr id="29" name="Straight Arrow Connector 17">
            <a:extLst>
              <a:ext uri="{FF2B5EF4-FFF2-40B4-BE49-F238E27FC236}">
                <a16:creationId xmlns:a16="http://schemas.microsoft.com/office/drawing/2014/main" id="{CAC516CD-332B-84C8-FB14-355704384B28}"/>
              </a:ext>
            </a:extLst>
          </p:cNvPr>
          <p:cNvCxnSpPr>
            <a:cxnSpLocks/>
          </p:cNvCxnSpPr>
          <p:nvPr/>
        </p:nvCxnSpPr>
        <p:spPr>
          <a:xfrm flipH="1">
            <a:off x="1918655" y="2601993"/>
            <a:ext cx="337527" cy="45093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17">
            <a:extLst>
              <a:ext uri="{FF2B5EF4-FFF2-40B4-BE49-F238E27FC236}">
                <a16:creationId xmlns:a16="http://schemas.microsoft.com/office/drawing/2014/main" id="{BCE44EDB-5213-D952-DEAC-B3912F48BC14}"/>
              </a:ext>
            </a:extLst>
          </p:cNvPr>
          <p:cNvCxnSpPr>
            <a:cxnSpLocks/>
          </p:cNvCxnSpPr>
          <p:nvPr/>
        </p:nvCxnSpPr>
        <p:spPr>
          <a:xfrm flipH="1">
            <a:off x="7323534" y="2796722"/>
            <a:ext cx="271463" cy="25620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4689E94-8CB6-AC91-B348-40E25EB5E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304" y="2049283"/>
            <a:ext cx="2313114" cy="20386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6AE870-AB56-4021-4B29-0A32675AB27E}"/>
              </a:ext>
            </a:extLst>
          </p:cNvPr>
          <p:cNvSpPr txBox="1"/>
          <p:nvPr/>
        </p:nvSpPr>
        <p:spPr>
          <a:xfrm>
            <a:off x="7304164" y="2463493"/>
            <a:ext cx="16808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 No mode supported</a:t>
            </a:r>
            <a:endParaRPr lang="el-GR" sz="1350" dirty="0"/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D7BED401-F4AF-BC42-D470-9E1724EE3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957" y="4144189"/>
            <a:ext cx="2683347" cy="1802680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3DB62D85-A382-9C8A-CB79-8DC5BBC53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9945" y="4267435"/>
            <a:ext cx="2689916" cy="1556186"/>
          </a:xfrm>
          <a:prstGeom prst="rect">
            <a:avLst/>
          </a:prstGeom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A33C0E97-469A-C992-3F44-831E405C22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924" y="4603342"/>
            <a:ext cx="1665979" cy="13974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667785-B5EB-CF51-EB95-CAD5BB4A0A0E}"/>
              </a:ext>
            </a:extLst>
          </p:cNvPr>
          <p:cNvSpPr txBox="1"/>
          <p:nvPr/>
        </p:nvSpPr>
        <p:spPr>
          <a:xfrm>
            <a:off x="1042920" y="4267436"/>
            <a:ext cx="15309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 err="1"/>
              <a:t>Farfield</a:t>
            </a:r>
            <a:endParaRPr lang="en-US" sz="1350" dirty="0"/>
          </a:p>
          <a:p>
            <a:endParaRPr lang="el-GR" sz="13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7B3334B-3A34-B9CD-CEB1-116D15A7DBC8}"/>
              </a:ext>
            </a:extLst>
          </p:cNvPr>
          <p:cNvSpPr txBox="1"/>
          <p:nvPr/>
        </p:nvSpPr>
        <p:spPr>
          <a:xfrm>
            <a:off x="3359427" y="2740493"/>
            <a:ext cx="98127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Electric field intensity</a:t>
            </a:r>
            <a:endParaRPr lang="el-GR" sz="1350" dirty="0"/>
          </a:p>
        </p:txBody>
      </p:sp>
    </p:spTree>
    <p:extLst>
      <p:ext uri="{BB962C8B-B14F-4D97-AF65-F5344CB8AC3E}">
        <p14:creationId xmlns:p14="http://schemas.microsoft.com/office/powerpoint/2010/main" val="318174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14D27C-35EA-9DCB-80EC-56F7F2162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Θεωρία Ακτινών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BF19D4-02CA-5FB3-8195-96CFF91AA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878" y="1962964"/>
            <a:ext cx="6496878" cy="356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6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7" y="1132592"/>
            <a:ext cx="30078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Fiber</a:t>
            </a:r>
            <a:endParaRPr lang="en-GR" sz="2100" b="1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DFABFF3-4C7E-FC2F-63B4-6BBD26EB7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5056" y="2256986"/>
            <a:ext cx="2551656" cy="1636388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CEDBCAC2-F7BC-5E47-78FB-11CB77628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8656" y="4264916"/>
            <a:ext cx="6594035" cy="7143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D25B7B17-E5E2-F0D2-E62F-0A0B21734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7624" y="5171784"/>
            <a:ext cx="7046413" cy="23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599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ylinder 3">
            <a:extLst>
              <a:ext uri="{FF2B5EF4-FFF2-40B4-BE49-F238E27FC236}">
                <a16:creationId xmlns:a16="http://schemas.microsoft.com/office/drawing/2014/main" id="{94D462C9-1FAF-16F5-A75E-BEE9EF910F5F}"/>
              </a:ext>
            </a:extLst>
          </p:cNvPr>
          <p:cNvSpPr/>
          <p:nvPr/>
        </p:nvSpPr>
        <p:spPr>
          <a:xfrm rot="5400000">
            <a:off x="1603954" y="684249"/>
            <a:ext cx="883071" cy="3339145"/>
          </a:xfrm>
          <a:prstGeom prst="can">
            <a:avLst>
              <a:gd name="adj" fmla="val 6225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AF03C3-6834-3B9C-AFD5-4839D60AC1BE}"/>
              </a:ext>
            </a:extLst>
          </p:cNvPr>
          <p:cNvSpPr/>
          <p:nvPr/>
        </p:nvSpPr>
        <p:spPr>
          <a:xfrm>
            <a:off x="3351503" y="2228851"/>
            <a:ext cx="198305" cy="2736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AC5EA-9D0E-9D1A-4713-80187A96AE80}"/>
              </a:ext>
            </a:extLst>
          </p:cNvPr>
          <p:cNvSpPr txBox="1"/>
          <p:nvPr/>
        </p:nvSpPr>
        <p:spPr>
          <a:xfrm>
            <a:off x="1447824" y="1427538"/>
            <a:ext cx="11953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Cladding</a:t>
            </a:r>
          </a:p>
          <a:p>
            <a:pPr algn="ctr"/>
            <a:r>
              <a:rPr lang="en-US" sz="1350" dirty="0"/>
              <a:t>r = 125</a:t>
            </a:r>
            <a:r>
              <a:rPr lang="el-GR" sz="1350" dirty="0"/>
              <a:t>μ</a:t>
            </a:r>
            <a:r>
              <a:rPr lang="en-US" sz="1350" dirty="0"/>
              <a:t>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3EA9AD-2E67-9177-E798-5C48CEFD79FB}"/>
              </a:ext>
            </a:extLst>
          </p:cNvPr>
          <p:cNvSpPr txBox="1"/>
          <p:nvPr/>
        </p:nvSpPr>
        <p:spPr>
          <a:xfrm>
            <a:off x="3549808" y="1627394"/>
            <a:ext cx="11953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Core</a:t>
            </a:r>
          </a:p>
          <a:p>
            <a:pPr algn="ctr"/>
            <a:r>
              <a:rPr lang="en-US" sz="1350" dirty="0"/>
              <a:t>r = ~4 </a:t>
            </a:r>
            <a:r>
              <a:rPr lang="el-GR" sz="1350" dirty="0"/>
              <a:t>μ</a:t>
            </a:r>
            <a:r>
              <a:rPr lang="en-US" sz="1350" dirty="0"/>
              <a:t>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746B09-ED6B-A8B2-29F2-2512830066B4}"/>
              </a:ext>
            </a:extLst>
          </p:cNvPr>
          <p:cNvCxnSpPr/>
          <p:nvPr/>
        </p:nvCxnSpPr>
        <p:spPr>
          <a:xfrm flipH="1">
            <a:off x="3549808" y="2120487"/>
            <a:ext cx="396607" cy="1853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10E8648-1467-66AE-8B54-147846E6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6" y="3404673"/>
            <a:ext cx="4709698" cy="23315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3F915D-7287-3D84-46B7-850473CC4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096" y="859316"/>
            <a:ext cx="3629531" cy="29079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B14165-A83B-E6F2-A673-8D500D69D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113" y="4120998"/>
            <a:ext cx="3866515" cy="13577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5FD311-4AA5-CEC9-F2E1-A38DD8FD025D}"/>
              </a:ext>
            </a:extLst>
          </p:cNvPr>
          <p:cNvSpPr txBox="1"/>
          <p:nvPr/>
        </p:nvSpPr>
        <p:spPr>
          <a:xfrm>
            <a:off x="0" y="840873"/>
            <a:ext cx="29487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/>
              <a:t>Circular waveguide – Optical fiber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D8ECCA-9189-7558-8EE7-1DAAA8643C32}"/>
              </a:ext>
            </a:extLst>
          </p:cNvPr>
          <p:cNvSpPr txBox="1"/>
          <p:nvPr/>
        </p:nvSpPr>
        <p:spPr>
          <a:xfrm>
            <a:off x="3352747" y="1035010"/>
            <a:ext cx="17190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u="sng" dirty="0"/>
              <a:t>Typical </a:t>
            </a:r>
            <a:r>
              <a:rPr lang="el-GR" sz="1350" u="sng" dirty="0"/>
              <a:t>Δ</a:t>
            </a:r>
            <a:r>
              <a:rPr lang="en-US" sz="1350" u="sng" dirty="0"/>
              <a:t>n = 5x10</a:t>
            </a:r>
            <a:r>
              <a:rPr lang="en-US" sz="1350" u="sng" baseline="30000" dirty="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3845122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D26A286-A88A-F1AD-5312-A0117070D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42" y="1981644"/>
            <a:ext cx="7868903" cy="40287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50422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Set up the simulation</a:t>
            </a:r>
            <a:endParaRPr lang="en-GR" sz="210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A3BD0B-6FD6-4FF3-A72B-086E1AB23031}"/>
              </a:ext>
            </a:extLst>
          </p:cNvPr>
          <p:cNvCxnSpPr>
            <a:cxnSpLocks/>
          </p:cNvCxnSpPr>
          <p:nvPr/>
        </p:nvCxnSpPr>
        <p:spPr>
          <a:xfrm flipH="1">
            <a:off x="1947772" y="1898313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B8E7DB-2822-0BA4-8B57-2C114677F2FC}"/>
              </a:ext>
            </a:extLst>
          </p:cNvPr>
          <p:cNvCxnSpPr>
            <a:cxnSpLocks/>
          </p:cNvCxnSpPr>
          <p:nvPr/>
        </p:nvCxnSpPr>
        <p:spPr>
          <a:xfrm flipH="1">
            <a:off x="8130157" y="3733272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B98A24EB-D0D2-7A8A-5F99-8DC9C9D7CE20}"/>
              </a:ext>
            </a:extLst>
          </p:cNvPr>
          <p:cNvSpPr/>
          <p:nvPr/>
        </p:nvSpPr>
        <p:spPr>
          <a:xfrm>
            <a:off x="7181850" y="2253545"/>
            <a:ext cx="1456495" cy="36392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BA85757-7647-9866-F6A7-D271541CC061}"/>
              </a:ext>
            </a:extLst>
          </p:cNvPr>
          <p:cNvCxnSpPr>
            <a:cxnSpLocks/>
          </p:cNvCxnSpPr>
          <p:nvPr/>
        </p:nvCxnSpPr>
        <p:spPr>
          <a:xfrm flipH="1">
            <a:off x="1790609" y="2653962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6274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50422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Set up the simulation</a:t>
            </a:r>
            <a:endParaRPr lang="en-GR" sz="2100" b="1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C669651-2785-E691-BD53-2C29BECDA2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260" y="1981644"/>
            <a:ext cx="7611801" cy="39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94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50422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Set up the simulation</a:t>
            </a:r>
            <a:endParaRPr lang="en-GR" sz="2100" b="1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FB0469D-562E-81CB-D28B-ABE367D1F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24" y="1987150"/>
            <a:ext cx="7660152" cy="40136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8596DA-CC31-6AF5-F0C3-C9794813BEA3}"/>
              </a:ext>
            </a:extLst>
          </p:cNvPr>
          <p:cNvCxnSpPr>
            <a:cxnSpLocks/>
          </p:cNvCxnSpPr>
          <p:nvPr/>
        </p:nvCxnSpPr>
        <p:spPr>
          <a:xfrm flipH="1">
            <a:off x="2493871" y="1976980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F9BE93-84B2-3E18-F0C7-48DC0C56416E}"/>
              </a:ext>
            </a:extLst>
          </p:cNvPr>
          <p:cNvCxnSpPr>
            <a:cxnSpLocks/>
          </p:cNvCxnSpPr>
          <p:nvPr/>
        </p:nvCxnSpPr>
        <p:spPr>
          <a:xfrm flipH="1">
            <a:off x="1509622" y="2954880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543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50422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Set up the simulation</a:t>
            </a:r>
            <a:endParaRPr lang="en-GR" sz="2100" b="1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62D2E7D-7CBC-33FE-6E04-74E1996B5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28" y="1991541"/>
            <a:ext cx="7644173" cy="4009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FF49A1B-EFEA-E801-27B2-96011F8DF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378" y="2419351"/>
            <a:ext cx="1283086" cy="17164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0A7EFB-C601-96FA-9134-607B0757724F}"/>
              </a:ext>
            </a:extLst>
          </p:cNvPr>
          <p:cNvSpPr/>
          <p:nvPr/>
        </p:nvSpPr>
        <p:spPr>
          <a:xfrm>
            <a:off x="3152378" y="2409453"/>
            <a:ext cx="1283086" cy="17263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C19C4C3-BCB2-CD8C-312A-76B00ACEC089}"/>
              </a:ext>
            </a:extLst>
          </p:cNvPr>
          <p:cNvCxnSpPr>
            <a:cxnSpLocks/>
          </p:cNvCxnSpPr>
          <p:nvPr/>
        </p:nvCxnSpPr>
        <p:spPr>
          <a:xfrm flipH="1">
            <a:off x="3363821" y="2052043"/>
            <a:ext cx="192179" cy="440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8162E8E-CBAB-D354-1DA1-B1AB7DBB2C83}"/>
              </a:ext>
            </a:extLst>
          </p:cNvPr>
          <p:cNvCxnSpPr>
            <a:cxnSpLocks/>
          </p:cNvCxnSpPr>
          <p:nvPr/>
        </p:nvCxnSpPr>
        <p:spPr>
          <a:xfrm flipH="1">
            <a:off x="1800640" y="3008355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A screenshot of a computer&#10;&#10;Description automatically generated">
            <a:extLst>
              <a:ext uri="{FF2B5EF4-FFF2-40B4-BE49-F238E27FC236}">
                <a16:creationId xmlns:a16="http://schemas.microsoft.com/office/drawing/2014/main" id="{C1E2F00B-D86C-F5C2-A5FA-B22FF805D4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27" y="1991540"/>
            <a:ext cx="7674659" cy="4009210"/>
          </a:xfrm>
          <a:prstGeom prst="rect">
            <a:avLst/>
          </a:prstGeom>
        </p:spPr>
      </p:pic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D046E932-F29C-2611-63BF-10186057A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27" y="1977471"/>
            <a:ext cx="7716977" cy="402327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F419D32-905A-71D8-35F2-6EE971E7DE9E}"/>
              </a:ext>
            </a:extLst>
          </p:cNvPr>
          <p:cNvSpPr/>
          <p:nvPr/>
        </p:nvSpPr>
        <p:spPr>
          <a:xfrm>
            <a:off x="2209184" y="2644208"/>
            <a:ext cx="1835766" cy="16354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7F39766-6F03-63C7-E42A-B19744C75D37}"/>
              </a:ext>
            </a:extLst>
          </p:cNvPr>
          <p:cNvCxnSpPr>
            <a:cxnSpLocks/>
          </p:cNvCxnSpPr>
          <p:nvPr/>
        </p:nvCxnSpPr>
        <p:spPr>
          <a:xfrm flipH="1">
            <a:off x="3459910" y="3984437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1588BCD-0610-26C2-229F-906E86E290D3}"/>
              </a:ext>
            </a:extLst>
          </p:cNvPr>
          <p:cNvCxnSpPr>
            <a:cxnSpLocks/>
          </p:cNvCxnSpPr>
          <p:nvPr/>
        </p:nvCxnSpPr>
        <p:spPr>
          <a:xfrm flipH="1">
            <a:off x="3715339" y="2770455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66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50422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Set up the simulation</a:t>
            </a:r>
            <a:endParaRPr lang="en-GR" sz="2100" b="1" dirty="0"/>
          </a:p>
        </p:txBody>
      </p:sp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2F8C136D-F861-B632-58F0-D68A786D2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981644"/>
            <a:ext cx="7334351" cy="3842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AA0698-FC73-97B0-5E5A-3615513E8B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118" y="2096138"/>
            <a:ext cx="1757363" cy="24288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338B72F-34B6-04FF-0011-63491B281D17}"/>
              </a:ext>
            </a:extLst>
          </p:cNvPr>
          <p:cNvSpPr/>
          <p:nvPr/>
        </p:nvSpPr>
        <p:spPr>
          <a:xfrm>
            <a:off x="3363118" y="2096138"/>
            <a:ext cx="1757363" cy="2428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E9A8F1-4B64-8864-ABCD-2072E2938263}"/>
              </a:ext>
            </a:extLst>
          </p:cNvPr>
          <p:cNvCxnSpPr>
            <a:cxnSpLocks/>
          </p:cNvCxnSpPr>
          <p:nvPr/>
        </p:nvCxnSpPr>
        <p:spPr>
          <a:xfrm flipH="1">
            <a:off x="3687671" y="2061727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57C116-0677-9D87-CD20-318C7AB83ED7}"/>
              </a:ext>
            </a:extLst>
          </p:cNvPr>
          <p:cNvCxnSpPr>
            <a:cxnSpLocks/>
          </p:cNvCxnSpPr>
          <p:nvPr/>
        </p:nvCxnSpPr>
        <p:spPr>
          <a:xfrm flipH="1">
            <a:off x="1579471" y="2990619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76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50422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Set up the simulation</a:t>
            </a:r>
            <a:endParaRPr lang="en-GR" sz="2100" b="1" dirty="0"/>
          </a:p>
        </p:txBody>
      </p:sp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282851EA-E679-E918-CB40-E13F30327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5" y="1972036"/>
            <a:ext cx="7639050" cy="403437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9038147-2E4E-455A-D049-ED9F1304104E}"/>
              </a:ext>
            </a:extLst>
          </p:cNvPr>
          <p:cNvCxnSpPr>
            <a:cxnSpLocks/>
          </p:cNvCxnSpPr>
          <p:nvPr/>
        </p:nvCxnSpPr>
        <p:spPr>
          <a:xfrm flipH="1">
            <a:off x="1649322" y="3174768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4873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504221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Set up the simulation</a:t>
            </a:r>
            <a:endParaRPr lang="en-GR" sz="2100" b="1" dirty="0"/>
          </a:p>
        </p:txBody>
      </p:sp>
      <p:pic>
        <p:nvPicPr>
          <p:cNvPr id="13" name="Picture 12" descr="Screens screenshot of a computer program&#10;&#10;Description automatically generated">
            <a:extLst>
              <a:ext uri="{FF2B5EF4-FFF2-40B4-BE49-F238E27FC236}">
                <a16:creationId xmlns:a16="http://schemas.microsoft.com/office/drawing/2014/main" id="{E6882844-537C-9FE1-A47A-CFB323EF3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699" y="1977665"/>
            <a:ext cx="7632730" cy="40230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9C6807-42FE-1EFA-0E22-696981B7A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818" y="2369188"/>
            <a:ext cx="1757363" cy="24288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29B374E-4933-ED12-CE09-AE1FC0E9A462}"/>
              </a:ext>
            </a:extLst>
          </p:cNvPr>
          <p:cNvSpPr/>
          <p:nvPr/>
        </p:nvSpPr>
        <p:spPr>
          <a:xfrm>
            <a:off x="3375818" y="2369188"/>
            <a:ext cx="1757363" cy="24288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AB0FD3B-59B0-93FD-0F6F-A70CE6A6C930}"/>
              </a:ext>
            </a:extLst>
          </p:cNvPr>
          <p:cNvCxnSpPr>
            <a:cxnSpLocks/>
          </p:cNvCxnSpPr>
          <p:nvPr/>
        </p:nvCxnSpPr>
        <p:spPr>
          <a:xfrm flipH="1">
            <a:off x="4894171" y="3768846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FC2F8BA-435E-E4BB-1EA3-4035B3EFDD55}"/>
              </a:ext>
            </a:extLst>
          </p:cNvPr>
          <p:cNvCxnSpPr>
            <a:cxnSpLocks/>
          </p:cNvCxnSpPr>
          <p:nvPr/>
        </p:nvCxnSpPr>
        <p:spPr>
          <a:xfrm flipH="1">
            <a:off x="1204822" y="3231918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CB84034-82DE-1B0D-5181-73B60DB04B7F}"/>
              </a:ext>
            </a:extLst>
          </p:cNvPr>
          <p:cNvCxnSpPr>
            <a:cxnSpLocks/>
          </p:cNvCxnSpPr>
          <p:nvPr/>
        </p:nvCxnSpPr>
        <p:spPr>
          <a:xfrm flipH="1">
            <a:off x="1204822" y="3306035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365757D-07F2-A3EA-79AC-C14DDAD4FBBC}"/>
              </a:ext>
            </a:extLst>
          </p:cNvPr>
          <p:cNvCxnSpPr>
            <a:cxnSpLocks/>
          </p:cNvCxnSpPr>
          <p:nvPr/>
        </p:nvCxnSpPr>
        <p:spPr>
          <a:xfrm flipH="1">
            <a:off x="5967322" y="2768369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5DE9D96-3605-E45D-16C8-CD859E6E8C06}"/>
              </a:ext>
            </a:extLst>
          </p:cNvPr>
          <p:cNvCxnSpPr>
            <a:cxnSpLocks/>
          </p:cNvCxnSpPr>
          <p:nvPr/>
        </p:nvCxnSpPr>
        <p:spPr>
          <a:xfrm flipH="1">
            <a:off x="7845528" y="3061932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7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479124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Run the simulation</a:t>
            </a:r>
            <a:endParaRPr lang="en-GR" sz="2100" b="1" dirty="0"/>
          </a:p>
        </p:txBody>
      </p:sp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7FF01833-7BC2-F429-F54D-CE51C9229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94" y="1981644"/>
            <a:ext cx="7655441" cy="40191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A43B8B-4685-BDFE-E4A0-AC6C1CD1B93D}"/>
              </a:ext>
            </a:extLst>
          </p:cNvPr>
          <p:cNvSpPr/>
          <p:nvPr/>
        </p:nvSpPr>
        <p:spPr>
          <a:xfrm>
            <a:off x="2925189" y="3479800"/>
            <a:ext cx="3194050" cy="8957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610F30-A9CF-742F-B25C-347276EC63C5}"/>
              </a:ext>
            </a:extLst>
          </p:cNvPr>
          <p:cNvCxnSpPr>
            <a:cxnSpLocks/>
          </p:cNvCxnSpPr>
          <p:nvPr/>
        </p:nvCxnSpPr>
        <p:spPr>
          <a:xfrm flipH="1">
            <a:off x="4493419" y="1963215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094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62B1D7-364D-B016-62BE-2B09E79DD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Ολική ανάκλαση σε οπτικές ίνες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F3B11-F2E6-121A-FC63-818B0586A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09" y="2156898"/>
            <a:ext cx="6105939" cy="318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897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43502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Results analysis</a:t>
            </a:r>
            <a:endParaRPr lang="en-GR" sz="2100" b="1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24CC9E6-C9E3-D3D8-BE18-5EC56260B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2" b="4580"/>
          <a:stretch/>
        </p:blipFill>
        <p:spPr>
          <a:xfrm>
            <a:off x="735363" y="1977201"/>
            <a:ext cx="7673275" cy="402871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7057BA7-DC88-1C3B-F544-ED9FB08386BD}"/>
              </a:ext>
            </a:extLst>
          </p:cNvPr>
          <p:cNvCxnSpPr>
            <a:cxnSpLocks/>
          </p:cNvCxnSpPr>
          <p:nvPr/>
        </p:nvCxnSpPr>
        <p:spPr>
          <a:xfrm flipH="1">
            <a:off x="1451769" y="3173944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4835532-8BB1-C540-D781-0212561A343F}"/>
              </a:ext>
            </a:extLst>
          </p:cNvPr>
          <p:cNvCxnSpPr>
            <a:cxnSpLocks/>
          </p:cNvCxnSpPr>
          <p:nvPr/>
        </p:nvCxnSpPr>
        <p:spPr>
          <a:xfrm flipH="1">
            <a:off x="1232083" y="4597033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10DE2CF-0A2B-CA03-7B63-AE10097D4C39}"/>
              </a:ext>
            </a:extLst>
          </p:cNvPr>
          <p:cNvCxnSpPr>
            <a:cxnSpLocks/>
          </p:cNvCxnSpPr>
          <p:nvPr/>
        </p:nvCxnSpPr>
        <p:spPr>
          <a:xfrm flipH="1">
            <a:off x="2169143" y="4713516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4D89783-8BE4-D158-ACC9-DA5147DF18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269" y="2046854"/>
            <a:ext cx="4155115" cy="385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67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43502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Results analysis</a:t>
            </a:r>
            <a:endParaRPr lang="en-GR" sz="2100" b="1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63158EC-4FA1-704A-D700-5E0AB65156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90" b="5353"/>
          <a:stretch/>
        </p:blipFill>
        <p:spPr>
          <a:xfrm>
            <a:off x="400330" y="1981643"/>
            <a:ext cx="7743753" cy="400551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6FCAE87-671A-CCC0-3C97-0E0DA62FBC0E}"/>
              </a:ext>
            </a:extLst>
          </p:cNvPr>
          <p:cNvCxnSpPr>
            <a:cxnSpLocks/>
          </p:cNvCxnSpPr>
          <p:nvPr/>
        </p:nvCxnSpPr>
        <p:spPr>
          <a:xfrm flipH="1">
            <a:off x="1042920" y="3261716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9ECFAF5-5BF9-9D44-343F-F4E8D632B4B4}"/>
              </a:ext>
            </a:extLst>
          </p:cNvPr>
          <p:cNvCxnSpPr>
            <a:cxnSpLocks/>
          </p:cNvCxnSpPr>
          <p:nvPr/>
        </p:nvCxnSpPr>
        <p:spPr>
          <a:xfrm flipH="1">
            <a:off x="788920" y="4595216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2E88A6-B362-1D52-0ED5-4C331B62ABD5}"/>
              </a:ext>
            </a:extLst>
          </p:cNvPr>
          <p:cNvCxnSpPr>
            <a:cxnSpLocks/>
          </p:cNvCxnSpPr>
          <p:nvPr/>
        </p:nvCxnSpPr>
        <p:spPr>
          <a:xfrm flipH="1">
            <a:off x="1823970" y="4675060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FC59C996-AFB6-B82C-7B65-EB89BF56FD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93" t="2690" r="21597" b="10617"/>
          <a:stretch/>
        </p:blipFill>
        <p:spPr>
          <a:xfrm>
            <a:off x="2602548" y="2000072"/>
            <a:ext cx="3986986" cy="39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0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43502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Results analysis</a:t>
            </a:r>
            <a:endParaRPr lang="en-GR" sz="2100" b="1" dirty="0"/>
          </a:p>
        </p:txBody>
      </p:sp>
      <p:pic>
        <p:nvPicPr>
          <p:cNvPr id="7" name="smf28 with gaussian source_monitor">
            <a:hlinkClick r:id="" action="ppaction://media"/>
            <a:extLst>
              <a:ext uri="{FF2B5EF4-FFF2-40B4-BE49-F238E27FC236}">
                <a16:creationId xmlns:a16="http://schemas.microsoft.com/office/drawing/2014/main" id="{F6AD7E2A-732A-BF67-88CD-77EC0126E0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264" y="2031499"/>
            <a:ext cx="7123472" cy="384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33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43502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Results analysis</a:t>
            </a:r>
            <a:endParaRPr lang="en-GR" sz="2100" b="1" dirty="0"/>
          </a:p>
        </p:txBody>
      </p:sp>
      <p:pic>
        <p:nvPicPr>
          <p:cNvPr id="22" name="Picture 21" descr="A screenshot of a computer&#10;&#10;Description automatically generated">
            <a:extLst>
              <a:ext uri="{FF2B5EF4-FFF2-40B4-BE49-F238E27FC236}">
                <a16:creationId xmlns:a16="http://schemas.microsoft.com/office/drawing/2014/main" id="{E9CC1694-4BB9-52E4-4DF6-5FAE3DCA3A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86" b="5199"/>
          <a:stretch/>
        </p:blipFill>
        <p:spPr>
          <a:xfrm>
            <a:off x="687554" y="1981643"/>
            <a:ext cx="7768892" cy="400794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0EC7B82-3E79-C4BD-1A37-67609E5850F6}"/>
              </a:ext>
            </a:extLst>
          </p:cNvPr>
          <p:cNvCxnSpPr>
            <a:cxnSpLocks/>
          </p:cNvCxnSpPr>
          <p:nvPr/>
        </p:nvCxnSpPr>
        <p:spPr>
          <a:xfrm flipH="1">
            <a:off x="1106420" y="3172816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D450E0-5694-9F98-C329-F41BC6EE1FBC}"/>
              </a:ext>
            </a:extLst>
          </p:cNvPr>
          <p:cNvCxnSpPr>
            <a:cxnSpLocks/>
          </p:cNvCxnSpPr>
          <p:nvPr/>
        </p:nvCxnSpPr>
        <p:spPr>
          <a:xfrm flipH="1">
            <a:off x="1106420" y="4581202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A9C0BB8-4C83-772B-A6C9-313C7956382E}"/>
              </a:ext>
            </a:extLst>
          </p:cNvPr>
          <p:cNvCxnSpPr>
            <a:cxnSpLocks/>
          </p:cNvCxnSpPr>
          <p:nvPr/>
        </p:nvCxnSpPr>
        <p:spPr>
          <a:xfrm flipH="1">
            <a:off x="2163576" y="4655319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ED167D7-7C51-C150-7CDA-3DC9F9394D1B}"/>
              </a:ext>
            </a:extLst>
          </p:cNvPr>
          <p:cNvCxnSpPr>
            <a:cxnSpLocks/>
          </p:cNvCxnSpPr>
          <p:nvPr/>
        </p:nvCxnSpPr>
        <p:spPr>
          <a:xfrm flipH="1">
            <a:off x="4702852" y="4433736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52F9B7E3-DF52-0586-F698-4F9AD022E5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27" t="2690" r="30218" b="10370"/>
          <a:stretch/>
        </p:blipFill>
        <p:spPr>
          <a:xfrm>
            <a:off x="3020531" y="1992805"/>
            <a:ext cx="3364642" cy="400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5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43502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Results analysis</a:t>
            </a:r>
            <a:endParaRPr lang="en-GR" sz="2100" b="1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65CBFCC-D776-BE82-FE1B-3065784DEB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03" t="1664" r="903" b="6711"/>
          <a:stretch/>
        </p:blipFill>
        <p:spPr>
          <a:xfrm>
            <a:off x="650043" y="1979455"/>
            <a:ext cx="7802518" cy="402129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EDDB729-F69C-361C-217B-E5A180EC2AAB}"/>
              </a:ext>
            </a:extLst>
          </p:cNvPr>
          <p:cNvCxnSpPr>
            <a:cxnSpLocks/>
          </p:cNvCxnSpPr>
          <p:nvPr/>
        </p:nvCxnSpPr>
        <p:spPr>
          <a:xfrm flipH="1">
            <a:off x="1138170" y="3217266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F182D18-0026-3F2B-4589-032FBAD66F5C}"/>
              </a:ext>
            </a:extLst>
          </p:cNvPr>
          <p:cNvCxnSpPr>
            <a:cxnSpLocks/>
          </p:cNvCxnSpPr>
          <p:nvPr/>
        </p:nvCxnSpPr>
        <p:spPr>
          <a:xfrm flipH="1">
            <a:off x="1138170" y="4925416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2BDBA8-D28F-11C6-48EC-1D456029D357}"/>
              </a:ext>
            </a:extLst>
          </p:cNvPr>
          <p:cNvCxnSpPr>
            <a:cxnSpLocks/>
          </p:cNvCxnSpPr>
          <p:nvPr/>
        </p:nvCxnSpPr>
        <p:spPr>
          <a:xfrm flipH="1">
            <a:off x="2163576" y="4999533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054E0EB8-A34B-B55A-2D4F-5AD60E10D4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20" t="2690" r="30218" b="10370"/>
          <a:stretch/>
        </p:blipFill>
        <p:spPr>
          <a:xfrm>
            <a:off x="2870200" y="2001220"/>
            <a:ext cx="3452361" cy="39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3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43502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Results analysis</a:t>
            </a:r>
            <a:endParaRPr lang="en-GR" sz="2100" b="1" dirty="0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4B62E98-0D4F-9AFC-5113-4F4D1E681A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90" b="5353"/>
          <a:stretch/>
        </p:blipFill>
        <p:spPr>
          <a:xfrm>
            <a:off x="623884" y="2002323"/>
            <a:ext cx="7753350" cy="401047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B5811B-B6EA-5669-228B-20C8F28F0DD4}"/>
              </a:ext>
            </a:extLst>
          </p:cNvPr>
          <p:cNvCxnSpPr>
            <a:cxnSpLocks/>
          </p:cNvCxnSpPr>
          <p:nvPr/>
        </p:nvCxnSpPr>
        <p:spPr>
          <a:xfrm flipH="1">
            <a:off x="1042920" y="3122016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7047246-125E-44E1-FAD4-E51EED3982E3}"/>
              </a:ext>
            </a:extLst>
          </p:cNvPr>
          <p:cNvCxnSpPr>
            <a:cxnSpLocks/>
          </p:cNvCxnSpPr>
          <p:nvPr/>
        </p:nvCxnSpPr>
        <p:spPr>
          <a:xfrm flipH="1">
            <a:off x="2700269" y="3074928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6817D2E-6346-4CA2-44EF-057C927FDE81}"/>
              </a:ext>
            </a:extLst>
          </p:cNvPr>
          <p:cNvCxnSpPr>
            <a:cxnSpLocks/>
          </p:cNvCxnSpPr>
          <p:nvPr/>
        </p:nvCxnSpPr>
        <p:spPr>
          <a:xfrm flipH="1">
            <a:off x="1004752" y="4626966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7A1965-E4D1-4830-26EC-6AB17C589CB0}"/>
              </a:ext>
            </a:extLst>
          </p:cNvPr>
          <p:cNvCxnSpPr>
            <a:cxnSpLocks/>
          </p:cNvCxnSpPr>
          <p:nvPr/>
        </p:nvCxnSpPr>
        <p:spPr>
          <a:xfrm flipH="1">
            <a:off x="2006413" y="4690011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884E8293-3337-D62A-54E3-48B0A55147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27" t="2690" r="30218" b="10864"/>
          <a:stretch/>
        </p:blipFill>
        <p:spPr>
          <a:xfrm>
            <a:off x="2925391" y="2096138"/>
            <a:ext cx="3175373" cy="37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0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3D13B6F-2BD9-ED6D-B538-8D0DE91F6D57}"/>
              </a:ext>
            </a:extLst>
          </p:cNvPr>
          <p:cNvSpPr/>
          <p:nvPr/>
        </p:nvSpPr>
        <p:spPr>
          <a:xfrm>
            <a:off x="0" y="857251"/>
            <a:ext cx="9144000" cy="11243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sz="1350"/>
          </a:p>
        </p:txBody>
      </p:sp>
      <p:pic>
        <p:nvPicPr>
          <p:cNvPr id="9" name="Picture 2" descr="Lumerical, an Ansys Company (@Lumerical) / X">
            <a:extLst>
              <a:ext uri="{FF2B5EF4-FFF2-40B4-BE49-F238E27FC236}">
                <a16:creationId xmlns:a16="http://schemas.microsoft.com/office/drawing/2014/main" id="{CC283B00-865A-125B-F066-511115F4C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49" y="995607"/>
            <a:ext cx="838072" cy="8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ικόνα 2" descr="Εικόνα που περιέχει στιγμιότυπο οθόνης, γραφικά, ορθογώνιο παραλληλόγραμμο, γραφιστική&#10;&#10;Περιγραφή που δημιουργήθηκε αυτόματα">
            <a:extLst>
              <a:ext uri="{FF2B5EF4-FFF2-40B4-BE49-F238E27FC236}">
                <a16:creationId xmlns:a16="http://schemas.microsoft.com/office/drawing/2014/main" id="{7248DF8C-F9B8-F894-CB45-4675A95AC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589" y="742756"/>
            <a:ext cx="1172309" cy="112439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2962D9-1948-258A-6328-C55022C3AF31}"/>
              </a:ext>
            </a:extLst>
          </p:cNvPr>
          <p:cNvSpPr txBox="1"/>
          <p:nvPr/>
        </p:nvSpPr>
        <p:spPr>
          <a:xfrm>
            <a:off x="8002691" y="1686216"/>
            <a:ext cx="6602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35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FDTD</a:t>
            </a:r>
            <a:endParaRPr lang="en-GR" sz="1350" b="1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AFB925-7AF4-0038-A0D5-EE4130B9E62B}"/>
              </a:ext>
            </a:extLst>
          </p:cNvPr>
          <p:cNvSpPr txBox="1"/>
          <p:nvPr/>
        </p:nvSpPr>
        <p:spPr>
          <a:xfrm>
            <a:off x="2163576" y="1132592"/>
            <a:ext cx="43502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/>
              <a:t>Demo example – Results analysis</a:t>
            </a:r>
            <a:endParaRPr lang="en-GR" sz="2100" b="1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AE6ED73-635E-7C74-7E3E-ABB9FE5CA4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89" b="4445"/>
          <a:stretch/>
        </p:blipFill>
        <p:spPr>
          <a:xfrm>
            <a:off x="734217" y="2005507"/>
            <a:ext cx="7675566" cy="400947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D002B67-9392-7B22-CC11-85BEDFA5EACA}"/>
              </a:ext>
            </a:extLst>
          </p:cNvPr>
          <p:cNvCxnSpPr>
            <a:cxnSpLocks/>
          </p:cNvCxnSpPr>
          <p:nvPr/>
        </p:nvCxnSpPr>
        <p:spPr>
          <a:xfrm flipH="1">
            <a:off x="1138102" y="3122016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D38E471-24AA-52E9-D125-C2625ACB937E}"/>
              </a:ext>
            </a:extLst>
          </p:cNvPr>
          <p:cNvCxnSpPr>
            <a:cxnSpLocks/>
          </p:cNvCxnSpPr>
          <p:nvPr/>
        </p:nvCxnSpPr>
        <p:spPr>
          <a:xfrm flipH="1">
            <a:off x="1138102" y="4852494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5555CED-997E-787B-C071-449F275B6984}"/>
              </a:ext>
            </a:extLst>
          </p:cNvPr>
          <p:cNvCxnSpPr>
            <a:cxnSpLocks/>
          </p:cNvCxnSpPr>
          <p:nvPr/>
        </p:nvCxnSpPr>
        <p:spPr>
          <a:xfrm flipH="1">
            <a:off x="2203129" y="4926611"/>
            <a:ext cx="157163" cy="148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5B337D03-7270-C80D-A961-67DB607230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70" t="2690" r="30218" b="10370"/>
          <a:stretch/>
        </p:blipFill>
        <p:spPr>
          <a:xfrm>
            <a:off x="2930932" y="2005507"/>
            <a:ext cx="3456732" cy="399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65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62B1D7-364D-B016-62BE-2B09E79DD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-993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Ολική ανάκλαση σε οπτικές ίνες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D5593-57E9-BCEA-72E8-00B678E64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54" y="1043608"/>
            <a:ext cx="8735889" cy="453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12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C471EA-2914-470E-FE74-61F41B3F3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Αριθμητικό Άνοιγμα και Γωνία Αποδοχής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FD1E25-F90B-7BB0-5A74-E6494AE1A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9" b="468"/>
          <a:stretch/>
        </p:blipFill>
        <p:spPr>
          <a:xfrm>
            <a:off x="469168" y="1847088"/>
            <a:ext cx="8217632" cy="421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95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620929-6B7B-767E-05FF-5446E3344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</a:t>
            </a:r>
            <a:r>
              <a:rPr lang="en-US" dirty="0" err="1"/>
              <a:t>ύ</a:t>
            </a:r>
            <a:r>
              <a:rPr lang="el-GR" dirty="0" err="1"/>
              <a:t>ποι</a:t>
            </a:r>
            <a:r>
              <a:rPr lang="el-GR" dirty="0"/>
              <a:t> οπτικής ίνας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DADE9-D3BB-41E0-D9A1-51C21AFD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09" y="1994988"/>
            <a:ext cx="5938630" cy="309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24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A49E58-FA7D-525D-2A19-AB1E307FE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Προφίλ δείκτη διάθλασης στον πυρήνα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3FAD05-71CA-C7F7-8BFD-6F16A63BF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7"/>
          <a:stretch/>
        </p:blipFill>
        <p:spPr>
          <a:xfrm>
            <a:off x="858078" y="1950622"/>
            <a:ext cx="6934200" cy="345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911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5243</TotalTime>
  <Words>763</Words>
  <Application>Microsoft Macintosh PowerPoint</Application>
  <PresentationFormat>On-screen Show (4:3)</PresentationFormat>
  <Paragraphs>188</Paragraphs>
  <Slides>56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-apple-system</vt:lpstr>
      <vt:lpstr>Arial</vt:lpstr>
      <vt:lpstr>Calibri</vt:lpstr>
      <vt:lpstr>Constantia</vt:lpstr>
      <vt:lpstr>Wingdings 2</vt:lpstr>
      <vt:lpstr>Flow</vt:lpstr>
      <vt:lpstr>Φωτονική</vt:lpstr>
      <vt:lpstr>Διάδοση φωτός σε διηλεκτρικά υλικά</vt:lpstr>
      <vt:lpstr>Είδη ακτινών για διάδοση σε οπτικές ίνες </vt:lpstr>
      <vt:lpstr>Θεωρία Ακτινών</vt:lpstr>
      <vt:lpstr>Ολική ανάκλαση σε οπτικές ίνες</vt:lpstr>
      <vt:lpstr>Ολική ανάκλαση σε οπτικές ίνες</vt:lpstr>
      <vt:lpstr>Αριθμητικό Άνοιγμα και Γωνία Αποδοχής</vt:lpstr>
      <vt:lpstr>Τύποι οπτικής ίνας</vt:lpstr>
      <vt:lpstr>Προφίλ δείκτη διάθλασης στον πυρήνα</vt:lpstr>
      <vt:lpstr>Θεωρία ακτινών σε GI ίνα</vt:lpstr>
      <vt:lpstr>Διάδοση ρυθμών σε ίνες διαφορετικού προφίλ</vt:lpstr>
      <vt:lpstr>Διασπορά Ρυθμών με θεωρία ακτινών</vt:lpstr>
      <vt:lpstr>Προιόν ρυθμού μετάδοσης x Απόστασης</vt:lpstr>
      <vt:lpstr>TEM τρόπος</vt:lpstr>
      <vt:lpstr>TE και ΤΜ τρόποι</vt:lpstr>
      <vt:lpstr>ΤΜ τρόποι</vt:lpstr>
      <vt:lpstr>ΤΕ τρόποι</vt:lpstr>
      <vt:lpstr>ΤΜ τρόποι σε κυματοδηγό</vt:lpstr>
      <vt:lpstr>LUMERICAL MODE/FDTD Solutions for Photonic simulations  Finite Difference Eigenmode FDE solver Finite Difference Time Domain FDTD solver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</dc:creator>
  <cp:lastModifiedBy>George Kanellos</cp:lastModifiedBy>
  <cp:revision>301</cp:revision>
  <dcterms:created xsi:type="dcterms:W3CDTF">2020-02-16T14:05:14Z</dcterms:created>
  <dcterms:modified xsi:type="dcterms:W3CDTF">2024-04-22T14:30:06Z</dcterms:modified>
</cp:coreProperties>
</file>