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2">
  <p:sldMasterIdLst>
    <p:sldMasterId id="2147483788" r:id="rId1"/>
  </p:sldMasterIdLst>
  <p:notesMasterIdLst>
    <p:notesMasterId r:id="rId50"/>
  </p:notesMasterIdLst>
  <p:sldIdLst>
    <p:sldId id="503" r:id="rId2"/>
    <p:sldId id="490" r:id="rId3"/>
    <p:sldId id="505" r:id="rId4"/>
    <p:sldId id="506" r:id="rId5"/>
    <p:sldId id="1200" r:id="rId6"/>
    <p:sldId id="1199" r:id="rId7"/>
    <p:sldId id="507" r:id="rId8"/>
    <p:sldId id="556" r:id="rId9"/>
    <p:sldId id="1262" r:id="rId10"/>
    <p:sldId id="1263" r:id="rId11"/>
    <p:sldId id="1264" r:id="rId12"/>
    <p:sldId id="1265" r:id="rId13"/>
    <p:sldId id="1178" r:id="rId14"/>
    <p:sldId id="260" r:id="rId15"/>
    <p:sldId id="261" r:id="rId16"/>
    <p:sldId id="1179" r:id="rId17"/>
    <p:sldId id="262" r:id="rId18"/>
    <p:sldId id="508" r:id="rId19"/>
    <p:sldId id="509" r:id="rId20"/>
    <p:sldId id="510" r:id="rId21"/>
    <p:sldId id="511" r:id="rId22"/>
    <p:sldId id="512" r:id="rId23"/>
    <p:sldId id="552" r:id="rId24"/>
    <p:sldId id="553" r:id="rId25"/>
    <p:sldId id="1271" r:id="rId26"/>
    <p:sldId id="513" r:id="rId27"/>
    <p:sldId id="554" r:id="rId28"/>
    <p:sldId id="1194" r:id="rId29"/>
    <p:sldId id="1193" r:id="rId30"/>
    <p:sldId id="1195" r:id="rId31"/>
    <p:sldId id="1272" r:id="rId32"/>
    <p:sldId id="555" r:id="rId33"/>
    <p:sldId id="1266" r:id="rId34"/>
    <p:sldId id="1267" r:id="rId35"/>
    <p:sldId id="1205" r:id="rId36"/>
    <p:sldId id="1201" r:id="rId37"/>
    <p:sldId id="1268" r:id="rId38"/>
    <p:sldId id="1269" r:id="rId39"/>
    <p:sldId id="1277" r:id="rId40"/>
    <p:sldId id="1273" r:id="rId41"/>
    <p:sldId id="1198" r:id="rId42"/>
    <p:sldId id="1274" r:id="rId43"/>
    <p:sldId id="1196" r:id="rId44"/>
    <p:sldId id="1275" r:id="rId45"/>
    <p:sldId id="1276" r:id="rId46"/>
    <p:sldId id="1204" r:id="rId47"/>
    <p:sldId id="1206" r:id="rId48"/>
    <p:sldId id="1197" r:id="rId49"/>
  </p:sldIdLst>
  <p:sldSz cx="9144000" cy="6858000" type="screen4x3"/>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EDE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82" autoAdjust="0"/>
    <p:restoredTop sz="93546" autoAdjust="0"/>
  </p:normalViewPr>
  <p:slideViewPr>
    <p:cSldViewPr>
      <p:cViewPr varScale="1">
        <p:scale>
          <a:sx n="113" d="100"/>
          <a:sy n="113" d="100"/>
        </p:scale>
        <p:origin x="1248" y="6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AD128382-6502-4E9F-A04A-A08FC160D8BC}" type="datetimeFigureOut">
              <a:rPr lang="en-US" smtClean="0"/>
              <a:t>10/5/2026</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BA9B48EB-DF03-49C0-82B9-C3528BC9E0A1}" type="slidenum">
              <a:rPr lang="en-US" smtClean="0"/>
              <a:t>‹#›</a:t>
            </a:fld>
            <a:endParaRPr lang="en-US"/>
          </a:p>
        </p:txBody>
      </p:sp>
    </p:spTree>
    <p:extLst>
      <p:ext uri="{BB962C8B-B14F-4D97-AF65-F5344CB8AC3E}">
        <p14:creationId xmlns:p14="http://schemas.microsoft.com/office/powerpoint/2010/main" val="41766324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36346" y="1788454"/>
            <a:ext cx="6270922" cy="2098226"/>
          </a:xfrm>
        </p:spPr>
        <p:txBody>
          <a:bodyPr anchor="b">
            <a:noAutofit/>
          </a:bodyPr>
          <a:lstStyle>
            <a:lvl1pPr algn="ctr">
              <a:defRPr sz="60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2009930" y="3956280"/>
            <a:ext cx="5123755" cy="1086237"/>
          </a:xfrm>
        </p:spPr>
        <p:txBody>
          <a:bodyPr>
            <a:normAutofit/>
          </a:bodyPr>
          <a:lstStyle>
            <a:lvl1pPr marL="0" indent="0" algn="ctr">
              <a:lnSpc>
                <a:spcPct val="112000"/>
              </a:lnSpc>
              <a:spcBef>
                <a:spcPts val="0"/>
              </a:spcBef>
              <a:spcAft>
                <a:spcPts val="0"/>
              </a:spcAft>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a:xfrm>
            <a:off x="564644" y="6453386"/>
            <a:ext cx="1205958" cy="404614"/>
          </a:xfrm>
        </p:spPr>
        <p:txBody>
          <a:bodyPr/>
          <a:lstStyle>
            <a:lvl1pPr>
              <a:defRPr baseline="0">
                <a:solidFill>
                  <a:schemeClr val="tx2"/>
                </a:solidFill>
              </a:defRPr>
            </a:lvl1pPr>
          </a:lstStyle>
          <a:p>
            <a:fld id="{81BD8D38-04BF-C54C-A7C6-EB292C5A79D7}" type="datetime1">
              <a:rPr lang="en-US" smtClean="0"/>
              <a:t>10/5/2026</a:t>
            </a:fld>
            <a:endParaRPr lang="en-US"/>
          </a:p>
        </p:txBody>
      </p:sp>
      <p:sp>
        <p:nvSpPr>
          <p:cNvPr id="5" name="Footer Placeholder 4"/>
          <p:cNvSpPr>
            <a:spLocks noGrp="1"/>
          </p:cNvSpPr>
          <p:nvPr>
            <p:ph type="ftr" sz="quarter" idx="11"/>
          </p:nvPr>
        </p:nvSpPr>
        <p:spPr>
          <a:xfrm>
            <a:off x="1938041" y="6453386"/>
            <a:ext cx="5267533" cy="404614"/>
          </a:xfrm>
        </p:spPr>
        <p:txBody>
          <a:bodyPr/>
          <a:lstStyle>
            <a:lvl1pPr algn="ctr">
              <a:defRPr baseline="0">
                <a:solidFill>
                  <a:schemeClr val="tx2"/>
                </a:solidFill>
              </a:defRPr>
            </a:lvl1pPr>
          </a:lstStyle>
          <a:p>
            <a:endParaRPr lang="en-US"/>
          </a:p>
        </p:txBody>
      </p:sp>
      <p:grpSp>
        <p:nvGrpSpPr>
          <p:cNvPr id="8" name="Group 7"/>
          <p:cNvGrpSpPr/>
          <p:nvPr/>
        </p:nvGrpSpPr>
        <p:grpSpPr>
          <a:xfrm>
            <a:off x="564643" y="744469"/>
            <a:ext cx="8005589" cy="5349671"/>
            <a:chOff x="564643" y="744469"/>
            <a:chExt cx="8005589" cy="5349671"/>
          </a:xfrm>
        </p:grpSpPr>
        <p:sp>
          <p:nvSpPr>
            <p:cNvPr id="11" name="Freeform 6"/>
            <p:cNvSpPr/>
            <p:nvPr/>
          </p:nvSpPr>
          <p:spPr bwMode="auto">
            <a:xfrm>
              <a:off x="6113972" y="1685652"/>
              <a:ext cx="2456260" cy="4408488"/>
            </a:xfrm>
            <a:custGeom>
              <a:avLst/>
              <a:gdLst/>
              <a:ahLst/>
              <a:cxnLst/>
              <a:rect l="l" t="t" r="r" b="b"/>
              <a:pathLst>
                <a:path w="10000" h="10000">
                  <a:moveTo>
                    <a:pt x="8761" y="0"/>
                  </a:moveTo>
                  <a:lnTo>
                    <a:pt x="10000" y="0"/>
                  </a:lnTo>
                  <a:lnTo>
                    <a:pt x="10000" y="10000"/>
                  </a:lnTo>
                  <a:lnTo>
                    <a:pt x="0" y="10000"/>
                  </a:lnTo>
                  <a:lnTo>
                    <a:pt x="0" y="9357"/>
                  </a:lnTo>
                  <a:lnTo>
                    <a:pt x="8761" y="9357"/>
                  </a:lnTo>
                  <a:lnTo>
                    <a:pt x="8761" y="0"/>
                  </a:lnTo>
                  <a:close/>
                </a:path>
              </a:pathLst>
            </a:custGeom>
            <a:solidFill>
              <a:schemeClr val="tx2"/>
            </a:solidFill>
            <a:ln w="0">
              <a:noFill/>
              <a:prstDash val="solid"/>
              <a:round/>
              <a:headEnd/>
              <a:tailEnd/>
            </a:ln>
          </p:spPr>
          <p:txBody>
            <a:bodyPr/>
            <a:lstStyle/>
            <a:p>
              <a:endParaRPr lang="el-GR"/>
            </a:p>
          </p:txBody>
        </p:sp>
        <p:sp>
          <p:nvSpPr>
            <p:cNvPr id="14" name="Freeform 6"/>
            <p:cNvSpPr/>
            <p:nvPr/>
          </p:nvSpPr>
          <p:spPr bwMode="auto">
            <a:xfrm flipH="1" flipV="1">
              <a:off x="564643" y="744469"/>
              <a:ext cx="2456505" cy="4408488"/>
            </a:xfrm>
            <a:custGeom>
              <a:avLst/>
              <a:gdLst/>
              <a:ahLst/>
              <a:cxnLst/>
              <a:rect l="l" t="t" r="r" b="b"/>
              <a:pathLst>
                <a:path w="10001" h="10000">
                  <a:moveTo>
                    <a:pt x="8762" y="0"/>
                  </a:moveTo>
                  <a:lnTo>
                    <a:pt x="10001" y="0"/>
                  </a:lnTo>
                  <a:lnTo>
                    <a:pt x="10001" y="10000"/>
                  </a:lnTo>
                  <a:lnTo>
                    <a:pt x="1" y="10000"/>
                  </a:lnTo>
                  <a:cubicBezTo>
                    <a:pt x="-2" y="9766"/>
                    <a:pt x="4" y="9586"/>
                    <a:pt x="1" y="9352"/>
                  </a:cubicBezTo>
                  <a:lnTo>
                    <a:pt x="8762" y="9346"/>
                  </a:lnTo>
                  <a:lnTo>
                    <a:pt x="8762" y="0"/>
                  </a:lnTo>
                  <a:close/>
                </a:path>
              </a:pathLst>
            </a:custGeom>
            <a:solidFill>
              <a:schemeClr val="tx2"/>
            </a:solidFill>
            <a:ln w="0">
              <a:noFill/>
              <a:prstDash val="solid"/>
              <a:round/>
              <a:headEnd/>
              <a:tailEnd/>
            </a:ln>
          </p:spPr>
          <p:txBody>
            <a:bodyPr/>
            <a:lstStyle/>
            <a:p>
              <a:endParaRPr lang="el-GR"/>
            </a:p>
          </p:txBody>
        </p:sp>
      </p:grpSp>
      <p:sp>
        <p:nvSpPr>
          <p:cNvPr id="10" name="Slide Number Placeholder 5">
            <a:extLst>
              <a:ext uri="{FF2B5EF4-FFF2-40B4-BE49-F238E27FC236}">
                <a16:creationId xmlns:a16="http://schemas.microsoft.com/office/drawing/2014/main" id="{B17A423A-2531-C747-94B5-B893F48242E6}"/>
              </a:ext>
            </a:extLst>
          </p:cNvPr>
          <p:cNvSpPr>
            <a:spLocks noGrp="1"/>
          </p:cNvSpPr>
          <p:nvPr>
            <p:ph type="sldNum" sz="quarter" idx="12"/>
          </p:nvPr>
        </p:nvSpPr>
        <p:spPr>
          <a:xfrm>
            <a:off x="8101012" y="6453386"/>
            <a:ext cx="966787" cy="404614"/>
          </a:xfrm>
        </p:spPr>
        <p:txBody>
          <a:bodyPr/>
          <a:lstStyle/>
          <a:p>
            <a:fld id="{C67B46B5-A407-46D0-815B-4945E776D48F}" type="slidenum">
              <a:rPr lang="en-US" smtClean="0"/>
              <a:pPr/>
              <a:t>‹#›</a:t>
            </a:fld>
            <a:endParaRPr lang="en-US"/>
          </a:p>
        </p:txBody>
      </p:sp>
    </p:spTree>
    <p:extLst>
      <p:ext uri="{BB962C8B-B14F-4D97-AF65-F5344CB8AC3E}">
        <p14:creationId xmlns:p14="http://schemas.microsoft.com/office/powerpoint/2010/main" val="743059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28700" y="685800"/>
            <a:ext cx="7200900" cy="685800"/>
          </a:xfrm>
        </p:spPr>
        <p:txBody>
          <a:bodyPr/>
          <a:lstStyle/>
          <a:p>
            <a:r>
              <a:rPr lang="en-US"/>
              <a:t>Click to edit Master title style</a:t>
            </a:r>
            <a:endParaRPr lang="en-US" dirty="0"/>
          </a:p>
        </p:txBody>
      </p:sp>
      <p:sp>
        <p:nvSpPr>
          <p:cNvPr id="3" name="Content Placeholder 2"/>
          <p:cNvSpPr>
            <a:spLocks noGrp="1"/>
          </p:cNvSpPr>
          <p:nvPr>
            <p:ph idx="1"/>
          </p:nvPr>
        </p:nvSpPr>
        <p:spPr>
          <a:xfrm>
            <a:off x="1028700" y="1524000"/>
            <a:ext cx="7200900" cy="464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FABC481-2C14-1041-8B15-B242565F4310}" type="datetime1">
              <a:rPr lang="en-US" smtClean="0"/>
              <a:t>10/5/2026</a:t>
            </a:fld>
            <a:endParaRPr lang="en-US"/>
          </a:p>
        </p:txBody>
      </p:sp>
      <p:sp>
        <p:nvSpPr>
          <p:cNvPr id="5" name="Footer Placeholder 4"/>
          <p:cNvSpPr>
            <a:spLocks noGrp="1"/>
          </p:cNvSpPr>
          <p:nvPr>
            <p:ph type="ftr" sz="quarter" idx="11"/>
          </p:nvPr>
        </p:nvSpPr>
        <p:spPr/>
        <p:txBody>
          <a:bodyPr/>
          <a:lstStyle/>
          <a:p>
            <a:endParaRPr lang="en-US"/>
          </a:p>
        </p:txBody>
      </p:sp>
      <p:sp>
        <p:nvSpPr>
          <p:cNvPr id="7" name="Slide Number Placeholder 5">
            <a:extLst>
              <a:ext uri="{FF2B5EF4-FFF2-40B4-BE49-F238E27FC236}">
                <a16:creationId xmlns:a16="http://schemas.microsoft.com/office/drawing/2014/main" id="{6AC35E5D-0382-2A4A-AF54-1E960C852619}"/>
              </a:ext>
            </a:extLst>
          </p:cNvPr>
          <p:cNvSpPr>
            <a:spLocks noGrp="1"/>
          </p:cNvSpPr>
          <p:nvPr>
            <p:ph type="sldNum" sz="quarter" idx="12"/>
          </p:nvPr>
        </p:nvSpPr>
        <p:spPr>
          <a:xfrm>
            <a:off x="8101012" y="6453386"/>
            <a:ext cx="966787" cy="404614"/>
          </a:xfrm>
          <a:prstGeom prst="rect">
            <a:avLst/>
          </a:prstGeom>
        </p:spPr>
        <p:txBody>
          <a:bodyPr/>
          <a:lstStyle/>
          <a:p>
            <a:fld id="{C67B46B5-A407-46D0-815B-4945E776D48F}" type="slidenum">
              <a:rPr lang="en-US" smtClean="0"/>
              <a:pPr/>
              <a:t>‹#›</a:t>
            </a:fld>
            <a:endParaRPr lang="en-US"/>
          </a:p>
        </p:txBody>
      </p:sp>
    </p:spTree>
    <p:extLst>
      <p:ext uri="{BB962C8B-B14F-4D97-AF65-F5344CB8AC3E}">
        <p14:creationId xmlns:p14="http://schemas.microsoft.com/office/powerpoint/2010/main" val="14861515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73769" y="1301361"/>
            <a:ext cx="7209728" cy="2852737"/>
          </a:xfrm>
        </p:spPr>
        <p:txBody>
          <a:bodyPr anchor="b">
            <a:normAutofit/>
          </a:bodyPr>
          <a:lstStyle>
            <a:lvl1pPr algn="r">
              <a:defRPr sz="6000" cap="all"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573769" y="4216328"/>
            <a:ext cx="7209728" cy="1143324"/>
          </a:xfrm>
        </p:spPr>
        <p:txBody>
          <a:bodyPr/>
          <a:lstStyle>
            <a:lvl1pPr marL="0" indent="0" algn="r">
              <a:lnSpc>
                <a:spcPct val="112000"/>
              </a:lnSpc>
              <a:spcBef>
                <a:spcPts val="0"/>
              </a:spcBef>
              <a:spcAft>
                <a:spcPts val="0"/>
              </a:spcAft>
              <a:buNone/>
              <a:defRPr sz="1800">
                <a:solidFill>
                  <a:schemeClr val="tx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54181" y="6453386"/>
            <a:ext cx="1216807" cy="404614"/>
          </a:xfrm>
        </p:spPr>
        <p:txBody>
          <a:bodyPr/>
          <a:lstStyle>
            <a:lvl1pPr>
              <a:defRPr>
                <a:solidFill>
                  <a:schemeClr val="tx2"/>
                </a:solidFill>
              </a:defRPr>
            </a:lvl1pPr>
          </a:lstStyle>
          <a:p>
            <a:fld id="{473A8EAC-0FA0-BD46-A741-C5456B194797}" type="datetime1">
              <a:rPr lang="en-US" smtClean="0"/>
              <a:t>10/5/2026</a:t>
            </a:fld>
            <a:endParaRPr lang="en-US"/>
          </a:p>
        </p:txBody>
      </p:sp>
      <p:sp>
        <p:nvSpPr>
          <p:cNvPr id="5" name="Footer Placeholder 4"/>
          <p:cNvSpPr>
            <a:spLocks noGrp="1"/>
          </p:cNvSpPr>
          <p:nvPr>
            <p:ph type="ftr" sz="quarter" idx="11"/>
          </p:nvPr>
        </p:nvSpPr>
        <p:spPr>
          <a:xfrm>
            <a:off x="1938234" y="6453386"/>
            <a:ext cx="5267533" cy="404614"/>
          </a:xfrm>
        </p:spPr>
        <p:txBody>
          <a:bodyPr/>
          <a:lstStyle>
            <a:lvl1pPr algn="ctr">
              <a:defRPr>
                <a:solidFill>
                  <a:schemeClr val="tx2"/>
                </a:solidFill>
              </a:defRPr>
            </a:lvl1pPr>
          </a:lstStyle>
          <a:p>
            <a:endParaRPr lang="en-US"/>
          </a:p>
        </p:txBody>
      </p:sp>
      <p:sp>
        <p:nvSpPr>
          <p:cNvPr id="7" name="Freeform 6"/>
          <p:cNvSpPr/>
          <p:nvPr/>
        </p:nvSpPr>
        <p:spPr bwMode="auto">
          <a:xfrm>
            <a:off x="6113972" y="1685652"/>
            <a:ext cx="2456260"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bg2"/>
          </a:solidFill>
          <a:ln w="0">
            <a:noFill/>
            <a:prstDash val="solid"/>
            <a:round/>
            <a:headEnd/>
            <a:tailEnd/>
          </a:ln>
        </p:spPr>
      </p:sp>
      <p:sp>
        <p:nvSpPr>
          <p:cNvPr id="8" name="Freeform 7" title="Crop Mark"/>
          <p:cNvSpPr/>
          <p:nvPr/>
        </p:nvSpPr>
        <p:spPr bwMode="auto">
          <a:xfrm>
            <a:off x="6113972" y="1685652"/>
            <a:ext cx="2456260"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
        <p:nvSpPr>
          <p:cNvPr id="9" name="Slide Number Placeholder 5">
            <a:extLst>
              <a:ext uri="{FF2B5EF4-FFF2-40B4-BE49-F238E27FC236}">
                <a16:creationId xmlns:a16="http://schemas.microsoft.com/office/drawing/2014/main" id="{C8F81DAB-E9F9-9549-BAE0-6E2540A43172}"/>
              </a:ext>
            </a:extLst>
          </p:cNvPr>
          <p:cNvSpPr>
            <a:spLocks noGrp="1"/>
          </p:cNvSpPr>
          <p:nvPr>
            <p:ph type="sldNum" sz="quarter" idx="12"/>
          </p:nvPr>
        </p:nvSpPr>
        <p:spPr>
          <a:xfrm>
            <a:off x="8101012" y="6453386"/>
            <a:ext cx="966787" cy="404614"/>
          </a:xfrm>
        </p:spPr>
        <p:txBody>
          <a:bodyPr/>
          <a:lstStyle/>
          <a:p>
            <a:fld id="{C67B46B5-A407-46D0-815B-4945E776D48F}" type="slidenum">
              <a:rPr lang="en-US" smtClean="0"/>
              <a:pPr/>
              <a:t>‹#›</a:t>
            </a:fld>
            <a:endParaRPr lang="en-US"/>
          </a:p>
        </p:txBody>
      </p:sp>
    </p:spTree>
    <p:extLst>
      <p:ext uri="{BB962C8B-B14F-4D97-AF65-F5344CB8AC3E}">
        <p14:creationId xmlns:p14="http://schemas.microsoft.com/office/powerpoint/2010/main" val="108956537"/>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8700" y="685800"/>
            <a:ext cx="7200900" cy="685800"/>
          </a:xfrm>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1028700" y="1524000"/>
            <a:ext cx="3543300" cy="4648200"/>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86592" y="1524000"/>
            <a:ext cx="3543300" cy="4648200"/>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48C8FC5-62C2-BB43-BF5E-A90463892B7F}" type="datetime1">
              <a:rPr lang="en-US" smtClean="0"/>
              <a:t>10/5/2026</a:t>
            </a:fld>
            <a:endParaRPr lang="en-US"/>
          </a:p>
        </p:txBody>
      </p:sp>
      <p:sp>
        <p:nvSpPr>
          <p:cNvPr id="6" name="Footer Placeholder 5"/>
          <p:cNvSpPr>
            <a:spLocks noGrp="1"/>
          </p:cNvSpPr>
          <p:nvPr>
            <p:ph type="ftr" sz="quarter" idx="11"/>
          </p:nvPr>
        </p:nvSpPr>
        <p:spPr/>
        <p:txBody>
          <a:bodyPr/>
          <a:lstStyle/>
          <a:p>
            <a:endParaRPr lang="en-US"/>
          </a:p>
        </p:txBody>
      </p:sp>
      <p:sp>
        <p:nvSpPr>
          <p:cNvPr id="8" name="Slide Number Placeholder 5">
            <a:extLst>
              <a:ext uri="{FF2B5EF4-FFF2-40B4-BE49-F238E27FC236}">
                <a16:creationId xmlns:a16="http://schemas.microsoft.com/office/drawing/2014/main" id="{EA4C66B3-FDEA-BE49-8BD1-2F06158DD8D7}"/>
              </a:ext>
            </a:extLst>
          </p:cNvPr>
          <p:cNvSpPr>
            <a:spLocks noGrp="1"/>
          </p:cNvSpPr>
          <p:nvPr>
            <p:ph type="sldNum" sz="quarter" idx="12"/>
          </p:nvPr>
        </p:nvSpPr>
        <p:spPr>
          <a:xfrm>
            <a:off x="8101012" y="6453386"/>
            <a:ext cx="966787" cy="404614"/>
          </a:xfrm>
        </p:spPr>
        <p:txBody>
          <a:bodyPr/>
          <a:lstStyle/>
          <a:p>
            <a:fld id="{C67B46B5-A407-46D0-815B-4945E776D48F}" type="slidenum">
              <a:rPr lang="en-US" smtClean="0"/>
              <a:pPr/>
              <a:t>‹#›</a:t>
            </a:fld>
            <a:endParaRPr lang="en-US"/>
          </a:p>
        </p:txBody>
      </p:sp>
    </p:spTree>
    <p:extLst>
      <p:ext uri="{BB962C8B-B14F-4D97-AF65-F5344CB8AC3E}">
        <p14:creationId xmlns:p14="http://schemas.microsoft.com/office/powerpoint/2010/main" val="6331085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28700" y="685800"/>
            <a:ext cx="7200900" cy="1485900"/>
          </a:xfrm>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28700" y="2340230"/>
            <a:ext cx="3335840" cy="823912"/>
          </a:xfrm>
        </p:spPr>
        <p:txBody>
          <a:bodyPr anchor="b">
            <a:noAutofit/>
          </a:bodyPr>
          <a:lstStyle>
            <a:lvl1pPr marL="0" indent="0">
              <a:lnSpc>
                <a:spcPct val="84000"/>
              </a:lnSpc>
              <a:spcBef>
                <a:spcPts val="0"/>
              </a:spcBef>
              <a:spcAft>
                <a:spcPts val="0"/>
              </a:spcAft>
              <a:buNone/>
              <a:defRPr sz="240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1028700" y="3305208"/>
            <a:ext cx="3335839"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93760" y="2349754"/>
            <a:ext cx="3335840" cy="823912"/>
          </a:xfrm>
        </p:spPr>
        <p:txBody>
          <a:bodyPr anchor="b">
            <a:noAutofit/>
          </a:bodyPr>
          <a:lstStyle>
            <a:lvl1pPr marL="0" indent="0">
              <a:lnSpc>
                <a:spcPct val="84000"/>
              </a:lnSpc>
              <a:spcBef>
                <a:spcPts val="0"/>
              </a:spcBef>
              <a:spcAft>
                <a:spcPts val="0"/>
              </a:spcAft>
              <a:buNone/>
              <a:defRPr sz="240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893760" y="3305208"/>
            <a:ext cx="3335840"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98E1EDF-6190-9E47-B049-6CA1D51C5658}" type="datetime1">
              <a:rPr lang="en-US" smtClean="0"/>
              <a:t>10/5/2026</a:t>
            </a:fld>
            <a:endParaRPr lang="en-US"/>
          </a:p>
        </p:txBody>
      </p:sp>
      <p:sp>
        <p:nvSpPr>
          <p:cNvPr id="8" name="Footer Placeholder 7"/>
          <p:cNvSpPr>
            <a:spLocks noGrp="1"/>
          </p:cNvSpPr>
          <p:nvPr>
            <p:ph type="ftr" sz="quarter" idx="11"/>
          </p:nvPr>
        </p:nvSpPr>
        <p:spPr/>
        <p:txBody>
          <a:bodyPr/>
          <a:lstStyle/>
          <a:p>
            <a:endParaRPr lang="en-US"/>
          </a:p>
        </p:txBody>
      </p:sp>
      <p:sp>
        <p:nvSpPr>
          <p:cNvPr id="10" name="Slide Number Placeholder 5">
            <a:extLst>
              <a:ext uri="{FF2B5EF4-FFF2-40B4-BE49-F238E27FC236}">
                <a16:creationId xmlns:a16="http://schemas.microsoft.com/office/drawing/2014/main" id="{E72EC8C2-EC8D-894F-A65C-DFD052C2E530}"/>
              </a:ext>
            </a:extLst>
          </p:cNvPr>
          <p:cNvSpPr>
            <a:spLocks noGrp="1"/>
          </p:cNvSpPr>
          <p:nvPr>
            <p:ph type="sldNum" sz="quarter" idx="12"/>
          </p:nvPr>
        </p:nvSpPr>
        <p:spPr>
          <a:xfrm>
            <a:off x="8101012" y="6453386"/>
            <a:ext cx="966787" cy="404614"/>
          </a:xfrm>
        </p:spPr>
        <p:txBody>
          <a:bodyPr/>
          <a:lstStyle/>
          <a:p>
            <a:fld id="{C67B46B5-A407-46D0-815B-4945E776D48F}" type="slidenum">
              <a:rPr lang="en-US" smtClean="0"/>
              <a:pPr/>
              <a:t>‹#›</a:t>
            </a:fld>
            <a:endParaRPr lang="en-US"/>
          </a:p>
        </p:txBody>
      </p:sp>
    </p:spTree>
    <p:extLst>
      <p:ext uri="{BB962C8B-B14F-4D97-AF65-F5344CB8AC3E}">
        <p14:creationId xmlns:p14="http://schemas.microsoft.com/office/powerpoint/2010/main" val="26411819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028700" y="685800"/>
            <a:ext cx="7200900" cy="685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0771D04-C0E7-F84F-B123-23BDF1359FA3}" type="datetime1">
              <a:rPr lang="en-US" smtClean="0"/>
              <a:t>10/5/2026</a:t>
            </a:fld>
            <a:endParaRPr lang="en-US"/>
          </a:p>
        </p:txBody>
      </p:sp>
      <p:sp>
        <p:nvSpPr>
          <p:cNvPr id="4" name="Footer Placeholder 3"/>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2A6180-B5ED-8642-9993-1260AB72194F}"/>
              </a:ext>
            </a:extLst>
          </p:cNvPr>
          <p:cNvSpPr>
            <a:spLocks noGrp="1"/>
          </p:cNvSpPr>
          <p:nvPr>
            <p:ph type="sldNum" sz="quarter" idx="12"/>
          </p:nvPr>
        </p:nvSpPr>
        <p:spPr>
          <a:xfrm>
            <a:off x="8101012" y="6453386"/>
            <a:ext cx="966787" cy="404614"/>
          </a:xfrm>
        </p:spPr>
        <p:txBody>
          <a:bodyPr/>
          <a:lstStyle/>
          <a:p>
            <a:fld id="{C67B46B5-A407-46D0-815B-4945E776D48F}" type="slidenum">
              <a:rPr lang="en-US" smtClean="0"/>
              <a:pPr/>
              <a:t>‹#›</a:t>
            </a:fld>
            <a:endParaRPr lang="en-US"/>
          </a:p>
        </p:txBody>
      </p:sp>
    </p:spTree>
    <p:extLst>
      <p:ext uri="{BB962C8B-B14F-4D97-AF65-F5344CB8AC3E}">
        <p14:creationId xmlns:p14="http://schemas.microsoft.com/office/powerpoint/2010/main" val="2714611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7B16F3-A69A-7D44-97FD-943828B67F85}" type="datetime1">
              <a:rPr lang="en-US" smtClean="0"/>
              <a:t>10/5/2026</a:t>
            </a:fld>
            <a:endParaRPr lang="en-US"/>
          </a:p>
        </p:txBody>
      </p:sp>
      <p:sp>
        <p:nvSpPr>
          <p:cNvPr id="3" name="Footer Placeholder 2"/>
          <p:cNvSpPr>
            <a:spLocks noGrp="1"/>
          </p:cNvSpPr>
          <p:nvPr>
            <p:ph type="ftr" sz="quarter" idx="11"/>
          </p:nvPr>
        </p:nvSpPr>
        <p:spPr/>
        <p:txBody>
          <a:bodyPr/>
          <a:lstStyle/>
          <a:p>
            <a:endParaRPr lang="en-US"/>
          </a:p>
        </p:txBody>
      </p:sp>
      <p:sp>
        <p:nvSpPr>
          <p:cNvPr id="5" name="Slide Number Placeholder 5">
            <a:extLst>
              <a:ext uri="{FF2B5EF4-FFF2-40B4-BE49-F238E27FC236}">
                <a16:creationId xmlns:a16="http://schemas.microsoft.com/office/drawing/2014/main" id="{63B9A495-C4DD-BF4D-9BA3-CBE3ACC12D62}"/>
              </a:ext>
            </a:extLst>
          </p:cNvPr>
          <p:cNvSpPr>
            <a:spLocks noGrp="1"/>
          </p:cNvSpPr>
          <p:nvPr>
            <p:ph type="sldNum" sz="quarter" idx="12"/>
          </p:nvPr>
        </p:nvSpPr>
        <p:spPr>
          <a:xfrm>
            <a:off x="8101012" y="6453386"/>
            <a:ext cx="966787" cy="404614"/>
          </a:xfrm>
        </p:spPr>
        <p:txBody>
          <a:bodyPr/>
          <a:lstStyle/>
          <a:p>
            <a:fld id="{C67B46B5-A407-46D0-815B-4945E776D48F}" type="slidenum">
              <a:rPr lang="en-US" smtClean="0"/>
              <a:pPr/>
              <a:t>‹#›</a:t>
            </a:fld>
            <a:endParaRPr lang="en-US"/>
          </a:p>
        </p:txBody>
      </p:sp>
    </p:spTree>
    <p:extLst>
      <p:ext uri="{BB962C8B-B14F-4D97-AF65-F5344CB8AC3E}">
        <p14:creationId xmlns:p14="http://schemas.microsoft.com/office/powerpoint/2010/main" val="13340245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Autofit/>
          </a:bodyPr>
          <a:lstStyle>
            <a:lvl1pPr>
              <a:lnSpc>
                <a:spcPct val="84000"/>
              </a:lnSpc>
              <a:defRPr sz="4400" baseline="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4692015" y="685801"/>
            <a:ext cx="3909060" cy="5175250"/>
          </a:xfrm>
        </p:spPr>
        <p:txBody>
          <a:bodyPr/>
          <a:lstStyle>
            <a:lvl1pPr>
              <a:defRPr sz="1500"/>
            </a:lvl1pPr>
            <a:lvl2pPr>
              <a:defRPr sz="1500"/>
            </a:lvl2pPr>
            <a:lvl3pPr>
              <a:defRPr sz="1350"/>
            </a:lvl3pPr>
            <a:lvl4pPr>
              <a:defRPr sz="135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42925" y="2856344"/>
            <a:ext cx="2891790" cy="3011056"/>
          </a:xfrm>
        </p:spPr>
        <p:txBody>
          <a:bodyPr>
            <a:normAutofit/>
          </a:bodyPr>
          <a:lstStyle>
            <a:lvl1pPr marL="0" indent="0">
              <a:lnSpc>
                <a:spcPct val="113000"/>
              </a:lnSpc>
              <a:spcBef>
                <a:spcPts val="0"/>
              </a:spcBef>
              <a:spcAft>
                <a:spcPts val="1500"/>
              </a:spcAft>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542925" y="6453386"/>
            <a:ext cx="903429" cy="404614"/>
          </a:xfrm>
        </p:spPr>
        <p:txBody>
          <a:bodyPr/>
          <a:lstStyle>
            <a:lvl1pPr>
              <a:defRPr>
                <a:solidFill>
                  <a:schemeClr val="tx2"/>
                </a:solidFill>
              </a:defRPr>
            </a:lvl1pPr>
          </a:lstStyle>
          <a:p>
            <a:fld id="{814D33AF-B0A7-5E40-8500-C8707D5CEED1}" type="datetime1">
              <a:rPr lang="en-US" smtClean="0"/>
              <a:t>10/5/2026</a:t>
            </a:fld>
            <a:endParaRPr lang="en-US"/>
          </a:p>
        </p:txBody>
      </p:sp>
      <p:sp>
        <p:nvSpPr>
          <p:cNvPr id="6" name="Footer Placeholder 5"/>
          <p:cNvSpPr>
            <a:spLocks noGrp="1"/>
          </p:cNvSpPr>
          <p:nvPr>
            <p:ph type="ftr" sz="quarter" idx="11"/>
          </p:nvPr>
        </p:nvSpPr>
        <p:spPr>
          <a:xfrm>
            <a:off x="1654459" y="6453386"/>
            <a:ext cx="1780256" cy="404614"/>
          </a:xfrm>
        </p:spPr>
        <p:txBody>
          <a:bodyPr/>
          <a:lstStyle>
            <a:lvl1pPr>
              <a:defRPr>
                <a:solidFill>
                  <a:schemeClr val="tx2"/>
                </a:solidFill>
              </a:defRPr>
            </a:lvl1pPr>
          </a:lstStyle>
          <a:p>
            <a:endParaRPr lang="en-US"/>
          </a:p>
        </p:txBody>
      </p:sp>
      <p:sp>
        <p:nvSpPr>
          <p:cNvPr id="9" name="Rectangle 8"/>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Slide Number Placeholder 5">
            <a:extLst>
              <a:ext uri="{FF2B5EF4-FFF2-40B4-BE49-F238E27FC236}">
                <a16:creationId xmlns:a16="http://schemas.microsoft.com/office/drawing/2014/main" id="{46691CE8-DF5B-9945-A408-D37D75664ECE}"/>
              </a:ext>
            </a:extLst>
          </p:cNvPr>
          <p:cNvSpPr>
            <a:spLocks noGrp="1"/>
          </p:cNvSpPr>
          <p:nvPr>
            <p:ph type="sldNum" sz="quarter" idx="12"/>
          </p:nvPr>
        </p:nvSpPr>
        <p:spPr>
          <a:xfrm>
            <a:off x="8101012" y="6453386"/>
            <a:ext cx="966787" cy="404614"/>
          </a:xfrm>
        </p:spPr>
        <p:txBody>
          <a:bodyPr/>
          <a:lstStyle/>
          <a:p>
            <a:fld id="{C67B46B5-A407-46D0-815B-4945E776D48F}" type="slidenum">
              <a:rPr lang="en-US" smtClean="0"/>
              <a:pPr/>
              <a:t>‹#›</a:t>
            </a:fld>
            <a:endParaRPr lang="en-US"/>
          </a:p>
        </p:txBody>
      </p:sp>
    </p:spTree>
    <p:extLst>
      <p:ext uri="{BB962C8B-B14F-4D97-AF65-F5344CB8AC3E}">
        <p14:creationId xmlns:p14="http://schemas.microsoft.com/office/powerpoint/2010/main" val="18041285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rmAutofit/>
          </a:bodyPr>
          <a:lstStyle>
            <a:lvl1pPr>
              <a:lnSpc>
                <a:spcPct val="84000"/>
              </a:lnSpc>
              <a:defRPr sz="44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4149090" y="1"/>
            <a:ext cx="4994910" cy="6857999"/>
          </a:xfrm>
        </p:spPr>
        <p:txBody>
          <a:bodyPr anchor="t">
            <a:normAutofit/>
          </a:bodyPr>
          <a:lstStyle>
            <a:lvl1pPr marL="0" indent="0">
              <a:buNone/>
              <a:defRPr sz="1500"/>
            </a:lvl1pPr>
            <a:lvl2pPr marL="342900" indent="0">
              <a:buNone/>
              <a:defRPr sz="1500"/>
            </a:lvl2pPr>
            <a:lvl3pPr marL="685800" indent="0">
              <a:buNone/>
              <a:defRPr sz="15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542925" y="2855968"/>
            <a:ext cx="2891790" cy="3011432"/>
          </a:xfrm>
        </p:spPr>
        <p:txBody>
          <a:bodyPr>
            <a:normAutofit/>
          </a:bodyPr>
          <a:lstStyle>
            <a:lvl1pPr marL="0" indent="0">
              <a:lnSpc>
                <a:spcPct val="113000"/>
              </a:lnSpc>
              <a:spcBef>
                <a:spcPts val="0"/>
              </a:spcBef>
              <a:spcAft>
                <a:spcPts val="1500"/>
              </a:spcAft>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542925" y="6453386"/>
            <a:ext cx="903429" cy="404614"/>
          </a:xfrm>
        </p:spPr>
        <p:txBody>
          <a:bodyPr/>
          <a:lstStyle>
            <a:lvl1pPr>
              <a:defRPr>
                <a:solidFill>
                  <a:schemeClr val="tx2"/>
                </a:solidFill>
              </a:defRPr>
            </a:lvl1pPr>
          </a:lstStyle>
          <a:p>
            <a:fld id="{D5BF23B9-E283-324B-A7EB-A812325BC4DE}" type="datetime1">
              <a:rPr lang="en-US" smtClean="0"/>
              <a:t>10/5/2026</a:t>
            </a:fld>
            <a:endParaRPr lang="en-US"/>
          </a:p>
        </p:txBody>
      </p:sp>
      <p:sp>
        <p:nvSpPr>
          <p:cNvPr id="6" name="Footer Placeholder 5"/>
          <p:cNvSpPr>
            <a:spLocks noGrp="1"/>
          </p:cNvSpPr>
          <p:nvPr>
            <p:ph type="ftr" sz="quarter" idx="11"/>
          </p:nvPr>
        </p:nvSpPr>
        <p:spPr>
          <a:xfrm>
            <a:off x="1654459" y="6453386"/>
            <a:ext cx="1780256" cy="404614"/>
          </a:xfrm>
        </p:spPr>
        <p:txBody>
          <a:bodyPr/>
          <a:lstStyle>
            <a:lvl1pPr>
              <a:defRPr>
                <a:solidFill>
                  <a:schemeClr val="tx2"/>
                </a:solidFill>
              </a:defRPr>
            </a:lvl1pPr>
          </a:lstStyle>
          <a:p>
            <a:endParaRPr lang="en-US"/>
          </a:p>
        </p:txBody>
      </p:sp>
      <p:sp>
        <p:nvSpPr>
          <p:cNvPr id="9" name="Rectangle 8"/>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Slide Number Placeholder 5">
            <a:extLst>
              <a:ext uri="{FF2B5EF4-FFF2-40B4-BE49-F238E27FC236}">
                <a16:creationId xmlns:a16="http://schemas.microsoft.com/office/drawing/2014/main" id="{C16F536F-F4DC-9742-ACA4-5248814F4D1E}"/>
              </a:ext>
            </a:extLst>
          </p:cNvPr>
          <p:cNvSpPr>
            <a:spLocks noGrp="1"/>
          </p:cNvSpPr>
          <p:nvPr>
            <p:ph type="sldNum" sz="quarter" idx="12"/>
          </p:nvPr>
        </p:nvSpPr>
        <p:spPr>
          <a:xfrm>
            <a:off x="8101012" y="6453386"/>
            <a:ext cx="966787" cy="404614"/>
          </a:xfrm>
        </p:spPr>
        <p:txBody>
          <a:bodyPr/>
          <a:lstStyle/>
          <a:p>
            <a:fld id="{C67B46B5-A407-46D0-815B-4945E776D48F}" type="slidenum">
              <a:rPr lang="en-US" smtClean="0"/>
              <a:pPr/>
              <a:t>‹#›</a:t>
            </a:fld>
            <a:endParaRPr lang="en-US"/>
          </a:p>
        </p:txBody>
      </p:sp>
    </p:spTree>
    <p:extLst>
      <p:ext uri="{BB962C8B-B14F-4D97-AF65-F5344CB8AC3E}">
        <p14:creationId xmlns:p14="http://schemas.microsoft.com/office/powerpoint/2010/main" val="13839400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028700" y="2295526"/>
            <a:ext cx="7200900" cy="3571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F2BD17E-5354-1640-BFCD-529B66EF10F3}" type="datetime1">
              <a:rPr lang="en-US" smtClean="0"/>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104552" y="6453386"/>
            <a:ext cx="1197219" cy="404614"/>
          </a:xfrm>
          <a:prstGeom prst="rect">
            <a:avLst/>
          </a:prstGeom>
        </p:spPr>
        <p:txBody>
          <a:bodyPr/>
          <a:lstStyle/>
          <a:p>
            <a:fld id="{C67B46B5-A407-46D0-815B-4945E776D48F}" type="slidenum">
              <a:rPr lang="en-US" smtClean="0"/>
              <a:pPr/>
              <a:t>‹#›</a:t>
            </a:fld>
            <a:endParaRPr lang="en-US"/>
          </a:p>
        </p:txBody>
      </p:sp>
    </p:spTree>
    <p:extLst>
      <p:ext uri="{BB962C8B-B14F-4D97-AF65-F5344CB8AC3E}">
        <p14:creationId xmlns:p14="http://schemas.microsoft.com/office/powerpoint/2010/main" val="14587825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80797" y="624156"/>
            <a:ext cx="1490950" cy="52432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28700" y="624156"/>
            <a:ext cx="5724525" cy="52432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7249588-1B78-4641-B962-43C61A324521}" type="datetime1">
              <a:rPr lang="en-US" smtClean="0"/>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104552" y="6453386"/>
            <a:ext cx="1197219" cy="404614"/>
          </a:xfrm>
          <a:prstGeom prst="rect">
            <a:avLst/>
          </a:prstGeom>
        </p:spPr>
        <p:txBody>
          <a:bodyPr/>
          <a:lstStyle/>
          <a:p>
            <a:fld id="{C67B46B5-A407-46D0-815B-4945E776D48F}" type="slidenum">
              <a:rPr lang="en-US" smtClean="0"/>
              <a:pPr/>
              <a:t>‹#›</a:t>
            </a:fld>
            <a:endParaRPr lang="en-US"/>
          </a:p>
        </p:txBody>
      </p:sp>
    </p:spTree>
    <p:extLst>
      <p:ext uri="{BB962C8B-B14F-4D97-AF65-F5344CB8AC3E}">
        <p14:creationId xmlns:p14="http://schemas.microsoft.com/office/powerpoint/2010/main" val="9444800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8700" y="685800"/>
            <a:ext cx="72009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028700" y="2286000"/>
            <a:ext cx="7200900" cy="3581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42987" y="6453386"/>
            <a:ext cx="903429" cy="404614"/>
          </a:xfrm>
          <a:prstGeom prst="rect">
            <a:avLst/>
          </a:prstGeom>
        </p:spPr>
        <p:txBody>
          <a:bodyPr vert="horz" lIns="91440" tIns="45720" rIns="91440" bIns="45720" rtlCol="0" anchor="ctr"/>
          <a:lstStyle>
            <a:lvl1pPr algn="l">
              <a:defRPr sz="1000" baseline="0">
                <a:solidFill>
                  <a:schemeClr val="tx2"/>
                </a:solidFill>
              </a:defRPr>
            </a:lvl1pPr>
          </a:lstStyle>
          <a:p>
            <a:fld id="{547D2D9F-3C36-5447-B5CA-3242E9BB8241}" type="datetime1">
              <a:rPr lang="en-US" smtClean="0"/>
              <a:t>10/5/2026</a:t>
            </a:fld>
            <a:endParaRPr lang="en-US"/>
          </a:p>
        </p:txBody>
      </p:sp>
      <p:sp>
        <p:nvSpPr>
          <p:cNvPr id="5" name="Footer Placeholder 4"/>
          <p:cNvSpPr>
            <a:spLocks noGrp="1"/>
          </p:cNvSpPr>
          <p:nvPr>
            <p:ph type="ftr" sz="quarter" idx="3"/>
          </p:nvPr>
        </p:nvSpPr>
        <p:spPr>
          <a:xfrm>
            <a:off x="2170173" y="6453386"/>
            <a:ext cx="4710623" cy="404614"/>
          </a:xfrm>
          <a:prstGeom prst="rect">
            <a:avLst/>
          </a:prstGeom>
        </p:spPr>
        <p:txBody>
          <a:bodyPr vert="horz" lIns="91440" tIns="45720" rIns="91440" bIns="45720" rtlCol="0" anchor="ctr"/>
          <a:lstStyle>
            <a:lvl1pPr algn="l">
              <a:defRPr sz="1000" baseline="0">
                <a:solidFill>
                  <a:schemeClr val="tx2"/>
                </a:solidFill>
              </a:defRPr>
            </a:lvl1pPr>
          </a:lstStyle>
          <a:p>
            <a:endParaRPr lang="en-US"/>
          </a:p>
        </p:txBody>
      </p:sp>
      <p:sp>
        <p:nvSpPr>
          <p:cNvPr id="6" name="Slide Number Placeholder 5"/>
          <p:cNvSpPr>
            <a:spLocks noGrp="1"/>
          </p:cNvSpPr>
          <p:nvPr>
            <p:ph type="sldNum" sz="quarter" idx="4"/>
          </p:nvPr>
        </p:nvSpPr>
        <p:spPr>
          <a:xfrm>
            <a:off x="7104552" y="6453386"/>
            <a:ext cx="1197219" cy="404614"/>
          </a:xfrm>
          <a:prstGeom prst="rect">
            <a:avLst/>
          </a:prstGeom>
        </p:spPr>
        <p:txBody>
          <a:bodyPr vert="horz" lIns="91440" tIns="45720" rIns="91440" bIns="45720" rtlCol="0" anchor="ctr"/>
          <a:lstStyle>
            <a:lvl1pPr algn="r">
              <a:defRPr sz="1000" baseline="0">
                <a:solidFill>
                  <a:schemeClr val="tx2"/>
                </a:solidFill>
              </a:defRPr>
            </a:lvl1pPr>
          </a:lstStyle>
          <a:p>
            <a:fld id="{C67B46B5-A407-46D0-815B-4945E776D48F}" type="slidenum">
              <a:rPr lang="en-US" smtClean="0"/>
              <a:pPr/>
              <a:t>‹#›</a:t>
            </a:fld>
            <a:endParaRPr lang="en-US"/>
          </a:p>
        </p:txBody>
      </p:sp>
      <p:sp>
        <p:nvSpPr>
          <p:cNvPr id="9" name="Rectangle 8"/>
          <p:cNvSpPr/>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l-GR"/>
          </a:p>
        </p:txBody>
      </p:sp>
      <p:sp>
        <p:nvSpPr>
          <p:cNvPr id="8" name="Rectangle 7" title="Side bar"/>
          <p:cNvSpPr/>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l-GR"/>
          </a:p>
        </p:txBody>
      </p:sp>
    </p:spTree>
    <p:extLst>
      <p:ext uri="{BB962C8B-B14F-4D97-AF65-F5344CB8AC3E}">
        <p14:creationId xmlns:p14="http://schemas.microsoft.com/office/powerpoint/2010/main" val="1799671447"/>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Lst>
  <p:hf hdr="0" ftr="0" dt="0"/>
  <p:txStyles>
    <p:titleStyle>
      <a:lvl1pPr algn="l" defTabSz="6858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6858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6912">
          <p15:clr>
            <a:srgbClr val="F26B43"/>
          </p15:clr>
        </p15:guide>
        <p15:guide id="2" pos="936">
          <p15:clr>
            <a:srgbClr val="F26B43"/>
          </p15:clr>
        </p15:guide>
        <p15:guide id="3" pos="864">
          <p15:clr>
            <a:srgbClr val="F26B43"/>
          </p15:clr>
        </p15:guide>
        <p15:guide id="11" orient="horz" pos="1368" userDrawn="1">
          <p15:clr>
            <a:srgbClr val="F26B43"/>
          </p15:clr>
        </p15:guide>
        <p15:guide id="12" orient="horz" pos="1440" userDrawn="1">
          <p15:clr>
            <a:srgbClr val="F26B43"/>
          </p15:clr>
        </p15:guide>
        <p15:guide id="13" orient="horz" pos="3696" userDrawn="1">
          <p15:clr>
            <a:srgbClr val="F26B43"/>
          </p15:clr>
        </p15:guide>
        <p15:guide id="14" orient="horz" pos="432" userDrawn="1">
          <p15:clr>
            <a:srgbClr val="F26B43"/>
          </p15:clr>
        </p15:guide>
        <p15:guide id="15" orient="horz" pos="1512" userDrawn="1">
          <p15:clr>
            <a:srgbClr val="F26B43"/>
          </p15:clr>
        </p15:guide>
        <p15:guide id="16" pos="5184" userDrawn="1">
          <p15:clr>
            <a:srgbClr val="F26B43"/>
          </p15:clr>
        </p15:guide>
        <p15:guide id="17" pos="702" userDrawn="1">
          <p15:clr>
            <a:srgbClr val="F26B43"/>
          </p15:clr>
        </p15:guide>
        <p15:guide id="18" pos="64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8" Type="http://schemas.openxmlformats.org/officeDocument/2006/relationships/image" Target="../media/image23.jpg"/><Relationship Id="rId3" Type="http://schemas.openxmlformats.org/officeDocument/2006/relationships/image" Target="../media/image18.png"/><Relationship Id="rId7" Type="http://schemas.openxmlformats.org/officeDocument/2006/relationships/image" Target="../media/image22.gif"/><Relationship Id="rId2" Type="http://schemas.openxmlformats.org/officeDocument/2006/relationships/image" Target="../media/image17.jpeg"/><Relationship Id="rId1" Type="http://schemas.openxmlformats.org/officeDocument/2006/relationships/slideLayout" Target="../slideLayouts/slideLayout2.xml"/><Relationship Id="rId6" Type="http://schemas.openxmlformats.org/officeDocument/2006/relationships/image" Target="../media/image21.jpeg"/><Relationship Id="rId11" Type="http://schemas.openxmlformats.org/officeDocument/2006/relationships/image" Target="../media/image26.png"/><Relationship Id="rId5" Type="http://schemas.openxmlformats.org/officeDocument/2006/relationships/image" Target="../media/image20.jpeg"/><Relationship Id="rId10" Type="http://schemas.openxmlformats.org/officeDocument/2006/relationships/image" Target="../media/image25.png"/><Relationship Id="rId4" Type="http://schemas.openxmlformats.org/officeDocument/2006/relationships/image" Target="../media/image19.jpeg"/><Relationship Id="rId9" Type="http://schemas.openxmlformats.org/officeDocument/2006/relationships/image" Target="../media/image24.jpeg"/></Relationships>
</file>

<file path=ppt/slides/_rels/slide19.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28.jpeg"/><Relationship Id="rId7" Type="http://schemas.openxmlformats.org/officeDocument/2006/relationships/image" Target="../media/image32.jpeg"/><Relationship Id="rId2" Type="http://schemas.openxmlformats.org/officeDocument/2006/relationships/image" Target="../media/image27.jpeg"/><Relationship Id="rId1" Type="http://schemas.openxmlformats.org/officeDocument/2006/relationships/slideLayout" Target="../slideLayouts/slideLayout2.xml"/><Relationship Id="rId6" Type="http://schemas.openxmlformats.org/officeDocument/2006/relationships/image" Target="../media/image31.jpg"/><Relationship Id="rId5" Type="http://schemas.openxmlformats.org/officeDocument/2006/relationships/image" Target="../media/image30.jpeg"/><Relationship Id="rId10" Type="http://schemas.openxmlformats.org/officeDocument/2006/relationships/image" Target="../media/image35.jpg"/><Relationship Id="rId4" Type="http://schemas.openxmlformats.org/officeDocument/2006/relationships/image" Target="../media/image29.jpeg"/><Relationship Id="rId9" Type="http://schemas.openxmlformats.org/officeDocument/2006/relationships/image" Target="../media/image34.jpeg"/></Relationships>
</file>

<file path=ppt/slides/_rels/slide2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Layout" Target="../slideLayouts/slideLayout2.xml"/><Relationship Id="rId4" Type="http://schemas.openxmlformats.org/officeDocument/2006/relationships/image" Target="../media/image38.jpg"/></Relationships>
</file>

<file path=ppt/slides/_rels/slide2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png"/><Relationship Id="rId1" Type="http://schemas.openxmlformats.org/officeDocument/2006/relationships/slideLayout" Target="../slideLayouts/slideLayout2.xml"/><Relationship Id="rId4" Type="http://schemas.openxmlformats.org/officeDocument/2006/relationships/image" Target="../media/image43.jpeg"/></Relationships>
</file>

<file path=ppt/slides/_rels/slide2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jpeg"/><Relationship Id="rId1" Type="http://schemas.openxmlformats.org/officeDocument/2006/relationships/slideLayout" Target="../slideLayouts/slideLayout2.xml"/><Relationship Id="rId4" Type="http://schemas.openxmlformats.org/officeDocument/2006/relationships/image" Target="../media/image1.emf"/></Relationships>
</file>

<file path=ppt/slides/_rels/slide2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 Id="rId6" Type="http://schemas.openxmlformats.org/officeDocument/2006/relationships/image" Target="../media/image1.emf"/><Relationship Id="rId5" Type="http://schemas.openxmlformats.org/officeDocument/2006/relationships/image" Target="../media/image49.png"/><Relationship Id="rId4" Type="http://schemas.openxmlformats.org/officeDocument/2006/relationships/image" Target="../media/image48.png"/></Relationships>
</file>

<file path=ppt/slides/_rels/slide2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jpeg"/><Relationship Id="rId1" Type="http://schemas.openxmlformats.org/officeDocument/2006/relationships/slideLayout" Target="../slideLayouts/slideLayout2.xml"/><Relationship Id="rId5" Type="http://schemas.openxmlformats.org/officeDocument/2006/relationships/image" Target="../media/image1.emf"/><Relationship Id="rId4" Type="http://schemas.openxmlformats.org/officeDocument/2006/relationships/image" Target="../media/image52.png"/></Relationships>
</file>

<file path=ppt/slides/_rels/slide28.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image" Target="../media/image53.png"/><Relationship Id="rId1" Type="http://schemas.openxmlformats.org/officeDocument/2006/relationships/slideLayout" Target="../slideLayouts/slideLayout2.xml"/><Relationship Id="rId6" Type="http://schemas.openxmlformats.org/officeDocument/2006/relationships/image" Target="../media/image1.emf"/><Relationship Id="rId5" Type="http://schemas.openxmlformats.org/officeDocument/2006/relationships/image" Target="../media/image56.png"/><Relationship Id="rId4" Type="http://schemas.openxmlformats.org/officeDocument/2006/relationships/image" Target="../media/image55.wmf"/></Relationships>
</file>

<file path=ppt/slides/_rels/slide2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 Id="rId6" Type="http://schemas.openxmlformats.org/officeDocument/2006/relationships/image" Target="../media/image1.emf"/><Relationship Id="rId5" Type="http://schemas.openxmlformats.org/officeDocument/2006/relationships/image" Target="../media/image60.jpeg"/><Relationship Id="rId4" Type="http://schemas.openxmlformats.org/officeDocument/2006/relationships/image" Target="../media/image59.jpeg"/></Relationships>
</file>

<file path=ppt/slides/_rels/slide3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xml"/><Relationship Id="rId4" Type="http://schemas.openxmlformats.org/officeDocument/2006/relationships/image" Target="../media/image1.emf"/></Relationships>
</file>

<file path=ppt/slides/_rels/slide33.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emf"/><Relationship Id="rId7" Type="http://schemas.openxmlformats.org/officeDocument/2006/relationships/image" Target="../media/image63.png"/><Relationship Id="rId2" Type="http://schemas.openxmlformats.org/officeDocument/2006/relationships/image" Target="../media/image73.png"/><Relationship Id="rId1" Type="http://schemas.openxmlformats.org/officeDocument/2006/relationships/slideLayout" Target="../slideLayouts/slideLayout2.xml"/><Relationship Id="rId6" Type="http://schemas.openxmlformats.org/officeDocument/2006/relationships/image" Target="../media/image76.png"/><Relationship Id="rId5" Type="http://schemas.openxmlformats.org/officeDocument/2006/relationships/image" Target="../media/image75.jpeg"/><Relationship Id="rId4" Type="http://schemas.openxmlformats.org/officeDocument/2006/relationships/image" Target="../media/image74.jpeg"/></Relationships>
</file>

<file path=ppt/slides/_rels/slide4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78.png"/><Relationship Id="rId1" Type="http://schemas.openxmlformats.org/officeDocument/2006/relationships/slideLayout" Target="../slideLayouts/slideLayout2.xml"/><Relationship Id="rId4" Type="http://schemas.openxmlformats.org/officeDocument/2006/relationships/image" Target="../media/image79.png"/></Relationships>
</file>

<file path=ppt/slides/_rels/slide44.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1.emf"/><Relationship Id="rId1" Type="http://schemas.openxmlformats.org/officeDocument/2006/relationships/slideLayout" Target="../slideLayouts/slideLayout2.xml"/><Relationship Id="rId4" Type="http://schemas.openxmlformats.org/officeDocument/2006/relationships/image" Target="../media/image81.png"/></Relationships>
</file>

<file path=ppt/slides/_rels/slide45.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84.jpeg"/><Relationship Id="rId7" Type="http://schemas.openxmlformats.org/officeDocument/2006/relationships/image" Target="../media/image88.png"/><Relationship Id="rId2" Type="http://schemas.openxmlformats.org/officeDocument/2006/relationships/image" Target="../media/image83.jpeg"/><Relationship Id="rId1" Type="http://schemas.openxmlformats.org/officeDocument/2006/relationships/slideLayout" Target="../slideLayouts/slideLayout2.xml"/><Relationship Id="rId6" Type="http://schemas.openxmlformats.org/officeDocument/2006/relationships/image" Target="../media/image87.png"/><Relationship Id="rId5" Type="http://schemas.openxmlformats.org/officeDocument/2006/relationships/image" Target="../media/image86.jpeg"/><Relationship Id="rId4" Type="http://schemas.openxmlformats.org/officeDocument/2006/relationships/image" Target="../media/image85.png"/></Relationships>
</file>

<file path=ppt/slides/_rels/slide47.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2.xml"/><Relationship Id="rId4" Type="http://schemas.openxmlformats.org/officeDocument/2006/relationships/image" Target="../media/image91.jpeg"/></Relationships>
</file>

<file path=ppt/slides/_rels/slide48.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1.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95FC3278-389C-F40F-142B-E7FC525BA75B}"/>
              </a:ext>
            </a:extLst>
          </p:cNvPr>
          <p:cNvGrpSpPr>
            <a:grpSpLocks/>
          </p:cNvGrpSpPr>
          <p:nvPr/>
        </p:nvGrpSpPr>
        <p:grpSpPr bwMode="auto">
          <a:xfrm>
            <a:off x="1066800" y="3822700"/>
            <a:ext cx="7010400" cy="901700"/>
            <a:chOff x="762000" y="3037836"/>
            <a:chExt cx="8396536" cy="2209800"/>
          </a:xfrm>
          <a:solidFill>
            <a:schemeClr val="bg1"/>
          </a:solidFill>
        </p:grpSpPr>
        <p:sp>
          <p:nvSpPr>
            <p:cNvPr id="6" name="Rectangle 6">
              <a:extLst>
                <a:ext uri="{FF2B5EF4-FFF2-40B4-BE49-F238E27FC236}">
                  <a16:creationId xmlns:a16="http://schemas.microsoft.com/office/drawing/2014/main" id="{3DF99055-880E-529A-C3A8-46BA001C18C6}"/>
                </a:ext>
              </a:extLst>
            </p:cNvPr>
            <p:cNvSpPr>
              <a:spLocks noChangeArrowheads="1"/>
            </p:cNvSpPr>
            <p:nvPr/>
          </p:nvSpPr>
          <p:spPr bwMode="auto">
            <a:xfrm>
              <a:off x="762000" y="3037836"/>
              <a:ext cx="8382000" cy="2209800"/>
            </a:xfrm>
            <a:prstGeom prst="rect">
              <a:avLst/>
            </a:prstGeom>
            <a:grpFill/>
            <a:ln w="76200" cmpd="tri">
              <a:solidFill>
                <a:schemeClr val="tx1"/>
              </a:solidFill>
              <a:miter lim="800000"/>
              <a:headEnd type="none" w="sm" len="sm"/>
              <a:tailEnd type="none" w="sm" len="sm"/>
            </a:ln>
          </p:spPr>
          <p:txBody>
            <a:bodyPr wrap="none" anchor="ctr"/>
            <a:lstStyle>
              <a:lvl1pPr>
                <a:spcAft>
                  <a:spcPct val="10000"/>
                </a:spcAft>
                <a:buClr>
                  <a:schemeClr val="accent1"/>
                </a:buClr>
                <a:buSzPct val="80000"/>
                <a:buFont typeface="Wingdings" panose="05000000000000000000" pitchFamily="2" charset="2"/>
                <a:buChar char="v"/>
                <a:defRPr sz="2400" b="1">
                  <a:solidFill>
                    <a:schemeClr val="tx1"/>
                  </a:solidFill>
                  <a:latin typeface="Arial" panose="020B0604020202020204" pitchFamily="34" charset="0"/>
                </a:defRPr>
              </a:lvl1pPr>
              <a:lvl2pPr marL="742950" indent="-285750">
                <a:spcAft>
                  <a:spcPct val="10000"/>
                </a:spcAft>
                <a:buClr>
                  <a:schemeClr val="accent1"/>
                </a:buClr>
                <a:buFont typeface="Wingdings" panose="05000000000000000000" pitchFamily="2" charset="2"/>
                <a:buChar char="Ø"/>
                <a:defRPr sz="2000" b="1">
                  <a:solidFill>
                    <a:schemeClr val="tx1"/>
                  </a:solidFill>
                  <a:latin typeface="Arial" panose="020B0604020202020204" pitchFamily="34" charset="0"/>
                </a:defRPr>
              </a:lvl2pPr>
              <a:lvl3pPr marL="1143000" indent="-228600">
                <a:spcAft>
                  <a:spcPct val="10000"/>
                </a:spcAft>
                <a:buSzPct val="100000"/>
                <a:buChar char="•"/>
                <a:defRPr b="1">
                  <a:solidFill>
                    <a:schemeClr val="tx1"/>
                  </a:solidFill>
                  <a:latin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Aft>
                  <a:spcPct val="0"/>
                </a:spcAft>
                <a:buClrTx/>
                <a:buSzTx/>
                <a:buFontTx/>
                <a:buNone/>
              </a:pPr>
              <a:endParaRPr lang="el-GR" altLang="en-US" sz="2000" b="0">
                <a:latin typeface="Times New Roman" panose="02020603050405020304" pitchFamily="18" charset="0"/>
              </a:endParaRPr>
            </a:p>
          </p:txBody>
        </p:sp>
        <p:sp>
          <p:nvSpPr>
            <p:cNvPr id="5" name="Rectangle 4">
              <a:extLst>
                <a:ext uri="{FF2B5EF4-FFF2-40B4-BE49-F238E27FC236}">
                  <a16:creationId xmlns:a16="http://schemas.microsoft.com/office/drawing/2014/main" id="{EF391FB3-639C-4C65-7954-7DFDB7DBAFE2}"/>
                </a:ext>
              </a:extLst>
            </p:cNvPr>
            <p:cNvSpPr>
              <a:spLocks noChangeArrowheads="1"/>
            </p:cNvSpPr>
            <p:nvPr/>
          </p:nvSpPr>
          <p:spPr bwMode="auto">
            <a:xfrm>
              <a:off x="776536" y="3068960"/>
              <a:ext cx="8382000" cy="213139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nchor="ctr"/>
            <a:lstStyle>
              <a:lvl1pPr>
                <a:spcAft>
                  <a:spcPct val="10000"/>
                </a:spcAft>
                <a:buClr>
                  <a:schemeClr val="accent1"/>
                </a:buClr>
                <a:buSzPct val="80000"/>
                <a:buFont typeface="Wingdings" panose="05000000000000000000" pitchFamily="2" charset="2"/>
                <a:buChar char="v"/>
                <a:defRPr sz="2400" b="1">
                  <a:solidFill>
                    <a:schemeClr val="tx1"/>
                  </a:solidFill>
                  <a:latin typeface="Arial" panose="020B0604020202020204" pitchFamily="34" charset="0"/>
                </a:defRPr>
              </a:lvl1pPr>
              <a:lvl2pPr marL="742950" indent="-285750">
                <a:spcAft>
                  <a:spcPct val="10000"/>
                </a:spcAft>
                <a:buClr>
                  <a:schemeClr val="accent1"/>
                </a:buClr>
                <a:buFont typeface="Wingdings" panose="05000000000000000000" pitchFamily="2" charset="2"/>
                <a:buChar char="Ø"/>
                <a:defRPr sz="2000" b="1">
                  <a:solidFill>
                    <a:schemeClr val="tx1"/>
                  </a:solidFill>
                  <a:latin typeface="Arial" panose="020B0604020202020204" pitchFamily="34" charset="0"/>
                </a:defRPr>
              </a:lvl2pPr>
              <a:lvl3pPr marL="1143000" indent="-228600">
                <a:spcAft>
                  <a:spcPct val="10000"/>
                </a:spcAft>
                <a:buSzPct val="100000"/>
                <a:buChar char="•"/>
                <a:defRPr b="1">
                  <a:solidFill>
                    <a:schemeClr val="tx1"/>
                  </a:solidFill>
                  <a:latin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Aft>
                  <a:spcPts val="600"/>
                </a:spcAft>
                <a:buClrTx/>
                <a:buSzTx/>
                <a:buFontTx/>
                <a:buNone/>
              </a:pPr>
              <a:r>
                <a:rPr lang="el-GR" altLang="en-US" sz="2000" dirty="0">
                  <a:solidFill>
                    <a:srgbClr val="FF0000"/>
                  </a:solidFill>
                </a:rPr>
                <a:t>ΜΔΕ στον Ηλεκτρονικό Αυτοματισμό</a:t>
              </a:r>
            </a:p>
            <a:p>
              <a:pPr algn="ctr">
                <a:spcAft>
                  <a:spcPts val="600"/>
                </a:spcAft>
                <a:buClrTx/>
                <a:buSzTx/>
                <a:buFontTx/>
                <a:buNone/>
              </a:pPr>
              <a:r>
                <a:rPr lang="el-GR" altLang="en-US" sz="1800" dirty="0">
                  <a:solidFill>
                    <a:srgbClr val="0070C0"/>
                  </a:solidFill>
                </a:rPr>
                <a:t>18203: Ψηφιακά Συστήματα και Αρχιτεκτονική Υπολογιστών</a:t>
              </a:r>
              <a:endParaRPr lang="en-US" altLang="en-US" sz="1800" dirty="0">
                <a:solidFill>
                  <a:srgbClr val="0070C0"/>
                </a:solidFill>
              </a:endParaRPr>
            </a:p>
          </p:txBody>
        </p:sp>
      </p:grpSp>
      <p:pic>
        <p:nvPicPr>
          <p:cNvPr id="9" name="Picture 2">
            <a:extLst>
              <a:ext uri="{FF2B5EF4-FFF2-40B4-BE49-F238E27FC236}">
                <a16:creationId xmlns:a16="http://schemas.microsoft.com/office/drawing/2014/main" id="{E7BB0B39-D8DF-4448-A3FA-FC374B40B2B9}"/>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11187" y="5181601"/>
            <a:ext cx="3884613" cy="91440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9">
            <a:extLst>
              <a:ext uri="{FF2B5EF4-FFF2-40B4-BE49-F238E27FC236}">
                <a16:creationId xmlns:a16="http://schemas.microsoft.com/office/drawing/2014/main" id="{42AA6FEB-C752-41E2-9C08-B55D6A501C55}"/>
              </a:ext>
            </a:extLst>
          </p:cNvPr>
          <p:cNvSpPr/>
          <p:nvPr/>
        </p:nvSpPr>
        <p:spPr>
          <a:xfrm>
            <a:off x="973105" y="2057400"/>
            <a:ext cx="7197803" cy="707886"/>
          </a:xfrm>
          <a:prstGeom prst="rect">
            <a:avLst/>
          </a:prstGeom>
          <a:noFill/>
        </p:spPr>
        <p:txBody>
          <a:bodyPr wrap="none" lIns="91440" tIns="45720" rIns="91440" bIns="45720">
            <a:spAutoFit/>
          </a:bodyPr>
          <a:lstStyle/>
          <a:p>
            <a:pPr algn="ctr"/>
            <a:r>
              <a:rPr lang="el-GR" sz="40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Σχεδίαση Ψηφιακών Συστημάτων</a:t>
            </a:r>
            <a:endParaRPr lang="en-US" sz="40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pic>
        <p:nvPicPr>
          <p:cNvPr id="3" name="Picture 2">
            <a:extLst>
              <a:ext uri="{FF2B5EF4-FFF2-40B4-BE49-F238E27FC236}">
                <a16:creationId xmlns:a16="http://schemas.microsoft.com/office/drawing/2014/main" id="{488F76EF-3EEA-A4A0-AF59-7DDC804AEFE2}"/>
              </a:ext>
            </a:extLst>
          </p:cNvPr>
          <p:cNvPicPr>
            <a:picLocks noChangeAspect="1"/>
          </p:cNvPicPr>
          <p:nvPr/>
        </p:nvPicPr>
        <p:blipFill>
          <a:blip r:embed="rId3"/>
          <a:stretch>
            <a:fillRect/>
          </a:stretch>
        </p:blipFill>
        <p:spPr>
          <a:xfrm>
            <a:off x="4800600" y="685800"/>
            <a:ext cx="3738502" cy="685800"/>
          </a:xfrm>
          <a:prstGeom prst="rect">
            <a:avLst/>
          </a:prstGeom>
          <a:ln>
            <a:noFill/>
          </a:ln>
          <a:effectLst>
            <a:outerShdw blurRad="292100" dist="139700" dir="2700000" algn="tl" rotWithShape="0">
              <a:srgbClr val="333333">
                <a:alpha val="65000"/>
              </a:srgbClr>
            </a:outerShdw>
          </a:effectLst>
        </p:spPr>
      </p:pic>
      <p:sp>
        <p:nvSpPr>
          <p:cNvPr id="4" name="TextBox 3">
            <a:extLst>
              <a:ext uri="{FF2B5EF4-FFF2-40B4-BE49-F238E27FC236}">
                <a16:creationId xmlns:a16="http://schemas.microsoft.com/office/drawing/2014/main" id="{E38D4DF3-7F3D-54A0-35FC-34E15E067294}"/>
              </a:ext>
            </a:extLst>
          </p:cNvPr>
          <p:cNvSpPr txBox="1"/>
          <p:nvPr/>
        </p:nvSpPr>
        <p:spPr>
          <a:xfrm>
            <a:off x="3007307" y="2895600"/>
            <a:ext cx="3129383" cy="369332"/>
          </a:xfrm>
          <a:prstGeom prst="rect">
            <a:avLst/>
          </a:prstGeom>
          <a:noFill/>
        </p:spPr>
        <p:txBody>
          <a:bodyPr wrap="none" rtlCol="0">
            <a:spAutoFit/>
          </a:bodyPr>
          <a:lstStyle/>
          <a:p>
            <a:r>
              <a:rPr lang="el-GR" b="1" dirty="0"/>
              <a:t>Καθηγητής Αντώνης Πασχάλης</a:t>
            </a:r>
            <a:endParaRPr lang="en-US"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2"/>
          <p:cNvSpPr>
            <a:spLocks noGrp="1"/>
          </p:cNvSpPr>
          <p:nvPr>
            <p:ph idx="4294967295"/>
          </p:nvPr>
        </p:nvSpPr>
        <p:spPr>
          <a:xfrm>
            <a:off x="609600" y="1069655"/>
            <a:ext cx="6310322" cy="4668264"/>
          </a:xfrm>
        </p:spPr>
        <p:txBody>
          <a:bodyPr>
            <a:noAutofit/>
          </a:bodyPr>
          <a:lstStyle/>
          <a:p>
            <a:pPr>
              <a:spcBef>
                <a:spcPts val="600"/>
              </a:spcBef>
            </a:pPr>
            <a:r>
              <a:rPr lang="el-GR" sz="2000" dirty="0"/>
              <a:t>Παλαιότερα</a:t>
            </a:r>
            <a:r>
              <a:rPr lang="en-US" sz="2000" dirty="0"/>
              <a:t>: </a:t>
            </a:r>
            <a:r>
              <a:rPr lang="el-GR" sz="2000" dirty="0"/>
              <a:t>Χρήση </a:t>
            </a:r>
            <a:r>
              <a:rPr lang="en-US" sz="2000" dirty="0"/>
              <a:t>bread-boards </a:t>
            </a:r>
          </a:p>
          <a:p>
            <a:pPr lvl="1">
              <a:spcBef>
                <a:spcPts val="600"/>
              </a:spcBef>
            </a:pPr>
            <a:r>
              <a:rPr lang="el-GR" sz="1800" dirty="0"/>
              <a:t>Καλωδίωση κυκλωμάτων </a:t>
            </a:r>
            <a:r>
              <a:rPr lang="en-US" sz="1800" dirty="0"/>
              <a:t>SSI-MSI (DIP)</a:t>
            </a:r>
            <a:r>
              <a:rPr lang="el-GR" sz="1800" dirty="0"/>
              <a:t> με το χέρι</a:t>
            </a:r>
          </a:p>
          <a:p>
            <a:pPr lvl="1">
              <a:spcBef>
                <a:spcPts val="600"/>
              </a:spcBef>
            </a:pPr>
            <a:r>
              <a:rPr lang="el-GR" sz="1800" dirty="0"/>
              <a:t>Περιορισμός σε λογικές πύλες (≈100)</a:t>
            </a:r>
          </a:p>
          <a:p>
            <a:pPr lvl="1">
              <a:spcBef>
                <a:spcPts val="600"/>
              </a:spcBef>
            </a:pPr>
            <a:r>
              <a:rPr lang="el-GR" sz="1800" dirty="0"/>
              <a:t>Χωρίς χρήση εργαλείων λογισμικού</a:t>
            </a:r>
            <a:endParaRPr lang="en-US" sz="1800" dirty="0"/>
          </a:p>
          <a:p>
            <a:pPr lvl="1">
              <a:spcBef>
                <a:spcPts val="600"/>
              </a:spcBef>
            </a:pPr>
            <a:r>
              <a:rPr lang="el-GR" sz="1800" dirty="0"/>
              <a:t>Χρήση παλμογράφου για </a:t>
            </a:r>
            <a:r>
              <a:rPr lang="en-US" sz="1800" dirty="0"/>
              <a:t>verification </a:t>
            </a:r>
            <a:r>
              <a:rPr lang="el-GR" sz="1800" dirty="0"/>
              <a:t>και </a:t>
            </a:r>
            <a:r>
              <a:rPr lang="en-US" sz="1800" dirty="0"/>
              <a:t>debug</a:t>
            </a:r>
            <a:endParaRPr lang="el-GR" sz="1800" dirty="0"/>
          </a:p>
          <a:p>
            <a:pPr>
              <a:spcBef>
                <a:spcPts val="1200"/>
              </a:spcBef>
            </a:pPr>
            <a:r>
              <a:rPr lang="el-GR" sz="2000" dirty="0"/>
              <a:t>Σήμερα</a:t>
            </a:r>
            <a:r>
              <a:rPr lang="en-US" sz="2000" dirty="0"/>
              <a:t>: </a:t>
            </a:r>
            <a:r>
              <a:rPr lang="el-GR" sz="2000" dirty="0"/>
              <a:t>Χρήση </a:t>
            </a:r>
            <a:r>
              <a:rPr lang="en-US" sz="2000" dirty="0"/>
              <a:t>development boards </a:t>
            </a:r>
            <a:r>
              <a:rPr lang="el-GR" sz="2000" dirty="0"/>
              <a:t>με </a:t>
            </a:r>
            <a:r>
              <a:rPr lang="en-US" sz="2000" dirty="0"/>
              <a:t>FPGAs</a:t>
            </a:r>
          </a:p>
          <a:p>
            <a:pPr lvl="1">
              <a:spcBef>
                <a:spcPts val="600"/>
              </a:spcBef>
            </a:pPr>
            <a:r>
              <a:rPr lang="el-GR" sz="1800" dirty="0"/>
              <a:t>Μεγάλη πυκνότητα ολοκλήρωσης (≈100Κ </a:t>
            </a:r>
            <a:r>
              <a:rPr lang="en-US" sz="1800" dirty="0"/>
              <a:t>Logic Cells</a:t>
            </a:r>
            <a:r>
              <a:rPr lang="el-GR" sz="1800" dirty="0"/>
              <a:t>) </a:t>
            </a:r>
          </a:p>
          <a:p>
            <a:pPr lvl="1">
              <a:spcBef>
                <a:spcPts val="600"/>
              </a:spcBef>
            </a:pPr>
            <a:r>
              <a:rPr lang="el-GR" sz="1800" dirty="0"/>
              <a:t>Σχεδίαση με γλώσσα περιγραφής υλικού</a:t>
            </a:r>
          </a:p>
          <a:p>
            <a:pPr lvl="1">
              <a:spcBef>
                <a:spcPts val="600"/>
              </a:spcBef>
            </a:pPr>
            <a:r>
              <a:rPr lang="el-GR" sz="1800" dirty="0"/>
              <a:t>Χρήση εργαλείων λογισμικού για λογική σύνθεση </a:t>
            </a:r>
            <a:br>
              <a:rPr lang="en-US" sz="1800" dirty="0"/>
            </a:br>
            <a:r>
              <a:rPr lang="en-US" sz="1800" dirty="0"/>
              <a:t>(logic synthesis) </a:t>
            </a:r>
            <a:r>
              <a:rPr lang="el-GR" sz="1800" dirty="0"/>
              <a:t>και υλοποίηση (</a:t>
            </a:r>
            <a:r>
              <a:rPr lang="en-US" sz="1800" dirty="0"/>
              <a:t>implementation) </a:t>
            </a:r>
            <a:br>
              <a:rPr lang="en-US" sz="1800" dirty="0"/>
            </a:br>
            <a:r>
              <a:rPr lang="el-GR" sz="1800" dirty="0"/>
              <a:t>για συγκεκριμένο FPGA </a:t>
            </a:r>
          </a:p>
          <a:p>
            <a:pPr lvl="1">
              <a:spcBef>
                <a:spcPts val="600"/>
              </a:spcBef>
            </a:pPr>
            <a:r>
              <a:rPr lang="en-US" sz="1800" dirty="0"/>
              <a:t>Verification </a:t>
            </a:r>
            <a:r>
              <a:rPr lang="el-GR" sz="1800" dirty="0"/>
              <a:t>με εργαλεία προσομοίωσης </a:t>
            </a:r>
          </a:p>
          <a:p>
            <a:pPr lvl="1">
              <a:spcBef>
                <a:spcPts val="600"/>
              </a:spcBef>
            </a:pPr>
            <a:r>
              <a:rPr lang="en-US" sz="1800" dirty="0"/>
              <a:t>Debug </a:t>
            </a:r>
            <a:r>
              <a:rPr lang="el-GR" sz="1800" dirty="0"/>
              <a:t>με χρήση ειδικών κυκλωμάτων στο υλικό </a:t>
            </a:r>
            <a:br>
              <a:rPr lang="en-US" sz="1800" dirty="0"/>
            </a:br>
            <a:r>
              <a:rPr lang="el-GR" sz="1800" dirty="0"/>
              <a:t>(</a:t>
            </a:r>
            <a:r>
              <a:rPr lang="en-US" sz="1800" dirty="0"/>
              <a:t>on-chip debug)</a:t>
            </a:r>
            <a:endParaRPr lang="el-GR" sz="1800" dirty="0"/>
          </a:p>
        </p:txBody>
      </p:sp>
      <p:sp>
        <p:nvSpPr>
          <p:cNvPr id="2" name="Title 1"/>
          <p:cNvSpPr>
            <a:spLocks noGrp="1"/>
          </p:cNvSpPr>
          <p:nvPr>
            <p:ph type="title"/>
          </p:nvPr>
        </p:nvSpPr>
        <p:spPr>
          <a:xfrm>
            <a:off x="533400" y="111337"/>
            <a:ext cx="9090894" cy="810344"/>
          </a:xfrm>
        </p:spPr>
        <p:txBody>
          <a:bodyPr>
            <a:noAutofit/>
          </a:bodyPr>
          <a:lstStyle/>
          <a:p>
            <a:r>
              <a:rPr lang="el-GR" sz="3200" b="1" dirty="0"/>
              <a:t>Η εξέλιξη της ψηφιακής σχεδίασης στο χρόνο…</a:t>
            </a:r>
          </a:p>
        </p:txBody>
      </p:sp>
      <p:sp>
        <p:nvSpPr>
          <p:cNvPr id="4" name="Footer Placeholder 3"/>
          <p:cNvSpPr>
            <a:spLocks noGrp="1"/>
          </p:cNvSpPr>
          <p:nvPr>
            <p:ph type="ftr" sz="quarter" idx="4294967295"/>
          </p:nvPr>
        </p:nvSpPr>
        <p:spPr>
          <a:xfrm>
            <a:off x="2699792" y="6304235"/>
            <a:ext cx="3816424" cy="365125"/>
          </a:xfrm>
          <a:prstGeom prst="rect">
            <a:avLst/>
          </a:prstGeom>
        </p:spPr>
        <p:txBody>
          <a:bodyPr/>
          <a:lstStyle/>
          <a:p>
            <a:endParaRPr lang="el-GR" altLang="en-US" b="1" dirty="0">
              <a:solidFill>
                <a:srgbClr val="003399"/>
              </a:solidFill>
              <a:effectLst>
                <a:outerShdw blurRad="38100" dist="38100" dir="2700000" algn="tl">
                  <a:srgbClr val="000000">
                    <a:alpha val="43137"/>
                  </a:srgbClr>
                </a:outerShdw>
              </a:effectLst>
            </a:endParaRPr>
          </a:p>
          <a:p>
            <a:endParaRPr lang="en-US" altLang="en-US" dirty="0"/>
          </a:p>
        </p:txBody>
      </p:sp>
      <p:sp>
        <p:nvSpPr>
          <p:cNvPr id="5" name="Slide Number Placeholder 4"/>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l-G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DA7D781-6E95-4913-BBCD-5EB8D32CA930}" type="slidenum">
              <a:rPr lang="el-GR" smtClean="0"/>
              <a:pPr/>
              <a:t>2</a:t>
            </a:fld>
            <a:endParaRPr lang="el-GR" dirty="0"/>
          </a:p>
        </p:txBody>
      </p:sp>
      <p:pic>
        <p:nvPicPr>
          <p:cNvPr id="6" name="Picture 5"/>
          <p:cNvPicPr>
            <a:picLocks noChangeAspect="1"/>
          </p:cNvPicPr>
          <p:nvPr/>
        </p:nvPicPr>
        <p:blipFill>
          <a:blip r:embed="rId2"/>
          <a:stretch>
            <a:fillRect/>
          </a:stretch>
        </p:blipFill>
        <p:spPr>
          <a:xfrm>
            <a:off x="6510739" y="1124744"/>
            <a:ext cx="2533292" cy="2107779"/>
          </a:xfrm>
          <a:prstGeom prst="rect">
            <a:avLst/>
          </a:prstGeom>
        </p:spPr>
      </p:pic>
      <p:pic>
        <p:nvPicPr>
          <p:cNvPr id="11" name="Picture 10"/>
          <p:cNvPicPr>
            <a:picLocks noChangeAspect="1"/>
          </p:cNvPicPr>
          <p:nvPr/>
        </p:nvPicPr>
        <p:blipFill>
          <a:blip r:embed="rId3"/>
          <a:stretch>
            <a:fillRect/>
          </a:stretch>
        </p:blipFill>
        <p:spPr>
          <a:xfrm>
            <a:off x="5292080" y="1821725"/>
            <a:ext cx="649130" cy="587153"/>
          </a:xfrm>
          <a:prstGeom prst="rect">
            <a:avLst/>
          </a:prstGeom>
        </p:spPr>
      </p:pic>
      <p:cxnSp>
        <p:nvCxnSpPr>
          <p:cNvPr id="13" name="Straight Arrow Connector 12"/>
          <p:cNvCxnSpPr>
            <a:stCxn id="11" idx="3"/>
          </p:cNvCxnSpPr>
          <p:nvPr/>
        </p:nvCxnSpPr>
        <p:spPr>
          <a:xfrm flipV="1">
            <a:off x="5941210" y="1989981"/>
            <a:ext cx="1655126" cy="12532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B9D38D05-F8BB-E58A-73B9-CC1A6D15276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27042" y="3477015"/>
            <a:ext cx="2616957" cy="1933185"/>
          </a:xfrm>
          <a:prstGeom prst="rect">
            <a:avLst/>
          </a:prstGeom>
        </p:spPr>
      </p:pic>
      <p:cxnSp>
        <p:nvCxnSpPr>
          <p:cNvPr id="17" name="Straight Arrow Connector 16"/>
          <p:cNvCxnSpPr>
            <a:cxnSpLocks/>
          </p:cNvCxnSpPr>
          <p:nvPr/>
        </p:nvCxnSpPr>
        <p:spPr>
          <a:xfrm flipH="1" flipV="1">
            <a:off x="7777385" y="4464079"/>
            <a:ext cx="58135" cy="109852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74A51556-B4EE-3D53-96F4-5505FF3AAA85}"/>
              </a:ext>
            </a:extLst>
          </p:cNvPr>
          <p:cNvPicPr>
            <a:picLocks noChangeAspect="1"/>
          </p:cNvPicPr>
          <p:nvPr/>
        </p:nvPicPr>
        <p:blipFill>
          <a:blip r:embed="rId5"/>
          <a:srcRect l="13498" r="13498"/>
          <a:stretch>
            <a:fillRect/>
          </a:stretch>
        </p:blipFill>
        <p:spPr>
          <a:xfrm>
            <a:off x="7391400" y="5567363"/>
            <a:ext cx="914400" cy="909637"/>
          </a:xfrm>
          <a:prstGeom prst="rect">
            <a:avLst/>
          </a:prstGeom>
        </p:spPr>
      </p:pic>
      <p:sp>
        <p:nvSpPr>
          <p:cNvPr id="18" name="TextBox 17">
            <a:extLst>
              <a:ext uri="{FF2B5EF4-FFF2-40B4-BE49-F238E27FC236}">
                <a16:creationId xmlns:a16="http://schemas.microsoft.com/office/drawing/2014/main" id="{30A880C1-DD9A-D1ED-C294-8733C0FCD857}"/>
              </a:ext>
            </a:extLst>
          </p:cNvPr>
          <p:cNvSpPr txBox="1"/>
          <p:nvPr/>
        </p:nvSpPr>
        <p:spPr>
          <a:xfrm>
            <a:off x="7864237" y="5073482"/>
            <a:ext cx="1251045" cy="369332"/>
          </a:xfrm>
          <a:prstGeom prst="rect">
            <a:avLst/>
          </a:prstGeom>
          <a:noFill/>
        </p:spPr>
        <p:txBody>
          <a:bodyPr wrap="square">
            <a:spAutoFit/>
          </a:bodyPr>
          <a:lstStyle/>
          <a:p>
            <a:r>
              <a:rPr lang="el-GR" sz="1800" dirty="0" err="1"/>
              <a:t>Zedboard</a:t>
            </a:r>
            <a:endParaRPr lang="en-US" dirty="0"/>
          </a:p>
        </p:txBody>
      </p:sp>
    </p:spTree>
    <p:extLst>
      <p:ext uri="{BB962C8B-B14F-4D97-AF65-F5344CB8AC3E}">
        <p14:creationId xmlns:p14="http://schemas.microsoft.com/office/powerpoint/2010/main" val="11016134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258A52-DF51-4AC3-9B7E-F3D85C235178}"/>
              </a:ext>
            </a:extLst>
          </p:cNvPr>
          <p:cNvSpPr>
            <a:spLocks noGrp="1"/>
          </p:cNvSpPr>
          <p:nvPr>
            <p:ph type="title"/>
          </p:nvPr>
        </p:nvSpPr>
        <p:spPr>
          <a:xfrm>
            <a:off x="762000" y="76200"/>
            <a:ext cx="7200900" cy="685800"/>
          </a:xfrm>
        </p:spPr>
        <p:txBody>
          <a:bodyPr>
            <a:noAutofit/>
          </a:bodyPr>
          <a:lstStyle/>
          <a:p>
            <a:r>
              <a:rPr lang="el-GR" sz="3600" b="1" dirty="0"/>
              <a:t>Σχεδίαση Ψηφιακών Συστημάτων</a:t>
            </a:r>
            <a:endParaRPr lang="en-US" sz="3600" b="1" dirty="0"/>
          </a:p>
        </p:txBody>
      </p:sp>
      <p:sp>
        <p:nvSpPr>
          <p:cNvPr id="3" name="Content Placeholder 2">
            <a:extLst>
              <a:ext uri="{FF2B5EF4-FFF2-40B4-BE49-F238E27FC236}">
                <a16:creationId xmlns:a16="http://schemas.microsoft.com/office/drawing/2014/main" id="{16C47CB7-CCA5-4B15-8CC6-ADE0984D4AC6}"/>
              </a:ext>
            </a:extLst>
          </p:cNvPr>
          <p:cNvSpPr>
            <a:spLocks noGrp="1"/>
          </p:cNvSpPr>
          <p:nvPr>
            <p:ph idx="1"/>
          </p:nvPr>
        </p:nvSpPr>
        <p:spPr>
          <a:xfrm>
            <a:off x="838200" y="762000"/>
            <a:ext cx="7962900" cy="6096000"/>
          </a:xfrm>
        </p:spPr>
        <p:txBody>
          <a:bodyPr>
            <a:normAutofit/>
          </a:bodyPr>
          <a:lstStyle/>
          <a:p>
            <a:pPr>
              <a:lnSpc>
                <a:spcPct val="108000"/>
              </a:lnSpc>
              <a:spcBef>
                <a:spcPts val="0"/>
              </a:spcBef>
              <a:spcAft>
                <a:spcPts val="600"/>
              </a:spcAft>
            </a:pPr>
            <a:r>
              <a:rPr lang="el-GR" b="1" dirty="0">
                <a:solidFill>
                  <a:srgbClr val="0070C0"/>
                </a:solidFill>
              </a:rPr>
              <a:t>Μαθησιακοί στόχοι</a:t>
            </a:r>
            <a:r>
              <a:rPr lang="el-GR" dirty="0"/>
              <a:t>:</a:t>
            </a:r>
          </a:p>
          <a:p>
            <a:pPr lvl="1">
              <a:lnSpc>
                <a:spcPct val="108000"/>
              </a:lnSpc>
              <a:spcBef>
                <a:spcPts val="0"/>
              </a:spcBef>
              <a:spcAft>
                <a:spcPts val="600"/>
              </a:spcAft>
            </a:pPr>
            <a:r>
              <a:rPr lang="el-GR" sz="1800" dirty="0"/>
              <a:t>Οι μυημένοι στη λογική σχεδίαση φοιτητές συνεχίζουν τη μύησή τους </a:t>
            </a:r>
            <a:br>
              <a:rPr lang="el-GR" sz="1800" dirty="0"/>
            </a:br>
            <a:r>
              <a:rPr lang="el-GR" sz="1800" dirty="0"/>
              <a:t>όχι μόνο στη σχεδίαση των ψηφιακών συστημάτων, αλλά και στην αρχιτεκτονική υπολογιστών </a:t>
            </a:r>
            <a:endParaRPr lang="en-US" sz="1800" dirty="0"/>
          </a:p>
          <a:p>
            <a:pPr lvl="2">
              <a:lnSpc>
                <a:spcPct val="108000"/>
              </a:lnSpc>
              <a:spcBef>
                <a:spcPts val="0"/>
              </a:spcBef>
              <a:spcAft>
                <a:spcPts val="600"/>
              </a:spcAft>
            </a:pPr>
            <a:r>
              <a:rPr lang="el-GR" sz="1600" b="1" dirty="0">
                <a:solidFill>
                  <a:srgbClr val="0070C0"/>
                </a:solidFill>
              </a:rPr>
              <a:t>με την χρήση επαγγελματικών εργαλείων λογισμικού της XILINX</a:t>
            </a:r>
          </a:p>
          <a:p>
            <a:pPr lvl="2">
              <a:lnSpc>
                <a:spcPct val="108000"/>
              </a:lnSpc>
              <a:spcBef>
                <a:spcPts val="0"/>
              </a:spcBef>
              <a:spcAft>
                <a:spcPts val="600"/>
              </a:spcAft>
            </a:pPr>
            <a:r>
              <a:rPr lang="el-GR" sz="1600" b="1" dirty="0">
                <a:solidFill>
                  <a:srgbClr val="0070C0"/>
                </a:solidFill>
              </a:rPr>
              <a:t>με την χρήση αναπτυξιακής κάρτας με </a:t>
            </a:r>
            <a:r>
              <a:rPr lang="en-US" sz="1600" b="1" dirty="0">
                <a:solidFill>
                  <a:srgbClr val="0070C0"/>
                </a:solidFill>
              </a:rPr>
              <a:t>FPGAs</a:t>
            </a:r>
            <a:r>
              <a:rPr lang="el-GR" sz="1600" b="1" dirty="0">
                <a:solidFill>
                  <a:srgbClr val="0070C0"/>
                </a:solidFill>
              </a:rPr>
              <a:t> (</a:t>
            </a:r>
            <a:r>
              <a:rPr lang="el-GR" sz="1600" b="1" dirty="0" err="1">
                <a:solidFill>
                  <a:srgbClr val="0070C0"/>
                </a:solidFill>
              </a:rPr>
              <a:t>Zedboard</a:t>
            </a:r>
            <a:r>
              <a:rPr lang="el-GR" sz="1600" b="1" dirty="0">
                <a:solidFill>
                  <a:srgbClr val="0070C0"/>
                </a:solidFill>
              </a:rPr>
              <a:t>) </a:t>
            </a:r>
          </a:p>
          <a:p>
            <a:pPr lvl="2">
              <a:lnSpc>
                <a:spcPct val="108000"/>
              </a:lnSpc>
              <a:spcBef>
                <a:spcPts val="0"/>
              </a:spcBef>
              <a:spcAft>
                <a:spcPts val="600"/>
              </a:spcAft>
            </a:pPr>
            <a:r>
              <a:rPr lang="el-GR" sz="1600" b="1" dirty="0">
                <a:solidFill>
                  <a:srgbClr val="0070C0"/>
                </a:solidFill>
              </a:rPr>
              <a:t>με την υλοποίηση της </a:t>
            </a:r>
            <a:r>
              <a:rPr lang="el-GR" sz="1600" b="1" dirty="0" err="1">
                <a:solidFill>
                  <a:srgbClr val="0070C0"/>
                </a:solidFill>
              </a:rPr>
              <a:t>μικροαρχιτεκτονικής</a:t>
            </a:r>
            <a:r>
              <a:rPr lang="el-GR" sz="1600" b="1" dirty="0">
                <a:solidFill>
                  <a:srgbClr val="0070C0"/>
                </a:solidFill>
              </a:rPr>
              <a:t> </a:t>
            </a:r>
            <a:r>
              <a:rPr lang="en-US" sz="1600" b="1" dirty="0">
                <a:solidFill>
                  <a:srgbClr val="0070C0"/>
                </a:solidFill>
              </a:rPr>
              <a:t>RISC-V </a:t>
            </a:r>
            <a:r>
              <a:rPr lang="el-GR" sz="1600" b="1" dirty="0">
                <a:solidFill>
                  <a:srgbClr val="0070C0"/>
                </a:solidFill>
              </a:rPr>
              <a:t>σε τεχνολογία </a:t>
            </a:r>
            <a:r>
              <a:rPr lang="en-US" sz="1600" b="1" dirty="0">
                <a:solidFill>
                  <a:srgbClr val="0070C0"/>
                </a:solidFill>
              </a:rPr>
              <a:t>FPGA</a:t>
            </a:r>
            <a:endParaRPr lang="el-GR" sz="1600" b="1" dirty="0">
              <a:solidFill>
                <a:srgbClr val="0070C0"/>
              </a:solidFill>
            </a:endParaRPr>
          </a:p>
          <a:p>
            <a:pPr lvl="1">
              <a:lnSpc>
                <a:spcPct val="108000"/>
              </a:lnSpc>
              <a:spcBef>
                <a:spcPts val="0"/>
              </a:spcBef>
              <a:spcAft>
                <a:spcPts val="600"/>
              </a:spcAft>
            </a:pPr>
            <a:r>
              <a:rPr lang="el-GR" sz="1800" dirty="0"/>
              <a:t>Η μύηση συμπεριλαμβάνει πλήρεις γνώσεις προγραμματισμού στη </a:t>
            </a:r>
            <a:r>
              <a:rPr lang="el-GR" sz="1800" b="1" dirty="0"/>
              <a:t>γλώσσα περιγραφής υλικού </a:t>
            </a:r>
            <a:r>
              <a:rPr lang="en-US" sz="1800" b="1" dirty="0"/>
              <a:t>VHDL</a:t>
            </a:r>
            <a:r>
              <a:rPr lang="el-GR" sz="1800" b="1" dirty="0"/>
              <a:t> </a:t>
            </a:r>
            <a:r>
              <a:rPr lang="el-GR" sz="1800" dirty="0"/>
              <a:t>με έμφαση στην </a:t>
            </a:r>
            <a:r>
              <a:rPr lang="el-GR" sz="1800" b="1" dirty="0"/>
              <a:t>ορθή σύνθεση</a:t>
            </a:r>
            <a:r>
              <a:rPr lang="el-GR" sz="1800" dirty="0"/>
              <a:t>, θέτοντας τα θεμέλια για την υλοποίηση αλγορίθμων στο υλικό</a:t>
            </a:r>
          </a:p>
          <a:p>
            <a:pPr lvl="2">
              <a:lnSpc>
                <a:spcPct val="108000"/>
              </a:lnSpc>
              <a:spcBef>
                <a:spcPts val="0"/>
              </a:spcBef>
              <a:spcAft>
                <a:spcPts val="600"/>
              </a:spcAft>
            </a:pPr>
            <a:r>
              <a:rPr lang="el-GR" sz="1600" b="1" dirty="0">
                <a:solidFill>
                  <a:srgbClr val="0070C0"/>
                </a:solidFill>
              </a:rPr>
              <a:t>Σήμερα, η ανάπτυξη </a:t>
            </a:r>
            <a:r>
              <a:rPr lang="en-US" sz="1600" b="1" dirty="0">
                <a:solidFill>
                  <a:srgbClr val="0070C0"/>
                </a:solidFill>
              </a:rPr>
              <a:t>hardware </a:t>
            </a:r>
            <a:r>
              <a:rPr lang="el-GR" sz="1600" b="1" dirty="0">
                <a:solidFill>
                  <a:srgbClr val="0070C0"/>
                </a:solidFill>
              </a:rPr>
              <a:t>είναι κυρίως προγραμματισμός</a:t>
            </a:r>
          </a:p>
          <a:p>
            <a:pPr lvl="1">
              <a:lnSpc>
                <a:spcPct val="108000"/>
              </a:lnSpc>
              <a:spcBef>
                <a:spcPts val="0"/>
              </a:spcBef>
              <a:spcAft>
                <a:spcPts val="600"/>
              </a:spcAft>
            </a:pPr>
            <a:r>
              <a:rPr lang="el-GR" sz="1800" dirty="0"/>
              <a:t>Το ιδιαίτερο τελετουργικό μύησης στην ψηφιακή σχεδίαση, που ακολουθείται στο παρόν μάθημα, αφορά όλους τους φοιτητές που ενδιαφέρονται να εντρυφήσουν: </a:t>
            </a:r>
          </a:p>
          <a:p>
            <a:pPr lvl="2">
              <a:lnSpc>
                <a:spcPct val="108000"/>
              </a:lnSpc>
              <a:spcBef>
                <a:spcPts val="0"/>
              </a:spcBef>
              <a:spcAft>
                <a:spcPts val="600"/>
              </a:spcAft>
            </a:pPr>
            <a:r>
              <a:rPr lang="el-GR" sz="1600" b="1" dirty="0">
                <a:solidFill>
                  <a:srgbClr val="0070C0"/>
                </a:solidFill>
              </a:rPr>
              <a:t>στην ανάπτυξη του υλικού και του λογισμικού υπολογιστικών</a:t>
            </a:r>
            <a:r>
              <a:rPr lang="en-US" sz="1600" b="1" dirty="0">
                <a:solidFill>
                  <a:srgbClr val="0070C0"/>
                </a:solidFill>
              </a:rPr>
              <a:t> </a:t>
            </a:r>
            <a:r>
              <a:rPr lang="el-GR" sz="1600" b="1" dirty="0">
                <a:solidFill>
                  <a:srgbClr val="0070C0"/>
                </a:solidFill>
              </a:rPr>
              <a:t>και </a:t>
            </a:r>
            <a:br>
              <a:rPr lang="el-GR" sz="1600" b="1" dirty="0">
                <a:solidFill>
                  <a:srgbClr val="0070C0"/>
                </a:solidFill>
              </a:rPr>
            </a:br>
            <a:r>
              <a:rPr lang="el-GR" sz="1600" b="1" dirty="0">
                <a:solidFill>
                  <a:srgbClr val="0070C0"/>
                </a:solidFill>
              </a:rPr>
              <a:t>ΑΙ συστημάτων, τηλεπικοινωνιακών και δικτυακών συστημάτων, και συστημάτων ψηφιακής επεξεργασίας σήματος και πληροφοριών</a:t>
            </a:r>
          </a:p>
          <a:p>
            <a:pPr lvl="2">
              <a:lnSpc>
                <a:spcPct val="108000"/>
              </a:lnSpc>
              <a:spcBef>
                <a:spcPts val="0"/>
              </a:spcBef>
              <a:spcAft>
                <a:spcPts val="600"/>
              </a:spcAft>
            </a:pPr>
            <a:r>
              <a:rPr lang="el-GR" sz="1600" b="1" dirty="0">
                <a:solidFill>
                  <a:srgbClr val="0070C0"/>
                </a:solidFill>
              </a:rPr>
              <a:t>στην επιστήμη και τεχνολογία των υπολογιστών</a:t>
            </a:r>
          </a:p>
          <a:p>
            <a:pPr lvl="1">
              <a:lnSpc>
                <a:spcPct val="108000"/>
              </a:lnSpc>
              <a:spcBef>
                <a:spcPts val="0"/>
              </a:spcBef>
              <a:spcAft>
                <a:spcPts val="600"/>
              </a:spcAft>
            </a:pPr>
            <a:endParaRPr lang="en-US" dirty="0"/>
          </a:p>
        </p:txBody>
      </p:sp>
      <p:sp>
        <p:nvSpPr>
          <p:cNvPr id="4" name="Slide Number Placeholder 3">
            <a:extLst>
              <a:ext uri="{FF2B5EF4-FFF2-40B4-BE49-F238E27FC236}">
                <a16:creationId xmlns:a16="http://schemas.microsoft.com/office/drawing/2014/main" id="{501F26C3-4DDB-4A02-AC93-B47DD1D28CD3}"/>
              </a:ext>
            </a:extLst>
          </p:cNvPr>
          <p:cNvSpPr>
            <a:spLocks noGrp="1"/>
          </p:cNvSpPr>
          <p:nvPr>
            <p:ph type="sldNum" sz="quarter" idx="12"/>
          </p:nvPr>
        </p:nvSpPr>
        <p:spPr/>
        <p:txBody>
          <a:bodyPr/>
          <a:lstStyle/>
          <a:p>
            <a:fld id="{C67B46B5-A407-46D0-815B-4945E776D48F}" type="slidenum">
              <a:rPr lang="en-US" smtClean="0"/>
              <a:pPr/>
              <a:t>3</a:t>
            </a:fld>
            <a:endParaRPr lang="en-US"/>
          </a:p>
        </p:txBody>
      </p:sp>
    </p:spTree>
    <p:extLst>
      <p:ext uri="{BB962C8B-B14F-4D97-AF65-F5344CB8AC3E}">
        <p14:creationId xmlns:p14="http://schemas.microsoft.com/office/powerpoint/2010/main" val="37389847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D5558-FAD2-4F3E-932E-D71D7C2DE94E}"/>
              </a:ext>
            </a:extLst>
          </p:cNvPr>
          <p:cNvSpPr>
            <a:spLocks noGrp="1"/>
          </p:cNvSpPr>
          <p:nvPr>
            <p:ph type="title"/>
          </p:nvPr>
        </p:nvSpPr>
        <p:spPr>
          <a:xfrm>
            <a:off x="609600" y="76200"/>
            <a:ext cx="7200900" cy="685800"/>
          </a:xfrm>
        </p:spPr>
        <p:txBody>
          <a:bodyPr>
            <a:normAutofit/>
          </a:bodyPr>
          <a:lstStyle/>
          <a:p>
            <a:r>
              <a:rPr lang="el-GR" sz="3600" b="1" dirty="0"/>
              <a:t>Σχεδίαση Ψηφιακών Συστημάτων</a:t>
            </a:r>
            <a:endParaRPr lang="en-US" sz="3600" b="1" dirty="0"/>
          </a:p>
        </p:txBody>
      </p:sp>
      <p:sp>
        <p:nvSpPr>
          <p:cNvPr id="3" name="Content Placeholder 2">
            <a:extLst>
              <a:ext uri="{FF2B5EF4-FFF2-40B4-BE49-F238E27FC236}">
                <a16:creationId xmlns:a16="http://schemas.microsoft.com/office/drawing/2014/main" id="{4BDEA0CF-8138-4730-93D6-0871D2D421E9}"/>
              </a:ext>
            </a:extLst>
          </p:cNvPr>
          <p:cNvSpPr>
            <a:spLocks noGrp="1"/>
          </p:cNvSpPr>
          <p:nvPr>
            <p:ph idx="1"/>
          </p:nvPr>
        </p:nvSpPr>
        <p:spPr>
          <a:xfrm>
            <a:off x="609599" y="685800"/>
            <a:ext cx="8458199" cy="6096000"/>
          </a:xfrm>
        </p:spPr>
        <p:txBody>
          <a:bodyPr>
            <a:normAutofit lnSpcReduction="10000"/>
          </a:bodyPr>
          <a:lstStyle/>
          <a:p>
            <a:pPr>
              <a:lnSpc>
                <a:spcPct val="108000"/>
              </a:lnSpc>
              <a:spcBef>
                <a:spcPts val="0"/>
              </a:spcBef>
              <a:spcAft>
                <a:spcPts val="600"/>
              </a:spcAft>
            </a:pPr>
            <a:r>
              <a:rPr lang="el-GR" sz="1800" b="1" dirty="0">
                <a:solidFill>
                  <a:srgbClr val="0070C0"/>
                </a:solidFill>
              </a:rPr>
              <a:t>Προσδοκώμενα μαθησιακά αποτελέσματα</a:t>
            </a:r>
          </a:p>
          <a:p>
            <a:pPr>
              <a:lnSpc>
                <a:spcPct val="108000"/>
              </a:lnSpc>
              <a:spcBef>
                <a:spcPts val="0"/>
              </a:spcBef>
              <a:spcAft>
                <a:spcPts val="600"/>
              </a:spcAft>
            </a:pPr>
            <a:r>
              <a:rPr lang="el-GR" sz="1800" dirty="0"/>
              <a:t>Με την επιτυχή ολοκλήρωση του μαθήματος ο φοιτητής/η φοιτήτρια θα είναι σε θέση να:</a:t>
            </a:r>
          </a:p>
          <a:p>
            <a:pPr lvl="1">
              <a:lnSpc>
                <a:spcPct val="108000"/>
              </a:lnSpc>
              <a:spcBef>
                <a:spcPts val="0"/>
              </a:spcBef>
              <a:spcAft>
                <a:spcPts val="600"/>
              </a:spcAft>
            </a:pPr>
            <a:r>
              <a:rPr lang="el-GR" sz="1600" dirty="0"/>
              <a:t>εξηγεί/αναγνωρίζει θέματα ψηφιακής σχεδίασης απαραίτητα για την υλοποίηση αλγορίθμων στο υλικό,</a:t>
            </a:r>
          </a:p>
          <a:p>
            <a:pPr lvl="1">
              <a:lnSpc>
                <a:spcPct val="108000"/>
              </a:lnSpc>
              <a:spcBef>
                <a:spcPts val="0"/>
              </a:spcBef>
              <a:spcAft>
                <a:spcPts val="600"/>
              </a:spcAft>
            </a:pPr>
            <a:r>
              <a:rPr lang="el-GR" sz="1600" dirty="0"/>
              <a:t>περιγράφει την αρχιτεκτονική </a:t>
            </a:r>
            <a:r>
              <a:rPr lang="en-US" sz="1600" b="1" dirty="0"/>
              <a:t>RISC-V</a:t>
            </a:r>
            <a:r>
              <a:rPr lang="el-GR" sz="1600" b="1" dirty="0"/>
              <a:t> </a:t>
            </a:r>
            <a:r>
              <a:rPr lang="el-GR" sz="1600" dirty="0"/>
              <a:t>και να αναγνωρίζει τις ιδιαιτερότητές της σε σχέση με τις άλλες αρχιτεκτονικές RISC,</a:t>
            </a:r>
          </a:p>
          <a:p>
            <a:pPr lvl="1">
              <a:lnSpc>
                <a:spcPct val="108000"/>
              </a:lnSpc>
              <a:spcBef>
                <a:spcPts val="0"/>
              </a:spcBef>
              <a:spcAft>
                <a:spcPts val="600"/>
              </a:spcAft>
            </a:pPr>
            <a:r>
              <a:rPr lang="el-GR" sz="1600" dirty="0"/>
              <a:t>προγραμματίζει στη συμβολική γλώσσα της αρχιτεκτονικής </a:t>
            </a:r>
            <a:r>
              <a:rPr lang="en-US" sz="1600" b="1" dirty="0"/>
              <a:t>RISC-V</a:t>
            </a:r>
            <a:r>
              <a:rPr lang="el-GR" sz="1600" dirty="0"/>
              <a:t> </a:t>
            </a:r>
            <a:br>
              <a:rPr lang="en-US" sz="1600" dirty="0"/>
            </a:br>
            <a:r>
              <a:rPr lang="el-GR" sz="1600" dirty="0"/>
              <a:t>(απλά προγράμματα</a:t>
            </a:r>
            <a:r>
              <a:rPr lang="en-US" sz="1600" dirty="0"/>
              <a:t> </a:t>
            </a:r>
            <a:r>
              <a:rPr lang="el-GR" sz="1600" dirty="0"/>
              <a:t>με τη χρήση </a:t>
            </a:r>
            <a:r>
              <a:rPr lang="el-GR" sz="1600" dirty="0" err="1"/>
              <a:t>συμβολομεταφραστή</a:t>
            </a:r>
            <a:r>
              <a:rPr lang="el-GR" sz="1600" dirty="0"/>
              <a:t>),</a:t>
            </a:r>
          </a:p>
          <a:p>
            <a:pPr lvl="1">
              <a:lnSpc>
                <a:spcPct val="108000"/>
              </a:lnSpc>
              <a:spcBef>
                <a:spcPts val="0"/>
              </a:spcBef>
              <a:spcAft>
                <a:spcPts val="600"/>
              </a:spcAft>
            </a:pPr>
            <a:r>
              <a:rPr lang="el-GR" sz="1600" dirty="0"/>
              <a:t>σχεδιάζει και να υλοποιεί απλά και σύνθετα ψηφιακά κυκλώματα και ψηφιακά συστήματα σε τεχνολογία FPGA με τη χρήση της γλώσσας περιγραφής υλικού VHDL και των εργαλείων λογισμικού της XILINX, </a:t>
            </a:r>
          </a:p>
          <a:p>
            <a:pPr lvl="1">
              <a:lnSpc>
                <a:spcPct val="108000"/>
              </a:lnSpc>
              <a:spcBef>
                <a:spcPts val="0"/>
              </a:spcBef>
              <a:spcAft>
                <a:spcPts val="600"/>
              </a:spcAft>
            </a:pPr>
            <a:r>
              <a:rPr lang="el-GR" sz="1600" dirty="0"/>
              <a:t>εξηγεί/προσδιορίζει τις διαδικασίες της σύνθεσης, της επαλήθευσης της ορθής σχεδίασης και της υλοποίησης σε τεχνολογία FPGA</a:t>
            </a:r>
            <a:r>
              <a:rPr lang="en-US" sz="1600" dirty="0"/>
              <a:t> </a:t>
            </a:r>
            <a:r>
              <a:rPr lang="el-GR" sz="1600" dirty="0"/>
              <a:t>με προσομοίωση,</a:t>
            </a:r>
          </a:p>
          <a:p>
            <a:pPr lvl="1">
              <a:lnSpc>
                <a:spcPct val="108000"/>
              </a:lnSpc>
              <a:spcBef>
                <a:spcPts val="0"/>
              </a:spcBef>
              <a:spcAft>
                <a:spcPts val="600"/>
              </a:spcAft>
            </a:pPr>
            <a:r>
              <a:rPr lang="el-GR" sz="1600" dirty="0"/>
              <a:t>εξηγεί τη χρήση αναπτυξιακής κάρτας </a:t>
            </a:r>
            <a:r>
              <a:rPr lang="el-GR" sz="1600" dirty="0" err="1"/>
              <a:t>Zedboard</a:t>
            </a:r>
            <a:r>
              <a:rPr lang="el-GR" sz="1600" dirty="0"/>
              <a:t> και τη διαδικασία της επαλήθευσης της ορθής σχεδίασης στο επίπεδο του FPGA (</a:t>
            </a:r>
            <a:r>
              <a:rPr lang="en-US" sz="1600" dirty="0"/>
              <a:t>FPGA in-the-loop verification)</a:t>
            </a:r>
            <a:r>
              <a:rPr lang="el-GR" sz="1600" dirty="0"/>
              <a:t>,</a:t>
            </a:r>
          </a:p>
          <a:p>
            <a:pPr lvl="1">
              <a:lnSpc>
                <a:spcPct val="108000"/>
              </a:lnSpc>
              <a:spcBef>
                <a:spcPts val="0"/>
              </a:spcBef>
              <a:spcAft>
                <a:spcPts val="600"/>
              </a:spcAft>
            </a:pPr>
            <a:r>
              <a:rPr lang="el-GR" sz="1600" dirty="0"/>
              <a:t>εξηγεί τους διαφορετικούς συμβιβασμούς μεταξύ επιδόσεων και κόστους για τις τρεις βασικές </a:t>
            </a:r>
            <a:r>
              <a:rPr lang="el-GR" sz="1600" dirty="0" err="1"/>
              <a:t>μικροαρχιτεκτονικές</a:t>
            </a:r>
            <a:r>
              <a:rPr lang="el-GR" sz="1600" dirty="0"/>
              <a:t> ενός πυρήνα επεξεργαστή</a:t>
            </a:r>
            <a:r>
              <a:rPr lang="en-US" sz="1600" dirty="0"/>
              <a:t> (</a:t>
            </a:r>
            <a:r>
              <a:rPr lang="el-GR" sz="1600" dirty="0"/>
              <a:t>(ενός κύκλου, πολλών κύκλων και διοχέτευσης).</a:t>
            </a:r>
            <a:endParaRPr lang="en-US" sz="1600" dirty="0"/>
          </a:p>
          <a:p>
            <a:pPr lvl="1">
              <a:lnSpc>
                <a:spcPct val="108000"/>
              </a:lnSpc>
              <a:spcBef>
                <a:spcPts val="0"/>
              </a:spcBef>
              <a:spcAft>
                <a:spcPts val="600"/>
              </a:spcAft>
            </a:pPr>
            <a:r>
              <a:rPr lang="el-GR" sz="1600" dirty="0"/>
              <a:t>σχεδιάζει και υλοποιεί σε τεχνολογία </a:t>
            </a:r>
            <a:r>
              <a:rPr lang="en-US" sz="1600" dirty="0"/>
              <a:t>FPGA </a:t>
            </a:r>
            <a:r>
              <a:rPr lang="el-GR" sz="1600" dirty="0"/>
              <a:t>έναν πυρήνα επεξεργαστή ενός κύκλου</a:t>
            </a:r>
            <a:r>
              <a:rPr lang="en-US" sz="1600" dirty="0"/>
              <a:t> </a:t>
            </a:r>
            <a:br>
              <a:rPr lang="en-US" sz="1600" dirty="0"/>
            </a:br>
            <a:r>
              <a:rPr lang="el-GR" sz="1600" dirty="0"/>
              <a:t>(όπως ένας απλός επεξεργαστής </a:t>
            </a:r>
            <a:r>
              <a:rPr lang="en-US" sz="1600" dirty="0"/>
              <a:t>RISC</a:t>
            </a:r>
            <a:r>
              <a:rPr lang="el-GR" sz="1600" dirty="0"/>
              <a:t>-</a:t>
            </a:r>
            <a:r>
              <a:rPr lang="en-US" sz="1600" dirty="0"/>
              <a:t>V</a:t>
            </a:r>
            <a:r>
              <a:rPr lang="el-GR" sz="1600" dirty="0"/>
              <a:t>) </a:t>
            </a:r>
          </a:p>
          <a:p>
            <a:pPr lvl="1">
              <a:lnSpc>
                <a:spcPct val="108000"/>
              </a:lnSpc>
              <a:spcBef>
                <a:spcPts val="0"/>
              </a:spcBef>
              <a:spcAft>
                <a:spcPts val="600"/>
              </a:spcAft>
            </a:pPr>
            <a:endParaRPr lang="el-GR" sz="1600" dirty="0"/>
          </a:p>
        </p:txBody>
      </p:sp>
      <p:sp>
        <p:nvSpPr>
          <p:cNvPr id="4" name="Slide Number Placeholder 3">
            <a:extLst>
              <a:ext uri="{FF2B5EF4-FFF2-40B4-BE49-F238E27FC236}">
                <a16:creationId xmlns:a16="http://schemas.microsoft.com/office/drawing/2014/main" id="{A8C61EDB-DF1C-49DA-82D4-FD71BEEA6C20}"/>
              </a:ext>
            </a:extLst>
          </p:cNvPr>
          <p:cNvSpPr>
            <a:spLocks noGrp="1"/>
          </p:cNvSpPr>
          <p:nvPr>
            <p:ph type="sldNum" sz="quarter" idx="12"/>
          </p:nvPr>
        </p:nvSpPr>
        <p:spPr/>
        <p:txBody>
          <a:bodyPr/>
          <a:lstStyle/>
          <a:p>
            <a:fld id="{C67B46B5-A407-46D0-815B-4945E776D48F}" type="slidenum">
              <a:rPr lang="en-US" smtClean="0"/>
              <a:pPr/>
              <a:t>4</a:t>
            </a:fld>
            <a:endParaRPr lang="en-US" dirty="0"/>
          </a:p>
        </p:txBody>
      </p:sp>
    </p:spTree>
    <p:extLst>
      <p:ext uri="{BB962C8B-B14F-4D97-AF65-F5344CB8AC3E}">
        <p14:creationId xmlns:p14="http://schemas.microsoft.com/office/powerpoint/2010/main" val="15366574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B90D032-1CF1-2DAB-9D2A-6F836B5F2FC9}"/>
              </a:ext>
            </a:extLst>
          </p:cNvPr>
          <p:cNvSpPr>
            <a:spLocks noGrp="1"/>
          </p:cNvSpPr>
          <p:nvPr>
            <p:ph type="title"/>
          </p:nvPr>
        </p:nvSpPr>
        <p:spPr>
          <a:xfrm>
            <a:off x="609600" y="152400"/>
            <a:ext cx="7200900" cy="685800"/>
          </a:xfrm>
        </p:spPr>
        <p:txBody>
          <a:bodyPr>
            <a:normAutofit/>
          </a:bodyPr>
          <a:lstStyle/>
          <a:p>
            <a:r>
              <a:rPr lang="el-GR" sz="3600" b="1" dirty="0"/>
              <a:t>Σχεδίαση Ψηφιακών Συστημάτων</a:t>
            </a:r>
            <a:endParaRPr lang="en-US" sz="3600" b="1" dirty="0"/>
          </a:p>
        </p:txBody>
      </p:sp>
      <p:sp>
        <p:nvSpPr>
          <p:cNvPr id="6" name="Content Placeholder 2">
            <a:extLst>
              <a:ext uri="{FF2B5EF4-FFF2-40B4-BE49-F238E27FC236}">
                <a16:creationId xmlns:a16="http://schemas.microsoft.com/office/drawing/2014/main" id="{807DF533-1609-C4C1-BF0C-1CEFC2730EA3}"/>
              </a:ext>
            </a:extLst>
          </p:cNvPr>
          <p:cNvSpPr>
            <a:spLocks noGrp="1"/>
          </p:cNvSpPr>
          <p:nvPr>
            <p:ph idx="1"/>
          </p:nvPr>
        </p:nvSpPr>
        <p:spPr>
          <a:xfrm>
            <a:off x="609599" y="914400"/>
            <a:ext cx="8458199" cy="5791200"/>
          </a:xfrm>
        </p:spPr>
        <p:txBody>
          <a:bodyPr>
            <a:normAutofit/>
          </a:bodyPr>
          <a:lstStyle/>
          <a:p>
            <a:pPr>
              <a:lnSpc>
                <a:spcPct val="108000"/>
              </a:lnSpc>
              <a:spcBef>
                <a:spcPts val="0"/>
              </a:spcBef>
              <a:spcAft>
                <a:spcPts val="600"/>
              </a:spcAft>
            </a:pPr>
            <a:r>
              <a:rPr lang="el-GR" b="1" dirty="0">
                <a:solidFill>
                  <a:srgbClr val="0070C0"/>
                </a:solidFill>
              </a:rPr>
              <a:t>Αξιολόγηση φοιτητών</a:t>
            </a:r>
          </a:p>
          <a:p>
            <a:pPr>
              <a:lnSpc>
                <a:spcPct val="108000"/>
              </a:lnSpc>
              <a:spcBef>
                <a:spcPts val="0"/>
              </a:spcBef>
              <a:spcAft>
                <a:spcPts val="600"/>
              </a:spcAft>
            </a:pPr>
            <a:r>
              <a:rPr lang="el-GR" sz="1800" dirty="0"/>
              <a:t>Με εκπόνηση εργαστηριακών ασκήσεων και </a:t>
            </a:r>
            <a:r>
              <a:rPr lang="en-US" sz="1800" dirty="0"/>
              <a:t>project</a:t>
            </a:r>
            <a:r>
              <a:rPr lang="el-GR" sz="1800" dirty="0"/>
              <a:t>:</a:t>
            </a:r>
          </a:p>
          <a:p>
            <a:pPr lvl="1">
              <a:lnSpc>
                <a:spcPct val="108000"/>
              </a:lnSpc>
              <a:spcBef>
                <a:spcPts val="0"/>
              </a:spcBef>
              <a:spcAft>
                <a:spcPts val="600"/>
              </a:spcAft>
            </a:pPr>
            <a:r>
              <a:rPr lang="el-GR" sz="1600" dirty="0"/>
              <a:t>Εργαστηριακές ασκήσεις </a:t>
            </a:r>
            <a:r>
              <a:rPr lang="en-US" sz="1600" dirty="0"/>
              <a:t>(</a:t>
            </a:r>
            <a:r>
              <a:rPr lang="el-GR" sz="1600" dirty="0"/>
              <a:t>βαθμός 7)</a:t>
            </a:r>
            <a:endParaRPr lang="en-US" sz="1600" dirty="0"/>
          </a:p>
          <a:p>
            <a:pPr lvl="2">
              <a:lnSpc>
                <a:spcPct val="108000"/>
              </a:lnSpc>
              <a:spcBef>
                <a:spcPts val="0"/>
              </a:spcBef>
              <a:spcAft>
                <a:spcPts val="600"/>
              </a:spcAft>
            </a:pPr>
            <a:r>
              <a:rPr lang="el-GR" sz="1400" dirty="0"/>
              <a:t>Για την εκμάθηση της χρήσης του Εργαλείου Λογισμικού </a:t>
            </a:r>
            <a:r>
              <a:rPr lang="en-US" sz="1400" dirty="0"/>
              <a:t>VIVADO </a:t>
            </a:r>
            <a:r>
              <a:rPr lang="el-GR" sz="1400" dirty="0"/>
              <a:t>της </a:t>
            </a:r>
            <a:r>
              <a:rPr lang="en-US" sz="1400" dirty="0"/>
              <a:t>Xilinx </a:t>
            </a:r>
            <a:endParaRPr lang="el-GR" sz="1400" dirty="0"/>
          </a:p>
          <a:p>
            <a:pPr lvl="2">
              <a:lnSpc>
                <a:spcPct val="108000"/>
              </a:lnSpc>
              <a:spcBef>
                <a:spcPts val="0"/>
              </a:spcBef>
              <a:spcAft>
                <a:spcPts val="600"/>
              </a:spcAft>
            </a:pPr>
            <a:r>
              <a:rPr lang="el-GR" sz="1400" dirty="0"/>
              <a:t>Υλοποιήσεις ψηφιακών κυκλωμάτων σε </a:t>
            </a:r>
            <a:r>
              <a:rPr lang="el-GR" sz="1400" dirty="0" err="1"/>
              <a:t>Zynq</a:t>
            </a:r>
            <a:r>
              <a:rPr lang="el-GR" sz="1400" dirty="0"/>
              <a:t> FPGA (με την κάρτα </a:t>
            </a:r>
            <a:r>
              <a:rPr lang="el-GR" sz="1400" dirty="0" err="1"/>
              <a:t>Zedboard</a:t>
            </a:r>
            <a:r>
              <a:rPr lang="el-GR" sz="1400" dirty="0"/>
              <a:t>)</a:t>
            </a:r>
          </a:p>
          <a:p>
            <a:pPr lvl="2">
              <a:lnSpc>
                <a:spcPct val="108000"/>
              </a:lnSpc>
              <a:spcBef>
                <a:spcPts val="0"/>
              </a:spcBef>
              <a:spcAft>
                <a:spcPts val="600"/>
              </a:spcAft>
            </a:pPr>
            <a:r>
              <a:rPr lang="el-GR" sz="1400" dirty="0"/>
              <a:t>Υλοποίηση τμημάτων απλοποιημένης </a:t>
            </a:r>
            <a:r>
              <a:rPr lang="el-GR" sz="1400" dirty="0" err="1"/>
              <a:t>μικροαρχιτεκτονικής</a:t>
            </a:r>
            <a:r>
              <a:rPr lang="el-GR" sz="1400" dirty="0"/>
              <a:t> </a:t>
            </a:r>
            <a:r>
              <a:rPr lang="en-US" sz="1400" dirty="0"/>
              <a:t>RISC-V</a:t>
            </a:r>
            <a:endParaRPr lang="el-GR" sz="1400" dirty="0"/>
          </a:p>
          <a:p>
            <a:pPr lvl="1">
              <a:lnSpc>
                <a:spcPct val="108000"/>
              </a:lnSpc>
              <a:spcBef>
                <a:spcPts val="0"/>
              </a:spcBef>
              <a:spcAft>
                <a:spcPts val="600"/>
              </a:spcAft>
            </a:pPr>
            <a:r>
              <a:rPr lang="en-US" sz="1600" dirty="0"/>
              <a:t>Project 1</a:t>
            </a:r>
            <a:r>
              <a:rPr lang="el-GR" sz="1600" dirty="0"/>
              <a:t> (+ βαθμός 3 οι Προπτυχιακοί, + βαθμός 2 οι Μεταπτυχιακοί)</a:t>
            </a:r>
            <a:r>
              <a:rPr lang="en-US" sz="1600" dirty="0"/>
              <a:t>: </a:t>
            </a:r>
          </a:p>
          <a:p>
            <a:pPr lvl="2">
              <a:lnSpc>
                <a:spcPct val="108000"/>
              </a:lnSpc>
              <a:spcBef>
                <a:spcPts val="0"/>
              </a:spcBef>
              <a:spcAft>
                <a:spcPts val="600"/>
              </a:spcAft>
            </a:pPr>
            <a:r>
              <a:rPr lang="el-GR" sz="1400" dirty="0"/>
              <a:t>Σχεδίαση και υλοποίηση ενός βασικού συνόλου εντολών σε πυρήνα επεξεργαστή ενός κύκλου αρχιτεκτονικής </a:t>
            </a:r>
            <a:r>
              <a:rPr lang="en-US" sz="1400" dirty="0"/>
              <a:t>RISC-V</a:t>
            </a:r>
            <a:r>
              <a:rPr lang="el-GR" sz="1400" dirty="0"/>
              <a:t> </a:t>
            </a:r>
            <a:r>
              <a:rPr lang="en-US" sz="1400" dirty="0"/>
              <a:t>(</a:t>
            </a:r>
            <a:r>
              <a:rPr lang="el-GR" sz="1400" dirty="0"/>
              <a:t>Γραπτή ή προφορική αξιολόγηση επί του </a:t>
            </a:r>
            <a:r>
              <a:rPr lang="en-US" sz="1400" dirty="0"/>
              <a:t>project)</a:t>
            </a:r>
            <a:endParaRPr lang="el-GR" sz="1600" dirty="0"/>
          </a:p>
          <a:p>
            <a:pPr lvl="1">
              <a:lnSpc>
                <a:spcPct val="108000"/>
              </a:lnSpc>
              <a:spcBef>
                <a:spcPts val="0"/>
              </a:spcBef>
              <a:spcAft>
                <a:spcPts val="600"/>
              </a:spcAft>
            </a:pPr>
            <a:r>
              <a:rPr lang="en-US" sz="1600" dirty="0"/>
              <a:t>Project 1plus</a:t>
            </a:r>
            <a:r>
              <a:rPr lang="el-GR" sz="1600" dirty="0"/>
              <a:t> (+ βαθμός </a:t>
            </a:r>
            <a:r>
              <a:rPr lang="en-US" sz="1600" dirty="0"/>
              <a:t>1</a:t>
            </a:r>
            <a:r>
              <a:rPr lang="el-GR" sz="1600" dirty="0"/>
              <a:t> - μόνο οι Μεταπτυχιακοί)</a:t>
            </a:r>
            <a:r>
              <a:rPr lang="en-US" sz="1600" dirty="0"/>
              <a:t>: </a:t>
            </a:r>
          </a:p>
          <a:p>
            <a:pPr lvl="2">
              <a:lnSpc>
                <a:spcPct val="108000"/>
              </a:lnSpc>
              <a:spcBef>
                <a:spcPts val="0"/>
              </a:spcBef>
              <a:spcAft>
                <a:spcPts val="600"/>
              </a:spcAft>
            </a:pPr>
            <a:r>
              <a:rPr lang="el-GR" sz="1400" dirty="0"/>
              <a:t>Σχεδίαση και υλοποίηση επιπρόσθετων εντολών σε πυρήνα επεξεργαστή ενός κύκλου </a:t>
            </a:r>
            <a:br>
              <a:rPr lang="el-GR" sz="1400" dirty="0"/>
            </a:br>
            <a:r>
              <a:rPr lang="el-GR" sz="1400" dirty="0"/>
              <a:t>αρχιτεκτονικής </a:t>
            </a:r>
            <a:r>
              <a:rPr lang="en-US" sz="1400" dirty="0"/>
              <a:t>RISC-V</a:t>
            </a:r>
            <a:r>
              <a:rPr lang="el-GR" sz="1400" dirty="0"/>
              <a:t> </a:t>
            </a:r>
            <a:endParaRPr lang="en-US" sz="1400" dirty="0"/>
          </a:p>
          <a:p>
            <a:pPr marL="987552" lvl="2" indent="0">
              <a:lnSpc>
                <a:spcPct val="108000"/>
              </a:lnSpc>
              <a:spcBef>
                <a:spcPts val="0"/>
              </a:spcBef>
              <a:spcAft>
                <a:spcPts val="600"/>
              </a:spcAft>
              <a:buNone/>
            </a:pPr>
            <a:endParaRPr lang="el-GR" sz="1600" dirty="0"/>
          </a:p>
          <a:p>
            <a:pPr marL="530352" lvl="1" indent="0">
              <a:lnSpc>
                <a:spcPct val="108000"/>
              </a:lnSpc>
              <a:spcBef>
                <a:spcPts val="0"/>
              </a:spcBef>
              <a:spcAft>
                <a:spcPts val="600"/>
              </a:spcAft>
              <a:buNone/>
            </a:pPr>
            <a:r>
              <a:rPr lang="el-GR" sz="1600" dirty="0"/>
              <a:t>Οι προπτυχιακοί φοιτητές θα εκπονήσουν υποχρεωτικά τις εργαστηριακές ασκήσεις </a:t>
            </a:r>
            <a:br>
              <a:rPr lang="el-GR" sz="1600" dirty="0"/>
            </a:br>
            <a:r>
              <a:rPr lang="el-GR" sz="1600" dirty="0"/>
              <a:t>(μέγιστος βαθμός το 7) και προαιρετικά το </a:t>
            </a:r>
            <a:r>
              <a:rPr lang="en-US" sz="1600" dirty="0"/>
              <a:t>Project 1</a:t>
            </a:r>
            <a:r>
              <a:rPr lang="el-GR" sz="1600" dirty="0"/>
              <a:t> </a:t>
            </a:r>
            <a:r>
              <a:rPr lang="en-US" sz="1600" dirty="0"/>
              <a:t>(</a:t>
            </a:r>
            <a:r>
              <a:rPr lang="el-GR" sz="1600" dirty="0"/>
              <a:t>μέγιστος βαθμός το 10), </a:t>
            </a:r>
            <a:br>
              <a:rPr lang="el-GR" sz="1600" dirty="0"/>
            </a:br>
            <a:r>
              <a:rPr lang="el-GR" sz="1600" dirty="0"/>
              <a:t>ενώ οι μεταπτυχιακοί φοιτητές θα εκπονήσουν υποχρεωτικά τις εργαστηριακές </a:t>
            </a:r>
            <a:br>
              <a:rPr lang="el-GR" sz="1600" dirty="0"/>
            </a:br>
            <a:r>
              <a:rPr lang="el-GR" sz="1600" dirty="0"/>
              <a:t>ασκήσεις και το </a:t>
            </a:r>
            <a:r>
              <a:rPr lang="en-US" sz="1600" dirty="0"/>
              <a:t>Project 1</a:t>
            </a:r>
            <a:r>
              <a:rPr lang="el-GR" sz="1600" dirty="0"/>
              <a:t> (μέγιστος βαθμός το 9) και προαιρετικά το </a:t>
            </a:r>
            <a:r>
              <a:rPr lang="en-US" sz="1600" dirty="0"/>
              <a:t>Project </a:t>
            </a:r>
            <a:r>
              <a:rPr lang="el-GR" sz="1600" dirty="0"/>
              <a:t>1</a:t>
            </a:r>
            <a:r>
              <a:rPr lang="en-US" sz="1600" dirty="0"/>
              <a:t>plus (</a:t>
            </a:r>
            <a:r>
              <a:rPr lang="el-GR" sz="1600" dirty="0"/>
              <a:t>μέγιστος βαθμός το 10).</a:t>
            </a:r>
          </a:p>
        </p:txBody>
      </p:sp>
      <p:sp>
        <p:nvSpPr>
          <p:cNvPr id="7" name="Slide Number Placeholder 3">
            <a:extLst>
              <a:ext uri="{FF2B5EF4-FFF2-40B4-BE49-F238E27FC236}">
                <a16:creationId xmlns:a16="http://schemas.microsoft.com/office/drawing/2014/main" id="{7E6BBF3D-D14C-0B91-9760-ADC7CC10B4B1}"/>
              </a:ext>
            </a:extLst>
          </p:cNvPr>
          <p:cNvSpPr>
            <a:spLocks noGrp="1"/>
          </p:cNvSpPr>
          <p:nvPr>
            <p:ph type="sldNum" sz="quarter" idx="12"/>
          </p:nvPr>
        </p:nvSpPr>
        <p:spPr>
          <a:xfrm>
            <a:off x="8101012" y="6453386"/>
            <a:ext cx="966787" cy="404614"/>
          </a:xfrm>
        </p:spPr>
        <p:txBody>
          <a:bodyPr/>
          <a:lstStyle/>
          <a:p>
            <a:fld id="{C67B46B5-A407-46D0-815B-4945E776D48F}" type="slidenum">
              <a:rPr lang="en-US" smtClean="0"/>
              <a:pPr/>
              <a:t>5</a:t>
            </a:fld>
            <a:endParaRPr lang="en-US" dirty="0"/>
          </a:p>
        </p:txBody>
      </p:sp>
    </p:spTree>
    <p:extLst>
      <p:ext uri="{BB962C8B-B14F-4D97-AF65-F5344CB8AC3E}">
        <p14:creationId xmlns:p14="http://schemas.microsoft.com/office/powerpoint/2010/main" val="9443343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4F88DF0-1BA0-F671-66B9-A706ED47A5ED}"/>
              </a:ext>
            </a:extLst>
          </p:cNvPr>
          <p:cNvSpPr>
            <a:spLocks noGrp="1"/>
          </p:cNvSpPr>
          <p:nvPr>
            <p:ph type="sldNum" sz="quarter" idx="12"/>
          </p:nvPr>
        </p:nvSpPr>
        <p:spPr/>
        <p:txBody>
          <a:bodyPr/>
          <a:lstStyle/>
          <a:p>
            <a:fld id="{C67B46B5-A407-46D0-815B-4945E776D48F}" type="slidenum">
              <a:rPr lang="en-US" smtClean="0"/>
              <a:pPr/>
              <a:t>6</a:t>
            </a:fld>
            <a:endParaRPr lang="en-US"/>
          </a:p>
        </p:txBody>
      </p:sp>
      <p:sp>
        <p:nvSpPr>
          <p:cNvPr id="5" name="Title 1">
            <a:extLst>
              <a:ext uri="{FF2B5EF4-FFF2-40B4-BE49-F238E27FC236}">
                <a16:creationId xmlns:a16="http://schemas.microsoft.com/office/drawing/2014/main" id="{014C203B-8BE5-7BC3-DA5B-BC3FB153FAA5}"/>
              </a:ext>
            </a:extLst>
          </p:cNvPr>
          <p:cNvSpPr>
            <a:spLocks noGrp="1"/>
          </p:cNvSpPr>
          <p:nvPr>
            <p:ph type="title"/>
          </p:nvPr>
        </p:nvSpPr>
        <p:spPr>
          <a:xfrm>
            <a:off x="609600" y="152400"/>
            <a:ext cx="7200900" cy="685800"/>
          </a:xfrm>
        </p:spPr>
        <p:txBody>
          <a:bodyPr>
            <a:normAutofit/>
          </a:bodyPr>
          <a:lstStyle/>
          <a:p>
            <a:r>
              <a:rPr lang="el-GR" sz="3600" b="1" dirty="0"/>
              <a:t>Σχεδίαση Ψηφιακών Συστημάτων</a:t>
            </a:r>
            <a:endParaRPr lang="en-US" sz="3600" b="1" dirty="0"/>
          </a:p>
        </p:txBody>
      </p:sp>
      <p:pic>
        <p:nvPicPr>
          <p:cNvPr id="6" name="Picture 1">
            <a:extLst>
              <a:ext uri="{FF2B5EF4-FFF2-40B4-BE49-F238E27FC236}">
                <a16:creationId xmlns:a16="http://schemas.microsoft.com/office/drawing/2014/main" id="{37355E5B-96F3-D31A-70E7-5D73F56141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9470" y="914400"/>
            <a:ext cx="8195930" cy="563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F6177580-E986-125C-C6A7-C4073ED877C5}"/>
              </a:ext>
            </a:extLst>
          </p:cNvPr>
          <p:cNvSpPr txBox="1"/>
          <p:nvPr/>
        </p:nvSpPr>
        <p:spPr>
          <a:xfrm>
            <a:off x="3748420" y="1905000"/>
            <a:ext cx="4092787" cy="369332"/>
          </a:xfrm>
          <a:prstGeom prst="rect">
            <a:avLst/>
          </a:prstGeom>
          <a:noFill/>
        </p:spPr>
        <p:txBody>
          <a:bodyPr wrap="none" rtlCol="0">
            <a:spAutoFit/>
          </a:bodyPr>
          <a:lstStyle/>
          <a:p>
            <a:r>
              <a:rPr lang="el-GR" b="1" dirty="0"/>
              <a:t>Το ταξίδι αρχίζει, αλλά δεν τελειώνει εδώ!</a:t>
            </a:r>
            <a:endParaRPr lang="en-US" b="1" dirty="0"/>
          </a:p>
        </p:txBody>
      </p:sp>
    </p:spTree>
    <p:extLst>
      <p:ext uri="{BB962C8B-B14F-4D97-AF65-F5344CB8AC3E}">
        <p14:creationId xmlns:p14="http://schemas.microsoft.com/office/powerpoint/2010/main" val="17299069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1EBB0E07-FDE4-4C22-8401-5A3FD51C2E55}"/>
              </a:ext>
            </a:extLst>
          </p:cNvPr>
          <p:cNvSpPr>
            <a:spLocks noGrp="1"/>
          </p:cNvSpPr>
          <p:nvPr>
            <p:ph idx="1"/>
          </p:nvPr>
        </p:nvSpPr>
        <p:spPr>
          <a:xfrm>
            <a:off x="685800" y="1143000"/>
            <a:ext cx="4572000" cy="4648200"/>
          </a:xfrm>
        </p:spPr>
        <p:txBody>
          <a:bodyPr/>
          <a:lstStyle/>
          <a:p>
            <a:r>
              <a:rPr lang="el-GR" b="1" dirty="0">
                <a:solidFill>
                  <a:srgbClr val="0070C0"/>
                </a:solidFill>
              </a:rPr>
              <a:t>Βιβλιογραφία</a:t>
            </a:r>
            <a:endParaRPr lang="en-US" b="1" dirty="0">
              <a:solidFill>
                <a:srgbClr val="0070C0"/>
              </a:solidFill>
            </a:endParaRPr>
          </a:p>
          <a:p>
            <a:pPr lvl="1"/>
            <a:r>
              <a:rPr lang="el-GR" b="1" dirty="0">
                <a:solidFill>
                  <a:schemeClr val="tx1"/>
                </a:solidFill>
              </a:rPr>
              <a:t>ΨΗΦΙΑΚΗ ΣΧΕΔΙΑΣΗ ΚΑΙ ΑΡΧΙΤΕΚΤΟΝΙΚΗ ΥΠΟΛΟΓΙΣΤΩΝ, </a:t>
            </a:r>
            <a:r>
              <a:rPr lang="el-GR" b="1" dirty="0">
                <a:solidFill>
                  <a:srgbClr val="FF0000"/>
                </a:solidFill>
              </a:rPr>
              <a:t>ΕΚΔΟΣΗ </a:t>
            </a:r>
            <a:r>
              <a:rPr lang="en-US" b="1" dirty="0">
                <a:solidFill>
                  <a:srgbClr val="FF0000"/>
                </a:solidFill>
              </a:rPr>
              <a:t>RISC-V</a:t>
            </a:r>
          </a:p>
          <a:p>
            <a:pPr lvl="1"/>
            <a:r>
              <a:rPr lang="el-GR" b="1" dirty="0">
                <a:solidFill>
                  <a:schemeClr val="tx1"/>
                </a:solidFill>
              </a:rPr>
              <a:t>Κωδικός Βιβλίου στον </a:t>
            </a:r>
            <a:r>
              <a:rPr lang="el-GR" b="1" dirty="0" err="1">
                <a:solidFill>
                  <a:schemeClr val="tx1"/>
                </a:solidFill>
              </a:rPr>
              <a:t>Εύδοξο</a:t>
            </a:r>
            <a:r>
              <a:rPr lang="el-GR" b="1" dirty="0">
                <a:solidFill>
                  <a:schemeClr val="tx1"/>
                </a:solidFill>
              </a:rPr>
              <a:t>: 112705602</a:t>
            </a:r>
          </a:p>
          <a:p>
            <a:pPr lvl="1"/>
            <a:r>
              <a:rPr lang="el-GR" b="1" dirty="0">
                <a:solidFill>
                  <a:schemeClr val="tx1"/>
                </a:solidFill>
              </a:rPr>
              <a:t>Έκδοση: 1η/</a:t>
            </a:r>
            <a:r>
              <a:rPr lang="en-US" b="1" dirty="0">
                <a:solidFill>
                  <a:schemeClr val="tx1"/>
                </a:solidFill>
              </a:rPr>
              <a:t>2025</a:t>
            </a:r>
            <a:endParaRPr lang="el-GR" b="1" dirty="0">
              <a:solidFill>
                <a:schemeClr val="tx1"/>
              </a:solidFill>
            </a:endParaRPr>
          </a:p>
          <a:p>
            <a:pPr lvl="1"/>
            <a:r>
              <a:rPr lang="el-GR" b="1" dirty="0">
                <a:solidFill>
                  <a:schemeClr val="tx1"/>
                </a:solidFill>
              </a:rPr>
              <a:t>Συγγραφείς: </a:t>
            </a:r>
            <a:r>
              <a:rPr lang="en-US" b="1" dirty="0">
                <a:solidFill>
                  <a:schemeClr val="tx1"/>
                </a:solidFill>
              </a:rPr>
              <a:t>SARAH L. HARRIS, DAVID MONEY HARRIS</a:t>
            </a:r>
          </a:p>
          <a:p>
            <a:pPr lvl="1"/>
            <a:r>
              <a:rPr lang="en-US" b="1" dirty="0">
                <a:solidFill>
                  <a:schemeClr val="tx1"/>
                </a:solidFill>
              </a:rPr>
              <a:t>ISBN: 978-960-645-368-7</a:t>
            </a:r>
          </a:p>
          <a:p>
            <a:pPr lvl="1"/>
            <a:r>
              <a:rPr lang="el-GR" b="1" dirty="0">
                <a:solidFill>
                  <a:schemeClr val="tx1"/>
                </a:solidFill>
              </a:rPr>
              <a:t>Τύπος: Σύγγραμμα</a:t>
            </a:r>
          </a:p>
          <a:p>
            <a:pPr lvl="1"/>
            <a:r>
              <a:rPr lang="el-GR" b="1" dirty="0">
                <a:solidFill>
                  <a:schemeClr val="tx1"/>
                </a:solidFill>
              </a:rPr>
              <a:t>Διαθέτης (Εκδότης): ΕΚΔΟΣΕΙΣ ΚΛΕΙΔΑΡΙΘΜΟΣ ΕΠΕ</a:t>
            </a:r>
          </a:p>
        </p:txBody>
      </p:sp>
      <p:sp>
        <p:nvSpPr>
          <p:cNvPr id="7" name="Slide Number Placeholder 3">
            <a:extLst>
              <a:ext uri="{FF2B5EF4-FFF2-40B4-BE49-F238E27FC236}">
                <a16:creationId xmlns:a16="http://schemas.microsoft.com/office/drawing/2014/main" id="{1C66EF2C-F93D-4117-ACB8-151D61415FE2}"/>
              </a:ext>
            </a:extLst>
          </p:cNvPr>
          <p:cNvSpPr>
            <a:spLocks noGrp="1"/>
          </p:cNvSpPr>
          <p:nvPr>
            <p:ph type="sldNum" sz="quarter" idx="12"/>
          </p:nvPr>
        </p:nvSpPr>
        <p:spPr>
          <a:xfrm>
            <a:off x="8101012" y="6453386"/>
            <a:ext cx="966787" cy="404614"/>
          </a:xfrm>
        </p:spPr>
        <p:txBody>
          <a:bodyPr/>
          <a:lstStyle/>
          <a:p>
            <a:fld id="{C67B46B5-A407-46D0-815B-4945E776D48F}" type="slidenum">
              <a:rPr lang="en-US" smtClean="0"/>
              <a:pPr/>
              <a:t>7</a:t>
            </a:fld>
            <a:endParaRPr lang="en-US"/>
          </a:p>
        </p:txBody>
      </p:sp>
      <p:pic>
        <p:nvPicPr>
          <p:cNvPr id="4" name="Picture 3">
            <a:extLst>
              <a:ext uri="{FF2B5EF4-FFF2-40B4-BE49-F238E27FC236}">
                <a16:creationId xmlns:a16="http://schemas.microsoft.com/office/drawing/2014/main" id="{1782A390-BFBB-EC83-17C3-C2911647AB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10200" y="1113366"/>
            <a:ext cx="3509566" cy="5058833"/>
          </a:xfrm>
          <a:prstGeom prst="rect">
            <a:avLst/>
          </a:prstGeom>
        </p:spPr>
      </p:pic>
      <p:sp>
        <p:nvSpPr>
          <p:cNvPr id="8" name="TextBox 7">
            <a:extLst>
              <a:ext uri="{FF2B5EF4-FFF2-40B4-BE49-F238E27FC236}">
                <a16:creationId xmlns:a16="http://schemas.microsoft.com/office/drawing/2014/main" id="{32C32999-0A91-6B6E-2062-1BEB82A9BD6C}"/>
              </a:ext>
            </a:extLst>
          </p:cNvPr>
          <p:cNvSpPr txBox="1"/>
          <p:nvPr/>
        </p:nvSpPr>
        <p:spPr>
          <a:xfrm>
            <a:off x="5929944" y="4645223"/>
            <a:ext cx="2528256" cy="307777"/>
          </a:xfrm>
          <a:prstGeom prst="rect">
            <a:avLst/>
          </a:prstGeom>
          <a:noFill/>
        </p:spPr>
        <p:txBody>
          <a:bodyPr wrap="none" rtlCol="0">
            <a:spAutoFit/>
          </a:bodyPr>
          <a:lstStyle/>
          <a:p>
            <a:pPr algn="ctr"/>
            <a:r>
              <a:rPr lang="el-GR" sz="700" b="1" dirty="0">
                <a:solidFill>
                  <a:schemeClr val="bg1"/>
                </a:solidFill>
                <a:latin typeface="Arial Narrow" panose="020B0606020202030204" pitchFamily="34" charset="0"/>
              </a:rPr>
              <a:t>Επιστημονική επιμέλεια ελληνικής έκδοσης:</a:t>
            </a:r>
          </a:p>
          <a:p>
            <a:r>
              <a:rPr lang="el-GR" sz="700" dirty="0">
                <a:solidFill>
                  <a:schemeClr val="bg1"/>
                </a:solidFill>
                <a:latin typeface="Arial Narrow" panose="020B0606020202030204" pitchFamily="34" charset="0"/>
              </a:rPr>
              <a:t>Αντώνης Πασχάλης, Εθνικό και Καποδιστριακό Πανεπιστήμιο Αθηνών</a:t>
            </a:r>
            <a:endParaRPr lang="en-US" sz="700" dirty="0">
              <a:solidFill>
                <a:schemeClr val="bg1"/>
              </a:solidFill>
              <a:latin typeface="Arial Narrow" panose="020B0606020202030204" pitchFamily="34" charset="0"/>
            </a:endParaRPr>
          </a:p>
        </p:txBody>
      </p:sp>
      <p:sp>
        <p:nvSpPr>
          <p:cNvPr id="9" name="Title 1">
            <a:extLst>
              <a:ext uri="{FF2B5EF4-FFF2-40B4-BE49-F238E27FC236}">
                <a16:creationId xmlns:a16="http://schemas.microsoft.com/office/drawing/2014/main" id="{D8A9B036-2167-4665-4170-2CF163BAC4FD}"/>
              </a:ext>
            </a:extLst>
          </p:cNvPr>
          <p:cNvSpPr>
            <a:spLocks noGrp="1"/>
          </p:cNvSpPr>
          <p:nvPr>
            <p:ph type="title"/>
          </p:nvPr>
        </p:nvSpPr>
        <p:spPr>
          <a:xfrm>
            <a:off x="609600" y="152400"/>
            <a:ext cx="7200900" cy="685800"/>
          </a:xfrm>
        </p:spPr>
        <p:txBody>
          <a:bodyPr>
            <a:normAutofit/>
          </a:bodyPr>
          <a:lstStyle/>
          <a:p>
            <a:r>
              <a:rPr lang="el-GR" sz="3600" b="1" dirty="0"/>
              <a:t>Σχεδίαση Ψηφιακών Συστημάτων</a:t>
            </a:r>
            <a:endParaRPr lang="en-US" sz="3600" b="1" dirty="0"/>
          </a:p>
        </p:txBody>
      </p:sp>
      <p:sp>
        <p:nvSpPr>
          <p:cNvPr id="2" name="TextBox 1">
            <a:extLst>
              <a:ext uri="{FF2B5EF4-FFF2-40B4-BE49-F238E27FC236}">
                <a16:creationId xmlns:a16="http://schemas.microsoft.com/office/drawing/2014/main" id="{482FAD44-DA51-A2CD-02F2-0B351917C3F4}"/>
              </a:ext>
            </a:extLst>
          </p:cNvPr>
          <p:cNvSpPr txBox="1"/>
          <p:nvPr/>
        </p:nvSpPr>
        <p:spPr>
          <a:xfrm>
            <a:off x="762000" y="5865167"/>
            <a:ext cx="4363695" cy="461665"/>
          </a:xfrm>
          <a:prstGeom prst="rect">
            <a:avLst/>
          </a:prstGeom>
          <a:solidFill>
            <a:schemeClr val="bg1"/>
          </a:solidFill>
          <a:ln>
            <a:solidFill>
              <a:srgbClr val="0070C0"/>
            </a:solidFill>
          </a:ln>
        </p:spPr>
        <p:txBody>
          <a:bodyPr wrap="none" rtlCol="0">
            <a:spAutoFit/>
          </a:bodyPr>
          <a:lstStyle/>
          <a:p>
            <a:r>
              <a:rPr lang="el-GR" sz="2400" b="1" dirty="0">
                <a:solidFill>
                  <a:srgbClr val="0070C0"/>
                </a:solidFill>
              </a:rPr>
              <a:t>+ Εκπαιδευτικό Υλικό στο </a:t>
            </a:r>
            <a:r>
              <a:rPr lang="en-US" sz="2400" b="1" dirty="0">
                <a:solidFill>
                  <a:srgbClr val="0070C0"/>
                </a:solidFill>
              </a:rPr>
              <a:t>e-class</a:t>
            </a:r>
          </a:p>
        </p:txBody>
      </p:sp>
    </p:spTree>
    <p:extLst>
      <p:ext uri="{BB962C8B-B14F-4D97-AF65-F5344CB8AC3E}">
        <p14:creationId xmlns:p14="http://schemas.microsoft.com/office/powerpoint/2010/main" val="5201026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993C9-21FD-5FD1-DF6E-CC8A18A6DE68}"/>
              </a:ext>
            </a:extLst>
          </p:cNvPr>
          <p:cNvSpPr>
            <a:spLocks noGrp="1"/>
          </p:cNvSpPr>
          <p:nvPr>
            <p:ph type="title"/>
          </p:nvPr>
        </p:nvSpPr>
        <p:spPr>
          <a:xfrm>
            <a:off x="685800" y="228600"/>
            <a:ext cx="8305799" cy="838200"/>
          </a:xfrm>
        </p:spPr>
        <p:txBody>
          <a:bodyPr>
            <a:noAutofit/>
          </a:bodyPr>
          <a:lstStyle/>
          <a:p>
            <a:pPr>
              <a:lnSpc>
                <a:spcPct val="108000"/>
              </a:lnSpc>
            </a:pPr>
            <a:r>
              <a:rPr lang="el-GR" sz="2000" b="1" dirty="0"/>
              <a:t>Γιατί επιλέξαμε να μεταφράσουμε το βιβλίο</a:t>
            </a:r>
            <a:r>
              <a:rPr lang="en-US" sz="2000" b="1" dirty="0"/>
              <a:t> </a:t>
            </a:r>
            <a:r>
              <a:rPr lang="el-GR" sz="2000" b="1" dirty="0"/>
              <a:t>των S</a:t>
            </a:r>
            <a:r>
              <a:rPr lang="en-US" sz="2000" b="1" dirty="0"/>
              <a:t>.</a:t>
            </a:r>
            <a:r>
              <a:rPr lang="el-GR" sz="2000" b="1" dirty="0"/>
              <a:t>L. </a:t>
            </a:r>
            <a:r>
              <a:rPr lang="el-GR" sz="2000" b="1" dirty="0" err="1"/>
              <a:t>Harris</a:t>
            </a:r>
            <a:r>
              <a:rPr lang="el-GR" sz="2000" b="1" dirty="0"/>
              <a:t> και D</a:t>
            </a:r>
            <a:r>
              <a:rPr lang="en-US" sz="2000" b="1" dirty="0"/>
              <a:t>.</a:t>
            </a:r>
            <a:r>
              <a:rPr lang="el-GR" sz="2000" b="1" dirty="0"/>
              <a:t>M</a:t>
            </a:r>
            <a:r>
              <a:rPr lang="en-US" sz="2000" b="1" dirty="0"/>
              <a:t>.</a:t>
            </a:r>
            <a:r>
              <a:rPr lang="el-GR" sz="2000" b="1" dirty="0"/>
              <a:t> </a:t>
            </a:r>
            <a:r>
              <a:rPr lang="el-GR" sz="2000" b="1" dirty="0" err="1"/>
              <a:t>Harris</a:t>
            </a:r>
            <a:r>
              <a:rPr lang="el-GR" sz="2000" b="1" dirty="0"/>
              <a:t> με τίτλο «Ψηφιακή Σχεδίαση και Αρχιτεκτονική Υπολογιστών – Έκδοση RISC-V» ;</a:t>
            </a:r>
            <a:endParaRPr lang="en-US" sz="2000" b="1" dirty="0"/>
          </a:p>
        </p:txBody>
      </p:sp>
      <p:sp>
        <p:nvSpPr>
          <p:cNvPr id="3" name="Content Placeholder 2">
            <a:extLst>
              <a:ext uri="{FF2B5EF4-FFF2-40B4-BE49-F238E27FC236}">
                <a16:creationId xmlns:a16="http://schemas.microsoft.com/office/drawing/2014/main" id="{035C1C00-8981-EF5F-7CE2-18C45980BC66}"/>
              </a:ext>
            </a:extLst>
          </p:cNvPr>
          <p:cNvSpPr>
            <a:spLocks noGrp="1"/>
          </p:cNvSpPr>
          <p:nvPr>
            <p:ph idx="1"/>
          </p:nvPr>
        </p:nvSpPr>
        <p:spPr>
          <a:xfrm>
            <a:off x="761999" y="1155700"/>
            <a:ext cx="8305799" cy="5473700"/>
          </a:xfrm>
        </p:spPr>
        <p:txBody>
          <a:bodyPr>
            <a:normAutofit/>
          </a:bodyPr>
          <a:lstStyle/>
          <a:p>
            <a:r>
              <a:rPr lang="el-GR" sz="1800" dirty="0"/>
              <a:t>Θεμελιώνονται με μοναδικό τρόπο όλες οι βασικές αρχές και σύγχρονες πρακτικές της ψηφιακής σχεδίασης και αρχιτεκτονικής υπολογιστών από την οπτική γωνία </a:t>
            </a:r>
            <a:br>
              <a:rPr lang="el-GR" sz="1800" dirty="0"/>
            </a:br>
            <a:r>
              <a:rPr lang="el-GR" sz="1800" dirty="0"/>
              <a:t>του σχεδιαστή ψηφιακών συστημάτων</a:t>
            </a:r>
          </a:p>
          <a:p>
            <a:r>
              <a:rPr lang="el-GR" sz="1800" dirty="0"/>
              <a:t>Χρησιμοποιεί την ψηφιακή σχεδίαση ως εφαλτήριο για την ολοκληρωμένη και λεπτομερή παρουσίαση της διαδικασίας σχεδίασης ενός απλού, σύγχρονου και </a:t>
            </a:r>
            <a:br>
              <a:rPr lang="en-US" sz="1800" dirty="0"/>
            </a:br>
            <a:r>
              <a:rPr lang="el-GR" sz="1800" dirty="0"/>
              <a:t>με συνεχώς αυξανόμενη ραγδαία δημοφηλία επεξεργαστή αρχιτεκτονικής RISC, του επεξεργαστή RISC-V </a:t>
            </a:r>
            <a:r>
              <a:rPr lang="en-US" sz="1800" dirty="0"/>
              <a:t>(5</a:t>
            </a:r>
            <a:r>
              <a:rPr lang="el-GR" sz="1800" baseline="30000" dirty="0"/>
              <a:t>η</a:t>
            </a:r>
            <a:r>
              <a:rPr lang="el-GR" sz="1800" dirty="0"/>
              <a:t> Αρχιτεκτονική </a:t>
            </a:r>
            <a:r>
              <a:rPr lang="en-US" sz="1800" dirty="0"/>
              <a:t>RISC </a:t>
            </a:r>
            <a:r>
              <a:rPr lang="el-GR" sz="1800" dirty="0"/>
              <a:t>του </a:t>
            </a:r>
            <a:r>
              <a:rPr lang="en-US" sz="1800" dirty="0"/>
              <a:t>Berkeley)</a:t>
            </a:r>
          </a:p>
          <a:p>
            <a:r>
              <a:rPr lang="el-GR" sz="1800" dirty="0"/>
              <a:t>Η αρχιτεκτονική του RISC-V ξεχωρίζει επειδή είναι μία </a:t>
            </a:r>
            <a:r>
              <a:rPr lang="el-GR" sz="1800" b="1" dirty="0"/>
              <a:t>αρχιτεκτονική ανοικτού πηγαίου κώδικά </a:t>
            </a:r>
            <a:r>
              <a:rPr lang="el-GR" sz="1800" dirty="0"/>
              <a:t>που την καθιστά συνεχώς επεκτάσιμη (διαθέτει ακόμα και συμπιεσμένες εντολές μεγέθους 16 </a:t>
            </a:r>
            <a:r>
              <a:rPr lang="el-GR" sz="1800" dirty="0" err="1"/>
              <a:t>bit</a:t>
            </a:r>
            <a:r>
              <a:rPr lang="el-GR" sz="1800" dirty="0"/>
              <a:t>), με πρακτικό αποτέλεσμα την ελεύθερη χρήση της τα τελευταία χρόνια σε πληθώρα εφαρμογών, ακόμη και διαστημικών, χωρίς ωστόσο να υπολείπεται σε δυνατότητες (λόγω των επεκτάσεών της) συγκριτικά με άλλες επιτυχημένες εμπορικές αρχιτεκτονικές, όπως οι </a:t>
            </a:r>
            <a:r>
              <a:rPr lang="en-US" sz="1800" dirty="0"/>
              <a:t>MIPS, </a:t>
            </a:r>
            <a:r>
              <a:rPr lang="el-GR" sz="1800" dirty="0"/>
              <a:t>ARM και x86.</a:t>
            </a:r>
          </a:p>
          <a:p>
            <a:r>
              <a:rPr lang="el-GR" sz="1800" dirty="0"/>
              <a:t>Σε όλη την έκταση του βιβλίου παρουσιάζονται σε βάθος τα πιο σημαντικά θέματα που συνδέουν τη ψηφιακή σχεδίαση και την αρχιτεκτονική υπολογιστών με τις προκλήσεις που καλείται να αντιμετωπίσει στην πράξη ο σημερινός σχεδιαστής πολύπλοκων ψηφιακών συστημάτων. </a:t>
            </a:r>
            <a:endParaRPr lang="en-US" sz="1800" dirty="0"/>
          </a:p>
          <a:p>
            <a:endParaRPr lang="en-US" sz="1800" dirty="0"/>
          </a:p>
        </p:txBody>
      </p:sp>
      <p:sp>
        <p:nvSpPr>
          <p:cNvPr id="4" name="Slide Number Placeholder 3">
            <a:extLst>
              <a:ext uri="{FF2B5EF4-FFF2-40B4-BE49-F238E27FC236}">
                <a16:creationId xmlns:a16="http://schemas.microsoft.com/office/drawing/2014/main" id="{AEEF69BF-2DDB-A945-3E3F-4C3EDCCA1144}"/>
              </a:ext>
            </a:extLst>
          </p:cNvPr>
          <p:cNvSpPr>
            <a:spLocks noGrp="1"/>
          </p:cNvSpPr>
          <p:nvPr>
            <p:ph type="sldNum" sz="quarter" idx="12"/>
          </p:nvPr>
        </p:nvSpPr>
        <p:spPr/>
        <p:txBody>
          <a:bodyPr/>
          <a:lstStyle/>
          <a:p>
            <a:fld id="{C67B46B5-A407-46D0-815B-4945E776D48F}" type="slidenum">
              <a:rPr lang="en-US" smtClean="0"/>
              <a:pPr/>
              <a:t>8</a:t>
            </a:fld>
            <a:endParaRPr lang="en-US"/>
          </a:p>
        </p:txBody>
      </p:sp>
    </p:spTree>
    <p:extLst>
      <p:ext uri="{BB962C8B-B14F-4D97-AF65-F5344CB8AC3E}">
        <p14:creationId xmlns:p14="http://schemas.microsoft.com/office/powerpoint/2010/main" val="19909722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6488" y="116632"/>
            <a:ext cx="8208912" cy="810344"/>
          </a:xfrm>
        </p:spPr>
        <p:txBody>
          <a:bodyPr>
            <a:normAutofit/>
          </a:bodyPr>
          <a:lstStyle/>
          <a:p>
            <a:r>
              <a:rPr lang="el-GR" sz="3600" b="1" dirty="0"/>
              <a:t>Επαναδιαμόρφωση (</a:t>
            </a:r>
            <a:r>
              <a:rPr lang="en-US" sz="3600" b="1" dirty="0"/>
              <a:t>reconfiguration)</a:t>
            </a:r>
            <a:endParaRPr lang="el-GR" sz="3600" b="1" dirty="0"/>
          </a:p>
        </p:txBody>
      </p:sp>
      <p:sp>
        <p:nvSpPr>
          <p:cNvPr id="5" name="Slide Number Placeholder 4"/>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l-G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DA7D781-6E95-4913-BBCD-5EB8D32CA930}" type="slidenum">
              <a:rPr lang="el-GR" smtClean="0"/>
              <a:pPr/>
              <a:t>9</a:t>
            </a:fld>
            <a:endParaRPr lang="el-GR" dirty="0"/>
          </a:p>
        </p:txBody>
      </p:sp>
      <p:sp>
        <p:nvSpPr>
          <p:cNvPr id="6" name="Rectangle 5"/>
          <p:cNvSpPr>
            <a:spLocks noGrp="1" noChangeArrowheads="1"/>
          </p:cNvSpPr>
          <p:nvPr/>
        </p:nvSpPr>
        <p:spPr>
          <a:xfrm>
            <a:off x="1107232" y="914401"/>
            <a:ext cx="7808168" cy="2590800"/>
          </a:xfrm>
          <a:prstGeom prst="rect">
            <a:avLst/>
          </a:prstGeom>
          <a:solidFill>
            <a:schemeClr val="bg1"/>
          </a:solidFill>
          <a:ln>
            <a:solidFill>
              <a:srgbClr val="0070C0"/>
            </a:solidFill>
          </a:ln>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800" b="0" i="0" kern="1200">
                <a:solidFill>
                  <a:schemeClr val="tx1"/>
                </a:solidFill>
                <a:latin typeface="Helvetica Light"/>
                <a:ea typeface="+mn-ea"/>
                <a:cs typeface="Helvetica Light"/>
              </a:defRPr>
            </a:lvl1pPr>
            <a:lvl2pPr marL="742950" indent="-285750" algn="l" defTabSz="457200" rtl="0" eaLnBrk="1" latinLnBrk="0" hangingPunct="1">
              <a:spcBef>
                <a:spcPct val="20000"/>
              </a:spcBef>
              <a:buFont typeface="Arial"/>
              <a:buChar char="–"/>
              <a:defRPr sz="2500" b="0" i="0" kern="1200">
                <a:solidFill>
                  <a:schemeClr val="tx1"/>
                </a:solidFill>
                <a:latin typeface="Helvetica Light"/>
                <a:ea typeface="+mn-ea"/>
                <a:cs typeface="Helvetica Light"/>
              </a:defRPr>
            </a:lvl2pPr>
            <a:lvl3pPr marL="1143000" indent="-228600" algn="l" defTabSz="457200" rtl="0" eaLnBrk="1" latinLnBrk="0" hangingPunct="1">
              <a:spcBef>
                <a:spcPct val="20000"/>
              </a:spcBef>
              <a:buFont typeface="Arial"/>
              <a:buChar char="•"/>
              <a:defRPr sz="2200" b="0" i="0" kern="1200">
                <a:solidFill>
                  <a:schemeClr val="tx1"/>
                </a:solidFill>
                <a:latin typeface="Helvetica Light"/>
                <a:ea typeface="+mn-ea"/>
                <a:cs typeface="Helvetica Light"/>
              </a:defRPr>
            </a:lvl3pPr>
            <a:lvl4pPr marL="1600200" indent="-228600" algn="l" defTabSz="457200" rtl="0" eaLnBrk="1" latinLnBrk="0" hangingPunct="1">
              <a:spcBef>
                <a:spcPct val="20000"/>
              </a:spcBef>
              <a:buFont typeface="Arial"/>
              <a:buChar char="–"/>
              <a:defRPr sz="1800" b="0" i="0" kern="1200">
                <a:solidFill>
                  <a:schemeClr val="tx1"/>
                </a:solidFill>
                <a:latin typeface="Helvetica Light"/>
                <a:ea typeface="+mn-ea"/>
                <a:cs typeface="Helvetica Light"/>
              </a:defRPr>
            </a:lvl4pPr>
            <a:lvl5pPr marL="2057400" indent="-228600" algn="l" defTabSz="457200" rtl="0" eaLnBrk="1" latinLnBrk="0" hangingPunct="1">
              <a:spcBef>
                <a:spcPct val="20000"/>
              </a:spcBef>
              <a:buFont typeface="Arial"/>
              <a:buChar char="»"/>
              <a:defRPr sz="1700" b="0" i="0" kern="1200">
                <a:solidFill>
                  <a:schemeClr val="tx1"/>
                </a:solidFill>
                <a:latin typeface="Helvetica Light"/>
                <a:ea typeface="+mn-ea"/>
                <a:cs typeface="Helvetica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77800" indent="0" algn="just" eaLnBrk="1" hangingPunct="1">
              <a:buFont typeface="Wingdings" charset="0"/>
              <a:buNone/>
              <a:defRPr/>
            </a:pPr>
            <a:r>
              <a:rPr lang="el-GR" sz="2000" b="1" dirty="0"/>
              <a:t>Η διαδικασία φυσικής μεταβολής της θέσης ή της λειτουργικότητας στοιχείων του δικτύου ή του συστήματος. Η αυτόματη διαμόρφωση περιγράφει τον τρόπο με τον οποίο τα εξελιγμένα δίκτυα μπορούν να αναπροσαρμόζονται σε περίπτωση αστοχίας μιας ζεύξης ή μιας συσκευής, επιτρέποντας στο δίκτυο να συνεχίσει τη λειτουργία του.</a:t>
            </a:r>
            <a:endParaRPr lang="en-US" sz="2000" b="1" dirty="0"/>
          </a:p>
          <a:p>
            <a:pPr eaLnBrk="1" hangingPunct="1">
              <a:buFont typeface="Wingdings" charset="0"/>
              <a:buNone/>
              <a:defRPr/>
            </a:pPr>
            <a:endParaRPr lang="it-IT" sz="2000" dirty="0"/>
          </a:p>
          <a:p>
            <a:pPr algn="r" eaLnBrk="1" hangingPunct="1">
              <a:buFont typeface="Wingdings" charset="0"/>
              <a:buNone/>
              <a:defRPr/>
            </a:pPr>
            <a:r>
              <a:rPr lang="it-IT" sz="1800" dirty="0"/>
              <a:t>Gerald Estrin, 1960</a:t>
            </a:r>
            <a:endParaRPr lang="it-IT" sz="2000" dirty="0"/>
          </a:p>
        </p:txBody>
      </p:sp>
      <p:pic>
        <p:nvPicPr>
          <p:cNvPr id="7"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887782"/>
            <a:ext cx="2241872" cy="2436818"/>
          </a:xfrm>
          <a:prstGeom prst="rect">
            <a:avLst/>
          </a:prstGeom>
          <a:noFill/>
          <a:ln>
            <a:noFill/>
          </a:ln>
          <a:extLst>
            <a:ext uri="{909E8E84-426E-40dd-AFC4-6F175D3DCCD1}">
              <a14:hiddenFill xmlns="" xmlns:a14="http://schemas.microsoft.com/office/drawing/2010/main" xmlns:lc="http://schemas.openxmlformats.org/drawingml/2006/lockedCanvas">
                <a:solidFill>
                  <a:srgbClr val="FFFFFF"/>
                </a:solidFill>
              </a14:hiddenFill>
            </a:ext>
            <a:ext uri="{91240B29-F687-4f45-9708-019B960494DF}">
              <a14:hiddenLine xmlns="" xmlns:a14="http://schemas.microsoft.com/office/drawing/2010/main" xmlns:lc="http://schemas.openxmlformats.org/drawingml/2006/lockedCanvas" w="9525">
                <a:solidFill>
                  <a:srgbClr val="000000"/>
                </a:solidFill>
                <a:miter lim="800000"/>
                <a:headEnd/>
                <a:tailEnd/>
              </a14:hiddenLine>
            </a:ext>
          </a:extLst>
        </p:spPr>
      </p:pic>
    </p:spTree>
    <p:extLst>
      <p:ext uri="{BB962C8B-B14F-4D97-AF65-F5344CB8AC3E}">
        <p14:creationId xmlns:p14="http://schemas.microsoft.com/office/powerpoint/2010/main" val="37326437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4818"/>
            <a:ext cx="8724601" cy="1195649"/>
          </a:xfrm>
        </p:spPr>
        <p:txBody>
          <a:bodyPr>
            <a:noAutofit/>
          </a:bodyPr>
          <a:lstStyle/>
          <a:p>
            <a:r>
              <a:rPr lang="el-GR" sz="3600" b="1" dirty="0" err="1"/>
              <a:t>Επαναδιαμορφώσιμη</a:t>
            </a:r>
            <a:r>
              <a:rPr lang="el-GR" sz="3600" b="1" dirty="0"/>
              <a:t> υπολογιστική</a:t>
            </a:r>
            <a:r>
              <a:rPr lang="en-US" sz="3600" b="1" dirty="0"/>
              <a:t> </a:t>
            </a:r>
            <a:r>
              <a:rPr lang="el-GR" sz="3600" b="1" dirty="0"/>
              <a:t>(</a:t>
            </a:r>
            <a:r>
              <a:rPr lang="en-US" sz="3600" b="1" dirty="0"/>
              <a:t>reconfigurable computing)</a:t>
            </a:r>
            <a:endParaRPr lang="el-GR" sz="3600" b="1" dirty="0"/>
          </a:p>
        </p:txBody>
      </p:sp>
      <p:sp>
        <p:nvSpPr>
          <p:cNvPr id="5" name="Slide Number Placeholder 4"/>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l-G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DA7D781-6E95-4913-BBCD-5EB8D32CA930}" type="slidenum">
              <a:rPr lang="el-GR" smtClean="0"/>
              <a:pPr/>
              <a:t>10</a:t>
            </a:fld>
            <a:endParaRPr lang="el-GR" dirty="0"/>
          </a:p>
        </p:txBody>
      </p:sp>
      <p:sp>
        <p:nvSpPr>
          <p:cNvPr id="6" name="Rectangle 3"/>
          <p:cNvSpPr txBox="1">
            <a:spLocks noChangeArrowheads="1"/>
          </p:cNvSpPr>
          <p:nvPr/>
        </p:nvSpPr>
        <p:spPr>
          <a:xfrm>
            <a:off x="1176264" y="5334000"/>
            <a:ext cx="6977136" cy="1296988"/>
          </a:xfrm>
          <a:prstGeom prst="rect">
            <a:avLst/>
          </a:prstGeom>
          <a:solidFill>
            <a:schemeClr val="bg1"/>
          </a:solidFill>
          <a:ln>
            <a:solidFill>
              <a:srgbClr val="0070C0"/>
            </a:solid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Wingdings" charset="0"/>
              <a:buNone/>
              <a:defRPr/>
            </a:pPr>
            <a:r>
              <a:rPr lang="el-GR" sz="2000" b="1" dirty="0"/>
              <a:t>Η </a:t>
            </a:r>
            <a:r>
              <a:rPr lang="el-GR" sz="2000" b="1" dirty="0" err="1"/>
              <a:t>επαναδιαμορφώσιμη</a:t>
            </a:r>
            <a:r>
              <a:rPr lang="el-GR" sz="2000" b="1" dirty="0"/>
              <a:t> υπολογιστική ορίζεται ως η μελέτη των υπολογισμών με χρήση </a:t>
            </a:r>
            <a:r>
              <a:rPr lang="el-GR" sz="2000" b="1" dirty="0" err="1"/>
              <a:t>επαναδιαμορφώσιμων</a:t>
            </a:r>
            <a:r>
              <a:rPr lang="el-GR" sz="2000" b="1" dirty="0"/>
              <a:t> συσκευών.</a:t>
            </a:r>
          </a:p>
          <a:p>
            <a:pPr marL="0" indent="0" algn="r">
              <a:buFont typeface="Wingdings" charset="0"/>
              <a:buNone/>
              <a:defRPr/>
            </a:pPr>
            <a:r>
              <a:rPr lang="it-IT" sz="2400" dirty="0"/>
              <a:t>				</a:t>
            </a:r>
            <a:r>
              <a:rPr lang="it-IT" sz="1600" dirty="0"/>
              <a:t>Christophe Bobda, 2007</a:t>
            </a:r>
            <a:endParaRPr lang="en-US" sz="1600" dirty="0"/>
          </a:p>
        </p:txBody>
      </p:sp>
      <p:grpSp>
        <p:nvGrpSpPr>
          <p:cNvPr id="7" name="Group 31"/>
          <p:cNvGrpSpPr>
            <a:grpSpLocks/>
          </p:cNvGrpSpPr>
          <p:nvPr/>
        </p:nvGrpSpPr>
        <p:grpSpPr bwMode="auto">
          <a:xfrm>
            <a:off x="1235696" y="1295400"/>
            <a:ext cx="7135812" cy="3895725"/>
            <a:chOff x="970" y="527"/>
            <a:chExt cx="4495" cy="2454"/>
          </a:xfrm>
        </p:grpSpPr>
        <p:grpSp>
          <p:nvGrpSpPr>
            <p:cNvPr id="8" name="Group 7"/>
            <p:cNvGrpSpPr>
              <a:grpSpLocks/>
            </p:cNvGrpSpPr>
            <p:nvPr/>
          </p:nvGrpSpPr>
          <p:grpSpPr bwMode="auto">
            <a:xfrm>
              <a:off x="2124" y="527"/>
              <a:ext cx="3160" cy="1973"/>
              <a:chOff x="1104" y="864"/>
              <a:chExt cx="2256" cy="1824"/>
            </a:xfrm>
          </p:grpSpPr>
          <p:sp>
            <p:nvSpPr>
              <p:cNvPr id="23" name="Line 8"/>
              <p:cNvSpPr>
                <a:spLocks noChangeShapeType="1"/>
              </p:cNvSpPr>
              <p:nvPr/>
            </p:nvSpPr>
            <p:spPr bwMode="auto">
              <a:xfrm>
                <a:off x="1104" y="864"/>
                <a:ext cx="0" cy="1824"/>
              </a:xfrm>
              <a:prstGeom prst="line">
                <a:avLst/>
              </a:prstGeom>
              <a:noFill/>
              <a:ln w="28575">
                <a:solidFill>
                  <a:schemeClr val="tx1"/>
                </a:solidFill>
                <a:round/>
                <a:headEnd type="triangle" w="med" len="med"/>
                <a:tailEnd/>
              </a:ln>
              <a:extLst>
                <a:ext uri="{909E8E84-426E-40dd-AFC4-6F175D3DCCD1}">
                  <a14:hiddenFill xmlns:a14="http://schemas.microsoft.com/office/drawing/2010/main" xmlns="">
                    <a:noFill/>
                  </a14:hiddenFill>
                </a:ext>
              </a:extLst>
            </p:spPr>
            <p:txBody>
              <a:bodyPr/>
              <a:lstStyle/>
              <a:p>
                <a:endParaRPr lang="it-IT"/>
              </a:p>
            </p:txBody>
          </p:sp>
          <p:sp>
            <p:nvSpPr>
              <p:cNvPr id="24" name="Line 9"/>
              <p:cNvSpPr>
                <a:spLocks noChangeShapeType="1"/>
              </p:cNvSpPr>
              <p:nvPr/>
            </p:nvSpPr>
            <p:spPr bwMode="auto">
              <a:xfrm>
                <a:off x="1104" y="2688"/>
                <a:ext cx="2256" cy="0"/>
              </a:xfrm>
              <a:prstGeom prst="line">
                <a:avLst/>
              </a:prstGeom>
              <a:noFill/>
              <a:ln w="2857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it-IT"/>
              </a:p>
            </p:txBody>
          </p:sp>
        </p:grpSp>
        <p:sp>
          <p:nvSpPr>
            <p:cNvPr id="9" name="Text Box 12"/>
            <p:cNvSpPr txBox="1">
              <a:spLocks noChangeArrowheads="1"/>
            </p:cNvSpPr>
            <p:nvPr/>
          </p:nvSpPr>
          <p:spPr bwMode="auto">
            <a:xfrm>
              <a:off x="2501" y="2176"/>
              <a:ext cx="741" cy="212"/>
            </a:xfrm>
            <a:prstGeom prst="rect">
              <a:avLst/>
            </a:prstGeom>
            <a:noFill/>
            <a:ln w="12700">
              <a:noFill/>
              <a:miter lim="800000"/>
              <a:headEnd/>
              <a:tailEnd/>
            </a:ln>
            <a:effectLst/>
          </p:spPr>
          <p:txBody>
            <a:bodyPr wrap="none">
              <a:spAutoFit/>
            </a:bodyPr>
            <a:lstStyle>
              <a:lvl1pPr eaLnBrk="0" hangingPunct="0">
                <a:defRPr sz="2800" u="sng">
                  <a:solidFill>
                    <a:srgbClr val="003399"/>
                  </a:solidFill>
                  <a:latin typeface="Trebuchet MS" charset="0"/>
                  <a:ea typeface="ヒラギノ角ゴ Pro W3" charset="0"/>
                  <a:cs typeface="ヒラギノ角ゴ Pro W3" charset="0"/>
                </a:defRPr>
              </a:lvl1pPr>
              <a:lvl2pPr marL="37931725" indent="-37474525" eaLnBrk="0" hangingPunct="0">
                <a:defRPr sz="2800" u="sng">
                  <a:solidFill>
                    <a:srgbClr val="003399"/>
                  </a:solidFill>
                  <a:latin typeface="Trebuchet MS" charset="0"/>
                  <a:ea typeface="ヒラギノ角ゴ Pro W3" charset="0"/>
                  <a:cs typeface="ヒラギノ角ゴ Pro W3" charset="0"/>
                </a:defRPr>
              </a:lvl2pPr>
              <a:lvl3pPr eaLnBrk="0" hangingPunct="0">
                <a:defRPr sz="2800" u="sng">
                  <a:solidFill>
                    <a:srgbClr val="003399"/>
                  </a:solidFill>
                  <a:latin typeface="Trebuchet MS" charset="0"/>
                  <a:ea typeface="ヒラギノ角ゴ Pro W3" charset="0"/>
                  <a:cs typeface="ヒラギノ角ゴ Pro W3" charset="0"/>
                </a:defRPr>
              </a:lvl3pPr>
              <a:lvl4pPr eaLnBrk="0" hangingPunct="0">
                <a:defRPr sz="2800" u="sng">
                  <a:solidFill>
                    <a:srgbClr val="003399"/>
                  </a:solidFill>
                  <a:latin typeface="Trebuchet MS" charset="0"/>
                  <a:ea typeface="ヒラギノ角ゴ Pro W3" charset="0"/>
                  <a:cs typeface="ヒラギノ角ゴ Pro W3" charset="0"/>
                </a:defRPr>
              </a:lvl4pPr>
              <a:lvl5pPr eaLnBrk="0" hangingPunct="0">
                <a:defRPr sz="2800" u="sng">
                  <a:solidFill>
                    <a:srgbClr val="003399"/>
                  </a:solidFill>
                  <a:latin typeface="Trebuchet MS" charset="0"/>
                  <a:ea typeface="ヒラギノ角ゴ Pro W3" charset="0"/>
                  <a:cs typeface="ヒラギノ角ゴ Pro W3" charset="0"/>
                </a:defRPr>
              </a:lvl5pPr>
              <a:lvl6pPr marL="457200" eaLnBrk="0" fontAlgn="base" hangingPunct="0">
                <a:spcBef>
                  <a:spcPct val="50000"/>
                </a:spcBef>
                <a:spcAft>
                  <a:spcPct val="0"/>
                </a:spcAft>
                <a:defRPr sz="2800" u="sng">
                  <a:solidFill>
                    <a:srgbClr val="003399"/>
                  </a:solidFill>
                  <a:latin typeface="Trebuchet MS" charset="0"/>
                  <a:ea typeface="ヒラギノ角ゴ Pro W3" charset="0"/>
                  <a:cs typeface="ヒラギノ角ゴ Pro W3" charset="0"/>
                </a:defRPr>
              </a:lvl6pPr>
              <a:lvl7pPr marL="914400" eaLnBrk="0" fontAlgn="base" hangingPunct="0">
                <a:spcBef>
                  <a:spcPct val="50000"/>
                </a:spcBef>
                <a:spcAft>
                  <a:spcPct val="0"/>
                </a:spcAft>
                <a:defRPr sz="2800" u="sng">
                  <a:solidFill>
                    <a:srgbClr val="003399"/>
                  </a:solidFill>
                  <a:latin typeface="Trebuchet MS" charset="0"/>
                  <a:ea typeface="ヒラギノ角ゴ Pro W3" charset="0"/>
                  <a:cs typeface="ヒラギノ角ゴ Pro W3" charset="0"/>
                </a:defRPr>
              </a:lvl7pPr>
              <a:lvl8pPr marL="1371600" eaLnBrk="0" fontAlgn="base" hangingPunct="0">
                <a:spcBef>
                  <a:spcPct val="50000"/>
                </a:spcBef>
                <a:spcAft>
                  <a:spcPct val="0"/>
                </a:spcAft>
                <a:defRPr sz="2800" u="sng">
                  <a:solidFill>
                    <a:srgbClr val="003399"/>
                  </a:solidFill>
                  <a:latin typeface="Trebuchet MS" charset="0"/>
                  <a:ea typeface="ヒラギノ角ゴ Pro W3" charset="0"/>
                  <a:cs typeface="ヒラギノ角ゴ Pro W3" charset="0"/>
                </a:defRPr>
              </a:lvl8pPr>
              <a:lvl9pPr marL="1828800" eaLnBrk="0" fontAlgn="base" hangingPunct="0">
                <a:spcBef>
                  <a:spcPct val="50000"/>
                </a:spcBef>
                <a:spcAft>
                  <a:spcPct val="0"/>
                </a:spcAft>
                <a:defRPr sz="2800" u="sng">
                  <a:solidFill>
                    <a:srgbClr val="003399"/>
                  </a:solidFill>
                  <a:latin typeface="Trebuchet MS" charset="0"/>
                  <a:ea typeface="ヒラギノ角ゴ Pro W3" charset="0"/>
                  <a:cs typeface="ヒラギノ角ゴ Pro W3" charset="0"/>
                </a:defRPr>
              </a:lvl9pPr>
            </a:lstStyle>
            <a:p>
              <a:pPr>
                <a:defRPr/>
              </a:pPr>
              <a:r>
                <a:rPr lang="en-US" sz="1600" b="1" u="none">
                  <a:solidFill>
                    <a:schemeClr val="accent2"/>
                  </a:solidFill>
                  <a:effectLst>
                    <a:outerShdw blurRad="38100" dist="38100" dir="2700000" algn="tl">
                      <a:srgbClr val="000000"/>
                    </a:outerShdw>
                  </a:effectLst>
                  <a:latin typeface="Tekton" charset="0"/>
                </a:rPr>
                <a:t>Processor</a:t>
              </a:r>
            </a:p>
          </p:txBody>
        </p:sp>
        <p:sp>
          <p:nvSpPr>
            <p:cNvPr id="10" name="Text Box 15"/>
            <p:cNvSpPr txBox="1">
              <a:spLocks noChangeArrowheads="1"/>
            </p:cNvSpPr>
            <p:nvPr/>
          </p:nvSpPr>
          <p:spPr bwMode="auto">
            <a:xfrm>
              <a:off x="2955" y="1434"/>
              <a:ext cx="1071" cy="213"/>
            </a:xfrm>
            <a:prstGeom prst="rect">
              <a:avLst/>
            </a:prstGeom>
            <a:noFill/>
            <a:ln w="12700">
              <a:noFill/>
              <a:miter lim="800000"/>
              <a:headEnd/>
              <a:tailEnd/>
            </a:ln>
            <a:effectLst/>
          </p:spPr>
          <p:txBody>
            <a:bodyPr wrap="none">
              <a:spAutoFit/>
            </a:bodyPr>
            <a:lstStyle>
              <a:lvl1pPr eaLnBrk="0" hangingPunct="0">
                <a:defRPr sz="2800" u="sng">
                  <a:solidFill>
                    <a:srgbClr val="003399"/>
                  </a:solidFill>
                  <a:latin typeface="Trebuchet MS" charset="0"/>
                  <a:ea typeface="ヒラギノ角ゴ Pro W3" charset="0"/>
                  <a:cs typeface="ヒラギノ角ゴ Pro W3" charset="0"/>
                </a:defRPr>
              </a:lvl1pPr>
              <a:lvl2pPr marL="37931725" indent="-37474525" eaLnBrk="0" hangingPunct="0">
                <a:defRPr sz="2800" u="sng">
                  <a:solidFill>
                    <a:srgbClr val="003399"/>
                  </a:solidFill>
                  <a:latin typeface="Trebuchet MS" charset="0"/>
                  <a:ea typeface="ヒラギノ角ゴ Pro W3" charset="0"/>
                  <a:cs typeface="ヒラギノ角ゴ Pro W3" charset="0"/>
                </a:defRPr>
              </a:lvl2pPr>
              <a:lvl3pPr eaLnBrk="0" hangingPunct="0">
                <a:defRPr sz="2800" u="sng">
                  <a:solidFill>
                    <a:srgbClr val="003399"/>
                  </a:solidFill>
                  <a:latin typeface="Trebuchet MS" charset="0"/>
                  <a:ea typeface="ヒラギノ角ゴ Pro W3" charset="0"/>
                  <a:cs typeface="ヒラギノ角ゴ Pro W3" charset="0"/>
                </a:defRPr>
              </a:lvl3pPr>
              <a:lvl4pPr eaLnBrk="0" hangingPunct="0">
                <a:defRPr sz="2800" u="sng">
                  <a:solidFill>
                    <a:srgbClr val="003399"/>
                  </a:solidFill>
                  <a:latin typeface="Trebuchet MS" charset="0"/>
                  <a:ea typeface="ヒラギノ角ゴ Pro W3" charset="0"/>
                  <a:cs typeface="ヒラギノ角ゴ Pro W3" charset="0"/>
                </a:defRPr>
              </a:lvl4pPr>
              <a:lvl5pPr eaLnBrk="0" hangingPunct="0">
                <a:defRPr sz="2800" u="sng">
                  <a:solidFill>
                    <a:srgbClr val="003399"/>
                  </a:solidFill>
                  <a:latin typeface="Trebuchet MS" charset="0"/>
                  <a:ea typeface="ヒラギノ角ゴ Pro W3" charset="0"/>
                  <a:cs typeface="ヒラギノ角ゴ Pro W3" charset="0"/>
                </a:defRPr>
              </a:lvl5pPr>
              <a:lvl6pPr marL="457200" eaLnBrk="0" fontAlgn="base" hangingPunct="0">
                <a:spcBef>
                  <a:spcPct val="50000"/>
                </a:spcBef>
                <a:spcAft>
                  <a:spcPct val="0"/>
                </a:spcAft>
                <a:defRPr sz="2800" u="sng">
                  <a:solidFill>
                    <a:srgbClr val="003399"/>
                  </a:solidFill>
                  <a:latin typeface="Trebuchet MS" charset="0"/>
                  <a:ea typeface="ヒラギノ角ゴ Pro W3" charset="0"/>
                  <a:cs typeface="ヒラギノ角ゴ Pro W3" charset="0"/>
                </a:defRPr>
              </a:lvl6pPr>
              <a:lvl7pPr marL="914400" eaLnBrk="0" fontAlgn="base" hangingPunct="0">
                <a:spcBef>
                  <a:spcPct val="50000"/>
                </a:spcBef>
                <a:spcAft>
                  <a:spcPct val="0"/>
                </a:spcAft>
                <a:defRPr sz="2800" u="sng">
                  <a:solidFill>
                    <a:srgbClr val="003399"/>
                  </a:solidFill>
                  <a:latin typeface="Trebuchet MS" charset="0"/>
                  <a:ea typeface="ヒラギノ角ゴ Pro W3" charset="0"/>
                  <a:cs typeface="ヒラギノ角ゴ Pro W3" charset="0"/>
                </a:defRPr>
              </a:lvl7pPr>
              <a:lvl8pPr marL="1371600" eaLnBrk="0" fontAlgn="base" hangingPunct="0">
                <a:spcBef>
                  <a:spcPct val="50000"/>
                </a:spcBef>
                <a:spcAft>
                  <a:spcPct val="0"/>
                </a:spcAft>
                <a:defRPr sz="2800" u="sng">
                  <a:solidFill>
                    <a:srgbClr val="003399"/>
                  </a:solidFill>
                  <a:latin typeface="Trebuchet MS" charset="0"/>
                  <a:ea typeface="ヒラギノ角ゴ Pro W3" charset="0"/>
                  <a:cs typeface="ヒラギノ角ゴ Pro W3" charset="0"/>
                </a:defRPr>
              </a:lvl8pPr>
              <a:lvl9pPr marL="1828800" eaLnBrk="0" fontAlgn="base" hangingPunct="0">
                <a:spcBef>
                  <a:spcPct val="50000"/>
                </a:spcBef>
                <a:spcAft>
                  <a:spcPct val="0"/>
                </a:spcAft>
                <a:defRPr sz="2800" u="sng">
                  <a:solidFill>
                    <a:srgbClr val="003399"/>
                  </a:solidFill>
                  <a:latin typeface="Trebuchet MS" charset="0"/>
                  <a:ea typeface="ヒラギノ角ゴ Pro W3" charset="0"/>
                  <a:cs typeface="ヒラギノ角ゴ Pro W3" charset="0"/>
                </a:defRPr>
              </a:lvl9pPr>
            </a:lstStyle>
            <a:p>
              <a:pPr>
                <a:defRPr/>
              </a:pPr>
              <a:r>
                <a:rPr lang="en-US" sz="1600" b="1" u="none" dirty="0">
                  <a:solidFill>
                    <a:schemeClr val="accent2"/>
                  </a:solidFill>
                  <a:effectLst>
                    <a:outerShdw blurRad="38100" dist="38100" dir="2700000" algn="tl">
                      <a:srgbClr val="000000"/>
                    </a:outerShdw>
                  </a:effectLst>
                  <a:latin typeface="Tekton" charset="0"/>
                </a:rPr>
                <a:t>Rec Computing</a:t>
              </a:r>
            </a:p>
          </p:txBody>
        </p:sp>
        <p:sp>
          <p:nvSpPr>
            <p:cNvPr id="11" name="Text Box 19"/>
            <p:cNvSpPr txBox="1">
              <a:spLocks noChangeArrowheads="1"/>
            </p:cNvSpPr>
            <p:nvPr/>
          </p:nvSpPr>
          <p:spPr bwMode="auto">
            <a:xfrm>
              <a:off x="3793" y="799"/>
              <a:ext cx="856" cy="212"/>
            </a:xfrm>
            <a:prstGeom prst="rect">
              <a:avLst/>
            </a:prstGeom>
            <a:noFill/>
            <a:ln w="12700">
              <a:noFill/>
              <a:miter lim="800000"/>
              <a:headEnd/>
              <a:tailEnd/>
            </a:ln>
            <a:effectLst/>
          </p:spPr>
          <p:txBody>
            <a:bodyPr wrap="none">
              <a:spAutoFit/>
            </a:bodyPr>
            <a:lstStyle>
              <a:lvl1pPr eaLnBrk="0" hangingPunct="0">
                <a:defRPr sz="2800" u="sng">
                  <a:solidFill>
                    <a:srgbClr val="003399"/>
                  </a:solidFill>
                  <a:latin typeface="Trebuchet MS" charset="0"/>
                  <a:ea typeface="ヒラギノ角ゴ Pro W3" charset="0"/>
                  <a:cs typeface="ヒラギノ角ゴ Pro W3" charset="0"/>
                </a:defRPr>
              </a:lvl1pPr>
              <a:lvl2pPr marL="37931725" indent="-37474525" eaLnBrk="0" hangingPunct="0">
                <a:defRPr sz="2800" u="sng">
                  <a:solidFill>
                    <a:srgbClr val="003399"/>
                  </a:solidFill>
                  <a:latin typeface="Trebuchet MS" charset="0"/>
                  <a:ea typeface="ヒラギノ角ゴ Pro W3" charset="0"/>
                  <a:cs typeface="ヒラギノ角ゴ Pro W3" charset="0"/>
                </a:defRPr>
              </a:lvl2pPr>
              <a:lvl3pPr eaLnBrk="0" hangingPunct="0">
                <a:defRPr sz="2800" u="sng">
                  <a:solidFill>
                    <a:srgbClr val="003399"/>
                  </a:solidFill>
                  <a:latin typeface="Trebuchet MS" charset="0"/>
                  <a:ea typeface="ヒラギノ角ゴ Pro W3" charset="0"/>
                  <a:cs typeface="ヒラギノ角ゴ Pro W3" charset="0"/>
                </a:defRPr>
              </a:lvl3pPr>
              <a:lvl4pPr eaLnBrk="0" hangingPunct="0">
                <a:defRPr sz="2800" u="sng">
                  <a:solidFill>
                    <a:srgbClr val="003399"/>
                  </a:solidFill>
                  <a:latin typeface="Trebuchet MS" charset="0"/>
                  <a:ea typeface="ヒラギノ角ゴ Pro W3" charset="0"/>
                  <a:cs typeface="ヒラギノ角ゴ Pro W3" charset="0"/>
                </a:defRPr>
              </a:lvl4pPr>
              <a:lvl5pPr eaLnBrk="0" hangingPunct="0">
                <a:defRPr sz="2800" u="sng">
                  <a:solidFill>
                    <a:srgbClr val="003399"/>
                  </a:solidFill>
                  <a:latin typeface="Trebuchet MS" charset="0"/>
                  <a:ea typeface="ヒラギノ角ゴ Pro W3" charset="0"/>
                  <a:cs typeface="ヒラギノ角ゴ Pro W3" charset="0"/>
                </a:defRPr>
              </a:lvl5pPr>
              <a:lvl6pPr marL="457200" eaLnBrk="0" fontAlgn="base" hangingPunct="0">
                <a:spcBef>
                  <a:spcPct val="50000"/>
                </a:spcBef>
                <a:spcAft>
                  <a:spcPct val="0"/>
                </a:spcAft>
                <a:defRPr sz="2800" u="sng">
                  <a:solidFill>
                    <a:srgbClr val="003399"/>
                  </a:solidFill>
                  <a:latin typeface="Trebuchet MS" charset="0"/>
                  <a:ea typeface="ヒラギノ角ゴ Pro W3" charset="0"/>
                  <a:cs typeface="ヒラギノ角ゴ Pro W3" charset="0"/>
                </a:defRPr>
              </a:lvl6pPr>
              <a:lvl7pPr marL="914400" eaLnBrk="0" fontAlgn="base" hangingPunct="0">
                <a:spcBef>
                  <a:spcPct val="50000"/>
                </a:spcBef>
                <a:spcAft>
                  <a:spcPct val="0"/>
                </a:spcAft>
                <a:defRPr sz="2800" u="sng">
                  <a:solidFill>
                    <a:srgbClr val="003399"/>
                  </a:solidFill>
                  <a:latin typeface="Trebuchet MS" charset="0"/>
                  <a:ea typeface="ヒラギノ角ゴ Pro W3" charset="0"/>
                  <a:cs typeface="ヒラギノ角ゴ Pro W3" charset="0"/>
                </a:defRPr>
              </a:lvl7pPr>
              <a:lvl8pPr marL="1371600" eaLnBrk="0" fontAlgn="base" hangingPunct="0">
                <a:spcBef>
                  <a:spcPct val="50000"/>
                </a:spcBef>
                <a:spcAft>
                  <a:spcPct val="0"/>
                </a:spcAft>
                <a:defRPr sz="2800" u="sng">
                  <a:solidFill>
                    <a:srgbClr val="003399"/>
                  </a:solidFill>
                  <a:latin typeface="Trebuchet MS" charset="0"/>
                  <a:ea typeface="ヒラギノ角ゴ Pro W3" charset="0"/>
                  <a:cs typeface="ヒラギノ角ゴ Pro W3" charset="0"/>
                </a:defRPr>
              </a:lvl8pPr>
              <a:lvl9pPr marL="1828800" eaLnBrk="0" fontAlgn="base" hangingPunct="0">
                <a:spcBef>
                  <a:spcPct val="50000"/>
                </a:spcBef>
                <a:spcAft>
                  <a:spcPct val="0"/>
                </a:spcAft>
                <a:defRPr sz="2800" u="sng">
                  <a:solidFill>
                    <a:srgbClr val="003399"/>
                  </a:solidFill>
                  <a:latin typeface="Trebuchet MS" charset="0"/>
                  <a:ea typeface="ヒラギノ角ゴ Pro W3" charset="0"/>
                  <a:cs typeface="ヒラギノ角ゴ Pro W3" charset="0"/>
                </a:defRPr>
              </a:lvl9pPr>
            </a:lstStyle>
            <a:p>
              <a:pPr>
                <a:defRPr/>
              </a:pPr>
              <a:r>
                <a:rPr lang="en-US" sz="1600" b="1" u="none">
                  <a:solidFill>
                    <a:schemeClr val="accent2"/>
                  </a:solidFill>
                  <a:effectLst>
                    <a:outerShdw blurRad="38100" dist="38100" dir="2700000" algn="tl">
                      <a:srgbClr val="000000"/>
                    </a:outerShdw>
                  </a:effectLst>
                  <a:latin typeface="Tekton" charset="0"/>
                </a:rPr>
                <a:t>Full Custom</a:t>
              </a:r>
            </a:p>
          </p:txBody>
        </p:sp>
        <p:sp>
          <p:nvSpPr>
            <p:cNvPr id="12" name="Text Box 20"/>
            <p:cNvSpPr txBox="1">
              <a:spLocks noChangeArrowheads="1"/>
            </p:cNvSpPr>
            <p:nvPr/>
          </p:nvSpPr>
          <p:spPr bwMode="auto">
            <a:xfrm>
              <a:off x="4053" y="2488"/>
              <a:ext cx="1412" cy="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2400">
                  <a:solidFill>
                    <a:schemeClr val="tx1"/>
                  </a:solidFill>
                  <a:latin typeface="Lucida Grande" charset="0"/>
                  <a:ea typeface="ＭＳ Ｐゴシック" charset="0"/>
                  <a:cs typeface="ＭＳ Ｐゴシック" charset="0"/>
                </a:defRPr>
              </a:lvl1pPr>
              <a:lvl2pPr marL="742950" indent="-285750" eaLnBrk="0" hangingPunct="0">
                <a:defRPr sz="2400">
                  <a:solidFill>
                    <a:schemeClr val="tx1"/>
                  </a:solidFill>
                  <a:latin typeface="Lucida Grande" charset="0"/>
                  <a:ea typeface="ＭＳ Ｐゴシック" charset="0"/>
                </a:defRPr>
              </a:lvl2pPr>
              <a:lvl3pPr marL="1143000" indent="-228600" eaLnBrk="0" hangingPunct="0">
                <a:defRPr sz="2400">
                  <a:solidFill>
                    <a:schemeClr val="tx1"/>
                  </a:solidFill>
                  <a:latin typeface="Lucida Grande" charset="0"/>
                  <a:ea typeface="ＭＳ Ｐゴシック" charset="0"/>
                </a:defRPr>
              </a:lvl3pPr>
              <a:lvl4pPr marL="1600200" indent="-228600" eaLnBrk="0" hangingPunct="0">
                <a:defRPr sz="2400">
                  <a:solidFill>
                    <a:schemeClr val="tx1"/>
                  </a:solidFill>
                  <a:latin typeface="Lucida Grande" charset="0"/>
                  <a:ea typeface="ＭＳ Ｐゴシック" charset="0"/>
                </a:defRPr>
              </a:lvl4pPr>
              <a:lvl5pPr marL="2057400" indent="-228600" eaLnBrk="0" hangingPunct="0">
                <a:defRPr sz="2400">
                  <a:solidFill>
                    <a:schemeClr val="tx1"/>
                  </a:solidFill>
                  <a:latin typeface="Lucida Grande" charset="0"/>
                  <a:ea typeface="ＭＳ Ｐゴシック" charset="0"/>
                </a:defRPr>
              </a:lvl5pPr>
              <a:lvl6pPr marL="2514600" indent="-228600" eaLnBrk="0" fontAlgn="base" hangingPunct="0">
                <a:spcBef>
                  <a:spcPct val="0"/>
                </a:spcBef>
                <a:spcAft>
                  <a:spcPct val="0"/>
                </a:spcAft>
                <a:defRPr sz="2400">
                  <a:solidFill>
                    <a:schemeClr val="tx1"/>
                  </a:solidFill>
                  <a:latin typeface="Lucida Grande" charset="0"/>
                  <a:ea typeface="ＭＳ Ｐゴシック" charset="0"/>
                </a:defRPr>
              </a:lvl6pPr>
              <a:lvl7pPr marL="2971800" indent="-228600" eaLnBrk="0" fontAlgn="base" hangingPunct="0">
                <a:spcBef>
                  <a:spcPct val="0"/>
                </a:spcBef>
                <a:spcAft>
                  <a:spcPct val="0"/>
                </a:spcAft>
                <a:defRPr sz="2400">
                  <a:solidFill>
                    <a:schemeClr val="tx1"/>
                  </a:solidFill>
                  <a:latin typeface="Lucida Grande" charset="0"/>
                  <a:ea typeface="ＭＳ Ｐゴシック" charset="0"/>
                </a:defRPr>
              </a:lvl7pPr>
              <a:lvl8pPr marL="3429000" indent="-228600" eaLnBrk="0" fontAlgn="base" hangingPunct="0">
                <a:spcBef>
                  <a:spcPct val="0"/>
                </a:spcBef>
                <a:spcAft>
                  <a:spcPct val="0"/>
                </a:spcAft>
                <a:defRPr sz="2400">
                  <a:solidFill>
                    <a:schemeClr val="tx1"/>
                  </a:solidFill>
                  <a:latin typeface="Lucida Grande" charset="0"/>
                  <a:ea typeface="ＭＳ Ｐゴシック" charset="0"/>
                </a:defRPr>
              </a:lvl8pPr>
              <a:lvl9pPr marL="3886200" indent="-228600" eaLnBrk="0" fontAlgn="base" hangingPunct="0">
                <a:spcBef>
                  <a:spcPct val="0"/>
                </a:spcBef>
                <a:spcAft>
                  <a:spcPct val="0"/>
                </a:spcAft>
                <a:defRPr sz="2400">
                  <a:solidFill>
                    <a:schemeClr val="tx1"/>
                  </a:solidFill>
                  <a:latin typeface="Lucida Grande" charset="0"/>
                  <a:ea typeface="ＭＳ Ｐゴシック" charset="0"/>
                </a:defRPr>
              </a:lvl9pPr>
            </a:lstStyle>
            <a:p>
              <a:r>
                <a:rPr lang="en-US" sz="2000" b="1">
                  <a:latin typeface="Tekton" charset="0"/>
                  <a:ea typeface="ヒラギノ角ゴ Pro W3" charset="0"/>
                  <a:cs typeface="ヒラギノ角ゴ Pro W3" charset="0"/>
                </a:rPr>
                <a:t>Compilation time</a:t>
              </a:r>
            </a:p>
          </p:txBody>
        </p:sp>
        <p:sp>
          <p:nvSpPr>
            <p:cNvPr id="13" name="Text Box 21"/>
            <p:cNvSpPr txBox="1">
              <a:spLocks noChangeArrowheads="1"/>
            </p:cNvSpPr>
            <p:nvPr/>
          </p:nvSpPr>
          <p:spPr bwMode="auto">
            <a:xfrm>
              <a:off x="970" y="527"/>
              <a:ext cx="1094" cy="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2400">
                  <a:solidFill>
                    <a:schemeClr val="tx1"/>
                  </a:solidFill>
                  <a:latin typeface="Lucida Grande" charset="0"/>
                  <a:ea typeface="ＭＳ Ｐゴシック" charset="0"/>
                  <a:cs typeface="ＭＳ Ｐゴシック" charset="0"/>
                </a:defRPr>
              </a:lvl1pPr>
              <a:lvl2pPr marL="742950" indent="-285750" eaLnBrk="0" hangingPunct="0">
                <a:defRPr sz="2400">
                  <a:solidFill>
                    <a:schemeClr val="tx1"/>
                  </a:solidFill>
                  <a:latin typeface="Lucida Grande" charset="0"/>
                  <a:ea typeface="ＭＳ Ｐゴシック" charset="0"/>
                </a:defRPr>
              </a:lvl2pPr>
              <a:lvl3pPr marL="1143000" indent="-228600" eaLnBrk="0" hangingPunct="0">
                <a:defRPr sz="2400">
                  <a:solidFill>
                    <a:schemeClr val="tx1"/>
                  </a:solidFill>
                  <a:latin typeface="Lucida Grande" charset="0"/>
                  <a:ea typeface="ＭＳ Ｐゴシック" charset="0"/>
                </a:defRPr>
              </a:lvl3pPr>
              <a:lvl4pPr marL="1600200" indent="-228600" eaLnBrk="0" hangingPunct="0">
                <a:defRPr sz="2400">
                  <a:solidFill>
                    <a:schemeClr val="tx1"/>
                  </a:solidFill>
                  <a:latin typeface="Lucida Grande" charset="0"/>
                  <a:ea typeface="ＭＳ Ｐゴシック" charset="0"/>
                </a:defRPr>
              </a:lvl4pPr>
              <a:lvl5pPr marL="2057400" indent="-228600" eaLnBrk="0" hangingPunct="0">
                <a:defRPr sz="2400">
                  <a:solidFill>
                    <a:schemeClr val="tx1"/>
                  </a:solidFill>
                  <a:latin typeface="Lucida Grande" charset="0"/>
                  <a:ea typeface="ＭＳ Ｐゴシック" charset="0"/>
                </a:defRPr>
              </a:lvl5pPr>
              <a:lvl6pPr marL="2514600" indent="-228600" eaLnBrk="0" fontAlgn="base" hangingPunct="0">
                <a:spcBef>
                  <a:spcPct val="0"/>
                </a:spcBef>
                <a:spcAft>
                  <a:spcPct val="0"/>
                </a:spcAft>
                <a:defRPr sz="2400">
                  <a:solidFill>
                    <a:schemeClr val="tx1"/>
                  </a:solidFill>
                  <a:latin typeface="Lucida Grande" charset="0"/>
                  <a:ea typeface="ＭＳ Ｐゴシック" charset="0"/>
                </a:defRPr>
              </a:lvl6pPr>
              <a:lvl7pPr marL="2971800" indent="-228600" eaLnBrk="0" fontAlgn="base" hangingPunct="0">
                <a:spcBef>
                  <a:spcPct val="0"/>
                </a:spcBef>
                <a:spcAft>
                  <a:spcPct val="0"/>
                </a:spcAft>
                <a:defRPr sz="2400">
                  <a:solidFill>
                    <a:schemeClr val="tx1"/>
                  </a:solidFill>
                  <a:latin typeface="Lucida Grande" charset="0"/>
                  <a:ea typeface="ＭＳ Ｐゴシック" charset="0"/>
                </a:defRPr>
              </a:lvl7pPr>
              <a:lvl8pPr marL="3429000" indent="-228600" eaLnBrk="0" fontAlgn="base" hangingPunct="0">
                <a:spcBef>
                  <a:spcPct val="0"/>
                </a:spcBef>
                <a:spcAft>
                  <a:spcPct val="0"/>
                </a:spcAft>
                <a:defRPr sz="2400">
                  <a:solidFill>
                    <a:schemeClr val="tx1"/>
                  </a:solidFill>
                  <a:latin typeface="Lucida Grande" charset="0"/>
                  <a:ea typeface="ＭＳ Ｐゴシック" charset="0"/>
                </a:defRPr>
              </a:lvl8pPr>
              <a:lvl9pPr marL="3886200" indent="-228600" eaLnBrk="0" fontAlgn="base" hangingPunct="0">
                <a:spcBef>
                  <a:spcPct val="0"/>
                </a:spcBef>
                <a:spcAft>
                  <a:spcPct val="0"/>
                </a:spcAft>
                <a:defRPr sz="2400">
                  <a:solidFill>
                    <a:schemeClr val="tx1"/>
                  </a:solidFill>
                  <a:latin typeface="Lucida Grande" charset="0"/>
                  <a:ea typeface="ＭＳ Ｐゴシック" charset="0"/>
                </a:defRPr>
              </a:lvl9pPr>
            </a:lstStyle>
            <a:p>
              <a:r>
                <a:rPr lang="en-US" sz="2000" b="1" dirty="0">
                  <a:latin typeface="Tekton" charset="0"/>
                  <a:ea typeface="ヒラギノ角ゴ Pro W3" charset="0"/>
                  <a:cs typeface="ヒラギノ角ゴ Pro W3" charset="0"/>
                </a:rPr>
                <a:t>Performance</a:t>
              </a:r>
            </a:p>
          </p:txBody>
        </p:sp>
        <p:sp>
          <p:nvSpPr>
            <p:cNvPr id="14" name="Text Box 22"/>
            <p:cNvSpPr txBox="1">
              <a:spLocks noChangeArrowheads="1"/>
            </p:cNvSpPr>
            <p:nvPr/>
          </p:nvSpPr>
          <p:spPr bwMode="auto">
            <a:xfrm>
              <a:off x="1543" y="2168"/>
              <a:ext cx="356"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2400">
                  <a:solidFill>
                    <a:schemeClr val="tx1"/>
                  </a:solidFill>
                  <a:latin typeface="Lucida Grande" charset="0"/>
                  <a:ea typeface="ＭＳ Ｐゴシック" charset="0"/>
                  <a:cs typeface="ＭＳ Ｐゴシック" charset="0"/>
                </a:defRPr>
              </a:lvl1pPr>
              <a:lvl2pPr marL="742950" indent="-285750" eaLnBrk="0" hangingPunct="0">
                <a:defRPr sz="2400">
                  <a:solidFill>
                    <a:schemeClr val="tx1"/>
                  </a:solidFill>
                  <a:latin typeface="Lucida Grande" charset="0"/>
                  <a:ea typeface="ＭＳ Ｐゴシック" charset="0"/>
                </a:defRPr>
              </a:lvl2pPr>
              <a:lvl3pPr marL="1143000" indent="-228600" eaLnBrk="0" hangingPunct="0">
                <a:defRPr sz="2400">
                  <a:solidFill>
                    <a:schemeClr val="tx1"/>
                  </a:solidFill>
                  <a:latin typeface="Lucida Grande" charset="0"/>
                  <a:ea typeface="ＭＳ Ｐゴシック" charset="0"/>
                </a:defRPr>
              </a:lvl3pPr>
              <a:lvl4pPr marL="1600200" indent="-228600" eaLnBrk="0" hangingPunct="0">
                <a:defRPr sz="2400">
                  <a:solidFill>
                    <a:schemeClr val="tx1"/>
                  </a:solidFill>
                  <a:latin typeface="Lucida Grande" charset="0"/>
                  <a:ea typeface="ＭＳ Ｐゴシック" charset="0"/>
                </a:defRPr>
              </a:lvl4pPr>
              <a:lvl5pPr marL="2057400" indent="-228600" eaLnBrk="0" hangingPunct="0">
                <a:defRPr sz="2400">
                  <a:solidFill>
                    <a:schemeClr val="tx1"/>
                  </a:solidFill>
                  <a:latin typeface="Lucida Grande" charset="0"/>
                  <a:ea typeface="ＭＳ Ｐゴシック" charset="0"/>
                </a:defRPr>
              </a:lvl5pPr>
              <a:lvl6pPr marL="2514600" indent="-228600" eaLnBrk="0" fontAlgn="base" hangingPunct="0">
                <a:spcBef>
                  <a:spcPct val="0"/>
                </a:spcBef>
                <a:spcAft>
                  <a:spcPct val="0"/>
                </a:spcAft>
                <a:defRPr sz="2400">
                  <a:solidFill>
                    <a:schemeClr val="tx1"/>
                  </a:solidFill>
                  <a:latin typeface="Lucida Grande" charset="0"/>
                  <a:ea typeface="ＭＳ Ｐゴシック" charset="0"/>
                </a:defRPr>
              </a:lvl6pPr>
              <a:lvl7pPr marL="2971800" indent="-228600" eaLnBrk="0" fontAlgn="base" hangingPunct="0">
                <a:spcBef>
                  <a:spcPct val="0"/>
                </a:spcBef>
                <a:spcAft>
                  <a:spcPct val="0"/>
                </a:spcAft>
                <a:defRPr sz="2400">
                  <a:solidFill>
                    <a:schemeClr val="tx1"/>
                  </a:solidFill>
                  <a:latin typeface="Lucida Grande" charset="0"/>
                  <a:ea typeface="ＭＳ Ｐゴシック" charset="0"/>
                </a:defRPr>
              </a:lvl7pPr>
              <a:lvl8pPr marL="3429000" indent="-228600" eaLnBrk="0" fontAlgn="base" hangingPunct="0">
                <a:spcBef>
                  <a:spcPct val="0"/>
                </a:spcBef>
                <a:spcAft>
                  <a:spcPct val="0"/>
                </a:spcAft>
                <a:defRPr sz="2400">
                  <a:solidFill>
                    <a:schemeClr val="tx1"/>
                  </a:solidFill>
                  <a:latin typeface="Lucida Grande" charset="0"/>
                  <a:ea typeface="ＭＳ Ｐゴシック" charset="0"/>
                </a:defRPr>
              </a:lvl8pPr>
              <a:lvl9pPr marL="3886200" indent="-228600" eaLnBrk="0" fontAlgn="base" hangingPunct="0">
                <a:spcBef>
                  <a:spcPct val="0"/>
                </a:spcBef>
                <a:spcAft>
                  <a:spcPct val="0"/>
                </a:spcAft>
                <a:defRPr sz="2400">
                  <a:solidFill>
                    <a:schemeClr val="tx1"/>
                  </a:solidFill>
                  <a:latin typeface="Lucida Grande" charset="0"/>
                  <a:ea typeface="ＭＳ Ｐゴシック" charset="0"/>
                </a:defRPr>
              </a:lvl9pPr>
            </a:lstStyle>
            <a:p>
              <a:r>
                <a:rPr lang="en-US" sz="1800" b="1" i="1">
                  <a:latin typeface="Tekton" charset="0"/>
                  <a:ea typeface="ヒラギノ角ゴ Pro W3" charset="0"/>
                  <a:cs typeface="ヒラギノ角ゴ Pro W3" charset="0"/>
                </a:rPr>
                <a:t>low</a:t>
              </a:r>
            </a:p>
          </p:txBody>
        </p:sp>
        <p:sp>
          <p:nvSpPr>
            <p:cNvPr id="15" name="Text Box 23"/>
            <p:cNvSpPr txBox="1">
              <a:spLocks noChangeArrowheads="1"/>
            </p:cNvSpPr>
            <p:nvPr/>
          </p:nvSpPr>
          <p:spPr bwMode="auto">
            <a:xfrm>
              <a:off x="1553" y="1570"/>
              <a:ext cx="420"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2400">
                  <a:solidFill>
                    <a:schemeClr val="tx1"/>
                  </a:solidFill>
                  <a:latin typeface="Lucida Grande" charset="0"/>
                  <a:ea typeface="ＭＳ Ｐゴシック" charset="0"/>
                  <a:cs typeface="ＭＳ Ｐゴシック" charset="0"/>
                </a:defRPr>
              </a:lvl1pPr>
              <a:lvl2pPr marL="742950" indent="-285750" eaLnBrk="0" hangingPunct="0">
                <a:defRPr sz="2400">
                  <a:solidFill>
                    <a:schemeClr val="tx1"/>
                  </a:solidFill>
                  <a:latin typeface="Lucida Grande" charset="0"/>
                  <a:ea typeface="ＭＳ Ｐゴシック" charset="0"/>
                </a:defRPr>
              </a:lvl2pPr>
              <a:lvl3pPr marL="1143000" indent="-228600" eaLnBrk="0" hangingPunct="0">
                <a:defRPr sz="2400">
                  <a:solidFill>
                    <a:schemeClr val="tx1"/>
                  </a:solidFill>
                  <a:latin typeface="Lucida Grande" charset="0"/>
                  <a:ea typeface="ＭＳ Ｐゴシック" charset="0"/>
                </a:defRPr>
              </a:lvl3pPr>
              <a:lvl4pPr marL="1600200" indent="-228600" eaLnBrk="0" hangingPunct="0">
                <a:defRPr sz="2400">
                  <a:solidFill>
                    <a:schemeClr val="tx1"/>
                  </a:solidFill>
                  <a:latin typeface="Lucida Grande" charset="0"/>
                  <a:ea typeface="ＭＳ Ｐゴシック" charset="0"/>
                </a:defRPr>
              </a:lvl4pPr>
              <a:lvl5pPr marL="2057400" indent="-228600" eaLnBrk="0" hangingPunct="0">
                <a:defRPr sz="2400">
                  <a:solidFill>
                    <a:schemeClr val="tx1"/>
                  </a:solidFill>
                  <a:latin typeface="Lucida Grande" charset="0"/>
                  <a:ea typeface="ＭＳ Ｐゴシック" charset="0"/>
                </a:defRPr>
              </a:lvl5pPr>
              <a:lvl6pPr marL="2514600" indent="-228600" eaLnBrk="0" fontAlgn="base" hangingPunct="0">
                <a:spcBef>
                  <a:spcPct val="0"/>
                </a:spcBef>
                <a:spcAft>
                  <a:spcPct val="0"/>
                </a:spcAft>
                <a:defRPr sz="2400">
                  <a:solidFill>
                    <a:schemeClr val="tx1"/>
                  </a:solidFill>
                  <a:latin typeface="Lucida Grande" charset="0"/>
                  <a:ea typeface="ＭＳ Ｐゴシック" charset="0"/>
                </a:defRPr>
              </a:lvl6pPr>
              <a:lvl7pPr marL="2971800" indent="-228600" eaLnBrk="0" fontAlgn="base" hangingPunct="0">
                <a:spcBef>
                  <a:spcPct val="0"/>
                </a:spcBef>
                <a:spcAft>
                  <a:spcPct val="0"/>
                </a:spcAft>
                <a:defRPr sz="2400">
                  <a:solidFill>
                    <a:schemeClr val="tx1"/>
                  </a:solidFill>
                  <a:latin typeface="Lucida Grande" charset="0"/>
                  <a:ea typeface="ＭＳ Ｐゴシック" charset="0"/>
                </a:defRPr>
              </a:lvl7pPr>
              <a:lvl8pPr marL="3429000" indent="-228600" eaLnBrk="0" fontAlgn="base" hangingPunct="0">
                <a:spcBef>
                  <a:spcPct val="0"/>
                </a:spcBef>
                <a:spcAft>
                  <a:spcPct val="0"/>
                </a:spcAft>
                <a:defRPr sz="2400">
                  <a:solidFill>
                    <a:schemeClr val="tx1"/>
                  </a:solidFill>
                  <a:latin typeface="Lucida Grande" charset="0"/>
                  <a:ea typeface="ＭＳ Ｐゴシック" charset="0"/>
                </a:defRPr>
              </a:lvl8pPr>
              <a:lvl9pPr marL="3886200" indent="-228600" eaLnBrk="0" fontAlgn="base" hangingPunct="0">
                <a:spcBef>
                  <a:spcPct val="0"/>
                </a:spcBef>
                <a:spcAft>
                  <a:spcPct val="0"/>
                </a:spcAft>
                <a:defRPr sz="2400">
                  <a:solidFill>
                    <a:schemeClr val="tx1"/>
                  </a:solidFill>
                  <a:latin typeface="Lucida Grande" charset="0"/>
                  <a:ea typeface="ＭＳ Ｐゴシック" charset="0"/>
                </a:defRPr>
              </a:lvl9pPr>
            </a:lstStyle>
            <a:p>
              <a:r>
                <a:rPr lang="en-US" sz="1800" b="1" i="1">
                  <a:latin typeface="Tekton" charset="0"/>
                  <a:ea typeface="ヒラギノ角ゴ Pro W3" charset="0"/>
                  <a:cs typeface="ヒラギノ角ゴ Pro W3" charset="0"/>
                </a:rPr>
                <a:t>high</a:t>
              </a:r>
            </a:p>
          </p:txBody>
        </p:sp>
        <p:sp>
          <p:nvSpPr>
            <p:cNvPr id="16" name="Line 24"/>
            <p:cNvSpPr>
              <a:spLocks noChangeShapeType="1"/>
            </p:cNvSpPr>
            <p:nvPr/>
          </p:nvSpPr>
          <p:spPr bwMode="auto">
            <a:xfrm flipV="1">
              <a:off x="1745" y="1858"/>
              <a:ext cx="0" cy="288"/>
            </a:xfrm>
            <a:prstGeom prst="line">
              <a:avLst/>
            </a:prstGeom>
            <a:noFill/>
            <a:ln w="127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it-IT"/>
            </a:p>
          </p:txBody>
        </p:sp>
        <p:sp>
          <p:nvSpPr>
            <p:cNvPr id="17" name="Text Box 25"/>
            <p:cNvSpPr txBox="1">
              <a:spLocks noChangeArrowheads="1"/>
            </p:cNvSpPr>
            <p:nvPr/>
          </p:nvSpPr>
          <p:spPr bwMode="auto">
            <a:xfrm>
              <a:off x="2508" y="2750"/>
              <a:ext cx="356"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2400">
                  <a:solidFill>
                    <a:schemeClr val="tx1"/>
                  </a:solidFill>
                  <a:latin typeface="Lucida Grande" charset="0"/>
                  <a:ea typeface="ＭＳ Ｐゴシック" charset="0"/>
                  <a:cs typeface="ＭＳ Ｐゴシック" charset="0"/>
                </a:defRPr>
              </a:lvl1pPr>
              <a:lvl2pPr marL="742950" indent="-285750" eaLnBrk="0" hangingPunct="0">
                <a:defRPr sz="2400">
                  <a:solidFill>
                    <a:schemeClr val="tx1"/>
                  </a:solidFill>
                  <a:latin typeface="Lucida Grande" charset="0"/>
                  <a:ea typeface="ＭＳ Ｐゴシック" charset="0"/>
                </a:defRPr>
              </a:lvl2pPr>
              <a:lvl3pPr marL="1143000" indent="-228600" eaLnBrk="0" hangingPunct="0">
                <a:defRPr sz="2400">
                  <a:solidFill>
                    <a:schemeClr val="tx1"/>
                  </a:solidFill>
                  <a:latin typeface="Lucida Grande" charset="0"/>
                  <a:ea typeface="ＭＳ Ｐゴシック" charset="0"/>
                </a:defRPr>
              </a:lvl3pPr>
              <a:lvl4pPr marL="1600200" indent="-228600" eaLnBrk="0" hangingPunct="0">
                <a:defRPr sz="2400">
                  <a:solidFill>
                    <a:schemeClr val="tx1"/>
                  </a:solidFill>
                  <a:latin typeface="Lucida Grande" charset="0"/>
                  <a:ea typeface="ＭＳ Ｐゴシック" charset="0"/>
                </a:defRPr>
              </a:lvl4pPr>
              <a:lvl5pPr marL="2057400" indent="-228600" eaLnBrk="0" hangingPunct="0">
                <a:defRPr sz="2400">
                  <a:solidFill>
                    <a:schemeClr val="tx1"/>
                  </a:solidFill>
                  <a:latin typeface="Lucida Grande" charset="0"/>
                  <a:ea typeface="ＭＳ Ｐゴシック" charset="0"/>
                </a:defRPr>
              </a:lvl5pPr>
              <a:lvl6pPr marL="2514600" indent="-228600" eaLnBrk="0" fontAlgn="base" hangingPunct="0">
                <a:spcBef>
                  <a:spcPct val="0"/>
                </a:spcBef>
                <a:spcAft>
                  <a:spcPct val="0"/>
                </a:spcAft>
                <a:defRPr sz="2400">
                  <a:solidFill>
                    <a:schemeClr val="tx1"/>
                  </a:solidFill>
                  <a:latin typeface="Lucida Grande" charset="0"/>
                  <a:ea typeface="ＭＳ Ｐゴシック" charset="0"/>
                </a:defRPr>
              </a:lvl6pPr>
              <a:lvl7pPr marL="2971800" indent="-228600" eaLnBrk="0" fontAlgn="base" hangingPunct="0">
                <a:spcBef>
                  <a:spcPct val="0"/>
                </a:spcBef>
                <a:spcAft>
                  <a:spcPct val="0"/>
                </a:spcAft>
                <a:defRPr sz="2400">
                  <a:solidFill>
                    <a:schemeClr val="tx1"/>
                  </a:solidFill>
                  <a:latin typeface="Lucida Grande" charset="0"/>
                  <a:ea typeface="ＭＳ Ｐゴシック" charset="0"/>
                </a:defRPr>
              </a:lvl7pPr>
              <a:lvl8pPr marL="3429000" indent="-228600" eaLnBrk="0" fontAlgn="base" hangingPunct="0">
                <a:spcBef>
                  <a:spcPct val="0"/>
                </a:spcBef>
                <a:spcAft>
                  <a:spcPct val="0"/>
                </a:spcAft>
                <a:defRPr sz="2400">
                  <a:solidFill>
                    <a:schemeClr val="tx1"/>
                  </a:solidFill>
                  <a:latin typeface="Lucida Grande" charset="0"/>
                  <a:ea typeface="ＭＳ Ｐゴシック" charset="0"/>
                </a:defRPr>
              </a:lvl8pPr>
              <a:lvl9pPr marL="3886200" indent="-228600" eaLnBrk="0" fontAlgn="base" hangingPunct="0">
                <a:spcBef>
                  <a:spcPct val="0"/>
                </a:spcBef>
                <a:spcAft>
                  <a:spcPct val="0"/>
                </a:spcAft>
                <a:defRPr sz="2400">
                  <a:solidFill>
                    <a:schemeClr val="tx1"/>
                  </a:solidFill>
                  <a:latin typeface="Lucida Grande" charset="0"/>
                  <a:ea typeface="ＭＳ Ｐゴシック" charset="0"/>
                </a:defRPr>
              </a:lvl9pPr>
            </a:lstStyle>
            <a:p>
              <a:r>
                <a:rPr lang="en-US" sz="1800" b="1" i="1">
                  <a:latin typeface="Tekton" charset="0"/>
                  <a:ea typeface="ヒラギノ角ゴ Pro W3" charset="0"/>
                  <a:cs typeface="ヒラギノ角ゴ Pro W3" charset="0"/>
                </a:rPr>
                <a:t>low</a:t>
              </a:r>
            </a:p>
          </p:txBody>
        </p:sp>
        <p:sp>
          <p:nvSpPr>
            <p:cNvPr id="18" name="Line 26"/>
            <p:cNvSpPr>
              <a:spLocks noChangeShapeType="1"/>
            </p:cNvSpPr>
            <p:nvPr/>
          </p:nvSpPr>
          <p:spPr bwMode="auto">
            <a:xfrm>
              <a:off x="2940" y="2846"/>
              <a:ext cx="288" cy="0"/>
            </a:xfrm>
            <a:prstGeom prst="line">
              <a:avLst/>
            </a:prstGeom>
            <a:noFill/>
            <a:ln w="127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it-IT"/>
            </a:p>
          </p:txBody>
        </p:sp>
        <p:sp>
          <p:nvSpPr>
            <p:cNvPr id="19" name="Text Box 27"/>
            <p:cNvSpPr txBox="1">
              <a:spLocks noChangeArrowheads="1"/>
            </p:cNvSpPr>
            <p:nvPr/>
          </p:nvSpPr>
          <p:spPr bwMode="auto">
            <a:xfrm>
              <a:off x="3276" y="2750"/>
              <a:ext cx="420"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2400">
                  <a:solidFill>
                    <a:schemeClr val="tx1"/>
                  </a:solidFill>
                  <a:latin typeface="Lucida Grande" charset="0"/>
                  <a:ea typeface="ＭＳ Ｐゴシック" charset="0"/>
                  <a:cs typeface="ＭＳ Ｐゴシック" charset="0"/>
                </a:defRPr>
              </a:lvl1pPr>
              <a:lvl2pPr marL="742950" indent="-285750" eaLnBrk="0" hangingPunct="0">
                <a:defRPr sz="2400">
                  <a:solidFill>
                    <a:schemeClr val="tx1"/>
                  </a:solidFill>
                  <a:latin typeface="Lucida Grande" charset="0"/>
                  <a:ea typeface="ＭＳ Ｐゴシック" charset="0"/>
                </a:defRPr>
              </a:lvl2pPr>
              <a:lvl3pPr marL="1143000" indent="-228600" eaLnBrk="0" hangingPunct="0">
                <a:defRPr sz="2400">
                  <a:solidFill>
                    <a:schemeClr val="tx1"/>
                  </a:solidFill>
                  <a:latin typeface="Lucida Grande" charset="0"/>
                  <a:ea typeface="ＭＳ Ｐゴシック" charset="0"/>
                </a:defRPr>
              </a:lvl3pPr>
              <a:lvl4pPr marL="1600200" indent="-228600" eaLnBrk="0" hangingPunct="0">
                <a:defRPr sz="2400">
                  <a:solidFill>
                    <a:schemeClr val="tx1"/>
                  </a:solidFill>
                  <a:latin typeface="Lucida Grande" charset="0"/>
                  <a:ea typeface="ＭＳ Ｐゴシック" charset="0"/>
                </a:defRPr>
              </a:lvl4pPr>
              <a:lvl5pPr marL="2057400" indent="-228600" eaLnBrk="0" hangingPunct="0">
                <a:defRPr sz="2400">
                  <a:solidFill>
                    <a:schemeClr val="tx1"/>
                  </a:solidFill>
                  <a:latin typeface="Lucida Grande" charset="0"/>
                  <a:ea typeface="ＭＳ Ｐゴシック" charset="0"/>
                </a:defRPr>
              </a:lvl5pPr>
              <a:lvl6pPr marL="2514600" indent="-228600" eaLnBrk="0" fontAlgn="base" hangingPunct="0">
                <a:spcBef>
                  <a:spcPct val="0"/>
                </a:spcBef>
                <a:spcAft>
                  <a:spcPct val="0"/>
                </a:spcAft>
                <a:defRPr sz="2400">
                  <a:solidFill>
                    <a:schemeClr val="tx1"/>
                  </a:solidFill>
                  <a:latin typeface="Lucida Grande" charset="0"/>
                  <a:ea typeface="ＭＳ Ｐゴシック" charset="0"/>
                </a:defRPr>
              </a:lvl6pPr>
              <a:lvl7pPr marL="2971800" indent="-228600" eaLnBrk="0" fontAlgn="base" hangingPunct="0">
                <a:spcBef>
                  <a:spcPct val="0"/>
                </a:spcBef>
                <a:spcAft>
                  <a:spcPct val="0"/>
                </a:spcAft>
                <a:defRPr sz="2400">
                  <a:solidFill>
                    <a:schemeClr val="tx1"/>
                  </a:solidFill>
                  <a:latin typeface="Lucida Grande" charset="0"/>
                  <a:ea typeface="ＭＳ Ｐゴシック" charset="0"/>
                </a:defRPr>
              </a:lvl7pPr>
              <a:lvl8pPr marL="3429000" indent="-228600" eaLnBrk="0" fontAlgn="base" hangingPunct="0">
                <a:spcBef>
                  <a:spcPct val="0"/>
                </a:spcBef>
                <a:spcAft>
                  <a:spcPct val="0"/>
                </a:spcAft>
                <a:defRPr sz="2400">
                  <a:solidFill>
                    <a:schemeClr val="tx1"/>
                  </a:solidFill>
                  <a:latin typeface="Lucida Grande" charset="0"/>
                  <a:ea typeface="ＭＳ Ｐゴシック" charset="0"/>
                </a:defRPr>
              </a:lvl8pPr>
              <a:lvl9pPr marL="3886200" indent="-228600" eaLnBrk="0" fontAlgn="base" hangingPunct="0">
                <a:spcBef>
                  <a:spcPct val="0"/>
                </a:spcBef>
                <a:spcAft>
                  <a:spcPct val="0"/>
                </a:spcAft>
                <a:defRPr sz="2400">
                  <a:solidFill>
                    <a:schemeClr val="tx1"/>
                  </a:solidFill>
                  <a:latin typeface="Lucida Grande" charset="0"/>
                  <a:ea typeface="ＭＳ Ｐゴシック" charset="0"/>
                </a:defRPr>
              </a:lvl9pPr>
            </a:lstStyle>
            <a:p>
              <a:r>
                <a:rPr lang="en-US" sz="1800" b="1" i="1">
                  <a:latin typeface="Tekton" charset="0"/>
                  <a:ea typeface="ヒラギノ角ゴ Pro W3" charset="0"/>
                  <a:cs typeface="ヒラギノ角ゴ Pro W3" charset="0"/>
                </a:rPr>
                <a:t>high</a:t>
              </a:r>
            </a:p>
          </p:txBody>
        </p:sp>
        <p:sp>
          <p:nvSpPr>
            <p:cNvPr id="20" name="Oval 28"/>
            <p:cNvSpPr>
              <a:spLocks noChangeArrowheads="1"/>
            </p:cNvSpPr>
            <p:nvPr/>
          </p:nvSpPr>
          <p:spPr bwMode="auto">
            <a:xfrm>
              <a:off x="2426" y="2251"/>
              <a:ext cx="90" cy="91"/>
            </a:xfrm>
            <a:prstGeom prst="ellipse">
              <a:avLst/>
            </a:prstGeom>
            <a:solidFill>
              <a:schemeClr val="accent2"/>
            </a:solidFill>
            <a:ln w="9525">
              <a:solidFill>
                <a:schemeClr val="accent2"/>
              </a:solidFill>
              <a:round/>
              <a:headEnd/>
              <a:tailEnd/>
            </a:ln>
          </p:spPr>
          <p:txBody>
            <a:bodyPr wrap="none" anchor="ctr">
              <a:spAutoFit/>
            </a:bodyPr>
            <a:lstStyle/>
            <a:p>
              <a:endParaRPr lang="it-IT"/>
            </a:p>
          </p:txBody>
        </p:sp>
        <p:sp>
          <p:nvSpPr>
            <p:cNvPr id="21" name="Oval 29"/>
            <p:cNvSpPr>
              <a:spLocks noChangeArrowheads="1"/>
            </p:cNvSpPr>
            <p:nvPr/>
          </p:nvSpPr>
          <p:spPr bwMode="auto">
            <a:xfrm>
              <a:off x="2880" y="1496"/>
              <a:ext cx="90" cy="91"/>
            </a:xfrm>
            <a:prstGeom prst="ellipse">
              <a:avLst/>
            </a:prstGeom>
            <a:solidFill>
              <a:schemeClr val="accent2"/>
            </a:solidFill>
            <a:ln w="9525">
              <a:solidFill>
                <a:schemeClr val="accent2"/>
              </a:solidFill>
              <a:round/>
              <a:headEnd/>
              <a:tailEnd/>
            </a:ln>
          </p:spPr>
          <p:txBody>
            <a:bodyPr wrap="none" anchor="ctr">
              <a:spAutoFit/>
            </a:bodyPr>
            <a:lstStyle/>
            <a:p>
              <a:endParaRPr lang="it-IT"/>
            </a:p>
          </p:txBody>
        </p:sp>
        <p:sp>
          <p:nvSpPr>
            <p:cNvPr id="22" name="Oval 30"/>
            <p:cNvSpPr>
              <a:spLocks noChangeArrowheads="1"/>
            </p:cNvSpPr>
            <p:nvPr/>
          </p:nvSpPr>
          <p:spPr bwMode="auto">
            <a:xfrm>
              <a:off x="3697" y="864"/>
              <a:ext cx="90" cy="91"/>
            </a:xfrm>
            <a:prstGeom prst="ellipse">
              <a:avLst/>
            </a:prstGeom>
            <a:solidFill>
              <a:schemeClr val="accent2"/>
            </a:solidFill>
            <a:ln w="9525">
              <a:solidFill>
                <a:schemeClr val="accent2"/>
              </a:solidFill>
              <a:round/>
              <a:headEnd/>
              <a:tailEnd/>
            </a:ln>
          </p:spPr>
          <p:txBody>
            <a:bodyPr wrap="none" anchor="ctr">
              <a:spAutoFit/>
            </a:bodyPr>
            <a:lstStyle/>
            <a:p>
              <a:endParaRPr lang="it-IT"/>
            </a:p>
          </p:txBody>
        </p:sp>
      </p:grpSp>
    </p:spTree>
    <p:extLst>
      <p:ext uri="{BB962C8B-B14F-4D97-AF65-F5344CB8AC3E}">
        <p14:creationId xmlns:p14="http://schemas.microsoft.com/office/powerpoint/2010/main" val="11436299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3230" y="118683"/>
            <a:ext cx="8208912" cy="810344"/>
          </a:xfrm>
        </p:spPr>
        <p:txBody>
          <a:bodyPr>
            <a:noAutofit/>
          </a:bodyPr>
          <a:lstStyle/>
          <a:p>
            <a:r>
              <a:rPr lang="el-GR" sz="3600" b="1" dirty="0" err="1"/>
              <a:t>Επαναδιαμορφώσιμα</a:t>
            </a:r>
            <a:r>
              <a:rPr lang="el-GR" sz="3600" b="1" dirty="0"/>
              <a:t> συστήματα υλικού</a:t>
            </a:r>
          </a:p>
        </p:txBody>
      </p:sp>
      <p:sp>
        <p:nvSpPr>
          <p:cNvPr id="5" name="Slide Number Placeholder 4"/>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l-G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DA7D781-6E95-4913-BBCD-5EB8D32CA930}" type="slidenum">
              <a:rPr lang="el-GR" smtClean="0"/>
              <a:pPr/>
              <a:t>11</a:t>
            </a:fld>
            <a:endParaRPr lang="el-GR" dirty="0"/>
          </a:p>
        </p:txBody>
      </p:sp>
      <p:sp>
        <p:nvSpPr>
          <p:cNvPr id="6" name="Rectangle 3"/>
          <p:cNvSpPr>
            <a:spLocks noGrp="1" noChangeArrowheads="1"/>
          </p:cNvSpPr>
          <p:nvPr>
            <p:ph idx="4294967295"/>
          </p:nvPr>
        </p:nvSpPr>
        <p:spPr>
          <a:xfrm>
            <a:off x="609600" y="4191000"/>
            <a:ext cx="8305800" cy="1905000"/>
          </a:xfrm>
          <a:solidFill>
            <a:schemeClr val="bg1"/>
          </a:solidFill>
          <a:ln>
            <a:solidFill>
              <a:srgbClr val="0070C0"/>
            </a:solidFill>
          </a:ln>
        </p:spPr>
        <p:txBody>
          <a:bodyPr>
            <a:normAutofit/>
          </a:bodyPr>
          <a:lstStyle/>
          <a:p>
            <a:pPr marL="177800" indent="0" algn="just" eaLnBrk="1" hangingPunct="1">
              <a:lnSpc>
                <a:spcPct val="90000"/>
              </a:lnSpc>
              <a:spcAft>
                <a:spcPts val="1200"/>
              </a:spcAft>
              <a:buFont typeface="Wingdings" charset="0"/>
              <a:buNone/>
            </a:pPr>
            <a:r>
              <a:rPr lang="ja-JP" altLang="en-US" dirty="0">
                <a:latin typeface="Trebuchet MS" charset="0"/>
                <a:ea typeface="ＭＳ Ｐゴシック" charset="0"/>
                <a:cs typeface="ＭＳ Ｐゴシック" charset="0"/>
              </a:rPr>
              <a:t>“</a:t>
            </a:r>
            <a:r>
              <a:rPr lang="el-GR" altLang="ja-JP" dirty="0">
                <a:latin typeface="Trebuchet MS" charset="0"/>
                <a:ea typeface="ＭＳ Ｐゴシック" charset="0"/>
                <a:cs typeface="ＭＳ Ｐゴシック" charset="0"/>
              </a:rPr>
              <a:t>Η </a:t>
            </a:r>
            <a:r>
              <a:rPr lang="el-GR" altLang="ja-JP" dirty="0" err="1">
                <a:latin typeface="Trebuchet MS" charset="0"/>
                <a:ea typeface="ＭＳ Ｐゴシック" charset="0"/>
                <a:cs typeface="ＭＳ Ｐゴシック" charset="0"/>
              </a:rPr>
              <a:t>επαναδιαμορφώσιμη</a:t>
            </a:r>
            <a:r>
              <a:rPr lang="el-GR" altLang="ja-JP" dirty="0">
                <a:latin typeface="Trebuchet MS" charset="0"/>
                <a:ea typeface="ＭＳ Ｐゴシック" charset="0"/>
                <a:cs typeface="ＭＳ Ｐゴシック" charset="0"/>
              </a:rPr>
              <a:t> υπολογιστική αποσκοπεί στο να γεφυρώσει το χάσμα μεταξύ υλικού και λογισμικού, επιτυγχάνοντας δυνητικά πολύ υψηλότερες επιδόσεις σε σχέση με το λογισμικό, διατηρώντας παράλληλα υψηλότερο επίπεδο ευελιξίας σε σχέση με το υλικό.</a:t>
            </a:r>
            <a:r>
              <a:rPr lang="ja-JP" altLang="en-US" dirty="0">
                <a:latin typeface="Trebuchet MS" charset="0"/>
                <a:ea typeface="ＭＳ Ｐゴシック" charset="0"/>
                <a:cs typeface="ＭＳ Ｐゴシック" charset="0"/>
              </a:rPr>
              <a:t>”</a:t>
            </a:r>
            <a:endParaRPr lang="en-US" altLang="ja-JP" dirty="0">
              <a:latin typeface="Trebuchet MS" charset="0"/>
              <a:ea typeface="ＭＳ Ｐゴシック" charset="0"/>
              <a:cs typeface="ＭＳ Ｐゴシック" charset="0"/>
            </a:endParaRPr>
          </a:p>
          <a:p>
            <a:pPr algn="r" eaLnBrk="1" hangingPunct="1">
              <a:lnSpc>
                <a:spcPct val="90000"/>
              </a:lnSpc>
              <a:buFont typeface="Wingdings" charset="0"/>
              <a:buNone/>
            </a:pPr>
            <a:r>
              <a:rPr lang="en-US" sz="1400" dirty="0">
                <a:latin typeface="Trebuchet MS" charset="0"/>
                <a:ea typeface="ＭＳ Ｐゴシック" charset="0"/>
                <a:cs typeface="ＭＳ Ｐゴシック" charset="0"/>
              </a:rPr>
              <a:t>(K. Compton and S. Hauck, </a:t>
            </a:r>
            <a:r>
              <a:rPr lang="en-US" sz="1400" i="1" dirty="0">
                <a:latin typeface="Trebuchet MS" charset="0"/>
                <a:ea typeface="ＭＳ Ｐゴシック" charset="0"/>
                <a:cs typeface="ＭＳ Ｐゴシック" charset="0"/>
              </a:rPr>
              <a:t>Reconfigurable Computing: a Survey of Systems and Software</a:t>
            </a:r>
            <a:r>
              <a:rPr lang="en-US" sz="1400" dirty="0">
                <a:latin typeface="Trebuchet MS" charset="0"/>
                <a:ea typeface="ＭＳ Ｐゴシック" charset="0"/>
                <a:cs typeface="ＭＳ Ｐゴシック" charset="0"/>
              </a:rPr>
              <a:t>, 2002)</a:t>
            </a:r>
          </a:p>
        </p:txBody>
      </p:sp>
      <p:pic>
        <p:nvPicPr>
          <p:cNvPr id="7" name="Picture 9" descr="reconfigurableComput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0430" y="1268760"/>
            <a:ext cx="7534512" cy="2635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9435910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0500"/>
            <a:ext cx="8382000" cy="810344"/>
          </a:xfrm>
        </p:spPr>
        <p:txBody>
          <a:bodyPr>
            <a:noAutofit/>
          </a:bodyPr>
          <a:lstStyle/>
          <a:p>
            <a:r>
              <a:rPr lang="el-GR" sz="3200" b="1" dirty="0" err="1"/>
              <a:t>Επαναδιαμορφώσιμα</a:t>
            </a:r>
            <a:r>
              <a:rPr lang="el-GR" sz="3200" b="1" dirty="0"/>
              <a:t> συστήματα στο διάστημα</a:t>
            </a:r>
          </a:p>
        </p:txBody>
      </p:sp>
      <p:sp>
        <p:nvSpPr>
          <p:cNvPr id="3" name="Content Placeholder 2"/>
          <p:cNvSpPr>
            <a:spLocks noGrp="1"/>
          </p:cNvSpPr>
          <p:nvPr>
            <p:ph idx="4294967295"/>
          </p:nvPr>
        </p:nvSpPr>
        <p:spPr>
          <a:xfrm>
            <a:off x="488423" y="990600"/>
            <a:ext cx="6139573" cy="4889543"/>
          </a:xfrm>
        </p:spPr>
        <p:txBody>
          <a:bodyPr>
            <a:normAutofit/>
          </a:bodyPr>
          <a:lstStyle/>
          <a:p>
            <a:r>
              <a:rPr lang="el-GR" altLang="en-US" sz="2400" dirty="0" err="1"/>
              <a:t>Επαναδιαμορφώσιμο</a:t>
            </a:r>
            <a:r>
              <a:rPr lang="el-GR" altLang="en-US" sz="2400" dirty="0"/>
              <a:t> σύστημα</a:t>
            </a:r>
            <a:endParaRPr lang="en-US" altLang="en-US" sz="2400" dirty="0"/>
          </a:p>
          <a:p>
            <a:pPr lvl="1"/>
            <a:r>
              <a:rPr lang="el-GR" altLang="en-US" sz="2000" dirty="0"/>
              <a:t>Προσαρμόζεται σε απρόσμενα συμβάντα</a:t>
            </a:r>
          </a:p>
          <a:p>
            <a:pPr lvl="1"/>
            <a:r>
              <a:rPr lang="el-GR" altLang="en-US" sz="2000" dirty="0"/>
              <a:t>Αλλαγή ή επέκταση των επιστημονικών στόχων</a:t>
            </a:r>
          </a:p>
          <a:p>
            <a:pPr lvl="1"/>
            <a:r>
              <a:rPr lang="el-GR" altLang="en-US" dirty="0"/>
              <a:t>Πιο αποδοτικά </a:t>
            </a:r>
            <a:r>
              <a:rPr lang="el-GR" altLang="en-US" sz="2000" dirty="0"/>
              <a:t>επιστημονικά δεδομένα</a:t>
            </a:r>
          </a:p>
          <a:p>
            <a:pPr lvl="1"/>
            <a:r>
              <a:rPr lang="el-GR" altLang="en-US" sz="2000" dirty="0"/>
              <a:t>Μειωμένος κίνδυνος για ολική απώλεια </a:t>
            </a:r>
            <a:br>
              <a:rPr lang="el-GR" altLang="en-US" sz="2000" dirty="0"/>
            </a:br>
            <a:r>
              <a:rPr lang="el-GR" altLang="en-US" sz="2000" dirty="0"/>
              <a:t>του οργάνου</a:t>
            </a:r>
            <a:endParaRPr lang="en-US" altLang="en-US" sz="2000" dirty="0"/>
          </a:p>
          <a:p>
            <a:r>
              <a:rPr lang="el-GR" altLang="en-US" sz="2400" dirty="0"/>
              <a:t>Δυναμική </a:t>
            </a:r>
            <a:r>
              <a:rPr lang="el-GR" altLang="en-US" sz="2400" dirty="0" err="1"/>
              <a:t>επαναδιάταξη</a:t>
            </a:r>
            <a:endParaRPr lang="en-US" altLang="en-US" sz="2400" dirty="0"/>
          </a:p>
          <a:p>
            <a:pPr lvl="1"/>
            <a:r>
              <a:rPr lang="el-GR" altLang="en-US" sz="2000" dirty="0"/>
              <a:t>Διαστημική τεχνολογία αιχμής</a:t>
            </a:r>
          </a:p>
          <a:p>
            <a:pPr lvl="1"/>
            <a:r>
              <a:rPr lang="en-US" altLang="en-US" sz="2000" dirty="0"/>
              <a:t>Time-Space Partitioning </a:t>
            </a:r>
          </a:p>
          <a:p>
            <a:pPr lvl="2"/>
            <a:r>
              <a:rPr lang="el-GR" altLang="en-US" sz="1800" dirty="0"/>
              <a:t>Όταν δεν χρειάζονται ταυτόχρονα όλες </a:t>
            </a:r>
            <a:br>
              <a:rPr lang="el-GR" altLang="en-US" sz="1800" dirty="0"/>
            </a:br>
            <a:r>
              <a:rPr lang="el-GR" altLang="en-US" sz="1800" dirty="0"/>
              <a:t>οι λειτουργίες</a:t>
            </a:r>
            <a:endParaRPr lang="en-US" altLang="en-US" sz="1800" dirty="0"/>
          </a:p>
          <a:p>
            <a:pPr lvl="1"/>
            <a:r>
              <a:rPr lang="el-GR" altLang="en-US" sz="2000" dirty="0"/>
              <a:t>Σημαντικά οφέλη στο </a:t>
            </a:r>
            <a:r>
              <a:rPr lang="en-US" altLang="en-US" sz="2000" dirty="0"/>
              <a:t>size, weight, power and cost (</a:t>
            </a:r>
            <a:r>
              <a:rPr lang="en-US" altLang="en-US" sz="2000" dirty="0" err="1"/>
              <a:t>SWaP</a:t>
            </a:r>
            <a:r>
              <a:rPr lang="en-US" altLang="en-US" sz="2000" dirty="0"/>
              <a:t>-C)</a:t>
            </a:r>
          </a:p>
          <a:p>
            <a:endParaRPr lang="el-GR" dirty="0"/>
          </a:p>
        </p:txBody>
      </p:sp>
      <p:sp>
        <p:nvSpPr>
          <p:cNvPr id="5" name="Slide Number Placeholder 4"/>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defPPr>
              <a:defRPr lang="el-G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DA7D781-6E95-4913-BBCD-5EB8D32CA930}" type="slidenum">
              <a:rPr lang="el-GR" smtClean="0"/>
              <a:pPr/>
              <a:t>12</a:t>
            </a:fld>
            <a:endParaRPr lang="el-GR" dirty="0"/>
          </a:p>
        </p:txBody>
      </p:sp>
      <p:pic>
        <p:nvPicPr>
          <p:cNvPr id="7"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48368" y="881288"/>
            <a:ext cx="2556835" cy="16974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7"/>
          <p:cNvPicPr>
            <a:picLocks noChangeAspect="1"/>
          </p:cNvPicPr>
          <p:nvPr/>
        </p:nvPicPr>
        <p:blipFill rotWithShape="1">
          <a:blip r:embed="rId3"/>
          <a:srcRect b="9144"/>
          <a:stretch/>
        </p:blipFill>
        <p:spPr>
          <a:xfrm>
            <a:off x="6548368" y="3282627"/>
            <a:ext cx="2556835" cy="1509983"/>
          </a:xfrm>
          <a:prstGeom prst="rect">
            <a:avLst/>
          </a:prstGeom>
        </p:spPr>
      </p:pic>
    </p:spTree>
    <p:extLst>
      <p:ext uri="{BB962C8B-B14F-4D97-AF65-F5344CB8AC3E}">
        <p14:creationId xmlns:p14="http://schemas.microsoft.com/office/powerpoint/2010/main" val="12950191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96B2E7E5-F618-4D3F-AC30-8102C358EC9B}"/>
              </a:ext>
            </a:extLst>
          </p:cNvPr>
          <p:cNvSpPr txBox="1">
            <a:spLocks/>
          </p:cNvSpPr>
          <p:nvPr/>
        </p:nvSpPr>
        <p:spPr>
          <a:xfrm>
            <a:off x="762000" y="152400"/>
            <a:ext cx="8305800" cy="1066800"/>
          </a:xfrm>
          <a:prstGeom prst="rect">
            <a:avLst/>
          </a:prstGeom>
        </p:spPr>
        <p:txBody>
          <a:bodyPr>
            <a:noAutofit/>
          </a:bodyPr>
          <a:lstStyle>
            <a:lvl1pPr algn="l" defTabSz="685800" rtl="0" eaLnBrk="1" latinLnBrk="0" hangingPunct="1">
              <a:lnSpc>
                <a:spcPct val="89000"/>
              </a:lnSpc>
              <a:spcBef>
                <a:spcPct val="0"/>
              </a:spcBef>
              <a:buNone/>
              <a:defRPr sz="4400" kern="1200" baseline="0">
                <a:solidFill>
                  <a:schemeClr val="tx2"/>
                </a:solidFill>
                <a:latin typeface="+mj-lt"/>
                <a:ea typeface="+mj-ea"/>
                <a:cs typeface="+mj-cs"/>
              </a:defRPr>
            </a:lvl1pPr>
          </a:lstStyle>
          <a:p>
            <a:r>
              <a:rPr lang="el-GR" sz="2800" b="1" dirty="0">
                <a:solidFill>
                  <a:schemeClr val="tx1"/>
                </a:solidFill>
              </a:rPr>
              <a:t>Προγραμματιζόμενες από τον χρήστη διατάξεις πυλών (</a:t>
            </a:r>
            <a:r>
              <a:rPr lang="en-US" sz="2800" b="1" dirty="0">
                <a:solidFill>
                  <a:schemeClr val="tx1"/>
                </a:solidFill>
              </a:rPr>
              <a:t>Field Programmable Gate Arrays - </a:t>
            </a:r>
            <a:r>
              <a:rPr lang="el-GR" sz="2800" b="1" dirty="0">
                <a:solidFill>
                  <a:schemeClr val="tx1"/>
                </a:solidFill>
              </a:rPr>
              <a:t>FPGA)</a:t>
            </a:r>
            <a:endParaRPr lang="en-US" sz="2800" b="1" dirty="0">
              <a:solidFill>
                <a:schemeClr val="tx1"/>
              </a:solidFill>
            </a:endParaRPr>
          </a:p>
        </p:txBody>
      </p:sp>
      <p:sp>
        <p:nvSpPr>
          <p:cNvPr id="4" name="Content Placeholder 2">
            <a:extLst>
              <a:ext uri="{FF2B5EF4-FFF2-40B4-BE49-F238E27FC236}">
                <a16:creationId xmlns:a16="http://schemas.microsoft.com/office/drawing/2014/main" id="{BAF90072-A5E4-4D17-B095-30AD27752E40}"/>
              </a:ext>
            </a:extLst>
          </p:cNvPr>
          <p:cNvSpPr txBox="1">
            <a:spLocks/>
          </p:cNvSpPr>
          <p:nvPr/>
        </p:nvSpPr>
        <p:spPr>
          <a:xfrm>
            <a:off x="762000" y="1143000"/>
            <a:ext cx="7886700" cy="5562600"/>
          </a:xfrm>
          <a:prstGeom prst="rect">
            <a:avLst/>
          </a:prstGeom>
        </p:spPr>
        <p:txBody>
          <a:bodyPr>
            <a:normAutofit fontScale="92500" lnSpcReduction="10000"/>
          </a:bodyPr>
          <a:lstStyle>
            <a:lvl1pPr marL="384048" indent="-384048" algn="l" defTabSz="6858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a:lnSpc>
                <a:spcPct val="118000"/>
              </a:lnSpc>
              <a:spcBef>
                <a:spcPts val="0"/>
              </a:spcBef>
              <a:spcAft>
                <a:spcPts val="600"/>
              </a:spcAft>
            </a:pPr>
            <a:r>
              <a:rPr lang="el-GR" dirty="0"/>
              <a:t>Οδηγούν τις εξελίξεις στην υλοποίηση αλγορίθμων στο υλικό</a:t>
            </a:r>
          </a:p>
          <a:p>
            <a:pPr>
              <a:lnSpc>
                <a:spcPct val="118000"/>
              </a:lnSpc>
              <a:spcBef>
                <a:spcPts val="0"/>
              </a:spcBef>
              <a:spcAft>
                <a:spcPts val="600"/>
              </a:spcAft>
            </a:pPr>
            <a:r>
              <a:rPr lang="el-GR" dirty="0"/>
              <a:t>Παρέχουν δυνατότητα σχεδίασης </a:t>
            </a:r>
            <a:r>
              <a:rPr lang="el-GR" b="1" dirty="0">
                <a:solidFill>
                  <a:srgbClr val="0070C0"/>
                </a:solidFill>
              </a:rPr>
              <a:t>VLSI κυκλωμάτων χαμηλού κόστους </a:t>
            </a:r>
            <a:br>
              <a:rPr lang="el-GR" b="1" dirty="0">
                <a:solidFill>
                  <a:srgbClr val="0070C0"/>
                </a:solidFill>
              </a:rPr>
            </a:br>
            <a:r>
              <a:rPr lang="el-GR" dirty="0"/>
              <a:t>στο πεδίο, με τη χρήση σχετικά φθηνών εργαλείων λογισμικού (</a:t>
            </a:r>
            <a:r>
              <a:rPr lang="en-US" dirty="0"/>
              <a:t>CAD)</a:t>
            </a:r>
            <a:endParaRPr lang="el-GR" dirty="0"/>
          </a:p>
          <a:p>
            <a:pPr lvl="1">
              <a:lnSpc>
                <a:spcPct val="118000"/>
              </a:lnSpc>
              <a:spcBef>
                <a:spcPts val="0"/>
              </a:spcBef>
              <a:spcAft>
                <a:spcPts val="600"/>
              </a:spcAft>
            </a:pPr>
            <a:r>
              <a:rPr lang="el-GR" sz="1800" dirty="0"/>
              <a:t>κόστος ανεκτό από μικρές εταιρείες που δραστηριοποιούνται στην ανάπτυξη επιταχυντών υλικού και γενικότερα πυρήνων </a:t>
            </a:r>
            <a:r>
              <a:rPr lang="en-US" sz="1800" dirty="0"/>
              <a:t>IP</a:t>
            </a:r>
            <a:endParaRPr lang="el-GR" sz="1800" dirty="0"/>
          </a:p>
          <a:p>
            <a:pPr>
              <a:lnSpc>
                <a:spcPct val="118000"/>
              </a:lnSpc>
              <a:spcBef>
                <a:spcPts val="0"/>
              </a:spcBef>
              <a:spcAft>
                <a:spcPts val="600"/>
              </a:spcAft>
            </a:pPr>
            <a:r>
              <a:rPr lang="el-GR" dirty="0"/>
              <a:t>Είναι </a:t>
            </a:r>
            <a:r>
              <a:rPr lang="el-GR" b="1" dirty="0" err="1">
                <a:solidFill>
                  <a:srgbClr val="0070C0"/>
                </a:solidFill>
              </a:rPr>
              <a:t>επαναπρογραμματιζόμενες</a:t>
            </a:r>
            <a:r>
              <a:rPr lang="el-GR" dirty="0"/>
              <a:t> και </a:t>
            </a:r>
            <a:r>
              <a:rPr lang="el-GR" b="1" dirty="0" err="1">
                <a:solidFill>
                  <a:srgbClr val="0070C0"/>
                </a:solidFill>
              </a:rPr>
              <a:t>επαναδιατάξιμες</a:t>
            </a:r>
            <a:r>
              <a:rPr lang="el-GR" dirty="0"/>
              <a:t> (ολικώς ή μερικώς) ακόμα και κατά τη διάρκεια της κανονικής λειτουργίας</a:t>
            </a:r>
          </a:p>
          <a:p>
            <a:pPr lvl="1">
              <a:lnSpc>
                <a:spcPct val="118000"/>
              </a:lnSpc>
              <a:spcBef>
                <a:spcPts val="0"/>
              </a:spcBef>
              <a:spcAft>
                <a:spcPts val="600"/>
              </a:spcAft>
            </a:pPr>
            <a:r>
              <a:rPr lang="el-GR" sz="1800" dirty="0"/>
              <a:t>Παρέχουν </a:t>
            </a:r>
            <a:r>
              <a:rPr lang="el-GR" sz="1800" b="1" dirty="0">
                <a:solidFill>
                  <a:srgbClr val="0070C0"/>
                </a:solidFill>
              </a:rPr>
              <a:t>μεγάλη ευελιξία </a:t>
            </a:r>
            <a:r>
              <a:rPr lang="el-GR" sz="1800" dirty="0"/>
              <a:t>στη σχεδίαση ψηφιακών συστημάτων</a:t>
            </a:r>
          </a:p>
          <a:p>
            <a:pPr>
              <a:lnSpc>
                <a:spcPct val="118000"/>
              </a:lnSpc>
              <a:spcBef>
                <a:spcPts val="0"/>
              </a:spcBef>
              <a:spcAft>
                <a:spcPts val="600"/>
              </a:spcAft>
            </a:pPr>
            <a:r>
              <a:rPr lang="el-GR" dirty="0"/>
              <a:t>Διαθέτουν </a:t>
            </a:r>
            <a:r>
              <a:rPr lang="el-GR" b="1" dirty="0">
                <a:solidFill>
                  <a:srgbClr val="0070C0"/>
                </a:solidFill>
              </a:rPr>
              <a:t>ενσωματωμένες μνήμες, πολλαπλασιαστές, ειδικές μονάδες για ψηφιακή επεξεργασία σήματος, εισόδους/εξόδους υψηλών ταχυτήτων, μετατροπείς δεδομένων (όπως</a:t>
            </a:r>
            <a:r>
              <a:rPr lang="en-US" b="1" dirty="0">
                <a:solidFill>
                  <a:srgbClr val="0070C0"/>
                </a:solidFill>
              </a:rPr>
              <a:t> ADC, DAC</a:t>
            </a:r>
            <a:r>
              <a:rPr lang="el-GR" b="1" dirty="0">
                <a:solidFill>
                  <a:srgbClr val="0070C0"/>
                </a:solidFill>
              </a:rPr>
              <a:t>, </a:t>
            </a:r>
            <a:r>
              <a:rPr lang="en-US" b="1" dirty="0">
                <a:solidFill>
                  <a:srgbClr val="0070C0"/>
                </a:solidFill>
              </a:rPr>
              <a:t>RF</a:t>
            </a:r>
            <a:r>
              <a:rPr lang="el-GR" b="1" dirty="0">
                <a:solidFill>
                  <a:srgbClr val="0070C0"/>
                </a:solidFill>
              </a:rPr>
              <a:t>),</a:t>
            </a:r>
            <a:br>
              <a:rPr lang="el-GR" b="1" dirty="0">
                <a:solidFill>
                  <a:srgbClr val="0070C0"/>
                </a:solidFill>
              </a:rPr>
            </a:br>
            <a:r>
              <a:rPr lang="el-GR" dirty="0"/>
              <a:t>ακόμα και </a:t>
            </a:r>
            <a:r>
              <a:rPr lang="el-GR" b="1" dirty="0">
                <a:solidFill>
                  <a:srgbClr val="0070C0"/>
                </a:solidFill>
              </a:rPr>
              <a:t>πυρήνες επεξεργαστών ή μηχανές ΑΙ </a:t>
            </a:r>
            <a:r>
              <a:rPr lang="el-GR" dirty="0"/>
              <a:t>σε νέες τεχνολογίες</a:t>
            </a:r>
          </a:p>
          <a:p>
            <a:pPr>
              <a:lnSpc>
                <a:spcPct val="118000"/>
              </a:lnSpc>
              <a:spcBef>
                <a:spcPts val="0"/>
              </a:spcBef>
              <a:spcAft>
                <a:spcPts val="600"/>
              </a:spcAft>
            </a:pPr>
            <a:r>
              <a:rPr lang="el-GR" dirty="0"/>
              <a:t>Η γενικότερη τεχνολογική εξέλιξη σε θέματα κόστους, αποδόσεων, κατανάλωσης ισχύος και αξιοπιστίας έχει σαν αποτέλεσμα οι σύγχρονες διατάξεις </a:t>
            </a:r>
            <a:r>
              <a:rPr lang="en-US" dirty="0"/>
              <a:t>FPGA </a:t>
            </a:r>
            <a:r>
              <a:rPr lang="el-GR" dirty="0"/>
              <a:t>να χρησιμοποιούνται ευρέως σε </a:t>
            </a:r>
            <a:r>
              <a:rPr lang="el-GR" b="1" dirty="0">
                <a:solidFill>
                  <a:srgbClr val="0070C0"/>
                </a:solidFill>
              </a:rPr>
              <a:t>εμπορικές, βιομηχανικές, αμυντικές και διαστημικές εφαρμογές</a:t>
            </a:r>
            <a:endParaRPr lang="el-GR" dirty="0"/>
          </a:p>
        </p:txBody>
      </p:sp>
      <p:sp>
        <p:nvSpPr>
          <p:cNvPr id="5" name="Slide Number Placeholder 3">
            <a:extLst>
              <a:ext uri="{FF2B5EF4-FFF2-40B4-BE49-F238E27FC236}">
                <a16:creationId xmlns:a16="http://schemas.microsoft.com/office/drawing/2014/main" id="{5A353D45-14E2-4AC6-9DD5-CCE040C7C326}"/>
              </a:ext>
            </a:extLst>
          </p:cNvPr>
          <p:cNvSpPr txBox="1">
            <a:spLocks/>
          </p:cNvSpPr>
          <p:nvPr/>
        </p:nvSpPr>
        <p:spPr>
          <a:xfrm>
            <a:off x="7832481" y="6453386"/>
            <a:ext cx="1197219" cy="404614"/>
          </a:xfrm>
          <a:prstGeom prst="rect">
            <a:avLst/>
          </a:prstGeom>
        </p:spPr>
        <p:txBody>
          <a:bodyPr vert="horz" lIns="91440" tIns="45720" rIns="91440" bIns="45720" rtlCol="0" anchor="ctr"/>
          <a:lstStyle>
            <a:defPPr>
              <a:defRPr lang="en-US"/>
            </a:defPPr>
            <a:lvl1pPr marL="0" algn="r" defTabSz="457200" rtl="0" eaLnBrk="1" latinLnBrk="0" hangingPunct="1">
              <a:defRPr sz="1000" kern="1200" baseline="0">
                <a:solidFill>
                  <a:schemeClr val="tx2"/>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D140F17-45AA-47D1-9F1B-60FA4CA4DBF0}" type="slidenum">
              <a:rPr lang="en-US" smtClean="0"/>
              <a:pPr/>
              <a:t>13</a:t>
            </a:fld>
            <a:endParaRPr lang="en-US"/>
          </a:p>
        </p:txBody>
      </p:sp>
    </p:spTree>
    <p:extLst>
      <p:ext uri="{BB962C8B-B14F-4D97-AF65-F5344CB8AC3E}">
        <p14:creationId xmlns:p14="http://schemas.microsoft.com/office/powerpoint/2010/main" val="30752176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D40152E-A36F-421A-A42A-55C7053B7B99}"/>
              </a:ext>
            </a:extLst>
          </p:cNvPr>
          <p:cNvSpPr>
            <a:spLocks noGrp="1"/>
          </p:cNvSpPr>
          <p:nvPr>
            <p:ph type="sldNum" sz="quarter" idx="12"/>
          </p:nvPr>
        </p:nvSpPr>
        <p:spPr/>
        <p:txBody>
          <a:bodyPr/>
          <a:lstStyle/>
          <a:p>
            <a:fld id="{7D140F17-45AA-47D1-9F1B-60FA4CA4DBF0}" type="slidenum">
              <a:rPr lang="en-US" smtClean="0"/>
              <a:pPr/>
              <a:t>14</a:t>
            </a:fld>
            <a:endParaRPr lang="en-US"/>
          </a:p>
        </p:txBody>
      </p:sp>
      <p:sp>
        <p:nvSpPr>
          <p:cNvPr id="5" name="Title 1">
            <a:extLst>
              <a:ext uri="{FF2B5EF4-FFF2-40B4-BE49-F238E27FC236}">
                <a16:creationId xmlns:a16="http://schemas.microsoft.com/office/drawing/2014/main" id="{3630F4C8-AEAD-4EF9-A144-1902033E1F4B}"/>
              </a:ext>
            </a:extLst>
          </p:cNvPr>
          <p:cNvSpPr txBox="1">
            <a:spLocks/>
          </p:cNvSpPr>
          <p:nvPr/>
        </p:nvSpPr>
        <p:spPr>
          <a:xfrm>
            <a:off x="685800" y="151800"/>
            <a:ext cx="8458200" cy="991200"/>
          </a:xfrm>
          <a:prstGeom prst="rect">
            <a:avLst/>
          </a:prstGeom>
        </p:spPr>
        <p:txBody>
          <a:bodyPr>
            <a:normAutofit fontScale="97500"/>
          </a:bodyPr>
          <a:lstStyle>
            <a:lvl1pPr algn="l" defTabSz="685800" rtl="0" eaLnBrk="1" latinLnBrk="0" hangingPunct="1">
              <a:lnSpc>
                <a:spcPct val="89000"/>
              </a:lnSpc>
              <a:spcBef>
                <a:spcPct val="0"/>
              </a:spcBef>
              <a:buNone/>
              <a:defRPr sz="4400" kern="1200" baseline="0">
                <a:solidFill>
                  <a:schemeClr val="tx2"/>
                </a:solidFill>
                <a:latin typeface="+mj-lt"/>
                <a:ea typeface="+mj-ea"/>
                <a:cs typeface="+mj-cs"/>
              </a:defRPr>
            </a:lvl1pPr>
          </a:lstStyle>
          <a:p>
            <a:r>
              <a:rPr lang="el-GR" sz="2800" b="1" dirty="0"/>
              <a:t>Επιταχυντές Υλικού για ψηφιακά συστήματα υψηλής απόδοσης σε τεχνολογία </a:t>
            </a:r>
            <a:r>
              <a:rPr lang="en-US" sz="2800" b="1" dirty="0"/>
              <a:t>FPGA</a:t>
            </a:r>
            <a:endParaRPr lang="el-GR" sz="2800" b="1" dirty="0"/>
          </a:p>
        </p:txBody>
      </p:sp>
      <p:sp>
        <p:nvSpPr>
          <p:cNvPr id="6" name="Content Placeholder 2">
            <a:extLst>
              <a:ext uri="{FF2B5EF4-FFF2-40B4-BE49-F238E27FC236}">
                <a16:creationId xmlns:a16="http://schemas.microsoft.com/office/drawing/2014/main" id="{52DF1056-46C1-4769-8BF5-AEF195C84BC2}"/>
              </a:ext>
            </a:extLst>
          </p:cNvPr>
          <p:cNvSpPr txBox="1">
            <a:spLocks/>
          </p:cNvSpPr>
          <p:nvPr/>
        </p:nvSpPr>
        <p:spPr>
          <a:xfrm>
            <a:off x="609600" y="1295400"/>
            <a:ext cx="8458200" cy="5486400"/>
          </a:xfrm>
          <a:prstGeom prst="rect">
            <a:avLst/>
          </a:prstGeom>
        </p:spPr>
        <p:txBody>
          <a:bodyPr/>
          <a:lstStyle>
            <a:lvl1pPr marL="384048" indent="-384048" algn="l" defTabSz="6858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a:lnSpc>
                <a:spcPct val="100000"/>
              </a:lnSpc>
            </a:pPr>
            <a:r>
              <a:rPr lang="el-GR" dirty="0"/>
              <a:t>Κανόνας 90/10</a:t>
            </a:r>
          </a:p>
          <a:p>
            <a:pPr lvl="1">
              <a:lnSpc>
                <a:spcPct val="100000"/>
              </a:lnSpc>
            </a:pPr>
            <a:r>
              <a:rPr lang="el-GR" dirty="0">
                <a:solidFill>
                  <a:schemeClr val="tx1"/>
                </a:solidFill>
              </a:rPr>
              <a:t>Συχνά, το </a:t>
            </a:r>
            <a:r>
              <a:rPr lang="el-GR" b="1" dirty="0">
                <a:solidFill>
                  <a:srgbClr val="0070C0"/>
                </a:solidFill>
              </a:rPr>
              <a:t>90% του χρόνου εκτέλεσης </a:t>
            </a:r>
            <a:r>
              <a:rPr lang="el-GR" dirty="0">
                <a:solidFill>
                  <a:schemeClr val="tx1"/>
                </a:solidFill>
              </a:rPr>
              <a:t>και της κατανάλωσης ισχύος ενός προγράμματος δαπανάται</a:t>
            </a:r>
            <a:r>
              <a:rPr lang="el-GR" b="1" dirty="0">
                <a:solidFill>
                  <a:schemeClr val="tx1"/>
                </a:solidFill>
              </a:rPr>
              <a:t> </a:t>
            </a:r>
            <a:r>
              <a:rPr lang="el-GR" b="1" dirty="0">
                <a:solidFill>
                  <a:srgbClr val="0070C0"/>
                </a:solidFill>
              </a:rPr>
              <a:t>από το 10% του κώδικα</a:t>
            </a:r>
          </a:p>
          <a:p>
            <a:pPr lvl="1">
              <a:lnSpc>
                <a:spcPct val="100000"/>
              </a:lnSpc>
            </a:pPr>
            <a:r>
              <a:rPr lang="el-GR" dirty="0">
                <a:solidFill>
                  <a:schemeClr val="tx1"/>
                </a:solidFill>
              </a:rPr>
              <a:t>Μικρά κομμάτια μιας εφαρμογής αποτελούν το </a:t>
            </a:r>
            <a:r>
              <a:rPr lang="en-US" b="1" dirty="0">
                <a:solidFill>
                  <a:srgbClr val="0070C0"/>
                </a:solidFill>
              </a:rPr>
              <a:t>bottleneck </a:t>
            </a:r>
            <a:r>
              <a:rPr lang="el-GR" b="1" dirty="0">
                <a:solidFill>
                  <a:srgbClr val="0070C0"/>
                </a:solidFill>
              </a:rPr>
              <a:t>της απόδοσης</a:t>
            </a:r>
          </a:p>
          <a:p>
            <a:pPr lvl="2">
              <a:lnSpc>
                <a:spcPct val="100000"/>
              </a:lnSpc>
            </a:pPr>
            <a:r>
              <a:rPr lang="el-GR" dirty="0">
                <a:solidFill>
                  <a:schemeClr val="tx1"/>
                </a:solidFill>
              </a:rPr>
              <a:t>Αφορούν κυρίως επεξεργασία δεδομένων χωρίς πολύπλοκο έλεγχο (</a:t>
            </a:r>
            <a:r>
              <a:rPr lang="en-US" dirty="0">
                <a:solidFill>
                  <a:schemeClr val="tx1"/>
                </a:solidFill>
              </a:rPr>
              <a:t>dataflow processing), </a:t>
            </a:r>
            <a:r>
              <a:rPr lang="el-GR" dirty="0">
                <a:solidFill>
                  <a:schemeClr val="tx1"/>
                </a:solidFill>
              </a:rPr>
              <a:t>όπως επεξεργασία και συμπίεση εικόνας </a:t>
            </a:r>
            <a:r>
              <a:rPr lang="en-US" dirty="0">
                <a:solidFill>
                  <a:schemeClr val="tx1"/>
                </a:solidFill>
              </a:rPr>
              <a:t>3D </a:t>
            </a:r>
            <a:br>
              <a:rPr lang="en-US" dirty="0">
                <a:solidFill>
                  <a:schemeClr val="tx1"/>
                </a:solidFill>
              </a:rPr>
            </a:br>
            <a:r>
              <a:rPr lang="el-GR" dirty="0">
                <a:solidFill>
                  <a:schemeClr val="tx1"/>
                </a:solidFill>
              </a:rPr>
              <a:t>και βίντεο, κρυπτογραφία</a:t>
            </a:r>
            <a:r>
              <a:rPr lang="en-US" dirty="0">
                <a:solidFill>
                  <a:schemeClr val="tx1"/>
                </a:solidFill>
              </a:rPr>
              <a:t>,</a:t>
            </a:r>
            <a:r>
              <a:rPr lang="el-GR" dirty="0">
                <a:solidFill>
                  <a:schemeClr val="tx1"/>
                </a:solidFill>
              </a:rPr>
              <a:t> μηχανική μάθηση, κλπ.</a:t>
            </a:r>
          </a:p>
          <a:p>
            <a:pPr lvl="1">
              <a:lnSpc>
                <a:spcPct val="100000"/>
              </a:lnSpc>
            </a:pPr>
            <a:r>
              <a:rPr lang="el-GR" dirty="0">
                <a:solidFill>
                  <a:schemeClr val="tx1"/>
                </a:solidFill>
              </a:rPr>
              <a:t>Οι </a:t>
            </a:r>
            <a:r>
              <a:rPr lang="el-GR" b="1" dirty="0">
                <a:solidFill>
                  <a:srgbClr val="0070C0"/>
                </a:solidFill>
              </a:rPr>
              <a:t>επεξεργαστές γραφικών (</a:t>
            </a:r>
            <a:r>
              <a:rPr lang="en-US" b="1" dirty="0">
                <a:solidFill>
                  <a:srgbClr val="0070C0"/>
                </a:solidFill>
              </a:rPr>
              <a:t>GPUs) </a:t>
            </a:r>
            <a:r>
              <a:rPr lang="el-GR" dirty="0">
                <a:solidFill>
                  <a:schemeClr val="tx1"/>
                </a:solidFill>
              </a:rPr>
              <a:t>επιταχύνουν σημαντικά το κρίσιμο μέρος της εφαρμογής που υλοποιεί αλγορίθμους με διανυσματικές πράξεις που εκτελούνται παράλληλα χωρίς εξαρτήσεις δεδομένων</a:t>
            </a:r>
          </a:p>
          <a:p>
            <a:pPr lvl="1">
              <a:lnSpc>
                <a:spcPct val="100000"/>
              </a:lnSpc>
            </a:pPr>
            <a:r>
              <a:rPr lang="el-GR" dirty="0">
                <a:solidFill>
                  <a:schemeClr val="tx1"/>
                </a:solidFill>
              </a:rPr>
              <a:t>Οι </a:t>
            </a:r>
            <a:r>
              <a:rPr lang="el-GR" b="1" dirty="0">
                <a:solidFill>
                  <a:srgbClr val="0070C0"/>
                </a:solidFill>
              </a:rPr>
              <a:t>επιταχυντές υλικού </a:t>
            </a:r>
            <a:r>
              <a:rPr lang="el-GR" dirty="0">
                <a:solidFill>
                  <a:schemeClr val="tx1"/>
                </a:solidFill>
              </a:rPr>
              <a:t>(ως </a:t>
            </a:r>
            <a:r>
              <a:rPr lang="el-GR" b="1" dirty="0">
                <a:solidFill>
                  <a:srgbClr val="0070C0"/>
                </a:solidFill>
              </a:rPr>
              <a:t>πυρήνες </a:t>
            </a:r>
            <a:r>
              <a:rPr lang="en-US" b="1" dirty="0">
                <a:solidFill>
                  <a:srgbClr val="0070C0"/>
                </a:solidFill>
              </a:rPr>
              <a:t>IP </a:t>
            </a:r>
            <a:r>
              <a:rPr lang="el-GR" b="1" dirty="0">
                <a:solidFill>
                  <a:srgbClr val="0070C0"/>
                </a:solidFill>
              </a:rPr>
              <a:t>σε τεχνολογία </a:t>
            </a:r>
            <a:r>
              <a:rPr lang="en-US" b="1" dirty="0">
                <a:solidFill>
                  <a:srgbClr val="0070C0"/>
                </a:solidFill>
              </a:rPr>
              <a:t>FPGA</a:t>
            </a:r>
            <a:r>
              <a:rPr lang="el-GR" dirty="0"/>
              <a:t>)</a:t>
            </a:r>
            <a:r>
              <a:rPr lang="en-US" b="1" dirty="0">
                <a:solidFill>
                  <a:schemeClr val="tx1"/>
                </a:solidFill>
              </a:rPr>
              <a:t> </a:t>
            </a:r>
            <a:r>
              <a:rPr lang="el-GR" dirty="0">
                <a:solidFill>
                  <a:schemeClr val="tx1"/>
                </a:solidFill>
              </a:rPr>
              <a:t>επιταχύνουν σημαντικά το κρίσιμο μέρος της εφαρμογής που υλοποιεί σύνθετους αλγορίθμους με εξαρτήσεις δεδομένων </a:t>
            </a:r>
            <a:endParaRPr lang="en-US" dirty="0">
              <a:solidFill>
                <a:schemeClr val="tx1"/>
              </a:solidFill>
            </a:endParaRPr>
          </a:p>
          <a:p>
            <a:pPr lvl="1">
              <a:lnSpc>
                <a:spcPct val="100000"/>
              </a:lnSpc>
            </a:pPr>
            <a:r>
              <a:rPr lang="el-GR" dirty="0">
                <a:solidFill>
                  <a:schemeClr val="tx1"/>
                </a:solidFill>
              </a:rPr>
              <a:t>Οι </a:t>
            </a:r>
            <a:r>
              <a:rPr lang="el-GR" b="1" dirty="0">
                <a:solidFill>
                  <a:srgbClr val="0070C0"/>
                </a:solidFill>
              </a:rPr>
              <a:t>πυρήνες επεξεργαστών </a:t>
            </a:r>
            <a:r>
              <a:rPr lang="en-US" b="1" dirty="0">
                <a:solidFill>
                  <a:srgbClr val="0070C0"/>
                </a:solidFill>
              </a:rPr>
              <a:t>(CPUs) </a:t>
            </a:r>
            <a:r>
              <a:rPr lang="el-GR" dirty="0">
                <a:solidFill>
                  <a:schemeClr val="tx1"/>
                </a:solidFill>
              </a:rPr>
              <a:t>υλοποιούν τα λιγότερο κρίσιμα μέρη με τεχνικές παράλληλης επεξεργασίας</a:t>
            </a:r>
          </a:p>
          <a:p>
            <a:pPr lvl="2">
              <a:lnSpc>
                <a:spcPct val="100000"/>
              </a:lnSpc>
            </a:pPr>
            <a:endParaRPr lang="el-GR" dirty="0"/>
          </a:p>
        </p:txBody>
      </p:sp>
      <p:sp>
        <p:nvSpPr>
          <p:cNvPr id="8" name="Slide Number Placeholder 3">
            <a:extLst>
              <a:ext uri="{FF2B5EF4-FFF2-40B4-BE49-F238E27FC236}">
                <a16:creationId xmlns:a16="http://schemas.microsoft.com/office/drawing/2014/main" id="{9B0979D4-0834-4845-B98F-81A51E6CDC0B}"/>
              </a:ext>
            </a:extLst>
          </p:cNvPr>
          <p:cNvSpPr txBox="1">
            <a:spLocks/>
          </p:cNvSpPr>
          <p:nvPr/>
        </p:nvSpPr>
        <p:spPr>
          <a:xfrm>
            <a:off x="8509634" y="6584396"/>
            <a:ext cx="634365" cy="273604"/>
          </a:xfrm>
          <a:prstGeom prst="rect">
            <a:avLst/>
          </a:prstGeom>
        </p:spPr>
        <p:txBody>
          <a:bodyPr vert="horz" lIns="91440" tIns="45720" rIns="91440" bIns="45720" rtlCol="0" anchor="ctr"/>
          <a:lstStyle>
            <a:defPPr>
              <a:defRPr lang="en-US"/>
            </a:defPPr>
            <a:lvl1pPr marL="0" algn="r" defTabSz="457200" rtl="0" eaLnBrk="1" latinLnBrk="0" hangingPunct="1">
              <a:defRPr sz="1000" kern="1200" baseline="0">
                <a:solidFill>
                  <a:schemeClr val="tx2"/>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8F63A3B-78C7-47BE-AE5E-E10140E04643}" type="slidenum">
              <a:rPr lang="en-US" smtClean="0"/>
              <a:pPr/>
              <a:t>14</a:t>
            </a:fld>
            <a:endParaRPr lang="en-US" dirty="0"/>
          </a:p>
        </p:txBody>
      </p:sp>
    </p:spTree>
    <p:extLst>
      <p:ext uri="{BB962C8B-B14F-4D97-AF65-F5344CB8AC3E}">
        <p14:creationId xmlns:p14="http://schemas.microsoft.com/office/powerpoint/2010/main" val="32797921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A9DE825-2270-483D-A9CB-9B5BC43DAF40}"/>
              </a:ext>
            </a:extLst>
          </p:cNvPr>
          <p:cNvSpPr>
            <a:spLocks noGrp="1"/>
          </p:cNvSpPr>
          <p:nvPr>
            <p:ph type="sldNum" sz="quarter" idx="12"/>
          </p:nvPr>
        </p:nvSpPr>
        <p:spPr/>
        <p:txBody>
          <a:bodyPr/>
          <a:lstStyle/>
          <a:p>
            <a:fld id="{7D140F17-45AA-47D1-9F1B-60FA4CA4DBF0}" type="slidenum">
              <a:rPr lang="en-US" smtClean="0"/>
              <a:pPr/>
              <a:t>15</a:t>
            </a:fld>
            <a:endParaRPr lang="en-US"/>
          </a:p>
        </p:txBody>
      </p:sp>
      <p:sp>
        <p:nvSpPr>
          <p:cNvPr id="5" name="Title 1">
            <a:extLst>
              <a:ext uri="{FF2B5EF4-FFF2-40B4-BE49-F238E27FC236}">
                <a16:creationId xmlns:a16="http://schemas.microsoft.com/office/drawing/2014/main" id="{485708E3-E063-451D-8F8D-4F187EE71030}"/>
              </a:ext>
            </a:extLst>
          </p:cNvPr>
          <p:cNvSpPr txBox="1">
            <a:spLocks/>
          </p:cNvSpPr>
          <p:nvPr/>
        </p:nvSpPr>
        <p:spPr>
          <a:xfrm>
            <a:off x="685800" y="151800"/>
            <a:ext cx="8458200" cy="991200"/>
          </a:xfrm>
          <a:prstGeom prst="rect">
            <a:avLst/>
          </a:prstGeom>
        </p:spPr>
        <p:txBody>
          <a:bodyPr>
            <a:normAutofit fontScale="97500"/>
          </a:bodyPr>
          <a:lstStyle>
            <a:lvl1pPr algn="l" defTabSz="685800" rtl="0" eaLnBrk="1" latinLnBrk="0" hangingPunct="1">
              <a:lnSpc>
                <a:spcPct val="89000"/>
              </a:lnSpc>
              <a:spcBef>
                <a:spcPct val="0"/>
              </a:spcBef>
              <a:buNone/>
              <a:defRPr sz="4400" kern="1200" baseline="0">
                <a:solidFill>
                  <a:schemeClr val="tx2"/>
                </a:solidFill>
                <a:latin typeface="+mj-lt"/>
                <a:ea typeface="+mj-ea"/>
                <a:cs typeface="+mj-cs"/>
              </a:defRPr>
            </a:lvl1pPr>
          </a:lstStyle>
          <a:p>
            <a:r>
              <a:rPr lang="el-GR" sz="2800" b="1" dirty="0"/>
              <a:t>Επιταχυντές Υλικού για ψηφιακά ενσωματωμένα συστήματα υψηλής απόδοσης σε τεχνολογία </a:t>
            </a:r>
            <a:r>
              <a:rPr lang="en-US" sz="2800" b="1" dirty="0"/>
              <a:t>FPGA</a:t>
            </a:r>
            <a:endParaRPr lang="el-GR" sz="2800" b="1" dirty="0"/>
          </a:p>
        </p:txBody>
      </p:sp>
      <p:sp>
        <p:nvSpPr>
          <p:cNvPr id="6" name="Content Placeholder 2">
            <a:extLst>
              <a:ext uri="{FF2B5EF4-FFF2-40B4-BE49-F238E27FC236}">
                <a16:creationId xmlns:a16="http://schemas.microsoft.com/office/drawing/2014/main" id="{E5126DBB-46F5-4ECB-AD63-B6FCA517ABD5}"/>
              </a:ext>
            </a:extLst>
          </p:cNvPr>
          <p:cNvSpPr txBox="1">
            <a:spLocks/>
          </p:cNvSpPr>
          <p:nvPr/>
        </p:nvSpPr>
        <p:spPr>
          <a:xfrm>
            <a:off x="762000" y="1143000"/>
            <a:ext cx="8305800" cy="2133600"/>
          </a:xfrm>
          <a:prstGeom prst="rect">
            <a:avLst/>
          </a:prstGeom>
        </p:spPr>
        <p:txBody>
          <a:bodyPr/>
          <a:lstStyle>
            <a:lvl1pPr marL="384048" indent="-384048" algn="l" defTabSz="6858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r>
              <a:rPr lang="el-GR" sz="1800" dirty="0"/>
              <a:t>Η τεχνολογική εξέλιξη</a:t>
            </a:r>
            <a:r>
              <a:rPr lang="en-US" sz="1800" dirty="0"/>
              <a:t> </a:t>
            </a:r>
            <a:r>
              <a:rPr lang="el-GR" sz="1800" dirty="0"/>
              <a:t>που αλλάζει την κλασσική προσέγγιση του </a:t>
            </a:r>
            <a:r>
              <a:rPr lang="el-GR" sz="1800" b="1" dirty="0">
                <a:solidFill>
                  <a:srgbClr val="0070C0"/>
                </a:solidFill>
              </a:rPr>
              <a:t>υλικού </a:t>
            </a:r>
            <a:br>
              <a:rPr lang="el-GR" sz="1800" b="1" dirty="0">
                <a:solidFill>
                  <a:srgbClr val="0070C0"/>
                </a:solidFill>
              </a:rPr>
            </a:br>
            <a:r>
              <a:rPr lang="el-GR" sz="1800" dirty="0">
                <a:solidFill>
                  <a:schemeClr val="tx1"/>
                </a:solidFill>
              </a:rPr>
              <a:t>και τα όρια της </a:t>
            </a:r>
            <a:r>
              <a:rPr lang="el-GR" sz="1800" b="1" dirty="0">
                <a:solidFill>
                  <a:srgbClr val="0070C0"/>
                </a:solidFill>
              </a:rPr>
              <a:t>συ-σχεδίασης υλικού-λογισμικού</a:t>
            </a:r>
          </a:p>
          <a:p>
            <a:pPr lvl="1"/>
            <a:r>
              <a:rPr lang="el-GR" sz="1600" dirty="0">
                <a:solidFill>
                  <a:schemeClr val="tx1"/>
                </a:solidFill>
              </a:rPr>
              <a:t>προγραμματιζόμενη λογική (για πυρήνες </a:t>
            </a:r>
            <a:r>
              <a:rPr lang="en-US" sz="1600" dirty="0">
                <a:solidFill>
                  <a:schemeClr val="tx1"/>
                </a:solidFill>
              </a:rPr>
              <a:t>IP) </a:t>
            </a:r>
            <a:r>
              <a:rPr lang="el-GR" sz="1600" dirty="0">
                <a:solidFill>
                  <a:schemeClr val="tx1"/>
                </a:solidFill>
              </a:rPr>
              <a:t>+ μνήμες + επεξεργαστές </a:t>
            </a:r>
            <a:r>
              <a:rPr lang="en-US" sz="1600" dirty="0">
                <a:solidFill>
                  <a:schemeClr val="tx1"/>
                </a:solidFill>
              </a:rPr>
              <a:t>ARM</a:t>
            </a:r>
            <a:r>
              <a:rPr lang="el-GR" sz="1600" dirty="0">
                <a:solidFill>
                  <a:schemeClr val="tx1"/>
                </a:solidFill>
              </a:rPr>
              <a:t> + επεξεργαστές γραφικών + έτοιμοι επιταχυντές υλικού </a:t>
            </a:r>
            <a:r>
              <a:rPr lang="en-US" sz="1600" dirty="0">
                <a:solidFill>
                  <a:schemeClr val="tx1"/>
                </a:solidFill>
              </a:rPr>
              <a:t>+ </a:t>
            </a:r>
            <a:r>
              <a:rPr lang="el-GR" sz="1600" dirty="0">
                <a:solidFill>
                  <a:schemeClr val="tx1"/>
                </a:solidFill>
              </a:rPr>
              <a:t>συνδεσιμότητα υψηλής ταχύτητας σε ένα τσιπ </a:t>
            </a:r>
            <a:r>
              <a:rPr lang="el-GR" sz="1600" b="1" dirty="0">
                <a:solidFill>
                  <a:schemeClr val="tx1"/>
                </a:solidFill>
              </a:rPr>
              <a:t>(</a:t>
            </a:r>
            <a:r>
              <a:rPr lang="en-US" sz="1600" b="1" dirty="0">
                <a:solidFill>
                  <a:srgbClr val="0070C0"/>
                </a:solidFill>
              </a:rPr>
              <a:t>AMD XILINX Multi-Processing System on Chip</a:t>
            </a:r>
            <a:r>
              <a:rPr lang="en-US" sz="1600" b="1" dirty="0">
                <a:solidFill>
                  <a:schemeClr val="tx1"/>
                </a:solidFill>
              </a:rPr>
              <a:t>)</a:t>
            </a:r>
            <a:r>
              <a:rPr lang="el-GR" sz="1600" b="1" dirty="0">
                <a:solidFill>
                  <a:schemeClr val="tx1"/>
                </a:solidFill>
              </a:rPr>
              <a:t>!</a:t>
            </a:r>
          </a:p>
          <a:p>
            <a:pPr lvl="1"/>
            <a:r>
              <a:rPr lang="el-GR" sz="1600" dirty="0">
                <a:solidFill>
                  <a:schemeClr val="tx1"/>
                </a:solidFill>
              </a:rPr>
              <a:t>Το ενσωματωμένο λογισμικό μπορεί να εκτελεστεί από την SRAM στο FPGA</a:t>
            </a:r>
          </a:p>
          <a:p>
            <a:pPr lvl="1"/>
            <a:r>
              <a:rPr lang="el-GR" sz="1600" dirty="0">
                <a:solidFill>
                  <a:schemeClr val="tx1"/>
                </a:solidFill>
              </a:rPr>
              <a:t>Λύση ενός τσιπ μειωμένου κόστους που αποφεύγει το κόστος ανάπτυξης νέου ASIC</a:t>
            </a:r>
          </a:p>
          <a:p>
            <a:endParaRPr lang="el-GR" sz="1600" b="1" dirty="0">
              <a:solidFill>
                <a:schemeClr val="tx1"/>
              </a:solidFill>
            </a:endParaRPr>
          </a:p>
        </p:txBody>
      </p:sp>
      <p:pic>
        <p:nvPicPr>
          <p:cNvPr id="3" name="Picture 2">
            <a:extLst>
              <a:ext uri="{FF2B5EF4-FFF2-40B4-BE49-F238E27FC236}">
                <a16:creationId xmlns:a16="http://schemas.microsoft.com/office/drawing/2014/main" id="{0A1BDFB9-9682-D736-A79A-F97E97D1B2E7}"/>
              </a:ext>
            </a:extLst>
          </p:cNvPr>
          <p:cNvPicPr>
            <a:picLocks noChangeAspect="1"/>
          </p:cNvPicPr>
          <p:nvPr/>
        </p:nvPicPr>
        <p:blipFill>
          <a:blip r:embed="rId2"/>
          <a:stretch>
            <a:fillRect/>
          </a:stretch>
        </p:blipFill>
        <p:spPr>
          <a:xfrm>
            <a:off x="1828800" y="3323167"/>
            <a:ext cx="4899724" cy="3505200"/>
          </a:xfrm>
          <a:prstGeom prst="rect">
            <a:avLst/>
          </a:prstGeom>
        </p:spPr>
      </p:pic>
      <p:pic>
        <p:nvPicPr>
          <p:cNvPr id="7" name="Picture 6">
            <a:extLst>
              <a:ext uri="{FF2B5EF4-FFF2-40B4-BE49-F238E27FC236}">
                <a16:creationId xmlns:a16="http://schemas.microsoft.com/office/drawing/2014/main" id="{98317653-0866-4FC8-82BA-70DDC4493FB9}"/>
              </a:ext>
            </a:extLst>
          </p:cNvPr>
          <p:cNvPicPr>
            <a:picLocks noChangeAspect="1"/>
          </p:cNvPicPr>
          <p:nvPr/>
        </p:nvPicPr>
        <p:blipFill>
          <a:blip r:embed="rId3">
            <a:extLst>
              <a:ext uri="{28A0092B-C50C-407E-A947-70E740481C1C}">
                <a14:useLocalDpi xmlns:a14="http://schemas.microsoft.com/office/drawing/2010/main" val="0"/>
              </a:ext>
            </a:extLst>
          </a:blip>
          <a:srcRect l="14446" t="14446" r="10889" b="10889"/>
          <a:stretch>
            <a:fillRect/>
          </a:stretch>
        </p:blipFill>
        <p:spPr>
          <a:xfrm>
            <a:off x="7136605" y="4351867"/>
            <a:ext cx="1447800" cy="1447800"/>
          </a:xfrm>
          <a:prstGeom prst="rect">
            <a:avLst/>
          </a:prstGeom>
        </p:spPr>
      </p:pic>
    </p:spTree>
    <p:extLst>
      <p:ext uri="{BB962C8B-B14F-4D97-AF65-F5344CB8AC3E}">
        <p14:creationId xmlns:p14="http://schemas.microsoft.com/office/powerpoint/2010/main" val="23261680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48CC74D-6BC3-5421-536D-F7C0430DEAC6}"/>
              </a:ext>
            </a:extLst>
          </p:cNvPr>
          <p:cNvSpPr>
            <a:spLocks noGrp="1"/>
          </p:cNvSpPr>
          <p:nvPr>
            <p:ph type="sldNum" sz="quarter" idx="12"/>
          </p:nvPr>
        </p:nvSpPr>
        <p:spPr/>
        <p:txBody>
          <a:bodyPr/>
          <a:lstStyle/>
          <a:p>
            <a:fld id="{C67B46B5-A407-46D0-815B-4945E776D48F}" type="slidenum">
              <a:rPr lang="en-US" smtClean="0"/>
              <a:pPr/>
              <a:t>16</a:t>
            </a:fld>
            <a:endParaRPr lang="en-US"/>
          </a:p>
        </p:txBody>
      </p:sp>
      <p:sp>
        <p:nvSpPr>
          <p:cNvPr id="3" name="Slide Number Placeholder 1">
            <a:extLst>
              <a:ext uri="{FF2B5EF4-FFF2-40B4-BE49-F238E27FC236}">
                <a16:creationId xmlns:a16="http://schemas.microsoft.com/office/drawing/2014/main" id="{48EAD011-2674-634E-339C-472212236EAF}"/>
              </a:ext>
            </a:extLst>
          </p:cNvPr>
          <p:cNvSpPr txBox="1">
            <a:spLocks/>
          </p:cNvSpPr>
          <p:nvPr/>
        </p:nvSpPr>
        <p:spPr>
          <a:xfrm>
            <a:off x="8101012" y="6453386"/>
            <a:ext cx="966787" cy="404614"/>
          </a:xfrm>
          <a:prstGeom prst="rect">
            <a:avLst/>
          </a:prstGeom>
        </p:spPr>
        <p:txBody>
          <a:bodyPr vert="horz" lIns="91440" tIns="45720" rIns="91440" bIns="45720" rtlCol="0" anchor="ctr"/>
          <a:lstStyle>
            <a:defPPr>
              <a:defRPr lang="en-US"/>
            </a:defPPr>
            <a:lvl1pPr marL="0" algn="r" defTabSz="457200" rtl="0" eaLnBrk="1" latinLnBrk="0" hangingPunct="1">
              <a:defRPr sz="1000" kern="1200" baseline="0">
                <a:solidFill>
                  <a:schemeClr val="tx2"/>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D140F17-45AA-47D1-9F1B-60FA4CA4DBF0}" type="slidenum">
              <a:rPr lang="en-US" smtClean="0"/>
              <a:pPr/>
              <a:t>16</a:t>
            </a:fld>
            <a:endParaRPr lang="en-US"/>
          </a:p>
        </p:txBody>
      </p:sp>
      <p:sp>
        <p:nvSpPr>
          <p:cNvPr id="4" name="Title 1">
            <a:extLst>
              <a:ext uri="{FF2B5EF4-FFF2-40B4-BE49-F238E27FC236}">
                <a16:creationId xmlns:a16="http://schemas.microsoft.com/office/drawing/2014/main" id="{A17D6E2C-5901-D129-3C5F-45FB2D8175EB}"/>
              </a:ext>
            </a:extLst>
          </p:cNvPr>
          <p:cNvSpPr txBox="1">
            <a:spLocks/>
          </p:cNvSpPr>
          <p:nvPr/>
        </p:nvSpPr>
        <p:spPr>
          <a:xfrm>
            <a:off x="685800" y="75600"/>
            <a:ext cx="8458200" cy="838800"/>
          </a:xfrm>
          <a:prstGeom prst="rect">
            <a:avLst/>
          </a:prstGeom>
        </p:spPr>
        <p:txBody>
          <a:bodyPr>
            <a:normAutofit fontScale="90000" lnSpcReduction="20000"/>
          </a:bodyPr>
          <a:lstStyle>
            <a:lvl1pPr algn="l" defTabSz="685800" rtl="0" eaLnBrk="1" latinLnBrk="0" hangingPunct="1">
              <a:lnSpc>
                <a:spcPct val="89000"/>
              </a:lnSpc>
              <a:spcBef>
                <a:spcPct val="0"/>
              </a:spcBef>
              <a:buNone/>
              <a:defRPr sz="4400" kern="1200" baseline="0">
                <a:solidFill>
                  <a:schemeClr val="tx2"/>
                </a:solidFill>
                <a:latin typeface="+mj-lt"/>
                <a:ea typeface="+mj-ea"/>
                <a:cs typeface="+mj-cs"/>
              </a:defRPr>
            </a:lvl1pPr>
          </a:lstStyle>
          <a:p>
            <a:pPr>
              <a:lnSpc>
                <a:spcPct val="118000"/>
              </a:lnSpc>
            </a:pPr>
            <a:r>
              <a:rPr lang="el-GR" sz="2800" b="1" dirty="0"/>
              <a:t>Επιταχυντές Υπολογισμού </a:t>
            </a:r>
            <a:r>
              <a:rPr lang="en-US" sz="2800" b="1" dirty="0"/>
              <a:t>AI</a:t>
            </a:r>
            <a:r>
              <a:rPr lang="el-GR" sz="2800" b="1" dirty="0"/>
              <a:t> για ψηφιακά ενσωματωμένα συστήματα υψηλής απόδοσης σε τεχνολογία </a:t>
            </a:r>
            <a:r>
              <a:rPr lang="en-US" sz="2800" b="1" dirty="0"/>
              <a:t>FPGA</a:t>
            </a:r>
            <a:endParaRPr lang="el-GR" sz="2800" b="1" dirty="0"/>
          </a:p>
        </p:txBody>
      </p:sp>
      <p:sp>
        <p:nvSpPr>
          <p:cNvPr id="5" name="Content Placeholder 2">
            <a:extLst>
              <a:ext uri="{FF2B5EF4-FFF2-40B4-BE49-F238E27FC236}">
                <a16:creationId xmlns:a16="http://schemas.microsoft.com/office/drawing/2014/main" id="{FA4F4132-4049-8E0F-84ED-F27501C090C9}"/>
              </a:ext>
            </a:extLst>
          </p:cNvPr>
          <p:cNvSpPr txBox="1">
            <a:spLocks/>
          </p:cNvSpPr>
          <p:nvPr/>
        </p:nvSpPr>
        <p:spPr>
          <a:xfrm>
            <a:off x="762000" y="990599"/>
            <a:ext cx="8305800" cy="2362201"/>
          </a:xfrm>
          <a:prstGeom prst="rect">
            <a:avLst/>
          </a:prstGeom>
        </p:spPr>
        <p:txBody>
          <a:bodyPr/>
          <a:lstStyle>
            <a:lvl1pPr marL="384048" indent="-384048" algn="l" defTabSz="6858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a:lnSpc>
                <a:spcPct val="108000"/>
              </a:lnSpc>
              <a:spcBef>
                <a:spcPts val="0"/>
              </a:spcBef>
              <a:spcAft>
                <a:spcPts val="600"/>
              </a:spcAft>
            </a:pPr>
            <a:r>
              <a:rPr lang="el-GR" sz="1800" dirty="0"/>
              <a:t>Η τεχνολογική εξέλιξη</a:t>
            </a:r>
            <a:r>
              <a:rPr lang="en-US" sz="1800" dirty="0"/>
              <a:t> </a:t>
            </a:r>
            <a:r>
              <a:rPr lang="el-GR" sz="1800" dirty="0"/>
              <a:t>που αλλάζει </a:t>
            </a:r>
            <a:r>
              <a:rPr lang="el-GR" sz="1800" dirty="0">
                <a:solidFill>
                  <a:schemeClr val="tx1"/>
                </a:solidFill>
              </a:rPr>
              <a:t>τα όρια της </a:t>
            </a:r>
            <a:r>
              <a:rPr lang="el-GR" sz="1800" b="1" dirty="0" err="1">
                <a:solidFill>
                  <a:srgbClr val="0070C0"/>
                </a:solidFill>
              </a:rPr>
              <a:t>συμπερασματολογίας</a:t>
            </a:r>
            <a:r>
              <a:rPr lang="el-GR" sz="1800" b="1" dirty="0">
                <a:solidFill>
                  <a:srgbClr val="0070C0"/>
                </a:solidFill>
              </a:rPr>
              <a:t>* </a:t>
            </a:r>
            <a:br>
              <a:rPr lang="el-GR" sz="1800" b="1" dirty="0">
                <a:solidFill>
                  <a:srgbClr val="0070C0"/>
                </a:solidFill>
              </a:rPr>
            </a:br>
            <a:r>
              <a:rPr lang="el-GR" sz="1800" b="1" dirty="0">
                <a:solidFill>
                  <a:srgbClr val="0070C0"/>
                </a:solidFill>
              </a:rPr>
              <a:t>στην τεχνητή νοημοσύνη (ΑΙ)</a:t>
            </a:r>
            <a:endParaRPr lang="en-US" sz="1800" b="1" dirty="0">
              <a:solidFill>
                <a:srgbClr val="0070C0"/>
              </a:solidFill>
            </a:endParaRPr>
          </a:p>
          <a:p>
            <a:pPr lvl="1">
              <a:lnSpc>
                <a:spcPct val="108000"/>
              </a:lnSpc>
              <a:spcBef>
                <a:spcPts val="0"/>
              </a:spcBef>
              <a:spcAft>
                <a:spcPts val="0"/>
              </a:spcAft>
            </a:pPr>
            <a:r>
              <a:rPr lang="el-GR" sz="1600" dirty="0">
                <a:solidFill>
                  <a:schemeClr val="tx1"/>
                </a:solidFill>
              </a:rPr>
              <a:t>Είναι προσαρμόσιμη σε εξελισσόμενους αλγόριθμους τεχνητής νοημοσύνης</a:t>
            </a:r>
          </a:p>
          <a:p>
            <a:pPr lvl="1">
              <a:lnSpc>
                <a:spcPct val="108000"/>
              </a:lnSpc>
              <a:spcBef>
                <a:spcPts val="0"/>
              </a:spcBef>
              <a:spcAft>
                <a:spcPts val="0"/>
              </a:spcAft>
            </a:pPr>
            <a:r>
              <a:rPr lang="el-GR" sz="1600" dirty="0">
                <a:solidFill>
                  <a:schemeClr val="tx1"/>
                </a:solidFill>
              </a:rPr>
              <a:t>Συνδυάζει AI </a:t>
            </a:r>
            <a:r>
              <a:rPr lang="el-GR" sz="1600" dirty="0" err="1">
                <a:solidFill>
                  <a:schemeClr val="tx1"/>
                </a:solidFill>
              </a:rPr>
              <a:t>Engines</a:t>
            </a:r>
            <a:r>
              <a:rPr lang="el-GR" sz="1600" dirty="0">
                <a:solidFill>
                  <a:schemeClr val="tx1"/>
                </a:solidFill>
              </a:rPr>
              <a:t>, </a:t>
            </a:r>
            <a:r>
              <a:rPr lang="en-US" sz="1600" dirty="0">
                <a:solidFill>
                  <a:schemeClr val="tx1"/>
                </a:solidFill>
              </a:rPr>
              <a:t>DSP Engines</a:t>
            </a:r>
            <a:r>
              <a:rPr lang="el-GR" sz="1600" dirty="0">
                <a:solidFill>
                  <a:schemeClr val="tx1"/>
                </a:solidFill>
              </a:rPr>
              <a:t>, </a:t>
            </a:r>
            <a:r>
              <a:rPr lang="el-GR" sz="1600" dirty="0" err="1">
                <a:solidFill>
                  <a:schemeClr val="tx1"/>
                </a:solidFill>
              </a:rPr>
              <a:t>Adaptable</a:t>
            </a:r>
            <a:r>
              <a:rPr lang="el-GR" sz="1600" dirty="0">
                <a:solidFill>
                  <a:schemeClr val="tx1"/>
                </a:solidFill>
              </a:rPr>
              <a:t> </a:t>
            </a:r>
            <a:r>
              <a:rPr lang="el-GR" sz="1600" dirty="0" err="1">
                <a:solidFill>
                  <a:schemeClr val="tx1"/>
                </a:solidFill>
              </a:rPr>
              <a:t>Engines</a:t>
            </a:r>
            <a:r>
              <a:rPr lang="en-US" sz="1600" dirty="0">
                <a:solidFill>
                  <a:schemeClr val="tx1"/>
                </a:solidFill>
              </a:rPr>
              <a:t> </a:t>
            </a:r>
            <a:r>
              <a:rPr lang="el-GR" sz="1600" dirty="0">
                <a:solidFill>
                  <a:schemeClr val="tx1"/>
                </a:solidFill>
              </a:rPr>
              <a:t>(</a:t>
            </a:r>
            <a:r>
              <a:rPr lang="el-GR" sz="1600" dirty="0" err="1">
                <a:solidFill>
                  <a:schemeClr val="tx1"/>
                </a:solidFill>
              </a:rPr>
              <a:t>π.χ</a:t>
            </a:r>
            <a:r>
              <a:rPr lang="el-GR" sz="1600" dirty="0">
                <a:solidFill>
                  <a:schemeClr val="tx1"/>
                </a:solidFill>
              </a:rPr>
              <a:t> για συμπιεσμένα </a:t>
            </a:r>
            <a:r>
              <a:rPr lang="el-GR" sz="1600" dirty="0" err="1">
                <a:solidFill>
                  <a:schemeClr val="tx1"/>
                </a:solidFill>
              </a:rPr>
              <a:t>νευρωνικά</a:t>
            </a:r>
            <a:r>
              <a:rPr lang="el-GR" sz="1600" dirty="0">
                <a:solidFill>
                  <a:schemeClr val="tx1"/>
                </a:solidFill>
              </a:rPr>
              <a:t> δίκτυα), προγραμματιζόμενη λογική και επεξεργαστές </a:t>
            </a:r>
            <a:r>
              <a:rPr lang="en-US" sz="1600" dirty="0">
                <a:solidFill>
                  <a:schemeClr val="tx1"/>
                </a:solidFill>
              </a:rPr>
              <a:t>ARM</a:t>
            </a:r>
            <a:r>
              <a:rPr lang="el-GR" sz="1600" dirty="0">
                <a:solidFill>
                  <a:schemeClr val="tx1"/>
                </a:solidFill>
              </a:rPr>
              <a:t> </a:t>
            </a:r>
            <a:br>
              <a:rPr lang="el-GR" sz="1600" dirty="0">
                <a:solidFill>
                  <a:schemeClr val="tx1"/>
                </a:solidFill>
              </a:rPr>
            </a:br>
            <a:r>
              <a:rPr lang="el-GR" sz="1600" dirty="0">
                <a:solidFill>
                  <a:schemeClr val="tx1"/>
                </a:solidFill>
              </a:rPr>
              <a:t>(</a:t>
            </a:r>
            <a:r>
              <a:rPr lang="en-US" sz="1600" b="1" dirty="0">
                <a:solidFill>
                  <a:srgbClr val="0070C0"/>
                </a:solidFill>
              </a:rPr>
              <a:t>AMD XILINX Versal</a:t>
            </a:r>
            <a:r>
              <a:rPr lang="en-US" sz="1600" b="1" dirty="0">
                <a:solidFill>
                  <a:schemeClr val="tx1"/>
                </a:solidFill>
              </a:rPr>
              <a:t> </a:t>
            </a:r>
            <a:r>
              <a:rPr lang="en-US" sz="1600" b="1" dirty="0">
                <a:solidFill>
                  <a:srgbClr val="0070C0"/>
                </a:solidFill>
              </a:rPr>
              <a:t>Adaptive System on Chip</a:t>
            </a:r>
            <a:r>
              <a:rPr lang="en-US" sz="1600" dirty="0">
                <a:solidFill>
                  <a:schemeClr val="tx1"/>
                </a:solidFill>
              </a:rPr>
              <a:t>)</a:t>
            </a:r>
            <a:r>
              <a:rPr lang="el-GR" sz="1600" dirty="0">
                <a:solidFill>
                  <a:schemeClr val="tx1"/>
                </a:solidFill>
              </a:rPr>
              <a:t>!</a:t>
            </a:r>
            <a:endParaRPr lang="en-US" sz="1600" dirty="0">
              <a:solidFill>
                <a:schemeClr val="tx1"/>
              </a:solidFill>
            </a:endParaRPr>
          </a:p>
          <a:p>
            <a:pPr lvl="1">
              <a:lnSpc>
                <a:spcPct val="108000"/>
              </a:lnSpc>
              <a:spcBef>
                <a:spcPts val="0"/>
              </a:spcBef>
              <a:spcAft>
                <a:spcPts val="0"/>
              </a:spcAft>
            </a:pPr>
            <a:r>
              <a:rPr lang="el-GR" sz="1600" dirty="0">
                <a:solidFill>
                  <a:schemeClr val="tx1"/>
                </a:solidFill>
              </a:rPr>
              <a:t>Διαθέτει προγραμματιζόμενο δίκτυο σε τσιπ και </a:t>
            </a:r>
            <a:r>
              <a:rPr lang="el-GR" sz="1600" dirty="0" err="1">
                <a:solidFill>
                  <a:schemeClr val="tx1"/>
                </a:solidFill>
              </a:rPr>
              <a:t>διεπαφές</a:t>
            </a:r>
            <a:r>
              <a:rPr lang="el-GR" sz="1600" dirty="0">
                <a:solidFill>
                  <a:schemeClr val="tx1"/>
                </a:solidFill>
              </a:rPr>
              <a:t> υψηλής ταχύτητας</a:t>
            </a:r>
            <a:endParaRPr lang="en-US" sz="1600" dirty="0">
              <a:solidFill>
                <a:schemeClr val="tx1"/>
              </a:solidFill>
            </a:endParaRPr>
          </a:p>
          <a:p>
            <a:pPr lvl="1">
              <a:lnSpc>
                <a:spcPct val="108000"/>
              </a:lnSpc>
              <a:spcBef>
                <a:spcPts val="0"/>
              </a:spcBef>
              <a:spcAft>
                <a:spcPts val="0"/>
              </a:spcAft>
            </a:pPr>
            <a:r>
              <a:rPr lang="el-GR" sz="1600" dirty="0">
                <a:solidFill>
                  <a:schemeClr val="tx1"/>
                </a:solidFill>
              </a:rPr>
              <a:t>Διασφαλίζει βελτιστοποιημένη συνδεσιμότητα με το Κέντρο Δεδομένων</a:t>
            </a:r>
          </a:p>
          <a:p>
            <a:pPr>
              <a:lnSpc>
                <a:spcPct val="108000"/>
              </a:lnSpc>
              <a:spcBef>
                <a:spcPts val="0"/>
              </a:spcBef>
              <a:spcAft>
                <a:spcPts val="600"/>
              </a:spcAft>
            </a:pPr>
            <a:endParaRPr lang="el-GR" sz="1600" b="1" dirty="0">
              <a:solidFill>
                <a:schemeClr val="tx1"/>
              </a:solidFill>
            </a:endParaRPr>
          </a:p>
        </p:txBody>
      </p:sp>
      <p:pic>
        <p:nvPicPr>
          <p:cNvPr id="8" name="Picture 7">
            <a:extLst>
              <a:ext uri="{FF2B5EF4-FFF2-40B4-BE49-F238E27FC236}">
                <a16:creationId xmlns:a16="http://schemas.microsoft.com/office/drawing/2014/main" id="{B7383B64-BFED-0B15-B9A9-E3C67FC437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0507" y="3962401"/>
            <a:ext cx="4643795" cy="2895600"/>
          </a:xfrm>
          <a:prstGeom prst="rect">
            <a:avLst/>
          </a:prstGeom>
        </p:spPr>
      </p:pic>
      <p:pic>
        <p:nvPicPr>
          <p:cNvPr id="7" name="Picture 6">
            <a:extLst>
              <a:ext uri="{FF2B5EF4-FFF2-40B4-BE49-F238E27FC236}">
                <a16:creationId xmlns:a16="http://schemas.microsoft.com/office/drawing/2014/main" id="{0E92C982-F43B-E2C7-4FE3-3A141F3D900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7010400" y="4800600"/>
            <a:ext cx="1219200" cy="1219200"/>
          </a:xfrm>
          <a:prstGeom prst="rect">
            <a:avLst/>
          </a:prstGeom>
        </p:spPr>
      </p:pic>
      <p:sp>
        <p:nvSpPr>
          <p:cNvPr id="10" name="TextBox 9">
            <a:extLst>
              <a:ext uri="{FF2B5EF4-FFF2-40B4-BE49-F238E27FC236}">
                <a16:creationId xmlns:a16="http://schemas.microsoft.com/office/drawing/2014/main" id="{6B17EDB5-424F-6543-5B4D-9DB33974042B}"/>
              </a:ext>
            </a:extLst>
          </p:cNvPr>
          <p:cNvSpPr txBox="1"/>
          <p:nvPr/>
        </p:nvSpPr>
        <p:spPr>
          <a:xfrm>
            <a:off x="947472" y="3352800"/>
            <a:ext cx="7620000" cy="540854"/>
          </a:xfrm>
          <a:prstGeom prst="rect">
            <a:avLst/>
          </a:prstGeom>
          <a:solidFill>
            <a:schemeClr val="accent2"/>
          </a:solidFill>
          <a:ln>
            <a:solidFill>
              <a:srgbClr val="002060"/>
            </a:solidFill>
          </a:ln>
        </p:spPr>
        <p:txBody>
          <a:bodyPr wrap="square">
            <a:spAutoFit/>
          </a:bodyPr>
          <a:lstStyle/>
          <a:p>
            <a:pPr marL="177800" lvl="1" indent="-177800">
              <a:lnSpc>
                <a:spcPct val="108000"/>
              </a:lnSpc>
              <a:spcBef>
                <a:spcPts val="0"/>
              </a:spcBef>
              <a:spcAft>
                <a:spcPts val="0"/>
              </a:spcAft>
            </a:pPr>
            <a:r>
              <a:rPr lang="el-GR" sz="1400" dirty="0">
                <a:solidFill>
                  <a:schemeClr val="tx1"/>
                </a:solidFill>
              </a:rPr>
              <a:t>* </a:t>
            </a:r>
            <a:r>
              <a:rPr lang="en-US" sz="1400" dirty="0">
                <a:solidFill>
                  <a:schemeClr val="tx1"/>
                </a:solidFill>
              </a:rPr>
              <a:t>E</a:t>
            </a:r>
            <a:r>
              <a:rPr lang="el-GR" sz="1400" dirty="0" err="1">
                <a:solidFill>
                  <a:schemeClr val="tx1"/>
                </a:solidFill>
              </a:rPr>
              <a:t>ίναι</a:t>
            </a:r>
            <a:r>
              <a:rPr lang="el-GR" sz="1400" dirty="0">
                <a:solidFill>
                  <a:schemeClr val="tx1"/>
                </a:solidFill>
              </a:rPr>
              <a:t> η διαδικασία όπου ένα εκπαιδευμένο μοντέλο μηχανικής μάθησης χρησιμοποιεί τις γνώσεις </a:t>
            </a:r>
            <a:br>
              <a:rPr lang="el-GR" sz="1400" dirty="0">
                <a:solidFill>
                  <a:schemeClr val="tx1"/>
                </a:solidFill>
              </a:rPr>
            </a:br>
            <a:r>
              <a:rPr lang="el-GR" sz="1400" dirty="0">
                <a:solidFill>
                  <a:schemeClr val="tx1"/>
                </a:solidFill>
              </a:rPr>
              <a:t>που έχει μάθει για να κάνει προβλέψεις ή</a:t>
            </a:r>
            <a:r>
              <a:rPr lang="en-US" sz="1400" dirty="0">
                <a:solidFill>
                  <a:schemeClr val="tx1"/>
                </a:solidFill>
              </a:rPr>
              <a:t> </a:t>
            </a:r>
            <a:r>
              <a:rPr lang="el-GR" sz="1400" dirty="0">
                <a:solidFill>
                  <a:schemeClr val="tx1"/>
                </a:solidFill>
              </a:rPr>
              <a:t>να πάρει αποφάσεις σχετικά με νέα, άγνωστα δεδομένα.</a:t>
            </a:r>
          </a:p>
        </p:txBody>
      </p:sp>
    </p:spTree>
    <p:extLst>
      <p:ext uri="{BB962C8B-B14F-4D97-AF65-F5344CB8AC3E}">
        <p14:creationId xmlns:p14="http://schemas.microsoft.com/office/powerpoint/2010/main" val="18356321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1187454-1025-40AF-9749-A491E4E44E86}"/>
              </a:ext>
            </a:extLst>
          </p:cNvPr>
          <p:cNvSpPr>
            <a:spLocks noGrp="1"/>
          </p:cNvSpPr>
          <p:nvPr>
            <p:ph type="sldNum" sz="quarter" idx="12"/>
          </p:nvPr>
        </p:nvSpPr>
        <p:spPr/>
        <p:txBody>
          <a:bodyPr/>
          <a:lstStyle/>
          <a:p>
            <a:fld id="{7D140F17-45AA-47D1-9F1B-60FA4CA4DBF0}" type="slidenum">
              <a:rPr lang="en-US" smtClean="0"/>
              <a:pPr/>
              <a:t>17</a:t>
            </a:fld>
            <a:endParaRPr lang="en-US"/>
          </a:p>
        </p:txBody>
      </p:sp>
      <p:sp>
        <p:nvSpPr>
          <p:cNvPr id="3" name="Title 1">
            <a:extLst>
              <a:ext uri="{FF2B5EF4-FFF2-40B4-BE49-F238E27FC236}">
                <a16:creationId xmlns:a16="http://schemas.microsoft.com/office/drawing/2014/main" id="{6C4B27DA-EA68-44DD-8D24-C62A2B16EE96}"/>
              </a:ext>
            </a:extLst>
          </p:cNvPr>
          <p:cNvSpPr txBox="1">
            <a:spLocks/>
          </p:cNvSpPr>
          <p:nvPr/>
        </p:nvSpPr>
        <p:spPr>
          <a:xfrm>
            <a:off x="740569" y="201615"/>
            <a:ext cx="8251027" cy="951274"/>
          </a:xfrm>
          <a:prstGeom prst="rect">
            <a:avLst/>
          </a:prstGeom>
        </p:spPr>
        <p:txBody>
          <a:bodyPr/>
          <a:lstStyle>
            <a:lvl1pPr algn="l" defTabSz="685800" rtl="0" eaLnBrk="1" latinLnBrk="0" hangingPunct="1">
              <a:lnSpc>
                <a:spcPct val="89000"/>
              </a:lnSpc>
              <a:spcBef>
                <a:spcPct val="0"/>
              </a:spcBef>
              <a:buNone/>
              <a:defRPr sz="4400" kern="1200" baseline="0">
                <a:solidFill>
                  <a:schemeClr val="tx2"/>
                </a:solidFill>
                <a:latin typeface="+mj-lt"/>
                <a:ea typeface="+mj-ea"/>
                <a:cs typeface="+mj-cs"/>
              </a:defRPr>
            </a:lvl1pPr>
          </a:lstStyle>
          <a:p>
            <a:r>
              <a:rPr lang="el-GR" altLang="el-GR" sz="3200" b="1" dirty="0"/>
              <a:t>Συ-σχεδίαση υλικού-λογισμικού</a:t>
            </a:r>
            <a:r>
              <a:rPr lang="en-US" altLang="el-GR" sz="3200" b="1" dirty="0"/>
              <a:t> </a:t>
            </a:r>
            <a:r>
              <a:rPr lang="el-GR" altLang="el-GR" sz="3200" b="1" dirty="0"/>
              <a:t>στα σύγχρονα ψηφιακά ενσωματωμένα συστήματα</a:t>
            </a:r>
            <a:endParaRPr lang="el-GR" sz="3200" b="1" dirty="0"/>
          </a:p>
        </p:txBody>
      </p:sp>
      <p:sp>
        <p:nvSpPr>
          <p:cNvPr id="4" name="AutoShape 7">
            <a:extLst>
              <a:ext uri="{FF2B5EF4-FFF2-40B4-BE49-F238E27FC236}">
                <a16:creationId xmlns:a16="http://schemas.microsoft.com/office/drawing/2014/main" id="{3A62D531-C673-44A0-99B8-D78AA2D1FF53}"/>
              </a:ext>
            </a:extLst>
          </p:cNvPr>
          <p:cNvSpPr>
            <a:spLocks noChangeArrowheads="1"/>
          </p:cNvSpPr>
          <p:nvPr/>
        </p:nvSpPr>
        <p:spPr bwMode="auto">
          <a:xfrm>
            <a:off x="3059906" y="5849937"/>
            <a:ext cx="720725" cy="431800"/>
          </a:xfrm>
          <a:prstGeom prst="flowChartDecision">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spcBef>
                <a:spcPct val="0"/>
              </a:spcBef>
              <a:buClrTx/>
              <a:buSzTx/>
              <a:buFontTx/>
              <a:buNone/>
            </a:pPr>
            <a:r>
              <a:rPr lang="en-US" altLang="el-GR" sz="1400" b="1"/>
              <a:t>OK</a:t>
            </a:r>
            <a:r>
              <a:rPr lang="el-GR" altLang="el-GR" sz="1400" b="1"/>
              <a:t>;</a:t>
            </a:r>
            <a:endParaRPr lang="en-US" altLang="el-GR" sz="1400" b="1"/>
          </a:p>
        </p:txBody>
      </p:sp>
      <p:sp>
        <p:nvSpPr>
          <p:cNvPr id="5" name="Line 8">
            <a:extLst>
              <a:ext uri="{FF2B5EF4-FFF2-40B4-BE49-F238E27FC236}">
                <a16:creationId xmlns:a16="http://schemas.microsoft.com/office/drawing/2014/main" id="{5F2F47DD-B0A8-4C26-84F7-98AB2B67E18C}"/>
              </a:ext>
            </a:extLst>
          </p:cNvPr>
          <p:cNvSpPr>
            <a:spLocks noChangeShapeType="1"/>
          </p:cNvSpPr>
          <p:nvPr/>
        </p:nvSpPr>
        <p:spPr bwMode="auto">
          <a:xfrm>
            <a:off x="4571206" y="2376851"/>
            <a:ext cx="0" cy="287338"/>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l-GR" b="1"/>
          </a:p>
        </p:txBody>
      </p:sp>
      <p:sp>
        <p:nvSpPr>
          <p:cNvPr id="6" name="Line 11">
            <a:extLst>
              <a:ext uri="{FF2B5EF4-FFF2-40B4-BE49-F238E27FC236}">
                <a16:creationId xmlns:a16="http://schemas.microsoft.com/office/drawing/2014/main" id="{53F65103-6271-4097-AA73-B49828E43BE0}"/>
              </a:ext>
            </a:extLst>
          </p:cNvPr>
          <p:cNvSpPr>
            <a:spLocks noChangeShapeType="1"/>
          </p:cNvSpPr>
          <p:nvPr/>
        </p:nvSpPr>
        <p:spPr bwMode="auto">
          <a:xfrm flipH="1" flipV="1">
            <a:off x="2339180" y="2881676"/>
            <a:ext cx="19783" cy="3166898"/>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l-GR" b="1"/>
          </a:p>
        </p:txBody>
      </p:sp>
      <p:sp>
        <p:nvSpPr>
          <p:cNvPr id="7" name="Line 12">
            <a:extLst>
              <a:ext uri="{FF2B5EF4-FFF2-40B4-BE49-F238E27FC236}">
                <a16:creationId xmlns:a16="http://schemas.microsoft.com/office/drawing/2014/main" id="{4ADA77CC-84E7-4A89-8305-41A8BF148826}"/>
              </a:ext>
            </a:extLst>
          </p:cNvPr>
          <p:cNvSpPr>
            <a:spLocks noChangeShapeType="1"/>
          </p:cNvSpPr>
          <p:nvPr/>
        </p:nvSpPr>
        <p:spPr bwMode="auto">
          <a:xfrm flipV="1">
            <a:off x="2339181" y="2881676"/>
            <a:ext cx="1511300" cy="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l-GR" b="1"/>
          </a:p>
        </p:txBody>
      </p:sp>
      <p:sp>
        <p:nvSpPr>
          <p:cNvPr id="8" name="Text Box 13">
            <a:extLst>
              <a:ext uri="{FF2B5EF4-FFF2-40B4-BE49-F238E27FC236}">
                <a16:creationId xmlns:a16="http://schemas.microsoft.com/office/drawing/2014/main" id="{5F7D72ED-1B4D-4909-B5B8-1CED99B15D7D}"/>
              </a:ext>
            </a:extLst>
          </p:cNvPr>
          <p:cNvSpPr txBox="1">
            <a:spLocks noChangeArrowheads="1"/>
          </p:cNvSpPr>
          <p:nvPr/>
        </p:nvSpPr>
        <p:spPr bwMode="auto">
          <a:xfrm>
            <a:off x="6084094" y="5778500"/>
            <a:ext cx="418704"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spcBef>
                <a:spcPct val="0"/>
              </a:spcBef>
              <a:buClrTx/>
              <a:buSzTx/>
              <a:buFontTx/>
              <a:buNone/>
            </a:pPr>
            <a:r>
              <a:rPr lang="el-GR" altLang="el-GR" sz="1400" b="1"/>
              <a:t>Όχι</a:t>
            </a:r>
            <a:endParaRPr lang="en-US" altLang="el-GR" sz="1400" b="1"/>
          </a:p>
        </p:txBody>
      </p:sp>
      <p:sp>
        <p:nvSpPr>
          <p:cNvPr id="9" name="Line 18">
            <a:extLst>
              <a:ext uri="{FF2B5EF4-FFF2-40B4-BE49-F238E27FC236}">
                <a16:creationId xmlns:a16="http://schemas.microsoft.com/office/drawing/2014/main" id="{A90E22DA-7FD8-462A-87EB-D7271A67C7D2}"/>
              </a:ext>
            </a:extLst>
          </p:cNvPr>
          <p:cNvSpPr>
            <a:spLocks noChangeShapeType="1"/>
          </p:cNvSpPr>
          <p:nvPr/>
        </p:nvSpPr>
        <p:spPr bwMode="auto">
          <a:xfrm flipV="1">
            <a:off x="6084094" y="6067425"/>
            <a:ext cx="720725" cy="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l-GR" b="1"/>
          </a:p>
        </p:txBody>
      </p:sp>
      <p:sp>
        <p:nvSpPr>
          <p:cNvPr id="10" name="AutoShape 21">
            <a:extLst>
              <a:ext uri="{FF2B5EF4-FFF2-40B4-BE49-F238E27FC236}">
                <a16:creationId xmlns:a16="http://schemas.microsoft.com/office/drawing/2014/main" id="{0DE01BF7-AF5F-481F-8AE3-1DE346D9D63F}"/>
              </a:ext>
            </a:extLst>
          </p:cNvPr>
          <p:cNvSpPr>
            <a:spLocks noChangeArrowheads="1"/>
          </p:cNvSpPr>
          <p:nvPr/>
        </p:nvSpPr>
        <p:spPr bwMode="auto">
          <a:xfrm>
            <a:off x="3852069" y="2665776"/>
            <a:ext cx="1439862" cy="433388"/>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spcBef>
                <a:spcPct val="0"/>
              </a:spcBef>
              <a:buClrTx/>
              <a:buSzTx/>
              <a:buFontTx/>
              <a:buNone/>
            </a:pPr>
            <a:r>
              <a:rPr lang="el-GR" altLang="el-GR" sz="1400" b="1" dirty="0" err="1">
                <a:solidFill>
                  <a:schemeClr val="bg1"/>
                </a:solidFill>
              </a:rPr>
              <a:t>Διαμέριση</a:t>
            </a:r>
            <a:endParaRPr lang="en-US" altLang="el-GR" sz="1400" b="1" dirty="0">
              <a:solidFill>
                <a:schemeClr val="bg1"/>
              </a:solidFill>
            </a:endParaRPr>
          </a:p>
        </p:txBody>
      </p:sp>
      <p:sp>
        <p:nvSpPr>
          <p:cNvPr id="11" name="AutoShape 24">
            <a:extLst>
              <a:ext uri="{FF2B5EF4-FFF2-40B4-BE49-F238E27FC236}">
                <a16:creationId xmlns:a16="http://schemas.microsoft.com/office/drawing/2014/main" id="{5DF8A20C-3673-4FD6-A0F2-CE33D51E45F8}"/>
              </a:ext>
            </a:extLst>
          </p:cNvPr>
          <p:cNvSpPr>
            <a:spLocks noChangeArrowheads="1"/>
          </p:cNvSpPr>
          <p:nvPr/>
        </p:nvSpPr>
        <p:spPr bwMode="auto">
          <a:xfrm>
            <a:off x="2699544" y="4466001"/>
            <a:ext cx="1439862" cy="719138"/>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spcBef>
                <a:spcPct val="0"/>
              </a:spcBef>
              <a:buClrTx/>
              <a:buSzTx/>
              <a:buFontTx/>
              <a:buNone/>
            </a:pPr>
            <a:r>
              <a:rPr lang="el-GR" altLang="el-GR" sz="1400" b="1" dirty="0">
                <a:solidFill>
                  <a:schemeClr val="bg1"/>
                </a:solidFill>
              </a:rPr>
              <a:t>Σχεδίαση</a:t>
            </a:r>
            <a:br>
              <a:rPr lang="en-US" altLang="el-GR" sz="1400" b="1" dirty="0">
                <a:solidFill>
                  <a:schemeClr val="bg1"/>
                </a:solidFill>
              </a:rPr>
            </a:br>
            <a:r>
              <a:rPr lang="el-GR" altLang="el-GR" sz="1400" b="1" dirty="0">
                <a:solidFill>
                  <a:schemeClr val="bg1"/>
                </a:solidFill>
              </a:rPr>
              <a:t>και Επαλήθευση</a:t>
            </a:r>
            <a:br>
              <a:rPr lang="en-US" altLang="el-GR" sz="1400" b="1" dirty="0">
                <a:solidFill>
                  <a:schemeClr val="bg1"/>
                </a:solidFill>
              </a:rPr>
            </a:br>
            <a:r>
              <a:rPr lang="el-GR" altLang="el-GR" sz="1400" b="1" dirty="0">
                <a:solidFill>
                  <a:schemeClr val="bg1"/>
                </a:solidFill>
              </a:rPr>
              <a:t>Υλικού (Ι</a:t>
            </a:r>
            <a:r>
              <a:rPr lang="en-US" altLang="el-GR" sz="1400" b="1" dirty="0">
                <a:solidFill>
                  <a:schemeClr val="bg1"/>
                </a:solidFill>
              </a:rPr>
              <a:t>P cores)</a:t>
            </a:r>
          </a:p>
        </p:txBody>
      </p:sp>
      <p:sp>
        <p:nvSpPr>
          <p:cNvPr id="12" name="Line 25">
            <a:extLst>
              <a:ext uri="{FF2B5EF4-FFF2-40B4-BE49-F238E27FC236}">
                <a16:creationId xmlns:a16="http://schemas.microsoft.com/office/drawing/2014/main" id="{9E3EEDBC-96A0-42AC-9FD7-AEEDDB226386}"/>
              </a:ext>
            </a:extLst>
          </p:cNvPr>
          <p:cNvSpPr>
            <a:spLocks noChangeShapeType="1"/>
          </p:cNvSpPr>
          <p:nvPr/>
        </p:nvSpPr>
        <p:spPr bwMode="auto">
          <a:xfrm>
            <a:off x="5723731" y="4177076"/>
            <a:ext cx="0" cy="287338"/>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l-GR" b="1"/>
          </a:p>
        </p:txBody>
      </p:sp>
      <p:sp>
        <p:nvSpPr>
          <p:cNvPr id="13" name="Line 27">
            <a:extLst>
              <a:ext uri="{FF2B5EF4-FFF2-40B4-BE49-F238E27FC236}">
                <a16:creationId xmlns:a16="http://schemas.microsoft.com/office/drawing/2014/main" id="{585FE030-97CD-4E2B-BA80-6AF050333716}"/>
              </a:ext>
            </a:extLst>
          </p:cNvPr>
          <p:cNvSpPr>
            <a:spLocks noChangeShapeType="1"/>
          </p:cNvSpPr>
          <p:nvPr/>
        </p:nvSpPr>
        <p:spPr bwMode="auto">
          <a:xfrm flipH="1">
            <a:off x="3420268" y="5185140"/>
            <a:ext cx="8679" cy="664798"/>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l-GR" b="1"/>
          </a:p>
        </p:txBody>
      </p:sp>
      <p:sp>
        <p:nvSpPr>
          <p:cNvPr id="14" name="AutoShape 28">
            <a:extLst>
              <a:ext uri="{FF2B5EF4-FFF2-40B4-BE49-F238E27FC236}">
                <a16:creationId xmlns:a16="http://schemas.microsoft.com/office/drawing/2014/main" id="{54CC81F3-BD4C-4555-8E09-C54081645F8B}"/>
              </a:ext>
            </a:extLst>
          </p:cNvPr>
          <p:cNvSpPr>
            <a:spLocks noChangeArrowheads="1"/>
          </p:cNvSpPr>
          <p:nvPr/>
        </p:nvSpPr>
        <p:spPr bwMode="auto">
          <a:xfrm>
            <a:off x="5004594" y="3384914"/>
            <a:ext cx="1439862" cy="865187"/>
          </a:xfrm>
          <a:prstGeom prst="flowChartDocumen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spcBef>
                <a:spcPct val="0"/>
              </a:spcBef>
              <a:buClrTx/>
              <a:buSzTx/>
              <a:buFontTx/>
              <a:buNone/>
            </a:pPr>
            <a:r>
              <a:rPr lang="el-GR" altLang="el-GR" sz="1400" b="1"/>
              <a:t>Απαιτήσεις</a:t>
            </a:r>
            <a:br>
              <a:rPr lang="en-US" altLang="el-GR" sz="1400" b="1"/>
            </a:br>
            <a:r>
              <a:rPr lang="el-GR" altLang="el-GR" sz="1400" b="1"/>
              <a:t>και Περιορισμού</a:t>
            </a:r>
            <a:br>
              <a:rPr lang="en-US" altLang="el-GR" sz="1400" b="1"/>
            </a:br>
            <a:r>
              <a:rPr lang="el-GR" altLang="el-GR" sz="1400" b="1"/>
              <a:t>Λογισμικού</a:t>
            </a:r>
            <a:endParaRPr lang="en-US" altLang="el-GR" sz="1400" b="1"/>
          </a:p>
        </p:txBody>
      </p:sp>
      <p:sp>
        <p:nvSpPr>
          <p:cNvPr id="15" name="Line 29">
            <a:extLst>
              <a:ext uri="{FF2B5EF4-FFF2-40B4-BE49-F238E27FC236}">
                <a16:creationId xmlns:a16="http://schemas.microsoft.com/office/drawing/2014/main" id="{E5B16981-BC56-4A98-8EA7-EBE5A25A77DE}"/>
              </a:ext>
            </a:extLst>
          </p:cNvPr>
          <p:cNvSpPr>
            <a:spLocks noChangeShapeType="1"/>
          </p:cNvSpPr>
          <p:nvPr/>
        </p:nvSpPr>
        <p:spPr bwMode="auto">
          <a:xfrm flipH="1">
            <a:off x="3852069" y="3097576"/>
            <a:ext cx="287337" cy="287338"/>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l-GR" b="1"/>
          </a:p>
        </p:txBody>
      </p:sp>
      <p:sp>
        <p:nvSpPr>
          <p:cNvPr id="16" name="Line 31">
            <a:extLst>
              <a:ext uri="{FF2B5EF4-FFF2-40B4-BE49-F238E27FC236}">
                <a16:creationId xmlns:a16="http://schemas.microsoft.com/office/drawing/2014/main" id="{EA42EFC1-2934-4FF1-8D49-63909099780C}"/>
              </a:ext>
            </a:extLst>
          </p:cNvPr>
          <p:cNvSpPr>
            <a:spLocks noChangeShapeType="1"/>
          </p:cNvSpPr>
          <p:nvPr/>
        </p:nvSpPr>
        <p:spPr bwMode="auto">
          <a:xfrm>
            <a:off x="5004594" y="3097576"/>
            <a:ext cx="287337" cy="287338"/>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l-GR" b="1"/>
          </a:p>
        </p:txBody>
      </p:sp>
      <p:sp>
        <p:nvSpPr>
          <p:cNvPr id="17" name="Line 32">
            <a:extLst>
              <a:ext uri="{FF2B5EF4-FFF2-40B4-BE49-F238E27FC236}">
                <a16:creationId xmlns:a16="http://schemas.microsoft.com/office/drawing/2014/main" id="{91284C86-A0DB-465E-98BA-4C04206A8063}"/>
              </a:ext>
            </a:extLst>
          </p:cNvPr>
          <p:cNvSpPr>
            <a:spLocks noChangeShapeType="1"/>
          </p:cNvSpPr>
          <p:nvPr/>
        </p:nvSpPr>
        <p:spPr bwMode="auto">
          <a:xfrm>
            <a:off x="3420269" y="4177076"/>
            <a:ext cx="0" cy="287338"/>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l-GR" b="1"/>
          </a:p>
        </p:txBody>
      </p:sp>
      <p:sp>
        <p:nvSpPr>
          <p:cNvPr id="18" name="AutoShape 33">
            <a:extLst>
              <a:ext uri="{FF2B5EF4-FFF2-40B4-BE49-F238E27FC236}">
                <a16:creationId xmlns:a16="http://schemas.microsoft.com/office/drawing/2014/main" id="{3BD363B3-A71A-40A4-B928-2AA58C6440E5}"/>
              </a:ext>
            </a:extLst>
          </p:cNvPr>
          <p:cNvSpPr>
            <a:spLocks noChangeArrowheads="1"/>
          </p:cNvSpPr>
          <p:nvPr/>
        </p:nvSpPr>
        <p:spPr bwMode="auto">
          <a:xfrm>
            <a:off x="5004594" y="4466000"/>
            <a:ext cx="1439862" cy="1115451"/>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spcBef>
                <a:spcPct val="0"/>
              </a:spcBef>
              <a:buClrTx/>
              <a:buSzTx/>
              <a:buFontTx/>
              <a:buNone/>
            </a:pPr>
            <a:r>
              <a:rPr lang="el-GR" altLang="el-GR" sz="1400" b="1" dirty="0">
                <a:solidFill>
                  <a:schemeClr val="bg1"/>
                </a:solidFill>
              </a:rPr>
              <a:t>Σχεδίαση</a:t>
            </a:r>
          </a:p>
          <a:p>
            <a:pPr algn="ctr" eaLnBrk="0" hangingPunct="0">
              <a:spcBef>
                <a:spcPct val="0"/>
              </a:spcBef>
            </a:pPr>
            <a:r>
              <a:rPr lang="el-GR" altLang="el-GR" sz="1400" b="1" dirty="0">
                <a:solidFill>
                  <a:schemeClr val="bg1"/>
                </a:solidFill>
              </a:rPr>
              <a:t>και Επαλήθευση</a:t>
            </a:r>
            <a:br>
              <a:rPr lang="en-US" altLang="el-GR" sz="1400" b="1" dirty="0">
                <a:solidFill>
                  <a:schemeClr val="bg1"/>
                </a:solidFill>
              </a:rPr>
            </a:br>
            <a:r>
              <a:rPr lang="el-GR" altLang="el-GR" sz="1400" b="1" dirty="0">
                <a:solidFill>
                  <a:schemeClr val="bg1"/>
                </a:solidFill>
              </a:rPr>
              <a:t>Λογισμικού</a:t>
            </a:r>
            <a:r>
              <a:rPr lang="en-US" altLang="el-GR" sz="1400" b="1" dirty="0">
                <a:solidFill>
                  <a:schemeClr val="bg1"/>
                </a:solidFill>
              </a:rPr>
              <a:t> </a:t>
            </a:r>
            <a:r>
              <a:rPr lang="el-GR" altLang="el-GR" sz="1400" b="1" dirty="0">
                <a:solidFill>
                  <a:schemeClr val="bg1"/>
                </a:solidFill>
              </a:rPr>
              <a:t>και </a:t>
            </a:r>
            <a:br>
              <a:rPr lang="en-US" altLang="el-GR" sz="1400" b="1" dirty="0">
                <a:solidFill>
                  <a:schemeClr val="bg1"/>
                </a:solidFill>
              </a:rPr>
            </a:br>
            <a:r>
              <a:rPr lang="en-US" altLang="el-GR" sz="1400" b="1" dirty="0">
                <a:solidFill>
                  <a:schemeClr val="bg1"/>
                </a:solidFill>
              </a:rPr>
              <a:t>RTOS, Linux </a:t>
            </a:r>
            <a:r>
              <a:rPr lang="el-GR" altLang="el-GR" sz="1400" b="1" dirty="0">
                <a:solidFill>
                  <a:schemeClr val="bg1"/>
                </a:solidFill>
              </a:rPr>
              <a:t>για  </a:t>
            </a:r>
            <a:br>
              <a:rPr lang="en-US" altLang="el-GR" sz="1400" b="1" dirty="0">
                <a:solidFill>
                  <a:schemeClr val="bg1"/>
                </a:solidFill>
              </a:rPr>
            </a:br>
            <a:r>
              <a:rPr lang="en-US" altLang="el-GR" sz="1400" b="1" dirty="0">
                <a:solidFill>
                  <a:schemeClr val="bg1"/>
                </a:solidFill>
              </a:rPr>
              <a:t>CPUs &amp; GPUs </a:t>
            </a:r>
            <a:endParaRPr lang="el-GR" altLang="el-GR" sz="1400" b="1" dirty="0">
              <a:solidFill>
                <a:schemeClr val="bg1"/>
              </a:solidFill>
            </a:endParaRPr>
          </a:p>
        </p:txBody>
      </p:sp>
      <p:sp>
        <p:nvSpPr>
          <p:cNvPr id="19" name="AutoShape 34">
            <a:extLst>
              <a:ext uri="{FF2B5EF4-FFF2-40B4-BE49-F238E27FC236}">
                <a16:creationId xmlns:a16="http://schemas.microsoft.com/office/drawing/2014/main" id="{EB587CA0-1495-4378-9C09-16AF2CCD02D3}"/>
              </a:ext>
            </a:extLst>
          </p:cNvPr>
          <p:cNvSpPr>
            <a:spLocks noChangeArrowheads="1"/>
          </p:cNvSpPr>
          <p:nvPr/>
        </p:nvSpPr>
        <p:spPr bwMode="auto">
          <a:xfrm>
            <a:off x="5363369" y="5851525"/>
            <a:ext cx="720725" cy="431800"/>
          </a:xfrm>
          <a:prstGeom prst="flowChartDecision">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spcBef>
                <a:spcPct val="0"/>
              </a:spcBef>
              <a:buClrTx/>
              <a:buSzTx/>
              <a:buFontTx/>
              <a:buNone/>
            </a:pPr>
            <a:r>
              <a:rPr lang="en-US" altLang="el-GR" sz="1400" b="1"/>
              <a:t>OK</a:t>
            </a:r>
            <a:r>
              <a:rPr lang="el-GR" altLang="el-GR" sz="1400" b="1"/>
              <a:t>;</a:t>
            </a:r>
            <a:endParaRPr lang="en-US" altLang="el-GR" sz="1400" b="1"/>
          </a:p>
        </p:txBody>
      </p:sp>
      <p:sp>
        <p:nvSpPr>
          <p:cNvPr id="20" name="Line 35">
            <a:extLst>
              <a:ext uri="{FF2B5EF4-FFF2-40B4-BE49-F238E27FC236}">
                <a16:creationId xmlns:a16="http://schemas.microsoft.com/office/drawing/2014/main" id="{58ADC62F-7551-4838-B9A1-CDFAE651E1E4}"/>
              </a:ext>
            </a:extLst>
          </p:cNvPr>
          <p:cNvSpPr>
            <a:spLocks noChangeShapeType="1"/>
          </p:cNvSpPr>
          <p:nvPr/>
        </p:nvSpPr>
        <p:spPr bwMode="auto">
          <a:xfrm>
            <a:off x="5723731" y="5564187"/>
            <a:ext cx="0" cy="287338"/>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l-GR" b="1"/>
          </a:p>
        </p:txBody>
      </p:sp>
      <p:sp>
        <p:nvSpPr>
          <p:cNvPr id="21" name="Line 36">
            <a:extLst>
              <a:ext uri="{FF2B5EF4-FFF2-40B4-BE49-F238E27FC236}">
                <a16:creationId xmlns:a16="http://schemas.microsoft.com/office/drawing/2014/main" id="{6FCD0337-B199-4D0E-9D02-4689A68E7269}"/>
              </a:ext>
            </a:extLst>
          </p:cNvPr>
          <p:cNvSpPr>
            <a:spLocks noChangeShapeType="1"/>
          </p:cNvSpPr>
          <p:nvPr/>
        </p:nvSpPr>
        <p:spPr bwMode="auto">
          <a:xfrm flipH="1" flipV="1">
            <a:off x="2339181" y="6067425"/>
            <a:ext cx="720725" cy="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l-GR" b="1"/>
          </a:p>
        </p:txBody>
      </p:sp>
      <p:sp>
        <p:nvSpPr>
          <p:cNvPr id="22" name="Text Box 37">
            <a:extLst>
              <a:ext uri="{FF2B5EF4-FFF2-40B4-BE49-F238E27FC236}">
                <a16:creationId xmlns:a16="http://schemas.microsoft.com/office/drawing/2014/main" id="{3B808EFB-0703-4936-8BAC-2ACA3110FCCA}"/>
              </a:ext>
            </a:extLst>
          </p:cNvPr>
          <p:cNvSpPr txBox="1">
            <a:spLocks noChangeArrowheads="1"/>
          </p:cNvSpPr>
          <p:nvPr/>
        </p:nvSpPr>
        <p:spPr bwMode="auto">
          <a:xfrm>
            <a:off x="2628106" y="5778500"/>
            <a:ext cx="418704"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spcBef>
                <a:spcPct val="0"/>
              </a:spcBef>
              <a:buClrTx/>
              <a:buSzTx/>
              <a:buFontTx/>
              <a:buNone/>
            </a:pPr>
            <a:r>
              <a:rPr lang="el-GR" altLang="el-GR" sz="1400" b="1"/>
              <a:t>Όχι</a:t>
            </a:r>
            <a:endParaRPr lang="en-US" altLang="el-GR" sz="1400" b="1"/>
          </a:p>
        </p:txBody>
      </p:sp>
      <p:sp>
        <p:nvSpPr>
          <p:cNvPr id="23" name="Line 38">
            <a:extLst>
              <a:ext uri="{FF2B5EF4-FFF2-40B4-BE49-F238E27FC236}">
                <a16:creationId xmlns:a16="http://schemas.microsoft.com/office/drawing/2014/main" id="{6B1CBDBD-6237-4BE1-A14A-71374A93B965}"/>
              </a:ext>
            </a:extLst>
          </p:cNvPr>
          <p:cNvSpPr>
            <a:spLocks noChangeShapeType="1"/>
          </p:cNvSpPr>
          <p:nvPr/>
        </p:nvSpPr>
        <p:spPr bwMode="auto">
          <a:xfrm flipV="1">
            <a:off x="2339181" y="4824776"/>
            <a:ext cx="358775" cy="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l-GR" b="1"/>
          </a:p>
        </p:txBody>
      </p:sp>
      <p:sp>
        <p:nvSpPr>
          <p:cNvPr id="24" name="Line 39">
            <a:extLst>
              <a:ext uri="{FF2B5EF4-FFF2-40B4-BE49-F238E27FC236}">
                <a16:creationId xmlns:a16="http://schemas.microsoft.com/office/drawing/2014/main" id="{3DB5D454-C360-4D47-ADC2-D9A00C7F2FDB}"/>
              </a:ext>
            </a:extLst>
          </p:cNvPr>
          <p:cNvSpPr>
            <a:spLocks noChangeShapeType="1"/>
          </p:cNvSpPr>
          <p:nvPr/>
        </p:nvSpPr>
        <p:spPr bwMode="auto">
          <a:xfrm flipH="1" flipV="1">
            <a:off x="6781800" y="2881674"/>
            <a:ext cx="38099" cy="3185747"/>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l-GR" b="1"/>
          </a:p>
        </p:txBody>
      </p:sp>
      <p:sp>
        <p:nvSpPr>
          <p:cNvPr id="25" name="Line 40">
            <a:extLst>
              <a:ext uri="{FF2B5EF4-FFF2-40B4-BE49-F238E27FC236}">
                <a16:creationId xmlns:a16="http://schemas.microsoft.com/office/drawing/2014/main" id="{B9285D5E-1BBC-432A-B5C6-633FAEEABCB0}"/>
              </a:ext>
            </a:extLst>
          </p:cNvPr>
          <p:cNvSpPr>
            <a:spLocks noChangeShapeType="1"/>
          </p:cNvSpPr>
          <p:nvPr/>
        </p:nvSpPr>
        <p:spPr bwMode="auto">
          <a:xfrm flipH="1">
            <a:off x="5291931" y="2862823"/>
            <a:ext cx="1489869" cy="18853"/>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l-GR" b="1"/>
          </a:p>
        </p:txBody>
      </p:sp>
      <p:sp>
        <p:nvSpPr>
          <p:cNvPr id="26" name="Line 41">
            <a:extLst>
              <a:ext uri="{FF2B5EF4-FFF2-40B4-BE49-F238E27FC236}">
                <a16:creationId xmlns:a16="http://schemas.microsoft.com/office/drawing/2014/main" id="{495368F1-0D1C-46E6-A728-DDC56611B9AD}"/>
              </a:ext>
            </a:extLst>
          </p:cNvPr>
          <p:cNvSpPr>
            <a:spLocks noChangeShapeType="1"/>
          </p:cNvSpPr>
          <p:nvPr/>
        </p:nvSpPr>
        <p:spPr bwMode="auto">
          <a:xfrm flipH="1" flipV="1">
            <a:off x="6444456" y="4824776"/>
            <a:ext cx="358775" cy="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l-GR" b="1"/>
          </a:p>
        </p:txBody>
      </p:sp>
      <p:sp>
        <p:nvSpPr>
          <p:cNvPr id="27" name="AutoShape 42">
            <a:extLst>
              <a:ext uri="{FF2B5EF4-FFF2-40B4-BE49-F238E27FC236}">
                <a16:creationId xmlns:a16="http://schemas.microsoft.com/office/drawing/2014/main" id="{A753C9F5-A966-4775-83B4-854B274C6CF3}"/>
              </a:ext>
            </a:extLst>
          </p:cNvPr>
          <p:cNvSpPr>
            <a:spLocks noChangeArrowheads="1"/>
          </p:cNvSpPr>
          <p:nvPr/>
        </p:nvSpPr>
        <p:spPr bwMode="auto">
          <a:xfrm>
            <a:off x="3852069" y="6354762"/>
            <a:ext cx="1439862" cy="503238"/>
          </a:xfrm>
          <a:prstGeom prst="flowChart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spcBef>
                <a:spcPct val="0"/>
              </a:spcBef>
              <a:buClrTx/>
              <a:buSzTx/>
              <a:buFontTx/>
              <a:buNone/>
            </a:pPr>
            <a:r>
              <a:rPr lang="el-GR" altLang="el-GR" sz="1400" b="1">
                <a:solidFill>
                  <a:schemeClr val="bg1"/>
                </a:solidFill>
              </a:rPr>
              <a:t>Κατασκευή</a:t>
            </a:r>
            <a:br>
              <a:rPr lang="en-US" altLang="el-GR" sz="1400" b="1">
                <a:solidFill>
                  <a:schemeClr val="bg1"/>
                </a:solidFill>
              </a:rPr>
            </a:br>
            <a:r>
              <a:rPr lang="el-GR" altLang="el-GR" sz="1400" b="1">
                <a:solidFill>
                  <a:schemeClr val="bg1"/>
                </a:solidFill>
              </a:rPr>
              <a:t>και Δοκιμή</a:t>
            </a:r>
            <a:endParaRPr lang="en-US" altLang="el-GR" sz="1400" b="1">
              <a:solidFill>
                <a:schemeClr val="bg1"/>
              </a:solidFill>
            </a:endParaRPr>
          </a:p>
        </p:txBody>
      </p:sp>
      <p:sp>
        <p:nvSpPr>
          <p:cNvPr id="28" name="Line 43">
            <a:extLst>
              <a:ext uri="{FF2B5EF4-FFF2-40B4-BE49-F238E27FC236}">
                <a16:creationId xmlns:a16="http://schemas.microsoft.com/office/drawing/2014/main" id="{2E3654E9-D284-4B5B-B7CC-594320FBC6BC}"/>
              </a:ext>
            </a:extLst>
          </p:cNvPr>
          <p:cNvSpPr>
            <a:spLocks noChangeShapeType="1"/>
          </p:cNvSpPr>
          <p:nvPr/>
        </p:nvSpPr>
        <p:spPr bwMode="auto">
          <a:xfrm>
            <a:off x="4571206" y="6067425"/>
            <a:ext cx="0" cy="287337"/>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l-GR" b="1"/>
          </a:p>
        </p:txBody>
      </p:sp>
      <p:sp>
        <p:nvSpPr>
          <p:cNvPr id="29" name="Line 44">
            <a:extLst>
              <a:ext uri="{FF2B5EF4-FFF2-40B4-BE49-F238E27FC236}">
                <a16:creationId xmlns:a16="http://schemas.microsoft.com/office/drawing/2014/main" id="{9EBBF494-0AA7-40DC-9817-C14DACD3570C}"/>
              </a:ext>
            </a:extLst>
          </p:cNvPr>
          <p:cNvSpPr>
            <a:spLocks noChangeShapeType="1"/>
          </p:cNvSpPr>
          <p:nvPr/>
        </p:nvSpPr>
        <p:spPr bwMode="auto">
          <a:xfrm flipV="1">
            <a:off x="3780631" y="6067425"/>
            <a:ext cx="790575" cy="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l-GR" b="1"/>
          </a:p>
        </p:txBody>
      </p:sp>
      <p:sp>
        <p:nvSpPr>
          <p:cNvPr id="30" name="Line 47">
            <a:extLst>
              <a:ext uri="{FF2B5EF4-FFF2-40B4-BE49-F238E27FC236}">
                <a16:creationId xmlns:a16="http://schemas.microsoft.com/office/drawing/2014/main" id="{6EFB4ECD-56BA-444F-AFC2-29506547B4AE}"/>
              </a:ext>
            </a:extLst>
          </p:cNvPr>
          <p:cNvSpPr>
            <a:spLocks noChangeShapeType="1"/>
          </p:cNvSpPr>
          <p:nvPr/>
        </p:nvSpPr>
        <p:spPr bwMode="auto">
          <a:xfrm flipH="1" flipV="1">
            <a:off x="4571206" y="6067425"/>
            <a:ext cx="793750" cy="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l-GR" b="1"/>
          </a:p>
        </p:txBody>
      </p:sp>
      <p:sp>
        <p:nvSpPr>
          <p:cNvPr id="31" name="Line 48">
            <a:extLst>
              <a:ext uri="{FF2B5EF4-FFF2-40B4-BE49-F238E27FC236}">
                <a16:creationId xmlns:a16="http://schemas.microsoft.com/office/drawing/2014/main" id="{95B9A278-1274-4AEC-BA88-13D349AAD102}"/>
              </a:ext>
            </a:extLst>
          </p:cNvPr>
          <p:cNvSpPr>
            <a:spLocks noChangeShapeType="1"/>
          </p:cNvSpPr>
          <p:nvPr/>
        </p:nvSpPr>
        <p:spPr bwMode="auto">
          <a:xfrm flipV="1">
            <a:off x="4139406" y="4824776"/>
            <a:ext cx="865188" cy="0"/>
          </a:xfrm>
          <a:prstGeom prst="line">
            <a:avLst/>
          </a:prstGeom>
          <a:noFill/>
          <a:ln w="19050">
            <a:solidFill>
              <a:schemeClr val="tx1"/>
            </a:solidFill>
            <a:prstDash val="dash"/>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l-GR" b="1"/>
          </a:p>
        </p:txBody>
      </p:sp>
      <p:sp>
        <p:nvSpPr>
          <p:cNvPr id="32" name="AutoShape 4">
            <a:extLst>
              <a:ext uri="{FF2B5EF4-FFF2-40B4-BE49-F238E27FC236}">
                <a16:creationId xmlns:a16="http://schemas.microsoft.com/office/drawing/2014/main" id="{61827919-F354-47BD-A700-41E82E684D16}"/>
              </a:ext>
            </a:extLst>
          </p:cNvPr>
          <p:cNvSpPr>
            <a:spLocks noChangeArrowheads="1"/>
          </p:cNvSpPr>
          <p:nvPr/>
        </p:nvSpPr>
        <p:spPr bwMode="auto">
          <a:xfrm>
            <a:off x="3852069" y="1584689"/>
            <a:ext cx="1439862" cy="865187"/>
          </a:xfrm>
          <a:prstGeom prst="flowChartDocumen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spcBef>
                <a:spcPct val="0"/>
              </a:spcBef>
              <a:buClrTx/>
              <a:buSzTx/>
              <a:buFontTx/>
              <a:buNone/>
            </a:pPr>
            <a:r>
              <a:rPr lang="el-GR" altLang="el-GR" sz="1400" b="1"/>
              <a:t>Απαιτήσεις</a:t>
            </a:r>
            <a:br>
              <a:rPr lang="en-US" altLang="el-GR" sz="1400" b="1"/>
            </a:br>
            <a:r>
              <a:rPr lang="el-GR" altLang="el-GR" sz="1400" b="1"/>
              <a:t>και</a:t>
            </a:r>
            <a:br>
              <a:rPr lang="en-US" altLang="el-GR" sz="1400" b="1"/>
            </a:br>
            <a:r>
              <a:rPr lang="el-GR" altLang="el-GR" sz="1400" b="1"/>
              <a:t>Περιορισμοί</a:t>
            </a:r>
            <a:endParaRPr lang="en-US" altLang="el-GR" sz="1400" b="1"/>
          </a:p>
        </p:txBody>
      </p:sp>
      <p:sp>
        <p:nvSpPr>
          <p:cNvPr id="33" name="AutoShape 23">
            <a:extLst>
              <a:ext uri="{FF2B5EF4-FFF2-40B4-BE49-F238E27FC236}">
                <a16:creationId xmlns:a16="http://schemas.microsoft.com/office/drawing/2014/main" id="{18CCF02A-76D4-4FF9-AAA6-F3576A5A3FF6}"/>
              </a:ext>
            </a:extLst>
          </p:cNvPr>
          <p:cNvSpPr>
            <a:spLocks noChangeArrowheads="1"/>
          </p:cNvSpPr>
          <p:nvPr/>
        </p:nvSpPr>
        <p:spPr bwMode="auto">
          <a:xfrm>
            <a:off x="2699544" y="3384914"/>
            <a:ext cx="1439862" cy="865187"/>
          </a:xfrm>
          <a:prstGeom prst="flowChartDocumen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spcBef>
                <a:spcPct val="0"/>
              </a:spcBef>
              <a:buClrTx/>
              <a:buSzTx/>
              <a:buFontTx/>
              <a:buNone/>
            </a:pPr>
            <a:r>
              <a:rPr lang="el-GR" altLang="el-GR" sz="1400" b="1"/>
              <a:t>Απαιτήσεις</a:t>
            </a:r>
          </a:p>
          <a:p>
            <a:pPr algn="ctr" eaLnBrk="0" hangingPunct="0">
              <a:spcBef>
                <a:spcPct val="0"/>
              </a:spcBef>
              <a:buClrTx/>
              <a:buSzTx/>
              <a:buFontTx/>
              <a:buNone/>
            </a:pPr>
            <a:r>
              <a:rPr lang="el-GR" altLang="el-GR" sz="1400" b="1"/>
              <a:t>και Περιορισμοί</a:t>
            </a:r>
          </a:p>
          <a:p>
            <a:pPr algn="ctr" eaLnBrk="0" hangingPunct="0">
              <a:spcBef>
                <a:spcPct val="0"/>
              </a:spcBef>
              <a:buClrTx/>
              <a:buSzTx/>
              <a:buFontTx/>
              <a:buNone/>
            </a:pPr>
            <a:r>
              <a:rPr lang="el-GR" altLang="el-GR" sz="1400" b="1"/>
              <a:t>Υλικού</a:t>
            </a:r>
            <a:endParaRPr lang="en-US" altLang="el-GR" sz="1400" b="1"/>
          </a:p>
        </p:txBody>
      </p:sp>
      <p:sp>
        <p:nvSpPr>
          <p:cNvPr id="34" name="Text Box 49">
            <a:extLst>
              <a:ext uri="{FF2B5EF4-FFF2-40B4-BE49-F238E27FC236}">
                <a16:creationId xmlns:a16="http://schemas.microsoft.com/office/drawing/2014/main" id="{E78CA46D-CD6F-4443-9018-132690F63118}"/>
              </a:ext>
            </a:extLst>
          </p:cNvPr>
          <p:cNvSpPr txBox="1">
            <a:spLocks noChangeArrowheads="1"/>
          </p:cNvSpPr>
          <p:nvPr/>
        </p:nvSpPr>
        <p:spPr bwMode="auto">
          <a:xfrm>
            <a:off x="3769519" y="5778500"/>
            <a:ext cx="447558"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spcBef>
                <a:spcPct val="0"/>
              </a:spcBef>
              <a:buClrTx/>
              <a:buSzTx/>
              <a:buFontTx/>
              <a:buNone/>
            </a:pPr>
            <a:r>
              <a:rPr lang="el-GR" altLang="el-GR" sz="1400" b="1"/>
              <a:t>Ναι</a:t>
            </a:r>
            <a:endParaRPr lang="en-US" altLang="el-GR" sz="1400" b="1"/>
          </a:p>
        </p:txBody>
      </p:sp>
      <p:sp>
        <p:nvSpPr>
          <p:cNvPr id="35" name="Text Box 50">
            <a:extLst>
              <a:ext uri="{FF2B5EF4-FFF2-40B4-BE49-F238E27FC236}">
                <a16:creationId xmlns:a16="http://schemas.microsoft.com/office/drawing/2014/main" id="{26515BD1-B6D7-4621-9B21-7838B229A87D}"/>
              </a:ext>
            </a:extLst>
          </p:cNvPr>
          <p:cNvSpPr txBox="1">
            <a:spLocks noChangeArrowheads="1"/>
          </p:cNvSpPr>
          <p:nvPr/>
        </p:nvSpPr>
        <p:spPr bwMode="auto">
          <a:xfrm>
            <a:off x="4993481" y="5778500"/>
            <a:ext cx="447558"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spcBef>
                <a:spcPct val="0"/>
              </a:spcBef>
              <a:buClrTx/>
              <a:buSzTx/>
              <a:buFontTx/>
              <a:buNone/>
            </a:pPr>
            <a:r>
              <a:rPr lang="el-GR" altLang="el-GR" sz="1400" b="1"/>
              <a:t>Ναι</a:t>
            </a:r>
            <a:endParaRPr lang="en-US" altLang="el-GR" sz="1400" b="1"/>
          </a:p>
        </p:txBody>
      </p:sp>
    </p:spTree>
    <p:extLst>
      <p:ext uri="{BB962C8B-B14F-4D97-AF65-F5344CB8AC3E}">
        <p14:creationId xmlns:p14="http://schemas.microsoft.com/office/powerpoint/2010/main" val="10871275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20B0DBB-3621-4AA9-B033-A191E29E9DB1}"/>
              </a:ext>
            </a:extLst>
          </p:cNvPr>
          <p:cNvSpPr txBox="1">
            <a:spLocks/>
          </p:cNvSpPr>
          <p:nvPr/>
        </p:nvSpPr>
        <p:spPr>
          <a:xfrm>
            <a:off x="678109" y="105035"/>
            <a:ext cx="8382000" cy="716269"/>
          </a:xfrm>
          <a:prstGeom prst="rect">
            <a:avLst/>
          </a:prstGeom>
        </p:spPr>
        <p:txBody>
          <a:bodyPr>
            <a:normAutofit fontScale="97500"/>
          </a:bodyPr>
          <a:lstStyle>
            <a:lvl1pPr algn="l" defTabSz="685800" rtl="0" eaLnBrk="1" latinLnBrk="0" hangingPunct="1">
              <a:lnSpc>
                <a:spcPct val="89000"/>
              </a:lnSpc>
              <a:spcBef>
                <a:spcPct val="0"/>
              </a:spcBef>
              <a:buNone/>
              <a:defRPr sz="4400" kern="1200" baseline="0">
                <a:solidFill>
                  <a:schemeClr val="tx2"/>
                </a:solidFill>
                <a:latin typeface="+mj-lt"/>
                <a:ea typeface="+mj-ea"/>
                <a:cs typeface="+mj-cs"/>
              </a:defRPr>
            </a:lvl1pPr>
          </a:lstStyle>
          <a:p>
            <a:r>
              <a:rPr lang="el-GR" sz="3200" b="1" dirty="0"/>
              <a:t>Τα ψηφιακά συστήματα βρίσκονται παντού!</a:t>
            </a:r>
          </a:p>
        </p:txBody>
      </p:sp>
      <p:sp>
        <p:nvSpPr>
          <p:cNvPr id="29" name="Slide Number Placeholder 3">
            <a:extLst>
              <a:ext uri="{FF2B5EF4-FFF2-40B4-BE49-F238E27FC236}">
                <a16:creationId xmlns:a16="http://schemas.microsoft.com/office/drawing/2014/main" id="{C443A90F-7341-4E6C-8334-6EF7AE339669}"/>
              </a:ext>
            </a:extLst>
          </p:cNvPr>
          <p:cNvSpPr txBox="1">
            <a:spLocks/>
          </p:cNvSpPr>
          <p:nvPr/>
        </p:nvSpPr>
        <p:spPr>
          <a:xfrm>
            <a:off x="8458200" y="6579704"/>
            <a:ext cx="685800" cy="273604"/>
          </a:xfrm>
          <a:prstGeom prst="rect">
            <a:avLst/>
          </a:prstGeom>
        </p:spPr>
        <p:txBody>
          <a:bodyPr vert="horz" lIns="91440" tIns="45720" rIns="91440" bIns="45720" rtlCol="0" anchor="ctr"/>
          <a:lstStyle>
            <a:defPPr>
              <a:defRPr lang="en-US"/>
            </a:defPPr>
            <a:lvl1pPr marL="0" algn="r" defTabSz="457200" rtl="0" eaLnBrk="1" latinLnBrk="0" hangingPunct="1">
              <a:defRPr sz="1000" kern="1200" baseline="0">
                <a:solidFill>
                  <a:schemeClr val="tx2"/>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8F63A3B-78C7-47BE-AE5E-E10140E04643}" type="slidenum">
              <a:rPr lang="en-US" smtClean="0"/>
              <a:pPr/>
              <a:t>18</a:t>
            </a:fld>
            <a:endParaRPr lang="en-US" dirty="0"/>
          </a:p>
        </p:txBody>
      </p:sp>
      <p:sp>
        <p:nvSpPr>
          <p:cNvPr id="31" name="Content Placeholder 30">
            <a:extLst>
              <a:ext uri="{FF2B5EF4-FFF2-40B4-BE49-F238E27FC236}">
                <a16:creationId xmlns:a16="http://schemas.microsoft.com/office/drawing/2014/main" id="{BE3FEE13-FA29-40A9-B7ED-49B12D5D421C}"/>
              </a:ext>
            </a:extLst>
          </p:cNvPr>
          <p:cNvSpPr>
            <a:spLocks noGrp="1"/>
          </p:cNvSpPr>
          <p:nvPr>
            <p:ph idx="1"/>
          </p:nvPr>
        </p:nvSpPr>
        <p:spPr>
          <a:xfrm>
            <a:off x="1028700" y="762000"/>
            <a:ext cx="7200900" cy="551045"/>
          </a:xfrm>
        </p:spPr>
        <p:txBody>
          <a:bodyPr/>
          <a:lstStyle/>
          <a:p>
            <a:r>
              <a:rPr lang="el-GR" dirty="0"/>
              <a:t>Ψηφιακές συσκευές</a:t>
            </a:r>
            <a:r>
              <a:rPr lang="en-US" dirty="0"/>
              <a:t> </a:t>
            </a:r>
            <a:r>
              <a:rPr lang="el-GR" dirty="0"/>
              <a:t>καταναλωτών (</a:t>
            </a:r>
            <a:r>
              <a:rPr lang="en-US" dirty="0"/>
              <a:t>consumer electronics)</a:t>
            </a:r>
            <a:r>
              <a:rPr lang="el-GR" dirty="0"/>
              <a:t>:</a:t>
            </a:r>
            <a:endParaRPr lang="en-US" dirty="0"/>
          </a:p>
        </p:txBody>
      </p:sp>
      <p:pic>
        <p:nvPicPr>
          <p:cNvPr id="3" name="Picture 2">
            <a:extLst>
              <a:ext uri="{FF2B5EF4-FFF2-40B4-BE49-F238E27FC236}">
                <a16:creationId xmlns:a16="http://schemas.microsoft.com/office/drawing/2014/main" id="{234DE7E5-89D5-4FED-B2A8-7DAD7462213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2000" y="1588532"/>
            <a:ext cx="2141290" cy="1623098"/>
          </a:xfrm>
          <a:prstGeom prst="rect">
            <a:avLst/>
          </a:prstGeom>
        </p:spPr>
      </p:pic>
      <p:pic>
        <p:nvPicPr>
          <p:cNvPr id="4" name="Picture 3">
            <a:extLst>
              <a:ext uri="{FF2B5EF4-FFF2-40B4-BE49-F238E27FC236}">
                <a16:creationId xmlns:a16="http://schemas.microsoft.com/office/drawing/2014/main" id="{623E4FF3-31C4-45FE-8963-D4AE21C7C67D}"/>
              </a:ext>
            </a:extLst>
          </p:cNvPr>
          <p:cNvPicPr>
            <a:picLocks noChangeAspect="1"/>
          </p:cNvPicPr>
          <p:nvPr/>
        </p:nvPicPr>
        <p:blipFill rotWithShape="1">
          <a:blip r:embed="rId3"/>
          <a:srcRect t="5073" b="11222"/>
          <a:stretch/>
        </p:blipFill>
        <p:spPr>
          <a:xfrm>
            <a:off x="762000" y="3352800"/>
            <a:ext cx="2769850" cy="1632233"/>
          </a:xfrm>
          <a:prstGeom prst="rect">
            <a:avLst/>
          </a:prstGeom>
        </p:spPr>
      </p:pic>
      <p:sp>
        <p:nvSpPr>
          <p:cNvPr id="5" name="TextBox 4">
            <a:extLst>
              <a:ext uri="{FF2B5EF4-FFF2-40B4-BE49-F238E27FC236}">
                <a16:creationId xmlns:a16="http://schemas.microsoft.com/office/drawing/2014/main" id="{D7D18740-C968-4448-AA54-E5A1C5558818}"/>
              </a:ext>
            </a:extLst>
          </p:cNvPr>
          <p:cNvSpPr txBox="1"/>
          <p:nvPr/>
        </p:nvSpPr>
        <p:spPr>
          <a:xfrm>
            <a:off x="1472514" y="1219200"/>
            <a:ext cx="720262" cy="369332"/>
          </a:xfrm>
          <a:prstGeom prst="rect">
            <a:avLst/>
          </a:prstGeom>
          <a:noFill/>
        </p:spPr>
        <p:txBody>
          <a:bodyPr wrap="none" rtlCol="0">
            <a:spAutoFit/>
          </a:bodyPr>
          <a:lstStyle/>
          <a:p>
            <a:r>
              <a:rPr lang="en-US" dirty="0"/>
              <a:t>1960</a:t>
            </a:r>
          </a:p>
        </p:txBody>
      </p:sp>
      <p:sp>
        <p:nvSpPr>
          <p:cNvPr id="30" name="TextBox 29">
            <a:extLst>
              <a:ext uri="{FF2B5EF4-FFF2-40B4-BE49-F238E27FC236}">
                <a16:creationId xmlns:a16="http://schemas.microsoft.com/office/drawing/2014/main" id="{138B24CA-4B3C-44DE-B0A3-9AA63C45852C}"/>
              </a:ext>
            </a:extLst>
          </p:cNvPr>
          <p:cNvSpPr txBox="1"/>
          <p:nvPr/>
        </p:nvSpPr>
        <p:spPr>
          <a:xfrm>
            <a:off x="3707275" y="1216188"/>
            <a:ext cx="720262" cy="369332"/>
          </a:xfrm>
          <a:prstGeom prst="rect">
            <a:avLst/>
          </a:prstGeom>
          <a:noFill/>
        </p:spPr>
        <p:txBody>
          <a:bodyPr wrap="none" rtlCol="0">
            <a:spAutoFit/>
          </a:bodyPr>
          <a:lstStyle/>
          <a:p>
            <a:r>
              <a:rPr lang="en-US" dirty="0"/>
              <a:t>1980</a:t>
            </a:r>
          </a:p>
        </p:txBody>
      </p:sp>
      <p:pic>
        <p:nvPicPr>
          <p:cNvPr id="34" name="Picture 33">
            <a:extLst>
              <a:ext uri="{FF2B5EF4-FFF2-40B4-BE49-F238E27FC236}">
                <a16:creationId xmlns:a16="http://schemas.microsoft.com/office/drawing/2014/main" id="{19C137BE-0FE8-4D98-826A-5692B0385E7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60111" y="1571090"/>
            <a:ext cx="2355424" cy="1632232"/>
          </a:xfrm>
          <a:prstGeom prst="rect">
            <a:avLst/>
          </a:prstGeom>
        </p:spPr>
      </p:pic>
      <p:pic>
        <p:nvPicPr>
          <p:cNvPr id="36" name="Picture 35">
            <a:extLst>
              <a:ext uri="{FF2B5EF4-FFF2-40B4-BE49-F238E27FC236}">
                <a16:creationId xmlns:a16="http://schemas.microsoft.com/office/drawing/2014/main" id="{D19B6ED6-B3CF-4EBA-9BCE-E676580A250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04778" y="3337551"/>
            <a:ext cx="3088022" cy="3355812"/>
          </a:xfrm>
          <a:prstGeom prst="rect">
            <a:avLst/>
          </a:prstGeom>
        </p:spPr>
      </p:pic>
      <p:pic>
        <p:nvPicPr>
          <p:cNvPr id="42" name="Picture 41">
            <a:extLst>
              <a:ext uri="{FF2B5EF4-FFF2-40B4-BE49-F238E27FC236}">
                <a16:creationId xmlns:a16="http://schemas.microsoft.com/office/drawing/2014/main" id="{E3545AD4-13E4-420B-9B6D-9AC23CE1BF65}"/>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4629150" y="3348526"/>
            <a:ext cx="1143000" cy="703955"/>
          </a:xfrm>
          <a:prstGeom prst="rect">
            <a:avLst/>
          </a:prstGeom>
        </p:spPr>
      </p:pic>
      <p:pic>
        <p:nvPicPr>
          <p:cNvPr id="44" name="Picture 43">
            <a:extLst>
              <a:ext uri="{FF2B5EF4-FFF2-40B4-BE49-F238E27FC236}">
                <a16:creationId xmlns:a16="http://schemas.microsoft.com/office/drawing/2014/main" id="{C2BDF524-3BAC-4B35-92E0-D8B485F0B4D3}"/>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5988" r="9329"/>
          <a:stretch/>
        </p:blipFill>
        <p:spPr>
          <a:xfrm>
            <a:off x="5760476" y="1206882"/>
            <a:ext cx="3226373" cy="2857500"/>
          </a:xfrm>
          <a:prstGeom prst="rect">
            <a:avLst/>
          </a:prstGeom>
        </p:spPr>
      </p:pic>
      <p:pic>
        <p:nvPicPr>
          <p:cNvPr id="46" name="Picture 45">
            <a:extLst>
              <a:ext uri="{FF2B5EF4-FFF2-40B4-BE49-F238E27FC236}">
                <a16:creationId xmlns:a16="http://schemas.microsoft.com/office/drawing/2014/main" id="{53F67773-9592-4C75-AC05-64134764267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75447" y="5126204"/>
            <a:ext cx="2958353" cy="1555746"/>
          </a:xfrm>
          <a:prstGeom prst="rect">
            <a:avLst/>
          </a:prstGeom>
        </p:spPr>
      </p:pic>
      <p:pic>
        <p:nvPicPr>
          <p:cNvPr id="48" name="Picture 47">
            <a:extLst>
              <a:ext uri="{FF2B5EF4-FFF2-40B4-BE49-F238E27FC236}">
                <a16:creationId xmlns:a16="http://schemas.microsoft.com/office/drawing/2014/main" id="{B9F9A52F-2395-476E-A1C1-709D9B3CD057}"/>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a:stretch/>
        </p:blipFill>
        <p:spPr>
          <a:xfrm>
            <a:off x="6883263" y="5407359"/>
            <a:ext cx="2103585" cy="1293967"/>
          </a:xfrm>
          <a:prstGeom prst="rect">
            <a:avLst/>
          </a:prstGeom>
        </p:spPr>
      </p:pic>
      <p:pic>
        <p:nvPicPr>
          <p:cNvPr id="50" name="Picture 49">
            <a:extLst>
              <a:ext uri="{FF2B5EF4-FFF2-40B4-BE49-F238E27FC236}">
                <a16:creationId xmlns:a16="http://schemas.microsoft.com/office/drawing/2014/main" id="{A1593F92-9168-428A-BB61-D46A1C48CCA2}"/>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3220" t="18383" r="4203" b="21526"/>
          <a:stretch/>
        </p:blipFill>
        <p:spPr>
          <a:xfrm>
            <a:off x="5772150" y="4160180"/>
            <a:ext cx="3214699" cy="1173820"/>
          </a:xfrm>
          <a:prstGeom prst="rect">
            <a:avLst/>
          </a:prstGeom>
        </p:spPr>
      </p:pic>
      <p:pic>
        <p:nvPicPr>
          <p:cNvPr id="52" name="Picture 16">
            <a:extLst>
              <a:ext uri="{FF2B5EF4-FFF2-40B4-BE49-F238E27FC236}">
                <a16:creationId xmlns:a16="http://schemas.microsoft.com/office/drawing/2014/main" id="{494D0880-AEEB-475E-9D53-61F3DCDA0C29}"/>
              </a:ext>
            </a:extLst>
          </p:cNvPr>
          <p:cNvPicPr>
            <a:picLocks noChangeAspect="1" noChangeArrowheads="1"/>
          </p:cNvPicPr>
          <p:nvPr/>
        </p:nvPicPr>
        <p:blipFill>
          <a:blip r:embed="rId11" cstate="print">
            <a:extLst>
              <a:ext uri="{28A0092B-C50C-407E-A947-70E740481C1C}">
                <a14:useLocalDpi xmlns:a14="http://schemas.microsoft.com/office/drawing/2010/main"/>
              </a:ext>
            </a:extLst>
          </a:blip>
          <a:srcRect/>
          <a:stretch>
            <a:fillRect/>
          </a:stretch>
        </p:blipFill>
        <p:spPr bwMode="auto">
          <a:xfrm>
            <a:off x="3906728" y="5836074"/>
            <a:ext cx="1083608" cy="6587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596080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1E83D5B-6E2D-4F34-B5B1-955EF0D2675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923342" y="5227845"/>
            <a:ext cx="2248858" cy="1497928"/>
          </a:xfrm>
          <a:prstGeom prst="rect">
            <a:avLst/>
          </a:prstGeom>
        </p:spPr>
      </p:pic>
      <p:sp>
        <p:nvSpPr>
          <p:cNvPr id="9" name="Title 1">
            <a:extLst>
              <a:ext uri="{FF2B5EF4-FFF2-40B4-BE49-F238E27FC236}">
                <a16:creationId xmlns:a16="http://schemas.microsoft.com/office/drawing/2014/main" id="{DA181F3D-6E72-4A1C-9144-F10B67B561E9}"/>
              </a:ext>
            </a:extLst>
          </p:cNvPr>
          <p:cNvSpPr txBox="1">
            <a:spLocks/>
          </p:cNvSpPr>
          <p:nvPr/>
        </p:nvSpPr>
        <p:spPr>
          <a:xfrm>
            <a:off x="678109" y="105035"/>
            <a:ext cx="8382000" cy="716269"/>
          </a:xfrm>
          <a:prstGeom prst="rect">
            <a:avLst/>
          </a:prstGeom>
        </p:spPr>
        <p:txBody>
          <a:bodyPr>
            <a:normAutofit fontScale="97500"/>
          </a:bodyPr>
          <a:lstStyle>
            <a:lvl1pPr algn="l" defTabSz="685800" rtl="0" eaLnBrk="1" latinLnBrk="0" hangingPunct="1">
              <a:lnSpc>
                <a:spcPct val="89000"/>
              </a:lnSpc>
              <a:spcBef>
                <a:spcPct val="0"/>
              </a:spcBef>
              <a:buNone/>
              <a:defRPr sz="4400" kern="1200" baseline="0">
                <a:solidFill>
                  <a:schemeClr val="tx2"/>
                </a:solidFill>
                <a:latin typeface="+mj-lt"/>
                <a:ea typeface="+mj-ea"/>
                <a:cs typeface="+mj-cs"/>
              </a:defRPr>
            </a:lvl1pPr>
          </a:lstStyle>
          <a:p>
            <a:r>
              <a:rPr lang="el-GR" sz="3200" b="1" dirty="0"/>
              <a:t>Τα ψηφιακά συστήματα βρίσκονται παντού!</a:t>
            </a:r>
          </a:p>
        </p:txBody>
      </p:sp>
      <p:pic>
        <p:nvPicPr>
          <p:cNvPr id="21" name="Picture 20">
            <a:extLst>
              <a:ext uri="{FF2B5EF4-FFF2-40B4-BE49-F238E27FC236}">
                <a16:creationId xmlns:a16="http://schemas.microsoft.com/office/drawing/2014/main" id="{53A14160-059E-4E6E-A586-857AE3678F9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343399" y="1222931"/>
            <a:ext cx="1981201" cy="1915061"/>
          </a:xfrm>
          <a:prstGeom prst="rect">
            <a:avLst/>
          </a:prstGeom>
        </p:spPr>
      </p:pic>
      <p:pic>
        <p:nvPicPr>
          <p:cNvPr id="23" name="Picture 22">
            <a:extLst>
              <a:ext uri="{FF2B5EF4-FFF2-40B4-BE49-F238E27FC236}">
                <a16:creationId xmlns:a16="http://schemas.microsoft.com/office/drawing/2014/main" id="{4156CA4E-74F3-4AE2-93DB-57E284389F2E}"/>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6546377" y="1219200"/>
            <a:ext cx="2445223" cy="1444069"/>
          </a:xfrm>
          <a:prstGeom prst="rect">
            <a:avLst/>
          </a:prstGeom>
        </p:spPr>
      </p:pic>
      <p:pic>
        <p:nvPicPr>
          <p:cNvPr id="26" name="Picture 25">
            <a:extLst>
              <a:ext uri="{FF2B5EF4-FFF2-40B4-BE49-F238E27FC236}">
                <a16:creationId xmlns:a16="http://schemas.microsoft.com/office/drawing/2014/main" id="{7B3BC0D1-2E6B-4CC2-A77D-71196D5A85EB}"/>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741082" y="5223363"/>
            <a:ext cx="2998023" cy="1529602"/>
          </a:xfrm>
          <a:prstGeom prst="rect">
            <a:avLst/>
          </a:prstGeom>
        </p:spPr>
      </p:pic>
      <p:sp>
        <p:nvSpPr>
          <p:cNvPr id="28" name="Slide Number Placeholder 3">
            <a:extLst>
              <a:ext uri="{FF2B5EF4-FFF2-40B4-BE49-F238E27FC236}">
                <a16:creationId xmlns:a16="http://schemas.microsoft.com/office/drawing/2014/main" id="{41C908FB-D744-4D7C-AB40-10E755A00DE6}"/>
              </a:ext>
            </a:extLst>
          </p:cNvPr>
          <p:cNvSpPr txBox="1">
            <a:spLocks/>
          </p:cNvSpPr>
          <p:nvPr/>
        </p:nvSpPr>
        <p:spPr>
          <a:xfrm>
            <a:off x="8458200" y="6579704"/>
            <a:ext cx="685800" cy="273604"/>
          </a:xfrm>
          <a:prstGeom prst="rect">
            <a:avLst/>
          </a:prstGeom>
        </p:spPr>
        <p:txBody>
          <a:bodyPr vert="horz" lIns="91440" tIns="45720" rIns="91440" bIns="45720" rtlCol="0" anchor="ctr"/>
          <a:lstStyle>
            <a:defPPr>
              <a:defRPr lang="en-US"/>
            </a:defPPr>
            <a:lvl1pPr marL="0" algn="r" defTabSz="457200" rtl="0" eaLnBrk="1" latinLnBrk="0" hangingPunct="1">
              <a:defRPr sz="1000" kern="1200" baseline="0">
                <a:solidFill>
                  <a:schemeClr val="tx2"/>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8F63A3B-78C7-47BE-AE5E-E10140E04643}" type="slidenum">
              <a:rPr lang="en-US" smtClean="0"/>
              <a:pPr/>
              <a:t>19</a:t>
            </a:fld>
            <a:endParaRPr lang="en-US" dirty="0"/>
          </a:p>
        </p:txBody>
      </p:sp>
      <p:sp>
        <p:nvSpPr>
          <p:cNvPr id="29" name="Content Placeholder 30">
            <a:extLst>
              <a:ext uri="{FF2B5EF4-FFF2-40B4-BE49-F238E27FC236}">
                <a16:creationId xmlns:a16="http://schemas.microsoft.com/office/drawing/2014/main" id="{3290AC9E-DFA4-406D-A711-950CBA38D3C9}"/>
              </a:ext>
            </a:extLst>
          </p:cNvPr>
          <p:cNvSpPr>
            <a:spLocks noGrp="1"/>
          </p:cNvSpPr>
          <p:nvPr>
            <p:ph idx="1"/>
          </p:nvPr>
        </p:nvSpPr>
        <p:spPr>
          <a:xfrm>
            <a:off x="1028700" y="762000"/>
            <a:ext cx="7200900" cy="551045"/>
          </a:xfrm>
        </p:spPr>
        <p:txBody>
          <a:bodyPr/>
          <a:lstStyle/>
          <a:p>
            <a:r>
              <a:rPr lang="el-GR" dirty="0"/>
              <a:t>Μερικά παραδείγματα από την αεροδιαστημική:</a:t>
            </a:r>
            <a:endParaRPr lang="en-US" dirty="0"/>
          </a:p>
        </p:txBody>
      </p:sp>
      <p:pic>
        <p:nvPicPr>
          <p:cNvPr id="31" name="Picture 30">
            <a:extLst>
              <a:ext uri="{FF2B5EF4-FFF2-40B4-BE49-F238E27FC236}">
                <a16:creationId xmlns:a16="http://schemas.microsoft.com/office/drawing/2014/main" id="{232098DB-138F-44C7-858B-723BB5DDF7F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4529" y="1222931"/>
            <a:ext cx="3436471" cy="1965981"/>
          </a:xfrm>
          <a:prstGeom prst="rect">
            <a:avLst/>
          </a:prstGeom>
        </p:spPr>
      </p:pic>
      <p:pic>
        <p:nvPicPr>
          <p:cNvPr id="34" name="Picture 33">
            <a:extLst>
              <a:ext uri="{FF2B5EF4-FFF2-40B4-BE49-F238E27FC236}">
                <a16:creationId xmlns:a16="http://schemas.microsoft.com/office/drawing/2014/main" id="{94BC0D16-1521-4BC7-85D1-50B138A6D8AB}"/>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762001" y="3312937"/>
            <a:ext cx="2133600" cy="1309255"/>
          </a:xfrm>
          <a:prstGeom prst="rect">
            <a:avLst/>
          </a:prstGeom>
        </p:spPr>
      </p:pic>
      <p:sp>
        <p:nvSpPr>
          <p:cNvPr id="35" name="Text Box 10">
            <a:extLst>
              <a:ext uri="{FF2B5EF4-FFF2-40B4-BE49-F238E27FC236}">
                <a16:creationId xmlns:a16="http://schemas.microsoft.com/office/drawing/2014/main" id="{8C715140-3833-48E4-9E81-C5D39505660B}"/>
              </a:ext>
            </a:extLst>
          </p:cNvPr>
          <p:cNvSpPr txBox="1">
            <a:spLocks noChangeArrowheads="1"/>
          </p:cNvSpPr>
          <p:nvPr/>
        </p:nvSpPr>
        <p:spPr bwMode="auto">
          <a:xfrm>
            <a:off x="685800" y="4622192"/>
            <a:ext cx="2300888" cy="5847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57150" cmpd="tri">
                <a:solidFill>
                  <a:schemeClr val="tx1"/>
                </a:solidFill>
                <a:prstDash val="dash"/>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0" hangingPunct="0"/>
            <a:r>
              <a:rPr lang="en-US" altLang="el-GR" sz="1600" b="1" dirty="0"/>
              <a:t>Adaptive image &amp; video processing/compression</a:t>
            </a:r>
            <a:endParaRPr lang="en-GB" altLang="el-GR" sz="1600" b="1" dirty="0"/>
          </a:p>
        </p:txBody>
      </p:sp>
      <p:pic>
        <p:nvPicPr>
          <p:cNvPr id="36" name="Picture 35">
            <a:extLst>
              <a:ext uri="{FF2B5EF4-FFF2-40B4-BE49-F238E27FC236}">
                <a16:creationId xmlns:a16="http://schemas.microsoft.com/office/drawing/2014/main" id="{A1F4D173-5B6E-406A-9672-579B464917D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103230" y="3312937"/>
            <a:ext cx="2383170" cy="1314946"/>
          </a:xfrm>
          <a:prstGeom prst="rect">
            <a:avLst/>
          </a:prstGeom>
        </p:spPr>
      </p:pic>
      <p:sp>
        <p:nvSpPr>
          <p:cNvPr id="37" name="Text Box 10">
            <a:extLst>
              <a:ext uri="{FF2B5EF4-FFF2-40B4-BE49-F238E27FC236}">
                <a16:creationId xmlns:a16="http://schemas.microsoft.com/office/drawing/2014/main" id="{ED4AA2C8-A080-4BF9-A22F-1388C77BA5CF}"/>
              </a:ext>
            </a:extLst>
          </p:cNvPr>
          <p:cNvSpPr txBox="1">
            <a:spLocks noChangeArrowheads="1"/>
          </p:cNvSpPr>
          <p:nvPr/>
        </p:nvSpPr>
        <p:spPr bwMode="auto">
          <a:xfrm>
            <a:off x="3191617" y="4622192"/>
            <a:ext cx="2206395" cy="5847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57150" cmpd="tri">
                <a:solidFill>
                  <a:schemeClr val="tx1"/>
                </a:solidFill>
                <a:prstDash val="dash"/>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0" hangingPunct="0"/>
            <a:r>
              <a:rPr lang="en-US" altLang="el-GR" sz="1600" b="1" dirty="0"/>
              <a:t>Earth observation and hyperspectral imaging </a:t>
            </a:r>
          </a:p>
        </p:txBody>
      </p:sp>
      <p:pic>
        <p:nvPicPr>
          <p:cNvPr id="38" name="Picture 37">
            <a:extLst>
              <a:ext uri="{FF2B5EF4-FFF2-40B4-BE49-F238E27FC236}">
                <a16:creationId xmlns:a16="http://schemas.microsoft.com/office/drawing/2014/main" id="{064181E6-F260-4126-B862-A0EFB50C5F36}"/>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541841" y="2760374"/>
            <a:ext cx="2449759" cy="1861817"/>
          </a:xfrm>
          <a:prstGeom prst="rect">
            <a:avLst/>
          </a:prstGeom>
        </p:spPr>
      </p:pic>
      <p:sp>
        <p:nvSpPr>
          <p:cNvPr id="39" name="Text Box 10">
            <a:extLst>
              <a:ext uri="{FF2B5EF4-FFF2-40B4-BE49-F238E27FC236}">
                <a16:creationId xmlns:a16="http://schemas.microsoft.com/office/drawing/2014/main" id="{DD9B9C4C-F76E-4EA7-8EE6-FC3E93893392}"/>
              </a:ext>
            </a:extLst>
          </p:cNvPr>
          <p:cNvSpPr txBox="1">
            <a:spLocks noChangeArrowheads="1"/>
          </p:cNvSpPr>
          <p:nvPr/>
        </p:nvSpPr>
        <p:spPr bwMode="auto">
          <a:xfrm>
            <a:off x="6547364" y="4622191"/>
            <a:ext cx="2348066" cy="5847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57150" cmpd="tri">
                <a:solidFill>
                  <a:schemeClr val="tx1"/>
                </a:solidFill>
                <a:prstDash val="dash"/>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0" hangingPunct="0"/>
            <a:r>
              <a:rPr lang="en-US" altLang="el-GR" sz="1600" b="1" dirty="0"/>
              <a:t>Internet of space </a:t>
            </a:r>
            <a:br>
              <a:rPr lang="en-US" altLang="el-GR" sz="1600" b="1" dirty="0"/>
            </a:br>
            <a:r>
              <a:rPr lang="en-US" altLang="el-GR" sz="1600" b="1" dirty="0"/>
              <a:t>and navigation</a:t>
            </a:r>
            <a:endParaRPr lang="en-GB" altLang="el-GR" sz="1600" b="1" dirty="0"/>
          </a:p>
        </p:txBody>
      </p:sp>
      <p:pic>
        <p:nvPicPr>
          <p:cNvPr id="43" name="Picture 42">
            <a:extLst>
              <a:ext uri="{FF2B5EF4-FFF2-40B4-BE49-F238E27FC236}">
                <a16:creationId xmlns:a16="http://schemas.microsoft.com/office/drawing/2014/main" id="{B91D1275-7BC8-4AF6-9515-ED4DCC2A810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531750" y="5212846"/>
            <a:ext cx="2314387" cy="1540119"/>
          </a:xfrm>
          <a:prstGeom prst="rect">
            <a:avLst/>
          </a:prstGeom>
        </p:spPr>
      </p:pic>
    </p:spTree>
    <p:extLst>
      <p:ext uri="{BB962C8B-B14F-4D97-AF65-F5344CB8AC3E}">
        <p14:creationId xmlns:p14="http://schemas.microsoft.com/office/powerpoint/2010/main" val="3999253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dissolve">
                                      <p:cBhvr>
                                        <p:cTn id="7" dur="500"/>
                                        <p:tgtEl>
                                          <p:spTgt spid="35"/>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7"/>
                                        </p:tgtEl>
                                        <p:attrNameLst>
                                          <p:attrName>style.visibility</p:attrName>
                                        </p:attrNameLst>
                                      </p:cBhvr>
                                      <p:to>
                                        <p:strVal val="visible"/>
                                      </p:to>
                                    </p:set>
                                    <p:animEffect transition="in" filter="dissolve">
                                      <p:cBhvr>
                                        <p:cTn id="10" dur="500"/>
                                        <p:tgtEl>
                                          <p:spTgt spid="37"/>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39"/>
                                        </p:tgtEl>
                                        <p:attrNameLst>
                                          <p:attrName>style.visibility</p:attrName>
                                        </p:attrNameLst>
                                      </p:cBhvr>
                                      <p:to>
                                        <p:strVal val="visible"/>
                                      </p:to>
                                    </p:set>
                                    <p:animEffect transition="in" filter="dissolve">
                                      <p:cBhvr>
                                        <p:cTn id="1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7" grpId="0"/>
      <p:bldP spid="3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02F9E5C2-402A-4EB1-A1CA-AB61B8A91054}"/>
              </a:ext>
            </a:extLst>
          </p:cNvPr>
          <p:cNvSpPr txBox="1">
            <a:spLocks/>
          </p:cNvSpPr>
          <p:nvPr/>
        </p:nvSpPr>
        <p:spPr>
          <a:xfrm>
            <a:off x="678109" y="105035"/>
            <a:ext cx="8382000" cy="716269"/>
          </a:xfrm>
          <a:prstGeom prst="rect">
            <a:avLst/>
          </a:prstGeom>
        </p:spPr>
        <p:txBody>
          <a:bodyPr>
            <a:normAutofit fontScale="97500"/>
          </a:bodyPr>
          <a:lstStyle>
            <a:lvl1pPr algn="l" defTabSz="685800" rtl="0" eaLnBrk="1" latinLnBrk="0" hangingPunct="1">
              <a:lnSpc>
                <a:spcPct val="89000"/>
              </a:lnSpc>
              <a:spcBef>
                <a:spcPct val="0"/>
              </a:spcBef>
              <a:buNone/>
              <a:defRPr sz="4400" kern="1200" baseline="0">
                <a:solidFill>
                  <a:schemeClr val="tx2"/>
                </a:solidFill>
                <a:latin typeface="+mj-lt"/>
                <a:ea typeface="+mj-ea"/>
                <a:cs typeface="+mj-cs"/>
              </a:defRPr>
            </a:lvl1pPr>
          </a:lstStyle>
          <a:p>
            <a:r>
              <a:rPr lang="el-GR" sz="3200" b="1" dirty="0"/>
              <a:t>Τα ψηφιακά συστήματα βρίσκονται παντού!</a:t>
            </a:r>
          </a:p>
        </p:txBody>
      </p:sp>
      <p:sp>
        <p:nvSpPr>
          <p:cNvPr id="10" name="Slide Number Placeholder 3">
            <a:extLst>
              <a:ext uri="{FF2B5EF4-FFF2-40B4-BE49-F238E27FC236}">
                <a16:creationId xmlns:a16="http://schemas.microsoft.com/office/drawing/2014/main" id="{229D092D-6467-47EA-B77A-3EE226F767D3}"/>
              </a:ext>
            </a:extLst>
          </p:cNvPr>
          <p:cNvSpPr txBox="1">
            <a:spLocks/>
          </p:cNvSpPr>
          <p:nvPr/>
        </p:nvSpPr>
        <p:spPr>
          <a:xfrm>
            <a:off x="8458200" y="6579704"/>
            <a:ext cx="685800" cy="273604"/>
          </a:xfrm>
          <a:prstGeom prst="rect">
            <a:avLst/>
          </a:prstGeom>
        </p:spPr>
        <p:txBody>
          <a:bodyPr vert="horz" lIns="91440" tIns="45720" rIns="91440" bIns="45720" rtlCol="0" anchor="ctr"/>
          <a:lstStyle>
            <a:defPPr>
              <a:defRPr lang="en-US"/>
            </a:defPPr>
            <a:lvl1pPr marL="0" algn="r" defTabSz="457200" rtl="0" eaLnBrk="1" latinLnBrk="0" hangingPunct="1">
              <a:defRPr sz="1000" kern="1200" baseline="0">
                <a:solidFill>
                  <a:schemeClr val="tx2"/>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8F63A3B-78C7-47BE-AE5E-E10140E04643}" type="slidenum">
              <a:rPr lang="en-US" smtClean="0"/>
              <a:pPr/>
              <a:t>20</a:t>
            </a:fld>
            <a:endParaRPr lang="en-US" dirty="0"/>
          </a:p>
        </p:txBody>
      </p:sp>
      <p:sp>
        <p:nvSpPr>
          <p:cNvPr id="11" name="Content Placeholder 30">
            <a:extLst>
              <a:ext uri="{FF2B5EF4-FFF2-40B4-BE49-F238E27FC236}">
                <a16:creationId xmlns:a16="http://schemas.microsoft.com/office/drawing/2014/main" id="{047D1C73-6D85-42C1-9502-6703A2451755}"/>
              </a:ext>
            </a:extLst>
          </p:cNvPr>
          <p:cNvSpPr>
            <a:spLocks noGrp="1"/>
          </p:cNvSpPr>
          <p:nvPr>
            <p:ph idx="1"/>
          </p:nvPr>
        </p:nvSpPr>
        <p:spPr>
          <a:xfrm>
            <a:off x="1028700" y="762000"/>
            <a:ext cx="7200900" cy="551045"/>
          </a:xfrm>
        </p:spPr>
        <p:txBody>
          <a:bodyPr/>
          <a:lstStyle/>
          <a:p>
            <a:r>
              <a:rPr lang="el-GR" dirty="0"/>
              <a:t>Μερικά παραδείγματα από την ιατρική:</a:t>
            </a:r>
            <a:endParaRPr lang="en-US" dirty="0"/>
          </a:p>
        </p:txBody>
      </p:sp>
      <p:pic>
        <p:nvPicPr>
          <p:cNvPr id="21" name="Picture 20">
            <a:extLst>
              <a:ext uri="{FF2B5EF4-FFF2-40B4-BE49-F238E27FC236}">
                <a16:creationId xmlns:a16="http://schemas.microsoft.com/office/drawing/2014/main" id="{CFCF38DD-D742-4EBB-B47D-7C282D06C91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6039" y="1219200"/>
            <a:ext cx="5018962" cy="4015169"/>
          </a:xfrm>
          <a:prstGeom prst="rect">
            <a:avLst/>
          </a:prstGeom>
        </p:spPr>
      </p:pic>
      <p:pic>
        <p:nvPicPr>
          <p:cNvPr id="23" name="Picture 22">
            <a:extLst>
              <a:ext uri="{FF2B5EF4-FFF2-40B4-BE49-F238E27FC236}">
                <a16:creationId xmlns:a16="http://schemas.microsoft.com/office/drawing/2014/main" id="{28AC5785-69A0-4713-8DBC-9A711F270CC2}"/>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834448" y="835680"/>
            <a:ext cx="3152004" cy="2927862"/>
          </a:xfrm>
          <a:prstGeom prst="rect">
            <a:avLst/>
          </a:prstGeom>
        </p:spPr>
      </p:pic>
      <p:pic>
        <p:nvPicPr>
          <p:cNvPr id="25" name="Picture 24">
            <a:extLst>
              <a:ext uri="{FF2B5EF4-FFF2-40B4-BE49-F238E27FC236}">
                <a16:creationId xmlns:a16="http://schemas.microsoft.com/office/drawing/2014/main" id="{3C3F0162-3CEC-47DE-8F82-80F9C432AD9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24823"/>
          <a:stretch/>
        </p:blipFill>
        <p:spPr>
          <a:xfrm>
            <a:off x="5834448" y="3841197"/>
            <a:ext cx="3152004" cy="2788203"/>
          </a:xfrm>
          <a:prstGeom prst="rect">
            <a:avLst/>
          </a:prstGeom>
        </p:spPr>
      </p:pic>
    </p:spTree>
    <p:extLst>
      <p:ext uri="{BB962C8B-B14F-4D97-AF65-F5344CB8AC3E}">
        <p14:creationId xmlns:p14="http://schemas.microsoft.com/office/powerpoint/2010/main" val="3582068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ADEA008D-BA54-47CC-B410-0CC5B06A7E7B}"/>
              </a:ext>
            </a:extLst>
          </p:cNvPr>
          <p:cNvSpPr txBox="1">
            <a:spLocks/>
          </p:cNvSpPr>
          <p:nvPr/>
        </p:nvSpPr>
        <p:spPr>
          <a:xfrm>
            <a:off x="678109" y="105035"/>
            <a:ext cx="8382000" cy="716269"/>
          </a:xfrm>
          <a:prstGeom prst="rect">
            <a:avLst/>
          </a:prstGeom>
        </p:spPr>
        <p:txBody>
          <a:bodyPr>
            <a:normAutofit fontScale="97500"/>
          </a:bodyPr>
          <a:lstStyle>
            <a:lvl1pPr algn="l" defTabSz="685800" rtl="0" eaLnBrk="1" latinLnBrk="0" hangingPunct="1">
              <a:lnSpc>
                <a:spcPct val="89000"/>
              </a:lnSpc>
              <a:spcBef>
                <a:spcPct val="0"/>
              </a:spcBef>
              <a:buNone/>
              <a:defRPr sz="4400" kern="1200" baseline="0">
                <a:solidFill>
                  <a:schemeClr val="tx2"/>
                </a:solidFill>
                <a:latin typeface="+mj-lt"/>
                <a:ea typeface="+mj-ea"/>
                <a:cs typeface="+mj-cs"/>
              </a:defRPr>
            </a:lvl1pPr>
          </a:lstStyle>
          <a:p>
            <a:r>
              <a:rPr lang="el-GR" sz="3200" b="1" dirty="0"/>
              <a:t>Τα ψηφιακά συστήματα βρίσκονται παντού!</a:t>
            </a:r>
          </a:p>
        </p:txBody>
      </p:sp>
      <p:sp>
        <p:nvSpPr>
          <p:cNvPr id="6" name="Slide Number Placeholder 3">
            <a:extLst>
              <a:ext uri="{FF2B5EF4-FFF2-40B4-BE49-F238E27FC236}">
                <a16:creationId xmlns:a16="http://schemas.microsoft.com/office/drawing/2014/main" id="{9F4ECEFB-C6B1-4426-A791-B6959345B1CA}"/>
              </a:ext>
            </a:extLst>
          </p:cNvPr>
          <p:cNvSpPr txBox="1">
            <a:spLocks/>
          </p:cNvSpPr>
          <p:nvPr/>
        </p:nvSpPr>
        <p:spPr>
          <a:xfrm>
            <a:off x="8458200" y="6579704"/>
            <a:ext cx="685800" cy="273604"/>
          </a:xfrm>
          <a:prstGeom prst="rect">
            <a:avLst/>
          </a:prstGeom>
        </p:spPr>
        <p:txBody>
          <a:bodyPr vert="horz" lIns="91440" tIns="45720" rIns="91440" bIns="45720" rtlCol="0" anchor="ctr"/>
          <a:lstStyle>
            <a:defPPr>
              <a:defRPr lang="en-US"/>
            </a:defPPr>
            <a:lvl1pPr marL="0" algn="r" defTabSz="457200" rtl="0" eaLnBrk="1" latinLnBrk="0" hangingPunct="1">
              <a:defRPr sz="1000" kern="1200" baseline="0">
                <a:solidFill>
                  <a:schemeClr val="tx2"/>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8F63A3B-78C7-47BE-AE5E-E10140E04643}" type="slidenum">
              <a:rPr lang="en-US" smtClean="0"/>
              <a:pPr/>
              <a:t>21</a:t>
            </a:fld>
            <a:endParaRPr lang="en-US" dirty="0"/>
          </a:p>
        </p:txBody>
      </p:sp>
      <p:sp>
        <p:nvSpPr>
          <p:cNvPr id="7" name="Content Placeholder 30">
            <a:extLst>
              <a:ext uri="{FF2B5EF4-FFF2-40B4-BE49-F238E27FC236}">
                <a16:creationId xmlns:a16="http://schemas.microsoft.com/office/drawing/2014/main" id="{99C24041-F8CE-4226-AEFE-BBAEC8529498}"/>
              </a:ext>
            </a:extLst>
          </p:cNvPr>
          <p:cNvSpPr>
            <a:spLocks noGrp="1"/>
          </p:cNvSpPr>
          <p:nvPr>
            <p:ph idx="1"/>
          </p:nvPr>
        </p:nvSpPr>
        <p:spPr>
          <a:xfrm>
            <a:off x="1028700" y="762000"/>
            <a:ext cx="7200900" cy="551045"/>
          </a:xfrm>
        </p:spPr>
        <p:txBody>
          <a:bodyPr/>
          <a:lstStyle/>
          <a:p>
            <a:r>
              <a:rPr lang="el-GR" dirty="0"/>
              <a:t>Μερικά παραδείγματα από την αυτοκινητοβιομηχανία </a:t>
            </a:r>
            <a:r>
              <a:rPr lang="en-US" dirty="0"/>
              <a:t>(AI, IoT)</a:t>
            </a:r>
            <a:r>
              <a:rPr lang="el-GR" dirty="0"/>
              <a:t>:</a:t>
            </a:r>
            <a:endParaRPr lang="en-US" dirty="0"/>
          </a:p>
        </p:txBody>
      </p:sp>
      <p:pic>
        <p:nvPicPr>
          <p:cNvPr id="14" name="Picture 13">
            <a:extLst>
              <a:ext uri="{FF2B5EF4-FFF2-40B4-BE49-F238E27FC236}">
                <a16:creationId xmlns:a16="http://schemas.microsoft.com/office/drawing/2014/main" id="{002AE29C-1F73-43B6-83A5-96D35E0EFCC5}"/>
              </a:ext>
            </a:extLst>
          </p:cNvPr>
          <p:cNvPicPr>
            <a:picLocks noChangeAspect="1"/>
          </p:cNvPicPr>
          <p:nvPr/>
        </p:nvPicPr>
        <p:blipFill rotWithShape="1">
          <a:blip r:embed="rId2"/>
          <a:srcRect t="1248"/>
          <a:stretch/>
        </p:blipFill>
        <p:spPr>
          <a:xfrm>
            <a:off x="1742799" y="1905000"/>
            <a:ext cx="7365342" cy="4724400"/>
          </a:xfrm>
          <a:prstGeom prst="rect">
            <a:avLst/>
          </a:prstGeom>
        </p:spPr>
      </p:pic>
      <p:pic>
        <p:nvPicPr>
          <p:cNvPr id="34820" name="Picture 4" descr="Automotive Electronics: Automotive electronics market to touch $382 billion  by 2026: Report, Auto News, ET Auto">
            <a:extLst>
              <a:ext uri="{FF2B5EF4-FFF2-40B4-BE49-F238E27FC236}">
                <a16:creationId xmlns:a16="http://schemas.microsoft.com/office/drawing/2014/main" id="{03168EF7-110A-4A90-9BF3-1BA7F73F76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295400"/>
            <a:ext cx="2238375" cy="1447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07323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A0D1A4A1-6680-44E5-ABE5-486AB4971DFC}"/>
              </a:ext>
            </a:extLst>
          </p:cNvPr>
          <p:cNvSpPr txBox="1">
            <a:spLocks/>
          </p:cNvSpPr>
          <p:nvPr/>
        </p:nvSpPr>
        <p:spPr>
          <a:xfrm>
            <a:off x="678109" y="105035"/>
            <a:ext cx="8382000" cy="716269"/>
          </a:xfrm>
          <a:prstGeom prst="rect">
            <a:avLst/>
          </a:prstGeom>
        </p:spPr>
        <p:txBody>
          <a:bodyPr>
            <a:normAutofit fontScale="97500"/>
          </a:bodyPr>
          <a:lstStyle>
            <a:lvl1pPr algn="l" defTabSz="685800" rtl="0" eaLnBrk="1" latinLnBrk="0" hangingPunct="1">
              <a:lnSpc>
                <a:spcPct val="89000"/>
              </a:lnSpc>
              <a:spcBef>
                <a:spcPct val="0"/>
              </a:spcBef>
              <a:buNone/>
              <a:defRPr sz="4400" kern="1200" baseline="0">
                <a:solidFill>
                  <a:schemeClr val="tx2"/>
                </a:solidFill>
                <a:latin typeface="+mj-lt"/>
                <a:ea typeface="+mj-ea"/>
                <a:cs typeface="+mj-cs"/>
              </a:defRPr>
            </a:lvl1pPr>
          </a:lstStyle>
          <a:p>
            <a:r>
              <a:rPr lang="el-GR" sz="3200" b="1" dirty="0"/>
              <a:t>Τα ψηφιακά συστήματα βρίσκονται παντού!</a:t>
            </a:r>
          </a:p>
        </p:txBody>
      </p:sp>
      <p:sp>
        <p:nvSpPr>
          <p:cNvPr id="6" name="Slide Number Placeholder 3">
            <a:extLst>
              <a:ext uri="{FF2B5EF4-FFF2-40B4-BE49-F238E27FC236}">
                <a16:creationId xmlns:a16="http://schemas.microsoft.com/office/drawing/2014/main" id="{096094E4-C7BB-4E66-A9F3-D50DDC73D78A}"/>
              </a:ext>
            </a:extLst>
          </p:cNvPr>
          <p:cNvSpPr txBox="1">
            <a:spLocks/>
          </p:cNvSpPr>
          <p:nvPr/>
        </p:nvSpPr>
        <p:spPr>
          <a:xfrm>
            <a:off x="8458200" y="6579704"/>
            <a:ext cx="685800" cy="273604"/>
          </a:xfrm>
          <a:prstGeom prst="rect">
            <a:avLst/>
          </a:prstGeom>
        </p:spPr>
        <p:txBody>
          <a:bodyPr vert="horz" lIns="91440" tIns="45720" rIns="91440" bIns="45720" rtlCol="0" anchor="ctr"/>
          <a:lstStyle>
            <a:defPPr>
              <a:defRPr lang="en-US"/>
            </a:defPPr>
            <a:lvl1pPr marL="0" algn="r" defTabSz="457200" rtl="0" eaLnBrk="1" latinLnBrk="0" hangingPunct="1">
              <a:defRPr sz="1000" kern="1200" baseline="0">
                <a:solidFill>
                  <a:schemeClr val="tx2"/>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8F63A3B-78C7-47BE-AE5E-E10140E04643}" type="slidenum">
              <a:rPr lang="en-US" smtClean="0"/>
              <a:pPr/>
              <a:t>22</a:t>
            </a:fld>
            <a:endParaRPr lang="en-US" dirty="0"/>
          </a:p>
        </p:txBody>
      </p:sp>
      <p:sp>
        <p:nvSpPr>
          <p:cNvPr id="7" name="Content Placeholder 30">
            <a:extLst>
              <a:ext uri="{FF2B5EF4-FFF2-40B4-BE49-F238E27FC236}">
                <a16:creationId xmlns:a16="http://schemas.microsoft.com/office/drawing/2014/main" id="{A552112C-8DD2-4146-882C-E2692A8419FF}"/>
              </a:ext>
            </a:extLst>
          </p:cNvPr>
          <p:cNvSpPr>
            <a:spLocks noGrp="1"/>
          </p:cNvSpPr>
          <p:nvPr>
            <p:ph idx="1"/>
          </p:nvPr>
        </p:nvSpPr>
        <p:spPr>
          <a:xfrm>
            <a:off x="1028700" y="762000"/>
            <a:ext cx="7200900" cy="551045"/>
          </a:xfrm>
        </p:spPr>
        <p:txBody>
          <a:bodyPr/>
          <a:lstStyle/>
          <a:p>
            <a:r>
              <a:rPr lang="el-GR" dirty="0"/>
              <a:t>Μερικά παραδείγματα από την ψηφιακή βιομηχανία:</a:t>
            </a:r>
            <a:endParaRPr lang="en-US" dirty="0"/>
          </a:p>
        </p:txBody>
      </p:sp>
      <p:pic>
        <p:nvPicPr>
          <p:cNvPr id="16" name="Picture 15">
            <a:extLst>
              <a:ext uri="{FF2B5EF4-FFF2-40B4-BE49-F238E27FC236}">
                <a16:creationId xmlns:a16="http://schemas.microsoft.com/office/drawing/2014/main" id="{BF5B5F1B-50CF-46FB-BD58-782BAC9A03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4329" y="1295400"/>
            <a:ext cx="5867400" cy="5351584"/>
          </a:xfrm>
          <a:prstGeom prst="rect">
            <a:avLst/>
          </a:prstGeom>
        </p:spPr>
      </p:pic>
      <p:pic>
        <p:nvPicPr>
          <p:cNvPr id="17" name="Picture 16">
            <a:extLst>
              <a:ext uri="{FF2B5EF4-FFF2-40B4-BE49-F238E27FC236}">
                <a16:creationId xmlns:a16="http://schemas.microsoft.com/office/drawing/2014/main" id="{5C88FB8D-C9A4-410E-9A98-BAF5594E1DF9}"/>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307222" y="1295400"/>
            <a:ext cx="2608179" cy="1895869"/>
          </a:xfrm>
          <a:prstGeom prst="rect">
            <a:avLst/>
          </a:prstGeom>
        </p:spPr>
      </p:pic>
      <p:sp>
        <p:nvSpPr>
          <p:cNvPr id="18" name="Text Box 10">
            <a:extLst>
              <a:ext uri="{FF2B5EF4-FFF2-40B4-BE49-F238E27FC236}">
                <a16:creationId xmlns:a16="http://schemas.microsoft.com/office/drawing/2014/main" id="{2A777E32-1555-4412-9506-F0FA83077948}"/>
              </a:ext>
            </a:extLst>
          </p:cNvPr>
          <p:cNvSpPr txBox="1">
            <a:spLocks noChangeArrowheads="1"/>
          </p:cNvSpPr>
          <p:nvPr/>
        </p:nvSpPr>
        <p:spPr bwMode="auto">
          <a:xfrm>
            <a:off x="6299996" y="3239869"/>
            <a:ext cx="2615405" cy="5847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57150" cmpd="tri">
                <a:solidFill>
                  <a:schemeClr val="tx1"/>
                </a:solidFill>
                <a:prstDash val="dash"/>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0" hangingPunct="0"/>
            <a:r>
              <a:rPr lang="en-US" altLang="el-GR" sz="1600" b="1" dirty="0"/>
              <a:t>Robotics automation and machine learning @ industry</a:t>
            </a:r>
            <a:endParaRPr lang="en-GB" altLang="el-GR" sz="1600" b="1" dirty="0"/>
          </a:p>
        </p:txBody>
      </p:sp>
      <p:pic>
        <p:nvPicPr>
          <p:cNvPr id="19" name="Picture 18">
            <a:extLst>
              <a:ext uri="{FF2B5EF4-FFF2-40B4-BE49-F238E27FC236}">
                <a16:creationId xmlns:a16="http://schemas.microsoft.com/office/drawing/2014/main" id="{8505E73A-7AA8-4EDB-AFA6-E0E95E50342A}"/>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299997" y="3962400"/>
            <a:ext cx="2615404" cy="1752600"/>
          </a:xfrm>
          <a:prstGeom prst="rect">
            <a:avLst/>
          </a:prstGeom>
        </p:spPr>
      </p:pic>
      <p:sp>
        <p:nvSpPr>
          <p:cNvPr id="20" name="Text Box 10">
            <a:extLst>
              <a:ext uri="{FF2B5EF4-FFF2-40B4-BE49-F238E27FC236}">
                <a16:creationId xmlns:a16="http://schemas.microsoft.com/office/drawing/2014/main" id="{F4931DFE-A467-4B37-83AD-A47ECC22AC72}"/>
              </a:ext>
            </a:extLst>
          </p:cNvPr>
          <p:cNvSpPr txBox="1">
            <a:spLocks noChangeArrowheads="1"/>
          </p:cNvSpPr>
          <p:nvPr/>
        </p:nvSpPr>
        <p:spPr bwMode="auto">
          <a:xfrm>
            <a:off x="6307222" y="5791200"/>
            <a:ext cx="2608179" cy="83099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57150" cmpd="tri">
                <a:solidFill>
                  <a:schemeClr val="tx1"/>
                </a:solidFill>
                <a:prstDash val="dash"/>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0" hangingPunct="0"/>
            <a:r>
              <a:rPr lang="en-US" altLang="el-GR" sz="1600" b="1" dirty="0"/>
              <a:t>Big data analytics and machine  learning </a:t>
            </a:r>
            <a:br>
              <a:rPr lang="en-US" altLang="el-GR" sz="1600" b="1" dirty="0"/>
            </a:br>
            <a:r>
              <a:rPr lang="en-US" altLang="el-GR" sz="1600" b="1" dirty="0"/>
              <a:t>@ data centers</a:t>
            </a:r>
            <a:endParaRPr lang="en-GB" altLang="el-GR" sz="1600" b="1" dirty="0"/>
          </a:p>
        </p:txBody>
      </p:sp>
    </p:spTree>
    <p:extLst>
      <p:ext uri="{BB962C8B-B14F-4D97-AF65-F5344CB8AC3E}">
        <p14:creationId xmlns:p14="http://schemas.microsoft.com/office/powerpoint/2010/main" val="1766242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dissolve">
                                      <p:cBhvr>
                                        <p:cTn id="7" dur="500"/>
                                        <p:tgtEl>
                                          <p:spTgt spid="18"/>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dissolve">
                                      <p:cBhvr>
                                        <p:cTn id="1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20073F46-9A35-24AA-A578-2E00B520AD5D}"/>
              </a:ext>
            </a:extLst>
          </p:cNvPr>
          <p:cNvSpPr>
            <a:spLocks noGrp="1"/>
          </p:cNvSpPr>
          <p:nvPr>
            <p:ph type="title"/>
          </p:nvPr>
        </p:nvSpPr>
        <p:spPr>
          <a:xfrm>
            <a:off x="762000" y="228600"/>
            <a:ext cx="7200900" cy="457200"/>
          </a:xfrm>
        </p:spPr>
        <p:txBody>
          <a:bodyPr>
            <a:noAutofit/>
          </a:bodyPr>
          <a:lstStyle/>
          <a:p>
            <a:r>
              <a:rPr lang="el-GR" sz="2800" b="1" dirty="0"/>
              <a:t>Το εργαστήριο </a:t>
            </a:r>
            <a:r>
              <a:rPr lang="en-US" sz="2800" b="1" dirty="0"/>
              <a:t>DSCAL </a:t>
            </a:r>
            <a:r>
              <a:rPr lang="el-GR" sz="2800" b="1" dirty="0"/>
              <a:t>στην Διαστημική</a:t>
            </a:r>
            <a:endParaRPr lang="en-US" sz="2800" b="1" dirty="0"/>
          </a:p>
        </p:txBody>
      </p:sp>
      <p:sp>
        <p:nvSpPr>
          <p:cNvPr id="10" name="Slide Number Placeholder 3">
            <a:extLst>
              <a:ext uri="{FF2B5EF4-FFF2-40B4-BE49-F238E27FC236}">
                <a16:creationId xmlns:a16="http://schemas.microsoft.com/office/drawing/2014/main" id="{64B0F483-9004-1A28-9804-C3C56E89F40E}"/>
              </a:ext>
            </a:extLst>
          </p:cNvPr>
          <p:cNvSpPr>
            <a:spLocks noGrp="1"/>
          </p:cNvSpPr>
          <p:nvPr>
            <p:ph type="sldNum" sz="quarter" idx="12"/>
          </p:nvPr>
        </p:nvSpPr>
        <p:spPr>
          <a:xfrm>
            <a:off x="8101012" y="6453386"/>
            <a:ext cx="966787" cy="404614"/>
          </a:xfrm>
        </p:spPr>
        <p:txBody>
          <a:bodyPr/>
          <a:lstStyle/>
          <a:p>
            <a:fld id="{C67B46B5-A407-46D0-815B-4945E776D48F}" type="slidenum">
              <a:rPr lang="en-US" smtClean="0"/>
              <a:pPr/>
              <a:t>23</a:t>
            </a:fld>
            <a:endParaRPr lang="en-US"/>
          </a:p>
        </p:txBody>
      </p:sp>
      <p:sp>
        <p:nvSpPr>
          <p:cNvPr id="11" name="Title 4">
            <a:extLst>
              <a:ext uri="{FF2B5EF4-FFF2-40B4-BE49-F238E27FC236}">
                <a16:creationId xmlns:a16="http://schemas.microsoft.com/office/drawing/2014/main" id="{DFF040B4-58CE-B836-FF81-EAC9866042CA}"/>
              </a:ext>
            </a:extLst>
          </p:cNvPr>
          <p:cNvSpPr txBox="1">
            <a:spLocks/>
          </p:cNvSpPr>
          <p:nvPr/>
        </p:nvSpPr>
        <p:spPr>
          <a:xfrm>
            <a:off x="761999" y="1752600"/>
            <a:ext cx="8305799" cy="3505200"/>
          </a:xfrm>
          <a:prstGeom prst="rect">
            <a:avLst/>
          </a:prstGeom>
          <a:solidFill>
            <a:schemeClr val="accent2">
              <a:lumMod val="60000"/>
              <a:lumOff val="40000"/>
            </a:schemeClr>
          </a:solidFill>
          <a:ln w="28575">
            <a:solidFill>
              <a:srgbClr val="002060"/>
            </a:solidFill>
          </a:ln>
        </p:spPr>
        <p:txBody>
          <a:bodyPr vert="horz" lIns="91440" tIns="45720" rIns="91440" bIns="45720" rtlCol="0" anchor="t">
            <a:noAutofit/>
          </a:bodyPr>
          <a:lstStyle>
            <a:lvl1pPr algn="l" defTabSz="685800" rtl="0" eaLnBrk="1" latinLnBrk="0" hangingPunct="1">
              <a:lnSpc>
                <a:spcPct val="89000"/>
              </a:lnSpc>
              <a:spcBef>
                <a:spcPct val="0"/>
              </a:spcBef>
              <a:buNone/>
              <a:defRPr sz="4400" kern="1200" baseline="0">
                <a:solidFill>
                  <a:schemeClr val="tx2"/>
                </a:solidFill>
                <a:latin typeface="+mj-lt"/>
                <a:ea typeface="+mj-ea"/>
                <a:cs typeface="+mj-cs"/>
              </a:defRPr>
            </a:lvl1pPr>
          </a:lstStyle>
          <a:p>
            <a:pPr algn="ctr">
              <a:lnSpc>
                <a:spcPct val="108000"/>
              </a:lnSpc>
              <a:spcAft>
                <a:spcPts val="1200"/>
              </a:spcAft>
            </a:pPr>
            <a:r>
              <a:rPr lang="el-GR" sz="3200" b="1" dirty="0">
                <a:solidFill>
                  <a:srgbClr val="003399"/>
                </a:solidFill>
              </a:rPr>
              <a:t>Διαστημικές Τεχνολογίες Αιχμής </a:t>
            </a:r>
            <a:r>
              <a:rPr lang="en-US" sz="3200" b="1" dirty="0">
                <a:solidFill>
                  <a:srgbClr val="003399"/>
                </a:solidFill>
              </a:rPr>
              <a:t>Designed in GR</a:t>
            </a:r>
            <a:endParaRPr lang="en-US" sz="2800" b="1" dirty="0">
              <a:solidFill>
                <a:srgbClr val="FF0000"/>
              </a:solidFill>
            </a:endParaRPr>
          </a:p>
          <a:p>
            <a:pPr marL="285750" indent="-285750">
              <a:lnSpc>
                <a:spcPct val="108000"/>
              </a:lnSpc>
              <a:spcAft>
                <a:spcPts val="600"/>
              </a:spcAft>
              <a:buFont typeface="Arial" panose="020B0604020202020204" pitchFamily="34" charset="0"/>
              <a:buChar char="•"/>
            </a:pPr>
            <a:r>
              <a:rPr lang="en-US" sz="1600" b="1" dirty="0">
                <a:solidFill>
                  <a:schemeClr val="tx1"/>
                </a:solidFill>
                <a:effectLst>
                  <a:outerShdw blurRad="38100" dist="38100" dir="2700000" algn="tl">
                    <a:srgbClr val="000000">
                      <a:alpha val="43137"/>
                    </a:srgbClr>
                  </a:outerShdw>
                </a:effectLst>
              </a:rPr>
              <a:t>System-On-Chip (SoC) Dependable and Adaptable Payload Data Processing Units</a:t>
            </a:r>
          </a:p>
          <a:p>
            <a:pPr marL="285750" indent="-285750">
              <a:lnSpc>
                <a:spcPct val="108000"/>
              </a:lnSpc>
              <a:spcAft>
                <a:spcPts val="600"/>
              </a:spcAft>
              <a:buFont typeface="Arial" panose="020B0604020202020204" pitchFamily="34" charset="0"/>
              <a:buChar char="•"/>
            </a:pPr>
            <a:r>
              <a:rPr lang="en-US" sz="1600" b="1" dirty="0">
                <a:solidFill>
                  <a:schemeClr val="tx1"/>
                </a:solidFill>
                <a:effectLst>
                  <a:outerShdw blurRad="38100" dist="38100" dir="2700000" algn="tl">
                    <a:srgbClr val="000000">
                      <a:alpha val="43137"/>
                    </a:srgbClr>
                  </a:outerShdw>
                </a:effectLst>
              </a:rPr>
              <a:t>High-Speed Data Chain for “smart” next-generation payloads (EO, optical/RF com, SAR)</a:t>
            </a:r>
          </a:p>
          <a:p>
            <a:pPr marL="285750" indent="-285750">
              <a:lnSpc>
                <a:spcPct val="108000"/>
              </a:lnSpc>
              <a:spcAft>
                <a:spcPts val="600"/>
              </a:spcAft>
              <a:buFont typeface="Arial" panose="020B0604020202020204" pitchFamily="34" charset="0"/>
              <a:buChar char="•"/>
            </a:pPr>
            <a:r>
              <a:rPr lang="en-US" sz="1600" b="1" dirty="0">
                <a:solidFill>
                  <a:schemeClr val="tx1"/>
                </a:solidFill>
                <a:effectLst>
                  <a:outerShdw blurRad="38100" dist="38100" dir="2700000" algn="tl">
                    <a:srgbClr val="000000">
                      <a:alpha val="43137"/>
                    </a:srgbClr>
                  </a:outerShdw>
                </a:effectLst>
              </a:rPr>
              <a:t>State-of-the-art in data-rate performance HW accelerators, as IP cores, in FPGA technology (space grade and COTS) according to ECSS-Q-ST-60-02C</a:t>
            </a:r>
            <a:r>
              <a:rPr lang="el-GR" sz="1600" b="1" dirty="0">
                <a:solidFill>
                  <a:schemeClr val="tx1"/>
                </a:solidFill>
                <a:effectLst>
                  <a:outerShdw blurRad="38100" dist="38100" dir="2700000" algn="tl">
                    <a:srgbClr val="000000">
                      <a:alpha val="43137"/>
                    </a:srgbClr>
                  </a:outerShdw>
                </a:effectLst>
              </a:rPr>
              <a:t> </a:t>
            </a:r>
            <a:r>
              <a:rPr lang="en-US" sz="1600" b="1" dirty="0">
                <a:solidFill>
                  <a:schemeClr val="tx1"/>
                </a:solidFill>
                <a:effectLst>
                  <a:outerShdw blurRad="38100" dist="38100" dir="2700000" algn="tl">
                    <a:srgbClr val="000000">
                      <a:alpha val="43137"/>
                    </a:srgbClr>
                  </a:outerShdw>
                </a:effectLst>
              </a:rPr>
              <a:t>and ECSS-E-ST-20-40C</a:t>
            </a:r>
          </a:p>
          <a:p>
            <a:pPr marL="285750" indent="-285750">
              <a:lnSpc>
                <a:spcPct val="108000"/>
              </a:lnSpc>
              <a:spcAft>
                <a:spcPts val="600"/>
              </a:spcAft>
              <a:buFont typeface="Arial" panose="020B0604020202020204" pitchFamily="34" charset="0"/>
              <a:buChar char="•"/>
            </a:pPr>
            <a:r>
              <a:rPr lang="el-GR" sz="1600" b="1" dirty="0">
                <a:solidFill>
                  <a:schemeClr val="tx1"/>
                </a:solidFill>
                <a:effectLst>
                  <a:outerShdw blurRad="38100" dist="38100" dir="2700000" algn="tl">
                    <a:srgbClr val="000000">
                      <a:alpha val="43137"/>
                    </a:srgbClr>
                  </a:outerShdw>
                </a:effectLst>
              </a:rPr>
              <a:t>Συμμετοχή σε </a:t>
            </a:r>
            <a:r>
              <a:rPr lang="en-US" sz="1600" b="1" dirty="0">
                <a:solidFill>
                  <a:schemeClr val="tx1"/>
                </a:solidFill>
                <a:effectLst>
                  <a:outerShdw blurRad="38100" dist="38100" dir="2700000" algn="tl">
                    <a:srgbClr val="000000">
                      <a:alpha val="43137"/>
                    </a:srgbClr>
                  </a:outerShdw>
                </a:effectLst>
              </a:rPr>
              <a:t>3</a:t>
            </a:r>
            <a:r>
              <a:rPr lang="el-GR" sz="1600" b="1" dirty="0">
                <a:solidFill>
                  <a:schemeClr val="tx1"/>
                </a:solidFill>
                <a:effectLst>
                  <a:outerShdw blurRad="38100" dist="38100" dir="2700000" algn="tl">
                    <a:srgbClr val="000000">
                      <a:alpha val="43137"/>
                    </a:srgbClr>
                  </a:outerShdw>
                </a:effectLst>
              </a:rPr>
              <a:t> μεγάλες διαστημικές αποστολές από το 2009 </a:t>
            </a:r>
            <a:br>
              <a:rPr lang="en-US" sz="1600" b="1" dirty="0">
                <a:solidFill>
                  <a:schemeClr val="tx1"/>
                </a:solidFill>
                <a:effectLst>
                  <a:outerShdw blurRad="38100" dist="38100" dir="2700000" algn="tl">
                    <a:srgbClr val="000000">
                      <a:alpha val="43137"/>
                    </a:srgbClr>
                  </a:outerShdw>
                </a:effectLst>
              </a:rPr>
            </a:br>
            <a:r>
              <a:rPr lang="el-GR" sz="1600" b="1" dirty="0">
                <a:solidFill>
                  <a:schemeClr val="tx1"/>
                </a:solidFill>
                <a:effectLst>
                  <a:outerShdw blurRad="38100" dist="38100" dir="2700000" algn="tl">
                    <a:srgbClr val="000000">
                      <a:alpha val="43137"/>
                    </a:srgbClr>
                  </a:outerShdw>
                </a:effectLst>
              </a:rPr>
              <a:t>(</a:t>
            </a:r>
            <a:r>
              <a:rPr lang="en-US" sz="1600" b="1" dirty="0">
                <a:solidFill>
                  <a:schemeClr val="tx1"/>
                </a:solidFill>
                <a:effectLst>
                  <a:outerShdw blurRad="38100" dist="38100" dir="2700000" algn="tl">
                    <a:srgbClr val="000000">
                      <a:alpha val="43137"/>
                    </a:srgbClr>
                  </a:outerShdw>
                </a:effectLst>
              </a:rPr>
              <a:t>ESA PROBA-3, ESA TRUTHS, ESA S3NGO)</a:t>
            </a:r>
          </a:p>
          <a:p>
            <a:pPr marL="285750" indent="-285750">
              <a:lnSpc>
                <a:spcPct val="108000"/>
              </a:lnSpc>
              <a:spcAft>
                <a:spcPts val="600"/>
              </a:spcAft>
              <a:buFont typeface="Arial" panose="020B0604020202020204" pitchFamily="34" charset="0"/>
              <a:buChar char="•"/>
            </a:pPr>
            <a:r>
              <a:rPr lang="el-GR" sz="1600" b="1" dirty="0">
                <a:solidFill>
                  <a:schemeClr val="tx1"/>
                </a:solidFill>
                <a:effectLst>
                  <a:outerShdw blurRad="38100" dist="38100" dir="2700000" algn="tl">
                    <a:srgbClr val="000000">
                      <a:alpha val="43137"/>
                    </a:srgbClr>
                  </a:outerShdw>
                </a:effectLst>
              </a:rPr>
              <a:t>Συμμετοχή σε 5 διαστημικές αποστολές του Εθνικού Προγράμματος Μικροδορυφόρων</a:t>
            </a:r>
            <a:r>
              <a:rPr lang="en-US" sz="1600" b="1" dirty="0">
                <a:solidFill>
                  <a:schemeClr val="tx1"/>
                </a:solidFill>
                <a:effectLst>
                  <a:outerShdw blurRad="38100" dist="38100" dir="2700000" algn="tl">
                    <a:srgbClr val="000000">
                      <a:alpha val="43137"/>
                    </a:srgbClr>
                  </a:outerShdw>
                </a:effectLst>
              </a:rPr>
              <a:t> (primes: NKUA, ICEYE, EMTEC, </a:t>
            </a:r>
            <a:r>
              <a:rPr lang="en-US" sz="1600" b="1" dirty="0" err="1">
                <a:solidFill>
                  <a:schemeClr val="tx1"/>
                </a:solidFill>
                <a:effectLst>
                  <a:outerShdw blurRad="38100" dist="38100" dir="2700000" algn="tl">
                    <a:srgbClr val="000000">
                      <a:alpha val="43137"/>
                    </a:srgbClr>
                  </a:outerShdw>
                </a:effectLst>
              </a:rPr>
              <a:t>OroraTech</a:t>
            </a:r>
            <a:r>
              <a:rPr lang="en-US" sz="1600" b="1" dirty="0">
                <a:solidFill>
                  <a:schemeClr val="tx1"/>
                </a:solidFill>
                <a:effectLst>
                  <a:outerShdw blurRad="38100" dist="38100" dir="2700000" algn="tl">
                    <a:srgbClr val="000000">
                      <a:alpha val="43137"/>
                    </a:srgbClr>
                  </a:outerShdw>
                </a:effectLst>
              </a:rPr>
              <a:t>, </a:t>
            </a:r>
            <a:r>
              <a:rPr lang="en-US" sz="1600" b="1" dirty="0" err="1">
                <a:solidFill>
                  <a:schemeClr val="tx1"/>
                </a:solidFill>
                <a:effectLst>
                  <a:outerShdw blurRad="38100" dist="38100" dir="2700000" algn="tl">
                    <a:srgbClr val="000000">
                      <a:alpha val="43137"/>
                    </a:srgbClr>
                  </a:outerShdw>
                </a:effectLst>
              </a:rPr>
              <a:t>OpenCosmos</a:t>
            </a:r>
            <a:r>
              <a:rPr lang="en-US" sz="1600" b="1" dirty="0">
                <a:solidFill>
                  <a:schemeClr val="tx1"/>
                </a:solidFill>
                <a:effectLst>
                  <a:outerShdw blurRad="38100" dist="38100" dir="2700000" algn="tl">
                    <a:srgbClr val="000000">
                      <a:alpha val="43137"/>
                    </a:srgbClr>
                  </a:outerShdw>
                </a:effectLst>
              </a:rPr>
              <a:t>)</a:t>
            </a:r>
          </a:p>
          <a:p>
            <a:pPr marL="285750" indent="-285750">
              <a:lnSpc>
                <a:spcPct val="108000"/>
              </a:lnSpc>
              <a:spcAft>
                <a:spcPts val="600"/>
              </a:spcAft>
              <a:buFont typeface="Arial" panose="020B0604020202020204" pitchFamily="34" charset="0"/>
              <a:buChar char="•"/>
            </a:pPr>
            <a:r>
              <a:rPr lang="en-US" sz="1600" b="1" dirty="0">
                <a:solidFill>
                  <a:schemeClr val="tx1"/>
                </a:solidFill>
                <a:effectLst>
                  <a:outerShdw blurRad="38100" dist="38100" dir="2700000" algn="tl">
                    <a:srgbClr val="000000">
                      <a:alpha val="43137"/>
                    </a:srgbClr>
                  </a:outerShdw>
                </a:effectLst>
              </a:rPr>
              <a:t>Technology Readiness Level (TRL) 9 (</a:t>
            </a:r>
            <a:r>
              <a:rPr lang="el-GR" sz="1600" b="1" dirty="0">
                <a:solidFill>
                  <a:schemeClr val="tx1"/>
                </a:solidFill>
                <a:effectLst>
                  <a:outerShdw blurRad="38100" dist="38100" dir="2700000" algn="tl">
                    <a:srgbClr val="000000">
                      <a:alpha val="43137"/>
                    </a:srgbClr>
                  </a:outerShdw>
                </a:effectLst>
              </a:rPr>
              <a:t>πλήρης τεχνολογική ωριμότητα – </a:t>
            </a:r>
            <a:r>
              <a:rPr lang="en-US" sz="1600" b="1" dirty="0">
                <a:solidFill>
                  <a:schemeClr val="tx1"/>
                </a:solidFill>
                <a:effectLst>
                  <a:outerShdw blurRad="38100" dist="38100" dir="2700000" algn="tl">
                    <a:srgbClr val="000000">
                      <a:alpha val="43137"/>
                    </a:srgbClr>
                  </a:outerShdw>
                </a:effectLst>
              </a:rPr>
              <a:t>Flight heritage)</a:t>
            </a:r>
            <a:endParaRPr lang="el-GR" sz="1600" b="1" dirty="0">
              <a:solidFill>
                <a:schemeClr val="tx1"/>
              </a:solidFill>
              <a:effectLst>
                <a:outerShdw blurRad="38100" dist="38100" dir="2700000" algn="tl">
                  <a:srgbClr val="000000">
                    <a:alpha val="43137"/>
                  </a:srgbClr>
                </a:outerShdw>
              </a:effectLst>
            </a:endParaRPr>
          </a:p>
          <a:p>
            <a:pPr algn="ctr">
              <a:lnSpc>
                <a:spcPct val="108000"/>
              </a:lnSpc>
            </a:pPr>
            <a:endParaRPr lang="el-GR" sz="2800" b="1" dirty="0">
              <a:solidFill>
                <a:srgbClr val="FF0000"/>
              </a:solidFill>
            </a:endParaRPr>
          </a:p>
        </p:txBody>
      </p:sp>
      <p:sp>
        <p:nvSpPr>
          <p:cNvPr id="12" name="Rectangle 4">
            <a:extLst>
              <a:ext uri="{FF2B5EF4-FFF2-40B4-BE49-F238E27FC236}">
                <a16:creationId xmlns:a16="http://schemas.microsoft.com/office/drawing/2014/main" id="{136D7C1E-3693-127B-76DE-3F90443D820F}"/>
              </a:ext>
            </a:extLst>
          </p:cNvPr>
          <p:cNvSpPr txBox="1">
            <a:spLocks noChangeArrowheads="1"/>
          </p:cNvSpPr>
          <p:nvPr/>
        </p:nvSpPr>
        <p:spPr>
          <a:xfrm>
            <a:off x="1219200" y="5334000"/>
            <a:ext cx="7315200" cy="144780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2000" kern="1200">
                <a:solidFill>
                  <a:schemeClr val="tx1"/>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spcBef>
                <a:spcPts val="0"/>
              </a:spcBef>
            </a:pPr>
            <a:r>
              <a:rPr lang="en-US" altLang="en-US" sz="1800" b="1" dirty="0">
                <a:solidFill>
                  <a:srgbClr val="003399"/>
                </a:solidFill>
              </a:rPr>
              <a:t>Professor </a:t>
            </a:r>
            <a:r>
              <a:rPr lang="en-US" altLang="en-US" sz="1800" b="1" dirty="0" err="1">
                <a:solidFill>
                  <a:srgbClr val="003399"/>
                </a:solidFill>
              </a:rPr>
              <a:t>Antonios</a:t>
            </a:r>
            <a:r>
              <a:rPr lang="en-US" altLang="en-US" sz="1800" b="1" dirty="0">
                <a:solidFill>
                  <a:srgbClr val="003399"/>
                </a:solidFill>
              </a:rPr>
              <a:t> Paschalis</a:t>
            </a:r>
          </a:p>
          <a:p>
            <a:pPr>
              <a:spcBef>
                <a:spcPts val="0"/>
              </a:spcBef>
              <a:spcAft>
                <a:spcPts val="1200"/>
              </a:spcAft>
            </a:pPr>
            <a:r>
              <a:rPr lang="en-US" altLang="en-US" sz="1100" b="1" dirty="0"/>
              <a:t>Dept. of Informatics and Telecommunications</a:t>
            </a:r>
            <a:br>
              <a:rPr lang="en-US" altLang="en-US" sz="1100" b="1" dirty="0"/>
            </a:br>
            <a:r>
              <a:rPr lang="en-US" altLang="en-US" sz="1100" b="1" dirty="0"/>
              <a:t>DSCAL Director and Space Technology Head (paschalis@di.uoa.gr)</a:t>
            </a:r>
          </a:p>
          <a:p>
            <a:pPr>
              <a:spcBef>
                <a:spcPts val="0"/>
              </a:spcBef>
            </a:pPr>
            <a:r>
              <a:rPr lang="en-US" altLang="en-US" sz="1800" b="1" dirty="0">
                <a:solidFill>
                  <a:srgbClr val="003399"/>
                </a:solidFill>
              </a:rPr>
              <a:t>Professor Nektarios </a:t>
            </a:r>
            <a:r>
              <a:rPr lang="en-US" altLang="en-US" sz="1800" b="1" dirty="0" err="1">
                <a:solidFill>
                  <a:srgbClr val="003399"/>
                </a:solidFill>
              </a:rPr>
              <a:t>Kranitis</a:t>
            </a:r>
            <a:endParaRPr lang="en-US" altLang="en-US" sz="1800" b="1" dirty="0">
              <a:solidFill>
                <a:srgbClr val="003399"/>
              </a:solidFill>
            </a:endParaRPr>
          </a:p>
          <a:p>
            <a:pPr>
              <a:spcBef>
                <a:spcPts val="0"/>
              </a:spcBef>
              <a:spcAft>
                <a:spcPts val="1200"/>
              </a:spcAft>
            </a:pPr>
            <a:r>
              <a:rPr lang="en-US" altLang="en-US" sz="1100" b="1" dirty="0"/>
              <a:t>Dept. of Aerospace Science and Technology</a:t>
            </a:r>
            <a:br>
              <a:rPr lang="en-US" altLang="en-US" sz="1100" b="1" dirty="0"/>
            </a:br>
            <a:r>
              <a:rPr lang="en-US" altLang="en-US" sz="1100" b="1" dirty="0"/>
              <a:t>DSCAL Affiliate Member (nkran@aerospace.uoa.gr)</a:t>
            </a:r>
          </a:p>
          <a:p>
            <a:pPr>
              <a:spcBef>
                <a:spcPts val="0"/>
              </a:spcBef>
            </a:pPr>
            <a:endParaRPr lang="en-US" altLang="en-US" sz="1400" dirty="0"/>
          </a:p>
        </p:txBody>
      </p:sp>
      <p:pic>
        <p:nvPicPr>
          <p:cNvPr id="13" name="Picture 12">
            <a:extLst>
              <a:ext uri="{FF2B5EF4-FFF2-40B4-BE49-F238E27FC236}">
                <a16:creationId xmlns:a16="http://schemas.microsoft.com/office/drawing/2014/main" id="{F0A1B131-31AC-6EF6-EC8E-79E60FE714EF}"/>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692613" y="76200"/>
            <a:ext cx="2341319" cy="6010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Title 1">
            <a:extLst>
              <a:ext uri="{FF2B5EF4-FFF2-40B4-BE49-F238E27FC236}">
                <a16:creationId xmlns:a16="http://schemas.microsoft.com/office/drawing/2014/main" id="{4595C635-3084-1D8E-256A-6B63EE3754F7}"/>
              </a:ext>
            </a:extLst>
          </p:cNvPr>
          <p:cNvSpPr txBox="1">
            <a:spLocks/>
          </p:cNvSpPr>
          <p:nvPr/>
        </p:nvSpPr>
        <p:spPr>
          <a:xfrm>
            <a:off x="2057400" y="815903"/>
            <a:ext cx="5486400" cy="806594"/>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800" kern="1200">
                <a:solidFill>
                  <a:srgbClr val="002A49"/>
                </a:solidFill>
                <a:latin typeface="Segoe UI" pitchFamily="34" charset="0"/>
                <a:ea typeface="+mj-ea"/>
                <a:cs typeface="Segoe UI" pitchFamily="34" charset="0"/>
              </a:defRPr>
            </a:lvl1pPr>
          </a:lstStyle>
          <a:p>
            <a:r>
              <a:rPr lang="el-GR" sz="2000" b="1" dirty="0"/>
              <a:t>ΕΚΠΑ: Εργαστήριο Ψηφιακών Συστημάτων </a:t>
            </a:r>
            <a:br>
              <a:rPr lang="el-GR" sz="2000" b="1" dirty="0"/>
            </a:br>
            <a:r>
              <a:rPr lang="el-GR" sz="2000" b="1" dirty="0"/>
              <a:t>και Αρχιτεκτονικής Υπολογιστών (</a:t>
            </a:r>
            <a:r>
              <a:rPr lang="en-US" sz="2000" b="1" dirty="0"/>
              <a:t>DSCAL)</a:t>
            </a:r>
          </a:p>
        </p:txBody>
      </p:sp>
    </p:spTree>
    <p:extLst>
      <p:ext uri="{BB962C8B-B14F-4D97-AF65-F5344CB8AC3E}">
        <p14:creationId xmlns:p14="http://schemas.microsoft.com/office/powerpoint/2010/main" val="24062856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A54DF6FA-0BF3-1435-6AF5-869F794A4510}"/>
              </a:ext>
            </a:extLst>
          </p:cNvPr>
          <p:cNvSpPr>
            <a:spLocks noGrp="1"/>
          </p:cNvSpPr>
          <p:nvPr>
            <p:ph type="title"/>
          </p:nvPr>
        </p:nvSpPr>
        <p:spPr>
          <a:xfrm>
            <a:off x="533400" y="76200"/>
            <a:ext cx="8153400" cy="685800"/>
          </a:xfrm>
        </p:spPr>
        <p:txBody>
          <a:bodyPr>
            <a:noAutofit/>
          </a:bodyPr>
          <a:lstStyle/>
          <a:p>
            <a:r>
              <a:rPr lang="en-US" sz="2800" b="1" dirty="0"/>
              <a:t>DSCAL: </a:t>
            </a:r>
            <a:r>
              <a:rPr lang="el-GR" sz="2800" b="1" dirty="0"/>
              <a:t>Συμμετοχή σε </a:t>
            </a:r>
            <a:r>
              <a:rPr lang="en-US" sz="2800" b="1" dirty="0"/>
              <a:t>8 </a:t>
            </a:r>
            <a:r>
              <a:rPr lang="el-GR" sz="2800" b="1" dirty="0"/>
              <a:t>διαστημικές </a:t>
            </a:r>
            <a:br>
              <a:rPr lang="en-US" sz="2800" b="1" dirty="0"/>
            </a:br>
            <a:r>
              <a:rPr lang="el-GR" sz="2800" b="1" dirty="0"/>
              <a:t>αποστολές</a:t>
            </a:r>
            <a:endParaRPr lang="en-US" sz="2800" b="1" dirty="0"/>
          </a:p>
        </p:txBody>
      </p:sp>
      <p:sp>
        <p:nvSpPr>
          <p:cNvPr id="13" name="Slide Number Placeholder 3">
            <a:extLst>
              <a:ext uri="{FF2B5EF4-FFF2-40B4-BE49-F238E27FC236}">
                <a16:creationId xmlns:a16="http://schemas.microsoft.com/office/drawing/2014/main" id="{3F0C7E9B-7512-93C6-E3CA-AABC0C0200F6}"/>
              </a:ext>
            </a:extLst>
          </p:cNvPr>
          <p:cNvSpPr>
            <a:spLocks noGrp="1"/>
          </p:cNvSpPr>
          <p:nvPr>
            <p:ph type="sldNum" sz="quarter" idx="12"/>
          </p:nvPr>
        </p:nvSpPr>
        <p:spPr>
          <a:xfrm>
            <a:off x="8101012" y="6453386"/>
            <a:ext cx="966787" cy="404614"/>
          </a:xfrm>
        </p:spPr>
        <p:txBody>
          <a:bodyPr/>
          <a:lstStyle/>
          <a:p>
            <a:fld id="{C67B46B5-A407-46D0-815B-4945E776D48F}" type="slidenum">
              <a:rPr lang="en-US" smtClean="0"/>
              <a:pPr/>
              <a:t>24</a:t>
            </a:fld>
            <a:endParaRPr lang="en-US"/>
          </a:p>
        </p:txBody>
      </p:sp>
      <p:sp>
        <p:nvSpPr>
          <p:cNvPr id="14" name="Content Placeholder 1">
            <a:extLst>
              <a:ext uri="{FF2B5EF4-FFF2-40B4-BE49-F238E27FC236}">
                <a16:creationId xmlns:a16="http://schemas.microsoft.com/office/drawing/2014/main" id="{42CF35CB-E6C9-39EB-EC92-702F0A7E686E}"/>
              </a:ext>
            </a:extLst>
          </p:cNvPr>
          <p:cNvSpPr txBox="1">
            <a:spLocks/>
          </p:cNvSpPr>
          <p:nvPr/>
        </p:nvSpPr>
        <p:spPr>
          <a:xfrm>
            <a:off x="609600" y="1063824"/>
            <a:ext cx="8188200" cy="5794176"/>
          </a:xfrm>
          <a:prstGeom prst="rect">
            <a:avLst/>
          </a:prstGeom>
        </p:spPr>
        <p:txBody>
          <a:bodyPr vert="horz" lIns="91440" tIns="45720" rIns="91440" bIns="45720" rtlCol="0">
            <a:normAutofit fontScale="70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105000"/>
              </a:lnSpc>
              <a:spcBef>
                <a:spcPts val="0"/>
              </a:spcBef>
              <a:spcAft>
                <a:spcPts val="600"/>
              </a:spcAft>
              <a:buClrTx/>
              <a:buSzTx/>
              <a:buFont typeface="Arial" pitchFamily="34" charset="0"/>
              <a:buChar char="•"/>
              <a:tabLst/>
              <a:defRPr/>
            </a:pPr>
            <a:r>
              <a:rPr kumimoji="0" lang="en-US" sz="2300" b="1" i="0" u="none" strike="noStrike" kern="1200" cap="none" spc="0" normalizeH="0" baseline="0" noProof="0" dirty="0">
                <a:ln>
                  <a:noFill/>
                </a:ln>
                <a:solidFill>
                  <a:sysClr val="windowText" lastClr="000000"/>
                </a:solidFill>
                <a:effectLst/>
                <a:uLnTx/>
                <a:uFillTx/>
                <a:latin typeface="Calibri"/>
                <a:ea typeface="+mn-ea"/>
                <a:cs typeface="+mn-cs"/>
              </a:rPr>
              <a:t>ESA PROBA-3 Giant Coronagraph System (2009-2025)</a:t>
            </a:r>
            <a:r>
              <a:rPr kumimoji="0" lang="en-US" sz="2300" b="1" i="0" u="none" strike="noStrike" kern="1200" cap="none" spc="0" normalizeH="0" baseline="0" noProof="0" dirty="0">
                <a:ln>
                  <a:noFill/>
                </a:ln>
                <a:solidFill>
                  <a:srgbClr val="FF0000"/>
                </a:solidFill>
                <a:effectLst/>
                <a:uLnTx/>
                <a:uFillTx/>
                <a:latin typeface="Calibri"/>
                <a:ea typeface="+mn-ea"/>
                <a:cs typeface="+mn-cs"/>
              </a:rPr>
              <a:t> - COMPLETED</a:t>
            </a:r>
            <a:endParaRPr kumimoji="0" lang="en-US" sz="2300" b="1" i="0" u="none" strike="noStrike" kern="1200" cap="none" spc="0" normalizeH="0" baseline="0" noProof="0" dirty="0">
              <a:ln>
                <a:noFill/>
              </a:ln>
              <a:solidFill>
                <a:sysClr val="windowText" lastClr="000000"/>
              </a:solidFill>
              <a:effectLst/>
              <a:uLnTx/>
              <a:uFillTx/>
              <a:latin typeface="Calibri"/>
              <a:ea typeface="+mn-ea"/>
              <a:cs typeface="+mn-cs"/>
            </a:endParaRPr>
          </a:p>
          <a:p>
            <a:pPr marL="742950" marR="0" lvl="1" indent="-285750" algn="l" defTabSz="914400" rtl="0" eaLnBrk="1" fontAlgn="auto" latinLnBrk="0" hangingPunct="1">
              <a:lnSpc>
                <a:spcPct val="105000"/>
              </a:lnSpc>
              <a:spcBef>
                <a:spcPts val="0"/>
              </a:spcBef>
              <a:spcAft>
                <a:spcPts val="600"/>
              </a:spcAft>
              <a:buClrTx/>
              <a:buSzTx/>
              <a:buFont typeface="Arial" pitchFamily="34" charset="0"/>
              <a:buChar char="–"/>
              <a:tabLst/>
              <a:defRPr/>
            </a:pPr>
            <a:r>
              <a:rPr kumimoji="0" lang="en-US" sz="1800" b="1" i="0" u="none" strike="noStrike" kern="1200" cap="none" spc="0" normalizeH="0" baseline="0" noProof="0" dirty="0">
                <a:ln>
                  <a:noFill/>
                </a:ln>
                <a:solidFill>
                  <a:srgbClr val="003399"/>
                </a:solidFill>
                <a:effectLst/>
                <a:uLnTx/>
                <a:uFillTx/>
                <a:latin typeface="Calibri"/>
                <a:ea typeface="+mn-ea"/>
                <a:cs typeface="+mn-cs"/>
              </a:rPr>
              <a:t>Phases A/B/C/D/E1 – Formation Fly of two satellites </a:t>
            </a:r>
            <a:endParaRPr kumimoji="0" lang="en-US" sz="1800" b="1" i="0" u="none" strike="noStrike" kern="1200" cap="none" spc="0" normalizeH="0" baseline="0" noProof="0" dirty="0">
              <a:ln>
                <a:noFill/>
              </a:ln>
              <a:solidFill>
                <a:srgbClr val="FF0000"/>
              </a:solidFill>
              <a:effectLst/>
              <a:uLnTx/>
              <a:uFillTx/>
              <a:latin typeface="Calibri"/>
              <a:ea typeface="+mn-ea"/>
              <a:cs typeface="+mn-cs"/>
            </a:endParaRPr>
          </a:p>
          <a:p>
            <a:pPr marL="742950" marR="0" lvl="1" indent="-285750" algn="l" defTabSz="914400" rtl="0" eaLnBrk="1" fontAlgn="auto" latinLnBrk="0" hangingPunct="1">
              <a:lnSpc>
                <a:spcPct val="105000"/>
              </a:lnSpc>
              <a:spcBef>
                <a:spcPts val="0"/>
              </a:spcBef>
              <a:spcAft>
                <a:spcPts val="600"/>
              </a:spcAft>
              <a:buClrTx/>
              <a:buSzTx/>
              <a:buFont typeface="Arial" pitchFamily="34" charset="0"/>
              <a:buChar char="–"/>
              <a:tabLst/>
              <a:defRPr/>
            </a:pPr>
            <a:r>
              <a:rPr kumimoji="0" lang="en-US" sz="1800" b="0" i="0" u="none" strike="noStrike" kern="1200" cap="none" spc="0" normalizeH="0" baseline="0" noProof="0" dirty="0">
                <a:ln>
                  <a:noFill/>
                </a:ln>
                <a:solidFill>
                  <a:sysClr val="windowText" lastClr="000000"/>
                </a:solidFill>
                <a:effectLst/>
                <a:uLnTx/>
                <a:uFillTx/>
                <a:latin typeface="Calibri"/>
                <a:ea typeface="+mn-ea"/>
                <a:cs typeface="+mn-cs"/>
              </a:rPr>
              <a:t>Image Data Compression Algorithm and HW Accelerator (IP core in FPGA technology)</a:t>
            </a:r>
          </a:p>
          <a:p>
            <a:pPr marL="742950" marR="0" lvl="1" indent="-285750" algn="l" defTabSz="914400" rtl="0" eaLnBrk="1" fontAlgn="auto" latinLnBrk="0" hangingPunct="1">
              <a:lnSpc>
                <a:spcPct val="105000"/>
              </a:lnSpc>
              <a:spcBef>
                <a:spcPts val="0"/>
              </a:spcBef>
              <a:spcAft>
                <a:spcPts val="600"/>
              </a:spcAft>
              <a:buClrTx/>
              <a:buSzTx/>
              <a:buFont typeface="Arial" pitchFamily="34" charset="0"/>
              <a:buChar char="–"/>
              <a:tabLst/>
              <a:defRPr/>
            </a:pPr>
            <a:r>
              <a:rPr kumimoji="0" lang="en-US" sz="1800" b="1" i="0" u="none" strike="noStrike" kern="1200" cap="none" spc="0" normalizeH="0" baseline="0" noProof="0" dirty="0">
                <a:ln>
                  <a:noFill/>
                </a:ln>
                <a:solidFill>
                  <a:srgbClr val="FF0000"/>
                </a:solidFill>
                <a:effectLst/>
                <a:uLnTx/>
                <a:uFillTx/>
                <a:latin typeface="Calibri"/>
                <a:ea typeface="+mn-ea"/>
                <a:cs typeface="+mn-cs"/>
              </a:rPr>
              <a:t>Flight heritage, TRL=9@2025 </a:t>
            </a:r>
            <a:r>
              <a:rPr kumimoji="0" lang="en-US" sz="1800" b="0" i="0" u="none" strike="noStrike" kern="1200" cap="none" spc="0" normalizeH="0" baseline="0" noProof="0" dirty="0">
                <a:ln>
                  <a:noFill/>
                </a:ln>
                <a:solidFill>
                  <a:sysClr val="windowText" lastClr="000000"/>
                </a:solidFill>
                <a:effectLst/>
                <a:uLnTx/>
                <a:uFillTx/>
                <a:latin typeface="Calibri"/>
                <a:ea typeface="+mn-ea"/>
                <a:cs typeface="+mn-cs"/>
              </a:rPr>
              <a:t>(</a:t>
            </a:r>
            <a:r>
              <a:rPr kumimoji="0" lang="en-US" sz="1800" b="1" i="0" u="none" strike="noStrike" kern="1200" cap="none" spc="0" normalizeH="0" baseline="0" noProof="0" dirty="0">
                <a:ln>
                  <a:noFill/>
                </a:ln>
                <a:solidFill>
                  <a:sysClr val="windowText" lastClr="000000"/>
                </a:solidFill>
                <a:effectLst/>
                <a:uLnTx/>
                <a:uFillTx/>
                <a:latin typeface="Calibri"/>
                <a:ea typeface="+mn-ea"/>
                <a:cs typeface="+mn-cs"/>
              </a:rPr>
              <a:t>DSCAL/CBK/CSL</a:t>
            </a:r>
            <a:r>
              <a:rPr kumimoji="0" lang="en-US" sz="1800" b="0" i="0" u="none" strike="noStrike" kern="1200" cap="none" spc="0" normalizeH="0" baseline="0" noProof="0" dirty="0">
                <a:ln>
                  <a:noFill/>
                </a:ln>
                <a:solidFill>
                  <a:sysClr val="windowText" lastClr="000000"/>
                </a:solidFill>
                <a:effectLst/>
                <a:uLnTx/>
                <a:uFillTx/>
                <a:latin typeface="Calibri"/>
                <a:ea typeface="+mn-ea"/>
                <a:cs typeface="+mn-cs"/>
              </a:rPr>
              <a:t>) – Launch 5 Dec. 2024, IOCR June 2025</a:t>
            </a:r>
          </a:p>
          <a:p>
            <a:pPr marL="342900" marR="0" lvl="0" indent="-342900" algn="l" defTabSz="914400" rtl="0" eaLnBrk="1" fontAlgn="auto" latinLnBrk="0" hangingPunct="1">
              <a:lnSpc>
                <a:spcPct val="105000"/>
              </a:lnSpc>
              <a:spcBef>
                <a:spcPts val="600"/>
              </a:spcBef>
              <a:spcAft>
                <a:spcPts val="600"/>
              </a:spcAft>
              <a:buClrTx/>
              <a:buSzTx/>
              <a:buFont typeface="Arial" pitchFamily="34" charset="0"/>
              <a:buChar char="•"/>
              <a:tabLst/>
              <a:defRPr/>
            </a:pPr>
            <a:r>
              <a:rPr kumimoji="0" lang="en-US" sz="2300" b="1" i="0" u="none" strike="noStrike" kern="1200" cap="none" spc="0" normalizeH="0" baseline="0" noProof="0" dirty="0">
                <a:ln>
                  <a:noFill/>
                </a:ln>
                <a:solidFill>
                  <a:sysClr val="windowText" lastClr="000000"/>
                </a:solidFill>
                <a:effectLst/>
                <a:uLnTx/>
                <a:uFillTx/>
                <a:latin typeface="Calibri"/>
                <a:ea typeface="+mn-ea"/>
                <a:cs typeface="+mn-cs"/>
              </a:rPr>
              <a:t>ESA TRUTHS (2021-2026)</a:t>
            </a:r>
            <a:r>
              <a:rPr kumimoji="0" lang="en-US" sz="2300" b="1" i="0" u="none" strike="noStrike" kern="1200" cap="none" spc="0" normalizeH="0" baseline="0" noProof="0" dirty="0">
                <a:ln>
                  <a:noFill/>
                </a:ln>
                <a:solidFill>
                  <a:srgbClr val="FF0000"/>
                </a:solidFill>
                <a:effectLst/>
                <a:uLnTx/>
                <a:uFillTx/>
                <a:latin typeface="Calibri"/>
                <a:ea typeface="+mn-ea"/>
                <a:cs typeface="+mn-cs"/>
              </a:rPr>
              <a:t> </a:t>
            </a:r>
            <a:endParaRPr kumimoji="0" lang="en-US" sz="2300" b="1" i="0" u="none" strike="noStrike" kern="1200" cap="none" spc="0" normalizeH="0" baseline="0" noProof="0" dirty="0">
              <a:ln>
                <a:noFill/>
              </a:ln>
              <a:solidFill>
                <a:sysClr val="windowText" lastClr="000000"/>
              </a:solidFill>
              <a:effectLst/>
              <a:uLnTx/>
              <a:uFillTx/>
              <a:latin typeface="Calibri"/>
              <a:ea typeface="+mn-ea"/>
              <a:cs typeface="+mn-cs"/>
            </a:endParaRPr>
          </a:p>
          <a:p>
            <a:pPr marL="742950" marR="0" lvl="1" indent="-285750" algn="l" defTabSz="914400" rtl="0" eaLnBrk="1" fontAlgn="auto" latinLnBrk="0" hangingPunct="1">
              <a:lnSpc>
                <a:spcPct val="105000"/>
              </a:lnSpc>
              <a:spcBef>
                <a:spcPts val="0"/>
              </a:spcBef>
              <a:spcAft>
                <a:spcPts val="600"/>
              </a:spcAft>
              <a:buClrTx/>
              <a:buSzTx/>
              <a:buFont typeface="Arial" pitchFamily="34" charset="0"/>
              <a:buChar char="–"/>
              <a:tabLst/>
              <a:defRPr/>
            </a:pPr>
            <a:r>
              <a:rPr kumimoji="0" lang="en-US" sz="1800" b="1" i="0" u="none" strike="noStrike" kern="1200" cap="none" spc="0" normalizeH="0" baseline="0" noProof="0" dirty="0">
                <a:ln>
                  <a:noFill/>
                </a:ln>
                <a:solidFill>
                  <a:srgbClr val="003399"/>
                </a:solidFill>
                <a:effectLst/>
                <a:uLnTx/>
                <a:uFillTx/>
                <a:latin typeface="Calibri"/>
                <a:ea typeface="+mn-ea"/>
                <a:cs typeface="+mn-cs"/>
              </a:rPr>
              <a:t>Phase A/B1</a:t>
            </a:r>
            <a:r>
              <a:rPr lang="en-US" sz="1800" b="1" dirty="0">
                <a:solidFill>
                  <a:srgbClr val="003399"/>
                </a:solidFill>
                <a:latin typeface="Calibri"/>
              </a:rPr>
              <a:t>/B2</a:t>
            </a:r>
            <a:endParaRPr kumimoji="0" lang="en-US" sz="1800" b="1" i="0" u="none" strike="noStrike" kern="1200" cap="none" spc="0" normalizeH="0" baseline="0" noProof="0" dirty="0">
              <a:ln>
                <a:noFill/>
              </a:ln>
              <a:solidFill>
                <a:srgbClr val="003399"/>
              </a:solidFill>
              <a:effectLst/>
              <a:uLnTx/>
              <a:uFillTx/>
              <a:latin typeface="Calibri"/>
              <a:ea typeface="+mn-ea"/>
              <a:cs typeface="+mn-cs"/>
            </a:endParaRPr>
          </a:p>
          <a:p>
            <a:pPr marL="742950" marR="0" lvl="1" indent="-285750" algn="l" defTabSz="914400" rtl="0" eaLnBrk="1" fontAlgn="auto" latinLnBrk="0" hangingPunct="1">
              <a:lnSpc>
                <a:spcPct val="105000"/>
              </a:lnSpc>
              <a:spcBef>
                <a:spcPts val="0"/>
              </a:spcBef>
              <a:spcAft>
                <a:spcPts val="600"/>
              </a:spcAft>
              <a:buClrTx/>
              <a:buSzTx/>
              <a:buFont typeface="Arial" pitchFamily="34" charset="0"/>
              <a:buChar char="–"/>
              <a:tabLst/>
              <a:defRPr/>
            </a:pPr>
            <a:r>
              <a:rPr kumimoji="0" lang="en-US" sz="1800" b="0" i="0" u="none" strike="noStrike" kern="1200" cap="none" spc="0" normalizeH="0" baseline="0" noProof="0" dirty="0">
                <a:ln>
                  <a:noFill/>
                </a:ln>
                <a:solidFill>
                  <a:sysClr val="windowText" lastClr="000000"/>
                </a:solidFill>
                <a:effectLst/>
                <a:uLnTx/>
                <a:uFillTx/>
                <a:latin typeface="Calibri"/>
                <a:ea typeface="+mn-ea"/>
                <a:cs typeface="+mn-cs"/>
              </a:rPr>
              <a:t>CCSDS 123.0-B-2 Low-Complexity Lossless and Near-Lossless Multispectral and Hyperspectral Image Compression (participation in </a:t>
            </a:r>
            <a:r>
              <a:rPr kumimoji="0" lang="en-US" sz="1800" b="1" i="0" u="none" strike="noStrike" kern="1200" cap="none" spc="0" normalizeH="0" baseline="0" noProof="0" dirty="0">
                <a:ln>
                  <a:noFill/>
                </a:ln>
                <a:solidFill>
                  <a:sysClr val="windowText" lastClr="000000"/>
                </a:solidFill>
                <a:effectLst/>
                <a:uLnTx/>
                <a:uFillTx/>
                <a:latin typeface="Calibri"/>
                <a:ea typeface="+mn-ea"/>
                <a:cs typeface="+mn-cs"/>
              </a:rPr>
              <a:t>Payload </a:t>
            </a:r>
            <a:r>
              <a:rPr kumimoji="0" lang="en-US" sz="1800" b="1" i="0" u="none" strike="noStrike" kern="1200" cap="none" spc="0" normalizeH="0" baseline="0" noProof="0" dirty="0" err="1">
                <a:ln>
                  <a:noFill/>
                </a:ln>
                <a:solidFill>
                  <a:sysClr val="windowText" lastClr="000000"/>
                </a:solidFill>
                <a:effectLst/>
                <a:uLnTx/>
                <a:uFillTx/>
                <a:latin typeface="Calibri"/>
                <a:ea typeface="+mn-ea"/>
                <a:cs typeface="+mn-cs"/>
              </a:rPr>
              <a:t>Prossesing</a:t>
            </a:r>
            <a:r>
              <a:rPr kumimoji="0" lang="en-US" sz="1800" b="1" i="0" u="none" strike="noStrike" kern="1200" cap="none" spc="0" normalizeH="0" baseline="0" noProof="0" dirty="0">
                <a:ln>
                  <a:noFill/>
                </a:ln>
                <a:solidFill>
                  <a:sysClr val="windowText" lastClr="000000"/>
                </a:solidFill>
                <a:effectLst/>
                <a:uLnTx/>
                <a:uFillTx/>
                <a:latin typeface="Calibri"/>
                <a:ea typeface="+mn-ea"/>
                <a:cs typeface="+mn-cs"/>
              </a:rPr>
              <a:t> Unit (PPU) implementation</a:t>
            </a:r>
            <a:r>
              <a:rPr kumimoji="0" lang="en-US" sz="1800" b="0" i="0" u="none" strike="noStrike" kern="1200" cap="none" spc="0" normalizeH="0" baseline="0" noProof="0" dirty="0">
                <a:ln>
                  <a:noFill/>
                </a:ln>
                <a:solidFill>
                  <a:sysClr val="windowText" lastClr="000000"/>
                </a:solidFill>
                <a:effectLst/>
                <a:uLnTx/>
                <a:uFillTx/>
                <a:latin typeface="Calibri"/>
                <a:ea typeface="+mn-ea"/>
                <a:cs typeface="+mn-cs"/>
              </a:rPr>
              <a:t>)</a:t>
            </a:r>
          </a:p>
          <a:p>
            <a:pPr marL="742950" marR="0" lvl="1" indent="-285750" algn="l" defTabSz="914400" rtl="0" eaLnBrk="1" fontAlgn="auto" latinLnBrk="0" hangingPunct="1">
              <a:lnSpc>
                <a:spcPct val="105000"/>
              </a:lnSpc>
              <a:spcBef>
                <a:spcPts val="0"/>
              </a:spcBef>
              <a:spcAft>
                <a:spcPts val="600"/>
              </a:spcAft>
              <a:buClrTx/>
              <a:buSzTx/>
              <a:buFont typeface="Arial" pitchFamily="34" charset="0"/>
              <a:buChar char="–"/>
              <a:tabLst/>
              <a:defRPr/>
            </a:pPr>
            <a:r>
              <a:rPr kumimoji="0" lang="en-US" sz="1800" b="0" i="0" u="none" strike="noStrike" kern="1200" cap="none" spc="0" normalizeH="0" baseline="0" noProof="0" dirty="0" err="1">
                <a:ln>
                  <a:noFill/>
                </a:ln>
                <a:solidFill>
                  <a:sysClr val="windowText" lastClr="000000"/>
                </a:solidFill>
                <a:effectLst/>
                <a:uLnTx/>
                <a:uFillTx/>
                <a:latin typeface="Calibri"/>
                <a:ea typeface="+mn-ea"/>
                <a:cs typeface="+mn-cs"/>
              </a:rPr>
              <a:t>Now@TRL</a:t>
            </a:r>
            <a:r>
              <a:rPr kumimoji="0" lang="en-US" sz="1800" b="0" i="0" u="none" strike="noStrike" kern="1200" cap="none" spc="0" normalizeH="0" baseline="0" noProof="0" dirty="0">
                <a:ln>
                  <a:noFill/>
                </a:ln>
                <a:solidFill>
                  <a:sysClr val="windowText" lastClr="000000"/>
                </a:solidFill>
                <a:effectLst/>
                <a:uLnTx/>
                <a:uFillTx/>
                <a:latin typeface="Calibri"/>
                <a:ea typeface="+mn-ea"/>
                <a:cs typeface="+mn-cs"/>
              </a:rPr>
              <a:t>=4 </a:t>
            </a:r>
            <a:r>
              <a:rPr kumimoji="0" lang="el-GR" sz="1800" b="0" i="0" u="none" strike="noStrike" kern="1200" cap="none" spc="0" normalizeH="0" baseline="0" noProof="0" dirty="0">
                <a:ln>
                  <a:noFill/>
                </a:ln>
                <a:solidFill>
                  <a:sysClr val="windowText" lastClr="000000"/>
                </a:solidFill>
                <a:effectLst/>
                <a:uLnTx/>
                <a:uFillTx/>
                <a:latin typeface="Calibri"/>
                <a:ea typeface="+mn-ea"/>
                <a:cs typeface="+mn-cs"/>
              </a:rPr>
              <a:t>(</a:t>
            </a:r>
            <a:r>
              <a:rPr kumimoji="0" lang="en-US" sz="1800" b="1" i="0" u="none" strike="noStrike" kern="1200" cap="none" spc="0" normalizeH="0" baseline="0" noProof="0" dirty="0">
                <a:ln>
                  <a:noFill/>
                </a:ln>
                <a:solidFill>
                  <a:sysClr val="windowText" lastClr="000000"/>
                </a:solidFill>
                <a:effectLst/>
                <a:uLnTx/>
                <a:uFillTx/>
                <a:latin typeface="Calibri"/>
                <a:ea typeface="+mn-ea"/>
                <a:cs typeface="+mn-cs"/>
              </a:rPr>
              <a:t>DSCAL/ISD/AIRBUS UK</a:t>
            </a:r>
            <a:r>
              <a:rPr kumimoji="0" lang="en-US" sz="1800" b="0" i="0" u="none" strike="noStrike" kern="1200" cap="none" spc="0" normalizeH="0" baseline="0" noProof="0" dirty="0">
                <a:ln>
                  <a:noFill/>
                </a:ln>
                <a:solidFill>
                  <a:sysClr val="windowText" lastClr="000000"/>
                </a:solidFill>
                <a:effectLst/>
                <a:uLnTx/>
                <a:uFillTx/>
                <a:latin typeface="Calibri"/>
                <a:ea typeface="+mn-ea"/>
                <a:cs typeface="+mn-cs"/>
              </a:rPr>
              <a:t>)</a:t>
            </a:r>
          </a:p>
          <a:p>
            <a:pPr lvl="0">
              <a:lnSpc>
                <a:spcPct val="105000"/>
              </a:lnSpc>
              <a:spcBef>
                <a:spcPts val="600"/>
              </a:spcBef>
              <a:spcAft>
                <a:spcPts val="600"/>
              </a:spcAft>
              <a:defRPr/>
            </a:pPr>
            <a:r>
              <a:rPr kumimoji="0" lang="en-US" sz="2300" b="1" i="0" u="none" strike="noStrike" kern="1200" cap="none" spc="0" normalizeH="0" baseline="0" noProof="0" dirty="0">
                <a:ln>
                  <a:noFill/>
                </a:ln>
                <a:solidFill>
                  <a:sysClr val="windowText" lastClr="000000"/>
                </a:solidFill>
                <a:effectLst/>
                <a:uLnTx/>
                <a:uFillTx/>
                <a:latin typeface="Calibri"/>
                <a:ea typeface="+mn-ea"/>
                <a:cs typeface="+mn-cs"/>
              </a:rPr>
              <a:t>ERMIS Hellenic CubeSat Demonstration Mission (2023-2026)</a:t>
            </a:r>
            <a:r>
              <a:rPr kumimoji="0" lang="en-US" sz="2300" b="1" i="0" u="none" strike="noStrike" kern="1200" cap="none" spc="0" normalizeH="0" baseline="0" noProof="0" dirty="0">
                <a:ln>
                  <a:noFill/>
                </a:ln>
                <a:solidFill>
                  <a:srgbClr val="FF0000"/>
                </a:solidFill>
                <a:effectLst/>
                <a:uLnTx/>
                <a:uFillTx/>
                <a:latin typeface="Calibri"/>
                <a:ea typeface="+mn-ea"/>
                <a:cs typeface="+mn-cs"/>
              </a:rPr>
              <a:t> </a:t>
            </a:r>
            <a:r>
              <a:rPr lang="en-US" sz="2300" b="1" dirty="0">
                <a:solidFill>
                  <a:srgbClr val="FF0000"/>
                </a:solidFill>
                <a:latin typeface="Calibri"/>
              </a:rPr>
              <a:t>- COMPLETED</a:t>
            </a:r>
            <a:endParaRPr kumimoji="0" lang="en-US" sz="2300" b="1" i="0" u="none" strike="noStrike" kern="1200" cap="none" spc="0" normalizeH="0" baseline="0" noProof="0" dirty="0">
              <a:ln>
                <a:noFill/>
              </a:ln>
              <a:solidFill>
                <a:sysClr val="windowText" lastClr="000000"/>
              </a:solidFill>
              <a:effectLst/>
              <a:uLnTx/>
              <a:uFillTx/>
              <a:latin typeface="Calibri"/>
              <a:ea typeface="+mn-ea"/>
              <a:cs typeface="+mn-cs"/>
            </a:endParaRPr>
          </a:p>
          <a:p>
            <a:pPr marL="742950" marR="0" lvl="1" indent="-285750" algn="l" defTabSz="914400" rtl="0" eaLnBrk="1" fontAlgn="auto" latinLnBrk="0" hangingPunct="1">
              <a:lnSpc>
                <a:spcPct val="105000"/>
              </a:lnSpc>
              <a:spcBef>
                <a:spcPts val="0"/>
              </a:spcBef>
              <a:spcAft>
                <a:spcPts val="600"/>
              </a:spcAft>
              <a:buClrTx/>
              <a:buSzTx/>
              <a:buFont typeface="Arial" pitchFamily="34" charset="0"/>
              <a:buChar char="–"/>
              <a:tabLst/>
              <a:defRPr/>
            </a:pPr>
            <a:r>
              <a:rPr kumimoji="0" lang="en-US" sz="1800" b="1" i="0" u="none" strike="noStrike" kern="1200" cap="none" spc="0" normalizeH="0" baseline="0" noProof="0" dirty="0">
                <a:ln>
                  <a:noFill/>
                </a:ln>
                <a:solidFill>
                  <a:srgbClr val="003399"/>
                </a:solidFill>
                <a:effectLst/>
                <a:uLnTx/>
                <a:uFillTx/>
                <a:latin typeface="Calibri"/>
                <a:ea typeface="+mn-ea"/>
                <a:cs typeface="+mn-cs"/>
              </a:rPr>
              <a:t>Phase A/B/C/D/E1/E2)</a:t>
            </a:r>
          </a:p>
          <a:p>
            <a:pPr marL="742950" marR="0" lvl="1" indent="-285750" algn="l" defTabSz="914400" rtl="0" eaLnBrk="1" fontAlgn="auto" latinLnBrk="0" hangingPunct="1">
              <a:lnSpc>
                <a:spcPct val="105000"/>
              </a:lnSpc>
              <a:spcBef>
                <a:spcPts val="0"/>
              </a:spcBef>
              <a:spcAft>
                <a:spcPts val="600"/>
              </a:spcAft>
              <a:buClrTx/>
              <a:buSzTx/>
              <a:buFont typeface="Arial" pitchFamily="34" charset="0"/>
              <a:buChar char="–"/>
              <a:tabLst/>
              <a:defRPr/>
            </a:pPr>
            <a:r>
              <a:rPr kumimoji="0" lang="en-US" sz="1800" b="0" i="0" u="none" strike="noStrike" kern="1200" cap="none" spc="0" normalizeH="0" baseline="0" noProof="0" dirty="0">
                <a:ln>
                  <a:noFill/>
                </a:ln>
                <a:solidFill>
                  <a:sysClr val="windowText" lastClr="000000"/>
                </a:solidFill>
                <a:effectLst/>
                <a:uLnTx/>
                <a:uFillTx/>
                <a:latin typeface="Calibri"/>
                <a:ea typeface="+mn-ea"/>
                <a:cs typeface="+mn-cs"/>
              </a:rPr>
              <a:t>IOD/IOV of </a:t>
            </a:r>
            <a:r>
              <a:rPr kumimoji="0" lang="en-US" sz="1800" b="1" i="0" u="none" strike="noStrike" kern="1200" cap="none" spc="0" normalizeH="0" baseline="0" noProof="0" dirty="0">
                <a:ln>
                  <a:noFill/>
                </a:ln>
                <a:solidFill>
                  <a:sysClr val="windowText" lastClr="000000"/>
                </a:solidFill>
                <a:effectLst/>
                <a:uLnTx/>
                <a:uFillTx/>
                <a:latin typeface="Calibri"/>
                <a:ea typeface="+mn-ea"/>
                <a:cs typeface="+mn-cs"/>
              </a:rPr>
              <a:t>Payload Data Processing Unit designed in Greece (SW/FW)</a:t>
            </a:r>
          </a:p>
          <a:p>
            <a:pPr marL="742950" marR="0" lvl="1" indent="-285750" algn="l" defTabSz="914400" rtl="0" eaLnBrk="1" fontAlgn="auto" latinLnBrk="0" hangingPunct="1">
              <a:lnSpc>
                <a:spcPct val="105000"/>
              </a:lnSpc>
              <a:spcBef>
                <a:spcPts val="0"/>
              </a:spcBef>
              <a:spcAft>
                <a:spcPts val="600"/>
              </a:spcAft>
              <a:buClrTx/>
              <a:buSzTx/>
              <a:buFont typeface="Arial" pitchFamily="34" charset="0"/>
              <a:buChar char="–"/>
              <a:tabLst/>
              <a:defRPr/>
            </a:pPr>
            <a:r>
              <a:rPr kumimoji="0" lang="en-US" sz="1800" b="0" i="0" u="none" strike="noStrike" kern="1200" cap="none" spc="0" normalizeH="0" baseline="0" noProof="0" dirty="0">
                <a:ln>
                  <a:noFill/>
                </a:ln>
                <a:solidFill>
                  <a:sysClr val="windowText" lastClr="000000"/>
                </a:solidFill>
                <a:effectLst/>
                <a:uLnTx/>
                <a:uFillTx/>
                <a:latin typeface="Calibri"/>
                <a:ea typeface="+mn-ea"/>
                <a:cs typeface="+mn-cs"/>
              </a:rPr>
              <a:t>IOD/IOV of State-of-the-art </a:t>
            </a:r>
            <a:r>
              <a:rPr kumimoji="0" lang="en-US" sz="1800" b="1" i="0" u="none" strike="noStrike" kern="1200" cap="none" spc="0" normalizeH="0" baseline="0" noProof="0" dirty="0">
                <a:ln>
                  <a:noFill/>
                </a:ln>
                <a:solidFill>
                  <a:sysClr val="windowText" lastClr="000000"/>
                </a:solidFill>
                <a:effectLst/>
                <a:uLnTx/>
                <a:uFillTx/>
                <a:latin typeface="Calibri"/>
                <a:ea typeface="+mn-ea"/>
                <a:cs typeface="+mn-cs"/>
              </a:rPr>
              <a:t>FPGA accelerators </a:t>
            </a:r>
            <a:r>
              <a:rPr kumimoji="0" lang="en-US" sz="1800" b="0" i="0" u="none" strike="noStrike" kern="1200" cap="none" spc="0" normalizeH="0" baseline="0" noProof="0" dirty="0">
                <a:ln>
                  <a:noFill/>
                </a:ln>
                <a:solidFill>
                  <a:sysClr val="windowText" lastClr="000000"/>
                </a:solidFill>
                <a:effectLst/>
                <a:uLnTx/>
                <a:uFillTx/>
                <a:latin typeface="Calibri"/>
                <a:ea typeface="+mn-ea"/>
                <a:cs typeface="+mn-cs"/>
              </a:rPr>
              <a:t>of CCSDS algorithms:</a:t>
            </a:r>
          </a:p>
          <a:p>
            <a:pPr marL="1143000" marR="0" lvl="2" indent="-228600" algn="l" defTabSz="914400" rtl="0" eaLnBrk="1" fontAlgn="auto" latinLnBrk="0" hangingPunct="1">
              <a:lnSpc>
                <a:spcPct val="105000"/>
              </a:lnSpc>
              <a:spcBef>
                <a:spcPts val="0"/>
              </a:spcBef>
              <a:spcAft>
                <a:spcPts val="600"/>
              </a:spcAft>
              <a:buClrTx/>
              <a:buSzTx/>
              <a:buFont typeface="Arial" pitchFamily="34" charset="0"/>
              <a:buChar char="•"/>
              <a:tabLst/>
              <a:defRPr/>
            </a:pPr>
            <a:r>
              <a:rPr kumimoji="0" lang="en-US" sz="1500" b="1" i="0" u="none" strike="noStrike" kern="1200" cap="none" spc="0" normalizeH="0" baseline="0" noProof="0" dirty="0">
                <a:ln>
                  <a:noFill/>
                </a:ln>
                <a:solidFill>
                  <a:sysClr val="windowText" lastClr="000000"/>
                </a:solidFill>
                <a:effectLst/>
                <a:uLnTx/>
                <a:uFillTx/>
                <a:latin typeface="Calibri"/>
                <a:ea typeface="+mn-ea"/>
                <a:cs typeface="+mn-cs"/>
              </a:rPr>
              <a:t>CCSDS 123.0-B-2 lossless and near-lossless hyperspectral image compression, </a:t>
            </a:r>
          </a:p>
          <a:p>
            <a:pPr marL="1143000" marR="0" lvl="2" indent="-228600" algn="l" defTabSz="914400" rtl="0" eaLnBrk="1" fontAlgn="auto" latinLnBrk="0" hangingPunct="1">
              <a:lnSpc>
                <a:spcPct val="105000"/>
              </a:lnSpc>
              <a:spcBef>
                <a:spcPts val="0"/>
              </a:spcBef>
              <a:spcAft>
                <a:spcPts val="600"/>
              </a:spcAft>
              <a:buClrTx/>
              <a:buSzTx/>
              <a:buFont typeface="Arial" pitchFamily="34" charset="0"/>
              <a:buChar char="•"/>
              <a:tabLst/>
              <a:defRPr/>
            </a:pPr>
            <a:r>
              <a:rPr kumimoji="0" lang="en-US" sz="1500" b="1" i="0" u="none" strike="noStrike" kern="1200" cap="none" spc="0" normalizeH="0" baseline="0" noProof="0" dirty="0">
                <a:ln>
                  <a:noFill/>
                </a:ln>
                <a:solidFill>
                  <a:sysClr val="windowText" lastClr="000000"/>
                </a:solidFill>
                <a:effectLst/>
                <a:uLnTx/>
                <a:uFillTx/>
                <a:latin typeface="Calibri"/>
                <a:ea typeface="+mn-ea"/>
                <a:cs typeface="+mn-cs"/>
              </a:rPr>
              <a:t>CCSDS 122.0-B-2 image data compression </a:t>
            </a:r>
          </a:p>
          <a:p>
            <a:pPr marL="1143000" marR="0" lvl="2" indent="-228600" algn="l" defTabSz="914400" rtl="0" eaLnBrk="1" fontAlgn="auto" latinLnBrk="0" hangingPunct="1">
              <a:lnSpc>
                <a:spcPct val="105000"/>
              </a:lnSpc>
              <a:spcBef>
                <a:spcPts val="0"/>
              </a:spcBef>
              <a:spcAft>
                <a:spcPts val="600"/>
              </a:spcAft>
              <a:buClrTx/>
              <a:buSzTx/>
              <a:buFont typeface="Arial" pitchFamily="34" charset="0"/>
              <a:buChar char="•"/>
              <a:tabLst/>
              <a:defRPr/>
            </a:pPr>
            <a:r>
              <a:rPr kumimoji="0" lang="en-US" sz="1500" b="1" i="0" u="none" strike="noStrike" kern="1200" cap="none" spc="0" normalizeH="0" baseline="0" noProof="0" dirty="0">
                <a:ln>
                  <a:noFill/>
                </a:ln>
                <a:solidFill>
                  <a:sysClr val="windowText" lastClr="000000"/>
                </a:solidFill>
                <a:effectLst/>
                <a:uLnTx/>
                <a:uFillTx/>
                <a:latin typeface="Calibri"/>
                <a:ea typeface="+mn-ea"/>
                <a:cs typeface="+mn-cs"/>
              </a:rPr>
              <a:t>CCSDS 142.0-B-2 O3K LDPC channel-coding </a:t>
            </a:r>
            <a:r>
              <a:rPr lang="en-US" sz="1500" b="1" dirty="0">
                <a:solidFill>
                  <a:sysClr val="windowText" lastClr="000000"/>
                </a:solidFill>
                <a:latin typeface="Calibri"/>
              </a:rPr>
              <a:t>for optical communications</a:t>
            </a:r>
            <a:endParaRPr kumimoji="0" lang="en-US" sz="1500" b="1" i="0" u="none" strike="noStrike" kern="1200" cap="none" spc="0" normalizeH="0" baseline="0" noProof="0" dirty="0">
              <a:ln>
                <a:noFill/>
              </a:ln>
              <a:solidFill>
                <a:sysClr val="windowText" lastClr="000000"/>
              </a:solidFill>
              <a:effectLst/>
              <a:uLnTx/>
              <a:uFillTx/>
              <a:latin typeface="Calibri"/>
              <a:ea typeface="+mn-ea"/>
              <a:cs typeface="+mn-cs"/>
            </a:endParaRPr>
          </a:p>
          <a:p>
            <a:pPr lvl="1">
              <a:lnSpc>
                <a:spcPct val="105000"/>
              </a:lnSpc>
              <a:spcBef>
                <a:spcPts val="0"/>
              </a:spcBef>
              <a:spcAft>
                <a:spcPts val="600"/>
              </a:spcAft>
              <a:defRPr/>
            </a:pPr>
            <a:r>
              <a:rPr lang="en-US" sz="1800" b="1" dirty="0">
                <a:solidFill>
                  <a:srgbClr val="FF0000"/>
                </a:solidFill>
                <a:latin typeface="Calibri"/>
              </a:rPr>
              <a:t>Flight heritage, TRL=9@2026 </a:t>
            </a:r>
            <a:r>
              <a:rPr kumimoji="0" lang="el-GR" sz="1800" b="0" i="0" u="none" strike="noStrike" kern="1200" cap="none" spc="0" normalizeH="0" baseline="0" noProof="0" dirty="0">
                <a:ln>
                  <a:noFill/>
                </a:ln>
                <a:solidFill>
                  <a:sysClr val="windowText" lastClr="000000"/>
                </a:solidFill>
                <a:effectLst/>
                <a:uLnTx/>
                <a:uFillTx/>
                <a:latin typeface="Calibri"/>
                <a:ea typeface="+mn-ea"/>
                <a:cs typeface="+mn-cs"/>
              </a:rPr>
              <a:t>(</a:t>
            </a:r>
            <a:r>
              <a:rPr kumimoji="0" lang="en-US" sz="1800" b="1" i="0" u="none" strike="noStrike" kern="1200" cap="none" spc="0" normalizeH="0" baseline="0" noProof="0" dirty="0">
                <a:ln>
                  <a:noFill/>
                </a:ln>
                <a:solidFill>
                  <a:sysClr val="windowText" lastClr="000000"/>
                </a:solidFill>
                <a:effectLst/>
                <a:uLnTx/>
                <a:uFillTx/>
                <a:latin typeface="Calibri"/>
                <a:ea typeface="+mn-ea"/>
                <a:cs typeface="+mn-cs"/>
              </a:rPr>
              <a:t>DSCAL/DAST</a:t>
            </a:r>
            <a:r>
              <a:rPr kumimoji="0" lang="en-US" sz="1800" b="0" i="0" u="none" strike="noStrike" kern="1200" cap="none" spc="0" normalizeH="0" baseline="0" noProof="0" dirty="0">
                <a:ln>
                  <a:noFill/>
                </a:ln>
                <a:solidFill>
                  <a:sysClr val="windowText" lastClr="000000"/>
                </a:solidFill>
                <a:effectLst/>
                <a:uLnTx/>
                <a:uFillTx/>
                <a:latin typeface="Calibri"/>
                <a:ea typeface="+mn-ea"/>
                <a:cs typeface="+mn-cs"/>
              </a:rPr>
              <a:t>)</a:t>
            </a:r>
          </a:p>
          <a:p>
            <a:pPr lvl="0">
              <a:lnSpc>
                <a:spcPct val="105000"/>
              </a:lnSpc>
              <a:spcBef>
                <a:spcPts val="600"/>
              </a:spcBef>
              <a:spcAft>
                <a:spcPts val="600"/>
              </a:spcAft>
              <a:defRPr/>
            </a:pPr>
            <a:r>
              <a:rPr lang="en-US" sz="2300" b="1" dirty="0">
                <a:solidFill>
                  <a:sysClr val="windowText" lastClr="000000"/>
                </a:solidFill>
                <a:latin typeface="Calibri"/>
              </a:rPr>
              <a:t>ESA S3NGO (2026-2027)</a:t>
            </a:r>
            <a:r>
              <a:rPr lang="en-US" sz="2300" b="1" dirty="0">
                <a:solidFill>
                  <a:srgbClr val="FF0000"/>
                </a:solidFill>
                <a:latin typeface="Calibri"/>
              </a:rPr>
              <a:t> </a:t>
            </a:r>
            <a:endParaRPr lang="en-US" sz="2300" b="1" dirty="0">
              <a:solidFill>
                <a:sysClr val="windowText" lastClr="000000"/>
              </a:solidFill>
              <a:latin typeface="Calibri"/>
            </a:endParaRPr>
          </a:p>
          <a:p>
            <a:pPr lvl="1">
              <a:lnSpc>
                <a:spcPct val="105000"/>
              </a:lnSpc>
              <a:spcBef>
                <a:spcPts val="0"/>
              </a:spcBef>
              <a:spcAft>
                <a:spcPts val="600"/>
              </a:spcAft>
              <a:defRPr/>
            </a:pPr>
            <a:r>
              <a:rPr lang="en-US" sz="1800" b="1" dirty="0">
                <a:solidFill>
                  <a:srgbClr val="003399"/>
                </a:solidFill>
                <a:latin typeface="Calibri"/>
              </a:rPr>
              <a:t>Phase A/B1</a:t>
            </a:r>
          </a:p>
          <a:p>
            <a:pPr lvl="1">
              <a:lnSpc>
                <a:spcPct val="105000"/>
              </a:lnSpc>
              <a:spcBef>
                <a:spcPts val="0"/>
              </a:spcBef>
              <a:spcAft>
                <a:spcPts val="600"/>
              </a:spcAft>
              <a:defRPr/>
            </a:pPr>
            <a:r>
              <a:rPr lang="en-US" sz="1800" dirty="0">
                <a:solidFill>
                  <a:sysClr val="windowText" lastClr="000000"/>
                </a:solidFill>
                <a:latin typeface="Calibri"/>
              </a:rPr>
              <a:t>CCSDS 123.0-B-2 Low-Complexity Lossless and Near-Lossless Multispectral and Hyperspectral Image Compression (participation in </a:t>
            </a:r>
            <a:r>
              <a:rPr lang="en-US" sz="1800" b="1" dirty="0">
                <a:solidFill>
                  <a:sysClr val="windowText" lastClr="000000"/>
                </a:solidFill>
                <a:latin typeface="Calibri"/>
              </a:rPr>
              <a:t>Data </a:t>
            </a:r>
            <a:r>
              <a:rPr lang="en-US" sz="1800" b="1" dirty="0" err="1">
                <a:solidFill>
                  <a:sysClr val="windowText" lastClr="000000"/>
                </a:solidFill>
                <a:latin typeface="Calibri"/>
              </a:rPr>
              <a:t>Prossesing</a:t>
            </a:r>
            <a:r>
              <a:rPr lang="en-US" sz="1800" b="1" dirty="0">
                <a:solidFill>
                  <a:sysClr val="windowText" lastClr="000000"/>
                </a:solidFill>
                <a:latin typeface="Calibri"/>
              </a:rPr>
              <a:t> Unit (DPU) implementation</a:t>
            </a:r>
            <a:r>
              <a:rPr lang="en-US" sz="1800" dirty="0">
                <a:solidFill>
                  <a:sysClr val="windowText" lastClr="000000"/>
                </a:solidFill>
                <a:latin typeface="Calibri"/>
              </a:rPr>
              <a:t>)</a:t>
            </a:r>
          </a:p>
          <a:p>
            <a:pPr lvl="1">
              <a:lnSpc>
                <a:spcPct val="105000"/>
              </a:lnSpc>
              <a:spcBef>
                <a:spcPts val="0"/>
              </a:spcBef>
              <a:spcAft>
                <a:spcPts val="600"/>
              </a:spcAft>
              <a:defRPr/>
            </a:pPr>
            <a:r>
              <a:rPr lang="en-US" sz="1800" dirty="0" err="1">
                <a:solidFill>
                  <a:sysClr val="windowText" lastClr="000000"/>
                </a:solidFill>
                <a:latin typeface="Calibri"/>
              </a:rPr>
              <a:t>Now@TRL</a:t>
            </a:r>
            <a:r>
              <a:rPr lang="en-US" sz="1800" dirty="0">
                <a:solidFill>
                  <a:sysClr val="windowText" lastClr="000000"/>
                </a:solidFill>
                <a:latin typeface="Calibri"/>
              </a:rPr>
              <a:t>=4 </a:t>
            </a:r>
            <a:r>
              <a:rPr lang="el-GR" sz="1800" dirty="0">
                <a:solidFill>
                  <a:sysClr val="windowText" lastClr="000000"/>
                </a:solidFill>
                <a:latin typeface="Calibri"/>
              </a:rPr>
              <a:t>(</a:t>
            </a:r>
            <a:r>
              <a:rPr lang="en-US" sz="1800" b="1" dirty="0">
                <a:solidFill>
                  <a:sysClr val="windowText" lastClr="000000"/>
                </a:solidFill>
                <a:latin typeface="Calibri"/>
              </a:rPr>
              <a:t>DSCAL/OHB-H/OHB System GE</a:t>
            </a:r>
            <a:r>
              <a:rPr lang="en-US" sz="1800" dirty="0">
                <a:solidFill>
                  <a:sysClr val="windowText" lastClr="000000"/>
                </a:solidFill>
                <a:latin typeface="Calibri"/>
              </a:rPr>
              <a:t>)</a:t>
            </a:r>
          </a:p>
          <a:p>
            <a:pPr>
              <a:lnSpc>
                <a:spcPct val="105000"/>
              </a:lnSpc>
              <a:spcBef>
                <a:spcPts val="0"/>
              </a:spcBef>
              <a:spcAft>
                <a:spcPts val="600"/>
              </a:spcAft>
              <a:defRPr/>
            </a:pPr>
            <a:endParaRPr kumimoji="0" lang="en-US" sz="2200" b="0" i="0" u="none" strike="noStrike" kern="1200" cap="none" spc="0" normalizeH="0" baseline="0" noProof="0" dirty="0">
              <a:ln>
                <a:noFill/>
              </a:ln>
              <a:solidFill>
                <a:sysClr val="windowText" lastClr="000000"/>
              </a:solidFill>
              <a:effectLst/>
              <a:uLnTx/>
              <a:uFillTx/>
              <a:latin typeface="Calibri"/>
              <a:ea typeface="+mn-ea"/>
              <a:cs typeface="+mn-cs"/>
            </a:endParaRPr>
          </a:p>
          <a:p>
            <a:pPr marL="0" marR="0" lvl="0" indent="0" algn="l" defTabSz="914400" rtl="0" eaLnBrk="1" fontAlgn="auto" latinLnBrk="0" hangingPunct="1">
              <a:lnSpc>
                <a:spcPct val="105000"/>
              </a:lnSpc>
              <a:spcBef>
                <a:spcPts val="0"/>
              </a:spcBef>
              <a:spcAft>
                <a:spcPts val="600"/>
              </a:spcAft>
              <a:buClrTx/>
              <a:buSzTx/>
              <a:buFont typeface="Arial" pitchFamily="34" charset="0"/>
              <a:buNone/>
              <a:tabLst/>
              <a:defRPr/>
            </a:pPr>
            <a:endParaRPr kumimoji="0" lang="en-US" sz="2200" b="0" i="0" u="none" strike="noStrike" kern="1200" cap="none" spc="0" normalizeH="0" baseline="0" noProof="0" dirty="0">
              <a:ln>
                <a:noFill/>
              </a:ln>
              <a:solidFill>
                <a:sysClr val="windowText" lastClr="000000"/>
              </a:solidFill>
              <a:effectLst/>
              <a:uLnTx/>
              <a:uFillTx/>
              <a:latin typeface="Calibri"/>
              <a:ea typeface="+mn-ea"/>
              <a:cs typeface="+mn-cs"/>
            </a:endParaRPr>
          </a:p>
        </p:txBody>
      </p:sp>
      <p:pic>
        <p:nvPicPr>
          <p:cNvPr id="16" name="Picture 15">
            <a:extLst>
              <a:ext uri="{FF2B5EF4-FFF2-40B4-BE49-F238E27FC236}">
                <a16:creationId xmlns:a16="http://schemas.microsoft.com/office/drawing/2014/main" id="{65A84697-34A8-BE50-0818-8A27FC3B970C}"/>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692613" y="76200"/>
            <a:ext cx="2341319" cy="6010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640945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A1A9528A-FC43-AAB4-8CEF-61848CAA3CD1}"/>
              </a:ext>
            </a:extLst>
          </p:cNvPr>
          <p:cNvSpPr>
            <a:spLocks noGrp="1"/>
          </p:cNvSpPr>
          <p:nvPr>
            <p:ph type="title"/>
          </p:nvPr>
        </p:nvSpPr>
        <p:spPr>
          <a:xfrm>
            <a:off x="648544" y="44624"/>
            <a:ext cx="6133256" cy="564976"/>
          </a:xfrm>
        </p:spPr>
        <p:txBody>
          <a:bodyPr>
            <a:noAutofit/>
          </a:bodyPr>
          <a:lstStyle/>
          <a:p>
            <a:r>
              <a:rPr lang="el-GR" sz="2800" b="1" dirty="0"/>
              <a:t>Η αποστολή </a:t>
            </a:r>
            <a:r>
              <a:rPr lang="en-US" sz="2800" b="1" dirty="0"/>
              <a:t>ESA Proba-</a:t>
            </a:r>
            <a:r>
              <a:rPr lang="el-GR" sz="2800" b="1" dirty="0"/>
              <a:t>3 </a:t>
            </a:r>
            <a:r>
              <a:rPr lang="en-US" sz="2800" b="1" dirty="0"/>
              <a:t>(2009-2025)</a:t>
            </a:r>
          </a:p>
        </p:txBody>
      </p:sp>
      <p:sp>
        <p:nvSpPr>
          <p:cNvPr id="6" name="Content Placeholder 2">
            <a:extLst>
              <a:ext uri="{FF2B5EF4-FFF2-40B4-BE49-F238E27FC236}">
                <a16:creationId xmlns:a16="http://schemas.microsoft.com/office/drawing/2014/main" id="{7A1CFDC0-5CA0-AC25-3440-DFA5040688AA}"/>
              </a:ext>
            </a:extLst>
          </p:cNvPr>
          <p:cNvSpPr>
            <a:spLocks noGrp="1"/>
          </p:cNvSpPr>
          <p:nvPr>
            <p:ph idx="1"/>
          </p:nvPr>
        </p:nvSpPr>
        <p:spPr>
          <a:xfrm>
            <a:off x="609600" y="609600"/>
            <a:ext cx="6433864" cy="6048672"/>
          </a:xfrm>
        </p:spPr>
        <p:txBody>
          <a:bodyPr>
            <a:normAutofit fontScale="92500" lnSpcReduction="20000"/>
          </a:bodyPr>
          <a:lstStyle/>
          <a:p>
            <a:pPr>
              <a:lnSpc>
                <a:spcPct val="110000"/>
              </a:lnSpc>
              <a:spcBef>
                <a:spcPts val="0"/>
              </a:spcBef>
              <a:spcAft>
                <a:spcPts val="600"/>
              </a:spcAft>
            </a:pPr>
            <a:r>
              <a:rPr lang="el-GR" sz="1700" b="1" dirty="0"/>
              <a:t>Στόχος της αποστολής:</a:t>
            </a:r>
            <a:endParaRPr lang="en-US" sz="1700" b="1" dirty="0"/>
          </a:p>
          <a:p>
            <a:pPr lvl="1">
              <a:lnSpc>
                <a:spcPct val="110000"/>
              </a:lnSpc>
              <a:spcBef>
                <a:spcPts val="0"/>
              </a:spcBef>
              <a:spcAft>
                <a:spcPts val="600"/>
              </a:spcAft>
            </a:pPr>
            <a:r>
              <a:rPr lang="el-GR" sz="1500" dirty="0"/>
              <a:t>Ανάπτυξη και επίδειξη σε τροχιά της πτήσης σε σχηματισμό (FF) </a:t>
            </a:r>
            <a:br>
              <a:rPr lang="el-GR" sz="1500" dirty="0"/>
            </a:br>
            <a:r>
              <a:rPr lang="el-GR" sz="1500" dirty="0"/>
              <a:t>δύο διαστημικών σκαφών (S/C)</a:t>
            </a:r>
            <a:endParaRPr lang="en-US" sz="1500" dirty="0"/>
          </a:p>
          <a:p>
            <a:pPr lvl="1">
              <a:lnSpc>
                <a:spcPct val="110000"/>
              </a:lnSpc>
              <a:spcBef>
                <a:spcPts val="0"/>
              </a:spcBef>
              <a:spcAft>
                <a:spcPts val="600"/>
              </a:spcAft>
            </a:pPr>
            <a:r>
              <a:rPr lang="el-GR" sz="1500" dirty="0"/>
              <a:t>Παρατήρηση του ηλιακού στέμματος με τη χρήση του συστήματος γιγάντιου στεμματογράφου (ASPIICS)</a:t>
            </a:r>
            <a:endParaRPr lang="en-US" sz="1500" dirty="0"/>
          </a:p>
          <a:p>
            <a:pPr>
              <a:lnSpc>
                <a:spcPct val="110000"/>
              </a:lnSpc>
              <a:spcBef>
                <a:spcPts val="0"/>
              </a:spcBef>
              <a:spcAft>
                <a:spcPts val="600"/>
              </a:spcAft>
            </a:pPr>
            <a:r>
              <a:rPr lang="el-GR" sz="1700" b="1" dirty="0"/>
              <a:t>Επισκόπηση της αποστολής:</a:t>
            </a:r>
          </a:p>
          <a:p>
            <a:pPr lvl="1">
              <a:lnSpc>
                <a:spcPct val="110000"/>
              </a:lnSpc>
              <a:spcBef>
                <a:spcPts val="0"/>
              </a:spcBef>
              <a:spcAft>
                <a:spcPts val="600"/>
              </a:spcAft>
            </a:pPr>
            <a:r>
              <a:rPr lang="el-GR" sz="1500" dirty="0"/>
              <a:t>Δύο διαστημικά σκάφη σε σχηματισμό στα 150</a:t>
            </a:r>
            <a:r>
              <a:rPr lang="en-US" sz="1500" dirty="0"/>
              <a:t>m </a:t>
            </a:r>
            <a:r>
              <a:rPr lang="el-GR" sz="1500" dirty="0"/>
              <a:t>στο απόγειο μιας τροχιάς υψηλής εκκεντρότητας, 600 x 60.530 </a:t>
            </a:r>
            <a:r>
              <a:rPr lang="el-GR" sz="1500" dirty="0" err="1"/>
              <a:t>km</a:t>
            </a:r>
            <a:r>
              <a:rPr lang="el-GR" sz="1500" dirty="0"/>
              <a:t> και κλίσης 59°</a:t>
            </a:r>
          </a:p>
          <a:p>
            <a:pPr lvl="2">
              <a:lnSpc>
                <a:spcPct val="110000"/>
              </a:lnSpc>
              <a:spcBef>
                <a:spcPts val="0"/>
              </a:spcBef>
              <a:spcAft>
                <a:spcPts val="600"/>
              </a:spcAft>
            </a:pPr>
            <a:r>
              <a:rPr lang="el-GR" sz="1400" dirty="0"/>
              <a:t>ο δορυφόρος-στεμματογράφος </a:t>
            </a:r>
            <a:r>
              <a:rPr lang="en-US" sz="1400" dirty="0"/>
              <a:t>ASPIICS </a:t>
            </a:r>
            <a:endParaRPr lang="el-GR" sz="1400" dirty="0"/>
          </a:p>
          <a:p>
            <a:pPr lvl="2">
              <a:lnSpc>
                <a:spcPct val="110000"/>
              </a:lnSpc>
              <a:spcBef>
                <a:spcPts val="0"/>
              </a:spcBef>
              <a:spcAft>
                <a:spcPts val="600"/>
              </a:spcAft>
            </a:pPr>
            <a:r>
              <a:rPr lang="el-GR" sz="1400" dirty="0"/>
              <a:t>Ο δορυφόρος-σκίαστρο (</a:t>
            </a:r>
            <a:r>
              <a:rPr lang="el-GR" sz="1400" dirty="0" err="1"/>
              <a:t>occulter</a:t>
            </a:r>
            <a:r>
              <a:rPr lang="el-GR" sz="1400" dirty="0"/>
              <a:t>), </a:t>
            </a:r>
          </a:p>
          <a:p>
            <a:pPr marL="987552" lvl="2" indent="0">
              <a:lnSpc>
                <a:spcPct val="110000"/>
              </a:lnSpc>
              <a:spcBef>
                <a:spcPts val="0"/>
              </a:spcBef>
              <a:spcAft>
                <a:spcPts val="600"/>
              </a:spcAft>
              <a:buNone/>
            </a:pPr>
            <a:r>
              <a:rPr lang="el-GR" sz="1500" dirty="0"/>
              <a:t>Ένας γιγάντιος </a:t>
            </a:r>
            <a:r>
              <a:rPr lang="el-GR" sz="1500" dirty="0" err="1"/>
              <a:t>κορονογράφος</a:t>
            </a:r>
            <a:r>
              <a:rPr lang="el-GR" sz="1500" dirty="0"/>
              <a:t> υλοποιείται μέσω της διάταξης, όπου ο ένας δορυφόρος αποκρύπτει τον Ήλιο και ο άλλος φέρει το τηλεσκόπιο</a:t>
            </a:r>
          </a:p>
          <a:p>
            <a:pPr>
              <a:lnSpc>
                <a:spcPct val="110000"/>
              </a:lnSpc>
              <a:spcBef>
                <a:spcPts val="0"/>
              </a:spcBef>
              <a:spcAft>
                <a:spcPts val="600"/>
              </a:spcAft>
            </a:pPr>
            <a:r>
              <a:rPr lang="el-GR" sz="1700" b="1" dirty="0"/>
              <a:t>Σύστημα Γιγάντιου Στεμματογράφου (ASPIICS)</a:t>
            </a:r>
          </a:p>
          <a:p>
            <a:pPr lvl="1">
              <a:lnSpc>
                <a:spcPct val="110000"/>
              </a:lnSpc>
              <a:spcBef>
                <a:spcPts val="0"/>
              </a:spcBef>
              <a:spcAft>
                <a:spcPts val="600"/>
              </a:spcAft>
            </a:pPr>
            <a:r>
              <a:rPr lang="el-GR" sz="1500" dirty="0"/>
              <a:t>Καλύπτει την περιοχή μεταξύ 1,08 και 3 ηλιακών </a:t>
            </a:r>
            <a:r>
              <a:rPr lang="el-GR" sz="1500" dirty="0" err="1"/>
              <a:t>ακτίνων</a:t>
            </a:r>
            <a:r>
              <a:rPr lang="el-GR" sz="1500" dirty="0"/>
              <a:t>, όπου το μαγνητικό πεδίο διαδραματίζει καθοριστικό ρόλο στη δυναμική του στέμματος</a:t>
            </a:r>
          </a:p>
          <a:p>
            <a:pPr lvl="1">
              <a:lnSpc>
                <a:spcPct val="110000"/>
              </a:lnSpc>
              <a:spcBef>
                <a:spcPts val="0"/>
              </a:spcBef>
              <a:spcAft>
                <a:spcPts val="600"/>
              </a:spcAft>
            </a:pPr>
            <a:r>
              <a:rPr lang="el-GR" sz="1500" dirty="0"/>
              <a:t>Παρέχει συνθήκες συνεχούς παρατήρησης που προσομοιάζουν σε μεγάλο βαθμό με αυτές μιας ολικής έκλειψης Ηλίου, αλλά χωρίς τις επιδράσεις της γήινης ατμόσφαιρας</a:t>
            </a:r>
          </a:p>
          <a:p>
            <a:pPr lvl="1">
              <a:lnSpc>
                <a:spcPct val="110000"/>
              </a:lnSpc>
              <a:spcBef>
                <a:spcPts val="0"/>
              </a:spcBef>
              <a:spcAft>
                <a:spcPts val="600"/>
              </a:spcAft>
            </a:pPr>
            <a:r>
              <a:rPr lang="el-GR" sz="1500" dirty="0"/>
              <a:t>Προσφέρει πρωτοποριακές ηλιακές παρατηρήσεις για την επίτευξη δύο βασικών επιστημονικών στόχων της ηλιακής φυσικής:</a:t>
            </a:r>
          </a:p>
          <a:p>
            <a:pPr lvl="2">
              <a:lnSpc>
                <a:spcPct val="110000"/>
              </a:lnSpc>
              <a:spcBef>
                <a:spcPts val="0"/>
              </a:spcBef>
              <a:spcAft>
                <a:spcPts val="600"/>
              </a:spcAft>
            </a:pPr>
            <a:r>
              <a:rPr lang="el-GR" sz="1400" dirty="0"/>
              <a:t>Κατανόηση των φυσικών διεργασιών που διέπουν το ήρεμο ηλιακό στέμμα</a:t>
            </a:r>
          </a:p>
          <a:p>
            <a:pPr lvl="2">
              <a:lnSpc>
                <a:spcPct val="110000"/>
              </a:lnSpc>
              <a:spcBef>
                <a:spcPts val="0"/>
              </a:spcBef>
              <a:spcAft>
                <a:spcPts val="600"/>
              </a:spcAft>
            </a:pPr>
            <a:r>
              <a:rPr lang="el-GR" sz="1400" dirty="0"/>
              <a:t>Κατανόηση των φυσικών διεργασιών που οδηγούν σε εκτινάξεις </a:t>
            </a:r>
            <a:r>
              <a:rPr lang="el-GR" sz="1400" dirty="0" err="1"/>
              <a:t>στεμματικής</a:t>
            </a:r>
            <a:r>
              <a:rPr lang="el-GR" sz="1400" dirty="0"/>
              <a:t> μάζας (</a:t>
            </a:r>
            <a:r>
              <a:rPr lang="el-GR" sz="1400" dirty="0" err="1"/>
              <a:t>CMEs</a:t>
            </a:r>
            <a:r>
              <a:rPr lang="el-GR" sz="1400" dirty="0"/>
              <a:t>) και καθορίζουν τον διαστημικό καιρό</a:t>
            </a:r>
            <a:endParaRPr lang="en-US" sz="1600" dirty="0"/>
          </a:p>
        </p:txBody>
      </p:sp>
      <p:sp>
        <p:nvSpPr>
          <p:cNvPr id="8" name="Slide Number Placeholder 4">
            <a:extLst>
              <a:ext uri="{FF2B5EF4-FFF2-40B4-BE49-F238E27FC236}">
                <a16:creationId xmlns:a16="http://schemas.microsoft.com/office/drawing/2014/main" id="{A19C660E-E135-2ABC-A832-2DE3A6A2EB5E}"/>
              </a:ext>
            </a:extLst>
          </p:cNvPr>
          <p:cNvSpPr>
            <a:spLocks noGrp="1"/>
          </p:cNvSpPr>
          <p:nvPr>
            <p:ph type="sldNum" sz="quarter" idx="12"/>
          </p:nvPr>
        </p:nvSpPr>
        <p:spPr>
          <a:xfrm>
            <a:off x="9192344" y="6376243"/>
            <a:ext cx="2844800" cy="365125"/>
          </a:xfrm>
        </p:spPr>
        <p:txBody>
          <a:bodyPr/>
          <a:lstStyle/>
          <a:p>
            <a:fld id="{CDA7D781-6E95-4913-BBCD-5EB8D32CA930}" type="slidenum">
              <a:rPr lang="el-GR" smtClean="0"/>
              <a:pPr/>
              <a:t>25</a:t>
            </a:fld>
            <a:endParaRPr lang="el-GR" dirty="0"/>
          </a:p>
        </p:txBody>
      </p:sp>
      <p:pic>
        <p:nvPicPr>
          <p:cNvPr id="9" name="Picture 8">
            <a:extLst>
              <a:ext uri="{FF2B5EF4-FFF2-40B4-BE49-F238E27FC236}">
                <a16:creationId xmlns:a16="http://schemas.microsoft.com/office/drawing/2014/main" id="{88FA99A1-1347-20F2-1DE9-52F739063B09}"/>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6934200" y="997497"/>
            <a:ext cx="2179008" cy="1634256"/>
          </a:xfrm>
          <a:prstGeom prst="rect">
            <a:avLst/>
          </a:prstGeom>
        </p:spPr>
      </p:pic>
      <p:pic>
        <p:nvPicPr>
          <p:cNvPr id="10" name="Picture 9">
            <a:extLst>
              <a:ext uri="{FF2B5EF4-FFF2-40B4-BE49-F238E27FC236}">
                <a16:creationId xmlns:a16="http://schemas.microsoft.com/office/drawing/2014/main" id="{DE9C3861-22F3-0302-CE2A-E1C06B952222}"/>
              </a:ext>
            </a:extLst>
          </p:cNvPr>
          <p:cNvPicPr>
            <a:picLocks noChangeAspect="1"/>
          </p:cNvPicPr>
          <p:nvPr/>
        </p:nvPicPr>
        <p:blipFill>
          <a:blip r:embed="rId3"/>
          <a:srcRect l="11349" r="10835"/>
          <a:stretch>
            <a:fillRect/>
          </a:stretch>
        </p:blipFill>
        <p:spPr>
          <a:xfrm>
            <a:off x="6934200" y="2743200"/>
            <a:ext cx="2179008" cy="1981200"/>
          </a:xfrm>
          <a:prstGeom prst="rect">
            <a:avLst/>
          </a:prstGeom>
        </p:spPr>
      </p:pic>
      <p:pic>
        <p:nvPicPr>
          <p:cNvPr id="11" name="Picture 10">
            <a:extLst>
              <a:ext uri="{FF2B5EF4-FFF2-40B4-BE49-F238E27FC236}">
                <a16:creationId xmlns:a16="http://schemas.microsoft.com/office/drawing/2014/main" id="{A5D71FD2-D4F2-5ACC-70B7-4AD548825889}"/>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92613" y="76200"/>
            <a:ext cx="2341319" cy="6010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729236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C823926-D23C-45E5-8919-CFAA23F29944}"/>
              </a:ext>
            </a:extLst>
          </p:cNvPr>
          <p:cNvSpPr>
            <a:spLocks noGrp="1"/>
          </p:cNvSpPr>
          <p:nvPr>
            <p:ph type="sldNum" sz="quarter" idx="12"/>
          </p:nvPr>
        </p:nvSpPr>
        <p:spPr/>
        <p:txBody>
          <a:bodyPr/>
          <a:lstStyle/>
          <a:p>
            <a:fld id="{C67B46B5-A407-46D0-815B-4945E776D48F}" type="slidenum">
              <a:rPr lang="en-US" smtClean="0"/>
              <a:pPr/>
              <a:t>26</a:t>
            </a:fld>
            <a:endParaRPr lang="en-US"/>
          </a:p>
        </p:txBody>
      </p:sp>
      <p:sp>
        <p:nvSpPr>
          <p:cNvPr id="3" name="Content Placeholder 2">
            <a:extLst>
              <a:ext uri="{FF2B5EF4-FFF2-40B4-BE49-F238E27FC236}">
                <a16:creationId xmlns:a16="http://schemas.microsoft.com/office/drawing/2014/main" id="{C74A5865-5A8E-83B2-3D5C-DE8CFA459F5A}"/>
              </a:ext>
            </a:extLst>
          </p:cNvPr>
          <p:cNvSpPr>
            <a:spLocks noGrp="1"/>
          </p:cNvSpPr>
          <p:nvPr>
            <p:ph idx="1"/>
          </p:nvPr>
        </p:nvSpPr>
        <p:spPr>
          <a:xfrm>
            <a:off x="609600" y="715357"/>
            <a:ext cx="7810500" cy="995061"/>
          </a:xfrm>
        </p:spPr>
        <p:txBody>
          <a:bodyPr>
            <a:normAutofit fontScale="85000" lnSpcReduction="10000"/>
          </a:bodyPr>
          <a:lstStyle/>
          <a:p>
            <a:pPr>
              <a:lnSpc>
                <a:spcPct val="100000"/>
              </a:lnSpc>
              <a:spcBef>
                <a:spcPts val="600"/>
              </a:spcBef>
              <a:spcAft>
                <a:spcPts val="0"/>
              </a:spcAft>
            </a:pPr>
            <a:r>
              <a:rPr lang="el-GR" sz="1800" dirty="0"/>
              <a:t>Αλγόριθμοι και υλοποίηση σε τεχνολογία </a:t>
            </a:r>
            <a:r>
              <a:rPr lang="en-US" sz="1800" dirty="0"/>
              <a:t>FPGA </a:t>
            </a:r>
            <a:r>
              <a:rPr lang="el-GR" sz="1800" dirty="0"/>
              <a:t>της συμπίεσης της εικόνας του στεμματογράφου </a:t>
            </a:r>
            <a:r>
              <a:rPr lang="en-US" sz="1800" dirty="0"/>
              <a:t>ASPIICS</a:t>
            </a:r>
          </a:p>
          <a:p>
            <a:pPr>
              <a:lnSpc>
                <a:spcPct val="100000"/>
              </a:lnSpc>
              <a:spcBef>
                <a:spcPts val="600"/>
              </a:spcBef>
              <a:spcAft>
                <a:spcPts val="0"/>
              </a:spcAft>
            </a:pPr>
            <a:r>
              <a:rPr lang="el-GR" sz="1800" dirty="0"/>
              <a:t>Με κατάλληλη τροποποίηση του </a:t>
            </a:r>
            <a:r>
              <a:rPr lang="en-US" sz="1800" dirty="0"/>
              <a:t>CCSDS 121 Lossless Data Compression </a:t>
            </a:r>
            <a:r>
              <a:rPr lang="el-GR" sz="1800" dirty="0"/>
              <a:t>για εικόνες </a:t>
            </a:r>
            <a:r>
              <a:rPr lang="en-US" sz="1800" dirty="0"/>
              <a:t>2D</a:t>
            </a:r>
          </a:p>
        </p:txBody>
      </p:sp>
      <p:pic>
        <p:nvPicPr>
          <p:cNvPr id="5" name="Picture 4">
            <a:extLst>
              <a:ext uri="{FF2B5EF4-FFF2-40B4-BE49-F238E27FC236}">
                <a16:creationId xmlns:a16="http://schemas.microsoft.com/office/drawing/2014/main" id="{8BC3D54D-2DD8-0E2D-FC58-DDDF5922BAE4}"/>
              </a:ext>
            </a:extLst>
          </p:cNvPr>
          <p:cNvPicPr>
            <a:picLocks noChangeAspect="1"/>
          </p:cNvPicPr>
          <p:nvPr/>
        </p:nvPicPr>
        <p:blipFill>
          <a:blip r:embed="rId2"/>
          <a:stretch>
            <a:fillRect/>
          </a:stretch>
        </p:blipFill>
        <p:spPr>
          <a:xfrm>
            <a:off x="766234" y="4139120"/>
            <a:ext cx="7653866" cy="2542162"/>
          </a:xfrm>
          <a:prstGeom prst="rect">
            <a:avLst/>
          </a:prstGeom>
        </p:spPr>
      </p:pic>
      <p:pic>
        <p:nvPicPr>
          <p:cNvPr id="7" name="Picture 6">
            <a:extLst>
              <a:ext uri="{FF2B5EF4-FFF2-40B4-BE49-F238E27FC236}">
                <a16:creationId xmlns:a16="http://schemas.microsoft.com/office/drawing/2014/main" id="{03FE9B91-27DA-5D8E-0DDA-4913BB24210E}"/>
              </a:ext>
            </a:extLst>
          </p:cNvPr>
          <p:cNvPicPr>
            <a:picLocks noChangeAspect="1"/>
          </p:cNvPicPr>
          <p:nvPr/>
        </p:nvPicPr>
        <p:blipFill rotWithShape="1">
          <a:blip r:embed="rId3"/>
          <a:srcRect l="6408" t="3536" r="6098"/>
          <a:stretch/>
        </p:blipFill>
        <p:spPr>
          <a:xfrm>
            <a:off x="723900" y="2067697"/>
            <a:ext cx="3437071" cy="2029242"/>
          </a:xfrm>
          <a:prstGeom prst="rect">
            <a:avLst/>
          </a:prstGeom>
        </p:spPr>
      </p:pic>
      <p:sp>
        <p:nvSpPr>
          <p:cNvPr id="8" name="Oval 7">
            <a:extLst>
              <a:ext uri="{FF2B5EF4-FFF2-40B4-BE49-F238E27FC236}">
                <a16:creationId xmlns:a16="http://schemas.microsoft.com/office/drawing/2014/main" id="{B887F504-342A-7154-CCE2-89283270F96C}"/>
              </a:ext>
            </a:extLst>
          </p:cNvPr>
          <p:cNvSpPr/>
          <p:nvPr/>
        </p:nvSpPr>
        <p:spPr>
          <a:xfrm>
            <a:off x="3048000" y="3733801"/>
            <a:ext cx="457200" cy="40531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A81857FD-DB26-C5AB-437F-0051C08CF4BC}"/>
              </a:ext>
            </a:extLst>
          </p:cNvPr>
          <p:cNvSpPr/>
          <p:nvPr/>
        </p:nvSpPr>
        <p:spPr>
          <a:xfrm>
            <a:off x="810628" y="1771649"/>
            <a:ext cx="3263613" cy="276999"/>
          </a:xfrm>
          <a:prstGeom prst="rect">
            <a:avLst/>
          </a:prstGeom>
        </p:spPr>
        <p:txBody>
          <a:bodyPr wrap="square">
            <a:spAutoFit/>
          </a:bodyPr>
          <a:lstStyle/>
          <a:p>
            <a:pPr algn="ctr">
              <a:lnSpc>
                <a:spcPct val="100000"/>
              </a:lnSpc>
            </a:pPr>
            <a:r>
              <a:rPr lang="en-US" sz="1200" dirty="0"/>
              <a:t>Overview of ASPIICS Coronagraph Instrument</a:t>
            </a:r>
            <a:endParaRPr lang="el-GR" sz="1200" dirty="0"/>
          </a:p>
        </p:txBody>
      </p:sp>
      <p:pic>
        <p:nvPicPr>
          <p:cNvPr id="13" name="Picture 12">
            <a:extLst>
              <a:ext uri="{FF2B5EF4-FFF2-40B4-BE49-F238E27FC236}">
                <a16:creationId xmlns:a16="http://schemas.microsoft.com/office/drawing/2014/main" id="{2F3B54DE-10FF-93C7-1A2C-C52F1DF9EF77}"/>
              </a:ext>
            </a:extLst>
          </p:cNvPr>
          <p:cNvPicPr>
            <a:picLocks noChangeAspect="1"/>
          </p:cNvPicPr>
          <p:nvPr/>
        </p:nvPicPr>
        <p:blipFill>
          <a:blip r:embed="rId4"/>
          <a:stretch>
            <a:fillRect/>
          </a:stretch>
        </p:blipFill>
        <p:spPr>
          <a:xfrm>
            <a:off x="4267200" y="2067697"/>
            <a:ext cx="2139861" cy="1793134"/>
          </a:xfrm>
          <a:prstGeom prst="rect">
            <a:avLst/>
          </a:prstGeom>
        </p:spPr>
      </p:pic>
      <p:pic>
        <p:nvPicPr>
          <p:cNvPr id="14" name="Picture 13">
            <a:extLst>
              <a:ext uri="{FF2B5EF4-FFF2-40B4-BE49-F238E27FC236}">
                <a16:creationId xmlns:a16="http://schemas.microsoft.com/office/drawing/2014/main" id="{DD2E65EE-00F9-158C-6027-356C06CC09AA}"/>
              </a:ext>
            </a:extLst>
          </p:cNvPr>
          <p:cNvPicPr>
            <a:picLocks noChangeAspect="1"/>
          </p:cNvPicPr>
          <p:nvPr/>
        </p:nvPicPr>
        <p:blipFill>
          <a:blip r:embed="rId5"/>
          <a:stretch>
            <a:fillRect/>
          </a:stretch>
        </p:blipFill>
        <p:spPr>
          <a:xfrm>
            <a:off x="6489304" y="2067697"/>
            <a:ext cx="2592289" cy="1843624"/>
          </a:xfrm>
          <a:prstGeom prst="rect">
            <a:avLst/>
          </a:prstGeom>
        </p:spPr>
      </p:pic>
      <p:sp>
        <p:nvSpPr>
          <p:cNvPr id="12" name="Oval 11">
            <a:extLst>
              <a:ext uri="{FF2B5EF4-FFF2-40B4-BE49-F238E27FC236}">
                <a16:creationId xmlns:a16="http://schemas.microsoft.com/office/drawing/2014/main" id="{0E65A749-0EB6-C72A-10FF-51FA2771FF19}"/>
              </a:ext>
            </a:extLst>
          </p:cNvPr>
          <p:cNvSpPr/>
          <p:nvPr/>
        </p:nvSpPr>
        <p:spPr>
          <a:xfrm>
            <a:off x="7391400" y="3160850"/>
            <a:ext cx="533400" cy="49675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E20E43C5-F43E-22AC-88DB-4F9C584BFFEE}"/>
              </a:ext>
            </a:extLst>
          </p:cNvPr>
          <p:cNvSpPr/>
          <p:nvPr/>
        </p:nvSpPr>
        <p:spPr>
          <a:xfrm>
            <a:off x="4163585" y="1752601"/>
            <a:ext cx="2359586" cy="276999"/>
          </a:xfrm>
          <a:prstGeom prst="rect">
            <a:avLst/>
          </a:prstGeom>
        </p:spPr>
        <p:txBody>
          <a:bodyPr wrap="square">
            <a:spAutoFit/>
          </a:bodyPr>
          <a:lstStyle/>
          <a:p>
            <a:pPr>
              <a:lnSpc>
                <a:spcPct val="100000"/>
              </a:lnSpc>
            </a:pPr>
            <a:r>
              <a:rPr lang="en-US" sz="1200" dirty="0"/>
              <a:t>ASPIICS Coronagraph Control Box</a:t>
            </a:r>
            <a:endParaRPr lang="el-GR" sz="1200" dirty="0"/>
          </a:p>
        </p:txBody>
      </p:sp>
      <p:sp>
        <p:nvSpPr>
          <p:cNvPr id="16" name="Rectangle 15">
            <a:extLst>
              <a:ext uri="{FF2B5EF4-FFF2-40B4-BE49-F238E27FC236}">
                <a16:creationId xmlns:a16="http://schemas.microsoft.com/office/drawing/2014/main" id="{F7C67C46-ABC2-8111-F454-43EA6E39F5DC}"/>
              </a:ext>
            </a:extLst>
          </p:cNvPr>
          <p:cNvSpPr/>
          <p:nvPr/>
        </p:nvSpPr>
        <p:spPr>
          <a:xfrm>
            <a:off x="6605655" y="1752600"/>
            <a:ext cx="2359586" cy="276999"/>
          </a:xfrm>
          <a:prstGeom prst="rect">
            <a:avLst/>
          </a:prstGeom>
        </p:spPr>
        <p:txBody>
          <a:bodyPr wrap="square">
            <a:spAutoFit/>
          </a:bodyPr>
          <a:lstStyle/>
          <a:p>
            <a:pPr>
              <a:lnSpc>
                <a:spcPct val="100000"/>
              </a:lnSpc>
            </a:pPr>
            <a:r>
              <a:rPr lang="en-US" sz="1200" dirty="0"/>
              <a:t>ASPIICS Image Data Compression</a:t>
            </a:r>
            <a:endParaRPr lang="el-GR" sz="1200" dirty="0"/>
          </a:p>
        </p:txBody>
      </p:sp>
      <p:pic>
        <p:nvPicPr>
          <p:cNvPr id="6" name="Picture 5">
            <a:extLst>
              <a:ext uri="{FF2B5EF4-FFF2-40B4-BE49-F238E27FC236}">
                <a16:creationId xmlns:a16="http://schemas.microsoft.com/office/drawing/2014/main" id="{32AD5364-6B2C-9AAA-F7F3-B979A967A0F8}"/>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6692613" y="76200"/>
            <a:ext cx="2341319" cy="6010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Title 1">
            <a:extLst>
              <a:ext uri="{FF2B5EF4-FFF2-40B4-BE49-F238E27FC236}">
                <a16:creationId xmlns:a16="http://schemas.microsoft.com/office/drawing/2014/main" id="{9BB3761F-DAF1-C4DE-0243-EC1CE3461AB2}"/>
              </a:ext>
            </a:extLst>
          </p:cNvPr>
          <p:cNvSpPr>
            <a:spLocks noGrp="1"/>
          </p:cNvSpPr>
          <p:nvPr>
            <p:ph type="title"/>
          </p:nvPr>
        </p:nvSpPr>
        <p:spPr>
          <a:xfrm>
            <a:off x="648544" y="76200"/>
            <a:ext cx="6133256" cy="564976"/>
          </a:xfrm>
        </p:spPr>
        <p:txBody>
          <a:bodyPr>
            <a:noAutofit/>
          </a:bodyPr>
          <a:lstStyle/>
          <a:p>
            <a:r>
              <a:rPr lang="el-GR" sz="2800" b="1" dirty="0"/>
              <a:t>Η αποστολή </a:t>
            </a:r>
            <a:r>
              <a:rPr lang="en-US" sz="2800" b="1" dirty="0"/>
              <a:t>ESA Proba-</a:t>
            </a:r>
            <a:r>
              <a:rPr lang="el-GR" sz="2800" b="1" dirty="0"/>
              <a:t>3 </a:t>
            </a:r>
            <a:r>
              <a:rPr lang="en-US" sz="2800" b="1" dirty="0"/>
              <a:t>(2009-2025)</a:t>
            </a:r>
          </a:p>
        </p:txBody>
      </p:sp>
    </p:spTree>
    <p:extLst>
      <p:ext uri="{BB962C8B-B14F-4D97-AF65-F5344CB8AC3E}">
        <p14:creationId xmlns:p14="http://schemas.microsoft.com/office/powerpoint/2010/main" val="16717409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3">
            <a:extLst>
              <a:ext uri="{FF2B5EF4-FFF2-40B4-BE49-F238E27FC236}">
                <a16:creationId xmlns:a16="http://schemas.microsoft.com/office/drawing/2014/main" id="{84C7E011-142F-EBCD-5B1B-D019E93F4EA5}"/>
              </a:ext>
            </a:extLst>
          </p:cNvPr>
          <p:cNvSpPr>
            <a:spLocks noGrp="1"/>
          </p:cNvSpPr>
          <p:nvPr>
            <p:ph type="sldNum" sz="quarter" idx="12"/>
          </p:nvPr>
        </p:nvSpPr>
        <p:spPr>
          <a:xfrm>
            <a:off x="8101012" y="6453386"/>
            <a:ext cx="966787" cy="404614"/>
          </a:xfrm>
        </p:spPr>
        <p:txBody>
          <a:bodyPr/>
          <a:lstStyle/>
          <a:p>
            <a:fld id="{C67B46B5-A407-46D0-815B-4945E776D48F}" type="slidenum">
              <a:rPr lang="en-US" smtClean="0"/>
              <a:pPr/>
              <a:t>27</a:t>
            </a:fld>
            <a:endParaRPr lang="en-US"/>
          </a:p>
        </p:txBody>
      </p:sp>
      <p:sp>
        <p:nvSpPr>
          <p:cNvPr id="10" name="Title 1">
            <a:extLst>
              <a:ext uri="{FF2B5EF4-FFF2-40B4-BE49-F238E27FC236}">
                <a16:creationId xmlns:a16="http://schemas.microsoft.com/office/drawing/2014/main" id="{123401ED-7BD5-840B-96F4-F17317B3CBFF}"/>
              </a:ext>
            </a:extLst>
          </p:cNvPr>
          <p:cNvSpPr>
            <a:spLocks noGrp="1"/>
          </p:cNvSpPr>
          <p:nvPr>
            <p:ph type="title"/>
          </p:nvPr>
        </p:nvSpPr>
        <p:spPr>
          <a:xfrm>
            <a:off x="609600" y="76200"/>
            <a:ext cx="7810500" cy="685800"/>
          </a:xfrm>
        </p:spPr>
        <p:txBody>
          <a:bodyPr>
            <a:noAutofit/>
          </a:bodyPr>
          <a:lstStyle/>
          <a:p>
            <a:r>
              <a:rPr lang="en-US" sz="2800" dirty="0"/>
              <a:t>DSCAL: </a:t>
            </a:r>
            <a:r>
              <a:rPr lang="el-GR" sz="2800" dirty="0"/>
              <a:t>Διαστημικές τεχνολογίες αιχμής</a:t>
            </a:r>
            <a:endParaRPr lang="en-US" sz="2800" dirty="0"/>
          </a:p>
        </p:txBody>
      </p:sp>
      <p:sp>
        <p:nvSpPr>
          <p:cNvPr id="11" name="Content Placeholder 2">
            <a:extLst>
              <a:ext uri="{FF2B5EF4-FFF2-40B4-BE49-F238E27FC236}">
                <a16:creationId xmlns:a16="http://schemas.microsoft.com/office/drawing/2014/main" id="{AD4EB55F-DB6D-54FE-B5C6-C73C95B24C37}"/>
              </a:ext>
            </a:extLst>
          </p:cNvPr>
          <p:cNvSpPr>
            <a:spLocks noGrp="1"/>
          </p:cNvSpPr>
          <p:nvPr>
            <p:ph idx="1"/>
          </p:nvPr>
        </p:nvSpPr>
        <p:spPr>
          <a:xfrm>
            <a:off x="750210" y="609600"/>
            <a:ext cx="8165190" cy="4648200"/>
          </a:xfrm>
        </p:spPr>
        <p:txBody>
          <a:bodyPr>
            <a:normAutofit fontScale="70000" lnSpcReduction="20000"/>
          </a:bodyPr>
          <a:lstStyle/>
          <a:p>
            <a:pPr>
              <a:lnSpc>
                <a:spcPct val="118000"/>
              </a:lnSpc>
              <a:spcBef>
                <a:spcPts val="600"/>
              </a:spcBef>
            </a:pPr>
            <a:r>
              <a:rPr lang="en-US" sz="2400" b="1" dirty="0">
                <a:solidFill>
                  <a:srgbClr val="003399"/>
                </a:solidFill>
              </a:rPr>
              <a:t>Portfolio of State-of-the-art HW accelerators, as IP Cores</a:t>
            </a:r>
          </a:p>
          <a:p>
            <a:pPr marL="0" indent="0">
              <a:lnSpc>
                <a:spcPct val="118000"/>
              </a:lnSpc>
              <a:spcBef>
                <a:spcPts val="600"/>
              </a:spcBef>
              <a:buNone/>
            </a:pPr>
            <a:r>
              <a:rPr lang="en-US" b="1" dirty="0"/>
              <a:t>       </a:t>
            </a:r>
            <a:r>
              <a:rPr lang="en-US" sz="2000" b="1" dirty="0"/>
              <a:t>Targeting space-grade </a:t>
            </a:r>
            <a:r>
              <a:rPr lang="en-US" b="1" dirty="0"/>
              <a:t>FPGA </a:t>
            </a:r>
            <a:r>
              <a:rPr lang="en-US" sz="2000" b="1" dirty="0"/>
              <a:t>(V5QV, KU060, RTG4) and COTS (i.e. Zynq 7000) </a:t>
            </a:r>
          </a:p>
          <a:p>
            <a:pPr lvl="1">
              <a:lnSpc>
                <a:spcPct val="118000"/>
              </a:lnSpc>
            </a:pPr>
            <a:r>
              <a:rPr lang="en-US" sz="1700" b="1" dirty="0"/>
              <a:t>CCSDS 123.0-B-1/2 Lossless/Near Lossless Multi-/Hyperspectral Image Compression</a:t>
            </a:r>
          </a:p>
          <a:p>
            <a:pPr lvl="2">
              <a:lnSpc>
                <a:spcPct val="118000"/>
              </a:lnSpc>
            </a:pPr>
            <a:r>
              <a:rPr lang="en-US" sz="1500" b="1" dirty="0">
                <a:solidFill>
                  <a:srgbClr val="0070C0"/>
                </a:solidFill>
              </a:rPr>
              <a:t>Novel scalable, parallel and high-throughput compression architecture 6 Cores =&gt; 25 Gbps  </a:t>
            </a:r>
          </a:p>
          <a:p>
            <a:pPr lvl="2">
              <a:lnSpc>
                <a:spcPct val="118000"/>
              </a:lnSpc>
            </a:pPr>
            <a:r>
              <a:rPr lang="en-US" sz="1500" b="1" dirty="0">
                <a:solidFill>
                  <a:srgbClr val="0070C0"/>
                </a:solidFill>
              </a:rPr>
              <a:t>Hybrid Entropy Encoder (World’s first implementation)</a:t>
            </a:r>
          </a:p>
          <a:p>
            <a:pPr lvl="2">
              <a:lnSpc>
                <a:spcPct val="118000"/>
              </a:lnSpc>
            </a:pPr>
            <a:r>
              <a:rPr lang="en-US" sz="1500" b="1" dirty="0">
                <a:solidFill>
                  <a:srgbClr val="0070C0"/>
                </a:solidFill>
              </a:rPr>
              <a:t>Integrated in ABDS-SAS KUP Board (H2020 Hi-SIDE Project)</a:t>
            </a:r>
          </a:p>
          <a:p>
            <a:pPr lvl="2">
              <a:lnSpc>
                <a:spcPct val="118000"/>
              </a:lnSpc>
            </a:pPr>
            <a:r>
              <a:rPr lang="en-US" sz="1500" b="1" dirty="0">
                <a:solidFill>
                  <a:srgbClr val="0070C0"/>
                </a:solidFill>
              </a:rPr>
              <a:t>Integrated in DPU of Sentinel 3 Next Generation Optical</a:t>
            </a:r>
          </a:p>
          <a:p>
            <a:pPr lvl="2">
              <a:lnSpc>
                <a:spcPct val="118000"/>
              </a:lnSpc>
            </a:pPr>
            <a:r>
              <a:rPr lang="en-US" sz="1500" b="1" dirty="0">
                <a:solidFill>
                  <a:srgbClr val="0070C0"/>
                </a:solidFill>
              </a:rPr>
              <a:t>Provides novel SAR compression</a:t>
            </a:r>
          </a:p>
          <a:p>
            <a:pPr lvl="1">
              <a:lnSpc>
                <a:spcPct val="118000"/>
              </a:lnSpc>
            </a:pPr>
            <a:r>
              <a:rPr lang="en-US" sz="1700" b="1" dirty="0"/>
              <a:t>CCSDS 121.0-B-1 Image Data Compression enhanced for 2D images</a:t>
            </a:r>
            <a:r>
              <a:rPr lang="el-GR" sz="1700" b="1" dirty="0"/>
              <a:t> </a:t>
            </a:r>
            <a:r>
              <a:rPr lang="en-US" sz="1700" b="1" dirty="0"/>
              <a:t>(3.3 Gbps)</a:t>
            </a:r>
          </a:p>
          <a:p>
            <a:pPr lvl="2">
              <a:lnSpc>
                <a:spcPct val="118000"/>
              </a:lnSpc>
            </a:pPr>
            <a:r>
              <a:rPr lang="en-US" sz="1600" b="1" dirty="0">
                <a:solidFill>
                  <a:srgbClr val="0070C0"/>
                </a:solidFill>
              </a:rPr>
              <a:t>Integrated in Coronagraph Control Box of ASPIICS Coronagraph Instrument (PROBA-3 mission)</a:t>
            </a:r>
          </a:p>
          <a:p>
            <a:pPr lvl="1">
              <a:lnSpc>
                <a:spcPct val="118000"/>
              </a:lnSpc>
            </a:pPr>
            <a:r>
              <a:rPr lang="en-US" sz="1700" b="1" dirty="0"/>
              <a:t>CCSDS 122.1 Transform based Multi-/Hyperspectral Image Compression (1,5 Gbps)</a:t>
            </a:r>
          </a:p>
          <a:p>
            <a:pPr lvl="2">
              <a:lnSpc>
                <a:spcPct val="118000"/>
              </a:lnSpc>
            </a:pPr>
            <a:r>
              <a:rPr lang="en-US" sz="1500" b="1" dirty="0">
                <a:solidFill>
                  <a:srgbClr val="0070C0"/>
                </a:solidFill>
              </a:rPr>
              <a:t>World’s first implementation</a:t>
            </a:r>
          </a:p>
          <a:p>
            <a:pPr lvl="1">
              <a:lnSpc>
                <a:spcPct val="118000"/>
              </a:lnSpc>
            </a:pPr>
            <a:r>
              <a:rPr lang="en-US" sz="1700" b="1" dirty="0"/>
              <a:t>CCSDS 122.0-B-2 Lossless Data Compression (5,5 Gbps)</a:t>
            </a:r>
          </a:p>
          <a:p>
            <a:pPr lvl="1">
              <a:lnSpc>
                <a:spcPct val="118000"/>
              </a:lnSpc>
            </a:pPr>
            <a:r>
              <a:rPr lang="en-US" sz="1700" b="1" dirty="0"/>
              <a:t>CCSDS 131.1-O-2 Low-Density Parity-Check (LDPC) codes (C2, AR4JA) (12 Gbps)</a:t>
            </a:r>
          </a:p>
          <a:p>
            <a:pPr lvl="1">
              <a:lnSpc>
                <a:spcPct val="118000"/>
              </a:lnSpc>
            </a:pPr>
            <a:r>
              <a:rPr lang="en-US" sz="1700" b="1" dirty="0"/>
              <a:t>CCSDS 131.5-O-1 Packet-Level Erasure Coding</a:t>
            </a:r>
            <a:endParaRPr lang="en-US" sz="1700" dirty="0"/>
          </a:p>
          <a:p>
            <a:pPr lvl="1">
              <a:lnSpc>
                <a:spcPct val="118000"/>
              </a:lnSpc>
            </a:pPr>
            <a:r>
              <a:rPr lang="en-US" sz="1700" b="1" dirty="0"/>
              <a:t>CCSDS 142.0-B-2 O3K LDPC channel-coding </a:t>
            </a:r>
          </a:p>
          <a:p>
            <a:pPr lvl="1">
              <a:lnSpc>
                <a:spcPct val="118000"/>
              </a:lnSpc>
            </a:pPr>
            <a:r>
              <a:rPr lang="en-US" sz="1700" b="1" dirty="0"/>
              <a:t>CCSDS 352.0-B-2 Cryptographic Algorithms AES-GCM 256 (40 Gbps)</a:t>
            </a:r>
            <a:endParaRPr lang="en-US" sz="1700" dirty="0"/>
          </a:p>
        </p:txBody>
      </p:sp>
      <p:pic>
        <p:nvPicPr>
          <p:cNvPr id="12" name="Picture 11">
            <a:extLst>
              <a:ext uri="{FF2B5EF4-FFF2-40B4-BE49-F238E27FC236}">
                <a16:creationId xmlns:a16="http://schemas.microsoft.com/office/drawing/2014/main" id="{97D57304-DBF5-B366-B337-95EBC6844C5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942805" y="4419600"/>
            <a:ext cx="2667000" cy="533401"/>
          </a:xfrm>
          <a:prstGeom prst="rect">
            <a:avLst/>
          </a:prstGeom>
        </p:spPr>
      </p:pic>
      <p:pic>
        <p:nvPicPr>
          <p:cNvPr id="13" name="Picture 12">
            <a:extLst>
              <a:ext uri="{FF2B5EF4-FFF2-40B4-BE49-F238E27FC236}">
                <a16:creationId xmlns:a16="http://schemas.microsoft.com/office/drawing/2014/main" id="{F725BC18-0B83-9BE5-5604-6601884E98DD}"/>
              </a:ext>
            </a:extLst>
          </p:cNvPr>
          <p:cNvPicPr>
            <a:picLocks noChangeAspect="1"/>
          </p:cNvPicPr>
          <p:nvPr/>
        </p:nvPicPr>
        <p:blipFill>
          <a:blip r:embed="rId3"/>
          <a:stretch>
            <a:fillRect/>
          </a:stretch>
        </p:blipFill>
        <p:spPr>
          <a:xfrm>
            <a:off x="1005571" y="5227251"/>
            <a:ext cx="7608467" cy="1585097"/>
          </a:xfrm>
          <a:prstGeom prst="rect">
            <a:avLst/>
          </a:prstGeom>
        </p:spPr>
      </p:pic>
      <p:pic>
        <p:nvPicPr>
          <p:cNvPr id="14" name="Picture 13">
            <a:extLst>
              <a:ext uri="{FF2B5EF4-FFF2-40B4-BE49-F238E27FC236}">
                <a16:creationId xmlns:a16="http://schemas.microsoft.com/office/drawing/2014/main" id="{7AB46C9A-5214-B96F-57DD-D80CC574E637}"/>
              </a:ext>
            </a:extLst>
          </p:cNvPr>
          <p:cNvPicPr>
            <a:picLocks noChangeAspect="1"/>
          </p:cNvPicPr>
          <p:nvPr/>
        </p:nvPicPr>
        <p:blipFill>
          <a:blip r:embed="rId4"/>
          <a:stretch>
            <a:fillRect/>
          </a:stretch>
        </p:blipFill>
        <p:spPr>
          <a:xfrm>
            <a:off x="5883643" y="1787768"/>
            <a:ext cx="2700762" cy="1024217"/>
          </a:xfrm>
          <a:prstGeom prst="rect">
            <a:avLst/>
          </a:prstGeom>
        </p:spPr>
      </p:pic>
      <p:pic>
        <p:nvPicPr>
          <p:cNvPr id="15" name="Picture 14">
            <a:extLst>
              <a:ext uri="{FF2B5EF4-FFF2-40B4-BE49-F238E27FC236}">
                <a16:creationId xmlns:a16="http://schemas.microsoft.com/office/drawing/2014/main" id="{1D928C1F-802A-FCDC-7081-1B3167403B28}"/>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6692613" y="76200"/>
            <a:ext cx="2341319" cy="6010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95289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9E232-F65D-E768-5D24-991D6E313623}"/>
              </a:ext>
            </a:extLst>
          </p:cNvPr>
          <p:cNvSpPr>
            <a:spLocks noGrp="1"/>
          </p:cNvSpPr>
          <p:nvPr>
            <p:ph type="title"/>
          </p:nvPr>
        </p:nvSpPr>
        <p:spPr>
          <a:xfrm>
            <a:off x="609600" y="76200"/>
            <a:ext cx="7772400" cy="990600"/>
          </a:xfrm>
        </p:spPr>
        <p:txBody>
          <a:bodyPr>
            <a:noAutofit/>
          </a:bodyPr>
          <a:lstStyle/>
          <a:p>
            <a:r>
              <a:rPr lang="en-US" sz="2800" b="1" dirty="0"/>
              <a:t>CCSDS 122.1 Deep Lossy Hyperspectral </a:t>
            </a:r>
            <a:br>
              <a:rPr lang="en-US" sz="2800" b="1" dirty="0"/>
            </a:br>
            <a:r>
              <a:rPr lang="en-US" sz="2800" b="1" dirty="0"/>
              <a:t>Image Compression (Multi IP cores)</a:t>
            </a:r>
          </a:p>
        </p:txBody>
      </p:sp>
      <p:sp>
        <p:nvSpPr>
          <p:cNvPr id="3" name="Content Placeholder 2">
            <a:extLst>
              <a:ext uri="{FF2B5EF4-FFF2-40B4-BE49-F238E27FC236}">
                <a16:creationId xmlns:a16="http://schemas.microsoft.com/office/drawing/2014/main" id="{849573B3-C3B6-50DB-1E39-38AB8706B7EF}"/>
              </a:ext>
            </a:extLst>
          </p:cNvPr>
          <p:cNvSpPr>
            <a:spLocks noGrp="1"/>
          </p:cNvSpPr>
          <p:nvPr>
            <p:ph idx="1"/>
          </p:nvPr>
        </p:nvSpPr>
        <p:spPr>
          <a:xfrm>
            <a:off x="609600" y="1066800"/>
            <a:ext cx="8229600" cy="3733800"/>
          </a:xfrm>
        </p:spPr>
        <p:txBody>
          <a:bodyPr>
            <a:normAutofit/>
          </a:bodyPr>
          <a:lstStyle/>
          <a:p>
            <a:r>
              <a:rPr lang="en-US" sz="1800" dirty="0"/>
              <a:t>Rate/Quality-limited and transformed-based compression based on CCSDS 122.0-B-2 2D Encoder (Discrete Wavelet Transform + Bit Plane Encoder)</a:t>
            </a:r>
          </a:p>
          <a:p>
            <a:r>
              <a:rPr lang="en-US" sz="1800" dirty="0"/>
              <a:t>Deep lossy compression (&lt;1.5 </a:t>
            </a:r>
            <a:r>
              <a:rPr lang="en-US" sz="1800" dirty="0" err="1"/>
              <a:t>bpp</a:t>
            </a:r>
            <a:r>
              <a:rPr lang="en-US" sz="1800" dirty="0"/>
              <a:t>) using spectral transform and rate allocation</a:t>
            </a:r>
          </a:p>
          <a:p>
            <a:r>
              <a:rPr lang="en-US" sz="1800" dirty="0"/>
              <a:t>Supported spectral transformations in HW: </a:t>
            </a:r>
          </a:p>
          <a:p>
            <a:pPr lvl="1"/>
            <a:r>
              <a:rPr lang="en-US" sz="1600" dirty="0"/>
              <a:t>Integer Wavelet Transform (5-stage CDF 5/3, same as JPEG2K) </a:t>
            </a:r>
          </a:p>
          <a:p>
            <a:pPr lvl="1"/>
            <a:r>
              <a:rPr lang="en-US" sz="1600" dirty="0"/>
              <a:t>Pairwise Orthogonal Transform (POT) – KLT approximation (under development)</a:t>
            </a:r>
          </a:p>
          <a:p>
            <a:r>
              <a:rPr lang="en-US" sz="1800" dirty="0"/>
              <a:t>Rate allocation algorithm in HW: Reverse Water Filling</a:t>
            </a:r>
          </a:p>
          <a:p>
            <a:r>
              <a:rPr lang="en-US" sz="1800" b="1" dirty="0">
                <a:solidFill>
                  <a:srgbClr val="FF0000"/>
                </a:solidFill>
              </a:rPr>
              <a:t>World’s first implementation</a:t>
            </a:r>
          </a:p>
          <a:p>
            <a:r>
              <a:rPr lang="en-US" sz="1800" b="1" dirty="0">
                <a:solidFill>
                  <a:srgbClr val="FF0000"/>
                </a:solidFill>
              </a:rPr>
              <a:t>Flight heritage in 2026 for CCSDS 122.0-B-2</a:t>
            </a:r>
            <a:br>
              <a:rPr lang="en-US" sz="1800" b="1" dirty="0">
                <a:solidFill>
                  <a:srgbClr val="FF0000"/>
                </a:solidFill>
              </a:rPr>
            </a:br>
            <a:r>
              <a:rPr lang="en-US" sz="1800" b="1" dirty="0">
                <a:solidFill>
                  <a:srgbClr val="FF0000"/>
                </a:solidFill>
              </a:rPr>
              <a:t>Encoder IP core (ERMIS mission)</a:t>
            </a:r>
          </a:p>
          <a:p>
            <a:endParaRPr lang="en-US" sz="1800" dirty="0"/>
          </a:p>
        </p:txBody>
      </p:sp>
      <p:sp>
        <p:nvSpPr>
          <p:cNvPr id="4" name="Slide Number Placeholder 3">
            <a:extLst>
              <a:ext uri="{FF2B5EF4-FFF2-40B4-BE49-F238E27FC236}">
                <a16:creationId xmlns:a16="http://schemas.microsoft.com/office/drawing/2014/main" id="{619D75A1-39B1-8088-0230-66E4EE69EC79}"/>
              </a:ext>
            </a:extLst>
          </p:cNvPr>
          <p:cNvSpPr>
            <a:spLocks noGrp="1"/>
          </p:cNvSpPr>
          <p:nvPr>
            <p:ph type="sldNum" sz="quarter" idx="12"/>
          </p:nvPr>
        </p:nvSpPr>
        <p:spPr/>
        <p:txBody>
          <a:bodyPr/>
          <a:lstStyle/>
          <a:p>
            <a:fld id="{C67B46B5-A407-46D0-815B-4945E776D48F}" type="slidenum">
              <a:rPr lang="en-US" smtClean="0"/>
              <a:pPr/>
              <a:t>28</a:t>
            </a:fld>
            <a:endParaRPr lang="en-US"/>
          </a:p>
        </p:txBody>
      </p:sp>
      <p:pic>
        <p:nvPicPr>
          <p:cNvPr id="8" name="Picture 7">
            <a:extLst>
              <a:ext uri="{FF2B5EF4-FFF2-40B4-BE49-F238E27FC236}">
                <a16:creationId xmlns:a16="http://schemas.microsoft.com/office/drawing/2014/main" id="{6D2737E1-1514-2F10-4B51-6ACFA8FCEB94}"/>
              </a:ext>
            </a:extLst>
          </p:cNvPr>
          <p:cNvPicPr>
            <a:picLocks noChangeAspect="1"/>
          </p:cNvPicPr>
          <p:nvPr/>
        </p:nvPicPr>
        <p:blipFill>
          <a:blip r:embed="rId2"/>
          <a:stretch>
            <a:fillRect/>
          </a:stretch>
        </p:blipFill>
        <p:spPr>
          <a:xfrm>
            <a:off x="659642" y="4633287"/>
            <a:ext cx="6705600" cy="2189456"/>
          </a:xfrm>
          <a:prstGeom prst="rect">
            <a:avLst/>
          </a:prstGeom>
        </p:spPr>
      </p:pic>
      <p:pic>
        <p:nvPicPr>
          <p:cNvPr id="10" name="Picture 9">
            <a:extLst>
              <a:ext uri="{FF2B5EF4-FFF2-40B4-BE49-F238E27FC236}">
                <a16:creationId xmlns:a16="http://schemas.microsoft.com/office/drawing/2014/main" id="{B9BE0191-3A81-01FB-6CCD-6DAD7C673D2E}"/>
              </a:ext>
            </a:extLst>
          </p:cNvPr>
          <p:cNvPicPr>
            <a:picLocks noChangeAspect="1"/>
          </p:cNvPicPr>
          <p:nvPr/>
        </p:nvPicPr>
        <p:blipFill>
          <a:blip r:embed="rId3"/>
          <a:stretch>
            <a:fillRect/>
          </a:stretch>
        </p:blipFill>
        <p:spPr>
          <a:xfrm>
            <a:off x="5486401" y="3505200"/>
            <a:ext cx="3581399" cy="1559793"/>
          </a:xfrm>
          <a:prstGeom prst="rect">
            <a:avLst/>
          </a:prstGeom>
        </p:spPr>
      </p:pic>
      <p:pic>
        <p:nvPicPr>
          <p:cNvPr id="13" name="Picture 12">
            <a:extLst>
              <a:ext uri="{FF2B5EF4-FFF2-40B4-BE49-F238E27FC236}">
                <a16:creationId xmlns:a16="http://schemas.microsoft.com/office/drawing/2014/main" id="{4E23ECA3-7A32-B8D0-06D5-011EADA54CC4}"/>
              </a:ext>
            </a:extLst>
          </p:cNvPr>
          <p:cNvPicPr>
            <a:picLocks noChangeAspect="1"/>
          </p:cNvPicPr>
          <p:nvPr/>
        </p:nvPicPr>
        <p:blipFill>
          <a:blip r:embed="rId4"/>
          <a:stretch>
            <a:fillRect/>
          </a:stretch>
        </p:blipFill>
        <p:spPr>
          <a:xfrm>
            <a:off x="6934199" y="5122246"/>
            <a:ext cx="996889" cy="1364311"/>
          </a:xfrm>
          <a:prstGeom prst="rect">
            <a:avLst/>
          </a:prstGeom>
        </p:spPr>
      </p:pic>
      <p:pic>
        <p:nvPicPr>
          <p:cNvPr id="14" name="Picture 13">
            <a:extLst>
              <a:ext uri="{FF2B5EF4-FFF2-40B4-BE49-F238E27FC236}">
                <a16:creationId xmlns:a16="http://schemas.microsoft.com/office/drawing/2014/main" id="{FD422B8F-F76C-090A-B185-23A65739F8D1}"/>
              </a:ext>
            </a:extLst>
          </p:cNvPr>
          <p:cNvPicPr>
            <a:picLocks noChangeAspect="1"/>
          </p:cNvPicPr>
          <p:nvPr/>
        </p:nvPicPr>
        <p:blipFill>
          <a:blip r:embed="rId5"/>
          <a:stretch>
            <a:fillRect/>
          </a:stretch>
        </p:blipFill>
        <p:spPr>
          <a:xfrm>
            <a:off x="8013130" y="5116119"/>
            <a:ext cx="1054670" cy="1376567"/>
          </a:xfrm>
          <a:prstGeom prst="rect">
            <a:avLst/>
          </a:prstGeom>
        </p:spPr>
      </p:pic>
      <p:pic>
        <p:nvPicPr>
          <p:cNvPr id="15" name="Picture 14">
            <a:extLst>
              <a:ext uri="{FF2B5EF4-FFF2-40B4-BE49-F238E27FC236}">
                <a16:creationId xmlns:a16="http://schemas.microsoft.com/office/drawing/2014/main" id="{0592A132-678B-D8F1-FA57-F8EA73E34BEE}"/>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6726481" y="76200"/>
            <a:ext cx="2341319" cy="6010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467208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CC9BA-11C8-21EB-20BE-B6DEE4D8DAE2}"/>
              </a:ext>
            </a:extLst>
          </p:cNvPr>
          <p:cNvSpPr>
            <a:spLocks noGrp="1"/>
          </p:cNvSpPr>
          <p:nvPr>
            <p:ph type="title"/>
          </p:nvPr>
        </p:nvSpPr>
        <p:spPr>
          <a:xfrm>
            <a:off x="609600" y="76200"/>
            <a:ext cx="8305799" cy="914400"/>
          </a:xfrm>
        </p:spPr>
        <p:txBody>
          <a:bodyPr>
            <a:noAutofit/>
          </a:bodyPr>
          <a:lstStyle/>
          <a:p>
            <a:r>
              <a:rPr lang="en-US" sz="2800" b="1" dirty="0"/>
              <a:t>CCSDS 123 Lossless / Near Lossless </a:t>
            </a:r>
            <a:br>
              <a:rPr lang="en-US" sz="2800" b="1" dirty="0"/>
            </a:br>
            <a:r>
              <a:rPr lang="en-US" sz="2800" b="1" dirty="0"/>
              <a:t>Hyperspectral Image Compression </a:t>
            </a:r>
          </a:p>
        </p:txBody>
      </p:sp>
      <p:sp>
        <p:nvSpPr>
          <p:cNvPr id="3" name="Content Placeholder 2">
            <a:extLst>
              <a:ext uri="{FF2B5EF4-FFF2-40B4-BE49-F238E27FC236}">
                <a16:creationId xmlns:a16="http://schemas.microsoft.com/office/drawing/2014/main" id="{955E7493-BDD7-7B92-6FC4-27580DD96AB5}"/>
              </a:ext>
            </a:extLst>
          </p:cNvPr>
          <p:cNvSpPr>
            <a:spLocks noGrp="1"/>
          </p:cNvSpPr>
          <p:nvPr>
            <p:ph idx="1"/>
          </p:nvPr>
        </p:nvSpPr>
        <p:spPr>
          <a:xfrm>
            <a:off x="685799" y="990599"/>
            <a:ext cx="8153400" cy="3297625"/>
          </a:xfrm>
        </p:spPr>
        <p:txBody>
          <a:bodyPr>
            <a:normAutofit fontScale="92500" lnSpcReduction="10000"/>
          </a:bodyPr>
          <a:lstStyle/>
          <a:p>
            <a:pPr>
              <a:lnSpc>
                <a:spcPct val="108000"/>
              </a:lnSpc>
              <a:spcBef>
                <a:spcPts val="0"/>
              </a:spcBef>
              <a:spcAft>
                <a:spcPts val="600"/>
              </a:spcAft>
            </a:pPr>
            <a:r>
              <a:rPr lang="en-US" sz="1800" dirty="0"/>
              <a:t>Quality limited and prediction-based compression algorithm</a:t>
            </a:r>
          </a:p>
          <a:p>
            <a:pPr>
              <a:lnSpc>
                <a:spcPct val="108000"/>
              </a:lnSpc>
              <a:spcBef>
                <a:spcPts val="0"/>
              </a:spcBef>
              <a:spcAft>
                <a:spcPts val="600"/>
              </a:spcAft>
            </a:pPr>
            <a:r>
              <a:rPr lang="en-US" sz="1800" dirty="0"/>
              <a:t>Lossless/Near-lossless compression using pre-quantization and segmentation</a:t>
            </a:r>
          </a:p>
          <a:p>
            <a:pPr lvl="1">
              <a:lnSpc>
                <a:spcPct val="108000"/>
              </a:lnSpc>
              <a:spcBef>
                <a:spcPts val="0"/>
              </a:spcBef>
              <a:spcAft>
                <a:spcPts val="600"/>
              </a:spcAft>
            </a:pPr>
            <a:r>
              <a:rPr lang="en-US" sz="1600" dirty="0"/>
              <a:t>Novel scalable, parallel &amp; high-throughput architecture</a:t>
            </a:r>
          </a:p>
          <a:p>
            <a:pPr lvl="1">
              <a:lnSpc>
                <a:spcPct val="108000"/>
              </a:lnSpc>
              <a:spcBef>
                <a:spcPts val="0"/>
              </a:spcBef>
              <a:spcAft>
                <a:spcPts val="600"/>
              </a:spcAft>
            </a:pPr>
            <a:r>
              <a:rPr lang="en-US" sz="1600" dirty="0"/>
              <a:t>Similar compression performance with ESA IP core (internal quantizer)</a:t>
            </a:r>
          </a:p>
          <a:p>
            <a:pPr>
              <a:lnSpc>
                <a:spcPct val="108000"/>
              </a:lnSpc>
              <a:spcBef>
                <a:spcPts val="0"/>
              </a:spcBef>
              <a:spcAft>
                <a:spcPts val="600"/>
              </a:spcAft>
            </a:pPr>
            <a:r>
              <a:rPr lang="en-US" sz="1800" b="1" dirty="0"/>
              <a:t>2 x IP cores </a:t>
            </a:r>
            <a:r>
              <a:rPr lang="en-US" sz="1800" dirty="0"/>
              <a:t>integrated in </a:t>
            </a:r>
            <a:r>
              <a:rPr lang="en-US" sz="1800" b="1" dirty="0"/>
              <a:t>ABDS-SAS KUP Board (H2020 Hi-SIDE Project)</a:t>
            </a:r>
          </a:p>
          <a:p>
            <a:pPr>
              <a:lnSpc>
                <a:spcPct val="108000"/>
              </a:lnSpc>
              <a:spcBef>
                <a:spcPts val="0"/>
              </a:spcBef>
              <a:spcAft>
                <a:spcPts val="600"/>
              </a:spcAft>
            </a:pPr>
            <a:r>
              <a:rPr lang="en-US" sz="1800" dirty="0"/>
              <a:t>CCSDS 123.0-B-2 Hybrid Encoder: </a:t>
            </a:r>
            <a:r>
              <a:rPr lang="en-US" sz="1800" b="1" dirty="0">
                <a:solidFill>
                  <a:srgbClr val="0070C0"/>
                </a:solidFill>
              </a:rPr>
              <a:t>World’s first implementation</a:t>
            </a:r>
          </a:p>
          <a:p>
            <a:pPr lvl="1">
              <a:lnSpc>
                <a:spcPct val="108000"/>
              </a:lnSpc>
              <a:spcBef>
                <a:spcPts val="0"/>
              </a:spcBef>
              <a:spcAft>
                <a:spcPts val="600"/>
              </a:spcAft>
            </a:pPr>
            <a:r>
              <a:rPr lang="en-US" sz="1600" dirty="0"/>
              <a:t>Part of ESA Contract No. 4000136723/22/NL/CRS CCSDS 123.0-B-2 IP Core</a:t>
            </a:r>
          </a:p>
          <a:p>
            <a:pPr>
              <a:lnSpc>
                <a:spcPct val="108000"/>
              </a:lnSpc>
              <a:spcBef>
                <a:spcPts val="0"/>
              </a:spcBef>
              <a:spcAft>
                <a:spcPts val="600"/>
              </a:spcAft>
            </a:pPr>
            <a:r>
              <a:rPr lang="en-US" sz="1800" dirty="0">
                <a:solidFill>
                  <a:schemeClr val="tx1"/>
                </a:solidFill>
              </a:rPr>
              <a:t>Integrated in </a:t>
            </a:r>
            <a:r>
              <a:rPr lang="en-US" sz="1800" b="1" dirty="0">
                <a:solidFill>
                  <a:schemeClr val="tx1"/>
                </a:solidFill>
              </a:rPr>
              <a:t>DPU of Sentinel 3 Next Generation Optical</a:t>
            </a:r>
          </a:p>
          <a:p>
            <a:pPr>
              <a:lnSpc>
                <a:spcPct val="108000"/>
              </a:lnSpc>
              <a:spcBef>
                <a:spcPts val="0"/>
              </a:spcBef>
              <a:spcAft>
                <a:spcPts val="600"/>
              </a:spcAft>
            </a:pPr>
            <a:r>
              <a:rPr lang="en-US" sz="1800" dirty="0">
                <a:solidFill>
                  <a:schemeClr val="tx1"/>
                </a:solidFill>
              </a:rPr>
              <a:t>Provides novel SAR compression</a:t>
            </a:r>
          </a:p>
          <a:p>
            <a:pPr>
              <a:lnSpc>
                <a:spcPct val="108000"/>
              </a:lnSpc>
              <a:spcBef>
                <a:spcPts val="0"/>
              </a:spcBef>
              <a:spcAft>
                <a:spcPts val="600"/>
              </a:spcAft>
            </a:pPr>
            <a:r>
              <a:rPr lang="en-US" sz="1800" b="1" dirty="0">
                <a:solidFill>
                  <a:srgbClr val="FF0000"/>
                </a:solidFill>
              </a:rPr>
              <a:t>Flight heritage in 2026 (ERMIS mission)</a:t>
            </a:r>
          </a:p>
        </p:txBody>
      </p:sp>
      <p:sp>
        <p:nvSpPr>
          <p:cNvPr id="4" name="Slide Number Placeholder 3">
            <a:extLst>
              <a:ext uri="{FF2B5EF4-FFF2-40B4-BE49-F238E27FC236}">
                <a16:creationId xmlns:a16="http://schemas.microsoft.com/office/drawing/2014/main" id="{55DC5D06-19A5-8C8B-46E5-55537C725DE0}"/>
              </a:ext>
            </a:extLst>
          </p:cNvPr>
          <p:cNvSpPr>
            <a:spLocks noGrp="1"/>
          </p:cNvSpPr>
          <p:nvPr>
            <p:ph type="sldNum" sz="quarter" idx="12"/>
          </p:nvPr>
        </p:nvSpPr>
        <p:spPr/>
        <p:txBody>
          <a:bodyPr/>
          <a:lstStyle/>
          <a:p>
            <a:fld id="{C67B46B5-A407-46D0-815B-4945E776D48F}" type="slidenum">
              <a:rPr lang="en-US" smtClean="0"/>
              <a:pPr/>
              <a:t>29</a:t>
            </a:fld>
            <a:endParaRPr lang="en-US"/>
          </a:p>
        </p:txBody>
      </p:sp>
      <p:pic>
        <p:nvPicPr>
          <p:cNvPr id="5" name="Picture 4">
            <a:extLst>
              <a:ext uri="{FF2B5EF4-FFF2-40B4-BE49-F238E27FC236}">
                <a16:creationId xmlns:a16="http://schemas.microsoft.com/office/drawing/2014/main" id="{0EEB6BDE-DA62-6267-9A0C-DB71B9581384}"/>
              </a:ext>
            </a:extLst>
          </p:cNvPr>
          <p:cNvPicPr>
            <a:picLocks noChangeAspect="1"/>
          </p:cNvPicPr>
          <p:nvPr/>
        </p:nvPicPr>
        <p:blipFill>
          <a:blip r:embed="rId2"/>
          <a:stretch>
            <a:fillRect/>
          </a:stretch>
        </p:blipFill>
        <p:spPr>
          <a:xfrm>
            <a:off x="754026" y="4300605"/>
            <a:ext cx="4084674" cy="1414395"/>
          </a:xfrm>
          <a:prstGeom prst="rect">
            <a:avLst/>
          </a:prstGeom>
        </p:spPr>
      </p:pic>
      <p:pic>
        <p:nvPicPr>
          <p:cNvPr id="6" name="Picture 5">
            <a:extLst>
              <a:ext uri="{FF2B5EF4-FFF2-40B4-BE49-F238E27FC236}">
                <a16:creationId xmlns:a16="http://schemas.microsoft.com/office/drawing/2014/main" id="{4C0EAF5F-79B9-1583-3A15-725447DC020D}"/>
              </a:ext>
            </a:extLst>
          </p:cNvPr>
          <p:cNvPicPr>
            <a:picLocks noChangeAspect="1"/>
          </p:cNvPicPr>
          <p:nvPr/>
        </p:nvPicPr>
        <p:blipFill>
          <a:blip r:embed="rId3"/>
          <a:stretch>
            <a:fillRect/>
          </a:stretch>
        </p:blipFill>
        <p:spPr>
          <a:xfrm>
            <a:off x="5105400" y="3657600"/>
            <a:ext cx="3886199" cy="1994778"/>
          </a:xfrm>
          <a:prstGeom prst="rect">
            <a:avLst/>
          </a:prstGeom>
        </p:spPr>
      </p:pic>
      <p:sp>
        <p:nvSpPr>
          <p:cNvPr id="7" name="TextBox 6">
            <a:extLst>
              <a:ext uri="{FF2B5EF4-FFF2-40B4-BE49-F238E27FC236}">
                <a16:creationId xmlns:a16="http://schemas.microsoft.com/office/drawing/2014/main" id="{F31FCBC2-1EE5-9EB2-485C-D37289BBD1C7}"/>
              </a:ext>
            </a:extLst>
          </p:cNvPr>
          <p:cNvSpPr txBox="1"/>
          <p:nvPr/>
        </p:nvSpPr>
        <p:spPr>
          <a:xfrm>
            <a:off x="784747" y="5745500"/>
            <a:ext cx="3787253" cy="1011880"/>
          </a:xfrm>
          <a:prstGeom prst="rect">
            <a:avLst/>
          </a:prstGeom>
          <a:solidFill>
            <a:schemeClr val="bg1"/>
          </a:solidFill>
          <a:ln>
            <a:solidFill>
              <a:srgbClr val="0070C0"/>
            </a:solidFill>
          </a:ln>
        </p:spPr>
        <p:txBody>
          <a:bodyPr wrap="square">
            <a:spAutoFit/>
          </a:bodyPr>
          <a:lstStyle/>
          <a:p>
            <a:pPr>
              <a:lnSpc>
                <a:spcPct val="108000"/>
              </a:lnSpc>
              <a:spcAft>
                <a:spcPts val="600"/>
              </a:spcAft>
            </a:pPr>
            <a:r>
              <a:rPr lang="en-US" b="1" dirty="0"/>
              <a:t>Single Core </a:t>
            </a:r>
            <a:r>
              <a:rPr lang="en-US" b="1" dirty="0">
                <a:solidFill>
                  <a:srgbClr val="FF0000"/>
                </a:solidFill>
              </a:rPr>
              <a:t>=&gt; 4.56 Gbps @1.67W </a:t>
            </a:r>
            <a:r>
              <a:rPr lang="en-US" sz="1600" b="1" dirty="0"/>
              <a:t>(Double throughput </a:t>
            </a:r>
            <a:r>
              <a:rPr lang="en-US" sz="1600" b="1" dirty="0" err="1"/>
              <a:t>wrt</a:t>
            </a:r>
            <a:r>
              <a:rPr lang="en-US" sz="1600" b="1" dirty="0"/>
              <a:t> ESA IP core)</a:t>
            </a:r>
          </a:p>
          <a:p>
            <a:pPr>
              <a:lnSpc>
                <a:spcPct val="108000"/>
              </a:lnSpc>
              <a:spcAft>
                <a:spcPts val="600"/>
              </a:spcAft>
            </a:pPr>
            <a:r>
              <a:rPr lang="en-US" b="1" dirty="0"/>
              <a:t>Six Cores   </a:t>
            </a:r>
            <a:r>
              <a:rPr lang="en-US" b="1" dirty="0">
                <a:solidFill>
                  <a:srgbClr val="FF0000"/>
                </a:solidFill>
              </a:rPr>
              <a:t>=&gt;</a:t>
            </a:r>
            <a:r>
              <a:rPr lang="en-US" b="1" dirty="0"/>
              <a:t> </a:t>
            </a:r>
            <a:r>
              <a:rPr lang="en-US" b="1" dirty="0">
                <a:solidFill>
                  <a:srgbClr val="FF0000"/>
                </a:solidFill>
              </a:rPr>
              <a:t>25.44 Gbps @6.12W</a:t>
            </a:r>
          </a:p>
        </p:txBody>
      </p:sp>
      <p:pic>
        <p:nvPicPr>
          <p:cNvPr id="8" name="Image 4">
            <a:extLst>
              <a:ext uri="{FF2B5EF4-FFF2-40B4-BE49-F238E27FC236}">
                <a16:creationId xmlns:a16="http://schemas.microsoft.com/office/drawing/2014/main" id="{7D6A348F-0EAC-6B0C-94C6-967C4F4B2BD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61162" y="5089233"/>
            <a:ext cx="2301638" cy="1668147"/>
          </a:xfrm>
          <a:prstGeom prst="rect">
            <a:avLst/>
          </a:prstGeom>
        </p:spPr>
      </p:pic>
      <p:pic>
        <p:nvPicPr>
          <p:cNvPr id="9" name="Picture 8" descr="Logo&#10;&#10;Description automatically generated">
            <a:extLst>
              <a:ext uri="{FF2B5EF4-FFF2-40B4-BE49-F238E27FC236}">
                <a16:creationId xmlns:a16="http://schemas.microsoft.com/office/drawing/2014/main" id="{08DCD19F-96CA-C5FA-D0DA-D9032CCC5A71}"/>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4389" r="13910"/>
          <a:stretch/>
        </p:blipFill>
        <p:spPr>
          <a:xfrm>
            <a:off x="7368938" y="5666558"/>
            <a:ext cx="1394062" cy="1093654"/>
          </a:xfrm>
          <a:custGeom>
            <a:avLst/>
            <a:gdLst>
              <a:gd name="connsiteX0" fmla="*/ 0 w 1394062"/>
              <a:gd name="connsiteY0" fmla="*/ 0 h 1093654"/>
              <a:gd name="connsiteX1" fmla="*/ 250930 w 1394062"/>
              <a:gd name="connsiteY1" fmla="*/ 0 h 1093654"/>
              <a:gd name="connsiteX2" fmla="*/ 543683 w 1394062"/>
              <a:gd name="connsiteY2" fmla="*/ 0 h 1093654"/>
              <a:gd name="connsiteX3" fmla="*/ 836437 w 1394062"/>
              <a:gd name="connsiteY3" fmla="*/ 0 h 1093654"/>
              <a:gd name="connsiteX4" fmla="*/ 1073427 w 1394062"/>
              <a:gd name="connsiteY4" fmla="*/ 0 h 1093654"/>
              <a:gd name="connsiteX5" fmla="*/ 1394062 w 1394062"/>
              <a:gd name="connsiteY5" fmla="*/ 0 h 1093654"/>
              <a:gd name="connsiteX6" fmla="*/ 1394062 w 1394062"/>
              <a:gd name="connsiteY6" fmla="*/ 284350 h 1093654"/>
              <a:gd name="connsiteX7" fmla="*/ 1394062 w 1394062"/>
              <a:gd name="connsiteY7" fmla="*/ 579636 h 1093654"/>
              <a:gd name="connsiteX8" fmla="*/ 1394062 w 1394062"/>
              <a:gd name="connsiteY8" fmla="*/ 820240 h 1093654"/>
              <a:gd name="connsiteX9" fmla="*/ 1394062 w 1394062"/>
              <a:gd name="connsiteY9" fmla="*/ 1093654 h 1093654"/>
              <a:gd name="connsiteX10" fmla="*/ 1143130 w 1394062"/>
              <a:gd name="connsiteY10" fmla="*/ 1093654 h 1093654"/>
              <a:gd name="connsiteX11" fmla="*/ 906139 w 1394062"/>
              <a:gd name="connsiteY11" fmla="*/ 1093654 h 1093654"/>
              <a:gd name="connsiteX12" fmla="*/ 669149 w 1394062"/>
              <a:gd name="connsiteY12" fmla="*/ 1093654 h 1093654"/>
              <a:gd name="connsiteX13" fmla="*/ 418218 w 1394062"/>
              <a:gd name="connsiteY13" fmla="*/ 1093654 h 1093654"/>
              <a:gd name="connsiteX14" fmla="*/ 0 w 1394062"/>
              <a:gd name="connsiteY14" fmla="*/ 1093654 h 1093654"/>
              <a:gd name="connsiteX15" fmla="*/ 0 w 1394062"/>
              <a:gd name="connsiteY15" fmla="*/ 798366 h 1093654"/>
              <a:gd name="connsiteX16" fmla="*/ 0 w 1394062"/>
              <a:gd name="connsiteY16" fmla="*/ 524953 h 1093654"/>
              <a:gd name="connsiteX17" fmla="*/ 0 w 1394062"/>
              <a:gd name="connsiteY17" fmla="*/ 251539 h 1093654"/>
              <a:gd name="connsiteX18" fmla="*/ 0 w 1394062"/>
              <a:gd name="connsiteY18" fmla="*/ 0 h 1093654"/>
              <a:gd name="connsiteX0" fmla="*/ 0 w 1394062"/>
              <a:gd name="connsiteY0" fmla="*/ 0 h 1093654"/>
              <a:gd name="connsiteX1" fmla="*/ 250930 w 1394062"/>
              <a:gd name="connsiteY1" fmla="*/ 0 h 1093654"/>
              <a:gd name="connsiteX2" fmla="*/ 487921 w 1394062"/>
              <a:gd name="connsiteY2" fmla="*/ 0 h 1093654"/>
              <a:gd name="connsiteX3" fmla="*/ 738852 w 1394062"/>
              <a:gd name="connsiteY3" fmla="*/ 0 h 1093654"/>
              <a:gd name="connsiteX4" fmla="*/ 1003724 w 1394062"/>
              <a:gd name="connsiteY4" fmla="*/ 0 h 1093654"/>
              <a:gd name="connsiteX5" fmla="*/ 1394062 w 1394062"/>
              <a:gd name="connsiteY5" fmla="*/ 0 h 1093654"/>
              <a:gd name="connsiteX6" fmla="*/ 1394062 w 1394062"/>
              <a:gd name="connsiteY6" fmla="*/ 273413 h 1093654"/>
              <a:gd name="connsiteX7" fmla="*/ 1394062 w 1394062"/>
              <a:gd name="connsiteY7" fmla="*/ 524953 h 1093654"/>
              <a:gd name="connsiteX8" fmla="*/ 1394062 w 1394062"/>
              <a:gd name="connsiteY8" fmla="*/ 820240 h 1093654"/>
              <a:gd name="connsiteX9" fmla="*/ 1394062 w 1394062"/>
              <a:gd name="connsiteY9" fmla="*/ 1093654 h 1093654"/>
              <a:gd name="connsiteX10" fmla="*/ 1157071 w 1394062"/>
              <a:gd name="connsiteY10" fmla="*/ 1093654 h 1093654"/>
              <a:gd name="connsiteX11" fmla="*/ 878258 w 1394062"/>
              <a:gd name="connsiteY11" fmla="*/ 1093654 h 1093654"/>
              <a:gd name="connsiteX12" fmla="*/ 571565 w 1394062"/>
              <a:gd name="connsiteY12" fmla="*/ 1093654 h 1093654"/>
              <a:gd name="connsiteX13" fmla="*/ 278812 w 1394062"/>
              <a:gd name="connsiteY13" fmla="*/ 1093654 h 1093654"/>
              <a:gd name="connsiteX14" fmla="*/ 0 w 1394062"/>
              <a:gd name="connsiteY14" fmla="*/ 1093654 h 1093654"/>
              <a:gd name="connsiteX15" fmla="*/ 0 w 1394062"/>
              <a:gd name="connsiteY15" fmla="*/ 831176 h 1093654"/>
              <a:gd name="connsiteX16" fmla="*/ 0 w 1394062"/>
              <a:gd name="connsiteY16" fmla="*/ 568699 h 1093654"/>
              <a:gd name="connsiteX17" fmla="*/ 0 w 1394062"/>
              <a:gd name="connsiteY17" fmla="*/ 328095 h 1093654"/>
              <a:gd name="connsiteX18" fmla="*/ 0 w 1394062"/>
              <a:gd name="connsiteY18" fmla="*/ 0 h 1093654"/>
              <a:gd name="connsiteX0" fmla="*/ 0 w 1394062"/>
              <a:gd name="connsiteY0" fmla="*/ 0 h 1093654"/>
              <a:gd name="connsiteX1" fmla="*/ 250930 w 1394062"/>
              <a:gd name="connsiteY1" fmla="*/ 0 h 1093654"/>
              <a:gd name="connsiteX2" fmla="*/ 543683 w 1394062"/>
              <a:gd name="connsiteY2" fmla="*/ 0 h 1093654"/>
              <a:gd name="connsiteX3" fmla="*/ 836437 w 1394062"/>
              <a:gd name="connsiteY3" fmla="*/ 0 h 1093654"/>
              <a:gd name="connsiteX4" fmla="*/ 1073427 w 1394062"/>
              <a:gd name="connsiteY4" fmla="*/ 0 h 1093654"/>
              <a:gd name="connsiteX5" fmla="*/ 1394062 w 1394062"/>
              <a:gd name="connsiteY5" fmla="*/ 0 h 1093654"/>
              <a:gd name="connsiteX6" fmla="*/ 1394062 w 1394062"/>
              <a:gd name="connsiteY6" fmla="*/ 284350 h 1093654"/>
              <a:gd name="connsiteX7" fmla="*/ 1394062 w 1394062"/>
              <a:gd name="connsiteY7" fmla="*/ 579636 h 1093654"/>
              <a:gd name="connsiteX8" fmla="*/ 1394062 w 1394062"/>
              <a:gd name="connsiteY8" fmla="*/ 820240 h 1093654"/>
              <a:gd name="connsiteX9" fmla="*/ 1394062 w 1394062"/>
              <a:gd name="connsiteY9" fmla="*/ 1093654 h 1093654"/>
              <a:gd name="connsiteX10" fmla="*/ 1143130 w 1394062"/>
              <a:gd name="connsiteY10" fmla="*/ 1093654 h 1093654"/>
              <a:gd name="connsiteX11" fmla="*/ 906139 w 1394062"/>
              <a:gd name="connsiteY11" fmla="*/ 1093654 h 1093654"/>
              <a:gd name="connsiteX12" fmla="*/ 669149 w 1394062"/>
              <a:gd name="connsiteY12" fmla="*/ 1093654 h 1093654"/>
              <a:gd name="connsiteX13" fmla="*/ 418218 w 1394062"/>
              <a:gd name="connsiteY13" fmla="*/ 1093654 h 1093654"/>
              <a:gd name="connsiteX14" fmla="*/ 0 w 1394062"/>
              <a:gd name="connsiteY14" fmla="*/ 1093654 h 1093654"/>
              <a:gd name="connsiteX15" fmla="*/ 0 w 1394062"/>
              <a:gd name="connsiteY15" fmla="*/ 798366 h 1093654"/>
              <a:gd name="connsiteX16" fmla="*/ 0 w 1394062"/>
              <a:gd name="connsiteY16" fmla="*/ 524953 h 1093654"/>
              <a:gd name="connsiteX17" fmla="*/ 0 w 1394062"/>
              <a:gd name="connsiteY17" fmla="*/ 251539 h 1093654"/>
              <a:gd name="connsiteX18" fmla="*/ 0 w 1394062"/>
              <a:gd name="connsiteY18" fmla="*/ 0 h 1093654"/>
              <a:gd name="connsiteX0" fmla="*/ 0 w 1394062"/>
              <a:gd name="connsiteY0" fmla="*/ 0 h 1093654"/>
              <a:gd name="connsiteX1" fmla="*/ 250930 w 1394062"/>
              <a:gd name="connsiteY1" fmla="*/ 0 h 1093654"/>
              <a:gd name="connsiteX2" fmla="*/ 543683 w 1394062"/>
              <a:gd name="connsiteY2" fmla="*/ 0 h 1093654"/>
              <a:gd name="connsiteX3" fmla="*/ 836437 w 1394062"/>
              <a:gd name="connsiteY3" fmla="*/ 0 h 1093654"/>
              <a:gd name="connsiteX4" fmla="*/ 1073427 w 1394062"/>
              <a:gd name="connsiteY4" fmla="*/ 0 h 1093654"/>
              <a:gd name="connsiteX5" fmla="*/ 1394062 w 1394062"/>
              <a:gd name="connsiteY5" fmla="*/ 0 h 1093654"/>
              <a:gd name="connsiteX6" fmla="*/ 1394062 w 1394062"/>
              <a:gd name="connsiteY6" fmla="*/ 284350 h 1093654"/>
              <a:gd name="connsiteX7" fmla="*/ 1394062 w 1394062"/>
              <a:gd name="connsiteY7" fmla="*/ 579636 h 1093654"/>
              <a:gd name="connsiteX8" fmla="*/ 1394062 w 1394062"/>
              <a:gd name="connsiteY8" fmla="*/ 820240 h 1093654"/>
              <a:gd name="connsiteX9" fmla="*/ 1394062 w 1394062"/>
              <a:gd name="connsiteY9" fmla="*/ 1093654 h 1093654"/>
              <a:gd name="connsiteX10" fmla="*/ 1143130 w 1394062"/>
              <a:gd name="connsiteY10" fmla="*/ 1093654 h 1093654"/>
              <a:gd name="connsiteX11" fmla="*/ 906139 w 1394062"/>
              <a:gd name="connsiteY11" fmla="*/ 1093654 h 1093654"/>
              <a:gd name="connsiteX12" fmla="*/ 669149 w 1394062"/>
              <a:gd name="connsiteY12" fmla="*/ 1093654 h 1093654"/>
              <a:gd name="connsiteX13" fmla="*/ 418218 w 1394062"/>
              <a:gd name="connsiteY13" fmla="*/ 1093654 h 1093654"/>
              <a:gd name="connsiteX14" fmla="*/ 0 w 1394062"/>
              <a:gd name="connsiteY14" fmla="*/ 1093654 h 1093654"/>
              <a:gd name="connsiteX15" fmla="*/ 0 w 1394062"/>
              <a:gd name="connsiteY15" fmla="*/ 798366 h 1093654"/>
              <a:gd name="connsiteX16" fmla="*/ 0 w 1394062"/>
              <a:gd name="connsiteY16" fmla="*/ 524953 h 1093654"/>
              <a:gd name="connsiteX17" fmla="*/ 0 w 1394062"/>
              <a:gd name="connsiteY17" fmla="*/ 251539 h 1093654"/>
              <a:gd name="connsiteX18" fmla="*/ 0 w 1394062"/>
              <a:gd name="connsiteY18" fmla="*/ 0 h 1093654"/>
              <a:gd name="connsiteX0" fmla="*/ 0 w 1394062"/>
              <a:gd name="connsiteY0" fmla="*/ 0 h 1093654"/>
              <a:gd name="connsiteX1" fmla="*/ 250930 w 1394062"/>
              <a:gd name="connsiteY1" fmla="*/ 0 h 1093654"/>
              <a:gd name="connsiteX2" fmla="*/ 543683 w 1394062"/>
              <a:gd name="connsiteY2" fmla="*/ 0 h 1093654"/>
              <a:gd name="connsiteX3" fmla="*/ 836437 w 1394062"/>
              <a:gd name="connsiteY3" fmla="*/ 0 h 1093654"/>
              <a:gd name="connsiteX4" fmla="*/ 1073427 w 1394062"/>
              <a:gd name="connsiteY4" fmla="*/ 0 h 1093654"/>
              <a:gd name="connsiteX5" fmla="*/ 1394062 w 1394062"/>
              <a:gd name="connsiteY5" fmla="*/ 0 h 1093654"/>
              <a:gd name="connsiteX6" fmla="*/ 1394062 w 1394062"/>
              <a:gd name="connsiteY6" fmla="*/ 284350 h 1093654"/>
              <a:gd name="connsiteX7" fmla="*/ 1394062 w 1394062"/>
              <a:gd name="connsiteY7" fmla="*/ 579636 h 1093654"/>
              <a:gd name="connsiteX8" fmla="*/ 1394062 w 1394062"/>
              <a:gd name="connsiteY8" fmla="*/ 820240 h 1093654"/>
              <a:gd name="connsiteX9" fmla="*/ 1394062 w 1394062"/>
              <a:gd name="connsiteY9" fmla="*/ 1093654 h 1093654"/>
              <a:gd name="connsiteX10" fmla="*/ 1143130 w 1394062"/>
              <a:gd name="connsiteY10" fmla="*/ 1093654 h 1093654"/>
              <a:gd name="connsiteX11" fmla="*/ 906139 w 1394062"/>
              <a:gd name="connsiteY11" fmla="*/ 1093654 h 1093654"/>
              <a:gd name="connsiteX12" fmla="*/ 669149 w 1394062"/>
              <a:gd name="connsiteY12" fmla="*/ 1093654 h 1093654"/>
              <a:gd name="connsiteX13" fmla="*/ 418218 w 1394062"/>
              <a:gd name="connsiteY13" fmla="*/ 1093654 h 1093654"/>
              <a:gd name="connsiteX14" fmla="*/ 0 w 1394062"/>
              <a:gd name="connsiteY14" fmla="*/ 1093654 h 1093654"/>
              <a:gd name="connsiteX15" fmla="*/ 0 w 1394062"/>
              <a:gd name="connsiteY15" fmla="*/ 798366 h 1093654"/>
              <a:gd name="connsiteX16" fmla="*/ 0 w 1394062"/>
              <a:gd name="connsiteY16" fmla="*/ 524953 h 1093654"/>
              <a:gd name="connsiteX17" fmla="*/ 0 w 1394062"/>
              <a:gd name="connsiteY17" fmla="*/ 251539 h 1093654"/>
              <a:gd name="connsiteX18" fmla="*/ 0 w 1394062"/>
              <a:gd name="connsiteY18" fmla="*/ 0 h 1093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394062" h="1093654" fill="none" extrusionOk="0">
                <a:moveTo>
                  <a:pt x="0" y="0"/>
                </a:moveTo>
                <a:cubicBezTo>
                  <a:pt x="102358" y="-31788"/>
                  <a:pt x="158995" y="55306"/>
                  <a:pt x="250930" y="0"/>
                </a:cubicBezTo>
                <a:cubicBezTo>
                  <a:pt x="318941" y="-102488"/>
                  <a:pt x="463570" y="133095"/>
                  <a:pt x="543683" y="0"/>
                </a:cubicBezTo>
                <a:cubicBezTo>
                  <a:pt x="657098" y="-58745"/>
                  <a:pt x="730055" y="-23164"/>
                  <a:pt x="836437" y="0"/>
                </a:cubicBezTo>
                <a:cubicBezTo>
                  <a:pt x="1003268" y="-20336"/>
                  <a:pt x="935163" y="43608"/>
                  <a:pt x="1073427" y="0"/>
                </a:cubicBezTo>
                <a:cubicBezTo>
                  <a:pt x="1241831" y="-17768"/>
                  <a:pt x="1328153" y="-13642"/>
                  <a:pt x="1394062" y="0"/>
                </a:cubicBezTo>
                <a:cubicBezTo>
                  <a:pt x="1436240" y="165276"/>
                  <a:pt x="1342936" y="199888"/>
                  <a:pt x="1394062" y="284350"/>
                </a:cubicBezTo>
                <a:cubicBezTo>
                  <a:pt x="1339502" y="377851"/>
                  <a:pt x="1330425" y="491594"/>
                  <a:pt x="1394062" y="579636"/>
                </a:cubicBezTo>
                <a:cubicBezTo>
                  <a:pt x="1382216" y="726760"/>
                  <a:pt x="1380126" y="763157"/>
                  <a:pt x="1394062" y="820240"/>
                </a:cubicBezTo>
                <a:cubicBezTo>
                  <a:pt x="1386662" y="915414"/>
                  <a:pt x="1338261" y="934210"/>
                  <a:pt x="1394062" y="1093654"/>
                </a:cubicBezTo>
                <a:cubicBezTo>
                  <a:pt x="1286553" y="1084498"/>
                  <a:pt x="1288575" y="1069486"/>
                  <a:pt x="1143130" y="1093654"/>
                </a:cubicBezTo>
                <a:cubicBezTo>
                  <a:pt x="1042265" y="1104827"/>
                  <a:pt x="953571" y="1046814"/>
                  <a:pt x="906139" y="1093654"/>
                </a:cubicBezTo>
                <a:cubicBezTo>
                  <a:pt x="855873" y="1124741"/>
                  <a:pt x="714470" y="1107164"/>
                  <a:pt x="669149" y="1093654"/>
                </a:cubicBezTo>
                <a:cubicBezTo>
                  <a:pt x="643502" y="1035080"/>
                  <a:pt x="525897" y="1016074"/>
                  <a:pt x="418218" y="1093654"/>
                </a:cubicBezTo>
                <a:cubicBezTo>
                  <a:pt x="314830" y="1167999"/>
                  <a:pt x="228284" y="1118575"/>
                  <a:pt x="0" y="1093654"/>
                </a:cubicBezTo>
                <a:cubicBezTo>
                  <a:pt x="-47208" y="962466"/>
                  <a:pt x="-26453" y="897168"/>
                  <a:pt x="0" y="798366"/>
                </a:cubicBezTo>
                <a:cubicBezTo>
                  <a:pt x="-38264" y="678079"/>
                  <a:pt x="-53352" y="608422"/>
                  <a:pt x="0" y="524953"/>
                </a:cubicBezTo>
                <a:cubicBezTo>
                  <a:pt x="-50093" y="393455"/>
                  <a:pt x="-16231" y="352070"/>
                  <a:pt x="0" y="251539"/>
                </a:cubicBezTo>
                <a:cubicBezTo>
                  <a:pt x="-45494" y="152824"/>
                  <a:pt x="-33564" y="56515"/>
                  <a:pt x="0" y="0"/>
                </a:cubicBezTo>
                <a:close/>
              </a:path>
              <a:path w="1394062" h="1093654" stroke="0" extrusionOk="0">
                <a:moveTo>
                  <a:pt x="0" y="0"/>
                </a:moveTo>
                <a:cubicBezTo>
                  <a:pt x="123230" y="33681"/>
                  <a:pt x="156025" y="74436"/>
                  <a:pt x="250930" y="0"/>
                </a:cubicBezTo>
                <a:cubicBezTo>
                  <a:pt x="388745" y="-44087"/>
                  <a:pt x="388732" y="61226"/>
                  <a:pt x="487921" y="0"/>
                </a:cubicBezTo>
                <a:cubicBezTo>
                  <a:pt x="597751" y="19517"/>
                  <a:pt x="652979" y="-5258"/>
                  <a:pt x="738852" y="0"/>
                </a:cubicBezTo>
                <a:cubicBezTo>
                  <a:pt x="760589" y="-81605"/>
                  <a:pt x="906573" y="57519"/>
                  <a:pt x="1003724" y="0"/>
                </a:cubicBezTo>
                <a:cubicBezTo>
                  <a:pt x="1142448" y="-30648"/>
                  <a:pt x="1289251" y="11173"/>
                  <a:pt x="1394062" y="0"/>
                </a:cubicBezTo>
                <a:cubicBezTo>
                  <a:pt x="1371955" y="94187"/>
                  <a:pt x="1347867" y="236446"/>
                  <a:pt x="1394062" y="273413"/>
                </a:cubicBezTo>
                <a:cubicBezTo>
                  <a:pt x="1388923" y="374882"/>
                  <a:pt x="1352082" y="368963"/>
                  <a:pt x="1394062" y="524953"/>
                </a:cubicBezTo>
                <a:cubicBezTo>
                  <a:pt x="1513896" y="603402"/>
                  <a:pt x="1305650" y="681130"/>
                  <a:pt x="1394062" y="820240"/>
                </a:cubicBezTo>
                <a:cubicBezTo>
                  <a:pt x="1379219" y="932821"/>
                  <a:pt x="1306896" y="989124"/>
                  <a:pt x="1394062" y="1093654"/>
                </a:cubicBezTo>
                <a:cubicBezTo>
                  <a:pt x="1366222" y="1174359"/>
                  <a:pt x="1270391" y="1042525"/>
                  <a:pt x="1157071" y="1093654"/>
                </a:cubicBezTo>
                <a:cubicBezTo>
                  <a:pt x="1049733" y="1132936"/>
                  <a:pt x="924706" y="1032478"/>
                  <a:pt x="878258" y="1093654"/>
                </a:cubicBezTo>
                <a:cubicBezTo>
                  <a:pt x="782760" y="1196982"/>
                  <a:pt x="731642" y="986322"/>
                  <a:pt x="571565" y="1093654"/>
                </a:cubicBezTo>
                <a:cubicBezTo>
                  <a:pt x="380723" y="1081447"/>
                  <a:pt x="338219" y="1042416"/>
                  <a:pt x="278812" y="1093654"/>
                </a:cubicBezTo>
                <a:cubicBezTo>
                  <a:pt x="139373" y="1158965"/>
                  <a:pt x="62733" y="1036865"/>
                  <a:pt x="0" y="1093654"/>
                </a:cubicBezTo>
                <a:cubicBezTo>
                  <a:pt x="3372" y="1051477"/>
                  <a:pt x="-6704" y="859521"/>
                  <a:pt x="0" y="831176"/>
                </a:cubicBezTo>
                <a:cubicBezTo>
                  <a:pt x="46594" y="761189"/>
                  <a:pt x="48784" y="628493"/>
                  <a:pt x="0" y="568699"/>
                </a:cubicBezTo>
                <a:cubicBezTo>
                  <a:pt x="-2812" y="504666"/>
                  <a:pt x="-5664" y="367257"/>
                  <a:pt x="0" y="328095"/>
                </a:cubicBezTo>
                <a:cubicBezTo>
                  <a:pt x="77941" y="290196"/>
                  <a:pt x="54037" y="179656"/>
                  <a:pt x="0" y="0"/>
                </a:cubicBezTo>
                <a:close/>
              </a:path>
              <a:path w="1394062" h="1093654" fill="none" stroke="0" extrusionOk="0">
                <a:moveTo>
                  <a:pt x="0" y="0"/>
                </a:moveTo>
                <a:cubicBezTo>
                  <a:pt x="60848" y="24569"/>
                  <a:pt x="146528" y="3066"/>
                  <a:pt x="250930" y="0"/>
                </a:cubicBezTo>
                <a:cubicBezTo>
                  <a:pt x="277142" y="-46068"/>
                  <a:pt x="430193" y="-12802"/>
                  <a:pt x="543683" y="0"/>
                </a:cubicBezTo>
                <a:cubicBezTo>
                  <a:pt x="629942" y="3767"/>
                  <a:pt x="713437" y="3269"/>
                  <a:pt x="836437" y="0"/>
                </a:cubicBezTo>
                <a:cubicBezTo>
                  <a:pt x="953300" y="-44155"/>
                  <a:pt x="948087" y="14522"/>
                  <a:pt x="1073427" y="0"/>
                </a:cubicBezTo>
                <a:cubicBezTo>
                  <a:pt x="1186679" y="31186"/>
                  <a:pt x="1332453" y="-22923"/>
                  <a:pt x="1394062" y="0"/>
                </a:cubicBezTo>
                <a:cubicBezTo>
                  <a:pt x="1374331" y="113925"/>
                  <a:pt x="1401595" y="155679"/>
                  <a:pt x="1394062" y="284350"/>
                </a:cubicBezTo>
                <a:cubicBezTo>
                  <a:pt x="1374674" y="376635"/>
                  <a:pt x="1334544" y="433168"/>
                  <a:pt x="1394062" y="579636"/>
                </a:cubicBezTo>
                <a:cubicBezTo>
                  <a:pt x="1441095" y="709476"/>
                  <a:pt x="1370621" y="742100"/>
                  <a:pt x="1394062" y="820240"/>
                </a:cubicBezTo>
                <a:cubicBezTo>
                  <a:pt x="1436526" y="903772"/>
                  <a:pt x="1373842" y="997471"/>
                  <a:pt x="1394062" y="1093654"/>
                </a:cubicBezTo>
                <a:cubicBezTo>
                  <a:pt x="1287556" y="1092991"/>
                  <a:pt x="1281915" y="1062970"/>
                  <a:pt x="1143130" y="1093654"/>
                </a:cubicBezTo>
                <a:cubicBezTo>
                  <a:pt x="1004035" y="1112395"/>
                  <a:pt x="955341" y="1112805"/>
                  <a:pt x="906139" y="1093654"/>
                </a:cubicBezTo>
                <a:cubicBezTo>
                  <a:pt x="849713" y="1127136"/>
                  <a:pt x="723358" y="1078185"/>
                  <a:pt x="669149" y="1093654"/>
                </a:cubicBezTo>
                <a:cubicBezTo>
                  <a:pt x="650030" y="1098727"/>
                  <a:pt x="470944" y="1061212"/>
                  <a:pt x="418218" y="1093654"/>
                </a:cubicBezTo>
                <a:cubicBezTo>
                  <a:pt x="428580" y="1148264"/>
                  <a:pt x="87892" y="1063511"/>
                  <a:pt x="0" y="1093654"/>
                </a:cubicBezTo>
                <a:cubicBezTo>
                  <a:pt x="-34554" y="971716"/>
                  <a:pt x="25908" y="862493"/>
                  <a:pt x="0" y="798366"/>
                </a:cubicBezTo>
                <a:cubicBezTo>
                  <a:pt x="-2531" y="763180"/>
                  <a:pt x="35314" y="586280"/>
                  <a:pt x="0" y="524953"/>
                </a:cubicBezTo>
                <a:cubicBezTo>
                  <a:pt x="3905" y="444412"/>
                  <a:pt x="27730" y="308594"/>
                  <a:pt x="0" y="251539"/>
                </a:cubicBezTo>
                <a:cubicBezTo>
                  <a:pt x="-8717" y="193242"/>
                  <a:pt x="3088" y="27389"/>
                  <a:pt x="0" y="0"/>
                </a:cubicBezTo>
                <a:close/>
              </a:path>
              <a:path w="1394062" h="1093654" fill="none" stroke="0" extrusionOk="0">
                <a:moveTo>
                  <a:pt x="0" y="0"/>
                </a:moveTo>
                <a:cubicBezTo>
                  <a:pt x="40743" y="-38909"/>
                  <a:pt x="163546" y="5386"/>
                  <a:pt x="250930" y="0"/>
                </a:cubicBezTo>
                <a:cubicBezTo>
                  <a:pt x="312875" y="-48970"/>
                  <a:pt x="491122" y="35560"/>
                  <a:pt x="543683" y="0"/>
                </a:cubicBezTo>
                <a:cubicBezTo>
                  <a:pt x="663929" y="-71793"/>
                  <a:pt x="722934" y="-11735"/>
                  <a:pt x="836437" y="0"/>
                </a:cubicBezTo>
                <a:cubicBezTo>
                  <a:pt x="960752" y="-23924"/>
                  <a:pt x="949510" y="-492"/>
                  <a:pt x="1073427" y="0"/>
                </a:cubicBezTo>
                <a:cubicBezTo>
                  <a:pt x="1242201" y="-60"/>
                  <a:pt x="1319395" y="2170"/>
                  <a:pt x="1394062" y="0"/>
                </a:cubicBezTo>
                <a:cubicBezTo>
                  <a:pt x="1398333" y="155415"/>
                  <a:pt x="1386839" y="191503"/>
                  <a:pt x="1394062" y="284350"/>
                </a:cubicBezTo>
                <a:cubicBezTo>
                  <a:pt x="1387408" y="344899"/>
                  <a:pt x="1375119" y="438789"/>
                  <a:pt x="1394062" y="579636"/>
                </a:cubicBezTo>
                <a:cubicBezTo>
                  <a:pt x="1415560" y="715295"/>
                  <a:pt x="1377125" y="746122"/>
                  <a:pt x="1394062" y="820240"/>
                </a:cubicBezTo>
                <a:cubicBezTo>
                  <a:pt x="1427827" y="869732"/>
                  <a:pt x="1385201" y="943618"/>
                  <a:pt x="1394062" y="1093654"/>
                </a:cubicBezTo>
                <a:cubicBezTo>
                  <a:pt x="1294680" y="1094516"/>
                  <a:pt x="1280395" y="1083016"/>
                  <a:pt x="1143130" y="1093654"/>
                </a:cubicBezTo>
                <a:cubicBezTo>
                  <a:pt x="1032335" y="1156796"/>
                  <a:pt x="966579" y="1070572"/>
                  <a:pt x="906139" y="1093654"/>
                </a:cubicBezTo>
                <a:cubicBezTo>
                  <a:pt x="858499" y="1114102"/>
                  <a:pt x="771032" y="1106428"/>
                  <a:pt x="669149" y="1093654"/>
                </a:cubicBezTo>
                <a:cubicBezTo>
                  <a:pt x="598772" y="1120805"/>
                  <a:pt x="559527" y="1029226"/>
                  <a:pt x="418218" y="1093654"/>
                </a:cubicBezTo>
                <a:cubicBezTo>
                  <a:pt x="385638" y="1219541"/>
                  <a:pt x="98030" y="1087770"/>
                  <a:pt x="0" y="1093654"/>
                </a:cubicBezTo>
                <a:cubicBezTo>
                  <a:pt x="-58831" y="989592"/>
                  <a:pt x="11968" y="846533"/>
                  <a:pt x="0" y="798366"/>
                </a:cubicBezTo>
                <a:cubicBezTo>
                  <a:pt x="-60796" y="697687"/>
                  <a:pt x="24420" y="618755"/>
                  <a:pt x="0" y="524953"/>
                </a:cubicBezTo>
                <a:cubicBezTo>
                  <a:pt x="-10414" y="438893"/>
                  <a:pt x="23655" y="333944"/>
                  <a:pt x="0" y="251539"/>
                </a:cubicBezTo>
                <a:cubicBezTo>
                  <a:pt x="-31871" y="198318"/>
                  <a:pt x="4878" y="38733"/>
                  <a:pt x="0" y="0"/>
                </a:cubicBezTo>
                <a:close/>
              </a:path>
              <a:path w="1394062" h="1093654" fill="none" stroke="0" extrusionOk="0">
                <a:moveTo>
                  <a:pt x="0" y="0"/>
                </a:moveTo>
                <a:cubicBezTo>
                  <a:pt x="53082" y="-43100"/>
                  <a:pt x="188254" y="19086"/>
                  <a:pt x="250930" y="0"/>
                </a:cubicBezTo>
                <a:cubicBezTo>
                  <a:pt x="334016" y="-55972"/>
                  <a:pt x="458179" y="67635"/>
                  <a:pt x="543683" y="0"/>
                </a:cubicBezTo>
                <a:cubicBezTo>
                  <a:pt x="626481" y="-53876"/>
                  <a:pt x="704065" y="-12646"/>
                  <a:pt x="836437" y="0"/>
                </a:cubicBezTo>
                <a:cubicBezTo>
                  <a:pt x="1003278" y="-26525"/>
                  <a:pt x="942306" y="8758"/>
                  <a:pt x="1073427" y="0"/>
                </a:cubicBezTo>
                <a:cubicBezTo>
                  <a:pt x="1222977" y="917"/>
                  <a:pt x="1324106" y="10466"/>
                  <a:pt x="1394062" y="0"/>
                </a:cubicBezTo>
                <a:cubicBezTo>
                  <a:pt x="1404674" y="129474"/>
                  <a:pt x="1374093" y="191410"/>
                  <a:pt x="1394062" y="284350"/>
                </a:cubicBezTo>
                <a:cubicBezTo>
                  <a:pt x="1401592" y="340701"/>
                  <a:pt x="1351768" y="469245"/>
                  <a:pt x="1394062" y="579636"/>
                </a:cubicBezTo>
                <a:cubicBezTo>
                  <a:pt x="1410984" y="711524"/>
                  <a:pt x="1382487" y="754041"/>
                  <a:pt x="1394062" y="820240"/>
                </a:cubicBezTo>
                <a:cubicBezTo>
                  <a:pt x="1396096" y="888483"/>
                  <a:pt x="1370161" y="959691"/>
                  <a:pt x="1394062" y="1093654"/>
                </a:cubicBezTo>
                <a:cubicBezTo>
                  <a:pt x="1283757" y="1088354"/>
                  <a:pt x="1287284" y="1072238"/>
                  <a:pt x="1143130" y="1093654"/>
                </a:cubicBezTo>
                <a:cubicBezTo>
                  <a:pt x="1030019" y="1108901"/>
                  <a:pt x="953156" y="1079067"/>
                  <a:pt x="906139" y="1093654"/>
                </a:cubicBezTo>
                <a:cubicBezTo>
                  <a:pt x="861642" y="1122098"/>
                  <a:pt x="725600" y="1088802"/>
                  <a:pt x="669149" y="1093654"/>
                </a:cubicBezTo>
                <a:cubicBezTo>
                  <a:pt x="627675" y="1080265"/>
                  <a:pt x="502417" y="1019741"/>
                  <a:pt x="418218" y="1093654"/>
                </a:cubicBezTo>
                <a:cubicBezTo>
                  <a:pt x="326715" y="1155244"/>
                  <a:pt x="208733" y="1113932"/>
                  <a:pt x="0" y="1093654"/>
                </a:cubicBezTo>
                <a:cubicBezTo>
                  <a:pt x="-28795" y="953145"/>
                  <a:pt x="-7951" y="880244"/>
                  <a:pt x="0" y="798366"/>
                </a:cubicBezTo>
                <a:cubicBezTo>
                  <a:pt x="-28810" y="709078"/>
                  <a:pt x="-8602" y="616645"/>
                  <a:pt x="0" y="524953"/>
                </a:cubicBezTo>
                <a:cubicBezTo>
                  <a:pt x="-22859" y="435561"/>
                  <a:pt x="-1122" y="329748"/>
                  <a:pt x="0" y="251539"/>
                </a:cubicBezTo>
                <a:cubicBezTo>
                  <a:pt x="-25126" y="162244"/>
                  <a:pt x="-33493" y="43282"/>
                  <a:pt x="0" y="0"/>
                </a:cubicBezTo>
                <a:close/>
              </a:path>
              <a:path w="1394062" h="1093654" fill="none" stroke="0" extrusionOk="0">
                <a:moveTo>
                  <a:pt x="0" y="0"/>
                </a:moveTo>
                <a:cubicBezTo>
                  <a:pt x="71582" y="-39314"/>
                  <a:pt x="172450" y="32687"/>
                  <a:pt x="250930" y="0"/>
                </a:cubicBezTo>
                <a:cubicBezTo>
                  <a:pt x="313582" y="-71300"/>
                  <a:pt x="493455" y="99301"/>
                  <a:pt x="543683" y="0"/>
                </a:cubicBezTo>
                <a:cubicBezTo>
                  <a:pt x="649182" y="-51262"/>
                  <a:pt x="718638" y="-12900"/>
                  <a:pt x="836437" y="0"/>
                </a:cubicBezTo>
                <a:cubicBezTo>
                  <a:pt x="991344" y="-32453"/>
                  <a:pt x="943489" y="28837"/>
                  <a:pt x="1073427" y="0"/>
                </a:cubicBezTo>
                <a:cubicBezTo>
                  <a:pt x="1234744" y="-9112"/>
                  <a:pt x="1326480" y="-207"/>
                  <a:pt x="1394062" y="0"/>
                </a:cubicBezTo>
                <a:cubicBezTo>
                  <a:pt x="1413702" y="150334"/>
                  <a:pt x="1358613" y="197615"/>
                  <a:pt x="1394062" y="284350"/>
                </a:cubicBezTo>
                <a:cubicBezTo>
                  <a:pt x="1355860" y="372013"/>
                  <a:pt x="1340800" y="463494"/>
                  <a:pt x="1394062" y="579636"/>
                </a:cubicBezTo>
                <a:cubicBezTo>
                  <a:pt x="1395840" y="720437"/>
                  <a:pt x="1383401" y="758617"/>
                  <a:pt x="1394062" y="820240"/>
                </a:cubicBezTo>
                <a:cubicBezTo>
                  <a:pt x="1399391" y="888388"/>
                  <a:pt x="1340892" y="942366"/>
                  <a:pt x="1394062" y="1093654"/>
                </a:cubicBezTo>
                <a:cubicBezTo>
                  <a:pt x="1288342" y="1089731"/>
                  <a:pt x="1290116" y="1073012"/>
                  <a:pt x="1143130" y="1093654"/>
                </a:cubicBezTo>
                <a:cubicBezTo>
                  <a:pt x="1036258" y="1117208"/>
                  <a:pt x="961984" y="1063683"/>
                  <a:pt x="906139" y="1093654"/>
                </a:cubicBezTo>
                <a:cubicBezTo>
                  <a:pt x="858320" y="1129000"/>
                  <a:pt x="708147" y="1103995"/>
                  <a:pt x="669149" y="1093654"/>
                </a:cubicBezTo>
                <a:cubicBezTo>
                  <a:pt x="632654" y="1067330"/>
                  <a:pt x="521717" y="1016255"/>
                  <a:pt x="418218" y="1093654"/>
                </a:cubicBezTo>
                <a:cubicBezTo>
                  <a:pt x="322389" y="1157134"/>
                  <a:pt x="199634" y="1102101"/>
                  <a:pt x="0" y="1093654"/>
                </a:cubicBezTo>
                <a:cubicBezTo>
                  <a:pt x="-40041" y="969286"/>
                  <a:pt x="10801" y="876624"/>
                  <a:pt x="0" y="798366"/>
                </a:cubicBezTo>
                <a:cubicBezTo>
                  <a:pt x="-42942" y="683027"/>
                  <a:pt x="-29976" y="617250"/>
                  <a:pt x="0" y="524953"/>
                </a:cubicBezTo>
                <a:cubicBezTo>
                  <a:pt x="-39965" y="406999"/>
                  <a:pt x="5105" y="313411"/>
                  <a:pt x="0" y="251539"/>
                </a:cubicBezTo>
                <a:cubicBezTo>
                  <a:pt x="-43702" y="155756"/>
                  <a:pt x="-34443" y="43985"/>
                  <a:pt x="0" y="0"/>
                </a:cubicBezTo>
                <a:close/>
              </a:path>
            </a:pathLst>
          </a:custGeom>
          <a:ln>
            <a:solidFill>
              <a:schemeClr val="tx1"/>
            </a:solidFill>
            <a:extLst>
              <a:ext uri="{C807C97D-BFC1-408E-A445-0C87EB9F89A2}">
                <ask:lineSketchStyleProps xmlns:ask="http://schemas.microsoft.com/office/drawing/2018/sketchyshapes" sd="2576867142">
                  <a:custGeom>
                    <a:avLst/>
                    <a:gdLst>
                      <a:gd name="connsiteX0" fmla="*/ 0 w 1394062"/>
                      <a:gd name="connsiteY0" fmla="*/ 0 h 1093654"/>
                      <a:gd name="connsiteX1" fmla="*/ 250930 w 1394062"/>
                      <a:gd name="connsiteY1" fmla="*/ 0 h 1093654"/>
                      <a:gd name="connsiteX2" fmla="*/ 543683 w 1394062"/>
                      <a:gd name="connsiteY2" fmla="*/ 0 h 1093654"/>
                      <a:gd name="connsiteX3" fmla="*/ 836437 w 1394062"/>
                      <a:gd name="connsiteY3" fmla="*/ 0 h 1093654"/>
                      <a:gd name="connsiteX4" fmla="*/ 1073427 w 1394062"/>
                      <a:gd name="connsiteY4" fmla="*/ 0 h 1093654"/>
                      <a:gd name="connsiteX5" fmla="*/ 1394062 w 1394062"/>
                      <a:gd name="connsiteY5" fmla="*/ 0 h 1093654"/>
                      <a:gd name="connsiteX6" fmla="*/ 1394062 w 1394062"/>
                      <a:gd name="connsiteY6" fmla="*/ 284350 h 1093654"/>
                      <a:gd name="connsiteX7" fmla="*/ 1394062 w 1394062"/>
                      <a:gd name="connsiteY7" fmla="*/ 579636 h 1093654"/>
                      <a:gd name="connsiteX8" fmla="*/ 1394062 w 1394062"/>
                      <a:gd name="connsiteY8" fmla="*/ 820240 h 1093654"/>
                      <a:gd name="connsiteX9" fmla="*/ 1394062 w 1394062"/>
                      <a:gd name="connsiteY9" fmla="*/ 1093654 h 1093654"/>
                      <a:gd name="connsiteX10" fmla="*/ 1143130 w 1394062"/>
                      <a:gd name="connsiteY10" fmla="*/ 1093654 h 1093654"/>
                      <a:gd name="connsiteX11" fmla="*/ 906139 w 1394062"/>
                      <a:gd name="connsiteY11" fmla="*/ 1093654 h 1093654"/>
                      <a:gd name="connsiteX12" fmla="*/ 669149 w 1394062"/>
                      <a:gd name="connsiteY12" fmla="*/ 1093654 h 1093654"/>
                      <a:gd name="connsiteX13" fmla="*/ 418218 w 1394062"/>
                      <a:gd name="connsiteY13" fmla="*/ 1093654 h 1093654"/>
                      <a:gd name="connsiteX14" fmla="*/ 0 w 1394062"/>
                      <a:gd name="connsiteY14" fmla="*/ 1093654 h 1093654"/>
                      <a:gd name="connsiteX15" fmla="*/ 0 w 1394062"/>
                      <a:gd name="connsiteY15" fmla="*/ 798366 h 1093654"/>
                      <a:gd name="connsiteX16" fmla="*/ 0 w 1394062"/>
                      <a:gd name="connsiteY16" fmla="*/ 524953 h 1093654"/>
                      <a:gd name="connsiteX17" fmla="*/ 0 w 1394062"/>
                      <a:gd name="connsiteY17" fmla="*/ 251539 h 1093654"/>
                      <a:gd name="connsiteX18" fmla="*/ 0 w 1394062"/>
                      <a:gd name="connsiteY18" fmla="*/ 0 h 1093654"/>
                      <a:gd name="connsiteX0" fmla="*/ 0 w 1394062"/>
                      <a:gd name="connsiteY0" fmla="*/ 0 h 1093654"/>
                      <a:gd name="connsiteX1" fmla="*/ 250930 w 1394062"/>
                      <a:gd name="connsiteY1" fmla="*/ 0 h 1093654"/>
                      <a:gd name="connsiteX2" fmla="*/ 487921 w 1394062"/>
                      <a:gd name="connsiteY2" fmla="*/ 0 h 1093654"/>
                      <a:gd name="connsiteX3" fmla="*/ 738852 w 1394062"/>
                      <a:gd name="connsiteY3" fmla="*/ 0 h 1093654"/>
                      <a:gd name="connsiteX4" fmla="*/ 1003724 w 1394062"/>
                      <a:gd name="connsiteY4" fmla="*/ 0 h 1093654"/>
                      <a:gd name="connsiteX5" fmla="*/ 1394062 w 1394062"/>
                      <a:gd name="connsiteY5" fmla="*/ 0 h 1093654"/>
                      <a:gd name="connsiteX6" fmla="*/ 1394062 w 1394062"/>
                      <a:gd name="connsiteY6" fmla="*/ 273413 h 1093654"/>
                      <a:gd name="connsiteX7" fmla="*/ 1394062 w 1394062"/>
                      <a:gd name="connsiteY7" fmla="*/ 524953 h 1093654"/>
                      <a:gd name="connsiteX8" fmla="*/ 1394062 w 1394062"/>
                      <a:gd name="connsiteY8" fmla="*/ 820240 h 1093654"/>
                      <a:gd name="connsiteX9" fmla="*/ 1394062 w 1394062"/>
                      <a:gd name="connsiteY9" fmla="*/ 1093654 h 1093654"/>
                      <a:gd name="connsiteX10" fmla="*/ 1157071 w 1394062"/>
                      <a:gd name="connsiteY10" fmla="*/ 1093654 h 1093654"/>
                      <a:gd name="connsiteX11" fmla="*/ 878258 w 1394062"/>
                      <a:gd name="connsiteY11" fmla="*/ 1093654 h 1093654"/>
                      <a:gd name="connsiteX12" fmla="*/ 571565 w 1394062"/>
                      <a:gd name="connsiteY12" fmla="*/ 1093654 h 1093654"/>
                      <a:gd name="connsiteX13" fmla="*/ 278812 w 1394062"/>
                      <a:gd name="connsiteY13" fmla="*/ 1093654 h 1093654"/>
                      <a:gd name="connsiteX14" fmla="*/ 0 w 1394062"/>
                      <a:gd name="connsiteY14" fmla="*/ 1093654 h 1093654"/>
                      <a:gd name="connsiteX15" fmla="*/ 0 w 1394062"/>
                      <a:gd name="connsiteY15" fmla="*/ 831176 h 1093654"/>
                      <a:gd name="connsiteX16" fmla="*/ 0 w 1394062"/>
                      <a:gd name="connsiteY16" fmla="*/ 568699 h 1093654"/>
                      <a:gd name="connsiteX17" fmla="*/ 0 w 1394062"/>
                      <a:gd name="connsiteY17" fmla="*/ 328095 h 1093654"/>
                      <a:gd name="connsiteX18" fmla="*/ 0 w 1394062"/>
                      <a:gd name="connsiteY18" fmla="*/ 0 h 1093654"/>
                      <a:gd name="connsiteX0" fmla="*/ 0 w 1394062"/>
                      <a:gd name="connsiteY0" fmla="*/ 0 h 1093654"/>
                      <a:gd name="connsiteX1" fmla="*/ 250930 w 1394062"/>
                      <a:gd name="connsiteY1" fmla="*/ 0 h 1093654"/>
                      <a:gd name="connsiteX2" fmla="*/ 543683 w 1394062"/>
                      <a:gd name="connsiteY2" fmla="*/ 0 h 1093654"/>
                      <a:gd name="connsiteX3" fmla="*/ 836437 w 1394062"/>
                      <a:gd name="connsiteY3" fmla="*/ 0 h 1093654"/>
                      <a:gd name="connsiteX4" fmla="*/ 1073427 w 1394062"/>
                      <a:gd name="connsiteY4" fmla="*/ 0 h 1093654"/>
                      <a:gd name="connsiteX5" fmla="*/ 1394062 w 1394062"/>
                      <a:gd name="connsiteY5" fmla="*/ 0 h 1093654"/>
                      <a:gd name="connsiteX6" fmla="*/ 1394062 w 1394062"/>
                      <a:gd name="connsiteY6" fmla="*/ 284350 h 1093654"/>
                      <a:gd name="connsiteX7" fmla="*/ 1394062 w 1394062"/>
                      <a:gd name="connsiteY7" fmla="*/ 579636 h 1093654"/>
                      <a:gd name="connsiteX8" fmla="*/ 1394062 w 1394062"/>
                      <a:gd name="connsiteY8" fmla="*/ 820240 h 1093654"/>
                      <a:gd name="connsiteX9" fmla="*/ 1394062 w 1394062"/>
                      <a:gd name="connsiteY9" fmla="*/ 1093654 h 1093654"/>
                      <a:gd name="connsiteX10" fmla="*/ 1143130 w 1394062"/>
                      <a:gd name="connsiteY10" fmla="*/ 1093654 h 1093654"/>
                      <a:gd name="connsiteX11" fmla="*/ 906139 w 1394062"/>
                      <a:gd name="connsiteY11" fmla="*/ 1093654 h 1093654"/>
                      <a:gd name="connsiteX12" fmla="*/ 669149 w 1394062"/>
                      <a:gd name="connsiteY12" fmla="*/ 1093654 h 1093654"/>
                      <a:gd name="connsiteX13" fmla="*/ 418218 w 1394062"/>
                      <a:gd name="connsiteY13" fmla="*/ 1093654 h 1093654"/>
                      <a:gd name="connsiteX14" fmla="*/ 0 w 1394062"/>
                      <a:gd name="connsiteY14" fmla="*/ 1093654 h 1093654"/>
                      <a:gd name="connsiteX15" fmla="*/ 0 w 1394062"/>
                      <a:gd name="connsiteY15" fmla="*/ 798366 h 1093654"/>
                      <a:gd name="connsiteX16" fmla="*/ 0 w 1394062"/>
                      <a:gd name="connsiteY16" fmla="*/ 524953 h 1093654"/>
                      <a:gd name="connsiteX17" fmla="*/ 0 w 1394062"/>
                      <a:gd name="connsiteY17" fmla="*/ 251539 h 1093654"/>
                      <a:gd name="connsiteX18" fmla="*/ 0 w 1394062"/>
                      <a:gd name="connsiteY18" fmla="*/ 0 h 1093654"/>
                      <a:gd name="connsiteX0" fmla="*/ 0 w 1394062"/>
                      <a:gd name="connsiteY0" fmla="*/ 0 h 1093654"/>
                      <a:gd name="connsiteX1" fmla="*/ 250930 w 1394062"/>
                      <a:gd name="connsiteY1" fmla="*/ 0 h 1093654"/>
                      <a:gd name="connsiteX2" fmla="*/ 543683 w 1394062"/>
                      <a:gd name="connsiteY2" fmla="*/ 0 h 1093654"/>
                      <a:gd name="connsiteX3" fmla="*/ 836437 w 1394062"/>
                      <a:gd name="connsiteY3" fmla="*/ 0 h 1093654"/>
                      <a:gd name="connsiteX4" fmla="*/ 1073427 w 1394062"/>
                      <a:gd name="connsiteY4" fmla="*/ 0 h 1093654"/>
                      <a:gd name="connsiteX5" fmla="*/ 1394062 w 1394062"/>
                      <a:gd name="connsiteY5" fmla="*/ 0 h 1093654"/>
                      <a:gd name="connsiteX6" fmla="*/ 1394062 w 1394062"/>
                      <a:gd name="connsiteY6" fmla="*/ 284350 h 1093654"/>
                      <a:gd name="connsiteX7" fmla="*/ 1394062 w 1394062"/>
                      <a:gd name="connsiteY7" fmla="*/ 579636 h 1093654"/>
                      <a:gd name="connsiteX8" fmla="*/ 1394062 w 1394062"/>
                      <a:gd name="connsiteY8" fmla="*/ 820240 h 1093654"/>
                      <a:gd name="connsiteX9" fmla="*/ 1394062 w 1394062"/>
                      <a:gd name="connsiteY9" fmla="*/ 1093654 h 1093654"/>
                      <a:gd name="connsiteX10" fmla="*/ 1143130 w 1394062"/>
                      <a:gd name="connsiteY10" fmla="*/ 1093654 h 1093654"/>
                      <a:gd name="connsiteX11" fmla="*/ 906139 w 1394062"/>
                      <a:gd name="connsiteY11" fmla="*/ 1093654 h 1093654"/>
                      <a:gd name="connsiteX12" fmla="*/ 669149 w 1394062"/>
                      <a:gd name="connsiteY12" fmla="*/ 1093654 h 1093654"/>
                      <a:gd name="connsiteX13" fmla="*/ 418218 w 1394062"/>
                      <a:gd name="connsiteY13" fmla="*/ 1093654 h 1093654"/>
                      <a:gd name="connsiteX14" fmla="*/ 0 w 1394062"/>
                      <a:gd name="connsiteY14" fmla="*/ 1093654 h 1093654"/>
                      <a:gd name="connsiteX15" fmla="*/ 0 w 1394062"/>
                      <a:gd name="connsiteY15" fmla="*/ 798366 h 1093654"/>
                      <a:gd name="connsiteX16" fmla="*/ 0 w 1394062"/>
                      <a:gd name="connsiteY16" fmla="*/ 524953 h 1093654"/>
                      <a:gd name="connsiteX17" fmla="*/ 0 w 1394062"/>
                      <a:gd name="connsiteY17" fmla="*/ 251539 h 1093654"/>
                      <a:gd name="connsiteX18" fmla="*/ 0 w 1394062"/>
                      <a:gd name="connsiteY18" fmla="*/ 0 h 1093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394062" h="1093654" fill="none" extrusionOk="0">
                        <a:moveTo>
                          <a:pt x="0" y="0"/>
                        </a:moveTo>
                        <a:cubicBezTo>
                          <a:pt x="83979" y="-21052"/>
                          <a:pt x="169885" y="34536"/>
                          <a:pt x="250930" y="0"/>
                        </a:cubicBezTo>
                        <a:cubicBezTo>
                          <a:pt x="320365" y="-66939"/>
                          <a:pt x="454205" y="97158"/>
                          <a:pt x="543683" y="0"/>
                        </a:cubicBezTo>
                        <a:cubicBezTo>
                          <a:pt x="654905" y="-47288"/>
                          <a:pt x="722056" y="-8890"/>
                          <a:pt x="836437" y="0"/>
                        </a:cubicBezTo>
                        <a:cubicBezTo>
                          <a:pt x="991370" y="-21532"/>
                          <a:pt x="942436" y="32403"/>
                          <a:pt x="1073427" y="0"/>
                        </a:cubicBezTo>
                        <a:cubicBezTo>
                          <a:pt x="1229270" y="-15926"/>
                          <a:pt x="1327174" y="-10902"/>
                          <a:pt x="1394062" y="0"/>
                        </a:cubicBezTo>
                        <a:cubicBezTo>
                          <a:pt x="1424522" y="147540"/>
                          <a:pt x="1346207" y="199613"/>
                          <a:pt x="1394062" y="284350"/>
                        </a:cubicBezTo>
                        <a:cubicBezTo>
                          <a:pt x="1352950" y="376686"/>
                          <a:pt x="1343247" y="477164"/>
                          <a:pt x="1394062" y="579636"/>
                        </a:cubicBezTo>
                        <a:cubicBezTo>
                          <a:pt x="1387310" y="724935"/>
                          <a:pt x="1382091" y="759851"/>
                          <a:pt x="1394062" y="820240"/>
                        </a:cubicBezTo>
                        <a:cubicBezTo>
                          <a:pt x="1392633" y="904229"/>
                          <a:pt x="1347850" y="941844"/>
                          <a:pt x="1394062" y="1093654"/>
                        </a:cubicBezTo>
                        <a:cubicBezTo>
                          <a:pt x="1286437" y="1089675"/>
                          <a:pt x="1286727" y="1069625"/>
                          <a:pt x="1143130" y="1093654"/>
                        </a:cubicBezTo>
                        <a:cubicBezTo>
                          <a:pt x="1034194" y="1108715"/>
                          <a:pt x="964050" y="1061455"/>
                          <a:pt x="906139" y="1093654"/>
                        </a:cubicBezTo>
                        <a:cubicBezTo>
                          <a:pt x="851838" y="1121183"/>
                          <a:pt x="720871" y="1103875"/>
                          <a:pt x="669149" y="1093654"/>
                        </a:cubicBezTo>
                        <a:cubicBezTo>
                          <a:pt x="629375" y="1052180"/>
                          <a:pt x="520892" y="1030482"/>
                          <a:pt x="418218" y="1093654"/>
                        </a:cubicBezTo>
                        <a:cubicBezTo>
                          <a:pt x="318372" y="1155407"/>
                          <a:pt x="222540" y="1112378"/>
                          <a:pt x="0" y="1093654"/>
                        </a:cubicBezTo>
                        <a:cubicBezTo>
                          <a:pt x="-39429" y="967195"/>
                          <a:pt x="-7383" y="884051"/>
                          <a:pt x="0" y="798366"/>
                        </a:cubicBezTo>
                        <a:cubicBezTo>
                          <a:pt x="-31839" y="689227"/>
                          <a:pt x="-40502" y="609687"/>
                          <a:pt x="0" y="524953"/>
                        </a:cubicBezTo>
                        <a:cubicBezTo>
                          <a:pt x="-45482" y="398691"/>
                          <a:pt x="-3505" y="333572"/>
                          <a:pt x="0" y="251539"/>
                        </a:cubicBezTo>
                        <a:cubicBezTo>
                          <a:pt x="-40204" y="157806"/>
                          <a:pt x="-30141" y="56488"/>
                          <a:pt x="0" y="0"/>
                        </a:cubicBezTo>
                        <a:close/>
                      </a:path>
                      <a:path w="1394062" h="1093654" stroke="0" extrusionOk="0">
                        <a:moveTo>
                          <a:pt x="0" y="0"/>
                        </a:moveTo>
                        <a:cubicBezTo>
                          <a:pt x="122440" y="24810"/>
                          <a:pt x="157301" y="60022"/>
                          <a:pt x="250930" y="0"/>
                        </a:cubicBezTo>
                        <a:cubicBezTo>
                          <a:pt x="380354" y="-41269"/>
                          <a:pt x="397198" y="49077"/>
                          <a:pt x="487921" y="0"/>
                        </a:cubicBezTo>
                        <a:cubicBezTo>
                          <a:pt x="583555" y="7737"/>
                          <a:pt x="660256" y="1727"/>
                          <a:pt x="738852" y="0"/>
                        </a:cubicBezTo>
                        <a:cubicBezTo>
                          <a:pt x="774228" y="-56724"/>
                          <a:pt x="911855" y="46996"/>
                          <a:pt x="1003724" y="0"/>
                        </a:cubicBezTo>
                        <a:cubicBezTo>
                          <a:pt x="1130876" y="-27190"/>
                          <a:pt x="1253210" y="17020"/>
                          <a:pt x="1394062" y="0"/>
                        </a:cubicBezTo>
                        <a:cubicBezTo>
                          <a:pt x="1382214" y="82883"/>
                          <a:pt x="1354497" y="217435"/>
                          <a:pt x="1394062" y="273413"/>
                        </a:cubicBezTo>
                        <a:cubicBezTo>
                          <a:pt x="1401028" y="375259"/>
                          <a:pt x="1354661" y="374428"/>
                          <a:pt x="1394062" y="524953"/>
                        </a:cubicBezTo>
                        <a:cubicBezTo>
                          <a:pt x="1490993" y="614247"/>
                          <a:pt x="1314090" y="686118"/>
                          <a:pt x="1394062" y="820240"/>
                        </a:cubicBezTo>
                        <a:cubicBezTo>
                          <a:pt x="1389436" y="931728"/>
                          <a:pt x="1318203" y="988177"/>
                          <a:pt x="1394062" y="1093654"/>
                        </a:cubicBezTo>
                        <a:cubicBezTo>
                          <a:pt x="1348975" y="1152696"/>
                          <a:pt x="1260471" y="1051992"/>
                          <a:pt x="1157071" y="1093654"/>
                        </a:cubicBezTo>
                        <a:cubicBezTo>
                          <a:pt x="1056991" y="1127011"/>
                          <a:pt x="930846" y="1046369"/>
                          <a:pt x="878258" y="1093654"/>
                        </a:cubicBezTo>
                        <a:cubicBezTo>
                          <a:pt x="787210" y="1185819"/>
                          <a:pt x="728400" y="1005585"/>
                          <a:pt x="571565" y="1093654"/>
                        </a:cubicBezTo>
                        <a:cubicBezTo>
                          <a:pt x="391375" y="1093439"/>
                          <a:pt x="347345" y="1048669"/>
                          <a:pt x="278812" y="1093654"/>
                        </a:cubicBezTo>
                        <a:cubicBezTo>
                          <a:pt x="152172" y="1145511"/>
                          <a:pt x="69447" y="1050822"/>
                          <a:pt x="0" y="1093654"/>
                        </a:cubicBezTo>
                        <a:cubicBezTo>
                          <a:pt x="143" y="1045063"/>
                          <a:pt x="-3537" y="869567"/>
                          <a:pt x="0" y="831176"/>
                        </a:cubicBezTo>
                        <a:cubicBezTo>
                          <a:pt x="42425" y="761280"/>
                          <a:pt x="39666" y="634433"/>
                          <a:pt x="0" y="568699"/>
                        </a:cubicBezTo>
                        <a:cubicBezTo>
                          <a:pt x="-3474" y="500540"/>
                          <a:pt x="-806" y="369786"/>
                          <a:pt x="0" y="328095"/>
                        </a:cubicBezTo>
                        <a:cubicBezTo>
                          <a:pt x="48499" y="285099"/>
                          <a:pt x="46332" y="176619"/>
                          <a:pt x="0" y="0"/>
                        </a:cubicBezTo>
                        <a:close/>
                      </a:path>
                      <a:path w="1394062" h="1093654" fill="none" stroke="0" extrusionOk="0">
                        <a:moveTo>
                          <a:pt x="0" y="0"/>
                        </a:moveTo>
                        <a:cubicBezTo>
                          <a:pt x="57666" y="3784"/>
                          <a:pt x="166171" y="4804"/>
                          <a:pt x="250930" y="0"/>
                        </a:cubicBezTo>
                        <a:cubicBezTo>
                          <a:pt x="293427" y="-35116"/>
                          <a:pt x="440145" y="12961"/>
                          <a:pt x="543683" y="0"/>
                        </a:cubicBezTo>
                        <a:cubicBezTo>
                          <a:pt x="630977" y="-8838"/>
                          <a:pt x="706005" y="6061"/>
                          <a:pt x="836437" y="0"/>
                        </a:cubicBezTo>
                        <a:cubicBezTo>
                          <a:pt x="961122" y="-35405"/>
                          <a:pt x="952329" y="9811"/>
                          <a:pt x="1073427" y="0"/>
                        </a:cubicBezTo>
                        <a:cubicBezTo>
                          <a:pt x="1191730" y="20633"/>
                          <a:pt x="1325939" y="-3570"/>
                          <a:pt x="1394062" y="0"/>
                        </a:cubicBezTo>
                        <a:cubicBezTo>
                          <a:pt x="1384806" y="117645"/>
                          <a:pt x="1398053" y="169018"/>
                          <a:pt x="1394062" y="284350"/>
                        </a:cubicBezTo>
                        <a:cubicBezTo>
                          <a:pt x="1383496" y="372394"/>
                          <a:pt x="1336883" y="432896"/>
                          <a:pt x="1394062" y="579636"/>
                        </a:cubicBezTo>
                        <a:cubicBezTo>
                          <a:pt x="1428906" y="711615"/>
                          <a:pt x="1382386" y="744073"/>
                          <a:pt x="1394062" y="820240"/>
                        </a:cubicBezTo>
                        <a:cubicBezTo>
                          <a:pt x="1426873" y="894538"/>
                          <a:pt x="1371547" y="980625"/>
                          <a:pt x="1394062" y="1093654"/>
                        </a:cubicBezTo>
                        <a:cubicBezTo>
                          <a:pt x="1288083" y="1093851"/>
                          <a:pt x="1278302" y="1065962"/>
                          <a:pt x="1143130" y="1093654"/>
                        </a:cubicBezTo>
                        <a:cubicBezTo>
                          <a:pt x="1006905" y="1113532"/>
                          <a:pt x="963212" y="1102438"/>
                          <a:pt x="906139" y="1093654"/>
                        </a:cubicBezTo>
                        <a:cubicBezTo>
                          <a:pt x="846571" y="1122716"/>
                          <a:pt x="724504" y="1079752"/>
                          <a:pt x="669149" y="1093654"/>
                        </a:cubicBezTo>
                        <a:cubicBezTo>
                          <a:pt x="632259" y="1105463"/>
                          <a:pt x="477902" y="1060887"/>
                          <a:pt x="418218" y="1093654"/>
                        </a:cubicBezTo>
                        <a:cubicBezTo>
                          <a:pt x="400414" y="1140630"/>
                          <a:pt x="105761" y="1063848"/>
                          <a:pt x="0" y="1093654"/>
                        </a:cubicBezTo>
                        <a:cubicBezTo>
                          <a:pt x="-27825" y="978235"/>
                          <a:pt x="23495" y="864047"/>
                          <a:pt x="0" y="798366"/>
                        </a:cubicBezTo>
                        <a:cubicBezTo>
                          <a:pt x="-11270" y="747914"/>
                          <a:pt x="33803" y="589895"/>
                          <a:pt x="0" y="524953"/>
                        </a:cubicBezTo>
                        <a:cubicBezTo>
                          <a:pt x="-1196" y="443970"/>
                          <a:pt x="24592" y="307703"/>
                          <a:pt x="0" y="251539"/>
                        </a:cubicBezTo>
                        <a:cubicBezTo>
                          <a:pt x="-9412" y="191909"/>
                          <a:pt x="1213" y="30576"/>
                          <a:pt x="0" y="0"/>
                        </a:cubicBezTo>
                        <a:close/>
                      </a:path>
                      <a:path w="1394062" h="1093654" fill="none" stroke="0" extrusionOk="0">
                        <a:moveTo>
                          <a:pt x="0" y="0"/>
                        </a:moveTo>
                        <a:cubicBezTo>
                          <a:pt x="55513" y="-27043"/>
                          <a:pt x="178310" y="15449"/>
                          <a:pt x="250930" y="0"/>
                        </a:cubicBezTo>
                        <a:cubicBezTo>
                          <a:pt x="315601" y="-33694"/>
                          <a:pt x="475210" y="43500"/>
                          <a:pt x="543683" y="0"/>
                        </a:cubicBezTo>
                        <a:cubicBezTo>
                          <a:pt x="656088" y="-60641"/>
                          <a:pt x="712560" y="-691"/>
                          <a:pt x="836437" y="0"/>
                        </a:cubicBezTo>
                        <a:cubicBezTo>
                          <a:pt x="963511" y="-23990"/>
                          <a:pt x="950214" y="1430"/>
                          <a:pt x="1073427" y="0"/>
                        </a:cubicBezTo>
                        <a:cubicBezTo>
                          <a:pt x="1226159" y="422"/>
                          <a:pt x="1318624" y="19508"/>
                          <a:pt x="1394062" y="0"/>
                        </a:cubicBezTo>
                        <a:cubicBezTo>
                          <a:pt x="1406777" y="143755"/>
                          <a:pt x="1389846" y="192989"/>
                          <a:pt x="1394062" y="284350"/>
                        </a:cubicBezTo>
                        <a:cubicBezTo>
                          <a:pt x="1386990" y="360113"/>
                          <a:pt x="1373184" y="437868"/>
                          <a:pt x="1394062" y="579636"/>
                        </a:cubicBezTo>
                        <a:cubicBezTo>
                          <a:pt x="1411887" y="715678"/>
                          <a:pt x="1386293" y="744902"/>
                          <a:pt x="1394062" y="820240"/>
                        </a:cubicBezTo>
                        <a:cubicBezTo>
                          <a:pt x="1414573" y="878901"/>
                          <a:pt x="1376979" y="947208"/>
                          <a:pt x="1394062" y="1093654"/>
                        </a:cubicBezTo>
                        <a:cubicBezTo>
                          <a:pt x="1293201" y="1094794"/>
                          <a:pt x="1279968" y="1079161"/>
                          <a:pt x="1143130" y="1093654"/>
                        </a:cubicBezTo>
                        <a:cubicBezTo>
                          <a:pt x="1028186" y="1138982"/>
                          <a:pt x="966392" y="1074898"/>
                          <a:pt x="906139" y="1093654"/>
                        </a:cubicBezTo>
                        <a:cubicBezTo>
                          <a:pt x="857258" y="1116386"/>
                          <a:pt x="753567" y="1099544"/>
                          <a:pt x="669149" y="1093654"/>
                        </a:cubicBezTo>
                        <a:cubicBezTo>
                          <a:pt x="607429" y="1109884"/>
                          <a:pt x="530732" y="1038725"/>
                          <a:pt x="418218" y="1093654"/>
                        </a:cubicBezTo>
                        <a:cubicBezTo>
                          <a:pt x="371300" y="1185656"/>
                          <a:pt x="126659" y="1080830"/>
                          <a:pt x="0" y="1093654"/>
                        </a:cubicBezTo>
                        <a:cubicBezTo>
                          <a:pt x="-48331" y="990992"/>
                          <a:pt x="14365" y="855917"/>
                          <a:pt x="0" y="798366"/>
                        </a:cubicBezTo>
                        <a:cubicBezTo>
                          <a:pt x="-51435" y="697235"/>
                          <a:pt x="20081" y="619829"/>
                          <a:pt x="0" y="524953"/>
                        </a:cubicBezTo>
                        <a:cubicBezTo>
                          <a:pt x="-13486" y="436437"/>
                          <a:pt x="16094" y="322280"/>
                          <a:pt x="0" y="251539"/>
                        </a:cubicBezTo>
                        <a:cubicBezTo>
                          <a:pt x="-27902" y="187051"/>
                          <a:pt x="-4543" y="41433"/>
                          <a:pt x="0" y="0"/>
                        </a:cubicBezTo>
                        <a:close/>
                      </a:path>
                      <a:path w="1394062" h="1093654" fill="none" stroke="0" extrusionOk="0">
                        <a:moveTo>
                          <a:pt x="0" y="0"/>
                        </a:moveTo>
                        <a:cubicBezTo>
                          <a:pt x="63617" y="-31919"/>
                          <a:pt x="176899" y="26975"/>
                          <a:pt x="250930" y="0"/>
                        </a:cubicBezTo>
                        <a:cubicBezTo>
                          <a:pt x="301236" y="-60269"/>
                          <a:pt x="457303" y="70317"/>
                          <a:pt x="543683" y="0"/>
                        </a:cubicBezTo>
                        <a:cubicBezTo>
                          <a:pt x="635617" y="-52151"/>
                          <a:pt x="708096" y="-16148"/>
                          <a:pt x="836437" y="0"/>
                        </a:cubicBezTo>
                        <a:cubicBezTo>
                          <a:pt x="987325" y="-27540"/>
                          <a:pt x="952617" y="14143"/>
                          <a:pt x="1073427" y="0"/>
                        </a:cubicBezTo>
                        <a:cubicBezTo>
                          <a:pt x="1221852" y="-1123"/>
                          <a:pt x="1321983" y="15878"/>
                          <a:pt x="1394062" y="0"/>
                        </a:cubicBezTo>
                        <a:cubicBezTo>
                          <a:pt x="1407775" y="138067"/>
                          <a:pt x="1367011" y="197355"/>
                          <a:pt x="1394062" y="284350"/>
                        </a:cubicBezTo>
                        <a:cubicBezTo>
                          <a:pt x="1384044" y="358484"/>
                          <a:pt x="1355877" y="450797"/>
                          <a:pt x="1394062" y="579636"/>
                        </a:cubicBezTo>
                        <a:cubicBezTo>
                          <a:pt x="1403851" y="717723"/>
                          <a:pt x="1390827" y="748953"/>
                          <a:pt x="1394062" y="820240"/>
                        </a:cubicBezTo>
                        <a:cubicBezTo>
                          <a:pt x="1399007" y="889609"/>
                          <a:pt x="1353146" y="948431"/>
                          <a:pt x="1394062" y="1093654"/>
                        </a:cubicBezTo>
                        <a:cubicBezTo>
                          <a:pt x="1287502" y="1092516"/>
                          <a:pt x="1283769" y="1072988"/>
                          <a:pt x="1143130" y="1093654"/>
                        </a:cubicBezTo>
                        <a:cubicBezTo>
                          <a:pt x="1031245" y="1121550"/>
                          <a:pt x="965983" y="1078915"/>
                          <a:pt x="906139" y="1093654"/>
                        </a:cubicBezTo>
                        <a:cubicBezTo>
                          <a:pt x="856843" y="1128888"/>
                          <a:pt x="724805" y="1097306"/>
                          <a:pt x="669149" y="1093654"/>
                        </a:cubicBezTo>
                        <a:cubicBezTo>
                          <a:pt x="628348" y="1084589"/>
                          <a:pt x="517699" y="1037543"/>
                          <a:pt x="418218" y="1093654"/>
                        </a:cubicBezTo>
                        <a:cubicBezTo>
                          <a:pt x="324703" y="1152548"/>
                          <a:pt x="190196" y="1089098"/>
                          <a:pt x="0" y="1093654"/>
                        </a:cubicBezTo>
                        <a:cubicBezTo>
                          <a:pt x="-37908" y="972798"/>
                          <a:pt x="11798" y="874562"/>
                          <a:pt x="0" y="798366"/>
                        </a:cubicBezTo>
                        <a:cubicBezTo>
                          <a:pt x="-26868" y="700747"/>
                          <a:pt x="-15590" y="619008"/>
                          <a:pt x="0" y="524953"/>
                        </a:cubicBezTo>
                        <a:cubicBezTo>
                          <a:pt x="-25915" y="424137"/>
                          <a:pt x="1975" y="322214"/>
                          <a:pt x="0" y="251539"/>
                        </a:cubicBezTo>
                        <a:cubicBezTo>
                          <a:pt x="-34709" y="163890"/>
                          <a:pt x="-27937" y="43324"/>
                          <a:pt x="0" y="0"/>
                        </a:cubicBezTo>
                        <a:close/>
                      </a:path>
                    </a:pathLst>
                  </a:custGeom>
                  <ask:type>
                    <ask:lineSketchScribble/>
                  </ask:type>
                </ask:lineSketchStyleProps>
              </a:ext>
            </a:extLst>
          </a:ln>
        </p:spPr>
      </p:pic>
      <p:pic>
        <p:nvPicPr>
          <p:cNvPr id="10" name="Picture 9">
            <a:extLst>
              <a:ext uri="{FF2B5EF4-FFF2-40B4-BE49-F238E27FC236}">
                <a16:creationId xmlns:a16="http://schemas.microsoft.com/office/drawing/2014/main" id="{0A564692-D554-F0A8-9F8C-672171BE3CC0}"/>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6692613" y="76200"/>
            <a:ext cx="2341319" cy="6010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948255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F149A-90D0-B34B-438B-95EDBB78934A}"/>
              </a:ext>
            </a:extLst>
          </p:cNvPr>
          <p:cNvSpPr>
            <a:spLocks noGrp="1"/>
          </p:cNvSpPr>
          <p:nvPr>
            <p:ph type="title"/>
          </p:nvPr>
        </p:nvSpPr>
        <p:spPr>
          <a:xfrm>
            <a:off x="609600" y="76200"/>
            <a:ext cx="7924800" cy="914400"/>
          </a:xfrm>
        </p:spPr>
        <p:txBody>
          <a:bodyPr>
            <a:noAutofit/>
          </a:bodyPr>
          <a:lstStyle/>
          <a:p>
            <a:r>
              <a:rPr lang="en-US" sz="2800" b="1" dirty="0"/>
              <a:t>Coding and Synchronization for RF and </a:t>
            </a:r>
            <a:br>
              <a:rPr lang="en-US" sz="2800" b="1" dirty="0"/>
            </a:br>
            <a:r>
              <a:rPr lang="en-US" sz="2800" b="1" dirty="0"/>
              <a:t>Optical Link Payloads (Various IP cores)</a:t>
            </a:r>
          </a:p>
        </p:txBody>
      </p:sp>
      <p:sp>
        <p:nvSpPr>
          <p:cNvPr id="3" name="Content Placeholder 2">
            <a:extLst>
              <a:ext uri="{FF2B5EF4-FFF2-40B4-BE49-F238E27FC236}">
                <a16:creationId xmlns:a16="http://schemas.microsoft.com/office/drawing/2014/main" id="{22D29593-36AD-E6D5-3884-FEF105A20D90}"/>
              </a:ext>
            </a:extLst>
          </p:cNvPr>
          <p:cNvSpPr>
            <a:spLocks noGrp="1"/>
          </p:cNvSpPr>
          <p:nvPr>
            <p:ph idx="1"/>
          </p:nvPr>
        </p:nvSpPr>
        <p:spPr>
          <a:xfrm>
            <a:off x="609600" y="1104899"/>
            <a:ext cx="8305800" cy="5661825"/>
          </a:xfrm>
        </p:spPr>
        <p:txBody>
          <a:bodyPr>
            <a:normAutofit fontScale="85000" lnSpcReduction="20000"/>
          </a:bodyPr>
          <a:lstStyle/>
          <a:p>
            <a:pPr>
              <a:lnSpc>
                <a:spcPct val="128000"/>
              </a:lnSpc>
              <a:spcBef>
                <a:spcPts val="0"/>
              </a:spcBef>
              <a:spcAft>
                <a:spcPts val="600"/>
              </a:spcAft>
            </a:pPr>
            <a:r>
              <a:rPr lang="en-US" sz="2600" dirty="0"/>
              <a:t>State-of-the-art CCSDS QC LDPC Encoding Architectures and FPGA implementations: </a:t>
            </a:r>
          </a:p>
          <a:p>
            <a:pPr lvl="1">
              <a:lnSpc>
                <a:spcPct val="128000"/>
              </a:lnSpc>
              <a:spcBef>
                <a:spcPts val="0"/>
              </a:spcBef>
              <a:spcAft>
                <a:spcPts val="600"/>
              </a:spcAft>
            </a:pPr>
            <a:r>
              <a:rPr lang="en-US" b="1" dirty="0">
                <a:solidFill>
                  <a:srgbClr val="0070C0"/>
                </a:solidFill>
              </a:rPr>
              <a:t>CCSDS 131.0-B-3 TM Channel Coding IP Cores for RF channels</a:t>
            </a:r>
          </a:p>
          <a:p>
            <a:pPr lvl="2">
              <a:lnSpc>
                <a:spcPct val="128000"/>
              </a:lnSpc>
              <a:spcBef>
                <a:spcPts val="0"/>
              </a:spcBef>
              <a:spcAft>
                <a:spcPts val="600"/>
              </a:spcAft>
            </a:pPr>
            <a:r>
              <a:rPr lang="en-US" dirty="0"/>
              <a:t>Rate 223/255 C2 code (8160/7136) - Near-Earth – High data-rates, small foot-print</a:t>
            </a:r>
          </a:p>
          <a:p>
            <a:pPr lvl="2">
              <a:lnSpc>
                <a:spcPct val="128000"/>
              </a:lnSpc>
              <a:spcBef>
                <a:spcPts val="0"/>
              </a:spcBef>
              <a:spcAft>
                <a:spcPts val="600"/>
              </a:spcAft>
            </a:pPr>
            <a:r>
              <a:rPr lang="en-US" dirty="0"/>
              <a:t>Nine AR4JA codes: rates 1/2, 2/3, and 4/5, block lengths k=1024,4096 and 16384 bits for Deep-Space with Very low SNR </a:t>
            </a:r>
          </a:p>
          <a:p>
            <a:pPr lvl="2">
              <a:lnSpc>
                <a:spcPct val="128000"/>
              </a:lnSpc>
              <a:spcBef>
                <a:spcPts val="0"/>
              </a:spcBef>
              <a:spcAft>
                <a:spcPts val="600"/>
              </a:spcAft>
            </a:pPr>
            <a:r>
              <a:rPr lang="en-US" dirty="0"/>
              <a:t>Very low foot print in FPGA (5 times less than NASA JPL implementation)</a:t>
            </a:r>
          </a:p>
          <a:p>
            <a:pPr lvl="1">
              <a:lnSpc>
                <a:spcPct val="128000"/>
              </a:lnSpc>
              <a:spcBef>
                <a:spcPts val="0"/>
              </a:spcBef>
              <a:spcAft>
                <a:spcPts val="600"/>
              </a:spcAft>
            </a:pPr>
            <a:r>
              <a:rPr lang="en-US" b="1" dirty="0">
                <a:solidFill>
                  <a:srgbClr val="0070C0"/>
                </a:solidFill>
              </a:rPr>
              <a:t>CCSDS 131.5-O-1 Erasure Correcting Codes IP Cores</a:t>
            </a:r>
          </a:p>
          <a:p>
            <a:pPr lvl="2">
              <a:lnSpc>
                <a:spcPct val="128000"/>
              </a:lnSpc>
              <a:spcBef>
                <a:spcPts val="0"/>
              </a:spcBef>
              <a:spcAft>
                <a:spcPts val="600"/>
              </a:spcAft>
            </a:pPr>
            <a:r>
              <a:rPr lang="en-US" dirty="0"/>
              <a:t>Packet-level encoding algorithms for near-</a:t>
            </a:r>
            <a:r>
              <a:rPr lang="en-US" dirty="0" err="1"/>
              <a:t>erth</a:t>
            </a:r>
            <a:r>
              <a:rPr lang="en-US" dirty="0"/>
              <a:t> and deep space communication</a:t>
            </a:r>
          </a:p>
          <a:p>
            <a:pPr lvl="3">
              <a:lnSpc>
                <a:spcPct val="128000"/>
              </a:lnSpc>
              <a:spcBef>
                <a:spcPts val="0"/>
              </a:spcBef>
              <a:spcAft>
                <a:spcPts val="600"/>
              </a:spcAft>
            </a:pPr>
            <a:r>
              <a:rPr lang="en-US" sz="1600" b="1" dirty="0">
                <a:solidFill>
                  <a:srgbClr val="FF0000"/>
                </a:solidFill>
              </a:rPr>
              <a:t>World’s first implementation</a:t>
            </a:r>
          </a:p>
          <a:p>
            <a:pPr lvl="1">
              <a:lnSpc>
                <a:spcPct val="128000"/>
              </a:lnSpc>
              <a:spcBef>
                <a:spcPts val="0"/>
              </a:spcBef>
              <a:spcAft>
                <a:spcPts val="600"/>
              </a:spcAft>
            </a:pPr>
            <a:r>
              <a:rPr lang="en-US" b="1" dirty="0">
                <a:solidFill>
                  <a:srgbClr val="0070C0"/>
                </a:solidFill>
              </a:rPr>
              <a:t>CCSDS 142.0-B-2 Optical On/Off Keying (O3K) IP Cores for optical links</a:t>
            </a:r>
          </a:p>
          <a:p>
            <a:pPr lvl="2">
              <a:lnSpc>
                <a:spcPct val="128000"/>
              </a:lnSpc>
              <a:spcBef>
                <a:spcPts val="0"/>
              </a:spcBef>
              <a:spcAft>
                <a:spcPts val="600"/>
              </a:spcAft>
            </a:pPr>
            <a:r>
              <a:rPr lang="en-US" dirty="0"/>
              <a:t>Rate 9/10 Accumulate-Repeat-Accumulate (ARA) LDPC code block length k=27648</a:t>
            </a:r>
          </a:p>
          <a:p>
            <a:pPr lvl="2">
              <a:lnSpc>
                <a:spcPct val="128000"/>
              </a:lnSpc>
              <a:spcBef>
                <a:spcPts val="0"/>
              </a:spcBef>
              <a:spcAft>
                <a:spcPts val="600"/>
              </a:spcAft>
            </a:pPr>
            <a:r>
              <a:rPr lang="en-US" dirty="0"/>
              <a:t>Rate 1/2 </a:t>
            </a:r>
            <a:r>
              <a:rPr lang="en-US" dirty="0" err="1"/>
              <a:t>Protograph</a:t>
            </a:r>
            <a:r>
              <a:rPr lang="en-US" dirty="0"/>
              <a:t>-Based Raptor-Like (PBRL) LDPC code block length k=15360</a:t>
            </a:r>
          </a:p>
          <a:p>
            <a:pPr lvl="2">
              <a:lnSpc>
                <a:spcPct val="128000"/>
              </a:lnSpc>
              <a:spcBef>
                <a:spcPts val="0"/>
              </a:spcBef>
              <a:spcAft>
                <a:spcPts val="600"/>
              </a:spcAft>
            </a:pPr>
            <a:r>
              <a:rPr lang="en-US" dirty="0"/>
              <a:t>Encoded data are directly transferred to ERMIS Optical Terminal modulator</a:t>
            </a:r>
          </a:p>
          <a:p>
            <a:pPr lvl="2">
              <a:lnSpc>
                <a:spcPct val="128000"/>
              </a:lnSpc>
              <a:spcBef>
                <a:spcPts val="0"/>
              </a:spcBef>
              <a:spcAft>
                <a:spcPts val="600"/>
              </a:spcAft>
            </a:pPr>
            <a:r>
              <a:rPr lang="en-US" dirty="0"/>
              <a:t>Very low foot print in FPGA</a:t>
            </a:r>
          </a:p>
          <a:p>
            <a:pPr lvl="2">
              <a:lnSpc>
                <a:spcPct val="128000"/>
              </a:lnSpc>
              <a:spcBef>
                <a:spcPts val="0"/>
              </a:spcBef>
              <a:spcAft>
                <a:spcPts val="600"/>
              </a:spcAft>
            </a:pPr>
            <a:r>
              <a:rPr lang="en-US" b="1" dirty="0">
                <a:solidFill>
                  <a:srgbClr val="FF0000"/>
                </a:solidFill>
              </a:rPr>
              <a:t>Flight heritage in 2026 (ERMIS mission)</a:t>
            </a:r>
          </a:p>
          <a:p>
            <a:pPr>
              <a:lnSpc>
                <a:spcPct val="128000"/>
              </a:lnSpc>
              <a:spcBef>
                <a:spcPts val="0"/>
              </a:spcBef>
              <a:spcAft>
                <a:spcPts val="600"/>
              </a:spcAft>
            </a:pPr>
            <a:endParaRPr lang="en-US" dirty="0"/>
          </a:p>
        </p:txBody>
      </p:sp>
      <p:sp>
        <p:nvSpPr>
          <p:cNvPr id="4" name="Slide Number Placeholder 3">
            <a:extLst>
              <a:ext uri="{FF2B5EF4-FFF2-40B4-BE49-F238E27FC236}">
                <a16:creationId xmlns:a16="http://schemas.microsoft.com/office/drawing/2014/main" id="{95BD0B24-A5B4-862B-C470-A94E323A6D4E}"/>
              </a:ext>
            </a:extLst>
          </p:cNvPr>
          <p:cNvSpPr>
            <a:spLocks noGrp="1"/>
          </p:cNvSpPr>
          <p:nvPr>
            <p:ph type="sldNum" sz="quarter" idx="12"/>
          </p:nvPr>
        </p:nvSpPr>
        <p:spPr/>
        <p:txBody>
          <a:bodyPr/>
          <a:lstStyle/>
          <a:p>
            <a:fld id="{C67B46B5-A407-46D0-815B-4945E776D48F}" type="slidenum">
              <a:rPr lang="en-US" smtClean="0"/>
              <a:pPr/>
              <a:t>30</a:t>
            </a:fld>
            <a:endParaRPr lang="en-US"/>
          </a:p>
        </p:txBody>
      </p:sp>
      <p:pic>
        <p:nvPicPr>
          <p:cNvPr id="5" name="Picture 4">
            <a:extLst>
              <a:ext uri="{FF2B5EF4-FFF2-40B4-BE49-F238E27FC236}">
                <a16:creationId xmlns:a16="http://schemas.microsoft.com/office/drawing/2014/main" id="{C68019C0-B76D-4930-9341-349FFC9AFDE8}"/>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692613" y="76200"/>
            <a:ext cx="2341319" cy="6010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988004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2BF1CED0-F601-EBF5-AC56-A0C086AF4DF6}"/>
              </a:ext>
            </a:extLst>
          </p:cNvPr>
          <p:cNvSpPr>
            <a:spLocks noGrp="1"/>
          </p:cNvSpPr>
          <p:nvPr>
            <p:ph type="title"/>
          </p:nvPr>
        </p:nvSpPr>
        <p:spPr>
          <a:xfrm>
            <a:off x="762000" y="152400"/>
            <a:ext cx="7200900" cy="685800"/>
          </a:xfrm>
        </p:spPr>
        <p:txBody>
          <a:bodyPr>
            <a:noAutofit/>
          </a:bodyPr>
          <a:lstStyle/>
          <a:p>
            <a:r>
              <a:rPr lang="el-GR" sz="3200" b="1" dirty="0"/>
              <a:t>Διαστημικό πρόγραμμα </a:t>
            </a:r>
            <a:r>
              <a:rPr lang="en-US" sz="3200" b="1" dirty="0"/>
              <a:t>ERMIS</a:t>
            </a:r>
            <a:r>
              <a:rPr lang="el-GR" sz="3200" b="1" dirty="0"/>
              <a:t> του ΕΚΠΑ</a:t>
            </a:r>
            <a:endParaRPr lang="en-US" sz="3200" b="1" dirty="0"/>
          </a:p>
        </p:txBody>
      </p:sp>
      <p:sp>
        <p:nvSpPr>
          <p:cNvPr id="6" name="Content Placeholder 9">
            <a:extLst>
              <a:ext uri="{FF2B5EF4-FFF2-40B4-BE49-F238E27FC236}">
                <a16:creationId xmlns:a16="http://schemas.microsoft.com/office/drawing/2014/main" id="{EF9A9647-5DB3-B4EA-ED9F-F39274454351}"/>
              </a:ext>
            </a:extLst>
          </p:cNvPr>
          <p:cNvSpPr>
            <a:spLocks noGrp="1"/>
          </p:cNvSpPr>
          <p:nvPr>
            <p:ph idx="1"/>
          </p:nvPr>
        </p:nvSpPr>
        <p:spPr>
          <a:xfrm>
            <a:off x="609600" y="838200"/>
            <a:ext cx="8382000" cy="2971800"/>
          </a:xfrm>
        </p:spPr>
        <p:txBody>
          <a:bodyPr>
            <a:normAutofit/>
          </a:bodyPr>
          <a:lstStyle/>
          <a:p>
            <a:r>
              <a:rPr lang="el-GR" sz="1800" b="1" dirty="0"/>
              <a:t>Συντονισμός</a:t>
            </a:r>
            <a:r>
              <a:rPr lang="el-GR" sz="1800" dirty="0"/>
              <a:t>: Εθνικό και Καποδιστριακό Πανεπιστήμιο Αθηνών, Τμήμα Αεροδιαστημικής Επιστήμης και Τεχνολογίας</a:t>
            </a:r>
          </a:p>
          <a:p>
            <a:pPr lvl="1"/>
            <a:r>
              <a:rPr lang="el-GR" sz="1600" b="1" dirty="0">
                <a:solidFill>
                  <a:srgbClr val="0070C0"/>
                </a:solidFill>
              </a:rPr>
              <a:t>Εργαστήριο </a:t>
            </a:r>
            <a:r>
              <a:rPr lang="en-US" sz="1600" b="1" dirty="0">
                <a:solidFill>
                  <a:srgbClr val="0070C0"/>
                </a:solidFill>
              </a:rPr>
              <a:t>DSCAL</a:t>
            </a:r>
            <a:r>
              <a:rPr lang="el-GR" sz="1600" b="1" dirty="0">
                <a:solidFill>
                  <a:srgbClr val="0070C0"/>
                </a:solidFill>
              </a:rPr>
              <a:t> τμήματος Πληροφορικής</a:t>
            </a:r>
            <a:r>
              <a:rPr lang="en-US" sz="1600" b="1" dirty="0">
                <a:solidFill>
                  <a:srgbClr val="0070C0"/>
                </a:solidFill>
              </a:rPr>
              <a:t>: PDPU </a:t>
            </a:r>
            <a:r>
              <a:rPr lang="el-GR" sz="1600" b="1" dirty="0">
                <a:solidFill>
                  <a:srgbClr val="0070C0"/>
                </a:solidFill>
              </a:rPr>
              <a:t>και πυρήνες </a:t>
            </a:r>
            <a:r>
              <a:rPr lang="en-US" sz="1600" b="1" dirty="0">
                <a:solidFill>
                  <a:srgbClr val="0070C0"/>
                </a:solidFill>
              </a:rPr>
              <a:t>IP “made in Greece”</a:t>
            </a:r>
          </a:p>
          <a:p>
            <a:pPr lvl="1"/>
            <a:r>
              <a:rPr lang="el-GR" sz="1600" b="1" dirty="0">
                <a:solidFill>
                  <a:srgbClr val="0070C0"/>
                </a:solidFill>
              </a:rPr>
              <a:t>Ομάδα </a:t>
            </a:r>
            <a:r>
              <a:rPr lang="en-US" sz="1600" b="1" dirty="0">
                <a:solidFill>
                  <a:srgbClr val="0070C0"/>
                </a:solidFill>
              </a:rPr>
              <a:t>DST </a:t>
            </a:r>
            <a:r>
              <a:rPr lang="el-GR" sz="1600" b="1" dirty="0">
                <a:solidFill>
                  <a:srgbClr val="0070C0"/>
                </a:solidFill>
              </a:rPr>
              <a:t>τμήματος Φυσικής: </a:t>
            </a:r>
            <a:r>
              <a:rPr lang="en-US" sz="1600" b="1" dirty="0">
                <a:solidFill>
                  <a:srgbClr val="0070C0"/>
                </a:solidFill>
              </a:rPr>
              <a:t>flight SW for On-Board Computer (OBC)</a:t>
            </a:r>
            <a:endParaRPr lang="el-GR" sz="1600" b="1" dirty="0">
              <a:solidFill>
                <a:srgbClr val="0070C0"/>
              </a:solidFill>
            </a:endParaRPr>
          </a:p>
          <a:p>
            <a:r>
              <a:rPr lang="el-GR" sz="1800" b="1" dirty="0"/>
              <a:t>Χρηματοδότηση</a:t>
            </a:r>
            <a:r>
              <a:rPr lang="el-GR" sz="1800" dirty="0"/>
              <a:t>: Έργο ύψους </a:t>
            </a:r>
            <a:r>
              <a:rPr lang="el-GR" sz="1800" b="1" dirty="0"/>
              <a:t>5 εκατ. ευρώ</a:t>
            </a:r>
            <a:r>
              <a:rPr lang="el-GR" sz="1800" dirty="0"/>
              <a:t>, χρηματοδοτούμενο από την ΕΕ και την Ελλάδα</a:t>
            </a:r>
            <a:r>
              <a:rPr lang="en-US" sz="1800" dirty="0"/>
              <a:t> (TAA)</a:t>
            </a:r>
            <a:r>
              <a:rPr lang="el-GR" sz="1800" dirty="0"/>
              <a:t>, υπό την εποπτεία του Ευρωπαϊκού Οργανισμού Διαστήματος</a:t>
            </a:r>
          </a:p>
          <a:p>
            <a:r>
              <a:rPr lang="el-GR" sz="1800" b="1" dirty="0"/>
              <a:t>Ομάδα</a:t>
            </a:r>
            <a:r>
              <a:rPr lang="el-GR" sz="1800" dirty="0"/>
              <a:t>: </a:t>
            </a:r>
            <a:r>
              <a:rPr lang="el-GR" sz="1800" b="1" dirty="0"/>
              <a:t>60+</a:t>
            </a:r>
            <a:r>
              <a:rPr lang="el-GR" sz="1800" dirty="0"/>
              <a:t> ακαδημαϊκοί, ερευνητές και λοιπό προσωπικό που υποστηρίζουν το σύνολο της αποστολής</a:t>
            </a:r>
            <a:endParaRPr lang="en-US" sz="1800" dirty="0"/>
          </a:p>
        </p:txBody>
      </p:sp>
      <p:sp>
        <p:nvSpPr>
          <p:cNvPr id="7" name="Slide Number Placeholder 3">
            <a:extLst>
              <a:ext uri="{FF2B5EF4-FFF2-40B4-BE49-F238E27FC236}">
                <a16:creationId xmlns:a16="http://schemas.microsoft.com/office/drawing/2014/main" id="{2B60FC28-A5A3-ED13-7F2A-CCC9C6C8494D}"/>
              </a:ext>
            </a:extLst>
          </p:cNvPr>
          <p:cNvSpPr>
            <a:spLocks noGrp="1"/>
          </p:cNvSpPr>
          <p:nvPr>
            <p:ph type="sldNum" sz="quarter" idx="12"/>
          </p:nvPr>
        </p:nvSpPr>
        <p:spPr>
          <a:xfrm>
            <a:off x="8101012" y="6453386"/>
            <a:ext cx="966787" cy="404614"/>
          </a:xfrm>
        </p:spPr>
        <p:txBody>
          <a:bodyPr/>
          <a:lstStyle/>
          <a:p>
            <a:fld id="{C67B46B5-A407-46D0-815B-4945E776D48F}" type="slidenum">
              <a:rPr lang="en-US" smtClean="0"/>
              <a:pPr/>
              <a:t>31</a:t>
            </a:fld>
            <a:endParaRPr lang="en-US"/>
          </a:p>
        </p:txBody>
      </p:sp>
      <p:grpSp>
        <p:nvGrpSpPr>
          <p:cNvPr id="8" name="Group 7">
            <a:extLst>
              <a:ext uri="{FF2B5EF4-FFF2-40B4-BE49-F238E27FC236}">
                <a16:creationId xmlns:a16="http://schemas.microsoft.com/office/drawing/2014/main" id="{432B6363-385D-DE30-4FBE-40EAD5FADBB5}"/>
              </a:ext>
            </a:extLst>
          </p:cNvPr>
          <p:cNvGrpSpPr/>
          <p:nvPr/>
        </p:nvGrpSpPr>
        <p:grpSpPr>
          <a:xfrm>
            <a:off x="778933" y="3581400"/>
            <a:ext cx="7984067" cy="2362200"/>
            <a:chOff x="990600" y="2438400"/>
            <a:chExt cx="7086600" cy="1981200"/>
          </a:xfrm>
        </p:grpSpPr>
        <p:sp>
          <p:nvSpPr>
            <p:cNvPr id="9" name="Rectangle 8">
              <a:extLst>
                <a:ext uri="{FF2B5EF4-FFF2-40B4-BE49-F238E27FC236}">
                  <a16:creationId xmlns:a16="http://schemas.microsoft.com/office/drawing/2014/main" id="{6876C0A6-E7EC-4695-1652-EFAB6E8AE1CF}"/>
                </a:ext>
              </a:extLst>
            </p:cNvPr>
            <p:cNvSpPr/>
            <p:nvPr/>
          </p:nvSpPr>
          <p:spPr>
            <a:xfrm>
              <a:off x="990600" y="2438400"/>
              <a:ext cx="7086600" cy="19812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0681E061-4290-ADD1-060A-5AFCA5AFD9D1}"/>
                </a:ext>
              </a:extLst>
            </p:cNvPr>
            <p:cNvPicPr>
              <a:picLocks noChangeAspect="1"/>
            </p:cNvPicPr>
            <p:nvPr/>
          </p:nvPicPr>
          <p:blipFill>
            <a:blip r:embed="rId2"/>
            <a:stretch>
              <a:fillRect/>
            </a:stretch>
          </p:blipFill>
          <p:spPr>
            <a:xfrm>
              <a:off x="1127461" y="2520617"/>
              <a:ext cx="6889077" cy="1816765"/>
            </a:xfrm>
            <a:prstGeom prst="rect">
              <a:avLst/>
            </a:prstGeom>
          </p:spPr>
        </p:pic>
      </p:grpSp>
    </p:spTree>
    <p:extLst>
      <p:ext uri="{BB962C8B-B14F-4D97-AF65-F5344CB8AC3E}">
        <p14:creationId xmlns:p14="http://schemas.microsoft.com/office/powerpoint/2010/main" val="21262219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AA9F190-1615-0C53-173B-9B41161A8062}"/>
              </a:ext>
            </a:extLst>
          </p:cNvPr>
          <p:cNvSpPr>
            <a:spLocks noGrp="1"/>
          </p:cNvSpPr>
          <p:nvPr>
            <p:ph type="title"/>
          </p:nvPr>
        </p:nvSpPr>
        <p:spPr>
          <a:xfrm>
            <a:off x="762000" y="152400"/>
            <a:ext cx="7200900" cy="685800"/>
          </a:xfrm>
        </p:spPr>
        <p:txBody>
          <a:bodyPr>
            <a:noAutofit/>
          </a:bodyPr>
          <a:lstStyle/>
          <a:p>
            <a:r>
              <a:rPr lang="el-GR" sz="3200" b="1" dirty="0"/>
              <a:t>Διαστημικό πρόγραμμα </a:t>
            </a:r>
            <a:r>
              <a:rPr lang="en-US" sz="3200" b="1" dirty="0"/>
              <a:t>ERMIS</a:t>
            </a:r>
            <a:r>
              <a:rPr lang="el-GR" sz="3200" b="1" dirty="0"/>
              <a:t> του ΕΚΠΑ</a:t>
            </a:r>
            <a:endParaRPr lang="en-US" sz="3200" b="1" dirty="0"/>
          </a:p>
        </p:txBody>
      </p:sp>
      <p:sp>
        <p:nvSpPr>
          <p:cNvPr id="7" name="Content Placeholder 9">
            <a:extLst>
              <a:ext uri="{FF2B5EF4-FFF2-40B4-BE49-F238E27FC236}">
                <a16:creationId xmlns:a16="http://schemas.microsoft.com/office/drawing/2014/main" id="{9F63669A-5AAE-A6F2-C8AC-CDAEFE6062F7}"/>
              </a:ext>
            </a:extLst>
          </p:cNvPr>
          <p:cNvSpPr>
            <a:spLocks noGrp="1"/>
          </p:cNvSpPr>
          <p:nvPr>
            <p:ph idx="1"/>
          </p:nvPr>
        </p:nvSpPr>
        <p:spPr>
          <a:xfrm>
            <a:off x="762000" y="838200"/>
            <a:ext cx="8229600" cy="5791200"/>
          </a:xfrm>
        </p:spPr>
        <p:txBody>
          <a:bodyPr>
            <a:normAutofit/>
          </a:bodyPr>
          <a:lstStyle/>
          <a:p>
            <a:r>
              <a:rPr lang="el-GR" sz="1800" dirty="0"/>
              <a:t>Κατασκευή 3 </a:t>
            </a:r>
            <a:r>
              <a:rPr lang="el-GR" sz="1800" dirty="0" err="1"/>
              <a:t>νανοδορυφόρων</a:t>
            </a:r>
            <a:r>
              <a:rPr lang="el-GR" sz="1800" dirty="0"/>
              <a:t> (τύπου </a:t>
            </a:r>
            <a:r>
              <a:rPr lang="en-US" sz="1800" dirty="0"/>
              <a:t>CubeSat 6U/8U, </a:t>
            </a:r>
            <a:r>
              <a:rPr lang="el-GR" sz="1800" dirty="0"/>
              <a:t>βάρους 10</a:t>
            </a:r>
            <a:r>
              <a:rPr lang="en-US" sz="1800" dirty="0"/>
              <a:t>/12</a:t>
            </a:r>
            <a:r>
              <a:rPr lang="el-GR" sz="1800" dirty="0"/>
              <a:t> κιλών έκαστος) για </a:t>
            </a:r>
            <a:r>
              <a:rPr lang="el-GR" sz="1800" b="1" dirty="0"/>
              <a:t>προηγμένες επικοινωνίες </a:t>
            </a:r>
            <a:r>
              <a:rPr lang="el-GR" sz="1800" dirty="0"/>
              <a:t>και </a:t>
            </a:r>
            <a:r>
              <a:rPr lang="el-GR" sz="1800" b="1" dirty="0"/>
              <a:t>παρατήρηση της Γης</a:t>
            </a:r>
          </a:p>
          <a:p>
            <a:r>
              <a:rPr lang="el-GR" sz="1800" dirty="0"/>
              <a:t>Ανάπτυξη </a:t>
            </a:r>
            <a:r>
              <a:rPr lang="el-GR" sz="1800" b="1" dirty="0"/>
              <a:t>νέων διαστημικών δυνατοτήτων και υποδομών </a:t>
            </a:r>
            <a:r>
              <a:rPr lang="el-GR" sz="1800" dirty="0"/>
              <a:t>στο </a:t>
            </a:r>
            <a:r>
              <a:rPr lang="el-GR" sz="1800" b="1" dirty="0"/>
              <a:t>ΕΚΠΑ</a:t>
            </a:r>
            <a:r>
              <a:rPr lang="el-GR" sz="1800" dirty="0"/>
              <a:t> </a:t>
            </a:r>
          </a:p>
          <a:p>
            <a:r>
              <a:rPr lang="el-GR" sz="1800" dirty="0"/>
              <a:t>Σχεδιασμός, κατασκευή, εκτόξευση και </a:t>
            </a:r>
            <a:r>
              <a:rPr lang="el-GR" sz="1800" dirty="0" err="1"/>
              <a:t>επιτηχής</a:t>
            </a:r>
            <a:r>
              <a:rPr lang="el-GR" sz="1800" dirty="0"/>
              <a:t> λειτουργία εντός </a:t>
            </a:r>
            <a:r>
              <a:rPr lang="el-GR" sz="1800" b="1" dirty="0"/>
              <a:t>30 μηνών</a:t>
            </a:r>
          </a:p>
          <a:p>
            <a:pPr lvl="1"/>
            <a:r>
              <a:rPr lang="el-GR" sz="1600" dirty="0"/>
              <a:t>Σήμερα οι </a:t>
            </a:r>
            <a:r>
              <a:rPr lang="el-GR" sz="1600" dirty="0" err="1"/>
              <a:t>μικροδορυφόροι</a:t>
            </a:r>
            <a:r>
              <a:rPr lang="el-GR" sz="1600" dirty="0"/>
              <a:t> του ΕΚΠΑ είναι πλήρως λειτουργικοί</a:t>
            </a:r>
            <a:r>
              <a:rPr lang="en-US" sz="1600" dirty="0"/>
              <a:t> (100% </a:t>
            </a:r>
            <a:r>
              <a:rPr lang="el-GR" sz="1600" dirty="0"/>
              <a:t>επιτυχία)</a:t>
            </a:r>
          </a:p>
          <a:p>
            <a:r>
              <a:rPr lang="el-GR" sz="1800" b="1" dirty="0"/>
              <a:t>ERMIS-1/2</a:t>
            </a:r>
            <a:r>
              <a:rPr lang="el-GR" sz="1800" dirty="0"/>
              <a:t>: Επικοινωνίες </a:t>
            </a:r>
            <a:r>
              <a:rPr lang="el-GR" sz="1800" dirty="0" err="1"/>
              <a:t>IoT</a:t>
            </a:r>
            <a:r>
              <a:rPr lang="el-GR" sz="1800" dirty="0"/>
              <a:t>/5G (OQH)</a:t>
            </a:r>
          </a:p>
          <a:p>
            <a:r>
              <a:rPr lang="el-GR" sz="1800" b="1" dirty="0"/>
              <a:t>ERMIS-3</a:t>
            </a:r>
            <a:r>
              <a:rPr lang="el-GR" sz="1800" dirty="0"/>
              <a:t>: </a:t>
            </a:r>
            <a:r>
              <a:rPr lang="el-GR" sz="1800" dirty="0" err="1"/>
              <a:t>Υπερφασματική</a:t>
            </a:r>
            <a:r>
              <a:rPr lang="el-GR" sz="1800" dirty="0"/>
              <a:t> απεικόνιση ανάλυσης 5m, οπτική ζεύξη λέιζερ 1Gbps, ζεύξη RF ζωνών S/X, Μονάδα Επεξεργασίας Δεδομένων Ωφέλιμου Φορτίου</a:t>
            </a:r>
            <a:r>
              <a:rPr lang="en-US" sz="1800" dirty="0"/>
              <a:t> </a:t>
            </a:r>
            <a:r>
              <a:rPr lang="el-GR" sz="1800" dirty="0"/>
              <a:t>(</a:t>
            </a:r>
            <a:r>
              <a:rPr lang="en-US" sz="1800" dirty="0"/>
              <a:t>PDPU</a:t>
            </a:r>
            <a:r>
              <a:rPr lang="el-GR" sz="1800" dirty="0"/>
              <a:t>) με </a:t>
            </a:r>
            <a:r>
              <a:rPr lang="el-GR" sz="1800" dirty="0" err="1"/>
              <a:t>επιταγχυντές</a:t>
            </a:r>
            <a:r>
              <a:rPr lang="el-GR" sz="1800" dirty="0"/>
              <a:t> υλικού (πυρήνες IP) για συμπίεση και οπτικές ζεύξεις</a:t>
            </a:r>
          </a:p>
        </p:txBody>
      </p:sp>
      <p:sp>
        <p:nvSpPr>
          <p:cNvPr id="9" name="Slide Number Placeholder 3">
            <a:extLst>
              <a:ext uri="{FF2B5EF4-FFF2-40B4-BE49-F238E27FC236}">
                <a16:creationId xmlns:a16="http://schemas.microsoft.com/office/drawing/2014/main" id="{76933711-798A-553F-2CD8-89CA529DD438}"/>
              </a:ext>
            </a:extLst>
          </p:cNvPr>
          <p:cNvSpPr>
            <a:spLocks noGrp="1"/>
          </p:cNvSpPr>
          <p:nvPr>
            <p:ph type="sldNum" sz="quarter" idx="12"/>
          </p:nvPr>
        </p:nvSpPr>
        <p:spPr>
          <a:xfrm>
            <a:off x="8101012" y="6453386"/>
            <a:ext cx="966787" cy="404614"/>
          </a:xfrm>
        </p:spPr>
        <p:txBody>
          <a:bodyPr/>
          <a:lstStyle/>
          <a:p>
            <a:fld id="{C67B46B5-A407-46D0-815B-4945E776D48F}" type="slidenum">
              <a:rPr lang="en-US" smtClean="0"/>
              <a:pPr/>
              <a:t>32</a:t>
            </a:fld>
            <a:endParaRPr lang="en-US"/>
          </a:p>
        </p:txBody>
      </p:sp>
      <p:grpSp>
        <p:nvGrpSpPr>
          <p:cNvPr id="16" name="Group 15">
            <a:extLst>
              <a:ext uri="{FF2B5EF4-FFF2-40B4-BE49-F238E27FC236}">
                <a16:creationId xmlns:a16="http://schemas.microsoft.com/office/drawing/2014/main" id="{FEC293B1-C8E5-4611-F921-50ED9D48F997}"/>
              </a:ext>
            </a:extLst>
          </p:cNvPr>
          <p:cNvGrpSpPr/>
          <p:nvPr/>
        </p:nvGrpSpPr>
        <p:grpSpPr>
          <a:xfrm>
            <a:off x="762000" y="4114800"/>
            <a:ext cx="8077200" cy="2459032"/>
            <a:chOff x="762000" y="4114800"/>
            <a:chExt cx="8077200" cy="2459032"/>
          </a:xfrm>
        </p:grpSpPr>
        <p:sp>
          <p:nvSpPr>
            <p:cNvPr id="13" name="Rectangle 12">
              <a:extLst>
                <a:ext uri="{FF2B5EF4-FFF2-40B4-BE49-F238E27FC236}">
                  <a16:creationId xmlns:a16="http://schemas.microsoft.com/office/drawing/2014/main" id="{8D6AC3E7-75B3-4966-169D-585F5E9EB586}"/>
                </a:ext>
              </a:extLst>
            </p:cNvPr>
            <p:cNvSpPr/>
            <p:nvPr/>
          </p:nvSpPr>
          <p:spPr>
            <a:xfrm>
              <a:off x="762000" y="4114800"/>
              <a:ext cx="8077200" cy="2459032"/>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0E8A29DB-2E7B-B667-FD84-BF2B86567A86}"/>
                </a:ext>
              </a:extLst>
            </p:cNvPr>
            <p:cNvPicPr>
              <a:picLocks noChangeAspect="1"/>
            </p:cNvPicPr>
            <p:nvPr/>
          </p:nvPicPr>
          <p:blipFill>
            <a:blip r:embed="rId2"/>
            <a:stretch>
              <a:fillRect/>
            </a:stretch>
          </p:blipFill>
          <p:spPr>
            <a:xfrm>
              <a:off x="822026" y="4135432"/>
              <a:ext cx="2431720" cy="2438400"/>
            </a:xfrm>
            <a:prstGeom prst="rect">
              <a:avLst/>
            </a:prstGeom>
          </p:spPr>
        </p:pic>
        <p:pic>
          <p:nvPicPr>
            <p:cNvPr id="11" name="Picture 10">
              <a:extLst>
                <a:ext uri="{FF2B5EF4-FFF2-40B4-BE49-F238E27FC236}">
                  <a16:creationId xmlns:a16="http://schemas.microsoft.com/office/drawing/2014/main" id="{8CC2B883-D4DE-9558-1236-72979B5E42F4}"/>
                </a:ext>
              </a:extLst>
            </p:cNvPr>
            <p:cNvPicPr>
              <a:picLocks noChangeAspect="1"/>
            </p:cNvPicPr>
            <p:nvPr/>
          </p:nvPicPr>
          <p:blipFill>
            <a:blip r:embed="rId3"/>
            <a:stretch>
              <a:fillRect/>
            </a:stretch>
          </p:blipFill>
          <p:spPr>
            <a:xfrm>
              <a:off x="3253746" y="4159718"/>
              <a:ext cx="2376587" cy="2389827"/>
            </a:xfrm>
            <a:prstGeom prst="rect">
              <a:avLst/>
            </a:prstGeom>
          </p:spPr>
        </p:pic>
        <p:pic>
          <p:nvPicPr>
            <p:cNvPr id="12" name="Picture 11">
              <a:extLst>
                <a:ext uri="{FF2B5EF4-FFF2-40B4-BE49-F238E27FC236}">
                  <a16:creationId xmlns:a16="http://schemas.microsoft.com/office/drawing/2014/main" id="{C7A216B7-B772-9A15-2848-E5AC8AF370D7}"/>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802477" y="4976016"/>
              <a:ext cx="2949642" cy="7572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0854189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7A35B87D-EEB1-AE25-C882-9F278209A9E0}"/>
              </a:ext>
            </a:extLst>
          </p:cNvPr>
          <p:cNvSpPr>
            <a:spLocks noGrp="1"/>
          </p:cNvSpPr>
          <p:nvPr>
            <p:ph type="sldNum" sz="quarter" idx="12"/>
          </p:nvPr>
        </p:nvSpPr>
        <p:spPr>
          <a:xfrm>
            <a:off x="8101012" y="6453386"/>
            <a:ext cx="966787" cy="404614"/>
          </a:xfrm>
        </p:spPr>
        <p:txBody>
          <a:bodyPr/>
          <a:lstStyle/>
          <a:p>
            <a:fld id="{C67B46B5-A407-46D0-815B-4945E776D48F}" type="slidenum">
              <a:rPr lang="en-US" smtClean="0"/>
              <a:pPr/>
              <a:t>33</a:t>
            </a:fld>
            <a:endParaRPr lang="en-US"/>
          </a:p>
        </p:txBody>
      </p:sp>
      <p:pic>
        <p:nvPicPr>
          <p:cNvPr id="6" name="Picture 5">
            <a:extLst>
              <a:ext uri="{FF2B5EF4-FFF2-40B4-BE49-F238E27FC236}">
                <a16:creationId xmlns:a16="http://schemas.microsoft.com/office/drawing/2014/main" id="{593260FA-FBD2-7EB1-0C45-EE0D79FA0F0B}"/>
              </a:ext>
            </a:extLst>
          </p:cNvPr>
          <p:cNvPicPr>
            <a:picLocks noChangeAspect="1"/>
          </p:cNvPicPr>
          <p:nvPr/>
        </p:nvPicPr>
        <p:blipFill>
          <a:blip r:embed="rId2"/>
          <a:stretch>
            <a:fillRect/>
          </a:stretch>
        </p:blipFill>
        <p:spPr>
          <a:xfrm>
            <a:off x="762001" y="918420"/>
            <a:ext cx="8229599" cy="5533523"/>
          </a:xfrm>
          <a:prstGeom prst="rect">
            <a:avLst/>
          </a:prstGeom>
        </p:spPr>
      </p:pic>
      <p:sp>
        <p:nvSpPr>
          <p:cNvPr id="7" name="Title 1">
            <a:extLst>
              <a:ext uri="{FF2B5EF4-FFF2-40B4-BE49-F238E27FC236}">
                <a16:creationId xmlns:a16="http://schemas.microsoft.com/office/drawing/2014/main" id="{63ADB446-A245-AD70-246D-34ABB06CDE46}"/>
              </a:ext>
            </a:extLst>
          </p:cNvPr>
          <p:cNvSpPr>
            <a:spLocks noGrp="1"/>
          </p:cNvSpPr>
          <p:nvPr>
            <p:ph type="title"/>
          </p:nvPr>
        </p:nvSpPr>
        <p:spPr>
          <a:xfrm>
            <a:off x="762001" y="152400"/>
            <a:ext cx="7200900" cy="685800"/>
          </a:xfrm>
        </p:spPr>
        <p:txBody>
          <a:bodyPr>
            <a:noAutofit/>
          </a:bodyPr>
          <a:lstStyle/>
          <a:p>
            <a:r>
              <a:rPr lang="el-GR" sz="3200" b="1" dirty="0"/>
              <a:t>Διαστημικό πρόγραμμα </a:t>
            </a:r>
            <a:r>
              <a:rPr lang="en-US" sz="3200" b="1" dirty="0"/>
              <a:t>ERMIS</a:t>
            </a:r>
            <a:r>
              <a:rPr lang="el-GR" sz="3200" b="1" dirty="0"/>
              <a:t> του ΕΚΠΑ</a:t>
            </a:r>
            <a:endParaRPr lang="en-US" sz="3200" b="1" dirty="0"/>
          </a:p>
        </p:txBody>
      </p:sp>
    </p:spTree>
    <p:extLst>
      <p:ext uri="{BB962C8B-B14F-4D97-AF65-F5344CB8AC3E}">
        <p14:creationId xmlns:p14="http://schemas.microsoft.com/office/powerpoint/2010/main" val="27358706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2E51F3E-9D57-155F-A56C-CC7F2D1FF58B}"/>
              </a:ext>
            </a:extLst>
          </p:cNvPr>
          <p:cNvSpPr>
            <a:spLocks noGrp="1"/>
          </p:cNvSpPr>
          <p:nvPr>
            <p:ph type="title"/>
          </p:nvPr>
        </p:nvSpPr>
        <p:spPr>
          <a:xfrm>
            <a:off x="1028700" y="76200"/>
            <a:ext cx="7200900" cy="685800"/>
          </a:xfrm>
        </p:spPr>
        <p:txBody>
          <a:bodyPr>
            <a:noAutofit/>
          </a:bodyPr>
          <a:lstStyle/>
          <a:p>
            <a:r>
              <a:rPr lang="el-GR" sz="3200" b="1" dirty="0"/>
              <a:t>Διαστημικό πρόγραμμα </a:t>
            </a:r>
            <a:r>
              <a:rPr lang="en-US" sz="3200" b="1" dirty="0"/>
              <a:t>ERMIS</a:t>
            </a:r>
            <a:r>
              <a:rPr lang="el-GR" sz="3200" b="1" dirty="0"/>
              <a:t> του ΕΚΠΑ</a:t>
            </a:r>
            <a:endParaRPr lang="en-US" sz="3200" b="1" dirty="0"/>
          </a:p>
        </p:txBody>
      </p:sp>
      <p:sp>
        <p:nvSpPr>
          <p:cNvPr id="6" name="Content Placeholder 7">
            <a:extLst>
              <a:ext uri="{FF2B5EF4-FFF2-40B4-BE49-F238E27FC236}">
                <a16:creationId xmlns:a16="http://schemas.microsoft.com/office/drawing/2014/main" id="{10216F12-4499-99D0-5394-21F8549E4A92}"/>
              </a:ext>
            </a:extLst>
          </p:cNvPr>
          <p:cNvSpPr>
            <a:spLocks noGrp="1"/>
          </p:cNvSpPr>
          <p:nvPr>
            <p:ph idx="1"/>
          </p:nvPr>
        </p:nvSpPr>
        <p:spPr>
          <a:xfrm>
            <a:off x="1028700" y="833967"/>
            <a:ext cx="7200900" cy="766234"/>
          </a:xfrm>
        </p:spPr>
        <p:txBody>
          <a:bodyPr>
            <a:normAutofit/>
          </a:bodyPr>
          <a:lstStyle/>
          <a:p>
            <a:r>
              <a:rPr lang="el-GR" dirty="0"/>
              <a:t>Περιβαλλοντικές δοκιμές στο </a:t>
            </a:r>
            <a:r>
              <a:rPr lang="en-US" dirty="0"/>
              <a:t>European Space Research and Technology Centre (ESTEC), </a:t>
            </a:r>
            <a:r>
              <a:rPr lang="el-GR" dirty="0"/>
              <a:t>του</a:t>
            </a:r>
            <a:r>
              <a:rPr lang="en-US" dirty="0"/>
              <a:t> European Space Agency (ESA)</a:t>
            </a:r>
          </a:p>
        </p:txBody>
      </p:sp>
      <p:sp>
        <p:nvSpPr>
          <p:cNvPr id="7" name="Slide Number Placeholder 3">
            <a:extLst>
              <a:ext uri="{FF2B5EF4-FFF2-40B4-BE49-F238E27FC236}">
                <a16:creationId xmlns:a16="http://schemas.microsoft.com/office/drawing/2014/main" id="{82BC7382-EEAC-E64D-9606-4FB8C542C0A4}"/>
              </a:ext>
            </a:extLst>
          </p:cNvPr>
          <p:cNvSpPr>
            <a:spLocks noGrp="1"/>
          </p:cNvSpPr>
          <p:nvPr>
            <p:ph type="sldNum" sz="quarter" idx="12"/>
          </p:nvPr>
        </p:nvSpPr>
        <p:spPr>
          <a:xfrm>
            <a:off x="8101012" y="6453386"/>
            <a:ext cx="966787" cy="404614"/>
          </a:xfrm>
        </p:spPr>
        <p:txBody>
          <a:bodyPr/>
          <a:lstStyle/>
          <a:p>
            <a:fld id="{C67B46B5-A407-46D0-815B-4945E776D48F}" type="slidenum">
              <a:rPr lang="en-US" smtClean="0"/>
              <a:pPr/>
              <a:t>34</a:t>
            </a:fld>
            <a:endParaRPr lang="en-US"/>
          </a:p>
        </p:txBody>
      </p:sp>
      <p:pic>
        <p:nvPicPr>
          <p:cNvPr id="8" name="Picture 3" descr="A group of people standing in front of a table with a machine&#10;&#10;AI-generated content may be incorrect.">
            <a:extLst>
              <a:ext uri="{FF2B5EF4-FFF2-40B4-BE49-F238E27FC236}">
                <a16:creationId xmlns:a16="http://schemas.microsoft.com/office/drawing/2014/main" id="{DC256EFD-B8B7-D20B-3208-B42BEF0F3CE4}"/>
              </a:ext>
            </a:extLst>
          </p:cNvPr>
          <p:cNvPicPr>
            <a:picLocks noChangeAspect="1"/>
          </p:cNvPicPr>
          <p:nvPr/>
        </p:nvPicPr>
        <p:blipFill>
          <a:blip r:embed="rId2"/>
          <a:stretch>
            <a:fillRect/>
          </a:stretch>
        </p:blipFill>
        <p:spPr>
          <a:xfrm>
            <a:off x="685799" y="1698531"/>
            <a:ext cx="8297883" cy="4626069"/>
          </a:xfrm>
          <a:prstGeom prst="rect">
            <a:avLst/>
          </a:prstGeom>
        </p:spPr>
      </p:pic>
    </p:spTree>
    <p:extLst>
      <p:ext uri="{BB962C8B-B14F-4D97-AF65-F5344CB8AC3E}">
        <p14:creationId xmlns:p14="http://schemas.microsoft.com/office/powerpoint/2010/main" val="39343542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39D35FA-8954-0C2A-4186-B853D6B01D01}"/>
              </a:ext>
            </a:extLst>
          </p:cNvPr>
          <p:cNvSpPr>
            <a:spLocks noGrp="1"/>
          </p:cNvSpPr>
          <p:nvPr>
            <p:ph type="title"/>
          </p:nvPr>
        </p:nvSpPr>
        <p:spPr>
          <a:xfrm>
            <a:off x="1028700" y="76200"/>
            <a:ext cx="7200900" cy="685800"/>
          </a:xfrm>
        </p:spPr>
        <p:txBody>
          <a:bodyPr>
            <a:noAutofit/>
          </a:bodyPr>
          <a:lstStyle/>
          <a:p>
            <a:r>
              <a:rPr lang="el-GR" sz="3200" b="1" dirty="0"/>
              <a:t>Διαστημικό πρόγραμμα </a:t>
            </a:r>
            <a:r>
              <a:rPr lang="en-US" sz="3200" b="1" dirty="0"/>
              <a:t>ERMIS</a:t>
            </a:r>
            <a:r>
              <a:rPr lang="el-GR" sz="3200" b="1" dirty="0"/>
              <a:t> του ΕΚΠΑ</a:t>
            </a:r>
            <a:endParaRPr lang="en-US" sz="3200" b="1" dirty="0"/>
          </a:p>
        </p:txBody>
      </p:sp>
      <p:sp>
        <p:nvSpPr>
          <p:cNvPr id="6" name="Content Placeholder 7">
            <a:extLst>
              <a:ext uri="{FF2B5EF4-FFF2-40B4-BE49-F238E27FC236}">
                <a16:creationId xmlns:a16="http://schemas.microsoft.com/office/drawing/2014/main" id="{4490F40D-5138-20C4-FDEE-A21482498509}"/>
              </a:ext>
            </a:extLst>
          </p:cNvPr>
          <p:cNvSpPr>
            <a:spLocks noGrp="1"/>
          </p:cNvSpPr>
          <p:nvPr>
            <p:ph idx="1"/>
          </p:nvPr>
        </p:nvSpPr>
        <p:spPr>
          <a:xfrm>
            <a:off x="1028700" y="685800"/>
            <a:ext cx="7734300" cy="766234"/>
          </a:xfrm>
        </p:spPr>
        <p:txBody>
          <a:bodyPr>
            <a:normAutofit fontScale="92500"/>
          </a:bodyPr>
          <a:lstStyle/>
          <a:p>
            <a:r>
              <a:rPr lang="el-GR" sz="1600" dirty="0"/>
              <a:t>Επιστημονικός υπεύθυνος: Καθηγητής Βάιος </a:t>
            </a:r>
            <a:r>
              <a:rPr lang="el-GR" sz="1600" dirty="0" err="1"/>
              <a:t>Λάππας</a:t>
            </a:r>
            <a:r>
              <a:rPr lang="el-GR" sz="1600" dirty="0"/>
              <a:t>, Πρόεδρος Αεροδιαστημικής</a:t>
            </a:r>
            <a:r>
              <a:rPr lang="en-US" sz="1600" dirty="0"/>
              <a:t> E&amp;T</a:t>
            </a:r>
            <a:endParaRPr lang="el-GR" sz="1600" dirty="0"/>
          </a:p>
          <a:p>
            <a:r>
              <a:rPr lang="el-GR" sz="1600" dirty="0"/>
              <a:t>Υπεύθυνος διασφάλισης ποιότητας προϊόντος</a:t>
            </a:r>
            <a:r>
              <a:rPr lang="en-US" sz="1600" dirty="0"/>
              <a:t>: </a:t>
            </a:r>
            <a:r>
              <a:rPr lang="el-GR" sz="1600" dirty="0" err="1"/>
              <a:t>Καθ</a:t>
            </a:r>
            <a:r>
              <a:rPr lang="el-GR" sz="1600" dirty="0"/>
              <a:t>. Α. Πασχάλης, Διευθυντής </a:t>
            </a:r>
            <a:r>
              <a:rPr lang="en-US" sz="1600" dirty="0"/>
              <a:t>DSCAL</a:t>
            </a:r>
          </a:p>
        </p:txBody>
      </p:sp>
      <p:sp>
        <p:nvSpPr>
          <p:cNvPr id="7" name="Slide Number Placeholder 3">
            <a:extLst>
              <a:ext uri="{FF2B5EF4-FFF2-40B4-BE49-F238E27FC236}">
                <a16:creationId xmlns:a16="http://schemas.microsoft.com/office/drawing/2014/main" id="{65A3391E-3D46-C270-424B-CAC0E05A29B4}"/>
              </a:ext>
            </a:extLst>
          </p:cNvPr>
          <p:cNvSpPr>
            <a:spLocks noGrp="1"/>
          </p:cNvSpPr>
          <p:nvPr>
            <p:ph type="sldNum" sz="quarter" idx="12"/>
          </p:nvPr>
        </p:nvSpPr>
        <p:spPr>
          <a:xfrm>
            <a:off x="8101012" y="6453386"/>
            <a:ext cx="966787" cy="404614"/>
          </a:xfrm>
        </p:spPr>
        <p:txBody>
          <a:bodyPr/>
          <a:lstStyle/>
          <a:p>
            <a:fld id="{C67B46B5-A407-46D0-815B-4945E776D48F}" type="slidenum">
              <a:rPr lang="en-US" smtClean="0"/>
              <a:pPr/>
              <a:t>35</a:t>
            </a:fld>
            <a:endParaRPr lang="en-US"/>
          </a:p>
        </p:txBody>
      </p:sp>
      <p:pic>
        <p:nvPicPr>
          <p:cNvPr id="9" name="Picture 8" descr="A group of men in white coats and plastic caps standing in front of a machine&#10;&#10;AI-generated content may be incorrect.">
            <a:extLst>
              <a:ext uri="{FF2B5EF4-FFF2-40B4-BE49-F238E27FC236}">
                <a16:creationId xmlns:a16="http://schemas.microsoft.com/office/drawing/2014/main" id="{0BDE64FF-E998-F4B8-00E7-8385F209EE42}"/>
              </a:ext>
            </a:extLst>
          </p:cNvPr>
          <p:cNvPicPr>
            <a:picLocks noChangeAspect="1"/>
          </p:cNvPicPr>
          <p:nvPr/>
        </p:nvPicPr>
        <p:blipFill>
          <a:blip r:embed="rId2"/>
          <a:stretch>
            <a:fillRect/>
          </a:stretch>
        </p:blipFill>
        <p:spPr>
          <a:xfrm>
            <a:off x="1306225" y="1624660"/>
            <a:ext cx="6910374" cy="5182781"/>
          </a:xfrm>
          <a:prstGeom prst="rect">
            <a:avLst/>
          </a:prstGeom>
        </p:spPr>
      </p:pic>
    </p:spTree>
    <p:extLst>
      <p:ext uri="{BB962C8B-B14F-4D97-AF65-F5344CB8AC3E}">
        <p14:creationId xmlns:p14="http://schemas.microsoft.com/office/powerpoint/2010/main" val="35152133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5BC094C-BD9B-CAED-E355-388EE5ED3F6B}"/>
              </a:ext>
            </a:extLst>
          </p:cNvPr>
          <p:cNvSpPr>
            <a:spLocks noGrp="1"/>
          </p:cNvSpPr>
          <p:nvPr>
            <p:ph type="title"/>
          </p:nvPr>
        </p:nvSpPr>
        <p:spPr>
          <a:xfrm>
            <a:off x="755506" y="71967"/>
            <a:ext cx="7200900" cy="685800"/>
          </a:xfrm>
        </p:spPr>
        <p:txBody>
          <a:bodyPr>
            <a:noAutofit/>
          </a:bodyPr>
          <a:lstStyle/>
          <a:p>
            <a:r>
              <a:rPr lang="el-GR" sz="3200" b="1" dirty="0"/>
              <a:t>Διαστημικό πρόγραμμα </a:t>
            </a:r>
            <a:r>
              <a:rPr lang="en-US" sz="3200" b="1" dirty="0"/>
              <a:t>ERMIS</a:t>
            </a:r>
            <a:r>
              <a:rPr lang="el-GR" sz="3200" b="1" dirty="0"/>
              <a:t> του ΕΚΠΑ</a:t>
            </a:r>
            <a:endParaRPr lang="en-US" sz="3200" b="1" dirty="0"/>
          </a:p>
        </p:txBody>
      </p:sp>
      <p:sp>
        <p:nvSpPr>
          <p:cNvPr id="6" name="Content Placeholder 7">
            <a:extLst>
              <a:ext uri="{FF2B5EF4-FFF2-40B4-BE49-F238E27FC236}">
                <a16:creationId xmlns:a16="http://schemas.microsoft.com/office/drawing/2014/main" id="{086B5E0D-512F-ABED-0386-A2742E7F2574}"/>
              </a:ext>
            </a:extLst>
          </p:cNvPr>
          <p:cNvSpPr>
            <a:spLocks noGrp="1"/>
          </p:cNvSpPr>
          <p:nvPr>
            <p:ph idx="1"/>
          </p:nvPr>
        </p:nvSpPr>
        <p:spPr>
          <a:xfrm>
            <a:off x="1028700" y="833967"/>
            <a:ext cx="7200900" cy="461433"/>
          </a:xfrm>
        </p:spPr>
        <p:txBody>
          <a:bodyPr>
            <a:normAutofit/>
          </a:bodyPr>
          <a:lstStyle/>
          <a:p>
            <a:r>
              <a:rPr lang="el-GR" dirty="0"/>
              <a:t>Δορυφορικές υποδομές εδάφους στο Τμήμα Αεροδιαστημικής</a:t>
            </a:r>
            <a:endParaRPr lang="en-US" dirty="0"/>
          </a:p>
        </p:txBody>
      </p:sp>
      <p:sp>
        <p:nvSpPr>
          <p:cNvPr id="7" name="Slide Number Placeholder 3">
            <a:extLst>
              <a:ext uri="{FF2B5EF4-FFF2-40B4-BE49-F238E27FC236}">
                <a16:creationId xmlns:a16="http://schemas.microsoft.com/office/drawing/2014/main" id="{C7BEBC80-EB99-3F59-09E5-1C25C3190DE7}"/>
              </a:ext>
            </a:extLst>
          </p:cNvPr>
          <p:cNvSpPr>
            <a:spLocks noGrp="1"/>
          </p:cNvSpPr>
          <p:nvPr>
            <p:ph type="sldNum" sz="quarter" idx="12"/>
          </p:nvPr>
        </p:nvSpPr>
        <p:spPr>
          <a:xfrm>
            <a:off x="8153400" y="6453386"/>
            <a:ext cx="966787" cy="404614"/>
          </a:xfrm>
        </p:spPr>
        <p:txBody>
          <a:bodyPr/>
          <a:lstStyle/>
          <a:p>
            <a:fld id="{C67B46B5-A407-46D0-815B-4945E776D48F}" type="slidenum">
              <a:rPr lang="en-US" smtClean="0"/>
              <a:pPr/>
              <a:t>36</a:t>
            </a:fld>
            <a:endParaRPr lang="en-US"/>
          </a:p>
        </p:txBody>
      </p:sp>
      <p:pic>
        <p:nvPicPr>
          <p:cNvPr id="9" name="Picture 8">
            <a:extLst>
              <a:ext uri="{FF2B5EF4-FFF2-40B4-BE49-F238E27FC236}">
                <a16:creationId xmlns:a16="http://schemas.microsoft.com/office/drawing/2014/main" id="{3E2412D6-B3F0-CFBD-4E2C-C173A375B622}"/>
              </a:ext>
            </a:extLst>
          </p:cNvPr>
          <p:cNvPicPr>
            <a:picLocks noChangeAspect="1"/>
          </p:cNvPicPr>
          <p:nvPr/>
        </p:nvPicPr>
        <p:blipFill>
          <a:blip r:embed="rId2"/>
          <a:stretch>
            <a:fillRect/>
          </a:stretch>
        </p:blipFill>
        <p:spPr>
          <a:xfrm>
            <a:off x="762000" y="1447800"/>
            <a:ext cx="8021844" cy="4793867"/>
          </a:xfrm>
          <a:prstGeom prst="rect">
            <a:avLst/>
          </a:prstGeom>
        </p:spPr>
      </p:pic>
      <p:pic>
        <p:nvPicPr>
          <p:cNvPr id="2" name="Picture 1">
            <a:extLst>
              <a:ext uri="{FF2B5EF4-FFF2-40B4-BE49-F238E27FC236}">
                <a16:creationId xmlns:a16="http://schemas.microsoft.com/office/drawing/2014/main" id="{C900827B-D54F-4AA0-C9B1-1803E1DD8076}"/>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149813" y="5562600"/>
            <a:ext cx="1536987" cy="4336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145526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12B0CC-CD20-904F-B459-447C8B5B97C4}"/>
              </a:ext>
            </a:extLst>
          </p:cNvPr>
          <p:cNvSpPr>
            <a:spLocks noGrp="1"/>
          </p:cNvSpPr>
          <p:nvPr>
            <p:ph type="title"/>
          </p:nvPr>
        </p:nvSpPr>
        <p:spPr>
          <a:xfrm>
            <a:off x="914400" y="76200"/>
            <a:ext cx="7200900" cy="685800"/>
          </a:xfrm>
        </p:spPr>
        <p:txBody>
          <a:bodyPr>
            <a:normAutofit/>
          </a:bodyPr>
          <a:lstStyle/>
          <a:p>
            <a:r>
              <a:rPr lang="el-GR" sz="3200" b="1" dirty="0"/>
              <a:t>Ο </a:t>
            </a:r>
            <a:r>
              <a:rPr lang="el-GR" sz="3200" b="1" dirty="0" err="1"/>
              <a:t>μικροδορυφόρος</a:t>
            </a:r>
            <a:r>
              <a:rPr lang="el-GR" sz="3200" b="1" dirty="0"/>
              <a:t> </a:t>
            </a:r>
            <a:r>
              <a:rPr lang="en-US" sz="3200" b="1" dirty="0"/>
              <a:t>ERMIS</a:t>
            </a:r>
            <a:r>
              <a:rPr lang="el-GR" sz="3200" b="1" dirty="0"/>
              <a:t>-3</a:t>
            </a:r>
            <a:endParaRPr lang="en-US" sz="3200" b="1" dirty="0"/>
          </a:p>
        </p:txBody>
      </p:sp>
      <p:sp>
        <p:nvSpPr>
          <p:cNvPr id="5" name="Content Placeholder 4">
            <a:extLst>
              <a:ext uri="{FF2B5EF4-FFF2-40B4-BE49-F238E27FC236}">
                <a16:creationId xmlns:a16="http://schemas.microsoft.com/office/drawing/2014/main" id="{3F4EDB20-44BE-6355-8EAD-145B334B85E7}"/>
              </a:ext>
            </a:extLst>
          </p:cNvPr>
          <p:cNvSpPr>
            <a:spLocks noGrp="1"/>
          </p:cNvSpPr>
          <p:nvPr>
            <p:ph idx="1"/>
          </p:nvPr>
        </p:nvSpPr>
        <p:spPr>
          <a:xfrm>
            <a:off x="685800" y="4671814"/>
            <a:ext cx="8305800" cy="1881386"/>
          </a:xfrm>
        </p:spPr>
        <p:txBody>
          <a:bodyPr>
            <a:normAutofit/>
          </a:bodyPr>
          <a:lstStyle/>
          <a:p>
            <a:pPr>
              <a:lnSpc>
                <a:spcPct val="108000"/>
              </a:lnSpc>
              <a:spcBef>
                <a:spcPts val="0"/>
              </a:spcBef>
              <a:spcAft>
                <a:spcPts val="600"/>
              </a:spcAft>
            </a:pPr>
            <a:r>
              <a:rPr lang="el-GR" sz="1400" dirty="0" err="1"/>
              <a:t>Τηλεπισκόπιση</a:t>
            </a:r>
            <a:r>
              <a:rPr lang="el-GR" sz="1400" dirty="0"/>
              <a:t> </a:t>
            </a:r>
            <a:r>
              <a:rPr lang="el-GR" sz="1400" dirty="0" err="1"/>
              <a:t>υπερφασματικής</a:t>
            </a:r>
            <a:r>
              <a:rPr lang="el-GR" sz="1400" dirty="0"/>
              <a:t> εικόνας (</a:t>
            </a:r>
            <a:r>
              <a:rPr lang="en-US" sz="1400" dirty="0"/>
              <a:t>PAN + 31 bands 480-880 nm)</a:t>
            </a:r>
            <a:r>
              <a:rPr lang="el-GR" sz="1400" dirty="0"/>
              <a:t> ανάλυσης 5m, πλάτους 20Κ</a:t>
            </a:r>
            <a:r>
              <a:rPr lang="en-US" sz="1400" dirty="0"/>
              <a:t>m</a:t>
            </a:r>
            <a:br>
              <a:rPr lang="el-GR" sz="1400" dirty="0"/>
            </a:br>
            <a:r>
              <a:rPr lang="en-US" sz="1400" dirty="0"/>
              <a:t>– </a:t>
            </a:r>
            <a:r>
              <a:rPr lang="el-GR" sz="1400" dirty="0" err="1"/>
              <a:t>Επιτεύχθει</a:t>
            </a:r>
            <a:r>
              <a:rPr lang="el-GR" sz="1400" dirty="0"/>
              <a:t> πλήρης λειτουργία σε τροχιά</a:t>
            </a:r>
            <a:endParaRPr lang="en-US" sz="1400" dirty="0"/>
          </a:p>
          <a:p>
            <a:pPr>
              <a:lnSpc>
                <a:spcPct val="108000"/>
              </a:lnSpc>
              <a:spcBef>
                <a:spcPts val="0"/>
              </a:spcBef>
              <a:spcAft>
                <a:spcPts val="600"/>
              </a:spcAft>
            </a:pPr>
            <a:r>
              <a:rPr lang="en-US" sz="1400" dirty="0"/>
              <a:t>O</a:t>
            </a:r>
            <a:r>
              <a:rPr lang="el-GR" sz="1400" dirty="0" err="1"/>
              <a:t>πτική</a:t>
            </a:r>
            <a:r>
              <a:rPr lang="el-GR" sz="1400" dirty="0"/>
              <a:t> ζεύξη λέιζερ 1Gbps – </a:t>
            </a:r>
            <a:r>
              <a:rPr lang="el-GR" sz="1400" dirty="0" err="1"/>
              <a:t>Επιτεύχθει</a:t>
            </a:r>
            <a:r>
              <a:rPr lang="el-GR" sz="1400" dirty="0"/>
              <a:t> η ζεύξη σε τροχιά, απομένει η μεταφορά δεδομένων</a:t>
            </a:r>
            <a:r>
              <a:rPr lang="en-US" sz="1400" dirty="0"/>
              <a:t> </a:t>
            </a:r>
            <a:r>
              <a:rPr lang="el-GR" sz="1400" dirty="0"/>
              <a:t>στον </a:t>
            </a:r>
            <a:r>
              <a:rPr lang="en-US" sz="1400" dirty="0"/>
              <a:t>OGS</a:t>
            </a:r>
          </a:p>
          <a:p>
            <a:pPr>
              <a:lnSpc>
                <a:spcPct val="108000"/>
              </a:lnSpc>
              <a:spcBef>
                <a:spcPts val="0"/>
              </a:spcBef>
              <a:spcAft>
                <a:spcPts val="600"/>
              </a:spcAft>
            </a:pPr>
            <a:r>
              <a:rPr lang="el-GR" sz="1400" dirty="0"/>
              <a:t>RF ζεύξη στις ζώνες </a:t>
            </a:r>
            <a:r>
              <a:rPr lang="en-US" sz="1400" dirty="0"/>
              <a:t>UHF/</a:t>
            </a:r>
            <a:r>
              <a:rPr lang="el-GR" sz="1400" dirty="0"/>
              <a:t>S</a:t>
            </a:r>
            <a:r>
              <a:rPr lang="en-US" sz="1400" dirty="0"/>
              <a:t>-Band</a:t>
            </a:r>
            <a:r>
              <a:rPr lang="el-GR" sz="1400" dirty="0"/>
              <a:t>/X</a:t>
            </a:r>
            <a:r>
              <a:rPr lang="en-US" sz="1400" dirty="0"/>
              <a:t>-Band </a:t>
            </a:r>
            <a:r>
              <a:rPr lang="el-GR" sz="1400" dirty="0"/>
              <a:t>– </a:t>
            </a:r>
            <a:r>
              <a:rPr lang="el-GR" sz="1400" dirty="0" err="1"/>
              <a:t>Επιτεύχθει</a:t>
            </a:r>
            <a:r>
              <a:rPr lang="el-GR" sz="1400" dirty="0"/>
              <a:t> η ζεύξη</a:t>
            </a:r>
            <a:r>
              <a:rPr lang="en-US" sz="1400" dirty="0"/>
              <a:t> </a:t>
            </a:r>
            <a:r>
              <a:rPr lang="el-GR" sz="1400" dirty="0"/>
              <a:t>και η μεταφορά δεδομένων σε τροχιά</a:t>
            </a:r>
            <a:endParaRPr lang="en-US" sz="1400" dirty="0"/>
          </a:p>
          <a:p>
            <a:pPr>
              <a:lnSpc>
                <a:spcPct val="108000"/>
              </a:lnSpc>
              <a:spcBef>
                <a:spcPts val="0"/>
              </a:spcBef>
              <a:spcAft>
                <a:spcPts val="600"/>
              </a:spcAft>
            </a:pPr>
            <a:r>
              <a:rPr lang="el-GR" sz="1400" dirty="0"/>
              <a:t>Μονάδα Επεξεργασίας Δεδομένων Ωφέλιμου Φορτίου</a:t>
            </a:r>
            <a:r>
              <a:rPr lang="en-US" sz="1400" dirty="0"/>
              <a:t> </a:t>
            </a:r>
            <a:r>
              <a:rPr lang="el-GR" sz="1400" dirty="0"/>
              <a:t>(</a:t>
            </a:r>
            <a:r>
              <a:rPr lang="en-US" sz="1400" dirty="0"/>
              <a:t>PDPU</a:t>
            </a:r>
            <a:r>
              <a:rPr lang="el-GR" sz="1400" dirty="0"/>
              <a:t>) – </a:t>
            </a:r>
            <a:r>
              <a:rPr lang="el-GR" sz="1400" dirty="0" err="1"/>
              <a:t>Επιτεύχθει</a:t>
            </a:r>
            <a:r>
              <a:rPr lang="el-GR" sz="1400" dirty="0"/>
              <a:t> πλήρης λειτουργία σε τροχιά</a:t>
            </a:r>
            <a:endParaRPr lang="en-US" sz="1400" dirty="0"/>
          </a:p>
          <a:p>
            <a:pPr lvl="1">
              <a:lnSpc>
                <a:spcPct val="108000"/>
              </a:lnSpc>
              <a:spcBef>
                <a:spcPts val="0"/>
              </a:spcBef>
              <a:spcAft>
                <a:spcPts val="600"/>
              </a:spcAft>
            </a:pPr>
            <a:r>
              <a:rPr lang="el-GR" sz="1400" dirty="0"/>
              <a:t>με </a:t>
            </a:r>
            <a:r>
              <a:rPr lang="el-GR" sz="1400" dirty="0" err="1"/>
              <a:t>επιταγχυντές</a:t>
            </a:r>
            <a:r>
              <a:rPr lang="el-GR" sz="1400" dirty="0"/>
              <a:t> υλικού (πυρήνες IP) για συμπίεση και κωδικοποίηση οπτικού καναλιού</a:t>
            </a:r>
            <a:endParaRPr lang="en-US" sz="1400" dirty="0"/>
          </a:p>
        </p:txBody>
      </p:sp>
      <p:sp>
        <p:nvSpPr>
          <p:cNvPr id="4" name="Slide Number Placeholder 3">
            <a:extLst>
              <a:ext uri="{FF2B5EF4-FFF2-40B4-BE49-F238E27FC236}">
                <a16:creationId xmlns:a16="http://schemas.microsoft.com/office/drawing/2014/main" id="{72B67DE0-6462-EE5A-510D-8F7113C8F6AC}"/>
              </a:ext>
            </a:extLst>
          </p:cNvPr>
          <p:cNvSpPr>
            <a:spLocks noGrp="1"/>
          </p:cNvSpPr>
          <p:nvPr>
            <p:ph type="sldNum" sz="quarter" idx="12"/>
          </p:nvPr>
        </p:nvSpPr>
        <p:spPr/>
        <p:txBody>
          <a:bodyPr/>
          <a:lstStyle/>
          <a:p>
            <a:fld id="{C67B46B5-A407-46D0-815B-4945E776D48F}" type="slidenum">
              <a:rPr lang="en-US" smtClean="0"/>
              <a:pPr/>
              <a:t>37</a:t>
            </a:fld>
            <a:endParaRPr lang="en-US"/>
          </a:p>
        </p:txBody>
      </p:sp>
      <p:pic>
        <p:nvPicPr>
          <p:cNvPr id="8" name="Picture 7">
            <a:extLst>
              <a:ext uri="{FF2B5EF4-FFF2-40B4-BE49-F238E27FC236}">
                <a16:creationId xmlns:a16="http://schemas.microsoft.com/office/drawing/2014/main" id="{13A79F7A-DE1B-525A-85DD-7397422428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0600" y="678742"/>
            <a:ext cx="7467600" cy="3817058"/>
          </a:xfrm>
          <a:prstGeom prst="rect">
            <a:avLst/>
          </a:prstGeom>
        </p:spPr>
      </p:pic>
    </p:spTree>
    <p:extLst>
      <p:ext uri="{BB962C8B-B14F-4D97-AF65-F5344CB8AC3E}">
        <p14:creationId xmlns:p14="http://schemas.microsoft.com/office/powerpoint/2010/main" val="4676167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25BF2CD-60EA-387B-A536-798A75281FC6}"/>
              </a:ext>
            </a:extLst>
          </p:cNvPr>
          <p:cNvSpPr>
            <a:spLocks noGrp="1"/>
          </p:cNvSpPr>
          <p:nvPr>
            <p:ph type="title"/>
          </p:nvPr>
        </p:nvSpPr>
        <p:spPr>
          <a:xfrm>
            <a:off x="685800" y="152400"/>
            <a:ext cx="7200900" cy="685800"/>
          </a:xfrm>
        </p:spPr>
        <p:txBody>
          <a:bodyPr>
            <a:normAutofit/>
          </a:bodyPr>
          <a:lstStyle/>
          <a:p>
            <a:r>
              <a:rPr lang="el-GR" sz="3200" b="1" dirty="0"/>
              <a:t>Ο </a:t>
            </a:r>
            <a:r>
              <a:rPr lang="el-GR" sz="3200" b="1" dirty="0" err="1"/>
              <a:t>μικροδορυφόρος</a:t>
            </a:r>
            <a:r>
              <a:rPr lang="el-GR" sz="3200" b="1" dirty="0"/>
              <a:t> </a:t>
            </a:r>
            <a:r>
              <a:rPr lang="en-US" sz="3200" b="1" dirty="0"/>
              <a:t>ERMIS</a:t>
            </a:r>
            <a:r>
              <a:rPr lang="el-GR" sz="3200" b="1" dirty="0"/>
              <a:t>-3</a:t>
            </a:r>
            <a:endParaRPr lang="en-US" sz="3200" b="1" dirty="0"/>
          </a:p>
        </p:txBody>
      </p:sp>
      <p:sp>
        <p:nvSpPr>
          <p:cNvPr id="7" name="Slide Number Placeholder 3">
            <a:extLst>
              <a:ext uri="{FF2B5EF4-FFF2-40B4-BE49-F238E27FC236}">
                <a16:creationId xmlns:a16="http://schemas.microsoft.com/office/drawing/2014/main" id="{97FF810C-90C2-8784-12A0-B524A4F95817}"/>
              </a:ext>
            </a:extLst>
          </p:cNvPr>
          <p:cNvSpPr>
            <a:spLocks noGrp="1"/>
          </p:cNvSpPr>
          <p:nvPr>
            <p:ph type="sldNum" sz="quarter" idx="12"/>
          </p:nvPr>
        </p:nvSpPr>
        <p:spPr>
          <a:xfrm>
            <a:off x="8101012" y="6453386"/>
            <a:ext cx="966787" cy="404614"/>
          </a:xfrm>
        </p:spPr>
        <p:txBody>
          <a:bodyPr/>
          <a:lstStyle/>
          <a:p>
            <a:fld id="{C67B46B5-A407-46D0-815B-4945E776D48F}" type="slidenum">
              <a:rPr lang="en-US" smtClean="0"/>
              <a:pPr/>
              <a:t>38</a:t>
            </a:fld>
            <a:endParaRPr lang="en-US"/>
          </a:p>
        </p:txBody>
      </p:sp>
      <p:grpSp>
        <p:nvGrpSpPr>
          <p:cNvPr id="10" name="Group 9">
            <a:extLst>
              <a:ext uri="{FF2B5EF4-FFF2-40B4-BE49-F238E27FC236}">
                <a16:creationId xmlns:a16="http://schemas.microsoft.com/office/drawing/2014/main" id="{D8936CB2-4BE2-3B17-2285-8A8D96DC5E6E}"/>
              </a:ext>
            </a:extLst>
          </p:cNvPr>
          <p:cNvGrpSpPr/>
          <p:nvPr/>
        </p:nvGrpSpPr>
        <p:grpSpPr>
          <a:xfrm>
            <a:off x="1371600" y="838200"/>
            <a:ext cx="7010400" cy="5791200"/>
            <a:chOff x="1371600" y="838200"/>
            <a:chExt cx="7010400" cy="5791200"/>
          </a:xfrm>
        </p:grpSpPr>
        <p:sp>
          <p:nvSpPr>
            <p:cNvPr id="9" name="Rectangle 8">
              <a:extLst>
                <a:ext uri="{FF2B5EF4-FFF2-40B4-BE49-F238E27FC236}">
                  <a16:creationId xmlns:a16="http://schemas.microsoft.com/office/drawing/2014/main" id="{A5B3D25E-4149-B76A-B1C6-078BD157EA26}"/>
                </a:ext>
              </a:extLst>
            </p:cNvPr>
            <p:cNvSpPr/>
            <p:nvPr/>
          </p:nvSpPr>
          <p:spPr>
            <a:xfrm>
              <a:off x="1371600" y="838200"/>
              <a:ext cx="7010400" cy="57912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CD6E289B-D658-D78C-9D06-A470BEB1D5A0}"/>
                </a:ext>
              </a:extLst>
            </p:cNvPr>
            <p:cNvPicPr>
              <a:picLocks noChangeAspect="1"/>
            </p:cNvPicPr>
            <p:nvPr/>
          </p:nvPicPr>
          <p:blipFill>
            <a:blip r:embed="rId2"/>
            <a:stretch>
              <a:fillRect/>
            </a:stretch>
          </p:blipFill>
          <p:spPr>
            <a:xfrm>
              <a:off x="1524000" y="914400"/>
              <a:ext cx="6705600" cy="2919070"/>
            </a:xfrm>
            <a:prstGeom prst="rect">
              <a:avLst/>
            </a:prstGeom>
          </p:spPr>
        </p:pic>
        <p:pic>
          <p:nvPicPr>
            <p:cNvPr id="8" name="Picture 7">
              <a:extLst>
                <a:ext uri="{FF2B5EF4-FFF2-40B4-BE49-F238E27FC236}">
                  <a16:creationId xmlns:a16="http://schemas.microsoft.com/office/drawing/2014/main" id="{F59209B2-03BA-14EE-568F-2FB45AF9EA4B}"/>
                </a:ext>
              </a:extLst>
            </p:cNvPr>
            <p:cNvPicPr>
              <a:picLocks noChangeAspect="1"/>
            </p:cNvPicPr>
            <p:nvPr/>
          </p:nvPicPr>
          <p:blipFill>
            <a:blip r:embed="rId3"/>
            <a:stretch>
              <a:fillRect/>
            </a:stretch>
          </p:blipFill>
          <p:spPr>
            <a:xfrm>
              <a:off x="1497805" y="3581400"/>
              <a:ext cx="6731795" cy="2988430"/>
            </a:xfrm>
            <a:prstGeom prst="rect">
              <a:avLst/>
            </a:prstGeom>
          </p:spPr>
        </p:pic>
      </p:grpSp>
    </p:spTree>
    <p:extLst>
      <p:ext uri="{BB962C8B-B14F-4D97-AF65-F5344CB8AC3E}">
        <p14:creationId xmlns:p14="http://schemas.microsoft.com/office/powerpoint/2010/main" val="18927741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EC83C7-8ED0-0CA6-2A60-E5461BAA156D}"/>
              </a:ext>
            </a:extLst>
          </p:cNvPr>
          <p:cNvSpPr/>
          <p:nvPr/>
        </p:nvSpPr>
        <p:spPr>
          <a:xfrm>
            <a:off x="609600" y="1447800"/>
            <a:ext cx="8382000" cy="32766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25FF7EDF-4A19-EA0E-DBC1-00BA15E42505}"/>
              </a:ext>
            </a:extLst>
          </p:cNvPr>
          <p:cNvPicPr>
            <a:picLocks noChangeAspect="1"/>
          </p:cNvPicPr>
          <p:nvPr/>
        </p:nvPicPr>
        <p:blipFill>
          <a:blip r:embed="rId2"/>
          <a:stretch>
            <a:fillRect/>
          </a:stretch>
        </p:blipFill>
        <p:spPr>
          <a:xfrm>
            <a:off x="685800" y="1524000"/>
            <a:ext cx="8229600" cy="3119018"/>
          </a:xfrm>
          <a:prstGeom prst="rect">
            <a:avLst/>
          </a:prstGeom>
        </p:spPr>
      </p:pic>
      <p:sp>
        <p:nvSpPr>
          <p:cNvPr id="9" name="Title 1">
            <a:extLst>
              <a:ext uri="{FF2B5EF4-FFF2-40B4-BE49-F238E27FC236}">
                <a16:creationId xmlns:a16="http://schemas.microsoft.com/office/drawing/2014/main" id="{47D1F8AF-D624-FFC6-8DAE-48587224EDE2}"/>
              </a:ext>
            </a:extLst>
          </p:cNvPr>
          <p:cNvSpPr>
            <a:spLocks noGrp="1"/>
          </p:cNvSpPr>
          <p:nvPr>
            <p:ph type="title"/>
          </p:nvPr>
        </p:nvSpPr>
        <p:spPr>
          <a:xfrm>
            <a:off x="685800" y="152400"/>
            <a:ext cx="7200900" cy="685800"/>
          </a:xfrm>
        </p:spPr>
        <p:txBody>
          <a:bodyPr>
            <a:normAutofit/>
          </a:bodyPr>
          <a:lstStyle/>
          <a:p>
            <a:r>
              <a:rPr lang="el-GR" sz="3200" b="1" dirty="0"/>
              <a:t>Ο </a:t>
            </a:r>
            <a:r>
              <a:rPr lang="el-GR" sz="3200" b="1" dirty="0" err="1"/>
              <a:t>μικροδορυφόρος</a:t>
            </a:r>
            <a:r>
              <a:rPr lang="el-GR" sz="3200" b="1" dirty="0"/>
              <a:t> </a:t>
            </a:r>
            <a:r>
              <a:rPr lang="en-US" sz="3200" b="1" dirty="0"/>
              <a:t>ERMIS</a:t>
            </a:r>
            <a:r>
              <a:rPr lang="el-GR" sz="3200" b="1" dirty="0"/>
              <a:t>-3</a:t>
            </a:r>
            <a:endParaRPr lang="en-US" sz="3200" b="1" dirty="0"/>
          </a:p>
        </p:txBody>
      </p:sp>
      <p:sp>
        <p:nvSpPr>
          <p:cNvPr id="10" name="TextBox 9">
            <a:extLst>
              <a:ext uri="{FF2B5EF4-FFF2-40B4-BE49-F238E27FC236}">
                <a16:creationId xmlns:a16="http://schemas.microsoft.com/office/drawing/2014/main" id="{39EADBA5-34CA-A174-95F1-6910357B96FA}"/>
              </a:ext>
            </a:extLst>
          </p:cNvPr>
          <p:cNvSpPr txBox="1"/>
          <p:nvPr/>
        </p:nvSpPr>
        <p:spPr>
          <a:xfrm>
            <a:off x="1911641" y="5334000"/>
            <a:ext cx="6173486" cy="707886"/>
          </a:xfrm>
          <a:prstGeom prst="rect">
            <a:avLst/>
          </a:prstGeom>
          <a:solidFill>
            <a:schemeClr val="accent2">
              <a:lumMod val="60000"/>
              <a:lumOff val="40000"/>
            </a:schemeClr>
          </a:solidFill>
          <a:ln>
            <a:solidFill>
              <a:srgbClr val="0070C0"/>
            </a:solidFill>
          </a:ln>
        </p:spPr>
        <p:txBody>
          <a:bodyPr wrap="none" rtlCol="0">
            <a:spAutoFit/>
          </a:bodyPr>
          <a:lstStyle/>
          <a:p>
            <a:pPr algn="ctr"/>
            <a:r>
              <a:rPr lang="el-GR" sz="2000" b="1" dirty="0"/>
              <a:t>Από τους πιο τεχνολογικά εξελιγμένους και πολύπλοκους </a:t>
            </a:r>
            <a:br>
              <a:rPr lang="el-GR" sz="2000" b="1" dirty="0"/>
            </a:br>
            <a:r>
              <a:rPr lang="el-GR" sz="2000" b="1" dirty="0" err="1"/>
              <a:t>μικροδορυφόρους</a:t>
            </a:r>
            <a:r>
              <a:rPr lang="el-GR" sz="2000" b="1" dirty="0"/>
              <a:t> τύπου </a:t>
            </a:r>
            <a:r>
              <a:rPr lang="en-US" sz="2000" b="1" dirty="0"/>
              <a:t>CubeSat </a:t>
            </a:r>
            <a:r>
              <a:rPr lang="el-GR" sz="2000" b="1" dirty="0"/>
              <a:t>σε </a:t>
            </a:r>
            <a:r>
              <a:rPr lang="el-GR" sz="2000" b="1" dirty="0" err="1"/>
              <a:t>τροχία</a:t>
            </a:r>
            <a:r>
              <a:rPr lang="el-GR" sz="2000" b="1" dirty="0"/>
              <a:t> το 2026</a:t>
            </a:r>
            <a:endParaRPr lang="en-US" sz="2000" b="1" dirty="0"/>
          </a:p>
        </p:txBody>
      </p:sp>
    </p:spTree>
    <p:extLst>
      <p:ext uri="{BB962C8B-B14F-4D97-AF65-F5344CB8AC3E}">
        <p14:creationId xmlns:p14="http://schemas.microsoft.com/office/powerpoint/2010/main" val="3694984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C9CC5E8-4CEA-0134-65C1-F68E0CC7C4DF}"/>
              </a:ext>
            </a:extLst>
          </p:cNvPr>
          <p:cNvSpPr>
            <a:spLocks noGrp="1"/>
          </p:cNvSpPr>
          <p:nvPr>
            <p:ph type="title"/>
          </p:nvPr>
        </p:nvSpPr>
        <p:spPr>
          <a:xfrm>
            <a:off x="685800" y="152400"/>
            <a:ext cx="7200900" cy="685800"/>
          </a:xfrm>
        </p:spPr>
        <p:txBody>
          <a:bodyPr>
            <a:normAutofit/>
          </a:bodyPr>
          <a:lstStyle/>
          <a:p>
            <a:r>
              <a:rPr lang="el-GR" sz="3200" b="1" dirty="0"/>
              <a:t>Ο </a:t>
            </a:r>
            <a:r>
              <a:rPr lang="el-GR" sz="3200" b="1" dirty="0" err="1"/>
              <a:t>μικροδορυφόρος</a:t>
            </a:r>
            <a:r>
              <a:rPr lang="el-GR" sz="3200" b="1" dirty="0"/>
              <a:t> </a:t>
            </a:r>
            <a:r>
              <a:rPr lang="en-US" sz="3200" b="1" dirty="0"/>
              <a:t>ERMIS</a:t>
            </a:r>
            <a:r>
              <a:rPr lang="el-GR" sz="3200" b="1" dirty="0"/>
              <a:t>-3</a:t>
            </a:r>
            <a:endParaRPr lang="en-US" sz="3200" b="1" dirty="0"/>
          </a:p>
        </p:txBody>
      </p:sp>
      <p:sp>
        <p:nvSpPr>
          <p:cNvPr id="6" name="Slide Number Placeholder 3">
            <a:extLst>
              <a:ext uri="{FF2B5EF4-FFF2-40B4-BE49-F238E27FC236}">
                <a16:creationId xmlns:a16="http://schemas.microsoft.com/office/drawing/2014/main" id="{6615B103-5162-BB37-712E-83C05C84E97C}"/>
              </a:ext>
            </a:extLst>
          </p:cNvPr>
          <p:cNvSpPr>
            <a:spLocks noGrp="1"/>
          </p:cNvSpPr>
          <p:nvPr>
            <p:ph type="sldNum" sz="quarter" idx="12"/>
          </p:nvPr>
        </p:nvSpPr>
        <p:spPr>
          <a:xfrm>
            <a:off x="8101012" y="6453386"/>
            <a:ext cx="966787" cy="404614"/>
          </a:xfrm>
        </p:spPr>
        <p:txBody>
          <a:bodyPr/>
          <a:lstStyle/>
          <a:p>
            <a:fld id="{C67B46B5-A407-46D0-815B-4945E776D48F}" type="slidenum">
              <a:rPr lang="en-US" smtClean="0"/>
              <a:pPr/>
              <a:t>40</a:t>
            </a:fld>
            <a:endParaRPr lang="en-US"/>
          </a:p>
        </p:txBody>
      </p:sp>
      <p:pic>
        <p:nvPicPr>
          <p:cNvPr id="7" name="Google Shape;844;g3a94cf035ab_0_207">
            <a:extLst>
              <a:ext uri="{FF2B5EF4-FFF2-40B4-BE49-F238E27FC236}">
                <a16:creationId xmlns:a16="http://schemas.microsoft.com/office/drawing/2014/main" id="{4C09AA72-09D2-0306-CBE0-5CCB72AD339B}"/>
              </a:ext>
            </a:extLst>
          </p:cNvPr>
          <p:cNvPicPr preferRelativeResize="0"/>
          <p:nvPr/>
        </p:nvPicPr>
        <p:blipFill rotWithShape="1">
          <a:blip r:embed="rId2">
            <a:alphaModFix/>
          </a:blip>
          <a:srcRect/>
          <a:stretch/>
        </p:blipFill>
        <p:spPr>
          <a:xfrm>
            <a:off x="609600" y="914400"/>
            <a:ext cx="8381999" cy="5279858"/>
          </a:xfrm>
          <a:prstGeom prst="rect">
            <a:avLst/>
          </a:prstGeom>
          <a:noFill/>
          <a:ln>
            <a:noFill/>
          </a:ln>
        </p:spPr>
      </p:pic>
    </p:spTree>
    <p:extLst>
      <p:ext uri="{BB962C8B-B14F-4D97-AF65-F5344CB8AC3E}">
        <p14:creationId xmlns:p14="http://schemas.microsoft.com/office/powerpoint/2010/main" val="25224505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2BB68FA-6BCD-B1E1-852A-EB76D6F814EA}"/>
              </a:ext>
            </a:extLst>
          </p:cNvPr>
          <p:cNvPicPr>
            <a:picLocks noChangeAspect="1"/>
          </p:cNvPicPr>
          <p:nvPr/>
        </p:nvPicPr>
        <p:blipFill>
          <a:blip r:embed="rId2"/>
          <a:stretch>
            <a:fillRect/>
          </a:stretch>
        </p:blipFill>
        <p:spPr>
          <a:xfrm>
            <a:off x="609600" y="990600"/>
            <a:ext cx="8534399" cy="4295902"/>
          </a:xfrm>
          <a:prstGeom prst="rect">
            <a:avLst/>
          </a:prstGeom>
          <a:solidFill>
            <a:schemeClr val="bg1"/>
          </a:solidFill>
        </p:spPr>
      </p:pic>
      <p:sp>
        <p:nvSpPr>
          <p:cNvPr id="5" name="Title 1">
            <a:extLst>
              <a:ext uri="{FF2B5EF4-FFF2-40B4-BE49-F238E27FC236}">
                <a16:creationId xmlns:a16="http://schemas.microsoft.com/office/drawing/2014/main" id="{C172BEDA-C1A7-5942-DD9F-2D050853F371}"/>
              </a:ext>
            </a:extLst>
          </p:cNvPr>
          <p:cNvSpPr>
            <a:spLocks noGrp="1"/>
          </p:cNvSpPr>
          <p:nvPr>
            <p:ph type="title"/>
          </p:nvPr>
        </p:nvSpPr>
        <p:spPr>
          <a:xfrm>
            <a:off x="1028700" y="152400"/>
            <a:ext cx="7200900" cy="685800"/>
          </a:xfrm>
        </p:spPr>
        <p:txBody>
          <a:bodyPr>
            <a:normAutofit/>
          </a:bodyPr>
          <a:lstStyle/>
          <a:p>
            <a:r>
              <a:rPr lang="el-GR" sz="3200" b="1" dirty="0"/>
              <a:t>Ο </a:t>
            </a:r>
            <a:r>
              <a:rPr lang="el-GR" sz="3200" b="1" dirty="0" err="1"/>
              <a:t>μικροδορυφόρος</a:t>
            </a:r>
            <a:r>
              <a:rPr lang="el-GR" sz="3200" b="1" dirty="0"/>
              <a:t> </a:t>
            </a:r>
            <a:r>
              <a:rPr lang="en-US" sz="3200" b="1" dirty="0"/>
              <a:t>ERMIS</a:t>
            </a:r>
            <a:r>
              <a:rPr lang="el-GR" sz="3200" b="1" dirty="0"/>
              <a:t>-3</a:t>
            </a:r>
            <a:endParaRPr lang="en-US" sz="3200" b="1" dirty="0"/>
          </a:p>
        </p:txBody>
      </p:sp>
      <p:pic>
        <p:nvPicPr>
          <p:cNvPr id="6" name="Picture 5">
            <a:extLst>
              <a:ext uri="{FF2B5EF4-FFF2-40B4-BE49-F238E27FC236}">
                <a16:creationId xmlns:a16="http://schemas.microsoft.com/office/drawing/2014/main" id="{A587998A-75C4-6990-08D7-E0785ECEC273}"/>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267200" y="1303436"/>
            <a:ext cx="1155987" cy="2967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descr="Astrolight | Nanosats Database">
            <a:extLst>
              <a:ext uri="{FF2B5EF4-FFF2-40B4-BE49-F238E27FC236}">
                <a16:creationId xmlns:a16="http://schemas.microsoft.com/office/drawing/2014/main" id="{C6E6D925-530D-5F4B-ABCC-1044BEA23840}"/>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7692" b="17949"/>
          <a:stretch>
            <a:fillRect/>
          </a:stretch>
        </p:blipFill>
        <p:spPr bwMode="auto">
          <a:xfrm>
            <a:off x="7391400" y="1041132"/>
            <a:ext cx="685800" cy="509954"/>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Simera Sense | LinkedIn">
            <a:extLst>
              <a:ext uri="{FF2B5EF4-FFF2-40B4-BE49-F238E27FC236}">
                <a16:creationId xmlns:a16="http://schemas.microsoft.com/office/drawing/2014/main" id="{814DF416-B7A7-7AC6-30EC-0A272718EB9F}"/>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34000" b="34000"/>
          <a:stretch>
            <a:fillRect/>
          </a:stretch>
        </p:blipFill>
        <p:spPr bwMode="auto">
          <a:xfrm>
            <a:off x="1409700" y="1131517"/>
            <a:ext cx="1028700" cy="329184"/>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Group 11">
            <a:extLst>
              <a:ext uri="{FF2B5EF4-FFF2-40B4-BE49-F238E27FC236}">
                <a16:creationId xmlns:a16="http://schemas.microsoft.com/office/drawing/2014/main" id="{86294728-5887-56C3-43EA-4AAAFDF1C402}"/>
              </a:ext>
            </a:extLst>
          </p:cNvPr>
          <p:cNvGrpSpPr/>
          <p:nvPr/>
        </p:nvGrpSpPr>
        <p:grpSpPr>
          <a:xfrm>
            <a:off x="2743200" y="5410200"/>
            <a:ext cx="4343400" cy="1447800"/>
            <a:chOff x="2743200" y="5410200"/>
            <a:chExt cx="4343400" cy="1447800"/>
          </a:xfrm>
        </p:grpSpPr>
        <p:sp>
          <p:nvSpPr>
            <p:cNvPr id="11" name="Rectangle 10">
              <a:extLst>
                <a:ext uri="{FF2B5EF4-FFF2-40B4-BE49-F238E27FC236}">
                  <a16:creationId xmlns:a16="http://schemas.microsoft.com/office/drawing/2014/main" id="{574985A9-36F5-D76C-091C-CB30B659A46F}"/>
                </a:ext>
              </a:extLst>
            </p:cNvPr>
            <p:cNvSpPr/>
            <p:nvPr/>
          </p:nvSpPr>
          <p:spPr>
            <a:xfrm>
              <a:off x="2743200" y="5410200"/>
              <a:ext cx="4343400" cy="14478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6" name="Picture 12">
              <a:extLst>
                <a:ext uri="{FF2B5EF4-FFF2-40B4-BE49-F238E27FC236}">
                  <a16:creationId xmlns:a16="http://schemas.microsoft.com/office/drawing/2014/main" id="{90743A30-8A42-8010-C764-030B5BAA0D63}"/>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29996" b="23903"/>
            <a:stretch>
              <a:fillRect/>
            </a:stretch>
          </p:blipFill>
          <p:spPr bwMode="auto">
            <a:xfrm>
              <a:off x="2743200" y="5826496"/>
              <a:ext cx="2923944" cy="56087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E8BB4000-D0AB-BBB4-FEE4-747EB83694EB}"/>
                </a:ext>
              </a:extLst>
            </p:cNvPr>
            <p:cNvPicPr>
              <a:picLocks noChangeAspect="1"/>
            </p:cNvPicPr>
            <p:nvPr/>
          </p:nvPicPr>
          <p:blipFill>
            <a:blip r:embed="rId7"/>
            <a:stretch>
              <a:fillRect/>
            </a:stretch>
          </p:blipFill>
          <p:spPr>
            <a:xfrm>
              <a:off x="5715000" y="5486400"/>
              <a:ext cx="1288223" cy="1295400"/>
            </a:xfrm>
            <a:prstGeom prst="rect">
              <a:avLst/>
            </a:prstGeom>
          </p:spPr>
        </p:pic>
      </p:grpSp>
    </p:spTree>
    <p:extLst>
      <p:ext uri="{BB962C8B-B14F-4D97-AF65-F5344CB8AC3E}">
        <p14:creationId xmlns:p14="http://schemas.microsoft.com/office/powerpoint/2010/main" val="21353396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2A0ED1B-5998-F48B-8CED-33AA7F0CE1CA}"/>
              </a:ext>
            </a:extLst>
          </p:cNvPr>
          <p:cNvSpPr>
            <a:spLocks noGrp="1"/>
          </p:cNvSpPr>
          <p:nvPr>
            <p:ph type="title"/>
          </p:nvPr>
        </p:nvSpPr>
        <p:spPr>
          <a:xfrm>
            <a:off x="1028700" y="76200"/>
            <a:ext cx="7734300" cy="685800"/>
          </a:xfrm>
        </p:spPr>
        <p:txBody>
          <a:bodyPr>
            <a:normAutofit fontScale="90000"/>
          </a:bodyPr>
          <a:lstStyle/>
          <a:p>
            <a:r>
              <a:rPr lang="el-GR" sz="3600" b="1" dirty="0"/>
              <a:t>Τα ωφέλιμα φορτία (</a:t>
            </a:r>
            <a:r>
              <a:rPr lang="en-US" sz="3600" b="1" dirty="0"/>
              <a:t>payloads) </a:t>
            </a:r>
            <a:r>
              <a:rPr lang="el-GR" sz="3600" b="1" dirty="0"/>
              <a:t>του </a:t>
            </a:r>
            <a:r>
              <a:rPr lang="en-US" sz="3600" b="1" dirty="0"/>
              <a:t>ERMIS</a:t>
            </a:r>
            <a:r>
              <a:rPr lang="el-GR" sz="3600" b="1" dirty="0"/>
              <a:t>-3</a:t>
            </a:r>
            <a:endParaRPr lang="en-US" sz="3600" b="1" dirty="0"/>
          </a:p>
        </p:txBody>
      </p:sp>
      <p:sp>
        <p:nvSpPr>
          <p:cNvPr id="6" name="Slide Number Placeholder 3">
            <a:extLst>
              <a:ext uri="{FF2B5EF4-FFF2-40B4-BE49-F238E27FC236}">
                <a16:creationId xmlns:a16="http://schemas.microsoft.com/office/drawing/2014/main" id="{4123635E-7F73-6B5D-FEB3-8C56E619FC3A}"/>
              </a:ext>
            </a:extLst>
          </p:cNvPr>
          <p:cNvSpPr>
            <a:spLocks noGrp="1"/>
          </p:cNvSpPr>
          <p:nvPr>
            <p:ph type="sldNum" sz="quarter" idx="12"/>
          </p:nvPr>
        </p:nvSpPr>
        <p:spPr>
          <a:xfrm>
            <a:off x="8101012" y="6453386"/>
            <a:ext cx="966787" cy="404614"/>
          </a:xfrm>
        </p:spPr>
        <p:txBody>
          <a:bodyPr/>
          <a:lstStyle/>
          <a:p>
            <a:fld id="{C67B46B5-A407-46D0-815B-4945E776D48F}" type="slidenum">
              <a:rPr lang="en-US" smtClean="0"/>
              <a:pPr/>
              <a:t>42</a:t>
            </a:fld>
            <a:endParaRPr lang="en-US"/>
          </a:p>
        </p:txBody>
      </p:sp>
      <p:grpSp>
        <p:nvGrpSpPr>
          <p:cNvPr id="7" name="Group 6">
            <a:extLst>
              <a:ext uri="{FF2B5EF4-FFF2-40B4-BE49-F238E27FC236}">
                <a16:creationId xmlns:a16="http://schemas.microsoft.com/office/drawing/2014/main" id="{D7D702BC-1BDD-84AB-7DBF-ABAA6994C04B}"/>
              </a:ext>
            </a:extLst>
          </p:cNvPr>
          <p:cNvGrpSpPr/>
          <p:nvPr/>
        </p:nvGrpSpPr>
        <p:grpSpPr>
          <a:xfrm>
            <a:off x="1219200" y="685800"/>
            <a:ext cx="7239000" cy="6172200"/>
            <a:chOff x="1524000" y="685800"/>
            <a:chExt cx="7239000" cy="6172200"/>
          </a:xfrm>
        </p:grpSpPr>
        <p:sp>
          <p:nvSpPr>
            <p:cNvPr id="8" name="Rectangle 7">
              <a:extLst>
                <a:ext uri="{FF2B5EF4-FFF2-40B4-BE49-F238E27FC236}">
                  <a16:creationId xmlns:a16="http://schemas.microsoft.com/office/drawing/2014/main" id="{6E767DC7-EDF7-DFBC-6EF8-1987DC9307D8}"/>
                </a:ext>
              </a:extLst>
            </p:cNvPr>
            <p:cNvSpPr/>
            <p:nvPr/>
          </p:nvSpPr>
          <p:spPr>
            <a:xfrm>
              <a:off x="1524000" y="685800"/>
              <a:ext cx="7239000" cy="61722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Εικόνα 27">
              <a:extLst>
                <a:ext uri="{FF2B5EF4-FFF2-40B4-BE49-F238E27FC236}">
                  <a16:creationId xmlns:a16="http://schemas.microsoft.com/office/drawing/2014/main" id="{76017B78-564D-8EE7-B8CB-7D3B3E21096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76400" y="782721"/>
              <a:ext cx="6918960" cy="5953047"/>
            </a:xfrm>
            <a:prstGeom prst="rect">
              <a:avLst/>
            </a:prstGeom>
          </p:spPr>
        </p:pic>
      </p:grpSp>
      <p:sp>
        <p:nvSpPr>
          <p:cNvPr id="10" name="TextBox 9">
            <a:extLst>
              <a:ext uri="{FF2B5EF4-FFF2-40B4-BE49-F238E27FC236}">
                <a16:creationId xmlns:a16="http://schemas.microsoft.com/office/drawing/2014/main" id="{2F00D16A-0387-FE01-1C1A-B34AA7438C74}"/>
              </a:ext>
            </a:extLst>
          </p:cNvPr>
          <p:cNvSpPr txBox="1"/>
          <p:nvPr/>
        </p:nvSpPr>
        <p:spPr>
          <a:xfrm>
            <a:off x="4648200" y="5772090"/>
            <a:ext cx="968535" cy="400110"/>
          </a:xfrm>
          <a:prstGeom prst="rect">
            <a:avLst/>
          </a:prstGeom>
          <a:noFill/>
        </p:spPr>
        <p:txBody>
          <a:bodyPr wrap="none" rtlCol="0">
            <a:spAutoFit/>
          </a:bodyPr>
          <a:lstStyle/>
          <a:p>
            <a:r>
              <a:rPr lang="en-US" sz="2000" dirty="0">
                <a:latin typeface="Arial Black" panose="020B0A04020102020204" pitchFamily="34" charset="0"/>
              </a:rPr>
              <a:t>PDPU</a:t>
            </a:r>
          </a:p>
        </p:txBody>
      </p:sp>
      <p:pic>
        <p:nvPicPr>
          <p:cNvPr id="11" name="Picture 10">
            <a:extLst>
              <a:ext uri="{FF2B5EF4-FFF2-40B4-BE49-F238E27FC236}">
                <a16:creationId xmlns:a16="http://schemas.microsoft.com/office/drawing/2014/main" id="{AB215FD9-B6C1-0FDE-64D4-74066146D69E}"/>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447800" y="6084265"/>
            <a:ext cx="2341319" cy="6010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580754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6E79A-ABCD-E396-2F3E-5A23E45C5280}"/>
              </a:ext>
            </a:extLst>
          </p:cNvPr>
          <p:cNvSpPr>
            <a:spLocks noGrp="1"/>
          </p:cNvSpPr>
          <p:nvPr>
            <p:ph type="title"/>
          </p:nvPr>
        </p:nvSpPr>
        <p:spPr>
          <a:xfrm>
            <a:off x="609601" y="76200"/>
            <a:ext cx="5715000" cy="914400"/>
          </a:xfrm>
        </p:spPr>
        <p:txBody>
          <a:bodyPr>
            <a:noAutofit/>
          </a:bodyPr>
          <a:lstStyle/>
          <a:p>
            <a:pPr algn="ctr"/>
            <a:r>
              <a:rPr lang="en-US" sz="2800" b="1" dirty="0"/>
              <a:t>ERMIS Payload Data Processing Unit</a:t>
            </a:r>
            <a:r>
              <a:rPr lang="en-GB" sz="2800" b="1" dirty="0"/>
              <a:t> </a:t>
            </a:r>
            <a:r>
              <a:rPr lang="en-GB" sz="2400" b="1" i="1" dirty="0"/>
              <a:t>Payload Made in Greece</a:t>
            </a:r>
            <a:endParaRPr lang="en-US" sz="2800" b="1" i="1" dirty="0"/>
          </a:p>
        </p:txBody>
      </p:sp>
      <p:sp>
        <p:nvSpPr>
          <p:cNvPr id="4" name="Slide Number Placeholder 3">
            <a:extLst>
              <a:ext uri="{FF2B5EF4-FFF2-40B4-BE49-F238E27FC236}">
                <a16:creationId xmlns:a16="http://schemas.microsoft.com/office/drawing/2014/main" id="{DC6FF605-2F3F-58C4-86A5-A727619C8041}"/>
              </a:ext>
            </a:extLst>
          </p:cNvPr>
          <p:cNvSpPr>
            <a:spLocks noGrp="1"/>
          </p:cNvSpPr>
          <p:nvPr>
            <p:ph type="sldNum" sz="quarter" idx="12"/>
          </p:nvPr>
        </p:nvSpPr>
        <p:spPr/>
        <p:txBody>
          <a:bodyPr/>
          <a:lstStyle/>
          <a:p>
            <a:fld id="{C67B46B5-A407-46D0-815B-4945E776D48F}" type="slidenum">
              <a:rPr lang="en-US" smtClean="0"/>
              <a:pPr/>
              <a:t>43</a:t>
            </a:fld>
            <a:endParaRPr lang="en-US" dirty="0"/>
          </a:p>
        </p:txBody>
      </p:sp>
      <p:pic>
        <p:nvPicPr>
          <p:cNvPr id="15" name="Google Shape;1228;p159">
            <a:extLst>
              <a:ext uri="{FF2B5EF4-FFF2-40B4-BE49-F238E27FC236}">
                <a16:creationId xmlns:a16="http://schemas.microsoft.com/office/drawing/2014/main" id="{9E087477-54A1-40B3-6C6D-CD0B497E3B79}"/>
              </a:ext>
            </a:extLst>
          </p:cNvPr>
          <p:cNvPicPr preferRelativeResize="0"/>
          <p:nvPr/>
        </p:nvPicPr>
        <p:blipFill rotWithShape="1">
          <a:blip r:embed="rId2">
            <a:alphaModFix/>
          </a:blip>
          <a:srcRect/>
          <a:stretch/>
        </p:blipFill>
        <p:spPr>
          <a:xfrm>
            <a:off x="6477000" y="2209800"/>
            <a:ext cx="2454917" cy="1295400"/>
          </a:xfrm>
          <a:prstGeom prst="rect">
            <a:avLst/>
          </a:prstGeom>
          <a:noFill/>
          <a:ln>
            <a:noFill/>
          </a:ln>
        </p:spPr>
      </p:pic>
      <p:sp>
        <p:nvSpPr>
          <p:cNvPr id="16" name="TextBox 15">
            <a:extLst>
              <a:ext uri="{FF2B5EF4-FFF2-40B4-BE49-F238E27FC236}">
                <a16:creationId xmlns:a16="http://schemas.microsoft.com/office/drawing/2014/main" id="{5F526595-457D-F20F-23CF-CB1EF54F532E}"/>
              </a:ext>
            </a:extLst>
          </p:cNvPr>
          <p:cNvSpPr txBox="1"/>
          <p:nvPr/>
        </p:nvSpPr>
        <p:spPr>
          <a:xfrm>
            <a:off x="6692613" y="3606225"/>
            <a:ext cx="2042076" cy="584775"/>
          </a:xfrm>
          <a:prstGeom prst="rect">
            <a:avLst/>
          </a:prstGeom>
          <a:solidFill>
            <a:schemeClr val="bg1"/>
          </a:solidFill>
          <a:ln>
            <a:solidFill>
              <a:srgbClr val="0070C0"/>
            </a:solidFill>
          </a:ln>
        </p:spPr>
        <p:txBody>
          <a:bodyPr wrap="square">
            <a:spAutoFit/>
          </a:bodyPr>
          <a:lstStyle/>
          <a:p>
            <a:r>
              <a:rPr lang="en-US" sz="1600" b="1" dirty="0">
                <a:solidFill>
                  <a:srgbClr val="0070C0"/>
                </a:solidFill>
              </a:rPr>
              <a:t>Built in a </a:t>
            </a:r>
            <a:r>
              <a:rPr lang="en-US" sz="1600" b="1" dirty="0" err="1">
                <a:solidFill>
                  <a:srgbClr val="0070C0"/>
                </a:solidFill>
              </a:rPr>
              <a:t>GOMSpace</a:t>
            </a:r>
            <a:r>
              <a:rPr lang="en-US" sz="1600" b="1" dirty="0">
                <a:solidFill>
                  <a:srgbClr val="0070C0"/>
                </a:solidFill>
              </a:rPr>
              <a:t> </a:t>
            </a:r>
            <a:r>
              <a:rPr lang="en-US" sz="1600" b="1" dirty="0" err="1">
                <a:solidFill>
                  <a:srgbClr val="0070C0"/>
                </a:solidFill>
              </a:rPr>
              <a:t>NanoMind</a:t>
            </a:r>
            <a:r>
              <a:rPr lang="en-US" sz="1600" b="1" dirty="0">
                <a:solidFill>
                  <a:srgbClr val="0070C0"/>
                </a:solidFill>
              </a:rPr>
              <a:t> HP MK3</a:t>
            </a:r>
          </a:p>
        </p:txBody>
      </p:sp>
      <p:pic>
        <p:nvPicPr>
          <p:cNvPr id="18" name="Picture 17">
            <a:extLst>
              <a:ext uri="{FF2B5EF4-FFF2-40B4-BE49-F238E27FC236}">
                <a16:creationId xmlns:a16="http://schemas.microsoft.com/office/drawing/2014/main" id="{14B616C2-F91E-FCBE-526A-88DC8A6DDC28}"/>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692613" y="76200"/>
            <a:ext cx="2341319" cy="6010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a:extLst>
              <a:ext uri="{FF2B5EF4-FFF2-40B4-BE49-F238E27FC236}">
                <a16:creationId xmlns:a16="http://schemas.microsoft.com/office/drawing/2014/main" id="{95B5E21A-E4D3-8AD8-9556-C79302ABC205}"/>
              </a:ext>
            </a:extLst>
          </p:cNvPr>
          <p:cNvPicPr>
            <a:picLocks noChangeAspect="1"/>
          </p:cNvPicPr>
          <p:nvPr/>
        </p:nvPicPr>
        <p:blipFill>
          <a:blip r:embed="rId4"/>
          <a:stretch>
            <a:fillRect/>
          </a:stretch>
        </p:blipFill>
        <p:spPr>
          <a:xfrm>
            <a:off x="685800" y="960967"/>
            <a:ext cx="5638801" cy="5744818"/>
          </a:xfrm>
          <a:prstGeom prst="rect">
            <a:avLst/>
          </a:prstGeom>
        </p:spPr>
      </p:pic>
    </p:spTree>
    <p:extLst>
      <p:ext uri="{BB962C8B-B14F-4D97-AF65-F5344CB8AC3E}">
        <p14:creationId xmlns:p14="http://schemas.microsoft.com/office/powerpoint/2010/main" val="27522699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6E784F70-51FA-E506-0BB9-2D4A72898093}"/>
              </a:ext>
            </a:extLst>
          </p:cNvPr>
          <p:cNvSpPr>
            <a:spLocks noGrp="1"/>
          </p:cNvSpPr>
          <p:nvPr>
            <p:ph type="title"/>
          </p:nvPr>
        </p:nvSpPr>
        <p:spPr>
          <a:xfrm>
            <a:off x="685800" y="76200"/>
            <a:ext cx="5943600" cy="838200"/>
          </a:xfrm>
        </p:spPr>
        <p:txBody>
          <a:bodyPr>
            <a:noAutofit/>
          </a:bodyPr>
          <a:lstStyle/>
          <a:p>
            <a:pPr algn="ctr"/>
            <a:r>
              <a:rPr lang="en-US" sz="2800" b="1" dirty="0"/>
              <a:t>ERMIS Payload Data Processing Unit</a:t>
            </a:r>
            <a:r>
              <a:rPr lang="en-GB" sz="2800" b="1" dirty="0"/>
              <a:t> </a:t>
            </a:r>
            <a:br>
              <a:rPr lang="en-GB" sz="2800" b="1" dirty="0"/>
            </a:br>
            <a:r>
              <a:rPr lang="en-GB" sz="2400" b="1" i="1" dirty="0"/>
              <a:t>Payload Made in Greece</a:t>
            </a:r>
            <a:endParaRPr lang="en-US" sz="2800" b="1" i="1" dirty="0"/>
          </a:p>
        </p:txBody>
      </p:sp>
      <p:sp>
        <p:nvSpPr>
          <p:cNvPr id="7" name="Content Placeholder 6">
            <a:extLst>
              <a:ext uri="{FF2B5EF4-FFF2-40B4-BE49-F238E27FC236}">
                <a16:creationId xmlns:a16="http://schemas.microsoft.com/office/drawing/2014/main" id="{D7A62B7D-ACD8-F4E4-7343-7FCF2EEFBBF3}"/>
              </a:ext>
            </a:extLst>
          </p:cNvPr>
          <p:cNvSpPr>
            <a:spLocks noGrp="1"/>
          </p:cNvSpPr>
          <p:nvPr>
            <p:ph idx="1"/>
          </p:nvPr>
        </p:nvSpPr>
        <p:spPr>
          <a:xfrm>
            <a:off x="685800" y="4348603"/>
            <a:ext cx="8153400" cy="2509397"/>
          </a:xfrm>
        </p:spPr>
        <p:txBody>
          <a:bodyPr>
            <a:normAutofit/>
          </a:bodyPr>
          <a:lstStyle/>
          <a:p>
            <a:r>
              <a:rPr lang="el-GR" sz="1800" b="1" dirty="0"/>
              <a:t>Αρχιτεκτονική λογισμικού </a:t>
            </a:r>
            <a:endParaRPr lang="en-US" sz="1800" b="1" dirty="0"/>
          </a:p>
          <a:p>
            <a:pPr lvl="1"/>
            <a:r>
              <a:rPr lang="el-GR" sz="1600" dirty="0"/>
              <a:t>Το επίπεδο (</a:t>
            </a:r>
            <a:r>
              <a:rPr lang="el-GR" sz="1600" dirty="0" err="1"/>
              <a:t>layer</a:t>
            </a:r>
            <a:r>
              <a:rPr lang="el-GR" sz="1600" dirty="0"/>
              <a:t>) </a:t>
            </a:r>
            <a:r>
              <a:rPr lang="el-GR" sz="1600" dirty="0" err="1"/>
              <a:t>Yocto</a:t>
            </a:r>
            <a:r>
              <a:rPr lang="el-GR" sz="1600" dirty="0"/>
              <a:t> </a:t>
            </a:r>
            <a:r>
              <a:rPr lang="el-GR" sz="1600" dirty="0" err="1"/>
              <a:t>meta-ermis</a:t>
            </a:r>
            <a:r>
              <a:rPr lang="el-GR" sz="1600" dirty="0"/>
              <a:t> επεκτείνει το PDK του </a:t>
            </a:r>
            <a:r>
              <a:rPr lang="el-GR" sz="1600" dirty="0" err="1"/>
              <a:t>GomSpace</a:t>
            </a:r>
            <a:r>
              <a:rPr lang="el-GR" sz="1600" dirty="0"/>
              <a:t> </a:t>
            </a:r>
            <a:r>
              <a:rPr lang="el-GR" sz="1600" dirty="0" err="1"/>
              <a:t>NanoMind</a:t>
            </a:r>
            <a:r>
              <a:rPr lang="el-GR" sz="1600" dirty="0"/>
              <a:t> με λογισμικό ωφέλιμου φορτίου ειδικά διαμορφωμένο για την αποστολή.</a:t>
            </a:r>
          </a:p>
          <a:p>
            <a:pPr lvl="1"/>
            <a:r>
              <a:rPr lang="el-GR" sz="1600" dirty="0"/>
              <a:t>Ο έλεγχος του ωφέλιμου φορτίου, οι εφαρμογές CCSDS και οι λειτουργικές υπηρεσίες βασίζονται στο πακέτο υποστήριξης πλακέτας (BSP) και τη βασική υποδομή της </a:t>
            </a:r>
            <a:r>
              <a:rPr lang="el-GR" sz="1600" dirty="0" err="1"/>
              <a:t>GomSpace</a:t>
            </a:r>
            <a:r>
              <a:rPr lang="el-GR" sz="1600" dirty="0"/>
              <a:t>.</a:t>
            </a:r>
          </a:p>
          <a:p>
            <a:pPr lvl="1"/>
            <a:r>
              <a:rPr lang="el-GR" sz="1600" dirty="0"/>
              <a:t>Ένα κοινό περιβάλλον εκτέλεσης συντονίζει την επιλογή επαναδιαμόρφωσης </a:t>
            </a:r>
            <a:br>
              <a:rPr lang="el-GR" sz="1600" dirty="0"/>
            </a:br>
            <a:r>
              <a:rPr lang="el-GR" sz="1600" dirty="0"/>
              <a:t>του FPGA, την εκτέλεση επιταχυντών υλικού και τις μεταφορές DMA, </a:t>
            </a:r>
            <a:br>
              <a:rPr lang="el-GR" sz="1600" dirty="0"/>
            </a:br>
            <a:r>
              <a:rPr lang="el-GR" sz="1600" dirty="0"/>
              <a:t>διαθέτοντας ενσωματωμένες διαδικασίες αυτοελέγχου.</a:t>
            </a:r>
            <a:endParaRPr lang="en-US" sz="1600" dirty="0"/>
          </a:p>
        </p:txBody>
      </p:sp>
      <p:pic>
        <p:nvPicPr>
          <p:cNvPr id="6" name="Picture 5">
            <a:extLst>
              <a:ext uri="{FF2B5EF4-FFF2-40B4-BE49-F238E27FC236}">
                <a16:creationId xmlns:a16="http://schemas.microsoft.com/office/drawing/2014/main" id="{BB41C656-A6D0-BBB6-0750-11AA27DF1565}"/>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692613" y="76200"/>
            <a:ext cx="2341319" cy="6010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3" name="Group 12">
            <a:extLst>
              <a:ext uri="{FF2B5EF4-FFF2-40B4-BE49-F238E27FC236}">
                <a16:creationId xmlns:a16="http://schemas.microsoft.com/office/drawing/2014/main" id="{97C243C0-4019-6575-9528-F9D47FB51A4C}"/>
              </a:ext>
            </a:extLst>
          </p:cNvPr>
          <p:cNvGrpSpPr/>
          <p:nvPr/>
        </p:nvGrpSpPr>
        <p:grpSpPr>
          <a:xfrm>
            <a:off x="41873" y="990600"/>
            <a:ext cx="9084822" cy="3352800"/>
            <a:chOff x="41873" y="3429000"/>
            <a:chExt cx="9084822" cy="3352800"/>
          </a:xfrm>
        </p:grpSpPr>
        <p:sp>
          <p:nvSpPr>
            <p:cNvPr id="8" name="Rectangle 7">
              <a:extLst>
                <a:ext uri="{FF2B5EF4-FFF2-40B4-BE49-F238E27FC236}">
                  <a16:creationId xmlns:a16="http://schemas.microsoft.com/office/drawing/2014/main" id="{930169B5-5947-9274-D293-DBEADA4A852F}"/>
                </a:ext>
              </a:extLst>
            </p:cNvPr>
            <p:cNvSpPr/>
            <p:nvPr/>
          </p:nvSpPr>
          <p:spPr>
            <a:xfrm>
              <a:off x="41873" y="3429000"/>
              <a:ext cx="9084822" cy="33528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Εικόνα 2" descr="Image preview">
              <a:extLst>
                <a:ext uri="{FF2B5EF4-FFF2-40B4-BE49-F238E27FC236}">
                  <a16:creationId xmlns:a16="http://schemas.microsoft.com/office/drawing/2014/main" id="{3603ADD0-FDF6-A956-3435-3D0DC3D95B92}"/>
                </a:ext>
              </a:extLst>
            </p:cNvPr>
            <p:cNvPicPr>
              <a:picLocks noChangeAspect="1"/>
            </p:cNvPicPr>
            <p:nvPr/>
          </p:nvPicPr>
          <p:blipFill>
            <a:blip r:embed="rId3"/>
            <a:stretch>
              <a:fillRect/>
            </a:stretch>
          </p:blipFill>
          <p:spPr>
            <a:xfrm>
              <a:off x="152400" y="3822936"/>
              <a:ext cx="3885210" cy="2248797"/>
            </a:xfrm>
            <a:prstGeom prst="rect">
              <a:avLst/>
            </a:prstGeom>
          </p:spPr>
        </p:pic>
        <p:pic>
          <p:nvPicPr>
            <p:cNvPr id="10" name="Εικόνα 14">
              <a:extLst>
                <a:ext uri="{FF2B5EF4-FFF2-40B4-BE49-F238E27FC236}">
                  <a16:creationId xmlns:a16="http://schemas.microsoft.com/office/drawing/2014/main" id="{F40DD975-D37C-828D-F14A-22D20E9AEFB0}"/>
                </a:ext>
              </a:extLst>
            </p:cNvPr>
            <p:cNvPicPr>
              <a:picLocks noChangeAspect="1"/>
            </p:cNvPicPr>
            <p:nvPr/>
          </p:nvPicPr>
          <p:blipFill>
            <a:blip r:embed="rId4"/>
            <a:stretch>
              <a:fillRect/>
            </a:stretch>
          </p:blipFill>
          <p:spPr>
            <a:xfrm>
              <a:off x="4037610" y="3589542"/>
              <a:ext cx="5064517" cy="3122175"/>
            </a:xfrm>
            <a:prstGeom prst="rect">
              <a:avLst/>
            </a:prstGeom>
          </p:spPr>
        </p:pic>
        <p:pic>
          <p:nvPicPr>
            <p:cNvPr id="11" name="Picture 10">
              <a:extLst>
                <a:ext uri="{FF2B5EF4-FFF2-40B4-BE49-F238E27FC236}">
                  <a16:creationId xmlns:a16="http://schemas.microsoft.com/office/drawing/2014/main" id="{447B3215-8421-40B1-7989-A3EB7716B9EE}"/>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034778" y="6091194"/>
              <a:ext cx="2341319" cy="6010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4" name="Slide Number Placeholder 3">
            <a:extLst>
              <a:ext uri="{FF2B5EF4-FFF2-40B4-BE49-F238E27FC236}">
                <a16:creationId xmlns:a16="http://schemas.microsoft.com/office/drawing/2014/main" id="{D3B2D267-5756-4D84-E363-5002751FE5B9}"/>
              </a:ext>
            </a:extLst>
          </p:cNvPr>
          <p:cNvSpPr>
            <a:spLocks noGrp="1"/>
          </p:cNvSpPr>
          <p:nvPr>
            <p:ph type="sldNum" sz="quarter" idx="12"/>
          </p:nvPr>
        </p:nvSpPr>
        <p:spPr>
          <a:xfrm>
            <a:off x="8101012" y="6400800"/>
            <a:ext cx="966787" cy="404614"/>
          </a:xfrm>
        </p:spPr>
        <p:txBody>
          <a:bodyPr/>
          <a:lstStyle/>
          <a:p>
            <a:fld id="{C67B46B5-A407-46D0-815B-4945E776D48F}" type="slidenum">
              <a:rPr lang="en-US" smtClean="0"/>
              <a:pPr/>
              <a:t>44</a:t>
            </a:fld>
            <a:endParaRPr lang="en-US" dirty="0"/>
          </a:p>
        </p:txBody>
      </p:sp>
    </p:spTree>
    <p:extLst>
      <p:ext uri="{BB962C8B-B14F-4D97-AF65-F5344CB8AC3E}">
        <p14:creationId xmlns:p14="http://schemas.microsoft.com/office/powerpoint/2010/main" val="137730096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31A02C4-23B7-2A0B-7523-DCD778767E42}"/>
              </a:ext>
            </a:extLst>
          </p:cNvPr>
          <p:cNvSpPr>
            <a:spLocks noGrp="1"/>
          </p:cNvSpPr>
          <p:nvPr>
            <p:ph type="title"/>
          </p:nvPr>
        </p:nvSpPr>
        <p:spPr>
          <a:xfrm>
            <a:off x="685800" y="76200"/>
            <a:ext cx="5943600" cy="838200"/>
          </a:xfrm>
        </p:spPr>
        <p:txBody>
          <a:bodyPr>
            <a:noAutofit/>
          </a:bodyPr>
          <a:lstStyle/>
          <a:p>
            <a:pPr algn="ctr"/>
            <a:r>
              <a:rPr lang="en-US" sz="2800" b="1" dirty="0"/>
              <a:t>ERMIS Payload Data Processing Unit</a:t>
            </a:r>
            <a:r>
              <a:rPr lang="en-GB" sz="2800" b="1" dirty="0"/>
              <a:t> </a:t>
            </a:r>
            <a:br>
              <a:rPr lang="en-GB" sz="2800" b="1" dirty="0"/>
            </a:br>
            <a:r>
              <a:rPr lang="en-GB" sz="2400" b="1" i="1" dirty="0"/>
              <a:t>Payload Made in Greece</a:t>
            </a:r>
            <a:endParaRPr lang="en-US" sz="2800" b="1" i="1" dirty="0"/>
          </a:p>
        </p:txBody>
      </p:sp>
      <p:pic>
        <p:nvPicPr>
          <p:cNvPr id="6" name="Picture 5">
            <a:extLst>
              <a:ext uri="{FF2B5EF4-FFF2-40B4-BE49-F238E27FC236}">
                <a16:creationId xmlns:a16="http://schemas.microsoft.com/office/drawing/2014/main" id="{AB420987-1D3D-40D9-5784-94B923E3719B}"/>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692613" y="76200"/>
            <a:ext cx="2341319" cy="6010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Εικόνα 3" descr="Image preview">
            <a:extLst>
              <a:ext uri="{FF2B5EF4-FFF2-40B4-BE49-F238E27FC236}">
                <a16:creationId xmlns:a16="http://schemas.microsoft.com/office/drawing/2014/main" id="{0F9FAC0A-8339-DFD4-3074-F52BC90F3239}"/>
              </a:ext>
            </a:extLst>
          </p:cNvPr>
          <p:cNvPicPr>
            <a:picLocks noChangeAspect="1"/>
          </p:cNvPicPr>
          <p:nvPr/>
        </p:nvPicPr>
        <p:blipFill>
          <a:blip r:embed="rId3"/>
          <a:srcRect t="4729"/>
          <a:stretch>
            <a:fillRect/>
          </a:stretch>
        </p:blipFill>
        <p:spPr>
          <a:xfrm>
            <a:off x="1828800" y="883765"/>
            <a:ext cx="6019800" cy="3227699"/>
          </a:xfrm>
          <a:prstGeom prst="rect">
            <a:avLst/>
          </a:prstGeom>
        </p:spPr>
      </p:pic>
      <p:sp>
        <p:nvSpPr>
          <p:cNvPr id="8" name="Star: 6 Points 7">
            <a:extLst>
              <a:ext uri="{FF2B5EF4-FFF2-40B4-BE49-F238E27FC236}">
                <a16:creationId xmlns:a16="http://schemas.microsoft.com/office/drawing/2014/main" id="{CD8FB6B1-4621-B2E4-A5F9-574E34DD463B}"/>
              </a:ext>
            </a:extLst>
          </p:cNvPr>
          <p:cNvSpPr/>
          <p:nvPr/>
        </p:nvSpPr>
        <p:spPr>
          <a:xfrm>
            <a:off x="715433" y="2781300"/>
            <a:ext cx="1752600" cy="1295400"/>
          </a:xfrm>
          <a:prstGeom prst="star6">
            <a:avLst/>
          </a:prstGeom>
          <a:solidFill>
            <a:schemeClr val="accent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1600" b="1" dirty="0"/>
              <a:t>Καινοτομία </a:t>
            </a:r>
            <a:r>
              <a:rPr lang="en-US" sz="1600" b="1" dirty="0"/>
              <a:t>DSCAL</a:t>
            </a:r>
          </a:p>
        </p:txBody>
      </p:sp>
      <p:sp>
        <p:nvSpPr>
          <p:cNvPr id="9" name="Content Placeholder 6">
            <a:extLst>
              <a:ext uri="{FF2B5EF4-FFF2-40B4-BE49-F238E27FC236}">
                <a16:creationId xmlns:a16="http://schemas.microsoft.com/office/drawing/2014/main" id="{B357FCED-A2BC-5A41-3D28-196234C2F2A9}"/>
              </a:ext>
            </a:extLst>
          </p:cNvPr>
          <p:cNvSpPr>
            <a:spLocks noGrp="1"/>
          </p:cNvSpPr>
          <p:nvPr>
            <p:ph idx="1"/>
          </p:nvPr>
        </p:nvSpPr>
        <p:spPr>
          <a:xfrm>
            <a:off x="685800" y="4114801"/>
            <a:ext cx="8153400" cy="2362200"/>
          </a:xfrm>
        </p:spPr>
        <p:txBody>
          <a:bodyPr>
            <a:normAutofit/>
          </a:bodyPr>
          <a:lstStyle/>
          <a:p>
            <a:r>
              <a:rPr lang="el-GR" sz="1800" b="1" dirty="0"/>
              <a:t>Επαναδιαμόρφωση του </a:t>
            </a:r>
            <a:r>
              <a:rPr lang="en-US" sz="1800" b="1" dirty="0"/>
              <a:t>FPGA </a:t>
            </a:r>
            <a:r>
              <a:rPr lang="el-GR" sz="1800" b="1" dirty="0"/>
              <a:t>κατά τον χρόνο εκτέλεσης</a:t>
            </a:r>
            <a:endParaRPr lang="en-US" sz="1800" b="1" dirty="0"/>
          </a:p>
          <a:p>
            <a:pPr lvl="1"/>
            <a:r>
              <a:rPr lang="el-GR" sz="1600" dirty="0"/>
              <a:t>Ανεπαρκείς πόροι FPGA για την ταυτόχρονη λειτουργία όλων των επιταχυντών υλικού της αποστολής. </a:t>
            </a:r>
          </a:p>
          <a:p>
            <a:pPr lvl="1"/>
            <a:r>
              <a:rPr lang="el-GR" sz="1600" dirty="0"/>
              <a:t>Ξεχωριστά αποθηκευμένα </a:t>
            </a:r>
            <a:r>
              <a:rPr lang="el-GR" sz="1600" dirty="0" err="1"/>
              <a:t>bitstreams</a:t>
            </a:r>
            <a:r>
              <a:rPr lang="el-GR" sz="1600" dirty="0"/>
              <a:t> </a:t>
            </a:r>
            <a:r>
              <a:rPr lang="el-GR" sz="1600" dirty="0" err="1"/>
              <a:t>επαναδιαμορφώνουν</a:t>
            </a:r>
            <a:r>
              <a:rPr lang="el-GR" sz="1600" dirty="0"/>
              <a:t> όλους τους διαθέσιμους επιταχυντές υλικού CCSDS-122/-123/-142 </a:t>
            </a:r>
            <a:r>
              <a:rPr lang="el-GR" sz="1600" b="1" dirty="0"/>
              <a:t>και μελλοντικούς </a:t>
            </a:r>
          </a:p>
          <a:p>
            <a:pPr lvl="1"/>
            <a:r>
              <a:rPr lang="el-GR" sz="1600" dirty="0"/>
              <a:t>Το λογισμικό φορτώνει μία διαμόρφωση τη φορά, επαναχρησιμοποιώντας το ίδιο υλικό (</a:t>
            </a:r>
            <a:r>
              <a:rPr lang="el-GR" sz="1600" dirty="0" err="1"/>
              <a:t>fabric</a:t>
            </a:r>
            <a:r>
              <a:rPr lang="el-GR" sz="1600" dirty="0"/>
              <a:t>) του FPGA</a:t>
            </a:r>
          </a:p>
          <a:p>
            <a:pPr lvl="1"/>
            <a:r>
              <a:rPr lang="el-GR" sz="1600" dirty="0"/>
              <a:t>Δυνατότητα φόρτωσης νέου SW και FW από τον σταθμό εδάφους</a:t>
            </a:r>
          </a:p>
        </p:txBody>
      </p:sp>
      <p:sp>
        <p:nvSpPr>
          <p:cNvPr id="10" name="TextBox 9">
            <a:extLst>
              <a:ext uri="{FF2B5EF4-FFF2-40B4-BE49-F238E27FC236}">
                <a16:creationId xmlns:a16="http://schemas.microsoft.com/office/drawing/2014/main" id="{4B202E35-353E-C775-8D52-5C8D825E0CE3}"/>
              </a:ext>
            </a:extLst>
          </p:cNvPr>
          <p:cNvSpPr txBox="1"/>
          <p:nvPr/>
        </p:nvSpPr>
        <p:spPr>
          <a:xfrm>
            <a:off x="1028700" y="6443246"/>
            <a:ext cx="7277100" cy="338554"/>
          </a:xfrm>
          <a:prstGeom prst="rect">
            <a:avLst/>
          </a:prstGeom>
          <a:solidFill>
            <a:schemeClr val="accent2">
              <a:lumMod val="60000"/>
              <a:lumOff val="40000"/>
            </a:schemeClr>
          </a:solidFill>
          <a:ln>
            <a:solidFill>
              <a:srgbClr val="0070C0"/>
            </a:solidFill>
          </a:ln>
        </p:spPr>
        <p:txBody>
          <a:bodyPr wrap="square">
            <a:spAutoFit/>
          </a:bodyPr>
          <a:lstStyle/>
          <a:p>
            <a:pPr algn="ctr"/>
            <a:r>
              <a:rPr lang="el-GR" sz="1600" dirty="0"/>
              <a:t>ERMIS</a:t>
            </a:r>
            <a:r>
              <a:rPr lang="en-US" sz="1600" dirty="0"/>
              <a:t> PDPU</a:t>
            </a:r>
            <a:r>
              <a:rPr lang="el-GR" sz="1600" dirty="0"/>
              <a:t>: Ένα εργαστήριο δοκιμών νέων διαστημικών τεχνολογιών σε τροχιά!</a:t>
            </a:r>
            <a:endParaRPr lang="en-US" sz="1600" dirty="0"/>
          </a:p>
        </p:txBody>
      </p:sp>
    </p:spTree>
    <p:extLst>
      <p:ext uri="{BB962C8B-B14F-4D97-AF65-F5344CB8AC3E}">
        <p14:creationId xmlns:p14="http://schemas.microsoft.com/office/powerpoint/2010/main" val="293666356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04A63F06-4D3E-354D-B1E3-CB99FBF3BAEA}"/>
              </a:ext>
            </a:extLst>
          </p:cNvPr>
          <p:cNvSpPr txBox="1"/>
          <p:nvPr/>
        </p:nvSpPr>
        <p:spPr>
          <a:xfrm>
            <a:off x="699341" y="5523822"/>
            <a:ext cx="3053168" cy="646331"/>
          </a:xfrm>
          <a:prstGeom prst="rect">
            <a:avLst/>
          </a:prstGeom>
          <a:noFill/>
        </p:spPr>
        <p:txBody>
          <a:bodyPr wrap="square" rtlCol="0">
            <a:spAutoFit/>
          </a:bodyPr>
          <a:lstStyle/>
          <a:p>
            <a:r>
              <a:rPr lang="en-US" dirty="0"/>
              <a:t>Session 118,</a:t>
            </a:r>
            <a:r>
              <a:rPr lang="el-GR" dirty="0"/>
              <a:t> 31+1 </a:t>
            </a:r>
            <a:r>
              <a:rPr lang="en-US" dirty="0"/>
              <a:t>unaligned</a:t>
            </a:r>
            <a:r>
              <a:rPr lang="el-GR" dirty="0"/>
              <a:t> </a:t>
            </a:r>
            <a:r>
              <a:rPr lang="en-US" dirty="0"/>
              <a:t>bands : </a:t>
            </a:r>
            <a:r>
              <a:rPr lang="en-US" dirty="0" err="1"/>
              <a:t>Gavdopoula</a:t>
            </a:r>
            <a:r>
              <a:rPr lang="en-US" dirty="0"/>
              <a:t>, Greece</a:t>
            </a:r>
          </a:p>
        </p:txBody>
      </p:sp>
      <p:pic>
        <p:nvPicPr>
          <p:cNvPr id="7" name="Εικόνα 6">
            <a:extLst>
              <a:ext uri="{FF2B5EF4-FFF2-40B4-BE49-F238E27FC236}">
                <a16:creationId xmlns:a16="http://schemas.microsoft.com/office/drawing/2014/main" id="{7FD2DE16-EB42-8707-150F-961AEBBFDC69}"/>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2776698" y="916556"/>
            <a:ext cx="5418519" cy="1600755"/>
          </a:xfrm>
          <a:prstGeom prst="rect">
            <a:avLst/>
          </a:prstGeom>
        </p:spPr>
      </p:pic>
      <p:pic>
        <p:nvPicPr>
          <p:cNvPr id="8" name="Εικόνα 8">
            <a:extLst>
              <a:ext uri="{FF2B5EF4-FFF2-40B4-BE49-F238E27FC236}">
                <a16:creationId xmlns:a16="http://schemas.microsoft.com/office/drawing/2014/main" id="{9CB4C87E-2DF6-4FE8-0855-AC0C120C6414}"/>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15439" y="969039"/>
            <a:ext cx="2027761" cy="1986546"/>
          </a:xfrm>
          <a:prstGeom prst="rect">
            <a:avLst/>
          </a:prstGeom>
        </p:spPr>
      </p:pic>
      <p:sp>
        <p:nvSpPr>
          <p:cNvPr id="9" name="Ορθογώνιο 13">
            <a:extLst>
              <a:ext uri="{FF2B5EF4-FFF2-40B4-BE49-F238E27FC236}">
                <a16:creationId xmlns:a16="http://schemas.microsoft.com/office/drawing/2014/main" id="{C70567DD-32C6-7CA2-D068-77ABDE13774A}"/>
              </a:ext>
            </a:extLst>
          </p:cNvPr>
          <p:cNvSpPr/>
          <p:nvPr/>
        </p:nvSpPr>
        <p:spPr>
          <a:xfrm>
            <a:off x="1709596" y="2317687"/>
            <a:ext cx="271604" cy="250421"/>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Εικόνα 15">
            <a:extLst>
              <a:ext uri="{FF2B5EF4-FFF2-40B4-BE49-F238E27FC236}">
                <a16:creationId xmlns:a16="http://schemas.microsoft.com/office/drawing/2014/main" id="{398B787A-0157-B3B3-67E2-1DD7ABEB4D56}"/>
              </a:ext>
              <a:ext uri="{C183D7F6-B498-43B3-948B-1728B52AA6E4}">
                <adec:decorative xmlns:adec="http://schemas.microsoft.com/office/drawing/2017/decorative" val="1"/>
              </a:ext>
            </a:extLst>
          </p:cNvPr>
          <p:cNvPicPr>
            <a:picLocks noChangeAspect="1"/>
          </p:cNvPicPr>
          <p:nvPr/>
        </p:nvPicPr>
        <p:blipFill>
          <a:blip r:embed="rId4"/>
          <a:srcRect l="8392" t="48655" r="40160" b="5690"/>
          <a:stretch>
            <a:fillRect/>
          </a:stretch>
        </p:blipFill>
        <p:spPr>
          <a:xfrm>
            <a:off x="699341" y="3066441"/>
            <a:ext cx="2739747" cy="2331162"/>
          </a:xfrm>
          <a:prstGeom prst="rect">
            <a:avLst/>
          </a:prstGeom>
        </p:spPr>
      </p:pic>
      <p:cxnSp>
        <p:nvCxnSpPr>
          <p:cNvPr id="11" name="Ευθύγραμμο βέλος σύνδεσης 12">
            <a:extLst>
              <a:ext uri="{FF2B5EF4-FFF2-40B4-BE49-F238E27FC236}">
                <a16:creationId xmlns:a16="http://schemas.microsoft.com/office/drawing/2014/main" id="{0BC5DF84-8BB5-7730-DDAE-F348EA4B7FB9}"/>
              </a:ext>
            </a:extLst>
          </p:cNvPr>
          <p:cNvCxnSpPr>
            <a:cxnSpLocks/>
            <a:stCxn id="9" idx="2"/>
          </p:cNvCxnSpPr>
          <p:nvPr/>
        </p:nvCxnSpPr>
        <p:spPr>
          <a:xfrm flipH="1">
            <a:off x="1305316" y="2568108"/>
            <a:ext cx="540082" cy="2185976"/>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2" name="Εικόνα 4">
            <a:extLst>
              <a:ext uri="{FF2B5EF4-FFF2-40B4-BE49-F238E27FC236}">
                <a16:creationId xmlns:a16="http://schemas.microsoft.com/office/drawing/2014/main" id="{6CCEF300-AE70-72DC-1029-5172E3F0AD59}"/>
              </a:ext>
              <a:ext uri="{C183D7F6-B498-43B3-948B-1728B52AA6E4}">
                <adec:decorative xmlns:adec="http://schemas.microsoft.com/office/drawing/2017/decorative" val="1"/>
              </a:ext>
            </a:extLst>
          </p:cNvPr>
          <p:cNvPicPr>
            <a:picLocks noChangeAspect="1"/>
          </p:cNvPicPr>
          <p:nvPr/>
        </p:nvPicPr>
        <p:blipFill>
          <a:blip r:embed="rId5"/>
          <a:srcRect l="36503" t="29152" r="42720" b="34811"/>
          <a:stretch>
            <a:fillRect/>
          </a:stretch>
        </p:blipFill>
        <p:spPr>
          <a:xfrm>
            <a:off x="2629972" y="4384373"/>
            <a:ext cx="1149791" cy="1118999"/>
          </a:xfrm>
          <a:prstGeom prst="rect">
            <a:avLst/>
          </a:prstGeom>
          <a:ln w="38100">
            <a:solidFill>
              <a:srgbClr val="FF0000"/>
            </a:solidFill>
          </a:ln>
        </p:spPr>
      </p:pic>
      <p:cxnSp>
        <p:nvCxnSpPr>
          <p:cNvPr id="13" name="Ευθύγραμμο βέλος σύνδεσης 21">
            <a:extLst>
              <a:ext uri="{FF2B5EF4-FFF2-40B4-BE49-F238E27FC236}">
                <a16:creationId xmlns:a16="http://schemas.microsoft.com/office/drawing/2014/main" id="{D64409F6-A97C-1B7D-B3F6-E2B17AD3DEE3}"/>
              </a:ext>
            </a:extLst>
          </p:cNvPr>
          <p:cNvCxnSpPr>
            <a:cxnSpLocks/>
            <a:endCxn id="12" idx="0"/>
          </p:cNvCxnSpPr>
          <p:nvPr/>
        </p:nvCxnSpPr>
        <p:spPr>
          <a:xfrm>
            <a:off x="3038236" y="3429000"/>
            <a:ext cx="166632" cy="955373"/>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4" name="Picture 4">
            <a:extLst>
              <a:ext uri="{FF2B5EF4-FFF2-40B4-BE49-F238E27FC236}">
                <a16:creationId xmlns:a16="http://schemas.microsoft.com/office/drawing/2014/main" id="{2F1691B7-0D9E-9F0B-7B25-E4F8163C4E3B}"/>
              </a:ext>
            </a:extLst>
          </p:cNvPr>
          <p:cNvPicPr>
            <a:picLocks noChangeAspect="1"/>
          </p:cNvPicPr>
          <p:nvPr/>
        </p:nvPicPr>
        <p:blipFill>
          <a:blip r:embed="rId6" cstate="print">
            <a:extLst>
              <a:ext uri="{28A0092B-C50C-407E-A947-70E740481C1C}">
                <a14:useLocalDpi xmlns:a14="http://schemas.microsoft.com/office/drawing/2010/main" val="0"/>
              </a:ext>
            </a:extLst>
          </a:blip>
          <a:srcRect r="45114"/>
          <a:stretch>
            <a:fillRect/>
          </a:stretch>
        </p:blipFill>
        <p:spPr>
          <a:xfrm>
            <a:off x="4114995" y="2969822"/>
            <a:ext cx="1676205" cy="1720474"/>
          </a:xfrm>
          <a:prstGeom prst="rect">
            <a:avLst/>
          </a:prstGeom>
        </p:spPr>
      </p:pic>
      <p:sp>
        <p:nvSpPr>
          <p:cNvPr id="15" name="TextBox 8">
            <a:extLst>
              <a:ext uri="{FF2B5EF4-FFF2-40B4-BE49-F238E27FC236}">
                <a16:creationId xmlns:a16="http://schemas.microsoft.com/office/drawing/2014/main" id="{8FAFFED0-965D-17E2-1D83-4BCB849DE4BF}"/>
              </a:ext>
            </a:extLst>
          </p:cNvPr>
          <p:cNvSpPr txBox="1"/>
          <p:nvPr/>
        </p:nvSpPr>
        <p:spPr>
          <a:xfrm>
            <a:off x="3886200" y="5403887"/>
            <a:ext cx="5252161"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kumimoji="0" lang="en-US" sz="1600" b="1" i="0" u="none" strike="noStrike" kern="1200" cap="none" spc="0" normalizeH="0" baseline="0" noProof="0" dirty="0">
                <a:ln>
                  <a:noFill/>
                </a:ln>
                <a:solidFill>
                  <a:prstClr val="black"/>
                </a:solidFill>
                <a:effectLst/>
                <a:uLnTx/>
                <a:uFillTx/>
                <a:latin typeface="Aptos" panose="02110004020202020204"/>
                <a:ea typeface="+mn-ea"/>
                <a:cs typeface="+mn-cs"/>
              </a:rPr>
              <a:t>Middle: ESA Sentinel-2A, </a:t>
            </a:r>
            <a:r>
              <a:rPr lang="en-US" sz="1600" dirty="0">
                <a:solidFill>
                  <a:prstClr val="black"/>
                </a:solidFill>
                <a:latin typeface="Aptos" panose="02110004020202020204"/>
              </a:rPr>
              <a:t>13 spectral bands; </a:t>
            </a:r>
            <a:br>
              <a:rPr lang="en-US" sz="1600" dirty="0">
                <a:solidFill>
                  <a:prstClr val="black"/>
                </a:solidFill>
                <a:latin typeface="Aptos" panose="02110004020202020204"/>
              </a:rPr>
            </a:br>
            <a:r>
              <a:rPr lang="en-US" sz="1600" dirty="0">
                <a:solidFill>
                  <a:prstClr val="black"/>
                </a:solidFill>
                <a:latin typeface="Aptos" panose="02110004020202020204"/>
              </a:rPr>
              <a:t>RGB bands 2,3,4, cost 200M€, launch 2015; </a:t>
            </a:r>
            <a:r>
              <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rPr>
              <a:t>11</a:t>
            </a:r>
            <a:r>
              <a:rPr kumimoji="0" lang="el-GR" sz="1600" b="0" i="0" u="none" strike="noStrike" kern="1200" cap="none" spc="0" normalizeH="0" baseline="0" noProof="0" dirty="0">
                <a:ln>
                  <a:noFill/>
                </a:ln>
                <a:solidFill>
                  <a:prstClr val="black"/>
                </a:solidFill>
                <a:effectLst/>
                <a:uLnTx/>
                <a:uFillTx/>
                <a:latin typeface="Aptos" panose="02110004020202020204"/>
                <a:ea typeface="+mn-ea"/>
                <a:cs typeface="+mn-cs"/>
              </a:rPr>
              <a:t>/0</a:t>
            </a:r>
            <a:r>
              <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rPr>
              <a:t>9</a:t>
            </a:r>
            <a:r>
              <a:rPr kumimoji="0" lang="el-GR" sz="1600" b="0" i="0" u="none" strike="noStrike" kern="1200" cap="none" spc="0" normalizeH="0" baseline="0" noProof="0" dirty="0">
                <a:ln>
                  <a:noFill/>
                </a:ln>
                <a:solidFill>
                  <a:prstClr val="black"/>
                </a:solidFill>
                <a:effectLst/>
                <a:uLnTx/>
                <a:uFillTx/>
                <a:latin typeface="Aptos" panose="02110004020202020204"/>
                <a:ea typeface="+mn-ea"/>
                <a:cs typeface="+mn-cs"/>
              </a:rPr>
              <a:t>/2026</a:t>
            </a:r>
            <a:r>
              <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rPr>
              <a:t> </a:t>
            </a:r>
          </a:p>
        </p:txBody>
      </p:sp>
      <p:pic>
        <p:nvPicPr>
          <p:cNvPr id="16" name="Picture 11">
            <a:extLst>
              <a:ext uri="{FF2B5EF4-FFF2-40B4-BE49-F238E27FC236}">
                <a16:creationId xmlns:a16="http://schemas.microsoft.com/office/drawing/2014/main" id="{BE795281-C18D-8A20-0CA4-D84AC6C18FF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796645" y="2969822"/>
            <a:ext cx="2972856" cy="1726410"/>
          </a:xfrm>
          <a:prstGeom prst="rect">
            <a:avLst/>
          </a:prstGeom>
        </p:spPr>
      </p:pic>
      <p:sp>
        <p:nvSpPr>
          <p:cNvPr id="17" name="TextBox 8">
            <a:extLst>
              <a:ext uri="{FF2B5EF4-FFF2-40B4-BE49-F238E27FC236}">
                <a16:creationId xmlns:a16="http://schemas.microsoft.com/office/drawing/2014/main" id="{1D932538-A5BE-A870-A73F-C5C3F10E555D}"/>
              </a:ext>
            </a:extLst>
          </p:cNvPr>
          <p:cNvSpPr txBox="1"/>
          <p:nvPr/>
        </p:nvSpPr>
        <p:spPr>
          <a:xfrm>
            <a:off x="3886200" y="6019800"/>
            <a:ext cx="5099761"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kumimoji="0" lang="en-US" sz="1600" b="1" i="0" u="none" strike="noStrike" kern="1200" cap="none" spc="0" normalizeH="0" baseline="0" noProof="0" dirty="0">
                <a:ln>
                  <a:noFill/>
                </a:ln>
                <a:solidFill>
                  <a:prstClr val="black"/>
                </a:solidFill>
                <a:effectLst/>
                <a:uLnTx/>
                <a:uFillTx/>
                <a:latin typeface="Aptos" panose="02110004020202020204"/>
                <a:ea typeface="+mn-ea"/>
                <a:cs typeface="+mn-cs"/>
              </a:rPr>
              <a:t>Right: NKUA ERMIS</a:t>
            </a:r>
            <a:r>
              <a:rPr lang="en-US" sz="1600" b="1" dirty="0">
                <a:solidFill>
                  <a:prstClr val="black"/>
                </a:solidFill>
                <a:latin typeface="Aptos" panose="02110004020202020204"/>
              </a:rPr>
              <a:t>-</a:t>
            </a:r>
            <a:r>
              <a:rPr kumimoji="0" lang="en-US" sz="1600" b="1" i="0" u="none" strike="noStrike" kern="1200" cap="none" spc="0" normalizeH="0" baseline="0" noProof="0" dirty="0">
                <a:ln>
                  <a:noFill/>
                </a:ln>
                <a:solidFill>
                  <a:prstClr val="black"/>
                </a:solidFill>
                <a:effectLst/>
                <a:uLnTx/>
                <a:uFillTx/>
                <a:latin typeface="Aptos" panose="02110004020202020204"/>
                <a:ea typeface="+mn-ea"/>
                <a:cs typeface="+mn-cs"/>
              </a:rPr>
              <a:t>3, </a:t>
            </a:r>
            <a:r>
              <a:rPr lang="en-US" sz="1600" dirty="0">
                <a:solidFill>
                  <a:prstClr val="black"/>
                </a:solidFill>
                <a:latin typeface="Aptos" panose="02110004020202020204"/>
              </a:rPr>
              <a:t>32 spectral bands; </a:t>
            </a:r>
            <a:br>
              <a:rPr lang="en-US" sz="1600" dirty="0">
                <a:solidFill>
                  <a:prstClr val="black"/>
                </a:solidFill>
                <a:latin typeface="Aptos" panose="02110004020202020204"/>
              </a:rPr>
            </a:br>
            <a:r>
              <a:rPr lang="en-US" sz="1600" dirty="0">
                <a:solidFill>
                  <a:prstClr val="black"/>
                </a:solidFill>
                <a:latin typeface="Aptos" panose="02110004020202020204"/>
              </a:rPr>
              <a:t>RGB bands 3,6,8, cost 2,5M€, launch 2026;</a:t>
            </a:r>
            <a:r>
              <a:rPr kumimoji="0" lang="en-US" sz="16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rPr>
              <a:t>17</a:t>
            </a:r>
            <a:r>
              <a:rPr kumimoji="0" lang="el-GR" sz="1600" b="0" i="0" u="none" strike="noStrike" kern="1200" cap="none" spc="0" normalizeH="0" baseline="0" noProof="0" dirty="0">
                <a:ln>
                  <a:noFill/>
                </a:ln>
                <a:solidFill>
                  <a:prstClr val="black"/>
                </a:solidFill>
                <a:effectLst/>
                <a:uLnTx/>
                <a:uFillTx/>
                <a:latin typeface="Aptos" panose="02110004020202020204"/>
                <a:ea typeface="+mn-ea"/>
                <a:cs typeface="+mn-cs"/>
              </a:rPr>
              <a:t>/0</a:t>
            </a:r>
            <a:r>
              <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rPr>
              <a:t>9</a:t>
            </a:r>
            <a:r>
              <a:rPr kumimoji="0" lang="el-GR" sz="1600" b="0" i="0" u="none" strike="noStrike" kern="1200" cap="none" spc="0" normalizeH="0" baseline="0" noProof="0" dirty="0">
                <a:ln>
                  <a:noFill/>
                </a:ln>
                <a:solidFill>
                  <a:prstClr val="black"/>
                </a:solidFill>
                <a:effectLst/>
                <a:uLnTx/>
                <a:uFillTx/>
                <a:latin typeface="Aptos" panose="02110004020202020204"/>
                <a:ea typeface="+mn-ea"/>
                <a:cs typeface="+mn-cs"/>
              </a:rPr>
              <a:t>/2026</a:t>
            </a:r>
            <a:r>
              <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rPr>
              <a:t> </a:t>
            </a:r>
          </a:p>
        </p:txBody>
      </p:sp>
      <p:sp>
        <p:nvSpPr>
          <p:cNvPr id="18" name="TextBox 8">
            <a:extLst>
              <a:ext uri="{FF2B5EF4-FFF2-40B4-BE49-F238E27FC236}">
                <a16:creationId xmlns:a16="http://schemas.microsoft.com/office/drawing/2014/main" id="{3E4EF3DB-1EB4-65ED-DFC8-7FD3D429ACCB}"/>
              </a:ext>
            </a:extLst>
          </p:cNvPr>
          <p:cNvSpPr txBox="1"/>
          <p:nvPr/>
        </p:nvSpPr>
        <p:spPr>
          <a:xfrm>
            <a:off x="3891839" y="4807803"/>
            <a:ext cx="5252161"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kumimoji="0" lang="en-US" sz="1600" b="1" i="0" u="none" strike="noStrike" kern="1200" cap="none" spc="0" normalizeH="0" baseline="0" noProof="0" dirty="0">
                <a:ln>
                  <a:noFill/>
                </a:ln>
                <a:solidFill>
                  <a:prstClr val="black"/>
                </a:solidFill>
                <a:effectLst/>
                <a:uLnTx/>
                <a:uFillTx/>
                <a:latin typeface="Aptos" panose="02110004020202020204"/>
                <a:ea typeface="+mn-ea"/>
                <a:cs typeface="+mn-cs"/>
              </a:rPr>
              <a:t>Left: NASA Landsat-8, </a:t>
            </a:r>
            <a:r>
              <a:rPr kumimoji="0" lang="en-US" sz="1600" i="0" u="none" strike="noStrike" kern="1200" cap="none" spc="0" normalizeH="0" baseline="0" noProof="0" dirty="0">
                <a:ln>
                  <a:noFill/>
                </a:ln>
                <a:solidFill>
                  <a:prstClr val="black"/>
                </a:solidFill>
                <a:effectLst/>
                <a:uLnTx/>
                <a:uFillTx/>
                <a:latin typeface="Aptos" panose="02110004020202020204"/>
                <a:ea typeface="+mn-ea"/>
                <a:cs typeface="+mn-cs"/>
              </a:rPr>
              <a:t>11 spectral bands; </a:t>
            </a:r>
            <a:br>
              <a:rPr kumimoji="0" lang="en-US" sz="1600" i="0" u="none" strike="noStrike" kern="1200" cap="none" spc="0" normalizeH="0" baseline="0" noProof="0" dirty="0">
                <a:ln>
                  <a:noFill/>
                </a:ln>
                <a:solidFill>
                  <a:prstClr val="black"/>
                </a:solidFill>
                <a:effectLst/>
                <a:uLnTx/>
                <a:uFillTx/>
                <a:latin typeface="Aptos" panose="02110004020202020204"/>
                <a:ea typeface="+mn-ea"/>
                <a:cs typeface="+mn-cs"/>
              </a:rPr>
            </a:br>
            <a:r>
              <a:rPr kumimoji="0" lang="en-US" sz="1600" i="0" u="none" strike="noStrike" kern="1200" cap="none" spc="0" normalizeH="0" baseline="0" noProof="0" dirty="0">
                <a:ln>
                  <a:noFill/>
                </a:ln>
                <a:solidFill>
                  <a:prstClr val="black"/>
                </a:solidFill>
                <a:effectLst/>
                <a:uLnTx/>
                <a:uFillTx/>
                <a:latin typeface="Aptos" panose="02110004020202020204"/>
                <a:ea typeface="+mn-ea"/>
                <a:cs typeface="+mn-cs"/>
              </a:rPr>
              <a:t>RGB bands 2,3,4, cost 900M</a:t>
            </a:r>
            <a:r>
              <a:rPr lang="en-US" sz="1600" dirty="0">
                <a:solidFill>
                  <a:prstClr val="black"/>
                </a:solidFill>
                <a:latin typeface="Aptos" panose="02110004020202020204"/>
              </a:rPr>
              <a:t>€</a:t>
            </a:r>
            <a:r>
              <a:rPr kumimoji="0" lang="en-US" sz="1600" i="0" u="none" strike="noStrike" kern="1200" cap="none" spc="0" normalizeH="0" baseline="0" noProof="0" dirty="0">
                <a:ln>
                  <a:noFill/>
                </a:ln>
                <a:solidFill>
                  <a:prstClr val="black"/>
                </a:solidFill>
                <a:effectLst/>
                <a:uLnTx/>
                <a:uFillTx/>
                <a:latin typeface="Aptos" panose="02110004020202020204"/>
                <a:ea typeface="+mn-ea"/>
                <a:cs typeface="+mn-cs"/>
              </a:rPr>
              <a:t>, launch 2013</a:t>
            </a:r>
            <a:r>
              <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rPr>
              <a:t>; </a:t>
            </a:r>
            <a:r>
              <a:rPr lang="en-US" sz="1600" dirty="0">
                <a:solidFill>
                  <a:prstClr val="black"/>
                </a:solidFill>
                <a:latin typeface="Aptos" panose="02110004020202020204"/>
              </a:rPr>
              <a:t>20</a:t>
            </a:r>
            <a:r>
              <a:rPr kumimoji="0" lang="el-GR" sz="1600" b="0" i="0" u="none" strike="noStrike" kern="1200" cap="none" spc="0" normalizeH="0" baseline="0" noProof="0" dirty="0">
                <a:ln>
                  <a:noFill/>
                </a:ln>
                <a:solidFill>
                  <a:prstClr val="black"/>
                </a:solidFill>
                <a:effectLst/>
                <a:uLnTx/>
                <a:uFillTx/>
                <a:latin typeface="Aptos" panose="02110004020202020204"/>
                <a:ea typeface="+mn-ea"/>
                <a:cs typeface="+mn-cs"/>
              </a:rPr>
              <a:t>/0</a:t>
            </a:r>
            <a:r>
              <a:rPr lang="en-US" sz="1600" dirty="0">
                <a:solidFill>
                  <a:prstClr val="black"/>
                </a:solidFill>
                <a:latin typeface="Aptos" panose="02110004020202020204"/>
              </a:rPr>
              <a:t>8</a:t>
            </a:r>
            <a:r>
              <a:rPr kumimoji="0" lang="el-GR" sz="1600" b="0" i="0" u="none" strike="noStrike" kern="1200" cap="none" spc="0" normalizeH="0" baseline="0" noProof="0" dirty="0">
                <a:ln>
                  <a:noFill/>
                </a:ln>
                <a:solidFill>
                  <a:prstClr val="black"/>
                </a:solidFill>
                <a:effectLst/>
                <a:uLnTx/>
                <a:uFillTx/>
                <a:latin typeface="Aptos" panose="02110004020202020204"/>
                <a:ea typeface="+mn-ea"/>
                <a:cs typeface="+mn-cs"/>
              </a:rPr>
              <a:t>/2026</a:t>
            </a:r>
            <a:r>
              <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rPr>
              <a:t> </a:t>
            </a:r>
          </a:p>
        </p:txBody>
      </p:sp>
      <p:cxnSp>
        <p:nvCxnSpPr>
          <p:cNvPr id="19" name="Ευθύγραμμο βέλος σύνδεσης 49">
            <a:extLst>
              <a:ext uri="{FF2B5EF4-FFF2-40B4-BE49-F238E27FC236}">
                <a16:creationId xmlns:a16="http://schemas.microsoft.com/office/drawing/2014/main" id="{D59F5C9B-FF55-BB1A-F614-51653392EC33}"/>
              </a:ext>
            </a:extLst>
          </p:cNvPr>
          <p:cNvCxnSpPr>
            <a:cxnSpLocks/>
          </p:cNvCxnSpPr>
          <p:nvPr/>
        </p:nvCxnSpPr>
        <p:spPr>
          <a:xfrm flipV="1">
            <a:off x="3545545" y="2151580"/>
            <a:ext cx="641454" cy="2209158"/>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0" name="Title 1">
            <a:extLst>
              <a:ext uri="{FF2B5EF4-FFF2-40B4-BE49-F238E27FC236}">
                <a16:creationId xmlns:a16="http://schemas.microsoft.com/office/drawing/2014/main" id="{7D29C97B-D5FE-9FB4-BBDA-96255AAAD036}"/>
              </a:ext>
            </a:extLst>
          </p:cNvPr>
          <p:cNvSpPr>
            <a:spLocks noGrp="1"/>
          </p:cNvSpPr>
          <p:nvPr>
            <p:ph type="title"/>
          </p:nvPr>
        </p:nvSpPr>
        <p:spPr>
          <a:xfrm>
            <a:off x="1028700" y="76200"/>
            <a:ext cx="7734300" cy="685800"/>
          </a:xfrm>
        </p:spPr>
        <p:txBody>
          <a:bodyPr>
            <a:normAutofit/>
          </a:bodyPr>
          <a:lstStyle/>
          <a:p>
            <a:r>
              <a:rPr lang="el-GR" sz="3200" b="1" dirty="0"/>
              <a:t>Εικόνες </a:t>
            </a:r>
            <a:r>
              <a:rPr lang="en-US" sz="3200" b="1" dirty="0"/>
              <a:t>RGB </a:t>
            </a:r>
            <a:r>
              <a:rPr lang="el-GR" sz="3200" b="1" dirty="0"/>
              <a:t>του </a:t>
            </a:r>
            <a:r>
              <a:rPr lang="en-US" sz="3200" b="1" dirty="0"/>
              <a:t>ERMIS</a:t>
            </a:r>
            <a:r>
              <a:rPr lang="el-GR" sz="3200" b="1" dirty="0"/>
              <a:t>-3</a:t>
            </a:r>
            <a:endParaRPr lang="en-US" sz="3200" b="1" dirty="0"/>
          </a:p>
        </p:txBody>
      </p:sp>
      <p:sp>
        <p:nvSpPr>
          <p:cNvPr id="21" name="Slide Number Placeholder 3">
            <a:extLst>
              <a:ext uri="{FF2B5EF4-FFF2-40B4-BE49-F238E27FC236}">
                <a16:creationId xmlns:a16="http://schemas.microsoft.com/office/drawing/2014/main" id="{958D4ED2-D985-371E-3BD9-078E48A2B111}"/>
              </a:ext>
            </a:extLst>
          </p:cNvPr>
          <p:cNvSpPr>
            <a:spLocks noGrp="1"/>
          </p:cNvSpPr>
          <p:nvPr>
            <p:ph type="sldNum" sz="quarter" idx="12"/>
          </p:nvPr>
        </p:nvSpPr>
        <p:spPr>
          <a:xfrm>
            <a:off x="8101012" y="6400800"/>
            <a:ext cx="966787" cy="404614"/>
          </a:xfrm>
        </p:spPr>
        <p:txBody>
          <a:bodyPr/>
          <a:lstStyle/>
          <a:p>
            <a:fld id="{C67B46B5-A407-46D0-815B-4945E776D48F}" type="slidenum">
              <a:rPr lang="en-US" smtClean="0"/>
              <a:pPr/>
              <a:t>46</a:t>
            </a:fld>
            <a:endParaRPr lang="en-US" dirty="0"/>
          </a:p>
        </p:txBody>
      </p:sp>
      <p:sp>
        <p:nvSpPr>
          <p:cNvPr id="22" name="TextBox 21">
            <a:extLst>
              <a:ext uri="{FF2B5EF4-FFF2-40B4-BE49-F238E27FC236}">
                <a16:creationId xmlns:a16="http://schemas.microsoft.com/office/drawing/2014/main" id="{67036887-78F6-2690-06D8-B9D0E4823FA4}"/>
              </a:ext>
            </a:extLst>
          </p:cNvPr>
          <p:cNvSpPr txBox="1"/>
          <p:nvPr/>
        </p:nvSpPr>
        <p:spPr>
          <a:xfrm>
            <a:off x="4082078" y="2653376"/>
            <a:ext cx="1709122" cy="276999"/>
          </a:xfrm>
          <a:prstGeom prst="rect">
            <a:avLst/>
          </a:prstGeom>
          <a:noFill/>
        </p:spPr>
        <p:txBody>
          <a:bodyPr wrap="none" rtlCol="0">
            <a:spAutoFit/>
          </a:bodyPr>
          <a:lstStyle/>
          <a:p>
            <a:r>
              <a:rPr lang="en-US" sz="1200" b="1" dirty="0">
                <a:latin typeface="Arial Narrow" panose="020B0606020202030204" pitchFamily="34" charset="0"/>
              </a:rPr>
              <a:t>GSD: 30m, swath: 185Km</a:t>
            </a:r>
          </a:p>
        </p:txBody>
      </p:sp>
      <p:sp>
        <p:nvSpPr>
          <p:cNvPr id="2" name="TextBox 1">
            <a:extLst>
              <a:ext uri="{FF2B5EF4-FFF2-40B4-BE49-F238E27FC236}">
                <a16:creationId xmlns:a16="http://schemas.microsoft.com/office/drawing/2014/main" id="{A2AE37F9-3DD5-E75B-9E91-568AAE0E765B}"/>
              </a:ext>
            </a:extLst>
          </p:cNvPr>
          <p:cNvSpPr txBox="1"/>
          <p:nvPr/>
        </p:nvSpPr>
        <p:spPr>
          <a:xfrm>
            <a:off x="5715000" y="2647440"/>
            <a:ext cx="1709122" cy="276999"/>
          </a:xfrm>
          <a:prstGeom prst="rect">
            <a:avLst/>
          </a:prstGeom>
          <a:noFill/>
        </p:spPr>
        <p:txBody>
          <a:bodyPr wrap="none" rtlCol="0">
            <a:spAutoFit/>
          </a:bodyPr>
          <a:lstStyle/>
          <a:p>
            <a:r>
              <a:rPr lang="en-US" sz="1200" b="1" dirty="0">
                <a:latin typeface="Arial Narrow" panose="020B0606020202030204" pitchFamily="34" charset="0"/>
              </a:rPr>
              <a:t>GSD: 10m, swath: 290Km</a:t>
            </a:r>
          </a:p>
        </p:txBody>
      </p:sp>
      <p:sp>
        <p:nvSpPr>
          <p:cNvPr id="3" name="TextBox 2">
            <a:extLst>
              <a:ext uri="{FF2B5EF4-FFF2-40B4-BE49-F238E27FC236}">
                <a16:creationId xmlns:a16="http://schemas.microsoft.com/office/drawing/2014/main" id="{92256915-3AEC-A45C-CE5E-449E1B4DB01D}"/>
              </a:ext>
            </a:extLst>
          </p:cNvPr>
          <p:cNvSpPr txBox="1"/>
          <p:nvPr/>
        </p:nvSpPr>
        <p:spPr>
          <a:xfrm>
            <a:off x="7283073" y="2647439"/>
            <a:ext cx="1568058" cy="276999"/>
          </a:xfrm>
          <a:prstGeom prst="rect">
            <a:avLst/>
          </a:prstGeom>
          <a:noFill/>
        </p:spPr>
        <p:txBody>
          <a:bodyPr wrap="none" rtlCol="0">
            <a:spAutoFit/>
          </a:bodyPr>
          <a:lstStyle/>
          <a:p>
            <a:r>
              <a:rPr lang="en-US" sz="1200" b="1" dirty="0">
                <a:latin typeface="Arial Narrow" panose="020B0606020202030204" pitchFamily="34" charset="0"/>
              </a:rPr>
              <a:t>GSD: 5m, swath: 20Km</a:t>
            </a:r>
          </a:p>
        </p:txBody>
      </p:sp>
    </p:spTree>
    <p:extLst>
      <p:ext uri="{BB962C8B-B14F-4D97-AF65-F5344CB8AC3E}">
        <p14:creationId xmlns:p14="http://schemas.microsoft.com/office/powerpoint/2010/main" val="268987502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E935EF7F-9FB6-6B15-0CFD-3CEFF6FE08F2}"/>
              </a:ext>
            </a:extLst>
          </p:cNvPr>
          <p:cNvSpPr>
            <a:spLocks noGrp="1"/>
          </p:cNvSpPr>
          <p:nvPr>
            <p:ph type="title"/>
          </p:nvPr>
        </p:nvSpPr>
        <p:spPr>
          <a:xfrm>
            <a:off x="1028700" y="76200"/>
            <a:ext cx="7734300" cy="685800"/>
          </a:xfrm>
        </p:spPr>
        <p:txBody>
          <a:bodyPr>
            <a:normAutofit/>
          </a:bodyPr>
          <a:lstStyle/>
          <a:p>
            <a:r>
              <a:rPr lang="el-GR" sz="3200" b="1" dirty="0" err="1"/>
              <a:t>Υπερφασματικές</a:t>
            </a:r>
            <a:r>
              <a:rPr lang="el-GR" sz="3200" b="1" dirty="0"/>
              <a:t> εικόνες του </a:t>
            </a:r>
            <a:r>
              <a:rPr lang="en-US" sz="3200" b="1" dirty="0"/>
              <a:t>ERMIS</a:t>
            </a:r>
            <a:r>
              <a:rPr lang="el-GR" sz="3200" b="1" dirty="0"/>
              <a:t>-3</a:t>
            </a:r>
            <a:endParaRPr lang="en-US" sz="3200" b="1" dirty="0"/>
          </a:p>
        </p:txBody>
      </p:sp>
      <p:sp>
        <p:nvSpPr>
          <p:cNvPr id="20" name="Slide Number Placeholder 3">
            <a:extLst>
              <a:ext uri="{FF2B5EF4-FFF2-40B4-BE49-F238E27FC236}">
                <a16:creationId xmlns:a16="http://schemas.microsoft.com/office/drawing/2014/main" id="{82DFD457-EF0C-6AA8-33EA-D1C5EE945615}"/>
              </a:ext>
            </a:extLst>
          </p:cNvPr>
          <p:cNvSpPr>
            <a:spLocks noGrp="1"/>
          </p:cNvSpPr>
          <p:nvPr>
            <p:ph type="sldNum" sz="quarter" idx="12"/>
          </p:nvPr>
        </p:nvSpPr>
        <p:spPr>
          <a:xfrm>
            <a:off x="8101012" y="6400800"/>
            <a:ext cx="966787" cy="404614"/>
          </a:xfrm>
        </p:spPr>
        <p:txBody>
          <a:bodyPr/>
          <a:lstStyle/>
          <a:p>
            <a:fld id="{C67B46B5-A407-46D0-815B-4945E776D48F}" type="slidenum">
              <a:rPr lang="en-US" smtClean="0"/>
              <a:pPr/>
              <a:t>47</a:t>
            </a:fld>
            <a:endParaRPr lang="en-US" dirty="0"/>
          </a:p>
        </p:txBody>
      </p:sp>
      <p:pic>
        <p:nvPicPr>
          <p:cNvPr id="24" name="Εικόνα 13">
            <a:extLst>
              <a:ext uri="{FF2B5EF4-FFF2-40B4-BE49-F238E27FC236}">
                <a16:creationId xmlns:a16="http://schemas.microsoft.com/office/drawing/2014/main" id="{33BFCEDD-62CC-53D5-3D47-5C5283B5C08D}"/>
              </a:ext>
            </a:extLst>
          </p:cNvPr>
          <p:cNvPicPr>
            <a:picLocks noChangeAspect="1"/>
          </p:cNvPicPr>
          <p:nvPr/>
        </p:nvPicPr>
        <p:blipFill>
          <a:blip r:embed="rId2">
            <a:extLst>
              <a:ext uri="{28A0092B-C50C-407E-A947-70E740481C1C}">
                <a14:useLocalDpi xmlns:a14="http://schemas.microsoft.com/office/drawing/2010/main" val="0"/>
              </a:ext>
            </a:extLst>
          </a:blip>
          <a:srcRect l="11037" t="33111" r="19494" b="-21806"/>
          <a:stretch>
            <a:fillRect/>
          </a:stretch>
        </p:blipFill>
        <p:spPr>
          <a:xfrm>
            <a:off x="685800" y="762000"/>
            <a:ext cx="8153400" cy="5105400"/>
          </a:xfrm>
          <a:prstGeom prst="rect">
            <a:avLst/>
          </a:prstGeom>
        </p:spPr>
      </p:pic>
      <p:sp>
        <p:nvSpPr>
          <p:cNvPr id="25" name="TextBox 24">
            <a:extLst>
              <a:ext uri="{FF2B5EF4-FFF2-40B4-BE49-F238E27FC236}">
                <a16:creationId xmlns:a16="http://schemas.microsoft.com/office/drawing/2014/main" id="{7D4756A9-3A2D-96D1-73E3-B6CDB239AB0A}"/>
              </a:ext>
            </a:extLst>
          </p:cNvPr>
          <p:cNvSpPr txBox="1"/>
          <p:nvPr/>
        </p:nvSpPr>
        <p:spPr>
          <a:xfrm>
            <a:off x="762000" y="4678826"/>
            <a:ext cx="5650992" cy="369332"/>
          </a:xfrm>
          <a:prstGeom prst="rect">
            <a:avLst/>
          </a:prstGeom>
          <a:noFill/>
        </p:spPr>
        <p:txBody>
          <a:bodyPr wrap="square" rtlCol="0">
            <a:spAutoFit/>
          </a:bodyPr>
          <a:lstStyle/>
          <a:p>
            <a:r>
              <a:rPr lang="en-US" dirty="0"/>
              <a:t>Zoom </a:t>
            </a:r>
            <a:r>
              <a:rPr lang="el-GR" dirty="0"/>
              <a:t>στο </a:t>
            </a:r>
            <a:r>
              <a:rPr lang="en-US" dirty="0" err="1"/>
              <a:t>Olympico</a:t>
            </a:r>
            <a:r>
              <a:rPr lang="en-US" dirty="0"/>
              <a:t> </a:t>
            </a:r>
            <a:r>
              <a:rPr lang="el-GR" dirty="0"/>
              <a:t>της Ρώμης</a:t>
            </a:r>
            <a:endParaRPr lang="en-US" dirty="0"/>
          </a:p>
        </p:txBody>
      </p:sp>
      <p:pic>
        <p:nvPicPr>
          <p:cNvPr id="28" name="Picture 27">
            <a:extLst>
              <a:ext uri="{FF2B5EF4-FFF2-40B4-BE49-F238E27FC236}">
                <a16:creationId xmlns:a16="http://schemas.microsoft.com/office/drawing/2014/main" id="{33AC216E-E872-8560-5369-070D94BCCA2E}"/>
              </a:ext>
            </a:extLst>
          </p:cNvPr>
          <p:cNvPicPr>
            <a:picLocks noChangeAspect="1"/>
          </p:cNvPicPr>
          <p:nvPr/>
        </p:nvPicPr>
        <p:blipFill>
          <a:blip r:embed="rId3"/>
          <a:stretch>
            <a:fillRect/>
          </a:stretch>
        </p:blipFill>
        <p:spPr>
          <a:xfrm>
            <a:off x="762000" y="5084947"/>
            <a:ext cx="2667000" cy="1729946"/>
          </a:xfrm>
          <a:prstGeom prst="rect">
            <a:avLst/>
          </a:prstGeom>
        </p:spPr>
      </p:pic>
      <p:pic>
        <p:nvPicPr>
          <p:cNvPr id="29" name="Εικόνα 4">
            <a:extLst>
              <a:ext uri="{FF2B5EF4-FFF2-40B4-BE49-F238E27FC236}">
                <a16:creationId xmlns:a16="http://schemas.microsoft.com/office/drawing/2014/main" id="{BBC6684C-6ADB-352C-D84A-6BF1DEAE381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43400" y="5078784"/>
            <a:ext cx="3402456" cy="1667982"/>
          </a:xfrm>
          <a:prstGeom prst="rect">
            <a:avLst/>
          </a:prstGeom>
        </p:spPr>
      </p:pic>
      <p:cxnSp>
        <p:nvCxnSpPr>
          <p:cNvPr id="31" name="Straight Arrow Connector 30">
            <a:extLst>
              <a:ext uri="{FF2B5EF4-FFF2-40B4-BE49-F238E27FC236}">
                <a16:creationId xmlns:a16="http://schemas.microsoft.com/office/drawing/2014/main" id="{7EC34D49-E6A1-C47A-3D2D-8628A2C3A591}"/>
              </a:ext>
            </a:extLst>
          </p:cNvPr>
          <p:cNvCxnSpPr/>
          <p:nvPr/>
        </p:nvCxnSpPr>
        <p:spPr>
          <a:xfrm>
            <a:off x="3048000" y="5791200"/>
            <a:ext cx="1219200"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1F4A96A7-CEA6-600F-632B-06C4A2BC4CCC}"/>
              </a:ext>
            </a:extLst>
          </p:cNvPr>
          <p:cNvSpPr txBox="1"/>
          <p:nvPr/>
        </p:nvSpPr>
        <p:spPr>
          <a:xfrm>
            <a:off x="7745856" y="5589609"/>
            <a:ext cx="1161472" cy="646331"/>
          </a:xfrm>
          <a:prstGeom prst="rect">
            <a:avLst/>
          </a:prstGeom>
          <a:noFill/>
        </p:spPr>
        <p:txBody>
          <a:bodyPr wrap="none" rtlCol="0">
            <a:spAutoFit/>
          </a:bodyPr>
          <a:lstStyle/>
          <a:p>
            <a:r>
              <a:rPr lang="el-GR" dirty="0"/>
              <a:t>ΕΡΜΙΣ-3 </a:t>
            </a:r>
            <a:endParaRPr lang="en-US" dirty="0"/>
          </a:p>
          <a:p>
            <a:r>
              <a:rPr lang="en-US" dirty="0"/>
              <a:t>True Color</a:t>
            </a:r>
          </a:p>
        </p:txBody>
      </p:sp>
    </p:spTree>
    <p:extLst>
      <p:ext uri="{BB962C8B-B14F-4D97-AF65-F5344CB8AC3E}">
        <p14:creationId xmlns:p14="http://schemas.microsoft.com/office/powerpoint/2010/main" val="162385997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16FC6-CB86-13F0-8D42-42F98D14D7F9}"/>
              </a:ext>
            </a:extLst>
          </p:cNvPr>
          <p:cNvSpPr>
            <a:spLocks noGrp="1"/>
          </p:cNvSpPr>
          <p:nvPr>
            <p:ph type="title"/>
          </p:nvPr>
        </p:nvSpPr>
        <p:spPr>
          <a:xfrm>
            <a:off x="609600" y="76200"/>
            <a:ext cx="7200900" cy="990600"/>
          </a:xfrm>
        </p:spPr>
        <p:txBody>
          <a:bodyPr>
            <a:noAutofit/>
          </a:bodyPr>
          <a:lstStyle/>
          <a:p>
            <a:r>
              <a:rPr lang="el-GR" sz="2800" dirty="0"/>
              <a:t>Όραμα του </a:t>
            </a:r>
            <a:r>
              <a:rPr lang="en-US" sz="2800" dirty="0"/>
              <a:t>DSCAL: </a:t>
            </a:r>
            <a:r>
              <a:rPr lang="el-GR" sz="2800" dirty="0"/>
              <a:t>Κέντρο αριστείας για </a:t>
            </a:r>
            <a:r>
              <a:rPr lang="el-GR" sz="2600" b="1" dirty="0">
                <a:solidFill>
                  <a:srgbClr val="003399"/>
                </a:solidFill>
              </a:rPr>
              <a:t>Διαστημικές Τεχνολογίες Αιχμής </a:t>
            </a:r>
            <a:r>
              <a:rPr lang="en-US" sz="2600" b="1" dirty="0">
                <a:solidFill>
                  <a:srgbClr val="003399"/>
                </a:solidFill>
              </a:rPr>
              <a:t>Made in GR</a:t>
            </a:r>
            <a:endParaRPr lang="en-US" sz="2600" dirty="0"/>
          </a:p>
        </p:txBody>
      </p:sp>
      <p:sp>
        <p:nvSpPr>
          <p:cNvPr id="4" name="Slide Number Placeholder 3">
            <a:extLst>
              <a:ext uri="{FF2B5EF4-FFF2-40B4-BE49-F238E27FC236}">
                <a16:creationId xmlns:a16="http://schemas.microsoft.com/office/drawing/2014/main" id="{9EC1EF9D-D7FE-8CF9-CFAA-98075175F0B7}"/>
              </a:ext>
            </a:extLst>
          </p:cNvPr>
          <p:cNvSpPr>
            <a:spLocks noGrp="1"/>
          </p:cNvSpPr>
          <p:nvPr>
            <p:ph type="sldNum" sz="quarter" idx="12"/>
          </p:nvPr>
        </p:nvSpPr>
        <p:spPr/>
        <p:txBody>
          <a:bodyPr/>
          <a:lstStyle/>
          <a:p>
            <a:fld id="{C67B46B5-A407-46D0-815B-4945E776D48F}" type="slidenum">
              <a:rPr lang="en-US" smtClean="0"/>
              <a:pPr/>
              <a:t>48</a:t>
            </a:fld>
            <a:endParaRPr lang="en-US"/>
          </a:p>
        </p:txBody>
      </p:sp>
      <p:pic>
        <p:nvPicPr>
          <p:cNvPr id="5" name="Picture 4">
            <a:extLst>
              <a:ext uri="{FF2B5EF4-FFF2-40B4-BE49-F238E27FC236}">
                <a16:creationId xmlns:a16="http://schemas.microsoft.com/office/drawing/2014/main" id="{A29E998E-790F-2358-FF02-B00BEAE22A30}"/>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726481" y="76200"/>
            <a:ext cx="2341319" cy="6010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a:extLst>
              <a:ext uri="{FF2B5EF4-FFF2-40B4-BE49-F238E27FC236}">
                <a16:creationId xmlns:a16="http://schemas.microsoft.com/office/drawing/2014/main" id="{E7DC9370-B8C0-413A-366B-BC9D72A3B498}"/>
              </a:ext>
            </a:extLst>
          </p:cNvPr>
          <p:cNvPicPr>
            <a:picLocks noChangeAspect="1"/>
          </p:cNvPicPr>
          <p:nvPr/>
        </p:nvPicPr>
        <p:blipFill>
          <a:blip r:embed="rId3"/>
          <a:stretch>
            <a:fillRect/>
          </a:stretch>
        </p:blipFill>
        <p:spPr>
          <a:xfrm>
            <a:off x="990600" y="1219200"/>
            <a:ext cx="7413379" cy="4913802"/>
          </a:xfrm>
          <a:prstGeom prst="rect">
            <a:avLst/>
          </a:prstGeom>
        </p:spPr>
      </p:pic>
      <p:sp>
        <p:nvSpPr>
          <p:cNvPr id="7" name="Content Placeholder 2">
            <a:extLst>
              <a:ext uri="{FF2B5EF4-FFF2-40B4-BE49-F238E27FC236}">
                <a16:creationId xmlns:a16="http://schemas.microsoft.com/office/drawing/2014/main" id="{C6EB299E-88D0-C985-CF60-460AF0F23423}"/>
              </a:ext>
            </a:extLst>
          </p:cNvPr>
          <p:cNvSpPr>
            <a:spLocks noGrp="1"/>
          </p:cNvSpPr>
          <p:nvPr>
            <p:ph idx="1"/>
          </p:nvPr>
        </p:nvSpPr>
        <p:spPr>
          <a:xfrm>
            <a:off x="1403648" y="1819544"/>
            <a:ext cx="6408712" cy="3528392"/>
          </a:xfrm>
          <a:noFill/>
          <a:scene3d>
            <a:camera prst="orthographicFront"/>
            <a:lightRig rig="threePt" dir="t"/>
          </a:scene3d>
          <a:sp3d prstMaterial="matte">
            <a:bevelT/>
          </a:sp3d>
        </p:spPr>
        <p:txBody>
          <a:bodyPr>
            <a:noAutofit/>
          </a:bodyPr>
          <a:lstStyle/>
          <a:p>
            <a:pPr algn="just"/>
            <a:r>
              <a:rPr lang="en-US" sz="2400" b="1" dirty="0">
                <a:solidFill>
                  <a:schemeClr val="bg1"/>
                </a:solidFill>
                <a:effectLst>
                  <a:outerShdw blurRad="38100" dist="38100" dir="2700000" algn="tl">
                    <a:srgbClr val="000000">
                      <a:alpha val="43137"/>
                    </a:srgbClr>
                  </a:outerShdw>
                </a:effectLst>
              </a:rPr>
              <a:t>Create an IP core portfolio of </a:t>
            </a:r>
            <a:r>
              <a:rPr lang="en-US" sz="2400" b="1" dirty="0">
                <a:solidFill>
                  <a:schemeClr val="bg1"/>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state-of-the-art on</a:t>
            </a:r>
            <a:r>
              <a:rPr lang="el-GR" sz="2400" b="1" dirty="0">
                <a:solidFill>
                  <a:schemeClr val="bg1"/>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a:t>
            </a:r>
            <a:r>
              <a:rPr lang="en-US" sz="2400" b="1" dirty="0">
                <a:solidFill>
                  <a:schemeClr val="bg1"/>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board data handling algorithms </a:t>
            </a:r>
            <a:r>
              <a:rPr lang="en-US" sz="2400" b="1" dirty="0">
                <a:solidFill>
                  <a:schemeClr val="bg1"/>
                </a:solidFill>
                <a:effectLst>
                  <a:outerShdw blurRad="38100" dist="38100" dir="2700000" algn="tl">
                    <a:srgbClr val="000000">
                      <a:alpha val="43137"/>
                    </a:srgbClr>
                  </a:outerShdw>
                </a:effectLst>
              </a:rPr>
              <a:t>implemented in space-grade and COTS FPGAs in accordance to Consultative Committee for Space Data Systems (CCSDS) recommended standards</a:t>
            </a:r>
          </a:p>
          <a:p>
            <a:pPr algn="just"/>
            <a:r>
              <a:rPr lang="en-US" sz="2400" b="1" dirty="0">
                <a:solidFill>
                  <a:schemeClr val="bg1"/>
                </a:solidFill>
                <a:effectLst>
                  <a:outerShdw blurRad="38100" dist="38100" dir="2700000" algn="tl">
                    <a:srgbClr val="000000">
                      <a:alpha val="43137"/>
                    </a:srgbClr>
                  </a:outerShdw>
                </a:effectLst>
              </a:rPr>
              <a:t>Provide GR &amp; European space supply chain with products and services as </a:t>
            </a:r>
            <a:r>
              <a:rPr lang="en-US" sz="2400" b="1" dirty="0">
                <a:solidFill>
                  <a:schemeClr val="bg1"/>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Center of Excellence </a:t>
            </a:r>
            <a:r>
              <a:rPr lang="en-US" sz="2400" b="1" dirty="0">
                <a:solidFill>
                  <a:schemeClr val="bg1"/>
                </a:solidFill>
                <a:effectLst>
                  <a:outerShdw blurRad="38100" dist="38100" dir="2700000" algn="tl">
                    <a:srgbClr val="000000">
                      <a:alpha val="43137"/>
                    </a:srgbClr>
                  </a:outerShdw>
                </a:effectLst>
              </a:rPr>
              <a:t>in On-Board Data Systems design</a:t>
            </a:r>
          </a:p>
          <a:p>
            <a:pPr algn="just"/>
            <a:endParaRPr lang="el-GR" sz="24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51096114"/>
      </p:ext>
    </p:extLst>
  </p:cSld>
  <p:clrMapOvr>
    <a:masterClrMapping/>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Crop</Template>
  <TotalTime>16829</TotalTime>
  <Words>3864</Words>
  <Application>Microsoft Office PowerPoint</Application>
  <PresentationFormat>On-screen Show (4:3)</PresentationFormat>
  <Paragraphs>383</Paragraphs>
  <Slides>48</Slides>
  <Notes>0</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48</vt:i4>
      </vt:variant>
    </vt:vector>
  </HeadingPairs>
  <TitlesOfParts>
    <vt:vector size="60" baseType="lpstr">
      <vt:lpstr>Aharoni</vt:lpstr>
      <vt:lpstr>Aptos</vt:lpstr>
      <vt:lpstr>Arial</vt:lpstr>
      <vt:lpstr>Arial Black</vt:lpstr>
      <vt:lpstr>Arial Narrow</vt:lpstr>
      <vt:lpstr>Calibri</vt:lpstr>
      <vt:lpstr>Franklin Gothic Book</vt:lpstr>
      <vt:lpstr>Tekton</vt:lpstr>
      <vt:lpstr>Times New Roman</vt:lpstr>
      <vt:lpstr>Trebuchet MS</vt:lpstr>
      <vt:lpstr>Wingdings</vt:lpstr>
      <vt:lpstr>Crop</vt:lpstr>
      <vt:lpstr>PowerPoint Presentation</vt:lpstr>
      <vt:lpstr>Η εξέλιξη της ψηφιακής σχεδίασης στο χρόνο…</vt:lpstr>
      <vt:lpstr>Σχεδίαση Ψηφιακών Συστημάτων</vt:lpstr>
      <vt:lpstr>Σχεδίαση Ψηφιακών Συστημάτων</vt:lpstr>
      <vt:lpstr>Σχεδίαση Ψηφιακών Συστημάτων</vt:lpstr>
      <vt:lpstr>Σχεδίαση Ψηφιακών Συστημάτων</vt:lpstr>
      <vt:lpstr>Σχεδίαση Ψηφιακών Συστημάτων</vt:lpstr>
      <vt:lpstr>Γιατί επιλέξαμε να μεταφράσουμε το βιβλίο των S.L. Harris και D.M. Harris με τίτλο «Ψηφιακή Σχεδίαση και Αρχιτεκτονική Υπολογιστών – Έκδοση RISC-V» ;</vt:lpstr>
      <vt:lpstr>Επαναδιαμόρφωση (reconfiguration)</vt:lpstr>
      <vt:lpstr>Επαναδιαμορφώσιμη υπολογιστική (reconfigurable computing)</vt:lpstr>
      <vt:lpstr>Επαναδιαμορφώσιμα συστήματα υλικού</vt:lpstr>
      <vt:lpstr>Επαναδιαμορφώσιμα συστήματα στο διάστημα</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Το εργαστήριο DSCAL στην Διαστημική</vt:lpstr>
      <vt:lpstr>DSCAL: Συμμετοχή σε 8 διαστημικές  αποστολές</vt:lpstr>
      <vt:lpstr>Η αποστολή ESA Proba-3 (2009-2025)</vt:lpstr>
      <vt:lpstr>Η αποστολή ESA Proba-3 (2009-2025)</vt:lpstr>
      <vt:lpstr>DSCAL: Διαστημικές τεχνολογίες αιχμής</vt:lpstr>
      <vt:lpstr>CCSDS 122.1 Deep Lossy Hyperspectral  Image Compression (Multi IP cores)</vt:lpstr>
      <vt:lpstr>CCSDS 123 Lossless / Near Lossless  Hyperspectral Image Compression </vt:lpstr>
      <vt:lpstr>Coding and Synchronization for RF and  Optical Link Payloads (Various IP cores)</vt:lpstr>
      <vt:lpstr>Διαστημικό πρόγραμμα ERMIS του ΕΚΠΑ</vt:lpstr>
      <vt:lpstr>Διαστημικό πρόγραμμα ERMIS του ΕΚΠΑ</vt:lpstr>
      <vt:lpstr>Διαστημικό πρόγραμμα ERMIS του ΕΚΠΑ</vt:lpstr>
      <vt:lpstr>Διαστημικό πρόγραμμα ERMIS του ΕΚΠΑ</vt:lpstr>
      <vt:lpstr>Διαστημικό πρόγραμμα ERMIS του ΕΚΠΑ</vt:lpstr>
      <vt:lpstr>Διαστημικό πρόγραμμα ERMIS του ΕΚΠΑ</vt:lpstr>
      <vt:lpstr>Ο μικροδορυφόρος ERMIS-3</vt:lpstr>
      <vt:lpstr>Ο μικροδορυφόρος ERMIS-3</vt:lpstr>
      <vt:lpstr>Ο μικροδορυφόρος ERMIS-3</vt:lpstr>
      <vt:lpstr>Ο μικροδορυφόρος ERMIS-3</vt:lpstr>
      <vt:lpstr>Ο μικροδορυφόρος ERMIS-3</vt:lpstr>
      <vt:lpstr>Τα ωφέλιμα φορτία (payloads) του ERMIS-3</vt:lpstr>
      <vt:lpstr>ERMIS Payload Data Processing Unit Payload Made in Greece</vt:lpstr>
      <vt:lpstr>ERMIS Payload Data Processing Unit  Payload Made in Greece</vt:lpstr>
      <vt:lpstr>ERMIS Payload Data Processing Unit  Payload Made in Greece</vt:lpstr>
      <vt:lpstr>Εικόνες RGB του ERMIS-3</vt:lpstr>
      <vt:lpstr>Υπερφασματικές εικόνες του ERMIS-3</vt:lpstr>
      <vt:lpstr>Όραμα του DSCAL: Κέντρο αριστείας για Διαστημικές Τεχνολογίες Αιχμής Made in GR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ΚΕΦΑΛΑΙΟ  1 RISC-V</dc:title>
  <dc:creator>Paschalis</dc:creator>
  <cp:lastModifiedBy>antonis paschalis</cp:lastModifiedBy>
  <cp:revision>764</cp:revision>
  <cp:lastPrinted>2020-10-15T06:09:01Z</cp:lastPrinted>
  <dcterms:created xsi:type="dcterms:W3CDTF">2019-01-19T11:52:50Z</dcterms:created>
  <dcterms:modified xsi:type="dcterms:W3CDTF">2026-10-05T18:09:10Z</dcterms:modified>
</cp:coreProperties>
</file>