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4"/>
  </p:notesMasterIdLst>
  <p:handoutMasterIdLst>
    <p:handoutMasterId r:id="rId15"/>
  </p:handout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3" d="100"/>
          <a:sy n="83" d="100"/>
        </p:scale>
        <p:origin x="-90" y="-53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2 - Θέση ημερομηνίας"/>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7777F73-C7A4-4E6E-B98E-EA30729031ED}" type="datetimeFigureOut">
              <a:rPr lang="en-US" smtClean="0"/>
              <a:t>5/18/2011</a:t>
            </a:fld>
            <a:endParaRPr lang="en-US"/>
          </a:p>
        </p:txBody>
      </p:sp>
      <p:sp>
        <p:nvSpPr>
          <p:cNvPr id="4" name="3 - Θέση υποσέλιδου"/>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4 - Θέση αριθμού διαφάνειας"/>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C5F6AF3-73EB-4597-8591-820CCF22BD63}"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B03DB1-01EF-4B7B-8A1E-6FEA33C14057}" type="datetimeFigureOut">
              <a:rPr lang="en-US" smtClean="0"/>
              <a:t>5/18/2011</a:t>
            </a:fld>
            <a:endParaRPr lang="en-US"/>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C9AA3E4-64ED-4F23-ADCE-E74E85EAFEDD}"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n-US"/>
          </a:p>
        </p:txBody>
      </p:sp>
      <p:sp>
        <p:nvSpPr>
          <p:cNvPr id="4" name="3 - Θέση αριθμού διαφάνειας"/>
          <p:cNvSpPr>
            <a:spLocks noGrp="1"/>
          </p:cNvSpPr>
          <p:nvPr>
            <p:ph type="sldNum" sz="quarter" idx="10"/>
          </p:nvPr>
        </p:nvSpPr>
        <p:spPr/>
        <p:txBody>
          <a:bodyPr/>
          <a:lstStyle/>
          <a:p>
            <a:fld id="{8C9AA3E4-64ED-4F23-ADCE-E74E85EAFEDD}" type="slidenum">
              <a:rPr lang="en-US" smtClean="0"/>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8" name="7 - Τίτλος"/>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l-GR" smtClean="0"/>
              <a:t>Kλικ για επεξεργασία του τίτλου</a:t>
            </a:r>
            <a:endParaRPr kumimoji="0" lang="en-US"/>
          </a:p>
        </p:txBody>
      </p:sp>
      <p:sp>
        <p:nvSpPr>
          <p:cNvPr id="28" name="27 - Θέση ημερομηνίας"/>
          <p:cNvSpPr>
            <a:spLocks noGrp="1"/>
          </p:cNvSpPr>
          <p:nvPr>
            <p:ph type="dt" sz="half" idx="10"/>
          </p:nvPr>
        </p:nvSpPr>
        <p:spPr/>
        <p:txBody>
          <a:bodyPr/>
          <a:lstStyle/>
          <a:p>
            <a:fld id="{88E45EF0-C79C-45A2-9906-351EC6BC29B8}" type="datetimeFigureOut">
              <a:rPr lang="en-US" smtClean="0"/>
              <a:pPr/>
              <a:t>5/18/2011</a:t>
            </a:fld>
            <a:endParaRPr lang="en-US"/>
          </a:p>
        </p:txBody>
      </p:sp>
      <p:sp>
        <p:nvSpPr>
          <p:cNvPr id="17" name="16 - Θέση υποσέλιδου"/>
          <p:cNvSpPr>
            <a:spLocks noGrp="1"/>
          </p:cNvSpPr>
          <p:nvPr>
            <p:ph type="ftr" sz="quarter" idx="11"/>
          </p:nvPr>
        </p:nvSpPr>
        <p:spPr/>
        <p:txBody>
          <a:bodyPr/>
          <a:lstStyle/>
          <a:p>
            <a:endParaRPr lang="en-US"/>
          </a:p>
        </p:txBody>
      </p:sp>
      <p:sp>
        <p:nvSpPr>
          <p:cNvPr id="29" name="28 - Θέση αριθμού διαφάνειας"/>
          <p:cNvSpPr>
            <a:spLocks noGrp="1"/>
          </p:cNvSpPr>
          <p:nvPr>
            <p:ph type="sldNum" sz="quarter" idx="12"/>
          </p:nvPr>
        </p:nvSpPr>
        <p:spPr/>
        <p:txBody>
          <a:bodyPr/>
          <a:lstStyle/>
          <a:p>
            <a:fld id="{B4170015-7908-42DC-AE3D-F18A02058A3C}" type="slidenum">
              <a:rPr lang="en-US" smtClean="0"/>
              <a:pPr/>
              <a:t>‹#›</a:t>
            </a:fld>
            <a:endParaRPr lang="en-US"/>
          </a:p>
        </p:txBody>
      </p:sp>
      <p:sp>
        <p:nvSpPr>
          <p:cNvPr id="9" name="8 - Υπότιτλος"/>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l-GR" smtClean="0"/>
              <a:t>Κάντε κλικ για να επεξεργαστείτε τον υπότιτλο του υποδείγματος</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88E45EF0-C79C-45A2-9906-351EC6BC29B8}" type="datetimeFigureOut">
              <a:rPr lang="en-US" smtClean="0"/>
              <a:pPr/>
              <a:t>5/18/2011</a:t>
            </a:fld>
            <a:endParaRPr lang="en-US"/>
          </a:p>
        </p:txBody>
      </p:sp>
      <p:sp>
        <p:nvSpPr>
          <p:cNvPr id="5" name="4 - Θέση υποσέλιδου"/>
          <p:cNvSpPr>
            <a:spLocks noGrp="1"/>
          </p:cNvSpPr>
          <p:nvPr>
            <p:ph type="ftr" sz="quarter" idx="11"/>
          </p:nvPr>
        </p:nvSpPr>
        <p:spPr/>
        <p:txBody>
          <a:bodyPr/>
          <a:lstStyle/>
          <a:p>
            <a:endParaRPr lang="en-US"/>
          </a:p>
        </p:txBody>
      </p:sp>
      <p:sp>
        <p:nvSpPr>
          <p:cNvPr id="6" name="5 - Θέση αριθμού διαφάνειας"/>
          <p:cNvSpPr>
            <a:spLocks noGrp="1"/>
          </p:cNvSpPr>
          <p:nvPr>
            <p:ph type="sldNum" sz="quarter" idx="12"/>
          </p:nvPr>
        </p:nvSpPr>
        <p:spPr/>
        <p:txBody>
          <a:bodyPr/>
          <a:lstStyle/>
          <a:p>
            <a:fld id="{B4170015-7908-42DC-AE3D-F18A02058A3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88E45EF0-C79C-45A2-9906-351EC6BC29B8}" type="datetimeFigureOut">
              <a:rPr lang="en-US" smtClean="0"/>
              <a:pPr/>
              <a:t>5/18/2011</a:t>
            </a:fld>
            <a:endParaRPr lang="en-US"/>
          </a:p>
        </p:txBody>
      </p:sp>
      <p:sp>
        <p:nvSpPr>
          <p:cNvPr id="5" name="4 - Θέση υποσέλιδου"/>
          <p:cNvSpPr>
            <a:spLocks noGrp="1"/>
          </p:cNvSpPr>
          <p:nvPr>
            <p:ph type="ftr" sz="quarter" idx="11"/>
          </p:nvPr>
        </p:nvSpPr>
        <p:spPr/>
        <p:txBody>
          <a:bodyPr/>
          <a:lstStyle/>
          <a:p>
            <a:endParaRPr lang="en-US"/>
          </a:p>
        </p:txBody>
      </p:sp>
      <p:sp>
        <p:nvSpPr>
          <p:cNvPr id="6" name="5 - Θέση αριθμού διαφάνειας"/>
          <p:cNvSpPr>
            <a:spLocks noGrp="1"/>
          </p:cNvSpPr>
          <p:nvPr>
            <p:ph type="sldNum" sz="quarter" idx="12"/>
          </p:nvPr>
        </p:nvSpPr>
        <p:spPr/>
        <p:txBody>
          <a:bodyPr/>
          <a:lstStyle/>
          <a:p>
            <a:fld id="{B4170015-7908-42DC-AE3D-F18A02058A3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περιεχομένου"/>
          <p:cNvSpPr>
            <a:spLocks noGrp="1"/>
          </p:cNvSpPr>
          <p:nvPr>
            <p:ph idx="1"/>
          </p:nvPr>
        </p:nvSpPr>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88E45EF0-C79C-45A2-9906-351EC6BC29B8}" type="datetimeFigureOut">
              <a:rPr lang="en-US" smtClean="0"/>
              <a:pPr/>
              <a:t>5/18/2011</a:t>
            </a:fld>
            <a:endParaRPr lang="en-US"/>
          </a:p>
        </p:txBody>
      </p:sp>
      <p:sp>
        <p:nvSpPr>
          <p:cNvPr id="5" name="4 - Θέση υποσέλιδου"/>
          <p:cNvSpPr>
            <a:spLocks noGrp="1"/>
          </p:cNvSpPr>
          <p:nvPr>
            <p:ph type="ftr" sz="quarter" idx="11"/>
          </p:nvPr>
        </p:nvSpPr>
        <p:spPr/>
        <p:txBody>
          <a:bodyPr/>
          <a:lstStyle/>
          <a:p>
            <a:endParaRPr lang="en-US"/>
          </a:p>
        </p:txBody>
      </p:sp>
      <p:sp>
        <p:nvSpPr>
          <p:cNvPr id="6" name="5 - Θέση αριθμού διαφάνειας"/>
          <p:cNvSpPr>
            <a:spLocks noGrp="1"/>
          </p:cNvSpPr>
          <p:nvPr>
            <p:ph type="sldNum" sz="quarter" idx="12"/>
          </p:nvPr>
        </p:nvSpPr>
        <p:spPr/>
        <p:txBody>
          <a:bodyPr/>
          <a:lstStyle/>
          <a:p>
            <a:fld id="{B4170015-7908-42DC-AE3D-F18A02058A3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88E45EF0-C79C-45A2-9906-351EC6BC29B8}" type="datetimeFigureOut">
              <a:rPr lang="en-US" smtClean="0"/>
              <a:pPr/>
              <a:t>5/18/2011</a:t>
            </a:fld>
            <a:endParaRPr lang="en-US"/>
          </a:p>
        </p:txBody>
      </p:sp>
      <p:sp>
        <p:nvSpPr>
          <p:cNvPr id="5" name="4 - Θέση υποσέλιδου"/>
          <p:cNvSpPr>
            <a:spLocks noGrp="1"/>
          </p:cNvSpPr>
          <p:nvPr>
            <p:ph type="ftr" sz="quarter" idx="11"/>
          </p:nvPr>
        </p:nvSpPr>
        <p:spPr/>
        <p:txBody>
          <a:bodyPr/>
          <a:lstStyle/>
          <a:p>
            <a:endParaRPr lang="en-US"/>
          </a:p>
        </p:txBody>
      </p:sp>
      <p:sp>
        <p:nvSpPr>
          <p:cNvPr id="6" name="5 - Θέση αριθμού διαφάνειας"/>
          <p:cNvSpPr>
            <a:spLocks noGrp="1"/>
          </p:cNvSpPr>
          <p:nvPr>
            <p:ph type="sldNum" sz="quarter" idx="12"/>
          </p:nvPr>
        </p:nvSpPr>
        <p:spPr>
          <a:xfrm>
            <a:off x="7924800" y="6416675"/>
            <a:ext cx="762000" cy="365125"/>
          </a:xfrm>
        </p:spPr>
        <p:txBody>
          <a:bodyPr/>
          <a:lstStyle/>
          <a:p>
            <a:fld id="{B4170015-7908-42DC-AE3D-F18A02058A3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περιεχομένου"/>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περιεχομένου"/>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p>
            <a:fld id="{88E45EF0-C79C-45A2-9906-351EC6BC29B8}" type="datetimeFigureOut">
              <a:rPr lang="en-US" smtClean="0"/>
              <a:pPr/>
              <a:t>5/18/2011</a:t>
            </a:fld>
            <a:endParaRPr lang="en-US"/>
          </a:p>
        </p:txBody>
      </p:sp>
      <p:sp>
        <p:nvSpPr>
          <p:cNvPr id="6" name="5 - Θέση υποσέλιδου"/>
          <p:cNvSpPr>
            <a:spLocks noGrp="1"/>
          </p:cNvSpPr>
          <p:nvPr>
            <p:ph type="ftr" sz="quarter" idx="11"/>
          </p:nvPr>
        </p:nvSpPr>
        <p:spPr/>
        <p:txBody>
          <a:bodyPr/>
          <a:lstStyle/>
          <a:p>
            <a:endParaRPr lang="en-US"/>
          </a:p>
        </p:txBody>
      </p:sp>
      <p:sp>
        <p:nvSpPr>
          <p:cNvPr id="7" name="6 - Θέση αριθμού διαφάνειας"/>
          <p:cNvSpPr>
            <a:spLocks noGrp="1"/>
          </p:cNvSpPr>
          <p:nvPr>
            <p:ph type="sldNum" sz="quarter" idx="12"/>
          </p:nvPr>
        </p:nvSpPr>
        <p:spPr/>
        <p:txBody>
          <a:bodyPr/>
          <a:lstStyle/>
          <a:p>
            <a:fld id="{B4170015-7908-42DC-AE3D-F18A02058A3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8229600" cy="1143000"/>
          </a:xfrm>
        </p:spPr>
        <p:txBody>
          <a:bodyPr anchor="ctr"/>
          <a:lstStyle>
            <a:lvl1pPr>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4" name="3 - Θέση κειμένου"/>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5" name="4 - Θέση περιεχομένου"/>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6" name="5 - Θέση περιεχομένου"/>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7" name="6 - Θέση ημερομηνίας"/>
          <p:cNvSpPr>
            <a:spLocks noGrp="1"/>
          </p:cNvSpPr>
          <p:nvPr>
            <p:ph type="dt" sz="half" idx="10"/>
          </p:nvPr>
        </p:nvSpPr>
        <p:spPr/>
        <p:txBody>
          <a:bodyPr/>
          <a:lstStyle/>
          <a:p>
            <a:fld id="{88E45EF0-C79C-45A2-9906-351EC6BC29B8}" type="datetimeFigureOut">
              <a:rPr lang="en-US" smtClean="0"/>
              <a:pPr/>
              <a:t>5/18/2011</a:t>
            </a:fld>
            <a:endParaRPr lang="en-US"/>
          </a:p>
        </p:txBody>
      </p:sp>
      <p:sp>
        <p:nvSpPr>
          <p:cNvPr id="8" name="7 - Θέση υποσέλιδου"/>
          <p:cNvSpPr>
            <a:spLocks noGrp="1"/>
          </p:cNvSpPr>
          <p:nvPr>
            <p:ph type="ftr" sz="quarter" idx="11"/>
          </p:nvPr>
        </p:nvSpPr>
        <p:spPr/>
        <p:txBody>
          <a:bodyPr/>
          <a:lstStyle/>
          <a:p>
            <a:endParaRPr lang="en-US"/>
          </a:p>
        </p:txBody>
      </p:sp>
      <p:sp>
        <p:nvSpPr>
          <p:cNvPr id="9" name="8 - Θέση αριθμού διαφάνειας"/>
          <p:cNvSpPr>
            <a:spLocks noGrp="1"/>
          </p:cNvSpPr>
          <p:nvPr>
            <p:ph type="sldNum" sz="quarter" idx="12"/>
          </p:nvPr>
        </p:nvSpPr>
        <p:spPr/>
        <p:txBody>
          <a:bodyPr/>
          <a:lstStyle/>
          <a:p>
            <a:fld id="{B4170015-7908-42DC-AE3D-F18A02058A3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ημερομηνίας"/>
          <p:cNvSpPr>
            <a:spLocks noGrp="1"/>
          </p:cNvSpPr>
          <p:nvPr>
            <p:ph type="dt" sz="half" idx="10"/>
          </p:nvPr>
        </p:nvSpPr>
        <p:spPr/>
        <p:txBody>
          <a:bodyPr/>
          <a:lstStyle/>
          <a:p>
            <a:fld id="{88E45EF0-C79C-45A2-9906-351EC6BC29B8}" type="datetimeFigureOut">
              <a:rPr lang="en-US" smtClean="0"/>
              <a:pPr/>
              <a:t>5/18/2011</a:t>
            </a:fld>
            <a:endParaRPr lang="en-US"/>
          </a:p>
        </p:txBody>
      </p:sp>
      <p:sp>
        <p:nvSpPr>
          <p:cNvPr id="4" name="3 - Θέση υποσέλιδου"/>
          <p:cNvSpPr>
            <a:spLocks noGrp="1"/>
          </p:cNvSpPr>
          <p:nvPr>
            <p:ph type="ftr" sz="quarter" idx="11"/>
          </p:nvPr>
        </p:nvSpPr>
        <p:spPr/>
        <p:txBody>
          <a:bodyPr/>
          <a:lstStyle/>
          <a:p>
            <a:endParaRPr lang="en-US"/>
          </a:p>
        </p:txBody>
      </p:sp>
      <p:sp>
        <p:nvSpPr>
          <p:cNvPr id="5" name="4 - Θέση αριθμού διαφάνειας"/>
          <p:cNvSpPr>
            <a:spLocks noGrp="1"/>
          </p:cNvSpPr>
          <p:nvPr>
            <p:ph type="sldNum" sz="quarter" idx="12"/>
          </p:nvPr>
        </p:nvSpPr>
        <p:spPr/>
        <p:txBody>
          <a:bodyPr/>
          <a:lstStyle/>
          <a:p>
            <a:fld id="{B4170015-7908-42DC-AE3D-F18A02058A3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88E45EF0-C79C-45A2-9906-351EC6BC29B8}" type="datetimeFigureOut">
              <a:rPr lang="en-US" smtClean="0"/>
              <a:pPr/>
              <a:t>5/18/2011</a:t>
            </a:fld>
            <a:endParaRPr lang="en-US"/>
          </a:p>
        </p:txBody>
      </p:sp>
      <p:sp>
        <p:nvSpPr>
          <p:cNvPr id="3" name="2 - Θέση υποσέλιδου"/>
          <p:cNvSpPr>
            <a:spLocks noGrp="1"/>
          </p:cNvSpPr>
          <p:nvPr>
            <p:ph type="ftr" sz="quarter" idx="11"/>
          </p:nvPr>
        </p:nvSpPr>
        <p:spPr/>
        <p:txBody>
          <a:bodyPr/>
          <a:lstStyle/>
          <a:p>
            <a:endParaRPr lang="en-US"/>
          </a:p>
        </p:txBody>
      </p:sp>
      <p:sp>
        <p:nvSpPr>
          <p:cNvPr id="4" name="3 - Θέση αριθμού διαφάνειας"/>
          <p:cNvSpPr>
            <a:spLocks noGrp="1"/>
          </p:cNvSpPr>
          <p:nvPr>
            <p:ph type="sldNum" sz="quarter" idx="12"/>
          </p:nvPr>
        </p:nvSpPr>
        <p:spPr/>
        <p:txBody>
          <a:bodyPr/>
          <a:lstStyle/>
          <a:p>
            <a:fld id="{B4170015-7908-42DC-AE3D-F18A02058A3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l-GR" smtClean="0"/>
              <a:t>Kλικ για επεξεργασία των στυλ του υποδείγματος</a:t>
            </a:r>
          </a:p>
        </p:txBody>
      </p:sp>
      <p:sp>
        <p:nvSpPr>
          <p:cNvPr id="4" name="3 - Θέση περιεχομένου"/>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p>
            <a:fld id="{88E45EF0-C79C-45A2-9906-351EC6BC29B8}" type="datetimeFigureOut">
              <a:rPr lang="en-US" smtClean="0"/>
              <a:pPr/>
              <a:t>5/18/2011</a:t>
            </a:fld>
            <a:endParaRPr lang="en-US"/>
          </a:p>
        </p:txBody>
      </p:sp>
      <p:sp>
        <p:nvSpPr>
          <p:cNvPr id="6" name="5 - Θέση υποσέλιδου"/>
          <p:cNvSpPr>
            <a:spLocks noGrp="1"/>
          </p:cNvSpPr>
          <p:nvPr>
            <p:ph type="ftr" sz="quarter" idx="11"/>
          </p:nvPr>
        </p:nvSpPr>
        <p:spPr/>
        <p:txBody>
          <a:bodyPr/>
          <a:lstStyle/>
          <a:p>
            <a:endParaRPr lang="en-US"/>
          </a:p>
        </p:txBody>
      </p:sp>
      <p:sp>
        <p:nvSpPr>
          <p:cNvPr id="7" name="6 - Θέση αριθμού διαφάνειας"/>
          <p:cNvSpPr>
            <a:spLocks noGrp="1"/>
          </p:cNvSpPr>
          <p:nvPr>
            <p:ph type="sldNum" sz="quarter" idx="12"/>
          </p:nvPr>
        </p:nvSpPr>
        <p:spPr/>
        <p:txBody>
          <a:bodyPr/>
          <a:lstStyle/>
          <a:p>
            <a:fld id="{B4170015-7908-42DC-AE3D-F18A02058A3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l-GR" smtClean="0"/>
              <a:t>Kλικ για επεξεργασία του τίτλου</a:t>
            </a:r>
            <a:endParaRPr kumimoji="0" lang="en-US"/>
          </a:p>
        </p:txBody>
      </p:sp>
      <p:sp>
        <p:nvSpPr>
          <p:cNvPr id="3" name="2 - Θέση εικόνας"/>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l-GR" smtClean="0">
                <a:solidFill>
                  <a:schemeClr val="lt1"/>
                </a:solidFill>
                <a:latin typeface="+mn-lt"/>
                <a:ea typeface="+mn-ea"/>
                <a:cs typeface="+mn-cs"/>
              </a:rPr>
              <a:t>Κάντε κλικ στο εικονίδιο για να προσθέσετε μια εικόνα</a:t>
            </a:r>
            <a:endParaRPr kumimoji="0" lang="en-US" dirty="0">
              <a:solidFill>
                <a:schemeClr val="lt1"/>
              </a:solidFill>
              <a:latin typeface="+mn-lt"/>
              <a:ea typeface="+mn-ea"/>
              <a:cs typeface="+mn-cs"/>
            </a:endParaRPr>
          </a:p>
        </p:txBody>
      </p:sp>
      <p:sp>
        <p:nvSpPr>
          <p:cNvPr id="4" name="3 - Θέση κειμένου"/>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88E45EF0-C79C-45A2-9906-351EC6BC29B8}" type="datetimeFigureOut">
              <a:rPr lang="en-US" smtClean="0"/>
              <a:pPr/>
              <a:t>5/18/2011</a:t>
            </a:fld>
            <a:endParaRPr lang="en-US"/>
          </a:p>
        </p:txBody>
      </p:sp>
      <p:sp>
        <p:nvSpPr>
          <p:cNvPr id="6" name="5 - Θέση υποσέλιδου"/>
          <p:cNvSpPr>
            <a:spLocks noGrp="1"/>
          </p:cNvSpPr>
          <p:nvPr>
            <p:ph type="ftr" sz="quarter" idx="11"/>
          </p:nvPr>
        </p:nvSpPr>
        <p:spPr/>
        <p:txBody>
          <a:bodyPr/>
          <a:lstStyle/>
          <a:p>
            <a:endParaRPr lang="en-US"/>
          </a:p>
        </p:txBody>
      </p:sp>
      <p:sp>
        <p:nvSpPr>
          <p:cNvPr id="7" name="6 - Θέση αριθμού διαφάνειας"/>
          <p:cNvSpPr>
            <a:spLocks noGrp="1"/>
          </p:cNvSpPr>
          <p:nvPr>
            <p:ph type="sldNum" sz="quarter" idx="12"/>
          </p:nvPr>
        </p:nvSpPr>
        <p:spPr/>
        <p:txBody>
          <a:bodyPr/>
          <a:lstStyle/>
          <a:p>
            <a:fld id="{B4170015-7908-42DC-AE3D-F18A02058A3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2" name="21 - Θέση τίτλου"/>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l-GR" smtClean="0"/>
              <a:t>Kλικ για επεξεργασία του τίτλου</a:t>
            </a:r>
            <a:endParaRPr kumimoji="0" lang="en-US"/>
          </a:p>
        </p:txBody>
      </p:sp>
      <p:sp>
        <p:nvSpPr>
          <p:cNvPr id="13" name="12 - Θέση κειμένου"/>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l-GR" smtClean="0"/>
              <a:t>Kλικ για επεξεργασία των στυλ του υποδείγματος</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14" name="13 - Θέση ημερομηνίας"/>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88E45EF0-C79C-45A2-9906-351EC6BC29B8}" type="datetimeFigureOut">
              <a:rPr lang="en-US" smtClean="0"/>
              <a:pPr/>
              <a:t>5/18/2011</a:t>
            </a:fld>
            <a:endParaRPr lang="en-US"/>
          </a:p>
        </p:txBody>
      </p:sp>
      <p:sp>
        <p:nvSpPr>
          <p:cNvPr id="3" name="2 - Θέση υποσέλιδου"/>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22 - Θέση αριθμού διαφάνειας"/>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4170015-7908-42DC-AE3D-F18A02058A3C}"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Υπότιτλος"/>
          <p:cNvSpPr>
            <a:spLocks noGrp="1"/>
          </p:cNvSpPr>
          <p:nvPr>
            <p:ph type="subTitle" idx="1"/>
          </p:nvPr>
        </p:nvSpPr>
        <p:spPr>
          <a:xfrm>
            <a:off x="1214414" y="1714488"/>
            <a:ext cx="6700862" cy="1785950"/>
          </a:xfrm>
        </p:spPr>
        <p:txBody>
          <a:bodyPr>
            <a:normAutofit/>
          </a:bodyPr>
          <a:lstStyle/>
          <a:p>
            <a:endParaRPr lang="el-GR" sz="1200" dirty="0"/>
          </a:p>
          <a:p>
            <a:endParaRPr lang="el-GR" sz="1200" dirty="0" smtClean="0"/>
          </a:p>
          <a:p>
            <a:r>
              <a:rPr lang="el-GR" sz="3600" b="1" dirty="0" smtClean="0">
                <a:solidFill>
                  <a:srgbClr val="FFFF00"/>
                </a:solidFill>
              </a:rPr>
              <a:t/>
            </a:r>
            <a:br>
              <a:rPr lang="el-GR" sz="3600" b="1" dirty="0" smtClean="0">
                <a:solidFill>
                  <a:srgbClr val="FFFF00"/>
                </a:solidFill>
              </a:rPr>
            </a:br>
            <a:endParaRPr lang="el-GR" sz="3600" b="1" dirty="0">
              <a:solidFill>
                <a:srgbClr val="FFFF00"/>
              </a:solidFill>
            </a:endParaRPr>
          </a:p>
          <a:p>
            <a:endParaRPr lang="el-GR" sz="1200" dirty="0" smtClean="0"/>
          </a:p>
          <a:p>
            <a:endParaRPr lang="el-GR" sz="1200" dirty="0"/>
          </a:p>
          <a:p>
            <a:endParaRPr lang="el-GR" sz="1200" dirty="0" smtClean="0"/>
          </a:p>
          <a:p>
            <a:endParaRPr lang="el-GR" sz="1200" dirty="0"/>
          </a:p>
          <a:p>
            <a:endParaRPr lang="el-GR" sz="1200" dirty="0" smtClean="0"/>
          </a:p>
          <a:p>
            <a:endParaRPr lang="el-GR" sz="1200" dirty="0"/>
          </a:p>
          <a:p>
            <a:endParaRPr lang="el-GR" sz="1200" dirty="0" smtClean="0"/>
          </a:p>
          <a:p>
            <a:endParaRPr lang="en-US" sz="1200" dirty="0" smtClean="0"/>
          </a:p>
        </p:txBody>
      </p:sp>
      <p:sp>
        <p:nvSpPr>
          <p:cNvPr id="6" name="5 - TextBox"/>
          <p:cNvSpPr txBox="1"/>
          <p:nvPr/>
        </p:nvSpPr>
        <p:spPr>
          <a:xfrm>
            <a:off x="1428728" y="1714488"/>
            <a:ext cx="6858048" cy="1815882"/>
          </a:xfrm>
          <a:prstGeom prst="rect">
            <a:avLst/>
          </a:prstGeom>
          <a:noFill/>
        </p:spPr>
        <p:txBody>
          <a:bodyPr wrap="square" rtlCol="0">
            <a:spAutoFit/>
          </a:bodyPr>
          <a:lstStyle/>
          <a:p>
            <a:pPr algn="ctr"/>
            <a:endParaRPr lang="el-GR" sz="2800" b="1" u="sng" dirty="0" smtClean="0">
              <a:solidFill>
                <a:srgbClr val="FFFF00"/>
              </a:solidFill>
            </a:endParaRPr>
          </a:p>
          <a:p>
            <a:pPr algn="ctr"/>
            <a:endParaRPr lang="el-GR" sz="2800" b="1" u="sng" dirty="0" smtClean="0">
              <a:solidFill>
                <a:srgbClr val="FFFF00"/>
              </a:solidFill>
            </a:endParaRPr>
          </a:p>
          <a:p>
            <a:pPr algn="ctr"/>
            <a:r>
              <a:rPr lang="el-GR" sz="2800" b="1" u="sng" dirty="0" smtClean="0">
                <a:solidFill>
                  <a:srgbClr val="FFFF00"/>
                </a:solidFill>
              </a:rPr>
              <a:t>ΘΕΜΑ ΕΡΓΑΣΙΑΣ: </a:t>
            </a:r>
            <a:endParaRPr lang="en-US" sz="2800" b="1" u="sng" dirty="0" smtClean="0">
              <a:solidFill>
                <a:srgbClr val="FFFF00"/>
              </a:solidFill>
            </a:endParaRPr>
          </a:p>
          <a:p>
            <a:pPr algn="ctr"/>
            <a:r>
              <a:rPr lang="el-GR" sz="2800" b="1" dirty="0" smtClean="0">
                <a:solidFill>
                  <a:srgbClr val="FFFF00"/>
                </a:solidFill>
              </a:rPr>
              <a:t>ΥΠΗΡΕΣΙΕΣ ΚΑΙ ΤΕΧΝΟΛΟΓΙΕΣ </a:t>
            </a:r>
            <a:r>
              <a:rPr lang="en-US" sz="2800" b="1" dirty="0" smtClean="0">
                <a:solidFill>
                  <a:srgbClr val="FFFF00"/>
                </a:solidFill>
              </a:rPr>
              <a:t>IPTV</a:t>
            </a:r>
            <a:endParaRPr lang="en-US" sz="2800" b="1" dirty="0">
              <a:solidFill>
                <a:srgbClr val="FFFF00"/>
              </a:solidFill>
            </a:endParaRPr>
          </a:p>
        </p:txBody>
      </p:sp>
      <p:sp>
        <p:nvSpPr>
          <p:cNvPr id="8" name="7 - TextBox"/>
          <p:cNvSpPr txBox="1"/>
          <p:nvPr/>
        </p:nvSpPr>
        <p:spPr>
          <a:xfrm>
            <a:off x="0" y="4071942"/>
            <a:ext cx="6143636" cy="2308324"/>
          </a:xfrm>
          <a:prstGeom prst="rect">
            <a:avLst/>
          </a:prstGeom>
          <a:noFill/>
        </p:spPr>
        <p:txBody>
          <a:bodyPr wrap="square" rtlCol="0">
            <a:spAutoFit/>
          </a:bodyPr>
          <a:lstStyle/>
          <a:p>
            <a:endParaRPr lang="el-GR" u="sng" dirty="0" smtClean="0"/>
          </a:p>
          <a:p>
            <a:endParaRPr lang="el-GR" u="sng" dirty="0" smtClean="0"/>
          </a:p>
          <a:p>
            <a:r>
              <a:rPr lang="el-GR" u="sng" dirty="0" smtClean="0"/>
              <a:t>2</a:t>
            </a:r>
            <a:r>
              <a:rPr lang="el-GR" u="sng" baseline="30000" dirty="0" smtClean="0"/>
              <a:t>η</a:t>
            </a:r>
            <a:r>
              <a:rPr lang="el-GR" u="sng" dirty="0" smtClean="0"/>
              <a:t> ΟΜΑΔΑ ΕΡΓΑΣΙΑΣ: </a:t>
            </a:r>
          </a:p>
          <a:p>
            <a:r>
              <a:rPr lang="el-GR" dirty="0" smtClean="0"/>
              <a:t>ΑΝΑΣΤΑΣΙΟΥ ΧΡΥΣΤΑΛΛΑ , ΜΟΠ10290</a:t>
            </a:r>
          </a:p>
          <a:p>
            <a:r>
              <a:rPr lang="el-GR" dirty="0" smtClean="0"/>
              <a:t>ΝΟΔΑΡΑΚΗΣ ΕΜΜΑΝΟΥΗΛ, ΜΟΠ10295</a:t>
            </a:r>
          </a:p>
          <a:p>
            <a:endParaRPr lang="el-GR" dirty="0" smtClean="0"/>
          </a:p>
          <a:p>
            <a:endParaRPr lang="el-GR" dirty="0" smtClean="0"/>
          </a:p>
          <a:p>
            <a:endParaRPr lang="en-US" dirty="0"/>
          </a:p>
        </p:txBody>
      </p:sp>
      <p:sp>
        <p:nvSpPr>
          <p:cNvPr id="9" name="8 - TextBox"/>
          <p:cNvSpPr txBox="1"/>
          <p:nvPr/>
        </p:nvSpPr>
        <p:spPr>
          <a:xfrm>
            <a:off x="0" y="5715016"/>
            <a:ext cx="4572000" cy="923330"/>
          </a:xfrm>
          <a:prstGeom prst="rect">
            <a:avLst/>
          </a:prstGeom>
          <a:noFill/>
        </p:spPr>
        <p:txBody>
          <a:bodyPr wrap="square" rtlCol="0">
            <a:spAutoFit/>
          </a:bodyPr>
          <a:lstStyle/>
          <a:p>
            <a:endParaRPr lang="el-GR" u="sng" dirty="0" smtClean="0"/>
          </a:p>
          <a:p>
            <a:r>
              <a:rPr lang="el-GR" u="sng" dirty="0" smtClean="0"/>
              <a:t>ΕΠΙΒΛΕΠΩΝ ΚΑΘΗΓΗΤΗΣ</a:t>
            </a:r>
            <a:r>
              <a:rPr lang="el-GR" dirty="0" smtClean="0"/>
              <a:t>: </a:t>
            </a:r>
          </a:p>
          <a:p>
            <a:r>
              <a:rPr lang="el-GR" dirty="0" smtClean="0"/>
              <a:t> ΝΙΚΟΛΑΟΣ ΔΕΣΥΠΡΗΣ</a:t>
            </a:r>
            <a:endParaRPr lang="en-US" dirty="0"/>
          </a:p>
        </p:txBody>
      </p:sp>
      <p:sp>
        <p:nvSpPr>
          <p:cNvPr id="10" name="9 - TextBox"/>
          <p:cNvSpPr txBox="1"/>
          <p:nvPr/>
        </p:nvSpPr>
        <p:spPr>
          <a:xfrm>
            <a:off x="285720" y="214290"/>
            <a:ext cx="7715304" cy="1200329"/>
          </a:xfrm>
          <a:prstGeom prst="rect">
            <a:avLst/>
          </a:prstGeom>
          <a:noFill/>
        </p:spPr>
        <p:txBody>
          <a:bodyPr wrap="square" rtlCol="0">
            <a:spAutoFit/>
          </a:bodyPr>
          <a:lstStyle/>
          <a:p>
            <a:pPr algn="ctr"/>
            <a:endParaRPr lang="el-GR" dirty="0" smtClean="0"/>
          </a:p>
          <a:p>
            <a:pPr algn="ctr"/>
            <a:r>
              <a:rPr lang="el-GR" dirty="0" smtClean="0"/>
              <a:t>ΤΜΗΜΑ ΠΛΗΡΟΦΟΡΙΚΗΣ ΚΑΙ ΤΗΛΕΠΙΚΟΙΝΩΝΙΩΝ </a:t>
            </a:r>
          </a:p>
          <a:p>
            <a:pPr algn="ctr"/>
            <a:r>
              <a:rPr lang="el-GR" dirty="0" smtClean="0"/>
              <a:t>ΔΙΑΤΜΗΜΑΤΙΚΟ ΠΡΟΓΡΑΜΜΑ ΜΕΤΑΠΤΥΧΙΑΚΩΝ ΣΠΟΥΔΩΝ </a:t>
            </a:r>
          </a:p>
          <a:p>
            <a:pPr algn="ctr"/>
            <a:r>
              <a:rPr lang="el-GR" dirty="0" smtClean="0"/>
              <a:t>«ΔΙΟΙΚΗΣΗ ΚΑΙ ΟΙΚΟΝΟΜΙΚΗ ΤΩΝ ΤΗΛΕΠΙΚΟΙΝΩΝΙΑΚΩΝ ΔΙΚΤΥΩΝ»</a:t>
            </a:r>
            <a:endParaRPr lang="en-US" dirty="0"/>
          </a:p>
        </p:txBody>
      </p:sp>
    </p:spTree>
  </p:cSld>
  <p:clrMapOvr>
    <a:masterClrMapping/>
  </p:clrMapOvr>
  <p:transition spd="slow">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4400" b="1" dirty="0" smtClean="0">
                <a:latin typeface="Times New Roman" pitchFamily="18" charset="0"/>
                <a:cs typeface="Times New Roman" pitchFamily="18" charset="0"/>
              </a:rPr>
              <a:t>Σύνοψη - Συμπεράσματα</a:t>
            </a:r>
            <a:endParaRPr lang="el-GR" sz="44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92500" lnSpcReduction="20000"/>
          </a:bodyPr>
          <a:lstStyle/>
          <a:p>
            <a:r>
              <a:rPr lang="el-GR" dirty="0" smtClean="0"/>
              <a:t>Η </a:t>
            </a:r>
            <a:r>
              <a:rPr lang="en-US" b="1" dirty="0" smtClean="0"/>
              <a:t>IPTV</a:t>
            </a:r>
            <a:r>
              <a:rPr lang="en-US" dirty="0" smtClean="0"/>
              <a:t> </a:t>
            </a:r>
            <a:r>
              <a:rPr lang="el-GR" dirty="0" smtClean="0"/>
              <a:t>παρέχει πολλά </a:t>
            </a:r>
            <a:r>
              <a:rPr lang="el-GR" dirty="0"/>
              <a:t>οφέλη στις εταιρίες, αλλά και στους </a:t>
            </a:r>
            <a:r>
              <a:rPr lang="el-GR" dirty="0" smtClean="0"/>
              <a:t>καταναλωτές καθώς είναι διαδραστική </a:t>
            </a:r>
            <a:r>
              <a:rPr lang="el-GR" dirty="0"/>
              <a:t>τηλεόραση </a:t>
            </a:r>
            <a:r>
              <a:rPr lang="el-GR" dirty="0" smtClean="0"/>
              <a:t>με πληθώρα </a:t>
            </a:r>
            <a:r>
              <a:rPr lang="el-GR" dirty="0"/>
              <a:t>επιλογών </a:t>
            </a:r>
            <a:r>
              <a:rPr lang="el-GR" dirty="0" smtClean="0"/>
              <a:t>από τηλεοπτικά κανάλια, </a:t>
            </a:r>
            <a:r>
              <a:rPr lang="el-GR" dirty="0"/>
              <a:t>αλλά </a:t>
            </a:r>
            <a:r>
              <a:rPr lang="el-GR" dirty="0" smtClean="0"/>
              <a:t>και με πολλές δυνατότητες</a:t>
            </a:r>
          </a:p>
          <a:p>
            <a:pPr>
              <a:buNone/>
            </a:pPr>
            <a:endParaRPr lang="el-GR" dirty="0"/>
          </a:p>
          <a:p>
            <a:r>
              <a:rPr lang="el-GR" dirty="0" smtClean="0"/>
              <a:t>Εν’ όψη της σύγκλισης άγορών  προσφέρονται υπηρεσίες </a:t>
            </a:r>
            <a:r>
              <a:rPr lang="en-US" dirty="0"/>
              <a:t>triple </a:t>
            </a:r>
            <a:r>
              <a:rPr lang="en-US" dirty="0" smtClean="0"/>
              <a:t>play</a:t>
            </a:r>
            <a:r>
              <a:rPr lang="el-GR" dirty="0" smtClean="0"/>
              <a:t>(</a:t>
            </a:r>
            <a:r>
              <a:rPr lang="en-US" dirty="0" smtClean="0"/>
              <a:t>internet, </a:t>
            </a:r>
            <a:r>
              <a:rPr lang="el-GR" dirty="0" smtClean="0"/>
              <a:t>ομιλία, </a:t>
            </a:r>
            <a:r>
              <a:rPr lang="en-US" dirty="0" err="1" smtClean="0"/>
              <a:t>iptv</a:t>
            </a:r>
            <a:r>
              <a:rPr lang="el-GR" dirty="0" smtClean="0"/>
              <a:t>)</a:t>
            </a:r>
          </a:p>
          <a:p>
            <a:pPr>
              <a:buNone/>
            </a:pPr>
            <a:endParaRPr lang="el-GR" dirty="0"/>
          </a:p>
          <a:p>
            <a:r>
              <a:rPr lang="el-GR" dirty="0" smtClean="0"/>
              <a:t>Σύμφωνα με έρευνες που πραγματοποιούνται, σε γενικές γραμμές, οι ρυθμοί ανάπτυξης της </a:t>
            </a:r>
            <a:r>
              <a:rPr lang="en-US" dirty="0" smtClean="0"/>
              <a:t>IPTV</a:t>
            </a:r>
            <a:r>
              <a:rPr lang="el-GR" dirty="0" smtClean="0"/>
              <a:t> παγκοσμίως είναι ικανοποιητικοί. Σύμφωνα με έρευνα, το 2009 έκλεισε με 28 εκατομμύρια συνδρομητές </a:t>
            </a:r>
            <a:r>
              <a:rPr lang="en-US" dirty="0" smtClean="0"/>
              <a:t>IPTV</a:t>
            </a:r>
            <a:r>
              <a:rPr lang="el-GR" dirty="0" smtClean="0"/>
              <a:t> παγκοσμίως και 805 πάροχους της </a:t>
            </a:r>
            <a:r>
              <a:rPr lang="el-GR" dirty="0" smtClean="0"/>
              <a:t>υπηρεσίας</a:t>
            </a:r>
            <a:endParaRPr lang="el-GR" dirty="0"/>
          </a:p>
        </p:txBody>
      </p:sp>
      <p:sp>
        <p:nvSpPr>
          <p:cNvPr id="4" name="Rectangle 1"/>
          <p:cNvSpPr>
            <a:spLocks noChangeArrowheads="1"/>
          </p:cNvSpPr>
          <p:nvPr/>
        </p:nvSpPr>
        <p:spPr bwMode="auto">
          <a:xfrm>
            <a:off x="0" y="0"/>
            <a:ext cx="1922321" cy="24622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l-GR" sz="10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Υπηρεσίες και Τεχνολογίες </a:t>
            </a:r>
            <a:r>
              <a:rPr kumimoji="0" lang="en-US" sz="10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IPTV</a:t>
            </a:r>
            <a:endParaRPr kumimoji="0" lang="en-US" sz="1000" i="0" u="none" strike="noStrike" cap="none" normalizeH="0" baseline="0" dirty="0" smtClean="0">
              <a:ln>
                <a:noFill/>
              </a:ln>
              <a:solidFill>
                <a:schemeClr val="tx1"/>
              </a:solidFill>
              <a:effectLst/>
              <a:latin typeface="Arial" pitchFamily="34" charset="0"/>
            </a:endParaRPr>
          </a:p>
        </p:txBody>
      </p:sp>
    </p:spTree>
  </p:cSld>
  <p:clrMapOvr>
    <a:masterClrMapping/>
  </p:clrMapOvr>
  <p:transition spd="slow">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4400" b="1" dirty="0" smtClean="0">
                <a:latin typeface="Times New Roman" pitchFamily="18" charset="0"/>
                <a:cs typeface="Times New Roman" pitchFamily="18" charset="0"/>
              </a:rPr>
              <a:t>Μελλοντικές Προεκτάσεις</a:t>
            </a:r>
            <a:endParaRPr lang="el-GR" sz="44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a:buNone/>
            </a:pPr>
            <a:r>
              <a:rPr lang="el-GR" dirty="0" smtClean="0"/>
              <a:t>Η </a:t>
            </a:r>
            <a:r>
              <a:rPr lang="en-US" b="1" dirty="0" smtClean="0"/>
              <a:t>IPTV</a:t>
            </a:r>
            <a:r>
              <a:rPr lang="el-GR" dirty="0" smtClean="0"/>
              <a:t> αποτελεί το μέλλον της τηλεόρασης, υποσχόμενη πολλές σύγχρονες και εξατομικευμένες υπηρεσίες. </a:t>
            </a:r>
            <a:r>
              <a:rPr lang="el-GR" dirty="0"/>
              <a:t/>
            </a:r>
            <a:br>
              <a:rPr lang="el-GR" dirty="0"/>
            </a:br>
            <a:endParaRPr lang="el-GR" dirty="0" smtClean="0"/>
          </a:p>
          <a:p>
            <a:pPr lvl="1"/>
            <a:r>
              <a:rPr lang="el-GR" sz="2700" dirty="0" smtClean="0"/>
              <a:t>Αναμένεται να δώσει στον </a:t>
            </a:r>
            <a:r>
              <a:rPr lang="el-GR" sz="2700" dirty="0"/>
              <a:t>θεατή έναν πιο </a:t>
            </a:r>
            <a:r>
              <a:rPr lang="el-GR" sz="2700" dirty="0" smtClean="0"/>
              <a:t>ενεργητικό </a:t>
            </a:r>
            <a:r>
              <a:rPr lang="el-GR" sz="2700" dirty="0" smtClean="0"/>
              <a:t>ρόλο</a:t>
            </a:r>
            <a:endParaRPr lang="el-GR" sz="2700" dirty="0" smtClean="0"/>
          </a:p>
          <a:p>
            <a:pPr lvl="1"/>
            <a:r>
              <a:rPr lang="el-GR" sz="2700" dirty="0" smtClean="0"/>
              <a:t>Αποτέλεί τον </a:t>
            </a:r>
            <a:r>
              <a:rPr lang="el-GR" sz="2700" dirty="0"/>
              <a:t>προάγγελο νέων τεχνολογιών, όπως είναι </a:t>
            </a:r>
            <a:r>
              <a:rPr lang="el-GR" sz="2700" dirty="0" smtClean="0"/>
              <a:t>το </a:t>
            </a:r>
            <a:r>
              <a:rPr lang="en-US" sz="2700" dirty="0" smtClean="0"/>
              <a:t>quadruple </a:t>
            </a:r>
            <a:r>
              <a:rPr lang="en-US" sz="2700" dirty="0"/>
              <a:t>play</a:t>
            </a:r>
            <a:r>
              <a:rPr lang="el-GR" sz="2700" dirty="0"/>
              <a:t>, το οποίο θα συνδυάζει και την κινητή </a:t>
            </a:r>
            <a:r>
              <a:rPr lang="el-GR" sz="2700" dirty="0" smtClean="0"/>
              <a:t>τηλεφωνία</a:t>
            </a:r>
            <a:endParaRPr lang="el-GR" sz="2700" dirty="0"/>
          </a:p>
          <a:p>
            <a:endParaRPr lang="el-GR" dirty="0"/>
          </a:p>
        </p:txBody>
      </p:sp>
      <p:sp>
        <p:nvSpPr>
          <p:cNvPr id="4" name="Rectangle 1"/>
          <p:cNvSpPr>
            <a:spLocks noChangeArrowheads="1"/>
          </p:cNvSpPr>
          <p:nvPr/>
        </p:nvSpPr>
        <p:spPr bwMode="auto">
          <a:xfrm>
            <a:off x="0" y="0"/>
            <a:ext cx="1922321" cy="24622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l-GR" sz="10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Υπηρεσίες και Τεχνολογίες </a:t>
            </a:r>
            <a:r>
              <a:rPr kumimoji="0" lang="en-US" sz="10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IPTV</a:t>
            </a:r>
            <a:endParaRPr kumimoji="0" lang="en-US" sz="1000" i="0" u="none" strike="noStrike" cap="none" normalizeH="0" baseline="0" dirty="0" smtClean="0">
              <a:ln>
                <a:noFill/>
              </a:ln>
              <a:solidFill>
                <a:schemeClr val="tx1"/>
              </a:solidFill>
              <a:effectLst/>
              <a:latin typeface="Arial" pitchFamily="34" charset="0"/>
            </a:endParaRPr>
          </a:p>
        </p:txBody>
      </p:sp>
    </p:spTree>
  </p:cSld>
  <p:clrMapOvr>
    <a:masterClrMapping/>
  </p:clrMapOvr>
  <p:transition spd="slow">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4638"/>
            <a:ext cx="8229600" cy="1939916"/>
          </a:xfrm>
        </p:spPr>
        <p:txBody>
          <a:bodyPr>
            <a:noAutofit/>
          </a:bodyPr>
          <a:lstStyle/>
          <a:p>
            <a:r>
              <a:rPr lang="el-GR" sz="4800" b="0" dirty="0" smtClean="0">
                <a:latin typeface="Times New Roman" pitchFamily="18" charset="0"/>
                <a:cs typeface="Times New Roman" pitchFamily="18" charset="0"/>
              </a:rPr>
              <a:t/>
            </a:r>
            <a:br>
              <a:rPr lang="el-GR" sz="4800" b="0" dirty="0" smtClean="0">
                <a:latin typeface="Times New Roman" pitchFamily="18" charset="0"/>
                <a:cs typeface="Times New Roman" pitchFamily="18" charset="0"/>
              </a:rPr>
            </a:br>
            <a:r>
              <a:rPr lang="el-GR" sz="4800" b="0" dirty="0" smtClean="0">
                <a:latin typeface="Times New Roman" pitchFamily="18" charset="0"/>
                <a:cs typeface="Times New Roman" pitchFamily="18" charset="0"/>
              </a:rPr>
              <a:t/>
            </a:r>
            <a:br>
              <a:rPr lang="el-GR" sz="4800" b="0" dirty="0" smtClean="0">
                <a:latin typeface="Times New Roman" pitchFamily="18" charset="0"/>
                <a:cs typeface="Times New Roman" pitchFamily="18" charset="0"/>
              </a:rPr>
            </a:br>
            <a:r>
              <a:rPr lang="el-GR" sz="4800" b="0" dirty="0" smtClean="0">
                <a:latin typeface="Times New Roman" pitchFamily="18" charset="0"/>
                <a:cs typeface="Times New Roman" pitchFamily="18" charset="0"/>
              </a:rPr>
              <a:t/>
            </a:r>
            <a:br>
              <a:rPr lang="el-GR" sz="4800" b="0" dirty="0" smtClean="0">
                <a:latin typeface="Times New Roman" pitchFamily="18" charset="0"/>
                <a:cs typeface="Times New Roman" pitchFamily="18" charset="0"/>
              </a:rPr>
            </a:br>
            <a:r>
              <a:rPr lang="el-GR" sz="4800" b="0" dirty="0" smtClean="0">
                <a:latin typeface="Times New Roman" pitchFamily="18" charset="0"/>
                <a:cs typeface="Times New Roman" pitchFamily="18" charset="0"/>
              </a:rPr>
              <a:t>ΕΥΧΑΡΙΣΤΟΥΜΕ ΠΟΛΥ </a:t>
            </a:r>
            <a:br>
              <a:rPr lang="el-GR" sz="4800" b="0" dirty="0" smtClean="0">
                <a:latin typeface="Times New Roman" pitchFamily="18" charset="0"/>
                <a:cs typeface="Times New Roman" pitchFamily="18" charset="0"/>
              </a:rPr>
            </a:br>
            <a:r>
              <a:rPr lang="el-GR" sz="4800" b="0" dirty="0" smtClean="0">
                <a:latin typeface="Times New Roman" pitchFamily="18" charset="0"/>
                <a:cs typeface="Times New Roman" pitchFamily="18" charset="0"/>
              </a:rPr>
              <a:t>ΓΙΑ </a:t>
            </a:r>
            <a:r>
              <a:rPr lang="el-GR" sz="4800" b="0" dirty="0" smtClean="0">
                <a:latin typeface="Times New Roman" pitchFamily="18" charset="0"/>
                <a:cs typeface="Times New Roman" pitchFamily="18" charset="0"/>
              </a:rPr>
              <a:t>ΤΗΝ </a:t>
            </a:r>
            <a:r>
              <a:rPr lang="el-GR" sz="4800" b="0" dirty="0" smtClean="0">
                <a:latin typeface="Times New Roman" pitchFamily="18" charset="0"/>
                <a:cs typeface="Times New Roman" pitchFamily="18" charset="0"/>
              </a:rPr>
              <a:t/>
            </a:r>
            <a:br>
              <a:rPr lang="el-GR" sz="4800" b="0" dirty="0" smtClean="0">
                <a:latin typeface="Times New Roman" pitchFamily="18" charset="0"/>
                <a:cs typeface="Times New Roman" pitchFamily="18" charset="0"/>
              </a:rPr>
            </a:br>
            <a:r>
              <a:rPr lang="el-GR" sz="4800" b="0" dirty="0" smtClean="0">
                <a:latin typeface="Times New Roman" pitchFamily="18" charset="0"/>
                <a:cs typeface="Times New Roman" pitchFamily="18" charset="0"/>
              </a:rPr>
              <a:t>ΠΡΟΣΟΧΗ </a:t>
            </a:r>
            <a:r>
              <a:rPr lang="el-GR" sz="4800" b="0" dirty="0" smtClean="0">
                <a:latin typeface="Times New Roman" pitchFamily="18" charset="0"/>
                <a:cs typeface="Times New Roman" pitchFamily="18" charset="0"/>
              </a:rPr>
              <a:t>ΣΑΣ</a:t>
            </a:r>
            <a:r>
              <a:rPr lang="el-GR" sz="4800" b="0" dirty="0" smtClean="0">
                <a:latin typeface="Times New Roman" pitchFamily="18" charset="0"/>
                <a:cs typeface="Times New Roman" pitchFamily="18" charset="0"/>
              </a:rPr>
              <a:t>…</a:t>
            </a:r>
            <a:endParaRPr lang="en-US" sz="4800" b="0" dirty="0">
              <a:latin typeface="Times New Roman" pitchFamily="18" charset="0"/>
              <a:cs typeface="Times New Roman" pitchFamily="18" charset="0"/>
            </a:endParaRPr>
          </a:p>
        </p:txBody>
      </p:sp>
      <p:sp>
        <p:nvSpPr>
          <p:cNvPr id="5" name="Rectangle 1"/>
          <p:cNvSpPr>
            <a:spLocks noChangeArrowheads="1"/>
          </p:cNvSpPr>
          <p:nvPr/>
        </p:nvSpPr>
        <p:spPr bwMode="auto">
          <a:xfrm>
            <a:off x="0" y="0"/>
            <a:ext cx="1922321" cy="24622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l-GR" sz="10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Υπηρεσίες και Τεχνολογίες </a:t>
            </a:r>
            <a:r>
              <a:rPr kumimoji="0" lang="en-US" sz="10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IPTV</a:t>
            </a:r>
            <a:endParaRPr kumimoji="0" lang="en-US" sz="1000" i="0" u="none" strike="noStrike" cap="none" normalizeH="0" baseline="0" dirty="0" smtClean="0">
              <a:ln>
                <a:noFill/>
              </a:ln>
              <a:solidFill>
                <a:schemeClr val="tx1"/>
              </a:solidFill>
              <a:effectLst/>
              <a:latin typeface="Arial" pitchFamily="34" charset="0"/>
            </a:endParaRPr>
          </a:p>
        </p:txBody>
      </p:sp>
      <p:pic>
        <p:nvPicPr>
          <p:cNvPr id="7" name="6 - Εικόνα" descr="untitled.JPG"/>
          <p:cNvPicPr>
            <a:picLocks noChangeAspect="1"/>
          </p:cNvPicPr>
          <p:nvPr/>
        </p:nvPicPr>
        <p:blipFill>
          <a:blip r:embed="rId2"/>
          <a:stretch>
            <a:fillRect/>
          </a:stretch>
        </p:blipFill>
        <p:spPr>
          <a:xfrm>
            <a:off x="2500298" y="4000504"/>
            <a:ext cx="4286280" cy="2352675"/>
          </a:xfrm>
          <a:prstGeom prst="rect">
            <a:avLst/>
          </a:prstGeom>
        </p:spPr>
      </p:pic>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l-GR" sz="4000" b="1" dirty="0" smtClean="0"/>
              <a:t>Εισαγωγή -Ορισμός</a:t>
            </a:r>
            <a:endParaRPr lang="en-US" sz="4000" b="1" dirty="0"/>
          </a:p>
        </p:txBody>
      </p:sp>
      <p:sp>
        <p:nvSpPr>
          <p:cNvPr id="3" name="2 - Θέση περιεχομένου"/>
          <p:cNvSpPr>
            <a:spLocks noGrp="1"/>
          </p:cNvSpPr>
          <p:nvPr>
            <p:ph idx="1"/>
          </p:nvPr>
        </p:nvSpPr>
        <p:spPr/>
        <p:txBody>
          <a:bodyPr>
            <a:normAutofit lnSpcReduction="10000"/>
          </a:bodyPr>
          <a:lstStyle/>
          <a:p>
            <a:r>
              <a:rPr lang="el-GR" sz="1600" b="1" dirty="0" smtClean="0"/>
              <a:t>Εισαγωγή </a:t>
            </a:r>
          </a:p>
          <a:p>
            <a:pPr lvl="1"/>
            <a:r>
              <a:rPr lang="el-GR" sz="1600" dirty="0" smtClean="0"/>
              <a:t>Σήμερα, η τηλεόραση εισέρχεται σε νέα εποχή με την ψηφιακή τεχνολογία. Τα υπάρχοντα δίκτυα τηλεόρασης αναβαθμίζουν τον εξοπλισμό τους με σύγχρονες ψηφιακές πλατφόρμες για να υποστηρίξουν την ψηφιακή τηλεόραση. Μία τέτοια καινούργια τεχνολογία είναι η τηλεόραση μέσω διαδικτύου (</a:t>
            </a:r>
            <a:r>
              <a:rPr lang="en-US" sz="1600" dirty="0" smtClean="0"/>
              <a:t>Internet protocol based television</a:t>
            </a:r>
            <a:r>
              <a:rPr lang="el-GR" sz="1600" dirty="0" smtClean="0"/>
              <a:t>-</a:t>
            </a:r>
            <a:r>
              <a:rPr lang="en-US" sz="1600" dirty="0" smtClean="0"/>
              <a:t>IPTV</a:t>
            </a:r>
            <a:r>
              <a:rPr lang="el-GR" sz="1600" dirty="0" smtClean="0"/>
              <a:t>) και έχει ήδη εμφανιστεί σε πολλούς τηλεπικοινωνιακούς  παρόχους.</a:t>
            </a:r>
          </a:p>
          <a:p>
            <a:pPr lvl="1">
              <a:buNone/>
            </a:pPr>
            <a:endParaRPr lang="el-GR" sz="1600" dirty="0"/>
          </a:p>
          <a:p>
            <a:pPr lvl="1">
              <a:buNone/>
            </a:pPr>
            <a:endParaRPr lang="el-GR" sz="1600" dirty="0" smtClean="0"/>
          </a:p>
          <a:p>
            <a:r>
              <a:rPr lang="el-GR" sz="1600" b="1" dirty="0" smtClean="0"/>
              <a:t>Ορισμός</a:t>
            </a:r>
          </a:p>
          <a:p>
            <a:pPr lvl="1"/>
            <a:r>
              <a:rPr lang="el-GR" sz="1600" dirty="0" smtClean="0"/>
              <a:t>Η </a:t>
            </a:r>
            <a:r>
              <a:rPr lang="en-US" sz="1600" dirty="0" smtClean="0"/>
              <a:t>IPTV</a:t>
            </a:r>
            <a:r>
              <a:rPr lang="el-GR" sz="1600" dirty="0" smtClean="0"/>
              <a:t> είναι ένα σύστημα με το οποίο μεταδίδεται η ψηφιακή τηλεόραση μέσω ενός δικτύου πού υποστηρίζει το πρωτόκολλο </a:t>
            </a:r>
            <a:r>
              <a:rPr lang="en-US" sz="1600" dirty="0" smtClean="0"/>
              <a:t>IP</a:t>
            </a:r>
            <a:r>
              <a:rPr lang="el-GR" sz="1600" dirty="0" smtClean="0"/>
              <a:t> (</a:t>
            </a:r>
            <a:r>
              <a:rPr lang="en-US" sz="1600" dirty="0" smtClean="0"/>
              <a:t>Internet Protocol</a:t>
            </a:r>
            <a:r>
              <a:rPr lang="el-GR" sz="1600" dirty="0" smtClean="0"/>
              <a:t>). Αυτό </a:t>
            </a:r>
            <a:r>
              <a:rPr lang="el-GR" sz="1600" dirty="0"/>
              <a:t>απαιτεί και την ύπαρξη μιας ευρυζωνικής σύνδεσης. Γενικά η </a:t>
            </a:r>
            <a:r>
              <a:rPr lang="en-US" sz="1600" dirty="0"/>
              <a:t>IPTV</a:t>
            </a:r>
            <a:r>
              <a:rPr lang="el-GR" sz="1600" dirty="0"/>
              <a:t> αποτελεί τηλεοπτικό περιεχόμενο με τη διαφορά ότι οι Θεατές δεν το λαμβάνουν μέσω της υπάρχουσας καλωδιακής διάταξης, αλλά μέσω των τεχνολογιών των δικτύων που χρησιμοποιούν και οι ηλεκτρονικοί υπολογιστές. Στους οικιακούς χρήστες ,η εμπορική διάθεση της </a:t>
            </a:r>
            <a:r>
              <a:rPr lang="en-US" sz="1600" dirty="0"/>
              <a:t>IPTV</a:t>
            </a:r>
            <a:r>
              <a:rPr lang="el-GR" sz="1600" dirty="0"/>
              <a:t> γίνεται συνήθως μέσω του πακέτου τριών υπηρεσιών (</a:t>
            </a:r>
            <a:r>
              <a:rPr lang="en-US" sz="1600" dirty="0"/>
              <a:t>IPTV</a:t>
            </a:r>
            <a:r>
              <a:rPr lang="el-GR" sz="1600" dirty="0"/>
              <a:t>, </a:t>
            </a:r>
            <a:r>
              <a:rPr lang="en-US" sz="1600" dirty="0"/>
              <a:t>Internet</a:t>
            </a:r>
            <a:r>
              <a:rPr lang="el-GR" sz="1600" dirty="0"/>
              <a:t>, </a:t>
            </a:r>
            <a:r>
              <a:rPr lang="en-US" sz="1600" dirty="0"/>
              <a:t>VoIP</a:t>
            </a:r>
            <a:r>
              <a:rPr lang="el-GR" sz="1600" dirty="0"/>
              <a:t>) και αποτελεί το λεγόμενο </a:t>
            </a:r>
            <a:r>
              <a:rPr lang="en-US" sz="1600" dirty="0"/>
              <a:t>triple play</a:t>
            </a:r>
            <a:r>
              <a:rPr lang="el-GR" sz="1600" dirty="0"/>
              <a:t>  πακέτο. Μια ανταγωνιστική προς την </a:t>
            </a:r>
            <a:r>
              <a:rPr lang="en-US" sz="1600" dirty="0"/>
              <a:t>IPTV</a:t>
            </a:r>
            <a:r>
              <a:rPr lang="el-GR" sz="1600" dirty="0"/>
              <a:t> τεχνολογία είναι η διανομή του τηλεοπτικού περιεχομένου μέσω του δημοσίου Διαδικτύου. Αυτό ονομάζεται Διαδικτυακή τηλεόραση (</a:t>
            </a:r>
            <a:r>
              <a:rPr lang="en-US" sz="1600" dirty="0"/>
              <a:t>Internet TV</a:t>
            </a:r>
            <a:r>
              <a:rPr lang="el-GR" sz="1600" dirty="0"/>
              <a:t>).</a:t>
            </a:r>
            <a:endParaRPr lang="en-US" sz="1600" dirty="0"/>
          </a:p>
          <a:p>
            <a:pPr lvl="1"/>
            <a:endParaRPr lang="en-US" sz="1600" dirty="0" smtClean="0"/>
          </a:p>
          <a:p>
            <a:endParaRPr lang="en-US" sz="1600" dirty="0"/>
          </a:p>
        </p:txBody>
      </p:sp>
      <p:sp>
        <p:nvSpPr>
          <p:cNvPr id="4097" name="Rectangle 1"/>
          <p:cNvSpPr>
            <a:spLocks noChangeArrowheads="1"/>
          </p:cNvSpPr>
          <p:nvPr/>
        </p:nvSpPr>
        <p:spPr bwMode="auto">
          <a:xfrm>
            <a:off x="0" y="0"/>
            <a:ext cx="1922321" cy="24622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l-GR" sz="10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Υπηρεσίες και Τεχνολογίες </a:t>
            </a:r>
            <a:r>
              <a:rPr kumimoji="0" lang="en-US" sz="10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IPTV</a:t>
            </a:r>
            <a:endParaRPr kumimoji="0" lang="en-US" sz="1000" i="0" u="none" strike="noStrike" cap="none" normalizeH="0" baseline="0" dirty="0" smtClean="0">
              <a:ln>
                <a:noFill/>
              </a:ln>
              <a:solidFill>
                <a:schemeClr val="tx1"/>
              </a:solidFill>
              <a:effectLst/>
              <a:latin typeface="Arial" pitchFamily="34" charset="0"/>
            </a:endParaRPr>
          </a:p>
        </p:txBody>
      </p:sp>
    </p:spTree>
  </p:cSld>
  <p:clrMapOvr>
    <a:masterClrMapping/>
  </p:clrMapOvr>
  <p:transition spd="slow">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l-GR" sz="4400" b="1" dirty="0" smtClean="0">
                <a:latin typeface="+mn-lt"/>
              </a:rPr>
              <a:t>Ιστορία της </a:t>
            </a:r>
            <a:r>
              <a:rPr lang="en-US" sz="4400" b="1" dirty="0" smtClean="0">
                <a:latin typeface="+mn-lt"/>
              </a:rPr>
              <a:t>IPTV </a:t>
            </a:r>
            <a:endParaRPr lang="en-US" dirty="0"/>
          </a:p>
        </p:txBody>
      </p:sp>
      <p:sp>
        <p:nvSpPr>
          <p:cNvPr id="3" name="2 - Θέση περιεχομένου"/>
          <p:cNvSpPr>
            <a:spLocks noGrp="1"/>
          </p:cNvSpPr>
          <p:nvPr>
            <p:ph idx="1"/>
          </p:nvPr>
        </p:nvSpPr>
        <p:spPr/>
        <p:txBody>
          <a:bodyPr>
            <a:normAutofit/>
          </a:bodyPr>
          <a:lstStyle/>
          <a:p>
            <a:r>
              <a:rPr lang="el-GR" sz="1800" dirty="0" smtClean="0"/>
              <a:t>Το πρώτο πρόγραμμα που μεταδόθηκε μέσω διαδικτύου ήταν το </a:t>
            </a:r>
            <a:r>
              <a:rPr lang="en-US" sz="1800" dirty="0" smtClean="0"/>
              <a:t>World News Now </a:t>
            </a:r>
            <a:r>
              <a:rPr lang="el-GR" sz="1800" dirty="0" smtClean="0"/>
              <a:t>του </a:t>
            </a:r>
            <a:r>
              <a:rPr lang="en-US" sz="1800" dirty="0" smtClean="0"/>
              <a:t>ABC</a:t>
            </a:r>
            <a:r>
              <a:rPr lang="el-GR" sz="1800" dirty="0" smtClean="0"/>
              <a:t>, το 1994. </a:t>
            </a:r>
          </a:p>
          <a:p>
            <a:r>
              <a:rPr lang="el-GR" sz="1800" dirty="0" smtClean="0"/>
              <a:t>Το 1995, πρωτοεμφανίζεται ο όρος </a:t>
            </a:r>
            <a:r>
              <a:rPr lang="en-US" sz="1800" dirty="0" smtClean="0"/>
              <a:t>IPTV </a:t>
            </a:r>
            <a:r>
              <a:rPr lang="el-GR" sz="1800" dirty="0" smtClean="0"/>
              <a:t>με τη δημιουργία ενός δικτύου συμβατού με τους ηλεκτρονικούς υπολογιστές, μέσω του οποίου μεταδιδόταν εικόνα και ήχος. </a:t>
            </a:r>
          </a:p>
          <a:p>
            <a:r>
              <a:rPr lang="el-GR" sz="1800" dirty="0" smtClean="0"/>
              <a:t>Τον Ιανουάριο 1998, έχουμε την πρώτη συνεχή μετάδοση μέσω Διαδικτύου από την </a:t>
            </a:r>
            <a:r>
              <a:rPr lang="en-US" sz="1800" dirty="0" smtClean="0"/>
              <a:t>AudioNet</a:t>
            </a:r>
            <a:r>
              <a:rPr lang="el-GR" sz="1800" dirty="0" smtClean="0"/>
              <a:t>. </a:t>
            </a:r>
          </a:p>
          <a:p>
            <a:r>
              <a:rPr lang="el-GR" sz="1800" dirty="0" smtClean="0"/>
              <a:t>Το Σεπτέμβρη του 1999 η εταιρία </a:t>
            </a:r>
            <a:r>
              <a:rPr lang="en-US" sz="1800" dirty="0" smtClean="0"/>
              <a:t>Kingston Communications</a:t>
            </a:r>
            <a:r>
              <a:rPr lang="el-GR" sz="1800" dirty="0" smtClean="0"/>
              <a:t>, από τις πρώτες που εισήγαγε την </a:t>
            </a:r>
            <a:r>
              <a:rPr lang="en-US" sz="1800" dirty="0" smtClean="0"/>
              <a:t>IPTV </a:t>
            </a:r>
            <a:r>
              <a:rPr lang="el-GR" sz="1800" dirty="0" smtClean="0"/>
              <a:t>πάνω από το Διαδίκτυο, εξέπεμψε την πρώτη εκπομπή διαδραστικής τηλεόρασης πάνω από ευρυζωνικό δίκτυο. </a:t>
            </a:r>
          </a:p>
          <a:p>
            <a:r>
              <a:rPr lang="el-GR" sz="1800" dirty="0" smtClean="0"/>
              <a:t>Το 2006 η εταιρία </a:t>
            </a:r>
            <a:r>
              <a:rPr lang="en-US" sz="1800" dirty="0" smtClean="0"/>
              <a:t>AT</a:t>
            </a:r>
            <a:r>
              <a:rPr lang="el-GR" sz="1800" dirty="0" smtClean="0"/>
              <a:t>&amp;</a:t>
            </a:r>
            <a:r>
              <a:rPr lang="en-US" sz="1800" dirty="0" smtClean="0"/>
              <a:t>T</a:t>
            </a:r>
            <a:r>
              <a:rPr lang="el-GR" sz="1800" dirty="0" smtClean="0"/>
              <a:t> προσέφερε περισσότερα από 300 κανάλια σε 11 πόλεις, ενώ έχει ήδη ξεκινήσει την υποστήριξη καναλιών υψηλής ανάλυσης. </a:t>
            </a:r>
          </a:p>
          <a:p>
            <a:r>
              <a:rPr lang="el-GR" sz="1800" dirty="0" smtClean="0"/>
              <a:t>Πλέον δεν υπάρχουν οι παράγοντες που καθυστερούσαν την ανάπτυξη της </a:t>
            </a:r>
            <a:r>
              <a:rPr lang="en-US" sz="1800" dirty="0" smtClean="0"/>
              <a:t>IPTV </a:t>
            </a:r>
            <a:r>
              <a:rPr lang="el-GR" sz="1800" dirty="0" smtClean="0"/>
              <a:t>και οι προβλέψεις κάνουν λόγο για πάνω από 400 εκατομμύρια σπίτια παγκοσμίως να μπορούν να κάνουν χρήση της </a:t>
            </a:r>
            <a:r>
              <a:rPr lang="en-US" sz="1800" dirty="0" smtClean="0"/>
              <a:t>IPTV </a:t>
            </a:r>
            <a:r>
              <a:rPr lang="el-GR" sz="1800" dirty="0" smtClean="0"/>
              <a:t>το 2012.</a:t>
            </a:r>
            <a:endParaRPr lang="en-US" sz="1800" dirty="0" smtClean="0"/>
          </a:p>
          <a:p>
            <a:endParaRPr lang="en-US" dirty="0" smtClean="0"/>
          </a:p>
          <a:p>
            <a:endParaRPr lang="en-US" dirty="0"/>
          </a:p>
        </p:txBody>
      </p:sp>
      <p:sp>
        <p:nvSpPr>
          <p:cNvPr id="3073" name="Rectangle 1"/>
          <p:cNvSpPr>
            <a:spLocks noChangeArrowheads="1"/>
          </p:cNvSpPr>
          <p:nvPr/>
        </p:nvSpPr>
        <p:spPr bwMode="auto">
          <a:xfrm>
            <a:off x="0" y="0"/>
            <a:ext cx="1922321" cy="24622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l-GR" sz="10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Υπηρεσίες και Τεχνολογίες </a:t>
            </a:r>
            <a:r>
              <a:rPr kumimoji="0" lang="en-US" sz="10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IPTV</a:t>
            </a:r>
            <a:endParaRPr kumimoji="0" lang="en-US" sz="1000" i="0" u="none" strike="noStrike" cap="none" normalizeH="0" baseline="0" dirty="0" smtClean="0">
              <a:ln>
                <a:noFill/>
              </a:ln>
              <a:solidFill>
                <a:schemeClr val="tx1"/>
              </a:solidFill>
              <a:effectLst/>
              <a:latin typeface="Arial" pitchFamily="34" charset="0"/>
            </a:endParaRPr>
          </a:p>
        </p:txBody>
      </p:sp>
    </p:spTree>
  </p:cSld>
  <p:clrMapOvr>
    <a:masterClrMapping/>
  </p:clrMapOvr>
  <p:transition spd="slow">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kumimoji="0" lang="el-GR" sz="36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Διαφορές</a:t>
            </a:r>
            <a:r>
              <a:rPr kumimoji="0" lang="el-GR"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3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IPTV</a:t>
            </a:r>
            <a:r>
              <a:rPr kumimoji="0" lang="el-GR" sz="3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3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Internet</a:t>
            </a:r>
            <a:r>
              <a:rPr kumimoji="0" lang="el-GR" sz="3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3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TV</a:t>
            </a:r>
            <a:endParaRPr lang="en-US" sz="3200" dirty="0"/>
          </a:p>
        </p:txBody>
      </p:sp>
      <p:sp>
        <p:nvSpPr>
          <p:cNvPr id="3" name="2 - Θέση περιεχομένου"/>
          <p:cNvSpPr>
            <a:spLocks noGrp="1"/>
          </p:cNvSpPr>
          <p:nvPr>
            <p:ph idx="1"/>
          </p:nvPr>
        </p:nvSpPr>
        <p:spPr>
          <a:xfrm>
            <a:off x="457200" y="1285860"/>
            <a:ext cx="8229600" cy="5572140"/>
          </a:xfrm>
        </p:spPr>
        <p:txBody>
          <a:bodyPr>
            <a:normAutofit fontScale="62500" lnSpcReduction="20000"/>
          </a:bodyPr>
          <a:lstStyle/>
          <a:p>
            <a:r>
              <a:rPr lang="el-GR" sz="2600" b="1" i="1" dirty="0"/>
              <a:t>Δίκτυο και διανομή:</a:t>
            </a:r>
            <a:r>
              <a:rPr lang="el-GR" sz="2600" b="1" dirty="0"/>
              <a:t> </a:t>
            </a:r>
            <a:endParaRPr lang="en-US" sz="2600" b="1" dirty="0" smtClean="0"/>
          </a:p>
          <a:p>
            <a:pPr>
              <a:buFont typeface="Wingdings" pitchFamily="2" charset="2"/>
              <a:buChar char="ü"/>
            </a:pPr>
            <a:r>
              <a:rPr lang="en-US" sz="2200" dirty="0" smtClean="0"/>
              <a:t>IPTV</a:t>
            </a:r>
            <a:endParaRPr lang="en-US" sz="2000" dirty="0" smtClean="0"/>
          </a:p>
          <a:p>
            <a:pPr lvl="1">
              <a:buFont typeface="Wingdings" pitchFamily="2" charset="2"/>
              <a:buChar char="Ø"/>
            </a:pPr>
            <a:r>
              <a:rPr lang="el-GR" sz="2200" dirty="0" smtClean="0"/>
              <a:t>κλειστό</a:t>
            </a:r>
            <a:r>
              <a:rPr lang="el-GR" sz="2200" dirty="0" smtClean="0"/>
              <a:t>, ιδιόκτητο σύστημα </a:t>
            </a:r>
            <a:r>
              <a:rPr lang="el-GR" sz="2200" dirty="0" smtClean="0"/>
              <a:t>τηλεόρασης</a:t>
            </a:r>
            <a:r>
              <a:rPr lang="el-GR" sz="2200" dirty="0" smtClean="0"/>
              <a:t> </a:t>
            </a:r>
            <a:r>
              <a:rPr lang="el-GR" sz="2200" dirty="0" smtClean="0"/>
              <a:t>που </a:t>
            </a:r>
            <a:r>
              <a:rPr lang="el-GR" sz="2200" dirty="0" smtClean="0"/>
              <a:t>μεταδίδεται </a:t>
            </a:r>
            <a:r>
              <a:rPr lang="el-GR" sz="2200" dirty="0" smtClean="0"/>
              <a:t>μέσω ασφαλών καναλιών τα οποία προσφέρουν έλεγχο στη διανομή του </a:t>
            </a:r>
            <a:r>
              <a:rPr lang="el-GR" sz="2200" dirty="0" smtClean="0"/>
              <a:t>περιεχομένου</a:t>
            </a:r>
            <a:endParaRPr lang="en-US" sz="2200" dirty="0" smtClean="0"/>
          </a:p>
          <a:p>
            <a:pPr>
              <a:buFont typeface="Wingdings" pitchFamily="2" charset="2"/>
              <a:buChar char="ü"/>
            </a:pPr>
            <a:r>
              <a:rPr lang="en-US" sz="2200" dirty="0" smtClean="0">
                <a:latin typeface="Times New Roman" pitchFamily="18" charset="0"/>
                <a:cs typeface="Times New Roman" pitchFamily="18" charset="0"/>
              </a:rPr>
              <a:t>Internet TV</a:t>
            </a:r>
          </a:p>
          <a:p>
            <a:pPr lvl="1">
              <a:buFont typeface="Wingdings" pitchFamily="2" charset="2"/>
              <a:buChar char="Ø"/>
            </a:pPr>
            <a:r>
              <a:rPr lang="el-GR" sz="2200" dirty="0" smtClean="0">
                <a:latin typeface="Times New Roman" pitchFamily="18" charset="0"/>
                <a:cs typeface="Times New Roman" pitchFamily="18" charset="0"/>
              </a:rPr>
              <a:t>μεταφορά </a:t>
            </a:r>
            <a:r>
              <a:rPr lang="el-GR" sz="2200" dirty="0" smtClean="0">
                <a:latin typeface="Times New Roman" pitchFamily="18" charset="0"/>
                <a:cs typeface="Times New Roman" pitchFamily="18" charset="0"/>
              </a:rPr>
              <a:t>δεδομένων κυρίως πάνω από το Διαδίκτυο. Δεν υπάρχει κανένας έλεγχος στη διανομή της πληροφορίας, </a:t>
            </a:r>
            <a:r>
              <a:rPr lang="el-GR" sz="2200" dirty="0" smtClean="0">
                <a:latin typeface="Times New Roman" pitchFamily="18" charset="0"/>
                <a:cs typeface="Times New Roman" pitchFamily="18" charset="0"/>
              </a:rPr>
              <a:t>με λογική καλύτερης </a:t>
            </a:r>
            <a:r>
              <a:rPr lang="el-GR" sz="2200" dirty="0" smtClean="0">
                <a:latin typeface="Times New Roman" pitchFamily="18" charset="0"/>
                <a:cs typeface="Times New Roman" pitchFamily="18" charset="0"/>
              </a:rPr>
              <a:t>προσπάθειας (</a:t>
            </a:r>
            <a:r>
              <a:rPr lang="en-US" sz="2200" dirty="0" smtClean="0">
                <a:latin typeface="Times New Roman" pitchFamily="18" charset="0"/>
                <a:cs typeface="Times New Roman" pitchFamily="18" charset="0"/>
              </a:rPr>
              <a:t>best effort</a:t>
            </a:r>
            <a:r>
              <a:rPr lang="el-GR" sz="2200" dirty="0" smtClean="0">
                <a:latin typeface="Times New Roman" pitchFamily="18" charset="0"/>
                <a:cs typeface="Times New Roman" pitchFamily="18" charset="0"/>
              </a:rPr>
              <a:t>)</a:t>
            </a:r>
            <a:r>
              <a:rPr lang="en-US" sz="2200" dirty="0" smtClean="0"/>
              <a:t>	</a:t>
            </a:r>
            <a:endParaRPr lang="el-GR" sz="2200" dirty="0" smtClean="0"/>
          </a:p>
          <a:p>
            <a:pPr lvl="1">
              <a:buFont typeface="Wingdings" pitchFamily="2" charset="2"/>
              <a:buChar char="Ø"/>
            </a:pPr>
            <a:endParaRPr lang="en-US" sz="1600" b="1" dirty="0" smtClean="0"/>
          </a:p>
          <a:p>
            <a:r>
              <a:rPr lang="el-GR" sz="2600" b="1" i="1" dirty="0" smtClean="0"/>
              <a:t>Επένδυση</a:t>
            </a:r>
            <a:r>
              <a:rPr lang="en-US" sz="2600" b="1" i="1" dirty="0"/>
              <a:t>:</a:t>
            </a:r>
            <a:endParaRPr lang="en-US" sz="2600" b="1" i="1" dirty="0" smtClean="0"/>
          </a:p>
          <a:p>
            <a:pPr>
              <a:buFont typeface="Wingdings" pitchFamily="2" charset="2"/>
              <a:buChar char="ü"/>
            </a:pPr>
            <a:r>
              <a:rPr lang="en-US" sz="2200" dirty="0" smtClean="0"/>
              <a:t>IPTV</a:t>
            </a:r>
          </a:p>
          <a:p>
            <a:pPr lvl="1">
              <a:buFont typeface="Wingdings" pitchFamily="2" charset="2"/>
              <a:buChar char="Ø"/>
            </a:pPr>
            <a:r>
              <a:rPr lang="el-GR" sz="2200" dirty="0" smtClean="0">
                <a:latin typeface="Times New Roman" pitchFamily="18" charset="0"/>
                <a:cs typeface="Times New Roman" pitchFamily="18" charset="0"/>
              </a:rPr>
              <a:t>αρκετά </a:t>
            </a:r>
            <a:r>
              <a:rPr lang="el-GR" sz="2200" dirty="0">
                <a:latin typeface="Times New Roman" pitchFamily="18" charset="0"/>
                <a:cs typeface="Times New Roman" pitchFamily="18" charset="0"/>
              </a:rPr>
              <a:t>μεγάλη επένδυ</a:t>
            </a:r>
            <a:r>
              <a:rPr lang="el-GR" sz="2200" dirty="0"/>
              <a:t>ση</a:t>
            </a:r>
            <a:endParaRPr lang="en-US" sz="2200" dirty="0" smtClean="0"/>
          </a:p>
          <a:p>
            <a:pPr>
              <a:buFont typeface="Wingdings" pitchFamily="2" charset="2"/>
              <a:buChar char="ü"/>
            </a:pPr>
            <a:r>
              <a:rPr lang="en-US" sz="2200" dirty="0" smtClean="0"/>
              <a:t>Internet TV</a:t>
            </a:r>
          </a:p>
          <a:p>
            <a:pPr lvl="1">
              <a:buFont typeface="Wingdings" pitchFamily="2" charset="2"/>
              <a:buChar char="Ø"/>
            </a:pPr>
            <a:r>
              <a:rPr lang="el-GR" sz="2200" dirty="0" smtClean="0">
                <a:latin typeface="Times New Roman" pitchFamily="18" charset="0"/>
                <a:cs typeface="Times New Roman" pitchFamily="18" charset="0"/>
              </a:rPr>
              <a:t>Μικρή επένδυση</a:t>
            </a:r>
            <a:endParaRPr lang="en-US" sz="2200" dirty="0" smtClean="0">
              <a:latin typeface="Times New Roman" pitchFamily="18" charset="0"/>
              <a:cs typeface="Times New Roman" pitchFamily="18" charset="0"/>
            </a:endParaRPr>
          </a:p>
          <a:p>
            <a:endParaRPr lang="en-US" sz="2100" b="1" i="1" dirty="0" smtClean="0"/>
          </a:p>
          <a:p>
            <a:r>
              <a:rPr lang="el-GR" sz="2600" b="1" i="1" dirty="0"/>
              <a:t>Διαδραστικότητα:</a:t>
            </a:r>
            <a:r>
              <a:rPr lang="el-GR" sz="2600" b="1" dirty="0"/>
              <a:t> </a:t>
            </a:r>
            <a:endParaRPr lang="en-US" sz="2600" b="1" dirty="0" smtClean="0"/>
          </a:p>
          <a:p>
            <a:pPr>
              <a:buFont typeface="Wingdings" pitchFamily="2" charset="2"/>
              <a:buChar char="ü"/>
            </a:pPr>
            <a:r>
              <a:rPr lang="en-US" sz="2200" dirty="0" smtClean="0"/>
              <a:t>IPTV</a:t>
            </a:r>
          </a:p>
          <a:p>
            <a:pPr lvl="1">
              <a:buFont typeface="Wingdings" pitchFamily="2" charset="2"/>
              <a:buChar char="Ø"/>
            </a:pPr>
            <a:r>
              <a:rPr lang="el-GR" sz="2200" dirty="0" smtClean="0">
                <a:latin typeface="Times New Roman" pitchFamily="18" charset="0"/>
                <a:cs typeface="Times New Roman" pitchFamily="18" charset="0"/>
              </a:rPr>
              <a:t>οθόνη τηλεόρασης</a:t>
            </a:r>
            <a:endParaRPr lang="en-US" sz="2200" dirty="0" smtClean="0">
              <a:latin typeface="Times New Roman" pitchFamily="18" charset="0"/>
              <a:cs typeface="Times New Roman" pitchFamily="18" charset="0"/>
            </a:endParaRPr>
          </a:p>
          <a:p>
            <a:pPr>
              <a:buFont typeface="Wingdings" pitchFamily="2" charset="2"/>
              <a:buChar char="ü"/>
            </a:pPr>
            <a:r>
              <a:rPr lang="en-US" sz="2200" dirty="0" smtClean="0"/>
              <a:t>Internet TV</a:t>
            </a:r>
          </a:p>
          <a:p>
            <a:pPr lvl="1">
              <a:buFont typeface="Wingdings" pitchFamily="2" charset="2"/>
              <a:buChar char="Ø"/>
            </a:pPr>
            <a:r>
              <a:rPr lang="el-GR" sz="2200" dirty="0" smtClean="0">
                <a:latin typeface="Times New Roman" pitchFamily="18" charset="0"/>
                <a:cs typeface="Times New Roman" pitchFamily="18" charset="0"/>
              </a:rPr>
              <a:t>οθόνη ηλεκτρονικού υπολογιστή , </a:t>
            </a:r>
            <a:r>
              <a:rPr lang="en-US" sz="2200" dirty="0" smtClean="0">
                <a:latin typeface="Times New Roman" pitchFamily="18" charset="0"/>
                <a:cs typeface="Times New Roman" pitchFamily="18" charset="0"/>
              </a:rPr>
              <a:t>smart phone. PDA </a:t>
            </a:r>
            <a:r>
              <a:rPr lang="el-GR" sz="2200" dirty="0" smtClean="0">
                <a:latin typeface="Times New Roman" pitchFamily="18" charset="0"/>
                <a:cs typeface="Times New Roman" pitchFamily="18" charset="0"/>
              </a:rPr>
              <a:t>κτλ.</a:t>
            </a:r>
            <a:endParaRPr lang="en-US" sz="2200" dirty="0" smtClean="0">
              <a:latin typeface="Times New Roman" pitchFamily="18" charset="0"/>
              <a:cs typeface="Times New Roman" pitchFamily="18" charset="0"/>
            </a:endParaRPr>
          </a:p>
          <a:p>
            <a:endParaRPr lang="en-US" sz="1600" b="1" dirty="0" smtClean="0"/>
          </a:p>
          <a:p>
            <a:r>
              <a:rPr lang="el-GR" sz="2600" b="1" i="1" dirty="0"/>
              <a:t>Εξοπλισμός:</a:t>
            </a:r>
            <a:r>
              <a:rPr lang="el-GR" sz="2600" b="1" dirty="0"/>
              <a:t> </a:t>
            </a:r>
            <a:endParaRPr lang="en-US" sz="2600" b="1" dirty="0" smtClean="0"/>
          </a:p>
          <a:p>
            <a:pPr>
              <a:buFont typeface="Wingdings" pitchFamily="2" charset="2"/>
              <a:buChar char="ü"/>
            </a:pPr>
            <a:r>
              <a:rPr lang="en-US" sz="2200" dirty="0" smtClean="0"/>
              <a:t>IPTV</a:t>
            </a:r>
          </a:p>
          <a:p>
            <a:pPr lvl="1">
              <a:buFont typeface="Wingdings" pitchFamily="2" charset="2"/>
              <a:buChar char="Ø"/>
            </a:pPr>
            <a:r>
              <a:rPr lang="el-GR" sz="2200" dirty="0" smtClean="0">
                <a:latin typeface="Times New Roman" pitchFamily="18" charset="0"/>
                <a:cs typeface="Times New Roman" pitchFamily="18" charset="0"/>
              </a:rPr>
              <a:t>οικονομικοί </a:t>
            </a:r>
            <a:r>
              <a:rPr lang="el-GR" sz="2200" dirty="0">
                <a:latin typeface="Times New Roman" pitchFamily="18" charset="0"/>
                <a:cs typeface="Times New Roman" pitchFamily="18" charset="0"/>
              </a:rPr>
              <a:t>αποκωδικοποιητές (</a:t>
            </a:r>
            <a:r>
              <a:rPr lang="en-US" sz="2200" dirty="0" err="1">
                <a:latin typeface="Times New Roman" pitchFamily="18" charset="0"/>
                <a:cs typeface="Times New Roman" pitchFamily="18" charset="0"/>
              </a:rPr>
              <a:t>SetTopBoxes</a:t>
            </a:r>
            <a:r>
              <a:rPr lang="en-US" sz="2200" dirty="0">
                <a:latin typeface="Times New Roman" pitchFamily="18" charset="0"/>
                <a:cs typeface="Times New Roman" pitchFamily="18" charset="0"/>
              </a:rPr>
              <a:t> </a:t>
            </a:r>
            <a:r>
              <a:rPr lang="el-GR" sz="2200" dirty="0">
                <a:latin typeface="Times New Roman" pitchFamily="18" charset="0"/>
                <a:cs typeface="Times New Roman" pitchFamily="18" charset="0"/>
              </a:rPr>
              <a:t>- </a:t>
            </a:r>
            <a:r>
              <a:rPr lang="en-US" sz="2200" dirty="0">
                <a:latin typeface="Times New Roman" pitchFamily="18" charset="0"/>
                <a:cs typeface="Times New Roman" pitchFamily="18" charset="0"/>
              </a:rPr>
              <a:t>STB</a:t>
            </a:r>
            <a:r>
              <a:rPr lang="el-GR" sz="2200" dirty="0">
                <a:latin typeface="Times New Roman" pitchFamily="18" charset="0"/>
                <a:cs typeface="Times New Roman" pitchFamily="18" charset="0"/>
              </a:rPr>
              <a:t>'</a:t>
            </a:r>
            <a:r>
              <a:rPr lang="en-US" sz="2200" dirty="0">
                <a:latin typeface="Times New Roman" pitchFamily="18" charset="0"/>
                <a:cs typeface="Times New Roman" pitchFamily="18" charset="0"/>
              </a:rPr>
              <a:t>s</a:t>
            </a:r>
            <a:r>
              <a:rPr lang="el-GR" sz="2200" dirty="0" smtClean="0">
                <a:latin typeface="Times New Roman" pitchFamily="18" charset="0"/>
                <a:cs typeface="Times New Roman" pitchFamily="18" charset="0"/>
              </a:rPr>
              <a:t>)</a:t>
            </a:r>
            <a:endParaRPr lang="en-US" sz="2200" dirty="0" smtClean="0">
              <a:latin typeface="Times New Roman" pitchFamily="18" charset="0"/>
              <a:cs typeface="Times New Roman" pitchFamily="18" charset="0"/>
            </a:endParaRPr>
          </a:p>
          <a:p>
            <a:pPr>
              <a:buFont typeface="Wingdings" pitchFamily="2" charset="2"/>
              <a:buChar char="ü"/>
            </a:pPr>
            <a:r>
              <a:rPr lang="en-US" sz="2200" dirty="0" smtClean="0"/>
              <a:t>Internet TV</a:t>
            </a:r>
          </a:p>
          <a:p>
            <a:pPr lvl="1">
              <a:buFont typeface="Wingdings" pitchFamily="2" charset="2"/>
              <a:buChar char="Ø"/>
            </a:pPr>
            <a:r>
              <a:rPr lang="el-GR" sz="2200" dirty="0" smtClean="0">
                <a:latin typeface="Times New Roman" pitchFamily="18" charset="0"/>
                <a:cs typeface="Times New Roman" pitchFamily="18" charset="0"/>
              </a:rPr>
              <a:t>ηλεκτρονικοί υπολογιστές</a:t>
            </a:r>
            <a:endParaRPr lang="en-US" sz="2200" dirty="0">
              <a:latin typeface="Times New Roman" pitchFamily="18" charset="0"/>
              <a:cs typeface="Times New Roman" pitchFamily="18" charset="0"/>
            </a:endParaRPr>
          </a:p>
          <a:p>
            <a:endParaRPr lang="en-US" sz="1200" dirty="0" smtClean="0"/>
          </a:p>
        </p:txBody>
      </p:sp>
      <p:sp>
        <p:nvSpPr>
          <p:cNvPr id="2049" name="Rectangle 1"/>
          <p:cNvSpPr>
            <a:spLocks noChangeArrowheads="1"/>
          </p:cNvSpPr>
          <p:nvPr/>
        </p:nvSpPr>
        <p:spPr bwMode="auto">
          <a:xfrm>
            <a:off x="0" y="0"/>
            <a:ext cx="1922321" cy="24622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l-GR" sz="10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Υπηρεσίες και Τεχνολογίες </a:t>
            </a:r>
            <a:r>
              <a:rPr kumimoji="0" lang="en-US" sz="10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IPTV</a:t>
            </a:r>
            <a:endParaRPr kumimoji="0" lang="en-US" sz="1000" i="0" u="none" strike="noStrike" cap="none" normalizeH="0" baseline="0" dirty="0" smtClean="0">
              <a:ln>
                <a:noFill/>
              </a:ln>
              <a:solidFill>
                <a:schemeClr val="tx1"/>
              </a:solidFill>
              <a:effectLst/>
              <a:latin typeface="Arial" pitchFamily="34" charset="0"/>
            </a:endParaRPr>
          </a:p>
        </p:txBody>
      </p:sp>
    </p:spTree>
  </p:cSld>
  <p:clrMapOvr>
    <a:masterClrMapping/>
  </p:clrMapOvr>
  <p:transition spd="slow">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l-GR" sz="3600" b="1" dirty="0"/>
              <a:t>Απαιτήσεις λειτουργίας </a:t>
            </a:r>
            <a:r>
              <a:rPr lang="en-US" sz="3600" b="1" dirty="0" smtClean="0"/>
              <a:t>IPTV</a:t>
            </a:r>
            <a:endParaRPr lang="en-US" dirty="0"/>
          </a:p>
        </p:txBody>
      </p:sp>
      <p:sp>
        <p:nvSpPr>
          <p:cNvPr id="3" name="2 - Θέση περιεχομένου"/>
          <p:cNvSpPr>
            <a:spLocks noGrp="1"/>
          </p:cNvSpPr>
          <p:nvPr>
            <p:ph idx="1"/>
          </p:nvPr>
        </p:nvSpPr>
        <p:spPr>
          <a:xfrm>
            <a:off x="285720" y="1071546"/>
            <a:ext cx="8229600" cy="5500726"/>
          </a:xfrm>
        </p:spPr>
        <p:txBody>
          <a:bodyPr>
            <a:noAutofit/>
          </a:bodyPr>
          <a:lstStyle/>
          <a:p>
            <a:pPr>
              <a:buFont typeface="Wingdings" pitchFamily="2" charset="2"/>
              <a:buChar char="v"/>
            </a:pPr>
            <a:r>
              <a:rPr lang="el-GR" sz="2400" dirty="0" err="1" smtClean="0"/>
              <a:t>Ε</a:t>
            </a:r>
            <a:r>
              <a:rPr lang="el-GR" sz="2400" dirty="0" err="1" smtClean="0"/>
              <a:t>υρυζωνική</a:t>
            </a:r>
            <a:r>
              <a:rPr lang="el-GR" sz="2400" dirty="0" smtClean="0"/>
              <a:t> </a:t>
            </a:r>
            <a:r>
              <a:rPr lang="el-GR" sz="2400" dirty="0"/>
              <a:t>σύνδεση στο Διαδίκτυο μέσω κάποιου τηλεπικοινωνιακού </a:t>
            </a:r>
            <a:r>
              <a:rPr lang="el-GR" sz="2400" dirty="0" smtClean="0"/>
              <a:t>παρόχου </a:t>
            </a:r>
            <a:endParaRPr lang="el-GR" sz="2400" dirty="0" smtClean="0"/>
          </a:p>
          <a:p>
            <a:pPr lvl="1">
              <a:buFont typeface="Courier New" pitchFamily="49" charset="0"/>
              <a:buChar char="o"/>
            </a:pPr>
            <a:r>
              <a:rPr lang="el-GR" sz="1800" dirty="0" smtClean="0"/>
              <a:t>Υπάρχουν </a:t>
            </a:r>
            <a:r>
              <a:rPr lang="el-GR" sz="1800" dirty="0"/>
              <a:t>δύο ειδών συνδέσεις: </a:t>
            </a:r>
            <a:endParaRPr lang="el-GR" sz="1800" dirty="0" smtClean="0"/>
          </a:p>
          <a:p>
            <a:pPr lvl="2">
              <a:buFont typeface="Arial" pitchFamily="34" charset="0"/>
              <a:buChar char="•"/>
            </a:pPr>
            <a:r>
              <a:rPr lang="el-GR" sz="1800" dirty="0" smtClean="0"/>
              <a:t>πλήρως </a:t>
            </a:r>
            <a:r>
              <a:rPr lang="el-GR" sz="1800" dirty="0"/>
              <a:t>ενεργές (</a:t>
            </a:r>
            <a:r>
              <a:rPr lang="en-US" sz="1800" dirty="0"/>
              <a:t>full active</a:t>
            </a:r>
            <a:r>
              <a:rPr lang="el-GR" sz="1800" dirty="0"/>
              <a:t>) </a:t>
            </a:r>
            <a:endParaRPr lang="el-GR" sz="1800" dirty="0" smtClean="0"/>
          </a:p>
          <a:p>
            <a:pPr lvl="2">
              <a:buFont typeface="Arial" pitchFamily="34" charset="0"/>
              <a:buChar char="•"/>
            </a:pPr>
            <a:r>
              <a:rPr lang="el-GR" sz="1800" dirty="0" smtClean="0"/>
              <a:t>και πλήρως </a:t>
            </a:r>
            <a:r>
              <a:rPr lang="el-GR" sz="1800" dirty="0"/>
              <a:t>μη ενεργές (</a:t>
            </a:r>
            <a:r>
              <a:rPr lang="en-US" sz="1800" dirty="0"/>
              <a:t>full inactive</a:t>
            </a:r>
            <a:r>
              <a:rPr lang="el-GR" sz="1800" dirty="0" smtClean="0"/>
              <a:t>)</a:t>
            </a:r>
            <a:endParaRPr lang="en-US" sz="1800" dirty="0" smtClean="0"/>
          </a:p>
          <a:p>
            <a:pPr>
              <a:buFont typeface="Wingdings" pitchFamily="2" charset="2"/>
              <a:buChar char="v"/>
            </a:pPr>
            <a:r>
              <a:rPr lang="el-GR" sz="2000" dirty="0" smtClean="0"/>
              <a:t> </a:t>
            </a:r>
            <a:r>
              <a:rPr lang="el-GR" sz="2400" dirty="0" smtClean="0"/>
              <a:t>Ύπαρξη </a:t>
            </a:r>
            <a:r>
              <a:rPr lang="el-GR" sz="2400" dirty="0" smtClean="0"/>
              <a:t>αρκετά γρήγορη</a:t>
            </a:r>
            <a:r>
              <a:rPr lang="el-GR" sz="2400" dirty="0"/>
              <a:t>ς</a:t>
            </a:r>
            <a:r>
              <a:rPr lang="el-GR" sz="2400" dirty="0" smtClean="0"/>
              <a:t> </a:t>
            </a:r>
            <a:r>
              <a:rPr lang="el-GR" sz="2400" dirty="0"/>
              <a:t>σύνδεσης με το </a:t>
            </a:r>
            <a:r>
              <a:rPr lang="el-GR" sz="2400" dirty="0" smtClean="0"/>
              <a:t>Διαδίκτυο</a:t>
            </a:r>
            <a:endParaRPr lang="el-GR" sz="2400" dirty="0" smtClean="0"/>
          </a:p>
          <a:p>
            <a:pPr lvl="1">
              <a:buFont typeface="Courier New" pitchFamily="49" charset="0"/>
              <a:buChar char="o"/>
            </a:pPr>
            <a:r>
              <a:rPr lang="el-GR" sz="1800" dirty="0" smtClean="0"/>
              <a:t>Πρέπει </a:t>
            </a:r>
            <a:r>
              <a:rPr lang="el-GR" sz="1800" dirty="0"/>
              <a:t>να δίνεται μεγάλο εύρος </a:t>
            </a:r>
            <a:r>
              <a:rPr lang="el-GR" sz="1800" dirty="0" smtClean="0"/>
              <a:t>ζώνης, </a:t>
            </a:r>
            <a:r>
              <a:rPr lang="el-GR" sz="1800" dirty="0" smtClean="0"/>
              <a:t>λ</a:t>
            </a:r>
            <a:r>
              <a:rPr lang="el-GR" sz="1800" dirty="0" smtClean="0"/>
              <a:t>όγω του ότι στη σύνδεσή  </a:t>
            </a:r>
            <a:r>
              <a:rPr lang="el-GR" sz="1800" dirty="0"/>
              <a:t>θα διέλθει </a:t>
            </a:r>
            <a:r>
              <a:rPr lang="el-GR" sz="1800" dirty="0" smtClean="0"/>
              <a:t>μεγάλος </a:t>
            </a:r>
            <a:r>
              <a:rPr lang="el-GR" sz="1800" dirty="0"/>
              <a:t>όγκος πληροφορίας για να υλοποιηθεί επιτυχώς η υπηρεσία της </a:t>
            </a:r>
            <a:r>
              <a:rPr lang="en-US" sz="1800" dirty="0"/>
              <a:t>IPTV</a:t>
            </a:r>
            <a:r>
              <a:rPr lang="el-GR" sz="1800" dirty="0"/>
              <a:t>. </a:t>
            </a:r>
            <a:r>
              <a:rPr lang="el-GR" sz="1800" dirty="0" smtClean="0"/>
              <a:t>Το απαιτούμενο εύρος ζώνης διαφέρει ανάλογα με την ανάλυση της εικόνας και του ήχου που θέλει κάποιος να λαμβάνει.</a:t>
            </a:r>
            <a:endParaRPr lang="en-US" sz="1800" dirty="0" smtClean="0"/>
          </a:p>
          <a:p>
            <a:pPr lvl="3">
              <a:buFont typeface="Arial" pitchFamily="34" charset="0"/>
              <a:buChar char="•"/>
            </a:pPr>
            <a:r>
              <a:rPr lang="el-GR" sz="1600" dirty="0" smtClean="0"/>
              <a:t>Με </a:t>
            </a:r>
            <a:r>
              <a:rPr lang="el-GR" sz="1600" dirty="0"/>
              <a:t>απλή ανάλυση (</a:t>
            </a:r>
            <a:r>
              <a:rPr lang="en-US" sz="1600" dirty="0"/>
              <a:t>standard definition</a:t>
            </a:r>
            <a:r>
              <a:rPr lang="el-GR" sz="1600" dirty="0"/>
              <a:t>) </a:t>
            </a:r>
            <a:endParaRPr lang="el-GR" sz="1600" dirty="0" smtClean="0"/>
          </a:p>
          <a:p>
            <a:pPr lvl="3">
              <a:buFont typeface="Arial" pitchFamily="34" charset="0"/>
              <a:buChar char="•"/>
            </a:pPr>
            <a:r>
              <a:rPr lang="el-GR" sz="1600" dirty="0" smtClean="0"/>
              <a:t>με </a:t>
            </a:r>
            <a:r>
              <a:rPr lang="el-GR" sz="1600" dirty="0"/>
              <a:t>την υψηλή ανάλυση (</a:t>
            </a:r>
            <a:r>
              <a:rPr lang="en-US" sz="1600" dirty="0"/>
              <a:t>high definition</a:t>
            </a:r>
            <a:r>
              <a:rPr lang="el-GR" sz="1600" dirty="0" smtClean="0"/>
              <a:t>) </a:t>
            </a:r>
          </a:p>
          <a:p>
            <a:pPr marL="548640" lvl="3" indent="-411480">
              <a:buClr>
                <a:schemeClr val="tx1">
                  <a:shade val="95000"/>
                </a:schemeClr>
              </a:buClr>
              <a:buSzPct val="65000"/>
              <a:buFont typeface="Wingdings" pitchFamily="2" charset="2"/>
              <a:buChar char="v"/>
            </a:pPr>
            <a:r>
              <a:rPr lang="el-GR" sz="2400" dirty="0" smtClean="0"/>
              <a:t>Ανάλογος εξοπλισμός, </a:t>
            </a:r>
            <a:r>
              <a:rPr lang="el-GR" sz="2400" dirty="0" smtClean="0"/>
              <a:t>αποκωδικοποιητής </a:t>
            </a:r>
            <a:r>
              <a:rPr lang="el-GR" sz="2400" dirty="0" smtClean="0"/>
              <a:t>(</a:t>
            </a:r>
            <a:r>
              <a:rPr lang="en-US" sz="2400" dirty="0" smtClean="0"/>
              <a:t>STB</a:t>
            </a:r>
            <a:r>
              <a:rPr lang="el-GR" sz="2400" dirty="0" smtClean="0"/>
              <a:t>)</a:t>
            </a:r>
          </a:p>
          <a:p>
            <a:pPr marL="960120" lvl="5" indent="-411480">
              <a:buClr>
                <a:schemeClr val="tx1">
                  <a:shade val="95000"/>
                </a:schemeClr>
              </a:buClr>
              <a:buSzPct val="65000"/>
              <a:buFont typeface="Courier New" pitchFamily="49" charset="0"/>
              <a:buChar char="o"/>
            </a:pPr>
            <a:r>
              <a:rPr lang="el-GR" dirty="0" smtClean="0"/>
              <a:t>Σύνδεση </a:t>
            </a:r>
            <a:r>
              <a:rPr lang="el-GR" dirty="0" smtClean="0"/>
              <a:t>στην τηλεόρασή, μετατροπή του σήματος της </a:t>
            </a:r>
            <a:r>
              <a:rPr lang="en-US" dirty="0" smtClean="0"/>
              <a:t>IPTV</a:t>
            </a:r>
            <a:r>
              <a:rPr lang="el-GR" dirty="0" smtClean="0"/>
              <a:t> σε εικόνα και ήχο.</a:t>
            </a:r>
            <a:endParaRPr lang="en-US" dirty="0" smtClean="0"/>
          </a:p>
          <a:p>
            <a:pPr>
              <a:buNone/>
            </a:pPr>
            <a:endParaRPr lang="en-US" sz="1800" dirty="0"/>
          </a:p>
        </p:txBody>
      </p:sp>
      <p:sp>
        <p:nvSpPr>
          <p:cNvPr id="10241" name="Rectangle 1"/>
          <p:cNvSpPr>
            <a:spLocks noChangeArrowheads="1"/>
          </p:cNvSpPr>
          <p:nvPr/>
        </p:nvSpPr>
        <p:spPr bwMode="auto">
          <a:xfrm>
            <a:off x="0" y="0"/>
            <a:ext cx="1922321" cy="24622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l-GR" sz="10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Υπηρεσίες και Τεχνολογίες </a:t>
            </a:r>
            <a:r>
              <a:rPr kumimoji="0" lang="en-US" sz="10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IPTV</a:t>
            </a:r>
            <a:endParaRPr kumimoji="0" lang="en-US" sz="1000" i="0" u="none" strike="noStrike" cap="none" normalizeH="0" baseline="0" dirty="0" smtClean="0">
              <a:ln>
                <a:noFill/>
              </a:ln>
              <a:solidFill>
                <a:schemeClr val="tx1"/>
              </a:solidFill>
              <a:effectLst/>
              <a:latin typeface="Arial" pitchFamily="34" charset="0"/>
            </a:endParaRPr>
          </a:p>
        </p:txBody>
      </p:sp>
    </p:spTree>
  </p:cSld>
  <p:clrMapOvr>
    <a:masterClrMapping/>
  </p:clrMapOvr>
  <p:transition spd="slow">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4638"/>
            <a:ext cx="8229600" cy="725470"/>
          </a:xfrm>
        </p:spPr>
        <p:txBody>
          <a:bodyPr>
            <a:normAutofit/>
          </a:bodyPr>
          <a:lstStyle/>
          <a:p>
            <a:r>
              <a:rPr lang="el-GR" sz="3200" b="1" dirty="0" smtClean="0"/>
              <a:t>Χαρακτηριστικά και Δίκτυο </a:t>
            </a:r>
            <a:r>
              <a:rPr lang="el-GR" sz="3200" b="1" dirty="0"/>
              <a:t>της </a:t>
            </a:r>
            <a:r>
              <a:rPr lang="en-US" sz="3200" b="1" dirty="0" smtClean="0"/>
              <a:t>IPTV</a:t>
            </a:r>
            <a:endParaRPr lang="en-US" sz="3200" dirty="0"/>
          </a:p>
        </p:txBody>
      </p:sp>
      <p:sp>
        <p:nvSpPr>
          <p:cNvPr id="3" name="2 - Θέση περιεχομένου"/>
          <p:cNvSpPr>
            <a:spLocks noGrp="1"/>
          </p:cNvSpPr>
          <p:nvPr>
            <p:ph idx="1"/>
          </p:nvPr>
        </p:nvSpPr>
        <p:spPr>
          <a:xfrm>
            <a:off x="457200" y="1000108"/>
            <a:ext cx="8229600" cy="5126055"/>
          </a:xfrm>
        </p:spPr>
        <p:txBody>
          <a:bodyPr>
            <a:normAutofit/>
          </a:bodyPr>
          <a:lstStyle/>
          <a:p>
            <a:r>
              <a:rPr lang="el-GR" sz="1800" b="1" dirty="0"/>
              <a:t>Χαρακτηριστικά</a:t>
            </a:r>
            <a:endParaRPr lang="en-US" sz="1800" dirty="0"/>
          </a:p>
          <a:p>
            <a:pPr lvl="1">
              <a:buFont typeface="Wingdings" pitchFamily="2" charset="2"/>
              <a:buChar char="Ø"/>
            </a:pPr>
            <a:r>
              <a:rPr lang="el-GR" sz="1500" dirty="0"/>
              <a:t>Μερικά χαρακτηριστικά της </a:t>
            </a:r>
            <a:r>
              <a:rPr lang="en-US" sz="1500" dirty="0"/>
              <a:t>IPTV</a:t>
            </a:r>
            <a:r>
              <a:rPr lang="el-GR" sz="1500" dirty="0"/>
              <a:t> αποτελούν τα εξής:</a:t>
            </a:r>
            <a:endParaRPr lang="en-US" sz="1500" dirty="0"/>
          </a:p>
          <a:p>
            <a:pPr lvl="2">
              <a:buFont typeface="Wingdings" pitchFamily="2" charset="2"/>
              <a:buChar char="ü"/>
            </a:pPr>
            <a:r>
              <a:rPr lang="el-GR" sz="1500" i="1" dirty="0"/>
              <a:t>Υποστήριξη της διαδραστικής (</a:t>
            </a:r>
            <a:r>
              <a:rPr lang="en-US" sz="1500" i="1" dirty="0"/>
              <a:t>interactive</a:t>
            </a:r>
            <a:r>
              <a:rPr lang="el-GR" sz="1500" i="1" dirty="0"/>
              <a:t>) </a:t>
            </a:r>
            <a:r>
              <a:rPr lang="el-GR" sz="1500" i="1" dirty="0" smtClean="0"/>
              <a:t>τηλεόρασης</a:t>
            </a:r>
            <a:endParaRPr lang="en-US" sz="1500" dirty="0"/>
          </a:p>
          <a:p>
            <a:pPr lvl="2">
              <a:buFont typeface="Wingdings" pitchFamily="2" charset="2"/>
              <a:buChar char="ü"/>
            </a:pPr>
            <a:r>
              <a:rPr lang="el-GR" sz="1500" i="1" dirty="0"/>
              <a:t>Χρονική </a:t>
            </a:r>
            <a:r>
              <a:rPr lang="el-GR" sz="1500" i="1" dirty="0" smtClean="0"/>
              <a:t>μετατόπιση</a:t>
            </a:r>
            <a:endParaRPr lang="en-US" sz="1500" dirty="0"/>
          </a:p>
          <a:p>
            <a:pPr lvl="2">
              <a:buFont typeface="Wingdings" pitchFamily="2" charset="2"/>
              <a:buChar char="ü"/>
            </a:pPr>
            <a:r>
              <a:rPr lang="el-GR" sz="1500" i="1" dirty="0" smtClean="0"/>
              <a:t>Εξατομίκευση</a:t>
            </a:r>
            <a:endParaRPr lang="en-US" sz="1500" dirty="0"/>
          </a:p>
          <a:p>
            <a:pPr lvl="2">
              <a:buFont typeface="Wingdings" pitchFamily="2" charset="2"/>
              <a:buChar char="ü"/>
            </a:pPr>
            <a:r>
              <a:rPr lang="el-GR" sz="1500" i="1" dirty="0"/>
              <a:t>Μείωση απαιτήσεων σε εύρος </a:t>
            </a:r>
            <a:r>
              <a:rPr lang="el-GR" sz="1500" i="1" dirty="0" smtClean="0"/>
              <a:t>ζώνης</a:t>
            </a:r>
            <a:endParaRPr lang="en-US" sz="1500" dirty="0"/>
          </a:p>
          <a:p>
            <a:pPr lvl="2">
              <a:buFont typeface="Wingdings" pitchFamily="2" charset="2"/>
              <a:buChar char="ü"/>
            </a:pPr>
            <a:r>
              <a:rPr lang="el-GR" sz="1500" i="1" dirty="0"/>
              <a:t>Προσιτή από διαφορετικές </a:t>
            </a:r>
            <a:r>
              <a:rPr lang="el-GR" sz="1500" i="1" dirty="0" smtClean="0"/>
              <a:t>συσκευές</a:t>
            </a:r>
            <a:endParaRPr lang="en-US" sz="1500" dirty="0"/>
          </a:p>
          <a:p>
            <a:r>
              <a:rPr lang="el-GR" sz="1800" b="1" dirty="0"/>
              <a:t>Δομή δικτύου </a:t>
            </a:r>
            <a:r>
              <a:rPr lang="en-US" sz="1800" b="1" dirty="0"/>
              <a:t>IPTV</a:t>
            </a:r>
          </a:p>
          <a:p>
            <a:pPr lvl="1">
              <a:buFont typeface="Wingdings" pitchFamily="2" charset="2"/>
              <a:buChar char="Ø"/>
            </a:pPr>
            <a:r>
              <a:rPr lang="el-GR" sz="1500" dirty="0"/>
              <a:t>Κέντρο δεδομένων </a:t>
            </a:r>
            <a:r>
              <a:rPr lang="en-US" sz="1500" dirty="0" smtClean="0"/>
              <a:t>IPTV</a:t>
            </a:r>
            <a:endParaRPr lang="en-US" sz="1500" dirty="0"/>
          </a:p>
          <a:p>
            <a:pPr lvl="1">
              <a:buFont typeface="Wingdings" pitchFamily="2" charset="2"/>
              <a:buChar char="Ø"/>
            </a:pPr>
            <a:r>
              <a:rPr lang="el-GR" sz="1500" dirty="0"/>
              <a:t>Δίκτυο ευρυζωνικής </a:t>
            </a:r>
            <a:r>
              <a:rPr lang="el-GR" sz="1500" dirty="0" smtClean="0"/>
              <a:t>πρόσβασης</a:t>
            </a:r>
            <a:endParaRPr lang="en-US" sz="1500" dirty="0"/>
          </a:p>
          <a:p>
            <a:pPr lvl="1">
              <a:buFont typeface="Wingdings" pitchFamily="2" charset="2"/>
              <a:buChar char="Ø"/>
            </a:pPr>
            <a:r>
              <a:rPr lang="el-GR" sz="1500" dirty="0" smtClean="0"/>
              <a:t>Συσκευές </a:t>
            </a:r>
            <a:r>
              <a:rPr lang="en-US" sz="1500" dirty="0" smtClean="0"/>
              <a:t>IPTV</a:t>
            </a:r>
            <a:r>
              <a:rPr lang="el-GR" sz="1500" dirty="0" smtClean="0"/>
              <a:t> (</a:t>
            </a:r>
            <a:r>
              <a:rPr lang="en-US" sz="1500" dirty="0" smtClean="0"/>
              <a:t>IPTV Consumer Devices </a:t>
            </a:r>
            <a:r>
              <a:rPr lang="el-GR" sz="1500" dirty="0" smtClean="0"/>
              <a:t>- </a:t>
            </a:r>
            <a:r>
              <a:rPr lang="en-US" sz="1500" dirty="0" smtClean="0"/>
              <a:t>IPTVCD</a:t>
            </a:r>
            <a:r>
              <a:rPr lang="el-GR" sz="1500" dirty="0" smtClean="0"/>
              <a:t>'</a:t>
            </a:r>
            <a:r>
              <a:rPr lang="en-US" sz="1500" dirty="0" smtClean="0"/>
              <a:t>s</a:t>
            </a:r>
            <a:r>
              <a:rPr lang="el-GR" sz="1500" dirty="0" smtClean="0"/>
              <a:t>)	</a:t>
            </a:r>
            <a:endParaRPr lang="en-US" sz="1500" dirty="0" smtClean="0"/>
          </a:p>
          <a:p>
            <a:pPr lvl="1">
              <a:buFont typeface="Wingdings" pitchFamily="2" charset="2"/>
              <a:buChar char="Ø"/>
            </a:pPr>
            <a:r>
              <a:rPr lang="el-GR" sz="1500" dirty="0" smtClean="0"/>
              <a:t>Οικιακό δίκτυο</a:t>
            </a:r>
            <a:endParaRPr lang="en-US" sz="1500" dirty="0" smtClean="0"/>
          </a:p>
          <a:p>
            <a:endParaRPr lang="en-US" dirty="0"/>
          </a:p>
        </p:txBody>
      </p:sp>
      <p:pic>
        <p:nvPicPr>
          <p:cNvPr id="4" name="Picture 1"/>
          <p:cNvPicPr/>
          <p:nvPr/>
        </p:nvPicPr>
        <p:blipFill>
          <a:blip r:embed="rId2" cstate="print"/>
          <a:srcRect/>
          <a:stretch>
            <a:fillRect/>
          </a:stretch>
        </p:blipFill>
        <p:spPr bwMode="auto">
          <a:xfrm>
            <a:off x="1857356" y="4500570"/>
            <a:ext cx="4900819" cy="1689652"/>
          </a:xfrm>
          <a:prstGeom prst="rect">
            <a:avLst/>
          </a:prstGeom>
          <a:noFill/>
          <a:ln w="9525">
            <a:noFill/>
            <a:miter lim="800000"/>
            <a:headEnd/>
            <a:tailEnd/>
          </a:ln>
        </p:spPr>
      </p:pic>
      <p:sp>
        <p:nvSpPr>
          <p:cNvPr id="9217" name="Rectangle 1"/>
          <p:cNvSpPr>
            <a:spLocks noChangeArrowheads="1"/>
          </p:cNvSpPr>
          <p:nvPr/>
        </p:nvSpPr>
        <p:spPr bwMode="auto">
          <a:xfrm>
            <a:off x="0" y="0"/>
            <a:ext cx="1922321" cy="24622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l-GR" sz="10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Υπηρεσίες και Τεχνολογίες </a:t>
            </a:r>
            <a:r>
              <a:rPr kumimoji="0" lang="en-US" sz="10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IPTV</a:t>
            </a:r>
            <a:endParaRPr kumimoji="0" lang="en-US" sz="1000" i="0" u="none" strike="noStrike" cap="none" normalizeH="0" baseline="0" dirty="0" smtClean="0">
              <a:ln>
                <a:noFill/>
              </a:ln>
              <a:solidFill>
                <a:schemeClr val="tx1"/>
              </a:solidFill>
              <a:effectLst/>
              <a:latin typeface="Arial" pitchFamily="34" charset="0"/>
            </a:endParaRPr>
          </a:p>
        </p:txBody>
      </p:sp>
    </p:spTree>
  </p:cSld>
  <p:clrMapOvr>
    <a:masterClrMapping/>
  </p:clrMapOvr>
  <p:transition spd="slow">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4400" b="1" dirty="0" smtClean="0">
                <a:latin typeface="+mn-lt"/>
              </a:rPr>
              <a:t>Υπηρεσίες </a:t>
            </a:r>
            <a:r>
              <a:rPr lang="en-US" sz="4400" b="1" dirty="0" smtClean="0">
                <a:latin typeface="+mn-lt"/>
              </a:rPr>
              <a:t>IPTV</a:t>
            </a:r>
            <a:r>
              <a:rPr lang="el-GR" sz="4400" b="1" dirty="0" smtClean="0">
                <a:latin typeface="+mn-lt"/>
              </a:rPr>
              <a:t> Ι</a:t>
            </a:r>
            <a:endParaRPr lang="el-GR" sz="4400" dirty="0">
              <a:latin typeface="+mn-lt"/>
            </a:endParaRPr>
          </a:p>
        </p:txBody>
      </p:sp>
      <p:sp>
        <p:nvSpPr>
          <p:cNvPr id="3" name="Content Placeholder 2"/>
          <p:cNvSpPr>
            <a:spLocks noGrp="1"/>
          </p:cNvSpPr>
          <p:nvPr>
            <p:ph idx="1"/>
          </p:nvPr>
        </p:nvSpPr>
        <p:spPr>
          <a:xfrm>
            <a:off x="457200" y="1600200"/>
            <a:ext cx="8229600" cy="4853136"/>
          </a:xfrm>
        </p:spPr>
        <p:txBody>
          <a:bodyPr>
            <a:normAutofit fontScale="25000" lnSpcReduction="20000"/>
          </a:bodyPr>
          <a:lstStyle/>
          <a:p>
            <a:r>
              <a:rPr lang="en-US" sz="8000" b="1" dirty="0" smtClean="0">
                <a:latin typeface="Times New Roman" pitchFamily="18" charset="0"/>
                <a:cs typeface="Times New Roman" pitchFamily="18" charset="0"/>
              </a:rPr>
              <a:t>IPTV</a:t>
            </a:r>
            <a:r>
              <a:rPr lang="el-GR" sz="7200" b="1" dirty="0" smtClean="0">
                <a:latin typeface="Times New Roman" pitchFamily="18" charset="0"/>
                <a:cs typeface="Times New Roman" pitchFamily="18" charset="0"/>
              </a:rPr>
              <a:t>: </a:t>
            </a:r>
            <a:r>
              <a:rPr lang="el-GR" sz="7200" dirty="0" smtClean="0">
                <a:latin typeface="Times New Roman" pitchFamily="18" charset="0"/>
                <a:cs typeface="Times New Roman" pitchFamily="18" charset="0"/>
              </a:rPr>
              <a:t>Σύνολο από υπηρεσίες από οπτικοακουστικό υλικό σε ψηφιακή μορφή</a:t>
            </a:r>
          </a:p>
          <a:p>
            <a:pPr>
              <a:buNone/>
            </a:pPr>
            <a:endParaRPr lang="el-GR" sz="7200" dirty="0" smtClean="0">
              <a:latin typeface="Times New Roman" pitchFamily="18" charset="0"/>
              <a:cs typeface="Times New Roman" pitchFamily="18" charset="0"/>
            </a:endParaRPr>
          </a:p>
          <a:p>
            <a:r>
              <a:rPr lang="el-GR" sz="8000" b="1" dirty="0" smtClean="0">
                <a:latin typeface="Times New Roman" pitchFamily="18" charset="0"/>
                <a:cs typeface="Times New Roman" pitchFamily="18" charset="0"/>
              </a:rPr>
              <a:t>Κάποιες από τις υπηρεσίες:</a:t>
            </a:r>
          </a:p>
          <a:p>
            <a:pPr lvl="1"/>
            <a:r>
              <a:rPr lang="el-GR" sz="7200" b="1" dirty="0" smtClean="0">
                <a:latin typeface="Times New Roman" pitchFamily="18" charset="0"/>
                <a:cs typeface="Times New Roman" pitchFamily="18" charset="0"/>
              </a:rPr>
              <a:t>Κανάλια</a:t>
            </a:r>
            <a:r>
              <a:rPr lang="el-GR" sz="7200" dirty="0" smtClean="0">
                <a:latin typeface="Times New Roman" pitchFamily="18" charset="0"/>
                <a:cs typeface="Times New Roman" pitchFamily="18" charset="0"/>
              </a:rPr>
              <a:t>: π.χ. </a:t>
            </a:r>
            <a:r>
              <a:rPr lang="en-US" sz="7200" dirty="0" smtClean="0">
                <a:latin typeface="Times New Roman" pitchFamily="18" charset="0"/>
                <a:cs typeface="Times New Roman" pitchFamily="18" charset="0"/>
              </a:rPr>
              <a:t>BBC, CNN, teletext</a:t>
            </a:r>
          </a:p>
          <a:p>
            <a:pPr lvl="1"/>
            <a:r>
              <a:rPr lang="el-GR" sz="7200" b="1" dirty="0">
                <a:latin typeface="Times New Roman" pitchFamily="18" charset="0"/>
                <a:cs typeface="Times New Roman" pitchFamily="18" charset="0"/>
              </a:rPr>
              <a:t>Υψηλή ανάλυση (</a:t>
            </a:r>
            <a:r>
              <a:rPr lang="en-US" sz="7200" b="1" dirty="0">
                <a:latin typeface="Times New Roman" pitchFamily="18" charset="0"/>
                <a:cs typeface="Times New Roman" pitchFamily="18" charset="0"/>
              </a:rPr>
              <a:t>High Definition</a:t>
            </a:r>
            <a:r>
              <a:rPr lang="el-GR" sz="7200" b="1" dirty="0">
                <a:latin typeface="Times New Roman" pitchFamily="18" charset="0"/>
                <a:cs typeface="Times New Roman" pitchFamily="18" charset="0"/>
              </a:rPr>
              <a:t> - </a:t>
            </a:r>
            <a:r>
              <a:rPr lang="en-US" sz="7200" b="1" dirty="0">
                <a:latin typeface="Times New Roman" pitchFamily="18" charset="0"/>
                <a:cs typeface="Times New Roman" pitchFamily="18" charset="0"/>
              </a:rPr>
              <a:t>HD</a:t>
            </a:r>
            <a:r>
              <a:rPr lang="el-GR" sz="7200" b="1" dirty="0" smtClean="0">
                <a:latin typeface="Times New Roman" pitchFamily="18" charset="0"/>
                <a:cs typeface="Times New Roman" pitchFamily="18" charset="0"/>
              </a:rPr>
              <a:t>):</a:t>
            </a:r>
            <a:r>
              <a:rPr lang="el-GR" sz="7200" dirty="0" smtClean="0">
                <a:latin typeface="Times New Roman" pitchFamily="18" charset="0"/>
                <a:cs typeface="Times New Roman" pitchFamily="18" charset="0"/>
              </a:rPr>
              <a:t>παροχή </a:t>
            </a:r>
            <a:r>
              <a:rPr lang="el-GR" sz="7200" dirty="0">
                <a:latin typeface="Times New Roman" pitchFamily="18" charset="0"/>
                <a:cs typeface="Times New Roman" pitchFamily="18" charset="0"/>
              </a:rPr>
              <a:t>εικόνας και ήχου σε υψηλή </a:t>
            </a:r>
            <a:r>
              <a:rPr lang="el-GR" sz="7200" dirty="0" smtClean="0">
                <a:latin typeface="Times New Roman" pitchFamily="18" charset="0"/>
                <a:cs typeface="Times New Roman" pitchFamily="18" charset="0"/>
              </a:rPr>
              <a:t>ανάλυση</a:t>
            </a:r>
            <a:endParaRPr lang="en-US" sz="7200" dirty="0" smtClean="0">
              <a:latin typeface="Times New Roman" pitchFamily="18" charset="0"/>
              <a:cs typeface="Times New Roman" pitchFamily="18" charset="0"/>
            </a:endParaRPr>
          </a:p>
          <a:p>
            <a:pPr lvl="1"/>
            <a:r>
              <a:rPr lang="el-GR" sz="7200" b="1" dirty="0" smtClean="0">
                <a:latin typeface="Times New Roman" pitchFamily="18" charset="0"/>
                <a:cs typeface="Times New Roman" pitchFamily="18" charset="0"/>
              </a:rPr>
              <a:t>Ηλεκτρονικός </a:t>
            </a:r>
            <a:r>
              <a:rPr lang="el-GR" sz="7200" b="1" dirty="0">
                <a:latin typeface="Times New Roman" pitchFamily="18" charset="0"/>
                <a:cs typeface="Times New Roman" pitchFamily="18" charset="0"/>
              </a:rPr>
              <a:t>οδηγός προγράμματος (</a:t>
            </a:r>
            <a:r>
              <a:rPr lang="en-US" sz="7200" b="1" dirty="0">
                <a:latin typeface="Times New Roman" pitchFamily="18" charset="0"/>
                <a:cs typeface="Times New Roman" pitchFamily="18" charset="0"/>
              </a:rPr>
              <a:t>Electronic Program Guide</a:t>
            </a:r>
            <a:r>
              <a:rPr lang="el-GR" sz="7200" b="1" dirty="0">
                <a:latin typeface="Times New Roman" pitchFamily="18" charset="0"/>
                <a:cs typeface="Times New Roman" pitchFamily="18" charset="0"/>
              </a:rPr>
              <a:t> - </a:t>
            </a:r>
            <a:r>
              <a:rPr lang="en-US" sz="7200" b="1" dirty="0">
                <a:latin typeface="Times New Roman" pitchFamily="18" charset="0"/>
                <a:cs typeface="Times New Roman" pitchFamily="18" charset="0"/>
              </a:rPr>
              <a:t>EPG</a:t>
            </a:r>
            <a:r>
              <a:rPr lang="el-GR" sz="7200" b="1" dirty="0">
                <a:latin typeface="Times New Roman" pitchFamily="18" charset="0"/>
                <a:cs typeface="Times New Roman" pitchFamily="18" charset="0"/>
              </a:rPr>
              <a:t>): </a:t>
            </a:r>
            <a:r>
              <a:rPr lang="el-GR" sz="7200" dirty="0" smtClean="0">
                <a:latin typeface="Times New Roman" pitchFamily="18" charset="0"/>
                <a:cs typeface="Times New Roman" pitchFamily="18" charset="0"/>
              </a:rPr>
              <a:t>διαδραστική </a:t>
            </a:r>
            <a:r>
              <a:rPr lang="el-GR" sz="7200" dirty="0">
                <a:latin typeface="Times New Roman" pitchFamily="18" charset="0"/>
                <a:cs typeface="Times New Roman" pitchFamily="18" charset="0"/>
              </a:rPr>
              <a:t>υπηρεσία </a:t>
            </a:r>
            <a:r>
              <a:rPr lang="el-GR" sz="7200" dirty="0" smtClean="0">
                <a:latin typeface="Times New Roman" pitchFamily="18" charset="0"/>
                <a:cs typeface="Times New Roman" pitchFamily="18" charset="0"/>
              </a:rPr>
              <a:t>επιτρέπει εύκολη περιήγηση και αναζήτηση μέσα </a:t>
            </a:r>
            <a:r>
              <a:rPr lang="el-GR" sz="7200" dirty="0">
                <a:latin typeface="Times New Roman" pitchFamily="18" charset="0"/>
                <a:cs typeface="Times New Roman" pitchFamily="18" charset="0"/>
              </a:rPr>
              <a:t>σε μια μεγάλη ποικιλία </a:t>
            </a:r>
            <a:r>
              <a:rPr lang="el-GR" sz="7200" dirty="0" smtClean="0">
                <a:latin typeface="Times New Roman" pitchFamily="18" charset="0"/>
                <a:cs typeface="Times New Roman" pitchFamily="18" charset="0"/>
              </a:rPr>
              <a:t>προγραμμάτων. </a:t>
            </a:r>
          </a:p>
          <a:p>
            <a:pPr lvl="1"/>
            <a:r>
              <a:rPr lang="el-GR" sz="7200" b="1" dirty="0">
                <a:latin typeface="Times New Roman" pitchFamily="18" charset="0"/>
                <a:cs typeface="Times New Roman" pitchFamily="18" charset="0"/>
              </a:rPr>
              <a:t>Κατ' απαίτηση βίντεο (</a:t>
            </a:r>
            <a:r>
              <a:rPr lang="en-US" sz="7200" b="1" dirty="0">
                <a:latin typeface="Times New Roman" pitchFamily="18" charset="0"/>
                <a:cs typeface="Times New Roman" pitchFamily="18" charset="0"/>
              </a:rPr>
              <a:t>Video on Demand</a:t>
            </a:r>
            <a:r>
              <a:rPr lang="el-GR" sz="7200" b="1" dirty="0">
                <a:latin typeface="Times New Roman" pitchFamily="18" charset="0"/>
                <a:cs typeface="Times New Roman" pitchFamily="18" charset="0"/>
              </a:rPr>
              <a:t> - </a:t>
            </a:r>
            <a:r>
              <a:rPr lang="en-US" sz="7200" b="1" dirty="0" err="1">
                <a:latin typeface="Times New Roman" pitchFamily="18" charset="0"/>
                <a:cs typeface="Times New Roman" pitchFamily="18" charset="0"/>
              </a:rPr>
              <a:t>VoD</a:t>
            </a:r>
            <a:r>
              <a:rPr lang="el-GR" sz="7200" b="1" dirty="0" smtClean="0">
                <a:latin typeface="Times New Roman" pitchFamily="18" charset="0"/>
                <a:cs typeface="Times New Roman" pitchFamily="18" charset="0"/>
              </a:rPr>
              <a:t>)</a:t>
            </a:r>
          </a:p>
          <a:p>
            <a:pPr lvl="1"/>
            <a:r>
              <a:rPr lang="en-US" sz="7200" b="1" dirty="0" smtClean="0">
                <a:latin typeface="Times New Roman" pitchFamily="18" charset="0"/>
                <a:cs typeface="Times New Roman" pitchFamily="18" charset="0"/>
              </a:rPr>
              <a:t>DVR</a:t>
            </a:r>
            <a:r>
              <a:rPr lang="el-GR" sz="7200" b="1" dirty="0" smtClean="0">
                <a:latin typeface="Times New Roman" pitchFamily="18" charset="0"/>
                <a:cs typeface="Times New Roman" pitchFamily="18" charset="0"/>
              </a:rPr>
              <a:t> </a:t>
            </a:r>
            <a:r>
              <a:rPr lang="el-GR" sz="7200" b="1" dirty="0">
                <a:latin typeface="Times New Roman" pitchFamily="18" charset="0"/>
                <a:cs typeface="Times New Roman" pitchFamily="18" charset="0"/>
              </a:rPr>
              <a:t>Δικτύου (</a:t>
            </a:r>
            <a:r>
              <a:rPr lang="en-US" sz="7200" b="1" dirty="0">
                <a:latin typeface="Times New Roman" pitchFamily="18" charset="0"/>
                <a:cs typeface="Times New Roman" pitchFamily="18" charset="0"/>
              </a:rPr>
              <a:t>Network DVR</a:t>
            </a:r>
            <a:r>
              <a:rPr lang="el-GR" sz="7200" b="1" dirty="0">
                <a:latin typeface="Times New Roman" pitchFamily="18" charset="0"/>
                <a:cs typeface="Times New Roman" pitchFamily="18" charset="0"/>
              </a:rPr>
              <a:t>): </a:t>
            </a:r>
            <a:r>
              <a:rPr lang="el-GR" sz="7200" dirty="0" smtClean="0">
                <a:latin typeface="Times New Roman" pitchFamily="18" charset="0"/>
                <a:cs typeface="Times New Roman" pitchFamily="18" charset="0"/>
              </a:rPr>
              <a:t>παραλλαγή </a:t>
            </a:r>
            <a:r>
              <a:rPr lang="el-GR" sz="7200" dirty="0">
                <a:latin typeface="Times New Roman" pitchFamily="18" charset="0"/>
                <a:cs typeface="Times New Roman" pitchFamily="18" charset="0"/>
              </a:rPr>
              <a:t>του </a:t>
            </a:r>
            <a:r>
              <a:rPr lang="en-US" sz="7200" dirty="0" smtClean="0">
                <a:latin typeface="Times New Roman" pitchFamily="18" charset="0"/>
                <a:cs typeface="Times New Roman" pitchFamily="18" charset="0"/>
              </a:rPr>
              <a:t>DVR</a:t>
            </a:r>
            <a:r>
              <a:rPr lang="el-GR" sz="7200" dirty="0" smtClean="0">
                <a:latin typeface="Times New Roman" pitchFamily="18" charset="0"/>
                <a:cs typeface="Times New Roman" pitchFamily="18" charset="0"/>
              </a:rPr>
              <a:t>, όταν δεν </a:t>
            </a:r>
            <a:r>
              <a:rPr lang="el-GR" sz="7200" dirty="0">
                <a:latin typeface="Times New Roman" pitchFamily="18" charset="0"/>
                <a:cs typeface="Times New Roman" pitchFamily="18" charset="0"/>
              </a:rPr>
              <a:t>υπάρχει εξοπλισμός με ενσωματωμένο σκληρό </a:t>
            </a:r>
            <a:r>
              <a:rPr lang="el-GR" sz="7200" dirty="0" smtClean="0">
                <a:latin typeface="Times New Roman" pitchFamily="18" charset="0"/>
                <a:cs typeface="Times New Roman" pitchFamily="18" charset="0"/>
              </a:rPr>
              <a:t>δίσκο, εγγραφή </a:t>
            </a:r>
            <a:r>
              <a:rPr lang="el-GR" sz="7200" dirty="0">
                <a:latin typeface="Times New Roman" pitchFamily="18" charset="0"/>
                <a:cs typeface="Times New Roman" pitchFamily="18" charset="0"/>
              </a:rPr>
              <a:t>του προγράμματος </a:t>
            </a:r>
            <a:r>
              <a:rPr lang="el-GR" sz="7200" dirty="0" smtClean="0">
                <a:latin typeface="Times New Roman" pitchFamily="18" charset="0"/>
                <a:cs typeface="Times New Roman" pitchFamily="18" charset="0"/>
              </a:rPr>
              <a:t>σε </a:t>
            </a:r>
            <a:r>
              <a:rPr lang="el-GR" sz="7200" dirty="0">
                <a:latin typeface="Times New Roman" pitchFamily="18" charset="0"/>
                <a:cs typeface="Times New Roman" pitchFamily="18" charset="0"/>
              </a:rPr>
              <a:t>κοινούς προς όλους χώρους αποθήκευσης μέσα στο κλειστό δίκτυο του </a:t>
            </a:r>
            <a:r>
              <a:rPr lang="el-GR" sz="7200" dirty="0" smtClean="0">
                <a:latin typeface="Times New Roman" pitchFamily="18" charset="0"/>
                <a:cs typeface="Times New Roman" pitchFamily="18" charset="0"/>
              </a:rPr>
              <a:t>παρόχου</a:t>
            </a:r>
            <a:endParaRPr lang="en-US" sz="7200" dirty="0" smtClean="0">
              <a:latin typeface="Times New Roman" pitchFamily="18" charset="0"/>
              <a:cs typeface="Times New Roman" pitchFamily="18" charset="0"/>
            </a:endParaRPr>
          </a:p>
          <a:p>
            <a:pPr lvl="1"/>
            <a:r>
              <a:rPr lang="el-GR" sz="7200" b="1" dirty="0">
                <a:latin typeface="Times New Roman" pitchFamily="18" charset="0"/>
                <a:cs typeface="Times New Roman" pitchFamily="18" charset="0"/>
              </a:rPr>
              <a:t>Διαμοιρασμός (</a:t>
            </a:r>
            <a:r>
              <a:rPr lang="en-US" sz="7200" b="1" dirty="0">
                <a:latin typeface="Times New Roman" pitchFamily="18" charset="0"/>
                <a:cs typeface="Times New Roman" pitchFamily="18" charset="0"/>
              </a:rPr>
              <a:t>Sharing</a:t>
            </a:r>
            <a:r>
              <a:rPr lang="el-GR" sz="7200" b="1" dirty="0" smtClean="0">
                <a:latin typeface="Times New Roman" pitchFamily="18" charset="0"/>
                <a:cs typeface="Times New Roman" pitchFamily="18" charset="0"/>
              </a:rPr>
              <a:t>): </a:t>
            </a:r>
            <a:r>
              <a:rPr lang="el-GR" sz="7200" dirty="0" smtClean="0">
                <a:latin typeface="Times New Roman" pitchFamily="18" charset="0"/>
                <a:cs typeface="Times New Roman" pitchFamily="18" charset="0"/>
              </a:rPr>
              <a:t>δυνατότητα διαμοιρασμού αρχείων μεταξύ συσκευών οικιακού δικτύου. </a:t>
            </a:r>
            <a:r>
              <a:rPr lang="el-GR" sz="7200" dirty="0">
                <a:latin typeface="Times New Roman" pitchFamily="18" charset="0"/>
                <a:cs typeface="Times New Roman" pitchFamily="18" charset="0"/>
              </a:rPr>
              <a:t>Τέτοια αρχεία μπορεί να </a:t>
            </a:r>
            <a:r>
              <a:rPr lang="el-GR" sz="7200" dirty="0" smtClean="0">
                <a:latin typeface="Times New Roman" pitchFamily="18" charset="0"/>
                <a:cs typeface="Times New Roman" pitchFamily="18" charset="0"/>
              </a:rPr>
              <a:t>είναι φωτογραφίες</a:t>
            </a:r>
            <a:r>
              <a:rPr lang="el-GR" sz="7200" dirty="0">
                <a:latin typeface="Times New Roman" pitchFamily="18" charset="0"/>
                <a:cs typeface="Times New Roman" pitchFamily="18" charset="0"/>
              </a:rPr>
              <a:t>, μουσική ή </a:t>
            </a:r>
            <a:r>
              <a:rPr lang="el-GR" sz="7200" dirty="0" smtClean="0">
                <a:latin typeface="Times New Roman" pitchFamily="18" charset="0"/>
                <a:cs typeface="Times New Roman" pitchFamily="18" charset="0"/>
              </a:rPr>
              <a:t>βίντεο</a:t>
            </a:r>
            <a:endParaRPr lang="en-US" sz="7200" dirty="0" smtClean="0">
              <a:latin typeface="Times New Roman" pitchFamily="18" charset="0"/>
              <a:cs typeface="Times New Roman" pitchFamily="18" charset="0"/>
            </a:endParaRPr>
          </a:p>
          <a:p>
            <a:pPr lvl="1"/>
            <a:r>
              <a:rPr lang="en-US" sz="7200" b="1" dirty="0" smtClean="0">
                <a:latin typeface="Times New Roman" pitchFamily="18" charset="0"/>
                <a:cs typeface="Times New Roman" pitchFamily="18" charset="0"/>
              </a:rPr>
              <a:t>Pay per view</a:t>
            </a:r>
            <a:r>
              <a:rPr lang="el-GR" sz="7200" b="1" dirty="0" smtClean="0">
                <a:latin typeface="Times New Roman" pitchFamily="18" charset="0"/>
                <a:cs typeface="Times New Roman" pitchFamily="18" charset="0"/>
              </a:rPr>
              <a:t>: </a:t>
            </a:r>
            <a:r>
              <a:rPr lang="el-GR" sz="7200" dirty="0" smtClean="0">
                <a:latin typeface="Times New Roman" pitchFamily="18" charset="0"/>
                <a:cs typeface="Times New Roman" pitchFamily="18" charset="0"/>
              </a:rPr>
              <a:t>προγράμματα επί πληρωμή</a:t>
            </a:r>
          </a:p>
          <a:p>
            <a:pPr lvl="1"/>
            <a:endParaRPr lang="en-US" sz="7200" dirty="0" smtClean="0"/>
          </a:p>
          <a:p>
            <a:pPr lvl="1"/>
            <a:endParaRPr lang="el-GR" sz="7200" dirty="0"/>
          </a:p>
          <a:p>
            <a:pPr lvl="1"/>
            <a:endParaRPr lang="el-GR" dirty="0"/>
          </a:p>
          <a:p>
            <a:pPr lvl="0"/>
            <a:endParaRPr lang="el-GR" dirty="0"/>
          </a:p>
          <a:p>
            <a:endParaRPr lang="el-GR" dirty="0" smtClean="0"/>
          </a:p>
          <a:p>
            <a:endParaRPr lang="el-GR" dirty="0"/>
          </a:p>
        </p:txBody>
      </p:sp>
      <p:sp>
        <p:nvSpPr>
          <p:cNvPr id="5" name="Rectangle 1"/>
          <p:cNvSpPr>
            <a:spLocks noChangeArrowheads="1"/>
          </p:cNvSpPr>
          <p:nvPr/>
        </p:nvSpPr>
        <p:spPr bwMode="auto">
          <a:xfrm>
            <a:off x="0" y="0"/>
            <a:ext cx="1922321" cy="24622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l-GR" sz="10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Υπηρεσίες και Τεχνολογίες </a:t>
            </a:r>
            <a:r>
              <a:rPr kumimoji="0" lang="en-US" sz="10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IPTV</a:t>
            </a:r>
            <a:endParaRPr kumimoji="0" lang="en-US" sz="1000" i="0" u="none" strike="noStrike" cap="none" normalizeH="0" baseline="0" dirty="0" smtClean="0">
              <a:ln>
                <a:noFill/>
              </a:ln>
              <a:solidFill>
                <a:schemeClr val="tx1"/>
              </a:solidFill>
              <a:effectLst/>
              <a:latin typeface="Arial" pitchFamily="34" charset="0"/>
            </a:endParaRPr>
          </a:p>
        </p:txBody>
      </p:sp>
    </p:spTree>
  </p:cSld>
  <p:clrMapOvr>
    <a:masterClrMapping/>
  </p:clrMapOvr>
  <p:transition spd="slow">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4400" b="1" dirty="0" smtClean="0">
                <a:latin typeface="Times New Roman" pitchFamily="18" charset="0"/>
                <a:cs typeface="Times New Roman" pitchFamily="18" charset="0"/>
              </a:rPr>
              <a:t>Υπηρεσίες </a:t>
            </a:r>
            <a:r>
              <a:rPr lang="en-US" sz="4400" b="1" dirty="0" smtClean="0">
                <a:latin typeface="Times New Roman" pitchFamily="18" charset="0"/>
                <a:cs typeface="Times New Roman" pitchFamily="18" charset="0"/>
              </a:rPr>
              <a:t>IPTV</a:t>
            </a:r>
            <a:r>
              <a:rPr lang="el-GR" sz="4400" b="1" dirty="0" smtClean="0">
                <a:latin typeface="Times New Roman" pitchFamily="18" charset="0"/>
                <a:cs typeface="Times New Roman" pitchFamily="18" charset="0"/>
              </a:rPr>
              <a:t> ΙΙ</a:t>
            </a:r>
            <a:endParaRPr lang="el-GR" sz="44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92500" lnSpcReduction="20000"/>
          </a:bodyPr>
          <a:lstStyle/>
          <a:p>
            <a:r>
              <a:rPr lang="el-GR" dirty="0" smtClean="0"/>
              <a:t>Η </a:t>
            </a:r>
            <a:r>
              <a:rPr lang="en-US" b="1" dirty="0" smtClean="0">
                <a:cs typeface="Times New Roman" pitchFamily="18" charset="0"/>
              </a:rPr>
              <a:t>IPTV</a:t>
            </a:r>
            <a:r>
              <a:rPr lang="el-GR" dirty="0" smtClean="0"/>
              <a:t> </a:t>
            </a:r>
            <a:r>
              <a:rPr lang="el-GR" dirty="0"/>
              <a:t>παρέχεται σε συνδυασμό γρήγορου </a:t>
            </a:r>
            <a:r>
              <a:rPr lang="en-US" dirty="0"/>
              <a:t>Internet</a:t>
            </a:r>
            <a:r>
              <a:rPr lang="el-GR" dirty="0"/>
              <a:t> και σταθερής τηλεφωνίας. Τεχνικά αυτές οι 3 υπηρεσίες δεν είναι απαραίτητο να συμβαδίζουν, αλλά μόνο τότε μπορεί η </a:t>
            </a:r>
            <a:r>
              <a:rPr lang="en-US" b="1" dirty="0"/>
              <a:t>IPTV</a:t>
            </a:r>
            <a:r>
              <a:rPr lang="el-GR" dirty="0"/>
              <a:t> να αναπτύξει πλήρως όλες τις ικανότητες και δυνατότητες που </a:t>
            </a:r>
            <a:r>
              <a:rPr lang="el-GR" dirty="0" smtClean="0"/>
              <a:t>διαθέτει.</a:t>
            </a:r>
            <a:r>
              <a:rPr lang="el-GR" dirty="0" smtClean="0"/>
              <a:t> </a:t>
            </a:r>
            <a:r>
              <a:rPr lang="el-GR" dirty="0" smtClean="0"/>
              <a:t>Έτσι </a:t>
            </a:r>
            <a:r>
              <a:rPr lang="el-GR" dirty="0" smtClean="0"/>
              <a:t>μπορεί να παρέχει </a:t>
            </a:r>
            <a:r>
              <a:rPr lang="el-GR" dirty="0"/>
              <a:t>διαχείριση των κλησεων μέσω της οθόνης του υπολογιστή, αναγνώριση κλήσεων στην οθόνη, βιβλίο ονομάτων και διευθύνσεων </a:t>
            </a:r>
            <a:r>
              <a:rPr lang="el-GR" dirty="0" smtClean="0"/>
              <a:t>, δυνατότητα </a:t>
            </a:r>
            <a:r>
              <a:rPr lang="el-GR" dirty="0"/>
              <a:t>πλοήγησης στο </a:t>
            </a:r>
            <a:r>
              <a:rPr lang="el-GR" dirty="0" smtClean="0"/>
              <a:t>Διαδίκτυο, ενημέρωση </a:t>
            </a:r>
            <a:r>
              <a:rPr lang="el-GR" dirty="0"/>
              <a:t>των </a:t>
            </a:r>
            <a:r>
              <a:rPr lang="en-US" dirty="0"/>
              <a:t>e</a:t>
            </a:r>
            <a:r>
              <a:rPr lang="el-GR" dirty="0"/>
              <a:t>-</a:t>
            </a:r>
            <a:r>
              <a:rPr lang="en-US" dirty="0" smtClean="0"/>
              <a:t>mail</a:t>
            </a:r>
            <a:r>
              <a:rPr lang="el-GR" dirty="0" smtClean="0"/>
              <a:t>,</a:t>
            </a:r>
            <a:r>
              <a:rPr lang="en-US" dirty="0" smtClean="0"/>
              <a:t> online gaming</a:t>
            </a:r>
            <a:r>
              <a:rPr lang="el-GR" dirty="0" smtClean="0"/>
              <a:t>, </a:t>
            </a:r>
            <a:r>
              <a:rPr lang="en-US" dirty="0" smtClean="0"/>
              <a:t>online betting, </a:t>
            </a:r>
            <a:r>
              <a:rPr lang="el-GR" dirty="0" smtClean="0"/>
              <a:t>κτλ.</a:t>
            </a:r>
          </a:p>
          <a:p>
            <a:r>
              <a:rPr lang="el-GR" dirty="0" smtClean="0"/>
              <a:t>Η </a:t>
            </a:r>
            <a:r>
              <a:rPr lang="en-US" b="1" dirty="0">
                <a:latin typeface="Times New Roman" pitchFamily="18" charset="0"/>
                <a:cs typeface="Times New Roman" pitchFamily="18" charset="0"/>
              </a:rPr>
              <a:t>IPTV</a:t>
            </a:r>
            <a:r>
              <a:rPr lang="el-GR" dirty="0"/>
              <a:t> στη λογική της εξατομίκευσης, μπορεί να παρέχει </a:t>
            </a:r>
            <a:r>
              <a:rPr lang="el-GR" dirty="0" smtClean="0"/>
              <a:t>επίσης πληροφορίες </a:t>
            </a:r>
            <a:r>
              <a:rPr lang="el-GR" dirty="0"/>
              <a:t>για συγκεκριμένους τομείς σε κάθε χρήστη, ανάλογα με τα ενδιαφέροντά </a:t>
            </a:r>
            <a:r>
              <a:rPr lang="el-GR" dirty="0" smtClean="0"/>
              <a:t>του</a:t>
            </a:r>
            <a:endParaRPr lang="el-GR" dirty="0"/>
          </a:p>
          <a:p>
            <a:endParaRPr lang="el-GR" dirty="0"/>
          </a:p>
        </p:txBody>
      </p:sp>
      <p:sp>
        <p:nvSpPr>
          <p:cNvPr id="4" name="Rectangle 1"/>
          <p:cNvSpPr>
            <a:spLocks noChangeArrowheads="1"/>
          </p:cNvSpPr>
          <p:nvPr/>
        </p:nvSpPr>
        <p:spPr bwMode="auto">
          <a:xfrm>
            <a:off x="0" y="0"/>
            <a:ext cx="1922321" cy="24622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l-GR" sz="10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Υπηρεσίες και Τεχνολογίες </a:t>
            </a:r>
            <a:r>
              <a:rPr kumimoji="0" lang="en-US" sz="10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IPTV</a:t>
            </a:r>
            <a:endParaRPr kumimoji="0" lang="en-US" sz="1000" i="0" u="none" strike="noStrike" cap="none" normalizeH="0" baseline="0" dirty="0" smtClean="0">
              <a:ln>
                <a:noFill/>
              </a:ln>
              <a:solidFill>
                <a:schemeClr val="tx1"/>
              </a:solidFill>
              <a:effectLst/>
              <a:latin typeface="Arial" pitchFamily="34" charset="0"/>
            </a:endParaRPr>
          </a:p>
        </p:txBody>
      </p:sp>
    </p:spTree>
  </p:cSld>
  <p:clrMapOvr>
    <a:masterClrMapping/>
  </p:clrMapOvr>
  <p:transition spd="slow">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dirty="0">
                <a:latin typeface="Times New Roman" pitchFamily="18" charset="0"/>
                <a:cs typeface="Times New Roman" pitchFamily="18" charset="0"/>
              </a:rPr>
              <a:t>IPTV</a:t>
            </a:r>
            <a:r>
              <a:rPr lang="el-GR" sz="4000" b="1" dirty="0">
                <a:latin typeface="Times New Roman" pitchFamily="18" charset="0"/>
                <a:cs typeface="Times New Roman" pitchFamily="18" charset="0"/>
              </a:rPr>
              <a:t> στην </a:t>
            </a:r>
            <a:r>
              <a:rPr lang="el-GR" sz="4000" b="1" dirty="0" smtClean="0">
                <a:latin typeface="Times New Roman" pitchFamily="18" charset="0"/>
                <a:cs typeface="Times New Roman" pitchFamily="18" charset="0"/>
              </a:rPr>
              <a:t>Ελλάδα</a:t>
            </a:r>
            <a:r>
              <a:rPr lang="el-GR" sz="4000" dirty="0" smtClean="0"/>
              <a:t/>
            </a:r>
            <a:br>
              <a:rPr lang="el-GR" sz="4000" dirty="0" smtClean="0"/>
            </a:br>
            <a:endParaRPr lang="el-GR" sz="4000" dirty="0"/>
          </a:p>
        </p:txBody>
      </p:sp>
      <p:sp>
        <p:nvSpPr>
          <p:cNvPr id="3" name="Content Placeholder 2"/>
          <p:cNvSpPr>
            <a:spLocks noGrp="1"/>
          </p:cNvSpPr>
          <p:nvPr>
            <p:ph idx="1"/>
          </p:nvPr>
        </p:nvSpPr>
        <p:spPr>
          <a:xfrm>
            <a:off x="457200" y="928670"/>
            <a:ext cx="8229600" cy="5786478"/>
          </a:xfrm>
        </p:spPr>
        <p:txBody>
          <a:bodyPr>
            <a:normAutofit fontScale="25000" lnSpcReduction="20000"/>
          </a:bodyPr>
          <a:lstStyle/>
          <a:p>
            <a:pPr>
              <a:buNone/>
            </a:pPr>
            <a:r>
              <a:rPr lang="el-GR" sz="8000" b="1" dirty="0" smtClean="0"/>
              <a:t>Αναμένεται να υπάρξει μεγάλη διείσδυση</a:t>
            </a:r>
            <a:r>
              <a:rPr lang="en-US" sz="8000" b="1" dirty="0" smtClean="0"/>
              <a:t> </a:t>
            </a:r>
            <a:r>
              <a:rPr lang="el-GR" sz="8000" b="1" dirty="0" smtClean="0"/>
              <a:t>της </a:t>
            </a:r>
            <a:r>
              <a:rPr lang="en-US" sz="8000" b="1" dirty="0" smtClean="0"/>
              <a:t>IPTV</a:t>
            </a:r>
            <a:r>
              <a:rPr lang="el-GR" sz="8000" b="1" dirty="0" smtClean="0"/>
              <a:t> στην αγορά λόγω:</a:t>
            </a:r>
            <a:endParaRPr lang="el-GR" sz="8000" b="1" dirty="0"/>
          </a:p>
          <a:p>
            <a:pPr lvl="1"/>
            <a:r>
              <a:rPr lang="el-GR" sz="6000" dirty="0" smtClean="0"/>
              <a:t>Έλλειψη </a:t>
            </a:r>
            <a:r>
              <a:rPr lang="el-GR" sz="6000" dirty="0"/>
              <a:t>υποδομών καλωδιακής τηλεόρασης</a:t>
            </a:r>
          </a:p>
          <a:p>
            <a:pPr lvl="1"/>
            <a:r>
              <a:rPr lang="el-GR" sz="6000" dirty="0" smtClean="0"/>
              <a:t>Καθυστέρηση ψηφιοποίησης επίγειας </a:t>
            </a:r>
            <a:r>
              <a:rPr lang="el-GR" sz="6000" dirty="0"/>
              <a:t>τηλεόρασης</a:t>
            </a:r>
          </a:p>
          <a:p>
            <a:pPr lvl="1"/>
            <a:r>
              <a:rPr lang="el-GR" sz="6000" dirty="0" smtClean="0"/>
              <a:t>Αυξανόμενοι ρυθμοί </a:t>
            </a:r>
            <a:r>
              <a:rPr lang="el-GR" sz="6000" dirty="0" err="1" smtClean="0"/>
              <a:t>ευρυζωνικών</a:t>
            </a:r>
            <a:r>
              <a:rPr lang="el-GR" sz="6000" dirty="0" smtClean="0"/>
              <a:t> </a:t>
            </a:r>
            <a:r>
              <a:rPr lang="el-GR" sz="6000" dirty="0" smtClean="0"/>
              <a:t>συνδέσεων</a:t>
            </a:r>
          </a:p>
          <a:p>
            <a:pPr lvl="1"/>
            <a:endParaRPr lang="el-GR" sz="6400" dirty="0"/>
          </a:p>
          <a:p>
            <a:pPr>
              <a:buNone/>
            </a:pPr>
            <a:r>
              <a:rPr lang="el-GR" sz="8000" b="1" dirty="0" smtClean="0"/>
              <a:t>Πιθανά εμπόδια στη </a:t>
            </a:r>
            <a:r>
              <a:rPr lang="el-GR" sz="8000" b="1" dirty="0"/>
              <a:t>διείσδυση της </a:t>
            </a:r>
            <a:r>
              <a:rPr lang="en-US" sz="8000" b="1" dirty="0" smtClean="0"/>
              <a:t>IPTV</a:t>
            </a:r>
            <a:r>
              <a:rPr lang="el-GR" sz="8000" b="1" dirty="0" smtClean="0"/>
              <a:t>:</a:t>
            </a:r>
            <a:endParaRPr lang="el-GR" sz="8000" b="1" dirty="0"/>
          </a:p>
          <a:p>
            <a:pPr lvl="1"/>
            <a:r>
              <a:rPr lang="el-GR" sz="6000" dirty="0"/>
              <a:t>Παρά την αύξηση των ευρυζωνικών συνδέσεων, η ανάπτυξη </a:t>
            </a:r>
            <a:r>
              <a:rPr lang="el-GR" sz="6000" dirty="0" smtClean="0"/>
              <a:t>της</a:t>
            </a:r>
            <a:r>
              <a:rPr lang="en-US" sz="6000" dirty="0" smtClean="0"/>
              <a:t> </a:t>
            </a:r>
            <a:r>
              <a:rPr lang="el-GR" sz="6000" dirty="0" smtClean="0"/>
              <a:t>ευρυζωνικότητας </a:t>
            </a:r>
            <a:r>
              <a:rPr lang="el-GR" sz="6000" dirty="0"/>
              <a:t>στην Ελλάδα είναι πολύ μικρότερη συγκριτικά με την υπόλοιπη Ευρώπη και τις Η.Π.Α.</a:t>
            </a:r>
          </a:p>
          <a:p>
            <a:pPr lvl="1"/>
            <a:r>
              <a:rPr lang="el-GR" sz="6000" dirty="0"/>
              <a:t>Η αγορά ελληνόφωνου περιεχομένου είναι </a:t>
            </a:r>
            <a:r>
              <a:rPr lang="el-GR" sz="6000" dirty="0" smtClean="0"/>
              <a:t>μικρή</a:t>
            </a:r>
          </a:p>
          <a:p>
            <a:pPr lvl="0"/>
            <a:endParaRPr lang="el-GR" sz="6400" dirty="0" smtClean="0"/>
          </a:p>
          <a:p>
            <a:pPr lvl="0">
              <a:buNone/>
            </a:pPr>
            <a:r>
              <a:rPr lang="el-GR" sz="8000" b="1" dirty="0"/>
              <a:t>Π</a:t>
            </a:r>
            <a:r>
              <a:rPr lang="el-GR" sz="8000" b="1" dirty="0" smtClean="0"/>
              <a:t>ροϊόντα που ανταγωνίζονται την </a:t>
            </a:r>
            <a:r>
              <a:rPr lang="en-US" sz="8000" b="1" dirty="0" smtClean="0"/>
              <a:t>IPTV</a:t>
            </a:r>
            <a:r>
              <a:rPr lang="el-GR" sz="8000" b="1" dirty="0" smtClean="0"/>
              <a:t>:</a:t>
            </a:r>
          </a:p>
          <a:p>
            <a:pPr lvl="1"/>
            <a:r>
              <a:rPr lang="el-GR" sz="6400" dirty="0" smtClean="0"/>
              <a:t>επίγεια αναλογική ή ψηφιακή τηλεόραση</a:t>
            </a:r>
          </a:p>
          <a:p>
            <a:pPr lvl="1"/>
            <a:r>
              <a:rPr lang="el-GR" sz="6400" dirty="0" smtClean="0"/>
              <a:t>η δορυφορική τηλεόραση (π.χ. </a:t>
            </a:r>
            <a:r>
              <a:rPr lang="en-US" sz="6400" dirty="0" smtClean="0"/>
              <a:t>Nova</a:t>
            </a:r>
            <a:r>
              <a:rPr lang="el-GR" sz="6400" dirty="0" smtClean="0"/>
              <a:t>)</a:t>
            </a:r>
          </a:p>
          <a:p>
            <a:pPr lvl="1"/>
            <a:r>
              <a:rPr lang="el-GR" sz="6400" dirty="0" smtClean="0"/>
              <a:t>ενοικίαση </a:t>
            </a:r>
            <a:r>
              <a:rPr lang="en-US" sz="6400" dirty="0" smtClean="0"/>
              <a:t>DVD</a:t>
            </a:r>
            <a:r>
              <a:rPr lang="el-GR" sz="6400" dirty="0" smtClean="0"/>
              <a:t> σε </a:t>
            </a:r>
            <a:r>
              <a:rPr lang="en-US" sz="6400" dirty="0" smtClean="0"/>
              <a:t>video clubs</a:t>
            </a:r>
            <a:endParaRPr lang="el-GR" sz="6400" dirty="0"/>
          </a:p>
          <a:p>
            <a:pPr lvl="1"/>
            <a:r>
              <a:rPr lang="el-GR" sz="6400" dirty="0" smtClean="0"/>
              <a:t>«πειρατεία» οπτικοακουστικού υλικού</a:t>
            </a:r>
          </a:p>
          <a:p>
            <a:pPr lvl="1"/>
            <a:endParaRPr lang="el-GR" sz="6400" dirty="0"/>
          </a:p>
          <a:p>
            <a:pPr>
              <a:buNone/>
            </a:pPr>
            <a:r>
              <a:rPr lang="el-GR" sz="8000" b="1" dirty="0" smtClean="0"/>
              <a:t>Τηλεπικοινωνιακοί πάροχοι που προσφέρουν </a:t>
            </a:r>
            <a:r>
              <a:rPr lang="en-US" sz="8000" b="1" dirty="0" smtClean="0"/>
              <a:t>IPTV </a:t>
            </a:r>
            <a:r>
              <a:rPr lang="el-GR" sz="8000" b="1" dirty="0" smtClean="0"/>
              <a:t>στην Ελλάδα:</a:t>
            </a:r>
            <a:endParaRPr lang="el-GR" sz="8000" b="1" dirty="0"/>
          </a:p>
          <a:p>
            <a:pPr lvl="1"/>
            <a:r>
              <a:rPr lang="el-GR" sz="6400" dirty="0"/>
              <a:t>ΟΤΕ, </a:t>
            </a:r>
            <a:r>
              <a:rPr lang="en-US" sz="6400" dirty="0" smtClean="0"/>
              <a:t>Conn</a:t>
            </a:r>
            <a:r>
              <a:rPr lang="el-GR" sz="6400" dirty="0"/>
              <a:t>-</a:t>
            </a:r>
            <a:r>
              <a:rPr lang="en-US" sz="6400" dirty="0"/>
              <a:t>x TV</a:t>
            </a:r>
            <a:r>
              <a:rPr lang="el-GR" sz="6400" dirty="0" smtClean="0"/>
              <a:t>. Αναμένεται ιδιαίτερη ανάπτυξη  λόγω  ΟΤΕ</a:t>
            </a:r>
            <a:endParaRPr lang="el-GR" sz="6400" dirty="0"/>
          </a:p>
          <a:p>
            <a:pPr lvl="1"/>
            <a:r>
              <a:rPr lang="en-US" sz="6400" dirty="0"/>
              <a:t>Hellas </a:t>
            </a:r>
            <a:r>
              <a:rPr lang="en-US" sz="6400" dirty="0" smtClean="0"/>
              <a:t>OnLine,</a:t>
            </a:r>
            <a:r>
              <a:rPr lang="el-GR" sz="6400" dirty="0" smtClean="0"/>
              <a:t> </a:t>
            </a:r>
            <a:r>
              <a:rPr lang="en-US" sz="6400" dirty="0" smtClean="0"/>
              <a:t>HOL </a:t>
            </a:r>
            <a:r>
              <a:rPr lang="en-US" sz="6400" dirty="0"/>
              <a:t>TV</a:t>
            </a:r>
            <a:r>
              <a:rPr lang="en-US" sz="6400" dirty="0" smtClean="0"/>
              <a:t>. </a:t>
            </a:r>
            <a:r>
              <a:rPr lang="el-GR" sz="6400" dirty="0" smtClean="0"/>
              <a:t>Αναμένεται ιδιαίτερη ανάπτυξη λόγω συνεργασίας με τη </a:t>
            </a:r>
            <a:r>
              <a:rPr lang="en-US" sz="6400" dirty="0" smtClean="0"/>
              <a:t>Vodafone</a:t>
            </a:r>
            <a:endParaRPr lang="el-GR" sz="6400" dirty="0"/>
          </a:p>
          <a:p>
            <a:pPr lvl="1"/>
            <a:r>
              <a:rPr lang="en-US" sz="6400" dirty="0" smtClean="0"/>
              <a:t>ON </a:t>
            </a:r>
            <a:r>
              <a:rPr lang="en-US" sz="6400" dirty="0"/>
              <a:t>Telecoms</a:t>
            </a:r>
            <a:r>
              <a:rPr lang="en-US" sz="6400" dirty="0" smtClean="0"/>
              <a:t>, </a:t>
            </a:r>
            <a:r>
              <a:rPr lang="en-US" sz="6400" dirty="0"/>
              <a:t>ON TV</a:t>
            </a:r>
            <a:r>
              <a:rPr lang="en-US" sz="6400" dirty="0" smtClean="0"/>
              <a:t>.</a:t>
            </a:r>
            <a:r>
              <a:rPr lang="el-GR" sz="6400" dirty="0" smtClean="0"/>
              <a:t> Δεν φαίνεται να έχει ιδιαίτερη ανάπτυξη</a:t>
            </a:r>
            <a:r>
              <a:rPr lang="en-US" sz="6400" dirty="0"/>
              <a:t> </a:t>
            </a:r>
            <a:endParaRPr lang="el-GR" sz="6400" dirty="0" smtClean="0"/>
          </a:p>
          <a:p>
            <a:pPr>
              <a:buNone/>
            </a:pPr>
            <a:r>
              <a:rPr lang="el-GR" sz="6400" b="1" dirty="0" smtClean="0"/>
              <a:t>*Συνολικά</a:t>
            </a:r>
            <a:r>
              <a:rPr lang="el-GR" sz="6400" b="1" dirty="0"/>
              <a:t>, οι τρεις πάροχοι αριθμούν συνδρομητές που αντιστοιχούν σε πολύ μικρό ποσοστό σχετικά με το πλήθος των ευρυζωνικών συνδέσεων στην </a:t>
            </a:r>
            <a:r>
              <a:rPr lang="el-GR" sz="6400" b="1" dirty="0" smtClean="0"/>
              <a:t>Ελλάδα</a:t>
            </a:r>
          </a:p>
          <a:p>
            <a:pPr>
              <a:buNone/>
            </a:pPr>
            <a:endParaRPr lang="el-GR" dirty="0"/>
          </a:p>
        </p:txBody>
      </p:sp>
      <p:sp>
        <p:nvSpPr>
          <p:cNvPr id="4" name="Rectangle 1"/>
          <p:cNvSpPr>
            <a:spLocks noChangeArrowheads="1"/>
          </p:cNvSpPr>
          <p:nvPr/>
        </p:nvSpPr>
        <p:spPr bwMode="auto">
          <a:xfrm>
            <a:off x="0" y="0"/>
            <a:ext cx="1922321" cy="24622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l-GR" sz="10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Υπηρεσίες και Τεχνολογίες </a:t>
            </a:r>
            <a:r>
              <a:rPr kumimoji="0" lang="en-US" sz="10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IPTV</a:t>
            </a:r>
            <a:endParaRPr kumimoji="0" lang="en-US" sz="1000" i="0" u="none" strike="noStrike" cap="none" normalizeH="0" baseline="0" dirty="0" smtClean="0">
              <a:ln>
                <a:noFill/>
              </a:ln>
              <a:solidFill>
                <a:schemeClr val="tx1"/>
              </a:solidFill>
              <a:effectLst/>
              <a:latin typeface="Arial" pitchFamily="34" charset="0"/>
            </a:endParaRPr>
          </a:p>
        </p:txBody>
      </p:sp>
    </p:spTree>
  </p:cSld>
  <p:clrMapOvr>
    <a:masterClrMapping/>
  </p:clrMapOvr>
  <p:transition spd="slow">
    <p:wipe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Αποκορύφωμα">
  <a:themeElements>
    <a:clrScheme name="Αποκορύφωμα">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Αποκορύφωμα">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Αποκορύφωμα">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171</TotalTime>
  <Words>1143</Words>
  <Application>Microsoft Office PowerPoint</Application>
  <PresentationFormat>Προβολή στην οθόνη (4:3)</PresentationFormat>
  <Paragraphs>150</Paragraphs>
  <Slides>12</Slides>
  <Notes>1</Notes>
  <HiddenSlides>0</HiddenSlides>
  <MMClips>0</MMClips>
  <ScaleCrop>false</ScaleCrop>
  <HeadingPairs>
    <vt:vector size="4" baseType="variant">
      <vt:variant>
        <vt:lpstr>Θέμα</vt:lpstr>
      </vt:variant>
      <vt:variant>
        <vt:i4>1</vt:i4>
      </vt:variant>
      <vt:variant>
        <vt:lpstr>Τίτλοι διαφανειών</vt:lpstr>
      </vt:variant>
      <vt:variant>
        <vt:i4>12</vt:i4>
      </vt:variant>
    </vt:vector>
  </HeadingPairs>
  <TitlesOfParts>
    <vt:vector size="13" baseType="lpstr">
      <vt:lpstr>Αποκορύφωμα</vt:lpstr>
      <vt:lpstr>Διαφάνεια 1</vt:lpstr>
      <vt:lpstr>Εισαγωγή -Ορισμός</vt:lpstr>
      <vt:lpstr>Ιστορία της IPTV </vt:lpstr>
      <vt:lpstr>Διαφορές IPTV -Internet TV</vt:lpstr>
      <vt:lpstr>Απαιτήσεις λειτουργίας IPTV</vt:lpstr>
      <vt:lpstr>Χαρακτηριστικά και Δίκτυο της IPTV</vt:lpstr>
      <vt:lpstr>Υπηρεσίες IPTV Ι</vt:lpstr>
      <vt:lpstr>Υπηρεσίες IPTV ΙΙ</vt:lpstr>
      <vt:lpstr>IPTV στην Ελλάδα </vt:lpstr>
      <vt:lpstr>Σύνοψη - Συμπεράσματα</vt:lpstr>
      <vt:lpstr>Μελλοντικές Προεκτάσεις</vt:lpstr>
      <vt:lpstr>   ΕΥΧΑΡΙΣΤΟΥΜΕ ΠΟΛΥ  ΓΙΑ ΤΗΝ  ΠΡΟΣΟΧΗ ΣΑΣ…</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Διαφάνεια 1</dc:title>
  <dc:creator>manoliko21</dc:creator>
  <cp:lastModifiedBy>manoliko21</cp:lastModifiedBy>
  <cp:revision>47</cp:revision>
  <dcterms:created xsi:type="dcterms:W3CDTF">2011-05-18T14:10:19Z</dcterms:created>
  <dcterms:modified xsi:type="dcterms:W3CDTF">2011-05-18T17:15:17Z</dcterms:modified>
</cp:coreProperties>
</file>