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876" r:id="rId3"/>
    <p:sldId id="872" r:id="rId4"/>
    <p:sldId id="873" r:id="rId5"/>
    <p:sldId id="875" r:id="rId6"/>
    <p:sldId id="874" r:id="rId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286BC-7ABB-4784-8BB1-C909C0B32DFA}" v="1" dt="2026-09-30T13:19:39.2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0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7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63F8D67B-A8BB-4E49-A40D-C1BC24EFDE5E}"/>
    <pc:docChg chg="custSel modSld modMainMaster">
      <pc:chgData name="Pantelis Balaouras" userId="25e8755020fc1734" providerId="LiveId" clId="{63F8D67B-A8BB-4E49-A40D-C1BC24EFDE5E}" dt="2026-09-30T13:20:47.732" v="13" actId="1076"/>
      <pc:docMkLst>
        <pc:docMk/>
      </pc:docMkLst>
      <pc:sldChg chg="modSp mod chgLayout">
        <pc:chgData name="Pantelis Balaouras" userId="25e8755020fc1734" providerId="LiveId" clId="{63F8D67B-A8BB-4E49-A40D-C1BC24EFDE5E}" dt="2026-09-30T13:20:15.760" v="7" actId="27636"/>
        <pc:sldMkLst>
          <pc:docMk/>
          <pc:sldMk cId="875360610" sldId="873"/>
        </pc:sldMkLst>
        <pc:spChg chg="mod ord">
          <ac:chgData name="Pantelis Balaouras" userId="25e8755020fc1734" providerId="LiveId" clId="{63F8D67B-A8BB-4E49-A40D-C1BC24EFDE5E}" dt="2026-09-30T13:19:55.859" v="2" actId="700"/>
          <ac:spMkLst>
            <pc:docMk/>
            <pc:sldMk cId="875360610" sldId="873"/>
            <ac:spMk id="2" creationId="{9F849505-9CF5-4B5C-9DDD-D671D27875D1}"/>
          </ac:spMkLst>
        </pc:spChg>
        <pc:spChg chg="mod ord">
          <ac:chgData name="Pantelis Balaouras" userId="25e8755020fc1734" providerId="LiveId" clId="{63F8D67B-A8BB-4E49-A40D-C1BC24EFDE5E}" dt="2026-09-30T13:20:15.760" v="7" actId="27636"/>
          <ac:spMkLst>
            <pc:docMk/>
            <pc:sldMk cId="875360610" sldId="873"/>
            <ac:spMk id="3" creationId="{519FB762-A2E7-4CD3-A291-48ABDB63423A}"/>
          </ac:spMkLst>
        </pc:spChg>
      </pc:sldChg>
      <pc:sldChg chg="modSp mod">
        <pc:chgData name="Pantelis Balaouras" userId="25e8755020fc1734" providerId="LiveId" clId="{63F8D67B-A8BB-4E49-A40D-C1BC24EFDE5E}" dt="2026-09-30T13:20:27.173" v="9" actId="12"/>
        <pc:sldMkLst>
          <pc:docMk/>
          <pc:sldMk cId="2084262744" sldId="875"/>
        </pc:sldMkLst>
        <pc:spChg chg="mod">
          <ac:chgData name="Pantelis Balaouras" userId="25e8755020fc1734" providerId="LiveId" clId="{63F8D67B-A8BB-4E49-A40D-C1BC24EFDE5E}" dt="2026-09-30T13:20:27.173" v="9" actId="12"/>
          <ac:spMkLst>
            <pc:docMk/>
            <pc:sldMk cId="2084262744" sldId="875"/>
            <ac:spMk id="3" creationId="{1807B20C-01CB-309C-581F-DF8EAA6952CA}"/>
          </ac:spMkLst>
        </pc:spChg>
      </pc:sldChg>
      <pc:sldChg chg="modSp mod">
        <pc:chgData name="Pantelis Balaouras" userId="25e8755020fc1734" providerId="LiveId" clId="{63F8D67B-A8BB-4E49-A40D-C1BC24EFDE5E}" dt="2026-09-30T13:20:47.732" v="13" actId="1076"/>
        <pc:sldMkLst>
          <pc:docMk/>
          <pc:sldMk cId="1467871655" sldId="876"/>
        </pc:sldMkLst>
        <pc:spChg chg="mod">
          <ac:chgData name="Pantelis Balaouras" userId="25e8755020fc1734" providerId="LiveId" clId="{63F8D67B-A8BB-4E49-A40D-C1BC24EFDE5E}" dt="2026-09-30T13:20:44.436" v="12" actId="14100"/>
          <ac:spMkLst>
            <pc:docMk/>
            <pc:sldMk cId="1467871655" sldId="876"/>
            <ac:spMk id="2" creationId="{00000000-0000-0000-0000-000000000000}"/>
          </ac:spMkLst>
        </pc:spChg>
        <pc:spChg chg="mod">
          <ac:chgData name="Pantelis Balaouras" userId="25e8755020fc1734" providerId="LiveId" clId="{63F8D67B-A8BB-4E49-A40D-C1BC24EFDE5E}" dt="2026-09-30T13:20:47.732" v="13" actId="1076"/>
          <ac:spMkLst>
            <pc:docMk/>
            <pc:sldMk cId="1467871655" sldId="876"/>
            <ac:spMk id="3" creationId="{00000000-0000-0000-0000-000000000000}"/>
          </ac:spMkLst>
        </pc:spChg>
        <pc:picChg chg="mod">
          <ac:chgData name="Pantelis Balaouras" userId="25e8755020fc1734" providerId="LiveId" clId="{63F8D67B-A8BB-4E49-A40D-C1BC24EFDE5E}" dt="2026-09-30T13:20:38.459" v="10" actId="1076"/>
          <ac:picMkLst>
            <pc:docMk/>
            <pc:sldMk cId="1467871655" sldId="876"/>
            <ac:picMk id="7" creationId="{00000000-0000-0000-0000-000000000000}"/>
          </ac:picMkLst>
        </pc:picChg>
      </pc:sldChg>
      <pc:sldMasterChg chg="modSp modSldLayout">
        <pc:chgData name="Pantelis Balaouras" userId="25e8755020fc1734" providerId="LiveId" clId="{63F8D67B-A8BB-4E49-A40D-C1BC24EFDE5E}" dt="2026-09-30T13:19:39.278" v="1" actId="113"/>
        <pc:sldMasterMkLst>
          <pc:docMk/>
          <pc:sldMasterMk cId="1758953334" sldId="2147483648"/>
        </pc:sldMasterMkLst>
        <pc:spChg chg="mod">
          <ac:chgData name="Pantelis Balaouras" userId="25e8755020fc1734" providerId="LiveId" clId="{63F8D67B-A8BB-4E49-A40D-C1BC24EFDE5E}" dt="2026-09-30T13:19:39.278" v="1" actId="113"/>
          <ac:spMkLst>
            <pc:docMk/>
            <pc:sldMasterMk cId="1758953334" sldId="2147483648"/>
            <ac:spMk id="2" creationId="{1163DB43-97CD-4CFE-FBBD-3421A25491DB}"/>
          </ac:spMkLst>
        </pc:spChg>
        <pc:sldLayoutChg chg="modSp mod">
          <pc:chgData name="Pantelis Balaouras" userId="25e8755020fc1734" providerId="LiveId" clId="{63F8D67B-A8BB-4E49-A40D-C1BC24EFDE5E}" dt="2026-09-30T13:19:32.700" v="0" actId="113"/>
          <pc:sldLayoutMkLst>
            <pc:docMk/>
            <pc:sldMasterMk cId="1758953334" sldId="2147483648"/>
            <pc:sldLayoutMk cId="1522443068" sldId="2147483649"/>
          </pc:sldLayoutMkLst>
          <pc:spChg chg="mod">
            <ac:chgData name="Pantelis Balaouras" userId="25e8755020fc1734" providerId="LiveId" clId="{63F8D67B-A8BB-4E49-A40D-C1BC24EFDE5E}" dt="2026-09-30T13:19:32.700" v="0" actId="113"/>
            <ac:spMkLst>
              <pc:docMk/>
              <pc:sldMasterMk cId="1758953334" sldId="2147483648"/>
              <pc:sldLayoutMk cId="1522443068" sldId="2147483649"/>
              <ac:spMk id="2" creationId="{BD832A5A-2970-959F-8B21-0DB63D083B79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F7761-C2B7-4D48-B1CE-1E080D6E9C2B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632F7-2B54-4C3C-932C-6012B46350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616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9631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32A5A-2970-959F-8B21-0DB63D083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0F754-77A1-0776-793F-1525B9B497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FFB07-12F5-E22A-11C5-A2933BB78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2F09B-89C9-6D40-48B9-4F2DF6B5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467FE-E758-9FE1-4828-E61D6A3D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2443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7FBBD-5186-1924-F0EB-1796FD58E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09D2D-9B80-4930-84ED-8EECB15E9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88DD-C369-0F86-110E-0249B6B06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1310C-B19C-A91E-39AA-A98FC23A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24936-A830-1704-AF6C-FA522F5A8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384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317CF-73EF-005A-F828-4A969B0E7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8DD5F-2D1B-1BD7-E10E-5FAC1F35E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C5702-8015-A9E8-2214-4F9BE3A3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19390F-957D-670A-19EE-3C1891EDE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2C57B-EFD7-B121-467C-E3548B4BD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0387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59382-325E-7DF3-E0EA-C205A0A63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47A39-2450-B30C-BE99-E41C56D79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13A16B-3030-F883-253C-26C5CC54F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2DA54-CC5D-19A7-E937-F57CC953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BE9DE-5589-9752-7E81-A2EECA12D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FDF3D-C106-D4B5-A278-F85451382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6179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BC833-3790-08B8-C08B-5F0A105E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2743E-754C-3E8D-9C37-68ECEABDA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AC6D0-492C-4E1B-48F1-13EA64450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7379A0-08D0-8500-292C-F5106B864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05D60-1E25-BA8B-AC87-326501A980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45A11E-9A6A-E7F8-8DF9-292E20634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82C623-9677-278F-169B-7F709B436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9212D6-E3D3-38FB-D5E5-A1000474F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118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14A48-7EAD-EB49-73E9-D72257E5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D1377-E8BB-586B-27C7-D6A83967C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953AAF-70A7-0422-59C7-CDFDB06AC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4F7D2F-6639-2181-B987-98CFAAD24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0981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A95FF5-A7A4-1A34-BBAC-0BCB1C26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90382-EA98-40B0-FCF2-888C0F6E9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10563-5E6C-AC45-0A48-A83817D47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1657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0D5C8-3D02-2C3F-7FDB-5C3577A22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CC6EA1-57E8-97DE-D2BA-FE4E96C81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949D4-F921-D230-FCF7-B70BBC494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8B4F9-57C9-3CF0-F6C0-478AA7908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275D3-1839-CF59-6EBC-A72B98E92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23E2F-F4AC-0D5F-919A-14F8D83B1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40224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C00E9-2FBD-C341-21E6-495D44C7D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7EE800-930E-D2D2-6E4D-6150B364D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61E1C-A2D0-2DB5-8452-705E414A5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5ED64-6A5C-680C-57AF-E3B729E2A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94008-65C6-1620-9893-DEEAF810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A8853-EFCC-8DD8-B915-A68BFFC05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8921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80AE-D2A2-34F9-1BC3-D901C624F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8641C-67E2-A2BC-3092-D1EF328C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E6D98-D077-1CDA-C63C-E61821B7A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1126C-0343-8CA2-0628-4EC0AAB91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1F340-71C8-C662-0B13-C48D4DBAC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457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E801A4-941E-4AE6-F6FF-BE177DE50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050CC2-5B80-8691-A118-E0EF43B7F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8C677-1843-EF71-BF8A-4AA0366BB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AD163-065D-796D-F1F5-548BC0211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A7BAE-BC64-570B-C744-E32049F03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29667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63DB43-97CD-4CFE-FBBD-3421A2549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E3A17-C7FF-98EB-2BC1-23581975E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8E0A6-789D-F6DD-5EA9-29BA6DFDCE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516DEE-74DA-40D1-B727-97160AE28F8A}" type="datetimeFigureOut">
              <a:rPr lang="el-GR" smtClean="0"/>
              <a:t>30/9/2026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84CE0-3CEB-94B6-BD55-152FE771B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10CAB-3DA8-2BFF-61EE-CBE4D21040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1DDBB5-19B0-4CEC-9394-0DCB5D33E2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8953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class.uoa.gr/courses/D476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4BBC-06BB-6887-3BBF-17161644B4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F7B4DF-B52E-8C1B-F955-9913BBA911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7856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19" y="389796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48683" y="2006576"/>
            <a:ext cx="11864897" cy="1470025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Συστήματα Ψηφιακής </a:t>
            </a:r>
            <a:r>
              <a:rPr lang="el-GR" dirty="0" err="1">
                <a:solidFill>
                  <a:srgbClr val="5075BC"/>
                </a:solidFill>
              </a:rPr>
              <a:t>Ευρυεκπομπής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192699" y="4083639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/>
              <a:t>202</a:t>
            </a:r>
            <a:r>
              <a:rPr lang="en-US" sz="2800" dirty="0"/>
              <a:t>6</a:t>
            </a:r>
            <a:r>
              <a:rPr lang="el-GR" sz="2800" dirty="0"/>
              <a:t> – 202</a:t>
            </a:r>
            <a:r>
              <a:rPr lang="en-US" sz="2800" dirty="0"/>
              <a:t>7</a:t>
            </a:r>
            <a:endParaRPr lang="el-GR" sz="2800" dirty="0"/>
          </a:p>
          <a:p>
            <a:endParaRPr lang="en-US" sz="2800" dirty="0"/>
          </a:p>
          <a:p>
            <a:r>
              <a:rPr lang="el-GR" sz="2000" dirty="0"/>
              <a:t>Παντελής Μπαλαούρας</a:t>
            </a:r>
            <a:r>
              <a:rPr lang="en-US" sz="2000" dirty="0"/>
              <a:t>, </a:t>
            </a:r>
            <a:r>
              <a:rPr lang="el-GR" sz="2000" dirty="0"/>
              <a:t>Πέτρος </a:t>
            </a:r>
            <a:r>
              <a:rPr lang="el-GR" sz="2000" dirty="0" err="1"/>
              <a:t>Μπίθας</a:t>
            </a:r>
            <a:endParaRPr lang="el-GR" sz="2000" dirty="0"/>
          </a:p>
          <a:p>
            <a:r>
              <a:rPr lang="el-GR" sz="2000" dirty="0"/>
              <a:t>Τμήμα Πληροφορικής &amp; Τηλεπικοινωνιών</a:t>
            </a:r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46787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CA87E8-1FEB-4B60-BF97-9AB821513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</a:t>
            </a:r>
            <a:r>
              <a:rPr lang="el-GR" dirty="0"/>
              <a:t>υλικό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BAF0CA-202D-485C-9BF4-230586494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Εγγραφή στο </a:t>
            </a:r>
            <a:r>
              <a:rPr lang="en-US" dirty="0"/>
              <a:t>eclass.uoa.gr</a:t>
            </a:r>
          </a:p>
          <a:p>
            <a:r>
              <a:rPr lang="el-GR" dirty="0"/>
              <a:t>Σύνδεσμος μαθήματος:</a:t>
            </a:r>
          </a:p>
          <a:p>
            <a:pPr lvl="1"/>
            <a:r>
              <a:rPr lang="en-US" dirty="0">
                <a:hlinkClick r:id="rId2"/>
              </a:rPr>
              <a:t>https://eclass.uoa.gr/courses/D476/</a:t>
            </a:r>
            <a:r>
              <a:rPr lang="en-US" dirty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67900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849505-9CF5-4B5C-9DDD-D671D2787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Περιεχόμενα μαθήματος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9FB762-A2E7-4CD3-A291-48ABDB634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Εισαγωγή στην παραγωγή και μετάδοση εικόνας.</a:t>
            </a:r>
            <a:endParaRPr lang="el-G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Ψηφιακά συστήματα μετάδοσης εικόνας, ψηφιοποίηση κινούμενης εικόνας και </a:t>
            </a:r>
            <a:r>
              <a:rPr lang="el-GR" sz="1800" b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video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l-G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Ψηφιοποίηση σε TV </a:t>
            </a:r>
            <a:r>
              <a:rPr lang="el-GR" sz="1800" b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studio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πρότυπα CCIR, πρότυπα μετάδοσης σε σειριακό και παράλληλο τρόπο. </a:t>
            </a:r>
            <a:endParaRPr lang="el-G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Κωδικοποίηση βίντεο σημάτων για </a:t>
            </a:r>
            <a:r>
              <a:rPr lang="el-GR" sz="1800" b="1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ευρυεκπομπή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τεχνικές συμπίεσης για πεπερασμένου εύρους. κανάλια. Πρότυπα MJPEG, MPEG1, MPEG2, H.264/MPEG-4 AVC. </a:t>
            </a:r>
            <a:endParaRPr lang="el-G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Τεχνολογίες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DASH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IPTV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για μετάδοση εικόνας/ήχου πάνω από το Διαδίκτυο.</a:t>
            </a:r>
            <a:endParaRPr lang="el-GR" sz="1800" b="1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Κωδικοποίηση πηγής και καναλιού για αναλογικά συστήματα PAL.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Βασικοί τύποι κωδικοποίησης καναλιού </a:t>
            </a:r>
            <a:r>
              <a:rPr lang="el-GR" sz="1800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ευρυεκπομπής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Ψηφιακές διαμορφώσεις και τεχνική πολυπλεξίας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OFDM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Πρότυπα για επίγεια </a:t>
            </a:r>
            <a:r>
              <a:rPr lang="el-GR" sz="1800" dirty="0" err="1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ευρυεκπομπή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συστημάτων 1ης γενιάς DVB-T, DVB-C, DVB-S,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DVB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RCS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και 2ης γενιάς συστήματα DVB-T2, DVB-C2, DVB-S2,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DVB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RCS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</a:t>
            </a:r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Επίγεια συστήματα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DAB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+, DVB-H για κινητές συσκευές &amp;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DVB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Δέκτες DTS για DVB-T, DVB-C, DVB-S.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Διάρθρωση δικτύων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SFN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MFN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Ψηφιακό μέρισμα και τεχνολογίες για την αξιοποίησή του (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Cognitive Radio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TV White Spaces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l-GR" sz="18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36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91814A-26E7-1704-8757-B4539735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Μαθησιακά αποτελέσματα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07B20C-01CB-309C-581F-DF8EAA695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6793"/>
            <a:ext cx="9650288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3400" dirty="0"/>
              <a:t>Με την επιτυχή ολοκλήρωση του μαθήματος ο φοιτητής/φοιτήτρια θα είναι σε θέση να: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Εξηγεί τις βασικές αρχές διάδοσης των ηλεκτρομαγνητικών κυμάτων και τα μοντέλα διάδοσης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Περιγράφει τις τεχνικές μετάδοσης και λήψης των συστημάτων ψηφιακής </a:t>
            </a:r>
            <a:r>
              <a:rPr lang="el-GR" sz="3400" dirty="0" err="1"/>
              <a:t>ευρυεκπομπής</a:t>
            </a:r>
            <a:endParaRPr lang="el-GR" sz="34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Αναγνωρίζει τα διαφορετικά πρότυπα για τα επίγεια και δορυφορικά συστήματα </a:t>
            </a:r>
            <a:r>
              <a:rPr lang="el-GR" sz="3400" dirty="0" err="1"/>
              <a:t>ευρυεκπομπής</a:t>
            </a:r>
            <a:endParaRPr lang="el-GR" sz="3400" dirty="0"/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Υπολογίζει μεγέθη που χρησιμοποιούνται στα ασύρματα συστήματα και να σχεδιάζει </a:t>
            </a:r>
            <a:r>
              <a:rPr lang="el-GR" sz="3400" dirty="0" err="1"/>
              <a:t>ραδιοκαλύψεις</a:t>
            </a:r>
            <a:r>
              <a:rPr lang="el-GR" sz="3400" dirty="0"/>
              <a:t> επίγειας ψηφιακής τηλεόρασης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Εξηγεί τις βασικές έννοιες των τεχνικών συμπίεσης βίντεο και ήχου, τα πρότυπα MJPEG, MPEG1, MPEG2, H.264/MPEG-4 AVC, να αναγνωρίζει τους βασικούς τεχνικούς όρους και να χρησιμοποιεί ορολογία που αφορούν στη συμπίεση βίντεο και ήχου.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3400" dirty="0"/>
              <a:t>Εξηγεί πώς λειτουργούν οι υπηρεσίες μετάδοσης βίντεο αξιοποιώντας τα πρωτόκολλα της οικογενείας πρωτοκόλλων TCP/IP. Θα εξηγεί τι είναι το </a:t>
            </a:r>
            <a:r>
              <a:rPr lang="el-GR" sz="3400" dirty="0" err="1"/>
              <a:t>Video</a:t>
            </a:r>
            <a:r>
              <a:rPr lang="el-GR" sz="3400" dirty="0"/>
              <a:t> </a:t>
            </a:r>
            <a:r>
              <a:rPr lang="el-GR" sz="3400" dirty="0" err="1"/>
              <a:t>over</a:t>
            </a:r>
            <a:r>
              <a:rPr lang="el-GR" sz="3400" dirty="0"/>
              <a:t> the </a:t>
            </a:r>
            <a:r>
              <a:rPr lang="el-GR" sz="3400" dirty="0" err="1"/>
              <a:t>top</a:t>
            </a:r>
            <a:r>
              <a:rPr lang="el-GR" sz="3400" dirty="0"/>
              <a:t> και ειδικότερα πώς λειτουργούν οι τεχνολογίες DASH και IPTV.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84262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FEC9D5-268E-4D12-B337-2805AB27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D1E0C4-4186-41DD-98EF-0B11F446D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Εργασία</a:t>
            </a:r>
          </a:p>
          <a:p>
            <a:pPr lvl="1"/>
            <a:r>
              <a:rPr lang="el-GR" dirty="0"/>
              <a:t>Βιβλιογραφία</a:t>
            </a:r>
          </a:p>
          <a:p>
            <a:pPr lvl="1"/>
            <a:r>
              <a:rPr lang="el-GR" dirty="0"/>
              <a:t>Τελική εργασία</a:t>
            </a:r>
            <a:endParaRPr lang="en-US" dirty="0"/>
          </a:p>
          <a:p>
            <a:r>
              <a:rPr lang="el-GR" dirty="0"/>
              <a:t>Προφορική εξέταση στην ύλη του μαθήματος</a:t>
            </a:r>
          </a:p>
          <a:p>
            <a:r>
              <a:rPr lang="el-GR" dirty="0"/>
              <a:t>Παρουσίαση εργασίας</a:t>
            </a:r>
          </a:p>
        </p:txBody>
      </p:sp>
    </p:spTree>
    <p:extLst>
      <p:ext uri="{BB962C8B-B14F-4D97-AF65-F5344CB8AC3E}">
        <p14:creationId xmlns:p14="http://schemas.microsoft.com/office/powerpoint/2010/main" val="3620360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374</Words>
  <Application>Microsoft Office PowerPoint</Application>
  <PresentationFormat>Widescreen</PresentationFormat>
  <Paragraphs>37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Wingdings</vt:lpstr>
      <vt:lpstr>Office Theme</vt:lpstr>
      <vt:lpstr>PowerPoint Presentation</vt:lpstr>
      <vt:lpstr>Συστήματα Ψηφιακής Ευρυεκπομπής</vt:lpstr>
      <vt:lpstr>Online υλικό</vt:lpstr>
      <vt:lpstr>Περιεχόμενα μαθήματος</vt:lpstr>
      <vt:lpstr>Μαθησιακά αποτελέσματα</vt:lpstr>
      <vt:lpstr>Αξιολόγηση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Pantelis Balaouras</dc:creator>
  <cp:lastModifiedBy>Pantelis Balaouras</cp:lastModifiedBy>
  <cp:revision>1</cp:revision>
  <dcterms:created xsi:type="dcterms:W3CDTF">2026-09-30T13:18:12Z</dcterms:created>
  <dcterms:modified xsi:type="dcterms:W3CDTF">2026-09-30T13:20:54Z</dcterms:modified>
</cp:coreProperties>
</file>