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433" r:id="rId2"/>
    <p:sldId id="434" r:id="rId3"/>
    <p:sldId id="435" r:id="rId4"/>
    <p:sldId id="436" r:id="rId5"/>
    <p:sldId id="485" r:id="rId6"/>
    <p:sldId id="515" r:id="rId7"/>
    <p:sldId id="437" r:id="rId8"/>
    <p:sldId id="509" r:id="rId9"/>
    <p:sldId id="516" r:id="rId10"/>
    <p:sldId id="438" r:id="rId11"/>
    <p:sldId id="439" r:id="rId12"/>
    <p:sldId id="442" r:id="rId13"/>
    <p:sldId id="443" r:id="rId14"/>
    <p:sldId id="444" r:id="rId15"/>
    <p:sldId id="445" r:id="rId16"/>
    <p:sldId id="494" r:id="rId17"/>
    <p:sldId id="446" r:id="rId18"/>
    <p:sldId id="447" r:id="rId19"/>
    <p:sldId id="448" r:id="rId20"/>
    <p:sldId id="482" r:id="rId21"/>
    <p:sldId id="450" r:id="rId22"/>
    <p:sldId id="449" r:id="rId23"/>
    <p:sldId id="451" r:id="rId24"/>
    <p:sldId id="495" r:id="rId25"/>
    <p:sldId id="452" r:id="rId26"/>
    <p:sldId id="453" r:id="rId27"/>
    <p:sldId id="512" r:id="rId28"/>
    <p:sldId id="513" r:id="rId29"/>
    <p:sldId id="454" r:id="rId30"/>
    <p:sldId id="456" r:id="rId31"/>
    <p:sldId id="457" r:id="rId32"/>
    <p:sldId id="458" r:id="rId33"/>
    <p:sldId id="455" r:id="rId34"/>
    <p:sldId id="459" r:id="rId35"/>
    <p:sldId id="464" r:id="rId36"/>
    <p:sldId id="486" r:id="rId37"/>
    <p:sldId id="504" r:id="rId38"/>
    <p:sldId id="465" r:id="rId39"/>
    <p:sldId id="463" r:id="rId40"/>
    <p:sldId id="496" r:id="rId41"/>
    <p:sldId id="497" r:id="rId42"/>
    <p:sldId id="498" r:id="rId43"/>
    <p:sldId id="499" r:id="rId44"/>
    <p:sldId id="500" r:id="rId45"/>
    <p:sldId id="501" r:id="rId46"/>
    <p:sldId id="502" r:id="rId47"/>
    <p:sldId id="505" r:id="rId48"/>
    <p:sldId id="503" r:id="rId49"/>
    <p:sldId id="506" r:id="rId50"/>
    <p:sldId id="507" r:id="rId51"/>
    <p:sldId id="508" r:id="rId52"/>
    <p:sldId id="514" r:id="rId53"/>
    <p:sldId id="461" r:id="rId54"/>
    <p:sldId id="441" r:id="rId55"/>
    <p:sldId id="440" r:id="rId56"/>
    <p:sldId id="462" r:id="rId57"/>
    <p:sldId id="466" r:id="rId58"/>
    <p:sldId id="467" r:id="rId59"/>
    <p:sldId id="468" r:id="rId60"/>
    <p:sldId id="280" r:id="rId61"/>
    <p:sldId id="510" r:id="rId62"/>
    <p:sldId id="511" r:id="rId63"/>
    <p:sldId id="295" r:id="rId64"/>
    <p:sldId id="299" r:id="rId65"/>
    <p:sldId id="292" r:id="rId66"/>
    <p:sldId id="291" r:id="rId67"/>
    <p:sldId id="294" r:id="rId68"/>
    <p:sldId id="293" r:id="rId6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33"/>
            <p14:sldId id="434"/>
            <p14:sldId id="435"/>
            <p14:sldId id="436"/>
            <p14:sldId id="485"/>
            <p14:sldId id="515"/>
            <p14:sldId id="437"/>
            <p14:sldId id="509"/>
            <p14:sldId id="516"/>
            <p14:sldId id="438"/>
            <p14:sldId id="439"/>
            <p14:sldId id="442"/>
            <p14:sldId id="443"/>
            <p14:sldId id="444"/>
            <p14:sldId id="445"/>
            <p14:sldId id="494"/>
            <p14:sldId id="446"/>
            <p14:sldId id="447"/>
            <p14:sldId id="448"/>
            <p14:sldId id="482"/>
            <p14:sldId id="450"/>
            <p14:sldId id="449"/>
            <p14:sldId id="451"/>
            <p14:sldId id="495"/>
            <p14:sldId id="452"/>
            <p14:sldId id="453"/>
            <p14:sldId id="512"/>
            <p14:sldId id="513"/>
            <p14:sldId id="454"/>
            <p14:sldId id="456"/>
            <p14:sldId id="457"/>
            <p14:sldId id="458"/>
            <p14:sldId id="455"/>
            <p14:sldId id="459"/>
            <p14:sldId id="464"/>
            <p14:sldId id="486"/>
            <p14:sldId id="504"/>
            <p14:sldId id="465"/>
            <p14:sldId id="463"/>
            <p14:sldId id="496"/>
            <p14:sldId id="497"/>
            <p14:sldId id="498"/>
            <p14:sldId id="499"/>
            <p14:sldId id="500"/>
            <p14:sldId id="501"/>
            <p14:sldId id="502"/>
            <p14:sldId id="505"/>
            <p14:sldId id="503"/>
            <p14:sldId id="506"/>
            <p14:sldId id="507"/>
            <p14:sldId id="508"/>
            <p14:sldId id="514"/>
            <p14:sldId id="461"/>
            <p14:sldId id="441"/>
            <p14:sldId id="440"/>
            <p14:sldId id="462"/>
            <p14:sldId id="466"/>
            <p14:sldId id="467"/>
            <p14:sldId id="468"/>
            <p14:sldId id="280"/>
            <p14:sldId id="510"/>
            <p14:sldId id="511"/>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7C4D7-66F8-45B6-BB0E-F8FF7AE97158}" v="17" dt="2023-10-18T10:15:46.40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76" autoAdjust="0"/>
  </p:normalViewPr>
  <p:slideViewPr>
    <p:cSldViewPr snapToGrid="0">
      <p:cViewPr varScale="1">
        <p:scale>
          <a:sx n="79" d="100"/>
          <a:sy n="79" d="100"/>
        </p:scale>
        <p:origin x="246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B247C4D7-66F8-45B6-BB0E-F8FF7AE97158}"/>
    <pc:docChg chg="undo custSel modSld">
      <pc:chgData name="pantelis balaouras" userId="25e8755020fc1734" providerId="LiveId" clId="{B247C4D7-66F8-45B6-BB0E-F8FF7AE97158}" dt="2023-10-18T10:19:29.124" v="429" actId="14100"/>
      <pc:docMkLst>
        <pc:docMk/>
      </pc:docMkLst>
      <pc:sldChg chg="modSp mod">
        <pc:chgData name="pantelis balaouras" userId="25e8755020fc1734" providerId="LiveId" clId="{B247C4D7-66F8-45B6-BB0E-F8FF7AE97158}" dt="2023-10-18T08:32:07.578" v="3" actId="20577"/>
        <pc:sldMkLst>
          <pc:docMk/>
          <pc:sldMk cId="3117239546" sldId="433"/>
        </pc:sldMkLst>
        <pc:spChg chg="mod">
          <ac:chgData name="pantelis balaouras" userId="25e8755020fc1734" providerId="LiveId" clId="{B247C4D7-66F8-45B6-BB0E-F8FF7AE97158}" dt="2023-10-18T08:32:07.578" v="3" actId="20577"/>
          <ac:spMkLst>
            <pc:docMk/>
            <pc:sldMk cId="3117239546" sldId="433"/>
            <ac:spMk id="3" creationId="{00000000-0000-0000-0000-000000000000}"/>
          </ac:spMkLst>
        </pc:spChg>
      </pc:sldChg>
      <pc:sldChg chg="modSp mod">
        <pc:chgData name="pantelis balaouras" userId="25e8755020fc1734" providerId="LiveId" clId="{B247C4D7-66F8-45B6-BB0E-F8FF7AE97158}" dt="2023-10-18T09:03:24.696" v="7" actId="12"/>
        <pc:sldMkLst>
          <pc:docMk/>
          <pc:sldMk cId="2481294318" sldId="448"/>
        </pc:sldMkLst>
        <pc:spChg chg="mod">
          <ac:chgData name="pantelis balaouras" userId="25e8755020fc1734" providerId="LiveId" clId="{B247C4D7-66F8-45B6-BB0E-F8FF7AE97158}" dt="2023-10-18T09:03:24.696" v="7" actId="12"/>
          <ac:spMkLst>
            <pc:docMk/>
            <pc:sldMk cId="2481294318" sldId="448"/>
            <ac:spMk id="5" creationId="{CF909B90-53D8-4B91-B3ED-0A85ADF32614}"/>
          </ac:spMkLst>
        </pc:spChg>
      </pc:sldChg>
      <pc:sldChg chg="addSp modSp mod">
        <pc:chgData name="pantelis balaouras" userId="25e8755020fc1734" providerId="LiveId" clId="{B247C4D7-66F8-45B6-BB0E-F8FF7AE97158}" dt="2023-10-18T09:14:57.686" v="354" actId="11529"/>
        <pc:sldMkLst>
          <pc:docMk/>
          <pc:sldMk cId="1486505350" sldId="452"/>
        </pc:sldMkLst>
        <pc:cxnChg chg="add mod">
          <ac:chgData name="pantelis balaouras" userId="25e8755020fc1734" providerId="LiveId" clId="{B247C4D7-66F8-45B6-BB0E-F8FF7AE97158}" dt="2023-10-18T09:07:03.958" v="10" actId="13822"/>
          <ac:cxnSpMkLst>
            <pc:docMk/>
            <pc:sldMk cId="1486505350" sldId="452"/>
            <ac:cxnSpMk id="5" creationId="{3139C366-A6F3-CAD3-1A05-45EE54D75528}"/>
          </ac:cxnSpMkLst>
        </pc:cxnChg>
        <pc:cxnChg chg="add mod">
          <ac:chgData name="pantelis balaouras" userId="25e8755020fc1734" providerId="LiveId" clId="{B247C4D7-66F8-45B6-BB0E-F8FF7AE97158}" dt="2023-10-18T09:07:06.901" v="11"/>
          <ac:cxnSpMkLst>
            <pc:docMk/>
            <pc:sldMk cId="1486505350" sldId="452"/>
            <ac:cxnSpMk id="6" creationId="{874F1FC8-03E4-A667-80B1-52F2891BDCB4}"/>
          </ac:cxnSpMkLst>
        </pc:cxnChg>
        <pc:cxnChg chg="add mod">
          <ac:chgData name="pantelis balaouras" userId="25e8755020fc1734" providerId="LiveId" clId="{B247C4D7-66F8-45B6-BB0E-F8FF7AE97158}" dt="2023-10-18T09:07:14.413" v="45" actId="1038"/>
          <ac:cxnSpMkLst>
            <pc:docMk/>
            <pc:sldMk cId="1486505350" sldId="452"/>
            <ac:cxnSpMk id="7" creationId="{18E4FDCD-7A63-D666-034B-D64DC86606C5}"/>
          </ac:cxnSpMkLst>
        </pc:cxnChg>
        <pc:cxnChg chg="add mod">
          <ac:chgData name="pantelis balaouras" userId="25e8755020fc1734" providerId="LiveId" clId="{B247C4D7-66F8-45B6-BB0E-F8FF7AE97158}" dt="2023-10-18T09:07:27.844" v="48" actId="14100"/>
          <ac:cxnSpMkLst>
            <pc:docMk/>
            <pc:sldMk cId="1486505350" sldId="452"/>
            <ac:cxnSpMk id="9" creationId="{81E4D4DF-C55D-6BB4-7225-D68CC584C3B6}"/>
          </ac:cxnSpMkLst>
        </pc:cxnChg>
        <pc:cxnChg chg="add mod">
          <ac:chgData name="pantelis balaouras" userId="25e8755020fc1734" providerId="LiveId" clId="{B247C4D7-66F8-45B6-BB0E-F8FF7AE97158}" dt="2023-10-18T09:07:37.356" v="89" actId="1036"/>
          <ac:cxnSpMkLst>
            <pc:docMk/>
            <pc:sldMk cId="1486505350" sldId="452"/>
            <ac:cxnSpMk id="11" creationId="{7693DB25-E65A-FB63-184D-32AD1AABCF3B}"/>
          </ac:cxnSpMkLst>
        </pc:cxnChg>
        <pc:cxnChg chg="add mod">
          <ac:chgData name="pantelis balaouras" userId="25e8755020fc1734" providerId="LiveId" clId="{B247C4D7-66F8-45B6-BB0E-F8FF7AE97158}" dt="2023-10-18T09:07:41.962" v="103" actId="1035"/>
          <ac:cxnSpMkLst>
            <pc:docMk/>
            <pc:sldMk cId="1486505350" sldId="452"/>
            <ac:cxnSpMk id="13" creationId="{F6A040C3-F337-4702-A7B8-A05C64A24769}"/>
          </ac:cxnSpMkLst>
        </pc:cxnChg>
        <pc:cxnChg chg="add mod">
          <ac:chgData name="pantelis balaouras" userId="25e8755020fc1734" providerId="LiveId" clId="{B247C4D7-66F8-45B6-BB0E-F8FF7AE97158}" dt="2023-10-18T09:07:46.325" v="121" actId="1035"/>
          <ac:cxnSpMkLst>
            <pc:docMk/>
            <pc:sldMk cId="1486505350" sldId="452"/>
            <ac:cxnSpMk id="14" creationId="{CD6C9BFC-5F1C-E2FE-40E4-0C0A4791A313}"/>
          </ac:cxnSpMkLst>
        </pc:cxnChg>
        <pc:cxnChg chg="add mod">
          <ac:chgData name="pantelis balaouras" userId="25e8755020fc1734" providerId="LiveId" clId="{B247C4D7-66F8-45B6-BB0E-F8FF7AE97158}" dt="2023-10-18T09:07:50.820" v="144" actId="1038"/>
          <ac:cxnSpMkLst>
            <pc:docMk/>
            <pc:sldMk cId="1486505350" sldId="452"/>
            <ac:cxnSpMk id="15" creationId="{1D5D82FB-3C4A-DEE0-9CA3-B2ACB7B706AE}"/>
          </ac:cxnSpMkLst>
        </pc:cxnChg>
        <pc:cxnChg chg="add mod">
          <ac:chgData name="pantelis balaouras" userId="25e8755020fc1734" providerId="LiveId" clId="{B247C4D7-66F8-45B6-BB0E-F8FF7AE97158}" dt="2023-10-18T09:07:57.539" v="174" actId="1035"/>
          <ac:cxnSpMkLst>
            <pc:docMk/>
            <pc:sldMk cId="1486505350" sldId="452"/>
            <ac:cxnSpMk id="16" creationId="{F30A0B17-049E-858E-DA6C-5F53B473BB78}"/>
          </ac:cxnSpMkLst>
        </pc:cxnChg>
        <pc:cxnChg chg="add mod">
          <ac:chgData name="pantelis balaouras" userId="25e8755020fc1734" providerId="LiveId" clId="{B247C4D7-66F8-45B6-BB0E-F8FF7AE97158}" dt="2023-10-18T09:08:05.194" v="208" actId="1035"/>
          <ac:cxnSpMkLst>
            <pc:docMk/>
            <pc:sldMk cId="1486505350" sldId="452"/>
            <ac:cxnSpMk id="17" creationId="{C0E6A83A-A7BF-5401-309F-9C47D74015F8}"/>
          </ac:cxnSpMkLst>
        </pc:cxnChg>
        <pc:cxnChg chg="add mod">
          <ac:chgData name="pantelis balaouras" userId="25e8755020fc1734" providerId="LiveId" clId="{B247C4D7-66F8-45B6-BB0E-F8FF7AE97158}" dt="2023-10-18T09:14:44.477" v="351" actId="14100"/>
          <ac:cxnSpMkLst>
            <pc:docMk/>
            <pc:sldMk cId="1486505350" sldId="452"/>
            <ac:cxnSpMk id="18" creationId="{CFF65923-1CF9-FAF5-8522-F504C0F9F41D}"/>
          </ac:cxnSpMkLst>
        </pc:cxnChg>
        <pc:cxnChg chg="add mod">
          <ac:chgData name="pantelis balaouras" userId="25e8755020fc1734" providerId="LiveId" clId="{B247C4D7-66F8-45B6-BB0E-F8FF7AE97158}" dt="2023-10-18T09:08:38.001" v="309" actId="1035"/>
          <ac:cxnSpMkLst>
            <pc:docMk/>
            <pc:sldMk cId="1486505350" sldId="452"/>
            <ac:cxnSpMk id="20" creationId="{BC36FD34-361C-1EE1-D3D8-EB6D12174AFB}"/>
          </ac:cxnSpMkLst>
        </pc:cxnChg>
        <pc:cxnChg chg="add mod">
          <ac:chgData name="pantelis balaouras" userId="25e8755020fc1734" providerId="LiveId" clId="{B247C4D7-66F8-45B6-BB0E-F8FF7AE97158}" dt="2023-10-18T09:08:45.796" v="324" actId="14100"/>
          <ac:cxnSpMkLst>
            <pc:docMk/>
            <pc:sldMk cId="1486505350" sldId="452"/>
            <ac:cxnSpMk id="21" creationId="{D0378416-8593-AB7F-4CF2-B32FAF55355A}"/>
          </ac:cxnSpMkLst>
        </pc:cxnChg>
        <pc:cxnChg chg="add mod">
          <ac:chgData name="pantelis balaouras" userId="25e8755020fc1734" providerId="LiveId" clId="{B247C4D7-66F8-45B6-BB0E-F8FF7AE97158}" dt="2023-10-18T09:08:51.731" v="331" actId="1035"/>
          <ac:cxnSpMkLst>
            <pc:docMk/>
            <pc:sldMk cId="1486505350" sldId="452"/>
            <ac:cxnSpMk id="23" creationId="{079B663A-E3BB-E4CC-228A-672F7B601FE6}"/>
          </ac:cxnSpMkLst>
        </pc:cxnChg>
        <pc:cxnChg chg="add mod">
          <ac:chgData name="pantelis balaouras" userId="25e8755020fc1734" providerId="LiveId" clId="{B247C4D7-66F8-45B6-BB0E-F8FF7AE97158}" dt="2023-10-18T09:08:55.412" v="349" actId="1036"/>
          <ac:cxnSpMkLst>
            <pc:docMk/>
            <pc:sldMk cId="1486505350" sldId="452"/>
            <ac:cxnSpMk id="24" creationId="{0E20DE5E-0CEC-44DD-D698-22BFFC314FEF}"/>
          </ac:cxnSpMkLst>
        </pc:cxnChg>
        <pc:cxnChg chg="add mod">
          <ac:chgData name="pantelis balaouras" userId="25e8755020fc1734" providerId="LiveId" clId="{B247C4D7-66F8-45B6-BB0E-F8FF7AE97158}" dt="2023-10-18T09:14:49.173" v="353" actId="1076"/>
          <ac:cxnSpMkLst>
            <pc:docMk/>
            <pc:sldMk cId="1486505350" sldId="452"/>
            <ac:cxnSpMk id="26" creationId="{17A0E4D2-FB05-2810-17CB-7E7985D36E35}"/>
          </ac:cxnSpMkLst>
        </pc:cxnChg>
        <pc:cxnChg chg="add">
          <ac:chgData name="pantelis balaouras" userId="25e8755020fc1734" providerId="LiveId" clId="{B247C4D7-66F8-45B6-BB0E-F8FF7AE97158}" dt="2023-10-18T09:14:57.686" v="354" actId="11529"/>
          <ac:cxnSpMkLst>
            <pc:docMk/>
            <pc:sldMk cId="1486505350" sldId="452"/>
            <ac:cxnSpMk id="28" creationId="{0312DB32-F5C2-D85C-9379-AB5333BE3BDF}"/>
          </ac:cxnSpMkLst>
        </pc:cxnChg>
      </pc:sldChg>
      <pc:sldChg chg="modSp mod">
        <pc:chgData name="pantelis balaouras" userId="25e8755020fc1734" providerId="LiveId" clId="{B247C4D7-66F8-45B6-BB0E-F8FF7AE97158}" dt="2023-10-18T09:20:01.688" v="355" actId="404"/>
        <pc:sldMkLst>
          <pc:docMk/>
          <pc:sldMk cId="130511331" sldId="453"/>
        </pc:sldMkLst>
        <pc:spChg chg="mod">
          <ac:chgData name="pantelis balaouras" userId="25e8755020fc1734" providerId="LiveId" clId="{B247C4D7-66F8-45B6-BB0E-F8FF7AE97158}" dt="2023-10-18T09:20:01.688" v="355" actId="404"/>
          <ac:spMkLst>
            <pc:docMk/>
            <pc:sldMk cId="130511331" sldId="453"/>
            <ac:spMk id="3" creationId="{ACD5C90E-9FE7-44A7-8B67-E6BB44175062}"/>
          </ac:spMkLst>
        </pc:spChg>
      </pc:sldChg>
      <pc:sldChg chg="modSp mod">
        <pc:chgData name="pantelis balaouras" userId="25e8755020fc1734" providerId="LiveId" clId="{B247C4D7-66F8-45B6-BB0E-F8FF7AE97158}" dt="2023-10-18T09:22:04.045" v="358" actId="14100"/>
        <pc:sldMkLst>
          <pc:docMk/>
          <pc:sldMk cId="1661239011" sldId="456"/>
        </pc:sldMkLst>
        <pc:spChg chg="mod">
          <ac:chgData name="pantelis balaouras" userId="25e8755020fc1734" providerId="LiveId" clId="{B247C4D7-66F8-45B6-BB0E-F8FF7AE97158}" dt="2023-10-18T09:22:04.045" v="358" actId="14100"/>
          <ac:spMkLst>
            <pc:docMk/>
            <pc:sldMk cId="1661239011" sldId="456"/>
            <ac:spMk id="3" creationId="{7FE5B439-3245-494A-918C-2CF799B4864D}"/>
          </ac:spMkLst>
        </pc:spChg>
      </pc:sldChg>
      <pc:sldChg chg="modSp mod">
        <pc:chgData name="pantelis balaouras" userId="25e8755020fc1734" providerId="LiveId" clId="{B247C4D7-66F8-45B6-BB0E-F8FF7AE97158}" dt="2023-10-18T09:33:26.917" v="363" actId="27636"/>
        <pc:sldMkLst>
          <pc:docMk/>
          <pc:sldMk cId="3317626705" sldId="457"/>
        </pc:sldMkLst>
        <pc:spChg chg="mod">
          <ac:chgData name="pantelis balaouras" userId="25e8755020fc1734" providerId="LiveId" clId="{B247C4D7-66F8-45B6-BB0E-F8FF7AE97158}" dt="2023-10-18T09:33:26.917" v="363" actId="27636"/>
          <ac:spMkLst>
            <pc:docMk/>
            <pc:sldMk cId="3317626705" sldId="457"/>
            <ac:spMk id="3" creationId="{7FE5B439-3245-494A-918C-2CF799B4864D}"/>
          </ac:spMkLst>
        </pc:spChg>
      </pc:sldChg>
      <pc:sldChg chg="modSp mod">
        <pc:chgData name="pantelis balaouras" userId="25e8755020fc1734" providerId="LiveId" clId="{B247C4D7-66F8-45B6-BB0E-F8FF7AE97158}" dt="2023-10-18T10:19:29.124" v="429" actId="14100"/>
        <pc:sldMkLst>
          <pc:docMk/>
          <pc:sldMk cId="2933972583" sldId="461"/>
        </pc:sldMkLst>
        <pc:spChg chg="mod">
          <ac:chgData name="pantelis balaouras" userId="25e8755020fc1734" providerId="LiveId" clId="{B247C4D7-66F8-45B6-BB0E-F8FF7AE97158}" dt="2023-10-18T10:19:29.124" v="429" actId="14100"/>
          <ac:spMkLst>
            <pc:docMk/>
            <pc:sldMk cId="2933972583" sldId="461"/>
            <ac:spMk id="3" creationId="{7FE5B439-3245-494A-918C-2CF799B4864D}"/>
          </ac:spMkLst>
        </pc:spChg>
      </pc:sldChg>
      <pc:sldChg chg="modSp mod">
        <pc:chgData name="pantelis balaouras" userId="25e8755020fc1734" providerId="LiveId" clId="{B247C4D7-66F8-45B6-BB0E-F8FF7AE97158}" dt="2023-10-18T09:42:57.826" v="375" actId="11"/>
        <pc:sldMkLst>
          <pc:docMk/>
          <pc:sldMk cId="961136433" sldId="463"/>
        </pc:sldMkLst>
        <pc:spChg chg="mod">
          <ac:chgData name="pantelis balaouras" userId="25e8755020fc1734" providerId="LiveId" clId="{B247C4D7-66F8-45B6-BB0E-F8FF7AE97158}" dt="2023-10-18T09:42:57.826" v="375" actId="11"/>
          <ac:spMkLst>
            <pc:docMk/>
            <pc:sldMk cId="961136433" sldId="463"/>
            <ac:spMk id="3" creationId="{FEC951B9-AA14-46EB-BF87-6D7024802BCE}"/>
          </ac:spMkLst>
        </pc:spChg>
      </pc:sldChg>
      <pc:sldChg chg="modSp mod">
        <pc:chgData name="pantelis balaouras" userId="25e8755020fc1734" providerId="LiveId" clId="{B247C4D7-66F8-45B6-BB0E-F8FF7AE97158}" dt="2023-10-18T09:42:38.286" v="373" actId="12"/>
        <pc:sldMkLst>
          <pc:docMk/>
          <pc:sldMk cId="2290585185" sldId="465"/>
        </pc:sldMkLst>
        <pc:spChg chg="mod">
          <ac:chgData name="pantelis balaouras" userId="25e8755020fc1734" providerId="LiveId" clId="{B247C4D7-66F8-45B6-BB0E-F8FF7AE97158}" dt="2023-10-18T09:42:38.286" v="373" actId="12"/>
          <ac:spMkLst>
            <pc:docMk/>
            <pc:sldMk cId="2290585185" sldId="465"/>
            <ac:spMk id="3" creationId="{FEC951B9-AA14-46EB-BF87-6D7024802BCE}"/>
          </ac:spMkLst>
        </pc:spChg>
      </pc:sldChg>
      <pc:sldChg chg="modSp mod">
        <pc:chgData name="pantelis balaouras" userId="25e8755020fc1734" providerId="LiveId" clId="{B247C4D7-66F8-45B6-BB0E-F8FF7AE97158}" dt="2023-10-18T09:03:43.653" v="8" actId="404"/>
        <pc:sldMkLst>
          <pc:docMk/>
          <pc:sldMk cId="3331291867" sldId="482"/>
        </pc:sldMkLst>
        <pc:spChg chg="mod">
          <ac:chgData name="pantelis balaouras" userId="25e8755020fc1734" providerId="LiveId" clId="{B247C4D7-66F8-45B6-BB0E-F8FF7AE97158}" dt="2023-10-18T09:03:43.653" v="8" actId="404"/>
          <ac:spMkLst>
            <pc:docMk/>
            <pc:sldMk cId="3331291867" sldId="482"/>
            <ac:spMk id="3" creationId="{ACD5C90E-9FE7-44A7-8B67-E6BB44175062}"/>
          </ac:spMkLst>
        </pc:spChg>
      </pc:sldChg>
      <pc:sldChg chg="modSp mod">
        <pc:chgData name="pantelis balaouras" userId="25e8755020fc1734" providerId="LiveId" clId="{B247C4D7-66F8-45B6-BB0E-F8FF7AE97158}" dt="2023-10-18T09:46:18.077" v="408" actId="27636"/>
        <pc:sldMkLst>
          <pc:docMk/>
          <pc:sldMk cId="3528681210" sldId="496"/>
        </pc:sldMkLst>
        <pc:spChg chg="mod">
          <ac:chgData name="pantelis balaouras" userId="25e8755020fc1734" providerId="LiveId" clId="{B247C4D7-66F8-45B6-BB0E-F8FF7AE97158}" dt="2023-10-18T09:46:18.077" v="408" actId="27636"/>
          <ac:spMkLst>
            <pc:docMk/>
            <pc:sldMk cId="3528681210" sldId="496"/>
            <ac:spMk id="3" creationId="{B07733A6-954C-4FB1-B707-79BE9E8196D8}"/>
          </ac:spMkLst>
        </pc:spChg>
      </pc:sldChg>
      <pc:sldChg chg="modSp mod">
        <pc:chgData name="pantelis balaouras" userId="25e8755020fc1734" providerId="LiveId" clId="{B247C4D7-66F8-45B6-BB0E-F8FF7AE97158}" dt="2023-10-18T09:53:27.306" v="409" actId="14100"/>
        <pc:sldMkLst>
          <pc:docMk/>
          <pc:sldMk cId="720784278" sldId="497"/>
        </pc:sldMkLst>
        <pc:spChg chg="mod">
          <ac:chgData name="pantelis balaouras" userId="25e8755020fc1734" providerId="LiveId" clId="{B247C4D7-66F8-45B6-BB0E-F8FF7AE97158}" dt="2023-10-18T09:53:27.306" v="409" actId="14100"/>
          <ac:spMkLst>
            <pc:docMk/>
            <pc:sldMk cId="720784278" sldId="497"/>
            <ac:spMk id="3" creationId="{E4677078-AAB7-4040-BAE1-589E1CC4DBF3}"/>
          </ac:spMkLst>
        </pc:spChg>
      </pc:sldChg>
      <pc:sldChg chg="modSp mod">
        <pc:chgData name="pantelis balaouras" userId="25e8755020fc1734" providerId="LiveId" clId="{B247C4D7-66F8-45B6-BB0E-F8FF7AE97158}" dt="2023-10-18T09:54:27.474" v="414" actId="14100"/>
        <pc:sldMkLst>
          <pc:docMk/>
          <pc:sldMk cId="430544956" sldId="498"/>
        </pc:sldMkLst>
        <pc:spChg chg="mod">
          <ac:chgData name="pantelis balaouras" userId="25e8755020fc1734" providerId="LiveId" clId="{B247C4D7-66F8-45B6-BB0E-F8FF7AE97158}" dt="2023-10-18T09:54:27.474" v="414" actId="14100"/>
          <ac:spMkLst>
            <pc:docMk/>
            <pc:sldMk cId="430544956" sldId="498"/>
            <ac:spMk id="3" creationId="{36260D60-68ED-4676-9616-904AD1F1A48A}"/>
          </ac:spMkLst>
        </pc:spChg>
      </pc:sldChg>
      <pc:sldChg chg="modSp mod">
        <pc:chgData name="pantelis balaouras" userId="25e8755020fc1734" providerId="LiveId" clId="{B247C4D7-66F8-45B6-BB0E-F8FF7AE97158}" dt="2023-10-18T10:13:05.960" v="415" actId="113"/>
        <pc:sldMkLst>
          <pc:docMk/>
          <pc:sldMk cId="3748157915" sldId="499"/>
        </pc:sldMkLst>
        <pc:spChg chg="mod">
          <ac:chgData name="pantelis balaouras" userId="25e8755020fc1734" providerId="LiveId" clId="{B247C4D7-66F8-45B6-BB0E-F8FF7AE97158}" dt="2023-10-18T10:13:05.960" v="415" actId="113"/>
          <ac:spMkLst>
            <pc:docMk/>
            <pc:sldMk cId="3748157915" sldId="499"/>
            <ac:spMk id="3" creationId="{36260D60-68ED-4676-9616-904AD1F1A48A}"/>
          </ac:spMkLst>
        </pc:spChg>
      </pc:sldChg>
      <pc:sldChg chg="modSp mod">
        <pc:chgData name="pantelis balaouras" userId="25e8755020fc1734" providerId="LiveId" clId="{B247C4D7-66F8-45B6-BB0E-F8FF7AE97158}" dt="2023-10-18T10:13:51.751" v="419" actId="403"/>
        <pc:sldMkLst>
          <pc:docMk/>
          <pc:sldMk cId="2739024773" sldId="500"/>
        </pc:sldMkLst>
        <pc:spChg chg="mod">
          <ac:chgData name="pantelis balaouras" userId="25e8755020fc1734" providerId="LiveId" clId="{B247C4D7-66F8-45B6-BB0E-F8FF7AE97158}" dt="2023-10-18T10:13:51.751" v="419" actId="403"/>
          <ac:spMkLst>
            <pc:docMk/>
            <pc:sldMk cId="2739024773" sldId="500"/>
            <ac:spMk id="3" creationId="{36260D60-68ED-4676-9616-904AD1F1A48A}"/>
          </ac:spMkLst>
        </pc:spChg>
      </pc:sldChg>
      <pc:sldChg chg="addSp modSp mod">
        <pc:chgData name="pantelis balaouras" userId="25e8755020fc1734" providerId="LiveId" clId="{B247C4D7-66F8-45B6-BB0E-F8FF7AE97158}" dt="2023-10-18T10:16:04.628" v="428" actId="1076"/>
        <pc:sldMkLst>
          <pc:docMk/>
          <pc:sldMk cId="53939129" sldId="501"/>
        </pc:sldMkLst>
        <pc:spChg chg="mod">
          <ac:chgData name="pantelis balaouras" userId="25e8755020fc1734" providerId="LiveId" clId="{B247C4D7-66F8-45B6-BB0E-F8FF7AE97158}" dt="2023-10-18T10:14:30.951" v="421" actId="113"/>
          <ac:spMkLst>
            <pc:docMk/>
            <pc:sldMk cId="53939129" sldId="501"/>
            <ac:spMk id="3" creationId="{8132786B-9291-4C09-9DB7-AB2C1C3F3DAD}"/>
          </ac:spMkLst>
        </pc:spChg>
        <pc:spChg chg="add mod">
          <ac:chgData name="pantelis balaouras" userId="25e8755020fc1734" providerId="LiveId" clId="{B247C4D7-66F8-45B6-BB0E-F8FF7AE97158}" dt="2023-10-18T10:15:18.908" v="424" actId="14100"/>
          <ac:spMkLst>
            <pc:docMk/>
            <pc:sldMk cId="53939129" sldId="501"/>
            <ac:spMk id="5" creationId="{E77BF555-8510-A85F-033D-2A04CE539501}"/>
          </ac:spMkLst>
        </pc:spChg>
        <pc:spChg chg="add mod">
          <ac:chgData name="pantelis balaouras" userId="25e8755020fc1734" providerId="LiveId" clId="{B247C4D7-66F8-45B6-BB0E-F8FF7AE97158}" dt="2023-10-18T10:16:04.628" v="428" actId="1076"/>
          <ac:spMkLst>
            <pc:docMk/>
            <pc:sldMk cId="53939129" sldId="501"/>
            <ac:spMk id="6" creationId="{FBD7A033-C633-234A-81CA-AF5437CD00D5}"/>
          </ac:spMkLst>
        </pc:spChg>
      </pc:sldChg>
      <pc:sldChg chg="modSp mod">
        <pc:chgData name="pantelis balaouras" userId="25e8755020fc1734" providerId="LiveId" clId="{B247C4D7-66F8-45B6-BB0E-F8FF7AE97158}" dt="2023-10-18T09:20:17.374" v="356" actId="113"/>
        <pc:sldMkLst>
          <pc:docMk/>
          <pc:sldMk cId="395919483" sldId="512"/>
        </pc:sldMkLst>
        <pc:spChg chg="mod">
          <ac:chgData name="pantelis balaouras" userId="25e8755020fc1734" providerId="LiveId" clId="{B247C4D7-66F8-45B6-BB0E-F8FF7AE97158}" dt="2023-10-18T09:20:17.374" v="356" actId="113"/>
          <ac:spMkLst>
            <pc:docMk/>
            <pc:sldMk cId="395919483" sldId="512"/>
            <ac:spMk id="3" creationId="{ACD5C90E-9FE7-44A7-8B67-E6BB44175062}"/>
          </ac:spMkLst>
        </pc:spChg>
      </pc:sldChg>
      <pc:sldChg chg="modSp mod">
        <pc:chgData name="pantelis balaouras" userId="25e8755020fc1734" providerId="LiveId" clId="{B247C4D7-66F8-45B6-BB0E-F8FF7AE97158}" dt="2023-10-18T08:42:52.418" v="5" actId="113"/>
        <pc:sldMkLst>
          <pc:docMk/>
          <pc:sldMk cId="3357319066" sldId="515"/>
        </pc:sldMkLst>
        <pc:spChg chg="mod">
          <ac:chgData name="pantelis balaouras" userId="25e8755020fc1734" providerId="LiveId" clId="{B247C4D7-66F8-45B6-BB0E-F8FF7AE97158}" dt="2023-10-18T08:42:52.418" v="5" actId="113"/>
          <ac:spMkLst>
            <pc:docMk/>
            <pc:sldMk cId="3357319066" sldId="515"/>
            <ac:spMk id="5" creationId="{691A6B6C-B85F-4FCE-B816-CEFAD34406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18/10/2023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193532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Παράλληλα, και στην περίπτωση του ηχητικού σήματος (όπως και σε αυτή του σήματος βίντεο), είναι δυνατή η χρήση του Διακριτού Μετασχηματισμού </a:t>
            </a:r>
            <a:r>
              <a:rPr lang="el-GR" dirty="0" err="1"/>
              <a:t>Συνημιτόνου</a:t>
            </a:r>
            <a:r>
              <a:rPr lang="el-GR" dirty="0"/>
              <a:t> (</a:t>
            </a:r>
            <a:r>
              <a:rPr lang="el-GR" dirty="0" err="1"/>
              <a:t>Discrete</a:t>
            </a:r>
            <a:r>
              <a:rPr lang="el-GR" dirty="0"/>
              <a:t> </a:t>
            </a:r>
            <a:r>
              <a:rPr lang="el-GR" dirty="0" err="1"/>
              <a:t>Cosine</a:t>
            </a:r>
            <a:r>
              <a:rPr lang="el-GR" dirty="0"/>
              <a:t> </a:t>
            </a:r>
            <a:r>
              <a:rPr lang="el-GR" dirty="0" err="1"/>
              <a:t>Transform</a:t>
            </a:r>
            <a:r>
              <a:rPr lang="el-GR" dirty="0"/>
              <a:t>) με στόχο την περαιτέρω συμπίεση. Στην περίπτωση αυτή έχουμε τον Τροποποιημένο Διακριτό Μετασχηματισμό </a:t>
            </a:r>
            <a:r>
              <a:rPr lang="el-GR" dirty="0" err="1"/>
              <a:t>Συνημιτόνου</a:t>
            </a:r>
            <a:r>
              <a:rPr lang="el-GR" dirty="0"/>
              <a:t> (</a:t>
            </a:r>
            <a:r>
              <a:rPr lang="el-GR" dirty="0" err="1"/>
              <a:t>Modified</a:t>
            </a:r>
            <a:r>
              <a:rPr lang="el-GR" dirty="0"/>
              <a:t> </a:t>
            </a:r>
            <a:r>
              <a:rPr lang="el-GR" dirty="0" err="1"/>
              <a:t>Discrete</a:t>
            </a:r>
            <a:r>
              <a:rPr lang="el-GR" dirty="0"/>
              <a:t> </a:t>
            </a:r>
            <a:r>
              <a:rPr lang="el-GR" dirty="0" err="1"/>
              <a:t>Cosine</a:t>
            </a:r>
            <a:r>
              <a:rPr lang="el-GR" dirty="0"/>
              <a:t> </a:t>
            </a:r>
            <a:r>
              <a:rPr lang="el-GR" dirty="0" err="1"/>
              <a:t>Transform</a:t>
            </a:r>
            <a:r>
              <a:rPr lang="el-GR" dirty="0"/>
              <a:t>), ο οποίος, όπως θα δούμε παρακάτω, έχεις κάποιες διαφοροποιήσεις στη διαχείριση των άκρων των διαστημάτων όπου εφαρμόζεται.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20517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Τα βασικά σημεία τα οποία θα ακολουθήσουμε σε αυτό το κεφάλαιο και συνθέτουν τη δομή του κεφαλαίου, είναι η </a:t>
            </a:r>
            <a:r>
              <a:rPr lang="el-GR" err="1"/>
              <a:t>ψηφιοποίηση</a:t>
            </a:r>
            <a:r>
              <a:rPr lang="el-GR"/>
              <a:t> του ήχου (δειγματοληψία και </a:t>
            </a:r>
            <a:r>
              <a:rPr lang="el-GR" err="1"/>
              <a:t>κβαντισμός</a:t>
            </a:r>
            <a:r>
              <a:rPr lang="el-GR"/>
              <a:t>), η αφαίρεση της πλεονάζουσας ή της μη σημαντικής (όσον αφορά την ποιότητα) πληροφορίας και στη συνέχεια η κωδικοποίηση του ηχητικού σήματος. Τα βήματα αυτά παρίστανται στο επόμενο σχήμα</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0803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41603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8674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Αρχικά, το αναλογικό σήμα περιορίζεται, όσον αφορά το εύρος ζώνης του, με χρήση ενός Φίλτρου Χαμηλών Συχνοτήτων (ΦΧΣ). Το ΦΧΣ, όπως είναι γνωστό, επιτρέπει τη διέλευση των χαμηλών συχνοτήτων μέχρι κάποια συγκεκριμένη συχνότητα, τη συχνότητα αποκοπής, η οποία αποτελεί και βασικό χαρακτηριστικό του φίλτρου. Στην περίπτωση του τηλεοπτικού σήματος η συχνότητα αποκοπής βρίσκεται στο διάστημα από 15 </a:t>
            </a:r>
            <a:r>
              <a:rPr lang="el-GR" err="1"/>
              <a:t>KHz</a:t>
            </a:r>
            <a:r>
              <a:rPr lang="el-GR"/>
              <a:t> έως και 20 </a:t>
            </a:r>
            <a:r>
              <a:rPr lang="el-GR" err="1"/>
              <a:t>KHz</a:t>
            </a:r>
            <a:r>
              <a:rPr lang="el-GR"/>
              <a:t>. Η τιμή των 20 </a:t>
            </a:r>
            <a:r>
              <a:rPr lang="el-GR" err="1"/>
              <a:t>KHz</a:t>
            </a:r>
            <a:r>
              <a:rPr lang="el-GR"/>
              <a:t> προκύπτει από το άνω όριο των συχνοτήτων που είναι (θεωρητικά) σε θέση να ακούει το ανθρώπινο αυτί.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05880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 συνέχεια γίνεται η μετατροπή του σήματος από σήμα συνεχούς χρόνου (στον συνεχή χρόνο θεωρούμε τη συνεχή ανεξάρτητη μεταβλητή t) σε σήμα διακριτού χρόνου (στο διακριτό χρόνο θεωρούμε τη διακριτή μεταβλητή n, η οποία παίρνει ακέραιες τιμές) με συχνότητα δειγματοληψίας η οποία τυπικά μπορεί να παίρνει τις εξής τιμές: 32 kHz,44.1 </a:t>
            </a:r>
            <a:r>
              <a:rPr lang="el-GR" err="1"/>
              <a:t>kHz</a:t>
            </a:r>
            <a:r>
              <a:rPr lang="el-GR"/>
              <a:t>, 48 ή και 96 </a:t>
            </a:r>
            <a:r>
              <a:rPr lang="el-GR" err="1"/>
              <a:t>kHz</a:t>
            </a:r>
            <a:r>
              <a:rPr lang="el-GR"/>
              <a:t>. Η δειγματοληψία στα 44.1 </a:t>
            </a:r>
            <a:r>
              <a:rPr lang="el-GR" err="1"/>
              <a:t>KHz</a:t>
            </a:r>
            <a:r>
              <a:rPr lang="el-GR"/>
              <a:t> αντιστοιχεί στην ποιότητα του CD, ενώ η δειγματοληψία στα 48 </a:t>
            </a:r>
            <a:r>
              <a:rPr lang="el-GR" err="1"/>
              <a:t>KHz</a:t>
            </a:r>
            <a:r>
              <a:rPr lang="el-GR"/>
              <a:t> ή τα 96 </a:t>
            </a:r>
            <a:r>
              <a:rPr lang="el-GR" err="1"/>
              <a:t>KHz</a:t>
            </a:r>
            <a:r>
              <a:rPr lang="el-GR"/>
              <a:t> δίνουν ποιότητα αντίστοιχη αυτής του τηλεοπτικού στούντιο. Η συχνότητα δειγματοληψίας στα 32 </a:t>
            </a:r>
            <a:r>
              <a:rPr lang="el-GR" err="1"/>
              <a:t>KHz</a:t>
            </a:r>
            <a:r>
              <a:rPr lang="el-GR"/>
              <a:t> (και χαμηλότερη) δεν θεωρείται πλέον επαρκής αλλά εξακολουθεί να διατηρείται για συμβατότητα με το πρότυπο του MPEG</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8505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061205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Μετά τη δειγματοληψία γίνεται ο </a:t>
            </a:r>
            <a:r>
              <a:rPr lang="el-GR" err="1"/>
              <a:t>κβαντισμός</a:t>
            </a:r>
            <a:r>
              <a:rPr lang="el-GR"/>
              <a:t> των τιμών των δειγμάτων, η </a:t>
            </a:r>
            <a:r>
              <a:rPr lang="el-GR" err="1"/>
              <a:t>διακριτοποίηση</a:t>
            </a:r>
            <a:r>
              <a:rPr lang="el-GR"/>
              <a:t> δηλαδή αυτών, με την αντιστοίχιση των συνεχών τιμών σε διακριτές στάθμες. Η ποιότητα του </a:t>
            </a:r>
            <a:r>
              <a:rPr lang="el-GR" err="1"/>
              <a:t>κβαντισμού</a:t>
            </a:r>
            <a:r>
              <a:rPr lang="el-GR"/>
              <a:t> εξαρτάται από το πλήθος των </a:t>
            </a:r>
            <a:r>
              <a:rPr lang="el-GR" err="1"/>
              <a:t>bits</a:t>
            </a:r>
            <a:r>
              <a:rPr lang="el-GR"/>
              <a:t> που χρησιμοποιούνται για την αποτύπωση των τιμών (για τον ορισμό, δηλαδή, των επιπέδων που χρησιμοποιούνται). Το πλήθος των </a:t>
            </a:r>
            <a:r>
              <a:rPr lang="el-GR" err="1"/>
              <a:t>bits</a:t>
            </a:r>
            <a:r>
              <a:rPr lang="el-GR"/>
              <a:t>, έστω Ν, δίνει το πλήθος με τις στάθμες </a:t>
            </a:r>
            <a:r>
              <a:rPr lang="el-GR" err="1"/>
              <a:t>κβαντισμού</a:t>
            </a:r>
            <a:r>
              <a:rPr lang="el-GR"/>
              <a:t> 2Ν. Ο </a:t>
            </a:r>
            <a:r>
              <a:rPr lang="el-GR" err="1"/>
              <a:t>κβαντισμός</a:t>
            </a:r>
            <a:r>
              <a:rPr lang="el-GR"/>
              <a:t> γίνεται με χρήση κατ’ ελάχιστον 16 </a:t>
            </a:r>
            <a:r>
              <a:rPr lang="el-GR" err="1"/>
              <a:t>bits</a:t>
            </a:r>
            <a:r>
              <a:rPr lang="el-GR"/>
              <a:t>, γεγονός το οποίο δημιουργεί 216 στάθμες τιμών. </a:t>
            </a:r>
          </a:p>
          <a:p>
            <a:r>
              <a:rPr lang="el-GR"/>
              <a:t>Ας υπολογίσουμε τον ρυθμό δεδομένων, </a:t>
            </a:r>
            <a:r>
              <a:rPr lang="el-GR" err="1"/>
              <a:t>Cm</a:t>
            </a:r>
            <a:r>
              <a:rPr lang="el-GR"/>
              <a:t>, ο οποίος προκύπτει με δειγματοληψία μονοφωνικού ήχου στα 48 </a:t>
            </a:r>
            <a:r>
              <a:rPr lang="el-GR" err="1"/>
              <a:t>KHz</a:t>
            </a:r>
            <a:r>
              <a:rPr lang="el-GR"/>
              <a:t> και </a:t>
            </a:r>
            <a:r>
              <a:rPr lang="el-GR" err="1"/>
              <a:t>κβάντιση</a:t>
            </a:r>
            <a:r>
              <a:rPr lang="el-GR"/>
              <a:t> με χρήση 16 </a:t>
            </a:r>
            <a:r>
              <a:rPr lang="el-GR" err="1"/>
              <a:t>bits</a:t>
            </a:r>
            <a:r>
              <a:rPr lang="el-GR"/>
              <a:t>. </a:t>
            </a:r>
          </a:p>
          <a:p>
            <a:r>
              <a:rPr lang="el-GR" err="1"/>
              <a:t>Cm</a:t>
            </a:r>
            <a:r>
              <a:rPr lang="el-GR"/>
              <a:t> = 48*103*16 = 768000 = 768 </a:t>
            </a:r>
            <a:r>
              <a:rPr lang="el-GR" err="1"/>
              <a:t>Kbps</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116685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στερεοφωνικός ήχος αποτελείται από δύο κανάλια, είναι δηλαδή σύνθεση δύο ήχων που προκύπτουν από δύο συσκευές λήψης οι οποίες λειτουργούν ταυτόχρονα, το δεξί και το αριστερό μικρόφωνο. Στο επόμενο σχήμα παρατηρούμε τη βασική διαδικασία δημιουργίας του στερεοφωνικού ηχητικού σήματος, η οποία αποτελείται, όπως φαίνεται, από δύο διακριτές διαδρομές. Το σημείο αφετηρίας αυτών των διαδρομών είναι τα δύο μικρόφωνα (οι αισθητήρες δηλαδή του ήχου), το δεξί και το αριστερό. </a:t>
            </a:r>
          </a:p>
          <a:p>
            <a:r>
              <a:rPr lang="el-GR" dirty="0"/>
              <a:t> </a:t>
            </a:r>
          </a:p>
          <a:p>
            <a:r>
              <a:rPr lang="el-GR" dirty="0"/>
              <a:t>Εικόνα 4.3 Δημιουργία στερεοφωνικού ήχου. </a:t>
            </a:r>
          </a:p>
          <a:p>
            <a:r>
              <a:rPr lang="el-GR" dirty="0"/>
              <a:t>Στην περίπτωση που ο ήχος είναι στερεοφωνικός, ο ρυθμός που υπολογίσαμε παραπάνω διπλασιάζεται, λόγω της ύπαρξης των δύο καναλιών. Η νέα τιμή που υπολογίζουμε για τον στερεοφωνικό ήχο είναι η </a:t>
            </a:r>
            <a:r>
              <a:rPr lang="el-GR" dirty="0" err="1"/>
              <a:t>Cs</a:t>
            </a:r>
            <a:r>
              <a:rPr lang="el-GR" dirty="0"/>
              <a:t>, όπως φαίνεται παρακάτω: </a:t>
            </a:r>
          </a:p>
          <a:p>
            <a:r>
              <a:rPr lang="el-GR" dirty="0" err="1"/>
              <a:t>Cs</a:t>
            </a:r>
            <a:r>
              <a:rPr lang="el-GR" dirty="0"/>
              <a:t>=2 * 768 = 1.536 </a:t>
            </a:r>
            <a:r>
              <a:rPr lang="el-GR" dirty="0" err="1"/>
              <a:t>Kbps</a:t>
            </a:r>
            <a:r>
              <a:rPr lang="el-GR" dirty="0"/>
              <a:t> = 1,5 </a:t>
            </a:r>
            <a:r>
              <a:rPr lang="el-GR" dirty="0" err="1"/>
              <a:t>Mbps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65168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Στην περίπτωση του </a:t>
            </a:r>
            <a:r>
              <a:rPr lang="el-GR" dirty="0" err="1"/>
              <a:t>πολυκαναλικού</a:t>
            </a:r>
            <a:r>
              <a:rPr lang="el-GR" dirty="0"/>
              <a:t> ήχου, η κωδικοποίηση και η συμπίεση γίνονται και μεταξύ των καναλιών που αποστέλλονται. Αυτό σημαίνει ότι τα κανάλια που μεταδίδονται αξιολογούνται για </a:t>
            </a:r>
            <a:r>
              <a:rPr lang="el-GR" dirty="0" err="1"/>
              <a:t>συσχετιζόμενη</a:t>
            </a:r>
            <a:r>
              <a:rPr lang="el-GR" dirty="0"/>
              <a:t> πληροφορία που δεν συνεισφέρει στο τελικό ηχητικό αποτέλεσμα. Αυτή η διαδικασία γίνεται, για παράδειγμα, στα σχετικά πρότυπα όπως το MPEG2 </a:t>
            </a:r>
            <a:r>
              <a:rPr lang="el-GR" dirty="0" err="1"/>
              <a:t>layerII</a:t>
            </a:r>
            <a:r>
              <a:rPr lang="el-GR" dirty="0"/>
              <a:t> MC (</a:t>
            </a:r>
            <a:r>
              <a:rPr lang="el-GR" dirty="0" err="1"/>
              <a:t>πολυκαναλικός</a:t>
            </a:r>
            <a:r>
              <a:rPr lang="el-GR" dirty="0"/>
              <a:t> ήχος </a:t>
            </a:r>
            <a:r>
              <a:rPr lang="el-GR" dirty="0" err="1"/>
              <a:t>Multi</a:t>
            </a:r>
            <a:r>
              <a:rPr lang="el-GR" dirty="0"/>
              <a:t> </a:t>
            </a:r>
            <a:r>
              <a:rPr lang="el-GR" dirty="0" err="1"/>
              <a:t>Channel</a:t>
            </a:r>
            <a:r>
              <a:rPr lang="el-GR" dirty="0"/>
              <a:t>) και το </a:t>
            </a:r>
            <a:r>
              <a:rPr lang="el-GR" dirty="0" err="1"/>
              <a:t>Dolby</a:t>
            </a:r>
            <a:r>
              <a:rPr lang="el-GR" dirty="0"/>
              <a:t> </a:t>
            </a:r>
            <a:r>
              <a:rPr lang="el-GR" dirty="0" err="1"/>
              <a:t>Digital</a:t>
            </a:r>
            <a:r>
              <a:rPr lang="el-GR" dirty="0"/>
              <a:t> 5.1 </a:t>
            </a:r>
            <a:r>
              <a:rPr lang="el-GR" dirty="0" err="1"/>
              <a:t>Surround</a:t>
            </a:r>
            <a:r>
              <a:rPr lang="el-GR" dirty="0"/>
              <a:t>.</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73632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13124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Στην περίπτωση του </a:t>
            </a:r>
            <a:r>
              <a:rPr lang="el-GR" err="1"/>
              <a:t>πολυκαναλικού</a:t>
            </a:r>
            <a:r>
              <a:rPr lang="el-GR"/>
              <a:t> ήχου, η κωδικοποίηση και η συμπίεση γίνονται και μεταξύ των καναλιών που αποστέλλονται. Αυτό σημαίνει ότι τα κανάλια που μεταδίδονται αξιολογούνται για </a:t>
            </a:r>
            <a:r>
              <a:rPr lang="el-GR" err="1"/>
              <a:t>συσχετιζόμενη</a:t>
            </a:r>
            <a:r>
              <a:rPr lang="el-GR"/>
              <a:t> πληροφορία που δεν συνεισφέρει στο τελικό ηχητικό αποτέλεσμα. Αυτή η διαδικασία γίνεται, για παράδειγμα, στα σχετικά πρότυπα όπως το MPEG2 </a:t>
            </a:r>
            <a:r>
              <a:rPr lang="el-GR" err="1"/>
              <a:t>layerII</a:t>
            </a:r>
            <a:r>
              <a:rPr lang="el-GR"/>
              <a:t> MC (</a:t>
            </a:r>
            <a:r>
              <a:rPr lang="el-GR" err="1"/>
              <a:t>πολυκαναλικός</a:t>
            </a:r>
            <a:r>
              <a:rPr lang="el-GR"/>
              <a:t> ήχος </a:t>
            </a:r>
            <a:r>
              <a:rPr lang="el-GR" err="1"/>
              <a:t>Multi</a:t>
            </a:r>
            <a:r>
              <a:rPr lang="el-GR"/>
              <a:t> </a:t>
            </a:r>
            <a:r>
              <a:rPr lang="el-GR" err="1"/>
              <a:t>Channel</a:t>
            </a:r>
            <a:r>
              <a:rPr lang="el-GR"/>
              <a:t>) και το </a:t>
            </a:r>
            <a:r>
              <a:rPr lang="el-GR" err="1"/>
              <a:t>Dolby</a:t>
            </a:r>
            <a:r>
              <a:rPr lang="el-GR"/>
              <a:t> </a:t>
            </a:r>
            <a:r>
              <a:rPr lang="el-GR" err="1"/>
              <a:t>Digital</a:t>
            </a:r>
            <a:r>
              <a:rPr lang="el-GR"/>
              <a:t> 5.1 </a:t>
            </a:r>
            <a:r>
              <a:rPr lang="el-GR" err="1"/>
              <a:t>Surround</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0871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67616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ροή δεδομένων που προκύπτει από την ψηφιοποίηση του ήχου πρέπει να συμπιεστεί και ο αντίστοιχος ρυθμός να μειωθεί σημαντικά. Συγκεκριμένα, πρέπει να υποβιβαστεί από τα 1.5 </a:t>
            </a:r>
            <a:r>
              <a:rPr lang="el-GR" dirty="0" err="1"/>
              <a:t>Mbps</a:t>
            </a:r>
            <a:r>
              <a:rPr lang="el-GR" dirty="0"/>
              <a:t> (στην περίπτωση του στερεοφωνικού ήχου) σε μια τιμή η οποία κυμαίνεται από τα 100 </a:t>
            </a:r>
            <a:r>
              <a:rPr lang="el-GR" dirty="0" err="1"/>
              <a:t>Kbps</a:t>
            </a:r>
            <a:r>
              <a:rPr lang="el-GR" dirty="0"/>
              <a:t> μέχρι και τα 400 </a:t>
            </a:r>
            <a:r>
              <a:rPr lang="el-GR" dirty="0" err="1"/>
              <a:t>Kbps</a:t>
            </a:r>
            <a:r>
              <a:rPr lang="el-GR" dirty="0"/>
              <a:t>. Τα ποσοστά συμπίεσης κυμαίνονται από 16:1 (για τη χαμηλή ποιότητα του ήχου) έως και 4:1 για την πιο υψηλή ποιότητα. Στην ενότητα αυτή θα εξετάσουμε με μεγαλύτερη λεπτομέρεια τα χαρακτηριστικά που επιτρέπουν δραστική συμπίεση του ηχητικού σήματος. Μεγάλη σημασία έχει η ευαισθησία και εν γένει η συμπεριφορά του αυτιού στις διάφορες συχνότητες</a:t>
            </a:r>
            <a:r>
              <a:rPr lang="en-US" dirty="0"/>
              <a:t>.</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45767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Στη θεωρία το εύρος ζώνης των ήχων που γίνονται αντιληπτοί από το ανθρώπινο αυτί είναι, όπως συζητήσαμε και παραπάνω, από τα 0 </a:t>
            </a:r>
            <a:r>
              <a:rPr lang="el-GR" err="1"/>
              <a:t>KHz</a:t>
            </a:r>
            <a:r>
              <a:rPr lang="el-GR"/>
              <a:t> έως και τα 20 </a:t>
            </a:r>
            <a:r>
              <a:rPr lang="el-GR" err="1"/>
              <a:t>KHz</a:t>
            </a:r>
            <a:r>
              <a:rPr lang="el-GR"/>
              <a:t>. Οι τιμές αυτές, βέβαια, είναι ενδεικτικές, αφού με το πέρασμα των χρόνων το φάσμα των συχνοτήτων που αντιλαμβανόμαστε περιορίζεται. Σε κάθε περίπτωση ήχοι εκτός αυτού του εύρους ζώνης δεν γίνονται αντιληπτοί από τον άνθρωπο.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174856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Παράλληλα, με τους ανωτέρω περιορισμούς στο πεδίο της συχνότητας που αφορούν έναν μεμονωμένο ήχο, υπάρχουν περιορισμοί και αναφορικά με την ένταση των ήχων οι οποίοι μπορούν να γίνονται αντιληπτοί. Το όριο αυτό της έντασης, </a:t>
            </a:r>
            <a:r>
              <a:rPr lang="el-GR" b="1" dirty="0"/>
              <a:t>κάτω από το οποίο ένας ήχος δεν γίνεται αντιληπτός, </a:t>
            </a:r>
            <a:r>
              <a:rPr lang="el-GR" dirty="0"/>
              <a:t>διαφοροποιείται σε σχέση με τη συχνότητα. Η μέγιστη ευαισθησία του ανθρώπου στον ήχο είναι στο εύρος μεταξύ 3 </a:t>
            </a:r>
            <a:r>
              <a:rPr lang="el-GR" dirty="0" err="1"/>
              <a:t>KHz</a:t>
            </a:r>
            <a:r>
              <a:rPr lang="el-GR" dirty="0"/>
              <a:t> και 4 </a:t>
            </a:r>
            <a:r>
              <a:rPr lang="el-GR" dirty="0" err="1"/>
              <a:t>KHz</a:t>
            </a:r>
            <a:r>
              <a:rPr lang="el-GR" dirty="0"/>
              <a:t>. Στο συγκεκριμένο διάστημα η ευαισθησία του αυτιού μεγιστοποιείται και εκτός αυτού μειώνεται με σχετικά γρήγορο ρυθμό και προς τις δύο κατευθύνσεις. Στο επόμενο σχήμα απεικονίζεται η καμπύλη ευαισθησίας του ανθρώπινου αυτιού, σε σχέση με τη συχνότητά τους. Παρατηρούμε ότι το όριο «ακουστικότητας» στις συχνότητες περί τα 3KHz παρουσιάζει το ολικό ελάχιστο και αυξάνει στις υπόλοιπες. Αυτό σημαίνει ότι στις συχνότητες αυτές μπορούμε να ακούμε ήχους με την ελάχιστη ένταση, ενώ για να μπορέσουμε να ακούσουμε ήχους στις υπόλοιπες συχνότητες απαιτείται μεγαλύτερη ένταση. Το διάγραμμα έχει προκύψει από μετρήσεις ευρείας κλίμακας και αξιοπιστίας.</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873533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953860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Από τα παραπάνω προκύπτει ότι κάποιοι ήχοι  δεν γίνονται αντιληπτοί από τον άνθρωπο και αυτό συνεπάγεται ότι δεν χρειάζεται να κωδικοποιούνται. Αυτό σημαίνει ότι οι ήχοι αυτοί μπορούν, δηλαδή, να αγνοηθούν κατά τη διαδικασία της συμπίεσης (και όλες βέβαια τις συνακόλουθες διαδικασίες). Αυτοί είναι οι επόμενοι: </a:t>
            </a:r>
          </a:p>
          <a:p>
            <a:r>
              <a:rPr lang="el-GR"/>
              <a:t> </a:t>
            </a:r>
          </a:p>
          <a:p>
            <a:r>
              <a:rPr lang="el-GR"/>
              <a:t>• Οι ήχοι των οποίων το φασματικό περιεχόμενο (οι συχνότητες δηλαδή από τις οποίες αποτελούνται) είναι εκτός του εύρους συχνοτήτων [20 </a:t>
            </a:r>
            <a:r>
              <a:rPr lang="el-GR" err="1"/>
              <a:t>Hz</a:t>
            </a:r>
            <a:r>
              <a:rPr lang="el-GR"/>
              <a:t>, 20 </a:t>
            </a:r>
            <a:r>
              <a:rPr lang="el-GR" err="1"/>
              <a:t>KHz</a:t>
            </a:r>
            <a:r>
              <a:rPr lang="el-GR"/>
              <a:t>]. • Οι ήχοι των οποίων η ένταση είναι κάτω από το ελάχιστο όριο ακοής για τις αντίστοιχες συχνότητες στις οποίες εκτείνονται </a:t>
            </a:r>
          </a:p>
          <a:p>
            <a:r>
              <a:rPr lang="el-GR"/>
              <a:t>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676992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a:t>
            </a:r>
          </a:p>
          <a:p>
            <a:r>
              <a:rPr lang="el-GR"/>
              <a:t>• Οι ήχοι των οποίων το φασματικό περιεχόμενο (οι συχνότητες δηλαδή από τις οποίες αποτελούνται) είναι εκτός του εύρους συχνοτήτων [20 </a:t>
            </a:r>
            <a:r>
              <a:rPr lang="el-GR" err="1"/>
              <a:t>Hz</a:t>
            </a:r>
            <a:r>
              <a:rPr lang="el-GR"/>
              <a:t>, 20 </a:t>
            </a:r>
            <a:r>
              <a:rPr lang="el-GR" err="1"/>
              <a:t>KHz</a:t>
            </a:r>
            <a:r>
              <a:rPr lang="el-GR"/>
              <a:t>]. </a:t>
            </a:r>
          </a:p>
          <a:p>
            <a:r>
              <a:rPr lang="el-GR"/>
              <a:t>Η πρώτη περίπτωση είναι και ο λόγος ύπαρξης του Φίλτρου Χαμηλών Συχνοτήτων που περιορίζει το φασματικό περιεχόμενου του ήχου προς μετάδοση στο διάστημα περί τα [20Hz, 20 </a:t>
            </a:r>
            <a:r>
              <a:rPr lang="el-GR" err="1"/>
              <a:t>ΚHz</a:t>
            </a:r>
            <a:r>
              <a:rPr lang="el-GR"/>
              <a:t>]. Απαιτείται προσοχή στην επιλογή της συχνότητας δειγματοληψίας ώστε να είναι κατ’ ελάχιστον το διπλάσιο της μέγιστης τιμής της συχνότητας του ηχητικού σήματος που διέρχεται από το φίλτρο. Στην περίπτωση, για παράδειγμα, όπου το ΦΧΣ επιτρέπει τη διέλευση συχνοτήτων μέχρι τα 20 </a:t>
            </a:r>
            <a:r>
              <a:rPr lang="el-GR" err="1"/>
              <a:t>KHz</a:t>
            </a:r>
            <a:r>
              <a:rPr lang="el-GR"/>
              <a:t>, η συχνότητα δειγματοληψίας πρέπει να είναι κατ’ ελάχιστον 40 </a:t>
            </a:r>
            <a:r>
              <a:rPr lang="el-GR" err="1"/>
              <a:t>KHz</a:t>
            </a:r>
            <a:r>
              <a:rPr lang="el-GR"/>
              <a:t> ώστε να ικανοποιείται το θεώρημα του </a:t>
            </a:r>
            <a:r>
              <a:rPr lang="el-GR" err="1"/>
              <a:t>Shannon</a:t>
            </a:r>
            <a:r>
              <a:rPr lang="el-GR"/>
              <a:t> (η συχνότητα αυτή είναι γνωστή και ως συχνότητα </a:t>
            </a:r>
            <a:r>
              <a:rPr lang="el-GR" err="1"/>
              <a:t>Nyquist</a:t>
            </a:r>
            <a:r>
              <a:rPr lang="el-GR"/>
              <a:t>). Η δεύτερη περίπτωση οδηγεί στην ανάγκη για μια βαθμίδα σύγκρισης της έντασης του εισερχόμενου ήχου με το όριο ακουστικότητας, στην αντίστοιχη συχνότητα. Αυτό σημαίνει ότι εάν η ένταση κάποιου ήχου δεν υπερκαλύπτει αυτό το όριο, ο ήχος μπορεί να αγνοείται.</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70350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34170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0967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804457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Εάν έχουμε έναν ήχο του οποίου η συχνότητα αντιστοιχεί στη συχνότητα του κεντρικού σημείου μιας καμπύλης και η ένταση του ήχου αντιστοιχεί στην κορυφή της καμπύλης, τότε ο ήχος αυτός επικαλύπτει το σύνολο των (τυχόν) ήχων οι οποίοι αντιστοιχούν, όσον αφορά τη συχνότητα και την ένταση στην επιφάνεια κάτω από τη συγκεκριμένη καμπύλη. </a:t>
            </a:r>
          </a:p>
          <a:p>
            <a:r>
              <a:rPr lang="el-GR"/>
              <a:t> Για να μπορέσει, δηλαδή, να γίνει αντιληπτός ένας ήχος (εάν η συχνότητά του αντιστοιχεί στο εύρος συχνοτήτων που καλύπτει η καμπύλη) πρέπει η ένταση αυτού να υπερβαίνει τον ορίζοντα της καμπύλη</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681100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Επικάλυψη έχουμε, επίσης, στο πεδίο του χρόνου. Συγκεκριμένα ένας έντονος (μεγάλης έντασης) ήχος επικαλύπτει (δεν επιτρέπει να γίνουν αντιληπτοί) ήχοι πριν και μετά από αυτόν εφόσον η ένταση αυτών των ήχων δεν ξεπερνάει κάποιο κατώφλι. Η επικάλυψη πριν το χρονικό διάστημα που αναπαράγεται ο ήχος οφείλεται στην περιορισμένη ευαισθησία του ανθρώπινου αυτιού (όσον αφορά την κατανόηση των χρονικών διαστημάτων που μεσολαβούν μεταξύ ήχων) αλλά και τον τρόπο με τον οποίο μεταδίδονται τα σήματα από το αυτί στον εγκέφαλο.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315359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Η εικόνα παρουσιάζει το φαινόμενο της επικάλυψης στο πεδίο του χρόνου. Συγκεκριμένα δείχνει έναν ήχο (γκρι επιφάνεια) ο οποίος εκτείνεται, έχοντας σταθερή υποθέτουμε ένταση, στο χρονικό διάστημα [t0, t1] (περίπου, σύμφωνα με το σχήμα, το t0 αντιστοιχεί στη χρονική στιγμή των 80 </a:t>
            </a:r>
            <a:r>
              <a:rPr lang="el-GR" err="1"/>
              <a:t>ms</a:t>
            </a:r>
            <a:r>
              <a:rPr lang="el-GR"/>
              <a:t> και το t1 στην αντίστοιχη χρονική στιγμή των 220 </a:t>
            </a:r>
            <a:r>
              <a:rPr lang="el-GR" err="1"/>
              <a:t>ms</a:t>
            </a:r>
            <a:r>
              <a:rPr lang="el-GR"/>
              <a:t>). Ο ήχος αυτός προκαλεί επικάλυψη πριν (οπότε έχουμε το φαινόμενο της </a:t>
            </a:r>
            <a:r>
              <a:rPr lang="el-GR" err="1"/>
              <a:t>προεπικάλυψης</a:t>
            </a:r>
            <a:r>
              <a:rPr lang="el-GR"/>
              <a:t>) και (κυρίως) μετά (οπότε έχουμε την επικάλυψη ή κυρίως επικάλυψη, ή </a:t>
            </a:r>
            <a:r>
              <a:rPr lang="el-GR" err="1"/>
              <a:t>μεταεπικάλυψη</a:t>
            </a:r>
            <a:r>
              <a:rPr lang="el-GR"/>
              <a:t>). Η επικάλυψη αφορά το χρονικό διάστημα [t-1, t2], όπου προσεγγιστικά, το χρονικό σημείο t1 είναι η έναρξη του χρόνου και t2 τα 400 </a:t>
            </a:r>
            <a:r>
              <a:rPr lang="el-GR" err="1"/>
              <a:t>ms</a:t>
            </a:r>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57956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565925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Οι μέθοδοι συμπίεσης του ήχου που χρησιμοποιούνται στους σύγχρονους αλγόριθμους συμπίεσης (μεταξύ των οποίων και στο MPEG) βασίζονται στην επικάλυψη κυρίως στο πεδίο της συχνότητας αλλά και σε αυτό του χρόνου με τις τεχνικές που χρησιμοποιούνται να είναι πολύ παρόμοιες για τους διάφορους κωδικοποιητές.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824608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912141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606791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218972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09728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Με χρήση του </a:t>
            </a:r>
            <a:r>
              <a:rPr lang="el-GR" sz="1200" b="0" i="0" u="none" strike="noStrike" kern="1200" baseline="0" err="1">
                <a:solidFill>
                  <a:schemeClr val="tx1"/>
                </a:solidFill>
                <a:latin typeface="+mn-lt"/>
                <a:ea typeface="+mn-ea"/>
                <a:cs typeface="+mn-cs"/>
              </a:rPr>
              <a:t>ψυχοακουστικού</a:t>
            </a:r>
            <a:r>
              <a:rPr lang="el-GR" sz="1200" b="0" i="0" u="none" strike="noStrike" kern="1200" baseline="0">
                <a:solidFill>
                  <a:schemeClr val="tx1"/>
                </a:solidFill>
                <a:latin typeface="+mn-lt"/>
                <a:ea typeface="+mn-ea"/>
                <a:cs typeface="+mn-cs"/>
              </a:rPr>
              <a:t> μοντέλου και των φαινομένων της επικάλυψης συχνότητας (αφού αυτό το είδος είναι που χρησιμοποιείται συνηθέστερα), μπορούν να εντοπιστούν τα τμήματα του ηχητικού σήματος τα οποία μπορούν να παραλειφθούν. Συγκεκριμένα, </a:t>
            </a:r>
          </a:p>
          <a:p>
            <a:r>
              <a:rPr lang="el-GR" sz="1200" b="0" i="0" u="none" strike="noStrike" kern="1200" baseline="0">
                <a:solidFill>
                  <a:schemeClr val="tx1"/>
                </a:solidFill>
                <a:latin typeface="+mn-lt"/>
                <a:ea typeface="+mn-ea"/>
                <a:cs typeface="+mn-cs"/>
              </a:rPr>
              <a:t>• Μια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μπορεί να επικαλύπτεται από κάποια άλλη (επειδή η ένταση του ήχου σε αυτήν την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είναι πιο χαμηλή από το όριο). Αυτό σημαίνει ότι το περιεχόμενο της συγκεκριμένης </a:t>
            </a:r>
            <a:r>
              <a:rPr lang="el-GR" sz="1200" b="0" i="0" u="none" strike="noStrike" kern="1200" baseline="0" err="1">
                <a:solidFill>
                  <a:schemeClr val="tx1"/>
                </a:solidFill>
                <a:latin typeface="+mn-lt"/>
                <a:ea typeface="+mn-ea"/>
                <a:cs typeface="+mn-cs"/>
              </a:rPr>
              <a:t>υπομπάντας</a:t>
            </a:r>
            <a:r>
              <a:rPr lang="el-GR" sz="1200" b="0" i="0" u="none" strike="noStrike" kern="1200" baseline="0">
                <a:solidFill>
                  <a:schemeClr val="tx1"/>
                </a:solidFill>
                <a:latin typeface="+mn-lt"/>
                <a:ea typeface="+mn-ea"/>
                <a:cs typeface="+mn-cs"/>
              </a:rPr>
              <a:t> δεν χρειάζεται να μεταδοθεί. </a:t>
            </a:r>
          </a:p>
          <a:p>
            <a:r>
              <a:rPr lang="el-GR" sz="1200" b="0" i="0" u="none" strike="noStrike" kern="1200" baseline="0">
                <a:solidFill>
                  <a:schemeClr val="tx1"/>
                </a:solidFill>
                <a:latin typeface="+mn-lt"/>
                <a:ea typeface="+mn-ea"/>
                <a:cs typeface="+mn-cs"/>
              </a:rPr>
              <a:t>• Μια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μπορεί να μην επικαλύπτεται οριακά. Ο </a:t>
            </a:r>
            <a:r>
              <a:rPr lang="el-GR" sz="1200" b="0" i="0" u="none" strike="noStrike" kern="1200" baseline="0" err="1">
                <a:solidFill>
                  <a:schemeClr val="tx1"/>
                </a:solidFill>
                <a:latin typeface="+mn-lt"/>
                <a:ea typeface="+mn-ea"/>
                <a:cs typeface="+mn-cs"/>
              </a:rPr>
              <a:t>κβαντισμός</a:t>
            </a:r>
            <a:r>
              <a:rPr lang="el-GR" sz="1200" b="0" i="0" u="none" strike="noStrike" kern="1200" baseline="0">
                <a:solidFill>
                  <a:schemeClr val="tx1"/>
                </a:solidFill>
                <a:latin typeface="+mn-lt"/>
                <a:ea typeface="+mn-ea"/>
                <a:cs typeface="+mn-cs"/>
              </a:rPr>
              <a:t> στα δείγματα της </a:t>
            </a:r>
            <a:r>
              <a:rPr lang="el-GR" sz="1200" b="0" i="0" u="none" strike="noStrike" kern="1200" baseline="0" err="1">
                <a:solidFill>
                  <a:schemeClr val="tx1"/>
                </a:solidFill>
                <a:latin typeface="+mn-lt"/>
                <a:ea typeface="+mn-ea"/>
                <a:cs typeface="+mn-cs"/>
              </a:rPr>
              <a:t>υπομπάντας</a:t>
            </a:r>
            <a:r>
              <a:rPr lang="el-GR" sz="1200" b="0" i="0" u="none" strike="noStrike" kern="1200" baseline="0">
                <a:solidFill>
                  <a:schemeClr val="tx1"/>
                </a:solidFill>
                <a:latin typeface="+mn-lt"/>
                <a:ea typeface="+mn-ea"/>
                <a:cs typeface="+mn-cs"/>
              </a:rPr>
              <a:t> αυτής μπορεί να γίνει όχι στις αρχικές τιμές αλλά στις διαφορές των πραγματικών τιμών από τα αντίστοιχα όρια ακοής (για τη συγκεκριμένη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 Επιπλέον η ακρίβεια της </a:t>
            </a:r>
            <a:r>
              <a:rPr lang="el-GR" sz="1200" b="0" i="0" u="none" strike="noStrike" kern="1200" baseline="0" err="1">
                <a:solidFill>
                  <a:schemeClr val="tx1"/>
                </a:solidFill>
                <a:latin typeface="+mn-lt"/>
                <a:ea typeface="+mn-ea"/>
                <a:cs typeface="+mn-cs"/>
              </a:rPr>
              <a:t>κβάντισης</a:t>
            </a:r>
            <a:r>
              <a:rPr lang="el-GR" sz="1200" b="0" i="0" u="none" strike="noStrike" kern="1200" baseline="0">
                <a:solidFill>
                  <a:schemeClr val="tx1"/>
                </a:solidFill>
                <a:latin typeface="+mn-lt"/>
                <a:ea typeface="+mn-ea"/>
                <a:cs typeface="+mn-cs"/>
              </a:rPr>
              <a:t> μπορεί να διαφέρει, δίνοντας, για παράδειγμα, έμφαση (με την ανάθεση περισσότερων </a:t>
            </a:r>
            <a:r>
              <a:rPr lang="el-GR" sz="1200" b="0" i="0" u="none" strike="noStrike" kern="1200" baseline="0" err="1">
                <a:solidFill>
                  <a:schemeClr val="tx1"/>
                </a:solidFill>
                <a:latin typeface="+mn-lt"/>
                <a:ea typeface="+mn-ea"/>
                <a:cs typeface="+mn-cs"/>
              </a:rPr>
              <a:t>bits</a:t>
            </a:r>
            <a:r>
              <a:rPr lang="el-GR" sz="1200" b="0" i="0" u="none" strike="noStrike" kern="1200" baseline="0">
                <a:solidFill>
                  <a:schemeClr val="tx1"/>
                </a:solidFill>
                <a:latin typeface="+mn-lt"/>
                <a:ea typeface="+mn-ea"/>
                <a:cs typeface="+mn-cs"/>
              </a:rPr>
              <a:t>) στις χαμηλότερες συχνότητες και μικρότερη (μικρότερο πλήθος </a:t>
            </a:r>
            <a:r>
              <a:rPr lang="el-GR" sz="1200" b="0" i="0" u="none" strike="noStrike" kern="1200" baseline="0" err="1">
                <a:solidFill>
                  <a:schemeClr val="tx1"/>
                </a:solidFill>
                <a:latin typeface="+mn-lt"/>
                <a:ea typeface="+mn-ea"/>
                <a:cs typeface="+mn-cs"/>
              </a:rPr>
              <a:t>bits</a:t>
            </a:r>
            <a:r>
              <a:rPr lang="el-GR" sz="1200" b="0" i="0" u="none" strike="noStrike" kern="1200" baseline="0">
                <a:solidFill>
                  <a:schemeClr val="tx1"/>
                </a:solidFill>
                <a:latin typeface="+mn-lt"/>
                <a:ea typeface="+mn-ea"/>
                <a:cs typeface="+mn-cs"/>
              </a:rPr>
              <a:t>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στις υψηλότερες. </a:t>
            </a: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44314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ανθρώπινο αυτί έχει δυναμικό εύρος ακοής περί τα 140 </a:t>
            </a:r>
            <a:r>
              <a:rPr lang="el-GR" dirty="0" err="1"/>
              <a:t>dB</a:t>
            </a:r>
            <a:r>
              <a:rPr lang="el-GR" dirty="0"/>
              <a:t> και μπορεί να ακούει σε ένα εύρος ζώνης από τις πολύ χαμηλές συχνότητες (κάποιες δεκάδες </a:t>
            </a:r>
            <a:r>
              <a:rPr lang="el-GR" dirty="0" err="1"/>
              <a:t>Hz</a:t>
            </a:r>
            <a:r>
              <a:rPr lang="el-GR" dirty="0"/>
              <a:t>) μέχρι περίπου τα 15 </a:t>
            </a:r>
            <a:r>
              <a:rPr lang="el-GR" dirty="0" err="1"/>
              <a:t>KHz</a:t>
            </a:r>
            <a:r>
              <a:rPr lang="el-GR" dirty="0"/>
              <a:t> με 20 </a:t>
            </a:r>
            <a:r>
              <a:rPr lang="el-GR" dirty="0" err="1"/>
              <a:t>kHz</a:t>
            </a:r>
            <a:r>
              <a:rPr lang="el-GR" dirty="0"/>
              <a:t>. Τα συστήματα ήχου στα τηλεοπτικά συστήματα πρέπει να καλύπτουν αυτές τις απαιτήσεις. Όπως θα δούμε, το σήμα του ήχου έχει σημαντικές απαιτήσεις αναφορικά με το εύρος ζώνης (αν και όχι τόσο μεγάλες όσο το σήμα του βίντεο), οπότε και για το σήμα του ήχου απαιτείται συμπίεση και κωδικοποίηση.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0879024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Η απόφαση αναφορικά με το αν θα παραλείψουμε μια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ή εάν αυτή θα κβαντιστεί με μικρότερη ακρίβεια, εξαρτάται από την εφαρμογή των </a:t>
            </a:r>
            <a:r>
              <a:rPr lang="el-GR" sz="1200" b="0" i="0" u="none" strike="noStrike" kern="1200" baseline="0" err="1">
                <a:solidFill>
                  <a:schemeClr val="tx1"/>
                </a:solidFill>
                <a:latin typeface="+mn-lt"/>
                <a:ea typeface="+mn-ea"/>
                <a:cs typeface="+mn-cs"/>
              </a:rPr>
              <a:t>ψυχοακουστικών</a:t>
            </a:r>
            <a:r>
              <a:rPr lang="el-GR" sz="1200" b="0" i="0" u="none" strike="noStrike" kern="1200" baseline="0">
                <a:solidFill>
                  <a:schemeClr val="tx1"/>
                </a:solidFill>
                <a:latin typeface="+mn-lt"/>
                <a:ea typeface="+mn-ea"/>
                <a:cs typeface="+mn-cs"/>
              </a:rPr>
              <a:t> μοντέλων, η οποία λαμβάνει υπόψη της και το φασματικό περιεχόμενο του σήματος. Ο </a:t>
            </a:r>
            <a:r>
              <a:rPr lang="el-GR" sz="1200" b="0" i="0" u="none" strike="noStrike" kern="1200" baseline="0" err="1">
                <a:solidFill>
                  <a:schemeClr val="tx1"/>
                </a:solidFill>
                <a:latin typeface="+mn-lt"/>
                <a:ea typeface="+mn-ea"/>
                <a:cs typeface="+mn-cs"/>
              </a:rPr>
              <a:t>κβαντισμός</a:t>
            </a:r>
            <a:r>
              <a:rPr lang="el-GR" sz="1200" b="0" i="0" u="none" strike="noStrike" kern="1200" baseline="0">
                <a:solidFill>
                  <a:schemeClr val="tx1"/>
                </a:solidFill>
                <a:latin typeface="+mn-lt"/>
                <a:ea typeface="+mn-ea"/>
                <a:cs typeface="+mn-cs"/>
              </a:rPr>
              <a:t> ελέγχεται από τον </a:t>
            </a:r>
            <a:r>
              <a:rPr lang="el-GR" sz="1200" b="0" i="0" u="none" strike="noStrike" kern="1200" baseline="0" err="1">
                <a:solidFill>
                  <a:schemeClr val="tx1"/>
                </a:solidFill>
                <a:latin typeface="+mn-lt"/>
                <a:ea typeface="+mn-ea"/>
                <a:cs typeface="+mn-cs"/>
              </a:rPr>
              <a:t>κβαντιστή</a:t>
            </a:r>
            <a:r>
              <a:rPr lang="el-GR" sz="1200" b="0" i="0" u="none" strike="noStrike" kern="1200" baseline="0">
                <a:solidFill>
                  <a:schemeClr val="tx1"/>
                </a:solidFill>
                <a:latin typeface="+mn-lt"/>
                <a:ea typeface="+mn-ea"/>
                <a:cs typeface="+mn-cs"/>
              </a:rPr>
              <a:t> κάθε </a:t>
            </a:r>
            <a:r>
              <a:rPr lang="el-GR" sz="1200" b="0" i="0" u="none" strike="noStrike" kern="1200" baseline="0" err="1">
                <a:solidFill>
                  <a:schemeClr val="tx1"/>
                </a:solidFill>
                <a:latin typeface="+mn-lt"/>
                <a:ea typeface="+mn-ea"/>
                <a:cs typeface="+mn-cs"/>
              </a:rPr>
              <a:t>υπομπάντας</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Ο </a:t>
            </a:r>
            <a:r>
              <a:rPr lang="el-GR" sz="1200" b="0" i="0" u="none" strike="noStrike" kern="1200" baseline="0" err="1">
                <a:solidFill>
                  <a:schemeClr val="tx1"/>
                </a:solidFill>
                <a:latin typeface="+mn-lt"/>
                <a:ea typeface="+mn-ea"/>
                <a:cs typeface="+mn-cs"/>
              </a:rPr>
              <a:t>κβαντισμός</a:t>
            </a:r>
            <a:r>
              <a:rPr lang="el-GR" sz="1200" b="0" i="0" u="none" strike="noStrike" kern="1200" baseline="0">
                <a:solidFill>
                  <a:schemeClr val="tx1"/>
                </a:solidFill>
                <a:latin typeface="+mn-lt"/>
                <a:ea typeface="+mn-ea"/>
                <a:cs typeface="+mn-cs"/>
              </a:rPr>
              <a:t> ακολουθείται από περιορισμό του πλεονασμού, ο οποίος γίνεται με τη βοήθεια ειδικής κωδικοποίησης. Με το πέρας αυτών των διαδικασιών είναι διαθέσιμο το συμπιεσμένο ψηφιακό ηχητικό σήμα.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642117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i="0" u="none" strike="noStrike" kern="1200" baseline="0">
                <a:solidFill>
                  <a:schemeClr val="tx1"/>
                </a:solidFill>
                <a:latin typeface="+mn-lt"/>
                <a:ea typeface="+mn-ea"/>
                <a:cs typeface="+mn-cs"/>
              </a:rPr>
              <a:t>Κωδικοποίηση </a:t>
            </a:r>
            <a:r>
              <a:rPr lang="el-GR" sz="1200" b="1" i="0" u="none" strike="noStrike" kern="1200" baseline="0" err="1">
                <a:solidFill>
                  <a:schemeClr val="tx1"/>
                </a:solidFill>
                <a:latin typeface="+mn-lt"/>
                <a:ea typeface="+mn-ea"/>
                <a:cs typeface="+mn-cs"/>
              </a:rPr>
              <a:t>Υπομπάντας</a:t>
            </a:r>
            <a:r>
              <a:rPr lang="el-GR" sz="1200" b="1" i="0" u="none" strike="noStrike" kern="1200" baseline="0">
                <a:solidFill>
                  <a:schemeClr val="tx1"/>
                </a:solidFill>
                <a:latin typeface="+mn-lt"/>
                <a:ea typeface="+mn-ea"/>
                <a:cs typeface="+mn-cs"/>
              </a:rPr>
              <a:t> </a:t>
            </a:r>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Σύμφωνα με το MPEG (και συγκεκριμένα τα επίπεδα Ι και ΙΙ,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 και II) το ηχητικό σήμα διέρχεται από μια συστοιχία φίλτρων, τα οποία χωρίζουν το σήμα σε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των 750 </a:t>
            </a:r>
            <a:r>
              <a:rPr lang="el-GR" sz="1200" b="0" i="0" u="none" strike="noStrike" kern="1200" baseline="0" err="1">
                <a:solidFill>
                  <a:schemeClr val="tx1"/>
                </a:solidFill>
                <a:latin typeface="+mn-lt"/>
                <a:ea typeface="+mn-ea"/>
                <a:cs typeface="+mn-cs"/>
              </a:rPr>
              <a:t>Hz</a:t>
            </a:r>
            <a:r>
              <a:rPr lang="el-GR" sz="1200" b="0" i="0" u="none" strike="noStrike" kern="1200" baseline="0">
                <a:solidFill>
                  <a:schemeClr val="tx1"/>
                </a:solidFill>
                <a:latin typeface="+mn-lt"/>
                <a:ea typeface="+mn-ea"/>
                <a:cs typeface="+mn-cs"/>
              </a:rPr>
              <a:t>.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υπάρχει ξεχωριστός </a:t>
            </a:r>
            <a:r>
              <a:rPr lang="el-GR" sz="1200" b="0" i="0" u="none" strike="noStrike" kern="1200" baseline="0" err="1">
                <a:solidFill>
                  <a:schemeClr val="tx1"/>
                </a:solidFill>
                <a:latin typeface="+mn-lt"/>
                <a:ea typeface="+mn-ea"/>
                <a:cs typeface="+mn-cs"/>
              </a:rPr>
              <a:t>κβαντιστής</a:t>
            </a:r>
            <a:r>
              <a:rPr lang="el-GR" sz="1200" b="0" i="0" u="none" strike="noStrike" kern="1200" baseline="0">
                <a:solidFill>
                  <a:schemeClr val="tx1"/>
                </a:solidFill>
                <a:latin typeface="+mn-lt"/>
                <a:ea typeface="+mn-ea"/>
                <a:cs typeface="+mn-cs"/>
              </a:rPr>
              <a:t>, ο οποίος ελέγχεται από το μπλοκ του ΔΜΦ (ο οποίος εφαρμόζει τον αλγόριθμο του Ταχέως Μετασχηματισμού Φουριέ) και 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(33). </a:t>
            </a:r>
          </a:p>
          <a:p>
            <a:r>
              <a:rPr lang="el-GR" sz="1200" b="0" i="0" u="none" strike="noStrike" kern="1200" baseline="0">
                <a:solidFill>
                  <a:schemeClr val="tx1"/>
                </a:solidFill>
                <a:latin typeface="+mn-lt"/>
                <a:ea typeface="+mn-ea"/>
                <a:cs typeface="+mn-cs"/>
              </a:rPr>
              <a:t>Ο </a:t>
            </a:r>
            <a:r>
              <a:rPr lang="el-GR" sz="1200" b="0" i="0" u="none" strike="noStrike" kern="1200" baseline="0" err="1">
                <a:solidFill>
                  <a:schemeClr val="tx1"/>
                </a:solidFill>
                <a:latin typeface="+mn-lt"/>
                <a:ea typeface="+mn-ea"/>
                <a:cs typeface="+mn-cs"/>
              </a:rPr>
              <a:t>κβαντιστής</a:t>
            </a:r>
            <a:r>
              <a:rPr lang="el-GR" sz="1200" b="0" i="0" u="none" strike="noStrike" kern="1200" baseline="0">
                <a:solidFill>
                  <a:schemeClr val="tx1"/>
                </a:solidFill>
                <a:latin typeface="+mn-lt"/>
                <a:ea typeface="+mn-ea"/>
                <a:cs typeface="+mn-cs"/>
              </a:rPr>
              <a:t> έχει τη δυνατότητα να απορρίψει εξολοκλήρου την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ή να προσαρμόσει (περιορίσει) την ακρίβεια του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Σύμφωνα με το πρότυπο MPEG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II, ο ΔΜΦ λαμβάνει χώρα </a:t>
            </a:r>
          </a:p>
          <a:p>
            <a:r>
              <a:rPr lang="el-GR" sz="1200" b="0" i="0" u="none" strike="noStrike" kern="1200" baseline="0">
                <a:solidFill>
                  <a:schemeClr val="tx1"/>
                </a:solidFill>
                <a:latin typeface="+mn-lt"/>
                <a:ea typeface="+mn-ea"/>
                <a:cs typeface="+mn-cs"/>
              </a:rPr>
              <a:t>κάθε 24 </a:t>
            </a:r>
            <a:r>
              <a:rPr lang="el-GR" sz="1200" b="0" i="0" u="none" strike="noStrike" kern="1200" baseline="0" err="1">
                <a:solidFill>
                  <a:schemeClr val="tx1"/>
                </a:solidFill>
                <a:latin typeface="+mn-lt"/>
                <a:ea typeface="+mn-ea"/>
                <a:cs typeface="+mn-cs"/>
              </a:rPr>
              <a:t>milliseconds</a:t>
            </a:r>
            <a:r>
              <a:rPr lang="el-GR" sz="1200" b="0" i="0" u="none" strike="noStrike" kern="1200" baseline="0">
                <a:solidFill>
                  <a:schemeClr val="tx1"/>
                </a:solidFill>
                <a:latin typeface="+mn-lt"/>
                <a:ea typeface="+mn-ea"/>
                <a:cs typeface="+mn-cs"/>
              </a:rPr>
              <a:t> και εφαρμόζεται σε 1.024 δείγματα. Αυτό σημαίνει ότι η πληροφορία που δίνεται στο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αλλάζει κάθε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Στο χρονικό διάστημα αυτό των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οι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πραγματοποιούν συμπίεση με βάση την πληροφορία που έχουν λάβει από το μπλοκ του </a:t>
            </a:r>
            <a:r>
              <a:rPr lang="el-GR" sz="1200" b="0" i="0" u="none" strike="noStrike" kern="1200" baseline="0" err="1">
                <a:solidFill>
                  <a:schemeClr val="tx1"/>
                </a:solidFill>
                <a:latin typeface="+mn-lt"/>
                <a:ea typeface="+mn-ea"/>
                <a:cs typeface="+mn-cs"/>
              </a:rPr>
              <a:t>ψυχοακουστικού</a:t>
            </a:r>
            <a:r>
              <a:rPr lang="el-GR" sz="1200" b="0" i="0" u="none" strike="noStrike" kern="1200" baseline="0">
                <a:solidFill>
                  <a:schemeClr val="tx1"/>
                </a:solidFill>
                <a:latin typeface="+mn-lt"/>
                <a:ea typeface="+mn-ea"/>
                <a:cs typeface="+mn-cs"/>
              </a:rPr>
              <a:t> μοντέλου. Αυτό σημαίνει ότι ο μηχανισμός προκαλεί μια καθυστέρηση.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345073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1" i="0" u="none" strike="noStrike" kern="1200" baseline="0">
                <a:solidFill>
                  <a:schemeClr val="tx1"/>
                </a:solidFill>
                <a:latin typeface="+mn-lt"/>
                <a:ea typeface="+mn-ea"/>
                <a:cs typeface="+mn-cs"/>
              </a:rPr>
              <a:t>Κωδικοποίηση </a:t>
            </a:r>
            <a:r>
              <a:rPr lang="el-GR" sz="1200" b="1" i="0" u="none" strike="noStrike" kern="1200" baseline="0" err="1">
                <a:solidFill>
                  <a:schemeClr val="tx1"/>
                </a:solidFill>
                <a:latin typeface="+mn-lt"/>
                <a:ea typeface="+mn-ea"/>
                <a:cs typeface="+mn-cs"/>
              </a:rPr>
              <a:t>Υπομπάντας</a:t>
            </a:r>
            <a:r>
              <a:rPr lang="el-GR" sz="1200" b="1" i="0" u="none" strike="noStrike" kern="1200" baseline="0">
                <a:solidFill>
                  <a:schemeClr val="tx1"/>
                </a:solidFill>
                <a:latin typeface="+mn-lt"/>
                <a:ea typeface="+mn-ea"/>
                <a:cs typeface="+mn-cs"/>
              </a:rPr>
              <a:t> </a:t>
            </a:r>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Σύμφωνα με το MPEG (και συγκεκριμένα τα επίπεδα Ι και ΙΙ,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 και II) το ηχητικό σήμα διέρχεται από μια συστοιχία φίλτρων, τα οποία χωρίζουν το σήμα σε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των 750 </a:t>
            </a:r>
            <a:r>
              <a:rPr lang="el-GR" sz="1200" b="0" i="0" u="none" strike="noStrike" kern="1200" baseline="0" err="1">
                <a:solidFill>
                  <a:schemeClr val="tx1"/>
                </a:solidFill>
                <a:latin typeface="+mn-lt"/>
                <a:ea typeface="+mn-ea"/>
                <a:cs typeface="+mn-cs"/>
              </a:rPr>
              <a:t>Hz</a:t>
            </a:r>
            <a:r>
              <a:rPr lang="el-GR" sz="1200" b="0" i="0" u="none" strike="noStrike" kern="1200" baseline="0">
                <a:solidFill>
                  <a:schemeClr val="tx1"/>
                </a:solidFill>
                <a:latin typeface="+mn-lt"/>
                <a:ea typeface="+mn-ea"/>
                <a:cs typeface="+mn-cs"/>
              </a:rPr>
              <a:t>.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υπάρχει ξεχωριστός </a:t>
            </a:r>
            <a:r>
              <a:rPr lang="el-GR" sz="1200" b="0" i="0" u="none" strike="noStrike" kern="1200" baseline="0" err="1">
                <a:solidFill>
                  <a:schemeClr val="tx1"/>
                </a:solidFill>
                <a:latin typeface="+mn-lt"/>
                <a:ea typeface="+mn-ea"/>
                <a:cs typeface="+mn-cs"/>
              </a:rPr>
              <a:t>κβαντιστής</a:t>
            </a:r>
            <a:r>
              <a:rPr lang="el-GR" sz="1200" b="0" i="0" u="none" strike="noStrike" kern="1200" baseline="0">
                <a:solidFill>
                  <a:schemeClr val="tx1"/>
                </a:solidFill>
                <a:latin typeface="+mn-lt"/>
                <a:ea typeface="+mn-ea"/>
                <a:cs typeface="+mn-cs"/>
              </a:rPr>
              <a:t>, ο οποίος ελέγχεται από το μπλοκ του ΔΜΦ (ο οποίος εφαρμόζει τον αλγόριθμο του Ταχέως Μετασχηματισμού Φουριέ) και 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(33). </a:t>
            </a:r>
          </a:p>
          <a:p>
            <a:r>
              <a:rPr lang="el-GR" sz="1200" b="0" i="0" u="none" strike="noStrike" kern="1200" baseline="0">
                <a:solidFill>
                  <a:schemeClr val="tx1"/>
                </a:solidFill>
                <a:latin typeface="+mn-lt"/>
                <a:ea typeface="+mn-ea"/>
                <a:cs typeface="+mn-cs"/>
              </a:rPr>
              <a:t>Ο </a:t>
            </a:r>
            <a:r>
              <a:rPr lang="el-GR" sz="1200" b="0" i="0" u="none" strike="noStrike" kern="1200" baseline="0" err="1">
                <a:solidFill>
                  <a:schemeClr val="tx1"/>
                </a:solidFill>
                <a:latin typeface="+mn-lt"/>
                <a:ea typeface="+mn-ea"/>
                <a:cs typeface="+mn-cs"/>
              </a:rPr>
              <a:t>κβαντιστής</a:t>
            </a:r>
            <a:r>
              <a:rPr lang="el-GR" sz="1200" b="0" i="0" u="none" strike="noStrike" kern="1200" baseline="0">
                <a:solidFill>
                  <a:schemeClr val="tx1"/>
                </a:solidFill>
                <a:latin typeface="+mn-lt"/>
                <a:ea typeface="+mn-ea"/>
                <a:cs typeface="+mn-cs"/>
              </a:rPr>
              <a:t> έχει τη δυνατότητα να απορρίψει εξολοκλήρου την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ή να προσαρμόσει (περιορίσει) την ακρίβεια του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Σύμφωνα με το πρότυπο MPEG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II, ο ΔΜΦ λαμβάνει χώρα </a:t>
            </a:r>
          </a:p>
          <a:p>
            <a:r>
              <a:rPr lang="el-GR" sz="1200" b="0" i="0" u="none" strike="noStrike" kern="1200" baseline="0">
                <a:solidFill>
                  <a:schemeClr val="tx1"/>
                </a:solidFill>
                <a:latin typeface="+mn-lt"/>
                <a:ea typeface="+mn-ea"/>
                <a:cs typeface="+mn-cs"/>
              </a:rPr>
              <a:t>κάθε 24 </a:t>
            </a:r>
            <a:r>
              <a:rPr lang="el-GR" sz="1200" b="0" i="0" u="none" strike="noStrike" kern="1200" baseline="0" err="1">
                <a:solidFill>
                  <a:schemeClr val="tx1"/>
                </a:solidFill>
                <a:latin typeface="+mn-lt"/>
                <a:ea typeface="+mn-ea"/>
                <a:cs typeface="+mn-cs"/>
              </a:rPr>
              <a:t>milliseconds</a:t>
            </a:r>
            <a:r>
              <a:rPr lang="el-GR" sz="1200" b="0" i="0" u="none" strike="noStrike" kern="1200" baseline="0">
                <a:solidFill>
                  <a:schemeClr val="tx1"/>
                </a:solidFill>
                <a:latin typeface="+mn-lt"/>
                <a:ea typeface="+mn-ea"/>
                <a:cs typeface="+mn-cs"/>
              </a:rPr>
              <a:t> και εφαρμόζεται σε 1.024 δείγματα. Αυτό σημαίνει ότι η πληροφορία που δίνεται στο </a:t>
            </a:r>
            <a:r>
              <a:rPr lang="el-GR" sz="1200" b="0" i="0" u="none" strike="noStrike" kern="1200" baseline="0" err="1">
                <a:solidFill>
                  <a:schemeClr val="tx1"/>
                </a:solidFill>
                <a:latin typeface="+mn-lt"/>
                <a:ea typeface="+mn-ea"/>
                <a:cs typeface="+mn-cs"/>
              </a:rPr>
              <a:t>ψυχοακουστικό</a:t>
            </a:r>
            <a:r>
              <a:rPr lang="el-GR" sz="1200" b="0" i="0" u="none" strike="noStrike" kern="1200" baseline="0">
                <a:solidFill>
                  <a:schemeClr val="tx1"/>
                </a:solidFill>
                <a:latin typeface="+mn-lt"/>
                <a:ea typeface="+mn-ea"/>
                <a:cs typeface="+mn-cs"/>
              </a:rPr>
              <a:t> μοντέλο αλλάζει κάθε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Στο χρονικό διάστημα αυτό των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οι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πραγματοποιούν συμπίεση με βάση την πληροφορία που έχουν λάβει από το μπλοκ του </a:t>
            </a:r>
            <a:r>
              <a:rPr lang="el-GR" sz="1200" b="0" i="0" u="none" strike="noStrike" kern="1200" baseline="0" err="1">
                <a:solidFill>
                  <a:schemeClr val="tx1"/>
                </a:solidFill>
                <a:latin typeface="+mn-lt"/>
                <a:ea typeface="+mn-ea"/>
                <a:cs typeface="+mn-cs"/>
              </a:rPr>
              <a:t>ψυχοακουστικού</a:t>
            </a:r>
            <a:r>
              <a:rPr lang="el-GR" sz="1200" b="0" i="0" u="none" strike="noStrike" kern="1200" baseline="0">
                <a:solidFill>
                  <a:schemeClr val="tx1"/>
                </a:solidFill>
                <a:latin typeface="+mn-lt"/>
                <a:ea typeface="+mn-ea"/>
                <a:cs typeface="+mn-cs"/>
              </a:rPr>
              <a:t> μοντέλου. Αυτό σημαίνει ότι ο μηχανισμός προκαλεί μια καθυστέρηση.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501427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 Ο ΔΜΦ πραγματοποιείται με: </a:t>
            </a:r>
          </a:p>
          <a:p>
            <a:r>
              <a:rPr lang="el-GR" sz="1200" b="0" i="0" u="none" strike="noStrike" kern="1200" baseline="0">
                <a:solidFill>
                  <a:schemeClr val="tx1"/>
                </a:solidFill>
                <a:latin typeface="+mn-lt"/>
                <a:ea typeface="+mn-ea"/>
                <a:cs typeface="+mn-cs"/>
              </a:rPr>
              <a:t>• 512 σημεία στην περίπτωση του MPEG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 </a:t>
            </a:r>
          </a:p>
          <a:p>
            <a:r>
              <a:rPr lang="el-GR" sz="1200" b="0" i="0" u="none" strike="noStrike" kern="1200" baseline="0">
                <a:solidFill>
                  <a:schemeClr val="tx1"/>
                </a:solidFill>
                <a:latin typeface="+mn-lt"/>
                <a:ea typeface="+mn-ea"/>
                <a:cs typeface="+mn-cs"/>
              </a:rPr>
              <a:t>• 1024 σημεία στην περίπτωση των MPEG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II </a:t>
            </a:r>
          </a:p>
          <a:p>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Οι διαδικασίες αυτές λαμβάνουν χώρα σε χρονικό διάστημα των 24 </a:t>
            </a:r>
            <a:r>
              <a:rPr lang="el-GR" sz="1200" b="0" i="0" u="none" strike="noStrike" kern="1200" baseline="0" err="1">
                <a:solidFill>
                  <a:schemeClr val="tx1"/>
                </a:solidFill>
                <a:latin typeface="+mn-lt"/>
                <a:ea typeface="+mn-ea"/>
                <a:cs typeface="+mn-cs"/>
              </a:rPr>
              <a:t>ms</a:t>
            </a:r>
            <a:r>
              <a:rPr lang="el-GR" sz="1200" b="0" i="0" u="none" strike="noStrike" kern="1200" baseline="0">
                <a:solidFill>
                  <a:schemeClr val="tx1"/>
                </a:solidFill>
                <a:latin typeface="+mn-lt"/>
                <a:ea typeface="+mn-ea"/>
                <a:cs typeface="+mn-cs"/>
              </a:rPr>
              <a:t>, με βάση τη δειγματοληψία του ηχητικού σήματος. Το σύνολο των συνιστωσών του ηχητικού σήματος στις εξόδους των </a:t>
            </a:r>
            <a:r>
              <a:rPr lang="el-GR" sz="1200" b="0" i="0" u="none" strike="noStrike" kern="1200" baseline="0" err="1">
                <a:solidFill>
                  <a:schemeClr val="tx1"/>
                </a:solidFill>
                <a:latin typeface="+mn-lt"/>
                <a:ea typeface="+mn-ea"/>
                <a:cs typeface="+mn-cs"/>
              </a:rPr>
              <a:t>κβαντιστών</a:t>
            </a:r>
            <a:r>
              <a:rPr lang="el-GR" sz="1200" b="0" i="0" u="none" strike="noStrike" kern="1200" baseline="0">
                <a:solidFill>
                  <a:schemeClr val="tx1"/>
                </a:solidFill>
                <a:latin typeface="+mn-lt"/>
                <a:ea typeface="+mn-ea"/>
                <a:cs typeface="+mn-cs"/>
              </a:rPr>
              <a:t> αποτελούν το συμπιεσμένο σήμα. </a:t>
            </a:r>
          </a:p>
          <a:p>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Εξαιτίας των διαφορετικών επιπέδων ακουστικότητας, η ανάθεση του πλήθους των </a:t>
            </a:r>
            <a:r>
              <a:rPr lang="el-GR" sz="1200" b="0" i="0" u="none" strike="noStrike" kern="1200" baseline="0" err="1">
                <a:solidFill>
                  <a:schemeClr val="tx1"/>
                </a:solidFill>
                <a:latin typeface="+mn-lt"/>
                <a:ea typeface="+mn-ea"/>
                <a:cs typeface="+mn-cs"/>
              </a:rPr>
              <a:t>bits</a:t>
            </a:r>
            <a:r>
              <a:rPr lang="el-GR" sz="1200" b="0" i="0" u="none" strike="noStrike" kern="1200" baseline="0">
                <a:solidFill>
                  <a:schemeClr val="tx1"/>
                </a:solidFill>
                <a:latin typeface="+mn-lt"/>
                <a:ea typeface="+mn-ea"/>
                <a:cs typeface="+mn-cs"/>
              </a:rPr>
              <a:t> για τον </a:t>
            </a:r>
            <a:r>
              <a:rPr lang="el-GR" sz="1200" b="0" i="0" u="none" strike="noStrike" kern="1200" baseline="0" err="1">
                <a:solidFill>
                  <a:schemeClr val="tx1"/>
                </a:solidFill>
                <a:latin typeface="+mn-lt"/>
                <a:ea typeface="+mn-ea"/>
                <a:cs typeface="+mn-cs"/>
              </a:rPr>
              <a:t>κβαντισμό</a:t>
            </a:r>
            <a:r>
              <a:rPr lang="el-GR" sz="1200" b="0" i="0" u="none" strike="noStrike" kern="1200" baseline="0">
                <a:solidFill>
                  <a:schemeClr val="tx1"/>
                </a:solidFill>
                <a:latin typeface="+mn-lt"/>
                <a:ea typeface="+mn-ea"/>
                <a:cs typeface="+mn-cs"/>
              </a:rPr>
              <a:t> (άρα και η ποιότητα του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είναι διαφορετική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Ο </a:t>
            </a:r>
            <a:r>
              <a:rPr lang="el-GR" sz="1200" b="0" i="0" u="none" strike="noStrike" kern="1200" baseline="0" err="1">
                <a:solidFill>
                  <a:schemeClr val="tx1"/>
                </a:solidFill>
                <a:latin typeface="+mn-lt"/>
                <a:ea typeface="+mn-ea"/>
                <a:cs typeface="+mn-cs"/>
              </a:rPr>
              <a:t>κβαντισμός</a:t>
            </a:r>
            <a:r>
              <a:rPr lang="el-GR" sz="1200" b="0" i="0" u="none" strike="noStrike" kern="1200" baseline="0">
                <a:solidFill>
                  <a:schemeClr val="tx1"/>
                </a:solidFill>
                <a:latin typeface="+mn-lt"/>
                <a:ea typeface="+mn-ea"/>
                <a:cs typeface="+mn-cs"/>
              </a:rPr>
              <a:t> πρέπει να γίνεται σε μεγαλύτερη λεπτομέρεια στις πιο χαμηλές συχνότητες (εκεί, δηλαδή, που το ανθρώπινο σύστημα ακοής έχει τη μεγαλύτερη ευαισθησία, π.χ. στα 3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όπου εμφανίζεται και το μέγιστο) και να υπάρχει το περιθώριο να είναι λιγότερο λεπτομερής στις πιο υψηλές συχνότητες. </a:t>
            </a:r>
          </a:p>
          <a:p>
            <a:r>
              <a:rPr lang="el-GR" sz="1200" b="0" i="0" u="none" strike="noStrike" kern="1200" baseline="0">
                <a:solidFill>
                  <a:schemeClr val="tx1"/>
                </a:solidFill>
                <a:latin typeface="+mn-lt"/>
                <a:ea typeface="+mn-ea"/>
                <a:cs typeface="+mn-cs"/>
              </a:rPr>
              <a:t>Σημειώνεται επίσης ότι οι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εξετάζονται για το κατά πόσο περιέχουν αρμονικές σημάτων που ανήκουν σε επόμενες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Κατά πόσο, δηλαδή, οι επικαλυπτόμενοι ήχοι αποτελούν αρμονικές ή είναι ξεχωριστοί ήχοι. Ειδικά για την περίπτωση των αρμονικών οι ήχοι αυτοί μπορούν να εξαλειφθούν πλήρως.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785774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Θεωρούμε ότι έχουμε δύο απλά ηχητικά σήματα (τόνους) με υψηλή ένταση τα οποία βρίσκονται στα 4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και στα 8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όπως προκύπτει από το Διακριτό Μετασχηματισμό Φουριέ. Επιπλέον υπάρχουν άλλα δύο ηχητικά σήματα (τόνοι) στα 6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και στα 12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όπως παρουσιάζεται στην επόμενη εικόνα. </a:t>
            </a:r>
          </a:p>
          <a:p>
            <a:r>
              <a:rPr lang="el-GR" sz="1200" b="0" i="0" u="none" strike="noStrike" kern="1200" baseline="0">
                <a:solidFill>
                  <a:schemeClr val="tx1"/>
                </a:solidFill>
                <a:latin typeface="+mn-lt"/>
                <a:ea typeface="+mn-ea"/>
                <a:cs typeface="+mn-cs"/>
              </a:rPr>
              <a:t>Θα εξετάσουμε κατά πόσο υπάρχει επικάλυψη μεταξύ των σημάτων, ποια πρέπει κωδικοποιηθούν και ποια θα μπορούσαν να αγνοηθούν. Διακρίνουμε τις δύο περιπτώσεις:</a:t>
            </a:r>
          </a:p>
          <a:p>
            <a:endParaRPr lang="el-GR"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 Περίπτωση 1: Η ένταση του σήματος στη συχνότητα 6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παρατηρούμε ότι υπερβαίνει το κατώφλι επικάλυψης. Το τμήμα της επικάλυψης οφείλεται στον ήχο ο οποίος έχει συχνότητα 4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Στην περίπτωση αυτή περιορίζεται το πλήθος των επιπέδων </a:t>
            </a:r>
            <a:r>
              <a:rPr lang="el-GR" sz="1200" b="0" i="0" u="none" strike="noStrike" kern="1200" baseline="0" err="1">
                <a:solidFill>
                  <a:schemeClr val="tx1"/>
                </a:solidFill>
                <a:latin typeface="+mn-lt"/>
                <a:ea typeface="+mn-ea"/>
                <a:cs typeface="+mn-cs"/>
              </a:rPr>
              <a:t>κβαντισμού</a:t>
            </a:r>
            <a:r>
              <a:rPr lang="el-GR" sz="1200" b="0" i="0" u="none" strike="noStrike" kern="1200" baseline="0">
                <a:solidFill>
                  <a:schemeClr val="tx1"/>
                </a:solidFill>
                <a:latin typeface="+mn-lt"/>
                <a:ea typeface="+mn-ea"/>
                <a:cs typeface="+mn-cs"/>
              </a:rPr>
              <a:t>. </a:t>
            </a:r>
          </a:p>
          <a:p>
            <a:r>
              <a:rPr lang="el-GR" sz="1200" b="0" i="0" u="none" strike="noStrike" kern="1200" baseline="0">
                <a:solidFill>
                  <a:schemeClr val="tx1"/>
                </a:solidFill>
                <a:latin typeface="+mn-lt"/>
                <a:ea typeface="+mn-ea"/>
                <a:cs typeface="+mn-cs"/>
              </a:rPr>
              <a:t>• Περίπτωση 2: Σε επόμενη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παρατηρούμε ότι το σήμα στα 12KHz έχει ένταση η οποία είναι κάτω από το κατώφλι επικάλυψης. Αυτό σημαίνει ότι ο ήχος αυτό δεν θα γίνει αντιληπτός από τον ακροατή, αφού επικαλύπτεται από τον ήχο στα 8 </a:t>
            </a:r>
            <a:r>
              <a:rPr lang="el-GR" sz="1200" b="0" i="0" u="none" strike="noStrike" kern="1200" baseline="0" err="1">
                <a:solidFill>
                  <a:schemeClr val="tx1"/>
                </a:solidFill>
                <a:latin typeface="+mn-lt"/>
                <a:ea typeface="+mn-ea"/>
                <a:cs typeface="+mn-cs"/>
              </a:rPr>
              <a:t>KHz</a:t>
            </a:r>
            <a:r>
              <a:rPr lang="el-GR" sz="1200" b="0" i="0" u="none" strike="noStrike" kern="1200" baseline="0">
                <a:solidFill>
                  <a:schemeClr val="tx1"/>
                </a:solidFill>
                <a:latin typeface="+mn-lt"/>
                <a:ea typeface="+mn-ea"/>
                <a:cs typeface="+mn-cs"/>
              </a:rPr>
              <a:t> ο οποίος ανήκει σε προηγούμενη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Ως αποτέλεσμα αυτής της παρατήρησης έχουμε ότι το περιεχόμενο της τρέχουσας </a:t>
            </a:r>
            <a:r>
              <a:rPr lang="el-GR" sz="1200" b="0" i="0" u="none" strike="noStrike" kern="1200" baseline="0" err="1">
                <a:solidFill>
                  <a:schemeClr val="tx1"/>
                </a:solidFill>
                <a:latin typeface="+mn-lt"/>
                <a:ea typeface="+mn-ea"/>
                <a:cs typeface="+mn-cs"/>
              </a:rPr>
              <a:t>υπομπάντας</a:t>
            </a:r>
            <a:r>
              <a:rPr lang="el-GR" sz="1200" b="0" i="0" u="none" strike="noStrike" kern="1200" baseline="0">
                <a:solidFill>
                  <a:schemeClr val="tx1"/>
                </a:solidFill>
                <a:latin typeface="+mn-lt"/>
                <a:ea typeface="+mn-ea"/>
                <a:cs typeface="+mn-cs"/>
              </a:rPr>
              <a:t> δεν θα γίνει αντιληπτό, άρα μπορεί να αγνοηθεί. </a:t>
            </a: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126181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Στην κωδικοποίηση του MPEG τα δείγματα συνδυάζονται σε πλαίσια. Ένα πλαίσιο του επιπέδου Ι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 αποτελείται από τμήμα 12 δειγμάτων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Ένα πλαίσιο του επιπέδου ΙΙ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II) αποτελείται από 3 τμήματα των 12 δειγμάτων (έκαστο) για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a:t>
            </a:r>
          </a:p>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755525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dirty="0">
                <a:solidFill>
                  <a:schemeClr val="tx1"/>
                </a:solidFill>
                <a:latin typeface="+mn-lt"/>
                <a:ea typeface="+mn-ea"/>
                <a:cs typeface="+mn-cs"/>
              </a:rPr>
              <a:t>Η κωδικοποίηση μετασχηματισμού μετασχηματίζει την πληροφορία από το πεδίο του χρόνου στο πεδίο της συχνότητας με χρήση του Διακριτού Μετασχηματισμού Φουριέ (</a:t>
            </a:r>
            <a:r>
              <a:rPr lang="el-GR" sz="1200" b="0" i="0" u="none" strike="noStrike" kern="1200" baseline="0" dirty="0" err="1">
                <a:solidFill>
                  <a:schemeClr val="tx1"/>
                </a:solidFill>
                <a:latin typeface="+mn-lt"/>
                <a:ea typeface="+mn-ea"/>
                <a:cs typeface="+mn-cs"/>
              </a:rPr>
              <a:t>Discrete</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Fourier</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Transform</a:t>
            </a:r>
            <a:r>
              <a:rPr lang="el-GR" sz="1200" b="0" i="0" u="none" strike="noStrike" kern="1200" baseline="0" dirty="0">
                <a:solidFill>
                  <a:schemeClr val="tx1"/>
                </a:solidFill>
                <a:latin typeface="+mn-lt"/>
                <a:ea typeface="+mn-ea"/>
                <a:cs typeface="+mn-cs"/>
              </a:rPr>
              <a:t>),  σε αντιπαράθεση με την κωδικοποίηση που βασίζεται στην εκμετάλλευση του φαινομένου της κάλυψης δεν χρησιμοποιεί τη συστοιχία των φίλτρων που περιγράψαμε στην προηγούμενη ενότητα. </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Συγκεκριμένα, χρησιμοποιεί τον Τροποποιημένο Διακριτό Μετασχηματισμό </a:t>
            </a:r>
            <a:r>
              <a:rPr lang="el-GR" sz="1200" b="0" i="0" u="none" strike="noStrike" kern="1200" baseline="0" dirty="0" err="1">
                <a:solidFill>
                  <a:schemeClr val="tx1"/>
                </a:solidFill>
                <a:latin typeface="+mn-lt"/>
                <a:ea typeface="+mn-ea"/>
                <a:cs typeface="+mn-cs"/>
              </a:rPr>
              <a:t>Συνημιτόνου</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Modified</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Discrete</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Fourier</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Transform</a:t>
            </a:r>
            <a:r>
              <a:rPr lang="el-GR" sz="1200" b="0" i="0" u="none" strike="noStrike" kern="1200" baseline="0" dirty="0">
                <a:solidFill>
                  <a:schemeClr val="tx1"/>
                </a:solidFill>
                <a:latin typeface="+mn-lt"/>
                <a:ea typeface="+mn-ea"/>
                <a:cs typeface="+mn-cs"/>
              </a:rPr>
              <a:t>, MDFT) ώστε να επεξεργαστεί το ηχητικό σήμα και να δώσει 256 ή 512 τιμές στο πεδίο της συχνότητας. Αυτό γίνεται με τον ίδιο τρόπο που λειτουργεί η κωδικοποίηση που βασίζεται στις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Ο Ταχύς Μετασχηματισμός Φουριέ (</a:t>
            </a:r>
            <a:r>
              <a:rPr lang="el-GR" sz="1200" b="0" i="0" u="none" strike="noStrike" kern="1200" baseline="0" dirty="0" err="1">
                <a:solidFill>
                  <a:schemeClr val="tx1"/>
                </a:solidFill>
                <a:latin typeface="+mn-lt"/>
                <a:ea typeface="+mn-ea"/>
                <a:cs typeface="+mn-cs"/>
              </a:rPr>
              <a:t>Fast</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Fourier</a:t>
            </a:r>
            <a:r>
              <a:rPr lang="el-GR" sz="1200" b="0" i="0" u="none" strike="noStrike" kern="1200" baseline="0" dirty="0">
                <a:solidFill>
                  <a:schemeClr val="tx1"/>
                </a:solidFill>
                <a:latin typeface="+mn-lt"/>
                <a:ea typeface="+mn-ea"/>
                <a:cs typeface="+mn-cs"/>
              </a:rPr>
              <a:t> </a:t>
            </a:r>
            <a:r>
              <a:rPr lang="el-GR" sz="1200" b="0" i="0" u="none" strike="noStrike" kern="1200" baseline="0" dirty="0" err="1">
                <a:solidFill>
                  <a:schemeClr val="tx1"/>
                </a:solidFill>
                <a:latin typeface="+mn-lt"/>
                <a:ea typeface="+mn-ea"/>
                <a:cs typeface="+mn-cs"/>
              </a:rPr>
              <a:t>Transform</a:t>
            </a:r>
            <a:r>
              <a:rPr lang="el-GR" sz="1200" b="0" i="0" u="none" strike="noStrike" kern="1200" baseline="0" dirty="0">
                <a:solidFill>
                  <a:schemeClr val="tx1"/>
                </a:solidFill>
                <a:latin typeface="+mn-lt"/>
                <a:ea typeface="+mn-ea"/>
                <a:cs typeface="+mn-cs"/>
              </a:rPr>
              <a:t>, FFT) εκτελείται με μεγάλη ακρίβεια και ταχύτητα στο πεδίο της συχνότητας. </a:t>
            </a:r>
          </a:p>
          <a:p>
            <a:endParaRPr lang="el-GR" sz="1200" b="0" i="0" u="none" strike="noStrike" kern="1200" baseline="0" dirty="0">
              <a:solidFill>
                <a:schemeClr val="tx1"/>
              </a:solidFill>
              <a:latin typeface="+mn-lt"/>
              <a:ea typeface="+mn-ea"/>
              <a:cs typeface="+mn-cs"/>
            </a:endParaRPr>
          </a:p>
          <a:p>
            <a:r>
              <a:rPr lang="el-GR" sz="1200" b="0" i="0" u="none" strike="noStrike" kern="1200" baseline="0" dirty="0">
                <a:solidFill>
                  <a:schemeClr val="tx1"/>
                </a:solidFill>
                <a:latin typeface="+mn-lt"/>
                <a:ea typeface="+mn-ea"/>
                <a:cs typeface="+mn-cs"/>
              </a:rPr>
              <a:t>Οι τιμές που προκύπτουν από τον Τροποποιημένο Διακριτό Μετασχηματισμό Φουριέ υφίστανται </a:t>
            </a:r>
            <a:r>
              <a:rPr lang="el-GR" sz="1200" b="0" i="0" u="none" strike="noStrike" kern="1200" baseline="0" dirty="0" err="1">
                <a:solidFill>
                  <a:schemeClr val="tx1"/>
                </a:solidFill>
                <a:latin typeface="+mn-lt"/>
                <a:ea typeface="+mn-ea"/>
                <a:cs typeface="+mn-cs"/>
              </a:rPr>
              <a:t>κβαντισμό</a:t>
            </a:r>
            <a:r>
              <a:rPr lang="el-GR" sz="1200" b="0" i="0" u="none" strike="noStrike" kern="1200" baseline="0" dirty="0">
                <a:solidFill>
                  <a:schemeClr val="tx1"/>
                </a:solidFill>
                <a:latin typeface="+mn-lt"/>
                <a:ea typeface="+mn-ea"/>
                <a:cs typeface="+mn-cs"/>
              </a:rPr>
              <a:t>, σύμφωνα με το </a:t>
            </a:r>
            <a:r>
              <a:rPr lang="el-GR" sz="1200" b="0" i="0" u="none" strike="noStrike" kern="1200" baseline="0" dirty="0" err="1">
                <a:solidFill>
                  <a:schemeClr val="tx1"/>
                </a:solidFill>
                <a:latin typeface="+mn-lt"/>
                <a:ea typeface="+mn-ea"/>
                <a:cs typeface="+mn-cs"/>
              </a:rPr>
              <a:t>ψυχοακουστικό</a:t>
            </a:r>
            <a:r>
              <a:rPr lang="el-GR" sz="1200" b="0" i="0" u="none" strike="noStrike" kern="1200" baseline="0" dirty="0">
                <a:solidFill>
                  <a:schemeClr val="tx1"/>
                </a:solidFill>
                <a:latin typeface="+mn-lt"/>
                <a:ea typeface="+mn-ea"/>
                <a:cs typeface="+mn-cs"/>
              </a:rPr>
              <a:t> μοντέλο. Η μέθοδος αυτή υπερέχει σε σχέση με τη μέθοδο που </a:t>
            </a:r>
          </a:p>
          <a:p>
            <a:r>
              <a:rPr lang="el-GR" sz="1200" b="0" i="0" u="none" strike="noStrike" kern="1200" baseline="0" dirty="0">
                <a:solidFill>
                  <a:schemeClr val="tx1"/>
                </a:solidFill>
                <a:latin typeface="+mn-lt"/>
                <a:ea typeface="+mn-ea"/>
                <a:cs typeface="+mn-cs"/>
              </a:rPr>
              <a:t>διαχωρίζει το φασματικό περιεχόμενο του ηχητικού σήματος σε </a:t>
            </a:r>
            <a:r>
              <a:rPr lang="el-GR" sz="1200" b="0" i="0" u="none" strike="noStrike" kern="1200" baseline="0" dirty="0" err="1">
                <a:solidFill>
                  <a:schemeClr val="tx1"/>
                </a:solidFill>
                <a:latin typeface="+mn-lt"/>
                <a:ea typeface="+mn-ea"/>
                <a:cs typeface="+mn-cs"/>
              </a:rPr>
              <a:t>υπομπάντες</a:t>
            </a:r>
            <a:r>
              <a:rPr lang="el-GR" sz="1200" b="0" i="0" u="none" strike="noStrike" kern="1200" baseline="0" dirty="0">
                <a:solidFill>
                  <a:schemeClr val="tx1"/>
                </a:solidFill>
                <a:latin typeface="+mn-lt"/>
                <a:ea typeface="+mn-ea"/>
                <a:cs typeface="+mn-cs"/>
              </a:rPr>
              <a:t> στο γεγονός ότι μπορεί να επιτύχει μεγαλύτερη ανάλυση στο πεδίο της συχνότητας.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3931258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baseline="0">
                <a:solidFill>
                  <a:schemeClr val="tx1"/>
                </a:solidFill>
                <a:latin typeface="+mn-lt"/>
                <a:ea typeface="+mn-ea"/>
                <a:cs typeface="+mn-cs"/>
              </a:rPr>
              <a:t>Παράλληλα με τους δύο επιμέρους τρόπους μετασχηματισμού υπάρχει, επίσης, η δυνατότητα συνδυασμού των δύο τρόπων κωδικοποίησης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και μετασχηματισμού), ο οποίος είναι γνωστός ως υβριδική κωδικοποίηση. Σε αυτόν τον τρόπο μετασχηματισμού το φιλτράρισμα σε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πραγματοποιείται πριν τον μετασχηματισμό MDCT. </a:t>
            </a:r>
          </a:p>
          <a:p>
            <a:r>
              <a:rPr lang="el-GR" sz="1200" b="0" i="0" u="none" strike="noStrike" kern="1200" baseline="0">
                <a:solidFill>
                  <a:schemeClr val="tx1"/>
                </a:solidFill>
                <a:latin typeface="+mn-lt"/>
                <a:ea typeface="+mn-ea"/>
                <a:cs typeface="+mn-cs"/>
              </a:rPr>
              <a:t>Αυτό σημαίνει ότι γίνεται ένας διαχωρισμός σε </a:t>
            </a:r>
            <a:r>
              <a:rPr lang="el-GR" sz="1200" b="0" i="0" u="none" strike="noStrike" kern="1200" baseline="0" err="1">
                <a:solidFill>
                  <a:schemeClr val="tx1"/>
                </a:solidFill>
                <a:latin typeface="+mn-lt"/>
                <a:ea typeface="+mn-ea"/>
                <a:cs typeface="+mn-cs"/>
              </a:rPr>
              <a:t>υπομπάντες</a:t>
            </a:r>
            <a:r>
              <a:rPr lang="el-GR" sz="1200" b="0" i="0" u="none" strike="noStrike" kern="1200" baseline="0">
                <a:solidFill>
                  <a:schemeClr val="tx1"/>
                </a:solidFill>
                <a:latin typeface="+mn-lt"/>
                <a:ea typeface="+mn-ea"/>
                <a:cs typeface="+mn-cs"/>
              </a:rPr>
              <a:t> και στη συνέχεια εφαρμόζεται ο μετασχηματισμός MDCT σε κάθε </a:t>
            </a:r>
            <a:r>
              <a:rPr lang="el-GR" sz="1200" b="0" i="0" u="none" strike="noStrike" kern="1200" baseline="0" err="1">
                <a:solidFill>
                  <a:schemeClr val="tx1"/>
                </a:solidFill>
                <a:latin typeface="+mn-lt"/>
                <a:ea typeface="+mn-ea"/>
                <a:cs typeface="+mn-cs"/>
              </a:rPr>
              <a:t>υπομπάντα</a:t>
            </a:r>
            <a:r>
              <a:rPr lang="el-GR" sz="1200" b="0" i="0" u="none" strike="noStrike" kern="1200" baseline="0">
                <a:solidFill>
                  <a:schemeClr val="tx1"/>
                </a:solidFill>
                <a:latin typeface="+mn-lt"/>
                <a:ea typeface="+mn-ea"/>
                <a:cs typeface="+mn-cs"/>
              </a:rPr>
              <a:t> για καλύτερη ανάλυση, όπως απεικονίζεται στην επόμενη εικόνα. </a:t>
            </a:r>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r>
              <a:rPr lang="el-GR" sz="1200" b="0" i="0" u="none" strike="noStrike" kern="1200" baseline="0">
                <a:solidFill>
                  <a:schemeClr val="tx1"/>
                </a:solidFill>
                <a:latin typeface="+mn-lt"/>
                <a:ea typeface="+mn-ea"/>
                <a:cs typeface="+mn-cs"/>
              </a:rPr>
              <a:t>Τα δεδομένα που προκύπτουν από τον μετασχηματισμό MDCT υποβάλλονται σε συμπίεση με χρήση του </a:t>
            </a:r>
            <a:r>
              <a:rPr lang="el-GR" sz="1200" b="0" i="0" u="none" strike="noStrike" kern="1200" baseline="0" err="1">
                <a:solidFill>
                  <a:schemeClr val="tx1"/>
                </a:solidFill>
                <a:latin typeface="+mn-lt"/>
                <a:ea typeface="+mn-ea"/>
                <a:cs typeface="+mn-cs"/>
              </a:rPr>
              <a:t>ψυχοακουστικού</a:t>
            </a:r>
            <a:r>
              <a:rPr lang="el-GR" sz="1200" b="0" i="0" u="none" strike="noStrike" kern="1200" baseline="0">
                <a:solidFill>
                  <a:schemeClr val="tx1"/>
                </a:solidFill>
                <a:latin typeface="+mn-lt"/>
                <a:ea typeface="+mn-ea"/>
                <a:cs typeface="+mn-cs"/>
              </a:rPr>
              <a:t> μοντέλου το οποίο τροφοδοτείται από την έξοδο του Ταχέως Μετασχηματισμού Φουριέ. Αυτός είναι ο τρόπος κωδικοποίησης χρησιμοποιείται στο MPEG – </a:t>
            </a:r>
            <a:r>
              <a:rPr lang="el-GR" sz="1200" b="0" i="0" u="none" strike="noStrike" kern="1200" baseline="0" err="1">
                <a:solidFill>
                  <a:schemeClr val="tx1"/>
                </a:solidFill>
                <a:latin typeface="+mn-lt"/>
                <a:ea typeface="+mn-ea"/>
                <a:cs typeface="+mn-cs"/>
              </a:rPr>
              <a:t>layer</a:t>
            </a:r>
            <a:r>
              <a:rPr lang="el-GR" sz="1200" b="0" i="0" u="none" strike="noStrike" kern="1200" baseline="0">
                <a:solidFill>
                  <a:schemeClr val="tx1"/>
                </a:solidFill>
                <a:latin typeface="+mn-lt"/>
                <a:ea typeface="+mn-ea"/>
                <a:cs typeface="+mn-cs"/>
              </a:rPr>
              <a:t> 3 (δηλαδή στα αρχεία με κατάληξη mp3). </a:t>
            </a:r>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528096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669514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02825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 Η συμπίεση, αντίστοιχα με τη λογική που ακολουθήθηκε στην περίπτωση του βίντεο, στηρίζεται στην αφαίρεση (α) της πλεονάζουσας πληροφορίας και (β) της πληροφορίας η οποία δεν είναι μεν πλεονάζουσα αλλά η απώλειά της δεν γίνεται εύκολα αντιληπτή από τον χρήστη (δεν είναι, δηλαδή, τόσο σημαντική στην αντιλαμβανόμενη ποιότητα του ήχου). Έχουμε, δηλαδή, και στην περίπτωση αυτή τόσο μη </a:t>
            </a:r>
            <a:r>
              <a:rPr lang="el-GR" err="1"/>
              <a:t>απωλεστική</a:t>
            </a:r>
            <a:r>
              <a:rPr lang="el-GR"/>
              <a:t> όσο και </a:t>
            </a:r>
            <a:r>
              <a:rPr lang="el-GR" err="1"/>
              <a:t>απωλεστική</a:t>
            </a:r>
            <a:r>
              <a:rPr lang="el-GR"/>
              <a:t> συμπίεση. </a:t>
            </a:r>
            <a:endParaRPr lang="en-US"/>
          </a:p>
          <a:p>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70905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Αναφορικά με τα πρότυπα τα οποία χρησιμοποιούνται, βασικό ρόλο, όπως και στο βίντεο, παίζει το MPEG (</a:t>
            </a:r>
            <a:r>
              <a:rPr lang="el-GR" err="1"/>
              <a:t>Motion</a:t>
            </a:r>
            <a:r>
              <a:rPr lang="el-GR"/>
              <a:t> </a:t>
            </a:r>
            <a:r>
              <a:rPr lang="el-GR" err="1"/>
              <a:t>Pictures</a:t>
            </a:r>
            <a:r>
              <a:rPr lang="el-GR"/>
              <a:t> </a:t>
            </a:r>
            <a:r>
              <a:rPr lang="el-GR" err="1"/>
              <a:t>Experts</a:t>
            </a:r>
            <a:r>
              <a:rPr lang="el-GR"/>
              <a:t> </a:t>
            </a:r>
            <a:r>
              <a:rPr lang="el-GR" err="1"/>
              <a:t>Group</a:t>
            </a:r>
            <a:r>
              <a:rPr lang="el-GR"/>
              <a:t>) και μάλιστα το τρίτο κάθε φορά τμήμα του εκάστοτε προτύπου (</a:t>
            </a:r>
            <a:r>
              <a:rPr lang="el-GR" err="1"/>
              <a:t>part</a:t>
            </a:r>
            <a:r>
              <a:rPr lang="el-GR"/>
              <a:t> 3), το οποίο ασχολείται με τα θέματα του ήχου. </a:t>
            </a:r>
          </a:p>
          <a:p>
            <a:r>
              <a:rPr lang="el-GR"/>
              <a:t>Συγκεκριμένα, το MPEG-1 </a:t>
            </a:r>
            <a:r>
              <a:rPr lang="el-GR" err="1"/>
              <a:t>audio</a:t>
            </a:r>
            <a:r>
              <a:rPr lang="el-GR"/>
              <a:t> αποτελείται από τρία επίπεδα (</a:t>
            </a:r>
            <a:r>
              <a:rPr lang="el-GR" err="1"/>
              <a:t>layers</a:t>
            </a:r>
            <a:r>
              <a:rPr lang="el-GR"/>
              <a:t>) I, II και ΙΙΙ. Το επίπεδο ΙΙΙ δίνει το γνωστό πρότυπο mp3 (MPEG-1, </a:t>
            </a:r>
            <a:r>
              <a:rPr lang="el-GR" err="1"/>
              <a:t>layerIII</a:t>
            </a:r>
            <a:r>
              <a:rPr lang="el-GR"/>
              <a:t>). Το MPEG-2 υιοθέτησε τα τρία επίπεδα του MPEG-1 όσον αφορά τον ήχο και το επίπεδο ΙΙ επεκτάθηκε για να δημιουργήσει το επίπεδο IIMC (</a:t>
            </a:r>
            <a:r>
              <a:rPr lang="el-GR" err="1"/>
              <a:t>multichannel</a:t>
            </a:r>
            <a:r>
              <a:rPr lang="el-GR"/>
              <a:t>). Υπάρχει επίσης το ΜPEG-2 AACISO/IEC 13818-7 (όπου το ακρωνύμιο AAC προέρχεται από το </a:t>
            </a:r>
            <a:r>
              <a:rPr lang="el-GR" err="1"/>
              <a:t>Advanced</a:t>
            </a:r>
            <a:r>
              <a:rPr lang="el-GR"/>
              <a:t> </a:t>
            </a:r>
            <a:r>
              <a:rPr lang="el-GR" err="1"/>
              <a:t>Audio</a:t>
            </a:r>
            <a:r>
              <a:rPr lang="el-GR"/>
              <a:t> </a:t>
            </a:r>
            <a:r>
              <a:rPr lang="el-GR" err="1"/>
              <a:t>Coding</a:t>
            </a:r>
            <a:r>
              <a:rPr lang="el-GR"/>
              <a:t>) και τα συστήματα ήχου του MPEG-4 ISO/IEC 14496-3 AAC και </a:t>
            </a:r>
            <a:r>
              <a:rPr lang="el-GR" err="1"/>
              <a:t>AACPlus</a:t>
            </a:r>
            <a:r>
              <a:rPr lang="el-GR"/>
              <a:t>.</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9844505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Παράλληλα με το κομμάτι του ήχου του MPEG, δημιουργήθηκε και το πρότυπο </a:t>
            </a:r>
            <a:r>
              <a:rPr lang="el-GR" err="1"/>
              <a:t>Dolby</a:t>
            </a:r>
            <a:r>
              <a:rPr lang="el-GR"/>
              <a:t> </a:t>
            </a:r>
            <a:r>
              <a:rPr lang="el-GR" err="1"/>
              <a:t>digital</a:t>
            </a:r>
            <a:r>
              <a:rPr lang="el-GR"/>
              <a:t> </a:t>
            </a:r>
            <a:r>
              <a:rPr lang="el-GR" err="1"/>
              <a:t>audio</a:t>
            </a:r>
            <a:r>
              <a:rPr lang="el-GR"/>
              <a:t> (AC-3 </a:t>
            </a:r>
            <a:r>
              <a:rPr lang="el-GR" err="1"/>
              <a:t>audio</a:t>
            </a:r>
            <a:r>
              <a:rPr lang="el-GR"/>
              <a:t>) από τα </a:t>
            </a:r>
            <a:r>
              <a:rPr lang="el-GR" err="1"/>
              <a:t>Dolby</a:t>
            </a:r>
            <a:r>
              <a:rPr lang="el-GR"/>
              <a:t> </a:t>
            </a:r>
            <a:r>
              <a:rPr lang="el-GR" err="1"/>
              <a:t>Labs</a:t>
            </a:r>
            <a:r>
              <a:rPr lang="el-GR"/>
              <a:t> στις ΗΠΑ. Το πρότυπο τέθηκε σε ισχύ το 1990 και διατέθηκε μέσω κυρίως κινηματογραφικών προβολών (το πρότυπο αυτό χρησιμοποιείται και σήμερα στον κινηματογράφο). Η επίγεια ψηφιακή τηλεόραση κυρίως στις ΗΠΑ χρησιμοποιεί σχεδόν εξολοκλήρου το πρότυπο AC-3 για την κωδικοποίηση του ήχου (32). Από πλευράς ποιότητας, οι δύο βασικές κωδικοποιήσεις (του MPEG και των </a:t>
            </a:r>
            <a:r>
              <a:rPr lang="el-GR" err="1"/>
              <a:t>Dolby</a:t>
            </a:r>
            <a:r>
              <a:rPr lang="el-GR"/>
              <a:t> </a:t>
            </a:r>
            <a:r>
              <a:rPr lang="el-GR" err="1"/>
              <a:t>Labs</a:t>
            </a:r>
            <a:r>
              <a:rPr lang="el-GR"/>
              <a:t>) θεωρούνται πλέον ισοδύναμες. Όσον αφορά την υποστήριξη από το υλικό, εν γένει οι αποκωδικοποιητές υποστηρίζουν και τις δύο κωδικοποιήσεις. Στην ενότητα αυτή θα ασχοληθούμε κυρίως με το MPEG το οποίο είναι και το πρότυπο (οικογένεια προτύπων) και χρησιμοποιείται κυρίως στην Ευρώπη.  </a:t>
            </a:r>
          </a:p>
          <a:p>
            <a:r>
              <a:rPr lang="el-GR"/>
              <a:t>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897768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9074517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1156207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1069721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a:t>Σε ένα τυπικό σύστημα ψηφιακής τηλεόρασης, η επιλογή της κωδικοποίησης του ήχου δεν είναι αυστηρά προδιαγεγραμμένη και μάλιστα σε πολλές περιπτώσεις διαφοροποιείται. Οι περισσότεροι </a:t>
            </a:r>
            <a:r>
              <a:rPr lang="el-GR" err="1"/>
              <a:t>Audioplayers</a:t>
            </a:r>
            <a:r>
              <a:rPr lang="el-GR"/>
              <a:t> υποστηρίζουν MPEG-1 </a:t>
            </a:r>
            <a:r>
              <a:rPr lang="el-GR" err="1"/>
              <a:t>Layer</a:t>
            </a:r>
            <a:r>
              <a:rPr lang="el-GR"/>
              <a:t> III </a:t>
            </a:r>
            <a:r>
              <a:rPr lang="el-GR" err="1"/>
              <a:t>Audio</a:t>
            </a:r>
            <a:r>
              <a:rPr lang="el-GR"/>
              <a:t>, MPEG-2 </a:t>
            </a:r>
            <a:r>
              <a:rPr lang="el-GR" err="1"/>
              <a:t>Layer</a:t>
            </a:r>
            <a:r>
              <a:rPr lang="el-GR"/>
              <a:t> III </a:t>
            </a:r>
            <a:r>
              <a:rPr lang="el-GR" err="1"/>
              <a:t>Audio</a:t>
            </a:r>
            <a:r>
              <a:rPr lang="el-GR"/>
              <a:t> και AAC MPEG-2 και MPEG-4.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23473196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a:p>
            <a:r>
              <a:rPr lang="el-GR"/>
              <a:t> Οι μέθοδοι συμπίεσης στηρίζονται στο </a:t>
            </a:r>
            <a:r>
              <a:rPr lang="el-GR" err="1"/>
              <a:t>ψυχοακουστικό</a:t>
            </a:r>
            <a:r>
              <a:rPr lang="el-GR"/>
              <a:t> μοντέλο, το οποίο αξιοποιεί κάποια βασικά χαρακτηριστικά του ανθρώπινου αυτιού, αναφορικά με την ακοή. Το πιο σημαντικό ίσως από αυτά είναι η κάλυψη (</a:t>
            </a:r>
            <a:r>
              <a:rPr lang="el-GR" err="1"/>
              <a:t>masking</a:t>
            </a:r>
            <a:r>
              <a:rPr lang="el-GR"/>
              <a:t>) η οποία συμβαίνει στο πεδίο του χρόνου αλλά και στο πεδίο της συχνότητας. </a:t>
            </a:r>
            <a:endParaRPr lang="en-US"/>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7014612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81665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3643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63121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a:solidFill>
                  <a:srgbClr val="5075BC"/>
                </a:solidFill>
              </a:rPr>
              <a:t>Τεχνικές συμπίεσης ήχου</a:t>
            </a:r>
            <a:endParaRPr lang="en-US" sz="100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hdl.handle.net/11419/5009"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a:solidFill>
                  <a:srgbClr val="5075BC"/>
                </a:solidFill>
              </a:rPr>
              <a:t>Συμπίεση Ήχου</a:t>
            </a:r>
          </a:p>
        </p:txBody>
      </p:sp>
      <p:sp>
        <p:nvSpPr>
          <p:cNvPr id="3" name="Υπότιτλος 2"/>
          <p:cNvSpPr>
            <a:spLocks noGrp="1"/>
          </p:cNvSpPr>
          <p:nvPr>
            <p:ph type="subTitle" idx="1"/>
          </p:nvPr>
        </p:nvSpPr>
        <p:spPr>
          <a:xfrm>
            <a:off x="668820" y="3384823"/>
            <a:ext cx="7776864" cy="2603022"/>
          </a:xfrm>
        </p:spPr>
        <p:txBody>
          <a:bodyPr>
            <a:noAutofit/>
          </a:bodyPr>
          <a:lstStyle/>
          <a:p>
            <a:endParaRPr lang="en-US" sz="2800" dirty="0"/>
          </a:p>
          <a:p>
            <a:r>
              <a:rPr lang="el-GR" sz="2800" dirty="0"/>
              <a:t>Παντελής Μπαλαούρας</a:t>
            </a:r>
          </a:p>
          <a:p>
            <a:r>
              <a:rPr lang="el-GR" sz="2800" dirty="0"/>
              <a:t>Τμήμα Πληροφορικής &amp; Τηλεπικοινωνιών</a:t>
            </a:r>
            <a:endParaRPr lang="en-US" sz="2800" dirty="0"/>
          </a:p>
          <a:p>
            <a:r>
              <a:rPr lang="en-US" sz="2800" dirty="0"/>
              <a:t>2023 - 2024</a:t>
            </a:r>
          </a:p>
          <a:p>
            <a:endParaRPr lang="el-GR" sz="2800" dirty="0"/>
          </a:p>
        </p:txBody>
      </p:sp>
    </p:spTree>
    <p:extLst>
      <p:ext uri="{BB962C8B-B14F-4D97-AF65-F5344CB8AC3E}">
        <p14:creationId xmlns:p14="http://schemas.microsoft.com/office/powerpoint/2010/main" val="3117239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7D9C34-0F61-49C2-B7FF-D0723D9839C7}"/>
              </a:ext>
            </a:extLst>
          </p:cNvPr>
          <p:cNvSpPr>
            <a:spLocks noGrp="1"/>
          </p:cNvSpPr>
          <p:nvPr>
            <p:ph type="title"/>
          </p:nvPr>
        </p:nvSpPr>
        <p:spPr/>
        <p:txBody>
          <a:bodyPr/>
          <a:lstStyle/>
          <a:p>
            <a:r>
              <a:rPr lang="el-GR"/>
              <a:t>Χρήση μετασχηματισμών</a:t>
            </a:r>
            <a:endParaRPr lang="en-US"/>
          </a:p>
        </p:txBody>
      </p:sp>
      <p:sp>
        <p:nvSpPr>
          <p:cNvPr id="3" name="Θέση περιεχομένου 2">
            <a:extLst>
              <a:ext uri="{FF2B5EF4-FFF2-40B4-BE49-F238E27FC236}">
                <a16:creationId xmlns:a16="http://schemas.microsoft.com/office/drawing/2014/main" id="{83DEE566-E8FF-4939-919B-399D5287E813}"/>
              </a:ext>
            </a:extLst>
          </p:cNvPr>
          <p:cNvSpPr>
            <a:spLocks noGrp="1"/>
          </p:cNvSpPr>
          <p:nvPr>
            <p:ph idx="1"/>
          </p:nvPr>
        </p:nvSpPr>
        <p:spPr/>
        <p:txBody>
          <a:bodyPr>
            <a:normAutofit/>
          </a:bodyPr>
          <a:lstStyle/>
          <a:p>
            <a:r>
              <a:rPr lang="el-GR" b="1" dirty="0"/>
              <a:t>Διακριτού Μετασχηματισμού </a:t>
            </a:r>
            <a:r>
              <a:rPr lang="el-GR" b="1" dirty="0" err="1"/>
              <a:t>Συνημιτόνου</a:t>
            </a:r>
            <a:r>
              <a:rPr lang="el-GR" b="1" dirty="0"/>
              <a:t> </a:t>
            </a:r>
            <a:r>
              <a:rPr lang="el-GR" dirty="0"/>
              <a:t>(</a:t>
            </a:r>
            <a:r>
              <a:rPr lang="el-GR" dirty="0" err="1"/>
              <a:t>Discrete</a:t>
            </a:r>
            <a:r>
              <a:rPr lang="el-GR" dirty="0"/>
              <a:t> </a:t>
            </a:r>
            <a:r>
              <a:rPr lang="el-GR" dirty="0" err="1"/>
              <a:t>Cosine</a:t>
            </a:r>
            <a:r>
              <a:rPr lang="el-GR" dirty="0"/>
              <a:t> </a:t>
            </a:r>
            <a:r>
              <a:rPr lang="el-GR" dirty="0" err="1"/>
              <a:t>Transform</a:t>
            </a:r>
            <a:r>
              <a:rPr lang="en-US" dirty="0"/>
              <a:t> - </a:t>
            </a:r>
            <a:r>
              <a:rPr lang="en-US" b="1" dirty="0"/>
              <a:t>DST</a:t>
            </a:r>
            <a:r>
              <a:rPr lang="el-GR" dirty="0"/>
              <a:t>) </a:t>
            </a:r>
          </a:p>
          <a:p>
            <a:pPr marL="857250" lvl="1" indent="-457200"/>
            <a:r>
              <a:rPr lang="el-GR" b="1" dirty="0"/>
              <a:t>Τροποποιημένο Διακριτό Μετασχηματισμό </a:t>
            </a:r>
            <a:r>
              <a:rPr lang="el-GR" b="1" dirty="0" err="1"/>
              <a:t>Συνημιτόνου</a:t>
            </a:r>
            <a:r>
              <a:rPr lang="el-GR" b="1" dirty="0"/>
              <a:t> </a:t>
            </a:r>
            <a:r>
              <a:rPr lang="el-GR" dirty="0"/>
              <a:t>(</a:t>
            </a:r>
            <a:r>
              <a:rPr lang="el-GR" dirty="0" err="1"/>
              <a:t>Modified</a:t>
            </a:r>
            <a:r>
              <a:rPr lang="el-GR" dirty="0"/>
              <a:t> </a:t>
            </a:r>
            <a:r>
              <a:rPr lang="el-GR" dirty="0" err="1"/>
              <a:t>Discrete</a:t>
            </a:r>
            <a:r>
              <a:rPr lang="el-GR" dirty="0"/>
              <a:t> </a:t>
            </a:r>
            <a:r>
              <a:rPr lang="el-GR" dirty="0" err="1"/>
              <a:t>Cosine</a:t>
            </a:r>
            <a:r>
              <a:rPr lang="el-GR" dirty="0"/>
              <a:t> </a:t>
            </a:r>
            <a:r>
              <a:rPr lang="el-GR" dirty="0" err="1"/>
              <a:t>Transform</a:t>
            </a:r>
            <a:r>
              <a:rPr lang="en-US" dirty="0"/>
              <a:t> - </a:t>
            </a:r>
            <a:r>
              <a:rPr lang="en-US" b="1" dirty="0"/>
              <a:t>MDST</a:t>
            </a:r>
            <a:r>
              <a:rPr lang="el-GR" dirty="0"/>
              <a:t>)</a:t>
            </a:r>
          </a:p>
          <a:p>
            <a:pPr lvl="1"/>
            <a:r>
              <a:rPr lang="el-GR" dirty="0"/>
              <a:t>διαφοροποιήσεις στη διαχείριση των άκρων των διαστημάτων όπου εφαρμόζεται</a:t>
            </a:r>
            <a:endParaRPr lang="en-US" dirty="0"/>
          </a:p>
        </p:txBody>
      </p:sp>
    </p:spTree>
    <p:extLst>
      <p:ext uri="{BB962C8B-B14F-4D97-AF65-F5344CB8AC3E}">
        <p14:creationId xmlns:p14="http://schemas.microsoft.com/office/powerpoint/2010/main" val="16708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F0E542-0BAD-4158-8B3F-664FDB74CC6D}"/>
              </a:ext>
            </a:extLst>
          </p:cNvPr>
          <p:cNvSpPr>
            <a:spLocks noGrp="1"/>
          </p:cNvSpPr>
          <p:nvPr>
            <p:ph type="title"/>
          </p:nvPr>
        </p:nvSpPr>
        <p:spPr/>
        <p:txBody>
          <a:bodyPr/>
          <a:lstStyle/>
          <a:p>
            <a:r>
              <a:rPr lang="el-GR"/>
              <a:t>Δημιουργία ψηφιακού ήχου</a:t>
            </a:r>
            <a:endParaRPr lang="en-US"/>
          </a:p>
        </p:txBody>
      </p:sp>
      <p:sp>
        <p:nvSpPr>
          <p:cNvPr id="3" name="Θέση περιεχομένου 2">
            <a:extLst>
              <a:ext uri="{FF2B5EF4-FFF2-40B4-BE49-F238E27FC236}">
                <a16:creationId xmlns:a16="http://schemas.microsoft.com/office/drawing/2014/main" id="{0F50DC75-FC70-42B2-A419-C8EE403AD34A}"/>
              </a:ext>
            </a:extLst>
          </p:cNvPr>
          <p:cNvSpPr>
            <a:spLocks noGrp="1"/>
          </p:cNvSpPr>
          <p:nvPr>
            <p:ph idx="1"/>
          </p:nvPr>
        </p:nvSpPr>
        <p:spPr/>
        <p:txBody>
          <a:bodyPr/>
          <a:lstStyle/>
          <a:p>
            <a:pPr marL="0" indent="0">
              <a:buNone/>
            </a:pPr>
            <a:r>
              <a:rPr lang="el-GR" b="1" dirty="0"/>
              <a:t>Στάδια</a:t>
            </a:r>
            <a:endParaRPr lang="en-US" b="1" dirty="0"/>
          </a:p>
        </p:txBody>
      </p:sp>
      <p:pic>
        <p:nvPicPr>
          <p:cNvPr id="4" name="Εικόνα 3">
            <a:extLst>
              <a:ext uri="{FF2B5EF4-FFF2-40B4-BE49-F238E27FC236}">
                <a16:creationId xmlns:a16="http://schemas.microsoft.com/office/drawing/2014/main" id="{0856A219-B7BF-43FD-AA0C-0BED8E3D22F5}"/>
              </a:ext>
            </a:extLst>
          </p:cNvPr>
          <p:cNvPicPr>
            <a:picLocks noChangeAspect="1"/>
          </p:cNvPicPr>
          <p:nvPr/>
        </p:nvPicPr>
        <p:blipFill>
          <a:blip r:embed="rId3"/>
          <a:stretch>
            <a:fillRect/>
          </a:stretch>
        </p:blipFill>
        <p:spPr>
          <a:xfrm>
            <a:off x="0" y="2559373"/>
            <a:ext cx="9144000" cy="1739254"/>
          </a:xfrm>
          <a:prstGeom prst="rect">
            <a:avLst/>
          </a:prstGeom>
        </p:spPr>
      </p:pic>
    </p:spTree>
    <p:extLst>
      <p:ext uri="{BB962C8B-B14F-4D97-AF65-F5344CB8AC3E}">
        <p14:creationId xmlns:p14="http://schemas.microsoft.com/office/powerpoint/2010/main" val="87574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err="1"/>
              <a:t>Ψηφιοποίηση</a:t>
            </a:r>
            <a:r>
              <a:rPr lang="el-GR" sz="4400"/>
              <a:t> του Ήχου</a:t>
            </a:r>
          </a:p>
        </p:txBody>
      </p:sp>
    </p:spTree>
    <p:extLst>
      <p:ext uri="{BB962C8B-B14F-4D97-AF65-F5344CB8AC3E}">
        <p14:creationId xmlns:p14="http://schemas.microsoft.com/office/powerpoint/2010/main" val="205306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BE24883-3DC8-4256-8589-A512B562521B}"/>
              </a:ext>
            </a:extLst>
          </p:cNvPr>
          <p:cNvSpPr>
            <a:spLocks noGrp="1"/>
          </p:cNvSpPr>
          <p:nvPr>
            <p:ph type="title"/>
          </p:nvPr>
        </p:nvSpPr>
        <p:spPr/>
        <p:txBody>
          <a:bodyPr/>
          <a:lstStyle/>
          <a:p>
            <a:r>
              <a:rPr lang="el-GR"/>
              <a:t>Βασικά Στάδια </a:t>
            </a:r>
            <a:r>
              <a:rPr lang="el-GR" err="1"/>
              <a:t>Ψηφιοποίησης</a:t>
            </a:r>
            <a:endParaRPr lang="en-US"/>
          </a:p>
        </p:txBody>
      </p:sp>
      <p:pic>
        <p:nvPicPr>
          <p:cNvPr id="6" name="Θέση περιεχομένου 5">
            <a:extLst>
              <a:ext uri="{FF2B5EF4-FFF2-40B4-BE49-F238E27FC236}">
                <a16:creationId xmlns:a16="http://schemas.microsoft.com/office/drawing/2014/main" id="{4BF22935-8FBB-4404-8BAA-494C86D1E51A}"/>
              </a:ext>
            </a:extLst>
          </p:cNvPr>
          <p:cNvPicPr>
            <a:picLocks noGrp="1" noChangeAspect="1"/>
          </p:cNvPicPr>
          <p:nvPr>
            <p:ph idx="1"/>
          </p:nvPr>
        </p:nvPicPr>
        <p:blipFill>
          <a:blip r:embed="rId3"/>
          <a:stretch>
            <a:fillRect/>
          </a:stretch>
        </p:blipFill>
        <p:spPr>
          <a:xfrm>
            <a:off x="422424" y="1682644"/>
            <a:ext cx="8229600" cy="1565328"/>
          </a:xfrm>
          <a:prstGeom prst="rect">
            <a:avLst/>
          </a:prstGeom>
        </p:spPr>
      </p:pic>
      <p:pic>
        <p:nvPicPr>
          <p:cNvPr id="7" name="Εικόνα 6">
            <a:extLst>
              <a:ext uri="{FF2B5EF4-FFF2-40B4-BE49-F238E27FC236}">
                <a16:creationId xmlns:a16="http://schemas.microsoft.com/office/drawing/2014/main" id="{24F95DDA-FD57-49AF-95AE-8645CF53F3F2}"/>
              </a:ext>
            </a:extLst>
          </p:cNvPr>
          <p:cNvPicPr>
            <a:picLocks noChangeAspect="1"/>
          </p:cNvPicPr>
          <p:nvPr/>
        </p:nvPicPr>
        <p:blipFill>
          <a:blip r:embed="rId4"/>
          <a:stretch>
            <a:fillRect/>
          </a:stretch>
        </p:blipFill>
        <p:spPr>
          <a:xfrm>
            <a:off x="32916" y="4005064"/>
            <a:ext cx="9144000" cy="1170292"/>
          </a:xfrm>
          <a:prstGeom prst="rect">
            <a:avLst/>
          </a:prstGeom>
        </p:spPr>
      </p:pic>
      <p:cxnSp>
        <p:nvCxnSpPr>
          <p:cNvPr id="9" name="Ευθεία γραμμή σύνδεσης 8">
            <a:extLst>
              <a:ext uri="{FF2B5EF4-FFF2-40B4-BE49-F238E27FC236}">
                <a16:creationId xmlns:a16="http://schemas.microsoft.com/office/drawing/2014/main" id="{027184BA-DBF2-4BDA-944C-496A6890159C}"/>
              </a:ext>
            </a:extLst>
          </p:cNvPr>
          <p:cNvCxnSpPr>
            <a:cxnSpLocks/>
          </p:cNvCxnSpPr>
          <p:nvPr/>
        </p:nvCxnSpPr>
        <p:spPr>
          <a:xfrm flipH="1">
            <a:off x="1331640" y="3140968"/>
            <a:ext cx="21602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7DEABB92-D342-4F59-9155-580FBB47AF99}"/>
              </a:ext>
            </a:extLst>
          </p:cNvPr>
          <p:cNvCxnSpPr>
            <a:cxnSpLocks/>
          </p:cNvCxnSpPr>
          <p:nvPr/>
        </p:nvCxnSpPr>
        <p:spPr>
          <a:xfrm>
            <a:off x="2987824" y="3140968"/>
            <a:ext cx="4968552" cy="1008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45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Φιλτράρισμα</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572340" cy="4824536"/>
          </a:xfrm>
        </p:spPr>
        <p:txBody>
          <a:bodyPr>
            <a:normAutofit/>
          </a:bodyPr>
          <a:lstStyle/>
          <a:p>
            <a:pPr>
              <a:lnSpc>
                <a:spcPct val="120000"/>
              </a:lnSpc>
            </a:pPr>
            <a:r>
              <a:rPr lang="el-GR" sz="2400" dirty="0"/>
              <a:t>Το αναλογικό σήμα περιορίζεται, όσον αφορά το εύρος ζώνης του, με χρήση ενός </a:t>
            </a:r>
            <a:r>
              <a:rPr lang="el-GR" sz="2400" b="1" dirty="0"/>
              <a:t>Φίλτρου Χαμηλών Συχνοτήτων </a:t>
            </a:r>
            <a:r>
              <a:rPr lang="el-GR" sz="2400" dirty="0"/>
              <a:t>(ΦΧΣ). </a:t>
            </a:r>
          </a:p>
          <a:p>
            <a:pPr>
              <a:lnSpc>
                <a:spcPct val="120000"/>
              </a:lnSpc>
            </a:pPr>
            <a:r>
              <a:rPr lang="el-GR" sz="2400" dirty="0"/>
              <a:t>Το ΦΧΣ επιτρέπει τη διέλευση των χαμηλών συχνοτήτων μέχρι κάποια συγκεκριμένη συχνότητα, </a:t>
            </a:r>
            <a:r>
              <a:rPr lang="el-GR" sz="2400" b="1" dirty="0"/>
              <a:t>τη συχνότητα αποκοπής</a:t>
            </a:r>
            <a:r>
              <a:rPr lang="el-GR" sz="2400" dirty="0"/>
              <a:t>, η οποία αποτελεί και βασικό χαρακτηριστικό του φίλτρου. </a:t>
            </a:r>
          </a:p>
          <a:p>
            <a:pPr>
              <a:lnSpc>
                <a:spcPct val="120000"/>
              </a:lnSpc>
            </a:pPr>
            <a:r>
              <a:rPr lang="el-GR" sz="2400" dirty="0"/>
              <a:t>Στην περίπτωση του τηλεοπτικού σήματος </a:t>
            </a:r>
            <a:r>
              <a:rPr lang="el-GR" sz="2400" b="1" dirty="0"/>
              <a:t>η συχνότητα αποκοπής </a:t>
            </a:r>
            <a:r>
              <a:rPr lang="el-GR" sz="2400" dirty="0"/>
              <a:t>βρίσκεται στο διάστημα από 15 </a:t>
            </a:r>
            <a:r>
              <a:rPr lang="el-GR" sz="2400" dirty="0" err="1"/>
              <a:t>KHz</a:t>
            </a:r>
            <a:r>
              <a:rPr lang="el-GR" sz="2400" dirty="0"/>
              <a:t> έως και 20 </a:t>
            </a:r>
            <a:r>
              <a:rPr lang="el-GR" sz="2400" dirty="0" err="1"/>
              <a:t>KHz</a:t>
            </a:r>
            <a:r>
              <a:rPr lang="el-GR" sz="2400" dirty="0"/>
              <a:t>. </a:t>
            </a:r>
          </a:p>
          <a:p>
            <a:pPr>
              <a:lnSpc>
                <a:spcPct val="120000"/>
              </a:lnSpc>
            </a:pPr>
            <a:r>
              <a:rPr lang="el-GR" sz="2400" dirty="0"/>
              <a:t>Η τιμή των </a:t>
            </a:r>
            <a:r>
              <a:rPr lang="el-GR" sz="2400" b="1" dirty="0"/>
              <a:t>20 </a:t>
            </a:r>
            <a:r>
              <a:rPr lang="el-GR" sz="2400" b="1" dirty="0" err="1"/>
              <a:t>KHz</a:t>
            </a:r>
            <a:r>
              <a:rPr lang="el-GR" sz="2400" b="1" dirty="0"/>
              <a:t> </a:t>
            </a:r>
            <a:r>
              <a:rPr lang="el-GR" sz="2400" dirty="0"/>
              <a:t>προκύπτει από το </a:t>
            </a:r>
            <a:r>
              <a:rPr lang="el-GR" sz="2400" b="1" dirty="0"/>
              <a:t>άνω όριο των συχνοτήτων </a:t>
            </a:r>
            <a:r>
              <a:rPr lang="el-GR" sz="2400" dirty="0"/>
              <a:t>που είναι (θεωρητικά) σε </a:t>
            </a:r>
            <a:r>
              <a:rPr lang="el-GR" sz="2400" b="1" dirty="0"/>
              <a:t>θέση να ακούει το ανθρώπινο αυτί</a:t>
            </a:r>
            <a:r>
              <a:rPr lang="el-GR" sz="2400" dirty="0"/>
              <a:t>. </a:t>
            </a:r>
            <a:endParaRPr lang="en-US" sz="2400" dirty="0"/>
          </a:p>
        </p:txBody>
      </p:sp>
    </p:spTree>
    <p:extLst>
      <p:ext uri="{BB962C8B-B14F-4D97-AF65-F5344CB8AC3E}">
        <p14:creationId xmlns:p14="http://schemas.microsoft.com/office/powerpoint/2010/main" val="169989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Δειγματοληψία</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79512" y="1556792"/>
            <a:ext cx="8856984" cy="4896544"/>
          </a:xfrm>
        </p:spPr>
        <p:txBody>
          <a:bodyPr>
            <a:normAutofit fontScale="92500" lnSpcReduction="10000"/>
          </a:bodyPr>
          <a:lstStyle/>
          <a:p>
            <a:pPr>
              <a:lnSpc>
                <a:spcPct val="120000"/>
              </a:lnSpc>
            </a:pPr>
            <a:r>
              <a:rPr lang="el-GR" sz="2800" dirty="0"/>
              <a:t>Μετατροπή του σήματος από σήμα </a:t>
            </a:r>
            <a:r>
              <a:rPr lang="el-GR" sz="2800" b="1" dirty="0"/>
              <a:t>συνεχούς χρόνου </a:t>
            </a:r>
            <a:r>
              <a:rPr lang="el-GR" sz="2800" dirty="0"/>
              <a:t>(στον συνεχή χρόνο θεωρούμε τη συνεχή ανεξάρτητη μεταβλητή t) σε σήμα </a:t>
            </a:r>
            <a:r>
              <a:rPr lang="el-GR" sz="2800" b="1" dirty="0"/>
              <a:t>διακριτού χρόνου </a:t>
            </a:r>
            <a:r>
              <a:rPr lang="el-GR" sz="2800" dirty="0"/>
              <a:t>(στο διακριτό χρόνο θεωρούμε τη διακριτή μεταβλητή n, η οποία παίρνει ακέραιες τιμές)</a:t>
            </a:r>
          </a:p>
          <a:p>
            <a:pPr>
              <a:lnSpc>
                <a:spcPct val="120000"/>
              </a:lnSpc>
            </a:pPr>
            <a:r>
              <a:rPr lang="el-GR" sz="2800" dirty="0"/>
              <a:t>Συχνότητα δειγματοληψίας: 32 </a:t>
            </a:r>
            <a:r>
              <a:rPr lang="el-GR" sz="2800" dirty="0" err="1"/>
              <a:t>kHz</a:t>
            </a:r>
            <a:r>
              <a:rPr lang="el-GR" sz="2800" dirty="0"/>
              <a:t>, 44.1 </a:t>
            </a:r>
            <a:r>
              <a:rPr lang="el-GR" sz="2800" dirty="0" err="1"/>
              <a:t>kHz</a:t>
            </a:r>
            <a:r>
              <a:rPr lang="el-GR" sz="2800" dirty="0"/>
              <a:t>, 48, 96 </a:t>
            </a:r>
            <a:r>
              <a:rPr lang="el-GR" sz="2800" dirty="0" err="1"/>
              <a:t>kHz</a:t>
            </a:r>
            <a:endParaRPr lang="el-GR" sz="2800" dirty="0"/>
          </a:p>
          <a:p>
            <a:pPr lvl="1">
              <a:lnSpc>
                <a:spcPct val="120000"/>
              </a:lnSpc>
            </a:pPr>
            <a:r>
              <a:rPr lang="el-GR" sz="2400" b="1" dirty="0"/>
              <a:t>44.1 </a:t>
            </a:r>
            <a:r>
              <a:rPr lang="el-GR" sz="2400" b="1" dirty="0" err="1"/>
              <a:t>KHz</a:t>
            </a:r>
            <a:r>
              <a:rPr lang="el-GR" sz="2400" b="1" dirty="0"/>
              <a:t> </a:t>
            </a:r>
            <a:r>
              <a:rPr lang="el-GR" sz="2400" dirty="0"/>
              <a:t>αντιστοιχεί στην ποιότητα του CD</a:t>
            </a:r>
          </a:p>
          <a:p>
            <a:pPr lvl="1">
              <a:lnSpc>
                <a:spcPct val="120000"/>
              </a:lnSpc>
            </a:pPr>
            <a:r>
              <a:rPr lang="el-GR" sz="2400" b="1" dirty="0"/>
              <a:t>48 </a:t>
            </a:r>
            <a:r>
              <a:rPr lang="el-GR" sz="2400" b="1" dirty="0" err="1"/>
              <a:t>KHz</a:t>
            </a:r>
            <a:r>
              <a:rPr lang="el-GR" sz="2400" b="1" dirty="0"/>
              <a:t> </a:t>
            </a:r>
            <a:r>
              <a:rPr lang="el-GR" sz="2400" dirty="0"/>
              <a:t>ή </a:t>
            </a:r>
            <a:r>
              <a:rPr lang="el-GR" sz="2400" b="1" dirty="0"/>
              <a:t>96 </a:t>
            </a:r>
            <a:r>
              <a:rPr lang="el-GR" sz="2400" b="1" dirty="0" err="1"/>
              <a:t>KHz</a:t>
            </a:r>
            <a:r>
              <a:rPr lang="el-GR" sz="2400" b="1" dirty="0"/>
              <a:t> </a:t>
            </a:r>
            <a:r>
              <a:rPr lang="el-GR" sz="2400" dirty="0"/>
              <a:t>δίνουν ποιότητα αντίστοιχη αυτής του τηλεοπτικού στούντιο.</a:t>
            </a:r>
          </a:p>
          <a:p>
            <a:pPr lvl="1">
              <a:lnSpc>
                <a:spcPct val="120000"/>
              </a:lnSpc>
            </a:pPr>
            <a:r>
              <a:rPr lang="el-GR" sz="2400" b="1" dirty="0"/>
              <a:t>32 </a:t>
            </a:r>
            <a:r>
              <a:rPr lang="el-GR" sz="2400" b="1" dirty="0" err="1"/>
              <a:t>KHz</a:t>
            </a:r>
            <a:r>
              <a:rPr lang="el-GR" sz="2400" b="1" dirty="0"/>
              <a:t> </a:t>
            </a:r>
            <a:r>
              <a:rPr lang="el-GR" sz="2400" dirty="0"/>
              <a:t>δεν θεωρείται επαρκής αλλά εξακολουθεί να διατηρείται για συμβατότητα με το πρότυπο του MPEG</a:t>
            </a:r>
            <a:endParaRPr lang="en-US" sz="2400" dirty="0"/>
          </a:p>
        </p:txBody>
      </p:sp>
    </p:spTree>
    <p:extLst>
      <p:ext uri="{BB962C8B-B14F-4D97-AF65-F5344CB8AC3E}">
        <p14:creationId xmlns:p14="http://schemas.microsoft.com/office/powerpoint/2010/main" val="5106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4D1AC9-3C15-498F-A798-77700C064B1F}"/>
              </a:ext>
            </a:extLst>
          </p:cNvPr>
          <p:cNvSpPr>
            <a:spLocks noGrp="1"/>
          </p:cNvSpPr>
          <p:nvPr>
            <p:ph type="title"/>
          </p:nvPr>
        </p:nvSpPr>
        <p:spPr/>
        <p:txBody>
          <a:bodyPr/>
          <a:lstStyle/>
          <a:p>
            <a:endParaRPr lang="el-GR"/>
          </a:p>
        </p:txBody>
      </p:sp>
      <p:pic>
        <p:nvPicPr>
          <p:cNvPr id="3" name="Εικόνα 2">
            <a:extLst>
              <a:ext uri="{FF2B5EF4-FFF2-40B4-BE49-F238E27FC236}">
                <a16:creationId xmlns:a16="http://schemas.microsoft.com/office/drawing/2014/main" id="{2BBB76BC-FADE-4666-AA61-551E3FD93BD2}"/>
              </a:ext>
            </a:extLst>
          </p:cNvPr>
          <p:cNvPicPr>
            <a:picLocks noChangeAspect="1"/>
          </p:cNvPicPr>
          <p:nvPr/>
        </p:nvPicPr>
        <p:blipFill>
          <a:blip r:embed="rId3"/>
          <a:stretch>
            <a:fillRect/>
          </a:stretch>
        </p:blipFill>
        <p:spPr>
          <a:xfrm>
            <a:off x="1475656" y="629336"/>
            <a:ext cx="6624736" cy="5954026"/>
          </a:xfrm>
          <a:prstGeom prst="rect">
            <a:avLst/>
          </a:prstGeom>
        </p:spPr>
      </p:pic>
    </p:spTree>
    <p:extLst>
      <p:ext uri="{BB962C8B-B14F-4D97-AF65-F5344CB8AC3E}">
        <p14:creationId xmlns:p14="http://schemas.microsoft.com/office/powerpoint/2010/main" val="2979977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err="1"/>
              <a:t>Κβαντισμός</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9036496" cy="5026570"/>
          </a:xfrm>
        </p:spPr>
        <p:txBody>
          <a:bodyPr>
            <a:normAutofit fontScale="92500"/>
          </a:bodyPr>
          <a:lstStyle/>
          <a:p>
            <a:pPr>
              <a:lnSpc>
                <a:spcPct val="120000"/>
              </a:lnSpc>
            </a:pPr>
            <a:r>
              <a:rPr lang="el-GR" sz="2400" dirty="0"/>
              <a:t>Η αντιστοίχιση των συνεχών τιμών των δειγμάτων σε διακριτές στάθμες. </a:t>
            </a:r>
          </a:p>
          <a:p>
            <a:pPr>
              <a:lnSpc>
                <a:spcPct val="120000"/>
              </a:lnSpc>
            </a:pPr>
            <a:r>
              <a:rPr lang="el-GR" sz="2400" dirty="0"/>
              <a:t>Η ποιότητα του </a:t>
            </a:r>
            <a:r>
              <a:rPr lang="el-GR" sz="2400" dirty="0" err="1"/>
              <a:t>κβαντισμού</a:t>
            </a:r>
            <a:r>
              <a:rPr lang="el-GR" sz="2400" dirty="0"/>
              <a:t> εξαρτάται από το πλήθος των </a:t>
            </a:r>
            <a:r>
              <a:rPr lang="el-GR" sz="2400" dirty="0" err="1"/>
              <a:t>bits</a:t>
            </a:r>
            <a:r>
              <a:rPr lang="el-GR" sz="2400" dirty="0"/>
              <a:t> που χρησιμοποιούνται για την αποτύπωση των τιμών.</a:t>
            </a:r>
          </a:p>
          <a:p>
            <a:pPr>
              <a:lnSpc>
                <a:spcPct val="120000"/>
              </a:lnSpc>
            </a:pPr>
            <a:r>
              <a:rPr lang="el-GR" sz="2400" dirty="0"/>
              <a:t>Το πλήθος των </a:t>
            </a:r>
            <a:r>
              <a:rPr lang="el-GR" sz="2400" dirty="0" err="1"/>
              <a:t>bits</a:t>
            </a:r>
            <a:r>
              <a:rPr lang="el-GR" sz="2400" dirty="0"/>
              <a:t>, έστω Ν, δίνει το πλήθος με τις στάθμες </a:t>
            </a:r>
            <a:r>
              <a:rPr lang="el-GR" sz="2400" dirty="0" err="1"/>
              <a:t>κβαντισμού</a:t>
            </a:r>
            <a:r>
              <a:rPr lang="el-GR" sz="2400" dirty="0"/>
              <a:t> 2</a:t>
            </a:r>
            <a:r>
              <a:rPr lang="el-GR" sz="2400" baseline="30000" dirty="0"/>
              <a:t>Ν</a:t>
            </a:r>
            <a:r>
              <a:rPr lang="el-GR" sz="2400" dirty="0"/>
              <a:t>. Ο </a:t>
            </a:r>
            <a:r>
              <a:rPr lang="el-GR" sz="2400" dirty="0" err="1"/>
              <a:t>κβαντισμός</a:t>
            </a:r>
            <a:r>
              <a:rPr lang="el-GR" sz="2400" dirty="0"/>
              <a:t> γίνεται με χρήση </a:t>
            </a:r>
            <a:r>
              <a:rPr lang="el-GR" sz="2400" b="1" dirty="0"/>
              <a:t>κατ’ ελάχιστον 16 </a:t>
            </a:r>
            <a:r>
              <a:rPr lang="el-GR" sz="2400" b="1" dirty="0" err="1"/>
              <a:t>bits</a:t>
            </a:r>
            <a:r>
              <a:rPr lang="el-GR" sz="2400" dirty="0"/>
              <a:t>, γεγονός το οποίο δημιουργεί </a:t>
            </a:r>
            <a:r>
              <a:rPr lang="el-GR" sz="2400" b="1" dirty="0"/>
              <a:t>2</a:t>
            </a:r>
            <a:r>
              <a:rPr lang="el-GR" sz="2400" b="1" baseline="30000" dirty="0"/>
              <a:t>16</a:t>
            </a:r>
            <a:r>
              <a:rPr lang="el-GR" sz="2400" dirty="0"/>
              <a:t> στάθμες τιμών. </a:t>
            </a:r>
          </a:p>
          <a:p>
            <a:pPr>
              <a:lnSpc>
                <a:spcPct val="120000"/>
              </a:lnSpc>
            </a:pPr>
            <a:r>
              <a:rPr lang="el-GR" sz="2400" dirty="0"/>
              <a:t>Ας υπολογίσουμε τον ρυθμό δεδομένων, </a:t>
            </a:r>
            <a:r>
              <a:rPr lang="el-GR" sz="2400" dirty="0" err="1"/>
              <a:t>C</a:t>
            </a:r>
            <a:r>
              <a:rPr lang="el-GR" sz="2400" baseline="-25000" dirty="0" err="1"/>
              <a:t>m</a:t>
            </a:r>
            <a:r>
              <a:rPr lang="el-GR" sz="2400" dirty="0"/>
              <a:t>, ο οποίος προκύπτει με δειγματοληψία μονοφωνικού ήχου στα </a:t>
            </a:r>
            <a:r>
              <a:rPr lang="el-GR" sz="2400" b="1" dirty="0"/>
              <a:t>48 </a:t>
            </a:r>
            <a:r>
              <a:rPr lang="el-GR" sz="2400" b="1" dirty="0" err="1"/>
              <a:t>KHz</a:t>
            </a:r>
            <a:r>
              <a:rPr lang="el-GR" sz="2400" b="1" dirty="0"/>
              <a:t> </a:t>
            </a:r>
            <a:r>
              <a:rPr lang="el-GR" sz="2400" dirty="0"/>
              <a:t>και </a:t>
            </a:r>
            <a:r>
              <a:rPr lang="el-GR" sz="2400" dirty="0" err="1"/>
              <a:t>κβάντιση</a:t>
            </a:r>
            <a:r>
              <a:rPr lang="el-GR" sz="2400" dirty="0"/>
              <a:t> με χρήση </a:t>
            </a:r>
            <a:r>
              <a:rPr lang="el-GR" sz="2400" b="1" dirty="0"/>
              <a:t>16</a:t>
            </a:r>
            <a:r>
              <a:rPr lang="el-GR" sz="2400" dirty="0"/>
              <a:t> </a:t>
            </a:r>
            <a:r>
              <a:rPr lang="el-GR" sz="2400" b="1" dirty="0" err="1"/>
              <a:t>bits</a:t>
            </a:r>
            <a:r>
              <a:rPr lang="el-GR" sz="2400" dirty="0"/>
              <a:t>. </a:t>
            </a:r>
          </a:p>
          <a:p>
            <a:pPr marL="0" indent="0" algn="ctr">
              <a:lnSpc>
                <a:spcPct val="120000"/>
              </a:lnSpc>
              <a:buNone/>
            </a:pPr>
            <a:r>
              <a:rPr lang="el-GR" sz="2400" dirty="0" err="1"/>
              <a:t>C</a:t>
            </a:r>
            <a:r>
              <a:rPr lang="el-GR" sz="2400" baseline="-25000" dirty="0" err="1"/>
              <a:t>m</a:t>
            </a:r>
            <a:r>
              <a:rPr lang="el-GR" sz="2400" dirty="0"/>
              <a:t> = 48*10</a:t>
            </a:r>
            <a:r>
              <a:rPr lang="el-GR" sz="2400" baseline="30000" dirty="0"/>
              <a:t>3</a:t>
            </a:r>
            <a:r>
              <a:rPr lang="el-GR" sz="2400" dirty="0"/>
              <a:t>*16 = 768000 = 768 </a:t>
            </a:r>
            <a:r>
              <a:rPr lang="el-GR" sz="2400" dirty="0" err="1"/>
              <a:t>Kbps</a:t>
            </a:r>
            <a:r>
              <a:rPr lang="el-GR" sz="2400" dirty="0"/>
              <a:t> </a:t>
            </a:r>
            <a:endParaRPr lang="en-US" sz="2400" dirty="0"/>
          </a:p>
        </p:txBody>
      </p:sp>
    </p:spTree>
    <p:extLst>
      <p:ext uri="{BB962C8B-B14F-4D97-AF65-F5344CB8AC3E}">
        <p14:creationId xmlns:p14="http://schemas.microsoft.com/office/powerpoint/2010/main" val="262300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err="1"/>
              <a:t>Ψηφιοποίηση</a:t>
            </a:r>
            <a:r>
              <a:rPr lang="el-GR"/>
              <a:t> Στερεοφωνικού Ήχου</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57200" y="3541463"/>
            <a:ext cx="8229600" cy="3013795"/>
          </a:xfrm>
        </p:spPr>
        <p:txBody>
          <a:bodyPr>
            <a:normAutofit/>
          </a:bodyPr>
          <a:lstStyle/>
          <a:p>
            <a:r>
              <a:rPr lang="el-GR" sz="2400" dirty="0"/>
              <a:t>Ο στερεοφωνικός ήχος αποτελείται από δύο κανάλια, δύο συσκευές λήψης οι οποίες λειτουργούν ταυτόχρονα, το δεξί και το αριστερό μικρόφωνο. </a:t>
            </a:r>
          </a:p>
          <a:p>
            <a:r>
              <a:rPr lang="el-GR" sz="2400" dirty="0"/>
              <a:t>Ο ρυθμός διπλασιάζεται, λόγω της ύπαρξης των δύο καναλιών. </a:t>
            </a:r>
          </a:p>
          <a:p>
            <a:pPr marL="0" indent="0" algn="ctr">
              <a:buNone/>
            </a:pPr>
            <a:r>
              <a:rPr lang="el-GR" sz="2400" dirty="0" err="1"/>
              <a:t>C</a:t>
            </a:r>
            <a:r>
              <a:rPr lang="el-GR" sz="2400" baseline="-25000" dirty="0" err="1"/>
              <a:t>s</a:t>
            </a:r>
            <a:r>
              <a:rPr lang="el-GR" sz="2400" dirty="0"/>
              <a:t>=2 * 768 = 1.536 </a:t>
            </a:r>
            <a:r>
              <a:rPr lang="el-GR" sz="2400" dirty="0" err="1"/>
              <a:t>Kbps</a:t>
            </a:r>
            <a:r>
              <a:rPr lang="el-GR" sz="2400" dirty="0"/>
              <a:t> = 1,5 </a:t>
            </a:r>
            <a:r>
              <a:rPr lang="el-GR" sz="2400" dirty="0" err="1"/>
              <a:t>Mbps</a:t>
            </a:r>
            <a:r>
              <a:rPr lang="el-GR" sz="2400" dirty="0"/>
              <a:t> </a:t>
            </a:r>
            <a:endParaRPr lang="en-US" sz="2400" dirty="0"/>
          </a:p>
        </p:txBody>
      </p:sp>
      <p:pic>
        <p:nvPicPr>
          <p:cNvPr id="4" name="Εικόνα 3">
            <a:extLst>
              <a:ext uri="{FF2B5EF4-FFF2-40B4-BE49-F238E27FC236}">
                <a16:creationId xmlns:a16="http://schemas.microsoft.com/office/drawing/2014/main" id="{C3C7A395-4BEB-4258-9B50-41B0D5347449}"/>
              </a:ext>
            </a:extLst>
          </p:cNvPr>
          <p:cNvPicPr>
            <a:picLocks noChangeAspect="1"/>
          </p:cNvPicPr>
          <p:nvPr/>
        </p:nvPicPr>
        <p:blipFill>
          <a:blip r:embed="rId3"/>
          <a:stretch>
            <a:fillRect/>
          </a:stretch>
        </p:blipFill>
        <p:spPr>
          <a:xfrm>
            <a:off x="0" y="1262575"/>
            <a:ext cx="9144000" cy="2166425"/>
          </a:xfrm>
          <a:prstGeom prst="rect">
            <a:avLst/>
          </a:prstGeom>
        </p:spPr>
      </p:pic>
    </p:spTree>
    <p:extLst>
      <p:ext uri="{BB962C8B-B14F-4D97-AF65-F5344CB8AC3E}">
        <p14:creationId xmlns:p14="http://schemas.microsoft.com/office/powerpoint/2010/main" val="164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657B17F-D605-493B-9802-FBC24B50F565}"/>
              </a:ext>
            </a:extLst>
          </p:cNvPr>
          <p:cNvPicPr>
            <a:picLocks noChangeAspect="1"/>
          </p:cNvPicPr>
          <p:nvPr/>
        </p:nvPicPr>
        <p:blipFill>
          <a:blip r:embed="rId3"/>
          <a:stretch>
            <a:fillRect/>
          </a:stretch>
        </p:blipFill>
        <p:spPr>
          <a:xfrm>
            <a:off x="4572000" y="1417638"/>
            <a:ext cx="4761905" cy="3580773"/>
          </a:xfrm>
          <a:prstGeom prst="rect">
            <a:avLst/>
          </a:prstGeom>
        </p:spPr>
      </p:pic>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err="1"/>
              <a:t>Πολυκαναλικός</a:t>
            </a:r>
            <a:r>
              <a:rPr lang="el-GR"/>
              <a:t> Ήχος</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4761904" cy="5026570"/>
          </a:xfrm>
        </p:spPr>
        <p:txBody>
          <a:bodyPr>
            <a:normAutofit fontScale="85000" lnSpcReduction="20000"/>
          </a:bodyPr>
          <a:lstStyle/>
          <a:p>
            <a:pPr marL="0" indent="0">
              <a:buNone/>
            </a:pPr>
            <a:r>
              <a:rPr lang="el-GR" dirty="0"/>
              <a:t>Στη μετάδοση ήχου κατά 5.1 μεταδίδονται τα επόμενα κανάλια: </a:t>
            </a:r>
            <a:endParaRPr lang="en-US" dirty="0"/>
          </a:p>
          <a:p>
            <a:pPr marL="971550" lvl="1" indent="-514350">
              <a:buFont typeface="+mj-lt"/>
              <a:buAutoNum type="arabicPeriod"/>
            </a:pPr>
            <a:r>
              <a:rPr lang="el-GR" dirty="0"/>
              <a:t>αριστερό </a:t>
            </a:r>
            <a:endParaRPr lang="en-US" dirty="0"/>
          </a:p>
          <a:p>
            <a:pPr marL="971550" lvl="1" indent="-514350">
              <a:buFont typeface="+mj-lt"/>
              <a:buAutoNum type="arabicPeriod"/>
            </a:pPr>
            <a:r>
              <a:rPr lang="el-GR" dirty="0"/>
              <a:t>κέντρο</a:t>
            </a:r>
            <a:endParaRPr lang="en-US" dirty="0"/>
          </a:p>
          <a:p>
            <a:pPr marL="971550" lvl="1" indent="-514350">
              <a:buFont typeface="+mj-lt"/>
              <a:buAutoNum type="arabicPeriod"/>
            </a:pPr>
            <a:r>
              <a:rPr lang="el-GR" dirty="0"/>
              <a:t>δεξί</a:t>
            </a:r>
            <a:endParaRPr lang="en-US" dirty="0"/>
          </a:p>
          <a:p>
            <a:pPr marL="971550" lvl="1" indent="-514350">
              <a:buFont typeface="+mj-lt"/>
              <a:buAutoNum type="arabicPeriod"/>
            </a:pPr>
            <a:r>
              <a:rPr lang="el-GR" dirty="0"/>
              <a:t>αριστερό περιβάλλον (</a:t>
            </a:r>
            <a:r>
              <a:rPr lang="el-GR" dirty="0" err="1"/>
              <a:t>surround</a:t>
            </a:r>
            <a:r>
              <a:rPr lang="el-GR" dirty="0"/>
              <a:t>)</a:t>
            </a:r>
            <a:endParaRPr lang="en-US" dirty="0"/>
          </a:p>
          <a:p>
            <a:pPr marL="971550" lvl="1" indent="-514350">
              <a:buFont typeface="+mj-lt"/>
              <a:buAutoNum type="arabicPeriod"/>
            </a:pPr>
            <a:r>
              <a:rPr lang="el-GR" dirty="0"/>
              <a:t>δεξί περιβάλλον (</a:t>
            </a:r>
            <a:r>
              <a:rPr lang="el-GR" dirty="0" err="1"/>
              <a:t>surround</a:t>
            </a:r>
            <a:r>
              <a:rPr lang="el-GR" dirty="0"/>
              <a:t>) </a:t>
            </a:r>
            <a:endParaRPr lang="en-US" dirty="0"/>
          </a:p>
          <a:p>
            <a:pPr marL="971550" lvl="1" indent="-514350">
              <a:buFont typeface="+mj-lt"/>
              <a:buAutoNum type="arabicPeriod"/>
            </a:pPr>
            <a:r>
              <a:rPr lang="el-GR" dirty="0"/>
              <a:t>το ενισχυτικό των χαμηλών συχνοτήτων (</a:t>
            </a:r>
            <a:r>
              <a:rPr lang="el-GR" dirty="0" err="1"/>
              <a:t>Low</a:t>
            </a:r>
            <a:r>
              <a:rPr lang="el-GR" dirty="0"/>
              <a:t> </a:t>
            </a:r>
            <a:r>
              <a:rPr lang="el-GR" dirty="0" err="1"/>
              <a:t>Frequency</a:t>
            </a:r>
            <a:r>
              <a:rPr lang="el-GR" dirty="0"/>
              <a:t> </a:t>
            </a:r>
            <a:r>
              <a:rPr lang="el-GR" dirty="0" err="1"/>
              <a:t>Enhancement</a:t>
            </a:r>
            <a:r>
              <a:rPr lang="el-GR" dirty="0"/>
              <a:t>, LFE) κανάλι για χρήση σε </a:t>
            </a:r>
            <a:r>
              <a:rPr lang="el-GR" dirty="0" err="1"/>
              <a:t>sub-woofer</a:t>
            </a:r>
            <a:endParaRPr lang="en-US" dirty="0"/>
          </a:p>
        </p:txBody>
      </p:sp>
      <p:sp>
        <p:nvSpPr>
          <p:cNvPr id="5" name="Ορθογώνιο 4">
            <a:extLst>
              <a:ext uri="{FF2B5EF4-FFF2-40B4-BE49-F238E27FC236}">
                <a16:creationId xmlns:a16="http://schemas.microsoft.com/office/drawing/2014/main" id="{CF909B90-53D8-4B91-B3ED-0A85ADF32614}"/>
              </a:ext>
            </a:extLst>
          </p:cNvPr>
          <p:cNvSpPr/>
          <p:nvPr/>
        </p:nvSpPr>
        <p:spPr>
          <a:xfrm>
            <a:off x="5004048" y="5589240"/>
            <a:ext cx="4572000" cy="646331"/>
          </a:xfrm>
          <a:prstGeom prst="rect">
            <a:avLst/>
          </a:prstGeom>
        </p:spPr>
        <p:txBody>
          <a:bodyPr>
            <a:spAutoFit/>
          </a:bodyPr>
          <a:lstStyle/>
          <a:p>
            <a:pPr marL="285750" indent="-285750">
              <a:buFont typeface="Arial" panose="020B0604020202020204" pitchFamily="34" charset="0"/>
              <a:buChar char="•"/>
            </a:pPr>
            <a:r>
              <a:rPr lang="en-US" dirty="0"/>
              <a:t>MPEG2 layer II MC (Multi Channel)</a:t>
            </a:r>
            <a:endParaRPr lang="el-GR" dirty="0"/>
          </a:p>
          <a:p>
            <a:pPr marL="285750" indent="-285750">
              <a:buFont typeface="Arial" panose="020B0604020202020204" pitchFamily="34" charset="0"/>
              <a:buChar char="•"/>
            </a:pPr>
            <a:r>
              <a:rPr lang="en-US" dirty="0"/>
              <a:t>Dolby Digital 5.1 Surround.</a:t>
            </a:r>
            <a:endParaRPr lang="el-GR" dirty="0"/>
          </a:p>
        </p:txBody>
      </p:sp>
    </p:spTree>
    <p:extLst>
      <p:ext uri="{BB962C8B-B14F-4D97-AF65-F5344CB8AC3E}">
        <p14:creationId xmlns:p14="http://schemas.microsoft.com/office/powerpoint/2010/main" val="248129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a:t>Πηγές</a:t>
            </a:r>
            <a:endParaRPr lang="en-US"/>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a:t>[1] Παπαδάκης, Α. 2015. Παραγωγή Τηλεοπτικού Σήματος. Συμπίεση Ήχου</a:t>
            </a:r>
            <a:r>
              <a:rPr lang="el-GR" i="1"/>
              <a:t> τηλεόραση</a:t>
            </a:r>
            <a:r>
              <a:rPr lang="el-GR"/>
              <a:t>. Σύνδεσμος Ελληνικών Ακαδημαϊκών Βιβλιοθηκών. </a:t>
            </a:r>
            <a:r>
              <a:rPr lang="el-GR" err="1"/>
              <a:t>κεφ</a:t>
            </a:r>
            <a:r>
              <a:rPr lang="el-GR"/>
              <a:t> 4. Διαθέσιμο στο: </a:t>
            </a:r>
            <a:r>
              <a:rPr lang="el-GR">
                <a:hlinkClick r:id="rId3"/>
              </a:rPr>
              <a:t>http://hdl.handle.net/11419/5009</a:t>
            </a:r>
            <a:r>
              <a:rPr lang="el-GR"/>
              <a:t> </a:t>
            </a:r>
          </a:p>
          <a:p>
            <a:pPr marL="0" indent="0">
              <a:buNone/>
            </a:pPr>
            <a:endParaRPr lang="el-GR"/>
          </a:p>
        </p:txBody>
      </p:sp>
    </p:spTree>
    <p:extLst>
      <p:ext uri="{BB962C8B-B14F-4D97-AF65-F5344CB8AC3E}">
        <p14:creationId xmlns:p14="http://schemas.microsoft.com/office/powerpoint/2010/main" val="3763106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err="1"/>
              <a:t>Πολυκαναλικός</a:t>
            </a:r>
            <a:r>
              <a:rPr lang="el-GR"/>
              <a:t> Ήχος</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1556792"/>
            <a:ext cx="8928992" cy="5026570"/>
          </a:xfrm>
        </p:spPr>
        <p:txBody>
          <a:bodyPr>
            <a:normAutofit/>
          </a:bodyPr>
          <a:lstStyle/>
          <a:p>
            <a:r>
              <a:rPr lang="el-GR" sz="2800" dirty="0"/>
              <a:t>Η κωδικοποίηση και η συμπίεση γίνονται και μεταξύ των καναλιών που αποστέλλονται.</a:t>
            </a:r>
          </a:p>
          <a:p>
            <a:r>
              <a:rPr lang="el-GR" sz="2800" dirty="0"/>
              <a:t>Αυτό σημαίνει ότι τα κανάλια που μεταδίδονται </a:t>
            </a:r>
            <a:r>
              <a:rPr lang="el-GR" sz="2800" b="1" dirty="0"/>
              <a:t>αξιολογούνται για </a:t>
            </a:r>
            <a:r>
              <a:rPr lang="el-GR" sz="2800" b="1" dirty="0" err="1"/>
              <a:t>συσχετιζόμενη</a:t>
            </a:r>
            <a:r>
              <a:rPr lang="el-GR" sz="2800" b="1" dirty="0"/>
              <a:t> πληροφορία που δεν συνεισφέρει στο τελικό ηχητικό αποτέλεσμα. </a:t>
            </a:r>
          </a:p>
          <a:p>
            <a:r>
              <a:rPr lang="el-GR" sz="2800" dirty="0"/>
              <a:t>Πρότυπα</a:t>
            </a:r>
            <a:r>
              <a:rPr lang="en-US" sz="2800" dirty="0"/>
              <a:t>: </a:t>
            </a:r>
          </a:p>
          <a:p>
            <a:pPr lvl="1"/>
            <a:r>
              <a:rPr lang="el-GR" sz="2400" dirty="0"/>
              <a:t>MPEG2 </a:t>
            </a:r>
            <a:r>
              <a:rPr lang="el-GR" sz="2400" dirty="0" err="1"/>
              <a:t>layerII</a:t>
            </a:r>
            <a:r>
              <a:rPr lang="el-GR" sz="2400" dirty="0"/>
              <a:t> MC (</a:t>
            </a:r>
            <a:r>
              <a:rPr lang="el-GR" sz="2400" dirty="0" err="1"/>
              <a:t>πολυκαναλικός</a:t>
            </a:r>
            <a:r>
              <a:rPr lang="el-GR" sz="2400" dirty="0"/>
              <a:t> ήχος </a:t>
            </a:r>
            <a:r>
              <a:rPr lang="el-GR" sz="2400" dirty="0" err="1"/>
              <a:t>Multi</a:t>
            </a:r>
            <a:r>
              <a:rPr lang="el-GR" sz="2400" dirty="0"/>
              <a:t> </a:t>
            </a:r>
            <a:r>
              <a:rPr lang="el-GR" sz="2400" dirty="0" err="1"/>
              <a:t>Channel</a:t>
            </a:r>
            <a:r>
              <a:rPr lang="el-GR" sz="2400" dirty="0"/>
              <a:t>) </a:t>
            </a:r>
            <a:endParaRPr lang="en-US" sz="2400" dirty="0"/>
          </a:p>
          <a:p>
            <a:pPr lvl="1"/>
            <a:r>
              <a:rPr lang="el-GR" sz="2400" dirty="0" err="1"/>
              <a:t>Dolby</a:t>
            </a:r>
            <a:r>
              <a:rPr lang="el-GR" sz="2400" dirty="0"/>
              <a:t> </a:t>
            </a:r>
            <a:r>
              <a:rPr lang="el-GR" sz="2400" dirty="0" err="1"/>
              <a:t>Digital</a:t>
            </a:r>
            <a:r>
              <a:rPr lang="el-GR" sz="2400" dirty="0"/>
              <a:t> 5.1 </a:t>
            </a:r>
            <a:r>
              <a:rPr lang="el-GR" sz="2400" dirty="0" err="1"/>
              <a:t>Surround</a:t>
            </a:r>
            <a:endParaRPr lang="el-GR" sz="2400" dirty="0"/>
          </a:p>
        </p:txBody>
      </p:sp>
    </p:spTree>
    <p:extLst>
      <p:ext uri="{BB962C8B-B14F-4D97-AF65-F5344CB8AC3E}">
        <p14:creationId xmlns:p14="http://schemas.microsoft.com/office/powerpoint/2010/main" val="333129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Συμπίεση Ήχου</a:t>
            </a:r>
          </a:p>
        </p:txBody>
      </p:sp>
    </p:spTree>
    <p:extLst>
      <p:ext uri="{BB962C8B-B14F-4D97-AF65-F5344CB8AC3E}">
        <p14:creationId xmlns:p14="http://schemas.microsoft.com/office/powerpoint/2010/main" val="2886731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Στόχος</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107504" y="3577874"/>
            <a:ext cx="9036496" cy="3005488"/>
          </a:xfrm>
        </p:spPr>
        <p:txBody>
          <a:bodyPr>
            <a:normAutofit fontScale="85000" lnSpcReduction="20000"/>
          </a:bodyPr>
          <a:lstStyle/>
          <a:p>
            <a:r>
              <a:rPr lang="el-GR" dirty="0"/>
              <a:t>Η ροή δεδομένων που προκύπτει από την </a:t>
            </a:r>
            <a:r>
              <a:rPr lang="el-GR" dirty="0" err="1"/>
              <a:t>ψηφιοποίηση</a:t>
            </a:r>
            <a:r>
              <a:rPr lang="el-GR" dirty="0"/>
              <a:t> του ήχου πρέπει να συμπιεστεί και ο αντίστοιχος ρυθμός να μειωθεί σημαντικά. </a:t>
            </a:r>
            <a:endParaRPr lang="en-US" dirty="0"/>
          </a:p>
          <a:p>
            <a:pPr lvl="1"/>
            <a:r>
              <a:rPr lang="el-GR" b="1" dirty="0"/>
              <a:t>1.5 </a:t>
            </a:r>
            <a:r>
              <a:rPr lang="el-GR" b="1" dirty="0" err="1"/>
              <a:t>Mbps</a:t>
            </a:r>
            <a:r>
              <a:rPr lang="el-GR" b="1" dirty="0"/>
              <a:t> </a:t>
            </a:r>
            <a:r>
              <a:rPr lang="en-US" b="1" dirty="0"/>
              <a:t>-&gt;  </a:t>
            </a:r>
            <a:r>
              <a:rPr lang="el-GR" b="1" dirty="0"/>
              <a:t>100 </a:t>
            </a:r>
            <a:r>
              <a:rPr lang="el-GR" b="1" dirty="0" err="1"/>
              <a:t>Kbps</a:t>
            </a:r>
            <a:r>
              <a:rPr lang="el-GR" b="1" dirty="0"/>
              <a:t> έως 400 </a:t>
            </a:r>
            <a:r>
              <a:rPr lang="el-GR" b="1" dirty="0" err="1"/>
              <a:t>Kbps</a:t>
            </a:r>
            <a:endParaRPr lang="en-US" b="1" dirty="0"/>
          </a:p>
          <a:p>
            <a:pPr lvl="1"/>
            <a:r>
              <a:rPr lang="el-GR" dirty="0"/>
              <a:t>Τα ποσοστά συμπίεσης κυμαίνονται</a:t>
            </a:r>
          </a:p>
          <a:p>
            <a:pPr lvl="2"/>
            <a:r>
              <a:rPr lang="el-GR" dirty="0"/>
              <a:t>από 16:1 (για τη χαμηλή ποιότητα του ήχου) </a:t>
            </a:r>
          </a:p>
          <a:p>
            <a:pPr lvl="2"/>
            <a:r>
              <a:rPr lang="el-GR" dirty="0"/>
              <a:t>έως και 4:1 για την πιο υψηλή ποιότητα. </a:t>
            </a:r>
            <a:endParaRPr lang="en-US" dirty="0"/>
          </a:p>
        </p:txBody>
      </p:sp>
      <p:pic>
        <p:nvPicPr>
          <p:cNvPr id="4" name="Θέση περιεχομένου 5">
            <a:extLst>
              <a:ext uri="{FF2B5EF4-FFF2-40B4-BE49-F238E27FC236}">
                <a16:creationId xmlns:a16="http://schemas.microsoft.com/office/drawing/2014/main" id="{A61ABDC8-7E0B-4E78-98C9-F4CBF33E88A0}"/>
              </a:ext>
            </a:extLst>
          </p:cNvPr>
          <p:cNvPicPr>
            <a:picLocks noChangeAspect="1"/>
          </p:cNvPicPr>
          <p:nvPr/>
        </p:nvPicPr>
        <p:blipFill>
          <a:blip r:embed="rId3"/>
          <a:stretch>
            <a:fillRect/>
          </a:stretch>
        </p:blipFill>
        <p:spPr>
          <a:xfrm>
            <a:off x="457200" y="1143592"/>
            <a:ext cx="8229600" cy="1565328"/>
          </a:xfrm>
          <a:prstGeom prst="rect">
            <a:avLst/>
          </a:prstGeom>
        </p:spPr>
      </p:pic>
      <p:sp>
        <p:nvSpPr>
          <p:cNvPr id="5" name="Ορθογώνιο 4">
            <a:extLst>
              <a:ext uri="{FF2B5EF4-FFF2-40B4-BE49-F238E27FC236}">
                <a16:creationId xmlns:a16="http://schemas.microsoft.com/office/drawing/2014/main" id="{8F0F3938-0BDE-4847-A8AA-F494AD540CA3}"/>
              </a:ext>
            </a:extLst>
          </p:cNvPr>
          <p:cNvSpPr/>
          <p:nvPr/>
        </p:nvSpPr>
        <p:spPr>
          <a:xfrm>
            <a:off x="3563888" y="1733982"/>
            <a:ext cx="1728192" cy="98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296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a:t>Ακουστικό Φάσμα και Ευαισθησία (1)</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20836" y="1417638"/>
            <a:ext cx="9144000" cy="5026570"/>
          </a:xfrm>
        </p:spPr>
        <p:txBody>
          <a:bodyPr>
            <a:normAutofit/>
          </a:bodyPr>
          <a:lstStyle/>
          <a:p>
            <a:r>
              <a:rPr lang="el-GR" sz="2800"/>
              <a:t>Στη θεωρία το </a:t>
            </a:r>
            <a:r>
              <a:rPr lang="el-GR" sz="2800" b="1"/>
              <a:t>εύρος ζώνης των ήχων </a:t>
            </a:r>
            <a:r>
              <a:rPr lang="el-GR" sz="2800"/>
              <a:t>που γίνονται αντιληπτοί από το ανθρώπινο αυτί είναι</a:t>
            </a:r>
          </a:p>
          <a:p>
            <a:pPr lvl="1"/>
            <a:r>
              <a:rPr lang="el-GR" sz="2400"/>
              <a:t> από τα 0 </a:t>
            </a:r>
            <a:r>
              <a:rPr lang="el-GR" sz="2400" err="1"/>
              <a:t>KHz</a:t>
            </a:r>
            <a:r>
              <a:rPr lang="el-GR" sz="2400"/>
              <a:t> έως και τα 20 </a:t>
            </a:r>
            <a:r>
              <a:rPr lang="el-GR" sz="2400" err="1"/>
              <a:t>KHz</a:t>
            </a:r>
            <a:endParaRPr lang="en-US" sz="2400"/>
          </a:p>
          <a:p>
            <a:r>
              <a:rPr lang="el-GR" sz="2800"/>
              <a:t>Σε κάθε περίπτωση ήχοι εκτός αυτού του εύρους ζώνης δεν γίνονται αντιληπτοί από τον άνθρωπο.</a:t>
            </a:r>
            <a:endParaRPr lang="en-US" sz="2800"/>
          </a:p>
        </p:txBody>
      </p:sp>
    </p:spTree>
    <p:extLst>
      <p:ext uri="{BB962C8B-B14F-4D97-AF65-F5344CB8AC3E}">
        <p14:creationId xmlns:p14="http://schemas.microsoft.com/office/powerpoint/2010/main" val="3597730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a:t>Ακουστικό Φάσμα και Ευαισθησία (2)</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20836" y="1417638"/>
            <a:ext cx="9144000" cy="5026570"/>
          </a:xfrm>
        </p:spPr>
        <p:txBody>
          <a:bodyPr>
            <a:normAutofit/>
          </a:bodyPr>
          <a:lstStyle/>
          <a:p>
            <a:r>
              <a:rPr lang="en-US" sz="2400" dirty="0"/>
              <a:t>Y</a:t>
            </a:r>
            <a:r>
              <a:rPr lang="el-GR" sz="2400" dirty="0" err="1"/>
              <a:t>πάρχουν</a:t>
            </a:r>
            <a:r>
              <a:rPr lang="el-GR" sz="2400" dirty="0"/>
              <a:t> περιορισμοί και με την </a:t>
            </a:r>
            <a:r>
              <a:rPr lang="el-GR" sz="2400" b="1" dirty="0"/>
              <a:t>ένταση των ήχων </a:t>
            </a:r>
            <a:r>
              <a:rPr lang="el-GR" sz="2400" dirty="0"/>
              <a:t>οι οποίοι μπορούν να γίνονται αντιληπτοί. </a:t>
            </a:r>
            <a:endParaRPr lang="en-US" sz="2400" dirty="0"/>
          </a:p>
          <a:p>
            <a:r>
              <a:rPr lang="el-GR" sz="2400" dirty="0"/>
              <a:t>Το όριο αυτό της έντασης, </a:t>
            </a:r>
            <a:r>
              <a:rPr lang="el-GR" sz="2400" i="1" dirty="0"/>
              <a:t>κάτω από το οποίο ένας ήχος δεν γίνεται </a:t>
            </a:r>
            <a:r>
              <a:rPr lang="el-GR" sz="2400" dirty="0"/>
              <a:t>αντιληπτός, </a:t>
            </a:r>
            <a:r>
              <a:rPr lang="el-GR" sz="2400" b="1" dirty="0"/>
              <a:t>διαφοροποιείται σε σχέση με τη συχνότητα.</a:t>
            </a:r>
            <a:endParaRPr lang="en-US" sz="2400" b="1" dirty="0"/>
          </a:p>
          <a:p>
            <a:pPr lvl="1"/>
            <a:r>
              <a:rPr lang="el-GR" sz="2400" dirty="0"/>
              <a:t>Η </a:t>
            </a:r>
            <a:r>
              <a:rPr lang="el-GR" sz="2400" b="1" dirty="0"/>
              <a:t>μέγιστη ευαισθησία του ανθρώπου στον ήχο </a:t>
            </a:r>
            <a:r>
              <a:rPr lang="el-GR" sz="2400" dirty="0"/>
              <a:t>είναι στο εύρος μεταξύ 3 </a:t>
            </a:r>
            <a:r>
              <a:rPr lang="el-GR" sz="2400" dirty="0" err="1"/>
              <a:t>KHz</a:t>
            </a:r>
            <a:r>
              <a:rPr lang="el-GR" sz="2400" dirty="0"/>
              <a:t> και 4 </a:t>
            </a:r>
            <a:r>
              <a:rPr lang="el-GR" sz="2400" dirty="0" err="1"/>
              <a:t>KHz</a:t>
            </a:r>
            <a:r>
              <a:rPr lang="el-GR" sz="2400" dirty="0"/>
              <a:t>. </a:t>
            </a:r>
            <a:endParaRPr lang="en-US" sz="2400" dirty="0"/>
          </a:p>
          <a:p>
            <a:pPr lvl="1"/>
            <a:r>
              <a:rPr lang="el-GR" sz="2400" dirty="0"/>
              <a:t>Παρατηρούμε ότι το </a:t>
            </a:r>
            <a:r>
              <a:rPr lang="el-GR" sz="2400" b="1" dirty="0"/>
              <a:t>όριο «ακουστικότητας» </a:t>
            </a:r>
            <a:r>
              <a:rPr lang="el-GR" sz="2400" dirty="0"/>
              <a:t>στις συχνότητες περί τα 3KHz παρουσιάζει το ολικό ελάχιστο και αυξάνει στις υπόλοιπες. Αυτό σημαίνει ότι στις συχνότητες αυτές μπορούμε να </a:t>
            </a:r>
            <a:r>
              <a:rPr lang="el-GR" sz="2400" b="1" dirty="0"/>
              <a:t>ακούμε ήχους με την ελάχιστη ένταση</a:t>
            </a:r>
            <a:r>
              <a:rPr lang="el-GR" sz="2400" dirty="0"/>
              <a:t>, ενώ για να μπορέσουμε να ακούσουμε ήχους στις υπόλοιπες συχνότητες απαιτείται μεγαλύτερη ένταση. </a:t>
            </a:r>
            <a:endParaRPr lang="en-US" sz="2400" dirty="0"/>
          </a:p>
        </p:txBody>
      </p:sp>
    </p:spTree>
    <p:extLst>
      <p:ext uri="{BB962C8B-B14F-4D97-AF65-F5344CB8AC3E}">
        <p14:creationId xmlns:p14="http://schemas.microsoft.com/office/powerpoint/2010/main" val="359727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a:xfrm>
            <a:off x="440744" y="425996"/>
            <a:ext cx="8229600" cy="1143000"/>
          </a:xfrm>
        </p:spPr>
        <p:txBody>
          <a:bodyPr>
            <a:noAutofit/>
          </a:bodyPr>
          <a:lstStyle/>
          <a:p>
            <a:r>
              <a:rPr lang="el-GR" sz="3600"/>
              <a:t>Καμπύλη ευαισθησίας ανθρώπινου αυτιού σε σχέση με τις συχνότητες των ήχων</a:t>
            </a:r>
            <a:endParaRPr lang="en-US" sz="3600"/>
          </a:p>
        </p:txBody>
      </p:sp>
      <p:pic>
        <p:nvPicPr>
          <p:cNvPr id="4" name="Εικόνα 3">
            <a:extLst>
              <a:ext uri="{FF2B5EF4-FFF2-40B4-BE49-F238E27FC236}">
                <a16:creationId xmlns:a16="http://schemas.microsoft.com/office/drawing/2014/main" id="{DF71BB5E-AFE3-4F34-B8B1-48F436DAA5A8}"/>
              </a:ext>
            </a:extLst>
          </p:cNvPr>
          <p:cNvPicPr>
            <a:picLocks noChangeAspect="1"/>
          </p:cNvPicPr>
          <p:nvPr/>
        </p:nvPicPr>
        <p:blipFill>
          <a:blip r:embed="rId3"/>
          <a:stretch>
            <a:fillRect/>
          </a:stretch>
        </p:blipFill>
        <p:spPr>
          <a:xfrm>
            <a:off x="65456" y="2124075"/>
            <a:ext cx="8208834" cy="3825205"/>
          </a:xfrm>
          <a:prstGeom prst="rect">
            <a:avLst/>
          </a:prstGeom>
        </p:spPr>
      </p:pic>
      <p:sp>
        <p:nvSpPr>
          <p:cNvPr id="8" name="TextBox 7">
            <a:extLst>
              <a:ext uri="{FF2B5EF4-FFF2-40B4-BE49-F238E27FC236}">
                <a16:creationId xmlns:a16="http://schemas.microsoft.com/office/drawing/2014/main" id="{48795339-AF34-41F6-96CD-FEF804C8123A}"/>
              </a:ext>
            </a:extLst>
          </p:cNvPr>
          <p:cNvSpPr txBox="1"/>
          <p:nvPr/>
        </p:nvSpPr>
        <p:spPr>
          <a:xfrm>
            <a:off x="6372200" y="3239071"/>
            <a:ext cx="914400" cy="2062137"/>
          </a:xfrm>
          <a:prstGeom prst="rect">
            <a:avLst/>
          </a:prstGeom>
        </p:spPr>
        <p:txBody>
          <a:bodyPr vert="horz" wrap="none" lIns="91440" tIns="45720" rIns="91440" bIns="45720" rtlCol="0" anchor="ctr">
            <a:normAutofit/>
          </a:bodyPr>
          <a:lstStyle/>
          <a:p>
            <a:r>
              <a:rPr lang="el-GR" b="1"/>
              <a:t>Ελάχιστη ένταση</a:t>
            </a:r>
          </a:p>
          <a:p>
            <a:r>
              <a:rPr lang="el-GR"/>
              <a:t>για να ακούει μια </a:t>
            </a:r>
          </a:p>
          <a:p>
            <a:r>
              <a:rPr lang="el-GR"/>
              <a:t>συχνότητα ήχου</a:t>
            </a:r>
            <a:endParaRPr lang="en-US"/>
          </a:p>
        </p:txBody>
      </p:sp>
      <p:cxnSp>
        <p:nvCxnSpPr>
          <p:cNvPr id="5" name="Ευθεία γραμμή σύνδεσης 4">
            <a:extLst>
              <a:ext uri="{FF2B5EF4-FFF2-40B4-BE49-F238E27FC236}">
                <a16:creationId xmlns:a16="http://schemas.microsoft.com/office/drawing/2014/main" id="{3139C366-A6F3-CAD3-1A05-45EE54D75528}"/>
              </a:ext>
            </a:extLst>
          </p:cNvPr>
          <p:cNvCxnSpPr/>
          <p:nvPr/>
        </p:nvCxnSpPr>
        <p:spPr>
          <a:xfrm flipH="1">
            <a:off x="1694688" y="5301208"/>
            <a:ext cx="158496" cy="221768"/>
          </a:xfrm>
          <a:prstGeom prst="line">
            <a:avLst/>
          </a:prstGeom>
        </p:spPr>
        <p:style>
          <a:lnRef idx="1">
            <a:schemeClr val="accent2"/>
          </a:lnRef>
          <a:fillRef idx="0">
            <a:schemeClr val="accent2"/>
          </a:fillRef>
          <a:effectRef idx="0">
            <a:schemeClr val="accent2"/>
          </a:effectRef>
          <a:fontRef idx="minor">
            <a:schemeClr val="tx1"/>
          </a:fontRef>
        </p:style>
      </p:cxnSp>
      <p:cxnSp>
        <p:nvCxnSpPr>
          <p:cNvPr id="6" name="Ευθεία γραμμή σύνδεσης 5">
            <a:extLst>
              <a:ext uri="{FF2B5EF4-FFF2-40B4-BE49-F238E27FC236}">
                <a16:creationId xmlns:a16="http://schemas.microsoft.com/office/drawing/2014/main" id="{874F1FC8-03E4-A667-80B1-52F2891BDCB4}"/>
              </a:ext>
            </a:extLst>
          </p:cNvPr>
          <p:cNvCxnSpPr/>
          <p:nvPr/>
        </p:nvCxnSpPr>
        <p:spPr>
          <a:xfrm flipH="1">
            <a:off x="1847088" y="5453608"/>
            <a:ext cx="158496" cy="221768"/>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Ευθεία γραμμή σύνδεσης 6">
            <a:extLst>
              <a:ext uri="{FF2B5EF4-FFF2-40B4-BE49-F238E27FC236}">
                <a16:creationId xmlns:a16="http://schemas.microsoft.com/office/drawing/2014/main" id="{18E4FDCD-7A63-D666-034B-D64DC86606C5}"/>
              </a:ext>
            </a:extLst>
          </p:cNvPr>
          <p:cNvCxnSpPr/>
          <p:nvPr/>
        </p:nvCxnSpPr>
        <p:spPr>
          <a:xfrm flipH="1">
            <a:off x="1743456" y="5398744"/>
            <a:ext cx="158496" cy="221768"/>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Ευθεία γραμμή σύνδεσης 8">
            <a:extLst>
              <a:ext uri="{FF2B5EF4-FFF2-40B4-BE49-F238E27FC236}">
                <a16:creationId xmlns:a16="http://schemas.microsoft.com/office/drawing/2014/main" id="{81E4D4DF-C55D-6BB4-7225-D68CC584C3B6}"/>
              </a:ext>
            </a:extLst>
          </p:cNvPr>
          <p:cNvCxnSpPr>
            <a:cxnSpLocks/>
          </p:cNvCxnSpPr>
          <p:nvPr/>
        </p:nvCxnSpPr>
        <p:spPr>
          <a:xfrm flipH="1">
            <a:off x="1694688" y="5203672"/>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Ευθεία γραμμή σύνδεσης 10">
            <a:extLst>
              <a:ext uri="{FF2B5EF4-FFF2-40B4-BE49-F238E27FC236}">
                <a16:creationId xmlns:a16="http://schemas.microsoft.com/office/drawing/2014/main" id="{7693DB25-E65A-FB63-184D-32AD1AABCF3B}"/>
              </a:ext>
            </a:extLst>
          </p:cNvPr>
          <p:cNvCxnSpPr>
            <a:cxnSpLocks/>
          </p:cNvCxnSpPr>
          <p:nvPr/>
        </p:nvCxnSpPr>
        <p:spPr>
          <a:xfrm flipH="1">
            <a:off x="3749040" y="5453608"/>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Ευθεία γραμμή σύνδεσης 12">
            <a:extLst>
              <a:ext uri="{FF2B5EF4-FFF2-40B4-BE49-F238E27FC236}">
                <a16:creationId xmlns:a16="http://schemas.microsoft.com/office/drawing/2014/main" id="{F6A040C3-F337-4702-A7B8-A05C64A24769}"/>
              </a:ext>
            </a:extLst>
          </p:cNvPr>
          <p:cNvCxnSpPr>
            <a:cxnSpLocks/>
          </p:cNvCxnSpPr>
          <p:nvPr/>
        </p:nvCxnSpPr>
        <p:spPr>
          <a:xfrm flipH="1">
            <a:off x="3864864" y="5484088"/>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Ευθεία γραμμή σύνδεσης 13">
            <a:extLst>
              <a:ext uri="{FF2B5EF4-FFF2-40B4-BE49-F238E27FC236}">
                <a16:creationId xmlns:a16="http://schemas.microsoft.com/office/drawing/2014/main" id="{CD6C9BFC-5F1C-E2FE-40E4-0C0A4791A313}"/>
              </a:ext>
            </a:extLst>
          </p:cNvPr>
          <p:cNvCxnSpPr>
            <a:cxnSpLocks/>
          </p:cNvCxnSpPr>
          <p:nvPr/>
        </p:nvCxnSpPr>
        <p:spPr>
          <a:xfrm flipH="1">
            <a:off x="3998976" y="5459704"/>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Ευθεία γραμμή σύνδεσης 14">
            <a:extLst>
              <a:ext uri="{FF2B5EF4-FFF2-40B4-BE49-F238E27FC236}">
                <a16:creationId xmlns:a16="http://schemas.microsoft.com/office/drawing/2014/main" id="{1D5D82FB-3C4A-DEE0-9CA3-B2ACB7B706AE}"/>
              </a:ext>
            </a:extLst>
          </p:cNvPr>
          <p:cNvCxnSpPr>
            <a:cxnSpLocks/>
          </p:cNvCxnSpPr>
          <p:nvPr/>
        </p:nvCxnSpPr>
        <p:spPr>
          <a:xfrm flipH="1">
            <a:off x="4108704" y="5447512"/>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Ευθεία γραμμή σύνδεσης 15">
            <a:extLst>
              <a:ext uri="{FF2B5EF4-FFF2-40B4-BE49-F238E27FC236}">
                <a16:creationId xmlns:a16="http://schemas.microsoft.com/office/drawing/2014/main" id="{F30A0B17-049E-858E-DA6C-5F53B473BB78}"/>
              </a:ext>
            </a:extLst>
          </p:cNvPr>
          <p:cNvCxnSpPr>
            <a:cxnSpLocks/>
          </p:cNvCxnSpPr>
          <p:nvPr/>
        </p:nvCxnSpPr>
        <p:spPr>
          <a:xfrm flipH="1">
            <a:off x="4218432" y="5447512"/>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Ευθεία γραμμή σύνδεσης 16">
            <a:extLst>
              <a:ext uri="{FF2B5EF4-FFF2-40B4-BE49-F238E27FC236}">
                <a16:creationId xmlns:a16="http://schemas.microsoft.com/office/drawing/2014/main" id="{C0E6A83A-A7BF-5401-309F-9C47D74015F8}"/>
              </a:ext>
            </a:extLst>
          </p:cNvPr>
          <p:cNvCxnSpPr>
            <a:cxnSpLocks/>
          </p:cNvCxnSpPr>
          <p:nvPr/>
        </p:nvCxnSpPr>
        <p:spPr>
          <a:xfrm flipH="1">
            <a:off x="3584448" y="5496280"/>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Ευθεία γραμμή σύνδεσης 17">
            <a:extLst>
              <a:ext uri="{FF2B5EF4-FFF2-40B4-BE49-F238E27FC236}">
                <a16:creationId xmlns:a16="http://schemas.microsoft.com/office/drawing/2014/main" id="{CFF65923-1CF9-FAF5-8522-F504C0F9F41D}"/>
              </a:ext>
            </a:extLst>
          </p:cNvPr>
          <p:cNvCxnSpPr>
            <a:cxnSpLocks/>
          </p:cNvCxnSpPr>
          <p:nvPr/>
        </p:nvCxnSpPr>
        <p:spPr>
          <a:xfrm flipH="1">
            <a:off x="4838185" y="5203672"/>
            <a:ext cx="146304" cy="36576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Ευθεία γραμμή σύνδεσης 19">
            <a:extLst>
              <a:ext uri="{FF2B5EF4-FFF2-40B4-BE49-F238E27FC236}">
                <a16:creationId xmlns:a16="http://schemas.microsoft.com/office/drawing/2014/main" id="{BC36FD34-361C-1EE1-D3D8-EB6D12174AFB}"/>
              </a:ext>
            </a:extLst>
          </p:cNvPr>
          <p:cNvCxnSpPr>
            <a:cxnSpLocks/>
          </p:cNvCxnSpPr>
          <p:nvPr/>
        </p:nvCxnSpPr>
        <p:spPr>
          <a:xfrm flipH="1">
            <a:off x="4358640" y="5441416"/>
            <a:ext cx="79248" cy="140208"/>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Ευθεία γραμμή σύνδεσης 20">
            <a:extLst>
              <a:ext uri="{FF2B5EF4-FFF2-40B4-BE49-F238E27FC236}">
                <a16:creationId xmlns:a16="http://schemas.microsoft.com/office/drawing/2014/main" id="{D0378416-8593-AB7F-4CF2-B32FAF55355A}"/>
              </a:ext>
            </a:extLst>
          </p:cNvPr>
          <p:cNvCxnSpPr>
            <a:cxnSpLocks/>
          </p:cNvCxnSpPr>
          <p:nvPr/>
        </p:nvCxnSpPr>
        <p:spPr>
          <a:xfrm flipH="1">
            <a:off x="4462272" y="5386552"/>
            <a:ext cx="115824" cy="207264"/>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Ευθεία γραμμή σύνδεσης 22">
            <a:extLst>
              <a:ext uri="{FF2B5EF4-FFF2-40B4-BE49-F238E27FC236}">
                <a16:creationId xmlns:a16="http://schemas.microsoft.com/office/drawing/2014/main" id="{079B663A-E3BB-E4CC-228A-672F7B601FE6}"/>
              </a:ext>
            </a:extLst>
          </p:cNvPr>
          <p:cNvCxnSpPr>
            <a:cxnSpLocks/>
          </p:cNvCxnSpPr>
          <p:nvPr/>
        </p:nvCxnSpPr>
        <p:spPr>
          <a:xfrm flipH="1">
            <a:off x="4590288" y="5368264"/>
            <a:ext cx="115824" cy="207264"/>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Ευθεία γραμμή σύνδεσης 23">
            <a:extLst>
              <a:ext uri="{FF2B5EF4-FFF2-40B4-BE49-F238E27FC236}">
                <a16:creationId xmlns:a16="http://schemas.microsoft.com/office/drawing/2014/main" id="{0E20DE5E-0CEC-44DD-D698-22BFFC314FEF}"/>
              </a:ext>
            </a:extLst>
          </p:cNvPr>
          <p:cNvCxnSpPr>
            <a:cxnSpLocks/>
          </p:cNvCxnSpPr>
          <p:nvPr/>
        </p:nvCxnSpPr>
        <p:spPr>
          <a:xfrm flipH="1">
            <a:off x="4742688" y="5313400"/>
            <a:ext cx="115824" cy="207264"/>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Ευθεία γραμμή σύνδεσης 25">
            <a:extLst>
              <a:ext uri="{FF2B5EF4-FFF2-40B4-BE49-F238E27FC236}">
                <a16:creationId xmlns:a16="http://schemas.microsoft.com/office/drawing/2014/main" id="{17A0E4D2-FB05-2810-17CB-7E7985D36E35}"/>
              </a:ext>
            </a:extLst>
          </p:cNvPr>
          <p:cNvCxnSpPr>
            <a:cxnSpLocks/>
          </p:cNvCxnSpPr>
          <p:nvPr/>
        </p:nvCxnSpPr>
        <p:spPr>
          <a:xfrm flipH="1">
            <a:off x="4964231" y="5185384"/>
            <a:ext cx="146304" cy="365760"/>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Ευθύγραμμο βέλος σύνδεσης 27">
            <a:extLst>
              <a:ext uri="{FF2B5EF4-FFF2-40B4-BE49-F238E27FC236}">
                <a16:creationId xmlns:a16="http://schemas.microsoft.com/office/drawing/2014/main" id="{0312DB32-F5C2-D85C-9379-AB5333BE3BDF}"/>
              </a:ext>
            </a:extLst>
          </p:cNvPr>
          <p:cNvCxnSpPr/>
          <p:nvPr/>
        </p:nvCxnSpPr>
        <p:spPr>
          <a:xfrm flipV="1">
            <a:off x="2651760" y="5839968"/>
            <a:ext cx="45720"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505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Ήχοι που αγνοούνται</a:t>
            </a:r>
            <a:r>
              <a:rPr lang="en-US"/>
              <a:t> (1)</a:t>
            </a:r>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5026570"/>
          </a:xfrm>
        </p:spPr>
        <p:txBody>
          <a:bodyPr>
            <a:normAutofit/>
          </a:bodyPr>
          <a:lstStyle/>
          <a:p>
            <a:r>
              <a:rPr lang="el-GR" sz="2800" dirty="0"/>
              <a:t>Ήχοι που δεν γίνονται αντιληπτοί από τον άνθρωπο και αυτό συνεπάγεται ότι δεν χρειάζεται να κωδικοποιούνται</a:t>
            </a:r>
          </a:p>
          <a:p>
            <a:pPr lvl="1"/>
            <a:r>
              <a:rPr lang="el-GR" sz="2400" dirty="0"/>
              <a:t>αγνοηθούν κατά τη διαδικασία της συμπίεσης </a:t>
            </a:r>
          </a:p>
        </p:txBody>
      </p:sp>
    </p:spTree>
    <p:extLst>
      <p:ext uri="{BB962C8B-B14F-4D97-AF65-F5344CB8AC3E}">
        <p14:creationId xmlns:p14="http://schemas.microsoft.com/office/powerpoint/2010/main" val="130511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Ήχοι που αγνοούνται</a:t>
            </a:r>
            <a:r>
              <a:rPr lang="en-US"/>
              <a:t> (2)</a:t>
            </a:r>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679844" cy="5026570"/>
          </a:xfrm>
        </p:spPr>
        <p:txBody>
          <a:bodyPr>
            <a:normAutofit fontScale="92500" lnSpcReduction="10000"/>
          </a:bodyPr>
          <a:lstStyle/>
          <a:p>
            <a:r>
              <a:rPr lang="el-GR" dirty="0"/>
              <a:t>Οι ήχοι των οποίων το φασματικό περιεχόμενο είναι </a:t>
            </a:r>
            <a:r>
              <a:rPr lang="el-GR" b="1" dirty="0"/>
              <a:t>εκτός </a:t>
            </a:r>
            <a:r>
              <a:rPr lang="el-GR" dirty="0"/>
              <a:t>του εύρους συχνοτήτων [20 </a:t>
            </a:r>
            <a:r>
              <a:rPr lang="el-GR" dirty="0" err="1"/>
              <a:t>Hz</a:t>
            </a:r>
            <a:r>
              <a:rPr lang="el-GR" dirty="0"/>
              <a:t>, 20 </a:t>
            </a:r>
            <a:r>
              <a:rPr lang="el-GR" dirty="0" err="1"/>
              <a:t>KHz</a:t>
            </a:r>
            <a:r>
              <a:rPr lang="el-GR" dirty="0"/>
              <a:t>]</a:t>
            </a:r>
          </a:p>
          <a:p>
            <a:pPr lvl="1"/>
            <a:r>
              <a:rPr lang="el-GR" dirty="0"/>
              <a:t>Φίλτρο Χαμηλών Συχνοτήτων </a:t>
            </a:r>
          </a:p>
          <a:p>
            <a:pPr lvl="1"/>
            <a:r>
              <a:rPr lang="el-GR" dirty="0"/>
              <a:t>Επιλογή της συχνότητας δειγματοληψίας ώστε να είναι κατ’ ελάχιστον το διπλάσιο της μέγιστης τιμής της συχνότητας του ηχητικού σήματος που διέρχεται από το φίλτρο.</a:t>
            </a:r>
          </a:p>
          <a:p>
            <a:pPr lvl="1"/>
            <a:r>
              <a:rPr lang="el-GR" dirty="0" err="1"/>
              <a:t>Π.χ</a:t>
            </a:r>
            <a:r>
              <a:rPr lang="el-GR" dirty="0"/>
              <a:t> εάν το φίλτρο επιτρέπει τη διέλευση συχνοτήτων μέχρι τα 20 </a:t>
            </a:r>
            <a:r>
              <a:rPr lang="el-GR" dirty="0" err="1"/>
              <a:t>KHz</a:t>
            </a:r>
            <a:r>
              <a:rPr lang="el-GR" dirty="0"/>
              <a:t>, η συχνότητα δειγματοληψίας πρέπει να είναι κατ’ ελάχιστον 40 </a:t>
            </a:r>
            <a:r>
              <a:rPr lang="el-GR" dirty="0" err="1"/>
              <a:t>KHz</a:t>
            </a:r>
            <a:r>
              <a:rPr lang="el-GR" dirty="0"/>
              <a:t> ώστε να ικανοποιείται το θεώρημα του </a:t>
            </a:r>
            <a:r>
              <a:rPr lang="el-GR" dirty="0" err="1"/>
              <a:t>Shannon</a:t>
            </a:r>
            <a:endParaRPr lang="el-GR" dirty="0"/>
          </a:p>
        </p:txBody>
      </p:sp>
    </p:spTree>
    <p:extLst>
      <p:ext uri="{BB962C8B-B14F-4D97-AF65-F5344CB8AC3E}">
        <p14:creationId xmlns:p14="http://schemas.microsoft.com/office/powerpoint/2010/main" val="395919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lstStyle/>
          <a:p>
            <a:r>
              <a:rPr lang="el-GR"/>
              <a:t>Ήχοι που αγνοούνται</a:t>
            </a:r>
            <a:r>
              <a:rPr lang="en-US"/>
              <a:t> (3)</a:t>
            </a:r>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5026570"/>
          </a:xfrm>
        </p:spPr>
        <p:txBody>
          <a:bodyPr>
            <a:normAutofit/>
          </a:bodyPr>
          <a:lstStyle/>
          <a:p>
            <a:pPr>
              <a:spcAft>
                <a:spcPts val="600"/>
              </a:spcAft>
            </a:pPr>
            <a:r>
              <a:rPr lang="el-GR" sz="2800" dirty="0"/>
              <a:t>Οι ήχοι των οποίων η ένταση είναι κάτω </a:t>
            </a:r>
            <a:r>
              <a:rPr lang="el-GR" sz="2800" b="1" dirty="0"/>
              <a:t>από το ελάχιστο όριο </a:t>
            </a:r>
            <a:r>
              <a:rPr lang="el-GR" sz="2800" dirty="0"/>
              <a:t>ακοής για τις αντίστοιχες συχνότητες στις οποίες εκτείνονται </a:t>
            </a:r>
          </a:p>
          <a:p>
            <a:pPr lvl="1">
              <a:spcAft>
                <a:spcPts val="600"/>
              </a:spcAft>
            </a:pPr>
            <a:r>
              <a:rPr lang="el-GR" sz="2400" dirty="0"/>
              <a:t>ανάγκη για μια </a:t>
            </a:r>
            <a:r>
              <a:rPr lang="el-GR" sz="2400" b="1" i="1" dirty="0"/>
              <a:t>βαθμίδα σύγκρισης </a:t>
            </a:r>
            <a:r>
              <a:rPr lang="el-GR" sz="2400" dirty="0"/>
              <a:t>της έντασης του εισερχόμενου ήχου με το όριο ακουστικότητας, στην αντίστοιχη συχνότητα. </a:t>
            </a:r>
          </a:p>
          <a:p>
            <a:pPr lvl="1">
              <a:spcAft>
                <a:spcPts val="600"/>
              </a:spcAft>
            </a:pPr>
            <a:r>
              <a:rPr lang="el-GR" sz="2400" dirty="0"/>
              <a:t>Αυτό σημαίνει ότι εάν η ένταση κάποιου ήχου δεν υπερκαλύπτει αυτό το όριο, ο ήχος μπορεί να αγνοείται.</a:t>
            </a:r>
            <a:endParaRPr lang="en-US" sz="2400" dirty="0"/>
          </a:p>
        </p:txBody>
      </p:sp>
    </p:spTree>
    <p:extLst>
      <p:ext uri="{BB962C8B-B14F-4D97-AF65-F5344CB8AC3E}">
        <p14:creationId xmlns:p14="http://schemas.microsoft.com/office/powerpoint/2010/main" val="57613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353EB3-DEF0-47FA-972B-D57B99020020}"/>
              </a:ext>
            </a:extLst>
          </p:cNvPr>
          <p:cNvSpPr>
            <a:spLocks noGrp="1"/>
          </p:cNvSpPr>
          <p:nvPr>
            <p:ph type="title"/>
          </p:nvPr>
        </p:nvSpPr>
        <p:spPr/>
        <p:txBody>
          <a:bodyPr>
            <a:normAutofit fontScale="90000"/>
          </a:bodyPr>
          <a:lstStyle/>
          <a:p>
            <a:r>
              <a:rPr lang="el-GR"/>
              <a:t>Επικάλυψη στο Πεδίο της Συχνότητας </a:t>
            </a:r>
            <a:endParaRPr lang="en-US"/>
          </a:p>
        </p:txBody>
      </p:sp>
      <p:sp>
        <p:nvSpPr>
          <p:cNvPr id="3" name="Θέση περιεχομένου 2">
            <a:extLst>
              <a:ext uri="{FF2B5EF4-FFF2-40B4-BE49-F238E27FC236}">
                <a16:creationId xmlns:a16="http://schemas.microsoft.com/office/drawing/2014/main" id="{ACD5C90E-9FE7-44A7-8B67-E6BB44175062}"/>
              </a:ext>
            </a:extLst>
          </p:cNvPr>
          <p:cNvSpPr>
            <a:spLocks noGrp="1"/>
          </p:cNvSpPr>
          <p:nvPr>
            <p:ph idx="1"/>
          </p:nvPr>
        </p:nvSpPr>
        <p:spPr>
          <a:xfrm>
            <a:off x="464156" y="1556792"/>
            <a:ext cx="8229600" cy="4824536"/>
          </a:xfrm>
        </p:spPr>
        <p:txBody>
          <a:bodyPr>
            <a:normAutofit fontScale="77500" lnSpcReduction="20000"/>
          </a:bodyPr>
          <a:lstStyle/>
          <a:p>
            <a:r>
              <a:rPr lang="el-GR" dirty="0"/>
              <a:t>Εάν ακούγεται ένας ήχος σε συχνότητα π.χ. </a:t>
            </a:r>
            <a:r>
              <a:rPr lang="el-GR" sz="4600" b="1" dirty="0"/>
              <a:t>f</a:t>
            </a:r>
            <a:r>
              <a:rPr lang="el-GR" sz="4600" b="1" baseline="-25000" dirty="0"/>
              <a:t>0</a:t>
            </a:r>
            <a:r>
              <a:rPr lang="el-GR" dirty="0"/>
              <a:t> </a:t>
            </a:r>
            <a:r>
              <a:rPr lang="el-GR" dirty="0" err="1"/>
              <a:t>kHz</a:t>
            </a:r>
            <a:r>
              <a:rPr lang="el-GR" dirty="0"/>
              <a:t> με σταθερό πλάτος, τότε παρατηρήσουμε ότι </a:t>
            </a:r>
            <a:r>
              <a:rPr lang="el-GR" b="1" dirty="0"/>
              <a:t>άλλοι ήχοι στις συχνότητες γύρω από την f</a:t>
            </a:r>
            <a:r>
              <a:rPr lang="el-GR" b="1" baseline="-25000" dirty="0"/>
              <a:t>0</a:t>
            </a:r>
            <a:r>
              <a:rPr lang="el-GR" b="1" dirty="0"/>
              <a:t> </a:t>
            </a:r>
            <a:r>
              <a:rPr lang="el-GR" dirty="0"/>
              <a:t>για να γίνουν αντιληπτοί πρέπει να υπερβούν κάποιο συγκεκριμένο πλάτος (διαφορετικά επικαλύπτονται). </a:t>
            </a:r>
          </a:p>
          <a:p>
            <a:r>
              <a:rPr lang="el-GR" b="1" dirty="0"/>
              <a:t>Ο ήχος, δηλαδή, στη συχνότητα f</a:t>
            </a:r>
            <a:r>
              <a:rPr lang="el-GR" b="1" baseline="-25000" dirty="0"/>
              <a:t>0</a:t>
            </a:r>
            <a:r>
              <a:rPr lang="el-GR" b="1" dirty="0"/>
              <a:t> επικαλύπτει τους ήχους στις γύρω συχνότητες. </a:t>
            </a:r>
            <a:endParaRPr lang="en-US" b="1" dirty="0"/>
          </a:p>
          <a:p>
            <a:r>
              <a:rPr lang="el-GR" dirty="0"/>
              <a:t>Από μετρήσεις στο πλαίσιο πειραμάτων της ανθρώπινης ακοής, προκύπτουν οι επόμενες παρατηρήσεις: </a:t>
            </a:r>
          </a:p>
          <a:p>
            <a:pPr lvl="1"/>
            <a:r>
              <a:rPr lang="el-GR" dirty="0"/>
              <a:t>Η μορφή της επικάλυψης εξαρτάται από τη συχνότητα του επικαλύπτοντος ήχου. </a:t>
            </a:r>
          </a:p>
          <a:p>
            <a:pPr lvl="1"/>
            <a:r>
              <a:rPr lang="el-GR" dirty="0"/>
              <a:t>Όσο πιο υψηλή είναι η συχνότητα του επικαλύπτοντος ήχου τόσο μεγαλύτερο το (</a:t>
            </a:r>
            <a:r>
              <a:rPr lang="el-GR" dirty="0" err="1"/>
              <a:t>συχνοτικό</a:t>
            </a:r>
            <a:r>
              <a:rPr lang="el-GR" dirty="0"/>
              <a:t>) εύρος της επικάλυψης.  </a:t>
            </a:r>
            <a:endParaRPr lang="en-US" dirty="0"/>
          </a:p>
        </p:txBody>
      </p:sp>
    </p:spTree>
    <p:extLst>
      <p:ext uri="{BB962C8B-B14F-4D97-AF65-F5344CB8AC3E}">
        <p14:creationId xmlns:p14="http://schemas.microsoft.com/office/powerpoint/2010/main" val="390826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a:p>
        </p:txBody>
      </p:sp>
      <p:sp>
        <p:nvSpPr>
          <p:cNvPr id="5" name="Τίτλος 4"/>
          <p:cNvSpPr>
            <a:spLocks noGrp="1"/>
          </p:cNvSpPr>
          <p:nvPr>
            <p:ph type="title"/>
          </p:nvPr>
        </p:nvSpPr>
        <p:spPr/>
        <p:txBody>
          <a:bodyPr>
            <a:normAutofit/>
          </a:bodyPr>
          <a:lstStyle/>
          <a:p>
            <a:r>
              <a:rPr lang="el-GR" sz="4400"/>
              <a:t>Εισαγωγή</a:t>
            </a:r>
          </a:p>
        </p:txBody>
      </p:sp>
    </p:spTree>
    <p:extLst>
      <p:ext uri="{BB962C8B-B14F-4D97-AF65-F5344CB8AC3E}">
        <p14:creationId xmlns:p14="http://schemas.microsoft.com/office/powerpoint/2010/main" val="261212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28682C17-C84A-4EA4-B06F-558882EEA9CC}"/>
              </a:ext>
            </a:extLst>
          </p:cNvPr>
          <p:cNvPicPr>
            <a:picLocks noChangeAspect="1"/>
          </p:cNvPicPr>
          <p:nvPr/>
        </p:nvPicPr>
        <p:blipFill>
          <a:blip r:embed="rId3"/>
          <a:stretch>
            <a:fillRect/>
          </a:stretch>
        </p:blipFill>
        <p:spPr>
          <a:xfrm>
            <a:off x="251520" y="753347"/>
            <a:ext cx="7776864" cy="3827781"/>
          </a:xfrm>
          <a:prstGeom prst="rect">
            <a:avLst/>
          </a:prstGeom>
        </p:spPr>
      </p:pic>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fontScale="90000"/>
          </a:bodyPr>
          <a:lstStyle/>
          <a:p>
            <a:r>
              <a:rPr lang="el-GR"/>
              <a:t>Επικάλυψη στο πεδίο της συχνότητας</a:t>
            </a:r>
            <a:endParaRPr lang="en-US"/>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251520" y="4581128"/>
            <a:ext cx="8807136" cy="2002234"/>
          </a:xfrm>
        </p:spPr>
        <p:txBody>
          <a:bodyPr>
            <a:normAutofit/>
          </a:bodyPr>
          <a:lstStyle/>
          <a:p>
            <a:r>
              <a:rPr lang="el-GR" sz="1600" dirty="0"/>
              <a:t>Εάν έχουμε έναν ήχο του οποίου η συχνότητα αντιστοιχεί στη συχνότητα του κεντρικού σημείου μιας καμπύλης και η ένταση του ήχου αντιστοιχεί στην κορυφή της καμπύλης, τότε ο ήχος αυτός </a:t>
            </a:r>
            <a:r>
              <a:rPr lang="el-GR" sz="1600" b="1" dirty="0"/>
              <a:t>επικαλύπτει το σύνολο των (τυχόν) ήχων </a:t>
            </a:r>
            <a:r>
              <a:rPr lang="el-GR" sz="1600" dirty="0"/>
              <a:t>οι οποίοι αντιστοιχούν, όσον αφορά τη συχνότητα και την ένταση στην επιφάνεια </a:t>
            </a:r>
            <a:r>
              <a:rPr lang="el-GR" sz="1600" b="1" dirty="0"/>
              <a:t>κάτω από τη συγκεκριμένη καμπύλη</a:t>
            </a:r>
            <a:r>
              <a:rPr lang="el-GR" sz="1600" dirty="0"/>
              <a:t>.</a:t>
            </a:r>
          </a:p>
          <a:p>
            <a:r>
              <a:rPr lang="el-GR" sz="1600" dirty="0"/>
              <a:t>Για να μπορέσει, δηλαδή, </a:t>
            </a:r>
            <a:r>
              <a:rPr lang="el-GR" sz="1600" b="1" dirty="0"/>
              <a:t>να γίνει αντιληπτός ένας ήχος </a:t>
            </a:r>
            <a:r>
              <a:rPr lang="el-GR" sz="1600" dirty="0"/>
              <a:t>(εάν η συχνότητά του αντιστοιχεί στο εύρος συχνοτήτων που καλύπτει η καμπύλη) </a:t>
            </a:r>
            <a:r>
              <a:rPr lang="el-GR" sz="1600" b="1" dirty="0"/>
              <a:t>πρέπει η ένταση αυτού να υπερβαίνει τον ορίζοντα της καμπύλη.</a:t>
            </a:r>
          </a:p>
          <a:p>
            <a:endParaRPr lang="en-US" sz="1600" dirty="0"/>
          </a:p>
        </p:txBody>
      </p:sp>
    </p:spTree>
    <p:extLst>
      <p:ext uri="{BB962C8B-B14F-4D97-AF65-F5344CB8AC3E}">
        <p14:creationId xmlns:p14="http://schemas.microsoft.com/office/powerpoint/2010/main" val="1661239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a:t>Επικάλυψη στο Πεδίο του Χρόνου</a:t>
            </a:r>
            <a:endParaRPr lang="en-US"/>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p:txBody>
          <a:bodyPr>
            <a:normAutofit fontScale="85000" lnSpcReduction="10000"/>
          </a:bodyPr>
          <a:lstStyle/>
          <a:p>
            <a:r>
              <a:rPr lang="el-GR" dirty="0"/>
              <a:t>Ένας</a:t>
            </a:r>
            <a:r>
              <a:rPr lang="el-GR" b="1" dirty="0"/>
              <a:t> έντονος </a:t>
            </a:r>
            <a:r>
              <a:rPr lang="el-GR" dirty="0"/>
              <a:t>(μεγάλης έντασης) </a:t>
            </a:r>
            <a:r>
              <a:rPr lang="el-GR" b="1" dirty="0"/>
              <a:t>ήχος</a:t>
            </a:r>
            <a:r>
              <a:rPr lang="el-GR" dirty="0"/>
              <a:t> επικαλύπτει (δεν επιτρέπει να γίνουν αντιληπτοί) </a:t>
            </a:r>
            <a:r>
              <a:rPr lang="el-GR" b="1" dirty="0"/>
              <a:t>ήχους</a:t>
            </a:r>
            <a:r>
              <a:rPr lang="el-GR" dirty="0"/>
              <a:t> πριν και μετά από αυτόν εφόσον η ένταση αυτών των ήχων δεν ξεπερνάει κάποιο κατώφλι.</a:t>
            </a:r>
            <a:endParaRPr lang="en-US" dirty="0"/>
          </a:p>
          <a:p>
            <a:r>
              <a:rPr lang="el-GR" dirty="0"/>
              <a:t>Η επικάλυψη πριν το χρονικό διάστημα που αναπαράγεται ο ήχος οφείλεται </a:t>
            </a:r>
            <a:endParaRPr lang="en-US" dirty="0"/>
          </a:p>
          <a:p>
            <a:pPr lvl="1"/>
            <a:r>
              <a:rPr lang="el-GR" b="1" dirty="0"/>
              <a:t>στην περιορισμένη ευαισθησία του ανθρώπινου αυτιού </a:t>
            </a:r>
            <a:r>
              <a:rPr lang="el-GR" dirty="0"/>
              <a:t>(όσον αφορά την κατανόηση των χρονικών διαστημάτων που μεσολαβούν μεταξύ ήχων) αλλά και </a:t>
            </a:r>
            <a:endParaRPr lang="en-US" dirty="0"/>
          </a:p>
          <a:p>
            <a:pPr lvl="1"/>
            <a:r>
              <a:rPr lang="el-GR" dirty="0"/>
              <a:t>τον τρόπο με τον οποίο μεταδίδονται τα σήματα από το αυτί στον εγκέφαλο. </a:t>
            </a:r>
            <a:endParaRPr lang="en-US" dirty="0"/>
          </a:p>
        </p:txBody>
      </p:sp>
    </p:spTree>
    <p:extLst>
      <p:ext uri="{BB962C8B-B14F-4D97-AF65-F5344CB8AC3E}">
        <p14:creationId xmlns:p14="http://schemas.microsoft.com/office/powerpoint/2010/main" val="3317626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a:t>Επικάλυψη στο Πεδίο του Χρόνου</a:t>
            </a:r>
            <a:endParaRPr lang="en-US"/>
          </a:p>
        </p:txBody>
      </p:sp>
      <p:pic>
        <p:nvPicPr>
          <p:cNvPr id="4" name="Εικόνα 3">
            <a:extLst>
              <a:ext uri="{FF2B5EF4-FFF2-40B4-BE49-F238E27FC236}">
                <a16:creationId xmlns:a16="http://schemas.microsoft.com/office/drawing/2014/main" id="{94BBB497-37F5-4DA9-8F0E-DC45CDFCF742}"/>
              </a:ext>
            </a:extLst>
          </p:cNvPr>
          <p:cNvPicPr>
            <a:picLocks noChangeAspect="1"/>
          </p:cNvPicPr>
          <p:nvPr/>
        </p:nvPicPr>
        <p:blipFill>
          <a:blip r:embed="rId3"/>
          <a:stretch>
            <a:fillRect/>
          </a:stretch>
        </p:blipFill>
        <p:spPr>
          <a:xfrm>
            <a:off x="638950" y="1628800"/>
            <a:ext cx="7866100" cy="4121621"/>
          </a:xfrm>
          <a:prstGeom prst="rect">
            <a:avLst/>
          </a:prstGeom>
        </p:spPr>
      </p:pic>
    </p:spTree>
    <p:extLst>
      <p:ext uri="{BB962C8B-B14F-4D97-AF65-F5344CB8AC3E}">
        <p14:creationId xmlns:p14="http://schemas.microsoft.com/office/powerpoint/2010/main" val="1817709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A62C6F-2E66-49F9-9274-7477785D2F99}"/>
              </a:ext>
            </a:extLst>
          </p:cNvPr>
          <p:cNvSpPr>
            <a:spLocks noGrp="1"/>
          </p:cNvSpPr>
          <p:nvPr>
            <p:ph type="title"/>
          </p:nvPr>
        </p:nvSpPr>
        <p:spPr/>
        <p:txBody>
          <a:bodyPr/>
          <a:lstStyle/>
          <a:p>
            <a:r>
              <a:rPr lang="el-GR"/>
              <a:t>Οικονομία λόγω επικάλυψης</a:t>
            </a:r>
            <a:endParaRPr lang="en-US"/>
          </a:p>
        </p:txBody>
      </p:sp>
      <p:sp>
        <p:nvSpPr>
          <p:cNvPr id="3" name="Θέση περιεχομένου 2">
            <a:extLst>
              <a:ext uri="{FF2B5EF4-FFF2-40B4-BE49-F238E27FC236}">
                <a16:creationId xmlns:a16="http://schemas.microsoft.com/office/drawing/2014/main" id="{16DAF3D0-DB7B-4A63-AB18-BAF4ED27026D}"/>
              </a:ext>
            </a:extLst>
          </p:cNvPr>
          <p:cNvSpPr>
            <a:spLocks noGrp="1"/>
          </p:cNvSpPr>
          <p:nvPr>
            <p:ph idx="1"/>
          </p:nvPr>
        </p:nvSpPr>
        <p:spPr/>
        <p:txBody>
          <a:bodyPr>
            <a:normAutofit/>
          </a:bodyPr>
          <a:lstStyle/>
          <a:p>
            <a:r>
              <a:rPr lang="el-GR"/>
              <a:t>ήχοι που επικαλύπτονται </a:t>
            </a:r>
            <a:r>
              <a:rPr lang="el-GR" b="1"/>
              <a:t>δεν χρειάζεται να κωδικοποιούνται </a:t>
            </a:r>
            <a:r>
              <a:rPr lang="el-GR"/>
              <a:t>και να αποστέλλονται άρα πρέπει να αγνοούνται κατά τη συμπίεση.</a:t>
            </a:r>
          </a:p>
          <a:p>
            <a:r>
              <a:rPr lang="el-GR"/>
              <a:t>Προϋπόθεση να γίνει αντιληπτό το </a:t>
            </a:r>
            <a:r>
              <a:rPr lang="el-GR" b="1"/>
              <a:t>υποσύνολο του ηχητικού περιεχομένου το οποίο επικαλύπτεται</a:t>
            </a:r>
            <a:r>
              <a:rPr lang="el-GR"/>
              <a:t>.</a:t>
            </a:r>
          </a:p>
        </p:txBody>
      </p:sp>
    </p:spTree>
    <p:extLst>
      <p:ext uri="{BB962C8B-B14F-4D97-AF65-F5344CB8AC3E}">
        <p14:creationId xmlns:p14="http://schemas.microsoft.com/office/powerpoint/2010/main" val="2513828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fontScale="90000"/>
          </a:bodyPr>
          <a:lstStyle/>
          <a:p>
            <a:r>
              <a:rPr lang="el-GR"/>
              <a:t>Τεχνικές συμπίεσης βάση επικάλυψης</a:t>
            </a:r>
            <a:endParaRPr lang="en-US"/>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679844" cy="4752528"/>
          </a:xfrm>
        </p:spPr>
        <p:txBody>
          <a:bodyPr>
            <a:normAutofit fontScale="92500"/>
          </a:bodyPr>
          <a:lstStyle/>
          <a:p>
            <a:pPr marL="0" indent="0">
              <a:lnSpc>
                <a:spcPct val="110000"/>
              </a:lnSpc>
              <a:buNone/>
            </a:pPr>
            <a:r>
              <a:rPr lang="el-GR" dirty="0"/>
              <a:t>Οι μέθοδοι συμπίεσης του ήχου που χρησιμοποιούνται στους σύγχρονους αλγόριθμους συμπίεσης (μεταξύ των οποίων και στο MPEG) βασίζονται στην </a:t>
            </a:r>
            <a:r>
              <a:rPr lang="el-GR" b="1" dirty="0"/>
              <a:t>επικάλυψη</a:t>
            </a:r>
          </a:p>
          <a:p>
            <a:pPr>
              <a:lnSpc>
                <a:spcPct val="110000"/>
              </a:lnSpc>
            </a:pPr>
            <a:r>
              <a:rPr lang="el-GR" dirty="0"/>
              <a:t>κυρίως στο </a:t>
            </a:r>
            <a:r>
              <a:rPr lang="el-GR" b="1" dirty="0"/>
              <a:t>πεδίο της συχνότητας </a:t>
            </a:r>
          </a:p>
          <a:p>
            <a:pPr>
              <a:lnSpc>
                <a:spcPct val="110000"/>
              </a:lnSpc>
            </a:pPr>
            <a:r>
              <a:rPr lang="el-GR" dirty="0"/>
              <a:t>αλλά και σε αυτό </a:t>
            </a:r>
            <a:r>
              <a:rPr lang="el-GR" b="1" dirty="0"/>
              <a:t>του χρόνου</a:t>
            </a:r>
          </a:p>
          <a:p>
            <a:pPr marL="0" indent="0">
              <a:lnSpc>
                <a:spcPct val="110000"/>
              </a:lnSpc>
              <a:buNone/>
            </a:pPr>
            <a:r>
              <a:rPr lang="el-GR" dirty="0"/>
              <a:t>με τις τεχνικές που χρησιμοποιούνται να είναι πολύ παρόμοιες για τους διάφορους κωδικοποιητές. </a:t>
            </a:r>
            <a:endParaRPr lang="en-US" dirty="0"/>
          </a:p>
        </p:txBody>
      </p:sp>
    </p:spTree>
    <p:extLst>
      <p:ext uri="{BB962C8B-B14F-4D97-AF65-F5344CB8AC3E}">
        <p14:creationId xmlns:p14="http://schemas.microsoft.com/office/powerpoint/2010/main" val="491159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B1976E34-07E4-4FD6-8E13-FF2EA33DFB71}"/>
              </a:ext>
            </a:extLst>
          </p:cNvPr>
          <p:cNvSpPr>
            <a:spLocks noGrp="1"/>
          </p:cNvSpPr>
          <p:nvPr>
            <p:ph type="title"/>
          </p:nvPr>
        </p:nvSpPr>
        <p:spPr/>
        <p:txBody>
          <a:bodyPr/>
          <a:lstStyle/>
          <a:p>
            <a:r>
              <a:rPr lang="el-GR"/>
              <a:t>Κωδικοποίηση ήχου</a:t>
            </a:r>
            <a:endParaRPr lang="en-US"/>
          </a:p>
        </p:txBody>
      </p:sp>
      <p:sp>
        <p:nvSpPr>
          <p:cNvPr id="5" name="Θέση κειμένου 4">
            <a:extLst>
              <a:ext uri="{FF2B5EF4-FFF2-40B4-BE49-F238E27FC236}">
                <a16:creationId xmlns:a16="http://schemas.microsoft.com/office/drawing/2014/main" id="{E8F2F094-9E47-4DF5-A294-E1D5150F58B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598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E772F0-1ECD-40E0-B53D-B8358916D8B2}"/>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830C3675-5BAC-4E63-8164-030B8764E691}"/>
              </a:ext>
            </a:extLst>
          </p:cNvPr>
          <p:cNvSpPr>
            <a:spLocks noGrp="1"/>
          </p:cNvSpPr>
          <p:nvPr>
            <p:ph idx="1"/>
          </p:nvPr>
        </p:nvSpPr>
        <p:spPr/>
        <p:txBody>
          <a:bodyPr/>
          <a:lstStyle/>
          <a:p>
            <a:endParaRPr lang="en-US" dirty="0"/>
          </a:p>
        </p:txBody>
      </p:sp>
      <p:pic>
        <p:nvPicPr>
          <p:cNvPr id="4" name="Θέση περιεχομένου 5">
            <a:extLst>
              <a:ext uri="{FF2B5EF4-FFF2-40B4-BE49-F238E27FC236}">
                <a16:creationId xmlns:a16="http://schemas.microsoft.com/office/drawing/2014/main" id="{60178E17-4736-46B7-A9A5-3559F6540795}"/>
              </a:ext>
            </a:extLst>
          </p:cNvPr>
          <p:cNvPicPr>
            <a:picLocks noChangeAspect="1"/>
          </p:cNvPicPr>
          <p:nvPr/>
        </p:nvPicPr>
        <p:blipFill>
          <a:blip r:embed="rId3"/>
          <a:stretch>
            <a:fillRect/>
          </a:stretch>
        </p:blipFill>
        <p:spPr>
          <a:xfrm>
            <a:off x="313184" y="2852936"/>
            <a:ext cx="8229600" cy="1565328"/>
          </a:xfrm>
          <a:prstGeom prst="rect">
            <a:avLst/>
          </a:prstGeom>
        </p:spPr>
      </p:pic>
      <p:sp>
        <p:nvSpPr>
          <p:cNvPr id="5" name="Ορθογώνιο 4">
            <a:extLst>
              <a:ext uri="{FF2B5EF4-FFF2-40B4-BE49-F238E27FC236}">
                <a16:creationId xmlns:a16="http://schemas.microsoft.com/office/drawing/2014/main" id="{C48F7F03-276E-4255-BD33-B10DDC672695}"/>
              </a:ext>
            </a:extLst>
          </p:cNvPr>
          <p:cNvSpPr/>
          <p:nvPr/>
        </p:nvSpPr>
        <p:spPr>
          <a:xfrm>
            <a:off x="3275856" y="3435560"/>
            <a:ext cx="4032448" cy="9827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325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69D076A-E0F1-4C76-B938-74E34670C8DF}"/>
              </a:ext>
            </a:extLst>
          </p:cNvPr>
          <p:cNvSpPr>
            <a:spLocks noGrp="1"/>
          </p:cNvSpPr>
          <p:nvPr>
            <p:ph type="title"/>
          </p:nvPr>
        </p:nvSpPr>
        <p:spPr/>
        <p:txBody>
          <a:bodyPr/>
          <a:lstStyle/>
          <a:p>
            <a:r>
              <a:rPr lang="el-GR"/>
              <a:t>1. Κωδικοποίηση </a:t>
            </a:r>
            <a:r>
              <a:rPr lang="el-GR" err="1"/>
              <a:t>υπομπάντας</a:t>
            </a:r>
            <a:endParaRPr lang="el-GR"/>
          </a:p>
        </p:txBody>
      </p:sp>
      <p:sp>
        <p:nvSpPr>
          <p:cNvPr id="5" name="Θέση κειμένου 4">
            <a:extLst>
              <a:ext uri="{FF2B5EF4-FFF2-40B4-BE49-F238E27FC236}">
                <a16:creationId xmlns:a16="http://schemas.microsoft.com/office/drawing/2014/main" id="{26EDB687-96AD-4EB1-98E3-792EECDD0951}"/>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583949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1DB73-3995-4797-83D6-9C26F8F0BBCD}"/>
              </a:ext>
            </a:extLst>
          </p:cNvPr>
          <p:cNvSpPr>
            <a:spLocks noGrp="1"/>
          </p:cNvSpPr>
          <p:nvPr>
            <p:ph type="title"/>
          </p:nvPr>
        </p:nvSpPr>
        <p:spPr/>
        <p:txBody>
          <a:bodyPr>
            <a:normAutofit fontScale="90000"/>
          </a:bodyPr>
          <a:lstStyle/>
          <a:p>
            <a:r>
              <a:rPr lang="el-GR"/>
              <a:t>Βήματα κωδικοποίησης ηχητικού σήματος</a:t>
            </a:r>
            <a:endParaRPr lang="en-US"/>
          </a:p>
        </p:txBody>
      </p:sp>
      <p:sp>
        <p:nvSpPr>
          <p:cNvPr id="3" name="Θέση περιεχομένου 2">
            <a:extLst>
              <a:ext uri="{FF2B5EF4-FFF2-40B4-BE49-F238E27FC236}">
                <a16:creationId xmlns:a16="http://schemas.microsoft.com/office/drawing/2014/main" id="{FEC951B9-AA14-46EB-BF87-6D7024802BCE}"/>
              </a:ext>
            </a:extLst>
          </p:cNvPr>
          <p:cNvSpPr>
            <a:spLocks noGrp="1"/>
          </p:cNvSpPr>
          <p:nvPr>
            <p:ph idx="1"/>
          </p:nvPr>
        </p:nvSpPr>
        <p:spPr>
          <a:xfrm>
            <a:off x="464156" y="1556792"/>
            <a:ext cx="8572340" cy="4896544"/>
          </a:xfrm>
        </p:spPr>
        <p:txBody>
          <a:bodyPr>
            <a:normAutofit lnSpcReduction="10000"/>
          </a:bodyPr>
          <a:lstStyle/>
          <a:p>
            <a:r>
              <a:rPr lang="el-GR" sz="2000" dirty="0"/>
              <a:t>Το ψηφιακό ηχητικό σήμα ακολουθεί δύο διακριτές διαδρομές στον κωδικοποιητή, οι οποίες αναπαρίστανται στο επόμενο σχήμα.</a:t>
            </a:r>
          </a:p>
          <a:p>
            <a:endParaRPr lang="en-US" sz="2000" dirty="0"/>
          </a:p>
          <a:p>
            <a:endParaRPr lang="en-US" sz="2000" dirty="0"/>
          </a:p>
          <a:p>
            <a:endParaRPr lang="en-US" sz="2000" dirty="0"/>
          </a:p>
          <a:p>
            <a:endParaRPr lang="en-US" sz="2000" dirty="0"/>
          </a:p>
          <a:p>
            <a:endParaRPr lang="en-US" sz="2000" dirty="0"/>
          </a:p>
          <a:p>
            <a:pPr marL="457200" indent="-457200">
              <a:buFont typeface="+mj-lt"/>
              <a:buAutoNum type="arabicPeriod"/>
            </a:pPr>
            <a:r>
              <a:rPr lang="en-US" sz="2000" dirty="0"/>
              <a:t>T</a:t>
            </a:r>
            <a:r>
              <a:rPr lang="el-GR" sz="2000" dirty="0"/>
              <a:t>ο σήμα οδηγείται </a:t>
            </a:r>
            <a:r>
              <a:rPr lang="el-GR" sz="2000" b="1" dirty="0"/>
              <a:t>στον αναλυτή φάσματος, </a:t>
            </a:r>
            <a:endParaRPr lang="en-US" sz="2000" b="1" dirty="0"/>
          </a:p>
          <a:p>
            <a:pPr lvl="1"/>
            <a:r>
              <a:rPr lang="el-GR" sz="1600" dirty="0"/>
              <a:t>όπου μετασχηματίζεται κατά Διακριτό Μετασχηματισμό Φουριέ (ΔΜΦ), ο οποίος υλοποιείται μέσω του αλγορίθμου του </a:t>
            </a:r>
            <a:r>
              <a:rPr lang="el-GR" sz="1600" b="1" dirty="0"/>
              <a:t>Ταχέως Μετασχηματισμού Φουριέ</a:t>
            </a:r>
            <a:r>
              <a:rPr lang="el-GR" sz="1600" dirty="0"/>
              <a:t>.</a:t>
            </a:r>
            <a:endParaRPr lang="en-US" sz="1600" dirty="0"/>
          </a:p>
          <a:p>
            <a:pPr lvl="1"/>
            <a:r>
              <a:rPr lang="el-GR" sz="1600" dirty="0"/>
              <a:t>αφού πραγματοποιηθεί ο Ταχύς Μετασχηματισμός Φουριέ (</a:t>
            </a:r>
            <a:r>
              <a:rPr lang="el-GR" sz="1600" dirty="0" err="1"/>
              <a:t>Fast</a:t>
            </a:r>
            <a:r>
              <a:rPr lang="el-GR" sz="1600" dirty="0"/>
              <a:t> </a:t>
            </a:r>
            <a:r>
              <a:rPr lang="el-GR" sz="1600" dirty="0" err="1"/>
              <a:t>Fourier</a:t>
            </a:r>
            <a:r>
              <a:rPr lang="el-GR" sz="1600" dirty="0"/>
              <a:t> </a:t>
            </a:r>
            <a:r>
              <a:rPr lang="el-GR" sz="1600" dirty="0" err="1"/>
              <a:t>Τransform</a:t>
            </a:r>
            <a:r>
              <a:rPr lang="el-GR" sz="1600" dirty="0"/>
              <a:t>, FFT) </a:t>
            </a:r>
            <a:r>
              <a:rPr lang="el-GR" sz="1600" b="1" dirty="0"/>
              <a:t>ξεχωρίζουν τα τμήματα του ηχητικού σήματος και τα εύρη των συχνοτήτων που αυτά ανήκουν.</a:t>
            </a:r>
            <a:endParaRPr lang="en-US" sz="1600" b="1" dirty="0"/>
          </a:p>
          <a:p>
            <a:endParaRPr lang="el-GR" sz="2000" dirty="0"/>
          </a:p>
        </p:txBody>
      </p:sp>
      <p:pic>
        <p:nvPicPr>
          <p:cNvPr id="4" name="Εικόνα 3">
            <a:extLst>
              <a:ext uri="{FF2B5EF4-FFF2-40B4-BE49-F238E27FC236}">
                <a16:creationId xmlns:a16="http://schemas.microsoft.com/office/drawing/2014/main" id="{996E2F89-648C-4E51-A30E-80D52CDD51DB}"/>
              </a:ext>
            </a:extLst>
          </p:cNvPr>
          <p:cNvPicPr>
            <a:picLocks noChangeAspect="1"/>
          </p:cNvPicPr>
          <p:nvPr/>
        </p:nvPicPr>
        <p:blipFill>
          <a:blip r:embed="rId3"/>
          <a:stretch>
            <a:fillRect/>
          </a:stretch>
        </p:blipFill>
        <p:spPr>
          <a:xfrm>
            <a:off x="1362075" y="2132856"/>
            <a:ext cx="6419850" cy="2324100"/>
          </a:xfrm>
          <a:prstGeom prst="rect">
            <a:avLst/>
          </a:prstGeom>
        </p:spPr>
      </p:pic>
      <p:cxnSp>
        <p:nvCxnSpPr>
          <p:cNvPr id="6" name="Ευθύγραμμο βέλος σύνδεσης 5">
            <a:extLst>
              <a:ext uri="{FF2B5EF4-FFF2-40B4-BE49-F238E27FC236}">
                <a16:creationId xmlns:a16="http://schemas.microsoft.com/office/drawing/2014/main" id="{98ABC22A-D4CE-412C-A3AE-39DDBB447E73}"/>
              </a:ext>
            </a:extLst>
          </p:cNvPr>
          <p:cNvCxnSpPr>
            <a:cxnSpLocks/>
          </p:cNvCxnSpPr>
          <p:nvPr/>
        </p:nvCxnSpPr>
        <p:spPr>
          <a:xfrm>
            <a:off x="2385391" y="2878372"/>
            <a:ext cx="0" cy="126425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2DA42F04-2166-44A5-8CFB-ED053E4AE301}"/>
              </a:ext>
            </a:extLst>
          </p:cNvPr>
          <p:cNvCxnSpPr/>
          <p:nvPr/>
        </p:nvCxnSpPr>
        <p:spPr>
          <a:xfrm>
            <a:off x="2409245" y="4142630"/>
            <a:ext cx="302150"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585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31DB73-3995-4797-83D6-9C26F8F0BBCD}"/>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FEC951B9-AA14-46EB-BF87-6D7024802BCE}"/>
              </a:ext>
            </a:extLst>
          </p:cNvPr>
          <p:cNvSpPr>
            <a:spLocks noGrp="1"/>
          </p:cNvSpPr>
          <p:nvPr>
            <p:ph idx="1"/>
          </p:nvPr>
        </p:nvSpPr>
        <p:spPr/>
        <p:txBody>
          <a:bodyPr>
            <a:normAutofit/>
          </a:bodyPr>
          <a:lstStyle/>
          <a:p>
            <a:pPr marL="457200" indent="-457200">
              <a:buFont typeface="+mj-lt"/>
              <a:buAutoNum type="arabicPeriod" startAt="2"/>
            </a:pPr>
            <a:r>
              <a:rPr lang="el-GR" sz="2000" dirty="0"/>
              <a:t>Παράλληλα το ηχητικό σήμα </a:t>
            </a:r>
            <a:r>
              <a:rPr lang="el-GR" sz="2000" b="1" dirty="0"/>
              <a:t>υφίσταται φιλτράρισμα </a:t>
            </a:r>
            <a:r>
              <a:rPr lang="el-GR" sz="2000" dirty="0"/>
              <a:t>και χωρίζεται σε </a:t>
            </a:r>
            <a:r>
              <a:rPr lang="el-GR" sz="2000" b="1" dirty="0" err="1"/>
              <a:t>υπομπάντες</a:t>
            </a:r>
            <a:r>
              <a:rPr lang="el-GR" sz="2000" dirty="0"/>
              <a:t> (οι οποίες αφορούν συγκεκριμένες και περιορισμένες περιοχές συχνοτήτων). </a:t>
            </a:r>
            <a:endParaRPr lang="en-US" sz="2000" dirty="0"/>
          </a:p>
          <a:p>
            <a:r>
              <a:rPr lang="el-GR" sz="2000" dirty="0"/>
              <a:t>Οι </a:t>
            </a:r>
            <a:r>
              <a:rPr lang="el-GR" sz="2000" dirty="0" err="1"/>
              <a:t>υπομπάντες</a:t>
            </a:r>
            <a:r>
              <a:rPr lang="el-GR" sz="2000" dirty="0"/>
              <a:t> αυτές είναι εν γένει πιο εύκολα </a:t>
            </a:r>
            <a:r>
              <a:rPr lang="el-GR" sz="2000" dirty="0" err="1"/>
              <a:t>διαχειρίσιμες</a:t>
            </a:r>
            <a:r>
              <a:rPr lang="el-GR" sz="2000" dirty="0"/>
              <a:t>, όσον αφορά τη θεώρηση των </a:t>
            </a:r>
            <a:r>
              <a:rPr lang="el-GR" sz="2000" b="1" dirty="0"/>
              <a:t>φαινομένων</a:t>
            </a:r>
            <a:r>
              <a:rPr lang="el-GR" sz="2000" dirty="0"/>
              <a:t> </a:t>
            </a:r>
            <a:r>
              <a:rPr lang="el-GR" sz="2000" b="1" dirty="0"/>
              <a:t>κάλυψη</a:t>
            </a:r>
            <a:r>
              <a:rPr lang="el-GR" sz="2000" dirty="0"/>
              <a:t>ς, από το συνολικό ηχητικό σήμα (το οποίο εκτείνεται στο συνολικό εύρος ζώνης).</a:t>
            </a:r>
            <a:endParaRPr lang="en-US" sz="2000" dirty="0"/>
          </a:p>
        </p:txBody>
      </p:sp>
      <p:pic>
        <p:nvPicPr>
          <p:cNvPr id="4" name="Εικόνα 3">
            <a:extLst>
              <a:ext uri="{FF2B5EF4-FFF2-40B4-BE49-F238E27FC236}">
                <a16:creationId xmlns:a16="http://schemas.microsoft.com/office/drawing/2014/main" id="{9A592CE3-03DB-4363-BAF1-617412F68A5E}"/>
              </a:ext>
            </a:extLst>
          </p:cNvPr>
          <p:cNvPicPr>
            <a:picLocks noChangeAspect="1"/>
          </p:cNvPicPr>
          <p:nvPr/>
        </p:nvPicPr>
        <p:blipFill>
          <a:blip r:embed="rId3"/>
          <a:stretch>
            <a:fillRect/>
          </a:stretch>
        </p:blipFill>
        <p:spPr>
          <a:xfrm>
            <a:off x="1043608" y="3717032"/>
            <a:ext cx="7360188" cy="2664519"/>
          </a:xfrm>
          <a:prstGeom prst="rect">
            <a:avLst/>
          </a:prstGeom>
        </p:spPr>
      </p:pic>
      <p:cxnSp>
        <p:nvCxnSpPr>
          <p:cNvPr id="5" name="Ευθύγραμμο βέλος σύνδεσης 4">
            <a:extLst>
              <a:ext uri="{FF2B5EF4-FFF2-40B4-BE49-F238E27FC236}">
                <a16:creationId xmlns:a16="http://schemas.microsoft.com/office/drawing/2014/main" id="{3F933B3F-5F3D-4664-A97A-C9BAC2FFE176}"/>
              </a:ext>
            </a:extLst>
          </p:cNvPr>
          <p:cNvCxnSpPr/>
          <p:nvPr/>
        </p:nvCxnSpPr>
        <p:spPr>
          <a:xfrm>
            <a:off x="2409245" y="4142630"/>
            <a:ext cx="302150"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13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a:t>Εισαγωγή</a:t>
            </a:r>
            <a:r>
              <a:rPr lang="en-US"/>
              <a:t> (1)</a:t>
            </a:r>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323528" y="1556792"/>
            <a:ext cx="8370228" cy="4896544"/>
          </a:xfrm>
        </p:spPr>
        <p:txBody>
          <a:bodyPr>
            <a:normAutofit/>
          </a:bodyPr>
          <a:lstStyle/>
          <a:p>
            <a:r>
              <a:rPr lang="el-GR" sz="2800"/>
              <a:t>Το ανθρώπινο αυτί </a:t>
            </a:r>
          </a:p>
          <a:p>
            <a:pPr lvl="1"/>
            <a:r>
              <a:rPr lang="el-GR" sz="2400"/>
              <a:t>έχει δυναμικό εύρος ακοής περί τα </a:t>
            </a:r>
            <a:r>
              <a:rPr lang="el-GR" sz="2400" b="1"/>
              <a:t>140 </a:t>
            </a:r>
            <a:r>
              <a:rPr lang="el-GR" sz="2400" b="1" err="1"/>
              <a:t>dB</a:t>
            </a:r>
            <a:r>
              <a:rPr lang="el-GR" sz="2400" b="1"/>
              <a:t> </a:t>
            </a:r>
          </a:p>
          <a:p>
            <a:pPr lvl="1"/>
            <a:r>
              <a:rPr lang="el-GR" sz="2400"/>
              <a:t>μπορεί να ακούει σε ένα εύρος ζώνης από τις πολύ χαμηλές συχνότητες </a:t>
            </a:r>
            <a:r>
              <a:rPr lang="el-GR" sz="2400" b="1"/>
              <a:t>μέχρι περίπου τα 15 </a:t>
            </a:r>
            <a:r>
              <a:rPr lang="el-GR" sz="2400" b="1" err="1"/>
              <a:t>KHz</a:t>
            </a:r>
            <a:r>
              <a:rPr lang="el-GR" sz="2400" b="1"/>
              <a:t> με 20 </a:t>
            </a:r>
            <a:r>
              <a:rPr lang="el-GR" sz="2400" b="1" err="1"/>
              <a:t>kHz</a:t>
            </a:r>
            <a:r>
              <a:rPr lang="el-GR" sz="2400"/>
              <a:t>.</a:t>
            </a:r>
          </a:p>
          <a:p>
            <a:pPr>
              <a:spcAft>
                <a:spcPts val="600"/>
              </a:spcAft>
            </a:pPr>
            <a:r>
              <a:rPr lang="el-GR" sz="2800"/>
              <a:t>Τα συστήματα ήχου στα τηλεοπτικά συστήματα πρέπει να καλύπτουν αυτές τις απαιτήσεις. </a:t>
            </a:r>
          </a:p>
          <a:p>
            <a:pPr>
              <a:spcAft>
                <a:spcPts val="600"/>
              </a:spcAft>
            </a:pPr>
            <a:r>
              <a:rPr lang="el-GR" sz="2800"/>
              <a:t>Το σήμα του ήχου έχει σημαντικές απαιτήσεις αναφορικά με το εύρος ζώνης οπότε και για το σήμα του ήχου </a:t>
            </a:r>
            <a:r>
              <a:rPr lang="el-GR" sz="2800" b="1"/>
              <a:t>απαιτείται συμπίεση και κωδικοποίηση</a:t>
            </a:r>
            <a:r>
              <a:rPr lang="el-GR" sz="2800"/>
              <a:t>. </a:t>
            </a:r>
          </a:p>
        </p:txBody>
      </p:sp>
    </p:spTree>
    <p:extLst>
      <p:ext uri="{BB962C8B-B14F-4D97-AF65-F5344CB8AC3E}">
        <p14:creationId xmlns:p14="http://schemas.microsoft.com/office/powerpoint/2010/main" val="1382133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FC5419-9204-49C2-96BB-2E1269A3779B}"/>
              </a:ext>
            </a:extLst>
          </p:cNvPr>
          <p:cNvSpPr>
            <a:spLocks noGrp="1"/>
          </p:cNvSpPr>
          <p:nvPr>
            <p:ph type="title"/>
          </p:nvPr>
        </p:nvSpPr>
        <p:spPr/>
        <p:txBody>
          <a:bodyPr/>
          <a:lstStyle/>
          <a:p>
            <a:r>
              <a:rPr lang="el-GR"/>
              <a:t>Παράλειψη τμημάτων σήματος</a:t>
            </a:r>
          </a:p>
        </p:txBody>
      </p:sp>
      <p:sp>
        <p:nvSpPr>
          <p:cNvPr id="3" name="Θέση περιεχομένου 2">
            <a:extLst>
              <a:ext uri="{FF2B5EF4-FFF2-40B4-BE49-F238E27FC236}">
                <a16:creationId xmlns:a16="http://schemas.microsoft.com/office/drawing/2014/main" id="{B07733A6-954C-4FB1-B707-79BE9E8196D8}"/>
              </a:ext>
            </a:extLst>
          </p:cNvPr>
          <p:cNvSpPr>
            <a:spLocks noGrp="1"/>
          </p:cNvSpPr>
          <p:nvPr>
            <p:ph idx="1"/>
          </p:nvPr>
        </p:nvSpPr>
        <p:spPr>
          <a:xfrm>
            <a:off x="464156" y="1556792"/>
            <a:ext cx="8229600" cy="5026570"/>
          </a:xfrm>
        </p:spPr>
        <p:txBody>
          <a:bodyPr>
            <a:normAutofit fontScale="92500" lnSpcReduction="10000"/>
          </a:bodyPr>
          <a:lstStyle/>
          <a:p>
            <a:r>
              <a:rPr lang="el-GR" sz="2000" dirty="0"/>
              <a:t>Με χρήση του </a:t>
            </a:r>
            <a:r>
              <a:rPr lang="el-GR" sz="2000" b="1" dirty="0" err="1"/>
              <a:t>ψυχοακουστικού</a:t>
            </a:r>
            <a:r>
              <a:rPr lang="el-GR" sz="2000" b="1" dirty="0"/>
              <a:t> μοντέλου </a:t>
            </a:r>
            <a:r>
              <a:rPr lang="el-GR" sz="2000" dirty="0"/>
              <a:t>και των φαινομένων της επικάλυψης συχνότητας μπορούν να </a:t>
            </a:r>
            <a:r>
              <a:rPr lang="el-GR" sz="2000" b="1" dirty="0"/>
              <a:t>εντοπιστούν τα τμήματα του ηχητικού σήματος τα οποία μπορούν να παραλειφθούν</a:t>
            </a:r>
            <a:r>
              <a:rPr lang="el-GR" sz="2000" dirty="0"/>
              <a:t>. </a:t>
            </a:r>
          </a:p>
          <a:p>
            <a:r>
              <a:rPr lang="en-US" sz="2000" dirty="0"/>
              <a:t>H</a:t>
            </a:r>
            <a:r>
              <a:rPr lang="el-GR" sz="2000" dirty="0"/>
              <a:t> ένταση του ήχου σε αυτήν την </a:t>
            </a:r>
            <a:r>
              <a:rPr lang="el-GR" sz="2000" dirty="0" err="1"/>
              <a:t>υπομπάντα</a:t>
            </a:r>
            <a:r>
              <a:rPr lang="el-GR" sz="2000" dirty="0"/>
              <a:t> είναι πιο χαμηλή από το ελάχιστο όριο.</a:t>
            </a:r>
          </a:p>
          <a:p>
            <a:r>
              <a:rPr lang="el-GR" sz="2000" dirty="0"/>
              <a:t>Μια </a:t>
            </a:r>
            <a:r>
              <a:rPr lang="el-GR" sz="2000" dirty="0" err="1"/>
              <a:t>υπομπάντα</a:t>
            </a:r>
            <a:r>
              <a:rPr lang="el-GR" sz="2000" dirty="0"/>
              <a:t> </a:t>
            </a:r>
            <a:r>
              <a:rPr lang="el-GR" sz="2000" b="1" dirty="0"/>
              <a:t>μπορεί να επικαλύπτεται από κάποια άλλη </a:t>
            </a:r>
            <a:r>
              <a:rPr lang="el-GR" sz="1600" dirty="0"/>
              <a:t> </a:t>
            </a:r>
            <a:endParaRPr lang="en-US" sz="1600" dirty="0"/>
          </a:p>
          <a:p>
            <a:pPr lvl="1"/>
            <a:r>
              <a:rPr lang="el-GR" sz="1600" dirty="0"/>
              <a:t>Αυτό σημαίνει ότι το περιεχόμενο της συγκεκριμένης </a:t>
            </a:r>
            <a:r>
              <a:rPr lang="el-GR" sz="1600" b="1" dirty="0" err="1"/>
              <a:t>υπομπάντας</a:t>
            </a:r>
            <a:r>
              <a:rPr lang="el-GR" sz="1600" b="1" dirty="0"/>
              <a:t> δεν χρειάζεται να μεταδοθεί.</a:t>
            </a:r>
          </a:p>
          <a:p>
            <a:r>
              <a:rPr lang="el-GR" sz="2000" dirty="0"/>
              <a:t>Μια </a:t>
            </a:r>
            <a:r>
              <a:rPr lang="el-GR" sz="2000" dirty="0" err="1"/>
              <a:t>υπομπάντα</a:t>
            </a:r>
            <a:r>
              <a:rPr lang="el-GR" sz="2000" dirty="0"/>
              <a:t> μπορεί να </a:t>
            </a:r>
            <a:r>
              <a:rPr lang="el-GR" sz="2000" b="1" dirty="0"/>
              <a:t>μην επικαλύπτεται οριακά. </a:t>
            </a:r>
          </a:p>
          <a:p>
            <a:pPr lvl="1"/>
            <a:r>
              <a:rPr lang="el-GR" sz="1600" dirty="0"/>
              <a:t>Ο </a:t>
            </a:r>
            <a:r>
              <a:rPr lang="el-GR" sz="1600" dirty="0" err="1"/>
              <a:t>κβαντισμός</a:t>
            </a:r>
            <a:r>
              <a:rPr lang="en-US" sz="1600" dirty="0"/>
              <a:t> (</a:t>
            </a:r>
            <a:r>
              <a:rPr lang="el-GR" sz="1600" b="1" dirty="0">
                <a:solidFill>
                  <a:srgbClr val="5075BC"/>
                </a:solidFill>
              </a:rPr>
              <a:t>κωδικοποίηση, ανάθεση </a:t>
            </a:r>
            <a:r>
              <a:rPr lang="en-US" sz="1600" b="1" dirty="0">
                <a:solidFill>
                  <a:srgbClr val="5075BC"/>
                </a:solidFill>
              </a:rPr>
              <a:t>bits</a:t>
            </a:r>
            <a:r>
              <a:rPr lang="en-US" sz="1600" dirty="0"/>
              <a:t>)</a:t>
            </a:r>
            <a:r>
              <a:rPr lang="el-GR" sz="1600" dirty="0"/>
              <a:t> στα δείγματα της </a:t>
            </a:r>
            <a:r>
              <a:rPr lang="el-GR" sz="1600" dirty="0" err="1"/>
              <a:t>υπομπάντας</a:t>
            </a:r>
            <a:r>
              <a:rPr lang="el-GR" sz="1600" dirty="0"/>
              <a:t> αυτής μπορεί να γίνει </a:t>
            </a:r>
            <a:r>
              <a:rPr lang="el-GR" sz="1600" b="1" dirty="0"/>
              <a:t>όχι στις αρχικές τιμές</a:t>
            </a:r>
            <a:r>
              <a:rPr lang="el-GR" sz="1600" dirty="0"/>
              <a:t> αλλά στις </a:t>
            </a:r>
            <a:r>
              <a:rPr lang="el-GR" sz="1600" b="1" dirty="0"/>
              <a:t>διαφορές</a:t>
            </a:r>
            <a:r>
              <a:rPr lang="el-GR" sz="1600" dirty="0"/>
              <a:t> των πραγματικών </a:t>
            </a:r>
            <a:r>
              <a:rPr lang="el-GR" sz="1600" b="1" dirty="0"/>
              <a:t>τιμών από τα αντίστοιχα όρια ακοής </a:t>
            </a:r>
            <a:r>
              <a:rPr lang="el-GR" sz="1600" dirty="0"/>
              <a:t>(για τη συγκεκριμένη </a:t>
            </a:r>
            <a:r>
              <a:rPr lang="el-GR" sz="1600" dirty="0" err="1"/>
              <a:t>υπομπάντα</a:t>
            </a:r>
            <a:r>
              <a:rPr lang="el-GR" sz="1600" dirty="0"/>
              <a:t>).</a:t>
            </a:r>
          </a:p>
          <a:p>
            <a:r>
              <a:rPr lang="el-GR" sz="2000" dirty="0"/>
              <a:t>Επιπλέον η ακρίβεια της </a:t>
            </a:r>
            <a:r>
              <a:rPr lang="el-GR" sz="2000" dirty="0" err="1"/>
              <a:t>κβάντισης</a:t>
            </a:r>
            <a:r>
              <a:rPr lang="el-GR" sz="2000" dirty="0"/>
              <a:t> μπορεί να διαφέρει, </a:t>
            </a:r>
          </a:p>
          <a:p>
            <a:pPr lvl="1"/>
            <a:r>
              <a:rPr lang="el-GR" sz="1600" dirty="0"/>
              <a:t>μεγάλη έμφαση (με την ανάθεση </a:t>
            </a:r>
            <a:r>
              <a:rPr lang="el-GR" sz="1600" b="1" dirty="0"/>
              <a:t>περισσότερων </a:t>
            </a:r>
            <a:r>
              <a:rPr lang="el-GR" sz="1600" b="1" dirty="0" err="1"/>
              <a:t>bits</a:t>
            </a:r>
            <a:r>
              <a:rPr lang="el-GR" sz="1600" b="1" dirty="0"/>
              <a:t>) </a:t>
            </a:r>
            <a:r>
              <a:rPr lang="el-GR" sz="1600" dirty="0"/>
              <a:t>στις </a:t>
            </a:r>
            <a:r>
              <a:rPr lang="el-GR" sz="1600" b="1" dirty="0"/>
              <a:t>χαμηλότερες συχνότητες</a:t>
            </a:r>
          </a:p>
          <a:p>
            <a:pPr lvl="1"/>
            <a:r>
              <a:rPr lang="el-GR" sz="1600" dirty="0"/>
              <a:t>μικρότερη έμφαση (μικρότερο πλήθος </a:t>
            </a:r>
            <a:r>
              <a:rPr lang="el-GR" sz="1600" dirty="0" err="1"/>
              <a:t>bits</a:t>
            </a:r>
            <a:r>
              <a:rPr lang="el-GR" sz="1600" dirty="0"/>
              <a:t> </a:t>
            </a:r>
            <a:r>
              <a:rPr lang="el-GR" sz="1600" dirty="0" err="1"/>
              <a:t>κβαντισμού</a:t>
            </a:r>
            <a:r>
              <a:rPr lang="el-GR" sz="1600" dirty="0"/>
              <a:t>) στις υψηλότερες</a:t>
            </a:r>
          </a:p>
        </p:txBody>
      </p:sp>
    </p:spTree>
    <p:extLst>
      <p:ext uri="{BB962C8B-B14F-4D97-AF65-F5344CB8AC3E}">
        <p14:creationId xmlns:p14="http://schemas.microsoft.com/office/powerpoint/2010/main" val="3528681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B29BB-D097-4B52-BC8B-793ECBEAE30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4677078-AAB7-4040-BAE1-589E1CC4DBF3}"/>
              </a:ext>
            </a:extLst>
          </p:cNvPr>
          <p:cNvSpPr>
            <a:spLocks noGrp="1"/>
          </p:cNvSpPr>
          <p:nvPr>
            <p:ph idx="1"/>
          </p:nvPr>
        </p:nvSpPr>
        <p:spPr>
          <a:xfrm>
            <a:off x="464156" y="1556792"/>
            <a:ext cx="8679844" cy="4525963"/>
          </a:xfrm>
        </p:spPr>
        <p:txBody>
          <a:bodyPr>
            <a:normAutofit fontScale="77500" lnSpcReduction="20000"/>
          </a:bodyPr>
          <a:lstStyle/>
          <a:p>
            <a:r>
              <a:rPr lang="el-GR" dirty="0"/>
              <a:t>Η απόφαση αναφορικά με το </a:t>
            </a:r>
          </a:p>
          <a:p>
            <a:pPr lvl="1"/>
            <a:r>
              <a:rPr lang="el-GR" dirty="0"/>
              <a:t>αν θα παραλείψουμε μια </a:t>
            </a:r>
            <a:r>
              <a:rPr lang="el-GR" dirty="0" err="1"/>
              <a:t>υπομπάντα</a:t>
            </a:r>
            <a:r>
              <a:rPr lang="el-GR" dirty="0"/>
              <a:t> ή </a:t>
            </a:r>
          </a:p>
          <a:p>
            <a:pPr lvl="1"/>
            <a:r>
              <a:rPr lang="el-GR" dirty="0"/>
              <a:t>εάν αυτή θα κβαντιστεί με μικρότερη ακρίβεια, </a:t>
            </a:r>
          </a:p>
          <a:p>
            <a:pPr marL="57150" indent="0">
              <a:buNone/>
            </a:pPr>
            <a:r>
              <a:rPr lang="el-GR" dirty="0"/>
              <a:t>εξαρτάται από την εφαρμογή των </a:t>
            </a:r>
            <a:r>
              <a:rPr lang="el-GR" b="1" dirty="0" err="1"/>
              <a:t>ψυχοακουστικών</a:t>
            </a:r>
            <a:r>
              <a:rPr lang="el-GR" b="1" dirty="0"/>
              <a:t> μοντέλων, </a:t>
            </a:r>
            <a:r>
              <a:rPr lang="el-GR" dirty="0"/>
              <a:t>η οποία λαμβάνει υπόψη της και το φασματικό περιεχόμενο του σήματος. </a:t>
            </a:r>
          </a:p>
          <a:p>
            <a:r>
              <a:rPr lang="el-GR" dirty="0"/>
              <a:t>Ο </a:t>
            </a:r>
            <a:r>
              <a:rPr lang="el-GR" dirty="0" err="1"/>
              <a:t>κβαντισμός</a:t>
            </a:r>
            <a:r>
              <a:rPr lang="el-GR" dirty="0"/>
              <a:t> ελέγχεται από τον </a:t>
            </a:r>
            <a:r>
              <a:rPr lang="el-GR" b="1" dirty="0" err="1"/>
              <a:t>κβαντιστή</a:t>
            </a:r>
            <a:r>
              <a:rPr lang="el-GR" b="1" dirty="0"/>
              <a:t> κάθε </a:t>
            </a:r>
            <a:r>
              <a:rPr lang="el-GR" b="1" dirty="0" err="1"/>
              <a:t>υπομπάντας</a:t>
            </a:r>
            <a:r>
              <a:rPr lang="el-GR" dirty="0"/>
              <a:t>. </a:t>
            </a:r>
          </a:p>
          <a:p>
            <a:pPr lvl="1"/>
            <a:r>
              <a:rPr lang="el-GR" dirty="0"/>
              <a:t>Αφαίρεση του πλεονασμού, ο οποίος γίνεται με τη βοήθεια ειδικής κωδικοποίησης</a:t>
            </a:r>
          </a:p>
          <a:p>
            <a:r>
              <a:rPr lang="el-GR" dirty="0"/>
              <a:t>Με το πέρας αυτών των διαδικασιών είναι διαθέσιμο το </a:t>
            </a:r>
            <a:r>
              <a:rPr lang="el-GR" b="1" dirty="0"/>
              <a:t>συμπιεσμένο ψηφιακό ηχητικό σήμα. </a:t>
            </a:r>
          </a:p>
        </p:txBody>
      </p:sp>
    </p:spTree>
    <p:extLst>
      <p:ext uri="{BB962C8B-B14F-4D97-AF65-F5344CB8AC3E}">
        <p14:creationId xmlns:p14="http://schemas.microsoft.com/office/powerpoint/2010/main" val="720784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BB485-98AF-4DF4-A486-53EC0464BEF2}"/>
              </a:ext>
            </a:extLst>
          </p:cNvPr>
          <p:cNvSpPr>
            <a:spLocks noGrp="1"/>
          </p:cNvSpPr>
          <p:nvPr>
            <p:ph type="title"/>
          </p:nvPr>
        </p:nvSpPr>
        <p:spPr/>
        <p:txBody>
          <a:bodyPr>
            <a:normAutofit/>
          </a:bodyPr>
          <a:lstStyle/>
          <a:p>
            <a:r>
              <a:rPr lang="el-GR" b="1"/>
              <a:t>Κωδικοποίηση </a:t>
            </a:r>
            <a:r>
              <a:rPr lang="el-GR" b="1" err="1"/>
              <a:t>Υπομπάντας</a:t>
            </a:r>
            <a:endParaRPr lang="el-GR"/>
          </a:p>
        </p:txBody>
      </p:sp>
      <p:sp>
        <p:nvSpPr>
          <p:cNvPr id="3" name="Θέση περιεχομένου 2">
            <a:extLst>
              <a:ext uri="{FF2B5EF4-FFF2-40B4-BE49-F238E27FC236}">
                <a16:creationId xmlns:a16="http://schemas.microsoft.com/office/drawing/2014/main" id="{36260D60-68ED-4676-9616-904AD1F1A48A}"/>
              </a:ext>
            </a:extLst>
          </p:cNvPr>
          <p:cNvSpPr>
            <a:spLocks noGrp="1"/>
          </p:cNvSpPr>
          <p:nvPr>
            <p:ph idx="1"/>
          </p:nvPr>
        </p:nvSpPr>
        <p:spPr>
          <a:xfrm>
            <a:off x="464154" y="4767072"/>
            <a:ext cx="8253125" cy="1614256"/>
          </a:xfrm>
        </p:spPr>
        <p:txBody>
          <a:bodyPr>
            <a:normAutofit fontScale="55000" lnSpcReduction="20000"/>
          </a:bodyPr>
          <a:lstStyle/>
          <a:p>
            <a:pPr>
              <a:lnSpc>
                <a:spcPct val="120000"/>
              </a:lnSpc>
              <a:spcBef>
                <a:spcPts val="600"/>
              </a:spcBef>
            </a:pPr>
            <a:r>
              <a:rPr lang="el-GR" dirty="0"/>
              <a:t>Σύμφωνα με το MPEG (επίπεδα Ι και ΙΙ) το ηχητικό σήμα διέρχεται από μια </a:t>
            </a:r>
            <a:r>
              <a:rPr lang="el-GR" b="1" dirty="0"/>
              <a:t>συστοιχία φίλτρων (Φίλτρα Ζώνης Διέλευσης)</a:t>
            </a:r>
            <a:r>
              <a:rPr lang="el-GR" dirty="0"/>
              <a:t>, τα οποία χωρίζουν το σήμα σε </a:t>
            </a:r>
            <a:r>
              <a:rPr lang="el-GR" b="1" dirty="0"/>
              <a:t>32 </a:t>
            </a:r>
            <a:r>
              <a:rPr lang="el-GR" b="1" dirty="0" err="1"/>
              <a:t>υπομπάντες</a:t>
            </a:r>
            <a:r>
              <a:rPr lang="el-GR" b="1" dirty="0"/>
              <a:t> των 750 </a:t>
            </a:r>
            <a:r>
              <a:rPr lang="el-GR" b="1" dirty="0" err="1"/>
              <a:t>Hz</a:t>
            </a:r>
            <a:r>
              <a:rPr lang="el-GR" dirty="0"/>
              <a:t>. </a:t>
            </a:r>
          </a:p>
          <a:p>
            <a:pPr>
              <a:lnSpc>
                <a:spcPct val="120000"/>
              </a:lnSpc>
              <a:spcBef>
                <a:spcPts val="600"/>
              </a:spcBef>
            </a:pPr>
            <a:r>
              <a:rPr lang="el-GR" dirty="0"/>
              <a:t>Για κάθε </a:t>
            </a:r>
            <a:r>
              <a:rPr lang="el-GR" dirty="0" err="1"/>
              <a:t>υπομπάντα</a:t>
            </a:r>
            <a:r>
              <a:rPr lang="el-GR" dirty="0"/>
              <a:t> υπάρχει </a:t>
            </a:r>
            <a:r>
              <a:rPr lang="el-GR" b="1" dirty="0"/>
              <a:t>ξεχωριστός </a:t>
            </a:r>
            <a:r>
              <a:rPr lang="el-GR" b="1" dirty="0" err="1"/>
              <a:t>κβαντιστής</a:t>
            </a:r>
            <a:r>
              <a:rPr lang="el-GR" b="1" dirty="0"/>
              <a:t>, </a:t>
            </a:r>
            <a:r>
              <a:rPr lang="el-GR" dirty="0"/>
              <a:t>ο οποίος ελέγχεται από το μπλοκ του ΔΜΦ και το </a:t>
            </a:r>
            <a:r>
              <a:rPr lang="el-GR" dirty="0" err="1"/>
              <a:t>ψυχοακουστικό</a:t>
            </a:r>
            <a:r>
              <a:rPr lang="el-GR" dirty="0"/>
              <a:t> μοντέλο. </a:t>
            </a:r>
          </a:p>
        </p:txBody>
      </p:sp>
      <p:pic>
        <p:nvPicPr>
          <p:cNvPr id="6" name="Εικόνα 5">
            <a:extLst>
              <a:ext uri="{FF2B5EF4-FFF2-40B4-BE49-F238E27FC236}">
                <a16:creationId xmlns:a16="http://schemas.microsoft.com/office/drawing/2014/main" id="{6AE65C04-A70A-4238-BF12-73F97EE858E9}"/>
              </a:ext>
            </a:extLst>
          </p:cNvPr>
          <p:cNvPicPr>
            <a:picLocks noChangeAspect="1"/>
          </p:cNvPicPr>
          <p:nvPr/>
        </p:nvPicPr>
        <p:blipFill>
          <a:blip r:embed="rId3"/>
          <a:stretch>
            <a:fillRect/>
          </a:stretch>
        </p:blipFill>
        <p:spPr>
          <a:xfrm>
            <a:off x="592395" y="1052736"/>
            <a:ext cx="8136904" cy="3405839"/>
          </a:xfrm>
          <a:prstGeom prst="rect">
            <a:avLst/>
          </a:prstGeom>
        </p:spPr>
      </p:pic>
    </p:spTree>
    <p:extLst>
      <p:ext uri="{BB962C8B-B14F-4D97-AF65-F5344CB8AC3E}">
        <p14:creationId xmlns:p14="http://schemas.microsoft.com/office/powerpoint/2010/main" val="430544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BB485-98AF-4DF4-A486-53EC0464BEF2}"/>
              </a:ext>
            </a:extLst>
          </p:cNvPr>
          <p:cNvSpPr>
            <a:spLocks noGrp="1"/>
          </p:cNvSpPr>
          <p:nvPr>
            <p:ph type="title"/>
          </p:nvPr>
        </p:nvSpPr>
        <p:spPr/>
        <p:txBody>
          <a:bodyPr>
            <a:normAutofit/>
          </a:bodyPr>
          <a:lstStyle/>
          <a:p>
            <a:r>
              <a:rPr lang="el-GR" b="1"/>
              <a:t>Κωδικοποίηση </a:t>
            </a:r>
            <a:r>
              <a:rPr lang="el-GR" b="1" err="1"/>
              <a:t>Υπομπάντας</a:t>
            </a:r>
            <a:endParaRPr lang="el-GR"/>
          </a:p>
        </p:txBody>
      </p:sp>
      <p:sp>
        <p:nvSpPr>
          <p:cNvPr id="3" name="Θέση περιεχομένου 2">
            <a:extLst>
              <a:ext uri="{FF2B5EF4-FFF2-40B4-BE49-F238E27FC236}">
                <a16:creationId xmlns:a16="http://schemas.microsoft.com/office/drawing/2014/main" id="{36260D60-68ED-4676-9616-904AD1F1A48A}"/>
              </a:ext>
            </a:extLst>
          </p:cNvPr>
          <p:cNvSpPr>
            <a:spLocks noGrp="1"/>
          </p:cNvSpPr>
          <p:nvPr>
            <p:ph idx="1"/>
          </p:nvPr>
        </p:nvSpPr>
        <p:spPr>
          <a:xfrm>
            <a:off x="323528" y="4585393"/>
            <a:ext cx="8820472" cy="2019673"/>
          </a:xfrm>
        </p:spPr>
        <p:txBody>
          <a:bodyPr>
            <a:normAutofit/>
          </a:bodyPr>
          <a:lstStyle/>
          <a:p>
            <a:r>
              <a:rPr lang="el-GR" sz="1400" dirty="0"/>
              <a:t>Ο </a:t>
            </a:r>
            <a:r>
              <a:rPr lang="el-GR" sz="1400" dirty="0" err="1"/>
              <a:t>κβαντιστής</a:t>
            </a:r>
            <a:r>
              <a:rPr lang="el-GR" sz="1400" dirty="0"/>
              <a:t> έχει τη δυνατότητα </a:t>
            </a:r>
            <a:r>
              <a:rPr lang="el-GR" sz="1400" b="1" dirty="0"/>
              <a:t>να απορρίψει εξολοκλήρου την </a:t>
            </a:r>
            <a:r>
              <a:rPr lang="el-GR" sz="1400" b="1" dirty="0" err="1"/>
              <a:t>υπομπάντα</a:t>
            </a:r>
            <a:r>
              <a:rPr lang="el-GR" sz="1400" b="1" dirty="0"/>
              <a:t> </a:t>
            </a:r>
            <a:r>
              <a:rPr lang="el-GR" sz="1400" dirty="0"/>
              <a:t>ή να </a:t>
            </a:r>
            <a:r>
              <a:rPr lang="el-GR" sz="1400" b="1" dirty="0"/>
              <a:t>περιορίσει την ακρίβεια του </a:t>
            </a:r>
            <a:r>
              <a:rPr lang="el-GR" sz="1400" b="1" dirty="0" err="1"/>
              <a:t>κβαντισμού</a:t>
            </a:r>
            <a:r>
              <a:rPr lang="el-GR" sz="1400" dirty="0"/>
              <a:t>. </a:t>
            </a:r>
          </a:p>
          <a:p>
            <a:r>
              <a:rPr lang="el-GR" sz="1400" dirty="0"/>
              <a:t>Σύμφωνα με το πρότυπο </a:t>
            </a:r>
            <a:r>
              <a:rPr lang="el-GR" sz="1400" b="1" dirty="0"/>
              <a:t>MPEG </a:t>
            </a:r>
            <a:r>
              <a:rPr lang="el-GR" sz="1400" b="1" dirty="0" err="1"/>
              <a:t>Layer</a:t>
            </a:r>
            <a:r>
              <a:rPr lang="el-GR" sz="1400" b="1" dirty="0"/>
              <a:t> II</a:t>
            </a:r>
            <a:r>
              <a:rPr lang="el-GR" sz="1400" dirty="0"/>
              <a:t>, ο ΔΜΦ λαμβάνει χώρα </a:t>
            </a:r>
            <a:r>
              <a:rPr lang="el-GR" sz="1400" b="1" dirty="0"/>
              <a:t>κάθε 24 </a:t>
            </a:r>
            <a:r>
              <a:rPr lang="el-GR" sz="1400" b="1" dirty="0" err="1"/>
              <a:t>milliseconds</a:t>
            </a:r>
            <a:r>
              <a:rPr lang="el-GR" sz="1400" b="1" dirty="0"/>
              <a:t> </a:t>
            </a:r>
            <a:r>
              <a:rPr lang="el-GR" sz="1400" dirty="0"/>
              <a:t>και εφαρμόζεται σε </a:t>
            </a:r>
            <a:r>
              <a:rPr lang="el-GR" sz="1400" b="1" dirty="0"/>
              <a:t>1.024 δείγματα. </a:t>
            </a:r>
            <a:r>
              <a:rPr lang="el-GR" sz="1400" dirty="0"/>
              <a:t>Αυτό σημαίνει ότι η πληροφορία που δίνεται στο </a:t>
            </a:r>
            <a:r>
              <a:rPr lang="el-GR" sz="1400" dirty="0" err="1"/>
              <a:t>ψυχοακουστικό</a:t>
            </a:r>
            <a:r>
              <a:rPr lang="el-GR" sz="1400" dirty="0"/>
              <a:t> μοντέλο αλλάζει κάθε 24 </a:t>
            </a:r>
            <a:r>
              <a:rPr lang="el-GR" sz="1400" dirty="0" err="1"/>
              <a:t>ms</a:t>
            </a:r>
            <a:r>
              <a:rPr lang="el-GR" sz="1400" dirty="0"/>
              <a:t>. </a:t>
            </a:r>
          </a:p>
          <a:p>
            <a:r>
              <a:rPr lang="el-GR" sz="1400" dirty="0"/>
              <a:t>Στο χρονικό διάστημα αυτό των 24 </a:t>
            </a:r>
            <a:r>
              <a:rPr lang="el-GR" sz="1400" dirty="0" err="1"/>
              <a:t>ms</a:t>
            </a:r>
            <a:r>
              <a:rPr lang="el-GR" sz="1400" dirty="0"/>
              <a:t> οι </a:t>
            </a:r>
            <a:r>
              <a:rPr lang="el-GR" sz="1400" dirty="0" err="1"/>
              <a:t>υπομπάντες</a:t>
            </a:r>
            <a:r>
              <a:rPr lang="el-GR" sz="1400" dirty="0"/>
              <a:t> πραγματοποιούν συμπίεση με βάση την πληροφορία που έχουν λάβει από το μπλοκ του </a:t>
            </a:r>
            <a:r>
              <a:rPr lang="el-GR" sz="1400" dirty="0" err="1"/>
              <a:t>ψυχοακουστικού</a:t>
            </a:r>
            <a:r>
              <a:rPr lang="el-GR" sz="1400" dirty="0"/>
              <a:t> μοντέλου. Αυτό σημαίνει ότι ο μηχανισμός προκαλεί μια καθυστέρηση. </a:t>
            </a:r>
          </a:p>
        </p:txBody>
      </p:sp>
      <p:pic>
        <p:nvPicPr>
          <p:cNvPr id="5" name="Εικόνα 4">
            <a:extLst>
              <a:ext uri="{FF2B5EF4-FFF2-40B4-BE49-F238E27FC236}">
                <a16:creationId xmlns:a16="http://schemas.microsoft.com/office/drawing/2014/main" id="{E18BA7A0-5D94-4D05-8DAF-40814E07D074}"/>
              </a:ext>
            </a:extLst>
          </p:cNvPr>
          <p:cNvPicPr>
            <a:picLocks noChangeAspect="1"/>
          </p:cNvPicPr>
          <p:nvPr/>
        </p:nvPicPr>
        <p:blipFill>
          <a:blip r:embed="rId3"/>
          <a:stretch>
            <a:fillRect/>
          </a:stretch>
        </p:blipFill>
        <p:spPr>
          <a:xfrm>
            <a:off x="592395" y="1052736"/>
            <a:ext cx="8136904" cy="3405839"/>
          </a:xfrm>
          <a:prstGeom prst="rect">
            <a:avLst/>
          </a:prstGeom>
        </p:spPr>
      </p:pic>
    </p:spTree>
    <p:extLst>
      <p:ext uri="{BB962C8B-B14F-4D97-AF65-F5344CB8AC3E}">
        <p14:creationId xmlns:p14="http://schemas.microsoft.com/office/powerpoint/2010/main" val="3748157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BB485-98AF-4DF4-A486-53EC0464BEF2}"/>
              </a:ext>
            </a:extLst>
          </p:cNvPr>
          <p:cNvSpPr>
            <a:spLocks noGrp="1"/>
          </p:cNvSpPr>
          <p:nvPr>
            <p:ph type="title"/>
          </p:nvPr>
        </p:nvSpPr>
        <p:spPr/>
        <p:txBody>
          <a:bodyPr>
            <a:normAutofit/>
          </a:bodyPr>
          <a:lstStyle/>
          <a:p>
            <a:r>
              <a:rPr lang="el-GR" b="1"/>
              <a:t>Κωδικοποίηση </a:t>
            </a:r>
            <a:r>
              <a:rPr lang="el-GR" b="1" err="1"/>
              <a:t>Υπομπάντας</a:t>
            </a:r>
            <a:endParaRPr lang="el-GR"/>
          </a:p>
        </p:txBody>
      </p:sp>
      <p:sp>
        <p:nvSpPr>
          <p:cNvPr id="3" name="Θέση περιεχομένου 2">
            <a:extLst>
              <a:ext uri="{FF2B5EF4-FFF2-40B4-BE49-F238E27FC236}">
                <a16:creationId xmlns:a16="http://schemas.microsoft.com/office/drawing/2014/main" id="{36260D60-68ED-4676-9616-904AD1F1A48A}"/>
              </a:ext>
            </a:extLst>
          </p:cNvPr>
          <p:cNvSpPr>
            <a:spLocks noGrp="1"/>
          </p:cNvSpPr>
          <p:nvPr>
            <p:ph idx="1"/>
          </p:nvPr>
        </p:nvSpPr>
        <p:spPr>
          <a:xfrm>
            <a:off x="0" y="3429000"/>
            <a:ext cx="9144000" cy="3252216"/>
          </a:xfrm>
        </p:spPr>
        <p:txBody>
          <a:bodyPr>
            <a:normAutofit fontScale="55000" lnSpcReduction="20000"/>
          </a:bodyPr>
          <a:lstStyle/>
          <a:p>
            <a:r>
              <a:rPr lang="el-GR" dirty="0"/>
              <a:t>Ο ΔΜΦ πραγματοποιείται με 512 δείγματα (MPEG </a:t>
            </a:r>
            <a:r>
              <a:rPr lang="el-GR" dirty="0" err="1"/>
              <a:t>Layer</a:t>
            </a:r>
            <a:r>
              <a:rPr lang="el-GR" dirty="0"/>
              <a:t> I) ή 1024 (MPEG </a:t>
            </a:r>
            <a:r>
              <a:rPr lang="el-GR" dirty="0" err="1"/>
              <a:t>Layer</a:t>
            </a:r>
            <a:r>
              <a:rPr lang="el-GR" dirty="0"/>
              <a:t> II)</a:t>
            </a:r>
          </a:p>
          <a:p>
            <a:r>
              <a:rPr lang="el-GR" dirty="0"/>
              <a:t>Η ανάθεση του πλήθους των </a:t>
            </a:r>
            <a:r>
              <a:rPr lang="el-GR" dirty="0" err="1"/>
              <a:t>bits</a:t>
            </a:r>
            <a:r>
              <a:rPr lang="el-GR" dirty="0"/>
              <a:t> για τον </a:t>
            </a:r>
            <a:r>
              <a:rPr lang="el-GR" dirty="0" err="1"/>
              <a:t>κβαντισμό</a:t>
            </a:r>
            <a:r>
              <a:rPr lang="el-GR" dirty="0"/>
              <a:t> είναι διαφορετική για κάθε </a:t>
            </a:r>
            <a:r>
              <a:rPr lang="el-GR" dirty="0" err="1"/>
              <a:t>υπομπάντα</a:t>
            </a:r>
            <a:r>
              <a:rPr lang="el-GR" dirty="0"/>
              <a:t>. </a:t>
            </a:r>
          </a:p>
          <a:p>
            <a:pPr lvl="1"/>
            <a:r>
              <a:rPr lang="el-GR" sz="3300" dirty="0"/>
              <a:t>Εξαιτίας των διαφορετικών επιπέδων ακουστικότητας.</a:t>
            </a:r>
          </a:p>
          <a:p>
            <a:pPr lvl="1"/>
            <a:r>
              <a:rPr lang="el-GR" sz="3300" dirty="0"/>
              <a:t>Ο </a:t>
            </a:r>
            <a:r>
              <a:rPr lang="el-GR" sz="3300" dirty="0" err="1"/>
              <a:t>κβαντισμός</a:t>
            </a:r>
            <a:r>
              <a:rPr lang="el-GR" sz="3300" dirty="0"/>
              <a:t> πρέπει να γίνεται σε μεγαλύτερη λεπτομέρεια στις πιο χαμηλές συχνότητες και να υπάρχει το περιθώριο να είναι λιγότερο λεπτομερής στις πιο υψηλές συχνότητες. </a:t>
            </a:r>
          </a:p>
          <a:p>
            <a:r>
              <a:rPr lang="el-GR" dirty="0"/>
              <a:t>Σημειώνεται επίσης ότι οι </a:t>
            </a:r>
            <a:r>
              <a:rPr lang="el-GR" dirty="0" err="1"/>
              <a:t>υπομπάντες</a:t>
            </a:r>
            <a:r>
              <a:rPr lang="el-GR" dirty="0"/>
              <a:t> εξετάζονται για το κατά πόσο περιέχουν </a:t>
            </a:r>
            <a:r>
              <a:rPr lang="el-GR" b="1" dirty="0"/>
              <a:t>αρμονικές σημάτων </a:t>
            </a:r>
            <a:r>
              <a:rPr lang="el-GR" dirty="0"/>
              <a:t>που ανήκουν σε επόμενες </a:t>
            </a:r>
            <a:r>
              <a:rPr lang="el-GR" dirty="0" err="1"/>
              <a:t>υπομπάντες</a:t>
            </a:r>
            <a:r>
              <a:rPr lang="el-GR" dirty="0"/>
              <a:t>. Κατά πόσο, δηλαδή, οι επικαλυπτόμενοι ήχοι αποτελούν αρμονικές ή είναι ξεχωριστοί ήχοι. Ειδικά για την περίπτωση των </a:t>
            </a:r>
            <a:r>
              <a:rPr lang="el-GR" b="1" dirty="0"/>
              <a:t>αρμονικών οι ήχοι </a:t>
            </a:r>
            <a:r>
              <a:rPr lang="el-GR" dirty="0"/>
              <a:t>αυτοί μπορούν να εξαλειφθούν πλήρως. </a:t>
            </a:r>
            <a:endParaRPr lang="el-GR" sz="1400" dirty="0"/>
          </a:p>
        </p:txBody>
      </p:sp>
      <p:pic>
        <p:nvPicPr>
          <p:cNvPr id="5" name="Εικόνα 4">
            <a:extLst>
              <a:ext uri="{FF2B5EF4-FFF2-40B4-BE49-F238E27FC236}">
                <a16:creationId xmlns:a16="http://schemas.microsoft.com/office/drawing/2014/main" id="{E18BA7A0-5D94-4D05-8DAF-40814E07D074}"/>
              </a:ext>
            </a:extLst>
          </p:cNvPr>
          <p:cNvPicPr>
            <a:picLocks noChangeAspect="1"/>
          </p:cNvPicPr>
          <p:nvPr/>
        </p:nvPicPr>
        <p:blipFill>
          <a:blip r:embed="rId3"/>
          <a:stretch>
            <a:fillRect/>
          </a:stretch>
        </p:blipFill>
        <p:spPr>
          <a:xfrm>
            <a:off x="1691680" y="1268760"/>
            <a:ext cx="4608512" cy="1928970"/>
          </a:xfrm>
          <a:prstGeom prst="rect">
            <a:avLst/>
          </a:prstGeom>
        </p:spPr>
      </p:pic>
    </p:spTree>
    <p:extLst>
      <p:ext uri="{BB962C8B-B14F-4D97-AF65-F5344CB8AC3E}">
        <p14:creationId xmlns:p14="http://schemas.microsoft.com/office/powerpoint/2010/main" val="2739024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77578-03F5-41BF-9D07-1E6C9E2E981B}"/>
              </a:ext>
            </a:extLst>
          </p:cNvPr>
          <p:cNvSpPr>
            <a:spLocks noGrp="1"/>
          </p:cNvSpPr>
          <p:nvPr>
            <p:ph type="title"/>
          </p:nvPr>
        </p:nvSpPr>
        <p:spPr/>
        <p:txBody>
          <a:bodyPr/>
          <a:lstStyle/>
          <a:p>
            <a:r>
              <a:rPr lang="el-GR"/>
              <a:t>Παράδειγμα</a:t>
            </a:r>
          </a:p>
        </p:txBody>
      </p:sp>
      <p:sp>
        <p:nvSpPr>
          <p:cNvPr id="3" name="Θέση περιεχομένου 2">
            <a:extLst>
              <a:ext uri="{FF2B5EF4-FFF2-40B4-BE49-F238E27FC236}">
                <a16:creationId xmlns:a16="http://schemas.microsoft.com/office/drawing/2014/main" id="{8132786B-9291-4C09-9DB7-AB2C1C3F3DAD}"/>
              </a:ext>
            </a:extLst>
          </p:cNvPr>
          <p:cNvSpPr>
            <a:spLocks noGrp="1"/>
          </p:cNvSpPr>
          <p:nvPr>
            <p:ph idx="1"/>
          </p:nvPr>
        </p:nvSpPr>
        <p:spPr>
          <a:xfrm>
            <a:off x="462299" y="4725144"/>
            <a:ext cx="8712667" cy="1717651"/>
          </a:xfrm>
        </p:spPr>
        <p:txBody>
          <a:bodyPr>
            <a:normAutofit fontScale="47500" lnSpcReduction="20000"/>
          </a:bodyPr>
          <a:lstStyle/>
          <a:p>
            <a:r>
              <a:rPr lang="el-GR" b="1" dirty="0"/>
              <a:t>Περίπτωση 1: </a:t>
            </a:r>
            <a:r>
              <a:rPr lang="el-GR" dirty="0"/>
              <a:t>Η ένταση του σήματος στη συχνότητα 6 </a:t>
            </a:r>
            <a:r>
              <a:rPr lang="el-GR" dirty="0" err="1"/>
              <a:t>KHz</a:t>
            </a:r>
            <a:r>
              <a:rPr lang="el-GR" dirty="0"/>
              <a:t> παρατηρούμε ότι υπερβαίνει το κατώφλι επικάλυψης. Το τμήμα της επικάλυψης οφείλεται στον ήχο ο οποίος έχει συχνότητα 4 </a:t>
            </a:r>
            <a:r>
              <a:rPr lang="el-GR" dirty="0" err="1"/>
              <a:t>KHz</a:t>
            </a:r>
            <a:r>
              <a:rPr lang="el-GR" dirty="0"/>
              <a:t>. Στην περίπτωση αυτή </a:t>
            </a:r>
            <a:r>
              <a:rPr lang="el-GR" b="1" dirty="0"/>
              <a:t>περιορίζεται το πλήθος των επιπέδων </a:t>
            </a:r>
            <a:r>
              <a:rPr lang="el-GR" b="1" dirty="0" err="1"/>
              <a:t>κβαντισμού</a:t>
            </a:r>
            <a:r>
              <a:rPr lang="el-GR" b="1" dirty="0"/>
              <a:t>. </a:t>
            </a:r>
          </a:p>
          <a:p>
            <a:r>
              <a:rPr lang="el-GR" b="1" dirty="0"/>
              <a:t>Περίπτωση 2: </a:t>
            </a:r>
            <a:r>
              <a:rPr lang="el-GR" dirty="0"/>
              <a:t>Σε επόμενη </a:t>
            </a:r>
            <a:r>
              <a:rPr lang="el-GR" dirty="0" err="1"/>
              <a:t>υπομπάντα</a:t>
            </a:r>
            <a:r>
              <a:rPr lang="el-GR" dirty="0"/>
              <a:t> παρατηρούμε ότι το σήμα στα 12KHz έχει ένταση η οποία είναι κάτω από το κατώφλι επικάλυψης. Αυτό σημαίνει ότι ο ήχος αυτό δεν θα γίνει αντιληπτός από τον ακροατή, αφού επικαλύπτεται από τον ήχο στα 8 </a:t>
            </a:r>
            <a:r>
              <a:rPr lang="el-GR" dirty="0" err="1"/>
              <a:t>KHz</a:t>
            </a:r>
            <a:r>
              <a:rPr lang="el-GR" dirty="0"/>
              <a:t> ο οποίος ανήκει σε προηγούμενη </a:t>
            </a:r>
            <a:r>
              <a:rPr lang="el-GR" dirty="0" err="1"/>
              <a:t>υπομπάντα</a:t>
            </a:r>
            <a:r>
              <a:rPr lang="el-GR" dirty="0"/>
              <a:t>. Ως αποτέλεσμα αυτής της παρατήρησης έχουμε ότι το </a:t>
            </a:r>
            <a:r>
              <a:rPr lang="el-GR" b="1" dirty="0"/>
              <a:t>περιεχόμενο της τρέχουσας </a:t>
            </a:r>
            <a:r>
              <a:rPr lang="el-GR" b="1" dirty="0" err="1"/>
              <a:t>υπομπάντας</a:t>
            </a:r>
            <a:r>
              <a:rPr lang="el-GR" b="1" dirty="0"/>
              <a:t> δεν θα γίνει αντιληπτό, άρα μπορεί να αγνοηθεί. </a:t>
            </a:r>
          </a:p>
          <a:p>
            <a:endParaRPr lang="el-GR" dirty="0"/>
          </a:p>
        </p:txBody>
      </p:sp>
      <p:pic>
        <p:nvPicPr>
          <p:cNvPr id="4" name="Εικόνα 3">
            <a:extLst>
              <a:ext uri="{FF2B5EF4-FFF2-40B4-BE49-F238E27FC236}">
                <a16:creationId xmlns:a16="http://schemas.microsoft.com/office/drawing/2014/main" id="{38CDDAA3-F14D-4499-916F-B5024013BE66}"/>
              </a:ext>
            </a:extLst>
          </p:cNvPr>
          <p:cNvPicPr>
            <a:picLocks noChangeAspect="1"/>
          </p:cNvPicPr>
          <p:nvPr/>
        </p:nvPicPr>
        <p:blipFill>
          <a:blip r:embed="rId3"/>
          <a:stretch>
            <a:fillRect/>
          </a:stretch>
        </p:blipFill>
        <p:spPr>
          <a:xfrm>
            <a:off x="1043608" y="1052736"/>
            <a:ext cx="6444208" cy="3525578"/>
          </a:xfrm>
          <a:prstGeom prst="rect">
            <a:avLst/>
          </a:prstGeom>
        </p:spPr>
      </p:pic>
      <p:sp>
        <p:nvSpPr>
          <p:cNvPr id="5" name="Δεξί άγκιστρο 4">
            <a:extLst>
              <a:ext uri="{FF2B5EF4-FFF2-40B4-BE49-F238E27FC236}">
                <a16:creationId xmlns:a16="http://schemas.microsoft.com/office/drawing/2014/main" id="{E77BF555-8510-A85F-033D-2A04CE539501}"/>
              </a:ext>
            </a:extLst>
          </p:cNvPr>
          <p:cNvSpPr/>
          <p:nvPr/>
        </p:nvSpPr>
        <p:spPr>
          <a:xfrm>
            <a:off x="3352800" y="2535936"/>
            <a:ext cx="134112" cy="524256"/>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l-GR"/>
          </a:p>
        </p:txBody>
      </p:sp>
      <p:sp>
        <p:nvSpPr>
          <p:cNvPr id="6" name="Δεξί άγκιστρο 5">
            <a:extLst>
              <a:ext uri="{FF2B5EF4-FFF2-40B4-BE49-F238E27FC236}">
                <a16:creationId xmlns:a16="http://schemas.microsoft.com/office/drawing/2014/main" id="{FBD7A033-C633-234A-81CA-AF5437CD00D5}"/>
              </a:ext>
            </a:extLst>
          </p:cNvPr>
          <p:cNvSpPr/>
          <p:nvPr/>
        </p:nvSpPr>
        <p:spPr>
          <a:xfrm>
            <a:off x="4910072" y="2937229"/>
            <a:ext cx="134112" cy="114300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53939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1F01D1-4EDA-4CD0-ACAE-A270143A203B}"/>
              </a:ext>
            </a:extLst>
          </p:cNvPr>
          <p:cNvSpPr>
            <a:spLocks noGrp="1"/>
          </p:cNvSpPr>
          <p:nvPr>
            <p:ph type="title"/>
          </p:nvPr>
        </p:nvSpPr>
        <p:spPr>
          <a:xfrm>
            <a:off x="0" y="274638"/>
            <a:ext cx="9056536" cy="1143000"/>
          </a:xfrm>
        </p:spPr>
        <p:txBody>
          <a:bodyPr>
            <a:normAutofit fontScale="90000"/>
          </a:bodyPr>
          <a:lstStyle/>
          <a:p>
            <a:r>
              <a:rPr lang="el-GR" dirty="0"/>
              <a:t>Δημιουργία πλαισίου </a:t>
            </a:r>
            <a:r>
              <a:rPr lang="en-US" dirty="0"/>
              <a:t>MPEG Layer I &amp; II</a:t>
            </a:r>
            <a:endParaRPr lang="el-GR" dirty="0"/>
          </a:p>
        </p:txBody>
      </p:sp>
      <p:pic>
        <p:nvPicPr>
          <p:cNvPr id="4" name="Θέση περιεχομένου 3">
            <a:extLst>
              <a:ext uri="{FF2B5EF4-FFF2-40B4-BE49-F238E27FC236}">
                <a16:creationId xmlns:a16="http://schemas.microsoft.com/office/drawing/2014/main" id="{DB4E504C-B8D5-47B0-BF4E-0E889D100FEF}"/>
              </a:ext>
            </a:extLst>
          </p:cNvPr>
          <p:cNvPicPr>
            <a:picLocks noGrp="1" noChangeAspect="1"/>
          </p:cNvPicPr>
          <p:nvPr>
            <p:ph idx="1"/>
          </p:nvPr>
        </p:nvPicPr>
        <p:blipFill>
          <a:blip r:embed="rId3"/>
          <a:stretch>
            <a:fillRect/>
          </a:stretch>
        </p:blipFill>
        <p:spPr>
          <a:xfrm>
            <a:off x="457200" y="1700808"/>
            <a:ext cx="8229600" cy="3212136"/>
          </a:xfrm>
          <a:prstGeom prst="rect">
            <a:avLst/>
          </a:prstGeom>
        </p:spPr>
      </p:pic>
    </p:spTree>
    <p:extLst>
      <p:ext uri="{BB962C8B-B14F-4D97-AF65-F5344CB8AC3E}">
        <p14:creationId xmlns:p14="http://schemas.microsoft.com/office/powerpoint/2010/main" val="1394543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69D076A-E0F1-4C76-B938-74E34670C8DF}"/>
              </a:ext>
            </a:extLst>
          </p:cNvPr>
          <p:cNvSpPr>
            <a:spLocks noGrp="1"/>
          </p:cNvSpPr>
          <p:nvPr>
            <p:ph type="title"/>
          </p:nvPr>
        </p:nvSpPr>
        <p:spPr/>
        <p:txBody>
          <a:bodyPr/>
          <a:lstStyle/>
          <a:p>
            <a:r>
              <a:rPr lang="el-GR"/>
              <a:t>2 Άλλοι τύποι κωδικοποίησης</a:t>
            </a:r>
          </a:p>
        </p:txBody>
      </p:sp>
      <p:sp>
        <p:nvSpPr>
          <p:cNvPr id="5" name="Θέση κειμένου 4">
            <a:extLst>
              <a:ext uri="{FF2B5EF4-FFF2-40B4-BE49-F238E27FC236}">
                <a16:creationId xmlns:a16="http://schemas.microsoft.com/office/drawing/2014/main" id="{26EDB687-96AD-4EB1-98E3-792EECDD0951}"/>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403914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580EAB-BD10-4466-B041-B4F9302CEDA6}"/>
              </a:ext>
            </a:extLst>
          </p:cNvPr>
          <p:cNvSpPr>
            <a:spLocks noGrp="1"/>
          </p:cNvSpPr>
          <p:nvPr>
            <p:ph type="title"/>
          </p:nvPr>
        </p:nvSpPr>
        <p:spPr/>
        <p:txBody>
          <a:bodyPr>
            <a:noAutofit/>
          </a:bodyPr>
          <a:lstStyle/>
          <a:p>
            <a:r>
              <a:rPr lang="el-GR" sz="3200" b="1"/>
              <a:t>Κωδικοποίηση Μετασχηματισμού</a:t>
            </a:r>
            <a:r>
              <a:rPr lang="en-US" sz="3200" b="1"/>
              <a:t> Modified Discrete Fourier Transform (MDFT)</a:t>
            </a:r>
            <a:r>
              <a:rPr lang="el-GR" sz="3200" b="1"/>
              <a:t> </a:t>
            </a:r>
            <a:endParaRPr lang="el-GR" sz="3200"/>
          </a:p>
        </p:txBody>
      </p:sp>
      <p:pic>
        <p:nvPicPr>
          <p:cNvPr id="4" name="Θέση περιεχομένου 3">
            <a:extLst>
              <a:ext uri="{FF2B5EF4-FFF2-40B4-BE49-F238E27FC236}">
                <a16:creationId xmlns:a16="http://schemas.microsoft.com/office/drawing/2014/main" id="{61EECBFB-E3E2-49A2-BC34-BF212D962393}"/>
              </a:ext>
            </a:extLst>
          </p:cNvPr>
          <p:cNvPicPr>
            <a:picLocks noGrp="1" noChangeAspect="1"/>
          </p:cNvPicPr>
          <p:nvPr>
            <p:ph idx="1"/>
          </p:nvPr>
        </p:nvPicPr>
        <p:blipFill>
          <a:blip r:embed="rId3"/>
          <a:stretch>
            <a:fillRect/>
          </a:stretch>
        </p:blipFill>
        <p:spPr>
          <a:xfrm>
            <a:off x="463550" y="1841328"/>
            <a:ext cx="8229600" cy="3957982"/>
          </a:xfrm>
          <a:prstGeom prst="rect">
            <a:avLst/>
          </a:prstGeom>
        </p:spPr>
      </p:pic>
      <p:sp>
        <p:nvSpPr>
          <p:cNvPr id="5" name="Ορθογώνιο 4">
            <a:extLst>
              <a:ext uri="{FF2B5EF4-FFF2-40B4-BE49-F238E27FC236}">
                <a16:creationId xmlns:a16="http://schemas.microsoft.com/office/drawing/2014/main" id="{8667D9E7-4D65-401F-9108-6E5917B721E1}"/>
              </a:ext>
            </a:extLst>
          </p:cNvPr>
          <p:cNvSpPr/>
          <p:nvPr/>
        </p:nvSpPr>
        <p:spPr>
          <a:xfrm>
            <a:off x="3131840" y="1444817"/>
            <a:ext cx="4249561" cy="369332"/>
          </a:xfrm>
          <a:prstGeom prst="rect">
            <a:avLst/>
          </a:prstGeom>
        </p:spPr>
        <p:txBody>
          <a:bodyPr wrap="none">
            <a:spAutoFit/>
          </a:bodyPr>
          <a:lstStyle/>
          <a:p>
            <a:r>
              <a:rPr lang="el-GR"/>
              <a:t>256 ή 512 τιμές στο πεδίο της συχνότητας. </a:t>
            </a:r>
          </a:p>
        </p:txBody>
      </p:sp>
    </p:spTree>
    <p:extLst>
      <p:ext uri="{BB962C8B-B14F-4D97-AF65-F5344CB8AC3E}">
        <p14:creationId xmlns:p14="http://schemas.microsoft.com/office/powerpoint/2010/main" val="614673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CF2692-76CB-44CD-AD57-2D25B88C8EB1}"/>
              </a:ext>
            </a:extLst>
          </p:cNvPr>
          <p:cNvSpPr>
            <a:spLocks noGrp="1"/>
          </p:cNvSpPr>
          <p:nvPr>
            <p:ph type="title"/>
          </p:nvPr>
        </p:nvSpPr>
        <p:spPr/>
        <p:txBody>
          <a:bodyPr>
            <a:normAutofit fontScale="90000"/>
          </a:bodyPr>
          <a:lstStyle/>
          <a:p>
            <a:r>
              <a:rPr lang="el-GR" b="1"/>
              <a:t>Υβριδικό Μοντέλο Κωδικοποίησης </a:t>
            </a:r>
            <a:endParaRPr lang="el-GR"/>
          </a:p>
        </p:txBody>
      </p:sp>
      <p:sp>
        <p:nvSpPr>
          <p:cNvPr id="3" name="Θέση περιεχομένου 2">
            <a:extLst>
              <a:ext uri="{FF2B5EF4-FFF2-40B4-BE49-F238E27FC236}">
                <a16:creationId xmlns:a16="http://schemas.microsoft.com/office/drawing/2014/main" id="{89E329F4-3891-4CBA-97D8-737DC1F21531}"/>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91F2183D-6C63-4242-B910-EAF97B7FAB4A}"/>
              </a:ext>
            </a:extLst>
          </p:cNvPr>
          <p:cNvPicPr>
            <a:picLocks noChangeAspect="1"/>
          </p:cNvPicPr>
          <p:nvPr/>
        </p:nvPicPr>
        <p:blipFill>
          <a:blip r:embed="rId3"/>
          <a:stretch>
            <a:fillRect/>
          </a:stretch>
        </p:blipFill>
        <p:spPr>
          <a:xfrm>
            <a:off x="0" y="1725619"/>
            <a:ext cx="9144000" cy="3406762"/>
          </a:xfrm>
          <a:prstGeom prst="rect">
            <a:avLst/>
          </a:prstGeom>
        </p:spPr>
      </p:pic>
      <p:sp>
        <p:nvSpPr>
          <p:cNvPr id="5" name="Ορθογώνιο 4">
            <a:extLst>
              <a:ext uri="{FF2B5EF4-FFF2-40B4-BE49-F238E27FC236}">
                <a16:creationId xmlns:a16="http://schemas.microsoft.com/office/drawing/2014/main" id="{2FFDA007-900C-42E6-9B92-86AE0DE52870}"/>
              </a:ext>
            </a:extLst>
          </p:cNvPr>
          <p:cNvSpPr/>
          <p:nvPr/>
        </p:nvSpPr>
        <p:spPr>
          <a:xfrm>
            <a:off x="510504" y="5605251"/>
            <a:ext cx="8136904" cy="646331"/>
          </a:xfrm>
          <a:prstGeom prst="rect">
            <a:avLst/>
          </a:prstGeom>
        </p:spPr>
        <p:txBody>
          <a:bodyPr wrap="square">
            <a:spAutoFit/>
          </a:bodyPr>
          <a:lstStyle/>
          <a:p>
            <a:r>
              <a:rPr lang="el-GR"/>
              <a:t>Αυτός είναι ο τρόπος κωδικοποίησης χρησιμοποιείται στο MPEG – </a:t>
            </a:r>
            <a:r>
              <a:rPr lang="el-GR" err="1"/>
              <a:t>layer</a:t>
            </a:r>
            <a:r>
              <a:rPr lang="el-GR"/>
              <a:t> 3 (δηλαδή στα αρχεία με κατάληξη mp3). </a:t>
            </a:r>
          </a:p>
        </p:txBody>
      </p:sp>
    </p:spTree>
    <p:extLst>
      <p:ext uri="{BB962C8B-B14F-4D97-AF65-F5344CB8AC3E}">
        <p14:creationId xmlns:p14="http://schemas.microsoft.com/office/powerpoint/2010/main" val="54800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a:t>Εισαγωγή</a:t>
            </a:r>
            <a:r>
              <a:rPr lang="en-US"/>
              <a:t> (2)</a:t>
            </a:r>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179512" y="1556792"/>
            <a:ext cx="8964488" cy="5112568"/>
          </a:xfrm>
        </p:spPr>
        <p:txBody>
          <a:bodyPr>
            <a:normAutofit/>
          </a:bodyPr>
          <a:lstStyle/>
          <a:p>
            <a:pPr>
              <a:lnSpc>
                <a:spcPct val="120000"/>
              </a:lnSpc>
            </a:pPr>
            <a:r>
              <a:rPr lang="el-GR" sz="2800"/>
              <a:t>Η συμπίεση, αντίστοιχα με τη λογική που ακολουθήθηκε στην περίπτωση του βίντεο, στηρίζεται στην αφαίρεση </a:t>
            </a:r>
          </a:p>
          <a:p>
            <a:pPr lvl="1">
              <a:lnSpc>
                <a:spcPct val="120000"/>
              </a:lnSpc>
            </a:pPr>
            <a:r>
              <a:rPr lang="el-GR" sz="2400"/>
              <a:t>της πλεονάζουσας πληροφορίας  </a:t>
            </a:r>
            <a:r>
              <a:rPr lang="el-GR" sz="2400" b="1"/>
              <a:t>(μη </a:t>
            </a:r>
            <a:r>
              <a:rPr lang="el-GR" sz="2400" b="1" err="1"/>
              <a:t>απωλεστική</a:t>
            </a:r>
            <a:r>
              <a:rPr lang="el-GR" sz="2400" b="1"/>
              <a:t>)</a:t>
            </a:r>
          </a:p>
          <a:p>
            <a:pPr lvl="1">
              <a:lnSpc>
                <a:spcPct val="120000"/>
              </a:lnSpc>
            </a:pPr>
            <a:r>
              <a:rPr lang="el-GR" sz="2400"/>
              <a:t>της πληροφορίας η οποία δεν είναι μεν πλεονάζουσα αλλά η απώλειά της δεν γίνεται εύκολα αντιληπτή από τον χρήστη  </a:t>
            </a:r>
            <a:r>
              <a:rPr lang="el-GR" sz="2400" b="1"/>
              <a:t>(</a:t>
            </a:r>
            <a:r>
              <a:rPr lang="el-GR" sz="2400" b="1" err="1"/>
              <a:t>απωλεστική</a:t>
            </a:r>
            <a:r>
              <a:rPr lang="el-GR" sz="2400" b="1"/>
              <a:t>)</a:t>
            </a:r>
          </a:p>
          <a:p>
            <a:pPr marL="0" indent="0">
              <a:lnSpc>
                <a:spcPct val="120000"/>
              </a:lnSpc>
              <a:buNone/>
            </a:pPr>
            <a:endParaRPr lang="en-US" sz="2400"/>
          </a:p>
        </p:txBody>
      </p:sp>
    </p:spTree>
    <p:extLst>
      <p:ext uri="{BB962C8B-B14F-4D97-AF65-F5344CB8AC3E}">
        <p14:creationId xmlns:p14="http://schemas.microsoft.com/office/powerpoint/2010/main" val="13544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3F2072-BE12-4906-8529-6F50987C6DB9}"/>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13FF195B-F063-4196-931E-BBD39720FE6F}"/>
              </a:ext>
            </a:extLst>
          </p:cNvPr>
          <p:cNvPicPr>
            <a:picLocks noGrp="1" noChangeAspect="1"/>
          </p:cNvPicPr>
          <p:nvPr>
            <p:ph idx="1"/>
          </p:nvPr>
        </p:nvPicPr>
        <p:blipFill>
          <a:blip r:embed="rId3"/>
          <a:stretch>
            <a:fillRect/>
          </a:stretch>
        </p:blipFill>
        <p:spPr>
          <a:xfrm>
            <a:off x="0" y="27725"/>
            <a:ext cx="9144000" cy="6830275"/>
          </a:xfrm>
          <a:prstGeom prst="rect">
            <a:avLst/>
          </a:prstGeom>
        </p:spPr>
      </p:pic>
    </p:spTree>
    <p:extLst>
      <p:ext uri="{BB962C8B-B14F-4D97-AF65-F5344CB8AC3E}">
        <p14:creationId xmlns:p14="http://schemas.microsoft.com/office/powerpoint/2010/main" val="1159522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D30E0C-7401-4867-AB8D-0E5808139D7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EE2EECB-95FE-444C-A811-2AD3C3D7D199}"/>
              </a:ext>
            </a:extLst>
          </p:cNvPr>
          <p:cNvSpPr>
            <a:spLocks noGrp="1"/>
          </p:cNvSpPr>
          <p:nvPr>
            <p:ph idx="1"/>
          </p:nvPr>
        </p:nvSpPr>
        <p:spPr/>
        <p:txBody>
          <a:bodyPr/>
          <a:lstStyle/>
          <a:p>
            <a:endParaRPr lang="el-GR"/>
          </a:p>
        </p:txBody>
      </p:sp>
      <p:pic>
        <p:nvPicPr>
          <p:cNvPr id="1026" name="Picture 2" descr="Αποτέλεσμα εικόνας για mpeg-1 audio layer 3">
            <a:extLst>
              <a:ext uri="{FF2B5EF4-FFF2-40B4-BE49-F238E27FC236}">
                <a16:creationId xmlns:a16="http://schemas.microsoft.com/office/drawing/2014/main" id="{BB575785-036E-4C3C-B281-C823C1EBE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96" y="1529989"/>
            <a:ext cx="8935509" cy="377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55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8C44C5B-3876-46E3-99C1-375FA457DA0D}"/>
              </a:ext>
            </a:extLst>
          </p:cNvPr>
          <p:cNvSpPr>
            <a:spLocks noGrp="1"/>
          </p:cNvSpPr>
          <p:nvPr>
            <p:ph type="title"/>
          </p:nvPr>
        </p:nvSpPr>
        <p:spPr/>
        <p:txBody>
          <a:bodyPr/>
          <a:lstStyle/>
          <a:p>
            <a:r>
              <a:rPr lang="el-GR"/>
              <a:t>Πρότυπα κωδικοποίησης ήχου </a:t>
            </a:r>
            <a:r>
              <a:rPr lang="en-US"/>
              <a:t>MPEG</a:t>
            </a:r>
            <a:endParaRPr lang="el-GR"/>
          </a:p>
        </p:txBody>
      </p:sp>
      <p:sp>
        <p:nvSpPr>
          <p:cNvPr id="5" name="Θέση κειμένου 4">
            <a:extLst>
              <a:ext uri="{FF2B5EF4-FFF2-40B4-BE49-F238E27FC236}">
                <a16:creationId xmlns:a16="http://schemas.microsoft.com/office/drawing/2014/main" id="{94D75F3F-4173-436A-B6A0-0F358E14F74F}"/>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097143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normAutofit/>
          </a:bodyPr>
          <a:lstStyle/>
          <a:p>
            <a:r>
              <a:rPr lang="el-GR"/>
              <a:t>Ιστορική εξέλιξη </a:t>
            </a:r>
            <a:endParaRPr lang="en-US"/>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570116" cy="4824536"/>
          </a:xfrm>
        </p:spPr>
        <p:txBody>
          <a:bodyPr>
            <a:normAutofit lnSpcReduction="10000"/>
          </a:bodyPr>
          <a:lstStyle/>
          <a:p>
            <a:r>
              <a:rPr lang="el-GR" sz="2400" dirty="0"/>
              <a:t>Οι δύο τεχνικές, </a:t>
            </a:r>
            <a:r>
              <a:rPr lang="el-GR" sz="2400" b="1" dirty="0"/>
              <a:t>της διαίρεσης σε μπάντες και του μετασχηματισμού</a:t>
            </a:r>
            <a:r>
              <a:rPr lang="el-GR" sz="2400" dirty="0"/>
              <a:t>, χρησιμοποιήθηκαν στα πρώτα πρότυπα του MPEG που είχαν να κάνουν με τη συμπίεση του ήχου και συγκεκριμένα στο πρότυπο MPEG-1 όπως αυτό διαμορφώθηκε στις αρχές της δεκαετίας του 1990</a:t>
            </a:r>
            <a:r>
              <a:rPr lang="en-US" sz="2400" dirty="0"/>
              <a:t>.</a:t>
            </a:r>
          </a:p>
          <a:p>
            <a:r>
              <a:rPr lang="el-GR" sz="2400" dirty="0"/>
              <a:t>Το πρότυπο </a:t>
            </a:r>
            <a:r>
              <a:rPr lang="el-GR" sz="2400" b="1" dirty="0"/>
              <a:t>MPEG-1 </a:t>
            </a:r>
            <a:r>
              <a:rPr lang="el-GR" sz="2400" b="1" dirty="0" err="1"/>
              <a:t>audio</a:t>
            </a:r>
            <a:r>
              <a:rPr lang="el-GR" sz="2400" b="1" dirty="0"/>
              <a:t> </a:t>
            </a:r>
            <a:r>
              <a:rPr lang="el-GR" sz="2400" dirty="0"/>
              <a:t>αποτελείται από τρία επίπεδα (</a:t>
            </a:r>
            <a:r>
              <a:rPr lang="el-GR" sz="2400" dirty="0" err="1"/>
              <a:t>layers</a:t>
            </a:r>
            <a:r>
              <a:rPr lang="el-GR" sz="2400" dirty="0"/>
              <a:t>) I, II και ΙΙΙ. Το επίπεδο ΙΙΙ δίνει το γνωστό πρότυπο mp3 (MPEG1, </a:t>
            </a:r>
            <a:r>
              <a:rPr lang="el-GR" sz="2400" dirty="0" err="1"/>
              <a:t>layer</a:t>
            </a:r>
            <a:r>
              <a:rPr lang="el-GR" sz="2400" dirty="0"/>
              <a:t> III). </a:t>
            </a:r>
            <a:endParaRPr lang="en-US" sz="2400" dirty="0"/>
          </a:p>
          <a:p>
            <a:r>
              <a:rPr lang="el-GR" sz="2400" dirty="0"/>
              <a:t>Το </a:t>
            </a:r>
            <a:r>
              <a:rPr lang="el-GR" sz="2400" b="1" dirty="0"/>
              <a:t>MPEG-2 </a:t>
            </a:r>
            <a:r>
              <a:rPr lang="en-US" sz="2400" b="1" dirty="0"/>
              <a:t>audio</a:t>
            </a:r>
          </a:p>
          <a:p>
            <a:pPr lvl="1"/>
            <a:r>
              <a:rPr lang="el-GR" sz="2000" dirty="0"/>
              <a:t>υιοθέτησε τα τρία επίπεδα του MPEG-1 όσον αφορά τον ήχο </a:t>
            </a:r>
            <a:endParaRPr lang="en-US" sz="2000" dirty="0"/>
          </a:p>
          <a:p>
            <a:pPr lvl="1"/>
            <a:r>
              <a:rPr lang="el-GR" sz="2000" dirty="0"/>
              <a:t>το επίπεδο ΙΙ επεκτάθηκε για να δημιουργήσει το επίπεδο II MC, το οποίο είναι και το </a:t>
            </a:r>
            <a:r>
              <a:rPr lang="el-GR" sz="2000" dirty="0" err="1"/>
              <a:t>πολυκαναλικό</a:t>
            </a:r>
            <a:r>
              <a:rPr lang="el-GR" sz="2000" dirty="0"/>
              <a:t> (</a:t>
            </a:r>
            <a:r>
              <a:rPr lang="el-GR" sz="2000" dirty="0" err="1"/>
              <a:t>multichannel</a:t>
            </a:r>
            <a:r>
              <a:rPr lang="el-GR" sz="2000" dirty="0"/>
              <a:t>). Το πρότυπο ISO/IEC 13818-3 του MPEG-2 για τον ήχο υιοθετήθηκε το 1994.</a:t>
            </a:r>
            <a:endParaRPr lang="en-US" sz="2000" dirty="0"/>
          </a:p>
        </p:txBody>
      </p:sp>
    </p:spTree>
    <p:extLst>
      <p:ext uri="{BB962C8B-B14F-4D97-AF65-F5344CB8AC3E}">
        <p14:creationId xmlns:p14="http://schemas.microsoft.com/office/powerpoint/2010/main" val="2933972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099CAC-1865-444C-81CB-6E93D36DCC39}"/>
              </a:ext>
            </a:extLst>
          </p:cNvPr>
          <p:cNvSpPr>
            <a:spLocks noGrp="1"/>
          </p:cNvSpPr>
          <p:nvPr>
            <p:ph type="title"/>
          </p:nvPr>
        </p:nvSpPr>
        <p:spPr/>
        <p:txBody>
          <a:bodyPr/>
          <a:lstStyle/>
          <a:p>
            <a:r>
              <a:rPr lang="el-GR"/>
              <a:t>Πρότυπα</a:t>
            </a:r>
            <a:endParaRPr lang="en-US"/>
          </a:p>
        </p:txBody>
      </p:sp>
      <p:sp>
        <p:nvSpPr>
          <p:cNvPr id="3" name="Θέση περιεχομένου 2">
            <a:extLst>
              <a:ext uri="{FF2B5EF4-FFF2-40B4-BE49-F238E27FC236}">
                <a16:creationId xmlns:a16="http://schemas.microsoft.com/office/drawing/2014/main" id="{AFB2C31A-67C0-456B-B49E-EA9247FB842E}"/>
              </a:ext>
            </a:extLst>
          </p:cNvPr>
          <p:cNvSpPr>
            <a:spLocks noGrp="1"/>
          </p:cNvSpPr>
          <p:nvPr>
            <p:ph idx="1"/>
          </p:nvPr>
        </p:nvSpPr>
        <p:spPr>
          <a:xfrm>
            <a:off x="107504" y="1556792"/>
            <a:ext cx="9036496" cy="4824536"/>
          </a:xfrm>
        </p:spPr>
        <p:txBody>
          <a:bodyPr>
            <a:normAutofit fontScale="77500" lnSpcReduction="20000"/>
          </a:bodyPr>
          <a:lstStyle/>
          <a:p>
            <a:pPr marL="0" indent="0">
              <a:lnSpc>
                <a:spcPct val="120000"/>
              </a:lnSpc>
              <a:buNone/>
            </a:pPr>
            <a:r>
              <a:rPr lang="el-GR" dirty="0"/>
              <a:t>MPEG (</a:t>
            </a:r>
            <a:r>
              <a:rPr lang="el-GR" dirty="0" err="1"/>
              <a:t>Motion</a:t>
            </a:r>
            <a:r>
              <a:rPr lang="el-GR" dirty="0"/>
              <a:t> </a:t>
            </a:r>
            <a:r>
              <a:rPr lang="el-GR" dirty="0" err="1"/>
              <a:t>Pictures</a:t>
            </a:r>
            <a:r>
              <a:rPr lang="el-GR" dirty="0"/>
              <a:t> </a:t>
            </a:r>
            <a:r>
              <a:rPr lang="el-GR" dirty="0" err="1"/>
              <a:t>Experts</a:t>
            </a:r>
            <a:r>
              <a:rPr lang="el-GR" dirty="0"/>
              <a:t> </a:t>
            </a:r>
            <a:r>
              <a:rPr lang="el-GR" dirty="0" err="1"/>
              <a:t>Group</a:t>
            </a:r>
            <a:r>
              <a:rPr lang="el-GR" dirty="0"/>
              <a:t>) - </a:t>
            </a:r>
            <a:r>
              <a:rPr lang="en-US" b="1" dirty="0"/>
              <a:t>P</a:t>
            </a:r>
            <a:r>
              <a:rPr lang="el-GR" b="1" dirty="0" err="1"/>
              <a:t>art</a:t>
            </a:r>
            <a:r>
              <a:rPr lang="el-GR" b="1" dirty="0"/>
              <a:t> 3, θέματα του ήχου</a:t>
            </a:r>
          </a:p>
          <a:p>
            <a:pPr>
              <a:lnSpc>
                <a:spcPct val="120000"/>
              </a:lnSpc>
            </a:pPr>
            <a:r>
              <a:rPr lang="el-GR" dirty="0"/>
              <a:t>MPEG-1 </a:t>
            </a:r>
            <a:r>
              <a:rPr lang="el-GR" dirty="0" err="1"/>
              <a:t>audio</a:t>
            </a:r>
            <a:r>
              <a:rPr lang="el-GR" dirty="0"/>
              <a:t> αποτελείται από τρία επίπεδα (</a:t>
            </a:r>
            <a:r>
              <a:rPr lang="el-GR" dirty="0" err="1"/>
              <a:t>layers</a:t>
            </a:r>
            <a:r>
              <a:rPr lang="el-GR" dirty="0"/>
              <a:t>) I, II και ΙΙΙ. Το επίπεδο ΙΙΙ δίνει το γνωστό πρότυπο </a:t>
            </a:r>
            <a:r>
              <a:rPr lang="el-GR" b="1" dirty="0"/>
              <a:t>mp3</a:t>
            </a:r>
            <a:r>
              <a:rPr lang="el-GR" dirty="0"/>
              <a:t> (MPEG-1, </a:t>
            </a:r>
            <a:r>
              <a:rPr lang="el-GR" dirty="0" err="1"/>
              <a:t>layer</a:t>
            </a:r>
            <a:r>
              <a:rPr lang="el-GR" dirty="0"/>
              <a:t> III).</a:t>
            </a:r>
          </a:p>
          <a:p>
            <a:pPr>
              <a:lnSpc>
                <a:spcPct val="120000"/>
              </a:lnSpc>
            </a:pPr>
            <a:r>
              <a:rPr lang="el-GR" dirty="0"/>
              <a:t>MPEG-2 </a:t>
            </a:r>
            <a:endParaRPr lang="en-US" dirty="0"/>
          </a:p>
          <a:p>
            <a:pPr lvl="1">
              <a:lnSpc>
                <a:spcPct val="120000"/>
              </a:lnSpc>
            </a:pPr>
            <a:r>
              <a:rPr lang="en-US" dirty="0"/>
              <a:t>3 </a:t>
            </a:r>
            <a:r>
              <a:rPr lang="el-GR" dirty="0"/>
              <a:t>επίπεδα του MPEG-1 </a:t>
            </a:r>
          </a:p>
          <a:p>
            <a:pPr lvl="1">
              <a:lnSpc>
                <a:spcPct val="120000"/>
              </a:lnSpc>
            </a:pPr>
            <a:r>
              <a:rPr lang="el-GR" dirty="0"/>
              <a:t>επίπεδο ΙΙ επεκτάθηκε για να δημιουργήσει το επίπεδο </a:t>
            </a:r>
            <a:r>
              <a:rPr lang="el-GR" b="1" dirty="0"/>
              <a:t>IIMC</a:t>
            </a:r>
            <a:r>
              <a:rPr lang="el-GR" dirty="0"/>
              <a:t> (</a:t>
            </a:r>
            <a:r>
              <a:rPr lang="el-GR" b="1" dirty="0" err="1"/>
              <a:t>m</a:t>
            </a:r>
            <a:r>
              <a:rPr lang="el-GR" dirty="0" err="1"/>
              <a:t>ulti</a:t>
            </a:r>
            <a:r>
              <a:rPr lang="el-GR" b="1" dirty="0" err="1"/>
              <a:t>c</a:t>
            </a:r>
            <a:r>
              <a:rPr lang="el-GR" dirty="0" err="1"/>
              <a:t>hannel</a:t>
            </a:r>
            <a:r>
              <a:rPr lang="el-GR" dirty="0"/>
              <a:t>)</a:t>
            </a:r>
          </a:p>
          <a:p>
            <a:pPr lvl="1">
              <a:lnSpc>
                <a:spcPct val="120000"/>
              </a:lnSpc>
            </a:pPr>
            <a:r>
              <a:rPr lang="el-GR" b="1" dirty="0">
                <a:highlight>
                  <a:srgbClr val="C0C0C0"/>
                </a:highlight>
              </a:rPr>
              <a:t>AAC</a:t>
            </a:r>
            <a:r>
              <a:rPr lang="el-GR" dirty="0">
                <a:highlight>
                  <a:srgbClr val="C0C0C0"/>
                </a:highlight>
              </a:rPr>
              <a:t> ISO/IEC 13818-7 (</a:t>
            </a:r>
            <a:r>
              <a:rPr lang="el-GR" dirty="0" err="1">
                <a:highlight>
                  <a:srgbClr val="C0C0C0"/>
                </a:highlight>
              </a:rPr>
              <a:t>Advanced</a:t>
            </a:r>
            <a:r>
              <a:rPr lang="el-GR" dirty="0">
                <a:highlight>
                  <a:srgbClr val="C0C0C0"/>
                </a:highlight>
              </a:rPr>
              <a:t> </a:t>
            </a:r>
            <a:r>
              <a:rPr lang="el-GR" dirty="0" err="1">
                <a:highlight>
                  <a:srgbClr val="C0C0C0"/>
                </a:highlight>
              </a:rPr>
              <a:t>Audio</a:t>
            </a:r>
            <a:r>
              <a:rPr lang="el-GR" dirty="0">
                <a:highlight>
                  <a:srgbClr val="C0C0C0"/>
                </a:highlight>
              </a:rPr>
              <a:t> </a:t>
            </a:r>
            <a:r>
              <a:rPr lang="el-GR" dirty="0" err="1">
                <a:highlight>
                  <a:srgbClr val="C0C0C0"/>
                </a:highlight>
              </a:rPr>
              <a:t>Coding</a:t>
            </a:r>
            <a:r>
              <a:rPr lang="el-GR" dirty="0">
                <a:highlight>
                  <a:srgbClr val="C0C0C0"/>
                </a:highlight>
              </a:rPr>
              <a:t>) </a:t>
            </a:r>
          </a:p>
          <a:p>
            <a:pPr>
              <a:lnSpc>
                <a:spcPct val="120000"/>
              </a:lnSpc>
            </a:pPr>
            <a:r>
              <a:rPr lang="el-GR" dirty="0"/>
              <a:t>MPEG-4 ISO/IEC 14496-3 </a:t>
            </a:r>
            <a:r>
              <a:rPr lang="el-GR" b="1" dirty="0"/>
              <a:t>AAC </a:t>
            </a:r>
            <a:r>
              <a:rPr lang="el-GR" dirty="0"/>
              <a:t>και </a:t>
            </a:r>
            <a:r>
              <a:rPr lang="el-GR" b="1" dirty="0" err="1"/>
              <a:t>AACPlus</a:t>
            </a:r>
            <a:endParaRPr lang="en-US" b="1" dirty="0"/>
          </a:p>
          <a:p>
            <a:pPr lvl="1">
              <a:lnSpc>
                <a:spcPct val="120000"/>
              </a:lnSpc>
            </a:pPr>
            <a:r>
              <a:rPr lang="en-US" dirty="0"/>
              <a:t>AAC  </a:t>
            </a:r>
            <a:r>
              <a:rPr lang="el-GR" dirty="0"/>
              <a:t>διάδοχος των </a:t>
            </a:r>
            <a:r>
              <a:rPr lang="en-US" dirty="0"/>
              <a:t>MPEG-1 Layer III (mp3)</a:t>
            </a:r>
          </a:p>
        </p:txBody>
      </p:sp>
    </p:spTree>
    <p:extLst>
      <p:ext uri="{BB962C8B-B14F-4D97-AF65-F5344CB8AC3E}">
        <p14:creationId xmlns:p14="http://schemas.microsoft.com/office/powerpoint/2010/main" val="3502479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099CAC-1865-444C-81CB-6E93D36DCC39}"/>
              </a:ext>
            </a:extLst>
          </p:cNvPr>
          <p:cNvSpPr>
            <a:spLocks noGrp="1"/>
          </p:cNvSpPr>
          <p:nvPr>
            <p:ph type="title"/>
          </p:nvPr>
        </p:nvSpPr>
        <p:spPr/>
        <p:txBody>
          <a:bodyPr/>
          <a:lstStyle/>
          <a:p>
            <a:r>
              <a:rPr lang="el-GR"/>
              <a:t>Πρότυπα</a:t>
            </a:r>
            <a:endParaRPr lang="en-US"/>
          </a:p>
        </p:txBody>
      </p:sp>
      <p:sp>
        <p:nvSpPr>
          <p:cNvPr id="3" name="Θέση περιεχομένου 2">
            <a:extLst>
              <a:ext uri="{FF2B5EF4-FFF2-40B4-BE49-F238E27FC236}">
                <a16:creationId xmlns:a16="http://schemas.microsoft.com/office/drawing/2014/main" id="{AFB2C31A-67C0-456B-B49E-EA9247FB842E}"/>
              </a:ext>
            </a:extLst>
          </p:cNvPr>
          <p:cNvSpPr>
            <a:spLocks noGrp="1"/>
          </p:cNvSpPr>
          <p:nvPr>
            <p:ph idx="1"/>
          </p:nvPr>
        </p:nvSpPr>
        <p:spPr>
          <a:xfrm>
            <a:off x="464156" y="1556792"/>
            <a:ext cx="8679844" cy="4525963"/>
          </a:xfrm>
        </p:spPr>
        <p:txBody>
          <a:bodyPr>
            <a:normAutofit/>
          </a:bodyPr>
          <a:lstStyle/>
          <a:p>
            <a:r>
              <a:rPr lang="el-GR" err="1"/>
              <a:t>Dolby</a:t>
            </a:r>
            <a:r>
              <a:rPr lang="el-GR"/>
              <a:t> </a:t>
            </a:r>
            <a:r>
              <a:rPr lang="el-GR" err="1"/>
              <a:t>digital</a:t>
            </a:r>
            <a:r>
              <a:rPr lang="el-GR"/>
              <a:t> </a:t>
            </a:r>
            <a:r>
              <a:rPr lang="el-GR" err="1"/>
              <a:t>audio</a:t>
            </a:r>
            <a:r>
              <a:rPr lang="el-GR"/>
              <a:t> (AC-3 </a:t>
            </a:r>
            <a:r>
              <a:rPr lang="el-GR" err="1"/>
              <a:t>audio</a:t>
            </a:r>
            <a:r>
              <a:rPr lang="el-GR"/>
              <a:t>)</a:t>
            </a:r>
          </a:p>
          <a:p>
            <a:pPr lvl="1"/>
            <a:r>
              <a:rPr lang="el-GR"/>
              <a:t>Από πλευράς ποιότητας, οι δύο βασικές κωδικοποιήσεις (του MPEG και των </a:t>
            </a:r>
            <a:r>
              <a:rPr lang="el-GR" err="1"/>
              <a:t>Dolby</a:t>
            </a:r>
            <a:r>
              <a:rPr lang="el-GR"/>
              <a:t> </a:t>
            </a:r>
            <a:r>
              <a:rPr lang="el-GR" err="1"/>
              <a:t>Labs</a:t>
            </a:r>
            <a:r>
              <a:rPr lang="el-GR"/>
              <a:t>) θεωρούνται πλέον ισοδύναμες. </a:t>
            </a:r>
          </a:p>
          <a:p>
            <a:r>
              <a:rPr lang="el-GR"/>
              <a:t>Οι αποκωδικοποιητές υποστηρίζουν και τις δύο κωδικοποιήσεις. </a:t>
            </a:r>
          </a:p>
        </p:txBody>
      </p:sp>
    </p:spTree>
    <p:extLst>
      <p:ext uri="{BB962C8B-B14F-4D97-AF65-F5344CB8AC3E}">
        <p14:creationId xmlns:p14="http://schemas.microsoft.com/office/powerpoint/2010/main" val="4125934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2CFEAE-E107-458A-BC44-31809FD1EC3B}"/>
              </a:ext>
            </a:extLst>
          </p:cNvPr>
          <p:cNvSpPr>
            <a:spLocks noGrp="1"/>
          </p:cNvSpPr>
          <p:nvPr>
            <p:ph type="title"/>
          </p:nvPr>
        </p:nvSpPr>
        <p:spPr/>
        <p:txBody>
          <a:bodyPr/>
          <a:lstStyle/>
          <a:p>
            <a:r>
              <a:rPr lang="el-GR"/>
              <a:t>Ιστορική εξέλιξη</a:t>
            </a:r>
            <a:r>
              <a:rPr lang="en-US"/>
              <a:t>: AAC </a:t>
            </a:r>
          </a:p>
        </p:txBody>
      </p:sp>
      <p:sp>
        <p:nvSpPr>
          <p:cNvPr id="3" name="Θέση περιεχομένου 2">
            <a:extLst>
              <a:ext uri="{FF2B5EF4-FFF2-40B4-BE49-F238E27FC236}">
                <a16:creationId xmlns:a16="http://schemas.microsoft.com/office/drawing/2014/main" id="{7FE5B439-3245-494A-918C-2CF799B4864D}"/>
              </a:ext>
            </a:extLst>
          </p:cNvPr>
          <p:cNvSpPr>
            <a:spLocks noGrp="1"/>
          </p:cNvSpPr>
          <p:nvPr>
            <p:ph idx="1"/>
          </p:nvPr>
        </p:nvSpPr>
        <p:spPr>
          <a:xfrm>
            <a:off x="464156" y="1556792"/>
            <a:ext cx="8229600" cy="5112568"/>
          </a:xfrm>
        </p:spPr>
        <p:txBody>
          <a:bodyPr>
            <a:normAutofit fontScale="70000" lnSpcReduction="20000"/>
          </a:bodyPr>
          <a:lstStyle/>
          <a:p>
            <a:pPr>
              <a:lnSpc>
                <a:spcPct val="120000"/>
              </a:lnSpc>
              <a:spcAft>
                <a:spcPts val="600"/>
              </a:spcAft>
            </a:pPr>
            <a:r>
              <a:rPr lang="el-GR" dirty="0"/>
              <a:t>Το πρότυπο </a:t>
            </a:r>
            <a:r>
              <a:rPr lang="el-GR" b="1" dirty="0" err="1"/>
              <a:t>Advanced</a:t>
            </a:r>
            <a:r>
              <a:rPr lang="el-GR" b="1" dirty="0"/>
              <a:t> </a:t>
            </a:r>
            <a:r>
              <a:rPr lang="el-GR" b="1" dirty="0" err="1"/>
              <a:t>Audio</a:t>
            </a:r>
            <a:r>
              <a:rPr lang="el-GR" b="1" dirty="0"/>
              <a:t> </a:t>
            </a:r>
            <a:r>
              <a:rPr lang="el-GR" b="1" dirty="0" err="1"/>
              <a:t>Coding</a:t>
            </a:r>
            <a:r>
              <a:rPr lang="el-GR" b="1" dirty="0"/>
              <a:t> (AAC) </a:t>
            </a:r>
            <a:r>
              <a:rPr lang="el-GR" dirty="0"/>
              <a:t>έχει σχεδιαστεί ως διάδοχος του προτύπου MPEG 1 &amp; 3 </a:t>
            </a:r>
            <a:r>
              <a:rPr lang="el-GR" dirty="0" err="1"/>
              <a:t>Layer</a:t>
            </a:r>
            <a:r>
              <a:rPr lang="el-GR" dirty="0"/>
              <a:t> 3</a:t>
            </a:r>
            <a:r>
              <a:rPr lang="en-US" dirty="0"/>
              <a:t> (mp3)</a:t>
            </a:r>
            <a:r>
              <a:rPr lang="el-GR" dirty="0"/>
              <a:t>.</a:t>
            </a:r>
            <a:endParaRPr lang="en-US" dirty="0"/>
          </a:p>
          <a:p>
            <a:pPr lvl="1">
              <a:lnSpc>
                <a:spcPct val="120000"/>
              </a:lnSpc>
              <a:spcAft>
                <a:spcPts val="600"/>
              </a:spcAft>
            </a:pPr>
            <a:r>
              <a:rPr lang="el-GR" dirty="0"/>
              <a:t>το AAC μπορεί να πετύχει καλύτερη ποιότητα με αντίστοιχο ρυθμό. Το AAC </a:t>
            </a:r>
            <a:r>
              <a:rPr lang="el-GR" dirty="0" err="1"/>
              <a:t>προτυποποιήθηκε</a:t>
            </a:r>
            <a:r>
              <a:rPr lang="el-GR" dirty="0"/>
              <a:t> από τους οργανισμούς ISO και IEC, ως τμήμα του </a:t>
            </a:r>
            <a:r>
              <a:rPr lang="el-GR" b="1" dirty="0"/>
              <a:t>MPEG-2 (ως PART 7</a:t>
            </a:r>
            <a:r>
              <a:rPr lang="en-US" b="1" dirty="0"/>
              <a:t>) </a:t>
            </a:r>
            <a:r>
              <a:rPr lang="el-GR" dirty="0"/>
              <a:t>και συγκριμένα ως το πρότυπο ISO/IEC 13818-7:1997) και του </a:t>
            </a:r>
            <a:r>
              <a:rPr lang="el-GR" b="1" dirty="0"/>
              <a:t>MPEG-4. </a:t>
            </a:r>
          </a:p>
          <a:p>
            <a:pPr>
              <a:lnSpc>
                <a:spcPct val="120000"/>
              </a:lnSpc>
              <a:spcAft>
                <a:spcPts val="600"/>
              </a:spcAft>
            </a:pPr>
            <a:r>
              <a:rPr lang="el-GR" dirty="0"/>
              <a:t>Αναφορικά με το </a:t>
            </a:r>
            <a:r>
              <a:rPr lang="el-GR" b="1" dirty="0"/>
              <a:t>MPEG 2, το </a:t>
            </a:r>
            <a:r>
              <a:rPr lang="el-GR" b="1" dirty="0" err="1"/>
              <a:t>Part</a:t>
            </a:r>
            <a:r>
              <a:rPr lang="el-GR" b="1" dirty="0"/>
              <a:t> 7 </a:t>
            </a:r>
            <a:r>
              <a:rPr lang="el-GR" dirty="0"/>
              <a:t>ήταν ένα νέο διαφορετικό τμήμα αφού πιο πριν ο ήχος εντάσσεται στο </a:t>
            </a:r>
            <a:r>
              <a:rPr lang="el-GR" dirty="0" err="1"/>
              <a:t>Part</a:t>
            </a:r>
            <a:r>
              <a:rPr lang="el-GR" dirty="0"/>
              <a:t> 3. </a:t>
            </a:r>
            <a:endParaRPr lang="en-US" dirty="0"/>
          </a:p>
          <a:p>
            <a:pPr lvl="1">
              <a:lnSpc>
                <a:spcPct val="120000"/>
              </a:lnSpc>
              <a:spcAft>
                <a:spcPts val="600"/>
              </a:spcAft>
            </a:pPr>
            <a:r>
              <a:rPr lang="el-GR" dirty="0"/>
              <a:t>Διαφορά: Το </a:t>
            </a:r>
            <a:r>
              <a:rPr lang="el-GR" dirty="0" err="1"/>
              <a:t>Part</a:t>
            </a:r>
            <a:r>
              <a:rPr lang="el-GR" dirty="0"/>
              <a:t> 7 δεν είχε συμβατότητα προς τα πίσω. Δεν ήταν, δηλαδή, συμβατό με τα mp1, mp2 και mp3. Για αυτόν τον λόγο αναφερόταν ως μη συμβατό MPEG-2 NBC (Non-</a:t>
            </a:r>
            <a:r>
              <a:rPr lang="el-GR" dirty="0" err="1"/>
              <a:t>Backward</a:t>
            </a:r>
            <a:r>
              <a:rPr lang="el-GR" dirty="0"/>
              <a:t> </a:t>
            </a:r>
            <a:r>
              <a:rPr lang="el-GR" dirty="0" err="1"/>
              <a:t>Compatible</a:t>
            </a:r>
            <a:r>
              <a:rPr lang="en-US" dirty="0"/>
              <a:t>)</a:t>
            </a:r>
          </a:p>
        </p:txBody>
      </p:sp>
    </p:spTree>
    <p:extLst>
      <p:ext uri="{BB962C8B-B14F-4D97-AF65-F5344CB8AC3E}">
        <p14:creationId xmlns:p14="http://schemas.microsoft.com/office/powerpoint/2010/main" val="2916495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5A873F-A8C2-4B80-B162-B7645A8B9D9D}"/>
              </a:ext>
            </a:extLst>
          </p:cNvPr>
          <p:cNvSpPr>
            <a:spLocks noGrp="1"/>
          </p:cNvSpPr>
          <p:nvPr>
            <p:ph type="title"/>
          </p:nvPr>
        </p:nvSpPr>
        <p:spPr/>
        <p:txBody>
          <a:bodyPr>
            <a:normAutofit fontScale="90000"/>
          </a:bodyPr>
          <a:lstStyle/>
          <a:p>
            <a:r>
              <a:rPr lang="el-GR"/>
              <a:t>Ιστορική εξέλιξη: </a:t>
            </a:r>
            <a:r>
              <a:rPr lang="en-US"/>
              <a:t>MPEG-2 Part 7, MPEG-4 Part 3 </a:t>
            </a:r>
          </a:p>
        </p:txBody>
      </p:sp>
      <p:sp>
        <p:nvSpPr>
          <p:cNvPr id="3" name="Θέση περιεχομένου 2">
            <a:extLst>
              <a:ext uri="{FF2B5EF4-FFF2-40B4-BE49-F238E27FC236}">
                <a16:creationId xmlns:a16="http://schemas.microsoft.com/office/drawing/2014/main" id="{F904C532-BE0E-4B8C-ACD8-0777A2FA8799}"/>
              </a:ext>
            </a:extLst>
          </p:cNvPr>
          <p:cNvSpPr>
            <a:spLocks noGrp="1"/>
          </p:cNvSpPr>
          <p:nvPr>
            <p:ph idx="1"/>
          </p:nvPr>
        </p:nvSpPr>
        <p:spPr>
          <a:xfrm>
            <a:off x="464156" y="1556792"/>
            <a:ext cx="8572340" cy="4621371"/>
          </a:xfrm>
        </p:spPr>
        <p:txBody>
          <a:bodyPr>
            <a:normAutofit fontScale="77500" lnSpcReduction="20000"/>
          </a:bodyPr>
          <a:lstStyle/>
          <a:p>
            <a:r>
              <a:rPr lang="el-GR" dirty="0"/>
              <a:t>Το </a:t>
            </a:r>
            <a:r>
              <a:rPr lang="en-US" b="1" dirty="0"/>
              <a:t>MPEG-2 Part 7 </a:t>
            </a:r>
            <a:r>
              <a:rPr lang="el-GR" dirty="0"/>
              <a:t>όρισε τρία προφίλ</a:t>
            </a:r>
            <a:r>
              <a:rPr lang="en-US" dirty="0"/>
              <a:t> AAC</a:t>
            </a:r>
            <a:r>
              <a:rPr lang="el-GR" dirty="0"/>
              <a:t>: </a:t>
            </a:r>
          </a:p>
          <a:p>
            <a:pPr lvl="1"/>
            <a:r>
              <a:rPr lang="el-GR" dirty="0"/>
              <a:t> χαμηλής πολυπλοκότητας (</a:t>
            </a:r>
            <a:r>
              <a:rPr lang="en-US" b="1" dirty="0">
                <a:solidFill>
                  <a:srgbClr val="5075BC"/>
                </a:solidFill>
              </a:rPr>
              <a:t>L</a:t>
            </a:r>
            <a:r>
              <a:rPr lang="en-US" dirty="0"/>
              <a:t>ow-</a:t>
            </a:r>
            <a:r>
              <a:rPr lang="en-US" b="1" dirty="0">
                <a:solidFill>
                  <a:srgbClr val="5075BC"/>
                </a:solidFill>
              </a:rPr>
              <a:t>C</a:t>
            </a:r>
            <a:r>
              <a:rPr lang="en-US" dirty="0"/>
              <a:t>omplexity profile, </a:t>
            </a:r>
            <a:r>
              <a:rPr lang="en-US" b="1" dirty="0">
                <a:solidFill>
                  <a:srgbClr val="5075BC"/>
                </a:solidFill>
              </a:rPr>
              <a:t>AAC-LC</a:t>
            </a:r>
            <a:r>
              <a:rPr lang="en-US" dirty="0"/>
              <a:t>)</a:t>
            </a:r>
          </a:p>
          <a:p>
            <a:pPr lvl="1"/>
            <a:r>
              <a:rPr lang="el-GR" dirty="0"/>
              <a:t>βασικό προφίλ (</a:t>
            </a:r>
            <a:r>
              <a:rPr lang="en-US" dirty="0"/>
              <a:t>Main profile, </a:t>
            </a:r>
            <a:r>
              <a:rPr lang="en-US" b="1" dirty="0">
                <a:solidFill>
                  <a:srgbClr val="5075BC"/>
                </a:solidFill>
              </a:rPr>
              <a:t>AAC-Main</a:t>
            </a:r>
            <a:r>
              <a:rPr lang="en-US" dirty="0"/>
              <a:t>) </a:t>
            </a:r>
          </a:p>
          <a:p>
            <a:pPr lvl="1"/>
            <a:r>
              <a:rPr lang="el-GR" dirty="0"/>
              <a:t>κλιμακωτού ρυθμού δειγματοληψίας (</a:t>
            </a:r>
            <a:r>
              <a:rPr lang="en-US" b="1" dirty="0"/>
              <a:t>S</a:t>
            </a:r>
            <a:r>
              <a:rPr lang="en-US" dirty="0"/>
              <a:t>calable </a:t>
            </a:r>
            <a:r>
              <a:rPr lang="en-US" b="1" dirty="0"/>
              <a:t>S</a:t>
            </a:r>
            <a:r>
              <a:rPr lang="en-US" dirty="0"/>
              <a:t>ampling </a:t>
            </a:r>
            <a:r>
              <a:rPr lang="en-US" b="1" dirty="0"/>
              <a:t>R</a:t>
            </a:r>
            <a:r>
              <a:rPr lang="en-US" dirty="0"/>
              <a:t>ate, </a:t>
            </a:r>
            <a:r>
              <a:rPr lang="en-US" b="1" dirty="0">
                <a:solidFill>
                  <a:srgbClr val="5075BC"/>
                </a:solidFill>
              </a:rPr>
              <a:t>AAC-SSR</a:t>
            </a:r>
            <a:r>
              <a:rPr lang="en-US" dirty="0"/>
              <a:t>)</a:t>
            </a:r>
          </a:p>
          <a:p>
            <a:r>
              <a:rPr lang="el-GR" dirty="0"/>
              <a:t>Το </a:t>
            </a:r>
            <a:r>
              <a:rPr lang="en-US" b="1" dirty="0"/>
              <a:t>MPEG-4 Part </a:t>
            </a:r>
            <a:r>
              <a:rPr lang="en-US" dirty="0"/>
              <a:t>3 </a:t>
            </a:r>
            <a:r>
              <a:rPr lang="el-GR" dirty="0"/>
              <a:t>περιλαμβάνει </a:t>
            </a:r>
            <a:endParaRPr lang="en-US" dirty="0"/>
          </a:p>
          <a:p>
            <a:pPr lvl="1"/>
            <a:r>
              <a:rPr lang="el-GR" dirty="0"/>
              <a:t>τους προηγούμενους κωδικοποιητές </a:t>
            </a:r>
            <a:r>
              <a:rPr lang="en-US" dirty="0"/>
              <a:t>MPEG-2 AAC (LC, Main, SSR)</a:t>
            </a:r>
          </a:p>
          <a:p>
            <a:pPr lvl="1"/>
            <a:r>
              <a:rPr lang="el-GR" dirty="0"/>
              <a:t>τους νέους </a:t>
            </a:r>
            <a:r>
              <a:rPr lang="en-US" dirty="0"/>
              <a:t>MPEG-4 </a:t>
            </a:r>
            <a:r>
              <a:rPr lang="el-GR" dirty="0"/>
              <a:t>κωδικοποιητές ήχου</a:t>
            </a:r>
            <a:endParaRPr lang="en-US" dirty="0"/>
          </a:p>
          <a:p>
            <a:pPr lvl="2"/>
            <a:r>
              <a:rPr lang="el-GR" dirty="0"/>
              <a:t>τον </a:t>
            </a:r>
            <a:r>
              <a:rPr lang="en-US" dirty="0"/>
              <a:t>MPEG-4 </a:t>
            </a:r>
            <a:r>
              <a:rPr lang="en-US" b="1" dirty="0">
                <a:solidFill>
                  <a:srgbClr val="5075BC"/>
                </a:solidFill>
              </a:rPr>
              <a:t>AAC HE </a:t>
            </a:r>
            <a:r>
              <a:rPr lang="en-US" dirty="0"/>
              <a:t>(High Efficiency), </a:t>
            </a:r>
          </a:p>
          <a:p>
            <a:pPr lvl="2"/>
            <a:r>
              <a:rPr lang="el-GR" dirty="0"/>
              <a:t>και άλλους όπως ο </a:t>
            </a:r>
            <a:r>
              <a:rPr lang="en-US" b="1" dirty="0"/>
              <a:t>TWINVQ </a:t>
            </a:r>
            <a:r>
              <a:rPr lang="en-US" dirty="0"/>
              <a:t>(Transform-domain Weighted Interleave Vector Quantization). </a:t>
            </a:r>
          </a:p>
        </p:txBody>
      </p:sp>
    </p:spTree>
    <p:extLst>
      <p:ext uri="{BB962C8B-B14F-4D97-AF65-F5344CB8AC3E}">
        <p14:creationId xmlns:p14="http://schemas.microsoft.com/office/powerpoint/2010/main" val="3985116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4C6346-3D67-4C8B-9CD9-1E13D7F83CFE}"/>
              </a:ext>
            </a:extLst>
          </p:cNvPr>
          <p:cNvSpPr>
            <a:spLocks noGrp="1"/>
          </p:cNvSpPr>
          <p:nvPr>
            <p:ph type="title"/>
          </p:nvPr>
        </p:nvSpPr>
        <p:spPr/>
        <p:txBody>
          <a:bodyPr>
            <a:normAutofit fontScale="90000"/>
          </a:bodyPr>
          <a:lstStyle/>
          <a:p>
            <a:r>
              <a:rPr lang="el-GR"/>
              <a:t>Εξέλιξη προτύπων κωδικοποίησης ήχου</a:t>
            </a:r>
            <a:endParaRPr lang="en-US"/>
          </a:p>
        </p:txBody>
      </p:sp>
      <p:pic>
        <p:nvPicPr>
          <p:cNvPr id="3" name="Εικόνα 2">
            <a:extLst>
              <a:ext uri="{FF2B5EF4-FFF2-40B4-BE49-F238E27FC236}">
                <a16:creationId xmlns:a16="http://schemas.microsoft.com/office/drawing/2014/main" id="{B14A8C7B-8422-4BFC-8BCE-C7B83389B108}"/>
              </a:ext>
            </a:extLst>
          </p:cNvPr>
          <p:cNvPicPr>
            <a:picLocks noChangeAspect="1"/>
          </p:cNvPicPr>
          <p:nvPr/>
        </p:nvPicPr>
        <p:blipFill>
          <a:blip r:embed="rId3"/>
          <a:stretch>
            <a:fillRect/>
          </a:stretch>
        </p:blipFill>
        <p:spPr>
          <a:xfrm>
            <a:off x="0" y="1951676"/>
            <a:ext cx="9144000" cy="2954648"/>
          </a:xfrm>
          <a:prstGeom prst="rect">
            <a:avLst/>
          </a:prstGeom>
        </p:spPr>
      </p:pic>
    </p:spTree>
    <p:extLst>
      <p:ext uri="{BB962C8B-B14F-4D97-AF65-F5344CB8AC3E}">
        <p14:creationId xmlns:p14="http://schemas.microsoft.com/office/powerpoint/2010/main" val="3039104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5440E5-A87B-443B-A8DC-48209FFFABAF}"/>
              </a:ext>
            </a:extLst>
          </p:cNvPr>
          <p:cNvSpPr>
            <a:spLocks noGrp="1"/>
          </p:cNvSpPr>
          <p:nvPr>
            <p:ph type="title"/>
          </p:nvPr>
        </p:nvSpPr>
        <p:spPr/>
        <p:txBody>
          <a:bodyPr/>
          <a:lstStyle/>
          <a:p>
            <a:r>
              <a:rPr lang="el-GR"/>
              <a:t>Τυπικές κωδικοποιήσεις του ήχου </a:t>
            </a:r>
            <a:endParaRPr lang="en-US"/>
          </a:p>
        </p:txBody>
      </p:sp>
      <p:sp>
        <p:nvSpPr>
          <p:cNvPr id="4" name="Θέση περιεχομένου 2">
            <a:extLst>
              <a:ext uri="{FF2B5EF4-FFF2-40B4-BE49-F238E27FC236}">
                <a16:creationId xmlns:a16="http://schemas.microsoft.com/office/drawing/2014/main" id="{12F6A0C6-4C3E-42A3-AF86-235054525470}"/>
              </a:ext>
            </a:extLst>
          </p:cNvPr>
          <p:cNvSpPr>
            <a:spLocks noGrp="1"/>
          </p:cNvSpPr>
          <p:nvPr>
            <p:ph idx="1"/>
          </p:nvPr>
        </p:nvSpPr>
        <p:spPr>
          <a:xfrm>
            <a:off x="463550" y="1557338"/>
            <a:ext cx="8500938" cy="4525962"/>
          </a:xfrm>
        </p:spPr>
        <p:txBody>
          <a:bodyPr>
            <a:normAutofit/>
          </a:bodyPr>
          <a:lstStyle/>
          <a:p>
            <a:r>
              <a:rPr lang="el-GR"/>
              <a:t>Σε ένα τυπικό σύστημα ψηφιακής τηλεόρασης, η </a:t>
            </a:r>
            <a:r>
              <a:rPr lang="el-GR" b="1"/>
              <a:t>επιλογή της δεν είναι αυστηρά προδιαγεγραμμένη </a:t>
            </a:r>
            <a:r>
              <a:rPr lang="el-GR"/>
              <a:t>και μάλιστα σε πολλές περιπτώσεις διαφοροποιείται.</a:t>
            </a:r>
          </a:p>
          <a:p>
            <a:r>
              <a:rPr lang="el-GR"/>
              <a:t>Οι περισσότεροι </a:t>
            </a:r>
            <a:r>
              <a:rPr lang="el-GR" err="1"/>
              <a:t>Audioplayers</a:t>
            </a:r>
            <a:r>
              <a:rPr lang="el-GR"/>
              <a:t> υποστηρίζουν </a:t>
            </a:r>
          </a:p>
          <a:p>
            <a:pPr lvl="1"/>
            <a:r>
              <a:rPr lang="el-GR"/>
              <a:t>MPEG-1 </a:t>
            </a:r>
            <a:r>
              <a:rPr lang="el-GR" err="1"/>
              <a:t>Layer</a:t>
            </a:r>
            <a:r>
              <a:rPr lang="el-GR"/>
              <a:t> III </a:t>
            </a:r>
            <a:r>
              <a:rPr lang="el-GR" err="1"/>
              <a:t>Audio</a:t>
            </a:r>
            <a:endParaRPr lang="el-GR"/>
          </a:p>
          <a:p>
            <a:pPr lvl="1"/>
            <a:r>
              <a:rPr lang="el-GR"/>
              <a:t>MPEG-2 </a:t>
            </a:r>
            <a:r>
              <a:rPr lang="el-GR" err="1"/>
              <a:t>Layer</a:t>
            </a:r>
            <a:r>
              <a:rPr lang="el-GR"/>
              <a:t> III </a:t>
            </a:r>
            <a:r>
              <a:rPr lang="el-GR" err="1"/>
              <a:t>Audio</a:t>
            </a:r>
            <a:r>
              <a:rPr lang="el-GR"/>
              <a:t> </a:t>
            </a:r>
          </a:p>
          <a:p>
            <a:pPr lvl="1"/>
            <a:r>
              <a:rPr lang="el-GR"/>
              <a:t>AAC MPEG-2 και MPEG-4. </a:t>
            </a:r>
            <a:endParaRPr lang="en-US"/>
          </a:p>
        </p:txBody>
      </p:sp>
    </p:spTree>
    <p:extLst>
      <p:ext uri="{BB962C8B-B14F-4D97-AF65-F5344CB8AC3E}">
        <p14:creationId xmlns:p14="http://schemas.microsoft.com/office/powerpoint/2010/main" val="1387024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8C73402-4C60-4B37-BE77-1C2A342B8852}"/>
              </a:ext>
            </a:extLst>
          </p:cNvPr>
          <p:cNvSpPr>
            <a:spLocks noGrp="1"/>
          </p:cNvSpPr>
          <p:nvPr>
            <p:ph type="title"/>
          </p:nvPr>
        </p:nvSpPr>
        <p:spPr/>
        <p:txBody>
          <a:bodyPr/>
          <a:lstStyle/>
          <a:p>
            <a:r>
              <a:rPr lang="el-GR"/>
              <a:t>Εισαγωγή</a:t>
            </a:r>
            <a:r>
              <a:rPr lang="en-US"/>
              <a:t> (3)</a:t>
            </a:r>
          </a:p>
        </p:txBody>
      </p:sp>
      <p:sp>
        <p:nvSpPr>
          <p:cNvPr id="5" name="Θέση περιεχομένου 4">
            <a:extLst>
              <a:ext uri="{FF2B5EF4-FFF2-40B4-BE49-F238E27FC236}">
                <a16:creationId xmlns:a16="http://schemas.microsoft.com/office/drawing/2014/main" id="{691A6B6C-B85F-4FCE-B816-CEFAD344064B}"/>
              </a:ext>
            </a:extLst>
          </p:cNvPr>
          <p:cNvSpPr>
            <a:spLocks noGrp="1"/>
          </p:cNvSpPr>
          <p:nvPr>
            <p:ph idx="1"/>
          </p:nvPr>
        </p:nvSpPr>
        <p:spPr>
          <a:xfrm>
            <a:off x="179512" y="1556792"/>
            <a:ext cx="8964488" cy="5112568"/>
          </a:xfrm>
        </p:spPr>
        <p:txBody>
          <a:bodyPr>
            <a:normAutofit/>
          </a:bodyPr>
          <a:lstStyle/>
          <a:p>
            <a:pPr>
              <a:lnSpc>
                <a:spcPct val="120000"/>
              </a:lnSpc>
            </a:pPr>
            <a:r>
              <a:rPr lang="el-GR" sz="2800" dirty="0"/>
              <a:t>Οι μέθοδοι συμπίεσης στηρίζονται στο </a:t>
            </a:r>
            <a:r>
              <a:rPr lang="el-GR" sz="2800" b="1" dirty="0" err="1"/>
              <a:t>ψυχοακουστικό</a:t>
            </a:r>
            <a:r>
              <a:rPr lang="el-GR" sz="2800" b="1" dirty="0"/>
              <a:t> μοντέλο</a:t>
            </a:r>
          </a:p>
          <a:p>
            <a:pPr lvl="1">
              <a:lnSpc>
                <a:spcPct val="120000"/>
              </a:lnSpc>
            </a:pPr>
            <a:r>
              <a:rPr lang="el-GR" sz="2400" dirty="0"/>
              <a:t>Αξιοποιεί κάποια βασικά χαρακτηριστικά του ανθρώπινου αυτιού, αναφορικά με την ακοή. </a:t>
            </a:r>
          </a:p>
          <a:p>
            <a:pPr lvl="1">
              <a:lnSpc>
                <a:spcPct val="120000"/>
              </a:lnSpc>
            </a:pPr>
            <a:r>
              <a:rPr lang="el-GR" sz="2400" dirty="0"/>
              <a:t>Το πιο σημαντικό ίσως από αυτά είναι η </a:t>
            </a:r>
            <a:r>
              <a:rPr lang="el-GR" sz="2400" b="1" dirty="0"/>
              <a:t>κάλυψη (</a:t>
            </a:r>
            <a:r>
              <a:rPr lang="el-GR" sz="2400" b="1" dirty="0" err="1"/>
              <a:t>masking</a:t>
            </a:r>
            <a:r>
              <a:rPr lang="el-GR" sz="2400" b="1" dirty="0"/>
              <a:t>) </a:t>
            </a:r>
            <a:r>
              <a:rPr lang="el-GR" sz="2400" dirty="0"/>
              <a:t>η οποία συμβαίνει</a:t>
            </a:r>
          </a:p>
          <a:p>
            <a:pPr lvl="2">
              <a:lnSpc>
                <a:spcPct val="120000"/>
              </a:lnSpc>
            </a:pPr>
            <a:r>
              <a:rPr lang="el-GR" sz="2000" dirty="0"/>
              <a:t>στο </a:t>
            </a:r>
            <a:r>
              <a:rPr lang="el-GR" sz="2000" b="1" dirty="0"/>
              <a:t>πεδίο του χρόνου </a:t>
            </a:r>
            <a:r>
              <a:rPr lang="el-GR" sz="2000" dirty="0"/>
              <a:t>αλλά και </a:t>
            </a:r>
          </a:p>
          <a:p>
            <a:pPr lvl="2">
              <a:lnSpc>
                <a:spcPct val="120000"/>
              </a:lnSpc>
            </a:pPr>
            <a:r>
              <a:rPr lang="el-GR" sz="2000" dirty="0"/>
              <a:t>στο </a:t>
            </a:r>
            <a:r>
              <a:rPr lang="el-GR" sz="2000" b="1" dirty="0"/>
              <a:t>πεδίο της συχνότητας</a:t>
            </a:r>
            <a:r>
              <a:rPr lang="el-GR" sz="2000" dirty="0"/>
              <a:t>. </a:t>
            </a:r>
            <a:endParaRPr lang="en-US" sz="2000" dirty="0"/>
          </a:p>
        </p:txBody>
      </p:sp>
    </p:spTree>
    <p:extLst>
      <p:ext uri="{BB962C8B-B14F-4D97-AF65-F5344CB8AC3E}">
        <p14:creationId xmlns:p14="http://schemas.microsoft.com/office/powerpoint/2010/main" val="3357319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a:t>Τέλος Ενότητας</a:t>
            </a:r>
          </a:p>
        </p:txBody>
      </p:sp>
      <p:sp>
        <p:nvSpPr>
          <p:cNvPr id="8" name="Υπότιτλος 7"/>
          <p:cNvSpPr>
            <a:spLocks noGrp="1"/>
          </p:cNvSpPr>
          <p:nvPr>
            <p:ph type="subTitle" idx="1"/>
          </p:nvPr>
        </p:nvSpPr>
        <p:spPr/>
        <p:txBody>
          <a:bodyPr/>
          <a:lstStyle/>
          <a:p>
            <a:endParaRPr lang="el-GR"/>
          </a:p>
        </p:txBody>
      </p:sp>
    </p:spTree>
    <p:extLst>
      <p:ext uri="{BB962C8B-B14F-4D97-AF65-F5344CB8AC3E}">
        <p14:creationId xmlns:p14="http://schemas.microsoft.com/office/powerpoint/2010/main" val="21280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07FB52-49A3-42DC-ACF2-AB1FD8E4AD4B}"/>
              </a:ext>
            </a:extLst>
          </p:cNvPr>
          <p:cNvSpPr>
            <a:spLocks noGrp="1"/>
          </p:cNvSpPr>
          <p:nvPr>
            <p:ph type="title"/>
          </p:nvPr>
        </p:nvSpPr>
        <p:spPr/>
        <p:txBody>
          <a:bodyPr/>
          <a:lstStyle/>
          <a:p>
            <a:r>
              <a:rPr lang="el-GR"/>
              <a:t>Εργασίες</a:t>
            </a:r>
          </a:p>
        </p:txBody>
      </p:sp>
      <p:sp>
        <p:nvSpPr>
          <p:cNvPr id="3" name="Θέση περιεχομένου 2">
            <a:extLst>
              <a:ext uri="{FF2B5EF4-FFF2-40B4-BE49-F238E27FC236}">
                <a16:creationId xmlns:a16="http://schemas.microsoft.com/office/drawing/2014/main" id="{182A5630-8D22-4BBC-A07B-8682F4710D0B}"/>
              </a:ext>
            </a:extLst>
          </p:cNvPr>
          <p:cNvSpPr>
            <a:spLocks noGrp="1"/>
          </p:cNvSpPr>
          <p:nvPr>
            <p:ph idx="1"/>
          </p:nvPr>
        </p:nvSpPr>
        <p:spPr>
          <a:xfrm>
            <a:off x="464156" y="1556792"/>
            <a:ext cx="8229600" cy="4680520"/>
          </a:xfrm>
        </p:spPr>
        <p:txBody>
          <a:bodyPr>
            <a:normAutofit lnSpcReduction="10000"/>
          </a:bodyPr>
          <a:lstStyle/>
          <a:p>
            <a:pPr marL="0" indent="0" hangingPunct="0">
              <a:buNone/>
            </a:pPr>
            <a:r>
              <a:rPr lang="el-GR" sz="1600"/>
              <a:t>Σας ζητείται να πραγματοποιήσετε μία βιβλιογραφική εργασία (περίπου </a:t>
            </a:r>
            <a:r>
              <a:rPr lang="el-GR" sz="1600" u="sng"/>
              <a:t>8.000-10.000 λέξεις</a:t>
            </a:r>
            <a:r>
              <a:rPr lang="el-GR" sz="1600"/>
              <a:t>) σε κάποια από τις παρακάτω τεχνολογίες που σχετίζονται με τις τεχνικές που χρησιμοποιούνται στην ψηφιακή </a:t>
            </a:r>
            <a:r>
              <a:rPr lang="el-GR" sz="1600" err="1"/>
              <a:t>ευρυεκπομπή</a:t>
            </a:r>
            <a:r>
              <a:rPr lang="el-GR" sz="1600"/>
              <a:t>. Η αναφορά είναι ατομική και πρέπει να περιλαμβάνει (ενδεικτικά) τις παρακάτω ενότητες:</a:t>
            </a:r>
          </a:p>
          <a:p>
            <a:pPr lvl="0" hangingPunct="0"/>
            <a:r>
              <a:rPr lang="el-GR" sz="1600"/>
              <a:t>Περίληψη</a:t>
            </a:r>
          </a:p>
          <a:p>
            <a:pPr lvl="0" hangingPunct="0"/>
            <a:r>
              <a:rPr lang="el-GR" sz="1600"/>
              <a:t>Εισαγωγή</a:t>
            </a:r>
          </a:p>
          <a:p>
            <a:pPr lvl="0" hangingPunct="0"/>
            <a:r>
              <a:rPr lang="el-GR" sz="1600"/>
              <a:t>Βιβλιογραφική επισκόπηση</a:t>
            </a:r>
          </a:p>
          <a:p>
            <a:pPr lvl="0" hangingPunct="0"/>
            <a:r>
              <a:rPr lang="el-GR" sz="1600"/>
              <a:t>Κυρίως μέρος (ονομάστε το ανάλογα με το περιεχόμενο)</a:t>
            </a:r>
          </a:p>
          <a:p>
            <a:pPr lvl="0" hangingPunct="0"/>
            <a:r>
              <a:rPr lang="el-GR" sz="1600"/>
              <a:t>Ανοιχτές προκλήσεις</a:t>
            </a:r>
          </a:p>
          <a:p>
            <a:pPr lvl="0" hangingPunct="0"/>
            <a:r>
              <a:rPr lang="el-GR" sz="1600"/>
              <a:t>Συμπεράσματα</a:t>
            </a:r>
          </a:p>
          <a:p>
            <a:pPr lvl="0" hangingPunct="0"/>
            <a:r>
              <a:rPr lang="en-US" sz="1600" err="1"/>
              <a:t>Βι</a:t>
            </a:r>
            <a:r>
              <a:rPr lang="en-US" sz="1600"/>
              <a:t>βλιογραφία</a:t>
            </a:r>
            <a:endParaRPr lang="el-GR" sz="1600"/>
          </a:p>
          <a:p>
            <a:pPr hangingPunct="0"/>
            <a:r>
              <a:rPr lang="el-GR" sz="1600"/>
              <a:t>Είναι καλό να υπάρχουν </a:t>
            </a:r>
            <a:r>
              <a:rPr lang="el-GR" sz="1600" err="1"/>
              <a:t>υποενότητες</a:t>
            </a:r>
            <a:r>
              <a:rPr lang="el-GR" sz="1600"/>
              <a:t> και μελέτη περίπτωσης (</a:t>
            </a:r>
            <a:r>
              <a:rPr lang="en-US" sz="1600"/>
              <a:t>case study</a:t>
            </a:r>
            <a:r>
              <a:rPr lang="el-GR" sz="1600"/>
              <a:t>) ή/και προσομοίωση.</a:t>
            </a:r>
          </a:p>
          <a:p>
            <a:pPr marL="0" indent="0" hangingPunct="0">
              <a:buNone/>
            </a:pPr>
            <a:r>
              <a:rPr lang="el-GR" sz="1600"/>
              <a:t>Συγκεκριμένα, καλείστε να επιλέξετε μία από τις παρακάτω εργασίες (ατομική εργασία):</a:t>
            </a:r>
          </a:p>
          <a:p>
            <a:pPr marL="0" indent="0">
              <a:buNone/>
            </a:pPr>
            <a:endParaRPr lang="el-GR" sz="1600"/>
          </a:p>
        </p:txBody>
      </p:sp>
    </p:spTree>
    <p:extLst>
      <p:ext uri="{BB962C8B-B14F-4D97-AF65-F5344CB8AC3E}">
        <p14:creationId xmlns:p14="http://schemas.microsoft.com/office/powerpoint/2010/main" val="3541216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07FB52-49A3-42DC-ACF2-AB1FD8E4AD4B}"/>
              </a:ext>
            </a:extLst>
          </p:cNvPr>
          <p:cNvSpPr>
            <a:spLocks noGrp="1"/>
          </p:cNvSpPr>
          <p:nvPr>
            <p:ph type="title"/>
          </p:nvPr>
        </p:nvSpPr>
        <p:spPr/>
        <p:txBody>
          <a:bodyPr/>
          <a:lstStyle/>
          <a:p>
            <a:r>
              <a:rPr lang="el-GR"/>
              <a:t>Εργασίες</a:t>
            </a:r>
          </a:p>
        </p:txBody>
      </p:sp>
      <p:sp>
        <p:nvSpPr>
          <p:cNvPr id="3" name="Θέση περιεχομένου 2">
            <a:extLst>
              <a:ext uri="{FF2B5EF4-FFF2-40B4-BE49-F238E27FC236}">
                <a16:creationId xmlns:a16="http://schemas.microsoft.com/office/drawing/2014/main" id="{182A5630-8D22-4BBC-A07B-8682F4710D0B}"/>
              </a:ext>
            </a:extLst>
          </p:cNvPr>
          <p:cNvSpPr>
            <a:spLocks noGrp="1"/>
          </p:cNvSpPr>
          <p:nvPr>
            <p:ph idx="1"/>
          </p:nvPr>
        </p:nvSpPr>
        <p:spPr>
          <a:xfrm>
            <a:off x="464155" y="1556792"/>
            <a:ext cx="8479819" cy="4525963"/>
          </a:xfrm>
        </p:spPr>
        <p:txBody>
          <a:bodyPr>
            <a:normAutofit/>
          </a:bodyPr>
          <a:lstStyle/>
          <a:p>
            <a:pPr marL="0" indent="0" hangingPunct="0">
              <a:buNone/>
            </a:pPr>
            <a:r>
              <a:rPr lang="el-GR" b="1" dirty="0" err="1"/>
              <a:t>Μπαλαούρας</a:t>
            </a:r>
            <a:endParaRPr lang="el-GR" dirty="0"/>
          </a:p>
          <a:p>
            <a:pPr lvl="0" hangingPunct="0"/>
            <a:r>
              <a:rPr lang="el-GR" dirty="0"/>
              <a:t>Τεχνικές συμπίεσης βίντεο </a:t>
            </a:r>
            <a:r>
              <a:rPr lang="en-US" dirty="0"/>
              <a:t>H.264 </a:t>
            </a:r>
            <a:r>
              <a:rPr lang="el-GR" dirty="0"/>
              <a:t>και </a:t>
            </a:r>
            <a:r>
              <a:rPr lang="el-GR" dirty="0" err="1"/>
              <a:t>προφίλς</a:t>
            </a:r>
            <a:r>
              <a:rPr lang="el-GR" dirty="0"/>
              <a:t> κατά </a:t>
            </a:r>
            <a:r>
              <a:rPr lang="en-US" dirty="0"/>
              <a:t>MPEG-4 </a:t>
            </a:r>
          </a:p>
          <a:p>
            <a:pPr lvl="0" hangingPunct="0"/>
            <a:r>
              <a:rPr lang="el-GR" dirty="0"/>
              <a:t>Τεχνικές συμπίεσης βίντεο </a:t>
            </a:r>
            <a:r>
              <a:rPr lang="en-US" dirty="0"/>
              <a:t>H.265 </a:t>
            </a:r>
            <a:r>
              <a:rPr lang="el-GR" dirty="0"/>
              <a:t>και </a:t>
            </a:r>
            <a:r>
              <a:rPr lang="el-GR" dirty="0" err="1"/>
              <a:t>προφίλς</a:t>
            </a:r>
            <a:r>
              <a:rPr lang="el-GR" dirty="0"/>
              <a:t> κατά </a:t>
            </a:r>
            <a:r>
              <a:rPr lang="en-US" dirty="0"/>
              <a:t>HEVC </a:t>
            </a:r>
          </a:p>
          <a:p>
            <a:pPr lvl="0" hangingPunct="0"/>
            <a:r>
              <a:rPr lang="el-GR" dirty="0"/>
              <a:t>Τηλεόραση μέσω του διαδικτύου (</a:t>
            </a:r>
            <a:r>
              <a:rPr lang="en-US" dirty="0"/>
              <a:t>Internet Protocol Television, IPTV)</a:t>
            </a:r>
            <a:endParaRPr lang="el-GR" dirty="0"/>
          </a:p>
        </p:txBody>
      </p:sp>
    </p:spTree>
    <p:extLst>
      <p:ext uri="{BB962C8B-B14F-4D97-AF65-F5344CB8AC3E}">
        <p14:creationId xmlns:p14="http://schemas.microsoft.com/office/powerpoint/2010/main" val="3970742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a:t>Σημείωμα Ιστορικού Εκδόσεων</a:t>
            </a:r>
            <a:r>
              <a:rPr lang="en-US"/>
              <a:t> </a:t>
            </a:r>
            <a:r>
              <a:rPr lang="el-GR"/>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a:t>Το παρόν έργο αποτελεί την έκδοση 1.0.  </a:t>
            </a:r>
          </a:p>
          <a:p>
            <a:endParaRPr lang="el-GR" sz="2000"/>
          </a:p>
        </p:txBody>
      </p:sp>
    </p:spTree>
    <p:extLst>
      <p:ext uri="{BB962C8B-B14F-4D97-AF65-F5344CB8AC3E}">
        <p14:creationId xmlns:p14="http://schemas.microsoft.com/office/powerpoint/2010/main" val="1160571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a:t>Copyright </a:t>
            </a:r>
            <a:r>
              <a:rPr lang="el-GR" sz="2000" err="1"/>
              <a:t>Εθνικόν</a:t>
            </a:r>
            <a:r>
              <a:rPr lang="el-GR" sz="2000"/>
              <a:t> και </a:t>
            </a:r>
            <a:r>
              <a:rPr lang="el-GR" sz="2000" err="1"/>
              <a:t>Καποδιστριακόν</a:t>
            </a:r>
            <a:r>
              <a:rPr lang="el-GR" sz="2000"/>
              <a:t> </a:t>
            </a:r>
            <a:r>
              <a:rPr lang="el-GR" sz="2000" err="1"/>
              <a:t>Πανεπιστήμιον</a:t>
            </a:r>
            <a:r>
              <a:rPr lang="el-GR" sz="2000"/>
              <a:t> Αθηνών</a:t>
            </a:r>
            <a:r>
              <a:rPr lang="en-US" sz="2000"/>
              <a:t>, </a:t>
            </a:r>
            <a:r>
              <a:rPr lang="el-GR" sz="2000"/>
              <a:t>Παντελής </a:t>
            </a:r>
            <a:r>
              <a:rPr lang="el-GR" sz="2000" err="1"/>
              <a:t>Μπαλαούρας</a:t>
            </a:r>
            <a:r>
              <a:rPr lang="en-US" sz="2000"/>
              <a:t>, </a:t>
            </a:r>
            <a:r>
              <a:rPr lang="el-GR" sz="2000"/>
              <a:t>«Συστήματα Ψηφιακής </a:t>
            </a:r>
            <a:r>
              <a:rPr lang="el-GR" sz="2000" err="1"/>
              <a:t>Ευρυεκπομπής</a:t>
            </a:r>
            <a:r>
              <a:rPr lang="en-US" sz="2000">
                <a:solidFill>
                  <a:srgbClr val="FF0000"/>
                </a:solidFill>
              </a:rPr>
              <a:t>, </a:t>
            </a:r>
            <a:r>
              <a:rPr lang="el-GR" sz="2000"/>
              <a:t>Τεχνικές Συμπίεσης  Ήχου.». Έκδοση: 1.0. Αθήνα, 2019. Διαθέσιμο από τη δικτυακή διεύθυνση:  </a:t>
            </a:r>
            <a:r>
              <a:rPr lang="en-US" sz="2000">
                <a:hlinkClick r:id="rId3"/>
              </a:rPr>
              <a:t>https://eclass.uoa.gr/courses/D476/</a:t>
            </a:r>
            <a:r>
              <a:rPr lang="el-GR" sz="2000"/>
              <a:t> .</a:t>
            </a:r>
          </a:p>
          <a:p>
            <a:endParaRPr lang="el-GR" sz="2000"/>
          </a:p>
        </p:txBody>
      </p:sp>
    </p:spTree>
    <p:extLst>
      <p:ext uri="{BB962C8B-B14F-4D97-AF65-F5344CB8AC3E}">
        <p14:creationId xmlns:p14="http://schemas.microsoft.com/office/powerpoint/2010/main" val="1208253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err="1"/>
              <a:t>κ.λ.π</a:t>
            </a:r>
            <a:r>
              <a:rPr lang="el-GR" sz="200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a:t>[1] http://creativecommons.org/licenses/by-nc-sa/4.0/ </a:t>
            </a:r>
            <a:endParaRPr lang="en-US"/>
          </a:p>
          <a:p>
            <a:endParaRPr lang="el-GR"/>
          </a:p>
          <a:p>
            <a:r>
              <a:rPr lang="el-GR"/>
              <a:t>Ως </a:t>
            </a:r>
            <a:r>
              <a:rPr lang="el-GR" b="1"/>
              <a:t>Μη Εμπορική</a:t>
            </a:r>
            <a:r>
              <a:rPr lang="el-GR"/>
              <a:t> ορίζεται η χρήση:</a:t>
            </a:r>
          </a:p>
          <a:p>
            <a:pPr marL="342900" lvl="0" indent="-342900">
              <a:buFont typeface="Arial" panose="020B0604020202020204" pitchFamily="34" charset="0"/>
              <a:buChar char="•"/>
            </a:pPr>
            <a:r>
              <a:rPr lang="el-GR"/>
              <a:t>που δεν περιλαμβάνει άμεσο ή έμμεσο οικονομικό όφελος από την χρήση του έργου, για το διανομέα του έργου και </a:t>
            </a:r>
            <a:r>
              <a:rPr lang="el-GR" err="1"/>
              <a:t>αδειοδόχο</a:t>
            </a:r>
            <a:endParaRPr lang="el-GR"/>
          </a:p>
          <a:p>
            <a:pPr marL="342900" lvl="0" indent="-342900">
              <a:buFont typeface="Arial" panose="020B0604020202020204" pitchFamily="34" charset="0"/>
              <a:buChar char="•"/>
            </a:pPr>
            <a:r>
              <a:rPr lang="el-GR"/>
              <a:t>που</a:t>
            </a:r>
            <a:r>
              <a:rPr lang="en-GB"/>
              <a:t> </a:t>
            </a:r>
            <a:r>
              <a:rPr lang="el-G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a:t>που</a:t>
            </a:r>
            <a:r>
              <a:rPr lang="en-GB"/>
              <a:t> </a:t>
            </a:r>
            <a:r>
              <a:rPr lang="el-GR"/>
              <a:t>δεν προσπορίζει στο διανομέα του έργου και</a:t>
            </a:r>
            <a:r>
              <a:rPr lang="en-GB"/>
              <a:t> </a:t>
            </a:r>
            <a:r>
              <a:rPr lang="el-GR" err="1"/>
              <a:t>αδειοδόχο</a:t>
            </a:r>
            <a:r>
              <a:rPr lang="en-GB"/>
              <a:t> </a:t>
            </a:r>
            <a:r>
              <a:rPr lang="el-GR"/>
              <a:t>έμμεσο οικονομικό όφελος (π.χ. διαφημίσεις) από την προβολή του έργου σε διαδικτυακό τόπο</a:t>
            </a:r>
            <a:endParaRPr lang="en-US"/>
          </a:p>
          <a:p>
            <a:pPr marL="342900" lvl="0" indent="-342900">
              <a:buFont typeface="Arial" panose="020B0604020202020204" pitchFamily="34" charset="0"/>
              <a:buChar char="•"/>
            </a:pPr>
            <a:endParaRPr lang="el-GR"/>
          </a:p>
          <a:p>
            <a:r>
              <a:rPr lang="el-GR"/>
              <a:t>Ο δικαιούχος μπορεί να παρέχει στον </a:t>
            </a:r>
            <a:r>
              <a:rPr lang="el-GR" err="1"/>
              <a:t>αδειοδόχο</a:t>
            </a:r>
            <a:r>
              <a:rPr lang="el-G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err="1"/>
              <a:t>τ</a:t>
            </a:r>
            <a:r>
              <a:rPr lang="en-US" sz="2000"/>
              <a:t>ο </a:t>
            </a:r>
            <a:r>
              <a:rPr lang="en-US" sz="2000" err="1"/>
              <a:t>Σημείωμ</a:t>
            </a:r>
            <a:r>
              <a:rPr lang="en-US" sz="2000"/>
              <a:t>α Αναφοράς</a:t>
            </a:r>
            <a:endParaRPr lang="el-GR" sz="2000"/>
          </a:p>
          <a:p>
            <a:pPr lvl="1">
              <a:buFont typeface="Wingdings" panose="05000000000000000000" pitchFamily="2" charset="2"/>
              <a:buChar char="§"/>
            </a:pPr>
            <a:r>
              <a:rPr lang="el-GR" sz="2000" err="1"/>
              <a:t>τ</a:t>
            </a:r>
            <a:r>
              <a:rPr lang="en-US" sz="2000"/>
              <a:t>ο </a:t>
            </a:r>
            <a:r>
              <a:rPr lang="en-US" sz="2000" err="1"/>
              <a:t>Σημείωμ</a:t>
            </a:r>
            <a:r>
              <a:rPr lang="en-US" sz="2000"/>
              <a:t>α Αδειοδότησης</a:t>
            </a:r>
            <a:endParaRPr lang="el-GR" sz="2000"/>
          </a:p>
          <a:p>
            <a:pPr lvl="1">
              <a:buFont typeface="Wingdings" panose="05000000000000000000" pitchFamily="2" charset="2"/>
              <a:buChar char="§"/>
            </a:pPr>
            <a:r>
              <a:rPr lang="el-GR" sz="2000" err="1"/>
              <a:t>τ</a:t>
            </a:r>
            <a:r>
              <a:rPr lang="en-US" sz="2000"/>
              <a:t>η </a:t>
            </a:r>
            <a:r>
              <a:rPr lang="en-US" sz="2000" err="1"/>
              <a:t>δήλωση</a:t>
            </a:r>
            <a:r>
              <a:rPr lang="en-US" sz="2000"/>
              <a:t> </a:t>
            </a:r>
            <a:r>
              <a:rPr lang="el-GR" sz="2000" err="1"/>
              <a:t>Δ</a:t>
            </a:r>
            <a:r>
              <a:rPr lang="en-US" sz="2000"/>
              <a:t>ια</a:t>
            </a:r>
            <a:r>
              <a:rPr lang="en-US" sz="2000" err="1"/>
              <a:t>τήρησης</a:t>
            </a:r>
            <a:r>
              <a:rPr lang="en-US" sz="2000"/>
              <a:t> Σημειωμάτων</a:t>
            </a:r>
            <a:endParaRPr lang="el-GR" sz="2000"/>
          </a:p>
          <a:p>
            <a:pPr lvl="1">
              <a:buFont typeface="Wingdings" panose="05000000000000000000" pitchFamily="2" charset="2"/>
              <a:buChar char="§"/>
            </a:pPr>
            <a:r>
              <a:rPr lang="el-GR" sz="2000"/>
              <a:t>το Σημείωμα Χρήσης Έργων Τρίτων (εφόσον υπάρχει)</a:t>
            </a:r>
          </a:p>
          <a:p>
            <a:pPr marL="0" indent="0">
              <a:buNone/>
            </a:pPr>
            <a:r>
              <a:rPr lang="el-GR" sz="2400"/>
              <a:t>μαζί με τους συνοδευόμενους </a:t>
            </a:r>
            <a:r>
              <a:rPr lang="el-GR" sz="2400" err="1"/>
              <a:t>υπερσυνδέσμους</a:t>
            </a:r>
            <a:r>
              <a:rPr lang="el-GR" sz="2400"/>
              <a:t>.</a:t>
            </a:r>
          </a:p>
          <a:p>
            <a:endParaRPr lang="el-GR" sz="2000"/>
          </a:p>
        </p:txBody>
      </p:sp>
    </p:spTree>
    <p:extLst>
      <p:ext uri="{BB962C8B-B14F-4D97-AF65-F5344CB8AC3E}">
        <p14:creationId xmlns:p14="http://schemas.microsoft.com/office/powerpoint/2010/main" val="4247519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a:t>Σημείωμα Χρήσης Έργων Τρίτων</a:t>
            </a:r>
            <a:r>
              <a:rPr lang="en-US"/>
              <a:t> (1/2)</a:t>
            </a:r>
            <a:endParaRPr lang="el-G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a:t>[3] Παπαδάκης, Α. 2015. Παραγωγή Τηλεοπτικού Σήματος. Συμπίεση Ήχου</a:t>
            </a:r>
            <a:r>
              <a:rPr lang="el-GR" sz="2000" i="1"/>
              <a:t> τηλεόραση</a:t>
            </a:r>
            <a:r>
              <a:rPr lang="el-GR" sz="2000"/>
              <a:t>. Σύνδεσμος Ελληνικών Ακαδημαϊκών Βιβλιοθηκών. </a:t>
            </a:r>
            <a:r>
              <a:rPr lang="el-GR" sz="2000" err="1"/>
              <a:t>κεφ</a:t>
            </a:r>
            <a:r>
              <a:rPr lang="el-GR" sz="2000"/>
              <a:t> 4. Διαθέσιμο στο: </a:t>
            </a:r>
            <a:r>
              <a:rPr lang="el-GR" sz="2000">
                <a:hlinkClick r:id="rId3"/>
              </a:rPr>
              <a:t>http://hdl.handle.net/11419/5009</a:t>
            </a:r>
            <a:r>
              <a:rPr lang="el-GR" sz="2000"/>
              <a:t> </a:t>
            </a:r>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5DA43-C02D-4553-A2FC-ACC198700EF1}"/>
              </a:ext>
            </a:extLst>
          </p:cNvPr>
          <p:cNvSpPr>
            <a:spLocks noGrp="1"/>
          </p:cNvSpPr>
          <p:nvPr>
            <p:ph type="title"/>
          </p:nvPr>
        </p:nvSpPr>
        <p:spPr/>
        <p:txBody>
          <a:bodyPr/>
          <a:lstStyle/>
          <a:p>
            <a:r>
              <a:rPr lang="el-GR"/>
              <a:t>Κάλυψη (</a:t>
            </a:r>
            <a:r>
              <a:rPr lang="en-US"/>
              <a:t>masking</a:t>
            </a:r>
            <a:r>
              <a:rPr lang="el-GR"/>
              <a:t>)</a:t>
            </a:r>
            <a:endParaRPr lang="en-US"/>
          </a:p>
        </p:txBody>
      </p:sp>
      <p:sp>
        <p:nvSpPr>
          <p:cNvPr id="3" name="Θέση περιεχομένου 2">
            <a:extLst>
              <a:ext uri="{FF2B5EF4-FFF2-40B4-BE49-F238E27FC236}">
                <a16:creationId xmlns:a16="http://schemas.microsoft.com/office/drawing/2014/main" id="{A211DC28-2933-4E0E-852A-5E4362E91368}"/>
              </a:ext>
            </a:extLst>
          </p:cNvPr>
          <p:cNvSpPr>
            <a:spLocks noGrp="1"/>
          </p:cNvSpPr>
          <p:nvPr>
            <p:ph idx="1"/>
          </p:nvPr>
        </p:nvSpPr>
        <p:spPr>
          <a:xfrm>
            <a:off x="464156" y="1556792"/>
            <a:ext cx="8356316" cy="5026570"/>
          </a:xfrm>
        </p:spPr>
        <p:txBody>
          <a:bodyPr>
            <a:normAutofit/>
          </a:bodyPr>
          <a:lstStyle/>
          <a:p>
            <a:pPr marL="0" indent="0">
              <a:buNone/>
            </a:pPr>
            <a:r>
              <a:rPr lang="en-US" b="1" dirty="0"/>
              <a:t>1. </a:t>
            </a:r>
            <a:r>
              <a:rPr lang="el-GR" b="1" dirty="0"/>
              <a:t>Κάλυψη στο πεδίο του χρόνου </a:t>
            </a:r>
          </a:p>
          <a:p>
            <a:r>
              <a:rPr lang="el-GR" sz="2400" dirty="0"/>
              <a:t>Ένας ήχος είναι πολύ κοντινός χρονικά σε κάποιον άλλο.</a:t>
            </a:r>
            <a:endParaRPr lang="en-US" sz="2400" dirty="0"/>
          </a:p>
          <a:p>
            <a:r>
              <a:rPr lang="el-GR" sz="2400" dirty="0"/>
              <a:t>Ο μεταγενέστερος ήχος, υπό ορισμένες συνθήκες, δεν θα γίνει αντιληπτός, θα επικαλυφθεί δηλαδή από αυτόν που προηγήθηκε χρονικά. </a:t>
            </a:r>
          </a:p>
        </p:txBody>
      </p:sp>
    </p:spTree>
    <p:extLst>
      <p:ext uri="{BB962C8B-B14F-4D97-AF65-F5344CB8AC3E}">
        <p14:creationId xmlns:p14="http://schemas.microsoft.com/office/powerpoint/2010/main" val="369767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5DA43-C02D-4553-A2FC-ACC198700EF1}"/>
              </a:ext>
            </a:extLst>
          </p:cNvPr>
          <p:cNvSpPr>
            <a:spLocks noGrp="1"/>
          </p:cNvSpPr>
          <p:nvPr>
            <p:ph type="title"/>
          </p:nvPr>
        </p:nvSpPr>
        <p:spPr/>
        <p:txBody>
          <a:bodyPr/>
          <a:lstStyle/>
          <a:p>
            <a:r>
              <a:rPr lang="el-GR"/>
              <a:t>Κάλυψη (</a:t>
            </a:r>
            <a:r>
              <a:rPr lang="en-US"/>
              <a:t>masking</a:t>
            </a:r>
            <a:r>
              <a:rPr lang="el-GR"/>
              <a:t>)</a:t>
            </a:r>
            <a:endParaRPr lang="en-US"/>
          </a:p>
        </p:txBody>
      </p:sp>
      <p:sp>
        <p:nvSpPr>
          <p:cNvPr id="3" name="Θέση περιεχομένου 2">
            <a:extLst>
              <a:ext uri="{FF2B5EF4-FFF2-40B4-BE49-F238E27FC236}">
                <a16:creationId xmlns:a16="http://schemas.microsoft.com/office/drawing/2014/main" id="{A211DC28-2933-4E0E-852A-5E4362E91368}"/>
              </a:ext>
            </a:extLst>
          </p:cNvPr>
          <p:cNvSpPr>
            <a:spLocks noGrp="1"/>
          </p:cNvSpPr>
          <p:nvPr>
            <p:ph idx="1"/>
          </p:nvPr>
        </p:nvSpPr>
        <p:spPr>
          <a:xfrm>
            <a:off x="464156" y="1556792"/>
            <a:ext cx="8356316" cy="4824536"/>
          </a:xfrm>
        </p:spPr>
        <p:txBody>
          <a:bodyPr>
            <a:normAutofit/>
          </a:bodyPr>
          <a:lstStyle/>
          <a:p>
            <a:pPr marL="0" indent="0">
              <a:buNone/>
            </a:pPr>
            <a:r>
              <a:rPr lang="en-US" sz="2800" b="1" dirty="0"/>
              <a:t>2. </a:t>
            </a:r>
            <a:r>
              <a:rPr lang="el-GR" sz="2800" b="1" dirty="0"/>
              <a:t>Κάλυψη στο πεδίο της συχνότητας </a:t>
            </a:r>
          </a:p>
          <a:p>
            <a:r>
              <a:rPr lang="el-GR" sz="2800" dirty="0"/>
              <a:t>Έχουμε στην περίπτωση που </a:t>
            </a:r>
            <a:r>
              <a:rPr lang="el-GR" sz="2800" b="1" dirty="0"/>
              <a:t>δύο ήχοι γειτνιάζουν στο πεδίο της συχνότητας </a:t>
            </a:r>
            <a:r>
              <a:rPr lang="el-GR" sz="2800" dirty="0"/>
              <a:t>(τα φάσματά τους, δηλαδή, έχουν πολύ μικρή απόσταση μεταξύ τους).</a:t>
            </a:r>
          </a:p>
          <a:p>
            <a:r>
              <a:rPr lang="el-GR" sz="2800" dirty="0"/>
              <a:t>Αυτό έχει σαν αποτέλεσμα </a:t>
            </a:r>
            <a:r>
              <a:rPr lang="el-GR" sz="2800" b="1" dirty="0"/>
              <a:t>ο ένας </a:t>
            </a:r>
            <a:r>
              <a:rPr lang="el-GR" sz="2800" dirty="0"/>
              <a:t>(αυτός που έχει την υψηλότερη ένταση) </a:t>
            </a:r>
            <a:r>
              <a:rPr lang="el-GR" sz="2800" b="1" dirty="0"/>
              <a:t>να επισκιάζει τον άλλο</a:t>
            </a:r>
            <a:r>
              <a:rPr lang="el-GR" sz="2800" dirty="0"/>
              <a:t>.</a:t>
            </a:r>
          </a:p>
        </p:txBody>
      </p:sp>
    </p:spTree>
    <p:extLst>
      <p:ext uri="{BB962C8B-B14F-4D97-AF65-F5344CB8AC3E}">
        <p14:creationId xmlns:p14="http://schemas.microsoft.com/office/powerpoint/2010/main" val="324831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5DA43-C02D-4553-A2FC-ACC198700EF1}"/>
              </a:ext>
            </a:extLst>
          </p:cNvPr>
          <p:cNvSpPr>
            <a:spLocks noGrp="1"/>
          </p:cNvSpPr>
          <p:nvPr>
            <p:ph type="title"/>
          </p:nvPr>
        </p:nvSpPr>
        <p:spPr/>
        <p:txBody>
          <a:bodyPr/>
          <a:lstStyle/>
          <a:p>
            <a:r>
              <a:rPr lang="el-GR" dirty="0" err="1"/>
              <a:t>Υπομπάντες</a:t>
            </a:r>
            <a:endParaRPr lang="en-US" dirty="0"/>
          </a:p>
        </p:txBody>
      </p:sp>
      <p:sp>
        <p:nvSpPr>
          <p:cNvPr id="3" name="Θέση περιεχομένου 2">
            <a:extLst>
              <a:ext uri="{FF2B5EF4-FFF2-40B4-BE49-F238E27FC236}">
                <a16:creationId xmlns:a16="http://schemas.microsoft.com/office/drawing/2014/main" id="{A211DC28-2933-4E0E-852A-5E4362E91368}"/>
              </a:ext>
            </a:extLst>
          </p:cNvPr>
          <p:cNvSpPr>
            <a:spLocks noGrp="1"/>
          </p:cNvSpPr>
          <p:nvPr>
            <p:ph idx="1"/>
          </p:nvPr>
        </p:nvSpPr>
        <p:spPr>
          <a:xfrm>
            <a:off x="464156" y="1556792"/>
            <a:ext cx="8356316" cy="4824536"/>
          </a:xfrm>
        </p:spPr>
        <p:txBody>
          <a:bodyPr>
            <a:normAutofit/>
          </a:bodyPr>
          <a:lstStyle/>
          <a:p>
            <a:r>
              <a:rPr lang="el-GR" sz="2800" dirty="0"/>
              <a:t>Για την πρακτική εκμετάλλευση αυτού του χαρακτηριστικού, το </a:t>
            </a:r>
            <a:r>
              <a:rPr lang="el-GR" sz="2800" b="1" dirty="0">
                <a:solidFill>
                  <a:srgbClr val="5075BC"/>
                </a:solidFill>
              </a:rPr>
              <a:t>φασματικό περιεχόμενο του ήχου χωρίζεται σε επιμέρους μπάντες </a:t>
            </a:r>
            <a:r>
              <a:rPr lang="el-GR" sz="2800" dirty="0"/>
              <a:t>και</a:t>
            </a:r>
          </a:p>
          <a:p>
            <a:pPr lvl="1"/>
            <a:r>
              <a:rPr lang="el-GR" dirty="0"/>
              <a:t>τις οποίες ονομάζουμε</a:t>
            </a:r>
            <a:r>
              <a:rPr lang="el-GR" b="1" dirty="0"/>
              <a:t> </a:t>
            </a:r>
            <a:r>
              <a:rPr lang="el-GR" b="1" dirty="0" err="1"/>
              <a:t>υπομπάντες</a:t>
            </a:r>
            <a:r>
              <a:rPr lang="el-GR" dirty="0"/>
              <a:t> </a:t>
            </a:r>
          </a:p>
          <a:p>
            <a:pPr lvl="1"/>
            <a:r>
              <a:rPr lang="el-GR" dirty="0"/>
              <a:t>το πλήθος των οποίων είναι </a:t>
            </a:r>
            <a:r>
              <a:rPr lang="el-GR" b="1" dirty="0"/>
              <a:t>32</a:t>
            </a:r>
          </a:p>
          <a:p>
            <a:r>
              <a:rPr lang="el-GR" sz="2800" dirty="0"/>
              <a:t>Εξετάζεται η επίδραση που μπορεί να έχει καθεμία από αυτές στις υπόλοιπες.</a:t>
            </a:r>
          </a:p>
        </p:txBody>
      </p:sp>
    </p:spTree>
    <p:extLst>
      <p:ext uri="{BB962C8B-B14F-4D97-AF65-F5344CB8AC3E}">
        <p14:creationId xmlns:p14="http://schemas.microsoft.com/office/powerpoint/2010/main" val="59264494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7033</Words>
  <Application>Microsoft Office PowerPoint</Application>
  <PresentationFormat>Προβολή στην οθόνη (4:3)</PresentationFormat>
  <Paragraphs>414</Paragraphs>
  <Slides>68</Slides>
  <Notes>62</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68</vt:i4>
      </vt:variant>
    </vt:vector>
  </HeadingPairs>
  <TitlesOfParts>
    <vt:vector size="72" baseType="lpstr">
      <vt:lpstr>Arial</vt:lpstr>
      <vt:lpstr>Calibri</vt:lpstr>
      <vt:lpstr>Wingdings</vt:lpstr>
      <vt:lpstr>Θέμα του Office</vt:lpstr>
      <vt:lpstr>Συμπίεση Ήχου</vt:lpstr>
      <vt:lpstr>Πηγές</vt:lpstr>
      <vt:lpstr>Εισαγωγή</vt:lpstr>
      <vt:lpstr>Εισαγωγή (1)</vt:lpstr>
      <vt:lpstr>Εισαγωγή (2)</vt:lpstr>
      <vt:lpstr>Εισαγωγή (3)</vt:lpstr>
      <vt:lpstr>Κάλυψη (masking)</vt:lpstr>
      <vt:lpstr>Κάλυψη (masking)</vt:lpstr>
      <vt:lpstr>Υπομπάντες</vt:lpstr>
      <vt:lpstr>Χρήση μετασχηματισμών</vt:lpstr>
      <vt:lpstr>Δημιουργία ψηφιακού ήχου</vt:lpstr>
      <vt:lpstr>Ψηφιοποίηση του Ήχου</vt:lpstr>
      <vt:lpstr>Βασικά Στάδια Ψηφιοποίησης</vt:lpstr>
      <vt:lpstr>Φιλτράρισμα</vt:lpstr>
      <vt:lpstr>Δειγματοληψία</vt:lpstr>
      <vt:lpstr>Παρουσίαση του PowerPoint</vt:lpstr>
      <vt:lpstr>Κβαντισμός</vt:lpstr>
      <vt:lpstr>Ψηφιοποίηση Στερεοφωνικού Ήχου</vt:lpstr>
      <vt:lpstr>Πολυκαναλικός Ήχος</vt:lpstr>
      <vt:lpstr>Πολυκαναλικός Ήχος</vt:lpstr>
      <vt:lpstr>Συμπίεση Ήχου</vt:lpstr>
      <vt:lpstr>Στόχος</vt:lpstr>
      <vt:lpstr>Ακουστικό Φάσμα και Ευαισθησία (1)</vt:lpstr>
      <vt:lpstr>Ακουστικό Φάσμα και Ευαισθησία (2)</vt:lpstr>
      <vt:lpstr>Καμπύλη ευαισθησίας ανθρώπινου αυτιού σε σχέση με τις συχνότητες των ήχων</vt:lpstr>
      <vt:lpstr>Ήχοι που αγνοούνται (1)</vt:lpstr>
      <vt:lpstr>Ήχοι που αγνοούνται (2)</vt:lpstr>
      <vt:lpstr>Ήχοι που αγνοούνται (3)</vt:lpstr>
      <vt:lpstr>Επικάλυψη στο Πεδίο της Συχνότητας </vt:lpstr>
      <vt:lpstr>Επικάλυψη στο πεδίο της συχνότητας</vt:lpstr>
      <vt:lpstr>Επικάλυψη στο Πεδίο του Χρόνου</vt:lpstr>
      <vt:lpstr>Επικάλυψη στο Πεδίο του Χρόνου</vt:lpstr>
      <vt:lpstr>Οικονομία λόγω επικάλυψης</vt:lpstr>
      <vt:lpstr>Τεχνικές συμπίεσης βάση επικάλυψης</vt:lpstr>
      <vt:lpstr>Κωδικοποίηση ήχου</vt:lpstr>
      <vt:lpstr>Παρουσίαση του PowerPoint</vt:lpstr>
      <vt:lpstr>1. Κωδικοποίηση υπομπάντας</vt:lpstr>
      <vt:lpstr>Βήματα κωδικοποίησης ηχητικού σήματος</vt:lpstr>
      <vt:lpstr>Παρουσίαση του PowerPoint</vt:lpstr>
      <vt:lpstr>Παράλειψη τμημάτων σήματος</vt:lpstr>
      <vt:lpstr>Παρουσίαση του PowerPoint</vt:lpstr>
      <vt:lpstr>Κωδικοποίηση Υπομπάντας</vt:lpstr>
      <vt:lpstr>Κωδικοποίηση Υπομπάντας</vt:lpstr>
      <vt:lpstr>Κωδικοποίηση Υπομπάντας</vt:lpstr>
      <vt:lpstr>Παράδειγμα</vt:lpstr>
      <vt:lpstr>Δημιουργία πλαισίου MPEG Layer I &amp; II</vt:lpstr>
      <vt:lpstr>2 Άλλοι τύποι κωδικοποίησης</vt:lpstr>
      <vt:lpstr>Κωδικοποίηση Μετασχηματισμού Modified Discrete Fourier Transform (MDFT) </vt:lpstr>
      <vt:lpstr>Υβριδικό Μοντέλο Κωδικοποίησης </vt:lpstr>
      <vt:lpstr>Παρουσίαση του PowerPoint</vt:lpstr>
      <vt:lpstr>Παρουσίαση του PowerPoint</vt:lpstr>
      <vt:lpstr>Πρότυπα κωδικοποίησης ήχου MPEG</vt:lpstr>
      <vt:lpstr>Ιστορική εξέλιξη </vt:lpstr>
      <vt:lpstr>Πρότυπα</vt:lpstr>
      <vt:lpstr>Πρότυπα</vt:lpstr>
      <vt:lpstr>Ιστορική εξέλιξη: AAC </vt:lpstr>
      <vt:lpstr>Ιστορική εξέλιξη: MPEG-2 Part 7, MPEG-4 Part 3 </vt:lpstr>
      <vt:lpstr>Εξέλιξη προτύπων κωδικοποίησης ήχου</vt:lpstr>
      <vt:lpstr>Τυπικές κωδικοποιήσεις του ήχου </vt:lpstr>
      <vt:lpstr>Τέλος Ενότητας</vt:lpstr>
      <vt:lpstr>Εργασίες</vt:lpstr>
      <vt:lpstr>Εργασίες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3</cp:revision>
  <dcterms:created xsi:type="dcterms:W3CDTF">2012-09-06T09:03:05Z</dcterms:created>
  <dcterms:modified xsi:type="dcterms:W3CDTF">2023-10-18T10:19:39Z</dcterms:modified>
</cp:coreProperties>
</file>