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Default Extension="pict" ContentType="image/pict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vml" ContentType="application/vnd.openxmlformats-officedocument.vmlDrawing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9" r:id="rId2"/>
    <p:sldId id="279" r:id="rId3"/>
    <p:sldId id="267" r:id="rId4"/>
    <p:sldId id="270" r:id="rId5"/>
    <p:sldId id="289" r:id="rId6"/>
    <p:sldId id="274" r:id="rId7"/>
    <p:sldId id="275" r:id="rId8"/>
    <p:sldId id="276" r:id="rId9"/>
    <p:sldId id="286" r:id="rId10"/>
    <p:sldId id="277" r:id="rId11"/>
    <p:sldId id="266" r:id="rId12"/>
    <p:sldId id="280" r:id="rId13"/>
    <p:sldId id="281" r:id="rId14"/>
    <p:sldId id="282" r:id="rId15"/>
    <p:sldId id="283" r:id="rId16"/>
    <p:sldId id="257" r:id="rId17"/>
    <p:sldId id="256" r:id="rId18"/>
    <p:sldId id="258" r:id="rId19"/>
    <p:sldId id="287" r:id="rId20"/>
    <p:sldId id="288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BE65A"/>
    <a:srgbClr val="C0683C"/>
    <a:srgbClr val="41C91F"/>
    <a:srgbClr val="0C5BD5"/>
    <a:srgbClr val="D3C52E"/>
    <a:srgbClr val="AC8510"/>
    <a:srgbClr val="C35EC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 horzBarState="maximized">
    <p:restoredLeft sz="15620"/>
    <p:restoredTop sz="94660"/>
  </p:normalViewPr>
  <p:slideViewPr>
    <p:cSldViewPr snapToObjects="1" showGuides="1">
      <p:cViewPr>
        <p:scale>
          <a:sx n="100" d="100"/>
          <a:sy n="100" d="100"/>
        </p:scale>
        <p:origin x="-4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0181-814C-3D4F-B9B5-4A6E485C53B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145B-D486-B442-BA68-86BB2AFD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0181-814C-3D4F-B9B5-4A6E485C53B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145B-D486-B442-BA68-86BB2AFD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0181-814C-3D4F-B9B5-4A6E485C53B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145B-D486-B442-BA68-86BB2AFD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0181-814C-3D4F-B9B5-4A6E485C53B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145B-D486-B442-BA68-86BB2AFD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0181-814C-3D4F-B9B5-4A6E485C53B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145B-D486-B442-BA68-86BB2AFD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0181-814C-3D4F-B9B5-4A6E485C53B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145B-D486-B442-BA68-86BB2AFD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0181-814C-3D4F-B9B5-4A6E485C53B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145B-D486-B442-BA68-86BB2AFD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0181-814C-3D4F-B9B5-4A6E485C53B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145B-D486-B442-BA68-86BB2AFD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0181-814C-3D4F-B9B5-4A6E485C53B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145B-D486-B442-BA68-86BB2AFD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0181-814C-3D4F-B9B5-4A6E485C53B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145B-D486-B442-BA68-86BB2AFD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0181-814C-3D4F-B9B5-4A6E485C53B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145B-D486-B442-BA68-86BB2AFD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10181-814C-3D4F-B9B5-4A6E485C53B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1145B-D486-B442-BA68-86BB2AFD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Macintosh%20HD:Users:Ema:Documents:COURSES%20:BIOINFORMATICS:2021-2022:Biotechnology_course_b.docx!OLE_LINK2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1676400"/>
            <a:ext cx="7467600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Arial"/>
                <a:cs typeface="Arial"/>
              </a:rPr>
              <a:t>Biotechnology </a:t>
            </a:r>
            <a:r>
              <a:rPr lang="en-US" dirty="0" smtClean="0">
                <a:latin typeface="Arial"/>
                <a:cs typeface="Arial"/>
              </a:rPr>
              <a:t>is the technology </a:t>
            </a:r>
            <a:r>
              <a:rPr lang="en-US" dirty="0">
                <a:latin typeface="Arial"/>
                <a:cs typeface="Arial"/>
              </a:rPr>
              <a:t>that utilizes biological systems, living organisms or parts of </a:t>
            </a:r>
            <a:r>
              <a:rPr lang="en-US" dirty="0" smtClean="0">
                <a:latin typeface="Arial"/>
                <a:cs typeface="Arial"/>
              </a:rPr>
              <a:t>these </a:t>
            </a:r>
            <a:r>
              <a:rPr lang="en-US" dirty="0">
                <a:latin typeface="Arial"/>
                <a:cs typeface="Arial"/>
              </a:rPr>
              <a:t>to develop or create different </a:t>
            </a:r>
            <a:r>
              <a:rPr lang="en-US" dirty="0" smtClean="0">
                <a:latin typeface="Arial"/>
                <a:cs typeface="Arial"/>
              </a:rPr>
              <a:t>products through synthesis, breakdown or transformation of materials.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2095022" y="609600"/>
            <a:ext cx="4915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BIOTECHNOLOGY - DEFINITION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759200"/>
            <a:ext cx="3479800" cy="2336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800"/>
            <a:ext cx="8382000" cy="59398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12192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Biotechnology </a:t>
            </a:r>
            <a:r>
              <a:rPr lang="en-US" dirty="0">
                <a:latin typeface="Arial"/>
                <a:cs typeface="Arial"/>
              </a:rPr>
              <a:t>has been around for centuries as people have used microorganisms to make beer, wine, bread, yoghurts and cheeses.</a:t>
            </a:r>
            <a:r>
              <a:rPr lang="en-US" dirty="0" smtClean="0">
                <a:latin typeface="Arial"/>
                <a:cs typeface="Arial"/>
              </a:rPr>
              <a:t> 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381000"/>
            <a:ext cx="4519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BIOTECHNOLOGY - HISTORY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2286000"/>
            <a:ext cx="7848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8000 – 4000 BC</a:t>
            </a:r>
          </a:p>
          <a:p>
            <a:r>
              <a:rPr lang="en-GB" dirty="0" smtClean="0"/>
              <a:t>Human domesticate crops and livestock.</a:t>
            </a:r>
          </a:p>
          <a:p>
            <a:r>
              <a:rPr lang="en-GB" dirty="0" smtClean="0"/>
              <a:t>Potatoes are cultivated for food.</a:t>
            </a:r>
          </a:p>
          <a:p>
            <a:r>
              <a:rPr lang="en-GB" dirty="0" smtClean="0"/>
              <a:t> </a:t>
            </a:r>
          </a:p>
          <a:p>
            <a:r>
              <a:rPr lang="en-GB" dirty="0" smtClean="0"/>
              <a:t>2000 BC</a:t>
            </a:r>
          </a:p>
          <a:p>
            <a:r>
              <a:rPr lang="en-GB" dirty="0" smtClean="0"/>
              <a:t>Egyptians use yeast to leaven bread and ferment beer.</a:t>
            </a:r>
          </a:p>
          <a:p>
            <a:r>
              <a:rPr lang="en-GB" dirty="0" smtClean="0"/>
              <a:t>Production of cheese, fermentation of wine in </a:t>
            </a:r>
            <a:r>
              <a:rPr lang="en-GB" dirty="0" err="1" smtClean="0"/>
              <a:t>Sumeria</a:t>
            </a:r>
            <a:r>
              <a:rPr lang="en-GB" dirty="0" smtClean="0"/>
              <a:t>, China, Egypt.</a:t>
            </a:r>
          </a:p>
          <a:p>
            <a:r>
              <a:rPr lang="en-GB" dirty="0" smtClean="0"/>
              <a:t> </a:t>
            </a:r>
          </a:p>
          <a:p>
            <a:r>
              <a:rPr lang="en-GB" dirty="0" smtClean="0"/>
              <a:t>500 BC</a:t>
            </a:r>
          </a:p>
          <a:p>
            <a:r>
              <a:rPr lang="en-GB" dirty="0" smtClean="0"/>
              <a:t>Chinese use the first antibiotic: </a:t>
            </a:r>
            <a:r>
              <a:rPr lang="en-GB" dirty="0" err="1" smtClean="0"/>
              <a:t>moldy</a:t>
            </a:r>
            <a:r>
              <a:rPr lang="en-GB" dirty="0" smtClean="0"/>
              <a:t> soybean curds for treating boils.</a:t>
            </a:r>
          </a:p>
          <a:p>
            <a:r>
              <a:rPr lang="en-GB" dirty="0" smtClean="0"/>
              <a:t>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5419" b="12100"/>
          <a:stretch>
            <a:fillRect/>
          </a:stretch>
        </p:blipFill>
        <p:spPr>
          <a:xfrm>
            <a:off x="5410200" y="1981200"/>
            <a:ext cx="2438400" cy="16606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  <p:sp>
        <p:nvSpPr>
          <p:cNvPr id="7" name="TextBox 6"/>
          <p:cNvSpPr txBox="1"/>
          <p:nvPr/>
        </p:nvSpPr>
        <p:spPr>
          <a:xfrm>
            <a:off x="2415014" y="228600"/>
            <a:ext cx="4519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BIOTECHNOLOGY - HISTORY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914400"/>
            <a:ext cx="7848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1797</a:t>
            </a:r>
          </a:p>
          <a:p>
            <a:r>
              <a:rPr lang="en-GB" dirty="0" smtClean="0"/>
              <a:t>First vaccination: Edward Jenner inoculates a child with a vial vaccine to protect him from smallpox.</a:t>
            </a:r>
          </a:p>
          <a:p>
            <a:r>
              <a:rPr lang="en-GB" dirty="0" smtClean="0"/>
              <a:t> </a:t>
            </a:r>
          </a:p>
          <a:p>
            <a:r>
              <a:rPr lang="en-GB" dirty="0" smtClean="0"/>
              <a:t>1857</a:t>
            </a:r>
          </a:p>
          <a:p>
            <a:r>
              <a:rPr lang="en-GB" dirty="0" smtClean="0"/>
              <a:t>Louis Pasteur proposes that microbes cause fermentation.</a:t>
            </a:r>
          </a:p>
          <a:p>
            <a:r>
              <a:rPr lang="en-GB" dirty="0" smtClean="0"/>
              <a:t> </a:t>
            </a:r>
          </a:p>
          <a:p>
            <a:r>
              <a:rPr lang="en-GB" dirty="0" smtClean="0"/>
              <a:t>1919</a:t>
            </a:r>
          </a:p>
          <a:p>
            <a:r>
              <a:rPr lang="en-GB" dirty="0" smtClean="0"/>
              <a:t>The word “biotechnology” is used in print for the first time </a:t>
            </a:r>
            <a:r>
              <a:rPr lang="en-US" dirty="0" smtClean="0">
                <a:latin typeface="Arial"/>
                <a:cs typeface="Arial"/>
              </a:rPr>
              <a:t>by Karl </a:t>
            </a:r>
            <a:r>
              <a:rPr lang="en-US" dirty="0" err="1" smtClean="0">
                <a:latin typeface="Arial"/>
                <a:cs typeface="Arial"/>
              </a:rPr>
              <a:t>Ereky</a:t>
            </a:r>
            <a:r>
              <a:rPr lang="en-US" dirty="0" smtClean="0">
                <a:latin typeface="Arial"/>
                <a:cs typeface="Arial"/>
              </a:rPr>
              <a:t>, meaning the production of products from raw materials with the aid of living organisms</a:t>
            </a:r>
            <a:r>
              <a:rPr lang="en-GB" dirty="0" smtClean="0"/>
              <a:t>.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13043" r="19565"/>
          <a:stretch>
            <a:fillRect/>
          </a:stretch>
        </p:blipFill>
        <p:spPr>
          <a:xfrm>
            <a:off x="6781800" y="3962400"/>
            <a:ext cx="1524000" cy="14912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9600" y="5525869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1982</a:t>
            </a:r>
          </a:p>
          <a:p>
            <a:r>
              <a:rPr lang="en-GB" dirty="0" smtClean="0"/>
              <a:t>Human insulin produced in genetically modified bacteria; approved by the FDA.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4209871"/>
            <a:ext cx="617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1928</a:t>
            </a:r>
          </a:p>
          <a:p>
            <a:r>
              <a:rPr lang="en-GB" dirty="0" smtClean="0"/>
              <a:t>Sir Alexander Fleming discovers the antibiotic penicillin by chance when he realized that </a:t>
            </a:r>
            <a:r>
              <a:rPr lang="en-GB" dirty="0" err="1" smtClean="0"/>
              <a:t>Penicillium</a:t>
            </a:r>
            <a:r>
              <a:rPr lang="en-GB" dirty="0" smtClean="0"/>
              <a:t> </a:t>
            </a:r>
            <a:r>
              <a:rPr lang="en-GB" dirty="0" err="1" smtClean="0"/>
              <a:t>mold</a:t>
            </a:r>
            <a:r>
              <a:rPr lang="en-GB" dirty="0" smtClean="0"/>
              <a:t> kills bacteria.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  <p:sp>
        <p:nvSpPr>
          <p:cNvPr id="7" name="TextBox 6"/>
          <p:cNvSpPr txBox="1"/>
          <p:nvPr/>
        </p:nvSpPr>
        <p:spPr>
          <a:xfrm>
            <a:off x="2095022" y="152400"/>
            <a:ext cx="4519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BIOTECHNOLOGY - HISTORY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609600"/>
            <a:ext cx="8763000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1970</a:t>
            </a:r>
          </a:p>
          <a:p>
            <a:r>
              <a:rPr lang="en-GB" dirty="0" smtClean="0"/>
              <a:t>Restriction enzymes are discovered.</a:t>
            </a:r>
          </a:p>
          <a:p>
            <a:r>
              <a:rPr lang="en-GB" dirty="0" smtClean="0"/>
              <a:t> </a:t>
            </a:r>
          </a:p>
          <a:p>
            <a:r>
              <a:rPr lang="en-GB" dirty="0" smtClean="0"/>
              <a:t>1973</a:t>
            </a:r>
          </a:p>
          <a:p>
            <a:r>
              <a:rPr lang="en-GB" dirty="0" smtClean="0"/>
              <a:t>Cut and paste DNA using restriction enzymes.</a:t>
            </a:r>
          </a:p>
          <a:p>
            <a:r>
              <a:rPr lang="en-GB" dirty="0" smtClean="0"/>
              <a:t> </a:t>
            </a:r>
          </a:p>
          <a:p>
            <a:r>
              <a:rPr lang="en-GB" dirty="0" smtClean="0"/>
              <a:t>1977</a:t>
            </a:r>
          </a:p>
          <a:p>
            <a:r>
              <a:rPr lang="en-GB" dirty="0" smtClean="0"/>
              <a:t>Genetic engineering is done for the first time, and a human gene was expressed in bacteria.</a:t>
            </a:r>
          </a:p>
          <a:p>
            <a:r>
              <a:rPr lang="en-GB" dirty="0" smtClean="0"/>
              <a:t> </a:t>
            </a:r>
          </a:p>
          <a:p>
            <a:r>
              <a:rPr lang="en-GB" dirty="0" smtClean="0"/>
              <a:t>1981</a:t>
            </a:r>
          </a:p>
          <a:p>
            <a:r>
              <a:rPr lang="en-GB" dirty="0" smtClean="0"/>
              <a:t>The first transgenic animals (mice) are produced.</a:t>
            </a:r>
          </a:p>
          <a:p>
            <a:r>
              <a:rPr lang="en-GB" dirty="0" smtClean="0"/>
              <a:t>  </a:t>
            </a:r>
          </a:p>
          <a:p>
            <a:r>
              <a:rPr lang="en-GB" dirty="0" smtClean="0"/>
              <a:t>1997</a:t>
            </a:r>
          </a:p>
          <a:p>
            <a:r>
              <a:rPr lang="en-GB" dirty="0" smtClean="0"/>
              <a:t>The first animal, Dolly, was cloned from an adult cell.</a:t>
            </a:r>
          </a:p>
          <a:p>
            <a:r>
              <a:rPr lang="en-GB" dirty="0" smtClean="0"/>
              <a:t> </a:t>
            </a:r>
          </a:p>
          <a:p>
            <a:r>
              <a:rPr lang="en-GB" dirty="0" smtClean="0"/>
              <a:t>1998</a:t>
            </a:r>
          </a:p>
          <a:p>
            <a:r>
              <a:rPr lang="en-GB" dirty="0" smtClean="0"/>
              <a:t>Human embryonic stem cell lines are established.</a:t>
            </a:r>
          </a:p>
          <a:p>
            <a:endParaRPr lang="en-GB" dirty="0" smtClean="0"/>
          </a:p>
          <a:p>
            <a:r>
              <a:rPr lang="en-GB" dirty="0" smtClean="0"/>
              <a:t>2004</a:t>
            </a:r>
          </a:p>
          <a:p>
            <a:r>
              <a:rPr lang="en-GB" dirty="0" smtClean="0"/>
              <a:t>The first cloned pet, a kitten, is delivered to its owner. She was called </a:t>
            </a:r>
            <a:r>
              <a:rPr lang="en-GB" dirty="0" err="1" smtClean="0"/>
              <a:t>CopyCat</a:t>
            </a:r>
            <a:r>
              <a:rPr lang="en-GB" dirty="0" smtClean="0"/>
              <a:t> (Cc).</a:t>
            </a:r>
          </a:p>
          <a:p>
            <a:endParaRPr lang="en-GB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9266" r="9653"/>
          <a:stretch>
            <a:fillRect/>
          </a:stretch>
        </p:blipFill>
        <p:spPr>
          <a:xfrm>
            <a:off x="5867400" y="3122023"/>
            <a:ext cx="2971800" cy="2745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  <p:sp>
        <p:nvSpPr>
          <p:cNvPr id="7" name="TextBox 6"/>
          <p:cNvSpPr txBox="1"/>
          <p:nvPr/>
        </p:nvSpPr>
        <p:spPr>
          <a:xfrm>
            <a:off x="2095022" y="609600"/>
            <a:ext cx="4519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BIOTECHNOLOGY - HISTORY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1522273"/>
            <a:ext cx="8229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/>
                <a:cs typeface="Arial"/>
              </a:rPr>
              <a:t>1983</a:t>
            </a:r>
          </a:p>
          <a:p>
            <a:r>
              <a:rPr lang="en-GB" dirty="0" smtClean="0">
                <a:latin typeface="Arial"/>
                <a:cs typeface="Arial"/>
              </a:rPr>
              <a:t>Polymerase chain restriction (PCR) technique, which makes unlimited copies of genes and gene fragments, is conceived. </a:t>
            </a:r>
          </a:p>
          <a:p>
            <a:r>
              <a:rPr lang="en-GB" dirty="0" err="1" smtClean="0">
                <a:latin typeface="Arial"/>
                <a:cs typeface="Arial"/>
              </a:rPr>
              <a:t>Kary</a:t>
            </a:r>
            <a:r>
              <a:rPr lang="en-GB" dirty="0" smtClean="0">
                <a:latin typeface="Arial"/>
                <a:cs typeface="Arial"/>
              </a:rPr>
              <a:t> Mullis 1993 Nobel Prize</a:t>
            </a:r>
          </a:p>
          <a:p>
            <a:r>
              <a:rPr lang="en-GB" dirty="0" smtClean="0">
                <a:latin typeface="Arial"/>
                <a:cs typeface="Arial"/>
              </a:rPr>
              <a:t> </a:t>
            </a:r>
          </a:p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567" y="2743200"/>
            <a:ext cx="4406033" cy="3300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003" r="17888"/>
          <a:stretch>
            <a:fillRect/>
          </a:stretch>
        </p:blipFill>
        <p:spPr>
          <a:xfrm>
            <a:off x="304800" y="2362200"/>
            <a:ext cx="8610600" cy="44488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609600"/>
            <a:ext cx="86868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Arial"/>
                <a:cs typeface="Arial"/>
              </a:rPr>
              <a:t>1990</a:t>
            </a:r>
          </a:p>
          <a:p>
            <a:r>
              <a:rPr lang="en-GB" dirty="0" smtClean="0">
                <a:latin typeface="Arial"/>
                <a:cs typeface="Arial"/>
              </a:rPr>
              <a:t>The Human Genome Project, an international effort to map all of the genes in the human genome, is launched.</a:t>
            </a:r>
          </a:p>
          <a:p>
            <a:r>
              <a:rPr lang="en-GB" dirty="0" smtClean="0">
                <a:latin typeface="Arial"/>
                <a:cs typeface="Arial"/>
              </a:rPr>
              <a:t> </a:t>
            </a:r>
          </a:p>
          <a:p>
            <a:r>
              <a:rPr lang="en-GB" dirty="0" smtClean="0">
                <a:latin typeface="Arial"/>
                <a:cs typeface="Arial"/>
              </a:rPr>
              <a:t>2002</a:t>
            </a:r>
          </a:p>
          <a:p>
            <a:r>
              <a:rPr lang="en-GB" dirty="0" smtClean="0">
                <a:latin typeface="Arial"/>
                <a:cs typeface="Arial"/>
              </a:rPr>
              <a:t>Draft version of the complete map of the human genome is published.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5022" y="152400"/>
            <a:ext cx="4519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BIOTECHNOLOGY - HISTORY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491637"/>
            <a:ext cx="5943600" cy="44519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t="14277" r="73997"/>
          <a:stretch>
            <a:fillRect/>
          </a:stretch>
        </p:blipFill>
        <p:spPr>
          <a:xfrm>
            <a:off x="516542" y="1447800"/>
            <a:ext cx="2302858" cy="3660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376535"/>
            <a:ext cx="7503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BIOTECHNOLOGY – BIOINFORMATICS ANALYSIS</a:t>
            </a:r>
            <a:endParaRPr lang="en-US" sz="24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23" y="609600"/>
            <a:ext cx="8684977" cy="56388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  <p:sp>
        <p:nvSpPr>
          <p:cNvPr id="7" name="TextBox 6"/>
          <p:cNvSpPr txBox="1"/>
          <p:nvPr/>
        </p:nvSpPr>
        <p:spPr>
          <a:xfrm>
            <a:off x="878474" y="76200"/>
            <a:ext cx="7503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BIOTECHNOLOGY – BIOINFORMATICS ANALYSIS</a:t>
            </a:r>
            <a:endParaRPr lang="en-US" sz="24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68450"/>
            <a:ext cx="7391400" cy="30797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376535"/>
            <a:ext cx="7503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BIOTECHNOLOGY – BIOINFORMATICS ANALYSIS</a:t>
            </a:r>
            <a:endParaRPr lang="en-US" sz="24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05000"/>
            <a:ext cx="7861788" cy="378530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376535"/>
            <a:ext cx="7503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BIOTECHNOLOGY – BIOINFORMATICS ANALYSIS</a:t>
            </a:r>
            <a:endParaRPr lang="en-US" sz="24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1439882"/>
            <a:ext cx="7848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Biotechnology </a:t>
            </a:r>
            <a:r>
              <a:rPr lang="en-US" dirty="0">
                <a:latin typeface="Arial"/>
                <a:cs typeface="Arial"/>
              </a:rPr>
              <a:t>has been around </a:t>
            </a:r>
            <a:r>
              <a:rPr lang="en-US" b="1" dirty="0">
                <a:latin typeface="Arial"/>
                <a:cs typeface="Arial"/>
              </a:rPr>
              <a:t>for centuries </a:t>
            </a:r>
            <a:r>
              <a:rPr lang="en-US" dirty="0">
                <a:latin typeface="Arial"/>
                <a:cs typeface="Arial"/>
              </a:rPr>
              <a:t>as people have used microorganisms to make beer, wine, bread, yoghurts and cheeses.</a:t>
            </a:r>
            <a:r>
              <a:rPr lang="en-US" dirty="0" smtClean="0">
                <a:latin typeface="Arial"/>
                <a:cs typeface="Arial"/>
              </a:rPr>
              <a:t> </a:t>
            </a: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But </a:t>
            </a:r>
            <a:r>
              <a:rPr lang="en-US" dirty="0">
                <a:latin typeface="Arial"/>
                <a:cs typeface="Arial"/>
              </a:rPr>
              <a:t>since the beginning of the </a:t>
            </a:r>
            <a:r>
              <a:rPr lang="en-US" b="1" dirty="0">
                <a:latin typeface="Arial"/>
                <a:cs typeface="Arial"/>
              </a:rPr>
              <a:t>20th century</a:t>
            </a:r>
            <a:r>
              <a:rPr lang="en-US" dirty="0">
                <a:latin typeface="Arial"/>
                <a:cs typeface="Arial"/>
              </a:rPr>
              <a:t>, the nature of biotechnology has changed dramatically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The latest technologies manipulate the DNA to produce genetically modified organisms which can be used to synthesize medicines or other chemicals for medical use.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At the beginning of the </a:t>
            </a:r>
            <a:r>
              <a:rPr lang="en-US" b="1" dirty="0" smtClean="0">
                <a:latin typeface="Arial"/>
                <a:cs typeface="Arial"/>
              </a:rPr>
              <a:t>21st century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smtClean="0"/>
              <a:t>biotechnology has expanded to include new and diverse sciences, such as genomics, recombinant gene techniques, applied immunology, and development of pharmaceutical therapies and diagnostic tests. </a:t>
            </a:r>
            <a:endParaRPr lang="en-US" dirty="0" smtClean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  <p:sp>
        <p:nvSpPr>
          <p:cNvPr id="7" name="TextBox 6"/>
          <p:cNvSpPr txBox="1"/>
          <p:nvPr/>
        </p:nvSpPr>
        <p:spPr>
          <a:xfrm>
            <a:off x="2095022" y="609600"/>
            <a:ext cx="4519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BIOTECHNOLOGY - HISTORY</a:t>
            </a:r>
            <a:endParaRPr lang="en-US" sz="24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47347"/>
            <a:ext cx="7219950" cy="562965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304800"/>
            <a:ext cx="7503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BIOTECHNOLOGY – BIOINFORMATICS ANALYSIS</a:t>
            </a:r>
            <a:endParaRPr lang="en-US" sz="24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1352550" y="336550"/>
          <a:ext cx="6800850" cy="6532572"/>
        </p:xfrm>
        <a:graphic>
          <a:graphicData uri="http://schemas.openxmlformats.org/presentationml/2006/ole">
            <p:oleObj spid="_x0000_s30723" name="Document" r:id="rId3" imgW="6438900" imgH="61849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  <p:sp>
        <p:nvSpPr>
          <p:cNvPr id="7" name="Rectangle 6"/>
          <p:cNvSpPr/>
          <p:nvPr/>
        </p:nvSpPr>
        <p:spPr>
          <a:xfrm>
            <a:off x="914400" y="1028343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Biotechnology is a broad area of biology, depending on the tools and applications, it often overlaps with related scientific fields. 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  <p:sp>
        <p:nvSpPr>
          <p:cNvPr id="8" name="Rectangle 7"/>
          <p:cNvSpPr/>
          <p:nvPr/>
        </p:nvSpPr>
        <p:spPr>
          <a:xfrm>
            <a:off x="685800" y="685800"/>
            <a:ext cx="8229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Biotechnology has applications in four major areas including:</a:t>
            </a:r>
          </a:p>
          <a:p>
            <a:r>
              <a:rPr lang="en-US" dirty="0" smtClean="0"/>
              <a:t> </a:t>
            </a:r>
          </a:p>
          <a:p>
            <a:pPr>
              <a:buFontTx/>
              <a:buChar char="-"/>
            </a:pPr>
            <a:r>
              <a:rPr lang="en-US" dirty="0" smtClean="0"/>
              <a:t>Medical (health care), </a:t>
            </a:r>
          </a:p>
          <a:p>
            <a:r>
              <a:rPr lang="en-US" dirty="0" smtClean="0"/>
              <a:t>  examples: vaccines, antibiotics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Agriculture and crop production, </a:t>
            </a:r>
          </a:p>
          <a:p>
            <a:r>
              <a:rPr lang="en-US" dirty="0" smtClean="0"/>
              <a:t>  examples: pest resistant corps, plant and animal breeding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Industrial (non-food) uses of crops and other products</a:t>
            </a:r>
          </a:p>
          <a:p>
            <a:r>
              <a:rPr lang="en-US" dirty="0" smtClean="0"/>
              <a:t>  examples: biodegradable plastics, vegetable oil, </a:t>
            </a:r>
            <a:r>
              <a:rPr lang="en-US" dirty="0" err="1" smtClean="0"/>
              <a:t>biofuels</a:t>
            </a:r>
            <a:r>
              <a:rPr lang="en-US" dirty="0" smtClean="0"/>
              <a:t>, and </a:t>
            </a:r>
          </a:p>
          <a:p>
            <a:endParaRPr lang="en-US" dirty="0" smtClean="0"/>
          </a:p>
          <a:p>
            <a:r>
              <a:rPr lang="en-US" dirty="0" smtClean="0"/>
              <a:t>- Environmental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38889"/>
          <a:stretch>
            <a:fillRect/>
          </a:stretch>
        </p:blipFill>
        <p:spPr>
          <a:xfrm>
            <a:off x="2133600" y="4800600"/>
            <a:ext cx="4898571" cy="167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39558" y="152400"/>
            <a:ext cx="4442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AREAS of BIOTECHNOLOGY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b="75000"/>
          <a:stretch>
            <a:fillRect/>
          </a:stretch>
        </p:blipFill>
        <p:spPr>
          <a:xfrm>
            <a:off x="2133600" y="4114800"/>
            <a:ext cx="4898571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1169075"/>
            <a:ext cx="792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41C91F"/>
                </a:solidFill>
                <a:latin typeface="Arial"/>
                <a:cs typeface="Arial"/>
              </a:rPr>
              <a:t>Green</a:t>
            </a:r>
            <a:r>
              <a:rPr lang="en-GB" dirty="0" smtClean="0">
                <a:solidFill>
                  <a:srgbClr val="41C91F"/>
                </a:solidFill>
                <a:latin typeface="Arial"/>
                <a:cs typeface="Arial"/>
              </a:rPr>
              <a:t> biotechnology is applied to </a:t>
            </a:r>
            <a:r>
              <a:rPr lang="en-GB" b="1" dirty="0" smtClean="0">
                <a:solidFill>
                  <a:srgbClr val="41C91F"/>
                </a:solidFill>
                <a:latin typeface="Arial"/>
                <a:cs typeface="Arial"/>
              </a:rPr>
              <a:t>agricultural</a:t>
            </a:r>
            <a:r>
              <a:rPr lang="en-GB" dirty="0" smtClean="0">
                <a:solidFill>
                  <a:srgbClr val="41C91F"/>
                </a:solidFill>
                <a:latin typeface="Arial"/>
                <a:cs typeface="Arial"/>
              </a:rPr>
              <a:t> processes, such as the selection and domestication of plants via micropropagation, the designing of transgenic plants to grow under specific environments in the presence (or absence) of chemicals; the engineering of a plant to express a pesticide, thereby ending the need of external application of pesticides; can be seen as a platform to eradicate world hunger or involve microorganisms to clean and reduce waste.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0" y="3505200"/>
            <a:ext cx="4800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C5BD5"/>
                </a:solidFill>
                <a:latin typeface="Arial"/>
                <a:cs typeface="Arial"/>
              </a:rPr>
              <a:t>Blue</a:t>
            </a:r>
            <a:r>
              <a:rPr lang="en-GB" dirty="0" smtClean="0">
                <a:solidFill>
                  <a:srgbClr val="0C5BD5"/>
                </a:solidFill>
                <a:latin typeface="Arial"/>
                <a:cs typeface="Arial"/>
              </a:rPr>
              <a:t> biotechnology is based on the exploitation of </a:t>
            </a:r>
            <a:r>
              <a:rPr lang="en-GB" b="1" dirty="0" smtClean="0">
                <a:solidFill>
                  <a:srgbClr val="0C5BD5"/>
                </a:solidFill>
                <a:latin typeface="Arial"/>
                <a:cs typeface="Arial"/>
              </a:rPr>
              <a:t>sea resources </a:t>
            </a:r>
            <a:r>
              <a:rPr lang="en-GB" dirty="0" smtClean="0">
                <a:solidFill>
                  <a:srgbClr val="0C5BD5"/>
                </a:solidFill>
                <a:latin typeface="Arial"/>
                <a:cs typeface="Arial"/>
              </a:rPr>
              <a:t>to create products and industrial applications. This branch of biotechnology is the most used for the industries of refining and combustion principally on the production of bio-oils with photosynthetic micro-algae.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8302" y="376535"/>
            <a:ext cx="4685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COLORS of BIOTECHNOLOGY 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r="30996"/>
          <a:stretch>
            <a:fillRect/>
          </a:stretch>
        </p:blipFill>
        <p:spPr>
          <a:xfrm>
            <a:off x="5778500" y="3505200"/>
            <a:ext cx="23749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1273076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White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biotechnology, also known as </a:t>
            </a:r>
            <a:r>
              <a:rPr lang="en-GB" b="1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industrial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biotechnology, is applied to industrial processes, such as the designing of an organism to produce a useful chemical, the using of enzymes as industrial catalysts to either produce valuable chemicals or destroy hazardous/polluting chemicals. White biotechnology tends to consume less in resources than traditional processes used to produce industrial goods.</a:t>
            </a:r>
          </a:p>
          <a:p>
            <a:endParaRPr lang="en-GB" dirty="0" smtClean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9800" y="304800"/>
            <a:ext cx="4685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COLORS of BIOTECHNOLOGY 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312967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 smtClean="0">
              <a:solidFill>
                <a:srgbClr val="EBE65A"/>
              </a:solidFill>
              <a:latin typeface="Arial"/>
              <a:cs typeface="Arial"/>
            </a:endParaRPr>
          </a:p>
          <a:p>
            <a:r>
              <a:rPr lang="en-GB" b="1" dirty="0" smtClean="0">
                <a:solidFill>
                  <a:srgbClr val="EBE65A"/>
                </a:solidFill>
                <a:latin typeface="Arial"/>
                <a:cs typeface="Arial"/>
              </a:rPr>
              <a:t>Yellow</a:t>
            </a:r>
            <a:r>
              <a:rPr lang="en-GB" dirty="0" smtClean="0">
                <a:solidFill>
                  <a:srgbClr val="EBE65A"/>
                </a:solidFill>
                <a:latin typeface="Arial"/>
                <a:cs typeface="Arial"/>
              </a:rPr>
              <a:t> biotechnology refers to the use of biotechnology in </a:t>
            </a:r>
            <a:r>
              <a:rPr lang="en-GB" b="1" dirty="0" smtClean="0">
                <a:solidFill>
                  <a:srgbClr val="EBE65A"/>
                </a:solidFill>
                <a:latin typeface="Arial"/>
                <a:cs typeface="Arial"/>
              </a:rPr>
              <a:t>food production </a:t>
            </a:r>
            <a:r>
              <a:rPr lang="en-GB" dirty="0" smtClean="0">
                <a:solidFill>
                  <a:srgbClr val="EBE65A"/>
                </a:solidFill>
                <a:latin typeface="Arial"/>
                <a:cs typeface="Arial"/>
              </a:rPr>
              <a:t>(food industry), such as winemaking, </a:t>
            </a:r>
            <a:r>
              <a:rPr lang="en-GB" dirty="0" err="1" smtClean="0">
                <a:solidFill>
                  <a:srgbClr val="EBE65A"/>
                </a:solidFill>
                <a:latin typeface="Arial"/>
                <a:cs typeface="Arial"/>
              </a:rPr>
              <a:t>cheesemaking</a:t>
            </a:r>
            <a:r>
              <a:rPr lang="en-GB" dirty="0" smtClean="0">
                <a:solidFill>
                  <a:srgbClr val="EBE65A"/>
                </a:solidFill>
                <a:latin typeface="Arial"/>
                <a:cs typeface="Arial"/>
              </a:rPr>
              <a:t>, brewing (by fermentation). It also includes biotechnology-based approaches for the control of harmful insects, insects for research with applications in agriculture and medicine.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0" y="3454400"/>
            <a:ext cx="3467100" cy="233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808672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"/>
                <a:cs typeface="Arial"/>
              </a:rPr>
              <a:t>Red</a:t>
            </a:r>
            <a:r>
              <a:rPr lang="en-GB" dirty="0" smtClean="0">
                <a:solidFill>
                  <a:srgbClr val="FF0000"/>
                </a:solidFill>
                <a:latin typeface="Arial"/>
                <a:cs typeface="Arial"/>
              </a:rPr>
              <a:t> biotechnology is the use of biotechnology in the </a:t>
            </a:r>
            <a:r>
              <a:rPr lang="en-GB" b="1" dirty="0" smtClean="0">
                <a:solidFill>
                  <a:srgbClr val="FF0000"/>
                </a:solidFill>
                <a:latin typeface="Arial"/>
                <a:cs typeface="Arial"/>
              </a:rPr>
              <a:t>medical and pharmaceutical </a:t>
            </a:r>
            <a:r>
              <a:rPr lang="en-GB" dirty="0" smtClean="0">
                <a:solidFill>
                  <a:srgbClr val="FF0000"/>
                </a:solidFill>
                <a:latin typeface="Arial"/>
                <a:cs typeface="Arial"/>
              </a:rPr>
              <a:t>industries, and health preservation.</a:t>
            </a:r>
            <a:r>
              <a:rPr lang="en-GB" baseline="30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dirty="0" smtClean="0">
                <a:solidFill>
                  <a:srgbClr val="FF0000"/>
                </a:solidFill>
                <a:latin typeface="Arial"/>
                <a:cs typeface="Arial"/>
              </a:rPr>
              <a:t>It involves the production of vaccines and antibiotics, regenerative therapies, creation of artificial organs and new diagnostics of diseases, the development of hormones, stem cells, antibodies, siRNA and diagnostic/prognostic/evaluation tests.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8302" y="147935"/>
            <a:ext cx="4685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COLORS of BIOTECHNOLOGY 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435696"/>
            <a:ext cx="5715000" cy="4041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929521"/>
            <a:ext cx="8153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Gray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biotechnology is dedicated to 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environmental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applications, and focused on the maintenance of biodiversity and the remotion of pollutants.</a:t>
            </a:r>
          </a:p>
          <a:p>
            <a:endParaRPr lang="en-GB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en-GB" b="1" dirty="0" smtClean="0">
                <a:solidFill>
                  <a:srgbClr val="C0683C"/>
                </a:solidFill>
                <a:latin typeface="Arial"/>
                <a:cs typeface="Arial"/>
              </a:rPr>
              <a:t>Brown</a:t>
            </a:r>
            <a:r>
              <a:rPr lang="en-GB" dirty="0" smtClean="0">
                <a:solidFill>
                  <a:srgbClr val="C0683C"/>
                </a:solidFill>
                <a:latin typeface="Arial"/>
                <a:cs typeface="Arial"/>
              </a:rPr>
              <a:t> biotechnology is related to the </a:t>
            </a:r>
            <a:r>
              <a:rPr lang="en-GB" b="1" dirty="0" smtClean="0">
                <a:solidFill>
                  <a:srgbClr val="C0683C"/>
                </a:solidFill>
                <a:latin typeface="Arial"/>
                <a:cs typeface="Arial"/>
              </a:rPr>
              <a:t>management of arid lands </a:t>
            </a:r>
            <a:r>
              <a:rPr lang="en-GB" dirty="0" smtClean="0">
                <a:solidFill>
                  <a:srgbClr val="C0683C"/>
                </a:solidFill>
                <a:latin typeface="Arial"/>
                <a:cs typeface="Arial"/>
              </a:rPr>
              <a:t>and deserts, such as the creation of enhanced </a:t>
            </a:r>
            <a:r>
              <a:rPr lang="en-GB" b="1" dirty="0" smtClean="0">
                <a:solidFill>
                  <a:srgbClr val="C0683C"/>
                </a:solidFill>
                <a:latin typeface="Arial"/>
                <a:cs typeface="Arial"/>
              </a:rPr>
              <a:t>seeds</a:t>
            </a:r>
            <a:r>
              <a:rPr lang="en-GB" dirty="0" smtClean="0">
                <a:solidFill>
                  <a:srgbClr val="C0683C"/>
                </a:solidFill>
                <a:latin typeface="Arial"/>
                <a:cs typeface="Arial"/>
              </a:rPr>
              <a:t> that resist extreme environmental conditions, which is related to the innovation, creation of agriculture techniques and management of resources.</a:t>
            </a:r>
          </a:p>
          <a:p>
            <a:endParaRPr lang="en-GB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en-GB" b="1" dirty="0" smtClean="0">
                <a:solidFill>
                  <a:srgbClr val="C35EC7"/>
                </a:solidFill>
                <a:latin typeface="Arial"/>
                <a:cs typeface="Arial"/>
              </a:rPr>
              <a:t>Violet</a:t>
            </a:r>
            <a:r>
              <a:rPr lang="en-GB" dirty="0" smtClean="0">
                <a:solidFill>
                  <a:srgbClr val="C35EC7"/>
                </a:solidFill>
                <a:latin typeface="Arial"/>
                <a:cs typeface="Arial"/>
              </a:rPr>
              <a:t> biotechnology is related to </a:t>
            </a:r>
            <a:r>
              <a:rPr lang="en-GB" b="1" dirty="0" smtClean="0">
                <a:solidFill>
                  <a:srgbClr val="C35EC7"/>
                </a:solidFill>
                <a:latin typeface="Arial"/>
                <a:cs typeface="Arial"/>
              </a:rPr>
              <a:t>law, ethical and philosophical issues </a:t>
            </a:r>
            <a:r>
              <a:rPr lang="en-GB" dirty="0" smtClean="0">
                <a:solidFill>
                  <a:srgbClr val="C35EC7"/>
                </a:solidFill>
                <a:latin typeface="Arial"/>
                <a:cs typeface="Arial"/>
              </a:rPr>
              <a:t>around biotechnology.</a:t>
            </a:r>
          </a:p>
          <a:p>
            <a:endParaRPr lang="en-GB" dirty="0" smtClean="0">
              <a:solidFill>
                <a:srgbClr val="C35EC7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3970" r="15642"/>
          <a:stretch>
            <a:fillRect/>
          </a:stretch>
        </p:blipFill>
        <p:spPr>
          <a:xfrm>
            <a:off x="4953000" y="3672721"/>
            <a:ext cx="3429000" cy="27280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" y="4128194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smtClean="0">
                <a:latin typeface="Arial"/>
                <a:cs typeface="Arial"/>
              </a:rPr>
              <a:t>Dark</a:t>
            </a:r>
            <a:r>
              <a:rPr lang="en-GB" dirty="0" smtClean="0">
                <a:latin typeface="Arial"/>
                <a:cs typeface="Arial"/>
              </a:rPr>
              <a:t> biotechnology is associated with </a:t>
            </a:r>
            <a:r>
              <a:rPr lang="en-GB" b="1" dirty="0" smtClean="0">
                <a:latin typeface="Arial"/>
                <a:cs typeface="Arial"/>
              </a:rPr>
              <a:t>bioterrorism or biological weapons </a:t>
            </a:r>
            <a:r>
              <a:rPr lang="en-GB" dirty="0" smtClean="0">
                <a:latin typeface="Arial"/>
                <a:cs typeface="Arial"/>
              </a:rPr>
              <a:t>and </a:t>
            </a:r>
            <a:r>
              <a:rPr lang="en-GB" dirty="0" err="1" smtClean="0">
                <a:latin typeface="Arial"/>
                <a:cs typeface="Arial"/>
              </a:rPr>
              <a:t>biowarfare</a:t>
            </a:r>
            <a:r>
              <a:rPr lang="en-GB" dirty="0" smtClean="0">
                <a:latin typeface="Arial"/>
                <a:cs typeface="Arial"/>
              </a:rPr>
              <a:t> which uses microorganisms, and toxins to cause diseases and death in humans, livestock and crops.</a:t>
            </a: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8302" y="224135"/>
            <a:ext cx="4685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COLORS of BIOTECHNOLOGY </a:t>
            </a:r>
            <a:endParaRPr lang="en-US" sz="24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 bwMode="auto">
          <a:xfrm>
            <a:off x="0" y="6616700"/>
            <a:ext cx="9144000" cy="4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cap="small" dirty="0" smtClean="0"/>
              <a:t>Biotechnology Lecture			E. </a:t>
            </a:r>
            <a:r>
              <a:rPr lang="en-US" sz="1000" b="0" cap="small" dirty="0" err="1" smtClean="0"/>
              <a:t>Anastasiadou</a:t>
            </a:r>
            <a:r>
              <a:rPr lang="en-US" sz="1000" b="0" cap="small" dirty="0" smtClean="0"/>
              <a:t>		Bioinformatics – Biomedical Data Science			2021-2022</a:t>
            </a:r>
            <a:endParaRPr lang="en-US" sz="1000" b="0" cap="small" dirty="0"/>
          </a:p>
        </p:txBody>
      </p:sp>
      <p:sp>
        <p:nvSpPr>
          <p:cNvPr id="11" name="TextBox 10"/>
          <p:cNvSpPr txBox="1"/>
          <p:nvPr/>
        </p:nvSpPr>
        <p:spPr>
          <a:xfrm>
            <a:off x="2248302" y="224135"/>
            <a:ext cx="4685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COLORS of BIOTECHNOLOGY 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1066800"/>
            <a:ext cx="7772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D3C52E"/>
                </a:solidFill>
              </a:rPr>
              <a:t>Gold</a:t>
            </a:r>
            <a:r>
              <a:rPr lang="en-US" dirty="0" smtClean="0">
                <a:solidFill>
                  <a:srgbClr val="D3C52E"/>
                </a:solidFill>
              </a:rPr>
              <a:t> biotechnology, also called </a:t>
            </a:r>
            <a:r>
              <a:rPr lang="en-US" b="1" dirty="0" smtClean="0">
                <a:solidFill>
                  <a:srgbClr val="D3C52E"/>
                </a:solidFill>
              </a:rPr>
              <a:t>Bioinformatics,</a:t>
            </a:r>
            <a:r>
              <a:rPr lang="en-US" dirty="0" smtClean="0">
                <a:solidFill>
                  <a:srgbClr val="D3C52E"/>
                </a:solidFill>
              </a:rPr>
              <a:t> is an interdisciplinary field that addresses </a:t>
            </a:r>
            <a:r>
              <a:rPr lang="en-US" b="1" dirty="0" smtClean="0">
                <a:solidFill>
                  <a:srgbClr val="D3C52E"/>
                </a:solidFill>
              </a:rPr>
              <a:t>biological problems </a:t>
            </a:r>
            <a:r>
              <a:rPr lang="en-US" dirty="0" smtClean="0">
                <a:solidFill>
                  <a:srgbClr val="D3C52E"/>
                </a:solidFill>
              </a:rPr>
              <a:t>using </a:t>
            </a:r>
            <a:r>
              <a:rPr lang="en-US" b="1" dirty="0" smtClean="0">
                <a:solidFill>
                  <a:srgbClr val="D3C52E"/>
                </a:solidFill>
              </a:rPr>
              <a:t>computational techniques</a:t>
            </a:r>
            <a:r>
              <a:rPr lang="en-US" dirty="0" smtClean="0">
                <a:solidFill>
                  <a:srgbClr val="D3C52E"/>
                </a:solidFill>
              </a:rPr>
              <a:t>, and makes the rapid organization as well as analysis of biological data possible.</a:t>
            </a:r>
          </a:p>
          <a:p>
            <a:endParaRPr lang="en-US" dirty="0" smtClean="0">
              <a:solidFill>
                <a:srgbClr val="D3C52E"/>
              </a:solidFill>
            </a:endParaRPr>
          </a:p>
          <a:p>
            <a:r>
              <a:rPr lang="en-US" dirty="0" smtClean="0">
                <a:solidFill>
                  <a:srgbClr val="D3C52E"/>
                </a:solidFill>
              </a:rPr>
              <a:t>It is also referred to as </a:t>
            </a:r>
            <a:r>
              <a:rPr lang="en-US" b="1" dirty="0" smtClean="0">
                <a:solidFill>
                  <a:srgbClr val="D3C52E"/>
                </a:solidFill>
              </a:rPr>
              <a:t>computational biology</a:t>
            </a:r>
            <a:r>
              <a:rPr lang="en-US" dirty="0" smtClean="0">
                <a:solidFill>
                  <a:srgbClr val="D3C52E"/>
                </a:solidFill>
              </a:rPr>
              <a:t>, and can be defined as, </a:t>
            </a:r>
            <a:r>
              <a:rPr lang="en-US" i="1" dirty="0" smtClean="0">
                <a:solidFill>
                  <a:srgbClr val="D3C52E"/>
                </a:solidFill>
              </a:rPr>
              <a:t>conceptualizing biology in terms of molecules and then applying informatics techniques to understand and organize the information associated with these molecules, on a large scale.</a:t>
            </a:r>
          </a:p>
          <a:p>
            <a:endParaRPr lang="en-US" i="1" dirty="0" smtClean="0">
              <a:solidFill>
                <a:srgbClr val="D3C52E"/>
              </a:solidFill>
            </a:endParaRPr>
          </a:p>
          <a:p>
            <a:r>
              <a:rPr lang="en-US" dirty="0" smtClean="0">
                <a:solidFill>
                  <a:srgbClr val="D3C52E"/>
                </a:solidFill>
              </a:rPr>
              <a:t>Bioinformatics plays a key role in various areas, such as functional genomics, structural genomics, and proteomics, and forms a key component in the biotechnology and pharmaceutical sector.</a:t>
            </a:r>
            <a:endParaRPr lang="en-US" dirty="0">
              <a:solidFill>
                <a:srgbClr val="D3C52E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1989892</TotalTime>
  <Words>1554</Words>
  <Application>Microsoft Macintosh PowerPoint</Application>
  <PresentationFormat>On-screen Show (4:3)</PresentationFormat>
  <Paragraphs>130</Paragraphs>
  <Slides>21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Macintosh HD:Users:Ema:Documents:COURSES :BIOINFORMATICS:2021-2022:Biotechnology_course_b.docx!OLE_LINK2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EMBL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EMA ANASTASIADOU</dc:creator>
  <cp:lastModifiedBy>EMBL</cp:lastModifiedBy>
  <cp:revision>40</cp:revision>
  <dcterms:created xsi:type="dcterms:W3CDTF">2022-10-11T19:40:49Z</dcterms:created>
  <dcterms:modified xsi:type="dcterms:W3CDTF">2022-10-13T10:16:14Z</dcterms:modified>
</cp:coreProperties>
</file>