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diagrams/colors1.xml" ContentType="application/vnd.openxmlformats-officedocument.drawingml.diagramColor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diagrams/layout1.xml" ContentType="application/vnd.openxmlformats-officedocument.drawingml.diagramLayout+xml"/>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embeddings/oleObject6.bin" ContentType="application/vnd.openxmlformats-officedocument.oleObject"/>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embeddings/oleObject5.bin" ContentType="application/vnd.openxmlformats-officedocument.oleObject"/>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diagrams/data1.xml" ContentType="application/vnd.openxmlformats-officedocument.drawingml.diagramData+xml"/>
  <Override PartName="/ppt/slides/slide10.xml" ContentType="application/vnd.openxmlformats-officedocument.presentationml.slide+xml"/>
  <Override PartName="/ppt/embeddings/oleObject4.bin" ContentType="application/vnd.openxmlformats-officedocument.oleObject"/>
  <Override PartName="/docProps/app.xml" ContentType="application/vnd.openxmlformats-officedocument.extended-properties+xml"/>
  <Override PartName="/ppt/slides/slide48.xml" ContentType="application/vnd.openxmlformats-officedocument.presentationml.slide+xml"/>
  <Override PartName="/ppt/diagrams/quickStyle1.xml" ContentType="application/vnd.openxmlformats-officedocument.drawingml.diagramStyle+xml"/>
  <Override PartName="/ppt/slides/slide41.xml" ContentType="application/vnd.openxmlformats-officedocument.presentationml.slide+xml"/>
  <Override PartName="/ppt/theme/theme3.xml" ContentType="application/vnd.openxmlformats-officedocument.them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embeddings/oleObject3.bin" ContentType="application/vnd.openxmlformats-officedocument.oleObject"/>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2.bin" ContentType="application/vnd.openxmlformats-officedocument.oleObject"/>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62"/>
  </p:notesMasterIdLst>
  <p:handoutMasterIdLst>
    <p:handoutMasterId r:id="rId63"/>
  </p:handoutMasterIdLst>
  <p:sldIdLst>
    <p:sldId id="498" r:id="rId2"/>
    <p:sldId id="502" r:id="rId3"/>
    <p:sldId id="503" r:id="rId4"/>
    <p:sldId id="504" r:id="rId5"/>
    <p:sldId id="506" r:id="rId6"/>
    <p:sldId id="505" r:id="rId7"/>
    <p:sldId id="507" r:id="rId8"/>
    <p:sldId id="508" r:id="rId9"/>
    <p:sldId id="509" r:id="rId10"/>
    <p:sldId id="510" r:id="rId11"/>
    <p:sldId id="511" r:id="rId12"/>
    <p:sldId id="512" r:id="rId13"/>
    <p:sldId id="541" r:id="rId14"/>
    <p:sldId id="513" r:id="rId15"/>
    <p:sldId id="514" r:id="rId16"/>
    <p:sldId id="515" r:id="rId17"/>
    <p:sldId id="516" r:id="rId18"/>
    <p:sldId id="517" r:id="rId19"/>
    <p:sldId id="518" r:id="rId20"/>
    <p:sldId id="543" r:id="rId21"/>
    <p:sldId id="519" r:id="rId22"/>
    <p:sldId id="297" r:id="rId23"/>
    <p:sldId id="299" r:id="rId24"/>
    <p:sldId id="300" r:id="rId25"/>
    <p:sldId id="520" r:id="rId26"/>
    <p:sldId id="521" r:id="rId27"/>
    <p:sldId id="523" r:id="rId28"/>
    <p:sldId id="544" r:id="rId29"/>
    <p:sldId id="545" r:id="rId30"/>
    <p:sldId id="546" r:id="rId31"/>
    <p:sldId id="547" r:id="rId32"/>
    <p:sldId id="548" r:id="rId33"/>
    <p:sldId id="549" r:id="rId34"/>
    <p:sldId id="550" r:id="rId35"/>
    <p:sldId id="551" r:id="rId36"/>
    <p:sldId id="552" r:id="rId37"/>
    <p:sldId id="553" r:id="rId38"/>
    <p:sldId id="554" r:id="rId39"/>
    <p:sldId id="555" r:id="rId40"/>
    <p:sldId id="556" r:id="rId41"/>
    <p:sldId id="856" r:id="rId42"/>
    <p:sldId id="629" r:id="rId43"/>
    <p:sldId id="630" r:id="rId44"/>
    <p:sldId id="631" r:id="rId45"/>
    <p:sldId id="632" r:id="rId46"/>
    <p:sldId id="633" r:id="rId47"/>
    <p:sldId id="634" r:id="rId48"/>
    <p:sldId id="635" r:id="rId49"/>
    <p:sldId id="636" r:id="rId50"/>
    <p:sldId id="637" r:id="rId51"/>
    <p:sldId id="638" r:id="rId52"/>
    <p:sldId id="524" r:id="rId53"/>
    <p:sldId id="525" r:id="rId54"/>
    <p:sldId id="526" r:id="rId55"/>
    <p:sldId id="527" r:id="rId56"/>
    <p:sldId id="529" r:id="rId57"/>
    <p:sldId id="530" r:id="rId58"/>
    <p:sldId id="536" r:id="rId59"/>
    <p:sldId id="537" r:id="rId60"/>
    <p:sldId id="538" r:id="rId61"/>
  </p:sldIdLst>
  <p:sldSz cx="9144000" cy="6858000" type="screen4x3"/>
  <p:notesSz cx="6858000" cy="9144000"/>
  <p:defaultTextStyle>
    <a:defPPr>
      <a:defRPr lang="el-GR"/>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2D6E4"/>
    <a:srgbClr val="6BBFB5"/>
    <a:srgbClr val="43FFF3"/>
    <a:srgbClr val="FF9562"/>
    <a:srgbClr val="FFC962"/>
    <a:srgbClr val="309DCA"/>
    <a:srgbClr val="558B28"/>
    <a:srgbClr val="5499B5"/>
    <a:srgbClr val="FFCC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horzBarState="maximized">
    <p:restoredLeft sz="13397" autoAdjust="0"/>
    <p:restoredTop sz="70101" autoAdjust="0"/>
  </p:normalViewPr>
  <p:slideViewPr>
    <p:cSldViewPr snapToGrid="0">
      <p:cViewPr>
        <p:scale>
          <a:sx n="100" d="100"/>
          <a:sy n="100" d="100"/>
        </p:scale>
        <p:origin x="-576" y="-96"/>
      </p:cViewPr>
      <p:guideLst>
        <p:guide orient="horz" pos="2160"/>
        <p:guide pos="2880"/>
      </p:guideLst>
    </p:cSldViewPr>
  </p:slideViewPr>
  <p:notesTextViewPr>
    <p:cViewPr>
      <p:scale>
        <a:sx n="100" d="100"/>
        <a:sy n="100" d="100"/>
      </p:scale>
      <p:origin x="0" y="0"/>
    </p:cViewPr>
  </p:notesTextViewPr>
  <p:sorterViewPr>
    <p:cViewPr>
      <p:scale>
        <a:sx n="25" d="100"/>
        <a:sy n="2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FF6E9-C7AE-4A99-B7B1-C900F8D17D91}"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l-GR"/>
        </a:p>
      </dgm:t>
    </dgm:pt>
    <dgm:pt modelId="{6F080890-13B1-4019-8F11-DFA9ADEC3847}">
      <dgm:prSet phldrT="[Κείμενο]"/>
      <dgm:spPr/>
      <dgm:t>
        <a:bodyPr/>
        <a:lstStyle/>
        <a:p>
          <a:r>
            <a:rPr lang="en-GB" dirty="0" smtClean="0"/>
            <a:t>Phosphate group</a:t>
          </a:r>
          <a:endParaRPr lang="el-GR" dirty="0"/>
        </a:p>
      </dgm:t>
    </dgm:pt>
    <dgm:pt modelId="{EB9FB193-CEEB-4ECF-B933-479A5DD98C59}" type="parTrans" cxnId="{DFE3F1ED-D8C0-41CF-8C66-391F166612DC}">
      <dgm:prSet/>
      <dgm:spPr/>
      <dgm:t>
        <a:bodyPr/>
        <a:lstStyle/>
        <a:p>
          <a:endParaRPr lang="el-GR"/>
        </a:p>
      </dgm:t>
    </dgm:pt>
    <dgm:pt modelId="{E991A6FA-14DB-4A0F-B631-63948273FFAC}" type="sibTrans" cxnId="{DFE3F1ED-D8C0-41CF-8C66-391F166612DC}">
      <dgm:prSet/>
      <dgm:spPr/>
      <dgm:t>
        <a:bodyPr/>
        <a:lstStyle/>
        <a:p>
          <a:endParaRPr lang="el-GR"/>
        </a:p>
      </dgm:t>
    </dgm:pt>
    <dgm:pt modelId="{21829948-B754-477F-90A9-D0B07D39F4B2}">
      <dgm:prSet phldrT="[Κείμενο]"/>
      <dgm:spPr/>
      <dgm:t>
        <a:bodyPr/>
        <a:lstStyle/>
        <a:p>
          <a:r>
            <a:rPr lang="en-GB" dirty="0" smtClean="0"/>
            <a:t>Pentose sugar</a:t>
          </a:r>
          <a:endParaRPr lang="el-GR" dirty="0" smtClean="0"/>
        </a:p>
        <a:p>
          <a:r>
            <a:rPr lang="en-GB" dirty="0" smtClean="0"/>
            <a:t>2-deoxyribose</a:t>
          </a:r>
          <a:endParaRPr lang="el-GR" dirty="0"/>
        </a:p>
      </dgm:t>
    </dgm:pt>
    <dgm:pt modelId="{3680870E-6CE4-4B63-99E3-3DE7279412FC}" type="parTrans" cxnId="{8F0AA2D5-34AD-4DF4-99CE-F1EC2C4DF2B7}">
      <dgm:prSet/>
      <dgm:spPr/>
      <dgm:t>
        <a:bodyPr/>
        <a:lstStyle/>
        <a:p>
          <a:endParaRPr lang="el-GR"/>
        </a:p>
      </dgm:t>
    </dgm:pt>
    <dgm:pt modelId="{73431127-2CD5-4A90-A4E1-463B3B4D6EF7}" type="sibTrans" cxnId="{8F0AA2D5-34AD-4DF4-99CE-F1EC2C4DF2B7}">
      <dgm:prSet/>
      <dgm:spPr/>
      <dgm:t>
        <a:bodyPr/>
        <a:lstStyle/>
        <a:p>
          <a:endParaRPr lang="el-GR"/>
        </a:p>
      </dgm:t>
    </dgm:pt>
    <dgm:pt modelId="{6FD7006F-B1AF-4CE0-92E1-6260F15979B5}">
      <dgm:prSet phldrT="[Κείμενο]"/>
      <dgm:spPr/>
      <dgm:t>
        <a:bodyPr/>
        <a:lstStyle/>
        <a:p>
          <a:r>
            <a:rPr lang="en-GB" dirty="0" smtClean="0"/>
            <a:t>Nitrogenous base</a:t>
          </a:r>
        </a:p>
      </dgm:t>
    </dgm:pt>
    <dgm:pt modelId="{9D10FDDC-FDBC-4C5A-8557-D8990256E99C}" type="parTrans" cxnId="{EDCA72B5-92B9-4BF0-BBBA-6FA629A8FDD5}">
      <dgm:prSet/>
      <dgm:spPr/>
      <dgm:t>
        <a:bodyPr/>
        <a:lstStyle/>
        <a:p>
          <a:endParaRPr lang="el-GR"/>
        </a:p>
      </dgm:t>
    </dgm:pt>
    <dgm:pt modelId="{CAF39386-6A19-4818-892D-26500D34E3A1}" type="sibTrans" cxnId="{EDCA72B5-92B9-4BF0-BBBA-6FA629A8FDD5}">
      <dgm:prSet/>
      <dgm:spPr/>
      <dgm:t>
        <a:bodyPr/>
        <a:lstStyle/>
        <a:p>
          <a:endParaRPr lang="el-GR"/>
        </a:p>
      </dgm:t>
    </dgm:pt>
    <dgm:pt modelId="{E5728013-D63B-49A8-AC8C-741CEE2C6DA7}">
      <dgm:prSet phldrT="[Κείμενο]"/>
      <dgm:spPr>
        <a:solidFill>
          <a:schemeClr val="bg1"/>
        </a:solidFill>
        <a:ln w="57150" cap="flat" cmpd="sng" algn="ctr">
          <a:solidFill>
            <a:schemeClr val="tx1"/>
          </a:solidFill>
          <a:prstDash val="solid"/>
          <a:round/>
          <a:headEnd type="none" w="med" len="med"/>
          <a:tailEnd type="none" w="med" len="med"/>
        </a:ln>
      </dgm:spPr>
      <dgm:t>
        <a:bodyPr/>
        <a:lstStyle/>
        <a:p>
          <a:r>
            <a:rPr lang="en-US" dirty="0" smtClean="0">
              <a:solidFill>
                <a:srgbClr val="000000"/>
              </a:solidFill>
            </a:rPr>
            <a:t>nucleic </a:t>
          </a:r>
          <a:r>
            <a:rPr lang="en-US" dirty="0" smtClean="0">
              <a:solidFill>
                <a:schemeClr val="tx1"/>
              </a:solidFill>
            </a:rPr>
            <a:t>acid</a:t>
          </a:r>
          <a:r>
            <a:rPr lang="en-US" dirty="0" smtClean="0"/>
            <a:t> </a:t>
          </a:r>
          <a:endParaRPr lang="el-GR" b="1" dirty="0">
            <a:solidFill>
              <a:schemeClr val="accent5">
                <a:lumMod val="10000"/>
              </a:schemeClr>
            </a:solidFill>
          </a:endParaRPr>
        </a:p>
      </dgm:t>
    </dgm:pt>
    <dgm:pt modelId="{73FFD021-2E3B-4B78-8D1A-8430DE188403}" type="sibTrans" cxnId="{6A3B1BD3-EB74-43FB-8EDC-A0561DCE6B8A}">
      <dgm:prSet/>
      <dgm:spPr/>
      <dgm:t>
        <a:bodyPr/>
        <a:lstStyle/>
        <a:p>
          <a:endParaRPr lang="el-GR"/>
        </a:p>
      </dgm:t>
    </dgm:pt>
    <dgm:pt modelId="{FAECCBF4-B432-4ECE-BB73-6CE6AAB511DB}" type="parTrans" cxnId="{6A3B1BD3-EB74-43FB-8EDC-A0561DCE6B8A}">
      <dgm:prSet/>
      <dgm:spPr/>
      <dgm:t>
        <a:bodyPr/>
        <a:lstStyle/>
        <a:p>
          <a:endParaRPr lang="el-GR"/>
        </a:p>
      </dgm:t>
    </dgm:pt>
    <dgm:pt modelId="{29D4870A-DBF6-4488-AE5D-9533646B9EBF}" type="pres">
      <dgm:prSet presAssocID="{17CFF6E9-C7AE-4A99-B7B1-C900F8D17D91}" presName="hierChild1" presStyleCnt="0">
        <dgm:presLayoutVars>
          <dgm:orgChart val="1"/>
          <dgm:chPref val="1"/>
          <dgm:dir/>
          <dgm:animOne val="branch"/>
          <dgm:animLvl val="lvl"/>
          <dgm:resizeHandles/>
        </dgm:presLayoutVars>
      </dgm:prSet>
      <dgm:spPr/>
      <dgm:t>
        <a:bodyPr/>
        <a:lstStyle/>
        <a:p>
          <a:endParaRPr lang="el-GR"/>
        </a:p>
      </dgm:t>
    </dgm:pt>
    <dgm:pt modelId="{73D6ADC4-952F-4BC1-983C-F5A73F3361C3}" type="pres">
      <dgm:prSet presAssocID="{E5728013-D63B-49A8-AC8C-741CEE2C6DA7}" presName="hierRoot1" presStyleCnt="0">
        <dgm:presLayoutVars>
          <dgm:hierBranch val="init"/>
        </dgm:presLayoutVars>
      </dgm:prSet>
      <dgm:spPr/>
    </dgm:pt>
    <dgm:pt modelId="{E7C0DA83-D406-4D74-ACD4-F74B1A648754}" type="pres">
      <dgm:prSet presAssocID="{E5728013-D63B-49A8-AC8C-741CEE2C6DA7}" presName="rootComposite1" presStyleCnt="0"/>
      <dgm:spPr/>
    </dgm:pt>
    <dgm:pt modelId="{B81B0193-3897-43D8-866A-8127A963A1FA}" type="pres">
      <dgm:prSet presAssocID="{E5728013-D63B-49A8-AC8C-741CEE2C6DA7}" presName="rootText1" presStyleLbl="node0" presStyleIdx="0" presStyleCnt="1" custScaleX="145480">
        <dgm:presLayoutVars>
          <dgm:chPref val="3"/>
        </dgm:presLayoutVars>
      </dgm:prSet>
      <dgm:spPr/>
      <dgm:t>
        <a:bodyPr/>
        <a:lstStyle/>
        <a:p>
          <a:endParaRPr lang="el-GR"/>
        </a:p>
      </dgm:t>
    </dgm:pt>
    <dgm:pt modelId="{BDFFF457-4569-449C-A970-A8D5C62A3EA4}" type="pres">
      <dgm:prSet presAssocID="{E5728013-D63B-49A8-AC8C-741CEE2C6DA7}" presName="rootConnector1" presStyleLbl="node1" presStyleIdx="0" presStyleCnt="0"/>
      <dgm:spPr/>
      <dgm:t>
        <a:bodyPr/>
        <a:lstStyle/>
        <a:p>
          <a:endParaRPr lang="el-GR"/>
        </a:p>
      </dgm:t>
    </dgm:pt>
    <dgm:pt modelId="{25C15C25-AC2A-4363-813A-BA24A202F4CE}" type="pres">
      <dgm:prSet presAssocID="{E5728013-D63B-49A8-AC8C-741CEE2C6DA7}" presName="hierChild2" presStyleCnt="0"/>
      <dgm:spPr/>
    </dgm:pt>
    <dgm:pt modelId="{C3BCCE98-0543-4403-BD0B-D6F86466506F}" type="pres">
      <dgm:prSet presAssocID="{EB9FB193-CEEB-4ECF-B933-479A5DD98C59}" presName="Name37" presStyleLbl="parChTrans1D2" presStyleIdx="0" presStyleCnt="3"/>
      <dgm:spPr/>
      <dgm:t>
        <a:bodyPr/>
        <a:lstStyle/>
        <a:p>
          <a:endParaRPr lang="el-GR"/>
        </a:p>
      </dgm:t>
    </dgm:pt>
    <dgm:pt modelId="{4732FC46-3C6B-4FBB-828E-B05556BC4947}" type="pres">
      <dgm:prSet presAssocID="{6F080890-13B1-4019-8F11-DFA9ADEC3847}" presName="hierRoot2" presStyleCnt="0">
        <dgm:presLayoutVars>
          <dgm:hierBranch val="init"/>
        </dgm:presLayoutVars>
      </dgm:prSet>
      <dgm:spPr/>
    </dgm:pt>
    <dgm:pt modelId="{CD517C99-5C5B-455E-A30E-92D17A7634EE}" type="pres">
      <dgm:prSet presAssocID="{6F080890-13B1-4019-8F11-DFA9ADEC3847}" presName="rootComposite" presStyleCnt="0"/>
      <dgm:spPr/>
    </dgm:pt>
    <dgm:pt modelId="{1A81CCD8-303E-4816-A92C-B01FC8FC5FE8}" type="pres">
      <dgm:prSet presAssocID="{6F080890-13B1-4019-8F11-DFA9ADEC3847}" presName="rootText" presStyleLbl="node2" presStyleIdx="0" presStyleCnt="3">
        <dgm:presLayoutVars>
          <dgm:chPref val="3"/>
        </dgm:presLayoutVars>
      </dgm:prSet>
      <dgm:spPr/>
      <dgm:t>
        <a:bodyPr/>
        <a:lstStyle/>
        <a:p>
          <a:endParaRPr lang="el-GR"/>
        </a:p>
      </dgm:t>
    </dgm:pt>
    <dgm:pt modelId="{13370814-85CB-4310-A35B-1FE037059852}" type="pres">
      <dgm:prSet presAssocID="{6F080890-13B1-4019-8F11-DFA9ADEC3847}" presName="rootConnector" presStyleLbl="node2" presStyleIdx="0" presStyleCnt="3"/>
      <dgm:spPr/>
      <dgm:t>
        <a:bodyPr/>
        <a:lstStyle/>
        <a:p>
          <a:endParaRPr lang="el-GR"/>
        </a:p>
      </dgm:t>
    </dgm:pt>
    <dgm:pt modelId="{FC838744-6B79-44E9-844D-653F7D7D6FB6}" type="pres">
      <dgm:prSet presAssocID="{6F080890-13B1-4019-8F11-DFA9ADEC3847}" presName="hierChild4" presStyleCnt="0"/>
      <dgm:spPr/>
    </dgm:pt>
    <dgm:pt modelId="{E06D5E5B-1A60-4289-AA55-E0B59A9C104E}" type="pres">
      <dgm:prSet presAssocID="{6F080890-13B1-4019-8F11-DFA9ADEC3847}" presName="hierChild5" presStyleCnt="0"/>
      <dgm:spPr/>
    </dgm:pt>
    <dgm:pt modelId="{D9C8188F-1747-4354-BEE8-F68AE8938185}" type="pres">
      <dgm:prSet presAssocID="{3680870E-6CE4-4B63-99E3-3DE7279412FC}" presName="Name37" presStyleLbl="parChTrans1D2" presStyleIdx="1" presStyleCnt="3"/>
      <dgm:spPr/>
      <dgm:t>
        <a:bodyPr/>
        <a:lstStyle/>
        <a:p>
          <a:endParaRPr lang="el-GR"/>
        </a:p>
      </dgm:t>
    </dgm:pt>
    <dgm:pt modelId="{B6A92BFD-F313-4B3E-A8F3-3B0E153C040A}" type="pres">
      <dgm:prSet presAssocID="{21829948-B754-477F-90A9-D0B07D39F4B2}" presName="hierRoot2" presStyleCnt="0">
        <dgm:presLayoutVars>
          <dgm:hierBranch val="init"/>
        </dgm:presLayoutVars>
      </dgm:prSet>
      <dgm:spPr/>
    </dgm:pt>
    <dgm:pt modelId="{CF604C9F-98C3-4B55-BADB-C64DFE3C4D4B}" type="pres">
      <dgm:prSet presAssocID="{21829948-B754-477F-90A9-D0B07D39F4B2}" presName="rootComposite" presStyleCnt="0"/>
      <dgm:spPr/>
    </dgm:pt>
    <dgm:pt modelId="{86A4007C-9336-4EEB-9265-75C8630A7C60}" type="pres">
      <dgm:prSet presAssocID="{21829948-B754-477F-90A9-D0B07D39F4B2}" presName="rootText" presStyleLbl="node2" presStyleIdx="1" presStyleCnt="3">
        <dgm:presLayoutVars>
          <dgm:chPref val="3"/>
        </dgm:presLayoutVars>
      </dgm:prSet>
      <dgm:spPr/>
      <dgm:t>
        <a:bodyPr/>
        <a:lstStyle/>
        <a:p>
          <a:endParaRPr lang="el-GR"/>
        </a:p>
      </dgm:t>
    </dgm:pt>
    <dgm:pt modelId="{4DBABCBE-FEB0-4012-B597-961E9296B3D5}" type="pres">
      <dgm:prSet presAssocID="{21829948-B754-477F-90A9-D0B07D39F4B2}" presName="rootConnector" presStyleLbl="node2" presStyleIdx="1" presStyleCnt="3"/>
      <dgm:spPr/>
      <dgm:t>
        <a:bodyPr/>
        <a:lstStyle/>
        <a:p>
          <a:endParaRPr lang="el-GR"/>
        </a:p>
      </dgm:t>
    </dgm:pt>
    <dgm:pt modelId="{40E04714-FC53-4EB7-91E5-765DAE8CBE63}" type="pres">
      <dgm:prSet presAssocID="{21829948-B754-477F-90A9-D0B07D39F4B2}" presName="hierChild4" presStyleCnt="0"/>
      <dgm:spPr/>
    </dgm:pt>
    <dgm:pt modelId="{659CC51E-4328-49BE-B195-58A4E22BA312}" type="pres">
      <dgm:prSet presAssocID="{21829948-B754-477F-90A9-D0B07D39F4B2}" presName="hierChild5" presStyleCnt="0"/>
      <dgm:spPr/>
    </dgm:pt>
    <dgm:pt modelId="{C4440149-FD31-4888-975D-246C11516854}" type="pres">
      <dgm:prSet presAssocID="{9D10FDDC-FDBC-4C5A-8557-D8990256E99C}" presName="Name37" presStyleLbl="parChTrans1D2" presStyleIdx="2" presStyleCnt="3"/>
      <dgm:spPr/>
      <dgm:t>
        <a:bodyPr/>
        <a:lstStyle/>
        <a:p>
          <a:endParaRPr lang="el-GR"/>
        </a:p>
      </dgm:t>
    </dgm:pt>
    <dgm:pt modelId="{2AB5D574-DC45-4F32-A723-F94C075B775E}" type="pres">
      <dgm:prSet presAssocID="{6FD7006F-B1AF-4CE0-92E1-6260F15979B5}" presName="hierRoot2" presStyleCnt="0">
        <dgm:presLayoutVars>
          <dgm:hierBranch val="init"/>
        </dgm:presLayoutVars>
      </dgm:prSet>
      <dgm:spPr/>
    </dgm:pt>
    <dgm:pt modelId="{B9DBF217-2D29-4F18-91F9-069FC6056462}" type="pres">
      <dgm:prSet presAssocID="{6FD7006F-B1AF-4CE0-92E1-6260F15979B5}" presName="rootComposite" presStyleCnt="0"/>
      <dgm:spPr/>
    </dgm:pt>
    <dgm:pt modelId="{79C8EDD9-FB08-435A-8790-3B1BE049176D}" type="pres">
      <dgm:prSet presAssocID="{6FD7006F-B1AF-4CE0-92E1-6260F15979B5}" presName="rootText" presStyleLbl="node2" presStyleIdx="2" presStyleCnt="3">
        <dgm:presLayoutVars>
          <dgm:chPref val="3"/>
        </dgm:presLayoutVars>
      </dgm:prSet>
      <dgm:spPr/>
      <dgm:t>
        <a:bodyPr/>
        <a:lstStyle/>
        <a:p>
          <a:endParaRPr lang="el-GR"/>
        </a:p>
      </dgm:t>
    </dgm:pt>
    <dgm:pt modelId="{CDF17B3F-2CCD-4A52-9705-22826915031A}" type="pres">
      <dgm:prSet presAssocID="{6FD7006F-B1AF-4CE0-92E1-6260F15979B5}" presName="rootConnector" presStyleLbl="node2" presStyleIdx="2" presStyleCnt="3"/>
      <dgm:spPr/>
      <dgm:t>
        <a:bodyPr/>
        <a:lstStyle/>
        <a:p>
          <a:endParaRPr lang="el-GR"/>
        </a:p>
      </dgm:t>
    </dgm:pt>
    <dgm:pt modelId="{AE03B62E-B4C3-49F2-98A3-BAF213F6A2B6}" type="pres">
      <dgm:prSet presAssocID="{6FD7006F-B1AF-4CE0-92E1-6260F15979B5}" presName="hierChild4" presStyleCnt="0"/>
      <dgm:spPr/>
    </dgm:pt>
    <dgm:pt modelId="{BCE801A8-F091-441D-ABDE-E06C39BB1CC5}" type="pres">
      <dgm:prSet presAssocID="{6FD7006F-B1AF-4CE0-92E1-6260F15979B5}" presName="hierChild5" presStyleCnt="0"/>
      <dgm:spPr/>
    </dgm:pt>
    <dgm:pt modelId="{12AFD31B-30B4-4210-8975-39EF116644FB}" type="pres">
      <dgm:prSet presAssocID="{E5728013-D63B-49A8-AC8C-741CEE2C6DA7}" presName="hierChild3" presStyleCnt="0"/>
      <dgm:spPr/>
    </dgm:pt>
  </dgm:ptLst>
  <dgm:cxnLst>
    <dgm:cxn modelId="{6A3B1BD3-EB74-43FB-8EDC-A0561DCE6B8A}" srcId="{17CFF6E9-C7AE-4A99-B7B1-C900F8D17D91}" destId="{E5728013-D63B-49A8-AC8C-741CEE2C6DA7}" srcOrd="0" destOrd="0" parTransId="{FAECCBF4-B432-4ECE-BB73-6CE6AAB511DB}" sibTransId="{73FFD021-2E3B-4B78-8D1A-8430DE188403}"/>
    <dgm:cxn modelId="{8A23D805-4882-644C-A223-63595B0CBD9E}" type="presOf" srcId="{9D10FDDC-FDBC-4C5A-8557-D8990256E99C}" destId="{C4440149-FD31-4888-975D-246C11516854}" srcOrd="0" destOrd="0" presId="urn:microsoft.com/office/officeart/2005/8/layout/orgChart1"/>
    <dgm:cxn modelId="{5656981D-1897-EB4B-A33A-9A4EAC9A7EE8}" type="presOf" srcId="{6F080890-13B1-4019-8F11-DFA9ADEC3847}" destId="{13370814-85CB-4310-A35B-1FE037059852}" srcOrd="1" destOrd="0" presId="urn:microsoft.com/office/officeart/2005/8/layout/orgChart1"/>
    <dgm:cxn modelId="{8F78AAAF-A0A6-CD49-9DCB-886AC8CF6960}" type="presOf" srcId="{E5728013-D63B-49A8-AC8C-741CEE2C6DA7}" destId="{BDFFF457-4569-449C-A970-A8D5C62A3EA4}" srcOrd="1" destOrd="0" presId="urn:microsoft.com/office/officeart/2005/8/layout/orgChart1"/>
    <dgm:cxn modelId="{DFE3F1ED-D8C0-41CF-8C66-391F166612DC}" srcId="{E5728013-D63B-49A8-AC8C-741CEE2C6DA7}" destId="{6F080890-13B1-4019-8F11-DFA9ADEC3847}" srcOrd="0" destOrd="0" parTransId="{EB9FB193-CEEB-4ECF-B933-479A5DD98C59}" sibTransId="{E991A6FA-14DB-4A0F-B631-63948273FFAC}"/>
    <dgm:cxn modelId="{5C38AF2F-B01E-FE41-A7D7-9F747B8C962D}" type="presOf" srcId="{6FD7006F-B1AF-4CE0-92E1-6260F15979B5}" destId="{79C8EDD9-FB08-435A-8790-3B1BE049176D}" srcOrd="0" destOrd="0" presId="urn:microsoft.com/office/officeart/2005/8/layout/orgChart1"/>
    <dgm:cxn modelId="{EDCA72B5-92B9-4BF0-BBBA-6FA629A8FDD5}" srcId="{E5728013-D63B-49A8-AC8C-741CEE2C6DA7}" destId="{6FD7006F-B1AF-4CE0-92E1-6260F15979B5}" srcOrd="2" destOrd="0" parTransId="{9D10FDDC-FDBC-4C5A-8557-D8990256E99C}" sibTransId="{CAF39386-6A19-4818-892D-26500D34E3A1}"/>
    <dgm:cxn modelId="{2CA55DD5-8F32-9644-8FF4-BC29927C7042}" type="presOf" srcId="{6FD7006F-B1AF-4CE0-92E1-6260F15979B5}" destId="{CDF17B3F-2CCD-4A52-9705-22826915031A}" srcOrd="1" destOrd="0" presId="urn:microsoft.com/office/officeart/2005/8/layout/orgChart1"/>
    <dgm:cxn modelId="{5B4F5996-3FF0-F144-9B65-77DE08197082}" type="presOf" srcId="{17CFF6E9-C7AE-4A99-B7B1-C900F8D17D91}" destId="{29D4870A-DBF6-4488-AE5D-9533646B9EBF}" srcOrd="0" destOrd="0" presId="urn:microsoft.com/office/officeart/2005/8/layout/orgChart1"/>
    <dgm:cxn modelId="{8551D48C-FFF5-0242-A568-D1F171343D9B}" type="presOf" srcId="{3680870E-6CE4-4B63-99E3-3DE7279412FC}" destId="{D9C8188F-1747-4354-BEE8-F68AE8938185}" srcOrd="0" destOrd="0" presId="urn:microsoft.com/office/officeart/2005/8/layout/orgChart1"/>
    <dgm:cxn modelId="{0AF82BB5-EBD3-2E45-8E0A-E68F28642649}" type="presOf" srcId="{6F080890-13B1-4019-8F11-DFA9ADEC3847}" destId="{1A81CCD8-303E-4816-A92C-B01FC8FC5FE8}" srcOrd="0" destOrd="0" presId="urn:microsoft.com/office/officeart/2005/8/layout/orgChart1"/>
    <dgm:cxn modelId="{94801BD6-A868-3648-961A-10098558DF30}" type="presOf" srcId="{21829948-B754-477F-90A9-D0B07D39F4B2}" destId="{86A4007C-9336-4EEB-9265-75C8630A7C60}" srcOrd="0" destOrd="0" presId="urn:microsoft.com/office/officeart/2005/8/layout/orgChart1"/>
    <dgm:cxn modelId="{D349D3A6-3F28-BC4B-A7EE-A350B88840E1}" type="presOf" srcId="{EB9FB193-CEEB-4ECF-B933-479A5DD98C59}" destId="{C3BCCE98-0543-4403-BD0B-D6F86466506F}" srcOrd="0" destOrd="0" presId="urn:microsoft.com/office/officeart/2005/8/layout/orgChart1"/>
    <dgm:cxn modelId="{8F0AA2D5-34AD-4DF4-99CE-F1EC2C4DF2B7}" srcId="{E5728013-D63B-49A8-AC8C-741CEE2C6DA7}" destId="{21829948-B754-477F-90A9-D0B07D39F4B2}" srcOrd="1" destOrd="0" parTransId="{3680870E-6CE4-4B63-99E3-3DE7279412FC}" sibTransId="{73431127-2CD5-4A90-A4E1-463B3B4D6EF7}"/>
    <dgm:cxn modelId="{5D40FF0D-C3D1-A44F-BC5F-901DAF4EFEF1}" type="presOf" srcId="{21829948-B754-477F-90A9-D0B07D39F4B2}" destId="{4DBABCBE-FEB0-4012-B597-961E9296B3D5}" srcOrd="1" destOrd="0" presId="urn:microsoft.com/office/officeart/2005/8/layout/orgChart1"/>
    <dgm:cxn modelId="{76C70604-E6D1-714A-BF61-D014D4896FB3}" type="presOf" srcId="{E5728013-D63B-49A8-AC8C-741CEE2C6DA7}" destId="{B81B0193-3897-43D8-866A-8127A963A1FA}" srcOrd="0" destOrd="0" presId="urn:microsoft.com/office/officeart/2005/8/layout/orgChart1"/>
    <dgm:cxn modelId="{030DF622-B5D9-5746-A009-DE1B1EAC90BA}" type="presParOf" srcId="{29D4870A-DBF6-4488-AE5D-9533646B9EBF}" destId="{73D6ADC4-952F-4BC1-983C-F5A73F3361C3}" srcOrd="0" destOrd="0" presId="urn:microsoft.com/office/officeart/2005/8/layout/orgChart1"/>
    <dgm:cxn modelId="{45DAB4D5-EB77-2E49-93D2-CF91CA104A84}" type="presParOf" srcId="{73D6ADC4-952F-4BC1-983C-F5A73F3361C3}" destId="{E7C0DA83-D406-4D74-ACD4-F74B1A648754}" srcOrd="0" destOrd="0" presId="urn:microsoft.com/office/officeart/2005/8/layout/orgChart1"/>
    <dgm:cxn modelId="{4E2FD305-9C8F-1D41-A916-AD1DFC7537DC}" type="presParOf" srcId="{E7C0DA83-D406-4D74-ACD4-F74B1A648754}" destId="{B81B0193-3897-43D8-866A-8127A963A1FA}" srcOrd="0" destOrd="0" presId="urn:microsoft.com/office/officeart/2005/8/layout/orgChart1"/>
    <dgm:cxn modelId="{2B2C2E57-4F8F-5343-B579-10A2891B44EA}" type="presParOf" srcId="{E7C0DA83-D406-4D74-ACD4-F74B1A648754}" destId="{BDFFF457-4569-449C-A970-A8D5C62A3EA4}" srcOrd="1" destOrd="0" presId="urn:microsoft.com/office/officeart/2005/8/layout/orgChart1"/>
    <dgm:cxn modelId="{BB08A1DE-9E4E-054E-9554-7F36A232A2A7}" type="presParOf" srcId="{73D6ADC4-952F-4BC1-983C-F5A73F3361C3}" destId="{25C15C25-AC2A-4363-813A-BA24A202F4CE}" srcOrd="1" destOrd="0" presId="urn:microsoft.com/office/officeart/2005/8/layout/orgChart1"/>
    <dgm:cxn modelId="{7C84D952-B39F-564C-924C-2AA5ABA0E00F}" type="presParOf" srcId="{25C15C25-AC2A-4363-813A-BA24A202F4CE}" destId="{C3BCCE98-0543-4403-BD0B-D6F86466506F}" srcOrd="0" destOrd="0" presId="urn:microsoft.com/office/officeart/2005/8/layout/orgChart1"/>
    <dgm:cxn modelId="{BF0DC285-8D94-A34B-A719-C77631386348}" type="presParOf" srcId="{25C15C25-AC2A-4363-813A-BA24A202F4CE}" destId="{4732FC46-3C6B-4FBB-828E-B05556BC4947}" srcOrd="1" destOrd="0" presId="urn:microsoft.com/office/officeart/2005/8/layout/orgChart1"/>
    <dgm:cxn modelId="{68E1F7F0-5299-A74B-857A-EF8A1F468229}" type="presParOf" srcId="{4732FC46-3C6B-4FBB-828E-B05556BC4947}" destId="{CD517C99-5C5B-455E-A30E-92D17A7634EE}" srcOrd="0" destOrd="0" presId="urn:microsoft.com/office/officeart/2005/8/layout/orgChart1"/>
    <dgm:cxn modelId="{F2687623-BF78-4F45-A577-BF93D0E25E20}" type="presParOf" srcId="{CD517C99-5C5B-455E-A30E-92D17A7634EE}" destId="{1A81CCD8-303E-4816-A92C-B01FC8FC5FE8}" srcOrd="0" destOrd="0" presId="urn:microsoft.com/office/officeart/2005/8/layout/orgChart1"/>
    <dgm:cxn modelId="{A263D295-4086-9F4E-A013-CB90F9B64F92}" type="presParOf" srcId="{CD517C99-5C5B-455E-A30E-92D17A7634EE}" destId="{13370814-85CB-4310-A35B-1FE037059852}" srcOrd="1" destOrd="0" presId="urn:microsoft.com/office/officeart/2005/8/layout/orgChart1"/>
    <dgm:cxn modelId="{5F669F49-915F-6C4C-BA2C-A60B6EEC425D}" type="presParOf" srcId="{4732FC46-3C6B-4FBB-828E-B05556BC4947}" destId="{FC838744-6B79-44E9-844D-653F7D7D6FB6}" srcOrd="1" destOrd="0" presId="urn:microsoft.com/office/officeart/2005/8/layout/orgChart1"/>
    <dgm:cxn modelId="{525A7BF3-F156-2D47-B2C3-C68398B15273}" type="presParOf" srcId="{4732FC46-3C6B-4FBB-828E-B05556BC4947}" destId="{E06D5E5B-1A60-4289-AA55-E0B59A9C104E}" srcOrd="2" destOrd="0" presId="urn:microsoft.com/office/officeart/2005/8/layout/orgChart1"/>
    <dgm:cxn modelId="{6B09B1F1-8C57-BB44-9D47-C99B67860EAD}" type="presParOf" srcId="{25C15C25-AC2A-4363-813A-BA24A202F4CE}" destId="{D9C8188F-1747-4354-BEE8-F68AE8938185}" srcOrd="2" destOrd="0" presId="urn:microsoft.com/office/officeart/2005/8/layout/orgChart1"/>
    <dgm:cxn modelId="{6B715189-155E-D342-A96E-DC3310A35B86}" type="presParOf" srcId="{25C15C25-AC2A-4363-813A-BA24A202F4CE}" destId="{B6A92BFD-F313-4B3E-A8F3-3B0E153C040A}" srcOrd="3" destOrd="0" presId="urn:microsoft.com/office/officeart/2005/8/layout/orgChart1"/>
    <dgm:cxn modelId="{2022402E-B301-1347-BB04-C97A5ED864AD}" type="presParOf" srcId="{B6A92BFD-F313-4B3E-A8F3-3B0E153C040A}" destId="{CF604C9F-98C3-4B55-BADB-C64DFE3C4D4B}" srcOrd="0" destOrd="0" presId="urn:microsoft.com/office/officeart/2005/8/layout/orgChart1"/>
    <dgm:cxn modelId="{C3F58D97-B357-244B-AA59-F951B8DAE1FA}" type="presParOf" srcId="{CF604C9F-98C3-4B55-BADB-C64DFE3C4D4B}" destId="{86A4007C-9336-4EEB-9265-75C8630A7C60}" srcOrd="0" destOrd="0" presId="urn:microsoft.com/office/officeart/2005/8/layout/orgChart1"/>
    <dgm:cxn modelId="{784EB5EB-482E-7047-A0F9-B7320237DA06}" type="presParOf" srcId="{CF604C9F-98C3-4B55-BADB-C64DFE3C4D4B}" destId="{4DBABCBE-FEB0-4012-B597-961E9296B3D5}" srcOrd="1" destOrd="0" presId="urn:microsoft.com/office/officeart/2005/8/layout/orgChart1"/>
    <dgm:cxn modelId="{4BBCFBEA-9B5A-6B44-9CC4-589202F97135}" type="presParOf" srcId="{B6A92BFD-F313-4B3E-A8F3-3B0E153C040A}" destId="{40E04714-FC53-4EB7-91E5-765DAE8CBE63}" srcOrd="1" destOrd="0" presId="urn:microsoft.com/office/officeart/2005/8/layout/orgChart1"/>
    <dgm:cxn modelId="{6EF979DB-63C9-1A41-919F-E4A84439FD0A}" type="presParOf" srcId="{B6A92BFD-F313-4B3E-A8F3-3B0E153C040A}" destId="{659CC51E-4328-49BE-B195-58A4E22BA312}" srcOrd="2" destOrd="0" presId="urn:microsoft.com/office/officeart/2005/8/layout/orgChart1"/>
    <dgm:cxn modelId="{583C93D5-ADC0-3749-9D97-29D800230867}" type="presParOf" srcId="{25C15C25-AC2A-4363-813A-BA24A202F4CE}" destId="{C4440149-FD31-4888-975D-246C11516854}" srcOrd="4" destOrd="0" presId="urn:microsoft.com/office/officeart/2005/8/layout/orgChart1"/>
    <dgm:cxn modelId="{0984EF83-F4FC-A945-B6D9-41DB4BE05F60}" type="presParOf" srcId="{25C15C25-AC2A-4363-813A-BA24A202F4CE}" destId="{2AB5D574-DC45-4F32-A723-F94C075B775E}" srcOrd="5" destOrd="0" presId="urn:microsoft.com/office/officeart/2005/8/layout/orgChart1"/>
    <dgm:cxn modelId="{C298B120-FC08-3F41-A850-5362EE8CE12F}" type="presParOf" srcId="{2AB5D574-DC45-4F32-A723-F94C075B775E}" destId="{B9DBF217-2D29-4F18-91F9-069FC6056462}" srcOrd="0" destOrd="0" presId="urn:microsoft.com/office/officeart/2005/8/layout/orgChart1"/>
    <dgm:cxn modelId="{A426776A-1D79-354A-8191-B9BE7EE89F04}" type="presParOf" srcId="{B9DBF217-2D29-4F18-91F9-069FC6056462}" destId="{79C8EDD9-FB08-435A-8790-3B1BE049176D}" srcOrd="0" destOrd="0" presId="urn:microsoft.com/office/officeart/2005/8/layout/orgChart1"/>
    <dgm:cxn modelId="{C246AC9A-5A2C-9A48-BD7B-59782CC6FD75}" type="presParOf" srcId="{B9DBF217-2D29-4F18-91F9-069FC6056462}" destId="{CDF17B3F-2CCD-4A52-9705-22826915031A}" srcOrd="1" destOrd="0" presId="urn:microsoft.com/office/officeart/2005/8/layout/orgChart1"/>
    <dgm:cxn modelId="{709B3ACC-FA21-0F4C-9687-331A399CD2AC}" type="presParOf" srcId="{2AB5D574-DC45-4F32-A723-F94C075B775E}" destId="{AE03B62E-B4C3-49F2-98A3-BAF213F6A2B6}" srcOrd="1" destOrd="0" presId="urn:microsoft.com/office/officeart/2005/8/layout/orgChart1"/>
    <dgm:cxn modelId="{9D3E7563-C021-304C-9769-E0A306FE12FB}" type="presParOf" srcId="{2AB5D574-DC45-4F32-A723-F94C075B775E}" destId="{BCE801A8-F091-441D-ABDE-E06C39BB1CC5}" srcOrd="2" destOrd="0" presId="urn:microsoft.com/office/officeart/2005/8/layout/orgChart1"/>
    <dgm:cxn modelId="{2B49BBA9-8C11-8342-8004-877062BB2BBA}" type="presParOf" srcId="{73D6ADC4-952F-4BC1-983C-F5A73F3361C3}" destId="{12AFD31B-30B4-4210-8975-39EF116644FB}"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28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28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28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D0CB3A8-665F-4559-B95C-073BD512BA1B}" type="slidenum">
              <a:rPr lang="el-G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C484D-498D-BF44-A0B0-5D7406C61AAC}" type="datetimeFigureOut">
              <a:rPr lang="en-US" smtClean="0"/>
              <a:pPr/>
              <a:t>12/1/22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40156-20EA-F34A-A9EE-86B3FA5A4B3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470D6F28-F51D-440F-BA26-E08241AF0D56}"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B19693C-F8BA-4E5B-BA10-0AFE5D449CCE}"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1A6D6FD6-7A92-4797-BC08-6AE52CA0CB55}"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l-G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l-G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D0DEDFA-8B3E-40DA-B158-50FE65D4B764}"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96E459AC-A4ED-4DDB-B4C3-7B4E1CA41CF1}"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51B7FFD7-7625-496B-AEEA-46A4FDA79BAC}"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C945A2A2-327A-4F5C-B6DF-F9109EFA3D50}"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5A1ABAE4-AD58-47CB-934E-56908A1E7596}"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008D474A-B65B-41BA-B804-EEB78580342D}"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5C3C81AF-265E-43A2-B2B8-4E53E9AA9DEE}"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3A08B36-59D4-4D79-83BD-4929A61ADF9B}"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91A16D5F-7126-4099-9CB1-16A80691C755}"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479553DC-C2C8-4AAF-A9BC-DE618365229D}"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gbSIBhFwQ4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0.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oleObject" Target="../embeddings/oleObject6.bin"/><Relationship Id="rId7" Type="http://schemas.openxmlformats.org/officeDocument/2006/relationships/oleObject" Target="../embeddings/oleObject7.bin"/><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 Id="rId3"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58.xml.rels><?xml version="1.0" encoding="UTF-8" standalone="yes"?>
<Relationships xmlns="http://schemas.openxmlformats.org/package/2006/relationships"><Relationship Id="rId9" Type="http://schemas.openxmlformats.org/officeDocument/2006/relationships/hyperlink" Target="http://www.genome.gov/25520483" TargetMode="External"/><Relationship Id="rId20" Type="http://schemas.openxmlformats.org/officeDocument/2006/relationships/hyperlink" Target="http://www.genome.gov/25520506" TargetMode="External"/><Relationship Id="rId21" Type="http://schemas.openxmlformats.org/officeDocument/2006/relationships/image" Target="../media/image71.png"/><Relationship Id="rId22" Type="http://schemas.openxmlformats.org/officeDocument/2006/relationships/image" Target="../media/image72.png"/><Relationship Id="rId10" Type="http://schemas.openxmlformats.org/officeDocument/2006/relationships/hyperlink" Target="http://www.genome.gov/25520486" TargetMode="External"/><Relationship Id="rId11" Type="http://schemas.openxmlformats.org/officeDocument/2006/relationships/hyperlink" Target="http://www.genome.gov/25520488" TargetMode="External"/><Relationship Id="rId12" Type="http://schemas.openxmlformats.org/officeDocument/2006/relationships/hyperlink" Target="http://www.genome.gov/25520492" TargetMode="External"/><Relationship Id="rId13" Type="http://schemas.openxmlformats.org/officeDocument/2006/relationships/hyperlink" Target="http://www.genome.gov/25520495" TargetMode="External"/><Relationship Id="rId14" Type="http://schemas.openxmlformats.org/officeDocument/2006/relationships/hyperlink" Target="http://www.genome.gov/25520497" TargetMode="External"/><Relationship Id="rId15" Type="http://schemas.openxmlformats.org/officeDocument/2006/relationships/hyperlink" Target="http://www.genome.gov/25520499" TargetMode="External"/><Relationship Id="rId16" Type="http://schemas.openxmlformats.org/officeDocument/2006/relationships/hyperlink" Target="http://www.genome.gov/25520501" TargetMode="External"/><Relationship Id="rId17" Type="http://schemas.openxmlformats.org/officeDocument/2006/relationships/hyperlink" Target="http://www.genome.gov/25520503" TargetMode="External"/><Relationship Id="rId18" Type="http://schemas.openxmlformats.org/officeDocument/2006/relationships/hyperlink" Target="http://www.genome.gov/25520504" TargetMode="External"/><Relationship Id="rId19" Type="http://schemas.openxmlformats.org/officeDocument/2006/relationships/hyperlink" Target="http://www.genome.gov/25520505" TargetMode="External"/><Relationship Id="rId1" Type="http://schemas.openxmlformats.org/officeDocument/2006/relationships/slideLayout" Target="../slideLayouts/slideLayout4.xml"/><Relationship Id="rId2" Type="http://schemas.openxmlformats.org/officeDocument/2006/relationships/hyperlink" Target="http://www.genome.gov/25520386" TargetMode="External"/><Relationship Id="rId3" Type="http://schemas.openxmlformats.org/officeDocument/2006/relationships/hyperlink" Target="http://www.genome.gov/25520389" TargetMode="External"/><Relationship Id="rId4" Type="http://schemas.openxmlformats.org/officeDocument/2006/relationships/hyperlink" Target="http://www.genome.gov/25520394" TargetMode="External"/><Relationship Id="rId5" Type="http://schemas.openxmlformats.org/officeDocument/2006/relationships/hyperlink" Target="http://www.genome.gov/25520396" TargetMode="External"/><Relationship Id="rId6" Type="http://schemas.openxmlformats.org/officeDocument/2006/relationships/hyperlink" Target="http://www.genome.gov/25520476" TargetMode="External"/><Relationship Id="rId7" Type="http://schemas.openxmlformats.org/officeDocument/2006/relationships/hyperlink" Target="http://www.genome.gov/25520477" TargetMode="External"/><Relationship Id="rId8" Type="http://schemas.openxmlformats.org/officeDocument/2006/relationships/hyperlink" Target="http://www.genome.gov/25520479"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hyperlink" Target="http://www.genome.gov/2552038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31" name="Oval 15"/>
          <p:cNvSpPr>
            <a:spLocks noChangeArrowheads="1"/>
          </p:cNvSpPr>
          <p:nvPr/>
        </p:nvSpPr>
        <p:spPr bwMode="auto">
          <a:xfrm>
            <a:off x="1692275" y="1773238"/>
            <a:ext cx="5543550" cy="18002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230" name="Rectangle 14"/>
          <p:cNvSpPr>
            <a:spLocks noChangeArrowheads="1"/>
          </p:cNvSpPr>
          <p:nvPr/>
        </p:nvSpPr>
        <p:spPr bwMode="auto">
          <a:xfrm>
            <a:off x="1979613" y="4283075"/>
            <a:ext cx="5184775" cy="1871663"/>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9220" name="Text Box 4"/>
          <p:cNvSpPr txBox="1">
            <a:spLocks noChangeArrowheads="1"/>
          </p:cNvSpPr>
          <p:nvPr/>
        </p:nvSpPr>
        <p:spPr bwMode="auto">
          <a:xfrm>
            <a:off x="2268538" y="2205038"/>
            <a:ext cx="1429110" cy="923330"/>
          </a:xfrm>
          <a:prstGeom prst="rect">
            <a:avLst/>
          </a:prstGeom>
          <a:noFill/>
          <a:ln w="9525">
            <a:noFill/>
            <a:miter lim="800000"/>
            <a:headEnd/>
            <a:tailEnd/>
          </a:ln>
          <a:effectLst/>
        </p:spPr>
        <p:txBody>
          <a:bodyPr wrap="none">
            <a:spAutoFit/>
          </a:bodyPr>
          <a:lstStyle/>
          <a:p>
            <a:r>
              <a:rPr lang="en-GB" sz="1800" b="0" dirty="0" smtClean="0"/>
              <a:t>Knowledge</a:t>
            </a:r>
            <a:endParaRPr lang="el-GR" sz="1800" b="0" dirty="0" smtClean="0"/>
          </a:p>
          <a:p>
            <a:endParaRPr lang="el-GR" sz="1800" b="0" dirty="0" smtClean="0"/>
          </a:p>
          <a:p>
            <a:r>
              <a:rPr lang="en-GB" sz="1800" b="0" dirty="0" smtClean="0"/>
              <a:t>Terminology</a:t>
            </a:r>
            <a:endParaRPr lang="el-GR" sz="1800" b="0" dirty="0"/>
          </a:p>
        </p:txBody>
      </p:sp>
      <p:sp>
        <p:nvSpPr>
          <p:cNvPr id="9221" name="Text Box 5"/>
          <p:cNvSpPr txBox="1">
            <a:spLocks noChangeArrowheads="1"/>
          </p:cNvSpPr>
          <p:nvPr/>
        </p:nvSpPr>
        <p:spPr bwMode="auto">
          <a:xfrm>
            <a:off x="5651500" y="4425950"/>
            <a:ext cx="1557575" cy="1754327"/>
          </a:xfrm>
          <a:prstGeom prst="rect">
            <a:avLst/>
          </a:prstGeom>
          <a:noFill/>
          <a:ln w="9525">
            <a:noFill/>
            <a:miter lim="800000"/>
            <a:headEnd/>
            <a:tailEnd/>
          </a:ln>
          <a:effectLst/>
        </p:spPr>
        <p:txBody>
          <a:bodyPr wrap="none">
            <a:spAutoFit/>
          </a:bodyPr>
          <a:lstStyle/>
          <a:p>
            <a:r>
              <a:rPr lang="en-GB" sz="1800" b="0" dirty="0" smtClean="0"/>
              <a:t>Development</a:t>
            </a:r>
            <a:endParaRPr lang="el-GR" sz="1800" b="0" dirty="0" smtClean="0"/>
          </a:p>
          <a:p>
            <a:endParaRPr lang="el-GR" sz="1800" b="0" dirty="0" smtClean="0"/>
          </a:p>
          <a:p>
            <a:r>
              <a:rPr lang="en-GB" sz="1800" b="0" dirty="0" smtClean="0"/>
              <a:t>Function</a:t>
            </a:r>
            <a:endParaRPr lang="el-GR" sz="1800" b="0" dirty="0" smtClean="0"/>
          </a:p>
          <a:p>
            <a:endParaRPr lang="el-GR" sz="1800" b="0" dirty="0" smtClean="0"/>
          </a:p>
          <a:p>
            <a:r>
              <a:rPr lang="en-GB" sz="1800" b="0" dirty="0" smtClean="0"/>
              <a:t>Structure</a:t>
            </a:r>
            <a:endParaRPr lang="en-US" sz="1800" b="0" dirty="0" smtClean="0"/>
          </a:p>
          <a:p>
            <a:endParaRPr lang="el-GR" sz="1800" b="0" dirty="0"/>
          </a:p>
        </p:txBody>
      </p:sp>
      <p:sp>
        <p:nvSpPr>
          <p:cNvPr id="9222" name="Text Box 6"/>
          <p:cNvSpPr txBox="1">
            <a:spLocks noChangeArrowheads="1"/>
          </p:cNvSpPr>
          <p:nvPr/>
        </p:nvSpPr>
        <p:spPr bwMode="auto">
          <a:xfrm>
            <a:off x="3581400" y="609600"/>
            <a:ext cx="2069797" cy="584776"/>
          </a:xfrm>
          <a:prstGeom prst="rect">
            <a:avLst/>
          </a:prstGeom>
          <a:noFill/>
          <a:ln w="9525">
            <a:noFill/>
            <a:miter lim="800000"/>
            <a:headEnd/>
            <a:tailEnd/>
          </a:ln>
          <a:effectLst/>
        </p:spPr>
        <p:txBody>
          <a:bodyPr wrap="none">
            <a:spAutoFit/>
          </a:bodyPr>
          <a:lstStyle/>
          <a:p>
            <a:r>
              <a:rPr lang="en-GB" sz="3200" dirty="0" smtClean="0"/>
              <a:t>BIOLOGY </a:t>
            </a:r>
            <a:endParaRPr lang="el-GR" sz="3200" dirty="0"/>
          </a:p>
        </p:txBody>
      </p:sp>
      <p:sp>
        <p:nvSpPr>
          <p:cNvPr id="9223" name="Text Box 7"/>
          <p:cNvSpPr txBox="1">
            <a:spLocks noChangeArrowheads="1"/>
          </p:cNvSpPr>
          <p:nvPr/>
        </p:nvSpPr>
        <p:spPr bwMode="auto">
          <a:xfrm>
            <a:off x="2195513" y="5002213"/>
            <a:ext cx="1056700" cy="369332"/>
          </a:xfrm>
          <a:prstGeom prst="rect">
            <a:avLst/>
          </a:prstGeom>
          <a:noFill/>
          <a:ln w="9525">
            <a:noFill/>
            <a:miter lim="800000"/>
            <a:headEnd/>
            <a:tailEnd/>
          </a:ln>
          <a:effectLst/>
        </p:spPr>
        <p:txBody>
          <a:bodyPr wrap="none">
            <a:spAutoFit/>
          </a:bodyPr>
          <a:lstStyle/>
          <a:p>
            <a:r>
              <a:rPr lang="en-GB" sz="1800" dirty="0" smtClean="0"/>
              <a:t>Biology</a:t>
            </a:r>
            <a:endParaRPr lang="el-GR" sz="1800" dirty="0"/>
          </a:p>
        </p:txBody>
      </p:sp>
      <p:sp>
        <p:nvSpPr>
          <p:cNvPr id="9224" name="Text Box 8"/>
          <p:cNvSpPr txBox="1">
            <a:spLocks noChangeArrowheads="1"/>
          </p:cNvSpPr>
          <p:nvPr/>
        </p:nvSpPr>
        <p:spPr bwMode="auto">
          <a:xfrm>
            <a:off x="5724525" y="2278063"/>
            <a:ext cx="1056700" cy="369332"/>
          </a:xfrm>
          <a:prstGeom prst="rect">
            <a:avLst/>
          </a:prstGeom>
          <a:noFill/>
          <a:ln w="9525">
            <a:noFill/>
            <a:miter lim="800000"/>
            <a:headEnd/>
            <a:tailEnd/>
          </a:ln>
          <a:effectLst/>
        </p:spPr>
        <p:txBody>
          <a:bodyPr wrap="none">
            <a:spAutoFit/>
          </a:bodyPr>
          <a:lstStyle/>
          <a:p>
            <a:r>
              <a:rPr lang="en-GB" sz="1800" dirty="0" smtClean="0"/>
              <a:t>Biology</a:t>
            </a:r>
            <a:endParaRPr lang="el-GR" sz="1800" dirty="0"/>
          </a:p>
        </p:txBody>
      </p:sp>
      <p:sp>
        <p:nvSpPr>
          <p:cNvPr id="9225" name="Line 9"/>
          <p:cNvSpPr>
            <a:spLocks noChangeShapeType="1"/>
          </p:cNvSpPr>
          <p:nvPr/>
        </p:nvSpPr>
        <p:spPr bwMode="auto">
          <a:xfrm flipV="1">
            <a:off x="3922713" y="4641850"/>
            <a:ext cx="1657350" cy="433388"/>
          </a:xfrm>
          <a:prstGeom prst="line">
            <a:avLst/>
          </a:prstGeom>
          <a:noFill/>
          <a:ln w="9525">
            <a:solidFill>
              <a:schemeClr val="tx1"/>
            </a:solidFill>
            <a:round/>
            <a:headEnd/>
            <a:tailEnd type="triangle" w="med" len="med"/>
          </a:ln>
          <a:effectLst/>
        </p:spPr>
        <p:txBody>
          <a:bodyPr/>
          <a:lstStyle/>
          <a:p>
            <a:endParaRPr lang="en-US"/>
          </a:p>
        </p:txBody>
      </p:sp>
      <p:sp>
        <p:nvSpPr>
          <p:cNvPr id="9226" name="Line 10"/>
          <p:cNvSpPr>
            <a:spLocks noChangeShapeType="1"/>
          </p:cNvSpPr>
          <p:nvPr/>
        </p:nvSpPr>
        <p:spPr bwMode="auto">
          <a:xfrm>
            <a:off x="4138613" y="5218113"/>
            <a:ext cx="1512887" cy="0"/>
          </a:xfrm>
          <a:prstGeom prst="line">
            <a:avLst/>
          </a:prstGeom>
          <a:noFill/>
          <a:ln w="9525">
            <a:solidFill>
              <a:schemeClr val="tx1"/>
            </a:solidFill>
            <a:round/>
            <a:headEnd/>
            <a:tailEnd type="triangle" w="med" len="med"/>
          </a:ln>
          <a:effectLst/>
        </p:spPr>
        <p:txBody>
          <a:bodyPr/>
          <a:lstStyle/>
          <a:p>
            <a:endParaRPr lang="en-US"/>
          </a:p>
        </p:txBody>
      </p:sp>
      <p:sp>
        <p:nvSpPr>
          <p:cNvPr id="9227" name="Line 11"/>
          <p:cNvSpPr>
            <a:spLocks noChangeShapeType="1"/>
          </p:cNvSpPr>
          <p:nvPr/>
        </p:nvSpPr>
        <p:spPr bwMode="auto">
          <a:xfrm>
            <a:off x="3922713" y="5364163"/>
            <a:ext cx="1584325" cy="358775"/>
          </a:xfrm>
          <a:prstGeom prst="line">
            <a:avLst/>
          </a:prstGeom>
          <a:noFill/>
          <a:ln w="9525">
            <a:solidFill>
              <a:schemeClr val="tx1"/>
            </a:solidFill>
            <a:round/>
            <a:headEnd/>
            <a:tailEnd type="triangle" w="med" len="med"/>
          </a:ln>
          <a:effectLst/>
        </p:spPr>
        <p:txBody>
          <a:bodyPr/>
          <a:lstStyle/>
          <a:p>
            <a:endParaRPr lang="en-US"/>
          </a:p>
        </p:txBody>
      </p:sp>
      <p:sp>
        <p:nvSpPr>
          <p:cNvPr id="9228" name="Line 12"/>
          <p:cNvSpPr>
            <a:spLocks noChangeShapeType="1"/>
          </p:cNvSpPr>
          <p:nvPr/>
        </p:nvSpPr>
        <p:spPr bwMode="auto">
          <a:xfrm flipH="1" flipV="1">
            <a:off x="3563938" y="2349500"/>
            <a:ext cx="1944687" cy="71438"/>
          </a:xfrm>
          <a:prstGeom prst="line">
            <a:avLst/>
          </a:prstGeom>
          <a:noFill/>
          <a:ln w="9525">
            <a:solidFill>
              <a:schemeClr val="tx1"/>
            </a:solidFill>
            <a:round/>
            <a:headEnd/>
            <a:tailEnd type="triangle" w="med" len="med"/>
          </a:ln>
          <a:effectLst/>
        </p:spPr>
        <p:txBody>
          <a:bodyPr/>
          <a:lstStyle/>
          <a:p>
            <a:endParaRPr lang="en-US"/>
          </a:p>
        </p:txBody>
      </p:sp>
      <p:sp>
        <p:nvSpPr>
          <p:cNvPr id="9229" name="Line 13"/>
          <p:cNvSpPr>
            <a:spLocks noChangeShapeType="1"/>
          </p:cNvSpPr>
          <p:nvPr/>
        </p:nvSpPr>
        <p:spPr bwMode="auto">
          <a:xfrm flipH="1">
            <a:off x="4284663" y="2565400"/>
            <a:ext cx="1223962" cy="360363"/>
          </a:xfrm>
          <a:prstGeom prst="line">
            <a:avLst/>
          </a:prstGeom>
          <a:noFill/>
          <a:ln w="9525">
            <a:solidFill>
              <a:schemeClr val="tx1"/>
            </a:solidFill>
            <a:round/>
            <a:headEnd/>
            <a:tailEnd type="triangle" w="med" len="med"/>
          </a:ln>
          <a:effectLst/>
        </p:spPr>
        <p:txBody>
          <a:bodyPr/>
          <a:lstStyle/>
          <a:p>
            <a:endParaRPr lang="en-US"/>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8600" y="838200"/>
            <a:ext cx="6019800" cy="4175125"/>
          </a:xfrm>
        </p:spPr>
        <p:txBody>
          <a:bodyPr/>
          <a:lstStyle/>
          <a:p>
            <a:pPr algn="just">
              <a:buFont typeface="Verdana" charset="0"/>
              <a:buAutoNum type="arabicPeriod"/>
            </a:pPr>
            <a:r>
              <a:rPr lang="en-US" sz="1800" dirty="0" smtClean="0"/>
              <a:t>The DNA consists of </a:t>
            </a:r>
            <a:r>
              <a:rPr lang="en-US" sz="1800" b="1" dirty="0" smtClean="0"/>
              <a:t>2 polynucleotide chains </a:t>
            </a:r>
            <a:r>
              <a:rPr lang="en-US" sz="1800" dirty="0" smtClean="0"/>
              <a:t>forming a clockwise double </a:t>
            </a:r>
            <a:r>
              <a:rPr lang="en-GB" sz="1800" dirty="0" smtClean="0"/>
              <a:t>helix.</a:t>
            </a:r>
            <a:endParaRPr lang="el-GR" sz="1800" dirty="0" smtClean="0"/>
          </a:p>
          <a:p>
            <a:pPr algn="just">
              <a:buFont typeface="Verdana" charset="0"/>
              <a:buAutoNum type="arabicPeriod"/>
            </a:pPr>
            <a:r>
              <a:rPr lang="en-US" sz="1800" dirty="0" smtClean="0"/>
              <a:t>Stable </a:t>
            </a:r>
            <a:r>
              <a:rPr lang="en-US" sz="1800" b="1" dirty="0" smtClean="0"/>
              <a:t>hydrophilic</a:t>
            </a:r>
            <a:r>
              <a:rPr lang="en-US" sz="1800" dirty="0" smtClean="0"/>
              <a:t> (negative charge) helix backbone of recurring of </a:t>
            </a:r>
            <a:r>
              <a:rPr lang="en-US" sz="1800" dirty="0" err="1" smtClean="0"/>
              <a:t>phosphogroup-deoxyribose</a:t>
            </a:r>
            <a:r>
              <a:rPr lang="en-US" sz="1800" dirty="0" smtClean="0"/>
              <a:t> molecules  joined by </a:t>
            </a:r>
            <a:r>
              <a:rPr lang="en-US" sz="1800" dirty="0" err="1" smtClean="0"/>
              <a:t>phosphodiester</a:t>
            </a:r>
            <a:r>
              <a:rPr lang="en-US" sz="1800" dirty="0" smtClean="0"/>
              <a:t> bond to the exterior of the molecule and </a:t>
            </a:r>
            <a:r>
              <a:rPr lang="en-US" sz="1800" b="1" dirty="0" smtClean="0"/>
              <a:t>hydrophobic bases </a:t>
            </a:r>
            <a:r>
              <a:rPr lang="en-US" sz="1800" dirty="0" smtClean="0"/>
              <a:t>to the interior of the helix.</a:t>
            </a:r>
            <a:endParaRPr lang="el-GR" sz="1800" b="1" dirty="0" smtClean="0"/>
          </a:p>
          <a:p>
            <a:pPr algn="just">
              <a:buFont typeface="Verdana" charset="0"/>
              <a:buAutoNum type="arabicPeriod"/>
            </a:pPr>
            <a:r>
              <a:rPr lang="en-US" sz="1800" b="1" dirty="0" smtClean="0"/>
              <a:t>Supplementary</a:t>
            </a:r>
            <a:r>
              <a:rPr lang="en-US" sz="1800" dirty="0" smtClean="0"/>
              <a:t> rule (A-T, C-G): Hydrogen bonds stabilize the structure of DNA. </a:t>
            </a:r>
            <a:endParaRPr lang="el-GR" sz="1800" dirty="0" smtClean="0"/>
          </a:p>
          <a:p>
            <a:pPr algn="just">
              <a:buFont typeface="Verdana" charset="0"/>
              <a:buAutoNum type="arabicPeriod"/>
            </a:pPr>
            <a:r>
              <a:rPr lang="en-US" sz="1800" dirty="0" smtClean="0"/>
              <a:t>Chain </a:t>
            </a:r>
            <a:r>
              <a:rPr lang="en-US" sz="1800" dirty="0" err="1" smtClean="0"/>
              <a:t>complementarity</a:t>
            </a:r>
            <a:r>
              <a:rPr lang="en-US" sz="1800" dirty="0" smtClean="0"/>
              <a:t> states that the sequence of one determines that of the other, property important for the preservation and transmission of genetic information by complementary chain synthesis by using each of the original strands to form </a:t>
            </a:r>
            <a:r>
              <a:rPr lang="en-US" sz="1800" b="1" dirty="0" smtClean="0"/>
              <a:t>2 identical DNA molecules</a:t>
            </a:r>
            <a:r>
              <a:rPr lang="en-US" sz="1800" dirty="0" smtClean="0"/>
              <a:t>.</a:t>
            </a:r>
            <a:endParaRPr lang="el-GR" sz="1800" b="1" dirty="0" smtClean="0"/>
          </a:p>
          <a:p>
            <a:pPr algn="just">
              <a:buFont typeface="Verdana" charset="0"/>
              <a:buAutoNum type="arabicPeriod"/>
            </a:pPr>
            <a:r>
              <a:rPr lang="en-US" sz="1800" b="1" dirty="0" smtClean="0"/>
              <a:t>Direction</a:t>
            </a:r>
            <a:r>
              <a:rPr lang="en-US" sz="1800" dirty="0" smtClean="0"/>
              <a:t> of each chain is </a:t>
            </a:r>
            <a:r>
              <a:rPr lang="en-US" sz="1800" b="1" dirty="0" smtClean="0"/>
              <a:t>5’-3’ </a:t>
            </a:r>
            <a:r>
              <a:rPr lang="en-US" sz="1800" dirty="0" smtClean="0"/>
              <a:t>but they are </a:t>
            </a:r>
            <a:r>
              <a:rPr lang="en-US" sz="1800" b="1" dirty="0" err="1" smtClean="0"/>
              <a:t>antiparallel</a:t>
            </a:r>
            <a:r>
              <a:rPr lang="en-US" sz="1800" dirty="0" smtClean="0"/>
              <a:t> with each other (3’ end of one opposite of the 5’ end of the other).</a:t>
            </a:r>
            <a:endParaRPr lang="el-GR" sz="1800" dirty="0" smtClean="0"/>
          </a:p>
          <a:p>
            <a:pPr>
              <a:buFont typeface="Wingdings" charset="2"/>
              <a:buNone/>
            </a:pPr>
            <a:r>
              <a:rPr lang="el-GR" sz="1800" dirty="0"/>
              <a:t> </a:t>
            </a:r>
          </a:p>
        </p:txBody>
      </p:sp>
      <p:sp>
        <p:nvSpPr>
          <p:cNvPr id="11" name="Text Box 6"/>
          <p:cNvSpPr txBox="1">
            <a:spLocks noChangeArrowheads="1"/>
          </p:cNvSpPr>
          <p:nvPr/>
        </p:nvSpPr>
        <p:spPr bwMode="auto">
          <a:xfrm>
            <a:off x="1066800" y="228600"/>
            <a:ext cx="6712094" cy="461665"/>
          </a:xfrm>
          <a:prstGeom prst="rect">
            <a:avLst/>
          </a:prstGeom>
          <a:noFill/>
          <a:ln w="9525">
            <a:noFill/>
            <a:miter lim="800000"/>
            <a:headEnd/>
            <a:tailEnd/>
          </a:ln>
          <a:effectLst/>
        </p:spPr>
        <p:txBody>
          <a:bodyPr wrap="none">
            <a:spAutoFit/>
          </a:bodyPr>
          <a:lstStyle/>
          <a:p>
            <a:r>
              <a:rPr lang="en-US" sz="2400" cap="all" dirty="0" smtClean="0"/>
              <a:t>T</a:t>
            </a:r>
            <a:r>
              <a:rPr lang="en-GB" sz="2400" cap="all" dirty="0" smtClean="0"/>
              <a:t>he model of the double helix</a:t>
            </a:r>
            <a:r>
              <a:rPr lang="el-GR" sz="2400" b="1" dirty="0" smtClean="0"/>
              <a:t> </a:t>
            </a:r>
            <a:r>
              <a:rPr lang="en-GB" sz="2400" b="1" dirty="0" smtClean="0"/>
              <a:t>of</a:t>
            </a:r>
            <a:r>
              <a:rPr lang="el-GR" sz="2400" b="1" dirty="0" smtClean="0"/>
              <a:t> </a:t>
            </a:r>
            <a:r>
              <a:rPr lang="en-US" sz="2400" b="1" dirty="0" smtClean="0"/>
              <a:t>DNA</a:t>
            </a:r>
            <a:endParaRPr lang="el-GR" sz="2400" b="1" dirty="0"/>
          </a:p>
        </p:txBody>
      </p:sp>
      <p:pic>
        <p:nvPicPr>
          <p:cNvPr id="13" name="Picture 5" descr="Double helix"/>
          <p:cNvPicPr>
            <a:picLocks noChangeAspect="1" noChangeArrowheads="1"/>
          </p:cNvPicPr>
          <p:nvPr/>
        </p:nvPicPr>
        <p:blipFill>
          <a:blip r:embed="rId2" cstate="print"/>
          <a:srcRect/>
          <a:stretch>
            <a:fillRect/>
          </a:stretch>
        </p:blipFill>
        <p:spPr bwMode="auto">
          <a:xfrm>
            <a:off x="6400800" y="1196975"/>
            <a:ext cx="2555875" cy="4462463"/>
          </a:xfrm>
          <a:prstGeom prst="rect">
            <a:avLst/>
          </a:prstGeom>
          <a:noFill/>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9" name="Picture 5" descr="Page 02"/>
          <p:cNvPicPr>
            <a:picLocks noChangeAspect="1" noChangeArrowheads="1"/>
          </p:cNvPicPr>
          <p:nvPr/>
        </p:nvPicPr>
        <p:blipFill>
          <a:blip r:embed="rId2" cstate="print"/>
          <a:srcRect/>
          <a:stretch>
            <a:fillRect/>
          </a:stretch>
        </p:blipFill>
        <p:spPr bwMode="auto">
          <a:xfrm>
            <a:off x="3124199" y="1371601"/>
            <a:ext cx="2209800" cy="2560974"/>
          </a:xfrm>
          <a:prstGeom prst="rect">
            <a:avLst/>
          </a:prstGeom>
          <a:noFill/>
        </p:spPr>
      </p:pic>
      <p:pic>
        <p:nvPicPr>
          <p:cNvPr id="21511" name="Picture 7" descr="Page 01"/>
          <p:cNvPicPr>
            <a:picLocks noChangeAspect="1" noChangeArrowheads="1"/>
          </p:cNvPicPr>
          <p:nvPr/>
        </p:nvPicPr>
        <p:blipFill>
          <a:blip r:embed="rId3" cstate="print"/>
          <a:srcRect/>
          <a:stretch>
            <a:fillRect/>
          </a:stretch>
        </p:blipFill>
        <p:spPr bwMode="auto">
          <a:xfrm>
            <a:off x="1066799" y="1371600"/>
            <a:ext cx="2057400" cy="2571191"/>
          </a:xfrm>
          <a:prstGeom prst="rect">
            <a:avLst/>
          </a:prstGeom>
          <a:noFill/>
        </p:spPr>
      </p:pic>
      <p:pic>
        <p:nvPicPr>
          <p:cNvPr id="21513" name="Picture 9" descr="Page 03"/>
          <p:cNvPicPr>
            <a:picLocks noChangeAspect="1" noChangeArrowheads="1"/>
          </p:cNvPicPr>
          <p:nvPr/>
        </p:nvPicPr>
        <p:blipFill>
          <a:blip r:embed="rId4" cstate="print"/>
          <a:srcRect/>
          <a:stretch>
            <a:fillRect/>
          </a:stretch>
        </p:blipFill>
        <p:spPr bwMode="auto">
          <a:xfrm>
            <a:off x="5333999" y="1371599"/>
            <a:ext cx="2286001" cy="2514601"/>
          </a:xfrm>
          <a:prstGeom prst="rect">
            <a:avLst/>
          </a:prstGeom>
          <a:noFill/>
        </p:spPr>
      </p:pic>
      <p:sp>
        <p:nvSpPr>
          <p:cNvPr id="21514" name="Text Box 10"/>
          <p:cNvSpPr txBox="1">
            <a:spLocks noChangeArrowheads="1"/>
          </p:cNvSpPr>
          <p:nvPr/>
        </p:nvSpPr>
        <p:spPr bwMode="auto">
          <a:xfrm>
            <a:off x="1763713" y="76200"/>
            <a:ext cx="5329237" cy="1158875"/>
          </a:xfrm>
          <a:prstGeom prst="rect">
            <a:avLst/>
          </a:prstGeom>
          <a:noFill/>
          <a:ln w="9525">
            <a:noFill/>
            <a:miter lim="800000"/>
            <a:headEnd/>
            <a:tailEnd/>
          </a:ln>
          <a:effectLst/>
        </p:spPr>
        <p:txBody>
          <a:bodyPr>
            <a:spAutoFit/>
          </a:bodyPr>
          <a:lstStyle/>
          <a:p>
            <a:pPr algn="ctr"/>
            <a:r>
              <a:rPr lang="en-US" sz="3200" dirty="0"/>
              <a:t>A Structure for DNA </a:t>
            </a:r>
          </a:p>
          <a:p>
            <a:pPr algn="ctr"/>
            <a:r>
              <a:rPr lang="en-US" sz="1800" dirty="0"/>
              <a:t>(typescript)</a:t>
            </a:r>
          </a:p>
          <a:p>
            <a:pPr algn="ctr"/>
            <a:r>
              <a:rPr lang="en-US" dirty="0"/>
              <a:t>Watson &amp; Crick [Nature 1953]</a:t>
            </a:r>
            <a:endParaRPr lang="el-GR" dirty="0"/>
          </a:p>
        </p:txBody>
      </p:sp>
      <p:pic>
        <p:nvPicPr>
          <p:cNvPr id="6" name="Picture 9" descr="DNA_02"/>
          <p:cNvPicPr>
            <a:picLocks noChangeAspect="1" noChangeArrowheads="1"/>
          </p:cNvPicPr>
          <p:nvPr/>
        </p:nvPicPr>
        <p:blipFill>
          <a:blip r:embed="rId5" cstate="print"/>
          <a:srcRect/>
          <a:stretch>
            <a:fillRect/>
          </a:stretch>
        </p:blipFill>
        <p:spPr bwMode="auto">
          <a:xfrm>
            <a:off x="5237145" y="3733800"/>
            <a:ext cx="2382855" cy="2787650"/>
          </a:xfrm>
          <a:prstGeom prst="rect">
            <a:avLst/>
          </a:prstGeom>
          <a:noFill/>
        </p:spPr>
      </p:pic>
      <p:sp>
        <p:nvSpPr>
          <p:cNvPr id="7" name="Line 6"/>
          <p:cNvSpPr>
            <a:spLocks noChangeShapeType="1"/>
          </p:cNvSpPr>
          <p:nvPr/>
        </p:nvSpPr>
        <p:spPr bwMode="auto">
          <a:xfrm>
            <a:off x="3644900" y="4852988"/>
            <a:ext cx="1384300" cy="404812"/>
          </a:xfrm>
          <a:prstGeom prst="line">
            <a:avLst/>
          </a:prstGeom>
          <a:noFill/>
          <a:ln w="9525">
            <a:solidFill>
              <a:schemeClr val="tx1"/>
            </a:solidFill>
            <a:round/>
            <a:headEnd/>
            <a:tailEnd type="triangle" w="med" len="med"/>
          </a:ln>
          <a:effectLst/>
        </p:spPr>
        <p:txBody>
          <a:bodyPr/>
          <a:lstStyle/>
          <a:p>
            <a:endParaRPr lang="en-US"/>
          </a:p>
        </p:txBody>
      </p:sp>
      <p:sp>
        <p:nvSpPr>
          <p:cNvPr id="8" name="Text Box 7"/>
          <p:cNvSpPr txBox="1">
            <a:spLocks noChangeArrowheads="1"/>
          </p:cNvSpPr>
          <p:nvPr/>
        </p:nvSpPr>
        <p:spPr bwMode="auto">
          <a:xfrm>
            <a:off x="1962150" y="4281487"/>
            <a:ext cx="3067050" cy="366713"/>
          </a:xfrm>
          <a:prstGeom prst="rect">
            <a:avLst/>
          </a:prstGeom>
          <a:noFill/>
          <a:ln w="9525">
            <a:noFill/>
            <a:miter lim="800000"/>
            <a:headEnd/>
            <a:tailEnd/>
          </a:ln>
          <a:effectLst/>
        </p:spPr>
        <p:txBody>
          <a:bodyPr wrap="none">
            <a:spAutoFit/>
          </a:bodyPr>
          <a:lstStyle/>
          <a:p>
            <a:r>
              <a:rPr lang="en-US" sz="1800" dirty="0">
                <a:latin typeface="Arial" charset="0"/>
              </a:rPr>
              <a:t>Watson was 23 at the time!!!</a:t>
            </a:r>
            <a:endParaRPr lang="el-GR" sz="1800" dirty="0">
              <a:latin typeface="Arial" charset="0"/>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8313" y="620713"/>
            <a:ext cx="8229600" cy="1143000"/>
          </a:xfrm>
        </p:spPr>
        <p:txBody>
          <a:bodyPr/>
          <a:lstStyle/>
          <a:p>
            <a:r>
              <a:rPr lang="en-US" sz="2000" dirty="0">
                <a:latin typeface="Times New Roman" pitchFamily="18" charset="0"/>
              </a:rPr>
              <a:t>Rosalind Franklin took an </a:t>
            </a:r>
            <a:r>
              <a:rPr lang="el-GR" sz="2000" dirty="0">
                <a:latin typeface="Times New Roman" pitchFamily="18" charset="0"/>
              </a:rPr>
              <a:t>exceptional X-ray photograph of a DNA molecule, which provided Watson</a:t>
            </a:r>
            <a:r>
              <a:rPr lang="en-US" sz="2000" dirty="0">
                <a:latin typeface="Times New Roman" pitchFamily="18" charset="0"/>
              </a:rPr>
              <a:t>+Crick </a:t>
            </a:r>
            <a:r>
              <a:rPr lang="el-GR" sz="2000" dirty="0">
                <a:latin typeface="Times New Roman" pitchFamily="18" charset="0"/>
              </a:rPr>
              <a:t>with the key to the double-helix puzzle.</a:t>
            </a:r>
            <a:r>
              <a:rPr lang="el-GR" sz="4000" dirty="0"/>
              <a:t> </a:t>
            </a:r>
            <a:br>
              <a:rPr lang="el-GR" sz="4000" dirty="0"/>
            </a:br>
            <a:endParaRPr lang="el-GR" sz="4000" dirty="0"/>
          </a:p>
        </p:txBody>
      </p:sp>
      <p:pic>
        <p:nvPicPr>
          <p:cNvPr id="20485" name="Picture 5" descr="The discovery of DNA’s double-helix structure would have been impossible without the work"/>
          <p:cNvPicPr>
            <a:picLocks noChangeAspect="1" noChangeArrowheads="1"/>
          </p:cNvPicPr>
          <p:nvPr/>
        </p:nvPicPr>
        <p:blipFill>
          <a:blip r:embed="rId2" cstate="print"/>
          <a:srcRect/>
          <a:stretch>
            <a:fillRect/>
          </a:stretch>
        </p:blipFill>
        <p:spPr bwMode="auto">
          <a:xfrm>
            <a:off x="395288" y="1844675"/>
            <a:ext cx="3514725" cy="3025775"/>
          </a:xfrm>
          <a:prstGeom prst="rect">
            <a:avLst/>
          </a:prstGeom>
          <a:noFill/>
        </p:spPr>
      </p:pic>
      <p:sp>
        <p:nvSpPr>
          <p:cNvPr id="20488" name="Rectangle 8"/>
          <p:cNvSpPr>
            <a:spLocks noChangeArrowheads="1"/>
          </p:cNvSpPr>
          <p:nvPr/>
        </p:nvSpPr>
        <p:spPr bwMode="auto">
          <a:xfrm>
            <a:off x="4356100" y="1773238"/>
            <a:ext cx="4392613" cy="3384550"/>
          </a:xfrm>
          <a:prstGeom prst="rect">
            <a:avLst/>
          </a:prstGeom>
          <a:noFill/>
          <a:ln w="9525">
            <a:solidFill>
              <a:schemeClr val="tx1"/>
            </a:solidFill>
            <a:miter lim="800000"/>
            <a:headEnd/>
            <a:tailEnd/>
          </a:ln>
          <a:effectLst/>
        </p:spPr>
        <p:txBody>
          <a:bodyPr wrap="none" anchor="ctr"/>
          <a:lstStyle/>
          <a:p>
            <a:endParaRPr lang="en-US"/>
          </a:p>
        </p:txBody>
      </p:sp>
      <p:pic>
        <p:nvPicPr>
          <p:cNvPr id="20490" name="Picture 10" descr="Sodium deoxyribose nucleate from calf thymus, Structure B, Photo 51, taken by Rosalind E. Franklin and R.G. Gosling. Linus Pauling's holographic annotations are to the right of the photo."/>
          <p:cNvPicPr>
            <a:picLocks noChangeAspect="1" noChangeArrowheads="1"/>
          </p:cNvPicPr>
          <p:nvPr/>
        </p:nvPicPr>
        <p:blipFill>
          <a:blip r:embed="rId3" cstate="print"/>
          <a:srcRect/>
          <a:stretch>
            <a:fillRect/>
          </a:stretch>
        </p:blipFill>
        <p:spPr bwMode="auto">
          <a:xfrm>
            <a:off x="4643438" y="1944688"/>
            <a:ext cx="3810000" cy="2924175"/>
          </a:xfrm>
          <a:prstGeom prst="rect">
            <a:avLst/>
          </a:prstGeom>
          <a:noFill/>
        </p:spPr>
      </p:pic>
      <p:sp>
        <p:nvSpPr>
          <p:cNvPr id="20491" name="Text Box 11"/>
          <p:cNvSpPr txBox="1">
            <a:spLocks noChangeArrowheads="1"/>
          </p:cNvSpPr>
          <p:nvPr/>
        </p:nvSpPr>
        <p:spPr bwMode="auto">
          <a:xfrm>
            <a:off x="3200401" y="5300663"/>
            <a:ext cx="6334564" cy="923330"/>
          </a:xfrm>
          <a:prstGeom prst="rect">
            <a:avLst/>
          </a:prstGeom>
          <a:noFill/>
          <a:ln w="9525">
            <a:noFill/>
            <a:miter lim="800000"/>
            <a:headEnd/>
            <a:tailEnd/>
          </a:ln>
          <a:effectLst/>
        </p:spPr>
        <p:txBody>
          <a:bodyPr wrap="square">
            <a:spAutoFit/>
          </a:bodyPr>
          <a:lstStyle/>
          <a:p>
            <a:pPr algn="ctr"/>
            <a:r>
              <a:rPr lang="el-GR" sz="1800" b="0" dirty="0"/>
              <a:t>Sodium deoxyribose nucleate from calf </a:t>
            </a:r>
            <a:r>
              <a:rPr lang="el-GR" sz="1800" b="0" dirty="0" smtClean="0"/>
              <a:t>thymus</a:t>
            </a:r>
            <a:endParaRPr lang="en-US" sz="1800" b="0" dirty="0" smtClean="0"/>
          </a:p>
          <a:p>
            <a:pPr algn="ctr"/>
            <a:r>
              <a:rPr lang="el-GR" sz="1800" b="0" dirty="0"/>
              <a:t> Structure B, Photo 51, </a:t>
            </a:r>
            <a:r>
              <a:rPr lang="en-US" sz="1800" b="0" dirty="0"/>
              <a:t>(May 2, 1952</a:t>
            </a:r>
            <a:r>
              <a:rPr lang="en-US" sz="1800" b="0" dirty="0" smtClean="0"/>
              <a:t>)</a:t>
            </a:r>
            <a:r>
              <a:rPr lang="el-GR" sz="1800" b="0" dirty="0" smtClean="0"/>
              <a:t> </a:t>
            </a:r>
            <a:endParaRPr lang="en-GB" sz="1800" b="0" dirty="0" smtClean="0"/>
          </a:p>
          <a:p>
            <a:pPr algn="ctr"/>
            <a:r>
              <a:rPr lang="el-GR" sz="1800" b="0" dirty="0" smtClean="0"/>
              <a:t>by </a:t>
            </a:r>
            <a:r>
              <a:rPr lang="el-GR" sz="1800" b="0" dirty="0"/>
              <a:t>Rosalind E. Franklin and R.G. Gosling </a:t>
            </a: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828800" y="3075057"/>
            <a:ext cx="6324600" cy="400110"/>
          </a:xfrm>
          <a:prstGeom prst="rect">
            <a:avLst/>
          </a:prstGeom>
        </p:spPr>
        <p:txBody>
          <a:bodyPr wrap="square">
            <a:spAutoFit/>
          </a:bodyPr>
          <a:lstStyle/>
          <a:p>
            <a:r>
              <a:rPr lang="en-US" dirty="0" smtClean="0"/>
              <a:t>https://</a:t>
            </a:r>
            <a:r>
              <a:rPr lang="en-US" dirty="0" err="1" smtClean="0"/>
              <a:t>www.youtube.com/watch?v</a:t>
            </a:r>
            <a:r>
              <a:rPr lang="en-US" dirty="0" smtClean="0"/>
              <a:t>=o_-6JXLYS-k</a:t>
            </a:r>
            <a:endParaRPr lang="en-US" dirty="0"/>
          </a:p>
        </p:txBody>
      </p:sp>
      <p:sp>
        <p:nvSpPr>
          <p:cNvPr id="3" name="Rectangle 2"/>
          <p:cNvSpPr/>
          <p:nvPr/>
        </p:nvSpPr>
        <p:spPr>
          <a:xfrm>
            <a:off x="1828800" y="3711714"/>
            <a:ext cx="6400800" cy="400110"/>
          </a:xfrm>
          <a:prstGeom prst="rect">
            <a:avLst/>
          </a:prstGeom>
        </p:spPr>
        <p:txBody>
          <a:bodyPr wrap="square">
            <a:spAutoFit/>
          </a:bodyPr>
          <a:lstStyle/>
          <a:p>
            <a:r>
              <a:rPr lang="en-US" dirty="0" smtClean="0"/>
              <a:t>https://</a:t>
            </a:r>
            <a:r>
              <a:rPr lang="en-US" dirty="0" err="1" smtClean="0"/>
              <a:t>www.youtube.com/watch?v</a:t>
            </a:r>
            <a:r>
              <a:rPr lang="en-US" dirty="0" smtClean="0"/>
              <a:t>=C1CRrtkWwu0</a:t>
            </a:r>
            <a:endParaRPr lang="en-US" dirty="0"/>
          </a:p>
        </p:txBody>
      </p:sp>
      <p:sp>
        <p:nvSpPr>
          <p:cNvPr id="6" name="Rectangle 5"/>
          <p:cNvSpPr/>
          <p:nvPr/>
        </p:nvSpPr>
        <p:spPr>
          <a:xfrm>
            <a:off x="1828800" y="4321314"/>
            <a:ext cx="64770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yDkSWd_ZbbE</a:t>
            </a:r>
            <a:endParaRPr lang="en-US"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Τίτλος 1"/>
          <p:cNvSpPr>
            <a:spLocks noGrp="1"/>
          </p:cNvSpPr>
          <p:nvPr>
            <p:ph type="title"/>
          </p:nvPr>
        </p:nvSpPr>
        <p:spPr>
          <a:xfrm>
            <a:off x="914400" y="152400"/>
            <a:ext cx="3733800" cy="914400"/>
          </a:xfrm>
        </p:spPr>
        <p:txBody>
          <a:bodyPr/>
          <a:lstStyle/>
          <a:p>
            <a:pPr algn="l"/>
            <a:r>
              <a:rPr lang="en-US" sz="2400" dirty="0" smtClean="0"/>
              <a:t>DNA ORGANIZATION</a:t>
            </a:r>
            <a:endParaRPr lang="el-GR" sz="2400" b="1" dirty="0"/>
          </a:p>
        </p:txBody>
      </p:sp>
      <p:sp>
        <p:nvSpPr>
          <p:cNvPr id="3" name="Θέση περιεχομένου 2"/>
          <p:cNvSpPr>
            <a:spLocks noGrp="1"/>
          </p:cNvSpPr>
          <p:nvPr>
            <p:ph idx="1"/>
          </p:nvPr>
        </p:nvSpPr>
        <p:spPr>
          <a:xfrm>
            <a:off x="563562" y="4806950"/>
            <a:ext cx="4313238" cy="1670050"/>
          </a:xfrm>
        </p:spPr>
        <p:txBody>
          <a:bodyPr/>
          <a:lstStyle/>
          <a:p>
            <a:pPr marL="0" indent="0" algn="just">
              <a:buFont typeface="Wingdings" charset="2"/>
              <a:buNone/>
            </a:pPr>
            <a:r>
              <a:rPr lang="en-US" sz="1800" dirty="0" smtClean="0"/>
              <a:t>DNA in a human cell is 2 </a:t>
            </a:r>
            <a:r>
              <a:rPr lang="en-US" sz="1800" dirty="0" err="1" smtClean="0"/>
              <a:t>m</a:t>
            </a:r>
            <a:r>
              <a:rPr lang="en-US" sz="1800" dirty="0" smtClean="0"/>
              <a:t> long but can </a:t>
            </a:r>
            <a:r>
              <a:rPr lang="en-US" sz="1800" dirty="0" err="1" smtClean="0"/>
              <a:t>supercoil</a:t>
            </a:r>
            <a:r>
              <a:rPr lang="en-US" sz="1800" dirty="0" smtClean="0"/>
              <a:t> rises up to 10 </a:t>
            </a:r>
            <a:r>
              <a:rPr lang="en-US" sz="1800" dirty="0" err="1" smtClean="0"/>
              <a:t>μm</a:t>
            </a:r>
            <a:r>
              <a:rPr lang="en-US" sz="1800" dirty="0" smtClean="0"/>
              <a:t>. </a:t>
            </a:r>
          </a:p>
          <a:p>
            <a:pPr marL="0" indent="0" algn="just">
              <a:buFont typeface="Wingdings" charset="2"/>
              <a:buNone/>
            </a:pPr>
            <a:r>
              <a:rPr lang="en-US" sz="1800" dirty="0" smtClean="0"/>
              <a:t>Their number and length are characteristic of each type of organism.</a:t>
            </a:r>
            <a:endParaRPr lang="el-GR" sz="1800" dirty="0" smtClean="0"/>
          </a:p>
          <a:p>
            <a:pPr marL="0" indent="0" algn="just"/>
            <a:endParaRPr lang="el-GR" sz="1800" dirty="0"/>
          </a:p>
        </p:txBody>
      </p:sp>
      <p:pic>
        <p:nvPicPr>
          <p:cNvPr id="20484" name="Picture 2" descr="chromosome structure, human chromosome 4"/>
          <p:cNvPicPr>
            <a:picLocks noChangeAspect="1" noChangeArrowheads="1"/>
          </p:cNvPicPr>
          <p:nvPr/>
        </p:nvPicPr>
        <p:blipFill>
          <a:blip r:embed="rId2"/>
          <a:srcRect/>
          <a:stretch>
            <a:fillRect/>
          </a:stretch>
        </p:blipFill>
        <p:spPr bwMode="auto">
          <a:xfrm>
            <a:off x="5380038" y="0"/>
            <a:ext cx="3763962" cy="6838950"/>
          </a:xfrm>
          <a:prstGeom prst="rect">
            <a:avLst/>
          </a:prstGeom>
          <a:noFill/>
          <a:ln w="9525">
            <a:noFill/>
            <a:miter lim="800000"/>
            <a:headEnd/>
            <a:tailEnd/>
          </a:ln>
        </p:spPr>
      </p:pic>
      <p:pic>
        <p:nvPicPr>
          <p:cNvPr id="4" name="Picture 2" descr="C:\Users\panagiota\Desktop\181.gif"/>
          <p:cNvPicPr>
            <a:picLocks noChangeAspect="1" noChangeArrowheads="1"/>
          </p:cNvPicPr>
          <p:nvPr/>
        </p:nvPicPr>
        <p:blipFill>
          <a:blip r:embed="rId3"/>
          <a:srcRect/>
          <a:stretch>
            <a:fillRect/>
          </a:stretch>
        </p:blipFill>
        <p:spPr bwMode="auto">
          <a:xfrm>
            <a:off x="611187" y="1143000"/>
            <a:ext cx="3960813" cy="3182937"/>
          </a:xfrm>
          <a:prstGeom prst="rect">
            <a:avLst/>
          </a:prstGeom>
          <a:noFill/>
          <a:ln w="9525">
            <a:noFill/>
            <a:miter lim="800000"/>
            <a:headEnd/>
            <a:tailEnd/>
          </a:ln>
        </p:spPr>
      </p:pic>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5780" name="Object 4"/>
          <p:cNvGraphicFramePr>
            <a:graphicFrameLocks noChangeAspect="1"/>
          </p:cNvGraphicFramePr>
          <p:nvPr/>
        </p:nvGraphicFramePr>
        <p:xfrm>
          <a:off x="971550" y="1341438"/>
          <a:ext cx="4470400" cy="3594100"/>
        </p:xfrm>
        <a:graphic>
          <a:graphicData uri="http://schemas.openxmlformats.org/presentationml/2006/ole">
            <p:oleObj spid="_x0000_s560130" name="Image" r:id="rId3" imgW="4469841" imgH="3593651" progId="">
              <p:embed/>
            </p:oleObj>
          </a:graphicData>
        </a:graphic>
      </p:graphicFrame>
      <p:graphicFrame>
        <p:nvGraphicFramePr>
          <p:cNvPr id="75781" name="Object 5"/>
          <p:cNvGraphicFramePr>
            <a:graphicFrameLocks noChangeAspect="1"/>
          </p:cNvGraphicFramePr>
          <p:nvPr/>
        </p:nvGraphicFramePr>
        <p:xfrm>
          <a:off x="5435600" y="1125538"/>
          <a:ext cx="3187700" cy="4470400"/>
        </p:xfrm>
        <a:graphic>
          <a:graphicData uri="http://schemas.openxmlformats.org/presentationml/2006/ole">
            <p:oleObj spid="_x0000_s560131" name="Image" r:id="rId4" imgW="3187302" imgH="4469841" progId="">
              <p:embed/>
            </p:oleObj>
          </a:graphicData>
        </a:graphic>
      </p:graphicFrame>
      <p:sp>
        <p:nvSpPr>
          <p:cNvPr id="75782" name="Text Box 6"/>
          <p:cNvSpPr txBox="1">
            <a:spLocks noChangeArrowheads="1"/>
          </p:cNvSpPr>
          <p:nvPr/>
        </p:nvSpPr>
        <p:spPr bwMode="auto">
          <a:xfrm>
            <a:off x="1143000" y="5013325"/>
            <a:ext cx="3604435" cy="369332"/>
          </a:xfrm>
          <a:prstGeom prst="rect">
            <a:avLst/>
          </a:prstGeom>
          <a:noFill/>
          <a:ln w="9525">
            <a:noFill/>
            <a:miter lim="800000"/>
            <a:headEnd/>
            <a:tailEnd/>
          </a:ln>
          <a:effectLst/>
        </p:spPr>
        <p:txBody>
          <a:bodyPr wrap="none">
            <a:spAutoFit/>
          </a:bodyPr>
          <a:lstStyle/>
          <a:p>
            <a:r>
              <a:rPr lang="en-US" sz="1800" b="0" dirty="0" smtClean="0"/>
              <a:t>~ 200 base pairs per </a:t>
            </a:r>
            <a:r>
              <a:rPr lang="en-US" sz="1800" b="0" dirty="0" err="1" smtClean="0"/>
              <a:t>nucleosome</a:t>
            </a:r>
            <a:endParaRPr lang="el-GR" sz="1800" b="0" dirty="0">
              <a:latin typeface="+mn-lt"/>
            </a:endParaRPr>
          </a:p>
        </p:txBody>
      </p:sp>
      <p:sp>
        <p:nvSpPr>
          <p:cNvPr id="75783" name="Text Box 7"/>
          <p:cNvSpPr txBox="1">
            <a:spLocks noChangeArrowheads="1"/>
          </p:cNvSpPr>
          <p:nvPr/>
        </p:nvSpPr>
        <p:spPr bwMode="auto">
          <a:xfrm>
            <a:off x="1619250" y="620713"/>
            <a:ext cx="2373667" cy="461665"/>
          </a:xfrm>
          <a:prstGeom prst="rect">
            <a:avLst/>
          </a:prstGeom>
          <a:noFill/>
          <a:ln w="9525">
            <a:noFill/>
            <a:miter lim="800000"/>
            <a:headEnd/>
            <a:tailEnd/>
          </a:ln>
          <a:effectLst/>
        </p:spPr>
        <p:txBody>
          <a:bodyPr wrap="none">
            <a:spAutoFit/>
          </a:bodyPr>
          <a:lstStyle/>
          <a:p>
            <a:r>
              <a:rPr lang="en-US" sz="2400" cap="all" dirty="0" err="1" smtClean="0"/>
              <a:t>nucleosome</a:t>
            </a:r>
            <a:endParaRPr lang="el-GR" sz="2400" cap="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8133" name="Object 5"/>
          <p:cNvGraphicFramePr>
            <a:graphicFrameLocks noChangeAspect="1"/>
          </p:cNvGraphicFramePr>
          <p:nvPr/>
        </p:nvGraphicFramePr>
        <p:xfrm>
          <a:off x="979488" y="685800"/>
          <a:ext cx="7250112" cy="4216990"/>
        </p:xfrm>
        <a:graphic>
          <a:graphicData uri="http://schemas.openxmlformats.org/presentationml/2006/ole">
            <p:oleObj spid="_x0000_s561154" name="Image" r:id="rId3" imgW="10653968" imgH="6196825" progId="">
              <p:embed/>
            </p:oleObj>
          </a:graphicData>
        </a:graphic>
      </p:graphicFrame>
      <p:sp>
        <p:nvSpPr>
          <p:cNvPr id="48134" name="Text Box 6"/>
          <p:cNvSpPr txBox="1">
            <a:spLocks noChangeArrowheads="1"/>
          </p:cNvSpPr>
          <p:nvPr/>
        </p:nvSpPr>
        <p:spPr bwMode="auto">
          <a:xfrm>
            <a:off x="1894976" y="381000"/>
            <a:ext cx="4886824" cy="461665"/>
          </a:xfrm>
          <a:prstGeom prst="rect">
            <a:avLst/>
          </a:prstGeom>
          <a:noFill/>
          <a:ln w="9525">
            <a:noFill/>
            <a:miter lim="800000"/>
            <a:headEnd/>
            <a:tailEnd/>
          </a:ln>
          <a:effectLst/>
        </p:spPr>
        <p:txBody>
          <a:bodyPr wrap="none">
            <a:spAutoFit/>
          </a:bodyPr>
          <a:lstStyle/>
          <a:p>
            <a:r>
              <a:rPr lang="en-GB" sz="2400" b="1" dirty="0" smtClean="0"/>
              <a:t>STRUCTURE OF NUCLEOSOME</a:t>
            </a:r>
            <a:endParaRPr lang="el-GR" sz="2400" b="1" dirty="0"/>
          </a:p>
        </p:txBody>
      </p:sp>
      <p:sp>
        <p:nvSpPr>
          <p:cNvPr id="4" name="Rectangle 3"/>
          <p:cNvSpPr/>
          <p:nvPr/>
        </p:nvSpPr>
        <p:spPr>
          <a:xfrm>
            <a:off x="457200" y="5029200"/>
            <a:ext cx="8077200" cy="1200329"/>
          </a:xfrm>
          <a:prstGeom prst="rect">
            <a:avLst/>
          </a:prstGeom>
        </p:spPr>
        <p:txBody>
          <a:bodyPr wrap="square">
            <a:spAutoFit/>
          </a:bodyPr>
          <a:lstStyle/>
          <a:p>
            <a:pPr algn="just"/>
            <a:r>
              <a:rPr lang="en-US" sz="1800" b="0" dirty="0" smtClean="0"/>
              <a:t>It is packaged with the assist of proteins to form chromatin fibrils that resemble beads. Each bead is called a </a:t>
            </a:r>
            <a:r>
              <a:rPr lang="en-US" sz="1800" b="0" dirty="0" err="1" smtClean="0"/>
              <a:t>nucleosome</a:t>
            </a:r>
            <a:r>
              <a:rPr lang="en-US" sz="1800" b="0" dirty="0" smtClean="0"/>
              <a:t> and is the basic unit for the organization of chromatin. It is made up of 146 base-length DNA that </a:t>
            </a:r>
            <a:r>
              <a:rPr lang="en-US" sz="1800" b="0" dirty="0" err="1" smtClean="0"/>
              <a:t>coild</a:t>
            </a:r>
            <a:r>
              <a:rPr lang="en-US" sz="1800" b="0" dirty="0" smtClean="0"/>
              <a:t> (2 turns) 8 molecules (</a:t>
            </a:r>
            <a:r>
              <a:rPr lang="en-US" sz="1800" b="0" dirty="0" err="1" smtClean="0"/>
              <a:t>octamer</a:t>
            </a:r>
            <a:r>
              <a:rPr lang="en-US" sz="1800" b="0" dirty="0" smtClean="0"/>
              <a:t>) of proteins called </a:t>
            </a:r>
            <a:r>
              <a:rPr lang="en-US" sz="1800" b="0" dirty="0" err="1" smtClean="0"/>
              <a:t>histones</a:t>
            </a:r>
            <a:r>
              <a:rPr lang="en-US" sz="1800" b="0" dirty="0" smtClean="0"/>
              <a:t>.</a:t>
            </a:r>
            <a:endParaRPr lang="el-GR" sz="1800"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6" name="Picture 6" descr="octamer"/>
          <p:cNvPicPr>
            <a:picLocks noChangeAspect="1" noChangeArrowheads="1"/>
          </p:cNvPicPr>
          <p:nvPr/>
        </p:nvPicPr>
        <p:blipFill>
          <a:blip r:embed="rId2" cstate="print"/>
          <a:srcRect/>
          <a:stretch>
            <a:fillRect/>
          </a:stretch>
        </p:blipFill>
        <p:spPr bwMode="auto">
          <a:xfrm>
            <a:off x="323850" y="1958975"/>
            <a:ext cx="8370888" cy="4783138"/>
          </a:xfrm>
          <a:prstGeom prst="rect">
            <a:avLst/>
          </a:prstGeom>
          <a:noFill/>
        </p:spPr>
      </p:pic>
      <p:sp>
        <p:nvSpPr>
          <p:cNvPr id="25607" name="Text Box 7"/>
          <p:cNvSpPr txBox="1">
            <a:spLocks noChangeArrowheads="1"/>
          </p:cNvSpPr>
          <p:nvPr/>
        </p:nvSpPr>
        <p:spPr bwMode="auto">
          <a:xfrm>
            <a:off x="2112096" y="990600"/>
            <a:ext cx="6650904" cy="1200329"/>
          </a:xfrm>
          <a:prstGeom prst="rect">
            <a:avLst/>
          </a:prstGeom>
          <a:noFill/>
          <a:ln w="9525">
            <a:noFill/>
            <a:miter lim="800000"/>
            <a:headEnd/>
            <a:tailEnd/>
          </a:ln>
          <a:effectLst/>
        </p:spPr>
        <p:txBody>
          <a:bodyPr wrap="none">
            <a:spAutoFit/>
          </a:bodyPr>
          <a:lstStyle/>
          <a:p>
            <a:r>
              <a:rPr lang="el-GR" sz="1800" dirty="0" smtClean="0">
                <a:latin typeface="Arial" charset="0"/>
              </a:rPr>
              <a:t>Histones</a:t>
            </a:r>
            <a:r>
              <a:rPr lang="el-GR" sz="1800" b="0" dirty="0" smtClean="0">
                <a:latin typeface="Arial" charset="0"/>
              </a:rPr>
              <a:t> </a:t>
            </a:r>
            <a:r>
              <a:rPr lang="el-GR" sz="1800" b="0" dirty="0">
                <a:latin typeface="Arial" charset="0"/>
              </a:rPr>
              <a:t>are the major structural proteins of chromosomes. </a:t>
            </a:r>
            <a:endParaRPr lang="en-US" sz="1800" b="0" dirty="0">
              <a:latin typeface="Arial" charset="0"/>
            </a:endParaRPr>
          </a:p>
          <a:p>
            <a:r>
              <a:rPr lang="el-GR" sz="1800" b="0" dirty="0">
                <a:latin typeface="Arial" charset="0"/>
              </a:rPr>
              <a:t>The DNA molecule is wrapped </a:t>
            </a:r>
            <a:r>
              <a:rPr lang="el-GR" sz="1800" b="0" dirty="0" smtClean="0">
                <a:latin typeface="Arial" charset="0"/>
              </a:rPr>
              <a:t>twice</a:t>
            </a:r>
            <a:r>
              <a:rPr lang="en-US" sz="1800" b="0" dirty="0" smtClean="0"/>
              <a:t> </a:t>
            </a:r>
            <a:r>
              <a:rPr lang="el-GR" sz="1800" b="0" dirty="0" smtClean="0">
                <a:latin typeface="Arial" charset="0"/>
              </a:rPr>
              <a:t>around </a:t>
            </a:r>
            <a:r>
              <a:rPr lang="el-GR" sz="1800" b="0" dirty="0">
                <a:latin typeface="Arial" charset="0"/>
              </a:rPr>
              <a:t>a Histone Octamer</a:t>
            </a:r>
            <a:r>
              <a:rPr lang="el-GR" sz="1800" b="0" dirty="0" smtClean="0">
                <a:latin typeface="Arial" charset="0"/>
              </a:rPr>
              <a:t> </a:t>
            </a:r>
            <a:endParaRPr lang="en-GB" sz="1800" b="0" dirty="0" smtClean="0">
              <a:latin typeface="Arial" charset="0"/>
            </a:endParaRPr>
          </a:p>
          <a:p>
            <a:r>
              <a:rPr lang="el-GR" sz="1800" b="0" dirty="0" smtClean="0">
                <a:latin typeface="Arial" charset="0"/>
              </a:rPr>
              <a:t>to </a:t>
            </a:r>
            <a:r>
              <a:rPr lang="el-GR" sz="1800" b="0" dirty="0">
                <a:latin typeface="Arial" charset="0"/>
              </a:rPr>
              <a:t>make a</a:t>
            </a:r>
            <a:r>
              <a:rPr lang="el-GR" sz="1800" b="0" dirty="0" smtClean="0">
                <a:latin typeface="Arial" charset="0"/>
              </a:rPr>
              <a:t> </a:t>
            </a:r>
            <a:r>
              <a:rPr lang="en-GB" sz="1800" dirty="0" err="1" smtClean="0"/>
              <a:t>n</a:t>
            </a:r>
            <a:r>
              <a:rPr lang="el-GR" sz="1800" dirty="0" smtClean="0">
                <a:latin typeface="Arial" charset="0"/>
              </a:rPr>
              <a:t>ucleosome</a:t>
            </a:r>
            <a:r>
              <a:rPr lang="el-GR" sz="1800" b="0" dirty="0">
                <a:latin typeface="Arial" charset="0"/>
              </a:rPr>
              <a:t>.</a:t>
            </a:r>
            <a:endParaRPr lang="en-US" sz="1800" b="0" dirty="0">
              <a:latin typeface="Arial" charset="0"/>
            </a:endParaRPr>
          </a:p>
          <a:p>
            <a:endParaRPr lang="el-GR" sz="1800" dirty="0">
              <a:latin typeface="Arial" charset="0"/>
            </a:endParaRPr>
          </a:p>
        </p:txBody>
      </p:sp>
      <p:sp>
        <p:nvSpPr>
          <p:cNvPr id="4" name="Rectangle 3"/>
          <p:cNvSpPr/>
          <p:nvPr/>
        </p:nvSpPr>
        <p:spPr>
          <a:xfrm>
            <a:off x="685800" y="5373469"/>
            <a:ext cx="4419600" cy="646331"/>
          </a:xfrm>
          <a:prstGeom prst="rect">
            <a:avLst/>
          </a:prstGeom>
        </p:spPr>
        <p:txBody>
          <a:bodyPr wrap="square">
            <a:spAutoFit/>
          </a:bodyPr>
          <a:lstStyle/>
          <a:p>
            <a:pPr algn="just"/>
            <a:r>
              <a:rPr lang="el-GR" sz="1800" b="0" dirty="0" smtClean="0"/>
              <a:t>Six </a:t>
            </a:r>
            <a:r>
              <a:rPr lang="en-GB" sz="1800" b="0" dirty="0" err="1" smtClean="0"/>
              <a:t>n</a:t>
            </a:r>
            <a:r>
              <a:rPr lang="el-GR" sz="1800" b="0" dirty="0" smtClean="0"/>
              <a:t>ucleosomes are assembled into a </a:t>
            </a:r>
            <a:r>
              <a:rPr lang="en-GB" sz="1800" dirty="0" err="1" smtClean="0"/>
              <a:t>s</a:t>
            </a:r>
            <a:r>
              <a:rPr lang="el-GR" sz="1800" dirty="0" smtClean="0"/>
              <a:t>olenoid</a:t>
            </a:r>
            <a:r>
              <a:rPr lang="el-GR" sz="1800" b="0" dirty="0" smtClean="0"/>
              <a:t> in association with H1 histones. </a:t>
            </a:r>
            <a:endParaRPr lang="en-US" sz="1800" b="0" dirty="0"/>
          </a:p>
        </p:txBody>
      </p:sp>
      <p:sp>
        <p:nvSpPr>
          <p:cNvPr id="5" name="Rectangle 4"/>
          <p:cNvSpPr/>
          <p:nvPr/>
        </p:nvSpPr>
        <p:spPr>
          <a:xfrm>
            <a:off x="785224" y="381000"/>
            <a:ext cx="5439860" cy="461665"/>
          </a:xfrm>
          <a:prstGeom prst="rect">
            <a:avLst/>
          </a:prstGeom>
        </p:spPr>
        <p:txBody>
          <a:bodyPr wrap="none">
            <a:spAutoFit/>
          </a:bodyPr>
          <a:lstStyle/>
          <a:p>
            <a:r>
              <a:rPr lang="el-GR" sz="2400" cap="all" dirty="0" smtClean="0"/>
              <a:t>H</a:t>
            </a:r>
            <a:r>
              <a:rPr lang="en-GB" sz="2400" cap="all" dirty="0" smtClean="0"/>
              <a:t>ISTONE</a:t>
            </a:r>
            <a:r>
              <a:rPr lang="el-GR" sz="2400" cap="all" dirty="0" smtClean="0"/>
              <a:t> P</a:t>
            </a:r>
            <a:r>
              <a:rPr lang="en-GB" sz="2400" cap="all" dirty="0" smtClean="0"/>
              <a:t>ROTEIN</a:t>
            </a:r>
            <a:r>
              <a:rPr lang="el-GR" sz="2400" cap="all" dirty="0" smtClean="0"/>
              <a:t> </a:t>
            </a:r>
            <a:r>
              <a:rPr lang="en-GB" sz="2400" cap="all" dirty="0" smtClean="0"/>
              <a:t>Organization</a:t>
            </a:r>
            <a:endParaRPr lang="en-US" sz="24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1" name="Picture 5" descr="MGA2-02-45"/>
          <p:cNvPicPr>
            <a:picLocks noChangeAspect="1" noChangeArrowheads="1"/>
          </p:cNvPicPr>
          <p:nvPr/>
        </p:nvPicPr>
        <p:blipFill>
          <a:blip r:embed="rId2" cstate="print"/>
          <a:srcRect/>
          <a:stretch>
            <a:fillRect/>
          </a:stretch>
        </p:blipFill>
        <p:spPr bwMode="auto">
          <a:xfrm>
            <a:off x="368300" y="785813"/>
            <a:ext cx="6565900" cy="4929187"/>
          </a:xfrm>
          <a:prstGeom prst="rect">
            <a:avLst/>
          </a:prstGeom>
          <a:noFill/>
        </p:spPr>
      </p:pic>
      <p:sp>
        <p:nvSpPr>
          <p:cNvPr id="24582" name="Text Box 6"/>
          <p:cNvSpPr txBox="1">
            <a:spLocks noChangeArrowheads="1"/>
          </p:cNvSpPr>
          <p:nvPr/>
        </p:nvSpPr>
        <p:spPr bwMode="auto">
          <a:xfrm>
            <a:off x="6781800" y="2222718"/>
            <a:ext cx="1915367" cy="2031325"/>
          </a:xfrm>
          <a:prstGeom prst="rect">
            <a:avLst/>
          </a:prstGeom>
          <a:noFill/>
          <a:ln w="9525">
            <a:noFill/>
            <a:miter lim="800000"/>
            <a:headEnd/>
            <a:tailEnd/>
          </a:ln>
          <a:effectLst/>
        </p:spPr>
        <p:txBody>
          <a:bodyPr wrap="square">
            <a:spAutoFit/>
          </a:bodyPr>
          <a:lstStyle/>
          <a:p>
            <a:pPr algn="ctr"/>
            <a:r>
              <a:rPr lang="el-GR" sz="1800" b="0" dirty="0" smtClean="0"/>
              <a:t>The </a:t>
            </a:r>
            <a:r>
              <a:rPr lang="el-GR" sz="1800" b="0" dirty="0"/>
              <a:t>solenoids </a:t>
            </a:r>
            <a:r>
              <a:rPr lang="el-GR" sz="1800" b="0" dirty="0" smtClean="0"/>
              <a:t>are </a:t>
            </a:r>
            <a:r>
              <a:rPr lang="el-GR" sz="1800" b="0" dirty="0"/>
              <a:t>coiled onto a</a:t>
            </a:r>
            <a:r>
              <a:rPr lang="el-GR" sz="1800" b="0" dirty="0" smtClean="0"/>
              <a:t> </a:t>
            </a:r>
            <a:r>
              <a:rPr lang="en-GB" sz="1800" dirty="0" err="1" smtClean="0"/>
              <a:t>s</a:t>
            </a:r>
            <a:r>
              <a:rPr lang="el-GR" sz="1800" dirty="0" smtClean="0"/>
              <a:t>caffold</a:t>
            </a:r>
            <a:r>
              <a:rPr lang="el-GR" sz="1800" b="0" dirty="0"/>
              <a:t>, which is futher coiled to make the </a:t>
            </a:r>
            <a:r>
              <a:rPr lang="el-GR" sz="1800" dirty="0"/>
              <a:t>chromosomal</a:t>
            </a:r>
            <a:r>
              <a:rPr lang="el-GR" sz="1800" b="0" dirty="0"/>
              <a:t> matrix.</a:t>
            </a:r>
          </a:p>
        </p:txBody>
      </p:sp>
      <p:sp>
        <p:nvSpPr>
          <p:cNvPr id="4" name="Rectangle 3"/>
          <p:cNvSpPr/>
          <p:nvPr/>
        </p:nvSpPr>
        <p:spPr>
          <a:xfrm>
            <a:off x="381000" y="5638800"/>
            <a:ext cx="8458200" cy="646331"/>
          </a:xfrm>
          <a:prstGeom prst="rect">
            <a:avLst/>
          </a:prstGeom>
        </p:spPr>
        <p:txBody>
          <a:bodyPr wrap="square">
            <a:spAutoFit/>
          </a:bodyPr>
          <a:lstStyle/>
          <a:p>
            <a:r>
              <a:rPr lang="en-US" sz="1800" b="0" dirty="0" smtClean="0"/>
              <a:t>Depending on the stage of the cell cycle, there is a different degree of coiling, low during </a:t>
            </a:r>
            <a:r>
              <a:rPr lang="en-US" sz="1800" b="0" dirty="0" err="1" smtClean="0"/>
              <a:t>interphase</a:t>
            </a:r>
            <a:r>
              <a:rPr lang="en-US" sz="1800" b="0" dirty="0" smtClean="0"/>
              <a:t> with formation of chromatin fibrils.</a:t>
            </a:r>
            <a:endParaRPr lang="en-US" sz="1800" b="0" dirty="0"/>
          </a:p>
        </p:txBody>
      </p:sp>
      <p:sp>
        <p:nvSpPr>
          <p:cNvPr id="5" name="Text Box 6"/>
          <p:cNvSpPr txBox="1">
            <a:spLocks noChangeArrowheads="1"/>
          </p:cNvSpPr>
          <p:nvPr/>
        </p:nvSpPr>
        <p:spPr bwMode="auto">
          <a:xfrm>
            <a:off x="1287060" y="228600"/>
            <a:ext cx="6790140" cy="461665"/>
          </a:xfrm>
          <a:prstGeom prst="rect">
            <a:avLst/>
          </a:prstGeom>
          <a:noFill/>
          <a:ln w="9525">
            <a:noFill/>
            <a:miter lim="800000"/>
            <a:headEnd/>
            <a:tailEnd/>
          </a:ln>
          <a:effectLst/>
        </p:spPr>
        <p:txBody>
          <a:bodyPr wrap="none">
            <a:spAutoFit/>
          </a:bodyPr>
          <a:lstStyle/>
          <a:p>
            <a:r>
              <a:rPr lang="en-GB" sz="2400" b="1" dirty="0" smtClean="0"/>
              <a:t>CHROMATIN STRUCTURE</a:t>
            </a:r>
            <a:r>
              <a:rPr lang="el-GR" sz="2400" b="1" dirty="0" smtClean="0"/>
              <a:t> &amp;</a:t>
            </a:r>
            <a:r>
              <a:rPr lang="en-GB" sz="2400" b="1" dirty="0" smtClean="0"/>
              <a:t> </a:t>
            </a:r>
            <a:r>
              <a:rPr lang="en-GB" sz="2400" dirty="0" smtClean="0"/>
              <a:t>ORGANISATION</a:t>
            </a:r>
            <a:endParaRPr lang="el-GR" sz="2400" b="1"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38200" y="291384"/>
            <a:ext cx="7696200" cy="6109416"/>
          </a:xfrm>
          <a:prstGeom prst="rect">
            <a:avLst/>
          </a:prstGeom>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898589" y="381000"/>
            <a:ext cx="2664011" cy="461665"/>
          </a:xfrm>
          <a:prstGeom prst="rect">
            <a:avLst/>
          </a:prstGeom>
          <a:noFill/>
          <a:ln w="9525">
            <a:noFill/>
            <a:miter lim="800000"/>
            <a:headEnd/>
            <a:tailEnd/>
          </a:ln>
          <a:effectLst/>
        </p:spPr>
        <p:txBody>
          <a:bodyPr wrap="none">
            <a:spAutoFit/>
          </a:bodyPr>
          <a:lstStyle/>
          <a:p>
            <a:r>
              <a:rPr lang="en-US" sz="2400" cap="all" dirty="0" err="1" smtClean="0"/>
              <a:t>biomolecules</a:t>
            </a:r>
            <a:endParaRPr lang="el-GR" sz="2400" cap="all" dirty="0"/>
          </a:p>
        </p:txBody>
      </p:sp>
      <p:sp>
        <p:nvSpPr>
          <p:cNvPr id="5" name="Text Box 8"/>
          <p:cNvSpPr txBox="1">
            <a:spLocks noChangeArrowheads="1"/>
          </p:cNvSpPr>
          <p:nvPr/>
        </p:nvSpPr>
        <p:spPr bwMode="auto">
          <a:xfrm>
            <a:off x="852488" y="1143000"/>
            <a:ext cx="7377112" cy="2492990"/>
          </a:xfrm>
          <a:prstGeom prst="rect">
            <a:avLst/>
          </a:prstGeom>
          <a:noFill/>
          <a:ln w="9525">
            <a:noFill/>
            <a:miter lim="800000"/>
            <a:headEnd/>
            <a:tailEnd/>
          </a:ln>
          <a:effectLst/>
        </p:spPr>
        <p:txBody>
          <a:bodyPr wrap="square">
            <a:spAutoFit/>
          </a:bodyPr>
          <a:lstStyle/>
          <a:p>
            <a:pPr algn="just">
              <a:spcAft>
                <a:spcPts val="1800"/>
              </a:spcAft>
            </a:pPr>
            <a:r>
              <a:rPr lang="en-US" sz="1800" b="0" dirty="0" smtClean="0"/>
              <a:t>A </a:t>
            </a:r>
            <a:r>
              <a:rPr lang="en-US" sz="1800" dirty="0" err="1" smtClean="0"/>
              <a:t>biomolecule</a:t>
            </a:r>
            <a:r>
              <a:rPr lang="en-US" sz="1800" b="0" dirty="0" smtClean="0"/>
              <a:t> is any chemical molecule that is a structural or functional component of organisms and which is produced by them through metabolism.</a:t>
            </a:r>
          </a:p>
          <a:p>
            <a:pPr algn="just">
              <a:spcAft>
                <a:spcPts val="1800"/>
              </a:spcAft>
            </a:pPr>
            <a:r>
              <a:rPr lang="en-US" sz="1800" b="0" dirty="0" smtClean="0"/>
              <a:t>Four are the chemical elements that take a significant part in the synthesis of </a:t>
            </a:r>
            <a:r>
              <a:rPr lang="en-US" sz="1800" b="0" dirty="0" err="1" smtClean="0"/>
              <a:t>biomolecules</a:t>
            </a:r>
            <a:r>
              <a:rPr lang="en-US" sz="1800" b="0" dirty="0" smtClean="0"/>
              <a:t>: </a:t>
            </a:r>
            <a:r>
              <a:rPr lang="en-US" sz="1800" dirty="0" smtClean="0"/>
              <a:t>carbon</a:t>
            </a:r>
            <a:r>
              <a:rPr lang="en-US" sz="1800" b="0" dirty="0" smtClean="0"/>
              <a:t>, </a:t>
            </a:r>
            <a:r>
              <a:rPr lang="en-US" sz="1800" dirty="0" smtClean="0"/>
              <a:t>hydrogen</a:t>
            </a:r>
            <a:r>
              <a:rPr lang="en-US" sz="1800" b="0" dirty="0" smtClean="0"/>
              <a:t>, </a:t>
            </a:r>
            <a:r>
              <a:rPr lang="en-US" sz="1800" dirty="0" smtClean="0"/>
              <a:t>oxygen</a:t>
            </a:r>
            <a:r>
              <a:rPr lang="en-US" sz="1800" b="0" dirty="0" smtClean="0"/>
              <a:t> and </a:t>
            </a:r>
            <a:r>
              <a:rPr lang="en-US" sz="1800" dirty="0" smtClean="0"/>
              <a:t>nitrogen</a:t>
            </a:r>
            <a:r>
              <a:rPr lang="en-US" sz="1800" b="0" dirty="0" smtClean="0"/>
              <a:t>.</a:t>
            </a:r>
          </a:p>
          <a:p>
            <a:pPr algn="just">
              <a:spcAft>
                <a:spcPts val="1800"/>
              </a:spcAft>
            </a:pPr>
            <a:r>
              <a:rPr lang="en-US" sz="1800" b="0" dirty="0" smtClean="0"/>
              <a:t>They synthesize the two essential components of the cells / organisms, the </a:t>
            </a:r>
            <a:r>
              <a:rPr lang="en-US" sz="1800" dirty="0" smtClean="0"/>
              <a:t>nucleic acids </a:t>
            </a:r>
            <a:r>
              <a:rPr lang="en-US" sz="1800" b="0" dirty="0" smtClean="0"/>
              <a:t>(DNA and RNA) and the </a:t>
            </a:r>
            <a:r>
              <a:rPr lang="en-US" sz="1800" dirty="0" smtClean="0"/>
              <a:t>proteins</a:t>
            </a:r>
            <a:r>
              <a:rPr lang="en-US" sz="1800" b="0" dirty="0" smtClean="0"/>
              <a:t>.</a:t>
            </a:r>
            <a:endParaRPr lang="el-GR" sz="1800" b="0" dirty="0" smtClean="0"/>
          </a:p>
        </p:txBody>
      </p:sp>
      <p:pic>
        <p:nvPicPr>
          <p:cNvPr id="6" name="Picture 5"/>
          <p:cNvPicPr>
            <a:picLocks noChangeAspect="1"/>
          </p:cNvPicPr>
          <p:nvPr/>
        </p:nvPicPr>
        <p:blipFill>
          <a:blip r:embed="rId2"/>
          <a:stretch>
            <a:fillRect/>
          </a:stretch>
        </p:blipFill>
        <p:spPr>
          <a:xfrm>
            <a:off x="2590800" y="4258018"/>
            <a:ext cx="4343400" cy="2365130"/>
          </a:xfrm>
          <a:prstGeom prst="rect">
            <a:avLst/>
          </a:prstGeom>
        </p:spPr>
      </p:pic>
      <p:sp>
        <p:nvSpPr>
          <p:cNvPr id="7" name="Rectangle 6"/>
          <p:cNvSpPr/>
          <p:nvPr/>
        </p:nvSpPr>
        <p:spPr bwMode="auto">
          <a:xfrm>
            <a:off x="2438400" y="6477000"/>
            <a:ext cx="46482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47800" y="3075057"/>
            <a:ext cx="6553200" cy="400110"/>
          </a:xfrm>
          <a:prstGeom prst="rect">
            <a:avLst/>
          </a:prstGeom>
        </p:spPr>
        <p:txBody>
          <a:bodyPr wrap="square">
            <a:spAutoFit/>
          </a:bodyPr>
          <a:lstStyle/>
          <a:p>
            <a:r>
              <a:rPr lang="en-US" dirty="0" smtClean="0">
                <a:hlinkClick r:id="rId2"/>
              </a:rPr>
              <a:t>https://www.youtube.com/watch?v=gbSIBhFwQ4s</a:t>
            </a:r>
            <a:endParaRPr lang="en-US"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Τίτλος 1"/>
          <p:cNvSpPr>
            <a:spLocks noGrp="1"/>
          </p:cNvSpPr>
          <p:nvPr>
            <p:ph type="title"/>
          </p:nvPr>
        </p:nvSpPr>
        <p:spPr>
          <a:xfrm>
            <a:off x="1143000" y="76200"/>
            <a:ext cx="6705600" cy="762000"/>
          </a:xfrm>
        </p:spPr>
        <p:txBody>
          <a:bodyPr/>
          <a:lstStyle/>
          <a:p>
            <a:r>
              <a:rPr lang="en-GB" sz="2400" b="1" dirty="0" smtClean="0">
                <a:latin typeface="+mn-lt"/>
              </a:rPr>
              <a:t>ORGANISATION OF CHROMATIN</a:t>
            </a:r>
            <a:endParaRPr lang="el-GR" sz="2400" b="1" dirty="0">
              <a:latin typeface="+mn-lt"/>
            </a:endParaRPr>
          </a:p>
        </p:txBody>
      </p:sp>
      <p:sp>
        <p:nvSpPr>
          <p:cNvPr id="3" name="Θέση περιεχομένου 2"/>
          <p:cNvSpPr>
            <a:spLocks noGrp="1"/>
          </p:cNvSpPr>
          <p:nvPr>
            <p:ph idx="1"/>
          </p:nvPr>
        </p:nvSpPr>
        <p:spPr>
          <a:xfrm>
            <a:off x="277813" y="990600"/>
            <a:ext cx="8561387" cy="3352800"/>
          </a:xfrm>
        </p:spPr>
        <p:txBody>
          <a:bodyPr/>
          <a:lstStyle/>
          <a:p>
            <a:pPr algn="just">
              <a:lnSpc>
                <a:spcPct val="150000"/>
              </a:lnSpc>
            </a:pPr>
            <a:r>
              <a:rPr lang="en-GB" sz="1800" dirty="0" smtClean="0"/>
              <a:t>P</a:t>
            </a:r>
            <a:r>
              <a:rPr lang="en-US" sz="1800" dirty="0" err="1" smtClean="0"/>
              <a:t>ackaging</a:t>
            </a:r>
            <a:r>
              <a:rPr lang="en-US" sz="1800" dirty="0" smtClean="0"/>
              <a:t> is achieved with proteins to form chromatin fibrils that resemble beads. Each bead is called a </a:t>
            </a:r>
            <a:r>
              <a:rPr lang="en-US" sz="1800" dirty="0" err="1" smtClean="0"/>
              <a:t>nucleosome</a:t>
            </a:r>
            <a:r>
              <a:rPr lang="en-US" sz="1800" dirty="0" smtClean="0"/>
              <a:t> and is the basic unit for the organization of chromatin. It is consisted of 146 base-length DNA that coils around (2 turns) 8 molecules (</a:t>
            </a:r>
            <a:r>
              <a:rPr lang="en-US" sz="1800" dirty="0" err="1" smtClean="0"/>
              <a:t>octamer</a:t>
            </a:r>
            <a:r>
              <a:rPr lang="en-US" sz="1800" dirty="0" smtClean="0"/>
              <a:t>) of proteins called </a:t>
            </a:r>
            <a:r>
              <a:rPr lang="en-US" sz="1800" dirty="0" err="1" smtClean="0"/>
              <a:t>histones</a:t>
            </a:r>
            <a:r>
              <a:rPr lang="en-US" sz="1800" dirty="0" smtClean="0"/>
              <a:t>.</a:t>
            </a:r>
            <a:endParaRPr lang="el-GR" sz="1800" dirty="0" smtClean="0"/>
          </a:p>
          <a:p>
            <a:pPr algn="just">
              <a:lnSpc>
                <a:spcPct val="150000"/>
              </a:lnSpc>
            </a:pPr>
            <a:r>
              <a:rPr lang="en-US" sz="1800" dirty="0" smtClean="0"/>
              <a:t>Depending on the cell cycle stage, there is a different degree of coiling, low during </a:t>
            </a:r>
            <a:r>
              <a:rPr lang="en-US" sz="1800" dirty="0" err="1" smtClean="0"/>
              <a:t>Interphase</a:t>
            </a:r>
            <a:r>
              <a:rPr lang="en-US" sz="1800" dirty="0" smtClean="0"/>
              <a:t> forming chromatin fibrils that are not visible in the optical microscope. When replication is completed, each fibril is doubled forming the sister </a:t>
            </a:r>
            <a:r>
              <a:rPr lang="en-US" sz="1800" dirty="0" err="1" smtClean="0"/>
              <a:t>chromatids</a:t>
            </a:r>
            <a:r>
              <a:rPr lang="en-US" sz="1800" dirty="0" smtClean="0"/>
              <a:t> which are linked by the </a:t>
            </a:r>
            <a:r>
              <a:rPr lang="en-US" sz="1800" dirty="0" err="1" smtClean="0"/>
              <a:t>centromere</a:t>
            </a:r>
            <a:r>
              <a:rPr lang="en-US" sz="1800" dirty="0" smtClean="0"/>
              <a:t>.</a:t>
            </a:r>
            <a:endParaRPr lang="el-GR" sz="1800" dirty="0" smtClean="0"/>
          </a:p>
          <a:p>
            <a:pPr algn="just">
              <a:lnSpc>
                <a:spcPct val="150000"/>
              </a:lnSpc>
            </a:pPr>
            <a:r>
              <a:rPr lang="en-US" sz="1800" dirty="0" smtClean="0"/>
              <a:t>In the cell division, the sister </a:t>
            </a:r>
            <a:r>
              <a:rPr lang="en-US" sz="1800" dirty="0" err="1" smtClean="0"/>
              <a:t>chromatids</a:t>
            </a:r>
            <a:r>
              <a:rPr lang="en-US" sz="1800" dirty="0" smtClean="0"/>
              <a:t> obtain a maximum degree of coiling, so </a:t>
            </a:r>
            <a:r>
              <a:rPr lang="en-US" sz="1800" dirty="0" err="1" smtClean="0"/>
              <a:t>metaphasic</a:t>
            </a:r>
            <a:r>
              <a:rPr lang="en-US" sz="1800" dirty="0" smtClean="0"/>
              <a:t> chromosomes are visible in the optical microscope. At the end of the cell division, 2 new cells are generated, genetically identical to each other and the original, each containing 1 of the 2 sister </a:t>
            </a:r>
            <a:r>
              <a:rPr lang="en-US" sz="1800" dirty="0" err="1" smtClean="0"/>
              <a:t>chromatids</a:t>
            </a:r>
            <a:r>
              <a:rPr lang="en-US" sz="1800" dirty="0" smtClean="0"/>
              <a:t> from each chromosome. </a:t>
            </a:r>
            <a:endParaRPr lang="el-GR" sz="1800" dirty="0" smtClean="0"/>
          </a:p>
          <a:p>
            <a:endParaRPr lang="el-GR" sz="1800" dirty="0"/>
          </a:p>
          <a:p>
            <a:endParaRPr lang="el-GR" sz="1800" dirty="0"/>
          </a:p>
          <a:p>
            <a:endParaRPr lang="el-GR" sz="1800" dirty="0"/>
          </a:p>
          <a:p>
            <a:endParaRPr lang="el-GR"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205" name="Object 5"/>
          <p:cNvGraphicFramePr>
            <a:graphicFrameLocks noChangeAspect="1"/>
          </p:cNvGraphicFramePr>
          <p:nvPr/>
        </p:nvGraphicFramePr>
        <p:xfrm>
          <a:off x="3200400" y="1837718"/>
          <a:ext cx="5274584" cy="2571750"/>
        </p:xfrm>
        <a:graphic>
          <a:graphicData uri="http://schemas.openxmlformats.org/presentationml/2006/ole">
            <p:oleObj spid="_x0000_s36866" name="Image" r:id="rId3" imgW="10730159" imgH="5231746" progId="">
              <p:embed/>
            </p:oleObj>
          </a:graphicData>
        </a:graphic>
      </p:graphicFrame>
      <p:sp>
        <p:nvSpPr>
          <p:cNvPr id="51206" name="Text Box 6"/>
          <p:cNvSpPr txBox="1">
            <a:spLocks noChangeArrowheads="1"/>
          </p:cNvSpPr>
          <p:nvPr/>
        </p:nvSpPr>
        <p:spPr bwMode="auto">
          <a:xfrm>
            <a:off x="2419931" y="609600"/>
            <a:ext cx="4590469" cy="461665"/>
          </a:xfrm>
          <a:prstGeom prst="rect">
            <a:avLst/>
          </a:prstGeom>
          <a:noFill/>
          <a:ln w="9525">
            <a:noFill/>
            <a:miter lim="800000"/>
            <a:headEnd/>
            <a:tailEnd/>
          </a:ln>
          <a:effectLst/>
        </p:spPr>
        <p:txBody>
          <a:bodyPr wrap="none">
            <a:spAutoFit/>
          </a:bodyPr>
          <a:lstStyle/>
          <a:p>
            <a:r>
              <a:rPr lang="en-GB" sz="2400" dirty="0" smtClean="0"/>
              <a:t>METAPHASIC CHROMOSOME</a:t>
            </a:r>
            <a:endParaRPr lang="el-GR" sz="2400" b="1" dirty="0"/>
          </a:p>
        </p:txBody>
      </p:sp>
      <p:sp>
        <p:nvSpPr>
          <p:cNvPr id="51207" name="Text Box 7"/>
          <p:cNvSpPr txBox="1">
            <a:spLocks noChangeArrowheads="1"/>
          </p:cNvSpPr>
          <p:nvPr/>
        </p:nvSpPr>
        <p:spPr bwMode="auto">
          <a:xfrm>
            <a:off x="4057650" y="4357687"/>
            <a:ext cx="697614" cy="369332"/>
          </a:xfrm>
          <a:prstGeom prst="rect">
            <a:avLst/>
          </a:prstGeom>
          <a:noFill/>
          <a:ln w="9525">
            <a:noFill/>
            <a:miter lim="800000"/>
            <a:headEnd/>
            <a:tailEnd/>
          </a:ln>
          <a:effectLst/>
        </p:spPr>
        <p:txBody>
          <a:bodyPr wrap="none">
            <a:spAutoFit/>
          </a:bodyPr>
          <a:lstStyle/>
          <a:p>
            <a:r>
              <a:rPr lang="en-US" sz="1800" b="0" dirty="0"/>
              <a:t>CHO</a:t>
            </a:r>
            <a:endParaRPr lang="el-GR" sz="1800" b="0" dirty="0"/>
          </a:p>
        </p:txBody>
      </p:sp>
      <p:sp>
        <p:nvSpPr>
          <p:cNvPr id="51208" name="Text Box 8"/>
          <p:cNvSpPr txBox="1">
            <a:spLocks noChangeArrowheads="1"/>
          </p:cNvSpPr>
          <p:nvPr/>
        </p:nvSpPr>
        <p:spPr bwMode="auto">
          <a:xfrm>
            <a:off x="6369050" y="4343400"/>
            <a:ext cx="793750" cy="366712"/>
          </a:xfrm>
          <a:prstGeom prst="rect">
            <a:avLst/>
          </a:prstGeom>
          <a:noFill/>
          <a:ln w="9525">
            <a:noFill/>
            <a:miter lim="800000"/>
            <a:headEnd/>
            <a:tailEnd/>
          </a:ln>
          <a:effectLst/>
        </p:spPr>
        <p:txBody>
          <a:bodyPr wrap="none">
            <a:spAutoFit/>
          </a:bodyPr>
          <a:lstStyle/>
          <a:p>
            <a:r>
              <a:rPr lang="en-US" sz="1800" b="0" dirty="0"/>
              <a:t>HELA</a:t>
            </a:r>
            <a:endParaRPr lang="el-GR" sz="1800" b="0" dirty="0"/>
          </a:p>
        </p:txBody>
      </p:sp>
      <p:sp>
        <p:nvSpPr>
          <p:cNvPr id="51209" name="Text Box 9"/>
          <p:cNvSpPr txBox="1">
            <a:spLocks noChangeArrowheads="1"/>
          </p:cNvSpPr>
          <p:nvPr/>
        </p:nvSpPr>
        <p:spPr bwMode="auto">
          <a:xfrm>
            <a:off x="7696200" y="4357688"/>
            <a:ext cx="793750" cy="366712"/>
          </a:xfrm>
          <a:prstGeom prst="rect">
            <a:avLst/>
          </a:prstGeom>
          <a:noFill/>
          <a:ln w="9525">
            <a:noFill/>
            <a:miter lim="800000"/>
            <a:headEnd/>
            <a:tailEnd/>
          </a:ln>
          <a:effectLst/>
        </p:spPr>
        <p:txBody>
          <a:bodyPr wrap="none">
            <a:spAutoFit/>
          </a:bodyPr>
          <a:lstStyle/>
          <a:p>
            <a:r>
              <a:rPr lang="en-US" sz="1800" b="0" dirty="0"/>
              <a:t>HELA</a:t>
            </a:r>
            <a:endParaRPr lang="el-GR" sz="1800" b="0" dirty="0"/>
          </a:p>
        </p:txBody>
      </p:sp>
      <p:sp>
        <p:nvSpPr>
          <p:cNvPr id="51210" name="Text Box 10"/>
          <p:cNvSpPr txBox="1">
            <a:spLocks noChangeArrowheads="1"/>
          </p:cNvSpPr>
          <p:nvPr/>
        </p:nvSpPr>
        <p:spPr bwMode="auto">
          <a:xfrm>
            <a:off x="6141505" y="5391090"/>
            <a:ext cx="2469095" cy="369332"/>
          </a:xfrm>
          <a:prstGeom prst="rect">
            <a:avLst/>
          </a:prstGeom>
          <a:noFill/>
          <a:ln w="9525">
            <a:noFill/>
            <a:miter lim="800000"/>
            <a:headEnd/>
            <a:tailEnd/>
          </a:ln>
          <a:effectLst/>
        </p:spPr>
        <p:txBody>
          <a:bodyPr wrap="none">
            <a:spAutoFit/>
          </a:bodyPr>
          <a:lstStyle/>
          <a:p>
            <a:r>
              <a:rPr lang="en-US" sz="1800" b="0" dirty="0"/>
              <a:t>85.000</a:t>
            </a:r>
            <a:r>
              <a:rPr lang="en-US" sz="1800" b="0" dirty="0" smtClean="0"/>
              <a:t> </a:t>
            </a:r>
            <a:r>
              <a:rPr lang="en-GB" sz="1800" b="0" dirty="0" smtClean="0"/>
              <a:t>bases per loop</a:t>
            </a:r>
            <a:endParaRPr lang="el-GR" sz="1800" b="0" dirty="0"/>
          </a:p>
        </p:txBody>
      </p:sp>
      <p:pic>
        <p:nvPicPr>
          <p:cNvPr id="8" name="Picture 7"/>
          <p:cNvPicPr>
            <a:picLocks noChangeAspect="1"/>
          </p:cNvPicPr>
          <p:nvPr/>
        </p:nvPicPr>
        <p:blipFill>
          <a:blip r:embed="rId4"/>
          <a:stretch>
            <a:fillRect/>
          </a:stretch>
        </p:blipFill>
        <p:spPr>
          <a:xfrm>
            <a:off x="438151" y="1747888"/>
            <a:ext cx="2609849" cy="2671712"/>
          </a:xfrm>
          <a:prstGeom prst="rect">
            <a:avLst/>
          </a:prstGeom>
        </p:spPr>
      </p:pic>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0" y="2743200"/>
            <a:ext cx="4249737" cy="1143000"/>
          </a:xfrm>
        </p:spPr>
        <p:txBody>
          <a:bodyPr/>
          <a:lstStyle/>
          <a:p>
            <a:pPr algn="just">
              <a:lnSpc>
                <a:spcPct val="150000"/>
              </a:lnSpc>
            </a:pPr>
            <a:r>
              <a:rPr lang="el-GR" sz="1800" dirty="0">
                <a:latin typeface="+mn-lt"/>
              </a:rPr>
              <a:t>When stained, chromosomes show bands of light and dark areas. The dark bands indicate areas where the structure of the chromosome is dense.</a:t>
            </a:r>
            <a:r>
              <a:rPr lang="en-US" sz="1800" dirty="0">
                <a:latin typeface="+mn-lt"/>
              </a:rPr>
              <a:t/>
            </a:r>
            <a:br>
              <a:rPr lang="en-US" sz="1800" dirty="0">
                <a:latin typeface="+mn-lt"/>
              </a:rPr>
            </a:br>
            <a:r>
              <a:rPr lang="el-GR" sz="1800" dirty="0">
                <a:latin typeface="+mn-lt"/>
              </a:rPr>
              <a:t> Each of the 23 </a:t>
            </a:r>
            <a:r>
              <a:rPr lang="el-GR" sz="1800" b="1" dirty="0">
                <a:latin typeface="+mn-lt"/>
              </a:rPr>
              <a:t>chromosome </a:t>
            </a:r>
            <a:r>
              <a:rPr lang="el-GR" sz="1800" dirty="0">
                <a:latin typeface="+mn-lt"/>
              </a:rPr>
              <a:t>types has a unique </a:t>
            </a:r>
            <a:r>
              <a:rPr lang="el-GR" sz="1800" b="1" dirty="0">
                <a:latin typeface="+mn-lt"/>
              </a:rPr>
              <a:t>banding </a:t>
            </a:r>
            <a:r>
              <a:rPr lang="el-GR" sz="1800" dirty="0">
                <a:latin typeface="+mn-lt"/>
              </a:rPr>
              <a:t>pattern. (A chromosome pair has identical banding.) </a:t>
            </a:r>
            <a:r>
              <a:rPr lang="en-US" sz="1800" dirty="0">
                <a:latin typeface="+mn-lt"/>
              </a:rPr>
              <a:t/>
            </a:r>
            <a:br>
              <a:rPr lang="en-US" sz="1800" dirty="0">
                <a:latin typeface="+mn-lt"/>
              </a:rPr>
            </a:br>
            <a:r>
              <a:rPr lang="el-GR" sz="1800" dirty="0">
                <a:latin typeface="+mn-lt"/>
              </a:rPr>
              <a:t>In fact, scientists can identify a chromosome based solely on its banding pattern. </a:t>
            </a:r>
          </a:p>
        </p:txBody>
      </p:sp>
      <p:pic>
        <p:nvPicPr>
          <p:cNvPr id="10245" name="Picture 5" descr="Banding"/>
          <p:cNvPicPr>
            <a:picLocks noChangeAspect="1" noChangeArrowheads="1"/>
          </p:cNvPicPr>
          <p:nvPr/>
        </p:nvPicPr>
        <p:blipFill>
          <a:blip r:embed="rId2" cstate="print"/>
          <a:srcRect/>
          <a:stretch>
            <a:fillRect/>
          </a:stretch>
        </p:blipFill>
        <p:spPr bwMode="auto">
          <a:xfrm>
            <a:off x="539750" y="981075"/>
            <a:ext cx="3671888" cy="4751388"/>
          </a:xfrm>
          <a:prstGeom prst="rect">
            <a:avLst/>
          </a:prstGeom>
          <a:noFill/>
        </p:spPr>
      </p:pic>
      <p:sp>
        <p:nvSpPr>
          <p:cNvPr id="10246" name="Rectangle 6"/>
          <p:cNvSpPr>
            <a:spLocks noChangeArrowheads="1"/>
          </p:cNvSpPr>
          <p:nvPr/>
        </p:nvSpPr>
        <p:spPr bwMode="auto">
          <a:xfrm rot="16200000">
            <a:off x="2124075" y="2852738"/>
            <a:ext cx="1079500" cy="647700"/>
          </a:xfrm>
          <a:prstGeom prst="rect">
            <a:avLst/>
          </a:prstGeom>
          <a:noFill/>
          <a:ln w="25400">
            <a:solidFill>
              <a:schemeClr val="tx1"/>
            </a:solidFill>
            <a:miter lim="800000"/>
            <a:headEnd/>
            <a:tailEnd/>
          </a:ln>
          <a:effectLst/>
        </p:spPr>
        <p:txBody>
          <a:bodyPr wrap="none" anchor="ctr"/>
          <a:lstStyle/>
          <a:p>
            <a:endParaRPr lang="en-US"/>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19200" y="4781490"/>
            <a:ext cx="6934200" cy="707886"/>
          </a:xfrm>
          <a:prstGeom prst="rect">
            <a:avLst/>
          </a:prstGeom>
        </p:spPr>
        <p:txBody>
          <a:bodyPr wrap="square">
            <a:spAutoFit/>
          </a:bodyPr>
          <a:lstStyle/>
          <a:p>
            <a:endParaRPr lang="en-US" dirty="0" smtClean="0"/>
          </a:p>
          <a:p>
            <a:r>
              <a:rPr lang="en-US" dirty="0" smtClean="0"/>
              <a:t>https://</a:t>
            </a:r>
            <a:r>
              <a:rPr lang="en-US" dirty="0" err="1" smtClean="0"/>
              <a:t>www.youtube.com/watch?v</a:t>
            </a:r>
            <a:r>
              <a:rPr lang="en-US" dirty="0" smtClean="0"/>
              <a:t>=</a:t>
            </a:r>
            <a:r>
              <a:rPr lang="en-US" dirty="0" err="1" smtClean="0"/>
              <a:t>IePMXxQ</a:t>
            </a:r>
            <a:r>
              <a:rPr lang="en-US" dirty="0" smtClean="0"/>
              <a:t>-KWY</a:t>
            </a:r>
            <a:endParaRPr lang="en-US"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Τίτλος 1"/>
          <p:cNvSpPr>
            <a:spLocks noGrp="1"/>
          </p:cNvSpPr>
          <p:nvPr>
            <p:ph type="title"/>
          </p:nvPr>
        </p:nvSpPr>
        <p:spPr>
          <a:xfrm>
            <a:off x="-152400" y="762000"/>
            <a:ext cx="5715000" cy="762000"/>
          </a:xfrm>
        </p:spPr>
        <p:txBody>
          <a:bodyPr/>
          <a:lstStyle/>
          <a:p>
            <a:r>
              <a:rPr lang="en-US" sz="2400" b="1" dirty="0" smtClean="0">
                <a:latin typeface="+mn-lt"/>
              </a:rPr>
              <a:t>DNA CHARACTERISTICS</a:t>
            </a:r>
            <a:endParaRPr lang="el-GR" sz="2400" b="1" dirty="0">
              <a:latin typeface="+mn-lt"/>
            </a:endParaRPr>
          </a:p>
        </p:txBody>
      </p:sp>
      <p:sp>
        <p:nvSpPr>
          <p:cNvPr id="3" name="Θέση περιεχομένου 2"/>
          <p:cNvSpPr>
            <a:spLocks noGrp="1"/>
          </p:cNvSpPr>
          <p:nvPr>
            <p:ph idx="1"/>
          </p:nvPr>
        </p:nvSpPr>
        <p:spPr>
          <a:xfrm>
            <a:off x="971550" y="1920875"/>
            <a:ext cx="4895850" cy="3641725"/>
          </a:xfrm>
        </p:spPr>
        <p:txBody>
          <a:bodyPr/>
          <a:lstStyle/>
          <a:p>
            <a:pPr>
              <a:buFont typeface="Wingdings" charset="2"/>
              <a:buChar char="v"/>
            </a:pPr>
            <a:r>
              <a:rPr lang="en-US" sz="1800" dirty="0" smtClean="0"/>
              <a:t>Functions</a:t>
            </a:r>
          </a:p>
          <a:p>
            <a:pPr>
              <a:buFont typeface="Wingdings" charset="2"/>
              <a:buChar char="v"/>
            </a:pPr>
            <a:r>
              <a:rPr lang="en-US" sz="1800" dirty="0" smtClean="0"/>
              <a:t>Quantity</a:t>
            </a:r>
            <a:endParaRPr lang="el-GR" sz="1800" dirty="0" smtClean="0"/>
          </a:p>
          <a:p>
            <a:pPr>
              <a:buFont typeface="Wingdings" charset="2"/>
              <a:buChar char="v"/>
            </a:pPr>
            <a:r>
              <a:rPr lang="en-US" sz="1800" dirty="0" smtClean="0"/>
              <a:t>Structure</a:t>
            </a:r>
            <a:endParaRPr lang="el-GR" sz="1800" dirty="0" smtClean="0"/>
          </a:p>
          <a:p>
            <a:pPr>
              <a:buFont typeface="Wingdings" charset="2"/>
              <a:buChar char="v"/>
            </a:pPr>
            <a:r>
              <a:rPr lang="en-US" sz="1800" dirty="0" smtClean="0"/>
              <a:t>Double-helix model</a:t>
            </a:r>
            <a:r>
              <a:rPr lang="el-GR" sz="1800" dirty="0" smtClean="0"/>
              <a:t> </a:t>
            </a:r>
            <a:r>
              <a:rPr lang="el-GR" sz="1800" dirty="0"/>
              <a:t>:</a:t>
            </a:r>
            <a:endParaRPr lang="el-GR" sz="1800" dirty="0" smtClean="0"/>
          </a:p>
          <a:p>
            <a:pPr lvl="1">
              <a:buFont typeface="Wingdings" charset="2"/>
              <a:buChar char="ü"/>
            </a:pPr>
            <a:r>
              <a:rPr lang="en-US" sz="1800" dirty="0" smtClean="0"/>
              <a:t>2 </a:t>
            </a:r>
            <a:r>
              <a:rPr lang="en-US" sz="1800" dirty="0" err="1" smtClean="0"/>
              <a:t>antiparallel</a:t>
            </a:r>
            <a:r>
              <a:rPr lang="en-US" sz="1800" dirty="0" smtClean="0"/>
              <a:t> strands</a:t>
            </a:r>
            <a:r>
              <a:rPr lang="el-GR" sz="1800" dirty="0" smtClean="0"/>
              <a:t>,   </a:t>
            </a:r>
          </a:p>
          <a:p>
            <a:pPr lvl="1">
              <a:buFont typeface="Wingdings" charset="2"/>
              <a:buChar char="ü"/>
            </a:pPr>
            <a:r>
              <a:rPr lang="el-GR" sz="1800" dirty="0" smtClean="0"/>
              <a:t> 5</a:t>
            </a:r>
            <a:r>
              <a:rPr lang="el-GR" sz="1800" dirty="0"/>
              <a:t>΄    3΄ </a:t>
            </a:r>
            <a:r>
              <a:rPr lang="el-GR" sz="1800" dirty="0" smtClean="0"/>
              <a:t> </a:t>
            </a:r>
            <a:r>
              <a:rPr lang="en-US" sz="1800" dirty="0" smtClean="0"/>
              <a:t>orientation each</a:t>
            </a:r>
            <a:endParaRPr lang="el-GR" sz="1800" dirty="0" smtClean="0"/>
          </a:p>
          <a:p>
            <a:pPr lvl="1">
              <a:buFont typeface="Wingdings" charset="2"/>
              <a:buChar char="ü"/>
            </a:pPr>
            <a:r>
              <a:rPr lang="en-US" sz="1800" dirty="0" smtClean="0"/>
              <a:t>Polarity of a molecule</a:t>
            </a:r>
            <a:endParaRPr lang="el-GR" sz="1800" dirty="0" smtClean="0"/>
          </a:p>
          <a:p>
            <a:pPr lvl="1">
              <a:buFont typeface="Wingdings" charset="2"/>
              <a:buChar char="ü"/>
            </a:pPr>
            <a:r>
              <a:rPr lang="el-GR" sz="1800" dirty="0"/>
              <a:t>3-5</a:t>
            </a:r>
            <a:r>
              <a:rPr lang="el-GR" sz="1800" dirty="0" smtClean="0"/>
              <a:t> </a:t>
            </a:r>
            <a:r>
              <a:rPr lang="en-US" sz="1800" dirty="0" err="1" smtClean="0"/>
              <a:t>phosphodiester</a:t>
            </a:r>
            <a:r>
              <a:rPr lang="en-US" sz="1800" dirty="0" smtClean="0"/>
              <a:t> bond</a:t>
            </a:r>
            <a:endParaRPr lang="el-GR" sz="1800" dirty="0" smtClean="0"/>
          </a:p>
          <a:p>
            <a:pPr lvl="1">
              <a:buFont typeface="Wingdings" charset="2"/>
              <a:buChar char="ü"/>
            </a:pPr>
            <a:r>
              <a:rPr lang="en-US" sz="1800" dirty="0" err="1" smtClean="0"/>
              <a:t>Complementarity</a:t>
            </a:r>
            <a:endParaRPr lang="en-GB" sz="1800" dirty="0" smtClean="0"/>
          </a:p>
          <a:p>
            <a:pPr lvl="1">
              <a:buNone/>
            </a:pPr>
            <a:r>
              <a:rPr lang="el-GR" sz="1800" dirty="0" smtClean="0"/>
              <a:t/>
            </a:r>
            <a:br>
              <a:rPr lang="el-GR" sz="1800" dirty="0" smtClean="0"/>
            </a:br>
            <a:endParaRPr lang="el-GR" sz="1800" dirty="0"/>
          </a:p>
          <a:p>
            <a:pPr algn="l"/>
            <a:endParaRPr lang="en-US" sz="1800" dirty="0"/>
          </a:p>
          <a:p>
            <a:pPr algn="l"/>
            <a:endParaRPr lang="el-GR" sz="1800" dirty="0"/>
          </a:p>
        </p:txBody>
      </p:sp>
      <p:pic>
        <p:nvPicPr>
          <p:cNvPr id="13316" name="Picture 2" descr="C:\Users\panagiota\Desktop\DNA_orbit_animated.png"/>
          <p:cNvPicPr>
            <a:picLocks noChangeAspect="1" noChangeArrowheads="1" noCrop="1"/>
          </p:cNvPicPr>
          <p:nvPr/>
        </p:nvPicPr>
        <p:blipFill>
          <a:blip r:embed="rId2"/>
          <a:srcRect/>
          <a:stretch>
            <a:fillRect/>
          </a:stretch>
        </p:blipFill>
        <p:spPr bwMode="auto">
          <a:xfrm>
            <a:off x="4983672" y="304801"/>
            <a:ext cx="3474528" cy="5715000"/>
          </a:xfrm>
          <a:prstGeom prst="rect">
            <a:avLst/>
          </a:prstGeom>
          <a:noFill/>
          <a:ln w="9525">
            <a:noFill/>
            <a:miter lim="800000"/>
            <a:headEnd/>
            <a:tailEnd/>
          </a:ln>
        </p:spPr>
      </p:pic>
      <p:cxnSp>
        <p:nvCxnSpPr>
          <p:cNvPr id="5" name="Ευθύγραμμο βέλος σύνδεσης 4"/>
          <p:cNvCxnSpPr>
            <a:cxnSpLocks noChangeShapeType="1"/>
          </p:cNvCxnSpPr>
          <p:nvPr/>
        </p:nvCxnSpPr>
        <p:spPr bwMode="auto">
          <a:xfrm>
            <a:off x="2057400" y="3810000"/>
            <a:ext cx="215900" cy="0"/>
          </a:xfrm>
          <a:prstGeom prst="straightConnector1">
            <a:avLst/>
          </a:prstGeom>
          <a:noFill/>
          <a:ln w="12700">
            <a:solidFill>
              <a:schemeClr val="tx1"/>
            </a:solidFill>
            <a:round/>
            <a:headEnd type="none" w="sm" len="sm"/>
            <a:tailEnd type="arrow" w="med" len="med"/>
          </a:ln>
        </p:spPr>
      </p:cxn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08025" y="1828800"/>
            <a:ext cx="7521575" cy="3352800"/>
          </a:xfrm>
        </p:spPr>
        <p:txBody>
          <a:bodyPr/>
          <a:lstStyle/>
          <a:p>
            <a:pPr marL="0" indent="0" algn="just">
              <a:lnSpc>
                <a:spcPct val="150000"/>
              </a:lnSpc>
              <a:buNone/>
            </a:pPr>
            <a:r>
              <a:rPr lang="en-US" sz="1800" dirty="0" smtClean="0"/>
              <a:t>The amount of DNA in each organism is stable regardless of the environment. The amount of DNA is the same in all cells of an organism (spleen, liver, etc.). </a:t>
            </a:r>
          </a:p>
          <a:p>
            <a:pPr marL="0" indent="0" algn="just">
              <a:lnSpc>
                <a:spcPct val="150000"/>
              </a:lnSpc>
              <a:buNone/>
            </a:pPr>
            <a:r>
              <a:rPr lang="en-US" sz="1800" b="1" dirty="0" smtClean="0"/>
              <a:t>Gametes</a:t>
            </a:r>
            <a:r>
              <a:rPr lang="en-US" sz="1800" dirty="0" smtClean="0"/>
              <a:t> (</a:t>
            </a:r>
            <a:r>
              <a:rPr lang="en-US" sz="1800" b="1" dirty="0" smtClean="0"/>
              <a:t>haploid</a:t>
            </a:r>
            <a:r>
              <a:rPr lang="en-US" sz="1800" dirty="0" smtClean="0"/>
              <a:t>) of the higher organisms contain half the amount of DNA than </a:t>
            </a:r>
            <a:r>
              <a:rPr lang="en-US" sz="1800" b="1" dirty="0" smtClean="0"/>
              <a:t>somatic</a:t>
            </a:r>
            <a:r>
              <a:rPr lang="en-US" sz="1800" dirty="0" smtClean="0"/>
              <a:t> cells (</a:t>
            </a:r>
            <a:r>
              <a:rPr lang="en-US" sz="1800" b="1" dirty="0" smtClean="0"/>
              <a:t>diploids</a:t>
            </a:r>
            <a:r>
              <a:rPr lang="en-US" sz="1800" dirty="0" smtClean="0"/>
              <a:t>). </a:t>
            </a:r>
          </a:p>
          <a:p>
            <a:pPr marL="0" indent="0" algn="just">
              <a:lnSpc>
                <a:spcPct val="150000"/>
              </a:lnSpc>
              <a:buNone/>
            </a:pPr>
            <a:r>
              <a:rPr lang="en-US" sz="1800" dirty="0" smtClean="0"/>
              <a:t>The amount of DNA is </a:t>
            </a:r>
            <a:r>
              <a:rPr lang="en-US" sz="1800" b="1" dirty="0" smtClean="0"/>
              <a:t>proportional to the complexity </a:t>
            </a:r>
            <a:r>
              <a:rPr lang="en-US" sz="1800" dirty="0" smtClean="0"/>
              <a:t>of the organism. The higher in evolution, the more DNA contains each cell.</a:t>
            </a:r>
            <a:endParaRPr lang="el-GR" sz="1800" dirty="0" smtClean="0"/>
          </a:p>
          <a:p>
            <a:pPr marL="0" indent="0" algn="just">
              <a:buFont typeface="Verdana" charset="0"/>
              <a:buAutoNum type="arabicPeriod"/>
            </a:pPr>
            <a:endParaRPr lang="el-GR" sz="1800" dirty="0" smtClean="0"/>
          </a:p>
          <a:p>
            <a:pPr marL="0" indent="0" algn="just">
              <a:buNone/>
            </a:pPr>
            <a:endParaRPr lang="en-US" sz="1800" dirty="0" smtClean="0"/>
          </a:p>
          <a:p>
            <a:pPr marL="0" indent="0" algn="just">
              <a:buNone/>
            </a:pPr>
            <a:r>
              <a:rPr lang="en-US" sz="1800" dirty="0" smtClean="0"/>
              <a:t>		Each organism has a different base ratio</a:t>
            </a:r>
            <a:endParaRPr lang="el-GR" sz="1800" b="1" dirty="0"/>
          </a:p>
        </p:txBody>
      </p:sp>
      <p:sp>
        <p:nvSpPr>
          <p:cNvPr id="15363" name="Τίτλος 1"/>
          <p:cNvSpPr txBox="1">
            <a:spLocks/>
          </p:cNvSpPr>
          <p:nvPr/>
        </p:nvSpPr>
        <p:spPr bwMode="auto">
          <a:xfrm>
            <a:off x="1752600" y="455613"/>
            <a:ext cx="5715000" cy="763587"/>
          </a:xfrm>
          <a:prstGeom prst="rect">
            <a:avLst/>
          </a:prstGeom>
          <a:noFill/>
          <a:ln w="9525">
            <a:noFill/>
            <a:miter lim="800000"/>
            <a:headEnd/>
            <a:tailEnd/>
          </a:ln>
        </p:spPr>
        <p:txBody>
          <a:bodyPr anchor="ctr">
            <a:prstTxWarp prst="textNoShape">
              <a:avLst/>
            </a:prstTxWarp>
          </a:bodyPr>
          <a:lstStyle/>
          <a:p>
            <a:pPr algn="ctr"/>
            <a:r>
              <a:rPr lang="en-GB" sz="2400" dirty="0" smtClean="0">
                <a:solidFill>
                  <a:schemeClr val="tx2"/>
                </a:solidFill>
                <a:latin typeface="+mn-lt"/>
              </a:rPr>
              <a:t>QUANTITY OF</a:t>
            </a:r>
            <a:r>
              <a:rPr lang="el-GR" sz="2400" dirty="0" smtClean="0">
                <a:solidFill>
                  <a:schemeClr val="tx2"/>
                </a:solidFill>
                <a:latin typeface="+mn-lt"/>
              </a:rPr>
              <a:t> </a:t>
            </a:r>
            <a:r>
              <a:rPr lang="en-US" sz="2400" dirty="0">
                <a:solidFill>
                  <a:schemeClr val="tx2"/>
                </a:solidFill>
                <a:latin typeface="+mn-lt"/>
              </a:rPr>
              <a:t>DNA</a:t>
            </a:r>
            <a:endParaRPr lang="el-GR" sz="2400" dirty="0">
              <a:solidFill>
                <a:schemeClr val="tx2"/>
              </a:solidFill>
              <a:latin typeface="+mn-lt"/>
            </a:endParaRPr>
          </a:p>
        </p:txBody>
      </p:sp>
      <p:sp>
        <p:nvSpPr>
          <p:cNvPr id="2" name="TextBox 1"/>
          <p:cNvSpPr txBox="1">
            <a:spLocks noRot="1" noChangeAspect="1" noMove="1" noResize="1" noEditPoints="1" noAdjustHandles="1" noChangeArrowheads="1" noChangeShapeType="1" noTextEdit="1"/>
          </p:cNvSpPr>
          <p:nvPr/>
        </p:nvSpPr>
        <p:spPr>
          <a:xfrm>
            <a:off x="6876256" y="5734294"/>
            <a:ext cx="1080120" cy="791050"/>
          </a:xfrm>
          <a:prstGeom prst="rect">
            <a:avLst/>
          </a:prstGeom>
          <a:blipFill rotWithShape="1">
            <a:blip r:embed="rId2"/>
            <a:stretch>
              <a:fillRect/>
            </a:stretch>
          </a:blipFill>
        </p:spPr>
        <p:txBody>
          <a:bodyPr/>
          <a:lstStyle/>
          <a:p>
            <a:r>
              <a:rPr lang="el-GR">
                <a:noFill/>
              </a:rPr>
              <a:t> </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1" name="Τίτλος 1"/>
          <p:cNvSpPr>
            <a:spLocks noGrp="1"/>
          </p:cNvSpPr>
          <p:nvPr>
            <p:ph type="title"/>
          </p:nvPr>
        </p:nvSpPr>
        <p:spPr>
          <a:xfrm>
            <a:off x="1066800" y="76200"/>
            <a:ext cx="7086600" cy="1020762"/>
          </a:xfrm>
        </p:spPr>
        <p:txBody>
          <a:bodyPr/>
          <a:lstStyle/>
          <a:p>
            <a:r>
              <a:rPr lang="en-GB" sz="2400" b="1" dirty="0" smtClean="0">
                <a:latin typeface="+mn-lt"/>
              </a:rPr>
              <a:t>THE FUNCTIONS OF THE GENETIC MATERIAL</a:t>
            </a:r>
            <a:endParaRPr lang="el-GR" sz="2400" b="1" dirty="0">
              <a:latin typeface="+mn-lt"/>
            </a:endParaRPr>
          </a:p>
        </p:txBody>
      </p:sp>
      <p:sp>
        <p:nvSpPr>
          <p:cNvPr id="3" name="Θέση περιεχομένου 2"/>
          <p:cNvSpPr>
            <a:spLocks noGrp="1"/>
          </p:cNvSpPr>
          <p:nvPr>
            <p:ph idx="1"/>
          </p:nvPr>
        </p:nvSpPr>
        <p:spPr>
          <a:xfrm>
            <a:off x="212725" y="1295400"/>
            <a:ext cx="8702675" cy="4895850"/>
          </a:xfrm>
        </p:spPr>
        <p:txBody>
          <a:bodyPr/>
          <a:lstStyle/>
          <a:p>
            <a:pPr marL="0" indent="0">
              <a:buNone/>
            </a:pPr>
            <a:r>
              <a:rPr lang="en-US" sz="1800" dirty="0" smtClean="0"/>
              <a:t>The genetic material controls the cell's functions:</a:t>
            </a:r>
          </a:p>
          <a:p>
            <a:pPr marL="0" indent="0">
              <a:buFont typeface="Wingdings" charset="2"/>
              <a:buNone/>
            </a:pPr>
            <a:endParaRPr lang="el-GR" sz="1800" dirty="0" smtClean="0"/>
          </a:p>
          <a:p>
            <a:pPr marL="800100" lvl="1" indent="-342900" algn="just">
              <a:buFont typeface="Verdana" charset="0"/>
              <a:buAutoNum type="arabicPeriod"/>
            </a:pPr>
            <a:r>
              <a:rPr lang="en-US" sz="1800" b="1" dirty="0" smtClean="0"/>
              <a:t>Storage</a:t>
            </a:r>
            <a:r>
              <a:rPr lang="en-US" sz="1800" dirty="0" smtClean="0"/>
              <a:t> of genetic information. DNA (RNA in RNA-viruses) contains information about the characteristics of the organism and is organized into units, the </a:t>
            </a:r>
            <a:r>
              <a:rPr lang="en-US" sz="1800" b="1" dirty="0" smtClean="0"/>
              <a:t>genes</a:t>
            </a:r>
            <a:r>
              <a:rPr lang="en-US" sz="1800" dirty="0" smtClean="0"/>
              <a:t>.</a:t>
            </a:r>
          </a:p>
          <a:p>
            <a:pPr marL="800100" lvl="1" indent="-342900" algn="just">
              <a:buFont typeface="Verdana" charset="0"/>
              <a:buAutoNum type="arabicPeriod"/>
            </a:pPr>
            <a:endParaRPr lang="el-GR" sz="1800" b="1" dirty="0" smtClean="0"/>
          </a:p>
          <a:p>
            <a:pPr marL="800100" lvl="1" indent="-342900">
              <a:buFont typeface="Verdana" charset="0"/>
              <a:buAutoNum type="arabicPeriod"/>
            </a:pPr>
            <a:r>
              <a:rPr lang="en-US" sz="1800" b="1" dirty="0" smtClean="0"/>
              <a:t>Conservation</a:t>
            </a:r>
            <a:r>
              <a:rPr lang="en-US" sz="1800" dirty="0" smtClean="0"/>
              <a:t> and </a:t>
            </a:r>
            <a:r>
              <a:rPr lang="en-US" sz="1800" b="1" dirty="0" smtClean="0"/>
              <a:t>transfer</a:t>
            </a:r>
            <a:r>
              <a:rPr lang="en-US" sz="1800" dirty="0" smtClean="0"/>
              <a:t> of cell-to-cell and organism-to-organism genetic information: Duplication.</a:t>
            </a:r>
            <a:r>
              <a:rPr lang="el-GR" sz="1800" dirty="0" smtClean="0"/>
              <a:t> </a:t>
            </a:r>
            <a:endParaRPr lang="en-GB" sz="1800" dirty="0" smtClean="0"/>
          </a:p>
          <a:p>
            <a:pPr marL="800100" lvl="1" indent="-342900" algn="l">
              <a:buFont typeface="Verdana" charset="0"/>
              <a:buAutoNum type="arabicPeriod"/>
            </a:pPr>
            <a:endParaRPr lang="el-GR" sz="1800" dirty="0" smtClean="0"/>
          </a:p>
          <a:p>
            <a:pPr marL="800100" lvl="1" indent="-342900">
              <a:buFont typeface="Verdana" charset="0"/>
              <a:buAutoNum type="arabicPeriod"/>
            </a:pPr>
            <a:r>
              <a:rPr lang="en-US" sz="1800" dirty="0" smtClean="0"/>
              <a:t> </a:t>
            </a:r>
            <a:r>
              <a:rPr lang="en-US" sz="1800" b="1" dirty="0" smtClean="0"/>
              <a:t>Expression</a:t>
            </a:r>
            <a:r>
              <a:rPr lang="en-US" sz="1800" dirty="0" smtClean="0"/>
              <a:t> of genetic information by protein synthesis.</a:t>
            </a:r>
            <a:endParaRPr lang="el-GR" sz="1800" dirty="0" smtClean="0"/>
          </a:p>
          <a:p>
            <a:pPr marL="800100" lvl="1" indent="-342900" algn="l">
              <a:buNone/>
            </a:pPr>
            <a:endParaRPr lang="en-GB" sz="1800" dirty="0" smtClean="0"/>
          </a:p>
          <a:p>
            <a:pPr marL="0" indent="0">
              <a:buFont typeface="Wingdings" charset="2"/>
              <a:buNone/>
            </a:pPr>
            <a:endParaRPr lang="el-GR"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19100" y="2116138"/>
            <a:ext cx="8229600" cy="1143000"/>
          </a:xfrm>
        </p:spPr>
        <p:txBody>
          <a:bodyPr/>
          <a:lstStyle/>
          <a:p>
            <a:pPr eaLnBrk="1" hangingPunct="1"/>
            <a:r>
              <a:rPr lang="en-GB" dirty="0" smtClean="0"/>
              <a:t>DNA REPLICATION</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076325"/>
            <a:ext cx="8026400" cy="5629275"/>
          </a:xfrm>
        </p:spPr>
        <p:txBody>
          <a:bodyPr>
            <a:normAutofit/>
          </a:bodyPr>
          <a:lstStyle/>
          <a:p>
            <a:pPr algn="just">
              <a:lnSpc>
                <a:spcPct val="130000"/>
              </a:lnSpc>
              <a:buNone/>
            </a:pPr>
            <a:r>
              <a:rPr lang="en-US" sz="1800" dirty="0" smtClean="0"/>
              <a:t>The replication of DNA evolves as follows:</a:t>
            </a:r>
          </a:p>
          <a:p>
            <a:pPr algn="just">
              <a:lnSpc>
                <a:spcPct val="130000"/>
              </a:lnSpc>
            </a:pPr>
            <a:r>
              <a:rPr lang="en-US" sz="1800" dirty="0" smtClean="0"/>
              <a:t>Hydrogen bonds are </a:t>
            </a:r>
            <a:r>
              <a:rPr lang="en-US" sz="1800" b="1" dirty="0" smtClean="0"/>
              <a:t>broken</a:t>
            </a:r>
            <a:r>
              <a:rPr lang="en-US" sz="1800" dirty="0" smtClean="0"/>
              <a:t> between complementary bases.</a:t>
            </a:r>
          </a:p>
          <a:p>
            <a:pPr algn="just">
              <a:lnSpc>
                <a:spcPct val="130000"/>
              </a:lnSpc>
            </a:pPr>
            <a:r>
              <a:rPr lang="en-US" sz="1800" dirty="0" smtClean="0"/>
              <a:t>The double-stranded helix </a:t>
            </a:r>
            <a:r>
              <a:rPr lang="en-US" sz="1800" b="1" dirty="0" smtClean="0"/>
              <a:t>unfolds</a:t>
            </a:r>
            <a:r>
              <a:rPr lang="en-US" sz="1800" dirty="0" smtClean="0"/>
              <a:t> as the bonds break.</a:t>
            </a:r>
          </a:p>
          <a:p>
            <a:pPr algn="just">
              <a:lnSpc>
                <a:spcPct val="130000"/>
              </a:lnSpc>
            </a:pPr>
            <a:r>
              <a:rPr lang="en-US" sz="1800" dirty="0" smtClean="0"/>
              <a:t>The clones are </a:t>
            </a:r>
            <a:r>
              <a:rPr lang="en-US" sz="1800" b="1" dirty="0" smtClean="0"/>
              <a:t>copied</a:t>
            </a:r>
            <a:r>
              <a:rPr lang="en-US" sz="1800" dirty="0" smtClean="0"/>
              <a:t> simultaneously thanks to the DNA polymerase III enzyme according to the principle of </a:t>
            </a:r>
            <a:r>
              <a:rPr lang="en-US" sz="1800" dirty="0" err="1" smtClean="0"/>
              <a:t>complementarity</a:t>
            </a:r>
            <a:r>
              <a:rPr lang="en-US" sz="1800" dirty="0" smtClean="0"/>
              <a:t>.</a:t>
            </a:r>
          </a:p>
          <a:p>
            <a:pPr algn="just">
              <a:lnSpc>
                <a:spcPct val="130000"/>
              </a:lnSpc>
            </a:pPr>
            <a:r>
              <a:rPr lang="en-US" sz="1800" dirty="0" smtClean="0"/>
              <a:t>Thus, depending on the base containing each nucleotide of the parent strand, a new nucleotide is aligned against it. The new nucleotides are </a:t>
            </a:r>
            <a:r>
              <a:rPr lang="en-US" sz="1800" b="1" dirty="0" smtClean="0"/>
              <a:t>linked</a:t>
            </a:r>
            <a:r>
              <a:rPr lang="en-US" sz="1800" dirty="0" smtClean="0"/>
              <a:t> by covalent bonds. Gradually the two parent strands are completely separated as new ones are formed.</a:t>
            </a:r>
          </a:p>
          <a:p>
            <a:pPr algn="just">
              <a:lnSpc>
                <a:spcPct val="130000"/>
              </a:lnSpc>
            </a:pPr>
            <a:r>
              <a:rPr lang="en-US" sz="1800" dirty="0" smtClean="0"/>
              <a:t>Every new strand is complementary to the parent, which is used as blueprint.</a:t>
            </a:r>
          </a:p>
          <a:p>
            <a:pPr algn="just">
              <a:lnSpc>
                <a:spcPct val="130000"/>
              </a:lnSpc>
            </a:pPr>
            <a:r>
              <a:rPr lang="en-US" sz="1800" dirty="0" smtClean="0"/>
              <a:t>In </a:t>
            </a:r>
            <a:r>
              <a:rPr lang="en-US" sz="1800" dirty="0" err="1" smtClean="0"/>
              <a:t>prokaryotics</a:t>
            </a:r>
            <a:r>
              <a:rPr lang="en-US" sz="1800" dirty="0" smtClean="0"/>
              <a:t>, replication begins at one point, while in eukaryotes at many and so has a higher rate of replication.</a:t>
            </a:r>
            <a:endParaRPr lang="en-US" sz="1800" dirty="0" smtClean="0">
              <a:ea typeface="Times New Roman" charset="0"/>
              <a:cs typeface="Times New Roman" charset="0"/>
            </a:endParaRPr>
          </a:p>
          <a:p>
            <a:pPr>
              <a:lnSpc>
                <a:spcPct val="80000"/>
              </a:lnSpc>
            </a:pPr>
            <a:endParaRPr lang="en-US" sz="1800" dirty="0"/>
          </a:p>
        </p:txBody>
      </p:sp>
      <p:sp>
        <p:nvSpPr>
          <p:cNvPr id="4" name="Rectangle 2"/>
          <p:cNvSpPr txBox="1">
            <a:spLocks noChangeArrowheads="1"/>
          </p:cNvSpPr>
          <p:nvPr/>
        </p:nvSpPr>
        <p:spPr bwMode="auto">
          <a:xfrm>
            <a:off x="571500" y="2286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990600"/>
            <a:ext cx="5715000" cy="1315745"/>
          </a:xfrm>
          <a:prstGeom prst="rect">
            <a:avLst/>
          </a:prstGeom>
        </p:spPr>
        <p:txBody>
          <a:bodyPr wrap="square">
            <a:spAutoFit/>
          </a:bodyPr>
          <a:lstStyle/>
          <a:p>
            <a:pPr>
              <a:lnSpc>
                <a:spcPct val="150000"/>
              </a:lnSpc>
            </a:pPr>
            <a:r>
              <a:rPr lang="en-US" sz="1800" b="0" dirty="0" smtClean="0"/>
              <a:t>The </a:t>
            </a:r>
            <a:r>
              <a:rPr lang="en-US" sz="1800" dirty="0" smtClean="0"/>
              <a:t>nucleic acid </a:t>
            </a:r>
            <a:r>
              <a:rPr lang="en-US" sz="1800" b="0" dirty="0" smtClean="0"/>
              <a:t>consists of </a:t>
            </a:r>
            <a:r>
              <a:rPr lang="en-US" sz="1800" dirty="0" smtClean="0"/>
              <a:t>nucleotides</a:t>
            </a:r>
            <a:r>
              <a:rPr lang="en-US" sz="1800" b="0" dirty="0" smtClean="0"/>
              <a:t>.</a:t>
            </a:r>
          </a:p>
          <a:p>
            <a:pPr>
              <a:lnSpc>
                <a:spcPct val="150000"/>
              </a:lnSpc>
            </a:pPr>
            <a:r>
              <a:rPr lang="en-US" sz="1800" dirty="0" smtClean="0"/>
              <a:t>DNA</a:t>
            </a:r>
            <a:r>
              <a:rPr lang="en-US" sz="1800" b="0" dirty="0" smtClean="0"/>
              <a:t> is formed from </a:t>
            </a:r>
            <a:r>
              <a:rPr lang="en-US" sz="1800" dirty="0" err="1" smtClean="0"/>
              <a:t>deoxyribonucleotides</a:t>
            </a:r>
            <a:r>
              <a:rPr lang="en-US" sz="1800" b="0" dirty="0" smtClean="0"/>
              <a:t> while </a:t>
            </a:r>
          </a:p>
          <a:p>
            <a:pPr>
              <a:lnSpc>
                <a:spcPct val="150000"/>
              </a:lnSpc>
            </a:pPr>
            <a:r>
              <a:rPr lang="en-US" sz="1800" dirty="0" smtClean="0"/>
              <a:t>RNA</a:t>
            </a:r>
            <a:r>
              <a:rPr lang="en-US" sz="1800" b="0" dirty="0" smtClean="0"/>
              <a:t> from </a:t>
            </a:r>
            <a:r>
              <a:rPr lang="en-US" sz="1800" dirty="0" err="1" smtClean="0"/>
              <a:t>ribonucleotides</a:t>
            </a:r>
            <a:r>
              <a:rPr lang="en-US" sz="1800" b="0" dirty="0" smtClean="0"/>
              <a:t>.</a:t>
            </a:r>
            <a:endParaRPr lang="en-US" sz="1800" dirty="0"/>
          </a:p>
        </p:txBody>
      </p:sp>
      <p:sp>
        <p:nvSpPr>
          <p:cNvPr id="3" name="Text Box 7"/>
          <p:cNvSpPr txBox="1">
            <a:spLocks noChangeArrowheads="1"/>
          </p:cNvSpPr>
          <p:nvPr/>
        </p:nvSpPr>
        <p:spPr bwMode="auto">
          <a:xfrm>
            <a:off x="1225202" y="381000"/>
            <a:ext cx="2378927" cy="461665"/>
          </a:xfrm>
          <a:prstGeom prst="rect">
            <a:avLst/>
          </a:prstGeom>
          <a:noFill/>
          <a:ln w="9525">
            <a:noFill/>
            <a:miter lim="800000"/>
            <a:headEnd/>
            <a:tailEnd/>
          </a:ln>
          <a:effectLst/>
        </p:spPr>
        <p:txBody>
          <a:bodyPr wrap="none">
            <a:spAutoFit/>
          </a:bodyPr>
          <a:lstStyle/>
          <a:p>
            <a:r>
              <a:rPr lang="en-US" sz="2400" cap="all" dirty="0" smtClean="0"/>
              <a:t>nucleic acid </a:t>
            </a:r>
            <a:endParaRPr lang="el-GR" sz="2400" cap="all" dirty="0"/>
          </a:p>
        </p:txBody>
      </p:sp>
      <p:pic>
        <p:nvPicPr>
          <p:cNvPr id="6" name="Picture 4" descr="350px-NA-comparedto-DNA_thymineAndUracilCorrected"/>
          <p:cNvPicPr>
            <a:picLocks noChangeAspect="1" noChangeArrowheads="1"/>
          </p:cNvPicPr>
          <p:nvPr/>
        </p:nvPicPr>
        <p:blipFill>
          <a:blip r:embed="rId2" cstate="print"/>
          <a:srcRect/>
          <a:stretch>
            <a:fillRect/>
          </a:stretch>
        </p:blipFill>
        <p:spPr bwMode="auto">
          <a:xfrm>
            <a:off x="1981200" y="2438400"/>
            <a:ext cx="4056810" cy="4114800"/>
          </a:xfrm>
          <a:prstGeom prst="rect">
            <a:avLst/>
          </a:prstGeom>
          <a:noFill/>
          <a:ln w="9525">
            <a:noFill/>
            <a:miter lim="800000"/>
            <a:headEnd/>
            <a:tailEnd/>
          </a:ln>
        </p:spPr>
      </p:pic>
      <p:pic>
        <p:nvPicPr>
          <p:cNvPr id="11" name="Picture 5" descr="One nucleotide"/>
          <p:cNvPicPr>
            <a:picLocks noChangeAspect="1" noChangeArrowheads="1"/>
          </p:cNvPicPr>
          <p:nvPr/>
        </p:nvPicPr>
        <p:blipFill>
          <a:blip r:embed="rId3" cstate="print"/>
          <a:srcRect/>
          <a:stretch>
            <a:fillRect/>
          </a:stretch>
        </p:blipFill>
        <p:spPr bwMode="auto">
          <a:xfrm>
            <a:off x="6554059" y="381000"/>
            <a:ext cx="2208941" cy="2563133"/>
          </a:xfrm>
          <a:prstGeom prst="rect">
            <a:avLst/>
          </a:prstGeom>
          <a:noFill/>
        </p:spPr>
      </p:pic>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srcRect/>
          <a:stretch>
            <a:fillRect/>
          </a:stretch>
        </p:blipFill>
        <p:spPr bwMode="auto">
          <a:xfrm>
            <a:off x="1371600" y="1275004"/>
            <a:ext cx="3429000" cy="4973396"/>
          </a:xfrm>
          <a:prstGeom prst="rect">
            <a:avLst/>
          </a:prstGeom>
          <a:noFill/>
          <a:ln w="9525">
            <a:noFill/>
            <a:miter lim="800000"/>
            <a:headEnd/>
            <a:tailEnd/>
          </a:ln>
        </p:spPr>
      </p:pic>
      <p:sp>
        <p:nvSpPr>
          <p:cNvPr id="3" name="Content Placeholder 1"/>
          <p:cNvSpPr txBox="1">
            <a:spLocks/>
          </p:cNvSpPr>
          <p:nvPr/>
        </p:nvSpPr>
        <p:spPr bwMode="auto">
          <a:xfrm>
            <a:off x="5029200" y="1828801"/>
            <a:ext cx="3276600" cy="34289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lvl="0">
              <a:lnSpc>
                <a:spcPct val="150000"/>
              </a:lnSpc>
              <a:spcBef>
                <a:spcPct val="20000"/>
              </a:spcBef>
              <a:defRPr/>
            </a:pPr>
            <a:r>
              <a:rPr lang="en-US" sz="1800" b="0" dirty="0" smtClean="0"/>
              <a:t>This way of DNA replication is called </a:t>
            </a:r>
            <a:r>
              <a:rPr lang="en-US" sz="1800" dirty="0" smtClean="0"/>
              <a:t>semi-conservative</a:t>
            </a:r>
            <a:r>
              <a:rPr lang="en-US" sz="1800" b="0" dirty="0" smtClean="0"/>
              <a:t>,</a:t>
            </a:r>
            <a:r>
              <a:rPr lang="en-US" sz="1800" dirty="0" smtClean="0"/>
              <a:t> </a:t>
            </a:r>
            <a:r>
              <a:rPr lang="en-US" sz="1800" b="0" dirty="0" smtClean="0"/>
              <a:t>because each new daughter molecule consists of an old (parental) strand and a new (daughter) strand.</a:t>
            </a:r>
            <a:endParaRPr kumimoji="0" lang="en-US" sz="1800" b="0" i="0" u="none" strike="noStrike" kern="0" cap="none" spc="0" normalizeH="0" baseline="0" noProof="0" dirty="0" smtClean="0">
              <a:ln>
                <a:noFill/>
              </a:ln>
              <a:solidFill>
                <a:schemeClr val="tx1"/>
              </a:solidFill>
              <a:effectLst/>
              <a:uLnTx/>
              <a:uFillTx/>
              <a:latin typeface="+mn-lt"/>
              <a:ea typeface="Times New Roman" charset="0"/>
              <a:cs typeface="Times New Roman" charset="0"/>
            </a:endParaRPr>
          </a:p>
          <a:p>
            <a:pPr marL="0" marR="0" lvl="0" indent="0" algn="l" defTabSz="914400" rtl="0" eaLnBrk="1" fontAlgn="base" latinLnBrk="0" hangingPunct="1">
              <a:lnSpc>
                <a:spcPct val="150000"/>
              </a:lnSpc>
              <a:spcBef>
                <a:spcPct val="20000"/>
              </a:spcBef>
              <a:spcAft>
                <a:spcPct val="0"/>
              </a:spcAft>
              <a:buClrTx/>
              <a:buSzTx/>
              <a:buFont typeface="Wingdings" charset="2"/>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4" name="Rectangle 2"/>
          <p:cNvSpPr txBox="1">
            <a:spLocks noChangeArrowheads="1"/>
          </p:cNvSpPr>
          <p:nvPr/>
        </p:nvSpPr>
        <p:spPr bwMode="auto">
          <a:xfrm>
            <a:off x="723900" y="4572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600200" y="1447800"/>
            <a:ext cx="6249988" cy="4637945"/>
            <a:chOff x="113" y="144"/>
            <a:chExt cx="5647" cy="4518"/>
          </a:xfrm>
        </p:grpSpPr>
        <p:pic>
          <p:nvPicPr>
            <p:cNvPr id="3" name="Picture 9"/>
            <p:cNvPicPr>
              <a:picLocks noChangeAspect="1" noChangeArrowheads="1"/>
            </p:cNvPicPr>
            <p:nvPr/>
          </p:nvPicPr>
          <p:blipFill>
            <a:blip r:embed="rId2" cstate="print"/>
            <a:srcRect/>
            <a:stretch>
              <a:fillRect/>
            </a:stretch>
          </p:blipFill>
          <p:spPr bwMode="auto">
            <a:xfrm>
              <a:off x="240" y="144"/>
              <a:ext cx="3456" cy="3648"/>
            </a:xfrm>
            <a:prstGeom prst="rect">
              <a:avLst/>
            </a:prstGeom>
            <a:solidFill>
              <a:schemeClr val="bg1"/>
            </a:solidFill>
            <a:ln w="9525">
              <a:noFill/>
              <a:miter lim="800000"/>
              <a:headEnd/>
              <a:tailEnd/>
            </a:ln>
          </p:spPr>
        </p:pic>
        <p:sp>
          <p:nvSpPr>
            <p:cNvPr id="4" name="Text Box 10"/>
            <p:cNvSpPr txBox="1">
              <a:spLocks noChangeArrowheads="1"/>
            </p:cNvSpPr>
            <p:nvPr/>
          </p:nvSpPr>
          <p:spPr bwMode="auto">
            <a:xfrm>
              <a:off x="113" y="3793"/>
              <a:ext cx="5647" cy="869"/>
            </a:xfrm>
            <a:prstGeom prst="rect">
              <a:avLst/>
            </a:prstGeom>
            <a:solidFill>
              <a:schemeClr val="bg1"/>
            </a:solidFill>
            <a:ln w="9525">
              <a:noFill/>
              <a:miter lim="800000"/>
              <a:headEnd/>
              <a:tailEnd/>
            </a:ln>
          </p:spPr>
          <p:txBody>
            <a:bodyPr>
              <a:spAutoFit/>
            </a:bodyPr>
            <a:lstStyle/>
            <a:p>
              <a:pPr algn="ctr"/>
              <a:endParaRPr lang="en-US" sz="1600" b="0" dirty="0" smtClean="0">
                <a:latin typeface="Times New Roman" pitchFamily="18" charset="0"/>
              </a:endParaRPr>
            </a:p>
            <a:p>
              <a:pPr algn="ctr"/>
              <a:r>
                <a:rPr lang="en-US" sz="1800" b="0" dirty="0" smtClean="0"/>
                <a:t>5 '- 3' replication occurs in both prokaryotic as well as eukaryotic organisms</a:t>
              </a:r>
              <a:endParaRPr lang="el-GR" sz="1800" b="0" dirty="0" smtClean="0">
                <a:latin typeface="+mn-lt"/>
              </a:endParaRPr>
            </a:p>
          </p:txBody>
        </p:sp>
        <p:pic>
          <p:nvPicPr>
            <p:cNvPr id="5" name="Picture 11" descr="dna5"/>
            <p:cNvPicPr>
              <a:picLocks noChangeAspect="1" noChangeArrowheads="1"/>
            </p:cNvPicPr>
            <p:nvPr/>
          </p:nvPicPr>
          <p:blipFill>
            <a:blip r:embed="rId3" cstate="print"/>
            <a:srcRect/>
            <a:stretch>
              <a:fillRect/>
            </a:stretch>
          </p:blipFill>
          <p:spPr bwMode="auto">
            <a:xfrm>
              <a:off x="3840" y="240"/>
              <a:ext cx="1920" cy="3264"/>
            </a:xfrm>
            <a:prstGeom prst="rect">
              <a:avLst/>
            </a:prstGeom>
            <a:solidFill>
              <a:schemeClr val="bg1"/>
            </a:solidFill>
            <a:ln w="9525">
              <a:noFill/>
              <a:miter lim="800000"/>
              <a:headEnd/>
              <a:tailEnd/>
            </a:ln>
          </p:spPr>
        </p:pic>
        <p:pic>
          <p:nvPicPr>
            <p:cNvPr id="6" name="Picture 12" descr="plate"/>
            <p:cNvPicPr>
              <a:picLocks noChangeAspect="1" noChangeArrowheads="1"/>
            </p:cNvPicPr>
            <p:nvPr/>
          </p:nvPicPr>
          <p:blipFill>
            <a:blip r:embed="rId4" cstate="print"/>
            <a:srcRect/>
            <a:stretch>
              <a:fillRect/>
            </a:stretch>
          </p:blipFill>
          <p:spPr bwMode="auto">
            <a:xfrm>
              <a:off x="5016" y="3264"/>
              <a:ext cx="744" cy="559"/>
            </a:xfrm>
            <a:prstGeom prst="rect">
              <a:avLst/>
            </a:prstGeom>
            <a:solidFill>
              <a:schemeClr val="bg1"/>
            </a:solidFill>
            <a:ln w="9525">
              <a:noFill/>
              <a:miter lim="800000"/>
              <a:headEnd/>
              <a:tailEnd/>
            </a:ln>
          </p:spPr>
        </p:pic>
      </p:grpSp>
      <p:sp>
        <p:nvSpPr>
          <p:cNvPr id="7" name="Rectangle 2"/>
          <p:cNvSpPr txBox="1">
            <a:spLocks noChangeArrowheads="1"/>
          </p:cNvSpPr>
          <p:nvPr/>
        </p:nvSpPr>
        <p:spPr bwMode="auto">
          <a:xfrm>
            <a:off x="723900" y="4572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04800" y="838200"/>
            <a:ext cx="8483600" cy="5334000"/>
            <a:chOff x="0" y="0"/>
            <a:chExt cx="5760" cy="4320"/>
          </a:xfrm>
        </p:grpSpPr>
        <p:pic>
          <p:nvPicPr>
            <p:cNvPr id="30723" name="Picture 5"/>
            <p:cNvPicPr>
              <a:picLocks noChangeAspect="1" noChangeArrowheads="1"/>
            </p:cNvPicPr>
            <p:nvPr/>
          </p:nvPicPr>
          <p:blipFill>
            <a:blip r:embed="rId2" cstate="print"/>
            <a:srcRect/>
            <a:stretch>
              <a:fillRect/>
            </a:stretch>
          </p:blipFill>
          <p:spPr bwMode="auto">
            <a:xfrm>
              <a:off x="0" y="0"/>
              <a:ext cx="5760" cy="4320"/>
            </a:xfrm>
            <a:prstGeom prst="rect">
              <a:avLst/>
            </a:prstGeom>
            <a:noFill/>
            <a:ln w="9525">
              <a:noFill/>
              <a:miter lim="800000"/>
              <a:headEnd/>
              <a:tailEnd/>
            </a:ln>
          </p:spPr>
        </p:pic>
        <p:sp>
          <p:nvSpPr>
            <p:cNvPr id="30724" name="Oval 6"/>
            <p:cNvSpPr>
              <a:spLocks noChangeArrowheads="1"/>
            </p:cNvSpPr>
            <p:nvPr/>
          </p:nvSpPr>
          <p:spPr bwMode="auto">
            <a:xfrm>
              <a:off x="1056" y="1776"/>
              <a:ext cx="864" cy="672"/>
            </a:xfrm>
            <a:prstGeom prst="ellipse">
              <a:avLst/>
            </a:prstGeom>
            <a:noFill/>
            <a:ln w="57150">
              <a:solidFill>
                <a:schemeClr val="bg2"/>
              </a:solidFill>
              <a:round/>
              <a:headEnd/>
              <a:tailEnd/>
            </a:ln>
          </p:spPr>
          <p:txBody>
            <a:bodyPr wrap="none" anchor="ctr"/>
            <a:lstStyle/>
            <a:p>
              <a:endParaRPr lang="en-US"/>
            </a:p>
          </p:txBody>
        </p:sp>
        <p:sp>
          <p:nvSpPr>
            <p:cNvPr id="30725" name="Oval 7"/>
            <p:cNvSpPr>
              <a:spLocks noChangeArrowheads="1"/>
            </p:cNvSpPr>
            <p:nvPr/>
          </p:nvSpPr>
          <p:spPr bwMode="auto">
            <a:xfrm>
              <a:off x="2976" y="1824"/>
              <a:ext cx="1440" cy="864"/>
            </a:xfrm>
            <a:prstGeom prst="ellipse">
              <a:avLst/>
            </a:prstGeom>
            <a:noFill/>
            <a:ln w="9525">
              <a:solidFill>
                <a:schemeClr val="tx1"/>
              </a:solidFill>
              <a:round/>
              <a:headEnd/>
              <a:tailEnd/>
            </a:ln>
          </p:spPr>
          <p:txBody>
            <a:bodyPr wrap="none" anchor="ctr"/>
            <a:lstStyle/>
            <a:p>
              <a:endParaRPr lang="en-US"/>
            </a:p>
          </p:txBody>
        </p:sp>
        <p:sp>
          <p:nvSpPr>
            <p:cNvPr id="30726" name="Oval 8"/>
            <p:cNvSpPr>
              <a:spLocks noChangeArrowheads="1"/>
            </p:cNvSpPr>
            <p:nvPr/>
          </p:nvSpPr>
          <p:spPr bwMode="auto">
            <a:xfrm>
              <a:off x="3072" y="1824"/>
              <a:ext cx="1296" cy="768"/>
            </a:xfrm>
            <a:prstGeom prst="ellipse">
              <a:avLst/>
            </a:prstGeom>
            <a:noFill/>
            <a:ln w="28575">
              <a:solidFill>
                <a:srgbClr val="00FF00"/>
              </a:solidFill>
              <a:round/>
              <a:headEnd/>
              <a:tailEnd/>
            </a:ln>
          </p:spPr>
          <p:txBody>
            <a:bodyPr wrap="none" anchor="ctr"/>
            <a:lstStyle/>
            <a:p>
              <a:endParaRPr lang="en-US"/>
            </a:p>
          </p:txBody>
        </p:sp>
        <p:pic>
          <p:nvPicPr>
            <p:cNvPr id="30727" name="Picture 9"/>
            <p:cNvPicPr>
              <a:picLocks noChangeAspect="1" noChangeArrowheads="1"/>
            </p:cNvPicPr>
            <p:nvPr/>
          </p:nvPicPr>
          <p:blipFill>
            <a:blip r:embed="rId3" cstate="print"/>
            <a:srcRect/>
            <a:stretch>
              <a:fillRect/>
            </a:stretch>
          </p:blipFill>
          <p:spPr bwMode="auto">
            <a:xfrm>
              <a:off x="4704" y="1968"/>
              <a:ext cx="264" cy="330"/>
            </a:xfrm>
            <a:prstGeom prst="rect">
              <a:avLst/>
            </a:prstGeom>
            <a:noFill/>
            <a:ln w="9525">
              <a:noFill/>
              <a:miter lim="800000"/>
              <a:headEnd/>
              <a:tailEnd/>
            </a:ln>
          </p:spPr>
        </p:pic>
        <p:pic>
          <p:nvPicPr>
            <p:cNvPr id="30728" name="Picture 10"/>
            <p:cNvPicPr>
              <a:picLocks noChangeAspect="1" noChangeArrowheads="1"/>
            </p:cNvPicPr>
            <p:nvPr/>
          </p:nvPicPr>
          <p:blipFill>
            <a:blip r:embed="rId3" cstate="print"/>
            <a:srcRect/>
            <a:stretch>
              <a:fillRect/>
            </a:stretch>
          </p:blipFill>
          <p:spPr bwMode="auto">
            <a:xfrm>
              <a:off x="480" y="1968"/>
              <a:ext cx="264" cy="330"/>
            </a:xfrm>
            <a:prstGeom prst="rect">
              <a:avLst/>
            </a:prstGeom>
            <a:noFill/>
            <a:ln w="9525">
              <a:noFill/>
              <a:miter lim="800000"/>
              <a:headEnd/>
              <a:tailEnd/>
            </a:ln>
          </p:spPr>
        </p:pic>
        <p:sp>
          <p:nvSpPr>
            <p:cNvPr id="30729" name="Text Box 11"/>
            <p:cNvSpPr txBox="1">
              <a:spLocks noChangeArrowheads="1"/>
            </p:cNvSpPr>
            <p:nvPr/>
          </p:nvSpPr>
          <p:spPr bwMode="auto">
            <a:xfrm>
              <a:off x="295" y="210"/>
              <a:ext cx="1962" cy="231"/>
            </a:xfrm>
            <a:prstGeom prst="rect">
              <a:avLst/>
            </a:prstGeom>
            <a:noFill/>
            <a:ln w="9525">
              <a:noFill/>
              <a:miter lim="800000"/>
              <a:headEnd/>
              <a:tailEnd/>
            </a:ln>
          </p:spPr>
          <p:txBody>
            <a:bodyPr wrap="none">
              <a:spAutoFit/>
            </a:bodyPr>
            <a:lstStyle/>
            <a:p>
              <a:pPr eaLnBrk="0" hangingPunct="0"/>
              <a:r>
                <a:rPr lang="en-US" b="1">
                  <a:solidFill>
                    <a:schemeClr val="bg2"/>
                  </a:solidFill>
                  <a:latin typeface="Tahoma" pitchFamily="34" charset="0"/>
                </a:rPr>
                <a:t>Replication Bubble Forms</a:t>
              </a:r>
            </a:p>
          </p:txBody>
        </p:sp>
        <p:sp>
          <p:nvSpPr>
            <p:cNvPr id="30730" name="Text Box 12"/>
            <p:cNvSpPr txBox="1">
              <a:spLocks noChangeArrowheads="1"/>
            </p:cNvSpPr>
            <p:nvPr/>
          </p:nvSpPr>
          <p:spPr bwMode="auto">
            <a:xfrm>
              <a:off x="4320" y="2448"/>
              <a:ext cx="1086" cy="231"/>
            </a:xfrm>
            <a:prstGeom prst="rect">
              <a:avLst/>
            </a:prstGeom>
            <a:noFill/>
            <a:ln w="9525">
              <a:noFill/>
              <a:miter lim="800000"/>
              <a:headEnd/>
              <a:tailEnd/>
            </a:ln>
          </p:spPr>
          <p:txBody>
            <a:bodyPr wrap="none">
              <a:spAutoFit/>
            </a:bodyPr>
            <a:lstStyle/>
            <a:p>
              <a:pPr eaLnBrk="0" hangingPunct="0"/>
              <a:r>
                <a:rPr lang="en-US">
                  <a:solidFill>
                    <a:schemeClr val="bg2"/>
                  </a:solidFill>
                  <a:latin typeface="Tahoma" pitchFamily="34" charset="0"/>
                </a:rPr>
                <a:t>Helper proteins</a:t>
              </a:r>
            </a:p>
          </p:txBody>
        </p:sp>
        <p:sp>
          <p:nvSpPr>
            <p:cNvPr id="30731" name="Rectangle 13"/>
            <p:cNvSpPr>
              <a:spLocks noChangeArrowheads="1"/>
            </p:cNvSpPr>
            <p:nvPr/>
          </p:nvSpPr>
          <p:spPr bwMode="auto">
            <a:xfrm>
              <a:off x="144" y="2448"/>
              <a:ext cx="1086" cy="231"/>
            </a:xfrm>
            <a:prstGeom prst="rect">
              <a:avLst/>
            </a:prstGeom>
            <a:noFill/>
            <a:ln w="9525">
              <a:noFill/>
              <a:miter lim="800000"/>
              <a:headEnd/>
              <a:tailEnd/>
            </a:ln>
          </p:spPr>
          <p:txBody>
            <a:bodyPr wrap="none">
              <a:spAutoFit/>
            </a:bodyPr>
            <a:lstStyle/>
            <a:p>
              <a:pPr eaLnBrk="0" hangingPunct="0"/>
              <a:r>
                <a:rPr lang="en-US">
                  <a:solidFill>
                    <a:schemeClr val="bg2"/>
                  </a:solidFill>
                  <a:latin typeface="Tahoma" pitchFamily="34" charset="0"/>
                </a:rPr>
                <a:t>Helper proteins</a:t>
              </a:r>
            </a:p>
          </p:txBody>
        </p:sp>
        <p:sp>
          <p:nvSpPr>
            <p:cNvPr id="30732" name="Text Box 14"/>
            <p:cNvSpPr txBox="1">
              <a:spLocks noChangeArrowheads="1"/>
            </p:cNvSpPr>
            <p:nvPr/>
          </p:nvSpPr>
          <p:spPr bwMode="auto">
            <a:xfrm>
              <a:off x="3936" y="144"/>
              <a:ext cx="942" cy="231"/>
            </a:xfrm>
            <a:prstGeom prst="rect">
              <a:avLst/>
            </a:prstGeom>
            <a:noFill/>
            <a:ln w="9525">
              <a:noFill/>
              <a:miter lim="800000"/>
              <a:headEnd/>
              <a:tailEnd/>
            </a:ln>
          </p:spPr>
          <p:txBody>
            <a:bodyPr wrap="none">
              <a:spAutoFit/>
            </a:bodyPr>
            <a:lstStyle/>
            <a:p>
              <a:pPr eaLnBrk="0" hangingPunct="0"/>
              <a:r>
                <a:rPr lang="en-US">
                  <a:solidFill>
                    <a:srgbClr val="CC0000"/>
                  </a:solidFill>
                  <a:latin typeface="Tahoma" pitchFamily="34" charset="0"/>
                </a:rPr>
                <a:t>Directionality</a:t>
              </a:r>
            </a:p>
          </p:txBody>
        </p:sp>
      </p:grpSp>
      <p:sp>
        <p:nvSpPr>
          <p:cNvPr id="13" name="Rectangle 2"/>
          <p:cNvSpPr txBox="1">
            <a:spLocks noChangeArrowheads="1"/>
          </p:cNvSpPr>
          <p:nvPr/>
        </p:nvSpPr>
        <p:spPr bwMode="auto">
          <a:xfrm>
            <a:off x="952500" y="2286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28600" y="685801"/>
            <a:ext cx="8585200" cy="5600700"/>
            <a:chOff x="0" y="-17"/>
            <a:chExt cx="5760" cy="4320"/>
          </a:xfrm>
        </p:grpSpPr>
        <p:pic>
          <p:nvPicPr>
            <p:cNvPr id="32771" name="Picture 5"/>
            <p:cNvPicPr>
              <a:picLocks noChangeAspect="1" noChangeArrowheads="1"/>
            </p:cNvPicPr>
            <p:nvPr/>
          </p:nvPicPr>
          <p:blipFill>
            <a:blip r:embed="rId2" cstate="print"/>
            <a:srcRect/>
            <a:stretch>
              <a:fillRect/>
            </a:stretch>
          </p:blipFill>
          <p:spPr bwMode="auto">
            <a:xfrm>
              <a:off x="0" y="-17"/>
              <a:ext cx="5760" cy="4320"/>
            </a:xfrm>
            <a:prstGeom prst="rect">
              <a:avLst/>
            </a:prstGeom>
            <a:noFill/>
            <a:ln w="9525">
              <a:noFill/>
              <a:miter lim="800000"/>
              <a:headEnd/>
              <a:tailEnd/>
            </a:ln>
          </p:spPr>
        </p:pic>
        <p:sp>
          <p:nvSpPr>
            <p:cNvPr id="32772" name="Text Box 6"/>
            <p:cNvSpPr txBox="1">
              <a:spLocks noChangeArrowheads="1"/>
            </p:cNvSpPr>
            <p:nvPr/>
          </p:nvSpPr>
          <p:spPr bwMode="auto">
            <a:xfrm>
              <a:off x="3742" y="2523"/>
              <a:ext cx="1787" cy="365"/>
            </a:xfrm>
            <a:prstGeom prst="rect">
              <a:avLst/>
            </a:prstGeom>
            <a:noFill/>
            <a:ln w="9525">
              <a:noFill/>
              <a:miter lim="800000"/>
              <a:headEnd/>
              <a:tailEnd/>
            </a:ln>
          </p:spPr>
          <p:txBody>
            <a:bodyPr wrap="none">
              <a:spAutoFit/>
            </a:bodyPr>
            <a:lstStyle/>
            <a:p>
              <a:pPr eaLnBrk="0" hangingPunct="0"/>
              <a:r>
                <a:rPr lang="en-US" altLang="en-US" sz="3200" b="1">
                  <a:latin typeface="Times" pitchFamily="18" charset="0"/>
                </a:rPr>
                <a:t>Lagging strand</a:t>
              </a:r>
              <a:endParaRPr lang="en-US" altLang="en-US" sz="2400" b="1">
                <a:latin typeface="Times" pitchFamily="18" charset="0"/>
              </a:endParaRPr>
            </a:p>
          </p:txBody>
        </p:sp>
        <p:sp>
          <p:nvSpPr>
            <p:cNvPr id="32773" name="Rectangle 7"/>
            <p:cNvSpPr>
              <a:spLocks noChangeArrowheads="1"/>
            </p:cNvSpPr>
            <p:nvPr/>
          </p:nvSpPr>
          <p:spPr bwMode="auto">
            <a:xfrm>
              <a:off x="240" y="768"/>
              <a:ext cx="1787" cy="365"/>
            </a:xfrm>
            <a:prstGeom prst="rect">
              <a:avLst/>
            </a:prstGeom>
            <a:noFill/>
            <a:ln w="9525">
              <a:noFill/>
              <a:miter lim="800000"/>
              <a:headEnd/>
              <a:tailEnd/>
            </a:ln>
          </p:spPr>
          <p:txBody>
            <a:bodyPr wrap="none">
              <a:spAutoFit/>
            </a:bodyPr>
            <a:lstStyle/>
            <a:p>
              <a:pPr eaLnBrk="0" hangingPunct="0"/>
              <a:r>
                <a:rPr lang="en-US" altLang="en-US" sz="3200" b="1">
                  <a:latin typeface="Times" pitchFamily="18" charset="0"/>
                </a:rPr>
                <a:t>Leading strand</a:t>
              </a:r>
            </a:p>
          </p:txBody>
        </p:sp>
        <p:sp>
          <p:nvSpPr>
            <p:cNvPr id="32774" name="Text Box 8"/>
            <p:cNvSpPr txBox="1">
              <a:spLocks noChangeArrowheads="1"/>
            </p:cNvSpPr>
            <p:nvPr/>
          </p:nvSpPr>
          <p:spPr bwMode="auto">
            <a:xfrm>
              <a:off x="3984" y="2139"/>
              <a:ext cx="1401" cy="213"/>
            </a:xfrm>
            <a:prstGeom prst="rect">
              <a:avLst/>
            </a:prstGeom>
            <a:noFill/>
            <a:ln w="9525">
              <a:noFill/>
              <a:miter lim="800000"/>
              <a:headEnd/>
              <a:tailEnd/>
            </a:ln>
          </p:spPr>
          <p:txBody>
            <a:bodyPr wrap="none">
              <a:spAutoFit/>
            </a:bodyPr>
            <a:lstStyle/>
            <a:p>
              <a:pPr eaLnBrk="0" hangingPunct="0"/>
              <a:r>
                <a:rPr lang="en-US" sz="1600" b="1" i="1" dirty="0">
                  <a:latin typeface="Times New Roman" pitchFamily="18" charset="0"/>
                </a:rPr>
                <a:t>E. coli</a:t>
              </a:r>
              <a:r>
                <a:rPr lang="en-US" sz="1600" b="1" dirty="0">
                  <a:latin typeface="Times New Roman" pitchFamily="18" charset="0"/>
                </a:rPr>
                <a:t> DNA replication</a:t>
              </a:r>
            </a:p>
          </p:txBody>
        </p:sp>
        <p:pic>
          <p:nvPicPr>
            <p:cNvPr id="32775" name="Picture 9" descr="73-Bubble-origin-of-replica"/>
            <p:cNvPicPr>
              <a:picLocks noChangeAspect="1" noChangeArrowheads="1"/>
            </p:cNvPicPr>
            <p:nvPr/>
          </p:nvPicPr>
          <p:blipFill>
            <a:blip r:embed="rId3" cstate="print"/>
            <a:srcRect l="20923" t="11258" r="20790" b="7506"/>
            <a:stretch>
              <a:fillRect/>
            </a:stretch>
          </p:blipFill>
          <p:spPr bwMode="auto">
            <a:xfrm>
              <a:off x="3923" y="572"/>
              <a:ext cx="1475" cy="1588"/>
            </a:xfrm>
            <a:prstGeom prst="rect">
              <a:avLst/>
            </a:prstGeom>
            <a:noFill/>
            <a:ln w="9525">
              <a:noFill/>
              <a:miter lim="800000"/>
              <a:headEnd/>
              <a:tailEnd/>
            </a:ln>
          </p:spPr>
        </p:pic>
        <p:sp>
          <p:nvSpPr>
            <p:cNvPr id="32776" name="Text Box 10"/>
            <p:cNvSpPr txBox="1">
              <a:spLocks noChangeArrowheads="1"/>
            </p:cNvSpPr>
            <p:nvPr/>
          </p:nvSpPr>
          <p:spPr bwMode="auto">
            <a:xfrm>
              <a:off x="2699" y="709"/>
              <a:ext cx="936"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Helicase         </a:t>
              </a:r>
              <a:endParaRPr lang="el-GR">
                <a:latin typeface="Times New Roman" pitchFamily="18" charset="0"/>
              </a:endParaRPr>
            </a:p>
          </p:txBody>
        </p:sp>
        <p:sp>
          <p:nvSpPr>
            <p:cNvPr id="32777" name="Text Box 11"/>
            <p:cNvSpPr txBox="1">
              <a:spLocks noChangeArrowheads="1"/>
            </p:cNvSpPr>
            <p:nvPr/>
          </p:nvSpPr>
          <p:spPr bwMode="auto">
            <a:xfrm>
              <a:off x="2993" y="3749"/>
              <a:ext cx="840"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RNA primer</a:t>
              </a:r>
              <a:endParaRPr lang="el-GR">
                <a:latin typeface="Times New Roman" pitchFamily="18" charset="0"/>
              </a:endParaRPr>
            </a:p>
          </p:txBody>
        </p:sp>
        <p:sp>
          <p:nvSpPr>
            <p:cNvPr id="32778" name="Text Box 12"/>
            <p:cNvSpPr txBox="1">
              <a:spLocks noChangeArrowheads="1"/>
            </p:cNvSpPr>
            <p:nvPr/>
          </p:nvSpPr>
          <p:spPr bwMode="auto">
            <a:xfrm>
              <a:off x="3833" y="3974"/>
              <a:ext cx="1212"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DNA polymerase I</a:t>
              </a:r>
              <a:endParaRPr lang="el-GR">
                <a:latin typeface="Times New Roman" pitchFamily="18" charset="0"/>
              </a:endParaRPr>
            </a:p>
          </p:txBody>
        </p:sp>
        <p:sp>
          <p:nvSpPr>
            <p:cNvPr id="32779" name="Text Box 13"/>
            <p:cNvSpPr txBox="1">
              <a:spLocks noChangeArrowheads="1"/>
            </p:cNvSpPr>
            <p:nvPr/>
          </p:nvSpPr>
          <p:spPr bwMode="auto">
            <a:xfrm>
              <a:off x="5260" y="3793"/>
              <a:ext cx="500"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Ligase</a:t>
              </a:r>
              <a:endParaRPr lang="el-GR">
                <a:latin typeface="Times New Roman" pitchFamily="18" charset="0"/>
              </a:endParaRPr>
            </a:p>
          </p:txBody>
        </p:sp>
        <p:sp>
          <p:nvSpPr>
            <p:cNvPr id="32780" name="Text Box 14"/>
            <p:cNvSpPr txBox="1">
              <a:spLocks noChangeArrowheads="1"/>
            </p:cNvSpPr>
            <p:nvPr/>
          </p:nvSpPr>
          <p:spPr bwMode="auto">
            <a:xfrm>
              <a:off x="1746" y="3521"/>
              <a:ext cx="1308" cy="404"/>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DNA polymerase III</a:t>
              </a:r>
            </a:p>
            <a:p>
              <a:r>
                <a:rPr lang="en-US">
                  <a:latin typeface="Times New Roman" pitchFamily="18" charset="0"/>
                </a:rPr>
                <a:t>Active sites</a:t>
              </a:r>
              <a:endParaRPr lang="el-GR">
                <a:latin typeface="Times New Roman" pitchFamily="18" charset="0"/>
              </a:endParaRPr>
            </a:p>
          </p:txBody>
        </p:sp>
        <p:sp>
          <p:nvSpPr>
            <p:cNvPr id="32781" name="Text Box 15"/>
            <p:cNvSpPr txBox="1">
              <a:spLocks noChangeArrowheads="1"/>
            </p:cNvSpPr>
            <p:nvPr/>
          </p:nvSpPr>
          <p:spPr bwMode="auto">
            <a:xfrm>
              <a:off x="340" y="3339"/>
              <a:ext cx="732"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replicating</a:t>
              </a:r>
              <a:endParaRPr lang="el-GR">
                <a:latin typeface="Times New Roman" pitchFamily="18" charset="0"/>
              </a:endParaRPr>
            </a:p>
          </p:txBody>
        </p:sp>
        <p:sp>
          <p:nvSpPr>
            <p:cNvPr id="32782" name="Text Box 16"/>
            <p:cNvSpPr txBox="1">
              <a:spLocks noChangeArrowheads="1"/>
            </p:cNvSpPr>
            <p:nvPr/>
          </p:nvSpPr>
          <p:spPr bwMode="auto">
            <a:xfrm>
              <a:off x="2699" y="1888"/>
              <a:ext cx="572"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primase</a:t>
              </a:r>
              <a:endParaRPr lang="el-GR">
                <a:latin typeface="Times New Roman" pitchFamily="18" charset="0"/>
              </a:endParaRPr>
            </a:p>
          </p:txBody>
        </p:sp>
        <p:sp>
          <p:nvSpPr>
            <p:cNvPr id="32783" name="Text Box 17"/>
            <p:cNvSpPr txBox="1">
              <a:spLocks noChangeArrowheads="1"/>
            </p:cNvSpPr>
            <p:nvPr/>
          </p:nvSpPr>
          <p:spPr bwMode="auto">
            <a:xfrm>
              <a:off x="2699" y="1389"/>
              <a:ext cx="764"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primosome</a:t>
              </a:r>
              <a:endParaRPr lang="el-GR">
                <a:latin typeface="Times New Roman" pitchFamily="18" charset="0"/>
              </a:endParaRPr>
            </a:p>
          </p:txBody>
        </p:sp>
        <p:sp>
          <p:nvSpPr>
            <p:cNvPr id="32784" name="Text Box 18"/>
            <p:cNvSpPr txBox="1">
              <a:spLocks noChangeArrowheads="1"/>
            </p:cNvSpPr>
            <p:nvPr/>
          </p:nvSpPr>
          <p:spPr bwMode="auto">
            <a:xfrm>
              <a:off x="295" y="1344"/>
              <a:ext cx="1460"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ssDNA binding protein</a:t>
              </a:r>
              <a:endParaRPr lang="el-GR">
                <a:latin typeface="Times New Roman" pitchFamily="18" charset="0"/>
              </a:endParaRPr>
            </a:p>
          </p:txBody>
        </p:sp>
      </p:grpSp>
      <p:sp>
        <p:nvSpPr>
          <p:cNvPr id="17" name="Rectangle 2"/>
          <p:cNvSpPr txBox="1">
            <a:spLocks noChangeArrowheads="1"/>
          </p:cNvSpPr>
          <p:nvPr/>
        </p:nvSpPr>
        <p:spPr bwMode="auto">
          <a:xfrm>
            <a:off x="800100" y="2286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4" descr="72-Priming-DNA-synthesis"/>
          <p:cNvPicPr>
            <a:picLocks noChangeAspect="1" noChangeArrowheads="1"/>
          </p:cNvPicPr>
          <p:nvPr/>
        </p:nvPicPr>
        <p:blipFill>
          <a:blip r:embed="rId2" cstate="print"/>
          <a:srcRect/>
          <a:stretch>
            <a:fillRect/>
          </a:stretch>
        </p:blipFill>
        <p:spPr bwMode="auto">
          <a:xfrm>
            <a:off x="250825" y="177800"/>
            <a:ext cx="8642350" cy="6680200"/>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solidFill>
                  <a:schemeClr val="bg1"/>
                </a:solidFill>
              </a:rPr>
              <a:t>Biology Lecture		E. </a:t>
            </a:r>
            <a:r>
              <a:rPr lang="en-US" sz="1000" b="0" cap="small" dirty="0" err="1" smtClean="0">
                <a:solidFill>
                  <a:schemeClr val="bg1"/>
                </a:solidFill>
              </a:rPr>
              <a:t>Anastasiadou</a:t>
            </a:r>
            <a:r>
              <a:rPr lang="en-US" sz="1000" b="0" cap="small" dirty="0" smtClean="0">
                <a:solidFill>
                  <a:schemeClr val="bg1"/>
                </a:solidFill>
              </a:rPr>
              <a:t>	Bioinformatics – Biomedical Data Science		2021-2022</a:t>
            </a:r>
            <a:endParaRPr lang="en-US" sz="1000" b="0" cap="small" dirty="0">
              <a:solidFill>
                <a:schemeClr val="bg1"/>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5100" y="0"/>
            <a:ext cx="8762453" cy="6286500"/>
            <a:chOff x="0" y="0"/>
            <a:chExt cx="5768" cy="4320"/>
          </a:xfrm>
        </p:grpSpPr>
        <p:pic>
          <p:nvPicPr>
            <p:cNvPr id="34819" name="Picture 5"/>
            <p:cNvPicPr>
              <a:picLocks noChangeAspect="1" noChangeArrowheads="1"/>
            </p:cNvPicPr>
            <p:nvPr/>
          </p:nvPicPr>
          <p:blipFill>
            <a:blip r:embed="rId2" cstate="print"/>
            <a:srcRect/>
            <a:stretch>
              <a:fillRect/>
            </a:stretch>
          </p:blipFill>
          <p:spPr bwMode="auto">
            <a:xfrm>
              <a:off x="8" y="0"/>
              <a:ext cx="5760" cy="4320"/>
            </a:xfrm>
            <a:prstGeom prst="rect">
              <a:avLst/>
            </a:prstGeom>
            <a:noFill/>
            <a:ln w="9525">
              <a:noFill/>
              <a:miter lim="800000"/>
              <a:headEnd/>
              <a:tailEnd/>
            </a:ln>
          </p:spPr>
        </p:pic>
        <p:sp>
          <p:nvSpPr>
            <p:cNvPr id="34820" name="Text Box 6"/>
            <p:cNvSpPr txBox="1">
              <a:spLocks noChangeArrowheads="1"/>
            </p:cNvSpPr>
            <p:nvPr/>
          </p:nvSpPr>
          <p:spPr bwMode="auto">
            <a:xfrm>
              <a:off x="0" y="2938"/>
              <a:ext cx="1584" cy="250"/>
            </a:xfrm>
            <a:prstGeom prst="rect">
              <a:avLst/>
            </a:prstGeom>
            <a:noFill/>
            <a:ln w="9525">
              <a:noFill/>
              <a:miter lim="800000"/>
              <a:headEnd/>
              <a:tailEnd/>
            </a:ln>
          </p:spPr>
          <p:txBody>
            <a:bodyPr wrap="none">
              <a:spAutoFit/>
            </a:bodyPr>
            <a:lstStyle/>
            <a:p>
              <a:r>
                <a:rPr lang="en-US" sz="2000" b="1">
                  <a:solidFill>
                    <a:schemeClr val="bg2"/>
                  </a:solidFill>
                  <a:latin typeface="Tahoma" pitchFamily="34" charset="0"/>
                </a:rPr>
                <a:t>Step 4. Elongation</a:t>
              </a:r>
            </a:p>
          </p:txBody>
        </p:sp>
        <p:sp>
          <p:nvSpPr>
            <p:cNvPr id="34821" name="Text Box 7"/>
            <p:cNvSpPr txBox="1">
              <a:spLocks noChangeArrowheads="1"/>
            </p:cNvSpPr>
            <p:nvPr/>
          </p:nvSpPr>
          <p:spPr bwMode="auto">
            <a:xfrm>
              <a:off x="0" y="816"/>
              <a:ext cx="1381" cy="250"/>
            </a:xfrm>
            <a:prstGeom prst="rect">
              <a:avLst/>
            </a:prstGeom>
            <a:noFill/>
            <a:ln w="9525">
              <a:noFill/>
              <a:miter lim="800000"/>
              <a:headEnd/>
              <a:tailEnd/>
            </a:ln>
          </p:spPr>
          <p:txBody>
            <a:bodyPr wrap="none">
              <a:spAutoFit/>
            </a:bodyPr>
            <a:lstStyle/>
            <a:p>
              <a:pPr eaLnBrk="0" hangingPunct="0"/>
              <a:r>
                <a:rPr lang="en-US" sz="2000" b="1">
                  <a:solidFill>
                    <a:schemeClr val="accent2"/>
                  </a:solidFill>
                  <a:latin typeface="Tahoma" pitchFamily="34" charset="0"/>
                </a:rPr>
                <a:t>Step 3: Primase</a:t>
              </a:r>
            </a:p>
          </p:txBody>
        </p:sp>
        <p:sp>
          <p:nvSpPr>
            <p:cNvPr id="34822" name="AutoShape 8"/>
            <p:cNvSpPr>
              <a:spLocks noChangeArrowheads="1"/>
            </p:cNvSpPr>
            <p:nvPr/>
          </p:nvSpPr>
          <p:spPr bwMode="auto">
            <a:xfrm>
              <a:off x="2976" y="3840"/>
              <a:ext cx="336" cy="288"/>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34823" name="Text Box 9"/>
            <p:cNvSpPr txBox="1">
              <a:spLocks noChangeArrowheads="1"/>
            </p:cNvSpPr>
            <p:nvPr/>
          </p:nvSpPr>
          <p:spPr bwMode="auto">
            <a:xfrm>
              <a:off x="2256" y="4089"/>
              <a:ext cx="1328" cy="231"/>
            </a:xfrm>
            <a:prstGeom prst="rect">
              <a:avLst/>
            </a:prstGeom>
            <a:noFill/>
            <a:ln w="9525">
              <a:noFill/>
              <a:miter lim="800000"/>
              <a:headEnd/>
              <a:tailEnd/>
            </a:ln>
          </p:spPr>
          <p:txBody>
            <a:bodyPr wrap="none">
              <a:spAutoFit/>
            </a:bodyPr>
            <a:lstStyle/>
            <a:p>
              <a:pPr eaLnBrk="0" hangingPunct="0"/>
              <a:r>
                <a:rPr lang="en-US">
                  <a:solidFill>
                    <a:schemeClr val="accent2"/>
                  </a:solidFill>
                  <a:latin typeface="Tahoma" pitchFamily="34" charset="0"/>
                </a:rPr>
                <a:t>Okazaki Fragments</a:t>
              </a:r>
            </a:p>
          </p:txBody>
        </p:sp>
        <p:sp>
          <p:nvSpPr>
            <p:cNvPr id="34824" name="AutoShape 10"/>
            <p:cNvSpPr>
              <a:spLocks noChangeArrowheads="1"/>
            </p:cNvSpPr>
            <p:nvPr/>
          </p:nvSpPr>
          <p:spPr bwMode="auto">
            <a:xfrm>
              <a:off x="2304" y="3840"/>
              <a:ext cx="336" cy="288"/>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34825" name="AutoShape 11"/>
            <p:cNvSpPr>
              <a:spLocks noChangeArrowheads="1"/>
            </p:cNvSpPr>
            <p:nvPr/>
          </p:nvSpPr>
          <p:spPr bwMode="auto">
            <a:xfrm>
              <a:off x="1440" y="3840"/>
              <a:ext cx="336" cy="288"/>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4" descr="74-Summary-DNA-Replication"/>
          <p:cNvPicPr>
            <a:picLocks noChangeAspect="1" noChangeArrowheads="1"/>
          </p:cNvPicPr>
          <p:nvPr/>
        </p:nvPicPr>
        <p:blipFill>
          <a:blip r:embed="rId2" cstate="print"/>
          <a:srcRect/>
          <a:stretch>
            <a:fillRect/>
          </a:stretch>
        </p:blipFill>
        <p:spPr bwMode="auto">
          <a:xfrm>
            <a:off x="179388" y="115888"/>
            <a:ext cx="8785225" cy="6697662"/>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solidFill>
                  <a:srgbClr val="FFFFFF"/>
                </a:solidFill>
              </a:rPr>
              <a:t>Biology Lecture		E. </a:t>
            </a:r>
            <a:r>
              <a:rPr lang="en-US" sz="1000" b="0" cap="small" dirty="0" err="1" smtClean="0">
                <a:solidFill>
                  <a:srgbClr val="FFFFFF"/>
                </a:solidFill>
              </a:rPr>
              <a:t>Anastasiadou</a:t>
            </a:r>
            <a:r>
              <a:rPr lang="en-US" sz="1000" b="0" cap="small" dirty="0" smtClean="0">
                <a:solidFill>
                  <a:srgbClr val="FFFFFF"/>
                </a:solidFill>
              </a:rPr>
              <a:t>	Bioinformatics – Biomedical Data Science		2021-2022</a:t>
            </a:r>
            <a:endParaRPr lang="en-US" sz="1000" b="0" cap="small" dirty="0">
              <a:solidFill>
                <a:srgbClr val="FFFFFF"/>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271463" y="1295400"/>
          <a:ext cx="4300537" cy="4732337"/>
        </p:xfrm>
        <a:graphic>
          <a:graphicData uri="http://schemas.openxmlformats.org/presentationml/2006/ole">
            <p:oleObj spid="_x0000_s684034" name="Image" r:id="rId3" imgW="6171429" imgH="6793651" progId="">
              <p:embed/>
            </p:oleObj>
          </a:graphicData>
        </a:graphic>
      </p:graphicFrame>
      <p:sp>
        <p:nvSpPr>
          <p:cNvPr id="2051" name="Text Box 6"/>
          <p:cNvSpPr txBox="1">
            <a:spLocks noChangeArrowheads="1"/>
          </p:cNvSpPr>
          <p:nvPr/>
        </p:nvSpPr>
        <p:spPr bwMode="auto">
          <a:xfrm>
            <a:off x="4572000" y="872489"/>
            <a:ext cx="4370387" cy="5632312"/>
          </a:xfrm>
          <a:prstGeom prst="rect">
            <a:avLst/>
          </a:prstGeom>
          <a:noFill/>
          <a:ln w="9525">
            <a:noFill/>
            <a:miter lim="800000"/>
            <a:headEnd/>
            <a:tailEnd/>
          </a:ln>
        </p:spPr>
        <p:txBody>
          <a:bodyPr wrap="square">
            <a:spAutoFit/>
          </a:bodyPr>
          <a:lstStyle/>
          <a:p>
            <a:pPr marL="342900" indent="-342900">
              <a:buFont typeface="Arial"/>
              <a:buChar char="•"/>
            </a:pPr>
            <a:r>
              <a:rPr lang="en-US" sz="1800" b="0" dirty="0" smtClean="0"/>
              <a:t>Unwind DNA helix with DNA </a:t>
            </a:r>
            <a:r>
              <a:rPr lang="en-US" sz="1800" b="0" dirty="0" err="1" smtClean="0"/>
              <a:t>Helicase</a:t>
            </a:r>
            <a:r>
              <a:rPr lang="en-US" sz="1800" b="0" dirty="0" smtClean="0"/>
              <a:t>.</a:t>
            </a:r>
          </a:p>
          <a:p>
            <a:pPr marL="342900" indent="-342900">
              <a:buFont typeface="Arial"/>
              <a:buChar char="•"/>
            </a:pPr>
            <a:r>
              <a:rPr lang="en-US" sz="1800" b="0" dirty="0" smtClean="0"/>
              <a:t>A single strand binding (SSB) protein complex is formed and stabilizes single strand DNA. </a:t>
            </a:r>
          </a:p>
          <a:p>
            <a:pPr marL="342900" indent="-342900">
              <a:buFont typeface="Arial"/>
              <a:buChar char="•"/>
            </a:pPr>
            <a:r>
              <a:rPr lang="en-US" sz="1800" b="0" dirty="0" smtClean="0"/>
              <a:t>RNA primer formation by RNA </a:t>
            </a:r>
            <a:r>
              <a:rPr lang="en-US" sz="1800" b="0" dirty="0" err="1" smtClean="0"/>
              <a:t>Primase</a:t>
            </a:r>
            <a:r>
              <a:rPr lang="en-US" sz="1800" b="0" dirty="0" smtClean="0"/>
              <a:t>.</a:t>
            </a:r>
          </a:p>
          <a:p>
            <a:pPr marL="342900" indent="-342900">
              <a:buFont typeface="Arial"/>
              <a:buChar char="•"/>
            </a:pPr>
            <a:r>
              <a:rPr lang="en-US" sz="1800" b="0" dirty="0" smtClean="0"/>
              <a:t>Initiation of synthesis of leading strand by DNA polymerase III. </a:t>
            </a:r>
          </a:p>
          <a:p>
            <a:pPr marL="342900" indent="-342900">
              <a:buFont typeface="Arial"/>
              <a:buChar char="•"/>
            </a:pPr>
            <a:r>
              <a:rPr lang="en-US" sz="1800" b="0" dirty="0" smtClean="0"/>
              <a:t>Initiation of synthesis of the lagging strand by DNA polymerase III.</a:t>
            </a:r>
          </a:p>
          <a:p>
            <a:pPr marL="342900" indent="-342900">
              <a:buFont typeface="Arial"/>
              <a:buChar char="•"/>
            </a:pPr>
            <a:r>
              <a:rPr lang="en-GB" sz="1800" b="0" dirty="0" smtClean="0">
                <a:latin typeface="+mn-lt"/>
              </a:rPr>
              <a:t>Construction of </a:t>
            </a:r>
            <a:r>
              <a:rPr lang="en-US" sz="1800" b="0" dirty="0" smtClean="0">
                <a:latin typeface="+mn-lt"/>
              </a:rPr>
              <a:t>Okazaki fragments.</a:t>
            </a:r>
            <a:endParaRPr lang="en-GB" sz="1800" b="0" dirty="0" smtClean="0">
              <a:latin typeface="+mn-lt"/>
            </a:endParaRPr>
          </a:p>
          <a:p>
            <a:pPr marL="342900" indent="-342900">
              <a:buFont typeface="Arial"/>
              <a:buChar char="•"/>
            </a:pPr>
            <a:r>
              <a:rPr lang="en-US" sz="1800" b="0" dirty="0" smtClean="0"/>
              <a:t>Elongation of the leading strand.</a:t>
            </a:r>
          </a:p>
          <a:p>
            <a:pPr marL="342900" indent="-342900">
              <a:buFont typeface="Arial"/>
              <a:buChar char="•"/>
            </a:pPr>
            <a:r>
              <a:rPr lang="en-US" sz="1800" b="0" dirty="0" smtClean="0"/>
              <a:t>Replace </a:t>
            </a:r>
            <a:r>
              <a:rPr lang="en-US" sz="1800" b="0" dirty="0" err="1" smtClean="0"/>
              <a:t>ribonucleotides</a:t>
            </a:r>
            <a:r>
              <a:rPr lang="en-US" sz="1800" b="0" dirty="0" smtClean="0"/>
              <a:t> with </a:t>
            </a:r>
            <a:r>
              <a:rPr lang="en-US" sz="1800" b="0" dirty="0" err="1" smtClean="0"/>
              <a:t>deoxyribonucleotides</a:t>
            </a:r>
            <a:r>
              <a:rPr lang="en-US" sz="1800" b="0" dirty="0" smtClean="0"/>
              <a:t> by DNA polymerase I. </a:t>
            </a:r>
          </a:p>
          <a:p>
            <a:pPr marL="342900" indent="-342900">
              <a:buFont typeface="Arial"/>
              <a:buChar char="•"/>
            </a:pPr>
            <a:r>
              <a:rPr lang="en-US" sz="1800" b="0" dirty="0" smtClean="0"/>
              <a:t>Linking the modified Okazaki fragments with </a:t>
            </a:r>
            <a:r>
              <a:rPr lang="en-US" sz="1800" b="0" dirty="0" err="1" smtClean="0"/>
              <a:t>Ligase</a:t>
            </a:r>
            <a:r>
              <a:rPr lang="en-US" sz="1800" b="0" dirty="0" smtClean="0"/>
              <a:t>.</a:t>
            </a:r>
          </a:p>
          <a:p>
            <a:pPr marL="342900" indent="-342900">
              <a:buFont typeface="Arial"/>
              <a:buChar char="•"/>
            </a:pPr>
            <a:r>
              <a:rPr lang="en-US" sz="1800" b="0" dirty="0" smtClean="0"/>
              <a:t>Completion of the synthesis of the leading and lagging strands. </a:t>
            </a:r>
            <a:endParaRPr lang="en-GB" sz="1800" b="0" dirty="0" smtClean="0">
              <a:latin typeface="+mn-lt"/>
            </a:endParaRPr>
          </a:p>
          <a:p>
            <a:pPr marL="342900" indent="-342900"/>
            <a:endParaRPr lang="en-US" sz="1800" b="0" dirty="0" smtClean="0">
              <a:latin typeface="+mn-lt"/>
            </a:endParaRPr>
          </a:p>
        </p:txBody>
      </p:sp>
      <p:sp>
        <p:nvSpPr>
          <p:cNvPr id="2052" name="Text Box 7"/>
          <p:cNvSpPr txBox="1">
            <a:spLocks noChangeArrowheads="1"/>
          </p:cNvSpPr>
          <p:nvPr/>
        </p:nvSpPr>
        <p:spPr bwMode="auto">
          <a:xfrm>
            <a:off x="990600" y="452735"/>
            <a:ext cx="2988769" cy="461665"/>
          </a:xfrm>
          <a:prstGeom prst="rect">
            <a:avLst/>
          </a:prstGeom>
          <a:noFill/>
          <a:ln w="9525">
            <a:noFill/>
            <a:miter lim="800000"/>
            <a:headEnd/>
            <a:tailEnd/>
          </a:ln>
        </p:spPr>
        <p:txBody>
          <a:bodyPr wrap="none">
            <a:spAutoFit/>
          </a:bodyPr>
          <a:lstStyle/>
          <a:p>
            <a:r>
              <a:rPr lang="en-US" sz="2400" b="1" dirty="0" smtClean="0">
                <a:latin typeface="+mn-lt"/>
              </a:rPr>
              <a:t>DNA</a:t>
            </a:r>
            <a:r>
              <a:rPr lang="el-GR" sz="2400" b="1" dirty="0" smtClean="0">
                <a:latin typeface="+mn-lt"/>
              </a:rPr>
              <a:t> </a:t>
            </a:r>
            <a:r>
              <a:rPr lang="en-GB" sz="2400" b="1" dirty="0" smtClean="0">
                <a:latin typeface="+mn-lt"/>
              </a:rPr>
              <a:t>REPLICATION</a:t>
            </a:r>
            <a:endParaRPr lang="el-GR" sz="2400" b="1"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srcRect/>
          <a:stretch>
            <a:fillRect/>
          </a:stretch>
        </p:blipFill>
        <p:spPr bwMode="auto">
          <a:xfrm>
            <a:off x="0" y="674687"/>
            <a:ext cx="9144000" cy="5649913"/>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AutoShape 4"/>
          <p:cNvSpPr>
            <a:spLocks noChangeAspect="1" noChangeArrowheads="1" noTextEdit="1"/>
          </p:cNvSpPr>
          <p:nvPr/>
        </p:nvSpPr>
        <p:spPr bwMode="auto">
          <a:xfrm>
            <a:off x="503238" y="436563"/>
            <a:ext cx="8172450" cy="3049587"/>
          </a:xfrm>
          <a:prstGeom prst="rect">
            <a:avLst/>
          </a:prstGeom>
          <a:noFill/>
          <a:ln w="9525">
            <a:noFill/>
            <a:miter lim="800000"/>
            <a:headEnd/>
            <a:tailEnd/>
          </a:ln>
        </p:spPr>
        <p:txBody>
          <a:bodyPr/>
          <a:lstStyle/>
          <a:p>
            <a:endParaRPr lang="en-US"/>
          </a:p>
        </p:txBody>
      </p:sp>
      <p:pic>
        <p:nvPicPr>
          <p:cNvPr id="31747" name="Picture 5"/>
          <p:cNvPicPr>
            <a:picLocks noChangeAspect="1" noChangeArrowheads="1"/>
          </p:cNvPicPr>
          <p:nvPr/>
        </p:nvPicPr>
        <p:blipFill>
          <a:blip r:embed="rId2" cstate="print"/>
          <a:srcRect l="1369" t="8315" r="50993" b="4179"/>
          <a:stretch>
            <a:fillRect/>
          </a:stretch>
        </p:blipFill>
        <p:spPr bwMode="auto">
          <a:xfrm>
            <a:off x="920750" y="3605212"/>
            <a:ext cx="4032250" cy="3024188"/>
          </a:xfrm>
          <a:prstGeom prst="rect">
            <a:avLst/>
          </a:prstGeom>
          <a:noFill/>
          <a:ln w="9525">
            <a:noFill/>
            <a:miter lim="800000"/>
            <a:headEnd/>
            <a:tailEnd/>
          </a:ln>
        </p:spPr>
      </p:pic>
      <p:pic>
        <p:nvPicPr>
          <p:cNvPr id="31748" name="Picture 6" descr="71-Origin-of-replication"/>
          <p:cNvPicPr>
            <a:picLocks noChangeAspect="1" noChangeArrowheads="1"/>
          </p:cNvPicPr>
          <p:nvPr/>
        </p:nvPicPr>
        <p:blipFill>
          <a:blip r:embed="rId3" cstate="print"/>
          <a:srcRect l="5794" t="29265" r="5794" b="25026"/>
          <a:stretch>
            <a:fillRect/>
          </a:stretch>
        </p:blipFill>
        <p:spPr bwMode="auto">
          <a:xfrm>
            <a:off x="573088" y="1035050"/>
            <a:ext cx="5903912" cy="2317750"/>
          </a:xfrm>
          <a:prstGeom prst="rect">
            <a:avLst/>
          </a:prstGeom>
          <a:noFill/>
          <a:ln w="9525">
            <a:noFill/>
            <a:miter lim="800000"/>
            <a:headEnd/>
            <a:tailEnd/>
          </a:ln>
        </p:spPr>
      </p:pic>
      <p:sp>
        <p:nvSpPr>
          <p:cNvPr id="13" name="Rectangle 2"/>
          <p:cNvSpPr txBox="1">
            <a:spLocks noChangeArrowheads="1"/>
          </p:cNvSpPr>
          <p:nvPr/>
        </p:nvSpPr>
        <p:spPr bwMode="auto">
          <a:xfrm>
            <a:off x="381000" y="152400"/>
            <a:ext cx="85725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400" kern="0" dirty="0" smtClean="0">
                <a:solidFill>
                  <a:schemeClr val="tx2"/>
                </a:solidFill>
                <a:latin typeface="+mn-lt"/>
                <a:ea typeface="+mj-ea"/>
                <a:cs typeface="+mj-cs"/>
              </a:rPr>
              <a:t>MULTIPLE POSITIONS OF ORIGIN OF 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14" name="Rectangle 13"/>
          <p:cNvSpPr/>
          <p:nvPr/>
        </p:nvSpPr>
        <p:spPr>
          <a:xfrm>
            <a:off x="5181600" y="3657600"/>
            <a:ext cx="3657600" cy="1731243"/>
          </a:xfrm>
          <a:prstGeom prst="rect">
            <a:avLst/>
          </a:prstGeom>
        </p:spPr>
        <p:txBody>
          <a:bodyPr wrap="square">
            <a:spAutoFit/>
          </a:bodyPr>
          <a:lstStyle/>
          <a:p>
            <a:pPr>
              <a:lnSpc>
                <a:spcPct val="150000"/>
              </a:lnSpc>
            </a:pPr>
            <a:r>
              <a:rPr lang="en-US" sz="1800" b="0" dirty="0" smtClean="0"/>
              <a:t>A bubble appears along the DNA. The arrows indicate the direction of DNA replication at the two ends of the bubble (replication bubble).</a:t>
            </a:r>
            <a:endParaRPr lang="en-US" sz="1800" b="0" dirty="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C:\Users\panagiota\Desktop\issue18uracil7_l.jpg"/>
          <p:cNvPicPr>
            <a:picLocks noChangeAspect="1" noChangeArrowheads="1"/>
          </p:cNvPicPr>
          <p:nvPr/>
        </p:nvPicPr>
        <p:blipFill>
          <a:blip r:embed="rId2"/>
          <a:srcRect/>
          <a:stretch>
            <a:fillRect/>
          </a:stretch>
        </p:blipFill>
        <p:spPr bwMode="auto">
          <a:xfrm>
            <a:off x="5265738" y="4343400"/>
            <a:ext cx="2659062" cy="2187165"/>
          </a:xfrm>
          <a:prstGeom prst="rect">
            <a:avLst/>
          </a:prstGeom>
          <a:noFill/>
          <a:ln w="9525">
            <a:noFill/>
            <a:miter lim="800000"/>
            <a:headEnd/>
            <a:tailEnd/>
          </a:ln>
        </p:spPr>
      </p:pic>
      <p:sp>
        <p:nvSpPr>
          <p:cNvPr id="16388" name="Τίτλος 1"/>
          <p:cNvSpPr>
            <a:spLocks noGrp="1"/>
          </p:cNvSpPr>
          <p:nvPr>
            <p:ph type="title"/>
          </p:nvPr>
        </p:nvSpPr>
        <p:spPr>
          <a:xfrm>
            <a:off x="152400" y="427038"/>
            <a:ext cx="4724400" cy="715962"/>
          </a:xfrm>
        </p:spPr>
        <p:txBody>
          <a:bodyPr/>
          <a:lstStyle/>
          <a:p>
            <a:r>
              <a:rPr lang="en-US" sz="2400" b="1" dirty="0" smtClean="0">
                <a:latin typeface="+mn-lt"/>
              </a:rPr>
              <a:t>DNA STRUCTURE</a:t>
            </a:r>
            <a:endParaRPr lang="el-GR" sz="2400" b="1" dirty="0">
              <a:latin typeface="+mn-lt"/>
            </a:endParaRPr>
          </a:p>
        </p:txBody>
      </p:sp>
      <p:pic>
        <p:nvPicPr>
          <p:cNvPr id="6146" name="Picture 2" descr="C:\Users\panagiota\Desktop\Βιολογία\pictures\728px-AMP_structure.svg.png"/>
          <p:cNvPicPr>
            <a:picLocks noChangeAspect="1" noChangeArrowheads="1"/>
          </p:cNvPicPr>
          <p:nvPr/>
        </p:nvPicPr>
        <p:blipFill>
          <a:blip r:embed="rId3"/>
          <a:srcRect/>
          <a:stretch>
            <a:fillRect/>
          </a:stretch>
        </p:blipFill>
        <p:spPr bwMode="auto">
          <a:xfrm>
            <a:off x="862013" y="3733800"/>
            <a:ext cx="3024187" cy="2492375"/>
          </a:xfrm>
          <a:prstGeom prst="rect">
            <a:avLst/>
          </a:prstGeom>
          <a:noFill/>
          <a:ln w="9525">
            <a:noFill/>
            <a:miter lim="800000"/>
            <a:headEnd/>
            <a:tailEnd/>
          </a:ln>
        </p:spPr>
      </p:pic>
      <p:graphicFrame>
        <p:nvGraphicFramePr>
          <p:cNvPr id="4" name="Διάγραμμα 3"/>
          <p:cNvGraphicFramePr/>
          <p:nvPr/>
        </p:nvGraphicFramePr>
        <p:xfrm>
          <a:off x="488504" y="885056"/>
          <a:ext cx="4464496" cy="2924944"/>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pic>
        <p:nvPicPr>
          <p:cNvPr id="9" name="Picture 5" descr="Molecular structure"/>
          <p:cNvPicPr>
            <a:picLocks noChangeAspect="1" noChangeArrowheads="1"/>
          </p:cNvPicPr>
          <p:nvPr/>
        </p:nvPicPr>
        <p:blipFill>
          <a:blip r:embed="rId8" cstate="print"/>
          <a:srcRect/>
          <a:stretch>
            <a:fillRect/>
          </a:stretch>
        </p:blipFill>
        <p:spPr bwMode="auto">
          <a:xfrm>
            <a:off x="5638800" y="457200"/>
            <a:ext cx="2895600" cy="3360474"/>
          </a:xfrm>
          <a:prstGeom prst="rect">
            <a:avLst/>
          </a:prstGeom>
          <a:noFill/>
        </p:spPr>
      </p:pic>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228725" y="1712913"/>
            <a:ext cx="1523925" cy="400110"/>
          </a:xfrm>
          <a:prstGeom prst="rect">
            <a:avLst/>
          </a:prstGeom>
          <a:noFill/>
          <a:ln w="9525">
            <a:noFill/>
            <a:miter lim="800000"/>
            <a:headEnd/>
            <a:tailEnd/>
          </a:ln>
        </p:spPr>
        <p:txBody>
          <a:bodyPr wrap="none">
            <a:spAutoFit/>
          </a:bodyPr>
          <a:lstStyle/>
          <a:p>
            <a:r>
              <a:rPr lang="en-US" dirty="0"/>
              <a:t>Animation</a:t>
            </a:r>
            <a:r>
              <a:rPr lang="en-US" dirty="0" smtClean="0"/>
              <a:t>:</a:t>
            </a:r>
            <a:endParaRPr lang="en-US" dirty="0"/>
          </a:p>
        </p:txBody>
      </p:sp>
      <p:sp>
        <p:nvSpPr>
          <p:cNvPr id="37893" name="Rectangle 7"/>
          <p:cNvSpPr>
            <a:spLocks noChangeArrowheads="1"/>
          </p:cNvSpPr>
          <p:nvPr/>
        </p:nvSpPr>
        <p:spPr bwMode="auto">
          <a:xfrm>
            <a:off x="685800" y="3810000"/>
            <a:ext cx="6686550" cy="366712"/>
          </a:xfrm>
          <a:prstGeom prst="rect">
            <a:avLst/>
          </a:prstGeom>
          <a:noFill/>
          <a:ln w="9525">
            <a:noFill/>
            <a:miter lim="800000"/>
            <a:headEnd/>
            <a:tailEnd/>
          </a:ln>
        </p:spPr>
        <p:txBody>
          <a:bodyPr wrap="none">
            <a:spAutoFit/>
          </a:bodyPr>
          <a:lstStyle/>
          <a:p>
            <a:r>
              <a:rPr lang="en-US" dirty="0"/>
              <a:t>http://</a:t>
            </a:r>
            <a:r>
              <a:rPr lang="en-US" dirty="0" err="1"/>
              <a:t>www.youtube.com/watch?v</a:t>
            </a:r>
            <a:r>
              <a:rPr lang="en-US" dirty="0"/>
              <a:t>=-mtLXpgjHL0&amp;feature=related</a:t>
            </a:r>
          </a:p>
        </p:txBody>
      </p:sp>
      <p:sp>
        <p:nvSpPr>
          <p:cNvPr id="6" name="Rectangle 5"/>
          <p:cNvSpPr/>
          <p:nvPr/>
        </p:nvSpPr>
        <p:spPr>
          <a:xfrm>
            <a:off x="685800" y="2743200"/>
            <a:ext cx="67056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TNKWgcFPHqw</a:t>
            </a:r>
            <a:endParaRPr lang="en-US" dirty="0"/>
          </a:p>
        </p:txBody>
      </p:sp>
      <p:sp>
        <p:nvSpPr>
          <p:cNvPr id="5" name="Rectangle 4"/>
          <p:cNvSpPr/>
          <p:nvPr/>
        </p:nvSpPr>
        <p:spPr>
          <a:xfrm>
            <a:off x="685800" y="3257490"/>
            <a:ext cx="7086600" cy="400110"/>
          </a:xfrm>
          <a:prstGeom prst="rect">
            <a:avLst/>
          </a:prstGeom>
        </p:spPr>
        <p:txBody>
          <a:bodyPr wrap="square">
            <a:spAutoFit/>
          </a:bodyPr>
          <a:lstStyle/>
          <a:p>
            <a:r>
              <a:rPr lang="en-US" dirty="0" smtClean="0"/>
              <a:t>https://</a:t>
            </a:r>
            <a:r>
              <a:rPr lang="en-US" dirty="0" err="1" smtClean="0"/>
              <a:t>www.youtube.com/watch?v</a:t>
            </a:r>
            <a:r>
              <a:rPr lang="en-US" dirty="0" smtClean="0"/>
              <a:t>=TEQMeP9GG6M</a:t>
            </a:r>
            <a:endParaRPr lang="en-US"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69900" y="4343400"/>
            <a:ext cx="3251200" cy="2070100"/>
            <a:chOff x="1536700" y="3614018"/>
            <a:chExt cx="4064000" cy="2516907"/>
          </a:xfrm>
        </p:grpSpPr>
        <p:pic>
          <p:nvPicPr>
            <p:cNvPr id="49163" name="Picture 4" descr="prize"/>
            <p:cNvPicPr>
              <a:picLocks noChangeAspect="1" noChangeArrowheads="1"/>
            </p:cNvPicPr>
            <p:nvPr/>
          </p:nvPicPr>
          <p:blipFill>
            <a:blip r:embed="rId3"/>
            <a:srcRect/>
            <a:stretch>
              <a:fillRect/>
            </a:stretch>
          </p:blipFill>
          <p:spPr bwMode="auto">
            <a:xfrm>
              <a:off x="1558925" y="3708400"/>
              <a:ext cx="3222111" cy="2422525"/>
            </a:xfrm>
            <a:prstGeom prst="rect">
              <a:avLst/>
            </a:prstGeom>
            <a:noFill/>
            <a:ln w="9525">
              <a:noFill/>
              <a:miter lim="800000"/>
              <a:headEnd/>
              <a:tailEnd/>
            </a:ln>
          </p:spPr>
        </p:pic>
        <p:sp>
          <p:nvSpPr>
            <p:cNvPr id="5" name="Rectangle 5"/>
            <p:cNvSpPr>
              <a:spLocks noChangeArrowheads="1"/>
            </p:cNvSpPr>
            <p:nvPr/>
          </p:nvSpPr>
          <p:spPr bwMode="auto">
            <a:xfrm>
              <a:off x="1536700" y="3614018"/>
              <a:ext cx="4064000" cy="374448"/>
            </a:xfrm>
            <a:prstGeom prst="rect">
              <a:avLst/>
            </a:prstGeom>
            <a:noFill/>
            <a:ln w="9525">
              <a:noFill/>
              <a:miter lim="800000"/>
              <a:headEnd/>
              <a:tailEnd/>
            </a:ln>
            <a:effectLst/>
          </p:spPr>
          <p:txBody>
            <a:bodyPr>
              <a:prstTxWarp prst="textNoShape">
                <a:avLst/>
              </a:prstTxWarp>
              <a:spAutoFit/>
            </a:bodyPr>
            <a:lstStyle/>
            <a:p>
              <a:pPr>
                <a:defRPr/>
              </a:pPr>
              <a:r>
                <a:rPr lang="en-US" altLang="zh-TW" sz="1400" dirty="0">
                  <a:solidFill>
                    <a:schemeClr val="bg1"/>
                  </a:solidFill>
                  <a:latin typeface="+mn-lt"/>
                </a:rPr>
                <a:t>1993 Nobel Prize in Chemistry </a:t>
              </a:r>
            </a:p>
          </p:txBody>
        </p:sp>
      </p:grpSp>
      <p:pic>
        <p:nvPicPr>
          <p:cNvPr id="49157" name="Picture 4" descr="kary2a"/>
          <p:cNvPicPr>
            <a:picLocks noChangeAspect="1" noChangeArrowheads="1"/>
          </p:cNvPicPr>
          <p:nvPr/>
        </p:nvPicPr>
        <p:blipFill>
          <a:blip r:embed="rId4"/>
          <a:srcRect/>
          <a:stretch>
            <a:fillRect/>
          </a:stretch>
        </p:blipFill>
        <p:spPr bwMode="auto">
          <a:xfrm>
            <a:off x="2463800" y="2046288"/>
            <a:ext cx="2351088" cy="2233612"/>
          </a:xfrm>
          <a:prstGeom prst="rect">
            <a:avLst/>
          </a:prstGeom>
          <a:noFill/>
          <a:ln w="9525">
            <a:noFill/>
            <a:miter lim="800000"/>
            <a:headEnd/>
            <a:tailEnd/>
          </a:ln>
        </p:spPr>
      </p:pic>
      <p:pic>
        <p:nvPicPr>
          <p:cNvPr id="49158" name="Picture 5" descr="book"/>
          <p:cNvPicPr>
            <a:picLocks noChangeAspect="1" noChangeArrowheads="1"/>
          </p:cNvPicPr>
          <p:nvPr/>
        </p:nvPicPr>
        <p:blipFill>
          <a:blip r:embed="rId5"/>
          <a:srcRect/>
          <a:stretch>
            <a:fillRect/>
          </a:stretch>
        </p:blipFill>
        <p:spPr bwMode="auto">
          <a:xfrm>
            <a:off x="520700" y="1714500"/>
            <a:ext cx="1803400" cy="2628900"/>
          </a:xfrm>
          <a:prstGeom prst="rect">
            <a:avLst/>
          </a:prstGeom>
          <a:noFill/>
          <a:ln w="9525">
            <a:noFill/>
            <a:miter lim="800000"/>
            <a:headEnd/>
            <a:tailEnd/>
          </a:ln>
        </p:spPr>
      </p:pic>
      <p:sp>
        <p:nvSpPr>
          <p:cNvPr id="49159" name="Text Box 6"/>
          <p:cNvSpPr txBox="1">
            <a:spLocks noChangeArrowheads="1"/>
          </p:cNvSpPr>
          <p:nvPr/>
        </p:nvSpPr>
        <p:spPr bwMode="auto">
          <a:xfrm flipH="1">
            <a:off x="2425700" y="1790700"/>
            <a:ext cx="2311400" cy="738664"/>
          </a:xfrm>
          <a:prstGeom prst="rect">
            <a:avLst/>
          </a:prstGeom>
          <a:noFill/>
          <a:ln w="9525">
            <a:noFill/>
            <a:miter lim="800000"/>
            <a:headEnd/>
            <a:tailEnd/>
          </a:ln>
        </p:spPr>
        <p:txBody>
          <a:bodyPr>
            <a:prstTxWarp prst="textNoShape">
              <a:avLst/>
            </a:prstTxWarp>
            <a:spAutoFit/>
          </a:bodyPr>
          <a:lstStyle/>
          <a:p>
            <a:pPr algn="ctr"/>
            <a:r>
              <a:rPr lang="en-US" altLang="zh-TW" sz="1400" dirty="0"/>
              <a:t>Unusual Origin of PCR </a:t>
            </a:r>
            <a:r>
              <a:rPr lang="en-US" altLang="zh-TW" sz="1400" dirty="0">
                <a:solidFill>
                  <a:schemeClr val="bg1"/>
                </a:solidFill>
              </a:rPr>
              <a:t>Mullis KB, 1990 </a:t>
            </a:r>
            <a:endParaRPr lang="el-GR" altLang="zh-TW" sz="1400" dirty="0">
              <a:solidFill>
                <a:schemeClr val="bg1"/>
              </a:solidFill>
            </a:endParaRPr>
          </a:p>
          <a:p>
            <a:pPr algn="ctr"/>
            <a:r>
              <a:rPr lang="en-US" altLang="zh-TW" sz="1400" dirty="0">
                <a:solidFill>
                  <a:schemeClr val="bg1"/>
                </a:solidFill>
              </a:rPr>
              <a:t>Scientific American</a:t>
            </a:r>
          </a:p>
        </p:txBody>
      </p:sp>
      <p:graphicFrame>
        <p:nvGraphicFramePr>
          <p:cNvPr id="49154" name="Object 2"/>
          <p:cNvGraphicFramePr>
            <a:graphicFrameLocks noChangeAspect="1"/>
          </p:cNvGraphicFramePr>
          <p:nvPr/>
        </p:nvGraphicFramePr>
        <p:xfrm>
          <a:off x="5816600" y="4406900"/>
          <a:ext cx="2936875" cy="2019300"/>
        </p:xfrm>
        <a:graphic>
          <a:graphicData uri="http://schemas.openxmlformats.org/presentationml/2006/ole">
            <p:oleObj spid="_x0000_s842754" name="Photo Editor 影像" r:id="rId6" imgW="6095238" imgH="4571429" progId="">
              <p:embed/>
            </p:oleObj>
          </a:graphicData>
        </a:graphic>
      </p:graphicFrame>
      <p:graphicFrame>
        <p:nvGraphicFramePr>
          <p:cNvPr id="49155" name="Object 3"/>
          <p:cNvGraphicFramePr>
            <a:graphicFrameLocks noChangeAspect="1"/>
          </p:cNvGraphicFramePr>
          <p:nvPr/>
        </p:nvGraphicFramePr>
        <p:xfrm>
          <a:off x="3225800" y="4418013"/>
          <a:ext cx="2413000" cy="2020887"/>
        </p:xfrm>
        <a:graphic>
          <a:graphicData uri="http://schemas.openxmlformats.org/presentationml/2006/ole">
            <p:oleObj spid="_x0000_s842755" name="Photo Editor 影像" r:id="rId7" imgW="1790476" imgH="1428949" progId="">
              <p:embed/>
            </p:oleObj>
          </a:graphicData>
        </a:graphic>
      </p:graphicFrame>
      <p:sp>
        <p:nvSpPr>
          <p:cNvPr id="49160" name="Rectangle 11"/>
          <p:cNvSpPr>
            <a:spLocks noChangeArrowheads="1"/>
          </p:cNvSpPr>
          <p:nvPr/>
        </p:nvSpPr>
        <p:spPr bwMode="auto">
          <a:xfrm>
            <a:off x="533400" y="968514"/>
            <a:ext cx="8458200" cy="646331"/>
          </a:xfrm>
          <a:prstGeom prst="rect">
            <a:avLst/>
          </a:prstGeom>
          <a:noFill/>
          <a:ln w="9525">
            <a:noFill/>
            <a:miter lim="800000"/>
            <a:headEnd/>
            <a:tailEnd/>
          </a:ln>
        </p:spPr>
        <p:txBody>
          <a:bodyPr wrap="square">
            <a:prstTxWarp prst="textNoShape">
              <a:avLst/>
            </a:prstTxWarp>
            <a:spAutoFit/>
          </a:bodyPr>
          <a:lstStyle/>
          <a:p>
            <a:r>
              <a:rPr lang="en-US" sz="1800" b="0" dirty="0" smtClean="0">
                <a:latin typeface="Arial"/>
                <a:cs typeface="Arial"/>
              </a:rPr>
              <a:t>Probably the most popular and widely used technique in studies and applications in all areas of biological sciences.</a:t>
            </a:r>
            <a:endParaRPr lang="en-US" sz="1800" b="0" dirty="0">
              <a:latin typeface="Arial"/>
              <a:cs typeface="Arial"/>
            </a:endParaRPr>
          </a:p>
        </p:txBody>
      </p:sp>
      <p:sp>
        <p:nvSpPr>
          <p:cNvPr id="49161" name="Rectangle 13"/>
          <p:cNvSpPr>
            <a:spLocks noChangeArrowheads="1"/>
          </p:cNvSpPr>
          <p:nvPr/>
        </p:nvSpPr>
        <p:spPr bwMode="auto">
          <a:xfrm>
            <a:off x="1227138" y="224135"/>
            <a:ext cx="5987336" cy="461665"/>
          </a:xfrm>
          <a:prstGeom prst="rect">
            <a:avLst/>
          </a:prstGeom>
          <a:noFill/>
          <a:ln w="9525">
            <a:noFill/>
            <a:miter lim="800000"/>
            <a:headEnd/>
            <a:tailEnd/>
          </a:ln>
        </p:spPr>
        <p:txBody>
          <a:bodyPr wrap="none">
            <a:prstTxWarp prst="textNoShape">
              <a:avLst/>
            </a:prstTxWarp>
            <a:spAutoFit/>
          </a:bodyPr>
          <a:lstStyle/>
          <a:p>
            <a:r>
              <a:rPr lang="en-US" altLang="zh-TW" sz="2400" b="1" cap="all" dirty="0" smtClean="0"/>
              <a:t>Polymerase </a:t>
            </a:r>
            <a:r>
              <a:rPr lang="en-US" altLang="zh-TW" sz="2400" b="1" cap="all" dirty="0"/>
              <a:t>Chain Reaction</a:t>
            </a:r>
            <a:r>
              <a:rPr lang="el-GR" altLang="zh-TW" sz="2400" b="1" cap="all" dirty="0"/>
              <a:t> </a:t>
            </a:r>
            <a:r>
              <a:rPr lang="el-GR" altLang="zh-TW" sz="2400" b="1" dirty="0"/>
              <a:t>- </a:t>
            </a:r>
            <a:r>
              <a:rPr lang="en-US" sz="2400" b="1" dirty="0"/>
              <a:t>PCR </a:t>
            </a:r>
          </a:p>
        </p:txBody>
      </p:sp>
      <p:sp>
        <p:nvSpPr>
          <p:cNvPr id="49162" name="Rectangle 14"/>
          <p:cNvSpPr>
            <a:spLocks noChangeArrowheads="1"/>
          </p:cNvSpPr>
          <p:nvPr/>
        </p:nvSpPr>
        <p:spPr bwMode="auto">
          <a:xfrm>
            <a:off x="4876800" y="1676400"/>
            <a:ext cx="3975100" cy="2585323"/>
          </a:xfrm>
          <a:prstGeom prst="rect">
            <a:avLst/>
          </a:prstGeom>
          <a:noFill/>
          <a:ln w="9525">
            <a:noFill/>
            <a:miter lim="800000"/>
            <a:headEnd/>
            <a:tailEnd/>
          </a:ln>
        </p:spPr>
        <p:txBody>
          <a:bodyPr wrap="square">
            <a:prstTxWarp prst="textNoShape">
              <a:avLst/>
            </a:prstTxWarp>
            <a:spAutoFit/>
          </a:bodyPr>
          <a:lstStyle/>
          <a:p>
            <a:r>
              <a:rPr lang="en-US" sz="1800" dirty="0" smtClean="0">
                <a:latin typeface="Arial"/>
                <a:cs typeface="Arial"/>
              </a:rPr>
              <a:t>1966</a:t>
            </a:r>
            <a:r>
              <a:rPr lang="en-US" sz="1800" b="0" dirty="0" smtClean="0">
                <a:latin typeface="Arial"/>
                <a:cs typeface="Arial"/>
              </a:rPr>
              <a:t>, Thomas Brock discovers </a:t>
            </a:r>
            <a:r>
              <a:rPr lang="en-US" sz="1800" b="0" dirty="0" err="1" smtClean="0">
                <a:latin typeface="Arial"/>
                <a:cs typeface="Arial"/>
              </a:rPr>
              <a:t>thermostable</a:t>
            </a:r>
            <a:r>
              <a:rPr lang="en-US" sz="1800" b="0" dirty="0" smtClean="0">
                <a:latin typeface="Arial"/>
                <a:cs typeface="Arial"/>
              </a:rPr>
              <a:t> bacteria, </a:t>
            </a:r>
            <a:r>
              <a:rPr lang="en-US" sz="1800" b="0" dirty="0" err="1" smtClean="0">
                <a:latin typeface="Arial"/>
                <a:cs typeface="Arial"/>
              </a:rPr>
              <a:t>Thermus</a:t>
            </a:r>
            <a:r>
              <a:rPr lang="en-US" sz="1800" b="0" dirty="0" smtClean="0">
                <a:latin typeface="Arial"/>
                <a:cs typeface="Arial"/>
              </a:rPr>
              <a:t> </a:t>
            </a:r>
            <a:r>
              <a:rPr lang="en-US" sz="1800" b="0" dirty="0" err="1" smtClean="0">
                <a:latin typeface="Arial"/>
                <a:cs typeface="Arial"/>
              </a:rPr>
              <a:t>aquaticus</a:t>
            </a:r>
            <a:r>
              <a:rPr lang="en-US" sz="1800" b="0" dirty="0" smtClean="0">
                <a:latin typeface="Arial"/>
                <a:cs typeface="Arial"/>
              </a:rPr>
              <a:t>, in the hot springs of the Yellowstone National Park.</a:t>
            </a:r>
          </a:p>
          <a:p>
            <a:r>
              <a:rPr lang="en-US" sz="1800" dirty="0" smtClean="0">
                <a:latin typeface="Arial"/>
                <a:cs typeface="Arial"/>
              </a:rPr>
              <a:t>1983</a:t>
            </a:r>
            <a:r>
              <a:rPr lang="en-US" sz="1800" b="0" dirty="0" smtClean="0">
                <a:latin typeface="Arial"/>
                <a:cs typeface="Arial"/>
              </a:rPr>
              <a:t>, </a:t>
            </a:r>
            <a:r>
              <a:rPr lang="en-US" sz="1800" b="0" dirty="0" err="1" smtClean="0">
                <a:latin typeface="Arial"/>
                <a:cs typeface="Arial"/>
              </a:rPr>
              <a:t>Kary</a:t>
            </a:r>
            <a:r>
              <a:rPr lang="en-US" sz="1800" b="0" dirty="0" smtClean="0">
                <a:latin typeface="Arial"/>
                <a:cs typeface="Arial"/>
              </a:rPr>
              <a:t> Mullis captures the concept of PCR (Nobel Prize 1993)</a:t>
            </a:r>
          </a:p>
          <a:p>
            <a:r>
              <a:rPr lang="en-US" sz="1800" dirty="0" smtClean="0">
                <a:latin typeface="Arial"/>
                <a:cs typeface="Arial"/>
              </a:rPr>
              <a:t>1985</a:t>
            </a:r>
            <a:r>
              <a:rPr lang="en-US" sz="1800" b="0" dirty="0" smtClean="0">
                <a:latin typeface="Arial"/>
                <a:cs typeface="Arial"/>
              </a:rPr>
              <a:t>, scientists from </a:t>
            </a:r>
            <a:r>
              <a:rPr lang="en-US" sz="1800" b="0" dirty="0" err="1" smtClean="0">
                <a:latin typeface="Arial"/>
                <a:cs typeface="Arial"/>
              </a:rPr>
              <a:t>Cetus</a:t>
            </a:r>
            <a:r>
              <a:rPr lang="en-US" sz="1800" b="0" dirty="0" smtClean="0">
                <a:latin typeface="Arial"/>
                <a:cs typeface="Arial"/>
              </a:rPr>
              <a:t> Corp. isolate </a:t>
            </a:r>
            <a:r>
              <a:rPr lang="en-US" sz="1800" b="0" dirty="0" err="1" smtClean="0">
                <a:latin typeface="Arial"/>
                <a:cs typeface="Arial"/>
              </a:rPr>
              <a:t>thermostable</a:t>
            </a:r>
            <a:r>
              <a:rPr lang="en-US" sz="1800" b="0" dirty="0" smtClean="0">
                <a:latin typeface="Arial"/>
                <a:cs typeface="Arial"/>
              </a:rPr>
              <a:t> polymerase (</a:t>
            </a:r>
            <a:r>
              <a:rPr lang="en-US" sz="1800" b="0" dirty="0" err="1" smtClean="0">
                <a:latin typeface="Arial"/>
                <a:cs typeface="Arial"/>
              </a:rPr>
              <a:t>Taq</a:t>
            </a:r>
            <a:r>
              <a:rPr lang="en-US" sz="1800" b="0" dirty="0" smtClean="0">
                <a:latin typeface="Arial"/>
                <a:cs typeface="Arial"/>
              </a:rPr>
              <a:t>).</a:t>
            </a:r>
            <a:endParaRPr lang="en-US" sz="1800" b="0" dirty="0">
              <a:latin typeface="Arial"/>
              <a:cs typeface="Arial"/>
            </a:endParaRPr>
          </a:p>
        </p:txBody>
      </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srcRect/>
          <a:stretch>
            <a:fillRect/>
          </a:stretch>
        </p:blipFill>
        <p:spPr bwMode="auto">
          <a:xfrm>
            <a:off x="381000" y="1362075"/>
            <a:ext cx="4991100" cy="3698875"/>
          </a:xfrm>
          <a:prstGeom prst="rect">
            <a:avLst/>
          </a:prstGeom>
          <a:noFill/>
          <a:ln w="9525">
            <a:noFill/>
            <a:miter lim="800000"/>
            <a:headEnd/>
            <a:tailEnd/>
          </a:ln>
        </p:spPr>
      </p:pic>
      <p:sp>
        <p:nvSpPr>
          <p:cNvPr id="50179" name="Rectangle 4"/>
          <p:cNvSpPr>
            <a:spLocks noChangeArrowheads="1"/>
          </p:cNvSpPr>
          <p:nvPr/>
        </p:nvSpPr>
        <p:spPr bwMode="auto">
          <a:xfrm>
            <a:off x="5448300" y="838200"/>
            <a:ext cx="3568700" cy="4221669"/>
          </a:xfrm>
          <a:prstGeom prst="rect">
            <a:avLst/>
          </a:prstGeom>
          <a:noFill/>
          <a:ln w="9525">
            <a:noFill/>
            <a:miter lim="800000"/>
            <a:headEnd/>
            <a:tailEnd/>
          </a:ln>
        </p:spPr>
        <p:txBody>
          <a:bodyPr>
            <a:prstTxWarp prst="textNoShape">
              <a:avLst/>
            </a:prstTxWarp>
            <a:spAutoFit/>
          </a:bodyPr>
          <a:lstStyle/>
          <a:p>
            <a:pPr>
              <a:lnSpc>
                <a:spcPct val="150000"/>
              </a:lnSpc>
            </a:pPr>
            <a:r>
              <a:rPr lang="en-GB" dirty="0" smtClean="0">
                <a:latin typeface="Times New Roman"/>
                <a:cs typeface="Times New Roman"/>
              </a:rPr>
              <a:t>Stages</a:t>
            </a:r>
            <a:r>
              <a:rPr lang="en-US" dirty="0" smtClean="0">
                <a:latin typeface="Times New Roman"/>
                <a:cs typeface="Times New Roman"/>
              </a:rPr>
              <a:t>:</a:t>
            </a:r>
            <a:r>
              <a:rPr lang="el-GR" dirty="0" smtClean="0">
                <a:latin typeface="Times New Roman"/>
                <a:cs typeface="Times New Roman"/>
              </a:rPr>
              <a:t> </a:t>
            </a:r>
            <a:endParaRPr lang="en-GB" dirty="0" smtClean="0">
              <a:latin typeface="Times New Roman"/>
              <a:cs typeface="Times New Roman"/>
            </a:endParaRPr>
          </a:p>
          <a:p>
            <a:pPr>
              <a:lnSpc>
                <a:spcPct val="150000"/>
              </a:lnSpc>
            </a:pPr>
            <a:endParaRPr lang="el-GR" dirty="0" smtClean="0">
              <a:latin typeface="Times New Roman"/>
              <a:cs typeface="Times New Roman"/>
            </a:endParaRPr>
          </a:p>
          <a:p>
            <a:pPr>
              <a:lnSpc>
                <a:spcPct val="150000"/>
              </a:lnSpc>
            </a:pPr>
            <a:r>
              <a:rPr lang="en-US" b="0" dirty="0" smtClean="0">
                <a:latin typeface="Times New Roman"/>
                <a:cs typeface="Times New Roman"/>
              </a:rPr>
              <a:t>DNA double strand separation.</a:t>
            </a:r>
          </a:p>
          <a:p>
            <a:pPr>
              <a:lnSpc>
                <a:spcPct val="150000"/>
              </a:lnSpc>
            </a:pPr>
            <a:endParaRPr lang="en-US" b="0" dirty="0" smtClean="0">
              <a:latin typeface="Times New Roman"/>
              <a:cs typeface="Times New Roman"/>
            </a:endParaRPr>
          </a:p>
          <a:p>
            <a:pPr>
              <a:lnSpc>
                <a:spcPct val="150000"/>
              </a:lnSpc>
            </a:pPr>
            <a:r>
              <a:rPr lang="en-GB" b="0" dirty="0" smtClean="0">
                <a:latin typeface="Times New Roman"/>
                <a:cs typeface="Times New Roman"/>
              </a:rPr>
              <a:t>Primer annealing to complementary DNA strand.</a:t>
            </a:r>
          </a:p>
          <a:p>
            <a:pPr>
              <a:lnSpc>
                <a:spcPct val="150000"/>
              </a:lnSpc>
            </a:pPr>
            <a:endParaRPr lang="en-GB" b="0" dirty="0" smtClean="0">
              <a:latin typeface="Times New Roman"/>
              <a:cs typeface="Times New Roman"/>
            </a:endParaRPr>
          </a:p>
          <a:p>
            <a:pPr>
              <a:lnSpc>
                <a:spcPct val="150000"/>
              </a:lnSpc>
            </a:pPr>
            <a:r>
              <a:rPr lang="en-GB" b="0" dirty="0" smtClean="0">
                <a:latin typeface="Times New Roman"/>
                <a:cs typeface="Times New Roman"/>
              </a:rPr>
              <a:t>Synthesis of new DNA clones </a:t>
            </a:r>
          </a:p>
          <a:p>
            <a:pPr>
              <a:lnSpc>
                <a:spcPct val="150000"/>
              </a:lnSpc>
            </a:pPr>
            <a:r>
              <a:rPr lang="en-US" b="0" dirty="0" smtClean="0">
                <a:latin typeface="Times New Roman"/>
                <a:cs typeface="Times New Roman"/>
              </a:rPr>
              <a:t>by DNA-polymerase and </a:t>
            </a:r>
            <a:r>
              <a:rPr lang="en-US" b="0" dirty="0" err="1" smtClean="0">
                <a:latin typeface="Times New Roman"/>
                <a:cs typeface="Times New Roman"/>
              </a:rPr>
              <a:t>dNTPs</a:t>
            </a:r>
            <a:r>
              <a:rPr lang="el-GR" b="0" dirty="0" smtClean="0">
                <a:latin typeface="Times New Roman"/>
                <a:cs typeface="Times New Roman"/>
              </a:rPr>
              <a:t>.</a:t>
            </a:r>
            <a:endParaRPr lang="el-GR" b="0" dirty="0">
              <a:latin typeface="Times New Roman"/>
              <a:cs typeface="Times New Roman"/>
            </a:endParaRPr>
          </a:p>
        </p:txBody>
      </p:sp>
      <p:sp>
        <p:nvSpPr>
          <p:cNvPr id="50180" name="Rectangle 5"/>
          <p:cNvSpPr>
            <a:spLocks noChangeArrowheads="1"/>
          </p:cNvSpPr>
          <p:nvPr/>
        </p:nvSpPr>
        <p:spPr bwMode="auto">
          <a:xfrm>
            <a:off x="1168400" y="5772090"/>
            <a:ext cx="7594600" cy="400110"/>
          </a:xfrm>
          <a:prstGeom prst="rect">
            <a:avLst/>
          </a:prstGeom>
          <a:noFill/>
          <a:ln w="9525">
            <a:noFill/>
            <a:miter lim="800000"/>
            <a:headEnd/>
            <a:tailEnd/>
          </a:ln>
        </p:spPr>
        <p:txBody>
          <a:bodyPr wrap="square">
            <a:prstTxWarp prst="textNoShape">
              <a:avLst/>
            </a:prstTxWarp>
            <a:spAutoFit/>
          </a:bodyPr>
          <a:lstStyle/>
          <a:p>
            <a:r>
              <a:rPr lang="en-US" dirty="0" smtClean="0"/>
              <a:t>Goal: Amplification of</a:t>
            </a:r>
            <a:r>
              <a:rPr lang="el-GR" dirty="0" smtClean="0"/>
              <a:t> </a:t>
            </a:r>
            <a:r>
              <a:rPr lang="en-US" dirty="0"/>
              <a:t>DNA</a:t>
            </a:r>
            <a:r>
              <a:rPr lang="el-GR" dirty="0" smtClean="0"/>
              <a:t> </a:t>
            </a:r>
            <a:r>
              <a:rPr lang="en-GB" dirty="0" smtClean="0"/>
              <a:t>molecules through replication </a:t>
            </a:r>
            <a:endParaRPr lang="el-GR" dirty="0"/>
          </a:p>
        </p:txBody>
      </p:sp>
      <p:sp>
        <p:nvSpPr>
          <p:cNvPr id="50181" name="Rectangle 6"/>
          <p:cNvSpPr>
            <a:spLocks noChangeArrowheads="1"/>
          </p:cNvSpPr>
          <p:nvPr/>
        </p:nvSpPr>
        <p:spPr bwMode="auto">
          <a:xfrm>
            <a:off x="4108450" y="374650"/>
            <a:ext cx="835025" cy="460375"/>
          </a:xfrm>
          <a:prstGeom prst="rect">
            <a:avLst/>
          </a:prstGeom>
          <a:noFill/>
          <a:ln w="9525">
            <a:noFill/>
            <a:miter lim="800000"/>
            <a:headEnd/>
            <a:tailEnd/>
          </a:ln>
        </p:spPr>
        <p:txBody>
          <a:bodyPr wrap="none">
            <a:prstTxWarp prst="textNoShape">
              <a:avLst/>
            </a:prstTxWarp>
            <a:spAutoFit/>
          </a:bodyPr>
          <a:lstStyle/>
          <a:p>
            <a:r>
              <a:rPr lang="en-US" sz="2400" b="1"/>
              <a:t>PCR </a:t>
            </a:r>
            <a:endParaRPr lang="en-US" sz="240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a:srcRect/>
          <a:stretch>
            <a:fillRect/>
          </a:stretch>
        </p:blipFill>
        <p:spPr bwMode="auto">
          <a:xfrm>
            <a:off x="3454400" y="252413"/>
            <a:ext cx="5448300" cy="6380162"/>
          </a:xfrm>
          <a:prstGeom prst="rect">
            <a:avLst/>
          </a:prstGeom>
          <a:noFill/>
          <a:ln w="9525">
            <a:noFill/>
            <a:miter lim="800000"/>
            <a:headEnd/>
            <a:tailEnd/>
          </a:ln>
        </p:spPr>
      </p:pic>
      <p:sp>
        <p:nvSpPr>
          <p:cNvPr id="51203" name="Rectangle 2"/>
          <p:cNvSpPr>
            <a:spLocks noChangeArrowheads="1"/>
          </p:cNvSpPr>
          <p:nvPr/>
        </p:nvSpPr>
        <p:spPr bwMode="auto">
          <a:xfrm>
            <a:off x="1270000" y="1381125"/>
            <a:ext cx="1498600" cy="1938992"/>
          </a:xfrm>
          <a:prstGeom prst="rect">
            <a:avLst/>
          </a:prstGeom>
          <a:noFill/>
          <a:ln w="57150">
            <a:solidFill>
              <a:srgbClr val="FF6600"/>
            </a:solidFill>
            <a:round/>
            <a:headEnd/>
            <a:tailEnd/>
          </a:ln>
        </p:spPr>
        <p:txBody>
          <a:bodyPr>
            <a:prstTxWarp prst="textNoShape">
              <a:avLst/>
            </a:prstTxWarp>
            <a:spAutoFit/>
          </a:bodyPr>
          <a:lstStyle/>
          <a:p>
            <a:pPr>
              <a:buFont typeface="Arial" charset="0"/>
              <a:buChar char="•"/>
            </a:pPr>
            <a:r>
              <a:rPr lang="en-US" b="0" dirty="0" smtClean="0"/>
              <a:t> simple</a:t>
            </a:r>
          </a:p>
          <a:p>
            <a:pPr>
              <a:buFont typeface="Arial" charset="0"/>
              <a:buChar char="•"/>
            </a:pPr>
            <a:r>
              <a:rPr lang="el-GR" b="0" dirty="0" smtClean="0"/>
              <a:t> </a:t>
            </a:r>
            <a:r>
              <a:rPr lang="en-US" b="0" dirty="0" smtClean="0"/>
              <a:t>sensitive </a:t>
            </a:r>
            <a:endParaRPr lang="el-GR" b="0" dirty="0"/>
          </a:p>
          <a:p>
            <a:pPr>
              <a:buFont typeface="Arial" charset="0"/>
              <a:buChar char="•"/>
            </a:pPr>
            <a:r>
              <a:rPr lang="el-GR" b="0" dirty="0" smtClean="0"/>
              <a:t> </a:t>
            </a:r>
            <a:r>
              <a:rPr lang="en-GB" b="0" dirty="0" smtClean="0"/>
              <a:t>specific</a:t>
            </a:r>
            <a:endParaRPr lang="el-GR" b="0" dirty="0" smtClean="0"/>
          </a:p>
          <a:p>
            <a:pPr>
              <a:buFont typeface="Arial" charset="0"/>
              <a:buChar char="•"/>
            </a:pPr>
            <a:r>
              <a:rPr lang="el-GR" b="0" dirty="0" smtClean="0"/>
              <a:t> </a:t>
            </a:r>
            <a:r>
              <a:rPr lang="en-US" b="0" dirty="0" smtClean="0"/>
              <a:t>reliable</a:t>
            </a:r>
          </a:p>
          <a:p>
            <a:pPr>
              <a:buFont typeface="Arial" charset="0"/>
              <a:buChar char="•"/>
            </a:pPr>
            <a:r>
              <a:rPr lang="el-GR" b="0" dirty="0" smtClean="0"/>
              <a:t> </a:t>
            </a:r>
            <a:r>
              <a:rPr lang="en-GB" b="0" dirty="0" smtClean="0"/>
              <a:t>quick</a:t>
            </a:r>
            <a:endParaRPr lang="el-GR" b="0" dirty="0" smtClean="0"/>
          </a:p>
          <a:p>
            <a:pPr>
              <a:buFont typeface="Arial" charset="0"/>
              <a:buChar char="•"/>
            </a:pPr>
            <a:r>
              <a:rPr lang="el-GR" b="0" dirty="0" smtClean="0"/>
              <a:t> </a:t>
            </a:r>
            <a:r>
              <a:rPr lang="en-GB" b="0" dirty="0" smtClean="0"/>
              <a:t>dynamic</a:t>
            </a:r>
            <a:endParaRPr lang="en-US" b="0" dirty="0"/>
          </a:p>
        </p:txBody>
      </p:sp>
      <p:pic>
        <p:nvPicPr>
          <p:cNvPr id="51204" name="Picture 1026"/>
          <p:cNvPicPr>
            <a:picLocks noChangeAspect="1" noChangeArrowheads="1"/>
          </p:cNvPicPr>
          <p:nvPr/>
        </p:nvPicPr>
        <p:blipFill>
          <a:blip r:embed="rId3"/>
          <a:srcRect/>
          <a:stretch>
            <a:fillRect/>
          </a:stretch>
        </p:blipFill>
        <p:spPr bwMode="auto">
          <a:xfrm>
            <a:off x="193675" y="4114800"/>
            <a:ext cx="3524250" cy="2413000"/>
          </a:xfrm>
          <a:prstGeom prst="rect">
            <a:avLst/>
          </a:prstGeom>
          <a:noFill/>
          <a:ln w="9525">
            <a:noFill/>
            <a:miter lim="800000"/>
            <a:headEnd/>
            <a:tailEnd/>
          </a:ln>
        </p:spPr>
      </p:pic>
      <p:sp>
        <p:nvSpPr>
          <p:cNvPr id="51205" name="Rectangle 4"/>
          <p:cNvSpPr>
            <a:spLocks noChangeArrowheads="1"/>
          </p:cNvSpPr>
          <p:nvPr/>
        </p:nvSpPr>
        <p:spPr bwMode="auto">
          <a:xfrm>
            <a:off x="1631950" y="349250"/>
            <a:ext cx="835025" cy="460375"/>
          </a:xfrm>
          <a:prstGeom prst="rect">
            <a:avLst/>
          </a:prstGeom>
          <a:noFill/>
          <a:ln w="9525">
            <a:noFill/>
            <a:miter lim="800000"/>
            <a:headEnd/>
            <a:tailEnd/>
          </a:ln>
        </p:spPr>
        <p:txBody>
          <a:bodyPr wrap="none">
            <a:prstTxWarp prst="textNoShape">
              <a:avLst/>
            </a:prstTxWarp>
            <a:spAutoFit/>
          </a:bodyPr>
          <a:lstStyle/>
          <a:p>
            <a:r>
              <a:rPr lang="en-US" sz="2400" b="1"/>
              <a:t>PCR </a:t>
            </a:r>
            <a:endParaRPr lang="en-US" sz="240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2"/>
          <a:srcRect/>
          <a:stretch>
            <a:fillRect/>
          </a:stretch>
        </p:blipFill>
        <p:spPr bwMode="auto">
          <a:xfrm>
            <a:off x="101600" y="1384300"/>
            <a:ext cx="4711700" cy="4787900"/>
          </a:xfrm>
          <a:prstGeom prst="rect">
            <a:avLst/>
          </a:prstGeom>
          <a:noFill/>
          <a:ln w="9525">
            <a:noFill/>
            <a:miter lim="800000"/>
            <a:headEnd/>
            <a:tailEnd/>
          </a:ln>
        </p:spPr>
      </p:pic>
      <p:sp>
        <p:nvSpPr>
          <p:cNvPr id="52227" name="Rectangle 5"/>
          <p:cNvSpPr>
            <a:spLocks noChangeArrowheads="1"/>
          </p:cNvSpPr>
          <p:nvPr/>
        </p:nvSpPr>
        <p:spPr bwMode="auto">
          <a:xfrm>
            <a:off x="1512024" y="376535"/>
            <a:ext cx="6488976" cy="461665"/>
          </a:xfrm>
          <a:prstGeom prst="rect">
            <a:avLst/>
          </a:prstGeom>
          <a:noFill/>
          <a:ln w="9525">
            <a:noFill/>
            <a:miter lim="800000"/>
            <a:headEnd/>
            <a:tailEnd/>
          </a:ln>
        </p:spPr>
        <p:txBody>
          <a:bodyPr wrap="none">
            <a:prstTxWarp prst="textNoShape">
              <a:avLst/>
            </a:prstTxWarp>
            <a:spAutoFit/>
          </a:bodyPr>
          <a:lstStyle/>
          <a:p>
            <a:pPr algn="ctr"/>
            <a:r>
              <a:rPr lang="en-US" sz="2400" b="1" cap="all" dirty="0" smtClean="0"/>
              <a:t>Reverse </a:t>
            </a:r>
            <a:r>
              <a:rPr lang="en-US" sz="2400" b="1" cap="all" dirty="0"/>
              <a:t>Transcriptase PCR - RT-PCR </a:t>
            </a:r>
            <a:endParaRPr lang="en-US" sz="2400" cap="all" dirty="0"/>
          </a:p>
        </p:txBody>
      </p:sp>
      <p:sp>
        <p:nvSpPr>
          <p:cNvPr id="52228" name="Rectangle 2"/>
          <p:cNvSpPr>
            <a:spLocks noChangeArrowheads="1"/>
          </p:cNvSpPr>
          <p:nvPr/>
        </p:nvSpPr>
        <p:spPr bwMode="auto">
          <a:xfrm>
            <a:off x="4876800" y="2209800"/>
            <a:ext cx="4114800" cy="1913344"/>
          </a:xfrm>
          <a:prstGeom prst="rect">
            <a:avLst/>
          </a:prstGeom>
          <a:noFill/>
          <a:ln w="9525">
            <a:noFill/>
            <a:miter lim="800000"/>
            <a:headEnd/>
            <a:tailEnd/>
          </a:ln>
        </p:spPr>
        <p:txBody>
          <a:bodyPr wrap="square">
            <a:prstTxWarp prst="textNoShape">
              <a:avLst/>
            </a:prstTxWarp>
            <a:spAutoFit/>
          </a:bodyPr>
          <a:lstStyle/>
          <a:p>
            <a:pPr>
              <a:lnSpc>
                <a:spcPct val="150000"/>
              </a:lnSpc>
            </a:pPr>
            <a:r>
              <a:rPr lang="en-US" b="0" dirty="0" smtClean="0"/>
              <a:t>Uses </a:t>
            </a:r>
            <a:endParaRPr lang="el-GR" b="0" dirty="0"/>
          </a:p>
          <a:p>
            <a:pPr>
              <a:lnSpc>
                <a:spcPct val="150000"/>
              </a:lnSpc>
            </a:pPr>
            <a:r>
              <a:rPr lang="en-US" b="0" dirty="0"/>
              <a:t>RNA</a:t>
            </a:r>
            <a:r>
              <a:rPr lang="en-US" b="0" dirty="0" smtClean="0"/>
              <a:t> as template and</a:t>
            </a:r>
            <a:r>
              <a:rPr lang="el-GR" b="0" dirty="0" smtClean="0"/>
              <a:t> </a:t>
            </a:r>
            <a:endParaRPr lang="el-GR" b="0" dirty="0"/>
          </a:p>
          <a:p>
            <a:pPr>
              <a:lnSpc>
                <a:spcPct val="150000"/>
              </a:lnSpc>
            </a:pPr>
            <a:r>
              <a:rPr lang="en-US" b="0" dirty="0"/>
              <a:t>DNA</a:t>
            </a:r>
            <a:r>
              <a:rPr lang="en-US" b="0" dirty="0" smtClean="0"/>
              <a:t> polymerase</a:t>
            </a:r>
            <a:r>
              <a:rPr lang="el-GR" b="0" dirty="0" smtClean="0"/>
              <a:t> </a:t>
            </a:r>
            <a:r>
              <a:rPr lang="en-US" b="0" dirty="0" smtClean="0"/>
              <a:t>enzyme</a:t>
            </a:r>
            <a:r>
              <a:rPr lang="el-GR" b="0" dirty="0" smtClean="0"/>
              <a:t> </a:t>
            </a:r>
            <a:r>
              <a:rPr lang="en-US" b="0" dirty="0" smtClean="0"/>
              <a:t>for </a:t>
            </a:r>
          </a:p>
          <a:p>
            <a:pPr>
              <a:lnSpc>
                <a:spcPct val="150000"/>
              </a:lnSpc>
            </a:pPr>
            <a:r>
              <a:rPr lang="en-US" b="0" dirty="0" smtClean="0"/>
              <a:t>RNA-directed </a:t>
            </a:r>
            <a:r>
              <a:rPr lang="en-US" b="0" dirty="0" err="1" smtClean="0"/>
              <a:t>ds</a:t>
            </a:r>
            <a:r>
              <a:rPr lang="en-US" b="0" dirty="0" smtClean="0"/>
              <a:t> </a:t>
            </a:r>
            <a:r>
              <a:rPr lang="en-US" b="0" dirty="0" err="1" smtClean="0"/>
              <a:t>cDNA</a:t>
            </a:r>
            <a:r>
              <a:rPr lang="en-US" b="0" dirty="0" smtClean="0"/>
              <a:t> synthesis</a:t>
            </a:r>
            <a:endParaRPr lang="en-US"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a:srcRect/>
          <a:stretch>
            <a:fillRect/>
          </a:stretch>
        </p:blipFill>
        <p:spPr bwMode="auto">
          <a:xfrm>
            <a:off x="1320800" y="1295400"/>
            <a:ext cx="3154363" cy="2476500"/>
          </a:xfrm>
          <a:prstGeom prst="rect">
            <a:avLst/>
          </a:prstGeom>
          <a:noFill/>
          <a:ln w="9525">
            <a:noFill/>
            <a:miter lim="800000"/>
            <a:headEnd/>
            <a:tailEnd/>
          </a:ln>
        </p:spPr>
      </p:pic>
      <p:pic>
        <p:nvPicPr>
          <p:cNvPr id="53251" name="Picture 2"/>
          <p:cNvPicPr>
            <a:picLocks noChangeAspect="1"/>
          </p:cNvPicPr>
          <p:nvPr/>
        </p:nvPicPr>
        <p:blipFill>
          <a:blip r:embed="rId3"/>
          <a:srcRect/>
          <a:stretch>
            <a:fillRect/>
          </a:stretch>
        </p:blipFill>
        <p:spPr bwMode="auto">
          <a:xfrm>
            <a:off x="4826000" y="3216275"/>
            <a:ext cx="3200400" cy="3032125"/>
          </a:xfrm>
          <a:prstGeom prst="rect">
            <a:avLst/>
          </a:prstGeom>
          <a:noFill/>
          <a:ln w="9525">
            <a:noFill/>
            <a:miter lim="800000"/>
            <a:headEnd/>
            <a:tailEnd/>
          </a:ln>
        </p:spPr>
      </p:pic>
      <p:pic>
        <p:nvPicPr>
          <p:cNvPr id="53252" name="Picture 3"/>
          <p:cNvPicPr>
            <a:picLocks noChangeAspect="1"/>
          </p:cNvPicPr>
          <p:nvPr/>
        </p:nvPicPr>
        <p:blipFill>
          <a:blip r:embed="rId4"/>
          <a:srcRect/>
          <a:stretch>
            <a:fillRect/>
          </a:stretch>
        </p:blipFill>
        <p:spPr bwMode="auto">
          <a:xfrm>
            <a:off x="5232400" y="1217613"/>
            <a:ext cx="2260600" cy="1958975"/>
          </a:xfrm>
          <a:prstGeom prst="rect">
            <a:avLst/>
          </a:prstGeom>
          <a:noFill/>
          <a:ln w="9525">
            <a:noFill/>
            <a:miter lim="800000"/>
            <a:headEnd/>
            <a:tailEnd/>
          </a:ln>
        </p:spPr>
      </p:pic>
      <p:pic>
        <p:nvPicPr>
          <p:cNvPr id="53253" name="Picture 4"/>
          <p:cNvPicPr>
            <a:picLocks noChangeAspect="1"/>
          </p:cNvPicPr>
          <p:nvPr/>
        </p:nvPicPr>
        <p:blipFill>
          <a:blip r:embed="rId5"/>
          <a:srcRect/>
          <a:stretch>
            <a:fillRect/>
          </a:stretch>
        </p:blipFill>
        <p:spPr bwMode="auto">
          <a:xfrm>
            <a:off x="1917700" y="4191000"/>
            <a:ext cx="2146300" cy="1860550"/>
          </a:xfrm>
          <a:prstGeom prst="rect">
            <a:avLst/>
          </a:prstGeom>
          <a:noFill/>
          <a:ln w="9525">
            <a:noFill/>
            <a:miter lim="800000"/>
            <a:headEnd/>
            <a:tailEnd/>
          </a:ln>
        </p:spPr>
      </p:pic>
      <p:sp>
        <p:nvSpPr>
          <p:cNvPr id="53254" name="Rectangle 5"/>
          <p:cNvSpPr>
            <a:spLocks noChangeArrowheads="1"/>
          </p:cNvSpPr>
          <p:nvPr/>
        </p:nvSpPr>
        <p:spPr bwMode="auto">
          <a:xfrm>
            <a:off x="3218260" y="361950"/>
            <a:ext cx="2572940" cy="461665"/>
          </a:xfrm>
          <a:prstGeom prst="rect">
            <a:avLst/>
          </a:prstGeom>
          <a:noFill/>
          <a:ln w="9525">
            <a:noFill/>
            <a:miter lim="800000"/>
            <a:headEnd/>
            <a:tailEnd/>
          </a:ln>
        </p:spPr>
        <p:txBody>
          <a:bodyPr wrap="none">
            <a:prstTxWarp prst="textNoShape">
              <a:avLst/>
            </a:prstTxWarp>
            <a:spAutoFit/>
          </a:bodyPr>
          <a:lstStyle/>
          <a:p>
            <a:pPr algn="ctr"/>
            <a:r>
              <a:rPr lang="en-US" sz="2400" b="1" dirty="0" smtClean="0"/>
              <a:t>REAL </a:t>
            </a:r>
            <a:r>
              <a:rPr lang="en-US" sz="2400" b="1" dirty="0"/>
              <a:t>TIME PCR </a:t>
            </a:r>
            <a:endParaRPr lang="en-US" sz="240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srcRect/>
          <a:stretch>
            <a:fillRect/>
          </a:stretch>
        </p:blipFill>
        <p:spPr bwMode="auto">
          <a:xfrm>
            <a:off x="2368550" y="969963"/>
            <a:ext cx="4108450" cy="5583237"/>
          </a:xfrm>
          <a:prstGeom prst="rect">
            <a:avLst/>
          </a:prstGeom>
          <a:noFill/>
          <a:ln w="9525">
            <a:noFill/>
            <a:miter lim="800000"/>
            <a:headEnd/>
            <a:tailEnd/>
          </a:ln>
        </p:spPr>
      </p:pic>
      <p:sp>
        <p:nvSpPr>
          <p:cNvPr id="54275" name="Rectangle 2"/>
          <p:cNvSpPr>
            <a:spLocks noChangeArrowheads="1"/>
          </p:cNvSpPr>
          <p:nvPr/>
        </p:nvSpPr>
        <p:spPr bwMode="auto">
          <a:xfrm>
            <a:off x="2837260" y="273050"/>
            <a:ext cx="2572940" cy="461665"/>
          </a:xfrm>
          <a:prstGeom prst="rect">
            <a:avLst/>
          </a:prstGeom>
          <a:noFill/>
          <a:ln w="9525">
            <a:noFill/>
            <a:miter lim="800000"/>
            <a:headEnd/>
            <a:tailEnd/>
          </a:ln>
        </p:spPr>
        <p:txBody>
          <a:bodyPr wrap="none">
            <a:prstTxWarp prst="textNoShape">
              <a:avLst/>
            </a:prstTxWarp>
            <a:spAutoFit/>
          </a:bodyPr>
          <a:lstStyle/>
          <a:p>
            <a:pPr algn="ctr"/>
            <a:r>
              <a:rPr lang="en-US" sz="2400" b="1" dirty="0" smtClean="0"/>
              <a:t>REAL </a:t>
            </a:r>
            <a:r>
              <a:rPr lang="en-US" sz="2400" b="1" dirty="0"/>
              <a:t>TIME PCR </a:t>
            </a:r>
            <a:endParaRPr lang="en-US" sz="24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srcRect/>
          <a:stretch>
            <a:fillRect/>
          </a:stretch>
        </p:blipFill>
        <p:spPr bwMode="auto">
          <a:xfrm>
            <a:off x="4763" y="0"/>
            <a:ext cx="9139237" cy="6861175"/>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2"/>
          <a:srcRect/>
          <a:stretch>
            <a:fillRect/>
          </a:stretch>
        </p:blipFill>
        <p:spPr bwMode="auto">
          <a:xfrm>
            <a:off x="4763" y="-3175"/>
            <a:ext cx="9139237" cy="6861175"/>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solidFill>
                  <a:srgbClr val="FFFFFF"/>
                </a:solidFill>
              </a:rPr>
              <a:t>Biology Lecture		E. </a:t>
            </a:r>
            <a:r>
              <a:rPr lang="en-US" sz="1000" b="0" cap="small" dirty="0" err="1" smtClean="0">
                <a:solidFill>
                  <a:srgbClr val="FFFFFF"/>
                </a:solidFill>
              </a:rPr>
              <a:t>Anastasiadou</a:t>
            </a:r>
            <a:r>
              <a:rPr lang="en-US" sz="1000" b="0" cap="small" dirty="0" smtClean="0">
                <a:solidFill>
                  <a:srgbClr val="FFFFFF"/>
                </a:solidFill>
              </a:rPr>
              <a:t>	Bioinformatics – Biomedical Data Science		2021-2022</a:t>
            </a:r>
            <a:endParaRPr lang="en-US" sz="1000" b="0" cap="small" dirty="0">
              <a:solidFill>
                <a:srgbClr val="FFFFFF"/>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828800" y="452735"/>
            <a:ext cx="3416621" cy="461665"/>
          </a:xfrm>
          <a:prstGeom prst="rect">
            <a:avLst/>
          </a:prstGeom>
        </p:spPr>
        <p:txBody>
          <a:bodyPr wrap="none">
            <a:spAutoFit/>
          </a:bodyPr>
          <a:lstStyle/>
          <a:p>
            <a:r>
              <a:rPr lang="en-GB" sz="2400" dirty="0" smtClean="0"/>
              <a:t>NITROGENOUS BASE</a:t>
            </a:r>
            <a:endParaRPr lang="en-US" sz="2400" dirty="0"/>
          </a:p>
        </p:txBody>
      </p:sp>
      <p:sp>
        <p:nvSpPr>
          <p:cNvPr id="7" name="Rectangle 3"/>
          <p:cNvSpPr txBox="1">
            <a:spLocks noChangeArrowheads="1"/>
          </p:cNvSpPr>
          <p:nvPr/>
        </p:nvSpPr>
        <p:spPr bwMode="auto">
          <a:xfrm>
            <a:off x="76200" y="1905000"/>
            <a:ext cx="44196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lgn="just">
              <a:lnSpc>
                <a:spcPct val="150000"/>
              </a:lnSpc>
              <a:spcBef>
                <a:spcPct val="20000"/>
              </a:spcBef>
              <a:defRPr/>
            </a:pPr>
            <a:r>
              <a:rPr lang="en-US" sz="1800" b="0" dirty="0" smtClean="0"/>
              <a:t>           A (adenine), T (thymine),   </a:t>
            </a:r>
          </a:p>
          <a:p>
            <a:pPr marL="342900" lvl="0" indent="-342900" algn="just">
              <a:lnSpc>
                <a:spcPct val="150000"/>
              </a:lnSpc>
              <a:spcBef>
                <a:spcPct val="20000"/>
              </a:spcBef>
              <a:defRPr/>
            </a:pPr>
            <a:r>
              <a:rPr lang="en-US" sz="1800" b="0" dirty="0" smtClean="0"/>
              <a:t>          C (cytosine), G (guanine)</a:t>
            </a:r>
          </a:p>
          <a:p>
            <a:pPr marL="342900" lvl="0" indent="-342900" algn="just">
              <a:lnSpc>
                <a:spcPct val="150000"/>
              </a:lnSpc>
              <a:spcBef>
                <a:spcPct val="20000"/>
              </a:spcBef>
              <a:defRPr/>
            </a:pPr>
            <a:endParaRPr lang="en-US" sz="1800" b="0" dirty="0" smtClean="0"/>
          </a:p>
          <a:p>
            <a:pPr marL="342900" lvl="0" indent="-342900" algn="just">
              <a:lnSpc>
                <a:spcPct val="150000"/>
              </a:lnSpc>
              <a:spcBef>
                <a:spcPct val="20000"/>
              </a:spcBef>
              <a:defRPr/>
            </a:pPr>
            <a:r>
              <a:rPr lang="en-US" sz="1800" b="0" dirty="0" smtClean="0"/>
              <a:t>   The bases are combined in a specific order and store the genetic information of each organism: </a:t>
            </a:r>
          </a:p>
          <a:p>
            <a:pPr marL="342900" marR="0" lvl="0" indent="-342900" algn="just" defTabSz="914400" rtl="0" eaLnBrk="1" fontAlgn="base" latinLnBrk="0" hangingPunct="1">
              <a:lnSpc>
                <a:spcPct val="150000"/>
              </a:lnSpc>
              <a:spcBef>
                <a:spcPct val="20000"/>
              </a:spcBef>
              <a:spcAft>
                <a:spcPct val="0"/>
              </a:spcAft>
              <a:buClrTx/>
              <a:buSzTx/>
              <a:tabLst/>
              <a:defRPr/>
            </a:pPr>
            <a:endParaRPr kumimoji="0" lang="el-GR" sz="1800" b="0" i="0" u="none" strike="noStrike" kern="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33400" y="5257800"/>
            <a:ext cx="8077200" cy="484748"/>
          </a:xfrm>
          <a:prstGeom prst="rect">
            <a:avLst/>
          </a:prstGeom>
        </p:spPr>
        <p:txBody>
          <a:bodyPr wrap="square">
            <a:spAutoFit/>
          </a:bodyPr>
          <a:lstStyle/>
          <a:p>
            <a:pPr marL="342900" lvl="0" indent="-342900">
              <a:lnSpc>
                <a:spcPct val="150000"/>
              </a:lnSpc>
              <a:spcBef>
                <a:spcPct val="20000"/>
              </a:spcBef>
              <a:defRPr/>
            </a:pPr>
            <a:r>
              <a:rPr lang="en-US" sz="1800" b="0" dirty="0" smtClean="0"/>
              <a:t>Each DNA molecule can be considered as a string with an alphabet.</a:t>
            </a:r>
            <a:endParaRPr lang="el-GR" sz="1800" b="0" kern="0" dirty="0" smtClean="0"/>
          </a:p>
        </p:txBody>
      </p:sp>
      <p:pic>
        <p:nvPicPr>
          <p:cNvPr id="6" name="Picture 5"/>
          <p:cNvPicPr>
            <a:picLocks noChangeAspect="1"/>
          </p:cNvPicPr>
          <p:nvPr/>
        </p:nvPicPr>
        <p:blipFill>
          <a:blip r:embed="rId2"/>
          <a:stretch>
            <a:fillRect/>
          </a:stretch>
        </p:blipFill>
        <p:spPr>
          <a:xfrm>
            <a:off x="4572000" y="1644650"/>
            <a:ext cx="3871430" cy="3536950"/>
          </a:xfrm>
          <a:prstGeom prst="rect">
            <a:avLst/>
          </a:prstGeom>
        </p:spPr>
      </p:pic>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2"/>
          <a:srcRect/>
          <a:stretch>
            <a:fillRect/>
          </a:stretch>
        </p:blipFill>
        <p:spPr bwMode="auto">
          <a:xfrm>
            <a:off x="152400" y="-44450"/>
            <a:ext cx="8915400" cy="6698796"/>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srcRect/>
          <a:stretch>
            <a:fillRect/>
          </a:stretch>
        </p:blipFill>
        <p:spPr bwMode="auto">
          <a:xfrm>
            <a:off x="1174750" y="723900"/>
            <a:ext cx="6794500" cy="5410200"/>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24400" y="1676400"/>
            <a:ext cx="3886200" cy="3657600"/>
          </a:xfrm>
        </p:spPr>
        <p:txBody>
          <a:bodyPr/>
          <a:lstStyle/>
          <a:p>
            <a:pPr algn="just">
              <a:lnSpc>
                <a:spcPct val="200000"/>
              </a:lnSpc>
              <a:spcAft>
                <a:spcPts val="1800"/>
              </a:spcAft>
            </a:pPr>
            <a:r>
              <a:rPr lang="en-US" sz="1800" dirty="0" smtClean="0">
                <a:latin typeface="+mn-lt"/>
              </a:rPr>
              <a:t/>
            </a:r>
            <a:br>
              <a:rPr lang="en-US" sz="1800" dirty="0" smtClean="0">
                <a:latin typeface="+mn-lt"/>
              </a:rPr>
            </a:br>
            <a:r>
              <a:rPr lang="en-US" sz="1800" dirty="0" smtClean="0"/>
              <a:t>Genes determine the characteristics (brown or blue eyes, long or short fingers, etc.). Genes also control everything from how cells grow to how they interact with each other. A gene can range from 100 base pairs of DNA to several millions.</a:t>
            </a:r>
            <a:r>
              <a:rPr lang="el-GR" sz="1800" dirty="0" smtClean="0">
                <a:latin typeface="+mn-lt"/>
              </a:rPr>
              <a:t/>
            </a:r>
            <a:br>
              <a:rPr lang="el-GR" sz="1800" dirty="0" smtClean="0">
                <a:latin typeface="+mn-lt"/>
              </a:rPr>
            </a:br>
            <a:endParaRPr lang="el-GR" sz="1800" dirty="0">
              <a:latin typeface="+mn-lt"/>
            </a:endParaRPr>
          </a:p>
        </p:txBody>
      </p:sp>
      <p:pic>
        <p:nvPicPr>
          <p:cNvPr id="11269" name="Picture 5" descr="Gene"/>
          <p:cNvPicPr>
            <a:picLocks noChangeAspect="1" noChangeArrowheads="1"/>
          </p:cNvPicPr>
          <p:nvPr/>
        </p:nvPicPr>
        <p:blipFill>
          <a:blip r:embed="rId2" cstate="print"/>
          <a:srcRect/>
          <a:stretch>
            <a:fillRect/>
          </a:stretch>
        </p:blipFill>
        <p:spPr bwMode="auto">
          <a:xfrm>
            <a:off x="915988" y="1482959"/>
            <a:ext cx="3579812" cy="4155841"/>
          </a:xfrm>
          <a:prstGeom prst="rect">
            <a:avLst/>
          </a:prstGeom>
          <a:noFill/>
        </p:spPr>
      </p:pic>
      <p:sp>
        <p:nvSpPr>
          <p:cNvPr id="11270" name="Rectangle 6"/>
          <p:cNvSpPr>
            <a:spLocks noChangeArrowheads="1"/>
          </p:cNvSpPr>
          <p:nvPr/>
        </p:nvSpPr>
        <p:spPr bwMode="auto">
          <a:xfrm>
            <a:off x="2555875" y="2565400"/>
            <a:ext cx="1655763" cy="1006475"/>
          </a:xfrm>
          <a:prstGeom prst="rect">
            <a:avLst/>
          </a:prstGeom>
          <a:noFill/>
          <a:ln w="25400">
            <a:solidFill>
              <a:schemeClr val="tx1"/>
            </a:solidFill>
            <a:miter lim="800000"/>
            <a:headEnd/>
            <a:tailEnd/>
          </a:ln>
          <a:effectLst/>
        </p:spPr>
        <p:txBody>
          <a:bodyPr wrap="none" anchor="ctr"/>
          <a:lstStyle/>
          <a:p>
            <a:endParaRPr lang="en-US"/>
          </a:p>
        </p:txBody>
      </p:sp>
      <p:sp>
        <p:nvSpPr>
          <p:cNvPr id="5" name="Rectangle 2"/>
          <p:cNvSpPr txBox="1">
            <a:spLocks noChangeArrowheads="1"/>
          </p:cNvSpPr>
          <p:nvPr/>
        </p:nvSpPr>
        <p:spPr bwMode="auto">
          <a:xfrm>
            <a:off x="2362200" y="265113"/>
            <a:ext cx="4192587" cy="954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mn-lt"/>
                <a:ea typeface="+mj-ea"/>
                <a:cs typeface="+mj-cs"/>
              </a:rPr>
              <a:t>GENES</a:t>
            </a:r>
            <a:endParaRPr kumimoji="0" lang="el-GR" sz="2400" b="1" i="0" u="none" strike="noStrike" kern="0" cap="none" spc="0" normalizeH="0" baseline="0" noProof="0" dirty="0">
              <a:ln>
                <a:noFill/>
              </a:ln>
              <a:solidFill>
                <a:schemeClr val="tx2"/>
              </a:solidFill>
              <a:effectLst/>
              <a:uLnTx/>
              <a:uFillTx/>
              <a:latin typeface="+mn-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362200" y="76200"/>
            <a:ext cx="4192587" cy="954087"/>
          </a:xfrm>
        </p:spPr>
        <p:txBody>
          <a:bodyPr/>
          <a:lstStyle/>
          <a:p>
            <a:pPr eaLnBrk="1" hangingPunct="1"/>
            <a:r>
              <a:rPr lang="en-US" sz="2400" b="1" dirty="0" smtClean="0">
                <a:latin typeface="+mn-lt"/>
              </a:rPr>
              <a:t>GENES</a:t>
            </a:r>
            <a:endParaRPr lang="el-GR" sz="2400" b="1" dirty="0">
              <a:latin typeface="+mn-lt"/>
            </a:endParaRPr>
          </a:p>
        </p:txBody>
      </p:sp>
      <p:sp>
        <p:nvSpPr>
          <p:cNvPr id="13315" name="Rectangle 3"/>
          <p:cNvSpPr>
            <a:spLocks noGrp="1" noChangeArrowheads="1"/>
          </p:cNvSpPr>
          <p:nvPr>
            <p:ph type="body" idx="1"/>
          </p:nvPr>
        </p:nvSpPr>
        <p:spPr>
          <a:xfrm>
            <a:off x="762000" y="1066800"/>
            <a:ext cx="7772400" cy="4114800"/>
          </a:xfrm>
        </p:spPr>
        <p:txBody>
          <a:bodyPr/>
          <a:lstStyle/>
          <a:p>
            <a:pPr marL="0" indent="0" algn="just" eaLnBrk="1" hangingPunct="1">
              <a:lnSpc>
                <a:spcPct val="150000"/>
              </a:lnSpc>
              <a:buNone/>
            </a:pPr>
            <a:r>
              <a:rPr lang="en-US" sz="1800" b="1" dirty="0" smtClean="0"/>
              <a:t>Genes</a:t>
            </a:r>
            <a:r>
              <a:rPr lang="en-US" sz="1800" dirty="0" smtClean="0"/>
              <a:t> are the basic units of heredity.</a:t>
            </a:r>
          </a:p>
          <a:p>
            <a:pPr marL="0" indent="0" algn="just" eaLnBrk="1" hangingPunct="1">
              <a:lnSpc>
                <a:spcPct val="150000"/>
              </a:lnSpc>
              <a:buNone/>
            </a:pPr>
            <a:r>
              <a:rPr lang="en-US" sz="1800" dirty="0" smtClean="0"/>
              <a:t>A gene encodes a </a:t>
            </a:r>
            <a:r>
              <a:rPr lang="en-US" sz="1800" b="1" dirty="0" smtClean="0"/>
              <a:t>protein</a:t>
            </a:r>
            <a:r>
              <a:rPr lang="en-US" sz="1800" dirty="0" smtClean="0"/>
              <a:t> by storing the necessary information for its construction and is the nucleotide sequence of a portion of the DNA, which is a model for the synthesis of an RNA.</a:t>
            </a:r>
          </a:p>
          <a:p>
            <a:pPr marL="0" indent="0" algn="just" eaLnBrk="1" hangingPunct="1">
              <a:lnSpc>
                <a:spcPct val="150000"/>
              </a:lnSpc>
              <a:buNone/>
            </a:pPr>
            <a:r>
              <a:rPr lang="en-US" sz="1800" dirty="0" smtClean="0"/>
              <a:t>The human </a:t>
            </a:r>
            <a:r>
              <a:rPr lang="en-US" sz="1800" b="1" dirty="0" smtClean="0"/>
              <a:t>genome</a:t>
            </a:r>
            <a:r>
              <a:rPr lang="en-US" sz="1800" dirty="0" smtClean="0"/>
              <a:t> consists of about ~ 25,000 genes.</a:t>
            </a:r>
            <a:endParaRPr lang="el-GR" sz="1800" dirty="0" smtClean="0"/>
          </a:p>
          <a:p>
            <a:pPr marL="0" indent="0" algn="just" eaLnBrk="1" hangingPunct="1">
              <a:lnSpc>
                <a:spcPct val="150000"/>
              </a:lnSpc>
              <a:buNone/>
            </a:pPr>
            <a:endParaRPr lang="el-GR" sz="1800" dirty="0"/>
          </a:p>
        </p:txBody>
      </p:sp>
      <p:pic>
        <p:nvPicPr>
          <p:cNvPr id="4" name="Picture 5"/>
          <p:cNvPicPr>
            <a:picLocks noChangeAspect="1" noChangeArrowheads="1"/>
          </p:cNvPicPr>
          <p:nvPr/>
        </p:nvPicPr>
        <p:blipFill>
          <a:blip r:embed="rId2" cstate="print"/>
          <a:srcRect/>
          <a:stretch>
            <a:fillRect/>
          </a:stretch>
        </p:blipFill>
        <p:spPr bwMode="auto">
          <a:xfrm>
            <a:off x="1752600" y="3758535"/>
            <a:ext cx="5716588" cy="2616865"/>
          </a:xfrm>
          <a:prstGeom prst="rect">
            <a:avLst/>
          </a:prstGeom>
          <a:noFill/>
          <a:ln w="9525">
            <a:noFill/>
            <a:miter lim="800000"/>
            <a:headEnd/>
            <a:tailEnd/>
          </a:ln>
          <a:effectLst/>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2" cstate="print"/>
          <a:srcRect/>
          <a:stretch>
            <a:fillRect/>
          </a:stretch>
        </p:blipFill>
        <p:spPr bwMode="auto">
          <a:xfrm>
            <a:off x="1919288" y="2214563"/>
            <a:ext cx="6540500" cy="2994025"/>
          </a:xfrm>
          <a:prstGeom prst="rect">
            <a:avLst/>
          </a:prstGeom>
          <a:noFill/>
          <a:ln w="9525">
            <a:noFill/>
            <a:miter lim="800000"/>
            <a:headEnd/>
            <a:tailEnd/>
          </a:ln>
          <a:effectLst/>
        </p:spPr>
      </p:pic>
      <p:pic>
        <p:nvPicPr>
          <p:cNvPr id="62470" name="Picture 6"/>
          <p:cNvPicPr>
            <a:picLocks noChangeAspect="1" noChangeArrowheads="1"/>
          </p:cNvPicPr>
          <p:nvPr/>
        </p:nvPicPr>
        <p:blipFill>
          <a:blip r:embed="rId3" cstate="print"/>
          <a:srcRect/>
          <a:stretch>
            <a:fillRect/>
          </a:stretch>
        </p:blipFill>
        <p:spPr bwMode="auto">
          <a:xfrm>
            <a:off x="1403350" y="1268413"/>
            <a:ext cx="6337300" cy="638175"/>
          </a:xfrm>
          <a:prstGeom prst="rect">
            <a:avLst/>
          </a:prstGeom>
          <a:noFill/>
          <a:ln w="9525">
            <a:noFill/>
            <a:miter lim="800000"/>
            <a:headEnd/>
            <a:tailEnd/>
          </a:ln>
          <a:effectLst/>
        </p:spPr>
      </p:pic>
      <p:sp>
        <p:nvSpPr>
          <p:cNvPr id="62473" name="Text Box 9"/>
          <p:cNvSpPr txBox="1">
            <a:spLocks noChangeArrowheads="1"/>
          </p:cNvSpPr>
          <p:nvPr/>
        </p:nvSpPr>
        <p:spPr bwMode="auto">
          <a:xfrm>
            <a:off x="2828481" y="304800"/>
            <a:ext cx="3496119" cy="461665"/>
          </a:xfrm>
          <a:prstGeom prst="rect">
            <a:avLst/>
          </a:prstGeom>
          <a:noFill/>
          <a:ln w="9525">
            <a:noFill/>
            <a:miter lim="800000"/>
            <a:headEnd/>
            <a:tailEnd/>
          </a:ln>
          <a:effectLst/>
        </p:spPr>
        <p:txBody>
          <a:bodyPr wrap="none">
            <a:spAutoFit/>
          </a:bodyPr>
          <a:lstStyle/>
          <a:p>
            <a:r>
              <a:rPr lang="en-US" sz="2400" dirty="0" smtClean="0"/>
              <a:t>GENE ORGANIZATION</a:t>
            </a:r>
            <a:endParaRPr lang="el-GR" sz="2400" b="1" dirty="0"/>
          </a:p>
        </p:txBody>
      </p:sp>
      <p:sp>
        <p:nvSpPr>
          <p:cNvPr id="62474" name="Text Box 10"/>
          <p:cNvSpPr txBox="1">
            <a:spLocks noChangeArrowheads="1"/>
          </p:cNvSpPr>
          <p:nvPr/>
        </p:nvSpPr>
        <p:spPr bwMode="auto">
          <a:xfrm>
            <a:off x="844550" y="5445125"/>
            <a:ext cx="8223250" cy="923330"/>
          </a:xfrm>
          <a:prstGeom prst="rect">
            <a:avLst/>
          </a:prstGeom>
          <a:noFill/>
          <a:ln w="9525">
            <a:noFill/>
            <a:miter lim="800000"/>
            <a:headEnd/>
            <a:tailEnd/>
          </a:ln>
          <a:effectLst/>
        </p:spPr>
        <p:txBody>
          <a:bodyPr wrap="square">
            <a:spAutoFit/>
          </a:bodyPr>
          <a:lstStyle/>
          <a:p>
            <a:r>
              <a:rPr lang="en-US" sz="1800" b="0" dirty="0" smtClean="0"/>
              <a:t>The largest known gene (2.4 million bases in length) is associated with </a:t>
            </a:r>
            <a:r>
              <a:rPr lang="en-US" sz="1800" b="0" dirty="0" err="1" smtClean="0"/>
              <a:t>Duchenne</a:t>
            </a:r>
            <a:r>
              <a:rPr lang="en-US" sz="1800" b="0" dirty="0" smtClean="0"/>
              <a:t> muscular dystrophy.</a:t>
            </a:r>
            <a:endParaRPr lang="en-GB" sz="1800" b="0" dirty="0" smtClean="0"/>
          </a:p>
          <a:p>
            <a:endParaRPr lang="el-GR"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Τίτλος 1"/>
          <p:cNvSpPr>
            <a:spLocks noGrp="1"/>
          </p:cNvSpPr>
          <p:nvPr>
            <p:ph type="title"/>
          </p:nvPr>
        </p:nvSpPr>
        <p:spPr>
          <a:xfrm>
            <a:off x="1981200" y="228600"/>
            <a:ext cx="4876800" cy="1096962"/>
          </a:xfrm>
        </p:spPr>
        <p:txBody>
          <a:bodyPr/>
          <a:lstStyle/>
          <a:p>
            <a:r>
              <a:rPr lang="en-GB" sz="2400" b="1" dirty="0" smtClean="0">
                <a:latin typeface="+mn-lt"/>
              </a:rPr>
              <a:t>GENOME</a:t>
            </a:r>
            <a:r>
              <a:rPr lang="el-GR" sz="2400" b="1" dirty="0" smtClean="0">
                <a:latin typeface="+mn-lt"/>
              </a:rPr>
              <a:t> </a:t>
            </a:r>
            <a:endParaRPr lang="el-GR" sz="2400" b="1" dirty="0">
              <a:latin typeface="+mn-lt"/>
            </a:endParaRPr>
          </a:p>
        </p:txBody>
      </p:sp>
      <p:sp>
        <p:nvSpPr>
          <p:cNvPr id="3" name="Θέση περιεχομένου 2"/>
          <p:cNvSpPr>
            <a:spLocks noGrp="1"/>
          </p:cNvSpPr>
          <p:nvPr>
            <p:ph idx="1"/>
          </p:nvPr>
        </p:nvSpPr>
        <p:spPr>
          <a:xfrm>
            <a:off x="457200" y="1143000"/>
            <a:ext cx="8093075" cy="3352800"/>
          </a:xfrm>
        </p:spPr>
        <p:txBody>
          <a:bodyPr/>
          <a:lstStyle/>
          <a:p>
            <a:pPr algn="just">
              <a:lnSpc>
                <a:spcPct val="150000"/>
              </a:lnSpc>
            </a:pPr>
            <a:r>
              <a:rPr lang="en-US" sz="1800" dirty="0" smtClean="0"/>
              <a:t>The total genetic material of a cell consists the </a:t>
            </a:r>
            <a:r>
              <a:rPr lang="en-US" sz="1800" b="1" dirty="0" smtClean="0"/>
              <a:t>genome</a:t>
            </a:r>
            <a:r>
              <a:rPr lang="en-US" sz="1800" dirty="0" smtClean="0"/>
              <a:t> of the cell (we usually imply the nuclear genetic material). </a:t>
            </a:r>
          </a:p>
          <a:p>
            <a:pPr algn="just">
              <a:lnSpc>
                <a:spcPct val="150000"/>
              </a:lnSpc>
            </a:pPr>
            <a:r>
              <a:rPr lang="en-US" sz="1800" dirty="0" smtClean="0"/>
              <a:t>Each cell includes the entire genome of an organism.</a:t>
            </a:r>
          </a:p>
          <a:p>
            <a:pPr algn="just">
              <a:lnSpc>
                <a:spcPct val="150000"/>
              </a:lnSpc>
            </a:pPr>
            <a:r>
              <a:rPr lang="en-US" sz="1800" dirty="0" smtClean="0"/>
              <a:t>Cells with 1 copy of genome (prokaryotes, gametes of eukaryotic organisms) are called </a:t>
            </a:r>
            <a:r>
              <a:rPr lang="en-US" sz="1800" b="1" dirty="0" smtClean="0"/>
              <a:t>haploids</a:t>
            </a:r>
            <a:r>
              <a:rPr lang="en-US" sz="1800" dirty="0" smtClean="0"/>
              <a:t>. Cells with 2 copies of genes (upper eukaryotic organisms) are called </a:t>
            </a:r>
            <a:r>
              <a:rPr lang="en-US" sz="1800" b="1" dirty="0" smtClean="0"/>
              <a:t>diploids</a:t>
            </a:r>
            <a:r>
              <a:rPr lang="en-US" sz="1800" dirty="0" smtClean="0"/>
              <a:t>. The human genome consists of 46 chromosomes.</a:t>
            </a:r>
          </a:p>
          <a:p>
            <a:pPr algn="just">
              <a:lnSpc>
                <a:spcPct val="150000"/>
              </a:lnSpc>
            </a:pPr>
            <a:r>
              <a:rPr lang="en-US" sz="1800" dirty="0" smtClean="0"/>
              <a:t>To describe the length or sequence of nucleic acid, we use the term </a:t>
            </a:r>
            <a:r>
              <a:rPr lang="en-US" sz="1800" b="1" dirty="0" smtClean="0"/>
              <a:t>DNA sequence</a:t>
            </a:r>
            <a:r>
              <a:rPr lang="en-US" sz="1800" dirty="0" smtClean="0"/>
              <a:t>, meaning the nucleotide sequence (e.g., DNA: 10000 base pairs, RNA: 5000 bases).</a:t>
            </a:r>
            <a:endParaRPr lang="el-GR" sz="1800" dirty="0" smtClean="0"/>
          </a:p>
          <a:p>
            <a:pPr>
              <a:lnSpc>
                <a:spcPct val="150000"/>
              </a:lnSpc>
            </a:pPr>
            <a:endParaRPr lang="el-GR"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4" descr="bio3b_large"/>
          <p:cNvPicPr>
            <a:picLocks noGrp="1" noChangeAspect="1" noChangeArrowheads="1"/>
          </p:cNvPicPr>
          <p:nvPr>
            <p:ph sz="half" idx="1"/>
          </p:nvPr>
        </p:nvPicPr>
        <p:blipFill>
          <a:blip r:embed="rId2" cstate="print"/>
          <a:srcRect/>
          <a:stretch>
            <a:fillRect/>
          </a:stretch>
        </p:blipFill>
        <p:spPr>
          <a:xfrm>
            <a:off x="581025" y="1790700"/>
            <a:ext cx="3790950" cy="4143375"/>
          </a:xfrm>
          <a:noFill/>
          <a:ln/>
        </p:spPr>
      </p:pic>
      <p:sp>
        <p:nvSpPr>
          <p:cNvPr id="44039" name="Text Box 7"/>
          <p:cNvSpPr txBox="1">
            <a:spLocks noChangeArrowheads="1"/>
          </p:cNvSpPr>
          <p:nvPr/>
        </p:nvSpPr>
        <p:spPr bwMode="auto">
          <a:xfrm>
            <a:off x="1306512" y="381000"/>
            <a:ext cx="4332288" cy="457200"/>
          </a:xfrm>
          <a:prstGeom prst="rect">
            <a:avLst/>
          </a:prstGeom>
          <a:noFill/>
          <a:ln w="9525">
            <a:noFill/>
            <a:miter lim="800000"/>
            <a:headEnd/>
            <a:tailEnd/>
          </a:ln>
          <a:effectLst/>
        </p:spPr>
        <p:txBody>
          <a:bodyPr wrap="none">
            <a:spAutoFit/>
          </a:bodyPr>
          <a:lstStyle/>
          <a:p>
            <a:r>
              <a:rPr lang="en-US" sz="2400" b="1" dirty="0"/>
              <a:t>HUMAN GENOME PROJECT</a:t>
            </a:r>
            <a:endParaRPr lang="el-GR" sz="2400" b="1" dirty="0"/>
          </a:p>
        </p:txBody>
      </p:sp>
      <p:sp>
        <p:nvSpPr>
          <p:cNvPr id="44041" name="Text Box 9"/>
          <p:cNvSpPr txBox="1">
            <a:spLocks noChangeArrowheads="1"/>
          </p:cNvSpPr>
          <p:nvPr/>
        </p:nvSpPr>
        <p:spPr bwMode="auto">
          <a:xfrm>
            <a:off x="4521838" y="4154269"/>
            <a:ext cx="3431310" cy="646331"/>
          </a:xfrm>
          <a:prstGeom prst="rect">
            <a:avLst/>
          </a:prstGeom>
          <a:noFill/>
          <a:ln w="9525">
            <a:noFill/>
            <a:miter lim="800000"/>
            <a:headEnd/>
            <a:tailEnd/>
          </a:ln>
          <a:effectLst/>
        </p:spPr>
        <p:txBody>
          <a:bodyPr wrap="none">
            <a:spAutoFit/>
          </a:bodyPr>
          <a:lstStyle/>
          <a:p>
            <a:r>
              <a:rPr lang="en-US" sz="1800" b="0" dirty="0" smtClean="0"/>
              <a:t>In 1993: $ 10 per base</a:t>
            </a:r>
          </a:p>
          <a:p>
            <a:r>
              <a:rPr lang="en-US" sz="1800" b="0" dirty="0" smtClean="0"/>
              <a:t>In April 2003: 10 cents per base</a:t>
            </a:r>
            <a:endParaRPr lang="el-GR" sz="1800" b="0" dirty="0">
              <a:latin typeface="+mn-lt"/>
            </a:endParaRPr>
          </a:p>
        </p:txBody>
      </p:sp>
      <p:sp>
        <p:nvSpPr>
          <p:cNvPr id="44042" name="Text Box 10"/>
          <p:cNvSpPr txBox="1">
            <a:spLocks noChangeArrowheads="1"/>
          </p:cNvSpPr>
          <p:nvPr/>
        </p:nvSpPr>
        <p:spPr bwMode="auto">
          <a:xfrm>
            <a:off x="1042988" y="1101725"/>
            <a:ext cx="4416425" cy="396875"/>
          </a:xfrm>
          <a:prstGeom prst="rect">
            <a:avLst/>
          </a:prstGeom>
          <a:noFill/>
          <a:ln w="9525">
            <a:noFill/>
            <a:miter lim="800000"/>
            <a:headEnd/>
            <a:tailEnd/>
          </a:ln>
          <a:effectLst/>
        </p:spPr>
        <p:txBody>
          <a:bodyPr wrap="none">
            <a:spAutoFit/>
          </a:bodyPr>
          <a:lstStyle/>
          <a:p>
            <a:r>
              <a:rPr lang="en-US"/>
              <a:t>15 year project sequence 3.2 billion bases</a:t>
            </a:r>
            <a:endParaRPr lang="el-GR"/>
          </a:p>
        </p:txBody>
      </p:sp>
      <p:pic>
        <p:nvPicPr>
          <p:cNvPr id="44043" name="Picture 11" descr="Portion of the Human Genome Project Timeline from 1990 to 2003"/>
          <p:cNvPicPr>
            <a:picLocks noGrp="1" noChangeAspect="1" noChangeArrowheads="1"/>
          </p:cNvPicPr>
          <p:nvPr>
            <p:ph sz="half" idx="2"/>
          </p:nvPr>
        </p:nvPicPr>
        <p:blipFill>
          <a:blip r:embed="rId3" cstate="print"/>
          <a:srcRect/>
          <a:stretch>
            <a:fillRect/>
          </a:stretch>
        </p:blipFill>
        <p:spPr>
          <a:xfrm>
            <a:off x="6962775" y="404813"/>
            <a:ext cx="1190625" cy="1381125"/>
          </a:xfrm>
          <a:noFill/>
          <a:ln/>
        </p:spPr>
      </p:pic>
      <p:sp>
        <p:nvSpPr>
          <p:cNvPr id="8" name="Rectangle 7"/>
          <p:cNvSpPr/>
          <p:nvPr/>
        </p:nvSpPr>
        <p:spPr>
          <a:xfrm>
            <a:off x="3352800" y="1723072"/>
            <a:ext cx="4572000" cy="1477328"/>
          </a:xfrm>
          <a:prstGeom prst="rect">
            <a:avLst/>
          </a:prstGeom>
        </p:spPr>
        <p:txBody>
          <a:bodyPr>
            <a:spAutoFit/>
          </a:bodyPr>
          <a:lstStyle/>
          <a:p>
            <a:r>
              <a:rPr lang="en-US" sz="1800" b="0" dirty="0" smtClean="0"/>
              <a:t>started in 1990</a:t>
            </a:r>
          </a:p>
          <a:p>
            <a:r>
              <a:rPr lang="en-US" sz="1800" b="0" dirty="0" smtClean="0"/>
              <a:t>required 4 years to determine the first billion basis</a:t>
            </a:r>
          </a:p>
          <a:p>
            <a:r>
              <a:rPr lang="en-US" sz="1800" b="0" dirty="0" smtClean="0"/>
              <a:t>4 months for the second billion bases and in January 2003, 1.5 billion basis</a:t>
            </a:r>
            <a:endParaRPr lang="el-GR" sz="1800" b="0" dirty="0" smtClean="0"/>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2" name="Picture 4" descr="pin5_7 (Large)"/>
          <p:cNvPicPr>
            <a:picLocks noChangeAspect="1" noChangeArrowheads="1"/>
          </p:cNvPicPr>
          <p:nvPr/>
        </p:nvPicPr>
        <p:blipFill>
          <a:blip r:embed="rId2" cstate="print"/>
          <a:srcRect/>
          <a:stretch>
            <a:fillRect/>
          </a:stretch>
        </p:blipFill>
        <p:spPr bwMode="auto">
          <a:xfrm>
            <a:off x="539750" y="1371600"/>
            <a:ext cx="8154988" cy="4257675"/>
          </a:xfrm>
          <a:prstGeom prst="rect">
            <a:avLst/>
          </a:prstGeom>
          <a:noFill/>
        </p:spPr>
      </p:pic>
      <p:sp>
        <p:nvSpPr>
          <p:cNvPr id="3" name="Rectangle 2"/>
          <p:cNvSpPr/>
          <p:nvPr/>
        </p:nvSpPr>
        <p:spPr bwMode="auto">
          <a:xfrm>
            <a:off x="609600" y="1371600"/>
            <a:ext cx="80772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43" name="Rectangle 19"/>
          <p:cNvSpPr>
            <a:spLocks noChangeArrowheads="1"/>
          </p:cNvSpPr>
          <p:nvPr/>
        </p:nvSpPr>
        <p:spPr bwMode="auto">
          <a:xfrm>
            <a:off x="179388" y="182563"/>
            <a:ext cx="8713787" cy="5940088"/>
          </a:xfrm>
          <a:prstGeom prst="rect">
            <a:avLst/>
          </a:prstGeom>
          <a:noFill/>
          <a:ln w="9525">
            <a:noFill/>
            <a:miter lim="800000"/>
            <a:headEnd/>
            <a:tailEnd/>
          </a:ln>
          <a:effectLst/>
        </p:spPr>
        <p:txBody>
          <a:bodyPr anchor="ctr">
            <a:spAutoFit/>
          </a:bodyPr>
          <a:lstStyle/>
          <a:p>
            <a:r>
              <a:rPr lang="en-GB" b="1" dirty="0"/>
              <a:t>1997</a:t>
            </a:r>
            <a:r>
              <a:rPr lang="en-GB" dirty="0"/>
              <a:t>: </a:t>
            </a:r>
            <a:r>
              <a:rPr lang="en-GB" i="1" dirty="0">
                <a:hlinkClick r:id="rId2"/>
              </a:rPr>
              <a:t>E. coli</a:t>
            </a:r>
            <a:r>
              <a:rPr lang="en-GB" dirty="0">
                <a:hlinkClick r:id="rId2"/>
              </a:rPr>
              <a:t> Genome Sequenced</a:t>
            </a:r>
            <a:r>
              <a:rPr lang="en-GB" dirty="0"/>
              <a:t> </a:t>
            </a:r>
            <a:br>
              <a:rPr lang="en-GB" dirty="0"/>
            </a:br>
            <a:r>
              <a:rPr lang="en-GB" b="1" dirty="0"/>
              <a:t>1998</a:t>
            </a:r>
            <a:r>
              <a:rPr lang="en-GB" dirty="0"/>
              <a:t>: </a:t>
            </a:r>
            <a:r>
              <a:rPr lang="en-GB" i="1" dirty="0">
                <a:hlinkClick r:id="rId3"/>
              </a:rPr>
              <a:t>M. Tuberculosis</a:t>
            </a:r>
            <a:r>
              <a:rPr lang="en-GB" dirty="0">
                <a:hlinkClick r:id="rId3"/>
              </a:rPr>
              <a:t> Bacterium Sequenced</a:t>
            </a:r>
            <a:r>
              <a:rPr lang="en-GB" dirty="0"/>
              <a:t> </a:t>
            </a:r>
            <a:br>
              <a:rPr lang="en-GB" dirty="0"/>
            </a:br>
            <a:r>
              <a:rPr lang="en-GB" b="1" dirty="0"/>
              <a:t>1998</a:t>
            </a:r>
            <a:r>
              <a:rPr lang="en-GB" dirty="0"/>
              <a:t>: </a:t>
            </a:r>
            <a:r>
              <a:rPr lang="en-GB" dirty="0">
                <a:hlinkClick r:id="rId4"/>
              </a:rPr>
              <a:t>Genome of Roundworm </a:t>
            </a:r>
            <a:r>
              <a:rPr lang="en-GB" i="1" dirty="0">
                <a:hlinkClick r:id="rId4"/>
              </a:rPr>
              <a:t>C. elegans</a:t>
            </a:r>
            <a:r>
              <a:rPr lang="en-GB" dirty="0">
                <a:hlinkClick r:id="rId4"/>
              </a:rPr>
              <a:t> Sequenced</a:t>
            </a:r>
            <a:r>
              <a:rPr lang="en-GB" dirty="0"/>
              <a:t/>
            </a:r>
            <a:br>
              <a:rPr lang="en-GB" dirty="0"/>
            </a:br>
            <a:r>
              <a:rPr lang="en-GB" b="1" dirty="0"/>
              <a:t>1999</a:t>
            </a:r>
            <a:r>
              <a:rPr lang="en-GB" dirty="0"/>
              <a:t>: </a:t>
            </a:r>
            <a:r>
              <a:rPr lang="en-GB" dirty="0">
                <a:hlinkClick r:id="rId5"/>
              </a:rPr>
              <a:t>Chromosome 22</a:t>
            </a:r>
            <a:endParaRPr lang="en-GB" dirty="0"/>
          </a:p>
          <a:p>
            <a:r>
              <a:rPr lang="en-GB" b="1" dirty="0"/>
              <a:t>2000</a:t>
            </a:r>
            <a:r>
              <a:rPr lang="en-GB" dirty="0"/>
              <a:t>: </a:t>
            </a:r>
            <a:r>
              <a:rPr lang="en-GB" dirty="0">
                <a:hlinkClick r:id="rId6"/>
              </a:rPr>
              <a:t>Free Access to Genomic Information</a:t>
            </a:r>
            <a:r>
              <a:rPr lang="en-GB" dirty="0"/>
              <a:t> </a:t>
            </a:r>
            <a:br>
              <a:rPr lang="en-GB" dirty="0"/>
            </a:br>
            <a:r>
              <a:rPr lang="en-GB" b="1" dirty="0"/>
              <a:t>2000</a:t>
            </a:r>
            <a:r>
              <a:rPr lang="en-GB" dirty="0"/>
              <a:t>: </a:t>
            </a:r>
            <a:r>
              <a:rPr lang="en-GB" dirty="0">
                <a:hlinkClick r:id="rId7"/>
              </a:rPr>
              <a:t>Chromosome 21</a:t>
            </a:r>
            <a:r>
              <a:rPr lang="en-GB" dirty="0"/>
              <a:t> </a:t>
            </a:r>
            <a:br>
              <a:rPr lang="en-GB" dirty="0"/>
            </a:br>
            <a:r>
              <a:rPr lang="en-GB" b="1" dirty="0"/>
              <a:t>2000</a:t>
            </a:r>
            <a:r>
              <a:rPr lang="en-GB" dirty="0"/>
              <a:t>: </a:t>
            </a:r>
            <a:r>
              <a:rPr lang="en-GB" i="1" dirty="0">
                <a:hlinkClick r:id="rId8"/>
              </a:rPr>
              <a:t>Drosophila</a:t>
            </a:r>
            <a:r>
              <a:rPr lang="en-GB" dirty="0">
                <a:hlinkClick r:id="rId8"/>
              </a:rPr>
              <a:t> and </a:t>
            </a:r>
            <a:r>
              <a:rPr lang="en-GB" i="1" dirty="0">
                <a:hlinkClick r:id="rId8"/>
              </a:rPr>
              <a:t>Arabidopsis</a:t>
            </a:r>
            <a:r>
              <a:rPr lang="en-GB" dirty="0">
                <a:hlinkClick r:id="rId8"/>
              </a:rPr>
              <a:t> genomes sequenced</a:t>
            </a:r>
            <a:r>
              <a:rPr lang="en-GB" dirty="0"/>
              <a:t/>
            </a:r>
            <a:br>
              <a:rPr lang="en-GB" dirty="0"/>
            </a:br>
            <a:r>
              <a:rPr lang="en-GB" b="1" dirty="0"/>
              <a:t>2001</a:t>
            </a:r>
            <a:r>
              <a:rPr lang="en-GB" dirty="0"/>
              <a:t>: </a:t>
            </a:r>
            <a:r>
              <a:rPr lang="en-GB" dirty="0">
                <a:hlinkClick r:id="rId9"/>
              </a:rPr>
              <a:t>First Draft of the Human Genome Sequence Released</a:t>
            </a:r>
            <a:r>
              <a:rPr lang="el-GR" dirty="0"/>
              <a:t> </a:t>
            </a:r>
            <a:endParaRPr lang="en-US" dirty="0"/>
          </a:p>
          <a:p>
            <a:r>
              <a:rPr lang="en-GB" b="1" dirty="0"/>
              <a:t>2002</a:t>
            </a:r>
            <a:r>
              <a:rPr lang="en-GB" dirty="0"/>
              <a:t>: </a:t>
            </a:r>
            <a:r>
              <a:rPr lang="en-GB" dirty="0">
                <a:hlinkClick r:id="rId10"/>
              </a:rPr>
              <a:t>Mouse Genome Sequenced</a:t>
            </a:r>
            <a:r>
              <a:rPr lang="en-GB" dirty="0"/>
              <a:t> </a:t>
            </a:r>
            <a:br>
              <a:rPr lang="en-GB" dirty="0"/>
            </a:br>
            <a:r>
              <a:rPr lang="en-GB" b="1" dirty="0"/>
              <a:t>2002</a:t>
            </a:r>
            <a:r>
              <a:rPr lang="en-GB" dirty="0"/>
              <a:t>: </a:t>
            </a:r>
            <a:r>
              <a:rPr lang="en-GB" dirty="0">
                <a:hlinkClick r:id="rId11"/>
              </a:rPr>
              <a:t>Rice Genome Sequenced</a:t>
            </a:r>
            <a:r>
              <a:rPr lang="en-GB" dirty="0"/>
              <a:t/>
            </a:r>
            <a:br>
              <a:rPr lang="en-GB" dirty="0"/>
            </a:br>
            <a:r>
              <a:rPr lang="en-GB" b="1" dirty="0"/>
              <a:t>2003</a:t>
            </a:r>
            <a:r>
              <a:rPr lang="en-GB" dirty="0"/>
              <a:t>: </a:t>
            </a:r>
            <a:r>
              <a:rPr lang="en-GB" dirty="0">
                <a:hlinkClick r:id="rId12"/>
              </a:rPr>
              <a:t>Human Genome Project Completed</a:t>
            </a:r>
            <a:r>
              <a:rPr lang="en-GB" dirty="0"/>
              <a:t/>
            </a:r>
            <a:br>
              <a:rPr lang="en-GB" dirty="0"/>
            </a:br>
            <a:r>
              <a:rPr lang="en-GB" b="1" dirty="0"/>
              <a:t>2003</a:t>
            </a:r>
            <a:r>
              <a:rPr lang="en-GB" dirty="0"/>
              <a:t>: </a:t>
            </a:r>
            <a:r>
              <a:rPr lang="en-GB" dirty="0">
                <a:hlinkClick r:id="rId13"/>
              </a:rPr>
              <a:t>ENCODE Program Begins</a:t>
            </a:r>
            <a:endParaRPr lang="en-GB" dirty="0"/>
          </a:p>
          <a:p>
            <a:r>
              <a:rPr lang="en-GB" b="1" dirty="0"/>
              <a:t>2004</a:t>
            </a:r>
            <a:r>
              <a:rPr lang="en-GB" dirty="0"/>
              <a:t>: </a:t>
            </a:r>
            <a:r>
              <a:rPr lang="en-GB" dirty="0">
                <a:hlinkClick r:id="rId14"/>
              </a:rPr>
              <a:t>Rat and Chicken Genomes Sequenced</a:t>
            </a:r>
            <a:r>
              <a:rPr lang="en-GB" dirty="0"/>
              <a:t/>
            </a:r>
            <a:br>
              <a:rPr lang="en-GB" dirty="0"/>
            </a:br>
            <a:r>
              <a:rPr lang="en-GB" b="1" dirty="0"/>
              <a:t>2004</a:t>
            </a:r>
            <a:r>
              <a:rPr lang="en-GB" dirty="0"/>
              <a:t>: </a:t>
            </a:r>
            <a:r>
              <a:rPr lang="en-GB" dirty="0">
                <a:hlinkClick r:id="rId15"/>
              </a:rPr>
              <a:t>Refined Analysis of Complete Human Genome Sequence</a:t>
            </a:r>
            <a:r>
              <a:rPr lang="en-GB" dirty="0"/>
              <a:t> </a:t>
            </a:r>
            <a:br>
              <a:rPr lang="en-GB" dirty="0"/>
            </a:br>
            <a:r>
              <a:rPr lang="en-GB" b="1" dirty="0"/>
              <a:t>2005</a:t>
            </a:r>
            <a:r>
              <a:rPr lang="en-GB" dirty="0"/>
              <a:t>: </a:t>
            </a:r>
            <a:r>
              <a:rPr lang="en-GB" dirty="0">
                <a:hlinkClick r:id="rId16"/>
              </a:rPr>
              <a:t>Chimpanzee Genomes Sequenced</a:t>
            </a:r>
            <a:r>
              <a:rPr lang="en-GB" dirty="0"/>
              <a:t/>
            </a:r>
            <a:br>
              <a:rPr lang="en-GB" dirty="0"/>
            </a:br>
            <a:r>
              <a:rPr lang="en-GB" b="1" dirty="0"/>
              <a:t>2005</a:t>
            </a:r>
            <a:r>
              <a:rPr lang="en-GB" dirty="0"/>
              <a:t>: </a:t>
            </a:r>
            <a:r>
              <a:rPr lang="en-GB" dirty="0">
                <a:hlinkClick r:id="rId17"/>
              </a:rPr>
              <a:t>Trypanosomatid Genomes Sequenced</a:t>
            </a:r>
            <a:r>
              <a:rPr lang="en-GB" dirty="0"/>
              <a:t/>
            </a:r>
            <a:br>
              <a:rPr lang="en-GB" dirty="0"/>
            </a:br>
            <a:r>
              <a:rPr lang="en-GB" b="1" dirty="0"/>
              <a:t>2005</a:t>
            </a:r>
            <a:r>
              <a:rPr lang="en-GB" dirty="0"/>
              <a:t>: </a:t>
            </a:r>
            <a:r>
              <a:rPr lang="en-GB" dirty="0">
                <a:hlinkClick r:id="rId18"/>
              </a:rPr>
              <a:t>Dog Genomes Sequenced</a:t>
            </a:r>
            <a:r>
              <a:rPr lang="en-GB" dirty="0"/>
              <a:t/>
            </a:r>
            <a:br>
              <a:rPr lang="en-GB" dirty="0"/>
            </a:br>
            <a:r>
              <a:rPr lang="en-GB" b="1" dirty="0"/>
              <a:t>2006</a:t>
            </a:r>
            <a:r>
              <a:rPr lang="en-GB" dirty="0"/>
              <a:t>: </a:t>
            </a:r>
            <a:r>
              <a:rPr lang="en-GB" dirty="0">
                <a:hlinkClick r:id="rId19"/>
              </a:rPr>
              <a:t>The Cancer Genome Atlas (TCGA) Project Started</a:t>
            </a:r>
            <a:r>
              <a:rPr lang="en-GB" dirty="0"/>
              <a:t/>
            </a:r>
            <a:br>
              <a:rPr lang="en-GB" dirty="0"/>
            </a:br>
            <a:r>
              <a:rPr lang="en-GB" b="1" dirty="0"/>
              <a:t>2006</a:t>
            </a:r>
            <a:r>
              <a:rPr lang="en-GB" dirty="0"/>
              <a:t>: </a:t>
            </a:r>
            <a:r>
              <a:rPr lang="en-GB" dirty="0">
                <a:hlinkClick r:id="rId20"/>
              </a:rPr>
              <a:t>Second Non-human Primate Genome is </a:t>
            </a:r>
            <a:r>
              <a:rPr lang="en-GB" dirty="0" smtClean="0">
                <a:hlinkClick r:id="rId20"/>
              </a:rPr>
              <a:t>Sequenced</a:t>
            </a:r>
            <a:endParaRPr lang="en-GB" dirty="0"/>
          </a:p>
        </p:txBody>
      </p:sp>
      <p:pic>
        <p:nvPicPr>
          <p:cNvPr id="26644" name="Picture 20" descr="Picture of rats">
            <a:hlinkClick r:id="rId14"/>
          </p:cNvPr>
          <p:cNvPicPr>
            <a:picLocks noGrp="1" noChangeAspect="1" noChangeArrowheads="1"/>
          </p:cNvPicPr>
          <p:nvPr>
            <p:ph sz="half" idx="1"/>
          </p:nvPr>
        </p:nvPicPr>
        <p:blipFill>
          <a:blip r:embed="rId21" cstate="print"/>
          <a:srcRect/>
          <a:stretch>
            <a:fillRect/>
          </a:stretch>
        </p:blipFill>
        <p:spPr>
          <a:xfrm>
            <a:off x="7164388" y="3860800"/>
            <a:ext cx="1190625" cy="1381125"/>
          </a:xfrm>
          <a:noFill/>
          <a:ln/>
        </p:spPr>
      </p:pic>
      <p:pic>
        <p:nvPicPr>
          <p:cNvPr id="26646" name="Picture 22" descr="Illustration of mouse's tail that transforms into a strand of DNA"/>
          <p:cNvPicPr>
            <a:picLocks noGrp="1" noChangeAspect="1" noChangeArrowheads="1"/>
          </p:cNvPicPr>
          <p:nvPr>
            <p:ph sz="half" idx="2"/>
          </p:nvPr>
        </p:nvPicPr>
        <p:blipFill>
          <a:blip r:embed="rId22" cstate="print"/>
          <a:srcRect/>
          <a:stretch>
            <a:fillRect/>
          </a:stretch>
        </p:blipFill>
        <p:spPr>
          <a:xfrm>
            <a:off x="6804025" y="1700213"/>
            <a:ext cx="1190625" cy="1381125"/>
          </a:xfrm>
          <a:noFill/>
          <a:ln/>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57" name="Picture 17" descr="Illustration of the earth and A,T,C and G"/>
          <p:cNvPicPr>
            <a:picLocks noChangeAspect="1" noChangeArrowheads="1"/>
          </p:cNvPicPr>
          <p:nvPr/>
        </p:nvPicPr>
        <p:blipFill>
          <a:blip r:embed="rId2" cstate="print"/>
          <a:srcRect/>
          <a:stretch>
            <a:fillRect/>
          </a:stretch>
        </p:blipFill>
        <p:spPr bwMode="auto">
          <a:xfrm>
            <a:off x="611188" y="1385888"/>
            <a:ext cx="4718050" cy="5472112"/>
          </a:xfrm>
          <a:prstGeom prst="rect">
            <a:avLst/>
          </a:prstGeom>
          <a:noFill/>
          <a:ln w="9525">
            <a:noFill/>
            <a:miter lim="800000"/>
            <a:headEnd/>
            <a:tailEnd/>
          </a:ln>
        </p:spPr>
      </p:pic>
      <p:sp>
        <p:nvSpPr>
          <p:cNvPr id="61458" name="Text Box 18"/>
          <p:cNvSpPr txBox="1">
            <a:spLocks noChangeArrowheads="1"/>
          </p:cNvSpPr>
          <p:nvPr/>
        </p:nvSpPr>
        <p:spPr bwMode="auto">
          <a:xfrm>
            <a:off x="1547813" y="549275"/>
            <a:ext cx="2157412" cy="457200"/>
          </a:xfrm>
          <a:prstGeom prst="rect">
            <a:avLst/>
          </a:prstGeom>
          <a:noFill/>
          <a:ln w="9525">
            <a:noFill/>
            <a:miter lim="800000"/>
            <a:headEnd/>
            <a:tailEnd/>
          </a:ln>
          <a:effectLst/>
        </p:spPr>
        <p:txBody>
          <a:bodyPr wrap="none">
            <a:spAutoFit/>
          </a:bodyPr>
          <a:lstStyle/>
          <a:p>
            <a:r>
              <a:rPr lang="en-US" sz="2400" b="1"/>
              <a:t>THE FUTURE</a:t>
            </a:r>
            <a:endParaRPr lang="el-GR" sz="2400" b="1"/>
          </a:p>
        </p:txBody>
      </p:sp>
      <p:sp>
        <p:nvSpPr>
          <p:cNvPr id="5" name="Rectangle 4"/>
          <p:cNvSpPr/>
          <p:nvPr/>
        </p:nvSpPr>
        <p:spPr>
          <a:xfrm>
            <a:off x="5257800" y="1566966"/>
            <a:ext cx="4038600" cy="3808735"/>
          </a:xfrm>
          <a:prstGeom prst="rect">
            <a:avLst/>
          </a:prstGeom>
        </p:spPr>
        <p:txBody>
          <a:bodyPr wrap="square">
            <a:spAutoFit/>
          </a:bodyPr>
          <a:lstStyle/>
          <a:p>
            <a:pPr>
              <a:lnSpc>
                <a:spcPct val="150000"/>
              </a:lnSpc>
            </a:pPr>
            <a:r>
              <a:rPr lang="en-US" sz="1800" b="0" dirty="0" smtClean="0">
                <a:latin typeface="+mn-lt"/>
              </a:rPr>
              <a:t>Data from –</a:t>
            </a:r>
            <a:r>
              <a:rPr lang="en-US" sz="1800" b="0" dirty="0" err="1" smtClean="0">
                <a:latin typeface="+mn-lt"/>
              </a:rPr>
              <a:t>omic</a:t>
            </a:r>
            <a:r>
              <a:rPr lang="en-US" sz="1800" b="0" dirty="0" smtClean="0">
                <a:latin typeface="+mn-lt"/>
              </a:rPr>
              <a:t> approaches are increasing. </a:t>
            </a:r>
          </a:p>
          <a:p>
            <a:pPr>
              <a:lnSpc>
                <a:spcPct val="150000"/>
              </a:lnSpc>
            </a:pPr>
            <a:endParaRPr lang="en-US" sz="1800" b="0" dirty="0" smtClean="0">
              <a:latin typeface="+mn-lt"/>
            </a:endParaRPr>
          </a:p>
          <a:p>
            <a:pPr>
              <a:lnSpc>
                <a:spcPct val="150000"/>
              </a:lnSpc>
            </a:pPr>
            <a:r>
              <a:rPr lang="en-GB" sz="1800" b="0" dirty="0" smtClean="0">
                <a:latin typeface="+mn-lt"/>
              </a:rPr>
              <a:t>Need for:</a:t>
            </a:r>
            <a:endParaRPr lang="el-GR" sz="1800" b="0" dirty="0" smtClean="0">
              <a:latin typeface="+mn-lt"/>
            </a:endParaRPr>
          </a:p>
          <a:p>
            <a:pPr>
              <a:lnSpc>
                <a:spcPct val="150000"/>
              </a:lnSpc>
              <a:buFont typeface="Arial"/>
              <a:buChar char="•"/>
            </a:pPr>
            <a:r>
              <a:rPr lang="en-US" sz="1800" b="0" dirty="0" smtClean="0"/>
              <a:t>Acquisition</a:t>
            </a:r>
            <a:endParaRPr lang="el-GR" sz="1800" b="0" dirty="0" smtClean="0">
              <a:latin typeface="+mn-lt"/>
            </a:endParaRPr>
          </a:p>
          <a:p>
            <a:pPr>
              <a:lnSpc>
                <a:spcPct val="150000"/>
              </a:lnSpc>
              <a:buFont typeface="Arial"/>
              <a:buChar char="•"/>
            </a:pPr>
            <a:r>
              <a:rPr lang="en-US" sz="1800" b="0" dirty="0" smtClean="0"/>
              <a:t>Storage</a:t>
            </a:r>
          </a:p>
          <a:p>
            <a:pPr>
              <a:lnSpc>
                <a:spcPct val="150000"/>
              </a:lnSpc>
              <a:buFont typeface="Arial"/>
              <a:buChar char="•"/>
            </a:pPr>
            <a:r>
              <a:rPr lang="en-US" sz="1800" b="0" dirty="0" smtClean="0">
                <a:latin typeface="+mn-lt"/>
              </a:rPr>
              <a:t>Access</a:t>
            </a:r>
            <a:endParaRPr lang="el-GR" sz="1800" b="0" dirty="0" smtClean="0">
              <a:latin typeface="+mn-lt"/>
            </a:endParaRPr>
          </a:p>
          <a:p>
            <a:pPr>
              <a:lnSpc>
                <a:spcPct val="150000"/>
              </a:lnSpc>
              <a:buFont typeface="Arial"/>
              <a:buChar char="•"/>
            </a:pPr>
            <a:r>
              <a:rPr lang="en-US" sz="1800" b="0" dirty="0" smtClean="0"/>
              <a:t>Analysis</a:t>
            </a:r>
          </a:p>
          <a:p>
            <a:pPr>
              <a:lnSpc>
                <a:spcPct val="150000"/>
              </a:lnSpc>
            </a:pPr>
            <a:endParaRPr lang="en-US" sz="1800" b="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descr="C:\Users\panagiota\Desktop\phosphodiester.jpg"/>
          <p:cNvPicPr>
            <a:picLocks noChangeAspect="1" noChangeArrowheads="1"/>
          </p:cNvPicPr>
          <p:nvPr/>
        </p:nvPicPr>
        <p:blipFill>
          <a:blip r:embed="rId2"/>
          <a:srcRect/>
          <a:stretch>
            <a:fillRect/>
          </a:stretch>
        </p:blipFill>
        <p:spPr bwMode="auto">
          <a:xfrm>
            <a:off x="3776663" y="1676400"/>
            <a:ext cx="5187950" cy="3887788"/>
          </a:xfrm>
          <a:prstGeom prst="rect">
            <a:avLst/>
          </a:prstGeom>
          <a:noFill/>
          <a:ln w="9525">
            <a:noFill/>
            <a:miter lim="800000"/>
            <a:headEnd/>
            <a:tailEnd/>
          </a:ln>
        </p:spPr>
      </p:pic>
      <p:sp>
        <p:nvSpPr>
          <p:cNvPr id="17411" name="Τίτλος 1"/>
          <p:cNvSpPr>
            <a:spLocks noGrp="1"/>
          </p:cNvSpPr>
          <p:nvPr>
            <p:ph type="title"/>
          </p:nvPr>
        </p:nvSpPr>
        <p:spPr>
          <a:xfrm>
            <a:off x="1371600" y="76200"/>
            <a:ext cx="6553200" cy="792162"/>
          </a:xfrm>
        </p:spPr>
        <p:txBody>
          <a:bodyPr/>
          <a:lstStyle/>
          <a:p>
            <a:r>
              <a:rPr lang="en-US" sz="2400" b="1" dirty="0" smtClean="0"/>
              <a:t>3’-5’ </a:t>
            </a:r>
            <a:r>
              <a:rPr lang="en-US" sz="2400" b="1" cap="all" dirty="0" smtClean="0"/>
              <a:t>sugar-phosphate bond</a:t>
            </a:r>
            <a:endParaRPr lang="el-GR" sz="2400" b="1" cap="all" dirty="0">
              <a:latin typeface="+mn-lt"/>
            </a:endParaRPr>
          </a:p>
        </p:txBody>
      </p:sp>
      <p:sp>
        <p:nvSpPr>
          <p:cNvPr id="3" name="Θέση περιεχομένου 2"/>
          <p:cNvSpPr>
            <a:spLocks noGrp="1"/>
          </p:cNvSpPr>
          <p:nvPr>
            <p:ph idx="1"/>
          </p:nvPr>
        </p:nvSpPr>
        <p:spPr>
          <a:xfrm>
            <a:off x="457200" y="990600"/>
            <a:ext cx="8153400" cy="5157787"/>
          </a:xfrm>
        </p:spPr>
        <p:txBody>
          <a:bodyPr/>
          <a:lstStyle/>
          <a:p>
            <a:pPr marL="0" indent="0" algn="just">
              <a:buFont typeface="Wingdings" charset="2"/>
              <a:buNone/>
            </a:pPr>
            <a:r>
              <a:rPr lang="en-US" sz="1800" dirty="0" smtClean="0"/>
              <a:t>3’-5’ </a:t>
            </a:r>
            <a:r>
              <a:rPr lang="en-US" sz="1800" b="1" dirty="0" smtClean="0"/>
              <a:t>sugar-phosphate </a:t>
            </a:r>
            <a:r>
              <a:rPr lang="en-US" sz="1800" dirty="0" smtClean="0"/>
              <a:t>(</a:t>
            </a:r>
            <a:r>
              <a:rPr lang="en-US" sz="1800" dirty="0" err="1" smtClean="0"/>
              <a:t>phosphodiester</a:t>
            </a:r>
            <a:r>
              <a:rPr lang="en-US" sz="1800" dirty="0" smtClean="0"/>
              <a:t>) bond is a </a:t>
            </a:r>
            <a:r>
              <a:rPr lang="en-US" sz="1800" b="1" dirty="0" smtClean="0"/>
              <a:t>covalent bond </a:t>
            </a:r>
            <a:r>
              <a:rPr lang="en-US" sz="1800" dirty="0" smtClean="0"/>
              <a:t>between the 3’ carbon atom of the pentose of the first nucleotide and the phosphate group attached to the 5’ carbon atom of the pentose of the next nucleotide. </a:t>
            </a:r>
          </a:p>
          <a:p>
            <a:pPr marL="0" indent="0" algn="just">
              <a:buFont typeface="Wingdings" charset="2"/>
              <a:buNone/>
            </a:pPr>
            <a:r>
              <a:rPr lang="en-US" sz="1800" dirty="0" smtClean="0"/>
              <a:t>Multiple nucleotide association with</a:t>
            </a:r>
          </a:p>
          <a:p>
            <a:pPr marL="0" indent="0" algn="just">
              <a:buFont typeface="Wingdings" charset="2"/>
              <a:buNone/>
            </a:pPr>
            <a:r>
              <a:rPr lang="en-US" sz="1800" dirty="0" smtClean="0"/>
              <a:t>covalent bonds forms </a:t>
            </a:r>
          </a:p>
          <a:p>
            <a:pPr marL="0" indent="0" algn="just">
              <a:buFont typeface="Wingdings" charset="2"/>
              <a:buNone/>
            </a:pPr>
            <a:r>
              <a:rPr lang="en-US" sz="1800" b="1" dirty="0" smtClean="0"/>
              <a:t>the polynucleotide chain</a:t>
            </a:r>
            <a:r>
              <a:rPr lang="en-US" sz="1800" dirty="0" smtClean="0"/>
              <a:t>.</a:t>
            </a:r>
          </a:p>
          <a:p>
            <a:pPr marL="0" indent="0" algn="just">
              <a:buFont typeface="Wingdings" charset="2"/>
              <a:buNone/>
            </a:pPr>
            <a:endParaRPr lang="en-US" sz="1800" b="1" dirty="0" smtClean="0"/>
          </a:p>
          <a:p>
            <a:pPr marL="0" indent="0" algn="just">
              <a:buFont typeface="Wingdings" charset="2"/>
              <a:buNone/>
            </a:pPr>
            <a:r>
              <a:rPr lang="en-US" sz="1800" dirty="0" smtClean="0"/>
              <a:t>The </a:t>
            </a:r>
            <a:r>
              <a:rPr lang="en-US" sz="1800" dirty="0" err="1" smtClean="0"/>
              <a:t>phospho</a:t>
            </a:r>
            <a:r>
              <a:rPr lang="en-US" sz="1800" dirty="0" smtClean="0"/>
              <a:t>-groups and the sugars</a:t>
            </a:r>
          </a:p>
          <a:p>
            <a:pPr marL="0" indent="0" algn="just">
              <a:buFont typeface="Wingdings" charset="2"/>
              <a:buNone/>
            </a:pPr>
            <a:r>
              <a:rPr lang="en-US" sz="1800" dirty="0" smtClean="0"/>
              <a:t>are located in the outer side of the </a:t>
            </a:r>
          </a:p>
          <a:p>
            <a:pPr marL="0" indent="0" algn="just">
              <a:buFont typeface="Wingdings" charset="2"/>
              <a:buNone/>
            </a:pPr>
            <a:r>
              <a:rPr lang="en-US" sz="1800" dirty="0" smtClean="0"/>
              <a:t>molecule </a:t>
            </a:r>
            <a:r>
              <a:rPr lang="el-GR" sz="1800" dirty="0" smtClean="0"/>
              <a:t>(</a:t>
            </a:r>
            <a:r>
              <a:rPr lang="en-US" sz="1800" dirty="0"/>
              <a:t>DNA</a:t>
            </a:r>
            <a:r>
              <a:rPr lang="el-GR" sz="1800" dirty="0"/>
              <a:t>) και</a:t>
            </a:r>
            <a:r>
              <a:rPr lang="el-GR" sz="1800" dirty="0" smtClean="0"/>
              <a:t> </a:t>
            </a:r>
            <a:r>
              <a:rPr lang="en-GB" sz="1800" dirty="0" smtClean="0"/>
              <a:t>compose </a:t>
            </a:r>
          </a:p>
          <a:p>
            <a:pPr marL="0" indent="0" algn="just">
              <a:buFont typeface="Wingdings" charset="2"/>
              <a:buNone/>
            </a:pPr>
            <a:r>
              <a:rPr lang="en-GB" sz="1800" dirty="0" smtClean="0"/>
              <a:t>the </a:t>
            </a:r>
            <a:r>
              <a:rPr lang="en-US" sz="1800" b="1" dirty="0" smtClean="0"/>
              <a:t>skeleton</a:t>
            </a:r>
            <a:r>
              <a:rPr lang="en-US" sz="1800" dirty="0" smtClean="0"/>
              <a:t>.</a:t>
            </a:r>
            <a:r>
              <a:rPr lang="el-GR" sz="1800" dirty="0" smtClean="0"/>
              <a:t>  </a:t>
            </a:r>
            <a:endParaRPr lang="en-GB" sz="1800" dirty="0" smtClean="0"/>
          </a:p>
          <a:p>
            <a:pPr marL="0" indent="0" algn="just">
              <a:buFont typeface="Wingdings" charset="2"/>
              <a:buNone/>
            </a:pPr>
            <a:endParaRPr lang="el-GR" sz="1800" dirty="0" smtClean="0"/>
          </a:p>
          <a:p>
            <a:pPr marL="0" indent="0" algn="just">
              <a:buFont typeface="Wingdings" charset="2"/>
              <a:buNone/>
            </a:pPr>
            <a:r>
              <a:rPr lang="en-US" sz="1800" dirty="0" smtClean="0"/>
              <a:t>It is </a:t>
            </a:r>
            <a:r>
              <a:rPr lang="en-US" sz="1800" b="1" dirty="0" smtClean="0"/>
              <a:t>hydrophilic</a:t>
            </a:r>
            <a:r>
              <a:rPr lang="en-US" sz="1800" dirty="0" smtClean="0"/>
              <a:t> due to the negative </a:t>
            </a:r>
          </a:p>
          <a:p>
            <a:pPr marL="0" indent="0" algn="just">
              <a:buFont typeface="Wingdings" charset="2"/>
              <a:buNone/>
            </a:pPr>
            <a:r>
              <a:rPr lang="en-US" sz="1800" dirty="0" smtClean="0"/>
              <a:t>load of the phosphate groups. </a:t>
            </a:r>
          </a:p>
          <a:p>
            <a:pPr marL="0" indent="0" algn="just">
              <a:buFont typeface="Wingdings" charset="2"/>
              <a:buNone/>
            </a:pPr>
            <a:r>
              <a:rPr lang="en-US" sz="1800" dirty="0" smtClean="0"/>
              <a:t>Inside: bases (hydrophobic)</a:t>
            </a:r>
          </a:p>
          <a:p>
            <a:pPr marL="0" indent="0" algn="just">
              <a:buFont typeface="Wingdings" charset="2"/>
              <a:buNone/>
            </a:pPr>
            <a:r>
              <a:rPr lang="en-US" sz="1800" dirty="0" smtClean="0"/>
              <a:t>Hence the DNA is a polar molecule (hydrophilic skeleton &amp; hydrophobic interior).</a:t>
            </a:r>
          </a:p>
          <a:p>
            <a:pPr marL="0" indent="0" algn="just">
              <a:buFont typeface="Wingdings" charset="2"/>
              <a:buNone/>
            </a:pPr>
            <a:endParaRPr lang="el-GR" sz="1800" dirty="0"/>
          </a:p>
          <a:p>
            <a:pPr marL="0" indent="0"/>
            <a:endParaRPr lang="el-GR" sz="18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7" name="Rectangle 5"/>
          <p:cNvSpPr>
            <a:spLocks noChangeArrowheads="1"/>
          </p:cNvSpPr>
          <p:nvPr/>
        </p:nvSpPr>
        <p:spPr bwMode="auto">
          <a:xfrm>
            <a:off x="2846388" y="1828800"/>
            <a:ext cx="5916612" cy="3393237"/>
          </a:xfrm>
          <a:prstGeom prst="rect">
            <a:avLst/>
          </a:prstGeom>
          <a:noFill/>
          <a:ln w="9525">
            <a:noFill/>
            <a:miter lim="800000"/>
            <a:headEnd/>
            <a:tailEnd/>
          </a:ln>
          <a:effectLst/>
        </p:spPr>
        <p:txBody>
          <a:bodyPr wrap="square" anchor="ctr">
            <a:spAutoFit/>
          </a:bodyPr>
          <a:lstStyle/>
          <a:p>
            <a:pPr>
              <a:lnSpc>
                <a:spcPct val="150000"/>
              </a:lnSpc>
            </a:pPr>
            <a:r>
              <a:rPr lang="en-US" sz="1800" b="0" dirty="0" smtClean="0"/>
              <a:t>Collection and distribution of data.</a:t>
            </a:r>
          </a:p>
          <a:p>
            <a:pPr>
              <a:lnSpc>
                <a:spcPct val="150000"/>
              </a:lnSpc>
            </a:pPr>
            <a:r>
              <a:rPr lang="en-US" sz="1800" b="0" dirty="0" smtClean="0"/>
              <a:t>Creation and operation of databases.</a:t>
            </a:r>
          </a:p>
          <a:p>
            <a:pPr>
              <a:lnSpc>
                <a:spcPct val="150000"/>
              </a:lnSpc>
            </a:pPr>
            <a:r>
              <a:rPr lang="en-US" sz="1800" b="0" dirty="0" smtClean="0"/>
              <a:t>Software development for large-scale analysis.</a:t>
            </a:r>
          </a:p>
          <a:p>
            <a:pPr>
              <a:lnSpc>
                <a:spcPct val="150000"/>
              </a:lnSpc>
            </a:pPr>
            <a:r>
              <a:rPr lang="en-US" sz="1800" b="0" dirty="0" smtClean="0"/>
              <a:t>Developing tools to compare and interpret the data.</a:t>
            </a:r>
          </a:p>
          <a:p>
            <a:pPr>
              <a:lnSpc>
                <a:spcPct val="150000"/>
              </a:lnSpc>
            </a:pPr>
            <a:r>
              <a:rPr lang="en-US" sz="1800" b="0" dirty="0" smtClean="0"/>
              <a:t>Dissemination of information to the scientific community.</a:t>
            </a:r>
          </a:p>
          <a:p>
            <a:pPr>
              <a:lnSpc>
                <a:spcPct val="150000"/>
              </a:lnSpc>
            </a:pPr>
            <a:r>
              <a:rPr lang="en-US" sz="1800" b="0" dirty="0" smtClean="0"/>
              <a:t>Dissemination of information to the general public.</a:t>
            </a:r>
          </a:p>
          <a:p>
            <a:pPr>
              <a:lnSpc>
                <a:spcPct val="150000"/>
              </a:lnSpc>
            </a:pPr>
            <a:r>
              <a:rPr lang="en-US" sz="1800" b="0" dirty="0" smtClean="0"/>
              <a:t>Technology development.</a:t>
            </a:r>
          </a:p>
          <a:p>
            <a:pPr>
              <a:lnSpc>
                <a:spcPct val="150000"/>
              </a:lnSpc>
            </a:pPr>
            <a:r>
              <a:rPr lang="en-US" sz="1800" b="0" dirty="0" smtClean="0"/>
              <a:t>Large-scale data manipulation faster and cheaper.</a:t>
            </a:r>
          </a:p>
        </p:txBody>
      </p:sp>
      <p:pic>
        <p:nvPicPr>
          <p:cNvPr id="79876" name="Picture 4" descr="Illustration of computer and keyboard">
            <a:hlinkClick r:id="rId2"/>
          </p:cNvPr>
          <p:cNvPicPr>
            <a:picLocks noChangeAspect="1" noChangeArrowheads="1"/>
          </p:cNvPicPr>
          <p:nvPr/>
        </p:nvPicPr>
        <p:blipFill>
          <a:blip r:embed="rId3" cstate="print"/>
          <a:srcRect/>
          <a:stretch>
            <a:fillRect/>
          </a:stretch>
        </p:blipFill>
        <p:spPr bwMode="auto">
          <a:xfrm>
            <a:off x="1143000" y="1733931"/>
            <a:ext cx="1724025" cy="1999869"/>
          </a:xfrm>
          <a:prstGeom prst="rect">
            <a:avLst/>
          </a:prstGeom>
          <a:noFill/>
          <a:ln w="9525">
            <a:noFill/>
            <a:miter lim="800000"/>
            <a:headEnd/>
            <a:tailEnd/>
          </a:ln>
        </p:spPr>
      </p:pic>
      <p:sp>
        <p:nvSpPr>
          <p:cNvPr id="79878" name="Text Box 6"/>
          <p:cNvSpPr txBox="1">
            <a:spLocks noChangeArrowheads="1"/>
          </p:cNvSpPr>
          <p:nvPr/>
        </p:nvSpPr>
        <p:spPr bwMode="auto">
          <a:xfrm>
            <a:off x="3328987" y="762000"/>
            <a:ext cx="2157413" cy="457200"/>
          </a:xfrm>
          <a:prstGeom prst="rect">
            <a:avLst/>
          </a:prstGeom>
          <a:noFill/>
          <a:ln w="9525">
            <a:noFill/>
            <a:miter lim="800000"/>
            <a:headEnd/>
            <a:tailEnd/>
          </a:ln>
          <a:effectLst/>
        </p:spPr>
        <p:txBody>
          <a:bodyPr wrap="none">
            <a:spAutoFit/>
          </a:bodyPr>
          <a:lstStyle/>
          <a:p>
            <a:r>
              <a:rPr lang="en-US" sz="2400" b="1" dirty="0"/>
              <a:t>THE FUTURE</a:t>
            </a:r>
            <a:endParaRPr lang="el-GR" sz="2400" b="1" dirty="0"/>
          </a:p>
        </p:txBody>
      </p:sp>
      <p:pic>
        <p:nvPicPr>
          <p:cNvPr id="79879" name="Picture 7" descr="Computer image of a microarray"/>
          <p:cNvPicPr>
            <a:picLocks noChangeAspect="1" noChangeArrowheads="1"/>
          </p:cNvPicPr>
          <p:nvPr/>
        </p:nvPicPr>
        <p:blipFill>
          <a:blip r:embed="rId4" cstate="print"/>
          <a:srcRect/>
          <a:stretch>
            <a:fillRect/>
          </a:stretch>
        </p:blipFill>
        <p:spPr bwMode="auto">
          <a:xfrm>
            <a:off x="1219200" y="3733800"/>
            <a:ext cx="1643062" cy="1905952"/>
          </a:xfrm>
          <a:prstGeom prst="rect">
            <a:avLst/>
          </a:prstGeom>
          <a:noFill/>
        </p:spPr>
      </p:pic>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294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660580" y="381000"/>
            <a:ext cx="8261396" cy="830997"/>
          </a:xfrm>
          <a:prstGeom prst="rect">
            <a:avLst/>
          </a:prstGeom>
          <a:noFill/>
          <a:ln w="9525">
            <a:noFill/>
            <a:miter lim="800000"/>
            <a:headEnd/>
            <a:tailEnd/>
          </a:ln>
          <a:effectLst/>
        </p:spPr>
        <p:txBody>
          <a:bodyPr wrap="none">
            <a:spAutoFit/>
          </a:bodyPr>
          <a:lstStyle/>
          <a:p>
            <a:r>
              <a:rPr lang="en-GB" sz="2400" dirty="0" smtClean="0"/>
              <a:t>THE DOUBLE HELIX OF</a:t>
            </a:r>
            <a:r>
              <a:rPr lang="el-GR" sz="2400" b="1" dirty="0" smtClean="0"/>
              <a:t> </a:t>
            </a:r>
            <a:r>
              <a:rPr lang="en-US" sz="2400" b="1" dirty="0"/>
              <a:t>DNA &amp;</a:t>
            </a:r>
            <a:r>
              <a:rPr lang="en-US" sz="2400" b="1" dirty="0" smtClean="0"/>
              <a:t> </a:t>
            </a:r>
            <a:r>
              <a:rPr lang="en-GB" sz="2400" dirty="0" smtClean="0"/>
              <a:t>NITROGENOUS BASES</a:t>
            </a:r>
            <a:endParaRPr lang="en-US" sz="2400" dirty="0" smtClean="0"/>
          </a:p>
          <a:p>
            <a:endParaRPr lang="el-GR" sz="2400" b="1" dirty="0"/>
          </a:p>
        </p:txBody>
      </p:sp>
      <p:pic>
        <p:nvPicPr>
          <p:cNvPr id="4" name="Picture 3"/>
          <p:cNvPicPr>
            <a:picLocks noChangeAspect="1"/>
          </p:cNvPicPr>
          <p:nvPr/>
        </p:nvPicPr>
        <p:blipFill>
          <a:blip r:embed="rId2"/>
          <a:stretch>
            <a:fillRect/>
          </a:stretch>
        </p:blipFill>
        <p:spPr>
          <a:xfrm>
            <a:off x="547942" y="1600200"/>
            <a:ext cx="8138858" cy="4038600"/>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Τίτλος 1"/>
          <p:cNvSpPr>
            <a:spLocks noGrp="1"/>
          </p:cNvSpPr>
          <p:nvPr>
            <p:ph type="title"/>
          </p:nvPr>
        </p:nvSpPr>
        <p:spPr>
          <a:xfrm>
            <a:off x="636588" y="76200"/>
            <a:ext cx="7745412" cy="914400"/>
          </a:xfrm>
        </p:spPr>
        <p:txBody>
          <a:bodyPr/>
          <a:lstStyle/>
          <a:p>
            <a:r>
              <a:rPr lang="en-US" sz="2400" b="1" cap="all" dirty="0" err="1" smtClean="0"/>
              <a:t>complementarity</a:t>
            </a:r>
            <a:r>
              <a:rPr lang="el-GR" sz="2400" b="1" cap="all" dirty="0" smtClean="0">
                <a:latin typeface="+mn-lt"/>
              </a:rPr>
              <a:t> </a:t>
            </a:r>
            <a:r>
              <a:rPr lang="en-US" sz="2400" b="1" cap="all" dirty="0" smtClean="0">
                <a:latin typeface="+mn-lt"/>
              </a:rPr>
              <a:t>–</a:t>
            </a:r>
            <a:r>
              <a:rPr lang="el-GR" sz="2400" b="1" cap="all" dirty="0" smtClean="0">
                <a:latin typeface="+mn-lt"/>
              </a:rPr>
              <a:t> </a:t>
            </a:r>
            <a:r>
              <a:rPr lang="en-US" sz="2400" b="1" cap="all" dirty="0" smtClean="0"/>
              <a:t>hydrogen bonds</a:t>
            </a:r>
            <a:endParaRPr lang="el-GR" sz="2400" b="1" cap="all" dirty="0">
              <a:latin typeface="+mn-lt"/>
            </a:endParaRPr>
          </a:p>
        </p:txBody>
      </p:sp>
      <p:sp>
        <p:nvSpPr>
          <p:cNvPr id="3" name="Θέση περιεχομένου 2"/>
          <p:cNvSpPr>
            <a:spLocks noGrp="1"/>
          </p:cNvSpPr>
          <p:nvPr>
            <p:ph idx="1"/>
          </p:nvPr>
        </p:nvSpPr>
        <p:spPr>
          <a:xfrm>
            <a:off x="-293688" y="1082675"/>
            <a:ext cx="9285288" cy="5013325"/>
          </a:xfrm>
        </p:spPr>
        <p:txBody>
          <a:bodyPr/>
          <a:lstStyle/>
          <a:p>
            <a:pPr lvl="1" algn="just"/>
            <a:r>
              <a:rPr lang="en-US" sz="1800" dirty="0" smtClean="0"/>
              <a:t>Hydrogen bonds stabilize the structure of DNA by joining the two DNA chains.</a:t>
            </a:r>
          </a:p>
          <a:p>
            <a:pPr lvl="1" algn="just"/>
            <a:r>
              <a:rPr lang="en-US" sz="1800" dirty="0" smtClean="0"/>
              <a:t>Chain </a:t>
            </a:r>
            <a:r>
              <a:rPr lang="en-US" sz="1800" dirty="0" err="1" smtClean="0"/>
              <a:t>complementarity</a:t>
            </a:r>
            <a:r>
              <a:rPr lang="en-US" sz="1800" dirty="0" smtClean="0"/>
              <a:t> suggests that the sequence of one also determines that of the other, important property for the preservation and transmission of genetic information through the synthesis of identical DNA molecules.</a:t>
            </a:r>
            <a:endParaRPr lang="el-GR" sz="1800" dirty="0" smtClean="0"/>
          </a:p>
          <a:p>
            <a:pPr lvl="1" algn="just"/>
            <a:endParaRPr lang="en-GB" sz="1800" dirty="0" smtClean="0"/>
          </a:p>
          <a:p>
            <a:pPr lvl="1" algn="just"/>
            <a:endParaRPr lang="el-GR" sz="1800" dirty="0" smtClean="0"/>
          </a:p>
          <a:p>
            <a:pPr lvl="1" algn="just">
              <a:buNone/>
            </a:pPr>
            <a:endParaRPr lang="el-GR" sz="1800" dirty="0" smtClean="0"/>
          </a:p>
          <a:p>
            <a:pPr lvl="1" algn="just"/>
            <a:endParaRPr lang="el-GR" sz="1800" dirty="0"/>
          </a:p>
          <a:p>
            <a:pPr lvl="1" algn="just"/>
            <a:endParaRPr lang="el-GR" sz="1800" dirty="0"/>
          </a:p>
          <a:p>
            <a:pPr lvl="1" algn="just"/>
            <a:endParaRPr lang="el-GR" sz="1800" dirty="0"/>
          </a:p>
          <a:p>
            <a:pPr lvl="1" algn="just"/>
            <a:endParaRPr lang="el-GR" sz="1800" dirty="0"/>
          </a:p>
          <a:p>
            <a:pPr lvl="1" algn="just"/>
            <a:endParaRPr lang="el-GR" sz="1800" dirty="0"/>
          </a:p>
          <a:p>
            <a:pPr lvl="1" algn="just"/>
            <a:endParaRPr lang="el-GR" sz="1800" dirty="0" smtClean="0"/>
          </a:p>
          <a:p>
            <a:pPr lvl="1" algn="just">
              <a:buNone/>
            </a:pPr>
            <a:endParaRPr lang="el-GR" sz="1800" dirty="0" smtClean="0"/>
          </a:p>
          <a:p>
            <a:pPr lvl="1" algn="just">
              <a:buNone/>
            </a:pPr>
            <a:endParaRPr lang="el-GR" sz="1800" dirty="0" smtClean="0"/>
          </a:p>
          <a:p>
            <a:pPr lvl="1" algn="just">
              <a:buNone/>
            </a:pPr>
            <a:r>
              <a:rPr lang="en-GB" sz="1800" dirty="0" smtClean="0"/>
              <a:t>	Therefore</a:t>
            </a:r>
            <a:r>
              <a:rPr lang="el-GR" sz="1800" dirty="0" smtClean="0"/>
              <a:t>, </a:t>
            </a:r>
            <a:r>
              <a:rPr lang="en-GB" sz="1800" dirty="0" smtClean="0"/>
              <a:t>the number of</a:t>
            </a:r>
            <a:r>
              <a:rPr lang="el-GR" sz="1800" dirty="0" smtClean="0"/>
              <a:t> A</a:t>
            </a:r>
            <a:r>
              <a:rPr lang="en-GB" sz="1800" dirty="0" err="1" smtClean="0"/>
              <a:t>s</a:t>
            </a:r>
            <a:r>
              <a:rPr lang="en-GB" sz="1800" dirty="0" smtClean="0"/>
              <a:t> </a:t>
            </a:r>
            <a:r>
              <a:rPr lang="el-GR" sz="1800" dirty="0" smtClean="0"/>
              <a:t>=</a:t>
            </a:r>
            <a:r>
              <a:rPr lang="en-GB" sz="1800" dirty="0" smtClean="0"/>
              <a:t> number of</a:t>
            </a:r>
            <a:r>
              <a:rPr lang="el-GR" sz="1800" dirty="0" smtClean="0"/>
              <a:t> T</a:t>
            </a:r>
            <a:r>
              <a:rPr lang="en-GB" sz="1800" dirty="0" err="1" smtClean="0"/>
              <a:t>s</a:t>
            </a:r>
            <a:r>
              <a:rPr lang="el-GR" sz="1800" dirty="0" smtClean="0"/>
              <a:t>  </a:t>
            </a:r>
            <a:r>
              <a:rPr lang="el-GR" sz="1800" dirty="0"/>
              <a:t>&amp;</a:t>
            </a:r>
            <a:r>
              <a:rPr lang="el-GR" sz="1800" dirty="0" smtClean="0"/>
              <a:t> </a:t>
            </a:r>
            <a:r>
              <a:rPr lang="en-GB" sz="1800" dirty="0" smtClean="0"/>
              <a:t>number of</a:t>
            </a:r>
            <a:r>
              <a:rPr lang="el-GR" sz="1800" dirty="0" smtClean="0"/>
              <a:t> C</a:t>
            </a:r>
            <a:r>
              <a:rPr lang="en-GB" sz="1800" dirty="0" err="1" smtClean="0"/>
              <a:t>s</a:t>
            </a:r>
            <a:r>
              <a:rPr lang="el-GR" sz="1800" dirty="0" smtClean="0"/>
              <a:t> </a:t>
            </a:r>
            <a:r>
              <a:rPr lang="el-GR" sz="1800" dirty="0"/>
              <a:t>=</a:t>
            </a:r>
            <a:r>
              <a:rPr lang="el-GR" sz="1800" dirty="0" smtClean="0"/>
              <a:t> </a:t>
            </a:r>
            <a:r>
              <a:rPr lang="en-GB" sz="1800" dirty="0" smtClean="0"/>
              <a:t>number of</a:t>
            </a:r>
            <a:r>
              <a:rPr lang="el-GR" sz="1800" dirty="0" smtClean="0"/>
              <a:t> G</a:t>
            </a:r>
            <a:r>
              <a:rPr lang="en-GB" sz="1800" dirty="0" err="1" smtClean="0"/>
              <a:t>s</a:t>
            </a:r>
            <a:endParaRPr lang="el-GR" sz="1800" dirty="0" smtClean="0"/>
          </a:p>
          <a:p>
            <a:pPr algn="l"/>
            <a:endParaRPr lang="el-GR" dirty="0"/>
          </a:p>
        </p:txBody>
      </p:sp>
      <p:pic>
        <p:nvPicPr>
          <p:cNvPr id="7170" name="Picture 2" descr="ΣΥΜΠΛΗΡΩΜΑΤΙΚΕΣ Α,Τ"/>
          <p:cNvPicPr>
            <a:picLocks noChangeAspect="1" noChangeArrowheads="1"/>
          </p:cNvPicPr>
          <p:nvPr/>
        </p:nvPicPr>
        <p:blipFill>
          <a:blip r:embed="rId2"/>
          <a:srcRect/>
          <a:stretch>
            <a:fillRect/>
          </a:stretch>
        </p:blipFill>
        <p:spPr bwMode="auto">
          <a:xfrm>
            <a:off x="4876800" y="2743200"/>
            <a:ext cx="3597275" cy="2039937"/>
          </a:xfrm>
          <a:prstGeom prst="rect">
            <a:avLst/>
          </a:prstGeom>
          <a:noFill/>
          <a:ln w="9525">
            <a:noFill/>
            <a:miter lim="800000"/>
            <a:headEnd/>
            <a:tailEnd/>
          </a:ln>
        </p:spPr>
      </p:pic>
      <p:pic>
        <p:nvPicPr>
          <p:cNvPr id="7171" name="Picture 3" descr="ΣΥΜΠΛΗΡΩΜΑΤΙΚΕΣ C,G"/>
          <p:cNvPicPr>
            <a:picLocks noChangeAspect="1" noChangeArrowheads="1"/>
          </p:cNvPicPr>
          <p:nvPr/>
        </p:nvPicPr>
        <p:blipFill>
          <a:blip r:embed="rId3"/>
          <a:srcRect/>
          <a:stretch>
            <a:fillRect/>
          </a:stretch>
        </p:blipFill>
        <p:spPr bwMode="auto">
          <a:xfrm>
            <a:off x="685800" y="3429000"/>
            <a:ext cx="3313112" cy="2058987"/>
          </a:xfrm>
          <a:prstGeom prst="rect">
            <a:avLst/>
          </a:prstGeom>
          <a:noFill/>
          <a:ln w="9525">
            <a:noFill/>
            <a:miter lim="800000"/>
            <a:headEnd/>
            <a:tailEnd/>
          </a:ln>
        </p:spPr>
      </p:pic>
      <p:sp>
        <p:nvSpPr>
          <p:cNvPr id="4" name="TextBox 3"/>
          <p:cNvSpPr txBox="1">
            <a:spLocks noChangeArrowheads="1"/>
          </p:cNvSpPr>
          <p:nvPr/>
        </p:nvSpPr>
        <p:spPr bwMode="auto">
          <a:xfrm>
            <a:off x="711870" y="2667000"/>
            <a:ext cx="3783930" cy="523220"/>
          </a:xfrm>
          <a:prstGeom prst="rect">
            <a:avLst/>
          </a:prstGeom>
          <a:noFill/>
          <a:ln w="9525">
            <a:noFill/>
            <a:miter lim="800000"/>
            <a:headEnd/>
            <a:tailEnd/>
          </a:ln>
        </p:spPr>
        <p:txBody>
          <a:bodyPr wrap="square">
            <a:prstTxWarp prst="textNoShape">
              <a:avLst/>
            </a:prstTxWarp>
            <a:spAutoFit/>
          </a:bodyPr>
          <a:lstStyle/>
          <a:p>
            <a:pPr eaLnBrk="0" hangingPunct="0"/>
            <a:r>
              <a:rPr lang="en-US" sz="1400" dirty="0" smtClean="0"/>
              <a:t>Guanine (G) binds to cytosine (C) with three hydrogen bonds</a:t>
            </a:r>
            <a:endParaRPr lang="el-GR" sz="1400" dirty="0" smtClean="0"/>
          </a:p>
        </p:txBody>
      </p:sp>
      <p:sp>
        <p:nvSpPr>
          <p:cNvPr id="14" name="TextBox 13"/>
          <p:cNvSpPr txBox="1">
            <a:spLocks noChangeArrowheads="1"/>
          </p:cNvSpPr>
          <p:nvPr/>
        </p:nvSpPr>
        <p:spPr bwMode="auto">
          <a:xfrm>
            <a:off x="4876800" y="4876800"/>
            <a:ext cx="3505200" cy="523220"/>
          </a:xfrm>
          <a:prstGeom prst="rect">
            <a:avLst/>
          </a:prstGeom>
          <a:noFill/>
          <a:ln w="9525">
            <a:noFill/>
            <a:miter lim="800000"/>
            <a:headEnd/>
            <a:tailEnd/>
          </a:ln>
        </p:spPr>
        <p:txBody>
          <a:bodyPr wrap="square">
            <a:prstTxWarp prst="textNoShape">
              <a:avLst/>
            </a:prstTxWarp>
            <a:spAutoFit/>
          </a:bodyPr>
          <a:lstStyle/>
          <a:p>
            <a:pPr eaLnBrk="0" hangingPunct="0"/>
            <a:r>
              <a:rPr lang="en-US" sz="1400" dirty="0" smtClean="0"/>
              <a:t>Thymine (T) binds to adenine (A) with two hydrogen bonds</a:t>
            </a:r>
            <a:endParaRPr lang="el-GR" sz="140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cstate="print"/>
          <a:srcRect/>
          <a:stretch>
            <a:fillRect/>
          </a:stretch>
        </p:blipFill>
        <p:spPr bwMode="auto">
          <a:xfrm>
            <a:off x="661363" y="1419701"/>
            <a:ext cx="5129837" cy="4295299"/>
          </a:xfrm>
          <a:prstGeom prst="rect">
            <a:avLst/>
          </a:prstGeom>
          <a:solidFill>
            <a:schemeClr val="bg1"/>
          </a:solidFill>
          <a:ln w="9525">
            <a:noFill/>
            <a:miter lim="800000"/>
            <a:headEnd/>
            <a:tailEnd/>
          </a:ln>
        </p:spPr>
      </p:pic>
      <p:pic>
        <p:nvPicPr>
          <p:cNvPr id="5" name="Picture 11" descr="dna5"/>
          <p:cNvPicPr>
            <a:picLocks noChangeAspect="1" noChangeArrowheads="1"/>
          </p:cNvPicPr>
          <p:nvPr/>
        </p:nvPicPr>
        <p:blipFill>
          <a:blip r:embed="rId3" cstate="print"/>
          <a:srcRect/>
          <a:stretch>
            <a:fillRect/>
          </a:stretch>
        </p:blipFill>
        <p:spPr bwMode="auto">
          <a:xfrm>
            <a:off x="5943600" y="1414638"/>
            <a:ext cx="2849910" cy="3843162"/>
          </a:xfrm>
          <a:prstGeom prst="rect">
            <a:avLst/>
          </a:prstGeom>
          <a:solidFill>
            <a:schemeClr val="bg1"/>
          </a:solidFill>
          <a:ln w="9525">
            <a:noFill/>
            <a:miter lim="800000"/>
            <a:headEnd/>
            <a:tailEnd/>
          </a:ln>
        </p:spPr>
      </p:pic>
      <p:sp>
        <p:nvSpPr>
          <p:cNvPr id="4" name="Text Box 6"/>
          <p:cNvSpPr txBox="1">
            <a:spLocks noChangeArrowheads="1"/>
          </p:cNvSpPr>
          <p:nvPr/>
        </p:nvSpPr>
        <p:spPr bwMode="auto">
          <a:xfrm>
            <a:off x="1331913" y="476250"/>
            <a:ext cx="6417141" cy="461665"/>
          </a:xfrm>
          <a:prstGeom prst="rect">
            <a:avLst/>
          </a:prstGeom>
          <a:noFill/>
          <a:ln w="9525">
            <a:noFill/>
            <a:miter lim="800000"/>
            <a:headEnd/>
            <a:tailEnd/>
          </a:ln>
          <a:effectLst/>
        </p:spPr>
        <p:txBody>
          <a:bodyPr wrap="none">
            <a:spAutoFit/>
          </a:bodyPr>
          <a:lstStyle/>
          <a:p>
            <a:r>
              <a:rPr lang="en-US" sz="2400" dirty="0" smtClean="0"/>
              <a:t>STRUCTURE OF THE DNA DOUBLE HELIX</a:t>
            </a:r>
            <a:endParaRPr lang="el-GR" sz="2400" b="1"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59791</TotalTime>
  <Words>3475</Words>
  <Application>Microsoft Office PowerPoint</Application>
  <PresentationFormat>On-screen Show (4:3)</PresentationFormat>
  <Paragraphs>325</Paragraphs>
  <Slides>60</Slides>
  <Notes>0</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60</vt:i4>
      </vt:variant>
    </vt:vector>
  </HeadingPairs>
  <TitlesOfParts>
    <vt:vector size="63" baseType="lpstr">
      <vt:lpstr>Default Design</vt:lpstr>
      <vt:lpstr>Image</vt:lpstr>
      <vt:lpstr>Photo Editor 影像</vt:lpstr>
      <vt:lpstr>Slide 1</vt:lpstr>
      <vt:lpstr>Slide 2</vt:lpstr>
      <vt:lpstr>Slide 3</vt:lpstr>
      <vt:lpstr>DNA STRUCTURE</vt:lpstr>
      <vt:lpstr>Slide 5</vt:lpstr>
      <vt:lpstr>3’-5’ sugar-phosphate bond</vt:lpstr>
      <vt:lpstr>Slide 7</vt:lpstr>
      <vt:lpstr>complementarity – hydrogen bonds</vt:lpstr>
      <vt:lpstr>Slide 9</vt:lpstr>
      <vt:lpstr>Slide 10</vt:lpstr>
      <vt:lpstr>Slide 11</vt:lpstr>
      <vt:lpstr>Rosalind Franklin took an exceptional X-ray photograph of a DNA molecule, which provided Watson+Crick with the key to the double-helix puzzle.  </vt:lpstr>
      <vt:lpstr>Slide 13</vt:lpstr>
      <vt:lpstr>DNA ORGANIZATION</vt:lpstr>
      <vt:lpstr>Slide 15</vt:lpstr>
      <vt:lpstr>Slide 16</vt:lpstr>
      <vt:lpstr>Slide 17</vt:lpstr>
      <vt:lpstr>Slide 18</vt:lpstr>
      <vt:lpstr>Slide 19</vt:lpstr>
      <vt:lpstr>Slide 20</vt:lpstr>
      <vt:lpstr>ORGANISATION OF CHROMATIN</vt:lpstr>
      <vt:lpstr>Slide 22</vt:lpstr>
      <vt:lpstr>When stained, chromosomes show bands of light and dark areas. The dark bands indicate areas where the structure of the chromosome is dense.  Each of the 23 chromosome types has a unique banding pattern. (A chromosome pair has identical banding.)  In fact, scientists can identify a chromosome based solely on its banding pattern. </vt:lpstr>
      <vt:lpstr>Slide 24</vt:lpstr>
      <vt:lpstr>DNA CHARACTERISTICS</vt:lpstr>
      <vt:lpstr>Slide 26</vt:lpstr>
      <vt:lpstr>THE FUNCTIONS OF THE GENETIC MATERIAL</vt:lpstr>
      <vt:lpstr>DNA REPLICATION</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 Genes determine the characteristics (brown or blue eyes, long or short fingers, etc.). Genes also control everything from how cells grow to how they interact with each other. A gene can range from 100 base pairs of DNA to several millions. </vt:lpstr>
      <vt:lpstr>GENES</vt:lpstr>
      <vt:lpstr>Slide 54</vt:lpstr>
      <vt:lpstr>GENOME </vt:lpstr>
      <vt:lpstr>Slide 56</vt:lpstr>
      <vt:lpstr>Slide 57</vt:lpstr>
      <vt:lpstr>Slide 58</vt:lpstr>
      <vt:lpstr>Slide 59</vt:lpstr>
      <vt:lpstr>Slide 60</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anastasiadou</dc:creator>
  <cp:lastModifiedBy>EMBL</cp:lastModifiedBy>
  <cp:revision>188</cp:revision>
  <dcterms:created xsi:type="dcterms:W3CDTF">2022-12-01T14:04:39Z</dcterms:created>
  <dcterms:modified xsi:type="dcterms:W3CDTF">2022-12-01T14:07:03Z</dcterms:modified>
</cp:coreProperties>
</file>