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slides/slide92.xml" ContentType="application/vnd.openxmlformats-officedocument.presentationml.slide+xml"/>
  <Override PartName="/ppt/slides/slide100.xml" ContentType="application/vnd.openxmlformats-officedocument.presentationml.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slides/slide79.xml" ContentType="application/vnd.openxmlformats-officedocument.presentationml.slide+xml"/>
  <Override PartName="/ppt/slides/slide98.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7.xml" ContentType="application/vnd.openxmlformats-officedocument.presentationml.slide+xml"/>
  <Override PartName="/ppt/slides/slide46.xml" ContentType="application/vnd.openxmlformats-officedocument.presentationml.slide+xml"/>
  <Override PartName="/ppt/embeddings/oleObject2.bin" ContentType="application/vnd.openxmlformats-officedocument.oleObject"/>
  <Override PartName="/ppt/slides/slide7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Layouts/slideLayout9.xml" ContentType="application/vnd.openxmlformats-officedocument.presentationml.slideLayout+xml"/>
  <Override PartName="/ppt/slides/slide20.xml" ContentType="application/vnd.openxmlformats-officedocument.presentationml.slide+xml"/>
  <Override PartName="/ppt/presProps.xml" ContentType="application/vnd.openxmlformats-officedocument.presentationml.presProps+xml"/>
  <Override PartName="/ppt/slides/slide93.xml" ContentType="application/vnd.openxmlformats-officedocument.presentationml.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Default Extension="jpeg" ContentType="image/jpeg"/>
  <Default Extension="vml" ContentType="application/vnd.openxmlformats-officedocument.vmlDrawing"/>
  <Override PartName="/ppt/slides/slide99.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8.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embeddings/oleObject3.bin" ContentType="application/vnd.openxmlformats-officedocument.oleObject"/>
  <Override PartName="/ppt/slides/slide71.xml" ContentType="application/vnd.openxmlformats-officedocument.presentationml.slide+xml"/>
  <Override PartName="/ppt/slides/slide90.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s/slide94.xml" ContentType="application/vnd.openxmlformats-officedocument.presentationml.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96.xml" ContentType="application/vnd.openxmlformats-officedocument.presentationml.slide+xml"/>
  <Override PartName="/ppt/slides/slide82.xml" ContentType="application/vnd.openxmlformats-officedocument.presentationml.slide+xml"/>
  <Override PartName="/ppt/slides/slide63.xml" ContentType="application/vnd.openxmlformats-officedocument.presentationml.slide+xml"/>
  <Override PartName="/ppt/theme/theme3.xml" ContentType="application/vnd.openxmlformats-officedocument.them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ppt/embeddings/oleObject4.bin" ContentType="application/vnd.openxmlformats-officedocument.oleObject"/>
  <Override PartName="/ppt/slides/slide91.xml" ContentType="application/vnd.openxmlformats-officedocument.presentationml.slide+xml"/>
  <Override PartName="/ppt/notesMasters/notesMaster1.xml" ContentType="application/vnd.openxmlformats-officedocument.presentationml.notesMaster+xml"/>
  <Override PartName="/docProps/app.xml" ContentType="application/vnd.openxmlformats-officedocument.extended-properties+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95.xml" ContentType="application/vnd.openxmlformats-officedocument.presentationml.slide+xml"/>
  <Override PartName="/ppt/slides/slide59.xml" ContentType="application/vnd.openxmlformats-officedocument.presentationml.slide+xml"/>
  <Override PartName="/ppt/slides/slide78.xml" ContentType="application/vnd.openxmlformats-officedocument.presentationml.slide+xml"/>
  <Override PartName="/ppt/slides/slide97.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slides/slide6.xml" ContentType="application/vnd.openxmlformats-officedocument.presentationml.slide+xml"/>
  <Override PartName="/ppt/embeddings/oleObject1.bin" ContentType="application/vnd.openxmlformats-officedocument.oleObject"/>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102"/>
  </p:notesMasterIdLst>
  <p:handoutMasterIdLst>
    <p:handoutMasterId r:id="rId103"/>
  </p:handoutMasterIdLst>
  <p:sldIdLst>
    <p:sldId id="557" r:id="rId2"/>
    <p:sldId id="559" r:id="rId3"/>
    <p:sldId id="562" r:id="rId4"/>
    <p:sldId id="563" r:id="rId5"/>
    <p:sldId id="564" r:id="rId6"/>
    <p:sldId id="565" r:id="rId7"/>
    <p:sldId id="566" r:id="rId8"/>
    <p:sldId id="567" r:id="rId9"/>
    <p:sldId id="568" r:id="rId10"/>
    <p:sldId id="569" r:id="rId11"/>
    <p:sldId id="570" r:id="rId12"/>
    <p:sldId id="571" r:id="rId13"/>
    <p:sldId id="614" r:id="rId14"/>
    <p:sldId id="572" r:id="rId15"/>
    <p:sldId id="573" r:id="rId16"/>
    <p:sldId id="574" r:id="rId17"/>
    <p:sldId id="575" r:id="rId18"/>
    <p:sldId id="576" r:id="rId19"/>
    <p:sldId id="577" r:id="rId20"/>
    <p:sldId id="578" r:id="rId21"/>
    <p:sldId id="579" r:id="rId22"/>
    <p:sldId id="862" r:id="rId23"/>
    <p:sldId id="580" r:id="rId24"/>
    <p:sldId id="581" r:id="rId25"/>
    <p:sldId id="582" r:id="rId26"/>
    <p:sldId id="583" r:id="rId27"/>
    <p:sldId id="584" r:id="rId28"/>
    <p:sldId id="585" r:id="rId29"/>
    <p:sldId id="857" r:id="rId30"/>
    <p:sldId id="586" r:id="rId31"/>
    <p:sldId id="587" r:id="rId32"/>
    <p:sldId id="588" r:id="rId33"/>
    <p:sldId id="589" r:id="rId34"/>
    <p:sldId id="590" r:id="rId35"/>
    <p:sldId id="591" r:id="rId36"/>
    <p:sldId id="592" r:id="rId37"/>
    <p:sldId id="640" r:id="rId38"/>
    <p:sldId id="641" r:id="rId39"/>
    <p:sldId id="639" r:id="rId40"/>
    <p:sldId id="704" r:id="rId41"/>
    <p:sldId id="593" r:id="rId42"/>
    <p:sldId id="594" r:id="rId43"/>
    <p:sldId id="595" r:id="rId44"/>
    <p:sldId id="596" r:id="rId45"/>
    <p:sldId id="597" r:id="rId46"/>
    <p:sldId id="598" r:id="rId47"/>
    <p:sldId id="599" r:id="rId48"/>
    <p:sldId id="600" r:id="rId49"/>
    <p:sldId id="601" r:id="rId50"/>
    <p:sldId id="602" r:id="rId51"/>
    <p:sldId id="606" r:id="rId52"/>
    <p:sldId id="608" r:id="rId53"/>
    <p:sldId id="607" r:id="rId54"/>
    <p:sldId id="609" r:id="rId55"/>
    <p:sldId id="610" r:id="rId56"/>
    <p:sldId id="611" r:id="rId57"/>
    <p:sldId id="620" r:id="rId58"/>
    <p:sldId id="613" r:id="rId59"/>
    <p:sldId id="858" r:id="rId60"/>
    <p:sldId id="642" r:id="rId61"/>
    <p:sldId id="863" r:id="rId62"/>
    <p:sldId id="643" r:id="rId63"/>
    <p:sldId id="644" r:id="rId64"/>
    <p:sldId id="645" r:id="rId65"/>
    <p:sldId id="646" r:id="rId66"/>
    <p:sldId id="864" r:id="rId67"/>
    <p:sldId id="647" r:id="rId68"/>
    <p:sldId id="648" r:id="rId69"/>
    <p:sldId id="649" r:id="rId70"/>
    <p:sldId id="650" r:id="rId71"/>
    <p:sldId id="651" r:id="rId72"/>
    <p:sldId id="652" r:id="rId73"/>
    <p:sldId id="653" r:id="rId74"/>
    <p:sldId id="865" r:id="rId75"/>
    <p:sldId id="654" r:id="rId76"/>
    <p:sldId id="655" r:id="rId77"/>
    <p:sldId id="656" r:id="rId78"/>
    <p:sldId id="657" r:id="rId79"/>
    <p:sldId id="658" r:id="rId80"/>
    <p:sldId id="659" r:id="rId81"/>
    <p:sldId id="660" r:id="rId82"/>
    <p:sldId id="661" r:id="rId83"/>
    <p:sldId id="432" r:id="rId84"/>
    <p:sldId id="433" r:id="rId85"/>
    <p:sldId id="434" r:id="rId86"/>
    <p:sldId id="435" r:id="rId87"/>
    <p:sldId id="436" r:id="rId88"/>
    <p:sldId id="437" r:id="rId89"/>
    <p:sldId id="625" r:id="rId90"/>
    <p:sldId id="701" r:id="rId91"/>
    <p:sldId id="438" r:id="rId92"/>
    <p:sldId id="439" r:id="rId93"/>
    <p:sldId id="440" r:id="rId94"/>
    <p:sldId id="461" r:id="rId95"/>
    <p:sldId id="626" r:id="rId96"/>
    <p:sldId id="931" r:id="rId97"/>
    <p:sldId id="441" r:id="rId98"/>
    <p:sldId id="627" r:id="rId99"/>
    <p:sldId id="662" r:id="rId100"/>
    <p:sldId id="906" r:id="rId101"/>
  </p:sldIdLst>
  <p:sldSz cx="9144000" cy="6858000" type="screen4x3"/>
  <p:notesSz cx="6858000" cy="9144000"/>
  <p:defaultTextStyle>
    <a:defPPr>
      <a:defRPr lang="el-GR"/>
    </a:defPPr>
    <a:lvl1pPr algn="l" rtl="0" fontAlgn="base">
      <a:spcBef>
        <a:spcPct val="0"/>
      </a:spcBef>
      <a:spcAft>
        <a:spcPct val="0"/>
      </a:spcAft>
      <a:defRPr sz="2000" b="1" kern="1200">
        <a:solidFill>
          <a:schemeClr val="tx1"/>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3FFF3"/>
    <a:srgbClr val="FF9562"/>
    <a:srgbClr val="FFC962"/>
    <a:srgbClr val="309DCA"/>
    <a:srgbClr val="558B28"/>
    <a:srgbClr val="5499B5"/>
    <a:srgbClr val="FFCCCC"/>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9415" autoAdjust="0"/>
    <p:restoredTop sz="70101" autoAdjust="0"/>
  </p:normalViewPr>
  <p:slideViewPr>
    <p:cSldViewPr snapToGrid="0">
      <p:cViewPr>
        <p:scale>
          <a:sx n="100" d="100"/>
          <a:sy n="100" d="100"/>
        </p:scale>
        <p:origin x="-744" y="-96"/>
      </p:cViewPr>
      <p:guideLst>
        <p:guide orient="horz" pos="2160"/>
        <p:guide pos="2880"/>
      </p:guideLst>
    </p:cSldViewPr>
  </p:slideViewPr>
  <p:notesTextViewPr>
    <p:cViewPr>
      <p:scale>
        <a:sx n="100" d="100"/>
        <a:sy n="100" d="100"/>
      </p:scale>
      <p:origin x="0" y="0"/>
    </p:cViewPr>
  </p:notesTextViewPr>
  <p:sorterViewPr>
    <p:cViewPr>
      <p:scale>
        <a:sx n="25" d="100"/>
        <a:sy n="25" d="100"/>
      </p:scale>
      <p:origin x="0" y="0"/>
    </p:cViewPr>
  </p:sorterViewPr>
  <p:gridSpacing cx="73736200" cy="7373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handoutMaster" Target="handoutMasters/handout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l-GR"/>
          </a:p>
        </p:txBody>
      </p:sp>
      <p:sp>
        <p:nvSpPr>
          <p:cNvPr id="286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l-GR"/>
          </a:p>
        </p:txBody>
      </p:sp>
      <p:sp>
        <p:nvSpPr>
          <p:cNvPr id="286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l-GR"/>
          </a:p>
        </p:txBody>
      </p:sp>
      <p:sp>
        <p:nvSpPr>
          <p:cNvPr id="286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ED0CB3A8-665F-4559-B95C-073BD512BA1B}" type="slidenum">
              <a:rPr lang="el-GR"/>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C484D-498D-BF44-A0B0-5D7406C61AAC}" type="datetimeFigureOut">
              <a:rPr lang="en-US" smtClean="0"/>
              <a:pPr/>
              <a:t>12/1/22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40156-20EA-F34A-A9EE-86B3FA5A4B3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F149A5-CB61-4ABD-BD2B-F67DBB792F57}" type="slidenum">
              <a:rPr lang="en-US"/>
              <a:pPr/>
              <a:t>54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BA335A3-FA5B-43AC-861A-0A8B3212B35B}" type="slidenum">
              <a:rPr lang="en-US"/>
              <a:pPr/>
              <a:t>55</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9A3C529-25DB-4496-81EF-C437E44506F9}" type="slidenum">
              <a:rPr lang="en-US"/>
              <a:pPr/>
              <a:t>56</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cell cycle is an ordered set of events by which cells undertake growth and division into two daughter cells. In</a:t>
            </a:r>
          </a:p>
          <a:p>
            <a:r>
              <a:rPr lang="en-US" sz="1200" kern="1200" baseline="0" dirty="0" smtClean="0">
                <a:solidFill>
                  <a:schemeClr val="tx1"/>
                </a:solidFill>
                <a:latin typeface="+mn-lt"/>
                <a:ea typeface="+mn-ea"/>
                <a:cs typeface="+mn-cs"/>
              </a:rPr>
              <a:t>eukaryotes, the cell cycle is described by five phases: G0, G1, S, G2, and M. In G0 phase, cells have entered a</a:t>
            </a:r>
          </a:p>
          <a:p>
            <a:r>
              <a:rPr lang="en-US" sz="1200" kern="1200" baseline="0" dirty="0" smtClean="0">
                <a:solidFill>
                  <a:schemeClr val="tx1"/>
                </a:solidFill>
                <a:latin typeface="+mn-lt"/>
                <a:ea typeface="+mn-ea"/>
                <a:cs typeface="+mn-cs"/>
              </a:rPr>
              <a:t>quiescent state or are not dividing. During G1 period, the cells grow and accumulate nutrients for the subsequent S</a:t>
            </a:r>
          </a:p>
          <a:p>
            <a:r>
              <a:rPr lang="en-US" sz="1200" kern="1200" baseline="0" dirty="0" smtClean="0">
                <a:solidFill>
                  <a:schemeClr val="tx1"/>
                </a:solidFill>
                <a:latin typeface="+mn-lt"/>
                <a:ea typeface="+mn-ea"/>
                <a:cs typeface="+mn-cs"/>
              </a:rPr>
              <a:t>phase, where DNA replication occurs. The gap between S and M phases is termed G2 period, during which the cells</a:t>
            </a:r>
          </a:p>
          <a:p>
            <a:r>
              <a:rPr lang="en-US" sz="1200" kern="1200" baseline="0" dirty="0" smtClean="0">
                <a:solidFill>
                  <a:schemeClr val="tx1"/>
                </a:solidFill>
                <a:latin typeface="+mn-lt"/>
                <a:ea typeface="+mn-ea"/>
                <a:cs typeface="+mn-cs"/>
              </a:rPr>
              <a:t>continue to grow and prepare for mitosis that occurs in M phase. All these processes are elaborately controlled to</a:t>
            </a:r>
          </a:p>
          <a:p>
            <a:r>
              <a:rPr lang="en-US" sz="1200" kern="1200" baseline="0" dirty="0" smtClean="0">
                <a:solidFill>
                  <a:schemeClr val="tx1"/>
                </a:solidFill>
                <a:latin typeface="+mn-lt"/>
                <a:ea typeface="+mn-ea"/>
                <a:cs typeface="+mn-cs"/>
              </a:rPr>
              <a:t>ensure proper cell development and renewal. The key molecules that program cell cycle are </a:t>
            </a:r>
            <a:r>
              <a:rPr lang="en-US" sz="1200" kern="1200" baseline="0" dirty="0" err="1" smtClean="0">
                <a:solidFill>
                  <a:schemeClr val="tx1"/>
                </a:solidFill>
                <a:latin typeface="+mn-lt"/>
                <a:ea typeface="+mn-ea"/>
                <a:cs typeface="+mn-cs"/>
              </a:rPr>
              <a:t>cyclins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cyclindependent</a:t>
            </a:r>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kinases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CDKs</a:t>
            </a:r>
            <a:r>
              <a:rPr lang="en-US" sz="1200" kern="1200" baseline="0" dirty="0" smtClean="0">
                <a:solidFill>
                  <a:schemeClr val="tx1"/>
                </a:solidFill>
                <a:latin typeface="+mn-lt"/>
                <a:ea typeface="+mn-ea"/>
                <a:cs typeface="+mn-cs"/>
              </a:rPr>
              <a:t>), whereas inhibitors that prevent improper cell division are two families of genes, the </a:t>
            </a:r>
            <a:r>
              <a:rPr lang="en-US" sz="1200" kern="1200" baseline="0" dirty="0" err="1" smtClean="0">
                <a:solidFill>
                  <a:schemeClr val="tx1"/>
                </a:solidFill>
                <a:latin typeface="+mn-lt"/>
                <a:ea typeface="+mn-ea"/>
                <a:cs typeface="+mn-cs"/>
              </a:rPr>
              <a:t>Cip</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Kip family and the INK4 family. Notably, these inhibitor genes are also termed tumor suppressor genes as they are</a:t>
            </a:r>
          </a:p>
          <a:p>
            <a:r>
              <a:rPr lang="en-US" sz="1200" kern="1200" baseline="0" dirty="0" smtClean="0">
                <a:solidFill>
                  <a:schemeClr val="tx1"/>
                </a:solidFill>
                <a:latin typeface="+mn-lt"/>
                <a:ea typeface="+mn-ea"/>
                <a:cs typeface="+mn-cs"/>
              </a:rPr>
              <a:t>instrumental in the prevention of tumor formation.</a:t>
            </a:r>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98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470D6F28-F51D-440F-BA26-E08241AF0D56}"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B19693C-F8BA-4E5B-BA10-0AFE5D449CCE}"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1A6D6FD6-7A92-4797-BC08-6AE52CA0CB55}"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96E459AC-A4ED-4DDB-B4C3-7B4E1CA41CF1}"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51B7FFD7-7625-496B-AEEA-46A4FDA79BAC}"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C945A2A2-327A-4F5C-B6DF-F9109EFA3D50}"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5A1ABAE4-AD58-47CB-934E-56908A1E7596}"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l-GR"/>
          </a:p>
        </p:txBody>
      </p:sp>
      <p:sp>
        <p:nvSpPr>
          <p:cNvPr id="4" name="Footer Placeholder 3"/>
          <p:cNvSpPr>
            <a:spLocks noGrp="1"/>
          </p:cNvSpPr>
          <p:nvPr>
            <p:ph type="ftr" sz="quarter" idx="11"/>
          </p:nvPr>
        </p:nvSpPr>
        <p:spPr/>
        <p:txBody>
          <a:bodyPr/>
          <a:lstStyle>
            <a:lvl1pPr>
              <a:defRPr/>
            </a:lvl1pPr>
          </a:lstStyle>
          <a:p>
            <a:endParaRPr lang="el-GR"/>
          </a:p>
        </p:txBody>
      </p:sp>
      <p:sp>
        <p:nvSpPr>
          <p:cNvPr id="5" name="Slide Number Placeholder 4"/>
          <p:cNvSpPr>
            <a:spLocks noGrp="1"/>
          </p:cNvSpPr>
          <p:nvPr>
            <p:ph type="sldNum" sz="quarter" idx="12"/>
          </p:nvPr>
        </p:nvSpPr>
        <p:spPr/>
        <p:txBody>
          <a:bodyPr/>
          <a:lstStyle>
            <a:lvl1pPr>
              <a:defRPr/>
            </a:lvl1pPr>
          </a:lstStyle>
          <a:p>
            <a:fld id="{008D474A-B65B-41BA-B804-EEB78580342D}"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5C3C81AF-265E-43A2-B2B8-4E53E9AA9DEE}"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E3A08B36-59D4-4D79-83BD-4929A61ADF9B}"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91A16D5F-7126-4099-9CB1-16A80691C755}"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479553DC-C2C8-4AAF-A9BC-DE618365229D}"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hyperlink" Target="https://en.wikipedia.org/w/index.php?title=Genomic_tag&amp;action=edit&amp;redlink=1"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oleObject" Target="../embeddings/oleObject2.bin"/><Relationship Id="rId5"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oleObject" Target="../embeddings/oleObject4.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6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0" y="2921000"/>
            <a:ext cx="5969000" cy="1727200"/>
          </a:xfrm>
          <a:prstGeom prst="rect">
            <a:avLst/>
          </a:prstGeom>
        </p:spPr>
      </p:pic>
      <p:sp>
        <p:nvSpPr>
          <p:cNvPr id="7" name="Text Box 5"/>
          <p:cNvSpPr txBox="1">
            <a:spLocks noChangeArrowheads="1"/>
          </p:cNvSpPr>
          <p:nvPr/>
        </p:nvSpPr>
        <p:spPr bwMode="auto">
          <a:xfrm>
            <a:off x="1295400" y="1516559"/>
            <a:ext cx="6596678" cy="769441"/>
          </a:xfrm>
          <a:prstGeom prst="rect">
            <a:avLst/>
          </a:prstGeom>
          <a:noFill/>
          <a:ln w="9525">
            <a:noFill/>
            <a:miter lim="800000"/>
            <a:headEnd/>
            <a:tailEnd/>
          </a:ln>
        </p:spPr>
        <p:txBody>
          <a:bodyPr wrap="none">
            <a:spAutoFit/>
          </a:bodyPr>
          <a:lstStyle/>
          <a:p>
            <a:r>
              <a:rPr lang="en-US" sz="4400" cap="all" dirty="0">
                <a:latin typeface="Times New Roman" pitchFamily="18" charset="0"/>
              </a:rPr>
              <a:t>The Central </a:t>
            </a:r>
            <a:r>
              <a:rPr lang="en-US" sz="4400" cap="all" dirty="0" smtClean="0">
                <a:latin typeface="Times New Roman" pitchFamily="18" charset="0"/>
              </a:rPr>
              <a:t>Dogma</a:t>
            </a:r>
            <a:endParaRPr lang="el-GR" sz="4400" cap="all" dirty="0">
              <a:latin typeface="Times New Roman" pitchFamily="18" charset="0"/>
            </a:endParaRPr>
          </a:p>
        </p:txBody>
      </p:sp>
      <p:sp>
        <p:nvSpPr>
          <p:cNvPr id="4" name="TextBox 3"/>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762000" y="990600"/>
            <a:ext cx="7924800" cy="3352800"/>
          </a:xfrm>
          <a:prstGeom prst="rect">
            <a:avLst/>
          </a:prstGeom>
          <a:noFill/>
          <a:ln w="9525">
            <a:noFill/>
            <a:miter lim="800000"/>
            <a:headEnd/>
            <a:tailEnd/>
          </a:ln>
        </p:spPr>
      </p:pic>
      <p:sp>
        <p:nvSpPr>
          <p:cNvPr id="3" name="Rectangle 2"/>
          <p:cNvSpPr/>
          <p:nvPr/>
        </p:nvSpPr>
        <p:spPr>
          <a:xfrm>
            <a:off x="457200" y="4521875"/>
            <a:ext cx="8305800" cy="1477328"/>
          </a:xfrm>
          <a:prstGeom prst="rect">
            <a:avLst/>
          </a:prstGeom>
        </p:spPr>
        <p:txBody>
          <a:bodyPr wrap="square">
            <a:spAutoFit/>
          </a:bodyPr>
          <a:lstStyle/>
          <a:p>
            <a:pPr algn="just"/>
            <a:r>
              <a:rPr lang="en-US" sz="1800" b="0" dirty="0" smtClean="0"/>
              <a:t>In transcription, one DNA strand, the </a:t>
            </a:r>
            <a:r>
              <a:rPr lang="en-US" sz="1800" dirty="0" smtClean="0"/>
              <a:t>non-coding strand</a:t>
            </a:r>
            <a:r>
              <a:rPr lang="en-US" sz="1800" b="0" dirty="0" smtClean="0"/>
              <a:t>, is used as a blueprint for the RNA synthesis.</a:t>
            </a:r>
            <a:r>
              <a:rPr lang="en-US" sz="1800" dirty="0" smtClean="0"/>
              <a:t> </a:t>
            </a:r>
            <a:r>
              <a:rPr lang="en-US" sz="1800" b="0" dirty="0" smtClean="0"/>
              <a:t>As the transcription proceeds in the 5 → 3 direction, it is based on the </a:t>
            </a:r>
            <a:r>
              <a:rPr lang="en-US" sz="1800" b="0" dirty="0" err="1" smtClean="0"/>
              <a:t>complementarity</a:t>
            </a:r>
            <a:r>
              <a:rPr lang="en-US" sz="1800" b="0" dirty="0" smtClean="0"/>
              <a:t> of the DNA bases of the DNA template clone with the 3 '→ 5' direction. The clone not used as a template is called </a:t>
            </a:r>
            <a:r>
              <a:rPr lang="en-US" sz="1800" dirty="0" smtClean="0"/>
              <a:t>coding strand </a:t>
            </a:r>
            <a:r>
              <a:rPr lang="en-US" sz="1800" b="0" dirty="0" smtClean="0"/>
              <a:t>and its sequence reflects that of the RNA produced.</a:t>
            </a:r>
            <a:endParaRPr lang="el-GR" sz="1800" b="0" dirty="0" smtClean="0"/>
          </a:p>
        </p:txBody>
      </p:sp>
      <p:sp>
        <p:nvSpPr>
          <p:cNvPr id="4" name="Rectangle 3"/>
          <p:cNvSpPr>
            <a:spLocks noChangeArrowheads="1"/>
          </p:cNvSpPr>
          <p:nvPr/>
        </p:nvSpPr>
        <p:spPr bwMode="auto">
          <a:xfrm>
            <a:off x="533400" y="0"/>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CODING</a:t>
            </a:r>
            <a:r>
              <a:rPr lang="el-GR" sz="2400" dirty="0" smtClean="0">
                <a:solidFill>
                  <a:schemeClr val="tx2"/>
                </a:solidFill>
                <a:latin typeface="+mn-lt"/>
              </a:rPr>
              <a:t> &amp; </a:t>
            </a:r>
            <a:r>
              <a:rPr lang="en-GB" sz="2400" dirty="0" smtClean="0">
                <a:solidFill>
                  <a:schemeClr val="tx2"/>
                </a:solidFill>
                <a:latin typeface="+mn-lt"/>
              </a:rPr>
              <a:t>NON CODING</a:t>
            </a:r>
            <a:r>
              <a:rPr lang="el-GR" sz="2400" dirty="0" smtClean="0">
                <a:solidFill>
                  <a:schemeClr val="tx2"/>
                </a:solidFill>
                <a:latin typeface="+mn-lt"/>
              </a:rPr>
              <a:t> </a:t>
            </a:r>
            <a:r>
              <a:rPr lang="en-GB" sz="2400" dirty="0" smtClean="0">
                <a:solidFill>
                  <a:schemeClr val="tx2"/>
                </a:solidFill>
                <a:latin typeface="+mn-lt"/>
              </a:rPr>
              <a:t>STRAND OF</a:t>
            </a:r>
            <a:r>
              <a:rPr lang="el-GR" sz="2400" dirty="0" smtClean="0">
                <a:solidFill>
                  <a:schemeClr val="tx2"/>
                </a:solidFill>
                <a:latin typeface="+mn-lt"/>
              </a:rPr>
              <a:t> </a:t>
            </a:r>
            <a:r>
              <a:rPr lang="en-GB" sz="2400" dirty="0" smtClean="0">
                <a:solidFill>
                  <a:schemeClr val="tx2"/>
                </a:solidFill>
                <a:latin typeface="+mn-lt"/>
              </a:rPr>
              <a:t>DNA</a:t>
            </a:r>
            <a:endParaRPr lang="en-US" sz="2400" dirty="0">
              <a:solidFill>
                <a:schemeClr val="tx2"/>
              </a:solidFill>
              <a:latin typeface="+mn-lt"/>
            </a:endParaRP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60500" y="3075057"/>
            <a:ext cx="6858000" cy="400110"/>
          </a:xfrm>
          <a:prstGeom prst="rect">
            <a:avLst/>
          </a:prstGeom>
        </p:spPr>
        <p:txBody>
          <a:bodyPr wrap="square">
            <a:spAutoFit/>
          </a:bodyPr>
          <a:lstStyle/>
          <a:p>
            <a:r>
              <a:rPr lang="en-US" dirty="0" smtClean="0"/>
              <a:t>https://</a:t>
            </a:r>
            <a:r>
              <a:rPr lang="en-US" dirty="0" err="1" smtClean="0"/>
              <a:t>www.youtube.com/watch?v</a:t>
            </a:r>
            <a:r>
              <a:rPr lang="en-US" dirty="0" smtClean="0"/>
              <a:t>=</a:t>
            </a:r>
            <a:r>
              <a:rPr lang="en-US" dirty="0" err="1" smtClean="0"/>
              <a:t>IvJrDsRuWxQ</a:t>
            </a:r>
            <a:endParaRPr lang="en-US" dirty="0"/>
          </a:p>
        </p:txBody>
      </p:sp>
      <p:sp>
        <p:nvSpPr>
          <p:cNvPr id="3" name="TextBox 2"/>
          <p:cNvSpPr txBox="1"/>
          <p:nvPr/>
        </p:nvSpPr>
        <p:spPr>
          <a:xfrm>
            <a:off x="1473200" y="2755900"/>
            <a:ext cx="3162995" cy="400110"/>
          </a:xfrm>
          <a:prstGeom prst="rect">
            <a:avLst/>
          </a:prstGeom>
          <a:noFill/>
        </p:spPr>
        <p:txBody>
          <a:bodyPr wrap="none" rtlCol="0">
            <a:spAutoFit/>
          </a:bodyPr>
          <a:lstStyle/>
          <a:p>
            <a:r>
              <a:rPr lang="en-GB" dirty="0" err="1" smtClean="0"/>
              <a:t>Kinetochore</a:t>
            </a:r>
            <a:r>
              <a:rPr lang="en-GB" dirty="0" smtClean="0"/>
              <a:t> and Mitosis </a:t>
            </a:r>
            <a:endParaRPr lang="en-US" dirty="0"/>
          </a:p>
        </p:txBody>
      </p:sp>
      <p:sp>
        <p:nvSpPr>
          <p:cNvPr id="4" name="TextBox 3"/>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1" name="Picture 3" descr="During transcription, the DNA strand that codes for the protein is called the sense strand. The other strand is called the antisense strand."/>
          <p:cNvPicPr>
            <a:picLocks noChangeAspect="1" noChangeArrowheads="1"/>
          </p:cNvPicPr>
          <p:nvPr/>
        </p:nvPicPr>
        <p:blipFill>
          <a:blip r:embed="rId2" cstate="print"/>
          <a:srcRect l="6131" r="3520"/>
          <a:stretch>
            <a:fillRect/>
          </a:stretch>
        </p:blipFill>
        <p:spPr bwMode="auto">
          <a:xfrm>
            <a:off x="403225" y="1417457"/>
            <a:ext cx="8207375" cy="5013506"/>
          </a:xfrm>
          <a:prstGeom prst="rect">
            <a:avLst/>
          </a:prstGeom>
          <a:noFill/>
          <a:ln w="9525">
            <a:noFill/>
            <a:miter lim="800000"/>
            <a:headEnd/>
            <a:tailEnd/>
          </a:ln>
        </p:spPr>
      </p:pic>
      <p:sp>
        <p:nvSpPr>
          <p:cNvPr id="4" name="Rectangle 3"/>
          <p:cNvSpPr/>
          <p:nvPr/>
        </p:nvSpPr>
        <p:spPr>
          <a:xfrm>
            <a:off x="457200" y="304800"/>
            <a:ext cx="8153400" cy="923330"/>
          </a:xfrm>
          <a:prstGeom prst="rect">
            <a:avLst/>
          </a:prstGeom>
        </p:spPr>
        <p:txBody>
          <a:bodyPr wrap="square">
            <a:spAutoFit/>
          </a:bodyPr>
          <a:lstStyle/>
          <a:p>
            <a:pPr algn="just"/>
            <a:r>
              <a:rPr lang="en-US" sz="1800" b="0" dirty="0" smtClean="0"/>
              <a:t>The DNA clone encoding the protein is called sense because its sequence reads the same as that of the messenger RNA. The other strand is the antisense and serves as a matrix for RNA polymerase during transcription.</a:t>
            </a:r>
            <a:endParaRPr lang="en-US" sz="1800" b="0"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332038" y="3260725"/>
            <a:ext cx="4481512" cy="336550"/>
          </a:xfrm>
          <a:prstGeom prst="rect">
            <a:avLst/>
          </a:prstGeom>
          <a:noFill/>
          <a:ln w="9525">
            <a:noFill/>
            <a:miter lim="800000"/>
            <a:headEnd/>
            <a:tailEnd/>
          </a:ln>
        </p:spPr>
        <p:txBody>
          <a:bodyPr wrap="none">
            <a:spAutoFit/>
          </a:bodyPr>
          <a:lstStyle/>
          <a:p>
            <a:r>
              <a:rPr lang="en-US" sz="1600" dirty="0"/>
              <a:t>http://</a:t>
            </a:r>
            <a:r>
              <a:rPr lang="en-US" sz="1600" dirty="0" err="1"/>
              <a:t>www.youtube.com/watch?v</a:t>
            </a:r>
            <a:r>
              <a:rPr lang="en-US" sz="1600" dirty="0"/>
              <a:t>=WsofH466lqk</a:t>
            </a: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Rectangle 4"/>
          <p:cNvSpPr/>
          <p:nvPr/>
        </p:nvSpPr>
        <p:spPr>
          <a:xfrm>
            <a:off x="2286000" y="3786257"/>
            <a:ext cx="5727700" cy="338554"/>
          </a:xfrm>
          <a:prstGeom prst="rect">
            <a:avLst/>
          </a:prstGeom>
        </p:spPr>
        <p:txBody>
          <a:bodyPr wrap="square">
            <a:spAutoFit/>
          </a:bodyPr>
          <a:lstStyle/>
          <a:p>
            <a:r>
              <a:rPr lang="en-US" sz="1600" dirty="0" smtClean="0"/>
              <a:t>https://</a:t>
            </a:r>
            <a:r>
              <a:rPr lang="en-US" sz="1600" dirty="0" err="1" smtClean="0"/>
              <a:t>www.youtube.com/watch?v</a:t>
            </a:r>
            <a:r>
              <a:rPr lang="en-US" sz="1600" dirty="0" smtClean="0"/>
              <a:t>=</a:t>
            </a:r>
            <a:r>
              <a:rPr lang="en-US" sz="1600" dirty="0" err="1" smtClean="0"/>
              <a:t>zNbycmLouog</a:t>
            </a:r>
            <a:endParaRPr lang="en-US" sz="1600" dirty="0"/>
          </a:p>
        </p:txBody>
      </p:sp>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normAutofit/>
          </a:bodyPr>
          <a:lstStyle/>
          <a:p>
            <a:r>
              <a:rPr lang="en-GB" sz="2400" b="1" cap="small" dirty="0" smtClean="0"/>
              <a:t>TRANSCRIPTION</a:t>
            </a:r>
            <a:r>
              <a:rPr lang="el-GR" sz="2400" b="1" cap="small" dirty="0" smtClean="0"/>
              <a:t> </a:t>
            </a:r>
            <a:r>
              <a:rPr lang="en-US" sz="2400" b="1" cap="small" dirty="0"/>
              <a:t/>
            </a:r>
            <a:br>
              <a:rPr lang="en-US" sz="2400" b="1" cap="small" dirty="0"/>
            </a:br>
            <a:endParaRPr lang="en-US" sz="2400" b="1" cap="small" dirty="0"/>
          </a:p>
        </p:txBody>
      </p:sp>
      <p:sp>
        <p:nvSpPr>
          <p:cNvPr id="2" name="Content Placeholder 1"/>
          <p:cNvSpPr>
            <a:spLocks noGrp="1"/>
          </p:cNvSpPr>
          <p:nvPr>
            <p:ph idx="1"/>
          </p:nvPr>
        </p:nvSpPr>
        <p:spPr>
          <a:xfrm>
            <a:off x="533400" y="582613"/>
            <a:ext cx="8305800" cy="5818187"/>
          </a:xfrm>
        </p:spPr>
        <p:txBody>
          <a:bodyPr>
            <a:normAutofit/>
          </a:bodyPr>
          <a:lstStyle/>
          <a:p>
            <a:pPr algn="just">
              <a:spcBef>
                <a:spcPts val="0"/>
              </a:spcBef>
              <a:spcAft>
                <a:spcPts val="0"/>
              </a:spcAft>
              <a:buNone/>
            </a:pPr>
            <a:endParaRPr lang="el-GR" sz="1800" dirty="0" smtClean="0">
              <a:ea typeface="Times New Roman" charset="0"/>
              <a:cs typeface="Times New Roman" charset="0"/>
            </a:endParaRPr>
          </a:p>
          <a:p>
            <a:pPr marL="0" indent="0" algn="just">
              <a:lnSpc>
                <a:spcPct val="150000"/>
              </a:lnSpc>
              <a:buNone/>
            </a:pPr>
            <a:r>
              <a:rPr lang="en-US" sz="1800" dirty="0" smtClean="0"/>
              <a:t>DNA genetic material is found in the nucleus, while the </a:t>
            </a:r>
            <a:r>
              <a:rPr lang="en-US" sz="1800" dirty="0" err="1" smtClean="0"/>
              <a:t>ribosomes</a:t>
            </a:r>
            <a:r>
              <a:rPr lang="en-US" sz="1800" dirty="0" smtClean="0"/>
              <a:t> in which the protein synthesis occurs, are found outside of it, so genetic information has to be reached there. The DNA does not move out of the nucleus for the following reasons:</a:t>
            </a:r>
          </a:p>
          <a:p>
            <a:pPr marL="0" indent="0" algn="just">
              <a:lnSpc>
                <a:spcPct val="150000"/>
              </a:lnSpc>
              <a:buNone/>
            </a:pPr>
            <a:r>
              <a:rPr lang="en-US" sz="1800" dirty="0" smtClean="0"/>
              <a:t>- The nuclear membrane is impervious to DNA.</a:t>
            </a:r>
          </a:p>
          <a:p>
            <a:pPr marL="0" indent="0" algn="just">
              <a:lnSpc>
                <a:spcPct val="150000"/>
              </a:lnSpc>
              <a:buNone/>
            </a:pPr>
            <a:r>
              <a:rPr lang="en-US" sz="1800" dirty="0" smtClean="0"/>
              <a:t>- Often the cell produces multiple molecules of a protein and therefore it would be impossible for the same DNA molecule to be present at different </a:t>
            </a:r>
            <a:r>
              <a:rPr lang="en-US" sz="1800" dirty="0" err="1" smtClean="0"/>
              <a:t>ribosomes</a:t>
            </a:r>
            <a:r>
              <a:rPr lang="en-US" sz="1800" dirty="0" smtClean="0"/>
              <a:t> simultaneously.</a:t>
            </a:r>
          </a:p>
          <a:p>
            <a:pPr marL="0" indent="0" algn="just">
              <a:lnSpc>
                <a:spcPct val="150000"/>
              </a:lnSpc>
              <a:buNone/>
            </a:pPr>
            <a:r>
              <a:rPr lang="en-US" sz="1800" dirty="0" smtClean="0"/>
              <a:t>Transmission problems of genetic information are solved with an intermediate molecule, mRNA or messenger RNA.</a:t>
            </a:r>
          </a:p>
          <a:p>
            <a:pPr marL="0" indent="0" algn="just">
              <a:lnSpc>
                <a:spcPct val="150000"/>
              </a:lnSpc>
              <a:buNone/>
            </a:pPr>
            <a:r>
              <a:rPr lang="en-US" sz="1800" dirty="0" smtClean="0"/>
              <a:t>The mRNA is produced in the nucleus via the DNA transcription process and transfers information from the nucleus to the cytoplasm.</a:t>
            </a:r>
            <a:endParaRPr lang="el-GR" sz="1800" dirty="0" smtClean="0">
              <a:ea typeface="Times New Roman" charset="0"/>
              <a:cs typeface="Times New Roman" charset="0"/>
            </a:endParaRPr>
          </a:p>
          <a:p>
            <a:pPr algn="just">
              <a:lnSpc>
                <a:spcPct val="80000"/>
              </a:lnSpc>
              <a:buNone/>
            </a:pPr>
            <a:endParaRPr lang="en-US" sz="1800" dirty="0" smtClean="0"/>
          </a:p>
          <a:p>
            <a:pPr algn="just">
              <a:lnSpc>
                <a:spcPct val="80000"/>
              </a:lnSpc>
              <a:buNone/>
            </a:pPr>
            <a:endParaRPr lang="en-US" sz="1800"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5" name="Rectangle 5"/>
          <p:cNvSpPr>
            <a:spLocks noChangeArrowheads="1"/>
          </p:cNvSpPr>
          <p:nvPr/>
        </p:nvSpPr>
        <p:spPr bwMode="auto">
          <a:xfrm>
            <a:off x="6172200" y="1714500"/>
            <a:ext cx="1752600" cy="3505200"/>
          </a:xfrm>
          <a:prstGeom prst="rect">
            <a:avLst/>
          </a:prstGeom>
          <a:noFill/>
          <a:ln w="9525">
            <a:noFill/>
            <a:miter lim="800000"/>
            <a:headEnd/>
            <a:tailEnd/>
          </a:ln>
        </p:spPr>
        <p:txBody>
          <a:bodyPr/>
          <a:lstStyle/>
          <a:p>
            <a:pPr marL="342900" indent="-342900">
              <a:spcBef>
                <a:spcPct val="20000"/>
              </a:spcBef>
            </a:pPr>
            <a:r>
              <a:rPr lang="en-US" sz="1800" dirty="0" smtClean="0">
                <a:latin typeface="+mn-lt"/>
              </a:rPr>
              <a:t>Initiation</a:t>
            </a:r>
            <a:endParaRPr lang="el-GR" sz="1800" dirty="0" smtClean="0">
              <a:latin typeface="+mn-lt"/>
            </a:endParaRPr>
          </a:p>
          <a:p>
            <a:pPr marL="342900" indent="-342900">
              <a:spcBef>
                <a:spcPct val="20000"/>
              </a:spcBef>
            </a:pPr>
            <a:endParaRPr lang="el-GR" sz="1800" dirty="0" smtClean="0">
              <a:latin typeface="+mn-lt"/>
            </a:endParaRPr>
          </a:p>
          <a:p>
            <a:pPr marL="342900" indent="-342900">
              <a:spcBef>
                <a:spcPct val="20000"/>
              </a:spcBef>
            </a:pPr>
            <a:endParaRPr lang="el-GR" sz="1800" dirty="0" smtClean="0">
              <a:latin typeface="+mn-lt"/>
            </a:endParaRPr>
          </a:p>
          <a:p>
            <a:pPr marL="342900" indent="-342900">
              <a:spcBef>
                <a:spcPct val="20000"/>
              </a:spcBef>
            </a:pPr>
            <a:endParaRPr lang="en-US" sz="1800" dirty="0" smtClean="0">
              <a:latin typeface="+mn-lt"/>
            </a:endParaRPr>
          </a:p>
          <a:p>
            <a:pPr marL="342900" indent="-342900">
              <a:spcBef>
                <a:spcPct val="20000"/>
              </a:spcBef>
            </a:pPr>
            <a:r>
              <a:rPr lang="en-US" sz="1800" dirty="0" smtClean="0">
                <a:latin typeface="+mn-lt"/>
              </a:rPr>
              <a:t>Elongation</a:t>
            </a:r>
            <a:endParaRPr lang="el-GR" sz="1800" dirty="0" smtClean="0">
              <a:latin typeface="+mn-lt"/>
            </a:endParaRPr>
          </a:p>
          <a:p>
            <a:pPr marL="342900" indent="-342900">
              <a:spcBef>
                <a:spcPct val="20000"/>
              </a:spcBef>
            </a:pPr>
            <a:endParaRPr lang="el-GR" sz="1800" dirty="0" smtClean="0">
              <a:latin typeface="+mn-lt"/>
            </a:endParaRPr>
          </a:p>
          <a:p>
            <a:pPr marL="342900" indent="-342900">
              <a:spcBef>
                <a:spcPct val="20000"/>
              </a:spcBef>
            </a:pPr>
            <a:endParaRPr lang="el-GR" sz="1800" dirty="0" smtClean="0">
              <a:latin typeface="+mn-lt"/>
            </a:endParaRPr>
          </a:p>
          <a:p>
            <a:pPr marL="342900" indent="-342900">
              <a:spcBef>
                <a:spcPct val="20000"/>
              </a:spcBef>
            </a:pPr>
            <a:endParaRPr lang="en-US" sz="1800" dirty="0" smtClean="0">
              <a:latin typeface="+mn-lt"/>
            </a:endParaRPr>
          </a:p>
          <a:p>
            <a:pPr marL="342900" indent="-342900">
              <a:spcBef>
                <a:spcPct val="20000"/>
              </a:spcBef>
            </a:pPr>
            <a:r>
              <a:rPr lang="en-US" sz="1800" dirty="0" smtClean="0">
                <a:latin typeface="+mn-lt"/>
              </a:rPr>
              <a:t>Termination</a:t>
            </a:r>
            <a:endParaRPr lang="en-US" sz="1800" dirty="0">
              <a:latin typeface="+mn-lt"/>
            </a:endParaRPr>
          </a:p>
        </p:txBody>
      </p:sp>
      <p:sp>
        <p:nvSpPr>
          <p:cNvPr id="6" name="Rectangle 3"/>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TRANSCRIPTION STAGES</a:t>
            </a:r>
            <a:endParaRPr lang="en-US" sz="2400" dirty="0">
              <a:solidFill>
                <a:schemeClr val="tx2"/>
              </a:solidFill>
              <a:latin typeface="+mn-lt"/>
            </a:endParaRPr>
          </a:p>
        </p:txBody>
      </p:sp>
      <p:sp>
        <p:nvSpPr>
          <p:cNvPr id="7" name="Rectangle 2"/>
          <p:cNvSpPr>
            <a:spLocks noGrp="1" noChangeAspect="1" noChangeArrowheads="1"/>
          </p:cNvSpPr>
          <p:nvPr isPhoto="1"/>
        </p:nvSpPr>
        <p:spPr bwMode="auto">
          <a:xfrm>
            <a:off x="609600" y="1562100"/>
            <a:ext cx="4677156" cy="3771900"/>
          </a:xfrm>
          <a:prstGeom prst="rect">
            <a:avLst/>
          </a:prstGeom>
          <a:blipFill dpi="0" rotWithShape="1">
            <a:blip r:embed="rId2" cstate="print"/>
            <a:srcRect/>
            <a:stretch>
              <a:fillRect r="-12823"/>
            </a:stretch>
          </a:blipFill>
          <a:ln w="76200">
            <a:noFill/>
            <a:miter lim="800000"/>
            <a:headEnd/>
            <a:tailEnd/>
          </a:ln>
          <a:effectLst/>
        </p:spPr>
        <p:txBody>
          <a:bodyPr/>
          <a:lstStyle/>
          <a:p>
            <a:pPr>
              <a:defRPr/>
            </a:pPr>
            <a:endParaRPr lang="en-US"/>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Content Placeholder 3"/>
          <p:cNvPicPr>
            <a:picLocks noGrp="1" noChangeAspect="1"/>
          </p:cNvPicPr>
          <p:nvPr>
            <p:ph idx="1"/>
          </p:nvPr>
        </p:nvPicPr>
        <p:blipFill>
          <a:blip r:embed="rId2"/>
          <a:srcRect t="1170" b="1170"/>
          <a:stretch>
            <a:fillRect/>
          </a:stretch>
        </p:blipFill>
        <p:spPr>
          <a:xfrm>
            <a:off x="2825845" y="863600"/>
            <a:ext cx="6165755" cy="3390928"/>
          </a:xfrm>
        </p:spPr>
      </p:pic>
      <p:sp>
        <p:nvSpPr>
          <p:cNvPr id="5" name="Rectangle 4"/>
          <p:cNvSpPr/>
          <p:nvPr/>
        </p:nvSpPr>
        <p:spPr>
          <a:xfrm>
            <a:off x="609600" y="4746591"/>
            <a:ext cx="8305800" cy="1625060"/>
          </a:xfrm>
          <a:prstGeom prst="rect">
            <a:avLst/>
          </a:prstGeom>
        </p:spPr>
        <p:txBody>
          <a:bodyPr wrap="square">
            <a:spAutoFit/>
          </a:bodyPr>
          <a:lstStyle/>
          <a:p>
            <a:pPr marL="0" indent="0" algn="just">
              <a:lnSpc>
                <a:spcPct val="140000"/>
              </a:lnSpc>
              <a:buClr>
                <a:srgbClr val="0000FF"/>
              </a:buClr>
              <a:buFont typeface="Wingdings" charset="2"/>
              <a:buNone/>
            </a:pPr>
            <a:r>
              <a:rPr lang="en-US" sz="1800" b="0" dirty="0" smtClean="0"/>
              <a:t>Due to the </a:t>
            </a:r>
            <a:r>
              <a:rPr lang="en-US" sz="1800" b="0" dirty="0" err="1" smtClean="0"/>
              <a:t>complementarity</a:t>
            </a:r>
            <a:r>
              <a:rPr lang="en-US" sz="1800" b="0" dirty="0" smtClean="0"/>
              <a:t> towards each </a:t>
            </a:r>
            <a:r>
              <a:rPr lang="en-US" sz="1800" b="0" dirty="0" err="1" smtClean="0"/>
              <a:t>deoxyribonucleotide</a:t>
            </a:r>
            <a:r>
              <a:rPr lang="en-US" sz="1800" b="0" dirty="0" smtClean="0"/>
              <a:t> of one  strand of DNA, a complementary </a:t>
            </a:r>
            <a:r>
              <a:rPr lang="en-US" sz="1800" b="0" dirty="0" err="1" smtClean="0"/>
              <a:t>ribonucleotide</a:t>
            </a:r>
            <a:r>
              <a:rPr lang="en-US" sz="1800" b="0" dirty="0" smtClean="0"/>
              <a:t> is aligned. The</a:t>
            </a:r>
            <a:r>
              <a:rPr lang="en-US" sz="1800" dirty="0" smtClean="0"/>
              <a:t> RNA-polymerase </a:t>
            </a:r>
            <a:r>
              <a:rPr lang="en-US" sz="1800" b="0" dirty="0" smtClean="0"/>
              <a:t>enzyme sequentially connects the </a:t>
            </a:r>
            <a:r>
              <a:rPr lang="en-US" sz="1800" b="0" dirty="0" err="1" smtClean="0"/>
              <a:t>ribonucleotides</a:t>
            </a:r>
            <a:r>
              <a:rPr lang="en-US" sz="1800" b="0" dirty="0" smtClean="0"/>
              <a:t> by covalent bonding, thereby </a:t>
            </a:r>
            <a:r>
              <a:rPr lang="en-US" sz="1800" dirty="0" smtClean="0"/>
              <a:t>forming a single-stranded RNA </a:t>
            </a:r>
            <a:r>
              <a:rPr lang="en-US" sz="1800" b="0" dirty="0" smtClean="0"/>
              <a:t>molecule.</a:t>
            </a:r>
            <a:endParaRPr lang="en-US" sz="1800" b="0" dirty="0">
              <a:latin typeface="+mn-lt"/>
              <a:ea typeface="Times New Roman" charset="0"/>
              <a:cs typeface="Times New Roman" charset="0"/>
            </a:endParaRPr>
          </a:p>
        </p:txBody>
      </p:sp>
      <p:sp>
        <p:nvSpPr>
          <p:cNvPr id="6" name="Rectangle 5"/>
          <p:cNvSpPr/>
          <p:nvPr/>
        </p:nvSpPr>
        <p:spPr>
          <a:xfrm>
            <a:off x="609600" y="854649"/>
            <a:ext cx="2667000" cy="3951852"/>
          </a:xfrm>
          <a:prstGeom prst="rect">
            <a:avLst/>
          </a:prstGeom>
        </p:spPr>
        <p:txBody>
          <a:bodyPr wrap="square">
            <a:spAutoFit/>
          </a:bodyPr>
          <a:lstStyle/>
          <a:p>
            <a:pPr marL="0" indent="0">
              <a:lnSpc>
                <a:spcPct val="140000"/>
              </a:lnSpc>
              <a:buClr>
                <a:srgbClr val="0000FF"/>
              </a:buClr>
              <a:buFont typeface="Wingdings" charset="2"/>
              <a:buNone/>
            </a:pPr>
            <a:r>
              <a:rPr lang="en-US" sz="1800" b="0" dirty="0" smtClean="0"/>
              <a:t>RNA transcription from DNA evolves as follows:</a:t>
            </a:r>
          </a:p>
          <a:p>
            <a:pPr marL="0" indent="0">
              <a:lnSpc>
                <a:spcPct val="140000"/>
              </a:lnSpc>
              <a:buClr>
                <a:srgbClr val="0000FF"/>
              </a:buClr>
              <a:buFont typeface="Wingdings" charset="2"/>
              <a:buNone/>
            </a:pPr>
            <a:r>
              <a:rPr lang="en-US" sz="1800" b="0" dirty="0" smtClean="0"/>
              <a:t>The hydrogen bonds between the </a:t>
            </a:r>
            <a:r>
              <a:rPr lang="en-US" sz="1800" dirty="0" smtClean="0"/>
              <a:t>complementary bases break </a:t>
            </a:r>
            <a:r>
              <a:rPr lang="en-US" sz="1800" b="0" dirty="0" smtClean="0"/>
              <a:t>in the part of the DNA strand that has the requested genetic information and the </a:t>
            </a:r>
            <a:r>
              <a:rPr lang="en-US" sz="1800" dirty="0" smtClean="0"/>
              <a:t>double helix opens</a:t>
            </a:r>
            <a:r>
              <a:rPr lang="en-US" sz="1800" b="0" dirty="0" smtClean="0"/>
              <a:t>.</a:t>
            </a:r>
            <a:endParaRPr lang="en-US" sz="1800" b="0" dirty="0" smtClean="0">
              <a:ea typeface="Times New Roman" charset="0"/>
              <a:cs typeface="Times New Roman" charset="0"/>
            </a:endParaRPr>
          </a:p>
        </p:txBody>
      </p:sp>
      <p:sp>
        <p:nvSpPr>
          <p:cNvPr id="7" name="Rectangle 2"/>
          <p:cNvSpPr>
            <a:spLocks noGrp="1" noChangeArrowheads="1"/>
          </p:cNvSpPr>
          <p:nvPr>
            <p:ph type="title"/>
          </p:nvPr>
        </p:nvSpPr>
        <p:spPr>
          <a:xfrm>
            <a:off x="1295400" y="381000"/>
            <a:ext cx="6286500" cy="533400"/>
          </a:xfrm>
        </p:spPr>
        <p:txBody>
          <a:bodyPr/>
          <a:lstStyle/>
          <a:p>
            <a:pPr eaLnBrk="1" hangingPunct="1"/>
            <a:r>
              <a:rPr lang="en-GB" sz="2400" b="1" dirty="0" smtClean="0">
                <a:latin typeface="+mn-lt"/>
              </a:rPr>
              <a:t>TRANSCRIPTION</a:t>
            </a:r>
            <a:endParaRPr lang="el-GR" sz="2400" b="1" dirty="0" smtClean="0">
              <a:latin typeface="+mn-lt"/>
            </a:endParaRPr>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04800" y="1176277"/>
            <a:ext cx="8610600" cy="2862323"/>
          </a:xfrm>
          <a:prstGeom prst="rect">
            <a:avLst/>
          </a:prstGeom>
        </p:spPr>
        <p:txBody>
          <a:bodyPr wrap="square">
            <a:spAutoFit/>
          </a:bodyPr>
          <a:lstStyle/>
          <a:p>
            <a:pPr algn="just"/>
            <a:r>
              <a:rPr lang="en-US" sz="1800" b="0" dirty="0" smtClean="0"/>
              <a:t>Transcription begins with the </a:t>
            </a:r>
            <a:r>
              <a:rPr lang="en-US" sz="1800" dirty="0" smtClean="0"/>
              <a:t>binding of RNA polymerase to the promoter</a:t>
            </a:r>
            <a:r>
              <a:rPr lang="en-US" sz="1800" b="0" dirty="0" smtClean="0"/>
              <a:t>. In prokaryotes, the RNA polymerase is a central enzyme consisting of five subunits. At the start of the procedure, the enzyme binds to a sigma factor (number 70) that helps find the appropriate -35 and -10 bases downstream of the promoter.</a:t>
            </a:r>
          </a:p>
          <a:p>
            <a:pPr algn="just"/>
            <a:endParaRPr lang="en-US" sz="1800" b="0" dirty="0" smtClean="0"/>
          </a:p>
          <a:p>
            <a:pPr algn="just"/>
            <a:r>
              <a:rPr lang="en-US" sz="1800" b="0" dirty="0" smtClean="0"/>
              <a:t>The onset of transcription is much more complex in eukaryotes. The main difference is that the </a:t>
            </a:r>
            <a:r>
              <a:rPr lang="en-US" sz="1800" dirty="0" smtClean="0"/>
              <a:t>eukaryotic polymerases do not directly recognize the promoter sequences</a:t>
            </a:r>
            <a:r>
              <a:rPr lang="en-US" sz="1800" b="0" dirty="0" smtClean="0"/>
              <a:t>. In contrast to replication, transcription </a:t>
            </a:r>
            <a:r>
              <a:rPr lang="en-US" sz="1800" dirty="0" smtClean="0"/>
              <a:t>does not require a primer to initiate its RNA polymerase activity</a:t>
            </a:r>
            <a:r>
              <a:rPr lang="en-US" sz="1800" b="0" dirty="0" smtClean="0"/>
              <a:t>. The </a:t>
            </a:r>
            <a:r>
              <a:rPr lang="en-US" sz="1800" dirty="0" smtClean="0"/>
              <a:t>DNA unfolds </a:t>
            </a:r>
            <a:r>
              <a:rPr lang="en-US" sz="1800" b="0" dirty="0" smtClean="0"/>
              <a:t>and produces a small open complex and </a:t>
            </a:r>
            <a:r>
              <a:rPr lang="en-US" sz="1800" dirty="0" smtClean="0"/>
              <a:t>synthesis begins </a:t>
            </a:r>
            <a:r>
              <a:rPr lang="en-US" sz="1800" b="0" dirty="0" smtClean="0"/>
              <a:t>only on the clone-matrix.</a:t>
            </a:r>
          </a:p>
        </p:txBody>
      </p:sp>
      <p:pic>
        <p:nvPicPr>
          <p:cNvPr id="4" name="Picture 3" descr="400px-Simple_transcription_initiation1"/>
          <p:cNvPicPr>
            <a:picLocks noChangeAspect="1" noChangeArrowheads="1"/>
          </p:cNvPicPr>
          <p:nvPr/>
        </p:nvPicPr>
        <p:blipFill>
          <a:blip r:embed="rId2" cstate="print"/>
          <a:srcRect/>
          <a:stretch>
            <a:fillRect/>
          </a:stretch>
        </p:blipFill>
        <p:spPr bwMode="auto">
          <a:xfrm>
            <a:off x="1104900" y="4249738"/>
            <a:ext cx="6692900" cy="2074862"/>
          </a:xfrm>
          <a:prstGeom prst="rect">
            <a:avLst/>
          </a:prstGeom>
          <a:noFill/>
          <a:ln w="9525">
            <a:noFill/>
            <a:miter lim="800000"/>
            <a:headEnd/>
            <a:tailEnd/>
          </a:ln>
        </p:spPr>
      </p:pic>
      <p:sp>
        <p:nvSpPr>
          <p:cNvPr id="5" name="Rectangle 4"/>
          <p:cNvSpPr/>
          <p:nvPr/>
        </p:nvSpPr>
        <p:spPr>
          <a:xfrm>
            <a:off x="2819400" y="5029200"/>
            <a:ext cx="2630648" cy="338554"/>
          </a:xfrm>
          <a:prstGeom prst="rect">
            <a:avLst/>
          </a:prstGeom>
        </p:spPr>
        <p:txBody>
          <a:bodyPr wrap="none">
            <a:spAutoFit/>
          </a:bodyPr>
          <a:lstStyle/>
          <a:p>
            <a:r>
              <a:rPr lang="el-GR" sz="1600" dirty="0" smtClean="0"/>
              <a:t>RNAP = RNA polymerase</a:t>
            </a:r>
            <a:endParaRPr lang="el-GR" sz="1600" dirty="0"/>
          </a:p>
        </p:txBody>
      </p:sp>
      <p:sp>
        <p:nvSpPr>
          <p:cNvPr id="6" name="Rectangle 5"/>
          <p:cNvSpPr/>
          <p:nvPr/>
        </p:nvSpPr>
        <p:spPr>
          <a:xfrm>
            <a:off x="3852734" y="457200"/>
            <a:ext cx="1786066" cy="461665"/>
          </a:xfrm>
          <a:prstGeom prst="rect">
            <a:avLst/>
          </a:prstGeom>
        </p:spPr>
        <p:txBody>
          <a:bodyPr wrap="none">
            <a:spAutoFit/>
          </a:bodyPr>
          <a:lstStyle/>
          <a:p>
            <a:r>
              <a:rPr lang="el-GR" sz="2400" dirty="0" smtClean="0">
                <a:latin typeface="+mn-lt"/>
              </a:rPr>
              <a:t>I</a:t>
            </a:r>
            <a:r>
              <a:rPr lang="en-GB" sz="2400" dirty="0" smtClean="0">
                <a:latin typeface="+mn-lt"/>
              </a:rPr>
              <a:t>NITIATION</a:t>
            </a:r>
            <a:endParaRPr lang="en-US" sz="2400" dirty="0">
              <a:latin typeface="+mn-lt"/>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400px-Simple_transcription_elongation1"/>
          <p:cNvPicPr>
            <a:picLocks noChangeAspect="1" noChangeArrowheads="1"/>
          </p:cNvPicPr>
          <p:nvPr/>
        </p:nvPicPr>
        <p:blipFill>
          <a:blip r:embed="rId2" cstate="print"/>
          <a:srcRect/>
          <a:stretch>
            <a:fillRect/>
          </a:stretch>
        </p:blipFill>
        <p:spPr bwMode="auto">
          <a:xfrm>
            <a:off x="579437" y="1776412"/>
            <a:ext cx="8335963" cy="1500188"/>
          </a:xfrm>
          <a:prstGeom prst="rect">
            <a:avLst/>
          </a:prstGeom>
          <a:noFill/>
          <a:ln w="9525">
            <a:noFill/>
            <a:miter lim="800000"/>
            <a:headEnd/>
            <a:tailEnd/>
          </a:ln>
        </p:spPr>
      </p:pic>
      <p:sp>
        <p:nvSpPr>
          <p:cNvPr id="70659" name="Rectangle 3"/>
          <p:cNvSpPr>
            <a:spLocks noChangeArrowheads="1"/>
          </p:cNvSpPr>
          <p:nvPr/>
        </p:nvSpPr>
        <p:spPr bwMode="auto">
          <a:xfrm>
            <a:off x="3352800" y="681335"/>
            <a:ext cx="5486400" cy="461665"/>
          </a:xfrm>
          <a:prstGeom prst="rect">
            <a:avLst/>
          </a:prstGeom>
          <a:noFill/>
          <a:ln w="9525">
            <a:noFill/>
            <a:miter lim="800000"/>
            <a:headEnd/>
            <a:tailEnd/>
          </a:ln>
        </p:spPr>
        <p:txBody>
          <a:bodyPr wrap="square">
            <a:spAutoFit/>
          </a:bodyPr>
          <a:lstStyle/>
          <a:p>
            <a:r>
              <a:rPr lang="en-US" sz="2400" b="1" dirty="0" smtClean="0">
                <a:latin typeface="+mn-lt"/>
              </a:rPr>
              <a:t>E</a:t>
            </a:r>
            <a:r>
              <a:rPr lang="en-GB" sz="2400" dirty="0" smtClean="0">
                <a:latin typeface="+mn-lt"/>
              </a:rPr>
              <a:t>LONGATION</a:t>
            </a:r>
            <a:endParaRPr lang="en-US" sz="2400" b="1" dirty="0" smtClean="0">
              <a:latin typeface="+mn-lt"/>
            </a:endParaRPr>
          </a:p>
        </p:txBody>
      </p:sp>
      <p:sp>
        <p:nvSpPr>
          <p:cNvPr id="4" name="Rectangle 3"/>
          <p:cNvSpPr/>
          <p:nvPr/>
        </p:nvSpPr>
        <p:spPr>
          <a:xfrm>
            <a:off x="685800" y="3808273"/>
            <a:ext cx="7924800" cy="1200329"/>
          </a:xfrm>
          <a:prstGeom prst="rect">
            <a:avLst/>
          </a:prstGeom>
        </p:spPr>
        <p:txBody>
          <a:bodyPr wrap="square">
            <a:spAutoFit/>
          </a:bodyPr>
          <a:lstStyle/>
          <a:p>
            <a:pPr algn="just"/>
            <a:r>
              <a:rPr lang="en-US" sz="1800" b="0" dirty="0" smtClean="0"/>
              <a:t>In contrast to DNA replication, transcription of the mRNA may involve </a:t>
            </a:r>
            <a:r>
              <a:rPr lang="en-US" sz="1800" dirty="0" smtClean="0"/>
              <a:t>multiple RNA polymerases on a single DNA matrix</a:t>
            </a:r>
            <a:r>
              <a:rPr lang="en-US" sz="1800" b="0" dirty="0" smtClean="0"/>
              <a:t>, so that many mRNA molecules can be produced from a single copy of a gene. This step also includes a </a:t>
            </a:r>
            <a:r>
              <a:rPr lang="en-US" sz="1800" dirty="0" smtClean="0"/>
              <a:t>proofreading mechanism </a:t>
            </a:r>
            <a:r>
              <a:rPr lang="en-US" sz="1800" b="0" dirty="0" smtClean="0"/>
              <a:t>that can replace errors in RNA.</a:t>
            </a:r>
            <a:endParaRPr lang="en-US" sz="1800" b="0" dirty="0">
              <a:latin typeface="+mn-lt"/>
            </a:endParaRP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descr="400px-Simple_transcription_termination1"/>
          <p:cNvPicPr>
            <a:picLocks noChangeAspect="1" noChangeArrowheads="1"/>
          </p:cNvPicPr>
          <p:nvPr/>
        </p:nvPicPr>
        <p:blipFill>
          <a:blip r:embed="rId2" cstate="print"/>
          <a:srcRect/>
          <a:stretch>
            <a:fillRect/>
          </a:stretch>
        </p:blipFill>
        <p:spPr bwMode="auto">
          <a:xfrm>
            <a:off x="925512" y="790575"/>
            <a:ext cx="7456488" cy="2181225"/>
          </a:xfrm>
          <a:prstGeom prst="rect">
            <a:avLst/>
          </a:prstGeom>
          <a:noFill/>
          <a:ln w="9525">
            <a:noFill/>
            <a:miter lim="800000"/>
            <a:headEnd/>
            <a:tailEnd/>
          </a:ln>
        </p:spPr>
      </p:pic>
      <p:sp>
        <p:nvSpPr>
          <p:cNvPr id="71683" name="Rectangle 3"/>
          <p:cNvSpPr>
            <a:spLocks noChangeArrowheads="1"/>
          </p:cNvSpPr>
          <p:nvPr/>
        </p:nvSpPr>
        <p:spPr bwMode="auto">
          <a:xfrm>
            <a:off x="841375" y="376535"/>
            <a:ext cx="5711825" cy="461665"/>
          </a:xfrm>
          <a:prstGeom prst="rect">
            <a:avLst/>
          </a:prstGeom>
          <a:noFill/>
          <a:ln w="9525">
            <a:noFill/>
            <a:miter lim="800000"/>
            <a:headEnd/>
            <a:tailEnd/>
          </a:ln>
        </p:spPr>
        <p:txBody>
          <a:bodyPr wrap="square">
            <a:spAutoFit/>
          </a:bodyPr>
          <a:lstStyle/>
          <a:p>
            <a:pPr eaLnBrk="0" hangingPunct="0"/>
            <a:r>
              <a:rPr lang="en-GB" sz="2400" b="1" dirty="0" smtClean="0">
                <a:latin typeface="+mn-lt"/>
              </a:rPr>
              <a:t>TERMINATION</a:t>
            </a:r>
            <a:endParaRPr lang="en-US" sz="2400" b="1" dirty="0" smtClean="0">
              <a:latin typeface="+mn-lt"/>
            </a:endParaRPr>
          </a:p>
        </p:txBody>
      </p:sp>
      <p:sp>
        <p:nvSpPr>
          <p:cNvPr id="4" name="Rectangle 3"/>
          <p:cNvSpPr/>
          <p:nvPr/>
        </p:nvSpPr>
        <p:spPr>
          <a:xfrm>
            <a:off x="609600" y="3185279"/>
            <a:ext cx="8077200" cy="3139321"/>
          </a:xfrm>
          <a:prstGeom prst="rect">
            <a:avLst/>
          </a:prstGeom>
        </p:spPr>
        <p:txBody>
          <a:bodyPr wrap="square">
            <a:spAutoFit/>
          </a:bodyPr>
          <a:lstStyle/>
          <a:p>
            <a:pPr algn="just"/>
            <a:r>
              <a:rPr lang="en-US" sz="1800" b="0" dirty="0" smtClean="0"/>
              <a:t>Bacteria use two different strategies for terminating transcription:</a:t>
            </a:r>
          </a:p>
          <a:p>
            <a:pPr algn="just"/>
            <a:r>
              <a:rPr lang="en-US" sz="1800" b="0" dirty="0" smtClean="0"/>
              <a:t>In "</a:t>
            </a:r>
            <a:r>
              <a:rPr lang="en-US" sz="1800" dirty="0" smtClean="0"/>
              <a:t>Rho-independent </a:t>
            </a:r>
            <a:r>
              <a:rPr lang="en-US" sz="1800" b="0" dirty="0" smtClean="0"/>
              <a:t>termination," transcription stops when the newly synthesized RNA molecule </a:t>
            </a:r>
            <a:r>
              <a:rPr lang="en-US" sz="1800" dirty="0" smtClean="0"/>
              <a:t>forms a hairpin loop, followed by Us</a:t>
            </a:r>
            <a:r>
              <a:rPr lang="en-US" sz="1800" b="0" dirty="0" smtClean="0"/>
              <a:t>, causing the detachment from the template (DNA).</a:t>
            </a:r>
            <a:r>
              <a:rPr lang="en-US" sz="1800" b="0" dirty="0" smtClean="0">
                <a:latin typeface="+mn-lt"/>
              </a:rPr>
              <a:t> </a:t>
            </a:r>
            <a:endParaRPr lang="el-GR" sz="1800" b="0" dirty="0" smtClean="0">
              <a:latin typeface="+mn-lt"/>
            </a:endParaRPr>
          </a:p>
          <a:p>
            <a:pPr algn="just"/>
            <a:r>
              <a:rPr lang="en-US" sz="1800" b="0" dirty="0" smtClean="0"/>
              <a:t>In the "</a:t>
            </a:r>
            <a:r>
              <a:rPr lang="en-US" sz="1800" dirty="0" smtClean="0"/>
              <a:t>Rho-dependent</a:t>
            </a:r>
            <a:r>
              <a:rPr lang="en-US" sz="1800" b="0" dirty="0" smtClean="0"/>
              <a:t>" termination pattern, a protein called "Rho" </a:t>
            </a:r>
            <a:r>
              <a:rPr lang="en-US" sz="1800" dirty="0" smtClean="0"/>
              <a:t>destabilizes the interaction </a:t>
            </a:r>
            <a:r>
              <a:rPr lang="en-US" sz="1800" b="0" dirty="0" smtClean="0"/>
              <a:t>between the template and the RNA, thus </a:t>
            </a:r>
            <a:r>
              <a:rPr lang="en-US" sz="1800" dirty="0" smtClean="0"/>
              <a:t>releasing the newly synthesized mRNA </a:t>
            </a:r>
            <a:r>
              <a:rPr lang="en-US" sz="1800" b="0" dirty="0" smtClean="0"/>
              <a:t>from the elongation complex</a:t>
            </a:r>
            <a:r>
              <a:rPr lang="en-US" sz="1800" b="0" dirty="0" smtClean="0">
                <a:latin typeface="+mn-lt"/>
              </a:rPr>
              <a:t>.</a:t>
            </a:r>
            <a:endParaRPr lang="el-GR" sz="1800" b="0" dirty="0" smtClean="0">
              <a:latin typeface="+mn-lt"/>
            </a:endParaRPr>
          </a:p>
          <a:p>
            <a:pPr algn="just"/>
            <a:r>
              <a:rPr lang="en-US" sz="1800" b="0" dirty="0" smtClean="0"/>
              <a:t>Ending transcription in eukaryotes is less understandable. It involves "</a:t>
            </a:r>
            <a:r>
              <a:rPr lang="en-US" sz="1800" dirty="0" smtClean="0"/>
              <a:t>cleavage</a:t>
            </a:r>
            <a:r>
              <a:rPr lang="en-US" sz="1800" b="0" dirty="0" smtClean="0"/>
              <a:t>" of the new transcript and </a:t>
            </a:r>
            <a:r>
              <a:rPr lang="en-US" sz="1800" dirty="0" smtClean="0"/>
              <a:t>addition of As at the 3’ end</a:t>
            </a:r>
            <a:r>
              <a:rPr lang="en-US" sz="1800" b="0" dirty="0" smtClean="0"/>
              <a:t>, regardless of the DNA sequence that is used as template, during a process called </a:t>
            </a:r>
            <a:r>
              <a:rPr lang="el-GR" sz="1800" dirty="0" smtClean="0">
                <a:solidFill>
                  <a:srgbClr val="000000"/>
                </a:solidFill>
              </a:rPr>
              <a:t>polyadeny</a:t>
            </a:r>
            <a:r>
              <a:rPr lang="en-GB" sz="1800" dirty="0" err="1" smtClean="0">
                <a:solidFill>
                  <a:srgbClr val="000000"/>
                </a:solidFill>
              </a:rPr>
              <a:t>lation</a:t>
            </a:r>
            <a:r>
              <a:rPr lang="el-GR" sz="1800" b="0" dirty="0" smtClean="0">
                <a:latin typeface="+mn-lt"/>
              </a:rPr>
              <a:t>.</a:t>
            </a:r>
            <a:endParaRPr lang="en-US" sz="1800" b="0" dirty="0">
              <a:latin typeface="+mn-lt"/>
            </a:endParaRP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57200" y="457200"/>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POST-TRANSCRIPTIONAL MODIFICATIONS</a:t>
            </a:r>
            <a:endParaRPr lang="en-US" sz="2400" dirty="0">
              <a:solidFill>
                <a:schemeClr val="tx2"/>
              </a:solidFill>
              <a:latin typeface="+mn-lt"/>
            </a:endParaRPr>
          </a:p>
        </p:txBody>
      </p:sp>
      <p:sp>
        <p:nvSpPr>
          <p:cNvPr id="3" name="Text Box 4"/>
          <p:cNvSpPr txBox="1">
            <a:spLocks noChangeArrowheads="1"/>
          </p:cNvSpPr>
          <p:nvPr/>
        </p:nvSpPr>
        <p:spPr bwMode="auto">
          <a:xfrm>
            <a:off x="1547773" y="1937873"/>
            <a:ext cx="5081627" cy="1643527"/>
          </a:xfrm>
          <a:prstGeom prst="rect">
            <a:avLst/>
          </a:prstGeom>
          <a:noFill/>
          <a:ln w="9525">
            <a:noFill/>
            <a:miter lim="800000"/>
            <a:headEnd/>
            <a:tailEnd/>
          </a:ln>
        </p:spPr>
        <p:txBody>
          <a:bodyPr wrap="none">
            <a:spAutoFit/>
          </a:bodyPr>
          <a:lstStyle/>
          <a:p>
            <a:pPr marL="342900" indent="-342900">
              <a:spcBef>
                <a:spcPct val="20000"/>
              </a:spcBef>
              <a:buFontTx/>
              <a:buChar char="•"/>
            </a:pPr>
            <a:r>
              <a:rPr lang="en-US" sz="1800" b="0" dirty="0" smtClean="0"/>
              <a:t>5’</a:t>
            </a:r>
            <a:r>
              <a:rPr lang="el-GR" sz="1800" b="0" dirty="0" smtClean="0"/>
              <a:t> </a:t>
            </a:r>
            <a:r>
              <a:rPr lang="en-US" sz="1800" b="0" dirty="0" smtClean="0"/>
              <a:t>cap addition</a:t>
            </a:r>
            <a:endParaRPr lang="en-US" sz="1800" b="0" dirty="0" smtClean="0">
              <a:latin typeface="+mn-lt"/>
            </a:endParaRPr>
          </a:p>
          <a:p>
            <a:pPr marL="342900" indent="-342900">
              <a:spcBef>
                <a:spcPct val="20000"/>
              </a:spcBef>
              <a:buFontTx/>
              <a:buChar char="•"/>
            </a:pPr>
            <a:r>
              <a:rPr lang="el-GR" sz="1800" b="0" dirty="0" smtClean="0">
                <a:latin typeface="+mn-lt"/>
              </a:rPr>
              <a:t>3' poly(A)</a:t>
            </a:r>
            <a:r>
              <a:rPr lang="en-GB" sz="1800" b="0" dirty="0" smtClean="0">
                <a:latin typeface="+mn-lt"/>
              </a:rPr>
              <a:t> tail addition</a:t>
            </a:r>
            <a:r>
              <a:rPr lang="el-GR" sz="1800" b="0" dirty="0" smtClean="0">
                <a:latin typeface="+mn-lt"/>
              </a:rPr>
              <a:t>  </a:t>
            </a:r>
            <a:endParaRPr lang="en-GB" sz="1800" b="0" dirty="0" smtClean="0">
              <a:latin typeface="+mn-lt"/>
            </a:endParaRPr>
          </a:p>
          <a:p>
            <a:pPr marL="342900" indent="-342900">
              <a:spcBef>
                <a:spcPct val="20000"/>
              </a:spcBef>
              <a:buFontTx/>
              <a:buChar char="•"/>
            </a:pPr>
            <a:r>
              <a:rPr lang="en-GB" sz="1800" b="0" dirty="0" smtClean="0"/>
              <a:t>Splicing</a:t>
            </a:r>
            <a:endParaRPr lang="el-GR" sz="1800" b="0" dirty="0" smtClean="0"/>
          </a:p>
          <a:p>
            <a:pPr marL="342900" indent="-342900">
              <a:spcBef>
                <a:spcPct val="20000"/>
              </a:spcBef>
            </a:pPr>
            <a:endParaRPr lang="en-US" sz="1800" b="0" dirty="0" smtClean="0">
              <a:latin typeface="+mn-lt"/>
            </a:endParaRPr>
          </a:p>
          <a:p>
            <a:r>
              <a:rPr lang="en-US" sz="1800" b="0" dirty="0" smtClean="0">
                <a:solidFill>
                  <a:schemeClr val="bg1"/>
                </a:solidFill>
                <a:latin typeface="+mn-lt"/>
              </a:rPr>
              <a:t>Let’s </a:t>
            </a:r>
            <a:r>
              <a:rPr lang="en-US" sz="1800" b="0" dirty="0">
                <a:solidFill>
                  <a:schemeClr val="bg1"/>
                </a:solidFill>
                <a:latin typeface="+mn-lt"/>
              </a:rPr>
              <a:t>look closely at the </a:t>
            </a:r>
            <a:r>
              <a:rPr lang="en-US" sz="1800" b="0" u="sng" dirty="0">
                <a:solidFill>
                  <a:schemeClr val="bg1"/>
                </a:solidFill>
                <a:latin typeface="+mn-lt"/>
              </a:rPr>
              <a:t>process</a:t>
            </a:r>
            <a:r>
              <a:rPr lang="en-US" sz="1800" b="0" dirty="0">
                <a:solidFill>
                  <a:schemeClr val="bg1"/>
                </a:solidFill>
                <a:latin typeface="+mn-lt"/>
              </a:rPr>
              <a:t> of transcription.</a:t>
            </a:r>
          </a:p>
        </p:txBody>
      </p:sp>
      <p:pic>
        <p:nvPicPr>
          <p:cNvPr id="4" name="Picture 2" descr="700px-MRNA_structure"/>
          <p:cNvPicPr>
            <a:picLocks noChangeAspect="1" noChangeArrowheads="1"/>
          </p:cNvPicPr>
          <p:nvPr/>
        </p:nvPicPr>
        <p:blipFill>
          <a:blip r:embed="rId2" cstate="print"/>
          <a:srcRect/>
          <a:stretch>
            <a:fillRect/>
          </a:stretch>
        </p:blipFill>
        <p:spPr bwMode="auto">
          <a:xfrm>
            <a:off x="152400" y="3714750"/>
            <a:ext cx="8853488" cy="1543050"/>
          </a:xfrm>
          <a:prstGeom prst="rect">
            <a:avLst/>
          </a:prstGeom>
          <a:noFill/>
          <a:ln w="9525">
            <a:noFill/>
            <a:miter lim="800000"/>
            <a:headEnd/>
            <a:tailEnd/>
          </a:ln>
        </p:spPr>
      </p:pic>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descr="599px-CDMB2"/>
          <p:cNvPicPr>
            <a:picLocks noChangeAspect="1" noChangeArrowheads="1"/>
          </p:cNvPicPr>
          <p:nvPr/>
        </p:nvPicPr>
        <p:blipFill>
          <a:blip r:embed="rId2" cstate="print"/>
          <a:srcRect/>
          <a:stretch>
            <a:fillRect/>
          </a:stretch>
        </p:blipFill>
        <p:spPr bwMode="auto">
          <a:xfrm>
            <a:off x="3780472" y="1143000"/>
            <a:ext cx="5134928" cy="5143500"/>
          </a:xfrm>
          <a:prstGeom prst="rect">
            <a:avLst/>
          </a:prstGeom>
          <a:noFill/>
          <a:ln w="9525">
            <a:noFill/>
            <a:miter lim="800000"/>
            <a:headEnd/>
            <a:tailEnd/>
          </a:ln>
        </p:spPr>
      </p:pic>
      <p:sp>
        <p:nvSpPr>
          <p:cNvPr id="4" name="Rectangle 3"/>
          <p:cNvSpPr/>
          <p:nvPr/>
        </p:nvSpPr>
        <p:spPr>
          <a:xfrm>
            <a:off x="304800" y="1371600"/>
            <a:ext cx="4114800" cy="2788456"/>
          </a:xfrm>
          <a:prstGeom prst="rect">
            <a:avLst/>
          </a:prstGeom>
        </p:spPr>
        <p:txBody>
          <a:bodyPr wrap="square">
            <a:spAutoFit/>
          </a:bodyPr>
          <a:lstStyle/>
          <a:p>
            <a:pPr>
              <a:lnSpc>
                <a:spcPct val="140000"/>
              </a:lnSpc>
              <a:buClr>
                <a:srgbClr val="0000FF"/>
              </a:buClr>
              <a:tabLst>
                <a:tab pos="228600" algn="l"/>
              </a:tabLst>
            </a:pPr>
            <a:r>
              <a:rPr lang="en-US" sz="1800" b="0" dirty="0" smtClean="0"/>
              <a:t>The</a:t>
            </a:r>
            <a:r>
              <a:rPr lang="en-US" sz="1800" dirty="0" smtClean="0"/>
              <a:t> DNA replicates </a:t>
            </a:r>
            <a:r>
              <a:rPr lang="en-US" sz="1800" b="0" dirty="0" smtClean="0"/>
              <a:t>and produces two daughter molecules identical to the original.</a:t>
            </a:r>
          </a:p>
          <a:p>
            <a:pPr>
              <a:lnSpc>
                <a:spcPct val="140000"/>
              </a:lnSpc>
              <a:buClr>
                <a:srgbClr val="0000FF"/>
              </a:buClr>
              <a:tabLst>
                <a:tab pos="228600" algn="l"/>
              </a:tabLst>
            </a:pPr>
            <a:r>
              <a:rPr lang="en-US" sz="1800" dirty="0" smtClean="0"/>
              <a:t>DNA is transcribed </a:t>
            </a:r>
            <a:r>
              <a:rPr lang="en-US" sz="1800" b="0" dirty="0" smtClean="0"/>
              <a:t>and produces RNA.</a:t>
            </a:r>
          </a:p>
          <a:p>
            <a:pPr>
              <a:lnSpc>
                <a:spcPct val="140000"/>
              </a:lnSpc>
              <a:buClr>
                <a:srgbClr val="0000FF"/>
              </a:buClr>
              <a:tabLst>
                <a:tab pos="228600" algn="l"/>
              </a:tabLst>
            </a:pPr>
            <a:r>
              <a:rPr lang="en-US" sz="1800" dirty="0" smtClean="0"/>
              <a:t>RNA is translated </a:t>
            </a:r>
            <a:r>
              <a:rPr lang="en-US" sz="1800" b="0" dirty="0" smtClean="0"/>
              <a:t>and produces proteins.</a:t>
            </a:r>
            <a:endParaRPr lang="en-US" sz="1800" b="0" dirty="0" smtClean="0">
              <a:latin typeface="+mn-lt"/>
              <a:ea typeface="Times New Roman" charset="0"/>
              <a:cs typeface="Times New Roman" charset="0"/>
            </a:endParaRPr>
          </a:p>
        </p:txBody>
      </p:sp>
      <p:sp>
        <p:nvSpPr>
          <p:cNvPr id="5" name="Rectangle 4"/>
          <p:cNvSpPr/>
          <p:nvPr/>
        </p:nvSpPr>
        <p:spPr>
          <a:xfrm>
            <a:off x="304800" y="4038600"/>
            <a:ext cx="3733800" cy="1799467"/>
          </a:xfrm>
          <a:prstGeom prst="rect">
            <a:avLst/>
          </a:prstGeom>
        </p:spPr>
        <p:txBody>
          <a:bodyPr wrap="square">
            <a:spAutoFit/>
          </a:bodyPr>
          <a:lstStyle/>
          <a:p>
            <a:pPr>
              <a:lnSpc>
                <a:spcPct val="140000"/>
              </a:lnSpc>
              <a:buClr>
                <a:srgbClr val="0000FF"/>
              </a:buClr>
              <a:tabLst>
                <a:tab pos="228600" algn="l"/>
              </a:tabLst>
            </a:pPr>
            <a:endParaRPr lang="en-GB" sz="1600" b="0" dirty="0" smtClean="0">
              <a:latin typeface="+mn-lt"/>
              <a:ea typeface="Times New Roman" charset="0"/>
              <a:cs typeface="Times New Roman" charset="0"/>
            </a:endParaRPr>
          </a:p>
          <a:p>
            <a:pPr>
              <a:lnSpc>
                <a:spcPct val="140000"/>
              </a:lnSpc>
              <a:buClr>
                <a:srgbClr val="0000FF"/>
              </a:buClr>
              <a:tabLst>
                <a:tab pos="228600" algn="l"/>
              </a:tabLst>
            </a:pPr>
            <a:r>
              <a:rPr lang="en-US" sz="1600" b="0" cap="all" dirty="0" smtClean="0"/>
              <a:t>exception</a:t>
            </a:r>
            <a:r>
              <a:rPr lang="en-US" sz="1600" b="0" dirty="0" smtClean="0"/>
              <a:t>: some viruses that have as genetic material RNA they make DNA from. This process is called reverse transcription.</a:t>
            </a:r>
            <a:endParaRPr lang="en-US" sz="1600" b="0" dirty="0">
              <a:latin typeface="+mn-lt"/>
              <a:ea typeface="Times New Roman" charset="0"/>
              <a:cs typeface="Times New Roman" charset="0"/>
            </a:endParaRPr>
          </a:p>
        </p:txBody>
      </p:sp>
      <p:sp>
        <p:nvSpPr>
          <p:cNvPr id="7" name="Text Box 5"/>
          <p:cNvSpPr txBox="1">
            <a:spLocks noChangeArrowheads="1"/>
          </p:cNvSpPr>
          <p:nvPr/>
        </p:nvSpPr>
        <p:spPr bwMode="auto">
          <a:xfrm>
            <a:off x="795640" y="452735"/>
            <a:ext cx="7814960" cy="461665"/>
          </a:xfrm>
          <a:prstGeom prst="rect">
            <a:avLst/>
          </a:prstGeom>
          <a:noFill/>
          <a:ln w="9525">
            <a:noFill/>
            <a:miter lim="800000"/>
            <a:headEnd/>
            <a:tailEnd/>
          </a:ln>
        </p:spPr>
        <p:txBody>
          <a:bodyPr wrap="none">
            <a:spAutoFit/>
          </a:bodyPr>
          <a:lstStyle/>
          <a:p>
            <a:r>
              <a:rPr lang="en-US" sz="2400" cap="all" dirty="0">
                <a:latin typeface="Times New Roman" pitchFamily="18" charset="0"/>
              </a:rPr>
              <a:t>The Central Dogma Of Molecular Biology</a:t>
            </a:r>
            <a:endParaRPr lang="el-GR" sz="2400" cap="all" dirty="0">
              <a:latin typeface="Times New Roman" pitchFamily="18" charset="0"/>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1743075" y="2362200"/>
            <a:ext cx="6078538" cy="4152900"/>
          </a:xfrm>
          <a:prstGeom prst="rect">
            <a:avLst/>
          </a:prstGeom>
          <a:noFill/>
          <a:ln w="9525">
            <a:noFill/>
            <a:miter lim="800000"/>
            <a:headEnd/>
            <a:tailEnd/>
          </a:ln>
        </p:spPr>
      </p:pic>
      <p:sp>
        <p:nvSpPr>
          <p:cNvPr id="4" name="Rectangle 3"/>
          <p:cNvSpPr/>
          <p:nvPr/>
        </p:nvSpPr>
        <p:spPr>
          <a:xfrm>
            <a:off x="609600" y="884872"/>
            <a:ext cx="8153400" cy="1477328"/>
          </a:xfrm>
          <a:prstGeom prst="rect">
            <a:avLst/>
          </a:prstGeom>
        </p:spPr>
        <p:txBody>
          <a:bodyPr wrap="square">
            <a:spAutoFit/>
          </a:bodyPr>
          <a:lstStyle/>
          <a:p>
            <a:pPr algn="just"/>
            <a:r>
              <a:rPr lang="en-US" sz="1800" b="0" dirty="0" smtClean="0"/>
              <a:t>The 5’ cap is a modified guanine nucleotide added at the 5' end of the pre-mRNA using a 5', 5-triphosphate bond. This modification is critical for the </a:t>
            </a:r>
            <a:r>
              <a:rPr lang="en-US" sz="1800" dirty="0" smtClean="0"/>
              <a:t>identification and proper binding of mRNA to the ribosome </a:t>
            </a:r>
            <a:r>
              <a:rPr lang="en-US" sz="1800" b="0" dirty="0" smtClean="0"/>
              <a:t>as well as </a:t>
            </a:r>
            <a:r>
              <a:rPr lang="en-US" sz="1800" dirty="0" smtClean="0"/>
              <a:t>5’ </a:t>
            </a:r>
            <a:r>
              <a:rPr lang="en-US" sz="1800" dirty="0" err="1" smtClean="0"/>
              <a:t>exonuclease</a:t>
            </a:r>
            <a:r>
              <a:rPr lang="en-US" sz="1800" dirty="0" smtClean="0"/>
              <a:t> protection</a:t>
            </a:r>
            <a:r>
              <a:rPr lang="en-US" sz="1800" b="0" dirty="0" smtClean="0"/>
              <a:t>. It can also be important for other essential processes such as splicing and transport.</a:t>
            </a:r>
            <a:endParaRPr lang="en-US" sz="1800" b="0" dirty="0">
              <a:latin typeface="+mn-lt"/>
            </a:endParaRPr>
          </a:p>
        </p:txBody>
      </p:sp>
      <p:sp>
        <p:nvSpPr>
          <p:cNvPr id="5" name="Rectangle 4"/>
          <p:cNvSpPr/>
          <p:nvPr/>
        </p:nvSpPr>
        <p:spPr>
          <a:xfrm>
            <a:off x="1012523" y="300335"/>
            <a:ext cx="1044877" cy="461665"/>
          </a:xfrm>
          <a:prstGeom prst="rect">
            <a:avLst/>
          </a:prstGeom>
        </p:spPr>
        <p:txBody>
          <a:bodyPr wrap="none">
            <a:spAutoFit/>
          </a:bodyPr>
          <a:lstStyle/>
          <a:p>
            <a:r>
              <a:rPr lang="el-GR" sz="2400" dirty="0" smtClean="0">
                <a:latin typeface="+mn-lt"/>
              </a:rPr>
              <a:t>5' cap</a:t>
            </a:r>
            <a:endParaRPr lang="en-US" sz="2400" dirty="0">
              <a:latin typeface="+mn-lt"/>
            </a:endParaRPr>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257300" y="224135"/>
            <a:ext cx="3009900" cy="461665"/>
          </a:xfrm>
          <a:prstGeom prst="rect">
            <a:avLst/>
          </a:prstGeom>
          <a:noFill/>
          <a:ln w="9525">
            <a:noFill/>
            <a:miter lim="800000"/>
            <a:headEnd/>
            <a:tailEnd/>
          </a:ln>
        </p:spPr>
        <p:txBody>
          <a:bodyPr wrap="square">
            <a:spAutoFit/>
          </a:bodyPr>
          <a:lstStyle/>
          <a:p>
            <a:r>
              <a:rPr lang="el-GR" sz="2400" b="1" dirty="0">
                <a:latin typeface="+mn-lt"/>
              </a:rPr>
              <a:t>3' poly(A) </a:t>
            </a:r>
            <a:r>
              <a:rPr lang="el-GR" sz="2400" b="1" dirty="0" smtClean="0">
                <a:latin typeface="+mn-lt"/>
              </a:rPr>
              <a:t>tail</a:t>
            </a:r>
            <a:endParaRPr lang="en-US" sz="2400" b="1" dirty="0" smtClean="0">
              <a:latin typeface="+mn-lt"/>
            </a:endParaRPr>
          </a:p>
        </p:txBody>
      </p:sp>
      <p:pic>
        <p:nvPicPr>
          <p:cNvPr id="73731" name="Picture 3"/>
          <p:cNvPicPr>
            <a:picLocks noChangeAspect="1" noChangeArrowheads="1"/>
          </p:cNvPicPr>
          <p:nvPr/>
        </p:nvPicPr>
        <p:blipFill>
          <a:blip r:embed="rId2" cstate="print"/>
          <a:srcRect/>
          <a:stretch>
            <a:fillRect/>
          </a:stretch>
        </p:blipFill>
        <p:spPr bwMode="auto">
          <a:xfrm>
            <a:off x="1017588" y="838200"/>
            <a:ext cx="7145337" cy="3059113"/>
          </a:xfrm>
          <a:prstGeom prst="rect">
            <a:avLst/>
          </a:prstGeom>
          <a:noFill/>
          <a:ln w="9525">
            <a:noFill/>
            <a:miter lim="800000"/>
            <a:headEnd/>
            <a:tailEnd/>
          </a:ln>
        </p:spPr>
      </p:pic>
      <p:sp>
        <p:nvSpPr>
          <p:cNvPr id="4" name="Rectangle 3"/>
          <p:cNvSpPr/>
          <p:nvPr/>
        </p:nvSpPr>
        <p:spPr>
          <a:xfrm>
            <a:off x="609600" y="4191000"/>
            <a:ext cx="8153400" cy="2031325"/>
          </a:xfrm>
          <a:prstGeom prst="rect">
            <a:avLst/>
          </a:prstGeom>
        </p:spPr>
        <p:txBody>
          <a:bodyPr wrap="square">
            <a:spAutoFit/>
          </a:bodyPr>
          <a:lstStyle/>
          <a:p>
            <a:pPr algn="just"/>
            <a:r>
              <a:rPr lang="en-US" sz="1800" b="0" dirty="0" smtClean="0"/>
              <a:t>The 3’ poly (A) "tail" is a </a:t>
            </a:r>
            <a:r>
              <a:rPr lang="en-US" sz="1800" dirty="0" smtClean="0"/>
              <a:t>long adenine nucleotide sequence </a:t>
            </a:r>
            <a:r>
              <a:rPr lang="en-US" sz="1800" b="0" dirty="0" smtClean="0"/>
              <a:t>(often several hundreds) added to the </a:t>
            </a:r>
            <a:r>
              <a:rPr lang="en-US" sz="1800" dirty="0" smtClean="0"/>
              <a:t>3' end of pre-mRNA </a:t>
            </a:r>
            <a:r>
              <a:rPr lang="en-US" sz="1800" b="0" dirty="0" smtClean="0"/>
              <a:t>via the action of an enzyme, the </a:t>
            </a:r>
            <a:r>
              <a:rPr lang="en-US" sz="1800" b="0" dirty="0" err="1" smtClean="0"/>
              <a:t>polyadenylate</a:t>
            </a:r>
            <a:r>
              <a:rPr lang="en-US" sz="1800" b="0" dirty="0" smtClean="0"/>
              <a:t> polymerase. In higher eukaryotes, the poly (A) tail is added to transcripts containing a particular sequence, the AAUAAA. The significance of the AAUAAA signal is evidenced by a mutation in the human alpha 2-globin gene, which alters the original AATAAA sequence in AATAAG, leading to hemoglobin dysfunctions.</a:t>
            </a:r>
            <a:endParaRPr lang="en-US" sz="1800" b="0" dirty="0">
              <a:latin typeface="+mn-lt"/>
            </a:endParaRP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09700" y="3075057"/>
            <a:ext cx="6642100" cy="369332"/>
          </a:xfrm>
          <a:prstGeom prst="rect">
            <a:avLst/>
          </a:prstGeom>
        </p:spPr>
        <p:txBody>
          <a:bodyPr wrap="square">
            <a:spAutoFit/>
          </a:bodyPr>
          <a:lstStyle/>
          <a:p>
            <a:r>
              <a:rPr lang="en-US" sz="1800" dirty="0" smtClean="0"/>
              <a:t>https://</a:t>
            </a:r>
            <a:r>
              <a:rPr lang="en-US" sz="1800" dirty="0" err="1" smtClean="0"/>
              <a:t>www.youtube.com/watch?v</a:t>
            </a:r>
            <a:r>
              <a:rPr lang="en-US" sz="1800" dirty="0" smtClean="0"/>
              <a:t>=DoSRu15VtdM</a:t>
            </a:r>
            <a:endParaRPr lang="en-US" sz="1800" dirty="0"/>
          </a:p>
        </p:txBody>
      </p:sp>
      <p:sp>
        <p:nvSpPr>
          <p:cNvPr id="3" name="TextBox 2"/>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Most eukaryotic genes take the form of alternating exons and introns. Each exon is an ORF that codes for amino acids. The intron sequences do not code for amino acids and contain internal stop codons."/>
          <p:cNvPicPr>
            <a:picLocks noChangeAspect="1" noChangeArrowheads="1"/>
          </p:cNvPicPr>
          <p:nvPr/>
        </p:nvPicPr>
        <p:blipFill>
          <a:blip r:embed="rId2" cstate="print"/>
          <a:srcRect/>
          <a:stretch>
            <a:fillRect/>
          </a:stretch>
        </p:blipFill>
        <p:spPr bwMode="auto">
          <a:xfrm>
            <a:off x="527050" y="3014663"/>
            <a:ext cx="8112125" cy="2776537"/>
          </a:xfrm>
          <a:prstGeom prst="rect">
            <a:avLst/>
          </a:prstGeom>
          <a:noFill/>
          <a:ln w="9525">
            <a:noFill/>
            <a:miter lim="800000"/>
            <a:headEnd/>
            <a:tailEnd/>
          </a:ln>
        </p:spPr>
      </p:pic>
      <p:sp>
        <p:nvSpPr>
          <p:cNvPr id="5" name="Rectangle 4"/>
          <p:cNvSpPr/>
          <p:nvPr/>
        </p:nvSpPr>
        <p:spPr>
          <a:xfrm>
            <a:off x="3474168" y="381000"/>
            <a:ext cx="2088432" cy="461665"/>
          </a:xfrm>
          <a:prstGeom prst="rect">
            <a:avLst/>
          </a:prstGeom>
        </p:spPr>
        <p:txBody>
          <a:bodyPr wrap="none">
            <a:spAutoFit/>
          </a:bodyPr>
          <a:lstStyle/>
          <a:p>
            <a:r>
              <a:rPr lang="en-US" sz="2400" dirty="0" smtClean="0">
                <a:solidFill>
                  <a:schemeClr val="tx2"/>
                </a:solidFill>
              </a:rPr>
              <a:t>RNA splicing</a:t>
            </a:r>
            <a:endParaRPr lang="en-US" sz="2400" dirty="0"/>
          </a:p>
        </p:txBody>
      </p:sp>
      <p:sp>
        <p:nvSpPr>
          <p:cNvPr id="6" name="Rectangle 5"/>
          <p:cNvSpPr/>
          <p:nvPr/>
        </p:nvSpPr>
        <p:spPr>
          <a:xfrm>
            <a:off x="457200" y="1219200"/>
            <a:ext cx="8001000" cy="923330"/>
          </a:xfrm>
          <a:prstGeom prst="rect">
            <a:avLst/>
          </a:prstGeom>
        </p:spPr>
        <p:txBody>
          <a:bodyPr wrap="square">
            <a:spAutoFit/>
          </a:bodyPr>
          <a:lstStyle/>
          <a:p>
            <a:pPr algn="just">
              <a:spcAft>
                <a:spcPts val="2400"/>
              </a:spcAft>
            </a:pPr>
            <a:r>
              <a:rPr lang="en-US" sz="1800" b="0" dirty="0" smtClean="0"/>
              <a:t>Most eukaryotic genes consist of alternating </a:t>
            </a:r>
            <a:r>
              <a:rPr lang="en-US" sz="1800" dirty="0" err="1" smtClean="0"/>
              <a:t>exons</a:t>
            </a:r>
            <a:r>
              <a:rPr lang="en-US" sz="1800" b="0" dirty="0" smtClean="0"/>
              <a:t> and </a:t>
            </a:r>
            <a:r>
              <a:rPr lang="en-US" sz="1800" dirty="0" err="1" smtClean="0"/>
              <a:t>introns</a:t>
            </a:r>
            <a:r>
              <a:rPr lang="en-US" sz="1800" b="0" dirty="0" smtClean="0"/>
              <a:t>. Each </a:t>
            </a:r>
            <a:r>
              <a:rPr lang="en-US" sz="1800" b="0" dirty="0" err="1" smtClean="0"/>
              <a:t>exon</a:t>
            </a:r>
            <a:r>
              <a:rPr lang="en-US" sz="1800" b="0" dirty="0" smtClean="0"/>
              <a:t> encodes a protein segment. </a:t>
            </a:r>
            <a:r>
              <a:rPr lang="en-US" sz="1800" b="0" dirty="0" err="1" smtClean="0"/>
              <a:t>Introns</a:t>
            </a:r>
            <a:r>
              <a:rPr lang="en-US" sz="1800" b="0" dirty="0" smtClean="0"/>
              <a:t> do not encode amino acids but contain regulatory sequences and internal termination </a:t>
            </a:r>
            <a:r>
              <a:rPr lang="en-US" sz="1800" b="0" dirty="0" err="1" smtClean="0"/>
              <a:t>codons</a:t>
            </a:r>
            <a:r>
              <a:rPr lang="en-US" sz="1800" b="0" dirty="0" smtClean="0"/>
              <a:t>.</a:t>
            </a:r>
            <a:endParaRPr lang="en-US" sz="1800" b="0"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3213" y="681038"/>
            <a:ext cx="8535987" cy="4500562"/>
            <a:chOff x="191" y="429"/>
            <a:chExt cx="5377" cy="2835"/>
          </a:xfrm>
        </p:grpSpPr>
        <p:pic>
          <p:nvPicPr>
            <p:cNvPr id="75779" name="Picture 3"/>
            <p:cNvPicPr>
              <a:picLocks noChangeAspect="1" noChangeArrowheads="1"/>
            </p:cNvPicPr>
            <p:nvPr/>
          </p:nvPicPr>
          <p:blipFill>
            <a:blip r:embed="rId2" cstate="print"/>
            <a:srcRect/>
            <a:stretch>
              <a:fillRect/>
            </a:stretch>
          </p:blipFill>
          <p:spPr bwMode="auto">
            <a:xfrm>
              <a:off x="191" y="1422"/>
              <a:ext cx="5377" cy="1475"/>
            </a:xfrm>
            <a:prstGeom prst="rect">
              <a:avLst/>
            </a:prstGeom>
            <a:noFill/>
            <a:ln w="9525">
              <a:noFill/>
              <a:miter lim="800000"/>
              <a:headEnd/>
              <a:tailEnd/>
            </a:ln>
          </p:spPr>
        </p:pic>
        <p:sp>
          <p:nvSpPr>
            <p:cNvPr id="75780" name="Text Box 4"/>
            <p:cNvSpPr txBox="1">
              <a:spLocks noChangeArrowheads="1"/>
            </p:cNvSpPr>
            <p:nvPr/>
          </p:nvSpPr>
          <p:spPr bwMode="auto">
            <a:xfrm>
              <a:off x="864" y="2973"/>
              <a:ext cx="1978" cy="288"/>
            </a:xfrm>
            <a:prstGeom prst="rect">
              <a:avLst/>
            </a:prstGeom>
            <a:noFill/>
            <a:ln w="9525">
              <a:noFill/>
              <a:miter lim="800000"/>
              <a:headEnd/>
              <a:tailEnd/>
            </a:ln>
          </p:spPr>
          <p:txBody>
            <a:bodyPr wrap="none">
              <a:spAutoFit/>
            </a:bodyPr>
            <a:lstStyle/>
            <a:p>
              <a:pPr eaLnBrk="0" hangingPunct="0"/>
              <a:r>
                <a:rPr lang="en-US" sz="2400" b="1">
                  <a:solidFill>
                    <a:srgbClr val="FFFF00"/>
                  </a:solidFill>
                  <a:latin typeface="Times" pitchFamily="18" charset="0"/>
                </a:rPr>
                <a:t>5’ phosphodiester of G</a:t>
              </a:r>
            </a:p>
          </p:txBody>
        </p:sp>
        <p:sp>
          <p:nvSpPr>
            <p:cNvPr id="75781" name="Text Box 5"/>
            <p:cNvSpPr txBox="1">
              <a:spLocks noChangeArrowheads="1"/>
            </p:cNvSpPr>
            <p:nvPr/>
          </p:nvSpPr>
          <p:spPr bwMode="auto">
            <a:xfrm>
              <a:off x="3024" y="2976"/>
              <a:ext cx="1017" cy="288"/>
            </a:xfrm>
            <a:prstGeom prst="rect">
              <a:avLst/>
            </a:prstGeom>
            <a:noFill/>
            <a:ln w="9525">
              <a:noFill/>
              <a:miter lim="800000"/>
              <a:headEnd/>
              <a:tailEnd/>
            </a:ln>
          </p:spPr>
          <p:txBody>
            <a:bodyPr wrap="none">
              <a:spAutoFit/>
            </a:bodyPr>
            <a:lstStyle/>
            <a:p>
              <a:pPr eaLnBrk="0" hangingPunct="0"/>
              <a:r>
                <a:rPr lang="en-US" sz="2400" b="1">
                  <a:solidFill>
                    <a:srgbClr val="FFFF00"/>
                  </a:solidFill>
                  <a:latin typeface="Times" pitchFamily="18" charset="0"/>
                </a:rPr>
                <a:t>2’ OH of A</a:t>
              </a:r>
            </a:p>
          </p:txBody>
        </p:sp>
        <p:sp>
          <p:nvSpPr>
            <p:cNvPr id="75782" name="Text Box 6"/>
            <p:cNvSpPr txBox="1">
              <a:spLocks noChangeArrowheads="1"/>
            </p:cNvSpPr>
            <p:nvPr/>
          </p:nvSpPr>
          <p:spPr bwMode="auto">
            <a:xfrm>
              <a:off x="1536" y="429"/>
              <a:ext cx="3091" cy="288"/>
            </a:xfrm>
            <a:prstGeom prst="rect">
              <a:avLst/>
            </a:prstGeom>
            <a:noFill/>
            <a:ln w="9525">
              <a:noFill/>
              <a:miter lim="800000"/>
              <a:headEnd/>
              <a:tailEnd/>
            </a:ln>
          </p:spPr>
          <p:txBody>
            <a:bodyPr wrap="none">
              <a:spAutoFit/>
            </a:bodyPr>
            <a:lstStyle/>
            <a:p>
              <a:pPr eaLnBrk="0" hangingPunct="0"/>
              <a:r>
                <a:rPr lang="en-US" sz="2400" b="1">
                  <a:latin typeface="Times" pitchFamily="18" charset="0"/>
                </a:rPr>
                <a:t>Splicing: 3 components are required</a:t>
              </a:r>
            </a:p>
          </p:txBody>
        </p:sp>
        <p:sp>
          <p:nvSpPr>
            <p:cNvPr id="75783" name="Rectangle 7"/>
            <p:cNvSpPr>
              <a:spLocks noChangeArrowheads="1"/>
            </p:cNvSpPr>
            <p:nvPr/>
          </p:nvSpPr>
          <p:spPr bwMode="auto">
            <a:xfrm>
              <a:off x="768" y="1776"/>
              <a:ext cx="1152" cy="288"/>
            </a:xfrm>
            <a:prstGeom prst="rect">
              <a:avLst/>
            </a:prstGeom>
            <a:noFill/>
            <a:ln w="57150">
              <a:solidFill>
                <a:srgbClr val="339966"/>
              </a:solidFill>
              <a:miter lim="800000"/>
              <a:headEnd/>
              <a:tailEnd/>
            </a:ln>
          </p:spPr>
          <p:txBody>
            <a:bodyPr wrap="none" anchor="ctr"/>
            <a:lstStyle/>
            <a:p>
              <a:endParaRPr lang="en-US"/>
            </a:p>
          </p:txBody>
        </p:sp>
        <p:sp>
          <p:nvSpPr>
            <p:cNvPr id="75784" name="Rectangle 8"/>
            <p:cNvSpPr>
              <a:spLocks noChangeArrowheads="1"/>
            </p:cNvSpPr>
            <p:nvPr/>
          </p:nvSpPr>
          <p:spPr bwMode="auto">
            <a:xfrm>
              <a:off x="3072" y="2448"/>
              <a:ext cx="816" cy="384"/>
            </a:xfrm>
            <a:prstGeom prst="rect">
              <a:avLst/>
            </a:prstGeom>
            <a:noFill/>
            <a:ln w="57150">
              <a:solidFill>
                <a:srgbClr val="FF00FF"/>
              </a:solidFill>
              <a:miter lim="800000"/>
              <a:headEnd/>
              <a:tailEnd/>
            </a:ln>
          </p:spPr>
          <p:txBody>
            <a:bodyPr wrap="none" anchor="ctr"/>
            <a:lstStyle/>
            <a:p>
              <a:endParaRPr lang="en-US"/>
            </a:p>
          </p:txBody>
        </p:sp>
        <p:sp>
          <p:nvSpPr>
            <p:cNvPr id="75785" name="Rectangle 9"/>
            <p:cNvSpPr>
              <a:spLocks noChangeArrowheads="1"/>
            </p:cNvSpPr>
            <p:nvPr/>
          </p:nvSpPr>
          <p:spPr bwMode="auto">
            <a:xfrm>
              <a:off x="4032" y="1632"/>
              <a:ext cx="1152" cy="480"/>
            </a:xfrm>
            <a:prstGeom prst="rect">
              <a:avLst/>
            </a:prstGeom>
            <a:noFill/>
            <a:ln w="57150">
              <a:solidFill>
                <a:srgbClr val="00CCFF"/>
              </a:solidFill>
              <a:miter lim="800000"/>
              <a:headEnd/>
              <a:tailEnd/>
            </a:ln>
          </p:spPr>
          <p:txBody>
            <a:bodyPr wrap="none" anchor="ctr"/>
            <a:lstStyle/>
            <a:p>
              <a:endParaRPr lang="en-US"/>
            </a:p>
          </p:txBody>
        </p:sp>
        <p:sp>
          <p:nvSpPr>
            <p:cNvPr id="75786" name="Text Box 10"/>
            <p:cNvSpPr txBox="1">
              <a:spLocks noChangeArrowheads="1"/>
            </p:cNvSpPr>
            <p:nvPr/>
          </p:nvSpPr>
          <p:spPr bwMode="auto">
            <a:xfrm>
              <a:off x="864" y="960"/>
              <a:ext cx="4187" cy="288"/>
            </a:xfrm>
            <a:prstGeom prst="rect">
              <a:avLst/>
            </a:prstGeom>
            <a:noFill/>
            <a:ln w="9525">
              <a:noFill/>
              <a:miter lim="800000"/>
              <a:headEnd/>
              <a:tailEnd/>
            </a:ln>
          </p:spPr>
          <p:txBody>
            <a:bodyPr wrap="none">
              <a:spAutoFit/>
            </a:bodyPr>
            <a:lstStyle/>
            <a:p>
              <a:pPr eaLnBrk="0" hangingPunct="0"/>
              <a:r>
                <a:rPr lang="en-US" sz="2400" b="1">
                  <a:latin typeface="Times" pitchFamily="18" charset="0"/>
                </a:rPr>
                <a:t>Note some important aspects of the 5’ and 3’ ends</a:t>
              </a:r>
            </a:p>
          </p:txBody>
        </p:sp>
      </p:gr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TextBox 12"/>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131888" y="3260725"/>
            <a:ext cx="4970832" cy="338554"/>
          </a:xfrm>
          <a:prstGeom prst="rect">
            <a:avLst/>
          </a:prstGeom>
          <a:noFill/>
          <a:ln w="9525">
            <a:noFill/>
            <a:miter lim="800000"/>
            <a:headEnd/>
            <a:tailEnd/>
          </a:ln>
        </p:spPr>
        <p:txBody>
          <a:bodyPr wrap="none">
            <a:spAutoFit/>
          </a:bodyPr>
          <a:lstStyle/>
          <a:p>
            <a:r>
              <a:rPr lang="en-US" sz="1600" dirty="0" smtClean="0"/>
              <a:t>https://</a:t>
            </a:r>
            <a:r>
              <a:rPr lang="en-US" sz="1600" dirty="0" err="1" smtClean="0"/>
              <a:t>www.youtube.com/watch?v</a:t>
            </a:r>
            <a:r>
              <a:rPr lang="en-US" sz="1600" dirty="0" smtClean="0"/>
              <a:t>=OfeYFF85u-U</a:t>
            </a:r>
            <a:endParaRPr lang="el-GR" sz="1600"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Rectangle 4"/>
          <p:cNvSpPr/>
          <p:nvPr/>
        </p:nvSpPr>
        <p:spPr>
          <a:xfrm>
            <a:off x="1270000" y="2630557"/>
            <a:ext cx="6565900" cy="369332"/>
          </a:xfrm>
          <a:prstGeom prst="rect">
            <a:avLst/>
          </a:prstGeom>
        </p:spPr>
        <p:txBody>
          <a:bodyPr wrap="square">
            <a:spAutoFit/>
          </a:bodyPr>
          <a:lstStyle/>
          <a:p>
            <a:r>
              <a:rPr lang="en-US" sz="1800" dirty="0" smtClean="0"/>
              <a:t>https://</a:t>
            </a:r>
            <a:r>
              <a:rPr lang="en-US" sz="1800" dirty="0" err="1" smtClean="0"/>
              <a:t>www.youtube.com/watch?v</a:t>
            </a:r>
            <a:r>
              <a:rPr lang="en-US" sz="1800" dirty="0" smtClean="0"/>
              <a:t>=AVABXkK5Q_o</a:t>
            </a:r>
            <a:endParaRPr lang="en-US" sz="1800" dirty="0"/>
          </a:p>
        </p:txBody>
      </p:sp>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7" name="Picture 3" descr="Alternative splicing- the process by which a given gene is spliced into more than 1 type of mRNA molecule."/>
          <p:cNvPicPr>
            <a:picLocks noChangeAspect="1" noChangeArrowheads="1"/>
          </p:cNvPicPr>
          <p:nvPr/>
        </p:nvPicPr>
        <p:blipFill>
          <a:blip r:embed="rId2" cstate="print"/>
          <a:srcRect/>
          <a:stretch>
            <a:fillRect/>
          </a:stretch>
        </p:blipFill>
        <p:spPr bwMode="auto">
          <a:xfrm>
            <a:off x="354012" y="2568575"/>
            <a:ext cx="8408988" cy="3908425"/>
          </a:xfrm>
          <a:prstGeom prst="rect">
            <a:avLst/>
          </a:prstGeom>
          <a:noFill/>
          <a:ln w="9525">
            <a:noFill/>
            <a:miter lim="800000"/>
            <a:headEnd/>
            <a:tailEnd/>
          </a:ln>
        </p:spPr>
      </p:pic>
      <p:sp>
        <p:nvSpPr>
          <p:cNvPr id="4" name="Rectangle 3"/>
          <p:cNvSpPr/>
          <p:nvPr/>
        </p:nvSpPr>
        <p:spPr>
          <a:xfrm>
            <a:off x="457200" y="531673"/>
            <a:ext cx="8458200" cy="1754327"/>
          </a:xfrm>
          <a:prstGeom prst="rect">
            <a:avLst/>
          </a:prstGeom>
        </p:spPr>
        <p:txBody>
          <a:bodyPr wrap="square">
            <a:spAutoFit/>
          </a:bodyPr>
          <a:lstStyle/>
          <a:p>
            <a:pPr algn="just"/>
            <a:r>
              <a:rPr lang="en-US" sz="1800" b="0" dirty="0" smtClean="0"/>
              <a:t>One of the surprises of the Human Genome Program was the relatively small number of genes found, ~ 25,000. One could ask, "How can something as complex as humans have only 25% more genes than the small warm C. </a:t>
            </a:r>
            <a:r>
              <a:rPr lang="en-US" sz="1800" b="0" dirty="0" err="1" smtClean="0"/>
              <a:t>elegans</a:t>
            </a:r>
            <a:r>
              <a:rPr lang="en-US" sz="1800" b="0" dirty="0" smtClean="0"/>
              <a:t>? Part of the answer seems to be interpreted with alternative splicing. Alternative splicing refers to the process by which a given gene with alternative splices predominates more than one type of mRNA molecule.</a:t>
            </a:r>
            <a:endParaRPr lang="en-US" sz="1800" b="0"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01600" y="0"/>
            <a:ext cx="8940800" cy="6705600"/>
          </a:xfrm>
          <a:prstGeom prst="rect">
            <a:avLst/>
          </a:prstGeom>
          <a:noFill/>
          <a:ln w="9525">
            <a:noFill/>
            <a:miter lim="800000"/>
            <a:headEnd/>
            <a:tailEnd/>
          </a:ln>
        </p:spPr>
      </p:pic>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452563" y="3260725"/>
            <a:ext cx="6238875" cy="336550"/>
          </a:xfrm>
          <a:prstGeom prst="rect">
            <a:avLst/>
          </a:prstGeom>
          <a:noFill/>
          <a:ln w="9525">
            <a:noFill/>
            <a:miter lim="800000"/>
            <a:headEnd/>
            <a:tailEnd/>
          </a:ln>
        </p:spPr>
        <p:txBody>
          <a:bodyPr wrap="none">
            <a:spAutoFit/>
          </a:bodyPr>
          <a:lstStyle/>
          <a:p>
            <a:r>
              <a:rPr lang="en-US" sz="1600" dirty="0"/>
              <a:t>http://www.youtube.com/watch?v=OEWOZS_JTgk&amp;feature=related</a:t>
            </a: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t="21005"/>
          <a:stretch>
            <a:fillRect/>
          </a:stretch>
        </p:blipFill>
        <p:spPr bwMode="auto">
          <a:xfrm>
            <a:off x="107950" y="1052513"/>
            <a:ext cx="8964613" cy="5289550"/>
          </a:xfrm>
          <a:prstGeom prst="rect">
            <a:avLst/>
          </a:prstGeom>
          <a:noFill/>
          <a:ln w="9525">
            <a:noFill/>
            <a:miter lim="800000"/>
            <a:headEnd/>
            <a:tailEnd/>
          </a:ln>
        </p:spPr>
      </p:pic>
      <p:sp>
        <p:nvSpPr>
          <p:cNvPr id="5" name="Text Box 5"/>
          <p:cNvSpPr txBox="1">
            <a:spLocks noChangeArrowheads="1"/>
          </p:cNvSpPr>
          <p:nvPr/>
        </p:nvSpPr>
        <p:spPr bwMode="auto">
          <a:xfrm>
            <a:off x="719440" y="605135"/>
            <a:ext cx="7814960" cy="461665"/>
          </a:xfrm>
          <a:prstGeom prst="rect">
            <a:avLst/>
          </a:prstGeom>
          <a:noFill/>
          <a:ln w="9525">
            <a:noFill/>
            <a:miter lim="800000"/>
            <a:headEnd/>
            <a:tailEnd/>
          </a:ln>
        </p:spPr>
        <p:txBody>
          <a:bodyPr wrap="none">
            <a:spAutoFit/>
          </a:bodyPr>
          <a:lstStyle/>
          <a:p>
            <a:r>
              <a:rPr lang="en-US" sz="2400" cap="all" dirty="0">
                <a:latin typeface="Times New Roman" pitchFamily="18" charset="0"/>
              </a:rPr>
              <a:t>The Central Dogma Of Molecular Biology</a:t>
            </a:r>
            <a:endParaRPr lang="el-GR" sz="2400" cap="all" dirty="0">
              <a:latin typeface="Times New Roman" pitchFamily="18" charset="0"/>
            </a:endParaRP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9600" y="1468438"/>
            <a:ext cx="8229600" cy="1143000"/>
          </a:xfrm>
        </p:spPr>
        <p:txBody>
          <a:bodyPr/>
          <a:lstStyle/>
          <a:p>
            <a:pPr eaLnBrk="1" hangingPunct="1"/>
            <a:r>
              <a:rPr lang="en-GB" dirty="0" smtClean="0"/>
              <a:t>GENETIC CODE</a:t>
            </a:r>
            <a:endParaRPr lang="el-GR" dirty="0" smtClean="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descr="genetic"/>
          <p:cNvPicPr>
            <a:picLocks noChangeAspect="1" noChangeArrowheads="1"/>
          </p:cNvPicPr>
          <p:nvPr/>
        </p:nvPicPr>
        <p:blipFill>
          <a:blip r:embed="rId2" cstate="print"/>
          <a:srcRect/>
          <a:stretch>
            <a:fillRect/>
          </a:stretch>
        </p:blipFill>
        <p:spPr bwMode="auto">
          <a:xfrm>
            <a:off x="4419600" y="1325663"/>
            <a:ext cx="4002857" cy="4998937"/>
          </a:xfrm>
          <a:prstGeom prst="rect">
            <a:avLst/>
          </a:prstGeom>
          <a:noFill/>
          <a:ln w="9525">
            <a:noFill/>
            <a:miter lim="800000"/>
            <a:headEnd/>
            <a:tailEnd/>
          </a:ln>
        </p:spPr>
      </p:pic>
      <p:sp>
        <p:nvSpPr>
          <p:cNvPr id="3" name="Rectangle 2"/>
          <p:cNvSpPr/>
          <p:nvPr/>
        </p:nvSpPr>
        <p:spPr>
          <a:xfrm>
            <a:off x="457200" y="1975261"/>
            <a:ext cx="3886200" cy="2977739"/>
          </a:xfrm>
          <a:prstGeom prst="rect">
            <a:avLst/>
          </a:prstGeom>
        </p:spPr>
        <p:txBody>
          <a:bodyPr wrap="square">
            <a:spAutoFit/>
          </a:bodyPr>
          <a:lstStyle/>
          <a:p>
            <a:pPr algn="just">
              <a:lnSpc>
                <a:spcPct val="150000"/>
              </a:lnSpc>
            </a:pPr>
            <a:r>
              <a:rPr lang="en-US" sz="1800" dirty="0" smtClean="0"/>
              <a:t>Genetic </a:t>
            </a:r>
            <a:r>
              <a:rPr lang="en-US" sz="1800" b="0" dirty="0" smtClean="0"/>
              <a:t>code is called the total of correlation of </a:t>
            </a:r>
            <a:r>
              <a:rPr lang="en-US" sz="1800" b="0" dirty="0" err="1" smtClean="0"/>
              <a:t>codons</a:t>
            </a:r>
            <a:r>
              <a:rPr lang="en-US" sz="1800" b="0" dirty="0" smtClean="0"/>
              <a:t> to specific amino acids during translation.</a:t>
            </a:r>
            <a:endParaRPr lang="el-GR" sz="1800" b="0" dirty="0" smtClean="0">
              <a:solidFill>
                <a:srgbClr val="000000"/>
              </a:solidFill>
              <a:ea typeface="Times New Roman" charset="0"/>
              <a:cs typeface="Times New Roman" charset="0"/>
            </a:endParaRPr>
          </a:p>
          <a:p>
            <a:pPr algn="just">
              <a:lnSpc>
                <a:spcPct val="150000"/>
              </a:lnSpc>
            </a:pPr>
            <a:endParaRPr lang="el-GR" sz="1800" b="0" dirty="0" smtClean="0">
              <a:solidFill>
                <a:srgbClr val="000000"/>
              </a:solidFill>
              <a:ea typeface="Times New Roman" charset="0"/>
              <a:cs typeface="Times New Roman" charset="0"/>
            </a:endParaRPr>
          </a:p>
          <a:p>
            <a:pPr algn="just">
              <a:lnSpc>
                <a:spcPct val="150000"/>
              </a:lnSpc>
            </a:pPr>
            <a:r>
              <a:rPr lang="en-US" sz="1800" dirty="0" err="1" smtClean="0"/>
              <a:t>Codon</a:t>
            </a:r>
            <a:r>
              <a:rPr lang="en-US" sz="1800" dirty="0" smtClean="0"/>
              <a:t> </a:t>
            </a:r>
            <a:r>
              <a:rPr lang="en-US" sz="1800" b="0" dirty="0" smtClean="0"/>
              <a:t>is called any successive triad of nucleotides encoding an amino acid.</a:t>
            </a:r>
            <a:endParaRPr lang="el-GR" sz="1800" b="0" dirty="0" smtClean="0">
              <a:solidFill>
                <a:srgbClr val="000000"/>
              </a:solidFill>
              <a:ea typeface="Times New Roman" charset="0"/>
              <a:cs typeface="Times New Roman" charset="0"/>
            </a:endParaRPr>
          </a:p>
        </p:txBody>
      </p:sp>
      <p:sp>
        <p:nvSpPr>
          <p:cNvPr id="4" name="Rectangle 3"/>
          <p:cNvSpPr/>
          <p:nvPr/>
        </p:nvSpPr>
        <p:spPr bwMode="auto">
          <a:xfrm>
            <a:off x="4267200" y="6019800"/>
            <a:ext cx="2514600" cy="457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 name="Rectangle 4"/>
          <p:cNvSpPr/>
          <p:nvPr/>
        </p:nvSpPr>
        <p:spPr>
          <a:xfrm>
            <a:off x="1676400" y="605135"/>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459038"/>
            <a:ext cx="3505200" cy="3789362"/>
          </a:xfrm>
        </p:spPr>
        <p:txBody>
          <a:bodyPr>
            <a:noAutofit/>
          </a:bodyPr>
          <a:lstStyle/>
          <a:p>
            <a:pPr marL="0" indent="0">
              <a:buFont typeface="Wingdings" charset="2"/>
              <a:buNone/>
            </a:pPr>
            <a:r>
              <a:rPr lang="en-GB" sz="1800" dirty="0" smtClean="0">
                <a:ea typeface="Times New Roman" charset="0"/>
                <a:cs typeface="Times New Roman" charset="0"/>
              </a:rPr>
              <a:t>Neither two to two because the different duplex of bases would be </a:t>
            </a:r>
            <a:r>
              <a:rPr lang="el-GR" sz="1800" dirty="0" smtClean="0">
                <a:ea typeface="Times New Roman" charset="0"/>
                <a:cs typeface="Times New Roman" charset="0"/>
              </a:rPr>
              <a:t>4</a:t>
            </a:r>
            <a:r>
              <a:rPr lang="el-GR" sz="1800" baseline="30000" dirty="0" smtClean="0">
                <a:ea typeface="Times New Roman" charset="0"/>
                <a:cs typeface="Times New Roman" charset="0"/>
              </a:rPr>
              <a:t>2</a:t>
            </a:r>
            <a:r>
              <a:rPr lang="el-GR" sz="1800" dirty="0">
                <a:ea typeface="Times New Roman" charset="0"/>
                <a:cs typeface="Times New Roman" charset="0"/>
              </a:rPr>
              <a:t>=</a:t>
            </a:r>
            <a:r>
              <a:rPr lang="el-GR" sz="1800" dirty="0" smtClean="0">
                <a:ea typeface="Times New Roman" charset="0"/>
                <a:cs typeface="Times New Roman" charset="0"/>
              </a:rPr>
              <a:t>16</a:t>
            </a:r>
            <a:r>
              <a:rPr lang="en-GB" sz="1800" dirty="0" smtClean="0">
                <a:ea typeface="Times New Roman" charset="0"/>
                <a:cs typeface="Times New Roman" charset="0"/>
              </a:rPr>
              <a:t> and thus 16 amino acids at the most would be coded.</a:t>
            </a:r>
          </a:p>
          <a:p>
            <a:pPr marL="0" indent="0">
              <a:buFont typeface="Wingdings" charset="2"/>
              <a:buNone/>
            </a:pPr>
            <a:r>
              <a:rPr lang="en-US" sz="1800" dirty="0" smtClean="0"/>
              <a:t>A triple of bases corresponds to an amino acid. The different triads are </a:t>
            </a:r>
            <a:r>
              <a:rPr lang="el-GR" sz="1800" dirty="0" smtClean="0">
                <a:ea typeface="Times New Roman" charset="0"/>
                <a:cs typeface="Times New Roman" charset="0"/>
              </a:rPr>
              <a:t>4</a:t>
            </a:r>
            <a:r>
              <a:rPr lang="el-GR" sz="1800" baseline="30000" dirty="0" smtClean="0">
                <a:ea typeface="Times New Roman" charset="0"/>
                <a:cs typeface="Times New Roman" charset="0"/>
              </a:rPr>
              <a:t>3</a:t>
            </a:r>
            <a:r>
              <a:rPr lang="el-GR" sz="1800" dirty="0" smtClean="0">
                <a:ea typeface="Times New Roman" charset="0"/>
                <a:cs typeface="Times New Roman" charset="0"/>
              </a:rPr>
              <a:t>=64</a:t>
            </a:r>
            <a:r>
              <a:rPr lang="en-US" sz="1800" dirty="0" smtClean="0"/>
              <a:t>, so they are sufficient to cover all amino acids.</a:t>
            </a:r>
            <a:endParaRPr lang="en-US" sz="1800" dirty="0" smtClean="0">
              <a:ea typeface="Times New Roman" charset="0"/>
              <a:cs typeface="Times New Roman" charset="0"/>
            </a:endParaRPr>
          </a:p>
          <a:p>
            <a:pPr marL="0" indent="0"/>
            <a:endParaRPr lang="en-US" sz="1800" dirty="0"/>
          </a:p>
        </p:txBody>
      </p:sp>
      <p:pic>
        <p:nvPicPr>
          <p:cNvPr id="3" name="Picture 1"/>
          <p:cNvPicPr>
            <a:picLocks noChangeAspect="1"/>
          </p:cNvPicPr>
          <p:nvPr/>
        </p:nvPicPr>
        <p:blipFill>
          <a:blip r:embed="rId2"/>
          <a:srcRect/>
          <a:stretch>
            <a:fillRect/>
          </a:stretch>
        </p:blipFill>
        <p:spPr bwMode="auto">
          <a:xfrm>
            <a:off x="4343400" y="2895600"/>
            <a:ext cx="3485198" cy="3259592"/>
          </a:xfrm>
          <a:prstGeom prst="rect">
            <a:avLst/>
          </a:prstGeom>
          <a:noFill/>
          <a:ln w="9525">
            <a:noFill/>
            <a:miter lim="800000"/>
            <a:headEnd/>
            <a:tailEnd/>
          </a:ln>
        </p:spPr>
      </p:pic>
      <p:sp>
        <p:nvSpPr>
          <p:cNvPr id="4" name="Rectangle 3"/>
          <p:cNvSpPr/>
          <p:nvPr/>
        </p:nvSpPr>
        <p:spPr>
          <a:xfrm>
            <a:off x="685800" y="1065073"/>
            <a:ext cx="8077200" cy="1754327"/>
          </a:xfrm>
          <a:prstGeom prst="rect">
            <a:avLst/>
          </a:prstGeom>
        </p:spPr>
        <p:txBody>
          <a:bodyPr wrap="square">
            <a:spAutoFit/>
          </a:bodyPr>
          <a:lstStyle/>
          <a:p>
            <a:pPr algn="just"/>
            <a:r>
              <a:rPr lang="en-US" sz="1800" b="0" dirty="0" smtClean="0"/>
              <a:t>Between </a:t>
            </a:r>
            <a:r>
              <a:rPr lang="en-US" sz="1800" b="0" dirty="0" err="1" smtClean="0"/>
              <a:t>deoxyribonucleotides</a:t>
            </a:r>
            <a:r>
              <a:rPr lang="en-US" sz="1800" b="0" dirty="0" smtClean="0"/>
              <a:t> and </a:t>
            </a:r>
            <a:r>
              <a:rPr lang="en-US" sz="1800" b="0" dirty="0" err="1" smtClean="0"/>
              <a:t>ribonucleotides</a:t>
            </a:r>
            <a:r>
              <a:rPr lang="en-US" sz="1800" b="0" dirty="0" smtClean="0"/>
              <a:t>, the correlation is one to one.</a:t>
            </a:r>
          </a:p>
          <a:p>
            <a:pPr algn="just"/>
            <a:r>
              <a:rPr lang="en-US" sz="1800" b="0" dirty="0" smtClean="0"/>
              <a:t>But the correlation between bases of </a:t>
            </a:r>
            <a:r>
              <a:rPr lang="en-US" sz="1800" b="0" dirty="0" err="1" smtClean="0"/>
              <a:t>ribonucleotides</a:t>
            </a:r>
            <a:r>
              <a:rPr lang="en-US" sz="1800" b="0" dirty="0" smtClean="0"/>
              <a:t> and amino acids is more complex. It is not one to one because more than four different amino acids are required.</a:t>
            </a:r>
            <a:r>
              <a:rPr lang="el-GR" sz="1800" b="0" dirty="0" smtClean="0">
                <a:ea typeface="Times New Roman" charset="0"/>
                <a:cs typeface="Times New Roman" charset="0"/>
              </a:rPr>
              <a:t> </a:t>
            </a:r>
            <a:endParaRPr lang="en-US" sz="1800" b="0" dirty="0" smtClean="0">
              <a:ea typeface="Times New Roman" charset="0"/>
              <a:cs typeface="Times New Roman" charset="0"/>
            </a:endParaRPr>
          </a:p>
          <a:p>
            <a:pPr marL="0" indent="0" algn="just">
              <a:buFont typeface="Wingdings" charset="2"/>
              <a:buNone/>
            </a:pPr>
            <a:endParaRPr lang="en-US" sz="1800" b="0" dirty="0">
              <a:ea typeface="Times New Roman" charset="0"/>
              <a:cs typeface="Times New Roman" charset="0"/>
            </a:endParaRPr>
          </a:p>
        </p:txBody>
      </p:sp>
      <p:sp>
        <p:nvSpPr>
          <p:cNvPr id="5" name="Rectangle 4"/>
          <p:cNvSpPr/>
          <p:nvPr/>
        </p:nvSpPr>
        <p:spPr>
          <a:xfrm>
            <a:off x="3352800" y="528935"/>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3" name="Picture 3"/>
          <p:cNvPicPr>
            <a:picLocks noChangeAspect="1"/>
          </p:cNvPicPr>
          <p:nvPr/>
        </p:nvPicPr>
        <p:blipFill>
          <a:blip r:embed="rId2"/>
          <a:srcRect/>
          <a:stretch>
            <a:fillRect/>
          </a:stretch>
        </p:blipFill>
        <p:spPr bwMode="auto">
          <a:xfrm>
            <a:off x="609601" y="1676400"/>
            <a:ext cx="4704410" cy="4343400"/>
          </a:xfrm>
          <a:prstGeom prst="rect">
            <a:avLst/>
          </a:prstGeom>
          <a:noFill/>
          <a:ln w="9525">
            <a:noFill/>
            <a:miter lim="800000"/>
            <a:headEnd/>
            <a:tailEnd/>
          </a:ln>
        </p:spPr>
      </p:pic>
      <p:sp>
        <p:nvSpPr>
          <p:cNvPr id="3" name="Rectangle 2"/>
          <p:cNvSpPr/>
          <p:nvPr/>
        </p:nvSpPr>
        <p:spPr>
          <a:xfrm>
            <a:off x="3416195" y="757535"/>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sp>
        <p:nvSpPr>
          <p:cNvPr id="4" name="Rectangle 3"/>
          <p:cNvSpPr/>
          <p:nvPr/>
        </p:nvSpPr>
        <p:spPr>
          <a:xfrm>
            <a:off x="5486400" y="2286000"/>
            <a:ext cx="3200400" cy="2862323"/>
          </a:xfrm>
          <a:prstGeom prst="rect">
            <a:avLst/>
          </a:prstGeom>
        </p:spPr>
        <p:txBody>
          <a:bodyPr wrap="square">
            <a:spAutoFit/>
          </a:bodyPr>
          <a:lstStyle/>
          <a:p>
            <a:pPr algn="just"/>
            <a:r>
              <a:rPr lang="en-US" sz="1800" b="0" dirty="0" smtClean="0"/>
              <a:t>A gene starts with a </a:t>
            </a:r>
            <a:r>
              <a:rPr lang="en-US" sz="1800" b="0" dirty="0" err="1" smtClean="0"/>
              <a:t>codon</a:t>
            </a:r>
            <a:r>
              <a:rPr lang="en-US" sz="1800" b="0" dirty="0" smtClean="0"/>
              <a:t> for the amino acid </a:t>
            </a:r>
            <a:r>
              <a:rPr lang="en-US" sz="1800" b="0" dirty="0" err="1" smtClean="0"/>
              <a:t>methionine</a:t>
            </a:r>
            <a:r>
              <a:rPr lang="en-US" sz="1800" b="0" dirty="0" smtClean="0"/>
              <a:t> (ATG), the start </a:t>
            </a:r>
            <a:r>
              <a:rPr lang="en-US" sz="1800" b="0" dirty="0" err="1" smtClean="0"/>
              <a:t>codon</a:t>
            </a:r>
            <a:r>
              <a:rPr lang="en-US" sz="1800" b="0" dirty="0" smtClean="0"/>
              <a:t>, and ends with one of the 3 termination </a:t>
            </a:r>
            <a:r>
              <a:rPr lang="en-US" sz="1800" b="0" dirty="0" err="1" smtClean="0"/>
              <a:t>codons</a:t>
            </a:r>
            <a:r>
              <a:rPr lang="en-US" sz="1800" b="0" dirty="0" smtClean="0"/>
              <a:t> (TAA, TAG, TGA). The </a:t>
            </a:r>
            <a:r>
              <a:rPr lang="en-US" sz="1800" b="0" dirty="0" err="1" smtClean="0"/>
              <a:t>codons</a:t>
            </a:r>
            <a:r>
              <a:rPr lang="en-US" sz="1800" b="0" dirty="0" smtClean="0"/>
              <a:t> between the start and stop signals encode for the various amino acids of the gene product.</a:t>
            </a:r>
            <a:endParaRPr lang="en-US" sz="1800" b="0"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2" descr="569px-GeneticCode21"/>
          <p:cNvPicPr>
            <a:picLocks noChangeAspect="1" noChangeArrowheads="1"/>
          </p:cNvPicPr>
          <p:nvPr/>
        </p:nvPicPr>
        <p:blipFill>
          <a:blip r:embed="rId2" cstate="print"/>
          <a:srcRect/>
          <a:stretch>
            <a:fillRect/>
          </a:stretch>
        </p:blipFill>
        <p:spPr bwMode="auto">
          <a:xfrm>
            <a:off x="2453541" y="717550"/>
            <a:ext cx="5471259" cy="5759450"/>
          </a:xfrm>
          <a:prstGeom prst="rect">
            <a:avLst/>
          </a:prstGeom>
          <a:noFill/>
          <a:ln w="9525">
            <a:noFill/>
            <a:miter lim="800000"/>
            <a:headEnd/>
            <a:tailEnd/>
          </a:ln>
        </p:spPr>
      </p:pic>
      <p:sp>
        <p:nvSpPr>
          <p:cNvPr id="3" name="Rectangle 2"/>
          <p:cNvSpPr/>
          <p:nvPr/>
        </p:nvSpPr>
        <p:spPr>
          <a:xfrm>
            <a:off x="3416195" y="228600"/>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5" name="Picture 3" descr="When examining an unknown DNA sequence, one indication that it may be part of a gene is the presence of an open reading frame or ORF. An ORF is any stretch of DNA that when transcribed into RNA has no stop codon."/>
          <p:cNvPicPr>
            <a:picLocks noChangeAspect="1" noChangeArrowheads="1"/>
          </p:cNvPicPr>
          <p:nvPr/>
        </p:nvPicPr>
        <p:blipFill>
          <a:blip r:embed="rId2" cstate="print"/>
          <a:srcRect/>
          <a:stretch>
            <a:fillRect/>
          </a:stretch>
        </p:blipFill>
        <p:spPr bwMode="auto">
          <a:xfrm>
            <a:off x="838200" y="762000"/>
            <a:ext cx="7742238" cy="1497012"/>
          </a:xfrm>
          <a:prstGeom prst="rect">
            <a:avLst/>
          </a:prstGeom>
          <a:noFill/>
          <a:ln w="9525">
            <a:noFill/>
            <a:miter lim="800000"/>
            <a:headEnd/>
            <a:tailEnd/>
          </a:ln>
        </p:spPr>
      </p:pic>
      <p:pic>
        <p:nvPicPr>
          <p:cNvPr id="59396" name="Picture 4" descr="Each DNA strand can be read in three different reading frames, meaning the computer must perform six different translations for any given double-stranded DNA sequence."/>
          <p:cNvPicPr>
            <a:picLocks noChangeAspect="1" noChangeArrowheads="1"/>
          </p:cNvPicPr>
          <p:nvPr/>
        </p:nvPicPr>
        <p:blipFill>
          <a:blip r:embed="rId3" cstate="print"/>
          <a:srcRect/>
          <a:stretch>
            <a:fillRect/>
          </a:stretch>
        </p:blipFill>
        <p:spPr bwMode="auto">
          <a:xfrm>
            <a:off x="1676400" y="3581400"/>
            <a:ext cx="5872163" cy="1552575"/>
          </a:xfrm>
          <a:prstGeom prst="rect">
            <a:avLst/>
          </a:prstGeom>
          <a:noFill/>
          <a:ln w="9525">
            <a:noFill/>
            <a:miter lim="800000"/>
            <a:headEnd/>
            <a:tailEnd/>
          </a:ln>
        </p:spPr>
      </p:pic>
      <p:sp>
        <p:nvSpPr>
          <p:cNvPr id="7" name="Rectangle 6"/>
          <p:cNvSpPr/>
          <p:nvPr/>
        </p:nvSpPr>
        <p:spPr>
          <a:xfrm>
            <a:off x="609600" y="2286000"/>
            <a:ext cx="8153400" cy="1815882"/>
          </a:xfrm>
          <a:prstGeom prst="rect">
            <a:avLst/>
          </a:prstGeom>
        </p:spPr>
        <p:txBody>
          <a:bodyPr wrap="square">
            <a:spAutoFit/>
          </a:bodyPr>
          <a:lstStyle/>
          <a:p>
            <a:pPr algn="just"/>
            <a:r>
              <a:rPr lang="en-US" sz="1800" b="0" dirty="0" smtClean="0"/>
              <a:t>When examining an unknown DNA sequence, an indication that it may be part of a gene is the presence of an Open Reading Frame or ORF.</a:t>
            </a:r>
          </a:p>
          <a:p>
            <a:pPr algn="just"/>
            <a:r>
              <a:rPr lang="en-US" sz="1800" b="0" dirty="0" smtClean="0"/>
              <a:t>An ORF is any part of the DNA that when transcribed into RNA does not contain a stop </a:t>
            </a:r>
            <a:r>
              <a:rPr lang="en-US" sz="1800" b="0" dirty="0" err="1" smtClean="0"/>
              <a:t>codon</a:t>
            </a:r>
            <a:r>
              <a:rPr lang="en-US" sz="1800" b="0" dirty="0" smtClean="0"/>
              <a:t>.</a:t>
            </a:r>
            <a:endParaRPr lang="el-GR" sz="1800" b="0" dirty="0" smtClean="0"/>
          </a:p>
          <a:p>
            <a:pPr algn="just"/>
            <a:endParaRPr lang="el-GR" b="0" dirty="0" smtClean="0"/>
          </a:p>
          <a:p>
            <a:pPr algn="just"/>
            <a:endParaRPr lang="en-US" b="0" dirty="0"/>
          </a:p>
        </p:txBody>
      </p:sp>
      <p:sp>
        <p:nvSpPr>
          <p:cNvPr id="8" name="Rectangle 7"/>
          <p:cNvSpPr/>
          <p:nvPr/>
        </p:nvSpPr>
        <p:spPr>
          <a:xfrm>
            <a:off x="609600" y="5152072"/>
            <a:ext cx="8153400" cy="1200329"/>
          </a:xfrm>
          <a:prstGeom prst="rect">
            <a:avLst/>
          </a:prstGeom>
        </p:spPr>
        <p:txBody>
          <a:bodyPr wrap="square">
            <a:spAutoFit/>
          </a:bodyPr>
          <a:lstStyle/>
          <a:p>
            <a:pPr algn="just"/>
            <a:r>
              <a:rPr lang="en-US" sz="1800" b="0" dirty="0" smtClean="0"/>
              <a:t>A computer program can be used to test an unknown DNA sequence for </a:t>
            </a:r>
            <a:r>
              <a:rPr lang="en-US" sz="1800" b="0" dirty="0" err="1" smtClean="0"/>
              <a:t>ORFs</a:t>
            </a:r>
            <a:r>
              <a:rPr lang="en-US" sz="1800" b="0" dirty="0" smtClean="0"/>
              <a:t>. It transcribes each chain of DNA into complementary RNA and translates into amino acids in all three different reading frames, performing six different translations for each given double-stranded DNA sequence.</a:t>
            </a:r>
            <a:endParaRPr lang="en-US" sz="1800" b="0" dirty="0"/>
          </a:p>
        </p:txBody>
      </p:sp>
      <p:sp>
        <p:nvSpPr>
          <p:cNvPr id="9" name="Rectangle 8"/>
          <p:cNvSpPr/>
          <p:nvPr/>
        </p:nvSpPr>
        <p:spPr>
          <a:xfrm>
            <a:off x="2811821" y="228600"/>
            <a:ext cx="3741379" cy="461665"/>
          </a:xfrm>
          <a:prstGeom prst="rect">
            <a:avLst/>
          </a:prstGeom>
        </p:spPr>
        <p:txBody>
          <a:bodyPr wrap="none">
            <a:spAutoFit/>
          </a:bodyPr>
          <a:lstStyle/>
          <a:p>
            <a:r>
              <a:rPr lang="en-GB" sz="2400" dirty="0" smtClean="0">
                <a:latin typeface="+mn-lt"/>
              </a:rPr>
              <a:t>OPEN READING FRAME</a:t>
            </a:r>
            <a:endParaRPr lang="en-US" sz="2400" dirty="0">
              <a:latin typeface="+mn-lt"/>
            </a:endParaRPr>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914400"/>
            <a:ext cx="8229600" cy="4525963"/>
          </a:xfrm>
        </p:spPr>
        <p:txBody>
          <a:bodyPr>
            <a:noAutofit/>
          </a:bodyPr>
          <a:lstStyle/>
          <a:p>
            <a:pPr algn="just">
              <a:lnSpc>
                <a:spcPct val="130000"/>
              </a:lnSpc>
              <a:buNone/>
              <a:tabLst>
                <a:tab pos="228600" algn="l"/>
              </a:tabLst>
            </a:pPr>
            <a:endParaRPr lang="en-GB" sz="1800" dirty="0" smtClean="0">
              <a:ea typeface="Times New Roman" charset="0"/>
              <a:cs typeface="Times New Roman" charset="0"/>
            </a:endParaRPr>
          </a:p>
          <a:p>
            <a:pPr algn="just">
              <a:lnSpc>
                <a:spcPct val="130000"/>
              </a:lnSpc>
              <a:buNone/>
              <a:tabLst>
                <a:tab pos="228600" algn="l"/>
              </a:tabLst>
            </a:pPr>
            <a:r>
              <a:rPr lang="en-US" sz="1800" dirty="0" smtClean="0"/>
              <a:t>The genetic code has the following characteristics:</a:t>
            </a:r>
          </a:p>
          <a:p>
            <a:pPr algn="just">
              <a:lnSpc>
                <a:spcPct val="130000"/>
              </a:lnSpc>
              <a:buFont typeface="Arial"/>
              <a:buChar char="•"/>
              <a:tabLst>
                <a:tab pos="228600" algn="l"/>
              </a:tabLst>
            </a:pPr>
            <a:r>
              <a:rPr lang="en-US" sz="1800" dirty="0" smtClean="0"/>
              <a:t>It is</a:t>
            </a:r>
            <a:r>
              <a:rPr lang="en-US" sz="1800" b="1" dirty="0" smtClean="0"/>
              <a:t> ternary</a:t>
            </a:r>
            <a:r>
              <a:rPr lang="en-US" sz="1800" dirty="0" smtClean="0"/>
              <a:t>, that is, a nucleotide triad encodes an amino acid.</a:t>
            </a:r>
          </a:p>
          <a:p>
            <a:pPr algn="just">
              <a:lnSpc>
                <a:spcPct val="130000"/>
              </a:lnSpc>
              <a:buFont typeface="Arial"/>
              <a:buChar char="•"/>
              <a:tabLst>
                <a:tab pos="228600" algn="l"/>
              </a:tabLst>
            </a:pPr>
            <a:r>
              <a:rPr lang="en-US" sz="1800" dirty="0" smtClean="0"/>
              <a:t>One (AUG) encodes for </a:t>
            </a:r>
            <a:r>
              <a:rPr lang="en-US" sz="1800" b="1" dirty="0" smtClean="0"/>
              <a:t>initiation</a:t>
            </a:r>
            <a:r>
              <a:rPr lang="en-US" sz="1800" dirty="0" smtClean="0"/>
              <a:t> of translation and for the amino acid </a:t>
            </a:r>
            <a:r>
              <a:rPr lang="en-US" sz="1800" dirty="0" err="1" smtClean="0"/>
              <a:t>methionine</a:t>
            </a:r>
            <a:r>
              <a:rPr lang="en-US" sz="1800" dirty="0" smtClean="0"/>
              <a:t>.</a:t>
            </a:r>
          </a:p>
          <a:p>
            <a:pPr algn="just">
              <a:lnSpc>
                <a:spcPct val="130000"/>
              </a:lnSpc>
              <a:buFont typeface="Arial"/>
              <a:buChar char="•"/>
              <a:tabLst>
                <a:tab pos="228600" algn="l"/>
              </a:tabLst>
            </a:pPr>
            <a:r>
              <a:rPr lang="en-US" sz="1800" dirty="0" smtClean="0"/>
              <a:t>Three (UAG, UAA, UGA) encode for the </a:t>
            </a:r>
            <a:r>
              <a:rPr lang="en-US" sz="1800" b="1" dirty="0" smtClean="0"/>
              <a:t>end</a:t>
            </a:r>
            <a:r>
              <a:rPr lang="en-US" sz="1800" dirty="0" smtClean="0"/>
              <a:t> of the translation.</a:t>
            </a:r>
          </a:p>
          <a:p>
            <a:pPr algn="just">
              <a:lnSpc>
                <a:spcPct val="130000"/>
              </a:lnSpc>
              <a:buFont typeface="Arial"/>
              <a:buChar char="•"/>
              <a:tabLst>
                <a:tab pos="228600" algn="l"/>
              </a:tabLst>
            </a:pPr>
            <a:r>
              <a:rPr lang="en-US" sz="1800" dirty="0" smtClean="0"/>
              <a:t>It is </a:t>
            </a:r>
            <a:r>
              <a:rPr lang="en-US" sz="1800" b="1" dirty="0" smtClean="0"/>
              <a:t>degenerative</a:t>
            </a:r>
            <a:r>
              <a:rPr lang="en-US" sz="1800" dirty="0" smtClean="0"/>
              <a:t>, that is, each amino acid (except two) is encoded by more than one </a:t>
            </a:r>
            <a:r>
              <a:rPr lang="en-US" sz="1800" dirty="0" err="1" smtClean="0"/>
              <a:t>codon</a:t>
            </a:r>
            <a:r>
              <a:rPr lang="en-US" sz="1800" dirty="0" smtClean="0"/>
              <a:t>, the so-called synonyms.</a:t>
            </a:r>
          </a:p>
          <a:p>
            <a:pPr algn="just">
              <a:lnSpc>
                <a:spcPct val="130000"/>
              </a:lnSpc>
              <a:buFont typeface="Arial"/>
              <a:buChar char="•"/>
              <a:tabLst>
                <a:tab pos="228600" algn="l"/>
              </a:tabLst>
            </a:pPr>
            <a:r>
              <a:rPr lang="en-US" sz="1800" dirty="0" smtClean="0"/>
              <a:t>It is </a:t>
            </a:r>
            <a:r>
              <a:rPr lang="en-US" sz="1800" b="1" dirty="0" smtClean="0"/>
              <a:t>not</a:t>
            </a:r>
            <a:r>
              <a:rPr lang="en-US" sz="1800" dirty="0" smtClean="0"/>
              <a:t> </a:t>
            </a:r>
            <a:r>
              <a:rPr lang="en-US" sz="1800" b="1" dirty="0" smtClean="0"/>
              <a:t>overlapping</a:t>
            </a:r>
            <a:r>
              <a:rPr lang="en-US" sz="1800" dirty="0" smtClean="0"/>
              <a:t>. Translation starting from defined points in the mRNA (AUG) proceeds by one </a:t>
            </a:r>
            <a:r>
              <a:rPr lang="en-US" sz="1800" dirty="0" err="1" smtClean="0"/>
              <a:t>codon</a:t>
            </a:r>
            <a:r>
              <a:rPr lang="en-US" sz="1800" dirty="0" smtClean="0"/>
              <a:t> at each step. Thus, each nucleotide acts as a member of only one triad.</a:t>
            </a:r>
          </a:p>
          <a:p>
            <a:pPr algn="just">
              <a:lnSpc>
                <a:spcPct val="130000"/>
              </a:lnSpc>
              <a:buFont typeface="Arial"/>
              <a:buChar char="•"/>
              <a:tabLst>
                <a:tab pos="228600" algn="l"/>
              </a:tabLst>
            </a:pPr>
            <a:r>
              <a:rPr lang="en-US" sz="1800" dirty="0" smtClean="0"/>
              <a:t>It is </a:t>
            </a:r>
            <a:r>
              <a:rPr lang="en-US" sz="1800" b="1" dirty="0" smtClean="0"/>
              <a:t>universal</a:t>
            </a:r>
            <a:r>
              <a:rPr lang="en-US" sz="1800" dirty="0" smtClean="0"/>
              <a:t>.</a:t>
            </a:r>
            <a:r>
              <a:rPr lang="en-US" sz="1800" b="1" dirty="0" smtClean="0"/>
              <a:t> </a:t>
            </a:r>
            <a:r>
              <a:rPr lang="en-US" sz="1800" dirty="0" smtClean="0"/>
              <a:t>Any </a:t>
            </a:r>
            <a:r>
              <a:rPr lang="en-US" sz="1800" dirty="0" err="1" smtClean="0"/>
              <a:t>codon</a:t>
            </a:r>
            <a:r>
              <a:rPr lang="en-US" sz="1800" dirty="0" smtClean="0"/>
              <a:t> has the same meaning in all organisms. This is a strong argument in favor of the common origin of species.</a:t>
            </a:r>
            <a:endParaRPr lang="en-US" sz="1800" dirty="0" smtClean="0">
              <a:ea typeface="Times New Roman" charset="0"/>
              <a:cs typeface="Times New Roman" charset="0"/>
            </a:endParaRPr>
          </a:p>
          <a:p>
            <a:pPr>
              <a:lnSpc>
                <a:spcPct val="80000"/>
              </a:lnSpc>
              <a:buNone/>
              <a:tabLst>
                <a:tab pos="228600" algn="l"/>
              </a:tabLst>
            </a:pPr>
            <a:endParaRPr lang="en-US" sz="1800" dirty="0"/>
          </a:p>
        </p:txBody>
      </p:sp>
      <p:sp>
        <p:nvSpPr>
          <p:cNvPr id="4" name="Rectangle 3"/>
          <p:cNvSpPr/>
          <p:nvPr/>
        </p:nvSpPr>
        <p:spPr>
          <a:xfrm>
            <a:off x="3263795" y="533400"/>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609600" y="1371600"/>
            <a:ext cx="7696200" cy="3393237"/>
          </a:xfrm>
          <a:prstGeom prst="rect">
            <a:avLst/>
          </a:prstGeom>
        </p:spPr>
        <p:txBody>
          <a:bodyPr wrap="square">
            <a:spAutoFit/>
          </a:bodyPr>
          <a:lstStyle/>
          <a:p>
            <a:pPr algn="just">
              <a:lnSpc>
                <a:spcPct val="150000"/>
              </a:lnSpc>
            </a:pPr>
            <a:r>
              <a:rPr lang="en-US" sz="1800" b="0" dirty="0" smtClean="0"/>
              <a:t>It is a molecule containing amino and carboxyl groups.</a:t>
            </a:r>
          </a:p>
          <a:p>
            <a:pPr algn="just">
              <a:lnSpc>
                <a:spcPct val="150000"/>
              </a:lnSpc>
            </a:pPr>
            <a:r>
              <a:rPr lang="en-US" sz="1800" b="0" dirty="0" smtClean="0"/>
              <a:t>In biochemistry, the term "amino acid" refers to alpha-amino acids with the general formula H</a:t>
            </a:r>
            <a:r>
              <a:rPr lang="en-US" sz="1800" b="0" baseline="-25000" dirty="0" smtClean="0"/>
              <a:t>2</a:t>
            </a:r>
            <a:r>
              <a:rPr lang="en-US" sz="1800" b="0" dirty="0" smtClean="0"/>
              <a:t>NCHRCOOH, wherein R is an organic group.</a:t>
            </a:r>
          </a:p>
          <a:p>
            <a:pPr algn="just">
              <a:lnSpc>
                <a:spcPct val="150000"/>
              </a:lnSpc>
            </a:pPr>
            <a:r>
              <a:rPr lang="en-US" sz="1800" b="0" dirty="0" smtClean="0"/>
              <a:t>In </a:t>
            </a:r>
            <a:r>
              <a:rPr lang="en-US" sz="1800" b="0" dirty="0" err="1" smtClean="0"/>
              <a:t>α</a:t>
            </a:r>
            <a:r>
              <a:rPr lang="en-US" sz="1800" b="0" dirty="0" smtClean="0"/>
              <a:t>-amino acids, the amino and carboxyl groups bind to the same carbon atom, which is called </a:t>
            </a:r>
            <a:r>
              <a:rPr lang="en-US" sz="1800" b="0" dirty="0" err="1" smtClean="0"/>
              <a:t>α</a:t>
            </a:r>
            <a:r>
              <a:rPr lang="en-US" sz="1800" b="0" dirty="0" smtClean="0"/>
              <a:t>-carbon. </a:t>
            </a:r>
          </a:p>
          <a:p>
            <a:pPr algn="just">
              <a:lnSpc>
                <a:spcPct val="150000"/>
              </a:lnSpc>
            </a:pPr>
            <a:r>
              <a:rPr lang="en-US" sz="1800" b="0" dirty="0" smtClean="0"/>
              <a:t>The </a:t>
            </a:r>
            <a:r>
              <a:rPr lang="en-US" sz="1800" b="0" dirty="0" err="1" smtClean="0"/>
              <a:t>α</a:t>
            </a:r>
            <a:r>
              <a:rPr lang="en-US" sz="1800" b="0" dirty="0" smtClean="0"/>
              <a:t>-amino acids differ in the side chain (group R) attached to the </a:t>
            </a:r>
            <a:r>
              <a:rPr lang="en-US" sz="1800" b="0" dirty="0" err="1" smtClean="0"/>
              <a:t>α</a:t>
            </a:r>
            <a:r>
              <a:rPr lang="en-US" sz="1800" b="0" dirty="0" smtClean="0"/>
              <a:t>-carbon. It can vary in size from just one hydrogen atom in </a:t>
            </a:r>
            <a:r>
              <a:rPr lang="en-US" sz="1800" b="0" dirty="0" err="1" smtClean="0"/>
              <a:t>glycine</a:t>
            </a:r>
            <a:r>
              <a:rPr lang="en-US" sz="1800" b="0" dirty="0" smtClean="0"/>
              <a:t>, a methyl group in </a:t>
            </a:r>
            <a:r>
              <a:rPr lang="en-US" sz="1800" b="0" dirty="0" err="1" smtClean="0"/>
              <a:t>alanine</a:t>
            </a:r>
            <a:r>
              <a:rPr lang="en-US" sz="1800" b="0" dirty="0" smtClean="0"/>
              <a:t>, to a large heterocyclic group in tryptophan.</a:t>
            </a:r>
            <a:endParaRPr lang="en-US" sz="1800" b="0" dirty="0">
              <a:latin typeface="+mn-lt"/>
            </a:endParaRPr>
          </a:p>
        </p:txBody>
      </p:sp>
      <p:pic>
        <p:nvPicPr>
          <p:cNvPr id="4" name="Picture 2" descr="aminoacid"/>
          <p:cNvPicPr>
            <a:picLocks noChangeAspect="1" noChangeArrowheads="1"/>
          </p:cNvPicPr>
          <p:nvPr/>
        </p:nvPicPr>
        <p:blipFill>
          <a:blip r:embed="rId2" cstate="print"/>
          <a:srcRect/>
          <a:stretch>
            <a:fillRect/>
          </a:stretch>
        </p:blipFill>
        <p:spPr bwMode="auto">
          <a:xfrm>
            <a:off x="5943600" y="4953000"/>
            <a:ext cx="2124075" cy="1323975"/>
          </a:xfrm>
          <a:prstGeom prst="rect">
            <a:avLst/>
          </a:prstGeom>
          <a:noFill/>
          <a:ln w="9525">
            <a:noFill/>
            <a:miter lim="800000"/>
            <a:headEnd/>
            <a:tailEnd/>
          </a:ln>
        </p:spPr>
      </p:pic>
      <p:sp>
        <p:nvSpPr>
          <p:cNvPr id="5" name="Rectangle 4"/>
          <p:cNvSpPr/>
          <p:nvPr/>
        </p:nvSpPr>
        <p:spPr>
          <a:xfrm>
            <a:off x="3320430" y="605135"/>
            <a:ext cx="2242170" cy="461665"/>
          </a:xfrm>
          <a:prstGeom prst="rect">
            <a:avLst/>
          </a:prstGeom>
        </p:spPr>
        <p:txBody>
          <a:bodyPr wrap="none">
            <a:spAutoFit/>
          </a:bodyPr>
          <a:lstStyle/>
          <a:p>
            <a:r>
              <a:rPr lang="en-GB" sz="2400" dirty="0" smtClean="0"/>
              <a:t>AMINO ACIDS</a:t>
            </a:r>
            <a:endParaRPr lang="en-US" sz="2400"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aminoacid"/>
          <p:cNvPicPr>
            <a:picLocks noChangeAspect="1" noChangeArrowheads="1"/>
          </p:cNvPicPr>
          <p:nvPr/>
        </p:nvPicPr>
        <p:blipFill>
          <a:blip r:embed="rId2" cstate="print"/>
          <a:srcRect/>
          <a:stretch>
            <a:fillRect/>
          </a:stretch>
        </p:blipFill>
        <p:spPr bwMode="auto">
          <a:xfrm>
            <a:off x="5629385" y="228600"/>
            <a:ext cx="3514615" cy="6400800"/>
          </a:xfrm>
          <a:prstGeom prst="rect">
            <a:avLst/>
          </a:prstGeom>
          <a:noFill/>
          <a:ln w="9525">
            <a:noFill/>
            <a:miter lim="800000"/>
            <a:headEnd/>
            <a:tailEnd/>
          </a:ln>
        </p:spPr>
      </p:pic>
      <p:sp>
        <p:nvSpPr>
          <p:cNvPr id="54275" name="Rectangle 3"/>
          <p:cNvSpPr>
            <a:spLocks noChangeArrowheads="1"/>
          </p:cNvSpPr>
          <p:nvPr/>
        </p:nvSpPr>
        <p:spPr bwMode="auto">
          <a:xfrm>
            <a:off x="111125" y="692288"/>
            <a:ext cx="6213475" cy="5632312"/>
          </a:xfrm>
          <a:prstGeom prst="rect">
            <a:avLst/>
          </a:prstGeom>
          <a:noFill/>
          <a:ln w="9525">
            <a:noFill/>
            <a:miter lim="800000"/>
            <a:headEnd/>
            <a:tailEnd/>
          </a:ln>
        </p:spPr>
        <p:txBody>
          <a:bodyPr wrap="square" anchor="ctr">
            <a:spAutoFit/>
          </a:bodyPr>
          <a:lstStyle/>
          <a:p>
            <a:r>
              <a:rPr lang="en-GB" sz="1800" dirty="0" err="1" smtClean="0"/>
              <a:t>Alanine</a:t>
            </a:r>
            <a:r>
              <a:rPr lang="el-GR" sz="1800" b="0" dirty="0" smtClean="0"/>
              <a:t> </a:t>
            </a:r>
            <a:r>
              <a:rPr lang="el-GR" sz="1800" b="0" dirty="0"/>
              <a:t>ala </a:t>
            </a:r>
            <a:r>
              <a:rPr lang="en-US" sz="1800" b="0" dirty="0">
                <a:solidFill>
                  <a:srgbClr val="FF3300"/>
                </a:solidFill>
              </a:rPr>
              <a:t>A</a:t>
            </a:r>
            <a:r>
              <a:rPr lang="el-GR" sz="1800" b="0" dirty="0">
                <a:solidFill>
                  <a:srgbClr val="FF3300"/>
                </a:solidFill>
              </a:rPr>
              <a:t> </a:t>
            </a:r>
            <a:r>
              <a:rPr lang="el-GR" sz="1800" b="0" dirty="0">
                <a:solidFill>
                  <a:srgbClr val="0000FF"/>
                </a:solidFill>
              </a:rPr>
              <a:t>CH3-CH(NH2)-</a:t>
            </a:r>
            <a:r>
              <a:rPr lang="el-GR" sz="1800" b="0" dirty="0" smtClean="0">
                <a:solidFill>
                  <a:srgbClr val="0000FF"/>
                </a:solidFill>
              </a:rPr>
              <a:t>COOH</a:t>
            </a:r>
            <a:endParaRPr lang="en-US" sz="1800" dirty="0" smtClean="0">
              <a:solidFill>
                <a:srgbClr val="0000FF"/>
              </a:solidFill>
            </a:endParaRPr>
          </a:p>
          <a:p>
            <a:r>
              <a:rPr lang="el-GR" sz="1800" dirty="0" smtClean="0"/>
              <a:t>Arginine</a:t>
            </a:r>
            <a:r>
              <a:rPr lang="el-GR" sz="1800" b="0" dirty="0" smtClean="0"/>
              <a:t> </a:t>
            </a:r>
            <a:r>
              <a:rPr lang="el-GR" sz="1800" b="0" dirty="0"/>
              <a:t>arg </a:t>
            </a:r>
            <a:r>
              <a:rPr lang="en-US" sz="1800" b="0" dirty="0">
                <a:solidFill>
                  <a:srgbClr val="FF3300"/>
                </a:solidFill>
              </a:rPr>
              <a:t>R</a:t>
            </a:r>
            <a:r>
              <a:rPr lang="el-GR" sz="1800" b="0" dirty="0">
                <a:solidFill>
                  <a:srgbClr val="FF3300"/>
                </a:solidFill>
              </a:rPr>
              <a:t> </a:t>
            </a:r>
            <a:r>
              <a:rPr lang="el-GR" sz="1800" b="0" dirty="0">
                <a:solidFill>
                  <a:srgbClr val="0000FF"/>
                </a:solidFill>
              </a:rPr>
              <a:t>HN=C(NH2)-NH-(CH2)3-CH(NH2)-COOH </a:t>
            </a:r>
            <a:endParaRPr lang="en-US" sz="1800" b="0" dirty="0">
              <a:solidFill>
                <a:srgbClr val="0000FF"/>
              </a:solidFill>
            </a:endParaRPr>
          </a:p>
          <a:p>
            <a:r>
              <a:rPr lang="el-GR" sz="1800" dirty="0" smtClean="0"/>
              <a:t>Asparagine</a:t>
            </a:r>
            <a:r>
              <a:rPr lang="el-GR" sz="1800" b="0" dirty="0" smtClean="0"/>
              <a:t> </a:t>
            </a:r>
            <a:r>
              <a:rPr lang="el-GR" sz="1800" b="0" dirty="0"/>
              <a:t>asn </a:t>
            </a:r>
            <a:r>
              <a:rPr lang="en-US" sz="1800" b="0" dirty="0">
                <a:solidFill>
                  <a:srgbClr val="FF3300"/>
                </a:solidFill>
              </a:rPr>
              <a:t>N</a:t>
            </a:r>
            <a:r>
              <a:rPr lang="el-GR" sz="1800" b="0" dirty="0"/>
              <a:t> </a:t>
            </a:r>
            <a:r>
              <a:rPr lang="el-GR" sz="1800" b="0" dirty="0">
                <a:solidFill>
                  <a:srgbClr val="0000FF"/>
                </a:solidFill>
              </a:rPr>
              <a:t>H2N-CO-CH2-CH(NH2)-COOH</a:t>
            </a:r>
            <a:r>
              <a:rPr lang="el-GR" sz="1800" b="0" dirty="0" smtClean="0">
                <a:solidFill>
                  <a:srgbClr val="0000FF"/>
                </a:solidFill>
              </a:rPr>
              <a:t> </a:t>
            </a:r>
            <a:endParaRPr lang="en-GB" sz="1800" b="0" dirty="0" smtClean="0">
              <a:solidFill>
                <a:srgbClr val="0000FF"/>
              </a:solidFill>
            </a:endParaRPr>
          </a:p>
          <a:p>
            <a:r>
              <a:rPr lang="el-GR" sz="1800" dirty="0" smtClean="0"/>
              <a:t>Aspartic </a:t>
            </a:r>
            <a:r>
              <a:rPr lang="el-GR" sz="1800" dirty="0"/>
              <a:t>acid </a:t>
            </a:r>
            <a:r>
              <a:rPr lang="el-GR" sz="1800" b="0" dirty="0"/>
              <a:t>asp </a:t>
            </a:r>
            <a:r>
              <a:rPr lang="en-US" sz="1800" b="0" dirty="0">
                <a:solidFill>
                  <a:srgbClr val="FF3300"/>
                </a:solidFill>
              </a:rPr>
              <a:t>D</a:t>
            </a:r>
            <a:r>
              <a:rPr lang="el-GR" sz="1800" b="0" dirty="0"/>
              <a:t> </a:t>
            </a:r>
            <a:r>
              <a:rPr lang="el-GR" sz="1800" b="0" dirty="0">
                <a:solidFill>
                  <a:srgbClr val="0000FF"/>
                </a:solidFill>
              </a:rPr>
              <a:t>HOOC-CH2-CH(NH2)-COOH</a:t>
            </a:r>
            <a:r>
              <a:rPr lang="el-GR" sz="1800" b="0" dirty="0" smtClean="0">
                <a:solidFill>
                  <a:srgbClr val="0000FF"/>
                </a:solidFill>
              </a:rPr>
              <a:t> </a:t>
            </a:r>
            <a:endParaRPr lang="en-GB" sz="1800" b="0" dirty="0" smtClean="0">
              <a:solidFill>
                <a:srgbClr val="0000FF"/>
              </a:solidFill>
            </a:endParaRPr>
          </a:p>
          <a:p>
            <a:r>
              <a:rPr lang="el-GR" sz="1800" dirty="0" smtClean="0"/>
              <a:t>Cysteine</a:t>
            </a:r>
            <a:r>
              <a:rPr lang="el-GR" sz="1800" b="0" dirty="0" smtClean="0"/>
              <a:t> </a:t>
            </a:r>
            <a:r>
              <a:rPr lang="el-GR" sz="1800" b="0" dirty="0"/>
              <a:t>cys </a:t>
            </a:r>
            <a:r>
              <a:rPr lang="en-US" sz="1800" b="0" dirty="0">
                <a:solidFill>
                  <a:srgbClr val="FF3300"/>
                </a:solidFill>
              </a:rPr>
              <a:t>C</a:t>
            </a:r>
            <a:r>
              <a:rPr lang="el-GR" sz="1800" b="0" dirty="0"/>
              <a:t> </a:t>
            </a:r>
            <a:r>
              <a:rPr lang="el-GR" sz="1800" b="0" dirty="0">
                <a:solidFill>
                  <a:srgbClr val="0000FF"/>
                </a:solidFill>
              </a:rPr>
              <a:t>HS-CH2-CH(NH2)-COOH </a:t>
            </a:r>
            <a:endParaRPr lang="en-US" sz="1800" b="0" dirty="0">
              <a:solidFill>
                <a:srgbClr val="0000FF"/>
              </a:solidFill>
            </a:endParaRPr>
          </a:p>
          <a:p>
            <a:r>
              <a:rPr lang="el-GR" sz="1800" dirty="0"/>
              <a:t>Glutamine</a:t>
            </a:r>
            <a:r>
              <a:rPr lang="el-GR" sz="1800" b="0" dirty="0"/>
              <a:t> gln </a:t>
            </a:r>
            <a:r>
              <a:rPr lang="en-US" sz="1800" b="0" dirty="0">
                <a:solidFill>
                  <a:srgbClr val="FF3300"/>
                </a:solidFill>
              </a:rPr>
              <a:t>Q</a:t>
            </a:r>
            <a:r>
              <a:rPr lang="el-GR" sz="1800" b="0" dirty="0"/>
              <a:t> </a:t>
            </a:r>
            <a:r>
              <a:rPr lang="el-GR" sz="1800" b="0" dirty="0">
                <a:solidFill>
                  <a:srgbClr val="0000FF"/>
                </a:solidFill>
              </a:rPr>
              <a:t>H2N-CO-(CH2)2-CH(NH2)-COOH </a:t>
            </a:r>
            <a:r>
              <a:rPr lang="el-GR" sz="1800" dirty="0"/>
              <a:t>Glutamic acid </a:t>
            </a:r>
            <a:r>
              <a:rPr lang="el-GR" sz="1800" b="0" dirty="0"/>
              <a:t>glu </a:t>
            </a:r>
            <a:r>
              <a:rPr lang="en-US" sz="1800" b="0" dirty="0">
                <a:solidFill>
                  <a:srgbClr val="FF3300"/>
                </a:solidFill>
              </a:rPr>
              <a:t>E</a:t>
            </a:r>
            <a:r>
              <a:rPr lang="el-GR" sz="1800" b="0" dirty="0"/>
              <a:t> </a:t>
            </a:r>
            <a:r>
              <a:rPr lang="el-GR" sz="1800" b="0" dirty="0">
                <a:solidFill>
                  <a:srgbClr val="0000FF"/>
                </a:solidFill>
              </a:rPr>
              <a:t>HOOC-(CH2)2-CH(NH2)-COOH </a:t>
            </a:r>
            <a:r>
              <a:rPr lang="el-GR" sz="1800" dirty="0"/>
              <a:t>Glycine</a:t>
            </a:r>
            <a:r>
              <a:rPr lang="el-GR" sz="1800" b="0" dirty="0"/>
              <a:t> gly </a:t>
            </a:r>
            <a:r>
              <a:rPr lang="en-US" sz="1800" b="0" dirty="0">
                <a:solidFill>
                  <a:srgbClr val="FF3300"/>
                </a:solidFill>
              </a:rPr>
              <a:t>G</a:t>
            </a:r>
            <a:r>
              <a:rPr lang="el-GR" sz="1800" b="0" dirty="0"/>
              <a:t> </a:t>
            </a:r>
            <a:r>
              <a:rPr lang="el-GR" sz="1800" b="0" dirty="0">
                <a:solidFill>
                  <a:srgbClr val="0000FF"/>
                </a:solidFill>
              </a:rPr>
              <a:t>NH2-CH2-COOH</a:t>
            </a:r>
            <a:endParaRPr lang="en-US" sz="1800" b="0" dirty="0">
              <a:solidFill>
                <a:srgbClr val="0000FF"/>
              </a:solidFill>
            </a:endParaRPr>
          </a:p>
          <a:p>
            <a:r>
              <a:rPr lang="el-GR" sz="1800" dirty="0"/>
              <a:t>Histidine</a:t>
            </a:r>
            <a:r>
              <a:rPr lang="el-GR" sz="1800" b="0" dirty="0"/>
              <a:t> his </a:t>
            </a:r>
            <a:r>
              <a:rPr lang="en-US" sz="1800" b="0" dirty="0">
                <a:solidFill>
                  <a:srgbClr val="FF3300"/>
                </a:solidFill>
              </a:rPr>
              <a:t>H</a:t>
            </a:r>
            <a:r>
              <a:rPr lang="el-GR" sz="1800" b="0" dirty="0"/>
              <a:t> </a:t>
            </a:r>
            <a:r>
              <a:rPr lang="el-GR" sz="1800" b="0" dirty="0">
                <a:solidFill>
                  <a:srgbClr val="0000FF"/>
                </a:solidFill>
              </a:rPr>
              <a:t>NH-CH=N-CH=C-CH2-CH(NH2)-COOH</a:t>
            </a:r>
            <a:endParaRPr lang="en-US" sz="1800" b="0" dirty="0">
              <a:solidFill>
                <a:srgbClr val="0000FF"/>
              </a:solidFill>
            </a:endParaRPr>
          </a:p>
          <a:p>
            <a:r>
              <a:rPr lang="el-GR" sz="1800" dirty="0"/>
              <a:t>Isoleucine</a:t>
            </a:r>
            <a:r>
              <a:rPr lang="el-GR" sz="1800" b="0" dirty="0"/>
              <a:t> ile </a:t>
            </a:r>
            <a:r>
              <a:rPr lang="en-US" sz="1800" b="0" dirty="0">
                <a:solidFill>
                  <a:srgbClr val="FF3300"/>
                </a:solidFill>
              </a:rPr>
              <a:t>I</a:t>
            </a:r>
            <a:r>
              <a:rPr lang="el-GR" sz="1800" b="0" dirty="0"/>
              <a:t> </a:t>
            </a:r>
            <a:r>
              <a:rPr lang="el-GR" sz="1800" b="0" dirty="0">
                <a:solidFill>
                  <a:srgbClr val="0000FF"/>
                </a:solidFill>
              </a:rPr>
              <a:t>CH3-CH2-CH(CH3)-CH(NH2)-COOH </a:t>
            </a:r>
            <a:r>
              <a:rPr lang="el-GR" sz="1800" dirty="0"/>
              <a:t>Leucine</a:t>
            </a:r>
            <a:r>
              <a:rPr lang="el-GR" sz="1800" b="0" dirty="0"/>
              <a:t> leu </a:t>
            </a:r>
            <a:r>
              <a:rPr lang="en-US" sz="1800" b="0" dirty="0">
                <a:solidFill>
                  <a:srgbClr val="FF3300"/>
                </a:solidFill>
              </a:rPr>
              <a:t>L</a:t>
            </a:r>
            <a:r>
              <a:rPr lang="el-GR" sz="1800" b="0" dirty="0"/>
              <a:t> </a:t>
            </a:r>
            <a:r>
              <a:rPr lang="el-GR" sz="1800" b="0" dirty="0">
                <a:solidFill>
                  <a:srgbClr val="0000FF"/>
                </a:solidFill>
              </a:rPr>
              <a:t>(CH3)2-CH-CH2-CH(NH2)-COOH </a:t>
            </a:r>
            <a:endParaRPr lang="en-US" sz="1800" b="0" dirty="0">
              <a:solidFill>
                <a:srgbClr val="0000FF"/>
              </a:solidFill>
            </a:endParaRPr>
          </a:p>
          <a:p>
            <a:r>
              <a:rPr lang="el-GR" sz="1800" dirty="0"/>
              <a:t>Lysine</a:t>
            </a:r>
            <a:r>
              <a:rPr lang="el-GR" sz="1800" b="0" dirty="0"/>
              <a:t> lys </a:t>
            </a:r>
            <a:r>
              <a:rPr lang="en-US" sz="1800" b="0" dirty="0">
                <a:solidFill>
                  <a:srgbClr val="FF3300"/>
                </a:solidFill>
              </a:rPr>
              <a:t>K </a:t>
            </a:r>
            <a:r>
              <a:rPr lang="el-GR" sz="1800" b="0" dirty="0">
                <a:solidFill>
                  <a:srgbClr val="0000FF"/>
                </a:solidFill>
              </a:rPr>
              <a:t>H2N-(CH2)4-CH(NH2)-COOH</a:t>
            </a:r>
            <a:endParaRPr lang="en-US" sz="1800" b="0" dirty="0">
              <a:solidFill>
                <a:srgbClr val="0000FF"/>
              </a:solidFill>
            </a:endParaRPr>
          </a:p>
          <a:p>
            <a:r>
              <a:rPr lang="el-GR" sz="1800" dirty="0"/>
              <a:t>Methionine</a:t>
            </a:r>
            <a:r>
              <a:rPr lang="el-GR" sz="1800" b="0" dirty="0"/>
              <a:t> met </a:t>
            </a:r>
            <a:r>
              <a:rPr lang="en-US" sz="1800" b="0" dirty="0">
                <a:solidFill>
                  <a:srgbClr val="FF3300"/>
                </a:solidFill>
              </a:rPr>
              <a:t>M</a:t>
            </a:r>
            <a:r>
              <a:rPr lang="el-GR" sz="1800" b="0" dirty="0"/>
              <a:t> </a:t>
            </a:r>
            <a:r>
              <a:rPr lang="el-GR" sz="1800" b="0" dirty="0">
                <a:solidFill>
                  <a:srgbClr val="0000FF"/>
                </a:solidFill>
              </a:rPr>
              <a:t>CH3-S-(CH2)2-CH(NH2)-COOH </a:t>
            </a:r>
            <a:r>
              <a:rPr lang="el-GR" sz="1800" dirty="0"/>
              <a:t>Phenylalanine</a:t>
            </a:r>
            <a:r>
              <a:rPr lang="el-GR" sz="1800" b="0" dirty="0"/>
              <a:t> phe </a:t>
            </a:r>
            <a:r>
              <a:rPr lang="en-US" sz="1800" b="0" dirty="0">
                <a:solidFill>
                  <a:srgbClr val="FF3300"/>
                </a:solidFill>
              </a:rPr>
              <a:t>F </a:t>
            </a:r>
            <a:r>
              <a:rPr lang="el-GR" sz="1800" b="0" dirty="0">
                <a:solidFill>
                  <a:srgbClr val="0000FF"/>
                </a:solidFill>
              </a:rPr>
              <a:t>Ph-CH2-CH(NH2)-COOH </a:t>
            </a:r>
            <a:endParaRPr lang="en-US" sz="1800" b="0" dirty="0">
              <a:solidFill>
                <a:srgbClr val="0000FF"/>
              </a:solidFill>
            </a:endParaRPr>
          </a:p>
          <a:p>
            <a:r>
              <a:rPr lang="el-GR" sz="1800" dirty="0"/>
              <a:t>Proline</a:t>
            </a:r>
            <a:r>
              <a:rPr lang="el-GR" sz="1800" b="0" dirty="0"/>
              <a:t> pro </a:t>
            </a:r>
            <a:r>
              <a:rPr lang="en-US" sz="1800" b="0" dirty="0">
                <a:solidFill>
                  <a:srgbClr val="FF3300"/>
                </a:solidFill>
              </a:rPr>
              <a:t>P</a:t>
            </a:r>
            <a:r>
              <a:rPr lang="el-GR" sz="1800" b="0" dirty="0"/>
              <a:t> </a:t>
            </a:r>
            <a:r>
              <a:rPr lang="el-GR" sz="1800" b="0" dirty="0">
                <a:solidFill>
                  <a:srgbClr val="0000FF"/>
                </a:solidFill>
              </a:rPr>
              <a:t>NH-(CH2)3-CH-COOH </a:t>
            </a:r>
            <a:endParaRPr lang="en-US" sz="1800" b="0" dirty="0">
              <a:solidFill>
                <a:srgbClr val="0000FF"/>
              </a:solidFill>
            </a:endParaRPr>
          </a:p>
          <a:p>
            <a:r>
              <a:rPr lang="el-GR" sz="1800" dirty="0"/>
              <a:t>Serine</a:t>
            </a:r>
            <a:r>
              <a:rPr lang="el-GR" sz="1800" b="0" dirty="0"/>
              <a:t> ser </a:t>
            </a:r>
            <a:r>
              <a:rPr lang="en-US" sz="1800" b="0" dirty="0">
                <a:solidFill>
                  <a:srgbClr val="FF3300"/>
                </a:solidFill>
              </a:rPr>
              <a:t>S</a:t>
            </a:r>
            <a:r>
              <a:rPr lang="el-GR" sz="1800" b="0" dirty="0"/>
              <a:t> </a:t>
            </a:r>
            <a:r>
              <a:rPr lang="el-GR" sz="1800" b="0" dirty="0">
                <a:solidFill>
                  <a:srgbClr val="0000FF"/>
                </a:solidFill>
              </a:rPr>
              <a:t>HO-CH2-CH(NH2)-COOH </a:t>
            </a:r>
            <a:endParaRPr lang="en-US" sz="1800" b="0" dirty="0">
              <a:solidFill>
                <a:srgbClr val="0000FF"/>
              </a:solidFill>
            </a:endParaRPr>
          </a:p>
          <a:p>
            <a:r>
              <a:rPr lang="el-GR" sz="1800" dirty="0"/>
              <a:t>Threonine</a:t>
            </a:r>
            <a:r>
              <a:rPr lang="el-GR" sz="1800" b="0" dirty="0"/>
              <a:t> thr </a:t>
            </a:r>
            <a:r>
              <a:rPr lang="en-US" sz="1800" b="0" dirty="0">
                <a:solidFill>
                  <a:srgbClr val="FF3300"/>
                </a:solidFill>
              </a:rPr>
              <a:t>T </a:t>
            </a:r>
            <a:r>
              <a:rPr lang="el-GR" sz="1800" b="0" dirty="0">
                <a:solidFill>
                  <a:srgbClr val="0000FF"/>
                </a:solidFill>
              </a:rPr>
              <a:t>CH3-CH(OH)-CH(NH2)-COOH</a:t>
            </a:r>
            <a:r>
              <a:rPr lang="el-GR" sz="1800" b="0" dirty="0" smtClean="0">
                <a:solidFill>
                  <a:srgbClr val="0000FF"/>
                </a:solidFill>
              </a:rPr>
              <a:t> </a:t>
            </a:r>
            <a:endParaRPr lang="en-GB" sz="1800" b="0" dirty="0" smtClean="0">
              <a:solidFill>
                <a:srgbClr val="0000FF"/>
              </a:solidFill>
            </a:endParaRPr>
          </a:p>
          <a:p>
            <a:r>
              <a:rPr lang="el-GR" sz="1800" dirty="0" smtClean="0"/>
              <a:t>Tryptophan</a:t>
            </a:r>
            <a:r>
              <a:rPr lang="el-GR" sz="1800" b="0" dirty="0" smtClean="0"/>
              <a:t> </a:t>
            </a:r>
            <a:r>
              <a:rPr lang="el-GR" sz="1800" b="0" dirty="0"/>
              <a:t>trp </a:t>
            </a:r>
            <a:r>
              <a:rPr lang="en-US" sz="1800" b="0" dirty="0">
                <a:solidFill>
                  <a:srgbClr val="FF3300"/>
                </a:solidFill>
              </a:rPr>
              <a:t>W</a:t>
            </a:r>
            <a:r>
              <a:rPr lang="el-GR" sz="1800" b="0" dirty="0"/>
              <a:t> </a:t>
            </a:r>
            <a:r>
              <a:rPr lang="el-GR" sz="1800" b="0" dirty="0">
                <a:solidFill>
                  <a:srgbClr val="0000FF"/>
                </a:solidFill>
              </a:rPr>
              <a:t>Ph-NH-CH=C-CH2-CH(NH2)-COOH</a:t>
            </a:r>
            <a:endParaRPr lang="en-US" sz="1800" b="0" dirty="0">
              <a:solidFill>
                <a:srgbClr val="0000FF"/>
              </a:solidFill>
            </a:endParaRPr>
          </a:p>
          <a:p>
            <a:r>
              <a:rPr lang="el-GR" sz="1800" dirty="0"/>
              <a:t>Tyrosine</a:t>
            </a:r>
            <a:r>
              <a:rPr lang="el-GR" sz="1800" b="0" dirty="0"/>
              <a:t> tyr </a:t>
            </a:r>
            <a:r>
              <a:rPr lang="en-US" sz="1800" b="0" dirty="0">
                <a:solidFill>
                  <a:srgbClr val="FF3300"/>
                </a:solidFill>
              </a:rPr>
              <a:t>Y</a:t>
            </a:r>
            <a:r>
              <a:rPr lang="el-GR" sz="1800" b="0" dirty="0"/>
              <a:t> </a:t>
            </a:r>
            <a:r>
              <a:rPr lang="el-GR" sz="1800" b="0" dirty="0">
                <a:solidFill>
                  <a:srgbClr val="0000FF"/>
                </a:solidFill>
              </a:rPr>
              <a:t>HO-p-Ph-CH2-CH(NH2)-COOH </a:t>
            </a:r>
            <a:endParaRPr lang="en-US" sz="1800" b="0" dirty="0">
              <a:solidFill>
                <a:srgbClr val="0000FF"/>
              </a:solidFill>
            </a:endParaRPr>
          </a:p>
          <a:p>
            <a:r>
              <a:rPr lang="el-GR" sz="1800" dirty="0"/>
              <a:t>Valine</a:t>
            </a:r>
            <a:r>
              <a:rPr lang="el-GR" sz="1800" b="0" dirty="0"/>
              <a:t> val </a:t>
            </a:r>
            <a:r>
              <a:rPr lang="en-US" sz="1800" b="0" dirty="0">
                <a:solidFill>
                  <a:srgbClr val="FF3300"/>
                </a:solidFill>
              </a:rPr>
              <a:t>V</a:t>
            </a:r>
            <a:r>
              <a:rPr lang="el-GR" sz="1800" b="0" dirty="0"/>
              <a:t> </a:t>
            </a:r>
            <a:r>
              <a:rPr lang="el-GR" sz="1800" b="0" dirty="0">
                <a:solidFill>
                  <a:srgbClr val="0000FF"/>
                </a:solidFill>
              </a:rPr>
              <a:t>(CH3)2-CH-CH(NH2)-COOH </a:t>
            </a:r>
          </a:p>
        </p:txBody>
      </p:sp>
      <p:sp>
        <p:nvSpPr>
          <p:cNvPr id="4" name="Rectangle 3"/>
          <p:cNvSpPr/>
          <p:nvPr/>
        </p:nvSpPr>
        <p:spPr>
          <a:xfrm>
            <a:off x="1733333" y="147935"/>
            <a:ext cx="2533867" cy="461665"/>
          </a:xfrm>
          <a:prstGeom prst="rect">
            <a:avLst/>
          </a:prstGeom>
        </p:spPr>
        <p:txBody>
          <a:bodyPr wrap="none">
            <a:spAutoFit/>
          </a:bodyPr>
          <a:lstStyle/>
          <a:p>
            <a:r>
              <a:rPr lang="en-US" sz="2400" dirty="0" err="1" smtClean="0"/>
              <a:t>α</a:t>
            </a:r>
            <a:r>
              <a:rPr lang="en-US" sz="2400" dirty="0" smtClean="0"/>
              <a:t>-</a:t>
            </a:r>
            <a:r>
              <a:rPr lang="en-GB" sz="2400" dirty="0" smtClean="0"/>
              <a:t>AMINO ACIDS</a:t>
            </a:r>
            <a:endParaRPr lang="en-US" sz="2400"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3816350" y="457201"/>
            <a:ext cx="4032250" cy="461665"/>
          </a:xfrm>
          <a:prstGeom prst="rect">
            <a:avLst/>
          </a:prstGeom>
          <a:noFill/>
          <a:ln w="9525">
            <a:noFill/>
            <a:miter lim="800000"/>
            <a:headEnd/>
            <a:tailEnd/>
          </a:ln>
        </p:spPr>
        <p:txBody>
          <a:bodyPr wrap="square" anchor="ctr">
            <a:spAutoFit/>
          </a:bodyPr>
          <a:lstStyle/>
          <a:p>
            <a:r>
              <a:rPr lang="en-US" sz="2400" b="1" dirty="0" smtClean="0"/>
              <a:t>P</a:t>
            </a:r>
            <a:r>
              <a:rPr lang="en-GB" sz="2400" dirty="0" smtClean="0"/>
              <a:t>ROTEINS</a:t>
            </a:r>
            <a:endParaRPr lang="en-US" sz="2400" dirty="0" smtClean="0"/>
          </a:p>
        </p:txBody>
      </p:sp>
      <p:sp>
        <p:nvSpPr>
          <p:cNvPr id="5" name="Rectangle 4"/>
          <p:cNvSpPr/>
          <p:nvPr/>
        </p:nvSpPr>
        <p:spPr>
          <a:xfrm>
            <a:off x="457200" y="1143000"/>
            <a:ext cx="8229600" cy="4224234"/>
          </a:xfrm>
          <a:prstGeom prst="rect">
            <a:avLst/>
          </a:prstGeom>
        </p:spPr>
        <p:txBody>
          <a:bodyPr wrap="square">
            <a:spAutoFit/>
          </a:bodyPr>
          <a:lstStyle/>
          <a:p>
            <a:pPr algn="just">
              <a:lnSpc>
                <a:spcPct val="150000"/>
              </a:lnSpc>
            </a:pPr>
            <a:r>
              <a:rPr lang="en-US" sz="1800" b="0" dirty="0" smtClean="0"/>
              <a:t>Large organic compound consisting of amino acids arranged in a linear chain.</a:t>
            </a:r>
          </a:p>
          <a:p>
            <a:pPr algn="just">
              <a:lnSpc>
                <a:spcPct val="150000"/>
              </a:lnSpc>
            </a:pPr>
            <a:r>
              <a:rPr lang="en-US" sz="1800" b="0" dirty="0" smtClean="0"/>
              <a:t>They are linked by peptide bonds between the carboxyl- and amino-groups of adjacent amino acids.</a:t>
            </a:r>
          </a:p>
          <a:p>
            <a:pPr algn="just">
              <a:lnSpc>
                <a:spcPct val="150000"/>
              </a:lnSpc>
            </a:pPr>
            <a:r>
              <a:rPr lang="en-US" sz="1800" b="0" dirty="0" smtClean="0"/>
              <a:t>The sequence of amino acids in a protein is determined by the gene and decoded by the genetic code.</a:t>
            </a:r>
          </a:p>
          <a:p>
            <a:pPr algn="just">
              <a:lnSpc>
                <a:spcPct val="150000"/>
              </a:lnSpc>
            </a:pPr>
            <a:r>
              <a:rPr lang="en-US" sz="1800" b="0" dirty="0" smtClean="0"/>
              <a:t>Although the genetic code is defined by 20 amino acids, it is often subject to chemical alterations, post-translational modifications: either to make a protein functional in the cell, or as part of the regulation mechanisms.</a:t>
            </a:r>
          </a:p>
          <a:p>
            <a:pPr algn="just">
              <a:lnSpc>
                <a:spcPct val="150000"/>
              </a:lnSpc>
            </a:pPr>
            <a:r>
              <a:rPr lang="en-US" sz="1800" b="0" dirty="0" smtClean="0"/>
              <a:t>Proteins can also work together to achieve a certain function, and often interact to form stable complexes.</a:t>
            </a:r>
            <a:endParaRPr lang="en-US" sz="1800" b="0"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281238"/>
            <a:ext cx="8229600" cy="1143000"/>
          </a:xfrm>
        </p:spPr>
        <p:txBody>
          <a:bodyPr/>
          <a:lstStyle/>
          <a:p>
            <a:pPr eaLnBrk="1" hangingPunct="1"/>
            <a:r>
              <a:rPr lang="en-GB" dirty="0" smtClean="0"/>
              <a:t>TRANSCRIPTION</a:t>
            </a:r>
            <a:endParaRPr lang="el-GR" dirty="0" smtClean="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371600" y="3075057"/>
            <a:ext cx="6553200" cy="707886"/>
          </a:xfrm>
          <a:prstGeom prst="rect">
            <a:avLst/>
          </a:prstGeom>
        </p:spPr>
        <p:txBody>
          <a:bodyPr wrap="square">
            <a:spAutoFit/>
          </a:bodyPr>
          <a:lstStyle/>
          <a:p>
            <a:r>
              <a:rPr lang="en-US" dirty="0" smtClean="0"/>
              <a:t>proteins</a:t>
            </a:r>
          </a:p>
          <a:p>
            <a:r>
              <a:rPr lang="en-US" dirty="0" smtClean="0"/>
              <a:t>https://</a:t>
            </a:r>
            <a:r>
              <a:rPr lang="en-US" dirty="0" err="1" smtClean="0"/>
              <a:t>www.youtube.com/</a:t>
            </a:r>
            <a:r>
              <a:rPr lang="en-US" sz="1600" dirty="0" err="1" smtClean="0"/>
              <a:t>watch</a:t>
            </a:r>
            <a:r>
              <a:rPr lang="en-US" dirty="0" err="1" smtClean="0"/>
              <a:t>?v</a:t>
            </a:r>
            <a:r>
              <a:rPr lang="en-US" dirty="0" smtClean="0"/>
              <a:t>=</a:t>
            </a:r>
            <a:r>
              <a:rPr lang="en-US" sz="1600" dirty="0" smtClean="0"/>
              <a:t>wvTv8TqWC48</a:t>
            </a:r>
            <a:endParaRPr lang="en-US" sz="1600"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Rectangle 4"/>
          <p:cNvSpPr/>
          <p:nvPr/>
        </p:nvSpPr>
        <p:spPr>
          <a:xfrm>
            <a:off x="1612900" y="3786257"/>
            <a:ext cx="6007100" cy="338554"/>
          </a:xfrm>
          <a:prstGeom prst="rect">
            <a:avLst/>
          </a:prstGeom>
        </p:spPr>
        <p:txBody>
          <a:bodyPr wrap="square">
            <a:spAutoFit/>
          </a:bodyPr>
          <a:lstStyle/>
          <a:p>
            <a:r>
              <a:rPr lang="en-US" sz="1600" dirty="0" smtClean="0"/>
              <a:t>https://</a:t>
            </a:r>
            <a:r>
              <a:rPr lang="en-US" sz="1600" dirty="0" err="1" smtClean="0"/>
              <a:t>www.youtube.com/watch?v</a:t>
            </a:r>
            <a:r>
              <a:rPr lang="en-US" sz="1600" dirty="0" smtClean="0"/>
              <a:t>=wvTv8TqWC48&amp;t=4s</a:t>
            </a:r>
            <a:endParaRPr lang="en-US" sz="1600" dirty="0"/>
          </a:p>
        </p:txBody>
      </p:sp>
      <p:sp>
        <p:nvSpPr>
          <p:cNvPr id="6" name="Rectangle 5"/>
          <p:cNvSpPr/>
          <p:nvPr/>
        </p:nvSpPr>
        <p:spPr>
          <a:xfrm>
            <a:off x="1511300" y="4345057"/>
            <a:ext cx="6477000" cy="646331"/>
          </a:xfrm>
          <a:prstGeom prst="rect">
            <a:avLst/>
          </a:prstGeom>
        </p:spPr>
        <p:txBody>
          <a:bodyPr wrap="square">
            <a:spAutoFit/>
          </a:bodyPr>
          <a:lstStyle/>
          <a:p>
            <a:r>
              <a:rPr lang="en-US" sz="1800" dirty="0" smtClean="0"/>
              <a:t>enzymes</a:t>
            </a:r>
          </a:p>
          <a:p>
            <a:r>
              <a:rPr lang="en-US" sz="1800" dirty="0" smtClean="0"/>
              <a:t>https://</a:t>
            </a:r>
            <a:r>
              <a:rPr lang="en-US" sz="1800" dirty="0" err="1" smtClean="0"/>
              <a:t>www.youtube.com/watch?v</a:t>
            </a:r>
            <a:r>
              <a:rPr lang="en-US" sz="1800" dirty="0" smtClean="0"/>
              <a:t>=yk14dOOvwMk</a:t>
            </a:r>
            <a:endParaRPr lang="en-US" sz="1800" dirty="0"/>
          </a:p>
        </p:txBody>
      </p: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85800" y="2130425"/>
            <a:ext cx="7772400" cy="1470025"/>
          </a:xfrm>
          <a:prstGeom prst="rect">
            <a:avLst/>
          </a:prstGeom>
          <a:noFill/>
          <a:ln w="9525">
            <a:noFill/>
            <a:miter lim="800000"/>
            <a:headEnd/>
            <a:tailEnd/>
          </a:ln>
        </p:spPr>
        <p:txBody>
          <a:bodyPr anchor="ctr"/>
          <a:lstStyle/>
          <a:p>
            <a:pPr algn="ctr"/>
            <a:r>
              <a:rPr lang="en-GB" sz="4400" dirty="0" smtClean="0">
                <a:solidFill>
                  <a:schemeClr val="tx2"/>
                </a:solidFill>
              </a:rPr>
              <a:t>TRANSLATION</a:t>
            </a:r>
            <a:endParaRPr lang="el-GR" sz="4400" dirty="0">
              <a:solidFill>
                <a:schemeClr val="tx2"/>
              </a:solidFill>
            </a:endParaRP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descr="During transcription, the mRNA is made in the 5’ to 3’ direction. During translation, the mRNA is read in the 5’ to 3’ direction."/>
          <p:cNvPicPr>
            <a:picLocks noChangeAspect="1" noChangeArrowheads="1"/>
          </p:cNvPicPr>
          <p:nvPr/>
        </p:nvPicPr>
        <p:blipFill>
          <a:blip r:embed="rId2" cstate="print"/>
          <a:srcRect/>
          <a:stretch>
            <a:fillRect/>
          </a:stretch>
        </p:blipFill>
        <p:spPr bwMode="auto">
          <a:xfrm>
            <a:off x="4018520" y="2252874"/>
            <a:ext cx="4595193" cy="4224126"/>
          </a:xfrm>
          <a:prstGeom prst="rect">
            <a:avLst/>
          </a:prstGeom>
          <a:noFill/>
          <a:ln w="9525">
            <a:noFill/>
            <a:miter lim="800000"/>
            <a:headEnd/>
            <a:tailEnd/>
          </a:ln>
        </p:spPr>
      </p:pic>
      <p:sp>
        <p:nvSpPr>
          <p:cNvPr id="3" name="Content Placeholder 1"/>
          <p:cNvSpPr txBox="1">
            <a:spLocks/>
          </p:cNvSpPr>
          <p:nvPr/>
        </p:nvSpPr>
        <p:spPr bwMode="auto">
          <a:xfrm>
            <a:off x="609600" y="1295400"/>
            <a:ext cx="8229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lvl="0" algn="just">
              <a:lnSpc>
                <a:spcPct val="150000"/>
              </a:lnSpc>
              <a:spcBef>
                <a:spcPct val="20000"/>
              </a:spcBef>
              <a:defRPr/>
            </a:pPr>
            <a:r>
              <a:rPr lang="en-US" sz="1800" b="0" dirty="0" smtClean="0"/>
              <a:t>Translation is the third and final phase in the expression of the genetic information during which the protein molecule is synthesized in the </a:t>
            </a:r>
            <a:r>
              <a:rPr lang="en-US" sz="1800" b="0" dirty="0" err="1" smtClean="0"/>
              <a:t>ribosomes</a:t>
            </a:r>
            <a:r>
              <a:rPr lang="en-US" sz="1800" b="0" dirty="0" smtClean="0"/>
              <a:t>.</a:t>
            </a:r>
            <a:endParaRPr kumimoji="0" lang="en-GB" sz="1800" b="0" i="0" u="none" strike="noStrike" kern="0" cap="none" spc="0" normalizeH="0" baseline="0" noProof="0" dirty="0" smtClean="0">
              <a:ln>
                <a:noFill/>
              </a:ln>
              <a:solidFill>
                <a:schemeClr val="tx1"/>
              </a:solidFill>
              <a:effectLst/>
              <a:uLnTx/>
              <a:uFillTx/>
              <a:latin typeface="+mn-lt"/>
              <a:ea typeface="Times New Roman" charset="0"/>
              <a:cs typeface="Times New Roman" charset="0"/>
            </a:endParaRPr>
          </a:p>
          <a:p>
            <a:pPr marL="0" marR="0" lvl="0" indent="0" algn="just" defTabSz="914400" rtl="0" eaLnBrk="1" fontAlgn="base" latinLnBrk="0" hangingPunct="1">
              <a:lnSpc>
                <a:spcPct val="150000"/>
              </a:lnSpc>
              <a:spcBef>
                <a:spcPct val="20000"/>
              </a:spcBef>
              <a:spcAft>
                <a:spcPct val="0"/>
              </a:spcAft>
              <a:buClrTx/>
              <a:buSzTx/>
              <a:buFont typeface="Wingdings" charset="2"/>
              <a:buNone/>
              <a:tabLst/>
              <a:defRPr/>
            </a:pPr>
            <a:endParaRPr kumimoji="0" lang="en-US" sz="1800" b="0" i="0" u="none" strike="noStrike" kern="0" cap="none" spc="0" normalizeH="0" baseline="0" noProof="0" dirty="0" smtClean="0">
              <a:ln>
                <a:noFill/>
              </a:ln>
              <a:solidFill>
                <a:schemeClr val="tx1"/>
              </a:solidFill>
              <a:effectLst/>
              <a:uLnTx/>
              <a:uFillTx/>
              <a:latin typeface="+mn-lt"/>
              <a:ea typeface="Times New Roman" charset="0"/>
              <a:cs typeface="Times New Roman" charset="0"/>
            </a:endParaRPr>
          </a:p>
          <a:p>
            <a:pPr marL="0" marR="0" lvl="0" indent="0" algn="just" defTabSz="914400" rtl="0" eaLnBrk="1" fontAlgn="base" latinLnBrk="0" hangingPunct="1">
              <a:lnSpc>
                <a:spcPct val="15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4" name="Rectangle 3"/>
          <p:cNvSpPr/>
          <p:nvPr/>
        </p:nvSpPr>
        <p:spPr>
          <a:xfrm>
            <a:off x="609600" y="2133600"/>
            <a:ext cx="3581400" cy="3919535"/>
          </a:xfrm>
          <a:prstGeom prst="rect">
            <a:avLst/>
          </a:prstGeom>
        </p:spPr>
        <p:txBody>
          <a:bodyPr wrap="square">
            <a:spAutoFit/>
          </a:bodyPr>
          <a:lstStyle/>
          <a:p>
            <a:pPr>
              <a:lnSpc>
                <a:spcPct val="150000"/>
              </a:lnSpc>
            </a:pPr>
            <a:r>
              <a:rPr lang="en-US" sz="1800" b="0" dirty="0" smtClean="0"/>
              <a:t>The sequence of the nucleotides of an mRNA determines the amino acid sequence of a polypeptide chain. </a:t>
            </a:r>
          </a:p>
          <a:p>
            <a:pPr>
              <a:lnSpc>
                <a:spcPct val="150000"/>
              </a:lnSpc>
            </a:pPr>
            <a:r>
              <a:rPr lang="en-US" sz="1800" b="0" dirty="0" smtClean="0"/>
              <a:t>The protein synthesis develops in three stages</a:t>
            </a:r>
            <a:r>
              <a:rPr lang="en-US" sz="1800" dirty="0" smtClean="0"/>
              <a:t>:</a:t>
            </a:r>
          </a:p>
          <a:p>
            <a:pPr>
              <a:lnSpc>
                <a:spcPct val="150000"/>
              </a:lnSpc>
            </a:pPr>
            <a:r>
              <a:rPr lang="en-GB" sz="1800" dirty="0" smtClean="0"/>
              <a:t>		           </a:t>
            </a:r>
            <a:r>
              <a:rPr lang="en-US" sz="1800" b="0" dirty="0" smtClean="0"/>
              <a:t>Initiation</a:t>
            </a:r>
          </a:p>
          <a:p>
            <a:pPr marL="342900" indent="-342900" algn="r">
              <a:lnSpc>
                <a:spcPct val="150000"/>
              </a:lnSpc>
              <a:spcBef>
                <a:spcPct val="20000"/>
              </a:spcBef>
            </a:pPr>
            <a:r>
              <a:rPr lang="en-GB" sz="1800" dirty="0" smtClean="0"/>
              <a:t>		</a:t>
            </a:r>
            <a:r>
              <a:rPr lang="en-US" sz="1800" b="0" dirty="0" smtClean="0"/>
              <a:t>Elongation</a:t>
            </a:r>
          </a:p>
          <a:p>
            <a:pPr marL="342900" indent="-342900" algn="r">
              <a:lnSpc>
                <a:spcPct val="150000"/>
              </a:lnSpc>
              <a:spcBef>
                <a:spcPct val="20000"/>
              </a:spcBef>
            </a:pPr>
            <a:r>
              <a:rPr lang="en-GB" sz="1800" dirty="0" smtClean="0"/>
              <a:t>	</a:t>
            </a:r>
            <a:r>
              <a:rPr lang="en-US" sz="1800" b="0" dirty="0" smtClean="0"/>
              <a:t>Termination</a:t>
            </a:r>
          </a:p>
        </p:txBody>
      </p:sp>
      <p:sp>
        <p:nvSpPr>
          <p:cNvPr id="5" name="Rectangle 4"/>
          <p:cNvSpPr/>
          <p:nvPr/>
        </p:nvSpPr>
        <p:spPr>
          <a:xfrm>
            <a:off x="3423845" y="533400"/>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600200"/>
            <a:ext cx="7010400" cy="4038599"/>
          </a:xfrm>
        </p:spPr>
        <p:txBody>
          <a:bodyPr>
            <a:noAutofit/>
          </a:bodyPr>
          <a:lstStyle/>
          <a:p>
            <a:pPr algn="just">
              <a:lnSpc>
                <a:spcPct val="140000"/>
              </a:lnSpc>
              <a:buClr>
                <a:srgbClr val="0000FF"/>
              </a:buClr>
              <a:buNone/>
              <a:tabLst>
                <a:tab pos="228600" algn="l"/>
              </a:tabLst>
            </a:pPr>
            <a:r>
              <a:rPr lang="en-US" sz="1800" dirty="0" smtClean="0"/>
              <a:t>The factors involved in protein synthesis are:</a:t>
            </a:r>
            <a:endParaRPr lang="el-GR" sz="1800" dirty="0" smtClean="0">
              <a:ea typeface="Times New Roman" charset="0"/>
              <a:cs typeface="Times New Roman" charset="0"/>
            </a:endParaRPr>
          </a:p>
          <a:p>
            <a:pPr algn="just">
              <a:lnSpc>
                <a:spcPct val="140000"/>
              </a:lnSpc>
              <a:buClr>
                <a:srgbClr val="0000FF"/>
              </a:buClr>
              <a:buNone/>
              <a:tabLst>
                <a:tab pos="228600" algn="l"/>
              </a:tabLst>
            </a:pPr>
            <a:r>
              <a:rPr lang="en-US" sz="1800" b="1" dirty="0" smtClean="0">
                <a:ea typeface="Times New Roman" charset="0"/>
                <a:cs typeface="Times New Roman" charset="0"/>
              </a:rPr>
              <a:t>mRNA</a:t>
            </a:r>
            <a:r>
              <a:rPr lang="en-US" sz="1800" dirty="0" smtClean="0">
                <a:ea typeface="Times New Roman" charset="0"/>
                <a:cs typeface="Times New Roman" charset="0"/>
              </a:rPr>
              <a:t>, </a:t>
            </a:r>
            <a:r>
              <a:rPr lang="en-US" sz="1800" dirty="0" smtClean="0"/>
              <a:t>encodes and stores the information</a:t>
            </a:r>
            <a:r>
              <a:rPr lang="el-GR" sz="1800" dirty="0" smtClean="0">
                <a:ea typeface="Times New Roman" charset="0"/>
                <a:cs typeface="Times New Roman" charset="0"/>
              </a:rPr>
              <a:t>.</a:t>
            </a:r>
            <a:endParaRPr lang="en-US" sz="1800" dirty="0" smtClean="0">
              <a:ea typeface="Times New Roman" charset="0"/>
              <a:cs typeface="Times New Roman" charset="0"/>
            </a:endParaRPr>
          </a:p>
          <a:p>
            <a:pPr algn="just">
              <a:lnSpc>
                <a:spcPct val="140000"/>
              </a:lnSpc>
              <a:buClr>
                <a:srgbClr val="0000FF"/>
              </a:buClr>
              <a:buNone/>
              <a:tabLst>
                <a:tab pos="228600" algn="l"/>
              </a:tabLst>
            </a:pPr>
            <a:r>
              <a:rPr lang="en-US" sz="1800" b="1" dirty="0" err="1" smtClean="0"/>
              <a:t>Ribosomes</a:t>
            </a:r>
            <a:r>
              <a:rPr lang="en-GB" sz="1800" dirty="0" smtClean="0">
                <a:ea typeface="Times New Roman" charset="0"/>
                <a:cs typeface="Times New Roman" charset="0"/>
              </a:rPr>
              <a:t>,</a:t>
            </a:r>
            <a:r>
              <a:rPr lang="el-GR" sz="1800" dirty="0" smtClean="0">
                <a:ea typeface="Times New Roman" charset="0"/>
                <a:cs typeface="Times New Roman" charset="0"/>
              </a:rPr>
              <a:t> </a:t>
            </a:r>
            <a:r>
              <a:rPr lang="en-US" sz="1800" dirty="0" smtClean="0"/>
              <a:t>are the organelles where protein synthesis occurs.</a:t>
            </a:r>
          </a:p>
          <a:p>
            <a:pPr algn="just">
              <a:lnSpc>
                <a:spcPct val="140000"/>
              </a:lnSpc>
              <a:buClr>
                <a:srgbClr val="0000FF"/>
              </a:buClr>
              <a:buNone/>
              <a:tabLst>
                <a:tab pos="228600" algn="l"/>
              </a:tabLst>
            </a:pPr>
            <a:r>
              <a:rPr lang="en-US" sz="1800" b="1" dirty="0" smtClean="0"/>
              <a:t>Amino acids</a:t>
            </a:r>
            <a:r>
              <a:rPr lang="en-US" sz="1800" dirty="0" smtClean="0"/>
              <a:t>, are the structural blocks of the proteins.</a:t>
            </a:r>
          </a:p>
          <a:p>
            <a:pPr algn="just">
              <a:lnSpc>
                <a:spcPct val="140000"/>
              </a:lnSpc>
              <a:buClr>
                <a:srgbClr val="0000FF"/>
              </a:buClr>
              <a:buNone/>
              <a:tabLst>
                <a:tab pos="228600" algn="l"/>
              </a:tabLst>
            </a:pPr>
            <a:r>
              <a:rPr lang="en-US" sz="1800" b="1" dirty="0" smtClean="0"/>
              <a:t>Enzymes, </a:t>
            </a:r>
            <a:r>
              <a:rPr lang="en-US" sz="1800" dirty="0" smtClean="0"/>
              <a:t>protein molecules assisting the procedure.</a:t>
            </a:r>
          </a:p>
          <a:p>
            <a:pPr algn="just">
              <a:lnSpc>
                <a:spcPct val="140000"/>
              </a:lnSpc>
              <a:buClr>
                <a:srgbClr val="0000FF"/>
              </a:buClr>
              <a:buNone/>
              <a:tabLst>
                <a:tab pos="228600" algn="l"/>
              </a:tabLst>
            </a:pPr>
            <a:r>
              <a:rPr lang="en-US" sz="1800" b="1" dirty="0" smtClean="0"/>
              <a:t>ATP</a:t>
            </a:r>
            <a:r>
              <a:rPr lang="en-US" sz="1800" dirty="0" smtClean="0"/>
              <a:t>, for power supply.</a:t>
            </a:r>
          </a:p>
          <a:p>
            <a:pPr marL="342900" indent="-342900" algn="just">
              <a:lnSpc>
                <a:spcPct val="140000"/>
              </a:lnSpc>
              <a:buClr>
                <a:srgbClr val="0000FF"/>
              </a:buClr>
              <a:buNone/>
              <a:tabLst>
                <a:tab pos="228600" algn="l"/>
              </a:tabLst>
            </a:pPr>
            <a:r>
              <a:rPr lang="en-US" sz="1800" b="1" dirty="0" err="1" smtClean="0">
                <a:ea typeface="Times New Roman" charset="0"/>
                <a:cs typeface="Times New Roman" charset="0"/>
              </a:rPr>
              <a:t>tRNA</a:t>
            </a:r>
            <a:r>
              <a:rPr lang="en-US" sz="1800" dirty="0" smtClean="0"/>
              <a:t>, for the transport of amino acids.</a:t>
            </a:r>
            <a:endParaRPr lang="en-US" sz="1800" dirty="0"/>
          </a:p>
        </p:txBody>
      </p:sp>
      <p:sp>
        <p:nvSpPr>
          <p:cNvPr id="4" name="Rectangle 3"/>
          <p:cNvSpPr/>
          <p:nvPr/>
        </p:nvSpPr>
        <p:spPr>
          <a:xfrm>
            <a:off x="3423845" y="6813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914400" y="2514600"/>
          <a:ext cx="7389812" cy="1574800"/>
        </p:xfrm>
        <a:graphic>
          <a:graphicData uri="http://schemas.openxmlformats.org/presentationml/2006/ole">
            <p:oleObj spid="_x0000_s728066" name="Image" r:id="rId3" imgW="9028571" imgH="1574048" progId="">
              <p:embed/>
            </p:oleObj>
          </a:graphicData>
        </a:graphic>
      </p:graphicFrame>
      <p:sp>
        <p:nvSpPr>
          <p:cNvPr id="5" name="Rectangle 4"/>
          <p:cNvSpPr/>
          <p:nvPr/>
        </p:nvSpPr>
        <p:spPr>
          <a:xfrm>
            <a:off x="609600" y="4191000"/>
            <a:ext cx="8077200" cy="1731243"/>
          </a:xfrm>
          <a:prstGeom prst="rect">
            <a:avLst/>
          </a:prstGeom>
        </p:spPr>
        <p:txBody>
          <a:bodyPr wrap="square">
            <a:spAutoFit/>
          </a:bodyPr>
          <a:lstStyle/>
          <a:p>
            <a:pPr algn="just">
              <a:lnSpc>
                <a:spcPct val="150000"/>
              </a:lnSpc>
            </a:pPr>
            <a:r>
              <a:rPr lang="en-US" sz="1800" b="0" dirty="0" smtClean="0"/>
              <a:t>The short life of a mRNA molecule begins with transcription and eventually ends with degradation. During its lifetime, a mRNA molecule will be processed and transported prior to translation. Eukaryotic mRNA molecules often require extensive processing and transport, whereas prokaryotic molecules, do no</a:t>
            </a:r>
            <a:r>
              <a:rPr lang="en-GB" sz="1800" b="0" dirty="0" err="1" smtClean="0"/>
              <a:t>t</a:t>
            </a:r>
            <a:r>
              <a:rPr lang="en-US" sz="1800" b="0" dirty="0" smtClean="0"/>
              <a:t>.</a:t>
            </a:r>
            <a:endParaRPr lang="en-US" sz="1800" b="0" dirty="0"/>
          </a:p>
        </p:txBody>
      </p:sp>
      <p:sp>
        <p:nvSpPr>
          <p:cNvPr id="6" name="Rectangle 5"/>
          <p:cNvSpPr/>
          <p:nvPr/>
        </p:nvSpPr>
        <p:spPr>
          <a:xfrm>
            <a:off x="609600" y="1219200"/>
            <a:ext cx="8077200" cy="900246"/>
          </a:xfrm>
          <a:prstGeom prst="rect">
            <a:avLst/>
          </a:prstGeom>
        </p:spPr>
        <p:txBody>
          <a:bodyPr wrap="square">
            <a:spAutoFit/>
          </a:bodyPr>
          <a:lstStyle/>
          <a:p>
            <a:pPr algn="just">
              <a:lnSpc>
                <a:spcPct val="150000"/>
              </a:lnSpc>
            </a:pPr>
            <a:r>
              <a:rPr lang="el-GR" sz="1800" dirty="0" smtClean="0"/>
              <a:t>Messenger</a:t>
            </a:r>
            <a:r>
              <a:rPr lang="el-GR" sz="1800" b="0" dirty="0" smtClean="0"/>
              <a:t> Ribonucleic Acid (</a:t>
            </a:r>
            <a:r>
              <a:rPr lang="el-GR" sz="1800" dirty="0" smtClean="0"/>
              <a:t>mRNA</a:t>
            </a:r>
            <a:r>
              <a:rPr lang="el-GR" sz="1800" b="0" dirty="0" smtClean="0"/>
              <a:t>) </a:t>
            </a:r>
            <a:r>
              <a:rPr lang="en-US" sz="1800" b="0" dirty="0" smtClean="0"/>
              <a:t>is an RNA molecule encoding a chemical "blueprint" for a protein.</a:t>
            </a:r>
            <a:endParaRPr lang="en-US" sz="1800" b="0" dirty="0"/>
          </a:p>
        </p:txBody>
      </p:sp>
      <p:sp>
        <p:nvSpPr>
          <p:cNvPr id="7" name="Rectangle 6"/>
          <p:cNvSpPr/>
          <p:nvPr/>
        </p:nvSpPr>
        <p:spPr>
          <a:xfrm>
            <a:off x="3347645" y="457200"/>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180px-3d_tRNA"/>
          <p:cNvPicPr>
            <a:picLocks noChangeAspect="1" noChangeArrowheads="1"/>
          </p:cNvPicPr>
          <p:nvPr/>
        </p:nvPicPr>
        <p:blipFill>
          <a:blip r:embed="rId2" cstate="print"/>
          <a:srcRect/>
          <a:stretch>
            <a:fillRect/>
          </a:stretch>
        </p:blipFill>
        <p:spPr bwMode="auto">
          <a:xfrm>
            <a:off x="6477000" y="1371600"/>
            <a:ext cx="2286000" cy="2273300"/>
          </a:xfrm>
          <a:prstGeom prst="rect">
            <a:avLst/>
          </a:prstGeom>
          <a:noFill/>
          <a:ln w="9525">
            <a:noFill/>
            <a:miter lim="800000"/>
            <a:headEnd/>
            <a:tailEnd/>
          </a:ln>
        </p:spPr>
      </p:pic>
      <p:sp>
        <p:nvSpPr>
          <p:cNvPr id="6" name="Rectangle 5"/>
          <p:cNvSpPr/>
          <p:nvPr/>
        </p:nvSpPr>
        <p:spPr>
          <a:xfrm>
            <a:off x="685800" y="1247760"/>
            <a:ext cx="5562600" cy="2562240"/>
          </a:xfrm>
          <a:prstGeom prst="rect">
            <a:avLst/>
          </a:prstGeom>
        </p:spPr>
        <p:txBody>
          <a:bodyPr wrap="square">
            <a:spAutoFit/>
          </a:bodyPr>
          <a:lstStyle/>
          <a:p>
            <a:pPr algn="just">
              <a:lnSpc>
                <a:spcPct val="150000"/>
              </a:lnSpc>
            </a:pPr>
            <a:r>
              <a:rPr lang="en-US" sz="1800" b="0" dirty="0" smtClean="0"/>
              <a:t>Small RNA chain (73-93 nucleotides) carrying a specific amino acid to a newly synthesized polypeptide chain, at the ribosomal position of the protein synthesis, during translation.</a:t>
            </a:r>
          </a:p>
          <a:p>
            <a:pPr algn="just">
              <a:lnSpc>
                <a:spcPct val="150000"/>
              </a:lnSpc>
            </a:pPr>
            <a:r>
              <a:rPr lang="en-US" sz="1800" b="0" dirty="0" smtClean="0"/>
              <a:t>It has a 3’ end for covalent attachment of amino acids catalyzed by an </a:t>
            </a:r>
            <a:r>
              <a:rPr lang="en-US" sz="1800" b="0" dirty="0" err="1" smtClean="0"/>
              <a:t>aminoacyl-tRNA</a:t>
            </a:r>
            <a:r>
              <a:rPr lang="en-US" sz="1800" b="0" dirty="0" smtClean="0"/>
              <a:t> </a:t>
            </a:r>
            <a:r>
              <a:rPr lang="en-US" sz="1800" b="0" dirty="0" err="1" smtClean="0"/>
              <a:t>synthase</a:t>
            </a:r>
            <a:r>
              <a:rPr lang="en-US" sz="1800" b="0" dirty="0" smtClean="0"/>
              <a:t>.</a:t>
            </a:r>
            <a:endParaRPr lang="el-GR" sz="1800" b="0" dirty="0" smtClean="0"/>
          </a:p>
        </p:txBody>
      </p:sp>
      <p:sp>
        <p:nvSpPr>
          <p:cNvPr id="7" name="Rectangle 6"/>
          <p:cNvSpPr/>
          <p:nvPr/>
        </p:nvSpPr>
        <p:spPr>
          <a:xfrm>
            <a:off x="685800" y="3733800"/>
            <a:ext cx="7924800" cy="2562240"/>
          </a:xfrm>
          <a:prstGeom prst="rect">
            <a:avLst/>
          </a:prstGeom>
        </p:spPr>
        <p:txBody>
          <a:bodyPr wrap="square">
            <a:spAutoFit/>
          </a:bodyPr>
          <a:lstStyle/>
          <a:p>
            <a:pPr algn="just">
              <a:lnSpc>
                <a:spcPct val="150000"/>
              </a:lnSpc>
            </a:pPr>
            <a:r>
              <a:rPr lang="en-US" sz="1800" b="0" dirty="0" smtClean="0"/>
              <a:t>It also contains a three-base region called the </a:t>
            </a:r>
            <a:r>
              <a:rPr lang="en-US" sz="1800" b="0" dirty="0" err="1" smtClean="0"/>
              <a:t>anticodon</a:t>
            </a:r>
            <a:r>
              <a:rPr lang="en-US" sz="1800" b="0" dirty="0" smtClean="0"/>
              <a:t> corresponding each time to the three bases of the </a:t>
            </a:r>
            <a:r>
              <a:rPr lang="en-US" sz="1800" b="0" dirty="0" err="1" smtClean="0"/>
              <a:t>codon</a:t>
            </a:r>
            <a:r>
              <a:rPr lang="en-US" sz="1800" b="0" dirty="0" smtClean="0"/>
              <a:t> in the mRNA.</a:t>
            </a:r>
          </a:p>
          <a:p>
            <a:pPr algn="just">
              <a:lnSpc>
                <a:spcPct val="150000"/>
              </a:lnSpc>
            </a:pPr>
            <a:r>
              <a:rPr lang="en-US" sz="1800" b="0" dirty="0" smtClean="0"/>
              <a:t>Each </a:t>
            </a:r>
            <a:r>
              <a:rPr lang="en-US" sz="1800" b="0" dirty="0" err="1" smtClean="0"/>
              <a:t>tRNA</a:t>
            </a:r>
            <a:r>
              <a:rPr lang="en-US" sz="1800" b="0" dirty="0" smtClean="0"/>
              <a:t> molecule can be linked to only one type of amino acid, but because the genetic code contains multiple </a:t>
            </a:r>
            <a:r>
              <a:rPr lang="en-US" sz="1800" b="0" dirty="0" err="1" smtClean="0"/>
              <a:t>codons</a:t>
            </a:r>
            <a:r>
              <a:rPr lang="en-US" sz="1800" b="0" dirty="0" smtClean="0"/>
              <a:t> that define the same amino acid, </a:t>
            </a:r>
            <a:r>
              <a:rPr lang="en-US" sz="1800" b="0" dirty="0" err="1" smtClean="0"/>
              <a:t>tRNA</a:t>
            </a:r>
            <a:r>
              <a:rPr lang="en-US" sz="1800" b="0" dirty="0" smtClean="0"/>
              <a:t> molecules carrying different </a:t>
            </a:r>
            <a:r>
              <a:rPr lang="en-US" sz="1800" b="0" dirty="0" err="1" smtClean="0"/>
              <a:t>anticodons</a:t>
            </a:r>
            <a:r>
              <a:rPr lang="en-US" sz="1800" b="0" dirty="0" smtClean="0"/>
              <a:t> may also carry the same amino acid.</a:t>
            </a:r>
            <a:endParaRPr lang="en-US" sz="1800" b="0" dirty="0"/>
          </a:p>
        </p:txBody>
      </p:sp>
      <p:sp>
        <p:nvSpPr>
          <p:cNvPr id="8" name="Rectangle 7"/>
          <p:cNvSpPr/>
          <p:nvPr/>
        </p:nvSpPr>
        <p:spPr>
          <a:xfrm>
            <a:off x="1066800" y="70247"/>
            <a:ext cx="7010400" cy="615553"/>
          </a:xfrm>
          <a:prstGeom prst="rect">
            <a:avLst/>
          </a:prstGeom>
        </p:spPr>
        <p:txBody>
          <a:bodyPr wrap="square">
            <a:spAutoFit/>
          </a:bodyPr>
          <a:lstStyle/>
          <a:p>
            <a:pPr algn="just">
              <a:lnSpc>
                <a:spcPct val="150000"/>
              </a:lnSpc>
            </a:pPr>
            <a:r>
              <a:rPr lang="el-GR" sz="2400" dirty="0" smtClean="0"/>
              <a:t>T</a:t>
            </a:r>
            <a:r>
              <a:rPr lang="en-GB" sz="2400" dirty="0" smtClean="0"/>
              <a:t>RANSFER</a:t>
            </a:r>
            <a:r>
              <a:rPr lang="el-GR" sz="2400" dirty="0" smtClean="0"/>
              <a:t> RNA </a:t>
            </a:r>
            <a:r>
              <a:rPr lang="en-US" sz="2400" dirty="0" smtClean="0"/>
              <a:t>(</a:t>
            </a:r>
            <a:r>
              <a:rPr lang="en-US" sz="2400" dirty="0" err="1" smtClean="0"/>
              <a:t>tRNA</a:t>
            </a:r>
            <a:r>
              <a:rPr lang="en-US" sz="2400" dirty="0" smtClean="0"/>
              <a:t>)</a:t>
            </a:r>
            <a:r>
              <a:rPr lang="el-GR" sz="2400" dirty="0" smtClean="0"/>
              <a:t>  </a:t>
            </a:r>
            <a:endParaRPr lang="en-US" sz="2400" dirty="0" smtClean="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3" descr="180px-Schema_ARNt_448_658"/>
          <p:cNvPicPr>
            <a:picLocks noChangeAspect="1" noChangeArrowheads="1"/>
          </p:cNvPicPr>
          <p:nvPr/>
        </p:nvPicPr>
        <p:blipFill>
          <a:blip r:embed="rId2" cstate="print"/>
          <a:srcRect t="3386" b="9069"/>
          <a:stretch>
            <a:fillRect/>
          </a:stretch>
        </p:blipFill>
        <p:spPr bwMode="auto">
          <a:xfrm>
            <a:off x="6705600" y="-38100"/>
            <a:ext cx="1790700" cy="2298700"/>
          </a:xfrm>
          <a:prstGeom prst="rect">
            <a:avLst/>
          </a:prstGeom>
          <a:noFill/>
          <a:ln w="9525">
            <a:noFill/>
            <a:miter lim="800000"/>
            <a:headEnd/>
            <a:tailEnd/>
          </a:ln>
        </p:spPr>
      </p:pic>
      <p:sp>
        <p:nvSpPr>
          <p:cNvPr id="4" name="Rectangle 3"/>
          <p:cNvSpPr/>
          <p:nvPr/>
        </p:nvSpPr>
        <p:spPr>
          <a:xfrm>
            <a:off x="457200" y="2049819"/>
            <a:ext cx="8077200" cy="4985981"/>
          </a:xfrm>
          <a:prstGeom prst="rect">
            <a:avLst/>
          </a:prstGeom>
        </p:spPr>
        <p:txBody>
          <a:bodyPr wrap="square">
            <a:spAutoFit/>
          </a:bodyPr>
          <a:lstStyle/>
          <a:p>
            <a:pPr algn="just"/>
            <a:r>
              <a:rPr lang="en-US" sz="1800" b="0" dirty="0" smtClean="0">
                <a:solidFill>
                  <a:srgbClr val="000000"/>
                </a:solidFill>
              </a:rPr>
              <a:t>The CCA tail is cytosine-cytosine-adenine sequence at the 3’ end of the </a:t>
            </a:r>
            <a:r>
              <a:rPr lang="en-US" sz="1800" b="0" dirty="0" err="1" smtClean="0">
                <a:solidFill>
                  <a:srgbClr val="000000"/>
                </a:solidFill>
              </a:rPr>
              <a:t>tRNA</a:t>
            </a:r>
            <a:r>
              <a:rPr lang="en-US" sz="1800" b="0" dirty="0" smtClean="0">
                <a:solidFill>
                  <a:srgbClr val="000000"/>
                </a:solidFill>
              </a:rPr>
              <a:t> molecule. The amino acid loaded onto the </a:t>
            </a:r>
            <a:r>
              <a:rPr lang="en-US" sz="1800" b="0" dirty="0" err="1" smtClean="0">
                <a:solidFill>
                  <a:srgbClr val="000000"/>
                </a:solidFill>
              </a:rPr>
              <a:t>tRNA</a:t>
            </a:r>
            <a:r>
              <a:rPr lang="en-US" sz="1800" b="0" dirty="0" smtClean="0">
                <a:solidFill>
                  <a:srgbClr val="000000"/>
                </a:solidFill>
              </a:rPr>
              <a:t> by </a:t>
            </a:r>
            <a:r>
              <a:rPr lang="en-US" sz="1800" b="0" dirty="0" err="1" smtClean="0">
                <a:solidFill>
                  <a:srgbClr val="000000"/>
                </a:solidFill>
              </a:rPr>
              <a:t>aminoacyl-tRNA</a:t>
            </a:r>
            <a:r>
              <a:rPr lang="en-US" sz="1800" b="0" dirty="0" smtClean="0">
                <a:solidFill>
                  <a:srgbClr val="000000"/>
                </a:solidFill>
              </a:rPr>
              <a:t> </a:t>
            </a:r>
            <a:r>
              <a:rPr lang="en-US" sz="1800" b="0" dirty="0" err="1" smtClean="0">
                <a:solidFill>
                  <a:srgbClr val="000000"/>
                </a:solidFill>
              </a:rPr>
              <a:t>synthetases</a:t>
            </a:r>
            <a:r>
              <a:rPr lang="en-US" sz="1800" b="0" dirty="0" smtClean="0">
                <a:solidFill>
                  <a:srgbClr val="000000"/>
                </a:solidFill>
              </a:rPr>
              <a:t> to form </a:t>
            </a:r>
            <a:r>
              <a:rPr lang="en-US" sz="1800" b="0" dirty="0" err="1" smtClean="0">
                <a:solidFill>
                  <a:srgbClr val="000000"/>
                </a:solidFill>
              </a:rPr>
              <a:t>aminoacyl-tRNA</a:t>
            </a:r>
            <a:r>
              <a:rPr lang="en-US" sz="1800" b="0" dirty="0" smtClean="0">
                <a:solidFill>
                  <a:srgbClr val="000000"/>
                </a:solidFill>
              </a:rPr>
              <a:t>, is covalently bonded to the 3'-hydroxyl group on the CCA tail. This sequence is important for the recognition of the </a:t>
            </a:r>
            <a:r>
              <a:rPr lang="en-US" sz="1800" b="0" dirty="0" err="1" smtClean="0">
                <a:solidFill>
                  <a:srgbClr val="000000"/>
                </a:solidFill>
              </a:rPr>
              <a:t>tRNA</a:t>
            </a:r>
            <a:r>
              <a:rPr lang="en-US" sz="1800" b="0" dirty="0" smtClean="0">
                <a:solidFill>
                  <a:srgbClr val="000000"/>
                </a:solidFill>
              </a:rPr>
              <a:t> by enzymes critical in translation. </a:t>
            </a:r>
            <a:endParaRPr lang="en-US" sz="1800" b="0" dirty="0" smtClean="0"/>
          </a:p>
          <a:p>
            <a:pPr algn="just"/>
            <a:r>
              <a:rPr lang="en-US" sz="1800" b="0" dirty="0" smtClean="0">
                <a:solidFill>
                  <a:srgbClr val="000000"/>
                </a:solidFill>
              </a:rPr>
              <a:t>In most prokaryotic and eukaryotic </a:t>
            </a:r>
            <a:r>
              <a:rPr lang="en-US" sz="1800" b="0" dirty="0" err="1" smtClean="0">
                <a:solidFill>
                  <a:srgbClr val="000000"/>
                </a:solidFill>
              </a:rPr>
              <a:t>tRNAs</a:t>
            </a:r>
            <a:r>
              <a:rPr lang="en-US" sz="1800" b="0" dirty="0" smtClean="0">
                <a:solidFill>
                  <a:srgbClr val="000000"/>
                </a:solidFill>
              </a:rPr>
              <a:t>, the CCA sequence is added during processing and therefore does not appear in the </a:t>
            </a:r>
            <a:r>
              <a:rPr lang="en-US" sz="1800" b="0" dirty="0" err="1" smtClean="0">
                <a:solidFill>
                  <a:srgbClr val="000000"/>
                </a:solidFill>
              </a:rPr>
              <a:t>tRNA</a:t>
            </a:r>
            <a:r>
              <a:rPr lang="en-US" sz="1800" b="0" dirty="0" smtClean="0">
                <a:solidFill>
                  <a:srgbClr val="000000"/>
                </a:solidFill>
              </a:rPr>
              <a:t> gene.</a:t>
            </a:r>
            <a:endParaRPr lang="en-US" sz="1800" b="0" dirty="0" smtClean="0"/>
          </a:p>
          <a:p>
            <a:pPr algn="just"/>
            <a:r>
              <a:rPr lang="en-US" sz="1800" b="0" dirty="0" smtClean="0"/>
              <a:t>The D arm is a 4 to 6bp stem ending in a loop that often contains </a:t>
            </a:r>
            <a:r>
              <a:rPr lang="en-US" sz="1800" b="0" dirty="0" err="1" smtClean="0"/>
              <a:t>dihydrouracil</a:t>
            </a:r>
            <a:r>
              <a:rPr lang="en-US" sz="1800" b="0" dirty="0" smtClean="0"/>
              <a:t>.</a:t>
            </a:r>
          </a:p>
          <a:p>
            <a:pPr algn="just"/>
            <a:r>
              <a:rPr lang="en-US" sz="1800" b="0" dirty="0" smtClean="0">
                <a:solidFill>
                  <a:srgbClr val="000000"/>
                </a:solidFill>
              </a:rPr>
              <a:t>The </a:t>
            </a:r>
            <a:r>
              <a:rPr lang="en-US" sz="1800" b="0" dirty="0" err="1" smtClean="0">
                <a:solidFill>
                  <a:srgbClr val="000000"/>
                </a:solidFill>
              </a:rPr>
              <a:t>anticodon</a:t>
            </a:r>
            <a:r>
              <a:rPr lang="en-US" sz="1800" b="0" dirty="0" smtClean="0">
                <a:solidFill>
                  <a:srgbClr val="000000"/>
                </a:solidFill>
              </a:rPr>
              <a:t> arm is a </a:t>
            </a:r>
            <a:r>
              <a:rPr lang="en-US" sz="1800" b="0" dirty="0" smtClean="0"/>
              <a:t>5bp stem whose loop contains the </a:t>
            </a:r>
            <a:r>
              <a:rPr lang="en-US" sz="1800" b="0" dirty="0" err="1" smtClean="0"/>
              <a:t>anticodon</a:t>
            </a:r>
            <a:r>
              <a:rPr lang="en-GB" sz="1800" b="0" dirty="0" smtClean="0"/>
              <a:t>.</a:t>
            </a:r>
            <a:endParaRPr lang="el-GR" sz="1800" b="0" dirty="0" smtClean="0"/>
          </a:p>
          <a:p>
            <a:pPr algn="just"/>
            <a:r>
              <a:rPr lang="en-US" sz="1800" b="0" dirty="0" smtClean="0"/>
              <a:t>The T arm is a 4 to 5bp stem containing the sequence TΨC where </a:t>
            </a:r>
            <a:r>
              <a:rPr lang="en-US" sz="1800" b="0" dirty="0" err="1" smtClean="0"/>
              <a:t>Ψ</a:t>
            </a:r>
            <a:r>
              <a:rPr lang="en-US" sz="1800" b="0" dirty="0" smtClean="0"/>
              <a:t> is </a:t>
            </a:r>
            <a:r>
              <a:rPr lang="en-US" sz="1800" b="0" dirty="0" err="1" smtClean="0"/>
              <a:t>pseudouridine</a:t>
            </a:r>
            <a:r>
              <a:rPr lang="en-US" sz="1800" b="0" dirty="0" smtClean="0"/>
              <a:t>, a modified </a:t>
            </a:r>
            <a:r>
              <a:rPr lang="en-US" sz="1800" b="0" dirty="0" err="1" smtClean="0"/>
              <a:t>uridine</a:t>
            </a:r>
            <a:r>
              <a:rPr lang="en-US" sz="1800" b="0" dirty="0" smtClean="0"/>
              <a:t>.</a:t>
            </a:r>
          </a:p>
          <a:p>
            <a:pPr algn="just"/>
            <a:r>
              <a:rPr lang="en-GB" sz="1800" b="0" dirty="0" smtClean="0"/>
              <a:t>Modified bases, especially by </a:t>
            </a:r>
            <a:r>
              <a:rPr lang="en-GB" sz="1800" b="0" dirty="0" err="1" smtClean="0"/>
              <a:t>methylation</a:t>
            </a:r>
            <a:r>
              <a:rPr lang="en-GB" sz="1800" b="0" dirty="0" smtClean="0"/>
              <a:t>, occur in several positions throughout the </a:t>
            </a:r>
            <a:r>
              <a:rPr lang="en-GB" sz="1800" b="0" dirty="0" err="1" smtClean="0"/>
              <a:t>tRNA</a:t>
            </a:r>
            <a:r>
              <a:rPr lang="en-GB" sz="1800" b="0" dirty="0" smtClean="0"/>
              <a:t>. The first </a:t>
            </a:r>
            <a:r>
              <a:rPr lang="en-GB" sz="1800" b="0" dirty="0" err="1" smtClean="0"/>
              <a:t>anticodon</a:t>
            </a:r>
            <a:r>
              <a:rPr lang="en-GB" sz="1800" b="0" dirty="0" smtClean="0"/>
              <a:t> base is sometimes modified to </a:t>
            </a:r>
            <a:r>
              <a:rPr lang="en-GB" sz="1800" b="0" dirty="0" err="1" smtClean="0"/>
              <a:t>inosine</a:t>
            </a:r>
            <a:r>
              <a:rPr lang="en-GB" sz="1800" b="0" dirty="0" smtClean="0"/>
              <a:t> (derived from adenine) </a:t>
            </a:r>
            <a:r>
              <a:rPr lang="en-GB" sz="1800" b="0" dirty="0" err="1" smtClean="0"/>
              <a:t>pseudouridine</a:t>
            </a:r>
            <a:r>
              <a:rPr lang="en-GB" sz="1800" b="0" dirty="0" smtClean="0"/>
              <a:t> or </a:t>
            </a:r>
            <a:r>
              <a:rPr lang="en-GB" sz="1800" b="0" dirty="0" err="1" smtClean="0"/>
              <a:t>lysidine</a:t>
            </a:r>
            <a:r>
              <a:rPr lang="en-GB" sz="1800" b="0" dirty="0" smtClean="0"/>
              <a:t> </a:t>
            </a:r>
            <a:r>
              <a:rPr lang="en-US" sz="1800" b="0" dirty="0" smtClean="0">
                <a:solidFill>
                  <a:srgbClr val="000000"/>
                </a:solidFill>
              </a:rPr>
              <a:t>(derived from cytosine).</a:t>
            </a:r>
          </a:p>
          <a:p>
            <a:pPr algn="just"/>
            <a:endParaRPr lang="en-US" sz="1800" b="0" u="sng" baseline="30000" dirty="0" smtClean="0">
              <a:solidFill>
                <a:srgbClr val="000000"/>
              </a:solidFill>
              <a:hlinkClick r:id="rId3"/>
            </a:endParaRPr>
          </a:p>
          <a:p>
            <a:pPr algn="just"/>
            <a:endParaRPr lang="en-US" sz="1800" b="0" dirty="0" smtClean="0">
              <a:solidFill>
                <a:srgbClr val="000000"/>
              </a:solidFill>
            </a:endParaRPr>
          </a:p>
        </p:txBody>
      </p:sp>
      <p:sp>
        <p:nvSpPr>
          <p:cNvPr id="5" name="Rectangle 4"/>
          <p:cNvSpPr/>
          <p:nvPr/>
        </p:nvSpPr>
        <p:spPr>
          <a:xfrm>
            <a:off x="457200" y="889000"/>
            <a:ext cx="6324600" cy="1661993"/>
          </a:xfrm>
          <a:prstGeom prst="rect">
            <a:avLst/>
          </a:prstGeom>
        </p:spPr>
        <p:txBody>
          <a:bodyPr wrap="square">
            <a:spAutoFit/>
          </a:bodyPr>
          <a:lstStyle/>
          <a:p>
            <a:pPr algn="just"/>
            <a:r>
              <a:rPr lang="en-US" sz="1800" b="0" dirty="0" smtClean="0"/>
              <a:t>The acceptor stem is a 7- to 9-base pair (</a:t>
            </a:r>
            <a:r>
              <a:rPr lang="en-US" sz="1800" b="0" dirty="0" err="1" smtClean="0"/>
              <a:t>bp</a:t>
            </a:r>
            <a:r>
              <a:rPr lang="en-US" sz="1800" b="0" dirty="0" smtClean="0"/>
              <a:t>) stem made by the base pairing of the 5'-terminal nucleotide with the 3'-terminal nucleotide (which contains the CCA 3'-terminal group used to attach the amino acid). </a:t>
            </a:r>
            <a:endParaRPr lang="en-US" sz="1800" b="0" dirty="0" smtClean="0">
              <a:hlinkClick r:id="rId3"/>
            </a:endParaRPr>
          </a:p>
          <a:p>
            <a:pPr algn="just"/>
            <a:endParaRPr lang="en-US" sz="1800" b="0" baseline="30000" dirty="0" smtClean="0">
              <a:solidFill>
                <a:srgbClr val="000000"/>
              </a:solidFill>
            </a:endParaRPr>
          </a:p>
          <a:p>
            <a:pPr algn="just"/>
            <a:endParaRPr lang="en-US" sz="1800" dirty="0"/>
          </a:p>
        </p:txBody>
      </p:sp>
      <p:sp>
        <p:nvSpPr>
          <p:cNvPr id="6" name="Rectangle 5"/>
          <p:cNvSpPr/>
          <p:nvPr/>
        </p:nvSpPr>
        <p:spPr>
          <a:xfrm>
            <a:off x="1828800" y="152400"/>
            <a:ext cx="7010400" cy="615553"/>
          </a:xfrm>
          <a:prstGeom prst="rect">
            <a:avLst/>
          </a:prstGeom>
        </p:spPr>
        <p:txBody>
          <a:bodyPr wrap="square">
            <a:spAutoFit/>
          </a:bodyPr>
          <a:lstStyle/>
          <a:p>
            <a:pPr algn="just">
              <a:lnSpc>
                <a:spcPct val="150000"/>
              </a:lnSpc>
            </a:pPr>
            <a:r>
              <a:rPr lang="el-GR" sz="2400" dirty="0" smtClean="0"/>
              <a:t>T</a:t>
            </a:r>
            <a:r>
              <a:rPr lang="en-GB" sz="2400" dirty="0" smtClean="0"/>
              <a:t>RANSFER</a:t>
            </a:r>
            <a:r>
              <a:rPr lang="el-GR" sz="2400" dirty="0" smtClean="0"/>
              <a:t> RNA </a:t>
            </a:r>
            <a:r>
              <a:rPr lang="en-US" sz="2400" dirty="0" smtClean="0"/>
              <a:t>(</a:t>
            </a:r>
            <a:r>
              <a:rPr lang="en-US" sz="2400" dirty="0" err="1" smtClean="0"/>
              <a:t>tRNA</a:t>
            </a:r>
            <a:r>
              <a:rPr lang="en-US" sz="2400" dirty="0" smtClean="0"/>
              <a:t>)</a:t>
            </a:r>
            <a:r>
              <a:rPr lang="el-GR" sz="2400" dirty="0" smtClean="0"/>
              <a:t>  </a:t>
            </a:r>
            <a:endParaRPr lang="en-US" sz="2400" dirty="0" smtClean="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752600" y="3075057"/>
            <a:ext cx="6324600" cy="369332"/>
          </a:xfrm>
          <a:prstGeom prst="rect">
            <a:avLst/>
          </a:prstGeom>
        </p:spPr>
        <p:txBody>
          <a:bodyPr wrap="square">
            <a:spAutoFit/>
          </a:bodyPr>
          <a:lstStyle/>
          <a:p>
            <a:r>
              <a:rPr lang="en-US" sz="1800" dirty="0" smtClean="0"/>
              <a:t>https://</a:t>
            </a:r>
            <a:r>
              <a:rPr lang="en-US" sz="1800" dirty="0" err="1" smtClean="0"/>
              <a:t>www.youtube.com/watch?v</a:t>
            </a:r>
            <a:r>
              <a:rPr lang="en-US" sz="1800" dirty="0" smtClean="0"/>
              <a:t>=T54Akbu0ONU</a:t>
            </a:r>
            <a:endParaRPr lang="en-US" sz="1800"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120px-RF00177"/>
          <p:cNvPicPr>
            <a:picLocks noChangeAspect="1" noChangeArrowheads="1"/>
          </p:cNvPicPr>
          <p:nvPr/>
        </p:nvPicPr>
        <p:blipFill>
          <a:blip r:embed="rId2" cstate="print"/>
          <a:srcRect/>
          <a:stretch>
            <a:fillRect/>
          </a:stretch>
        </p:blipFill>
        <p:spPr bwMode="auto">
          <a:xfrm>
            <a:off x="5473700" y="1435100"/>
            <a:ext cx="3441700" cy="3441700"/>
          </a:xfrm>
          <a:prstGeom prst="rect">
            <a:avLst/>
          </a:prstGeom>
          <a:noFill/>
          <a:ln w="9525">
            <a:noFill/>
            <a:miter lim="800000"/>
            <a:headEnd/>
            <a:tailEnd/>
          </a:ln>
        </p:spPr>
      </p:pic>
      <p:sp>
        <p:nvSpPr>
          <p:cNvPr id="50179" name="Rectangle 3"/>
          <p:cNvSpPr>
            <a:spLocks noChangeArrowheads="1"/>
          </p:cNvSpPr>
          <p:nvPr/>
        </p:nvSpPr>
        <p:spPr bwMode="auto">
          <a:xfrm>
            <a:off x="1466850" y="693003"/>
            <a:ext cx="6991350" cy="830997"/>
          </a:xfrm>
          <a:prstGeom prst="rect">
            <a:avLst/>
          </a:prstGeom>
          <a:noFill/>
          <a:ln w="9525">
            <a:noFill/>
            <a:miter lim="800000"/>
            <a:headEnd/>
            <a:tailEnd/>
          </a:ln>
        </p:spPr>
        <p:txBody>
          <a:bodyPr wrap="square" anchor="ctr">
            <a:spAutoFit/>
          </a:bodyPr>
          <a:lstStyle/>
          <a:p>
            <a:r>
              <a:rPr lang="el-GR" sz="2400" dirty="0" smtClean="0">
                <a:latin typeface="+mn-lt"/>
              </a:rPr>
              <a:t>R</a:t>
            </a:r>
            <a:r>
              <a:rPr lang="en-US" sz="2400" dirty="0" smtClean="0">
                <a:latin typeface="+mn-lt"/>
              </a:rPr>
              <a:t>IBOSOMAL</a:t>
            </a:r>
            <a:r>
              <a:rPr lang="el-GR" sz="2400" dirty="0" smtClean="0">
                <a:latin typeface="+mn-lt"/>
              </a:rPr>
              <a:t> </a:t>
            </a:r>
            <a:r>
              <a:rPr lang="el-GR" sz="2400" b="1" dirty="0">
                <a:latin typeface="+mn-lt"/>
              </a:rPr>
              <a:t>RNA</a:t>
            </a:r>
            <a:r>
              <a:rPr lang="el-GR" sz="2400" dirty="0">
                <a:latin typeface="+mn-lt"/>
              </a:rPr>
              <a:t> (rRNA)</a:t>
            </a:r>
            <a:endParaRPr lang="en-US" sz="2400" dirty="0" smtClean="0">
              <a:latin typeface="+mn-lt"/>
            </a:endParaRPr>
          </a:p>
          <a:p>
            <a:endParaRPr lang="en-US" sz="2400" dirty="0">
              <a:latin typeface="+mn-lt"/>
            </a:endParaRPr>
          </a:p>
        </p:txBody>
      </p:sp>
      <p:sp>
        <p:nvSpPr>
          <p:cNvPr id="50180" name="Rectangle 4"/>
          <p:cNvSpPr>
            <a:spLocks noChangeArrowheads="1"/>
          </p:cNvSpPr>
          <p:nvPr/>
        </p:nvSpPr>
        <p:spPr bwMode="auto">
          <a:xfrm>
            <a:off x="5867400" y="4254500"/>
            <a:ext cx="3200400" cy="338554"/>
          </a:xfrm>
          <a:prstGeom prst="rect">
            <a:avLst/>
          </a:prstGeom>
          <a:noFill/>
          <a:ln w="9525">
            <a:noFill/>
            <a:miter lim="800000"/>
            <a:headEnd/>
            <a:tailEnd/>
          </a:ln>
        </p:spPr>
        <p:txBody>
          <a:bodyPr wrap="square" anchor="ctr">
            <a:spAutoFit/>
          </a:bodyPr>
          <a:lstStyle/>
          <a:p>
            <a:r>
              <a:rPr lang="el-GR" sz="1600" b="0" dirty="0"/>
              <a:t>Small subunit ribosomal </a:t>
            </a:r>
            <a:r>
              <a:rPr lang="el-GR" sz="1600" b="0" dirty="0" smtClean="0"/>
              <a:t>RNA </a:t>
            </a:r>
            <a:endParaRPr lang="el-GR" sz="1600" b="0" dirty="0"/>
          </a:p>
        </p:txBody>
      </p:sp>
      <p:sp>
        <p:nvSpPr>
          <p:cNvPr id="6" name="Rectangle 5"/>
          <p:cNvSpPr/>
          <p:nvPr/>
        </p:nvSpPr>
        <p:spPr>
          <a:xfrm>
            <a:off x="1066800" y="1677665"/>
            <a:ext cx="4343400" cy="3808735"/>
          </a:xfrm>
          <a:prstGeom prst="rect">
            <a:avLst/>
          </a:prstGeom>
        </p:spPr>
        <p:txBody>
          <a:bodyPr wrap="square">
            <a:spAutoFit/>
          </a:bodyPr>
          <a:lstStyle/>
          <a:p>
            <a:pPr algn="just">
              <a:lnSpc>
                <a:spcPct val="150000"/>
              </a:lnSpc>
            </a:pPr>
            <a:r>
              <a:rPr lang="en-US" sz="1800" b="0" dirty="0" smtClean="0"/>
              <a:t>RNA synthesized in the nucleus by RNA polymerase I and is the central component of the ribosome, the protein-making machinery of all living cells.</a:t>
            </a:r>
          </a:p>
          <a:p>
            <a:pPr algn="just">
              <a:lnSpc>
                <a:spcPct val="150000"/>
              </a:lnSpc>
            </a:pPr>
            <a:r>
              <a:rPr lang="en-US" sz="1800" b="0" dirty="0" smtClean="0"/>
              <a:t>The function of </a:t>
            </a:r>
            <a:r>
              <a:rPr lang="en-US" sz="1800" b="0" dirty="0" err="1" smtClean="0"/>
              <a:t>rRNA</a:t>
            </a:r>
            <a:r>
              <a:rPr lang="en-US" sz="1800" b="0" dirty="0" smtClean="0"/>
              <a:t> is to provide a mechanism for the decoding of mRNA to amino acids and to interact with </a:t>
            </a:r>
            <a:r>
              <a:rPr lang="en-US" sz="1800" b="0" dirty="0" err="1" smtClean="0"/>
              <a:t>tRNAs</a:t>
            </a:r>
            <a:r>
              <a:rPr lang="en-US" sz="1800" b="0" dirty="0" smtClean="0"/>
              <a:t> during translation by providing </a:t>
            </a:r>
            <a:r>
              <a:rPr lang="en-US" sz="1800" b="0" dirty="0" err="1" smtClean="0"/>
              <a:t>peptidyl</a:t>
            </a:r>
            <a:r>
              <a:rPr lang="en-US" sz="1800" b="0" dirty="0" smtClean="0"/>
              <a:t> </a:t>
            </a:r>
            <a:r>
              <a:rPr lang="en-US" sz="1800" b="0" dirty="0" err="1" smtClean="0"/>
              <a:t>transferase</a:t>
            </a:r>
            <a:r>
              <a:rPr lang="en-US" sz="1800" b="0" dirty="0" smtClean="0"/>
              <a:t> activity.</a:t>
            </a:r>
            <a:endParaRPr lang="en-US" sz="1800" b="0" dirty="0">
              <a:latin typeface="+mn-lt"/>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33400" y="889000"/>
            <a:ext cx="3962400" cy="4224234"/>
          </a:xfrm>
          <a:prstGeom prst="rect">
            <a:avLst/>
          </a:prstGeom>
          <a:noFill/>
          <a:ln w="9525">
            <a:noFill/>
            <a:miter lim="800000"/>
            <a:headEnd/>
            <a:tailEnd/>
          </a:ln>
        </p:spPr>
        <p:txBody>
          <a:bodyPr wrap="square" anchor="ctr">
            <a:spAutoFit/>
          </a:bodyPr>
          <a:lstStyle/>
          <a:p>
            <a:pPr algn="just" eaLnBrk="0" hangingPunct="0">
              <a:lnSpc>
                <a:spcPct val="150000"/>
              </a:lnSpc>
            </a:pPr>
            <a:r>
              <a:rPr lang="en-US" sz="1800" b="0" dirty="0" smtClean="0"/>
              <a:t>It consists of two subunits, small and large. </a:t>
            </a:r>
          </a:p>
          <a:p>
            <a:pPr algn="just" eaLnBrk="0" hangingPunct="0">
              <a:lnSpc>
                <a:spcPct val="150000"/>
              </a:lnSpc>
            </a:pPr>
            <a:r>
              <a:rPr lang="en-US" sz="1800" b="0" dirty="0" smtClean="0"/>
              <a:t>Between the small and large subunits, a groove is formed where the mRNA coding for the message to be translated is bound. </a:t>
            </a:r>
          </a:p>
          <a:p>
            <a:pPr algn="just" eaLnBrk="0" hangingPunct="0">
              <a:lnSpc>
                <a:spcPct val="150000"/>
              </a:lnSpc>
            </a:pPr>
            <a:r>
              <a:rPr lang="en-US" sz="1800" b="0" dirty="0" smtClean="0"/>
              <a:t>An mRNA can be translated simultaneously from multiple </a:t>
            </a:r>
            <a:r>
              <a:rPr lang="en-US" sz="1800" b="0" dirty="0" err="1" smtClean="0"/>
              <a:t>ribosomes</a:t>
            </a:r>
            <a:r>
              <a:rPr lang="en-US" sz="1800" b="0" dirty="0" smtClean="0"/>
              <a:t>.</a:t>
            </a:r>
          </a:p>
          <a:p>
            <a:pPr eaLnBrk="0" hangingPunct="0">
              <a:lnSpc>
                <a:spcPct val="150000"/>
              </a:lnSpc>
            </a:pPr>
            <a:endParaRPr lang="en-US" sz="1800" b="0" dirty="0" smtClean="0"/>
          </a:p>
        </p:txBody>
      </p:sp>
      <p:pic>
        <p:nvPicPr>
          <p:cNvPr id="51216" name="Picture 20" descr="Ribosome_structure_fixed"/>
          <p:cNvPicPr>
            <a:picLocks noChangeAspect="1" noChangeArrowheads="1"/>
          </p:cNvPicPr>
          <p:nvPr/>
        </p:nvPicPr>
        <p:blipFill>
          <a:blip r:embed="rId2" cstate="print"/>
          <a:srcRect/>
          <a:stretch>
            <a:fillRect/>
          </a:stretch>
        </p:blipFill>
        <p:spPr bwMode="auto">
          <a:xfrm>
            <a:off x="4634756" y="1409700"/>
            <a:ext cx="4356844" cy="2362200"/>
          </a:xfrm>
          <a:prstGeom prst="rect">
            <a:avLst/>
          </a:prstGeom>
          <a:noFill/>
          <a:ln w="9525">
            <a:noFill/>
            <a:miter lim="800000"/>
            <a:headEnd/>
            <a:tailEnd/>
          </a:ln>
        </p:spPr>
      </p:pic>
      <p:graphicFrame>
        <p:nvGraphicFramePr>
          <p:cNvPr id="7" name="Group 3"/>
          <p:cNvGraphicFramePr>
            <a:graphicFrameLocks noGrp="1"/>
          </p:cNvGraphicFramePr>
          <p:nvPr/>
        </p:nvGraphicFramePr>
        <p:xfrm>
          <a:off x="3225800" y="4594224"/>
          <a:ext cx="5714998" cy="1374776"/>
        </p:xfrm>
        <a:graphic>
          <a:graphicData uri="http://schemas.openxmlformats.org/drawingml/2006/table">
            <a:tbl>
              <a:tblPr/>
              <a:tblGrid>
                <a:gridCol w="1530803"/>
                <a:gridCol w="816428"/>
                <a:gridCol w="2086820"/>
                <a:gridCol w="1280947"/>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charset="0"/>
                        </a:rPr>
                        <a:t>Type</a:t>
                      </a:r>
                      <a:endParaRPr kumimoji="0" lang="el-GR" sz="1600" b="0" i="0" u="none" strike="noStrike" cap="none" normalizeH="0" baseline="0" dirty="0" smtClean="0">
                        <a:ln>
                          <a:noFill/>
                        </a:ln>
                        <a:solidFill>
                          <a:schemeClr val="tx1"/>
                        </a:solidFill>
                        <a:effectLst/>
                        <a:latin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charset="0"/>
                        </a:rPr>
                        <a:t>Size</a:t>
                      </a:r>
                      <a:endParaRPr kumimoji="0" lang="el-GR" sz="1600" b="0" i="0" u="none" strike="noStrike" cap="none" normalizeH="0" baseline="0" dirty="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charset="0"/>
                        </a:rPr>
                        <a:t>Large subunit</a:t>
                      </a:r>
                      <a:endParaRPr kumimoji="0" lang="el-GR" sz="1600" b="0" i="0" u="none" strike="noStrike" cap="none" normalizeH="0" baseline="0" dirty="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charset="0"/>
                        </a:rPr>
                        <a:t>Small subunit</a:t>
                      </a:r>
                      <a:endParaRPr kumimoji="0" lang="el-GR" sz="1600" b="0" i="0" u="none" strike="noStrike" cap="none" normalizeH="0" baseline="0" dirty="0" smtClean="0">
                        <a:ln>
                          <a:noFill/>
                        </a:ln>
                        <a:solidFill>
                          <a:schemeClr val="tx1"/>
                        </a:solidFill>
                        <a:effectLst/>
                        <a:latin typeface="Arial" charset="0"/>
                      </a:endParaRPr>
                    </a:p>
                  </a:txBody>
                  <a:tcPr anchor="ctr" horzOverflow="overflow">
                    <a:lnL>
                      <a:noFill/>
                    </a:lnL>
                    <a:lnR cap="flat">
                      <a:noFill/>
                    </a:lnR>
                    <a:lnT cap="flat">
                      <a:noFill/>
                    </a:lnT>
                    <a:lnB>
                      <a:noFill/>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prokaryotic</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70S</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50S (5S, 23S)</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30S (16S)</a:t>
                      </a: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eukaryotic</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80S</a:t>
                      </a: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60S (5S, 5.8S, 28S)</a:t>
                      </a: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40S (18S)</a:t>
                      </a:r>
                    </a:p>
                  </a:txBody>
                  <a:tcPr anchor="ctr" horzOverflow="overflow">
                    <a:lnL>
                      <a:noFill/>
                    </a:lnL>
                    <a:lnR cap="flat">
                      <a:noFill/>
                    </a:lnR>
                    <a:lnT>
                      <a:noFill/>
                    </a:lnT>
                    <a:lnB cap="flat">
                      <a:noFill/>
                    </a:lnB>
                    <a:lnTlToBr>
                      <a:noFill/>
                    </a:lnTlToBr>
                    <a:lnBlToTr>
                      <a:noFill/>
                    </a:lnBlToTr>
                    <a:noFill/>
                  </a:tcPr>
                </a:tc>
              </a:tr>
            </a:tbl>
          </a:graphicData>
        </a:graphic>
      </p:graphicFrame>
      <p:sp>
        <p:nvSpPr>
          <p:cNvPr id="10" name="Rectangle 9"/>
          <p:cNvSpPr/>
          <p:nvPr/>
        </p:nvSpPr>
        <p:spPr>
          <a:xfrm>
            <a:off x="5454745" y="300335"/>
            <a:ext cx="1860455" cy="461665"/>
          </a:xfrm>
          <a:prstGeom prst="rect">
            <a:avLst/>
          </a:prstGeom>
        </p:spPr>
        <p:txBody>
          <a:bodyPr wrap="none">
            <a:spAutoFit/>
          </a:bodyPr>
          <a:lstStyle/>
          <a:p>
            <a:r>
              <a:rPr lang="en-GB" sz="2400" dirty="0" smtClean="0"/>
              <a:t>RIBOSOME</a:t>
            </a:r>
            <a:endParaRPr lang="en-US" sz="2400" dirty="0"/>
          </a:p>
        </p:txBody>
      </p:sp>
      <p:sp>
        <p:nvSpPr>
          <p:cNvPr id="11" name="Rectangle 10"/>
          <p:cNvSpPr/>
          <p:nvPr/>
        </p:nvSpPr>
        <p:spPr bwMode="auto">
          <a:xfrm>
            <a:off x="3225800" y="4648200"/>
            <a:ext cx="5562600" cy="1447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srcRect t="-72749" b="-72749"/>
          <a:stretch>
            <a:fillRect/>
          </a:stretch>
        </p:blipFill>
        <p:spPr>
          <a:xfrm>
            <a:off x="609600" y="1524000"/>
            <a:ext cx="8229600" cy="4525963"/>
          </a:xfrm>
        </p:spPr>
      </p:pic>
      <p:sp>
        <p:nvSpPr>
          <p:cNvPr id="4" name="Rectangle 3"/>
          <p:cNvSpPr/>
          <p:nvPr/>
        </p:nvSpPr>
        <p:spPr>
          <a:xfrm>
            <a:off x="914400" y="1295400"/>
            <a:ext cx="7696200" cy="4339651"/>
          </a:xfrm>
          <a:prstGeom prst="rect">
            <a:avLst/>
          </a:prstGeom>
        </p:spPr>
        <p:txBody>
          <a:bodyPr wrap="square">
            <a:spAutoFit/>
          </a:bodyPr>
          <a:lstStyle/>
          <a:p>
            <a:pPr algn="just">
              <a:lnSpc>
                <a:spcPct val="140000"/>
              </a:lnSpc>
            </a:pPr>
            <a:r>
              <a:rPr lang="en-US" sz="1800" dirty="0" smtClean="0"/>
              <a:t>Transcription </a:t>
            </a:r>
            <a:r>
              <a:rPr lang="en-US" sz="1800" b="0" dirty="0" smtClean="0"/>
              <a:t>is the process during which the genetic information stored and written in the language of the </a:t>
            </a:r>
            <a:r>
              <a:rPr lang="en-US" sz="1800" dirty="0" smtClean="0"/>
              <a:t>DNA</a:t>
            </a:r>
            <a:r>
              <a:rPr lang="en-US" sz="1800" b="0" dirty="0" smtClean="0"/>
              <a:t> is transcribed in the language of the </a:t>
            </a:r>
            <a:r>
              <a:rPr lang="en-US" sz="1800" dirty="0" smtClean="0"/>
              <a:t>RNA.</a:t>
            </a: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l-GR" sz="1800" b="0" dirty="0" smtClean="0">
              <a:latin typeface="+mn-lt"/>
              <a:ea typeface="Times New Roman" charset="0"/>
              <a:cs typeface="Times New Roman" charset="0"/>
            </a:endParaRPr>
          </a:p>
          <a:p>
            <a:pPr algn="just">
              <a:lnSpc>
                <a:spcPct val="140000"/>
              </a:lnSpc>
            </a:pPr>
            <a:r>
              <a:rPr lang="en-US" sz="1800" b="0" dirty="0" smtClean="0"/>
              <a:t>It is based on the principle of </a:t>
            </a:r>
            <a:r>
              <a:rPr lang="en-US" sz="1800" b="0" dirty="0" err="1" smtClean="0"/>
              <a:t>complementarity</a:t>
            </a:r>
            <a:r>
              <a:rPr lang="en-US" sz="1800" b="0" dirty="0" smtClean="0"/>
              <a:t> of the bases, but instead of thymine, the </a:t>
            </a:r>
            <a:r>
              <a:rPr lang="en-US" sz="1800" b="0" dirty="0" err="1" smtClean="0"/>
              <a:t>uracil</a:t>
            </a:r>
            <a:r>
              <a:rPr lang="en-US" sz="1800" b="0" dirty="0" smtClean="0"/>
              <a:t> nitrogen base is used.</a:t>
            </a:r>
            <a:endParaRPr lang="en-US" sz="1800" b="0" dirty="0">
              <a:latin typeface="+mn-lt"/>
              <a:ea typeface="Times New Roman" charset="0"/>
              <a:cs typeface="Times New Roman" charset="0"/>
            </a:endParaRPr>
          </a:p>
        </p:txBody>
      </p:sp>
      <p:sp>
        <p:nvSpPr>
          <p:cNvPr id="6" name="Rectangle 2"/>
          <p:cNvSpPr>
            <a:spLocks noGrp="1" noChangeArrowheads="1"/>
          </p:cNvSpPr>
          <p:nvPr>
            <p:ph type="title"/>
          </p:nvPr>
        </p:nvSpPr>
        <p:spPr>
          <a:xfrm>
            <a:off x="1485900" y="457200"/>
            <a:ext cx="6286500" cy="533400"/>
          </a:xfrm>
        </p:spPr>
        <p:txBody>
          <a:bodyPr/>
          <a:lstStyle/>
          <a:p>
            <a:pPr eaLnBrk="1" hangingPunct="1"/>
            <a:r>
              <a:rPr lang="en-GB" sz="2400" b="1" dirty="0" smtClean="0">
                <a:latin typeface="+mn-lt"/>
              </a:rPr>
              <a:t>TRANSCRIPTION</a:t>
            </a:r>
            <a:endParaRPr lang="el-GR" sz="2400" b="1" dirty="0" smtClean="0">
              <a:latin typeface="+mn-lt"/>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871538" y="3260725"/>
            <a:ext cx="7402512" cy="336550"/>
          </a:xfrm>
          <a:prstGeom prst="rect">
            <a:avLst/>
          </a:prstGeom>
          <a:noFill/>
          <a:ln w="9525">
            <a:noFill/>
            <a:miter lim="800000"/>
            <a:headEnd/>
            <a:tailEnd/>
          </a:ln>
        </p:spPr>
        <p:txBody>
          <a:bodyPr wrap="none">
            <a:spAutoFit/>
          </a:bodyPr>
          <a:lstStyle/>
          <a:p>
            <a:r>
              <a:rPr lang="el-GR" sz="1600" dirty="0"/>
              <a:t>http://telstar.ote.cmu.edu/Hughes/HughesArchive/tutorial/polypeptide/tutorial.swf</a:t>
            </a: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303213" y="965200"/>
            <a:ext cx="8535987" cy="4926013"/>
          </a:xfrm>
          <a:prstGeom prst="rect">
            <a:avLst/>
          </a:prstGeom>
          <a:noFill/>
          <a:ln w="9525">
            <a:noFill/>
            <a:miter lim="800000"/>
            <a:headEnd/>
            <a:tailEnd/>
          </a:ln>
        </p:spPr>
      </p:pic>
      <p:sp>
        <p:nvSpPr>
          <p:cNvPr id="3" name="Rectangle 2"/>
          <p:cNvSpPr/>
          <p:nvPr/>
        </p:nvSpPr>
        <p:spPr>
          <a:xfrm>
            <a:off x="304800" y="3032879"/>
            <a:ext cx="3352800" cy="2585323"/>
          </a:xfrm>
          <a:prstGeom prst="rect">
            <a:avLst/>
          </a:prstGeom>
        </p:spPr>
        <p:txBody>
          <a:bodyPr wrap="square">
            <a:spAutoFit/>
          </a:bodyPr>
          <a:lstStyle/>
          <a:p>
            <a:r>
              <a:rPr lang="en-US" sz="1800" dirty="0" smtClean="0"/>
              <a:t>Start: </a:t>
            </a:r>
            <a:r>
              <a:rPr lang="en-US" sz="1800" b="0" dirty="0" smtClean="0"/>
              <a:t>mRNA binds to a specific site of the ribosome. Protein synthesis begins after the ribosome localizes the start </a:t>
            </a:r>
            <a:r>
              <a:rPr lang="en-US" sz="1800" b="0" dirty="0" err="1" smtClean="0"/>
              <a:t>codon</a:t>
            </a:r>
            <a:r>
              <a:rPr lang="en-US" sz="1800" b="0" dirty="0" smtClean="0"/>
              <a:t> (AUG). Then the </a:t>
            </a:r>
            <a:r>
              <a:rPr lang="en-US" sz="1800" b="0" dirty="0" err="1" smtClean="0"/>
              <a:t>tRNA</a:t>
            </a:r>
            <a:r>
              <a:rPr lang="en-US" sz="1800" b="0" dirty="0" smtClean="0"/>
              <a:t> binds to an </a:t>
            </a:r>
            <a:r>
              <a:rPr lang="en-US" sz="1800" b="0" dirty="0" err="1" smtClean="0"/>
              <a:t>anticodon</a:t>
            </a:r>
            <a:r>
              <a:rPr lang="en-US" sz="1800" b="0" dirty="0" smtClean="0"/>
              <a:t> complementary to AUG, carrying the amino acid </a:t>
            </a:r>
            <a:r>
              <a:rPr lang="en-US" sz="1800" b="0" dirty="0" err="1" smtClean="0"/>
              <a:t>methionine</a:t>
            </a:r>
            <a:r>
              <a:rPr lang="en-US" sz="1800" b="0" dirty="0" smtClean="0"/>
              <a:t>.</a:t>
            </a:r>
            <a:endParaRPr lang="en-US" sz="1800" b="0" dirty="0">
              <a:latin typeface="+mn-lt"/>
              <a:ea typeface="Times New Roman" charset="0"/>
              <a:cs typeface="Times New Roman" charset="0"/>
            </a:endParaRPr>
          </a:p>
        </p:txBody>
      </p:sp>
      <p:sp>
        <p:nvSpPr>
          <p:cNvPr id="4" name="Rectangle 3"/>
          <p:cNvSpPr/>
          <p:nvPr/>
        </p:nvSpPr>
        <p:spPr>
          <a:xfrm>
            <a:off x="2167135" y="3765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a:blip r:embed="rId2" cstate="print"/>
          <a:srcRect/>
          <a:stretch>
            <a:fillRect/>
          </a:stretch>
        </p:blipFill>
        <p:spPr bwMode="auto">
          <a:xfrm>
            <a:off x="4788654" y="3124200"/>
            <a:ext cx="3974346" cy="3124200"/>
          </a:xfrm>
          <a:prstGeom prst="rect">
            <a:avLst/>
          </a:prstGeom>
          <a:noFill/>
          <a:ln w="9525">
            <a:noFill/>
            <a:miter lim="800000"/>
            <a:headEnd/>
            <a:tailEnd/>
          </a:ln>
        </p:spPr>
      </p:pic>
      <p:sp>
        <p:nvSpPr>
          <p:cNvPr id="4" name="Rectangle 3"/>
          <p:cNvSpPr/>
          <p:nvPr/>
        </p:nvSpPr>
        <p:spPr>
          <a:xfrm>
            <a:off x="533400" y="1019160"/>
            <a:ext cx="8153400" cy="2562240"/>
          </a:xfrm>
          <a:prstGeom prst="rect">
            <a:avLst/>
          </a:prstGeom>
        </p:spPr>
        <p:txBody>
          <a:bodyPr wrap="square">
            <a:spAutoFit/>
          </a:bodyPr>
          <a:lstStyle/>
          <a:p>
            <a:pPr algn="just">
              <a:lnSpc>
                <a:spcPct val="150000"/>
              </a:lnSpc>
            </a:pPr>
            <a:r>
              <a:rPr lang="en-US" sz="1800" b="0" dirty="0" smtClean="0"/>
              <a:t>The ribosome has 3 binding sites called A, P, and E.</a:t>
            </a:r>
          </a:p>
          <a:p>
            <a:pPr algn="just">
              <a:lnSpc>
                <a:spcPct val="150000"/>
              </a:lnSpc>
            </a:pPr>
            <a:r>
              <a:rPr lang="en-US" sz="1800" b="0" dirty="0" smtClean="0"/>
              <a:t>An </a:t>
            </a:r>
            <a:r>
              <a:rPr lang="en-US" sz="1800" b="0" dirty="0" err="1" smtClean="0"/>
              <a:t>aminoacyl-tRNA</a:t>
            </a:r>
            <a:r>
              <a:rPr lang="en-US" sz="1800" b="0" dirty="0" smtClean="0"/>
              <a:t> (a </a:t>
            </a:r>
            <a:r>
              <a:rPr lang="en-US" sz="1800" b="0" dirty="0" err="1" smtClean="0"/>
              <a:t>tRNA</a:t>
            </a:r>
            <a:r>
              <a:rPr lang="en-US" sz="1800" b="0" dirty="0" smtClean="0"/>
              <a:t> carrying an amino acid) binds to position A. The NH2-group of the amino acid of </a:t>
            </a:r>
            <a:r>
              <a:rPr lang="en-US" sz="1800" b="0" dirty="0" err="1" smtClean="0"/>
              <a:t>aminoacyl-tRNA</a:t>
            </a:r>
            <a:r>
              <a:rPr lang="en-US" sz="1800" b="0" dirty="0" smtClean="0"/>
              <a:t> interacts with the carboxyl group of the </a:t>
            </a:r>
            <a:r>
              <a:rPr lang="en-US" sz="1800" b="0" dirty="0" err="1" smtClean="0"/>
              <a:t>peptidyl-tRNA</a:t>
            </a:r>
            <a:r>
              <a:rPr lang="en-US" sz="1800" b="0" dirty="0" smtClean="0"/>
              <a:t> (located at position P), which contains the last amino acid of the growing strand.</a:t>
            </a:r>
            <a:endParaRPr lang="el-GR" sz="1800" b="0" dirty="0" smtClean="0"/>
          </a:p>
          <a:p>
            <a:pPr algn="just">
              <a:lnSpc>
                <a:spcPct val="150000"/>
              </a:lnSpc>
            </a:pPr>
            <a:endParaRPr lang="en-US" sz="1800" b="0" dirty="0"/>
          </a:p>
        </p:txBody>
      </p:sp>
      <p:sp>
        <p:nvSpPr>
          <p:cNvPr id="6" name="Rectangle 5"/>
          <p:cNvSpPr/>
          <p:nvPr/>
        </p:nvSpPr>
        <p:spPr>
          <a:xfrm>
            <a:off x="2687989" y="452735"/>
            <a:ext cx="1860455" cy="461665"/>
          </a:xfrm>
          <a:prstGeom prst="rect">
            <a:avLst/>
          </a:prstGeom>
        </p:spPr>
        <p:txBody>
          <a:bodyPr wrap="none">
            <a:spAutoFit/>
          </a:bodyPr>
          <a:lstStyle/>
          <a:p>
            <a:r>
              <a:rPr lang="en-GB" sz="2400" dirty="0" smtClean="0"/>
              <a:t>RIBOSOME</a:t>
            </a:r>
            <a:endParaRPr lang="en-US" sz="2400" dirty="0"/>
          </a:p>
        </p:txBody>
      </p:sp>
      <p:sp>
        <p:nvSpPr>
          <p:cNvPr id="7" name="Rectangle 6"/>
          <p:cNvSpPr/>
          <p:nvPr/>
        </p:nvSpPr>
        <p:spPr>
          <a:xfrm>
            <a:off x="533400" y="3124200"/>
            <a:ext cx="4572000" cy="2977739"/>
          </a:xfrm>
          <a:prstGeom prst="rect">
            <a:avLst/>
          </a:prstGeom>
        </p:spPr>
        <p:txBody>
          <a:bodyPr>
            <a:spAutoFit/>
          </a:bodyPr>
          <a:lstStyle/>
          <a:p>
            <a:pPr algn="just">
              <a:lnSpc>
                <a:spcPct val="150000"/>
              </a:lnSpc>
            </a:pPr>
            <a:r>
              <a:rPr lang="en-US" sz="1800" b="0" dirty="0" smtClean="0"/>
              <a:t>The </a:t>
            </a:r>
            <a:r>
              <a:rPr lang="en-US" sz="1800" b="0" dirty="0" err="1" smtClean="0"/>
              <a:t>tRNA</a:t>
            </a:r>
            <a:r>
              <a:rPr lang="en-US" sz="1800" b="0" dirty="0" smtClean="0"/>
              <a:t> that carried the last amino acid moves to position E, and the </a:t>
            </a:r>
            <a:r>
              <a:rPr lang="en-US" sz="1800" b="0" dirty="0" err="1" smtClean="0"/>
              <a:t>aminoacyl-tRNA</a:t>
            </a:r>
            <a:r>
              <a:rPr lang="en-US" sz="1800" b="0" dirty="0" smtClean="0"/>
              <a:t> becomes </a:t>
            </a:r>
            <a:r>
              <a:rPr lang="en-US" sz="1800" b="0" dirty="0" err="1" smtClean="0"/>
              <a:t>peptidyl-tRNA</a:t>
            </a:r>
            <a:r>
              <a:rPr lang="en-US" sz="1800" b="0" dirty="0" smtClean="0"/>
              <a:t>.</a:t>
            </a:r>
          </a:p>
          <a:p>
            <a:pPr algn="just">
              <a:lnSpc>
                <a:spcPct val="150000"/>
              </a:lnSpc>
            </a:pPr>
            <a:r>
              <a:rPr lang="en-US" sz="1800" b="0" dirty="0" smtClean="0"/>
              <a:t>A new </a:t>
            </a:r>
            <a:r>
              <a:rPr lang="en-US" sz="1800" b="0" dirty="0" err="1" smtClean="0"/>
              <a:t>tRNA</a:t>
            </a:r>
            <a:r>
              <a:rPr lang="en-US" sz="1800" b="0" dirty="0" smtClean="0"/>
              <a:t> is squeezed at the P site and the ribosome catalyzes the formation of a peptide bond between the 2 amino acids attached to the </a:t>
            </a:r>
            <a:r>
              <a:rPr lang="en-US" sz="1800" b="0" dirty="0" err="1" smtClean="0"/>
              <a:t>tRNAs</a:t>
            </a:r>
            <a:r>
              <a:rPr lang="en-US" sz="1800" b="0" dirty="0" smtClean="0"/>
              <a:t>.</a:t>
            </a:r>
            <a:endParaRPr lang="el-GR" sz="1800" b="0" dirty="0" smtClean="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descr="06065_1"/>
          <p:cNvPicPr>
            <a:picLocks noChangeAspect="1" noChangeArrowheads="1"/>
          </p:cNvPicPr>
          <p:nvPr/>
        </p:nvPicPr>
        <p:blipFill>
          <a:blip r:embed="rId2" cstate="print"/>
          <a:srcRect/>
          <a:stretch>
            <a:fillRect/>
          </a:stretch>
        </p:blipFill>
        <p:spPr bwMode="auto">
          <a:xfrm>
            <a:off x="762000" y="457200"/>
            <a:ext cx="5384800" cy="6400800"/>
          </a:xfrm>
          <a:prstGeom prst="rect">
            <a:avLst/>
          </a:prstGeom>
          <a:noFill/>
          <a:ln w="9525">
            <a:noFill/>
            <a:miter lim="800000"/>
            <a:headEnd/>
            <a:tailEnd/>
          </a:ln>
        </p:spPr>
      </p:pic>
      <p:sp>
        <p:nvSpPr>
          <p:cNvPr id="3" name="Rectangle 2"/>
          <p:cNvSpPr/>
          <p:nvPr/>
        </p:nvSpPr>
        <p:spPr>
          <a:xfrm>
            <a:off x="4191000" y="1643166"/>
            <a:ext cx="4572000" cy="4224234"/>
          </a:xfrm>
          <a:prstGeom prst="rect">
            <a:avLst/>
          </a:prstGeom>
        </p:spPr>
        <p:txBody>
          <a:bodyPr>
            <a:spAutoFit/>
          </a:bodyPr>
          <a:lstStyle/>
          <a:p>
            <a:pPr>
              <a:lnSpc>
                <a:spcPct val="150000"/>
              </a:lnSpc>
            </a:pPr>
            <a:r>
              <a:rPr lang="en-US" sz="1800" dirty="0" smtClean="0"/>
              <a:t>Elongation: </a:t>
            </a:r>
            <a:r>
              <a:rPr lang="en-US" sz="1800" b="0" dirty="0" smtClean="0"/>
              <a:t>The first </a:t>
            </a:r>
            <a:r>
              <a:rPr lang="en-US" sz="1800" b="0" dirty="0" err="1" smtClean="0"/>
              <a:t>tRNA</a:t>
            </a:r>
            <a:r>
              <a:rPr lang="en-US" sz="1800" b="0" dirty="0" smtClean="0"/>
              <a:t> is followed by a second one with an </a:t>
            </a:r>
            <a:r>
              <a:rPr lang="en-US" sz="1800" b="0" dirty="0" err="1" smtClean="0"/>
              <a:t>anticodon</a:t>
            </a:r>
            <a:r>
              <a:rPr lang="en-US" sz="1800" b="0" dirty="0" smtClean="0"/>
              <a:t> complementary to the second </a:t>
            </a:r>
            <a:r>
              <a:rPr lang="en-US" sz="1800" b="0" dirty="0" err="1" smtClean="0"/>
              <a:t>codon</a:t>
            </a:r>
            <a:r>
              <a:rPr lang="en-US" sz="1800" b="0" dirty="0" smtClean="0"/>
              <a:t>. Its amino acid develops a peptide bond with </a:t>
            </a:r>
            <a:r>
              <a:rPr lang="en-US" sz="1800" b="0" dirty="0" err="1" smtClean="0"/>
              <a:t>methionine</a:t>
            </a:r>
            <a:r>
              <a:rPr lang="en-US" sz="1800" b="0" dirty="0" smtClean="0"/>
              <a:t>. The first </a:t>
            </a:r>
            <a:r>
              <a:rPr lang="en-US" sz="1800" b="0" dirty="0" err="1" smtClean="0"/>
              <a:t>tRNA</a:t>
            </a:r>
            <a:r>
              <a:rPr lang="en-US" sz="1800" b="0" dirty="0" smtClean="0"/>
              <a:t> is </a:t>
            </a:r>
            <a:r>
              <a:rPr lang="en-US" sz="1800" b="0" dirty="0" err="1" smtClean="0"/>
              <a:t>detouched</a:t>
            </a:r>
            <a:r>
              <a:rPr lang="en-US" sz="1800" b="0" dirty="0" smtClean="0"/>
              <a:t> from the </a:t>
            </a:r>
            <a:r>
              <a:rPr lang="en-US" sz="1800" b="0" dirty="0" err="1" smtClean="0"/>
              <a:t>methionine</a:t>
            </a:r>
            <a:r>
              <a:rPr lang="en-US" sz="1800" b="0" dirty="0" smtClean="0"/>
              <a:t> and moved towards the cytoplasm while the ribosome is shifted to the third </a:t>
            </a:r>
            <a:r>
              <a:rPr lang="en-US" sz="1800" b="0" dirty="0" err="1" smtClean="0"/>
              <a:t>codon</a:t>
            </a:r>
            <a:r>
              <a:rPr lang="en-US" sz="1800" b="0" dirty="0" smtClean="0"/>
              <a:t> whereby the position of first </a:t>
            </a:r>
            <a:r>
              <a:rPr lang="en-US" sz="1800" b="0" dirty="0" err="1" smtClean="0"/>
              <a:t>codon</a:t>
            </a:r>
            <a:r>
              <a:rPr lang="en-US" sz="1800" b="0" dirty="0" smtClean="0"/>
              <a:t> becomes occupied by the second that carries the </a:t>
            </a:r>
            <a:r>
              <a:rPr lang="en-US" sz="1800" b="0" dirty="0" err="1" smtClean="0"/>
              <a:t>dipeptide</a:t>
            </a:r>
            <a:r>
              <a:rPr lang="en-US" sz="1800" b="0" dirty="0" smtClean="0"/>
              <a:t>.</a:t>
            </a:r>
            <a:endParaRPr lang="en-US" sz="1800" b="0" dirty="0">
              <a:latin typeface="+mn-lt"/>
              <a:ea typeface="Times New Roman" charset="0"/>
              <a:cs typeface="Times New Roman" charset="0"/>
            </a:endParaRPr>
          </a:p>
        </p:txBody>
      </p:sp>
      <p:sp>
        <p:nvSpPr>
          <p:cNvPr id="4" name="Rectangle 3"/>
          <p:cNvSpPr/>
          <p:nvPr/>
        </p:nvSpPr>
        <p:spPr bwMode="auto">
          <a:xfrm>
            <a:off x="685800" y="6553200"/>
            <a:ext cx="5562600" cy="304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 name="Rectangle 5"/>
          <p:cNvSpPr/>
          <p:nvPr/>
        </p:nvSpPr>
        <p:spPr>
          <a:xfrm>
            <a:off x="4795445" y="3765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2" descr="06066_2"/>
          <p:cNvPicPr>
            <a:picLocks noChangeAspect="1" noChangeArrowheads="1"/>
          </p:cNvPicPr>
          <p:nvPr/>
        </p:nvPicPr>
        <p:blipFill>
          <a:blip r:embed="rId3" cstate="print"/>
          <a:srcRect/>
          <a:stretch>
            <a:fillRect/>
          </a:stretch>
        </p:blipFill>
        <p:spPr bwMode="auto">
          <a:xfrm>
            <a:off x="685800" y="139700"/>
            <a:ext cx="5114925" cy="6400800"/>
          </a:xfrm>
          <a:prstGeom prst="rect">
            <a:avLst/>
          </a:prstGeom>
          <a:noFill/>
          <a:ln w="9525">
            <a:noFill/>
            <a:miter lim="800000"/>
            <a:headEnd/>
            <a:tailEnd/>
          </a:ln>
        </p:spPr>
      </p:pic>
      <p:sp>
        <p:nvSpPr>
          <p:cNvPr id="88068" name="Text Box 4"/>
          <p:cNvSpPr txBox="1">
            <a:spLocks noChangeArrowheads="1"/>
          </p:cNvSpPr>
          <p:nvPr/>
        </p:nvSpPr>
        <p:spPr bwMode="auto">
          <a:xfrm>
            <a:off x="3810000" y="4182070"/>
            <a:ext cx="4876800" cy="646331"/>
          </a:xfrm>
          <a:prstGeom prst="rect">
            <a:avLst/>
          </a:prstGeom>
          <a:noFill/>
          <a:ln w="9525">
            <a:noFill/>
            <a:miter lim="800000"/>
            <a:headEnd/>
            <a:tailEnd/>
          </a:ln>
        </p:spPr>
        <p:txBody>
          <a:bodyPr wrap="square">
            <a:spAutoFit/>
          </a:bodyPr>
          <a:lstStyle/>
          <a:p>
            <a:pPr eaLnBrk="0" hangingPunct="0"/>
            <a:r>
              <a:rPr lang="en-US" sz="1800" b="0" dirty="0" smtClean="0"/>
              <a:t>In combination with the hydrolysis of GTP by EF-1 and EF-2, it promotes protein synthesis.</a:t>
            </a:r>
            <a:endParaRPr lang="en-US" sz="1800" b="0" dirty="0">
              <a:latin typeface="+mn-lt"/>
            </a:endParaRPr>
          </a:p>
        </p:txBody>
      </p:sp>
      <p:sp>
        <p:nvSpPr>
          <p:cNvPr id="5" name="Rectangle 4"/>
          <p:cNvSpPr/>
          <p:nvPr/>
        </p:nvSpPr>
        <p:spPr>
          <a:xfrm>
            <a:off x="2471935" y="1479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6" name="TextBox 5"/>
          <p:cNvSpPr txBox="1"/>
          <p:nvPr/>
        </p:nvSpPr>
        <p:spPr>
          <a:xfrm>
            <a:off x="3810000" y="1819870"/>
            <a:ext cx="4572000" cy="646331"/>
          </a:xfrm>
          <a:prstGeom prst="rect">
            <a:avLst/>
          </a:prstGeom>
          <a:noFill/>
        </p:spPr>
        <p:txBody>
          <a:bodyPr wrap="square" rtlCol="0">
            <a:spAutoFit/>
          </a:bodyPr>
          <a:lstStyle/>
          <a:p>
            <a:pPr algn="just" eaLnBrk="0" hangingPunct="0"/>
            <a:r>
              <a:rPr lang="en-US" sz="1800" b="0" dirty="0" smtClean="0"/>
              <a:t>The Elongation Factor EF-G or EF-2  leads to the ribosome shift along the mRNA.</a:t>
            </a:r>
            <a:endParaRPr lang="en-US" sz="1800" b="0"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2" descr="06073_1"/>
          <p:cNvPicPr>
            <a:picLocks noChangeAspect="1" noChangeArrowheads="1"/>
          </p:cNvPicPr>
          <p:nvPr/>
        </p:nvPicPr>
        <p:blipFill>
          <a:blip r:embed="rId3" cstate="print"/>
          <a:srcRect/>
          <a:stretch>
            <a:fillRect/>
          </a:stretch>
        </p:blipFill>
        <p:spPr bwMode="auto">
          <a:xfrm>
            <a:off x="5105400" y="508000"/>
            <a:ext cx="4044648" cy="5791200"/>
          </a:xfrm>
          <a:prstGeom prst="rect">
            <a:avLst/>
          </a:prstGeom>
          <a:noFill/>
          <a:ln w="9525">
            <a:noFill/>
            <a:miter lim="800000"/>
            <a:headEnd/>
            <a:tailEnd/>
          </a:ln>
        </p:spPr>
      </p:pic>
      <p:sp>
        <p:nvSpPr>
          <p:cNvPr id="5" name="Rectangle 4"/>
          <p:cNvSpPr/>
          <p:nvPr/>
        </p:nvSpPr>
        <p:spPr>
          <a:xfrm>
            <a:off x="762000" y="1449065"/>
            <a:ext cx="3810000" cy="3808735"/>
          </a:xfrm>
          <a:prstGeom prst="rect">
            <a:avLst/>
          </a:prstGeom>
        </p:spPr>
        <p:txBody>
          <a:bodyPr wrap="square">
            <a:spAutoFit/>
          </a:bodyPr>
          <a:lstStyle/>
          <a:p>
            <a:pPr algn="just">
              <a:lnSpc>
                <a:spcPct val="150000"/>
              </a:lnSpc>
            </a:pPr>
            <a:r>
              <a:rPr lang="en-US" sz="1800" dirty="0" smtClean="0"/>
              <a:t>Termination: </a:t>
            </a:r>
            <a:r>
              <a:rPr lang="en-US" sz="1800" b="0" dirty="0" smtClean="0"/>
              <a:t>the ribosome localizes a stop </a:t>
            </a:r>
            <a:r>
              <a:rPr lang="en-US" sz="1800" b="0" dirty="0" err="1" smtClean="0"/>
              <a:t>codon</a:t>
            </a:r>
            <a:r>
              <a:rPr lang="en-US" sz="1800" b="0" dirty="0" smtClean="0"/>
              <a:t> and stops the protein synthesis.</a:t>
            </a:r>
          </a:p>
          <a:p>
            <a:pPr algn="just">
              <a:lnSpc>
                <a:spcPct val="150000"/>
              </a:lnSpc>
            </a:pPr>
            <a:r>
              <a:rPr lang="en-US" sz="1800" b="0" dirty="0" smtClean="0"/>
              <a:t>The release factor enters the A position and causes hydrolysis of the </a:t>
            </a:r>
            <a:r>
              <a:rPr lang="en-US" sz="1800" b="0" dirty="0" err="1" smtClean="0"/>
              <a:t>peptidyl-tRNA</a:t>
            </a:r>
            <a:r>
              <a:rPr lang="en-US" sz="1800" b="0" dirty="0" smtClean="0"/>
              <a:t> bond leading to protein release.</a:t>
            </a:r>
          </a:p>
          <a:p>
            <a:pPr algn="just">
              <a:lnSpc>
                <a:spcPct val="150000"/>
              </a:lnSpc>
            </a:pPr>
            <a:r>
              <a:rPr lang="en-US" sz="1800" b="0" dirty="0" smtClean="0"/>
              <a:t>The polypeptide chain is released from the ribosome</a:t>
            </a:r>
            <a:endParaRPr lang="en-US" sz="1800" b="0" dirty="0">
              <a:latin typeface="Times New Roman" charset="0"/>
              <a:ea typeface="Times New Roman" charset="0"/>
              <a:cs typeface="Times New Roman" charset="0"/>
            </a:endParaRPr>
          </a:p>
        </p:txBody>
      </p:sp>
      <p:sp>
        <p:nvSpPr>
          <p:cNvPr id="6" name="Rectangle 5"/>
          <p:cNvSpPr/>
          <p:nvPr/>
        </p:nvSpPr>
        <p:spPr>
          <a:xfrm>
            <a:off x="1905000" y="228600"/>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4" name="Picture 2" descr="06073_2"/>
          <p:cNvPicPr>
            <a:picLocks noChangeAspect="1" noChangeArrowheads="1"/>
          </p:cNvPicPr>
          <p:nvPr/>
        </p:nvPicPr>
        <p:blipFill>
          <a:blip r:embed="rId3" cstate="print"/>
          <a:srcRect/>
          <a:stretch>
            <a:fillRect/>
          </a:stretch>
        </p:blipFill>
        <p:spPr bwMode="auto">
          <a:xfrm>
            <a:off x="4572000" y="990600"/>
            <a:ext cx="3733800" cy="5155713"/>
          </a:xfrm>
          <a:prstGeom prst="rect">
            <a:avLst/>
          </a:prstGeom>
          <a:noFill/>
          <a:ln w="9525">
            <a:noFill/>
            <a:miter lim="800000"/>
            <a:headEnd/>
            <a:tailEnd/>
          </a:ln>
        </p:spPr>
      </p:pic>
      <p:sp>
        <p:nvSpPr>
          <p:cNvPr id="4" name="Rectangle 3"/>
          <p:cNvSpPr/>
          <p:nvPr/>
        </p:nvSpPr>
        <p:spPr>
          <a:xfrm>
            <a:off x="914400" y="2764557"/>
            <a:ext cx="3276600" cy="1731243"/>
          </a:xfrm>
          <a:prstGeom prst="rect">
            <a:avLst/>
          </a:prstGeom>
        </p:spPr>
        <p:txBody>
          <a:bodyPr wrap="square">
            <a:spAutoFit/>
          </a:bodyPr>
          <a:lstStyle/>
          <a:p>
            <a:pPr algn="just">
              <a:lnSpc>
                <a:spcPct val="150000"/>
              </a:lnSpc>
            </a:pPr>
            <a:r>
              <a:rPr lang="en-US" sz="1800" b="0" dirty="0" smtClean="0"/>
              <a:t>The release of the protein causes the ribosome to break down into its components, in its subunits.</a:t>
            </a:r>
            <a:endParaRPr lang="en-US" sz="1800" b="0" dirty="0"/>
          </a:p>
        </p:txBody>
      </p:sp>
      <p:sp>
        <p:nvSpPr>
          <p:cNvPr id="5" name="Rectangle 4"/>
          <p:cNvSpPr/>
          <p:nvPr/>
        </p:nvSpPr>
        <p:spPr>
          <a:xfrm>
            <a:off x="1600200" y="9861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33400" y="2571690"/>
            <a:ext cx="8184151" cy="400110"/>
          </a:xfrm>
          <a:prstGeom prst="rect">
            <a:avLst/>
          </a:prstGeom>
          <a:noFill/>
          <a:ln w="9525">
            <a:noFill/>
            <a:miter lim="800000"/>
            <a:headEnd/>
            <a:tailEnd/>
          </a:ln>
        </p:spPr>
        <p:txBody>
          <a:bodyPr wrap="none">
            <a:spAutoFit/>
          </a:bodyPr>
          <a:lstStyle/>
          <a:p>
            <a:r>
              <a:rPr lang="el-GR" dirty="0"/>
              <a:t>http://www.youtube.com/watch?v=5bLEDd-PSTQ&amp;feature=related</a:t>
            </a: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Rectangle 4"/>
          <p:cNvSpPr/>
          <p:nvPr/>
        </p:nvSpPr>
        <p:spPr>
          <a:xfrm>
            <a:off x="1231900" y="3367157"/>
            <a:ext cx="6692900" cy="400110"/>
          </a:xfrm>
          <a:prstGeom prst="rect">
            <a:avLst/>
          </a:prstGeom>
        </p:spPr>
        <p:txBody>
          <a:bodyPr wrap="square">
            <a:spAutoFit/>
          </a:bodyPr>
          <a:lstStyle/>
          <a:p>
            <a:r>
              <a:rPr lang="en-US" dirty="0" smtClean="0"/>
              <a:t>https://</a:t>
            </a:r>
            <a:r>
              <a:rPr lang="en-US" dirty="0" err="1" smtClean="0"/>
              <a:t>www.youtube.com/watch?v</a:t>
            </a:r>
            <a:r>
              <a:rPr lang="en-US" dirty="0" smtClean="0"/>
              <a:t>=</a:t>
            </a:r>
            <a:r>
              <a:rPr lang="en-US" dirty="0" err="1" smtClean="0"/>
              <a:t>TfYf_rPWUdY</a:t>
            </a:r>
            <a:endParaRPr lang="en-US" dirty="0"/>
          </a:p>
        </p:txBody>
      </p:sp>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descr="intro"/>
          <p:cNvPicPr>
            <a:picLocks noGrp="1" noChangeAspect="1" noChangeArrowheads="1"/>
          </p:cNvPicPr>
          <p:nvPr>
            <p:ph idx="1"/>
          </p:nvPr>
        </p:nvPicPr>
        <p:blipFill>
          <a:blip r:embed="rId2" cstate="print"/>
          <a:srcRect/>
          <a:stretch>
            <a:fillRect/>
          </a:stretch>
        </p:blipFill>
        <p:spPr>
          <a:xfrm>
            <a:off x="3184525" y="468827"/>
            <a:ext cx="2911475" cy="4560373"/>
          </a:xfrm>
          <a:noFill/>
        </p:spPr>
      </p:pic>
      <p:sp>
        <p:nvSpPr>
          <p:cNvPr id="4" name="Rectangle 3"/>
          <p:cNvSpPr/>
          <p:nvPr/>
        </p:nvSpPr>
        <p:spPr>
          <a:xfrm>
            <a:off x="838200" y="5181600"/>
            <a:ext cx="7772400" cy="400110"/>
          </a:xfrm>
          <a:prstGeom prst="rect">
            <a:avLst/>
          </a:prstGeom>
        </p:spPr>
        <p:txBody>
          <a:bodyPr wrap="square">
            <a:spAutoFit/>
          </a:bodyPr>
          <a:lstStyle/>
          <a:p>
            <a:r>
              <a:rPr lang="en-US" dirty="0" smtClean="0"/>
              <a:t>https://</a:t>
            </a:r>
            <a:r>
              <a:rPr lang="en-US" dirty="0" err="1" smtClean="0"/>
              <a:t>www.youtube.com/watch?v</a:t>
            </a:r>
            <a:r>
              <a:rPr lang="en-US" dirty="0" smtClean="0"/>
              <a:t>=gG7uCskUOrA</a:t>
            </a:r>
            <a:endParaRPr lang="en-US"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descr="F10-08A"/>
          <p:cNvPicPr>
            <a:picLocks noChangeAspect="1" noChangeArrowheads="1"/>
          </p:cNvPicPr>
          <p:nvPr/>
        </p:nvPicPr>
        <p:blipFill>
          <a:blip r:embed="rId2" cstate="print"/>
          <a:srcRect/>
          <a:stretch>
            <a:fillRect/>
          </a:stretch>
        </p:blipFill>
        <p:spPr bwMode="auto">
          <a:xfrm>
            <a:off x="228600" y="2298700"/>
            <a:ext cx="8534400" cy="1663700"/>
          </a:xfrm>
          <a:prstGeom prst="rect">
            <a:avLst/>
          </a:prstGeom>
          <a:noFill/>
          <a:ln w="9525">
            <a:noFill/>
            <a:miter lim="800000"/>
            <a:headEnd/>
            <a:tailEnd/>
          </a:ln>
        </p:spPr>
      </p:pic>
      <p:sp>
        <p:nvSpPr>
          <p:cNvPr id="61443" name="Rectangle 3"/>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BASIC UNIT OF TRANSCRIPTION</a:t>
            </a:r>
            <a:endParaRPr lang="en-US" sz="2400" dirty="0">
              <a:solidFill>
                <a:schemeClr val="tx2"/>
              </a:solidFill>
              <a:latin typeface="+mn-lt"/>
            </a:endParaRPr>
          </a:p>
        </p:txBody>
      </p:sp>
      <p:sp>
        <p:nvSpPr>
          <p:cNvPr id="61444" name="Text Box 4"/>
          <p:cNvSpPr txBox="1">
            <a:spLocks noChangeArrowheads="1"/>
          </p:cNvSpPr>
          <p:nvPr/>
        </p:nvSpPr>
        <p:spPr bwMode="auto">
          <a:xfrm>
            <a:off x="1750571" y="4343400"/>
            <a:ext cx="5109091" cy="1643527"/>
          </a:xfrm>
          <a:prstGeom prst="rect">
            <a:avLst/>
          </a:prstGeom>
          <a:noFill/>
          <a:ln w="9525">
            <a:noFill/>
            <a:miter lim="800000"/>
            <a:headEnd/>
            <a:tailEnd/>
          </a:ln>
        </p:spPr>
        <p:txBody>
          <a:bodyPr wrap="none">
            <a:spAutoFit/>
          </a:bodyPr>
          <a:lstStyle/>
          <a:p>
            <a:pPr marL="342900" indent="-342900">
              <a:spcBef>
                <a:spcPct val="20000"/>
              </a:spcBef>
              <a:buFontTx/>
              <a:buChar char="•"/>
            </a:pPr>
            <a:r>
              <a:rPr lang="en-US" sz="1800" b="0" dirty="0" smtClean="0">
                <a:latin typeface="+mn-lt"/>
              </a:rPr>
              <a:t>Promoter</a:t>
            </a:r>
          </a:p>
          <a:p>
            <a:pPr marL="342900" indent="-342900">
              <a:spcBef>
                <a:spcPct val="20000"/>
              </a:spcBef>
              <a:buFontTx/>
              <a:buChar char="•"/>
            </a:pPr>
            <a:r>
              <a:rPr lang="en-US" sz="1800" b="0" dirty="0" smtClean="0">
                <a:latin typeface="+mn-lt"/>
              </a:rPr>
              <a:t>Transcription start site</a:t>
            </a:r>
          </a:p>
          <a:p>
            <a:pPr marL="342900" indent="-342900">
              <a:spcBef>
                <a:spcPct val="20000"/>
              </a:spcBef>
              <a:buFontTx/>
              <a:buChar char="•"/>
            </a:pPr>
            <a:r>
              <a:rPr lang="en-US" sz="1800" b="0" dirty="0" smtClean="0">
                <a:latin typeface="+mn-lt"/>
              </a:rPr>
              <a:t>RNA coding region</a:t>
            </a:r>
          </a:p>
          <a:p>
            <a:pPr marL="342900" indent="-342900">
              <a:spcBef>
                <a:spcPct val="20000"/>
              </a:spcBef>
              <a:buFontTx/>
              <a:buChar char="•"/>
            </a:pPr>
            <a:r>
              <a:rPr lang="en-US" sz="1800" b="0" dirty="0" smtClean="0">
                <a:latin typeface="+mn-lt"/>
              </a:rPr>
              <a:t>Terminator</a:t>
            </a:r>
          </a:p>
          <a:p>
            <a:r>
              <a:rPr lang="en-US" sz="1800" b="0" dirty="0" smtClean="0">
                <a:solidFill>
                  <a:schemeClr val="bg1"/>
                </a:solidFill>
                <a:latin typeface="+mn-lt"/>
              </a:rPr>
              <a:t>Let’s </a:t>
            </a:r>
            <a:r>
              <a:rPr lang="en-US" sz="1800" b="0" dirty="0">
                <a:solidFill>
                  <a:schemeClr val="bg1"/>
                </a:solidFill>
                <a:latin typeface="+mn-lt"/>
              </a:rPr>
              <a:t>look closely at the </a:t>
            </a:r>
            <a:r>
              <a:rPr lang="en-US" sz="1800" b="0" u="sng" dirty="0">
                <a:solidFill>
                  <a:schemeClr val="bg1"/>
                </a:solidFill>
                <a:latin typeface="+mn-lt"/>
              </a:rPr>
              <a:t>process</a:t>
            </a:r>
            <a:r>
              <a:rPr lang="en-US" sz="1800" b="0" dirty="0">
                <a:solidFill>
                  <a:schemeClr val="bg1"/>
                </a:solidFill>
                <a:latin typeface="+mn-lt"/>
              </a:rPr>
              <a:t> of transcription.</a:t>
            </a:r>
          </a:p>
        </p:txBody>
      </p:sp>
      <p:sp>
        <p:nvSpPr>
          <p:cNvPr id="61445" name="Rectangle 5"/>
          <p:cNvSpPr>
            <a:spLocks noChangeArrowheads="1"/>
          </p:cNvSpPr>
          <p:nvPr/>
        </p:nvSpPr>
        <p:spPr bwMode="auto">
          <a:xfrm>
            <a:off x="6451600" y="3213100"/>
            <a:ext cx="1295400" cy="381000"/>
          </a:xfrm>
          <a:prstGeom prst="rect">
            <a:avLst/>
          </a:prstGeom>
          <a:solidFill>
            <a:schemeClr val="accent1"/>
          </a:solidFill>
          <a:ln w="9525">
            <a:noFill/>
            <a:miter lim="800000"/>
            <a:headEnd/>
            <a:tailEnd/>
          </a:ln>
        </p:spPr>
        <p:txBody>
          <a:bodyPr wrap="none" anchor="ctr"/>
          <a:lstStyle/>
          <a:p>
            <a:pPr algn="ctr"/>
            <a:r>
              <a:rPr lang="en-US" dirty="0"/>
              <a:t>terminator</a:t>
            </a:r>
          </a:p>
        </p:txBody>
      </p:sp>
      <p:sp>
        <p:nvSpPr>
          <p:cNvPr id="6" name="Rectangle 5"/>
          <p:cNvSpPr/>
          <p:nvPr/>
        </p:nvSpPr>
        <p:spPr bwMode="auto">
          <a:xfrm>
            <a:off x="228600" y="2133600"/>
            <a:ext cx="533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GB" dirty="0" smtClean="0"/>
              <a:t>CELL CYCLE</a:t>
            </a:r>
            <a:endParaRPr lang="el-GR" dirty="0" smtClean="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a:t>
            </a:r>
            <a:r>
              <a:rPr lang="en-US" sz="1000" b="0" cap="small" dirty="0" err="1" smtClean="0"/>
              <a:t>Lectur</a:t>
            </a:r>
            <a:r>
              <a:rPr lang="en-US" sz="1000" b="0" cap="small" dirty="0" smtClean="0"/>
              <a:t>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 Box 6"/>
          <p:cNvSpPr txBox="1">
            <a:spLocks noChangeArrowheads="1"/>
          </p:cNvSpPr>
          <p:nvPr/>
        </p:nvSpPr>
        <p:spPr bwMode="auto">
          <a:xfrm>
            <a:off x="3514825" y="266700"/>
            <a:ext cx="2111275" cy="461665"/>
          </a:xfrm>
          <a:prstGeom prst="rect">
            <a:avLst/>
          </a:prstGeom>
          <a:noFill/>
          <a:ln w="9525">
            <a:noFill/>
            <a:miter lim="800000"/>
            <a:headEnd/>
            <a:tailEnd/>
          </a:ln>
        </p:spPr>
        <p:txBody>
          <a:bodyPr wrap="none">
            <a:spAutoFit/>
          </a:bodyPr>
          <a:lstStyle/>
          <a:p>
            <a:r>
              <a:rPr lang="en-US" sz="2400" b="1" dirty="0" smtClean="0"/>
              <a:t>CELL </a:t>
            </a:r>
            <a:r>
              <a:rPr lang="en-US" sz="2400" b="1" dirty="0"/>
              <a:t>CYCLE</a:t>
            </a:r>
            <a:endParaRPr lang="el-GR" sz="2400" b="1" dirty="0"/>
          </a:p>
        </p:txBody>
      </p:sp>
      <p:sp>
        <p:nvSpPr>
          <p:cNvPr id="7" name="TextBox 6"/>
          <p:cNvSpPr txBox="1"/>
          <p:nvPr/>
        </p:nvSpPr>
        <p:spPr>
          <a:xfrm>
            <a:off x="1193800" y="1447800"/>
            <a:ext cx="5378395" cy="2654573"/>
          </a:xfrm>
          <a:prstGeom prst="rect">
            <a:avLst/>
          </a:prstGeom>
          <a:noFill/>
        </p:spPr>
        <p:txBody>
          <a:bodyPr wrap="none" rtlCol="0">
            <a:spAutoFit/>
          </a:bodyPr>
          <a:lstStyle/>
          <a:p>
            <a:pPr>
              <a:lnSpc>
                <a:spcPct val="150000"/>
              </a:lnSpc>
            </a:pPr>
            <a:r>
              <a:rPr lang="en-US" dirty="0" smtClean="0"/>
              <a:t>Why do cells divide?</a:t>
            </a:r>
          </a:p>
          <a:p>
            <a:pPr>
              <a:lnSpc>
                <a:spcPct val="150000"/>
              </a:lnSpc>
            </a:pPr>
            <a:endParaRPr lang="en-US" dirty="0" smtClean="0"/>
          </a:p>
          <a:p>
            <a:pPr>
              <a:lnSpc>
                <a:spcPct val="150000"/>
              </a:lnSpc>
              <a:buFontTx/>
              <a:buChar char="-"/>
            </a:pPr>
            <a:r>
              <a:rPr lang="en-US" sz="1800" b="0" dirty="0" smtClean="0"/>
              <a:t> Growth (add cells so organism gets larger in size) </a:t>
            </a:r>
          </a:p>
          <a:p>
            <a:pPr>
              <a:lnSpc>
                <a:spcPct val="150000"/>
              </a:lnSpc>
              <a:buFontTx/>
              <a:buChar char="-"/>
            </a:pPr>
            <a:r>
              <a:rPr lang="en-US" sz="1800" b="0" dirty="0" smtClean="0"/>
              <a:t> Development (differentiation of the cells)</a:t>
            </a:r>
          </a:p>
          <a:p>
            <a:pPr>
              <a:lnSpc>
                <a:spcPct val="150000"/>
              </a:lnSpc>
              <a:buFontTx/>
              <a:buChar char="-"/>
            </a:pPr>
            <a:r>
              <a:rPr lang="en-US" sz="1800" b="0" dirty="0" smtClean="0"/>
              <a:t> Repair</a:t>
            </a:r>
          </a:p>
          <a:p>
            <a:pPr>
              <a:lnSpc>
                <a:spcPct val="150000"/>
              </a:lnSpc>
              <a:buFontTx/>
              <a:buChar char="-"/>
            </a:pPr>
            <a:r>
              <a:rPr lang="en-US" sz="1800" b="0" dirty="0" smtClean="0"/>
              <a:t> Make gametes</a:t>
            </a:r>
            <a:endParaRPr lang="en-US" sz="1800" b="0" dirty="0"/>
          </a:p>
        </p:txBody>
      </p:sp>
      <p:pic>
        <p:nvPicPr>
          <p:cNvPr id="8" name="Picture 7"/>
          <p:cNvPicPr>
            <a:picLocks noChangeAspect="1"/>
          </p:cNvPicPr>
          <p:nvPr/>
        </p:nvPicPr>
        <p:blipFill>
          <a:blip r:embed="rId2"/>
          <a:srcRect t="53113" r="53420"/>
          <a:stretch>
            <a:fillRect/>
          </a:stretch>
        </p:blipFill>
        <p:spPr>
          <a:xfrm>
            <a:off x="4241799" y="3289300"/>
            <a:ext cx="2610853" cy="1968500"/>
          </a:xfrm>
          <a:prstGeom prst="rect">
            <a:avLst/>
          </a:prstGeom>
        </p:spPr>
      </p:pic>
      <p:pic>
        <p:nvPicPr>
          <p:cNvPr id="9" name="Picture 8"/>
          <p:cNvPicPr>
            <a:picLocks noChangeAspect="1"/>
          </p:cNvPicPr>
          <p:nvPr/>
        </p:nvPicPr>
        <p:blipFill>
          <a:blip r:embed="rId2"/>
          <a:srcRect l="49908" t="22513" b="34548"/>
          <a:stretch>
            <a:fillRect/>
          </a:stretch>
        </p:blipFill>
        <p:spPr>
          <a:xfrm>
            <a:off x="6515100" y="1562100"/>
            <a:ext cx="2057108" cy="13208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3298925" y="152400"/>
            <a:ext cx="2111275" cy="461665"/>
          </a:xfrm>
          <a:prstGeom prst="rect">
            <a:avLst/>
          </a:prstGeom>
          <a:noFill/>
          <a:ln w="9525">
            <a:noFill/>
            <a:miter lim="800000"/>
            <a:headEnd/>
            <a:tailEnd/>
          </a:ln>
        </p:spPr>
        <p:txBody>
          <a:bodyPr wrap="none">
            <a:spAutoFit/>
          </a:bodyPr>
          <a:lstStyle/>
          <a:p>
            <a:r>
              <a:rPr lang="en-US" sz="2400" b="1" dirty="0" smtClean="0"/>
              <a:t>CELL </a:t>
            </a:r>
            <a:r>
              <a:rPr lang="en-US" sz="2400" b="1" dirty="0"/>
              <a:t>CYCLE</a:t>
            </a:r>
            <a:endParaRPr lang="el-GR" sz="2400" b="1" dirty="0"/>
          </a:p>
        </p:txBody>
      </p:sp>
      <p:sp>
        <p:nvSpPr>
          <p:cNvPr id="10243" name="Text Box 7"/>
          <p:cNvSpPr txBox="1">
            <a:spLocks noChangeArrowheads="1"/>
          </p:cNvSpPr>
          <p:nvPr/>
        </p:nvSpPr>
        <p:spPr bwMode="auto">
          <a:xfrm>
            <a:off x="609600" y="809684"/>
            <a:ext cx="5197475" cy="4801315"/>
          </a:xfrm>
          <a:prstGeom prst="rect">
            <a:avLst/>
          </a:prstGeom>
          <a:noFill/>
          <a:ln w="9525">
            <a:noFill/>
            <a:miter lim="800000"/>
            <a:headEnd/>
            <a:tailEnd/>
          </a:ln>
        </p:spPr>
        <p:txBody>
          <a:bodyPr wrap="square">
            <a:spAutoFit/>
          </a:bodyPr>
          <a:lstStyle/>
          <a:p>
            <a:r>
              <a:rPr lang="en-US" sz="1800" dirty="0" smtClean="0"/>
              <a:t>PHASES OF THE CELL CYCLE</a:t>
            </a:r>
          </a:p>
          <a:p>
            <a:endParaRPr lang="en-US" sz="1800" dirty="0" smtClean="0"/>
          </a:p>
          <a:p>
            <a:r>
              <a:rPr lang="en-US" sz="1800" dirty="0" smtClean="0"/>
              <a:t>G1: Gap1</a:t>
            </a:r>
          </a:p>
          <a:p>
            <a:r>
              <a:rPr lang="en-US" sz="1800" b="0" dirty="0" smtClean="0"/>
              <a:t>Cell grows – Duplication of organelles (including </a:t>
            </a:r>
            <a:r>
              <a:rPr lang="en-US" sz="1800" b="0" dirty="0" err="1" smtClean="0"/>
              <a:t>centriols</a:t>
            </a:r>
            <a:r>
              <a:rPr lang="en-US" sz="1800" b="0" dirty="0" smtClean="0"/>
              <a:t>) and </a:t>
            </a:r>
            <a:r>
              <a:rPr lang="en-US" sz="1800" b="0" dirty="0" err="1" smtClean="0"/>
              <a:t>cytoplasmic</a:t>
            </a:r>
            <a:r>
              <a:rPr lang="en-US" sz="1800" b="0" dirty="0" smtClean="0"/>
              <a:t> components.</a:t>
            </a:r>
          </a:p>
          <a:p>
            <a:r>
              <a:rPr lang="en-US" sz="1800" b="0" dirty="0" smtClean="0"/>
              <a:t>Preparation of chromosomes for replication.</a:t>
            </a:r>
          </a:p>
          <a:p>
            <a:endParaRPr lang="en-US" sz="1800" dirty="0" smtClean="0"/>
          </a:p>
          <a:p>
            <a:r>
              <a:rPr lang="en-US" sz="1800" dirty="0" smtClean="0"/>
              <a:t>S: DNA synthesis (DNA replication)</a:t>
            </a:r>
          </a:p>
          <a:p>
            <a:r>
              <a:rPr lang="en-US" sz="1800" b="0" dirty="0" smtClean="0"/>
              <a:t>DNA synthesis</a:t>
            </a:r>
          </a:p>
          <a:p>
            <a:endParaRPr lang="en-US" sz="1800" dirty="0" smtClean="0"/>
          </a:p>
          <a:p>
            <a:r>
              <a:rPr lang="en-US" sz="1800" dirty="0" smtClean="0"/>
              <a:t>G2: Gap2</a:t>
            </a:r>
          </a:p>
          <a:p>
            <a:r>
              <a:rPr lang="en-US" sz="1800" b="0" dirty="0" smtClean="0"/>
              <a:t>Preparing for mitosis – Production of required enzymes and RNA.</a:t>
            </a:r>
          </a:p>
          <a:p>
            <a:endParaRPr lang="en-US" sz="1800" dirty="0" smtClean="0"/>
          </a:p>
          <a:p>
            <a:r>
              <a:rPr lang="en-US" sz="1800" dirty="0" smtClean="0"/>
              <a:t>M: Mitosis</a:t>
            </a:r>
          </a:p>
          <a:p>
            <a:r>
              <a:rPr lang="en-US" sz="1800" b="0" dirty="0" smtClean="0"/>
              <a:t>Nuclear/chromosomal separation</a:t>
            </a:r>
          </a:p>
          <a:p>
            <a:r>
              <a:rPr lang="en-US" sz="1800" b="0" dirty="0" smtClean="0"/>
              <a:t>and </a:t>
            </a:r>
            <a:r>
              <a:rPr lang="en-US" sz="1800" b="0" dirty="0" err="1" smtClean="0"/>
              <a:t>cytoplasmic</a:t>
            </a:r>
            <a:r>
              <a:rPr lang="en-US" sz="1800" b="0" dirty="0" smtClean="0"/>
              <a:t> division/</a:t>
            </a:r>
            <a:r>
              <a:rPr lang="en-US" sz="1800" b="0" dirty="0" err="1" smtClean="0"/>
              <a:t>cytokinesis</a:t>
            </a:r>
            <a:endParaRPr lang="el-GR" sz="1800" b="0" dirty="0"/>
          </a:p>
        </p:txBody>
      </p:sp>
      <p:pic>
        <p:nvPicPr>
          <p:cNvPr id="10244" name="Picture 8" descr="Illustration of the stages of cell cycle"/>
          <p:cNvPicPr>
            <a:picLocks noChangeAspect="1" noChangeArrowheads="1"/>
          </p:cNvPicPr>
          <p:nvPr/>
        </p:nvPicPr>
        <p:blipFill>
          <a:blip r:embed="rId2" cstate="print"/>
          <a:srcRect/>
          <a:stretch>
            <a:fillRect/>
          </a:stretch>
        </p:blipFill>
        <p:spPr bwMode="auto">
          <a:xfrm>
            <a:off x="5295900" y="2028825"/>
            <a:ext cx="3519488" cy="315277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6186491" y="3096884"/>
            <a:ext cx="1585909" cy="1170316"/>
          </a:xfrm>
          <a:prstGeom prst="rect">
            <a:avLst/>
          </a:prstGeom>
        </p:spPr>
      </p:pic>
      <p:sp>
        <p:nvSpPr>
          <p:cNvPr id="6" name="TextBox 5"/>
          <p:cNvSpPr txBox="1"/>
          <p:nvPr/>
        </p:nvSpPr>
        <p:spPr>
          <a:xfrm>
            <a:off x="609600" y="5715000"/>
            <a:ext cx="8077200" cy="646331"/>
          </a:xfrm>
          <a:prstGeom prst="rect">
            <a:avLst/>
          </a:prstGeom>
          <a:noFill/>
        </p:spPr>
        <p:txBody>
          <a:bodyPr wrap="square" rtlCol="0">
            <a:spAutoFit/>
          </a:bodyPr>
          <a:lstStyle/>
          <a:p>
            <a:r>
              <a:rPr lang="en-US" sz="1800" b="0" dirty="0" smtClean="0"/>
              <a:t>Chromosomes must be copied before mitosis so that new cells receive the same chromosomes found in the parental cells.</a:t>
            </a:r>
            <a:endParaRPr lang="en-US" sz="1800" b="0"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371600" y="3075057"/>
            <a:ext cx="6858000" cy="707886"/>
          </a:xfrm>
          <a:prstGeom prst="rect">
            <a:avLst/>
          </a:prstGeom>
        </p:spPr>
        <p:txBody>
          <a:bodyPr wrap="square">
            <a:spAutoFit/>
          </a:bodyPr>
          <a:lstStyle/>
          <a:p>
            <a:r>
              <a:rPr lang="en-US" dirty="0" smtClean="0"/>
              <a:t>https://</a:t>
            </a:r>
            <a:r>
              <a:rPr lang="en-US" dirty="0" err="1" smtClean="0"/>
              <a:t>www.youtube.com/watch?v</a:t>
            </a:r>
            <a:r>
              <a:rPr lang="en-US" dirty="0" smtClean="0"/>
              <a:t>=JfSgbbjz2rE</a:t>
            </a:r>
          </a:p>
          <a:p>
            <a:r>
              <a:rPr lang="en-US" dirty="0" smtClean="0"/>
              <a:t>https://</a:t>
            </a:r>
            <a:r>
              <a:rPr lang="en-US" dirty="0" err="1" smtClean="0"/>
              <a:t>www.youtube.com/watch?v</a:t>
            </a:r>
            <a:r>
              <a:rPr lang="en-US" dirty="0" smtClean="0"/>
              <a:t>=1hJDclmVkrg</a:t>
            </a:r>
            <a:endParaRPr lang="en-US"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293938"/>
            <a:ext cx="8229600" cy="1143000"/>
          </a:xfrm>
        </p:spPr>
        <p:txBody>
          <a:bodyPr/>
          <a:lstStyle/>
          <a:p>
            <a:pPr eaLnBrk="1" hangingPunct="1"/>
            <a:r>
              <a:rPr lang="el-GR" dirty="0" smtClean="0"/>
              <a:t>ΜΙ</a:t>
            </a:r>
            <a:r>
              <a:rPr lang="en-GB" dirty="0" smtClean="0"/>
              <a:t>TOSIS</a:t>
            </a:r>
            <a:endParaRPr lang="el-GR" dirty="0" smtClean="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4" descr="Interphase"/>
          <p:cNvPicPr>
            <a:picLocks noChangeAspect="1" noChangeArrowheads="1"/>
          </p:cNvPicPr>
          <p:nvPr/>
        </p:nvPicPr>
        <p:blipFill>
          <a:blip r:embed="rId2" cstate="print"/>
          <a:srcRect/>
          <a:stretch>
            <a:fillRect/>
          </a:stretch>
        </p:blipFill>
        <p:spPr bwMode="auto">
          <a:xfrm>
            <a:off x="457200" y="990600"/>
            <a:ext cx="4102100" cy="3692525"/>
          </a:xfrm>
          <a:prstGeom prst="rect">
            <a:avLst/>
          </a:prstGeom>
          <a:noFill/>
          <a:ln w="9525">
            <a:noFill/>
            <a:miter lim="800000"/>
            <a:headEnd/>
            <a:tailEnd/>
          </a:ln>
        </p:spPr>
      </p:pic>
      <p:sp>
        <p:nvSpPr>
          <p:cNvPr id="17411" name="Text Box 5"/>
          <p:cNvSpPr txBox="1">
            <a:spLocks noChangeArrowheads="1"/>
          </p:cNvSpPr>
          <p:nvPr/>
        </p:nvSpPr>
        <p:spPr bwMode="auto">
          <a:xfrm>
            <a:off x="2514600" y="304800"/>
            <a:ext cx="3362744" cy="400110"/>
          </a:xfrm>
          <a:prstGeom prst="rect">
            <a:avLst/>
          </a:prstGeom>
          <a:noFill/>
          <a:ln w="9525">
            <a:noFill/>
            <a:miter lim="800000"/>
            <a:headEnd/>
            <a:tailEnd/>
          </a:ln>
        </p:spPr>
        <p:txBody>
          <a:bodyPr wrap="none">
            <a:spAutoFit/>
          </a:bodyPr>
          <a:lstStyle/>
          <a:p>
            <a:r>
              <a:rPr lang="en-US" sz="2000" b="1" dirty="0" smtClean="0"/>
              <a:t>INTERPHASE (G1 / S / G2)</a:t>
            </a:r>
            <a:endParaRPr lang="el-GR" sz="2000" b="1" dirty="0"/>
          </a:p>
        </p:txBody>
      </p:sp>
      <p:sp>
        <p:nvSpPr>
          <p:cNvPr id="5" name="Rectangle 4"/>
          <p:cNvSpPr/>
          <p:nvPr/>
        </p:nvSpPr>
        <p:spPr>
          <a:xfrm>
            <a:off x="4762500" y="914400"/>
            <a:ext cx="4038600" cy="5416869"/>
          </a:xfrm>
          <a:prstGeom prst="rect">
            <a:avLst/>
          </a:prstGeom>
        </p:spPr>
        <p:txBody>
          <a:bodyPr wrap="square">
            <a:spAutoFit/>
          </a:bodyPr>
          <a:lstStyle/>
          <a:p>
            <a:pPr algn="just"/>
            <a:r>
              <a:rPr lang="en-US" sz="1800" b="0" dirty="0" smtClean="0"/>
              <a:t>The cell administers the </a:t>
            </a:r>
            <a:r>
              <a:rPr lang="en-US" sz="1800" dirty="0" smtClean="0"/>
              <a:t>metabolic activity</a:t>
            </a:r>
            <a:r>
              <a:rPr lang="en-US" sz="1800" b="0" dirty="0" smtClean="0"/>
              <a:t> and the preparation for mitosis (the next four phases resulting in nuclear division).</a:t>
            </a:r>
          </a:p>
          <a:p>
            <a:pPr algn="just"/>
            <a:endParaRPr lang="en-US" sz="1800" dirty="0" smtClean="0"/>
          </a:p>
          <a:p>
            <a:pPr algn="just"/>
            <a:r>
              <a:rPr lang="en-US" sz="1800" b="0" dirty="0" smtClean="0"/>
              <a:t>Chromosomes are not clearly distinguishable in the nucleus, although a dark spot called </a:t>
            </a:r>
            <a:r>
              <a:rPr lang="en-US" sz="1800" dirty="0" smtClean="0"/>
              <a:t>nucleolus</a:t>
            </a:r>
            <a:r>
              <a:rPr lang="en-US" sz="1800" b="0" dirty="0" smtClean="0"/>
              <a:t>  may be visible.</a:t>
            </a:r>
          </a:p>
          <a:p>
            <a:pPr algn="just"/>
            <a:r>
              <a:rPr lang="en-GB" sz="1600" b="0" dirty="0" smtClean="0"/>
              <a:t>Nucleolus is a specific part in the nucleus that contains the machinery necessary to assemble the cell's ribosomal </a:t>
            </a:r>
            <a:r>
              <a:rPr lang="en-GB" sz="1600" b="0" dirty="0" err="1" smtClean="0"/>
              <a:t>RNAs</a:t>
            </a:r>
            <a:r>
              <a:rPr lang="en-GB" sz="1600" b="0" dirty="0" smtClean="0"/>
              <a:t>. Ribosomal </a:t>
            </a:r>
            <a:r>
              <a:rPr lang="en-GB" sz="1600" b="0" dirty="0" err="1" smtClean="0"/>
              <a:t>RNAs</a:t>
            </a:r>
            <a:r>
              <a:rPr lang="en-GB" sz="1600" b="0" dirty="0" smtClean="0"/>
              <a:t> then are transported through the nuclear pores into the cytoplasm where they become part of the </a:t>
            </a:r>
            <a:r>
              <a:rPr lang="en-GB" sz="1600" b="0" dirty="0" err="1" smtClean="0"/>
              <a:t>ribosomes</a:t>
            </a:r>
            <a:r>
              <a:rPr lang="en-GB" sz="1600" b="0" dirty="0" smtClean="0"/>
              <a:t>.</a:t>
            </a:r>
            <a:endParaRPr lang="en-US" sz="1600" b="0" dirty="0" smtClean="0"/>
          </a:p>
          <a:p>
            <a:pPr algn="just"/>
            <a:endParaRPr lang="en-US" sz="1800" dirty="0" smtClean="0"/>
          </a:p>
          <a:p>
            <a:pPr algn="just"/>
            <a:r>
              <a:rPr lang="en-US" sz="1800" b="0" dirty="0" smtClean="0"/>
              <a:t>The cell may contain a pair of </a:t>
            </a:r>
            <a:r>
              <a:rPr lang="en-US" sz="1800" dirty="0" err="1" smtClean="0"/>
              <a:t>centriols</a:t>
            </a:r>
            <a:r>
              <a:rPr lang="en-US" sz="1800" b="0" dirty="0" smtClean="0"/>
              <a:t>, the microtubule organizing centers.</a:t>
            </a:r>
            <a:endParaRPr lang="en-US" sz="1800" b="0" dirty="0"/>
          </a:p>
        </p:txBody>
      </p:sp>
      <p:pic>
        <p:nvPicPr>
          <p:cNvPr id="6" name="Picture 9" descr="15"/>
          <p:cNvPicPr>
            <a:picLocks noChangeAspect="1" noChangeArrowheads="1"/>
          </p:cNvPicPr>
          <p:nvPr/>
        </p:nvPicPr>
        <p:blipFill>
          <a:blip r:embed="rId3" cstate="print"/>
          <a:srcRect b="55862"/>
          <a:stretch>
            <a:fillRect/>
          </a:stretch>
        </p:blipFill>
        <p:spPr bwMode="auto">
          <a:xfrm>
            <a:off x="504373" y="4838700"/>
            <a:ext cx="3699327" cy="1333500"/>
          </a:xfrm>
          <a:prstGeom prst="rect">
            <a:avLst/>
          </a:prstGeom>
          <a:noFill/>
          <a:ln w="9525">
            <a:noFill/>
            <a:miter lim="800000"/>
            <a:headEnd/>
            <a:tailEnd/>
          </a:ln>
        </p:spPr>
      </p:pic>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Text Box 5"/>
          <p:cNvSpPr txBox="1">
            <a:spLocks noChangeArrowheads="1"/>
          </p:cNvSpPr>
          <p:nvPr/>
        </p:nvSpPr>
        <p:spPr bwMode="auto">
          <a:xfrm>
            <a:off x="2514600" y="304800"/>
            <a:ext cx="3362744" cy="400110"/>
          </a:xfrm>
          <a:prstGeom prst="rect">
            <a:avLst/>
          </a:prstGeom>
          <a:noFill/>
          <a:ln w="9525">
            <a:noFill/>
            <a:miter lim="800000"/>
            <a:headEnd/>
            <a:tailEnd/>
          </a:ln>
        </p:spPr>
        <p:txBody>
          <a:bodyPr wrap="none">
            <a:spAutoFit/>
          </a:bodyPr>
          <a:lstStyle/>
          <a:p>
            <a:r>
              <a:rPr lang="en-US" sz="2000" b="1" dirty="0" smtClean="0"/>
              <a:t>INTERPHASE (G1 / S / G2)</a:t>
            </a:r>
            <a:endParaRPr lang="el-GR" sz="2000" b="1" dirty="0"/>
          </a:p>
        </p:txBody>
      </p:sp>
      <p:pic>
        <p:nvPicPr>
          <p:cNvPr id="6" name="Picture 9" descr="15"/>
          <p:cNvPicPr>
            <a:picLocks noChangeAspect="1" noChangeArrowheads="1"/>
          </p:cNvPicPr>
          <p:nvPr/>
        </p:nvPicPr>
        <p:blipFill>
          <a:blip r:embed="rId2" cstate="print"/>
          <a:srcRect l="28592" t="41703" r="49516" b="26705"/>
          <a:stretch>
            <a:fillRect/>
          </a:stretch>
        </p:blipFill>
        <p:spPr bwMode="auto">
          <a:xfrm>
            <a:off x="1244600" y="1562100"/>
            <a:ext cx="1066800" cy="1257300"/>
          </a:xfrm>
          <a:prstGeom prst="rect">
            <a:avLst/>
          </a:prstGeom>
          <a:noFill/>
          <a:ln w="9525">
            <a:noFill/>
            <a:miter lim="800000"/>
            <a:headEnd/>
            <a:tailEnd/>
          </a:ln>
        </p:spPr>
      </p:pic>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Picture 9" descr="15"/>
          <p:cNvPicPr>
            <a:picLocks noChangeAspect="1" noChangeArrowheads="1"/>
          </p:cNvPicPr>
          <p:nvPr/>
        </p:nvPicPr>
        <p:blipFill>
          <a:blip r:embed="rId2" cstate="print"/>
          <a:srcRect l="72896" t="41165" r="7037"/>
          <a:stretch>
            <a:fillRect/>
          </a:stretch>
        </p:blipFill>
        <p:spPr bwMode="auto">
          <a:xfrm>
            <a:off x="7645400" y="787400"/>
            <a:ext cx="977900" cy="2341562"/>
          </a:xfrm>
          <a:prstGeom prst="rect">
            <a:avLst/>
          </a:prstGeom>
          <a:noFill/>
          <a:ln w="9525">
            <a:noFill/>
            <a:miter lim="800000"/>
            <a:headEnd/>
            <a:tailEnd/>
          </a:ln>
        </p:spPr>
      </p:pic>
      <p:pic>
        <p:nvPicPr>
          <p:cNvPr id="10" name="Picture 9" descr="15"/>
          <p:cNvPicPr>
            <a:picLocks noChangeAspect="1" noChangeArrowheads="1"/>
          </p:cNvPicPr>
          <p:nvPr/>
        </p:nvPicPr>
        <p:blipFill>
          <a:blip r:embed="rId2" cstate="print"/>
          <a:srcRect l="57260" t="1915" r="5212" b="56921"/>
          <a:stretch>
            <a:fillRect/>
          </a:stretch>
        </p:blipFill>
        <p:spPr bwMode="auto">
          <a:xfrm>
            <a:off x="596900" y="4521200"/>
            <a:ext cx="1828800" cy="1638300"/>
          </a:xfrm>
          <a:prstGeom prst="rect">
            <a:avLst/>
          </a:prstGeom>
          <a:noFill/>
          <a:ln w="9525">
            <a:noFill/>
            <a:miter lim="800000"/>
            <a:headEnd/>
            <a:tailEnd/>
          </a:ln>
        </p:spPr>
      </p:pic>
      <p:pic>
        <p:nvPicPr>
          <p:cNvPr id="11" name="Picture 9" descr="15"/>
          <p:cNvPicPr>
            <a:picLocks noChangeAspect="1" noChangeArrowheads="1"/>
          </p:cNvPicPr>
          <p:nvPr/>
        </p:nvPicPr>
        <p:blipFill>
          <a:blip r:embed="rId2" cstate="print"/>
          <a:srcRect l="16604" t="3829" r="43261" b="60750"/>
          <a:stretch>
            <a:fillRect/>
          </a:stretch>
        </p:blipFill>
        <p:spPr bwMode="auto">
          <a:xfrm>
            <a:off x="5626100" y="2908300"/>
            <a:ext cx="1955800" cy="1409700"/>
          </a:xfrm>
          <a:prstGeom prst="rect">
            <a:avLst/>
          </a:prstGeom>
          <a:noFill/>
          <a:ln w="9525">
            <a:noFill/>
            <a:miter lim="800000"/>
            <a:headEnd/>
            <a:tailEnd/>
          </a:ln>
        </p:spPr>
      </p:pic>
      <p:sp>
        <p:nvSpPr>
          <p:cNvPr id="12" name="Rectangle 11"/>
          <p:cNvSpPr/>
          <p:nvPr/>
        </p:nvSpPr>
        <p:spPr>
          <a:xfrm>
            <a:off x="850900" y="939969"/>
            <a:ext cx="6629400" cy="646331"/>
          </a:xfrm>
          <a:prstGeom prst="rect">
            <a:avLst/>
          </a:prstGeom>
        </p:spPr>
        <p:txBody>
          <a:bodyPr wrap="square">
            <a:spAutoFit/>
          </a:bodyPr>
          <a:lstStyle/>
          <a:p>
            <a:pPr algn="just"/>
            <a:r>
              <a:rPr lang="en-GB" sz="1800" b="0" dirty="0" smtClean="0"/>
              <a:t>A </a:t>
            </a:r>
            <a:r>
              <a:rPr lang="en-GB" sz="1800" dirty="0" err="1" smtClean="0"/>
              <a:t>centriole</a:t>
            </a:r>
            <a:r>
              <a:rPr lang="en-GB" sz="1800" b="0" dirty="0" smtClean="0"/>
              <a:t> is a cylindrical organelle composed mainly of a protein called tubulin. </a:t>
            </a:r>
          </a:p>
        </p:txBody>
      </p:sp>
      <p:sp>
        <p:nvSpPr>
          <p:cNvPr id="13" name="Rectangle 12"/>
          <p:cNvSpPr/>
          <p:nvPr/>
        </p:nvSpPr>
        <p:spPr>
          <a:xfrm>
            <a:off x="762000" y="2740392"/>
            <a:ext cx="4978400" cy="1477328"/>
          </a:xfrm>
          <a:prstGeom prst="rect">
            <a:avLst/>
          </a:prstGeom>
        </p:spPr>
        <p:txBody>
          <a:bodyPr wrap="square">
            <a:spAutoFit/>
          </a:bodyPr>
          <a:lstStyle/>
          <a:p>
            <a:r>
              <a:rPr lang="en-GB" sz="1800" b="0" dirty="0" smtClean="0"/>
              <a:t>A bound pair of </a:t>
            </a:r>
            <a:r>
              <a:rPr lang="en-GB" sz="1800" b="0" dirty="0" err="1" smtClean="0"/>
              <a:t>centrioles</a:t>
            </a:r>
            <a:r>
              <a:rPr lang="en-GB" sz="1800" b="0" dirty="0" smtClean="0"/>
              <a:t>, surrounded by a highly ordered mass of dense material, called the </a:t>
            </a:r>
            <a:r>
              <a:rPr lang="en-GB" sz="1800" b="0" dirty="0" err="1" smtClean="0"/>
              <a:t>pericentriolar</a:t>
            </a:r>
            <a:r>
              <a:rPr lang="en-GB" sz="1800" b="0" dirty="0" smtClean="0"/>
              <a:t> material (PCM), makes up a structure called a </a:t>
            </a:r>
            <a:r>
              <a:rPr lang="en-GB" sz="1800" dirty="0" smtClean="0"/>
              <a:t>centrosome</a:t>
            </a:r>
            <a:r>
              <a:rPr lang="en-GB" sz="1800" b="0" dirty="0" smtClean="0"/>
              <a:t>. Additional proteins include centrin, cenexin and </a:t>
            </a:r>
            <a:r>
              <a:rPr lang="en-GB" sz="1800" b="0" dirty="0" err="1" smtClean="0"/>
              <a:t>tektin</a:t>
            </a:r>
            <a:r>
              <a:rPr lang="en-GB" sz="1800" b="0" dirty="0" smtClean="0"/>
              <a:t>.</a:t>
            </a:r>
          </a:p>
        </p:txBody>
      </p:sp>
      <p:sp>
        <p:nvSpPr>
          <p:cNvPr id="5" name="Rectangle 4"/>
          <p:cNvSpPr/>
          <p:nvPr/>
        </p:nvSpPr>
        <p:spPr>
          <a:xfrm>
            <a:off x="2362200" y="1803400"/>
            <a:ext cx="5372100" cy="646331"/>
          </a:xfrm>
          <a:prstGeom prst="rect">
            <a:avLst/>
          </a:prstGeom>
        </p:spPr>
        <p:txBody>
          <a:bodyPr wrap="square">
            <a:spAutoFit/>
          </a:bodyPr>
          <a:lstStyle/>
          <a:p>
            <a:r>
              <a:rPr lang="en-GB" sz="1800" b="0" dirty="0" err="1" smtClean="0"/>
              <a:t>Centrioles</a:t>
            </a:r>
            <a:r>
              <a:rPr lang="en-GB" sz="1800" b="0" dirty="0" smtClean="0"/>
              <a:t> are typically made up of nine sets of short microtubule triplets, arranged in a cylinder.</a:t>
            </a:r>
          </a:p>
        </p:txBody>
      </p:sp>
      <p:sp>
        <p:nvSpPr>
          <p:cNvPr id="14" name="Rectangle 13"/>
          <p:cNvSpPr/>
          <p:nvPr/>
        </p:nvSpPr>
        <p:spPr>
          <a:xfrm>
            <a:off x="2413000" y="4203700"/>
            <a:ext cx="6769100" cy="2031325"/>
          </a:xfrm>
          <a:prstGeom prst="rect">
            <a:avLst/>
          </a:prstGeom>
        </p:spPr>
        <p:txBody>
          <a:bodyPr wrap="square">
            <a:spAutoFit/>
          </a:bodyPr>
          <a:lstStyle/>
          <a:p>
            <a:r>
              <a:rPr lang="en-GB" sz="1800" b="0" dirty="0" err="1" smtClean="0"/>
              <a:t>Centrioles</a:t>
            </a:r>
            <a:r>
              <a:rPr lang="en-GB" sz="1800" b="0" dirty="0" smtClean="0"/>
              <a:t> are involved in</a:t>
            </a:r>
          </a:p>
          <a:p>
            <a:r>
              <a:rPr lang="en-GB" sz="1800" b="0" dirty="0" smtClean="0"/>
              <a:t>- the organization of the mitotic spindle during cell division</a:t>
            </a:r>
          </a:p>
          <a:p>
            <a:r>
              <a:rPr lang="en-GB" sz="1800" b="0" dirty="0" smtClean="0"/>
              <a:t>and in the completion of </a:t>
            </a:r>
            <a:r>
              <a:rPr lang="en-GB" sz="1800" b="0" dirty="0" err="1" smtClean="0"/>
              <a:t>cytokinesis</a:t>
            </a:r>
            <a:endParaRPr lang="en-GB" sz="1800" b="0" dirty="0" smtClean="0"/>
          </a:p>
          <a:p>
            <a:r>
              <a:rPr lang="en-GB" sz="1800" b="0" dirty="0" smtClean="0"/>
              <a:t>- organizing microtubules in the cytoplasm </a:t>
            </a:r>
          </a:p>
          <a:p>
            <a:r>
              <a:rPr lang="en-GB" sz="1800" b="0" dirty="0" smtClean="0"/>
              <a:t>- determining the position of the nucleus and playing a crucial role in the spatial arrangement of the cell</a:t>
            </a:r>
          </a:p>
          <a:p>
            <a:r>
              <a:rPr lang="en-US" sz="1800" b="0" dirty="0" smtClean="0"/>
              <a:t>- </a:t>
            </a:r>
            <a:r>
              <a:rPr lang="en-US" sz="1800" b="0" dirty="0" err="1" smtClean="0"/>
              <a:t>d</a:t>
            </a:r>
            <a:r>
              <a:rPr lang="en-GB" sz="1800" b="0" dirty="0" err="1" smtClean="0"/>
              <a:t>etermining</a:t>
            </a:r>
            <a:r>
              <a:rPr lang="en-GB" sz="1800" b="0" dirty="0" smtClean="0"/>
              <a:t> the flagella or cilia</a:t>
            </a:r>
          </a:p>
        </p:txBody>
      </p:sp>
      <p:sp>
        <p:nvSpPr>
          <p:cNvPr id="15" name="TextBox 1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814888" y="1657350"/>
            <a:ext cx="3875087" cy="3600450"/>
            <a:chOff x="553" y="2416"/>
            <a:chExt cx="1465" cy="1316"/>
          </a:xfrm>
        </p:grpSpPr>
        <p:pic>
          <p:nvPicPr>
            <p:cNvPr id="18438" name="Picture 5" descr="prophase"/>
            <p:cNvPicPr>
              <a:picLocks noChangeAspect="1" noChangeArrowheads="1"/>
            </p:cNvPicPr>
            <p:nvPr/>
          </p:nvPicPr>
          <p:blipFill>
            <a:blip r:embed="rId2" cstate="print"/>
            <a:srcRect/>
            <a:stretch>
              <a:fillRect/>
            </a:stretch>
          </p:blipFill>
          <p:spPr bwMode="auto">
            <a:xfrm>
              <a:off x="567" y="2419"/>
              <a:ext cx="1451" cy="1307"/>
            </a:xfrm>
            <a:prstGeom prst="rect">
              <a:avLst/>
            </a:prstGeom>
            <a:noFill/>
            <a:ln w="9525">
              <a:noFill/>
              <a:miter lim="800000"/>
              <a:headEnd/>
              <a:tailEnd/>
            </a:ln>
          </p:spPr>
        </p:pic>
        <p:sp>
          <p:nvSpPr>
            <p:cNvPr id="18439" name="Rectangle 6"/>
            <p:cNvSpPr>
              <a:spLocks noChangeArrowheads="1"/>
            </p:cNvSpPr>
            <p:nvPr/>
          </p:nvSpPr>
          <p:spPr bwMode="auto">
            <a:xfrm>
              <a:off x="553" y="2416"/>
              <a:ext cx="1463" cy="1316"/>
            </a:xfrm>
            <a:prstGeom prst="rect">
              <a:avLst/>
            </a:prstGeom>
            <a:noFill/>
            <a:ln w="9525">
              <a:solidFill>
                <a:srgbClr val="FF3300"/>
              </a:solidFill>
              <a:miter lim="800000"/>
              <a:headEnd/>
              <a:tailEnd/>
            </a:ln>
          </p:spPr>
          <p:txBody>
            <a:bodyPr wrap="none" anchor="ctr"/>
            <a:lstStyle/>
            <a:p>
              <a:endParaRPr lang="en-US"/>
            </a:p>
          </p:txBody>
        </p:sp>
      </p:grpSp>
      <p:sp>
        <p:nvSpPr>
          <p:cNvPr id="18436" name="Rectangle 7"/>
          <p:cNvSpPr>
            <a:spLocks noChangeArrowheads="1"/>
          </p:cNvSpPr>
          <p:nvPr/>
        </p:nvSpPr>
        <p:spPr bwMode="auto">
          <a:xfrm>
            <a:off x="1588581" y="590490"/>
            <a:ext cx="2901881" cy="400110"/>
          </a:xfrm>
          <a:prstGeom prst="rect">
            <a:avLst/>
          </a:prstGeom>
          <a:noFill/>
          <a:ln w="9525">
            <a:noFill/>
            <a:miter lim="800000"/>
            <a:headEnd/>
            <a:tailEnd/>
          </a:ln>
        </p:spPr>
        <p:txBody>
          <a:bodyPr wrap="none" anchor="ctr">
            <a:spAutoFit/>
          </a:bodyPr>
          <a:lstStyle/>
          <a:p>
            <a:r>
              <a:rPr lang="en-US" sz="2000" b="1" dirty="0" smtClean="0"/>
              <a:t>MITOSIS - PROPHASE</a:t>
            </a:r>
            <a:r>
              <a:rPr lang="el-GR" sz="2000" dirty="0" smtClean="0"/>
              <a:t> </a:t>
            </a:r>
            <a:endParaRPr lang="el-GR" sz="2000" dirty="0"/>
          </a:p>
        </p:txBody>
      </p:sp>
      <p:sp>
        <p:nvSpPr>
          <p:cNvPr id="8" name="Rectangle 7"/>
          <p:cNvSpPr/>
          <p:nvPr/>
        </p:nvSpPr>
        <p:spPr>
          <a:xfrm>
            <a:off x="609600" y="1508879"/>
            <a:ext cx="4038600" cy="3416320"/>
          </a:xfrm>
          <a:prstGeom prst="rect">
            <a:avLst/>
          </a:prstGeom>
        </p:spPr>
        <p:txBody>
          <a:bodyPr wrap="square">
            <a:spAutoFit/>
          </a:bodyPr>
          <a:lstStyle/>
          <a:p>
            <a:pPr algn="just"/>
            <a:endParaRPr lang="en-US" sz="1800" b="0" dirty="0" smtClean="0"/>
          </a:p>
          <a:p>
            <a:pPr algn="just"/>
            <a:r>
              <a:rPr lang="en-US" sz="1800" dirty="0" smtClean="0"/>
              <a:t>Chromatin </a:t>
            </a:r>
            <a:r>
              <a:rPr lang="en-US" sz="1800" b="0" dirty="0" smtClean="0"/>
              <a:t>in the nucleus begins to condense and becomes visible in the microscope as </a:t>
            </a:r>
            <a:r>
              <a:rPr lang="en-US" sz="1800" dirty="0" smtClean="0"/>
              <a:t>chromosomes.</a:t>
            </a:r>
          </a:p>
          <a:p>
            <a:pPr algn="just"/>
            <a:endParaRPr lang="en-US" sz="1800" b="0" dirty="0" smtClean="0"/>
          </a:p>
          <a:p>
            <a:pPr algn="just"/>
            <a:r>
              <a:rPr lang="en-US" sz="1800" b="0" dirty="0" smtClean="0"/>
              <a:t>The </a:t>
            </a:r>
            <a:r>
              <a:rPr lang="en-US" sz="1800" dirty="0" smtClean="0"/>
              <a:t>nucleolus</a:t>
            </a:r>
            <a:r>
              <a:rPr lang="en-US" sz="1800" b="0" dirty="0" smtClean="0"/>
              <a:t> disappears.</a:t>
            </a:r>
          </a:p>
          <a:p>
            <a:pPr algn="just"/>
            <a:endParaRPr lang="en-US" sz="1800" dirty="0" smtClean="0"/>
          </a:p>
          <a:p>
            <a:pPr algn="just"/>
            <a:r>
              <a:rPr lang="en-US" sz="1800" dirty="0" err="1" smtClean="0"/>
              <a:t>Centriols</a:t>
            </a:r>
            <a:r>
              <a:rPr lang="en-US" sz="1800" b="0" dirty="0" smtClean="0"/>
              <a:t> begin to move towards the opposite sites of the cell and microtubule fibers extend from the </a:t>
            </a:r>
            <a:r>
              <a:rPr lang="en-US" sz="1800" dirty="0" err="1" smtClean="0"/>
              <a:t>centromers</a:t>
            </a:r>
            <a:r>
              <a:rPr lang="en-US" sz="1800" b="0" dirty="0" smtClean="0"/>
              <a:t>. Some cross the cell to form the </a:t>
            </a:r>
            <a:r>
              <a:rPr lang="en-US" sz="1800" dirty="0" smtClean="0"/>
              <a:t>mitotic spindle</a:t>
            </a:r>
            <a:r>
              <a:rPr lang="en-US" sz="1800" b="0" dirty="0" smtClean="0"/>
              <a:t>.</a:t>
            </a:r>
            <a:endParaRPr lang="en-US" sz="1800" b="0"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descr="16 (Large)"/>
          <p:cNvPicPr>
            <a:picLocks noChangeAspect="1" noChangeArrowheads="1"/>
          </p:cNvPicPr>
          <p:nvPr/>
        </p:nvPicPr>
        <p:blipFill>
          <a:blip r:embed="rId3" cstate="print"/>
          <a:srcRect/>
          <a:stretch>
            <a:fillRect/>
          </a:stretch>
        </p:blipFill>
        <p:spPr bwMode="auto">
          <a:xfrm>
            <a:off x="2584450" y="990600"/>
            <a:ext cx="6102350" cy="5239288"/>
          </a:xfrm>
          <a:prstGeom prst="rect">
            <a:avLst/>
          </a:prstGeom>
          <a:noFill/>
        </p:spPr>
      </p:pic>
      <p:graphicFrame>
        <p:nvGraphicFramePr>
          <p:cNvPr id="275458" name="Object 2"/>
          <p:cNvGraphicFramePr>
            <a:graphicFrameLocks noChangeAspect="1"/>
          </p:cNvGraphicFramePr>
          <p:nvPr/>
        </p:nvGraphicFramePr>
        <p:xfrm>
          <a:off x="533400" y="1200689"/>
          <a:ext cx="5562600" cy="5056187"/>
        </p:xfrm>
        <a:graphic>
          <a:graphicData uri="http://schemas.openxmlformats.org/presentationml/2006/ole">
            <p:oleObj spid="_x0000_s1037314" name="Image" r:id="rId4" imgW="7403175" imgH="5028571" progId="">
              <p:embed/>
            </p:oleObj>
          </a:graphicData>
        </a:graphic>
      </p:graphicFrame>
      <p:sp>
        <p:nvSpPr>
          <p:cNvPr id="4" name="Text Box 5"/>
          <p:cNvSpPr txBox="1">
            <a:spLocks noChangeArrowheads="1"/>
          </p:cNvSpPr>
          <p:nvPr/>
        </p:nvSpPr>
        <p:spPr bwMode="auto">
          <a:xfrm>
            <a:off x="3257880" y="533400"/>
            <a:ext cx="1695120" cy="400110"/>
          </a:xfrm>
          <a:prstGeom prst="rect">
            <a:avLst/>
          </a:prstGeom>
          <a:noFill/>
          <a:ln w="9525">
            <a:noFill/>
            <a:miter lim="800000"/>
            <a:headEnd/>
            <a:tailEnd/>
          </a:ln>
          <a:effectLst/>
        </p:spPr>
        <p:txBody>
          <a:bodyPr wrap="none">
            <a:spAutoFit/>
          </a:bodyPr>
          <a:lstStyle/>
          <a:p>
            <a:r>
              <a:rPr lang="en-GB" dirty="0" smtClean="0"/>
              <a:t>CHROMOSE</a:t>
            </a:r>
            <a:endParaRPr lang="el-GR" b="1" dirty="0"/>
          </a:p>
        </p:txBody>
      </p:sp>
      <p:graphicFrame>
        <p:nvGraphicFramePr>
          <p:cNvPr id="275459" name="Object 3"/>
          <p:cNvGraphicFramePr>
            <a:graphicFrameLocks noChangeAspect="1"/>
          </p:cNvGraphicFramePr>
          <p:nvPr/>
        </p:nvGraphicFramePr>
        <p:xfrm>
          <a:off x="3200400" y="5239289"/>
          <a:ext cx="2743200" cy="838200"/>
        </p:xfrm>
        <a:graphic>
          <a:graphicData uri="http://schemas.openxmlformats.org/presentationml/2006/ole">
            <p:oleObj spid="_x0000_s1037315" name="Image" r:id="rId5" imgW="10730159" imgH="5231746" progId="">
              <p:embed/>
            </p:oleObj>
          </a:graphicData>
        </a:graphic>
      </p:graphicFrame>
      <p:sp>
        <p:nvSpPr>
          <p:cNvPr id="6" name="Text Box 5"/>
          <p:cNvSpPr txBox="1">
            <a:spLocks noChangeArrowheads="1"/>
          </p:cNvSpPr>
          <p:nvPr/>
        </p:nvSpPr>
        <p:spPr bwMode="auto">
          <a:xfrm>
            <a:off x="990600" y="1475601"/>
            <a:ext cx="1090939" cy="276999"/>
          </a:xfrm>
          <a:prstGeom prst="rect">
            <a:avLst/>
          </a:prstGeom>
          <a:solidFill>
            <a:schemeClr val="tx1"/>
          </a:solidFill>
          <a:ln w="9525">
            <a:noFill/>
            <a:miter lim="800000"/>
            <a:headEnd/>
            <a:tailEnd/>
          </a:ln>
          <a:effectLst/>
        </p:spPr>
        <p:txBody>
          <a:bodyPr wrap="none">
            <a:spAutoFit/>
          </a:bodyPr>
          <a:lstStyle/>
          <a:p>
            <a:r>
              <a:rPr lang="en-GB" sz="1200" cap="small" dirty="0" smtClean="0">
                <a:solidFill>
                  <a:schemeClr val="bg1"/>
                </a:solidFill>
              </a:rPr>
              <a:t>CHROMOSE</a:t>
            </a:r>
            <a:endParaRPr lang="el-GR" sz="1200" b="1" cap="small" dirty="0">
              <a:solidFill>
                <a:schemeClr val="bg1"/>
              </a:solidFill>
            </a:endParaRPr>
          </a:p>
        </p:txBody>
      </p:sp>
      <p:sp>
        <p:nvSpPr>
          <p:cNvPr id="8" name="Rectangle 7"/>
          <p:cNvSpPr/>
          <p:nvPr/>
        </p:nvSpPr>
        <p:spPr bwMode="auto">
          <a:xfrm>
            <a:off x="3276600" y="3124200"/>
            <a:ext cx="2209800" cy="304800"/>
          </a:xfrm>
          <a:prstGeom prst="rect">
            <a:avLst/>
          </a:prstGeom>
          <a:solidFill>
            <a:srgbClr val="309D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581400" y="3886200"/>
            <a:ext cx="2209800" cy="304800"/>
          </a:xfrm>
          <a:prstGeom prst="rect">
            <a:avLst/>
          </a:prstGeom>
          <a:solidFill>
            <a:srgbClr val="309D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3581400" y="4876800"/>
            <a:ext cx="2209800" cy="304800"/>
          </a:xfrm>
          <a:prstGeom prst="rect">
            <a:avLst/>
          </a:prstGeom>
          <a:solidFill>
            <a:srgbClr val="309D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Text Box 5"/>
          <p:cNvSpPr txBox="1">
            <a:spLocks noChangeArrowheads="1"/>
          </p:cNvSpPr>
          <p:nvPr/>
        </p:nvSpPr>
        <p:spPr bwMode="auto">
          <a:xfrm>
            <a:off x="3709661" y="3152001"/>
            <a:ext cx="1418778" cy="276999"/>
          </a:xfrm>
          <a:prstGeom prst="rect">
            <a:avLst/>
          </a:prstGeom>
          <a:solidFill>
            <a:schemeClr val="tx1"/>
          </a:solidFill>
          <a:ln w="9525">
            <a:noFill/>
            <a:miter lim="800000"/>
            <a:headEnd/>
            <a:tailEnd/>
          </a:ln>
          <a:effectLst/>
        </p:spPr>
        <p:txBody>
          <a:bodyPr wrap="none">
            <a:spAutoFit/>
          </a:bodyPr>
          <a:lstStyle/>
          <a:p>
            <a:r>
              <a:rPr lang="en-GB" sz="1200" cap="small" dirty="0" smtClean="0">
                <a:solidFill>
                  <a:schemeClr val="bg1"/>
                </a:solidFill>
              </a:rPr>
              <a:t>DNA SEQUENCE</a:t>
            </a:r>
            <a:endParaRPr lang="el-GR" sz="1200" b="1" cap="small" dirty="0">
              <a:solidFill>
                <a:schemeClr val="bg1"/>
              </a:solidFill>
            </a:endParaRPr>
          </a:p>
        </p:txBody>
      </p:sp>
      <p:sp>
        <p:nvSpPr>
          <p:cNvPr id="11" name="Text Box 5"/>
          <p:cNvSpPr txBox="1">
            <a:spLocks noChangeArrowheads="1"/>
          </p:cNvSpPr>
          <p:nvPr/>
        </p:nvSpPr>
        <p:spPr bwMode="auto">
          <a:xfrm>
            <a:off x="3862061" y="3914001"/>
            <a:ext cx="1279016" cy="276999"/>
          </a:xfrm>
          <a:prstGeom prst="rect">
            <a:avLst/>
          </a:prstGeom>
          <a:solidFill>
            <a:schemeClr val="tx1"/>
          </a:solidFill>
          <a:ln w="9525">
            <a:noFill/>
            <a:miter lim="800000"/>
            <a:headEnd/>
            <a:tailEnd/>
          </a:ln>
          <a:effectLst/>
        </p:spPr>
        <p:txBody>
          <a:bodyPr wrap="none">
            <a:spAutoFit/>
          </a:bodyPr>
          <a:lstStyle/>
          <a:p>
            <a:r>
              <a:rPr lang="en-GB" sz="1200" cap="small" dirty="0" smtClean="0">
                <a:solidFill>
                  <a:schemeClr val="bg1"/>
                </a:solidFill>
              </a:rPr>
              <a:t>CENTROMERE</a:t>
            </a:r>
            <a:endParaRPr lang="el-GR" sz="1200" b="1" cap="small" dirty="0">
              <a:solidFill>
                <a:schemeClr val="bg1"/>
              </a:solidFill>
            </a:endParaRPr>
          </a:p>
        </p:txBody>
      </p:sp>
      <p:sp>
        <p:nvSpPr>
          <p:cNvPr id="12" name="Text Box 5"/>
          <p:cNvSpPr txBox="1">
            <a:spLocks noChangeArrowheads="1"/>
          </p:cNvSpPr>
          <p:nvPr/>
        </p:nvSpPr>
        <p:spPr bwMode="auto">
          <a:xfrm>
            <a:off x="3810000" y="4953000"/>
            <a:ext cx="1814770" cy="276999"/>
          </a:xfrm>
          <a:prstGeom prst="rect">
            <a:avLst/>
          </a:prstGeom>
          <a:solidFill>
            <a:schemeClr val="tx1"/>
          </a:solidFill>
          <a:ln w="9525">
            <a:noFill/>
            <a:miter lim="800000"/>
            <a:headEnd/>
            <a:tailEnd/>
          </a:ln>
          <a:effectLst/>
        </p:spPr>
        <p:txBody>
          <a:bodyPr wrap="none">
            <a:spAutoFit/>
          </a:bodyPr>
          <a:lstStyle/>
          <a:p>
            <a:r>
              <a:rPr lang="en-GB" sz="1200" cap="small" dirty="0" smtClean="0">
                <a:solidFill>
                  <a:schemeClr val="bg1"/>
                </a:solidFill>
              </a:rPr>
              <a:t>SISTER CHROMATIDS</a:t>
            </a:r>
            <a:endParaRPr lang="el-GR" sz="1200" b="1" cap="small" dirty="0">
              <a:solidFill>
                <a:schemeClr val="bg1"/>
              </a:solidFill>
            </a:endParaRPr>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TextBox 1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357688" y="1143000"/>
            <a:ext cx="4329112" cy="3692525"/>
            <a:chOff x="3737" y="884"/>
            <a:chExt cx="1463" cy="1318"/>
          </a:xfrm>
        </p:grpSpPr>
        <p:pic>
          <p:nvPicPr>
            <p:cNvPr id="1030" name="Picture 5" descr="prometaphase"/>
            <p:cNvPicPr>
              <a:picLocks noChangeAspect="1" noChangeArrowheads="1"/>
            </p:cNvPicPr>
            <p:nvPr/>
          </p:nvPicPr>
          <p:blipFill>
            <a:blip r:embed="rId3" cstate="print"/>
            <a:srcRect/>
            <a:stretch>
              <a:fillRect/>
            </a:stretch>
          </p:blipFill>
          <p:spPr bwMode="auto">
            <a:xfrm>
              <a:off x="3739" y="893"/>
              <a:ext cx="1454" cy="1309"/>
            </a:xfrm>
            <a:prstGeom prst="rect">
              <a:avLst/>
            </a:prstGeom>
            <a:noFill/>
            <a:ln w="9525">
              <a:noFill/>
              <a:miter lim="800000"/>
              <a:headEnd/>
              <a:tailEnd/>
            </a:ln>
          </p:spPr>
        </p:pic>
        <p:sp>
          <p:nvSpPr>
            <p:cNvPr id="1031" name="Rectangle 6"/>
            <p:cNvSpPr>
              <a:spLocks noChangeArrowheads="1"/>
            </p:cNvSpPr>
            <p:nvPr/>
          </p:nvSpPr>
          <p:spPr bwMode="auto">
            <a:xfrm>
              <a:off x="3737" y="884"/>
              <a:ext cx="1463" cy="1316"/>
            </a:xfrm>
            <a:prstGeom prst="rect">
              <a:avLst/>
            </a:prstGeom>
            <a:noFill/>
            <a:ln w="9525">
              <a:solidFill>
                <a:srgbClr val="FF3300"/>
              </a:solidFill>
              <a:miter lim="800000"/>
              <a:headEnd/>
              <a:tailEnd/>
            </a:ln>
          </p:spPr>
          <p:txBody>
            <a:bodyPr wrap="none" anchor="ctr"/>
            <a:lstStyle/>
            <a:p>
              <a:endParaRPr lang="en-US"/>
            </a:p>
          </p:txBody>
        </p:sp>
      </p:grpSp>
      <p:sp>
        <p:nvSpPr>
          <p:cNvPr id="1028" name="Rectangle 8"/>
          <p:cNvSpPr>
            <a:spLocks noChangeArrowheads="1"/>
          </p:cNvSpPr>
          <p:nvPr/>
        </p:nvSpPr>
        <p:spPr bwMode="auto">
          <a:xfrm>
            <a:off x="2085317" y="361890"/>
            <a:ext cx="2331688" cy="400110"/>
          </a:xfrm>
          <a:prstGeom prst="rect">
            <a:avLst/>
          </a:prstGeom>
          <a:noFill/>
          <a:ln w="9525">
            <a:noFill/>
            <a:miter lim="800000"/>
            <a:headEnd/>
            <a:tailEnd/>
          </a:ln>
        </p:spPr>
        <p:txBody>
          <a:bodyPr wrap="none" anchor="ctr">
            <a:spAutoFit/>
          </a:bodyPr>
          <a:lstStyle/>
          <a:p>
            <a:r>
              <a:rPr lang="en-US" sz="2000" b="1" dirty="0" smtClean="0"/>
              <a:t>PROMETAPHASE</a:t>
            </a:r>
            <a:r>
              <a:rPr lang="el-GR" sz="2000" dirty="0" smtClean="0"/>
              <a:t> </a:t>
            </a:r>
            <a:endParaRPr lang="el-GR" sz="2000" dirty="0"/>
          </a:p>
        </p:txBody>
      </p:sp>
      <p:sp>
        <p:nvSpPr>
          <p:cNvPr id="1029" name="Rectangle 9"/>
          <p:cNvSpPr>
            <a:spLocks noChangeArrowheads="1"/>
          </p:cNvSpPr>
          <p:nvPr/>
        </p:nvSpPr>
        <p:spPr bwMode="auto">
          <a:xfrm>
            <a:off x="533400" y="1066800"/>
            <a:ext cx="3524250" cy="4224234"/>
          </a:xfrm>
          <a:prstGeom prst="rect">
            <a:avLst/>
          </a:prstGeom>
          <a:noFill/>
          <a:ln w="9525">
            <a:noFill/>
            <a:miter lim="800000"/>
            <a:headEnd/>
            <a:tailEnd/>
          </a:ln>
        </p:spPr>
        <p:txBody>
          <a:bodyPr wrap="square" anchor="ctr">
            <a:spAutoFit/>
          </a:bodyPr>
          <a:lstStyle/>
          <a:p>
            <a:pPr algn="just">
              <a:lnSpc>
                <a:spcPct val="150000"/>
              </a:lnSpc>
            </a:pPr>
            <a:r>
              <a:rPr lang="en-US" sz="1800" b="0" dirty="0" smtClean="0"/>
              <a:t>The </a:t>
            </a:r>
            <a:r>
              <a:rPr lang="en-US" sz="1800" dirty="0" smtClean="0"/>
              <a:t>nuclear membrane </a:t>
            </a:r>
            <a:r>
              <a:rPr lang="en-US" sz="1800" b="0" dirty="0" smtClean="0"/>
              <a:t>dissolves, signaling the onset of metaphase.</a:t>
            </a:r>
          </a:p>
          <a:p>
            <a:pPr algn="just">
              <a:lnSpc>
                <a:spcPct val="150000"/>
              </a:lnSpc>
            </a:pPr>
            <a:endParaRPr lang="en-US" sz="1800" dirty="0" smtClean="0"/>
          </a:p>
          <a:p>
            <a:pPr algn="just">
              <a:lnSpc>
                <a:spcPct val="150000"/>
              </a:lnSpc>
            </a:pPr>
            <a:r>
              <a:rPr lang="en-US" sz="1800" b="0" dirty="0" smtClean="0"/>
              <a:t>Proteins bind to </a:t>
            </a:r>
            <a:r>
              <a:rPr lang="en-US" sz="1800" dirty="0" err="1" smtClean="0"/>
              <a:t>centromers</a:t>
            </a:r>
            <a:r>
              <a:rPr lang="en-US" sz="1800" b="0" dirty="0" smtClean="0"/>
              <a:t> by creating </a:t>
            </a:r>
            <a:r>
              <a:rPr lang="en-US" sz="1800" b="0" dirty="0" err="1" smtClean="0"/>
              <a:t>kinetochore</a:t>
            </a:r>
            <a:r>
              <a:rPr lang="en-US" sz="1800" b="0" dirty="0" smtClean="0"/>
              <a:t>.</a:t>
            </a:r>
            <a:endParaRPr lang="en-US" sz="1800" dirty="0" smtClean="0"/>
          </a:p>
          <a:p>
            <a:pPr algn="just">
              <a:lnSpc>
                <a:spcPct val="150000"/>
              </a:lnSpc>
            </a:pPr>
            <a:endParaRPr lang="en-US" sz="1800" dirty="0" smtClean="0"/>
          </a:p>
          <a:p>
            <a:pPr algn="just">
              <a:lnSpc>
                <a:spcPct val="150000"/>
              </a:lnSpc>
            </a:pPr>
            <a:r>
              <a:rPr lang="en-US" sz="1800" b="0" dirty="0" smtClean="0"/>
              <a:t>Microtubules bind to the chromosomes and the chromosomes begin to move.</a:t>
            </a:r>
            <a:endParaRPr lang="en-GB" sz="1800" b="0" dirty="0"/>
          </a:p>
        </p:txBody>
      </p:sp>
      <p:graphicFrame>
        <p:nvGraphicFramePr>
          <p:cNvPr id="1026" name="Object 10"/>
          <p:cNvGraphicFramePr>
            <a:graphicFrameLocks noChangeAspect="1"/>
          </p:cNvGraphicFramePr>
          <p:nvPr/>
        </p:nvGraphicFramePr>
        <p:xfrm>
          <a:off x="5176838" y="4416427"/>
          <a:ext cx="2671762" cy="1984373"/>
        </p:xfrm>
        <a:graphic>
          <a:graphicData uri="http://schemas.openxmlformats.org/presentationml/2006/ole">
            <p:oleObj spid="_x0000_s1038338" name="Image" r:id="rId4" imgW="7860317" imgH="5841270" progId="">
              <p:embed/>
            </p:oleObj>
          </a:graphicData>
        </a:graphic>
      </p:graphicFrame>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cstate="print"/>
          <a:srcRect/>
          <a:stretch>
            <a:fillRect/>
          </a:stretch>
        </p:blipFill>
        <p:spPr bwMode="auto">
          <a:xfrm>
            <a:off x="615950" y="1357313"/>
            <a:ext cx="7988300" cy="3214687"/>
          </a:xfrm>
          <a:prstGeom prst="rect">
            <a:avLst/>
          </a:prstGeom>
          <a:noFill/>
          <a:ln w="9525">
            <a:noFill/>
            <a:miter lim="800000"/>
            <a:headEnd/>
            <a:tailEnd/>
          </a:ln>
        </p:spPr>
      </p:pic>
      <p:sp>
        <p:nvSpPr>
          <p:cNvPr id="63492" name="AutoShape 4"/>
          <p:cNvSpPr>
            <a:spLocks noChangeArrowheads="1"/>
          </p:cNvSpPr>
          <p:nvPr/>
        </p:nvSpPr>
        <p:spPr bwMode="auto">
          <a:xfrm>
            <a:off x="4419600" y="4724400"/>
            <a:ext cx="762000" cy="990600"/>
          </a:xfrm>
          <a:prstGeom prst="downArrow">
            <a:avLst>
              <a:gd name="adj1" fmla="val 50000"/>
              <a:gd name="adj2" fmla="val 32500"/>
            </a:avLst>
          </a:prstGeom>
          <a:solidFill>
            <a:srgbClr val="993366"/>
          </a:solidFill>
          <a:ln w="9525">
            <a:solidFill>
              <a:schemeClr val="tx1"/>
            </a:solidFill>
            <a:miter lim="800000"/>
            <a:headEnd/>
            <a:tailEnd/>
          </a:ln>
        </p:spPr>
        <p:txBody>
          <a:bodyPr vert="eaVert" wrap="none" anchor="ctr"/>
          <a:lstStyle/>
          <a:p>
            <a:endParaRPr lang="en-US"/>
          </a:p>
        </p:txBody>
      </p:sp>
      <p:sp>
        <p:nvSpPr>
          <p:cNvPr id="63493" name="Text Box 5"/>
          <p:cNvSpPr txBox="1">
            <a:spLocks noChangeArrowheads="1"/>
          </p:cNvSpPr>
          <p:nvPr/>
        </p:nvSpPr>
        <p:spPr bwMode="auto">
          <a:xfrm>
            <a:off x="1981200" y="5955268"/>
            <a:ext cx="5913437" cy="369332"/>
          </a:xfrm>
          <a:prstGeom prst="rect">
            <a:avLst/>
          </a:prstGeom>
          <a:noFill/>
          <a:ln w="9525">
            <a:noFill/>
            <a:miter lim="800000"/>
            <a:headEnd/>
            <a:tailEnd/>
          </a:ln>
        </p:spPr>
        <p:txBody>
          <a:bodyPr wrap="square">
            <a:spAutoFit/>
          </a:bodyPr>
          <a:lstStyle/>
          <a:p>
            <a:r>
              <a:rPr lang="en-GB" sz="1800" b="0" dirty="0" smtClean="0">
                <a:latin typeface="+mn-lt"/>
              </a:rPr>
              <a:t>Defines</a:t>
            </a:r>
            <a:r>
              <a:rPr lang="en-US" sz="1800" b="0" dirty="0" smtClean="0"/>
              <a:t> the starting point and the rate of transcription</a:t>
            </a:r>
            <a:endParaRPr lang="en-US" sz="1800" b="0" dirty="0">
              <a:latin typeface="+mn-lt"/>
            </a:endParaRPr>
          </a:p>
        </p:txBody>
      </p:sp>
      <p:sp>
        <p:nvSpPr>
          <p:cNvPr id="6" name="Rectangle 3"/>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RNA POLYMERASE</a:t>
            </a:r>
            <a:r>
              <a:rPr lang="el-GR" sz="2400" dirty="0" smtClean="0">
                <a:solidFill>
                  <a:schemeClr val="tx2"/>
                </a:solidFill>
                <a:latin typeface="+mn-lt"/>
              </a:rPr>
              <a:t> ΙΙ</a:t>
            </a:r>
            <a:r>
              <a:rPr lang="en-GB" sz="2400" dirty="0" smtClean="0">
                <a:solidFill>
                  <a:schemeClr val="tx2"/>
                </a:solidFill>
                <a:latin typeface="+mn-lt"/>
              </a:rPr>
              <a:t> PROMOTER</a:t>
            </a:r>
            <a:endParaRPr lang="en-US" sz="2400" dirty="0">
              <a:solidFill>
                <a:schemeClr val="tx2"/>
              </a:solidFill>
              <a:latin typeface="+mn-lt"/>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800600" y="1617662"/>
            <a:ext cx="3749675" cy="3640138"/>
            <a:chOff x="2118" y="876"/>
            <a:chExt cx="1466" cy="1317"/>
          </a:xfrm>
        </p:grpSpPr>
        <p:pic>
          <p:nvPicPr>
            <p:cNvPr id="19461" name="Picture 5" descr="metaphase"/>
            <p:cNvPicPr>
              <a:picLocks noChangeAspect="1" noChangeArrowheads="1"/>
            </p:cNvPicPr>
            <p:nvPr/>
          </p:nvPicPr>
          <p:blipFill>
            <a:blip r:embed="rId2" cstate="print"/>
            <a:srcRect/>
            <a:stretch>
              <a:fillRect/>
            </a:stretch>
          </p:blipFill>
          <p:spPr bwMode="auto">
            <a:xfrm>
              <a:off x="2118" y="885"/>
              <a:ext cx="1453" cy="1308"/>
            </a:xfrm>
            <a:prstGeom prst="rect">
              <a:avLst/>
            </a:prstGeom>
            <a:noFill/>
            <a:ln w="9525">
              <a:noFill/>
              <a:miter lim="800000"/>
              <a:headEnd/>
              <a:tailEnd/>
            </a:ln>
          </p:spPr>
        </p:pic>
        <p:sp>
          <p:nvSpPr>
            <p:cNvPr id="19462" name="Rectangle 6"/>
            <p:cNvSpPr>
              <a:spLocks noChangeArrowheads="1"/>
            </p:cNvSpPr>
            <p:nvPr/>
          </p:nvSpPr>
          <p:spPr bwMode="auto">
            <a:xfrm>
              <a:off x="2121" y="876"/>
              <a:ext cx="1463" cy="1316"/>
            </a:xfrm>
            <a:prstGeom prst="rect">
              <a:avLst/>
            </a:prstGeom>
            <a:noFill/>
            <a:ln w="9525">
              <a:solidFill>
                <a:srgbClr val="FF3300"/>
              </a:solidFill>
              <a:miter lim="800000"/>
              <a:headEnd/>
              <a:tailEnd/>
            </a:ln>
          </p:spPr>
          <p:txBody>
            <a:bodyPr wrap="none" anchor="ctr"/>
            <a:lstStyle/>
            <a:p>
              <a:endParaRPr lang="en-US"/>
            </a:p>
          </p:txBody>
        </p:sp>
      </p:grpSp>
      <p:sp>
        <p:nvSpPr>
          <p:cNvPr id="19460" name="Rectangle 9"/>
          <p:cNvSpPr>
            <a:spLocks noChangeArrowheads="1"/>
          </p:cNvSpPr>
          <p:nvPr/>
        </p:nvSpPr>
        <p:spPr bwMode="auto">
          <a:xfrm>
            <a:off x="2587300" y="533400"/>
            <a:ext cx="1775897" cy="400110"/>
          </a:xfrm>
          <a:prstGeom prst="rect">
            <a:avLst/>
          </a:prstGeom>
          <a:noFill/>
          <a:ln w="9525">
            <a:noFill/>
            <a:miter lim="800000"/>
            <a:headEnd/>
            <a:tailEnd/>
          </a:ln>
        </p:spPr>
        <p:txBody>
          <a:bodyPr wrap="none" anchor="ctr">
            <a:spAutoFit/>
          </a:bodyPr>
          <a:lstStyle/>
          <a:p>
            <a:r>
              <a:rPr lang="en-US" sz="2000" b="1" dirty="0" smtClean="0"/>
              <a:t>METAPHASE</a:t>
            </a:r>
            <a:r>
              <a:rPr lang="el-GR" sz="2000" dirty="0" smtClean="0"/>
              <a:t> </a:t>
            </a:r>
            <a:endParaRPr lang="el-GR" sz="2000" dirty="0"/>
          </a:p>
        </p:txBody>
      </p:sp>
      <p:sp>
        <p:nvSpPr>
          <p:cNvPr id="7" name="Rectangle 6"/>
          <p:cNvSpPr/>
          <p:nvPr/>
        </p:nvSpPr>
        <p:spPr>
          <a:xfrm>
            <a:off x="381000" y="1670461"/>
            <a:ext cx="4267200" cy="2977739"/>
          </a:xfrm>
          <a:prstGeom prst="rect">
            <a:avLst/>
          </a:prstGeom>
        </p:spPr>
        <p:txBody>
          <a:bodyPr wrap="square">
            <a:spAutoFit/>
          </a:bodyPr>
          <a:lstStyle/>
          <a:p>
            <a:pPr algn="just">
              <a:lnSpc>
                <a:spcPct val="150000"/>
              </a:lnSpc>
            </a:pPr>
            <a:r>
              <a:rPr lang="en-US" sz="1800" b="0" dirty="0" smtClean="0"/>
              <a:t>Spindle fibers align the chromosomes along the equator of the cell.</a:t>
            </a:r>
          </a:p>
          <a:p>
            <a:pPr algn="just">
              <a:lnSpc>
                <a:spcPct val="150000"/>
              </a:lnSpc>
            </a:pPr>
            <a:endParaRPr lang="en-US" sz="1800" dirty="0" smtClean="0"/>
          </a:p>
          <a:p>
            <a:pPr algn="just">
              <a:lnSpc>
                <a:spcPct val="150000"/>
              </a:lnSpc>
            </a:pPr>
            <a:r>
              <a:rPr lang="en-US" sz="1800" b="0" dirty="0" smtClean="0"/>
              <a:t>This organization helps to ensure that in the next phase, when the chromosomes are separated, each new nucleus will receive a copy of each chromosome.</a:t>
            </a:r>
            <a:endParaRPr lang="en-US" sz="1800" b="0"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465638" y="1206500"/>
            <a:ext cx="4240212" cy="3968750"/>
            <a:chOff x="557" y="884"/>
            <a:chExt cx="1463" cy="1316"/>
          </a:xfrm>
        </p:grpSpPr>
        <p:sp>
          <p:nvSpPr>
            <p:cNvPr id="20485" name="Rectangle 5"/>
            <p:cNvSpPr>
              <a:spLocks noChangeArrowheads="1"/>
            </p:cNvSpPr>
            <p:nvPr/>
          </p:nvSpPr>
          <p:spPr bwMode="auto">
            <a:xfrm>
              <a:off x="557" y="884"/>
              <a:ext cx="1463" cy="1316"/>
            </a:xfrm>
            <a:prstGeom prst="rect">
              <a:avLst/>
            </a:prstGeom>
            <a:noFill/>
            <a:ln w="9525">
              <a:solidFill>
                <a:srgbClr val="FF3300"/>
              </a:solidFill>
              <a:miter lim="800000"/>
              <a:headEnd/>
              <a:tailEnd/>
            </a:ln>
          </p:spPr>
          <p:txBody>
            <a:bodyPr wrap="none" anchor="ctr"/>
            <a:lstStyle/>
            <a:p>
              <a:endParaRPr lang="en-US"/>
            </a:p>
          </p:txBody>
        </p:sp>
        <p:pic>
          <p:nvPicPr>
            <p:cNvPr id="20486" name="Picture 6" descr="anaphase"/>
            <p:cNvPicPr>
              <a:picLocks noChangeAspect="1" noChangeArrowheads="1"/>
            </p:cNvPicPr>
            <p:nvPr/>
          </p:nvPicPr>
          <p:blipFill>
            <a:blip r:embed="rId2" cstate="print"/>
            <a:srcRect/>
            <a:stretch>
              <a:fillRect/>
            </a:stretch>
          </p:blipFill>
          <p:spPr bwMode="auto">
            <a:xfrm>
              <a:off x="567" y="890"/>
              <a:ext cx="1451" cy="1306"/>
            </a:xfrm>
            <a:prstGeom prst="rect">
              <a:avLst/>
            </a:prstGeom>
            <a:noFill/>
            <a:ln w="9525">
              <a:noFill/>
              <a:miter lim="800000"/>
              <a:headEnd/>
              <a:tailEnd/>
            </a:ln>
          </p:spPr>
        </p:pic>
      </p:grpSp>
      <p:sp>
        <p:nvSpPr>
          <p:cNvPr id="20483" name="Rectangle 8"/>
          <p:cNvSpPr>
            <a:spLocks noChangeArrowheads="1"/>
          </p:cNvSpPr>
          <p:nvPr/>
        </p:nvSpPr>
        <p:spPr bwMode="auto">
          <a:xfrm>
            <a:off x="2667000" y="381000"/>
            <a:ext cx="1623987" cy="400110"/>
          </a:xfrm>
          <a:prstGeom prst="rect">
            <a:avLst/>
          </a:prstGeom>
          <a:noFill/>
          <a:ln w="9525">
            <a:noFill/>
            <a:miter lim="800000"/>
            <a:headEnd/>
            <a:tailEnd/>
          </a:ln>
        </p:spPr>
        <p:txBody>
          <a:bodyPr wrap="none" anchor="ctr">
            <a:spAutoFit/>
          </a:bodyPr>
          <a:lstStyle/>
          <a:p>
            <a:r>
              <a:rPr lang="en-US" sz="2000" b="1" dirty="0" smtClean="0"/>
              <a:t>ANAPHASE</a:t>
            </a:r>
            <a:r>
              <a:rPr lang="el-GR" sz="2000" dirty="0" smtClean="0"/>
              <a:t> </a:t>
            </a:r>
            <a:endParaRPr lang="el-GR" sz="2000" dirty="0"/>
          </a:p>
        </p:txBody>
      </p:sp>
      <p:sp>
        <p:nvSpPr>
          <p:cNvPr id="7" name="Rectangle 6"/>
          <p:cNvSpPr/>
          <p:nvPr/>
        </p:nvSpPr>
        <p:spPr>
          <a:xfrm>
            <a:off x="685800" y="1143000"/>
            <a:ext cx="3505200" cy="4224234"/>
          </a:xfrm>
          <a:prstGeom prst="rect">
            <a:avLst/>
          </a:prstGeom>
        </p:spPr>
        <p:txBody>
          <a:bodyPr wrap="square">
            <a:spAutoFit/>
          </a:bodyPr>
          <a:lstStyle/>
          <a:p>
            <a:pPr algn="just">
              <a:lnSpc>
                <a:spcPct val="150000"/>
              </a:lnSpc>
            </a:pPr>
            <a:r>
              <a:rPr lang="en-US" sz="1800" b="0" dirty="0" smtClean="0"/>
              <a:t>Pairs of chromosomes are separated in the </a:t>
            </a:r>
            <a:r>
              <a:rPr lang="en-US" sz="1800" b="0" dirty="0" err="1" smtClean="0"/>
              <a:t>kinetochore</a:t>
            </a:r>
            <a:r>
              <a:rPr lang="en-US" sz="1800" b="0" dirty="0" smtClean="0"/>
              <a:t> and move towards the opposite sides of the cell.</a:t>
            </a:r>
          </a:p>
          <a:p>
            <a:pPr algn="just">
              <a:lnSpc>
                <a:spcPct val="150000"/>
              </a:lnSpc>
            </a:pPr>
            <a:endParaRPr lang="en-US" sz="1800" b="0" dirty="0" smtClean="0"/>
          </a:p>
          <a:p>
            <a:pPr algn="just">
              <a:lnSpc>
                <a:spcPct val="150000"/>
              </a:lnSpc>
            </a:pPr>
            <a:r>
              <a:rPr lang="en-US" sz="1800" b="0" dirty="0" smtClean="0"/>
              <a:t>Movement results from a combination of motion along the microtubules of the spindle and through the natural interaction of polar microtubules.</a:t>
            </a:r>
            <a:endParaRPr lang="en-US" sz="1800" b="0"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776788" y="1701800"/>
            <a:ext cx="3910012" cy="4013200"/>
            <a:chOff x="2145" y="2432"/>
            <a:chExt cx="1463" cy="1320"/>
          </a:xfrm>
        </p:grpSpPr>
        <p:pic>
          <p:nvPicPr>
            <p:cNvPr id="21509" name="Picture 5" descr="telophase"/>
            <p:cNvPicPr>
              <a:picLocks noChangeAspect="1" noChangeArrowheads="1"/>
            </p:cNvPicPr>
            <p:nvPr/>
          </p:nvPicPr>
          <p:blipFill>
            <a:blip r:embed="rId2" cstate="print"/>
            <a:srcRect/>
            <a:stretch>
              <a:fillRect/>
            </a:stretch>
          </p:blipFill>
          <p:spPr bwMode="auto">
            <a:xfrm>
              <a:off x="2154" y="2432"/>
              <a:ext cx="1451" cy="1305"/>
            </a:xfrm>
            <a:prstGeom prst="rect">
              <a:avLst/>
            </a:prstGeom>
            <a:noFill/>
            <a:ln w="9525">
              <a:noFill/>
              <a:miter lim="800000"/>
              <a:headEnd/>
              <a:tailEnd/>
            </a:ln>
          </p:spPr>
        </p:pic>
        <p:sp>
          <p:nvSpPr>
            <p:cNvPr id="21510" name="Rectangle 6"/>
            <p:cNvSpPr>
              <a:spLocks noChangeArrowheads="1"/>
            </p:cNvSpPr>
            <p:nvPr/>
          </p:nvSpPr>
          <p:spPr bwMode="auto">
            <a:xfrm>
              <a:off x="2145" y="2436"/>
              <a:ext cx="1463" cy="1316"/>
            </a:xfrm>
            <a:prstGeom prst="rect">
              <a:avLst/>
            </a:prstGeom>
            <a:noFill/>
            <a:ln w="9525">
              <a:solidFill>
                <a:srgbClr val="FF3300"/>
              </a:solidFill>
              <a:miter lim="800000"/>
              <a:headEnd/>
              <a:tailEnd/>
            </a:ln>
          </p:spPr>
          <p:txBody>
            <a:bodyPr wrap="none" anchor="ctr"/>
            <a:lstStyle/>
            <a:p>
              <a:endParaRPr lang="en-US"/>
            </a:p>
          </p:txBody>
        </p:sp>
      </p:grpSp>
      <p:sp>
        <p:nvSpPr>
          <p:cNvPr id="21507" name="Rectangle 8"/>
          <p:cNvSpPr>
            <a:spLocks noChangeArrowheads="1"/>
          </p:cNvSpPr>
          <p:nvPr/>
        </p:nvSpPr>
        <p:spPr bwMode="auto">
          <a:xfrm>
            <a:off x="2696436" y="457200"/>
            <a:ext cx="1752227" cy="400110"/>
          </a:xfrm>
          <a:prstGeom prst="rect">
            <a:avLst/>
          </a:prstGeom>
          <a:noFill/>
          <a:ln w="9525">
            <a:noFill/>
            <a:miter lim="800000"/>
            <a:headEnd/>
            <a:tailEnd/>
          </a:ln>
        </p:spPr>
        <p:txBody>
          <a:bodyPr wrap="none" anchor="ctr">
            <a:spAutoFit/>
          </a:bodyPr>
          <a:lstStyle/>
          <a:p>
            <a:r>
              <a:rPr lang="en-US" sz="2000" b="1" dirty="0" smtClean="0"/>
              <a:t>TELOPHASE</a:t>
            </a:r>
            <a:r>
              <a:rPr lang="el-GR" sz="2000" dirty="0" smtClean="0"/>
              <a:t> </a:t>
            </a:r>
            <a:endParaRPr lang="el-GR" sz="2000" dirty="0"/>
          </a:p>
        </p:txBody>
      </p:sp>
      <p:sp>
        <p:nvSpPr>
          <p:cNvPr id="7" name="Rectangle 6"/>
          <p:cNvSpPr/>
          <p:nvPr/>
        </p:nvSpPr>
        <p:spPr>
          <a:xfrm>
            <a:off x="609600" y="1343084"/>
            <a:ext cx="3810000" cy="4524316"/>
          </a:xfrm>
          <a:prstGeom prst="rect">
            <a:avLst/>
          </a:prstGeom>
        </p:spPr>
        <p:txBody>
          <a:bodyPr wrap="square">
            <a:spAutoFit/>
          </a:bodyPr>
          <a:lstStyle/>
          <a:p>
            <a:pPr algn="just"/>
            <a:r>
              <a:rPr lang="en-US" sz="1800" b="0" dirty="0" err="1" smtClean="0"/>
              <a:t>Chromatids</a:t>
            </a:r>
            <a:r>
              <a:rPr lang="en-US" sz="1800" b="0" dirty="0" smtClean="0"/>
              <a:t> end up at the opposite poles of the cell.</a:t>
            </a:r>
          </a:p>
          <a:p>
            <a:pPr algn="just"/>
            <a:endParaRPr lang="en-US" sz="1800" dirty="0" smtClean="0"/>
          </a:p>
          <a:p>
            <a:pPr algn="just"/>
            <a:r>
              <a:rPr lang="en-US" sz="1800" b="0" dirty="0" smtClean="0"/>
              <a:t>New membranes are formed around the nucleus of the separated cells.</a:t>
            </a:r>
          </a:p>
          <a:p>
            <a:pPr algn="just"/>
            <a:endParaRPr lang="en-US" sz="1800" dirty="0" smtClean="0"/>
          </a:p>
          <a:p>
            <a:pPr algn="just"/>
            <a:r>
              <a:rPr lang="en-US" sz="1800" b="0" dirty="0" smtClean="0"/>
              <a:t>The chromosomes are dissolved and are no longer visible under the photonic microscope.</a:t>
            </a:r>
          </a:p>
          <a:p>
            <a:pPr algn="just"/>
            <a:endParaRPr lang="en-US" sz="1800" dirty="0" smtClean="0"/>
          </a:p>
          <a:p>
            <a:pPr algn="just"/>
            <a:r>
              <a:rPr lang="en-US" sz="1800" b="0" dirty="0" smtClean="0"/>
              <a:t>The microtubules of the spindle dissolve.</a:t>
            </a:r>
          </a:p>
          <a:p>
            <a:pPr algn="just"/>
            <a:endParaRPr lang="en-US" sz="1800" dirty="0" smtClean="0"/>
          </a:p>
          <a:p>
            <a:pPr algn="just"/>
            <a:r>
              <a:rPr lang="en-US" sz="1800" b="0" dirty="0" err="1" smtClean="0"/>
              <a:t>Cytokinesis</a:t>
            </a:r>
            <a:r>
              <a:rPr lang="en-US" sz="1800" b="0" dirty="0" smtClean="0"/>
              <a:t> (cell separation) can begin at this stage.</a:t>
            </a:r>
            <a:endParaRPr lang="en-US" sz="1800" b="0"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572000" y="2717800"/>
            <a:ext cx="3448050" cy="3060700"/>
            <a:chOff x="3733" y="2428"/>
            <a:chExt cx="1463" cy="1316"/>
          </a:xfrm>
        </p:grpSpPr>
        <p:pic>
          <p:nvPicPr>
            <p:cNvPr id="22533" name="Picture 5" descr="telophase2"/>
            <p:cNvPicPr>
              <a:picLocks noChangeAspect="1" noChangeArrowheads="1"/>
            </p:cNvPicPr>
            <p:nvPr/>
          </p:nvPicPr>
          <p:blipFill>
            <a:blip r:embed="rId2" cstate="print"/>
            <a:srcRect/>
            <a:stretch>
              <a:fillRect/>
            </a:stretch>
          </p:blipFill>
          <p:spPr bwMode="auto">
            <a:xfrm>
              <a:off x="3742" y="2437"/>
              <a:ext cx="1451" cy="1306"/>
            </a:xfrm>
            <a:prstGeom prst="rect">
              <a:avLst/>
            </a:prstGeom>
            <a:noFill/>
            <a:ln w="9525">
              <a:noFill/>
              <a:miter lim="800000"/>
              <a:headEnd/>
              <a:tailEnd/>
            </a:ln>
          </p:spPr>
        </p:pic>
        <p:sp>
          <p:nvSpPr>
            <p:cNvPr id="22534" name="Rectangle 6"/>
            <p:cNvSpPr>
              <a:spLocks noChangeArrowheads="1"/>
            </p:cNvSpPr>
            <p:nvPr/>
          </p:nvSpPr>
          <p:spPr bwMode="auto">
            <a:xfrm>
              <a:off x="3733" y="2428"/>
              <a:ext cx="1463" cy="1316"/>
            </a:xfrm>
            <a:prstGeom prst="rect">
              <a:avLst/>
            </a:prstGeom>
            <a:noFill/>
            <a:ln w="9525">
              <a:solidFill>
                <a:srgbClr val="FF3300"/>
              </a:solidFill>
              <a:miter lim="800000"/>
              <a:headEnd/>
              <a:tailEnd/>
            </a:ln>
          </p:spPr>
          <p:txBody>
            <a:bodyPr wrap="none" anchor="ctr"/>
            <a:lstStyle/>
            <a:p>
              <a:endParaRPr lang="en-US"/>
            </a:p>
          </p:txBody>
        </p:sp>
      </p:grpSp>
      <p:sp>
        <p:nvSpPr>
          <p:cNvPr id="22531" name="Rectangle 8"/>
          <p:cNvSpPr>
            <a:spLocks noChangeArrowheads="1"/>
          </p:cNvSpPr>
          <p:nvPr/>
        </p:nvSpPr>
        <p:spPr bwMode="auto">
          <a:xfrm>
            <a:off x="1890255" y="647700"/>
            <a:ext cx="1918664" cy="400110"/>
          </a:xfrm>
          <a:prstGeom prst="rect">
            <a:avLst/>
          </a:prstGeom>
          <a:noFill/>
          <a:ln w="9525">
            <a:noFill/>
            <a:miter lim="800000"/>
            <a:headEnd/>
            <a:tailEnd/>
          </a:ln>
        </p:spPr>
        <p:txBody>
          <a:bodyPr wrap="none" anchor="ctr">
            <a:spAutoFit/>
          </a:bodyPr>
          <a:lstStyle/>
          <a:p>
            <a:r>
              <a:rPr lang="en-US" sz="2000" b="1" dirty="0" smtClean="0"/>
              <a:t>CYTOKINESIS</a:t>
            </a:r>
            <a:r>
              <a:rPr lang="el-GR" sz="2000" dirty="0" smtClean="0"/>
              <a:t> </a:t>
            </a:r>
            <a:endParaRPr lang="el-GR" sz="2000" dirty="0"/>
          </a:p>
        </p:txBody>
      </p:sp>
      <p:sp>
        <p:nvSpPr>
          <p:cNvPr id="7" name="Rectangle 6"/>
          <p:cNvSpPr/>
          <p:nvPr/>
        </p:nvSpPr>
        <p:spPr>
          <a:xfrm>
            <a:off x="1054100" y="1371600"/>
            <a:ext cx="7543800" cy="900246"/>
          </a:xfrm>
          <a:prstGeom prst="rect">
            <a:avLst/>
          </a:prstGeom>
        </p:spPr>
        <p:txBody>
          <a:bodyPr wrap="square">
            <a:spAutoFit/>
          </a:bodyPr>
          <a:lstStyle/>
          <a:p>
            <a:pPr algn="just">
              <a:lnSpc>
                <a:spcPct val="150000"/>
              </a:lnSpc>
            </a:pPr>
            <a:r>
              <a:rPr lang="en-GB" sz="1800" b="0" dirty="0" err="1" smtClean="0"/>
              <a:t>Cytokinesis</a:t>
            </a:r>
            <a:r>
              <a:rPr lang="en-GB" sz="1800" b="0" dirty="0" smtClean="0"/>
              <a:t> is the stage of the cell division during which the cytoplasm of a single eukaryotic cell divides into two daughter cells. </a:t>
            </a:r>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2" name="Picture 11"/>
          <p:cNvPicPr>
            <a:picLocks noChangeAspect="1"/>
          </p:cNvPicPr>
          <p:nvPr/>
        </p:nvPicPr>
        <p:blipFill>
          <a:blip r:embed="rId3"/>
          <a:stretch>
            <a:fillRect/>
          </a:stretch>
        </p:blipFill>
        <p:spPr>
          <a:xfrm>
            <a:off x="1206500" y="2705100"/>
            <a:ext cx="3251200" cy="3251200"/>
          </a:xfrm>
          <a:prstGeom prst="rect">
            <a:avLst/>
          </a:prstGeom>
        </p:spPr>
      </p:pic>
      <p:sp>
        <p:nvSpPr>
          <p:cNvPr id="11" name="TextBox 10"/>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Rectangle 8"/>
          <p:cNvSpPr>
            <a:spLocks noChangeArrowheads="1"/>
          </p:cNvSpPr>
          <p:nvPr/>
        </p:nvSpPr>
        <p:spPr bwMode="auto">
          <a:xfrm>
            <a:off x="1890255" y="279400"/>
            <a:ext cx="1918664" cy="400110"/>
          </a:xfrm>
          <a:prstGeom prst="rect">
            <a:avLst/>
          </a:prstGeom>
          <a:noFill/>
          <a:ln w="9525">
            <a:noFill/>
            <a:miter lim="800000"/>
            <a:headEnd/>
            <a:tailEnd/>
          </a:ln>
        </p:spPr>
        <p:txBody>
          <a:bodyPr wrap="none" anchor="ctr">
            <a:spAutoFit/>
          </a:bodyPr>
          <a:lstStyle/>
          <a:p>
            <a:r>
              <a:rPr lang="en-US" sz="2000" b="1" dirty="0" smtClean="0"/>
              <a:t>CYTOKINESIS</a:t>
            </a:r>
            <a:r>
              <a:rPr lang="el-GR" sz="2000" dirty="0" smtClean="0"/>
              <a:t> </a:t>
            </a:r>
            <a:endParaRPr lang="el-GR" sz="2000" dirty="0"/>
          </a:p>
        </p:txBody>
      </p:sp>
      <p:sp>
        <p:nvSpPr>
          <p:cNvPr id="7" name="Rectangle 6"/>
          <p:cNvSpPr/>
          <p:nvPr/>
        </p:nvSpPr>
        <p:spPr>
          <a:xfrm>
            <a:off x="762000" y="914400"/>
            <a:ext cx="7797800" cy="646331"/>
          </a:xfrm>
          <a:prstGeom prst="rect">
            <a:avLst/>
          </a:prstGeom>
        </p:spPr>
        <p:txBody>
          <a:bodyPr wrap="square">
            <a:spAutoFit/>
          </a:bodyPr>
          <a:lstStyle/>
          <a:p>
            <a:pPr algn="just"/>
            <a:r>
              <a:rPr lang="en-US" sz="1800" b="0" dirty="0" smtClean="0"/>
              <a:t>In </a:t>
            </a:r>
            <a:r>
              <a:rPr lang="en-US" sz="1800" dirty="0" smtClean="0"/>
              <a:t>animal cells</a:t>
            </a:r>
            <a:r>
              <a:rPr lang="en-US" sz="1800" b="0" dirty="0" smtClean="0"/>
              <a:t>, </a:t>
            </a:r>
            <a:r>
              <a:rPr lang="en-US" sz="1800" b="0" dirty="0" err="1" smtClean="0"/>
              <a:t>cytokinesis</a:t>
            </a:r>
            <a:r>
              <a:rPr lang="en-US" sz="1800" b="0" dirty="0" smtClean="0"/>
              <a:t> occurs when a fibrous ring is generated around the center of the cell, pushing the cell to create two daughter cells.</a:t>
            </a:r>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1" name="Picture 10"/>
          <p:cNvPicPr>
            <a:picLocks noChangeAspect="1"/>
          </p:cNvPicPr>
          <p:nvPr/>
        </p:nvPicPr>
        <p:blipFill>
          <a:blip r:embed="rId2"/>
          <a:srcRect t="2160" b="9259"/>
          <a:stretch>
            <a:fillRect/>
          </a:stretch>
        </p:blipFill>
        <p:spPr>
          <a:xfrm>
            <a:off x="2146299" y="1600200"/>
            <a:ext cx="6347345" cy="4140200"/>
          </a:xfrm>
          <a:prstGeom prst="rect">
            <a:avLst/>
          </a:prstGeom>
        </p:spPr>
      </p:pic>
      <p:sp>
        <p:nvSpPr>
          <p:cNvPr id="12" name="Rectangle 11"/>
          <p:cNvSpPr/>
          <p:nvPr/>
        </p:nvSpPr>
        <p:spPr>
          <a:xfrm>
            <a:off x="914400" y="5624161"/>
            <a:ext cx="7734300" cy="646331"/>
          </a:xfrm>
          <a:prstGeom prst="rect">
            <a:avLst/>
          </a:prstGeom>
        </p:spPr>
        <p:txBody>
          <a:bodyPr wrap="square">
            <a:spAutoFit/>
          </a:bodyPr>
          <a:lstStyle/>
          <a:p>
            <a:pPr algn="just"/>
            <a:r>
              <a:rPr lang="en-US" sz="1800" b="0" dirty="0" smtClean="0"/>
              <a:t>In </a:t>
            </a:r>
            <a:r>
              <a:rPr lang="en-US" sz="1800" dirty="0" smtClean="0"/>
              <a:t>plant cells</a:t>
            </a:r>
            <a:r>
              <a:rPr lang="en-US" sz="1800" b="0" dirty="0" smtClean="0"/>
              <a:t>, the rigid wall requires the synthesis of a plaque between the two daughter cells.</a:t>
            </a:r>
            <a:endParaRPr lang="en-US" sz="1800" b="0" dirty="0"/>
          </a:p>
        </p:txBody>
      </p:sp>
      <p:sp>
        <p:nvSpPr>
          <p:cNvPr id="13" name="Rectangle 12"/>
          <p:cNvSpPr/>
          <p:nvPr/>
        </p:nvSpPr>
        <p:spPr>
          <a:xfrm>
            <a:off x="673100" y="1614557"/>
            <a:ext cx="1473200" cy="3416320"/>
          </a:xfrm>
          <a:prstGeom prst="rect">
            <a:avLst/>
          </a:prstGeom>
        </p:spPr>
        <p:txBody>
          <a:bodyPr wrap="square">
            <a:spAutoFit/>
          </a:bodyPr>
          <a:lstStyle/>
          <a:p>
            <a:pPr algn="just"/>
            <a:r>
              <a:rPr lang="en-US" sz="1800" b="0" dirty="0" smtClean="0"/>
              <a:t>Initiation </a:t>
            </a:r>
          </a:p>
          <a:p>
            <a:pPr algn="just"/>
            <a:endParaRPr lang="en-US" sz="1800" b="0" dirty="0" smtClean="0"/>
          </a:p>
          <a:p>
            <a:pPr algn="just"/>
            <a:endParaRPr lang="en-US" sz="1800" b="0" dirty="0" smtClean="0"/>
          </a:p>
          <a:p>
            <a:pPr algn="just"/>
            <a:r>
              <a:rPr lang="en-US" sz="1800" b="0" dirty="0" smtClean="0"/>
              <a:t>Contraction</a:t>
            </a:r>
          </a:p>
          <a:p>
            <a:pPr algn="just"/>
            <a:endParaRPr lang="en-US" sz="1800" b="0" dirty="0" smtClean="0"/>
          </a:p>
          <a:p>
            <a:pPr algn="just"/>
            <a:endParaRPr lang="en-US" sz="1800" b="0" dirty="0" smtClean="0"/>
          </a:p>
          <a:p>
            <a:pPr algn="just"/>
            <a:r>
              <a:rPr lang="en-US" sz="1800" b="0" dirty="0" smtClean="0"/>
              <a:t>Membrane insertion</a:t>
            </a:r>
          </a:p>
          <a:p>
            <a:pPr algn="just"/>
            <a:endParaRPr lang="en-US" sz="1800" b="0" dirty="0" smtClean="0"/>
          </a:p>
          <a:p>
            <a:pPr algn="just"/>
            <a:endParaRPr lang="en-US" sz="1800" b="0" dirty="0" smtClean="0"/>
          </a:p>
          <a:p>
            <a:pPr algn="just"/>
            <a:r>
              <a:rPr lang="en-US" sz="1800" b="0" dirty="0" smtClean="0"/>
              <a:t>Completion/</a:t>
            </a:r>
            <a:r>
              <a:rPr lang="en-US" sz="1800" b="0" dirty="0" err="1" smtClean="0"/>
              <a:t>Abcission</a:t>
            </a:r>
            <a:endParaRPr lang="en-US" sz="1800" b="0" dirty="0" smtClean="0"/>
          </a:p>
        </p:txBody>
      </p:sp>
      <p:sp>
        <p:nvSpPr>
          <p:cNvPr id="14" name="TextBox 13"/>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922338" y="4241800"/>
            <a:ext cx="2322512" cy="2089150"/>
            <a:chOff x="557" y="884"/>
            <a:chExt cx="1463" cy="1316"/>
          </a:xfrm>
        </p:grpSpPr>
        <p:sp>
          <p:nvSpPr>
            <p:cNvPr id="23577" name="Rectangle 10"/>
            <p:cNvSpPr>
              <a:spLocks noChangeArrowheads="1"/>
            </p:cNvSpPr>
            <p:nvPr/>
          </p:nvSpPr>
          <p:spPr bwMode="auto">
            <a:xfrm>
              <a:off x="557" y="884"/>
              <a:ext cx="1463" cy="1316"/>
            </a:xfrm>
            <a:prstGeom prst="rect">
              <a:avLst/>
            </a:prstGeom>
            <a:noFill/>
            <a:ln w="9525">
              <a:solidFill>
                <a:srgbClr val="FF3300"/>
              </a:solidFill>
              <a:miter lim="800000"/>
              <a:headEnd/>
              <a:tailEnd/>
            </a:ln>
          </p:spPr>
          <p:txBody>
            <a:bodyPr wrap="none" anchor="ctr"/>
            <a:lstStyle/>
            <a:p>
              <a:endParaRPr lang="en-US"/>
            </a:p>
          </p:txBody>
        </p:sp>
        <p:pic>
          <p:nvPicPr>
            <p:cNvPr id="23578" name="Picture 4" descr="anaphase"/>
            <p:cNvPicPr>
              <a:picLocks noChangeAspect="1" noChangeArrowheads="1"/>
            </p:cNvPicPr>
            <p:nvPr/>
          </p:nvPicPr>
          <p:blipFill>
            <a:blip r:embed="rId2" cstate="print"/>
            <a:srcRect/>
            <a:stretch>
              <a:fillRect/>
            </a:stretch>
          </p:blipFill>
          <p:spPr bwMode="auto">
            <a:xfrm>
              <a:off x="567" y="890"/>
              <a:ext cx="1451" cy="1306"/>
            </a:xfrm>
            <a:prstGeom prst="rect">
              <a:avLst/>
            </a:prstGeom>
            <a:noFill/>
            <a:ln w="9525">
              <a:noFill/>
              <a:miter lim="800000"/>
              <a:headEnd/>
              <a:tailEnd/>
            </a:ln>
          </p:spPr>
        </p:pic>
      </p:grpSp>
      <p:grpSp>
        <p:nvGrpSpPr>
          <p:cNvPr id="3" name="Group 18"/>
          <p:cNvGrpSpPr>
            <a:grpSpLocks/>
          </p:cNvGrpSpPr>
          <p:nvPr/>
        </p:nvGrpSpPr>
        <p:grpSpPr bwMode="auto">
          <a:xfrm>
            <a:off x="5953125" y="1409700"/>
            <a:ext cx="2327275" cy="2090738"/>
            <a:chOff x="2118" y="876"/>
            <a:chExt cx="1466" cy="1317"/>
          </a:xfrm>
        </p:grpSpPr>
        <p:pic>
          <p:nvPicPr>
            <p:cNvPr id="23575" name="Picture 5" descr="metaphase"/>
            <p:cNvPicPr>
              <a:picLocks noChangeAspect="1" noChangeArrowheads="1"/>
            </p:cNvPicPr>
            <p:nvPr/>
          </p:nvPicPr>
          <p:blipFill>
            <a:blip r:embed="rId3" cstate="print"/>
            <a:srcRect/>
            <a:stretch>
              <a:fillRect/>
            </a:stretch>
          </p:blipFill>
          <p:spPr bwMode="auto">
            <a:xfrm>
              <a:off x="2118" y="885"/>
              <a:ext cx="1453" cy="1308"/>
            </a:xfrm>
            <a:prstGeom prst="rect">
              <a:avLst/>
            </a:prstGeom>
            <a:noFill/>
            <a:ln w="9525">
              <a:noFill/>
              <a:miter lim="800000"/>
              <a:headEnd/>
              <a:tailEnd/>
            </a:ln>
          </p:spPr>
        </p:pic>
        <p:sp>
          <p:nvSpPr>
            <p:cNvPr id="23576" name="Rectangle 12"/>
            <p:cNvSpPr>
              <a:spLocks noChangeArrowheads="1"/>
            </p:cNvSpPr>
            <p:nvPr/>
          </p:nvSpPr>
          <p:spPr bwMode="auto">
            <a:xfrm>
              <a:off x="2121" y="876"/>
              <a:ext cx="1463" cy="1316"/>
            </a:xfrm>
            <a:prstGeom prst="rect">
              <a:avLst/>
            </a:prstGeom>
            <a:noFill/>
            <a:ln w="9525">
              <a:solidFill>
                <a:srgbClr val="FF3300"/>
              </a:solidFill>
              <a:miter lim="800000"/>
              <a:headEnd/>
              <a:tailEnd/>
            </a:ln>
          </p:spPr>
          <p:txBody>
            <a:bodyPr wrap="none" anchor="ctr"/>
            <a:lstStyle/>
            <a:p>
              <a:endParaRPr lang="en-US"/>
            </a:p>
          </p:txBody>
        </p:sp>
      </p:grpSp>
      <p:grpSp>
        <p:nvGrpSpPr>
          <p:cNvPr id="4" name="Group 19"/>
          <p:cNvGrpSpPr>
            <a:grpSpLocks/>
          </p:cNvGrpSpPr>
          <p:nvPr/>
        </p:nvGrpSpPr>
        <p:grpSpPr bwMode="auto">
          <a:xfrm>
            <a:off x="877888" y="1377950"/>
            <a:ext cx="2325687" cy="2089150"/>
            <a:chOff x="553" y="2416"/>
            <a:chExt cx="1465" cy="1316"/>
          </a:xfrm>
        </p:grpSpPr>
        <p:pic>
          <p:nvPicPr>
            <p:cNvPr id="23573" name="Picture 7" descr="prophase"/>
            <p:cNvPicPr>
              <a:picLocks noChangeAspect="1" noChangeArrowheads="1"/>
            </p:cNvPicPr>
            <p:nvPr/>
          </p:nvPicPr>
          <p:blipFill>
            <a:blip r:embed="rId4" cstate="print"/>
            <a:srcRect/>
            <a:stretch>
              <a:fillRect/>
            </a:stretch>
          </p:blipFill>
          <p:spPr bwMode="auto">
            <a:xfrm>
              <a:off x="567" y="2419"/>
              <a:ext cx="1451" cy="1307"/>
            </a:xfrm>
            <a:prstGeom prst="rect">
              <a:avLst/>
            </a:prstGeom>
            <a:noFill/>
            <a:ln w="9525">
              <a:noFill/>
              <a:miter lim="800000"/>
              <a:headEnd/>
              <a:tailEnd/>
            </a:ln>
          </p:spPr>
        </p:pic>
        <p:sp>
          <p:nvSpPr>
            <p:cNvPr id="23574" name="Rectangle 13"/>
            <p:cNvSpPr>
              <a:spLocks noChangeArrowheads="1"/>
            </p:cNvSpPr>
            <p:nvPr/>
          </p:nvSpPr>
          <p:spPr bwMode="auto">
            <a:xfrm>
              <a:off x="553" y="2416"/>
              <a:ext cx="1463" cy="1316"/>
            </a:xfrm>
            <a:prstGeom prst="rect">
              <a:avLst/>
            </a:prstGeom>
            <a:noFill/>
            <a:ln w="9525">
              <a:solidFill>
                <a:srgbClr val="FF3300"/>
              </a:solidFill>
              <a:miter lim="800000"/>
              <a:headEnd/>
              <a:tailEnd/>
            </a:ln>
          </p:spPr>
          <p:txBody>
            <a:bodyPr wrap="none" anchor="ctr"/>
            <a:lstStyle/>
            <a:p>
              <a:endParaRPr lang="en-US"/>
            </a:p>
          </p:txBody>
        </p:sp>
      </p:grpSp>
      <p:grpSp>
        <p:nvGrpSpPr>
          <p:cNvPr id="5" name="Group 22"/>
          <p:cNvGrpSpPr>
            <a:grpSpLocks/>
          </p:cNvGrpSpPr>
          <p:nvPr/>
        </p:nvGrpSpPr>
        <p:grpSpPr bwMode="auto">
          <a:xfrm>
            <a:off x="3417888" y="1384300"/>
            <a:ext cx="2322512" cy="2092325"/>
            <a:chOff x="3737" y="884"/>
            <a:chExt cx="1463" cy="1318"/>
          </a:xfrm>
        </p:grpSpPr>
        <p:pic>
          <p:nvPicPr>
            <p:cNvPr id="23571" name="Picture 6" descr="prometaphase"/>
            <p:cNvPicPr>
              <a:picLocks noChangeAspect="1" noChangeArrowheads="1"/>
            </p:cNvPicPr>
            <p:nvPr/>
          </p:nvPicPr>
          <p:blipFill>
            <a:blip r:embed="rId5" cstate="print"/>
            <a:srcRect/>
            <a:stretch>
              <a:fillRect/>
            </a:stretch>
          </p:blipFill>
          <p:spPr bwMode="auto">
            <a:xfrm>
              <a:off x="3739" y="893"/>
              <a:ext cx="1454" cy="1309"/>
            </a:xfrm>
            <a:prstGeom prst="rect">
              <a:avLst/>
            </a:prstGeom>
            <a:noFill/>
            <a:ln w="9525">
              <a:noFill/>
              <a:miter lim="800000"/>
              <a:headEnd/>
              <a:tailEnd/>
            </a:ln>
          </p:spPr>
        </p:pic>
        <p:sp>
          <p:nvSpPr>
            <p:cNvPr id="23572" name="Rectangle 14"/>
            <p:cNvSpPr>
              <a:spLocks noChangeArrowheads="1"/>
            </p:cNvSpPr>
            <p:nvPr/>
          </p:nvSpPr>
          <p:spPr bwMode="auto">
            <a:xfrm>
              <a:off x="3737" y="884"/>
              <a:ext cx="1463" cy="1316"/>
            </a:xfrm>
            <a:prstGeom prst="rect">
              <a:avLst/>
            </a:prstGeom>
            <a:noFill/>
            <a:ln w="9525">
              <a:solidFill>
                <a:srgbClr val="FF3300"/>
              </a:solidFill>
              <a:miter lim="800000"/>
              <a:headEnd/>
              <a:tailEnd/>
            </a:ln>
          </p:spPr>
          <p:txBody>
            <a:bodyPr wrap="none" anchor="ctr"/>
            <a:lstStyle/>
            <a:p>
              <a:endParaRPr lang="en-US"/>
            </a:p>
          </p:txBody>
        </p:sp>
      </p:grpSp>
      <p:grpSp>
        <p:nvGrpSpPr>
          <p:cNvPr id="6" name="Group 20"/>
          <p:cNvGrpSpPr>
            <a:grpSpLocks/>
          </p:cNvGrpSpPr>
          <p:nvPr/>
        </p:nvGrpSpPr>
        <p:grpSpPr bwMode="auto">
          <a:xfrm>
            <a:off x="3424238" y="4241800"/>
            <a:ext cx="2322512" cy="2095500"/>
            <a:chOff x="2145" y="2432"/>
            <a:chExt cx="1463" cy="1320"/>
          </a:xfrm>
        </p:grpSpPr>
        <p:pic>
          <p:nvPicPr>
            <p:cNvPr id="23569" name="Picture 8" descr="telophase"/>
            <p:cNvPicPr>
              <a:picLocks noChangeAspect="1" noChangeArrowheads="1"/>
            </p:cNvPicPr>
            <p:nvPr/>
          </p:nvPicPr>
          <p:blipFill>
            <a:blip r:embed="rId6" cstate="print"/>
            <a:srcRect/>
            <a:stretch>
              <a:fillRect/>
            </a:stretch>
          </p:blipFill>
          <p:spPr bwMode="auto">
            <a:xfrm>
              <a:off x="2154" y="2432"/>
              <a:ext cx="1451" cy="1305"/>
            </a:xfrm>
            <a:prstGeom prst="rect">
              <a:avLst/>
            </a:prstGeom>
            <a:noFill/>
            <a:ln w="9525">
              <a:noFill/>
              <a:miter lim="800000"/>
              <a:headEnd/>
              <a:tailEnd/>
            </a:ln>
          </p:spPr>
        </p:pic>
        <p:sp>
          <p:nvSpPr>
            <p:cNvPr id="23570" name="Rectangle 15"/>
            <p:cNvSpPr>
              <a:spLocks noChangeArrowheads="1"/>
            </p:cNvSpPr>
            <p:nvPr/>
          </p:nvSpPr>
          <p:spPr bwMode="auto">
            <a:xfrm>
              <a:off x="2145" y="2436"/>
              <a:ext cx="1463" cy="1316"/>
            </a:xfrm>
            <a:prstGeom prst="rect">
              <a:avLst/>
            </a:prstGeom>
            <a:noFill/>
            <a:ln w="9525">
              <a:solidFill>
                <a:srgbClr val="FF3300"/>
              </a:solidFill>
              <a:miter lim="800000"/>
              <a:headEnd/>
              <a:tailEnd/>
            </a:ln>
          </p:spPr>
          <p:txBody>
            <a:bodyPr wrap="none" anchor="ctr"/>
            <a:lstStyle/>
            <a:p>
              <a:endParaRPr lang="en-US"/>
            </a:p>
          </p:txBody>
        </p:sp>
      </p:grpSp>
      <p:grpSp>
        <p:nvGrpSpPr>
          <p:cNvPr id="7" name="Group 21"/>
          <p:cNvGrpSpPr>
            <a:grpSpLocks/>
          </p:cNvGrpSpPr>
          <p:nvPr/>
        </p:nvGrpSpPr>
        <p:grpSpPr bwMode="auto">
          <a:xfrm>
            <a:off x="5926138" y="4235450"/>
            <a:ext cx="2322512" cy="2089150"/>
            <a:chOff x="3733" y="2428"/>
            <a:chExt cx="1463" cy="1316"/>
          </a:xfrm>
        </p:grpSpPr>
        <p:pic>
          <p:nvPicPr>
            <p:cNvPr id="23567" name="Picture 9" descr="telophase2"/>
            <p:cNvPicPr>
              <a:picLocks noChangeAspect="1" noChangeArrowheads="1"/>
            </p:cNvPicPr>
            <p:nvPr/>
          </p:nvPicPr>
          <p:blipFill>
            <a:blip r:embed="rId7" cstate="print"/>
            <a:srcRect/>
            <a:stretch>
              <a:fillRect/>
            </a:stretch>
          </p:blipFill>
          <p:spPr bwMode="auto">
            <a:xfrm>
              <a:off x="3742" y="2437"/>
              <a:ext cx="1451" cy="1306"/>
            </a:xfrm>
            <a:prstGeom prst="rect">
              <a:avLst/>
            </a:prstGeom>
            <a:noFill/>
            <a:ln w="9525">
              <a:noFill/>
              <a:miter lim="800000"/>
              <a:headEnd/>
              <a:tailEnd/>
            </a:ln>
          </p:spPr>
        </p:pic>
        <p:sp>
          <p:nvSpPr>
            <p:cNvPr id="23568" name="Rectangle 16"/>
            <p:cNvSpPr>
              <a:spLocks noChangeArrowheads="1"/>
            </p:cNvSpPr>
            <p:nvPr/>
          </p:nvSpPr>
          <p:spPr bwMode="auto">
            <a:xfrm>
              <a:off x="3733" y="2428"/>
              <a:ext cx="1463" cy="1316"/>
            </a:xfrm>
            <a:prstGeom prst="rect">
              <a:avLst/>
            </a:prstGeom>
            <a:noFill/>
            <a:ln w="9525">
              <a:solidFill>
                <a:srgbClr val="FF3300"/>
              </a:solidFill>
              <a:miter lim="800000"/>
              <a:headEnd/>
              <a:tailEnd/>
            </a:ln>
          </p:spPr>
          <p:txBody>
            <a:bodyPr wrap="none" anchor="ctr"/>
            <a:lstStyle/>
            <a:p>
              <a:endParaRPr lang="en-US"/>
            </a:p>
          </p:txBody>
        </p:sp>
      </p:grpSp>
      <p:sp>
        <p:nvSpPr>
          <p:cNvPr id="23560" name="Rectangle 23"/>
          <p:cNvSpPr>
            <a:spLocks noChangeArrowheads="1"/>
          </p:cNvSpPr>
          <p:nvPr/>
        </p:nvSpPr>
        <p:spPr bwMode="auto">
          <a:xfrm>
            <a:off x="3355975" y="998538"/>
            <a:ext cx="1822450" cy="366712"/>
          </a:xfrm>
          <a:prstGeom prst="rect">
            <a:avLst/>
          </a:prstGeom>
          <a:noFill/>
          <a:ln w="9525">
            <a:noFill/>
            <a:miter lim="800000"/>
            <a:headEnd/>
            <a:tailEnd/>
          </a:ln>
        </p:spPr>
        <p:txBody>
          <a:bodyPr wrap="none" anchor="ctr">
            <a:spAutoFit/>
          </a:bodyPr>
          <a:lstStyle/>
          <a:p>
            <a:r>
              <a:rPr lang="el-GR" b="1"/>
              <a:t>Prometaphase</a:t>
            </a:r>
            <a:r>
              <a:rPr lang="el-GR"/>
              <a:t> </a:t>
            </a:r>
          </a:p>
        </p:txBody>
      </p:sp>
      <p:sp>
        <p:nvSpPr>
          <p:cNvPr id="23561" name="Rectangle 26"/>
          <p:cNvSpPr>
            <a:spLocks noChangeArrowheads="1"/>
          </p:cNvSpPr>
          <p:nvPr/>
        </p:nvSpPr>
        <p:spPr bwMode="auto">
          <a:xfrm>
            <a:off x="822325" y="998538"/>
            <a:ext cx="1289050" cy="366712"/>
          </a:xfrm>
          <a:prstGeom prst="rect">
            <a:avLst/>
          </a:prstGeom>
          <a:noFill/>
          <a:ln w="9525">
            <a:noFill/>
            <a:miter lim="800000"/>
            <a:headEnd/>
            <a:tailEnd/>
          </a:ln>
        </p:spPr>
        <p:txBody>
          <a:bodyPr wrap="none" anchor="ctr">
            <a:spAutoFit/>
          </a:bodyPr>
          <a:lstStyle/>
          <a:p>
            <a:r>
              <a:rPr lang="el-GR" b="1"/>
              <a:t>Prophase</a:t>
            </a:r>
            <a:r>
              <a:rPr lang="el-GR"/>
              <a:t> </a:t>
            </a:r>
          </a:p>
        </p:txBody>
      </p:sp>
      <p:sp>
        <p:nvSpPr>
          <p:cNvPr id="23562" name="Rectangle 27"/>
          <p:cNvSpPr>
            <a:spLocks noChangeArrowheads="1"/>
          </p:cNvSpPr>
          <p:nvPr/>
        </p:nvSpPr>
        <p:spPr bwMode="auto">
          <a:xfrm>
            <a:off x="5915025" y="998538"/>
            <a:ext cx="1428750" cy="366712"/>
          </a:xfrm>
          <a:prstGeom prst="rect">
            <a:avLst/>
          </a:prstGeom>
          <a:noFill/>
          <a:ln w="9525">
            <a:noFill/>
            <a:miter lim="800000"/>
            <a:headEnd/>
            <a:tailEnd/>
          </a:ln>
        </p:spPr>
        <p:txBody>
          <a:bodyPr wrap="none" anchor="ctr">
            <a:spAutoFit/>
          </a:bodyPr>
          <a:lstStyle/>
          <a:p>
            <a:r>
              <a:rPr lang="el-GR" b="1"/>
              <a:t>Metaphase</a:t>
            </a:r>
            <a:r>
              <a:rPr lang="el-GR"/>
              <a:t> </a:t>
            </a:r>
          </a:p>
        </p:txBody>
      </p:sp>
      <p:sp>
        <p:nvSpPr>
          <p:cNvPr id="23563" name="Rectangle 28"/>
          <p:cNvSpPr>
            <a:spLocks noChangeArrowheads="1"/>
          </p:cNvSpPr>
          <p:nvPr/>
        </p:nvSpPr>
        <p:spPr bwMode="auto">
          <a:xfrm>
            <a:off x="854075" y="3856038"/>
            <a:ext cx="1339850" cy="366712"/>
          </a:xfrm>
          <a:prstGeom prst="rect">
            <a:avLst/>
          </a:prstGeom>
          <a:noFill/>
          <a:ln w="9525">
            <a:noFill/>
            <a:miter lim="800000"/>
            <a:headEnd/>
            <a:tailEnd/>
          </a:ln>
        </p:spPr>
        <p:txBody>
          <a:bodyPr wrap="none" anchor="ctr">
            <a:spAutoFit/>
          </a:bodyPr>
          <a:lstStyle/>
          <a:p>
            <a:r>
              <a:rPr lang="el-GR" b="1"/>
              <a:t>Anaphase</a:t>
            </a:r>
            <a:r>
              <a:rPr lang="el-GR"/>
              <a:t> </a:t>
            </a:r>
          </a:p>
        </p:txBody>
      </p:sp>
      <p:sp>
        <p:nvSpPr>
          <p:cNvPr id="23564" name="Rectangle 29"/>
          <p:cNvSpPr>
            <a:spLocks noChangeArrowheads="1"/>
          </p:cNvSpPr>
          <p:nvPr/>
        </p:nvSpPr>
        <p:spPr bwMode="auto">
          <a:xfrm>
            <a:off x="3349625" y="3856038"/>
            <a:ext cx="1377950" cy="366712"/>
          </a:xfrm>
          <a:prstGeom prst="rect">
            <a:avLst/>
          </a:prstGeom>
          <a:noFill/>
          <a:ln w="9525">
            <a:noFill/>
            <a:miter lim="800000"/>
            <a:headEnd/>
            <a:tailEnd/>
          </a:ln>
        </p:spPr>
        <p:txBody>
          <a:bodyPr wrap="none" anchor="ctr">
            <a:spAutoFit/>
          </a:bodyPr>
          <a:lstStyle/>
          <a:p>
            <a:r>
              <a:rPr lang="el-GR" b="1"/>
              <a:t>Telophase</a:t>
            </a:r>
            <a:r>
              <a:rPr lang="el-GR"/>
              <a:t> </a:t>
            </a:r>
          </a:p>
        </p:txBody>
      </p:sp>
      <p:sp>
        <p:nvSpPr>
          <p:cNvPr id="23565" name="Rectangle 30"/>
          <p:cNvSpPr>
            <a:spLocks noChangeArrowheads="1"/>
          </p:cNvSpPr>
          <p:nvPr/>
        </p:nvSpPr>
        <p:spPr bwMode="auto">
          <a:xfrm>
            <a:off x="5883275" y="3856038"/>
            <a:ext cx="1530350" cy="366712"/>
          </a:xfrm>
          <a:prstGeom prst="rect">
            <a:avLst/>
          </a:prstGeom>
          <a:noFill/>
          <a:ln w="9525">
            <a:noFill/>
            <a:miter lim="800000"/>
            <a:headEnd/>
            <a:tailEnd/>
          </a:ln>
        </p:spPr>
        <p:txBody>
          <a:bodyPr wrap="none" anchor="ctr">
            <a:spAutoFit/>
          </a:bodyPr>
          <a:lstStyle/>
          <a:p>
            <a:r>
              <a:rPr lang="el-GR" b="1"/>
              <a:t>Cytokinesis</a:t>
            </a:r>
            <a:r>
              <a:rPr lang="el-GR"/>
              <a:t> </a:t>
            </a:r>
          </a:p>
        </p:txBody>
      </p:sp>
      <p:sp>
        <p:nvSpPr>
          <p:cNvPr id="23566" name="Text Box 31"/>
          <p:cNvSpPr txBox="1">
            <a:spLocks noChangeArrowheads="1"/>
          </p:cNvSpPr>
          <p:nvPr/>
        </p:nvSpPr>
        <p:spPr bwMode="auto">
          <a:xfrm>
            <a:off x="3794692" y="304800"/>
            <a:ext cx="1234508" cy="400110"/>
          </a:xfrm>
          <a:prstGeom prst="rect">
            <a:avLst/>
          </a:prstGeom>
          <a:noFill/>
          <a:ln w="9525">
            <a:noFill/>
            <a:miter lim="800000"/>
            <a:headEnd/>
            <a:tailEnd/>
          </a:ln>
        </p:spPr>
        <p:txBody>
          <a:bodyPr wrap="none">
            <a:spAutoFit/>
          </a:bodyPr>
          <a:lstStyle/>
          <a:p>
            <a:r>
              <a:rPr lang="en-US" sz="2000" b="1" dirty="0" smtClean="0"/>
              <a:t>MITOSIS</a:t>
            </a:r>
            <a:endParaRPr lang="el-GR" sz="2000" b="1" dirty="0"/>
          </a:p>
        </p:txBody>
      </p:sp>
      <p:cxnSp>
        <p:nvCxnSpPr>
          <p:cNvPr id="28" name="Straight Connector 2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900068" y="514290"/>
            <a:ext cx="3195932" cy="400110"/>
          </a:xfrm>
          <a:prstGeom prst="rect">
            <a:avLst/>
          </a:prstGeom>
        </p:spPr>
        <p:txBody>
          <a:bodyPr wrap="none">
            <a:spAutoFit/>
          </a:bodyPr>
          <a:lstStyle/>
          <a:p>
            <a:r>
              <a:rPr lang="en-GB" dirty="0" smtClean="0"/>
              <a:t>CELL CYCLE DURATION</a:t>
            </a:r>
            <a:endParaRPr lang="en-US" dirty="0"/>
          </a:p>
        </p:txBody>
      </p:sp>
      <p:grpSp>
        <p:nvGrpSpPr>
          <p:cNvPr id="2" name="Group 8"/>
          <p:cNvGrpSpPr/>
          <p:nvPr/>
        </p:nvGrpSpPr>
        <p:grpSpPr>
          <a:xfrm>
            <a:off x="1154868" y="1219200"/>
            <a:ext cx="6693732" cy="5023462"/>
            <a:chOff x="392868" y="1219200"/>
            <a:chExt cx="6693732" cy="5023462"/>
          </a:xfrm>
        </p:grpSpPr>
        <p:pic>
          <p:nvPicPr>
            <p:cNvPr id="4" name="Picture 3"/>
            <p:cNvPicPr>
              <a:picLocks noChangeAspect="1"/>
            </p:cNvPicPr>
            <p:nvPr/>
          </p:nvPicPr>
          <p:blipFill>
            <a:blip r:embed="rId2"/>
            <a:stretch>
              <a:fillRect/>
            </a:stretch>
          </p:blipFill>
          <p:spPr>
            <a:xfrm>
              <a:off x="392868" y="1219200"/>
              <a:ext cx="6693732" cy="5023462"/>
            </a:xfrm>
            <a:prstGeom prst="rect">
              <a:avLst/>
            </a:prstGeom>
          </p:spPr>
        </p:pic>
        <p:sp>
          <p:nvSpPr>
            <p:cNvPr id="5" name="TextBox 4"/>
            <p:cNvSpPr txBox="1"/>
            <p:nvPr/>
          </p:nvSpPr>
          <p:spPr>
            <a:xfrm>
              <a:off x="4876800" y="2069068"/>
              <a:ext cx="890012" cy="369332"/>
            </a:xfrm>
            <a:prstGeom prst="rect">
              <a:avLst/>
            </a:prstGeom>
            <a:noFill/>
          </p:spPr>
          <p:txBody>
            <a:bodyPr wrap="none" rtlCol="0">
              <a:spAutoFit/>
            </a:bodyPr>
            <a:lstStyle/>
            <a:p>
              <a:r>
                <a:rPr lang="en-US" sz="1800" dirty="0" smtClean="0"/>
                <a:t>1 hour</a:t>
              </a:r>
              <a:endParaRPr lang="en-US" sz="1800" dirty="0"/>
            </a:p>
          </p:txBody>
        </p:sp>
        <p:sp>
          <p:nvSpPr>
            <p:cNvPr id="6" name="TextBox 5"/>
            <p:cNvSpPr txBox="1"/>
            <p:nvPr/>
          </p:nvSpPr>
          <p:spPr>
            <a:xfrm>
              <a:off x="1191410" y="2057400"/>
              <a:ext cx="1018390" cy="369332"/>
            </a:xfrm>
            <a:prstGeom prst="rect">
              <a:avLst/>
            </a:prstGeom>
            <a:noFill/>
          </p:spPr>
          <p:txBody>
            <a:bodyPr wrap="none" rtlCol="0">
              <a:spAutoFit/>
            </a:bodyPr>
            <a:lstStyle/>
            <a:p>
              <a:r>
                <a:rPr lang="en-US" sz="1800" dirty="0" smtClean="0"/>
                <a:t>5 hours</a:t>
              </a:r>
              <a:endParaRPr lang="en-US" sz="1800" dirty="0"/>
            </a:p>
          </p:txBody>
        </p:sp>
        <p:sp>
          <p:nvSpPr>
            <p:cNvPr id="7" name="TextBox 6"/>
            <p:cNvSpPr txBox="1"/>
            <p:nvPr/>
          </p:nvSpPr>
          <p:spPr>
            <a:xfrm>
              <a:off x="1319788" y="4800600"/>
              <a:ext cx="1018390" cy="369332"/>
            </a:xfrm>
            <a:prstGeom prst="rect">
              <a:avLst/>
            </a:prstGeom>
            <a:noFill/>
          </p:spPr>
          <p:txBody>
            <a:bodyPr wrap="none" rtlCol="0">
              <a:spAutoFit/>
            </a:bodyPr>
            <a:lstStyle/>
            <a:p>
              <a:r>
                <a:rPr lang="en-US" sz="1800" dirty="0" smtClean="0"/>
                <a:t>8 hours</a:t>
              </a:r>
              <a:endParaRPr lang="en-US" sz="1800" dirty="0"/>
            </a:p>
          </p:txBody>
        </p:sp>
        <p:sp>
          <p:nvSpPr>
            <p:cNvPr id="8" name="TextBox 7"/>
            <p:cNvSpPr txBox="1"/>
            <p:nvPr/>
          </p:nvSpPr>
          <p:spPr>
            <a:xfrm>
              <a:off x="5334000" y="3669268"/>
              <a:ext cx="1146768" cy="369332"/>
            </a:xfrm>
            <a:prstGeom prst="rect">
              <a:avLst/>
            </a:prstGeom>
            <a:noFill/>
          </p:spPr>
          <p:txBody>
            <a:bodyPr wrap="none" rtlCol="0">
              <a:spAutoFit/>
            </a:bodyPr>
            <a:lstStyle/>
            <a:p>
              <a:r>
                <a:rPr lang="en-US" sz="1800" dirty="0" smtClean="0"/>
                <a:t>10 hours</a:t>
              </a:r>
              <a:endParaRPr lang="en-US" sz="1800" dirty="0"/>
            </a:p>
          </p:txBody>
        </p:sp>
      </p:gr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457200" y="1772483"/>
            <a:ext cx="8153400" cy="4247317"/>
          </a:xfrm>
          <a:prstGeom prst="rect">
            <a:avLst/>
          </a:prstGeom>
        </p:spPr>
        <p:txBody>
          <a:bodyPr wrap="square">
            <a:spAutoFit/>
          </a:bodyPr>
          <a:lstStyle/>
          <a:p>
            <a:pPr algn="just"/>
            <a:endParaRPr lang="el-GR" sz="1800" b="0" dirty="0" smtClean="0"/>
          </a:p>
          <a:p>
            <a:pPr algn="just"/>
            <a:r>
              <a:rPr lang="en-US" sz="1800" b="0" dirty="0" smtClean="0"/>
              <a:t>A G0 cell is in a "quiescent" state, but this concerns only the cell cycle. Many cells in G0 are all but calm. They are busy carrying out their duties in the organism.</a:t>
            </a:r>
            <a:endParaRPr lang="el-GR" sz="1800" b="0" dirty="0" smtClean="0"/>
          </a:p>
          <a:p>
            <a:pPr algn="just"/>
            <a:endParaRPr lang="el-GR" sz="1800" b="0" dirty="0" smtClean="0"/>
          </a:p>
          <a:p>
            <a:pPr algn="just"/>
            <a:r>
              <a:rPr lang="en-US" sz="1800" b="0" dirty="0" smtClean="0"/>
              <a:t>Cells in G0 can be finally differentiated: they never return to the cell cycle, but they perform various functions in the organism until they die.</a:t>
            </a:r>
          </a:p>
          <a:p>
            <a:pPr algn="just"/>
            <a:r>
              <a:rPr lang="en-US" sz="1800" b="0" dirty="0" smtClean="0"/>
              <a:t>Other cells in G0 may re-enter the cell cycle. Most lymphocytes in human blood are at G0. However, with appropriate stimulation, e.g. with a suitable antigen, can stimulate, return to the cell cycle (in G1), and proceed to new rounds of alternating S phases and mitosis.</a:t>
            </a:r>
            <a:endParaRPr lang="el-GR" sz="1800" b="0" dirty="0" smtClean="0"/>
          </a:p>
          <a:p>
            <a:pPr algn="just"/>
            <a:endParaRPr lang="el-GR" sz="1800" b="0" dirty="0" smtClean="0"/>
          </a:p>
          <a:p>
            <a:pPr algn="just"/>
            <a:r>
              <a:rPr lang="en-US" sz="1800" b="0" dirty="0" smtClean="0"/>
              <a:t>G0 represents not only the absence of a signal for mitosis but an active suppression of the genes required for mitosis. Cancer cells can not enter G0 and repeat the cell cycle indefinitely.</a:t>
            </a:r>
            <a:endParaRPr lang="en-US" sz="1800" b="0" dirty="0"/>
          </a:p>
        </p:txBody>
      </p:sp>
      <p:sp>
        <p:nvSpPr>
          <p:cNvPr id="3" name="Rectangle 2"/>
          <p:cNvSpPr/>
          <p:nvPr/>
        </p:nvSpPr>
        <p:spPr>
          <a:xfrm>
            <a:off x="457200" y="829270"/>
            <a:ext cx="5638800" cy="923330"/>
          </a:xfrm>
          <a:prstGeom prst="rect">
            <a:avLst/>
          </a:prstGeom>
        </p:spPr>
        <p:txBody>
          <a:bodyPr wrap="square">
            <a:spAutoFit/>
          </a:bodyPr>
          <a:lstStyle/>
          <a:p>
            <a:pPr algn="just"/>
            <a:r>
              <a:rPr lang="en-US" sz="1800" b="0" dirty="0" smtClean="0"/>
              <a:t>Often a cell will leave the cell cycle temporarily or permanently. It exits the circle at G1 and enters a phase defined as G0 (G zero).</a:t>
            </a:r>
            <a:endParaRPr lang="el-GR" sz="1800" b="0" dirty="0" smtClean="0"/>
          </a:p>
        </p:txBody>
      </p:sp>
      <p:pic>
        <p:nvPicPr>
          <p:cNvPr id="4" name="Picture 6" descr="300px-Cell_Cycle_2"/>
          <p:cNvPicPr>
            <a:picLocks noChangeAspect="1" noChangeArrowheads="1"/>
          </p:cNvPicPr>
          <p:nvPr/>
        </p:nvPicPr>
        <p:blipFill>
          <a:blip r:embed="rId2" cstate="print"/>
          <a:srcRect/>
          <a:stretch>
            <a:fillRect/>
          </a:stretch>
        </p:blipFill>
        <p:spPr bwMode="auto">
          <a:xfrm>
            <a:off x="6273800" y="171450"/>
            <a:ext cx="1879600" cy="1879600"/>
          </a:xfrm>
          <a:prstGeom prst="rect">
            <a:avLst/>
          </a:prstGeom>
          <a:noFill/>
          <a:ln w="9525">
            <a:noFill/>
            <a:miter lim="800000"/>
            <a:headEnd/>
            <a:tailEnd/>
          </a:ln>
        </p:spPr>
      </p:pic>
      <p:sp>
        <p:nvSpPr>
          <p:cNvPr id="5" name="Rectangle 8"/>
          <p:cNvSpPr>
            <a:spLocks noChangeArrowheads="1"/>
          </p:cNvSpPr>
          <p:nvPr/>
        </p:nvSpPr>
        <p:spPr bwMode="auto">
          <a:xfrm>
            <a:off x="3169746" y="152400"/>
            <a:ext cx="1353731" cy="400110"/>
          </a:xfrm>
          <a:prstGeom prst="rect">
            <a:avLst/>
          </a:prstGeom>
          <a:noFill/>
          <a:ln w="9525">
            <a:noFill/>
            <a:miter lim="800000"/>
            <a:headEnd/>
            <a:tailEnd/>
          </a:ln>
        </p:spPr>
        <p:txBody>
          <a:bodyPr wrap="none" anchor="ctr">
            <a:spAutoFit/>
          </a:bodyPr>
          <a:lstStyle/>
          <a:p>
            <a:r>
              <a:rPr lang="en-US" dirty="0" smtClean="0"/>
              <a:t>G0 Phase</a:t>
            </a:r>
            <a:r>
              <a:rPr lang="el-GR" dirty="0" smtClean="0"/>
              <a:t> </a:t>
            </a:r>
            <a:r>
              <a:rPr lang="el-GR" sz="2000" dirty="0" smtClean="0"/>
              <a:t> </a:t>
            </a:r>
            <a:endParaRPr lang="el-GR" sz="2000"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838200" y="2259013"/>
            <a:ext cx="5182391" cy="369332"/>
          </a:xfrm>
          <a:prstGeom prst="rect">
            <a:avLst/>
          </a:prstGeom>
          <a:noFill/>
          <a:ln w="9525">
            <a:noFill/>
            <a:miter lim="800000"/>
            <a:headEnd/>
            <a:tailEnd/>
          </a:ln>
        </p:spPr>
        <p:txBody>
          <a:bodyPr wrap="none">
            <a:spAutoFit/>
          </a:bodyPr>
          <a:lstStyle/>
          <a:p>
            <a:r>
              <a:rPr lang="en-US" sz="1800" b="0" dirty="0" smtClean="0"/>
              <a:t>https://</a:t>
            </a:r>
            <a:r>
              <a:rPr lang="en-US" sz="1800" b="0" dirty="0" err="1" smtClean="0"/>
              <a:t>www.youtube.com/watch?v</a:t>
            </a:r>
            <a:r>
              <a:rPr lang="en-US" sz="1800" b="0" dirty="0" smtClean="0"/>
              <a:t>=C6hn3sA0ip0</a:t>
            </a:r>
            <a:endParaRPr lang="el-GR" sz="1800" b="0" dirty="0"/>
          </a:p>
        </p:txBody>
      </p:sp>
      <p:sp>
        <p:nvSpPr>
          <p:cNvPr id="26627" name="Rectangle 5"/>
          <p:cNvSpPr>
            <a:spLocks noChangeArrowheads="1"/>
          </p:cNvSpPr>
          <p:nvPr/>
        </p:nvSpPr>
        <p:spPr bwMode="auto">
          <a:xfrm>
            <a:off x="741367" y="4503738"/>
            <a:ext cx="8174033"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=s1ylUTbXyWU&amp;feature=</a:t>
            </a:r>
            <a:r>
              <a:rPr lang="en-US" sz="1800" b="0" dirty="0" err="1"/>
              <a:t>player_embedded</a:t>
            </a:r>
            <a:r>
              <a:rPr lang="en-US" sz="1800" b="0" dirty="0"/>
              <a:t>#</a:t>
            </a:r>
          </a:p>
        </p:txBody>
      </p:sp>
      <p:sp>
        <p:nvSpPr>
          <p:cNvPr id="26628" name="Rectangle 6"/>
          <p:cNvSpPr>
            <a:spLocks noChangeArrowheads="1"/>
          </p:cNvSpPr>
          <p:nvPr/>
        </p:nvSpPr>
        <p:spPr bwMode="auto">
          <a:xfrm>
            <a:off x="741367" y="2890838"/>
            <a:ext cx="6446221"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=lf9rcqifx34&amp;feature=related</a:t>
            </a:r>
          </a:p>
        </p:txBody>
      </p:sp>
      <p:sp>
        <p:nvSpPr>
          <p:cNvPr id="26629" name="Rectangle 7"/>
          <p:cNvSpPr>
            <a:spLocks noChangeArrowheads="1"/>
          </p:cNvSpPr>
          <p:nvPr/>
        </p:nvSpPr>
        <p:spPr bwMode="auto">
          <a:xfrm>
            <a:off x="741367" y="3779838"/>
            <a:ext cx="6933471"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=2WwIKdyBN_s&amp;feature=related</a:t>
            </a:r>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Rectangle 7"/>
          <p:cNvSpPr/>
          <p:nvPr/>
        </p:nvSpPr>
        <p:spPr>
          <a:xfrm>
            <a:off x="1054100" y="5314890"/>
            <a:ext cx="6972300" cy="369332"/>
          </a:xfrm>
          <a:prstGeom prst="rect">
            <a:avLst/>
          </a:prstGeom>
        </p:spPr>
        <p:txBody>
          <a:bodyPr wrap="square">
            <a:spAutoFit/>
          </a:bodyPr>
          <a:lstStyle/>
          <a:p>
            <a:r>
              <a:rPr lang="en-US" sz="1800" b="0" dirty="0" smtClean="0"/>
              <a:t>https://</a:t>
            </a:r>
            <a:r>
              <a:rPr lang="en-US" sz="1800" b="0" dirty="0" err="1" smtClean="0"/>
              <a:t>www.youtube.com/watch?v</a:t>
            </a:r>
            <a:r>
              <a:rPr lang="en-US" sz="1800" b="0" dirty="0" smtClean="0"/>
              <a:t>=8uzHTKdv_Sw&amp;t=1s</a:t>
            </a:r>
            <a:endParaRPr lang="en-US" sz="1800" b="0" dirty="0"/>
          </a:p>
        </p:txBody>
      </p: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92100" y="1519238"/>
            <a:ext cx="8229600" cy="1143000"/>
          </a:xfrm>
        </p:spPr>
        <p:txBody>
          <a:bodyPr/>
          <a:lstStyle/>
          <a:p>
            <a:pPr eaLnBrk="1" hangingPunct="1"/>
            <a:r>
              <a:rPr lang="en-GB" dirty="0" smtClean="0"/>
              <a:t>MEIOSIS</a:t>
            </a:r>
            <a:endParaRPr lang="el-GR" dirty="0" smtClean="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4996" name="Group 4"/>
          <p:cNvGraphicFramePr>
            <a:graphicFrameLocks noGrp="1"/>
          </p:cNvGraphicFramePr>
          <p:nvPr/>
        </p:nvGraphicFramePr>
        <p:xfrm>
          <a:off x="1431925" y="4965700"/>
          <a:ext cx="6264275" cy="1393826"/>
        </p:xfrm>
        <a:graphic>
          <a:graphicData uri="http://schemas.openxmlformats.org/drawingml/2006/table">
            <a:tbl>
              <a:tblPr/>
              <a:tblGrid>
                <a:gridCol w="1079500"/>
                <a:gridCol w="1566862"/>
                <a:gridCol w="3617913"/>
              </a:tblGrid>
              <a:tr h="349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rPr>
                        <a:t>polymerase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rPr>
                        <a:t>type of RNA transcribed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I</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Nucleus/nucleolus</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Large </a:t>
                      </a:r>
                      <a:r>
                        <a:rPr kumimoji="0" lang="el-GR" sz="1200" b="0" i="0" u="none" strike="noStrike" cap="none" normalizeH="0" baseline="0" smtClean="0">
                          <a:ln>
                            <a:noFill/>
                          </a:ln>
                          <a:solidFill>
                            <a:schemeClr val="tx1"/>
                          </a:solidFill>
                          <a:effectLst/>
                          <a:latin typeface="Times New Roman" pitchFamily="18" charset="0"/>
                        </a:rPr>
                        <a:t>rRNA </a:t>
                      </a:r>
                      <a:r>
                        <a:rPr kumimoji="0" lang="en-US" sz="1200" b="0" i="0" u="none" strike="noStrike" cap="none" normalizeH="0" baseline="0" smtClean="0">
                          <a:ln>
                            <a:noFill/>
                          </a:ln>
                          <a:solidFill>
                            <a:schemeClr val="tx1"/>
                          </a:solidFill>
                          <a:effectLst/>
                          <a:latin typeface="Times New Roman" pitchFamily="18" charset="0"/>
                        </a:rPr>
                        <a:t> </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II</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rPr>
                        <a:t>nucleus</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Times New Roman" pitchFamily="18" charset="0"/>
                        </a:rPr>
                        <a:t>pre-mRNA</a:t>
                      </a:r>
                      <a:r>
                        <a:rPr kumimoji="0" lang="en-US" sz="1200" b="0" i="0" u="none" strike="noStrike" cap="none" normalizeH="0" baseline="0" smtClean="0">
                          <a:ln>
                            <a:noFill/>
                          </a:ln>
                          <a:solidFill>
                            <a:schemeClr val="tx1"/>
                          </a:solidFill>
                          <a:effectLst/>
                          <a:latin typeface="Times New Roman" pitchFamily="18" charset="0"/>
                        </a:rPr>
                        <a:t>, some snRNAs, some snoRNAs</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III</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nucleus</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dirty="0" smtClean="0">
                          <a:ln>
                            <a:noFill/>
                          </a:ln>
                          <a:solidFill>
                            <a:schemeClr val="tx1"/>
                          </a:solidFill>
                          <a:effectLst/>
                          <a:latin typeface="Times New Roman" pitchFamily="18" charset="0"/>
                        </a:rPr>
                        <a:t>small RNA such as tRNA and 5S </a:t>
                      </a:r>
                      <a:r>
                        <a:rPr kumimoji="0" lang="en-GB" sz="1200" b="0" i="0" u="none" strike="noStrike" cap="none" normalizeH="0" baseline="0" dirty="0" err="1" smtClean="0">
                          <a:ln>
                            <a:noFill/>
                          </a:ln>
                          <a:solidFill>
                            <a:schemeClr val="tx1"/>
                          </a:solidFill>
                          <a:effectLst/>
                          <a:latin typeface="Times New Roman" pitchFamily="18" charset="0"/>
                        </a:rPr>
                        <a:t>rRNA</a:t>
                      </a:r>
                      <a:r>
                        <a:rPr kumimoji="0" lang="en-US" sz="1200" b="0" i="0" u="none" strike="noStrike" cap="none" normalizeH="0" baseline="0" dirty="0" smtClean="0">
                          <a:ln>
                            <a:noFill/>
                          </a:ln>
                          <a:solidFill>
                            <a:schemeClr val="tx1"/>
                          </a:solidFill>
                          <a:effectLst/>
                          <a:latin typeface="Times New Roman" pitchFamily="18" charset="0"/>
                        </a:rPr>
                        <a:t>,</a:t>
                      </a:r>
                      <a:r>
                        <a:rPr kumimoji="0" lang="el-GR" sz="1200" b="0" i="0" u="none" strike="noStrike" cap="none" normalizeH="0" baseline="0" dirty="0" smtClean="0">
                          <a:ln>
                            <a:noFill/>
                          </a:ln>
                          <a:solidFill>
                            <a:schemeClr val="tx1"/>
                          </a:solidFill>
                          <a:effectLst/>
                          <a:latin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rPr>
                        <a:t>and </a:t>
                      </a:r>
                      <a:r>
                        <a:rPr kumimoji="0" lang="en-US" sz="1200" b="0" i="0" u="none" strike="noStrike" cap="none" normalizeH="0" baseline="0" dirty="0" err="1" smtClean="0">
                          <a:ln>
                            <a:noFill/>
                          </a:ln>
                          <a:solidFill>
                            <a:schemeClr val="tx1"/>
                          </a:solidFill>
                          <a:effectLst/>
                          <a:latin typeface="Times New Roman" pitchFamily="18" charset="0"/>
                        </a:rPr>
                        <a:t>snRNAs</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7610" name="Picture 26"/>
          <p:cNvPicPr>
            <a:picLocks noChangeAspect="1" noChangeArrowheads="1"/>
          </p:cNvPicPr>
          <p:nvPr/>
        </p:nvPicPr>
        <p:blipFill>
          <a:blip r:embed="rId2" cstate="print"/>
          <a:srcRect l="5563" r="5647" b="53769"/>
          <a:stretch>
            <a:fillRect/>
          </a:stretch>
        </p:blipFill>
        <p:spPr bwMode="auto">
          <a:xfrm>
            <a:off x="7164389" y="1"/>
            <a:ext cx="1522412" cy="1064440"/>
          </a:xfrm>
          <a:prstGeom prst="rect">
            <a:avLst/>
          </a:prstGeom>
          <a:noFill/>
          <a:ln w="9525">
            <a:noFill/>
            <a:miter lim="800000"/>
            <a:headEnd/>
            <a:tailEnd/>
          </a:ln>
        </p:spPr>
      </p:pic>
      <p:sp>
        <p:nvSpPr>
          <p:cNvPr id="6" name="Rectangle 3"/>
          <p:cNvSpPr>
            <a:spLocks noChangeArrowheads="1"/>
          </p:cNvSpPr>
          <p:nvPr/>
        </p:nvSpPr>
        <p:spPr bwMode="auto">
          <a:xfrm>
            <a:off x="0" y="-76200"/>
            <a:ext cx="8229600" cy="1143000"/>
          </a:xfrm>
          <a:prstGeom prst="rect">
            <a:avLst/>
          </a:prstGeom>
          <a:noFill/>
          <a:ln w="9525">
            <a:noFill/>
            <a:miter lim="800000"/>
            <a:headEnd/>
            <a:tailEnd/>
          </a:ln>
        </p:spPr>
        <p:txBody>
          <a:bodyPr anchor="ctr"/>
          <a:lstStyle/>
          <a:p>
            <a:pPr algn="ctr"/>
            <a:r>
              <a:rPr lang="en-GB" sz="2400" cap="all" dirty="0" smtClean="0">
                <a:solidFill>
                  <a:schemeClr val="tx2"/>
                </a:solidFill>
                <a:latin typeface="+mn-lt"/>
              </a:rPr>
              <a:t>eukaryotic</a:t>
            </a:r>
            <a:r>
              <a:rPr lang="el-GR" sz="2400" dirty="0" smtClean="0">
                <a:solidFill>
                  <a:schemeClr val="tx2"/>
                </a:solidFill>
                <a:latin typeface="+mn-lt"/>
              </a:rPr>
              <a:t> </a:t>
            </a:r>
            <a:r>
              <a:rPr lang="en-GB" sz="2400" dirty="0" smtClean="0">
                <a:solidFill>
                  <a:schemeClr val="tx2"/>
                </a:solidFill>
                <a:latin typeface="+mn-lt"/>
              </a:rPr>
              <a:t>RNA POLYMERASES</a:t>
            </a:r>
            <a:endParaRPr lang="en-US" sz="2400" dirty="0">
              <a:solidFill>
                <a:schemeClr val="tx2"/>
              </a:solidFill>
              <a:latin typeface="+mn-lt"/>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7587" name="Rectangle 3"/>
          <p:cNvSpPr>
            <a:spLocks noChangeArrowheads="1"/>
          </p:cNvSpPr>
          <p:nvPr/>
        </p:nvSpPr>
        <p:spPr bwMode="auto">
          <a:xfrm>
            <a:off x="304800" y="635000"/>
            <a:ext cx="8640763" cy="3090863"/>
          </a:xfrm>
          <a:prstGeom prst="rect">
            <a:avLst/>
          </a:prstGeom>
          <a:noFill/>
          <a:ln w="9525">
            <a:noFill/>
            <a:miter lim="800000"/>
            <a:headEnd/>
            <a:tailEnd/>
          </a:ln>
        </p:spPr>
        <p:txBody>
          <a:bodyPr/>
          <a:lstStyle/>
          <a:p>
            <a:pPr marL="342900" indent="-342900">
              <a:lnSpc>
                <a:spcPct val="90000"/>
              </a:lnSpc>
              <a:spcBef>
                <a:spcPct val="20000"/>
              </a:spcBef>
            </a:pPr>
            <a:endParaRPr lang="en-US" sz="1600" b="0" dirty="0" smtClean="0">
              <a:latin typeface="+mn-lt"/>
            </a:endParaRPr>
          </a:p>
          <a:p>
            <a:pPr marL="342900" indent="-342900">
              <a:lnSpc>
                <a:spcPct val="90000"/>
              </a:lnSpc>
              <a:spcBef>
                <a:spcPct val="20000"/>
              </a:spcBef>
              <a:buFontTx/>
              <a:buChar char="•"/>
            </a:pPr>
            <a:r>
              <a:rPr lang="el-GR" sz="1600" b="0" dirty="0" smtClean="0"/>
              <a:t>Eukaryotic RNA polymerases cannot find or bind to a promoter by themselves. </a:t>
            </a:r>
            <a:r>
              <a:rPr lang="en-US" sz="1600" b="0" dirty="0" smtClean="0"/>
              <a:t>They</a:t>
            </a:r>
            <a:r>
              <a:rPr lang="el-GR" sz="1600" b="0" dirty="0" smtClean="0"/>
              <a:t> require the binding of assembly factors and a positional factor to locate the promoter and to orient the polymerase correctly. </a:t>
            </a:r>
            <a:endParaRPr lang="en-GB" sz="1600" b="0" dirty="0" smtClean="0"/>
          </a:p>
          <a:p>
            <a:pPr marL="342900" indent="-342900">
              <a:lnSpc>
                <a:spcPct val="90000"/>
              </a:lnSpc>
              <a:spcBef>
                <a:spcPct val="20000"/>
              </a:spcBef>
              <a:buFontTx/>
              <a:buChar char="•"/>
            </a:pPr>
            <a:r>
              <a:rPr lang="el-GR" sz="1600" b="0" dirty="0" smtClean="0">
                <a:latin typeface="+mn-lt"/>
              </a:rPr>
              <a:t>There </a:t>
            </a:r>
            <a:r>
              <a:rPr lang="el-GR" sz="1600" b="0" dirty="0">
                <a:latin typeface="+mn-lt"/>
              </a:rPr>
              <a:t>may be as many as 14 subunits in an eukaryotic RNA polymerase; the total molecular weight is typically 500-700 kD.</a:t>
            </a:r>
            <a:endParaRPr lang="en-US" sz="1600" b="0" dirty="0" smtClean="0">
              <a:latin typeface="+mn-lt"/>
            </a:endParaRPr>
          </a:p>
          <a:p>
            <a:pPr marL="342900" indent="-342900">
              <a:lnSpc>
                <a:spcPct val="90000"/>
              </a:lnSpc>
              <a:spcBef>
                <a:spcPct val="20000"/>
              </a:spcBef>
              <a:buFontTx/>
              <a:buChar char="•"/>
            </a:pPr>
            <a:r>
              <a:rPr lang="en-US" sz="1600" b="0" dirty="0" smtClean="0"/>
              <a:t>3 </a:t>
            </a:r>
            <a:r>
              <a:rPr lang="el-GR" sz="1600" b="0" dirty="0" smtClean="0"/>
              <a:t>distinct RNA polymerases in a eukaryotic cell nucleus define the three major classes of eukaryotic transcription unit:</a:t>
            </a:r>
            <a:endParaRPr lang="en-US" sz="1600" b="0" dirty="0" smtClean="0">
              <a:latin typeface="+mn-lt"/>
            </a:endParaRPr>
          </a:p>
          <a:p>
            <a:pPr marL="342900" indent="-342900">
              <a:lnSpc>
                <a:spcPct val="90000"/>
              </a:lnSpc>
              <a:spcBef>
                <a:spcPct val="20000"/>
              </a:spcBef>
              <a:buFontTx/>
              <a:buChar char="•"/>
            </a:pPr>
            <a:r>
              <a:rPr lang="el-GR" sz="1600" b="0" dirty="0" smtClean="0">
                <a:latin typeface="+mn-lt"/>
              </a:rPr>
              <a:t>Class </a:t>
            </a:r>
            <a:r>
              <a:rPr lang="el-GR" sz="1600" b="0" dirty="0">
                <a:latin typeface="+mn-lt"/>
              </a:rPr>
              <a:t>I genes or transcriptional </a:t>
            </a:r>
            <a:r>
              <a:rPr lang="el-GR" sz="1600" b="0" dirty="0" smtClean="0">
                <a:latin typeface="+mn-lt"/>
              </a:rPr>
              <a:t>units</a:t>
            </a:r>
            <a:r>
              <a:rPr lang="en-GB" sz="1600" b="0" dirty="0" smtClean="0">
                <a:latin typeface="+mn-lt"/>
              </a:rPr>
              <a:t>:</a:t>
            </a:r>
            <a:r>
              <a:rPr lang="el-GR" sz="1600" b="0" dirty="0" smtClean="0">
                <a:latin typeface="+mn-lt"/>
              </a:rPr>
              <a:t> </a:t>
            </a:r>
            <a:r>
              <a:rPr lang="el-GR" sz="1600" b="0" dirty="0">
                <a:latin typeface="+mn-lt"/>
              </a:rPr>
              <a:t>transcribed by RNA polymerase I</a:t>
            </a:r>
            <a:r>
              <a:rPr lang="el-GR" sz="1600" b="0" dirty="0" smtClean="0">
                <a:latin typeface="+mn-lt"/>
              </a:rPr>
              <a:t> </a:t>
            </a:r>
            <a:r>
              <a:rPr lang="en-GB" sz="1600" b="0" dirty="0" smtClean="0">
                <a:latin typeface="+mn-lt"/>
              </a:rPr>
              <a:t>(</a:t>
            </a:r>
            <a:r>
              <a:rPr lang="en-US" sz="1600" b="0" dirty="0" smtClean="0"/>
              <a:t>13 subunits) </a:t>
            </a:r>
            <a:r>
              <a:rPr lang="el-GR" sz="1600" b="0" dirty="0" smtClean="0">
                <a:latin typeface="+mn-lt"/>
              </a:rPr>
              <a:t>in </a:t>
            </a:r>
            <a:r>
              <a:rPr lang="el-GR" sz="1600" b="0" dirty="0">
                <a:latin typeface="+mn-lt"/>
              </a:rPr>
              <a:t>the </a:t>
            </a:r>
            <a:r>
              <a:rPr lang="el-GR" sz="1600" b="0" dirty="0" smtClean="0">
                <a:latin typeface="+mn-lt"/>
              </a:rPr>
              <a:t>nucleolus</a:t>
            </a:r>
            <a:r>
              <a:rPr lang="en-GB" sz="1600" b="0" dirty="0" smtClean="0">
                <a:latin typeface="+mn-lt"/>
              </a:rPr>
              <a:t>.</a:t>
            </a:r>
            <a:r>
              <a:rPr lang="el-GR" sz="1600" b="0" dirty="0" smtClean="0">
                <a:latin typeface="+mn-lt"/>
              </a:rPr>
              <a:t> </a:t>
            </a:r>
            <a:r>
              <a:rPr lang="en-GB" sz="1600" b="0" dirty="0" smtClean="0">
                <a:latin typeface="+mn-lt"/>
              </a:rPr>
              <a:t>E</a:t>
            </a:r>
            <a:r>
              <a:rPr lang="el-GR" sz="1600" b="0" dirty="0" smtClean="0">
                <a:latin typeface="+mn-lt"/>
              </a:rPr>
              <a:t>xample</a:t>
            </a:r>
            <a:r>
              <a:rPr lang="en-GB" sz="1600" b="0" dirty="0" smtClean="0">
                <a:latin typeface="+mn-lt"/>
              </a:rPr>
              <a:t>:</a:t>
            </a:r>
            <a:r>
              <a:rPr lang="el-GR" sz="1600" b="0" dirty="0" smtClean="0">
                <a:latin typeface="+mn-lt"/>
              </a:rPr>
              <a:t> </a:t>
            </a:r>
            <a:r>
              <a:rPr lang="el-GR" sz="1600" b="0" dirty="0">
                <a:latin typeface="+mn-lt"/>
              </a:rPr>
              <a:t>rRNA transcription </a:t>
            </a:r>
            <a:r>
              <a:rPr lang="el-GR" sz="1600" b="0" dirty="0" smtClean="0">
                <a:latin typeface="+mn-lt"/>
              </a:rPr>
              <a:t>units</a:t>
            </a:r>
            <a:r>
              <a:rPr lang="en-US" sz="1600" b="0" dirty="0" smtClean="0">
                <a:latin typeface="+mn-lt"/>
              </a:rPr>
              <a:t>.</a:t>
            </a:r>
            <a:endParaRPr lang="en-US" sz="1600" b="0" dirty="0">
              <a:latin typeface="+mn-lt"/>
            </a:endParaRPr>
          </a:p>
          <a:p>
            <a:pPr marL="342900" indent="-342900">
              <a:lnSpc>
                <a:spcPct val="90000"/>
              </a:lnSpc>
              <a:spcBef>
                <a:spcPct val="20000"/>
              </a:spcBef>
              <a:buFontTx/>
              <a:buChar char="•"/>
            </a:pPr>
            <a:r>
              <a:rPr lang="el-GR" sz="1600" b="0" dirty="0" smtClean="0">
                <a:latin typeface="+mn-lt"/>
              </a:rPr>
              <a:t>Class </a:t>
            </a:r>
            <a:r>
              <a:rPr lang="el-GR" sz="1600" b="0" dirty="0">
                <a:latin typeface="+mn-lt"/>
              </a:rPr>
              <a:t>II</a:t>
            </a:r>
            <a:r>
              <a:rPr lang="el-GR" sz="1600" b="0" dirty="0" smtClean="0">
                <a:latin typeface="+mn-lt"/>
              </a:rPr>
              <a:t> </a:t>
            </a:r>
            <a:r>
              <a:rPr lang="en-GB" sz="1600" b="0" dirty="0" smtClean="0">
                <a:latin typeface="+mn-lt"/>
              </a:rPr>
              <a:t>genes or </a:t>
            </a:r>
            <a:r>
              <a:rPr lang="en-GB" sz="1600" b="0" dirty="0" err="1" smtClean="0">
                <a:latin typeface="+mn-lt"/>
              </a:rPr>
              <a:t>t</a:t>
            </a:r>
            <a:r>
              <a:rPr lang="el-GR" sz="1600" b="0" dirty="0" smtClean="0">
                <a:latin typeface="+mn-lt"/>
              </a:rPr>
              <a:t>ranscription </a:t>
            </a:r>
            <a:r>
              <a:rPr lang="el-GR" sz="1600" b="0" dirty="0">
                <a:latin typeface="+mn-lt"/>
              </a:rPr>
              <a:t>Units</a:t>
            </a:r>
            <a:r>
              <a:rPr lang="en-US" sz="1600" b="0" dirty="0" smtClean="0">
                <a:latin typeface="+mn-lt"/>
              </a:rPr>
              <a:t>:</a:t>
            </a:r>
            <a:r>
              <a:rPr lang="el-GR" sz="1600" b="0" dirty="0" smtClean="0">
                <a:latin typeface="+mn-lt"/>
              </a:rPr>
              <a:t> transcribed </a:t>
            </a:r>
            <a:r>
              <a:rPr lang="el-GR" sz="1600" b="0" dirty="0">
                <a:latin typeface="+mn-lt"/>
              </a:rPr>
              <a:t>by RNA polymerase </a:t>
            </a:r>
            <a:r>
              <a:rPr lang="el-GR" sz="1600" b="0" dirty="0" smtClean="0">
                <a:latin typeface="+mn-lt"/>
              </a:rPr>
              <a:t>II</a:t>
            </a:r>
            <a:r>
              <a:rPr lang="en-GB" sz="1600" b="0" dirty="0" smtClean="0">
                <a:latin typeface="+mn-lt"/>
              </a:rPr>
              <a:t> (</a:t>
            </a:r>
            <a:r>
              <a:rPr lang="en-US" sz="1600" b="0" dirty="0" smtClean="0">
                <a:latin typeface="+mn-lt"/>
              </a:rPr>
              <a:t>12 </a:t>
            </a:r>
            <a:r>
              <a:rPr lang="en-US" sz="1600" b="0" dirty="0">
                <a:latin typeface="+mn-lt"/>
              </a:rPr>
              <a:t>subunits</a:t>
            </a:r>
            <a:r>
              <a:rPr lang="en-US" sz="1600" b="0" dirty="0" smtClean="0">
                <a:latin typeface="+mn-lt"/>
              </a:rPr>
              <a:t>) that</a:t>
            </a:r>
            <a:r>
              <a:rPr lang="el-GR" sz="1600" b="0" dirty="0" smtClean="0">
                <a:latin typeface="+mn-lt"/>
              </a:rPr>
              <a:t> </a:t>
            </a:r>
            <a:r>
              <a:rPr lang="el-GR" sz="1600" b="0" dirty="0">
                <a:latin typeface="+mn-lt"/>
              </a:rPr>
              <a:t>can transcribe RNA from nicked dsDNA templates or from ssDNA templates. However, by itself, it cannot initiate transcription at a promoter. In this respect, it resembles the core form of bacterial RNA polymerase.</a:t>
            </a:r>
            <a:r>
              <a:rPr lang="el-GR" sz="1600" b="0" dirty="0" smtClean="0">
                <a:latin typeface="+mn-lt"/>
              </a:rPr>
              <a:t> </a:t>
            </a:r>
            <a:r>
              <a:rPr lang="en-GB" sz="1600" b="0" dirty="0" smtClean="0"/>
              <a:t>Example:</a:t>
            </a:r>
            <a:r>
              <a:rPr lang="el-GR" sz="1600" b="0" dirty="0" smtClean="0"/>
              <a:t> mRNA</a:t>
            </a:r>
            <a:r>
              <a:rPr lang="en-GB" sz="1600" b="0" dirty="0" smtClean="0"/>
              <a:t>.</a:t>
            </a:r>
            <a:r>
              <a:rPr lang="el-GR" sz="1600" b="0" dirty="0" smtClean="0"/>
              <a:t> </a:t>
            </a:r>
            <a:endParaRPr lang="en-US" sz="1600" b="0" dirty="0" smtClean="0">
              <a:latin typeface="+mn-lt"/>
            </a:endParaRPr>
          </a:p>
          <a:p>
            <a:pPr marL="342900" indent="-342900">
              <a:lnSpc>
                <a:spcPct val="90000"/>
              </a:lnSpc>
              <a:spcBef>
                <a:spcPct val="20000"/>
              </a:spcBef>
              <a:buFontTx/>
              <a:buChar char="•"/>
            </a:pPr>
            <a:r>
              <a:rPr lang="el-GR" sz="1600" b="0" dirty="0">
                <a:latin typeface="+mn-lt"/>
              </a:rPr>
              <a:t>Class III</a:t>
            </a:r>
            <a:r>
              <a:rPr lang="el-GR" sz="1600" b="0" dirty="0" smtClean="0">
                <a:latin typeface="+mn-lt"/>
              </a:rPr>
              <a:t> </a:t>
            </a:r>
            <a:r>
              <a:rPr lang="en-GB" sz="1600" b="0" dirty="0" smtClean="0">
                <a:latin typeface="+mn-lt"/>
              </a:rPr>
              <a:t>genes or </a:t>
            </a:r>
            <a:r>
              <a:rPr lang="en-GB" sz="1600" b="0" dirty="0" err="1" smtClean="0">
                <a:latin typeface="+mn-lt"/>
              </a:rPr>
              <a:t>t</a:t>
            </a:r>
            <a:r>
              <a:rPr lang="el-GR" sz="1600" b="0" dirty="0" smtClean="0">
                <a:latin typeface="+mn-lt"/>
              </a:rPr>
              <a:t>ranscription </a:t>
            </a:r>
            <a:r>
              <a:rPr lang="el-GR" sz="1600" b="0" dirty="0">
                <a:latin typeface="+mn-lt"/>
              </a:rPr>
              <a:t>Units</a:t>
            </a:r>
            <a:r>
              <a:rPr lang="en-US" sz="1600" b="0" dirty="0" smtClean="0">
                <a:latin typeface="+mn-lt"/>
              </a:rPr>
              <a:t>:</a:t>
            </a:r>
            <a:r>
              <a:rPr lang="el-GR" sz="1600" b="0" dirty="0" smtClean="0">
                <a:latin typeface="+mn-lt"/>
              </a:rPr>
              <a:t> </a:t>
            </a:r>
            <a:r>
              <a:rPr lang="el-GR" sz="1600" b="0" dirty="0">
                <a:latin typeface="+mn-lt"/>
              </a:rPr>
              <a:t>are principally</a:t>
            </a:r>
            <a:r>
              <a:rPr lang="el-GR" sz="1600" b="0" dirty="0" smtClean="0">
                <a:latin typeface="+mn-lt"/>
              </a:rPr>
              <a:t> small </a:t>
            </a:r>
            <a:r>
              <a:rPr lang="el-GR" sz="1600" b="0" dirty="0">
                <a:latin typeface="+mn-lt"/>
              </a:rPr>
              <a:t>RNA </a:t>
            </a:r>
            <a:r>
              <a:rPr lang="el-GR" sz="1600" b="0" dirty="0" smtClean="0">
                <a:latin typeface="+mn-lt"/>
              </a:rPr>
              <a:t>molecules</a:t>
            </a:r>
            <a:r>
              <a:rPr lang="en-GB" sz="1600" b="0" dirty="0" smtClean="0">
                <a:latin typeface="+mn-lt"/>
              </a:rPr>
              <a:t> </a:t>
            </a:r>
            <a:r>
              <a:rPr lang="el-GR" sz="1600" b="0" dirty="0" smtClean="0"/>
              <a:t>transcribed by</a:t>
            </a:r>
            <a:r>
              <a:rPr lang="en-GB" sz="1600" b="0" dirty="0" smtClean="0"/>
              <a:t> </a:t>
            </a:r>
            <a:r>
              <a:rPr lang="el-GR" sz="1600" b="0" dirty="0" smtClean="0"/>
              <a:t>the </a:t>
            </a:r>
            <a:r>
              <a:rPr lang="en-GB" sz="1600" b="0" dirty="0" smtClean="0"/>
              <a:t>largest and </a:t>
            </a:r>
            <a:r>
              <a:rPr lang="el-GR" sz="1600" b="0" dirty="0" smtClean="0"/>
              <a:t>most active</a:t>
            </a:r>
            <a:r>
              <a:rPr lang="en-GB" sz="1600" b="0" dirty="0" smtClean="0"/>
              <a:t> polymerase,</a:t>
            </a:r>
            <a:r>
              <a:rPr lang="el-GR" sz="1600" b="0" dirty="0" smtClean="0"/>
              <a:t> RNA polymerase II</a:t>
            </a:r>
            <a:r>
              <a:rPr lang="en-GB" sz="1600" b="0" dirty="0" smtClean="0"/>
              <a:t>I (</a:t>
            </a:r>
            <a:r>
              <a:rPr lang="en-US" sz="1600" b="0" dirty="0" smtClean="0"/>
              <a:t>17 subunits)</a:t>
            </a:r>
            <a:r>
              <a:rPr lang="el-GR" sz="1600" b="0" dirty="0" smtClean="0">
                <a:latin typeface="+mn-lt"/>
              </a:rPr>
              <a:t>. </a:t>
            </a:r>
            <a:r>
              <a:rPr lang="el-GR" sz="1600" b="0" dirty="0">
                <a:latin typeface="+mn-lt"/>
              </a:rPr>
              <a:t>The best studied examples are the 5S rRNA </a:t>
            </a:r>
            <a:r>
              <a:rPr lang="el-GR" sz="1600" b="0" dirty="0" smtClean="0">
                <a:latin typeface="+mn-lt"/>
              </a:rPr>
              <a:t>gene </a:t>
            </a:r>
            <a:r>
              <a:rPr lang="el-GR" sz="1600" b="0" dirty="0">
                <a:latin typeface="+mn-lt"/>
              </a:rPr>
              <a:t>and tRNA genes.</a:t>
            </a:r>
            <a:r>
              <a:rPr lang="el-GR" sz="1600" b="0" dirty="0" smtClean="0">
                <a:latin typeface="+mn-lt"/>
              </a:rPr>
              <a:t/>
            </a:r>
            <a:br>
              <a:rPr lang="el-GR" sz="1600" b="0" dirty="0" smtClean="0">
                <a:latin typeface="+mn-lt"/>
              </a:rPr>
            </a:br>
            <a:endParaRPr lang="el-GR" sz="1600" b="0" dirty="0">
              <a:latin typeface="+mn-lt"/>
            </a:endParaRPr>
          </a:p>
        </p:txBody>
      </p: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860425" y="1525265"/>
            <a:ext cx="7712075" cy="3808735"/>
          </a:xfrm>
          <a:prstGeom prst="rect">
            <a:avLst/>
          </a:prstGeom>
          <a:noFill/>
          <a:ln w="9525">
            <a:noFill/>
            <a:miter lim="800000"/>
            <a:headEnd/>
            <a:tailEnd/>
          </a:ln>
        </p:spPr>
        <p:txBody>
          <a:bodyPr anchor="ctr">
            <a:spAutoFit/>
          </a:bodyPr>
          <a:lstStyle/>
          <a:p>
            <a:pPr algn="just">
              <a:lnSpc>
                <a:spcPct val="150000"/>
              </a:lnSpc>
            </a:pPr>
            <a:r>
              <a:rPr lang="en-US" sz="1800" b="0" dirty="0" smtClean="0"/>
              <a:t>Meiosis I is like Mitosis.</a:t>
            </a:r>
          </a:p>
          <a:p>
            <a:pPr algn="just">
              <a:lnSpc>
                <a:spcPct val="150000"/>
              </a:lnSpc>
            </a:pPr>
            <a:endParaRPr lang="en-US" sz="1800" b="0" dirty="0" smtClean="0"/>
          </a:p>
          <a:p>
            <a:pPr algn="just">
              <a:lnSpc>
                <a:spcPct val="150000"/>
              </a:lnSpc>
            </a:pPr>
            <a:r>
              <a:rPr lang="en-US" sz="1800" b="0" dirty="0" smtClean="0"/>
              <a:t>Meiosis II is similar to mitosis.</a:t>
            </a:r>
          </a:p>
          <a:p>
            <a:pPr algn="just">
              <a:lnSpc>
                <a:spcPct val="150000"/>
              </a:lnSpc>
            </a:pPr>
            <a:r>
              <a:rPr lang="en-US" sz="1800" b="0" dirty="0" smtClean="0"/>
              <a:t>However, there is no S phase.</a:t>
            </a:r>
          </a:p>
          <a:p>
            <a:pPr algn="just">
              <a:lnSpc>
                <a:spcPct val="150000"/>
              </a:lnSpc>
            </a:pPr>
            <a:r>
              <a:rPr lang="en-US" sz="1800" b="0" dirty="0" smtClean="0"/>
              <a:t>The </a:t>
            </a:r>
            <a:r>
              <a:rPr lang="en-US" sz="1800" b="0" dirty="0" err="1" smtClean="0"/>
              <a:t>chromatids</a:t>
            </a:r>
            <a:r>
              <a:rPr lang="en-US" sz="1800" b="0" dirty="0" smtClean="0"/>
              <a:t> of each chromosome are no longer identical due to recombination.</a:t>
            </a:r>
          </a:p>
          <a:p>
            <a:pPr algn="just">
              <a:lnSpc>
                <a:spcPct val="150000"/>
              </a:lnSpc>
            </a:pPr>
            <a:r>
              <a:rPr lang="en-US" sz="1800" b="0" dirty="0" smtClean="0"/>
              <a:t>During Meiosis II the </a:t>
            </a:r>
            <a:r>
              <a:rPr lang="en-US" sz="1800" b="0" dirty="0" err="1" smtClean="0"/>
              <a:t>chromatids</a:t>
            </a:r>
            <a:r>
              <a:rPr lang="en-US" sz="1800" b="0" dirty="0" smtClean="0"/>
              <a:t> are separated.</a:t>
            </a:r>
          </a:p>
          <a:p>
            <a:pPr algn="just">
              <a:lnSpc>
                <a:spcPct val="150000"/>
              </a:lnSpc>
            </a:pPr>
            <a:r>
              <a:rPr lang="en-US" sz="1800" b="0" dirty="0" smtClean="0"/>
              <a:t>Two daughter cells are produced each with 23 chromosomes (haploids), and each chromosome has only one </a:t>
            </a:r>
            <a:r>
              <a:rPr lang="en-US" sz="1800" b="0" dirty="0" err="1" smtClean="0"/>
              <a:t>chromatids</a:t>
            </a:r>
            <a:r>
              <a:rPr lang="en-US" sz="1800" b="0" dirty="0" smtClean="0"/>
              <a:t>.</a:t>
            </a:r>
          </a:p>
        </p:txBody>
      </p:sp>
      <p:sp>
        <p:nvSpPr>
          <p:cNvPr id="28675" name="Text Box 5"/>
          <p:cNvSpPr txBox="1">
            <a:spLocks noChangeArrowheads="1"/>
          </p:cNvSpPr>
          <p:nvPr/>
        </p:nvSpPr>
        <p:spPr bwMode="auto">
          <a:xfrm>
            <a:off x="3308980" y="666690"/>
            <a:ext cx="1253543" cy="400110"/>
          </a:xfrm>
          <a:prstGeom prst="rect">
            <a:avLst/>
          </a:prstGeom>
          <a:noFill/>
          <a:ln w="9525">
            <a:noFill/>
            <a:miter lim="800000"/>
            <a:headEnd/>
            <a:tailEnd/>
          </a:ln>
        </p:spPr>
        <p:txBody>
          <a:bodyPr wrap="none">
            <a:spAutoFit/>
          </a:bodyPr>
          <a:lstStyle/>
          <a:p>
            <a:r>
              <a:rPr lang="en-US" sz="2000" b="1" dirty="0" smtClean="0"/>
              <a:t>MEIOSIS</a:t>
            </a:r>
            <a:endParaRPr lang="el-GR" sz="2000" b="1"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700" y="387350"/>
            <a:ext cx="8102600" cy="6083300"/>
          </a:xfrm>
          <a:prstGeom prst="rect">
            <a:avLst/>
          </a:prstGeom>
        </p:spPr>
      </p:pic>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790575" y="2438400"/>
            <a:ext cx="7404015" cy="923330"/>
          </a:xfrm>
          <a:prstGeom prst="rect">
            <a:avLst/>
          </a:prstGeom>
          <a:noFill/>
          <a:ln w="9525">
            <a:noFill/>
            <a:miter lim="800000"/>
            <a:headEnd/>
            <a:tailEnd/>
          </a:ln>
        </p:spPr>
        <p:txBody>
          <a:bodyPr wrap="none">
            <a:spAutoFit/>
          </a:bodyPr>
          <a:lstStyle/>
          <a:p>
            <a:r>
              <a:rPr lang="en-US" sz="1800" b="0" dirty="0"/>
              <a:t>Animation</a:t>
            </a:r>
            <a:r>
              <a:rPr lang="en-US" sz="1800" b="0" dirty="0" smtClean="0"/>
              <a:t>:</a:t>
            </a:r>
            <a:endParaRPr lang="el-GR" sz="1800" b="0" dirty="0" smtClean="0"/>
          </a:p>
          <a:p>
            <a:endParaRPr lang="en-US" sz="1800" b="0" dirty="0" smtClean="0"/>
          </a:p>
          <a:p>
            <a:r>
              <a:rPr lang="el-GR" sz="1800" b="0" dirty="0"/>
              <a:t>http://www.biology.arizona.edu/CELL_BIO/tutorials/meiosis/page3.html</a:t>
            </a:r>
          </a:p>
        </p:txBody>
      </p:sp>
      <p:sp>
        <p:nvSpPr>
          <p:cNvPr id="3" name="Rectangle 8"/>
          <p:cNvSpPr>
            <a:spLocks noChangeArrowheads="1"/>
          </p:cNvSpPr>
          <p:nvPr/>
        </p:nvSpPr>
        <p:spPr bwMode="auto">
          <a:xfrm>
            <a:off x="790575" y="4278868"/>
            <a:ext cx="6959056"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=D1_-mQS_FZ0&amp;feature=related</a:t>
            </a:r>
          </a:p>
        </p:txBody>
      </p:sp>
      <p:sp>
        <p:nvSpPr>
          <p:cNvPr id="4" name="Rectangle 9"/>
          <p:cNvSpPr>
            <a:spLocks noChangeArrowheads="1"/>
          </p:cNvSpPr>
          <p:nvPr/>
        </p:nvSpPr>
        <p:spPr bwMode="auto">
          <a:xfrm>
            <a:off x="790575" y="3593068"/>
            <a:ext cx="6857278"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=MqaJqLL49a0&amp;feature=related</a:t>
            </a:r>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3733800"/>
            <a:ext cx="2540000" cy="2846953"/>
          </a:xfrm>
          <a:prstGeom prst="rect">
            <a:avLst/>
          </a:prstGeom>
        </p:spPr>
      </p:pic>
      <p:pic>
        <p:nvPicPr>
          <p:cNvPr id="4" name="Picture 3"/>
          <p:cNvPicPr>
            <a:picLocks noChangeAspect="1"/>
          </p:cNvPicPr>
          <p:nvPr/>
        </p:nvPicPr>
        <p:blipFill>
          <a:blip r:embed="rId3"/>
          <a:stretch>
            <a:fillRect/>
          </a:stretch>
        </p:blipFill>
        <p:spPr>
          <a:xfrm>
            <a:off x="3886200" y="3802696"/>
            <a:ext cx="3962400" cy="2625657"/>
          </a:xfrm>
          <a:prstGeom prst="rect">
            <a:avLst/>
          </a:prstGeom>
        </p:spPr>
      </p:pic>
      <p:sp>
        <p:nvSpPr>
          <p:cNvPr id="5" name="Rectangle 4"/>
          <p:cNvSpPr/>
          <p:nvPr/>
        </p:nvSpPr>
        <p:spPr>
          <a:xfrm>
            <a:off x="838200" y="871477"/>
            <a:ext cx="7543800" cy="2862323"/>
          </a:xfrm>
          <a:prstGeom prst="rect">
            <a:avLst/>
          </a:prstGeom>
        </p:spPr>
        <p:txBody>
          <a:bodyPr wrap="square">
            <a:spAutoFit/>
          </a:bodyPr>
          <a:lstStyle/>
          <a:p>
            <a:r>
              <a:rPr lang="en-GB" sz="1800" dirty="0" smtClean="0"/>
              <a:t>CELL CYCLE REGULATION</a:t>
            </a:r>
            <a:endParaRPr lang="el-GR" sz="1800" dirty="0" smtClean="0"/>
          </a:p>
          <a:p>
            <a:endParaRPr lang="el-GR" sz="1800" dirty="0" smtClean="0"/>
          </a:p>
          <a:p>
            <a:r>
              <a:rPr lang="en-US" sz="1800" b="0" dirty="0" smtClean="0"/>
              <a:t>The proteins that regulate the mechanism of action of the cell cycle are:</a:t>
            </a:r>
            <a:endParaRPr lang="el-GR" sz="1800" b="0" dirty="0" smtClean="0"/>
          </a:p>
          <a:p>
            <a:endParaRPr lang="en-US" sz="1800" b="0" dirty="0" smtClean="0"/>
          </a:p>
          <a:p>
            <a:r>
              <a:rPr lang="en-US" sz="1800" dirty="0" err="1" smtClean="0"/>
              <a:t>Cyclins</a:t>
            </a:r>
            <a:r>
              <a:rPr lang="en-US" sz="1800" b="0" dirty="0" smtClean="0"/>
              <a:t>: main switches for cell cycle control</a:t>
            </a:r>
            <a:endParaRPr lang="el-GR" sz="1800" b="0" dirty="0" smtClean="0"/>
          </a:p>
          <a:p>
            <a:endParaRPr lang="en-US" sz="1800" b="0" dirty="0" smtClean="0"/>
          </a:p>
          <a:p>
            <a:r>
              <a:rPr lang="en-US" sz="1800" dirty="0" err="1" smtClean="0"/>
              <a:t>Cdks</a:t>
            </a:r>
            <a:r>
              <a:rPr lang="en-US" sz="1800" b="0" dirty="0" smtClean="0"/>
              <a:t>: </a:t>
            </a:r>
            <a:r>
              <a:rPr lang="en-US" sz="1800" b="0" dirty="0" err="1" smtClean="0"/>
              <a:t>Cyclin</a:t>
            </a:r>
            <a:r>
              <a:rPr lang="en-US" sz="1800" b="0" dirty="0" smtClean="0"/>
              <a:t>-dependent protein </a:t>
            </a:r>
            <a:r>
              <a:rPr lang="en-US" sz="1800" b="0" dirty="0" err="1" smtClean="0"/>
              <a:t>kinases</a:t>
            </a:r>
            <a:endParaRPr lang="en-US" sz="1800" b="0" dirty="0" smtClean="0"/>
          </a:p>
          <a:p>
            <a:r>
              <a:rPr lang="en-US" sz="1800" b="0" dirty="0" smtClean="0"/>
              <a:t>add phosphate groups to a protein (a </a:t>
            </a:r>
            <a:r>
              <a:rPr lang="en-US" sz="1800" b="0" dirty="0" err="1" smtClean="0"/>
              <a:t>cyclin</a:t>
            </a:r>
            <a:r>
              <a:rPr lang="en-US" sz="1800" b="0" dirty="0" smtClean="0"/>
              <a:t>)</a:t>
            </a:r>
          </a:p>
          <a:p>
            <a:endParaRPr lang="en-US" sz="1800" dirty="0" smtClean="0"/>
          </a:p>
          <a:p>
            <a:r>
              <a:rPr lang="en-US" sz="1800" dirty="0" err="1" smtClean="0"/>
              <a:t>CKIs</a:t>
            </a:r>
            <a:r>
              <a:rPr lang="en-US" sz="1800" dirty="0" smtClean="0"/>
              <a:t>: </a:t>
            </a:r>
            <a:r>
              <a:rPr lang="en-US" sz="1800" b="0" dirty="0" smtClean="0"/>
              <a:t>Inhibitors of </a:t>
            </a:r>
            <a:r>
              <a:rPr lang="en-US" sz="1800" b="0" dirty="0" err="1" smtClean="0"/>
              <a:t>CDKs</a:t>
            </a:r>
            <a:endParaRPr lang="en-US" sz="1800" b="0" dirty="0"/>
          </a:p>
        </p:txBody>
      </p:sp>
      <p:sp>
        <p:nvSpPr>
          <p:cNvPr id="6" name="Text Box 6"/>
          <p:cNvSpPr txBox="1">
            <a:spLocks noChangeArrowheads="1"/>
          </p:cNvSpPr>
          <p:nvPr/>
        </p:nvSpPr>
        <p:spPr bwMode="auto">
          <a:xfrm>
            <a:off x="3527525" y="300335"/>
            <a:ext cx="2111275" cy="461665"/>
          </a:xfrm>
          <a:prstGeom prst="rect">
            <a:avLst/>
          </a:prstGeom>
          <a:noFill/>
          <a:ln w="9525">
            <a:noFill/>
            <a:miter lim="800000"/>
            <a:headEnd/>
            <a:tailEnd/>
          </a:ln>
        </p:spPr>
        <p:txBody>
          <a:bodyPr wrap="none">
            <a:spAutoFit/>
          </a:bodyPr>
          <a:lstStyle/>
          <a:p>
            <a:r>
              <a:rPr lang="en-US" sz="2400" b="1" dirty="0" smtClean="0"/>
              <a:t>CELL </a:t>
            </a:r>
            <a:r>
              <a:rPr lang="en-US" sz="2400" b="1" dirty="0"/>
              <a:t>CYCLE</a:t>
            </a:r>
            <a:endParaRPr lang="el-GR" sz="2400" b="1"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1000" y="4394200"/>
            <a:ext cx="3414310" cy="1397000"/>
          </a:xfrm>
          <a:prstGeom prst="rect">
            <a:avLst/>
          </a:prstGeom>
        </p:spPr>
      </p:pic>
      <p:pic>
        <p:nvPicPr>
          <p:cNvPr id="12290" name="Picture 4" descr="CDKcyclins"/>
          <p:cNvPicPr>
            <a:picLocks noChangeAspect="1" noChangeArrowheads="1"/>
          </p:cNvPicPr>
          <p:nvPr/>
        </p:nvPicPr>
        <p:blipFill>
          <a:blip r:embed="rId3" cstate="print"/>
          <a:srcRect/>
          <a:stretch>
            <a:fillRect/>
          </a:stretch>
        </p:blipFill>
        <p:spPr bwMode="auto">
          <a:xfrm>
            <a:off x="323850" y="1182687"/>
            <a:ext cx="3867150" cy="3084513"/>
          </a:xfrm>
          <a:prstGeom prst="rect">
            <a:avLst/>
          </a:prstGeom>
          <a:noFill/>
          <a:ln w="9525">
            <a:noFill/>
            <a:miter lim="800000"/>
            <a:headEnd/>
            <a:tailEnd/>
          </a:ln>
        </p:spPr>
      </p:pic>
      <p:sp>
        <p:nvSpPr>
          <p:cNvPr id="5" name="Rectangle 4"/>
          <p:cNvSpPr/>
          <p:nvPr/>
        </p:nvSpPr>
        <p:spPr>
          <a:xfrm>
            <a:off x="4191000" y="989885"/>
            <a:ext cx="4876800" cy="4801315"/>
          </a:xfrm>
          <a:prstGeom prst="rect">
            <a:avLst/>
          </a:prstGeom>
        </p:spPr>
        <p:txBody>
          <a:bodyPr wrap="square">
            <a:spAutoFit/>
          </a:bodyPr>
          <a:lstStyle/>
          <a:p>
            <a:r>
              <a:rPr lang="en-US" sz="1800" dirty="0" err="1" smtClean="0"/>
              <a:t>Cyclins</a:t>
            </a:r>
            <a:endParaRPr lang="en-US" sz="1800" dirty="0" smtClean="0"/>
          </a:p>
          <a:p>
            <a:r>
              <a:rPr lang="en-US" sz="1800" b="0" dirty="0" err="1" smtClean="0"/>
              <a:t>cyclin</a:t>
            </a:r>
            <a:r>
              <a:rPr lang="en-US" sz="1800" b="0" dirty="0" smtClean="0"/>
              <a:t> of G1 phase (</a:t>
            </a:r>
            <a:r>
              <a:rPr lang="en-US" sz="1800" b="0" dirty="0" err="1" smtClean="0"/>
              <a:t>cyclin</a:t>
            </a:r>
            <a:r>
              <a:rPr lang="en-US" sz="1800" b="0" dirty="0" smtClean="0"/>
              <a:t> D)</a:t>
            </a:r>
          </a:p>
          <a:p>
            <a:r>
              <a:rPr lang="en-US" sz="1800" b="0" dirty="0" err="1" smtClean="0"/>
              <a:t>cyclins</a:t>
            </a:r>
            <a:r>
              <a:rPr lang="en-US" sz="1800" b="0" dirty="0" smtClean="0"/>
              <a:t> of S/G2 phases (</a:t>
            </a:r>
            <a:r>
              <a:rPr lang="en-US" sz="1800" b="0" dirty="0" err="1" smtClean="0"/>
              <a:t>cyclins</a:t>
            </a:r>
            <a:r>
              <a:rPr lang="en-US" sz="1800" b="0" dirty="0" smtClean="0"/>
              <a:t> E and A)</a:t>
            </a:r>
          </a:p>
          <a:p>
            <a:r>
              <a:rPr lang="en-US" sz="1800" b="0" dirty="0" smtClean="0"/>
              <a:t>mitotic </a:t>
            </a:r>
            <a:r>
              <a:rPr lang="en-US" sz="1800" b="0" dirty="0" err="1" smtClean="0"/>
              <a:t>cyclin</a:t>
            </a:r>
            <a:r>
              <a:rPr lang="en-US" sz="1800" b="0" dirty="0" smtClean="0"/>
              <a:t> (</a:t>
            </a:r>
            <a:r>
              <a:rPr lang="en-US" sz="1800" b="0" dirty="0" err="1" smtClean="0"/>
              <a:t>cyclins</a:t>
            </a:r>
            <a:r>
              <a:rPr lang="en-US" sz="1800" b="0" dirty="0" smtClean="0"/>
              <a:t> B)</a:t>
            </a:r>
          </a:p>
          <a:p>
            <a:r>
              <a:rPr lang="en-US" sz="1800" b="0" dirty="0" smtClean="0"/>
              <a:t>Their levels in the cell increase and decrease according to the stages of the cell cycle.</a:t>
            </a:r>
            <a:endParaRPr lang="el-GR" sz="1800" b="0" dirty="0" smtClean="0"/>
          </a:p>
          <a:p>
            <a:endParaRPr lang="el-GR" sz="1800" b="0" dirty="0" smtClean="0"/>
          </a:p>
          <a:p>
            <a:r>
              <a:rPr lang="en-US" sz="1800" dirty="0" err="1" smtClean="0"/>
              <a:t>Cyclin</a:t>
            </a:r>
            <a:r>
              <a:rPr lang="en-US" sz="1800" dirty="0" smtClean="0"/>
              <a:t>-dependent protein </a:t>
            </a:r>
            <a:r>
              <a:rPr lang="en-US" sz="1800" dirty="0" err="1" smtClean="0"/>
              <a:t>kinases</a:t>
            </a:r>
            <a:r>
              <a:rPr lang="en-US" sz="1800" dirty="0" smtClean="0"/>
              <a:t> (</a:t>
            </a:r>
            <a:r>
              <a:rPr lang="en-US" sz="1800" dirty="0" err="1" smtClean="0"/>
              <a:t>CDKs</a:t>
            </a:r>
            <a:r>
              <a:rPr lang="en-US" sz="1800" dirty="0" smtClean="0"/>
              <a:t>)</a:t>
            </a:r>
          </a:p>
          <a:p>
            <a:r>
              <a:rPr lang="en-US" sz="1800" b="0" dirty="0" smtClean="0"/>
              <a:t>CDK of G1 phase (Cdk4)</a:t>
            </a:r>
          </a:p>
          <a:p>
            <a:r>
              <a:rPr lang="en-US" sz="1800" b="0" dirty="0" smtClean="0"/>
              <a:t>CDK of S phase (Cdk2)</a:t>
            </a:r>
          </a:p>
          <a:p>
            <a:r>
              <a:rPr lang="en-US" sz="1800" b="0" dirty="0" smtClean="0"/>
              <a:t>CDK of G2 and M phases (Cdk1)</a:t>
            </a:r>
            <a:endParaRPr lang="el-GR" sz="1800" b="0" dirty="0" smtClean="0"/>
          </a:p>
          <a:p>
            <a:r>
              <a:rPr lang="en-US" sz="1800" b="0" dirty="0" smtClean="0"/>
              <a:t>Their levels in the cell remain relatively stable. However, they must bind to the appropriate </a:t>
            </a:r>
            <a:r>
              <a:rPr lang="en-US" sz="1800" b="0" dirty="0" err="1" smtClean="0"/>
              <a:t>cyclin</a:t>
            </a:r>
            <a:r>
              <a:rPr lang="en-US" sz="1800" b="0" dirty="0" smtClean="0"/>
              <a:t> (the levels of which vary) to be activated. They add phosphate groups to a variety of protein substrates that control cell cycle processes.</a:t>
            </a:r>
            <a:endParaRPr lang="en-US" sz="1800" b="0" dirty="0"/>
          </a:p>
        </p:txBody>
      </p:sp>
      <p:sp>
        <p:nvSpPr>
          <p:cNvPr id="6" name="Rectangle 5"/>
          <p:cNvSpPr/>
          <p:nvPr/>
        </p:nvSpPr>
        <p:spPr>
          <a:xfrm>
            <a:off x="1524000" y="228600"/>
            <a:ext cx="6629400" cy="461665"/>
          </a:xfrm>
          <a:prstGeom prst="rect">
            <a:avLst/>
          </a:prstGeom>
        </p:spPr>
        <p:txBody>
          <a:bodyPr wrap="square">
            <a:spAutoFit/>
          </a:bodyPr>
          <a:lstStyle/>
          <a:p>
            <a:r>
              <a:rPr lang="en-GB" sz="2400" dirty="0" smtClean="0"/>
              <a:t>CELL CYCLE REGULATION</a:t>
            </a:r>
            <a:endParaRPr lang="el-GR" sz="2400" dirty="0" smtClean="0"/>
          </a:p>
        </p:txBody>
      </p:sp>
      <p:sp>
        <p:nvSpPr>
          <p:cNvPr id="12" name="Freeform 11"/>
          <p:cNvSpPr/>
          <p:nvPr/>
        </p:nvSpPr>
        <p:spPr bwMode="auto">
          <a:xfrm>
            <a:off x="1879600" y="4764617"/>
            <a:ext cx="1016000" cy="539750"/>
          </a:xfrm>
          <a:custGeom>
            <a:avLst/>
            <a:gdLst>
              <a:gd name="connsiteX0" fmla="*/ 0 w 1016000"/>
              <a:gd name="connsiteY0" fmla="*/ 467783 h 539750"/>
              <a:gd name="connsiteX1" fmla="*/ 203200 w 1016000"/>
              <a:gd name="connsiteY1" fmla="*/ 442383 h 539750"/>
              <a:gd name="connsiteX2" fmla="*/ 457200 w 1016000"/>
              <a:gd name="connsiteY2" fmla="*/ 61383 h 539750"/>
              <a:gd name="connsiteX3" fmla="*/ 584200 w 1016000"/>
              <a:gd name="connsiteY3" fmla="*/ 74083 h 539750"/>
              <a:gd name="connsiteX4" fmla="*/ 901700 w 1016000"/>
              <a:gd name="connsiteY4" fmla="*/ 467783 h 539750"/>
              <a:gd name="connsiteX5" fmla="*/ 1016000 w 1016000"/>
              <a:gd name="connsiteY5" fmla="*/ 505883 h 539750"/>
              <a:gd name="connsiteX6" fmla="*/ 1016000 w 1016000"/>
              <a:gd name="connsiteY6" fmla="*/ 505883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000" h="539750">
                <a:moveTo>
                  <a:pt x="0" y="467783"/>
                </a:moveTo>
                <a:cubicBezTo>
                  <a:pt x="63500" y="488949"/>
                  <a:pt x="127000" y="510116"/>
                  <a:pt x="203200" y="442383"/>
                </a:cubicBezTo>
                <a:cubicBezTo>
                  <a:pt x="279400" y="374650"/>
                  <a:pt x="393700" y="122766"/>
                  <a:pt x="457200" y="61383"/>
                </a:cubicBezTo>
                <a:cubicBezTo>
                  <a:pt x="520700" y="0"/>
                  <a:pt x="510117" y="6350"/>
                  <a:pt x="584200" y="74083"/>
                </a:cubicBezTo>
                <a:cubicBezTo>
                  <a:pt x="658283" y="141816"/>
                  <a:pt x="829733" y="395816"/>
                  <a:pt x="901700" y="467783"/>
                </a:cubicBezTo>
                <a:cubicBezTo>
                  <a:pt x="973667" y="539750"/>
                  <a:pt x="1016000" y="505883"/>
                  <a:pt x="1016000" y="505883"/>
                </a:cubicBezTo>
                <a:lnTo>
                  <a:pt x="1016000" y="505883"/>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9123" y="3587062"/>
            <a:ext cx="5322277" cy="3105838"/>
          </a:xfrm>
          <a:prstGeom prst="rect">
            <a:avLst/>
          </a:prstGeom>
        </p:spPr>
      </p:pic>
      <p:sp>
        <p:nvSpPr>
          <p:cNvPr id="3" name="Rectangle 2"/>
          <p:cNvSpPr/>
          <p:nvPr/>
        </p:nvSpPr>
        <p:spPr>
          <a:xfrm>
            <a:off x="609600" y="871477"/>
            <a:ext cx="8153400" cy="2862323"/>
          </a:xfrm>
          <a:prstGeom prst="rect">
            <a:avLst/>
          </a:prstGeom>
        </p:spPr>
        <p:txBody>
          <a:bodyPr wrap="square">
            <a:spAutoFit/>
          </a:bodyPr>
          <a:lstStyle/>
          <a:p>
            <a:pPr algn="just"/>
            <a:r>
              <a:rPr lang="en-US" sz="1800" b="0" dirty="0" err="1" smtClean="0"/>
              <a:t>CDKs</a:t>
            </a:r>
            <a:r>
              <a:rPr lang="en-US" sz="1800" b="0" dirty="0" smtClean="0"/>
              <a:t> are 34-40 </a:t>
            </a:r>
            <a:r>
              <a:rPr lang="en-US" sz="1800" b="0" dirty="0" err="1" smtClean="0"/>
              <a:t>kDa</a:t>
            </a:r>
            <a:r>
              <a:rPr lang="en-US" sz="1800" b="0" dirty="0" smtClean="0"/>
              <a:t> proteins with protein </a:t>
            </a:r>
            <a:r>
              <a:rPr lang="en-US" sz="1800" b="0" dirty="0" err="1" smtClean="0"/>
              <a:t>kinase</a:t>
            </a:r>
            <a:r>
              <a:rPr lang="en-US" sz="1800" b="0" dirty="0" smtClean="0"/>
              <a:t> activity. For their activation they bind with the appropriate </a:t>
            </a:r>
            <a:r>
              <a:rPr lang="en-US" sz="1800" b="0" dirty="0" err="1" smtClean="0"/>
              <a:t>cyclin</a:t>
            </a:r>
            <a:r>
              <a:rPr lang="en-US" sz="1800" b="0" dirty="0" smtClean="0"/>
              <a:t>. Active </a:t>
            </a:r>
            <a:r>
              <a:rPr lang="en-US" sz="1800" b="0" dirty="0" err="1" smtClean="0"/>
              <a:t>cyclin</a:t>
            </a:r>
            <a:r>
              <a:rPr lang="en-US" sz="1800" b="0" dirty="0" smtClean="0"/>
              <a:t>-dependent protein </a:t>
            </a:r>
            <a:r>
              <a:rPr lang="en-US" sz="1800" b="0" dirty="0" err="1" smtClean="0"/>
              <a:t>kinases</a:t>
            </a:r>
            <a:r>
              <a:rPr lang="en-US" sz="1800" b="0" dirty="0" smtClean="0"/>
              <a:t> are </a:t>
            </a:r>
            <a:r>
              <a:rPr lang="en-US" sz="1800" b="0" dirty="0" err="1" smtClean="0"/>
              <a:t>heterodimers</a:t>
            </a:r>
            <a:r>
              <a:rPr lang="en-US" sz="1800" b="0" dirty="0" smtClean="0"/>
              <a:t>, where </a:t>
            </a:r>
            <a:r>
              <a:rPr lang="en-US" sz="1800" b="0" dirty="0" err="1" smtClean="0"/>
              <a:t>kinase</a:t>
            </a:r>
            <a:r>
              <a:rPr lang="en-US" sz="1800" b="0" dirty="0" smtClean="0"/>
              <a:t> provides the site of catalytic activity while </a:t>
            </a:r>
            <a:r>
              <a:rPr lang="en-US" sz="1800" b="0" dirty="0" err="1" smtClean="0"/>
              <a:t>cyclin</a:t>
            </a:r>
            <a:r>
              <a:rPr lang="en-US" sz="1800" b="0" dirty="0" smtClean="0"/>
              <a:t> is responsible for the activation of the molecule and for its specific action. The catalytic center of </a:t>
            </a:r>
            <a:r>
              <a:rPr lang="en-US" sz="1800" b="0" dirty="0" err="1" smtClean="0"/>
              <a:t>CDKs</a:t>
            </a:r>
            <a:r>
              <a:rPr lang="en-US" sz="1800" b="0" dirty="0" smtClean="0"/>
              <a:t> contains a domain of ​​300 amino acids, where a high degree of homology is observed between the different members of the </a:t>
            </a:r>
            <a:r>
              <a:rPr lang="en-US" sz="1800" b="0" dirty="0" err="1" smtClean="0"/>
              <a:t>kinase</a:t>
            </a:r>
            <a:r>
              <a:rPr lang="en-US" sz="1800" b="0" dirty="0" smtClean="0"/>
              <a:t> family. Within this region there is a conserved 16 amino acid sequence that participates in </a:t>
            </a:r>
            <a:r>
              <a:rPr lang="en-US" sz="1800" b="0" dirty="0" err="1" smtClean="0"/>
              <a:t>cyclin</a:t>
            </a:r>
            <a:r>
              <a:rPr lang="en-US" sz="1800" b="0" dirty="0" smtClean="0"/>
              <a:t> binding and assists in the specific </a:t>
            </a:r>
            <a:r>
              <a:rPr lang="en-US" sz="1800" b="0" dirty="0" err="1" smtClean="0"/>
              <a:t>cyclin</a:t>
            </a:r>
            <a:r>
              <a:rPr lang="en-US" sz="1800" b="0" dirty="0" smtClean="0"/>
              <a:t>-CDK interaction.</a:t>
            </a:r>
          </a:p>
          <a:p>
            <a:r>
              <a:rPr lang="en-US" sz="1800" b="0" dirty="0" smtClean="0"/>
              <a:t>In mammals, there are at least seven different catalytic subunits, CDK1-CDK7.</a:t>
            </a:r>
          </a:p>
        </p:txBody>
      </p:sp>
      <p:sp>
        <p:nvSpPr>
          <p:cNvPr id="4" name="Rectangle 3"/>
          <p:cNvSpPr/>
          <p:nvPr/>
        </p:nvSpPr>
        <p:spPr>
          <a:xfrm>
            <a:off x="1447800" y="224135"/>
            <a:ext cx="7924800" cy="461665"/>
          </a:xfrm>
          <a:prstGeom prst="rect">
            <a:avLst/>
          </a:prstGeom>
        </p:spPr>
        <p:txBody>
          <a:bodyPr wrap="square">
            <a:spAutoFit/>
          </a:bodyPr>
          <a:lstStyle/>
          <a:p>
            <a:r>
              <a:rPr lang="en-US" sz="2400" dirty="0" smtClean="0"/>
              <a:t>ACTIVATION</a:t>
            </a:r>
            <a:r>
              <a:rPr lang="el-GR" sz="2400" dirty="0" smtClean="0"/>
              <a:t> &amp; </a:t>
            </a:r>
            <a:r>
              <a:rPr lang="en-GB" sz="2400" dirty="0" smtClean="0"/>
              <a:t>DEACTIVATION OF</a:t>
            </a:r>
            <a:r>
              <a:rPr lang="el-GR" sz="2400" dirty="0" smtClean="0"/>
              <a:t> </a:t>
            </a:r>
            <a:r>
              <a:rPr lang="en-US" sz="2400" dirty="0" err="1" smtClean="0"/>
              <a:t>CDKs</a:t>
            </a:r>
            <a:endParaRPr lang="en-US" sz="2400" b="0" dirty="0" smtClean="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05400" y="1295400"/>
            <a:ext cx="3962400" cy="2862205"/>
          </a:xfrm>
          <a:prstGeom prst="rect">
            <a:avLst/>
          </a:prstGeom>
        </p:spPr>
      </p:pic>
      <p:sp>
        <p:nvSpPr>
          <p:cNvPr id="4" name="Rectangle 3"/>
          <p:cNvSpPr/>
          <p:nvPr/>
        </p:nvSpPr>
        <p:spPr>
          <a:xfrm>
            <a:off x="609600" y="1102563"/>
            <a:ext cx="4267200" cy="3393237"/>
          </a:xfrm>
          <a:prstGeom prst="rect">
            <a:avLst/>
          </a:prstGeom>
        </p:spPr>
        <p:txBody>
          <a:bodyPr wrap="square">
            <a:spAutoFit/>
          </a:bodyPr>
          <a:lstStyle/>
          <a:p>
            <a:pPr algn="just">
              <a:lnSpc>
                <a:spcPct val="150000"/>
              </a:lnSpc>
            </a:pPr>
            <a:r>
              <a:rPr lang="en-US" sz="1800" b="0" dirty="0" err="1" smtClean="0"/>
              <a:t>CDKs</a:t>
            </a:r>
            <a:r>
              <a:rPr lang="en-US" sz="1800" b="0" dirty="0" smtClean="0"/>
              <a:t> may appear in both active and inactive formats. The transition between the two forms is regulated in several ways. Specific </a:t>
            </a:r>
            <a:r>
              <a:rPr lang="en-US" sz="1800" b="0" dirty="0" err="1" smtClean="0"/>
              <a:t>phosphorylation</a:t>
            </a:r>
            <a:r>
              <a:rPr lang="en-US" sz="1800" b="0" dirty="0" smtClean="0"/>
              <a:t> and </a:t>
            </a:r>
            <a:r>
              <a:rPr lang="en-US" sz="1800" b="0" dirty="0" err="1" smtClean="0"/>
              <a:t>dephosphorylation</a:t>
            </a:r>
            <a:r>
              <a:rPr lang="en-US" sz="1800" b="0" dirty="0" smtClean="0"/>
              <a:t> are critical in controlling the CDK activity. </a:t>
            </a:r>
            <a:r>
              <a:rPr lang="en-US" sz="1800" b="0" dirty="0" err="1" smtClean="0"/>
              <a:t>CDKs</a:t>
            </a:r>
            <a:r>
              <a:rPr lang="en-US" sz="1800" b="0" dirty="0" smtClean="0"/>
              <a:t> have specific </a:t>
            </a:r>
            <a:r>
              <a:rPr lang="en-US" sz="1800" b="0" dirty="0" err="1" smtClean="0"/>
              <a:t>phosphorylation</a:t>
            </a:r>
            <a:r>
              <a:rPr lang="en-US" sz="1800" b="0" dirty="0" smtClean="0"/>
              <a:t> sites, that may exhibit an activating or inhibitory effect.</a:t>
            </a:r>
          </a:p>
        </p:txBody>
      </p:sp>
      <p:sp>
        <p:nvSpPr>
          <p:cNvPr id="5" name="Rectangle 4"/>
          <p:cNvSpPr/>
          <p:nvPr/>
        </p:nvSpPr>
        <p:spPr>
          <a:xfrm>
            <a:off x="609600" y="4495800"/>
            <a:ext cx="8153400" cy="1731243"/>
          </a:xfrm>
          <a:prstGeom prst="rect">
            <a:avLst/>
          </a:prstGeom>
        </p:spPr>
        <p:txBody>
          <a:bodyPr wrap="square">
            <a:spAutoFit/>
          </a:bodyPr>
          <a:lstStyle/>
          <a:p>
            <a:pPr algn="just">
              <a:lnSpc>
                <a:spcPct val="150000"/>
              </a:lnSpc>
            </a:pPr>
            <a:r>
              <a:rPr lang="en-US" sz="1800" b="0" dirty="0" err="1" smtClean="0"/>
              <a:t>Phosphorylation</a:t>
            </a:r>
            <a:r>
              <a:rPr lang="en-US" sz="1800" b="0" dirty="0" smtClean="0"/>
              <a:t> of Thr160 </a:t>
            </a:r>
            <a:r>
              <a:rPr lang="en-US" sz="1800" b="0" smtClean="0"/>
              <a:t>of CDK1</a:t>
            </a:r>
            <a:r>
              <a:rPr lang="en-US" sz="1800" b="0" dirty="0" smtClean="0"/>
              <a:t>, Thr161 of CDK2 or Thr172 of CDK4, leads to </a:t>
            </a:r>
            <a:r>
              <a:rPr lang="en-US" sz="1800" b="0" dirty="0" err="1" smtClean="0"/>
              <a:t>kinase</a:t>
            </a:r>
            <a:r>
              <a:rPr lang="en-US" sz="1800" b="0" dirty="0" smtClean="0"/>
              <a:t> activation. </a:t>
            </a:r>
            <a:r>
              <a:rPr lang="en-US" sz="1800" b="0" dirty="0" err="1" smtClean="0"/>
              <a:t>Phosphorylation</a:t>
            </a:r>
            <a:r>
              <a:rPr lang="en-US" sz="1800" b="0" dirty="0" smtClean="0"/>
              <a:t> of Thr14 and Tyr15 results in inactivation. For activation and inactivation to occur the interaction of the CDK to its corresponding </a:t>
            </a:r>
            <a:r>
              <a:rPr lang="en-US" sz="1800" b="0" dirty="0" err="1" smtClean="0"/>
              <a:t>cyclin</a:t>
            </a:r>
            <a:r>
              <a:rPr lang="en-US" sz="1800" b="0" dirty="0" smtClean="0"/>
              <a:t> is required. </a:t>
            </a:r>
          </a:p>
        </p:txBody>
      </p:sp>
      <p:sp>
        <p:nvSpPr>
          <p:cNvPr id="7" name="Rectangle 6"/>
          <p:cNvSpPr/>
          <p:nvPr/>
        </p:nvSpPr>
        <p:spPr>
          <a:xfrm>
            <a:off x="1447800" y="304800"/>
            <a:ext cx="7924800" cy="461665"/>
          </a:xfrm>
          <a:prstGeom prst="rect">
            <a:avLst/>
          </a:prstGeom>
        </p:spPr>
        <p:txBody>
          <a:bodyPr wrap="square">
            <a:spAutoFit/>
          </a:bodyPr>
          <a:lstStyle/>
          <a:p>
            <a:r>
              <a:rPr lang="en-US" sz="2400" dirty="0" smtClean="0"/>
              <a:t>ACTIVATION</a:t>
            </a:r>
            <a:r>
              <a:rPr lang="el-GR" sz="2400" dirty="0" smtClean="0"/>
              <a:t> &amp; </a:t>
            </a:r>
            <a:r>
              <a:rPr lang="en-GB" sz="2400" dirty="0" smtClean="0"/>
              <a:t>DEACTIVATION OF</a:t>
            </a:r>
            <a:r>
              <a:rPr lang="el-GR" sz="2400" dirty="0" smtClean="0"/>
              <a:t> </a:t>
            </a:r>
            <a:r>
              <a:rPr lang="en-US" sz="2400" dirty="0" err="1" smtClean="0"/>
              <a:t>CDKs</a:t>
            </a:r>
            <a:endParaRPr lang="en-US" sz="2400" b="0" dirty="0" smtClean="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124200"/>
            <a:ext cx="8906145" cy="3334665"/>
          </a:xfrm>
          <a:prstGeom prst="rect">
            <a:avLst/>
          </a:prstGeom>
        </p:spPr>
      </p:pic>
      <p:sp>
        <p:nvSpPr>
          <p:cNvPr id="5" name="Rectangle 4"/>
          <p:cNvSpPr/>
          <p:nvPr/>
        </p:nvSpPr>
        <p:spPr>
          <a:xfrm>
            <a:off x="2026644" y="457200"/>
            <a:ext cx="4983756" cy="461665"/>
          </a:xfrm>
          <a:prstGeom prst="rect">
            <a:avLst/>
          </a:prstGeom>
        </p:spPr>
        <p:txBody>
          <a:bodyPr wrap="none">
            <a:spAutoFit/>
          </a:bodyPr>
          <a:lstStyle/>
          <a:p>
            <a:r>
              <a:rPr lang="en-US" sz="2400" dirty="0" smtClean="0"/>
              <a:t>CDK INHIBITOR PROTEINS</a:t>
            </a:r>
            <a:r>
              <a:rPr lang="el-GR" sz="2400" dirty="0" smtClean="0"/>
              <a:t> </a:t>
            </a:r>
            <a:r>
              <a:rPr lang="en-GB" sz="2400" dirty="0" smtClean="0"/>
              <a:t>(</a:t>
            </a:r>
            <a:r>
              <a:rPr lang="en-US" sz="2400" dirty="0" smtClean="0"/>
              <a:t>CKI</a:t>
            </a:r>
            <a:r>
              <a:rPr lang="en-GB" sz="2400" dirty="0" smtClean="0"/>
              <a:t>)</a:t>
            </a:r>
            <a:r>
              <a:rPr lang="en-US" sz="2400" dirty="0" smtClean="0"/>
              <a:t> </a:t>
            </a:r>
            <a:r>
              <a:rPr lang="el-GR" sz="2400" dirty="0" smtClean="0"/>
              <a:t> </a:t>
            </a:r>
            <a:endParaRPr lang="en-US" sz="2400" dirty="0"/>
          </a:p>
        </p:txBody>
      </p:sp>
      <p:sp>
        <p:nvSpPr>
          <p:cNvPr id="6" name="Rectangle 5"/>
          <p:cNvSpPr/>
          <p:nvPr/>
        </p:nvSpPr>
        <p:spPr>
          <a:xfrm>
            <a:off x="1143000" y="1371600"/>
            <a:ext cx="6629400" cy="1315745"/>
          </a:xfrm>
          <a:prstGeom prst="rect">
            <a:avLst/>
          </a:prstGeom>
        </p:spPr>
        <p:txBody>
          <a:bodyPr wrap="square">
            <a:spAutoFit/>
          </a:bodyPr>
          <a:lstStyle/>
          <a:p>
            <a:pPr>
              <a:lnSpc>
                <a:spcPct val="150000"/>
              </a:lnSpc>
            </a:pPr>
            <a:r>
              <a:rPr lang="en-US" sz="1800" b="0" dirty="0" err="1" smtClean="0"/>
              <a:t>CKIs</a:t>
            </a:r>
            <a:r>
              <a:rPr lang="en-US" sz="1800" b="0" dirty="0" smtClean="0"/>
              <a:t> are important elements</a:t>
            </a:r>
          </a:p>
          <a:p>
            <a:pPr>
              <a:lnSpc>
                <a:spcPct val="150000"/>
              </a:lnSpc>
            </a:pPr>
            <a:r>
              <a:rPr lang="en-US" sz="1800" b="0" dirty="0" smtClean="0"/>
              <a:t>with an inhibitory effect on the cell cycle that</a:t>
            </a:r>
          </a:p>
          <a:p>
            <a:pPr>
              <a:lnSpc>
                <a:spcPct val="150000"/>
              </a:lnSpc>
            </a:pPr>
            <a:r>
              <a:rPr lang="en-US" sz="1800" b="0" dirty="0" smtClean="0"/>
              <a:t>depends on the ratio of </a:t>
            </a:r>
            <a:r>
              <a:rPr lang="en-US" sz="1800" b="0" dirty="0" err="1" smtClean="0"/>
              <a:t>CKIs</a:t>
            </a:r>
            <a:r>
              <a:rPr lang="en-US" sz="1800" b="0" dirty="0" smtClean="0"/>
              <a:t> / </a:t>
            </a:r>
            <a:r>
              <a:rPr lang="en-US" sz="1800" b="0" dirty="0" err="1" smtClean="0"/>
              <a:t>cyclin</a:t>
            </a:r>
            <a:r>
              <a:rPr lang="en-US" sz="1800" b="0" dirty="0" smtClean="0"/>
              <a:t> concentration.</a:t>
            </a:r>
            <a:endParaRPr lang="el-GR" sz="1800" b="0" dirty="0" smtClean="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 y="1142285"/>
            <a:ext cx="5029200" cy="4801315"/>
          </a:xfrm>
          <a:prstGeom prst="rect">
            <a:avLst/>
          </a:prstGeom>
        </p:spPr>
        <p:txBody>
          <a:bodyPr wrap="square">
            <a:spAutoFit/>
          </a:bodyPr>
          <a:lstStyle/>
          <a:p>
            <a:pPr algn="just"/>
            <a:r>
              <a:rPr lang="en-US" sz="1800" b="0" dirty="0" smtClean="0"/>
              <a:t>The </a:t>
            </a:r>
            <a:r>
              <a:rPr lang="en-US" sz="1800" dirty="0" smtClean="0"/>
              <a:t>p21CIP1 inhibitor </a:t>
            </a:r>
            <a:r>
              <a:rPr lang="en-US" sz="1800" b="0" dirty="0" smtClean="0"/>
              <a:t>has a dual inhibitory effect. It connects the CDK2 complex with </a:t>
            </a:r>
            <a:r>
              <a:rPr lang="en-US" sz="1800" b="0" dirty="0" err="1" smtClean="0"/>
              <a:t>cyclins</a:t>
            </a:r>
            <a:r>
              <a:rPr lang="en-US" sz="1800" b="0" dirty="0" smtClean="0"/>
              <a:t> A, D and E and leads to their deactivation and has a binding domain for the complementary Proliferating Cell Nuclear Antigen (PCNA) protein, which is important for DNA synthesis and the binding of polymerase to DNA.</a:t>
            </a:r>
            <a:r>
              <a:rPr lang="en-US" sz="1800" dirty="0" smtClean="0"/>
              <a:t> </a:t>
            </a:r>
            <a:r>
              <a:rPr lang="en-US" sz="1800" b="0" dirty="0" smtClean="0"/>
              <a:t>Binding of the inhibitor prevents replication of DNA from polymerase, in vitro. </a:t>
            </a:r>
          </a:p>
          <a:p>
            <a:pPr algn="just"/>
            <a:endParaRPr lang="en-US" sz="1800" b="0" dirty="0" smtClean="0"/>
          </a:p>
          <a:p>
            <a:pPr algn="just"/>
            <a:r>
              <a:rPr lang="en-US" sz="1800" b="0" dirty="0" smtClean="0"/>
              <a:t>The concentration of p21CIP1 is regulated at its transcription level by the p53 tumor suppressor protein, which promotes p21CIP1 transcription by binding to its promoter. Activation of p53 occurs mainly during DNA destruction. The main purpose of the regulation is to repair the damage or promote apoptosis.</a:t>
            </a:r>
          </a:p>
        </p:txBody>
      </p:sp>
      <p:pic>
        <p:nvPicPr>
          <p:cNvPr id="3" name="Picture 2"/>
          <p:cNvPicPr>
            <a:picLocks noChangeAspect="1"/>
          </p:cNvPicPr>
          <p:nvPr/>
        </p:nvPicPr>
        <p:blipFill>
          <a:blip r:embed="rId2"/>
          <a:srcRect r="62388"/>
          <a:stretch>
            <a:fillRect/>
          </a:stretch>
        </p:blipFill>
        <p:spPr>
          <a:xfrm>
            <a:off x="5562600" y="1150185"/>
            <a:ext cx="3385833" cy="4615615"/>
          </a:xfrm>
          <a:prstGeom prst="rect">
            <a:avLst/>
          </a:prstGeom>
        </p:spPr>
      </p:pic>
      <p:sp>
        <p:nvSpPr>
          <p:cNvPr id="6" name="Rectangle 5"/>
          <p:cNvSpPr/>
          <p:nvPr/>
        </p:nvSpPr>
        <p:spPr>
          <a:xfrm>
            <a:off x="2026644" y="457200"/>
            <a:ext cx="4983756" cy="461665"/>
          </a:xfrm>
          <a:prstGeom prst="rect">
            <a:avLst/>
          </a:prstGeom>
        </p:spPr>
        <p:txBody>
          <a:bodyPr wrap="none">
            <a:spAutoFit/>
          </a:bodyPr>
          <a:lstStyle/>
          <a:p>
            <a:r>
              <a:rPr lang="en-US" sz="2400" dirty="0" smtClean="0"/>
              <a:t>CDK INHIBITOR PROTEINS</a:t>
            </a:r>
            <a:r>
              <a:rPr lang="el-GR" sz="2400" dirty="0" smtClean="0"/>
              <a:t> </a:t>
            </a:r>
            <a:r>
              <a:rPr lang="en-GB" sz="2400" dirty="0" smtClean="0"/>
              <a:t>(</a:t>
            </a:r>
            <a:r>
              <a:rPr lang="en-US" sz="2400" dirty="0" smtClean="0"/>
              <a:t>CKI</a:t>
            </a:r>
            <a:r>
              <a:rPr lang="en-GB" sz="2400" dirty="0" smtClean="0"/>
              <a:t>)</a:t>
            </a:r>
            <a:r>
              <a:rPr lang="en-US" sz="2400" dirty="0" smtClean="0"/>
              <a:t> </a:t>
            </a:r>
            <a:r>
              <a:rPr lang="el-GR" sz="2400" dirty="0" smtClean="0"/>
              <a:t> </a:t>
            </a:r>
            <a:endParaRPr lang="en-US" sz="2400"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33483"/>
          <a:stretch>
            <a:fillRect/>
          </a:stretch>
        </p:blipFill>
        <p:spPr>
          <a:xfrm>
            <a:off x="4038600" y="1890780"/>
            <a:ext cx="5257800" cy="4052820"/>
          </a:xfrm>
          <a:prstGeom prst="rect">
            <a:avLst/>
          </a:prstGeom>
        </p:spPr>
      </p:pic>
      <p:sp>
        <p:nvSpPr>
          <p:cNvPr id="3" name="Rectangle 2"/>
          <p:cNvSpPr/>
          <p:nvPr/>
        </p:nvSpPr>
        <p:spPr>
          <a:xfrm>
            <a:off x="609600" y="981670"/>
            <a:ext cx="8077200" cy="923330"/>
          </a:xfrm>
          <a:prstGeom prst="rect">
            <a:avLst/>
          </a:prstGeom>
        </p:spPr>
        <p:txBody>
          <a:bodyPr wrap="square">
            <a:spAutoFit/>
          </a:bodyPr>
          <a:lstStyle/>
          <a:p>
            <a:pPr algn="just"/>
            <a:r>
              <a:rPr lang="en-US" sz="1800" b="0" dirty="0" smtClean="0"/>
              <a:t>The </a:t>
            </a:r>
            <a:r>
              <a:rPr lang="en-US" sz="1800" dirty="0" smtClean="0"/>
              <a:t>p27KIP1 inhibitor </a:t>
            </a:r>
            <a:r>
              <a:rPr lang="en-US" sz="1800" b="0" dirty="0" smtClean="0"/>
              <a:t>is regulated at the post-translational level and is observed in its inactive form in proliferating cells. It can be activated by TGFβ, increased </a:t>
            </a:r>
            <a:r>
              <a:rPr lang="en-US" sz="1800" b="0" dirty="0" err="1" smtClean="0"/>
              <a:t>cAMP</a:t>
            </a:r>
            <a:r>
              <a:rPr lang="en-US" sz="1800" b="0" dirty="0" smtClean="0"/>
              <a:t> concentration and cell communication. </a:t>
            </a:r>
          </a:p>
        </p:txBody>
      </p:sp>
      <p:sp>
        <p:nvSpPr>
          <p:cNvPr id="4" name="Rectangle 3"/>
          <p:cNvSpPr/>
          <p:nvPr/>
        </p:nvSpPr>
        <p:spPr>
          <a:xfrm>
            <a:off x="609600" y="1905000"/>
            <a:ext cx="3581400" cy="4524316"/>
          </a:xfrm>
          <a:prstGeom prst="rect">
            <a:avLst/>
          </a:prstGeom>
        </p:spPr>
        <p:txBody>
          <a:bodyPr wrap="square">
            <a:spAutoFit/>
          </a:bodyPr>
          <a:lstStyle/>
          <a:p>
            <a:pPr algn="just"/>
            <a:r>
              <a:rPr lang="en-US" sz="1800" b="0" dirty="0" smtClean="0"/>
              <a:t>The </a:t>
            </a:r>
            <a:r>
              <a:rPr lang="en-US" sz="1800" dirty="0" smtClean="0"/>
              <a:t>p16ink4a inhibitor </a:t>
            </a:r>
            <a:r>
              <a:rPr lang="en-US" sz="1800" b="0" dirty="0" smtClean="0"/>
              <a:t>has a tumor-suppressive role as its gene is mutated in many cancer cell lines. There is evidence that the </a:t>
            </a:r>
            <a:r>
              <a:rPr lang="en-US" sz="1800" b="0" dirty="0" err="1" smtClean="0"/>
              <a:t>pRb</a:t>
            </a:r>
            <a:r>
              <a:rPr lang="en-US" sz="1800" b="0" dirty="0" smtClean="0"/>
              <a:t> protein has a regulatory role in the transcription of p16ink4a.</a:t>
            </a:r>
          </a:p>
          <a:p>
            <a:pPr algn="just"/>
            <a:r>
              <a:rPr lang="en-US" sz="1800" b="0" dirty="0" smtClean="0"/>
              <a:t>Transcriptional regulation of </a:t>
            </a:r>
            <a:r>
              <a:rPr lang="en-US" sz="1800" dirty="0" smtClean="0"/>
              <a:t>p15ink4a inhibitor  </a:t>
            </a:r>
            <a:r>
              <a:rPr lang="en-US" sz="1800" b="0" dirty="0" smtClean="0"/>
              <a:t>has been observed through TGFβ cytokine. The binding of TGFβ to its receptor produces a signal that triggers the transcription of the p15 gene, which may lead to disruption of the cell cycle.</a:t>
            </a:r>
          </a:p>
          <a:p>
            <a:pPr algn="just"/>
            <a:endParaRPr lang="en-US" sz="1800" b="0" dirty="0" smtClean="0"/>
          </a:p>
        </p:txBody>
      </p:sp>
      <p:sp>
        <p:nvSpPr>
          <p:cNvPr id="5" name="Rectangle 4"/>
          <p:cNvSpPr/>
          <p:nvPr/>
        </p:nvSpPr>
        <p:spPr>
          <a:xfrm>
            <a:off x="2026644" y="304800"/>
            <a:ext cx="4983756" cy="461665"/>
          </a:xfrm>
          <a:prstGeom prst="rect">
            <a:avLst/>
          </a:prstGeom>
        </p:spPr>
        <p:txBody>
          <a:bodyPr wrap="none">
            <a:spAutoFit/>
          </a:bodyPr>
          <a:lstStyle/>
          <a:p>
            <a:r>
              <a:rPr lang="en-US" sz="2400" dirty="0" smtClean="0"/>
              <a:t>CDK INHIBITOR PROTEINS</a:t>
            </a:r>
            <a:r>
              <a:rPr lang="el-GR" sz="2400" dirty="0" smtClean="0"/>
              <a:t> </a:t>
            </a:r>
            <a:r>
              <a:rPr lang="en-GB" sz="2400" dirty="0" smtClean="0"/>
              <a:t>(</a:t>
            </a:r>
            <a:r>
              <a:rPr lang="en-US" sz="2400" dirty="0" smtClean="0"/>
              <a:t>CKI</a:t>
            </a:r>
            <a:r>
              <a:rPr lang="en-GB" sz="2400" dirty="0" smtClean="0"/>
              <a:t>)</a:t>
            </a:r>
            <a:r>
              <a:rPr lang="en-US" sz="2400" dirty="0" smtClean="0"/>
              <a:t> </a:t>
            </a:r>
            <a:r>
              <a:rPr lang="el-GR" sz="2400" dirty="0" smtClean="0"/>
              <a:t> </a:t>
            </a:r>
            <a:endParaRPr lang="en-US" sz="2400"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9" name="Picture 3" descr="DNA sequences that code for proteins begin with three bases ATG that code for the amino acid methionine."/>
          <p:cNvPicPr>
            <a:picLocks noChangeAspect="1" noChangeArrowheads="1"/>
          </p:cNvPicPr>
          <p:nvPr/>
        </p:nvPicPr>
        <p:blipFill>
          <a:blip r:embed="rId2" cstate="print"/>
          <a:srcRect/>
          <a:stretch>
            <a:fillRect/>
          </a:stretch>
        </p:blipFill>
        <p:spPr bwMode="auto">
          <a:xfrm>
            <a:off x="457200" y="1143000"/>
            <a:ext cx="5334000" cy="3534835"/>
          </a:xfrm>
          <a:prstGeom prst="rect">
            <a:avLst/>
          </a:prstGeom>
          <a:noFill/>
          <a:ln w="9525">
            <a:noFill/>
            <a:miter lim="800000"/>
            <a:headEnd/>
            <a:tailEnd/>
          </a:ln>
        </p:spPr>
      </p:pic>
      <p:sp>
        <p:nvSpPr>
          <p:cNvPr id="4" name="Rectangle 3"/>
          <p:cNvSpPr/>
          <p:nvPr/>
        </p:nvSpPr>
        <p:spPr>
          <a:xfrm>
            <a:off x="5791200" y="1447800"/>
            <a:ext cx="2590800" cy="3139321"/>
          </a:xfrm>
          <a:prstGeom prst="rect">
            <a:avLst/>
          </a:prstGeom>
        </p:spPr>
        <p:txBody>
          <a:bodyPr wrap="square">
            <a:spAutoFit/>
          </a:bodyPr>
          <a:lstStyle/>
          <a:p>
            <a:pPr algn="just"/>
            <a:r>
              <a:rPr lang="en-US" sz="1800" b="0" dirty="0" smtClean="0"/>
              <a:t>Localization of genes is theoretically easy as DNA sequences, encoding for proteins, start with the ATG bases and end with one or more termination </a:t>
            </a:r>
            <a:r>
              <a:rPr lang="en-US" sz="1800" b="0" dirty="0" err="1" smtClean="0"/>
              <a:t>codons</a:t>
            </a:r>
            <a:r>
              <a:rPr lang="en-US" sz="1800" b="0" dirty="0" smtClean="0"/>
              <a:t> (TAA, TAG or TGA). But finding genes is not always easy.</a:t>
            </a:r>
            <a:endParaRPr lang="en-US" sz="1800" b="0" dirty="0"/>
          </a:p>
        </p:txBody>
      </p:sp>
      <p:sp>
        <p:nvSpPr>
          <p:cNvPr id="5" name="Rectangle 4"/>
          <p:cNvSpPr/>
          <p:nvPr/>
        </p:nvSpPr>
        <p:spPr>
          <a:xfrm>
            <a:off x="533400" y="4819471"/>
            <a:ext cx="8153400" cy="1200329"/>
          </a:xfrm>
          <a:prstGeom prst="rect">
            <a:avLst/>
          </a:prstGeom>
        </p:spPr>
        <p:txBody>
          <a:bodyPr wrap="square">
            <a:spAutoFit/>
          </a:bodyPr>
          <a:lstStyle/>
          <a:p>
            <a:pPr algn="just">
              <a:spcAft>
                <a:spcPts val="1800"/>
              </a:spcAft>
            </a:pPr>
            <a:r>
              <a:rPr lang="en-US" sz="1800" b="0" dirty="0" smtClean="0"/>
              <a:t>It is easier to identify genes in bacterial DNA than in eukaryotic. In bacteria, the genes are positioned like beads in a row. Each gene consists of a single ORF. The condition in eukaryotic organisms is complicated by the split nature of the genes as most eukaryotic genes consist of alternating </a:t>
            </a:r>
            <a:r>
              <a:rPr lang="en-US" sz="1800" b="0" dirty="0" err="1" smtClean="0"/>
              <a:t>exons</a:t>
            </a:r>
            <a:r>
              <a:rPr lang="en-US" sz="1800" b="0" dirty="0" smtClean="0"/>
              <a:t> and </a:t>
            </a:r>
            <a:r>
              <a:rPr lang="en-US" sz="1800" b="0" dirty="0" err="1" smtClean="0"/>
              <a:t>introns</a:t>
            </a:r>
            <a:r>
              <a:rPr lang="en-US" sz="1800" b="0" dirty="0" smtClean="0"/>
              <a:t>.</a:t>
            </a:r>
            <a:endParaRPr lang="en-US" sz="1800" b="0" dirty="0">
              <a:latin typeface="+mn-lt"/>
            </a:endParaRPr>
          </a:p>
        </p:txBody>
      </p:sp>
      <p:sp>
        <p:nvSpPr>
          <p:cNvPr id="6" name="Rectangle 3"/>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pPr algn="ctr"/>
            <a:r>
              <a:rPr lang="en-US" sz="2400" dirty="0" smtClean="0">
                <a:solidFill>
                  <a:schemeClr val="tx2"/>
                </a:solidFill>
                <a:latin typeface="+mn-lt"/>
              </a:rPr>
              <a:t>ORIGIN OF TRANSCRIPTION</a:t>
            </a:r>
            <a:endParaRPr lang="en-US" sz="2400" dirty="0">
              <a:solidFill>
                <a:schemeClr val="tx2"/>
              </a:solidFill>
              <a:latin typeface="+mn-lt"/>
            </a:endParaRP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77113"/>
          <a:stretch>
            <a:fillRect/>
          </a:stretch>
        </p:blipFill>
        <p:spPr>
          <a:xfrm>
            <a:off x="1936750" y="76200"/>
            <a:ext cx="5149850" cy="762000"/>
          </a:xfrm>
          <a:prstGeom prst="rect">
            <a:avLst/>
          </a:prstGeom>
        </p:spPr>
      </p:pic>
      <p:sp>
        <p:nvSpPr>
          <p:cNvPr id="3" name="Rectangle 2"/>
          <p:cNvSpPr/>
          <p:nvPr/>
        </p:nvSpPr>
        <p:spPr>
          <a:xfrm>
            <a:off x="457200" y="721563"/>
            <a:ext cx="8534400" cy="3393237"/>
          </a:xfrm>
          <a:prstGeom prst="rect">
            <a:avLst/>
          </a:prstGeom>
        </p:spPr>
        <p:txBody>
          <a:bodyPr wrap="square">
            <a:spAutoFit/>
          </a:bodyPr>
          <a:lstStyle/>
          <a:p>
            <a:pPr algn="just">
              <a:lnSpc>
                <a:spcPct val="150000"/>
              </a:lnSpc>
              <a:buFont typeface="Arial"/>
              <a:buChar char="•"/>
            </a:pPr>
            <a:r>
              <a:rPr lang="en-US" sz="1800" b="0" dirty="0" smtClean="0"/>
              <a:t> </a:t>
            </a:r>
            <a:r>
              <a:rPr lang="en-US" sz="1800" dirty="0" smtClean="0"/>
              <a:t>Reception: </a:t>
            </a:r>
            <a:r>
              <a:rPr lang="en-US" sz="1800" b="0" dirty="0" smtClean="0"/>
              <a:t>A cell detects a signaling molecule from the outside of the cell. A signal is detected when the chemical signal (also known as a </a:t>
            </a:r>
            <a:r>
              <a:rPr lang="en-US" sz="1800" b="0" dirty="0" err="1" smtClean="0"/>
              <a:t>ligand</a:t>
            </a:r>
            <a:r>
              <a:rPr lang="en-US" sz="1800" b="0" dirty="0" smtClean="0"/>
              <a:t>) binds to a receptor protein on the surface of the cell or inside the cell.</a:t>
            </a:r>
          </a:p>
          <a:p>
            <a:pPr algn="just">
              <a:lnSpc>
                <a:spcPct val="150000"/>
              </a:lnSpc>
              <a:buFont typeface="Arial"/>
              <a:buChar char="•"/>
            </a:pPr>
            <a:r>
              <a:rPr lang="en-US" sz="1800" b="0" dirty="0" smtClean="0"/>
              <a:t> </a:t>
            </a:r>
            <a:r>
              <a:rPr lang="en-US" sz="1800" dirty="0" smtClean="0"/>
              <a:t>Transduction: </a:t>
            </a:r>
            <a:r>
              <a:rPr lang="en-US" sz="1800" b="0" dirty="0" smtClean="0"/>
              <a:t>When the signaling molecule binds the receptor it changes the receptor protein in some way. This change initiates the process of transduction. Signal transduction is usually a pathway of several steps. Each relay molecule in the signal transduction pathway changes the next molecule in the pathway.</a:t>
            </a:r>
          </a:p>
          <a:p>
            <a:pPr algn="just">
              <a:lnSpc>
                <a:spcPct val="150000"/>
              </a:lnSpc>
              <a:buFont typeface="Arial"/>
              <a:buChar char="•"/>
            </a:pPr>
            <a:r>
              <a:rPr lang="en-US" sz="1800" b="0" dirty="0" smtClean="0"/>
              <a:t> </a:t>
            </a:r>
            <a:r>
              <a:rPr lang="en-US" sz="1800" dirty="0" smtClean="0"/>
              <a:t>Response: </a:t>
            </a:r>
            <a:r>
              <a:rPr lang="en-US" sz="1800" b="0" dirty="0" smtClean="0"/>
              <a:t>Finally, the signal triggers a specific cellular response.</a:t>
            </a:r>
            <a:endParaRPr lang="en-US" sz="1800" b="0" dirty="0"/>
          </a:p>
        </p:txBody>
      </p:sp>
      <p:pic>
        <p:nvPicPr>
          <p:cNvPr id="4" name="Picture 3"/>
          <p:cNvPicPr>
            <a:picLocks noChangeAspect="1"/>
          </p:cNvPicPr>
          <p:nvPr/>
        </p:nvPicPr>
        <p:blipFill>
          <a:blip r:embed="rId2"/>
          <a:srcRect t="27465"/>
          <a:stretch>
            <a:fillRect/>
          </a:stretch>
        </p:blipFill>
        <p:spPr>
          <a:xfrm>
            <a:off x="2057400" y="4214461"/>
            <a:ext cx="5149850" cy="2414939"/>
          </a:xfrm>
          <a:prstGeom prst="rect">
            <a:avLst/>
          </a:prstGeom>
        </p:spPr>
      </p:pic>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143000" y="1864563"/>
            <a:ext cx="7162800" cy="3393237"/>
          </a:xfrm>
          <a:prstGeom prst="rect">
            <a:avLst/>
          </a:prstGeom>
        </p:spPr>
        <p:txBody>
          <a:bodyPr wrap="square">
            <a:spAutoFit/>
          </a:bodyPr>
          <a:lstStyle/>
          <a:p>
            <a:pPr>
              <a:lnSpc>
                <a:spcPct val="150000"/>
              </a:lnSpc>
            </a:pPr>
            <a:r>
              <a:rPr lang="en-US" sz="1800" b="0" dirty="0" smtClean="0"/>
              <a:t>The correct course of the cell cycle is ensured through:</a:t>
            </a:r>
          </a:p>
          <a:p>
            <a:pPr>
              <a:lnSpc>
                <a:spcPct val="150000"/>
              </a:lnSpc>
              <a:buFontTx/>
              <a:buChar char="-"/>
            </a:pPr>
            <a:r>
              <a:rPr lang="en-US" sz="1800" b="0" dirty="0" smtClean="0"/>
              <a:t> regulated changes in the activity of </a:t>
            </a:r>
            <a:r>
              <a:rPr lang="en-US" sz="1800" b="0" dirty="0" err="1" smtClean="0"/>
              <a:t>CDKs</a:t>
            </a:r>
            <a:r>
              <a:rPr lang="en-US" sz="1800" b="0" dirty="0" smtClean="0"/>
              <a:t> (by </a:t>
            </a:r>
            <a:r>
              <a:rPr lang="en-US" sz="1800" b="0" dirty="0" err="1" smtClean="0"/>
              <a:t>phosphorylation</a:t>
            </a:r>
            <a:r>
              <a:rPr lang="en-US" sz="1800" b="0" dirty="0" smtClean="0"/>
              <a:t> at Thr161 or </a:t>
            </a:r>
            <a:r>
              <a:rPr lang="en-US" sz="1800" b="0" dirty="0" err="1" smtClean="0"/>
              <a:t>dephosphorylation</a:t>
            </a:r>
            <a:r>
              <a:rPr lang="en-US" sz="1800" b="0" dirty="0" smtClean="0"/>
              <a:t> at Thr14 &amp; Thr15)</a:t>
            </a:r>
          </a:p>
          <a:p>
            <a:pPr>
              <a:lnSpc>
                <a:spcPct val="150000"/>
              </a:lnSpc>
              <a:buFontTx/>
              <a:buChar char="-"/>
            </a:pPr>
            <a:r>
              <a:rPr lang="en-US" sz="1800" b="0" dirty="0" smtClean="0"/>
              <a:t> binding to CDK-inhibitors (</a:t>
            </a:r>
            <a:r>
              <a:rPr lang="en-US" sz="1800" b="0" dirty="0" err="1" smtClean="0"/>
              <a:t>CKIs</a:t>
            </a:r>
            <a:r>
              <a:rPr lang="en-US" sz="1800" b="0" dirty="0" smtClean="0"/>
              <a:t>) and</a:t>
            </a:r>
          </a:p>
          <a:p>
            <a:pPr>
              <a:lnSpc>
                <a:spcPct val="150000"/>
              </a:lnSpc>
              <a:buFontTx/>
              <a:buChar char="-"/>
            </a:pPr>
            <a:r>
              <a:rPr lang="en-US" sz="1800" b="0" dirty="0" smtClean="0"/>
              <a:t> </a:t>
            </a:r>
            <a:r>
              <a:rPr lang="en-US" sz="1800" b="0" dirty="0" err="1" smtClean="0"/>
              <a:t>ubiquitin</a:t>
            </a:r>
            <a:r>
              <a:rPr lang="en-US" sz="1800" b="0" dirty="0" smtClean="0"/>
              <a:t>-dependent proteolysis of </a:t>
            </a:r>
            <a:r>
              <a:rPr lang="en-US" sz="1800" b="0" dirty="0" err="1" smtClean="0"/>
              <a:t>CDKs</a:t>
            </a:r>
            <a:r>
              <a:rPr lang="en-US" sz="1800" b="0" dirty="0" smtClean="0"/>
              <a:t> or </a:t>
            </a:r>
            <a:r>
              <a:rPr lang="en-US" sz="1800" b="0" dirty="0" err="1" smtClean="0"/>
              <a:t>CKIs</a:t>
            </a:r>
            <a:endParaRPr lang="en-US" sz="1800" b="0" dirty="0" smtClean="0"/>
          </a:p>
          <a:p>
            <a:pPr>
              <a:lnSpc>
                <a:spcPct val="150000"/>
              </a:lnSpc>
              <a:buFontTx/>
              <a:buChar char="-"/>
            </a:pPr>
            <a:endParaRPr lang="en-US" sz="1800" b="0" dirty="0" smtClean="0"/>
          </a:p>
          <a:p>
            <a:pPr>
              <a:lnSpc>
                <a:spcPct val="150000"/>
              </a:lnSpc>
            </a:pPr>
            <a:endParaRPr lang="en-US" sz="1800" b="0" dirty="0" smtClean="0"/>
          </a:p>
          <a:p>
            <a:pPr>
              <a:lnSpc>
                <a:spcPct val="150000"/>
              </a:lnSpc>
            </a:pPr>
            <a:r>
              <a:rPr lang="en-US" sz="1800" b="0" dirty="0" smtClean="0"/>
              <a:t>These processes are intertwined and mutually interdependent.</a:t>
            </a:r>
            <a:endParaRPr lang="en-US" sz="1800" b="0" dirty="0"/>
          </a:p>
        </p:txBody>
      </p:sp>
      <p:sp>
        <p:nvSpPr>
          <p:cNvPr id="4" name="Rectangle 3"/>
          <p:cNvSpPr/>
          <p:nvPr/>
        </p:nvSpPr>
        <p:spPr>
          <a:xfrm>
            <a:off x="2209800" y="681335"/>
            <a:ext cx="6629400" cy="461665"/>
          </a:xfrm>
          <a:prstGeom prst="rect">
            <a:avLst/>
          </a:prstGeom>
        </p:spPr>
        <p:txBody>
          <a:bodyPr wrap="square">
            <a:spAutoFit/>
          </a:bodyPr>
          <a:lstStyle/>
          <a:p>
            <a:r>
              <a:rPr lang="en-GB" sz="2400" dirty="0" smtClean="0"/>
              <a:t>CELL CYCLE REGULATION</a:t>
            </a:r>
            <a:endParaRPr lang="el-GR" sz="2400" dirty="0" smtClean="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1" y="3021925"/>
            <a:ext cx="4343399" cy="3172777"/>
          </a:xfrm>
          <a:prstGeom prst="rect">
            <a:avLst/>
          </a:prstGeom>
        </p:spPr>
      </p:pic>
      <p:sp>
        <p:nvSpPr>
          <p:cNvPr id="3" name="Rectangle 2"/>
          <p:cNvSpPr/>
          <p:nvPr/>
        </p:nvSpPr>
        <p:spPr>
          <a:xfrm>
            <a:off x="457200" y="1295400"/>
            <a:ext cx="8305800" cy="1754327"/>
          </a:xfrm>
          <a:prstGeom prst="rect">
            <a:avLst/>
          </a:prstGeom>
        </p:spPr>
        <p:txBody>
          <a:bodyPr wrap="square">
            <a:spAutoFit/>
          </a:bodyPr>
          <a:lstStyle/>
          <a:p>
            <a:pPr algn="just"/>
            <a:r>
              <a:rPr lang="en-US" sz="1800" b="0" dirty="0" smtClean="0"/>
              <a:t>Choosing a protein for </a:t>
            </a:r>
            <a:r>
              <a:rPr lang="en-US" sz="1800" b="0" dirty="0" err="1" smtClean="0"/>
              <a:t>ubiquitin</a:t>
            </a:r>
            <a:r>
              <a:rPr lang="en-US" sz="1800" b="0" dirty="0" smtClean="0"/>
              <a:t>-dependent proteolysis is via the E3 enzymes of the </a:t>
            </a:r>
            <a:r>
              <a:rPr lang="en-US" sz="1800" b="0" dirty="0" err="1" smtClean="0"/>
              <a:t>ubiquitin</a:t>
            </a:r>
            <a:r>
              <a:rPr lang="en-US" sz="1800" b="0" dirty="0" smtClean="0"/>
              <a:t> pathway, which catalyze the binding of </a:t>
            </a:r>
            <a:r>
              <a:rPr lang="en-US" sz="1800" b="0" dirty="0" err="1" smtClean="0"/>
              <a:t>ubiquitin</a:t>
            </a:r>
            <a:r>
              <a:rPr lang="en-US" sz="1800" b="0" dirty="0" smtClean="0"/>
              <a:t> to the target protein.</a:t>
            </a:r>
          </a:p>
          <a:p>
            <a:pPr algn="just"/>
            <a:r>
              <a:rPr lang="en-US" sz="1800" b="0" dirty="0" smtClean="0"/>
              <a:t>The specificity of </a:t>
            </a:r>
            <a:r>
              <a:rPr lang="en-US" sz="1800" b="0" dirty="0" err="1" smtClean="0"/>
              <a:t>ubiquitin</a:t>
            </a:r>
            <a:r>
              <a:rPr lang="en-US" sz="1800" b="0" dirty="0" smtClean="0"/>
              <a:t>-protein binding is determined by the nature of the E3 enzymes, which are composed of several subunits. The composition of this complex varies and can be modified/adapted as required. </a:t>
            </a:r>
          </a:p>
        </p:txBody>
      </p:sp>
      <p:sp>
        <p:nvSpPr>
          <p:cNvPr id="4" name="Rectangle 3"/>
          <p:cNvSpPr/>
          <p:nvPr/>
        </p:nvSpPr>
        <p:spPr>
          <a:xfrm>
            <a:off x="4800600" y="3006804"/>
            <a:ext cx="3962400" cy="3139321"/>
          </a:xfrm>
          <a:prstGeom prst="rect">
            <a:avLst/>
          </a:prstGeom>
        </p:spPr>
        <p:txBody>
          <a:bodyPr wrap="square">
            <a:spAutoFit/>
          </a:bodyPr>
          <a:lstStyle/>
          <a:p>
            <a:pPr algn="just"/>
            <a:r>
              <a:rPr lang="en-US" sz="1800" b="0" dirty="0" smtClean="0"/>
              <a:t>It leads to simultaneous and complete deactivation of cell cycle multifunctional proteins, such as </a:t>
            </a:r>
            <a:r>
              <a:rPr lang="en-US" sz="1800" b="0" dirty="0" err="1" smtClean="0"/>
              <a:t>cyclins</a:t>
            </a:r>
            <a:r>
              <a:rPr lang="en-US" sz="1800" b="0" dirty="0" smtClean="0"/>
              <a:t>.</a:t>
            </a:r>
            <a:endParaRPr lang="el-GR" sz="1800" b="0" dirty="0" smtClean="0"/>
          </a:p>
          <a:p>
            <a:pPr algn="just"/>
            <a:r>
              <a:rPr lang="en-US" sz="1800" b="0" dirty="0" smtClean="0"/>
              <a:t>Specialized reorganization of subunits of hetero-</a:t>
            </a:r>
            <a:r>
              <a:rPr lang="en-US" sz="1800" b="0" dirty="0" err="1" smtClean="0"/>
              <a:t>oligomeric</a:t>
            </a:r>
            <a:r>
              <a:rPr lang="en-US" sz="1800" b="0" dirty="0" smtClean="0"/>
              <a:t> protein complexes, e.g., targeted proteolysis of a CDI.</a:t>
            </a:r>
            <a:r>
              <a:rPr lang="el-GR" sz="1800" b="0" dirty="0" smtClean="0"/>
              <a:t> </a:t>
            </a:r>
            <a:endParaRPr lang="en-US" sz="1800" b="0" dirty="0" smtClean="0"/>
          </a:p>
          <a:p>
            <a:pPr algn="just"/>
            <a:r>
              <a:rPr lang="en-US" sz="1800" b="0" dirty="0" smtClean="0"/>
              <a:t>All the substrates of the cell cycle regulatory enzymes can be inactivated by proteolysis. </a:t>
            </a:r>
          </a:p>
        </p:txBody>
      </p:sp>
      <p:sp>
        <p:nvSpPr>
          <p:cNvPr id="5" name="Rectangle 4"/>
          <p:cNvSpPr/>
          <p:nvPr/>
        </p:nvSpPr>
        <p:spPr>
          <a:xfrm>
            <a:off x="1371600" y="312003"/>
            <a:ext cx="6629400" cy="830997"/>
          </a:xfrm>
          <a:prstGeom prst="rect">
            <a:avLst/>
          </a:prstGeom>
        </p:spPr>
        <p:txBody>
          <a:bodyPr wrap="square">
            <a:spAutoFit/>
          </a:bodyPr>
          <a:lstStyle/>
          <a:p>
            <a:pPr algn="ctr"/>
            <a:r>
              <a:rPr lang="en-GB" sz="2400" dirty="0" smtClean="0"/>
              <a:t>CELL CYCLE REGULATION THROUGH UBIQUITIN-DEPENDENT PROTEOLYSIS</a:t>
            </a:r>
            <a:endParaRPr lang="el-GR" sz="2400" dirty="0" smtClean="0"/>
          </a:p>
        </p:txBody>
      </p:sp>
      <p:sp>
        <p:nvSpPr>
          <p:cNvPr id="6" name="Rectangle 5"/>
          <p:cNvSpPr/>
          <p:nvPr/>
        </p:nvSpPr>
        <p:spPr>
          <a:xfrm>
            <a:off x="2286000" y="5256073"/>
            <a:ext cx="4572000" cy="369332"/>
          </a:xfrm>
          <a:prstGeom prst="rect">
            <a:avLst/>
          </a:prstGeom>
        </p:spPr>
        <p:txBody>
          <a:bodyPr>
            <a:spAutoFit/>
          </a:bodyPr>
          <a:lstStyle/>
          <a:p>
            <a:r>
              <a:rPr lang="en-US" sz="1800" b="0" dirty="0" err="1" smtClean="0"/>
              <a:t>􀂃</a:t>
            </a:r>
            <a:endParaRPr lang="en-US" sz="1800"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066800" y="1857360"/>
            <a:ext cx="6781800" cy="3854902"/>
          </a:xfrm>
          <a:prstGeom prst="rect">
            <a:avLst/>
          </a:prstGeom>
        </p:spPr>
        <p:txBody>
          <a:bodyPr wrap="square">
            <a:spAutoFit/>
          </a:bodyPr>
          <a:lstStyle/>
          <a:p>
            <a:pPr algn="just">
              <a:lnSpc>
                <a:spcPct val="150000"/>
              </a:lnSpc>
            </a:pPr>
            <a:r>
              <a:rPr lang="en-US" sz="1800" b="0" dirty="0" smtClean="0"/>
              <a:t>Two types of E2/E3 complexes are of particular importance for the control CDK activity and therefore the cell cycle:</a:t>
            </a:r>
          </a:p>
          <a:p>
            <a:pPr algn="just">
              <a:lnSpc>
                <a:spcPct val="150000"/>
              </a:lnSpc>
              <a:buFontTx/>
              <a:buChar char="-"/>
            </a:pPr>
            <a:r>
              <a:rPr lang="en-US" sz="1800" b="0" dirty="0" smtClean="0"/>
              <a:t> the SCF (</a:t>
            </a:r>
            <a:r>
              <a:rPr lang="en-GB" sz="1800" b="0" dirty="0" smtClean="0"/>
              <a:t>Skp1/cullin/F-box protein</a:t>
            </a:r>
            <a:r>
              <a:rPr lang="en-US" sz="1800" b="0" dirty="0" smtClean="0"/>
              <a:t>), a key player for the G1/S transition (end of G1, S, G2) and</a:t>
            </a:r>
          </a:p>
          <a:p>
            <a:pPr algn="just">
              <a:lnSpc>
                <a:spcPct val="150000"/>
              </a:lnSpc>
            </a:pPr>
            <a:r>
              <a:rPr lang="en-US" sz="1800" b="0" dirty="0" smtClean="0"/>
              <a:t>- the APC (</a:t>
            </a:r>
            <a:r>
              <a:rPr lang="el-GR" sz="1800" b="0" dirty="0" smtClean="0"/>
              <a:t>anaphase-promoting complex</a:t>
            </a:r>
            <a:r>
              <a:rPr lang="en-US" sz="1800" b="0" dirty="0" smtClean="0"/>
              <a:t>), </a:t>
            </a:r>
            <a:r>
              <a:rPr lang="el-GR" sz="1800" b="0" dirty="0" smtClean="0"/>
              <a:t>also called the cyclosome</a:t>
            </a:r>
            <a:r>
              <a:rPr lang="en-GB" sz="1800" b="0" dirty="0" smtClean="0"/>
              <a:t>, is </a:t>
            </a:r>
            <a:r>
              <a:rPr lang="en-US" sz="1800" b="0" dirty="0" smtClean="0"/>
              <a:t>a crucial regulator of mitosis (M and beginning of G1). </a:t>
            </a:r>
            <a:r>
              <a:rPr lang="el-GR" sz="1800" b="0" dirty="0" smtClean="0"/>
              <a:t>The APC/C</a:t>
            </a:r>
            <a:r>
              <a:rPr lang="en-US" sz="1800" b="0" dirty="0" smtClean="0"/>
              <a:t>:</a:t>
            </a:r>
            <a:r>
              <a:rPr lang="el-GR" sz="1800" b="0" dirty="0" smtClean="0"/>
              <a:t> triggers the events</a:t>
            </a:r>
            <a:r>
              <a:rPr lang="en-US" sz="1800" b="0" dirty="0" smtClean="0"/>
              <a:t> that</a:t>
            </a:r>
            <a:r>
              <a:rPr lang="el-GR" sz="1800" b="0" dirty="0" smtClean="0"/>
              <a:t> allow the sister chromatids to separate; degrades the mitotic cyclin B. </a:t>
            </a:r>
          </a:p>
          <a:p>
            <a:pPr algn="just">
              <a:lnSpc>
                <a:spcPct val="150000"/>
              </a:lnSpc>
            </a:pPr>
            <a:endParaRPr lang="en-US" sz="1800" b="0" dirty="0" smtClean="0"/>
          </a:p>
        </p:txBody>
      </p:sp>
      <p:sp>
        <p:nvSpPr>
          <p:cNvPr id="6" name="Rectangle 5"/>
          <p:cNvSpPr/>
          <p:nvPr/>
        </p:nvSpPr>
        <p:spPr>
          <a:xfrm>
            <a:off x="1981200" y="833735"/>
            <a:ext cx="5029200" cy="461665"/>
          </a:xfrm>
          <a:prstGeom prst="rect">
            <a:avLst/>
          </a:prstGeom>
        </p:spPr>
        <p:txBody>
          <a:bodyPr wrap="square">
            <a:spAutoFit/>
          </a:bodyPr>
          <a:lstStyle/>
          <a:p>
            <a:r>
              <a:rPr lang="en-GB" sz="2400" dirty="0" smtClean="0"/>
              <a:t>UBIQUITINATION COMPLEXES</a:t>
            </a:r>
            <a:endParaRPr lang="el-GR" sz="2400" dirty="0" smtClean="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965200" y="6032500"/>
            <a:ext cx="4786186"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=eZVDmyCbq8s</a:t>
            </a:r>
            <a:endParaRPr lang="en-US" sz="1600" b="0" dirty="0"/>
          </a:p>
        </p:txBody>
      </p:sp>
      <p:sp>
        <p:nvSpPr>
          <p:cNvPr id="8" name="TextBox 7"/>
          <p:cNvSpPr txBox="1"/>
          <p:nvPr/>
        </p:nvSpPr>
        <p:spPr>
          <a:xfrm>
            <a:off x="977900" y="5791200"/>
            <a:ext cx="4661052"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=jbc1QCu9hFg</a:t>
            </a:r>
            <a:endParaRPr lang="en-US" sz="1600" b="0" dirty="0"/>
          </a:p>
        </p:txBody>
      </p: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4" descr="CellCycle"/>
          <p:cNvPicPr>
            <a:picLocks noChangeAspect="1" noChangeArrowheads="1"/>
          </p:cNvPicPr>
          <p:nvPr/>
        </p:nvPicPr>
        <p:blipFill>
          <a:blip r:embed="rId2" cstate="print"/>
          <a:srcRect/>
          <a:stretch>
            <a:fillRect/>
          </a:stretch>
        </p:blipFill>
        <p:spPr bwMode="auto">
          <a:xfrm>
            <a:off x="920750" y="1724025"/>
            <a:ext cx="3543300" cy="3457575"/>
          </a:xfrm>
          <a:prstGeom prst="rect">
            <a:avLst/>
          </a:prstGeom>
          <a:noFill/>
          <a:ln w="9525">
            <a:noFill/>
            <a:miter lim="800000"/>
            <a:headEnd/>
            <a:tailEnd/>
          </a:ln>
        </p:spPr>
      </p:pic>
      <p:sp>
        <p:nvSpPr>
          <p:cNvPr id="11267" name="Text Box 5"/>
          <p:cNvSpPr txBox="1">
            <a:spLocks noChangeArrowheads="1"/>
          </p:cNvSpPr>
          <p:nvPr/>
        </p:nvSpPr>
        <p:spPr bwMode="auto">
          <a:xfrm>
            <a:off x="4438650" y="2139077"/>
            <a:ext cx="4525510" cy="2585323"/>
          </a:xfrm>
          <a:prstGeom prst="rect">
            <a:avLst/>
          </a:prstGeom>
          <a:noFill/>
          <a:ln w="9525">
            <a:noFill/>
            <a:miter lim="800000"/>
            <a:headEnd/>
            <a:tailEnd/>
          </a:ln>
        </p:spPr>
        <p:txBody>
          <a:bodyPr wrap="none">
            <a:spAutoFit/>
          </a:bodyPr>
          <a:lstStyle/>
          <a:p>
            <a:endParaRPr lang="en-US" sz="1800" b="0" dirty="0" smtClean="0"/>
          </a:p>
          <a:p>
            <a:r>
              <a:rPr lang="en-US" sz="1800" b="0" dirty="0"/>
              <a:t>MPF: maturation promoting factor</a:t>
            </a:r>
          </a:p>
          <a:p>
            <a:r>
              <a:rPr lang="en-US" sz="1800" b="0" dirty="0"/>
              <a:t>Triggers progression through the cell cycle</a:t>
            </a:r>
          </a:p>
          <a:p>
            <a:endParaRPr lang="en-US" sz="1800" b="0" dirty="0"/>
          </a:p>
          <a:p>
            <a:r>
              <a:rPr lang="en-US" sz="1800" b="0" dirty="0"/>
              <a:t>P53: blocks cell cycle if DNA is damaged</a:t>
            </a:r>
          </a:p>
          <a:p>
            <a:r>
              <a:rPr lang="en-US" sz="1800" b="0" dirty="0"/>
              <a:t>may lead to apoptosis (cell death)</a:t>
            </a:r>
          </a:p>
          <a:p>
            <a:endParaRPr lang="en-US" sz="1800" b="0" dirty="0"/>
          </a:p>
          <a:p>
            <a:r>
              <a:rPr lang="en-US" sz="1800" b="0" dirty="0"/>
              <a:t>P27: blocks entry into S phase</a:t>
            </a:r>
          </a:p>
          <a:p>
            <a:r>
              <a:rPr lang="en-US" sz="1800" b="0" dirty="0"/>
              <a:t>by binding to </a:t>
            </a:r>
            <a:r>
              <a:rPr lang="en-US" sz="1800" b="0" dirty="0" err="1"/>
              <a:t>cyclin</a:t>
            </a:r>
            <a:r>
              <a:rPr lang="en-US" sz="1800" b="0" dirty="0"/>
              <a:t> and </a:t>
            </a:r>
            <a:r>
              <a:rPr lang="en-US" sz="1800" b="0" dirty="0" err="1"/>
              <a:t>cdk</a:t>
            </a:r>
            <a:endParaRPr lang="el-GR" sz="1800" b="0" dirty="0"/>
          </a:p>
        </p:txBody>
      </p:sp>
      <p:sp>
        <p:nvSpPr>
          <p:cNvPr id="8" name="Rectangle 7"/>
          <p:cNvSpPr/>
          <p:nvPr/>
        </p:nvSpPr>
        <p:spPr>
          <a:xfrm>
            <a:off x="2667000" y="605135"/>
            <a:ext cx="6629400" cy="461665"/>
          </a:xfrm>
          <a:prstGeom prst="rect">
            <a:avLst/>
          </a:prstGeom>
        </p:spPr>
        <p:txBody>
          <a:bodyPr wrap="square">
            <a:spAutoFit/>
          </a:bodyPr>
          <a:lstStyle/>
          <a:p>
            <a:r>
              <a:rPr lang="en-GB" sz="2400" dirty="0" smtClean="0"/>
              <a:t>CELL CYCLE REGULATION</a:t>
            </a:r>
            <a:endParaRPr lang="el-GR" sz="2400" dirty="0" smtClean="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1003300" y="5397500"/>
            <a:ext cx="4711546"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=Jmqd9Qj_PTA</a:t>
            </a:r>
            <a:endParaRPr lang="en-US" sz="1600" b="0" dirty="0"/>
          </a:p>
        </p:txBody>
      </p:sp>
      <p:sp>
        <p:nvSpPr>
          <p:cNvPr id="9" name="Rectangle 8"/>
          <p:cNvSpPr/>
          <p:nvPr/>
        </p:nvSpPr>
        <p:spPr>
          <a:xfrm>
            <a:off x="990600" y="6186557"/>
            <a:ext cx="6654800" cy="338554"/>
          </a:xfrm>
          <a:prstGeom prst="rect">
            <a:avLst/>
          </a:prstGeom>
        </p:spPr>
        <p:txBody>
          <a:bodyPr wrap="square">
            <a:spAutoFit/>
          </a:bodyPr>
          <a:lstStyle/>
          <a:p>
            <a:r>
              <a:rPr lang="en-US" sz="1600" b="0" dirty="0" smtClean="0"/>
              <a:t>https://</a:t>
            </a:r>
            <a:r>
              <a:rPr lang="en-US" sz="1600" b="0" dirty="0" err="1" smtClean="0"/>
              <a:t>www.youtube.com/watch?v</a:t>
            </a:r>
            <a:r>
              <a:rPr lang="en-US" sz="1600" b="0" dirty="0" smtClean="0"/>
              <a:t>=AHU_7TU7hvw</a:t>
            </a:r>
            <a:endParaRPr lang="en-US" sz="1600" b="0" dirty="0"/>
          </a:p>
        </p:txBody>
      </p:sp>
      <p:sp>
        <p:nvSpPr>
          <p:cNvPr id="10" name="TextBox 9"/>
          <p:cNvSpPr txBox="1"/>
          <p:nvPr/>
        </p:nvSpPr>
        <p:spPr>
          <a:xfrm>
            <a:off x="1155700" y="5803900"/>
            <a:ext cx="4826962"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=nEMMKzYQf9A</a:t>
            </a:r>
            <a:endParaRPr lang="en-US" sz="1600" b="0" dirty="0"/>
          </a:p>
        </p:txBody>
      </p:sp>
      <p:sp>
        <p:nvSpPr>
          <p:cNvPr id="11" name="TextBox 10"/>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032000"/>
            <a:ext cx="5924550" cy="4572000"/>
          </a:xfrm>
          <a:prstGeom prst="rect">
            <a:avLst/>
          </a:prstGeom>
        </p:spPr>
      </p:pic>
      <p:sp>
        <p:nvSpPr>
          <p:cNvPr id="3" name="Rectangle 2"/>
          <p:cNvSpPr/>
          <p:nvPr/>
        </p:nvSpPr>
        <p:spPr>
          <a:xfrm>
            <a:off x="6553200" y="2438400"/>
            <a:ext cx="2286000" cy="3693319"/>
          </a:xfrm>
          <a:prstGeom prst="rect">
            <a:avLst/>
          </a:prstGeom>
        </p:spPr>
        <p:txBody>
          <a:bodyPr wrap="square">
            <a:spAutoFit/>
          </a:bodyPr>
          <a:lstStyle/>
          <a:p>
            <a:r>
              <a:rPr lang="en-US" sz="1800" b="0" dirty="0" smtClean="0"/>
              <a:t>In tumors with mutations of p53, DNA damage is not adequately repaired, leading to the accumulation of mutations and genetic rearrangements. Two cellular genes regulate p53 activation: MDM2 and p19-ARF. </a:t>
            </a:r>
            <a:endParaRPr lang="en-US" sz="1800" b="0" dirty="0"/>
          </a:p>
        </p:txBody>
      </p:sp>
      <p:sp>
        <p:nvSpPr>
          <p:cNvPr id="4" name="Rectangle 3"/>
          <p:cNvSpPr/>
          <p:nvPr/>
        </p:nvSpPr>
        <p:spPr>
          <a:xfrm>
            <a:off x="1295400" y="224135"/>
            <a:ext cx="6858000" cy="461665"/>
          </a:xfrm>
          <a:prstGeom prst="rect">
            <a:avLst/>
          </a:prstGeom>
        </p:spPr>
        <p:txBody>
          <a:bodyPr wrap="square">
            <a:spAutoFit/>
          </a:bodyPr>
          <a:lstStyle/>
          <a:p>
            <a:r>
              <a:rPr lang="en-US" sz="2400" cap="all" dirty="0" smtClean="0"/>
              <a:t>p53-DNA damage response pathway</a:t>
            </a:r>
            <a:endParaRPr lang="en-US" sz="2400" cap="all" dirty="0"/>
          </a:p>
        </p:txBody>
      </p:sp>
      <p:sp>
        <p:nvSpPr>
          <p:cNvPr id="5" name="Rectangle 4"/>
          <p:cNvSpPr/>
          <p:nvPr/>
        </p:nvSpPr>
        <p:spPr>
          <a:xfrm>
            <a:off x="457200" y="857071"/>
            <a:ext cx="8534400" cy="1200329"/>
          </a:xfrm>
          <a:prstGeom prst="rect">
            <a:avLst/>
          </a:prstGeom>
        </p:spPr>
        <p:txBody>
          <a:bodyPr wrap="square">
            <a:spAutoFit/>
          </a:bodyPr>
          <a:lstStyle/>
          <a:p>
            <a:r>
              <a:rPr lang="en-US" sz="1800" b="0" dirty="0" smtClean="0"/>
              <a:t>p53 is activated after DNA damage, resulting in either of two cellular responses: induction of the CDK inhibitor p21, which leads to a G1-phase cell cycle arrest, allowing time to repair DNA damage before cellular division and </a:t>
            </a:r>
          </a:p>
          <a:p>
            <a:r>
              <a:rPr lang="en-US" sz="1800" b="0" dirty="0" smtClean="0"/>
              <a:t>programmed cell death (apoptosis), whereby the damaged cell undergoes suicide. </a:t>
            </a:r>
            <a:endParaRPr lang="en-US" sz="1800"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032000"/>
            <a:ext cx="5924550" cy="4572000"/>
          </a:xfrm>
          <a:prstGeom prst="rect">
            <a:avLst/>
          </a:prstGeom>
        </p:spPr>
      </p:pic>
      <p:sp>
        <p:nvSpPr>
          <p:cNvPr id="3" name="Rectangle 2"/>
          <p:cNvSpPr/>
          <p:nvPr/>
        </p:nvSpPr>
        <p:spPr>
          <a:xfrm>
            <a:off x="6553200" y="2438400"/>
            <a:ext cx="2286000" cy="3693319"/>
          </a:xfrm>
          <a:prstGeom prst="rect">
            <a:avLst/>
          </a:prstGeom>
        </p:spPr>
        <p:txBody>
          <a:bodyPr wrap="square">
            <a:spAutoFit/>
          </a:bodyPr>
          <a:lstStyle/>
          <a:p>
            <a:r>
              <a:rPr lang="en-US" sz="1800" b="0" dirty="0" smtClean="0"/>
              <a:t>In tumors with mutations of p53, DNA damage is not adequately repaired, leading to the accumulation of mutations and genetic rearrangements. Two cellular genes regulate p53 activation: MDM2 and p19-ARF. </a:t>
            </a:r>
            <a:endParaRPr lang="en-US" sz="1800" b="0" dirty="0"/>
          </a:p>
        </p:txBody>
      </p:sp>
      <p:sp>
        <p:nvSpPr>
          <p:cNvPr id="4" name="Rectangle 3"/>
          <p:cNvSpPr/>
          <p:nvPr/>
        </p:nvSpPr>
        <p:spPr>
          <a:xfrm>
            <a:off x="1295400" y="224135"/>
            <a:ext cx="6858000" cy="461665"/>
          </a:xfrm>
          <a:prstGeom prst="rect">
            <a:avLst/>
          </a:prstGeom>
        </p:spPr>
        <p:txBody>
          <a:bodyPr wrap="square">
            <a:spAutoFit/>
          </a:bodyPr>
          <a:lstStyle/>
          <a:p>
            <a:r>
              <a:rPr lang="en-US" sz="2400" cap="all" dirty="0" smtClean="0"/>
              <a:t>p53-DNA damage response pathway</a:t>
            </a:r>
            <a:endParaRPr lang="en-US" sz="2400" cap="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800100" y="673100"/>
            <a:ext cx="4649730"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=2RG9caushI0</a:t>
            </a:r>
            <a:endParaRPr lang="en-US" sz="1600" b="0" dirty="0"/>
          </a:p>
        </p:txBody>
      </p:sp>
      <p:sp>
        <p:nvSpPr>
          <p:cNvPr id="9" name="TextBox 8"/>
          <p:cNvSpPr txBox="1"/>
          <p:nvPr/>
        </p:nvSpPr>
        <p:spPr>
          <a:xfrm>
            <a:off x="812800" y="1041400"/>
            <a:ext cx="4831571"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=2yI_SoOWFMU</a:t>
            </a:r>
            <a:endParaRPr lang="en-US" sz="1600" b="0" dirty="0"/>
          </a:p>
        </p:txBody>
      </p:sp>
      <p:sp>
        <p:nvSpPr>
          <p:cNvPr id="10" name="TextBox 9"/>
          <p:cNvSpPr txBox="1"/>
          <p:nvPr/>
        </p:nvSpPr>
        <p:spPr>
          <a:xfrm>
            <a:off x="762000" y="1409700"/>
            <a:ext cx="4684095"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=nd_SMrd1oag</a:t>
            </a:r>
            <a:endParaRPr lang="en-US" sz="1600" b="0" dirty="0"/>
          </a:p>
        </p:txBody>
      </p:sp>
      <p:sp>
        <p:nvSpPr>
          <p:cNvPr id="11" name="TextBox 10"/>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644525" y="1143000"/>
            <a:ext cx="5908675" cy="3046988"/>
          </a:xfrm>
          <a:prstGeom prst="rect">
            <a:avLst/>
          </a:prstGeom>
          <a:noFill/>
          <a:ln w="9525">
            <a:noFill/>
            <a:miter lim="800000"/>
            <a:headEnd/>
            <a:tailEnd/>
          </a:ln>
        </p:spPr>
        <p:txBody>
          <a:bodyPr anchor="ctr">
            <a:spAutoFit/>
          </a:bodyPr>
          <a:lstStyle/>
          <a:p>
            <a:pPr>
              <a:buFontTx/>
              <a:buChar char="-"/>
            </a:pPr>
            <a:r>
              <a:rPr lang="en-US" sz="1600" b="0" dirty="0" smtClean="0">
                <a:cs typeface="Times New Roman" pitchFamily="18" charset="0"/>
              </a:rPr>
              <a:t> R</a:t>
            </a:r>
            <a:r>
              <a:rPr lang="el-GR" sz="1600" b="0" dirty="0" smtClean="0">
                <a:cs typeface="Times New Roman" pitchFamily="18" charset="0"/>
              </a:rPr>
              <a:t>ising </a:t>
            </a:r>
            <a:r>
              <a:rPr lang="el-GR" sz="1600" b="0" dirty="0">
                <a:cs typeface="Times New Roman" pitchFamily="18" charset="0"/>
              </a:rPr>
              <a:t>level of </a:t>
            </a:r>
            <a:r>
              <a:rPr lang="el-GR" sz="1600" b="0" dirty="0" smtClean="0">
                <a:cs typeface="Times New Roman" pitchFamily="18" charset="0"/>
              </a:rPr>
              <a:t>G</a:t>
            </a:r>
            <a:r>
              <a:rPr lang="en-GB" sz="1600" b="0" dirty="0" smtClean="0">
                <a:cs typeface="Times New Roman" pitchFamily="18" charset="0"/>
              </a:rPr>
              <a:t>1</a:t>
            </a:r>
            <a:r>
              <a:rPr lang="el-GR" sz="1600" b="0" dirty="0" smtClean="0">
                <a:cs typeface="Times New Roman" pitchFamily="18" charset="0"/>
              </a:rPr>
              <a:t>-</a:t>
            </a:r>
            <a:r>
              <a:rPr lang="el-GR" sz="1600" b="0" dirty="0">
                <a:cs typeface="Times New Roman" pitchFamily="18" charset="0"/>
              </a:rPr>
              <a:t>cyclins bind to their Cdks and signal the cell to prepare the chromosomes for replication. </a:t>
            </a:r>
            <a:endParaRPr lang="el-GR" sz="1600" b="0" dirty="0" smtClean="0">
              <a:cs typeface="Times New Roman" pitchFamily="18" charset="0"/>
            </a:endParaRPr>
          </a:p>
          <a:p>
            <a:pPr eaLnBrk="0" hangingPunct="0">
              <a:buFontTx/>
              <a:buChar char="-"/>
            </a:pPr>
            <a:r>
              <a:rPr lang="en-US" sz="1600" b="0" dirty="0" smtClean="0">
                <a:cs typeface="Times New Roman" pitchFamily="18" charset="0"/>
              </a:rPr>
              <a:t> R</a:t>
            </a:r>
            <a:r>
              <a:rPr lang="el-GR" sz="1600" b="0" dirty="0" smtClean="0">
                <a:cs typeface="Times New Roman" pitchFamily="18" charset="0"/>
              </a:rPr>
              <a:t>ising </a:t>
            </a:r>
            <a:r>
              <a:rPr lang="el-GR" sz="1600" b="0" dirty="0">
                <a:cs typeface="Times New Roman" pitchFamily="18" charset="0"/>
              </a:rPr>
              <a:t>level of S-phase promoting factor (SPF) — which includes cyclin A bound to Cdk2 — enters the nucleus and prepares the cell to duplicate its DNA (and its centrosomes). </a:t>
            </a:r>
            <a:endParaRPr lang="el-GR" sz="1600" b="0" dirty="0" smtClean="0">
              <a:cs typeface="Times New Roman" pitchFamily="18" charset="0"/>
            </a:endParaRPr>
          </a:p>
          <a:p>
            <a:pPr eaLnBrk="0" hangingPunct="0">
              <a:buFontTx/>
              <a:buChar char="-"/>
            </a:pPr>
            <a:r>
              <a:rPr lang="en-GB" sz="1600" b="0" dirty="0" smtClean="0">
                <a:cs typeface="Times New Roman" pitchFamily="18" charset="0"/>
              </a:rPr>
              <a:t> </a:t>
            </a:r>
            <a:r>
              <a:rPr lang="el-GR" sz="1600" b="0" dirty="0" smtClean="0">
                <a:cs typeface="Times New Roman" pitchFamily="18" charset="0"/>
              </a:rPr>
              <a:t>As </a:t>
            </a:r>
            <a:r>
              <a:rPr lang="el-GR" sz="1600" b="0" dirty="0">
                <a:cs typeface="Times New Roman" pitchFamily="18" charset="0"/>
              </a:rPr>
              <a:t>DNA replication continues, cyclin E is destroyed, and the level of mitotic cyclins begins to rise (in G</a:t>
            </a:r>
            <a:r>
              <a:rPr lang="el-GR" sz="1600" b="0" baseline="-30000" dirty="0">
                <a:cs typeface="Times New Roman" pitchFamily="18" charset="0"/>
              </a:rPr>
              <a:t>2</a:t>
            </a:r>
            <a:r>
              <a:rPr lang="el-GR" sz="1600" b="0" dirty="0">
                <a:cs typeface="Times New Roman" pitchFamily="18" charset="0"/>
              </a:rPr>
              <a:t>). </a:t>
            </a:r>
            <a:endParaRPr lang="el-GR" sz="1600" b="0" dirty="0" smtClean="0">
              <a:cs typeface="Times New Roman" pitchFamily="18" charset="0"/>
            </a:endParaRPr>
          </a:p>
          <a:p>
            <a:pPr eaLnBrk="0" hangingPunct="0">
              <a:buFontTx/>
              <a:buChar char="-"/>
            </a:pPr>
            <a:r>
              <a:rPr lang="en-GB" sz="1600" b="0" dirty="0" smtClean="0">
                <a:cs typeface="Times New Roman" pitchFamily="18" charset="0"/>
              </a:rPr>
              <a:t> </a:t>
            </a:r>
            <a:r>
              <a:rPr lang="el-GR" sz="1600" b="0" dirty="0" smtClean="0">
                <a:cs typeface="Times New Roman" pitchFamily="18" charset="0"/>
              </a:rPr>
              <a:t>M</a:t>
            </a:r>
            <a:r>
              <a:rPr lang="el-GR" sz="1600" b="0" dirty="0">
                <a:cs typeface="Times New Roman" pitchFamily="18" charset="0"/>
              </a:rPr>
              <a:t>-phase promoting factor (the complex of mitotic cyclins with the M-phase Cdk) initiates</a:t>
            </a:r>
            <a:r>
              <a:rPr lang="el-GR" sz="1600" b="0" dirty="0" smtClean="0">
                <a:cs typeface="Times New Roman" pitchFamily="18" charset="0"/>
              </a:rPr>
              <a:t> assembly </a:t>
            </a:r>
            <a:r>
              <a:rPr lang="el-GR" sz="1600" b="0" dirty="0">
                <a:cs typeface="Times New Roman" pitchFamily="18" charset="0"/>
              </a:rPr>
              <a:t>of the mitotic </a:t>
            </a:r>
            <a:r>
              <a:rPr lang="el-GR" sz="1600" b="0" dirty="0" smtClean="0">
                <a:cs typeface="Times New Roman" pitchFamily="18" charset="0"/>
              </a:rPr>
              <a:t>spindle</a:t>
            </a:r>
            <a:r>
              <a:rPr lang="en-GB" sz="1600" b="0" dirty="0" smtClean="0">
                <a:cs typeface="Times New Roman" pitchFamily="18" charset="0"/>
              </a:rPr>
              <a:t>,</a:t>
            </a:r>
            <a:r>
              <a:rPr lang="el-GR" sz="1600" b="0" dirty="0" smtClean="0">
                <a:cs typeface="Times New Roman" pitchFamily="18" charset="0"/>
              </a:rPr>
              <a:t> </a:t>
            </a:r>
            <a:endParaRPr lang="el-GR" sz="1600" b="0" dirty="0"/>
          </a:p>
          <a:p>
            <a:pPr eaLnBrk="0" hangingPunct="0"/>
            <a:r>
              <a:rPr lang="el-GR" sz="1600" b="0" dirty="0">
                <a:cs typeface="Times New Roman" pitchFamily="18" charset="0"/>
              </a:rPr>
              <a:t>breakdown of the nuclear envelope</a:t>
            </a:r>
            <a:r>
              <a:rPr lang="el-GR" sz="1600" b="0" dirty="0" smtClean="0">
                <a:cs typeface="Times New Roman" pitchFamily="18" charset="0"/>
              </a:rPr>
              <a:t> </a:t>
            </a:r>
            <a:r>
              <a:rPr lang="en-GB" sz="1600" b="0" dirty="0" smtClean="0"/>
              <a:t>and </a:t>
            </a:r>
            <a:r>
              <a:rPr lang="el-GR" sz="1600" b="0" dirty="0" smtClean="0">
                <a:cs typeface="Times New Roman" pitchFamily="18" charset="0"/>
              </a:rPr>
              <a:t>condensation </a:t>
            </a:r>
            <a:r>
              <a:rPr lang="el-GR" sz="1600" b="0" dirty="0">
                <a:cs typeface="Times New Roman" pitchFamily="18" charset="0"/>
              </a:rPr>
              <a:t>of the </a:t>
            </a:r>
            <a:r>
              <a:rPr lang="el-GR" sz="1600" b="0" dirty="0" smtClean="0">
                <a:cs typeface="Times New Roman" pitchFamily="18" charset="0"/>
              </a:rPr>
              <a:t>chromosomes</a:t>
            </a:r>
            <a:r>
              <a:rPr lang="en-GB" sz="1600" b="0" dirty="0" smtClean="0">
                <a:cs typeface="Times New Roman" pitchFamily="18" charset="0"/>
              </a:rPr>
              <a:t>.</a:t>
            </a:r>
            <a:r>
              <a:rPr lang="el-GR" sz="1600" b="0" dirty="0" smtClean="0">
                <a:cs typeface="Times New Roman" pitchFamily="18" charset="0"/>
              </a:rPr>
              <a:t> These </a:t>
            </a:r>
            <a:r>
              <a:rPr lang="el-GR" sz="1600" b="0" dirty="0">
                <a:cs typeface="Times New Roman" pitchFamily="18" charset="0"/>
              </a:rPr>
              <a:t>events take the cell </a:t>
            </a:r>
            <a:r>
              <a:rPr lang="el-GR" sz="1600" b="0" dirty="0" smtClean="0">
                <a:cs typeface="Times New Roman" pitchFamily="18" charset="0"/>
              </a:rPr>
              <a:t>to</a:t>
            </a:r>
            <a:r>
              <a:rPr lang="en-GB" sz="1600" b="0" dirty="0" smtClean="0">
                <a:cs typeface="Times New Roman" pitchFamily="18" charset="0"/>
              </a:rPr>
              <a:t> metaphase</a:t>
            </a:r>
            <a:r>
              <a:rPr lang="el-GR" sz="1600" b="0" dirty="0" smtClean="0">
                <a:cs typeface="Times New Roman" pitchFamily="18" charset="0"/>
              </a:rPr>
              <a:t> of </a:t>
            </a:r>
            <a:r>
              <a:rPr lang="el-GR" sz="1600" b="0" dirty="0">
                <a:cs typeface="Times New Roman" pitchFamily="18" charset="0"/>
              </a:rPr>
              <a:t>mitosis</a:t>
            </a:r>
            <a:r>
              <a:rPr lang="el-GR" sz="1600" b="0" dirty="0" smtClean="0">
                <a:cs typeface="Times New Roman" pitchFamily="18" charset="0"/>
              </a:rPr>
              <a:t>.</a:t>
            </a:r>
            <a:endParaRPr lang="el-GR" sz="1600" b="0" dirty="0">
              <a:cs typeface="Times New Roman" pitchFamily="18" charset="0"/>
            </a:endParaRPr>
          </a:p>
        </p:txBody>
      </p:sp>
      <p:sp>
        <p:nvSpPr>
          <p:cNvPr id="13315" name="Rectangle 25"/>
          <p:cNvSpPr>
            <a:spLocks noChangeArrowheads="1"/>
          </p:cNvSpPr>
          <p:nvPr/>
        </p:nvSpPr>
        <p:spPr bwMode="auto">
          <a:xfrm>
            <a:off x="-1570038" y="5522913"/>
            <a:ext cx="9144001" cy="0"/>
          </a:xfrm>
          <a:prstGeom prst="rect">
            <a:avLst/>
          </a:prstGeom>
          <a:noFill/>
          <a:ln w="9525">
            <a:noFill/>
            <a:miter lim="800000"/>
            <a:headEnd/>
            <a:tailEnd/>
          </a:ln>
        </p:spPr>
        <p:txBody>
          <a:bodyPr wrap="none" anchor="ctr">
            <a:spAutoFit/>
          </a:bodyPr>
          <a:lstStyle/>
          <a:p>
            <a:endParaRPr lang="en-US"/>
          </a:p>
        </p:txBody>
      </p:sp>
      <p:pic>
        <p:nvPicPr>
          <p:cNvPr id="13316" name="Picture 35" descr="CellCycle"/>
          <p:cNvPicPr>
            <a:picLocks noChangeAspect="1" noChangeArrowheads="1"/>
          </p:cNvPicPr>
          <p:nvPr/>
        </p:nvPicPr>
        <p:blipFill>
          <a:blip r:embed="rId2" cstate="print"/>
          <a:srcRect/>
          <a:stretch>
            <a:fillRect/>
          </a:stretch>
        </p:blipFill>
        <p:spPr bwMode="auto">
          <a:xfrm>
            <a:off x="6470650" y="1570038"/>
            <a:ext cx="2139950" cy="2087562"/>
          </a:xfrm>
          <a:prstGeom prst="rect">
            <a:avLst/>
          </a:prstGeom>
          <a:noFill/>
          <a:ln w="9525">
            <a:noFill/>
            <a:miter lim="800000"/>
            <a:headEnd/>
            <a:tailEnd/>
          </a:ln>
        </p:spPr>
      </p:pic>
      <p:sp>
        <p:nvSpPr>
          <p:cNvPr id="13317" name="Text Box 36"/>
          <p:cNvSpPr txBox="1">
            <a:spLocks noChangeArrowheads="1"/>
          </p:cNvSpPr>
          <p:nvPr/>
        </p:nvSpPr>
        <p:spPr bwMode="auto">
          <a:xfrm>
            <a:off x="2133600" y="376535"/>
            <a:ext cx="4419900" cy="461665"/>
          </a:xfrm>
          <a:prstGeom prst="rect">
            <a:avLst/>
          </a:prstGeom>
          <a:noFill/>
          <a:ln w="9525">
            <a:noFill/>
            <a:miter lim="800000"/>
            <a:headEnd/>
            <a:tailEnd/>
          </a:ln>
        </p:spPr>
        <p:txBody>
          <a:bodyPr wrap="none">
            <a:spAutoFit/>
          </a:bodyPr>
          <a:lstStyle/>
          <a:p>
            <a:r>
              <a:rPr lang="en-US" sz="2400" b="1" dirty="0"/>
              <a:t>STEPS</a:t>
            </a:r>
            <a:r>
              <a:rPr lang="en-US" sz="2400" b="1" dirty="0" smtClean="0"/>
              <a:t> </a:t>
            </a:r>
            <a:r>
              <a:rPr lang="en-US" sz="2400" dirty="0" smtClean="0"/>
              <a:t>OF</a:t>
            </a:r>
            <a:r>
              <a:rPr lang="en-US" sz="2400" b="1" dirty="0" smtClean="0"/>
              <a:t> </a:t>
            </a:r>
            <a:r>
              <a:rPr lang="en-US" sz="2400" b="1" dirty="0"/>
              <a:t>THE</a:t>
            </a:r>
            <a:r>
              <a:rPr lang="en-US" sz="2400" b="1" dirty="0" smtClean="0"/>
              <a:t> CELL CYCLE</a:t>
            </a:r>
            <a:endParaRPr lang="el-GR" sz="2400" b="1" dirty="0"/>
          </a:p>
        </p:txBody>
      </p:sp>
      <p:sp>
        <p:nvSpPr>
          <p:cNvPr id="13318" name="Rectangle 37"/>
          <p:cNvSpPr>
            <a:spLocks noChangeArrowheads="1"/>
          </p:cNvSpPr>
          <p:nvPr/>
        </p:nvSpPr>
        <p:spPr bwMode="auto">
          <a:xfrm>
            <a:off x="596900" y="3894038"/>
            <a:ext cx="8089900" cy="2308324"/>
          </a:xfrm>
          <a:prstGeom prst="rect">
            <a:avLst/>
          </a:prstGeom>
          <a:noFill/>
          <a:ln w="9525">
            <a:noFill/>
            <a:miter lim="800000"/>
            <a:headEnd/>
            <a:tailEnd/>
          </a:ln>
        </p:spPr>
        <p:txBody>
          <a:bodyPr>
            <a:spAutoFit/>
          </a:bodyPr>
          <a:lstStyle/>
          <a:p>
            <a:pPr eaLnBrk="0" hangingPunct="0"/>
            <a:r>
              <a:rPr lang="el-GR" sz="1600" b="0" dirty="0" smtClean="0">
                <a:cs typeface="Times New Roman" pitchFamily="18" charset="0"/>
              </a:rPr>
              <a:t> </a:t>
            </a:r>
            <a:endParaRPr lang="en-GB" sz="1600" b="0" dirty="0" smtClean="0">
              <a:cs typeface="Times New Roman" pitchFamily="18" charset="0"/>
            </a:endParaRPr>
          </a:p>
          <a:p>
            <a:pPr eaLnBrk="0" hangingPunct="0">
              <a:buFontTx/>
              <a:buChar char="-"/>
            </a:pPr>
            <a:r>
              <a:rPr lang="en-GB" sz="1600" b="0" dirty="0" smtClean="0">
                <a:cs typeface="Times New Roman" pitchFamily="18" charset="0"/>
              </a:rPr>
              <a:t>T</a:t>
            </a:r>
            <a:r>
              <a:rPr lang="el-GR" sz="1600" b="0" dirty="0" smtClean="0"/>
              <a:t>he M-phase promoting factor activates the anaphase-promoting complex (APC/C) which allows </a:t>
            </a:r>
            <a:r>
              <a:rPr lang="el-GR" sz="1600" b="0" dirty="0"/>
              <a:t>the sister </a:t>
            </a:r>
            <a:r>
              <a:rPr lang="el-GR" sz="1600" b="0" dirty="0" smtClean="0"/>
              <a:t>chromatids </a:t>
            </a:r>
            <a:r>
              <a:rPr lang="el-GR" sz="1600" b="0" dirty="0"/>
              <a:t>to </a:t>
            </a:r>
            <a:r>
              <a:rPr lang="el-GR" sz="1600" b="0" dirty="0" smtClean="0"/>
              <a:t>separate</a:t>
            </a:r>
            <a:r>
              <a:rPr lang="en-GB" sz="1600" b="0" dirty="0" smtClean="0"/>
              <a:t> (metaphase)</a:t>
            </a:r>
            <a:r>
              <a:rPr lang="el-GR" sz="1600" b="0" dirty="0" smtClean="0"/>
              <a:t> </a:t>
            </a:r>
            <a:r>
              <a:rPr lang="el-GR" sz="1600" b="0" dirty="0"/>
              <a:t>and move to the poles </a:t>
            </a:r>
            <a:r>
              <a:rPr lang="el-GR" sz="1600" b="0" dirty="0" smtClean="0"/>
              <a:t>(anaphase</a:t>
            </a:r>
            <a:r>
              <a:rPr lang="el-GR" sz="1600" b="0" dirty="0"/>
              <a:t>), completing </a:t>
            </a:r>
            <a:r>
              <a:rPr lang="el-GR" sz="1600" b="0" dirty="0" smtClean="0"/>
              <a:t>mitosis</a:t>
            </a:r>
            <a:r>
              <a:rPr lang="en-GB" sz="1600" b="0" dirty="0" smtClean="0"/>
              <a:t>.</a:t>
            </a:r>
            <a:r>
              <a:rPr lang="el-GR" sz="1600" b="0" dirty="0" smtClean="0"/>
              <a:t> </a:t>
            </a:r>
          </a:p>
          <a:p>
            <a:pPr marL="0" lvl="1">
              <a:buFontTx/>
              <a:buChar char="-"/>
            </a:pPr>
            <a:r>
              <a:rPr lang="en-GB" sz="1600" b="0" dirty="0" smtClean="0"/>
              <a:t> Degradation of </a:t>
            </a:r>
            <a:r>
              <a:rPr lang="el-GR" sz="1600" b="0" dirty="0" smtClean="0"/>
              <a:t>cyclin B </a:t>
            </a:r>
            <a:r>
              <a:rPr lang="el-GR" sz="1600" b="0" dirty="0"/>
              <a:t>by </a:t>
            </a:r>
            <a:r>
              <a:rPr lang="el-GR" sz="1600" b="0" dirty="0" smtClean="0"/>
              <a:t>attaching </a:t>
            </a:r>
            <a:r>
              <a:rPr lang="el-GR" sz="1600" b="0" dirty="0"/>
              <a:t>to the protein ubiquitin which targets it for destruction by proteasomes.</a:t>
            </a:r>
            <a:endParaRPr lang="en-US" sz="1600" b="0" dirty="0" smtClean="0"/>
          </a:p>
          <a:p>
            <a:pPr marL="0" lvl="1">
              <a:buFontTx/>
              <a:buChar char="-"/>
            </a:pPr>
            <a:r>
              <a:rPr lang="en-GB" sz="1600" b="0" dirty="0" smtClean="0"/>
              <a:t> S</a:t>
            </a:r>
            <a:r>
              <a:rPr lang="el-GR" sz="1600" b="0" dirty="0" smtClean="0"/>
              <a:t>ynthesis </a:t>
            </a:r>
            <a:r>
              <a:rPr lang="el-GR" sz="1600" b="0" dirty="0"/>
              <a:t>of G1 cyclin for the next turn of the </a:t>
            </a:r>
            <a:r>
              <a:rPr lang="el-GR" sz="1600" b="0" dirty="0" smtClean="0"/>
              <a:t>cycle</a:t>
            </a:r>
            <a:r>
              <a:rPr lang="en-GB" sz="1600" b="0" dirty="0" smtClean="0"/>
              <a:t>.</a:t>
            </a:r>
            <a:r>
              <a:rPr lang="el-GR" sz="1600" b="0" dirty="0" smtClean="0"/>
              <a:t> </a:t>
            </a:r>
          </a:p>
          <a:p>
            <a:pPr marL="0" lvl="1">
              <a:buFontTx/>
              <a:buChar char="-"/>
            </a:pPr>
            <a:r>
              <a:rPr lang="en-GB" sz="1600" b="0" dirty="0" smtClean="0"/>
              <a:t> Degradation of</a:t>
            </a:r>
            <a:r>
              <a:rPr lang="el-GR" sz="1600" b="0" dirty="0" smtClean="0"/>
              <a:t> </a:t>
            </a:r>
            <a:r>
              <a:rPr lang="el-GR" sz="1600" b="0" dirty="0"/>
              <a:t>geminin, a protein that</a:t>
            </a:r>
            <a:r>
              <a:rPr lang="el-GR" sz="1600" b="0" dirty="0" smtClean="0"/>
              <a:t> </a:t>
            </a:r>
            <a:r>
              <a:rPr lang="en-GB" sz="1600" b="0" dirty="0" smtClean="0"/>
              <a:t>keeps</a:t>
            </a:r>
            <a:r>
              <a:rPr lang="el-GR" sz="1600" b="0" dirty="0" smtClean="0"/>
              <a:t> </a:t>
            </a:r>
            <a:r>
              <a:rPr lang="el-GR" sz="1600" b="0" dirty="0"/>
              <a:t>the freshly-synthesized DNA in S phase from being re-replicated before mitosis. </a:t>
            </a:r>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5200" y="417372"/>
            <a:ext cx="7340600" cy="5907228"/>
          </a:xfrm>
          <a:prstGeom prst="rect">
            <a:avLst/>
          </a:prstGeom>
        </p:spPr>
      </p:pic>
      <p:sp>
        <p:nvSpPr>
          <p:cNvPr id="4" name="Text Box 36"/>
          <p:cNvSpPr txBox="1">
            <a:spLocks noChangeArrowheads="1"/>
          </p:cNvSpPr>
          <p:nvPr/>
        </p:nvSpPr>
        <p:spPr bwMode="auto">
          <a:xfrm>
            <a:off x="2548463" y="147935"/>
            <a:ext cx="3852337" cy="461665"/>
          </a:xfrm>
          <a:prstGeom prst="rect">
            <a:avLst/>
          </a:prstGeom>
          <a:noFill/>
          <a:ln w="9525">
            <a:noFill/>
            <a:miter lim="800000"/>
            <a:headEnd/>
            <a:tailEnd/>
          </a:ln>
        </p:spPr>
        <p:txBody>
          <a:bodyPr wrap="none">
            <a:spAutoFit/>
          </a:bodyPr>
          <a:lstStyle/>
          <a:p>
            <a:r>
              <a:rPr lang="en-US" sz="2400" b="1" dirty="0" smtClean="0"/>
              <a:t>CELL CYCLE OVERVIEW</a:t>
            </a:r>
            <a:endParaRPr lang="el-GR" sz="2400" b="1"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1054100" y="6172200"/>
            <a:ext cx="4826962"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=nEMMKzYQf9A</a:t>
            </a:r>
            <a:endParaRPr lang="en-US" sz="1600" b="0" dirty="0"/>
          </a:p>
        </p:txBody>
      </p:sp>
      <p:sp>
        <p:nvSpPr>
          <p:cNvPr id="8" name="TextBox 7"/>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14400" y="838200"/>
            <a:ext cx="7539993" cy="4809098"/>
          </a:xfrm>
          <a:prstGeom prst="rect">
            <a:avLst/>
          </a:prstGeom>
        </p:spPr>
      </p:pic>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2022-2023</a:t>
            </a:r>
            <a:endParaRPr lang="en-US" sz="1000" b="0" cap="small"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56893</TotalTime>
  <Words>8391</Words>
  <Application>Microsoft Office PowerPoint</Application>
  <PresentationFormat>On-screen Show (4:3)</PresentationFormat>
  <Paragraphs>592</Paragraphs>
  <Slides>100</Slides>
  <Notes>4</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100</vt:i4>
      </vt:variant>
    </vt:vector>
  </HeadingPairs>
  <TitlesOfParts>
    <vt:vector size="102" baseType="lpstr">
      <vt:lpstr>Default Design</vt:lpstr>
      <vt:lpstr>Image</vt:lpstr>
      <vt:lpstr>Slide 1</vt:lpstr>
      <vt:lpstr>Slide 2</vt:lpstr>
      <vt:lpstr>Slide 3</vt:lpstr>
      <vt:lpstr>TRANSCRIPTION</vt:lpstr>
      <vt:lpstr>TRANSCRIPTION</vt:lpstr>
      <vt:lpstr>Slide 6</vt:lpstr>
      <vt:lpstr>Slide 7</vt:lpstr>
      <vt:lpstr>Slide 8</vt:lpstr>
      <vt:lpstr>Slide 9</vt:lpstr>
      <vt:lpstr>Slide 10</vt:lpstr>
      <vt:lpstr>Slide 11</vt:lpstr>
      <vt:lpstr>Slide 12</vt:lpstr>
      <vt:lpstr>TRANSCRIPTION  </vt:lpstr>
      <vt:lpstr>Slide 14</vt:lpstr>
      <vt:lpstr>TRANSCRIPTION</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GENETIC CODE</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CELL CYCLE</vt:lpstr>
      <vt:lpstr>Slide 61</vt:lpstr>
      <vt:lpstr>Slide 62</vt:lpstr>
      <vt:lpstr>Slide 63</vt:lpstr>
      <vt:lpstr>ΜΙTOSIS</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MEIOSIS</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anastasiadou</dc:creator>
  <cp:lastModifiedBy>EMBL</cp:lastModifiedBy>
  <cp:revision>185</cp:revision>
  <dcterms:created xsi:type="dcterms:W3CDTF">2022-12-01T08:15:21Z</dcterms:created>
  <dcterms:modified xsi:type="dcterms:W3CDTF">2022-12-01T08:16:07Z</dcterms:modified>
</cp:coreProperties>
</file>