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90E946-9044-4091-AD5E-206AEAD7A44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Untitled Section" id="{5516203A-7A6F-46C2-83F7-BCAC5392309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5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3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7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8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4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0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1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9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6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37B58-2639-4415-8B53-BA385B9B874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3A0C3-F9AE-4A88-A162-897BDE4CB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1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Prefetching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1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Εκτιμήσεις για τα μελλοντικά αιτήματα χρηστών.</a:t>
            </a:r>
          </a:p>
          <a:p>
            <a:r>
              <a:rPr lang="el-GR" dirty="0" smtClean="0"/>
              <a:t>Προαποκομιδή περιεχομένου.</a:t>
            </a:r>
          </a:p>
          <a:p>
            <a:r>
              <a:rPr lang="el-GR" dirty="0" smtClean="0"/>
              <a:t>Βελτίωση των χαρακτηριστικών του </a:t>
            </a:r>
            <a:r>
              <a:rPr lang="en-US" dirty="0" smtClean="0"/>
              <a:t>caching </a:t>
            </a:r>
            <a:r>
              <a:rPr lang="el-GR" dirty="0" smtClean="0"/>
              <a:t>συστήματος (</a:t>
            </a:r>
            <a:r>
              <a:rPr lang="en-US" dirty="0" smtClean="0"/>
              <a:t>hit rate).</a:t>
            </a:r>
          </a:p>
          <a:p>
            <a:r>
              <a:rPr lang="el-GR" dirty="0" smtClean="0"/>
              <a:t>Σχήματα με υπολογιστική επιβάρυνση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Prefetching </a:t>
            </a:r>
            <a:r>
              <a:rPr lang="el-GR" dirty="0" smtClean="0"/>
              <a:t>σχήματα.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Γράφοι εξαρτήσεων </a:t>
            </a:r>
            <a:r>
              <a:rPr lang="en-US" dirty="0" smtClean="0"/>
              <a:t>Markov</a:t>
            </a:r>
          </a:p>
          <a:p>
            <a:r>
              <a:rPr lang="el-GR" dirty="0" smtClean="0"/>
              <a:t>Δέντρα ιστορικότητας και </a:t>
            </a:r>
            <a:r>
              <a:rPr lang="en-US" dirty="0" smtClean="0"/>
              <a:t>Prediction by partial matching</a:t>
            </a:r>
          </a:p>
          <a:p>
            <a:r>
              <a:rPr lang="en-US" dirty="0" smtClean="0"/>
              <a:t>Top-10.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Ίχνος αναφορών (</a:t>
            </a:r>
            <a:r>
              <a:rPr lang="en-US" dirty="0" smtClean="0"/>
              <a:t>reference trace) – </a:t>
            </a:r>
            <a:r>
              <a:rPr lang="el-GR" dirty="0" smtClean="0"/>
              <a:t>παράθεση των </a:t>
            </a:r>
            <a:r>
              <a:rPr lang="en-US" dirty="0" smtClean="0"/>
              <a:t>URLs/</a:t>
            </a:r>
            <a:r>
              <a:rPr lang="el-GR" dirty="0" smtClean="0"/>
              <a:t>αντικειμένων που ζητούνται.</a:t>
            </a:r>
          </a:p>
          <a:p>
            <a:r>
              <a:rPr lang="el-GR" dirty="0" smtClean="0"/>
              <a:t>Παράμετρος αλγόριθμου πρόβλεψης: </a:t>
            </a:r>
            <a:r>
              <a:rPr lang="en-US" dirty="0" err="1" smtClean="0"/>
              <a:t>lookahead</a:t>
            </a:r>
            <a:r>
              <a:rPr lang="en-US" dirty="0" smtClean="0"/>
              <a:t> window (W).</a:t>
            </a:r>
          </a:p>
          <a:p>
            <a:r>
              <a:rPr lang="en-US" dirty="0" smtClean="0"/>
              <a:t>A B C A D F E A C E F A D F </a:t>
            </a:r>
          </a:p>
          <a:p>
            <a:r>
              <a:rPr lang="el-GR" dirty="0" smtClean="0"/>
              <a:t>Διακριτοί πόροι: Α, </a:t>
            </a:r>
            <a:r>
              <a:rPr lang="en-US" dirty="0" smtClean="0"/>
              <a:t>B, C, D, E, F</a:t>
            </a:r>
          </a:p>
          <a:p>
            <a:r>
              <a:rPr lang="el-GR" dirty="0" smtClean="0"/>
              <a:t>Π.χ., Α, και έλεγχος των </a:t>
            </a:r>
            <a:r>
              <a:rPr lang="en-US" dirty="0" smtClean="0"/>
              <a:t>W </a:t>
            </a:r>
            <a:r>
              <a:rPr lang="el-GR" dirty="0" smtClean="0"/>
              <a:t>αναφορών μετά το </a:t>
            </a:r>
            <a:r>
              <a:rPr lang="en-US" dirty="0" smtClean="0"/>
              <a:t>A. AN W=3, </a:t>
            </a:r>
            <a:r>
              <a:rPr lang="el-GR" dirty="0" smtClean="0"/>
              <a:t>στο παραπάνω ίχνος μας ενδιαφέρουν οι αναφορές σε </a:t>
            </a:r>
            <a:r>
              <a:rPr lang="en-US" dirty="0" smtClean="0"/>
              <a:t>B</a:t>
            </a:r>
            <a:r>
              <a:rPr lang="el-GR" dirty="0" smtClean="0"/>
              <a:t> και </a:t>
            </a:r>
            <a:r>
              <a:rPr lang="en-US" dirty="0" smtClean="0"/>
              <a:t>C. </a:t>
            </a:r>
            <a:r>
              <a:rPr lang="el-GR" dirty="0" smtClean="0"/>
              <a:t>Δεύτερη φορά </a:t>
            </a:r>
            <a:r>
              <a:rPr lang="en-US" dirty="0" smtClean="0"/>
              <a:t>A, </a:t>
            </a:r>
            <a:r>
              <a:rPr lang="el-GR" dirty="0" smtClean="0"/>
              <a:t>μας ενδιαφέρουν οι αναφορές σε </a:t>
            </a:r>
            <a:r>
              <a:rPr lang="en-US" dirty="0" smtClean="0"/>
              <a:t>D, F </a:t>
            </a:r>
            <a:r>
              <a:rPr lang="el-GR" dirty="0" smtClean="0"/>
              <a:t>Και Ε. Στην Τρίτη εμφάνιση του Α μας ενδιαφέρουν οι αναφορές σε </a:t>
            </a:r>
            <a:r>
              <a:rPr lang="en-US" dirty="0" smtClean="0"/>
              <a:t>C E F</a:t>
            </a:r>
            <a:r>
              <a:rPr lang="el-GR" dirty="0" smtClean="0"/>
              <a:t>. </a:t>
            </a:r>
            <a:r>
              <a:rPr lang="en-US" dirty="0" err="1" smtClean="0"/>
              <a:t>sto</a:t>
            </a:r>
            <a:r>
              <a:rPr lang="en-US" dirty="0" smtClean="0"/>
              <a:t> telos D kai 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35502" y="2786332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06483" y="55351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93663" y="2625892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233358" y="4433972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62377" y="5466263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86731" y="1149107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0"/>
            <a:endCxn id="5" idx="3"/>
          </p:cNvCxnSpPr>
          <p:nvPr/>
        </p:nvCxnSpPr>
        <p:spPr>
          <a:xfrm flipV="1">
            <a:off x="2298940" y="990466"/>
            <a:ext cx="1631149" cy="1795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7"/>
            <a:endCxn id="9" idx="2"/>
          </p:cNvCxnSpPr>
          <p:nvPr/>
        </p:nvCxnSpPr>
        <p:spPr>
          <a:xfrm flipV="1">
            <a:off x="2838771" y="1696885"/>
            <a:ext cx="3147960" cy="1249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6"/>
            <a:endCxn id="6" idx="2"/>
          </p:cNvCxnSpPr>
          <p:nvPr/>
        </p:nvCxnSpPr>
        <p:spPr>
          <a:xfrm flipV="1">
            <a:off x="3062377" y="3173670"/>
            <a:ext cx="3031286" cy="160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5"/>
            <a:endCxn id="7" idx="1"/>
          </p:cNvCxnSpPr>
          <p:nvPr/>
        </p:nvCxnSpPr>
        <p:spPr>
          <a:xfrm>
            <a:off x="2838771" y="3721447"/>
            <a:ext cx="2618193" cy="872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4"/>
            <a:endCxn id="8" idx="0"/>
          </p:cNvCxnSpPr>
          <p:nvPr/>
        </p:nvCxnSpPr>
        <p:spPr>
          <a:xfrm>
            <a:off x="2298940" y="3881887"/>
            <a:ext cx="1526875" cy="1584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flipH="1">
            <a:off x="2409357" y="1768415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4295665" y="1920815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4448065" y="2909976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4600465" y="4011281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flipH="1">
            <a:off x="2521500" y="4569072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3/4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962181" y="4569072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8968596" y="2374971"/>
            <a:ext cx="1526875" cy="1095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6" idx="6"/>
            <a:endCxn id="27" idx="2"/>
          </p:cNvCxnSpPr>
          <p:nvPr/>
        </p:nvCxnSpPr>
        <p:spPr>
          <a:xfrm flipV="1">
            <a:off x="7620538" y="2922749"/>
            <a:ext cx="1348058" cy="250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5"/>
            <a:endCxn id="26" idx="1"/>
          </p:cNvCxnSpPr>
          <p:nvPr/>
        </p:nvCxnSpPr>
        <p:spPr>
          <a:xfrm>
            <a:off x="7396932" y="3561007"/>
            <a:ext cx="788855" cy="1168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flipH="1">
            <a:off x="8020228" y="2687209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flipH="1">
            <a:off x="7914735" y="3968925"/>
            <a:ext cx="54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5/3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768487" y="262331"/>
            <a:ext cx="4062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Dependency graph </a:t>
            </a:r>
            <a:r>
              <a:rPr lang="el-GR" dirty="0" smtClean="0"/>
              <a:t>(Γράφος Εξαρτήσεων)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4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by partial matching (PPM)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m+l</a:t>
            </a:r>
            <a:r>
              <a:rPr lang="en-US" dirty="0" smtClean="0"/>
              <a:t> (2+1 = </a:t>
            </a:r>
            <a:r>
              <a:rPr lang="el-GR" dirty="0" smtClean="0"/>
              <a:t>μέχρι δύο αναφορές μπορώ να αξιολογήσω στο παρελθόν για να προβλέψω μία στο μέλλον).</a:t>
            </a:r>
          </a:p>
          <a:p>
            <a:r>
              <a:rPr lang="el-GR" dirty="0" smtClean="0"/>
              <a:t>Δέντρο ιστορικότητας (</a:t>
            </a:r>
            <a:r>
              <a:rPr lang="en-US" dirty="0" smtClean="0"/>
              <a:t>history tree): </a:t>
            </a:r>
            <a:r>
              <a:rPr lang="el-GR" dirty="0" smtClean="0"/>
              <a:t>αποτύπωση της συμπεριφοράς του ίχνους.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5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27208" y="2320506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 / 20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9228" y="3707917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 / 10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69722" y="3732363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/10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69722" y="5423230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 /5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1559945" y="3381555"/>
            <a:ext cx="1027980" cy="32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4"/>
            <a:endCxn id="6" idx="0"/>
          </p:cNvCxnSpPr>
          <p:nvPr/>
        </p:nvCxnSpPr>
        <p:spPr>
          <a:xfrm>
            <a:off x="2587925" y="3381555"/>
            <a:ext cx="842514" cy="350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4"/>
            <a:endCxn id="7" idx="0"/>
          </p:cNvCxnSpPr>
          <p:nvPr/>
        </p:nvCxnSpPr>
        <p:spPr>
          <a:xfrm>
            <a:off x="3430439" y="4793412"/>
            <a:ext cx="0" cy="629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535283" y="2320505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el-GR" dirty="0" smtClean="0"/>
              <a:t> /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7706264" y="2320504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r>
              <a:rPr lang="el-GR" dirty="0" smtClean="0"/>
              <a:t> /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535283" y="3732363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 /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601419" y="5325374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r>
              <a:rPr lang="el-GR" dirty="0" smtClean="0"/>
              <a:t> / </a:t>
            </a:r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21" name="Straight Connector 20"/>
          <p:cNvCxnSpPr>
            <a:stCxn id="16" idx="4"/>
            <a:endCxn id="18" idx="0"/>
          </p:cNvCxnSpPr>
          <p:nvPr/>
        </p:nvCxnSpPr>
        <p:spPr>
          <a:xfrm>
            <a:off x="6096000" y="3381554"/>
            <a:ext cx="0" cy="350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19" idx="0"/>
          </p:cNvCxnSpPr>
          <p:nvPr/>
        </p:nvCxnSpPr>
        <p:spPr>
          <a:xfrm>
            <a:off x="6096000" y="4793412"/>
            <a:ext cx="66136" cy="531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9721966" y="2309005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r>
              <a:rPr lang="el-GR" dirty="0" smtClean="0"/>
              <a:t> /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80837" y="1851880"/>
            <a:ext cx="10878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Στο ίχνος υπάρχουν 20 αναφορές στο Α, στο ίχνος υπάρχουν 10 αναφορές σε </a:t>
            </a:r>
            <a:r>
              <a:rPr lang="en-US" dirty="0" smtClean="0"/>
              <a:t>AB, 10 </a:t>
            </a:r>
            <a:r>
              <a:rPr lang="en-US" dirty="0" err="1" smtClean="0"/>
              <a:t>anafores</a:t>
            </a:r>
            <a:r>
              <a:rPr lang="en-US" dirty="0" smtClean="0"/>
              <a:t> AC, 5 </a:t>
            </a:r>
            <a:r>
              <a:rPr lang="en-US" dirty="0" err="1" smtClean="0"/>
              <a:t>anafores</a:t>
            </a:r>
            <a:r>
              <a:rPr lang="en-US" dirty="0" smtClean="0"/>
              <a:t> ACD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332453" y="4364966"/>
            <a:ext cx="2260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Sto</a:t>
            </a:r>
            <a:r>
              <a:rPr lang="en-US" dirty="0" smtClean="0"/>
              <a:t> B </a:t>
            </a:r>
            <a:r>
              <a:rPr lang="en-US" dirty="0" err="1" smtClean="0"/>
              <a:t>yparxoun</a:t>
            </a:r>
            <a:r>
              <a:rPr lang="en-US" dirty="0" smtClean="0"/>
              <a:t> 15 </a:t>
            </a:r>
            <a:r>
              <a:rPr lang="en-US" dirty="0" err="1" smtClean="0"/>
              <a:t>anafores</a:t>
            </a:r>
            <a:r>
              <a:rPr lang="en-US" dirty="0" smtClean="0"/>
              <a:t>, </a:t>
            </a:r>
            <a:r>
              <a:rPr lang="en-US" dirty="0" err="1" smtClean="0"/>
              <a:t>yparxoun</a:t>
            </a:r>
            <a:r>
              <a:rPr lang="en-US" dirty="0" smtClean="0"/>
              <a:t> 5 </a:t>
            </a:r>
            <a:r>
              <a:rPr lang="en-US" dirty="0" err="1" smtClean="0"/>
              <a:t>anafores</a:t>
            </a:r>
            <a:r>
              <a:rPr lang="en-US" dirty="0" smtClean="0"/>
              <a:t> BA kai 5 </a:t>
            </a:r>
            <a:r>
              <a:rPr lang="en-US" dirty="0" err="1" smtClean="0"/>
              <a:t>anafores</a:t>
            </a:r>
            <a:r>
              <a:rPr lang="en-US" dirty="0" smtClean="0"/>
              <a:t> BAC.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2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027208" y="2320506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 / 20 -&gt; Α/21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99228" y="3707917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Β / 10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69722" y="3732363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/10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69722" y="5423230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 /5</a:t>
            </a:r>
            <a:endParaRPr lang="en-US" dirty="0"/>
          </a:p>
        </p:txBody>
      </p:sp>
      <p:cxnSp>
        <p:nvCxnSpPr>
          <p:cNvPr id="8" name="Straight Connector 7"/>
          <p:cNvCxnSpPr>
            <a:stCxn id="4" idx="4"/>
            <a:endCxn id="5" idx="0"/>
          </p:cNvCxnSpPr>
          <p:nvPr/>
        </p:nvCxnSpPr>
        <p:spPr>
          <a:xfrm flipH="1">
            <a:off x="1559945" y="3381555"/>
            <a:ext cx="1027980" cy="32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  <a:endCxn id="6" idx="0"/>
          </p:cNvCxnSpPr>
          <p:nvPr/>
        </p:nvCxnSpPr>
        <p:spPr>
          <a:xfrm>
            <a:off x="2587925" y="3381555"/>
            <a:ext cx="842514" cy="350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4"/>
            <a:endCxn id="7" idx="0"/>
          </p:cNvCxnSpPr>
          <p:nvPr/>
        </p:nvCxnSpPr>
        <p:spPr>
          <a:xfrm>
            <a:off x="3430439" y="4793412"/>
            <a:ext cx="0" cy="629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35283" y="2320505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el-GR" dirty="0" smtClean="0"/>
              <a:t> / </a:t>
            </a:r>
            <a:r>
              <a:rPr lang="en-US" dirty="0" smtClean="0"/>
              <a:t>15</a:t>
            </a:r>
            <a:r>
              <a:rPr lang="el-GR" dirty="0" smtClean="0"/>
              <a:t> -&gt; Β / 16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706264" y="2320504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r>
              <a:rPr lang="el-GR" dirty="0" smtClean="0"/>
              <a:t> /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535283" y="3732363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 / </a:t>
            </a:r>
            <a:r>
              <a:rPr lang="en-US" dirty="0" smtClean="0"/>
              <a:t>5</a:t>
            </a:r>
            <a:r>
              <a:rPr lang="el-GR" dirty="0" smtClean="0"/>
              <a:t> -&gt; Α/6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541037" y="5334000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r>
              <a:rPr lang="el-GR" dirty="0" smtClean="0"/>
              <a:t> / </a:t>
            </a:r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15" name="Straight Connector 14"/>
          <p:cNvCxnSpPr>
            <a:stCxn id="11" idx="4"/>
            <a:endCxn id="13" idx="0"/>
          </p:cNvCxnSpPr>
          <p:nvPr/>
        </p:nvCxnSpPr>
        <p:spPr>
          <a:xfrm>
            <a:off x="6096000" y="3381554"/>
            <a:ext cx="0" cy="350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4"/>
            <a:endCxn id="14" idx="0"/>
          </p:cNvCxnSpPr>
          <p:nvPr/>
        </p:nvCxnSpPr>
        <p:spPr>
          <a:xfrm>
            <a:off x="6096000" y="4793412"/>
            <a:ext cx="5754" cy="540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9721966" y="2309005"/>
            <a:ext cx="1121434" cy="10610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r>
              <a:rPr lang="el-GR" dirty="0" smtClean="0"/>
              <a:t> /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33577" y="905774"/>
            <a:ext cx="374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2+1=3</a:t>
            </a:r>
          </a:p>
          <a:p>
            <a:r>
              <a:rPr lang="el-GR" dirty="0" smtClean="0"/>
              <a:t>Ελέγχουμε στο ίχνος ακολουθίες μεγέθους μέχρι και 3(=</a:t>
            </a:r>
            <a:r>
              <a:rPr lang="en-US" dirty="0" err="1" smtClean="0"/>
              <a:t>m+l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151299" y="3991384"/>
            <a:ext cx="45374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Χρήστης -&gt; Β, Α</a:t>
            </a:r>
          </a:p>
          <a:p>
            <a:r>
              <a:rPr lang="en-US" dirty="0" smtClean="0"/>
              <a:t>P(B|A)=10/21</a:t>
            </a:r>
          </a:p>
          <a:p>
            <a:r>
              <a:rPr lang="en-US" dirty="0" smtClean="0"/>
              <a:t>P(C|A)=10/21</a:t>
            </a:r>
          </a:p>
          <a:p>
            <a:r>
              <a:rPr lang="en-US" dirty="0" smtClean="0"/>
              <a:t>P(C|BA)=5/6</a:t>
            </a:r>
          </a:p>
          <a:p>
            <a:r>
              <a:rPr lang="en-US" dirty="0" smtClean="0"/>
              <a:t>Prefetching threshold: 0.5 =&gt; </a:t>
            </a:r>
            <a:r>
              <a:rPr lang="en-US" dirty="0" err="1" smtClean="0"/>
              <a:t>prefetch</a:t>
            </a:r>
            <a:r>
              <a:rPr lang="en-US" dirty="0" smtClean="0"/>
              <a:t> to C.</a:t>
            </a:r>
          </a:p>
          <a:p>
            <a:r>
              <a:rPr lang="en-US" dirty="0" err="1" smtClean="0"/>
              <a:t>Prefecthing</a:t>
            </a:r>
            <a:r>
              <a:rPr lang="en-US" dirty="0" smtClean="0"/>
              <a:t> threshold: 0.4 =&gt; </a:t>
            </a:r>
            <a:r>
              <a:rPr lang="en-US" dirty="0" err="1" smtClean="0"/>
              <a:t>prefetch</a:t>
            </a:r>
            <a:r>
              <a:rPr lang="en-US" dirty="0" smtClean="0"/>
              <a:t> to B kai to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8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κάθε </a:t>
            </a:r>
            <a:r>
              <a:rPr lang="en-US" dirty="0" smtClean="0"/>
              <a:t>site </a:t>
            </a:r>
            <a:r>
              <a:rPr lang="el-GR" dirty="0" smtClean="0"/>
              <a:t>δημοσιεύει μία λίστα με τα δημοφιλέστερα αντικείμενα του.</a:t>
            </a:r>
          </a:p>
          <a:p>
            <a:r>
              <a:rPr lang="el-GR" dirty="0" smtClean="0"/>
              <a:t>Δημοτικότητα </a:t>
            </a:r>
            <a:r>
              <a:rPr lang="en-US" dirty="0" smtClean="0"/>
              <a:t>site/caching server =&gt; </a:t>
            </a:r>
            <a:r>
              <a:rPr lang="en-US" dirty="0" err="1" smtClean="0"/>
              <a:t>zipf</a:t>
            </a:r>
            <a:r>
              <a:rPr lang="en-US" dirty="0" smtClean="0"/>
              <a:t> distribution.</a:t>
            </a:r>
          </a:p>
          <a:p>
            <a:r>
              <a:rPr lang="el-GR" dirty="0" smtClean="0"/>
              <a:t>Επιλογή ενός </a:t>
            </a:r>
            <a:r>
              <a:rPr lang="en-US" dirty="0" smtClean="0"/>
              <a:t>site</a:t>
            </a:r>
            <a:r>
              <a:rPr lang="el-GR" dirty="0" smtClean="0"/>
              <a:t> (Χ)</a:t>
            </a:r>
            <a:r>
              <a:rPr lang="en-US" dirty="0" smtClean="0"/>
              <a:t> </a:t>
            </a:r>
            <a:r>
              <a:rPr lang="el-GR" dirty="0" smtClean="0"/>
              <a:t>για </a:t>
            </a:r>
            <a:r>
              <a:rPr lang="en-US" dirty="0" smtClean="0"/>
              <a:t>prefetching -&gt; </a:t>
            </a:r>
            <a:r>
              <a:rPr lang="el-GR" dirty="0" smtClean="0"/>
              <a:t>ένταση αναφορών προς το συγκεριμένο </a:t>
            </a:r>
            <a:r>
              <a:rPr lang="en-US" dirty="0" smtClean="0"/>
              <a:t>site</a:t>
            </a:r>
            <a:r>
              <a:rPr lang="el-GR" dirty="0" smtClean="0"/>
              <a:t> (Χ)</a:t>
            </a:r>
            <a:r>
              <a:rPr lang="en-US" dirty="0" smtClean="0"/>
              <a:t> </a:t>
            </a:r>
            <a:r>
              <a:rPr lang="el-GR" dirty="0" smtClean="0"/>
              <a:t>κατά την προηγούμενη χρονική περίοδο.</a:t>
            </a:r>
          </a:p>
          <a:p>
            <a:r>
              <a:rPr lang="el-GR" dirty="0" smtClean="0"/>
              <a:t>Καταμέτρηση των αναφορών κατά την προηγούμενη περίοδο σε </a:t>
            </a:r>
            <a:r>
              <a:rPr lang="en-US" dirty="0" smtClean="0"/>
              <a:t>site </a:t>
            </a:r>
            <a:r>
              <a:rPr lang="el-GR" dirty="0" smtClean="0"/>
              <a:t>με ένταση αναφορών -&gt; παράμετρος Ν για </a:t>
            </a:r>
            <a:r>
              <a:rPr lang="en-US" dirty="0" smtClean="0"/>
              <a:t>prefetching.</a:t>
            </a:r>
          </a:p>
          <a:p>
            <a:r>
              <a:rPr lang="el-GR" dirty="0" smtClean="0"/>
              <a:t>Παράγεται μία αίτηση προς το </a:t>
            </a:r>
            <a:r>
              <a:rPr lang="en-US" dirty="0" smtClean="0"/>
              <a:t>site </a:t>
            </a:r>
            <a:r>
              <a:rPr lang="el-GR" dirty="0" smtClean="0"/>
              <a:t>Χ </a:t>
            </a:r>
            <a:r>
              <a:rPr lang="en-US" dirty="0" smtClean="0"/>
              <a:t>h </a:t>
            </a:r>
            <a:r>
              <a:rPr lang="en-US" dirty="0" err="1" smtClean="0"/>
              <a:t>opoia</a:t>
            </a:r>
            <a:r>
              <a:rPr lang="en-US" dirty="0" smtClean="0"/>
              <a:t> </a:t>
            </a:r>
            <a:r>
              <a:rPr lang="en-US" dirty="0" err="1" smtClean="0"/>
              <a:t>zhtaei</a:t>
            </a:r>
            <a:r>
              <a:rPr lang="en-US" dirty="0" smtClean="0"/>
              <a:t> ta N </a:t>
            </a:r>
            <a:r>
              <a:rPr lang="en-US" dirty="0" err="1" smtClean="0"/>
              <a:t>antikeimena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briskontai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anwtero</a:t>
            </a:r>
            <a:r>
              <a:rPr lang="en-US" dirty="0" smtClean="0"/>
              <a:t> </a:t>
            </a:r>
            <a:r>
              <a:rPr lang="en-US" dirty="0" err="1" smtClean="0"/>
              <a:t>kommati</a:t>
            </a:r>
            <a:r>
              <a:rPr lang="en-US" dirty="0" smtClean="0"/>
              <a:t> </a:t>
            </a:r>
            <a:r>
              <a:rPr lang="en-US" dirty="0" err="1" smtClean="0"/>
              <a:t>ths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top-10 (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dhmotikothtas</a:t>
            </a:r>
            <a:r>
              <a:rPr lang="en-US" dirty="0" smtClean="0"/>
              <a:t> </a:t>
            </a:r>
            <a:r>
              <a:rPr lang="en-US" dirty="0" err="1" smtClean="0"/>
              <a:t>twn</a:t>
            </a:r>
            <a:r>
              <a:rPr lang="en-US" dirty="0" smtClean="0"/>
              <a:t> </a:t>
            </a:r>
            <a:r>
              <a:rPr lang="en-US" dirty="0" err="1" smtClean="0"/>
              <a:t>porwn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site).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451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Web Prefetching</vt:lpstr>
      <vt:lpstr>PowerPoint Presentation</vt:lpstr>
      <vt:lpstr>Prefetching σχήματα.</vt:lpstr>
      <vt:lpstr>PowerPoint Presentation</vt:lpstr>
      <vt:lpstr>PowerPoint Presentation</vt:lpstr>
      <vt:lpstr>Prediction by partial matching (PPM)</vt:lpstr>
      <vt:lpstr>PowerPoint Presentation</vt:lpstr>
      <vt:lpstr>PowerPoint Presentation</vt:lpstr>
      <vt:lpstr>Top-10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Prefetching</dc:title>
  <dc:creator>Stathes</dc:creator>
  <cp:lastModifiedBy>Stathes</cp:lastModifiedBy>
  <cp:revision>7</cp:revision>
  <dcterms:created xsi:type="dcterms:W3CDTF">2020-03-16T15:22:27Z</dcterms:created>
  <dcterms:modified xsi:type="dcterms:W3CDTF">2020-03-16T16:19:37Z</dcterms:modified>
</cp:coreProperties>
</file>