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2"/>
  </p:notesMasterIdLst>
  <p:handoutMasterIdLst>
    <p:handoutMasterId r:id="rId133"/>
  </p:handoutMasterIdLst>
  <p:sldIdLst>
    <p:sldId id="732" r:id="rId2"/>
    <p:sldId id="737" r:id="rId3"/>
    <p:sldId id="738" r:id="rId4"/>
    <p:sldId id="739" r:id="rId5"/>
    <p:sldId id="740" r:id="rId6"/>
    <p:sldId id="741" r:id="rId7"/>
    <p:sldId id="742" r:id="rId8"/>
    <p:sldId id="743" r:id="rId9"/>
    <p:sldId id="744" r:id="rId10"/>
    <p:sldId id="745" r:id="rId11"/>
    <p:sldId id="746" r:id="rId12"/>
    <p:sldId id="747" r:id="rId13"/>
    <p:sldId id="748" r:id="rId14"/>
    <p:sldId id="749" r:id="rId15"/>
    <p:sldId id="750" r:id="rId16"/>
    <p:sldId id="751" r:id="rId17"/>
    <p:sldId id="752" r:id="rId18"/>
    <p:sldId id="753" r:id="rId19"/>
    <p:sldId id="754" r:id="rId20"/>
    <p:sldId id="755" r:id="rId21"/>
    <p:sldId id="756" r:id="rId22"/>
    <p:sldId id="757" r:id="rId23"/>
    <p:sldId id="758" r:id="rId24"/>
    <p:sldId id="759" r:id="rId25"/>
    <p:sldId id="760" r:id="rId26"/>
    <p:sldId id="761" r:id="rId27"/>
    <p:sldId id="762" r:id="rId28"/>
    <p:sldId id="763" r:id="rId29"/>
    <p:sldId id="764" r:id="rId30"/>
    <p:sldId id="765" r:id="rId31"/>
    <p:sldId id="766" r:id="rId32"/>
    <p:sldId id="767" r:id="rId33"/>
    <p:sldId id="768" r:id="rId34"/>
    <p:sldId id="769" r:id="rId35"/>
    <p:sldId id="770" r:id="rId36"/>
    <p:sldId id="771" r:id="rId37"/>
    <p:sldId id="772" r:id="rId38"/>
    <p:sldId id="773" r:id="rId39"/>
    <p:sldId id="774" r:id="rId40"/>
    <p:sldId id="775" r:id="rId41"/>
    <p:sldId id="776" r:id="rId42"/>
    <p:sldId id="777" r:id="rId43"/>
    <p:sldId id="778" r:id="rId44"/>
    <p:sldId id="779" r:id="rId45"/>
    <p:sldId id="780" r:id="rId46"/>
    <p:sldId id="781" r:id="rId47"/>
    <p:sldId id="782" r:id="rId48"/>
    <p:sldId id="783" r:id="rId49"/>
    <p:sldId id="784" r:id="rId50"/>
    <p:sldId id="785" r:id="rId51"/>
    <p:sldId id="786" r:id="rId52"/>
    <p:sldId id="787" r:id="rId53"/>
    <p:sldId id="788" r:id="rId54"/>
    <p:sldId id="789" r:id="rId55"/>
    <p:sldId id="790" r:id="rId56"/>
    <p:sldId id="791" r:id="rId57"/>
    <p:sldId id="792" r:id="rId58"/>
    <p:sldId id="793" r:id="rId59"/>
    <p:sldId id="794" r:id="rId60"/>
    <p:sldId id="795" r:id="rId61"/>
    <p:sldId id="796" r:id="rId62"/>
    <p:sldId id="797" r:id="rId63"/>
    <p:sldId id="798" r:id="rId64"/>
    <p:sldId id="799" r:id="rId65"/>
    <p:sldId id="800" r:id="rId66"/>
    <p:sldId id="801" r:id="rId67"/>
    <p:sldId id="802" r:id="rId68"/>
    <p:sldId id="803" r:id="rId69"/>
    <p:sldId id="804" r:id="rId70"/>
    <p:sldId id="805" r:id="rId71"/>
    <p:sldId id="806" r:id="rId72"/>
    <p:sldId id="807" r:id="rId73"/>
    <p:sldId id="808" r:id="rId74"/>
    <p:sldId id="809" r:id="rId75"/>
    <p:sldId id="810" r:id="rId76"/>
    <p:sldId id="811" r:id="rId77"/>
    <p:sldId id="812" r:id="rId78"/>
    <p:sldId id="813" r:id="rId79"/>
    <p:sldId id="814" r:id="rId80"/>
    <p:sldId id="815" r:id="rId81"/>
    <p:sldId id="816" r:id="rId82"/>
    <p:sldId id="817" r:id="rId83"/>
    <p:sldId id="818" r:id="rId84"/>
    <p:sldId id="819" r:id="rId85"/>
    <p:sldId id="820" r:id="rId86"/>
    <p:sldId id="821" r:id="rId87"/>
    <p:sldId id="822" r:id="rId88"/>
    <p:sldId id="823" r:id="rId89"/>
    <p:sldId id="824" r:id="rId90"/>
    <p:sldId id="825" r:id="rId91"/>
    <p:sldId id="826" r:id="rId92"/>
    <p:sldId id="827" r:id="rId93"/>
    <p:sldId id="828" r:id="rId94"/>
    <p:sldId id="829" r:id="rId95"/>
    <p:sldId id="830" r:id="rId96"/>
    <p:sldId id="831" r:id="rId97"/>
    <p:sldId id="832" r:id="rId98"/>
    <p:sldId id="833" r:id="rId99"/>
    <p:sldId id="834" r:id="rId100"/>
    <p:sldId id="835" r:id="rId101"/>
    <p:sldId id="836" r:id="rId102"/>
    <p:sldId id="837" r:id="rId103"/>
    <p:sldId id="838" r:id="rId104"/>
    <p:sldId id="839" r:id="rId105"/>
    <p:sldId id="840" r:id="rId106"/>
    <p:sldId id="841" r:id="rId107"/>
    <p:sldId id="842" r:id="rId108"/>
    <p:sldId id="843" r:id="rId109"/>
    <p:sldId id="844" r:id="rId110"/>
    <p:sldId id="845" r:id="rId111"/>
    <p:sldId id="846" r:id="rId112"/>
    <p:sldId id="847" r:id="rId113"/>
    <p:sldId id="848" r:id="rId114"/>
    <p:sldId id="849" r:id="rId115"/>
    <p:sldId id="850" r:id="rId116"/>
    <p:sldId id="851" r:id="rId117"/>
    <p:sldId id="852" r:id="rId118"/>
    <p:sldId id="853" r:id="rId119"/>
    <p:sldId id="854" r:id="rId120"/>
    <p:sldId id="855" r:id="rId121"/>
    <p:sldId id="856" r:id="rId122"/>
    <p:sldId id="857" r:id="rId123"/>
    <p:sldId id="858" r:id="rId124"/>
    <p:sldId id="859" r:id="rId125"/>
    <p:sldId id="860" r:id="rId126"/>
    <p:sldId id="861" r:id="rId127"/>
    <p:sldId id="733" r:id="rId128"/>
    <p:sldId id="734" r:id="rId129"/>
    <p:sldId id="735" r:id="rId130"/>
    <p:sldId id="736" r:id="rId13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FFFF00"/>
    <a:srgbClr val="DDDDDD"/>
    <a:srgbClr val="FFCCFF"/>
    <a:srgbClr val="FF99CC"/>
    <a:srgbClr val="CCFFFF"/>
    <a:srgbClr val="FF0000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1" autoAdjust="0"/>
    <p:restoredTop sz="94713" autoAdjust="0"/>
  </p:normalViewPr>
  <p:slideViewPr>
    <p:cSldViewPr snapToGrid="0">
      <p:cViewPr varScale="1">
        <p:scale>
          <a:sx n="106" d="100"/>
          <a:sy n="106" d="100"/>
        </p:scale>
        <p:origin x="-1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>
            <a:lvl1pPr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>
            <a:lvl1pPr algn="r"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b" anchorCtr="0" compatLnSpc="1">
            <a:prstTxWarp prst="textNoShape">
              <a:avLst/>
            </a:prstTxWarp>
          </a:bodyPr>
          <a:lstStyle>
            <a:lvl1pPr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b" anchorCtr="0" compatLnSpc="1">
            <a:prstTxWarp prst="textNoShape">
              <a:avLst/>
            </a:prstTxWarp>
          </a:bodyPr>
          <a:lstStyle>
            <a:lvl1pPr algn="r"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D5A2EAF-E690-40AC-BE45-D81B80004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566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>
            <a:lvl1pPr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>
            <a:lvl1pPr algn="r"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b" anchorCtr="0" compatLnSpc="1">
            <a:prstTxWarp prst="textNoShape">
              <a:avLst/>
            </a:prstTxWarp>
          </a:bodyPr>
          <a:lstStyle>
            <a:lvl1pPr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b" anchorCtr="0" compatLnSpc="1">
            <a:prstTxWarp prst="textNoShape">
              <a:avLst/>
            </a:prstTxWarp>
          </a:bodyPr>
          <a:lstStyle>
            <a:lvl1pPr algn="r"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8FBD7A4-E50E-4E29-A268-0C79A7C8A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3248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929E5779-0AE6-496E-871A-6C03A185109E}" type="slidenum">
              <a:rPr lang="en-US" smtClean="0"/>
              <a:pPr defTabSz="1009650"/>
              <a:t>45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56239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90859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8655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FB3A139E-BB0D-4E3E-A036-C20A36804FE1}" type="slidenum">
              <a:rPr lang="en-US" smtClean="0"/>
              <a:pPr defTabSz="1009650"/>
              <a:t>46</a:t>
            </a:fld>
            <a:endParaRPr lang="en-US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46472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FF48E464-0E68-41E7-8542-6B6008C03772}" type="slidenum">
              <a:rPr lang="en-US" smtClean="0"/>
              <a:pPr defTabSz="1009650"/>
              <a:t>47</a:t>
            </a:fld>
            <a:endParaRPr lang="en-US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7763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50670DD9-11C7-4CB7-BF37-F9F00FC9D816}" type="slidenum">
              <a:rPr lang="en-US" smtClean="0"/>
              <a:pPr defTabSz="1009650"/>
              <a:t>117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4288" cy="3822700"/>
          </a:xfrm>
          <a:ln w="12700" cap="flat">
            <a:solidFill>
              <a:schemeClr val="tx1"/>
            </a:solidFill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9576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44E47CC2-2F41-4B19-8BEF-BDD545CFEA73}" type="slidenum">
              <a:rPr lang="en-US" smtClean="0"/>
              <a:pPr defTabSz="1009650"/>
              <a:t>118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4288" cy="3822700"/>
          </a:xfrm>
          <a:ln w="12700" cap="flat">
            <a:solidFill>
              <a:schemeClr val="tx1"/>
            </a:solidFill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16619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F8E4F080-19B5-4E9E-9612-6A5177F13E5E}" type="slidenum">
              <a:rPr lang="en-US" smtClean="0">
                <a:solidFill>
                  <a:srgbClr val="000000"/>
                </a:solidFill>
              </a:rPr>
              <a:pPr defTabSz="1009650"/>
              <a:t>119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34814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F6C4DD04-3DC0-4A5C-AE91-F7FCBD59280E}" type="slidenum">
              <a:rPr lang="en-US" smtClean="0"/>
              <a:pPr defTabSz="1009650"/>
              <a:t>121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4288" cy="3822700"/>
          </a:xfrm>
          <a:ln w="12700" cap="flat">
            <a:solidFill>
              <a:schemeClr val="tx1"/>
            </a:solidFill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noFill/>
          <a:ln/>
        </p:spPr>
        <p:txBody>
          <a:bodyPr lIns="96599" tIns="49119" rIns="96599" bIns="49119"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0881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CBD5856D-A22F-485A-BEB9-E717CD3E2F54}" type="slidenum">
              <a:rPr lang="en-US" smtClean="0"/>
              <a:pPr defTabSz="1009650"/>
              <a:t>122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066011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AE384FBA-B55E-49BB-8BF5-331401F75133}" type="slidenum">
              <a:rPr lang="en-US" smtClean="0"/>
              <a:pPr defTabSz="1009650"/>
              <a:t>123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4288" cy="3822700"/>
          </a:xfrm>
          <a:ln w="12700" cap="flat">
            <a:solidFill>
              <a:schemeClr val="tx1"/>
            </a:solidFill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95390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913BE82E-C449-4BDE-BF18-BEAF0183B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BC75D05-94D1-48B8-85A2-467B04C4C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6C0E83B-02D5-45CA-8909-456747050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E104689-D9F0-434D-B4D9-C94F6FCF7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49800" y="6400800"/>
            <a:ext cx="3556000" cy="457200"/>
          </a:xfrm>
        </p:spPr>
        <p:txBody>
          <a:bodyPr/>
          <a:lstStyle>
            <a:lvl1pPr algn="l">
              <a:defRPr sz="1300"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86850357-1687-4D6B-A74A-4CE0B0949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CE9E732-03AB-452F-A0C0-8DFE73F32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687F007-CF1B-4DE5-B8D5-F46EBE8ED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97DC8532-0761-45C0-9E55-B4F64AA54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0FDF964-76DF-4B65-B5CD-0399CEF2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9839644D-0629-426B-9AFC-8E3806470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1319645-8589-4ADC-BC32-0242B2FA8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7D9447F-9F09-4C77-8959-90F2F9312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r>
              <a:rPr lang="el-GR" smtClean="0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r>
              <a:rPr lang="en-US"/>
              <a:t>4-</a:t>
            </a:r>
            <a:fld id="{81354DFD-A2F7-485D-A1D1-FAFD1DD83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7.jpe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34.png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60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oleObject" Target="../embeddings/oleObject61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46607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 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1800" b="1" u="none" dirty="0" smtClean="0">
                <a:solidFill>
                  <a:srgbClr val="0070C0"/>
                </a:solidFill>
                <a:latin typeface="Comic Sans MS" pitchFamily="66" charset="0"/>
              </a:rPr>
              <a:t>ΔΠΜΣ </a:t>
            </a:r>
            <a:r>
              <a:rPr lang="el-GR" sz="1800" u="none" dirty="0" smtClean="0">
                <a:solidFill>
                  <a:srgbClr val="0070C0"/>
                </a:solidFill>
                <a:latin typeface="Comic Sans MS" pitchFamily="66" charset="0"/>
              </a:rPr>
              <a:t>Οικονομική και Διοίκηση των Τηλεπικοινωνιακών Δικτύων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3029" y="3429000"/>
            <a:ext cx="7315199" cy="259228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Ενότητα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3</a:t>
            </a:r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: Επίπεδο Δικτύου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Λάζαρος Μεράκος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  <p:pic>
        <p:nvPicPr>
          <p:cNvPr id="32770" name="Picture 2" descr="by-nc-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506" y="6221084"/>
            <a:ext cx="1011704" cy="356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596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6E4A62E-2C80-47FA-98B1-23713C82B88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5775" cy="1143000"/>
          </a:xfrm>
        </p:spPr>
        <p:txBody>
          <a:bodyPr/>
          <a:lstStyle/>
          <a:p>
            <a:r>
              <a:rPr lang="el-GR" sz="3200" dirty="0" smtClean="0"/>
              <a:t>Μοντέλα υπηρεσιών επιπέδου δικτύου</a:t>
            </a:r>
            <a:endParaRPr lang="en-US" sz="3200" dirty="0" smtClean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3464" y="1506537"/>
            <a:ext cx="1734386" cy="39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l-GR" sz="2000" dirty="0">
                <a:latin typeface="Arial" charset="0"/>
              </a:rPr>
              <a:t>Αρχιτεκτονική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l-GR" sz="2000" dirty="0">
                <a:latin typeface="Arial" charset="0"/>
              </a:rPr>
              <a:t>δικτύου</a:t>
            </a:r>
            <a:endParaRPr lang="en-US" sz="2000" dirty="0">
              <a:latin typeface="Arial" charset="0"/>
            </a:endParaRPr>
          </a:p>
          <a:p>
            <a:pPr algn="r" eaLnBrk="0" hangingPunct="0"/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l-GR" sz="2000" dirty="0">
                <a:latin typeface="Arial" charset="0"/>
              </a:rPr>
              <a:t>Διαδίκτυο</a:t>
            </a:r>
            <a:endParaRPr lang="en-US" sz="2000" dirty="0">
              <a:latin typeface="Arial" charset="0"/>
            </a:endParaRPr>
          </a:p>
          <a:p>
            <a:pPr algn="r" eaLnBrk="0" hangingPunct="0"/>
            <a:endParaRPr lang="en-US" sz="2000" dirty="0">
              <a:latin typeface="Arial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sz="2000" dirty="0" smtClean="0">
                <a:latin typeface="Arial" charset="0"/>
              </a:rPr>
              <a:t>ATM</a:t>
            </a:r>
            <a:endParaRPr lang="en-US" sz="2000" dirty="0">
              <a:latin typeface="Arial" charset="0"/>
            </a:endParaRPr>
          </a:p>
          <a:p>
            <a:pPr algn="ctr" eaLnBrk="0" hangingPunct="0"/>
            <a:endParaRPr lang="en-US" sz="2000" dirty="0">
              <a:latin typeface="Arial" charset="0"/>
            </a:endParaRPr>
          </a:p>
          <a:p>
            <a:pPr algn="ctr" eaLnBrk="0" hangingPunct="0"/>
            <a:r>
              <a:rPr lang="en-US" sz="2000" dirty="0">
                <a:latin typeface="Arial" charset="0"/>
              </a:rPr>
              <a:t>ATM</a:t>
            </a:r>
          </a:p>
          <a:p>
            <a:pPr algn="ctr" eaLnBrk="0" hangingPunct="0"/>
            <a:endParaRPr lang="en-US" sz="2000" dirty="0">
              <a:latin typeface="Arial" charset="0"/>
            </a:endParaRPr>
          </a:p>
          <a:p>
            <a:pPr algn="ctr" eaLnBrk="0" hangingPunct="0"/>
            <a:r>
              <a:rPr lang="en-US" sz="2000" dirty="0">
                <a:latin typeface="Arial" charset="0"/>
              </a:rPr>
              <a:t>ATM</a:t>
            </a:r>
          </a:p>
          <a:p>
            <a:pPr algn="ctr" eaLnBrk="0" hangingPunct="0"/>
            <a:endParaRPr lang="en-US" sz="2000" dirty="0">
              <a:latin typeface="Arial" charset="0"/>
            </a:endParaRPr>
          </a:p>
          <a:p>
            <a:pPr algn="ctr" eaLnBrk="0" hangingPunct="0"/>
            <a:r>
              <a:rPr lang="en-US" sz="2000" dirty="0">
                <a:latin typeface="Arial" charset="0"/>
              </a:rPr>
              <a:t>ATM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4081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dirty="0">
                <a:latin typeface="Arial" charset="0"/>
              </a:rPr>
              <a:t>Μοντέλο</a:t>
            </a:r>
            <a:endParaRPr lang="en-US" sz="2000" dirty="0">
              <a:latin typeface="Arial" charset="0"/>
            </a:endParaRPr>
          </a:p>
          <a:p>
            <a:pPr eaLnBrk="0" hangingPunct="0"/>
            <a:r>
              <a:rPr lang="el-GR" sz="2000" dirty="0">
                <a:latin typeface="Arial" charset="0"/>
              </a:rPr>
              <a:t>υπηρεσίας</a:t>
            </a:r>
            <a:endParaRPr lang="en-US" sz="2000" dirty="0">
              <a:latin typeface="Arial" charset="0"/>
            </a:endParaRP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l-GR" sz="1400" dirty="0">
                <a:latin typeface="Arial" charset="0"/>
              </a:rPr>
              <a:t>Βέλτιστης</a:t>
            </a:r>
          </a:p>
          <a:p>
            <a:pPr eaLnBrk="0" hangingPunct="0"/>
            <a:r>
              <a:rPr lang="el-GR" sz="1400" dirty="0">
                <a:latin typeface="Arial" charset="0"/>
              </a:rPr>
              <a:t>προσπάθειας</a:t>
            </a:r>
            <a:endParaRPr lang="en-US" sz="1400" dirty="0">
              <a:latin typeface="Arial" charset="0"/>
            </a:endParaRP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CBR</a:t>
            </a: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VBR</a:t>
            </a: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ABR</a:t>
            </a: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UBR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300413" y="1851025"/>
            <a:ext cx="14938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>
                <a:latin typeface="Arial" charset="0"/>
              </a:rPr>
              <a:t>Εύρος ζώνης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καμία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σταθερός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ρυθμός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εγγυημένος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ρυθμός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εγγυημένος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ελάχιστος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καμία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625975" y="1851025"/>
            <a:ext cx="10461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>
                <a:latin typeface="Arial" charset="0"/>
              </a:rPr>
              <a:t>Απώλειες</a:t>
            </a:r>
            <a:endParaRPr lang="en-US" sz="16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όχι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591175" y="1836738"/>
            <a:ext cx="682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>
                <a:latin typeface="Arial" charset="0"/>
              </a:rPr>
              <a:t>Σειρά</a:t>
            </a:r>
            <a:endParaRPr lang="en-US" sz="16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281738" y="1885950"/>
            <a:ext cx="10382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400">
                <a:latin typeface="Arial" charset="0"/>
              </a:rPr>
              <a:t>Χρονισμός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6541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>
                <a:latin typeface="Arial" charset="0"/>
              </a:rPr>
              <a:t>Ανάδραση 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συμφόρησης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 </a:t>
            </a:r>
            <a:r>
              <a:rPr lang="el-GR" sz="1200">
                <a:latin typeface="Arial" charset="0"/>
              </a:rPr>
              <a:t>(συνάγεται</a:t>
            </a:r>
          </a:p>
          <a:p>
            <a:pPr eaLnBrk="0" hangingPunct="0"/>
            <a:r>
              <a:rPr lang="el-GR" sz="1200">
                <a:latin typeface="Arial" charset="0"/>
              </a:rPr>
              <a:t> από απώλειες)</a:t>
            </a:r>
            <a:r>
              <a:rPr lang="el-GR" sz="2000">
                <a:solidFill>
                  <a:schemeClr val="bg1"/>
                </a:solidFill>
                <a:latin typeface="Arial" charset="0"/>
              </a:rPr>
              <a:t>α</a:t>
            </a:r>
          </a:p>
          <a:p>
            <a:pPr eaLnBrk="0" hangingPunct="0"/>
            <a:r>
              <a:rPr lang="el-GR" sz="2000">
                <a:latin typeface="Arial" charset="0"/>
              </a:rPr>
              <a:t>χωρίς</a:t>
            </a:r>
          </a:p>
          <a:p>
            <a:pPr eaLnBrk="0" hangingPunct="0"/>
            <a:r>
              <a:rPr lang="el-GR" sz="2000">
                <a:latin typeface="Arial" charset="0"/>
              </a:rPr>
              <a:t>συμφόρηση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χωρίς</a:t>
            </a:r>
          </a:p>
          <a:p>
            <a:pPr eaLnBrk="0" hangingPunct="0"/>
            <a:r>
              <a:rPr lang="el-GR" sz="2000">
                <a:latin typeface="Arial" charset="0"/>
              </a:rPr>
              <a:t>συμφόρηση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491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dirty="0">
                <a:latin typeface="Arial" charset="0"/>
              </a:rPr>
              <a:t>Εγγυήσεις</a:t>
            </a:r>
            <a:r>
              <a:rPr lang="en-US" sz="2000" dirty="0">
                <a:latin typeface="Arial" charset="0"/>
              </a:rPr>
              <a:t> </a:t>
            </a:r>
            <a:r>
              <a:rPr lang="el-GR" sz="2000" dirty="0" smtClean="0">
                <a:latin typeface="Arial" charset="0"/>
              </a:rPr>
              <a:t>;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8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FE4214D-C1C8-4B4A-9507-AFE3845D052E}" type="slidenum">
              <a:rPr lang="en-US" smtClean="0"/>
              <a:pPr/>
              <a:t>100</a:t>
            </a:fld>
            <a:endParaRPr lang="en-US" smtClean="0"/>
          </a:p>
        </p:txBody>
      </p:sp>
      <p:grpSp>
        <p:nvGrpSpPr>
          <p:cNvPr id="142338" name="Group 17"/>
          <p:cNvGrpSpPr>
            <a:grpSpLocks/>
          </p:cNvGrpSpPr>
          <p:nvPr/>
        </p:nvGrpSpPr>
        <p:grpSpPr bwMode="auto">
          <a:xfrm>
            <a:off x="179388" y="2280863"/>
            <a:ext cx="8383588" cy="3005996"/>
            <a:chOff x="194" y="1399"/>
            <a:chExt cx="5281" cy="1266"/>
          </a:xfrm>
        </p:grpSpPr>
        <p:sp>
          <p:nvSpPr>
            <p:cNvPr id="142342" name="Rectangle 2"/>
            <p:cNvSpPr>
              <a:spLocks noChangeArrowheads="1"/>
            </p:cNvSpPr>
            <p:nvPr/>
          </p:nvSpPr>
          <p:spPr bwMode="auto">
            <a:xfrm>
              <a:off x="248" y="1400"/>
              <a:ext cx="1134" cy="1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400"/>
            </a:p>
          </p:txBody>
        </p:sp>
        <p:sp>
          <p:nvSpPr>
            <p:cNvPr id="142343" name="Text Box 3"/>
            <p:cNvSpPr txBox="1">
              <a:spLocks noChangeArrowheads="1"/>
            </p:cNvSpPr>
            <p:nvPr/>
          </p:nvSpPr>
          <p:spPr bwMode="auto">
            <a:xfrm>
              <a:off x="411" y="1528"/>
              <a:ext cx="11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sz="1100">
                <a:latin typeface="Arial" charset="0"/>
              </a:endParaRPr>
            </a:p>
          </p:txBody>
        </p:sp>
        <p:sp>
          <p:nvSpPr>
            <p:cNvPr id="142344" name="Text Box 4"/>
            <p:cNvSpPr txBox="1">
              <a:spLocks noChangeArrowheads="1"/>
            </p:cNvSpPr>
            <p:nvPr/>
          </p:nvSpPr>
          <p:spPr bwMode="auto">
            <a:xfrm>
              <a:off x="194" y="1492"/>
              <a:ext cx="1265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r>
                <a:rPr lang="el-GR" sz="1400" dirty="0" smtClean="0">
                  <a:latin typeface="Arial" charset="0"/>
                </a:rPr>
                <a:t>Μάθε </a:t>
              </a:r>
              <a:r>
                <a:rPr lang="el-GR" sz="1400" dirty="0">
                  <a:latin typeface="Arial" charset="0"/>
                </a:rPr>
                <a:t>από το</a:t>
              </a:r>
              <a:r>
                <a:rPr lang="en-US" sz="1400" dirty="0">
                  <a:latin typeface="Arial" charset="0"/>
                </a:rPr>
                <a:t> inter-AS </a:t>
              </a:r>
              <a:r>
                <a:rPr lang="el-GR" sz="1400" dirty="0">
                  <a:latin typeface="Arial" charset="0"/>
                </a:rPr>
                <a:t> 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πρωτόκολλο ότι το </a:t>
              </a:r>
            </a:p>
            <a:p>
              <a:pPr algn="ctr"/>
              <a:r>
                <a:rPr lang="el-GR" sz="1400" dirty="0" err="1">
                  <a:latin typeface="Arial" charset="0"/>
                </a:rPr>
                <a:t>υποδίκτυο</a:t>
              </a:r>
              <a:r>
                <a:rPr lang="el-GR" sz="1400" dirty="0">
                  <a:latin typeface="Arial" charset="0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x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l-GR" sz="1400" dirty="0">
                  <a:latin typeface="Arial" charset="0"/>
                </a:rPr>
                <a:t>είναι 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προσεγγίσιμο μέσω 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πολλαπλών </a:t>
              </a:r>
              <a:r>
                <a:rPr lang="el-GR" sz="1400" dirty="0" smtClean="0">
                  <a:latin typeface="Arial" charset="0"/>
                </a:rPr>
                <a:t>πυλών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42345" name="Rectangle 5"/>
            <p:cNvSpPr>
              <a:spLocks noChangeArrowheads="1"/>
            </p:cNvSpPr>
            <p:nvPr/>
          </p:nvSpPr>
          <p:spPr bwMode="auto">
            <a:xfrm>
              <a:off x="2958" y="1408"/>
              <a:ext cx="1134" cy="1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400"/>
            </a:p>
          </p:txBody>
        </p:sp>
        <p:sp>
          <p:nvSpPr>
            <p:cNvPr id="142346" name="Rectangle 6"/>
            <p:cNvSpPr>
              <a:spLocks noChangeArrowheads="1"/>
            </p:cNvSpPr>
            <p:nvPr/>
          </p:nvSpPr>
          <p:spPr bwMode="auto">
            <a:xfrm>
              <a:off x="1574" y="1415"/>
              <a:ext cx="1134" cy="1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400"/>
            </a:p>
          </p:txBody>
        </p:sp>
        <p:sp>
          <p:nvSpPr>
            <p:cNvPr id="142347" name="Rectangle 7"/>
            <p:cNvSpPr>
              <a:spLocks noChangeArrowheads="1"/>
            </p:cNvSpPr>
            <p:nvPr/>
          </p:nvSpPr>
          <p:spPr bwMode="auto">
            <a:xfrm>
              <a:off x="4341" y="1399"/>
              <a:ext cx="1134" cy="12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400"/>
            </a:p>
          </p:txBody>
        </p:sp>
        <p:sp>
          <p:nvSpPr>
            <p:cNvPr id="142348" name="Text Box 8"/>
            <p:cNvSpPr txBox="1">
              <a:spLocks noChangeArrowheads="1"/>
            </p:cNvSpPr>
            <p:nvPr/>
          </p:nvSpPr>
          <p:spPr bwMode="auto">
            <a:xfrm>
              <a:off x="1555" y="1433"/>
              <a:ext cx="1164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r>
                <a:rPr lang="el-GR" sz="1400" dirty="0" smtClean="0">
                  <a:latin typeface="Arial" charset="0"/>
                </a:rPr>
                <a:t>Χρησιμοποίησε </a:t>
              </a:r>
              <a:r>
                <a:rPr lang="el-GR" sz="1400" dirty="0">
                  <a:latin typeface="Arial" charset="0"/>
                </a:rPr>
                <a:t>τις πληροφορίες δρομολόγησης από το </a:t>
              </a:r>
              <a:r>
                <a:rPr lang="en-US" sz="1400" dirty="0">
                  <a:latin typeface="Arial" charset="0"/>
                </a:rPr>
                <a:t>intra-AS </a:t>
              </a:r>
              <a:r>
                <a:rPr lang="el-GR" sz="1400" dirty="0">
                  <a:latin typeface="Arial" charset="0"/>
                </a:rPr>
                <a:t>πρωτόκολλο</a:t>
              </a:r>
              <a:endParaRPr lang="en-US" sz="1400" dirty="0">
                <a:latin typeface="Arial" charset="0"/>
              </a:endParaRPr>
            </a:p>
            <a:p>
              <a:pPr algn="ctr"/>
              <a:r>
                <a:rPr lang="el-GR" sz="1400" dirty="0">
                  <a:latin typeface="Arial" charset="0"/>
                </a:rPr>
                <a:t>για να καθορίσεις τα κόστη των ελαχίστου κόστους διαδρομών προς καθεμία από τις πύλες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42349" name="Text Box 9"/>
            <p:cNvSpPr txBox="1">
              <a:spLocks noChangeArrowheads="1"/>
            </p:cNvSpPr>
            <p:nvPr/>
          </p:nvSpPr>
          <p:spPr bwMode="auto">
            <a:xfrm>
              <a:off x="2964" y="1493"/>
              <a:ext cx="1134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r>
                <a:rPr lang="el-GR" sz="1400" dirty="0" smtClean="0">
                  <a:latin typeface="Arial" charset="0"/>
                </a:rPr>
                <a:t>Δρομολόγηση </a:t>
              </a:r>
              <a:r>
                <a:rPr lang="el-GR" sz="1400" dirty="0">
                  <a:latin typeface="Arial" charset="0"/>
                </a:rPr>
                <a:t>καυτής πατάτας: </a:t>
              </a:r>
              <a:r>
                <a:rPr lang="el-GR" sz="1400" dirty="0" smtClean="0">
                  <a:latin typeface="Arial" charset="0"/>
                </a:rPr>
                <a:t>Επίλεξε </a:t>
              </a:r>
              <a:r>
                <a:rPr lang="el-GR" sz="1400" dirty="0">
                  <a:latin typeface="Arial" charset="0"/>
                </a:rPr>
                <a:t>την πύλη που έχει το μικρότερο ελάχιστο κόστος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42350" name="Text Box 10"/>
            <p:cNvSpPr txBox="1">
              <a:spLocks noChangeArrowheads="1"/>
            </p:cNvSpPr>
            <p:nvPr/>
          </p:nvSpPr>
          <p:spPr bwMode="auto">
            <a:xfrm>
              <a:off x="4372" y="1412"/>
              <a:ext cx="1100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r>
                <a:rPr lang="el-GR" sz="1400" dirty="0" smtClean="0">
                  <a:latin typeface="Arial" charset="0"/>
                </a:rPr>
                <a:t>Καθόρισε </a:t>
              </a:r>
              <a:r>
                <a:rPr lang="el-GR" sz="1400" dirty="0">
                  <a:latin typeface="Arial" charset="0"/>
                </a:rPr>
                <a:t>από τον πίνακα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 προώθησης </a:t>
              </a:r>
              <a:r>
                <a:rPr lang="el-GR" sz="1400" dirty="0" smtClean="0">
                  <a:latin typeface="Arial" charset="0"/>
                </a:rPr>
                <a:t>την </a:t>
              </a:r>
              <a:r>
                <a:rPr lang="el-GR" sz="1400" dirty="0" err="1" smtClean="0">
                  <a:latin typeface="Arial" charset="0"/>
                </a:rPr>
                <a:t>διεπαφή</a:t>
              </a:r>
              <a:endParaRPr lang="el-GR" sz="1400" dirty="0">
                <a:latin typeface="Arial" charset="0"/>
              </a:endParaRP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charset="0"/>
                </a:rPr>
                <a:t>I</a:t>
              </a:r>
              <a:r>
                <a:rPr lang="el-GR" sz="1400" dirty="0" smtClean="0">
                  <a:latin typeface="Arial" charset="0"/>
                </a:rPr>
                <a:t>  </a:t>
              </a:r>
              <a:r>
                <a:rPr lang="el-GR" sz="1400" dirty="0">
                  <a:latin typeface="Arial" charset="0"/>
                </a:rPr>
                <a:t>που οδηγεί στην πύλη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 ελάχιστου κόστους.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 Βάλε το </a:t>
              </a:r>
              <a:r>
                <a:rPr lang="el-GR" sz="1400" dirty="0">
                  <a:solidFill>
                    <a:srgbClr val="FF0000"/>
                  </a:solidFill>
                  <a:latin typeface="Arial" charset="0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x, I</a:t>
              </a:r>
              <a:r>
                <a:rPr lang="el-GR" sz="1400" dirty="0">
                  <a:solidFill>
                    <a:srgbClr val="FF0000"/>
                  </a:solidFill>
                  <a:latin typeface="Arial" charset="0"/>
                </a:rPr>
                <a:t>) </a:t>
              </a:r>
              <a:r>
                <a:rPr lang="el-GR" sz="1400" dirty="0">
                  <a:latin typeface="Arial" charset="0"/>
                </a:rPr>
                <a:t>στον πίνακα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 </a:t>
              </a:r>
              <a:r>
                <a:rPr lang="el-GR" sz="1400" dirty="0" smtClean="0">
                  <a:latin typeface="Arial" charset="0"/>
                </a:rPr>
                <a:t>προώθησης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42351" name="Line 11"/>
            <p:cNvSpPr>
              <a:spLocks noChangeShapeType="1"/>
            </p:cNvSpPr>
            <p:nvPr/>
          </p:nvSpPr>
          <p:spPr bwMode="auto">
            <a:xfrm flipV="1">
              <a:off x="1395" y="2007"/>
              <a:ext cx="18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352" name="Line 12"/>
            <p:cNvSpPr>
              <a:spLocks noChangeShapeType="1"/>
            </p:cNvSpPr>
            <p:nvPr/>
          </p:nvSpPr>
          <p:spPr bwMode="auto">
            <a:xfrm>
              <a:off x="2725" y="1986"/>
              <a:ext cx="2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353" name="Line 13"/>
            <p:cNvSpPr>
              <a:spLocks noChangeShapeType="1"/>
            </p:cNvSpPr>
            <p:nvPr/>
          </p:nvSpPr>
          <p:spPr bwMode="auto">
            <a:xfrm>
              <a:off x="4107" y="1997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2339" name="Rectangle 15"/>
          <p:cNvSpPr>
            <a:spLocks noGrp="1" noChangeArrowheads="1"/>
          </p:cNvSpPr>
          <p:nvPr>
            <p:ph type="title"/>
          </p:nvPr>
        </p:nvSpPr>
        <p:spPr>
          <a:xfrm>
            <a:off x="173038" y="0"/>
            <a:ext cx="8764587" cy="1143000"/>
          </a:xfrm>
        </p:spPr>
        <p:txBody>
          <a:bodyPr/>
          <a:lstStyle/>
          <a:p>
            <a:r>
              <a:rPr lang="el-GR" sz="2800" smtClean="0"/>
              <a:t>Παράδειγμα</a:t>
            </a:r>
            <a:r>
              <a:rPr lang="en-US" sz="2800" smtClean="0"/>
              <a:t>: </a:t>
            </a:r>
            <a:r>
              <a:rPr lang="el-GR" sz="2800" smtClean="0"/>
              <a:t>Διαλέγοντας μεταξύ πολλαπλών</a:t>
            </a:r>
            <a:r>
              <a:rPr lang="en-US" sz="2800" smtClean="0"/>
              <a:t> AS</a:t>
            </a:r>
          </a:p>
        </p:txBody>
      </p:sp>
      <p:sp>
        <p:nvSpPr>
          <p:cNvPr id="1423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09575" y="1250951"/>
            <a:ext cx="7991475" cy="94772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Δρομολόγηση καυτής πατάτας (</a:t>
            </a:r>
            <a:r>
              <a:rPr lang="en-US" sz="2000" dirty="0" smtClean="0">
                <a:solidFill>
                  <a:srgbClr val="FF0000"/>
                </a:solidFill>
              </a:rPr>
              <a:t>hot potato routing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στείλε το πακέτο στον πιο κοντινό από τους δύο δρομολογητές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142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8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4489FE9-82F1-44E5-886F-6D3521A6DD90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550333" y="203200"/>
            <a:ext cx="7772400" cy="1143000"/>
          </a:xfrm>
        </p:spPr>
        <p:txBody>
          <a:bodyPr/>
          <a:lstStyle/>
          <a:p>
            <a:r>
              <a:rPr lang="el-GR" sz="3200" dirty="0" smtClean="0"/>
              <a:t>Κεφάλαιο</a:t>
            </a:r>
            <a:r>
              <a:rPr lang="en-US" sz="3200" dirty="0" smtClean="0"/>
              <a:t> 4: </a:t>
            </a:r>
            <a:r>
              <a:rPr lang="el-GR" sz="3200" dirty="0" smtClean="0"/>
              <a:t>Επίπεδο Δικτύου</a:t>
            </a:r>
            <a:endParaRPr lang="en-US" sz="3200" dirty="0" smtClean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 </a:t>
            </a:r>
            <a:r>
              <a:rPr lang="en-US" sz="2000" kern="0" dirty="0" smtClean="0">
                <a:latin typeface="+mn-lt"/>
              </a:rPr>
              <a:t>1 </a:t>
            </a:r>
            <a:r>
              <a:rPr lang="el-GR" sz="2000" kern="0" dirty="0">
                <a:latin typeface="+mn-lt"/>
              </a:rPr>
              <a:t>Εισαγωγή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4.2 </a:t>
            </a:r>
            <a:r>
              <a:rPr lang="el-GR" sz="2000" kern="0" dirty="0">
                <a:latin typeface="+mn-lt"/>
              </a:rPr>
              <a:t>Δίκτυα εικονικού κυκλώματος και δεδομενογράμματος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4.3 </a:t>
            </a:r>
            <a:r>
              <a:rPr lang="el-GR" sz="2000" kern="0" dirty="0" smtClean="0">
                <a:latin typeface="+mn-lt"/>
              </a:rPr>
              <a:t>Τί </a:t>
            </a:r>
            <a:r>
              <a:rPr lang="el-GR" sz="2000" kern="0" dirty="0">
                <a:latin typeface="+mn-lt"/>
              </a:rPr>
              <a:t>βρίσκεται μέσα σ’ ένα δρομολογητή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IP: </a:t>
            </a:r>
            <a:r>
              <a:rPr lang="el-GR" sz="2000" kern="0" dirty="0">
                <a:latin typeface="+mn-lt"/>
              </a:rPr>
              <a:t>Πρωτόκολλο Διαδικτύου </a:t>
            </a:r>
            <a:r>
              <a:rPr lang="en-US" sz="2000" kern="0" dirty="0">
                <a:latin typeface="+mn-lt"/>
              </a:rPr>
              <a:t>(Internet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4.5 </a:t>
            </a:r>
            <a:r>
              <a:rPr lang="el-GR" sz="2000" kern="0" dirty="0">
                <a:latin typeface="+mn-lt"/>
              </a:rPr>
              <a:t>Αλγόριθμοι δρομολόγησης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4.6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Δρομολόγηση στο Διαδίκτυο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2560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9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C1D405A-44C2-4DB4-97C1-86AA28040785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Δρομολόγηση </a:t>
            </a:r>
            <a:r>
              <a:rPr lang="en-US" sz="3600" smtClean="0"/>
              <a:t>intra-AS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Γνωστά και ως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Interior Gateway Protocols (IGP)</a:t>
            </a:r>
            <a:r>
              <a:rPr lang="el-GR" sz="2400" dirty="0" smtClean="0">
                <a:solidFill>
                  <a:srgbClr val="FF0000"/>
                </a:solidFill>
              </a:rPr>
              <a:t> (πρωτόκολλα εσωτερικής πύλης)</a:t>
            </a:r>
          </a:p>
          <a:p>
            <a:pPr>
              <a:buNone/>
            </a:pPr>
            <a:endParaRPr lang="en-US" sz="2400" dirty="0" smtClean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Τα πιο κοινά </a:t>
            </a:r>
            <a:r>
              <a:rPr lang="en-US" sz="2400" dirty="0" smtClean="0"/>
              <a:t>Intra-AS </a:t>
            </a:r>
            <a:r>
              <a:rPr lang="el-GR" sz="2400" dirty="0" smtClean="0"/>
              <a:t>πρωτόκολλα δρομολόγησης</a:t>
            </a:r>
            <a:r>
              <a:rPr lang="en-US" sz="2400" dirty="0" smtClean="0"/>
              <a:t> :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RIP: Routing Information Protocol</a:t>
            </a:r>
            <a:endParaRPr lang="en-US" sz="2000" dirty="0" smtClean="0"/>
          </a:p>
          <a:p>
            <a:pPr lvl="1">
              <a:lnSpc>
                <a:spcPct val="20000"/>
              </a:lnSpc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OSPF: Open Shortest Path First</a:t>
            </a:r>
            <a:endParaRPr lang="en-US" sz="2000" dirty="0" smtClean="0"/>
          </a:p>
          <a:p>
            <a:pPr lvl="1">
              <a:lnSpc>
                <a:spcPct val="40000"/>
              </a:lnSpc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IGRP: Interior Gateway Routing Protocol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err="1" smtClean="0"/>
              <a:t>ιδιοταγές</a:t>
            </a:r>
            <a:r>
              <a:rPr lang="el-GR" dirty="0" smtClean="0"/>
              <a:t> της </a:t>
            </a:r>
            <a:r>
              <a:rPr lang="en-US" dirty="0" smtClean="0"/>
              <a:t>Cisco)</a:t>
            </a:r>
          </a:p>
        </p:txBody>
      </p:sp>
      <p:sp>
        <p:nvSpPr>
          <p:cNvPr id="1443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2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A5DDB6B-2394-432A-B0B6-9D3D9CB2BC3A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70863" cy="1143000"/>
          </a:xfrm>
        </p:spPr>
        <p:txBody>
          <a:bodyPr/>
          <a:lstStyle/>
          <a:p>
            <a:r>
              <a:rPr lang="en-US" sz="3600" dirty="0" smtClean="0"/>
              <a:t>RIP ( Routing Information Protocol)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136649"/>
            <a:ext cx="8229600" cy="245903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Περιελήφθη στη διανομή </a:t>
            </a:r>
            <a:r>
              <a:rPr lang="en-US" sz="2000" dirty="0" smtClean="0"/>
              <a:t>BSD-UNIX </a:t>
            </a:r>
            <a:r>
              <a:rPr lang="el-GR" sz="2000" dirty="0" smtClean="0"/>
              <a:t>το</a:t>
            </a:r>
            <a:r>
              <a:rPr lang="en-US" sz="2000" dirty="0" smtClean="0"/>
              <a:t> 1982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Αλγόριθμος διανύσματος απόστασης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Μετρική απόστασης</a:t>
            </a:r>
            <a:r>
              <a:rPr lang="en-US" sz="1800" dirty="0" smtClean="0"/>
              <a:t>: # </a:t>
            </a:r>
            <a:r>
              <a:rPr lang="el-GR" sz="1800" dirty="0" smtClean="0"/>
              <a:t>αλμάτων</a:t>
            </a:r>
            <a:r>
              <a:rPr lang="en-US" sz="1800" dirty="0" smtClean="0"/>
              <a:t> (max = 15 hops)</a:t>
            </a:r>
            <a:r>
              <a:rPr lang="el-GR" sz="1800" dirty="0" smtClean="0"/>
              <a:t>, κάθε ζεύξη έχει κόστος 1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Ανταλλάσσει </a:t>
            </a:r>
            <a:r>
              <a:rPr lang="en-US" sz="1800" dirty="0" smtClean="0"/>
              <a:t>DVs</a:t>
            </a:r>
            <a:r>
              <a:rPr lang="el-GR" sz="1800" dirty="0" smtClean="0"/>
              <a:t> με τους γείτονες κάθε 30 </a:t>
            </a:r>
            <a:r>
              <a:rPr lang="en-US" sz="1800" dirty="0" smtClean="0"/>
              <a:t>sec </a:t>
            </a:r>
            <a:r>
              <a:rPr lang="el-GR" sz="1800" dirty="0" smtClean="0"/>
              <a:t>σε απαντητικό μήνυμα (</a:t>
            </a:r>
            <a:r>
              <a:rPr lang="el-GR" sz="1800" dirty="0" smtClean="0">
                <a:solidFill>
                  <a:srgbClr val="FF0000"/>
                </a:solidFill>
              </a:rPr>
              <a:t>δημοσιοποίηση</a:t>
            </a:r>
            <a:r>
              <a:rPr lang="el-GR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Κάθε δημοσιοποίηση: λίστα μέχρι και 25 </a:t>
            </a:r>
            <a:r>
              <a:rPr lang="el-GR" sz="1800" dirty="0" err="1" smtClean="0"/>
              <a:t>υποδικτύα</a:t>
            </a:r>
            <a:r>
              <a:rPr lang="el-GR" sz="1800" dirty="0" smtClean="0"/>
              <a:t> προορισμοί (υπό την έννοια της </a:t>
            </a:r>
            <a:r>
              <a:rPr lang="en-US" sz="1800" dirty="0" smtClean="0"/>
              <a:t>IP </a:t>
            </a:r>
            <a:r>
              <a:rPr lang="el-GR" sz="1800" dirty="0" err="1" smtClean="0"/>
              <a:t>διευθυνσιοδότησης</a:t>
            </a:r>
            <a:r>
              <a:rPr lang="el-GR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ZapfDingbats"/>
              <a:buNone/>
            </a:pPr>
            <a:endParaRPr lang="en-US" sz="2000" i="1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endParaRPr lang="en-US" sz="2400" dirty="0" smtClean="0"/>
          </a:p>
        </p:txBody>
      </p:sp>
      <p:grpSp>
        <p:nvGrpSpPr>
          <p:cNvPr id="146436" name="Group 4"/>
          <p:cNvGrpSpPr>
            <a:grpSpLocks/>
          </p:cNvGrpSpPr>
          <p:nvPr/>
        </p:nvGrpSpPr>
        <p:grpSpPr bwMode="auto">
          <a:xfrm>
            <a:off x="703263" y="3794125"/>
            <a:ext cx="7543800" cy="2782888"/>
            <a:chOff x="432" y="1152"/>
            <a:chExt cx="4752" cy="1753"/>
          </a:xfrm>
        </p:grpSpPr>
        <p:grpSp>
          <p:nvGrpSpPr>
            <p:cNvPr id="146439" name="Group 5"/>
            <p:cNvGrpSpPr>
              <a:grpSpLocks/>
            </p:cNvGrpSpPr>
            <p:nvPr/>
          </p:nvGrpSpPr>
          <p:grpSpPr bwMode="auto">
            <a:xfrm>
              <a:off x="432" y="1152"/>
              <a:ext cx="2688" cy="1745"/>
              <a:chOff x="1824" y="912"/>
              <a:chExt cx="2688" cy="1745"/>
            </a:xfrm>
          </p:grpSpPr>
          <p:sp>
            <p:nvSpPr>
              <p:cNvPr id="146441" name="Freeform 6"/>
              <p:cNvSpPr>
                <a:spLocks/>
              </p:cNvSpPr>
              <p:nvPr/>
            </p:nvSpPr>
            <p:spPr bwMode="auto">
              <a:xfrm>
                <a:off x="1824" y="912"/>
                <a:ext cx="2688" cy="1745"/>
              </a:xfrm>
              <a:custGeom>
                <a:avLst/>
                <a:gdLst>
                  <a:gd name="T0" fmla="*/ 0 w 2250"/>
                  <a:gd name="T1" fmla="*/ 472814 h 1409"/>
                  <a:gd name="T2" fmla="*/ 54416 w 2250"/>
                  <a:gd name="T3" fmla="*/ 243917 h 1409"/>
                  <a:gd name="T4" fmla="*/ 131348 w 2250"/>
                  <a:gd name="T5" fmla="*/ 26455 h 1409"/>
                  <a:gd name="T6" fmla="*/ 384883 w 2250"/>
                  <a:gd name="T7" fmla="*/ 83902 h 1409"/>
                  <a:gd name="T8" fmla="*/ 488324 w 2250"/>
                  <a:gd name="T9" fmla="*/ 366207 h 1409"/>
                  <a:gd name="T10" fmla="*/ 545620 w 2250"/>
                  <a:gd name="T11" fmla="*/ 685992 h 1409"/>
                  <a:gd name="T12" fmla="*/ 411671 w 2250"/>
                  <a:gd name="T13" fmla="*/ 995460 h 1409"/>
                  <a:gd name="T14" fmla="*/ 246468 w 2250"/>
                  <a:gd name="T15" fmla="*/ 1050133 h 1409"/>
                  <a:gd name="T16" fmla="*/ 115269 w 2250"/>
                  <a:gd name="T17" fmla="*/ 1026789 h 1409"/>
                  <a:gd name="T18" fmla="*/ 25228 w 2250"/>
                  <a:gd name="T19" fmla="*/ 809165 h 1409"/>
                  <a:gd name="T20" fmla="*/ 0 w 2250"/>
                  <a:gd name="T21" fmla="*/ 472814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50"/>
                  <a:gd name="T34" fmla="*/ 0 h 1409"/>
                  <a:gd name="T35" fmla="*/ 2250 w 2250"/>
                  <a:gd name="T36" fmla="*/ 1409 h 14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42" name="Oval 7"/>
              <p:cNvSpPr>
                <a:spLocks noChangeArrowheads="1"/>
              </p:cNvSpPr>
              <p:nvPr/>
            </p:nvSpPr>
            <p:spPr bwMode="auto">
              <a:xfrm>
                <a:off x="2566" y="218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43" name="Line 8"/>
              <p:cNvSpPr>
                <a:spLocks noChangeShapeType="1"/>
              </p:cNvSpPr>
              <p:nvPr/>
            </p:nvSpPr>
            <p:spPr bwMode="auto">
              <a:xfrm>
                <a:off x="2566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44" name="Line 9"/>
              <p:cNvSpPr>
                <a:spLocks noChangeShapeType="1"/>
              </p:cNvSpPr>
              <p:nvPr/>
            </p:nvSpPr>
            <p:spPr bwMode="auto">
              <a:xfrm>
                <a:off x="2879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45" name="Rectangle 10"/>
              <p:cNvSpPr>
                <a:spLocks noChangeArrowheads="1"/>
              </p:cNvSpPr>
              <p:nvPr/>
            </p:nvSpPr>
            <p:spPr bwMode="auto">
              <a:xfrm>
                <a:off x="2566" y="217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6446" name="Oval 11"/>
              <p:cNvSpPr>
                <a:spLocks noChangeArrowheads="1"/>
              </p:cNvSpPr>
              <p:nvPr/>
            </p:nvSpPr>
            <p:spPr bwMode="auto">
              <a:xfrm>
                <a:off x="2563" y="212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47" name="Oval 12"/>
              <p:cNvSpPr>
                <a:spLocks noChangeArrowheads="1"/>
              </p:cNvSpPr>
              <p:nvPr/>
            </p:nvSpPr>
            <p:spPr bwMode="auto">
              <a:xfrm>
                <a:off x="2562" y="149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48" name="Line 13"/>
              <p:cNvSpPr>
                <a:spLocks noChangeShapeType="1"/>
              </p:cNvSpPr>
              <p:nvPr/>
            </p:nvSpPr>
            <p:spPr bwMode="auto">
              <a:xfrm>
                <a:off x="2562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49" name="Line 14"/>
              <p:cNvSpPr>
                <a:spLocks noChangeShapeType="1"/>
              </p:cNvSpPr>
              <p:nvPr/>
            </p:nvSpPr>
            <p:spPr bwMode="auto">
              <a:xfrm>
                <a:off x="2875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50" name="Rectangle 15"/>
              <p:cNvSpPr>
                <a:spLocks noChangeArrowheads="1"/>
              </p:cNvSpPr>
              <p:nvPr/>
            </p:nvSpPr>
            <p:spPr bwMode="auto">
              <a:xfrm>
                <a:off x="2562" y="148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6451" name="Oval 16"/>
              <p:cNvSpPr>
                <a:spLocks noChangeArrowheads="1"/>
              </p:cNvSpPr>
              <p:nvPr/>
            </p:nvSpPr>
            <p:spPr bwMode="auto">
              <a:xfrm>
                <a:off x="2559" y="143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52" name="Oval 17"/>
              <p:cNvSpPr>
                <a:spLocks noChangeArrowheads="1"/>
              </p:cNvSpPr>
              <p:nvPr/>
            </p:nvSpPr>
            <p:spPr bwMode="auto">
              <a:xfrm>
                <a:off x="3245" y="1492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53" name="Line 18"/>
              <p:cNvSpPr>
                <a:spLocks noChangeShapeType="1"/>
              </p:cNvSpPr>
              <p:nvPr/>
            </p:nvSpPr>
            <p:spPr bwMode="auto">
              <a:xfrm>
                <a:off x="3245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54" name="Line 19"/>
              <p:cNvSpPr>
                <a:spLocks noChangeShapeType="1"/>
              </p:cNvSpPr>
              <p:nvPr/>
            </p:nvSpPr>
            <p:spPr bwMode="auto">
              <a:xfrm>
                <a:off x="3557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55" name="Rectangle 20"/>
              <p:cNvSpPr>
                <a:spLocks noChangeArrowheads="1"/>
              </p:cNvSpPr>
              <p:nvPr/>
            </p:nvSpPr>
            <p:spPr bwMode="auto">
              <a:xfrm>
                <a:off x="3245" y="1485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6456" name="Oval 21"/>
              <p:cNvSpPr>
                <a:spLocks noChangeArrowheads="1"/>
              </p:cNvSpPr>
              <p:nvPr/>
            </p:nvSpPr>
            <p:spPr bwMode="auto">
              <a:xfrm>
                <a:off x="3248" y="1429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57" name="Oval 22"/>
              <p:cNvSpPr>
                <a:spLocks noChangeArrowheads="1"/>
              </p:cNvSpPr>
              <p:nvPr/>
            </p:nvSpPr>
            <p:spPr bwMode="auto">
              <a:xfrm>
                <a:off x="3255" y="218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58" name="Line 23"/>
              <p:cNvSpPr>
                <a:spLocks noChangeShapeType="1"/>
              </p:cNvSpPr>
              <p:nvPr/>
            </p:nvSpPr>
            <p:spPr bwMode="auto">
              <a:xfrm>
                <a:off x="3255" y="217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59" name="Rectangle 24"/>
              <p:cNvSpPr>
                <a:spLocks noChangeArrowheads="1"/>
              </p:cNvSpPr>
              <p:nvPr/>
            </p:nvSpPr>
            <p:spPr bwMode="auto">
              <a:xfrm>
                <a:off x="3255" y="217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6460" name="Oval 25"/>
              <p:cNvSpPr>
                <a:spLocks noChangeArrowheads="1"/>
              </p:cNvSpPr>
              <p:nvPr/>
            </p:nvSpPr>
            <p:spPr bwMode="auto">
              <a:xfrm>
                <a:off x="3252" y="211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61" name="Freeform 26"/>
              <p:cNvSpPr>
                <a:spLocks/>
              </p:cNvSpPr>
              <p:nvPr/>
            </p:nvSpPr>
            <p:spPr bwMode="auto">
              <a:xfrm>
                <a:off x="3411" y="1584"/>
                <a:ext cx="1" cy="522"/>
              </a:xfrm>
              <a:custGeom>
                <a:avLst/>
                <a:gdLst>
                  <a:gd name="T0" fmla="*/ 0 w 1"/>
                  <a:gd name="T1" fmla="*/ 0 h 522"/>
                  <a:gd name="T2" fmla="*/ 0 w 1"/>
                  <a:gd name="T3" fmla="*/ 522 h 522"/>
                  <a:gd name="T4" fmla="*/ 0 60000 65536"/>
                  <a:gd name="T5" fmla="*/ 0 60000 65536"/>
                  <a:gd name="T6" fmla="*/ 0 w 1"/>
                  <a:gd name="T7" fmla="*/ 0 h 522"/>
                  <a:gd name="T8" fmla="*/ 1 w 1"/>
                  <a:gd name="T9" fmla="*/ 522 h 5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22">
                    <a:moveTo>
                      <a:pt x="0" y="0"/>
                    </a:move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62" name="Freeform 27"/>
              <p:cNvSpPr>
                <a:spLocks/>
              </p:cNvSpPr>
              <p:nvPr/>
            </p:nvSpPr>
            <p:spPr bwMode="auto">
              <a:xfrm>
                <a:off x="2718" y="1590"/>
                <a:ext cx="1" cy="537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  <a:gd name="T6" fmla="*/ 0 w 1"/>
                  <a:gd name="T7" fmla="*/ 0 h 537"/>
                  <a:gd name="T8" fmla="*/ 1 w 1"/>
                  <a:gd name="T9" fmla="*/ 537 h 5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63" name="Freeform 28"/>
              <p:cNvSpPr>
                <a:spLocks/>
              </p:cNvSpPr>
              <p:nvPr/>
            </p:nvSpPr>
            <p:spPr bwMode="auto">
              <a:xfrm>
                <a:off x="2889" y="220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64" name="Freeform 29"/>
              <p:cNvSpPr>
                <a:spLocks/>
              </p:cNvSpPr>
              <p:nvPr/>
            </p:nvSpPr>
            <p:spPr bwMode="auto">
              <a:xfrm>
                <a:off x="2883" y="151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6465" name="Group 30"/>
              <p:cNvGrpSpPr>
                <a:grpSpLocks/>
              </p:cNvGrpSpPr>
              <p:nvPr/>
            </p:nvGrpSpPr>
            <p:grpSpPr bwMode="auto">
              <a:xfrm>
                <a:off x="3298" y="2069"/>
                <a:ext cx="231" cy="250"/>
                <a:chOff x="2941" y="2429"/>
                <a:chExt cx="234" cy="250"/>
              </a:xfrm>
            </p:grpSpPr>
            <p:sp>
              <p:nvSpPr>
                <p:cNvPr id="146488" name="Rectangle 3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64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6466" name="Group 33"/>
              <p:cNvGrpSpPr>
                <a:grpSpLocks/>
              </p:cNvGrpSpPr>
              <p:nvPr/>
            </p:nvGrpSpPr>
            <p:grpSpPr bwMode="auto">
              <a:xfrm>
                <a:off x="2616" y="2036"/>
                <a:ext cx="232" cy="288"/>
                <a:chOff x="2941" y="2399"/>
                <a:chExt cx="233" cy="288"/>
              </a:xfrm>
            </p:grpSpPr>
            <p:sp>
              <p:nvSpPr>
                <p:cNvPr id="146486" name="Rectangle 3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648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941" y="2399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/>
                    <a:t>C</a:t>
                  </a:r>
                </a:p>
              </p:txBody>
            </p:sp>
          </p:grpSp>
          <p:grpSp>
            <p:nvGrpSpPr>
              <p:cNvPr id="146467" name="Group 36"/>
              <p:cNvGrpSpPr>
                <a:grpSpLocks/>
              </p:cNvGrpSpPr>
              <p:nvPr/>
            </p:nvGrpSpPr>
            <p:grpSpPr bwMode="auto">
              <a:xfrm>
                <a:off x="3299" y="1379"/>
                <a:ext cx="217" cy="250"/>
                <a:chOff x="2948" y="2429"/>
                <a:chExt cx="220" cy="250"/>
              </a:xfrm>
            </p:grpSpPr>
            <p:sp>
              <p:nvSpPr>
                <p:cNvPr id="146484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648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6468" name="Group 39"/>
              <p:cNvGrpSpPr>
                <a:grpSpLocks/>
              </p:cNvGrpSpPr>
              <p:nvPr/>
            </p:nvGrpSpPr>
            <p:grpSpPr bwMode="auto">
              <a:xfrm>
                <a:off x="2607" y="1379"/>
                <a:ext cx="233" cy="250"/>
                <a:chOff x="2940" y="2429"/>
                <a:chExt cx="236" cy="250"/>
              </a:xfrm>
            </p:grpSpPr>
            <p:sp>
              <p:nvSpPr>
                <p:cNvPr id="146482" name="Rectangle 4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648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46469" name="Line 42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0" name="Line 43"/>
              <p:cNvSpPr>
                <a:spLocks noChangeShapeType="1"/>
              </p:cNvSpPr>
              <p:nvPr/>
            </p:nvSpPr>
            <p:spPr bwMode="auto">
              <a:xfrm flipV="1">
                <a:off x="3504" y="12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1" name="Line 44"/>
              <p:cNvSpPr>
                <a:spLocks noChangeShapeType="1"/>
              </p:cNvSpPr>
              <p:nvPr/>
            </p:nvSpPr>
            <p:spPr bwMode="auto">
              <a:xfrm flipV="1">
                <a:off x="3552" y="192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2" name="Line 45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3" name="Line 46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4" name="Line 47"/>
              <p:cNvSpPr>
                <a:spLocks noChangeShapeType="1"/>
              </p:cNvSpPr>
              <p:nvPr/>
            </p:nvSpPr>
            <p:spPr bwMode="auto">
              <a:xfrm flipH="1" flipV="1">
                <a:off x="2352" y="120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5" name="Line 48"/>
              <p:cNvSpPr>
                <a:spLocks noChangeShapeType="1"/>
              </p:cNvSpPr>
              <p:nvPr/>
            </p:nvSpPr>
            <p:spPr bwMode="auto">
              <a:xfrm flipH="1" flipV="1">
                <a:off x="2208" y="2112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6" name="Text Box 49"/>
              <p:cNvSpPr txBox="1">
                <a:spLocks noChangeArrowheads="1"/>
              </p:cNvSpPr>
              <p:nvPr/>
            </p:nvSpPr>
            <p:spPr bwMode="auto">
              <a:xfrm>
                <a:off x="2448" y="1104"/>
                <a:ext cx="19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u</a:t>
                </a:r>
              </a:p>
            </p:txBody>
          </p:sp>
          <p:sp>
            <p:nvSpPr>
              <p:cNvPr id="146477" name="Text Box 50"/>
              <p:cNvSpPr txBox="1">
                <a:spLocks noChangeArrowheads="1"/>
              </p:cNvSpPr>
              <p:nvPr/>
            </p:nvSpPr>
            <p:spPr bwMode="auto">
              <a:xfrm>
                <a:off x="3408" y="1107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v</a:t>
                </a:r>
              </a:p>
            </p:txBody>
          </p:sp>
          <p:sp>
            <p:nvSpPr>
              <p:cNvPr id="146478" name="Text Box 51"/>
              <p:cNvSpPr txBox="1">
                <a:spLocks noChangeArrowheads="1"/>
              </p:cNvSpPr>
              <p:nvPr/>
            </p:nvSpPr>
            <p:spPr bwMode="auto">
              <a:xfrm>
                <a:off x="3648" y="1347"/>
                <a:ext cx="2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w</a:t>
                </a:r>
              </a:p>
            </p:txBody>
          </p:sp>
          <p:sp>
            <p:nvSpPr>
              <p:cNvPr id="146479" name="Text Box 52"/>
              <p:cNvSpPr txBox="1">
                <a:spLocks noChangeArrowheads="1"/>
              </p:cNvSpPr>
              <p:nvPr/>
            </p:nvSpPr>
            <p:spPr bwMode="auto">
              <a:xfrm>
                <a:off x="3696" y="1923"/>
                <a:ext cx="20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x</a:t>
                </a:r>
              </a:p>
            </p:txBody>
          </p:sp>
          <p:sp>
            <p:nvSpPr>
              <p:cNvPr id="146480" name="Text Box 53"/>
              <p:cNvSpPr txBox="1">
                <a:spLocks noChangeArrowheads="1"/>
              </p:cNvSpPr>
              <p:nvPr/>
            </p:nvSpPr>
            <p:spPr bwMode="auto">
              <a:xfrm>
                <a:off x="3600" y="2259"/>
                <a:ext cx="19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y</a:t>
                </a:r>
              </a:p>
            </p:txBody>
          </p:sp>
          <p:sp>
            <p:nvSpPr>
              <p:cNvPr id="146481" name="Text Box 54"/>
              <p:cNvSpPr txBox="1">
                <a:spLocks noChangeArrowheads="1"/>
              </p:cNvSpPr>
              <p:nvPr/>
            </p:nvSpPr>
            <p:spPr bwMode="auto">
              <a:xfrm>
                <a:off x="2304" y="2115"/>
                <a:ext cx="19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z</a:t>
                </a:r>
              </a:p>
            </p:txBody>
          </p:sp>
        </p:grpSp>
        <p:sp>
          <p:nvSpPr>
            <p:cNvPr id="146440" name="Text Box 55"/>
            <p:cNvSpPr txBox="1">
              <a:spLocks noChangeArrowheads="1"/>
            </p:cNvSpPr>
            <p:nvPr/>
          </p:nvSpPr>
          <p:spPr bwMode="auto">
            <a:xfrm>
              <a:off x="3677" y="1451"/>
              <a:ext cx="1507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u="sng" dirty="0"/>
                <a:t>Προορισμός</a:t>
              </a:r>
              <a:r>
                <a:rPr lang="en-US" dirty="0"/>
                <a:t>   </a:t>
              </a:r>
              <a:r>
                <a:rPr lang="el-GR" u="sng" dirty="0"/>
                <a:t>Άλματα</a:t>
              </a:r>
              <a:endParaRPr lang="en-US" u="sng" dirty="0"/>
            </a:p>
            <a:p>
              <a:r>
                <a:rPr lang="en-US" dirty="0"/>
                <a:t>      u                1</a:t>
              </a:r>
            </a:p>
            <a:p>
              <a:r>
                <a:rPr lang="en-US" dirty="0"/>
                <a:t>      v                2</a:t>
              </a:r>
            </a:p>
            <a:p>
              <a:r>
                <a:rPr lang="en-US" dirty="0"/>
                <a:t>      w               2</a:t>
              </a:r>
            </a:p>
            <a:p>
              <a:r>
                <a:rPr lang="en-US" dirty="0"/>
                <a:t>      x                3</a:t>
              </a:r>
            </a:p>
            <a:p>
              <a:r>
                <a:rPr lang="en-US" dirty="0"/>
                <a:t>      y                3</a:t>
              </a:r>
            </a:p>
            <a:p>
              <a:r>
                <a:rPr lang="en-US" dirty="0"/>
                <a:t>      z                2</a:t>
              </a:r>
            </a:p>
            <a:p>
              <a:r>
                <a:rPr lang="en-US" dirty="0">
                  <a:latin typeface="Arial" charset="0"/>
                </a:rPr>
                <a:t>  </a:t>
              </a:r>
            </a:p>
          </p:txBody>
        </p:sp>
      </p:grpSp>
      <p:sp>
        <p:nvSpPr>
          <p:cNvPr id="146437" name="Text Box 56"/>
          <p:cNvSpPr txBox="1">
            <a:spLocks noChangeArrowheads="1"/>
          </p:cNvSpPr>
          <p:nvPr/>
        </p:nvSpPr>
        <p:spPr bwMode="auto">
          <a:xfrm>
            <a:off x="5302250" y="3595688"/>
            <a:ext cx="3133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u="sng" dirty="0">
                <a:solidFill>
                  <a:srgbClr val="FF0000"/>
                </a:solidFill>
              </a:rPr>
              <a:t>Από τον δρομολογητή</a:t>
            </a:r>
            <a:r>
              <a:rPr lang="en-US" u="sng" dirty="0">
                <a:solidFill>
                  <a:srgbClr val="FF0000"/>
                </a:solidFill>
              </a:rPr>
              <a:t> A </a:t>
            </a:r>
            <a:r>
              <a:rPr lang="el-GR" u="sng" dirty="0">
                <a:solidFill>
                  <a:srgbClr val="FF0000"/>
                </a:solidFill>
              </a:rPr>
              <a:t>στα </a:t>
            </a:r>
            <a:endParaRPr lang="en-US" u="sng" dirty="0">
              <a:solidFill>
                <a:srgbClr val="FF0000"/>
              </a:solidFill>
            </a:endParaRPr>
          </a:p>
          <a:p>
            <a:pPr eaLnBrk="0" hangingPunct="0"/>
            <a:r>
              <a:rPr lang="el-GR" u="sng" dirty="0" err="1">
                <a:solidFill>
                  <a:srgbClr val="FF0000"/>
                </a:solidFill>
              </a:rPr>
              <a:t>υποδίκτυα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l-GR" u="sng" dirty="0" smtClean="0">
                <a:solidFill>
                  <a:srgbClr val="FF0000"/>
                </a:solidFill>
              </a:rPr>
              <a:t>προορισμού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464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5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0BE514C-715C-4B0A-887C-01DB947D853E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147458" name="Freeform 2"/>
          <p:cNvSpPr>
            <a:spLocks/>
          </p:cNvSpPr>
          <p:nvPr/>
        </p:nvSpPr>
        <p:spPr bwMode="auto">
          <a:xfrm>
            <a:off x="2305050" y="2211388"/>
            <a:ext cx="1277938" cy="1587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  <a:gd name="T6" fmla="*/ 0 w 805"/>
              <a:gd name="T7" fmla="*/ 0 h 1"/>
              <a:gd name="T8" fmla="*/ 805 w 8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22288" y="276225"/>
            <a:ext cx="7772400" cy="1143000"/>
          </a:xfrm>
        </p:spPr>
        <p:txBody>
          <a:bodyPr/>
          <a:lstStyle/>
          <a:p>
            <a:r>
              <a:rPr lang="en-US" sz="3200" dirty="0" smtClean="0"/>
              <a:t>RIP: </a:t>
            </a:r>
            <a:r>
              <a:rPr lang="el-GR" sz="3200" dirty="0" smtClean="0"/>
              <a:t>Παράδειγμα</a:t>
            </a:r>
            <a:r>
              <a:rPr lang="en-US" sz="3200" dirty="0" smtClean="0"/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82563" y="3635375"/>
            <a:ext cx="8793162" cy="24003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l-GR" sz="2000" b="1">
                <a:solidFill>
                  <a:schemeClr val="accent2"/>
                </a:solidFill>
              </a:rPr>
              <a:t>Υποδίκτυο προορισμού</a:t>
            </a:r>
            <a:r>
              <a:rPr lang="en-US" sz="2000" b="1">
                <a:solidFill>
                  <a:schemeClr val="accent2"/>
                </a:solidFill>
              </a:rPr>
              <a:t>	  </a:t>
            </a:r>
            <a:r>
              <a:rPr lang="el-GR" sz="2000" b="1">
                <a:solidFill>
                  <a:schemeClr val="accent2"/>
                </a:solidFill>
              </a:rPr>
              <a:t>Επόμενος δρομολογητής</a:t>
            </a:r>
            <a:r>
              <a:rPr lang="en-US" sz="2000" b="1">
                <a:solidFill>
                  <a:schemeClr val="accent2"/>
                </a:solidFill>
              </a:rPr>
              <a:t>      </a:t>
            </a:r>
            <a:r>
              <a:rPr lang="el-GR" sz="2000" b="1">
                <a:solidFill>
                  <a:schemeClr val="accent2"/>
                </a:solidFill>
              </a:rPr>
              <a:t>Πλήθος αλμάτων 							για προορισμό</a:t>
            </a:r>
            <a:endParaRPr lang="en-US" sz="2000" b="1">
              <a:solidFill>
                <a:schemeClr val="accent2"/>
              </a:solidFill>
            </a:endParaRPr>
          </a:p>
          <a:p>
            <a:pPr eaLnBrk="0" hangingPunct="0"/>
            <a:r>
              <a:rPr lang="en-US" sz="2000" b="1"/>
              <a:t> 	</a:t>
            </a:r>
            <a:r>
              <a:rPr lang="en-US" sz="2400" b="1">
                <a:solidFill>
                  <a:srgbClr val="FF0000"/>
                </a:solidFill>
              </a:rPr>
              <a:t>w</a:t>
            </a:r>
            <a:r>
              <a:rPr lang="en-US" sz="2400" b="1"/>
              <a:t>			A			</a:t>
            </a:r>
            <a:r>
              <a:rPr lang="el-GR" sz="2400" b="1"/>
              <a:t>	</a:t>
            </a:r>
            <a:r>
              <a:rPr lang="en-US" sz="2400" b="1"/>
              <a:t>2</a:t>
            </a:r>
          </a:p>
          <a:p>
            <a:pPr eaLnBrk="0" hangingPunct="0"/>
            <a:r>
              <a:rPr lang="en-US" sz="2400" b="1"/>
              <a:t>	</a:t>
            </a:r>
            <a:r>
              <a:rPr lang="en-US" sz="2400" b="1">
                <a:solidFill>
                  <a:srgbClr val="FF0000"/>
                </a:solidFill>
              </a:rPr>
              <a:t>y</a:t>
            </a:r>
            <a:r>
              <a:rPr lang="en-US" sz="2400" b="1"/>
              <a:t>			B			</a:t>
            </a:r>
            <a:r>
              <a:rPr lang="el-GR" sz="2400" b="1"/>
              <a:t>	</a:t>
            </a:r>
            <a:r>
              <a:rPr lang="en-US" sz="2400" b="1"/>
              <a:t>2</a:t>
            </a:r>
          </a:p>
          <a:p>
            <a:pPr eaLnBrk="0" hangingPunct="0"/>
            <a:r>
              <a:rPr lang="en-US" sz="2400" b="1"/>
              <a:t> 	</a:t>
            </a:r>
            <a:r>
              <a:rPr lang="en-US" sz="2400" b="1">
                <a:solidFill>
                  <a:srgbClr val="FF0000"/>
                </a:solidFill>
              </a:rPr>
              <a:t>z</a:t>
            </a:r>
            <a:r>
              <a:rPr lang="en-US" sz="2400" b="1"/>
              <a:t>			B			</a:t>
            </a:r>
            <a:r>
              <a:rPr lang="el-GR" sz="2400" b="1"/>
              <a:t>	</a:t>
            </a:r>
            <a:r>
              <a:rPr lang="en-US" sz="2400" b="1"/>
              <a:t>7</a:t>
            </a:r>
          </a:p>
          <a:p>
            <a:pPr eaLnBrk="0" hangingPunct="0"/>
            <a:r>
              <a:rPr lang="en-US" sz="2400" b="1"/>
              <a:t>	</a:t>
            </a:r>
            <a:r>
              <a:rPr lang="en-US" sz="2400" b="1">
                <a:solidFill>
                  <a:srgbClr val="FF0000"/>
                </a:solidFill>
              </a:rPr>
              <a:t>x</a:t>
            </a:r>
            <a:r>
              <a:rPr lang="en-US" sz="2400" b="1"/>
              <a:t>			--			</a:t>
            </a:r>
            <a:r>
              <a:rPr lang="el-GR" sz="2400" b="1"/>
              <a:t>	</a:t>
            </a:r>
            <a:r>
              <a:rPr lang="en-US" sz="2400" b="1"/>
              <a:t>1</a:t>
            </a:r>
          </a:p>
          <a:p>
            <a:pPr eaLnBrk="0" hangingPunct="0"/>
            <a:r>
              <a:rPr lang="en-US" sz="2000" b="1"/>
              <a:t>	….			….			</a:t>
            </a:r>
            <a:r>
              <a:rPr lang="el-GR" sz="2000" b="1"/>
              <a:t>	</a:t>
            </a:r>
            <a:r>
              <a:rPr lang="en-US" sz="2000" b="1"/>
              <a:t>....</a:t>
            </a:r>
          </a:p>
        </p:txBody>
      </p:sp>
      <p:sp>
        <p:nvSpPr>
          <p:cNvPr id="147461" name="Freeform 5"/>
          <p:cNvSpPr>
            <a:spLocks/>
          </p:cNvSpPr>
          <p:nvPr/>
        </p:nvSpPr>
        <p:spPr bwMode="auto">
          <a:xfrm>
            <a:off x="2306638" y="1974850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47462" name="Group 6"/>
          <p:cNvGrpSpPr>
            <a:grpSpLocks/>
          </p:cNvGrpSpPr>
          <p:nvPr/>
        </p:nvGrpSpPr>
        <p:grpSpPr bwMode="auto">
          <a:xfrm>
            <a:off x="3440113" y="2028825"/>
            <a:ext cx="679450" cy="314325"/>
            <a:chOff x="3600" y="219"/>
            <a:chExt cx="360" cy="175"/>
          </a:xfrm>
        </p:grpSpPr>
        <p:sp>
          <p:nvSpPr>
            <p:cNvPr id="147544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545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46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47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548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549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54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5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6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550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551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2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3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47463" name="Group 20"/>
          <p:cNvGrpSpPr>
            <a:grpSpLocks/>
          </p:cNvGrpSpPr>
          <p:nvPr/>
        </p:nvGrpSpPr>
        <p:grpSpPr bwMode="auto">
          <a:xfrm>
            <a:off x="1611313" y="2027238"/>
            <a:ext cx="679450" cy="314325"/>
            <a:chOff x="3600" y="219"/>
            <a:chExt cx="360" cy="175"/>
          </a:xfrm>
        </p:grpSpPr>
        <p:sp>
          <p:nvSpPr>
            <p:cNvPr id="147531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532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33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34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535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536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41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42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43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537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538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39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40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47464" name="Group 34"/>
          <p:cNvGrpSpPr>
            <a:grpSpLocks/>
          </p:cNvGrpSpPr>
          <p:nvPr/>
        </p:nvGrpSpPr>
        <p:grpSpPr bwMode="auto">
          <a:xfrm>
            <a:off x="3427413" y="2825750"/>
            <a:ext cx="676275" cy="314325"/>
            <a:chOff x="3600" y="219"/>
            <a:chExt cx="360" cy="175"/>
          </a:xfrm>
        </p:grpSpPr>
        <p:sp>
          <p:nvSpPr>
            <p:cNvPr id="14751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51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2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2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52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523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2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2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3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524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52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2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2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7465" name="Freeform 48"/>
          <p:cNvSpPr>
            <a:spLocks/>
          </p:cNvSpPr>
          <p:nvPr/>
        </p:nvSpPr>
        <p:spPr bwMode="auto">
          <a:xfrm>
            <a:off x="4151313" y="2211388"/>
            <a:ext cx="1277937" cy="1587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  <a:gd name="T6" fmla="*/ 0 w 805"/>
              <a:gd name="T7" fmla="*/ 0 h 1"/>
              <a:gd name="T8" fmla="*/ 805 w 8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47466" name="Group 49"/>
          <p:cNvGrpSpPr>
            <a:grpSpLocks/>
          </p:cNvGrpSpPr>
          <p:nvPr/>
        </p:nvGrpSpPr>
        <p:grpSpPr bwMode="auto">
          <a:xfrm>
            <a:off x="5286375" y="2028825"/>
            <a:ext cx="679450" cy="314325"/>
            <a:chOff x="3600" y="219"/>
            <a:chExt cx="360" cy="175"/>
          </a:xfrm>
        </p:grpSpPr>
        <p:sp>
          <p:nvSpPr>
            <p:cNvPr id="147505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506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07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08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509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510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15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16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17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511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512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13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14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7467" name="Freeform 63"/>
          <p:cNvSpPr>
            <a:spLocks/>
          </p:cNvSpPr>
          <p:nvPr/>
        </p:nvSpPr>
        <p:spPr bwMode="auto">
          <a:xfrm>
            <a:off x="354013" y="2224088"/>
            <a:ext cx="1277937" cy="1587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  <a:gd name="T6" fmla="*/ 0 w 805"/>
              <a:gd name="T7" fmla="*/ 0 h 1"/>
              <a:gd name="T8" fmla="*/ 805 w 8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68" name="Freeform 64"/>
          <p:cNvSpPr>
            <a:spLocks/>
          </p:cNvSpPr>
          <p:nvPr/>
        </p:nvSpPr>
        <p:spPr bwMode="auto">
          <a:xfrm flipV="1">
            <a:off x="5973763" y="2154238"/>
            <a:ext cx="1341437" cy="46037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  <a:gd name="T6" fmla="*/ 0 w 805"/>
              <a:gd name="T7" fmla="*/ 0 h 1"/>
              <a:gd name="T8" fmla="*/ 805 w 8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47469" name="Group 65"/>
          <p:cNvGrpSpPr>
            <a:grpSpLocks/>
          </p:cNvGrpSpPr>
          <p:nvPr/>
        </p:nvGrpSpPr>
        <p:grpSpPr bwMode="auto">
          <a:xfrm>
            <a:off x="7683500" y="2049463"/>
            <a:ext cx="676275" cy="314325"/>
            <a:chOff x="3600" y="219"/>
            <a:chExt cx="360" cy="175"/>
          </a:xfrm>
        </p:grpSpPr>
        <p:sp>
          <p:nvSpPr>
            <p:cNvPr id="147492" name="Oval 6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493" name="Line 6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4" name="Line 6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5" name="Rectangle 6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496" name="Oval 7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497" name="Group 7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02" name="Line 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3" name="Line 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4" name="Line 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498" name="Group 7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499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0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1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7470" name="Line 79"/>
          <p:cNvSpPr>
            <a:spLocks noChangeShapeType="1"/>
          </p:cNvSpPr>
          <p:nvPr/>
        </p:nvSpPr>
        <p:spPr bwMode="auto">
          <a:xfrm flipV="1">
            <a:off x="2128838" y="1611313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1" name="Line 80"/>
          <p:cNvSpPr>
            <a:spLocks noChangeShapeType="1"/>
          </p:cNvSpPr>
          <p:nvPr/>
        </p:nvSpPr>
        <p:spPr bwMode="auto">
          <a:xfrm flipV="1">
            <a:off x="3963988" y="1646238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2" name="Line 81"/>
          <p:cNvSpPr>
            <a:spLocks noChangeShapeType="1"/>
          </p:cNvSpPr>
          <p:nvPr/>
        </p:nvSpPr>
        <p:spPr bwMode="auto">
          <a:xfrm flipV="1">
            <a:off x="5799138" y="1681163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3" name="Line 82"/>
          <p:cNvSpPr>
            <a:spLocks noChangeShapeType="1"/>
          </p:cNvSpPr>
          <p:nvPr/>
        </p:nvSpPr>
        <p:spPr bwMode="auto">
          <a:xfrm flipV="1">
            <a:off x="8164513" y="1635125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4" name="Line 83"/>
          <p:cNvSpPr>
            <a:spLocks noChangeShapeType="1"/>
          </p:cNvSpPr>
          <p:nvPr/>
        </p:nvSpPr>
        <p:spPr bwMode="auto">
          <a:xfrm>
            <a:off x="8174038" y="2386013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5" name="Line 84"/>
          <p:cNvSpPr>
            <a:spLocks noChangeShapeType="1"/>
          </p:cNvSpPr>
          <p:nvPr/>
        </p:nvSpPr>
        <p:spPr bwMode="auto">
          <a:xfrm>
            <a:off x="2139950" y="2352675"/>
            <a:ext cx="129222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6" name="Freeform 85"/>
          <p:cNvSpPr>
            <a:spLocks/>
          </p:cNvSpPr>
          <p:nvPr/>
        </p:nvSpPr>
        <p:spPr bwMode="auto">
          <a:xfrm rot="1183889">
            <a:off x="2271713" y="2503488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7" name="Freeform 86"/>
          <p:cNvSpPr>
            <a:spLocks/>
          </p:cNvSpPr>
          <p:nvPr/>
        </p:nvSpPr>
        <p:spPr bwMode="auto">
          <a:xfrm>
            <a:off x="355600" y="1987550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8" name="Freeform 87"/>
          <p:cNvSpPr>
            <a:spLocks/>
          </p:cNvSpPr>
          <p:nvPr/>
        </p:nvSpPr>
        <p:spPr bwMode="auto">
          <a:xfrm>
            <a:off x="4152900" y="1974850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9" name="Freeform 88"/>
          <p:cNvSpPr>
            <a:spLocks/>
          </p:cNvSpPr>
          <p:nvPr/>
        </p:nvSpPr>
        <p:spPr bwMode="auto">
          <a:xfrm>
            <a:off x="5975350" y="1963738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80" name="Freeform 89"/>
          <p:cNvSpPr>
            <a:spLocks/>
          </p:cNvSpPr>
          <p:nvPr/>
        </p:nvSpPr>
        <p:spPr bwMode="auto">
          <a:xfrm rot="-2589433">
            <a:off x="8048625" y="1398588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81" name="Text Box 90"/>
          <p:cNvSpPr txBox="1">
            <a:spLocks noChangeArrowheads="1"/>
          </p:cNvSpPr>
          <p:nvPr/>
        </p:nvSpPr>
        <p:spPr bwMode="auto">
          <a:xfrm>
            <a:off x="649288" y="1935163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w</a:t>
            </a:r>
            <a:endParaRPr lang="en-US"/>
          </a:p>
        </p:txBody>
      </p:sp>
      <p:sp>
        <p:nvSpPr>
          <p:cNvPr id="147482" name="Text Box 91"/>
          <p:cNvSpPr txBox="1">
            <a:spLocks noChangeArrowheads="1"/>
          </p:cNvSpPr>
          <p:nvPr/>
        </p:nvSpPr>
        <p:spPr bwMode="auto">
          <a:xfrm>
            <a:off x="2659063" y="1982788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x</a:t>
            </a:r>
            <a:endParaRPr lang="en-US"/>
          </a:p>
        </p:txBody>
      </p:sp>
      <p:sp>
        <p:nvSpPr>
          <p:cNvPr id="147483" name="Text Box 92"/>
          <p:cNvSpPr txBox="1">
            <a:spLocks noChangeArrowheads="1"/>
          </p:cNvSpPr>
          <p:nvPr/>
        </p:nvSpPr>
        <p:spPr bwMode="auto">
          <a:xfrm>
            <a:off x="6267450" y="19827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y</a:t>
            </a:r>
            <a:endParaRPr lang="en-US"/>
          </a:p>
        </p:txBody>
      </p:sp>
      <p:sp>
        <p:nvSpPr>
          <p:cNvPr id="147484" name="Text Box 93"/>
          <p:cNvSpPr txBox="1">
            <a:spLocks noChangeArrowheads="1"/>
          </p:cNvSpPr>
          <p:nvPr/>
        </p:nvSpPr>
        <p:spPr bwMode="auto">
          <a:xfrm>
            <a:off x="8429625" y="144145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z</a:t>
            </a:r>
            <a:endParaRPr lang="en-US"/>
          </a:p>
        </p:txBody>
      </p:sp>
      <p:sp>
        <p:nvSpPr>
          <p:cNvPr id="147485" name="Text Box 94"/>
          <p:cNvSpPr txBox="1">
            <a:spLocks noChangeArrowheads="1"/>
          </p:cNvSpPr>
          <p:nvPr/>
        </p:nvSpPr>
        <p:spPr bwMode="auto">
          <a:xfrm>
            <a:off x="1708150" y="22987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A</a:t>
            </a:r>
          </a:p>
        </p:txBody>
      </p:sp>
      <p:sp>
        <p:nvSpPr>
          <p:cNvPr id="147486" name="Text Box 95"/>
          <p:cNvSpPr txBox="1">
            <a:spLocks noChangeArrowheads="1"/>
          </p:cNvSpPr>
          <p:nvPr/>
        </p:nvSpPr>
        <p:spPr bwMode="auto">
          <a:xfrm>
            <a:off x="3565525" y="3098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C</a:t>
            </a:r>
          </a:p>
        </p:txBody>
      </p:sp>
      <p:sp>
        <p:nvSpPr>
          <p:cNvPr id="147487" name="Text Box 96"/>
          <p:cNvSpPr txBox="1">
            <a:spLocks noChangeArrowheads="1"/>
          </p:cNvSpPr>
          <p:nvPr/>
        </p:nvSpPr>
        <p:spPr bwMode="auto">
          <a:xfrm>
            <a:off x="3563938" y="23225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D</a:t>
            </a:r>
          </a:p>
        </p:txBody>
      </p:sp>
      <p:sp>
        <p:nvSpPr>
          <p:cNvPr id="147488" name="Text Box 97"/>
          <p:cNvSpPr txBox="1">
            <a:spLocks noChangeArrowheads="1"/>
          </p:cNvSpPr>
          <p:nvPr/>
        </p:nvSpPr>
        <p:spPr bwMode="auto">
          <a:xfrm>
            <a:off x="5399088" y="235743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B</a:t>
            </a:r>
          </a:p>
        </p:txBody>
      </p:sp>
      <p:sp>
        <p:nvSpPr>
          <p:cNvPr id="147489" name="Text Box 98"/>
          <p:cNvSpPr txBox="1">
            <a:spLocks noChangeArrowheads="1"/>
          </p:cNvSpPr>
          <p:nvPr/>
        </p:nvSpPr>
        <p:spPr bwMode="auto">
          <a:xfrm>
            <a:off x="143838" y="6040129"/>
            <a:ext cx="4777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b="1" dirty="0"/>
              <a:t>Πίνακας δρομολόγησης στο δρομολογητή </a:t>
            </a:r>
            <a:r>
              <a:rPr lang="en-US" b="1" dirty="0"/>
              <a:t>D</a:t>
            </a:r>
          </a:p>
        </p:txBody>
      </p:sp>
      <p:sp>
        <p:nvSpPr>
          <p:cNvPr id="147490" name="Line 99"/>
          <p:cNvSpPr>
            <a:spLocks noChangeShapeType="1"/>
          </p:cNvSpPr>
          <p:nvPr/>
        </p:nvSpPr>
        <p:spPr bwMode="auto">
          <a:xfrm>
            <a:off x="4114800" y="3052763"/>
            <a:ext cx="757238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9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5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9590FFB-071B-4C5D-8E0B-F9FDA7F8DB8D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7772400" cy="1143000"/>
          </a:xfrm>
        </p:spPr>
        <p:txBody>
          <a:bodyPr/>
          <a:lstStyle/>
          <a:p>
            <a:r>
              <a:rPr lang="en-US" sz="3200" dirty="0" smtClean="0"/>
              <a:t>RIP:</a:t>
            </a:r>
            <a:r>
              <a:rPr lang="el-GR" sz="3200" dirty="0" smtClean="0"/>
              <a:t>Παράδειγμα</a:t>
            </a:r>
            <a:r>
              <a:rPr lang="en-US" sz="3200" dirty="0" smtClean="0"/>
              <a:t> 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96850" y="3783013"/>
            <a:ext cx="8764588" cy="233838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l-GR" b="1" dirty="0" err="1">
                <a:solidFill>
                  <a:schemeClr val="accent2"/>
                </a:solidFill>
              </a:rPr>
              <a:t>Υποδίκτυο</a:t>
            </a:r>
            <a:r>
              <a:rPr lang="el-GR" b="1" dirty="0">
                <a:solidFill>
                  <a:schemeClr val="accent2"/>
                </a:solidFill>
              </a:rPr>
              <a:t> προορισμού</a:t>
            </a:r>
            <a:r>
              <a:rPr lang="en-US" b="1" dirty="0">
                <a:solidFill>
                  <a:schemeClr val="accent2"/>
                </a:solidFill>
              </a:rPr>
              <a:t>	  </a:t>
            </a:r>
            <a:r>
              <a:rPr lang="el-GR" b="1" dirty="0">
                <a:solidFill>
                  <a:schemeClr val="accent2"/>
                </a:solidFill>
              </a:rPr>
              <a:t>Επόμενος δρομολογητής</a:t>
            </a:r>
            <a:r>
              <a:rPr lang="en-US" b="1" dirty="0">
                <a:solidFill>
                  <a:schemeClr val="accent2"/>
                </a:solidFill>
              </a:rPr>
              <a:t>      </a:t>
            </a:r>
            <a:r>
              <a:rPr lang="el-GR" b="1" dirty="0">
                <a:solidFill>
                  <a:schemeClr val="accent2"/>
                </a:solidFill>
              </a:rPr>
              <a:t>Πλήθος αλμάτων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l-GR" b="1" dirty="0">
                <a:solidFill>
                  <a:schemeClr val="accent2"/>
                </a:solidFill>
              </a:rPr>
              <a:t>στον </a:t>
            </a:r>
          </a:p>
          <a:p>
            <a:pPr eaLnBrk="0" hangingPunct="0"/>
            <a:r>
              <a:rPr lang="el-GR" b="1" dirty="0">
                <a:solidFill>
                  <a:schemeClr val="accent2"/>
                </a:solidFill>
              </a:rPr>
              <a:t>							προορισμό</a:t>
            </a:r>
          </a:p>
          <a:p>
            <a:pPr eaLnBrk="0" hangingPunct="0"/>
            <a:r>
              <a:rPr lang="en-US" b="1" dirty="0"/>
              <a:t> </a:t>
            </a:r>
            <a:r>
              <a:rPr lang="en-US" sz="20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w</a:t>
            </a:r>
            <a:r>
              <a:rPr lang="en-US" sz="2400" b="1" dirty="0"/>
              <a:t>			A			</a:t>
            </a:r>
            <a:r>
              <a:rPr lang="el-GR" sz="2400" b="1" dirty="0"/>
              <a:t>	</a:t>
            </a:r>
            <a:r>
              <a:rPr lang="en-US" sz="2400" b="1" dirty="0"/>
              <a:t>2</a:t>
            </a:r>
          </a:p>
          <a:p>
            <a:pPr eaLnBrk="0" hangingPunct="0"/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b="1" dirty="0"/>
              <a:t>			B			</a:t>
            </a:r>
            <a:r>
              <a:rPr lang="el-GR" sz="2400" b="1" dirty="0"/>
              <a:t>	</a:t>
            </a:r>
            <a:r>
              <a:rPr lang="en-US" sz="2400" b="1" dirty="0"/>
              <a:t>2</a:t>
            </a:r>
          </a:p>
          <a:p>
            <a:pPr eaLnBrk="0" hangingPunct="0"/>
            <a:r>
              <a:rPr lang="en-US" sz="2400" b="1" dirty="0"/>
              <a:t> 	</a:t>
            </a:r>
            <a:r>
              <a:rPr lang="en-US" sz="2400" b="1" dirty="0">
                <a:solidFill>
                  <a:srgbClr val="FF0000"/>
                </a:solidFill>
              </a:rPr>
              <a:t>z</a:t>
            </a:r>
            <a:r>
              <a:rPr lang="en-US" sz="2400" b="1" dirty="0"/>
              <a:t>			B </a:t>
            </a:r>
            <a:r>
              <a:rPr lang="el-GR" sz="2400" b="1" dirty="0"/>
              <a:t> </a:t>
            </a:r>
            <a:r>
              <a:rPr lang="en-US" sz="2400" b="1" dirty="0"/>
              <a:t>A			</a:t>
            </a:r>
            <a:r>
              <a:rPr lang="el-GR" sz="2400" b="1" dirty="0"/>
              <a:t>	</a:t>
            </a:r>
            <a:r>
              <a:rPr lang="en-US" sz="2400" b="1" dirty="0"/>
              <a:t>7 </a:t>
            </a:r>
            <a:r>
              <a:rPr lang="el-GR" sz="2400" b="1" dirty="0"/>
              <a:t> </a:t>
            </a:r>
            <a:r>
              <a:rPr lang="en-US" sz="2400" b="1" dirty="0"/>
              <a:t>5</a:t>
            </a:r>
          </a:p>
          <a:p>
            <a:pPr eaLnBrk="0" hangingPunct="0"/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x</a:t>
            </a:r>
            <a:r>
              <a:rPr lang="en-US" sz="2400" b="1" dirty="0"/>
              <a:t>			--			</a:t>
            </a:r>
            <a:r>
              <a:rPr lang="el-GR" sz="2400" b="1" dirty="0"/>
              <a:t>	</a:t>
            </a:r>
            <a:r>
              <a:rPr lang="en-US" sz="2400" b="1" dirty="0"/>
              <a:t>1</a:t>
            </a:r>
          </a:p>
          <a:p>
            <a:pPr eaLnBrk="0" hangingPunct="0"/>
            <a:r>
              <a:rPr lang="en-US" sz="2000" b="1" dirty="0"/>
              <a:t>	….			….			....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84935" y="6102350"/>
            <a:ext cx="704295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dirty="0"/>
              <a:t>Πίνακας δρομολόγησης στο δρομολογητή </a:t>
            </a:r>
            <a:r>
              <a:rPr lang="en-US" dirty="0"/>
              <a:t>D</a:t>
            </a:r>
          </a:p>
        </p:txBody>
      </p:sp>
      <p:grpSp>
        <p:nvGrpSpPr>
          <p:cNvPr id="148485" name="Group 5"/>
          <p:cNvGrpSpPr>
            <a:grpSpLocks/>
          </p:cNvGrpSpPr>
          <p:nvPr/>
        </p:nvGrpSpPr>
        <p:grpSpPr bwMode="auto">
          <a:xfrm>
            <a:off x="354013" y="2057400"/>
            <a:ext cx="8789987" cy="1712913"/>
            <a:chOff x="223" y="881"/>
            <a:chExt cx="5537" cy="1359"/>
          </a:xfrm>
        </p:grpSpPr>
        <p:sp>
          <p:nvSpPr>
            <p:cNvPr id="148496" name="Freeform 6"/>
            <p:cNvSpPr>
              <a:spLocks/>
            </p:cNvSpPr>
            <p:nvPr/>
          </p:nvSpPr>
          <p:spPr bwMode="auto">
            <a:xfrm>
              <a:off x="1452" y="1393"/>
              <a:ext cx="805" cy="1"/>
            </a:xfrm>
            <a:custGeom>
              <a:avLst/>
              <a:gdLst>
                <a:gd name="T0" fmla="*/ 0 w 805"/>
                <a:gd name="T1" fmla="*/ 0 h 1"/>
                <a:gd name="T2" fmla="*/ 805 w 805"/>
                <a:gd name="T3" fmla="*/ 1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497" name="Freeform 7"/>
            <p:cNvSpPr>
              <a:spLocks/>
            </p:cNvSpPr>
            <p:nvPr/>
          </p:nvSpPr>
          <p:spPr bwMode="auto">
            <a:xfrm>
              <a:off x="1453" y="1244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48498" name="Group 8"/>
            <p:cNvGrpSpPr>
              <a:grpSpLocks/>
            </p:cNvGrpSpPr>
            <p:nvPr/>
          </p:nvGrpSpPr>
          <p:grpSpPr bwMode="auto">
            <a:xfrm>
              <a:off x="2167" y="1278"/>
              <a:ext cx="428" cy="198"/>
              <a:chOff x="3600" y="219"/>
              <a:chExt cx="360" cy="175"/>
            </a:xfrm>
          </p:grpSpPr>
          <p:sp>
            <p:nvSpPr>
              <p:cNvPr id="148578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79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80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81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82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83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8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89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90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84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8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86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87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48499" name="Group 22"/>
            <p:cNvGrpSpPr>
              <a:grpSpLocks/>
            </p:cNvGrpSpPr>
            <p:nvPr/>
          </p:nvGrpSpPr>
          <p:grpSpPr bwMode="auto">
            <a:xfrm>
              <a:off x="1015" y="1277"/>
              <a:ext cx="428" cy="198"/>
              <a:chOff x="3600" y="219"/>
              <a:chExt cx="360" cy="175"/>
            </a:xfrm>
          </p:grpSpPr>
          <p:sp>
            <p:nvSpPr>
              <p:cNvPr id="148565" name="Oval 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66" name="Line 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67" name="Line 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68" name="Rectangle 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69" name="Oval 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70" name="Group 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7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76" name="Line 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77" name="Line 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71" name="Group 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7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73" name="Line 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74" name="Line 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48500" name="Group 36"/>
            <p:cNvGrpSpPr>
              <a:grpSpLocks/>
            </p:cNvGrpSpPr>
            <p:nvPr/>
          </p:nvGrpSpPr>
          <p:grpSpPr bwMode="auto">
            <a:xfrm>
              <a:off x="2159" y="1780"/>
              <a:ext cx="426" cy="198"/>
              <a:chOff x="3600" y="219"/>
              <a:chExt cx="360" cy="175"/>
            </a:xfrm>
          </p:grpSpPr>
          <p:sp>
            <p:nvSpPr>
              <p:cNvPr id="148552" name="Oval 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53" name="Line 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54" name="Line 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55" name="Rectangle 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56" name="Oval 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57" name="Group 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6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63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64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58" name="Group 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5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60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61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48501" name="Freeform 50"/>
            <p:cNvSpPr>
              <a:spLocks/>
            </p:cNvSpPr>
            <p:nvPr/>
          </p:nvSpPr>
          <p:spPr bwMode="auto">
            <a:xfrm>
              <a:off x="2615" y="1393"/>
              <a:ext cx="805" cy="1"/>
            </a:xfrm>
            <a:custGeom>
              <a:avLst/>
              <a:gdLst>
                <a:gd name="T0" fmla="*/ 0 w 805"/>
                <a:gd name="T1" fmla="*/ 0 h 1"/>
                <a:gd name="T2" fmla="*/ 805 w 805"/>
                <a:gd name="T3" fmla="*/ 1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48502" name="Group 51"/>
            <p:cNvGrpSpPr>
              <a:grpSpLocks/>
            </p:cNvGrpSpPr>
            <p:nvPr/>
          </p:nvGrpSpPr>
          <p:grpSpPr bwMode="auto">
            <a:xfrm>
              <a:off x="3330" y="1278"/>
              <a:ext cx="428" cy="198"/>
              <a:chOff x="3600" y="219"/>
              <a:chExt cx="360" cy="175"/>
            </a:xfrm>
          </p:grpSpPr>
          <p:sp>
            <p:nvSpPr>
              <p:cNvPr id="148539" name="Oval 5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40" name="Line 5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41" name="Line 5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42" name="Rectangle 5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43" name="Oval 5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44" name="Group 5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4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5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5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45" name="Group 6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4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4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4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48503" name="Freeform 65"/>
            <p:cNvSpPr>
              <a:spLocks/>
            </p:cNvSpPr>
            <p:nvPr/>
          </p:nvSpPr>
          <p:spPr bwMode="auto">
            <a:xfrm>
              <a:off x="223" y="1401"/>
              <a:ext cx="805" cy="1"/>
            </a:xfrm>
            <a:custGeom>
              <a:avLst/>
              <a:gdLst>
                <a:gd name="T0" fmla="*/ 0 w 805"/>
                <a:gd name="T1" fmla="*/ 0 h 1"/>
                <a:gd name="T2" fmla="*/ 805 w 805"/>
                <a:gd name="T3" fmla="*/ 1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4" name="Freeform 66"/>
            <p:cNvSpPr>
              <a:spLocks/>
            </p:cNvSpPr>
            <p:nvPr/>
          </p:nvSpPr>
          <p:spPr bwMode="auto">
            <a:xfrm>
              <a:off x="3763" y="1386"/>
              <a:ext cx="805" cy="1"/>
            </a:xfrm>
            <a:custGeom>
              <a:avLst/>
              <a:gdLst>
                <a:gd name="T0" fmla="*/ 0 w 805"/>
                <a:gd name="T1" fmla="*/ 0 h 1"/>
                <a:gd name="T2" fmla="*/ 805 w 805"/>
                <a:gd name="T3" fmla="*/ 1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48505" name="Group 67"/>
            <p:cNvGrpSpPr>
              <a:grpSpLocks/>
            </p:cNvGrpSpPr>
            <p:nvPr/>
          </p:nvGrpSpPr>
          <p:grpSpPr bwMode="auto">
            <a:xfrm>
              <a:off x="4840" y="1291"/>
              <a:ext cx="426" cy="198"/>
              <a:chOff x="3600" y="219"/>
              <a:chExt cx="360" cy="175"/>
            </a:xfrm>
          </p:grpSpPr>
          <p:sp>
            <p:nvSpPr>
              <p:cNvPr id="148526" name="Oval 6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27" name="Line 6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28" name="Line 7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29" name="Rectangle 7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30" name="Oval 7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31" name="Group 7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3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37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38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32" name="Group 7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33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34" name="Line 7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35" name="Line 8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48506" name="Line 81"/>
            <p:cNvSpPr>
              <a:spLocks noChangeShapeType="1"/>
            </p:cNvSpPr>
            <p:nvPr/>
          </p:nvSpPr>
          <p:spPr bwMode="auto">
            <a:xfrm flipV="1">
              <a:off x="1341" y="1015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7" name="Line 82"/>
            <p:cNvSpPr>
              <a:spLocks noChangeShapeType="1"/>
            </p:cNvSpPr>
            <p:nvPr/>
          </p:nvSpPr>
          <p:spPr bwMode="auto">
            <a:xfrm flipV="1">
              <a:off x="2497" y="1037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8" name="Line 83"/>
            <p:cNvSpPr>
              <a:spLocks noChangeShapeType="1"/>
            </p:cNvSpPr>
            <p:nvPr/>
          </p:nvSpPr>
          <p:spPr bwMode="auto">
            <a:xfrm flipV="1">
              <a:off x="3653" y="1059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9" name="Line 84"/>
            <p:cNvSpPr>
              <a:spLocks noChangeShapeType="1"/>
            </p:cNvSpPr>
            <p:nvPr/>
          </p:nvSpPr>
          <p:spPr bwMode="auto">
            <a:xfrm flipV="1">
              <a:off x="5143" y="1030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0" name="Line 85"/>
            <p:cNvSpPr>
              <a:spLocks noChangeShapeType="1"/>
            </p:cNvSpPr>
            <p:nvPr/>
          </p:nvSpPr>
          <p:spPr bwMode="auto">
            <a:xfrm>
              <a:off x="5149" y="1503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1" name="Line 86"/>
            <p:cNvSpPr>
              <a:spLocks noChangeShapeType="1"/>
            </p:cNvSpPr>
            <p:nvPr/>
          </p:nvSpPr>
          <p:spPr bwMode="auto">
            <a:xfrm>
              <a:off x="1348" y="1482"/>
              <a:ext cx="814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2" name="Freeform 87"/>
            <p:cNvSpPr>
              <a:spLocks/>
            </p:cNvSpPr>
            <p:nvPr/>
          </p:nvSpPr>
          <p:spPr bwMode="auto">
            <a:xfrm rot="1183889">
              <a:off x="1431" y="1577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3" name="Freeform 88"/>
            <p:cNvSpPr>
              <a:spLocks/>
            </p:cNvSpPr>
            <p:nvPr/>
          </p:nvSpPr>
          <p:spPr bwMode="auto">
            <a:xfrm>
              <a:off x="224" y="1252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4" name="Freeform 89"/>
            <p:cNvSpPr>
              <a:spLocks/>
            </p:cNvSpPr>
            <p:nvPr/>
          </p:nvSpPr>
          <p:spPr bwMode="auto">
            <a:xfrm>
              <a:off x="2616" y="1244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5" name="Freeform 90"/>
            <p:cNvSpPr>
              <a:spLocks/>
            </p:cNvSpPr>
            <p:nvPr/>
          </p:nvSpPr>
          <p:spPr bwMode="auto">
            <a:xfrm>
              <a:off x="3764" y="1237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6" name="Freeform 91"/>
            <p:cNvSpPr>
              <a:spLocks/>
            </p:cNvSpPr>
            <p:nvPr/>
          </p:nvSpPr>
          <p:spPr bwMode="auto">
            <a:xfrm rot="-2589433">
              <a:off x="5070" y="881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7" name="Text Box 92"/>
            <p:cNvSpPr txBox="1">
              <a:spLocks noChangeArrowheads="1"/>
            </p:cNvSpPr>
            <p:nvPr/>
          </p:nvSpPr>
          <p:spPr bwMode="auto">
            <a:xfrm>
              <a:off x="409" y="1219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w</a:t>
              </a:r>
              <a:endParaRPr lang="en-US"/>
            </a:p>
          </p:txBody>
        </p:sp>
        <p:sp>
          <p:nvSpPr>
            <p:cNvPr id="148518" name="Text Box 93"/>
            <p:cNvSpPr txBox="1">
              <a:spLocks noChangeArrowheads="1"/>
            </p:cNvSpPr>
            <p:nvPr/>
          </p:nvSpPr>
          <p:spPr bwMode="auto">
            <a:xfrm>
              <a:off x="1675" y="1204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/>
            </a:p>
          </p:txBody>
        </p:sp>
        <p:sp>
          <p:nvSpPr>
            <p:cNvPr id="148519" name="Text Box 94"/>
            <p:cNvSpPr txBox="1">
              <a:spLocks noChangeArrowheads="1"/>
            </p:cNvSpPr>
            <p:nvPr/>
          </p:nvSpPr>
          <p:spPr bwMode="auto">
            <a:xfrm>
              <a:off x="3966" y="1204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y</a:t>
              </a:r>
              <a:endParaRPr lang="en-US"/>
            </a:p>
          </p:txBody>
        </p:sp>
        <p:sp>
          <p:nvSpPr>
            <p:cNvPr id="148520" name="Text Box 95"/>
            <p:cNvSpPr txBox="1">
              <a:spLocks noChangeArrowheads="1"/>
            </p:cNvSpPr>
            <p:nvPr/>
          </p:nvSpPr>
          <p:spPr bwMode="auto">
            <a:xfrm>
              <a:off x="5266" y="886"/>
              <a:ext cx="2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z</a:t>
              </a:r>
              <a:endParaRPr lang="en-US"/>
            </a:p>
          </p:txBody>
        </p:sp>
        <p:sp>
          <p:nvSpPr>
            <p:cNvPr id="148521" name="Text Box 96"/>
            <p:cNvSpPr txBox="1">
              <a:spLocks noChangeArrowheads="1"/>
            </p:cNvSpPr>
            <p:nvPr/>
          </p:nvSpPr>
          <p:spPr bwMode="auto">
            <a:xfrm>
              <a:off x="1076" y="1448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A</a:t>
              </a:r>
            </a:p>
          </p:txBody>
        </p:sp>
        <p:sp>
          <p:nvSpPr>
            <p:cNvPr id="148522" name="Text Box 97"/>
            <p:cNvSpPr txBox="1">
              <a:spLocks noChangeArrowheads="1"/>
            </p:cNvSpPr>
            <p:nvPr/>
          </p:nvSpPr>
          <p:spPr bwMode="auto">
            <a:xfrm>
              <a:off x="2246" y="1952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C</a:t>
              </a:r>
            </a:p>
          </p:txBody>
        </p:sp>
        <p:sp>
          <p:nvSpPr>
            <p:cNvPr id="148523" name="Text Box 98"/>
            <p:cNvSpPr txBox="1">
              <a:spLocks noChangeArrowheads="1"/>
            </p:cNvSpPr>
            <p:nvPr/>
          </p:nvSpPr>
          <p:spPr bwMode="auto">
            <a:xfrm>
              <a:off x="2245" y="146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D</a:t>
              </a:r>
            </a:p>
          </p:txBody>
        </p:sp>
        <p:sp>
          <p:nvSpPr>
            <p:cNvPr id="148524" name="Text Box 99"/>
            <p:cNvSpPr txBox="1">
              <a:spLocks noChangeArrowheads="1"/>
            </p:cNvSpPr>
            <p:nvPr/>
          </p:nvSpPr>
          <p:spPr bwMode="auto">
            <a:xfrm>
              <a:off x="3401" y="1485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B</a:t>
              </a:r>
            </a:p>
          </p:txBody>
        </p:sp>
        <p:sp>
          <p:nvSpPr>
            <p:cNvPr id="148525" name="Line 100"/>
            <p:cNvSpPr>
              <a:spLocks noChangeShapeType="1"/>
            </p:cNvSpPr>
            <p:nvPr/>
          </p:nvSpPr>
          <p:spPr bwMode="auto">
            <a:xfrm>
              <a:off x="2592" y="1923"/>
              <a:ext cx="477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8486" name="Text Box 101"/>
          <p:cNvSpPr txBox="1">
            <a:spLocks noChangeArrowheads="1"/>
          </p:cNvSpPr>
          <p:nvPr/>
        </p:nvSpPr>
        <p:spPr bwMode="auto">
          <a:xfrm>
            <a:off x="1676400" y="1119188"/>
            <a:ext cx="2308225" cy="12509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 Dest     Next  hops</a:t>
            </a:r>
          </a:p>
          <a:p>
            <a:pPr eaLnBrk="0" hangingPunct="0"/>
            <a:r>
              <a:rPr lang="en-US" sz="1600" b="1"/>
              <a:t>   </a:t>
            </a:r>
            <a:r>
              <a:rPr lang="en-US" sz="1600" b="1">
                <a:solidFill>
                  <a:srgbClr val="FF0000"/>
                </a:solidFill>
              </a:rPr>
              <a:t>w</a:t>
            </a:r>
            <a:r>
              <a:rPr lang="en-US" sz="1600" b="1"/>
              <a:t>	  -     1</a:t>
            </a:r>
          </a:p>
          <a:p>
            <a:pPr eaLnBrk="0" hangingPunct="0"/>
            <a:r>
              <a:rPr lang="en-US" sz="1600" b="1"/>
              <a:t>   </a:t>
            </a:r>
            <a:r>
              <a:rPr lang="en-US" sz="1600" b="1">
                <a:solidFill>
                  <a:srgbClr val="FF0000"/>
                </a:solidFill>
              </a:rPr>
              <a:t>x</a:t>
            </a:r>
            <a:r>
              <a:rPr lang="en-US" sz="1600" b="1"/>
              <a:t>	  -     1</a:t>
            </a:r>
          </a:p>
          <a:p>
            <a:pPr eaLnBrk="0" hangingPunct="0"/>
            <a:r>
              <a:rPr lang="en-US" sz="1600" b="1">
                <a:solidFill>
                  <a:srgbClr val="FF0000"/>
                </a:solidFill>
              </a:rPr>
              <a:t>   z</a:t>
            </a:r>
            <a:r>
              <a:rPr lang="en-US" sz="1600" b="1"/>
              <a:t>	  C     4</a:t>
            </a:r>
          </a:p>
          <a:p>
            <a:pPr eaLnBrk="0" hangingPunct="0"/>
            <a:r>
              <a:rPr lang="en-US" sz="1600" b="1"/>
              <a:t>   ….	  …    ...</a:t>
            </a:r>
          </a:p>
        </p:txBody>
      </p:sp>
      <p:sp>
        <p:nvSpPr>
          <p:cNvPr id="148487" name="Text Box 102"/>
          <p:cNvSpPr txBox="1">
            <a:spLocks noChangeArrowheads="1"/>
          </p:cNvSpPr>
          <p:nvPr/>
        </p:nvSpPr>
        <p:spPr bwMode="auto">
          <a:xfrm>
            <a:off x="4483100" y="949325"/>
            <a:ext cx="3972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b="1" dirty="0" smtClean="0">
                <a:solidFill>
                  <a:schemeClr val="accent2"/>
                </a:solidFill>
              </a:rPr>
              <a:t>Δημοσιο</a:t>
            </a:r>
            <a:r>
              <a:rPr lang="el-GR" sz="2400" b="1" dirty="0" smtClean="0">
                <a:solidFill>
                  <a:schemeClr val="accent2"/>
                </a:solidFill>
              </a:rPr>
              <a:t>π</a:t>
            </a:r>
            <a:r>
              <a:rPr lang="el-GR" sz="2000" b="1" dirty="0" smtClean="0">
                <a:solidFill>
                  <a:schemeClr val="accent2"/>
                </a:solidFill>
              </a:rPr>
              <a:t>οίηση </a:t>
            </a:r>
            <a:r>
              <a:rPr lang="el-GR" sz="2000" b="1" dirty="0">
                <a:solidFill>
                  <a:schemeClr val="accent2"/>
                </a:solidFill>
              </a:rPr>
              <a:t>α</a:t>
            </a:r>
            <a:r>
              <a:rPr lang="el-GR" sz="2400" b="1" dirty="0">
                <a:solidFill>
                  <a:schemeClr val="accent2"/>
                </a:solidFill>
              </a:rPr>
              <a:t>π</a:t>
            </a:r>
            <a:r>
              <a:rPr lang="el-GR" sz="2000" b="1" dirty="0">
                <a:solidFill>
                  <a:schemeClr val="accent2"/>
                </a:solidFill>
              </a:rPr>
              <a:t>ό το </a:t>
            </a:r>
            <a:r>
              <a:rPr lang="en-US" sz="2000" b="1" dirty="0">
                <a:solidFill>
                  <a:schemeClr val="accent2"/>
                </a:solidFill>
              </a:rPr>
              <a:t>A </a:t>
            </a:r>
            <a:r>
              <a:rPr lang="el-GR" sz="2000" b="1" dirty="0">
                <a:solidFill>
                  <a:schemeClr val="accent2"/>
                </a:solidFill>
              </a:rPr>
              <a:t>στο </a:t>
            </a:r>
            <a:r>
              <a:rPr lang="en-US" sz="2000" b="1" dirty="0">
                <a:solidFill>
                  <a:schemeClr val="accent2"/>
                </a:solidFill>
              </a:rPr>
              <a:t>D</a:t>
            </a:r>
            <a:endParaRPr lang="en-US" dirty="0"/>
          </a:p>
        </p:txBody>
      </p:sp>
      <p:sp>
        <p:nvSpPr>
          <p:cNvPr id="148488" name="Line 103"/>
          <p:cNvSpPr>
            <a:spLocks noChangeShapeType="1"/>
          </p:cNvSpPr>
          <p:nvPr/>
        </p:nvSpPr>
        <p:spPr bwMode="auto">
          <a:xfrm flipH="1">
            <a:off x="4098925" y="1409700"/>
            <a:ext cx="3302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89" name="Line 104"/>
          <p:cNvSpPr>
            <a:spLocks noChangeShapeType="1"/>
          </p:cNvSpPr>
          <p:nvPr/>
        </p:nvSpPr>
        <p:spPr bwMode="auto">
          <a:xfrm>
            <a:off x="3775075" y="5180013"/>
            <a:ext cx="3540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0" name="Line 105"/>
          <p:cNvSpPr>
            <a:spLocks noChangeShapeType="1"/>
          </p:cNvSpPr>
          <p:nvPr/>
        </p:nvSpPr>
        <p:spPr bwMode="auto">
          <a:xfrm flipV="1">
            <a:off x="3733800" y="5126038"/>
            <a:ext cx="354013" cy="2809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1" name="Line 106"/>
          <p:cNvSpPr>
            <a:spLocks noChangeShapeType="1"/>
          </p:cNvSpPr>
          <p:nvPr/>
        </p:nvSpPr>
        <p:spPr bwMode="auto">
          <a:xfrm>
            <a:off x="7429500" y="5140325"/>
            <a:ext cx="3540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2" name="Line 107"/>
          <p:cNvSpPr>
            <a:spLocks noChangeShapeType="1"/>
          </p:cNvSpPr>
          <p:nvPr/>
        </p:nvSpPr>
        <p:spPr bwMode="auto">
          <a:xfrm flipV="1">
            <a:off x="7456488" y="5106988"/>
            <a:ext cx="354012" cy="2809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48494" name="AutoShape 119"/>
          <p:cNvSpPr>
            <a:spLocks noChangeArrowheads="1"/>
          </p:cNvSpPr>
          <p:nvPr/>
        </p:nvSpPr>
        <p:spPr bwMode="auto">
          <a:xfrm>
            <a:off x="1930400" y="2338388"/>
            <a:ext cx="2039938" cy="409575"/>
          </a:xfrm>
          <a:prstGeom prst="curvedDownArrow">
            <a:avLst>
              <a:gd name="adj1" fmla="val 99612"/>
              <a:gd name="adj2" fmla="val 199225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8495" name="Line 144"/>
          <p:cNvSpPr>
            <a:spLocks noChangeShapeType="1"/>
          </p:cNvSpPr>
          <p:nvPr/>
        </p:nvSpPr>
        <p:spPr bwMode="auto">
          <a:xfrm>
            <a:off x="7308850" y="2851150"/>
            <a:ext cx="344488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77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FE2BFDD-96DB-401D-9EC2-35F78417F676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RIP: </a:t>
            </a:r>
            <a:r>
              <a:rPr lang="el-GR" sz="3600" smtClean="0"/>
              <a:t>Αποτυχία ζεύξης και ανάνηψη</a:t>
            </a:r>
            <a:endParaRPr lang="en-US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816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Αν δεν ακουστεί διαφήμιση μετά από</a:t>
            </a:r>
            <a:r>
              <a:rPr lang="en-US" sz="2400" dirty="0" smtClean="0"/>
              <a:t> 180 sec --&gt; </a:t>
            </a:r>
            <a:r>
              <a:rPr lang="el-GR" sz="2400" dirty="0" smtClean="0"/>
              <a:t>ο γείτονας/η ζεύξη θεωρείται νεκρός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Οι διαδρομές μέσω του γείτονα παύουν να είναι έγκυρες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Νέες διαφημίσεις στέλνονται στους γείτονες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Οι γείτονες με τη σειρά τους στέλνουν νέες διαφημίσεις</a:t>
            </a:r>
            <a:r>
              <a:rPr lang="en-US" dirty="0" smtClean="0"/>
              <a:t> (</a:t>
            </a:r>
            <a:r>
              <a:rPr lang="el-GR" dirty="0" smtClean="0"/>
              <a:t>αν άλλαξαν οι πίνακες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Η πληροφορία αποτυχίας της ζεύξης διαδίδεται γρήγορα</a:t>
            </a:r>
            <a:r>
              <a:rPr lang="en-US" dirty="0" smtClean="0"/>
              <a:t> (</a:t>
            </a:r>
            <a:r>
              <a:rPr lang="el-GR" dirty="0" smtClean="0"/>
              <a:t>;</a:t>
            </a:r>
            <a:r>
              <a:rPr lang="en-US" dirty="0" smtClean="0"/>
              <a:t>) </a:t>
            </a:r>
            <a:r>
              <a:rPr lang="el-GR" dirty="0" smtClean="0"/>
              <a:t>σε ολόκληρο το δίκτυο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i="1" dirty="0" smtClean="0">
                <a:solidFill>
                  <a:srgbClr val="FF0000"/>
                </a:solidFill>
              </a:rPr>
              <a:t>Χρησιμοποιείται </a:t>
            </a:r>
            <a:r>
              <a:rPr lang="en-US" i="1" dirty="0" smtClean="0">
                <a:solidFill>
                  <a:srgbClr val="FF0000"/>
                </a:solidFill>
              </a:rPr>
              <a:t>poison reverse</a:t>
            </a:r>
            <a:r>
              <a:rPr lang="en-US" dirty="0" smtClean="0"/>
              <a:t> </a:t>
            </a:r>
            <a:r>
              <a:rPr lang="el-GR" dirty="0" smtClean="0"/>
              <a:t>για την αποφυγή </a:t>
            </a:r>
            <a:r>
              <a:rPr lang="en-US" dirty="0" smtClean="0"/>
              <a:t> </a:t>
            </a:r>
            <a:r>
              <a:rPr lang="el-GR" dirty="0" smtClean="0"/>
              <a:t>βρόχων </a:t>
            </a:r>
            <a:r>
              <a:rPr lang="en-US" dirty="0" smtClean="0"/>
              <a:t>ping-pong (</a:t>
            </a:r>
            <a:r>
              <a:rPr lang="el-GR" dirty="0" smtClean="0"/>
              <a:t>άπειρη απόσταση</a:t>
            </a:r>
            <a:r>
              <a:rPr lang="en-US" dirty="0" smtClean="0"/>
              <a:t> = 16 </a:t>
            </a:r>
            <a:r>
              <a:rPr lang="el-GR" dirty="0" smtClean="0"/>
              <a:t>άλματα</a:t>
            </a:r>
            <a:r>
              <a:rPr lang="en-US" dirty="0" smtClean="0"/>
              <a:t>)</a:t>
            </a:r>
          </a:p>
        </p:txBody>
      </p:sp>
      <p:sp>
        <p:nvSpPr>
          <p:cNvPr id="1495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1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832A37B-7DA1-45C2-A299-66465FA512C4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Επεξεργασία πίνακα </a:t>
            </a:r>
            <a:r>
              <a:rPr lang="en-US" sz="3600" smtClean="0"/>
              <a:t>RIP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Η διαχείριση των πινάκων δρομολόγησης του </a:t>
            </a:r>
            <a:r>
              <a:rPr lang="en-US" sz="2000" dirty="0" smtClean="0"/>
              <a:t>RIP </a:t>
            </a:r>
            <a:r>
              <a:rPr lang="el-GR" sz="2000" dirty="0" smtClean="0"/>
              <a:t>γίνεται από διεργασία </a:t>
            </a:r>
            <a:r>
              <a:rPr lang="el-GR" sz="2000" dirty="0" smtClean="0">
                <a:solidFill>
                  <a:srgbClr val="FF0000"/>
                </a:solidFill>
              </a:rPr>
              <a:t>επιπέδου εφαρμογής</a:t>
            </a:r>
            <a:r>
              <a:rPr lang="el-GR" sz="2000" dirty="0" smtClean="0"/>
              <a:t> που ονομάζεται </a:t>
            </a:r>
            <a:r>
              <a:rPr lang="en-US" sz="2000" dirty="0" smtClean="0"/>
              <a:t>route-d (daemon)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Οι διαφημίσεις στέλνονται σε πακέτα </a:t>
            </a:r>
            <a:r>
              <a:rPr lang="en-US" sz="2000" dirty="0" smtClean="0"/>
              <a:t>UDP, </a:t>
            </a:r>
            <a:r>
              <a:rPr lang="el-GR" sz="2000" dirty="0" smtClean="0"/>
              <a:t>επαναλαμβάνονται περιοδικά</a:t>
            </a:r>
            <a:endParaRPr lang="en-US" sz="2000" dirty="0" smtClean="0"/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263650" y="5778500"/>
            <a:ext cx="26558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physical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1268413" y="5402263"/>
            <a:ext cx="26511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1268413" y="4751388"/>
            <a:ext cx="26511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network     forwarding</a:t>
            </a:r>
          </a:p>
          <a:p>
            <a:pPr eaLnBrk="0" hangingPunct="0"/>
            <a:r>
              <a:rPr lang="en-US"/>
              <a:t>   (IP)            table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2527300" y="4787900"/>
            <a:ext cx="1233488" cy="574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1268413" y="4100513"/>
            <a:ext cx="26511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Transprt</a:t>
            </a:r>
          </a:p>
          <a:p>
            <a:pPr eaLnBrk="0" hangingPunct="0"/>
            <a:r>
              <a:rPr lang="en-US"/>
              <a:t>  (UDP)</a:t>
            </a:r>
          </a:p>
        </p:txBody>
      </p:sp>
      <p:grpSp>
        <p:nvGrpSpPr>
          <p:cNvPr id="150537" name="Group 9"/>
          <p:cNvGrpSpPr>
            <a:grpSpLocks/>
          </p:cNvGrpSpPr>
          <p:nvPr/>
        </p:nvGrpSpPr>
        <p:grpSpPr bwMode="auto">
          <a:xfrm>
            <a:off x="2112963" y="3346450"/>
            <a:ext cx="1258887" cy="560388"/>
            <a:chOff x="1315" y="2154"/>
            <a:chExt cx="793" cy="353"/>
          </a:xfrm>
        </p:grpSpPr>
        <p:sp>
          <p:nvSpPr>
            <p:cNvPr id="150552" name="Oval 10"/>
            <p:cNvSpPr>
              <a:spLocks noChangeArrowheads="1"/>
            </p:cNvSpPr>
            <p:nvPr/>
          </p:nvSpPr>
          <p:spPr bwMode="auto">
            <a:xfrm>
              <a:off x="1315" y="2154"/>
              <a:ext cx="793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0553" name="Text Box 11"/>
            <p:cNvSpPr txBox="1">
              <a:spLocks noChangeArrowheads="1"/>
            </p:cNvSpPr>
            <p:nvPr/>
          </p:nvSpPr>
          <p:spPr bwMode="auto">
            <a:xfrm>
              <a:off x="1434" y="2211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routed</a:t>
              </a:r>
            </a:p>
          </p:txBody>
        </p:sp>
      </p:grpSp>
      <p:sp>
        <p:nvSpPr>
          <p:cNvPr id="150538" name="Line 12"/>
          <p:cNvSpPr>
            <a:spLocks noChangeShapeType="1"/>
          </p:cNvSpPr>
          <p:nvPr/>
        </p:nvSpPr>
        <p:spPr bwMode="auto">
          <a:xfrm flipV="1">
            <a:off x="2381250" y="3883025"/>
            <a:ext cx="0" cy="20383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39" name="Text Box 13"/>
          <p:cNvSpPr txBox="1">
            <a:spLocks noChangeArrowheads="1"/>
          </p:cNvSpPr>
          <p:nvPr/>
        </p:nvSpPr>
        <p:spPr bwMode="auto">
          <a:xfrm>
            <a:off x="5324475" y="5784850"/>
            <a:ext cx="26558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/>
              <a:t>physical</a:t>
            </a:r>
          </a:p>
        </p:txBody>
      </p:sp>
      <p:sp>
        <p:nvSpPr>
          <p:cNvPr id="150540" name="Text Box 14"/>
          <p:cNvSpPr txBox="1">
            <a:spLocks noChangeArrowheads="1"/>
          </p:cNvSpPr>
          <p:nvPr/>
        </p:nvSpPr>
        <p:spPr bwMode="auto">
          <a:xfrm>
            <a:off x="5329238" y="5408613"/>
            <a:ext cx="26511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/>
              <a:t>link</a:t>
            </a:r>
          </a:p>
        </p:txBody>
      </p:sp>
      <p:sp>
        <p:nvSpPr>
          <p:cNvPr id="150541" name="Text Box 15"/>
          <p:cNvSpPr txBox="1">
            <a:spLocks noChangeArrowheads="1"/>
          </p:cNvSpPr>
          <p:nvPr/>
        </p:nvSpPr>
        <p:spPr bwMode="auto">
          <a:xfrm>
            <a:off x="5329238" y="4757738"/>
            <a:ext cx="26511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/>
              <a:t>network</a:t>
            </a:r>
          </a:p>
          <a:p>
            <a:pPr algn="r" eaLnBrk="0" hangingPunct="0"/>
            <a:r>
              <a:rPr lang="en-US"/>
              <a:t>   (IP)</a:t>
            </a:r>
          </a:p>
        </p:txBody>
      </p:sp>
      <p:sp>
        <p:nvSpPr>
          <p:cNvPr id="150542" name="Text Box 16"/>
          <p:cNvSpPr txBox="1">
            <a:spLocks noChangeArrowheads="1"/>
          </p:cNvSpPr>
          <p:nvPr/>
        </p:nvSpPr>
        <p:spPr bwMode="auto">
          <a:xfrm>
            <a:off x="5329238" y="4106863"/>
            <a:ext cx="26511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/>
              <a:t>Transprt</a:t>
            </a:r>
          </a:p>
          <a:p>
            <a:pPr algn="r" eaLnBrk="0" hangingPunct="0"/>
            <a:r>
              <a:rPr lang="en-US"/>
              <a:t>  (UDP)</a:t>
            </a:r>
          </a:p>
        </p:txBody>
      </p:sp>
      <p:grpSp>
        <p:nvGrpSpPr>
          <p:cNvPr id="150543" name="Group 17"/>
          <p:cNvGrpSpPr>
            <a:grpSpLocks/>
          </p:cNvGrpSpPr>
          <p:nvPr/>
        </p:nvGrpSpPr>
        <p:grpSpPr bwMode="auto">
          <a:xfrm>
            <a:off x="5978525" y="3352800"/>
            <a:ext cx="1258888" cy="560388"/>
            <a:chOff x="1315" y="2154"/>
            <a:chExt cx="793" cy="353"/>
          </a:xfrm>
        </p:grpSpPr>
        <p:sp>
          <p:nvSpPr>
            <p:cNvPr id="150550" name="Oval 18"/>
            <p:cNvSpPr>
              <a:spLocks noChangeArrowheads="1"/>
            </p:cNvSpPr>
            <p:nvPr/>
          </p:nvSpPr>
          <p:spPr bwMode="auto">
            <a:xfrm>
              <a:off x="1315" y="2154"/>
              <a:ext cx="793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0551" name="Text Box 19"/>
            <p:cNvSpPr txBox="1">
              <a:spLocks noChangeArrowheads="1"/>
            </p:cNvSpPr>
            <p:nvPr/>
          </p:nvSpPr>
          <p:spPr bwMode="auto">
            <a:xfrm>
              <a:off x="1434" y="2211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routed</a:t>
              </a:r>
            </a:p>
          </p:txBody>
        </p:sp>
      </p:grpSp>
      <p:sp>
        <p:nvSpPr>
          <p:cNvPr id="150544" name="Line 20"/>
          <p:cNvSpPr>
            <a:spLocks noChangeShapeType="1"/>
          </p:cNvSpPr>
          <p:nvPr/>
        </p:nvSpPr>
        <p:spPr bwMode="auto">
          <a:xfrm flipV="1">
            <a:off x="6784975" y="3925888"/>
            <a:ext cx="0" cy="20383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45" name="Rectangle 21"/>
          <p:cNvSpPr>
            <a:spLocks noChangeArrowheads="1"/>
          </p:cNvSpPr>
          <p:nvPr/>
        </p:nvSpPr>
        <p:spPr bwMode="auto">
          <a:xfrm>
            <a:off x="5364163" y="4794250"/>
            <a:ext cx="1233487" cy="574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forwarding</a:t>
            </a:r>
          </a:p>
          <a:p>
            <a:pPr algn="ctr" eaLnBrk="0" hangingPunct="0"/>
            <a:r>
              <a:rPr lang="en-US"/>
              <a:t>table</a:t>
            </a:r>
          </a:p>
        </p:txBody>
      </p:sp>
      <p:sp>
        <p:nvSpPr>
          <p:cNvPr id="150546" name="Line 22"/>
          <p:cNvSpPr>
            <a:spLocks noChangeShapeType="1"/>
          </p:cNvSpPr>
          <p:nvPr/>
        </p:nvSpPr>
        <p:spPr bwMode="auto">
          <a:xfrm>
            <a:off x="2381250" y="5910263"/>
            <a:ext cx="44084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47" name="Line 23"/>
          <p:cNvSpPr>
            <a:spLocks noChangeShapeType="1"/>
          </p:cNvSpPr>
          <p:nvPr/>
        </p:nvSpPr>
        <p:spPr bwMode="auto">
          <a:xfrm>
            <a:off x="2894013" y="3932238"/>
            <a:ext cx="0" cy="866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48" name="Line 24"/>
          <p:cNvSpPr>
            <a:spLocks noChangeShapeType="1"/>
          </p:cNvSpPr>
          <p:nvPr/>
        </p:nvSpPr>
        <p:spPr bwMode="auto">
          <a:xfrm>
            <a:off x="6380163" y="3900488"/>
            <a:ext cx="0" cy="866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7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06C9013-31D5-44FB-A776-33EC6DE3E7BC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OSPF (Open Shortest Path First)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43173"/>
            <a:ext cx="8229600" cy="531002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“</a:t>
            </a:r>
            <a:r>
              <a:rPr lang="el-GR" sz="2400" dirty="0" smtClean="0"/>
              <a:t>Ανοικτό</a:t>
            </a:r>
            <a:r>
              <a:rPr lang="en-US" sz="2400" dirty="0" smtClean="0"/>
              <a:t>”: </a:t>
            </a:r>
            <a:r>
              <a:rPr lang="el-GR" sz="2400" dirty="0" smtClean="0"/>
              <a:t>δημόσια διαθέσιμη προδιαγραφή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Χρησιμοποιεί αλγόριθμο κατάστασης ζεύξης </a:t>
            </a:r>
            <a:r>
              <a:rPr lang="en-US" sz="2400" dirty="0" smtClean="0"/>
              <a:t>(link state)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Διάδοση πακέτου </a:t>
            </a:r>
            <a:r>
              <a:rPr lang="en-US" sz="2000" dirty="0" smtClean="0"/>
              <a:t>LS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Χάρτης τοπολογίας σε κάθε κόμβο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Υπολογισμός διαδρομής με χρήση του αλγορίθμου του </a:t>
            </a:r>
            <a:r>
              <a:rPr lang="en-US" sz="2000" dirty="0" err="1" smtClean="0"/>
              <a:t>Dijkstra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Η δημοσιοποίηση του </a:t>
            </a:r>
            <a:r>
              <a:rPr lang="en-US" sz="2400" dirty="0" smtClean="0"/>
              <a:t>OSPF </a:t>
            </a:r>
            <a:r>
              <a:rPr lang="el-GR" sz="2400" dirty="0" smtClean="0"/>
              <a:t>μεταφέρει μόνο μία καταχώριση για κάθε γειτονικό δρομολογητή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Οι δημοσιοποιήσεις διαδίδονται σε </a:t>
            </a:r>
            <a:r>
              <a:rPr lang="el-GR" sz="2400" dirty="0" smtClean="0">
                <a:solidFill>
                  <a:srgbClr val="FF0000"/>
                </a:solidFill>
              </a:rPr>
              <a:t>ολόκληρο</a:t>
            </a:r>
            <a:r>
              <a:rPr lang="el-GR" sz="2400" dirty="0" smtClean="0"/>
              <a:t> το </a:t>
            </a:r>
            <a:r>
              <a:rPr lang="en-US" sz="2400" dirty="0" smtClean="0"/>
              <a:t>AS (</a:t>
            </a:r>
            <a:r>
              <a:rPr lang="el-GR" sz="2400" dirty="0" smtClean="0"/>
              <a:t>μέσω πλημμύρας (</a:t>
            </a:r>
            <a:r>
              <a:rPr lang="en-US" sz="2400" dirty="0" smtClean="0"/>
              <a:t>flooding</a:t>
            </a:r>
            <a:r>
              <a:rPr lang="el-GR" sz="2400" dirty="0" smtClean="0"/>
              <a:t>)</a:t>
            </a:r>
            <a:r>
              <a:rPr lang="en-US" sz="24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Μεταφέρονται σε μηνύματα του</a:t>
            </a:r>
            <a:r>
              <a:rPr lang="en-US" sz="2000" dirty="0" smtClean="0"/>
              <a:t> OSPF </a:t>
            </a:r>
            <a:r>
              <a:rPr lang="el-GR" sz="2000" dirty="0" smtClean="0"/>
              <a:t>απευθείας επάνω στο</a:t>
            </a:r>
            <a:r>
              <a:rPr lang="en-US" sz="2000" dirty="0" smtClean="0"/>
              <a:t> IP (</a:t>
            </a:r>
            <a:r>
              <a:rPr lang="el-GR" sz="2000" dirty="0" smtClean="0"/>
              <a:t>αντί για</a:t>
            </a:r>
            <a:r>
              <a:rPr lang="en-US" sz="2000" dirty="0" smtClean="0"/>
              <a:t> TCP </a:t>
            </a:r>
            <a:r>
              <a:rPr lang="el-GR" sz="2000" dirty="0" smtClean="0"/>
              <a:t>ή</a:t>
            </a:r>
            <a:r>
              <a:rPr lang="en-US" sz="2000" dirty="0" smtClean="0"/>
              <a:t> UDP</a:t>
            </a:r>
            <a:r>
              <a:rPr lang="el-GR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Πρωτόκολλο δρομολόγησης </a:t>
            </a:r>
            <a:r>
              <a:rPr lang="en-US" sz="2400" dirty="0" smtClean="0">
                <a:solidFill>
                  <a:srgbClr val="FF0000"/>
                </a:solidFill>
              </a:rPr>
              <a:t>IS-IS</a:t>
            </a:r>
            <a:r>
              <a:rPr lang="el-GR" sz="2400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/>
              <a:t>σχεδόν πανομοιότυπο με το </a:t>
            </a:r>
            <a:r>
              <a:rPr lang="en-US" sz="2400" dirty="0" smtClean="0"/>
              <a:t>OSPF</a:t>
            </a:r>
            <a:endParaRPr lang="el-GR" sz="2400" dirty="0" smtClean="0"/>
          </a:p>
        </p:txBody>
      </p:sp>
      <p:sp>
        <p:nvSpPr>
          <p:cNvPr id="1525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8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DD737DC-C067-451B-8420-99D2EED07F24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«Προηγμένα» χαρακτηριστικά του </a:t>
            </a:r>
            <a:r>
              <a:rPr lang="en-US" sz="3200" smtClean="0"/>
              <a:t>OSPF (</a:t>
            </a:r>
            <a:r>
              <a:rPr lang="el-GR" sz="3200" smtClean="0"/>
              <a:t>όχι στο</a:t>
            </a:r>
            <a:r>
              <a:rPr lang="en-US" sz="3200" smtClean="0"/>
              <a:t> RIP)</a:t>
            </a:r>
            <a:endParaRPr lang="en-US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Ασφάλεια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όλα τα μηνύματα του </a:t>
            </a:r>
            <a:r>
              <a:rPr lang="en-US" sz="2000" dirty="0" smtClean="0"/>
              <a:t>OSPF </a:t>
            </a:r>
            <a:r>
              <a:rPr lang="el-GR" sz="2000" dirty="0" err="1" smtClean="0"/>
              <a:t>αυθεντικοποιούνται</a:t>
            </a:r>
            <a:r>
              <a:rPr lang="el-GR" sz="20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για αποφυγή κακόβουλων εισβολών</a:t>
            </a:r>
            <a:r>
              <a:rPr lang="en-US" sz="2000" dirty="0" smtClean="0"/>
              <a:t>) 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Επιτρέπει </a:t>
            </a:r>
            <a:r>
              <a:rPr lang="el-GR" sz="2000" dirty="0" smtClean="0">
                <a:solidFill>
                  <a:srgbClr val="FF0000"/>
                </a:solidFill>
              </a:rPr>
              <a:t>πολλαπλές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διαδρομές</a:t>
            </a:r>
            <a:r>
              <a:rPr lang="el-GR" sz="2000" dirty="0" smtClean="0"/>
              <a:t> ίδιου κόστους </a:t>
            </a:r>
            <a:r>
              <a:rPr lang="en-US" sz="2000" dirty="0" smtClean="0"/>
              <a:t>(</a:t>
            </a:r>
            <a:r>
              <a:rPr lang="el-GR" sz="2000" dirty="0" smtClean="0"/>
              <a:t>μόνο μία διαδρομή στο</a:t>
            </a:r>
            <a:r>
              <a:rPr lang="en-US" sz="2000" dirty="0" smtClean="0"/>
              <a:t> RIP)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Για κάθε ζεύξη, πολλαπλές μετρικές κόστους για διαφορετικό </a:t>
            </a:r>
            <a:r>
              <a:rPr lang="en-US" sz="2000" dirty="0" smtClean="0">
                <a:solidFill>
                  <a:srgbClr val="FF0000"/>
                </a:solidFill>
              </a:rPr>
              <a:t>TOS </a:t>
            </a:r>
            <a:r>
              <a:rPr lang="en-US" sz="2000" dirty="0" smtClean="0"/>
              <a:t>(</a:t>
            </a:r>
            <a:r>
              <a:rPr lang="el-GR" sz="2000" dirty="0" smtClean="0"/>
              <a:t>π</a:t>
            </a:r>
            <a:r>
              <a:rPr lang="en-US" sz="2000" dirty="0" smtClean="0"/>
              <a:t>.</a:t>
            </a:r>
            <a:r>
              <a:rPr lang="el-GR" sz="2000" dirty="0" smtClean="0"/>
              <a:t>χ</a:t>
            </a:r>
            <a:r>
              <a:rPr lang="en-US" sz="2000" dirty="0" smtClean="0"/>
              <a:t>., </a:t>
            </a:r>
            <a:r>
              <a:rPr lang="el-GR" sz="2000" dirty="0" smtClean="0"/>
              <a:t>κόστος δορυφορικής ζεύξης θεωρείται «χαμηλό»</a:t>
            </a:r>
            <a:r>
              <a:rPr lang="en-US" sz="2000" dirty="0" smtClean="0"/>
              <a:t> </a:t>
            </a:r>
            <a:r>
              <a:rPr lang="el-GR" sz="2000" dirty="0" smtClean="0"/>
              <a:t>για </a:t>
            </a:r>
            <a:r>
              <a:rPr lang="en-US" sz="2000" dirty="0" smtClean="0"/>
              <a:t>TOS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βέλτιστης προσπάθειας,</a:t>
            </a:r>
            <a:r>
              <a:rPr lang="en-US" sz="2000" dirty="0" smtClean="0"/>
              <a:t> </a:t>
            </a:r>
            <a:r>
              <a:rPr lang="el-GR" sz="2000" dirty="0" smtClean="0"/>
              <a:t>υψηλό για </a:t>
            </a:r>
            <a:r>
              <a:rPr lang="en-US" sz="2000" dirty="0" smtClean="0"/>
              <a:t>TOS </a:t>
            </a:r>
            <a:r>
              <a:rPr lang="el-GR" sz="2000" dirty="0" smtClean="0"/>
              <a:t>πραγματικού χρόνου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Ενσωματωμένη υποστήριξη </a:t>
            </a:r>
            <a:r>
              <a:rPr lang="el-GR" sz="2000" dirty="0" err="1" smtClean="0"/>
              <a:t>μονο</a:t>
            </a:r>
            <a:r>
              <a:rPr lang="el-GR" sz="2000" dirty="0" smtClean="0"/>
              <a:t>- και </a:t>
            </a:r>
            <a:r>
              <a:rPr lang="el-GR" sz="2000" dirty="0" err="1" smtClean="0"/>
              <a:t>πολυ</a:t>
            </a:r>
            <a:r>
              <a:rPr lang="el-GR" sz="2000" dirty="0" smtClean="0"/>
              <a:t>-εκπομπής </a:t>
            </a:r>
            <a:r>
              <a:rPr lang="en-US" sz="2000" dirty="0" smtClean="0"/>
              <a:t>(unicast/multicast):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Το </a:t>
            </a:r>
            <a:r>
              <a:rPr lang="en-US" sz="2000" dirty="0" smtClean="0"/>
              <a:t>Multicast OSPF (MOSPF)</a:t>
            </a:r>
            <a:r>
              <a:rPr lang="el-GR" sz="2000" dirty="0" smtClean="0"/>
              <a:t> (</a:t>
            </a:r>
            <a:r>
              <a:rPr lang="en-US" sz="2000" dirty="0" smtClean="0"/>
              <a:t>OSPF </a:t>
            </a:r>
            <a:r>
              <a:rPr lang="el-GR" sz="2000" dirty="0" err="1" smtClean="0"/>
              <a:t>πολυ</a:t>
            </a:r>
            <a:r>
              <a:rPr lang="el-GR" sz="2000" dirty="0" smtClean="0"/>
              <a:t>-εκπομπής)</a:t>
            </a:r>
            <a:r>
              <a:rPr lang="en-US" sz="2000" dirty="0" smtClean="0"/>
              <a:t> </a:t>
            </a:r>
            <a:r>
              <a:rPr lang="el-GR" sz="2000" dirty="0" smtClean="0"/>
              <a:t>χρησιμοποιεί την ίδια βάση δεδομένων τοπολογίας με το</a:t>
            </a:r>
            <a:r>
              <a:rPr lang="en-US" sz="2000" dirty="0" smtClean="0"/>
              <a:t> OSPF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ιεραρχικό</a:t>
            </a:r>
            <a:r>
              <a:rPr lang="en-US" sz="2000" dirty="0" smtClean="0"/>
              <a:t> OSPF </a:t>
            </a:r>
            <a:r>
              <a:rPr lang="el-GR" sz="2000" dirty="0" smtClean="0"/>
              <a:t>σε μεγάλους τομείς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/>
              <a:t>domains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536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1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4489FE9-82F1-44E5-886F-6D3521A6DD9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550333" y="203200"/>
            <a:ext cx="7772400" cy="1143000"/>
          </a:xfrm>
        </p:spPr>
        <p:txBody>
          <a:bodyPr/>
          <a:lstStyle/>
          <a:p>
            <a:r>
              <a:rPr lang="el-GR" sz="3200" dirty="0" smtClean="0"/>
              <a:t>Κεφάλαιο</a:t>
            </a:r>
            <a:r>
              <a:rPr lang="en-US" sz="3200" dirty="0" smtClean="0"/>
              <a:t> 4: </a:t>
            </a:r>
            <a:r>
              <a:rPr lang="el-GR" sz="3200" dirty="0" smtClean="0"/>
              <a:t>Επίπεδο Δικτύου</a:t>
            </a:r>
            <a:endParaRPr lang="en-US" sz="3200" dirty="0" smtClean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 </a:t>
            </a:r>
            <a:r>
              <a:rPr lang="en-US" sz="2000" kern="0" dirty="0" smtClean="0">
                <a:latin typeface="+mn-lt"/>
              </a:rPr>
              <a:t>1 </a:t>
            </a:r>
            <a:r>
              <a:rPr lang="el-GR" sz="2000" kern="0" dirty="0">
                <a:latin typeface="+mn-lt"/>
              </a:rPr>
              <a:t>Εισαγωγή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4.2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Δίκτυα εικονικού κυκλώματος και δεδομενογράμματος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4.3 </a:t>
            </a:r>
            <a:r>
              <a:rPr lang="el-GR" sz="2000" kern="0" dirty="0">
                <a:latin typeface="+mn-lt"/>
              </a:rPr>
              <a:t>Τι βρίσκεται μέσα σ’ ένα δρομολογητή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IP: </a:t>
            </a:r>
            <a:r>
              <a:rPr lang="el-GR" sz="2000" kern="0" dirty="0">
                <a:latin typeface="+mn-lt"/>
              </a:rPr>
              <a:t>Πρωτόκολλο Διαδικτύου </a:t>
            </a:r>
            <a:r>
              <a:rPr lang="en-US" sz="2000" kern="0" dirty="0">
                <a:latin typeface="+mn-lt"/>
              </a:rPr>
              <a:t>(Internet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4.5 </a:t>
            </a:r>
            <a:r>
              <a:rPr lang="el-GR" sz="2000" kern="0" dirty="0">
                <a:latin typeface="+mn-lt"/>
              </a:rPr>
              <a:t>Αλγόριθμοι δρομολόγησης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4.6 </a:t>
            </a:r>
            <a:r>
              <a:rPr lang="el-GR" sz="2000" kern="0" dirty="0">
                <a:latin typeface="+mn-lt"/>
              </a:rPr>
              <a:t>Δρομολόγηση στο Διαδίκτυο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4.7 </a:t>
            </a:r>
            <a:r>
              <a:rPr lang="el-GR" sz="2000" kern="0" dirty="0">
                <a:latin typeface="+mn-lt"/>
              </a:rPr>
              <a:t>Δρομολόγηση (ευρυ)εκπομπής και πολυεκπομπής</a:t>
            </a:r>
            <a:endParaRPr lang="en-US" sz="2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2560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4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F2F5496-8DE9-499D-9186-348CD02C39F5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l-GR" sz="3600" smtClean="0"/>
              <a:t>Ιεραρχικό</a:t>
            </a:r>
            <a:r>
              <a:rPr lang="en-US" sz="3600" smtClean="0"/>
              <a:t> OSPF</a:t>
            </a:r>
            <a:endParaRPr lang="en-US" smtClean="0"/>
          </a:p>
        </p:txBody>
      </p:sp>
      <p:pic>
        <p:nvPicPr>
          <p:cNvPr id="154627" name="Picture 3" descr="04-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3" y="1341438"/>
            <a:ext cx="73152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5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9C43F3B-65FF-4628-8BDE-821AF3A968A6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Ιεραρχικό</a:t>
            </a:r>
            <a:r>
              <a:rPr lang="en-US" sz="3600" dirty="0" smtClean="0"/>
              <a:t> OSPF</a:t>
            </a:r>
            <a:endParaRPr lang="en-US" dirty="0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Δύο επίπεδα ιεραρχίας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τοπική περιοχή</a:t>
            </a:r>
            <a:r>
              <a:rPr lang="en-US" sz="2000" dirty="0" smtClean="0"/>
              <a:t>, </a:t>
            </a:r>
            <a:r>
              <a:rPr lang="el-GR" sz="2000" dirty="0" smtClean="0"/>
              <a:t>δικτυακός κορμός</a:t>
            </a:r>
            <a:r>
              <a:rPr lang="en-US" sz="20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Δημοσιοποιήσεις κατάστασης ζεύξης μόνο στην περιοχή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Κάθε κόμβος έχει τη λεπτομερή τοπολογία</a:t>
            </a:r>
            <a:r>
              <a:rPr lang="el-GR" sz="2000" dirty="0" smtClean="0">
                <a:latin typeface="Calibri" pitchFamily="34" charset="0"/>
              </a:rPr>
              <a:t>;</a:t>
            </a:r>
            <a:r>
              <a:rPr lang="en-US" sz="2000" dirty="0" smtClean="0"/>
              <a:t> </a:t>
            </a:r>
            <a:r>
              <a:rPr lang="el-GR" sz="2000" dirty="0" smtClean="0"/>
              <a:t>Γνωρίζει μόνο την κατεύθυνση </a:t>
            </a:r>
            <a:r>
              <a:rPr lang="en-US" sz="2000" dirty="0" smtClean="0"/>
              <a:t>(</a:t>
            </a:r>
            <a:r>
              <a:rPr lang="el-GR" sz="2000" dirty="0" smtClean="0"/>
              <a:t>βραχύτερη διαδρομή</a:t>
            </a:r>
            <a:r>
              <a:rPr lang="en-US" sz="2000" dirty="0" smtClean="0"/>
              <a:t>) </a:t>
            </a:r>
            <a:r>
              <a:rPr lang="el-GR" sz="2000" dirty="0" smtClean="0"/>
              <a:t>προς δίκτυα σε άλλες περιοχές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2000" i="1" u="sng" dirty="0" smtClean="0">
                <a:solidFill>
                  <a:srgbClr val="FF0000"/>
                </a:solidFill>
              </a:rPr>
              <a:t>Παραμεθόριοι συνοριακοί δρομολογητές (</a:t>
            </a:r>
            <a:r>
              <a:rPr lang="en-US" sz="2000" i="1" u="sng" dirty="0" smtClean="0">
                <a:solidFill>
                  <a:srgbClr val="FF0000"/>
                </a:solidFill>
              </a:rPr>
              <a:t>area border routers</a:t>
            </a:r>
            <a:r>
              <a:rPr lang="el-GR" sz="2000" i="1" u="sng" dirty="0" smtClean="0">
                <a:solidFill>
                  <a:srgbClr val="FF0000"/>
                </a:solidFill>
              </a:rPr>
              <a:t>)</a:t>
            </a:r>
            <a:r>
              <a:rPr lang="en-US" sz="2000" i="1" u="sng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“</a:t>
            </a:r>
            <a:r>
              <a:rPr lang="el-GR" sz="2000" dirty="0" smtClean="0"/>
              <a:t>συνοψίζουν</a:t>
            </a:r>
            <a:r>
              <a:rPr lang="en-US" sz="2000" dirty="0" smtClean="0"/>
              <a:t>”</a:t>
            </a:r>
            <a:r>
              <a:rPr lang="el-GR" sz="2000" dirty="0" smtClean="0"/>
              <a:t> τις</a:t>
            </a:r>
            <a:r>
              <a:rPr lang="en-US" sz="2000" dirty="0" smtClean="0"/>
              <a:t> </a:t>
            </a:r>
            <a:r>
              <a:rPr lang="el-GR" sz="2000" dirty="0" smtClean="0"/>
              <a:t>αποστάσεις προς δίκτυα στη δική τους περιοχή</a:t>
            </a:r>
            <a:r>
              <a:rPr lang="en-US" sz="2000" dirty="0" smtClean="0"/>
              <a:t>, </a:t>
            </a:r>
            <a:r>
              <a:rPr lang="el-GR" sz="2000" dirty="0" smtClean="0"/>
              <a:t>τις δημοσιοποιούν σε άλλους παραμεθόριους συνοριακούς δρομολογητές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i="1" u="sng" dirty="0" smtClean="0">
                <a:solidFill>
                  <a:srgbClr val="FF0000"/>
                </a:solidFill>
              </a:rPr>
              <a:t>Δρομολογητές δικτυακού κορμού (</a:t>
            </a:r>
            <a:r>
              <a:rPr lang="en-US" sz="2000" i="1" u="sng" dirty="0" smtClean="0">
                <a:solidFill>
                  <a:srgbClr val="FF0000"/>
                </a:solidFill>
              </a:rPr>
              <a:t>backbone routers</a:t>
            </a:r>
            <a:r>
              <a:rPr lang="el-GR" sz="2000" i="1" u="sng" dirty="0" smtClean="0">
                <a:solidFill>
                  <a:srgbClr val="FF0000"/>
                </a:solidFill>
              </a:rPr>
              <a:t>)</a:t>
            </a:r>
            <a:r>
              <a:rPr lang="en-US" sz="2000" i="1" u="sng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τρέχουν δρομολόγηση </a:t>
            </a:r>
            <a:r>
              <a:rPr lang="en-US" sz="2000" dirty="0" smtClean="0"/>
              <a:t>OSPF</a:t>
            </a:r>
            <a:r>
              <a:rPr lang="el-GR" sz="2000" dirty="0" smtClean="0"/>
              <a:t> περιορισμένη στον δικτυακό κορμό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l-GR" sz="2000" i="1" u="sng" dirty="0" smtClean="0">
                <a:solidFill>
                  <a:srgbClr val="FF0000"/>
                </a:solidFill>
              </a:rPr>
              <a:t>Συνοριακοί δρομολογητές (</a:t>
            </a:r>
            <a:r>
              <a:rPr lang="en-US" sz="2000" i="1" u="sng" dirty="0" smtClean="0">
                <a:solidFill>
                  <a:srgbClr val="FF0000"/>
                </a:solidFill>
              </a:rPr>
              <a:t>boundary routers</a:t>
            </a:r>
            <a:r>
              <a:rPr lang="el-GR" sz="2000" i="1" u="sng" dirty="0" smtClean="0">
                <a:solidFill>
                  <a:srgbClr val="FF0000"/>
                </a:solidFill>
              </a:rPr>
              <a:t>)</a:t>
            </a:r>
            <a:r>
              <a:rPr lang="en-US" sz="2000" i="1" u="sng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συνδέουν με άλλα </a:t>
            </a:r>
            <a:r>
              <a:rPr lang="en-US" sz="2000" dirty="0" smtClean="0"/>
              <a:t>AS.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556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D4B3E97-E5AF-4C3C-8106-51FF39A8198D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6100" cy="1143000"/>
          </a:xfrm>
        </p:spPr>
        <p:txBody>
          <a:bodyPr/>
          <a:lstStyle/>
          <a:p>
            <a:r>
              <a:rPr lang="el-GR" sz="3200" smtClean="0"/>
              <a:t>Δρομολόγηση </a:t>
            </a:r>
            <a:r>
              <a:rPr lang="en-US" sz="3200" smtClean="0"/>
              <a:t>inter-AS </a:t>
            </a:r>
            <a:r>
              <a:rPr lang="el-GR" sz="3200" smtClean="0"/>
              <a:t>στο Διαδίκτυο</a:t>
            </a:r>
            <a:r>
              <a:rPr lang="en-US" sz="3200" smtClean="0"/>
              <a:t>: BGP</a:t>
            </a:r>
            <a:endParaRPr lang="en-US" sz="2400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BGP (Border Gateway Protocol):</a:t>
            </a:r>
            <a:r>
              <a:rPr lang="en-US" sz="2400" dirty="0" smtClean="0"/>
              <a:t> </a:t>
            </a:r>
            <a:r>
              <a:rPr lang="el-GR" sz="2400" i="1" dirty="0" smtClean="0"/>
              <a:t>το</a:t>
            </a:r>
            <a:r>
              <a:rPr lang="en-US" sz="2400" dirty="0" smtClean="0"/>
              <a:t> de facto </a:t>
            </a:r>
            <a:r>
              <a:rPr lang="el-GR" sz="2400" dirty="0" smtClean="0"/>
              <a:t>πρωτόκολλο δρομολόγησης μεταξύ τομέων (</a:t>
            </a:r>
            <a:r>
              <a:rPr lang="en-US" sz="2400" dirty="0" smtClean="0"/>
              <a:t>domains)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Το </a:t>
            </a:r>
            <a:r>
              <a:rPr lang="en-US" sz="2400" dirty="0" smtClean="0"/>
              <a:t>BGP </a:t>
            </a:r>
            <a:r>
              <a:rPr lang="el-GR" sz="2400" dirty="0" smtClean="0"/>
              <a:t>παρέχει σε κάθε</a:t>
            </a:r>
            <a:r>
              <a:rPr lang="en-US" sz="2400" dirty="0" smtClean="0"/>
              <a:t> AS </a:t>
            </a:r>
            <a:r>
              <a:rPr lang="el-GR" sz="2400" dirty="0" smtClean="0"/>
              <a:t>ένα τρόπο για</a:t>
            </a:r>
            <a:r>
              <a:rPr lang="en-US" sz="2400" dirty="0" smtClean="0"/>
              <a:t>: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FF0000"/>
                </a:solidFill>
              </a:rPr>
              <a:t>eBGP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να λαμβάνει πληροφορίες προσέγγισης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από γειτονικά </a:t>
            </a:r>
            <a:r>
              <a:rPr lang="en-US" sz="2000" dirty="0" smtClean="0"/>
              <a:t>AS.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FF0000"/>
                </a:solidFill>
              </a:rPr>
              <a:t>iBGP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να διαδίδει τις πληροφορίες προσέγγισης σε όλους τους δρομολογητές που είναι εσωτερικοί στο</a:t>
            </a:r>
            <a:r>
              <a:rPr lang="en-US" sz="2000" dirty="0" smtClean="0"/>
              <a:t> AS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Να καθορίζει τις </a:t>
            </a:r>
            <a:r>
              <a:rPr lang="en-US" sz="2000" dirty="0" smtClean="0"/>
              <a:t>“</a:t>
            </a:r>
            <a:r>
              <a:rPr lang="el-GR" sz="2000" dirty="0" smtClean="0"/>
              <a:t>καλές</a:t>
            </a:r>
            <a:r>
              <a:rPr lang="en-US" sz="2000" dirty="0" smtClean="0"/>
              <a:t>” </a:t>
            </a:r>
            <a:r>
              <a:rPr lang="el-GR" sz="2000" dirty="0" smtClean="0"/>
              <a:t>διαδρομές προς άλλα δίκτυα με βάση τις πληροφορίες προσέγγισης και μια πολιτική</a:t>
            </a:r>
            <a:endParaRPr lang="en-US" sz="2000" dirty="0" smtClean="0"/>
          </a:p>
          <a:p>
            <a:pPr marL="381000" indent="-38100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Επιτρέπει σε κάθε </a:t>
            </a:r>
            <a:r>
              <a:rPr lang="el-GR" sz="2400" dirty="0" err="1" smtClean="0"/>
              <a:t>υποδίκτυο</a:t>
            </a:r>
            <a:r>
              <a:rPr lang="el-GR" sz="2400" dirty="0" smtClean="0"/>
              <a:t> να διαφημίζει την ύπαρξή του στο υπόλοιπο Διαδίκτυο</a:t>
            </a:r>
            <a:r>
              <a:rPr lang="en-US" sz="2400" dirty="0" smtClean="0"/>
              <a:t>: </a:t>
            </a:r>
            <a:r>
              <a:rPr lang="en-US" sz="2400" i="1" dirty="0" smtClean="0">
                <a:solidFill>
                  <a:schemeClr val="accent2"/>
                </a:solidFill>
              </a:rPr>
              <a:t>“</a:t>
            </a:r>
            <a:r>
              <a:rPr lang="el-GR" sz="2400" i="1" dirty="0" smtClean="0">
                <a:solidFill>
                  <a:schemeClr val="accent2"/>
                </a:solidFill>
              </a:rPr>
              <a:t>Είμαι εδώ</a:t>
            </a:r>
            <a:r>
              <a:rPr lang="en-US" sz="2400" i="1" dirty="0" smtClean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577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3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A2EB4AB-DEC5-4805-A2A0-99503E7DBF6F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l-GR" sz="3600" dirty="0" smtClean="0"/>
              <a:t>Τα βασικά του </a:t>
            </a:r>
            <a:r>
              <a:rPr lang="en-US" sz="3600" dirty="0" smtClean="0"/>
              <a:t>BGP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995363"/>
            <a:ext cx="8501062" cy="3168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Σύνοδοι</a:t>
            </a:r>
            <a:r>
              <a:rPr lang="en-US" sz="2400" dirty="0" smtClean="0">
                <a:solidFill>
                  <a:srgbClr val="FF0000"/>
                </a:solidFill>
              </a:rPr>
              <a:t> BGP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(BGP sessions)</a:t>
            </a:r>
            <a:r>
              <a:rPr lang="el-GR" sz="2400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/>
              <a:t>2 </a:t>
            </a:r>
            <a:r>
              <a:rPr lang="en-US" sz="2400" dirty="0" smtClean="0"/>
              <a:t>BGP</a:t>
            </a:r>
            <a:r>
              <a:rPr lang="el-GR" sz="2400" dirty="0" smtClean="0"/>
              <a:t> δρομολογητές</a:t>
            </a:r>
            <a:r>
              <a:rPr lang="en-US" sz="2400" dirty="0" smtClean="0"/>
              <a:t> (</a:t>
            </a:r>
            <a:r>
              <a:rPr lang="el-GR" sz="2400" dirty="0" smtClean="0"/>
              <a:t>ομότιμοι</a:t>
            </a:r>
            <a:r>
              <a:rPr lang="en-US" sz="2400" dirty="0" smtClean="0"/>
              <a:t>) </a:t>
            </a:r>
            <a:r>
              <a:rPr lang="el-GR" sz="2400" dirty="0" smtClean="0"/>
              <a:t>ανταλλάσσουν </a:t>
            </a:r>
            <a:r>
              <a:rPr lang="en-US" sz="2400" dirty="0" smtClean="0"/>
              <a:t>BGP </a:t>
            </a:r>
            <a:r>
              <a:rPr lang="el-GR" sz="2400" dirty="0" smtClean="0"/>
              <a:t>μηνύματα: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Δημοσιοποιούν </a:t>
            </a:r>
            <a:r>
              <a:rPr lang="el-GR" sz="2000" dirty="0" smtClean="0">
                <a:solidFill>
                  <a:srgbClr val="FF0000"/>
                </a:solidFill>
              </a:rPr>
              <a:t>διαδρομές</a:t>
            </a:r>
            <a:r>
              <a:rPr lang="el-GR" sz="2000" dirty="0" smtClean="0"/>
              <a:t> προς διαφορετικού προορισμού δικτυακά προθέματα (πρωτόκολλο </a:t>
            </a:r>
            <a:r>
              <a:rPr lang="en-US" sz="2000" dirty="0" smtClean="0"/>
              <a:t>“</a:t>
            </a:r>
            <a:r>
              <a:rPr lang="el-GR" sz="2000" dirty="0" smtClean="0"/>
              <a:t>διανύσματος διαδρομής</a:t>
            </a:r>
            <a:r>
              <a:rPr lang="en-US" sz="2000" dirty="0" smtClean="0"/>
              <a:t>”</a:t>
            </a:r>
            <a:r>
              <a:rPr lang="el-GR" sz="2000" dirty="0" smtClean="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Ανταλλάσσονται πάνω από </a:t>
            </a:r>
            <a:r>
              <a:rPr lang="el-GR" sz="2000" dirty="0" err="1" smtClean="0"/>
              <a:t>ημι</a:t>
            </a:r>
            <a:r>
              <a:rPr lang="el-GR" sz="2000" dirty="0" smtClean="0"/>
              <a:t>-μόνιμες </a:t>
            </a:r>
            <a:r>
              <a:rPr lang="en-US" sz="2000" dirty="0" smtClean="0"/>
              <a:t>TCP </a:t>
            </a:r>
            <a:r>
              <a:rPr lang="el-GR" sz="2000" dirty="0" smtClean="0"/>
              <a:t>συνδέσεις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400" dirty="0" smtClean="0"/>
              <a:t>Όταν το</a:t>
            </a:r>
            <a:r>
              <a:rPr lang="en-US" sz="2400" dirty="0" smtClean="0"/>
              <a:t> AS</a:t>
            </a:r>
            <a:r>
              <a:rPr lang="el-GR" sz="2400" dirty="0" smtClean="0"/>
              <a:t>3</a:t>
            </a:r>
            <a:r>
              <a:rPr lang="en-US" sz="2400" dirty="0" smtClean="0"/>
              <a:t> </a:t>
            </a:r>
            <a:r>
              <a:rPr lang="el-GR" sz="2400" dirty="0" smtClean="0"/>
              <a:t>διαφημίζει ένα πρόθεμα στον </a:t>
            </a:r>
            <a:r>
              <a:rPr lang="en-US" sz="2400" dirty="0" smtClean="0"/>
              <a:t>AS1: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dirty="0" smtClean="0"/>
              <a:t>Το </a:t>
            </a:r>
            <a:r>
              <a:rPr lang="en-US" dirty="0" smtClean="0"/>
              <a:t>AS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i="1" dirty="0" smtClean="0">
                <a:solidFill>
                  <a:srgbClr val="FF0000"/>
                </a:solidFill>
              </a:rPr>
              <a:t>υπόσχεται</a:t>
            </a:r>
            <a:r>
              <a:rPr lang="en-US" dirty="0" smtClean="0"/>
              <a:t> </a:t>
            </a:r>
            <a:r>
              <a:rPr lang="el-GR" dirty="0" smtClean="0"/>
              <a:t>ότι θα προωθήσει </a:t>
            </a:r>
            <a:r>
              <a:rPr lang="en-US" dirty="0" smtClean="0"/>
              <a:t>datagrams </a:t>
            </a:r>
            <a:r>
              <a:rPr lang="el-GR" dirty="0" smtClean="0"/>
              <a:t>προς αυτό το πρόθεμα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dirty="0" smtClean="0"/>
              <a:t>Το </a:t>
            </a:r>
            <a:r>
              <a:rPr lang="en-US" dirty="0" smtClean="0"/>
              <a:t>AS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μπορεί να ομαδοποιήσει τα προθέματα στη δημοσιοποίησή του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58724" name="Freeform 5"/>
          <p:cNvSpPr>
            <a:spLocks/>
          </p:cNvSpPr>
          <p:nvPr/>
        </p:nvSpPr>
        <p:spPr bwMode="auto">
          <a:xfrm>
            <a:off x="5248275" y="4511675"/>
            <a:ext cx="2557463" cy="1627188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5" name="Freeform 6"/>
          <p:cNvSpPr>
            <a:spLocks/>
          </p:cNvSpPr>
          <p:nvPr/>
        </p:nvSpPr>
        <p:spPr bwMode="auto">
          <a:xfrm>
            <a:off x="976313" y="4173538"/>
            <a:ext cx="1992312" cy="1612900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6" name="Freeform 7"/>
          <p:cNvSpPr>
            <a:spLocks/>
          </p:cNvSpPr>
          <p:nvPr/>
        </p:nvSpPr>
        <p:spPr bwMode="auto">
          <a:xfrm>
            <a:off x="2262188" y="5472113"/>
            <a:ext cx="2660650" cy="1122362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7" name="Oval 8"/>
          <p:cNvSpPr>
            <a:spLocks noChangeArrowheads="1"/>
          </p:cNvSpPr>
          <p:nvPr/>
        </p:nvSpPr>
        <p:spPr bwMode="auto">
          <a:xfrm>
            <a:off x="1390650" y="533558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28" name="Line 9"/>
          <p:cNvSpPr>
            <a:spLocks noChangeShapeType="1"/>
          </p:cNvSpPr>
          <p:nvPr/>
        </p:nvSpPr>
        <p:spPr bwMode="auto">
          <a:xfrm>
            <a:off x="1390650" y="53244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9" name="Line 10"/>
          <p:cNvSpPr>
            <a:spLocks noChangeShapeType="1"/>
          </p:cNvSpPr>
          <p:nvPr/>
        </p:nvSpPr>
        <p:spPr bwMode="auto">
          <a:xfrm>
            <a:off x="1887538" y="53244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30" name="Rectangle 11"/>
          <p:cNvSpPr>
            <a:spLocks noChangeArrowheads="1"/>
          </p:cNvSpPr>
          <p:nvPr/>
        </p:nvSpPr>
        <p:spPr bwMode="auto">
          <a:xfrm>
            <a:off x="1390650" y="532447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31" name="Oval 12"/>
          <p:cNvSpPr>
            <a:spLocks noChangeArrowheads="1"/>
          </p:cNvSpPr>
          <p:nvPr/>
        </p:nvSpPr>
        <p:spPr bwMode="auto">
          <a:xfrm>
            <a:off x="1385888" y="52308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32" name="Rectangle 13"/>
          <p:cNvSpPr>
            <a:spLocks noChangeArrowheads="1"/>
          </p:cNvSpPr>
          <p:nvPr/>
        </p:nvSpPr>
        <p:spPr bwMode="auto">
          <a:xfrm>
            <a:off x="1524000" y="5251450"/>
            <a:ext cx="223838" cy="1968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33" name="Text Box 14"/>
          <p:cNvSpPr txBox="1">
            <a:spLocks noChangeArrowheads="1"/>
          </p:cNvSpPr>
          <p:nvPr/>
        </p:nvSpPr>
        <p:spPr bwMode="auto">
          <a:xfrm>
            <a:off x="1397000" y="5154613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8734" name="Oval 15"/>
          <p:cNvSpPr>
            <a:spLocks noChangeArrowheads="1"/>
          </p:cNvSpPr>
          <p:nvPr/>
        </p:nvSpPr>
        <p:spPr bwMode="auto">
          <a:xfrm>
            <a:off x="3324225" y="62976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35" name="Line 16"/>
          <p:cNvSpPr>
            <a:spLocks noChangeShapeType="1"/>
          </p:cNvSpPr>
          <p:nvPr/>
        </p:nvSpPr>
        <p:spPr bwMode="auto">
          <a:xfrm>
            <a:off x="3324225" y="62865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36" name="Line 17"/>
          <p:cNvSpPr>
            <a:spLocks noChangeShapeType="1"/>
          </p:cNvSpPr>
          <p:nvPr/>
        </p:nvSpPr>
        <p:spPr bwMode="auto">
          <a:xfrm>
            <a:off x="3821113" y="62865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37" name="Rectangle 18"/>
          <p:cNvSpPr>
            <a:spLocks noChangeArrowheads="1"/>
          </p:cNvSpPr>
          <p:nvPr/>
        </p:nvSpPr>
        <p:spPr bwMode="auto">
          <a:xfrm>
            <a:off x="3324225" y="62865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38" name="Oval 19"/>
          <p:cNvSpPr>
            <a:spLocks noChangeArrowheads="1"/>
          </p:cNvSpPr>
          <p:nvPr/>
        </p:nvSpPr>
        <p:spPr bwMode="auto">
          <a:xfrm>
            <a:off x="3319463" y="61928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58739" name="Group 20"/>
          <p:cNvGrpSpPr>
            <a:grpSpLocks/>
          </p:cNvGrpSpPr>
          <p:nvPr/>
        </p:nvGrpSpPr>
        <p:grpSpPr bwMode="auto">
          <a:xfrm>
            <a:off x="3352800" y="6107113"/>
            <a:ext cx="447675" cy="396875"/>
            <a:chOff x="2916" y="2429"/>
            <a:chExt cx="284" cy="250"/>
          </a:xfrm>
        </p:grpSpPr>
        <p:sp>
          <p:nvSpPr>
            <p:cNvPr id="158835" name="Rectangle 2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36" name="Text Box 22"/>
            <p:cNvSpPr txBox="1">
              <a:spLocks noChangeArrowheads="1"/>
            </p:cNvSpPr>
            <p:nvPr/>
          </p:nvSpPr>
          <p:spPr bwMode="auto">
            <a:xfrm>
              <a:off x="2916" y="2429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1d</a:t>
              </a:r>
            </a:p>
          </p:txBody>
        </p:sp>
      </p:grpSp>
      <p:sp>
        <p:nvSpPr>
          <p:cNvPr id="158740" name="Oval 23"/>
          <p:cNvSpPr>
            <a:spLocks noChangeArrowheads="1"/>
          </p:cNvSpPr>
          <p:nvPr/>
        </p:nvSpPr>
        <p:spPr bwMode="auto">
          <a:xfrm>
            <a:off x="2281238" y="5126038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41" name="Line 24"/>
          <p:cNvSpPr>
            <a:spLocks noChangeShapeType="1"/>
          </p:cNvSpPr>
          <p:nvPr/>
        </p:nvSpPr>
        <p:spPr bwMode="auto">
          <a:xfrm>
            <a:off x="2281238" y="511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42" name="Line 25"/>
          <p:cNvSpPr>
            <a:spLocks noChangeShapeType="1"/>
          </p:cNvSpPr>
          <p:nvPr/>
        </p:nvSpPr>
        <p:spPr bwMode="auto">
          <a:xfrm>
            <a:off x="2778125" y="511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43" name="Rectangle 26"/>
          <p:cNvSpPr>
            <a:spLocks noChangeArrowheads="1"/>
          </p:cNvSpPr>
          <p:nvPr/>
        </p:nvSpPr>
        <p:spPr bwMode="auto">
          <a:xfrm>
            <a:off x="2281238" y="51149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44" name="Oval 27"/>
          <p:cNvSpPr>
            <a:spLocks noChangeArrowheads="1"/>
          </p:cNvSpPr>
          <p:nvPr/>
        </p:nvSpPr>
        <p:spPr bwMode="auto">
          <a:xfrm>
            <a:off x="2276475" y="5021263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45" name="Rectangle 28"/>
          <p:cNvSpPr>
            <a:spLocks noChangeArrowheads="1"/>
          </p:cNvSpPr>
          <p:nvPr/>
        </p:nvSpPr>
        <p:spPr bwMode="auto">
          <a:xfrm>
            <a:off x="2414588" y="5041900"/>
            <a:ext cx="225425" cy="174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46" name="Text Box 29"/>
          <p:cNvSpPr txBox="1">
            <a:spLocks noChangeArrowheads="1"/>
          </p:cNvSpPr>
          <p:nvPr/>
        </p:nvSpPr>
        <p:spPr bwMode="auto">
          <a:xfrm>
            <a:off x="2297113" y="4945063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8747" name="Oval 30"/>
          <p:cNvSpPr>
            <a:spLocks noChangeArrowheads="1"/>
          </p:cNvSpPr>
          <p:nvPr/>
        </p:nvSpPr>
        <p:spPr bwMode="auto">
          <a:xfrm>
            <a:off x="3267075" y="566896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48" name="Line 31"/>
          <p:cNvSpPr>
            <a:spLocks noChangeShapeType="1"/>
          </p:cNvSpPr>
          <p:nvPr/>
        </p:nvSpPr>
        <p:spPr bwMode="auto">
          <a:xfrm>
            <a:off x="3267075" y="5657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49" name="Line 32"/>
          <p:cNvSpPr>
            <a:spLocks noChangeShapeType="1"/>
          </p:cNvSpPr>
          <p:nvPr/>
        </p:nvSpPr>
        <p:spPr bwMode="auto">
          <a:xfrm>
            <a:off x="3763963" y="5657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0" name="Rectangle 33"/>
          <p:cNvSpPr>
            <a:spLocks noChangeArrowheads="1"/>
          </p:cNvSpPr>
          <p:nvPr/>
        </p:nvSpPr>
        <p:spPr bwMode="auto">
          <a:xfrm>
            <a:off x="3267075" y="56578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51" name="Oval 34"/>
          <p:cNvSpPr>
            <a:spLocks noChangeArrowheads="1"/>
          </p:cNvSpPr>
          <p:nvPr/>
        </p:nvSpPr>
        <p:spPr bwMode="auto">
          <a:xfrm>
            <a:off x="3262313" y="556418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58752" name="Group 35"/>
          <p:cNvGrpSpPr>
            <a:grpSpLocks/>
          </p:cNvGrpSpPr>
          <p:nvPr/>
        </p:nvGrpSpPr>
        <p:grpSpPr bwMode="auto">
          <a:xfrm>
            <a:off x="3300413" y="5478463"/>
            <a:ext cx="428625" cy="396875"/>
            <a:chOff x="2919" y="2429"/>
            <a:chExt cx="277" cy="250"/>
          </a:xfrm>
        </p:grpSpPr>
        <p:sp>
          <p:nvSpPr>
            <p:cNvPr id="158833" name="Rectangle 3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34" name="Text Box 37"/>
            <p:cNvSpPr txBox="1">
              <a:spLocks noChangeArrowheads="1"/>
            </p:cNvSpPr>
            <p:nvPr/>
          </p:nvSpPr>
          <p:spPr bwMode="auto">
            <a:xfrm>
              <a:off x="2919" y="2429"/>
              <a:ext cx="2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1c</a:t>
              </a:r>
            </a:p>
          </p:txBody>
        </p:sp>
      </p:grpSp>
      <p:sp>
        <p:nvSpPr>
          <p:cNvPr id="158753" name="Line 38"/>
          <p:cNvSpPr>
            <a:spLocks noChangeShapeType="1"/>
          </p:cNvSpPr>
          <p:nvPr/>
        </p:nvSpPr>
        <p:spPr bwMode="auto">
          <a:xfrm>
            <a:off x="6116638" y="5370513"/>
            <a:ext cx="48895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4" name="Freeform 39"/>
          <p:cNvSpPr>
            <a:spLocks/>
          </p:cNvSpPr>
          <p:nvPr/>
        </p:nvSpPr>
        <p:spPr bwMode="auto">
          <a:xfrm>
            <a:off x="1874838" y="5164138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5" name="Freeform 40"/>
          <p:cNvSpPr>
            <a:spLocks/>
          </p:cNvSpPr>
          <p:nvPr/>
        </p:nvSpPr>
        <p:spPr bwMode="auto">
          <a:xfrm>
            <a:off x="2566988" y="5259388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6" name="Freeform 41"/>
          <p:cNvSpPr>
            <a:spLocks/>
          </p:cNvSpPr>
          <p:nvPr/>
        </p:nvSpPr>
        <p:spPr bwMode="auto">
          <a:xfrm>
            <a:off x="4668838" y="5446713"/>
            <a:ext cx="1038225" cy="666750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7" name="Oval 42"/>
          <p:cNvSpPr>
            <a:spLocks noChangeArrowheads="1"/>
          </p:cNvSpPr>
          <p:nvPr/>
        </p:nvSpPr>
        <p:spPr bwMode="auto">
          <a:xfrm>
            <a:off x="5619750" y="53451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58" name="Line 43"/>
          <p:cNvSpPr>
            <a:spLocks noChangeShapeType="1"/>
          </p:cNvSpPr>
          <p:nvPr/>
        </p:nvSpPr>
        <p:spPr bwMode="auto">
          <a:xfrm>
            <a:off x="5619750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9" name="Line 44"/>
          <p:cNvSpPr>
            <a:spLocks noChangeShapeType="1"/>
          </p:cNvSpPr>
          <p:nvPr/>
        </p:nvSpPr>
        <p:spPr bwMode="auto">
          <a:xfrm>
            <a:off x="6116638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60" name="Rectangle 45"/>
          <p:cNvSpPr>
            <a:spLocks noChangeArrowheads="1"/>
          </p:cNvSpPr>
          <p:nvPr/>
        </p:nvSpPr>
        <p:spPr bwMode="auto">
          <a:xfrm>
            <a:off x="5619750" y="53340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61" name="Oval 46"/>
          <p:cNvSpPr>
            <a:spLocks noChangeArrowheads="1"/>
          </p:cNvSpPr>
          <p:nvPr/>
        </p:nvSpPr>
        <p:spPr bwMode="auto">
          <a:xfrm>
            <a:off x="5614988" y="52403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62" name="Rectangle 47"/>
          <p:cNvSpPr>
            <a:spLocks noChangeArrowheads="1"/>
          </p:cNvSpPr>
          <p:nvPr/>
        </p:nvSpPr>
        <p:spPr bwMode="auto">
          <a:xfrm>
            <a:off x="5753100" y="5260975"/>
            <a:ext cx="223838" cy="190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63" name="Text Box 48"/>
          <p:cNvSpPr txBox="1">
            <a:spLocks noChangeArrowheads="1"/>
          </p:cNvSpPr>
          <p:nvPr/>
        </p:nvSpPr>
        <p:spPr bwMode="auto">
          <a:xfrm>
            <a:off x="5635625" y="5164138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2a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8764" name="Text Box 49"/>
          <p:cNvSpPr txBox="1">
            <a:spLocks noChangeArrowheads="1"/>
          </p:cNvSpPr>
          <p:nvPr/>
        </p:nvSpPr>
        <p:spPr bwMode="auto">
          <a:xfrm>
            <a:off x="1924050" y="5303838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AS3</a:t>
            </a:r>
            <a:endParaRPr lang="en-US"/>
          </a:p>
        </p:txBody>
      </p:sp>
      <p:sp>
        <p:nvSpPr>
          <p:cNvPr id="158765" name="Text Box 50"/>
          <p:cNvSpPr txBox="1">
            <a:spLocks noChangeArrowheads="1"/>
          </p:cNvSpPr>
          <p:nvPr/>
        </p:nvSpPr>
        <p:spPr bwMode="auto">
          <a:xfrm>
            <a:off x="2495550" y="616267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AS1</a:t>
            </a:r>
            <a:endParaRPr lang="en-US"/>
          </a:p>
        </p:txBody>
      </p:sp>
      <p:sp>
        <p:nvSpPr>
          <p:cNvPr id="158766" name="Text Box 51"/>
          <p:cNvSpPr txBox="1">
            <a:spLocks noChangeArrowheads="1"/>
          </p:cNvSpPr>
          <p:nvPr/>
        </p:nvSpPr>
        <p:spPr bwMode="auto">
          <a:xfrm>
            <a:off x="6067425" y="56213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AS2</a:t>
            </a:r>
          </a:p>
        </p:txBody>
      </p:sp>
      <p:sp>
        <p:nvSpPr>
          <p:cNvPr id="158767" name="Oval 52"/>
          <p:cNvSpPr>
            <a:spLocks noChangeArrowheads="1"/>
          </p:cNvSpPr>
          <p:nvPr/>
        </p:nvSpPr>
        <p:spPr bwMode="auto">
          <a:xfrm>
            <a:off x="2781300" y="600233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68" name="Line 53"/>
          <p:cNvSpPr>
            <a:spLocks noChangeShapeType="1"/>
          </p:cNvSpPr>
          <p:nvPr/>
        </p:nvSpPr>
        <p:spPr bwMode="auto">
          <a:xfrm>
            <a:off x="2781300" y="59912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69" name="Line 54"/>
          <p:cNvSpPr>
            <a:spLocks noChangeShapeType="1"/>
          </p:cNvSpPr>
          <p:nvPr/>
        </p:nvSpPr>
        <p:spPr bwMode="auto">
          <a:xfrm>
            <a:off x="3278188" y="59912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70" name="Rectangle 55"/>
          <p:cNvSpPr>
            <a:spLocks noChangeArrowheads="1"/>
          </p:cNvSpPr>
          <p:nvPr/>
        </p:nvSpPr>
        <p:spPr bwMode="auto">
          <a:xfrm>
            <a:off x="2781300" y="59912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71" name="Oval 56"/>
          <p:cNvSpPr>
            <a:spLocks noChangeArrowheads="1"/>
          </p:cNvSpPr>
          <p:nvPr/>
        </p:nvSpPr>
        <p:spPr bwMode="auto">
          <a:xfrm>
            <a:off x="2776538" y="59039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72" name="Rectangle 57"/>
          <p:cNvSpPr>
            <a:spLocks noChangeArrowheads="1"/>
          </p:cNvSpPr>
          <p:nvPr/>
        </p:nvSpPr>
        <p:spPr bwMode="auto">
          <a:xfrm>
            <a:off x="2911475" y="5946775"/>
            <a:ext cx="225425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73" name="Text Box 58"/>
          <p:cNvSpPr txBox="1">
            <a:spLocks noChangeArrowheads="1"/>
          </p:cNvSpPr>
          <p:nvPr/>
        </p:nvSpPr>
        <p:spPr bwMode="auto">
          <a:xfrm>
            <a:off x="2820988" y="5818188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1a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58774" name="Group 59"/>
          <p:cNvGrpSpPr>
            <a:grpSpLocks/>
          </p:cNvGrpSpPr>
          <p:nvPr/>
        </p:nvGrpSpPr>
        <p:grpSpPr bwMode="auto">
          <a:xfrm>
            <a:off x="6342063" y="4875213"/>
            <a:ext cx="501650" cy="396875"/>
            <a:chOff x="4320" y="1940"/>
            <a:chExt cx="316" cy="250"/>
          </a:xfrm>
        </p:grpSpPr>
        <p:sp>
          <p:nvSpPr>
            <p:cNvPr id="158826" name="Oval 60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27" name="Line 61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28" name="Line 62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29" name="Rectangle 63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8830" name="Oval 64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31" name="Rectangle 65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32" name="Text Box 66"/>
            <p:cNvSpPr txBox="1">
              <a:spLocks noChangeArrowheads="1"/>
            </p:cNvSpPr>
            <p:nvPr/>
          </p:nvSpPr>
          <p:spPr bwMode="auto">
            <a:xfrm>
              <a:off x="4333" y="1940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8775" name="Group 67"/>
          <p:cNvGrpSpPr>
            <a:grpSpLocks/>
          </p:cNvGrpSpPr>
          <p:nvPr/>
        </p:nvGrpSpPr>
        <p:grpSpPr bwMode="auto">
          <a:xfrm>
            <a:off x="6605588" y="5335588"/>
            <a:ext cx="501650" cy="396875"/>
            <a:chOff x="4596" y="2162"/>
            <a:chExt cx="316" cy="250"/>
          </a:xfrm>
        </p:grpSpPr>
        <p:sp>
          <p:nvSpPr>
            <p:cNvPr id="158819" name="Oval 68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20" name="Line 69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21" name="Line 70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22" name="Rectangle 71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8823" name="Oval 72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24" name="Rectangle 73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25" name="Text Box 74"/>
            <p:cNvSpPr txBox="1">
              <a:spLocks noChangeArrowheads="1"/>
            </p:cNvSpPr>
            <p:nvPr/>
          </p:nvSpPr>
          <p:spPr bwMode="auto">
            <a:xfrm>
              <a:off x="4603" y="2162"/>
              <a:ext cx="3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2b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8776" name="Group 75"/>
          <p:cNvGrpSpPr>
            <a:grpSpLocks/>
          </p:cNvGrpSpPr>
          <p:nvPr/>
        </p:nvGrpSpPr>
        <p:grpSpPr bwMode="auto">
          <a:xfrm>
            <a:off x="4176713" y="5922963"/>
            <a:ext cx="501650" cy="396875"/>
            <a:chOff x="2016" y="1980"/>
            <a:chExt cx="316" cy="250"/>
          </a:xfrm>
        </p:grpSpPr>
        <p:sp>
          <p:nvSpPr>
            <p:cNvPr id="158811" name="Oval 76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12" name="Line 77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13" name="Line 78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14" name="Rectangle 79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8815" name="Oval 80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8816" name="Group 81"/>
            <p:cNvGrpSpPr>
              <a:grpSpLocks/>
            </p:cNvGrpSpPr>
            <p:nvPr/>
          </p:nvGrpSpPr>
          <p:grpSpPr bwMode="auto">
            <a:xfrm>
              <a:off x="2034" y="1980"/>
              <a:ext cx="283" cy="250"/>
              <a:chOff x="2914" y="2429"/>
              <a:chExt cx="288" cy="250"/>
            </a:xfrm>
          </p:grpSpPr>
          <p:sp>
            <p:nvSpPr>
              <p:cNvPr id="158817" name="Rectangle 8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58818" name="Text Box 83"/>
              <p:cNvSpPr txBox="1">
                <a:spLocks noChangeArrowheads="1"/>
              </p:cNvSpPr>
              <p:nvPr/>
            </p:nvSpPr>
            <p:spPr bwMode="auto">
              <a:xfrm>
                <a:off x="2914" y="2429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8777" name="Group 84"/>
          <p:cNvGrpSpPr>
            <a:grpSpLocks/>
          </p:cNvGrpSpPr>
          <p:nvPr/>
        </p:nvGrpSpPr>
        <p:grpSpPr bwMode="auto">
          <a:xfrm>
            <a:off x="1655763" y="4578350"/>
            <a:ext cx="501650" cy="396875"/>
            <a:chOff x="2016" y="1980"/>
            <a:chExt cx="316" cy="250"/>
          </a:xfrm>
        </p:grpSpPr>
        <p:sp>
          <p:nvSpPr>
            <p:cNvPr id="158803" name="Oval 85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04" name="Line 86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05" name="Line 87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06" name="Rectangle 88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8807" name="Oval 89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8808" name="Group 90"/>
            <p:cNvGrpSpPr>
              <a:grpSpLocks/>
            </p:cNvGrpSpPr>
            <p:nvPr/>
          </p:nvGrpSpPr>
          <p:grpSpPr bwMode="auto">
            <a:xfrm>
              <a:off x="2027" y="1980"/>
              <a:ext cx="296" cy="250"/>
              <a:chOff x="2907" y="2429"/>
              <a:chExt cx="301" cy="250"/>
            </a:xfrm>
          </p:grpSpPr>
          <p:sp>
            <p:nvSpPr>
              <p:cNvPr id="158809" name="Rectangle 9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58810" name="Text Box 92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3c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8778" name="Line 93"/>
          <p:cNvSpPr>
            <a:spLocks noChangeShapeType="1"/>
          </p:cNvSpPr>
          <p:nvPr/>
        </p:nvSpPr>
        <p:spPr bwMode="auto">
          <a:xfrm flipH="1">
            <a:off x="3154363" y="5751513"/>
            <a:ext cx="147637" cy="161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79" name="Line 94"/>
          <p:cNvSpPr>
            <a:spLocks noChangeShapeType="1"/>
          </p:cNvSpPr>
          <p:nvPr/>
        </p:nvSpPr>
        <p:spPr bwMode="auto">
          <a:xfrm>
            <a:off x="3557588" y="5791200"/>
            <a:ext cx="0" cy="3905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0" name="Line 95"/>
          <p:cNvSpPr>
            <a:spLocks noChangeShapeType="1"/>
          </p:cNvSpPr>
          <p:nvPr/>
        </p:nvSpPr>
        <p:spPr bwMode="auto">
          <a:xfrm>
            <a:off x="3719513" y="5738813"/>
            <a:ext cx="496887" cy="3349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1" name="Line 96"/>
          <p:cNvSpPr>
            <a:spLocks noChangeShapeType="1"/>
          </p:cNvSpPr>
          <p:nvPr/>
        </p:nvSpPr>
        <p:spPr bwMode="auto">
          <a:xfrm flipH="1">
            <a:off x="3840163" y="6196013"/>
            <a:ext cx="376237" cy="1206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2" name="Line 97"/>
          <p:cNvSpPr>
            <a:spLocks noChangeShapeType="1"/>
          </p:cNvSpPr>
          <p:nvPr/>
        </p:nvSpPr>
        <p:spPr bwMode="auto">
          <a:xfrm flipH="1" flipV="1">
            <a:off x="3262313" y="6019800"/>
            <a:ext cx="901700" cy="809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3" name="Line 98"/>
          <p:cNvSpPr>
            <a:spLocks noChangeShapeType="1"/>
          </p:cNvSpPr>
          <p:nvPr/>
        </p:nvSpPr>
        <p:spPr bwMode="auto">
          <a:xfrm flipV="1">
            <a:off x="6032500" y="5105400"/>
            <a:ext cx="349250" cy="1349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4" name="Line 99"/>
          <p:cNvSpPr>
            <a:spLocks noChangeShapeType="1"/>
          </p:cNvSpPr>
          <p:nvPr/>
        </p:nvSpPr>
        <p:spPr bwMode="auto">
          <a:xfrm>
            <a:off x="3152775" y="4510088"/>
            <a:ext cx="7667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5" name="Line 100"/>
          <p:cNvSpPr>
            <a:spLocks noChangeShapeType="1"/>
          </p:cNvSpPr>
          <p:nvPr/>
        </p:nvSpPr>
        <p:spPr bwMode="auto">
          <a:xfrm>
            <a:off x="3186113" y="4951413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6" name="Text Box 101"/>
          <p:cNvSpPr txBox="1">
            <a:spLocks noChangeArrowheads="1"/>
          </p:cNvSpPr>
          <p:nvPr/>
        </p:nvSpPr>
        <p:spPr bwMode="auto">
          <a:xfrm>
            <a:off x="4002088" y="4352925"/>
            <a:ext cx="1254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eBGP session</a:t>
            </a:r>
          </a:p>
        </p:txBody>
      </p:sp>
      <p:sp>
        <p:nvSpPr>
          <p:cNvPr id="158787" name="Text Box 102"/>
          <p:cNvSpPr txBox="1">
            <a:spLocks noChangeArrowheads="1"/>
          </p:cNvSpPr>
          <p:nvPr/>
        </p:nvSpPr>
        <p:spPr bwMode="auto">
          <a:xfrm>
            <a:off x="4043363" y="4772025"/>
            <a:ext cx="120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iBGP session</a:t>
            </a:r>
          </a:p>
        </p:txBody>
      </p:sp>
      <p:sp>
        <p:nvSpPr>
          <p:cNvPr id="158788" name="Line 103"/>
          <p:cNvSpPr>
            <a:spLocks noChangeShapeType="1"/>
          </p:cNvSpPr>
          <p:nvPr/>
        </p:nvSpPr>
        <p:spPr bwMode="auto">
          <a:xfrm flipH="1" flipV="1">
            <a:off x="2079625" y="4864100"/>
            <a:ext cx="241300" cy="1746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9" name="Line 104"/>
          <p:cNvSpPr>
            <a:spLocks noChangeShapeType="1"/>
          </p:cNvSpPr>
          <p:nvPr/>
        </p:nvSpPr>
        <p:spPr bwMode="auto">
          <a:xfrm flipH="1">
            <a:off x="1649413" y="4891088"/>
            <a:ext cx="147637" cy="3762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90" name="Line 105"/>
          <p:cNvSpPr>
            <a:spLocks noChangeShapeType="1"/>
          </p:cNvSpPr>
          <p:nvPr/>
        </p:nvSpPr>
        <p:spPr bwMode="auto">
          <a:xfrm>
            <a:off x="6731000" y="5173663"/>
            <a:ext cx="68263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91" name="Line 106"/>
          <p:cNvSpPr>
            <a:spLocks noChangeShapeType="1"/>
          </p:cNvSpPr>
          <p:nvPr/>
        </p:nvSpPr>
        <p:spPr bwMode="auto">
          <a:xfrm>
            <a:off x="3168650" y="6100763"/>
            <a:ext cx="201613" cy="1349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108" name="Group 117"/>
          <p:cNvGrpSpPr>
            <a:grpSpLocks/>
          </p:cNvGrpSpPr>
          <p:nvPr/>
        </p:nvGrpSpPr>
        <p:grpSpPr bwMode="auto">
          <a:xfrm>
            <a:off x="2551113" y="4953000"/>
            <a:ext cx="1346200" cy="628650"/>
            <a:chOff x="2171" y="2713"/>
            <a:chExt cx="848" cy="396"/>
          </a:xfrm>
        </p:grpSpPr>
        <p:sp>
          <p:nvSpPr>
            <p:cNvPr id="158801" name="AutoShape 118"/>
            <p:cNvSpPr>
              <a:spLocks noChangeArrowheads="1"/>
            </p:cNvSpPr>
            <p:nvPr/>
          </p:nvSpPr>
          <p:spPr bwMode="auto">
            <a:xfrm rot="-9091425">
              <a:off x="2171" y="2935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02" name="Text Box 119"/>
            <p:cNvSpPr txBox="1">
              <a:spLocks noChangeArrowheads="1"/>
            </p:cNvSpPr>
            <p:nvPr/>
          </p:nvSpPr>
          <p:spPr bwMode="auto">
            <a:xfrm>
              <a:off x="2384" y="2713"/>
              <a:ext cx="63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BGP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message</a:t>
              </a:r>
            </a:p>
          </p:txBody>
        </p:sp>
      </p:grpSp>
      <p:sp>
        <p:nvSpPr>
          <p:cNvPr id="158794" name="Freeform 113"/>
          <p:cNvSpPr>
            <a:spLocks/>
          </p:cNvSpPr>
          <p:nvPr/>
        </p:nvSpPr>
        <p:spPr bwMode="auto">
          <a:xfrm flipH="1">
            <a:off x="0" y="50990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95" name="Text Box 114"/>
          <p:cNvSpPr txBox="1">
            <a:spLocks noChangeArrowheads="1"/>
          </p:cNvSpPr>
          <p:nvPr/>
        </p:nvSpPr>
        <p:spPr bwMode="auto">
          <a:xfrm>
            <a:off x="180975" y="5611813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58796" name="Line 115"/>
          <p:cNvSpPr>
            <a:spLocks noChangeShapeType="1"/>
          </p:cNvSpPr>
          <p:nvPr/>
        </p:nvSpPr>
        <p:spPr bwMode="auto">
          <a:xfrm flipH="1">
            <a:off x="923925" y="5399088"/>
            <a:ext cx="468313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8797" name="Freeform 2"/>
          <p:cNvSpPr>
            <a:spLocks/>
          </p:cNvSpPr>
          <p:nvPr/>
        </p:nvSpPr>
        <p:spPr bwMode="auto">
          <a:xfrm>
            <a:off x="7972425" y="45910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98" name="Text Box 112"/>
          <p:cNvSpPr txBox="1">
            <a:spLocks noChangeArrowheads="1"/>
          </p:cNvSpPr>
          <p:nvPr/>
        </p:nvSpPr>
        <p:spPr bwMode="auto">
          <a:xfrm>
            <a:off x="7994650" y="5159375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58799" name="Line 92"/>
          <p:cNvSpPr>
            <a:spLocks noChangeShapeType="1"/>
          </p:cNvSpPr>
          <p:nvPr/>
        </p:nvSpPr>
        <p:spPr bwMode="auto">
          <a:xfrm>
            <a:off x="6789738" y="5087938"/>
            <a:ext cx="1425575" cy="7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8800" name="Line 93"/>
          <p:cNvSpPr>
            <a:spLocks noChangeShapeType="1"/>
          </p:cNvSpPr>
          <p:nvPr/>
        </p:nvSpPr>
        <p:spPr bwMode="auto">
          <a:xfrm>
            <a:off x="7058025" y="5524500"/>
            <a:ext cx="1030288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789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4E33584-52A6-4002-9F2A-503EB914F2F4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Μηνύματα </a:t>
            </a:r>
            <a:r>
              <a:rPr lang="en-US" sz="3600" smtClean="0"/>
              <a:t>BGP</a:t>
            </a:r>
            <a:endParaRPr lang="en-US" sz="2800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22626"/>
            <a:ext cx="8229600" cy="49670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Τα μηνύματα </a:t>
            </a:r>
            <a:r>
              <a:rPr lang="en-US" sz="2400" dirty="0" smtClean="0"/>
              <a:t>BGP </a:t>
            </a:r>
            <a:r>
              <a:rPr lang="el-GR" sz="2400" dirty="0" smtClean="0"/>
              <a:t>ανταλλάσσονται μεταξύ ομότιμων πάνω από </a:t>
            </a:r>
            <a:r>
              <a:rPr lang="en-US" sz="2400" dirty="0" smtClean="0"/>
              <a:t>TCP</a:t>
            </a:r>
            <a:r>
              <a:rPr lang="el-GR" sz="2400" dirty="0" smtClean="0"/>
              <a:t> σύνδεση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Μηνύματα </a:t>
            </a:r>
            <a:r>
              <a:rPr lang="en-US" sz="2400" dirty="0" smtClean="0"/>
              <a:t>BGP: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OPEN:</a:t>
            </a:r>
            <a:r>
              <a:rPr lang="en-US" dirty="0" smtClean="0"/>
              <a:t> </a:t>
            </a:r>
            <a:r>
              <a:rPr lang="el-GR" dirty="0" smtClean="0"/>
              <a:t>ανοίγει σύνδεση</a:t>
            </a:r>
            <a:r>
              <a:rPr lang="en-US" dirty="0" smtClean="0"/>
              <a:t> TCP </a:t>
            </a:r>
            <a:r>
              <a:rPr lang="el-GR" dirty="0" smtClean="0"/>
              <a:t>προς τον ομότιμο και </a:t>
            </a:r>
            <a:r>
              <a:rPr lang="el-GR" dirty="0" err="1" smtClean="0"/>
              <a:t>ταυτοποιεί</a:t>
            </a:r>
            <a:r>
              <a:rPr lang="el-GR" dirty="0" smtClean="0"/>
              <a:t> τον αποστολέα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UPDATE:</a:t>
            </a:r>
            <a:r>
              <a:rPr lang="en-US" dirty="0" smtClean="0"/>
              <a:t> </a:t>
            </a:r>
            <a:r>
              <a:rPr lang="el-GR" dirty="0" smtClean="0"/>
              <a:t>δημοσιοποιεί νέα διαδρομή</a:t>
            </a:r>
            <a:r>
              <a:rPr lang="en-US" dirty="0" smtClean="0"/>
              <a:t> (</a:t>
            </a:r>
            <a:r>
              <a:rPr lang="el-GR" dirty="0" smtClean="0"/>
              <a:t>ή αποσύρει παλιά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KEEPALIVE</a:t>
            </a:r>
            <a:r>
              <a:rPr lang="el-GR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διατηρεί τη σύνδεση ζωντανή ελλείψει </a:t>
            </a:r>
            <a:r>
              <a:rPr lang="en-US" dirty="0" smtClean="0"/>
              <a:t>UPDATES</a:t>
            </a:r>
            <a:r>
              <a:rPr lang="el-GR" dirty="0" smtClean="0"/>
              <a:t>. </a:t>
            </a:r>
            <a:r>
              <a:rPr lang="en-US" dirty="0" smtClean="0"/>
              <a:t> </a:t>
            </a:r>
            <a:r>
              <a:rPr lang="el-GR" dirty="0" smtClean="0"/>
              <a:t>Επίσης επιβεβαιώνει αίτηση</a:t>
            </a:r>
            <a:r>
              <a:rPr lang="en-US" dirty="0" smtClean="0"/>
              <a:t> OPEN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NOTIFICATION:</a:t>
            </a:r>
            <a:r>
              <a:rPr lang="en-US" dirty="0" smtClean="0"/>
              <a:t> </a:t>
            </a:r>
            <a:r>
              <a:rPr lang="el-GR" dirty="0" smtClean="0"/>
              <a:t>αναφέρει σφάλματα σε προηγούμενο μήνυμα και χρησιμοποιείται για το κλείσιμο σύνδεσης</a:t>
            </a:r>
            <a:endParaRPr lang="en-US" sz="2800" dirty="0" smtClean="0"/>
          </a:p>
        </p:txBody>
      </p:sp>
      <p:sp>
        <p:nvSpPr>
          <p:cNvPr id="1628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0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462C3B2-742C-446D-A5FD-0FCAB240DD2F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8224838" cy="1143000"/>
          </a:xfrm>
        </p:spPr>
        <p:txBody>
          <a:bodyPr/>
          <a:lstStyle/>
          <a:p>
            <a:r>
              <a:rPr lang="el-GR" smtClean="0"/>
              <a:t>Διανομή πληροφορίας προσέγγισης</a:t>
            </a:r>
            <a:endParaRPr lang="en-US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108075"/>
            <a:ext cx="8156575" cy="23701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Χρησιμοποιώντας σύνοδο </a:t>
            </a:r>
            <a:r>
              <a:rPr lang="en-US" sz="2000" dirty="0" err="1" smtClean="0"/>
              <a:t>eBGP</a:t>
            </a:r>
            <a:r>
              <a:rPr lang="en-US" sz="2000" dirty="0" smtClean="0"/>
              <a:t> </a:t>
            </a:r>
            <a:r>
              <a:rPr lang="el-GR" sz="2000" dirty="0" smtClean="0"/>
              <a:t>μεταξύ των</a:t>
            </a:r>
            <a:r>
              <a:rPr lang="en-US" sz="2000" dirty="0" smtClean="0"/>
              <a:t> 3a </a:t>
            </a:r>
            <a:r>
              <a:rPr lang="el-GR" sz="2000" dirty="0" smtClean="0"/>
              <a:t>και</a:t>
            </a:r>
            <a:r>
              <a:rPr lang="en-US" sz="2000" dirty="0" smtClean="0"/>
              <a:t> 1c,</a:t>
            </a:r>
            <a:r>
              <a:rPr lang="el-GR" sz="2000" dirty="0" smtClean="0"/>
              <a:t> το</a:t>
            </a:r>
            <a:r>
              <a:rPr lang="en-US" sz="2000" dirty="0" smtClean="0"/>
              <a:t> AS3 </a:t>
            </a:r>
            <a:r>
              <a:rPr lang="el-GR" sz="2000" dirty="0" smtClean="0"/>
              <a:t>στέλνει πληροφορίες δυνατότητας προσέγγισης προθέματος στο </a:t>
            </a:r>
            <a:r>
              <a:rPr lang="en-US" sz="2000" dirty="0" smtClean="0"/>
              <a:t>AS1.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Το </a:t>
            </a:r>
            <a:r>
              <a:rPr lang="en-US" sz="2000" dirty="0" smtClean="0"/>
              <a:t>1c </a:t>
            </a:r>
            <a:r>
              <a:rPr lang="el-GR" sz="2000" dirty="0" smtClean="0"/>
              <a:t>μπορεί τότε να χρησιμοποιήσει</a:t>
            </a:r>
            <a:r>
              <a:rPr lang="en-US" sz="2000" dirty="0" smtClean="0"/>
              <a:t> </a:t>
            </a:r>
            <a:r>
              <a:rPr lang="en-US" sz="2000" dirty="0" err="1" smtClean="0"/>
              <a:t>iBGP</a:t>
            </a:r>
            <a:r>
              <a:rPr lang="en-US" sz="2000" dirty="0" smtClean="0"/>
              <a:t> </a:t>
            </a:r>
            <a:r>
              <a:rPr lang="el-GR" sz="2000" dirty="0" smtClean="0"/>
              <a:t>για να διανείμει νέες πληροφορίες προθέματος σε όλους τους δρομολογητές του </a:t>
            </a:r>
            <a:r>
              <a:rPr lang="en-US" sz="2000" dirty="0" smtClean="0"/>
              <a:t>AS1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Το </a:t>
            </a:r>
            <a:r>
              <a:rPr lang="en-US" sz="2000" dirty="0" smtClean="0"/>
              <a:t>1b </a:t>
            </a:r>
            <a:r>
              <a:rPr lang="el-GR" sz="2000" dirty="0" smtClean="0"/>
              <a:t>μπορεί τότε να διαφημίσει εκ νέου τις νέες πληροφορίες προσέγγισης στο</a:t>
            </a:r>
            <a:r>
              <a:rPr lang="en-US" sz="2000" dirty="0" smtClean="0"/>
              <a:t> AS2 </a:t>
            </a:r>
            <a:r>
              <a:rPr lang="el-GR" sz="2000" dirty="0" smtClean="0"/>
              <a:t>μέσω της συνεδρίας </a:t>
            </a:r>
            <a:r>
              <a:rPr lang="en-US" sz="2000" dirty="0" err="1" smtClean="0"/>
              <a:t>eBGP</a:t>
            </a:r>
            <a:r>
              <a:rPr lang="en-US" sz="2000" dirty="0" smtClean="0"/>
              <a:t> </a:t>
            </a:r>
            <a:r>
              <a:rPr lang="el-GR" sz="2000" dirty="0" smtClean="0"/>
              <a:t>από το </a:t>
            </a:r>
            <a:r>
              <a:rPr lang="en-US" sz="2000" dirty="0" smtClean="0"/>
              <a:t>1b-</a:t>
            </a:r>
            <a:r>
              <a:rPr lang="el-GR" sz="2000" dirty="0" smtClean="0"/>
              <a:t>στο</a:t>
            </a:r>
            <a:r>
              <a:rPr lang="en-US" sz="2000" dirty="0" smtClean="0"/>
              <a:t>-2a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Όταν κάποιος δρομολογητής μαθαίνει για νέο πρόθεμα δημιουργεί καταχώριση για το πρόθεμα στον πίνακα προώθησής του</a:t>
            </a:r>
            <a:endParaRPr lang="en-US" sz="2000" dirty="0" smtClean="0"/>
          </a:p>
        </p:txBody>
      </p:sp>
      <p:sp>
        <p:nvSpPr>
          <p:cNvPr id="159748" name="Freeform 107"/>
          <p:cNvSpPr>
            <a:spLocks/>
          </p:cNvSpPr>
          <p:nvPr/>
        </p:nvSpPr>
        <p:spPr bwMode="auto">
          <a:xfrm>
            <a:off x="5248275" y="4511675"/>
            <a:ext cx="2557463" cy="1627188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49" name="Freeform 108"/>
          <p:cNvSpPr>
            <a:spLocks/>
          </p:cNvSpPr>
          <p:nvPr/>
        </p:nvSpPr>
        <p:spPr bwMode="auto">
          <a:xfrm>
            <a:off x="976313" y="4173538"/>
            <a:ext cx="1992312" cy="1612900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50" name="Freeform 109"/>
          <p:cNvSpPr>
            <a:spLocks/>
          </p:cNvSpPr>
          <p:nvPr/>
        </p:nvSpPr>
        <p:spPr bwMode="auto">
          <a:xfrm>
            <a:off x="2262188" y="5472113"/>
            <a:ext cx="2660650" cy="1122362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51" name="Oval 110"/>
          <p:cNvSpPr>
            <a:spLocks noChangeArrowheads="1"/>
          </p:cNvSpPr>
          <p:nvPr/>
        </p:nvSpPr>
        <p:spPr bwMode="auto">
          <a:xfrm>
            <a:off x="1390650" y="533558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52" name="Line 111"/>
          <p:cNvSpPr>
            <a:spLocks noChangeShapeType="1"/>
          </p:cNvSpPr>
          <p:nvPr/>
        </p:nvSpPr>
        <p:spPr bwMode="auto">
          <a:xfrm>
            <a:off x="1390650" y="53244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53" name="Line 112"/>
          <p:cNvSpPr>
            <a:spLocks noChangeShapeType="1"/>
          </p:cNvSpPr>
          <p:nvPr/>
        </p:nvSpPr>
        <p:spPr bwMode="auto">
          <a:xfrm>
            <a:off x="1887538" y="53244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54" name="Rectangle 113"/>
          <p:cNvSpPr>
            <a:spLocks noChangeArrowheads="1"/>
          </p:cNvSpPr>
          <p:nvPr/>
        </p:nvSpPr>
        <p:spPr bwMode="auto">
          <a:xfrm>
            <a:off x="1390650" y="532447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55" name="Oval 114"/>
          <p:cNvSpPr>
            <a:spLocks noChangeArrowheads="1"/>
          </p:cNvSpPr>
          <p:nvPr/>
        </p:nvSpPr>
        <p:spPr bwMode="auto">
          <a:xfrm>
            <a:off x="1385888" y="52308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56" name="Rectangle 115"/>
          <p:cNvSpPr>
            <a:spLocks noChangeArrowheads="1"/>
          </p:cNvSpPr>
          <p:nvPr/>
        </p:nvSpPr>
        <p:spPr bwMode="auto">
          <a:xfrm>
            <a:off x="1524000" y="5251450"/>
            <a:ext cx="223838" cy="1968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57" name="Text Box 116"/>
          <p:cNvSpPr txBox="1">
            <a:spLocks noChangeArrowheads="1"/>
          </p:cNvSpPr>
          <p:nvPr/>
        </p:nvSpPr>
        <p:spPr bwMode="auto">
          <a:xfrm>
            <a:off x="1397000" y="5154613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9758" name="Oval 117"/>
          <p:cNvSpPr>
            <a:spLocks noChangeArrowheads="1"/>
          </p:cNvSpPr>
          <p:nvPr/>
        </p:nvSpPr>
        <p:spPr bwMode="auto">
          <a:xfrm>
            <a:off x="3324225" y="62976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59" name="Line 118"/>
          <p:cNvSpPr>
            <a:spLocks noChangeShapeType="1"/>
          </p:cNvSpPr>
          <p:nvPr/>
        </p:nvSpPr>
        <p:spPr bwMode="auto">
          <a:xfrm>
            <a:off x="3324225" y="62865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60" name="Line 119"/>
          <p:cNvSpPr>
            <a:spLocks noChangeShapeType="1"/>
          </p:cNvSpPr>
          <p:nvPr/>
        </p:nvSpPr>
        <p:spPr bwMode="auto">
          <a:xfrm>
            <a:off x="3821113" y="62865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61" name="Rectangle 120"/>
          <p:cNvSpPr>
            <a:spLocks noChangeArrowheads="1"/>
          </p:cNvSpPr>
          <p:nvPr/>
        </p:nvSpPr>
        <p:spPr bwMode="auto">
          <a:xfrm>
            <a:off x="3324225" y="62865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62" name="Oval 121"/>
          <p:cNvSpPr>
            <a:spLocks noChangeArrowheads="1"/>
          </p:cNvSpPr>
          <p:nvPr/>
        </p:nvSpPr>
        <p:spPr bwMode="auto">
          <a:xfrm>
            <a:off x="3319463" y="61928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59763" name="Group 122"/>
          <p:cNvGrpSpPr>
            <a:grpSpLocks/>
          </p:cNvGrpSpPr>
          <p:nvPr/>
        </p:nvGrpSpPr>
        <p:grpSpPr bwMode="auto">
          <a:xfrm>
            <a:off x="3352800" y="6107113"/>
            <a:ext cx="447675" cy="396875"/>
            <a:chOff x="2916" y="2429"/>
            <a:chExt cx="284" cy="250"/>
          </a:xfrm>
        </p:grpSpPr>
        <p:sp>
          <p:nvSpPr>
            <p:cNvPr id="159856" name="Rectangle 12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57" name="Text Box 124"/>
            <p:cNvSpPr txBox="1">
              <a:spLocks noChangeArrowheads="1"/>
            </p:cNvSpPr>
            <p:nvPr/>
          </p:nvSpPr>
          <p:spPr bwMode="auto">
            <a:xfrm>
              <a:off x="2916" y="2429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1d</a:t>
              </a:r>
            </a:p>
          </p:txBody>
        </p:sp>
      </p:grpSp>
      <p:sp>
        <p:nvSpPr>
          <p:cNvPr id="159764" name="Oval 125"/>
          <p:cNvSpPr>
            <a:spLocks noChangeArrowheads="1"/>
          </p:cNvSpPr>
          <p:nvPr/>
        </p:nvSpPr>
        <p:spPr bwMode="auto">
          <a:xfrm>
            <a:off x="2281238" y="5126038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65" name="Line 126"/>
          <p:cNvSpPr>
            <a:spLocks noChangeShapeType="1"/>
          </p:cNvSpPr>
          <p:nvPr/>
        </p:nvSpPr>
        <p:spPr bwMode="auto">
          <a:xfrm>
            <a:off x="2281238" y="511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66" name="Line 127"/>
          <p:cNvSpPr>
            <a:spLocks noChangeShapeType="1"/>
          </p:cNvSpPr>
          <p:nvPr/>
        </p:nvSpPr>
        <p:spPr bwMode="auto">
          <a:xfrm>
            <a:off x="2778125" y="511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67" name="Rectangle 128"/>
          <p:cNvSpPr>
            <a:spLocks noChangeArrowheads="1"/>
          </p:cNvSpPr>
          <p:nvPr/>
        </p:nvSpPr>
        <p:spPr bwMode="auto">
          <a:xfrm>
            <a:off x="2281238" y="51149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68" name="Oval 129"/>
          <p:cNvSpPr>
            <a:spLocks noChangeArrowheads="1"/>
          </p:cNvSpPr>
          <p:nvPr/>
        </p:nvSpPr>
        <p:spPr bwMode="auto">
          <a:xfrm>
            <a:off x="2276475" y="5021263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69" name="Rectangle 130"/>
          <p:cNvSpPr>
            <a:spLocks noChangeArrowheads="1"/>
          </p:cNvSpPr>
          <p:nvPr/>
        </p:nvSpPr>
        <p:spPr bwMode="auto">
          <a:xfrm>
            <a:off x="2414588" y="5041900"/>
            <a:ext cx="225425" cy="174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70" name="Text Box 131"/>
          <p:cNvSpPr txBox="1">
            <a:spLocks noChangeArrowheads="1"/>
          </p:cNvSpPr>
          <p:nvPr/>
        </p:nvSpPr>
        <p:spPr bwMode="auto">
          <a:xfrm>
            <a:off x="2297113" y="4945063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9771" name="Oval 132"/>
          <p:cNvSpPr>
            <a:spLocks noChangeArrowheads="1"/>
          </p:cNvSpPr>
          <p:nvPr/>
        </p:nvSpPr>
        <p:spPr bwMode="auto">
          <a:xfrm>
            <a:off x="3267075" y="566896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72" name="Line 133"/>
          <p:cNvSpPr>
            <a:spLocks noChangeShapeType="1"/>
          </p:cNvSpPr>
          <p:nvPr/>
        </p:nvSpPr>
        <p:spPr bwMode="auto">
          <a:xfrm>
            <a:off x="3267075" y="5657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73" name="Line 134"/>
          <p:cNvSpPr>
            <a:spLocks noChangeShapeType="1"/>
          </p:cNvSpPr>
          <p:nvPr/>
        </p:nvSpPr>
        <p:spPr bwMode="auto">
          <a:xfrm>
            <a:off x="3763963" y="5657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74" name="Rectangle 135"/>
          <p:cNvSpPr>
            <a:spLocks noChangeArrowheads="1"/>
          </p:cNvSpPr>
          <p:nvPr/>
        </p:nvSpPr>
        <p:spPr bwMode="auto">
          <a:xfrm>
            <a:off x="3267075" y="56578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75" name="Oval 136"/>
          <p:cNvSpPr>
            <a:spLocks noChangeArrowheads="1"/>
          </p:cNvSpPr>
          <p:nvPr/>
        </p:nvSpPr>
        <p:spPr bwMode="auto">
          <a:xfrm>
            <a:off x="3262313" y="556418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59776" name="Group 137"/>
          <p:cNvGrpSpPr>
            <a:grpSpLocks/>
          </p:cNvGrpSpPr>
          <p:nvPr/>
        </p:nvGrpSpPr>
        <p:grpSpPr bwMode="auto">
          <a:xfrm>
            <a:off x="3300413" y="5478463"/>
            <a:ext cx="428625" cy="396875"/>
            <a:chOff x="2919" y="2429"/>
            <a:chExt cx="277" cy="250"/>
          </a:xfrm>
        </p:grpSpPr>
        <p:sp>
          <p:nvSpPr>
            <p:cNvPr id="159854" name="Rectangle 13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55" name="Text Box 139"/>
            <p:cNvSpPr txBox="1">
              <a:spLocks noChangeArrowheads="1"/>
            </p:cNvSpPr>
            <p:nvPr/>
          </p:nvSpPr>
          <p:spPr bwMode="auto">
            <a:xfrm>
              <a:off x="2919" y="2429"/>
              <a:ext cx="2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1c</a:t>
              </a:r>
            </a:p>
          </p:txBody>
        </p:sp>
      </p:grpSp>
      <p:sp>
        <p:nvSpPr>
          <p:cNvPr id="159777" name="Line 140"/>
          <p:cNvSpPr>
            <a:spLocks noChangeShapeType="1"/>
          </p:cNvSpPr>
          <p:nvPr/>
        </p:nvSpPr>
        <p:spPr bwMode="auto">
          <a:xfrm>
            <a:off x="6116638" y="5370513"/>
            <a:ext cx="48895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78" name="Freeform 141"/>
          <p:cNvSpPr>
            <a:spLocks/>
          </p:cNvSpPr>
          <p:nvPr/>
        </p:nvSpPr>
        <p:spPr bwMode="auto">
          <a:xfrm>
            <a:off x="1874838" y="5164138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79" name="Freeform 142"/>
          <p:cNvSpPr>
            <a:spLocks/>
          </p:cNvSpPr>
          <p:nvPr/>
        </p:nvSpPr>
        <p:spPr bwMode="auto">
          <a:xfrm>
            <a:off x="2566988" y="5259388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80" name="Freeform 143"/>
          <p:cNvSpPr>
            <a:spLocks/>
          </p:cNvSpPr>
          <p:nvPr/>
        </p:nvSpPr>
        <p:spPr bwMode="auto">
          <a:xfrm>
            <a:off x="4668838" y="5446713"/>
            <a:ext cx="1038225" cy="666750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81" name="Oval 144"/>
          <p:cNvSpPr>
            <a:spLocks noChangeArrowheads="1"/>
          </p:cNvSpPr>
          <p:nvPr/>
        </p:nvSpPr>
        <p:spPr bwMode="auto">
          <a:xfrm>
            <a:off x="5619750" y="53451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82" name="Line 145"/>
          <p:cNvSpPr>
            <a:spLocks noChangeShapeType="1"/>
          </p:cNvSpPr>
          <p:nvPr/>
        </p:nvSpPr>
        <p:spPr bwMode="auto">
          <a:xfrm>
            <a:off x="5619750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83" name="Line 146"/>
          <p:cNvSpPr>
            <a:spLocks noChangeShapeType="1"/>
          </p:cNvSpPr>
          <p:nvPr/>
        </p:nvSpPr>
        <p:spPr bwMode="auto">
          <a:xfrm>
            <a:off x="6116638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84" name="Rectangle 147"/>
          <p:cNvSpPr>
            <a:spLocks noChangeArrowheads="1"/>
          </p:cNvSpPr>
          <p:nvPr/>
        </p:nvSpPr>
        <p:spPr bwMode="auto">
          <a:xfrm>
            <a:off x="5619750" y="53340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85" name="Oval 148"/>
          <p:cNvSpPr>
            <a:spLocks noChangeArrowheads="1"/>
          </p:cNvSpPr>
          <p:nvPr/>
        </p:nvSpPr>
        <p:spPr bwMode="auto">
          <a:xfrm>
            <a:off x="5614988" y="52403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86" name="Rectangle 149"/>
          <p:cNvSpPr>
            <a:spLocks noChangeArrowheads="1"/>
          </p:cNvSpPr>
          <p:nvPr/>
        </p:nvSpPr>
        <p:spPr bwMode="auto">
          <a:xfrm>
            <a:off x="5753100" y="5260975"/>
            <a:ext cx="223838" cy="190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87" name="Text Box 150"/>
          <p:cNvSpPr txBox="1">
            <a:spLocks noChangeArrowheads="1"/>
          </p:cNvSpPr>
          <p:nvPr/>
        </p:nvSpPr>
        <p:spPr bwMode="auto">
          <a:xfrm>
            <a:off x="5635625" y="5164138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2a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9788" name="Text Box 151"/>
          <p:cNvSpPr txBox="1">
            <a:spLocks noChangeArrowheads="1"/>
          </p:cNvSpPr>
          <p:nvPr/>
        </p:nvSpPr>
        <p:spPr bwMode="auto">
          <a:xfrm>
            <a:off x="1924050" y="5303838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AS3</a:t>
            </a:r>
            <a:endParaRPr lang="en-US"/>
          </a:p>
        </p:txBody>
      </p:sp>
      <p:sp>
        <p:nvSpPr>
          <p:cNvPr id="159789" name="Text Box 152"/>
          <p:cNvSpPr txBox="1">
            <a:spLocks noChangeArrowheads="1"/>
          </p:cNvSpPr>
          <p:nvPr/>
        </p:nvSpPr>
        <p:spPr bwMode="auto">
          <a:xfrm>
            <a:off x="2495550" y="616267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AS1</a:t>
            </a:r>
            <a:endParaRPr lang="en-US"/>
          </a:p>
        </p:txBody>
      </p:sp>
      <p:sp>
        <p:nvSpPr>
          <p:cNvPr id="159790" name="Text Box 153"/>
          <p:cNvSpPr txBox="1">
            <a:spLocks noChangeArrowheads="1"/>
          </p:cNvSpPr>
          <p:nvPr/>
        </p:nvSpPr>
        <p:spPr bwMode="auto">
          <a:xfrm>
            <a:off x="6067425" y="56213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AS2</a:t>
            </a:r>
          </a:p>
        </p:txBody>
      </p:sp>
      <p:sp>
        <p:nvSpPr>
          <p:cNvPr id="159791" name="Oval 154"/>
          <p:cNvSpPr>
            <a:spLocks noChangeArrowheads="1"/>
          </p:cNvSpPr>
          <p:nvPr/>
        </p:nvSpPr>
        <p:spPr bwMode="auto">
          <a:xfrm>
            <a:off x="2781300" y="600233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92" name="Line 155"/>
          <p:cNvSpPr>
            <a:spLocks noChangeShapeType="1"/>
          </p:cNvSpPr>
          <p:nvPr/>
        </p:nvSpPr>
        <p:spPr bwMode="auto">
          <a:xfrm>
            <a:off x="2781300" y="59912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93" name="Line 156"/>
          <p:cNvSpPr>
            <a:spLocks noChangeShapeType="1"/>
          </p:cNvSpPr>
          <p:nvPr/>
        </p:nvSpPr>
        <p:spPr bwMode="auto">
          <a:xfrm>
            <a:off x="3278188" y="59912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94" name="Rectangle 157"/>
          <p:cNvSpPr>
            <a:spLocks noChangeArrowheads="1"/>
          </p:cNvSpPr>
          <p:nvPr/>
        </p:nvSpPr>
        <p:spPr bwMode="auto">
          <a:xfrm>
            <a:off x="2781300" y="59912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95" name="Oval 158"/>
          <p:cNvSpPr>
            <a:spLocks noChangeArrowheads="1"/>
          </p:cNvSpPr>
          <p:nvPr/>
        </p:nvSpPr>
        <p:spPr bwMode="auto">
          <a:xfrm>
            <a:off x="2776538" y="59039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96" name="Rectangle 159"/>
          <p:cNvSpPr>
            <a:spLocks noChangeArrowheads="1"/>
          </p:cNvSpPr>
          <p:nvPr/>
        </p:nvSpPr>
        <p:spPr bwMode="auto">
          <a:xfrm>
            <a:off x="2911475" y="5946775"/>
            <a:ext cx="225425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97" name="Text Box 160"/>
          <p:cNvSpPr txBox="1">
            <a:spLocks noChangeArrowheads="1"/>
          </p:cNvSpPr>
          <p:nvPr/>
        </p:nvSpPr>
        <p:spPr bwMode="auto">
          <a:xfrm>
            <a:off x="2820988" y="5818188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1a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59798" name="Group 161"/>
          <p:cNvGrpSpPr>
            <a:grpSpLocks/>
          </p:cNvGrpSpPr>
          <p:nvPr/>
        </p:nvGrpSpPr>
        <p:grpSpPr bwMode="auto">
          <a:xfrm>
            <a:off x="6342063" y="4875213"/>
            <a:ext cx="501650" cy="396875"/>
            <a:chOff x="4320" y="1940"/>
            <a:chExt cx="316" cy="250"/>
          </a:xfrm>
        </p:grpSpPr>
        <p:sp>
          <p:nvSpPr>
            <p:cNvPr id="159847" name="Oval 162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48" name="Line 163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49" name="Line 164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50" name="Rectangle 165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9851" name="Oval 166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52" name="Rectangle 167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53" name="Text Box 168"/>
            <p:cNvSpPr txBox="1">
              <a:spLocks noChangeArrowheads="1"/>
            </p:cNvSpPr>
            <p:nvPr/>
          </p:nvSpPr>
          <p:spPr bwMode="auto">
            <a:xfrm>
              <a:off x="4333" y="1940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9799" name="Group 169"/>
          <p:cNvGrpSpPr>
            <a:grpSpLocks/>
          </p:cNvGrpSpPr>
          <p:nvPr/>
        </p:nvGrpSpPr>
        <p:grpSpPr bwMode="auto">
          <a:xfrm>
            <a:off x="6605588" y="5335588"/>
            <a:ext cx="501650" cy="396875"/>
            <a:chOff x="4596" y="2162"/>
            <a:chExt cx="316" cy="250"/>
          </a:xfrm>
        </p:grpSpPr>
        <p:sp>
          <p:nvSpPr>
            <p:cNvPr id="159840" name="Oval 170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41" name="Line 171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42" name="Line 172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43" name="Rectangle 173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9844" name="Oval 174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45" name="Rectangle 175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46" name="Text Box 176"/>
            <p:cNvSpPr txBox="1">
              <a:spLocks noChangeArrowheads="1"/>
            </p:cNvSpPr>
            <p:nvPr/>
          </p:nvSpPr>
          <p:spPr bwMode="auto">
            <a:xfrm>
              <a:off x="4603" y="2162"/>
              <a:ext cx="3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2b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9800" name="Group 177"/>
          <p:cNvGrpSpPr>
            <a:grpSpLocks/>
          </p:cNvGrpSpPr>
          <p:nvPr/>
        </p:nvGrpSpPr>
        <p:grpSpPr bwMode="auto">
          <a:xfrm>
            <a:off x="4176713" y="5922963"/>
            <a:ext cx="501650" cy="396875"/>
            <a:chOff x="2016" y="1980"/>
            <a:chExt cx="316" cy="250"/>
          </a:xfrm>
        </p:grpSpPr>
        <p:sp>
          <p:nvSpPr>
            <p:cNvPr id="159832" name="Oval 178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33" name="Line 179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34" name="Line 180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35" name="Rectangle 181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9836" name="Oval 182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9837" name="Group 183"/>
            <p:cNvGrpSpPr>
              <a:grpSpLocks/>
            </p:cNvGrpSpPr>
            <p:nvPr/>
          </p:nvGrpSpPr>
          <p:grpSpPr bwMode="auto">
            <a:xfrm>
              <a:off x="2034" y="1980"/>
              <a:ext cx="283" cy="250"/>
              <a:chOff x="2914" y="2429"/>
              <a:chExt cx="288" cy="250"/>
            </a:xfrm>
          </p:grpSpPr>
          <p:sp>
            <p:nvSpPr>
              <p:cNvPr id="159838" name="Rectangle 18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59839" name="Text Box 185"/>
              <p:cNvSpPr txBox="1">
                <a:spLocks noChangeArrowheads="1"/>
              </p:cNvSpPr>
              <p:nvPr/>
            </p:nvSpPr>
            <p:spPr bwMode="auto">
              <a:xfrm>
                <a:off x="2914" y="2429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9801" name="Group 186"/>
          <p:cNvGrpSpPr>
            <a:grpSpLocks/>
          </p:cNvGrpSpPr>
          <p:nvPr/>
        </p:nvGrpSpPr>
        <p:grpSpPr bwMode="auto">
          <a:xfrm>
            <a:off x="1655763" y="4578350"/>
            <a:ext cx="501650" cy="396875"/>
            <a:chOff x="2016" y="1980"/>
            <a:chExt cx="316" cy="250"/>
          </a:xfrm>
        </p:grpSpPr>
        <p:sp>
          <p:nvSpPr>
            <p:cNvPr id="159824" name="Oval 187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25" name="Line 188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26" name="Line 189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27" name="Rectangle 190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9828" name="Oval 191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9829" name="Group 192"/>
            <p:cNvGrpSpPr>
              <a:grpSpLocks/>
            </p:cNvGrpSpPr>
            <p:nvPr/>
          </p:nvGrpSpPr>
          <p:grpSpPr bwMode="auto">
            <a:xfrm>
              <a:off x="2027" y="1980"/>
              <a:ext cx="296" cy="250"/>
              <a:chOff x="2907" y="2429"/>
              <a:chExt cx="301" cy="250"/>
            </a:xfrm>
          </p:grpSpPr>
          <p:sp>
            <p:nvSpPr>
              <p:cNvPr id="159830" name="Rectangle 19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59831" name="Text Box 194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3c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9802" name="Line 195"/>
          <p:cNvSpPr>
            <a:spLocks noChangeShapeType="1"/>
          </p:cNvSpPr>
          <p:nvPr/>
        </p:nvSpPr>
        <p:spPr bwMode="auto">
          <a:xfrm flipH="1">
            <a:off x="3154363" y="5751513"/>
            <a:ext cx="147637" cy="161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3" name="Line 196"/>
          <p:cNvSpPr>
            <a:spLocks noChangeShapeType="1"/>
          </p:cNvSpPr>
          <p:nvPr/>
        </p:nvSpPr>
        <p:spPr bwMode="auto">
          <a:xfrm>
            <a:off x="3557588" y="5791200"/>
            <a:ext cx="0" cy="3905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4" name="Line 197"/>
          <p:cNvSpPr>
            <a:spLocks noChangeShapeType="1"/>
          </p:cNvSpPr>
          <p:nvPr/>
        </p:nvSpPr>
        <p:spPr bwMode="auto">
          <a:xfrm>
            <a:off x="3719513" y="5738813"/>
            <a:ext cx="496887" cy="3349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5" name="Line 198"/>
          <p:cNvSpPr>
            <a:spLocks noChangeShapeType="1"/>
          </p:cNvSpPr>
          <p:nvPr/>
        </p:nvSpPr>
        <p:spPr bwMode="auto">
          <a:xfrm flipH="1">
            <a:off x="3840163" y="6196013"/>
            <a:ext cx="376237" cy="1206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6" name="Line 199"/>
          <p:cNvSpPr>
            <a:spLocks noChangeShapeType="1"/>
          </p:cNvSpPr>
          <p:nvPr/>
        </p:nvSpPr>
        <p:spPr bwMode="auto">
          <a:xfrm flipH="1" flipV="1">
            <a:off x="3262313" y="6019800"/>
            <a:ext cx="901700" cy="809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7" name="Line 200"/>
          <p:cNvSpPr>
            <a:spLocks noChangeShapeType="1"/>
          </p:cNvSpPr>
          <p:nvPr/>
        </p:nvSpPr>
        <p:spPr bwMode="auto">
          <a:xfrm flipV="1">
            <a:off x="6032500" y="5105400"/>
            <a:ext cx="349250" cy="1349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8" name="Line 201"/>
          <p:cNvSpPr>
            <a:spLocks noChangeShapeType="1"/>
          </p:cNvSpPr>
          <p:nvPr/>
        </p:nvSpPr>
        <p:spPr bwMode="auto">
          <a:xfrm>
            <a:off x="3167063" y="4637088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9" name="Line 202"/>
          <p:cNvSpPr>
            <a:spLocks noChangeShapeType="1"/>
          </p:cNvSpPr>
          <p:nvPr/>
        </p:nvSpPr>
        <p:spPr bwMode="auto">
          <a:xfrm>
            <a:off x="3186113" y="4951413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0" name="Text Box 203"/>
          <p:cNvSpPr txBox="1">
            <a:spLocks noChangeArrowheads="1"/>
          </p:cNvSpPr>
          <p:nvPr/>
        </p:nvSpPr>
        <p:spPr bwMode="auto">
          <a:xfrm>
            <a:off x="4016375" y="4422775"/>
            <a:ext cx="1254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eBGP session</a:t>
            </a:r>
          </a:p>
        </p:txBody>
      </p:sp>
      <p:sp>
        <p:nvSpPr>
          <p:cNvPr id="159811" name="Text Box 204"/>
          <p:cNvSpPr txBox="1">
            <a:spLocks noChangeArrowheads="1"/>
          </p:cNvSpPr>
          <p:nvPr/>
        </p:nvSpPr>
        <p:spPr bwMode="auto">
          <a:xfrm>
            <a:off x="4043363" y="4772025"/>
            <a:ext cx="120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iBGP session</a:t>
            </a:r>
          </a:p>
        </p:txBody>
      </p:sp>
      <p:sp>
        <p:nvSpPr>
          <p:cNvPr id="159812" name="Line 205"/>
          <p:cNvSpPr>
            <a:spLocks noChangeShapeType="1"/>
          </p:cNvSpPr>
          <p:nvPr/>
        </p:nvSpPr>
        <p:spPr bwMode="auto">
          <a:xfrm flipH="1" flipV="1">
            <a:off x="2079625" y="4864100"/>
            <a:ext cx="241300" cy="1746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3" name="Line 206"/>
          <p:cNvSpPr>
            <a:spLocks noChangeShapeType="1"/>
          </p:cNvSpPr>
          <p:nvPr/>
        </p:nvSpPr>
        <p:spPr bwMode="auto">
          <a:xfrm flipH="1">
            <a:off x="1649413" y="4891088"/>
            <a:ext cx="147637" cy="3762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4" name="Line 207"/>
          <p:cNvSpPr>
            <a:spLocks noChangeShapeType="1"/>
          </p:cNvSpPr>
          <p:nvPr/>
        </p:nvSpPr>
        <p:spPr bwMode="auto">
          <a:xfrm>
            <a:off x="6731000" y="5173663"/>
            <a:ext cx="68263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5" name="Line 208"/>
          <p:cNvSpPr>
            <a:spLocks noChangeShapeType="1"/>
          </p:cNvSpPr>
          <p:nvPr/>
        </p:nvSpPr>
        <p:spPr bwMode="auto">
          <a:xfrm>
            <a:off x="3168650" y="6100763"/>
            <a:ext cx="201613" cy="1349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59817" name="Freeform 101"/>
          <p:cNvSpPr>
            <a:spLocks/>
          </p:cNvSpPr>
          <p:nvPr/>
        </p:nvSpPr>
        <p:spPr bwMode="auto">
          <a:xfrm flipH="1">
            <a:off x="0" y="50990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818" name="Text Box 102"/>
          <p:cNvSpPr txBox="1">
            <a:spLocks noChangeArrowheads="1"/>
          </p:cNvSpPr>
          <p:nvPr/>
        </p:nvSpPr>
        <p:spPr bwMode="auto">
          <a:xfrm>
            <a:off x="0" y="5683250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59819" name="Freeform 2"/>
          <p:cNvSpPr>
            <a:spLocks/>
          </p:cNvSpPr>
          <p:nvPr/>
        </p:nvSpPr>
        <p:spPr bwMode="auto">
          <a:xfrm>
            <a:off x="7797800" y="46323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820" name="Text Box 100"/>
          <p:cNvSpPr txBox="1">
            <a:spLocks noChangeArrowheads="1"/>
          </p:cNvSpPr>
          <p:nvPr/>
        </p:nvSpPr>
        <p:spPr bwMode="auto">
          <a:xfrm>
            <a:off x="7881938" y="5341938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59821" name="Line 80"/>
          <p:cNvSpPr>
            <a:spLocks noChangeShapeType="1"/>
          </p:cNvSpPr>
          <p:nvPr/>
        </p:nvSpPr>
        <p:spPr bwMode="auto">
          <a:xfrm>
            <a:off x="6832600" y="5087938"/>
            <a:ext cx="1130300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9822" name="Line 81"/>
          <p:cNvSpPr>
            <a:spLocks noChangeShapeType="1"/>
          </p:cNvSpPr>
          <p:nvPr/>
        </p:nvSpPr>
        <p:spPr bwMode="auto">
          <a:xfrm>
            <a:off x="7143750" y="5553075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9823" name="Line 81"/>
          <p:cNvSpPr>
            <a:spLocks noChangeShapeType="1"/>
          </p:cNvSpPr>
          <p:nvPr/>
        </p:nvSpPr>
        <p:spPr bwMode="auto">
          <a:xfrm flipV="1">
            <a:off x="830263" y="5397500"/>
            <a:ext cx="604837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297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D3CAC89-42EE-4175-A4BB-2A767B7B211B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1143000"/>
          </a:xfrm>
        </p:spPr>
        <p:txBody>
          <a:bodyPr/>
          <a:lstStyle/>
          <a:p>
            <a:r>
              <a:rPr lang="el-GR" sz="3200" dirty="0" err="1" smtClean="0"/>
              <a:t>Ιδιοχαρακτηριστικά</a:t>
            </a:r>
            <a:r>
              <a:rPr lang="el-GR" sz="3200" dirty="0" smtClean="0"/>
              <a:t> διαδρομής &amp; διαδρομές </a:t>
            </a:r>
            <a:r>
              <a:rPr lang="en-US" sz="3200" dirty="0" smtClean="0"/>
              <a:t>BGP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60488"/>
            <a:ext cx="8191500" cy="49418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Ένα </a:t>
            </a:r>
            <a:r>
              <a:rPr lang="el-GR" altLang="el-GR" sz="2400" dirty="0"/>
              <a:t>δημοσιοποιούμενο</a:t>
            </a:r>
            <a:r>
              <a:rPr lang="el-GR" sz="2400" dirty="0" smtClean="0"/>
              <a:t> πρόθεμα περιλαμβάνει χαρακτηριστικά του </a:t>
            </a:r>
            <a:r>
              <a:rPr lang="en-US" sz="2400" dirty="0" smtClean="0"/>
              <a:t>BGP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Πρόθεμα</a:t>
            </a:r>
            <a:r>
              <a:rPr lang="en-US" sz="2000" dirty="0" smtClean="0"/>
              <a:t> + </a:t>
            </a:r>
            <a:r>
              <a:rPr lang="el-GR" sz="2000" dirty="0" err="1" smtClean="0"/>
              <a:t>ιδιοχαρακτηριστικά</a:t>
            </a:r>
            <a:r>
              <a:rPr lang="en-US" sz="2000" dirty="0" smtClean="0"/>
              <a:t> = “</a:t>
            </a:r>
            <a:r>
              <a:rPr lang="el-GR" sz="2000" dirty="0" smtClean="0"/>
              <a:t>διαδρομή</a:t>
            </a:r>
            <a:r>
              <a:rPr lang="en-US" sz="2000" dirty="0" smtClean="0"/>
              <a:t>”</a:t>
            </a:r>
            <a:r>
              <a:rPr lang="el-GR" sz="2000" dirty="0" smtClean="0"/>
              <a:t> (</a:t>
            </a:r>
            <a:r>
              <a:rPr lang="en-US" sz="2000" dirty="0" smtClean="0"/>
              <a:t>route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Δύο σημαντικά </a:t>
            </a:r>
            <a:r>
              <a:rPr lang="el-GR" sz="2400" dirty="0" err="1" smtClean="0"/>
              <a:t>ιδιοχαρακτηριστικά</a:t>
            </a:r>
            <a:r>
              <a:rPr lang="en-US" sz="2400" dirty="0" smtClean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AS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Path:</a:t>
            </a:r>
            <a:r>
              <a:rPr lang="en-US" sz="2000" dirty="0" smtClean="0"/>
              <a:t> </a:t>
            </a:r>
            <a:r>
              <a:rPr lang="el-GR" sz="2000" dirty="0" smtClean="0"/>
              <a:t>περιλαμβάνει τα </a:t>
            </a:r>
            <a:r>
              <a:rPr lang="en-US" sz="2000" dirty="0" smtClean="0"/>
              <a:t>AS </a:t>
            </a:r>
            <a:r>
              <a:rPr lang="el-GR" sz="2000" dirty="0" smtClean="0"/>
              <a:t>μέσω των οποίων</a:t>
            </a:r>
            <a:r>
              <a:rPr lang="en-US" sz="2000" dirty="0" smtClean="0"/>
              <a:t> </a:t>
            </a:r>
            <a:r>
              <a:rPr lang="el-GR" sz="2000" dirty="0" smtClean="0"/>
              <a:t>έχει περάσει η διαφήμιση για το πρόθεμα</a:t>
            </a:r>
            <a:r>
              <a:rPr lang="en-US" sz="2000" dirty="0" smtClean="0"/>
              <a:t>: </a:t>
            </a:r>
            <a:r>
              <a:rPr lang="el-GR" sz="2000" dirty="0" smtClean="0"/>
              <a:t>π.χ.</a:t>
            </a:r>
            <a:r>
              <a:rPr lang="en-US" sz="2000" dirty="0" smtClean="0"/>
              <a:t>, AS 67, AS 17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Next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Hop:</a:t>
            </a:r>
            <a:r>
              <a:rPr lang="en-US" sz="2000" dirty="0" smtClean="0"/>
              <a:t> </a:t>
            </a:r>
            <a:r>
              <a:rPr lang="el-GR" sz="2000" dirty="0" smtClean="0"/>
              <a:t>υποδεικνύει συγκεκριμένο εσωτερικό στο </a:t>
            </a:r>
            <a:r>
              <a:rPr lang="en-US" sz="2000" dirty="0" smtClean="0"/>
              <a:t>AS </a:t>
            </a:r>
            <a:r>
              <a:rPr lang="el-GR" sz="2000" dirty="0" smtClean="0"/>
              <a:t>δρομολογητή</a:t>
            </a:r>
            <a:r>
              <a:rPr lang="en-US" sz="2000" dirty="0" smtClean="0"/>
              <a:t> </a:t>
            </a:r>
            <a:r>
              <a:rPr lang="el-GR" sz="2000" dirty="0" smtClean="0"/>
              <a:t>προς το</a:t>
            </a:r>
            <a:r>
              <a:rPr lang="en-US" sz="2000" dirty="0" smtClean="0"/>
              <a:t> AS</a:t>
            </a:r>
            <a:r>
              <a:rPr lang="el-GR" sz="2000" dirty="0" smtClean="0"/>
              <a:t> επόμενου άλματος </a:t>
            </a:r>
            <a:r>
              <a:rPr lang="en-US" sz="2000" dirty="0" smtClean="0"/>
              <a:t>(</a:t>
            </a:r>
            <a:r>
              <a:rPr lang="el-GR" sz="2000" dirty="0" smtClean="0"/>
              <a:t>ενδέχεται να υπάρχουν πολλαπλές ζεύξεις από το τρέχον</a:t>
            </a:r>
            <a:r>
              <a:rPr lang="en-US" sz="2000" dirty="0" smtClean="0"/>
              <a:t> AS </a:t>
            </a:r>
            <a:r>
              <a:rPr lang="el-GR" sz="2000" dirty="0" smtClean="0"/>
              <a:t>στο </a:t>
            </a:r>
            <a:r>
              <a:rPr lang="en-US" sz="2000" dirty="0" smtClean="0"/>
              <a:t>AS</a:t>
            </a:r>
            <a:r>
              <a:rPr lang="el-GR" sz="2000" dirty="0" smtClean="0"/>
              <a:t> επόμενου άλματος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Όταν ένας δρομολογητής πύλης λαμβάνει τη διαφήμιση διαδρομής</a:t>
            </a:r>
            <a:r>
              <a:rPr lang="en-US" sz="2400" dirty="0" smtClean="0"/>
              <a:t>, </a:t>
            </a:r>
            <a:r>
              <a:rPr lang="el-GR" sz="2400" dirty="0" smtClean="0"/>
              <a:t>χρησιμοποιεί την</a:t>
            </a:r>
            <a:r>
              <a:rPr lang="en-US" sz="2400" dirty="0" smtClean="0"/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πολιτική εισαγωγής </a:t>
            </a:r>
            <a:r>
              <a:rPr lang="en-US" sz="2400" dirty="0" smtClean="0">
                <a:solidFill>
                  <a:srgbClr val="FF0000"/>
                </a:solidFill>
              </a:rPr>
              <a:t>(import policy)</a:t>
            </a:r>
            <a:r>
              <a:rPr lang="en-US" sz="2400" dirty="0" smtClean="0"/>
              <a:t> </a:t>
            </a:r>
            <a:r>
              <a:rPr lang="el-GR" sz="2400" dirty="0" smtClean="0"/>
              <a:t>για να δεχτεί/απορρίψει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π.χ., ποτέ μη δρομολογείς μέσω του </a:t>
            </a:r>
            <a:r>
              <a:rPr lang="en-US" sz="2000" dirty="0" smtClean="0"/>
              <a:t>AS x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δρομολόγηση βασισμένη σε κάποια πολιτική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ZapfDingbats"/>
              <a:buNone/>
            </a:pPr>
            <a:endParaRPr lang="en-US" sz="2000" dirty="0" smtClean="0"/>
          </a:p>
        </p:txBody>
      </p:sp>
      <p:sp>
        <p:nvSpPr>
          <p:cNvPr id="1607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0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715125" y="6400800"/>
            <a:ext cx="2124075" cy="457200"/>
          </a:xfrm>
          <a:noFill/>
        </p:spPr>
        <p:txBody>
          <a:bodyPr/>
          <a:lstStyle/>
          <a:p>
            <a:pPr algn="l"/>
            <a:r>
              <a:rPr lang="en-US" sz="1000" smtClean="0"/>
              <a:t>T.G. Griffin, ICNP 2002</a:t>
            </a:r>
          </a:p>
          <a:p>
            <a:pPr algn="l"/>
            <a:endParaRPr lang="en-US" smtClean="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5088"/>
            <a:ext cx="8763000" cy="588962"/>
          </a:xfrm>
        </p:spPr>
        <p:txBody>
          <a:bodyPr lIns="92075" tIns="46038" rIns="92075" bIns="46038"/>
          <a:lstStyle/>
          <a:p>
            <a:r>
              <a:rPr lang="en-US" b="1" dirty="0" smtClean="0"/>
              <a:t>AS Path</a:t>
            </a:r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137415" name="Oval 5"/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6" name="Oval 6"/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7" name="Oval 7"/>
              <p:cNvSpPr>
                <a:spLocks noChangeArrowheads="1"/>
              </p:cNvSpPr>
              <p:nvPr/>
            </p:nvSpPr>
            <p:spPr bwMode="auto">
              <a:xfrm>
                <a:off x="3311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8" name="Oval 8"/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9" name="Oval 9"/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0" name="Oval 10"/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1" name="Oval 11"/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2" name="Oval 12"/>
              <p:cNvSpPr>
                <a:spLocks noChangeArrowheads="1"/>
              </p:cNvSpPr>
              <p:nvPr/>
            </p:nvSpPr>
            <p:spPr bwMode="auto">
              <a:xfrm>
                <a:off x="2640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3" name="Oval 13"/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4" name="Oval 14"/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5" name="Oval 15"/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137404" name="Oval 17"/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5" name="Oval 18"/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6" name="Oval 19"/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7" name="Oval 20"/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8" name="Oval 21"/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9" name="Oval 22"/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0" name="Oval 23"/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1" name="Oval 24"/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2" name="Oval 25"/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3" name="Oval 26"/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4" name="Oval 27"/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21" name="Rectangle 28"/>
          <p:cNvSpPr>
            <a:spLocks noChangeArrowheads="1"/>
          </p:cNvSpPr>
          <p:nvPr/>
        </p:nvSpPr>
        <p:spPr bwMode="auto">
          <a:xfrm>
            <a:off x="3200400" y="4191000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AS7018</a:t>
            </a:r>
          </a:p>
        </p:txBody>
      </p:sp>
      <p:sp>
        <p:nvSpPr>
          <p:cNvPr id="137222" name="Rectangle 29"/>
          <p:cNvSpPr>
            <a:spLocks noChangeArrowheads="1"/>
          </p:cNvSpPr>
          <p:nvPr/>
        </p:nvSpPr>
        <p:spPr bwMode="auto">
          <a:xfrm>
            <a:off x="1066800" y="4648200"/>
            <a:ext cx="1460500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6341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137391" name="Oval 33"/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2" name="Oval 34"/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3" name="Oval 35"/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4" name="Oval 36"/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5" name="Oval 37"/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6" name="Oval 38"/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7" name="Oval 39"/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8" name="Oval 40"/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9" name="Oval 41"/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400" name="Oval 42"/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401" name="Oval 43"/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8" name="Group 44"/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137380" name="Oval 45"/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1" name="Oval 46"/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2" name="Oval 47"/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3" name="Oval 48"/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4" name="Oval 49"/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5" name="Oval 50"/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6" name="Oval 51"/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7" name="Oval 52"/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8" name="Oval 53"/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9" name="Oval 54"/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0" name="Oval 55"/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37376" name="Rectangle 56"/>
            <p:cNvSpPr>
              <a:spLocks noChangeArrowheads="1"/>
            </p:cNvSpPr>
            <p:nvPr/>
          </p:nvSpPr>
          <p:spPr bwMode="auto">
            <a:xfrm>
              <a:off x="566" y="1689"/>
              <a:ext cx="9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>
                  <a:latin typeface="Arial" charset="0"/>
                </a:rPr>
                <a:t>AS 1239</a:t>
              </a:r>
            </a:p>
          </p:txBody>
        </p:sp>
        <p:sp>
          <p:nvSpPr>
            <p:cNvPr id="137377" name="Rectangle 57"/>
            <p:cNvSpPr>
              <a:spLocks noChangeArrowheads="1"/>
            </p:cNvSpPr>
            <p:nvPr/>
          </p:nvSpPr>
          <p:spPr bwMode="auto">
            <a:xfrm>
              <a:off x="422" y="2030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>
                  <a:latin typeface="Arial" charset="0"/>
                </a:rPr>
                <a:t>Sprint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137364" name="Oval 60"/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5" name="Oval 61"/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6" name="Oval 62"/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7" name="Oval 63"/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8" name="Oval 64"/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9" name="Oval 65"/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0" name="Oval 66"/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1" name="Oval 67"/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2" name="Oval 68"/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3" name="Oval 69"/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4" name="Oval 70"/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137353" name="Oval 72"/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4" name="Oval 73"/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5" name="Oval 74"/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6" name="Oval 75"/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7" name="Oval 76"/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8" name="Oval 77"/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9" name="Oval 78"/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0" name="Oval 79"/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1" name="Oval 80"/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2" name="Oval 81"/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3" name="Oval 82"/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25" name="Rectangle 83"/>
          <p:cNvSpPr>
            <a:spLocks noChangeArrowheads="1"/>
          </p:cNvSpPr>
          <p:nvPr/>
        </p:nvSpPr>
        <p:spPr bwMode="auto">
          <a:xfrm>
            <a:off x="2971800" y="175260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1755</a:t>
            </a:r>
          </a:p>
        </p:txBody>
      </p:sp>
      <p:sp>
        <p:nvSpPr>
          <p:cNvPr id="137226" name="Rectangle 84"/>
          <p:cNvSpPr>
            <a:spLocks noChangeArrowheads="1"/>
          </p:cNvSpPr>
          <p:nvPr/>
        </p:nvSpPr>
        <p:spPr bwMode="auto">
          <a:xfrm>
            <a:off x="2879725" y="2308225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Ebone</a:t>
            </a:r>
          </a:p>
        </p:txBody>
      </p: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137340" name="Oval 87"/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1" name="Oval 88"/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2" name="Oval 89"/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3" name="Oval 90"/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4" name="Oval 91"/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5" name="Oval 92"/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6" name="Oval 93"/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7" name="Oval 94"/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8" name="Oval 95"/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9" name="Oval 96"/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0" name="Oval 97"/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" name="Group 98"/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137329" name="Oval 99"/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0" name="Oval 100"/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1" name="Oval 101"/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2" name="Oval 102"/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3" name="Oval 103"/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4" name="Oval 104"/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5" name="Oval 105"/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6" name="Oval 106"/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7" name="Oval 107"/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8" name="Oval 108"/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9" name="Oval 109"/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28" name="Rectangle 110"/>
          <p:cNvSpPr>
            <a:spLocks noChangeArrowheads="1"/>
          </p:cNvSpPr>
          <p:nvPr/>
        </p:nvSpPr>
        <p:spPr bwMode="auto">
          <a:xfrm>
            <a:off x="3352800" y="4953000"/>
            <a:ext cx="65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AT&amp;T</a:t>
            </a:r>
          </a:p>
        </p:txBody>
      </p:sp>
      <p:grpSp>
        <p:nvGrpSpPr>
          <p:cNvPr id="15" name="Group 111"/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16" name="Group 112"/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137316" name="Oval 113"/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7" name="Oval 114"/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8" name="Oval 115"/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9" name="Oval 116"/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0" name="Oval 117"/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1" name="Oval 118"/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2" name="Oval 119"/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3" name="Oval 120"/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4" name="Oval 121"/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5" name="Oval 122"/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6" name="Oval 123"/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7" name="Group 124"/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137305" name="Oval 125"/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6" name="Oval 126"/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7" name="Oval 127"/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8" name="Oval 128"/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9" name="Oval 129"/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0" name="Oval 130"/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1" name="Oval 131"/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2" name="Oval 132"/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3" name="Oval 133"/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4" name="Oval 134"/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5" name="Oval 135"/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30" name="Rectangle 136"/>
          <p:cNvSpPr>
            <a:spLocks noChangeArrowheads="1"/>
          </p:cNvSpPr>
          <p:nvPr/>
        </p:nvSpPr>
        <p:spPr bwMode="auto">
          <a:xfrm>
            <a:off x="6918325" y="5119688"/>
            <a:ext cx="157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3549</a:t>
            </a:r>
          </a:p>
        </p:txBody>
      </p:sp>
      <p:sp>
        <p:nvSpPr>
          <p:cNvPr id="137231" name="Rectangle 137"/>
          <p:cNvSpPr>
            <a:spLocks noChangeArrowheads="1"/>
          </p:cNvSpPr>
          <p:nvPr/>
        </p:nvSpPr>
        <p:spPr bwMode="auto">
          <a:xfrm>
            <a:off x="6934200" y="5562600"/>
            <a:ext cx="160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Global Crossing </a:t>
            </a:r>
          </a:p>
        </p:txBody>
      </p:sp>
      <p:sp>
        <p:nvSpPr>
          <p:cNvPr id="137232" name="Rectangle 138"/>
          <p:cNvSpPr>
            <a:spLocks noChangeArrowheads="1"/>
          </p:cNvSpPr>
          <p:nvPr/>
        </p:nvSpPr>
        <p:spPr bwMode="auto">
          <a:xfrm>
            <a:off x="4419600" y="5410200"/>
            <a:ext cx="1903413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7018 6341</a:t>
            </a:r>
          </a:p>
        </p:txBody>
      </p:sp>
      <p:grpSp>
        <p:nvGrpSpPr>
          <p:cNvPr id="18" name="Group 139"/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19" name="Group 140"/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137292" name="Oval 141"/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3" name="Oval 142"/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4" name="Oval 143"/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5" name="Oval 144"/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6" name="Oval 145"/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7" name="Oval 146"/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8" name="Oval 147"/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9" name="Oval 148"/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0" name="Oval 149"/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1" name="Oval 150"/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2" name="Oval 151"/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0" name="Group 152"/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137281" name="Oval 153"/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2" name="Oval 154"/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3" name="Oval 155"/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4" name="Oval 156"/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5" name="Oval 157"/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6" name="Oval 158"/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7" name="Oval 159"/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8" name="Oval 160"/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9" name="Oval 161"/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0" name="Oval 162"/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1" name="Oval 163"/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34" name="Rectangle 164"/>
          <p:cNvSpPr>
            <a:spLocks noChangeArrowheads="1"/>
          </p:cNvSpPr>
          <p:nvPr/>
        </p:nvSpPr>
        <p:spPr bwMode="auto">
          <a:xfrm>
            <a:off x="5943600" y="4191000"/>
            <a:ext cx="2346325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3549 7018 6341</a:t>
            </a:r>
          </a:p>
        </p:txBody>
      </p:sp>
      <p:grpSp>
        <p:nvGrpSpPr>
          <p:cNvPr id="21" name="Group 165"/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22" name="Group 166"/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137268" name="Oval 167"/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9" name="Oval 168"/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0" name="Oval 169"/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1" name="Oval 170"/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2" name="Oval 171"/>
              <p:cNvSpPr>
                <a:spLocks noChangeArrowheads="1"/>
              </p:cNvSpPr>
              <p:nvPr/>
            </p:nvSpPr>
            <p:spPr bwMode="auto">
              <a:xfrm>
                <a:off x="276" y="3188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3" name="Oval 172"/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4" name="Oval 173"/>
              <p:cNvSpPr>
                <a:spLocks noChangeArrowheads="1"/>
              </p:cNvSpPr>
              <p:nvPr/>
            </p:nvSpPr>
            <p:spPr bwMode="auto">
              <a:xfrm>
                <a:off x="1358" y="3216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5" name="Oval 174"/>
              <p:cNvSpPr>
                <a:spLocks noChangeArrowheads="1"/>
              </p:cNvSpPr>
              <p:nvPr/>
            </p:nvSpPr>
            <p:spPr bwMode="auto">
              <a:xfrm>
                <a:off x="359" y="3324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6" name="Oval 175"/>
              <p:cNvSpPr>
                <a:spLocks noChangeArrowheads="1"/>
              </p:cNvSpPr>
              <p:nvPr/>
            </p:nvSpPr>
            <p:spPr bwMode="auto">
              <a:xfrm>
                <a:off x="1399" y="3537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7" name="Oval 176"/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8" name="Oval 177"/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3" name="Group 178"/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137257" name="Oval 179"/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58" name="Oval 180"/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59" name="Oval 181"/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0" name="Oval 182"/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1" name="Oval 183"/>
              <p:cNvSpPr>
                <a:spLocks noChangeArrowheads="1"/>
              </p:cNvSpPr>
              <p:nvPr/>
            </p:nvSpPr>
            <p:spPr bwMode="auto">
              <a:xfrm>
                <a:off x="244" y="3188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2" name="Oval 184"/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3" name="Oval 185"/>
              <p:cNvSpPr>
                <a:spLocks noChangeArrowheads="1"/>
              </p:cNvSpPr>
              <p:nvPr/>
            </p:nvSpPr>
            <p:spPr bwMode="auto">
              <a:xfrm>
                <a:off x="1326" y="3216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4" name="Oval 186"/>
              <p:cNvSpPr>
                <a:spLocks noChangeArrowheads="1"/>
              </p:cNvSpPr>
              <p:nvPr/>
            </p:nvSpPr>
            <p:spPr bwMode="auto">
              <a:xfrm>
                <a:off x="327" y="3324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5" name="Oval 187"/>
              <p:cNvSpPr>
                <a:spLocks noChangeArrowheads="1"/>
              </p:cNvSpPr>
              <p:nvPr/>
            </p:nvSpPr>
            <p:spPr bwMode="auto">
              <a:xfrm>
                <a:off x="1368" y="3537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6" name="Oval 188"/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7" name="Oval 189"/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36" name="Rectangle 190"/>
          <p:cNvSpPr>
            <a:spLocks noChangeArrowheads="1"/>
          </p:cNvSpPr>
          <p:nvPr/>
        </p:nvSpPr>
        <p:spPr bwMode="auto">
          <a:xfrm>
            <a:off x="736600" y="5246688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Arial Black" pitchFamily="34" charset="0"/>
              </a:rPr>
              <a:t>AS 6341</a:t>
            </a:r>
          </a:p>
        </p:txBody>
      </p:sp>
      <p:sp>
        <p:nvSpPr>
          <p:cNvPr id="137237" name="Rectangle 191"/>
          <p:cNvSpPr>
            <a:spLocks noChangeArrowheads="1"/>
          </p:cNvSpPr>
          <p:nvPr/>
        </p:nvSpPr>
        <p:spPr bwMode="auto">
          <a:xfrm>
            <a:off x="381000" y="5867400"/>
            <a:ext cx="1876425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135.207.0.0/16</a:t>
            </a:r>
          </a:p>
        </p:txBody>
      </p:sp>
      <p:sp>
        <p:nvSpPr>
          <p:cNvPr id="137238" name="Rectangle 192"/>
          <p:cNvSpPr>
            <a:spLocks noChangeArrowheads="1"/>
          </p:cNvSpPr>
          <p:nvPr/>
        </p:nvSpPr>
        <p:spPr bwMode="auto">
          <a:xfrm>
            <a:off x="685800" y="5562600"/>
            <a:ext cx="150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AT&amp;T Research</a:t>
            </a:r>
          </a:p>
        </p:txBody>
      </p:sp>
      <p:sp>
        <p:nvSpPr>
          <p:cNvPr id="137239" name="Rectangle 193"/>
          <p:cNvSpPr>
            <a:spLocks noChangeArrowheads="1"/>
          </p:cNvSpPr>
          <p:nvPr/>
        </p:nvSpPr>
        <p:spPr bwMode="auto">
          <a:xfrm>
            <a:off x="304800" y="6324600"/>
            <a:ext cx="2613025" cy="339725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sz="1600">
                <a:solidFill>
                  <a:schemeClr val="bg1"/>
                </a:solidFill>
                <a:latin typeface="Arial Black" pitchFamily="34" charset="0"/>
              </a:rPr>
              <a:t>Αφετηρία Προθέματος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7240" name="Rectangle 194"/>
          <p:cNvSpPr>
            <a:spLocks noChangeArrowheads="1"/>
          </p:cNvSpPr>
          <p:nvPr/>
        </p:nvSpPr>
        <p:spPr bwMode="auto">
          <a:xfrm>
            <a:off x="6858000" y="28956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12654</a:t>
            </a:r>
          </a:p>
        </p:txBody>
      </p:sp>
      <p:sp>
        <p:nvSpPr>
          <p:cNvPr id="137241" name="Rectangle 195"/>
          <p:cNvSpPr>
            <a:spLocks noChangeArrowheads="1"/>
          </p:cNvSpPr>
          <p:nvPr/>
        </p:nvSpPr>
        <p:spPr bwMode="auto">
          <a:xfrm>
            <a:off x="7239000" y="3276600"/>
            <a:ext cx="1169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RIPE NCC</a:t>
            </a:r>
          </a:p>
          <a:p>
            <a:r>
              <a:rPr lang="en-US" sz="1400" b="1">
                <a:latin typeface="Arial" charset="0"/>
              </a:rPr>
              <a:t>RIS project </a:t>
            </a:r>
          </a:p>
        </p:txBody>
      </p:sp>
      <p:sp>
        <p:nvSpPr>
          <p:cNvPr id="137242" name="Rectangle 196"/>
          <p:cNvSpPr>
            <a:spLocks noChangeArrowheads="1"/>
          </p:cNvSpPr>
          <p:nvPr/>
        </p:nvSpPr>
        <p:spPr bwMode="auto">
          <a:xfrm>
            <a:off x="6781800" y="60960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1129</a:t>
            </a:r>
          </a:p>
        </p:txBody>
      </p:sp>
      <p:sp>
        <p:nvSpPr>
          <p:cNvPr id="137243" name="Rectangle 197"/>
          <p:cNvSpPr>
            <a:spLocks noChangeArrowheads="1"/>
          </p:cNvSpPr>
          <p:nvPr/>
        </p:nvSpPr>
        <p:spPr bwMode="auto">
          <a:xfrm>
            <a:off x="6934200" y="1143000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Global Access</a:t>
            </a:r>
          </a:p>
        </p:txBody>
      </p:sp>
      <p:sp>
        <p:nvSpPr>
          <p:cNvPr id="137244" name="Rectangle 198"/>
          <p:cNvSpPr>
            <a:spLocks noChangeArrowheads="1"/>
          </p:cNvSpPr>
          <p:nvPr/>
        </p:nvSpPr>
        <p:spPr bwMode="auto">
          <a:xfrm>
            <a:off x="3048000" y="3352800"/>
            <a:ext cx="1903413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7018 6341</a:t>
            </a:r>
          </a:p>
        </p:txBody>
      </p:sp>
      <p:sp>
        <p:nvSpPr>
          <p:cNvPr id="137245" name="Rectangle 199"/>
          <p:cNvSpPr>
            <a:spLocks noChangeArrowheads="1"/>
          </p:cNvSpPr>
          <p:nvPr/>
        </p:nvSpPr>
        <p:spPr bwMode="auto">
          <a:xfrm>
            <a:off x="0" y="2057400"/>
            <a:ext cx="2346325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1239 7018 6341</a:t>
            </a:r>
          </a:p>
        </p:txBody>
      </p:sp>
      <p:sp>
        <p:nvSpPr>
          <p:cNvPr id="137246" name="Rectangle 200"/>
          <p:cNvSpPr>
            <a:spLocks noChangeArrowheads="1"/>
          </p:cNvSpPr>
          <p:nvPr/>
        </p:nvSpPr>
        <p:spPr bwMode="auto">
          <a:xfrm>
            <a:off x="3124200" y="838200"/>
            <a:ext cx="2789238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1755 1239 7018 6341</a:t>
            </a:r>
          </a:p>
        </p:txBody>
      </p:sp>
      <p:sp>
        <p:nvSpPr>
          <p:cNvPr id="137247" name="Rectangle 201"/>
          <p:cNvSpPr>
            <a:spLocks noChangeArrowheads="1"/>
          </p:cNvSpPr>
          <p:nvPr/>
        </p:nvSpPr>
        <p:spPr bwMode="auto">
          <a:xfrm>
            <a:off x="5029200" y="2133600"/>
            <a:ext cx="3232150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1129 1755 1239 7018 6341</a:t>
            </a:r>
          </a:p>
        </p:txBody>
      </p:sp>
      <p:sp>
        <p:nvSpPr>
          <p:cNvPr id="137248" name="AutoShape 202"/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49" name="AutoShape 203"/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0" name="AutoShape 204"/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1" name="AutoShape 205"/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2" name="AutoShape 206"/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3" name="AutoShape 207"/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4" name="AutoShape 208"/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9356319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445250" y="6400800"/>
            <a:ext cx="2393950" cy="457200"/>
          </a:xfrm>
          <a:noFill/>
        </p:spPr>
        <p:txBody>
          <a:bodyPr/>
          <a:lstStyle/>
          <a:p>
            <a:pPr algn="l"/>
            <a:r>
              <a:rPr lang="en-US" sz="1000" smtClean="0"/>
              <a:t>T.G. Griffin, ICNP 2002</a:t>
            </a:r>
          </a:p>
          <a:p>
            <a:pPr algn="l"/>
            <a:endParaRPr lang="en-US" smtClean="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9488"/>
          </a:xfrm>
        </p:spPr>
        <p:txBody>
          <a:bodyPr lIns="92075" tIns="46038" rIns="92075" bIns="46038"/>
          <a:lstStyle/>
          <a:p>
            <a:r>
              <a:rPr lang="en-US" b="1" dirty="0" smtClean="0"/>
              <a:t>Next Hop</a:t>
            </a:r>
            <a:endParaRPr lang="en-US" dirty="0" smtClean="0"/>
          </a:p>
        </p:txBody>
      </p:sp>
      <p:sp>
        <p:nvSpPr>
          <p:cNvPr id="138244" name="Rectangle 3"/>
          <p:cNvSpPr>
            <a:spLocks noChangeArrowheads="1"/>
          </p:cNvSpPr>
          <p:nvPr/>
        </p:nvSpPr>
        <p:spPr bwMode="auto">
          <a:xfrm>
            <a:off x="365125" y="5105400"/>
            <a:ext cx="8397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30000"/>
              </a:spcBef>
            </a:pPr>
            <a:r>
              <a:rPr lang="el-GR" b="1">
                <a:latin typeface="Arial" charset="0"/>
              </a:rPr>
              <a:t>Κάθε φορά που μια ανακοίνωση προθέματος διασχίζει τα σύνορα ενός ΑΣ, το </a:t>
            </a:r>
            <a:r>
              <a:rPr lang="en-US" b="1">
                <a:latin typeface="Arial" charset="0"/>
              </a:rPr>
              <a:t>Next Hop attribute </a:t>
            </a:r>
            <a:r>
              <a:rPr lang="el-GR" b="1">
                <a:latin typeface="Arial" charset="0"/>
              </a:rPr>
              <a:t>αλλάζει στην </a:t>
            </a:r>
            <a:r>
              <a:rPr lang="en-US" b="1">
                <a:latin typeface="Arial" charset="0"/>
              </a:rPr>
              <a:t>IP address </a:t>
            </a:r>
            <a:r>
              <a:rPr lang="el-GR" b="1">
                <a:latin typeface="Arial" charset="0"/>
              </a:rPr>
              <a:t>του συνοριακού δρομολογητή που ανακοίνωσε την διαδρομή.</a:t>
            </a:r>
            <a:endParaRPr lang="en-US" b="1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750" y="2368550"/>
            <a:ext cx="2349500" cy="1435100"/>
            <a:chOff x="100" y="1492"/>
            <a:chExt cx="1480" cy="90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138331" name="Oval 6"/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2" name="Oval 7"/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3" name="Oval 8"/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4" name="Oval 9"/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5" name="Oval 10"/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6" name="Oval 11"/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7" name="Oval 12"/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8" name="Oval 13"/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9" name="Oval 14"/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40" name="Oval 15"/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41" name="Oval 16"/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138320" name="Oval 18"/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1" name="Oval 19"/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2" name="Oval 20"/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3" name="Oval 21"/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4" name="Oval 22"/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5" name="Oval 23"/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6" name="Oval 24"/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7" name="Oval 25"/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8" name="Oval 26"/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9" name="Oval 27"/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0" name="Oval 28"/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8246" name="Rectangle 29"/>
          <p:cNvSpPr>
            <a:spLocks noChangeArrowheads="1"/>
          </p:cNvSpPr>
          <p:nvPr/>
        </p:nvSpPr>
        <p:spPr bwMode="auto">
          <a:xfrm>
            <a:off x="593725" y="2528888"/>
            <a:ext cx="157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6431</a:t>
            </a:r>
          </a:p>
        </p:txBody>
      </p:sp>
      <p:sp>
        <p:nvSpPr>
          <p:cNvPr id="138247" name="Rectangle 31"/>
          <p:cNvSpPr>
            <a:spLocks noChangeArrowheads="1"/>
          </p:cNvSpPr>
          <p:nvPr/>
        </p:nvSpPr>
        <p:spPr bwMode="auto">
          <a:xfrm>
            <a:off x="2514600" y="4038600"/>
            <a:ext cx="2663825" cy="581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Next  Hop = 12.125.133.90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359150" y="1301750"/>
            <a:ext cx="2578100" cy="2349500"/>
            <a:chOff x="2116" y="820"/>
            <a:chExt cx="1624" cy="1480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138307" name="Oval 34"/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8" name="Oval 35"/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9" name="Oval 36"/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0" name="Oval 37"/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1" name="Oval 38"/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2" name="Oval 39"/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3" name="Oval 40"/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4" name="Oval 41"/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5" name="Oval 42"/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6" name="Oval 43"/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7" name="Oval 44"/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138296" name="Oval 46"/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7" name="Oval 47"/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8" name="Oval 48"/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9" name="Oval 49"/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0" name="Oval 50"/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1" name="Oval 51"/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2" name="Oval 52"/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3" name="Oval 53"/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4" name="Oval 54"/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5" name="Oval 55"/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6" name="Oval 56"/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8249" name="Rectangle 57"/>
          <p:cNvSpPr>
            <a:spLocks noChangeArrowheads="1"/>
          </p:cNvSpPr>
          <p:nvPr/>
        </p:nvSpPr>
        <p:spPr bwMode="auto">
          <a:xfrm>
            <a:off x="3886200" y="160020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7018</a:t>
            </a:r>
          </a:p>
        </p:txBody>
      </p:sp>
      <p:sp>
        <p:nvSpPr>
          <p:cNvPr id="138250" name="Line 59"/>
          <p:cNvSpPr>
            <a:spLocks noChangeShapeType="1"/>
          </p:cNvSpPr>
          <p:nvPr/>
        </p:nvSpPr>
        <p:spPr bwMode="auto">
          <a:xfrm>
            <a:off x="5715000" y="2743200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51" name="Line 60"/>
          <p:cNvSpPr>
            <a:spLocks noChangeShapeType="1"/>
          </p:cNvSpPr>
          <p:nvPr/>
        </p:nvSpPr>
        <p:spPr bwMode="auto">
          <a:xfrm flipV="1">
            <a:off x="2362200" y="2743200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6557963" y="2520950"/>
            <a:ext cx="2578100" cy="1282700"/>
            <a:chOff x="4131" y="1588"/>
            <a:chExt cx="1624" cy="808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138283" name="Oval 63"/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4" name="Oval 64"/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5" name="Oval 65"/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6" name="Oval 66"/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7" name="Oval 67"/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8" name="Oval 68"/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9" name="Oval 69"/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0" name="Oval 70"/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1" name="Oval 71"/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2" name="Oval 72"/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3" name="Oval 73"/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" name="Group 74"/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138272" name="Oval 75"/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3" name="Oval 76"/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4" name="Oval 77"/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5" name="Oval 78"/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6" name="Oval 79"/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7" name="Oval 80"/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8" name="Oval 81"/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9" name="Oval 82"/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0" name="Oval 83"/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1" name="Oval 84"/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2" name="Oval 85"/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8253" name="Rectangle 86"/>
          <p:cNvSpPr>
            <a:spLocks noChangeArrowheads="1"/>
          </p:cNvSpPr>
          <p:nvPr/>
        </p:nvSpPr>
        <p:spPr bwMode="auto">
          <a:xfrm>
            <a:off x="7086600" y="25146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12654</a:t>
            </a:r>
          </a:p>
        </p:txBody>
      </p:sp>
      <p:pic>
        <p:nvPicPr>
          <p:cNvPr id="138254" name="Picture 8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27828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5" name="Picture 8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30876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6" name="Picture 9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038" y="25542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7" name="Picture 9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238" y="25542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8" name="Line 92"/>
          <p:cNvSpPr>
            <a:spLocks noChangeShapeType="1"/>
          </p:cNvSpPr>
          <p:nvPr/>
        </p:nvSpPr>
        <p:spPr bwMode="auto">
          <a:xfrm>
            <a:off x="3962400" y="2743200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59" name="Line 93"/>
          <p:cNvSpPr>
            <a:spLocks noChangeShapeType="1"/>
          </p:cNvSpPr>
          <p:nvPr/>
        </p:nvSpPr>
        <p:spPr bwMode="auto">
          <a:xfrm>
            <a:off x="2438400" y="1981200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0" name="Rectangle 94"/>
          <p:cNvSpPr>
            <a:spLocks noChangeArrowheads="1"/>
          </p:cNvSpPr>
          <p:nvPr/>
        </p:nvSpPr>
        <p:spPr bwMode="auto">
          <a:xfrm>
            <a:off x="762000" y="1524000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/>
              <a:t>12.125.133.90</a:t>
            </a:r>
          </a:p>
        </p:txBody>
      </p:sp>
      <p:sp>
        <p:nvSpPr>
          <p:cNvPr id="138261" name="Rectangle 95"/>
          <p:cNvSpPr>
            <a:spLocks noChangeArrowheads="1"/>
          </p:cNvSpPr>
          <p:nvPr/>
        </p:nvSpPr>
        <p:spPr bwMode="auto">
          <a:xfrm>
            <a:off x="6019800" y="4038600"/>
            <a:ext cx="2551113" cy="581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Next  Hop = 12.127.0.121</a:t>
            </a:r>
          </a:p>
        </p:txBody>
      </p:sp>
      <p:sp>
        <p:nvSpPr>
          <p:cNvPr id="138262" name="Line 96"/>
          <p:cNvSpPr>
            <a:spLocks noChangeShapeType="1"/>
          </p:cNvSpPr>
          <p:nvPr/>
        </p:nvSpPr>
        <p:spPr bwMode="auto">
          <a:xfrm flipH="1">
            <a:off x="5791200" y="1828800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3" name="Rectangle 97"/>
          <p:cNvSpPr>
            <a:spLocks noChangeArrowheads="1"/>
          </p:cNvSpPr>
          <p:nvPr/>
        </p:nvSpPr>
        <p:spPr bwMode="auto">
          <a:xfrm>
            <a:off x="6003925" y="1431925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/>
              <a:t>12.127.0.121</a:t>
            </a:r>
          </a:p>
        </p:txBody>
      </p:sp>
      <p:sp>
        <p:nvSpPr>
          <p:cNvPr id="138264" name="Line 98"/>
          <p:cNvSpPr>
            <a:spLocks noChangeShapeType="1"/>
          </p:cNvSpPr>
          <p:nvPr/>
        </p:nvSpPr>
        <p:spPr bwMode="auto">
          <a:xfrm>
            <a:off x="29718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5" name="Line 99"/>
          <p:cNvSpPr>
            <a:spLocks noChangeShapeType="1"/>
          </p:cNvSpPr>
          <p:nvPr/>
        </p:nvSpPr>
        <p:spPr bwMode="auto">
          <a:xfrm>
            <a:off x="6172200" y="3200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6" name="Line 100"/>
          <p:cNvSpPr>
            <a:spLocks noChangeShapeType="1"/>
          </p:cNvSpPr>
          <p:nvPr/>
        </p:nvSpPr>
        <p:spPr bwMode="auto">
          <a:xfrm>
            <a:off x="4572000" y="2971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7" name="AutoShape 101"/>
          <p:cNvSpPr>
            <a:spLocks noChangeArrowheads="1"/>
          </p:cNvSpPr>
          <p:nvPr/>
        </p:nvSpPr>
        <p:spPr bwMode="auto">
          <a:xfrm rot="-424274">
            <a:off x="27432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8" name="AutoShape 102"/>
          <p:cNvSpPr>
            <a:spLocks noChangeArrowheads="1"/>
          </p:cNvSpPr>
          <p:nvPr/>
        </p:nvSpPr>
        <p:spPr bwMode="auto">
          <a:xfrm>
            <a:off x="42672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9" name="AutoShape 103"/>
          <p:cNvSpPr>
            <a:spLocks noChangeArrowheads="1"/>
          </p:cNvSpPr>
          <p:nvPr/>
        </p:nvSpPr>
        <p:spPr bwMode="auto">
          <a:xfrm rot="1635718">
            <a:off x="59436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383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7378700" y="6607175"/>
            <a:ext cx="1765300" cy="250825"/>
          </a:xfrm>
          <a:noFill/>
        </p:spPr>
        <p:txBody>
          <a:bodyPr/>
          <a:lstStyle/>
          <a:p>
            <a:pPr algn="r"/>
            <a:r>
              <a:rPr lang="en-US" sz="900" smtClean="0">
                <a:latin typeface="Arial" charset="0"/>
                <a:cs typeface="Arial" charset="0"/>
              </a:rPr>
              <a:t>T.G. Griffin, ICNP 2002</a:t>
            </a:r>
          </a:p>
          <a:p>
            <a:pPr algn="r"/>
            <a:endParaRPr lang="en-US" smtClean="0"/>
          </a:p>
        </p:txBody>
      </p:sp>
      <p:sp>
        <p:nvSpPr>
          <p:cNvPr id="139267" name="Text Box 2"/>
          <p:cNvSpPr txBox="1">
            <a:spLocks noChangeArrowheads="1"/>
          </p:cNvSpPr>
          <p:nvPr/>
        </p:nvSpPr>
        <p:spPr bwMode="auto">
          <a:xfrm>
            <a:off x="4876800" y="4724400"/>
            <a:ext cx="2743200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Forwarding Table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2743200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Forwarding Table</a:t>
            </a:r>
          </a:p>
        </p:txBody>
      </p:sp>
      <p:sp>
        <p:nvSpPr>
          <p:cNvPr id="139269" name="AutoShape 4"/>
          <p:cNvSpPr>
            <a:spLocks noChangeArrowheads="1"/>
          </p:cNvSpPr>
          <p:nvPr/>
        </p:nvSpPr>
        <p:spPr bwMode="auto">
          <a:xfrm>
            <a:off x="6400800" y="1905000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70" name="AutoShape 5"/>
          <p:cNvSpPr>
            <a:spLocks noChangeArrowheads="1"/>
          </p:cNvSpPr>
          <p:nvPr/>
        </p:nvSpPr>
        <p:spPr bwMode="auto">
          <a:xfrm>
            <a:off x="457200" y="1905000"/>
            <a:ext cx="55626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7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l-GR" sz="2800" dirty="0" smtClean="0"/>
              <a:t>Πίνακας Προώθησης: Συνδυασμός </a:t>
            </a:r>
            <a:r>
              <a:rPr lang="en-US" sz="2800" dirty="0" smtClean="0"/>
              <a:t>intra-AS</a:t>
            </a:r>
            <a:r>
              <a:rPr lang="el-GR" sz="2800" dirty="0" smtClean="0"/>
              <a:t> και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inter-AS</a:t>
            </a:r>
            <a:r>
              <a:rPr lang="el-GR" sz="2800" dirty="0" smtClean="0"/>
              <a:t> δρομολόγησης για προώθηση</a:t>
            </a:r>
            <a:endParaRPr lang="en-US" sz="2800" dirty="0" smtClean="0"/>
          </a:p>
        </p:txBody>
      </p:sp>
      <p:sp>
        <p:nvSpPr>
          <p:cNvPr id="139272" name="Text Box 7"/>
          <p:cNvSpPr txBox="1">
            <a:spLocks noChangeArrowheads="1"/>
          </p:cNvSpPr>
          <p:nvPr/>
        </p:nvSpPr>
        <p:spPr bwMode="auto">
          <a:xfrm>
            <a:off x="4953000" y="28194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latin typeface="Arial Black" pitchFamily="34" charset="0"/>
              </a:rPr>
              <a:t>AS 1</a:t>
            </a:r>
          </a:p>
        </p:txBody>
      </p:sp>
      <p:sp>
        <p:nvSpPr>
          <p:cNvPr id="139273" name="Text Box 8"/>
          <p:cNvSpPr txBox="1">
            <a:spLocks noChangeArrowheads="1"/>
          </p:cNvSpPr>
          <p:nvPr/>
        </p:nvSpPr>
        <p:spPr bwMode="auto">
          <a:xfrm>
            <a:off x="8197850" y="28194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latin typeface="Arial Black" pitchFamily="34" charset="0"/>
              </a:rPr>
              <a:t>AS 2</a:t>
            </a:r>
          </a:p>
        </p:txBody>
      </p:sp>
      <p:sp>
        <p:nvSpPr>
          <p:cNvPr id="139274" name="Line 9"/>
          <p:cNvSpPr>
            <a:spLocks noChangeShapeType="1"/>
          </p:cNvSpPr>
          <p:nvPr/>
        </p:nvSpPr>
        <p:spPr bwMode="auto">
          <a:xfrm>
            <a:off x="533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39275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098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7" name="Text Box 12"/>
          <p:cNvSpPr txBox="1">
            <a:spLocks noChangeArrowheads="1"/>
          </p:cNvSpPr>
          <p:nvPr/>
        </p:nvSpPr>
        <p:spPr bwMode="auto">
          <a:xfrm>
            <a:off x="6629400" y="2971800"/>
            <a:ext cx="12954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192.0.2.1</a:t>
            </a:r>
          </a:p>
        </p:txBody>
      </p:sp>
      <p:sp>
        <p:nvSpPr>
          <p:cNvPr id="139278" name="AutoShape 13"/>
          <p:cNvSpPr>
            <a:spLocks noChangeArrowheads="1"/>
          </p:cNvSpPr>
          <p:nvPr/>
        </p:nvSpPr>
        <p:spPr bwMode="auto">
          <a:xfrm>
            <a:off x="6705600" y="25908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79" name="Text Box 14"/>
          <p:cNvSpPr txBox="1">
            <a:spLocks noChangeArrowheads="1"/>
          </p:cNvSpPr>
          <p:nvPr/>
        </p:nvSpPr>
        <p:spPr bwMode="auto">
          <a:xfrm>
            <a:off x="7399338" y="1912938"/>
            <a:ext cx="1744662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135.207.0.0/16</a:t>
            </a:r>
          </a:p>
        </p:txBody>
      </p:sp>
      <p:sp>
        <p:nvSpPr>
          <p:cNvPr id="139280" name="Text Box 15"/>
          <p:cNvSpPr txBox="1">
            <a:spLocks noChangeArrowheads="1"/>
          </p:cNvSpPr>
          <p:nvPr/>
        </p:nvSpPr>
        <p:spPr bwMode="auto">
          <a:xfrm>
            <a:off x="2209800" y="2743200"/>
            <a:ext cx="146367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10.10.10.10</a:t>
            </a:r>
          </a:p>
        </p:txBody>
      </p:sp>
      <p:sp>
        <p:nvSpPr>
          <p:cNvPr id="139281" name="Line 16"/>
          <p:cNvSpPr>
            <a:spLocks noChangeShapeType="1"/>
          </p:cNvSpPr>
          <p:nvPr/>
        </p:nvSpPr>
        <p:spPr bwMode="auto">
          <a:xfrm>
            <a:off x="152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39282" name="Picture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83" name="Freeform 18"/>
          <p:cNvSpPr>
            <a:spLocks/>
          </p:cNvSpPr>
          <p:nvPr/>
        </p:nvSpPr>
        <p:spPr bwMode="auto">
          <a:xfrm>
            <a:off x="3581400" y="1955800"/>
            <a:ext cx="1371600" cy="1066800"/>
          </a:xfrm>
          <a:custGeom>
            <a:avLst/>
            <a:gdLst>
              <a:gd name="T0" fmla="*/ 0 w 864"/>
              <a:gd name="T1" fmla="*/ 2147483647 h 672"/>
              <a:gd name="T2" fmla="*/ 2147483647 w 864"/>
              <a:gd name="T3" fmla="*/ 2147483647 h 672"/>
              <a:gd name="T4" fmla="*/ 2147483647 w 864"/>
              <a:gd name="T5" fmla="*/ 2147483647 h 672"/>
              <a:gd name="T6" fmla="*/ 2147483647 w 864"/>
              <a:gd name="T7" fmla="*/ 2147483647 h 672"/>
              <a:gd name="T8" fmla="*/ 2147483647 w 864"/>
              <a:gd name="T9" fmla="*/ 2147483647 h 672"/>
              <a:gd name="T10" fmla="*/ 2147483647 w 864"/>
              <a:gd name="T11" fmla="*/ 2147483647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4"/>
              <a:gd name="T19" fmla="*/ 0 h 672"/>
              <a:gd name="T20" fmla="*/ 864 w 864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4" h="672">
                <a:moveTo>
                  <a:pt x="0" y="256"/>
                </a:moveTo>
                <a:cubicBezTo>
                  <a:pt x="76" y="248"/>
                  <a:pt x="152" y="240"/>
                  <a:pt x="192" y="208"/>
                </a:cubicBezTo>
                <a:cubicBezTo>
                  <a:pt x="232" y="176"/>
                  <a:pt x="184" y="0"/>
                  <a:pt x="240" y="64"/>
                </a:cubicBezTo>
                <a:cubicBezTo>
                  <a:pt x="296" y="128"/>
                  <a:pt x="480" y="512"/>
                  <a:pt x="528" y="592"/>
                </a:cubicBezTo>
                <a:cubicBezTo>
                  <a:pt x="576" y="672"/>
                  <a:pt x="472" y="592"/>
                  <a:pt x="528" y="544"/>
                </a:cubicBezTo>
                <a:cubicBezTo>
                  <a:pt x="584" y="496"/>
                  <a:pt x="808" y="344"/>
                  <a:pt x="864" y="30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39284" name="Picture 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0574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85" name="AutoShape 20"/>
          <p:cNvSpPr>
            <a:spLocks noChangeArrowheads="1"/>
          </p:cNvSpPr>
          <p:nvPr/>
        </p:nvSpPr>
        <p:spPr bwMode="auto">
          <a:xfrm>
            <a:off x="2819400" y="24384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4800" y="5334000"/>
            <a:ext cx="3429000" cy="1295400"/>
            <a:chOff x="192" y="3360"/>
            <a:chExt cx="2160" cy="816"/>
          </a:xfrm>
        </p:grpSpPr>
        <p:sp>
          <p:nvSpPr>
            <p:cNvPr id="139311" name="Text Box 22"/>
            <p:cNvSpPr txBox="1">
              <a:spLocks noChangeArrowheads="1"/>
            </p:cNvSpPr>
            <p:nvPr/>
          </p:nvSpPr>
          <p:spPr bwMode="auto">
            <a:xfrm>
              <a:off x="816" y="3360"/>
              <a:ext cx="576" cy="28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  <a:latin typeface="Arial Black" pitchFamily="34" charset="0"/>
                </a:rPr>
                <a:t>EGP</a:t>
              </a:r>
            </a:p>
          </p:txBody>
        </p:sp>
        <p:sp>
          <p:nvSpPr>
            <p:cNvPr id="139312" name="Rectangle 23"/>
            <p:cNvSpPr>
              <a:spLocks noChangeArrowheads="1"/>
            </p:cNvSpPr>
            <p:nvPr/>
          </p:nvSpPr>
          <p:spPr bwMode="auto">
            <a:xfrm>
              <a:off x="192" y="3600"/>
              <a:ext cx="1920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313" name="Text Box 24"/>
            <p:cNvSpPr txBox="1">
              <a:spLocks noChangeArrowheads="1"/>
            </p:cNvSpPr>
            <p:nvPr/>
          </p:nvSpPr>
          <p:spPr bwMode="auto">
            <a:xfrm>
              <a:off x="1344" y="3840"/>
              <a:ext cx="9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192.0.2.1</a:t>
              </a:r>
            </a:p>
          </p:txBody>
        </p:sp>
        <p:sp>
          <p:nvSpPr>
            <p:cNvPr id="139314" name="Text Box 25"/>
            <p:cNvSpPr txBox="1">
              <a:spLocks noChangeArrowheads="1"/>
            </p:cNvSpPr>
            <p:nvPr/>
          </p:nvSpPr>
          <p:spPr bwMode="auto">
            <a:xfrm>
              <a:off x="192" y="3840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135.207.0.0/16</a:t>
              </a:r>
            </a:p>
          </p:txBody>
        </p:sp>
        <p:sp>
          <p:nvSpPr>
            <p:cNvPr id="139315" name="Line 26"/>
            <p:cNvSpPr>
              <a:spLocks noChangeShapeType="1"/>
            </p:cNvSpPr>
            <p:nvPr/>
          </p:nvSpPr>
          <p:spPr bwMode="auto">
            <a:xfrm>
              <a:off x="288" y="384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16" name="Line 27"/>
            <p:cNvSpPr>
              <a:spLocks noChangeShapeType="1"/>
            </p:cNvSpPr>
            <p:nvPr/>
          </p:nvSpPr>
          <p:spPr bwMode="auto">
            <a:xfrm rot="5400000">
              <a:off x="1056" y="3936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17" name="Text Box 28"/>
            <p:cNvSpPr txBox="1">
              <a:spLocks noChangeArrowheads="1"/>
            </p:cNvSpPr>
            <p:nvPr/>
          </p:nvSpPr>
          <p:spPr bwMode="auto">
            <a:xfrm>
              <a:off x="240" y="3552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destination</a:t>
              </a:r>
            </a:p>
          </p:txBody>
        </p:sp>
        <p:sp>
          <p:nvSpPr>
            <p:cNvPr id="139318" name="Text Box 29"/>
            <p:cNvSpPr txBox="1">
              <a:spLocks noChangeArrowheads="1"/>
            </p:cNvSpPr>
            <p:nvPr/>
          </p:nvSpPr>
          <p:spPr bwMode="auto">
            <a:xfrm>
              <a:off x="1392" y="3552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next hop</a:t>
              </a:r>
            </a:p>
          </p:txBody>
        </p:sp>
      </p:grpSp>
      <p:sp>
        <p:nvSpPr>
          <p:cNvPr id="139287" name="Rectangle 30"/>
          <p:cNvSpPr>
            <a:spLocks noChangeArrowheads="1"/>
          </p:cNvSpPr>
          <p:nvPr/>
        </p:nvSpPr>
        <p:spPr bwMode="auto">
          <a:xfrm>
            <a:off x="228600" y="3962400"/>
            <a:ext cx="2971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88" name="Text Box 31"/>
          <p:cNvSpPr txBox="1">
            <a:spLocks noChangeArrowheads="1"/>
          </p:cNvSpPr>
          <p:nvPr/>
        </p:nvSpPr>
        <p:spPr bwMode="auto">
          <a:xfrm>
            <a:off x="1828800" y="4343400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10.10.10.10</a:t>
            </a:r>
          </a:p>
        </p:txBody>
      </p:sp>
      <p:sp>
        <p:nvSpPr>
          <p:cNvPr id="139289" name="Text Box 32"/>
          <p:cNvSpPr txBox="1">
            <a:spLocks noChangeArrowheads="1"/>
          </p:cNvSpPr>
          <p:nvPr/>
        </p:nvSpPr>
        <p:spPr bwMode="auto">
          <a:xfrm>
            <a:off x="228600" y="4343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192.0.2.0/30</a:t>
            </a:r>
          </a:p>
        </p:txBody>
      </p:sp>
      <p:sp>
        <p:nvSpPr>
          <p:cNvPr id="139290" name="Line 33"/>
          <p:cNvSpPr>
            <a:spLocks noChangeShapeType="1"/>
          </p:cNvSpPr>
          <p:nvPr/>
        </p:nvSpPr>
        <p:spPr bwMode="auto">
          <a:xfrm>
            <a:off x="381000" y="43434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9291" name="Line 34"/>
          <p:cNvSpPr>
            <a:spLocks noChangeShapeType="1"/>
          </p:cNvSpPr>
          <p:nvPr/>
        </p:nvSpPr>
        <p:spPr bwMode="auto">
          <a:xfrm rot="5400000">
            <a:off x="1447800" y="4495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9292" name="Text Box 35"/>
          <p:cNvSpPr txBox="1">
            <a:spLocks noChangeArrowheads="1"/>
          </p:cNvSpPr>
          <p:nvPr/>
        </p:nvSpPr>
        <p:spPr bwMode="auto">
          <a:xfrm>
            <a:off x="304800" y="3886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destination</a:t>
            </a:r>
          </a:p>
        </p:txBody>
      </p:sp>
      <p:sp>
        <p:nvSpPr>
          <p:cNvPr id="139293" name="Text Box 36"/>
          <p:cNvSpPr txBox="1">
            <a:spLocks noChangeArrowheads="1"/>
          </p:cNvSpPr>
          <p:nvPr/>
        </p:nvSpPr>
        <p:spPr bwMode="auto">
          <a:xfrm>
            <a:off x="1905000" y="3886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next hop</a:t>
            </a:r>
          </a:p>
        </p:txBody>
      </p:sp>
      <p:sp>
        <p:nvSpPr>
          <p:cNvPr id="139294" name="Rectangle 37"/>
          <p:cNvSpPr>
            <a:spLocks noChangeArrowheads="1"/>
          </p:cNvSpPr>
          <p:nvPr/>
        </p:nvSpPr>
        <p:spPr bwMode="auto">
          <a:xfrm>
            <a:off x="3124200" y="1219200"/>
            <a:ext cx="2212975" cy="581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rial" charset="0"/>
              </a:rPr>
              <a:t>135.207.0.0/16</a:t>
            </a:r>
          </a:p>
          <a:p>
            <a:r>
              <a:rPr lang="en-US" sz="1600" b="1">
                <a:solidFill>
                  <a:srgbClr val="FFFFFF"/>
                </a:solidFill>
                <a:latin typeface="Arial" charset="0"/>
              </a:rPr>
              <a:t>Next  Hop = 192.0.2.1</a:t>
            </a:r>
          </a:p>
        </p:txBody>
      </p:sp>
      <p:sp>
        <p:nvSpPr>
          <p:cNvPr id="139295" name="AutoShape 38"/>
          <p:cNvSpPr>
            <a:spLocks noChangeArrowheads="1"/>
          </p:cNvSpPr>
          <p:nvPr/>
        </p:nvSpPr>
        <p:spPr bwMode="auto">
          <a:xfrm rot="1437296">
            <a:off x="5326063" y="1477963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96" name="AutoShape 39"/>
          <p:cNvSpPr>
            <a:spLocks noChangeArrowheads="1"/>
          </p:cNvSpPr>
          <p:nvPr/>
        </p:nvSpPr>
        <p:spPr bwMode="auto">
          <a:xfrm rot="-1217084">
            <a:off x="15240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97" name="Text Box 40"/>
          <p:cNvSpPr txBox="1">
            <a:spLocks noChangeArrowheads="1"/>
          </p:cNvSpPr>
          <p:nvPr/>
        </p:nvSpPr>
        <p:spPr bwMode="auto">
          <a:xfrm>
            <a:off x="5029200" y="3352800"/>
            <a:ext cx="15240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192.0.2.0/30</a:t>
            </a:r>
          </a:p>
        </p:txBody>
      </p:sp>
      <p:sp>
        <p:nvSpPr>
          <p:cNvPr id="139298" name="AutoShape 41"/>
          <p:cNvSpPr>
            <a:spLocks noChangeArrowheads="1"/>
          </p:cNvSpPr>
          <p:nvPr/>
        </p:nvSpPr>
        <p:spPr bwMode="auto">
          <a:xfrm>
            <a:off x="6019800" y="2590800"/>
            <a:ext cx="304800" cy="762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99" name="Rectangle 42"/>
          <p:cNvSpPr>
            <a:spLocks noChangeArrowheads="1"/>
          </p:cNvSpPr>
          <p:nvPr/>
        </p:nvSpPr>
        <p:spPr bwMode="auto">
          <a:xfrm>
            <a:off x="4343400" y="5105400"/>
            <a:ext cx="35814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300" name="Text Box 43"/>
          <p:cNvSpPr txBox="1">
            <a:spLocks noChangeArrowheads="1"/>
          </p:cNvSpPr>
          <p:nvPr/>
        </p:nvSpPr>
        <p:spPr bwMode="auto">
          <a:xfrm>
            <a:off x="4419600" y="54864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135.207.0.0/16</a:t>
            </a:r>
          </a:p>
        </p:txBody>
      </p:sp>
      <p:sp>
        <p:nvSpPr>
          <p:cNvPr id="139301" name="Line 44"/>
          <p:cNvSpPr>
            <a:spLocks noChangeShapeType="1"/>
          </p:cNvSpPr>
          <p:nvPr/>
        </p:nvSpPr>
        <p:spPr bwMode="auto">
          <a:xfrm>
            <a:off x="4572000" y="5486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9302" name="Line 45"/>
          <p:cNvSpPr>
            <a:spLocks noChangeShapeType="1"/>
          </p:cNvSpPr>
          <p:nvPr/>
        </p:nvSpPr>
        <p:spPr bwMode="auto">
          <a:xfrm rot="5400000">
            <a:off x="5715000" y="5715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9303" name="Text Box 46"/>
          <p:cNvSpPr txBox="1">
            <a:spLocks noChangeArrowheads="1"/>
          </p:cNvSpPr>
          <p:nvPr/>
        </p:nvSpPr>
        <p:spPr bwMode="auto">
          <a:xfrm>
            <a:off x="4495800" y="502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destination</a:t>
            </a:r>
          </a:p>
        </p:txBody>
      </p:sp>
      <p:sp>
        <p:nvSpPr>
          <p:cNvPr id="139304" name="Text Box 47"/>
          <p:cNvSpPr txBox="1">
            <a:spLocks noChangeArrowheads="1"/>
          </p:cNvSpPr>
          <p:nvPr/>
        </p:nvSpPr>
        <p:spPr bwMode="auto">
          <a:xfrm>
            <a:off x="6324600" y="502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next hop</a:t>
            </a:r>
          </a:p>
        </p:txBody>
      </p:sp>
      <p:sp>
        <p:nvSpPr>
          <p:cNvPr id="139305" name="Text Box 48"/>
          <p:cNvSpPr txBox="1">
            <a:spLocks noChangeArrowheads="1"/>
          </p:cNvSpPr>
          <p:nvPr/>
        </p:nvSpPr>
        <p:spPr bwMode="auto">
          <a:xfrm>
            <a:off x="6248400" y="5486400"/>
            <a:ext cx="1463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10.10.10.10</a:t>
            </a:r>
          </a:p>
        </p:txBody>
      </p:sp>
      <p:sp>
        <p:nvSpPr>
          <p:cNvPr id="139306" name="Text Box 49"/>
          <p:cNvSpPr txBox="1">
            <a:spLocks noChangeArrowheads="1"/>
          </p:cNvSpPr>
          <p:nvPr/>
        </p:nvSpPr>
        <p:spPr bwMode="auto">
          <a:xfrm>
            <a:off x="1524000" y="4800600"/>
            <a:ext cx="45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139307" name="AutoShape 50"/>
          <p:cNvSpPr>
            <a:spLocks noChangeArrowheads="1"/>
          </p:cNvSpPr>
          <p:nvPr/>
        </p:nvSpPr>
        <p:spPr bwMode="auto">
          <a:xfrm>
            <a:off x="3352800" y="4953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l-GR" sz="24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39308" name="Text Box 51"/>
          <p:cNvSpPr txBox="1">
            <a:spLocks noChangeArrowheads="1"/>
          </p:cNvSpPr>
          <p:nvPr/>
        </p:nvSpPr>
        <p:spPr bwMode="auto">
          <a:xfrm>
            <a:off x="4419600" y="5867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192.0.2.0/30</a:t>
            </a:r>
          </a:p>
        </p:txBody>
      </p:sp>
      <p:sp>
        <p:nvSpPr>
          <p:cNvPr id="139309" name="Text Box 52"/>
          <p:cNvSpPr txBox="1">
            <a:spLocks noChangeArrowheads="1"/>
          </p:cNvSpPr>
          <p:nvPr/>
        </p:nvSpPr>
        <p:spPr bwMode="auto">
          <a:xfrm>
            <a:off x="6248400" y="5867400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10.10.10.10</a:t>
            </a:r>
          </a:p>
        </p:txBody>
      </p:sp>
      <p:sp>
        <p:nvSpPr>
          <p:cNvPr id="139310" name="Freeform 53"/>
          <p:cNvSpPr>
            <a:spLocks/>
          </p:cNvSpPr>
          <p:nvPr/>
        </p:nvSpPr>
        <p:spPr bwMode="auto">
          <a:xfrm>
            <a:off x="76200" y="1981200"/>
            <a:ext cx="8305800" cy="4826000"/>
          </a:xfrm>
          <a:custGeom>
            <a:avLst/>
            <a:gdLst>
              <a:gd name="T0" fmla="*/ 2147483647 w 5232"/>
              <a:gd name="T1" fmla="*/ 2147483647 h 3040"/>
              <a:gd name="T2" fmla="*/ 2147483647 w 5232"/>
              <a:gd name="T3" fmla="*/ 2147483647 h 3040"/>
              <a:gd name="T4" fmla="*/ 2147483647 w 5232"/>
              <a:gd name="T5" fmla="*/ 2147483647 h 3040"/>
              <a:gd name="T6" fmla="*/ 2147483647 w 5232"/>
              <a:gd name="T7" fmla="*/ 2147483647 h 3040"/>
              <a:gd name="T8" fmla="*/ 2147483647 w 5232"/>
              <a:gd name="T9" fmla="*/ 2147483647 h 3040"/>
              <a:gd name="T10" fmla="*/ 2147483647 w 5232"/>
              <a:gd name="T11" fmla="*/ 2147483647 h 3040"/>
              <a:gd name="T12" fmla="*/ 0 w 5232"/>
              <a:gd name="T13" fmla="*/ 2147483647 h 3040"/>
              <a:gd name="T14" fmla="*/ 2147483647 w 5232"/>
              <a:gd name="T15" fmla="*/ 2147483647 h 3040"/>
              <a:gd name="T16" fmla="*/ 2147483647 w 5232"/>
              <a:gd name="T17" fmla="*/ 2147483647 h 3040"/>
              <a:gd name="T18" fmla="*/ 2147483647 w 5232"/>
              <a:gd name="T19" fmla="*/ 2147483647 h 3040"/>
              <a:gd name="T20" fmla="*/ 2147483647 w 5232"/>
              <a:gd name="T21" fmla="*/ 2147483647 h 3040"/>
              <a:gd name="T22" fmla="*/ 2147483647 w 5232"/>
              <a:gd name="T23" fmla="*/ 2147483647 h 3040"/>
              <a:gd name="T24" fmla="*/ 2147483647 w 5232"/>
              <a:gd name="T25" fmla="*/ 2147483647 h 3040"/>
              <a:gd name="T26" fmla="*/ 2147483647 w 5232"/>
              <a:gd name="T27" fmla="*/ 2147483647 h 3040"/>
              <a:gd name="T28" fmla="*/ 2147483647 w 5232"/>
              <a:gd name="T29" fmla="*/ 2147483647 h 3040"/>
              <a:gd name="T30" fmla="*/ 2147483647 w 5232"/>
              <a:gd name="T31" fmla="*/ 2147483647 h 3040"/>
              <a:gd name="T32" fmla="*/ 2147483647 w 5232"/>
              <a:gd name="T33" fmla="*/ 2147483647 h 3040"/>
              <a:gd name="T34" fmla="*/ 2147483647 w 5232"/>
              <a:gd name="T35" fmla="*/ 2147483647 h 3040"/>
              <a:gd name="T36" fmla="*/ 2147483647 w 5232"/>
              <a:gd name="T37" fmla="*/ 2147483647 h 3040"/>
              <a:gd name="T38" fmla="*/ 2147483647 w 5232"/>
              <a:gd name="T39" fmla="*/ 2147483647 h 3040"/>
              <a:gd name="T40" fmla="*/ 2147483647 w 5232"/>
              <a:gd name="T41" fmla="*/ 2147483647 h 3040"/>
              <a:gd name="T42" fmla="*/ 2147483647 w 5232"/>
              <a:gd name="T43" fmla="*/ 2147483647 h 3040"/>
              <a:gd name="T44" fmla="*/ 2147483647 w 5232"/>
              <a:gd name="T45" fmla="*/ 2147483647 h 3040"/>
              <a:gd name="T46" fmla="*/ 2147483647 w 5232"/>
              <a:gd name="T47" fmla="*/ 2147483647 h 3040"/>
              <a:gd name="T48" fmla="*/ 2147483647 w 5232"/>
              <a:gd name="T49" fmla="*/ 2147483647 h 3040"/>
              <a:gd name="T50" fmla="*/ 2147483647 w 5232"/>
              <a:gd name="T51" fmla="*/ 2147483647 h 3040"/>
              <a:gd name="T52" fmla="*/ 2147483647 w 5232"/>
              <a:gd name="T53" fmla="*/ 2147483647 h 3040"/>
              <a:gd name="T54" fmla="*/ 2147483647 w 5232"/>
              <a:gd name="T55" fmla="*/ 2147483647 h 3040"/>
              <a:gd name="T56" fmla="*/ 2147483647 w 5232"/>
              <a:gd name="T57" fmla="*/ 2147483647 h 3040"/>
              <a:gd name="T58" fmla="*/ 2147483647 w 5232"/>
              <a:gd name="T59" fmla="*/ 2147483647 h 3040"/>
              <a:gd name="T60" fmla="*/ 2147483647 w 5232"/>
              <a:gd name="T61" fmla="*/ 2147483647 h 3040"/>
              <a:gd name="T62" fmla="*/ 2147483647 w 5232"/>
              <a:gd name="T63" fmla="*/ 2147483647 h 3040"/>
              <a:gd name="T64" fmla="*/ 2147483647 w 5232"/>
              <a:gd name="T65" fmla="*/ 2147483647 h 3040"/>
              <a:gd name="T66" fmla="*/ 2147483647 w 5232"/>
              <a:gd name="T67" fmla="*/ 2147483647 h 3040"/>
              <a:gd name="T68" fmla="*/ 2147483647 w 5232"/>
              <a:gd name="T69" fmla="*/ 2147483647 h 3040"/>
              <a:gd name="T70" fmla="*/ 2147483647 w 5232"/>
              <a:gd name="T71" fmla="*/ 2147483647 h 3040"/>
              <a:gd name="T72" fmla="*/ 2147483647 w 5232"/>
              <a:gd name="T73" fmla="*/ 2147483647 h 3040"/>
              <a:gd name="T74" fmla="*/ 2147483647 w 5232"/>
              <a:gd name="T75" fmla="*/ 2147483647 h 3040"/>
              <a:gd name="T76" fmla="*/ 2147483647 w 5232"/>
              <a:gd name="T77" fmla="*/ 2147483647 h 3040"/>
              <a:gd name="T78" fmla="*/ 2147483647 w 5232"/>
              <a:gd name="T79" fmla="*/ 2147483647 h 3040"/>
              <a:gd name="T80" fmla="*/ 2147483647 w 5232"/>
              <a:gd name="T81" fmla="*/ 2147483647 h 3040"/>
              <a:gd name="T82" fmla="*/ 2147483647 w 5232"/>
              <a:gd name="T83" fmla="*/ 2147483647 h 3040"/>
              <a:gd name="T84" fmla="*/ 2147483647 w 5232"/>
              <a:gd name="T85" fmla="*/ 2147483647 h 30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232"/>
              <a:gd name="T130" fmla="*/ 0 h 3040"/>
              <a:gd name="T131" fmla="*/ 5232 w 5232"/>
              <a:gd name="T132" fmla="*/ 3040 h 30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232" h="3040">
                <a:moveTo>
                  <a:pt x="672" y="48"/>
                </a:moveTo>
                <a:cubicBezTo>
                  <a:pt x="608" y="96"/>
                  <a:pt x="536" y="256"/>
                  <a:pt x="480" y="336"/>
                </a:cubicBezTo>
                <a:cubicBezTo>
                  <a:pt x="424" y="416"/>
                  <a:pt x="392" y="448"/>
                  <a:pt x="336" y="528"/>
                </a:cubicBezTo>
                <a:cubicBezTo>
                  <a:pt x="280" y="608"/>
                  <a:pt x="192" y="736"/>
                  <a:pt x="144" y="816"/>
                </a:cubicBezTo>
                <a:cubicBezTo>
                  <a:pt x="96" y="896"/>
                  <a:pt x="64" y="912"/>
                  <a:pt x="48" y="1008"/>
                </a:cubicBezTo>
                <a:cubicBezTo>
                  <a:pt x="32" y="1104"/>
                  <a:pt x="56" y="1288"/>
                  <a:pt x="48" y="1392"/>
                </a:cubicBezTo>
                <a:cubicBezTo>
                  <a:pt x="40" y="1496"/>
                  <a:pt x="0" y="1544"/>
                  <a:pt x="0" y="1632"/>
                </a:cubicBezTo>
                <a:cubicBezTo>
                  <a:pt x="0" y="1720"/>
                  <a:pt x="32" y="1824"/>
                  <a:pt x="48" y="1920"/>
                </a:cubicBezTo>
                <a:cubicBezTo>
                  <a:pt x="64" y="2016"/>
                  <a:pt x="96" y="2120"/>
                  <a:pt x="96" y="2208"/>
                </a:cubicBezTo>
                <a:cubicBezTo>
                  <a:pt x="96" y="2296"/>
                  <a:pt x="56" y="2368"/>
                  <a:pt x="48" y="2448"/>
                </a:cubicBezTo>
                <a:cubicBezTo>
                  <a:pt x="40" y="2528"/>
                  <a:pt x="40" y="2608"/>
                  <a:pt x="48" y="2688"/>
                </a:cubicBezTo>
                <a:cubicBezTo>
                  <a:pt x="56" y="2768"/>
                  <a:pt x="48" y="2872"/>
                  <a:pt x="96" y="2928"/>
                </a:cubicBezTo>
                <a:cubicBezTo>
                  <a:pt x="144" y="2984"/>
                  <a:pt x="232" y="3008"/>
                  <a:pt x="336" y="3024"/>
                </a:cubicBezTo>
                <a:cubicBezTo>
                  <a:pt x="440" y="3040"/>
                  <a:pt x="584" y="3024"/>
                  <a:pt x="720" y="3024"/>
                </a:cubicBezTo>
                <a:cubicBezTo>
                  <a:pt x="856" y="3024"/>
                  <a:pt x="1000" y="3032"/>
                  <a:pt x="1152" y="3024"/>
                </a:cubicBezTo>
                <a:cubicBezTo>
                  <a:pt x="1304" y="3016"/>
                  <a:pt x="1496" y="2976"/>
                  <a:pt x="1632" y="2976"/>
                </a:cubicBezTo>
                <a:cubicBezTo>
                  <a:pt x="1768" y="2976"/>
                  <a:pt x="1848" y="3032"/>
                  <a:pt x="1968" y="3024"/>
                </a:cubicBezTo>
                <a:cubicBezTo>
                  <a:pt x="2088" y="3016"/>
                  <a:pt x="2240" y="2960"/>
                  <a:pt x="2352" y="2928"/>
                </a:cubicBezTo>
                <a:cubicBezTo>
                  <a:pt x="2464" y="2896"/>
                  <a:pt x="2488" y="2840"/>
                  <a:pt x="2640" y="2832"/>
                </a:cubicBezTo>
                <a:cubicBezTo>
                  <a:pt x="2792" y="2824"/>
                  <a:pt x="3048" y="2872"/>
                  <a:pt x="3264" y="2880"/>
                </a:cubicBezTo>
                <a:cubicBezTo>
                  <a:pt x="3480" y="2888"/>
                  <a:pt x="3744" y="2880"/>
                  <a:pt x="3936" y="2880"/>
                </a:cubicBezTo>
                <a:cubicBezTo>
                  <a:pt x="4128" y="2880"/>
                  <a:pt x="4232" y="2888"/>
                  <a:pt x="4416" y="2880"/>
                </a:cubicBezTo>
                <a:cubicBezTo>
                  <a:pt x="4600" y="2872"/>
                  <a:pt x="4912" y="2856"/>
                  <a:pt x="5040" y="2832"/>
                </a:cubicBezTo>
                <a:cubicBezTo>
                  <a:pt x="5168" y="2808"/>
                  <a:pt x="5152" y="2800"/>
                  <a:pt x="5184" y="2736"/>
                </a:cubicBezTo>
                <a:cubicBezTo>
                  <a:pt x="5216" y="2672"/>
                  <a:pt x="5232" y="2560"/>
                  <a:pt x="5232" y="2448"/>
                </a:cubicBezTo>
                <a:cubicBezTo>
                  <a:pt x="5232" y="2336"/>
                  <a:pt x="5200" y="2176"/>
                  <a:pt x="5184" y="2064"/>
                </a:cubicBezTo>
                <a:cubicBezTo>
                  <a:pt x="5168" y="1952"/>
                  <a:pt x="5208" y="1864"/>
                  <a:pt x="5136" y="1776"/>
                </a:cubicBezTo>
                <a:cubicBezTo>
                  <a:pt x="5064" y="1688"/>
                  <a:pt x="4928" y="1584"/>
                  <a:pt x="4752" y="1536"/>
                </a:cubicBezTo>
                <a:cubicBezTo>
                  <a:pt x="4576" y="1488"/>
                  <a:pt x="4264" y="1496"/>
                  <a:pt x="4080" y="1488"/>
                </a:cubicBezTo>
                <a:cubicBezTo>
                  <a:pt x="3896" y="1480"/>
                  <a:pt x="3800" y="1480"/>
                  <a:pt x="3648" y="1488"/>
                </a:cubicBezTo>
                <a:cubicBezTo>
                  <a:pt x="3496" y="1496"/>
                  <a:pt x="3320" y="1528"/>
                  <a:pt x="3168" y="1536"/>
                </a:cubicBezTo>
                <a:cubicBezTo>
                  <a:pt x="3016" y="1544"/>
                  <a:pt x="2888" y="1536"/>
                  <a:pt x="2736" y="1536"/>
                </a:cubicBezTo>
                <a:cubicBezTo>
                  <a:pt x="2584" y="1536"/>
                  <a:pt x="2360" y="1560"/>
                  <a:pt x="2256" y="1536"/>
                </a:cubicBezTo>
                <a:cubicBezTo>
                  <a:pt x="2152" y="1512"/>
                  <a:pt x="2144" y="1440"/>
                  <a:pt x="2112" y="1392"/>
                </a:cubicBezTo>
                <a:cubicBezTo>
                  <a:pt x="2080" y="1344"/>
                  <a:pt x="2088" y="1312"/>
                  <a:pt x="2064" y="1248"/>
                </a:cubicBezTo>
                <a:cubicBezTo>
                  <a:pt x="2040" y="1184"/>
                  <a:pt x="2040" y="1080"/>
                  <a:pt x="1968" y="1008"/>
                </a:cubicBezTo>
                <a:cubicBezTo>
                  <a:pt x="1896" y="936"/>
                  <a:pt x="1760" y="848"/>
                  <a:pt x="1632" y="816"/>
                </a:cubicBezTo>
                <a:cubicBezTo>
                  <a:pt x="1504" y="784"/>
                  <a:pt x="1288" y="848"/>
                  <a:pt x="1200" y="816"/>
                </a:cubicBezTo>
                <a:cubicBezTo>
                  <a:pt x="1112" y="784"/>
                  <a:pt x="1120" y="704"/>
                  <a:pt x="1104" y="624"/>
                </a:cubicBezTo>
                <a:cubicBezTo>
                  <a:pt x="1088" y="544"/>
                  <a:pt x="1112" y="424"/>
                  <a:pt x="1104" y="336"/>
                </a:cubicBezTo>
                <a:cubicBezTo>
                  <a:pt x="1096" y="248"/>
                  <a:pt x="1096" y="144"/>
                  <a:pt x="1056" y="96"/>
                </a:cubicBezTo>
                <a:cubicBezTo>
                  <a:pt x="1016" y="48"/>
                  <a:pt x="928" y="56"/>
                  <a:pt x="864" y="48"/>
                </a:cubicBezTo>
                <a:cubicBezTo>
                  <a:pt x="800" y="40"/>
                  <a:pt x="736" y="0"/>
                  <a:pt x="672" y="48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9544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0044927-A8B0-4130-9605-E7914758D55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85163" cy="1143000"/>
          </a:xfrm>
        </p:spPr>
        <p:txBody>
          <a:bodyPr/>
          <a:lstStyle/>
          <a:p>
            <a:r>
              <a:rPr lang="el-GR" sz="3200" dirty="0" smtClean="0"/>
              <a:t>Υπηρεσία επιπέδου δικτύου </a:t>
            </a:r>
            <a:br>
              <a:rPr lang="el-GR" sz="3200" dirty="0" smtClean="0"/>
            </a:br>
            <a:r>
              <a:rPr lang="el-GR" sz="3200" dirty="0" smtClean="0"/>
              <a:t>με &amp; χωρίς σύνδεση </a:t>
            </a:r>
            <a:endParaRPr lang="en-US" sz="32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56267"/>
            <a:ext cx="8021638" cy="479213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Το δίκτυο </a:t>
            </a:r>
            <a:r>
              <a:rPr lang="en-US" sz="2400" dirty="0" smtClean="0"/>
              <a:t>datagram </a:t>
            </a:r>
            <a:r>
              <a:rPr lang="el-GR" sz="2400" dirty="0" smtClean="0"/>
              <a:t>παρέχει υπηρεσία επιπέδου δικτύου χωρίς σύνδεση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Το δίκτυο εικονικού κυκλώματος (</a:t>
            </a:r>
            <a:r>
              <a:rPr lang="en-US" sz="2400" dirty="0" smtClean="0"/>
              <a:t>Virtual Circuit –VC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παρέχει υπηρεσία επιπέδου δικτύου με σύνδεση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Ανάλογο με τις υπηρεσίες επιπέδου μεταφοράς, αλλά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υπηρεσία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/>
              <a:t>υπολογιστής-προς-υπολογιστή (</a:t>
            </a:r>
            <a:r>
              <a:rPr lang="en-US" sz="2000" dirty="0" smtClean="0"/>
              <a:t>host-to-host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χωρίς επιλογή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/>
              <a:t>το δίκτυο παρέχει τη μία ή την άλλη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υλοποίηση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/>
              <a:t>στον πυρήνα του δικτύου</a:t>
            </a:r>
            <a:endParaRPr lang="en-US" sz="2000" dirty="0" smtClean="0"/>
          </a:p>
        </p:txBody>
      </p:sp>
      <p:sp>
        <p:nvSpPr>
          <p:cNvPr id="266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251F4FF-61AB-4B0D-B020-632EA49AEBF1}" type="slidenum">
              <a:rPr lang="en-US" smtClean="0"/>
              <a:pPr/>
              <a:t>120</a:t>
            </a:fld>
            <a:endParaRPr lang="en-US" smtClean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Επιλογή διαδρομής </a:t>
            </a:r>
            <a:r>
              <a:rPr lang="en-US" sz="3600" dirty="0" smtClean="0"/>
              <a:t>BGP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04925"/>
            <a:ext cx="7772400" cy="4648200"/>
          </a:xfrm>
        </p:spPr>
        <p:txBody>
          <a:bodyPr/>
          <a:lstStyle/>
          <a:p>
            <a:pPr marL="533400" indent="-533400">
              <a:buFont typeface="Wingdings" pitchFamily="2" charset="2"/>
              <a:buChar char="q"/>
            </a:pPr>
            <a:r>
              <a:rPr lang="el-GR" sz="2400" dirty="0" smtClean="0"/>
              <a:t>Ο δρομολογητής ενδέχεται να μάθει για περισσότερες από μία διαδρομές για το </a:t>
            </a:r>
            <a:r>
              <a:rPr lang="en-US" sz="2400" dirty="0" smtClean="0"/>
              <a:t>AS </a:t>
            </a:r>
            <a:r>
              <a:rPr lang="el-GR" sz="2400" dirty="0" smtClean="0"/>
              <a:t>προορισμού</a:t>
            </a:r>
            <a:r>
              <a:rPr lang="en-US" sz="2400" dirty="0" smtClean="0"/>
              <a:t>. </a:t>
            </a:r>
            <a:r>
              <a:rPr lang="el-GR" sz="2400" dirty="0" smtClean="0"/>
              <a:t>Επιλέγει διαδρομή βασισμένος σε:</a:t>
            </a:r>
            <a:endParaRPr lang="en-US" sz="2400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dirty="0" err="1" smtClean="0"/>
              <a:t>Ιδιοχαρακτηριστικό</a:t>
            </a:r>
            <a:r>
              <a:rPr lang="el-GR" dirty="0" smtClean="0"/>
              <a:t> τιμής τοπικής προτίμησης</a:t>
            </a:r>
            <a:r>
              <a:rPr lang="en-US" dirty="0" smtClean="0"/>
              <a:t>: </a:t>
            </a:r>
            <a:r>
              <a:rPr lang="el-GR" dirty="0" smtClean="0"/>
              <a:t>απόφαση πολιτικής</a:t>
            </a:r>
            <a:endParaRPr lang="en-US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dirty="0" smtClean="0"/>
              <a:t>Βραχύτερο</a:t>
            </a:r>
            <a:r>
              <a:rPr lang="en-US" dirty="0" smtClean="0"/>
              <a:t> AS-PATH </a:t>
            </a:r>
          </a:p>
          <a:p>
            <a:pPr marL="914400" lvl="1" indent="-457200">
              <a:buFont typeface="ZapfDingbats"/>
              <a:buAutoNum type="arabicPeriod"/>
            </a:pPr>
            <a:r>
              <a:rPr lang="el-GR" dirty="0" smtClean="0"/>
              <a:t>Πλησιέστερος δρομολογητής</a:t>
            </a:r>
            <a:r>
              <a:rPr lang="en-US" dirty="0" smtClean="0"/>
              <a:t> NEXT-HOP: </a:t>
            </a:r>
            <a:r>
              <a:rPr lang="el-GR" dirty="0" smtClean="0"/>
              <a:t>δρομολόγηση καυτής πατάτας</a:t>
            </a:r>
            <a:endParaRPr lang="en-US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dirty="0" smtClean="0"/>
              <a:t>Πρόσθετα κριτήρια</a:t>
            </a:r>
            <a:r>
              <a:rPr lang="en-US" dirty="0" smtClean="0"/>
              <a:t> </a:t>
            </a:r>
          </a:p>
        </p:txBody>
      </p:sp>
      <p:sp>
        <p:nvSpPr>
          <p:cNvPr id="16179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6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7253556" y="6524090"/>
            <a:ext cx="1890444" cy="333910"/>
          </a:xfrm>
          <a:noFill/>
        </p:spPr>
        <p:txBody>
          <a:bodyPr/>
          <a:lstStyle/>
          <a:p>
            <a:pPr algn="l"/>
            <a:r>
              <a:rPr lang="en-US" sz="1000" dirty="0" smtClean="0"/>
              <a:t>T.G. Griffin, ICNP 2002</a:t>
            </a:r>
          </a:p>
          <a:p>
            <a:pPr algn="l"/>
            <a:endParaRPr lang="en-US" dirty="0" smtClean="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241300"/>
            <a:ext cx="7772400" cy="585788"/>
          </a:xfrm>
        </p:spPr>
        <p:txBody>
          <a:bodyPr lIns="92075" tIns="46038" rIns="92075" bIns="46038"/>
          <a:lstStyle/>
          <a:p>
            <a:r>
              <a:rPr lang="el-GR" sz="3200" b="1" dirty="0" smtClean="0"/>
              <a:t>Τοπική Προτίμηση (</a:t>
            </a:r>
            <a:r>
              <a:rPr lang="en-US" sz="3200" b="1" dirty="0" smtClean="0"/>
              <a:t>Local Preference</a:t>
            </a:r>
            <a:r>
              <a:rPr lang="el-GR" sz="3200" b="1" dirty="0" smtClean="0"/>
              <a:t>) </a:t>
            </a:r>
            <a:endParaRPr lang="en-US" sz="32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7000" y="1676400"/>
            <a:ext cx="5181600" cy="984250"/>
            <a:chOff x="244" y="2596"/>
            <a:chExt cx="4120" cy="11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450" name="Oval 5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1" name="Oval 6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2" name="Oval 7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3" name="Oval 8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4" name="Oval 9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5" name="Oval 10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6" name="Oval 11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7" name="Oval 12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8" name="Oval 13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9" name="Oval 14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60" name="Oval 15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439" name="Oval 17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0" name="Oval 18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1" name="Oval 19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2" name="Oval 20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3" name="Oval 21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4" name="Oval 22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5" name="Oval 23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6" name="Oval 24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7" name="Oval 25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8" name="Oval 26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9" name="Oval 27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800600" y="3200400"/>
            <a:ext cx="2590800" cy="984250"/>
            <a:chOff x="244" y="2596"/>
            <a:chExt cx="4120" cy="1144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426" name="Oval 30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7" name="Oval 31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8" name="Oval 32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9" name="Oval 33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0" name="Oval 34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1" name="Oval 35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2" name="Oval 36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3" name="Oval 37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4" name="Oval 38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5" name="Oval 39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6" name="Oval 40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415" name="Oval 42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6" name="Oval 43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7" name="Oval 44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8" name="Oval 45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9" name="Oval 46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0" name="Oval 47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1" name="Oval 48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2" name="Oval 49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3" name="Oval 50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4" name="Oval 51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5" name="Oval 52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5410200" y="5334000"/>
            <a:ext cx="2743200" cy="679450"/>
            <a:chOff x="244" y="2596"/>
            <a:chExt cx="4120" cy="1144"/>
          </a:xfrm>
        </p:grpSpPr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402" name="Oval 55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3" name="Oval 56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4" name="Oval 57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5" name="Oval 58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6" name="Oval 59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7" name="Oval 60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8" name="Oval 61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9" name="Oval 62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0" name="Oval 63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1" name="Oval 64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2" name="Oval 65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" name="Group 66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391" name="Oval 67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2" name="Oval 68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3" name="Oval 69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4" name="Oval 70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5" name="Oval 71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6" name="Oval 72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7" name="Oval 73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8" name="Oval 74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9" name="Oval 75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0" name="Oval 76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1" name="Oval 77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2286000" y="5029200"/>
            <a:ext cx="2209800" cy="679450"/>
            <a:chOff x="244" y="2596"/>
            <a:chExt cx="4120" cy="1144"/>
          </a:xfrm>
        </p:grpSpPr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378" name="Oval 80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9" name="Oval 81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0" name="Oval 82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1" name="Oval 83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2" name="Oval 84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3" name="Oval 85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4" name="Oval 86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5" name="Oval 87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6" name="Oval 88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7" name="Oval 89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8" name="Oval 90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367" name="Oval 92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8" name="Oval 93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9" name="Oval 94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0" name="Oval 95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1" name="Oval 96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2" name="Oval 97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3" name="Oval 98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4" name="Oval 99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5" name="Oval 100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6" name="Oval 101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7" name="Oval 102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1320" name="Text Box 103"/>
          <p:cNvSpPr txBox="1">
            <a:spLocks noChangeArrowheads="1"/>
          </p:cNvSpPr>
          <p:nvPr/>
        </p:nvSpPr>
        <p:spPr bwMode="auto">
          <a:xfrm>
            <a:off x="6553200" y="54864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AS 1</a:t>
            </a:r>
          </a:p>
        </p:txBody>
      </p:sp>
      <p:sp>
        <p:nvSpPr>
          <p:cNvPr id="141321" name="Text Box 104"/>
          <p:cNvSpPr txBox="1">
            <a:spLocks noChangeArrowheads="1"/>
          </p:cNvSpPr>
          <p:nvPr/>
        </p:nvSpPr>
        <p:spPr bwMode="auto">
          <a:xfrm>
            <a:off x="2971800" y="53340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AS 2</a:t>
            </a:r>
          </a:p>
        </p:txBody>
      </p:sp>
      <p:sp>
        <p:nvSpPr>
          <p:cNvPr id="141322" name="Text Box 105"/>
          <p:cNvSpPr txBox="1">
            <a:spLocks noChangeArrowheads="1"/>
          </p:cNvSpPr>
          <p:nvPr/>
        </p:nvSpPr>
        <p:spPr bwMode="auto">
          <a:xfrm>
            <a:off x="4953000" y="19812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AS 4</a:t>
            </a:r>
          </a:p>
        </p:txBody>
      </p:sp>
      <p:sp>
        <p:nvSpPr>
          <p:cNvPr id="141323" name="Text Box 106"/>
          <p:cNvSpPr txBox="1">
            <a:spLocks noChangeArrowheads="1"/>
          </p:cNvSpPr>
          <p:nvPr/>
        </p:nvSpPr>
        <p:spPr bwMode="auto">
          <a:xfrm>
            <a:off x="5715000" y="34290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AS 3</a:t>
            </a:r>
          </a:p>
        </p:txBody>
      </p:sp>
      <p:sp>
        <p:nvSpPr>
          <p:cNvPr id="141324" name="Line 107"/>
          <p:cNvSpPr>
            <a:spLocks noChangeShapeType="1"/>
          </p:cNvSpPr>
          <p:nvPr/>
        </p:nvSpPr>
        <p:spPr bwMode="auto">
          <a:xfrm>
            <a:off x="6324600" y="4191000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5" name="Line 108"/>
          <p:cNvSpPr>
            <a:spLocks noChangeShapeType="1"/>
          </p:cNvSpPr>
          <p:nvPr/>
        </p:nvSpPr>
        <p:spPr bwMode="auto">
          <a:xfrm>
            <a:off x="7315200" y="2438400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6" name="Line 109"/>
          <p:cNvSpPr>
            <a:spLocks noChangeShapeType="1"/>
          </p:cNvSpPr>
          <p:nvPr/>
        </p:nvSpPr>
        <p:spPr bwMode="auto">
          <a:xfrm flipH="1">
            <a:off x="2133600" y="2209800"/>
            <a:ext cx="990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7" name="Line 110"/>
          <p:cNvSpPr>
            <a:spLocks noChangeShapeType="1"/>
          </p:cNvSpPr>
          <p:nvPr/>
        </p:nvSpPr>
        <p:spPr bwMode="auto">
          <a:xfrm>
            <a:off x="4343400" y="5334000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8" name="Rectangle 111"/>
          <p:cNvSpPr>
            <a:spLocks noChangeArrowheads="1"/>
          </p:cNvSpPr>
          <p:nvPr/>
        </p:nvSpPr>
        <p:spPr bwMode="auto">
          <a:xfrm>
            <a:off x="6248400" y="5943600"/>
            <a:ext cx="14541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13.13.0.0/16</a:t>
            </a:r>
          </a:p>
        </p:txBody>
      </p: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0" y="3124200"/>
            <a:ext cx="3657600" cy="1517650"/>
            <a:chOff x="244" y="2596"/>
            <a:chExt cx="4120" cy="1144"/>
          </a:xfrm>
        </p:grpSpPr>
        <p:grpSp>
          <p:nvGrpSpPr>
            <p:cNvPr id="15" name="Group 113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354" name="Oval 114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5" name="Oval 115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6" name="Oval 116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7" name="Oval 117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8" name="Oval 118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9" name="Oval 119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0" name="Oval 120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1" name="Oval 121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2" name="Oval 122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3" name="Oval 123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4" name="Oval 124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" name="Group 125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343" name="Oval 126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4" name="Oval 127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5" name="Oval 128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6" name="Oval 129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7" name="Oval 130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8" name="Oval 131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9" name="Oval 132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0" name="Oval 133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1" name="Oval 134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2" name="Oval 135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3" name="Oval 136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1330" name="Line 137"/>
          <p:cNvSpPr>
            <a:spLocks noChangeShapeType="1"/>
          </p:cNvSpPr>
          <p:nvPr/>
        </p:nvSpPr>
        <p:spPr bwMode="auto">
          <a:xfrm>
            <a:off x="3505200" y="3657600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1" name="Text Box 138"/>
          <p:cNvSpPr txBox="1">
            <a:spLocks noChangeArrowheads="1"/>
          </p:cNvSpPr>
          <p:nvPr/>
        </p:nvSpPr>
        <p:spPr bwMode="auto">
          <a:xfrm>
            <a:off x="533400" y="3124200"/>
            <a:ext cx="1577975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local pref = 80</a:t>
            </a:r>
          </a:p>
        </p:txBody>
      </p:sp>
      <p:sp>
        <p:nvSpPr>
          <p:cNvPr id="141332" name="Text Box 139"/>
          <p:cNvSpPr txBox="1">
            <a:spLocks noChangeArrowheads="1"/>
          </p:cNvSpPr>
          <p:nvPr/>
        </p:nvSpPr>
        <p:spPr bwMode="auto">
          <a:xfrm>
            <a:off x="457200" y="4267200"/>
            <a:ext cx="1697038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local pref = 100</a:t>
            </a:r>
          </a:p>
        </p:txBody>
      </p:sp>
      <p:sp>
        <p:nvSpPr>
          <p:cNvPr id="141333" name="Text Box 140"/>
          <p:cNvSpPr txBox="1">
            <a:spLocks noChangeArrowheads="1"/>
          </p:cNvSpPr>
          <p:nvPr/>
        </p:nvSpPr>
        <p:spPr bwMode="auto">
          <a:xfrm>
            <a:off x="1828800" y="3581400"/>
            <a:ext cx="1577975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local pref = 90</a:t>
            </a:r>
          </a:p>
        </p:txBody>
      </p:sp>
      <p:sp>
        <p:nvSpPr>
          <p:cNvPr id="141334" name="Line 141"/>
          <p:cNvSpPr>
            <a:spLocks noChangeShapeType="1"/>
          </p:cNvSpPr>
          <p:nvPr/>
        </p:nvSpPr>
        <p:spPr bwMode="auto">
          <a:xfrm>
            <a:off x="2286000" y="4419600"/>
            <a:ext cx="22860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5" name="AutoShape 142"/>
          <p:cNvSpPr>
            <a:spLocks noChangeArrowheads="1"/>
          </p:cNvSpPr>
          <p:nvPr/>
        </p:nvSpPr>
        <p:spPr bwMode="auto">
          <a:xfrm>
            <a:off x="3886200" y="3276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6" name="AutoShape 143"/>
          <p:cNvSpPr>
            <a:spLocks noChangeArrowheads="1"/>
          </p:cNvSpPr>
          <p:nvPr/>
        </p:nvSpPr>
        <p:spPr bwMode="auto">
          <a:xfrm rot="-2781112">
            <a:off x="1981200" y="2438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7" name="AutoShape 144"/>
          <p:cNvSpPr>
            <a:spLocks noChangeArrowheads="1"/>
          </p:cNvSpPr>
          <p:nvPr/>
        </p:nvSpPr>
        <p:spPr bwMode="auto">
          <a:xfrm rot="4384350">
            <a:off x="1828800" y="48768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8" name="Rectangle 145"/>
          <p:cNvSpPr>
            <a:spLocks noChangeArrowheads="1"/>
          </p:cNvSpPr>
          <p:nvPr/>
        </p:nvSpPr>
        <p:spPr bwMode="auto">
          <a:xfrm>
            <a:off x="304800" y="5715000"/>
            <a:ext cx="3019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sz="1600" b="1">
                <a:solidFill>
                  <a:schemeClr val="accent2"/>
                </a:solidFill>
                <a:latin typeface="Arial" charset="0"/>
              </a:rPr>
              <a:t>Μεγαλύτερες τιμές του 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 Local</a:t>
            </a:r>
          </a:p>
          <a:p>
            <a:r>
              <a:rPr lang="en-US" sz="1600" b="1">
                <a:solidFill>
                  <a:schemeClr val="accent2"/>
                </a:solidFill>
                <a:latin typeface="Arial" charset="0"/>
              </a:rPr>
              <a:t>Preference 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είναι προτιμητέες</a:t>
            </a:r>
            <a:endParaRPr lang="en-US" sz="1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1339" name="Rectangle 146"/>
          <p:cNvSpPr>
            <a:spLocks noChangeArrowheads="1"/>
          </p:cNvSpPr>
          <p:nvPr/>
        </p:nvSpPr>
        <p:spPr bwMode="auto">
          <a:xfrm>
            <a:off x="0" y="1752600"/>
            <a:ext cx="1838325" cy="739775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Local Preference 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x</a:t>
            </a:r>
            <a:r>
              <a:rPr lang="el-GR" sz="1400" b="1">
                <a:solidFill>
                  <a:schemeClr val="bg1"/>
                </a:solidFill>
                <a:latin typeface="Arial" charset="0"/>
              </a:rPr>
              <a:t>ρησιμοποιείται</a:t>
            </a:r>
          </a:p>
          <a:p>
            <a:r>
              <a:rPr lang="el-GR" sz="1400" b="1">
                <a:solidFill>
                  <a:schemeClr val="bg1"/>
                </a:solidFill>
                <a:latin typeface="Arial" charset="0"/>
              </a:rPr>
              <a:t>μόνο στο </a:t>
            </a:r>
            <a:r>
              <a:rPr lang="en-US" sz="1400" b="1">
                <a:solidFill>
                  <a:schemeClr val="bg1"/>
                </a:solidFill>
                <a:latin typeface="Arial" charset="0"/>
              </a:rPr>
              <a:t>iBGP</a:t>
            </a:r>
          </a:p>
        </p:txBody>
      </p:sp>
      <p:sp>
        <p:nvSpPr>
          <p:cNvPr id="141340" name="Freeform 147"/>
          <p:cNvSpPr>
            <a:spLocks/>
          </p:cNvSpPr>
          <p:nvPr/>
        </p:nvSpPr>
        <p:spPr bwMode="auto">
          <a:xfrm>
            <a:off x="2514600" y="4191000"/>
            <a:ext cx="3657600" cy="1371600"/>
          </a:xfrm>
          <a:custGeom>
            <a:avLst/>
            <a:gdLst>
              <a:gd name="T0" fmla="*/ 0 w 2304"/>
              <a:gd name="T1" fmla="*/ 0 h 864"/>
              <a:gd name="T2" fmla="*/ 2147483647 w 2304"/>
              <a:gd name="T3" fmla="*/ 2147483647 h 864"/>
              <a:gd name="T4" fmla="*/ 2147483647 w 2304"/>
              <a:gd name="T5" fmla="*/ 2147483647 h 864"/>
              <a:gd name="T6" fmla="*/ 2147483647 w 2304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864"/>
              <a:gd name="T14" fmla="*/ 2304 w 2304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864">
                <a:moveTo>
                  <a:pt x="0" y="0"/>
                </a:moveTo>
                <a:cubicBezTo>
                  <a:pt x="80" y="284"/>
                  <a:pt x="160" y="568"/>
                  <a:pt x="336" y="672"/>
                </a:cubicBezTo>
                <a:cubicBezTo>
                  <a:pt x="512" y="776"/>
                  <a:pt x="728" y="592"/>
                  <a:pt x="1056" y="624"/>
                </a:cubicBezTo>
                <a:cubicBezTo>
                  <a:pt x="1384" y="656"/>
                  <a:pt x="1844" y="760"/>
                  <a:pt x="2304" y="8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3622575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7520683" y="6626831"/>
            <a:ext cx="1623317" cy="231169"/>
          </a:xfrm>
          <a:noFill/>
        </p:spPr>
        <p:txBody>
          <a:bodyPr/>
          <a:lstStyle/>
          <a:p>
            <a:pPr algn="r"/>
            <a:r>
              <a:rPr lang="en-US" sz="1000" dirty="0" smtClean="0"/>
              <a:t>T.G. Griffin, ICNP 2002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5715000"/>
            <a:ext cx="2133600" cy="685800"/>
            <a:chOff x="676" y="1108"/>
            <a:chExt cx="2968" cy="11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487" name="Oval 4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8" name="Oval 5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9" name="Oval 6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0" name="Oval 7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1" name="Oval 8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2" name="Oval 9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3" name="Oval 10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4" name="Oval 11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5" name="Oval 12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6" name="Oval 13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7" name="Oval 14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476" name="Oval 16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7" name="Oval 17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8" name="Oval 18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9" name="Oval 19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0" name="Oval 20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1" name="Oval 21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2" name="Oval 22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3" name="Oval 23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4" name="Oval 24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5" name="Oval 25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6" name="Oval 26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2340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9488"/>
          </a:xfrm>
        </p:spPr>
        <p:txBody>
          <a:bodyPr/>
          <a:lstStyle/>
          <a:p>
            <a:r>
              <a:rPr lang="el-GR" sz="3200" smtClean="0"/>
              <a:t>Συντομότερο δεν σημαίνει πάντα …συντομότερο!</a:t>
            </a:r>
            <a:endParaRPr lang="en-US" sz="3200" smtClean="0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981200" y="1600200"/>
            <a:ext cx="4800600" cy="1752600"/>
            <a:chOff x="676" y="1108"/>
            <a:chExt cx="2968" cy="1192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463" name="Oval 31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4" name="Oval 32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5" name="Oval 33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6" name="Oval 34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7" name="Oval 35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8" name="Oval 36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9" name="Oval 37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0" name="Oval 38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1" name="Oval 39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2" name="Oval 40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3" name="Oval 41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452" name="Oval 43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3" name="Oval 44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4" name="Oval 45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5" name="Oval 46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6" name="Oval 47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7" name="Oval 48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8" name="Oval 49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9" name="Oval 50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0" name="Oval 51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1" name="Oval 52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2" name="Oval 53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209800" y="3581400"/>
            <a:ext cx="2133600" cy="685800"/>
            <a:chOff x="676" y="1108"/>
            <a:chExt cx="2968" cy="1192"/>
          </a:xfrm>
        </p:grpSpPr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439" name="Oval 56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0" name="Oval 57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1" name="Oval 58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2" name="Oval 59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3" name="Oval 60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4" name="Oval 61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5" name="Oval 62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6" name="Oval 63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7" name="Oval 64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8" name="Oval 65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9" name="Oval 66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" name="Group 67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428" name="Oval 68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9" name="Oval 69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0" name="Oval 70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1" name="Oval 71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2" name="Oval 72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3" name="Oval 73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4" name="Oval 74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5" name="Oval 75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6" name="Oval 76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7" name="Oval 77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8" name="Oval 78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2667000" y="4419600"/>
            <a:ext cx="2133600" cy="685800"/>
            <a:chOff x="676" y="1108"/>
            <a:chExt cx="2968" cy="1192"/>
          </a:xfrm>
        </p:grpSpPr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415" name="Oval 81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6" name="Oval 82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7" name="Oval 83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8" name="Oval 84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9" name="Oval 85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0" name="Oval 86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1" name="Oval 87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2" name="Oval 88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3" name="Oval 89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4" name="Oval 90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5" name="Oval 91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3" name="Group 92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404" name="Oval 93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5" name="Oval 94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6" name="Oval 95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7" name="Oval 96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8" name="Oval 97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9" name="Oval 98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0" name="Oval 99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1" name="Oval 100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2" name="Oval 101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3" name="Oval 102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4" name="Oval 103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4" name="Group 104"/>
          <p:cNvGrpSpPr>
            <a:grpSpLocks/>
          </p:cNvGrpSpPr>
          <p:nvPr/>
        </p:nvGrpSpPr>
        <p:grpSpPr bwMode="auto">
          <a:xfrm>
            <a:off x="6019800" y="2819400"/>
            <a:ext cx="2514600" cy="3276600"/>
            <a:chOff x="676" y="1108"/>
            <a:chExt cx="2968" cy="1192"/>
          </a:xfrm>
        </p:grpSpPr>
        <p:grpSp>
          <p:nvGrpSpPr>
            <p:cNvPr id="15" name="Group 105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391" name="Oval 106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2" name="Oval 107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3" name="Oval 108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4" name="Oval 109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5" name="Oval 110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6" name="Oval 111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7" name="Oval 112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8" name="Oval 113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9" name="Oval 114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0" name="Oval 115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1" name="Oval 116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" name="Group 117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380" name="Oval 118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1" name="Oval 119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2" name="Oval 120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3" name="Oval 121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4" name="Oval 122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5" name="Oval 123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6" name="Oval 124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7" name="Oval 125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8" name="Oval 126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9" name="Oval 127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0" name="Oval 128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2345" name="Line 129"/>
          <p:cNvSpPr>
            <a:spLocks noChangeShapeType="1"/>
          </p:cNvSpPr>
          <p:nvPr/>
        </p:nvSpPr>
        <p:spPr bwMode="auto">
          <a:xfrm>
            <a:off x="5562600" y="2895600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46" name="Line 130"/>
          <p:cNvSpPr>
            <a:spLocks noChangeShapeType="1"/>
          </p:cNvSpPr>
          <p:nvPr/>
        </p:nvSpPr>
        <p:spPr bwMode="auto">
          <a:xfrm>
            <a:off x="6705600" y="3429000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47" name="Line 131"/>
          <p:cNvSpPr>
            <a:spLocks noChangeShapeType="1"/>
          </p:cNvSpPr>
          <p:nvPr/>
        </p:nvSpPr>
        <p:spPr bwMode="auto">
          <a:xfrm flipV="1">
            <a:off x="6629400" y="3810000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48" name="Line 132"/>
          <p:cNvSpPr>
            <a:spLocks noChangeShapeType="1"/>
          </p:cNvSpPr>
          <p:nvPr/>
        </p:nvSpPr>
        <p:spPr bwMode="auto">
          <a:xfrm>
            <a:off x="6629400" y="40386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49" name="Line 133"/>
          <p:cNvSpPr>
            <a:spLocks noChangeShapeType="1"/>
          </p:cNvSpPr>
          <p:nvPr/>
        </p:nvSpPr>
        <p:spPr bwMode="auto">
          <a:xfrm flipV="1">
            <a:off x="6553200" y="42672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0" name="Line 134"/>
          <p:cNvSpPr>
            <a:spLocks noChangeShapeType="1"/>
          </p:cNvSpPr>
          <p:nvPr/>
        </p:nvSpPr>
        <p:spPr bwMode="auto">
          <a:xfrm>
            <a:off x="6629400" y="45720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1" name="Line 135"/>
          <p:cNvSpPr>
            <a:spLocks noChangeShapeType="1"/>
          </p:cNvSpPr>
          <p:nvPr/>
        </p:nvSpPr>
        <p:spPr bwMode="auto">
          <a:xfrm flipV="1">
            <a:off x="6553200" y="47244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2" name="Line 136"/>
          <p:cNvSpPr>
            <a:spLocks noChangeShapeType="1"/>
          </p:cNvSpPr>
          <p:nvPr/>
        </p:nvSpPr>
        <p:spPr bwMode="auto">
          <a:xfrm>
            <a:off x="6629400" y="50292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3" name="Line 137"/>
          <p:cNvSpPr>
            <a:spLocks noChangeShapeType="1"/>
          </p:cNvSpPr>
          <p:nvPr/>
        </p:nvSpPr>
        <p:spPr bwMode="auto">
          <a:xfrm flipV="1">
            <a:off x="6934200" y="5257800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4" name="Line 138"/>
          <p:cNvSpPr>
            <a:spLocks noChangeShapeType="1"/>
          </p:cNvSpPr>
          <p:nvPr/>
        </p:nvSpPr>
        <p:spPr bwMode="auto">
          <a:xfrm flipV="1">
            <a:off x="4800600" y="5638800"/>
            <a:ext cx="22098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5" name="Line 139"/>
          <p:cNvSpPr>
            <a:spLocks noChangeShapeType="1"/>
          </p:cNvSpPr>
          <p:nvPr/>
        </p:nvSpPr>
        <p:spPr bwMode="auto">
          <a:xfrm>
            <a:off x="3505200" y="2971800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6" name="Line 140"/>
          <p:cNvSpPr>
            <a:spLocks noChangeShapeType="1"/>
          </p:cNvSpPr>
          <p:nvPr/>
        </p:nvSpPr>
        <p:spPr bwMode="auto">
          <a:xfrm>
            <a:off x="3581400" y="3733800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7" name="Line 141"/>
          <p:cNvSpPr>
            <a:spLocks noChangeShapeType="1"/>
          </p:cNvSpPr>
          <p:nvPr/>
        </p:nvSpPr>
        <p:spPr bwMode="auto">
          <a:xfrm>
            <a:off x="4114800" y="4800600"/>
            <a:ext cx="533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358" name="Picture 14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5720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59" name="Picture 14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338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0" name="Picture 14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743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1" name="Picture 14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2" name="Picture 14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766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3" name="Picture 14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86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4" name="Picture 14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6576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5" name="Picture 14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196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6" name="Picture 15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7" name="Picture 15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648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8" name="Picture 15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768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9" name="Picture 15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1054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70" name="Picture 15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4864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71" name="Rectangle 155"/>
          <p:cNvSpPr>
            <a:spLocks noChangeArrowheads="1"/>
          </p:cNvSpPr>
          <p:nvPr/>
        </p:nvSpPr>
        <p:spPr bwMode="auto">
          <a:xfrm>
            <a:off x="7391400" y="32004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AS 4</a:t>
            </a:r>
          </a:p>
        </p:txBody>
      </p:sp>
      <p:sp>
        <p:nvSpPr>
          <p:cNvPr id="142372" name="Rectangle 156"/>
          <p:cNvSpPr>
            <a:spLocks noChangeArrowheads="1"/>
          </p:cNvSpPr>
          <p:nvPr/>
        </p:nvSpPr>
        <p:spPr bwMode="auto">
          <a:xfrm>
            <a:off x="2514600" y="37338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AS 3</a:t>
            </a:r>
          </a:p>
        </p:txBody>
      </p:sp>
      <p:sp>
        <p:nvSpPr>
          <p:cNvPr id="142373" name="Rectangle 157"/>
          <p:cNvSpPr>
            <a:spLocks noChangeArrowheads="1"/>
          </p:cNvSpPr>
          <p:nvPr/>
        </p:nvSpPr>
        <p:spPr bwMode="auto">
          <a:xfrm>
            <a:off x="3124200" y="45720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AS 2</a:t>
            </a:r>
          </a:p>
        </p:txBody>
      </p:sp>
      <p:sp>
        <p:nvSpPr>
          <p:cNvPr id="142374" name="Rectangle 158"/>
          <p:cNvSpPr>
            <a:spLocks noChangeArrowheads="1"/>
          </p:cNvSpPr>
          <p:nvPr/>
        </p:nvSpPr>
        <p:spPr bwMode="auto">
          <a:xfrm>
            <a:off x="3886200" y="60198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AS 1</a:t>
            </a:r>
          </a:p>
        </p:txBody>
      </p:sp>
      <p:sp>
        <p:nvSpPr>
          <p:cNvPr id="142375" name="Text Box 159"/>
          <p:cNvSpPr txBox="1">
            <a:spLocks noChangeArrowheads="1"/>
          </p:cNvSpPr>
          <p:nvPr/>
        </p:nvSpPr>
        <p:spPr bwMode="auto">
          <a:xfrm>
            <a:off x="2895600" y="1752600"/>
            <a:ext cx="3398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Arial Black" pitchFamily="34" charset="0"/>
              </a:rPr>
              <a:t>το </a:t>
            </a:r>
            <a:r>
              <a:rPr lang="en-US" sz="2000">
                <a:latin typeface="Arial Black" pitchFamily="34" charset="0"/>
              </a:rPr>
              <a:t>BGP </a:t>
            </a:r>
            <a:r>
              <a:rPr lang="el-GR" sz="2000">
                <a:latin typeface="Arial Black" pitchFamily="34" charset="0"/>
              </a:rPr>
              <a:t>λέει ότι η </a:t>
            </a:r>
          </a:p>
          <a:p>
            <a:r>
              <a:rPr lang="el-GR" sz="2000">
                <a:latin typeface="Arial Black" pitchFamily="34" charset="0"/>
              </a:rPr>
              <a:t>Διαδρομή </a:t>
            </a:r>
            <a:r>
              <a:rPr lang="en-US" sz="2000" u="sng">
                <a:latin typeface="Arial Black" pitchFamily="34" charset="0"/>
              </a:rPr>
              <a:t>4 1</a:t>
            </a:r>
            <a:r>
              <a:rPr lang="en-US" sz="2000">
                <a:latin typeface="Arial Black" pitchFamily="34" charset="0"/>
              </a:rPr>
              <a:t> </a:t>
            </a:r>
            <a:r>
              <a:rPr lang="el-GR" sz="2000">
                <a:latin typeface="Arial Black" pitchFamily="34" charset="0"/>
              </a:rPr>
              <a:t>είναι </a:t>
            </a:r>
          </a:p>
          <a:p>
            <a:r>
              <a:rPr lang="el-GR" sz="2000">
                <a:latin typeface="Arial Black" pitchFamily="34" charset="0"/>
              </a:rPr>
              <a:t>καλύτερη από την </a:t>
            </a:r>
            <a:r>
              <a:rPr lang="en-US" sz="2000" u="sng">
                <a:latin typeface="Arial Black" pitchFamily="34" charset="0"/>
              </a:rPr>
              <a:t>3 2 1</a:t>
            </a:r>
          </a:p>
        </p:txBody>
      </p:sp>
      <p:sp>
        <p:nvSpPr>
          <p:cNvPr id="142376" name="Text Box 160"/>
          <p:cNvSpPr txBox="1">
            <a:spLocks noChangeArrowheads="1"/>
          </p:cNvSpPr>
          <p:nvPr/>
        </p:nvSpPr>
        <p:spPr bwMode="auto">
          <a:xfrm>
            <a:off x="3886200" y="2743200"/>
            <a:ext cx="60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FF3300"/>
                </a:solidFill>
                <a:latin typeface="Arial Black" pitchFamily="34" charset="0"/>
              </a:rPr>
              <a:t>Ωχ</a:t>
            </a:r>
            <a:r>
              <a:rPr lang="en-US" b="1">
                <a:solidFill>
                  <a:srgbClr val="FF3300"/>
                </a:solidFill>
                <a:latin typeface="Arial Black" pitchFamily="34" charset="0"/>
              </a:rPr>
              <a:t>!</a:t>
            </a:r>
          </a:p>
        </p:txBody>
      </p:sp>
      <p:pic>
        <p:nvPicPr>
          <p:cNvPr id="142377" name="Picture 16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791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450714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113463" y="6580188"/>
            <a:ext cx="2725737" cy="277812"/>
          </a:xfrm>
          <a:noFill/>
        </p:spPr>
        <p:txBody>
          <a:bodyPr/>
          <a:lstStyle/>
          <a:p>
            <a:pPr algn="l"/>
            <a:r>
              <a:rPr lang="en-US" sz="1000" smtClean="0"/>
              <a:t>T.G. Griffin, ICNP 2002</a:t>
            </a:r>
          </a:p>
          <a:p>
            <a:pPr algn="l"/>
            <a:endParaRPr lang="en-US" smtClean="0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 lIns="92075" tIns="46038" rIns="92075" bIns="46038"/>
          <a:lstStyle/>
          <a:p>
            <a:r>
              <a:rPr lang="en-US" sz="2800" b="1" smtClean="0"/>
              <a:t>Hot Potato Routing: </a:t>
            </a:r>
            <a:r>
              <a:rPr lang="el-GR" sz="2800" b="1" smtClean="0"/>
              <a:t>Επίλεξε το πλησιέστερο σημείο εξόδου</a:t>
            </a:r>
            <a:endParaRPr lang="en-US" sz="28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82750" y="1371600"/>
            <a:ext cx="4711700" cy="1212850"/>
            <a:chOff x="916" y="628"/>
            <a:chExt cx="2968" cy="13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143422" name="Oval 5"/>
              <p:cNvSpPr>
                <a:spLocks noChangeArrowheads="1"/>
              </p:cNvSpPr>
              <p:nvPr/>
            </p:nvSpPr>
            <p:spPr bwMode="auto">
              <a:xfrm>
                <a:off x="1227" y="746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3" name="Oval 6"/>
              <p:cNvSpPr>
                <a:spLocks noChangeArrowheads="1"/>
              </p:cNvSpPr>
              <p:nvPr/>
            </p:nvSpPr>
            <p:spPr bwMode="auto">
              <a:xfrm>
                <a:off x="1311" y="746"/>
                <a:ext cx="576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4" name="Oval 7"/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6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5" name="Oval 8"/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6" name="Oval 9"/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7" name="Oval 10"/>
              <p:cNvSpPr>
                <a:spLocks noChangeArrowheads="1"/>
              </p:cNvSpPr>
              <p:nvPr/>
            </p:nvSpPr>
            <p:spPr bwMode="auto">
              <a:xfrm>
                <a:off x="1895" y="1339"/>
                <a:ext cx="989" cy="62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8" name="Oval 11"/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9" name="Oval 12"/>
              <p:cNvSpPr>
                <a:spLocks noChangeArrowheads="1"/>
              </p:cNvSpPr>
              <p:nvPr/>
            </p:nvSpPr>
            <p:spPr bwMode="auto">
              <a:xfrm>
                <a:off x="1146" y="1064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30" name="Oval 13"/>
              <p:cNvSpPr>
                <a:spLocks noChangeArrowheads="1"/>
              </p:cNvSpPr>
              <p:nvPr/>
            </p:nvSpPr>
            <p:spPr bwMode="auto">
              <a:xfrm>
                <a:off x="3227" y="1379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31" name="Oval 14"/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32" name="Oval 15"/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143411" name="Oval 17"/>
              <p:cNvSpPr>
                <a:spLocks noChangeArrowheads="1"/>
              </p:cNvSpPr>
              <p:nvPr/>
            </p:nvSpPr>
            <p:spPr bwMode="auto">
              <a:xfrm>
                <a:off x="1165" y="746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2" name="Oval 18"/>
              <p:cNvSpPr>
                <a:spLocks noChangeArrowheads="1"/>
              </p:cNvSpPr>
              <p:nvPr/>
            </p:nvSpPr>
            <p:spPr bwMode="auto">
              <a:xfrm>
                <a:off x="1248" y="746"/>
                <a:ext cx="576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3" name="Oval 19"/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6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4" name="Oval 20"/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5" name="Oval 21"/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6" name="Oval 22"/>
              <p:cNvSpPr>
                <a:spLocks noChangeArrowheads="1"/>
              </p:cNvSpPr>
              <p:nvPr/>
            </p:nvSpPr>
            <p:spPr bwMode="auto">
              <a:xfrm>
                <a:off x="1832" y="1339"/>
                <a:ext cx="990" cy="62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7" name="Oval 23"/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8" name="Oval 24"/>
              <p:cNvSpPr>
                <a:spLocks noChangeArrowheads="1"/>
              </p:cNvSpPr>
              <p:nvPr/>
            </p:nvSpPr>
            <p:spPr bwMode="auto">
              <a:xfrm>
                <a:off x="1081" y="1064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9" name="Oval 25"/>
              <p:cNvSpPr>
                <a:spLocks noChangeArrowheads="1"/>
              </p:cNvSpPr>
              <p:nvPr/>
            </p:nvSpPr>
            <p:spPr bwMode="auto">
              <a:xfrm>
                <a:off x="3162" y="1379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0" name="Oval 26"/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1" name="Oval 27"/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143398" name="Oval 30"/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9" name="Oval 31"/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0" name="Oval 32"/>
              <p:cNvSpPr>
                <a:spLocks noChangeArrowheads="1"/>
              </p:cNvSpPr>
              <p:nvPr/>
            </p:nvSpPr>
            <p:spPr bwMode="auto">
              <a:xfrm>
                <a:off x="3160" y="2328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1" name="Oval 33"/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2" name="Oval 34"/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3" name="Oval 35"/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4" name="Oval 36"/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5" name="Oval 37"/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6" name="Oval 38"/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7" name="Oval 39"/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8" name="Oval 40"/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143387" name="Oval 42"/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88" name="Oval 43"/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89" name="Oval 44"/>
              <p:cNvSpPr>
                <a:spLocks noChangeArrowheads="1"/>
              </p:cNvSpPr>
              <p:nvPr/>
            </p:nvSpPr>
            <p:spPr bwMode="auto">
              <a:xfrm>
                <a:off x="3071" y="2328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0" name="Oval 45"/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1" name="Oval 46"/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2" name="Oval 47"/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3" name="Oval 48"/>
              <p:cNvSpPr>
                <a:spLocks noChangeArrowheads="1"/>
              </p:cNvSpPr>
              <p:nvPr/>
            </p:nvSpPr>
            <p:spPr bwMode="auto">
              <a:xfrm>
                <a:off x="3532" y="2497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4" name="Oval 49"/>
              <p:cNvSpPr>
                <a:spLocks noChangeArrowheads="1"/>
              </p:cNvSpPr>
              <p:nvPr/>
            </p:nvSpPr>
            <p:spPr bwMode="auto">
              <a:xfrm>
                <a:off x="761" y="2633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5" name="Oval 50"/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6" name="Oval 51"/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7" name="Oval 52"/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3366" name="Freeform 53"/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2147483647 w 490"/>
              <a:gd name="T3" fmla="*/ 2147483647 h 406"/>
              <a:gd name="T4" fmla="*/ 2147483647 w 490"/>
              <a:gd name="T5" fmla="*/ 2147483647 h 406"/>
              <a:gd name="T6" fmla="*/ 2147483647 w 490"/>
              <a:gd name="T7" fmla="*/ 2147483647 h 406"/>
              <a:gd name="T8" fmla="*/ 2147483647 w 490"/>
              <a:gd name="T9" fmla="*/ 2147483647 h 406"/>
              <a:gd name="T10" fmla="*/ 2147483647 w 490"/>
              <a:gd name="T11" fmla="*/ 2147483647 h 406"/>
              <a:gd name="T12" fmla="*/ 2147483647 w 490"/>
              <a:gd name="T13" fmla="*/ 2147483647 h 406"/>
              <a:gd name="T14" fmla="*/ 2147483647 w 490"/>
              <a:gd name="T15" fmla="*/ 2147483647 h 406"/>
              <a:gd name="T16" fmla="*/ 2147483647 w 490"/>
              <a:gd name="T17" fmla="*/ 2147483647 h 406"/>
              <a:gd name="T18" fmla="*/ 2147483647 w 490"/>
              <a:gd name="T19" fmla="*/ 2147483647 h 406"/>
              <a:gd name="T20" fmla="*/ 2147483647 w 490"/>
              <a:gd name="T21" fmla="*/ 2147483647 h 406"/>
              <a:gd name="T22" fmla="*/ 2147483647 w 490"/>
              <a:gd name="T23" fmla="*/ 2147483647 h 406"/>
              <a:gd name="T24" fmla="*/ 2147483647 w 490"/>
              <a:gd name="T25" fmla="*/ 2147483647 h 406"/>
              <a:gd name="T26" fmla="*/ 2147483647 w 490"/>
              <a:gd name="T27" fmla="*/ 2147483647 h 406"/>
              <a:gd name="T28" fmla="*/ 2147483647 w 490"/>
              <a:gd name="T29" fmla="*/ 2147483647 h 406"/>
              <a:gd name="T30" fmla="*/ 2147483647 w 490"/>
              <a:gd name="T31" fmla="*/ 2147483647 h 406"/>
              <a:gd name="T32" fmla="*/ 2147483647 w 490"/>
              <a:gd name="T33" fmla="*/ 2147483647 h 406"/>
              <a:gd name="T34" fmla="*/ 2147483647 w 490"/>
              <a:gd name="T35" fmla="*/ 2147483647 h 406"/>
              <a:gd name="T36" fmla="*/ 2147483647 w 490"/>
              <a:gd name="T37" fmla="*/ 2147483647 h 406"/>
              <a:gd name="T38" fmla="*/ 2147483647 w 490"/>
              <a:gd name="T39" fmla="*/ 2147483647 h 406"/>
              <a:gd name="T40" fmla="*/ 2147483647 w 490"/>
              <a:gd name="T41" fmla="*/ 2147483647 h 406"/>
              <a:gd name="T42" fmla="*/ 2147483647 w 490"/>
              <a:gd name="T43" fmla="*/ 2147483647 h 406"/>
              <a:gd name="T44" fmla="*/ 2147483647 w 490"/>
              <a:gd name="T45" fmla="*/ 2147483647 h 406"/>
              <a:gd name="T46" fmla="*/ 2147483647 w 490"/>
              <a:gd name="T47" fmla="*/ 2147483647 h 406"/>
              <a:gd name="T48" fmla="*/ 2147483647 w 490"/>
              <a:gd name="T49" fmla="*/ 2147483647 h 406"/>
              <a:gd name="T50" fmla="*/ 2147483647 w 490"/>
              <a:gd name="T51" fmla="*/ 2147483647 h 406"/>
              <a:gd name="T52" fmla="*/ 2147483647 w 490"/>
              <a:gd name="T53" fmla="*/ 2147483647 h 406"/>
              <a:gd name="T54" fmla="*/ 2147483647 w 490"/>
              <a:gd name="T55" fmla="*/ 2147483647 h 406"/>
              <a:gd name="T56" fmla="*/ 2147483647 w 490"/>
              <a:gd name="T57" fmla="*/ 2147483647 h 406"/>
              <a:gd name="T58" fmla="*/ 2147483647 w 490"/>
              <a:gd name="T59" fmla="*/ 2147483647 h 406"/>
              <a:gd name="T60" fmla="*/ 2147483647 w 490"/>
              <a:gd name="T61" fmla="*/ 2147483647 h 406"/>
              <a:gd name="T62" fmla="*/ 2147483647 w 490"/>
              <a:gd name="T63" fmla="*/ 2147483647 h 406"/>
              <a:gd name="T64" fmla="*/ 2147483647 w 490"/>
              <a:gd name="T65" fmla="*/ 2147483647 h 406"/>
              <a:gd name="T66" fmla="*/ 2147483647 w 490"/>
              <a:gd name="T67" fmla="*/ 2147483647 h 406"/>
              <a:gd name="T68" fmla="*/ 2147483647 w 490"/>
              <a:gd name="T69" fmla="*/ 2147483647 h 406"/>
              <a:gd name="T70" fmla="*/ 2147483647 w 490"/>
              <a:gd name="T71" fmla="*/ 2147483647 h 406"/>
              <a:gd name="T72" fmla="*/ 2147483647 w 490"/>
              <a:gd name="T73" fmla="*/ 2147483647 h 406"/>
              <a:gd name="T74" fmla="*/ 2147483647 w 490"/>
              <a:gd name="T75" fmla="*/ 2147483647 h 406"/>
              <a:gd name="T76" fmla="*/ 2147483647 w 490"/>
              <a:gd name="T77" fmla="*/ 2147483647 h 406"/>
              <a:gd name="T78" fmla="*/ 2147483647 w 490"/>
              <a:gd name="T79" fmla="*/ 2147483647 h 406"/>
              <a:gd name="T80" fmla="*/ 2147483647 w 490"/>
              <a:gd name="T81" fmla="*/ 2147483647 h 406"/>
              <a:gd name="T82" fmla="*/ 2147483647 w 490"/>
              <a:gd name="T83" fmla="*/ 2147483647 h 406"/>
              <a:gd name="T84" fmla="*/ 2147483647 w 490"/>
              <a:gd name="T85" fmla="*/ 2147483647 h 406"/>
              <a:gd name="T86" fmla="*/ 2147483647 w 490"/>
              <a:gd name="T87" fmla="*/ 2147483647 h 406"/>
              <a:gd name="T88" fmla="*/ 2147483647 w 490"/>
              <a:gd name="T89" fmla="*/ 2147483647 h 406"/>
              <a:gd name="T90" fmla="*/ 2147483647 w 490"/>
              <a:gd name="T91" fmla="*/ 2147483647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90"/>
              <a:gd name="T139" fmla="*/ 0 h 406"/>
              <a:gd name="T140" fmla="*/ 490 w 490"/>
              <a:gd name="T141" fmla="*/ 406 h 40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43367" name="Line 54"/>
          <p:cNvSpPr>
            <a:spLocks noChangeShapeType="1"/>
          </p:cNvSpPr>
          <p:nvPr/>
        </p:nvSpPr>
        <p:spPr bwMode="auto">
          <a:xfrm>
            <a:off x="5029200" y="2133600"/>
            <a:ext cx="457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368" name="Line 55"/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3369" name="Pictur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038" y="20208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0" name="Picture 5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1" name="Picture 5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2" name="Picture 5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8" y="19446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3" name="Picture 6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4" name="Rectangle 61"/>
          <p:cNvSpPr>
            <a:spLocks noChangeArrowheads="1"/>
          </p:cNvSpPr>
          <p:nvPr/>
        </p:nvSpPr>
        <p:spPr bwMode="auto">
          <a:xfrm>
            <a:off x="3124200" y="1447800"/>
            <a:ext cx="200025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192.44.78.0/24</a:t>
            </a:r>
          </a:p>
        </p:txBody>
      </p:sp>
      <p:sp>
        <p:nvSpPr>
          <p:cNvPr id="143375" name="Rectangle 62"/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latin typeface="Arial" charset="0"/>
              </a:rPr>
              <a:t>15</a:t>
            </a:r>
          </a:p>
        </p:txBody>
      </p:sp>
      <p:sp>
        <p:nvSpPr>
          <p:cNvPr id="143376" name="Rectangle 63"/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latin typeface="Arial" charset="0"/>
              </a:rPr>
              <a:t>56</a:t>
            </a:r>
          </a:p>
        </p:txBody>
      </p:sp>
      <p:sp>
        <p:nvSpPr>
          <p:cNvPr id="143377" name="Freeform 64"/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2147483647 w 673"/>
              <a:gd name="T1" fmla="*/ 2147483647 h 531"/>
              <a:gd name="T2" fmla="*/ 2147483647 w 673"/>
              <a:gd name="T3" fmla="*/ 2147483647 h 531"/>
              <a:gd name="T4" fmla="*/ 2147483647 w 673"/>
              <a:gd name="T5" fmla="*/ 2147483647 h 531"/>
              <a:gd name="T6" fmla="*/ 2147483647 w 673"/>
              <a:gd name="T7" fmla="*/ 2147483647 h 531"/>
              <a:gd name="T8" fmla="*/ 2147483647 w 673"/>
              <a:gd name="T9" fmla="*/ 0 h 531"/>
              <a:gd name="T10" fmla="*/ 2147483647 w 673"/>
              <a:gd name="T11" fmla="*/ 2147483647 h 531"/>
              <a:gd name="T12" fmla="*/ 2147483647 w 673"/>
              <a:gd name="T13" fmla="*/ 2147483647 h 531"/>
              <a:gd name="T14" fmla="*/ 2147483647 w 673"/>
              <a:gd name="T15" fmla="*/ 2147483647 h 531"/>
              <a:gd name="T16" fmla="*/ 2147483647 w 673"/>
              <a:gd name="T17" fmla="*/ 2147483647 h 531"/>
              <a:gd name="T18" fmla="*/ 2147483647 w 673"/>
              <a:gd name="T19" fmla="*/ 2147483647 h 531"/>
              <a:gd name="T20" fmla="*/ 2147483647 w 673"/>
              <a:gd name="T21" fmla="*/ 2147483647 h 531"/>
              <a:gd name="T22" fmla="*/ 2147483647 w 673"/>
              <a:gd name="T23" fmla="*/ 2147483647 h 531"/>
              <a:gd name="T24" fmla="*/ 2147483647 w 673"/>
              <a:gd name="T25" fmla="*/ 2147483647 h 531"/>
              <a:gd name="T26" fmla="*/ 2147483647 w 673"/>
              <a:gd name="T27" fmla="*/ 2147483647 h 531"/>
              <a:gd name="T28" fmla="*/ 2147483647 w 673"/>
              <a:gd name="T29" fmla="*/ 2147483647 h 531"/>
              <a:gd name="T30" fmla="*/ 2147483647 w 673"/>
              <a:gd name="T31" fmla="*/ 2147483647 h 531"/>
              <a:gd name="T32" fmla="*/ 2147483647 w 673"/>
              <a:gd name="T33" fmla="*/ 2147483647 h 531"/>
              <a:gd name="T34" fmla="*/ 2147483647 w 673"/>
              <a:gd name="T35" fmla="*/ 2147483647 h 531"/>
              <a:gd name="T36" fmla="*/ 2147483647 w 673"/>
              <a:gd name="T37" fmla="*/ 2147483647 h 531"/>
              <a:gd name="T38" fmla="*/ 2147483647 w 673"/>
              <a:gd name="T39" fmla="*/ 2147483647 h 531"/>
              <a:gd name="T40" fmla="*/ 2147483647 w 673"/>
              <a:gd name="T41" fmla="*/ 2147483647 h 531"/>
              <a:gd name="T42" fmla="*/ 2147483647 w 673"/>
              <a:gd name="T43" fmla="*/ 2147483647 h 531"/>
              <a:gd name="T44" fmla="*/ 2147483647 w 673"/>
              <a:gd name="T45" fmla="*/ 2147483647 h 531"/>
              <a:gd name="T46" fmla="*/ 2147483647 w 673"/>
              <a:gd name="T47" fmla="*/ 2147483647 h 531"/>
              <a:gd name="T48" fmla="*/ 2147483647 w 673"/>
              <a:gd name="T49" fmla="*/ 2147483647 h 531"/>
              <a:gd name="T50" fmla="*/ 2147483647 w 673"/>
              <a:gd name="T51" fmla="*/ 2147483647 h 531"/>
              <a:gd name="T52" fmla="*/ 2147483647 w 673"/>
              <a:gd name="T53" fmla="*/ 2147483647 h 531"/>
              <a:gd name="T54" fmla="*/ 2147483647 w 673"/>
              <a:gd name="T55" fmla="*/ 2147483647 h 531"/>
              <a:gd name="T56" fmla="*/ 2147483647 w 673"/>
              <a:gd name="T57" fmla="*/ 2147483647 h 531"/>
              <a:gd name="T58" fmla="*/ 2147483647 w 673"/>
              <a:gd name="T59" fmla="*/ 2147483647 h 531"/>
              <a:gd name="T60" fmla="*/ 2147483647 w 673"/>
              <a:gd name="T61" fmla="*/ 2147483647 h 531"/>
              <a:gd name="T62" fmla="*/ 2147483647 w 673"/>
              <a:gd name="T63" fmla="*/ 2147483647 h 531"/>
              <a:gd name="T64" fmla="*/ 2147483647 w 673"/>
              <a:gd name="T65" fmla="*/ 2147483647 h 531"/>
              <a:gd name="T66" fmla="*/ 2147483647 w 673"/>
              <a:gd name="T67" fmla="*/ 2147483647 h 531"/>
              <a:gd name="T68" fmla="*/ 2147483647 w 673"/>
              <a:gd name="T69" fmla="*/ 2147483647 h 531"/>
              <a:gd name="T70" fmla="*/ 2147483647 w 673"/>
              <a:gd name="T71" fmla="*/ 2147483647 h 531"/>
              <a:gd name="T72" fmla="*/ 2147483647 w 673"/>
              <a:gd name="T73" fmla="*/ 2147483647 h 531"/>
              <a:gd name="T74" fmla="*/ 2147483647 w 673"/>
              <a:gd name="T75" fmla="*/ 2147483647 h 531"/>
              <a:gd name="T76" fmla="*/ 2147483647 w 673"/>
              <a:gd name="T77" fmla="*/ 2147483647 h 531"/>
              <a:gd name="T78" fmla="*/ 2147483647 w 673"/>
              <a:gd name="T79" fmla="*/ 2147483647 h 531"/>
              <a:gd name="T80" fmla="*/ 2147483647 w 673"/>
              <a:gd name="T81" fmla="*/ 2147483647 h 531"/>
              <a:gd name="T82" fmla="*/ 2147483647 w 673"/>
              <a:gd name="T83" fmla="*/ 2147483647 h 531"/>
              <a:gd name="T84" fmla="*/ 2147483647 w 673"/>
              <a:gd name="T85" fmla="*/ 2147483647 h 531"/>
              <a:gd name="T86" fmla="*/ 2147483647 w 673"/>
              <a:gd name="T87" fmla="*/ 2147483647 h 531"/>
              <a:gd name="T88" fmla="*/ 2147483647 w 673"/>
              <a:gd name="T89" fmla="*/ 2147483647 h 531"/>
              <a:gd name="T90" fmla="*/ 2147483647 w 673"/>
              <a:gd name="T91" fmla="*/ 2147483647 h 531"/>
              <a:gd name="T92" fmla="*/ 2147483647 w 673"/>
              <a:gd name="T93" fmla="*/ 2147483647 h 531"/>
              <a:gd name="T94" fmla="*/ 2147483647 w 673"/>
              <a:gd name="T95" fmla="*/ 2147483647 h 531"/>
              <a:gd name="T96" fmla="*/ 2147483647 w 673"/>
              <a:gd name="T97" fmla="*/ 2147483647 h 531"/>
              <a:gd name="T98" fmla="*/ 2147483647 w 673"/>
              <a:gd name="T99" fmla="*/ 2147483647 h 531"/>
              <a:gd name="T100" fmla="*/ 2147483647 w 673"/>
              <a:gd name="T101" fmla="*/ 2147483647 h 531"/>
              <a:gd name="T102" fmla="*/ 2147483647 w 673"/>
              <a:gd name="T103" fmla="*/ 2147483647 h 531"/>
              <a:gd name="T104" fmla="*/ 2147483647 w 673"/>
              <a:gd name="T105" fmla="*/ 2147483647 h 531"/>
              <a:gd name="T106" fmla="*/ 2147483647 w 673"/>
              <a:gd name="T107" fmla="*/ 2147483647 h 531"/>
              <a:gd name="T108" fmla="*/ 2147483647 w 673"/>
              <a:gd name="T109" fmla="*/ 2147483647 h 531"/>
              <a:gd name="T110" fmla="*/ 2147483647 w 673"/>
              <a:gd name="T111" fmla="*/ 2147483647 h 531"/>
              <a:gd name="T112" fmla="*/ 2147483647 w 673"/>
              <a:gd name="T113" fmla="*/ 2147483647 h 531"/>
              <a:gd name="T114" fmla="*/ 2147483647 w 673"/>
              <a:gd name="T115" fmla="*/ 2147483647 h 531"/>
              <a:gd name="T116" fmla="*/ 0 w 673"/>
              <a:gd name="T117" fmla="*/ 2147483647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3"/>
              <a:gd name="T178" fmla="*/ 0 h 531"/>
              <a:gd name="T179" fmla="*/ 673 w 673"/>
              <a:gd name="T180" fmla="*/ 531 h 53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43378" name="AutoShape 65"/>
          <p:cNvSpPr>
            <a:spLocks noChangeArrowheads="1"/>
          </p:cNvSpPr>
          <p:nvPr/>
        </p:nvSpPr>
        <p:spPr bwMode="auto">
          <a:xfrm>
            <a:off x="5715000" y="3352800"/>
            <a:ext cx="2743200" cy="990600"/>
          </a:xfrm>
          <a:prstGeom prst="leftArrow">
            <a:avLst>
              <a:gd name="adj1" fmla="val 50000"/>
              <a:gd name="adj2" fmla="val 69231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IGP distances</a:t>
            </a:r>
          </a:p>
        </p:txBody>
      </p:sp>
      <p:sp>
        <p:nvSpPr>
          <p:cNvPr id="143379" name="Rectangle 66"/>
          <p:cNvSpPr>
            <a:spLocks noChangeArrowheads="1"/>
          </p:cNvSpPr>
          <p:nvPr/>
        </p:nvSpPr>
        <p:spPr bwMode="auto">
          <a:xfrm>
            <a:off x="609600" y="4800600"/>
            <a:ext cx="8364538" cy="1752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380" name="AutoShape 67"/>
          <p:cNvSpPr>
            <a:spLocks noChangeArrowheads="1"/>
          </p:cNvSpPr>
          <p:nvPr/>
        </p:nvSpPr>
        <p:spPr bwMode="auto">
          <a:xfrm>
            <a:off x="3048000" y="4419600"/>
            <a:ext cx="2133600" cy="4572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381" name="Text Box 68"/>
          <p:cNvSpPr txBox="1">
            <a:spLocks noChangeArrowheads="1"/>
          </p:cNvSpPr>
          <p:nvPr/>
        </p:nvSpPr>
        <p:spPr bwMode="auto">
          <a:xfrm>
            <a:off x="1828800" y="28956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egress 1</a:t>
            </a:r>
          </a:p>
        </p:txBody>
      </p:sp>
      <p:sp>
        <p:nvSpPr>
          <p:cNvPr id="143382" name="Text Box 69"/>
          <p:cNvSpPr txBox="1">
            <a:spLocks noChangeArrowheads="1"/>
          </p:cNvSpPr>
          <p:nvPr/>
        </p:nvSpPr>
        <p:spPr bwMode="auto">
          <a:xfrm>
            <a:off x="5486400" y="28194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egress 2</a:t>
            </a:r>
          </a:p>
        </p:txBody>
      </p:sp>
      <p:sp>
        <p:nvSpPr>
          <p:cNvPr id="143383" name="Text Box 70"/>
          <p:cNvSpPr txBox="1">
            <a:spLocks noChangeArrowheads="1"/>
          </p:cNvSpPr>
          <p:nvPr/>
        </p:nvSpPr>
        <p:spPr bwMode="auto">
          <a:xfrm>
            <a:off x="762000" y="5105400"/>
            <a:ext cx="830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  <a:latin typeface="Arial Black" pitchFamily="34" charset="0"/>
              </a:rPr>
              <a:t>Αυτός ο δρομολογητής έχει δύο</a:t>
            </a:r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 BGP routes </a:t>
            </a:r>
            <a:r>
              <a:rPr lang="el-GR">
                <a:solidFill>
                  <a:schemeClr val="bg1"/>
                </a:solidFill>
                <a:latin typeface="Arial Black" pitchFamily="34" charset="0"/>
              </a:rPr>
              <a:t>προς</a:t>
            </a:r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 192.44.78.0/24. </a:t>
            </a:r>
          </a:p>
        </p:txBody>
      </p:sp>
      <p:sp>
        <p:nvSpPr>
          <p:cNvPr id="143384" name="Text Box 71"/>
          <p:cNvSpPr txBox="1">
            <a:spLocks noChangeArrowheads="1"/>
          </p:cNvSpPr>
          <p:nvPr/>
        </p:nvSpPr>
        <p:spPr bwMode="auto">
          <a:xfrm>
            <a:off x="895350" y="5638800"/>
            <a:ext cx="8091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Hot potato: </a:t>
            </a:r>
            <a:r>
              <a:rPr lang="el-GR" sz="2000">
                <a:solidFill>
                  <a:schemeClr val="bg1"/>
                </a:solidFill>
                <a:latin typeface="Arial Black" pitchFamily="34" charset="0"/>
              </a:rPr>
              <a:t>ξεφορτώσου την κίνηση από το δίκτυό σου</a:t>
            </a:r>
          </a:p>
          <a:p>
            <a:r>
              <a:rPr lang="el-GR" sz="2000">
                <a:solidFill>
                  <a:schemeClr val="bg1"/>
                </a:solidFill>
                <a:latin typeface="Arial Black" pitchFamily="34" charset="0"/>
              </a:rPr>
              <a:t> το συντομότερο δυνατό. Επίλεξε 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egress 1! </a:t>
            </a:r>
          </a:p>
        </p:txBody>
      </p:sp>
    </p:spTree>
    <p:extLst>
      <p:ext uri="{BB962C8B-B14F-4D97-AF65-F5344CB8AC3E}">
        <p14:creationId xmlns="" xmlns:p14="http://schemas.microsoft.com/office/powerpoint/2010/main" val="252822826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E3820F4-B3C1-456E-8233-91CE6C70EC57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Πολιτική δρομολόγησης </a:t>
            </a:r>
            <a:r>
              <a:rPr lang="en-US" sz="3200" smtClean="0"/>
              <a:t>BGP</a:t>
            </a:r>
          </a:p>
        </p:txBody>
      </p:sp>
      <p:sp>
        <p:nvSpPr>
          <p:cNvPr id="163843" name="Rectangle 4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355600" y="3744913"/>
            <a:ext cx="82296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Τα </a:t>
            </a:r>
            <a:r>
              <a:rPr lang="en-US" sz="2000" dirty="0"/>
              <a:t>A,B,C </a:t>
            </a:r>
            <a:r>
              <a:rPr lang="el-GR" sz="2000" dirty="0"/>
              <a:t>είναι </a:t>
            </a:r>
            <a:r>
              <a:rPr lang="el-GR" sz="2000" dirty="0">
                <a:solidFill>
                  <a:srgbClr val="FF0000"/>
                </a:solidFill>
              </a:rPr>
              <a:t>δίκτυα </a:t>
            </a:r>
            <a:r>
              <a:rPr lang="el-GR" sz="2000" dirty="0" err="1">
                <a:solidFill>
                  <a:srgbClr val="FF0000"/>
                </a:solidFill>
              </a:rPr>
              <a:t>παρόχων</a:t>
            </a:r>
            <a:r>
              <a:rPr lang="el-GR" sz="2000" dirty="0">
                <a:solidFill>
                  <a:srgbClr val="FF0000"/>
                </a:solidFill>
              </a:rPr>
              <a:t> (</a:t>
            </a:r>
            <a:r>
              <a:rPr lang="en-US" sz="2000" dirty="0">
                <a:solidFill>
                  <a:srgbClr val="FF0000"/>
                </a:solidFill>
              </a:rPr>
              <a:t>provider networks</a:t>
            </a:r>
            <a:r>
              <a:rPr lang="el-GR" sz="2000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Τα </a:t>
            </a:r>
            <a:r>
              <a:rPr lang="en-US" sz="2000" dirty="0"/>
              <a:t>X,W,Y </a:t>
            </a:r>
            <a:r>
              <a:rPr lang="el-GR" sz="2000" dirty="0"/>
              <a:t>είναι πελάτες</a:t>
            </a:r>
            <a:r>
              <a:rPr lang="en-US" sz="2000" dirty="0"/>
              <a:t> (</a:t>
            </a:r>
            <a:r>
              <a:rPr lang="el-GR" sz="2000" dirty="0"/>
              <a:t>των δικτύων </a:t>
            </a:r>
            <a:r>
              <a:rPr lang="el-GR" sz="2000" dirty="0" err="1"/>
              <a:t>παρόχων</a:t>
            </a:r>
            <a:r>
              <a:rPr lang="en-US" sz="2000" dirty="0"/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Το </a:t>
            </a:r>
            <a:r>
              <a:rPr lang="en-US" sz="2000" dirty="0"/>
              <a:t>X </a:t>
            </a:r>
            <a:r>
              <a:rPr lang="el-GR" sz="2000" dirty="0"/>
              <a:t>είναι </a:t>
            </a:r>
            <a:r>
              <a:rPr lang="el-GR" sz="2000" dirty="0" err="1">
                <a:solidFill>
                  <a:srgbClr val="FF0000"/>
                </a:solidFill>
              </a:rPr>
              <a:t>διεστιακό</a:t>
            </a:r>
            <a:r>
              <a:rPr lang="el-GR" sz="2000" dirty="0"/>
              <a:t> </a:t>
            </a:r>
            <a:r>
              <a:rPr lang="el-GR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dual-homed</a:t>
            </a:r>
            <a:r>
              <a:rPr lang="el-GR" sz="2000" dirty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</a:t>
            </a:r>
            <a:r>
              <a:rPr lang="el-GR" sz="2000" dirty="0"/>
              <a:t>συνδέεται σε δύο δίκτυα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/>
              <a:t>Το </a:t>
            </a:r>
            <a:r>
              <a:rPr lang="en-US" sz="2000" dirty="0"/>
              <a:t>X </a:t>
            </a:r>
            <a:r>
              <a:rPr lang="el-GR" sz="2000" dirty="0"/>
              <a:t>δεν θέλει να δρομολογεί από το </a:t>
            </a:r>
            <a:r>
              <a:rPr lang="en-US" sz="2000" dirty="0"/>
              <a:t>B </a:t>
            </a:r>
            <a:r>
              <a:rPr lang="el-GR" sz="2000" dirty="0"/>
              <a:t>μέσω του </a:t>
            </a:r>
            <a:r>
              <a:rPr lang="en-US" sz="2000" dirty="0"/>
              <a:t>X </a:t>
            </a:r>
            <a:r>
              <a:rPr lang="el-GR" sz="2000" dirty="0"/>
              <a:t>προς το</a:t>
            </a:r>
            <a:r>
              <a:rPr lang="en-US" sz="2000" dirty="0"/>
              <a:t> C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n-US" sz="2000" dirty="0"/>
              <a:t>.. </a:t>
            </a:r>
            <a:r>
              <a:rPr lang="el-GR" sz="2000" dirty="0" smtClean="0"/>
              <a:t>έτσι το</a:t>
            </a:r>
            <a:r>
              <a:rPr lang="en-US" sz="2000" dirty="0" smtClean="0"/>
              <a:t> </a:t>
            </a:r>
            <a:r>
              <a:rPr lang="en-US" sz="2000" dirty="0"/>
              <a:t>X </a:t>
            </a:r>
            <a:r>
              <a:rPr lang="el-GR" sz="2000" dirty="0" smtClean="0"/>
              <a:t>δεν </a:t>
            </a:r>
            <a:r>
              <a:rPr lang="el-GR" sz="2000" dirty="0"/>
              <a:t>θα δημοσιοποιήσει στο</a:t>
            </a:r>
            <a:r>
              <a:rPr lang="en-US" sz="2000" dirty="0"/>
              <a:t> B </a:t>
            </a:r>
            <a:r>
              <a:rPr lang="el-GR" sz="2000" dirty="0"/>
              <a:t>μια διαδρομή προς το</a:t>
            </a:r>
            <a:r>
              <a:rPr lang="en-US" sz="2000" dirty="0"/>
              <a:t> C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 dirty="0"/>
          </a:p>
        </p:txBody>
      </p:sp>
      <p:grpSp>
        <p:nvGrpSpPr>
          <p:cNvPr id="163845" name="Group 7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63847" name="AutoShape 8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48" name="Freeform 9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49" name="Freeform 10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50" name="Rectangle 11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3851" name="Rectangle 12"/>
            <p:cNvSpPr>
              <a:spLocks noChangeArrowheads="1"/>
            </p:cNvSpPr>
            <p:nvPr/>
          </p:nvSpPr>
          <p:spPr bwMode="auto">
            <a:xfrm>
              <a:off x="1867" y="1057"/>
              <a:ext cx="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63852" name="Freeform 13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53" name="Rectangle 14"/>
            <p:cNvSpPr>
              <a:spLocks noChangeArrowheads="1"/>
            </p:cNvSpPr>
            <p:nvPr/>
          </p:nvSpPr>
          <p:spPr bwMode="auto">
            <a:xfrm>
              <a:off x="1896" y="1657"/>
              <a:ext cx="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63854" name="Rectangle 15"/>
            <p:cNvSpPr>
              <a:spLocks noChangeArrowheads="1"/>
            </p:cNvSpPr>
            <p:nvPr/>
          </p:nvSpPr>
          <p:spPr bwMode="auto">
            <a:xfrm>
              <a:off x="1963" y="1657"/>
              <a:ext cx="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3855" name="Freeform 16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56" name="Rectangle 17"/>
            <p:cNvSpPr>
              <a:spLocks noChangeArrowheads="1"/>
            </p:cNvSpPr>
            <p:nvPr/>
          </p:nvSpPr>
          <p:spPr bwMode="auto">
            <a:xfrm>
              <a:off x="493" y="1378"/>
              <a:ext cx="1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63857" name="Rectangle 18"/>
            <p:cNvSpPr>
              <a:spLocks noChangeArrowheads="1"/>
            </p:cNvSpPr>
            <p:nvPr/>
          </p:nvSpPr>
          <p:spPr bwMode="auto">
            <a:xfrm>
              <a:off x="617" y="1360"/>
              <a:ext cx="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3858" name="Freeform 19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59" name="Rectangle 20"/>
            <p:cNvSpPr>
              <a:spLocks noChangeArrowheads="1"/>
            </p:cNvSpPr>
            <p:nvPr/>
          </p:nvSpPr>
          <p:spPr bwMode="auto">
            <a:xfrm>
              <a:off x="2641" y="1262"/>
              <a:ext cx="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63860" name="Freeform 21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1" name="Rectangle 22"/>
            <p:cNvSpPr>
              <a:spLocks noChangeArrowheads="1"/>
            </p:cNvSpPr>
            <p:nvPr/>
          </p:nvSpPr>
          <p:spPr bwMode="auto">
            <a:xfrm>
              <a:off x="2653" y="1983"/>
              <a:ext cx="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63862" name="Line 23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3" name="Line 24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4" name="Line 25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5" name="Line 26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6" name="Line 27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7" name="Line 28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8" name="Line 29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9" name="Rectangle 30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3870" name="Rectangle 31"/>
            <p:cNvSpPr>
              <a:spLocks noChangeArrowheads="1"/>
            </p:cNvSpPr>
            <p:nvPr/>
          </p:nvSpPr>
          <p:spPr bwMode="auto">
            <a:xfrm>
              <a:off x="3131" y="89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63871" name="Rectangle 32"/>
            <p:cNvSpPr>
              <a:spLocks noChangeArrowheads="1"/>
            </p:cNvSpPr>
            <p:nvPr/>
          </p:nvSpPr>
          <p:spPr bwMode="auto">
            <a:xfrm>
              <a:off x="3548" y="898"/>
              <a:ext cx="3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63872" name="Rectangle 33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3873" name="Rectangle 34"/>
            <p:cNvSpPr>
              <a:spLocks noChangeArrowheads="1"/>
            </p:cNvSpPr>
            <p:nvPr/>
          </p:nvSpPr>
          <p:spPr bwMode="auto">
            <a:xfrm>
              <a:off x="4341" y="1472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δίκτυο</a:t>
              </a:r>
              <a:endParaRPr lang="en-US" sz="2000"/>
            </a:p>
          </p:txBody>
        </p:sp>
        <p:sp>
          <p:nvSpPr>
            <p:cNvPr id="163874" name="Rectangle 35"/>
            <p:cNvSpPr>
              <a:spLocks noChangeArrowheads="1"/>
            </p:cNvSpPr>
            <p:nvPr/>
          </p:nvSpPr>
          <p:spPr bwMode="auto">
            <a:xfrm>
              <a:off x="4341" y="1630"/>
              <a:ext cx="5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πελάτη</a:t>
              </a:r>
              <a:endParaRPr lang="en-US" sz="2000"/>
            </a:p>
          </p:txBody>
        </p:sp>
        <p:sp>
          <p:nvSpPr>
            <p:cNvPr id="163875" name="Rectangle 36"/>
            <p:cNvSpPr>
              <a:spLocks noChangeArrowheads="1"/>
            </p:cNvSpPr>
            <p:nvPr/>
          </p:nvSpPr>
          <p:spPr bwMode="auto">
            <a:xfrm>
              <a:off x="4823" y="1630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3876" name="Rectangle 37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3877" name="Rectangle 38"/>
            <p:cNvSpPr>
              <a:spLocks noChangeArrowheads="1"/>
            </p:cNvSpPr>
            <p:nvPr/>
          </p:nvSpPr>
          <p:spPr bwMode="auto">
            <a:xfrm>
              <a:off x="4341" y="909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δίκτυο</a:t>
              </a:r>
              <a:endParaRPr lang="en-US" sz="2000"/>
            </a:p>
          </p:txBody>
        </p:sp>
        <p:sp>
          <p:nvSpPr>
            <p:cNvPr id="163878" name="Rectangle 39"/>
            <p:cNvSpPr>
              <a:spLocks noChangeArrowheads="1"/>
            </p:cNvSpPr>
            <p:nvPr/>
          </p:nvSpPr>
          <p:spPr bwMode="auto">
            <a:xfrm>
              <a:off x="4796" y="909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3879" name="Rectangle 40"/>
            <p:cNvSpPr>
              <a:spLocks noChangeArrowheads="1"/>
            </p:cNvSpPr>
            <p:nvPr/>
          </p:nvSpPr>
          <p:spPr bwMode="auto">
            <a:xfrm>
              <a:off x="4341" y="1064"/>
              <a:ext cx="6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>
                  <a:solidFill>
                    <a:srgbClr val="000000"/>
                  </a:solidFill>
                </a:rPr>
                <a:t>παρόχου</a:t>
              </a:r>
              <a:endParaRPr lang="en-US" sz="2000"/>
            </a:p>
          </p:txBody>
        </p:sp>
        <p:sp>
          <p:nvSpPr>
            <p:cNvPr id="163880" name="Rectangle 41"/>
            <p:cNvSpPr>
              <a:spLocks noChangeArrowheads="1"/>
            </p:cNvSpPr>
            <p:nvPr/>
          </p:nvSpPr>
          <p:spPr bwMode="auto">
            <a:xfrm>
              <a:off x="4785" y="1064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3881" name="Freeform 42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82" name="Freeform 43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38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8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36B3C258-AB26-4058-97F7-2B05DFE22921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Πολιτική δρομολόγησης </a:t>
            </a:r>
            <a:r>
              <a:rPr lang="en-US" sz="3200" dirty="0" smtClean="0"/>
              <a:t>BGP </a:t>
            </a:r>
            <a:r>
              <a:rPr lang="en-US" sz="1800" dirty="0" smtClean="0"/>
              <a:t>(2)</a:t>
            </a:r>
          </a:p>
        </p:txBody>
      </p:sp>
      <p:sp>
        <p:nvSpPr>
          <p:cNvPr id="164867" name="Rectangle 5"/>
          <p:cNvSpPr>
            <a:spLocks noChangeArrowheads="1"/>
          </p:cNvSpPr>
          <p:nvPr/>
        </p:nvSpPr>
        <p:spPr bwMode="auto">
          <a:xfrm>
            <a:off x="355600" y="3529013"/>
            <a:ext cx="82296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Το </a:t>
            </a:r>
            <a:r>
              <a:rPr lang="en-US" sz="2000" dirty="0"/>
              <a:t>A </a:t>
            </a:r>
            <a:r>
              <a:rPr lang="el-GR" sz="2000" dirty="0"/>
              <a:t>διαφημίζει τη διαδρομή</a:t>
            </a:r>
            <a:r>
              <a:rPr lang="en-US" sz="2000" dirty="0"/>
              <a:t> AW  </a:t>
            </a:r>
            <a:r>
              <a:rPr lang="el-GR" sz="2000" dirty="0"/>
              <a:t>στο</a:t>
            </a:r>
            <a:r>
              <a:rPr lang="en-US" sz="2000" dirty="0"/>
              <a:t> B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Το </a:t>
            </a:r>
            <a:r>
              <a:rPr lang="en-US" sz="2000" dirty="0"/>
              <a:t>B </a:t>
            </a:r>
            <a:r>
              <a:rPr lang="el-GR" sz="2000" dirty="0"/>
              <a:t>διαφημίζει τη διαδρομή</a:t>
            </a:r>
            <a:r>
              <a:rPr lang="en-US" sz="2000" dirty="0"/>
              <a:t> BAW </a:t>
            </a:r>
            <a:r>
              <a:rPr lang="el-GR" sz="2000" dirty="0"/>
              <a:t>στο</a:t>
            </a:r>
            <a:r>
              <a:rPr lang="en-US" sz="2000" dirty="0"/>
              <a:t> X 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Θα πρέπει το</a:t>
            </a:r>
            <a:r>
              <a:rPr lang="en-US" sz="2000" dirty="0"/>
              <a:t> B </a:t>
            </a:r>
            <a:r>
              <a:rPr lang="el-GR" sz="2000" dirty="0"/>
              <a:t>να διαφημίσει τη διαδρομή</a:t>
            </a:r>
            <a:r>
              <a:rPr lang="en-US" sz="2000" dirty="0"/>
              <a:t> BAW </a:t>
            </a:r>
            <a:r>
              <a:rPr lang="el-GR" sz="2000" dirty="0"/>
              <a:t>στο</a:t>
            </a:r>
            <a:r>
              <a:rPr lang="en-US" sz="2000" dirty="0"/>
              <a:t> </a:t>
            </a:r>
            <a:r>
              <a:rPr lang="en-US" sz="2000" dirty="0" smtClean="0"/>
              <a:t>C</a:t>
            </a:r>
            <a:r>
              <a:rPr lang="el-GR" sz="2000" dirty="0" smtClean="0"/>
              <a:t>;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/>
              <a:t>Σε καμία περίπτωση</a:t>
            </a:r>
            <a:r>
              <a:rPr lang="en-US" sz="2000" dirty="0"/>
              <a:t>!</a:t>
            </a:r>
            <a:r>
              <a:rPr lang="el-GR" sz="2000" dirty="0"/>
              <a:t> </a:t>
            </a:r>
            <a:r>
              <a:rPr lang="el-GR" sz="2000" dirty="0" smtClean="0"/>
              <a:t>Το </a:t>
            </a:r>
            <a:r>
              <a:rPr lang="en-US" sz="2000" dirty="0"/>
              <a:t>B </a:t>
            </a:r>
            <a:r>
              <a:rPr lang="el-GR" sz="2000" dirty="0"/>
              <a:t>δεν έχει όφελος από τη δρομολόγηση</a:t>
            </a:r>
            <a:r>
              <a:rPr lang="en-US" sz="2000" dirty="0"/>
              <a:t> </a:t>
            </a:r>
            <a:r>
              <a:rPr lang="en-US" sz="2000" dirty="0" smtClean="0"/>
              <a:t>CBAW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/>
              <a:t>καθώς ούτε το </a:t>
            </a:r>
            <a:r>
              <a:rPr lang="en-US" sz="2000" dirty="0"/>
              <a:t>W </a:t>
            </a:r>
            <a:r>
              <a:rPr lang="el-GR" sz="2000" dirty="0"/>
              <a:t>ούτε το</a:t>
            </a:r>
            <a:r>
              <a:rPr lang="en-US" sz="2000" dirty="0"/>
              <a:t> C </a:t>
            </a:r>
            <a:r>
              <a:rPr lang="el-GR" sz="2000" dirty="0"/>
              <a:t>είναι πελάτες του </a:t>
            </a:r>
            <a:r>
              <a:rPr lang="en-US" sz="2000" dirty="0"/>
              <a:t>B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/>
              <a:t>Το </a:t>
            </a:r>
            <a:r>
              <a:rPr lang="en-US" sz="2000" dirty="0"/>
              <a:t>B </a:t>
            </a:r>
            <a:r>
              <a:rPr lang="el-GR" sz="2000" dirty="0"/>
              <a:t>θέλει να εξαναγκάσει το </a:t>
            </a:r>
            <a:r>
              <a:rPr lang="en-US" sz="2000" dirty="0"/>
              <a:t>C </a:t>
            </a:r>
            <a:r>
              <a:rPr lang="el-GR" sz="2000" dirty="0"/>
              <a:t>να δρομολογεί προς το </a:t>
            </a:r>
            <a:r>
              <a:rPr lang="en-US" sz="2000" dirty="0" smtClean="0"/>
              <a:t>W </a:t>
            </a:r>
            <a:r>
              <a:rPr lang="el-GR" sz="2000" dirty="0"/>
              <a:t>μέσω του</a:t>
            </a:r>
            <a:r>
              <a:rPr lang="en-US" sz="2000" dirty="0"/>
              <a:t> 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/>
              <a:t>Το </a:t>
            </a:r>
            <a:r>
              <a:rPr lang="en-US" sz="2000" dirty="0"/>
              <a:t>B </a:t>
            </a:r>
            <a:r>
              <a:rPr lang="el-GR" sz="2000" dirty="0"/>
              <a:t>θέλει να δρομολογεί </a:t>
            </a:r>
            <a:r>
              <a:rPr lang="el-GR" sz="2000" i="1" dirty="0">
                <a:solidFill>
                  <a:srgbClr val="FF0000"/>
                </a:solidFill>
              </a:rPr>
              <a:t>μόνο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προς/από</a:t>
            </a:r>
            <a:r>
              <a:rPr lang="en-US" sz="2000" dirty="0"/>
              <a:t> </a:t>
            </a:r>
            <a:r>
              <a:rPr lang="el-GR" sz="2000" dirty="0"/>
              <a:t>τους πελάτες του</a:t>
            </a:r>
            <a:r>
              <a:rPr lang="en-US" sz="2000" dirty="0"/>
              <a:t>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 dirty="0"/>
          </a:p>
        </p:txBody>
      </p:sp>
      <p:grpSp>
        <p:nvGrpSpPr>
          <p:cNvPr id="164868" name="Group 5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64870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1" name="Freeform 9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2" name="Freeform 16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3" name="Rectangle 17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4874" name="Rectangle 19"/>
            <p:cNvSpPr>
              <a:spLocks noChangeArrowheads="1"/>
            </p:cNvSpPr>
            <p:nvPr/>
          </p:nvSpPr>
          <p:spPr bwMode="auto">
            <a:xfrm>
              <a:off x="1867" y="1057"/>
              <a:ext cx="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64875" name="Freeform 2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6" name="Rectangle 22"/>
            <p:cNvSpPr>
              <a:spLocks noChangeArrowheads="1"/>
            </p:cNvSpPr>
            <p:nvPr/>
          </p:nvSpPr>
          <p:spPr bwMode="auto">
            <a:xfrm>
              <a:off x="1896" y="1657"/>
              <a:ext cx="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64877" name="Rectangle 23"/>
            <p:cNvSpPr>
              <a:spLocks noChangeArrowheads="1"/>
            </p:cNvSpPr>
            <p:nvPr/>
          </p:nvSpPr>
          <p:spPr bwMode="auto">
            <a:xfrm>
              <a:off x="1963" y="1657"/>
              <a:ext cx="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4878" name="Freeform 2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9" name="Rectangle 25"/>
            <p:cNvSpPr>
              <a:spLocks noChangeArrowheads="1"/>
            </p:cNvSpPr>
            <p:nvPr/>
          </p:nvSpPr>
          <p:spPr bwMode="auto">
            <a:xfrm>
              <a:off x="493" y="1378"/>
              <a:ext cx="1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64880" name="Rectangle 26"/>
            <p:cNvSpPr>
              <a:spLocks noChangeArrowheads="1"/>
            </p:cNvSpPr>
            <p:nvPr/>
          </p:nvSpPr>
          <p:spPr bwMode="auto">
            <a:xfrm>
              <a:off x="617" y="1360"/>
              <a:ext cx="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4881" name="Freeform 2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2" name="Rectangle 28"/>
            <p:cNvSpPr>
              <a:spLocks noChangeArrowheads="1"/>
            </p:cNvSpPr>
            <p:nvPr/>
          </p:nvSpPr>
          <p:spPr bwMode="auto">
            <a:xfrm>
              <a:off x="2641" y="1262"/>
              <a:ext cx="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64883" name="Freeform 30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4" name="Rectangle 31"/>
            <p:cNvSpPr>
              <a:spLocks noChangeArrowheads="1"/>
            </p:cNvSpPr>
            <p:nvPr/>
          </p:nvSpPr>
          <p:spPr bwMode="auto">
            <a:xfrm>
              <a:off x="2653" y="1983"/>
              <a:ext cx="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64885" name="Line 33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6" name="Line 34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7" name="Line 35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8" name="Line 36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9" name="Line 37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90" name="Line 38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91" name="Line 39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92" name="Rectangle 40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4893" name="Rectangle 41"/>
            <p:cNvSpPr>
              <a:spLocks noChangeArrowheads="1"/>
            </p:cNvSpPr>
            <p:nvPr/>
          </p:nvSpPr>
          <p:spPr bwMode="auto">
            <a:xfrm>
              <a:off x="3131" y="89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64894" name="Rectangle 42"/>
            <p:cNvSpPr>
              <a:spLocks noChangeArrowheads="1"/>
            </p:cNvSpPr>
            <p:nvPr/>
          </p:nvSpPr>
          <p:spPr bwMode="auto">
            <a:xfrm>
              <a:off x="3548" y="898"/>
              <a:ext cx="3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64895" name="Rectangle 43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4896" name="Rectangle 44"/>
            <p:cNvSpPr>
              <a:spLocks noChangeArrowheads="1"/>
            </p:cNvSpPr>
            <p:nvPr/>
          </p:nvSpPr>
          <p:spPr bwMode="auto">
            <a:xfrm>
              <a:off x="4341" y="1472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δίκτυο</a:t>
              </a:r>
              <a:endParaRPr lang="en-US" sz="2000"/>
            </a:p>
          </p:txBody>
        </p:sp>
        <p:sp>
          <p:nvSpPr>
            <p:cNvPr id="164897" name="Rectangle 45"/>
            <p:cNvSpPr>
              <a:spLocks noChangeArrowheads="1"/>
            </p:cNvSpPr>
            <p:nvPr/>
          </p:nvSpPr>
          <p:spPr bwMode="auto">
            <a:xfrm>
              <a:off x="4341" y="1630"/>
              <a:ext cx="5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πελάτη</a:t>
              </a:r>
              <a:endParaRPr lang="en-US" sz="2000"/>
            </a:p>
          </p:txBody>
        </p:sp>
        <p:sp>
          <p:nvSpPr>
            <p:cNvPr id="164898" name="Rectangle 46"/>
            <p:cNvSpPr>
              <a:spLocks noChangeArrowheads="1"/>
            </p:cNvSpPr>
            <p:nvPr/>
          </p:nvSpPr>
          <p:spPr bwMode="auto">
            <a:xfrm>
              <a:off x="4823" y="1630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4899" name="Rectangle 47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4900" name="Rectangle 48"/>
            <p:cNvSpPr>
              <a:spLocks noChangeArrowheads="1"/>
            </p:cNvSpPr>
            <p:nvPr/>
          </p:nvSpPr>
          <p:spPr bwMode="auto">
            <a:xfrm>
              <a:off x="4341" y="909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>
                  <a:solidFill>
                    <a:srgbClr val="000000"/>
                  </a:solidFill>
                </a:rPr>
                <a:t>δίκτυο</a:t>
              </a:r>
              <a:endParaRPr lang="en-US" sz="2000"/>
            </a:p>
          </p:txBody>
        </p:sp>
        <p:sp>
          <p:nvSpPr>
            <p:cNvPr id="164901" name="Rectangle 49"/>
            <p:cNvSpPr>
              <a:spLocks noChangeArrowheads="1"/>
            </p:cNvSpPr>
            <p:nvPr/>
          </p:nvSpPr>
          <p:spPr bwMode="auto">
            <a:xfrm>
              <a:off x="4796" y="909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4902" name="Rectangle 50"/>
            <p:cNvSpPr>
              <a:spLocks noChangeArrowheads="1"/>
            </p:cNvSpPr>
            <p:nvPr/>
          </p:nvSpPr>
          <p:spPr bwMode="auto">
            <a:xfrm>
              <a:off x="4341" y="1064"/>
              <a:ext cx="6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παρόχου</a:t>
              </a:r>
              <a:endParaRPr lang="en-US" sz="2000"/>
            </a:p>
          </p:txBody>
        </p:sp>
        <p:sp>
          <p:nvSpPr>
            <p:cNvPr id="164903" name="Rectangle 51"/>
            <p:cNvSpPr>
              <a:spLocks noChangeArrowheads="1"/>
            </p:cNvSpPr>
            <p:nvPr/>
          </p:nvSpPr>
          <p:spPr bwMode="auto">
            <a:xfrm>
              <a:off x="4785" y="1064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4904" name="Freeform 52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905" name="Freeform 53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48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0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C00045F-1565-4600-8701-BF1741A18234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Γιατί διαφορετική δρομολόγηση </a:t>
            </a:r>
            <a:r>
              <a:rPr lang="en-US" sz="2800" dirty="0" smtClean="0"/>
              <a:t>intra- </a:t>
            </a:r>
            <a:r>
              <a:rPr lang="el-GR" sz="2800" dirty="0" smtClean="0"/>
              <a:t>και</a:t>
            </a:r>
            <a:r>
              <a:rPr lang="en-US" sz="2800" dirty="0" smtClean="0"/>
              <a:t> inter-AS</a:t>
            </a:r>
            <a:r>
              <a:rPr lang="el-GR" sz="2800" dirty="0" smtClean="0"/>
              <a:t> ;</a:t>
            </a:r>
            <a:r>
              <a:rPr lang="en-US" dirty="0" smtClean="0"/>
              <a:t> 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2608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Πολιτική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inter-AS: </a:t>
            </a:r>
            <a:r>
              <a:rPr lang="el-GR" sz="2000" dirty="0" smtClean="0"/>
              <a:t>ο διαχειριστής θέλει έλεγχο στο πώς δρομολογείται </a:t>
            </a:r>
            <a:br>
              <a:rPr lang="el-GR" sz="2000" dirty="0" smtClean="0"/>
            </a:br>
            <a:r>
              <a:rPr lang="el-GR" sz="2000" dirty="0" smtClean="0"/>
              <a:t>η κίνησή του, ποιός δρομολογεί μέσω του δικτύου του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intra-AS: </a:t>
            </a:r>
            <a:r>
              <a:rPr lang="el-GR" sz="2000" dirty="0" smtClean="0"/>
              <a:t>μοναδικός διαχειριστής</a:t>
            </a:r>
            <a:r>
              <a:rPr lang="en-US" sz="2000" dirty="0" smtClean="0"/>
              <a:t>, </a:t>
            </a:r>
            <a:r>
              <a:rPr lang="el-GR" sz="2000" dirty="0" smtClean="0"/>
              <a:t>οπότε δεν χρειάζονται αποφάσεις πολιτικής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Κλίμακα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Η ιεραρχική δρομολόγηση εξοικονομεί μέγεθος πίνακα</a:t>
            </a:r>
            <a:r>
              <a:rPr lang="en-US" sz="2000" dirty="0" smtClean="0"/>
              <a:t>, </a:t>
            </a:r>
            <a:r>
              <a:rPr lang="el-GR" sz="2000" dirty="0" smtClean="0"/>
              <a:t>μειωμένη κίνηση ενημερώσεων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Απόδοση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intra-AS: </a:t>
            </a:r>
            <a:r>
              <a:rPr lang="el-GR" sz="2000" dirty="0" smtClean="0"/>
              <a:t>μπορεί να επικεντρώσει στην απόδοση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inter-AS: </a:t>
            </a:r>
            <a:r>
              <a:rPr lang="el-GR" sz="2000" dirty="0" smtClean="0"/>
              <a:t>η πολιτική μπορεί να κυριαρχήσει της απόδοσης</a:t>
            </a:r>
            <a:endParaRPr lang="en-US" sz="2000" dirty="0" smtClean="0"/>
          </a:p>
        </p:txBody>
      </p:sp>
      <p:sp>
        <p:nvSpPr>
          <p:cNvPr id="1658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7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/>
                <a:cs typeface="Comic Sans MS"/>
              </a:rPr>
              <a:t>Τέλος Ενότητας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39991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omic Sans MS"/>
                <a:cs typeface="Comic Sans MS"/>
              </a:rPr>
              <a:t>Άδεια Χρήσης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09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omic Sans MS"/>
                <a:cs typeface="Comic Sans MS"/>
              </a:rPr>
              <a:t>Σημείωμα </a:t>
            </a:r>
            <a:r>
              <a:rPr lang="el-GR" dirty="0" smtClean="0">
                <a:latin typeface="Comic Sans MS"/>
                <a:cs typeface="Comic Sans MS"/>
              </a:rPr>
              <a:t>Αναφοράς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omic Sans MS"/>
                <a:cs typeface="Comic Sans MS"/>
              </a:rPr>
              <a:t>Copyright </a:t>
            </a:r>
            <a:r>
              <a:rPr lang="el-GR" sz="2000" dirty="0" err="1" smtClean="0">
                <a:latin typeface="Comic Sans MS"/>
                <a:cs typeface="Comic Sans MS"/>
              </a:rPr>
              <a:t>Εθνικόν</a:t>
            </a:r>
            <a:r>
              <a:rPr lang="el-GR" sz="2000" dirty="0" smtClean="0">
                <a:latin typeface="Comic Sans MS"/>
                <a:cs typeface="Comic Sans MS"/>
              </a:rPr>
              <a:t> και </a:t>
            </a:r>
            <a:r>
              <a:rPr lang="el-GR" sz="2000" dirty="0" err="1" smtClean="0">
                <a:latin typeface="Comic Sans MS"/>
                <a:cs typeface="Comic Sans MS"/>
              </a:rPr>
              <a:t>Καποδιστριακόν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r>
              <a:rPr lang="el-GR" sz="2000" dirty="0" err="1" smtClean="0">
                <a:latin typeface="Comic Sans MS"/>
                <a:cs typeface="Comic Sans MS"/>
              </a:rPr>
              <a:t>Πανεπιστήμιον</a:t>
            </a:r>
            <a:r>
              <a:rPr lang="el-GR" sz="2000" dirty="0" smtClean="0">
                <a:latin typeface="Comic Sans MS"/>
                <a:cs typeface="Comic Sans MS"/>
              </a:rPr>
              <a:t> Αθηνών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l-GR" sz="2000" dirty="0" smtClean="0">
                <a:latin typeface="Comic Sans MS"/>
                <a:cs typeface="Comic Sans MS"/>
              </a:rPr>
              <a:t>Μεράκος Λάζαρος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«Δίκτυα Επικοινωνιών Ι. Ενότητα 4: Επίπεδο Δικτύου». Έκδοση: 1.01. Αθήνα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</a:t>
            </a:r>
            <a:br>
              <a:rPr lang="el-GR" sz="2000" dirty="0" smtClean="0">
                <a:latin typeface="Comic Sans MS"/>
                <a:cs typeface="Comic Sans MS"/>
              </a:rPr>
            </a:br>
            <a:r>
              <a:rPr lang="el-GR" sz="2000" dirty="0" smtClean="0">
                <a:latin typeface="Comic Sans MS"/>
                <a:cs typeface="Comic Sans MS"/>
              </a:rPr>
              <a:t>Διαθέσιμο </a:t>
            </a:r>
            <a:r>
              <a:rPr lang="el-GR" sz="2000" dirty="0">
                <a:latin typeface="Comic Sans MS"/>
                <a:cs typeface="Comic Sans MS"/>
              </a:rPr>
              <a:t>από τη δικτυακή </a:t>
            </a:r>
            <a:r>
              <a:rPr lang="el-GR" sz="2000" dirty="0" smtClean="0">
                <a:latin typeface="Comic Sans MS"/>
                <a:cs typeface="Comic Sans MS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/>
                <a:cs typeface="Comic Sans MS"/>
                <a:hlinkClick r:id="rId3"/>
              </a:rPr>
              <a:t>http</a:t>
            </a:r>
            <a:r>
              <a:rPr lang="en-US" sz="2000" dirty="0">
                <a:latin typeface="Comic Sans MS"/>
                <a:cs typeface="Comic Sans MS"/>
                <a:hlinkClick r:id="rId3"/>
              </a:rPr>
              <a:t>://</a:t>
            </a:r>
            <a:r>
              <a:rPr lang="en-US" sz="2000" dirty="0" smtClean="0">
                <a:latin typeface="Comic Sans MS"/>
                <a:cs typeface="Comic Sans MS"/>
                <a:hlinkClick r:id="rId3"/>
              </a:rPr>
              <a:t>opencourses.uoa.gr/courses/DI19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344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E8DED9A-26C5-4494-9E40-280B57DAE8F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33375"/>
            <a:ext cx="8078788" cy="885825"/>
          </a:xfrm>
        </p:spPr>
        <p:txBody>
          <a:bodyPr/>
          <a:lstStyle/>
          <a:p>
            <a:r>
              <a:rPr lang="el-GR" sz="3600" dirty="0" smtClean="0"/>
              <a:t>Εικονικά κυκλώματα (</a:t>
            </a:r>
            <a:r>
              <a:rPr lang="en-US" sz="3600" dirty="0" smtClean="0"/>
              <a:t>Virtual circuits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495675"/>
            <a:ext cx="7620000" cy="30432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Εγκαθίδρυση και τερματισμός για κάθε κλήση πριν τα δεδομένα αρχίσουν να ρέουν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πακέτο φέρει αναγνωριστικό του</a:t>
            </a:r>
            <a:r>
              <a:rPr lang="en-US" sz="2000" dirty="0" smtClean="0"/>
              <a:t> VC (</a:t>
            </a:r>
            <a:r>
              <a:rPr lang="el-GR" sz="2000" dirty="0" smtClean="0"/>
              <a:t>όχι τη διεύθυνση του υπολογιστή προορισμού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δρομολογητής στη διαδρομή προέλευσης-προορισμού διατηρεί «κατάσταση» για κάθε σύνδεση που περνά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Οι πόροι ζεύξης, δρομολογητή </a:t>
            </a:r>
            <a:r>
              <a:rPr lang="en-US" sz="2000" dirty="0" smtClean="0"/>
              <a:t>(</a:t>
            </a:r>
            <a:r>
              <a:rPr lang="el-GR" sz="2000" dirty="0" smtClean="0"/>
              <a:t>εύρος ζώνης</a:t>
            </a:r>
            <a:r>
              <a:rPr lang="en-US" sz="2000" dirty="0" smtClean="0"/>
              <a:t>, </a:t>
            </a:r>
            <a:r>
              <a:rPr lang="el-GR" sz="2000" dirty="0" err="1" smtClean="0"/>
              <a:t>ενταμιευτές</a:t>
            </a:r>
            <a:r>
              <a:rPr lang="en-US" sz="2000" dirty="0" smtClean="0"/>
              <a:t>) </a:t>
            </a:r>
            <a:r>
              <a:rPr lang="el-GR" sz="2000" dirty="0" smtClean="0"/>
              <a:t>μπορούν να αποδοθούν σε </a:t>
            </a:r>
            <a:r>
              <a:rPr lang="en-US" sz="2000" dirty="0" smtClean="0"/>
              <a:t>VC (</a:t>
            </a:r>
            <a:r>
              <a:rPr lang="el-GR" sz="2000" dirty="0" smtClean="0"/>
              <a:t>αποκλειστικοί πόροι</a:t>
            </a:r>
            <a:r>
              <a:rPr lang="en-US" sz="2000" dirty="0" smtClean="0"/>
              <a:t> = </a:t>
            </a:r>
            <a:r>
              <a:rPr lang="el-GR" sz="2000" dirty="0" smtClean="0"/>
              <a:t>προβλέψιμη υπηρεσία</a:t>
            </a:r>
            <a:r>
              <a:rPr lang="en-US" sz="2000" dirty="0" smtClean="0"/>
              <a:t>)</a:t>
            </a:r>
          </a:p>
          <a:p>
            <a:pPr lvl="1">
              <a:buFont typeface="ZapfDingbats"/>
              <a:buNone/>
            </a:pPr>
            <a:endParaRPr lang="en-US" sz="1800" dirty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6300" y="1473201"/>
            <a:ext cx="7743825" cy="18605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dirty="0" smtClean="0"/>
              <a:t>“</a:t>
            </a:r>
            <a:r>
              <a:rPr lang="el-GR" sz="2000" dirty="0" smtClean="0"/>
              <a:t>Η διαδρομή από την προέλευση στον προορισμό συμπεριφέρεται αρκετά σαν τηλεφωνικό κύκλωμα</a:t>
            </a:r>
            <a:r>
              <a:rPr lang="en-US" sz="2000" dirty="0" smtClean="0"/>
              <a:t>”</a:t>
            </a:r>
          </a:p>
          <a:p>
            <a:pPr lvl="1">
              <a:buFont typeface="Wingdings" pitchFamily="2" charset="2"/>
              <a:buChar char="q"/>
            </a:pPr>
            <a:r>
              <a:rPr lang="el-GR" sz="1800" dirty="0"/>
              <a:t>ω</a:t>
            </a:r>
            <a:r>
              <a:rPr lang="el-GR" sz="1800" dirty="0" smtClean="0"/>
              <a:t>ς προς την απόδοση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ενέργειες του δικτύου κατά μήκος της διαδρομής από την προέλευση στον προορισμό</a:t>
            </a:r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666750" y="1457325"/>
            <a:ext cx="7677150" cy="168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7654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0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/>
                <a:cs typeface="Comic Sans MS"/>
              </a:rPr>
              <a:t>Χρηματοδότηση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l-GR" sz="2000" dirty="0" smtClean="0">
                <a:latin typeface="Comic Sans MS"/>
                <a:cs typeface="Comic Sans MS"/>
              </a:rPr>
              <a:t>Το έργο «</a:t>
            </a:r>
            <a:r>
              <a:rPr lang="el-GR" sz="2000" b="1" dirty="0" smtClean="0">
                <a:latin typeface="Comic Sans MS"/>
                <a:cs typeface="Comic Sans MS"/>
              </a:rPr>
              <a:t>Ανοικτά Μαθήματα στο Πανεπιστήμιο Αθηνών</a:t>
            </a:r>
            <a:r>
              <a:rPr lang="el-GR" sz="2000" dirty="0" smtClean="0">
                <a:latin typeface="Comic Sans MS"/>
                <a:cs typeface="Comic Sans MS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4222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B0B5BF5-1504-48E8-A5D9-1B87E90048C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Υλοποίηση </a:t>
            </a:r>
            <a:r>
              <a:rPr lang="en-US" sz="3200" dirty="0" smtClean="0"/>
              <a:t>VC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4667"/>
            <a:ext cx="7772400" cy="4893733"/>
          </a:xfrm>
        </p:spPr>
        <p:txBody>
          <a:bodyPr/>
          <a:lstStyle/>
          <a:p>
            <a:pPr marL="533400" indent="-533400">
              <a:buFont typeface="ZapfDingbats"/>
              <a:buNone/>
            </a:pPr>
            <a:r>
              <a:rPr lang="el-GR" sz="2400" dirty="0" smtClean="0"/>
              <a:t>Ένα </a:t>
            </a:r>
            <a:r>
              <a:rPr lang="en-US" sz="2400" dirty="0" smtClean="0"/>
              <a:t> VC </a:t>
            </a:r>
            <a:r>
              <a:rPr lang="el-GR" sz="2400" dirty="0" smtClean="0"/>
              <a:t>αποτελείται από</a:t>
            </a:r>
            <a:endParaRPr lang="en-US" sz="2400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sz="2000" dirty="0" smtClean="0">
                <a:solidFill>
                  <a:srgbClr val="FF0000"/>
                </a:solidFill>
              </a:rPr>
              <a:t>διαδρομή </a:t>
            </a:r>
            <a:r>
              <a:rPr lang="el-GR" sz="2000" dirty="0" smtClean="0"/>
              <a:t>από την προέλευση στον προορισμό</a:t>
            </a:r>
            <a:endParaRPr lang="en-US" sz="2000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sz="2000" dirty="0" smtClean="0">
                <a:solidFill>
                  <a:srgbClr val="FF0000"/>
                </a:solidFill>
              </a:rPr>
              <a:t>αριθμούς </a:t>
            </a:r>
            <a:r>
              <a:rPr lang="en-US" sz="2000" dirty="0" smtClean="0">
                <a:solidFill>
                  <a:srgbClr val="FF0000"/>
                </a:solidFill>
              </a:rPr>
              <a:t>VC, </a:t>
            </a:r>
            <a:r>
              <a:rPr lang="el-GR" sz="2000" dirty="0" smtClean="0"/>
              <a:t>ένας αριθμός για κάθε ζεύξη κατά μήκος της διαδρομής</a:t>
            </a:r>
            <a:endParaRPr lang="en-US" sz="2000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sz="2000" dirty="0" smtClean="0">
                <a:solidFill>
                  <a:srgbClr val="FF0000"/>
                </a:solidFill>
              </a:rPr>
              <a:t>καταχωρίσεις σε πίνακες προώθησης </a:t>
            </a:r>
            <a:r>
              <a:rPr lang="el-GR" sz="2000" dirty="0" smtClean="0"/>
              <a:t>στους δρομολογητές κατά μήκος της διαδρομής</a:t>
            </a:r>
          </a:p>
          <a:p>
            <a:pPr marL="914400" lvl="1" indent="-457200">
              <a:buNone/>
            </a:pPr>
            <a:endParaRPr lang="en-US" sz="2000" dirty="0" smtClean="0"/>
          </a:p>
          <a:p>
            <a:pPr marL="533400" indent="-533400">
              <a:buFont typeface="Wingdings" pitchFamily="2" charset="2"/>
              <a:buChar char="q"/>
            </a:pPr>
            <a:r>
              <a:rPr lang="el-GR" sz="2400" dirty="0" smtClean="0"/>
              <a:t>Το πακέτο που ανήκει στο</a:t>
            </a:r>
            <a:r>
              <a:rPr lang="en-US" sz="2400" dirty="0" smtClean="0"/>
              <a:t> VC </a:t>
            </a:r>
            <a:r>
              <a:rPr lang="el-GR" sz="2400" dirty="0" smtClean="0"/>
              <a:t>φέρει τον αριθμό του</a:t>
            </a:r>
            <a:r>
              <a:rPr lang="en-US" sz="2400" dirty="0" smtClean="0"/>
              <a:t> VC (</a:t>
            </a:r>
            <a:r>
              <a:rPr lang="el-GR" sz="2400" dirty="0" smtClean="0"/>
              <a:t>αντί για διεύθυνση προορισμού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533400" indent="-533400">
              <a:buNone/>
            </a:pPr>
            <a:endParaRPr lang="en-US" sz="2400" dirty="0" smtClean="0"/>
          </a:p>
          <a:p>
            <a:pPr marL="533400" indent="-533400">
              <a:buFont typeface="Wingdings" pitchFamily="2" charset="2"/>
              <a:buChar char="q"/>
            </a:pPr>
            <a:r>
              <a:rPr lang="el-GR" sz="2400" dirty="0" smtClean="0"/>
              <a:t>Ο αριθμός </a:t>
            </a:r>
            <a:r>
              <a:rPr lang="en-US" sz="2400" dirty="0" smtClean="0"/>
              <a:t>VC </a:t>
            </a:r>
            <a:r>
              <a:rPr lang="el-GR" sz="2400" dirty="0" smtClean="0"/>
              <a:t>ενδέχεται να αλλάζει σε κάθε ζεύξη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2000" dirty="0" smtClean="0"/>
              <a:t>Ο νέος αριθμός</a:t>
            </a:r>
            <a:r>
              <a:rPr lang="en-US" sz="2000" dirty="0" smtClean="0"/>
              <a:t>VC </a:t>
            </a:r>
            <a:r>
              <a:rPr lang="el-GR" sz="2000" dirty="0" smtClean="0"/>
              <a:t>προέρχεται από τον πίνακα προώθησης</a:t>
            </a:r>
            <a:endParaRPr lang="en-US" sz="2000" dirty="0" smtClean="0"/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7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19CC8A3-65EC-4F53-AD80-F2B721DF4BA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177" name="Rectangle 4"/>
          <p:cNvSpPr>
            <a:spLocks noGrp="1" noChangeArrowheads="1"/>
          </p:cNvSpPr>
          <p:nvPr>
            <p:ph type="title"/>
          </p:nvPr>
        </p:nvSpPr>
        <p:spPr>
          <a:xfrm>
            <a:off x="481013" y="0"/>
            <a:ext cx="7772400" cy="1143000"/>
          </a:xfrm>
        </p:spPr>
        <p:txBody>
          <a:bodyPr/>
          <a:lstStyle/>
          <a:p>
            <a:r>
              <a:rPr lang="el-GR" sz="3600" smtClean="0"/>
              <a:t>Πίνακας προώθησης</a:t>
            </a:r>
            <a:endParaRPr lang="en-US" sz="3600" smtClean="0"/>
          </a:p>
        </p:txBody>
      </p:sp>
      <p:grpSp>
        <p:nvGrpSpPr>
          <p:cNvPr id="2178" name="Group 140"/>
          <p:cNvGrpSpPr>
            <a:grpSpLocks/>
          </p:cNvGrpSpPr>
          <p:nvPr/>
        </p:nvGrpSpPr>
        <p:grpSpPr bwMode="auto">
          <a:xfrm>
            <a:off x="4470400" y="623888"/>
            <a:ext cx="4457700" cy="2425700"/>
            <a:chOff x="235" y="1147"/>
            <a:chExt cx="2808" cy="1528"/>
          </a:xfrm>
        </p:grpSpPr>
        <p:sp>
          <p:nvSpPr>
            <p:cNvPr id="2190" name="Freeform 7"/>
            <p:cNvSpPr>
              <a:spLocks/>
            </p:cNvSpPr>
            <p:nvPr/>
          </p:nvSpPr>
          <p:spPr bwMode="auto">
            <a:xfrm>
              <a:off x="879" y="152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91" name="Group 9"/>
            <p:cNvGrpSpPr>
              <a:grpSpLocks/>
            </p:cNvGrpSpPr>
            <p:nvPr/>
          </p:nvGrpSpPr>
          <p:grpSpPr bwMode="auto">
            <a:xfrm>
              <a:off x="1141" y="1750"/>
              <a:ext cx="316" cy="147"/>
              <a:chOff x="3600" y="219"/>
              <a:chExt cx="360" cy="175"/>
            </a:xfrm>
          </p:grpSpPr>
          <p:sp>
            <p:nvSpPr>
              <p:cNvPr id="2255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256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59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260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6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6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7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61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6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3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4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92" name="Group 23"/>
            <p:cNvGrpSpPr>
              <a:grpSpLocks/>
            </p:cNvGrpSpPr>
            <p:nvPr/>
          </p:nvGrpSpPr>
          <p:grpSpPr bwMode="auto">
            <a:xfrm>
              <a:off x="1128" y="2135"/>
              <a:ext cx="316" cy="147"/>
              <a:chOff x="3600" y="219"/>
              <a:chExt cx="360" cy="175"/>
            </a:xfrm>
          </p:grpSpPr>
          <p:sp>
            <p:nvSpPr>
              <p:cNvPr id="2242" name="Oval 2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243" name="Line 2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4" name="Line 2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5" name="Rectangle 2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46" name="Oval 2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247" name="Group 2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5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3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4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48" name="Group 3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0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1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93" name="Group 37"/>
            <p:cNvGrpSpPr>
              <a:grpSpLocks/>
            </p:cNvGrpSpPr>
            <p:nvPr/>
          </p:nvGrpSpPr>
          <p:grpSpPr bwMode="auto">
            <a:xfrm>
              <a:off x="1966" y="1761"/>
              <a:ext cx="316" cy="147"/>
              <a:chOff x="3600" y="219"/>
              <a:chExt cx="360" cy="175"/>
            </a:xfrm>
          </p:grpSpPr>
          <p:sp>
            <p:nvSpPr>
              <p:cNvPr id="2229" name="Oval 3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230" name="Line 3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31" name="Line 4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32" name="Rectangle 4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33" name="Oval 4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234" name="Group 4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0" name="Line 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1" name="Line 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35" name="Group 4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7" name="Line 4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8" name="Line 5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94" name="Group 65"/>
            <p:cNvGrpSpPr>
              <a:grpSpLocks/>
            </p:cNvGrpSpPr>
            <p:nvPr/>
          </p:nvGrpSpPr>
          <p:grpSpPr bwMode="auto">
            <a:xfrm>
              <a:off x="1920" y="2115"/>
              <a:ext cx="316" cy="147"/>
              <a:chOff x="3600" y="219"/>
              <a:chExt cx="360" cy="175"/>
            </a:xfrm>
          </p:grpSpPr>
          <p:sp>
            <p:nvSpPr>
              <p:cNvPr id="2216" name="Oval 6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217" name="Line 6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18" name="Line 6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19" name="Rectangle 6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20" name="Oval 7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221" name="Group 7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2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7" name="Line 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8" name="Line 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22" name="Group 7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23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4" name="Line 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5" name="Line 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2195" name="Line 115"/>
            <p:cNvSpPr>
              <a:spLocks noChangeShapeType="1"/>
            </p:cNvSpPr>
            <p:nvPr/>
          </p:nvSpPr>
          <p:spPr bwMode="auto">
            <a:xfrm>
              <a:off x="1282" y="1906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96" name="Line 117"/>
            <p:cNvSpPr>
              <a:spLocks noChangeShapeType="1"/>
            </p:cNvSpPr>
            <p:nvPr/>
          </p:nvSpPr>
          <p:spPr bwMode="auto">
            <a:xfrm>
              <a:off x="1468" y="1825"/>
              <a:ext cx="5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97" name="Line 118"/>
            <p:cNvSpPr>
              <a:spLocks noChangeShapeType="1"/>
            </p:cNvSpPr>
            <p:nvPr/>
          </p:nvSpPr>
          <p:spPr bwMode="auto">
            <a:xfrm>
              <a:off x="1428" y="2223"/>
              <a:ext cx="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98" name="Line 119"/>
            <p:cNvSpPr>
              <a:spLocks noChangeShapeType="1"/>
            </p:cNvSpPr>
            <p:nvPr/>
          </p:nvSpPr>
          <p:spPr bwMode="auto">
            <a:xfrm>
              <a:off x="2109" y="1898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99" name="Line 120"/>
            <p:cNvSpPr>
              <a:spLocks noChangeShapeType="1"/>
            </p:cNvSpPr>
            <p:nvPr/>
          </p:nvSpPr>
          <p:spPr bwMode="auto">
            <a:xfrm>
              <a:off x="779" y="1833"/>
              <a:ext cx="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0" name="Line 121"/>
            <p:cNvSpPr>
              <a:spLocks noChangeShapeType="1"/>
            </p:cNvSpPr>
            <p:nvPr/>
          </p:nvSpPr>
          <p:spPr bwMode="auto">
            <a:xfrm>
              <a:off x="2272" y="1833"/>
              <a:ext cx="4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1" name="Line 122"/>
            <p:cNvSpPr>
              <a:spLocks noChangeShapeType="1"/>
            </p:cNvSpPr>
            <p:nvPr/>
          </p:nvSpPr>
          <p:spPr bwMode="auto">
            <a:xfrm>
              <a:off x="2239" y="2223"/>
              <a:ext cx="23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2" name="Line 123"/>
            <p:cNvSpPr>
              <a:spLocks noChangeShapeType="1"/>
            </p:cNvSpPr>
            <p:nvPr/>
          </p:nvSpPr>
          <p:spPr bwMode="auto">
            <a:xfrm>
              <a:off x="998" y="2231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aphicFrame>
          <p:nvGraphicFramePr>
            <p:cNvPr id="2174" name="Object 126"/>
            <p:cNvGraphicFramePr>
              <a:graphicFrameLocks noChangeAspect="1"/>
            </p:cNvGraphicFramePr>
            <p:nvPr/>
          </p:nvGraphicFramePr>
          <p:xfrm>
            <a:off x="487" y="1694"/>
            <a:ext cx="333" cy="264"/>
          </p:xfrm>
          <a:graphic>
            <a:graphicData uri="http://schemas.openxmlformats.org/presentationml/2006/ole">
              <p:oleObj spid="_x0000_s18434" name="Clip" r:id="rId3" imgW="1307263" imgH="1084139" progId="">
                <p:embed/>
              </p:oleObj>
            </a:graphicData>
          </a:graphic>
        </p:graphicFrame>
        <p:graphicFrame>
          <p:nvGraphicFramePr>
            <p:cNvPr id="2175" name="Object 127"/>
            <p:cNvGraphicFramePr>
              <a:graphicFrameLocks noChangeAspect="1"/>
            </p:cNvGraphicFramePr>
            <p:nvPr/>
          </p:nvGraphicFramePr>
          <p:xfrm>
            <a:off x="2710" y="1694"/>
            <a:ext cx="333" cy="264"/>
          </p:xfrm>
          <a:graphic>
            <a:graphicData uri="http://schemas.openxmlformats.org/presentationml/2006/ole">
              <p:oleObj spid="_x0000_s18435" name="Clip" r:id="rId4" imgW="1307263" imgH="1084139" progId="">
                <p:embed/>
              </p:oleObj>
            </a:graphicData>
          </a:graphic>
        </p:graphicFrame>
        <p:sp>
          <p:nvSpPr>
            <p:cNvPr id="2203" name="Line 126"/>
            <p:cNvSpPr>
              <a:spLocks noChangeShapeType="1"/>
            </p:cNvSpPr>
            <p:nvPr/>
          </p:nvSpPr>
          <p:spPr bwMode="auto">
            <a:xfrm>
              <a:off x="836" y="1777"/>
              <a:ext cx="25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4" name="Line 127"/>
            <p:cNvSpPr>
              <a:spLocks noChangeShapeType="1"/>
            </p:cNvSpPr>
            <p:nvPr/>
          </p:nvSpPr>
          <p:spPr bwMode="auto">
            <a:xfrm>
              <a:off x="2288" y="1784"/>
              <a:ext cx="42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5" name="Line 128"/>
            <p:cNvSpPr>
              <a:spLocks noChangeShapeType="1"/>
            </p:cNvSpPr>
            <p:nvPr/>
          </p:nvSpPr>
          <p:spPr bwMode="auto">
            <a:xfrm>
              <a:off x="1508" y="1776"/>
              <a:ext cx="42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6" name="Text Box 129"/>
            <p:cNvSpPr txBox="1">
              <a:spLocks noChangeArrowheads="1"/>
            </p:cNvSpPr>
            <p:nvPr/>
          </p:nvSpPr>
          <p:spPr bwMode="auto">
            <a:xfrm>
              <a:off x="890" y="1609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2207" name="Text Box 130"/>
            <p:cNvSpPr txBox="1">
              <a:spLocks noChangeArrowheads="1"/>
            </p:cNvSpPr>
            <p:nvPr/>
          </p:nvSpPr>
          <p:spPr bwMode="auto">
            <a:xfrm>
              <a:off x="1621" y="1561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2208" name="Text Box 131"/>
            <p:cNvSpPr txBox="1">
              <a:spLocks noChangeArrowheads="1"/>
            </p:cNvSpPr>
            <p:nvPr/>
          </p:nvSpPr>
          <p:spPr bwMode="auto">
            <a:xfrm>
              <a:off x="2351" y="1585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32</a:t>
              </a:r>
            </a:p>
          </p:txBody>
        </p:sp>
        <p:sp>
          <p:nvSpPr>
            <p:cNvPr id="2209" name="Text Box 132"/>
            <p:cNvSpPr txBox="1">
              <a:spLocks noChangeArrowheads="1"/>
            </p:cNvSpPr>
            <p:nvPr/>
          </p:nvSpPr>
          <p:spPr bwMode="auto">
            <a:xfrm>
              <a:off x="996" y="1805"/>
              <a:ext cx="1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2210" name="Text Box 133"/>
            <p:cNvSpPr txBox="1">
              <a:spLocks noChangeArrowheads="1"/>
            </p:cNvSpPr>
            <p:nvPr/>
          </p:nvSpPr>
          <p:spPr bwMode="auto">
            <a:xfrm>
              <a:off x="1240" y="1877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</a:t>
              </a:r>
            </a:p>
          </p:txBody>
        </p:sp>
        <p:sp>
          <p:nvSpPr>
            <p:cNvPr id="2211" name="Text Box 134"/>
            <p:cNvSpPr txBox="1">
              <a:spLocks noChangeArrowheads="1"/>
            </p:cNvSpPr>
            <p:nvPr/>
          </p:nvSpPr>
          <p:spPr bwMode="auto">
            <a:xfrm>
              <a:off x="1435" y="178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3</a:t>
              </a:r>
            </a:p>
          </p:txBody>
        </p:sp>
        <p:sp>
          <p:nvSpPr>
            <p:cNvPr id="2212" name="Text Box 135"/>
            <p:cNvSpPr txBox="1">
              <a:spLocks noChangeArrowheads="1"/>
            </p:cNvSpPr>
            <p:nvPr/>
          </p:nvSpPr>
          <p:spPr bwMode="auto">
            <a:xfrm>
              <a:off x="478" y="1147"/>
              <a:ext cx="8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>
                  <a:solidFill>
                    <a:srgbClr val="FF0000"/>
                  </a:solidFill>
                </a:rPr>
                <a:t>αριθμός </a:t>
              </a:r>
              <a:r>
                <a:rPr lang="en-US">
                  <a:solidFill>
                    <a:srgbClr val="FF0000"/>
                  </a:solidFill>
                </a:rPr>
                <a:t>VC</a:t>
              </a:r>
            </a:p>
          </p:txBody>
        </p:sp>
        <p:sp>
          <p:nvSpPr>
            <p:cNvPr id="2213" name="Line 137"/>
            <p:cNvSpPr>
              <a:spLocks noChangeShapeType="1"/>
            </p:cNvSpPr>
            <p:nvPr/>
          </p:nvSpPr>
          <p:spPr bwMode="auto">
            <a:xfrm>
              <a:off x="794" y="1356"/>
              <a:ext cx="147" cy="25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4" name="Text Box 138"/>
            <p:cNvSpPr txBox="1">
              <a:spLocks noChangeArrowheads="1"/>
            </p:cNvSpPr>
            <p:nvPr/>
          </p:nvSpPr>
          <p:spPr bwMode="auto">
            <a:xfrm>
              <a:off x="235" y="2268"/>
              <a:ext cx="71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/>
                <a:t>αριθμός </a:t>
              </a:r>
            </a:p>
            <a:p>
              <a:pPr eaLnBrk="0" hangingPunct="0"/>
              <a:r>
                <a:rPr lang="el-GR"/>
                <a:t>διεπαφής</a:t>
              </a:r>
              <a:endParaRPr lang="en-US"/>
            </a:p>
          </p:txBody>
        </p:sp>
        <p:sp>
          <p:nvSpPr>
            <p:cNvPr id="2215" name="Line 139"/>
            <p:cNvSpPr>
              <a:spLocks noChangeShapeType="1"/>
            </p:cNvSpPr>
            <p:nvPr/>
          </p:nvSpPr>
          <p:spPr bwMode="auto">
            <a:xfrm flipV="1">
              <a:off x="738" y="1996"/>
              <a:ext cx="29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179" name="Group 150"/>
          <p:cNvGrpSpPr>
            <a:grpSpLocks/>
          </p:cNvGrpSpPr>
          <p:nvPr/>
        </p:nvGrpSpPr>
        <p:grpSpPr bwMode="auto">
          <a:xfrm>
            <a:off x="336550" y="3302000"/>
            <a:ext cx="8445500" cy="2233613"/>
            <a:chOff x="269" y="2422"/>
            <a:chExt cx="5320" cy="1407"/>
          </a:xfrm>
        </p:grpSpPr>
        <p:sp>
          <p:nvSpPr>
            <p:cNvPr id="2183" name="Line 142"/>
            <p:cNvSpPr>
              <a:spLocks noChangeShapeType="1"/>
            </p:cNvSpPr>
            <p:nvPr/>
          </p:nvSpPr>
          <p:spPr bwMode="auto">
            <a:xfrm>
              <a:off x="269" y="2653"/>
              <a:ext cx="5297" cy="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84" name="Text Box 143"/>
            <p:cNvSpPr txBox="1">
              <a:spLocks noChangeArrowheads="1"/>
            </p:cNvSpPr>
            <p:nvPr/>
          </p:nvSpPr>
          <p:spPr bwMode="auto">
            <a:xfrm>
              <a:off x="374" y="2422"/>
              <a:ext cx="5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Incoming interface    Incoming VC #     Outgoing interface    Outgoing VC #</a:t>
              </a:r>
            </a:p>
          </p:txBody>
        </p:sp>
        <p:sp>
          <p:nvSpPr>
            <p:cNvPr id="2185" name="Line 145"/>
            <p:cNvSpPr>
              <a:spLocks noChangeShapeType="1"/>
            </p:cNvSpPr>
            <p:nvPr/>
          </p:nvSpPr>
          <p:spPr bwMode="auto">
            <a:xfrm>
              <a:off x="1785" y="2450"/>
              <a:ext cx="0" cy="13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86" name="Line 146"/>
            <p:cNvSpPr>
              <a:spLocks noChangeShapeType="1"/>
            </p:cNvSpPr>
            <p:nvPr/>
          </p:nvSpPr>
          <p:spPr bwMode="auto">
            <a:xfrm>
              <a:off x="2985" y="2474"/>
              <a:ext cx="0" cy="133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87" name="Line 147"/>
            <p:cNvSpPr>
              <a:spLocks noChangeShapeType="1"/>
            </p:cNvSpPr>
            <p:nvPr/>
          </p:nvSpPr>
          <p:spPr bwMode="auto">
            <a:xfrm>
              <a:off x="4438" y="2450"/>
              <a:ext cx="0" cy="137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88" name="Text Box 148"/>
            <p:cNvSpPr txBox="1">
              <a:spLocks noChangeArrowheads="1"/>
            </p:cNvSpPr>
            <p:nvPr/>
          </p:nvSpPr>
          <p:spPr bwMode="auto">
            <a:xfrm>
              <a:off x="891" y="2755"/>
              <a:ext cx="4253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lang="en-US"/>
                <a:t>1                           12                               3                          22</a:t>
              </a:r>
            </a:p>
            <a:p>
              <a:pPr marL="457200" indent="-457200" eaLnBrk="0" hangingPunct="0"/>
              <a:r>
                <a:rPr lang="en-US"/>
                <a:t>2                          63                               1                           18 </a:t>
              </a:r>
            </a:p>
            <a:p>
              <a:pPr marL="457200" indent="-457200" eaLnBrk="0" hangingPunct="0"/>
              <a:r>
                <a:rPr lang="en-US"/>
                <a:t>3                           7                                2                           17</a:t>
              </a:r>
            </a:p>
            <a:p>
              <a:pPr marL="457200" indent="-457200" eaLnBrk="0" hangingPunct="0"/>
              <a:r>
                <a:rPr lang="en-US"/>
                <a:t>1                          97                               3                           87</a:t>
              </a:r>
            </a:p>
            <a:p>
              <a:pPr marL="457200" indent="-457200" eaLnBrk="0" hangingPunct="0"/>
              <a:r>
                <a:rPr lang="en-US"/>
                <a:t>…                          …                                …                            …</a:t>
              </a:r>
            </a:p>
          </p:txBody>
        </p:sp>
        <p:sp>
          <p:nvSpPr>
            <p:cNvPr id="2189" name="Text Box 149"/>
            <p:cNvSpPr txBox="1">
              <a:spLocks noChangeArrowheads="1"/>
            </p:cNvSpPr>
            <p:nvPr/>
          </p:nvSpPr>
          <p:spPr bwMode="auto">
            <a:xfrm>
              <a:off x="876" y="3014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l-GR"/>
            </a:p>
          </p:txBody>
        </p:sp>
      </p:grpSp>
      <p:sp>
        <p:nvSpPr>
          <p:cNvPr id="2180" name="Text Box 151"/>
          <p:cNvSpPr txBox="1">
            <a:spLocks noChangeArrowheads="1"/>
          </p:cNvSpPr>
          <p:nvPr/>
        </p:nvSpPr>
        <p:spPr bwMode="auto">
          <a:xfrm>
            <a:off x="255588" y="2395538"/>
            <a:ext cx="41296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u="sng" dirty="0">
                <a:solidFill>
                  <a:srgbClr val="FF0000"/>
                </a:solidFill>
              </a:rPr>
              <a:t>Πίνακας προώθησης </a:t>
            </a:r>
            <a:r>
              <a:rPr lang="el-GR" sz="2400" u="sng" dirty="0" smtClean="0">
                <a:solidFill>
                  <a:srgbClr val="FF0000"/>
                </a:solidFill>
              </a:rPr>
              <a:t>στον </a:t>
            </a:r>
            <a:endParaRPr lang="el-GR" sz="2400" u="sng" dirty="0">
              <a:solidFill>
                <a:srgbClr val="FF0000"/>
              </a:solidFill>
            </a:endParaRPr>
          </a:p>
          <a:p>
            <a:pPr eaLnBrk="0" hangingPunct="0"/>
            <a:r>
              <a:rPr lang="el-GR" sz="2400" u="sng" dirty="0" smtClean="0">
                <a:solidFill>
                  <a:srgbClr val="FF0000"/>
                </a:solidFill>
              </a:rPr>
              <a:t>πάνω αριστερά </a:t>
            </a:r>
            <a:r>
              <a:rPr lang="el-GR" sz="2400" u="sng" dirty="0">
                <a:solidFill>
                  <a:srgbClr val="FF0000"/>
                </a:solidFill>
              </a:rPr>
              <a:t>δρομολογητή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81" name="Text Box 152"/>
          <p:cNvSpPr txBox="1">
            <a:spLocks noChangeArrowheads="1"/>
          </p:cNvSpPr>
          <p:nvPr/>
        </p:nvSpPr>
        <p:spPr bwMode="auto">
          <a:xfrm>
            <a:off x="1119188" y="5756275"/>
            <a:ext cx="7561262" cy="400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>
                <a:solidFill>
                  <a:srgbClr val="FF0000"/>
                </a:solidFill>
              </a:rPr>
              <a:t>Οι δρομολογητές διατηρούν πληροφορίες κατάστασης σύνδεσης</a:t>
            </a:r>
            <a:r>
              <a:rPr lang="en-US" sz="200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182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C6C80F9-CF6C-4542-A947-0E1B372A8EE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Εικονικά κυκλώματα</a:t>
            </a:r>
            <a:r>
              <a:rPr lang="en-US" sz="3600" smtClean="0"/>
              <a:t>: </a:t>
            </a:r>
            <a:r>
              <a:rPr lang="el-GR" sz="3600" smtClean="0"/>
              <a:t>πρωτόκολλα σηματοδοσίας</a:t>
            </a:r>
            <a:endParaRPr lang="en-US" smtClean="0"/>
          </a:p>
        </p:txBody>
      </p:sp>
      <p:sp>
        <p:nvSpPr>
          <p:cNvPr id="3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0550" y="1685925"/>
            <a:ext cx="8035925" cy="13906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Χρησιμοποιούνται για την εγκαθίδρυση</a:t>
            </a:r>
            <a:r>
              <a:rPr lang="en-US" sz="2400" dirty="0" smtClean="0"/>
              <a:t>, </a:t>
            </a:r>
            <a:r>
              <a:rPr lang="el-GR" sz="2400" dirty="0" smtClean="0"/>
              <a:t>συντήρηση και τερματισμό του</a:t>
            </a:r>
            <a:r>
              <a:rPr lang="en-US" sz="2400" dirty="0" smtClean="0"/>
              <a:t> VC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Χρησιμοποιούνται στα</a:t>
            </a:r>
            <a:r>
              <a:rPr lang="en-US" sz="2400" dirty="0" smtClean="0"/>
              <a:t> ATM, frame-relay, X.25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Δε χρησιμοποιούνται στο σημερινό Διαδίκτυο</a:t>
            </a:r>
            <a:endParaRPr lang="en-US" sz="2400" dirty="0" smtClean="0"/>
          </a:p>
        </p:txBody>
      </p:sp>
      <p:sp>
        <p:nvSpPr>
          <p:cNvPr id="3203" name="Freeform 7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04" name="Line 101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05" name="Freeform 107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206" name="Group 111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3357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58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59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0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61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62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67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68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69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63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64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65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66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07" name="Group 125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3344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45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46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47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48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49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54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55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56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50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51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52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53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08" name="Group 139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3331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32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33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34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35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36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41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2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3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37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38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39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0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09" name="Group 153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3318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19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20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21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22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23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28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29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30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24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25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26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27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10" name="Group 167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3305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06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07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08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09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10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15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6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7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11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12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3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4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11" name="Group 209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3292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293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94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95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296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297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2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3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4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298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99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0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1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12" name="Group 427"/>
          <p:cNvGrpSpPr>
            <a:grpSpLocks/>
          </p:cNvGrpSpPr>
          <p:nvPr/>
        </p:nvGrpSpPr>
        <p:grpSpPr bwMode="auto">
          <a:xfrm>
            <a:off x="498475" y="3446463"/>
            <a:ext cx="1566863" cy="1987550"/>
            <a:chOff x="2366" y="929"/>
            <a:chExt cx="987" cy="1252"/>
          </a:xfrm>
        </p:grpSpPr>
        <p:graphicFrame>
          <p:nvGraphicFramePr>
            <p:cNvPr id="3198" name="Object 126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p:oleObj spid="_x0000_s19458" name="Clip" r:id="rId3" imgW="1307263" imgH="1084139" progId="">
                <p:embed/>
              </p:oleObj>
            </a:graphicData>
          </a:graphic>
        </p:graphicFrame>
        <p:grpSp>
          <p:nvGrpSpPr>
            <p:cNvPr id="3283" name="Group 402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3284" name="Rectangle 403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85" name="Rectangle 404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86" name="Rectangle 405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87" name="Text Box 406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application</a:t>
                </a:r>
              </a:p>
              <a:p>
                <a:pPr algn="ctr" eaLnBrk="0" hangingPunct="0"/>
                <a:r>
                  <a:rPr lang="en-US" sz="2000"/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 eaLnBrk="0" hangingPunct="0"/>
                <a:r>
                  <a:rPr lang="en-US" sz="2000"/>
                  <a:t>data link</a:t>
                </a:r>
              </a:p>
              <a:p>
                <a:pPr algn="ctr" eaLnBrk="0" hangingPunct="0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288" name="Line 407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89" name="Line 408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90" name="Line 409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91" name="Line 410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3213" name="Freeform 420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4" name="Freeform 421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5" name="Freeform 422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6" name="Freeform 423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7" name="Freeform 424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8" name="Freeform 425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219" name="Group 428"/>
          <p:cNvGrpSpPr>
            <a:grpSpLocks/>
          </p:cNvGrpSpPr>
          <p:nvPr/>
        </p:nvGrpSpPr>
        <p:grpSpPr bwMode="auto">
          <a:xfrm>
            <a:off x="7280275" y="3617913"/>
            <a:ext cx="1566863" cy="1987550"/>
            <a:chOff x="2366" y="929"/>
            <a:chExt cx="987" cy="1252"/>
          </a:xfrm>
        </p:grpSpPr>
        <p:graphicFrame>
          <p:nvGraphicFramePr>
            <p:cNvPr id="3199" name="Object 127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p:oleObj spid="_x0000_s19459" name="Clip" r:id="rId4" imgW="1307263" imgH="1084139" progId="">
                <p:embed/>
              </p:oleObj>
            </a:graphicData>
          </a:graphic>
        </p:graphicFrame>
        <p:grpSp>
          <p:nvGrpSpPr>
            <p:cNvPr id="3274" name="Group 43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3275" name="Rectangle 43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76" name="Rectangle 43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77" name="Rectangle 43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78" name="Text Box 43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application</a:t>
                </a:r>
              </a:p>
              <a:p>
                <a:pPr algn="ctr" eaLnBrk="0" hangingPunct="0"/>
                <a:r>
                  <a:rPr lang="en-US" sz="2000"/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 eaLnBrk="0" hangingPunct="0"/>
                <a:r>
                  <a:rPr lang="en-US" sz="2000"/>
                  <a:t>data link</a:t>
                </a:r>
              </a:p>
              <a:p>
                <a:pPr algn="ctr" eaLnBrk="0" hangingPunct="0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279" name="Line 43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80" name="Line 43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81" name="Line 43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82" name="Line 43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3220" name="Line 439"/>
          <p:cNvSpPr>
            <a:spLocks noChangeShapeType="1"/>
          </p:cNvSpPr>
          <p:nvPr/>
        </p:nvSpPr>
        <p:spPr bwMode="auto">
          <a:xfrm rot="-54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1927225" y="4651375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1. Initiate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646738" y="471805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2. incoming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768975" y="4384675"/>
            <a:ext cx="163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3. Accept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1892300" y="4365625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4. Call connected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1922463" y="4060825"/>
            <a:ext cx="222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5. Data flow begins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603875" y="4013200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6. Receive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4" name="Group 530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3232" name="Group 501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3261" name="Oval 488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62" name="Line 489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63" name="Line 490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64" name="Rectangle 491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65" name="Oval 492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3266" name="Group 493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271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2" name="Line 4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3" name="Line 4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67" name="Group 497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268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69" name="Line 4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0" name="Line 5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233" name="Group 502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3248" name="Oval 503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49" name="Line 504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50" name="Line 505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51" name="Rectangle 506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52" name="Oval 507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3253" name="Group 508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258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9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60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54" name="Group 512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255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6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7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234" name="Group 516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3235" name="Oval 517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36" name="Line 518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37" name="Line 519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38" name="Rectangle 520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39" name="Oval 521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3240" name="Group 522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245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6" name="Line 5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7" name="Line 5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41" name="Group 526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242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3" name="Line 5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4" name="Line 5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323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77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9610C7B-1805-4559-8051-52A321D2D56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624887" cy="1143000"/>
          </a:xfrm>
        </p:spPr>
        <p:txBody>
          <a:bodyPr/>
          <a:lstStyle/>
          <a:p>
            <a:r>
              <a:rPr lang="el-GR" sz="3600" dirty="0" smtClean="0"/>
              <a:t>Δίκτυα </a:t>
            </a:r>
            <a:r>
              <a:rPr lang="el-GR" sz="3600" dirty="0" err="1" smtClean="0"/>
              <a:t>Δεδομενογράμματος</a:t>
            </a:r>
            <a:r>
              <a:rPr lang="el-GR" sz="3600" dirty="0" smtClean="0"/>
              <a:t> (</a:t>
            </a:r>
            <a:r>
              <a:rPr lang="en-US" sz="3600" dirty="0" smtClean="0"/>
              <a:t>Datagram</a:t>
            </a:r>
            <a:r>
              <a:rPr lang="el-GR" sz="3600" dirty="0" smtClean="0"/>
              <a:t>)</a:t>
            </a:r>
            <a:endParaRPr lang="en-US" dirty="0" smtClean="0"/>
          </a:p>
        </p:txBody>
      </p:sp>
      <p:sp>
        <p:nvSpPr>
          <p:cNvPr id="4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325" y="1038225"/>
            <a:ext cx="7781925" cy="22764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Χωρίς εγκαθίδρυση κλήσης στο επίπεδο δικτύου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δρομολογητές</a:t>
            </a:r>
            <a:r>
              <a:rPr lang="en-US" sz="2000" dirty="0" smtClean="0"/>
              <a:t>: </a:t>
            </a:r>
            <a:r>
              <a:rPr lang="el-GR" sz="2000" dirty="0" smtClean="0"/>
              <a:t>χωρίς κατάσταση για τις από-άκρο-σε-άκρο συνδέσεις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Χωρίς την έννοια της «σύνδεσης» στο επίπεδο δικτύου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Τα πακέτα προωθούνται χρησιμοποιώντας τη διεύθυνση του υπολογιστή προορισμού</a:t>
            </a:r>
            <a:endParaRPr lang="en-US" sz="2000" dirty="0" smtClean="0"/>
          </a:p>
        </p:txBody>
      </p:sp>
      <p:sp>
        <p:nvSpPr>
          <p:cNvPr id="4227" name="Line 5"/>
          <p:cNvSpPr>
            <a:spLocks noChangeShapeType="1"/>
          </p:cNvSpPr>
          <p:nvPr/>
        </p:nvSpPr>
        <p:spPr bwMode="auto">
          <a:xfrm rot="5400000" flipV="1">
            <a:off x="2706688" y="4821237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228" name="Group 91"/>
          <p:cNvGrpSpPr>
            <a:grpSpLocks/>
          </p:cNvGrpSpPr>
          <p:nvPr/>
        </p:nvGrpSpPr>
        <p:grpSpPr bwMode="auto">
          <a:xfrm>
            <a:off x="479425" y="3741738"/>
            <a:ext cx="1566863" cy="1987550"/>
            <a:chOff x="2366" y="929"/>
            <a:chExt cx="987" cy="1252"/>
          </a:xfrm>
        </p:grpSpPr>
        <p:graphicFrame>
          <p:nvGraphicFramePr>
            <p:cNvPr id="4222" name="Object 126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p:oleObj spid="_x0000_s20482" name="Clip" r:id="rId3" imgW="1307263" imgH="1084139" progId="">
                <p:embed/>
              </p:oleObj>
            </a:graphicData>
          </a:graphic>
        </p:graphicFrame>
        <p:grpSp>
          <p:nvGrpSpPr>
            <p:cNvPr id="4361" name="Group 93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4362" name="Rectangle 94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63" name="Rectangle 95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64" name="Rectangle 96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65" name="Text Box 97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application</a:t>
                </a:r>
              </a:p>
              <a:p>
                <a:pPr algn="ctr" eaLnBrk="0" hangingPunct="0"/>
                <a:r>
                  <a:rPr lang="en-US" sz="2000"/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 eaLnBrk="0" hangingPunct="0"/>
                <a:r>
                  <a:rPr lang="en-US" sz="2000"/>
                  <a:t>data link</a:t>
                </a:r>
              </a:p>
              <a:p>
                <a:pPr algn="ctr" eaLnBrk="0" hangingPunct="0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4366" name="Line 98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67" name="Line 99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68" name="Line 100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69" name="Line 101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aphicFrame>
        <p:nvGraphicFramePr>
          <p:cNvPr id="4223" name="Object 127"/>
          <p:cNvGraphicFramePr>
            <a:graphicFrameLocks noChangeAspect="1"/>
          </p:cNvGraphicFramePr>
          <p:nvPr/>
        </p:nvGraphicFramePr>
        <p:xfrm>
          <a:off x="7856538" y="3913188"/>
          <a:ext cx="528637" cy="419100"/>
        </p:xfrm>
        <a:graphic>
          <a:graphicData uri="http://schemas.openxmlformats.org/presentationml/2006/ole">
            <p:oleObj spid="_x0000_s20483" name="Clip" r:id="rId4" imgW="1307263" imgH="1084139" progId="">
              <p:embed/>
            </p:oleObj>
          </a:graphicData>
        </a:graphic>
      </p:graphicFrame>
      <p:grpSp>
        <p:nvGrpSpPr>
          <p:cNvPr id="4229" name="Group 110"/>
          <p:cNvGrpSpPr>
            <a:grpSpLocks/>
          </p:cNvGrpSpPr>
          <p:nvPr/>
        </p:nvGrpSpPr>
        <p:grpSpPr bwMode="auto">
          <a:xfrm>
            <a:off x="7261225" y="4256088"/>
            <a:ext cx="1566863" cy="1644650"/>
            <a:chOff x="2956" y="969"/>
            <a:chExt cx="513" cy="529"/>
          </a:xfrm>
        </p:grpSpPr>
        <p:sp>
          <p:nvSpPr>
            <p:cNvPr id="4353" name="Rectangle 111"/>
            <p:cNvSpPr>
              <a:spLocks noChangeArrowheads="1"/>
            </p:cNvSpPr>
            <p:nvPr/>
          </p:nvSpPr>
          <p:spPr bwMode="auto">
            <a:xfrm>
              <a:off x="3018" y="969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4" name="Rectangle 112"/>
            <p:cNvSpPr>
              <a:spLocks noChangeArrowheads="1"/>
            </p:cNvSpPr>
            <p:nvPr/>
          </p:nvSpPr>
          <p:spPr bwMode="auto">
            <a:xfrm>
              <a:off x="2997" y="984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5" name="Rectangle 113"/>
            <p:cNvSpPr>
              <a:spLocks noChangeArrowheads="1"/>
            </p:cNvSpPr>
            <p:nvPr/>
          </p:nvSpPr>
          <p:spPr bwMode="auto">
            <a:xfrm>
              <a:off x="3000" y="1185"/>
              <a:ext cx="432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6" name="Text Box 114"/>
            <p:cNvSpPr txBox="1">
              <a:spLocks noChangeArrowheads="1"/>
            </p:cNvSpPr>
            <p:nvPr/>
          </p:nvSpPr>
          <p:spPr bwMode="auto">
            <a:xfrm>
              <a:off x="2956" y="978"/>
              <a:ext cx="51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/>
                <a:t>application</a:t>
              </a:r>
            </a:p>
            <a:p>
              <a:pPr algn="ctr" eaLnBrk="0" hangingPunct="0"/>
              <a:r>
                <a:rPr lang="en-US" sz="2000"/>
                <a:t>transport</a:t>
              </a:r>
            </a:p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network</a:t>
              </a:r>
              <a:endParaRPr lang="en-US" sz="2000"/>
            </a:p>
            <a:p>
              <a:pPr algn="ctr" eaLnBrk="0" hangingPunct="0"/>
              <a:r>
                <a:rPr lang="en-US" sz="2000"/>
                <a:t>data link</a:t>
              </a:r>
            </a:p>
            <a:p>
              <a:pPr algn="ctr" eaLnBrk="0" hangingPunct="0"/>
              <a:r>
                <a:rPr lang="en-US" sz="2000"/>
                <a:t>physical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4357" name="Line 115"/>
            <p:cNvSpPr>
              <a:spLocks noChangeShapeType="1"/>
            </p:cNvSpPr>
            <p:nvPr/>
          </p:nvSpPr>
          <p:spPr bwMode="auto">
            <a:xfrm>
              <a:off x="2997" y="1194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8" name="Line 116"/>
            <p:cNvSpPr>
              <a:spLocks noChangeShapeType="1"/>
            </p:cNvSpPr>
            <p:nvPr/>
          </p:nvSpPr>
          <p:spPr bwMode="auto">
            <a:xfrm>
              <a:off x="3003" y="1290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9" name="Line 117"/>
            <p:cNvSpPr>
              <a:spLocks noChangeShapeType="1"/>
            </p:cNvSpPr>
            <p:nvPr/>
          </p:nvSpPr>
          <p:spPr bwMode="auto">
            <a:xfrm>
              <a:off x="3003" y="1374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60" name="Line 118"/>
            <p:cNvSpPr>
              <a:spLocks noChangeShapeType="1"/>
            </p:cNvSpPr>
            <p:nvPr/>
          </p:nvSpPr>
          <p:spPr bwMode="auto">
            <a:xfrm>
              <a:off x="3003" y="109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230" name="Line 119"/>
          <p:cNvSpPr>
            <a:spLocks noChangeShapeType="1"/>
          </p:cNvSpPr>
          <p:nvPr/>
        </p:nvSpPr>
        <p:spPr bwMode="auto">
          <a:xfrm rot="-5400000" flipH="1" flipV="1">
            <a:off x="6702425" y="5003800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98663" y="4946650"/>
            <a:ext cx="1497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1. Send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635624" y="4933586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0000"/>
                </a:solidFill>
              </a:rPr>
              <a:t>2. Receive data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233" name="Freeform 172"/>
          <p:cNvSpPr>
            <a:spLocks/>
          </p:cNvSpPr>
          <p:nvPr/>
        </p:nvSpPr>
        <p:spPr bwMode="auto">
          <a:xfrm>
            <a:off x="2028825" y="4914900"/>
            <a:ext cx="304800" cy="657225"/>
          </a:xfrm>
          <a:custGeom>
            <a:avLst/>
            <a:gdLst>
              <a:gd name="T0" fmla="*/ 0 w 192"/>
              <a:gd name="T1" fmla="*/ 0 h 414"/>
              <a:gd name="T2" fmla="*/ 0 w 192"/>
              <a:gd name="T3" fmla="*/ 2147483647 h 414"/>
              <a:gd name="T4" fmla="*/ 2147483647 w 192"/>
              <a:gd name="T5" fmla="*/ 2147483647 h 414"/>
              <a:gd name="T6" fmla="*/ 0 60000 65536"/>
              <a:gd name="T7" fmla="*/ 0 60000 65536"/>
              <a:gd name="T8" fmla="*/ 0 60000 65536"/>
              <a:gd name="T9" fmla="*/ 0 w 192"/>
              <a:gd name="T10" fmla="*/ 0 h 414"/>
              <a:gd name="T11" fmla="*/ 192 w 192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14">
                <a:moveTo>
                  <a:pt x="0" y="0"/>
                </a:moveTo>
                <a:lnTo>
                  <a:pt x="0" y="414"/>
                </a:lnTo>
                <a:lnTo>
                  <a:pt x="192" y="40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34" name="Freeform 173"/>
          <p:cNvSpPr>
            <a:spLocks/>
          </p:cNvSpPr>
          <p:nvPr/>
        </p:nvSpPr>
        <p:spPr bwMode="auto">
          <a:xfrm>
            <a:off x="6662738" y="5357813"/>
            <a:ext cx="609600" cy="295275"/>
          </a:xfrm>
          <a:custGeom>
            <a:avLst/>
            <a:gdLst>
              <a:gd name="T0" fmla="*/ 0 w 384"/>
              <a:gd name="T1" fmla="*/ 2147483647 h 186"/>
              <a:gd name="T2" fmla="*/ 2147483647 w 384"/>
              <a:gd name="T3" fmla="*/ 2147483647 h 186"/>
              <a:gd name="T4" fmla="*/ 2147483647 w 384"/>
              <a:gd name="T5" fmla="*/ 0 h 186"/>
              <a:gd name="T6" fmla="*/ 0 60000 65536"/>
              <a:gd name="T7" fmla="*/ 0 60000 65536"/>
              <a:gd name="T8" fmla="*/ 0 60000 65536"/>
              <a:gd name="T9" fmla="*/ 0 w 384"/>
              <a:gd name="T10" fmla="*/ 0 h 186"/>
              <a:gd name="T11" fmla="*/ 384 w 384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86">
                <a:moveTo>
                  <a:pt x="0" y="186"/>
                </a:moveTo>
                <a:lnTo>
                  <a:pt x="384" y="186"/>
                </a:lnTo>
                <a:lnTo>
                  <a:pt x="384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235" name="Group 177"/>
          <p:cNvGrpSpPr>
            <a:grpSpLocks/>
          </p:cNvGrpSpPr>
          <p:nvPr/>
        </p:nvGrpSpPr>
        <p:grpSpPr bwMode="auto">
          <a:xfrm>
            <a:off x="2386013" y="5353050"/>
            <a:ext cx="361950" cy="261938"/>
            <a:chOff x="1548" y="3723"/>
            <a:chExt cx="228" cy="165"/>
          </a:xfrm>
        </p:grpSpPr>
        <p:sp>
          <p:nvSpPr>
            <p:cNvPr id="4350" name="Rectangle 17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1" name="Rectangle 174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2" name="Line 176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236" name="Group 198"/>
          <p:cNvGrpSpPr>
            <a:grpSpLocks/>
          </p:cNvGrpSpPr>
          <p:nvPr/>
        </p:nvGrpSpPr>
        <p:grpSpPr bwMode="auto">
          <a:xfrm>
            <a:off x="3176588" y="5078413"/>
            <a:ext cx="3024187" cy="1481137"/>
            <a:chOff x="2001" y="3199"/>
            <a:chExt cx="1905" cy="933"/>
          </a:xfrm>
        </p:grpSpPr>
        <p:sp>
          <p:nvSpPr>
            <p:cNvPr id="4242" name="Freeform 4"/>
            <p:cNvSpPr>
              <a:spLocks/>
            </p:cNvSpPr>
            <p:nvPr/>
          </p:nvSpPr>
          <p:spPr bwMode="auto">
            <a:xfrm>
              <a:off x="2112" y="319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43" name="Freeform 6"/>
            <p:cNvSpPr>
              <a:spLocks/>
            </p:cNvSpPr>
            <p:nvPr/>
          </p:nvSpPr>
          <p:spPr bwMode="auto">
            <a:xfrm>
              <a:off x="2514" y="3384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244" name="Group 7"/>
            <p:cNvGrpSpPr>
              <a:grpSpLocks/>
            </p:cNvGrpSpPr>
            <p:nvPr/>
          </p:nvGrpSpPr>
          <p:grpSpPr bwMode="auto">
            <a:xfrm>
              <a:off x="2203" y="3494"/>
              <a:ext cx="316" cy="147"/>
              <a:chOff x="3600" y="219"/>
              <a:chExt cx="360" cy="175"/>
            </a:xfrm>
          </p:grpSpPr>
          <p:sp>
            <p:nvSpPr>
              <p:cNvPr id="4337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38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39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40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341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342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4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48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49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43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4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4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5" name="Group 21"/>
            <p:cNvGrpSpPr>
              <a:grpSpLocks/>
            </p:cNvGrpSpPr>
            <p:nvPr/>
          </p:nvGrpSpPr>
          <p:grpSpPr bwMode="auto">
            <a:xfrm>
              <a:off x="2425" y="3896"/>
              <a:ext cx="316" cy="147"/>
              <a:chOff x="3600" y="219"/>
              <a:chExt cx="360" cy="175"/>
            </a:xfrm>
          </p:grpSpPr>
          <p:sp>
            <p:nvSpPr>
              <p:cNvPr id="4324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25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26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27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328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329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3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30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3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2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3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6" name="Group 35"/>
            <p:cNvGrpSpPr>
              <a:grpSpLocks/>
            </p:cNvGrpSpPr>
            <p:nvPr/>
          </p:nvGrpSpPr>
          <p:grpSpPr bwMode="auto">
            <a:xfrm>
              <a:off x="2850" y="3302"/>
              <a:ext cx="316" cy="147"/>
              <a:chOff x="3600" y="219"/>
              <a:chExt cx="360" cy="175"/>
            </a:xfrm>
          </p:grpSpPr>
          <p:sp>
            <p:nvSpPr>
              <p:cNvPr id="4311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12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13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14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315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316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2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2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2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17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1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19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20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7" name="Group 49"/>
            <p:cNvGrpSpPr>
              <a:grpSpLocks/>
            </p:cNvGrpSpPr>
            <p:nvPr/>
          </p:nvGrpSpPr>
          <p:grpSpPr bwMode="auto">
            <a:xfrm>
              <a:off x="2801" y="3721"/>
              <a:ext cx="315" cy="147"/>
              <a:chOff x="3600" y="219"/>
              <a:chExt cx="360" cy="175"/>
            </a:xfrm>
          </p:grpSpPr>
          <p:sp>
            <p:nvSpPr>
              <p:cNvPr id="4298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99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00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01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302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303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0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1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04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0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6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7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8" name="Group 63"/>
            <p:cNvGrpSpPr>
              <a:grpSpLocks/>
            </p:cNvGrpSpPr>
            <p:nvPr/>
          </p:nvGrpSpPr>
          <p:grpSpPr bwMode="auto">
            <a:xfrm>
              <a:off x="3201" y="3908"/>
              <a:ext cx="316" cy="147"/>
              <a:chOff x="3600" y="219"/>
              <a:chExt cx="360" cy="175"/>
            </a:xfrm>
          </p:grpSpPr>
          <p:sp>
            <p:nvSpPr>
              <p:cNvPr id="4285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86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87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88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289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290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9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6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7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291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9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3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4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9" name="Group 77"/>
            <p:cNvGrpSpPr>
              <a:grpSpLocks/>
            </p:cNvGrpSpPr>
            <p:nvPr/>
          </p:nvGrpSpPr>
          <p:grpSpPr bwMode="auto">
            <a:xfrm>
              <a:off x="3481" y="3495"/>
              <a:ext cx="316" cy="147"/>
              <a:chOff x="3600" y="219"/>
              <a:chExt cx="360" cy="175"/>
            </a:xfrm>
          </p:grpSpPr>
          <p:sp>
            <p:nvSpPr>
              <p:cNvPr id="4272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73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7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75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27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277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8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83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84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278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7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80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81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4250" name="Freeform 102"/>
            <p:cNvSpPr>
              <a:spLocks/>
            </p:cNvSpPr>
            <p:nvPr/>
          </p:nvSpPr>
          <p:spPr bwMode="auto">
            <a:xfrm>
              <a:off x="3170" y="3380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1" name="Freeform 103"/>
            <p:cNvSpPr>
              <a:spLocks/>
            </p:cNvSpPr>
            <p:nvPr/>
          </p:nvSpPr>
          <p:spPr bwMode="auto">
            <a:xfrm>
              <a:off x="2499" y="3627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748 w 294"/>
                <a:gd name="T3" fmla="*/ 3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2" name="Freeform 104"/>
            <p:cNvSpPr>
              <a:spLocks/>
            </p:cNvSpPr>
            <p:nvPr/>
          </p:nvSpPr>
          <p:spPr bwMode="auto">
            <a:xfrm>
              <a:off x="3096" y="3612"/>
              <a:ext cx="396" cy="156"/>
            </a:xfrm>
            <a:custGeom>
              <a:avLst/>
              <a:gdLst>
                <a:gd name="T0" fmla="*/ 0 w 378"/>
                <a:gd name="T1" fmla="*/ 6 h 174"/>
                <a:gd name="T2" fmla="*/ 160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3" name="Freeform 105"/>
            <p:cNvSpPr>
              <a:spLocks/>
            </p:cNvSpPr>
            <p:nvPr/>
          </p:nvSpPr>
          <p:spPr bwMode="auto">
            <a:xfrm>
              <a:off x="3516" y="3646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2396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4" name="Freeform 106"/>
            <p:cNvSpPr>
              <a:spLocks/>
            </p:cNvSpPr>
            <p:nvPr/>
          </p:nvSpPr>
          <p:spPr bwMode="auto">
            <a:xfrm>
              <a:off x="2738" y="3982"/>
              <a:ext cx="464" cy="47"/>
            </a:xfrm>
            <a:custGeom>
              <a:avLst/>
              <a:gdLst>
                <a:gd name="T0" fmla="*/ 412541 w 370"/>
                <a:gd name="T1" fmla="*/ 4764131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5" name="Freeform 107"/>
            <p:cNvSpPr>
              <a:spLocks/>
            </p:cNvSpPr>
            <p:nvPr/>
          </p:nvSpPr>
          <p:spPr bwMode="auto">
            <a:xfrm>
              <a:off x="2400" y="3642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256" name="Group 178"/>
            <p:cNvGrpSpPr>
              <a:grpSpLocks/>
            </p:cNvGrpSpPr>
            <p:nvPr/>
          </p:nvGrpSpPr>
          <p:grpSpPr bwMode="auto">
            <a:xfrm>
              <a:off x="2001" y="3375"/>
              <a:ext cx="228" cy="165"/>
              <a:chOff x="1548" y="3723"/>
              <a:chExt cx="228" cy="165"/>
            </a:xfrm>
          </p:grpSpPr>
          <p:sp>
            <p:nvSpPr>
              <p:cNvPr id="4269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70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71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57" name="Group 182"/>
            <p:cNvGrpSpPr>
              <a:grpSpLocks/>
            </p:cNvGrpSpPr>
            <p:nvPr/>
          </p:nvGrpSpPr>
          <p:grpSpPr bwMode="auto">
            <a:xfrm>
              <a:off x="3180" y="3306"/>
              <a:ext cx="228" cy="165"/>
              <a:chOff x="1548" y="3723"/>
              <a:chExt cx="228" cy="165"/>
            </a:xfrm>
          </p:grpSpPr>
          <p:sp>
            <p:nvSpPr>
              <p:cNvPr id="4266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7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8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58" name="Group 186"/>
            <p:cNvGrpSpPr>
              <a:grpSpLocks/>
            </p:cNvGrpSpPr>
            <p:nvPr/>
          </p:nvGrpSpPr>
          <p:grpSpPr bwMode="auto">
            <a:xfrm>
              <a:off x="2850" y="3897"/>
              <a:ext cx="228" cy="165"/>
              <a:chOff x="1548" y="3723"/>
              <a:chExt cx="228" cy="165"/>
            </a:xfrm>
          </p:grpSpPr>
          <p:sp>
            <p:nvSpPr>
              <p:cNvPr id="4263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4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5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59" name="Group 190"/>
            <p:cNvGrpSpPr>
              <a:grpSpLocks/>
            </p:cNvGrpSpPr>
            <p:nvPr/>
          </p:nvGrpSpPr>
          <p:grpSpPr bwMode="auto">
            <a:xfrm>
              <a:off x="2586" y="3597"/>
              <a:ext cx="228" cy="165"/>
              <a:chOff x="1548" y="3723"/>
              <a:chExt cx="228" cy="165"/>
            </a:xfrm>
          </p:grpSpPr>
          <p:sp>
            <p:nvSpPr>
              <p:cNvPr id="4260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1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2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237" name="Group 194"/>
          <p:cNvGrpSpPr>
            <a:grpSpLocks/>
          </p:cNvGrpSpPr>
          <p:nvPr/>
        </p:nvGrpSpPr>
        <p:grpSpPr bwMode="auto">
          <a:xfrm>
            <a:off x="6457950" y="5434013"/>
            <a:ext cx="361950" cy="261937"/>
            <a:chOff x="1548" y="3723"/>
            <a:chExt cx="228" cy="165"/>
          </a:xfrm>
        </p:grpSpPr>
        <p:sp>
          <p:nvSpPr>
            <p:cNvPr id="4239" name="Rectangle 19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240" name="Rectangle 196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241" name="Line 197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23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78091" y="3038279"/>
            <a:ext cx="6876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l-GR" altLang="el-GR" sz="1600" dirty="0"/>
              <a:t>Τα πακέτα μεταξύ του ίδιου ζεύγους προέλευσης προορισμού ενδέχεται να ακολουθήσουν διαφορετικές διαδρομές</a:t>
            </a:r>
            <a:endParaRPr lang="en-US" altLang="el-GR" sz="1600" dirty="0"/>
          </a:p>
        </p:txBody>
      </p:sp>
    </p:spTree>
    <p:extLst>
      <p:ext uri="{BB962C8B-B14F-4D97-AF65-F5344CB8AC3E}">
        <p14:creationId xmlns="" xmlns:p14="http://schemas.microsoft.com/office/powerpoint/2010/main" val="17756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Τίτλος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l-GR" sz="3200" dirty="0" smtClean="0"/>
              <a:t>Πίνακας Προώθησης </a:t>
            </a:r>
            <a:r>
              <a:rPr lang="el-GR" sz="3200" dirty="0" err="1" smtClean="0"/>
              <a:t>Δεδομενογραμμάτων</a:t>
            </a:r>
            <a:endParaRPr lang="el-GR" sz="3200" dirty="0" smtClean="0"/>
          </a:p>
        </p:txBody>
      </p:sp>
      <p:sp>
        <p:nvSpPr>
          <p:cNvPr id="3584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D3F7658-6AFB-4746-914D-C0601E14B06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5843" name="5 - Θέση υποσέλιδου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35844" name="Group 243"/>
          <p:cNvGrpSpPr>
            <a:grpSpLocks/>
          </p:cNvGrpSpPr>
          <p:nvPr/>
        </p:nvGrpSpPr>
        <p:grpSpPr bwMode="auto">
          <a:xfrm>
            <a:off x="3249613" y="4395788"/>
            <a:ext cx="2840037" cy="1330325"/>
            <a:chOff x="291" y="3093"/>
            <a:chExt cx="1794" cy="882"/>
          </a:xfrm>
        </p:grpSpPr>
        <p:grpSp>
          <p:nvGrpSpPr>
            <p:cNvPr id="35916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882"/>
              <a:chOff x="2124" y="2903"/>
              <a:chExt cx="1794" cy="882"/>
            </a:xfrm>
          </p:grpSpPr>
          <p:sp>
            <p:nvSpPr>
              <p:cNvPr id="35920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755"/>
              </a:xfrm>
              <a:custGeom>
                <a:avLst/>
                <a:gdLst>
                  <a:gd name="T0" fmla="*/ 6 w 1794"/>
                  <a:gd name="T1" fmla="*/ 391 h 933"/>
                  <a:gd name="T2" fmla="*/ 108 w 1794"/>
                  <a:gd name="T3" fmla="*/ 101 h 933"/>
                  <a:gd name="T4" fmla="*/ 559 w 1794"/>
                  <a:gd name="T5" fmla="*/ 81 h 933"/>
                  <a:gd name="T6" fmla="*/ 1128 w 1794"/>
                  <a:gd name="T7" fmla="*/ 23 h 933"/>
                  <a:gd name="T8" fmla="*/ 1716 w 1794"/>
                  <a:gd name="T9" fmla="*/ 223 h 933"/>
                  <a:gd name="T10" fmla="*/ 1596 w 1794"/>
                  <a:gd name="T11" fmla="*/ 669 h 933"/>
                  <a:gd name="T12" fmla="*/ 1380 w 1794"/>
                  <a:gd name="T13" fmla="*/ 737 h 933"/>
                  <a:gd name="T14" fmla="*/ 840 w 1794"/>
                  <a:gd name="T15" fmla="*/ 752 h 933"/>
                  <a:gd name="T16" fmla="*/ 414 w 1794"/>
                  <a:gd name="T17" fmla="*/ 737 h 933"/>
                  <a:gd name="T18" fmla="*/ 143 w 1794"/>
                  <a:gd name="T19" fmla="*/ 673 h 933"/>
                  <a:gd name="T20" fmla="*/ 6 w 1794"/>
                  <a:gd name="T21" fmla="*/ 391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35921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35956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35975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76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77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grpSp>
                <p:nvGrpSpPr>
                  <p:cNvPr id="35978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598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598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597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8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5957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35967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68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69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grpSp>
                <p:nvGrpSpPr>
                  <p:cNvPr id="35970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5973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5974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597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72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5958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3595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6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6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grpSp>
                <p:nvGrpSpPr>
                  <p:cNvPr id="35962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5965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5966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5963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64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35922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  <a:gd name="T6" fmla="*/ 0 w 294"/>
                  <a:gd name="T7" fmla="*/ 0 h 166"/>
                  <a:gd name="T8" fmla="*/ 294 w 294"/>
                  <a:gd name="T9" fmla="*/ 166 h 1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3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  <a:gd name="T6" fmla="*/ 0 w 272"/>
                  <a:gd name="T7" fmla="*/ 0 h 174"/>
                  <a:gd name="T8" fmla="*/ 272 w 272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4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52 w 294"/>
                  <a:gd name="T3" fmla="*/ 72 h 174"/>
                  <a:gd name="T4" fmla="*/ 0 60000 65536"/>
                  <a:gd name="T5" fmla="*/ 0 60000 65536"/>
                  <a:gd name="T6" fmla="*/ 0 w 294"/>
                  <a:gd name="T7" fmla="*/ 0 h 174"/>
                  <a:gd name="T8" fmla="*/ 294 w 294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5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  <a:gd name="T6" fmla="*/ 0 w 352"/>
                  <a:gd name="T7" fmla="*/ 0 h 148"/>
                  <a:gd name="T8" fmla="*/ 352 w 352"/>
                  <a:gd name="T9" fmla="*/ 148 h 1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6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35 h 500"/>
                  <a:gd name="T2" fmla="*/ 212 w 118"/>
                  <a:gd name="T3" fmla="*/ 0 h 500"/>
                  <a:gd name="T4" fmla="*/ 0 60000 65536"/>
                  <a:gd name="T5" fmla="*/ 0 60000 65536"/>
                  <a:gd name="T6" fmla="*/ 0 w 118"/>
                  <a:gd name="T7" fmla="*/ 0 h 500"/>
                  <a:gd name="T8" fmla="*/ 118 w 118"/>
                  <a:gd name="T9" fmla="*/ 500 h 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7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438 w 370"/>
                  <a:gd name="T1" fmla="*/ 319 h 32"/>
                  <a:gd name="T2" fmla="*/ 0 w 370"/>
                  <a:gd name="T3" fmla="*/ 0 h 32"/>
                  <a:gd name="T4" fmla="*/ 0 60000 65536"/>
                  <a:gd name="T5" fmla="*/ 0 60000 65536"/>
                  <a:gd name="T6" fmla="*/ 0 w 370"/>
                  <a:gd name="T7" fmla="*/ 0 h 32"/>
                  <a:gd name="T8" fmla="*/ 370 w 370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8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18 w 176"/>
                  <a:gd name="T1" fmla="*/ 31 h 412"/>
                  <a:gd name="T2" fmla="*/ 19 w 176"/>
                  <a:gd name="T3" fmla="*/ 31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12"/>
                  <a:gd name="T11" fmla="*/ 176 w 176"/>
                  <a:gd name="T12" fmla="*/ 412 h 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35929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3594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4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5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5951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5954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55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5952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53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35930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3594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4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4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5943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5946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47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5944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45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35931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3593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3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3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5935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5938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39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5936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37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35917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1</a:t>
              </a:r>
            </a:p>
          </p:txBody>
        </p:sp>
        <p:sp>
          <p:nvSpPr>
            <p:cNvPr id="35918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2</a:t>
              </a:r>
            </a:p>
          </p:txBody>
        </p:sp>
        <p:sp>
          <p:nvSpPr>
            <p:cNvPr id="35919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3</a:t>
              </a:r>
            </a:p>
          </p:txBody>
        </p:sp>
      </p:grpSp>
      <p:sp>
        <p:nvSpPr>
          <p:cNvPr id="35845" name="Freeform 11"/>
          <p:cNvSpPr>
            <a:spLocks/>
          </p:cNvSpPr>
          <p:nvPr/>
        </p:nvSpPr>
        <p:spPr bwMode="auto">
          <a:xfrm>
            <a:off x="1906588" y="3932238"/>
            <a:ext cx="2232025" cy="752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46" name="Rectangle 12"/>
          <p:cNvSpPr>
            <a:spLocks noChangeArrowheads="1"/>
          </p:cNvSpPr>
          <p:nvPr/>
        </p:nvSpPr>
        <p:spPr bwMode="auto">
          <a:xfrm>
            <a:off x="1685925" y="1606550"/>
            <a:ext cx="2522538" cy="23653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47" name="Oval 13"/>
          <p:cNvSpPr>
            <a:spLocks noChangeArrowheads="1"/>
          </p:cNvSpPr>
          <p:nvPr/>
        </p:nvSpPr>
        <p:spPr bwMode="auto">
          <a:xfrm>
            <a:off x="2020888" y="1658938"/>
            <a:ext cx="2090737" cy="612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48" name="Rectangle 105"/>
          <p:cNvSpPr>
            <a:spLocks noChangeArrowheads="1"/>
          </p:cNvSpPr>
          <p:nvPr/>
        </p:nvSpPr>
        <p:spPr bwMode="auto">
          <a:xfrm>
            <a:off x="1851025" y="4803775"/>
            <a:ext cx="1152525" cy="241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49" name="Rectangle 106"/>
          <p:cNvSpPr>
            <a:spLocks noChangeArrowheads="1"/>
          </p:cNvSpPr>
          <p:nvPr/>
        </p:nvSpPr>
        <p:spPr bwMode="auto">
          <a:xfrm>
            <a:off x="1827213" y="4795838"/>
            <a:ext cx="1144587" cy="241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50" name="Line 107"/>
          <p:cNvSpPr>
            <a:spLocks noChangeShapeType="1"/>
          </p:cNvSpPr>
          <p:nvPr/>
        </p:nvSpPr>
        <p:spPr bwMode="auto">
          <a:xfrm>
            <a:off x="2914650" y="4943475"/>
            <a:ext cx="4206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1" name="Rectangle 111"/>
          <p:cNvSpPr>
            <a:spLocks noChangeArrowheads="1"/>
          </p:cNvSpPr>
          <p:nvPr/>
        </p:nvSpPr>
        <p:spPr bwMode="auto">
          <a:xfrm>
            <a:off x="2422525" y="4799013"/>
            <a:ext cx="425450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52" name="Text Box 112"/>
          <p:cNvSpPr txBox="1">
            <a:spLocks noChangeArrowheads="1"/>
          </p:cNvSpPr>
          <p:nvPr/>
        </p:nvSpPr>
        <p:spPr bwMode="auto">
          <a:xfrm>
            <a:off x="2517775" y="4995863"/>
            <a:ext cx="184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120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53" name="Text Box 113"/>
          <p:cNvSpPr txBox="1">
            <a:spLocks noChangeArrowheads="1"/>
          </p:cNvSpPr>
          <p:nvPr/>
        </p:nvSpPr>
        <p:spPr bwMode="auto">
          <a:xfrm>
            <a:off x="695325" y="4211638"/>
            <a:ext cx="2459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cs typeface="Arial" charset="0"/>
              </a:rPr>
              <a:t>IP </a:t>
            </a:r>
            <a:r>
              <a:rPr lang="el-GR" sz="1200">
                <a:latin typeface="Arial" charset="0"/>
                <a:cs typeface="Arial" charset="0"/>
              </a:rPr>
              <a:t>διεύθυνση προορισμού στην κεφαλίδα του αφικνούμενου πακέτου </a:t>
            </a: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35854" name="Line 114"/>
          <p:cNvSpPr>
            <a:spLocks noChangeShapeType="1"/>
          </p:cNvSpPr>
          <p:nvPr/>
        </p:nvSpPr>
        <p:spPr bwMode="auto">
          <a:xfrm flipH="1">
            <a:off x="2171700" y="5041900"/>
            <a:ext cx="134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55" name="Text Box 115"/>
          <p:cNvSpPr txBox="1">
            <a:spLocks noChangeArrowheads="1"/>
          </p:cNvSpPr>
          <p:nvPr/>
        </p:nvSpPr>
        <p:spPr bwMode="auto">
          <a:xfrm>
            <a:off x="2149475" y="1816100"/>
            <a:ext cx="18589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routing algorithm</a:t>
            </a:r>
          </a:p>
        </p:txBody>
      </p:sp>
      <p:sp>
        <p:nvSpPr>
          <p:cNvPr id="35856" name="Rectangle 116"/>
          <p:cNvSpPr>
            <a:spLocks noChangeArrowheads="1"/>
          </p:cNvSpPr>
          <p:nvPr/>
        </p:nvSpPr>
        <p:spPr bwMode="auto">
          <a:xfrm>
            <a:off x="1895475" y="2552700"/>
            <a:ext cx="2179638" cy="1316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57" name="Text Box 117"/>
          <p:cNvSpPr txBox="1">
            <a:spLocks noChangeArrowheads="1"/>
          </p:cNvSpPr>
          <p:nvPr/>
        </p:nvSpPr>
        <p:spPr bwMode="auto">
          <a:xfrm>
            <a:off x="2155825" y="2516188"/>
            <a:ext cx="1854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ea typeface="ＭＳ Ｐゴシック"/>
                <a:cs typeface="ＭＳ Ｐゴシック"/>
              </a:rPr>
              <a:t>local forwarding table</a:t>
            </a:r>
          </a:p>
        </p:txBody>
      </p:sp>
      <p:sp>
        <p:nvSpPr>
          <p:cNvPr id="35858" name="Text Box 118"/>
          <p:cNvSpPr txBox="1">
            <a:spLocks noChangeArrowheads="1"/>
          </p:cNvSpPr>
          <p:nvPr/>
        </p:nvSpPr>
        <p:spPr bwMode="auto">
          <a:xfrm>
            <a:off x="1936750" y="2763838"/>
            <a:ext cx="130968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dest address</a:t>
            </a:r>
          </a:p>
        </p:txBody>
      </p:sp>
      <p:sp>
        <p:nvSpPr>
          <p:cNvPr id="35859" name="Text Box 119"/>
          <p:cNvSpPr txBox="1">
            <a:spLocks noChangeArrowheads="1"/>
          </p:cNvSpPr>
          <p:nvPr/>
        </p:nvSpPr>
        <p:spPr bwMode="auto">
          <a:xfrm>
            <a:off x="3101975" y="2765425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output  link</a:t>
            </a:r>
          </a:p>
        </p:txBody>
      </p:sp>
      <p:sp>
        <p:nvSpPr>
          <p:cNvPr id="35860" name="Line 120"/>
          <p:cNvSpPr>
            <a:spLocks noChangeShapeType="1"/>
          </p:cNvSpPr>
          <p:nvPr/>
        </p:nvSpPr>
        <p:spPr bwMode="auto">
          <a:xfrm>
            <a:off x="3198813" y="2776538"/>
            <a:ext cx="7937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61" name="Text Box 121"/>
          <p:cNvSpPr txBox="1">
            <a:spLocks noChangeArrowheads="1"/>
          </p:cNvSpPr>
          <p:nvPr/>
        </p:nvSpPr>
        <p:spPr bwMode="auto">
          <a:xfrm>
            <a:off x="1924050" y="3048000"/>
            <a:ext cx="1285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address-range1</a:t>
            </a:r>
          </a:p>
          <a:p>
            <a:pPr algn="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address-range2</a:t>
            </a:r>
          </a:p>
          <a:p>
            <a:pPr algn="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address-range3</a:t>
            </a:r>
          </a:p>
          <a:p>
            <a:pPr algn="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address-range4</a:t>
            </a:r>
          </a:p>
        </p:txBody>
      </p:sp>
      <p:sp>
        <p:nvSpPr>
          <p:cNvPr id="35862" name="Text Box 122"/>
          <p:cNvSpPr txBox="1">
            <a:spLocks noChangeArrowheads="1"/>
          </p:cNvSpPr>
          <p:nvPr/>
        </p:nvSpPr>
        <p:spPr bwMode="auto">
          <a:xfrm>
            <a:off x="3214688" y="3048000"/>
            <a:ext cx="26828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3</a:t>
            </a:r>
          </a:p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</a:t>
            </a:r>
          </a:p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</a:t>
            </a:r>
          </a:p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1</a:t>
            </a:r>
          </a:p>
        </p:txBody>
      </p:sp>
      <p:sp>
        <p:nvSpPr>
          <p:cNvPr id="35863" name="Line 123"/>
          <p:cNvSpPr>
            <a:spLocks noChangeShapeType="1"/>
          </p:cNvSpPr>
          <p:nvPr/>
        </p:nvSpPr>
        <p:spPr bwMode="auto">
          <a:xfrm>
            <a:off x="1917700" y="3028950"/>
            <a:ext cx="21590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64" name="Line 124"/>
          <p:cNvSpPr>
            <a:spLocks noChangeShapeType="1"/>
          </p:cNvSpPr>
          <p:nvPr/>
        </p:nvSpPr>
        <p:spPr bwMode="auto">
          <a:xfrm>
            <a:off x="1900238" y="2781300"/>
            <a:ext cx="21685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65" name="AutoShape 125"/>
          <p:cNvSpPr>
            <a:spLocks noChangeArrowheads="1"/>
          </p:cNvSpPr>
          <p:nvPr/>
        </p:nvSpPr>
        <p:spPr bwMode="auto">
          <a:xfrm rot="5400000">
            <a:off x="2967831" y="2272507"/>
            <a:ext cx="242887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66" name="Line 126"/>
          <p:cNvSpPr>
            <a:spLocks noChangeShapeType="1"/>
          </p:cNvSpPr>
          <p:nvPr/>
        </p:nvSpPr>
        <p:spPr bwMode="auto">
          <a:xfrm>
            <a:off x="2651125" y="4440238"/>
            <a:ext cx="7620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67" name="Freeform 127"/>
          <p:cNvSpPr>
            <a:spLocks/>
          </p:cNvSpPr>
          <p:nvPr/>
        </p:nvSpPr>
        <p:spPr bwMode="auto">
          <a:xfrm>
            <a:off x="3357563" y="4899025"/>
            <a:ext cx="876300" cy="268288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68" name="Freeform 128"/>
          <p:cNvSpPr>
            <a:spLocks/>
          </p:cNvSpPr>
          <p:nvPr/>
        </p:nvSpPr>
        <p:spPr bwMode="auto">
          <a:xfrm flipH="1">
            <a:off x="5465763" y="4414838"/>
            <a:ext cx="576262" cy="376237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69" name="Freeform 129"/>
          <p:cNvSpPr>
            <a:spLocks/>
          </p:cNvSpPr>
          <p:nvPr/>
        </p:nvSpPr>
        <p:spPr bwMode="auto">
          <a:xfrm flipH="1">
            <a:off x="4503738" y="4349750"/>
            <a:ext cx="576262" cy="3762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70" name="Freeform 130"/>
          <p:cNvSpPr>
            <a:spLocks/>
          </p:cNvSpPr>
          <p:nvPr/>
        </p:nvSpPr>
        <p:spPr bwMode="auto">
          <a:xfrm flipH="1" flipV="1">
            <a:off x="5172075" y="5543550"/>
            <a:ext cx="541338" cy="3762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71" name="Freeform 131"/>
          <p:cNvSpPr>
            <a:spLocks/>
          </p:cNvSpPr>
          <p:nvPr/>
        </p:nvSpPr>
        <p:spPr bwMode="auto">
          <a:xfrm flipH="1" flipV="1">
            <a:off x="3919538" y="5543550"/>
            <a:ext cx="541337" cy="3762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72" name="Freeform 132"/>
          <p:cNvSpPr>
            <a:spLocks/>
          </p:cNvSpPr>
          <p:nvPr/>
        </p:nvSpPr>
        <p:spPr bwMode="auto">
          <a:xfrm flipH="1" flipV="1">
            <a:off x="4510088" y="5314950"/>
            <a:ext cx="541337" cy="45878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5873" name="Group 133"/>
          <p:cNvGrpSpPr>
            <a:grpSpLocks/>
          </p:cNvGrpSpPr>
          <p:nvPr/>
        </p:nvGrpSpPr>
        <p:grpSpPr bwMode="auto">
          <a:xfrm>
            <a:off x="4464050" y="3873500"/>
            <a:ext cx="549275" cy="458788"/>
            <a:chOff x="2886" y="1668"/>
            <a:chExt cx="347" cy="285"/>
          </a:xfrm>
        </p:grpSpPr>
        <p:sp>
          <p:nvSpPr>
            <p:cNvPr id="35909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10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11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12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13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14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15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5874" name="Group 141"/>
          <p:cNvGrpSpPr>
            <a:grpSpLocks/>
          </p:cNvGrpSpPr>
          <p:nvPr/>
        </p:nvGrpSpPr>
        <p:grpSpPr bwMode="auto">
          <a:xfrm>
            <a:off x="5461000" y="3986213"/>
            <a:ext cx="549275" cy="458787"/>
            <a:chOff x="2886" y="1668"/>
            <a:chExt cx="347" cy="285"/>
          </a:xfrm>
        </p:grpSpPr>
        <p:sp>
          <p:nvSpPr>
            <p:cNvPr id="35902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03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04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05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6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7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8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5875" name="Group 149"/>
          <p:cNvGrpSpPr>
            <a:grpSpLocks/>
          </p:cNvGrpSpPr>
          <p:nvPr/>
        </p:nvGrpSpPr>
        <p:grpSpPr bwMode="auto">
          <a:xfrm>
            <a:off x="5138738" y="5837238"/>
            <a:ext cx="549275" cy="458787"/>
            <a:chOff x="2886" y="1668"/>
            <a:chExt cx="347" cy="285"/>
          </a:xfrm>
        </p:grpSpPr>
        <p:sp>
          <p:nvSpPr>
            <p:cNvPr id="35895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6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7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8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99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0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1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5876" name="Group 157"/>
          <p:cNvGrpSpPr>
            <a:grpSpLocks/>
          </p:cNvGrpSpPr>
          <p:nvPr/>
        </p:nvGrpSpPr>
        <p:grpSpPr bwMode="auto">
          <a:xfrm>
            <a:off x="4475163" y="5762625"/>
            <a:ext cx="549275" cy="458788"/>
            <a:chOff x="2886" y="1668"/>
            <a:chExt cx="347" cy="285"/>
          </a:xfrm>
        </p:grpSpPr>
        <p:sp>
          <p:nvSpPr>
            <p:cNvPr id="35888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89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0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1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92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93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94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5877" name="Group 165"/>
          <p:cNvGrpSpPr>
            <a:grpSpLocks/>
          </p:cNvGrpSpPr>
          <p:nvPr/>
        </p:nvGrpSpPr>
        <p:grpSpPr bwMode="auto">
          <a:xfrm>
            <a:off x="3851275" y="5891213"/>
            <a:ext cx="549275" cy="458787"/>
            <a:chOff x="2886" y="1668"/>
            <a:chExt cx="347" cy="285"/>
          </a:xfrm>
        </p:grpSpPr>
        <p:sp>
          <p:nvSpPr>
            <p:cNvPr id="35881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82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83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84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85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86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87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560" name="Group 176"/>
          <p:cNvGrpSpPr>
            <a:grpSpLocks/>
          </p:cNvGrpSpPr>
          <p:nvPr/>
        </p:nvGrpSpPr>
        <p:grpSpPr bwMode="auto">
          <a:xfrm>
            <a:off x="3008313" y="1612900"/>
            <a:ext cx="4950710" cy="1912938"/>
            <a:chOff x="2037" y="708"/>
            <a:chExt cx="3455" cy="1189"/>
          </a:xfrm>
        </p:grpSpPr>
        <p:sp>
          <p:nvSpPr>
            <p:cNvPr id="35879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18" cy="85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4 δις </a:t>
              </a:r>
              <a:r>
                <a:rPr lang="en-US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IP </a:t>
              </a: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διευθύνσεις,</a:t>
              </a:r>
              <a:r>
                <a:rPr lang="en-US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 </a:t>
              </a:r>
              <a:r>
                <a:rPr lang="el-GR" sz="1400" dirty="0" smtClean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οπότε, </a:t>
              </a: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αντί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να καταγράφονται ξεχωριστές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διευθύνσεις </a:t>
              </a:r>
              <a:r>
                <a:rPr lang="el-GR" sz="1400" dirty="0" smtClean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προορισμού,</a:t>
              </a:r>
              <a:endParaRPr lang="el-GR" sz="1400" dirty="0">
                <a:solidFill>
                  <a:srgbClr val="000099"/>
                </a:solidFill>
                <a:latin typeface="Gill Sans MT"/>
                <a:ea typeface="ＭＳ Ｐゴシック"/>
                <a:cs typeface="ＭＳ Ｐゴシック"/>
              </a:endParaRP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καταγράφεται  το εύρος των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διευθύνσεων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(αθροιστικές </a:t>
              </a:r>
              <a:r>
                <a:rPr lang="el-GR" sz="1400" dirty="0" smtClean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καταχωρίσεις πίνακα</a:t>
              </a: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)</a:t>
              </a:r>
              <a:endParaRPr lang="en-US" sz="1400" dirty="0">
                <a:solidFill>
                  <a:srgbClr val="000099"/>
                </a:solidFill>
                <a:latin typeface="Gill Sans MT"/>
                <a:ea typeface="ＭＳ Ｐゴシック"/>
                <a:cs typeface="ＭＳ Ｐゴシック"/>
              </a:endParaRPr>
            </a:p>
          </p:txBody>
        </p:sp>
        <p:sp>
          <p:nvSpPr>
            <p:cNvPr id="35880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="" xmlns:p14="http://schemas.microsoft.com/office/powerpoint/2010/main" val="30758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C3E4E22-ADCC-4396-BED1-8264F59425B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Πίνακας προώθησης</a:t>
            </a:r>
            <a:endParaRPr lang="en-US" smtClean="0"/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369888" y="1217613"/>
            <a:ext cx="771842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dirty="0"/>
              <a:t>            </a:t>
            </a:r>
            <a:r>
              <a:rPr lang="el-GR" u="sng" dirty="0">
                <a:latin typeface="Times" pitchFamily="18" charset="0"/>
                <a:cs typeface="Times New Roman" pitchFamily="18" charset="0"/>
              </a:rPr>
              <a:t>Εύρος διευθύνσεων προορισμού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</a:t>
            </a:r>
            <a:r>
              <a:rPr lang="el-GR" u="sng" dirty="0" err="1">
                <a:latin typeface="Times" pitchFamily="18" charset="0"/>
                <a:cs typeface="Times New Roman" pitchFamily="18" charset="0"/>
              </a:rPr>
              <a:t>Διεπαφή</a:t>
            </a:r>
            <a:r>
              <a:rPr lang="el-GR" u="sng" dirty="0">
                <a:latin typeface="Times" pitchFamily="18" charset="0"/>
                <a:cs typeface="Times New Roman" pitchFamily="18" charset="0"/>
              </a:rPr>
              <a:t> Ζεύξης</a:t>
            </a:r>
            <a:endParaRPr lang="en-US" u="sng" dirty="0">
              <a:latin typeface="Times" pitchFamily="18" charset="0"/>
              <a:cs typeface="Times New Roman" pitchFamily="18" charset="0"/>
            </a:endParaRPr>
          </a:p>
          <a:p>
            <a:pPr algn="just" eaLnBrk="0" hangingPunct="0"/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11001000 00010111 00010000 00000000</a:t>
            </a:r>
            <a:endParaRPr lang="en-US" sz="2000" dirty="0"/>
          </a:p>
          <a:p>
            <a:pPr algn="just" eaLnBrk="0" hangingPunct="0"/>
            <a:r>
              <a:rPr lang="el-GR" dirty="0">
                <a:latin typeface="Times" pitchFamily="18" charset="0"/>
                <a:cs typeface="Times New Roman" pitchFamily="18" charset="0"/>
              </a:rPr>
              <a:t>		   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έως  	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  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0  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11001000 00010111 00010111 11111111</a:t>
            </a:r>
          </a:p>
          <a:p>
            <a:pPr algn="just" eaLnBrk="0" hangingPunct="0"/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11001000 00010111 00011000 00000000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		      έως    	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1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11001000 00010111 00011000 11111111  </a:t>
            </a:r>
          </a:p>
          <a:p>
            <a:pPr algn="just" eaLnBrk="0" hangingPunct="0"/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11001000 00010111 00011001 00000000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έως	  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                                 2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11001000 00010111 00011111 11111111  </a:t>
            </a:r>
          </a:p>
          <a:p>
            <a:pPr algn="just" eaLnBrk="0" hangingPunct="0"/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διαφορετικά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                                   3</a:t>
            </a:r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5459413" y="398463"/>
            <a:ext cx="2719014" cy="70788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</a:rPr>
              <a:t>4 </a:t>
            </a:r>
            <a:r>
              <a:rPr lang="el-GR" sz="2000" dirty="0">
                <a:solidFill>
                  <a:srgbClr val="FF0000"/>
                </a:solidFill>
              </a:rPr>
              <a:t>δισεκατομμύρια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eaLnBrk="0" hangingPunct="0"/>
            <a:r>
              <a:rPr lang="el-GR" sz="2000" dirty="0">
                <a:solidFill>
                  <a:srgbClr val="FF0000"/>
                </a:solidFill>
              </a:rPr>
              <a:t>πιθανές </a:t>
            </a:r>
            <a:r>
              <a:rPr lang="el-GR" sz="2000" dirty="0" smtClean="0">
                <a:solidFill>
                  <a:srgbClr val="FF0000"/>
                </a:solidFill>
              </a:rPr>
              <a:t>καταχωρίσεις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8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6870" name="6 - Ορθογώνιο"/>
          <p:cNvSpPr>
            <a:spLocks noChangeArrowheads="1"/>
          </p:cNvSpPr>
          <p:nvPr/>
        </p:nvSpPr>
        <p:spPr bwMode="auto">
          <a:xfrm>
            <a:off x="625475" y="5854700"/>
            <a:ext cx="7700963" cy="4333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 Τι </a:t>
            </a:r>
            <a:r>
              <a:rPr lang="el-GR" dirty="0"/>
              <a:t>συμβαίνει αν το εύρος δεν κατανέμεται τόσο βολικά;</a:t>
            </a:r>
          </a:p>
        </p:txBody>
      </p:sp>
    </p:spTree>
    <p:extLst>
      <p:ext uri="{BB962C8B-B14F-4D97-AF65-F5344CB8AC3E}">
        <p14:creationId xmlns="" xmlns:p14="http://schemas.microsoft.com/office/powerpoint/2010/main" val="30057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5554663" cy="1800225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l-GR" u="none" dirty="0" smtClean="0">
                <a:solidFill>
                  <a:srgbClr val="C00000"/>
                </a:solidFill>
              </a:rPr>
              <a:t>Δίκτυα Επικοινωνιών </a:t>
            </a:r>
            <a:r>
              <a:rPr lang="el-GR" u="none" dirty="0" smtClean="0">
                <a:solidFill>
                  <a:srgbClr val="0070C0"/>
                </a:solidFill>
              </a:rPr>
              <a:t/>
            </a:r>
            <a:br>
              <a:rPr lang="el-GR" u="none" dirty="0" smtClean="0">
                <a:solidFill>
                  <a:srgbClr val="0070C0"/>
                </a:solidFill>
              </a:rPr>
            </a:br>
            <a:r>
              <a:rPr lang="el-GR" sz="1800" u="none" dirty="0" smtClean="0">
                <a:solidFill>
                  <a:srgbClr val="0070C0"/>
                </a:solidFill>
              </a:rPr>
              <a:t>Τμήμα Πληροφορικής και Τηλεπικοινωνιών</a:t>
            </a:r>
            <a:r>
              <a:rPr lang="en-US" sz="1800" u="none" dirty="0" smtClean="0">
                <a:solidFill>
                  <a:srgbClr val="0070C0"/>
                </a:solidFill>
              </a:rPr>
              <a:t/>
            </a:r>
            <a:br>
              <a:rPr lang="en-US" sz="1800" u="none" dirty="0" smtClean="0">
                <a:solidFill>
                  <a:srgbClr val="0070C0"/>
                </a:solidFill>
              </a:rPr>
            </a:br>
            <a:r>
              <a:rPr lang="el-GR" sz="1800" dirty="0" smtClean="0">
                <a:solidFill>
                  <a:srgbClr val="0070C0"/>
                </a:solidFill>
              </a:rPr>
              <a:t/>
            </a:r>
            <a:br>
              <a:rPr lang="el-GR" sz="1800" dirty="0" smtClean="0">
                <a:solidFill>
                  <a:srgbClr val="0070C0"/>
                </a:solidFill>
              </a:rPr>
            </a:br>
            <a:r>
              <a:rPr lang="en-US" sz="1800" u="none" dirty="0" smtClean="0">
                <a:solidFill>
                  <a:srgbClr val="0070C0"/>
                </a:solidFill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</a:rPr>
              <a:t>Εθνικό &amp; Καποδιστριακό </a:t>
            </a:r>
            <a:r>
              <a:rPr lang="el-GR" sz="1800" dirty="0" smtClean="0">
                <a:solidFill>
                  <a:srgbClr val="0070C0"/>
                </a:solidFill>
              </a:rPr>
              <a:t/>
            </a:r>
            <a:br>
              <a:rPr lang="el-GR" sz="1800" dirty="0" smtClean="0">
                <a:solidFill>
                  <a:srgbClr val="0070C0"/>
                </a:solidFill>
              </a:rPr>
            </a:br>
            <a:r>
              <a:rPr lang="en-US" sz="1800" u="none" dirty="0" smtClean="0">
                <a:solidFill>
                  <a:srgbClr val="0070C0"/>
                </a:solidFill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</a:rPr>
              <a:t>Πανεπιστήμιο Αθηνών</a:t>
            </a:r>
            <a:r>
              <a:rPr lang="el-GR" sz="1800" dirty="0" smtClean="0"/>
              <a:t/>
            </a:r>
            <a:br>
              <a:rPr lang="el-GR" sz="1800" dirty="0" smtClean="0"/>
            </a:br>
            <a:endParaRPr lang="el-GR" sz="180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916113"/>
            <a:ext cx="5122863" cy="4210050"/>
          </a:xfrm>
        </p:spPr>
        <p:txBody>
          <a:bodyPr/>
          <a:lstStyle/>
          <a:p>
            <a:pPr marL="182563" indent="-182563">
              <a:buClr>
                <a:srgbClr val="00B050"/>
              </a:buClr>
              <a:defRPr/>
            </a:pPr>
            <a:r>
              <a:rPr lang="el-GR" sz="1800" b="1" u="sng" dirty="0" smtClean="0"/>
              <a:t>Θεματικές Ενότητες (ΘΕ) μαθήματος:</a:t>
            </a:r>
          </a:p>
          <a:p>
            <a:pPr marL="182563" indent="-182563">
              <a:buClr>
                <a:srgbClr val="00B050"/>
              </a:buClr>
              <a:buFont typeface="Wingdings" pitchFamily="2" charset="2"/>
              <a:buChar char="Ø"/>
              <a:defRPr/>
            </a:pPr>
            <a:endParaRPr lang="el-GR" b="1" dirty="0" smtClean="0"/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600" b="1" dirty="0" smtClean="0"/>
              <a:t>ΘΕ1: Εισαγωγή 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1 του βιβλίου)</a:t>
            </a:r>
          </a:p>
          <a:p>
            <a:pPr marL="452438" indent="-452438">
              <a:buClr>
                <a:srgbClr val="00B050"/>
              </a:buClr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sz="1600" b="1" dirty="0" smtClean="0">
                <a:latin typeface="Comic Sans MS" pitchFamily="66" charset="0"/>
              </a:rPr>
              <a:t>ΘΕ2: Συστήματα Αναμονής (Μ/Μ/1 και παραλλαγές, Μ/</a:t>
            </a:r>
            <a:r>
              <a:rPr lang="en-US" sz="1600" b="1" dirty="0" smtClean="0">
                <a:latin typeface="Comic Sans MS" pitchFamily="66" charset="0"/>
              </a:rPr>
              <a:t>G/1, </a:t>
            </a:r>
            <a:r>
              <a:rPr lang="el-GR" sz="1600" b="1" dirty="0" smtClean="0">
                <a:latin typeface="Comic Sans MS" pitchFamily="66" charset="0"/>
              </a:rPr>
              <a:t>συστήματα με προτεραιότητες, δίκτυα ουρών)  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800" b="1" dirty="0" smtClean="0">
                <a:solidFill>
                  <a:srgbClr val="C00000"/>
                </a:solidFill>
              </a:rPr>
              <a:t>ΘΕ</a:t>
            </a:r>
            <a:r>
              <a:rPr lang="en-US" sz="1800" b="1" dirty="0" smtClean="0">
                <a:solidFill>
                  <a:srgbClr val="C00000"/>
                </a:solidFill>
              </a:rPr>
              <a:t>3</a:t>
            </a:r>
            <a:r>
              <a:rPr lang="el-GR" sz="1800" b="1" dirty="0" smtClean="0">
                <a:solidFill>
                  <a:srgbClr val="C00000"/>
                </a:solidFill>
              </a:rPr>
              <a:t>: Επίπεδο Δικτύου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4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628650" indent="-6286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</a:t>
            </a:r>
            <a:r>
              <a:rPr lang="en-US" sz="1600" b="1" smtClean="0"/>
              <a:t>4</a:t>
            </a:r>
            <a:r>
              <a:rPr lang="el-GR" sz="1600" b="1" smtClean="0"/>
              <a:t>: </a:t>
            </a:r>
            <a:r>
              <a:rPr lang="el-GR" sz="1600" b="1" dirty="0" smtClean="0"/>
              <a:t>Επίπεδο Ζεύξης: Ζεύξεις, Δίκτυα       Πρόσβασης, Δίκτυα Τοπικής Περιοχής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5 του βιβλίου)</a:t>
            </a:r>
          </a:p>
          <a:p>
            <a:pPr>
              <a:buFont typeface="Wingdings" pitchFamily="2" charset="2"/>
              <a:buChar char="Ø"/>
              <a:defRPr/>
            </a:pPr>
            <a:endParaRPr lang="el-GR" sz="1200" dirty="0" smtClean="0"/>
          </a:p>
          <a:p>
            <a:pPr>
              <a:defRPr/>
            </a:pPr>
            <a:endParaRPr lang="el-GR" sz="1600" dirty="0" smtClean="0">
              <a:ea typeface="ＭＳ Ｐゴシック" pitchFamily="34"/>
            </a:endParaRPr>
          </a:p>
          <a:p>
            <a:pPr>
              <a:defRPr/>
            </a:pPr>
            <a:endParaRPr lang="el-GR" dirty="0"/>
          </a:p>
        </p:txBody>
      </p:sp>
      <p:pic>
        <p:nvPicPr>
          <p:cNvPr id="16388" name="Picture 1" descr="6e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2060575"/>
            <a:ext cx="2660650" cy="2232025"/>
          </a:xfrm>
        </p:spPr>
      </p:pic>
      <p:sp>
        <p:nvSpPr>
          <p:cNvPr id="7" name="6 - Ορθογώνιο"/>
          <p:cNvSpPr/>
          <p:nvPr/>
        </p:nvSpPr>
        <p:spPr>
          <a:xfrm flipH="1">
            <a:off x="6011863" y="4581525"/>
            <a:ext cx="2952750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Οι  περισσότερες από τις διαφάνειες αυτής της ενότητας αποτελούν προσαρμογή και απόδοση στα ελληνικά των διαφανειών που συνοδεύουν το βιβλίο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Computer Networking</a:t>
            </a: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 :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 kern="0" dirty="0">
                <a:solidFill>
                  <a:srgbClr val="000000"/>
                </a:solidFill>
              </a:rPr>
              <a:t>Addison-Wesley.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</a:endParaRPr>
          </a:p>
          <a:p>
            <a:pPr marL="173038" indent="-173038">
              <a:lnSpc>
                <a:spcPct val="85000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All material copyright 1996-2012</a:t>
            </a:r>
          </a:p>
          <a:p>
            <a:pPr marL="173038" indent="-173038">
              <a:lnSpc>
                <a:spcPct val="85000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J.F Kurose and K.W. Ross, All Rights Reserved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>
                <a:solidFill>
                  <a:srgbClr val="000000"/>
                </a:solidFill>
                <a:ea typeface="ＭＳ Ｐゴシック" pitchFamily="34"/>
                <a:cs typeface="Arial"/>
              </a:rPr>
              <a:t>Λάζαρος </a:t>
            </a:r>
            <a:r>
              <a:rPr lang="el-GR" sz="1000" kern="0" dirty="0" err="1">
                <a:solidFill>
                  <a:srgbClr val="000000"/>
                </a:solidFill>
                <a:ea typeface="ＭＳ Ｐゴシック" pitchFamily="34"/>
                <a:cs typeface="Arial"/>
              </a:rPr>
              <a:t>Μεράκος</a:t>
            </a: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11863" y="620713"/>
            <a:ext cx="277177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Συνιστώμενο Βιβλίο: 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Computer Networking: A Top-Down Approach, by Kurose</a:t>
            </a:r>
            <a:r>
              <a:rPr lang="el-GR" sz="1100" b="1" dirty="0">
                <a:solidFill>
                  <a:srgbClr val="006600"/>
                </a:solidFill>
              </a:rPr>
              <a:t> &amp; </a:t>
            </a:r>
            <a:r>
              <a:rPr lang="en-US" sz="1100" b="1" dirty="0">
                <a:solidFill>
                  <a:srgbClr val="006600"/>
                </a:solidFill>
              </a:rPr>
              <a:t>Ross,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Addison-Wesley</a:t>
            </a:r>
            <a:r>
              <a:rPr lang="el-GR" sz="1100" b="1" dirty="0">
                <a:solidFill>
                  <a:srgbClr val="006600"/>
                </a:solidFill>
              </a:rPr>
              <a:t> </a:t>
            </a:r>
            <a:endParaRPr lang="en-US" sz="1100" b="1" dirty="0">
              <a:solidFill>
                <a:srgbClr val="006600"/>
              </a:solidFill>
            </a:endParaRP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           </a:t>
            </a:r>
            <a:endParaRPr lang="en-US" sz="1100" b="1" dirty="0">
              <a:solidFill>
                <a:srgbClr val="006600"/>
              </a:solidFill>
            </a:endParaRPr>
          </a:p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Ελληνική Μετάφραση:</a:t>
            </a: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Εκδόσεις : Μ. </a:t>
            </a:r>
            <a:r>
              <a:rPr lang="el-GR" sz="1100" b="1" dirty="0" err="1">
                <a:solidFill>
                  <a:srgbClr val="006600"/>
                </a:solidFill>
              </a:rPr>
              <a:t>Γκιούρδας</a:t>
            </a:r>
            <a:endParaRPr lang="el-GR" sz="1100" b="1" dirty="0">
              <a:solidFill>
                <a:srgbClr val="006600"/>
              </a:solidFill>
            </a:endParaRPr>
          </a:p>
          <a:p>
            <a:pPr marL="182563" indent="-182563">
              <a:buClr>
                <a:srgbClr val="00B050"/>
              </a:buClr>
              <a:defRPr/>
            </a:pPr>
            <a:endParaRPr lang="el-GR" sz="1100" b="1" dirty="0">
              <a:solidFill>
                <a:srgbClr val="006600"/>
              </a:solidFill>
            </a:endParaRPr>
          </a:p>
        </p:txBody>
      </p:sp>
      <p:pic>
        <p:nvPicPr>
          <p:cNvPr id="16391" name="Picture 1" descr="C:\Users\Lazaros\Desktop\Logo_uoa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3603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4463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0D8CFB2-3DF4-477C-9384-BAEFAD41CB8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7890" name="Rectangle 18"/>
          <p:cNvSpPr>
            <a:spLocks noChangeArrowheads="1"/>
          </p:cNvSpPr>
          <p:nvPr/>
        </p:nvSpPr>
        <p:spPr bwMode="auto">
          <a:xfrm>
            <a:off x="4346575" y="5475288"/>
            <a:ext cx="1636713" cy="269875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7891" name="Rectangle 17"/>
          <p:cNvSpPr>
            <a:spLocks noChangeArrowheads="1"/>
          </p:cNvSpPr>
          <p:nvPr/>
        </p:nvSpPr>
        <p:spPr bwMode="auto">
          <a:xfrm>
            <a:off x="4386263" y="5803900"/>
            <a:ext cx="1636712" cy="269875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Ταίριασμα μεγαλύτερου προθέματος </a:t>
            </a:r>
            <a:r>
              <a:rPr lang="el-GR" sz="2800" smtClean="0"/>
              <a:t>(</a:t>
            </a:r>
            <a:r>
              <a:rPr lang="en-US" sz="2800" smtClean="0"/>
              <a:t>Longest prefix matching</a:t>
            </a:r>
            <a:r>
              <a:rPr lang="el-GR" sz="2800" smtClean="0"/>
              <a:t>)</a:t>
            </a:r>
            <a:endParaRPr lang="en-US" sz="3600" smtClean="0"/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030288" y="5792788"/>
            <a:ext cx="512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DA: 11001000  00010111  00011000  10101010 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1028700" y="5038725"/>
            <a:ext cx="165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Παραδείγματα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993775" y="5426075"/>
            <a:ext cx="512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DA: 11001000  00010111  00010110  10100001 </a:t>
            </a:r>
          </a:p>
        </p:txBody>
      </p:sp>
      <p:sp>
        <p:nvSpPr>
          <p:cNvPr id="37896" name="Text Box 15"/>
          <p:cNvSpPr txBox="1">
            <a:spLocks noChangeArrowheads="1"/>
          </p:cNvSpPr>
          <p:nvPr/>
        </p:nvSpPr>
        <p:spPr bwMode="auto">
          <a:xfrm>
            <a:off x="6380163" y="5402263"/>
            <a:ext cx="1672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FF0000"/>
                </a:solidFill>
              </a:rPr>
              <a:t>Ποιά </a:t>
            </a:r>
            <a:r>
              <a:rPr lang="el-GR" dirty="0" err="1" smtClean="0">
                <a:solidFill>
                  <a:srgbClr val="FF0000"/>
                </a:solidFill>
              </a:rPr>
              <a:t>διεπαφή</a:t>
            </a:r>
            <a:r>
              <a:rPr lang="el-GR" dirty="0" smtClean="0">
                <a:solidFill>
                  <a:srgbClr val="FF0000"/>
                </a:solidFill>
              </a:rPr>
              <a:t>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7" name="Text Box 16"/>
          <p:cNvSpPr txBox="1">
            <a:spLocks noChangeArrowheads="1"/>
          </p:cNvSpPr>
          <p:nvPr/>
        </p:nvSpPr>
        <p:spPr bwMode="auto">
          <a:xfrm>
            <a:off x="6388100" y="5802313"/>
            <a:ext cx="1672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FF0000"/>
                </a:solidFill>
              </a:rPr>
              <a:t>Ποιά </a:t>
            </a:r>
            <a:r>
              <a:rPr lang="el-GR" dirty="0" err="1" smtClean="0">
                <a:solidFill>
                  <a:srgbClr val="FF0000"/>
                </a:solidFill>
              </a:rPr>
              <a:t>διεπαφή</a:t>
            </a:r>
            <a:r>
              <a:rPr lang="el-GR" dirty="0">
                <a:solidFill>
                  <a:srgbClr val="FF0000"/>
                </a:solidFill>
              </a:rPr>
              <a:t>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cxnSp>
        <p:nvCxnSpPr>
          <p:cNvPr id="37899" name="15 - Ευθεία γραμμή σύνδεσης"/>
          <p:cNvCxnSpPr>
            <a:cxnSpLocks noChangeShapeType="1"/>
          </p:cNvCxnSpPr>
          <p:nvPr/>
        </p:nvCxnSpPr>
        <p:spPr bwMode="auto">
          <a:xfrm>
            <a:off x="754063" y="1700213"/>
            <a:ext cx="0" cy="1155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0" name="18 - Ευθεία γραμμή σύνδεσης"/>
          <p:cNvCxnSpPr>
            <a:cxnSpLocks noChangeShapeType="1"/>
          </p:cNvCxnSpPr>
          <p:nvPr/>
        </p:nvCxnSpPr>
        <p:spPr bwMode="auto">
          <a:xfrm>
            <a:off x="738188" y="2855913"/>
            <a:ext cx="7539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1" name="19 - TextBox"/>
          <p:cNvSpPr txBox="1">
            <a:spLocks noChangeArrowheads="1"/>
          </p:cNvSpPr>
          <p:nvPr/>
        </p:nvSpPr>
        <p:spPr bwMode="auto">
          <a:xfrm>
            <a:off x="1347788" y="1492250"/>
            <a:ext cx="3786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ταίριασμα μεγαλύτερου προθέματος</a:t>
            </a:r>
          </a:p>
        </p:txBody>
      </p:sp>
      <p:cxnSp>
        <p:nvCxnSpPr>
          <p:cNvPr id="37902" name="23 - Ευθεία γραμμή σύνδεσης"/>
          <p:cNvCxnSpPr>
            <a:cxnSpLocks noChangeShapeType="1"/>
          </p:cNvCxnSpPr>
          <p:nvPr/>
        </p:nvCxnSpPr>
        <p:spPr bwMode="auto">
          <a:xfrm flipH="1">
            <a:off x="754063" y="1700213"/>
            <a:ext cx="41258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3" name="30 - Ευθεία γραμμή σύνδεσης"/>
          <p:cNvCxnSpPr>
            <a:cxnSpLocks noChangeShapeType="1"/>
          </p:cNvCxnSpPr>
          <p:nvPr/>
        </p:nvCxnSpPr>
        <p:spPr bwMode="auto">
          <a:xfrm flipV="1">
            <a:off x="8277225" y="1700213"/>
            <a:ext cx="0" cy="1155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4" name="32 - Ευθεία γραμμή σύνδεσης"/>
          <p:cNvCxnSpPr>
            <a:cxnSpLocks noChangeShapeType="1"/>
          </p:cNvCxnSpPr>
          <p:nvPr/>
        </p:nvCxnSpPr>
        <p:spPr bwMode="auto">
          <a:xfrm flipH="1">
            <a:off x="5213350" y="1684339"/>
            <a:ext cx="3063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5" name="34 - TextBox"/>
          <p:cNvSpPr txBox="1">
            <a:spLocks noChangeArrowheads="1"/>
          </p:cNvSpPr>
          <p:nvPr/>
        </p:nvSpPr>
        <p:spPr bwMode="auto">
          <a:xfrm>
            <a:off x="882650" y="186055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dirty="0"/>
              <a:t>κατά την αναζήτηση </a:t>
            </a:r>
            <a:r>
              <a:rPr lang="el-GR" dirty="0" smtClean="0"/>
              <a:t>καταχώρισης </a:t>
            </a:r>
            <a:r>
              <a:rPr lang="el-GR" dirty="0"/>
              <a:t>στον πίνακα προώθησης για δοσμένη διεύθυνση προορισμού, χρησιμοποιείται το </a:t>
            </a:r>
            <a:r>
              <a:rPr lang="el-GR" dirty="0">
                <a:solidFill>
                  <a:srgbClr val="0070C0"/>
                </a:solidFill>
              </a:rPr>
              <a:t>μεγαλύτερο</a:t>
            </a:r>
            <a:r>
              <a:rPr lang="el-GR" dirty="0"/>
              <a:t> πρόθεμα διεύθυνσης που ταιριάζει στη διεύθυνση προορισμού</a:t>
            </a:r>
          </a:p>
        </p:txBody>
      </p:sp>
      <p:graphicFrame>
        <p:nvGraphicFramePr>
          <p:cNvPr id="36" name="35 - Πίνακας"/>
          <p:cNvGraphicFramePr>
            <a:graphicFrameLocks noGrp="1"/>
          </p:cNvGraphicFramePr>
          <p:nvPr/>
        </p:nvGraphicFramePr>
        <p:xfrm>
          <a:off x="1171575" y="3081338"/>
          <a:ext cx="65772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294"/>
                <a:gridCol w="23539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/>
                          </a:solidFill>
                        </a:rPr>
                        <a:t>Εύρος</a:t>
                      </a:r>
                      <a:r>
                        <a:rPr lang="el-GR" baseline="0" dirty="0" smtClean="0">
                          <a:solidFill>
                            <a:schemeClr val="tx2"/>
                          </a:solidFill>
                        </a:rPr>
                        <a:t> Διεύθυνσης Προορισμού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/>
                          </a:solidFill>
                        </a:rPr>
                        <a:t>Διεπαφή Ζεύξης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11001000  00010111  00010***  ********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0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11001000  00010111</a:t>
                      </a:r>
                      <a:r>
                        <a:rPr lang="el-GR" sz="1600" baseline="0" dirty="0" smtClean="0"/>
                        <a:t> 00011000  ********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11001000  00010111</a:t>
                      </a:r>
                      <a:r>
                        <a:rPr lang="el-GR" sz="1600" baseline="0" dirty="0" smtClean="0"/>
                        <a:t>  00011***  ********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διαφορετικά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3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50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F57AA90-F417-4841-A4AF-F77BBE80C54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24850" cy="1143000"/>
          </a:xfrm>
        </p:spPr>
        <p:txBody>
          <a:bodyPr/>
          <a:lstStyle/>
          <a:p>
            <a:r>
              <a:rPr lang="el-GR" sz="3200" dirty="0" smtClean="0"/>
              <a:t>Δίκτυο </a:t>
            </a:r>
            <a:r>
              <a:rPr lang="en-US" sz="3200" dirty="0" smtClean="0"/>
              <a:t>datagram </a:t>
            </a:r>
            <a:r>
              <a:rPr lang="el-GR" sz="3200" dirty="0" smtClean="0"/>
              <a:t>ή</a:t>
            </a:r>
            <a:r>
              <a:rPr lang="en-US" sz="3200" dirty="0" smtClean="0"/>
              <a:t> VC</a:t>
            </a:r>
            <a:r>
              <a:rPr lang="en-US" sz="3200" u="none" dirty="0" smtClean="0"/>
              <a:t>:</a:t>
            </a:r>
            <a:r>
              <a:rPr lang="el-GR" sz="3200" u="none" dirty="0" smtClean="0"/>
              <a:t> </a:t>
            </a:r>
            <a:r>
              <a:rPr lang="en-US" sz="3200" u="none" dirty="0" smtClean="0"/>
              <a:t> </a:t>
            </a:r>
            <a:r>
              <a:rPr lang="el-GR" sz="3200" u="none" dirty="0" smtClean="0"/>
              <a:t>Γιατί;</a:t>
            </a:r>
            <a:endParaRPr lang="en-US" u="none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6200"/>
            <a:ext cx="4029075" cy="47783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Διαδίκτυο</a:t>
            </a:r>
            <a:r>
              <a:rPr lang="en-US" sz="2400" dirty="0" smtClean="0">
                <a:solidFill>
                  <a:srgbClr val="FF0000"/>
                </a:solidFill>
              </a:rPr>
              <a:t> (datagram)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Ανταλλαγή δεδομένων μεταξύ υπολογιστών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“</a:t>
            </a:r>
            <a:r>
              <a:rPr lang="el-GR" sz="1800" dirty="0" smtClean="0"/>
              <a:t>ελαστική</a:t>
            </a:r>
            <a:r>
              <a:rPr lang="en-US" sz="1800" dirty="0" smtClean="0"/>
              <a:t>” </a:t>
            </a:r>
            <a:r>
              <a:rPr lang="el-GR" sz="1800" dirty="0" smtClean="0"/>
              <a:t>υπηρεσία</a:t>
            </a:r>
            <a:r>
              <a:rPr lang="en-US" sz="1800" dirty="0" smtClean="0"/>
              <a:t>, </a:t>
            </a:r>
            <a:r>
              <a:rPr lang="el-GR" sz="1800" dirty="0" smtClean="0"/>
              <a:t>χωρίς αυστηρές χρονικές απαιτήσεις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“</a:t>
            </a:r>
            <a:r>
              <a:rPr lang="el-GR" sz="1800" dirty="0" smtClean="0"/>
              <a:t>Έξυπνα</a:t>
            </a:r>
            <a:r>
              <a:rPr lang="en-US" sz="1800" dirty="0" smtClean="0"/>
              <a:t>” </a:t>
            </a:r>
            <a:r>
              <a:rPr lang="el-GR" sz="1800" dirty="0" smtClean="0"/>
              <a:t>τερματικά συστήματα</a:t>
            </a:r>
            <a:r>
              <a:rPr lang="en-US" sz="1800" dirty="0" smtClean="0"/>
              <a:t> (</a:t>
            </a:r>
            <a:r>
              <a:rPr lang="el-GR" sz="1800" dirty="0" smtClean="0"/>
              <a:t>υπολογιστές</a:t>
            </a:r>
            <a:r>
              <a:rPr lang="en-US" sz="1800" dirty="0" smtClean="0"/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Μπορούν να προσαρμόζονται</a:t>
            </a:r>
            <a:r>
              <a:rPr lang="en-US" sz="1800" dirty="0" smtClean="0"/>
              <a:t>, </a:t>
            </a:r>
            <a:r>
              <a:rPr lang="el-GR" sz="1800" dirty="0" smtClean="0"/>
              <a:t>να επιτελούν έλεγχο, διόρθωση σφαλμάτων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>
                <a:solidFill>
                  <a:srgbClr val="FF0000"/>
                </a:solidFill>
              </a:rPr>
              <a:t>Απλό εντός του δικτύου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l-GR" sz="1800" dirty="0" smtClean="0">
                <a:solidFill>
                  <a:srgbClr val="FF0000"/>
                </a:solidFill>
              </a:rPr>
              <a:t>πολυπλοκότητα στα </a:t>
            </a:r>
            <a:r>
              <a:rPr lang="en-US" sz="1800" dirty="0" smtClean="0">
                <a:solidFill>
                  <a:srgbClr val="FF0000"/>
                </a:solidFill>
              </a:rPr>
              <a:t>“</a:t>
            </a:r>
            <a:r>
              <a:rPr lang="el-GR" sz="1800" dirty="0" smtClean="0">
                <a:solidFill>
                  <a:srgbClr val="FF0000"/>
                </a:solidFill>
              </a:rPr>
              <a:t>άκρα</a:t>
            </a:r>
            <a:r>
              <a:rPr lang="en-US" sz="1800" dirty="0" smtClean="0">
                <a:solidFill>
                  <a:srgbClr val="FF0000"/>
                </a:solidFill>
              </a:rPr>
              <a:t>”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Πολλά είδη ζεύξεων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Διαφορετικά χαρακτηριστικά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Δύσκολα ομοιόμορφη υπηρεσία</a:t>
            </a:r>
            <a:endParaRPr lang="en-US" sz="1800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5325" y="1346199"/>
            <a:ext cx="3810000" cy="48545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ATM (VC)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Εξελίχθηκε από την τηλεφωνία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Ανθρώπινες συζητήσεις</a:t>
            </a:r>
            <a:r>
              <a:rPr lang="en-US" sz="1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Αυστηρές χρονικές απαιτήσεις, απαιτήσεις αξιοπιστίας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Ανάγκη για εγγυημένη υπηρεσία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“</a:t>
            </a:r>
            <a:r>
              <a:rPr lang="el-GR" sz="1800" dirty="0" smtClean="0"/>
              <a:t>Χαζά</a:t>
            </a:r>
            <a:r>
              <a:rPr lang="en-US" sz="1800" dirty="0" smtClean="0"/>
              <a:t>” </a:t>
            </a:r>
            <a:r>
              <a:rPr lang="el-GR" sz="1800" dirty="0" smtClean="0"/>
              <a:t>τερματικά συστήματα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Τηλέφωνα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>
                <a:solidFill>
                  <a:srgbClr val="FF0000"/>
                </a:solidFill>
              </a:rPr>
              <a:t>Πολυπλοκότητα εντός του δικτύου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891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64F472A-447E-46C9-B4C6-2F722FE5873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Κεφάλαιο</a:t>
            </a:r>
            <a:r>
              <a:rPr lang="en-US" sz="3600" dirty="0" smtClean="0"/>
              <a:t> 4: </a:t>
            </a:r>
            <a:r>
              <a:rPr lang="el-GR" sz="3600" dirty="0" smtClean="0"/>
              <a:t>Επίπεδο Δικτύου</a:t>
            </a:r>
            <a:endParaRPr lang="en-US" sz="3600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 </a:t>
            </a:r>
            <a:r>
              <a:rPr lang="en-US" sz="2000" kern="0" dirty="0" smtClean="0">
                <a:latin typeface="+mn-lt"/>
              </a:rPr>
              <a:t>1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l-GR" sz="2000" kern="0" dirty="0">
                <a:latin typeface="+mn-lt"/>
              </a:rPr>
              <a:t>Εισαγωγή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4.2 </a:t>
            </a:r>
            <a:r>
              <a:rPr lang="el-GR" sz="2000" kern="0" dirty="0" smtClean="0">
                <a:latin typeface="+mn-lt"/>
              </a:rPr>
              <a:t> Δίκτυα </a:t>
            </a:r>
            <a:r>
              <a:rPr lang="el-GR" sz="2000" kern="0" dirty="0">
                <a:latin typeface="+mn-lt"/>
              </a:rPr>
              <a:t>εικονικού κυκλώματος και δεδομενογράμματος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4.3 </a:t>
            </a:r>
            <a:r>
              <a:rPr lang="el-GR" sz="2000" kern="0" dirty="0" smtClean="0">
                <a:solidFill>
                  <a:srgbClr val="FF0000"/>
                </a:solidFill>
                <a:latin typeface="+mn-lt"/>
              </a:rPr>
              <a:t> Τί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βρίσκεται μέσα σ’ ένα δρομολογητή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IP</a:t>
            </a:r>
            <a:r>
              <a:rPr lang="en-US" sz="2000" kern="0" dirty="0">
                <a:latin typeface="+mn-lt"/>
              </a:rPr>
              <a:t>: </a:t>
            </a:r>
            <a:r>
              <a:rPr lang="el-GR" sz="2000" kern="0" dirty="0">
                <a:latin typeface="+mn-lt"/>
              </a:rPr>
              <a:t>Πρωτόκολλο </a:t>
            </a:r>
            <a:r>
              <a:rPr lang="el-GR" sz="2000" kern="0" dirty="0" smtClean="0">
                <a:latin typeface="+mn-lt"/>
              </a:rPr>
              <a:t> Διαδικτύου </a:t>
            </a:r>
            <a:r>
              <a:rPr lang="el-GR" sz="2000" kern="0" dirty="0">
                <a:latin typeface="+mn-lt"/>
              </a:rPr>
              <a:t>(</a:t>
            </a:r>
            <a:r>
              <a:rPr lang="en-US" sz="2000" kern="0" dirty="0">
                <a:latin typeface="+mn-lt"/>
              </a:rPr>
              <a:t>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4.5 </a:t>
            </a:r>
            <a:r>
              <a:rPr lang="el-GR" sz="2000" kern="0" dirty="0" smtClean="0">
                <a:latin typeface="+mn-lt"/>
              </a:rPr>
              <a:t> Αλγόριθμοι </a:t>
            </a:r>
            <a:r>
              <a:rPr lang="el-GR" sz="2000" kern="0" dirty="0">
                <a:latin typeface="+mn-lt"/>
              </a:rPr>
              <a:t>δρομολόγησης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4.6 </a:t>
            </a:r>
            <a:r>
              <a:rPr lang="el-GR" sz="2000" kern="0" dirty="0" smtClean="0">
                <a:latin typeface="+mn-lt"/>
              </a:rPr>
              <a:t> Δρομολόγηση </a:t>
            </a:r>
            <a:r>
              <a:rPr lang="el-GR" sz="2000" kern="0" dirty="0">
                <a:latin typeface="+mn-lt"/>
              </a:rPr>
              <a:t>στο Διαδίκτυο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3994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8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B42496E-D0FB-4D4B-8B58-D03B4C658A9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93088" cy="609600"/>
          </a:xfrm>
        </p:spPr>
        <p:txBody>
          <a:bodyPr/>
          <a:lstStyle/>
          <a:p>
            <a:r>
              <a:rPr lang="el-GR" sz="3200" smtClean="0"/>
              <a:t>Επισκόπηση αρχιτεκτονικής δρομολογητή</a:t>
            </a:r>
            <a:endParaRPr lang="en-US" sz="36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534400" cy="914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Δύο βασικές λειτουργίες του δρομολογητή</a:t>
            </a:r>
            <a:r>
              <a:rPr lang="en-US" sz="2400" dirty="0" smtClean="0"/>
              <a:t>:</a:t>
            </a:r>
            <a:r>
              <a:rPr lang="en-US" sz="16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Εκτέλεση αλγορίθμων/πρωτοκόλλων δρομολόγησης </a:t>
            </a:r>
            <a:r>
              <a:rPr lang="en-US" sz="2000" dirty="0" smtClean="0"/>
              <a:t>(RIP, OSPF, BGP)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Προώθηση</a:t>
            </a:r>
            <a:r>
              <a:rPr lang="en-US" sz="2000" i="1" dirty="0" smtClean="0"/>
              <a:t> </a:t>
            </a:r>
            <a:r>
              <a:rPr lang="en-US" sz="2000" dirty="0" err="1" smtClean="0"/>
              <a:t>datagrams</a:t>
            </a:r>
            <a:r>
              <a:rPr lang="en-US" sz="2000" dirty="0" smtClean="0"/>
              <a:t> </a:t>
            </a:r>
            <a:r>
              <a:rPr lang="el-GR" sz="2000" dirty="0" smtClean="0"/>
              <a:t>από εισερχόμενη σε εξερχόμενη ζεύξη</a:t>
            </a:r>
            <a:endParaRPr lang="en-US" sz="2000" dirty="0" smtClean="0"/>
          </a:p>
        </p:txBody>
      </p:sp>
      <p:sp>
        <p:nvSpPr>
          <p:cNvPr id="409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40965" name="Group 60"/>
          <p:cNvGrpSpPr>
            <a:grpSpLocks/>
          </p:cNvGrpSpPr>
          <p:nvPr/>
        </p:nvGrpSpPr>
        <p:grpSpPr bwMode="auto">
          <a:xfrm>
            <a:off x="2787650" y="3646488"/>
            <a:ext cx="1609725" cy="2343150"/>
            <a:chOff x="2418" y="1882"/>
            <a:chExt cx="1014" cy="1476"/>
          </a:xfrm>
        </p:grpSpPr>
        <p:sp>
          <p:nvSpPr>
            <p:cNvPr id="41013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14" name="Text Box 48"/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high-seed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switching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fabric</a:t>
              </a:r>
            </a:p>
          </p:txBody>
        </p:sp>
      </p:grpSp>
      <p:sp>
        <p:nvSpPr>
          <p:cNvPr id="40966" name="Rectangle 46"/>
          <p:cNvSpPr>
            <a:spLocks noChangeArrowheads="1"/>
          </p:cNvSpPr>
          <p:nvPr/>
        </p:nvSpPr>
        <p:spPr bwMode="auto">
          <a:xfrm>
            <a:off x="2805113" y="2684463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0967" name="Text Box 47"/>
          <p:cNvSpPr txBox="1">
            <a:spLocks noChangeArrowheads="1"/>
          </p:cNvSpPr>
          <p:nvPr/>
        </p:nvSpPr>
        <p:spPr bwMode="auto">
          <a:xfrm>
            <a:off x="2982913" y="2725738"/>
            <a:ext cx="11874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routing 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processor</a:t>
            </a:r>
          </a:p>
        </p:txBody>
      </p:sp>
      <p:sp>
        <p:nvSpPr>
          <p:cNvPr id="40968" name="Line 50"/>
          <p:cNvSpPr>
            <a:spLocks noChangeShapeType="1"/>
          </p:cNvSpPr>
          <p:nvPr/>
        </p:nvSpPr>
        <p:spPr bwMode="auto">
          <a:xfrm>
            <a:off x="3533775" y="3203575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0969" name="Group 17"/>
          <p:cNvGrpSpPr>
            <a:grpSpLocks/>
          </p:cNvGrpSpPr>
          <p:nvPr/>
        </p:nvGrpSpPr>
        <p:grpSpPr bwMode="auto">
          <a:xfrm>
            <a:off x="744538" y="3660775"/>
            <a:ext cx="2033587" cy="566738"/>
            <a:chOff x="930" y="1989"/>
            <a:chExt cx="1482" cy="357"/>
          </a:xfrm>
        </p:grpSpPr>
        <p:sp>
          <p:nvSpPr>
            <p:cNvPr id="41008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9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10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11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12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0970" name="Group 18"/>
          <p:cNvGrpSpPr>
            <a:grpSpLocks/>
          </p:cNvGrpSpPr>
          <p:nvPr/>
        </p:nvGrpSpPr>
        <p:grpSpPr bwMode="auto">
          <a:xfrm>
            <a:off x="733425" y="5399088"/>
            <a:ext cx="2058988" cy="566737"/>
            <a:chOff x="930" y="1989"/>
            <a:chExt cx="1482" cy="357"/>
          </a:xfrm>
        </p:grpSpPr>
        <p:sp>
          <p:nvSpPr>
            <p:cNvPr id="41003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4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5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6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7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0971" name="Group 29"/>
          <p:cNvGrpSpPr>
            <a:grpSpLocks/>
          </p:cNvGrpSpPr>
          <p:nvPr/>
        </p:nvGrpSpPr>
        <p:grpSpPr bwMode="auto">
          <a:xfrm rot="2656396">
            <a:off x="1363663" y="4551363"/>
            <a:ext cx="546100" cy="546100"/>
            <a:chOff x="354" y="2715"/>
            <a:chExt cx="344" cy="344"/>
          </a:xfrm>
        </p:grpSpPr>
        <p:sp>
          <p:nvSpPr>
            <p:cNvPr id="40999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0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1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2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40972" name="Text Box 57"/>
          <p:cNvSpPr txBox="1">
            <a:spLocks noChangeArrowheads="1"/>
          </p:cNvSpPr>
          <p:nvPr/>
        </p:nvSpPr>
        <p:spPr bwMode="auto">
          <a:xfrm>
            <a:off x="639763" y="6045200"/>
            <a:ext cx="3068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dirty="0">
                <a:latin typeface="Arial" charset="0"/>
                <a:ea typeface="ＭＳ Ｐゴシック"/>
                <a:cs typeface="ＭＳ Ｐゴシック"/>
              </a:rPr>
              <a:t>θύρες εισόδου δρομολογητή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40973" name="Group 37"/>
          <p:cNvGrpSpPr>
            <a:grpSpLocks/>
          </p:cNvGrpSpPr>
          <p:nvPr/>
        </p:nvGrpSpPr>
        <p:grpSpPr bwMode="auto">
          <a:xfrm>
            <a:off x="4344988" y="3665538"/>
            <a:ext cx="1957387" cy="566737"/>
            <a:chOff x="-51" y="2454"/>
            <a:chExt cx="1482" cy="357"/>
          </a:xfrm>
        </p:grpSpPr>
        <p:grpSp>
          <p:nvGrpSpPr>
            <p:cNvPr id="40993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0995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6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7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8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40994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0974" name="Group 38"/>
          <p:cNvGrpSpPr>
            <a:grpSpLocks/>
          </p:cNvGrpSpPr>
          <p:nvPr/>
        </p:nvGrpSpPr>
        <p:grpSpPr bwMode="auto">
          <a:xfrm>
            <a:off x="4364038" y="5399088"/>
            <a:ext cx="2011362" cy="566737"/>
            <a:chOff x="-51" y="2454"/>
            <a:chExt cx="1482" cy="357"/>
          </a:xfrm>
        </p:grpSpPr>
        <p:grpSp>
          <p:nvGrpSpPr>
            <p:cNvPr id="40987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0989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0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1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2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40988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0975" name="Group 51"/>
          <p:cNvGrpSpPr>
            <a:grpSpLocks/>
          </p:cNvGrpSpPr>
          <p:nvPr/>
        </p:nvGrpSpPr>
        <p:grpSpPr bwMode="auto">
          <a:xfrm rot="2656396">
            <a:off x="5230813" y="4541838"/>
            <a:ext cx="546100" cy="546100"/>
            <a:chOff x="354" y="2715"/>
            <a:chExt cx="344" cy="344"/>
          </a:xfrm>
        </p:grpSpPr>
        <p:sp>
          <p:nvSpPr>
            <p:cNvPr id="40983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984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985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986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50" name="Straight Connector 2"/>
          <p:cNvCxnSpPr>
            <a:cxnSpLocks noChangeShapeType="1"/>
          </p:cNvCxnSpPr>
          <p:nvPr/>
        </p:nvCxnSpPr>
        <p:spPr bwMode="auto">
          <a:xfrm>
            <a:off x="733425" y="3455988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6888163" y="3492500"/>
            <a:ext cx="1938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l-GR" sz="1400">
                <a:latin typeface="Arial" charset="0"/>
                <a:cs typeface="Arial" charset="0"/>
              </a:rPr>
              <a:t>προώθηση</a:t>
            </a: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l-GR" sz="1400">
                <a:latin typeface="Arial" charset="0"/>
                <a:cs typeface="Arial" charset="0"/>
              </a:rPr>
              <a:t>επιπέδου δεδομένων</a:t>
            </a:r>
            <a:r>
              <a:rPr lang="en-US" sz="1400">
                <a:latin typeface="Arial" charset="0"/>
                <a:cs typeface="Arial" charset="0"/>
              </a:rPr>
              <a:t>(hardware)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6362700" y="2825750"/>
            <a:ext cx="24495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l-GR" sz="1400">
                <a:latin typeface="Arial" charset="0"/>
                <a:cs typeface="Arial" charset="0"/>
              </a:rPr>
              <a:t>δρομολόγηση, διαχείριση</a:t>
            </a:r>
            <a:endParaRPr lang="en-US" sz="1400">
              <a:latin typeface="Arial" charset="0"/>
              <a:cs typeface="Arial" charset="0"/>
            </a:endParaRPr>
          </a:p>
          <a:p>
            <a:pPr algn="r" eaLnBrk="0" hangingPunct="0"/>
            <a:r>
              <a:rPr lang="el-GR" sz="1400">
                <a:latin typeface="Arial" charset="0"/>
                <a:cs typeface="Arial" charset="0"/>
              </a:rPr>
              <a:t>επιπέδου ελέγχου</a:t>
            </a:r>
            <a:r>
              <a:rPr lang="en-US" sz="1400">
                <a:latin typeface="Arial" charset="0"/>
                <a:cs typeface="Arial" charset="0"/>
              </a:rPr>
              <a:t>(software</a:t>
            </a:r>
            <a:r>
              <a:rPr lang="en-US" sz="1600"/>
              <a:t>)</a:t>
            </a:r>
          </a:p>
        </p:txBody>
      </p:sp>
      <p:sp>
        <p:nvSpPr>
          <p:cNvPr id="40979" name="Freeform 10"/>
          <p:cNvSpPr>
            <a:spLocks/>
          </p:cNvSpPr>
          <p:nvPr/>
        </p:nvSpPr>
        <p:spPr bwMode="auto">
          <a:xfrm>
            <a:off x="2198688" y="2979738"/>
            <a:ext cx="512762" cy="73025"/>
          </a:xfrm>
          <a:custGeom>
            <a:avLst/>
            <a:gdLst>
              <a:gd name="T0" fmla="*/ 488195 w 512919"/>
              <a:gd name="T1" fmla="*/ 72785 h 73266"/>
              <a:gd name="T2" fmla="*/ 512605 w 512919"/>
              <a:gd name="T3" fmla="*/ 0 h 73266"/>
              <a:gd name="T4" fmla="*/ 146458 w 512919"/>
              <a:gd name="T5" fmla="*/ 12131 h 73266"/>
              <a:gd name="T6" fmla="*/ 97639 w 512919"/>
              <a:gd name="T7" fmla="*/ 24262 h 73266"/>
              <a:gd name="T8" fmla="*/ 0 w 512919"/>
              <a:gd name="T9" fmla="*/ 12131 h 73266"/>
              <a:gd name="T10" fmla="*/ 0 w 512919"/>
              <a:gd name="T11" fmla="*/ 12131 h 73266"/>
              <a:gd name="T12" fmla="*/ 512605 w 512919"/>
              <a:gd name="T13" fmla="*/ 1213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54" name="Elbow Connector 13"/>
          <p:cNvCxnSpPr>
            <a:cxnSpLocks noChangeShapeType="1"/>
            <a:endCxn id="41006" idx="0"/>
          </p:cNvCxnSpPr>
          <p:nvPr/>
        </p:nvCxnSpPr>
        <p:spPr bwMode="auto">
          <a:xfrm rot="5400000">
            <a:off x="1215231" y="4042570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0" y="2698750"/>
            <a:ext cx="2773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200" i="1"/>
              <a:t>υπολογίζονται οι πίνακες προώθησης,</a:t>
            </a:r>
          </a:p>
          <a:p>
            <a:pPr eaLnBrk="0" hangingPunct="0"/>
            <a:r>
              <a:rPr lang="el-GR" sz="1200" i="1"/>
              <a:t>ωθούνται στις θύρες εισόδου</a:t>
            </a:r>
            <a:endParaRPr lang="en-US" sz="1200" i="1"/>
          </a:p>
        </p:txBody>
      </p:sp>
      <p:sp>
        <p:nvSpPr>
          <p:cNvPr id="40982" name="104 - TextBox"/>
          <p:cNvSpPr txBox="1">
            <a:spLocks noChangeArrowheads="1"/>
          </p:cNvSpPr>
          <p:nvPr/>
        </p:nvSpPr>
        <p:spPr bwMode="auto">
          <a:xfrm>
            <a:off x="4716463" y="6048375"/>
            <a:ext cx="3255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>
                <a:latin typeface="Arial" charset="0"/>
                <a:cs typeface="Arial" charset="0"/>
              </a:rPr>
              <a:t>θύρες εξόδου δρομολογητή</a:t>
            </a:r>
          </a:p>
        </p:txBody>
      </p:sp>
    </p:spTree>
    <p:extLst>
      <p:ext uri="{BB962C8B-B14F-4D97-AF65-F5344CB8AC3E}">
        <p14:creationId xmlns="" xmlns:p14="http://schemas.microsoft.com/office/powerpoint/2010/main" val="5820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FEE91A0-E3D6-48F2-9073-40DC2851A57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644525" y="504825"/>
            <a:ext cx="7772400" cy="609600"/>
          </a:xfrm>
        </p:spPr>
        <p:txBody>
          <a:bodyPr/>
          <a:lstStyle/>
          <a:p>
            <a:r>
              <a:rPr lang="el-GR" sz="3600" smtClean="0"/>
              <a:t>Λειτουργίες θύρας εισόδου</a:t>
            </a:r>
            <a:endParaRPr lang="en-US" smtClean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668713"/>
            <a:ext cx="5749925" cy="26670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b="1" dirty="0" smtClean="0"/>
              <a:t>Αποκεντρωμένη μεταγωγή</a:t>
            </a:r>
            <a:r>
              <a:rPr lang="en-US" sz="2000" i="1" dirty="0" smtClean="0"/>
              <a:t>: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Δεδομένου του προορισμού του</a:t>
            </a:r>
            <a:r>
              <a:rPr lang="en-US" sz="1800" dirty="0" smtClean="0"/>
              <a:t> datagram, </a:t>
            </a:r>
            <a:r>
              <a:rPr lang="el-GR" sz="1800" dirty="0" smtClean="0"/>
              <a:t>αναζήτηση της θύρας εξόδου με χρήση του πίνακα προώθησης στη μνήμη της θύρας εισόδου </a:t>
            </a:r>
            <a:r>
              <a:rPr lang="en-US" sz="1800" dirty="0" smtClean="0"/>
              <a:t>(“match plus action”)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Σκοπός</a:t>
            </a:r>
            <a:r>
              <a:rPr lang="en-US" sz="1800" dirty="0" smtClean="0"/>
              <a:t>: </a:t>
            </a:r>
            <a:r>
              <a:rPr lang="el-GR" sz="1800" dirty="0" smtClean="0"/>
              <a:t>ολοκλήρωση της επεξεργασίας της θύρας εισόδου με «ταχύτητα γραμμής» (</a:t>
            </a:r>
            <a:r>
              <a:rPr lang="en-US" sz="1800" dirty="0" smtClean="0"/>
              <a:t>‘line speed’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Αναμονή</a:t>
            </a:r>
            <a:r>
              <a:rPr lang="en-US" sz="1800" dirty="0" smtClean="0"/>
              <a:t>: </a:t>
            </a:r>
            <a:r>
              <a:rPr lang="el-GR" sz="1800" dirty="0" smtClean="0"/>
              <a:t>αν τα</a:t>
            </a:r>
            <a:r>
              <a:rPr lang="en-US" sz="1800" dirty="0" smtClean="0"/>
              <a:t> </a:t>
            </a:r>
            <a:r>
              <a:rPr lang="en-US" sz="1800" dirty="0" err="1" smtClean="0"/>
              <a:t>datagrams</a:t>
            </a:r>
            <a:r>
              <a:rPr lang="en-US" sz="1800" dirty="0" smtClean="0"/>
              <a:t> </a:t>
            </a:r>
            <a:r>
              <a:rPr lang="el-GR" sz="1800" dirty="0" smtClean="0"/>
              <a:t>φτάνουν ταχύτερα από το ρυθμό προώθησης στο </a:t>
            </a:r>
            <a:r>
              <a:rPr lang="el-GR" sz="1800" dirty="0" err="1" smtClean="0"/>
              <a:t>δόμημα</a:t>
            </a:r>
            <a:r>
              <a:rPr lang="el-GR" sz="1800" dirty="0" smtClean="0"/>
              <a:t> μεταγωγής</a:t>
            </a:r>
            <a:endParaRPr lang="en-US" sz="1800" dirty="0" smtClean="0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09563" y="3189288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1600">
                <a:solidFill>
                  <a:schemeClr val="accent2"/>
                </a:solidFill>
              </a:rPr>
              <a:t>Φυσικό επίπεδο</a:t>
            </a:r>
            <a:r>
              <a:rPr lang="en-US" sz="1600">
                <a:solidFill>
                  <a:schemeClr val="accent2"/>
                </a:solidFill>
              </a:rPr>
              <a:t>:</a:t>
            </a:r>
            <a:endParaRPr lang="en-US" sz="1600"/>
          </a:p>
          <a:p>
            <a:pPr algn="r" eaLnBrk="0" hangingPunct="0"/>
            <a:r>
              <a:rPr lang="el-GR" sz="1600"/>
              <a:t>Λήψη σε επίπεδο </a:t>
            </a:r>
            <a:r>
              <a:rPr lang="en-US" sz="1600"/>
              <a:t>bit</a:t>
            </a:r>
            <a:endParaRPr lang="en-US" sz="1400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0" y="3949700"/>
            <a:ext cx="2744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1600">
                <a:solidFill>
                  <a:schemeClr val="accent2"/>
                </a:solidFill>
              </a:rPr>
              <a:t>Επίπεδο ζεύξης δεδομένων</a:t>
            </a:r>
            <a:r>
              <a:rPr lang="en-US" sz="1600">
                <a:solidFill>
                  <a:schemeClr val="accent2"/>
                </a:solidFill>
              </a:rPr>
              <a:t>:</a:t>
            </a:r>
          </a:p>
          <a:p>
            <a:pPr algn="r" eaLnBrk="0" hangingPunct="0"/>
            <a:r>
              <a:rPr lang="el-GR" sz="1600"/>
              <a:t>π</a:t>
            </a:r>
            <a:r>
              <a:rPr lang="en-US" sz="1600"/>
              <a:t>.</a:t>
            </a:r>
            <a:r>
              <a:rPr lang="el-GR" sz="1600"/>
              <a:t>χ</a:t>
            </a:r>
            <a:r>
              <a:rPr lang="en-US" sz="1600"/>
              <a:t>., Ethernet</a:t>
            </a:r>
          </a:p>
          <a:p>
            <a:pPr algn="r" eaLnBrk="0" hangingPunct="0"/>
            <a:r>
              <a:rPr lang="el-GR" sz="1600"/>
              <a:t>βλ.</a:t>
            </a:r>
            <a:r>
              <a:rPr lang="en-US" sz="1600"/>
              <a:t> </a:t>
            </a:r>
            <a:r>
              <a:rPr lang="el-GR" sz="1600"/>
              <a:t>Κεφάλαιο</a:t>
            </a:r>
            <a:r>
              <a:rPr lang="en-US" sz="1600"/>
              <a:t> 5</a:t>
            </a:r>
            <a:endParaRPr lang="en-US" sz="1400"/>
          </a:p>
        </p:txBody>
      </p:sp>
      <p:sp>
        <p:nvSpPr>
          <p:cNvPr id="41990" name="Freeform 7"/>
          <p:cNvSpPr>
            <a:spLocks/>
          </p:cNvSpPr>
          <p:nvPr/>
        </p:nvSpPr>
        <p:spPr bwMode="auto">
          <a:xfrm flipV="1">
            <a:off x="1963738" y="2662238"/>
            <a:ext cx="796925" cy="422275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line</a:t>
            </a:r>
          </a:p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termination</a:t>
            </a:r>
          </a:p>
        </p:txBody>
      </p:sp>
      <p:sp>
        <p:nvSpPr>
          <p:cNvPr id="41994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1996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1997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1998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1999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000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link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layer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protocol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(receive)</a:t>
            </a:r>
          </a:p>
        </p:txBody>
      </p:sp>
      <p:sp>
        <p:nvSpPr>
          <p:cNvPr id="42001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lookup,</a:t>
            </a:r>
          </a:p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forwarding</a:t>
            </a:r>
          </a:p>
          <a:p>
            <a:pPr algn="ctr" eaLnBrk="0" hangingPunct="0"/>
            <a:endParaRPr lang="en-US">
              <a:latin typeface="Arial" charset="0"/>
              <a:ea typeface="ＭＳ Ｐゴシック"/>
              <a:cs typeface="ＭＳ Ｐゴシック"/>
            </a:endParaRPr>
          </a:p>
          <a:p>
            <a:pPr algn="ctr" eaLnBrk="0" hangingPunct="0"/>
            <a:endParaRPr lang="en-US">
              <a:latin typeface="Arial" charset="0"/>
              <a:ea typeface="ＭＳ Ｐゴシック"/>
              <a:cs typeface="ＭＳ Ｐゴシック"/>
            </a:endParaRPr>
          </a:p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queueing</a:t>
            </a:r>
          </a:p>
        </p:txBody>
      </p:sp>
      <p:sp>
        <p:nvSpPr>
          <p:cNvPr id="42002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switch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fabric</a:t>
            </a:r>
          </a:p>
        </p:txBody>
      </p:sp>
      <p:grpSp>
        <p:nvGrpSpPr>
          <p:cNvPr id="42003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42008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2009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0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1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2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3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4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5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6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004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 flipV="1">
            <a:off x="1917700" y="2674936"/>
            <a:ext cx="827089" cy="468313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 flipV="1">
            <a:off x="2338388" y="2921000"/>
            <a:ext cx="1266825" cy="952500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 flipV="1">
            <a:off x="5222875" y="2873375"/>
            <a:ext cx="760413" cy="881063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42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ADD33CB-02DC-44B0-A4BB-82E99F88591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/>
            <a:r>
              <a:rPr lang="el-GR" sz="3200" dirty="0" smtClean="0"/>
              <a:t>Τύποι </a:t>
            </a:r>
            <a:r>
              <a:rPr lang="el-GR" sz="3200" dirty="0" err="1" smtClean="0"/>
              <a:t>δομήματος</a:t>
            </a:r>
            <a:r>
              <a:rPr lang="el-GR" sz="3200" dirty="0" smtClean="0"/>
              <a:t> μεταγωγής</a:t>
            </a:r>
            <a:endParaRPr lang="en-US" sz="3200" dirty="0" smtClean="0"/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3012" name="5 - TextBox"/>
          <p:cNvSpPr txBox="1">
            <a:spLocks noChangeArrowheads="1"/>
          </p:cNvSpPr>
          <p:nvPr/>
        </p:nvSpPr>
        <p:spPr bwMode="auto">
          <a:xfrm>
            <a:off x="738188" y="1075267"/>
            <a:ext cx="799941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dirty="0" smtClean="0"/>
              <a:t>Μεταφορά </a:t>
            </a:r>
            <a:r>
              <a:rPr lang="el-GR" sz="2000" dirty="0"/>
              <a:t>πακέτου από τον </a:t>
            </a:r>
            <a:r>
              <a:rPr lang="el-GR" sz="2000" dirty="0" err="1"/>
              <a:t>ενταμιευτή</a:t>
            </a:r>
            <a:r>
              <a:rPr lang="el-GR" sz="2000" dirty="0"/>
              <a:t> (</a:t>
            </a:r>
            <a:r>
              <a:rPr lang="en-US" sz="2000" dirty="0"/>
              <a:t>buffer) </a:t>
            </a:r>
            <a:r>
              <a:rPr lang="el-GR" sz="2000" dirty="0"/>
              <a:t>εισόδου στον κατάλληλο </a:t>
            </a:r>
            <a:r>
              <a:rPr lang="el-GR" sz="2000" dirty="0" err="1"/>
              <a:t>ενταμιευτή</a:t>
            </a:r>
            <a:r>
              <a:rPr lang="el-GR" sz="2000" dirty="0"/>
              <a:t> εξόδου</a:t>
            </a:r>
          </a:p>
          <a:p>
            <a:pPr marL="355600" indent="-3556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dirty="0" smtClean="0"/>
              <a:t>Ρυθμός </a:t>
            </a:r>
            <a:r>
              <a:rPr lang="el-GR" sz="2000" dirty="0"/>
              <a:t>μεταγωγής: ρυθμός στον οποίο τα πακέτα μπορούν να μεταφερθούν από τις εισόδους στις εξόδους</a:t>
            </a:r>
          </a:p>
          <a:p>
            <a:pPr marL="627063" lvl="1" indent="-169863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 smtClean="0"/>
              <a:t>συχνά μετριέται </a:t>
            </a:r>
            <a:r>
              <a:rPr lang="el-GR" dirty="0"/>
              <a:t>ως πολλαπλάσιο του ρυθμού εισόδου/εξόδου της γραμμής</a:t>
            </a:r>
          </a:p>
          <a:p>
            <a:pPr marL="627063" lvl="1" indent="-169863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 smtClean="0"/>
              <a:t>Ν </a:t>
            </a:r>
            <a:r>
              <a:rPr lang="el-GR" dirty="0"/>
              <a:t>είσοδοι: ρυθμός μεταγωγής Ν φορές </a:t>
            </a:r>
            <a:r>
              <a:rPr lang="el-GR" dirty="0" smtClean="0"/>
              <a:t>ο επιθυμητός ρυθμός της  </a:t>
            </a:r>
            <a:r>
              <a:rPr lang="el-GR" dirty="0"/>
              <a:t>γραμμής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sz="2000" dirty="0" smtClean="0"/>
              <a:t>3 </a:t>
            </a:r>
            <a:r>
              <a:rPr lang="el-GR" sz="2000" dirty="0"/>
              <a:t>τύποι </a:t>
            </a:r>
            <a:r>
              <a:rPr lang="el-GR" sz="2000" dirty="0" err="1"/>
              <a:t>δομημάτων</a:t>
            </a:r>
            <a:r>
              <a:rPr lang="el-GR" sz="2000" dirty="0"/>
              <a:t> μεταγωγής</a:t>
            </a:r>
          </a:p>
        </p:txBody>
      </p:sp>
      <p:grpSp>
        <p:nvGrpSpPr>
          <p:cNvPr id="43013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43141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2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3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4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5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14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43136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7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8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9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0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15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43131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2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3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4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5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016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43017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43126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7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8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9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0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18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43121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2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3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4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5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19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43116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7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8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9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0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020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memory</a:t>
            </a:r>
          </a:p>
        </p:txBody>
      </p:sp>
      <p:sp>
        <p:nvSpPr>
          <p:cNvPr id="43021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memory</a:t>
            </a:r>
          </a:p>
        </p:txBody>
      </p:sp>
      <p:grpSp>
        <p:nvGrpSpPr>
          <p:cNvPr id="43022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43111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2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3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4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5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23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43106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7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8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9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0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24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43101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2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3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4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025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3026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43096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7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8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9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0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27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43091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2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3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4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5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28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43086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7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8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9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0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029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bus</a:t>
            </a:r>
          </a:p>
        </p:txBody>
      </p:sp>
      <p:grpSp>
        <p:nvGrpSpPr>
          <p:cNvPr id="43030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43081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2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3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4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5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31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43076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7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8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9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0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32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43071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2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3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4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5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33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43053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43066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7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8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9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70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054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43061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2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3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4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5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055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43056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57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58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59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0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3034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5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6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7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8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9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40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1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2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3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4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5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6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7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8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9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crossbar</a:t>
            </a:r>
          </a:p>
        </p:txBody>
      </p:sp>
      <p:sp>
        <p:nvSpPr>
          <p:cNvPr id="43050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51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52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789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3411736E-3944-4F92-A29A-4A12D1BB3DB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l-GR" sz="3600" dirty="0" smtClean="0"/>
              <a:t>Μεταγωγή μέσω μνήμης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1066800"/>
          </a:xfrm>
        </p:spPr>
        <p:txBody>
          <a:bodyPr/>
          <a:lstStyle/>
          <a:p>
            <a:pPr marL="114300" indent="-114300"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Δρομολογητές πρώτης γενιάς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1800" dirty="0" smtClean="0"/>
          </a:p>
          <a:p>
            <a:pPr marL="355600" indent="-355600">
              <a:buFont typeface="Wingdings" pitchFamily="2" charset="2"/>
              <a:buChar char="q"/>
            </a:pPr>
            <a:r>
              <a:rPr lang="el-GR" sz="2400" dirty="0" smtClean="0"/>
              <a:t>παραδοσιακοί υπολογιστές με μεταγωγή υπό τον άμεσο έλεγχο της </a:t>
            </a:r>
            <a:r>
              <a:rPr lang="en-US" sz="2400" dirty="0" smtClean="0"/>
              <a:t>CPU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el-GR" sz="2400" dirty="0" smtClean="0"/>
              <a:t>το πακέτο αντιγράφεται στη μνήμη του συστήματος</a:t>
            </a:r>
            <a:endParaRPr lang="en-US" sz="2400" dirty="0" smtClean="0"/>
          </a:p>
          <a:p>
            <a:pPr marL="355600" indent="-35560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l-GR" sz="2400" dirty="0" smtClean="0"/>
              <a:t>η ταχύτητα περιορίζεται από το εύρος ζώνης της μνήμης</a:t>
            </a:r>
            <a:r>
              <a:rPr lang="en-US" sz="2400" dirty="0" smtClean="0"/>
              <a:t> (2 </a:t>
            </a:r>
            <a:r>
              <a:rPr lang="el-GR" sz="2400" dirty="0" smtClean="0"/>
              <a:t>διασχίσεις του διαύλου ανά</a:t>
            </a:r>
            <a:r>
              <a:rPr lang="en-US" sz="2400" dirty="0" smtClean="0"/>
              <a:t> datagram)</a:t>
            </a:r>
            <a:endParaRPr lang="en-US" sz="1800" dirty="0" smtClean="0"/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1162050" y="3915569"/>
            <a:ext cx="6400800" cy="2071688"/>
            <a:chOff x="1056" y="2199"/>
            <a:chExt cx="4032" cy="1305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1776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840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544" y="2448"/>
              <a:ext cx="110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1584" y="340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2064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3120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412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>
              <a:off x="1056" y="27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H="1">
              <a:off x="4368" y="273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>
              <a:off x="1200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201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2016" y="35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2976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3312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V="1">
              <a:off x="4080" y="27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4080" y="27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1766" y="2247"/>
              <a:ext cx="38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el-GR" sz="1600">
                  <a:latin typeface="Times New Roman" pitchFamily="18" charset="0"/>
                </a:rPr>
                <a:t>Input</a:t>
              </a:r>
            </a:p>
            <a:p>
              <a:r>
                <a:rPr lang="en-US" altLang="el-GR" sz="1600">
                  <a:latin typeface="Times New Roman" pitchFamily="18" charset="0"/>
                </a:rPr>
                <a:t>Port</a:t>
              </a:r>
              <a:endParaRPr lang="en-US" altLang="el-GR" sz="3200">
                <a:latin typeface="Times New Roman" pitchFamily="18" charset="0"/>
              </a:endParaRP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840" y="2256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el-GR" sz="1600">
                  <a:latin typeface="Times New Roman" pitchFamily="18" charset="0"/>
                </a:rPr>
                <a:t>Output</a:t>
              </a:r>
            </a:p>
            <a:p>
              <a:r>
                <a:rPr lang="en-US" altLang="el-GR" sz="1600">
                  <a:latin typeface="Times New Roman" pitchFamily="18" charset="0"/>
                </a:rPr>
                <a:t>Port</a:t>
              </a:r>
              <a:endParaRPr lang="en-US" altLang="el-GR" sz="3200">
                <a:latin typeface="Times New Roman" pitchFamily="18" charset="0"/>
              </a:endParaRPr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2630" y="2199"/>
              <a:ext cx="5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el-GR" sz="1600">
                  <a:latin typeface="Times New Roman" pitchFamily="18" charset="0"/>
                </a:rPr>
                <a:t>Memory</a:t>
              </a:r>
              <a:endParaRPr lang="en-US" altLang="el-GR" sz="3200">
                <a:latin typeface="Times New Roman" pitchFamily="18" charset="0"/>
              </a:endParaRPr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4310" y="3207"/>
              <a:ext cx="7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el-GR" sz="1600">
                  <a:latin typeface="Times New Roman" pitchFamily="18" charset="0"/>
                </a:rPr>
                <a:t>System Bus</a:t>
              </a:r>
              <a:endParaRPr lang="en-US" altLang="el-GR" sz="32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634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5C22895-1BD7-42C6-85D1-38582DD3163C}" type="slidenum">
              <a:rPr lang="en-US" smtClean="0"/>
              <a:pPr/>
              <a:t>27</a:t>
            </a:fld>
            <a:endParaRPr lang="en-US" smtClean="0"/>
          </a:p>
        </p:txBody>
      </p:sp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190625" y="671513"/>
            <a:ext cx="7391400" cy="5184775"/>
            <a:chOff x="1002" y="245"/>
            <a:chExt cx="4656" cy="3266"/>
          </a:xfrm>
        </p:grpSpPr>
        <p:pic>
          <p:nvPicPr>
            <p:cNvPr id="45062" name="Picture 3" descr="463 swtching method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2" y="252"/>
              <a:ext cx="4656" cy="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Rectangle 4"/>
            <p:cNvSpPr>
              <a:spLocks noChangeArrowheads="1"/>
            </p:cNvSpPr>
            <p:nvPr/>
          </p:nvSpPr>
          <p:spPr bwMode="auto">
            <a:xfrm>
              <a:off x="1030" y="245"/>
              <a:ext cx="2474" cy="13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5064" name="Rectangle 5"/>
            <p:cNvSpPr>
              <a:spLocks noChangeArrowheads="1"/>
            </p:cNvSpPr>
            <p:nvPr/>
          </p:nvSpPr>
          <p:spPr bwMode="auto">
            <a:xfrm>
              <a:off x="1992" y="1748"/>
              <a:ext cx="3237" cy="17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45059" name="Rectangle 6"/>
          <p:cNvSpPr>
            <a:spLocks noGrp="1" noChangeArrowheads="1"/>
          </p:cNvSpPr>
          <p:nvPr>
            <p:ph type="title"/>
          </p:nvPr>
        </p:nvSpPr>
        <p:spPr>
          <a:xfrm>
            <a:off x="540808" y="1058332"/>
            <a:ext cx="7772400" cy="417513"/>
          </a:xfrm>
        </p:spPr>
        <p:txBody>
          <a:bodyPr/>
          <a:lstStyle/>
          <a:p>
            <a:r>
              <a:rPr lang="el-GR" sz="3600" dirty="0" smtClean="0"/>
              <a:t>Μεταγωγή μέσω διαύλου</a:t>
            </a:r>
            <a:endParaRPr lang="en-US" dirty="0" smtClean="0"/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972733"/>
            <a:ext cx="5608638" cy="439473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Το </a:t>
            </a:r>
            <a:r>
              <a:rPr lang="en-US" sz="2400" dirty="0" smtClean="0"/>
              <a:t>datagram </a:t>
            </a:r>
            <a:r>
              <a:rPr lang="el-GR" sz="2400" dirty="0" smtClean="0"/>
              <a:t>από τη θύρα εισόδου της μνήμης στη θύρα εξόδου της μνήμης μέσω  διαμοιραζόμενου διαύλου (</a:t>
            </a:r>
            <a:r>
              <a:rPr lang="en-US" sz="2400" dirty="0" smtClean="0"/>
              <a:t>bus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Ανταγωνισμός διαύλου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η ταχύτητα μεταγωγής περιορίζεται από το εύρος</a:t>
            </a:r>
            <a:r>
              <a:rPr lang="en-US" sz="2400" dirty="0" smtClean="0"/>
              <a:t> </a:t>
            </a:r>
            <a:r>
              <a:rPr lang="el-GR" sz="2400" dirty="0" smtClean="0"/>
              <a:t>ζώνης του διαύλου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err="1" smtClean="0"/>
              <a:t>Διαύλος</a:t>
            </a:r>
            <a:r>
              <a:rPr lang="el-GR" sz="2400" dirty="0" smtClean="0"/>
              <a:t> </a:t>
            </a:r>
            <a:r>
              <a:rPr lang="en-US" sz="2400" dirty="0" smtClean="0"/>
              <a:t>32 </a:t>
            </a:r>
            <a:r>
              <a:rPr lang="en-US" sz="2400" dirty="0" err="1" smtClean="0"/>
              <a:t>Gbps</a:t>
            </a:r>
            <a:r>
              <a:rPr lang="en-US" sz="2400" dirty="0" smtClean="0"/>
              <a:t>, Cisco 5600: </a:t>
            </a:r>
            <a:r>
              <a:rPr lang="el-GR" sz="2400" dirty="0" smtClean="0"/>
              <a:t>επαρκής ταχύτητα για δρομολογητές πρόσβασης και εταιρικούς δρομολογητές</a:t>
            </a:r>
            <a:endParaRPr lang="en-US" sz="2400" dirty="0" smtClean="0"/>
          </a:p>
        </p:txBody>
      </p:sp>
      <p:sp>
        <p:nvSpPr>
          <p:cNvPr id="4506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4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334F023-4471-44CF-8409-EE2A7922E88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08000"/>
            <a:ext cx="7772400" cy="1143000"/>
          </a:xfrm>
        </p:spPr>
        <p:txBody>
          <a:bodyPr/>
          <a:lstStyle/>
          <a:p>
            <a:r>
              <a:rPr lang="el-GR" sz="3200" smtClean="0"/>
              <a:t>Μεταγωγή μέσω δικτύου διασύνδεσης</a:t>
            </a:r>
            <a:endParaRPr lang="en-US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676400"/>
            <a:ext cx="6470650" cy="39274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Ξεπερνά τους περιορισμούς εύρους ζώνης του διαύλου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Δίκτυα </a:t>
            </a:r>
            <a:r>
              <a:rPr lang="en-US" sz="2000" dirty="0" smtClean="0"/>
              <a:t>Banyan,</a:t>
            </a:r>
            <a:r>
              <a:rPr lang="el-GR" sz="2000" dirty="0" smtClean="0"/>
              <a:t> </a:t>
            </a:r>
            <a:r>
              <a:rPr lang="en-US" sz="2000" dirty="0" smtClean="0"/>
              <a:t>crossbar </a:t>
            </a:r>
            <a:r>
              <a:rPr lang="el-GR" sz="2000" dirty="0" smtClean="0"/>
              <a:t>δίκτυα</a:t>
            </a:r>
            <a:r>
              <a:rPr lang="en-US" sz="2000" dirty="0" smtClean="0"/>
              <a:t>, </a:t>
            </a:r>
            <a:r>
              <a:rPr lang="el-GR" sz="2000" dirty="0" smtClean="0"/>
              <a:t>άλλα δίκτυα διασύνδεσης που αρχικά αναπτύχθηκαν για τη διασύνδεση επεξεργαστών σε </a:t>
            </a:r>
            <a:r>
              <a:rPr lang="el-GR" sz="2000" dirty="0" err="1" smtClean="0"/>
              <a:t>πολυεπεξεργαστικά</a:t>
            </a:r>
            <a:r>
              <a:rPr lang="el-GR" sz="2000" dirty="0" smtClean="0"/>
              <a:t> συστήματα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Προηγμένη σχεδίαση</a:t>
            </a:r>
            <a:r>
              <a:rPr lang="en-US" sz="2000" dirty="0" smtClean="0"/>
              <a:t>: </a:t>
            </a:r>
            <a:r>
              <a:rPr lang="el-GR" sz="2000" dirty="0" smtClean="0"/>
              <a:t>κατάτμηση του </a:t>
            </a:r>
            <a:r>
              <a:rPr lang="en-US" sz="2000" dirty="0" smtClean="0"/>
              <a:t>datagram </a:t>
            </a:r>
            <a:r>
              <a:rPr lang="el-GR" sz="2000" dirty="0" smtClean="0"/>
              <a:t>σε σταθερού μήκους κελιά (</a:t>
            </a:r>
            <a:r>
              <a:rPr lang="en-US" sz="2000" dirty="0" smtClean="0"/>
              <a:t>cells</a:t>
            </a:r>
            <a:r>
              <a:rPr lang="el-GR" sz="2000" dirty="0" smtClean="0"/>
              <a:t>)</a:t>
            </a:r>
            <a:r>
              <a:rPr lang="en-US" sz="2000" dirty="0" smtClean="0"/>
              <a:t>, </a:t>
            </a:r>
            <a:r>
              <a:rPr lang="el-GR" sz="2000" dirty="0" smtClean="0"/>
              <a:t>μεταγωγή των κελιών </a:t>
            </a:r>
            <a:r>
              <a:rPr lang="el-GR" sz="2000" dirty="0" err="1" smtClean="0"/>
              <a:t>διαμέσω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δομήματος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Cisco 12000: </a:t>
            </a:r>
            <a:r>
              <a:rPr lang="el-GR" sz="2000" dirty="0" smtClean="0"/>
              <a:t>μετάγει</a:t>
            </a:r>
            <a:r>
              <a:rPr lang="en-US" sz="2000" dirty="0" smtClean="0"/>
              <a:t> 60 </a:t>
            </a:r>
            <a:r>
              <a:rPr lang="en-US" sz="2000" dirty="0" err="1" smtClean="0"/>
              <a:t>Gbps</a:t>
            </a:r>
            <a:r>
              <a:rPr lang="en-US" sz="2000" dirty="0" smtClean="0"/>
              <a:t> </a:t>
            </a:r>
            <a:r>
              <a:rPr lang="el-GR" sz="2000" dirty="0" smtClean="0"/>
              <a:t>μέσω του δικτύου διασύνδεσης</a:t>
            </a:r>
            <a:endParaRPr lang="en-US" sz="2000" dirty="0" smtClean="0"/>
          </a:p>
        </p:txBody>
      </p:sp>
      <p:sp>
        <p:nvSpPr>
          <p:cNvPr id="4608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46085" name="Group 58"/>
          <p:cNvGrpSpPr>
            <a:grpSpLocks/>
          </p:cNvGrpSpPr>
          <p:nvPr/>
        </p:nvGrpSpPr>
        <p:grpSpPr bwMode="auto">
          <a:xfrm>
            <a:off x="6753225" y="2535238"/>
            <a:ext cx="1684338" cy="2066925"/>
            <a:chOff x="3784" y="2763"/>
            <a:chExt cx="1447" cy="1302"/>
          </a:xfrm>
        </p:grpSpPr>
        <p:grpSp>
          <p:nvGrpSpPr>
            <p:cNvPr id="46086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46135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6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7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8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9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087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46130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1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2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3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4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088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46125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26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27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28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29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089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46107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46120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21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22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23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2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6108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46115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6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7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8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6109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46110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1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2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3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6090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1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2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3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4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5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6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097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098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099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0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1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2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3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4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5" name="Text Box 56"/>
            <p:cNvSpPr txBox="1">
              <a:spLocks noChangeArrowheads="1"/>
            </p:cNvSpPr>
            <p:nvPr/>
          </p:nvSpPr>
          <p:spPr bwMode="auto">
            <a:xfrm>
              <a:off x="3784" y="3813"/>
              <a:ext cx="7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crossbar</a:t>
              </a:r>
            </a:p>
          </p:txBody>
        </p:sp>
        <p:sp>
          <p:nvSpPr>
            <p:cNvPr id="46106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284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="" xmlns:p14="http://schemas.microsoft.com/office/powerpoint/2010/main" val="28144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E0214F4-2238-4061-83CA-64E0407D497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00050"/>
            <a:ext cx="7772400" cy="685800"/>
          </a:xfrm>
        </p:spPr>
        <p:txBody>
          <a:bodyPr/>
          <a:lstStyle/>
          <a:p>
            <a:r>
              <a:rPr lang="el-GR" sz="3600" smtClean="0"/>
              <a:t>Θύρες εξόδου</a:t>
            </a:r>
            <a:endParaRPr lang="en-US" sz="36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4324350"/>
            <a:ext cx="8401050" cy="91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Απαιτείται</a:t>
            </a:r>
            <a:r>
              <a:rPr lang="el-GR" sz="2000" i="1" dirty="0" smtClean="0">
                <a:solidFill>
                  <a:srgbClr val="FF0000"/>
                </a:solidFill>
              </a:rPr>
              <a:t> </a:t>
            </a:r>
            <a:r>
              <a:rPr lang="el-GR" sz="2000" i="1" dirty="0" err="1" smtClean="0">
                <a:solidFill>
                  <a:srgbClr val="FF0000"/>
                </a:solidFill>
              </a:rPr>
              <a:t>ενταμίευση</a:t>
            </a:r>
            <a:r>
              <a:rPr lang="el-GR" sz="2000" i="1" dirty="0" smtClean="0">
                <a:solidFill>
                  <a:srgbClr val="FF0000"/>
                </a:solidFill>
              </a:rPr>
              <a:t> (</a:t>
            </a:r>
            <a:r>
              <a:rPr lang="en-US" sz="2000" i="1" dirty="0" smtClean="0">
                <a:solidFill>
                  <a:srgbClr val="FF0000"/>
                </a:solidFill>
              </a:rPr>
              <a:t>buffering)</a:t>
            </a:r>
            <a:r>
              <a:rPr lang="en-US" sz="2000" dirty="0" smtClean="0"/>
              <a:t> </a:t>
            </a:r>
            <a:r>
              <a:rPr lang="el-GR" sz="2000" dirty="0" smtClean="0"/>
              <a:t>όταν τα</a:t>
            </a:r>
            <a:r>
              <a:rPr lang="en-US" sz="2000" dirty="0" smtClean="0"/>
              <a:t> datagrams </a:t>
            </a:r>
            <a:r>
              <a:rPr lang="el-GR" sz="2000" dirty="0" smtClean="0"/>
              <a:t>φτάνουν από το </a:t>
            </a:r>
            <a:r>
              <a:rPr lang="el-GR" sz="2000" dirty="0" err="1" smtClean="0"/>
              <a:t>δόμημα</a:t>
            </a:r>
            <a:r>
              <a:rPr lang="el-GR" sz="2000" dirty="0" smtClean="0"/>
              <a:t> μεταγωγής ταχύτερα από το ρυθμό μετάδοσης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Η</a:t>
            </a:r>
            <a:r>
              <a:rPr lang="el-GR" sz="2000" i="1" dirty="0" smtClean="0">
                <a:solidFill>
                  <a:srgbClr val="FF0000"/>
                </a:solidFill>
              </a:rPr>
              <a:t> πολιτική χρονοπρογραμματισμού (</a:t>
            </a:r>
            <a:r>
              <a:rPr lang="en-US" sz="2000" i="1" dirty="0" smtClean="0">
                <a:solidFill>
                  <a:srgbClr val="FF0000"/>
                </a:solidFill>
              </a:rPr>
              <a:t>scheduling discipline</a:t>
            </a:r>
            <a:r>
              <a:rPr lang="el-GR" sz="2000" i="1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επιλέγει κάποιο από τα </a:t>
            </a:r>
            <a:r>
              <a:rPr lang="el-GR" sz="2000" dirty="0" err="1" smtClean="0"/>
              <a:t>ενταμιευμένα</a:t>
            </a:r>
            <a:r>
              <a:rPr lang="el-GR" sz="2000" dirty="0" smtClean="0"/>
              <a:t> </a:t>
            </a:r>
            <a:r>
              <a:rPr lang="en-US" sz="2000" dirty="0" smtClean="0"/>
              <a:t>datagrams </a:t>
            </a:r>
            <a:r>
              <a:rPr lang="el-GR" sz="2000" dirty="0" smtClean="0"/>
              <a:t>για μετάδοση</a:t>
            </a:r>
            <a:endParaRPr lang="en-US" sz="1600" dirty="0" smtClean="0"/>
          </a:p>
        </p:txBody>
      </p:sp>
      <p:sp>
        <p:nvSpPr>
          <p:cNvPr id="471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line</a:t>
            </a:r>
          </a:p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termination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7112" name="Line 10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113" name="Line 11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114" name="Line 12"/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link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layer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protocol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(send)</a:t>
            </a:r>
          </a:p>
        </p:txBody>
      </p:sp>
      <p:sp>
        <p:nvSpPr>
          <p:cNvPr id="47116" name="Rectangle 16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switch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fabric</a:t>
            </a:r>
          </a:p>
        </p:txBody>
      </p:sp>
      <p:grpSp>
        <p:nvGrpSpPr>
          <p:cNvPr id="47117" name="Group 28"/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47120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7121" name="Text Box 14"/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datagram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buffer</a:t>
              </a:r>
            </a:p>
            <a:p>
              <a:pPr algn="ctr" eaLnBrk="0" hangingPunct="0"/>
              <a:endParaRPr lang="en-US">
                <a:latin typeface="Arial" charset="0"/>
                <a:ea typeface="ＭＳ Ｐゴシック"/>
                <a:cs typeface="ＭＳ Ｐゴシック"/>
              </a:endParaRPr>
            </a:p>
            <a:p>
              <a:pPr algn="ctr" eaLnBrk="0" hangingPunct="0"/>
              <a:endParaRPr lang="en-US">
                <a:latin typeface="Arial" charset="0"/>
                <a:ea typeface="ＭＳ Ｐゴシック"/>
                <a:cs typeface="ＭＳ Ｐゴシック"/>
              </a:endParaRPr>
            </a:p>
            <a:p>
              <a:pPr algn="ctr" eaLnBrk="0" hangingPunct="0"/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queueing</a:t>
              </a:r>
            </a:p>
          </p:txBody>
        </p:sp>
        <p:grpSp>
          <p:nvGrpSpPr>
            <p:cNvPr id="47122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47123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7124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5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6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7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8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9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30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31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7118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119" name="Line 9"/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70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9B95813-C1DF-43ED-93BF-6616E3BD5D3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Κεφάλαιο 4</a:t>
            </a:r>
            <a:r>
              <a:rPr lang="en-US" smtClean="0"/>
              <a:t>: </a:t>
            </a:r>
            <a:r>
              <a:rPr lang="el-GR" smtClean="0"/>
              <a:t>Επίπεδο Δικτύου</a:t>
            </a:r>
            <a:endParaRPr lang="en-US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3200" u="sng" dirty="0" smtClean="0">
                <a:solidFill>
                  <a:srgbClr val="FF0000"/>
                </a:solidFill>
              </a:rPr>
              <a:t>Στόχοι κεφαλαίου</a:t>
            </a:r>
            <a:r>
              <a:rPr lang="en-US" sz="3200" u="sng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Κατανόηση των βασικών αρχών πίσω από τις υπηρεσίες του επιπέδου δικτύου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Μοντέλα υπηρεσιών του επιπέδου δικτύου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Προώθηση </a:t>
            </a:r>
            <a:r>
              <a:rPr lang="en-US" dirty="0" smtClean="0"/>
              <a:t>vs</a:t>
            </a:r>
            <a:r>
              <a:rPr lang="el-GR" dirty="0" smtClean="0"/>
              <a:t> δρομολόγηση (</a:t>
            </a:r>
            <a:r>
              <a:rPr lang="en-US" dirty="0" smtClean="0"/>
              <a:t>forwarding vs routing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Πως δουλεύει ένας δρομολογητής (</a:t>
            </a:r>
            <a:r>
              <a:rPr lang="en-US" dirty="0" smtClean="0"/>
              <a:t>router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Δρομολόγηση </a:t>
            </a:r>
            <a:r>
              <a:rPr lang="en-US" dirty="0" smtClean="0"/>
              <a:t>(</a:t>
            </a:r>
            <a:r>
              <a:rPr lang="el-GR" dirty="0" smtClean="0"/>
              <a:t>επιλογή διαδρομής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(</a:t>
            </a:r>
            <a:r>
              <a:rPr lang="el-GR" dirty="0" err="1" smtClean="0"/>
              <a:t>Ευρυ)εκπομπή</a:t>
            </a:r>
            <a:r>
              <a:rPr lang="el-GR" dirty="0" smtClean="0"/>
              <a:t>, </a:t>
            </a:r>
            <a:r>
              <a:rPr lang="el-GR" dirty="0" err="1" smtClean="0"/>
              <a:t>πολυεκπομπή</a:t>
            </a:r>
            <a:r>
              <a:rPr lang="el-GR" dirty="0" smtClean="0"/>
              <a:t> (</a:t>
            </a:r>
            <a:r>
              <a:rPr lang="en-US" dirty="0" smtClean="0"/>
              <a:t>Broadcast, multicast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πραγμάτωση</a:t>
            </a:r>
            <a:r>
              <a:rPr lang="en-US" dirty="0" smtClean="0"/>
              <a:t>, </a:t>
            </a:r>
            <a:r>
              <a:rPr lang="el-GR" dirty="0" smtClean="0"/>
              <a:t>υλοποίηση στο Διαδίκτυο</a:t>
            </a:r>
            <a:endParaRPr lang="en-US" dirty="0" smtClean="0"/>
          </a:p>
        </p:txBody>
      </p:sp>
      <p:sp>
        <p:nvSpPr>
          <p:cNvPr id="1003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2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AD87534-4D40-45CD-8968-E8B831F6143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 smtClean="0"/>
              <a:t>Ενταμίευση</a:t>
            </a:r>
            <a:r>
              <a:rPr lang="el-GR" sz="3600" dirty="0" smtClean="0"/>
              <a:t> στη θύρα εξόδου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4635500"/>
            <a:ext cx="7772400" cy="11906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err="1" smtClean="0"/>
              <a:t>Ενταμίευση</a:t>
            </a:r>
            <a:r>
              <a:rPr lang="el-GR" sz="2000" dirty="0" smtClean="0"/>
              <a:t> απαιτείται όταν ο ρυθμός άφιξης μέσω του μεταγωγού υπερβαίνει την ταχύτητα της γραμμής εξόδου </a:t>
            </a:r>
          </a:p>
          <a:p>
            <a:pPr>
              <a:buFont typeface="Wingdings" pitchFamily="2" charset="2"/>
              <a:buChar char="q"/>
            </a:pPr>
            <a:r>
              <a:rPr lang="el-GR" sz="2000" i="1" dirty="0" smtClean="0">
                <a:solidFill>
                  <a:srgbClr val="FF0000"/>
                </a:solidFill>
              </a:rPr>
              <a:t>Καθυστέρηση αναμονής και απώλειες λόγω υπερχείλισης του </a:t>
            </a:r>
            <a:r>
              <a:rPr lang="el-GR" sz="2000" i="1" dirty="0" err="1" smtClean="0">
                <a:solidFill>
                  <a:srgbClr val="FF0000"/>
                </a:solidFill>
              </a:rPr>
              <a:t>ενταμιευτή</a:t>
            </a:r>
            <a:r>
              <a:rPr lang="el-GR" sz="2000" i="1" dirty="0" smtClean="0">
                <a:solidFill>
                  <a:srgbClr val="FF0000"/>
                </a:solidFill>
              </a:rPr>
              <a:t> της θύρας εξόδου</a:t>
            </a:r>
            <a:r>
              <a:rPr lang="en-US" sz="2000" i="1" dirty="0" smtClean="0">
                <a:solidFill>
                  <a:srgbClr val="FF0000"/>
                </a:solidFill>
              </a:rPr>
              <a:t>!</a:t>
            </a:r>
            <a:endParaRPr lang="en-US" sz="2000" dirty="0" smtClean="0"/>
          </a:p>
        </p:txBody>
      </p:sp>
      <p:sp>
        <p:nvSpPr>
          <p:cNvPr id="48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48133" name="Group 78"/>
          <p:cNvGrpSpPr>
            <a:grpSpLocks/>
          </p:cNvGrpSpPr>
          <p:nvPr/>
        </p:nvGrpSpPr>
        <p:grpSpPr bwMode="auto">
          <a:xfrm>
            <a:off x="884238" y="1477963"/>
            <a:ext cx="7412037" cy="2967037"/>
            <a:chOff x="550" y="931"/>
            <a:chExt cx="4669" cy="1869"/>
          </a:xfrm>
        </p:grpSpPr>
        <p:grpSp>
          <p:nvGrpSpPr>
            <p:cNvPr id="48134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48180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48181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48200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201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202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48182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48197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98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99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48183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4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5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6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7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8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8189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48194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95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96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190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48191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92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93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8135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48157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48158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48177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78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79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48159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48174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75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76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48160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1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2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3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4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5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8166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48171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72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73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167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48168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69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70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8136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37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38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39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0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1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42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43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1400">
                  <a:latin typeface="Arial" charset="0"/>
                  <a:ea typeface="ＭＳ Ｐゴシック"/>
                  <a:cs typeface="ＭＳ Ｐゴシック"/>
                </a:rPr>
                <a:t>τη στιγμή </a:t>
              </a:r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t, </a:t>
              </a:r>
              <a:r>
                <a:rPr lang="el-GR" sz="1400">
                  <a:latin typeface="Arial" charset="0"/>
                  <a:ea typeface="ＭＳ Ｐゴシック"/>
                  <a:cs typeface="ＭＳ Ｐゴシック"/>
                </a:rPr>
                <a:t>περισσότερα πακέτα από την είσοδο στην έξοδο</a:t>
              </a:r>
              <a:endParaRPr lang="en-US" sz="1400" i="1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4" name="Text Box 64"/>
            <p:cNvSpPr txBox="1">
              <a:spLocks noChangeArrowheads="1"/>
            </p:cNvSpPr>
            <p:nvPr/>
          </p:nvSpPr>
          <p:spPr bwMode="auto">
            <a:xfrm>
              <a:off x="3384" y="2325"/>
              <a:ext cx="15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1400" dirty="0">
                  <a:latin typeface="Arial" charset="0"/>
                  <a:ea typeface="ＭＳ Ｐゴシック"/>
                  <a:cs typeface="ＭＳ Ｐゴシック"/>
                </a:rPr>
                <a:t>έ</a:t>
              </a:r>
              <a:r>
                <a:rPr lang="el-GR" sz="1400" dirty="0" smtClean="0">
                  <a:latin typeface="Arial" charset="0"/>
                  <a:ea typeface="ＭＳ Ｐゴシック"/>
                  <a:cs typeface="ＭＳ Ｐゴシック"/>
                </a:rPr>
                <a:t>να πακέτο αργότερα</a:t>
              </a:r>
              <a:endParaRPr lang="en-US" sz="1400" i="1" dirty="0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5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switch</a:t>
              </a:r>
            </a:p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fabric</a:t>
              </a:r>
            </a:p>
          </p:txBody>
        </p:sp>
        <p:sp>
          <p:nvSpPr>
            <p:cNvPr id="48146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switch</a:t>
              </a:r>
            </a:p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fabric</a:t>
              </a:r>
            </a:p>
          </p:txBody>
        </p:sp>
        <p:sp>
          <p:nvSpPr>
            <p:cNvPr id="48147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8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9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50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51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52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53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125 h 480"/>
                <a:gd name="T2" fmla="*/ 480 w 1002"/>
                <a:gd name="T3" fmla="*/ 0 h 480"/>
                <a:gd name="T4" fmla="*/ 921 w 1002"/>
                <a:gd name="T5" fmla="*/ 2903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54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55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56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82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B63E109-B3B0-40D5-BE9F-5356D0D76A8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Πόση </a:t>
            </a:r>
            <a:r>
              <a:rPr lang="el-GR" sz="3600" dirty="0" err="1" smtClean="0"/>
              <a:t>ενταμίευση</a:t>
            </a:r>
            <a:r>
              <a:rPr lang="el-GR" sz="3600" dirty="0" smtClean="0"/>
              <a:t>;</a:t>
            </a:r>
            <a:endParaRPr lang="en-US" sz="36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Πρακτικός κανόνας του </a:t>
            </a:r>
            <a:r>
              <a:rPr lang="en-US" dirty="0" smtClean="0"/>
              <a:t>RFC 3439: </a:t>
            </a:r>
            <a:r>
              <a:rPr lang="el-GR" dirty="0" smtClean="0"/>
              <a:t>μέση </a:t>
            </a:r>
            <a:r>
              <a:rPr lang="el-GR" dirty="0" err="1" smtClean="0"/>
              <a:t>ενταμίευση</a:t>
            </a:r>
            <a:r>
              <a:rPr lang="el-GR" dirty="0" smtClean="0"/>
              <a:t> ίση με το «τυπικό» </a:t>
            </a:r>
            <a:r>
              <a:rPr lang="en-US" dirty="0" smtClean="0"/>
              <a:t>RTT (</a:t>
            </a:r>
            <a:r>
              <a:rPr lang="el-GR" dirty="0" smtClean="0"/>
              <a:t>π.χ.</a:t>
            </a:r>
            <a:r>
              <a:rPr lang="en-US" dirty="0" smtClean="0"/>
              <a:t> 250 </a:t>
            </a:r>
            <a:r>
              <a:rPr lang="en-US" dirty="0" err="1" smtClean="0"/>
              <a:t>msec</a:t>
            </a:r>
            <a:r>
              <a:rPr lang="en-US" dirty="0" smtClean="0"/>
              <a:t>) </a:t>
            </a:r>
            <a:r>
              <a:rPr lang="el-GR" dirty="0" smtClean="0"/>
              <a:t>επί τη χωρητικότητα της ζεύξης</a:t>
            </a:r>
            <a:r>
              <a:rPr lang="en-US" dirty="0" smtClean="0"/>
              <a:t> C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π</a:t>
            </a:r>
            <a:r>
              <a:rPr lang="en-US" dirty="0" smtClean="0"/>
              <a:t>.</a:t>
            </a:r>
            <a:r>
              <a:rPr lang="el-GR" dirty="0" smtClean="0"/>
              <a:t>χ</a:t>
            </a:r>
            <a:r>
              <a:rPr lang="en-US" dirty="0" smtClean="0"/>
              <a:t>., C = 10 </a:t>
            </a:r>
            <a:r>
              <a:rPr lang="en-US" dirty="0" err="1" smtClean="0"/>
              <a:t>Gps</a:t>
            </a:r>
            <a:r>
              <a:rPr lang="el-GR" dirty="0" smtClean="0"/>
              <a:t> ζεύξη</a:t>
            </a:r>
            <a:r>
              <a:rPr lang="en-US" dirty="0" smtClean="0"/>
              <a:t> :</a:t>
            </a:r>
            <a:r>
              <a:rPr lang="el-GR" dirty="0" smtClean="0"/>
              <a:t> </a:t>
            </a:r>
            <a:r>
              <a:rPr lang="el-GR" dirty="0" err="1" smtClean="0"/>
              <a:t>ενταμιευτής</a:t>
            </a:r>
            <a:r>
              <a:rPr lang="en-US" dirty="0" smtClean="0"/>
              <a:t> 2.5 </a:t>
            </a:r>
            <a:r>
              <a:rPr lang="en-US" dirty="0" err="1" smtClean="0"/>
              <a:t>Gbit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Πρόσφατη σύσταση</a:t>
            </a:r>
            <a:r>
              <a:rPr lang="en-US" dirty="0" smtClean="0"/>
              <a:t>: </a:t>
            </a:r>
            <a:r>
              <a:rPr lang="el-GR" dirty="0" smtClean="0"/>
              <a:t>με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ροές</a:t>
            </a:r>
            <a:r>
              <a:rPr lang="en-US" dirty="0" smtClean="0"/>
              <a:t>, </a:t>
            </a:r>
            <a:r>
              <a:rPr lang="el-GR" dirty="0" err="1" smtClean="0"/>
              <a:t>ενταμίευση</a:t>
            </a:r>
            <a:r>
              <a:rPr lang="el-GR" dirty="0" smtClean="0"/>
              <a:t> ίση με</a:t>
            </a:r>
            <a:r>
              <a:rPr lang="en-US" dirty="0" smtClean="0"/>
              <a:t> </a:t>
            </a:r>
          </a:p>
        </p:txBody>
      </p:sp>
      <p:grpSp>
        <p:nvGrpSpPr>
          <p:cNvPr id="49156" name="Group 9"/>
          <p:cNvGrpSpPr>
            <a:grpSpLocks/>
          </p:cNvGrpSpPr>
          <p:nvPr/>
        </p:nvGrpSpPr>
        <p:grpSpPr bwMode="auto">
          <a:xfrm>
            <a:off x="2109788" y="3690938"/>
            <a:ext cx="1157287" cy="1106487"/>
            <a:chOff x="1923" y="2807"/>
            <a:chExt cx="729" cy="697"/>
          </a:xfrm>
        </p:grpSpPr>
        <p:sp>
          <p:nvSpPr>
            <p:cNvPr id="49158" name="Text Box 4"/>
            <p:cNvSpPr txBox="1">
              <a:spLocks noChangeArrowheads="1"/>
            </p:cNvSpPr>
            <p:nvPr/>
          </p:nvSpPr>
          <p:spPr bwMode="auto">
            <a:xfrm>
              <a:off x="1923" y="2922"/>
              <a:ext cx="7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RTT  C</a:t>
              </a:r>
            </a:p>
          </p:txBody>
        </p:sp>
        <p:sp>
          <p:nvSpPr>
            <p:cNvPr id="49159" name="Text Box 5"/>
            <p:cNvSpPr txBox="1">
              <a:spLocks noChangeArrowheads="1"/>
            </p:cNvSpPr>
            <p:nvPr/>
          </p:nvSpPr>
          <p:spPr bwMode="auto">
            <a:xfrm>
              <a:off x="2309" y="2807"/>
              <a:ext cx="1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/>
                <a:t>.</a:t>
              </a:r>
            </a:p>
          </p:txBody>
        </p:sp>
        <p:sp>
          <p:nvSpPr>
            <p:cNvPr id="49160" name="Line 6"/>
            <p:cNvSpPr>
              <a:spLocks noChangeShapeType="1"/>
            </p:cNvSpPr>
            <p:nvPr/>
          </p:nvSpPr>
          <p:spPr bwMode="auto">
            <a:xfrm>
              <a:off x="1974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9161" name="Text Box 7"/>
            <p:cNvSpPr txBox="1">
              <a:spLocks noChangeArrowheads="1"/>
            </p:cNvSpPr>
            <p:nvPr/>
          </p:nvSpPr>
          <p:spPr bwMode="auto">
            <a:xfrm>
              <a:off x="2091" y="3216"/>
              <a:ext cx="2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N</a:t>
              </a:r>
            </a:p>
          </p:txBody>
        </p:sp>
        <p:sp>
          <p:nvSpPr>
            <p:cNvPr id="49162" name="Freeform 8"/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09"/>
                <a:gd name="T17" fmla="*/ 279 w 279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91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6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658CFB4-8D00-4803-839C-65D891851C3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7772400" cy="457200"/>
          </a:xfrm>
        </p:spPr>
        <p:txBody>
          <a:bodyPr/>
          <a:lstStyle/>
          <a:p>
            <a:r>
              <a:rPr lang="el-GR" sz="3200" dirty="0" err="1" smtClean="0"/>
              <a:t>Ενταμίευση</a:t>
            </a:r>
            <a:r>
              <a:rPr lang="el-GR" sz="3200" dirty="0" smtClean="0"/>
              <a:t> στη θύρα εισόδου</a:t>
            </a: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30178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Το </a:t>
            </a:r>
            <a:r>
              <a:rPr lang="el-GR" sz="2000" dirty="0" err="1" smtClean="0"/>
              <a:t>δόμημα</a:t>
            </a:r>
            <a:r>
              <a:rPr lang="el-GR" sz="2000" dirty="0" smtClean="0"/>
              <a:t> μεταγωγής πιο αργό από το συνδυασμό των θυρών εισόδου</a:t>
            </a:r>
            <a:r>
              <a:rPr lang="en-US" sz="2000" dirty="0" smtClean="0"/>
              <a:t> -&gt; </a:t>
            </a:r>
            <a:r>
              <a:rPr lang="el-GR" sz="2000" dirty="0" smtClean="0"/>
              <a:t>ενδέχεται να εμφανιστεί αναμονή στις ουρές εισόδου</a:t>
            </a:r>
          </a:p>
          <a:p>
            <a:pPr lvl="1">
              <a:buFont typeface="Wingdings" pitchFamily="2" charset="2"/>
              <a:buChar char="q"/>
            </a:pPr>
            <a:r>
              <a:rPr lang="el-GR" sz="1600" i="1" dirty="0" smtClean="0">
                <a:solidFill>
                  <a:srgbClr val="FF0000"/>
                </a:solidFill>
              </a:rPr>
              <a:t>Καθυστέρηση αναμονής και απώλειες λόγω υπερχείλισης του </a:t>
            </a:r>
            <a:r>
              <a:rPr lang="el-GR" sz="1600" i="1" dirty="0" err="1" smtClean="0">
                <a:solidFill>
                  <a:srgbClr val="FF0000"/>
                </a:solidFill>
              </a:rPr>
              <a:t>ενταμιευτή</a:t>
            </a:r>
            <a:r>
              <a:rPr lang="el-GR" sz="1600" i="1" dirty="0" smtClean="0">
                <a:solidFill>
                  <a:srgbClr val="FF0000"/>
                </a:solidFill>
              </a:rPr>
              <a:t> της θύρας εισόδου</a:t>
            </a:r>
            <a:r>
              <a:rPr lang="en-US" sz="1600" i="1" dirty="0" smtClean="0">
                <a:solidFill>
                  <a:srgbClr val="FF0000"/>
                </a:solidFill>
              </a:rPr>
              <a:t>!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Μπλοκάρισμα κεφαλής γραμμής (</a:t>
            </a:r>
            <a:r>
              <a:rPr lang="en-US" sz="2000" dirty="0" smtClean="0">
                <a:solidFill>
                  <a:srgbClr val="FF0000"/>
                </a:solidFill>
              </a:rPr>
              <a:t>Head-of-the-Line (HOL) blocking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err="1" smtClean="0"/>
              <a:t>ενταμιευμένο</a:t>
            </a:r>
            <a:r>
              <a:rPr lang="en-US" sz="2000" dirty="0" smtClean="0"/>
              <a:t> datagram </a:t>
            </a:r>
            <a:r>
              <a:rPr lang="el-GR" sz="2000" dirty="0" smtClean="0"/>
              <a:t>στην κορυφή της ουράς εμποδίζει άλλα </a:t>
            </a:r>
            <a:r>
              <a:rPr lang="en-US" sz="2000" dirty="0" err="1" smtClean="0"/>
              <a:t>datagrams</a:t>
            </a:r>
            <a:r>
              <a:rPr lang="en-US" sz="2000" dirty="0" smtClean="0"/>
              <a:t> </a:t>
            </a:r>
            <a:r>
              <a:rPr lang="el-GR" sz="2000" dirty="0" smtClean="0"/>
              <a:t>από το να προωθηθούν</a:t>
            </a:r>
            <a:endParaRPr lang="en-US" sz="2000" dirty="0" smtClean="0"/>
          </a:p>
        </p:txBody>
      </p:sp>
      <p:sp>
        <p:nvSpPr>
          <p:cNvPr id="50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50181" name="Group 7"/>
          <p:cNvGrpSpPr>
            <a:grpSpLocks/>
          </p:cNvGrpSpPr>
          <p:nvPr/>
        </p:nvGrpSpPr>
        <p:grpSpPr bwMode="auto">
          <a:xfrm>
            <a:off x="1292225" y="3546475"/>
            <a:ext cx="3027363" cy="1809750"/>
            <a:chOff x="523" y="976"/>
            <a:chExt cx="2099" cy="1356"/>
          </a:xfrm>
        </p:grpSpPr>
        <p:sp>
          <p:nvSpPr>
            <p:cNvPr id="50226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50227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50246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247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248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50228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50243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244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245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50229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0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1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2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3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4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50235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50240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41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42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50236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50237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38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39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50182" name="Rectangle 55"/>
          <p:cNvSpPr>
            <a:spLocks noChangeArrowheads="1"/>
          </p:cNvSpPr>
          <p:nvPr/>
        </p:nvSpPr>
        <p:spPr bwMode="auto">
          <a:xfrm>
            <a:off x="1760538" y="3608388"/>
            <a:ext cx="252412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3" name="Rectangle 56"/>
          <p:cNvSpPr>
            <a:spLocks noChangeArrowheads="1"/>
          </p:cNvSpPr>
          <p:nvPr/>
        </p:nvSpPr>
        <p:spPr bwMode="auto">
          <a:xfrm>
            <a:off x="1779588" y="4275138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4" name="Rectangle 57"/>
          <p:cNvSpPr>
            <a:spLocks noChangeArrowheads="1"/>
          </p:cNvSpPr>
          <p:nvPr/>
        </p:nvSpPr>
        <p:spPr bwMode="auto">
          <a:xfrm>
            <a:off x="1744663" y="4894263"/>
            <a:ext cx="252412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5" name="Rectangle 58"/>
          <p:cNvSpPr>
            <a:spLocks noChangeArrowheads="1"/>
          </p:cNvSpPr>
          <p:nvPr/>
        </p:nvSpPr>
        <p:spPr bwMode="auto">
          <a:xfrm>
            <a:off x="1385888" y="3603625"/>
            <a:ext cx="252412" cy="131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6" name="Rectangle 59"/>
          <p:cNvSpPr>
            <a:spLocks noChangeArrowheads="1"/>
          </p:cNvSpPr>
          <p:nvPr/>
        </p:nvSpPr>
        <p:spPr bwMode="auto">
          <a:xfrm>
            <a:off x="1349375" y="4883150"/>
            <a:ext cx="252413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7" name="Line 60"/>
          <p:cNvSpPr>
            <a:spLocks noChangeShapeType="1"/>
          </p:cNvSpPr>
          <p:nvPr/>
        </p:nvSpPr>
        <p:spPr bwMode="auto">
          <a:xfrm>
            <a:off x="2101850" y="3679825"/>
            <a:ext cx="1479550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0188" name="Freeform 61"/>
          <p:cNvSpPr>
            <a:spLocks/>
          </p:cNvSpPr>
          <p:nvPr/>
        </p:nvSpPr>
        <p:spPr bwMode="auto">
          <a:xfrm>
            <a:off x="2130425" y="3997325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0189" name="Text Box 62"/>
          <p:cNvSpPr txBox="1">
            <a:spLocks noChangeArrowheads="1"/>
          </p:cNvSpPr>
          <p:nvPr/>
        </p:nvSpPr>
        <p:spPr bwMode="auto">
          <a:xfrm>
            <a:off x="1125538" y="5341938"/>
            <a:ext cx="33909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1400" dirty="0">
                <a:solidFill>
                  <a:srgbClr val="FF0000"/>
                </a:solidFill>
                <a:latin typeface="+mn-lt"/>
                <a:ea typeface="ＭＳ Ｐゴシック"/>
                <a:cs typeface="Arial" charset="0"/>
              </a:rPr>
              <a:t>συναγωνισμός στη θύρα εξόδου</a:t>
            </a:r>
            <a:r>
              <a:rPr lang="el-GR" sz="1400" dirty="0">
                <a:latin typeface="+mn-lt"/>
                <a:ea typeface="ＭＳ Ｐゴシック"/>
                <a:cs typeface="Arial" charset="0"/>
              </a:rPr>
              <a:t>:</a:t>
            </a:r>
          </a:p>
          <a:p>
            <a:pPr algn="ctr" eaLnBrk="0" hangingPunct="0"/>
            <a:r>
              <a:rPr lang="el-GR" sz="1400" dirty="0">
                <a:latin typeface="+mn-lt"/>
                <a:ea typeface="ＭＳ Ｐゴシック"/>
                <a:cs typeface="Arial" charset="0"/>
              </a:rPr>
              <a:t>μόνο ένα κόκκινο </a:t>
            </a:r>
            <a:r>
              <a:rPr lang="en-US" sz="1400" dirty="0">
                <a:latin typeface="+mn-lt"/>
                <a:ea typeface="ＭＳ Ｐゴシック"/>
                <a:cs typeface="Arial" charset="0"/>
              </a:rPr>
              <a:t>datagram </a:t>
            </a:r>
            <a:r>
              <a:rPr lang="el-GR" sz="1400" dirty="0">
                <a:latin typeface="+mn-lt"/>
                <a:ea typeface="ＭＳ Ｐゴシック"/>
                <a:cs typeface="Arial" charset="0"/>
              </a:rPr>
              <a:t>μπορεί να μεταφερθεί</a:t>
            </a:r>
          </a:p>
          <a:p>
            <a:pPr algn="ctr" eaLnBrk="0" hangingPunct="0"/>
            <a:r>
              <a:rPr lang="el-GR" sz="1400" dirty="0">
                <a:latin typeface="+mn-lt"/>
                <a:ea typeface="ＭＳ Ｐゴシック"/>
                <a:cs typeface="Arial" charset="0"/>
              </a:rPr>
              <a:t>το χαμηλότερο κόκκινο πακέτο μπλοκάρεται</a:t>
            </a:r>
            <a:endParaRPr lang="en-US" sz="1400" dirty="0">
              <a:latin typeface="+mn-lt"/>
              <a:ea typeface="ＭＳ Ｐゴシック"/>
              <a:cs typeface="Arial" charset="0"/>
            </a:endParaRPr>
          </a:p>
        </p:txBody>
      </p:sp>
      <p:sp>
        <p:nvSpPr>
          <p:cNvPr id="50190" name="Text Box 64"/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switch</a:t>
            </a:r>
          </a:p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fabric</a:t>
            </a:r>
          </a:p>
        </p:txBody>
      </p:sp>
      <p:sp>
        <p:nvSpPr>
          <p:cNvPr id="50191" name="Line 73"/>
          <p:cNvSpPr>
            <a:spLocks noChangeShapeType="1"/>
          </p:cNvSpPr>
          <p:nvPr/>
        </p:nvSpPr>
        <p:spPr bwMode="auto">
          <a:xfrm>
            <a:off x="2124075" y="432752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1" name="Group 79"/>
          <p:cNvGrpSpPr>
            <a:grpSpLocks/>
          </p:cNvGrpSpPr>
          <p:nvPr/>
        </p:nvGrpSpPr>
        <p:grpSpPr bwMode="auto">
          <a:xfrm>
            <a:off x="4656138" y="3375025"/>
            <a:ext cx="3027362" cy="3035300"/>
            <a:chOff x="3074" y="2025"/>
            <a:chExt cx="1907" cy="1912"/>
          </a:xfrm>
        </p:grpSpPr>
        <p:grpSp>
          <p:nvGrpSpPr>
            <p:cNvPr id="50193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50203" name="Rectangle 32"/>
              <p:cNvSpPr>
                <a:spLocks noChangeArrowheads="1"/>
              </p:cNvSpPr>
              <p:nvPr/>
            </p:nvSpPr>
            <p:spPr bwMode="auto">
              <a:xfrm>
                <a:off x="1219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50204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50223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50224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50225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0205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50220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50221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50222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50206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07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08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09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10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11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50212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50217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0218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0219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50213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50214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0215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0216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50194" name="Text Box 63"/>
            <p:cNvSpPr txBox="1">
              <a:spLocks noChangeArrowheads="1"/>
            </p:cNvSpPr>
            <p:nvPr/>
          </p:nvSpPr>
          <p:spPr bwMode="auto">
            <a:xfrm>
              <a:off x="3257" y="3200"/>
              <a:ext cx="140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l-GR" sz="1400" dirty="0">
                  <a:solidFill>
                    <a:srgbClr val="00B050"/>
                  </a:solidFill>
                  <a:latin typeface="+mn-lt"/>
                  <a:ea typeface="ＭＳ Ｐゴシック"/>
                  <a:cs typeface="Arial" charset="0"/>
                </a:rPr>
                <a:t>ένα πακέτο αργότερα</a:t>
              </a:r>
              <a:r>
                <a:rPr lang="en-US" sz="1400" dirty="0">
                  <a:latin typeface="+mn-lt"/>
                  <a:ea typeface="ＭＳ Ｐゴシック"/>
                  <a:cs typeface="Arial" charset="0"/>
                </a:rPr>
                <a:t>:</a:t>
              </a:r>
              <a:r>
                <a:rPr lang="el-GR" sz="1400" dirty="0">
                  <a:latin typeface="+mn-lt"/>
                  <a:ea typeface="ＭＳ Ｐゴシック"/>
                  <a:cs typeface="Arial" charset="0"/>
                </a:rPr>
                <a:t> </a:t>
              </a:r>
            </a:p>
            <a:p>
              <a:pPr algn="ctr" eaLnBrk="0" hangingPunct="0"/>
              <a:r>
                <a:rPr lang="el-GR" sz="1400" dirty="0">
                  <a:latin typeface="+mn-lt"/>
                  <a:ea typeface="ＭＳ Ｐゴシック"/>
                  <a:cs typeface="Arial" charset="0"/>
                </a:rPr>
                <a:t>το πράσινο πακέτο αντιμετωπίζει μπλοκάρισμα κεφαλής γραμμής</a:t>
              </a:r>
              <a:endParaRPr lang="en-US" sz="1400" dirty="0">
                <a:latin typeface="+mn-lt"/>
                <a:ea typeface="ＭＳ Ｐゴシック"/>
                <a:cs typeface="Arial" charset="0"/>
              </a:endParaRPr>
            </a:p>
          </p:txBody>
        </p:sp>
        <p:sp>
          <p:nvSpPr>
            <p:cNvPr id="50195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switch</a:t>
              </a:r>
            </a:p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fabric</a:t>
              </a:r>
            </a:p>
          </p:txBody>
        </p:sp>
        <p:sp>
          <p:nvSpPr>
            <p:cNvPr id="50196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197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198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199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260 h 735"/>
                <a:gd name="T2" fmla="*/ 291 w 967"/>
                <a:gd name="T3" fmla="*/ 260 h 735"/>
                <a:gd name="T4" fmla="*/ 542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00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01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202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745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64F472A-447E-46C9-B4C6-2F722FE5873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Κεφάλαιο</a:t>
            </a:r>
            <a:r>
              <a:rPr lang="en-US" sz="3600" dirty="0" smtClean="0"/>
              <a:t> 4: </a:t>
            </a:r>
            <a:r>
              <a:rPr lang="el-GR" sz="3600" dirty="0" smtClean="0"/>
              <a:t>Επίπεδο Δικτύου</a:t>
            </a:r>
            <a:endParaRPr lang="en-US" sz="3600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 </a:t>
            </a:r>
            <a:r>
              <a:rPr lang="en-US" sz="2000" kern="0" dirty="0" smtClean="0">
                <a:latin typeface="+mn-lt"/>
              </a:rPr>
              <a:t>1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l-GR" sz="2000" kern="0" dirty="0">
                <a:latin typeface="+mn-lt"/>
              </a:rPr>
              <a:t>Εισαγωγή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4.2 </a:t>
            </a:r>
            <a:r>
              <a:rPr lang="el-GR" sz="2000" kern="0" dirty="0" smtClean="0">
                <a:latin typeface="+mn-lt"/>
              </a:rPr>
              <a:t> Δίκτυα </a:t>
            </a:r>
            <a:r>
              <a:rPr lang="el-GR" sz="2000" kern="0" dirty="0">
                <a:latin typeface="+mn-lt"/>
              </a:rPr>
              <a:t>εικονικού κυκλώματος και δεδομενογράμματος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4.3 </a:t>
            </a:r>
            <a:r>
              <a:rPr lang="el-GR" sz="2000" kern="0" dirty="0" smtClean="0">
                <a:latin typeface="+mn-lt"/>
              </a:rPr>
              <a:t> Τί </a:t>
            </a:r>
            <a:r>
              <a:rPr lang="el-GR" sz="2000" kern="0" dirty="0">
                <a:latin typeface="+mn-lt"/>
              </a:rPr>
              <a:t>βρίσκεται μέσα σ’ ένα δρομολογητή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IP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Πρωτόκολλο </a:t>
            </a:r>
            <a:r>
              <a:rPr lang="el-GR" sz="2000" kern="0" dirty="0" smtClean="0">
                <a:solidFill>
                  <a:srgbClr val="FF0000"/>
                </a:solidFill>
                <a:latin typeface="+mn-lt"/>
              </a:rPr>
              <a:t> Διαδικτύου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4.5 </a:t>
            </a:r>
            <a:r>
              <a:rPr lang="el-GR" sz="2000" kern="0" dirty="0" smtClean="0">
                <a:latin typeface="+mn-lt"/>
              </a:rPr>
              <a:t> Αλγόριθμοι </a:t>
            </a:r>
            <a:r>
              <a:rPr lang="el-GR" sz="2000" kern="0" dirty="0">
                <a:latin typeface="+mn-lt"/>
              </a:rPr>
              <a:t>δρομολόγησης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4.6 </a:t>
            </a:r>
            <a:r>
              <a:rPr lang="el-GR" sz="2000" kern="0" dirty="0" smtClean="0">
                <a:latin typeface="+mn-lt"/>
              </a:rPr>
              <a:t> Δρομολόγηση </a:t>
            </a:r>
            <a:r>
              <a:rPr lang="el-GR" sz="2000" kern="0" dirty="0">
                <a:latin typeface="+mn-lt"/>
              </a:rPr>
              <a:t>στο Διαδίκτυο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3994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1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6583E30-307E-4271-88E7-0EC3843764B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18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87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l-GR" sz="3600" smtClean="0"/>
              <a:t>Το</a:t>
            </a:r>
            <a:r>
              <a:rPr lang="en-US" sz="3600" smtClean="0"/>
              <a:t> </a:t>
            </a:r>
            <a:r>
              <a:rPr lang="el-GR" sz="3600" smtClean="0"/>
              <a:t>επίπεδο δικτύου του Δια</a:t>
            </a:r>
            <a:r>
              <a:rPr lang="el-GR" smtClean="0"/>
              <a:t>δικτύου</a:t>
            </a:r>
            <a:endParaRPr lang="en-US" smtClean="0"/>
          </a:p>
        </p:txBody>
      </p:sp>
      <p:grpSp>
        <p:nvGrpSpPr>
          <p:cNvPr id="5189" name="Group 6"/>
          <p:cNvGrpSpPr>
            <a:grpSpLocks/>
          </p:cNvGrpSpPr>
          <p:nvPr/>
        </p:nvGrpSpPr>
        <p:grpSpPr bwMode="auto">
          <a:xfrm>
            <a:off x="3771900" y="3479800"/>
            <a:ext cx="1250950" cy="1214438"/>
            <a:chOff x="3996" y="2883"/>
            <a:chExt cx="609" cy="765"/>
          </a:xfrm>
        </p:grpSpPr>
        <p:sp>
          <p:nvSpPr>
            <p:cNvPr id="5214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5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6" name="Text Box 9"/>
            <p:cNvSpPr txBox="1">
              <a:spLocks noChangeArrowheads="1"/>
            </p:cNvSpPr>
            <p:nvPr/>
          </p:nvSpPr>
          <p:spPr bwMode="auto">
            <a:xfrm>
              <a:off x="4027" y="3114"/>
              <a:ext cx="5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400"/>
                <a:t>Πίνακας </a:t>
              </a:r>
            </a:p>
            <a:p>
              <a:pPr algn="ctr" eaLnBrk="0" hangingPunct="0"/>
              <a:r>
                <a:rPr lang="el-GR" sz="1400"/>
                <a:t>προώθησης</a:t>
              </a:r>
              <a:endParaRPr lang="en-US" sz="1400"/>
            </a:p>
          </p:txBody>
        </p:sp>
        <p:sp>
          <p:nvSpPr>
            <p:cNvPr id="5217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18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19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0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1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2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19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133475"/>
            <a:ext cx="7534275" cy="4381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smtClean="0"/>
              <a:t>Λειτουργίες επιπέδου δικτύου υπολογιστή, δρομολογητή</a:t>
            </a:r>
            <a:r>
              <a:rPr lang="en-US" sz="2000" smtClean="0"/>
              <a:t>:</a:t>
            </a:r>
          </a:p>
        </p:txBody>
      </p:sp>
      <p:sp>
        <p:nvSpPr>
          <p:cNvPr id="5191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92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93" name="Group 19"/>
          <p:cNvGrpSpPr>
            <a:grpSpLocks/>
          </p:cNvGrpSpPr>
          <p:nvPr/>
        </p:nvGrpSpPr>
        <p:grpSpPr bwMode="auto">
          <a:xfrm>
            <a:off x="1836738" y="2667000"/>
            <a:ext cx="1981200" cy="1103313"/>
            <a:chOff x="1175" y="1848"/>
            <a:chExt cx="1248" cy="695"/>
          </a:xfrm>
        </p:grpSpPr>
        <p:sp>
          <p:nvSpPr>
            <p:cNvPr id="5211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28" cy="664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2" name="Rectangle 21"/>
            <p:cNvSpPr>
              <a:spLocks noChangeArrowheads="1"/>
            </p:cNvSpPr>
            <p:nvPr/>
          </p:nvSpPr>
          <p:spPr bwMode="auto">
            <a:xfrm>
              <a:off x="1192" y="1880"/>
              <a:ext cx="1140" cy="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3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24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l-GR" sz="1400">
                  <a:solidFill>
                    <a:srgbClr val="FF0000"/>
                  </a:solidFill>
                </a:rPr>
                <a:t>Πρωτόκολλα </a:t>
              </a:r>
            </a:p>
            <a:p>
              <a:pPr eaLnBrk="0" hangingPunct="0"/>
              <a:r>
                <a:rPr lang="el-GR" sz="1400">
                  <a:solidFill>
                    <a:srgbClr val="FF0000"/>
                  </a:solidFill>
                </a:rPr>
                <a:t>Δρομολόγησης:</a:t>
              </a:r>
              <a:endParaRPr lang="en-US" sz="1400">
                <a:solidFill>
                  <a:srgbClr val="FF0000"/>
                </a:solidFill>
              </a:endParaRPr>
            </a:p>
            <a:p>
              <a:pPr eaLnBrk="0" hangingPunct="0">
                <a:buFontTx/>
                <a:buChar char="•"/>
              </a:pPr>
              <a:r>
                <a:rPr lang="el-GR" sz="1400"/>
                <a:t>επιλογή διαδρομής</a:t>
              </a:r>
              <a:endParaRPr lang="en-US" sz="1400"/>
            </a:p>
            <a:p>
              <a:pPr eaLnBrk="0" hangingPunct="0">
                <a:buFontTx/>
                <a:buChar char="•"/>
              </a:pPr>
              <a:r>
                <a:rPr lang="en-US" sz="1400"/>
                <a:t>RIP, OSPF, BGP</a:t>
              </a:r>
            </a:p>
          </p:txBody>
        </p:sp>
      </p:grpSp>
      <p:sp>
        <p:nvSpPr>
          <p:cNvPr id="5194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95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5208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09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0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68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400">
                  <a:solidFill>
                    <a:srgbClr val="FF0000"/>
                  </a:solidFill>
                </a:rPr>
                <a:t>Πρωτόκολλο </a:t>
              </a:r>
              <a:r>
                <a:rPr lang="en-US" sz="1400">
                  <a:solidFill>
                    <a:srgbClr val="FF0000"/>
                  </a:solidFill>
                </a:rPr>
                <a:t>IP</a:t>
              </a:r>
            </a:p>
            <a:p>
              <a:pPr eaLnBrk="0" hangingPunct="0">
                <a:buFontTx/>
                <a:buChar char="•"/>
              </a:pPr>
              <a:r>
                <a:rPr lang="el-GR" sz="1400"/>
                <a:t>Συμβάσεις διευθυνσιοδότησης</a:t>
              </a:r>
              <a:endParaRPr lang="en-US" sz="1400"/>
            </a:p>
            <a:p>
              <a:pPr eaLnBrk="0" hangingPunct="0">
                <a:buFontTx/>
                <a:buChar char="•"/>
              </a:pPr>
              <a:r>
                <a:rPr lang="el-GR" sz="1400"/>
                <a:t>Μορφή </a:t>
              </a:r>
              <a:r>
                <a:rPr lang="en-US" sz="1400"/>
                <a:t>datagram</a:t>
              </a:r>
            </a:p>
            <a:p>
              <a:pPr eaLnBrk="0" hangingPunct="0">
                <a:buFontTx/>
                <a:buChar char="•"/>
              </a:pPr>
              <a:r>
                <a:rPr lang="el-GR" sz="1400"/>
                <a:t>Συμβάσεις χειρισμού πακέτων</a:t>
              </a:r>
              <a:endParaRPr lang="en-US" sz="1400"/>
            </a:p>
          </p:txBody>
        </p:sp>
      </p:grpSp>
      <p:grpSp>
        <p:nvGrpSpPr>
          <p:cNvPr id="5196" name="Group 28"/>
          <p:cNvGrpSpPr>
            <a:grpSpLocks/>
          </p:cNvGrpSpPr>
          <p:nvPr/>
        </p:nvGrpSpPr>
        <p:grpSpPr bwMode="auto">
          <a:xfrm>
            <a:off x="5149850" y="3889375"/>
            <a:ext cx="2000250" cy="1050925"/>
            <a:chOff x="72" y="1146"/>
            <a:chExt cx="1260" cy="611"/>
          </a:xfrm>
        </p:grpSpPr>
        <p:sp>
          <p:nvSpPr>
            <p:cNvPr id="5205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06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07" name="Text Box 31"/>
            <p:cNvSpPr txBox="1">
              <a:spLocks noChangeArrowheads="1"/>
            </p:cNvSpPr>
            <p:nvPr/>
          </p:nvSpPr>
          <p:spPr bwMode="auto">
            <a:xfrm>
              <a:off x="120" y="1156"/>
              <a:ext cx="119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l-GR" sz="1400">
                  <a:solidFill>
                    <a:srgbClr val="FF0000"/>
                  </a:solidFill>
                </a:rPr>
                <a:t>Πρωτόκολλο </a:t>
              </a:r>
              <a:r>
                <a:rPr lang="en-US" sz="1400">
                  <a:solidFill>
                    <a:srgbClr val="FF0000"/>
                  </a:solidFill>
                </a:rPr>
                <a:t>ICMP</a:t>
              </a:r>
            </a:p>
            <a:p>
              <a:pPr eaLnBrk="0" hangingPunct="0">
                <a:buFontTx/>
                <a:buChar char="•"/>
              </a:pPr>
              <a:r>
                <a:rPr lang="el-GR" sz="1400"/>
                <a:t>Αναφορά σφαλμάτων</a:t>
              </a:r>
              <a:endParaRPr lang="en-US" sz="1400"/>
            </a:p>
            <a:p>
              <a:pPr eaLnBrk="0" hangingPunct="0">
                <a:buFontTx/>
                <a:buChar char="•"/>
              </a:pPr>
              <a:r>
                <a:rPr lang="el-GR" sz="1400"/>
                <a:t>«Σηματοδότηση» δρομολογητών</a:t>
              </a:r>
              <a:endParaRPr lang="en-US" sz="1400"/>
            </a:p>
          </p:txBody>
        </p:sp>
      </p:grpSp>
      <p:sp>
        <p:nvSpPr>
          <p:cNvPr id="5197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98" name="Text Box 33"/>
          <p:cNvSpPr txBox="1">
            <a:spLocks noChangeArrowheads="1"/>
          </p:cNvSpPr>
          <p:nvPr/>
        </p:nvSpPr>
        <p:spPr bwMode="auto">
          <a:xfrm>
            <a:off x="3098800" y="1993900"/>
            <a:ext cx="343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Επίπεδο Μεταφοράς</a:t>
            </a:r>
            <a:r>
              <a:rPr lang="en-US">
                <a:solidFill>
                  <a:schemeClr val="bg2"/>
                </a:solidFill>
              </a:rPr>
              <a:t>: TCP, UDP</a:t>
            </a:r>
            <a:endParaRPr lang="en-US"/>
          </a:p>
        </p:txBody>
      </p:sp>
      <p:sp>
        <p:nvSpPr>
          <p:cNvPr id="5199" name="Text Box 34"/>
          <p:cNvSpPr txBox="1">
            <a:spLocks noChangeArrowheads="1"/>
          </p:cNvSpPr>
          <p:nvPr/>
        </p:nvSpPr>
        <p:spPr bwMode="auto">
          <a:xfrm>
            <a:off x="4213225" y="4965700"/>
            <a:ext cx="186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Επίπεδο Ζεύξης</a:t>
            </a:r>
            <a:endParaRPr lang="en-US"/>
          </a:p>
        </p:txBody>
      </p:sp>
      <p:sp>
        <p:nvSpPr>
          <p:cNvPr id="5200" name="Text Box 35"/>
          <p:cNvSpPr txBox="1">
            <a:spLocks noChangeArrowheads="1"/>
          </p:cNvSpPr>
          <p:nvPr/>
        </p:nvSpPr>
        <p:spPr bwMode="auto">
          <a:xfrm>
            <a:off x="4060825" y="5489575"/>
            <a:ext cx="1808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Φυσικό Επίπεδο</a:t>
            </a:r>
            <a:endParaRPr lang="en-US"/>
          </a:p>
        </p:txBody>
      </p:sp>
      <p:sp>
        <p:nvSpPr>
          <p:cNvPr id="5201" name="Text Box 36"/>
          <p:cNvSpPr txBox="1">
            <a:spLocks noChangeArrowheads="1"/>
          </p:cNvSpPr>
          <p:nvPr/>
        </p:nvSpPr>
        <p:spPr bwMode="auto">
          <a:xfrm>
            <a:off x="246063" y="3265488"/>
            <a:ext cx="1325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2400">
                <a:solidFill>
                  <a:srgbClr val="FF0000"/>
                </a:solidFill>
              </a:rPr>
              <a:t>Επίπεδο</a:t>
            </a:r>
          </a:p>
          <a:p>
            <a:pPr algn="r" eaLnBrk="0" hangingPunct="0"/>
            <a:r>
              <a:rPr lang="el-GR" sz="2400">
                <a:solidFill>
                  <a:srgbClr val="FF0000"/>
                </a:solidFill>
              </a:rPr>
              <a:t>Δικτύου</a:t>
            </a:r>
            <a:endParaRPr lang="en-US"/>
          </a:p>
        </p:txBody>
      </p:sp>
      <p:sp>
        <p:nvSpPr>
          <p:cNvPr id="5202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03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04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5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BAD230D-7AEB-4475-BCC6-777EC80C16C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l-GR" sz="3600" smtClean="0"/>
              <a:t>Δομή </a:t>
            </a:r>
            <a:r>
              <a:rPr lang="en-US" sz="3600" smtClean="0"/>
              <a:t>IP datagram</a:t>
            </a:r>
            <a:endParaRPr lang="en-US" smtClean="0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38100" y="863600"/>
            <a:ext cx="9085263" cy="5426075"/>
            <a:chOff x="-135" y="629"/>
            <a:chExt cx="5723" cy="3418"/>
          </a:xfrm>
        </p:grpSpPr>
        <p:sp>
          <p:nvSpPr>
            <p:cNvPr id="55302" name="Rectangle 4"/>
            <p:cNvSpPr>
              <a:spLocks noChangeArrowheads="1"/>
            </p:cNvSpPr>
            <p:nvPr/>
          </p:nvSpPr>
          <p:spPr bwMode="auto">
            <a:xfrm>
              <a:off x="1825" y="953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5303" name="Rectangle 5"/>
            <p:cNvSpPr>
              <a:spLocks noChangeArrowheads="1"/>
            </p:cNvSpPr>
            <p:nvPr/>
          </p:nvSpPr>
          <p:spPr bwMode="auto">
            <a:xfrm>
              <a:off x="1765" y="102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5304" name="Text Box 6"/>
            <p:cNvSpPr txBox="1">
              <a:spLocks noChangeArrowheads="1"/>
            </p:cNvSpPr>
            <p:nvPr/>
          </p:nvSpPr>
          <p:spPr bwMode="auto">
            <a:xfrm>
              <a:off x="1730" y="1061"/>
              <a:ext cx="3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ver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05" name="Text Box 7"/>
            <p:cNvSpPr txBox="1">
              <a:spLocks noChangeArrowheads="1"/>
            </p:cNvSpPr>
            <p:nvPr/>
          </p:nvSpPr>
          <p:spPr bwMode="auto">
            <a:xfrm>
              <a:off x="3300" y="1100"/>
              <a:ext cx="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length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5306" name="Line 8"/>
            <p:cNvSpPr>
              <a:spLocks noChangeShapeType="1"/>
            </p:cNvSpPr>
            <p:nvPr/>
          </p:nvSpPr>
          <p:spPr bwMode="auto">
            <a:xfrm>
              <a:off x="1773" y="134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07" name="Line 9"/>
            <p:cNvSpPr>
              <a:spLocks noChangeShapeType="1"/>
            </p:cNvSpPr>
            <p:nvPr/>
          </p:nvSpPr>
          <p:spPr bwMode="auto">
            <a:xfrm flipH="1" flipV="1">
              <a:off x="2995" y="1026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08" name="Text Box 10"/>
            <p:cNvSpPr txBox="1">
              <a:spLocks noChangeArrowheads="1"/>
            </p:cNvSpPr>
            <p:nvPr/>
          </p:nvSpPr>
          <p:spPr bwMode="auto">
            <a:xfrm>
              <a:off x="2678" y="695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09" name="Line 11"/>
            <p:cNvSpPr>
              <a:spLocks noChangeShapeType="1"/>
            </p:cNvSpPr>
            <p:nvPr/>
          </p:nvSpPr>
          <p:spPr bwMode="auto">
            <a:xfrm>
              <a:off x="3337" y="847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10" name="Line 12"/>
            <p:cNvSpPr>
              <a:spLocks noChangeShapeType="1"/>
            </p:cNvSpPr>
            <p:nvPr/>
          </p:nvSpPr>
          <p:spPr bwMode="auto">
            <a:xfrm rot="10800000">
              <a:off x="1757" y="854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11" name="Text Box 13"/>
            <p:cNvSpPr txBox="1">
              <a:spLocks noChangeArrowheads="1"/>
            </p:cNvSpPr>
            <p:nvPr/>
          </p:nvSpPr>
          <p:spPr bwMode="auto">
            <a:xfrm>
              <a:off x="2382" y="2881"/>
              <a:ext cx="137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data </a:t>
              </a:r>
            </a:p>
            <a:p>
              <a:pPr algn="ctr" eaLnBrk="0" hangingPunct="0"/>
              <a:r>
                <a:rPr lang="en-US" sz="2000"/>
                <a:t>(variable length,</a:t>
              </a:r>
            </a:p>
            <a:p>
              <a:pPr algn="ctr" eaLnBrk="0" hangingPunct="0"/>
              <a:r>
                <a:rPr lang="en-US" sz="2000"/>
                <a:t>typically a TCP </a:t>
              </a:r>
            </a:p>
            <a:p>
              <a:pPr algn="ctr" eaLnBrk="0" hangingPunct="0"/>
              <a:r>
                <a:rPr lang="en-US" sz="2000"/>
                <a:t>or UDP segment)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12" name="Text Box 14"/>
            <p:cNvSpPr txBox="1">
              <a:spLocks noChangeArrowheads="1"/>
            </p:cNvSpPr>
            <p:nvPr/>
          </p:nvSpPr>
          <p:spPr bwMode="auto">
            <a:xfrm>
              <a:off x="1714" y="1405"/>
              <a:ext cx="1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16-bit identifier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5313" name="Line 15"/>
            <p:cNvSpPr>
              <a:spLocks noChangeShapeType="1"/>
            </p:cNvSpPr>
            <p:nvPr/>
          </p:nvSpPr>
          <p:spPr bwMode="auto">
            <a:xfrm flipV="1">
              <a:off x="1769" y="22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14" name="Line 16"/>
            <p:cNvSpPr>
              <a:spLocks noChangeShapeType="1"/>
            </p:cNvSpPr>
            <p:nvPr/>
          </p:nvSpPr>
          <p:spPr bwMode="auto">
            <a:xfrm flipV="1">
              <a:off x="1769" y="25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15" name="Text Box 17"/>
            <p:cNvSpPr txBox="1">
              <a:spLocks noChangeArrowheads="1"/>
            </p:cNvSpPr>
            <p:nvPr/>
          </p:nvSpPr>
          <p:spPr bwMode="auto">
            <a:xfrm>
              <a:off x="3249" y="1637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header</a:t>
              </a:r>
            </a:p>
            <a:p>
              <a:pPr algn="ctr" eaLnBrk="0" hangingPunct="0"/>
              <a:r>
                <a:rPr lang="en-US"/>
                <a:t> checksum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5316" name="Text Box 18"/>
            <p:cNvSpPr txBox="1">
              <a:spLocks noChangeArrowheads="1"/>
            </p:cNvSpPr>
            <p:nvPr/>
          </p:nvSpPr>
          <p:spPr bwMode="auto">
            <a:xfrm>
              <a:off x="1766" y="1619"/>
              <a:ext cx="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time to</a:t>
              </a:r>
            </a:p>
            <a:p>
              <a:pPr algn="ctr" eaLnBrk="0" hangingPunct="0"/>
              <a:r>
                <a:rPr lang="en-US"/>
                <a:t>live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5317" name="Text Box 19"/>
            <p:cNvSpPr txBox="1">
              <a:spLocks noChangeArrowheads="1"/>
            </p:cNvSpPr>
            <p:nvPr/>
          </p:nvSpPr>
          <p:spPr bwMode="auto">
            <a:xfrm>
              <a:off x="2095" y="2047"/>
              <a:ext cx="17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 source IP address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18" name="Text Box 20"/>
            <p:cNvSpPr txBox="1">
              <a:spLocks noChangeArrowheads="1"/>
            </p:cNvSpPr>
            <p:nvPr/>
          </p:nvSpPr>
          <p:spPr bwMode="auto">
            <a:xfrm>
              <a:off x="347" y="629"/>
              <a:ext cx="123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l-GR"/>
                <a:t>αριθμός έκδοσης</a:t>
              </a:r>
            </a:p>
            <a:p>
              <a:pPr algn="r" eaLnBrk="0" hangingPunct="0"/>
              <a:r>
                <a:rPr lang="el-GR"/>
                <a:t> </a:t>
              </a:r>
              <a:r>
                <a:rPr lang="en-US"/>
                <a:t>IP</a:t>
              </a:r>
              <a:r>
                <a:rPr lang="el-GR"/>
                <a:t> πρωτοκόλλου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5319" name="Text Box 21"/>
            <p:cNvSpPr txBox="1">
              <a:spLocks noChangeArrowheads="1"/>
            </p:cNvSpPr>
            <p:nvPr/>
          </p:nvSpPr>
          <p:spPr bwMode="auto">
            <a:xfrm>
              <a:off x="374" y="974"/>
              <a:ext cx="12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l-GR"/>
                <a:t>μήκος κεφαλίδας</a:t>
              </a:r>
              <a:endParaRPr lang="en-US"/>
            </a:p>
            <a:p>
              <a:pPr algn="r" eaLnBrk="0" hangingPunct="0"/>
              <a:r>
                <a:rPr lang="en-US"/>
                <a:t> (bytes)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5320" name="Text Box 22"/>
            <p:cNvSpPr txBox="1">
              <a:spLocks noChangeArrowheads="1"/>
            </p:cNvSpPr>
            <p:nvPr/>
          </p:nvSpPr>
          <p:spPr bwMode="auto">
            <a:xfrm>
              <a:off x="-59" y="1604"/>
              <a:ext cx="169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l-GR" sz="1400"/>
                <a:t>μέγιστος αριθμός</a:t>
              </a:r>
              <a:endParaRPr lang="en-US" sz="1400"/>
            </a:p>
            <a:p>
              <a:pPr algn="r" eaLnBrk="0" hangingPunct="0"/>
              <a:r>
                <a:rPr lang="el-GR" sz="1400"/>
                <a:t>αλμάτων</a:t>
              </a:r>
              <a:r>
                <a:rPr lang="en-US" sz="1400"/>
                <a:t> </a:t>
              </a:r>
              <a:r>
                <a:rPr lang="el-GR" sz="1400"/>
                <a:t>(</a:t>
              </a:r>
              <a:r>
                <a:rPr lang="en-US" sz="1400"/>
                <a:t>hops</a:t>
              </a:r>
              <a:r>
                <a:rPr lang="el-GR" sz="1400"/>
                <a:t>) που απομένουν</a:t>
              </a:r>
              <a:endParaRPr lang="en-US" sz="1400"/>
            </a:p>
            <a:p>
              <a:pPr algn="r" eaLnBrk="0" hangingPunct="0"/>
              <a:r>
                <a:rPr lang="en-US" sz="1400"/>
                <a:t>(</a:t>
              </a:r>
              <a:r>
                <a:rPr lang="el-GR" sz="1400"/>
                <a:t>μειώνεται κατά 1 σε</a:t>
              </a:r>
            </a:p>
            <a:p>
              <a:pPr algn="r" eaLnBrk="0" hangingPunct="0"/>
              <a:r>
                <a:rPr lang="el-GR" sz="1400"/>
                <a:t> κάθε δρομολογητή</a:t>
              </a:r>
              <a:r>
                <a:rPr lang="en-US" sz="1400"/>
                <a:t>)</a:t>
              </a:r>
            </a:p>
          </p:txBody>
        </p:sp>
        <p:sp>
          <p:nvSpPr>
            <p:cNvPr id="55321" name="Line 23"/>
            <p:cNvSpPr>
              <a:spLocks noChangeShapeType="1"/>
            </p:cNvSpPr>
            <p:nvPr/>
          </p:nvSpPr>
          <p:spPr bwMode="auto">
            <a:xfrm>
              <a:off x="1512" y="834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2" name="Line 24"/>
            <p:cNvSpPr>
              <a:spLocks noChangeShapeType="1"/>
            </p:cNvSpPr>
            <p:nvPr/>
          </p:nvSpPr>
          <p:spPr bwMode="auto">
            <a:xfrm>
              <a:off x="1530" y="1185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3" name="Text Box 25"/>
            <p:cNvSpPr txBox="1">
              <a:spLocks noChangeArrowheads="1"/>
            </p:cNvSpPr>
            <p:nvPr/>
          </p:nvSpPr>
          <p:spPr bwMode="auto">
            <a:xfrm>
              <a:off x="4452" y="1214"/>
              <a:ext cx="87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/>
                <a:t>για</a:t>
              </a:r>
              <a:endParaRPr lang="en-US"/>
            </a:p>
            <a:p>
              <a:pPr eaLnBrk="0" hangingPunct="0"/>
              <a:r>
                <a:rPr lang="el-GR"/>
                <a:t>κατάτμηση</a:t>
              </a:r>
              <a:r>
                <a:rPr lang="en-US"/>
                <a:t>/</a:t>
              </a:r>
            </a:p>
            <a:p>
              <a:pPr eaLnBrk="0" hangingPunct="0"/>
              <a:r>
                <a:rPr lang="el-GR"/>
                <a:t>ανασύνθεση</a:t>
              </a:r>
              <a:endParaRPr lang="en-US"/>
            </a:p>
          </p:txBody>
        </p:sp>
        <p:sp>
          <p:nvSpPr>
            <p:cNvPr id="55324" name="Text Box 26"/>
            <p:cNvSpPr txBox="1">
              <a:spLocks noChangeArrowheads="1"/>
            </p:cNvSpPr>
            <p:nvPr/>
          </p:nvSpPr>
          <p:spPr bwMode="auto">
            <a:xfrm>
              <a:off x="4433" y="752"/>
              <a:ext cx="11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600"/>
                <a:t>Συνολικό μήκος</a:t>
              </a:r>
            </a:p>
            <a:p>
              <a:pPr eaLnBrk="0" hangingPunct="0"/>
              <a:r>
                <a:rPr lang="en-US" sz="1600"/>
                <a:t>datagram (bytes)</a:t>
              </a:r>
            </a:p>
          </p:txBody>
        </p:sp>
        <p:sp>
          <p:nvSpPr>
            <p:cNvPr id="55325" name="Text Box 27"/>
            <p:cNvSpPr txBox="1">
              <a:spLocks noChangeArrowheads="1"/>
            </p:cNvSpPr>
            <p:nvPr/>
          </p:nvSpPr>
          <p:spPr bwMode="auto">
            <a:xfrm>
              <a:off x="-135" y="2408"/>
              <a:ext cx="178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l-GR" sz="1400"/>
                <a:t>Πρωτόκολλο ανώτερου επιπέδου</a:t>
              </a:r>
            </a:p>
            <a:p>
              <a:pPr algn="r" eaLnBrk="0" hangingPunct="0"/>
              <a:r>
                <a:rPr lang="el-GR" sz="1400"/>
                <a:t>που θα παραδοθεί το φορτίο  </a:t>
              </a:r>
              <a:endParaRPr lang="en-US" sz="1400"/>
            </a:p>
          </p:txBody>
        </p:sp>
        <p:sp>
          <p:nvSpPr>
            <p:cNvPr id="55326" name="Line 28"/>
            <p:cNvSpPr>
              <a:spLocks noChangeShapeType="1"/>
            </p:cNvSpPr>
            <p:nvPr/>
          </p:nvSpPr>
          <p:spPr bwMode="auto">
            <a:xfrm flipV="1">
              <a:off x="1602" y="1806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7" name="Line 29"/>
            <p:cNvSpPr>
              <a:spLocks noChangeShapeType="1"/>
            </p:cNvSpPr>
            <p:nvPr/>
          </p:nvSpPr>
          <p:spPr bwMode="auto">
            <a:xfrm flipH="1">
              <a:off x="3228" y="1500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8" name="Line 30"/>
            <p:cNvSpPr>
              <a:spLocks noChangeShapeType="1"/>
            </p:cNvSpPr>
            <p:nvPr/>
          </p:nvSpPr>
          <p:spPr bwMode="auto">
            <a:xfrm flipH="1">
              <a:off x="4098" y="954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9" name="Text Box 31"/>
            <p:cNvSpPr txBox="1">
              <a:spLocks noChangeArrowheads="1"/>
            </p:cNvSpPr>
            <p:nvPr/>
          </p:nvSpPr>
          <p:spPr bwMode="auto">
            <a:xfrm>
              <a:off x="2008" y="995"/>
              <a:ext cx="4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head.</a:t>
              </a:r>
            </a:p>
            <a:p>
              <a:pPr algn="ctr" eaLnBrk="0" hangingPunct="0"/>
              <a:r>
                <a:rPr lang="en-US"/>
                <a:t>len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30" name="Text Box 32"/>
            <p:cNvSpPr txBox="1">
              <a:spLocks noChangeArrowheads="1"/>
            </p:cNvSpPr>
            <p:nvPr/>
          </p:nvSpPr>
          <p:spPr bwMode="auto">
            <a:xfrm>
              <a:off x="2414" y="989"/>
              <a:ext cx="6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type of</a:t>
              </a:r>
            </a:p>
            <a:p>
              <a:pPr algn="ctr" eaLnBrk="0" hangingPunct="0"/>
              <a:r>
                <a:rPr lang="en-US"/>
                <a:t>service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31" name="Line 33"/>
            <p:cNvSpPr>
              <a:spLocks noChangeShapeType="1"/>
            </p:cNvSpPr>
            <p:nvPr/>
          </p:nvSpPr>
          <p:spPr bwMode="auto">
            <a:xfrm flipH="1" flipV="1">
              <a:off x="2431" y="102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2" name="Line 34"/>
            <p:cNvSpPr>
              <a:spLocks noChangeShapeType="1"/>
            </p:cNvSpPr>
            <p:nvPr/>
          </p:nvSpPr>
          <p:spPr bwMode="auto">
            <a:xfrm flipH="1" flipV="1">
              <a:off x="2044" y="102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3" name="Text Box 35"/>
            <p:cNvSpPr txBox="1">
              <a:spLocks noChangeArrowheads="1"/>
            </p:cNvSpPr>
            <p:nvPr/>
          </p:nvSpPr>
          <p:spPr bwMode="auto">
            <a:xfrm>
              <a:off x="198" y="1322"/>
              <a:ext cx="14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“</a:t>
              </a:r>
              <a:r>
                <a:rPr lang="el-GR"/>
                <a:t>τύπος</a:t>
              </a:r>
              <a:r>
                <a:rPr lang="en-US"/>
                <a:t>” </a:t>
              </a:r>
              <a:r>
                <a:rPr lang="el-GR"/>
                <a:t>δεδομένων</a:t>
              </a:r>
              <a:r>
                <a:rPr lang="en-US"/>
                <a:t> 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5334" name="Line 36"/>
            <p:cNvSpPr>
              <a:spLocks noChangeShapeType="1"/>
            </p:cNvSpPr>
            <p:nvPr/>
          </p:nvSpPr>
          <p:spPr bwMode="auto">
            <a:xfrm flipV="1">
              <a:off x="1542" y="1194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5" name="Line 37"/>
            <p:cNvSpPr>
              <a:spLocks noChangeShapeType="1"/>
            </p:cNvSpPr>
            <p:nvPr/>
          </p:nvSpPr>
          <p:spPr bwMode="auto">
            <a:xfrm flipH="1" flipV="1">
              <a:off x="2995" y="1350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6" name="Text Box 38"/>
            <p:cNvSpPr txBox="1">
              <a:spLocks noChangeArrowheads="1"/>
            </p:cNvSpPr>
            <p:nvPr/>
          </p:nvSpPr>
          <p:spPr bwMode="auto">
            <a:xfrm>
              <a:off x="2902" y="1399"/>
              <a:ext cx="4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flgs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5337" name="Line 39"/>
            <p:cNvSpPr>
              <a:spLocks noChangeShapeType="1"/>
            </p:cNvSpPr>
            <p:nvPr/>
          </p:nvSpPr>
          <p:spPr bwMode="auto">
            <a:xfrm flipH="1" flipV="1">
              <a:off x="3289" y="13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8" name="Text Box 40"/>
            <p:cNvSpPr txBox="1">
              <a:spLocks noChangeArrowheads="1"/>
            </p:cNvSpPr>
            <p:nvPr/>
          </p:nvSpPr>
          <p:spPr bwMode="auto">
            <a:xfrm>
              <a:off x="3316" y="1315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fragment</a:t>
              </a:r>
            </a:p>
            <a:p>
              <a:pPr algn="ctr" eaLnBrk="0" hangingPunct="0"/>
              <a:r>
                <a:rPr lang="en-US"/>
                <a:t> offset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5339" name="Line 41"/>
            <p:cNvSpPr>
              <a:spLocks noChangeShapeType="1"/>
            </p:cNvSpPr>
            <p:nvPr/>
          </p:nvSpPr>
          <p:spPr bwMode="auto">
            <a:xfrm flipH="1" flipV="1">
              <a:off x="4086" y="1434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0" name="Line 42"/>
            <p:cNvSpPr>
              <a:spLocks noChangeShapeType="1"/>
            </p:cNvSpPr>
            <p:nvPr/>
          </p:nvSpPr>
          <p:spPr bwMode="auto">
            <a:xfrm flipH="1">
              <a:off x="2904" y="1506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1" name="Line 43"/>
            <p:cNvSpPr>
              <a:spLocks noChangeShapeType="1"/>
            </p:cNvSpPr>
            <p:nvPr/>
          </p:nvSpPr>
          <p:spPr bwMode="auto">
            <a:xfrm flipV="1">
              <a:off x="1769" y="1666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2" name="Line 44"/>
            <p:cNvSpPr>
              <a:spLocks noChangeShapeType="1"/>
            </p:cNvSpPr>
            <p:nvPr/>
          </p:nvSpPr>
          <p:spPr bwMode="auto">
            <a:xfrm flipH="1" flipV="1">
              <a:off x="2995" y="166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3" name="Line 45"/>
            <p:cNvSpPr>
              <a:spLocks noChangeShapeType="1"/>
            </p:cNvSpPr>
            <p:nvPr/>
          </p:nvSpPr>
          <p:spPr bwMode="auto">
            <a:xfrm flipV="1">
              <a:off x="1757" y="19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4" name="Text Box 46"/>
            <p:cNvSpPr txBox="1">
              <a:spLocks noChangeArrowheads="1"/>
            </p:cNvSpPr>
            <p:nvPr/>
          </p:nvSpPr>
          <p:spPr bwMode="auto">
            <a:xfrm>
              <a:off x="2448" y="1613"/>
              <a:ext cx="4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upper</a:t>
              </a:r>
            </a:p>
            <a:p>
              <a:pPr algn="ctr" eaLnBrk="0" hangingPunct="0"/>
              <a:r>
                <a:rPr lang="en-US"/>
                <a:t> layer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5345" name="Line 47"/>
            <p:cNvSpPr>
              <a:spLocks noChangeShapeType="1"/>
            </p:cNvSpPr>
            <p:nvPr/>
          </p:nvSpPr>
          <p:spPr bwMode="auto">
            <a:xfrm flipH="1" flipV="1">
              <a:off x="2395" y="167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6" name="Line 48"/>
            <p:cNvSpPr>
              <a:spLocks noChangeShapeType="1"/>
            </p:cNvSpPr>
            <p:nvPr/>
          </p:nvSpPr>
          <p:spPr bwMode="auto">
            <a:xfrm>
              <a:off x="1590" y="1785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7" name="Text Box 49"/>
            <p:cNvSpPr txBox="1">
              <a:spLocks noChangeArrowheads="1"/>
            </p:cNvSpPr>
            <p:nvPr/>
          </p:nvSpPr>
          <p:spPr bwMode="auto">
            <a:xfrm>
              <a:off x="1967" y="2323"/>
              <a:ext cx="20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 destination IP address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48" name="Line 50"/>
            <p:cNvSpPr>
              <a:spLocks noChangeShapeType="1"/>
            </p:cNvSpPr>
            <p:nvPr/>
          </p:nvSpPr>
          <p:spPr bwMode="auto">
            <a:xfrm flipV="1">
              <a:off x="1769" y="2872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9" name="Text Box 51"/>
            <p:cNvSpPr txBox="1">
              <a:spLocks noChangeArrowheads="1"/>
            </p:cNvSpPr>
            <p:nvPr/>
          </p:nvSpPr>
          <p:spPr bwMode="auto">
            <a:xfrm>
              <a:off x="2405" y="2617"/>
              <a:ext cx="11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Options (if any)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50" name="Text Box 52"/>
            <p:cNvSpPr txBox="1">
              <a:spLocks noChangeArrowheads="1"/>
            </p:cNvSpPr>
            <p:nvPr/>
          </p:nvSpPr>
          <p:spPr bwMode="auto">
            <a:xfrm>
              <a:off x="4380" y="2600"/>
              <a:ext cx="120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400"/>
                <a:t>Π</a:t>
              </a:r>
              <a:r>
                <a:rPr lang="en-US" sz="1400"/>
                <a:t>.</a:t>
              </a:r>
              <a:r>
                <a:rPr lang="el-GR" sz="1400"/>
                <a:t>χ</a:t>
              </a:r>
              <a:r>
                <a:rPr lang="en-US" sz="1400"/>
                <a:t>. </a:t>
              </a:r>
              <a:r>
                <a:rPr lang="el-GR" sz="1400"/>
                <a:t>χρονοσφραγίδα</a:t>
              </a:r>
              <a:r>
                <a:rPr lang="en-US" sz="1400"/>
                <a:t>,</a:t>
              </a:r>
            </a:p>
            <a:p>
              <a:pPr eaLnBrk="0" hangingPunct="0"/>
              <a:r>
                <a:rPr lang="el-GR" sz="1400"/>
                <a:t>καταγραφή διαδρομής</a:t>
              </a:r>
            </a:p>
            <a:p>
              <a:pPr eaLnBrk="0" hangingPunct="0"/>
              <a:r>
                <a:rPr lang="el-GR" sz="1400"/>
                <a:t> που ακολουθείται</a:t>
              </a:r>
              <a:r>
                <a:rPr lang="en-US" sz="1400"/>
                <a:t>, </a:t>
              </a:r>
              <a:endParaRPr lang="el-GR" sz="1400"/>
            </a:p>
            <a:p>
              <a:pPr eaLnBrk="0" hangingPunct="0"/>
              <a:r>
                <a:rPr lang="el-GR" sz="1400"/>
                <a:t>καθορισμός λίστας </a:t>
              </a:r>
              <a:endParaRPr lang="en-US" sz="1400"/>
            </a:p>
            <a:p>
              <a:pPr eaLnBrk="0" hangingPunct="0"/>
              <a:r>
                <a:rPr lang="el-GR" sz="1400"/>
                <a:t>δρομολογητών </a:t>
              </a:r>
            </a:p>
            <a:p>
              <a:pPr eaLnBrk="0" hangingPunct="0"/>
              <a:r>
                <a:rPr lang="el-GR" sz="1400"/>
                <a:t>που θα επισκεφτεί</a:t>
              </a:r>
              <a:endParaRPr lang="en-US" sz="1400"/>
            </a:p>
          </p:txBody>
        </p:sp>
        <p:sp>
          <p:nvSpPr>
            <p:cNvPr id="55351" name="Line 53"/>
            <p:cNvSpPr>
              <a:spLocks noChangeShapeType="1"/>
            </p:cNvSpPr>
            <p:nvPr/>
          </p:nvSpPr>
          <p:spPr bwMode="auto">
            <a:xfrm flipH="1">
              <a:off x="3900" y="2736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5300" name="Rectangle 54"/>
          <p:cNvSpPr>
            <a:spLocks noChangeArrowheads="1"/>
          </p:cNvSpPr>
          <p:nvPr/>
        </p:nvSpPr>
        <p:spPr bwMode="auto">
          <a:xfrm>
            <a:off x="233363" y="4338638"/>
            <a:ext cx="2895600" cy="2319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 u="sng" dirty="0" err="1" smtClean="0"/>
              <a:t>TCPoverhead</a:t>
            </a:r>
            <a:r>
              <a:rPr lang="en-US" sz="2000" u="sng" dirty="0" smtClean="0"/>
              <a:t> </a:t>
            </a: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000" dirty="0"/>
              <a:t>20 bytes </a:t>
            </a:r>
            <a:r>
              <a:rPr lang="el-GR" sz="2000" dirty="0"/>
              <a:t>του</a:t>
            </a:r>
            <a:r>
              <a:rPr lang="en-US" sz="2000" dirty="0"/>
              <a:t> TCP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000" dirty="0"/>
              <a:t>20 bytes </a:t>
            </a:r>
            <a:r>
              <a:rPr lang="el-GR" sz="2000" dirty="0"/>
              <a:t>του</a:t>
            </a:r>
            <a:r>
              <a:rPr lang="en-US" sz="2000" dirty="0"/>
              <a:t> IP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000" dirty="0"/>
              <a:t>= 40 bytes + overhead</a:t>
            </a:r>
            <a:r>
              <a:rPr lang="el-GR" sz="2000" dirty="0"/>
              <a:t> επιπέδου εφαρμογής</a:t>
            </a:r>
            <a:endParaRPr lang="en-US" sz="2000" dirty="0"/>
          </a:p>
        </p:txBody>
      </p:sp>
      <p:sp>
        <p:nvSpPr>
          <p:cNvPr id="5530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5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230E174-9C71-449A-9CA9-5FC49DAB0D3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3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Κατάτμηση και Ανασύνθεση του </a:t>
            </a:r>
            <a:r>
              <a:rPr lang="en-US" sz="3600" dirty="0" smtClean="0"/>
              <a:t>IP </a:t>
            </a:r>
            <a:r>
              <a:rPr lang="el-GR" sz="2400" dirty="0" smtClean="0"/>
              <a:t>(</a:t>
            </a:r>
            <a:r>
              <a:rPr lang="en-US" sz="2400" dirty="0" smtClean="0"/>
              <a:t>Fragmentation &amp; Reassembly</a:t>
            </a:r>
            <a:r>
              <a:rPr lang="el-GR" sz="2400" dirty="0" smtClean="0"/>
              <a:t>)</a:t>
            </a:r>
            <a:endParaRPr lang="en-US" sz="2800" dirty="0" smtClean="0"/>
          </a:p>
        </p:txBody>
      </p:sp>
      <p:sp>
        <p:nvSpPr>
          <p:cNvPr id="64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1600" dirty="0" smtClean="0"/>
              <a:t>Οι ζεύξεις του δικτύου έχουν μέγιστη μονάδα μεταφοράς (</a:t>
            </a:r>
            <a:r>
              <a:rPr lang="en-US" sz="1600" dirty="0" smtClean="0"/>
              <a:t>MTU (</a:t>
            </a:r>
            <a:r>
              <a:rPr lang="en-US" sz="1600" dirty="0" err="1" smtClean="0"/>
              <a:t>max.transfer</a:t>
            </a:r>
            <a:r>
              <a:rPr lang="en-US" sz="1600" dirty="0" smtClean="0"/>
              <a:t> size)</a:t>
            </a:r>
            <a:r>
              <a:rPr lang="el-GR" sz="1600" dirty="0" smtClean="0"/>
              <a:t>)</a:t>
            </a:r>
            <a:r>
              <a:rPr lang="en-US" sz="1600" dirty="0" smtClean="0"/>
              <a:t> – </a:t>
            </a:r>
            <a:r>
              <a:rPr lang="el-GR" sz="1600" dirty="0" smtClean="0"/>
              <a:t>μέγιστο δυνατό πλαίσιο επιπέδου ζεύξης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Διαφορετικοί τύποι ζεύξης</a:t>
            </a:r>
            <a:r>
              <a:rPr lang="en-US" sz="1600" dirty="0" smtClean="0"/>
              <a:t>, </a:t>
            </a:r>
            <a:r>
              <a:rPr lang="el-GR" sz="1600" dirty="0" smtClean="0"/>
              <a:t>διαφορετικά</a:t>
            </a:r>
            <a:r>
              <a:rPr lang="en-US" sz="1600" dirty="0" smtClean="0"/>
              <a:t> MTUs 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μεγάλο</a:t>
            </a:r>
            <a:r>
              <a:rPr lang="en-US" sz="1600" dirty="0" smtClean="0"/>
              <a:t> IP datagram </a:t>
            </a:r>
            <a:r>
              <a:rPr lang="el-GR" sz="1600" dirty="0" smtClean="0"/>
              <a:t>τεμαχίζεται εντός του δικτύου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ένα </a:t>
            </a:r>
            <a:r>
              <a:rPr lang="en-US" sz="1600" dirty="0" smtClean="0"/>
              <a:t>datagram </a:t>
            </a:r>
            <a:r>
              <a:rPr lang="el-GR" sz="1600" dirty="0" smtClean="0"/>
              <a:t>γίνεται</a:t>
            </a:r>
            <a:r>
              <a:rPr lang="en-US" sz="1600" dirty="0" smtClean="0"/>
              <a:t> </a:t>
            </a:r>
            <a:r>
              <a:rPr lang="el-GR" sz="1600" dirty="0" smtClean="0"/>
              <a:t>πολλαπλά</a:t>
            </a:r>
            <a:r>
              <a:rPr lang="en-US" sz="1600" dirty="0" smtClean="0"/>
              <a:t> </a:t>
            </a:r>
            <a:r>
              <a:rPr lang="en-US" sz="1600" dirty="0" err="1" smtClean="0"/>
              <a:t>datagrams</a:t>
            </a:r>
            <a:endParaRPr lang="en-US" sz="1400" dirty="0" smtClean="0"/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“</a:t>
            </a:r>
            <a:r>
              <a:rPr lang="el-GR" sz="1600" dirty="0" smtClean="0"/>
              <a:t>ανασυντίθενται</a:t>
            </a:r>
            <a:r>
              <a:rPr lang="en-US" sz="1600" dirty="0" smtClean="0"/>
              <a:t>” </a:t>
            </a:r>
            <a:r>
              <a:rPr lang="el-GR" sz="1600" dirty="0" smtClean="0"/>
              <a:t>μόνο στον τελικό προορισμό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Τα </a:t>
            </a:r>
            <a:r>
              <a:rPr lang="en-US" sz="1600" dirty="0" smtClean="0"/>
              <a:t>bits </a:t>
            </a:r>
            <a:r>
              <a:rPr lang="el-GR" sz="1600" dirty="0" smtClean="0"/>
              <a:t>της κεφαλίδας </a:t>
            </a:r>
            <a:r>
              <a:rPr lang="en-US" sz="1600" dirty="0" smtClean="0"/>
              <a:t>IP </a:t>
            </a:r>
            <a:r>
              <a:rPr lang="el-GR" sz="1600" dirty="0" smtClean="0"/>
              <a:t>χρησιμοποιούνται για την ταυτοποίηση, διάταξη των σχετικών τεμαχίων (</a:t>
            </a:r>
            <a:r>
              <a:rPr lang="en-US" sz="1600" dirty="0" smtClean="0"/>
              <a:t>fragments</a:t>
            </a:r>
            <a:r>
              <a:rPr lang="el-GR" sz="1600" dirty="0" smtClean="0"/>
              <a:t>) </a:t>
            </a:r>
            <a:endParaRPr lang="en-US" sz="1600" dirty="0" smtClean="0"/>
          </a:p>
        </p:txBody>
      </p:sp>
      <p:sp>
        <p:nvSpPr>
          <p:cNvPr id="6401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2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03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graphicFrame>
          <p:nvGraphicFramePr>
            <p:cNvPr id="6394" name="Object 250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p:oleObj spid="_x0000_s21506" name="ClipArt" r:id="rId3" imgW="1307263" imgH="1084139" progId="">
                <p:embed/>
              </p:oleObj>
            </a:graphicData>
          </a:graphic>
        </p:graphicFrame>
        <p:sp>
          <p:nvSpPr>
            <p:cNvPr id="6541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6395" name="Object 251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p:oleObj spid="_x0000_s21507" name="ClipArt" r:id="rId4" imgW="1307263" imgH="1084139" progId="">
                <p:embed/>
              </p:oleObj>
            </a:graphicData>
          </a:graphic>
        </p:graphicFrame>
        <p:sp>
          <p:nvSpPr>
            <p:cNvPr id="6542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6543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6545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6546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6547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sp>
          <p:nvSpPr>
            <p:cNvPr id="6544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404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5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6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7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8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9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10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11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12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13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6528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529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30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31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532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533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538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39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40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534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535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36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37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4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6515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516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17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18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519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520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525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6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7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521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522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3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4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5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6502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503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04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05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506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507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512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13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14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508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509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10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11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6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6489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90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91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92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493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494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99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00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01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495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96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97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98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7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6476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77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78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79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480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481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86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87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88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482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83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84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85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8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6463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64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65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66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467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468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73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74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75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469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70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71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72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aphicFrame>
        <p:nvGraphicFramePr>
          <p:cNvPr id="6396" name="Object 252"/>
          <p:cNvGraphicFramePr>
            <a:graphicFrameLocks noChangeAspect="1"/>
          </p:cNvGraphicFramePr>
          <p:nvPr/>
        </p:nvGraphicFramePr>
        <p:xfrm>
          <a:off x="4705350" y="4392613"/>
          <a:ext cx="563563" cy="446087"/>
        </p:xfrm>
        <a:graphic>
          <a:graphicData uri="http://schemas.openxmlformats.org/presentationml/2006/ole">
            <p:oleObj spid="_x0000_s21508" name="ClipArt" r:id="rId5" imgW="1307263" imgH="1084139" progId="">
              <p:embed/>
            </p:oleObj>
          </a:graphicData>
        </a:graphic>
      </p:graphicFrame>
      <p:sp>
        <p:nvSpPr>
          <p:cNvPr id="6419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397" name="Object 253"/>
          <p:cNvGraphicFramePr>
            <a:graphicFrameLocks noChangeAspect="1"/>
          </p:cNvGraphicFramePr>
          <p:nvPr/>
        </p:nvGraphicFramePr>
        <p:xfrm>
          <a:off x="4914900" y="5191125"/>
          <a:ext cx="563563" cy="446088"/>
        </p:xfrm>
        <a:graphic>
          <a:graphicData uri="http://schemas.openxmlformats.org/presentationml/2006/ole">
            <p:oleObj spid="_x0000_s21509" name="ClipArt" r:id="rId6" imgW="1307263" imgH="1084139" progId="">
              <p:embed/>
            </p:oleObj>
          </a:graphicData>
        </a:graphic>
      </p:graphicFrame>
      <p:sp>
        <p:nvSpPr>
          <p:cNvPr id="6420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21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6460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61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62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6422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23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24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25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6458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9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26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6456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7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27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6454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5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28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6452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3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6429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0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1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2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3" name="Text Box 136"/>
          <p:cNvSpPr txBox="1">
            <a:spLocks noChangeArrowheads="1"/>
          </p:cNvSpPr>
          <p:nvPr/>
        </p:nvSpPr>
        <p:spPr bwMode="auto">
          <a:xfrm>
            <a:off x="6615113" y="2246313"/>
            <a:ext cx="2470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/>
              <a:t>κατάτμηση</a:t>
            </a:r>
            <a:r>
              <a:rPr lang="en-US" sz="1600"/>
              <a:t>: </a:t>
            </a:r>
          </a:p>
          <a:p>
            <a:pPr eaLnBrk="0" hangingPunct="0"/>
            <a:r>
              <a:rPr lang="el-GR" sz="1600">
                <a:solidFill>
                  <a:schemeClr val="accent2"/>
                </a:solidFill>
              </a:rPr>
              <a:t>μέσα</a:t>
            </a:r>
            <a:r>
              <a:rPr lang="en-US" sz="1600">
                <a:solidFill>
                  <a:schemeClr val="accent2"/>
                </a:solidFill>
              </a:rPr>
              <a:t>:</a:t>
            </a:r>
            <a:r>
              <a:rPr lang="en-US" sz="1600"/>
              <a:t> </a:t>
            </a:r>
            <a:r>
              <a:rPr lang="el-GR" sz="1600"/>
              <a:t>1 μεγάλο </a:t>
            </a:r>
            <a:r>
              <a:rPr lang="en-US" sz="1600"/>
              <a:t>datagram</a:t>
            </a:r>
          </a:p>
          <a:p>
            <a:pPr eaLnBrk="0" hangingPunct="0"/>
            <a:r>
              <a:rPr lang="el-GR" sz="1600">
                <a:solidFill>
                  <a:schemeClr val="accent2"/>
                </a:solidFill>
              </a:rPr>
              <a:t>έξω</a:t>
            </a:r>
            <a:r>
              <a:rPr lang="en-US" sz="1600">
                <a:solidFill>
                  <a:schemeClr val="accent2"/>
                </a:solidFill>
              </a:rPr>
              <a:t>:</a:t>
            </a:r>
            <a:r>
              <a:rPr lang="en-US" sz="1600"/>
              <a:t> 3 </a:t>
            </a:r>
            <a:r>
              <a:rPr lang="el-GR" sz="1600"/>
              <a:t>μικρότερα </a:t>
            </a:r>
            <a:r>
              <a:rPr lang="en-US" sz="1600"/>
              <a:t>data</a:t>
            </a:r>
            <a:r>
              <a:rPr lang="el-GR" sz="1600"/>
              <a:t>-</a:t>
            </a:r>
          </a:p>
          <a:p>
            <a:pPr eaLnBrk="0" hangingPunct="0"/>
            <a:r>
              <a:rPr lang="el-GR" sz="1600"/>
              <a:t>         </a:t>
            </a:r>
            <a:r>
              <a:rPr lang="en-US" sz="1600"/>
              <a:t>grams</a:t>
            </a:r>
            <a:endParaRPr lang="en-US"/>
          </a:p>
        </p:txBody>
      </p:sp>
      <p:grpSp>
        <p:nvGrpSpPr>
          <p:cNvPr id="6434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6450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1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35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6448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49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36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6446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47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6437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8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9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40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6444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45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6441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42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257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/>
              <a:t>ανασύνθεση</a:t>
            </a:r>
            <a:endParaRPr lang="en-US"/>
          </a:p>
        </p:txBody>
      </p:sp>
      <p:sp>
        <p:nvSpPr>
          <p:cNvPr id="644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4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0FB2068-3B24-4BA8-B8B4-C74294AF6B2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Κατάτμηση και Ανασύνθεση του </a:t>
            </a:r>
            <a:r>
              <a:rPr lang="en-US" sz="3600" smtClean="0"/>
              <a:t>IP</a:t>
            </a:r>
            <a:endParaRPr lang="en-US" smtClean="0"/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3606800" y="1498600"/>
            <a:ext cx="4800600" cy="4041775"/>
            <a:chOff x="1218" y="944"/>
            <a:chExt cx="3024" cy="2546"/>
          </a:xfrm>
        </p:grpSpPr>
        <p:grpSp>
          <p:nvGrpSpPr>
            <p:cNvPr id="58378" name="Group 4"/>
            <p:cNvGrpSpPr>
              <a:grpSpLocks/>
            </p:cNvGrpSpPr>
            <p:nvPr/>
          </p:nvGrpSpPr>
          <p:grpSpPr bwMode="auto">
            <a:xfrm>
              <a:off x="1218" y="944"/>
              <a:ext cx="2676" cy="416"/>
              <a:chOff x="3006" y="1208"/>
              <a:chExt cx="2676" cy="416"/>
            </a:xfrm>
          </p:grpSpPr>
          <p:sp>
            <p:nvSpPr>
              <p:cNvPr id="58422" name="Rectangle 5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58423" name="Rectangle 6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58424" name="Text Box 7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58425" name="Text Box 8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58426" name="Text Box 9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58427" name="Text Box 10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4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=4000</a:t>
                </a:r>
              </a:p>
            </p:txBody>
          </p:sp>
          <p:sp>
            <p:nvSpPr>
              <p:cNvPr id="58428" name="Line 11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29" name="Line 12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30" name="Line 13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31" name="Line 14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32" name="Line 15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33" name="Rectangle 16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58379" name="Group 17"/>
            <p:cNvGrpSpPr>
              <a:grpSpLocks/>
            </p:cNvGrpSpPr>
            <p:nvPr/>
          </p:nvGrpSpPr>
          <p:grpSpPr bwMode="auto">
            <a:xfrm>
              <a:off x="1566" y="2048"/>
              <a:ext cx="2676" cy="416"/>
              <a:chOff x="3006" y="1208"/>
              <a:chExt cx="2676" cy="416"/>
            </a:xfrm>
          </p:grpSpPr>
          <p:sp>
            <p:nvSpPr>
              <p:cNvPr id="58410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58411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58412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58413" name="Text Box 21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58414" name="Text Box 22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=1</a:t>
                </a:r>
              </a:p>
            </p:txBody>
          </p:sp>
          <p:sp>
            <p:nvSpPr>
              <p:cNvPr id="58415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=1500</a:t>
                </a:r>
              </a:p>
            </p:txBody>
          </p:sp>
          <p:sp>
            <p:nvSpPr>
              <p:cNvPr id="58416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7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8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9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20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21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58380" name="Group 30"/>
            <p:cNvGrpSpPr>
              <a:grpSpLocks/>
            </p:cNvGrpSpPr>
            <p:nvPr/>
          </p:nvGrpSpPr>
          <p:grpSpPr bwMode="auto">
            <a:xfrm>
              <a:off x="1566" y="2552"/>
              <a:ext cx="2676" cy="416"/>
              <a:chOff x="3006" y="1208"/>
              <a:chExt cx="2676" cy="416"/>
            </a:xfrm>
          </p:grpSpPr>
          <p:sp>
            <p:nvSpPr>
              <p:cNvPr id="58398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58399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58400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58401" name="Text Box 34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=185</a:t>
                </a:r>
              </a:p>
            </p:txBody>
          </p:sp>
          <p:sp>
            <p:nvSpPr>
              <p:cNvPr id="58402" name="Text Box 35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=1</a:t>
                </a:r>
              </a:p>
            </p:txBody>
          </p:sp>
          <p:sp>
            <p:nvSpPr>
              <p:cNvPr id="58403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=1500</a:t>
                </a:r>
              </a:p>
            </p:txBody>
          </p:sp>
          <p:sp>
            <p:nvSpPr>
              <p:cNvPr id="58404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5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6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7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8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9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58381" name="Group 43"/>
            <p:cNvGrpSpPr>
              <a:grpSpLocks/>
            </p:cNvGrpSpPr>
            <p:nvPr/>
          </p:nvGrpSpPr>
          <p:grpSpPr bwMode="auto">
            <a:xfrm>
              <a:off x="1560" y="3074"/>
              <a:ext cx="2676" cy="416"/>
              <a:chOff x="3006" y="1208"/>
              <a:chExt cx="2676" cy="416"/>
            </a:xfrm>
          </p:grpSpPr>
          <p:sp>
            <p:nvSpPr>
              <p:cNvPr id="58386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58387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58388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58389" name="Text Box 47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=370</a:t>
                </a:r>
              </a:p>
            </p:txBody>
          </p:sp>
          <p:sp>
            <p:nvSpPr>
              <p:cNvPr id="58390" name="Text Box 48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58391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=1040</a:t>
                </a:r>
              </a:p>
            </p:txBody>
          </p:sp>
          <p:sp>
            <p:nvSpPr>
              <p:cNvPr id="58392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3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4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5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6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7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sp>
          <p:nvSpPr>
            <p:cNvPr id="58382" name="Freeform 56"/>
            <p:cNvSpPr>
              <a:spLocks/>
            </p:cNvSpPr>
            <p:nvPr/>
          </p:nvSpPr>
          <p:spPr bwMode="auto">
            <a:xfrm>
              <a:off x="1290" y="1422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3" name="Line 57"/>
            <p:cNvSpPr>
              <a:spLocks noChangeShapeType="1"/>
            </p:cNvSpPr>
            <p:nvPr/>
          </p:nvSpPr>
          <p:spPr bwMode="auto">
            <a:xfrm>
              <a:off x="1290" y="2766"/>
              <a:ext cx="2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4" name="Line 58"/>
            <p:cNvSpPr>
              <a:spLocks noChangeShapeType="1"/>
            </p:cNvSpPr>
            <p:nvPr/>
          </p:nvSpPr>
          <p:spPr bwMode="auto">
            <a:xfrm>
              <a:off x="1296" y="2772"/>
              <a:ext cx="21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5" name="Text Box 59"/>
            <p:cNvSpPr txBox="1">
              <a:spLocks noChangeArrowheads="1"/>
            </p:cNvSpPr>
            <p:nvPr/>
          </p:nvSpPr>
          <p:spPr bwMode="auto">
            <a:xfrm>
              <a:off x="1274" y="1472"/>
              <a:ext cx="20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dirty="0">
                  <a:solidFill>
                    <a:srgbClr val="FF0000"/>
                  </a:solidFill>
                </a:rPr>
                <a:t>Ένα μεγάλο </a:t>
              </a:r>
              <a:r>
                <a:rPr lang="en-US" dirty="0">
                  <a:solidFill>
                    <a:srgbClr val="FF0000"/>
                  </a:solidFill>
                </a:rPr>
                <a:t>datagram </a:t>
              </a:r>
              <a:r>
                <a:rPr lang="el-GR" dirty="0">
                  <a:solidFill>
                    <a:srgbClr val="FF0000"/>
                  </a:solidFill>
                </a:rPr>
                <a:t>γίνεται</a:t>
              </a:r>
              <a:endParaRPr lang="en-US" dirty="0">
                <a:solidFill>
                  <a:srgbClr val="FF0000"/>
                </a:solidFill>
              </a:endParaRPr>
            </a:p>
            <a:p>
              <a:pPr eaLnBrk="0" hangingPunct="0"/>
              <a:r>
                <a:rPr lang="el-GR" dirty="0">
                  <a:solidFill>
                    <a:srgbClr val="FF0000"/>
                  </a:solidFill>
                </a:rPr>
                <a:t> </a:t>
              </a:r>
              <a:r>
                <a:rPr lang="el-GR" dirty="0" smtClean="0">
                  <a:solidFill>
                    <a:srgbClr val="FF0000"/>
                  </a:solidFill>
                </a:rPr>
                <a:t>πολλά </a:t>
              </a:r>
              <a:r>
                <a:rPr lang="el-GR" dirty="0">
                  <a:solidFill>
                    <a:srgbClr val="FF0000"/>
                  </a:solidFill>
                </a:rPr>
                <a:t>μικρότερα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datagrams</a:t>
              </a:r>
              <a:endParaRPr lang="en-US" dirty="0"/>
            </a:p>
          </p:txBody>
        </p:sp>
      </p:grpSp>
      <p:sp>
        <p:nvSpPr>
          <p:cNvPr id="58372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000" u="sng" dirty="0">
                <a:solidFill>
                  <a:srgbClr val="FF0000"/>
                </a:solidFill>
              </a:rPr>
              <a:t>Παράδειγμα</a:t>
            </a: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4000 byte datagram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MTU = 1500 bytes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 dirty="0"/>
          </a:p>
        </p:txBody>
      </p:sp>
      <p:sp>
        <p:nvSpPr>
          <p:cNvPr id="58373" name="Text Box 61"/>
          <p:cNvSpPr txBox="1">
            <a:spLocks noChangeArrowheads="1"/>
          </p:cNvSpPr>
          <p:nvPr/>
        </p:nvSpPr>
        <p:spPr bwMode="auto">
          <a:xfrm>
            <a:off x="920750" y="3876675"/>
            <a:ext cx="21050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1480 bytes </a:t>
            </a:r>
            <a:br>
              <a:rPr lang="en-US" sz="1600"/>
            </a:br>
            <a:r>
              <a:rPr lang="el-GR" sz="1600"/>
              <a:t>στο πεδίο δεδομένων</a:t>
            </a:r>
          </a:p>
          <a:p>
            <a:pPr eaLnBrk="0" hangingPunct="0"/>
            <a:r>
              <a:rPr lang="el-GR" sz="1600"/>
              <a:t>(</a:t>
            </a:r>
            <a:r>
              <a:rPr lang="en-US" sz="1600"/>
              <a:t>data field</a:t>
            </a:r>
            <a:r>
              <a:rPr lang="el-GR" sz="1600"/>
              <a:t>)</a:t>
            </a:r>
            <a:endParaRPr lang="en-US" sz="1600"/>
          </a:p>
        </p:txBody>
      </p:sp>
      <p:sp>
        <p:nvSpPr>
          <p:cNvPr id="58374" name="Line 62"/>
          <p:cNvSpPr>
            <a:spLocks noChangeShapeType="1"/>
          </p:cNvSpPr>
          <p:nvPr/>
        </p:nvSpPr>
        <p:spPr bwMode="auto">
          <a:xfrm flipV="1">
            <a:off x="2085975" y="3592513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8375" name="Text Box 63"/>
          <p:cNvSpPr txBox="1">
            <a:spLocks noChangeArrowheads="1"/>
          </p:cNvSpPr>
          <p:nvPr/>
        </p:nvSpPr>
        <p:spPr bwMode="auto">
          <a:xfrm>
            <a:off x="768350" y="4795838"/>
            <a:ext cx="2544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Μετατόπιση (</a:t>
            </a:r>
            <a:r>
              <a:rPr lang="en-US"/>
              <a:t>offset</a:t>
            </a:r>
            <a:r>
              <a:rPr lang="el-GR"/>
              <a:t>)</a:t>
            </a:r>
            <a:r>
              <a:rPr lang="en-US"/>
              <a:t> =</a:t>
            </a:r>
          </a:p>
          <a:p>
            <a:pPr eaLnBrk="0" hangingPunct="0"/>
            <a:r>
              <a:rPr lang="en-US"/>
              <a:t>1480/8 </a:t>
            </a:r>
          </a:p>
        </p:txBody>
      </p:sp>
      <p:sp>
        <p:nvSpPr>
          <p:cNvPr id="58376" name="Line 64"/>
          <p:cNvSpPr>
            <a:spLocks noChangeShapeType="1"/>
          </p:cNvSpPr>
          <p:nvPr/>
        </p:nvSpPr>
        <p:spPr bwMode="auto">
          <a:xfrm flipV="1">
            <a:off x="2870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837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6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0BD1FF1-55C9-4F94-B260-03E3349393E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r>
              <a:rPr lang="el-GR" sz="3600" dirty="0" err="1" smtClean="0"/>
              <a:t>Διευθυνσιοδότηση</a:t>
            </a:r>
            <a:r>
              <a:rPr lang="el-GR" sz="3600" dirty="0" smtClean="0"/>
              <a:t> </a:t>
            </a:r>
            <a:r>
              <a:rPr lang="en-US" sz="3600" dirty="0" smtClean="0"/>
              <a:t>IP</a:t>
            </a:r>
            <a:endParaRPr lang="en-US" dirty="0" smtClean="0"/>
          </a:p>
        </p:txBody>
      </p:sp>
      <p:sp>
        <p:nvSpPr>
          <p:cNvPr id="7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8941" y="1021976"/>
            <a:ext cx="3747247" cy="4959724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l-GR" sz="2000" dirty="0" smtClean="0">
                <a:solidFill>
                  <a:schemeClr val="accent2"/>
                </a:solidFill>
              </a:rPr>
              <a:t>Διεύθυνση </a:t>
            </a:r>
            <a:r>
              <a:rPr lang="en-US" sz="2000" dirty="0" smtClean="0">
                <a:solidFill>
                  <a:schemeClr val="accent2"/>
                </a:solidFill>
              </a:rPr>
              <a:t>IP </a:t>
            </a:r>
            <a:r>
              <a:rPr lang="el-GR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 smtClean="0">
                <a:solidFill>
                  <a:schemeClr val="accent2"/>
                </a:solidFill>
              </a:rPr>
              <a:t>IP address</a:t>
            </a:r>
            <a:r>
              <a:rPr lang="el-GR" sz="2000" dirty="0" smtClean="0">
                <a:solidFill>
                  <a:schemeClr val="accent2"/>
                </a:solidFill>
              </a:rPr>
              <a:t>)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/>
              <a:t> 32-bit </a:t>
            </a:r>
            <a:r>
              <a:rPr lang="el-GR" sz="2000" dirty="0" smtClean="0"/>
              <a:t>αναγνωριστικό</a:t>
            </a:r>
            <a:r>
              <a:rPr lang="en-US" sz="2000" dirty="0" smtClean="0"/>
              <a:t> </a:t>
            </a:r>
            <a:r>
              <a:rPr lang="el-GR" sz="2000" dirty="0" smtClean="0"/>
              <a:t>της διασύνδεσης του υπολογιστή, δρομολογητή</a:t>
            </a:r>
            <a:endParaRPr lang="en-US" sz="2000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l-GR" sz="2000" i="1" dirty="0" smtClean="0">
                <a:solidFill>
                  <a:schemeClr val="accent2"/>
                </a:solidFill>
              </a:rPr>
              <a:t>Διασύνδεση </a:t>
            </a:r>
            <a:r>
              <a:rPr lang="en-US" sz="2000" i="1" dirty="0" smtClean="0">
                <a:solidFill>
                  <a:schemeClr val="accent2"/>
                </a:solidFill>
              </a:rPr>
              <a:t>(interface):</a:t>
            </a:r>
            <a:r>
              <a:rPr lang="en-US" sz="2000" dirty="0" smtClean="0"/>
              <a:t> </a:t>
            </a:r>
            <a:r>
              <a:rPr lang="el-GR" sz="2000" dirty="0" smtClean="0"/>
              <a:t>σύνδεση μεταξύ υπολογιστή/</a:t>
            </a:r>
            <a:r>
              <a:rPr lang="el-GR" sz="2000" dirty="0" err="1" smtClean="0"/>
              <a:t>δρομολογητή</a:t>
            </a:r>
            <a:r>
              <a:rPr lang="el-GR" sz="2000" dirty="0" smtClean="0"/>
              <a:t> και φυσικής ζεύξης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  <a:defRPr/>
            </a:pPr>
            <a:r>
              <a:rPr lang="el-GR" sz="1800" dirty="0" smtClean="0"/>
              <a:t>Οι δρομολογητές τυπικά έχουν πολλές διασυνδέσεις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  <a:defRPr/>
            </a:pPr>
            <a:r>
              <a:rPr lang="el-GR" sz="1800" dirty="0" smtClean="0"/>
              <a:t>Ένας υπολογιστής τυπικά έχει μία ή δύο διασυνδέσεις </a:t>
            </a:r>
            <a:br>
              <a:rPr lang="el-GR" sz="1800" dirty="0" smtClean="0"/>
            </a:br>
            <a:r>
              <a:rPr lang="el-GR" sz="1800" dirty="0" smtClean="0"/>
              <a:t>(π.χ. ενσύρματο </a:t>
            </a:r>
            <a:r>
              <a:rPr lang="en-US" sz="1800" dirty="0" smtClean="0"/>
              <a:t>Ethernet,</a:t>
            </a:r>
            <a:r>
              <a:rPr lang="el-GR" sz="1800" dirty="0" smtClean="0"/>
              <a:t> ασύρματο 802.11)</a:t>
            </a:r>
            <a:endParaRPr lang="en-US" sz="1800" dirty="0" smtClean="0"/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l-GR" sz="1800" dirty="0" smtClean="0">
                <a:solidFill>
                  <a:srgbClr val="FF0000"/>
                </a:solidFill>
              </a:rPr>
              <a:t>Διευθύνσεις </a:t>
            </a:r>
            <a:r>
              <a:rPr lang="en-US" sz="1800" dirty="0" smtClean="0">
                <a:solidFill>
                  <a:srgbClr val="FF0000"/>
                </a:solidFill>
              </a:rPr>
              <a:t>IP </a:t>
            </a:r>
            <a:r>
              <a:rPr lang="el-GR" sz="1800" dirty="0" smtClean="0">
                <a:solidFill>
                  <a:srgbClr val="FF0000"/>
                </a:solidFill>
              </a:rPr>
              <a:t>σχετίζονται με κάθε </a:t>
            </a:r>
            <a:r>
              <a:rPr lang="el-GR" sz="1800" dirty="0" err="1" smtClean="0">
                <a:solidFill>
                  <a:srgbClr val="FF0000"/>
                </a:solidFill>
              </a:rPr>
              <a:t>διεπαφή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604" name="Object 436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p:oleObj spid="_x0000_s22530" name="Clip" r:id="rId3" imgW="1307263" imgH="1084139" progId="">
              <p:embed/>
            </p:oleObj>
          </a:graphicData>
        </a:graphic>
      </p:graphicFrame>
      <p:sp>
        <p:nvSpPr>
          <p:cNvPr id="7614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15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16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17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7605" name="Object 437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p:oleObj spid="_x0000_s22531" name="Clip" r:id="rId4" imgW="1307263" imgH="1084139" progId="">
              <p:embed/>
            </p:oleObj>
          </a:graphicData>
        </a:graphic>
      </p:graphicFrame>
      <p:graphicFrame>
        <p:nvGraphicFramePr>
          <p:cNvPr id="7606" name="Object 438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p:oleObj spid="_x0000_s22532" name="Clip" r:id="rId5" imgW="1307263" imgH="1084139" progId="">
              <p:embed/>
            </p:oleObj>
          </a:graphicData>
        </a:graphic>
      </p:graphicFrame>
      <p:sp>
        <p:nvSpPr>
          <p:cNvPr id="7618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619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7660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61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62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63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7664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7665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670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71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72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66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667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68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69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7620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grpSp>
        <p:nvGrpSpPr>
          <p:cNvPr id="7621" name="Group 27"/>
          <p:cNvGrpSpPr>
            <a:grpSpLocks/>
          </p:cNvGrpSpPr>
          <p:nvPr/>
        </p:nvGrpSpPr>
        <p:grpSpPr bwMode="auto">
          <a:xfrm>
            <a:off x="4975225" y="1955800"/>
            <a:ext cx="1031875" cy="336550"/>
            <a:chOff x="3251" y="608"/>
            <a:chExt cx="650" cy="212"/>
          </a:xfrm>
        </p:grpSpPr>
        <p:sp>
          <p:nvSpPr>
            <p:cNvPr id="7658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9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223.1.1.2</a:t>
              </a:r>
              <a:endParaRPr lang="en-US"/>
            </a:p>
          </p:txBody>
        </p:sp>
      </p:grpSp>
      <p:sp>
        <p:nvSpPr>
          <p:cNvPr id="7622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7623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7624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25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7626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7607" name="Object 439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p:oleObj spid="_x0000_s22533" name="Clip" r:id="rId6" imgW="1307263" imgH="1084139" progId="">
              <p:embed/>
            </p:oleObj>
          </a:graphicData>
        </a:graphic>
      </p:graphicFrame>
      <p:sp>
        <p:nvSpPr>
          <p:cNvPr id="7627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7608" name="Object 440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p:oleObj spid="_x0000_s22534" name="Clip" r:id="rId7" imgW="1307263" imgH="1084139" progId="">
              <p:embed/>
            </p:oleObj>
          </a:graphicData>
        </a:graphic>
      </p:graphicFrame>
      <p:sp>
        <p:nvSpPr>
          <p:cNvPr id="7628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629" name="Group 39"/>
          <p:cNvGrpSpPr>
            <a:grpSpLocks/>
          </p:cNvGrpSpPr>
          <p:nvPr/>
        </p:nvGrpSpPr>
        <p:grpSpPr bwMode="auto">
          <a:xfrm>
            <a:off x="7189788" y="2732088"/>
            <a:ext cx="1031875" cy="336550"/>
            <a:chOff x="4532" y="1229"/>
            <a:chExt cx="650" cy="212"/>
          </a:xfrm>
        </p:grpSpPr>
        <p:sp>
          <p:nvSpPr>
            <p:cNvPr id="7656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7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223.1.2.2</a:t>
              </a:r>
              <a:endParaRPr lang="en-US"/>
            </a:p>
          </p:txBody>
        </p:sp>
      </p:grpSp>
      <p:grpSp>
        <p:nvGrpSpPr>
          <p:cNvPr id="7630" name="Group 42"/>
          <p:cNvGrpSpPr>
            <a:grpSpLocks/>
          </p:cNvGrpSpPr>
          <p:nvPr/>
        </p:nvGrpSpPr>
        <p:grpSpPr bwMode="auto">
          <a:xfrm>
            <a:off x="7151688" y="1760538"/>
            <a:ext cx="1031875" cy="336550"/>
            <a:chOff x="4532" y="1229"/>
            <a:chExt cx="650" cy="212"/>
          </a:xfrm>
        </p:grpSpPr>
        <p:sp>
          <p:nvSpPr>
            <p:cNvPr id="7654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5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223.1.2.1</a:t>
              </a:r>
              <a:endParaRPr lang="en-US"/>
            </a:p>
          </p:txBody>
        </p:sp>
      </p:grpSp>
      <p:sp>
        <p:nvSpPr>
          <p:cNvPr id="7631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32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33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34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7609" name="Object 441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p:oleObj spid="_x0000_s22535" name="Clip" r:id="rId8" imgW="1307263" imgH="1084139" progId="">
              <p:embed/>
            </p:oleObj>
          </a:graphicData>
        </a:graphic>
      </p:graphicFrame>
      <p:graphicFrame>
        <p:nvGraphicFramePr>
          <p:cNvPr id="7610" name="Object 442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p:oleObj spid="_x0000_s22536" name="Clip" r:id="rId9" imgW="1307263" imgH="1084139" progId="">
              <p:embed/>
            </p:oleObj>
          </a:graphicData>
        </a:graphic>
      </p:graphicFrame>
      <p:grpSp>
        <p:nvGrpSpPr>
          <p:cNvPr id="7635" name="Group 51"/>
          <p:cNvGrpSpPr>
            <a:grpSpLocks/>
          </p:cNvGrpSpPr>
          <p:nvPr/>
        </p:nvGrpSpPr>
        <p:grpSpPr bwMode="auto">
          <a:xfrm>
            <a:off x="7151688" y="3984625"/>
            <a:ext cx="1031875" cy="336550"/>
            <a:chOff x="4532" y="1229"/>
            <a:chExt cx="650" cy="212"/>
          </a:xfrm>
        </p:grpSpPr>
        <p:sp>
          <p:nvSpPr>
            <p:cNvPr id="7652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3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223.1.3.2</a:t>
              </a:r>
              <a:endParaRPr lang="en-US"/>
            </a:p>
          </p:txBody>
        </p:sp>
      </p:grpSp>
      <p:grpSp>
        <p:nvGrpSpPr>
          <p:cNvPr id="7636" name="Group 54"/>
          <p:cNvGrpSpPr>
            <a:grpSpLocks/>
          </p:cNvGrpSpPr>
          <p:nvPr/>
        </p:nvGrpSpPr>
        <p:grpSpPr bwMode="auto">
          <a:xfrm>
            <a:off x="5003800" y="4013200"/>
            <a:ext cx="1031875" cy="336550"/>
            <a:chOff x="4532" y="1229"/>
            <a:chExt cx="650" cy="212"/>
          </a:xfrm>
        </p:grpSpPr>
        <p:sp>
          <p:nvSpPr>
            <p:cNvPr id="7650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1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223.1.3.1</a:t>
              </a:r>
              <a:endParaRPr lang="en-US"/>
            </a:p>
          </p:txBody>
        </p:sp>
      </p:grpSp>
      <p:grpSp>
        <p:nvGrpSpPr>
          <p:cNvPr id="7637" name="Group 57"/>
          <p:cNvGrpSpPr>
            <a:grpSpLocks/>
          </p:cNvGrpSpPr>
          <p:nvPr/>
        </p:nvGrpSpPr>
        <p:grpSpPr bwMode="auto">
          <a:xfrm>
            <a:off x="6003925" y="2874963"/>
            <a:ext cx="1144588" cy="336550"/>
            <a:chOff x="4532" y="1229"/>
            <a:chExt cx="721" cy="212"/>
          </a:xfrm>
        </p:grpSpPr>
        <p:sp>
          <p:nvSpPr>
            <p:cNvPr id="7648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49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223.1.3.27</a:t>
              </a:r>
              <a:endParaRPr lang="en-US"/>
            </a:p>
          </p:txBody>
        </p:sp>
      </p:grpSp>
      <p:sp>
        <p:nvSpPr>
          <p:cNvPr id="7638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latin typeface="Arial" charset="0"/>
              </a:rPr>
              <a:t>223.1.1.1 = 11011111 00000001 00000001 00000001</a:t>
            </a:r>
            <a:endParaRPr lang="en-US" dirty="0"/>
          </a:p>
        </p:txBody>
      </p:sp>
      <p:sp>
        <p:nvSpPr>
          <p:cNvPr id="7639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40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41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42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43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</a:t>
            </a:r>
            <a:endParaRPr lang="en-US"/>
          </a:p>
        </p:txBody>
      </p:sp>
      <p:sp>
        <p:nvSpPr>
          <p:cNvPr id="7644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7645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7646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764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9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Διευθυνσιοδότηση </a:t>
            </a:r>
            <a:r>
              <a:rPr lang="en-US" smtClean="0"/>
              <a:t>IP: </a:t>
            </a:r>
            <a:r>
              <a:rPr lang="el-GR" smtClean="0"/>
              <a:t>εισαγωγή</a:t>
            </a:r>
          </a:p>
        </p:txBody>
      </p:sp>
      <p:sp>
        <p:nvSpPr>
          <p:cNvPr id="62466" name="Θέση κειμένου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Ε:  πώς συνδέονται στην πραγματικότητα οι </a:t>
            </a:r>
            <a:r>
              <a:rPr lang="el-GR" sz="2000" dirty="0" err="1" smtClean="0">
                <a:solidFill>
                  <a:srgbClr val="FF0000"/>
                </a:solidFill>
              </a:rPr>
              <a:t>διεπαφές</a:t>
            </a:r>
            <a:r>
              <a:rPr lang="el-GR" sz="2000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buFont typeface="ZapfDingbats"/>
              <a:buNone/>
            </a:pPr>
            <a:endParaRPr lang="el-GR" sz="2000" dirty="0" smtClean="0"/>
          </a:p>
          <a:p>
            <a:pPr marL="0" indent="0"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Α:</a:t>
            </a:r>
            <a:r>
              <a:rPr lang="el-GR" sz="2000" dirty="0" smtClean="0"/>
              <a:t>  οι ενσύρματες </a:t>
            </a:r>
            <a:r>
              <a:rPr lang="en-US" sz="2000" dirty="0" smtClean="0"/>
              <a:t>Ethernet </a:t>
            </a:r>
            <a:r>
              <a:rPr lang="el-GR" sz="2000" dirty="0" err="1" smtClean="0"/>
              <a:t>διεπαφές</a:t>
            </a:r>
            <a:r>
              <a:rPr lang="el-GR" sz="2000" dirty="0" smtClean="0"/>
              <a:t> συνδέονται μέσω </a:t>
            </a:r>
            <a:r>
              <a:rPr lang="en-US" sz="2000" dirty="0" smtClean="0"/>
              <a:t>Ethernet </a:t>
            </a:r>
            <a:r>
              <a:rPr lang="el-GR" sz="2000" dirty="0" smtClean="0"/>
              <a:t>μεταγωγών (</a:t>
            </a:r>
            <a:r>
              <a:rPr lang="en-US" sz="2000" dirty="0" smtClean="0"/>
              <a:t>switches)</a:t>
            </a:r>
            <a:endParaRPr lang="el-GR" sz="2000" dirty="0" smtClean="0"/>
          </a:p>
          <a:p>
            <a:pPr marL="0" indent="0">
              <a:buFont typeface="ZapfDingbats"/>
              <a:buNone/>
            </a:pPr>
            <a:endParaRPr lang="en-US" sz="2000" dirty="0" smtClean="0"/>
          </a:p>
          <a:p>
            <a:pPr marL="0" indent="0"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Για τώρα: </a:t>
            </a:r>
            <a:r>
              <a:rPr lang="el-GR" sz="2000" dirty="0" smtClean="0"/>
              <a:t>δε χρειάζεται να ανησυχείτε για το πώς μία </a:t>
            </a:r>
            <a:r>
              <a:rPr lang="el-GR" sz="2000" dirty="0" err="1" smtClean="0"/>
              <a:t>διεπαφή</a:t>
            </a:r>
            <a:r>
              <a:rPr lang="el-GR" sz="2000" dirty="0" smtClean="0"/>
              <a:t> συνδέεται με μία άλλη (χωρίς δρομολογητή να παρεμβάλλεται)</a:t>
            </a:r>
          </a:p>
        </p:txBody>
      </p:sp>
      <p:sp>
        <p:nvSpPr>
          <p:cNvPr id="62467" name="Θέση αριθμού διαφάνειας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EFF0668-E436-4F82-9201-69C15D55071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2468" name="Θέση υποσέλιδου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62469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072521851 w 10315"/>
              <a:gd name="T3" fmla="*/ 2147483647 h 10000"/>
              <a:gd name="T4" fmla="*/ 1883157857 w 10315"/>
              <a:gd name="T5" fmla="*/ 2147483647 h 10000"/>
              <a:gd name="T6" fmla="*/ 71770211 w 10315"/>
              <a:gd name="T7" fmla="*/ 493693091 h 10000"/>
              <a:gd name="T8" fmla="*/ 357747572 w 10315"/>
              <a:gd name="T9" fmla="*/ 2147483647 h 10000"/>
              <a:gd name="T10" fmla="*/ 343394912 w 10315"/>
              <a:gd name="T11" fmla="*/ 2147483647 h 10000"/>
              <a:gd name="T12" fmla="*/ 269969444 w 10315"/>
              <a:gd name="T13" fmla="*/ 2147483647 h 10000"/>
              <a:gd name="T14" fmla="*/ 240705501 w 10315"/>
              <a:gd name="T15" fmla="*/ 2147483647 h 10000"/>
              <a:gd name="T16" fmla="*/ 781747606 w 10315"/>
              <a:gd name="T17" fmla="*/ 2147483647 h 10000"/>
              <a:gd name="T18" fmla="*/ 1977011682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0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072526925 w 10315"/>
              <a:gd name="T3" fmla="*/ 2147483647 h 10000"/>
              <a:gd name="T4" fmla="*/ 1883162707 w 10315"/>
              <a:gd name="T5" fmla="*/ 2147483647 h 10000"/>
              <a:gd name="T6" fmla="*/ 71770378 w 10315"/>
              <a:gd name="T7" fmla="*/ 493693091 h 10000"/>
              <a:gd name="T8" fmla="*/ 357748652 w 10315"/>
              <a:gd name="T9" fmla="*/ 2147483647 h 10000"/>
              <a:gd name="T10" fmla="*/ 343395810 w 10315"/>
              <a:gd name="T11" fmla="*/ 2147483647 h 10000"/>
              <a:gd name="T12" fmla="*/ 269970091 w 10315"/>
              <a:gd name="T13" fmla="*/ 2147483647 h 10000"/>
              <a:gd name="T14" fmla="*/ 240706114 w 10315"/>
              <a:gd name="T15" fmla="*/ 2147483647 h 10000"/>
              <a:gd name="T16" fmla="*/ 781749842 w 10315"/>
              <a:gd name="T17" fmla="*/ 2147483647 h 10000"/>
              <a:gd name="T18" fmla="*/ 1977016643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1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2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3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2475" name="Group 27"/>
          <p:cNvGrpSpPr>
            <a:grpSpLocks/>
          </p:cNvGrpSpPr>
          <p:nvPr/>
        </p:nvGrpSpPr>
        <p:grpSpPr bwMode="auto">
          <a:xfrm>
            <a:off x="3902075" y="1895475"/>
            <a:ext cx="1033463" cy="606425"/>
            <a:chOff x="3306" y="389"/>
            <a:chExt cx="651" cy="382"/>
          </a:xfrm>
        </p:grpSpPr>
        <p:sp>
          <p:nvSpPr>
            <p:cNvPr id="62530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200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531" name="Text Box 29"/>
            <p:cNvSpPr txBox="1">
              <a:spLocks noChangeArrowheads="1"/>
            </p:cNvSpPr>
            <p:nvPr/>
          </p:nvSpPr>
          <p:spPr bwMode="auto">
            <a:xfrm>
              <a:off x="3436" y="389"/>
              <a:ext cx="5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ea typeface="ＭＳ Ｐゴシック"/>
                  <a:cs typeface="ＭＳ Ｐゴシック"/>
                </a:rPr>
                <a:t>223.1.1.2</a:t>
              </a:r>
              <a:endParaRPr lang="en-US" sz="1200">
                <a:ea typeface="ＭＳ Ｐゴシック"/>
                <a:cs typeface="ＭＳ Ｐゴシック"/>
              </a:endParaRPr>
            </a:p>
          </p:txBody>
        </p:sp>
      </p:grpSp>
      <p:sp>
        <p:nvSpPr>
          <p:cNvPr id="62476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223.1.1.3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77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223.1.1.4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78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9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223.1.2.9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80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1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2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223.1.2.2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83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223.1.2.1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84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5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6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7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223.1.3.2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88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223.1.3.1</a:t>
            </a:r>
            <a:endParaRPr lang="en-US" sz="1200">
              <a:ea typeface="ＭＳ Ｐゴシック"/>
              <a:cs typeface="ＭＳ Ｐゴシック"/>
            </a:endParaRPr>
          </a:p>
        </p:txBody>
      </p:sp>
      <p:grpSp>
        <p:nvGrpSpPr>
          <p:cNvPr id="62489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62528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200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529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ea typeface="ＭＳ Ｐゴシック"/>
                  <a:cs typeface="ＭＳ Ｐゴシック"/>
                </a:rPr>
                <a:t>223.1.3.27</a:t>
              </a:r>
              <a:endParaRPr lang="en-US" sz="1200"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62490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62526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27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1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62524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25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2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62522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23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3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62520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21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4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6251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2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6251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12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6251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2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62515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2518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2519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2516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2517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" name="Group 9"/>
          <p:cNvGrpSpPr>
            <a:grpSpLocks/>
          </p:cNvGrpSpPr>
          <p:nvPr/>
        </p:nvGrpSpPr>
        <p:grpSpPr bwMode="auto">
          <a:xfrm>
            <a:off x="5278438" y="1817688"/>
            <a:ext cx="509587" cy="1279525"/>
            <a:chOff x="5278322" y="1817603"/>
            <a:chExt cx="509379" cy="1279224"/>
          </a:xfrm>
        </p:grpSpPr>
        <p:pic>
          <p:nvPicPr>
            <p:cNvPr id="6250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510" name="Straight Connector 3"/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511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2496" name="Text Box 26"/>
          <p:cNvSpPr txBox="1">
            <a:spLocks noChangeArrowheads="1"/>
          </p:cNvSpPr>
          <p:nvPr/>
        </p:nvSpPr>
        <p:spPr bwMode="auto">
          <a:xfrm>
            <a:off x="5041900" y="1404938"/>
            <a:ext cx="825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223.1.1.1</a:t>
            </a:r>
            <a:endParaRPr lang="en-US" sz="1200">
              <a:ea typeface="ＭＳ Ｐゴシック"/>
              <a:cs typeface="ＭＳ Ｐゴシック"/>
            </a:endParaRPr>
          </a:p>
        </p:txBody>
      </p:sp>
      <p:grpSp>
        <p:nvGrpSpPr>
          <p:cNvPr id="62497" name="Group 73"/>
          <p:cNvGrpSpPr>
            <a:grpSpLocks/>
          </p:cNvGrpSpPr>
          <p:nvPr/>
        </p:nvGrpSpPr>
        <p:grpSpPr bwMode="auto">
          <a:xfrm>
            <a:off x="4448175" y="1389063"/>
            <a:ext cx="641350" cy="558800"/>
            <a:chOff x="-44" y="1473"/>
            <a:chExt cx="981" cy="1105"/>
          </a:xfrm>
        </p:grpSpPr>
        <p:pic>
          <p:nvPicPr>
            <p:cNvPr id="62507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08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8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62505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06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9" name="Group 87"/>
          <p:cNvGrpSpPr>
            <a:grpSpLocks/>
          </p:cNvGrpSpPr>
          <p:nvPr/>
        </p:nvGrpSpPr>
        <p:grpSpPr bwMode="auto">
          <a:xfrm flipH="1">
            <a:off x="8247063" y="2992438"/>
            <a:ext cx="641350" cy="558800"/>
            <a:chOff x="-44" y="1473"/>
            <a:chExt cx="981" cy="1105"/>
          </a:xfrm>
        </p:grpSpPr>
        <p:pic>
          <p:nvPicPr>
            <p:cNvPr id="62503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04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62500" name="Picture 777" descr="access_point_stylized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150" y="3570288"/>
            <a:ext cx="5873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501" name="Straight Connector 12"/>
          <p:cNvCxnSpPr>
            <a:cxnSpLocks noChangeShapeType="1"/>
          </p:cNvCxnSpPr>
          <p:nvPr/>
        </p:nvCxnSpPr>
        <p:spPr bwMode="auto">
          <a:xfrm flipH="1">
            <a:off x="3784600" y="2709863"/>
            <a:ext cx="1506538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502" name="TextBox 120"/>
          <p:cNvSpPr txBox="1">
            <a:spLocks noChangeArrowheads="1"/>
          </p:cNvSpPr>
          <p:nvPr/>
        </p:nvSpPr>
        <p:spPr bwMode="auto">
          <a:xfrm>
            <a:off x="4448175" y="5372100"/>
            <a:ext cx="4391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Α:</a:t>
            </a:r>
            <a:r>
              <a:rPr lang="el-GR"/>
              <a:t> οι ασύρματες </a:t>
            </a:r>
            <a:r>
              <a:rPr lang="en-US"/>
              <a:t>WiFi </a:t>
            </a:r>
            <a:r>
              <a:rPr lang="el-GR"/>
              <a:t>διεπαφές συνδέονται μέσω </a:t>
            </a:r>
            <a:r>
              <a:rPr lang="en-US"/>
              <a:t>WiFi </a:t>
            </a:r>
            <a:r>
              <a:rPr lang="el-GR"/>
              <a:t>σταθμών βάσης </a:t>
            </a:r>
            <a:r>
              <a:rPr lang="en-US"/>
              <a:t>(base station)</a:t>
            </a:r>
            <a:endParaRPr lang="el-GR"/>
          </a:p>
        </p:txBody>
      </p:sp>
      <p:sp>
        <p:nvSpPr>
          <p:cNvPr id="69" name="Text Box 57"/>
          <p:cNvSpPr txBox="1">
            <a:spLocks noChangeArrowheads="1"/>
          </p:cNvSpPr>
          <p:nvPr/>
        </p:nvSpPr>
        <p:spPr bwMode="auto">
          <a:xfrm>
            <a:off x="7094538" y="3633787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l-GR" dirty="0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 flipH="1">
            <a:off x="6972299" y="3993356"/>
            <a:ext cx="320673" cy="1432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2" name="Straight Connector 90"/>
          <p:cNvCxnSpPr>
            <a:cxnSpLocks noChangeShapeType="1"/>
          </p:cNvCxnSpPr>
          <p:nvPr/>
        </p:nvCxnSpPr>
        <p:spPr bwMode="auto">
          <a:xfrm flipH="1">
            <a:off x="4983196" y="3993356"/>
            <a:ext cx="1466817" cy="16371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24906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4D14B88-8ECA-4659-A8C2-1345A44600B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Κεφάλαιο</a:t>
            </a:r>
            <a:r>
              <a:rPr lang="en-US" sz="3200" dirty="0" smtClean="0"/>
              <a:t> 4: </a:t>
            </a:r>
            <a:r>
              <a:rPr lang="el-GR" sz="3200" dirty="0" smtClean="0"/>
              <a:t>Επίπεδο Δικτύου</a:t>
            </a:r>
            <a:endParaRPr lang="en-US" sz="3200" dirty="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4. 1 </a:t>
            </a:r>
            <a:r>
              <a:rPr lang="el-GR" sz="2000" dirty="0" smtClean="0">
                <a:solidFill>
                  <a:srgbClr val="FF0000"/>
                </a:solidFill>
              </a:rPr>
              <a:t>Εισαγωγή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en-US" sz="2000" dirty="0" smtClean="0"/>
              <a:t>4.2 </a:t>
            </a:r>
            <a:r>
              <a:rPr lang="el-GR" sz="2000" dirty="0" smtClean="0"/>
              <a:t>Δίκτυα εικονικού κυκλώματος και </a:t>
            </a:r>
            <a:r>
              <a:rPr lang="el-GR" sz="2000" dirty="0" err="1" smtClean="0"/>
              <a:t>δεδομενογράμματος</a:t>
            </a: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4.3 </a:t>
            </a:r>
            <a:r>
              <a:rPr lang="el-GR" sz="2000" dirty="0" smtClean="0"/>
              <a:t>Τι βρίσκεται μέσα σ’ ένα δρομολογητή</a:t>
            </a: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4.4 IP: </a:t>
            </a:r>
            <a:r>
              <a:rPr lang="el-GR" sz="2000" dirty="0" smtClean="0"/>
              <a:t>Πρωτόκολλο Διαδικτύου</a:t>
            </a:r>
            <a:r>
              <a:rPr lang="en-US" sz="2000" dirty="0" smtClean="0"/>
              <a:t> (Internet Protocol)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Μορφή </a:t>
            </a:r>
            <a:r>
              <a:rPr lang="el-GR" sz="1800" dirty="0" err="1" smtClean="0"/>
              <a:t>δεδομενογράματος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err="1" smtClean="0"/>
              <a:t>Διευθυνσιοδότηση</a:t>
            </a:r>
            <a:r>
              <a:rPr lang="el-GR" sz="1800" dirty="0" smtClean="0"/>
              <a:t> </a:t>
            </a:r>
            <a:r>
              <a:rPr lang="en-US" sz="1800" dirty="0" smtClean="0"/>
              <a:t>IPv4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ICMP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IPv6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59275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4.5 </a:t>
            </a:r>
            <a:r>
              <a:rPr lang="el-GR" sz="2000" dirty="0" smtClean="0"/>
              <a:t>Αλγόριθμοι δρομολόγησης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Κατάστασης ζεύξης</a:t>
            </a:r>
            <a:r>
              <a:rPr lang="en-US" sz="1800" dirty="0" smtClean="0"/>
              <a:t> (Link State)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Διανύσματος απόστασης</a:t>
            </a:r>
            <a:r>
              <a:rPr lang="en-US" sz="1800" dirty="0" smtClean="0"/>
              <a:t> (Distance Vector)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Ιεραρχική δρομολόγηση</a:t>
            </a: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4.6 </a:t>
            </a:r>
            <a:r>
              <a:rPr lang="el-GR" sz="2000" dirty="0" smtClean="0"/>
              <a:t>Δρομολόγηση στο Διαδίκτυο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RIP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OSPF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BGP</a:t>
            </a:r>
          </a:p>
          <a:p>
            <a:endParaRPr lang="en-US" sz="2000" dirty="0" smtClean="0"/>
          </a:p>
        </p:txBody>
      </p:sp>
      <p:sp>
        <p:nvSpPr>
          <p:cNvPr id="1843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1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01DEEFD-3D47-4FD1-BF13-9D9BE65E5EE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636" name="Freeform 2"/>
          <p:cNvSpPr>
            <a:spLocks/>
          </p:cNvSpPr>
          <p:nvPr/>
        </p:nvSpPr>
        <p:spPr bwMode="auto">
          <a:xfrm>
            <a:off x="4378325" y="116046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37" name="Freeform 3"/>
          <p:cNvSpPr>
            <a:spLocks/>
          </p:cNvSpPr>
          <p:nvPr/>
        </p:nvSpPr>
        <p:spPr bwMode="auto">
          <a:xfrm>
            <a:off x="6894513" y="1447800"/>
            <a:ext cx="1906587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38" name="Freeform 4"/>
          <p:cNvSpPr>
            <a:spLocks/>
          </p:cNvSpPr>
          <p:nvPr/>
        </p:nvSpPr>
        <p:spPr bwMode="auto">
          <a:xfrm>
            <a:off x="5578475" y="288131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 smtClean="0"/>
              <a:t>Υποδίκτυα</a:t>
            </a:r>
            <a:r>
              <a:rPr lang="el-GR" sz="3600" dirty="0" smtClean="0"/>
              <a:t> (</a:t>
            </a:r>
            <a:r>
              <a:rPr lang="en-US" sz="3600" dirty="0" smtClean="0"/>
              <a:t>Subnets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  <p:sp>
        <p:nvSpPr>
          <p:cNvPr id="864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819525" cy="48656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chemeClr val="accent2"/>
                </a:solidFill>
              </a:rPr>
              <a:t>Διεύθυνση </a:t>
            </a:r>
            <a:r>
              <a:rPr lang="en-US" sz="2400" dirty="0" smtClean="0">
                <a:solidFill>
                  <a:schemeClr val="accent2"/>
                </a:solidFill>
              </a:rPr>
              <a:t>IP: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Τμήμα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(</a:t>
            </a:r>
            <a:r>
              <a:rPr lang="en-US" sz="2000" dirty="0" smtClean="0"/>
              <a:t>subnet part</a:t>
            </a:r>
            <a:r>
              <a:rPr lang="el-GR" sz="2000" dirty="0" smtClean="0"/>
              <a:t>)</a:t>
            </a:r>
            <a:r>
              <a:rPr lang="en-US" sz="2000" dirty="0" smtClean="0"/>
              <a:t> -</a:t>
            </a:r>
            <a:r>
              <a:rPr lang="el-GR" sz="2000" dirty="0" smtClean="0"/>
              <a:t> </a:t>
            </a:r>
            <a:r>
              <a:rPr lang="en-US" sz="2000" dirty="0" smtClean="0"/>
              <a:t>bits </a:t>
            </a:r>
            <a:r>
              <a:rPr lang="el-GR" sz="2000" dirty="0" smtClean="0"/>
              <a:t>υψηλής τάξης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Τμήμα υπολογιστή (</a:t>
            </a:r>
            <a:r>
              <a:rPr lang="en-US" sz="2000" dirty="0" smtClean="0"/>
              <a:t>host part</a:t>
            </a:r>
            <a:r>
              <a:rPr lang="el-GR" sz="2000" dirty="0" smtClean="0"/>
              <a:t>) – </a:t>
            </a:r>
            <a:r>
              <a:rPr lang="en-US" sz="2000" dirty="0" smtClean="0"/>
              <a:t>bits </a:t>
            </a:r>
            <a:r>
              <a:rPr lang="el-GR" sz="2000" dirty="0" smtClean="0"/>
              <a:t>χαμηλής τάξης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solidFill>
                  <a:schemeClr val="accent2"/>
                </a:solidFill>
              </a:rPr>
              <a:t>Τι είναι ένα </a:t>
            </a:r>
            <a:r>
              <a:rPr lang="el-GR" sz="2400" i="1" dirty="0" err="1" smtClean="0">
                <a:solidFill>
                  <a:schemeClr val="accent2"/>
                </a:solidFill>
              </a:rPr>
              <a:t>υποδίκτυο</a:t>
            </a:r>
            <a:r>
              <a:rPr lang="el-GR" sz="2400" i="1" dirty="0" smtClean="0">
                <a:solidFill>
                  <a:schemeClr val="accent2"/>
                </a:solidFill>
              </a:rPr>
              <a:t>;</a:t>
            </a:r>
            <a:endParaRPr lang="en-US" sz="2400" i="1" dirty="0" smtClean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Διασυνδέσεις συσκευών με ίδιο τμήμα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στην </a:t>
            </a:r>
            <a:r>
              <a:rPr lang="en-US" sz="2000" dirty="0" smtClean="0"/>
              <a:t>IP</a:t>
            </a:r>
            <a:r>
              <a:rPr lang="el-GR" sz="2000" dirty="0" smtClean="0"/>
              <a:t> διεύθυνση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Έχουν φυσική πρόσβαση το ένα στο άλλο </a:t>
            </a:r>
            <a:r>
              <a:rPr lang="el-GR" sz="2000" dirty="0" smtClean="0">
                <a:solidFill>
                  <a:srgbClr val="FF0000"/>
                </a:solidFill>
              </a:rPr>
              <a:t>χωρίς μεσολάβηση δρομολογητή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628" name="Object 436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p:oleObj spid="_x0000_s23554" name="Clip" r:id="rId3" imgW="1307263" imgH="1084139" progId="">
              <p:embed/>
            </p:oleObj>
          </a:graphicData>
        </a:graphic>
      </p:graphicFrame>
      <p:sp>
        <p:nvSpPr>
          <p:cNvPr id="8641" name="Line 8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42" name="Line 9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43" name="Line 10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44" name="Line 11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629" name="Object 437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p:oleObj spid="_x0000_s23555" name="Clip" r:id="rId4" imgW="1307263" imgH="1084139" progId="">
              <p:embed/>
            </p:oleObj>
          </a:graphicData>
        </a:graphic>
      </p:graphicFrame>
      <p:graphicFrame>
        <p:nvGraphicFramePr>
          <p:cNvPr id="8630" name="Object 438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p:oleObj spid="_x0000_s23556" name="Clip" r:id="rId5" imgW="1307263" imgH="1084139" progId="">
              <p:embed/>
            </p:oleObj>
          </a:graphicData>
        </a:graphic>
      </p:graphicFrame>
      <p:sp>
        <p:nvSpPr>
          <p:cNvPr id="8645" name="Line 14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646" name="Group 15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8674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8675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76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77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8678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8679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684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85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86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680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681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82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83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8647" name="Text Box 29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8648" name="Rectangle 30"/>
          <p:cNvSpPr>
            <a:spLocks noChangeArrowheads="1"/>
          </p:cNvSpPr>
          <p:nvPr/>
        </p:nvSpPr>
        <p:spPr bwMode="auto">
          <a:xfrm>
            <a:off x="5062538" y="2033588"/>
            <a:ext cx="309562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49" name="Text Box 31"/>
          <p:cNvSpPr txBox="1">
            <a:spLocks noChangeArrowheads="1"/>
          </p:cNvSpPr>
          <p:nvPr/>
        </p:nvSpPr>
        <p:spPr bwMode="auto">
          <a:xfrm>
            <a:off x="4976813" y="19415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223.1.1.2</a:t>
            </a:r>
            <a:endParaRPr lang="en-US"/>
          </a:p>
        </p:txBody>
      </p:sp>
      <p:sp>
        <p:nvSpPr>
          <p:cNvPr id="8650" name="Text Box 32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8651" name="Text Box 33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8652" name="Line 34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53" name="Text Box 35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8654" name="Line 36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631" name="Object 439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p:oleObj spid="_x0000_s23557" name="Clip" r:id="rId6" imgW="1307263" imgH="1084139" progId="">
              <p:embed/>
            </p:oleObj>
          </a:graphicData>
        </a:graphic>
      </p:graphicFrame>
      <p:sp>
        <p:nvSpPr>
          <p:cNvPr id="8655" name="Line 38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632" name="Object 440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p:oleObj spid="_x0000_s23558" name="Clip" r:id="rId7" imgW="1307263" imgH="1084139" progId="">
              <p:embed/>
            </p:oleObj>
          </a:graphicData>
        </a:graphic>
      </p:graphicFrame>
      <p:sp>
        <p:nvSpPr>
          <p:cNvPr id="8656" name="Line 40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57" name="Rectangle 41"/>
          <p:cNvSpPr>
            <a:spLocks noChangeArrowheads="1"/>
          </p:cNvSpPr>
          <p:nvPr/>
        </p:nvSpPr>
        <p:spPr bwMode="auto">
          <a:xfrm>
            <a:off x="7824788" y="2819400"/>
            <a:ext cx="1714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58" name="Text Box 42"/>
          <p:cNvSpPr txBox="1">
            <a:spLocks noChangeArrowheads="1"/>
          </p:cNvSpPr>
          <p:nvPr/>
        </p:nvSpPr>
        <p:spPr bwMode="auto">
          <a:xfrm>
            <a:off x="7251700" y="27574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8659" name="Rectangle 43"/>
          <p:cNvSpPr>
            <a:spLocks noChangeArrowheads="1"/>
          </p:cNvSpPr>
          <p:nvPr/>
        </p:nvSpPr>
        <p:spPr bwMode="auto">
          <a:xfrm>
            <a:off x="7839075" y="1847850"/>
            <a:ext cx="2476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60" name="Text Box 44"/>
          <p:cNvSpPr txBox="1">
            <a:spLocks noChangeArrowheads="1"/>
          </p:cNvSpPr>
          <p:nvPr/>
        </p:nvSpPr>
        <p:spPr bwMode="auto">
          <a:xfrm>
            <a:off x="7061200" y="1751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8661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62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63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64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633" name="Object 441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p:oleObj spid="_x0000_s23559" name="Clip" r:id="rId8" imgW="1307263" imgH="1084139" progId="">
              <p:embed/>
            </p:oleObj>
          </a:graphicData>
        </a:graphic>
      </p:graphicFrame>
      <p:graphicFrame>
        <p:nvGraphicFramePr>
          <p:cNvPr id="8634" name="Object 442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p:oleObj spid="_x0000_s23560" name="Clip" r:id="rId9" imgW="1307263" imgH="1084139" progId="">
              <p:embed/>
            </p:oleObj>
          </a:graphicData>
        </a:graphic>
      </p:graphicFrame>
      <p:sp>
        <p:nvSpPr>
          <p:cNvPr id="8665" name="Text Box 51"/>
          <p:cNvSpPr txBox="1">
            <a:spLocks noChangeArrowheads="1"/>
          </p:cNvSpPr>
          <p:nvPr/>
        </p:nvSpPr>
        <p:spPr bwMode="auto">
          <a:xfrm>
            <a:off x="7185025" y="39560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8666" name="Rectangle 52"/>
          <p:cNvSpPr>
            <a:spLocks noChangeArrowheads="1"/>
          </p:cNvSpPr>
          <p:nvPr/>
        </p:nvSpPr>
        <p:spPr bwMode="auto">
          <a:xfrm>
            <a:off x="4848225" y="3829050"/>
            <a:ext cx="847725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67" name="Text Box 53"/>
          <p:cNvSpPr txBox="1">
            <a:spLocks noChangeArrowheads="1"/>
          </p:cNvSpPr>
          <p:nvPr/>
        </p:nvSpPr>
        <p:spPr bwMode="auto">
          <a:xfrm>
            <a:off x="5008563" y="39941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8668" name="Rectangle 54"/>
          <p:cNvSpPr>
            <a:spLocks noChangeArrowheads="1"/>
          </p:cNvSpPr>
          <p:nvPr/>
        </p:nvSpPr>
        <p:spPr bwMode="auto">
          <a:xfrm>
            <a:off x="6553200" y="2962275"/>
            <a:ext cx="128588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69" name="Text Box 55"/>
          <p:cNvSpPr txBox="1">
            <a:spLocks noChangeArrowheads="1"/>
          </p:cNvSpPr>
          <p:nvPr/>
        </p:nvSpPr>
        <p:spPr bwMode="auto">
          <a:xfrm>
            <a:off x="6115050" y="2922588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sp>
        <p:nvSpPr>
          <p:cNvPr id="8670" name="Text Box 56"/>
          <p:cNvSpPr txBox="1">
            <a:spLocks noChangeArrowheads="1"/>
          </p:cNvSpPr>
          <p:nvPr/>
        </p:nvSpPr>
        <p:spPr bwMode="auto">
          <a:xfrm>
            <a:off x="4670425" y="5051425"/>
            <a:ext cx="441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Δίκτυο που αποτελείται από 3 υποδίκτυα</a:t>
            </a:r>
            <a:endParaRPr lang="en-US"/>
          </a:p>
        </p:txBody>
      </p:sp>
      <p:sp>
        <p:nvSpPr>
          <p:cNvPr id="8671" name="Text Box 57"/>
          <p:cNvSpPr txBox="1">
            <a:spLocks noChangeArrowheads="1"/>
          </p:cNvSpPr>
          <p:nvPr/>
        </p:nvSpPr>
        <p:spPr bwMode="auto">
          <a:xfrm>
            <a:off x="6842125" y="3432175"/>
            <a:ext cx="90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8672" name="Line 58"/>
          <p:cNvSpPr>
            <a:spLocks noChangeShapeType="1"/>
          </p:cNvSpPr>
          <p:nvPr/>
        </p:nvSpPr>
        <p:spPr bwMode="auto">
          <a:xfrm flipH="1">
            <a:off x="6705600" y="3695700"/>
            <a:ext cx="1714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7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9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1F1A234-88CD-4E58-BB61-81BFC9D1369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660" name="Rectangle 5"/>
          <p:cNvSpPr>
            <a:spLocks noGrp="1" noChangeArrowheads="1"/>
          </p:cNvSpPr>
          <p:nvPr>
            <p:ph type="title"/>
          </p:nvPr>
        </p:nvSpPr>
        <p:spPr>
          <a:xfrm>
            <a:off x="503238" y="155575"/>
            <a:ext cx="5208587" cy="1143000"/>
          </a:xfrm>
        </p:spPr>
        <p:txBody>
          <a:bodyPr/>
          <a:lstStyle/>
          <a:p>
            <a:r>
              <a:rPr lang="el-GR" sz="3600" dirty="0" err="1" smtClean="0"/>
              <a:t>Υποδίκτυα</a:t>
            </a:r>
            <a:endParaRPr lang="en-US" sz="3600" dirty="0" smtClean="0"/>
          </a:p>
        </p:txBody>
      </p:sp>
      <p:sp>
        <p:nvSpPr>
          <p:cNvPr id="966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en-US" sz="2400" smtClean="0"/>
          </a:p>
          <a:p>
            <a:endParaRPr lang="en-US" sz="2400" smtClean="0"/>
          </a:p>
        </p:txBody>
      </p:sp>
      <p:grpSp>
        <p:nvGrpSpPr>
          <p:cNvPr id="9662" name="Group 59"/>
          <p:cNvGrpSpPr>
            <a:grpSpLocks/>
          </p:cNvGrpSpPr>
          <p:nvPr/>
        </p:nvGrpSpPr>
        <p:grpSpPr bwMode="auto">
          <a:xfrm>
            <a:off x="4506913" y="460375"/>
            <a:ext cx="4422775" cy="4413250"/>
            <a:chOff x="2758" y="589"/>
            <a:chExt cx="2786" cy="2780"/>
          </a:xfrm>
        </p:grpSpPr>
        <p:sp>
          <p:nvSpPr>
            <p:cNvPr id="9678" name="Freeform 2"/>
            <p:cNvSpPr>
              <a:spLocks/>
            </p:cNvSpPr>
            <p:nvPr/>
          </p:nvSpPr>
          <p:spPr bwMode="auto">
            <a:xfrm>
              <a:off x="2758" y="731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79" name="Freeform 3"/>
            <p:cNvSpPr>
              <a:spLocks/>
            </p:cNvSpPr>
            <p:nvPr/>
          </p:nvSpPr>
          <p:spPr bwMode="auto">
            <a:xfrm>
              <a:off x="4343" y="912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0" name="Freeform 4"/>
            <p:cNvSpPr>
              <a:spLocks/>
            </p:cNvSpPr>
            <p:nvPr/>
          </p:nvSpPr>
          <p:spPr bwMode="auto">
            <a:xfrm>
              <a:off x="3514" y="1815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2" name="Object 436"/>
            <p:cNvGraphicFramePr>
              <a:graphicFrameLocks noChangeAspect="1"/>
            </p:cNvGraphicFramePr>
            <p:nvPr/>
          </p:nvGraphicFramePr>
          <p:xfrm>
            <a:off x="2807" y="797"/>
            <a:ext cx="368" cy="292"/>
          </p:xfrm>
          <a:graphic>
            <a:graphicData uri="http://schemas.openxmlformats.org/presentationml/2006/ole">
              <p:oleObj spid="_x0000_s24578" name="Clip" r:id="rId3" imgW="1307263" imgH="1084139" progId="">
                <p:embed/>
              </p:oleObj>
            </a:graphicData>
          </a:graphic>
        </p:graphicFrame>
        <p:sp>
          <p:nvSpPr>
            <p:cNvPr id="9681" name="Line 8"/>
            <p:cNvSpPr>
              <a:spLocks noChangeShapeType="1"/>
            </p:cNvSpPr>
            <p:nvPr/>
          </p:nvSpPr>
          <p:spPr bwMode="auto">
            <a:xfrm>
              <a:off x="3160" y="1032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2" name="Line 9"/>
            <p:cNvSpPr>
              <a:spLocks noChangeShapeType="1"/>
            </p:cNvSpPr>
            <p:nvPr/>
          </p:nvSpPr>
          <p:spPr bwMode="auto">
            <a:xfrm flipH="1">
              <a:off x="3343" y="1023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3" name="Line 10"/>
            <p:cNvSpPr>
              <a:spLocks noChangeShapeType="1"/>
            </p:cNvSpPr>
            <p:nvPr/>
          </p:nvSpPr>
          <p:spPr bwMode="auto">
            <a:xfrm flipV="1">
              <a:off x="3160" y="1438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4" name="Line 11"/>
            <p:cNvSpPr>
              <a:spLocks noChangeShapeType="1"/>
            </p:cNvSpPr>
            <p:nvPr/>
          </p:nvSpPr>
          <p:spPr bwMode="auto">
            <a:xfrm>
              <a:off x="3166" y="1833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3" name="Object 437"/>
            <p:cNvGraphicFramePr>
              <a:graphicFrameLocks noChangeAspect="1"/>
            </p:cNvGraphicFramePr>
            <p:nvPr/>
          </p:nvGraphicFramePr>
          <p:xfrm>
            <a:off x="2807" y="1217"/>
            <a:ext cx="368" cy="292"/>
          </p:xfrm>
          <a:graphic>
            <a:graphicData uri="http://schemas.openxmlformats.org/presentationml/2006/ole">
              <p:oleObj spid="_x0000_s24579" name="Clip" r:id="rId4" imgW="1307263" imgH="1084139" progId="">
                <p:embed/>
              </p:oleObj>
            </a:graphicData>
          </a:graphic>
        </p:graphicFrame>
        <p:graphicFrame>
          <p:nvGraphicFramePr>
            <p:cNvPr id="9654" name="Object 438"/>
            <p:cNvGraphicFramePr>
              <a:graphicFrameLocks noChangeAspect="1"/>
            </p:cNvGraphicFramePr>
            <p:nvPr/>
          </p:nvGraphicFramePr>
          <p:xfrm>
            <a:off x="2807" y="1601"/>
            <a:ext cx="368" cy="292"/>
          </p:xfrm>
          <a:graphic>
            <a:graphicData uri="http://schemas.openxmlformats.org/presentationml/2006/ole">
              <p:oleObj spid="_x0000_s24580" name="Clip" r:id="rId5" imgW="1307263" imgH="1084139" progId="">
                <p:embed/>
              </p:oleObj>
            </a:graphicData>
          </a:graphic>
        </p:graphicFrame>
        <p:sp>
          <p:nvSpPr>
            <p:cNvPr id="9685" name="Line 14"/>
            <p:cNvSpPr>
              <a:spLocks noChangeShapeType="1"/>
            </p:cNvSpPr>
            <p:nvPr/>
          </p:nvSpPr>
          <p:spPr bwMode="auto">
            <a:xfrm>
              <a:off x="3343" y="1563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686" name="Group 15"/>
            <p:cNvGrpSpPr>
              <a:grpSpLocks/>
            </p:cNvGrpSpPr>
            <p:nvPr/>
          </p:nvGrpSpPr>
          <p:grpSpPr bwMode="auto">
            <a:xfrm>
              <a:off x="3937" y="1541"/>
              <a:ext cx="448" cy="240"/>
              <a:chOff x="3600" y="219"/>
              <a:chExt cx="360" cy="175"/>
            </a:xfrm>
          </p:grpSpPr>
          <p:sp>
            <p:nvSpPr>
              <p:cNvPr id="9699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9700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701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702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9703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9704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70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10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11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9705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70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07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08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9687" name="Text Box 33"/>
            <p:cNvSpPr txBox="1">
              <a:spLocks noChangeArrowheads="1"/>
            </p:cNvSpPr>
            <p:nvPr/>
          </p:nvSpPr>
          <p:spPr bwMode="auto">
            <a:xfrm>
              <a:off x="3243" y="589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223.1.1.0/24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688" name="Line 34"/>
            <p:cNvSpPr>
              <a:spLocks noChangeShapeType="1"/>
            </p:cNvSpPr>
            <p:nvPr/>
          </p:nvSpPr>
          <p:spPr bwMode="auto">
            <a:xfrm>
              <a:off x="4318" y="1569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9" name="Text Box 35"/>
            <p:cNvSpPr txBox="1">
              <a:spLocks noChangeArrowheads="1"/>
            </p:cNvSpPr>
            <p:nvPr/>
          </p:nvSpPr>
          <p:spPr bwMode="auto">
            <a:xfrm>
              <a:off x="4668" y="672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223.1.2.0/24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690" name="Line 36"/>
            <p:cNvSpPr>
              <a:spLocks noChangeShapeType="1"/>
            </p:cNvSpPr>
            <p:nvPr/>
          </p:nvSpPr>
          <p:spPr bwMode="auto">
            <a:xfrm flipH="1">
              <a:off x="4963" y="113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5" name="Object 439"/>
            <p:cNvGraphicFramePr>
              <a:graphicFrameLocks noChangeAspect="1"/>
            </p:cNvGraphicFramePr>
            <p:nvPr/>
          </p:nvGraphicFramePr>
          <p:xfrm>
            <a:off x="5075" y="947"/>
            <a:ext cx="368" cy="292"/>
          </p:xfrm>
          <a:graphic>
            <a:graphicData uri="http://schemas.openxmlformats.org/presentationml/2006/ole">
              <p:oleObj spid="_x0000_s24581" name="Clip" r:id="rId6" imgW="1307263" imgH="1084139" progId="">
                <p:embed/>
              </p:oleObj>
            </a:graphicData>
          </a:graphic>
        </p:graphicFrame>
        <p:sp>
          <p:nvSpPr>
            <p:cNvPr id="9691" name="Line 38"/>
            <p:cNvSpPr>
              <a:spLocks noChangeShapeType="1"/>
            </p:cNvSpPr>
            <p:nvPr/>
          </p:nvSpPr>
          <p:spPr bwMode="auto">
            <a:xfrm>
              <a:off x="4963" y="1134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6" name="Object 440"/>
            <p:cNvGraphicFramePr>
              <a:graphicFrameLocks noChangeAspect="1"/>
            </p:cNvGraphicFramePr>
            <p:nvPr/>
          </p:nvGraphicFramePr>
          <p:xfrm>
            <a:off x="5078" y="1817"/>
            <a:ext cx="368" cy="292"/>
          </p:xfrm>
          <a:graphic>
            <a:graphicData uri="http://schemas.openxmlformats.org/presentationml/2006/ole">
              <p:oleObj spid="_x0000_s24582" name="Clip" r:id="rId7" imgW="1307263" imgH="1084139" progId="">
                <p:embed/>
              </p:oleObj>
            </a:graphicData>
          </a:graphic>
        </p:graphicFrame>
        <p:sp>
          <p:nvSpPr>
            <p:cNvPr id="9692" name="Line 40"/>
            <p:cNvSpPr>
              <a:spLocks noChangeShapeType="1"/>
            </p:cNvSpPr>
            <p:nvPr/>
          </p:nvSpPr>
          <p:spPr bwMode="auto">
            <a:xfrm>
              <a:off x="4963" y="1935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93" name="Line 45"/>
            <p:cNvSpPr>
              <a:spLocks noChangeShapeType="1"/>
            </p:cNvSpPr>
            <p:nvPr/>
          </p:nvSpPr>
          <p:spPr bwMode="auto">
            <a:xfrm flipH="1">
              <a:off x="4168" y="1782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94" name="Line 46"/>
            <p:cNvSpPr>
              <a:spLocks noChangeShapeType="1"/>
            </p:cNvSpPr>
            <p:nvPr/>
          </p:nvSpPr>
          <p:spPr bwMode="auto">
            <a:xfrm flipH="1">
              <a:off x="3784" y="2589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95" name="Line 47"/>
            <p:cNvSpPr>
              <a:spLocks noChangeShapeType="1"/>
            </p:cNvSpPr>
            <p:nvPr/>
          </p:nvSpPr>
          <p:spPr bwMode="auto">
            <a:xfrm flipH="1" flipV="1">
              <a:off x="3782" y="2584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96" name="Line 48"/>
            <p:cNvSpPr>
              <a:spLocks noChangeShapeType="1"/>
            </p:cNvSpPr>
            <p:nvPr/>
          </p:nvSpPr>
          <p:spPr bwMode="auto">
            <a:xfrm flipH="1" flipV="1">
              <a:off x="4523" y="2587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7" name="Object 441"/>
            <p:cNvGraphicFramePr>
              <a:graphicFrameLocks noChangeAspect="1"/>
            </p:cNvGraphicFramePr>
            <p:nvPr/>
          </p:nvGraphicFramePr>
          <p:xfrm>
            <a:off x="4388" y="2687"/>
            <a:ext cx="368" cy="292"/>
          </p:xfrm>
          <a:graphic>
            <a:graphicData uri="http://schemas.openxmlformats.org/presentationml/2006/ole">
              <p:oleObj spid="_x0000_s24583" name="Clip" r:id="rId8" imgW="1307263" imgH="1084139" progId="">
                <p:embed/>
              </p:oleObj>
            </a:graphicData>
          </a:graphic>
        </p:graphicFrame>
        <p:graphicFrame>
          <p:nvGraphicFramePr>
            <p:cNvPr id="9658" name="Object 442"/>
            <p:cNvGraphicFramePr>
              <a:graphicFrameLocks noChangeAspect="1"/>
            </p:cNvGraphicFramePr>
            <p:nvPr/>
          </p:nvGraphicFramePr>
          <p:xfrm>
            <a:off x="3596" y="2696"/>
            <a:ext cx="368" cy="292"/>
          </p:xfrm>
          <a:graphic>
            <a:graphicData uri="http://schemas.openxmlformats.org/presentationml/2006/ole">
              <p:oleObj spid="_x0000_s24584" name="Clip" r:id="rId9" imgW="1307263" imgH="1084139" progId="">
                <p:embed/>
              </p:oleObj>
            </a:graphicData>
          </a:graphic>
        </p:graphicFrame>
        <p:sp>
          <p:nvSpPr>
            <p:cNvPr id="9697" name="Text Box 51"/>
            <p:cNvSpPr txBox="1">
              <a:spLocks noChangeArrowheads="1"/>
            </p:cNvSpPr>
            <p:nvPr/>
          </p:nvSpPr>
          <p:spPr bwMode="auto">
            <a:xfrm>
              <a:off x="3739" y="3157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223.1.3.0/24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698" name="Rectangle 52"/>
            <p:cNvSpPr>
              <a:spLocks noChangeArrowheads="1"/>
            </p:cNvSpPr>
            <p:nvPr/>
          </p:nvSpPr>
          <p:spPr bwMode="auto">
            <a:xfrm>
              <a:off x="3054" y="2412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9663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535113"/>
            <a:ext cx="3810000" cy="5103812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Συνταγή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Για τον καθορισμό των </a:t>
            </a:r>
            <a:r>
              <a:rPr lang="el-GR" sz="2400" dirty="0" err="1" smtClean="0"/>
              <a:t>υποδικτύων</a:t>
            </a:r>
            <a:r>
              <a:rPr lang="en-US" sz="2400" dirty="0" smtClean="0"/>
              <a:t>, </a:t>
            </a:r>
            <a:r>
              <a:rPr lang="el-GR" sz="2400" dirty="0" smtClean="0"/>
              <a:t>αποσυνδέστε</a:t>
            </a:r>
            <a:r>
              <a:rPr lang="en-US" sz="2400" dirty="0" smtClean="0"/>
              <a:t> </a:t>
            </a:r>
            <a:r>
              <a:rPr lang="el-GR" sz="2400" dirty="0" smtClean="0"/>
              <a:t>κάθε </a:t>
            </a:r>
            <a:r>
              <a:rPr lang="el-GR" sz="2400" dirty="0" err="1" smtClean="0"/>
              <a:t>διεπαφή</a:t>
            </a:r>
            <a:r>
              <a:rPr lang="el-GR" sz="2400" dirty="0" smtClean="0"/>
              <a:t> από τον υπολογιστή ή το δρομολογητή</a:t>
            </a:r>
            <a:r>
              <a:rPr lang="en-US" sz="2400" dirty="0" smtClean="0"/>
              <a:t>,</a:t>
            </a:r>
            <a:r>
              <a:rPr lang="el-GR" sz="2400" dirty="0" smtClean="0"/>
              <a:t> δημιουργώντας</a:t>
            </a:r>
            <a:r>
              <a:rPr lang="en-US" sz="2400" dirty="0" smtClean="0"/>
              <a:t> </a:t>
            </a:r>
            <a:r>
              <a:rPr lang="el-GR" sz="2400" dirty="0" smtClean="0"/>
              <a:t>νησίδες απομονωμένων δικτύων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Κάθε</a:t>
            </a:r>
            <a:r>
              <a:rPr lang="en-US" sz="2400" dirty="0" smtClean="0"/>
              <a:t> </a:t>
            </a:r>
            <a:r>
              <a:rPr lang="el-GR" sz="2400" dirty="0" smtClean="0"/>
              <a:t>απομονωμένο δίκτυο καλείται </a:t>
            </a:r>
            <a:r>
              <a:rPr lang="el-GR" sz="2400" dirty="0" err="1" smtClean="0">
                <a:solidFill>
                  <a:srgbClr val="FF0000"/>
                </a:solidFill>
              </a:rPr>
              <a:t>υποδίκτυο</a:t>
            </a:r>
            <a:endParaRPr lang="en-US" sz="2400" dirty="0" smtClean="0"/>
          </a:p>
        </p:txBody>
      </p:sp>
      <p:sp>
        <p:nvSpPr>
          <p:cNvPr id="9664" name="Text Box 61"/>
          <p:cNvSpPr txBox="1">
            <a:spLocks noChangeArrowheads="1"/>
          </p:cNvSpPr>
          <p:nvPr/>
        </p:nvSpPr>
        <p:spPr bwMode="auto">
          <a:xfrm>
            <a:off x="5537200" y="5073650"/>
            <a:ext cx="2338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Μάσκα υποδικτύου</a:t>
            </a:r>
          </a:p>
          <a:p>
            <a:pPr eaLnBrk="0" hangingPunct="0"/>
            <a:r>
              <a:rPr lang="el-GR"/>
              <a:t> (</a:t>
            </a:r>
            <a:r>
              <a:rPr lang="en-US"/>
              <a:t>Subnet mask</a:t>
            </a:r>
            <a:r>
              <a:rPr lang="el-GR"/>
              <a:t>)</a:t>
            </a:r>
            <a:r>
              <a:rPr lang="en-US"/>
              <a:t>: /24</a:t>
            </a:r>
          </a:p>
        </p:txBody>
      </p:sp>
      <p:sp>
        <p:nvSpPr>
          <p:cNvPr id="966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9666" name="Text Box 203"/>
          <p:cNvSpPr txBox="1">
            <a:spLocks noChangeArrowheads="1"/>
          </p:cNvSpPr>
          <p:nvPr/>
        </p:nvSpPr>
        <p:spPr bwMode="auto">
          <a:xfrm>
            <a:off x="5140325" y="815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223.1.1.1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67" name="Text Box 203"/>
          <p:cNvSpPr txBox="1">
            <a:spLocks noChangeArrowheads="1"/>
          </p:cNvSpPr>
          <p:nvPr/>
        </p:nvSpPr>
        <p:spPr bwMode="auto">
          <a:xfrm>
            <a:off x="4975225" y="1490663"/>
            <a:ext cx="104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68" name="Text Box 203"/>
          <p:cNvSpPr txBox="1">
            <a:spLocks noChangeArrowheads="1"/>
          </p:cNvSpPr>
          <p:nvPr/>
        </p:nvSpPr>
        <p:spPr bwMode="auto">
          <a:xfrm>
            <a:off x="4556125" y="2589213"/>
            <a:ext cx="1039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3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69" name="Text Box 203"/>
          <p:cNvSpPr txBox="1">
            <a:spLocks noChangeArrowheads="1"/>
          </p:cNvSpPr>
          <p:nvPr/>
        </p:nvSpPr>
        <p:spPr bwMode="auto">
          <a:xfrm>
            <a:off x="5597525" y="1709738"/>
            <a:ext cx="104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4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0" name="Text Box 203"/>
          <p:cNvSpPr txBox="1">
            <a:spLocks noChangeArrowheads="1"/>
          </p:cNvSpPr>
          <p:nvPr/>
        </p:nvSpPr>
        <p:spPr bwMode="auto">
          <a:xfrm>
            <a:off x="6697663" y="1674813"/>
            <a:ext cx="1039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9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1" name="Text Box 203"/>
          <p:cNvSpPr txBox="1">
            <a:spLocks noChangeArrowheads="1"/>
          </p:cNvSpPr>
          <p:nvPr/>
        </p:nvSpPr>
        <p:spPr bwMode="auto">
          <a:xfrm>
            <a:off x="7931150" y="1416050"/>
            <a:ext cx="1039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.1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2" name="Text Box 203"/>
          <p:cNvSpPr txBox="1">
            <a:spLocks noChangeArrowheads="1"/>
          </p:cNvSpPr>
          <p:nvPr/>
        </p:nvSpPr>
        <p:spPr bwMode="auto">
          <a:xfrm>
            <a:off x="7807325" y="2789238"/>
            <a:ext cx="104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3" name="Text Box 203"/>
          <p:cNvSpPr txBox="1">
            <a:spLocks noChangeArrowheads="1"/>
          </p:cNvSpPr>
          <p:nvPr/>
        </p:nvSpPr>
        <p:spPr bwMode="auto">
          <a:xfrm>
            <a:off x="6148388" y="2441575"/>
            <a:ext cx="1155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3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27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4" name="Text Box 203"/>
          <p:cNvSpPr txBox="1">
            <a:spLocks noChangeArrowheads="1"/>
          </p:cNvSpPr>
          <p:nvPr/>
        </p:nvSpPr>
        <p:spPr bwMode="auto">
          <a:xfrm>
            <a:off x="5103813" y="3300413"/>
            <a:ext cx="104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3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.1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5" name="Text Box 203"/>
          <p:cNvSpPr txBox="1">
            <a:spLocks noChangeArrowheads="1"/>
          </p:cNvSpPr>
          <p:nvPr/>
        </p:nvSpPr>
        <p:spPr bwMode="auto">
          <a:xfrm>
            <a:off x="7042150" y="3300413"/>
            <a:ext cx="104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3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endParaRPr lang="en-US">
              <a:ea typeface="ＭＳ Ｐゴシック"/>
              <a:cs typeface="ＭＳ Ｐゴシック"/>
            </a:endParaRPr>
          </a:p>
        </p:txBody>
      </p:sp>
      <p:pic>
        <p:nvPicPr>
          <p:cNvPr id="9676" name="Εικόνα 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4838" y="2795588"/>
            <a:ext cx="9763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7" name="Εικόνα 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50075" y="3106738"/>
            <a:ext cx="2555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749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209450D-EC3B-409C-B081-7EB8877254C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684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85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86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87" name="Freeform 5"/>
          <p:cNvSpPr>
            <a:spLocks/>
          </p:cNvSpPr>
          <p:nvPr/>
        </p:nvSpPr>
        <p:spPr bwMode="auto">
          <a:xfrm rot="5265760">
            <a:off x="5310982" y="561181"/>
            <a:ext cx="1612900" cy="2049463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8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Υποδίκτυα</a:t>
            </a:r>
            <a:endParaRPr lang="en-US" smtClean="0"/>
          </a:p>
        </p:txBody>
      </p:sp>
      <p:sp>
        <p:nvSpPr>
          <p:cNvPr id="1068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314450"/>
            <a:ext cx="3695700" cy="4648200"/>
          </a:xfrm>
        </p:spPr>
        <p:txBody>
          <a:bodyPr/>
          <a:lstStyle/>
          <a:p>
            <a:pPr algn="ctr">
              <a:buFont typeface="ZapfDingbats"/>
              <a:buNone/>
            </a:pPr>
            <a:r>
              <a:rPr lang="el-GR" sz="2400" dirty="0" smtClean="0">
                <a:solidFill>
                  <a:schemeClr val="accent2"/>
                </a:solidFill>
              </a:rPr>
              <a:t>Πόσα;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algn="ctr">
              <a:buFont typeface="ZapfDingbats"/>
              <a:buNone/>
            </a:pPr>
            <a:endParaRPr lang="en-US" sz="2400" dirty="0" smtClean="0"/>
          </a:p>
        </p:txBody>
      </p:sp>
      <p:graphicFrame>
        <p:nvGraphicFramePr>
          <p:cNvPr id="10676" name="Object 436"/>
          <p:cNvGraphicFramePr>
            <a:graphicFrameLocks noChangeAspect="1"/>
          </p:cNvGraphicFramePr>
          <p:nvPr/>
        </p:nvGraphicFramePr>
        <p:xfrm>
          <a:off x="6389688" y="950913"/>
          <a:ext cx="584200" cy="463550"/>
        </p:xfrm>
        <a:graphic>
          <a:graphicData uri="http://schemas.openxmlformats.org/presentationml/2006/ole">
            <p:oleObj spid="_x0000_s25602" name="Clip" r:id="rId3" imgW="1307263" imgH="1084139" progId="">
              <p:embed/>
            </p:oleObj>
          </a:graphicData>
        </a:graphic>
      </p:graphicFrame>
      <p:sp>
        <p:nvSpPr>
          <p:cNvPr id="10690" name="Line 9"/>
          <p:cNvSpPr>
            <a:spLocks noChangeShapeType="1"/>
          </p:cNvSpPr>
          <p:nvPr/>
        </p:nvSpPr>
        <p:spPr bwMode="auto">
          <a:xfrm flipH="1">
            <a:off x="5226050" y="1576388"/>
            <a:ext cx="150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91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92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677" name="Object 437"/>
          <p:cNvGraphicFramePr>
            <a:graphicFrameLocks noChangeAspect="1"/>
          </p:cNvGraphicFramePr>
          <p:nvPr/>
        </p:nvGraphicFramePr>
        <p:xfrm>
          <a:off x="5780088" y="846138"/>
          <a:ext cx="584200" cy="463550"/>
        </p:xfrm>
        <a:graphic>
          <a:graphicData uri="http://schemas.openxmlformats.org/presentationml/2006/ole">
            <p:oleObj spid="_x0000_s25603" name="Clip" r:id="rId4" imgW="1307263" imgH="1084139" progId="">
              <p:embed/>
            </p:oleObj>
          </a:graphicData>
        </a:graphic>
      </p:graphicFrame>
      <p:graphicFrame>
        <p:nvGraphicFramePr>
          <p:cNvPr id="10678" name="Object 438"/>
          <p:cNvGraphicFramePr>
            <a:graphicFrameLocks noChangeAspect="1"/>
          </p:cNvGraphicFramePr>
          <p:nvPr/>
        </p:nvGraphicFramePr>
        <p:xfrm>
          <a:off x="5151438" y="979488"/>
          <a:ext cx="584200" cy="463550"/>
        </p:xfrm>
        <a:graphic>
          <a:graphicData uri="http://schemas.openxmlformats.org/presentationml/2006/ole">
            <p:oleObj spid="_x0000_s25604" name="Clip" r:id="rId5" imgW="1307263" imgH="1084139" progId="">
              <p:embed/>
            </p:oleObj>
          </a:graphicData>
        </a:graphic>
      </p:graphicFrame>
      <p:sp>
        <p:nvSpPr>
          <p:cNvPr id="10693" name="Line 14"/>
          <p:cNvSpPr>
            <a:spLocks noChangeShapeType="1"/>
          </p:cNvSpPr>
          <p:nvPr/>
        </p:nvSpPr>
        <p:spPr bwMode="auto">
          <a:xfrm flipH="1">
            <a:off x="5856288" y="1585913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94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10695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0696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10697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10698" name="Freeform 19"/>
          <p:cNvSpPr>
            <a:spLocks/>
          </p:cNvSpPr>
          <p:nvPr/>
        </p:nvSpPr>
        <p:spPr bwMode="auto">
          <a:xfrm>
            <a:off x="3622675" y="4564063"/>
            <a:ext cx="1539875" cy="1490662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0699" name="Group 20"/>
          <p:cNvGrpSpPr>
            <a:grpSpLocks/>
          </p:cNvGrpSpPr>
          <p:nvPr/>
        </p:nvGrpSpPr>
        <p:grpSpPr bwMode="auto">
          <a:xfrm>
            <a:off x="4059238" y="4275138"/>
            <a:ext cx="711200" cy="381000"/>
            <a:chOff x="3600" y="219"/>
            <a:chExt cx="360" cy="175"/>
          </a:xfrm>
        </p:grpSpPr>
        <p:sp>
          <p:nvSpPr>
            <p:cNvPr id="10758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0759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60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61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762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0763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68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69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70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764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65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66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67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700" name="Line 34"/>
          <p:cNvSpPr>
            <a:spLocks noChangeShapeType="1"/>
          </p:cNvSpPr>
          <p:nvPr/>
        </p:nvSpPr>
        <p:spPr bwMode="auto">
          <a:xfrm flipH="1">
            <a:off x="4378325" y="4667250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01" name="Line 35"/>
          <p:cNvSpPr>
            <a:spLocks noChangeShapeType="1"/>
          </p:cNvSpPr>
          <p:nvPr/>
        </p:nvSpPr>
        <p:spPr bwMode="auto">
          <a:xfrm flipH="1" flipV="1">
            <a:off x="3859213" y="5372100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02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03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679" name="Object 439"/>
          <p:cNvGraphicFramePr>
            <a:graphicFrameLocks noChangeAspect="1"/>
          </p:cNvGraphicFramePr>
          <p:nvPr/>
        </p:nvGraphicFramePr>
        <p:xfrm>
          <a:off x="4413250" y="5475288"/>
          <a:ext cx="584200" cy="463550"/>
        </p:xfrm>
        <a:graphic>
          <a:graphicData uri="http://schemas.openxmlformats.org/presentationml/2006/ole">
            <p:oleObj spid="_x0000_s25605" name="Clip" r:id="rId6" imgW="1307263" imgH="1084139" progId="">
              <p:embed/>
            </p:oleObj>
          </a:graphicData>
        </a:graphic>
      </p:graphicFrame>
      <p:graphicFrame>
        <p:nvGraphicFramePr>
          <p:cNvPr id="10680" name="Object 440"/>
          <p:cNvGraphicFramePr>
            <a:graphicFrameLocks noChangeAspect="1"/>
          </p:cNvGraphicFramePr>
          <p:nvPr/>
        </p:nvGraphicFramePr>
        <p:xfrm>
          <a:off x="3765550" y="5489575"/>
          <a:ext cx="584200" cy="463550"/>
        </p:xfrm>
        <a:graphic>
          <a:graphicData uri="http://schemas.openxmlformats.org/presentationml/2006/ole">
            <p:oleObj spid="_x0000_s25606" name="Clip" r:id="rId7" imgW="1307263" imgH="1084139" progId="">
              <p:embed/>
            </p:oleObj>
          </a:graphicData>
        </a:graphic>
      </p:graphicFrame>
      <p:sp>
        <p:nvSpPr>
          <p:cNvPr id="10704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10705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10706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0707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223.1.2.6</a:t>
            </a:r>
            <a:endParaRPr lang="en-US"/>
          </a:p>
        </p:txBody>
      </p:sp>
      <p:sp>
        <p:nvSpPr>
          <p:cNvPr id="10708" name="Freeform 45"/>
          <p:cNvSpPr>
            <a:spLocks/>
          </p:cNvSpPr>
          <p:nvPr/>
        </p:nvSpPr>
        <p:spPr bwMode="auto">
          <a:xfrm>
            <a:off x="6651625" y="4583113"/>
            <a:ext cx="1539875" cy="1490662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0709" name="Group 46"/>
          <p:cNvGrpSpPr>
            <a:grpSpLocks/>
          </p:cNvGrpSpPr>
          <p:nvPr/>
        </p:nvGrpSpPr>
        <p:grpSpPr bwMode="auto">
          <a:xfrm>
            <a:off x="7088188" y="4294188"/>
            <a:ext cx="711200" cy="381000"/>
            <a:chOff x="3600" y="219"/>
            <a:chExt cx="360" cy="175"/>
          </a:xfrm>
        </p:grpSpPr>
        <p:sp>
          <p:nvSpPr>
            <p:cNvPr id="10745" name="Oval 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0746" name="Line 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47" name="Line 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48" name="Rectangle 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749" name="Oval 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0750" name="Group 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55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6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7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751" name="Group 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52" name="Line 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3" name="Line 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4" name="Line 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710" name="Line 60"/>
          <p:cNvSpPr>
            <a:spLocks noChangeShapeType="1"/>
          </p:cNvSpPr>
          <p:nvPr/>
        </p:nvSpPr>
        <p:spPr bwMode="auto">
          <a:xfrm flipH="1">
            <a:off x="7407275" y="4686300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11" name="Line 61"/>
          <p:cNvSpPr>
            <a:spLocks noChangeShapeType="1"/>
          </p:cNvSpPr>
          <p:nvPr/>
        </p:nvSpPr>
        <p:spPr bwMode="auto">
          <a:xfrm flipH="1" flipV="1">
            <a:off x="6888163" y="5391150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12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13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681" name="Object 441"/>
          <p:cNvGraphicFramePr>
            <a:graphicFrameLocks noChangeAspect="1"/>
          </p:cNvGraphicFramePr>
          <p:nvPr/>
        </p:nvGraphicFramePr>
        <p:xfrm>
          <a:off x="7442200" y="5494338"/>
          <a:ext cx="584200" cy="463550"/>
        </p:xfrm>
        <a:graphic>
          <a:graphicData uri="http://schemas.openxmlformats.org/presentationml/2006/ole">
            <p:oleObj spid="_x0000_s25607" name="Clip" r:id="rId8" imgW="1307263" imgH="1084139" progId="">
              <p:embed/>
            </p:oleObj>
          </a:graphicData>
        </a:graphic>
      </p:graphicFrame>
      <p:graphicFrame>
        <p:nvGraphicFramePr>
          <p:cNvPr id="10682" name="Object 442"/>
          <p:cNvGraphicFramePr>
            <a:graphicFrameLocks noChangeAspect="1"/>
          </p:cNvGraphicFramePr>
          <p:nvPr/>
        </p:nvGraphicFramePr>
        <p:xfrm>
          <a:off x="6794500" y="5508625"/>
          <a:ext cx="584200" cy="463550"/>
        </p:xfrm>
        <a:graphic>
          <a:graphicData uri="http://schemas.openxmlformats.org/presentationml/2006/ole">
            <p:oleObj spid="_x0000_s25608" name="Clip" r:id="rId9" imgW="1307263" imgH="1084139" progId="">
              <p:embed/>
            </p:oleObj>
          </a:graphicData>
        </a:graphic>
      </p:graphicFrame>
      <p:sp>
        <p:nvSpPr>
          <p:cNvPr id="10714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10715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10716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0717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grpSp>
        <p:nvGrpSpPr>
          <p:cNvPr id="10718" name="Group 70"/>
          <p:cNvGrpSpPr>
            <a:grpSpLocks/>
          </p:cNvGrpSpPr>
          <p:nvPr/>
        </p:nvGrpSpPr>
        <p:grpSpPr bwMode="auto">
          <a:xfrm>
            <a:off x="5526088" y="2389188"/>
            <a:ext cx="711200" cy="381000"/>
            <a:chOff x="3600" y="219"/>
            <a:chExt cx="360" cy="175"/>
          </a:xfrm>
        </p:grpSpPr>
        <p:sp>
          <p:nvSpPr>
            <p:cNvPr id="10732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0733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34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35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736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0737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42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3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4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738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39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0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1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719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0" name="Rectangle 85"/>
          <p:cNvSpPr>
            <a:spLocks noChangeArrowheads="1"/>
          </p:cNvSpPr>
          <p:nvPr/>
        </p:nvSpPr>
        <p:spPr bwMode="auto">
          <a:xfrm>
            <a:off x="6053138" y="1343025"/>
            <a:ext cx="109537" cy="19526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0721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223.1.1.2</a:t>
            </a:r>
            <a:endParaRPr lang="en-US" sz="1600"/>
          </a:p>
        </p:txBody>
      </p:sp>
      <p:sp>
        <p:nvSpPr>
          <p:cNvPr id="10722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3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4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5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223.1.7.0</a:t>
            </a:r>
            <a:endParaRPr lang="en-US"/>
          </a:p>
        </p:txBody>
      </p:sp>
      <p:sp>
        <p:nvSpPr>
          <p:cNvPr id="10726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223.1.7.1</a:t>
            </a:r>
            <a:endParaRPr lang="en-US"/>
          </a:p>
        </p:txBody>
      </p:sp>
      <p:sp>
        <p:nvSpPr>
          <p:cNvPr id="10727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223.1.8.0</a:t>
            </a:r>
            <a:endParaRPr lang="en-US"/>
          </a:p>
        </p:txBody>
      </p:sp>
      <p:sp>
        <p:nvSpPr>
          <p:cNvPr id="10728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223.1.8.1</a:t>
            </a:r>
            <a:endParaRPr lang="en-US"/>
          </a:p>
        </p:txBody>
      </p:sp>
      <p:sp>
        <p:nvSpPr>
          <p:cNvPr id="10729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223.1.9.1</a:t>
            </a:r>
            <a:endParaRPr lang="en-US"/>
          </a:p>
        </p:txBody>
      </p:sp>
      <p:sp>
        <p:nvSpPr>
          <p:cNvPr id="10730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223.1.9.2</a:t>
            </a:r>
            <a:endParaRPr lang="en-US"/>
          </a:p>
        </p:txBody>
      </p:sp>
      <p:sp>
        <p:nvSpPr>
          <p:cNvPr id="1073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5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F311ECF-4963-4F70-B2BC-F53E8DDC261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Διευθυνσιοδότηση </a:t>
            </a:r>
            <a:r>
              <a:rPr lang="en-US" smtClean="0"/>
              <a:t>IP: CIDR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328738"/>
            <a:ext cx="8107363" cy="31718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CIDR: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</a:t>
            </a:r>
            <a:r>
              <a:rPr lang="en-US" sz="3200" dirty="0" smtClean="0"/>
              <a:t>lassless </a:t>
            </a:r>
            <a:r>
              <a:rPr lang="en-US" sz="32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err="1" smtClean="0"/>
              <a:t>nter</a:t>
            </a:r>
            <a:r>
              <a:rPr lang="en-US" sz="3200" dirty="0" err="1" smtClean="0">
                <a:solidFill>
                  <a:srgbClr val="FF0000"/>
                </a:solidFill>
              </a:rPr>
              <a:t>D</a:t>
            </a:r>
            <a:r>
              <a:rPr lang="en-US" sz="3200" dirty="0" err="1" smtClean="0"/>
              <a:t>omain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outing</a:t>
            </a:r>
            <a:endParaRPr lang="el-GR" sz="3200" dirty="0" smtClean="0"/>
          </a:p>
          <a:p>
            <a:pPr>
              <a:buFont typeface="ZapfDingbats"/>
              <a:buNone/>
            </a:pPr>
            <a:r>
              <a:rPr lang="el-GR" sz="2400" dirty="0" smtClean="0"/>
              <a:t>(Αταξική </a:t>
            </a:r>
            <a:r>
              <a:rPr lang="el-GR" sz="2400" dirty="0" err="1" smtClean="0"/>
              <a:t>Διατομεακή</a:t>
            </a:r>
            <a:r>
              <a:rPr lang="el-GR" sz="2400" dirty="0" smtClean="0"/>
              <a:t> Δρομολόγηση)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Το τμήμα </a:t>
            </a:r>
            <a:r>
              <a:rPr lang="el-GR" dirty="0" err="1" smtClean="0"/>
              <a:t>υποδικτύου</a:t>
            </a:r>
            <a:r>
              <a:rPr lang="el-GR" dirty="0" smtClean="0"/>
              <a:t> (</a:t>
            </a:r>
            <a:r>
              <a:rPr lang="en-US" dirty="0" smtClean="0"/>
              <a:t>subnet</a:t>
            </a:r>
            <a:r>
              <a:rPr lang="el-GR" dirty="0" smtClean="0"/>
              <a:t> </a:t>
            </a:r>
            <a:r>
              <a:rPr lang="en-US" dirty="0" smtClean="0"/>
              <a:t>part) </a:t>
            </a:r>
            <a:r>
              <a:rPr lang="el-GR" dirty="0" smtClean="0"/>
              <a:t>της διεύθυνσης έχει </a:t>
            </a:r>
            <a:r>
              <a:rPr lang="en-US" dirty="0" smtClean="0"/>
              <a:t> </a:t>
            </a:r>
            <a:r>
              <a:rPr lang="el-GR" dirty="0" smtClean="0"/>
              <a:t>αυθαίρετο μήκος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Δομή διεύθυνσης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a.b.c.d</a:t>
            </a:r>
            <a:r>
              <a:rPr lang="en-US" dirty="0" smtClean="0">
                <a:solidFill>
                  <a:srgbClr val="FF0000"/>
                </a:solidFill>
              </a:rPr>
              <a:t>/x</a:t>
            </a:r>
            <a:r>
              <a:rPr lang="en-US" dirty="0" smtClean="0"/>
              <a:t>, </a:t>
            </a:r>
            <a:r>
              <a:rPr lang="el-GR" dirty="0" smtClean="0"/>
              <a:t>όπου</a:t>
            </a:r>
            <a:r>
              <a:rPr lang="en-US" dirty="0" smtClean="0"/>
              <a:t> x </a:t>
            </a:r>
            <a:r>
              <a:rPr lang="el-GR" dirty="0" smtClean="0"/>
              <a:t>είναι ο</a:t>
            </a:r>
            <a:r>
              <a:rPr lang="en-US" dirty="0" smtClean="0"/>
              <a:t> # bits </a:t>
            </a:r>
            <a:r>
              <a:rPr lang="el-GR" dirty="0" smtClean="0"/>
              <a:t>στο τμήμα </a:t>
            </a:r>
            <a:r>
              <a:rPr lang="el-GR" dirty="0" err="1" smtClean="0"/>
              <a:t>υποδικτύου</a:t>
            </a:r>
            <a:r>
              <a:rPr lang="el-GR" dirty="0" smtClean="0"/>
              <a:t> της διεύθυνσης </a:t>
            </a:r>
            <a:endParaRPr lang="en-US" dirty="0" smtClean="0"/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1423988" y="4123764"/>
            <a:ext cx="6124575" cy="1757083"/>
            <a:chOff x="1339" y="899"/>
            <a:chExt cx="3858" cy="1024"/>
          </a:xfrm>
        </p:grpSpPr>
        <p:sp>
          <p:nvSpPr>
            <p:cNvPr id="69638" name="Text Box 5"/>
            <p:cNvSpPr txBox="1">
              <a:spLocks noChangeArrowheads="1"/>
            </p:cNvSpPr>
            <p:nvPr/>
          </p:nvSpPr>
          <p:spPr bwMode="auto">
            <a:xfrm>
              <a:off x="1339" y="1262"/>
              <a:ext cx="38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chemeClr val="accent2"/>
                  </a:solidFill>
                  <a:latin typeface="Arial" charset="0"/>
                </a:rPr>
                <a:t>11001000  00010111</a:t>
              </a:r>
              <a:r>
                <a:rPr lang="en-US" sz="2400" dirty="0">
                  <a:latin typeface="Arial" charset="0"/>
                </a:rPr>
                <a:t>  </a:t>
              </a:r>
              <a:r>
                <a:rPr lang="en-US" sz="2400" dirty="0">
                  <a:solidFill>
                    <a:schemeClr val="accent2"/>
                  </a:solidFill>
                  <a:latin typeface="Arial" charset="0"/>
                </a:rPr>
                <a:t>0001000</a:t>
              </a:r>
              <a:r>
                <a:rPr lang="en-US" sz="2400" dirty="0">
                  <a:latin typeface="Arial" charset="0"/>
                </a:rPr>
                <a:t>0  00000000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9639" name="Text Box 6"/>
            <p:cNvSpPr txBox="1">
              <a:spLocks noChangeArrowheads="1"/>
            </p:cNvSpPr>
            <p:nvPr/>
          </p:nvSpPr>
          <p:spPr bwMode="auto">
            <a:xfrm>
              <a:off x="2376" y="922"/>
              <a:ext cx="5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accent2"/>
                  </a:solidFill>
                </a:rPr>
                <a:t>subnet</a:t>
              </a:r>
            </a:p>
            <a:p>
              <a:pPr algn="ctr" eaLnBrk="0" hangingPunct="0"/>
              <a:r>
                <a:rPr lang="en-US">
                  <a:solidFill>
                    <a:schemeClr val="accent2"/>
                  </a:solidFill>
                </a:rPr>
                <a:t>part</a:t>
              </a:r>
              <a:endParaRPr lang="en-US"/>
            </a:p>
          </p:txBody>
        </p:sp>
        <p:sp>
          <p:nvSpPr>
            <p:cNvPr id="69640" name="Text Box 7"/>
            <p:cNvSpPr txBox="1">
              <a:spLocks noChangeArrowheads="1"/>
            </p:cNvSpPr>
            <p:nvPr/>
          </p:nvSpPr>
          <p:spPr bwMode="auto">
            <a:xfrm>
              <a:off x="4468" y="899"/>
              <a:ext cx="4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host</a:t>
              </a:r>
            </a:p>
            <a:p>
              <a:pPr algn="ctr" eaLnBrk="0" hangingPunct="0"/>
              <a:r>
                <a:rPr lang="en-US"/>
                <a:t>part</a:t>
              </a:r>
            </a:p>
          </p:txBody>
        </p:sp>
        <p:sp>
          <p:nvSpPr>
            <p:cNvPr id="69641" name="Line 8"/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2" name="Line 9"/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3" name="Line 10"/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4" name="Line 11"/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5" name="Text Box 12"/>
            <p:cNvSpPr txBox="1">
              <a:spLocks noChangeArrowheads="1"/>
            </p:cNvSpPr>
            <p:nvPr/>
          </p:nvSpPr>
          <p:spPr bwMode="auto">
            <a:xfrm>
              <a:off x="2559" y="1635"/>
              <a:ext cx="14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200.23.16.0/23</a:t>
              </a:r>
              <a:endParaRPr lang="en-US"/>
            </a:p>
          </p:txBody>
        </p:sp>
      </p:grpSp>
      <p:sp>
        <p:nvSpPr>
          <p:cNvPr id="696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8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DDA1EAF-DD1A-4FD2-B5F9-50756999D58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Διευθύνσεις </a:t>
            </a:r>
            <a:r>
              <a:rPr lang="en-US" sz="3600" dirty="0" smtClean="0"/>
              <a:t>IP: </a:t>
            </a:r>
            <a:r>
              <a:rPr lang="el-GR" sz="3600" dirty="0" smtClean="0"/>
              <a:t>πώς αποδίδονται;</a:t>
            </a:r>
            <a:endParaRPr 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87513"/>
            <a:ext cx="8034338" cy="440213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Πώς παίρνει ένας υπολογιστής διεύθυνση</a:t>
            </a:r>
            <a:r>
              <a:rPr lang="en-US" dirty="0" smtClean="0"/>
              <a:t> IP?</a:t>
            </a:r>
          </a:p>
          <a:p>
            <a:pPr>
              <a:buFont typeface="ZapfDingbats"/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Προσδιορισμένο σε ένα αρχείο από το διαχειριστή του συστήματος 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Windows: control-panel-&gt;network-&gt;configuration-&gt;</a:t>
            </a:r>
            <a:r>
              <a:rPr lang="en-US" dirty="0" err="1" smtClean="0"/>
              <a:t>tcp</a:t>
            </a:r>
            <a:r>
              <a:rPr lang="en-US" dirty="0" smtClean="0"/>
              <a:t>/</a:t>
            </a:r>
            <a:r>
              <a:rPr lang="en-US" dirty="0" err="1" smtClean="0"/>
              <a:t>ip</a:t>
            </a:r>
            <a:r>
              <a:rPr lang="en-US" dirty="0" smtClean="0"/>
              <a:t>-&gt;properties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UNIX: /etc/</a:t>
            </a:r>
            <a:r>
              <a:rPr lang="en-US" dirty="0" err="1" smtClean="0"/>
              <a:t>rc.config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DHCP: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ynamic 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/>
              <a:t>ost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onfiguration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rotocol: </a:t>
            </a:r>
            <a:r>
              <a:rPr lang="el-GR" sz="2400" dirty="0" smtClean="0"/>
              <a:t>δυναμική απόδοση διεύθυνσης από έναν </a:t>
            </a:r>
            <a:r>
              <a:rPr lang="el-GR" sz="2400" dirty="0" err="1" smtClean="0"/>
              <a:t>εξυπηρέτη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“plug-and-play” </a:t>
            </a:r>
          </a:p>
          <a:p>
            <a:pPr>
              <a:buFont typeface="ZapfDingbats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706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1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58F817A-9C0A-4054-9BD9-C1E5940B260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46075"/>
            <a:ext cx="8826500" cy="1143000"/>
          </a:xfrm>
        </p:spPr>
        <p:txBody>
          <a:bodyPr/>
          <a:lstStyle/>
          <a:p>
            <a:r>
              <a:rPr lang="en-US" sz="3200" smtClean="0"/>
              <a:t>DHCP: Dynamic Host Configuration Protocol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779" y="1418897"/>
            <a:ext cx="8544911" cy="4997669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Σκοπός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να επιτρέπει στον υπολογιστή να αποκτά </a:t>
            </a:r>
            <a:r>
              <a:rPr lang="el-GR" sz="2000" i="1" dirty="0" smtClean="0"/>
              <a:t>δυναμικά </a:t>
            </a:r>
            <a:r>
              <a:rPr lang="el-GR" sz="2000" dirty="0" smtClean="0"/>
              <a:t>διεύθυνση</a:t>
            </a:r>
            <a:r>
              <a:rPr lang="el-GR" sz="2000" i="1" dirty="0" smtClean="0"/>
              <a:t> </a:t>
            </a:r>
            <a:r>
              <a:rPr lang="en-US" sz="2000" dirty="0" smtClean="0"/>
              <a:t>IP </a:t>
            </a:r>
            <a:r>
              <a:rPr lang="el-GR" sz="2000" dirty="0" smtClean="0"/>
              <a:t>από τον </a:t>
            </a:r>
            <a:r>
              <a:rPr lang="el-GR" sz="2000" dirty="0" err="1" smtClean="0"/>
              <a:t>εξυπηρέτη</a:t>
            </a:r>
            <a:r>
              <a:rPr lang="el-GR" sz="2000" dirty="0" smtClean="0"/>
              <a:t> του δικτύου όταν συνδέεται στο δίκτυο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Μπορεί να ανανεώσει τη μίσθωση της διεύθυνσης που χρησιμοποιείται</a:t>
            </a: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Επιτρέπει την επαναχρησιμοποίηση των διευθύνσεων</a:t>
            </a:r>
            <a:r>
              <a:rPr lang="en-US" sz="1600" dirty="0" smtClean="0"/>
              <a:t> (</a:t>
            </a:r>
            <a:r>
              <a:rPr lang="el-GR" sz="1600" dirty="0" smtClean="0"/>
              <a:t>κρατά τη διεύθυνση μόνο όσο είναι συνδεδεμένος και «ενεργός»</a:t>
            </a:r>
            <a:r>
              <a:rPr lang="en-US" sz="16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Υποστήριξη για κινητούς χρήστες που θέλουν να συνδεθούν στο δίκτυο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l-GR" sz="1600" dirty="0" smtClean="0"/>
              <a:t>περισσότερα σε λίγο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sz="1600" dirty="0" smtClean="0"/>
          </a:p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Επισκόπηση </a:t>
            </a:r>
            <a:r>
              <a:rPr lang="en-US" sz="2000" dirty="0" smtClean="0">
                <a:solidFill>
                  <a:srgbClr val="FF0000"/>
                </a:solidFill>
              </a:rPr>
              <a:t>DHCP: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υπολογιστής εκπέμπει </a:t>
            </a:r>
            <a:r>
              <a:rPr lang="el-GR" altLang="el-GR" sz="2000" dirty="0"/>
              <a:t>(</a:t>
            </a:r>
            <a:r>
              <a:rPr lang="en-US" altLang="el-GR" sz="2000" dirty="0"/>
              <a:t>broadcasts</a:t>
            </a:r>
            <a:r>
              <a:rPr lang="el-GR" altLang="el-GR" sz="2000" dirty="0" smtClean="0"/>
              <a:t>)</a:t>
            </a:r>
            <a:r>
              <a:rPr lang="el-GR" sz="2000" dirty="0" smtClean="0"/>
              <a:t> </a:t>
            </a:r>
            <a:r>
              <a:rPr lang="en-US" sz="2000" dirty="0" smtClean="0"/>
              <a:t>“</a:t>
            </a:r>
            <a:r>
              <a:rPr lang="en-US" sz="2000" dirty="0" smtClean="0">
                <a:solidFill>
                  <a:schemeClr val="accent2"/>
                </a:solidFill>
              </a:rPr>
              <a:t>DHCP discover</a:t>
            </a:r>
            <a:r>
              <a:rPr lang="en-US" sz="2000" dirty="0" smtClean="0"/>
              <a:t>”</a:t>
            </a:r>
            <a:r>
              <a:rPr lang="el-GR" sz="2000" dirty="0" smtClean="0"/>
              <a:t>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 err="1" smtClean="0"/>
              <a:t>εξυπηρέτης</a:t>
            </a:r>
            <a:r>
              <a:rPr lang="el-GR" sz="2000" dirty="0" smtClean="0"/>
              <a:t> </a:t>
            </a:r>
            <a:r>
              <a:rPr lang="en-US" sz="2000" dirty="0" smtClean="0"/>
              <a:t>DHCP </a:t>
            </a:r>
            <a:r>
              <a:rPr lang="el-GR" sz="2000" dirty="0" smtClean="0"/>
              <a:t>αποκρίνεται με ένα μήνυμα</a:t>
            </a:r>
            <a:r>
              <a:rPr lang="en-US" sz="2000" dirty="0" smtClean="0"/>
              <a:t> “</a:t>
            </a:r>
            <a:r>
              <a:rPr lang="en-US" sz="2000" dirty="0" smtClean="0">
                <a:solidFill>
                  <a:schemeClr val="accent2"/>
                </a:solidFill>
              </a:rPr>
              <a:t>DHCP offer</a:t>
            </a:r>
            <a:r>
              <a:rPr lang="en-US" sz="2000" dirty="0" smtClean="0"/>
              <a:t>”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υπολογιστής ζητά διεύθυνση </a:t>
            </a:r>
            <a:r>
              <a:rPr lang="en-US" sz="2000" dirty="0" smtClean="0"/>
              <a:t>IP: “</a:t>
            </a:r>
            <a:r>
              <a:rPr lang="en-US" sz="2000" dirty="0" smtClean="0">
                <a:solidFill>
                  <a:schemeClr val="accent2"/>
                </a:solidFill>
              </a:rPr>
              <a:t>DHCP request</a:t>
            </a:r>
            <a:r>
              <a:rPr lang="en-US" sz="2000" dirty="0" smtClean="0"/>
              <a:t>”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 err="1" smtClean="0"/>
              <a:t>εξυπηρέτης</a:t>
            </a:r>
            <a:r>
              <a:rPr lang="el-GR" sz="2000" dirty="0" smtClean="0"/>
              <a:t> </a:t>
            </a:r>
            <a:r>
              <a:rPr lang="en-US" sz="2000" dirty="0" smtClean="0"/>
              <a:t>DHCP </a:t>
            </a:r>
            <a:r>
              <a:rPr lang="el-GR" sz="2000" dirty="0" smtClean="0"/>
              <a:t>στέλνει τη διεύθυνση</a:t>
            </a:r>
            <a:r>
              <a:rPr lang="en-US" sz="2000" dirty="0" smtClean="0"/>
              <a:t>: “</a:t>
            </a:r>
            <a:r>
              <a:rPr lang="en-US" sz="2000" dirty="0" smtClean="0">
                <a:solidFill>
                  <a:schemeClr val="accent2"/>
                </a:solidFill>
              </a:rPr>
              <a:t>DHCP </a:t>
            </a:r>
            <a:r>
              <a:rPr lang="en-US" sz="2000" dirty="0" err="1" smtClean="0">
                <a:solidFill>
                  <a:schemeClr val="accent2"/>
                </a:solidFill>
              </a:rPr>
              <a:t>ack</a:t>
            </a:r>
            <a:r>
              <a:rPr lang="en-US" sz="2000" dirty="0" smtClean="0"/>
              <a:t>”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7168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8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85F3539-C8CF-4016-9FC1-2C99B349505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388938"/>
            <a:ext cx="7772400" cy="1143000"/>
          </a:xfrm>
        </p:spPr>
        <p:txBody>
          <a:bodyPr/>
          <a:lstStyle/>
          <a:p>
            <a:pPr algn="ctr"/>
            <a:r>
              <a:rPr lang="el-GR" sz="3200" dirty="0" smtClean="0"/>
              <a:t>Σενάριο πελάτη-εξυπηρέτη </a:t>
            </a:r>
            <a:r>
              <a:rPr lang="en-US" sz="3200" dirty="0" smtClean="0"/>
              <a:t>DHCP</a:t>
            </a:r>
          </a:p>
        </p:txBody>
      </p:sp>
      <p:sp>
        <p:nvSpPr>
          <p:cNvPr id="11835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836" name="Freeform 4"/>
          <p:cNvSpPr>
            <a:spLocks/>
          </p:cNvSpPr>
          <p:nvPr/>
        </p:nvSpPr>
        <p:spPr bwMode="auto">
          <a:xfrm>
            <a:off x="1712913" y="2103438"/>
            <a:ext cx="1941512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37" name="Freeform 5"/>
          <p:cNvSpPr>
            <a:spLocks/>
          </p:cNvSpPr>
          <p:nvPr/>
        </p:nvSpPr>
        <p:spPr bwMode="auto">
          <a:xfrm>
            <a:off x="4229100" y="23907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38" name="Freeform 6"/>
          <p:cNvSpPr>
            <a:spLocks/>
          </p:cNvSpPr>
          <p:nvPr/>
        </p:nvSpPr>
        <p:spPr bwMode="auto">
          <a:xfrm>
            <a:off x="2921000" y="3767138"/>
            <a:ext cx="2055813" cy="1490662"/>
          </a:xfrm>
          <a:custGeom>
            <a:avLst/>
            <a:gdLst>
              <a:gd name="T0" fmla="*/ 2147483647 w 1295"/>
              <a:gd name="T1" fmla="*/ 2147483647 h 939"/>
              <a:gd name="T2" fmla="*/ 2147483647 w 1295"/>
              <a:gd name="T3" fmla="*/ 2147483647 h 939"/>
              <a:gd name="T4" fmla="*/ 2147483647 w 1295"/>
              <a:gd name="T5" fmla="*/ 2147483647 h 939"/>
              <a:gd name="T6" fmla="*/ 2147483647 w 1295"/>
              <a:gd name="T7" fmla="*/ 2147483647 h 939"/>
              <a:gd name="T8" fmla="*/ 2147483647 w 1295"/>
              <a:gd name="T9" fmla="*/ 2147483647 h 939"/>
              <a:gd name="T10" fmla="*/ 2147483647 w 1295"/>
              <a:gd name="T11" fmla="*/ 2147483647 h 939"/>
              <a:gd name="T12" fmla="*/ 2147483647 w 1295"/>
              <a:gd name="T13" fmla="*/ 2147483647 h 939"/>
              <a:gd name="T14" fmla="*/ 2147483647 w 1295"/>
              <a:gd name="T15" fmla="*/ 2147483647 h 939"/>
              <a:gd name="T16" fmla="*/ 2147483647 w 1295"/>
              <a:gd name="T17" fmla="*/ 2147483647 h 939"/>
              <a:gd name="T18" fmla="*/ 2147483647 w 1295"/>
              <a:gd name="T19" fmla="*/ 2147483647 h 939"/>
              <a:gd name="T20" fmla="*/ 2147483647 w 1295"/>
              <a:gd name="T21" fmla="*/ 2147483647 h 939"/>
              <a:gd name="T22" fmla="*/ 2147483647 w 1295"/>
              <a:gd name="T23" fmla="*/ 2147483647 h 9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5"/>
              <a:gd name="T37" fmla="*/ 0 h 939"/>
              <a:gd name="T38" fmla="*/ 1295 w 1295"/>
              <a:gd name="T39" fmla="*/ 939 h 9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5" h="939">
                <a:moveTo>
                  <a:pt x="600" y="30"/>
                </a:moveTo>
                <a:cubicBezTo>
                  <a:pt x="486" y="60"/>
                  <a:pt x="610" y="247"/>
                  <a:pt x="525" y="393"/>
                </a:cubicBezTo>
                <a:cubicBezTo>
                  <a:pt x="439" y="467"/>
                  <a:pt x="162" y="394"/>
                  <a:pt x="81" y="471"/>
                </a:cubicBezTo>
                <a:cubicBezTo>
                  <a:pt x="0" y="548"/>
                  <a:pt x="18" y="779"/>
                  <a:pt x="39" y="855"/>
                </a:cubicBezTo>
                <a:cubicBezTo>
                  <a:pt x="60" y="931"/>
                  <a:pt x="142" y="915"/>
                  <a:pt x="207" y="927"/>
                </a:cubicBezTo>
                <a:cubicBezTo>
                  <a:pt x="272" y="939"/>
                  <a:pt x="346" y="933"/>
                  <a:pt x="429" y="927"/>
                </a:cubicBezTo>
                <a:cubicBezTo>
                  <a:pt x="512" y="921"/>
                  <a:pt x="572" y="904"/>
                  <a:pt x="705" y="891"/>
                </a:cubicBezTo>
                <a:cubicBezTo>
                  <a:pt x="838" y="878"/>
                  <a:pt x="1159" y="921"/>
                  <a:pt x="1227" y="849"/>
                </a:cubicBezTo>
                <a:cubicBezTo>
                  <a:pt x="1295" y="777"/>
                  <a:pt x="1188" y="540"/>
                  <a:pt x="1113" y="459"/>
                </a:cubicBezTo>
                <a:cubicBezTo>
                  <a:pt x="1038" y="378"/>
                  <a:pt x="835" y="432"/>
                  <a:pt x="777" y="363"/>
                </a:cubicBezTo>
                <a:cubicBezTo>
                  <a:pt x="719" y="294"/>
                  <a:pt x="791" y="97"/>
                  <a:pt x="762" y="42"/>
                </a:cubicBezTo>
                <a:cubicBezTo>
                  <a:pt x="708" y="15"/>
                  <a:pt x="714" y="0"/>
                  <a:pt x="600" y="30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4" name="Object 560"/>
          <p:cNvGraphicFramePr>
            <a:graphicFrameLocks noChangeAspect="1"/>
          </p:cNvGraphicFramePr>
          <p:nvPr/>
        </p:nvGraphicFramePr>
        <p:xfrm>
          <a:off x="1790700" y="2208213"/>
          <a:ext cx="584200" cy="463550"/>
        </p:xfrm>
        <a:graphic>
          <a:graphicData uri="http://schemas.openxmlformats.org/presentationml/2006/ole">
            <p:oleObj spid="_x0000_s26626" name="Clip" r:id="rId4" imgW="1307263" imgH="1084139" progId="">
              <p:embed/>
            </p:oleObj>
          </a:graphicData>
        </a:graphic>
      </p:graphicFrame>
      <p:sp>
        <p:nvSpPr>
          <p:cNvPr id="11839" name="Line 8"/>
          <p:cNvSpPr>
            <a:spLocks noChangeShapeType="1"/>
          </p:cNvSpPr>
          <p:nvPr/>
        </p:nvSpPr>
        <p:spPr bwMode="auto">
          <a:xfrm>
            <a:off x="2351088" y="2581275"/>
            <a:ext cx="2778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40" name="Line 9"/>
          <p:cNvSpPr>
            <a:spLocks noChangeShapeType="1"/>
          </p:cNvSpPr>
          <p:nvPr/>
        </p:nvSpPr>
        <p:spPr bwMode="auto">
          <a:xfrm flipH="1">
            <a:off x="2641600" y="25669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41" name="Line 10"/>
          <p:cNvSpPr>
            <a:spLocks noChangeShapeType="1"/>
          </p:cNvSpPr>
          <p:nvPr/>
        </p:nvSpPr>
        <p:spPr bwMode="auto">
          <a:xfrm flipV="1">
            <a:off x="2351088" y="32258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42" name="Line 11"/>
          <p:cNvSpPr>
            <a:spLocks noChangeShapeType="1"/>
          </p:cNvSpPr>
          <p:nvPr/>
        </p:nvSpPr>
        <p:spPr bwMode="auto">
          <a:xfrm>
            <a:off x="2360613" y="38528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5" name="Object 561"/>
          <p:cNvGraphicFramePr>
            <a:graphicFrameLocks noChangeAspect="1"/>
          </p:cNvGraphicFramePr>
          <p:nvPr/>
        </p:nvGraphicFramePr>
        <p:xfrm>
          <a:off x="1790700" y="2874963"/>
          <a:ext cx="584200" cy="463550"/>
        </p:xfrm>
        <a:graphic>
          <a:graphicData uri="http://schemas.openxmlformats.org/presentationml/2006/ole">
            <p:oleObj spid="_x0000_s26627" name="Clip" r:id="rId5" imgW="1307263" imgH="1084139" progId="">
              <p:embed/>
            </p:oleObj>
          </a:graphicData>
        </a:graphic>
      </p:graphicFrame>
      <p:graphicFrame>
        <p:nvGraphicFramePr>
          <p:cNvPr id="11826" name="Object 562"/>
          <p:cNvGraphicFramePr>
            <a:graphicFrameLocks noChangeAspect="1"/>
          </p:cNvGraphicFramePr>
          <p:nvPr/>
        </p:nvGraphicFramePr>
        <p:xfrm>
          <a:off x="1790700" y="3484563"/>
          <a:ext cx="584200" cy="463550"/>
        </p:xfrm>
        <a:graphic>
          <a:graphicData uri="http://schemas.openxmlformats.org/presentationml/2006/ole">
            <p:oleObj spid="_x0000_s26628" name="Clip" r:id="rId6" imgW="1307263" imgH="1084139" progId="">
              <p:embed/>
            </p:oleObj>
          </a:graphicData>
        </a:graphic>
      </p:graphicFrame>
      <p:sp>
        <p:nvSpPr>
          <p:cNvPr id="11843" name="Line 14"/>
          <p:cNvSpPr>
            <a:spLocks noChangeShapeType="1"/>
          </p:cNvSpPr>
          <p:nvPr/>
        </p:nvSpPr>
        <p:spPr bwMode="auto">
          <a:xfrm>
            <a:off x="2641600" y="34242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1844" name="Group 15"/>
          <p:cNvGrpSpPr>
            <a:grpSpLocks/>
          </p:cNvGrpSpPr>
          <p:nvPr/>
        </p:nvGrpSpPr>
        <p:grpSpPr bwMode="auto">
          <a:xfrm>
            <a:off x="3584575" y="3389313"/>
            <a:ext cx="711200" cy="381000"/>
            <a:chOff x="3600" y="219"/>
            <a:chExt cx="360" cy="175"/>
          </a:xfrm>
        </p:grpSpPr>
        <p:sp>
          <p:nvSpPr>
            <p:cNvPr id="11910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911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12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13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914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1915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20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21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22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916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917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18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19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1845" name="Text Box 29"/>
          <p:cNvSpPr txBox="1">
            <a:spLocks noChangeArrowheads="1"/>
          </p:cNvSpPr>
          <p:nvPr/>
        </p:nvSpPr>
        <p:spPr bwMode="auto">
          <a:xfrm>
            <a:off x="2309813" y="22558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11846" name="Rectangle 30"/>
          <p:cNvSpPr>
            <a:spLocks noChangeArrowheads="1"/>
          </p:cNvSpPr>
          <p:nvPr/>
        </p:nvSpPr>
        <p:spPr bwMode="auto">
          <a:xfrm>
            <a:off x="2397125" y="2976563"/>
            <a:ext cx="309563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847" name="Text Box 31"/>
          <p:cNvSpPr txBox="1">
            <a:spLocks noChangeArrowheads="1"/>
          </p:cNvSpPr>
          <p:nvPr/>
        </p:nvSpPr>
        <p:spPr bwMode="auto">
          <a:xfrm>
            <a:off x="2387600" y="28844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223.1.1.2</a:t>
            </a:r>
            <a:endParaRPr lang="en-US"/>
          </a:p>
        </p:txBody>
      </p:sp>
      <p:sp>
        <p:nvSpPr>
          <p:cNvPr id="11848" name="Text Box 32"/>
          <p:cNvSpPr txBox="1">
            <a:spLocks noChangeArrowheads="1"/>
          </p:cNvSpPr>
          <p:nvPr/>
        </p:nvSpPr>
        <p:spPr bwMode="auto">
          <a:xfrm>
            <a:off x="2195513" y="38369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11849" name="Text Box 33"/>
          <p:cNvSpPr txBox="1">
            <a:spLocks noChangeArrowheads="1"/>
          </p:cNvSpPr>
          <p:nvPr/>
        </p:nvSpPr>
        <p:spPr bwMode="auto">
          <a:xfrm>
            <a:off x="2986088" y="31654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11850" name="Line 34"/>
          <p:cNvSpPr>
            <a:spLocks noChangeShapeType="1"/>
          </p:cNvSpPr>
          <p:nvPr/>
        </p:nvSpPr>
        <p:spPr bwMode="auto">
          <a:xfrm>
            <a:off x="4189413" y="34337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51" name="Text Box 35"/>
          <p:cNvSpPr txBox="1">
            <a:spLocks noChangeArrowheads="1"/>
          </p:cNvSpPr>
          <p:nvPr/>
        </p:nvSpPr>
        <p:spPr bwMode="auto">
          <a:xfrm>
            <a:off x="4062413" y="31559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11852" name="Line 36"/>
          <p:cNvSpPr>
            <a:spLocks noChangeShapeType="1"/>
          </p:cNvSpPr>
          <p:nvPr/>
        </p:nvSpPr>
        <p:spPr bwMode="auto">
          <a:xfrm flipH="1">
            <a:off x="5213350" y="27384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7" name="Object 563"/>
          <p:cNvGraphicFramePr>
            <a:graphicFrameLocks noChangeAspect="1"/>
          </p:cNvGraphicFramePr>
          <p:nvPr/>
        </p:nvGraphicFramePr>
        <p:xfrm>
          <a:off x="5391150" y="2446338"/>
          <a:ext cx="584200" cy="463550"/>
        </p:xfrm>
        <a:graphic>
          <a:graphicData uri="http://schemas.openxmlformats.org/presentationml/2006/ole">
            <p:oleObj spid="_x0000_s26629" name="Clip" r:id="rId7" imgW="1307263" imgH="1084139" progId="">
              <p:embed/>
            </p:oleObj>
          </a:graphicData>
        </a:graphic>
      </p:graphicFrame>
      <p:sp>
        <p:nvSpPr>
          <p:cNvPr id="11853" name="Line 38"/>
          <p:cNvSpPr>
            <a:spLocks noChangeShapeType="1"/>
          </p:cNvSpPr>
          <p:nvPr/>
        </p:nvSpPr>
        <p:spPr bwMode="auto">
          <a:xfrm>
            <a:off x="5213350" y="27432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8" name="Object 564"/>
          <p:cNvGraphicFramePr>
            <a:graphicFrameLocks noChangeAspect="1"/>
          </p:cNvGraphicFramePr>
          <p:nvPr/>
        </p:nvGraphicFramePr>
        <p:xfrm>
          <a:off x="5395913" y="3827463"/>
          <a:ext cx="584200" cy="463550"/>
        </p:xfrm>
        <a:graphic>
          <a:graphicData uri="http://schemas.openxmlformats.org/presentationml/2006/ole">
            <p:oleObj spid="_x0000_s26630" name="Clip" r:id="rId8" imgW="1307263" imgH="1084139" progId="">
              <p:embed/>
            </p:oleObj>
          </a:graphicData>
        </a:graphic>
      </p:graphicFrame>
      <p:sp>
        <p:nvSpPr>
          <p:cNvPr id="11854" name="Line 40"/>
          <p:cNvSpPr>
            <a:spLocks noChangeShapeType="1"/>
          </p:cNvSpPr>
          <p:nvPr/>
        </p:nvSpPr>
        <p:spPr bwMode="auto">
          <a:xfrm>
            <a:off x="5213350" y="40147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55" name="Rectangle 41"/>
          <p:cNvSpPr>
            <a:spLocks noChangeArrowheads="1"/>
          </p:cNvSpPr>
          <p:nvPr/>
        </p:nvSpPr>
        <p:spPr bwMode="auto">
          <a:xfrm>
            <a:off x="5159375" y="3749675"/>
            <a:ext cx="1714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856" name="Text Box 42"/>
          <p:cNvSpPr txBox="1">
            <a:spLocks noChangeArrowheads="1"/>
          </p:cNvSpPr>
          <p:nvPr/>
        </p:nvSpPr>
        <p:spPr bwMode="auto">
          <a:xfrm>
            <a:off x="4573588" y="36369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11857" name="Text Box 43"/>
          <p:cNvSpPr txBox="1">
            <a:spLocks noChangeArrowheads="1"/>
          </p:cNvSpPr>
          <p:nvPr/>
        </p:nvSpPr>
        <p:spPr bwMode="auto">
          <a:xfrm>
            <a:off x="5297488" y="21447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11858" name="Line 44"/>
          <p:cNvSpPr>
            <a:spLocks noChangeShapeType="1"/>
          </p:cNvSpPr>
          <p:nvPr/>
        </p:nvSpPr>
        <p:spPr bwMode="auto">
          <a:xfrm flipH="1">
            <a:off x="3951288" y="377190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59" name="Line 45"/>
          <p:cNvSpPr>
            <a:spLocks noChangeShapeType="1"/>
          </p:cNvSpPr>
          <p:nvPr/>
        </p:nvSpPr>
        <p:spPr bwMode="auto">
          <a:xfrm flipH="1">
            <a:off x="3294063" y="4491038"/>
            <a:ext cx="1185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60" name="Line 46"/>
          <p:cNvSpPr>
            <a:spLocks noChangeShapeType="1"/>
          </p:cNvSpPr>
          <p:nvPr/>
        </p:nvSpPr>
        <p:spPr bwMode="auto">
          <a:xfrm flipH="1" flipV="1">
            <a:off x="3290888" y="4483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61" name="Line 47"/>
          <p:cNvSpPr>
            <a:spLocks noChangeShapeType="1"/>
          </p:cNvSpPr>
          <p:nvPr/>
        </p:nvSpPr>
        <p:spPr bwMode="auto">
          <a:xfrm flipH="1" flipV="1">
            <a:off x="4467225" y="4487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9" name="Object 565"/>
          <p:cNvGraphicFramePr>
            <a:graphicFrameLocks noChangeAspect="1"/>
          </p:cNvGraphicFramePr>
          <p:nvPr/>
        </p:nvGraphicFramePr>
        <p:xfrm>
          <a:off x="4252913" y="4646613"/>
          <a:ext cx="584200" cy="463550"/>
        </p:xfrm>
        <a:graphic>
          <a:graphicData uri="http://schemas.openxmlformats.org/presentationml/2006/ole">
            <p:oleObj spid="_x0000_s26631" name="Clip" r:id="rId9" imgW="1307263" imgH="1084139" progId="">
              <p:embed/>
            </p:oleObj>
          </a:graphicData>
        </a:graphic>
      </p:graphicFrame>
      <p:graphicFrame>
        <p:nvGraphicFramePr>
          <p:cNvPr id="11830" name="Object 566"/>
          <p:cNvGraphicFramePr>
            <a:graphicFrameLocks noChangeAspect="1"/>
          </p:cNvGraphicFramePr>
          <p:nvPr/>
        </p:nvGraphicFramePr>
        <p:xfrm>
          <a:off x="2995613" y="4660900"/>
          <a:ext cx="584200" cy="463550"/>
        </p:xfrm>
        <a:graphic>
          <a:graphicData uri="http://schemas.openxmlformats.org/presentationml/2006/ole">
            <p:oleObj spid="_x0000_s26632" name="Clip" r:id="rId10" imgW="1307263" imgH="1084139" progId="">
              <p:embed/>
            </p:oleObj>
          </a:graphicData>
        </a:graphic>
      </p:graphicFrame>
      <p:sp>
        <p:nvSpPr>
          <p:cNvPr id="11862" name="Text Box 50"/>
          <p:cNvSpPr txBox="1">
            <a:spLocks noChangeArrowheads="1"/>
          </p:cNvSpPr>
          <p:nvPr/>
        </p:nvSpPr>
        <p:spPr bwMode="auto">
          <a:xfrm>
            <a:off x="4471988" y="43370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11863" name="Text Box 51"/>
          <p:cNvSpPr txBox="1">
            <a:spLocks noChangeArrowheads="1"/>
          </p:cNvSpPr>
          <p:nvPr/>
        </p:nvSpPr>
        <p:spPr bwMode="auto">
          <a:xfrm>
            <a:off x="2295525" y="43751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11864" name="Rectangle 52"/>
          <p:cNvSpPr>
            <a:spLocks noChangeArrowheads="1"/>
          </p:cNvSpPr>
          <p:nvPr/>
        </p:nvSpPr>
        <p:spPr bwMode="auto">
          <a:xfrm>
            <a:off x="3887788" y="3905250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865" name="Text Box 53"/>
          <p:cNvSpPr txBox="1">
            <a:spLocks noChangeArrowheads="1"/>
          </p:cNvSpPr>
          <p:nvPr/>
        </p:nvSpPr>
        <p:spPr bwMode="auto">
          <a:xfrm>
            <a:off x="3322638" y="3840163"/>
            <a:ext cx="1144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grpSp>
        <p:nvGrpSpPr>
          <p:cNvPr id="11866" name="Group 54"/>
          <p:cNvGrpSpPr>
            <a:grpSpLocks/>
          </p:cNvGrpSpPr>
          <p:nvPr/>
        </p:nvGrpSpPr>
        <p:grpSpPr bwMode="auto">
          <a:xfrm>
            <a:off x="1890713" y="2170113"/>
            <a:ext cx="369887" cy="396875"/>
            <a:chOff x="2822" y="1181"/>
            <a:chExt cx="233" cy="250"/>
          </a:xfrm>
        </p:grpSpPr>
        <p:sp>
          <p:nvSpPr>
            <p:cNvPr id="11908" name="Rectangle 55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909" name="Text Box 56"/>
            <p:cNvSpPr txBox="1">
              <a:spLocks noChangeArrowheads="1"/>
            </p:cNvSpPr>
            <p:nvPr/>
          </p:nvSpPr>
          <p:spPr bwMode="auto">
            <a:xfrm>
              <a:off x="2822" y="1181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A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867" name="Group 57"/>
          <p:cNvGrpSpPr>
            <a:grpSpLocks/>
          </p:cNvGrpSpPr>
          <p:nvPr/>
        </p:nvGrpSpPr>
        <p:grpSpPr bwMode="auto">
          <a:xfrm>
            <a:off x="1881188" y="3408363"/>
            <a:ext cx="344487" cy="396875"/>
            <a:chOff x="2822" y="1181"/>
            <a:chExt cx="217" cy="250"/>
          </a:xfrm>
        </p:grpSpPr>
        <p:sp>
          <p:nvSpPr>
            <p:cNvPr id="11906" name="Rectangle 58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907" name="Text Box 59"/>
            <p:cNvSpPr txBox="1">
              <a:spLocks noChangeArrowheads="1"/>
            </p:cNvSpPr>
            <p:nvPr/>
          </p:nvSpPr>
          <p:spPr bwMode="auto">
            <a:xfrm>
              <a:off x="2822" y="1181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B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868" name="Group 60"/>
          <p:cNvGrpSpPr>
            <a:grpSpLocks/>
          </p:cNvGrpSpPr>
          <p:nvPr/>
        </p:nvGrpSpPr>
        <p:grpSpPr bwMode="auto">
          <a:xfrm>
            <a:off x="5491163" y="3770313"/>
            <a:ext cx="342900" cy="396875"/>
            <a:chOff x="2822" y="1181"/>
            <a:chExt cx="216" cy="250"/>
          </a:xfrm>
        </p:grpSpPr>
        <p:sp>
          <p:nvSpPr>
            <p:cNvPr id="11904" name="Rectangle 61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905" name="Text Box 62"/>
            <p:cNvSpPr txBox="1">
              <a:spLocks noChangeArrowheads="1"/>
            </p:cNvSpPr>
            <p:nvPr/>
          </p:nvSpPr>
          <p:spPr bwMode="auto">
            <a:xfrm>
              <a:off x="2822" y="1181"/>
              <a:ext cx="2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1869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1870" name="Line 64"/>
          <p:cNvSpPr>
            <a:spLocks noChangeShapeType="1"/>
          </p:cNvSpPr>
          <p:nvPr/>
        </p:nvSpPr>
        <p:spPr bwMode="auto">
          <a:xfrm>
            <a:off x="4851400" y="2908300"/>
            <a:ext cx="3349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1" name="Freeform 65"/>
          <p:cNvSpPr>
            <a:spLocks/>
          </p:cNvSpPr>
          <p:nvPr/>
        </p:nvSpPr>
        <p:spPr bwMode="auto">
          <a:xfrm>
            <a:off x="4664075" y="2781300"/>
            <a:ext cx="361950" cy="180975"/>
          </a:xfrm>
          <a:custGeom>
            <a:avLst/>
            <a:gdLst>
              <a:gd name="T0" fmla="*/ 2147483647 w 228"/>
              <a:gd name="T1" fmla="*/ 0 h 114"/>
              <a:gd name="T2" fmla="*/ 0 w 228"/>
              <a:gd name="T3" fmla="*/ 2147483647 h 114"/>
              <a:gd name="T4" fmla="*/ 2147483647 w 228"/>
              <a:gd name="T5" fmla="*/ 2147483647 h 114"/>
              <a:gd name="T6" fmla="*/ 2147483647 w 228"/>
              <a:gd name="T7" fmla="*/ 0 h 114"/>
              <a:gd name="T8" fmla="*/ 2147483647 w 22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4"/>
              <a:gd name="T17" fmla="*/ 228 w 228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4">
                <a:moveTo>
                  <a:pt x="88" y="0"/>
                </a:moveTo>
                <a:lnTo>
                  <a:pt x="0" y="114"/>
                </a:lnTo>
                <a:lnTo>
                  <a:pt x="139" y="114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2" name="Rectangle 66"/>
          <p:cNvSpPr>
            <a:spLocks noChangeArrowheads="1"/>
          </p:cNvSpPr>
          <p:nvPr/>
        </p:nvSpPr>
        <p:spPr bwMode="auto">
          <a:xfrm>
            <a:off x="4848225" y="2189163"/>
            <a:ext cx="166688" cy="5984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73" name="Rectangle 67"/>
          <p:cNvSpPr>
            <a:spLocks noChangeArrowheads="1"/>
          </p:cNvSpPr>
          <p:nvPr/>
        </p:nvSpPr>
        <p:spPr bwMode="auto">
          <a:xfrm>
            <a:off x="4664075" y="2360613"/>
            <a:ext cx="231775" cy="5984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74" name="Rectangle 68"/>
          <p:cNvSpPr>
            <a:spLocks noChangeArrowheads="1"/>
          </p:cNvSpPr>
          <p:nvPr/>
        </p:nvSpPr>
        <p:spPr bwMode="auto">
          <a:xfrm>
            <a:off x="4652963" y="2360613"/>
            <a:ext cx="231775" cy="598487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75" name="Freeform 69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>
              <a:gd name="T0" fmla="*/ 2147483647 w 228"/>
              <a:gd name="T1" fmla="*/ 0 h 115"/>
              <a:gd name="T2" fmla="*/ 0 w 228"/>
              <a:gd name="T3" fmla="*/ 2147483647 h 115"/>
              <a:gd name="T4" fmla="*/ 2147483647 w 228"/>
              <a:gd name="T5" fmla="*/ 2147483647 h 115"/>
              <a:gd name="T6" fmla="*/ 2147483647 w 228"/>
              <a:gd name="T7" fmla="*/ 0 h 115"/>
              <a:gd name="T8" fmla="*/ 2147483647 w 228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5"/>
              <a:gd name="T17" fmla="*/ 228 w 228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6" name="Freeform 70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>
              <a:gd name="T0" fmla="*/ 2147483647 w 228"/>
              <a:gd name="T1" fmla="*/ 0 h 115"/>
              <a:gd name="T2" fmla="*/ 0 w 228"/>
              <a:gd name="T3" fmla="*/ 2147483647 h 115"/>
              <a:gd name="T4" fmla="*/ 2147483647 w 228"/>
              <a:gd name="T5" fmla="*/ 2147483647 h 115"/>
              <a:gd name="T6" fmla="*/ 2147483647 w 228"/>
              <a:gd name="T7" fmla="*/ 0 h 115"/>
              <a:gd name="T8" fmla="*/ 2147483647 w 228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5"/>
              <a:gd name="T17" fmla="*/ 228 w 228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7" name="Line 71"/>
          <p:cNvSpPr>
            <a:spLocks noChangeShapeType="1"/>
          </p:cNvSpPr>
          <p:nvPr/>
        </p:nvSpPr>
        <p:spPr bwMode="auto">
          <a:xfrm>
            <a:off x="5026025" y="2195513"/>
            <a:ext cx="1588" cy="5857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8" name="Line 72"/>
          <p:cNvSpPr>
            <a:spLocks noChangeShapeType="1"/>
          </p:cNvSpPr>
          <p:nvPr/>
        </p:nvSpPr>
        <p:spPr bwMode="auto">
          <a:xfrm flipH="1">
            <a:off x="4895850" y="2781300"/>
            <a:ext cx="130175" cy="1778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9" name="Rectangle 73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80" name="Rectangle 74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81" name="Rectangle 75"/>
          <p:cNvSpPr>
            <a:spLocks noChangeArrowheads="1"/>
          </p:cNvSpPr>
          <p:nvPr/>
        </p:nvSpPr>
        <p:spPr bwMode="auto">
          <a:xfrm>
            <a:off x="4714875" y="2541588"/>
            <a:ext cx="115888" cy="12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82" name="Rectangle 76"/>
          <p:cNvSpPr>
            <a:spLocks noChangeArrowheads="1"/>
          </p:cNvSpPr>
          <p:nvPr/>
        </p:nvSpPr>
        <p:spPr bwMode="auto">
          <a:xfrm>
            <a:off x="3952875" y="2193925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charset="0"/>
              </a:rPr>
              <a:t>DHCP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883" name="Rectangle 77"/>
          <p:cNvSpPr>
            <a:spLocks noChangeArrowheads="1"/>
          </p:cNvSpPr>
          <p:nvPr/>
        </p:nvSpPr>
        <p:spPr bwMode="auto">
          <a:xfrm>
            <a:off x="4664075" y="21939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11884" name="Rectangle 78"/>
          <p:cNvSpPr>
            <a:spLocks noChangeArrowheads="1"/>
          </p:cNvSpPr>
          <p:nvPr/>
        </p:nvSpPr>
        <p:spPr bwMode="auto">
          <a:xfrm>
            <a:off x="3952875" y="2459038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charset="0"/>
              </a:rPr>
              <a:t>server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885" name="Rectangle 79"/>
          <p:cNvSpPr>
            <a:spLocks noChangeArrowheads="1"/>
          </p:cNvSpPr>
          <p:nvPr/>
        </p:nvSpPr>
        <p:spPr bwMode="auto">
          <a:xfrm>
            <a:off x="4584700" y="24590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11886" name="Rectangle 80"/>
          <p:cNvSpPr>
            <a:spLocks noChangeArrowheads="1"/>
          </p:cNvSpPr>
          <p:nvPr/>
        </p:nvSpPr>
        <p:spPr bwMode="auto">
          <a:xfrm>
            <a:off x="4541838" y="40179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11887" name="Freeform 81"/>
          <p:cNvSpPr>
            <a:spLocks/>
          </p:cNvSpPr>
          <p:nvPr/>
        </p:nvSpPr>
        <p:spPr bwMode="auto">
          <a:xfrm>
            <a:off x="6142038" y="5005388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2147483647 w 2"/>
              <a:gd name="T19" fmla="*/ 0 h 2"/>
              <a:gd name="T20" fmla="*/ 2147483647 w 2"/>
              <a:gd name="T21" fmla="*/ 0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88" name="Freeform 82"/>
          <p:cNvSpPr>
            <a:spLocks/>
          </p:cNvSpPr>
          <p:nvPr/>
        </p:nvSpPr>
        <p:spPr bwMode="auto">
          <a:xfrm>
            <a:off x="6154738" y="499903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2147483647 h 2"/>
              <a:gd name="T18" fmla="*/ 2147483647 w 2"/>
              <a:gd name="T19" fmla="*/ 0 h 2"/>
              <a:gd name="T20" fmla="*/ 2147483647 w 2"/>
              <a:gd name="T21" fmla="*/ 0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w 2"/>
              <a:gd name="T35" fmla="*/ 2147483647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89" name="Freeform 83"/>
          <p:cNvSpPr>
            <a:spLocks/>
          </p:cNvSpPr>
          <p:nvPr/>
        </p:nvSpPr>
        <p:spPr bwMode="auto">
          <a:xfrm>
            <a:off x="6172200" y="4995863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0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0" name="Freeform 84"/>
          <p:cNvSpPr>
            <a:spLocks/>
          </p:cNvSpPr>
          <p:nvPr/>
        </p:nvSpPr>
        <p:spPr bwMode="auto">
          <a:xfrm>
            <a:off x="6165850" y="5008563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88"/>
              <a:gd name="T55" fmla="*/ 0 h 1587"/>
              <a:gd name="T56" fmla="*/ 1588 w 1588"/>
              <a:gd name="T57" fmla="*/ 1587 h 15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1" name="Freeform 85"/>
          <p:cNvSpPr>
            <a:spLocks/>
          </p:cNvSpPr>
          <p:nvPr/>
        </p:nvSpPr>
        <p:spPr bwMode="auto">
          <a:xfrm>
            <a:off x="6151563" y="501332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2147483647 h 2"/>
              <a:gd name="T6" fmla="*/ 0 w 1587"/>
              <a:gd name="T7" fmla="*/ 2147483647 h 2"/>
              <a:gd name="T8" fmla="*/ 0 w 1587"/>
              <a:gd name="T9" fmla="*/ 2147483647 h 2"/>
              <a:gd name="T10" fmla="*/ 0 w 1587"/>
              <a:gd name="T11" fmla="*/ 2147483647 h 2"/>
              <a:gd name="T12" fmla="*/ 0 w 1587"/>
              <a:gd name="T13" fmla="*/ 2147483647 h 2"/>
              <a:gd name="T14" fmla="*/ 0 w 1587"/>
              <a:gd name="T15" fmla="*/ 2147483647 h 2"/>
              <a:gd name="T16" fmla="*/ 0 w 1587"/>
              <a:gd name="T17" fmla="*/ 2147483647 h 2"/>
              <a:gd name="T18" fmla="*/ 0 w 1587"/>
              <a:gd name="T19" fmla="*/ 2147483647 h 2"/>
              <a:gd name="T20" fmla="*/ 0 w 1587"/>
              <a:gd name="T21" fmla="*/ 2147483647 h 2"/>
              <a:gd name="T22" fmla="*/ 0 w 1587"/>
              <a:gd name="T23" fmla="*/ 0 h 2"/>
              <a:gd name="T24" fmla="*/ 0 w 1587"/>
              <a:gd name="T25" fmla="*/ 0 h 2"/>
              <a:gd name="T26" fmla="*/ 0 w 1587"/>
              <a:gd name="T27" fmla="*/ 0 h 2"/>
              <a:gd name="T28" fmla="*/ 0 w 1587"/>
              <a:gd name="T29" fmla="*/ 2147483647 h 2"/>
              <a:gd name="T30" fmla="*/ 0 w 1587"/>
              <a:gd name="T31" fmla="*/ 2147483647 h 2"/>
              <a:gd name="T32" fmla="*/ 0 w 1587"/>
              <a:gd name="T33" fmla="*/ 2147483647 h 2"/>
              <a:gd name="T34" fmla="*/ 0 w 1587"/>
              <a:gd name="T35" fmla="*/ 2147483647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87"/>
              <a:gd name="T55" fmla="*/ 0 h 2"/>
              <a:gd name="T56" fmla="*/ 1587 w 1587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2" name="Freeform 86"/>
          <p:cNvSpPr>
            <a:spLocks/>
          </p:cNvSpPr>
          <p:nvPr/>
        </p:nvSpPr>
        <p:spPr bwMode="auto">
          <a:xfrm>
            <a:off x="6059488" y="48831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2147483647 w 2"/>
              <a:gd name="T21" fmla="*/ 0 h 2"/>
              <a:gd name="T22" fmla="*/ 2147483647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3" name="Freeform 87"/>
          <p:cNvSpPr>
            <a:spLocks/>
          </p:cNvSpPr>
          <p:nvPr/>
        </p:nvSpPr>
        <p:spPr bwMode="auto">
          <a:xfrm>
            <a:off x="6073775" y="4878388"/>
            <a:ext cx="3175" cy="4762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2147483647 w 2"/>
              <a:gd name="T11" fmla="*/ 2147483647 h 3"/>
              <a:gd name="T12" fmla="*/ 2147483647 w 2"/>
              <a:gd name="T13" fmla="*/ 2147483647 h 3"/>
              <a:gd name="T14" fmla="*/ 2147483647 w 2"/>
              <a:gd name="T15" fmla="*/ 2147483647 h 3"/>
              <a:gd name="T16" fmla="*/ 2147483647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2147483647 w 2"/>
              <a:gd name="T23" fmla="*/ 0 h 3"/>
              <a:gd name="T24" fmla="*/ 2147483647 w 2"/>
              <a:gd name="T25" fmla="*/ 0 h 3"/>
              <a:gd name="T26" fmla="*/ 2147483647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2147483647 h 3"/>
              <a:gd name="T34" fmla="*/ 0 w 2"/>
              <a:gd name="T35" fmla="*/ 2147483647 h 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3"/>
              <a:gd name="T56" fmla="*/ 2 w 2"/>
              <a:gd name="T57" fmla="*/ 3 h 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4" name="Freeform 88"/>
          <p:cNvSpPr>
            <a:spLocks/>
          </p:cNvSpPr>
          <p:nvPr/>
        </p:nvSpPr>
        <p:spPr bwMode="auto">
          <a:xfrm>
            <a:off x="6086475" y="4875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2147483647 h 2"/>
              <a:gd name="T18" fmla="*/ 2147483647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5" name="Freeform 89"/>
          <p:cNvSpPr>
            <a:spLocks/>
          </p:cNvSpPr>
          <p:nvPr/>
        </p:nvSpPr>
        <p:spPr bwMode="auto">
          <a:xfrm>
            <a:off x="6089650" y="4883150"/>
            <a:ext cx="7938" cy="3175"/>
          </a:xfrm>
          <a:custGeom>
            <a:avLst/>
            <a:gdLst>
              <a:gd name="T0" fmla="*/ 0 w 5"/>
              <a:gd name="T1" fmla="*/ 2147483647 h 2"/>
              <a:gd name="T2" fmla="*/ 0 w 5"/>
              <a:gd name="T3" fmla="*/ 2147483647 h 2"/>
              <a:gd name="T4" fmla="*/ 0 w 5"/>
              <a:gd name="T5" fmla="*/ 2147483647 h 2"/>
              <a:gd name="T6" fmla="*/ 2147483647 w 5"/>
              <a:gd name="T7" fmla="*/ 2147483647 h 2"/>
              <a:gd name="T8" fmla="*/ 2147483647 w 5"/>
              <a:gd name="T9" fmla="*/ 2147483647 h 2"/>
              <a:gd name="T10" fmla="*/ 2147483647 w 5"/>
              <a:gd name="T11" fmla="*/ 2147483647 h 2"/>
              <a:gd name="T12" fmla="*/ 2147483647 w 5"/>
              <a:gd name="T13" fmla="*/ 2147483647 h 2"/>
              <a:gd name="T14" fmla="*/ 2147483647 w 5"/>
              <a:gd name="T15" fmla="*/ 2147483647 h 2"/>
              <a:gd name="T16" fmla="*/ 2147483647 w 5"/>
              <a:gd name="T17" fmla="*/ 2147483647 h 2"/>
              <a:gd name="T18" fmla="*/ 2147483647 w 5"/>
              <a:gd name="T19" fmla="*/ 0 h 2"/>
              <a:gd name="T20" fmla="*/ 2147483647 w 5"/>
              <a:gd name="T21" fmla="*/ 0 h 2"/>
              <a:gd name="T22" fmla="*/ 2147483647 w 5"/>
              <a:gd name="T23" fmla="*/ 0 h 2"/>
              <a:gd name="T24" fmla="*/ 2147483647 w 5"/>
              <a:gd name="T25" fmla="*/ 0 h 2"/>
              <a:gd name="T26" fmla="*/ 2147483647 w 5"/>
              <a:gd name="T27" fmla="*/ 0 h 2"/>
              <a:gd name="T28" fmla="*/ 0 w 5"/>
              <a:gd name="T29" fmla="*/ 0 h 2"/>
              <a:gd name="T30" fmla="*/ 0 w 5"/>
              <a:gd name="T31" fmla="*/ 0 h 2"/>
              <a:gd name="T32" fmla="*/ 0 w 5"/>
              <a:gd name="T33" fmla="*/ 2147483647 h 2"/>
              <a:gd name="T34" fmla="*/ 0 w 5"/>
              <a:gd name="T35" fmla="*/ 2147483647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"/>
              <a:gd name="T55" fmla="*/ 0 h 2"/>
              <a:gd name="T56" fmla="*/ 5 w 5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" h="2">
                <a:moveTo>
                  <a:pt x="0" y="2"/>
                </a:move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6" name="Freeform 90"/>
          <p:cNvSpPr>
            <a:spLocks/>
          </p:cNvSpPr>
          <p:nvPr/>
        </p:nvSpPr>
        <p:spPr bwMode="auto">
          <a:xfrm>
            <a:off x="6076950" y="4889500"/>
            <a:ext cx="3175" cy="1588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0 w 2"/>
              <a:gd name="T5" fmla="*/ 0 h 1588"/>
              <a:gd name="T6" fmla="*/ 0 w 2"/>
              <a:gd name="T7" fmla="*/ 0 h 1588"/>
              <a:gd name="T8" fmla="*/ 2147483647 w 2"/>
              <a:gd name="T9" fmla="*/ 0 h 1588"/>
              <a:gd name="T10" fmla="*/ 2147483647 w 2"/>
              <a:gd name="T11" fmla="*/ 0 h 1588"/>
              <a:gd name="T12" fmla="*/ 2147483647 w 2"/>
              <a:gd name="T13" fmla="*/ 0 h 1588"/>
              <a:gd name="T14" fmla="*/ 2147483647 w 2"/>
              <a:gd name="T15" fmla="*/ 0 h 1588"/>
              <a:gd name="T16" fmla="*/ 2147483647 w 2"/>
              <a:gd name="T17" fmla="*/ 0 h 1588"/>
              <a:gd name="T18" fmla="*/ 2147483647 w 2"/>
              <a:gd name="T19" fmla="*/ 0 h 1588"/>
              <a:gd name="T20" fmla="*/ 2147483647 w 2"/>
              <a:gd name="T21" fmla="*/ 0 h 1588"/>
              <a:gd name="T22" fmla="*/ 2147483647 w 2"/>
              <a:gd name="T23" fmla="*/ 0 h 1588"/>
              <a:gd name="T24" fmla="*/ 2147483647 w 2"/>
              <a:gd name="T25" fmla="*/ 0 h 1588"/>
              <a:gd name="T26" fmla="*/ 0 w 2"/>
              <a:gd name="T27" fmla="*/ 0 h 1588"/>
              <a:gd name="T28" fmla="*/ 0 w 2"/>
              <a:gd name="T29" fmla="*/ 0 h 1588"/>
              <a:gd name="T30" fmla="*/ 0 w 2"/>
              <a:gd name="T31" fmla="*/ 0 h 1588"/>
              <a:gd name="T32" fmla="*/ 0 w 2"/>
              <a:gd name="T33" fmla="*/ 0 h 1588"/>
              <a:gd name="T34" fmla="*/ 0 w 2"/>
              <a:gd name="T35" fmla="*/ 0 h 15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1588"/>
              <a:gd name="T56" fmla="*/ 2 w 2"/>
              <a:gd name="T57" fmla="*/ 1588 h 158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1897" name="Group 91"/>
          <p:cNvGrpSpPr>
            <a:grpSpLocks/>
          </p:cNvGrpSpPr>
          <p:nvPr/>
        </p:nvGrpSpPr>
        <p:grpSpPr bwMode="auto">
          <a:xfrm>
            <a:off x="6269038" y="2998788"/>
            <a:ext cx="676275" cy="674687"/>
            <a:chOff x="2870" y="1518"/>
            <a:chExt cx="292" cy="320"/>
          </a:xfrm>
        </p:grpSpPr>
        <p:graphicFrame>
          <p:nvGraphicFramePr>
            <p:cNvPr id="11831" name="Object 56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6633" name="Clip" r:id="rId11" imgW="826829" imgH="840406" progId="">
                <p:embed/>
              </p:oleObj>
            </a:graphicData>
          </a:graphic>
        </p:graphicFrame>
        <p:graphicFrame>
          <p:nvGraphicFramePr>
            <p:cNvPr id="11832" name="Object 56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6634" name="Clip" r:id="rId12" imgW="1268295" imgH="1199426" progId="">
                <p:embed/>
              </p:oleObj>
            </a:graphicData>
          </a:graphic>
        </p:graphicFrame>
      </p:grpSp>
      <p:sp>
        <p:nvSpPr>
          <p:cNvPr id="11898" name="Rectangle 94"/>
          <p:cNvSpPr>
            <a:spLocks noChangeArrowheads="1"/>
          </p:cNvSpPr>
          <p:nvPr/>
        </p:nvSpPr>
        <p:spPr bwMode="auto">
          <a:xfrm>
            <a:off x="6457950" y="3670300"/>
            <a:ext cx="22272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l-GR">
                <a:latin typeface="Arial" charset="0"/>
              </a:rPr>
              <a:t>Ο</a:t>
            </a:r>
            <a:r>
              <a:rPr lang="el-GR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DHCP </a:t>
            </a:r>
            <a:r>
              <a:rPr lang="el-GR">
                <a:solidFill>
                  <a:srgbClr val="FF0000"/>
                </a:solidFill>
                <a:latin typeface="Arial" charset="0"/>
              </a:rPr>
              <a:t>πελάτης</a:t>
            </a:r>
            <a:endParaRPr lang="en-US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el-GR">
                <a:solidFill>
                  <a:srgbClr val="000000"/>
                </a:solidFill>
                <a:latin typeface="Arial" charset="0"/>
              </a:rPr>
              <a:t>που φτάνει 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r>
              <a:rPr lang="el-GR">
                <a:solidFill>
                  <a:srgbClr val="000000"/>
                </a:solidFill>
                <a:latin typeface="Arial" charset="0"/>
              </a:rPr>
              <a:t>χρειάζεται διεύθυνση </a:t>
            </a:r>
          </a:p>
          <a:p>
            <a:pPr eaLnBrk="0" hangingPunct="0"/>
            <a:r>
              <a:rPr lang="el-GR">
                <a:solidFill>
                  <a:srgbClr val="000000"/>
                </a:solidFill>
                <a:latin typeface="Arial" charset="0"/>
              </a:rPr>
              <a:t>σε αυτό το δίκτυο </a:t>
            </a:r>
            <a:endParaRPr lang="en-US"/>
          </a:p>
        </p:txBody>
      </p:sp>
      <p:sp>
        <p:nvSpPr>
          <p:cNvPr id="11899" name="Freeform 95"/>
          <p:cNvSpPr>
            <a:spLocks noEditPoints="1"/>
          </p:cNvSpPr>
          <p:nvPr/>
        </p:nvSpPr>
        <p:spPr bwMode="auto">
          <a:xfrm>
            <a:off x="5629275" y="3259138"/>
            <a:ext cx="706438" cy="171450"/>
          </a:xfrm>
          <a:custGeom>
            <a:avLst/>
            <a:gdLst>
              <a:gd name="T0" fmla="*/ 2147483647 w 445"/>
              <a:gd name="T1" fmla="*/ 2147483647 h 108"/>
              <a:gd name="T2" fmla="*/ 2147483647 w 445"/>
              <a:gd name="T3" fmla="*/ 2147483647 h 108"/>
              <a:gd name="T4" fmla="*/ 2147483647 w 445"/>
              <a:gd name="T5" fmla="*/ 2147483647 h 108"/>
              <a:gd name="T6" fmla="*/ 2147483647 w 445"/>
              <a:gd name="T7" fmla="*/ 2147483647 h 108"/>
              <a:gd name="T8" fmla="*/ 2147483647 w 445"/>
              <a:gd name="T9" fmla="*/ 2147483647 h 108"/>
              <a:gd name="T10" fmla="*/ 2147483647 w 445"/>
              <a:gd name="T11" fmla="*/ 2147483647 h 108"/>
              <a:gd name="T12" fmla="*/ 2147483647 w 445"/>
              <a:gd name="T13" fmla="*/ 2147483647 h 108"/>
              <a:gd name="T14" fmla="*/ 2147483647 w 445"/>
              <a:gd name="T15" fmla="*/ 2147483647 h 108"/>
              <a:gd name="T16" fmla="*/ 2147483647 w 445"/>
              <a:gd name="T17" fmla="*/ 2147483647 h 108"/>
              <a:gd name="T18" fmla="*/ 2147483647 w 445"/>
              <a:gd name="T19" fmla="*/ 2147483647 h 108"/>
              <a:gd name="T20" fmla="*/ 2147483647 w 445"/>
              <a:gd name="T21" fmla="*/ 2147483647 h 108"/>
              <a:gd name="T22" fmla="*/ 2147483647 w 445"/>
              <a:gd name="T23" fmla="*/ 2147483647 h 108"/>
              <a:gd name="T24" fmla="*/ 2147483647 w 445"/>
              <a:gd name="T25" fmla="*/ 2147483647 h 108"/>
              <a:gd name="T26" fmla="*/ 2147483647 w 445"/>
              <a:gd name="T27" fmla="*/ 2147483647 h 108"/>
              <a:gd name="T28" fmla="*/ 2147483647 w 445"/>
              <a:gd name="T29" fmla="*/ 2147483647 h 108"/>
              <a:gd name="T30" fmla="*/ 2147483647 w 445"/>
              <a:gd name="T31" fmla="*/ 2147483647 h 108"/>
              <a:gd name="T32" fmla="*/ 2147483647 w 445"/>
              <a:gd name="T33" fmla="*/ 2147483647 h 108"/>
              <a:gd name="T34" fmla="*/ 2147483647 w 445"/>
              <a:gd name="T35" fmla="*/ 2147483647 h 108"/>
              <a:gd name="T36" fmla="*/ 2147483647 w 445"/>
              <a:gd name="T37" fmla="*/ 2147483647 h 108"/>
              <a:gd name="T38" fmla="*/ 2147483647 w 445"/>
              <a:gd name="T39" fmla="*/ 2147483647 h 108"/>
              <a:gd name="T40" fmla="*/ 2147483647 w 445"/>
              <a:gd name="T41" fmla="*/ 2147483647 h 108"/>
              <a:gd name="T42" fmla="*/ 0 w 445"/>
              <a:gd name="T43" fmla="*/ 2147483647 h 108"/>
              <a:gd name="T44" fmla="*/ 2147483647 w 445"/>
              <a:gd name="T45" fmla="*/ 0 h 108"/>
              <a:gd name="T46" fmla="*/ 2147483647 w 445"/>
              <a:gd name="T47" fmla="*/ 2147483647 h 1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5"/>
              <a:gd name="T73" fmla="*/ 0 h 108"/>
              <a:gd name="T74" fmla="*/ 445 w 445"/>
              <a:gd name="T75" fmla="*/ 108 h 10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5" h="108">
                <a:moveTo>
                  <a:pt x="439" y="63"/>
                </a:moveTo>
                <a:lnTo>
                  <a:pt x="88" y="63"/>
                </a:lnTo>
                <a:lnTo>
                  <a:pt x="86" y="60"/>
                </a:lnTo>
                <a:lnTo>
                  <a:pt x="84" y="60"/>
                </a:lnTo>
                <a:lnTo>
                  <a:pt x="82" y="58"/>
                </a:lnTo>
                <a:lnTo>
                  <a:pt x="82" y="54"/>
                </a:lnTo>
                <a:lnTo>
                  <a:pt x="82" y="52"/>
                </a:lnTo>
                <a:lnTo>
                  <a:pt x="84" y="50"/>
                </a:lnTo>
                <a:lnTo>
                  <a:pt x="86" y="50"/>
                </a:lnTo>
                <a:lnTo>
                  <a:pt x="88" y="48"/>
                </a:lnTo>
                <a:lnTo>
                  <a:pt x="439" y="48"/>
                </a:lnTo>
                <a:lnTo>
                  <a:pt x="441" y="50"/>
                </a:lnTo>
                <a:lnTo>
                  <a:pt x="443" y="50"/>
                </a:lnTo>
                <a:lnTo>
                  <a:pt x="445" y="52"/>
                </a:lnTo>
                <a:lnTo>
                  <a:pt x="445" y="54"/>
                </a:lnTo>
                <a:lnTo>
                  <a:pt x="445" y="58"/>
                </a:lnTo>
                <a:lnTo>
                  <a:pt x="443" y="60"/>
                </a:lnTo>
                <a:lnTo>
                  <a:pt x="441" y="60"/>
                </a:lnTo>
                <a:lnTo>
                  <a:pt x="439" y="63"/>
                </a:lnTo>
                <a:close/>
                <a:moveTo>
                  <a:pt x="107" y="108"/>
                </a:moveTo>
                <a:lnTo>
                  <a:pt x="0" y="54"/>
                </a:lnTo>
                <a:lnTo>
                  <a:pt x="107" y="0"/>
                </a:lnTo>
                <a:lnTo>
                  <a:pt x="107" y="108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9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pic>
        <p:nvPicPr>
          <p:cNvPr id="11901" name="Εικόνα 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2413" y="1743075"/>
            <a:ext cx="1346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02" name="Εικόνα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7613" y="1725613"/>
            <a:ext cx="1347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03" name="Εικόνα 4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87713" y="5238750"/>
            <a:ext cx="13541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249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F084958-80CA-4B87-9626-EECDE7393E0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41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928" y="0"/>
            <a:ext cx="7502059" cy="1020763"/>
          </a:xfrm>
        </p:spPr>
        <p:txBody>
          <a:bodyPr/>
          <a:lstStyle/>
          <a:p>
            <a:r>
              <a:rPr lang="el-GR" sz="3200" dirty="0" smtClean="0"/>
              <a:t>Σενάριο πελάτη-εξυπηρέτη </a:t>
            </a:r>
            <a:r>
              <a:rPr lang="en-US" sz="3200" dirty="0" smtClean="0"/>
              <a:t>DHCP</a:t>
            </a:r>
          </a:p>
        </p:txBody>
      </p:sp>
      <p:sp>
        <p:nvSpPr>
          <p:cNvPr id="12418" name="Rectangle 3"/>
          <p:cNvSpPr>
            <a:spLocks noChangeArrowheads="1"/>
          </p:cNvSpPr>
          <p:nvPr/>
        </p:nvSpPr>
        <p:spPr bwMode="auto">
          <a:xfrm>
            <a:off x="2111375" y="6343650"/>
            <a:ext cx="56308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2419" name="Group 4"/>
          <p:cNvGrpSpPr>
            <a:grpSpLocks/>
          </p:cNvGrpSpPr>
          <p:nvPr/>
        </p:nvGrpSpPr>
        <p:grpSpPr bwMode="auto">
          <a:xfrm>
            <a:off x="6938963" y="1550988"/>
            <a:ext cx="460375" cy="492125"/>
            <a:chOff x="2870" y="1518"/>
            <a:chExt cx="292" cy="320"/>
          </a:xfrm>
        </p:grpSpPr>
        <p:graphicFrame>
          <p:nvGraphicFramePr>
            <p:cNvPr id="12414" name="Object 12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7650" r:id="rId4" imgW="826829" imgH="840406" progId="">
                <p:embed/>
              </p:oleObj>
            </a:graphicData>
          </a:graphic>
        </p:graphicFrame>
        <p:graphicFrame>
          <p:nvGraphicFramePr>
            <p:cNvPr id="12415" name="Object 12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7651" r:id="rId5" imgW="1268295" imgH="1199426" progId="">
                <p:embed/>
              </p:oleObj>
            </a:graphicData>
          </a:graphic>
        </p:graphicFrame>
      </p:grpSp>
      <p:sp>
        <p:nvSpPr>
          <p:cNvPr id="12420" name="Text Box 7"/>
          <p:cNvSpPr txBox="1">
            <a:spLocks noChangeArrowheads="1"/>
          </p:cNvSpPr>
          <p:nvPr/>
        </p:nvSpPr>
        <p:spPr bwMode="auto">
          <a:xfrm>
            <a:off x="1387475" y="1017588"/>
            <a:ext cx="237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DHCP server: 223.1.2.5</a:t>
            </a:r>
          </a:p>
        </p:txBody>
      </p:sp>
      <p:sp>
        <p:nvSpPr>
          <p:cNvPr id="12421" name="Text Box 8"/>
          <p:cNvSpPr txBox="1">
            <a:spLocks noChangeArrowheads="1"/>
          </p:cNvSpPr>
          <p:nvPr/>
        </p:nvSpPr>
        <p:spPr bwMode="auto">
          <a:xfrm>
            <a:off x="6750050" y="995363"/>
            <a:ext cx="912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arriving</a:t>
            </a:r>
          </a:p>
          <a:p>
            <a:pPr algn="ctr" eaLnBrk="0" hangingPunct="0"/>
            <a:r>
              <a:rPr lang="en-US" sz="1600"/>
              <a:t> client</a:t>
            </a:r>
            <a:endParaRPr lang="en-US"/>
          </a:p>
        </p:txBody>
      </p:sp>
      <p:sp>
        <p:nvSpPr>
          <p:cNvPr id="12422" name="Line 9"/>
          <p:cNvSpPr>
            <a:spLocks noChangeShapeType="1"/>
          </p:cNvSpPr>
          <p:nvPr/>
        </p:nvSpPr>
        <p:spPr bwMode="auto">
          <a:xfrm flipH="1">
            <a:off x="2562225" y="2019300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23" name="Line 10"/>
          <p:cNvSpPr>
            <a:spLocks noChangeShapeType="1"/>
          </p:cNvSpPr>
          <p:nvPr/>
        </p:nvSpPr>
        <p:spPr bwMode="auto">
          <a:xfrm>
            <a:off x="2528888" y="1974850"/>
            <a:ext cx="0" cy="3760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424" name="Line 11"/>
          <p:cNvSpPr>
            <a:spLocks noChangeShapeType="1"/>
          </p:cNvSpPr>
          <p:nvPr/>
        </p:nvSpPr>
        <p:spPr bwMode="auto">
          <a:xfrm>
            <a:off x="7054850" y="2051050"/>
            <a:ext cx="0" cy="3762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425" name="Line 12"/>
          <p:cNvSpPr>
            <a:spLocks noChangeShapeType="1"/>
          </p:cNvSpPr>
          <p:nvPr/>
        </p:nvSpPr>
        <p:spPr bwMode="auto">
          <a:xfrm>
            <a:off x="2109788" y="2743200"/>
            <a:ext cx="0" cy="1906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26" name="Text Box 13"/>
          <p:cNvSpPr txBox="1">
            <a:spLocks noChangeArrowheads="1"/>
          </p:cNvSpPr>
          <p:nvPr/>
        </p:nvSpPr>
        <p:spPr bwMode="auto">
          <a:xfrm>
            <a:off x="1851025" y="4618038"/>
            <a:ext cx="560388" cy="393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100"/>
              <a:t>time</a:t>
            </a:r>
            <a:endParaRPr lang="en-US"/>
          </a:p>
        </p:txBody>
      </p:sp>
      <p:grpSp>
        <p:nvGrpSpPr>
          <p:cNvPr id="12427" name="Group 14"/>
          <p:cNvGrpSpPr>
            <a:grpSpLocks/>
          </p:cNvGrpSpPr>
          <p:nvPr/>
        </p:nvGrpSpPr>
        <p:grpSpPr bwMode="auto">
          <a:xfrm>
            <a:off x="2466975" y="1541463"/>
            <a:ext cx="182563" cy="400050"/>
            <a:chOff x="4180" y="783"/>
            <a:chExt cx="150" cy="307"/>
          </a:xfrm>
        </p:grpSpPr>
        <p:sp>
          <p:nvSpPr>
            <p:cNvPr id="12447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48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49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50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51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52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53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54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12428" name="Group 23"/>
          <p:cNvGrpSpPr>
            <a:grpSpLocks/>
          </p:cNvGrpSpPr>
          <p:nvPr/>
        </p:nvGrpSpPr>
        <p:grpSpPr bwMode="auto">
          <a:xfrm>
            <a:off x="4090988" y="1154113"/>
            <a:ext cx="2673350" cy="1116012"/>
            <a:chOff x="11865" y="3885"/>
            <a:chExt cx="3720" cy="1260"/>
          </a:xfrm>
        </p:grpSpPr>
        <p:sp>
          <p:nvSpPr>
            <p:cNvPr id="12445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b="1">
                  <a:latin typeface="Arial" charset="0"/>
                </a:rPr>
                <a:t>DHCP discover</a:t>
              </a:r>
              <a:endParaRPr lang="en-US" sz="1200" b="1"/>
            </a:p>
          </p:txBody>
        </p:sp>
        <p:sp>
          <p:nvSpPr>
            <p:cNvPr id="12446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Arial" charset="0"/>
                </a:rPr>
                <a:t>src : 0.0.0.0, 68     </a:t>
              </a:r>
            </a:p>
            <a:p>
              <a:pPr eaLnBrk="0" hangingPunct="0"/>
              <a:r>
                <a:rPr lang="en-US" sz="1200">
                  <a:latin typeface="Arial" charset="0"/>
                </a:rPr>
                <a:t>dest.: 255.255.255.255,67</a:t>
              </a:r>
            </a:p>
            <a:p>
              <a:pPr eaLnBrk="0" hangingPunct="0"/>
              <a:r>
                <a:rPr lang="en-US" sz="1200">
                  <a:latin typeface="Arial" charset="0"/>
                </a:rPr>
                <a:t>yiaddr:    0.0.0.0</a:t>
              </a:r>
            </a:p>
            <a:p>
              <a:pPr eaLnBrk="0" hangingPunct="0"/>
              <a:r>
                <a:rPr lang="en-US" sz="1200">
                  <a:latin typeface="Arial" charset="0"/>
                </a:rPr>
                <a:t>transaction ID: 654</a:t>
              </a:r>
              <a:endParaRPr lang="en-US"/>
            </a:p>
          </p:txBody>
        </p:sp>
      </p:grpSp>
      <p:sp>
        <p:nvSpPr>
          <p:cNvPr id="12429" name="Line 26"/>
          <p:cNvSpPr>
            <a:spLocks noChangeShapeType="1"/>
          </p:cNvSpPr>
          <p:nvPr/>
        </p:nvSpPr>
        <p:spPr bwMode="auto">
          <a:xfrm>
            <a:off x="2605088" y="3005138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30" name="Text Box 27"/>
          <p:cNvSpPr txBox="1">
            <a:spLocks noChangeArrowheads="1"/>
          </p:cNvSpPr>
          <p:nvPr/>
        </p:nvSpPr>
        <p:spPr bwMode="auto">
          <a:xfrm>
            <a:off x="4264025" y="2390775"/>
            <a:ext cx="1379538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1">
                <a:latin typeface="Arial" charset="0"/>
              </a:rPr>
              <a:t>DHCP offer</a:t>
            </a:r>
            <a:endParaRPr lang="en-US"/>
          </a:p>
        </p:txBody>
      </p:sp>
      <p:sp>
        <p:nvSpPr>
          <p:cNvPr id="12431" name="Text Box 28"/>
          <p:cNvSpPr txBox="1">
            <a:spLocks noChangeArrowheads="1"/>
          </p:cNvSpPr>
          <p:nvPr/>
        </p:nvSpPr>
        <p:spPr bwMode="auto">
          <a:xfrm>
            <a:off x="4360863" y="2643188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Arial" charset="0"/>
              </a:rPr>
              <a:t>src: 223.1.2.5, 67      </a:t>
            </a:r>
          </a:p>
          <a:p>
            <a:pPr eaLnBrk="0" hangingPunct="0"/>
            <a:r>
              <a:rPr lang="en-US" sz="1200">
                <a:latin typeface="Arial" charset="0"/>
              </a:rPr>
              <a:t>dest:  255.255.255.255, 68</a:t>
            </a:r>
          </a:p>
          <a:p>
            <a:pPr eaLnBrk="0" hangingPunct="0"/>
            <a:r>
              <a:rPr lang="en-US" sz="1200">
                <a:latin typeface="Arial" charset="0"/>
              </a:rPr>
              <a:t>yiaddrr: 223.1.2.4</a:t>
            </a:r>
          </a:p>
          <a:p>
            <a:pPr eaLnBrk="0" hangingPunct="0"/>
            <a:r>
              <a:rPr lang="en-US" sz="1200">
                <a:latin typeface="Arial" charset="0"/>
              </a:rPr>
              <a:t>transaction ID: 654</a:t>
            </a:r>
          </a:p>
          <a:p>
            <a:pPr eaLnBrk="0" hangingPunct="0"/>
            <a:r>
              <a:rPr lang="en-US" sz="1200">
                <a:latin typeface="Arial" charset="0"/>
              </a:rPr>
              <a:t>Lifetime: 3600 secs</a:t>
            </a:r>
            <a:endParaRPr lang="en-US" sz="800"/>
          </a:p>
        </p:txBody>
      </p:sp>
      <p:sp>
        <p:nvSpPr>
          <p:cNvPr id="12432" name="Line 29"/>
          <p:cNvSpPr>
            <a:spLocks noChangeShapeType="1"/>
          </p:cNvSpPr>
          <p:nvPr/>
        </p:nvSpPr>
        <p:spPr bwMode="auto">
          <a:xfrm flipH="1">
            <a:off x="2497138" y="4233863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33" name="Text Box 30"/>
          <p:cNvSpPr txBox="1">
            <a:spLocks noChangeArrowheads="1"/>
          </p:cNvSpPr>
          <p:nvPr/>
        </p:nvSpPr>
        <p:spPr bwMode="auto">
          <a:xfrm>
            <a:off x="2668588" y="3576638"/>
            <a:ext cx="1379537" cy="328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1">
                <a:latin typeface="Arial" charset="0"/>
              </a:rPr>
              <a:t>DHCP request</a:t>
            </a:r>
            <a:endParaRPr lang="en-US"/>
          </a:p>
        </p:txBody>
      </p:sp>
      <p:sp>
        <p:nvSpPr>
          <p:cNvPr id="12434" name="Text Box 31"/>
          <p:cNvSpPr txBox="1">
            <a:spLocks noChangeArrowheads="1"/>
          </p:cNvSpPr>
          <p:nvPr/>
        </p:nvSpPr>
        <p:spPr bwMode="auto">
          <a:xfrm>
            <a:off x="2798763" y="3838575"/>
            <a:ext cx="2757487" cy="942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Arial" charset="0"/>
              </a:rPr>
              <a:t>src:  0.0.0.0, 68     </a:t>
            </a:r>
          </a:p>
          <a:p>
            <a:pPr eaLnBrk="0" hangingPunct="0"/>
            <a:r>
              <a:rPr lang="en-US" sz="1200">
                <a:latin typeface="Arial" charset="0"/>
              </a:rPr>
              <a:t>dest::  255.255.255.255, 67</a:t>
            </a:r>
          </a:p>
          <a:p>
            <a:pPr eaLnBrk="0" hangingPunct="0"/>
            <a:r>
              <a:rPr lang="en-US" sz="1200">
                <a:latin typeface="Arial" charset="0"/>
              </a:rPr>
              <a:t>yiaddrr: 223.1.2.4</a:t>
            </a:r>
          </a:p>
          <a:p>
            <a:pPr eaLnBrk="0" hangingPunct="0"/>
            <a:r>
              <a:rPr lang="en-US" sz="1200">
                <a:latin typeface="Arial" charset="0"/>
              </a:rPr>
              <a:t>transaction ID: 655</a:t>
            </a:r>
          </a:p>
          <a:p>
            <a:pPr eaLnBrk="0" hangingPunct="0"/>
            <a:r>
              <a:rPr lang="en-US" sz="1200">
                <a:latin typeface="Arial" charset="0"/>
              </a:rPr>
              <a:t>Lifetime: 3600 secs</a:t>
            </a:r>
            <a:endParaRPr lang="en-US"/>
          </a:p>
        </p:txBody>
      </p:sp>
      <p:sp>
        <p:nvSpPr>
          <p:cNvPr id="12435" name="Line 32"/>
          <p:cNvSpPr>
            <a:spLocks noChangeShapeType="1"/>
          </p:cNvSpPr>
          <p:nvPr/>
        </p:nvSpPr>
        <p:spPr bwMode="auto">
          <a:xfrm>
            <a:off x="2582863" y="52641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36" name="Text Box 33"/>
          <p:cNvSpPr txBox="1">
            <a:spLocks noChangeArrowheads="1"/>
          </p:cNvSpPr>
          <p:nvPr/>
        </p:nvSpPr>
        <p:spPr bwMode="auto">
          <a:xfrm>
            <a:off x="4221163" y="4979988"/>
            <a:ext cx="1379537" cy="328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1">
                <a:latin typeface="Arial" charset="0"/>
              </a:rPr>
              <a:t>DHCP ACK</a:t>
            </a:r>
            <a:endParaRPr lang="en-US"/>
          </a:p>
        </p:txBody>
      </p:sp>
      <p:sp>
        <p:nvSpPr>
          <p:cNvPr id="12437" name="Text Box 34"/>
          <p:cNvSpPr txBox="1">
            <a:spLocks noChangeArrowheads="1"/>
          </p:cNvSpPr>
          <p:nvPr/>
        </p:nvSpPr>
        <p:spPr bwMode="auto">
          <a:xfrm>
            <a:off x="4318000" y="5232400"/>
            <a:ext cx="2413000" cy="963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Arial" charset="0"/>
              </a:rPr>
              <a:t>src: 223.1.2.5, 67      </a:t>
            </a:r>
          </a:p>
          <a:p>
            <a:pPr eaLnBrk="0" hangingPunct="0"/>
            <a:r>
              <a:rPr lang="en-US" sz="1200">
                <a:latin typeface="Arial" charset="0"/>
              </a:rPr>
              <a:t>dest:  255.255.255.255, 68</a:t>
            </a:r>
          </a:p>
          <a:p>
            <a:pPr eaLnBrk="0" hangingPunct="0"/>
            <a:r>
              <a:rPr lang="en-US" sz="1200">
                <a:latin typeface="Arial" charset="0"/>
              </a:rPr>
              <a:t>yiaddrr: 223.1.2.4</a:t>
            </a:r>
          </a:p>
          <a:p>
            <a:pPr eaLnBrk="0" hangingPunct="0"/>
            <a:r>
              <a:rPr lang="en-US" sz="1200">
                <a:latin typeface="Arial" charset="0"/>
              </a:rPr>
              <a:t>transaction ID: 655</a:t>
            </a:r>
          </a:p>
          <a:p>
            <a:pPr eaLnBrk="0" hangingPunct="0"/>
            <a:r>
              <a:rPr lang="en-US" sz="1200">
                <a:latin typeface="Arial" charset="0"/>
              </a:rPr>
              <a:t>Lifetime: 3600 secs</a:t>
            </a:r>
            <a:endParaRPr lang="en-US" sz="1000"/>
          </a:p>
        </p:txBody>
      </p:sp>
      <p:sp>
        <p:nvSpPr>
          <p:cNvPr id="124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2439" name="TextBox 36"/>
          <p:cNvSpPr txBox="1">
            <a:spLocks noChangeArrowheads="1"/>
          </p:cNvSpPr>
          <p:nvPr/>
        </p:nvSpPr>
        <p:spPr bwMode="auto">
          <a:xfrm>
            <a:off x="5711825" y="857250"/>
            <a:ext cx="785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200"/>
              <a:t>Θύρα 67</a:t>
            </a:r>
            <a:endParaRPr lang="en-US" sz="1200"/>
          </a:p>
        </p:txBody>
      </p:sp>
      <p:cxnSp>
        <p:nvCxnSpPr>
          <p:cNvPr id="12440" name="Straight Arrow Connector 38"/>
          <p:cNvCxnSpPr>
            <a:cxnSpLocks noChangeShapeType="1"/>
          </p:cNvCxnSpPr>
          <p:nvPr/>
        </p:nvCxnSpPr>
        <p:spPr bwMode="auto">
          <a:xfrm rot="5400000">
            <a:off x="5870575" y="1287463"/>
            <a:ext cx="541337" cy="134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441" name="TextBox 40"/>
          <p:cNvSpPr txBox="1">
            <a:spLocks noChangeArrowheads="1"/>
          </p:cNvSpPr>
          <p:nvPr/>
        </p:nvSpPr>
        <p:spPr bwMode="auto">
          <a:xfrm>
            <a:off x="7321550" y="2297113"/>
            <a:ext cx="1619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200"/>
              <a:t>Εκπομπή προς όλους</a:t>
            </a:r>
            <a:endParaRPr lang="en-US" sz="1200"/>
          </a:p>
        </p:txBody>
      </p:sp>
      <p:cxnSp>
        <p:nvCxnSpPr>
          <p:cNvPr id="12442" name="Straight Arrow Connector 41"/>
          <p:cNvCxnSpPr>
            <a:cxnSpLocks noChangeShapeType="1"/>
            <a:stCxn id="12441" idx="1"/>
          </p:cNvCxnSpPr>
          <p:nvPr/>
        </p:nvCxnSpPr>
        <p:spPr bwMode="auto">
          <a:xfrm rot="10800000">
            <a:off x="5508625" y="1851025"/>
            <a:ext cx="1812925" cy="584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443" name="TextBox 40"/>
          <p:cNvSpPr txBox="1">
            <a:spLocks noChangeArrowheads="1"/>
          </p:cNvSpPr>
          <p:nvPr/>
        </p:nvSpPr>
        <p:spPr bwMode="auto">
          <a:xfrm>
            <a:off x="7158038" y="2833688"/>
            <a:ext cx="113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Your address</a:t>
            </a:r>
          </a:p>
        </p:txBody>
      </p:sp>
      <p:cxnSp>
        <p:nvCxnSpPr>
          <p:cNvPr id="12444" name="Straight Arrow Connector 41"/>
          <p:cNvCxnSpPr>
            <a:cxnSpLocks noChangeShapeType="1"/>
          </p:cNvCxnSpPr>
          <p:nvPr/>
        </p:nvCxnSpPr>
        <p:spPr bwMode="auto">
          <a:xfrm rot="10800000">
            <a:off x="5475288" y="1952625"/>
            <a:ext cx="1749425" cy="9255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="" xmlns:p14="http://schemas.microsoft.com/office/powerpoint/2010/main" val="2646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DHCP:</a:t>
            </a:r>
            <a:r>
              <a:rPr lang="en-US" sz="3200" u="none" dirty="0" smtClean="0"/>
              <a:t> </a:t>
            </a:r>
            <a:r>
              <a:rPr lang="el-GR" sz="3200" u="none" dirty="0" smtClean="0"/>
              <a:t>περισσότερα ….</a:t>
            </a:r>
          </a:p>
        </p:txBody>
      </p:sp>
      <p:sp>
        <p:nvSpPr>
          <p:cNvPr id="79874" name="Θέση αριθμού διαφάνειας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31A4A05-3C06-4606-8A56-91F1D87D960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9875" name="Θέση υποσέλιδου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533400" y="1443318"/>
            <a:ext cx="8143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dirty="0"/>
              <a:t>Το </a:t>
            </a:r>
            <a:r>
              <a:rPr lang="en-US" sz="2400" b="1" dirty="0"/>
              <a:t>DHCP</a:t>
            </a:r>
            <a:r>
              <a:rPr lang="el-GR" sz="2400" dirty="0"/>
              <a:t> μπορεί να κάνει περισσότερα από απλά να κατανέμει μια </a:t>
            </a:r>
            <a:r>
              <a:rPr lang="en-US" sz="2400" dirty="0"/>
              <a:t>IP </a:t>
            </a:r>
            <a:r>
              <a:rPr lang="el-GR" sz="2400" dirty="0"/>
              <a:t>διεύθυνση  στο </a:t>
            </a:r>
            <a:r>
              <a:rPr lang="el-GR" sz="2400" dirty="0" err="1"/>
              <a:t>υποδίκτυο</a:t>
            </a:r>
            <a:r>
              <a:rPr lang="el-GR" sz="2400" dirty="0"/>
              <a:t>:</a:t>
            </a:r>
          </a:p>
          <a:p>
            <a:pPr marL="742950" lvl="1" indent="-28575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400" dirty="0"/>
              <a:t>Διεύθυνση του δρομολογητή </a:t>
            </a:r>
            <a:r>
              <a:rPr lang="el-GR" sz="2400" dirty="0" smtClean="0"/>
              <a:t>πρώτου άλματος </a:t>
            </a:r>
            <a:br>
              <a:rPr lang="el-GR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first-hop router)</a:t>
            </a:r>
            <a:r>
              <a:rPr lang="el-GR" sz="2400" dirty="0"/>
              <a:t> για τον πελάτη</a:t>
            </a:r>
          </a:p>
          <a:p>
            <a:pPr marL="742950" lvl="1" indent="-28575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400" dirty="0"/>
              <a:t>Όνομα και </a:t>
            </a:r>
            <a:r>
              <a:rPr lang="en-US" sz="2400" dirty="0"/>
              <a:t>IP </a:t>
            </a:r>
            <a:r>
              <a:rPr lang="el-GR" sz="2400" dirty="0"/>
              <a:t>διεύθυνση του </a:t>
            </a:r>
            <a:r>
              <a:rPr lang="en-US" sz="2400" dirty="0"/>
              <a:t>DNS server</a:t>
            </a:r>
          </a:p>
          <a:p>
            <a:pPr marL="742950" lvl="1" indent="-28575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400" dirty="0"/>
              <a:t>Μάσκα δικτύου (υποδεικνύοντας το τμήμα δικτύου σε σχέση με το τμήμα υπολογιστή της διεύθυνσης)</a:t>
            </a:r>
          </a:p>
        </p:txBody>
      </p:sp>
    </p:spTree>
    <p:extLst>
      <p:ext uri="{BB962C8B-B14F-4D97-AF65-F5344CB8AC3E}">
        <p14:creationId xmlns="" xmlns:p14="http://schemas.microsoft.com/office/powerpoint/2010/main" val="31203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Τίτλος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4842641" cy="562091"/>
          </a:xfrm>
        </p:spPr>
        <p:txBody>
          <a:bodyPr/>
          <a:lstStyle/>
          <a:p>
            <a:r>
              <a:rPr lang="en-US" sz="3200" dirty="0" smtClean="0"/>
              <a:t>DHCP: </a:t>
            </a:r>
            <a:r>
              <a:rPr lang="el-GR" sz="3200" dirty="0" smtClean="0"/>
              <a:t>παράδειγμα</a:t>
            </a:r>
          </a:p>
        </p:txBody>
      </p:sp>
      <p:sp>
        <p:nvSpPr>
          <p:cNvPr id="80898" name="Θέση αριθμού διαφάνειας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D9C1647-F3B3-4861-9DE4-81561854D17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80899" name="Θέση υποσέλιδου 3"/>
          <p:cNvSpPr>
            <a:spLocks noGrp="1"/>
          </p:cNvSpPr>
          <p:nvPr>
            <p:ph type="ftr" sz="quarter" idx="12"/>
          </p:nvPr>
        </p:nvSpPr>
        <p:spPr>
          <a:xfrm>
            <a:off x="4716463" y="6400800"/>
            <a:ext cx="3606800" cy="457200"/>
          </a:xfrm>
          <a:noFill/>
        </p:spPr>
        <p:txBody>
          <a:bodyPr/>
          <a:lstStyle/>
          <a:p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80900" name="Ορθογώνιο 5"/>
          <p:cNvSpPr>
            <a:spLocks noChangeArrowheads="1"/>
          </p:cNvSpPr>
          <p:nvPr/>
        </p:nvSpPr>
        <p:spPr bwMode="auto">
          <a:xfrm>
            <a:off x="196850" y="1258888"/>
            <a:ext cx="4876800" cy="3438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sp>
        <p:nvSpPr>
          <p:cNvPr id="80901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02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3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4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5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6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168.1.1.1</a:t>
            </a:r>
          </a:p>
          <a:p>
            <a:pPr eaLnBrk="0" hangingPunct="0"/>
            <a:endParaRPr lang="en-US" sz="1400"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80907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81083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84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85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86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67 h 63"/>
                <a:gd name="T2" fmla="*/ 1294 w 280"/>
                <a:gd name="T3" fmla="*/ 259 h 63"/>
                <a:gd name="T4" fmla="*/ 7635 w 280"/>
                <a:gd name="T5" fmla="*/ 0 h 63"/>
                <a:gd name="T6" fmla="*/ 9748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1087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0908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8107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8107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8107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81078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1081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82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1079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80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0909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81043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44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45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46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47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1048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1073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74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049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1050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1071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72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051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52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1053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1069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70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054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1055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1067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68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056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57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58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59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0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61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2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3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4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81065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6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80910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81021" name="Picture 235" descr="laptop_keybo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022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81023" name="Picture 237" descr="sc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024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5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6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7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8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9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1030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81037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38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39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40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41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42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1031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2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3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4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5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6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4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5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81013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81014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1015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16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UDP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IP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Eth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Phy</a:t>
                </a:r>
              </a:p>
            </p:txBody>
          </p:sp>
          <p:sp>
            <p:nvSpPr>
              <p:cNvPr id="81017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018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019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020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94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81011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12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  <a:latin typeface="Arial" charset="0"/>
                  <a:ea typeface="ＭＳ Ｐゴシック"/>
                  <a:cs typeface="ＭＳ Ｐゴシック"/>
                </a:rPr>
                <a:t>DHCP</a:t>
              </a:r>
            </a:p>
          </p:txBody>
        </p:sp>
      </p:grpSp>
      <p:grpSp>
        <p:nvGrpSpPr>
          <p:cNvPr id="97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80979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80981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81006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100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01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sp>
              <p:nvSpPr>
                <p:cNvPr id="81007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008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0982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81000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100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005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1001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100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00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grpSp>
            <p:nvGrpSpPr>
              <p:cNvPr id="80983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0998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99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0984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0985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098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0992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0996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0997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  <a:ea typeface="ＭＳ Ｐゴシック"/>
                            <a:cs typeface="ＭＳ Ｐゴシック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0993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099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0995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</p:grpSp>
              <p:sp>
                <p:nvSpPr>
                  <p:cNvPr id="8099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9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80986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87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88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80980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0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80966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80970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80973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097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7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0974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097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7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sp>
            <p:nvSpPr>
              <p:cNvPr id="80971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0972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0967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968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969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44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80958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80959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0960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0961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UDP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IP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Eth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Phy</a:t>
                </a:r>
              </a:p>
            </p:txBody>
          </p:sp>
          <p:sp>
            <p:nvSpPr>
              <p:cNvPr id="80962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0963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0964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0965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53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80923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80928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80953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095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57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sp>
              <p:nvSpPr>
                <p:cNvPr id="80954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55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0929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80947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095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5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0948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0949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5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grpSp>
            <p:nvGrpSpPr>
              <p:cNvPr id="80930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0945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46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0931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0932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0936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0939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094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0944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  <a:ea typeface="ＭＳ Ｐゴシック"/>
                            <a:cs typeface="ＭＳ Ｐゴシック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0940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0941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0942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</p:grpSp>
              <p:sp>
                <p:nvSpPr>
                  <p:cNvPr id="80937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38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80933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3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35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80924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0925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0926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0927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</p:txBody>
          </p:sp>
        </p:grpSp>
      </p:grpSp>
      <p:grpSp>
        <p:nvGrpSpPr>
          <p:cNvPr id="189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80921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922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  <a:latin typeface="Arial" charset="0"/>
                  <a:ea typeface="ＭＳ Ｐゴシック"/>
                  <a:cs typeface="ＭＳ Ｐゴシック"/>
                </a:rPr>
                <a:t>DHCP</a:t>
              </a:r>
            </a:p>
          </p:txBody>
        </p:sp>
      </p:grpSp>
      <p:sp>
        <p:nvSpPr>
          <p:cNvPr id="80919" name="TextBox 191"/>
          <p:cNvSpPr txBox="1">
            <a:spLocks noChangeArrowheads="1"/>
          </p:cNvSpPr>
          <p:nvPr/>
        </p:nvSpPr>
        <p:spPr bwMode="auto">
          <a:xfrm>
            <a:off x="2727325" y="4094163"/>
            <a:ext cx="1935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router </a:t>
            </a:r>
            <a:r>
              <a:rPr lang="el-GR" sz="1600"/>
              <a:t>με ενσωματωμένο </a:t>
            </a:r>
            <a:r>
              <a:rPr lang="en-US" sz="1600"/>
              <a:t>DHCP server</a:t>
            </a:r>
            <a:endParaRPr lang="el-GR" sz="1600"/>
          </a:p>
        </p:txBody>
      </p:sp>
      <p:sp>
        <p:nvSpPr>
          <p:cNvPr id="80920" name="TextBox 192"/>
          <p:cNvSpPr txBox="1">
            <a:spLocks noChangeArrowheads="1"/>
          </p:cNvSpPr>
          <p:nvPr/>
        </p:nvSpPr>
        <p:spPr bwMode="auto">
          <a:xfrm>
            <a:off x="4598495" y="790691"/>
            <a:ext cx="454550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l-GR" dirty="0"/>
              <a:t>Για τη σύνδεση του </a:t>
            </a:r>
            <a:r>
              <a:rPr lang="en-US" dirty="0"/>
              <a:t>laptop </a:t>
            </a:r>
            <a:r>
              <a:rPr lang="el-GR" dirty="0"/>
              <a:t>απαιτείται η </a:t>
            </a:r>
            <a:r>
              <a:rPr lang="en-US" dirty="0"/>
              <a:t>IP </a:t>
            </a:r>
            <a:r>
              <a:rPr lang="el-GR" dirty="0"/>
              <a:t>διεύθυνσή του, η διεύθυνση του δρομολογητή </a:t>
            </a:r>
            <a:r>
              <a:rPr lang="el-GR" dirty="0" smtClean="0"/>
              <a:t>πρώτου άλματος, </a:t>
            </a:r>
            <a:br>
              <a:rPr lang="el-GR" dirty="0" smtClean="0"/>
            </a:br>
            <a:r>
              <a:rPr lang="el-GR" dirty="0" smtClean="0"/>
              <a:t>η </a:t>
            </a:r>
            <a:r>
              <a:rPr lang="el-GR" dirty="0"/>
              <a:t>διεύθυνση του </a:t>
            </a:r>
            <a:r>
              <a:rPr lang="en-US" dirty="0"/>
              <a:t>DNS server:</a:t>
            </a:r>
            <a:r>
              <a:rPr lang="el-GR" dirty="0"/>
              <a:t> χρησιμοποίησε </a:t>
            </a:r>
            <a:r>
              <a:rPr lang="en-US" dirty="0" smtClean="0"/>
              <a:t>DHCP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l-GR" dirty="0"/>
              <a:t>Το μήνυμα </a:t>
            </a:r>
            <a:r>
              <a:rPr lang="en-US" dirty="0"/>
              <a:t>DHCP request </a:t>
            </a:r>
            <a:r>
              <a:rPr lang="el-GR" dirty="0"/>
              <a:t>ενθυλακώνεται στο </a:t>
            </a:r>
            <a:r>
              <a:rPr lang="en-US" dirty="0"/>
              <a:t>UDP, </a:t>
            </a:r>
            <a:r>
              <a:rPr lang="el-GR" dirty="0"/>
              <a:t>που ενθυλακώνεται σε </a:t>
            </a:r>
            <a:r>
              <a:rPr lang="en-US" dirty="0"/>
              <a:t>IP, </a:t>
            </a:r>
            <a:r>
              <a:rPr lang="el-GR" dirty="0"/>
              <a:t>που ενθυλακώνεται στο </a:t>
            </a:r>
            <a:r>
              <a:rPr lang="en-US" dirty="0"/>
              <a:t>Ethernet </a:t>
            </a:r>
            <a:r>
              <a:rPr lang="en-US" dirty="0" smtClean="0"/>
              <a:t>802.1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l-GR" dirty="0"/>
              <a:t>Εκπέμπεται ένα </a:t>
            </a:r>
            <a:r>
              <a:rPr lang="en-US" dirty="0"/>
              <a:t>broadcast </a:t>
            </a:r>
            <a:r>
              <a:rPr lang="en-US" dirty="0" smtClean="0"/>
              <a:t>Ethernet </a:t>
            </a:r>
            <a:r>
              <a:rPr lang="el-GR" dirty="0"/>
              <a:t>πλαίσιο στο </a:t>
            </a:r>
            <a:r>
              <a:rPr lang="en-US" dirty="0"/>
              <a:t>LAN (</a:t>
            </a:r>
            <a:r>
              <a:rPr lang="el-GR" dirty="0"/>
              <a:t>προορισμός: </a:t>
            </a:r>
            <a:r>
              <a:rPr lang="en-US" dirty="0" smtClean="0"/>
              <a:t>FF</a:t>
            </a:r>
            <a:r>
              <a:rPr lang="el-GR" dirty="0" smtClean="0"/>
              <a:t>-</a:t>
            </a:r>
            <a:r>
              <a:rPr lang="en-US" dirty="0" smtClean="0"/>
              <a:t>FF</a:t>
            </a:r>
            <a:r>
              <a:rPr lang="el-GR" dirty="0" smtClean="0"/>
              <a:t>-</a:t>
            </a:r>
            <a:r>
              <a:rPr lang="en-US" dirty="0" smtClean="0"/>
              <a:t>FF</a:t>
            </a:r>
            <a:r>
              <a:rPr lang="el-GR" dirty="0" smtClean="0"/>
              <a:t>-</a:t>
            </a:r>
            <a:r>
              <a:rPr lang="en-US" dirty="0" smtClean="0"/>
              <a:t>FF</a:t>
            </a:r>
            <a:r>
              <a:rPr lang="el-GR" dirty="0" smtClean="0"/>
              <a:t>-</a:t>
            </a:r>
            <a:r>
              <a:rPr lang="en-US" dirty="0" smtClean="0"/>
              <a:t>FF), </a:t>
            </a:r>
            <a:r>
              <a:rPr lang="el-GR" dirty="0"/>
              <a:t>που λαμβάνεται στο δρομολογητή ο οποίος τρέχει τον </a:t>
            </a:r>
            <a:r>
              <a:rPr lang="en-US" dirty="0"/>
              <a:t>DHCP </a:t>
            </a:r>
            <a:r>
              <a:rPr lang="en-US" dirty="0" smtClean="0"/>
              <a:t>server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l-GR" dirty="0"/>
              <a:t>Το </a:t>
            </a:r>
            <a:r>
              <a:rPr lang="en-US" dirty="0" smtClean="0"/>
              <a:t>Ethernet</a:t>
            </a:r>
            <a:r>
              <a:rPr lang="el-GR" dirty="0" smtClean="0"/>
              <a:t> </a:t>
            </a:r>
            <a:r>
              <a:rPr lang="en-US" dirty="0" smtClean="0"/>
              <a:t>frame </a:t>
            </a:r>
            <a:r>
              <a:rPr lang="el-GR" dirty="0" smtClean="0"/>
              <a:t>απ</a:t>
            </a:r>
            <a:r>
              <a:rPr lang="en-US" dirty="0" smtClean="0"/>
              <a:t>o</a:t>
            </a:r>
            <a:r>
              <a:rPr lang="el-GR" dirty="0" err="1" smtClean="0"/>
              <a:t>θυλακώνεται</a:t>
            </a:r>
            <a:r>
              <a:rPr lang="el-GR" dirty="0" smtClean="0"/>
              <a:t> </a:t>
            </a:r>
            <a:r>
              <a:rPr lang="el-GR" dirty="0"/>
              <a:t>σε </a:t>
            </a:r>
            <a:r>
              <a:rPr lang="en-US" dirty="0"/>
              <a:t>IP, </a:t>
            </a:r>
            <a:r>
              <a:rPr lang="el-GR" dirty="0"/>
              <a:t>το </a:t>
            </a:r>
            <a:r>
              <a:rPr lang="en-US" dirty="0"/>
              <a:t>IP </a:t>
            </a:r>
            <a:r>
              <a:rPr lang="el-GR" dirty="0" smtClean="0"/>
              <a:t>απ</a:t>
            </a:r>
            <a:r>
              <a:rPr lang="en-US" dirty="0" smtClean="0"/>
              <a:t>o</a:t>
            </a:r>
            <a:r>
              <a:rPr lang="el-GR" dirty="0" err="1" smtClean="0"/>
              <a:t>θυλακώνεται</a:t>
            </a:r>
            <a:r>
              <a:rPr lang="el-GR" dirty="0" smtClean="0"/>
              <a:t> </a:t>
            </a:r>
            <a:r>
              <a:rPr lang="el-GR" dirty="0"/>
              <a:t>σε </a:t>
            </a:r>
            <a:r>
              <a:rPr lang="en-US" dirty="0"/>
              <a:t>UDP </a:t>
            </a:r>
            <a:r>
              <a:rPr lang="el-GR" dirty="0"/>
              <a:t>και το </a:t>
            </a:r>
            <a:r>
              <a:rPr lang="en-US" dirty="0"/>
              <a:t>UDP </a:t>
            </a:r>
            <a:r>
              <a:rPr lang="el-GR" dirty="0"/>
              <a:t>σε </a:t>
            </a:r>
            <a:r>
              <a:rPr lang="en-US" dirty="0"/>
              <a:t>DHCP.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8195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6F14EBF-9CF3-4A0D-A2EB-EF996DB9798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el-GR" sz="3600" dirty="0" smtClean="0"/>
              <a:t>Επίπεδο Δικτύου</a:t>
            </a:r>
            <a:endParaRPr lang="en-US" sz="36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54100"/>
            <a:ext cx="4086225" cy="18319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Μεταφορά τμήματος από τον υπολογιστή αποστολέα στον υπολογιστή δέκτη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Στην πλευρά αποστολής ενθυλακώνει τα τμήματα σε </a:t>
            </a:r>
            <a:r>
              <a:rPr lang="en-US" sz="2000" dirty="0" smtClean="0"/>
              <a:t>datagrams </a:t>
            </a:r>
            <a:r>
              <a:rPr lang="en-US" sz="1800" dirty="0" smtClean="0"/>
              <a:t>(</a:t>
            </a:r>
            <a:r>
              <a:rPr lang="el-GR" sz="1800" dirty="0" err="1" smtClean="0"/>
              <a:t>δεδομενογράμματα</a:t>
            </a:r>
            <a:r>
              <a:rPr lang="en-US" sz="1800" dirty="0" smtClean="0"/>
              <a:t>)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Στην πλευρά του δέκτη</a:t>
            </a:r>
            <a:r>
              <a:rPr lang="en-US" sz="2000" dirty="0" smtClean="0"/>
              <a:t>,</a:t>
            </a:r>
            <a:r>
              <a:rPr lang="el-GR" sz="2000" dirty="0" smtClean="0"/>
              <a:t> παραδίδει τα τμήματα στο επίπεδο μεταφοράς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Πρωτόκολλα επιπέδου δικτύου σε </a:t>
            </a:r>
            <a:r>
              <a:rPr lang="el-GR" sz="2000" dirty="0" smtClean="0">
                <a:solidFill>
                  <a:srgbClr val="000099"/>
                </a:solidFill>
              </a:rPr>
              <a:t>κάθε</a:t>
            </a:r>
            <a:r>
              <a:rPr lang="el-GR" sz="2000" dirty="0" smtClean="0"/>
              <a:t> υπολογιστή, δρομολογητή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Ο δρομολογητής εξετάζει πεδία της κεφαλίδας όλων των</a:t>
            </a:r>
            <a:r>
              <a:rPr lang="en-US" sz="2000" dirty="0" smtClean="0"/>
              <a:t> IP datagrams</a:t>
            </a:r>
            <a:r>
              <a:rPr lang="el-GR" sz="2000" dirty="0" smtClean="0"/>
              <a:t> που περνούν από αυτόν</a:t>
            </a:r>
            <a:endParaRPr lang="en-US" sz="1600" dirty="0" smtClean="0"/>
          </a:p>
          <a:p>
            <a:pPr>
              <a:buFont typeface="ZapfDingbats"/>
              <a:buNone/>
            </a:pPr>
            <a:endParaRPr lang="en-US" sz="2000" dirty="0" smtClean="0"/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9461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2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3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9464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20077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0078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solidFill>
                  <a:srgbClr val="00CCFF"/>
                </a:solidFill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9465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6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7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8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9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0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1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2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3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4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5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6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7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8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9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0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1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2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3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4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5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6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7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8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9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0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1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2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3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9494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20075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76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9495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20073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74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9496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20071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72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9497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20069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70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19498" name="Picture 1336" descr="car_icon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99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20067" name="Picture 1338" descr="iphone_stylized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068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500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2005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6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6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62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65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66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63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64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1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2005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5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5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54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57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58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55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56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2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2004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4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4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46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49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50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47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48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3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2003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3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3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38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41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42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39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40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504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9505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2002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2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2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30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33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34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31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32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6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2001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2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2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22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25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26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23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24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7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2001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1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1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14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17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18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15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16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8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2000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0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0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06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09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10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07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08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9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1999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9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9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998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01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02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99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00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0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1998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8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8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990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93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994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91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92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1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199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982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85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986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83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84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2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199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974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77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978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75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76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3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19969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0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514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19967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68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515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19949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995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9950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951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9516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19917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18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19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20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21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922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947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48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923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924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945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46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925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26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927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943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44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928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929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41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42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930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1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32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33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4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35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6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7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8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9939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40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9517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19885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86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887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88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89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890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915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16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891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892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913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14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893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894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895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911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12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896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97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09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10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898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899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00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01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2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03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4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5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6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9907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8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9518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19862" name="Picture 1541" descr="antenna_stylized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3" name="Picture 1542" descr="laptop_keyboar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64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9865" name="Picture 1544" descr="screen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66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67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68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69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0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1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72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79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0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1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2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3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4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873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4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5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6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7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8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9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19839" name="Picture 1565" descr="antenna_stylized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40" name="Picture 1566" descr="laptop_keyboard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41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9842" name="Picture 1568" descr="scree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43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4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5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6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7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8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49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56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57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58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59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60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61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850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1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2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3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4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5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20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19816" name="Picture 1589" descr="antenna_stylized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17" name="Picture 1590" descr="laptop_keyboar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18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9819" name="Picture 1592" descr="screen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20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1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2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3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4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5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26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33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4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5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6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7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8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827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8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9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30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31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32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21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19814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15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9522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19791" name="Picture 1616" descr="antenna_stylized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92" name="Picture 1617" descr="laptop_keyboard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793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9794" name="Picture 1619" descr="scree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795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96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97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98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99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0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01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08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09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10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11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12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13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802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3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4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5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6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7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017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19781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782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9783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84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85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86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application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transport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87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88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89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90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028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19771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772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9773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74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75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76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application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transport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77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78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79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80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039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19529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19750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51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52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53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54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55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56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757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768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69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70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758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765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66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67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759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60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61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62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63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>
                  <a:solidFill>
                    <a:srgbClr val="CC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64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0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19729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30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31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32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33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34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35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736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747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48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49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737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744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45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46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738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39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40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41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42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43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1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19708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09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10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11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12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13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14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715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726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27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28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716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723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24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25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717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18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19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20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21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22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2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19687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88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89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90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91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92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93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94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705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06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07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95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702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03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04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96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97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98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99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00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01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3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19666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67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68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69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70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71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72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73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84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85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86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74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681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82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83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75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76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77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78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79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80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4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19645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46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47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48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49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50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51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52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63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64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65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53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660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61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62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54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55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56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57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58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59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5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19624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25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26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27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28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29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30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31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42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43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44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32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639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40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41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33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34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35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36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37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38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6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19603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04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05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06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07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08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09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10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21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22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23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11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618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19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20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12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13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14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15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16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17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7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19582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83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84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85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86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87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88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589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00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01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02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590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597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98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99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591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92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93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94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95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96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8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19561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62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63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64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65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66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67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568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579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80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81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569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576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77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78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570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71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72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73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74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75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9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19540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41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42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43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44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45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46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547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558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59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60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548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555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56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57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549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50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51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52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53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54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</p:grpSp>
      <p:sp>
        <p:nvSpPr>
          <p:cNvPr id="4282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283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284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1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2" grpId="0" animBg="1"/>
      <p:bldP spid="4282" grpId="1" animBg="1"/>
      <p:bldP spid="4282" grpId="2" animBg="1"/>
      <p:bldP spid="4283" grpId="0" animBg="1"/>
      <p:bldP spid="4283" grpId="1" animBg="1"/>
      <p:bldP spid="4283" grpId="2" animBg="1"/>
      <p:bldP spid="4284" grpId="0" animBg="1"/>
      <p:bldP spid="4284" grpId="1" animBg="1"/>
      <p:bldP spid="4284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DHCP: </a:t>
            </a:r>
            <a:r>
              <a:rPr lang="el-GR" sz="3200" dirty="0" smtClean="0"/>
              <a:t>παράδειγμα</a:t>
            </a:r>
          </a:p>
        </p:txBody>
      </p:sp>
      <p:sp>
        <p:nvSpPr>
          <p:cNvPr id="81922" name="2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FAA9307-ED09-43F5-AE15-6AB9F448E71A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81923" name="3 - Θέση υποσέλιδου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81924" name="4 - Ορθογώνιο"/>
          <p:cNvSpPr>
            <a:spLocks noChangeArrowheads="1"/>
          </p:cNvSpPr>
          <p:nvPr/>
        </p:nvSpPr>
        <p:spPr bwMode="auto">
          <a:xfrm>
            <a:off x="0" y="1408113"/>
            <a:ext cx="3089275" cy="3016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sp>
        <p:nvSpPr>
          <p:cNvPr id="81925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26" name="Line 36"/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7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8" name="Line 44"/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9" name="Line 48"/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81930" name="Group 153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82086" name="Picture 154" descr="laptop_keybo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7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82088" name="Picture 156" descr="sc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9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0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1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2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3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4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2095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82102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3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4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5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6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7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2096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7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8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9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100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101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1931" name="Group 177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8207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07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08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82081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2084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085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2082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83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1932" name="Group 186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82046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47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48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49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50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2051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076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77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2052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2053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074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75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2054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55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2056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2072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73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2057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2058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2070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71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2059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0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61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62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3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64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5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6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7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82068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9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81933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81934" name="Group 220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82041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42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43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44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67 h 63"/>
                <a:gd name="T2" fmla="*/ 1294 w 280"/>
                <a:gd name="T3" fmla="*/ 259 h 63"/>
                <a:gd name="T4" fmla="*/ 7635 w 280"/>
                <a:gd name="T5" fmla="*/ 0 h 63"/>
                <a:gd name="T6" fmla="*/ 9748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2045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3" name="Group 53"/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82009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82011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82036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203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40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sp>
              <p:nvSpPr>
                <p:cNvPr id="82037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2038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2012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82030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2034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35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2031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2032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3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grpSp>
            <p:nvGrpSpPr>
              <p:cNvPr id="82013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2028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2029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2014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2015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2019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2022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2026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2027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  <a:ea typeface="ＭＳ Ｐゴシック"/>
                            <a:cs typeface="ＭＳ Ｐゴシック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2023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2024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2025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</p:grpSp>
              <p:sp>
                <p:nvSpPr>
                  <p:cNvPr id="82020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21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82016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2017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2018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82010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16" name="Group 86"/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81996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82000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82003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2007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08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2004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200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0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sp>
            <p:nvSpPr>
              <p:cNvPr id="82001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02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997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998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999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0" name="Group 100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81988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81989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1990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991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UDP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IP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Eth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Phy</a:t>
                </a:r>
              </a:p>
            </p:txBody>
          </p:sp>
          <p:sp>
            <p:nvSpPr>
              <p:cNvPr id="81992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93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94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95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39" name="Group 145"/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81986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987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  <a:latin typeface="Arial" charset="0"/>
                  <a:ea typeface="ＭＳ Ｐゴシック"/>
                  <a:cs typeface="ＭＳ Ｐゴシック"/>
                </a:rPr>
                <a:t>DHCP</a:t>
              </a:r>
            </a:p>
          </p:txBody>
        </p:sp>
      </p:grpSp>
      <p:grpSp>
        <p:nvGrpSpPr>
          <p:cNvPr id="142" name="Group 44"/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81978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81979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1980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981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UDP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IP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Eth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Phy</a:t>
                </a:r>
              </a:p>
            </p:txBody>
          </p:sp>
          <p:sp>
            <p:nvSpPr>
              <p:cNvPr id="81982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83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84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85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51" name="Group 109"/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81943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81948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81973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1976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977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sp>
              <p:nvSpPr>
                <p:cNvPr id="81974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975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1949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81967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1971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972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1968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1969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970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grpSp>
            <p:nvGrpSpPr>
              <p:cNvPr id="81950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1965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966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1951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1952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1956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1959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1963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1964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  <a:ea typeface="ＭＳ Ｐゴシック"/>
                            <a:cs typeface="ＭＳ Ｐゴシック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1960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1961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1962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</p:grpSp>
              <p:sp>
                <p:nvSpPr>
                  <p:cNvPr id="8195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958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81953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954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955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81944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1945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1946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947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</p:txBody>
          </p:sp>
        </p:grpSp>
      </p:grpSp>
      <p:sp>
        <p:nvSpPr>
          <p:cNvPr id="81941" name="TextBox 191"/>
          <p:cNvSpPr txBox="1">
            <a:spLocks noChangeArrowheads="1"/>
          </p:cNvSpPr>
          <p:nvPr/>
        </p:nvSpPr>
        <p:spPr bwMode="auto">
          <a:xfrm>
            <a:off x="2727325" y="4094163"/>
            <a:ext cx="1935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router </a:t>
            </a:r>
            <a:r>
              <a:rPr lang="el-GR" sz="1600"/>
              <a:t>με ενσωματωμένο </a:t>
            </a:r>
            <a:r>
              <a:rPr lang="en-US" sz="1600"/>
              <a:t>DHCP server</a:t>
            </a:r>
            <a:endParaRPr lang="el-GR" sz="1600"/>
          </a:p>
        </p:txBody>
      </p:sp>
      <p:sp>
        <p:nvSpPr>
          <p:cNvPr id="81942" name="187 - TextBox"/>
          <p:cNvSpPr txBox="1">
            <a:spLocks noChangeArrowheads="1"/>
          </p:cNvSpPr>
          <p:nvPr/>
        </p:nvSpPr>
        <p:spPr bwMode="auto">
          <a:xfrm>
            <a:off x="4373563" y="1557338"/>
            <a:ext cx="43989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Ο </a:t>
            </a:r>
            <a:r>
              <a:rPr lang="en-US" dirty="0"/>
              <a:t>DHCP server </a:t>
            </a:r>
            <a:r>
              <a:rPr lang="el-GR" dirty="0"/>
              <a:t>σχηματίζει το </a:t>
            </a:r>
            <a:r>
              <a:rPr lang="en-US" dirty="0"/>
              <a:t>DHCP ACK </a:t>
            </a:r>
            <a:r>
              <a:rPr lang="el-GR" dirty="0"/>
              <a:t>μήνυμα εμπεριέχοντας την </a:t>
            </a:r>
            <a:r>
              <a:rPr lang="en-US" dirty="0"/>
              <a:t>IP </a:t>
            </a:r>
            <a:r>
              <a:rPr lang="el-GR" dirty="0"/>
              <a:t>διεύθυνση του πελάτη, την </a:t>
            </a:r>
            <a:r>
              <a:rPr lang="en-US" dirty="0"/>
              <a:t>IP </a:t>
            </a:r>
            <a:r>
              <a:rPr lang="el-GR" dirty="0"/>
              <a:t>διεύθυνση του δρομολογητή </a:t>
            </a:r>
            <a:r>
              <a:rPr lang="el-GR" dirty="0" smtClean="0"/>
              <a:t>πρώτου άλματος </a:t>
            </a:r>
            <a:r>
              <a:rPr lang="el-GR" dirty="0"/>
              <a:t>για τον πελάτη, καθώς και το όνομα και </a:t>
            </a:r>
            <a:r>
              <a:rPr lang="en-US" dirty="0"/>
              <a:t> IP </a:t>
            </a:r>
            <a:r>
              <a:rPr lang="el-GR" dirty="0"/>
              <a:t>διεύθυνση του </a:t>
            </a:r>
            <a:r>
              <a:rPr lang="en-US" dirty="0"/>
              <a:t>DNS server</a:t>
            </a:r>
            <a:r>
              <a:rPr lang="en-US" dirty="0" smtClean="0"/>
              <a:t>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Ενθυλακώνεται το πακέτο του </a:t>
            </a:r>
            <a:r>
              <a:rPr lang="en-US" dirty="0"/>
              <a:t>DHCP server, </a:t>
            </a:r>
            <a:r>
              <a:rPr lang="el-GR" dirty="0"/>
              <a:t>το πλαίσιο προωθείται στον πελάτη, όπου και </a:t>
            </a:r>
            <a:r>
              <a:rPr lang="el-GR" dirty="0" err="1" smtClean="0"/>
              <a:t>αποθυλακώνεται</a:t>
            </a:r>
            <a:r>
              <a:rPr lang="el-GR" dirty="0" smtClean="0"/>
              <a:t> </a:t>
            </a:r>
            <a:r>
              <a:rPr lang="el-GR" dirty="0"/>
              <a:t>ως το επίπεδο του </a:t>
            </a:r>
            <a:r>
              <a:rPr lang="en-US" dirty="0"/>
              <a:t>DHCP </a:t>
            </a:r>
            <a:r>
              <a:rPr lang="el-GR" dirty="0"/>
              <a:t>πακέτου</a:t>
            </a:r>
            <a:r>
              <a:rPr lang="el-GR" dirty="0" smtClean="0"/>
              <a:t>.</a:t>
            </a:r>
            <a:br>
              <a:rPr lang="el-GR" dirty="0" smtClean="0"/>
            </a:br>
            <a:endParaRPr lang="el-GR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Ο πελάτης πλέον γνωρίζει την </a:t>
            </a:r>
            <a:r>
              <a:rPr lang="en-US" dirty="0"/>
              <a:t>IP </a:t>
            </a:r>
            <a:r>
              <a:rPr lang="el-GR" dirty="0"/>
              <a:t>διεύθυνσή του, το όνομα και </a:t>
            </a:r>
            <a:r>
              <a:rPr lang="en-US" dirty="0"/>
              <a:t>IP </a:t>
            </a:r>
            <a:r>
              <a:rPr lang="el-GR" dirty="0"/>
              <a:t>διεύθυνση του </a:t>
            </a:r>
            <a:r>
              <a:rPr lang="en-US" dirty="0"/>
              <a:t>DNS server </a:t>
            </a:r>
            <a:r>
              <a:rPr lang="el-GR" dirty="0"/>
              <a:t>και την </a:t>
            </a:r>
            <a:r>
              <a:rPr lang="en-US" dirty="0"/>
              <a:t>IP </a:t>
            </a:r>
            <a:r>
              <a:rPr lang="el-GR" dirty="0"/>
              <a:t>διεύθυνση του δρομολογητή </a:t>
            </a:r>
            <a:r>
              <a:rPr lang="el-GR" dirty="0" smtClean="0"/>
              <a:t>πρώτου άλματος.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717921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E04DD9F-1F2D-4981-974A-04429168B56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8600"/>
            <a:ext cx="7772400" cy="1143000"/>
          </a:xfrm>
        </p:spPr>
        <p:txBody>
          <a:bodyPr/>
          <a:lstStyle/>
          <a:p>
            <a:r>
              <a:rPr lang="el-GR" sz="3600" dirty="0" smtClean="0"/>
              <a:t>Διευθύνσεις </a:t>
            </a:r>
            <a:r>
              <a:rPr lang="en-US" sz="3600" dirty="0" smtClean="0"/>
              <a:t>IP: </a:t>
            </a:r>
            <a:r>
              <a:rPr lang="el-GR" sz="3600" dirty="0" smtClean="0"/>
              <a:t>πώς αποδίδονται;</a:t>
            </a:r>
            <a:endParaRPr lang="en-US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Πώς εκχωρείται στο </a:t>
            </a:r>
            <a:r>
              <a:rPr lang="el-GR" i="1" dirty="0" smtClean="0"/>
              <a:t>δίκτυο </a:t>
            </a:r>
            <a:r>
              <a:rPr lang="el-GR" dirty="0" smtClean="0"/>
              <a:t>το τμήμα </a:t>
            </a:r>
            <a:r>
              <a:rPr lang="el-GR" dirty="0" err="1" smtClean="0"/>
              <a:t>υποδικτύου</a:t>
            </a:r>
            <a:r>
              <a:rPr lang="el-GR" dirty="0" smtClean="0"/>
              <a:t> της διεύθυνσης </a:t>
            </a:r>
            <a:r>
              <a:rPr lang="en-US" dirty="0" smtClean="0"/>
              <a:t>IP</a:t>
            </a:r>
            <a:r>
              <a:rPr lang="el-GR" dirty="0" smtClean="0"/>
              <a:t>;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n-US" dirty="0" smtClean="0">
                <a:solidFill>
                  <a:srgbClr val="FF0000"/>
                </a:solidFill>
              </a:rPr>
              <a:t>A:</a:t>
            </a:r>
            <a:r>
              <a:rPr lang="en-US" dirty="0" smtClean="0"/>
              <a:t> </a:t>
            </a:r>
            <a:r>
              <a:rPr lang="el-GR" dirty="0" smtClean="0"/>
              <a:t>Λαμβάνει μερίδιο από τον χώρο διευθύνσεων που έχει εκχωρηθεί στον </a:t>
            </a:r>
            <a:r>
              <a:rPr lang="en-US" dirty="0" smtClean="0"/>
              <a:t>ISP</a:t>
            </a:r>
            <a:r>
              <a:rPr lang="el-GR" dirty="0" smtClean="0"/>
              <a:t> του</a:t>
            </a:r>
            <a:endParaRPr lang="en-US" sz="2400" dirty="0" smtClean="0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" charset="0"/>
              </a:rPr>
              <a:t>ISP's block          </a:t>
            </a:r>
            <a:r>
              <a:rPr lang="en-US" u="sng">
                <a:solidFill>
                  <a:schemeClr val="accent2"/>
                </a:solidFill>
                <a:latin typeface="Arial" charset="0"/>
              </a:rPr>
              <a:t>11001000  00010111  0001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0000  00000000    200.23.16.0/20 </a:t>
            </a:r>
          </a:p>
          <a:p>
            <a:pPr eaLnBrk="0" hangingPunct="0"/>
            <a:endParaRPr lang="en-US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Organization 0    </a:t>
            </a:r>
            <a:r>
              <a:rPr lang="en-US" u="sng">
                <a:latin typeface="Arial" charset="0"/>
              </a:rPr>
              <a:t>11001000  00010111  0001000</a:t>
            </a:r>
            <a:r>
              <a:rPr lang="en-US">
                <a:latin typeface="Arial" charset="0"/>
              </a:rPr>
              <a:t>0  00000000    200.23.16.0/23 </a:t>
            </a:r>
          </a:p>
          <a:p>
            <a:pPr eaLnBrk="0" hangingPunct="0"/>
            <a:r>
              <a:rPr lang="en-US">
                <a:latin typeface="Arial" charset="0"/>
              </a:rPr>
              <a:t>Organization 1    </a:t>
            </a:r>
            <a:r>
              <a:rPr lang="en-US" u="sng">
                <a:latin typeface="Arial" charset="0"/>
              </a:rPr>
              <a:t>11001000  00010111  0001001</a:t>
            </a:r>
            <a:r>
              <a:rPr lang="en-US">
                <a:latin typeface="Arial" charset="0"/>
              </a:rPr>
              <a:t>0  00000000    200.23.18.0/23 </a:t>
            </a:r>
          </a:p>
          <a:p>
            <a:pPr eaLnBrk="0" hangingPunct="0"/>
            <a:r>
              <a:rPr lang="en-US">
                <a:latin typeface="Arial" charset="0"/>
              </a:rPr>
              <a:t>Organization 2    </a:t>
            </a:r>
            <a:r>
              <a:rPr lang="en-US" u="sng">
                <a:latin typeface="Arial" charset="0"/>
              </a:rPr>
              <a:t>11001000  00010111  0001010</a:t>
            </a:r>
            <a:r>
              <a:rPr lang="en-US">
                <a:latin typeface="Arial" charset="0"/>
              </a:rPr>
              <a:t>0  00000000    200.23.20.0/23 </a:t>
            </a:r>
          </a:p>
          <a:p>
            <a:pPr eaLnBrk="0" hangingPunct="0"/>
            <a:r>
              <a:rPr lang="en-US">
                <a:latin typeface="Arial" charset="0"/>
              </a:rPr>
              <a:t>   ...                                          …..                                   ….                ….</a:t>
            </a:r>
          </a:p>
          <a:p>
            <a:pPr eaLnBrk="0" hangingPunct="0"/>
            <a:r>
              <a:rPr lang="en-US">
                <a:latin typeface="Arial" charset="0"/>
              </a:rPr>
              <a:t>Organization 7    </a:t>
            </a:r>
            <a:r>
              <a:rPr lang="en-US" u="sng">
                <a:latin typeface="Arial" charset="0"/>
              </a:rPr>
              <a:t>11001000  00010111  0001111</a:t>
            </a:r>
            <a:r>
              <a:rPr lang="en-US">
                <a:latin typeface="Arial" charset="0"/>
              </a:rPr>
              <a:t>0  00000000    200.23.30.0/23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eaLnBrk="0" hangingPunct="0"/>
            <a:endParaRPr lang="en-US"/>
          </a:p>
        </p:txBody>
      </p:sp>
      <p:sp>
        <p:nvSpPr>
          <p:cNvPr id="8397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8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7835B56-5EA1-43E0-8C35-4D84AC335E1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6913" cy="1143000"/>
          </a:xfrm>
        </p:spPr>
        <p:txBody>
          <a:bodyPr/>
          <a:lstStyle/>
          <a:p>
            <a:r>
              <a:rPr lang="el-GR" sz="3200" smtClean="0"/>
              <a:t>Ιεραρχική διευθυνσιοδότηση (</a:t>
            </a:r>
            <a:r>
              <a:rPr lang="en-US" sz="3200" smtClean="0"/>
              <a:t>hierarchical addressing): </a:t>
            </a:r>
            <a:r>
              <a:rPr lang="el-GR" sz="3200" smtClean="0"/>
              <a:t>συνάθροιση διαδρομών</a:t>
            </a:r>
            <a:endParaRPr lang="en-US" smtClean="0"/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9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17129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“Send me anything</a:t>
            </a:r>
          </a:p>
          <a:p>
            <a:pPr eaLnBrk="0" hangingPunct="0"/>
            <a:r>
              <a:rPr lang="en-US" sz="1400"/>
              <a:t>with addresses </a:t>
            </a:r>
          </a:p>
          <a:p>
            <a:pPr eaLnBrk="0" hangingPunct="0"/>
            <a:r>
              <a:rPr lang="en-US" sz="1400"/>
              <a:t>beginning </a:t>
            </a:r>
          </a:p>
          <a:p>
            <a:pPr eaLnBrk="0" hangingPunct="0"/>
            <a:r>
              <a:rPr lang="en-US" sz="1400"/>
              <a:t>200.23.16.0/20”</a:t>
            </a:r>
          </a:p>
        </p:txBody>
      </p:sp>
      <p:grpSp>
        <p:nvGrpSpPr>
          <p:cNvPr id="85001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85035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36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85002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85033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34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85003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85031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32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85004" name="Text Box 18"/>
          <p:cNvSpPr txBox="1">
            <a:spLocks noChangeArrowheads="1"/>
          </p:cNvSpPr>
          <p:nvPr/>
        </p:nvSpPr>
        <p:spPr bwMode="auto">
          <a:xfrm>
            <a:off x="3606800" y="4002088"/>
            <a:ext cx="1646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Fly-By-Night-ISP</a:t>
            </a:r>
            <a:endParaRPr lang="en-US"/>
          </a:p>
        </p:txBody>
      </p:sp>
      <p:sp>
        <p:nvSpPr>
          <p:cNvPr id="85005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2147483647 w 460"/>
              <a:gd name="T1" fmla="*/ 2147483647 h 1597"/>
              <a:gd name="T2" fmla="*/ 2147483647 w 460"/>
              <a:gd name="T3" fmla="*/ 2147483647 h 1597"/>
              <a:gd name="T4" fmla="*/ 2147483647 w 460"/>
              <a:gd name="T5" fmla="*/ 2147483647 h 1597"/>
              <a:gd name="T6" fmla="*/ 2147483647 w 460"/>
              <a:gd name="T7" fmla="*/ 2147483647 h 1597"/>
              <a:gd name="T8" fmla="*/ 2147483647 w 460"/>
              <a:gd name="T9" fmla="*/ 2147483647 h 1597"/>
              <a:gd name="T10" fmla="*/ 2147483647 w 460"/>
              <a:gd name="T11" fmla="*/ 2147483647 h 1597"/>
              <a:gd name="T12" fmla="*/ 2147483647 w 460"/>
              <a:gd name="T13" fmla="*/ 2147483647 h 1597"/>
              <a:gd name="T14" fmla="*/ 2147483647 w 460"/>
              <a:gd name="T15" fmla="*/ 2147483647 h 1597"/>
              <a:gd name="T16" fmla="*/ 2147483647 w 460"/>
              <a:gd name="T17" fmla="*/ 2147483647 h 1597"/>
              <a:gd name="T18" fmla="*/ 2147483647 w 460"/>
              <a:gd name="T19" fmla="*/ 2147483647 h 1597"/>
              <a:gd name="T20" fmla="*/ 2147483647 w 460"/>
              <a:gd name="T21" fmla="*/ 2147483647 h 1597"/>
              <a:gd name="T22" fmla="*/ 2147483647 w 460"/>
              <a:gd name="T23" fmla="*/ 2147483647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06" name="Text Box 20"/>
          <p:cNvSpPr txBox="1">
            <a:spLocks noChangeArrowheads="1"/>
          </p:cNvSpPr>
          <p:nvPr/>
        </p:nvSpPr>
        <p:spPr bwMode="auto">
          <a:xfrm>
            <a:off x="758825" y="2506663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0</a:t>
            </a:r>
          </a:p>
        </p:txBody>
      </p:sp>
      <p:sp>
        <p:nvSpPr>
          <p:cNvPr id="85007" name="Text Box 21"/>
          <p:cNvSpPr txBox="1">
            <a:spLocks noChangeArrowheads="1"/>
          </p:cNvSpPr>
          <p:nvPr/>
        </p:nvSpPr>
        <p:spPr bwMode="auto">
          <a:xfrm>
            <a:off x="787400" y="4516438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7</a:t>
            </a:r>
          </a:p>
        </p:txBody>
      </p:sp>
      <p:sp>
        <p:nvSpPr>
          <p:cNvPr id="85008" name="Text Box 22"/>
          <p:cNvSpPr txBox="1">
            <a:spLocks noChangeArrowheads="1"/>
          </p:cNvSpPr>
          <p:nvPr/>
        </p:nvSpPr>
        <p:spPr bwMode="auto">
          <a:xfrm>
            <a:off x="7407275" y="4325938"/>
            <a:ext cx="91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Internet</a:t>
            </a:r>
          </a:p>
        </p:txBody>
      </p:sp>
      <p:sp>
        <p:nvSpPr>
          <p:cNvPr id="85009" name="Text Box 23"/>
          <p:cNvSpPr txBox="1">
            <a:spLocks noChangeArrowheads="1"/>
          </p:cNvSpPr>
          <p:nvPr/>
        </p:nvSpPr>
        <p:spPr bwMode="auto">
          <a:xfrm>
            <a:off x="768350" y="3154363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1</a:t>
            </a:r>
          </a:p>
        </p:txBody>
      </p:sp>
      <p:sp>
        <p:nvSpPr>
          <p:cNvPr id="85010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1" name="Text Box 25"/>
          <p:cNvSpPr txBox="1">
            <a:spLocks noChangeArrowheads="1"/>
          </p:cNvSpPr>
          <p:nvPr/>
        </p:nvSpPr>
        <p:spPr bwMode="auto">
          <a:xfrm>
            <a:off x="3816350" y="5259388"/>
            <a:ext cx="1063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ISPs-R-Us</a:t>
            </a:r>
            <a:endParaRPr lang="en-US"/>
          </a:p>
        </p:txBody>
      </p:sp>
      <p:sp>
        <p:nvSpPr>
          <p:cNvPr id="85012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3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4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5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6" name="Text Box 30"/>
          <p:cNvSpPr txBox="1">
            <a:spLocks noChangeArrowheads="1"/>
          </p:cNvSpPr>
          <p:nvPr/>
        </p:nvSpPr>
        <p:spPr bwMode="auto">
          <a:xfrm>
            <a:off x="5530850" y="5154613"/>
            <a:ext cx="17129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“Send me anything</a:t>
            </a:r>
          </a:p>
          <a:p>
            <a:pPr eaLnBrk="0" hangingPunct="0"/>
            <a:r>
              <a:rPr lang="en-US" sz="1400"/>
              <a:t>with addresses </a:t>
            </a:r>
          </a:p>
          <a:p>
            <a:pPr eaLnBrk="0" hangingPunct="0"/>
            <a:r>
              <a:rPr lang="en-US" sz="1400"/>
              <a:t>beginning </a:t>
            </a:r>
          </a:p>
          <a:p>
            <a:pPr eaLnBrk="0" hangingPunct="0"/>
            <a:r>
              <a:rPr lang="en-US" sz="1400"/>
              <a:t>199.31.0.0/16”</a:t>
            </a:r>
          </a:p>
        </p:txBody>
      </p:sp>
      <p:grpSp>
        <p:nvGrpSpPr>
          <p:cNvPr id="85017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85029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30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85018" name="Text Box 34"/>
          <p:cNvSpPr txBox="1">
            <a:spLocks noChangeArrowheads="1"/>
          </p:cNvSpPr>
          <p:nvPr/>
        </p:nvSpPr>
        <p:spPr bwMode="auto">
          <a:xfrm>
            <a:off x="787400" y="3744913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2</a:t>
            </a:r>
          </a:p>
        </p:txBody>
      </p:sp>
      <p:grpSp>
        <p:nvGrpSpPr>
          <p:cNvPr id="85019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85026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5027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5028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85020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85023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5024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5025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85021" name="Text Box 43"/>
          <p:cNvSpPr txBox="1">
            <a:spLocks noChangeArrowheads="1"/>
          </p:cNvSpPr>
          <p:nvPr/>
        </p:nvSpPr>
        <p:spPr bwMode="auto">
          <a:xfrm>
            <a:off x="933450" y="1431925"/>
            <a:ext cx="7790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dirty="0"/>
              <a:t>Η ιεραρχική </a:t>
            </a:r>
            <a:r>
              <a:rPr lang="el-GR" sz="2000" dirty="0" err="1"/>
              <a:t>διευθυνσιοδότηση</a:t>
            </a:r>
            <a:r>
              <a:rPr lang="el-GR" sz="2000" dirty="0"/>
              <a:t> επιτρέπει την αποδοτική διαφήμιση </a:t>
            </a:r>
          </a:p>
          <a:p>
            <a:pPr eaLnBrk="0" hangingPunct="0"/>
            <a:r>
              <a:rPr lang="el-GR" sz="2000" dirty="0"/>
              <a:t>(</a:t>
            </a:r>
            <a:r>
              <a:rPr lang="en-US" sz="2000" dirty="0"/>
              <a:t>advertisement</a:t>
            </a:r>
            <a:r>
              <a:rPr lang="el-GR" sz="2000" dirty="0"/>
              <a:t>) των πληροφοριών </a:t>
            </a:r>
            <a:r>
              <a:rPr lang="el-GR" sz="2000" dirty="0" smtClean="0"/>
              <a:t>δρομολόγησης</a:t>
            </a:r>
            <a:endParaRPr lang="en-US" sz="2000" dirty="0"/>
          </a:p>
        </p:txBody>
      </p:sp>
      <p:sp>
        <p:nvSpPr>
          <p:cNvPr id="85022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3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4188395-2033-46B1-B508-9D925FABE6A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8966200" cy="1006475"/>
          </a:xfrm>
        </p:spPr>
        <p:txBody>
          <a:bodyPr/>
          <a:lstStyle/>
          <a:p>
            <a:r>
              <a:rPr lang="el-GR" sz="2800" smtClean="0"/>
              <a:t>Ιεραρχική διευθυνσιοδότηση </a:t>
            </a:r>
            <a:r>
              <a:rPr lang="en-US" sz="2800" smtClean="0"/>
              <a:t>: </a:t>
            </a:r>
            <a:r>
              <a:rPr lang="el-GR" sz="2800" smtClean="0"/>
              <a:t>επιλέγονται οι πιο συγκεκριμένες διαδρομές</a:t>
            </a:r>
            <a:endParaRPr lang="en-US" sz="3600" smtClean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93700" y="1792288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Ο </a:t>
            </a:r>
            <a:r>
              <a:rPr lang="en-US"/>
              <a:t>ISPs-R-Us </a:t>
            </a:r>
            <a:r>
              <a:rPr lang="el-GR"/>
              <a:t>έχει μια πιο συγκεκριμένη* διαδρομή προς τον </a:t>
            </a:r>
            <a:r>
              <a:rPr lang="en-US"/>
              <a:t>Organization 1</a:t>
            </a:r>
          </a:p>
        </p:txBody>
      </p:sp>
      <p:sp>
        <p:nvSpPr>
          <p:cNvPr id="86020" name="Freeform 4"/>
          <p:cNvSpPr>
            <a:spLocks/>
          </p:cNvSpPr>
          <p:nvPr/>
        </p:nvSpPr>
        <p:spPr bwMode="auto">
          <a:xfrm>
            <a:off x="5164138" y="3836988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2820988" y="4113213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V="1">
            <a:off x="3182938" y="5389563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2916238" y="2703513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4" name="Freeform 8"/>
          <p:cNvSpPr>
            <a:spLocks/>
          </p:cNvSpPr>
          <p:nvPr/>
        </p:nvSpPr>
        <p:spPr bwMode="auto">
          <a:xfrm>
            <a:off x="3562350" y="3282950"/>
            <a:ext cx="1773238" cy="979488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395913" y="3013075"/>
            <a:ext cx="1712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“Send me anything</a:t>
            </a:r>
          </a:p>
          <a:p>
            <a:pPr eaLnBrk="0" hangingPunct="0"/>
            <a:r>
              <a:rPr lang="en-US" sz="1400"/>
              <a:t>with addresses </a:t>
            </a:r>
          </a:p>
          <a:p>
            <a:pPr eaLnBrk="0" hangingPunct="0"/>
            <a:r>
              <a:rPr lang="en-US" sz="1400"/>
              <a:t>beginning </a:t>
            </a:r>
          </a:p>
          <a:p>
            <a:pPr eaLnBrk="0" hangingPunct="0"/>
            <a:r>
              <a:rPr lang="en-US" sz="1400"/>
              <a:t>200.23.16.0/20”</a:t>
            </a:r>
          </a:p>
        </p:txBody>
      </p:sp>
      <p:grpSp>
        <p:nvGrpSpPr>
          <p:cNvPr id="86026" name="Group 10"/>
          <p:cNvGrpSpPr>
            <a:grpSpLocks/>
          </p:cNvGrpSpPr>
          <p:nvPr/>
        </p:nvGrpSpPr>
        <p:grpSpPr bwMode="auto">
          <a:xfrm>
            <a:off x="747713" y="2476500"/>
            <a:ext cx="2338387" cy="404813"/>
            <a:chOff x="1004" y="1639"/>
            <a:chExt cx="1473" cy="255"/>
          </a:xfrm>
        </p:grpSpPr>
        <p:sp>
          <p:nvSpPr>
            <p:cNvPr id="86061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062" name="Text Box 12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86027" name="Group 13"/>
          <p:cNvGrpSpPr>
            <a:grpSpLocks/>
          </p:cNvGrpSpPr>
          <p:nvPr/>
        </p:nvGrpSpPr>
        <p:grpSpPr bwMode="auto">
          <a:xfrm>
            <a:off x="957263" y="5553075"/>
            <a:ext cx="2338387" cy="404813"/>
            <a:chOff x="1004" y="1639"/>
            <a:chExt cx="1473" cy="255"/>
          </a:xfrm>
        </p:grpSpPr>
        <p:sp>
          <p:nvSpPr>
            <p:cNvPr id="86059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060" name="Text Box 15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86028" name="Group 16"/>
          <p:cNvGrpSpPr>
            <a:grpSpLocks/>
          </p:cNvGrpSpPr>
          <p:nvPr/>
        </p:nvGrpSpPr>
        <p:grpSpPr bwMode="auto">
          <a:xfrm>
            <a:off x="690563" y="4486275"/>
            <a:ext cx="2338387" cy="404813"/>
            <a:chOff x="1004" y="1639"/>
            <a:chExt cx="1473" cy="255"/>
          </a:xfrm>
        </p:grpSpPr>
        <p:sp>
          <p:nvSpPr>
            <p:cNvPr id="86057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058" name="Text Box 18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86029" name="Text Box 19"/>
          <p:cNvSpPr txBox="1">
            <a:spLocks noChangeArrowheads="1"/>
          </p:cNvSpPr>
          <p:nvPr/>
        </p:nvSpPr>
        <p:spPr bwMode="auto">
          <a:xfrm>
            <a:off x="3595688" y="3717925"/>
            <a:ext cx="1646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Fly-By-Night-ISP</a:t>
            </a:r>
            <a:endParaRPr lang="en-US"/>
          </a:p>
        </p:txBody>
      </p:sp>
      <p:sp>
        <p:nvSpPr>
          <p:cNvPr id="86030" name="Freeform 20"/>
          <p:cNvSpPr>
            <a:spLocks/>
          </p:cNvSpPr>
          <p:nvPr/>
        </p:nvSpPr>
        <p:spPr bwMode="auto">
          <a:xfrm>
            <a:off x="7158038" y="2900363"/>
            <a:ext cx="730250" cy="2535237"/>
          </a:xfrm>
          <a:custGeom>
            <a:avLst/>
            <a:gdLst>
              <a:gd name="T0" fmla="*/ 2147483647 w 460"/>
              <a:gd name="T1" fmla="*/ 2147483647 h 1597"/>
              <a:gd name="T2" fmla="*/ 2147483647 w 460"/>
              <a:gd name="T3" fmla="*/ 2147483647 h 1597"/>
              <a:gd name="T4" fmla="*/ 2147483647 w 460"/>
              <a:gd name="T5" fmla="*/ 2147483647 h 1597"/>
              <a:gd name="T6" fmla="*/ 2147483647 w 460"/>
              <a:gd name="T7" fmla="*/ 2147483647 h 1597"/>
              <a:gd name="T8" fmla="*/ 2147483647 w 460"/>
              <a:gd name="T9" fmla="*/ 2147483647 h 1597"/>
              <a:gd name="T10" fmla="*/ 2147483647 w 460"/>
              <a:gd name="T11" fmla="*/ 2147483647 h 1597"/>
              <a:gd name="T12" fmla="*/ 2147483647 w 460"/>
              <a:gd name="T13" fmla="*/ 2147483647 h 1597"/>
              <a:gd name="T14" fmla="*/ 2147483647 w 460"/>
              <a:gd name="T15" fmla="*/ 2147483647 h 1597"/>
              <a:gd name="T16" fmla="*/ 2147483647 w 460"/>
              <a:gd name="T17" fmla="*/ 2147483647 h 1597"/>
              <a:gd name="T18" fmla="*/ 2147483647 w 460"/>
              <a:gd name="T19" fmla="*/ 2147483647 h 1597"/>
              <a:gd name="T20" fmla="*/ 2147483647 w 460"/>
              <a:gd name="T21" fmla="*/ 2147483647 h 1597"/>
              <a:gd name="T22" fmla="*/ 2147483647 w 460"/>
              <a:gd name="T23" fmla="*/ 2147483647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31" name="Text Box 21"/>
          <p:cNvSpPr txBox="1">
            <a:spLocks noChangeArrowheads="1"/>
          </p:cNvSpPr>
          <p:nvPr/>
        </p:nvSpPr>
        <p:spPr bwMode="auto">
          <a:xfrm>
            <a:off x="747713" y="2222500"/>
            <a:ext cx="140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0</a:t>
            </a:r>
          </a:p>
        </p:txBody>
      </p:sp>
      <p:sp>
        <p:nvSpPr>
          <p:cNvPr id="86032" name="Text Box 22"/>
          <p:cNvSpPr txBox="1">
            <a:spLocks noChangeArrowheads="1"/>
          </p:cNvSpPr>
          <p:nvPr/>
        </p:nvSpPr>
        <p:spPr bwMode="auto">
          <a:xfrm>
            <a:off x="776288" y="4232275"/>
            <a:ext cx="140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7</a:t>
            </a:r>
          </a:p>
        </p:txBody>
      </p:sp>
      <p:sp>
        <p:nvSpPr>
          <p:cNvPr id="86033" name="Text Box 23"/>
          <p:cNvSpPr txBox="1">
            <a:spLocks noChangeArrowheads="1"/>
          </p:cNvSpPr>
          <p:nvPr/>
        </p:nvSpPr>
        <p:spPr bwMode="auto">
          <a:xfrm>
            <a:off x="7396163" y="4041775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Internet</a:t>
            </a:r>
          </a:p>
        </p:txBody>
      </p:sp>
      <p:sp>
        <p:nvSpPr>
          <p:cNvPr id="86034" name="Text Box 24"/>
          <p:cNvSpPr txBox="1">
            <a:spLocks noChangeArrowheads="1"/>
          </p:cNvSpPr>
          <p:nvPr/>
        </p:nvSpPr>
        <p:spPr bwMode="auto">
          <a:xfrm>
            <a:off x="938213" y="5356225"/>
            <a:ext cx="1376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1</a:t>
            </a:r>
          </a:p>
        </p:txBody>
      </p:sp>
      <p:sp>
        <p:nvSpPr>
          <p:cNvPr id="86035" name="Freeform 25"/>
          <p:cNvSpPr>
            <a:spLocks/>
          </p:cNvSpPr>
          <p:nvPr/>
        </p:nvSpPr>
        <p:spPr bwMode="auto">
          <a:xfrm>
            <a:off x="3505200" y="4597400"/>
            <a:ext cx="1773238" cy="979488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36" name="Text Box 26"/>
          <p:cNvSpPr txBox="1">
            <a:spLocks noChangeArrowheads="1"/>
          </p:cNvSpPr>
          <p:nvPr/>
        </p:nvSpPr>
        <p:spPr bwMode="auto">
          <a:xfrm>
            <a:off x="3805238" y="4975225"/>
            <a:ext cx="1063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ISPs-R-Us</a:t>
            </a:r>
            <a:endParaRPr lang="en-US"/>
          </a:p>
        </p:txBody>
      </p:sp>
      <p:sp>
        <p:nvSpPr>
          <p:cNvPr id="86037" name="Freeform 27"/>
          <p:cNvSpPr>
            <a:spLocks/>
          </p:cNvSpPr>
          <p:nvPr/>
        </p:nvSpPr>
        <p:spPr bwMode="auto">
          <a:xfrm flipV="1">
            <a:off x="5230813" y="4618038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38" name="Line 28"/>
          <p:cNvSpPr>
            <a:spLocks noChangeShapeType="1"/>
          </p:cNvSpPr>
          <p:nvPr/>
        </p:nvSpPr>
        <p:spPr bwMode="auto">
          <a:xfrm>
            <a:off x="3021013" y="5160963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39" name="Line 29"/>
          <p:cNvSpPr>
            <a:spLocks noChangeShapeType="1"/>
          </p:cNvSpPr>
          <p:nvPr/>
        </p:nvSpPr>
        <p:spPr bwMode="auto">
          <a:xfrm flipV="1">
            <a:off x="2868613" y="5227638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40" name="Line 30"/>
          <p:cNvSpPr>
            <a:spLocks noChangeShapeType="1"/>
          </p:cNvSpPr>
          <p:nvPr/>
        </p:nvSpPr>
        <p:spPr bwMode="auto">
          <a:xfrm flipV="1">
            <a:off x="3306763" y="5475288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41" name="Text Box 31"/>
          <p:cNvSpPr txBox="1">
            <a:spLocks noChangeArrowheads="1"/>
          </p:cNvSpPr>
          <p:nvPr/>
        </p:nvSpPr>
        <p:spPr bwMode="auto">
          <a:xfrm>
            <a:off x="5519738" y="4870450"/>
            <a:ext cx="2114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“Send me anything</a:t>
            </a:r>
          </a:p>
          <a:p>
            <a:pPr eaLnBrk="0" hangingPunct="0"/>
            <a:r>
              <a:rPr lang="en-US" sz="1400"/>
              <a:t>with addresses </a:t>
            </a:r>
          </a:p>
          <a:p>
            <a:pPr eaLnBrk="0" hangingPunct="0"/>
            <a:r>
              <a:rPr lang="en-US" sz="1400"/>
              <a:t>beginning 199.31.0.0/16</a:t>
            </a:r>
          </a:p>
          <a:p>
            <a:pPr eaLnBrk="0" hangingPunct="0"/>
            <a:r>
              <a:rPr lang="en-US" sz="1400"/>
              <a:t>or 200.23.18.0/23”</a:t>
            </a:r>
          </a:p>
        </p:txBody>
      </p:sp>
      <p:grpSp>
        <p:nvGrpSpPr>
          <p:cNvPr id="86042" name="Group 32"/>
          <p:cNvGrpSpPr>
            <a:grpSpLocks/>
          </p:cNvGrpSpPr>
          <p:nvPr/>
        </p:nvGrpSpPr>
        <p:grpSpPr bwMode="auto">
          <a:xfrm>
            <a:off x="795338" y="3657600"/>
            <a:ext cx="2338387" cy="404813"/>
            <a:chOff x="1004" y="1639"/>
            <a:chExt cx="1473" cy="255"/>
          </a:xfrm>
        </p:grpSpPr>
        <p:sp>
          <p:nvSpPr>
            <p:cNvPr id="86055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056" name="Text Box 3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86043" name="Text Box 35"/>
          <p:cNvSpPr txBox="1">
            <a:spLocks noChangeArrowheads="1"/>
          </p:cNvSpPr>
          <p:nvPr/>
        </p:nvSpPr>
        <p:spPr bwMode="auto">
          <a:xfrm>
            <a:off x="776288" y="3460750"/>
            <a:ext cx="140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2</a:t>
            </a:r>
          </a:p>
        </p:txBody>
      </p:sp>
      <p:grpSp>
        <p:nvGrpSpPr>
          <p:cNvPr id="86044" name="Group 36"/>
          <p:cNvGrpSpPr>
            <a:grpSpLocks/>
          </p:cNvGrpSpPr>
          <p:nvPr/>
        </p:nvGrpSpPr>
        <p:grpSpPr bwMode="auto">
          <a:xfrm>
            <a:off x="2144713" y="3921125"/>
            <a:ext cx="296862" cy="663575"/>
            <a:chOff x="870" y="2945"/>
            <a:chExt cx="187" cy="418"/>
          </a:xfrm>
        </p:grpSpPr>
        <p:sp>
          <p:nvSpPr>
            <p:cNvPr id="86052" name="Text Box 37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6053" name="Text Box 38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6054" name="Text Box 39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86045" name="Group 40"/>
          <p:cNvGrpSpPr>
            <a:grpSpLocks/>
          </p:cNvGrpSpPr>
          <p:nvPr/>
        </p:nvGrpSpPr>
        <p:grpSpPr bwMode="auto">
          <a:xfrm>
            <a:off x="3173413" y="3625850"/>
            <a:ext cx="296862" cy="663575"/>
            <a:chOff x="870" y="2945"/>
            <a:chExt cx="187" cy="418"/>
          </a:xfrm>
        </p:grpSpPr>
        <p:sp>
          <p:nvSpPr>
            <p:cNvPr id="86049" name="Text Box 41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6050" name="Text Box 42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6051" name="Text Box 43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8604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86047" name="TextBox 45"/>
          <p:cNvSpPr txBox="1">
            <a:spLocks noChangeArrowheads="1"/>
          </p:cNvSpPr>
          <p:nvPr/>
        </p:nvSpPr>
        <p:spPr bwMode="auto">
          <a:xfrm>
            <a:off x="214313" y="6062663"/>
            <a:ext cx="749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* -&gt; μεγαλύτερου προθέματος (23&gt;20). Άρα στέλνεται στον </a:t>
            </a:r>
            <a:r>
              <a:rPr lang="en-US"/>
              <a:t>ISPs-R-US</a:t>
            </a:r>
          </a:p>
        </p:txBody>
      </p:sp>
      <p:sp>
        <p:nvSpPr>
          <p:cNvPr id="86048" name="Text Box 3"/>
          <p:cNvSpPr txBox="1">
            <a:spLocks noChangeArrowheads="1"/>
          </p:cNvSpPr>
          <p:nvPr/>
        </p:nvSpPr>
        <p:spPr bwMode="auto">
          <a:xfrm>
            <a:off x="450850" y="1069975"/>
            <a:ext cx="8337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Ο </a:t>
            </a:r>
            <a:r>
              <a:rPr lang="en-US"/>
              <a:t>ISPs-R-Us </a:t>
            </a:r>
            <a:r>
              <a:rPr lang="el-GR"/>
              <a:t>και ο </a:t>
            </a:r>
            <a:r>
              <a:rPr lang="en-US"/>
              <a:t>Fly-By-Night-ISP</a:t>
            </a:r>
            <a:r>
              <a:rPr lang="el-GR"/>
              <a:t> δημοσιοποιούν </a:t>
            </a:r>
            <a:r>
              <a:rPr lang="en-US"/>
              <a:t>blocks</a:t>
            </a:r>
            <a:r>
              <a:rPr lang="el-GR"/>
              <a:t> που περιέχουν τις </a:t>
            </a:r>
          </a:p>
          <a:p>
            <a:pPr eaLnBrk="0" hangingPunct="0"/>
            <a:r>
              <a:rPr lang="el-GR"/>
              <a:t>διευθύνσεις του </a:t>
            </a:r>
            <a:r>
              <a:rPr lang="en-US"/>
              <a:t>Organization 1</a:t>
            </a:r>
          </a:p>
        </p:txBody>
      </p:sp>
    </p:spTree>
    <p:extLst>
      <p:ext uri="{BB962C8B-B14F-4D97-AF65-F5344CB8AC3E}">
        <p14:creationId xmlns="" xmlns:p14="http://schemas.microsoft.com/office/powerpoint/2010/main" val="12987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2FA34F3-9E3A-42BC-BEFC-EF86AE1165D2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18513" cy="1143000"/>
          </a:xfrm>
        </p:spPr>
        <p:txBody>
          <a:bodyPr/>
          <a:lstStyle/>
          <a:p>
            <a:r>
              <a:rPr lang="el-GR" sz="3200" smtClean="0"/>
              <a:t>Διευθυνσιοδότηση </a:t>
            </a:r>
            <a:r>
              <a:rPr lang="en-US" sz="3200" smtClean="0"/>
              <a:t>IP: </a:t>
            </a:r>
            <a:r>
              <a:rPr lang="el-GR" sz="3200" smtClean="0"/>
              <a:t>τελευταίες λέξεις</a:t>
            </a:r>
            <a:r>
              <a:rPr lang="en-US" sz="3200" smtClean="0"/>
              <a:t>...</a:t>
            </a: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Πώς παίρνει ένας </a:t>
            </a:r>
            <a:r>
              <a:rPr lang="en-US" dirty="0" smtClean="0"/>
              <a:t>ISP </a:t>
            </a:r>
            <a:r>
              <a:rPr lang="el-GR" dirty="0" smtClean="0"/>
              <a:t>ένα μπλοκ διευθύνσεων;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n-US" dirty="0" smtClean="0">
                <a:solidFill>
                  <a:srgbClr val="FF0000"/>
                </a:solidFill>
              </a:rPr>
              <a:t>A:</a:t>
            </a:r>
            <a:r>
              <a:rPr lang="en-US" sz="2400" dirty="0" smtClean="0">
                <a:solidFill>
                  <a:srgbClr val="FF0000"/>
                </a:solidFill>
              </a:rPr>
              <a:t> ICANN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nternet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orporation for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ssigned </a:t>
            </a:r>
          </a:p>
          <a:p>
            <a:pPr>
              <a:buFont typeface="ZapfDingbats"/>
              <a:buNone/>
            </a:pP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ames and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umbers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Κατανέμει διευθύνσεις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Διαχειρίζεται το</a:t>
            </a:r>
            <a:r>
              <a:rPr lang="en-US" dirty="0" smtClean="0"/>
              <a:t> DNS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Αποδίδει ονόματα τομέων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domain names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διευθετεί διαφορές</a:t>
            </a:r>
            <a:endParaRPr lang="en-US" sz="2000" dirty="0" smtClean="0"/>
          </a:p>
        </p:txBody>
      </p:sp>
      <p:sp>
        <p:nvSpPr>
          <p:cNvPr id="870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1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6CA5F2A-CEB5-48E1-88B9-2F027A3D4649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504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1488" cy="1143000"/>
          </a:xfrm>
        </p:spPr>
        <p:txBody>
          <a:bodyPr/>
          <a:lstStyle/>
          <a:p>
            <a:r>
              <a:rPr lang="en-US" sz="3600" smtClean="0"/>
              <a:t>NAT: Network Address Translation</a:t>
            </a:r>
            <a:r>
              <a:rPr lang="el-GR" sz="3600" smtClean="0"/>
              <a:t/>
            </a:r>
            <a:br>
              <a:rPr lang="el-GR" sz="3600" smtClean="0"/>
            </a:br>
            <a:r>
              <a:rPr lang="el-GR" sz="2800" smtClean="0"/>
              <a:t>(Μετάφραση Διευθύνσεων Δικτύου)</a:t>
            </a:r>
            <a:endParaRPr lang="en-US" sz="3600" smtClean="0"/>
          </a:p>
        </p:txBody>
      </p:sp>
      <p:sp>
        <p:nvSpPr>
          <p:cNvPr id="13506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3500" name="Object 188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p:oleObj spid="_x0000_s28674" name="Clip" r:id="rId3" imgW="1307263" imgH="1084139" progId="">
              <p:embed/>
            </p:oleObj>
          </a:graphicData>
        </a:graphic>
      </p:graphicFrame>
      <p:graphicFrame>
        <p:nvGraphicFramePr>
          <p:cNvPr id="13501" name="Object 189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p:oleObj spid="_x0000_s28675" name="Clip" r:id="rId4" imgW="1307263" imgH="1084139" progId="">
              <p:embed/>
            </p:oleObj>
          </a:graphicData>
        </a:graphic>
      </p:graphicFrame>
      <p:graphicFrame>
        <p:nvGraphicFramePr>
          <p:cNvPr id="13502" name="Object 190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p:oleObj spid="_x0000_s28676" name="Clip" r:id="rId5" imgW="1307263" imgH="1084139" progId="">
              <p:embed/>
            </p:oleObj>
          </a:graphicData>
        </a:graphic>
      </p:graphicFrame>
      <p:sp>
        <p:nvSpPr>
          <p:cNvPr id="13507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08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09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10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11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10.0.0.1</a:t>
            </a:r>
          </a:p>
        </p:txBody>
      </p:sp>
      <p:sp>
        <p:nvSpPr>
          <p:cNvPr id="13512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10.0.0.2</a:t>
            </a:r>
          </a:p>
        </p:txBody>
      </p:sp>
      <p:sp>
        <p:nvSpPr>
          <p:cNvPr id="13513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10.0.0.3</a:t>
            </a:r>
          </a:p>
        </p:txBody>
      </p:sp>
      <p:sp>
        <p:nvSpPr>
          <p:cNvPr id="13514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10.0.0.4</a:t>
            </a:r>
          </a:p>
        </p:txBody>
      </p:sp>
      <p:sp>
        <p:nvSpPr>
          <p:cNvPr id="13515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16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sp>
        <p:nvSpPr>
          <p:cNvPr id="13517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3518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13532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533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534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535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536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537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42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43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44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3538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39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40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41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519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0" name="Text Box 81"/>
          <p:cNvSpPr txBox="1">
            <a:spLocks noChangeArrowheads="1"/>
          </p:cNvSpPr>
          <p:nvPr/>
        </p:nvSpPr>
        <p:spPr bwMode="auto">
          <a:xfrm>
            <a:off x="4691063" y="1679575"/>
            <a:ext cx="2332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local network</a:t>
            </a:r>
          </a:p>
          <a:p>
            <a:pPr algn="ctr" eaLnBrk="0" hangingPunct="0"/>
            <a:r>
              <a:rPr lang="en-US"/>
              <a:t>(e.g., home network)</a:t>
            </a:r>
          </a:p>
          <a:p>
            <a:pPr algn="ctr" eaLnBrk="0" hangingPunct="0"/>
            <a:r>
              <a:rPr lang="en-US"/>
              <a:t>10.0.0/24</a:t>
            </a:r>
          </a:p>
        </p:txBody>
      </p:sp>
      <p:sp>
        <p:nvSpPr>
          <p:cNvPr id="13521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2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3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4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5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6" name="Text Box 88"/>
          <p:cNvSpPr txBox="1">
            <a:spLocks noChangeArrowheads="1"/>
          </p:cNvSpPr>
          <p:nvPr/>
        </p:nvSpPr>
        <p:spPr bwMode="auto">
          <a:xfrm>
            <a:off x="1571625" y="1666875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rest of</a:t>
            </a:r>
          </a:p>
          <a:p>
            <a:pPr algn="ctr" eaLnBrk="0" hangingPunct="0"/>
            <a:r>
              <a:rPr lang="en-US"/>
              <a:t>Internet</a:t>
            </a:r>
          </a:p>
        </p:txBody>
      </p:sp>
      <p:sp>
        <p:nvSpPr>
          <p:cNvPr id="13527" name="Line 89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8" name="Text Box 90"/>
          <p:cNvSpPr txBox="1">
            <a:spLocks noChangeArrowheads="1"/>
          </p:cNvSpPr>
          <p:nvPr/>
        </p:nvSpPr>
        <p:spPr bwMode="auto">
          <a:xfrm>
            <a:off x="4478338" y="4414838"/>
            <a:ext cx="4708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/>
              <a:t>Τα </a:t>
            </a:r>
            <a:r>
              <a:rPr lang="en-US" sz="1600"/>
              <a:t>datagrams </a:t>
            </a:r>
            <a:r>
              <a:rPr lang="el-GR" sz="1600"/>
              <a:t>με προέλευση ή προορισμό σε αυτό</a:t>
            </a:r>
          </a:p>
          <a:p>
            <a:pPr algn="ctr" eaLnBrk="0" hangingPunct="0"/>
            <a:r>
              <a:rPr lang="el-GR" sz="1600"/>
              <a:t> το δίκτυο έχουν διεύθυνση</a:t>
            </a:r>
            <a:r>
              <a:rPr lang="en-US" sz="1600"/>
              <a:t> 10.0.0/24</a:t>
            </a:r>
          </a:p>
          <a:p>
            <a:pPr algn="ctr" eaLnBrk="0" hangingPunct="0"/>
            <a:r>
              <a:rPr lang="el-GR" sz="1600"/>
              <a:t>ως προέλευση, προορισμό </a:t>
            </a:r>
            <a:r>
              <a:rPr lang="en-US" sz="1600"/>
              <a:t>(</a:t>
            </a:r>
            <a:r>
              <a:rPr lang="el-GR" sz="1600"/>
              <a:t>όπως συνήθως</a:t>
            </a:r>
            <a:r>
              <a:rPr lang="en-US" sz="1600"/>
              <a:t>)</a:t>
            </a:r>
          </a:p>
        </p:txBody>
      </p:sp>
      <p:sp>
        <p:nvSpPr>
          <p:cNvPr id="13529" name="Line 91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30" name="Text Box 92"/>
          <p:cNvSpPr txBox="1">
            <a:spLocks noChangeArrowheads="1"/>
          </p:cNvSpPr>
          <p:nvPr/>
        </p:nvSpPr>
        <p:spPr bwMode="auto">
          <a:xfrm>
            <a:off x="0" y="4424363"/>
            <a:ext cx="44989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000" i="1">
                <a:solidFill>
                  <a:srgbClr val="FF0000"/>
                </a:solidFill>
              </a:rPr>
              <a:t>Όλα</a:t>
            </a:r>
            <a:r>
              <a:rPr lang="en-US" sz="2000"/>
              <a:t> </a:t>
            </a:r>
            <a:r>
              <a:rPr lang="el-GR" sz="2000"/>
              <a:t>τα</a:t>
            </a:r>
            <a:r>
              <a:rPr lang="en-US" sz="2000"/>
              <a:t> datagrams </a:t>
            </a:r>
            <a:r>
              <a:rPr lang="el-GR" sz="2000" i="1">
                <a:solidFill>
                  <a:srgbClr val="FF0000"/>
                </a:solidFill>
              </a:rPr>
              <a:t>που φεύγουν </a:t>
            </a:r>
            <a:r>
              <a:rPr lang="el-GR" sz="2000"/>
              <a:t>από το τοπικό δίκτυο έχουν την </a:t>
            </a:r>
            <a:r>
              <a:rPr lang="el-GR" sz="2000">
                <a:solidFill>
                  <a:srgbClr val="FF0000"/>
                </a:solidFill>
              </a:rPr>
              <a:t>ίδια</a:t>
            </a:r>
            <a:r>
              <a:rPr lang="en-US" sz="2000"/>
              <a:t> </a:t>
            </a:r>
            <a:r>
              <a:rPr lang="el-GR" sz="2000"/>
              <a:t>διεύθυνση</a:t>
            </a:r>
            <a:r>
              <a:rPr lang="en-US" sz="2000"/>
              <a:t> IP </a:t>
            </a:r>
            <a:r>
              <a:rPr lang="el-GR" sz="2000"/>
              <a:t>προέλευσης</a:t>
            </a:r>
            <a:r>
              <a:rPr lang="en-US" sz="2000"/>
              <a:t> NAT: 138.76.29.7,</a:t>
            </a:r>
          </a:p>
          <a:p>
            <a:pPr algn="ctr" eaLnBrk="0" hangingPunct="0"/>
            <a:r>
              <a:rPr lang="el-GR" sz="2000"/>
              <a:t>Διαφορετικούς αριθμούς θύρας προέλευσης</a:t>
            </a:r>
            <a:endParaRPr lang="en-US" sz="2000"/>
          </a:p>
        </p:txBody>
      </p:sp>
      <p:sp>
        <p:nvSpPr>
          <p:cNvPr id="135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0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FD7C15A-E60C-4A9A-9F33-4FBE18FF37A6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 dirty="0" smtClean="0"/>
              <a:t>NAT: Network Address Translation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98494"/>
            <a:ext cx="8575675" cy="484990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Κίνητρο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>
                <a:solidFill>
                  <a:schemeClr val="accent2"/>
                </a:solidFill>
              </a:rPr>
              <a:t>το τοπικό δίκτυο χρησιμοποιεί μόνο μία διεύθυνση </a:t>
            </a:r>
            <a:r>
              <a:rPr lang="en-US" sz="2400" dirty="0" smtClean="0">
                <a:solidFill>
                  <a:schemeClr val="accent2"/>
                </a:solidFill>
              </a:rPr>
              <a:t>IP </a:t>
            </a:r>
            <a:r>
              <a:rPr lang="el-GR" sz="2400" dirty="0" smtClean="0">
                <a:solidFill>
                  <a:schemeClr val="accent2"/>
                </a:solidFill>
              </a:rPr>
              <a:t>όσο αφορά τον εξωτερικό κόσμο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Δεν απαιτείται σύνολο διευθύνσεων από τον</a:t>
            </a:r>
            <a:r>
              <a:rPr lang="en-US" dirty="0" smtClean="0"/>
              <a:t> ISP:  </a:t>
            </a:r>
            <a:r>
              <a:rPr lang="el-GR" dirty="0" smtClean="0"/>
              <a:t>μόνο μία διεύθυνση</a:t>
            </a:r>
            <a:r>
              <a:rPr lang="en-US" dirty="0" smtClean="0"/>
              <a:t> IP </a:t>
            </a:r>
            <a:r>
              <a:rPr lang="el-GR" dirty="0" smtClean="0"/>
              <a:t>για όλες τις συσκευές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Μπορούν να αλλαχτούν οι διευθύνσεις των συσκευών στο τοπικό δίκτυο χωρίς να ειδοποιηθεί ο έξω κόσμος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Μπορεί να αλλάξει ο</a:t>
            </a:r>
            <a:r>
              <a:rPr lang="en-US" dirty="0" smtClean="0"/>
              <a:t> ISP </a:t>
            </a:r>
            <a:r>
              <a:rPr lang="el-GR" dirty="0" smtClean="0"/>
              <a:t>χωρίς να αλλάξουν οι διευθύνσεις στο τοπικό δίκτυο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Μία συσκευή εντός του τοπικού δικτύου δεν είναι ορατή από τον έξω κόσμο ως  σαφώς </a:t>
            </a:r>
            <a:r>
              <a:rPr lang="el-GR" dirty="0" err="1" smtClean="0"/>
              <a:t>διευθυνσιοδοτημένη</a:t>
            </a:r>
            <a:r>
              <a:rPr lang="en-US" dirty="0" smtClean="0"/>
              <a:t> (</a:t>
            </a:r>
            <a:r>
              <a:rPr lang="el-GR" dirty="0" smtClean="0"/>
              <a:t>ένα συν στην ασφάλεια</a:t>
            </a:r>
            <a:r>
              <a:rPr lang="en-US" dirty="0" smtClean="0"/>
              <a:t>).</a:t>
            </a:r>
          </a:p>
          <a:p>
            <a:pPr>
              <a:buFont typeface="ZapfDingbats"/>
              <a:buNone/>
            </a:pPr>
            <a:endParaRPr lang="en-US" dirty="0" smtClean="0"/>
          </a:p>
        </p:txBody>
      </p:sp>
      <p:sp>
        <p:nvSpPr>
          <p:cNvPr id="90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9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56F5DFF-F404-4401-8559-7D1C86FEC20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 smtClean="0"/>
              <a:t>NAT: Network Address Translation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2700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000" dirty="0" smtClean="0"/>
              <a:t>Υλοποίηση από δρομολογητή </a:t>
            </a:r>
            <a:r>
              <a:rPr lang="en-US" sz="2000" dirty="0" smtClean="0"/>
              <a:t>NAT :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i="1" dirty="0" smtClean="0">
                <a:solidFill>
                  <a:schemeClr val="accent2"/>
                </a:solidFill>
              </a:rPr>
              <a:t>εξερχόμενα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datagrams</a:t>
            </a:r>
            <a:r>
              <a:rPr lang="en-US" sz="2000" i="1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l-GR" sz="2000" i="1" dirty="0" smtClean="0">
                <a:solidFill>
                  <a:schemeClr val="accent2"/>
                </a:solidFill>
              </a:rPr>
              <a:t>αντικατάσταση</a:t>
            </a:r>
            <a:r>
              <a:rPr lang="en-US" sz="2000" dirty="0" smtClean="0"/>
              <a:t> {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IP</a:t>
            </a:r>
            <a:r>
              <a:rPr lang="el-GR" sz="2000" dirty="0" smtClean="0"/>
              <a:t> προέλευσης</a:t>
            </a:r>
            <a:r>
              <a:rPr lang="en-US" sz="2000" dirty="0" smtClean="0"/>
              <a:t>, #</a:t>
            </a:r>
            <a:r>
              <a:rPr lang="el-GR" sz="2000" dirty="0" smtClean="0"/>
              <a:t> θύρας</a:t>
            </a:r>
            <a:r>
              <a:rPr lang="en-US" sz="2000" dirty="0" smtClean="0"/>
              <a:t>} </a:t>
            </a:r>
            <a:r>
              <a:rPr lang="el-GR" sz="2000" dirty="0" smtClean="0"/>
              <a:t>κάθε εξερχόμενου</a:t>
            </a:r>
            <a:r>
              <a:rPr lang="en-US" sz="2000" dirty="0" smtClean="0"/>
              <a:t> datagram </a:t>
            </a:r>
            <a:r>
              <a:rPr lang="el-GR" sz="2000" dirty="0" smtClean="0"/>
              <a:t>με </a:t>
            </a:r>
            <a:r>
              <a:rPr lang="en-US" sz="2000" dirty="0" smtClean="0"/>
              <a:t>{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 IP NAT, </a:t>
            </a:r>
            <a:r>
              <a:rPr lang="el-GR" sz="2000" dirty="0" smtClean="0"/>
              <a:t>νέος</a:t>
            </a:r>
            <a:r>
              <a:rPr lang="en-US" sz="2000" dirty="0" smtClean="0"/>
              <a:t> #</a:t>
            </a:r>
            <a:r>
              <a:rPr lang="el-GR" sz="2000" dirty="0" smtClean="0"/>
              <a:t> θύρας</a:t>
            </a:r>
            <a:r>
              <a:rPr lang="en-US" sz="2000" dirty="0" smtClean="0"/>
              <a:t>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dirty="0" smtClean="0"/>
              <a:t>. . . </a:t>
            </a:r>
            <a:r>
              <a:rPr lang="el-GR" dirty="0" smtClean="0"/>
              <a:t>Οι απομακρυσμένοι</a:t>
            </a:r>
            <a:r>
              <a:rPr lang="en-US" dirty="0" smtClean="0"/>
              <a:t> </a:t>
            </a:r>
            <a:r>
              <a:rPr lang="el-GR" dirty="0" smtClean="0"/>
              <a:t>πελάτες/εξυπηρέτες</a:t>
            </a:r>
            <a:r>
              <a:rPr lang="en-US" dirty="0" smtClean="0"/>
              <a:t> </a:t>
            </a:r>
            <a:r>
              <a:rPr lang="el-GR" dirty="0" smtClean="0"/>
              <a:t>θα απαντήσουν χρησιμοποιώντας</a:t>
            </a:r>
            <a:r>
              <a:rPr lang="en-US" dirty="0" smtClean="0"/>
              <a:t> {</a:t>
            </a:r>
            <a:r>
              <a:rPr lang="el-GR" dirty="0" smtClean="0"/>
              <a:t>διεύθυνση</a:t>
            </a:r>
            <a:r>
              <a:rPr lang="en-US" dirty="0" smtClean="0"/>
              <a:t> IP NAT, </a:t>
            </a:r>
            <a:r>
              <a:rPr lang="el-GR" dirty="0" smtClean="0"/>
              <a:t>νέος</a:t>
            </a:r>
            <a:r>
              <a:rPr lang="en-US" dirty="0" smtClean="0"/>
              <a:t> #</a:t>
            </a:r>
            <a:r>
              <a:rPr lang="el-GR" dirty="0" smtClean="0"/>
              <a:t> θύρας</a:t>
            </a:r>
            <a:r>
              <a:rPr lang="en-US" dirty="0" smtClean="0"/>
              <a:t>} </a:t>
            </a:r>
            <a:r>
              <a:rPr lang="el-GR" dirty="0" smtClean="0"/>
              <a:t>ως διεύθυνση προορισμού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i="1" dirty="0" smtClean="0">
                <a:solidFill>
                  <a:schemeClr val="accent2"/>
                </a:solidFill>
              </a:rPr>
              <a:t>αποθήκευση </a:t>
            </a:r>
            <a:r>
              <a:rPr lang="en-US" sz="2000" i="1" dirty="0" smtClean="0">
                <a:solidFill>
                  <a:schemeClr val="accent2"/>
                </a:solidFill>
              </a:rPr>
              <a:t> (</a:t>
            </a:r>
            <a:r>
              <a:rPr lang="el-GR" sz="2000" i="1" dirty="0" smtClean="0">
                <a:solidFill>
                  <a:schemeClr val="accent2"/>
                </a:solidFill>
              </a:rPr>
              <a:t>στον πίνακα μετάφρασης </a:t>
            </a:r>
            <a:r>
              <a:rPr lang="en-US" sz="2000" i="1" dirty="0" smtClean="0">
                <a:solidFill>
                  <a:schemeClr val="accent2"/>
                </a:solidFill>
              </a:rPr>
              <a:t>NAT</a:t>
            </a:r>
            <a:r>
              <a:rPr lang="el-GR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smtClean="0">
                <a:solidFill>
                  <a:schemeClr val="accent2"/>
                </a:solidFill>
              </a:rPr>
              <a:t>(translation table) </a:t>
            </a:r>
            <a:r>
              <a:rPr lang="el-GR" sz="2000" i="1" dirty="0" smtClean="0">
                <a:solidFill>
                  <a:schemeClr val="accent2"/>
                </a:solidFill>
              </a:rPr>
              <a:t>)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l-GR" sz="2000" dirty="0" smtClean="0"/>
              <a:t>κάθε ζεύγους μετάφρασης από </a:t>
            </a:r>
            <a:r>
              <a:rPr lang="en-US" sz="2000" dirty="0" smtClean="0"/>
              <a:t>{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IP</a:t>
            </a:r>
            <a:r>
              <a:rPr lang="el-GR" sz="2000" dirty="0" smtClean="0"/>
              <a:t> προέλευσης</a:t>
            </a:r>
            <a:r>
              <a:rPr lang="en-US" sz="2000" dirty="0" smtClean="0"/>
              <a:t>, #</a:t>
            </a:r>
            <a:r>
              <a:rPr lang="el-GR" sz="2000" dirty="0" smtClean="0"/>
              <a:t> θύρας</a:t>
            </a:r>
            <a:r>
              <a:rPr lang="en-US" sz="2000" dirty="0" smtClean="0"/>
              <a:t>} </a:t>
            </a:r>
            <a:r>
              <a:rPr lang="el-GR" sz="2000" dirty="0" smtClean="0"/>
              <a:t>σε</a:t>
            </a:r>
            <a:r>
              <a:rPr lang="en-US" sz="2000" dirty="0" smtClean="0"/>
              <a:t> {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 IP NAT, </a:t>
            </a:r>
            <a:r>
              <a:rPr lang="el-GR" sz="2000" dirty="0" smtClean="0"/>
              <a:t>νέος</a:t>
            </a:r>
            <a:r>
              <a:rPr lang="en-US" sz="2000" dirty="0" smtClean="0"/>
              <a:t> #</a:t>
            </a:r>
            <a:r>
              <a:rPr lang="el-GR" sz="2000" dirty="0" smtClean="0"/>
              <a:t> θύρας</a:t>
            </a:r>
            <a:r>
              <a:rPr lang="en-US" sz="2000" dirty="0" smtClean="0"/>
              <a:t>}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i="1" dirty="0" smtClean="0">
                <a:solidFill>
                  <a:schemeClr val="accent2"/>
                </a:solidFill>
              </a:rPr>
              <a:t>εισερχόμενα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datagrams</a:t>
            </a:r>
            <a:r>
              <a:rPr lang="en-US" sz="2000" i="1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l-GR" sz="2000" i="1" dirty="0" smtClean="0">
                <a:solidFill>
                  <a:schemeClr val="accent2"/>
                </a:solidFill>
              </a:rPr>
              <a:t>αντικατάσταση</a:t>
            </a:r>
            <a:r>
              <a:rPr lang="en-US" sz="2000" dirty="0" smtClean="0"/>
              <a:t> {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 IP NAT, </a:t>
            </a:r>
            <a:r>
              <a:rPr lang="el-GR" sz="2000" dirty="0" smtClean="0"/>
              <a:t>νέος</a:t>
            </a:r>
            <a:r>
              <a:rPr lang="en-US" sz="2000" dirty="0" smtClean="0"/>
              <a:t> #</a:t>
            </a:r>
            <a:r>
              <a:rPr lang="el-GR" sz="2000" dirty="0" smtClean="0"/>
              <a:t> θύρας</a:t>
            </a:r>
            <a:r>
              <a:rPr lang="en-US" sz="2000" dirty="0" smtClean="0"/>
              <a:t>} </a:t>
            </a:r>
            <a:r>
              <a:rPr lang="el-GR" sz="2000" dirty="0" smtClean="0"/>
              <a:t>στα πεδία προορισμού κάθε εισερχόμενου </a:t>
            </a:r>
            <a:r>
              <a:rPr lang="en-US" sz="2000" dirty="0" smtClean="0"/>
              <a:t>datagram </a:t>
            </a:r>
            <a:r>
              <a:rPr lang="el-GR" sz="2000" dirty="0" smtClean="0"/>
              <a:t>με το αντίστοιχο</a:t>
            </a:r>
            <a:r>
              <a:rPr lang="en-US" sz="2000" dirty="0" smtClean="0"/>
              <a:t> {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IP</a:t>
            </a:r>
            <a:r>
              <a:rPr lang="el-GR" sz="2000" dirty="0" smtClean="0"/>
              <a:t> προέλευσης</a:t>
            </a:r>
            <a:r>
              <a:rPr lang="en-US" sz="2000" dirty="0" smtClean="0"/>
              <a:t>, #</a:t>
            </a:r>
            <a:r>
              <a:rPr lang="el-GR" sz="2000" dirty="0" smtClean="0"/>
              <a:t> θύρας</a:t>
            </a:r>
            <a:r>
              <a:rPr lang="en-US" sz="2000" dirty="0" smtClean="0"/>
              <a:t>} </a:t>
            </a:r>
            <a:r>
              <a:rPr lang="el-GR" sz="2000" dirty="0" smtClean="0"/>
              <a:t>που είναι αποθηκευμένο στον πίνακα</a:t>
            </a:r>
            <a:r>
              <a:rPr lang="en-US" sz="2000" dirty="0" smtClean="0"/>
              <a:t> NAT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911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9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601152A-1186-4BFE-AA80-A83820AF6A4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4528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NAT: Network Address Translation</a:t>
            </a:r>
          </a:p>
        </p:txBody>
      </p:sp>
      <p:sp>
        <p:nvSpPr>
          <p:cNvPr id="14530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4524" name="Object 188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p:oleObj spid="_x0000_s29698" name="Clip" r:id="rId3" imgW="1307263" imgH="1084139" progId="">
              <p:embed/>
            </p:oleObj>
          </a:graphicData>
        </a:graphic>
      </p:graphicFrame>
      <p:graphicFrame>
        <p:nvGraphicFramePr>
          <p:cNvPr id="14525" name="Object 189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p:oleObj spid="_x0000_s29699" name="Clip" r:id="rId4" imgW="1307263" imgH="1084139" progId="">
              <p:embed/>
            </p:oleObj>
          </a:graphicData>
        </a:graphic>
      </p:graphicFrame>
      <p:graphicFrame>
        <p:nvGraphicFramePr>
          <p:cNvPr id="14526" name="Object 190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p:oleObj spid="_x0000_s29700" name="Clip" r:id="rId5" imgW="1307263" imgH="1084139" progId="">
              <p:embed/>
            </p:oleObj>
          </a:graphicData>
        </a:graphic>
      </p:graphicFrame>
      <p:sp>
        <p:nvSpPr>
          <p:cNvPr id="14531" name="Line 32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32" name="Line 33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33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34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35" name="Text Box 36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10.0.0.1</a:t>
            </a:r>
          </a:p>
        </p:txBody>
      </p:sp>
      <p:sp>
        <p:nvSpPr>
          <p:cNvPr id="14536" name="Text Box 37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10.0.0.2</a:t>
            </a:r>
          </a:p>
        </p:txBody>
      </p:sp>
      <p:sp>
        <p:nvSpPr>
          <p:cNvPr id="14537" name="Text Box 38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5625" y="2860675"/>
            <a:ext cx="1871663" cy="1033463"/>
            <a:chOff x="3550" y="2055"/>
            <a:chExt cx="1179" cy="651"/>
          </a:xfrm>
        </p:grpSpPr>
        <p:grpSp>
          <p:nvGrpSpPr>
            <p:cNvPr id="1462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4627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28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200"/>
                  <a:t>S: 10.0.0.1, 3345</a:t>
                </a:r>
              </a:p>
              <a:p>
                <a:pPr eaLnBrk="0" hangingPunct="0"/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14629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4634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63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63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14630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4631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63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633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1462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807269 h 264"/>
                <a:gd name="T2" fmla="*/ 4850938 w 417"/>
                <a:gd name="T3" fmla="*/ 807269 h 264"/>
                <a:gd name="T4" fmla="*/ 4850938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4624" name="Group 87"/>
            <p:cNvGrpSpPr>
              <a:grpSpLocks/>
            </p:cNvGrpSpPr>
            <p:nvPr/>
          </p:nvGrpSpPr>
          <p:grpSpPr bwMode="auto">
            <a:xfrm>
              <a:off x="4032" y="2419"/>
              <a:ext cx="218" cy="231"/>
              <a:chOff x="5140" y="403"/>
              <a:chExt cx="218" cy="231"/>
            </a:xfrm>
          </p:grpSpPr>
          <p:sp>
            <p:nvSpPr>
              <p:cNvPr id="14625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26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sp>
        <p:nvSpPr>
          <p:cNvPr id="14539" name="Text Box 54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10.0.0.4</a:t>
            </a:r>
          </a:p>
        </p:txBody>
      </p:sp>
      <p:sp>
        <p:nvSpPr>
          <p:cNvPr id="14540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41" name="Text Box 56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sp>
        <p:nvSpPr>
          <p:cNvPr id="14542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41463"/>
            <a:ext cx="2809875" cy="1417637"/>
            <a:chOff x="3944" y="971"/>
            <a:chExt cx="1770" cy="893"/>
          </a:xfrm>
        </p:grpSpPr>
        <p:sp>
          <p:nvSpPr>
            <p:cNvPr id="14620" name="Text Box 53"/>
            <p:cNvSpPr txBox="1">
              <a:spLocks noChangeArrowheads="1"/>
            </p:cNvSpPr>
            <p:nvPr/>
          </p:nvSpPr>
          <p:spPr bwMode="auto">
            <a:xfrm>
              <a:off x="4121" y="971"/>
              <a:ext cx="159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1: </a:t>
              </a:r>
              <a:r>
                <a:rPr lang="el-GR" sz="1600">
                  <a:solidFill>
                    <a:srgbClr val="FF0000"/>
                  </a:solidFill>
                </a:rPr>
                <a:t>ο υπολογιστής</a:t>
              </a:r>
              <a:r>
                <a:rPr lang="en-US" sz="1600">
                  <a:solidFill>
                    <a:srgbClr val="FF0000"/>
                  </a:solidFill>
                </a:rPr>
                <a:t> 10.0.0.1 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στέλνει</a:t>
              </a:r>
              <a:r>
                <a:rPr lang="en-US" sz="1600">
                  <a:solidFill>
                    <a:srgbClr val="FF0000"/>
                  </a:solidFill>
                </a:rPr>
                <a:t> datagram </a:t>
              </a:r>
              <a:r>
                <a:rPr lang="el-GR" sz="1600">
                  <a:solidFill>
                    <a:srgbClr val="FF0000"/>
                  </a:solidFill>
                </a:rPr>
                <a:t>στο</a:t>
              </a:r>
              <a:r>
                <a:rPr lang="en-US" sz="1600">
                  <a:solidFill>
                    <a:srgbClr val="FF0000"/>
                  </a:solidFill>
                </a:rPr>
                <a:t> </a:t>
              </a: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128.119.40.186, 80</a:t>
              </a:r>
            </a:p>
          </p:txBody>
        </p:sp>
        <p:sp>
          <p:nvSpPr>
            <p:cNvPr id="14621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4544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45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546" name="Text Box 60"/>
          <p:cNvSpPr txBox="1">
            <a:spLocks noChangeArrowheads="1"/>
          </p:cNvSpPr>
          <p:nvPr/>
        </p:nvSpPr>
        <p:spPr bwMode="auto">
          <a:xfrm>
            <a:off x="2260600" y="1423988"/>
            <a:ext cx="3929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NAT translation table</a:t>
            </a:r>
          </a:p>
          <a:p>
            <a:pPr algn="ctr" eaLnBrk="0" hangingPunct="0"/>
            <a:r>
              <a:rPr lang="en-US"/>
              <a:t>WAN side addr        LAN side addr</a:t>
            </a:r>
          </a:p>
        </p:txBody>
      </p:sp>
      <p:sp>
        <p:nvSpPr>
          <p:cNvPr id="14547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48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49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4550" name="Group 10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14607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608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609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610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611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612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617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18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19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613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614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15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16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362200" y="2049463"/>
            <a:ext cx="3783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138.76.29.7, 5001   10.0.0.1, 3345</a:t>
            </a:r>
          </a:p>
          <a:p>
            <a:pPr algn="ctr" eaLnBrk="0" hangingPunct="0"/>
            <a:r>
              <a:rPr lang="en-US"/>
              <a:t>……                                         ……</a:t>
            </a:r>
          </a:p>
        </p:txBody>
      </p: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4593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594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/>
                <a:t>S: 128.119.40.186, 80 </a:t>
              </a:r>
            </a:p>
            <a:p>
              <a:pPr eaLnBrk="0" hangingPunct="0"/>
              <a:r>
                <a:rPr lang="en-US" sz="1200"/>
                <a:t>D: 10.0.0.1, 3345</a:t>
              </a:r>
            </a:p>
            <a:p>
              <a:pPr eaLnBrk="0" hangingPunct="0"/>
              <a:endParaRPr lang="en-US" sz="1200"/>
            </a:p>
          </p:txBody>
        </p:sp>
        <p:grpSp>
          <p:nvGrpSpPr>
            <p:cNvPr id="1459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4604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605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606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4596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4601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602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603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4597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4598" name="Group 102"/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14599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00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5" name="Group 108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14578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4583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584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200"/>
                  <a:t>S: 138.76.29.7, 5001</a:t>
                </a:r>
              </a:p>
              <a:p>
                <a:pPr eaLnBrk="0" hangingPunct="0"/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14585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4590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591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592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14586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4587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588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589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14579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4580" name="Group 105"/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14581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582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0" name="Group 112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14574" name="Text Box 82"/>
            <p:cNvSpPr txBox="1">
              <a:spLocks noChangeArrowheads="1"/>
            </p:cNvSpPr>
            <p:nvPr/>
          </p:nvSpPr>
          <p:spPr bwMode="auto">
            <a:xfrm>
              <a:off x="0" y="1288"/>
              <a:ext cx="1496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2: </a:t>
              </a:r>
              <a:r>
                <a:rPr lang="el-GR" sz="1600">
                  <a:solidFill>
                    <a:srgbClr val="FF0000"/>
                  </a:solidFill>
                </a:rPr>
                <a:t>ο δρομολογητής </a:t>
              </a:r>
              <a:r>
                <a:rPr lang="en-US" sz="1600">
                  <a:solidFill>
                    <a:srgbClr val="FF0000"/>
                  </a:solidFill>
                </a:rPr>
                <a:t>NAT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αλλάζει τη διεύθυνση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 προέλευσης του</a:t>
              </a: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 datagram</a:t>
              </a:r>
              <a:r>
                <a:rPr lang="el-GR" sz="1600">
                  <a:solidFill>
                    <a:srgbClr val="FF0000"/>
                  </a:solidFill>
                </a:rPr>
                <a:t> από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 </a:t>
              </a:r>
              <a:r>
                <a:rPr lang="en-US" sz="1600">
                  <a:solidFill>
                    <a:srgbClr val="FF0000"/>
                  </a:solidFill>
                </a:rPr>
                <a:t>10.0.0.1, 3345 </a:t>
              </a:r>
              <a:r>
                <a:rPr lang="el-GR" sz="1600">
                  <a:solidFill>
                    <a:srgbClr val="FF0000"/>
                  </a:solidFill>
                </a:rPr>
                <a:t>σε</a:t>
              </a:r>
              <a:endParaRPr lang="en-US" sz="1600">
                <a:solidFill>
                  <a:srgbClr val="FF0000"/>
                </a:solidFill>
              </a:endParaRP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138.76.29.7, 5001,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και ενημερώνει τον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 πίνακα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14575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576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577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4560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561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/>
                <a:t>S: 128.119.40.186, 80 </a:t>
              </a:r>
            </a:p>
            <a:p>
              <a:pPr eaLnBrk="0" hangingPunct="0"/>
              <a:r>
                <a:rPr lang="en-US" sz="1200"/>
                <a:t>D: 138.76.29.7, 5001</a:t>
              </a:r>
            </a:p>
            <a:p>
              <a:pPr eaLnBrk="0" hangingPunct="0"/>
              <a:endParaRPr lang="en-US" sz="1200"/>
            </a:p>
          </p:txBody>
        </p:sp>
        <p:grpSp>
          <p:nvGrpSpPr>
            <p:cNvPr id="14562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4571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572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573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456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4568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569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570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4564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4565" name="Group 126"/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14566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567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41913"/>
            <a:ext cx="27815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</a:rPr>
              <a:t>3: </a:t>
            </a:r>
            <a:r>
              <a:rPr lang="el-GR" dirty="0" smtClean="0">
                <a:solidFill>
                  <a:srgbClr val="FF0000"/>
                </a:solidFill>
              </a:rPr>
              <a:t>η </a:t>
            </a:r>
            <a:r>
              <a:rPr lang="el-GR" dirty="0">
                <a:solidFill>
                  <a:srgbClr val="FF0000"/>
                </a:solidFill>
              </a:rPr>
              <a:t>απάντηση φτάνει στη</a:t>
            </a:r>
          </a:p>
          <a:p>
            <a:pPr eaLnBrk="0" hangingPunct="0"/>
            <a:r>
              <a:rPr lang="el-GR" dirty="0">
                <a:solidFill>
                  <a:srgbClr val="FF0000"/>
                </a:solidFill>
              </a:rPr>
              <a:t>διεύθυνση προορισμού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eaLnBrk="0" hangingPunct="0"/>
            <a:r>
              <a:rPr lang="en-US" dirty="0">
                <a:solidFill>
                  <a:srgbClr val="FF0000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4976813"/>
            <a:ext cx="40544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4: </a:t>
            </a:r>
            <a:r>
              <a:rPr lang="el-GR">
                <a:solidFill>
                  <a:srgbClr val="FF0000"/>
                </a:solidFill>
              </a:rPr>
              <a:t>ο δρομολογητής </a:t>
            </a:r>
            <a:r>
              <a:rPr lang="en-US">
                <a:solidFill>
                  <a:srgbClr val="FF0000"/>
                </a:solidFill>
              </a:rPr>
              <a:t>NAT</a:t>
            </a: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αλλάζει τη διεύθυνση</a:t>
            </a: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 προορισμού του </a:t>
            </a:r>
            <a:r>
              <a:rPr lang="en-US">
                <a:solidFill>
                  <a:srgbClr val="FF0000"/>
                </a:solidFill>
              </a:rPr>
              <a:t>datagram</a:t>
            </a:r>
            <a:r>
              <a:rPr lang="el-GR">
                <a:solidFill>
                  <a:srgbClr val="FF0000"/>
                </a:solidFill>
              </a:rPr>
              <a:t> από</a:t>
            </a:r>
          </a:p>
          <a:p>
            <a:pPr eaLnBrk="0" hangingPunct="0"/>
            <a:r>
              <a:rPr lang="en-US">
                <a:solidFill>
                  <a:srgbClr val="FF0000"/>
                </a:solidFill>
              </a:rPr>
              <a:t>138.76.29.7, 5001 </a:t>
            </a:r>
            <a:r>
              <a:rPr lang="el-GR">
                <a:solidFill>
                  <a:srgbClr val="FF0000"/>
                </a:solidFill>
              </a:rPr>
              <a:t>σε</a:t>
            </a:r>
            <a:r>
              <a:rPr lang="en-US">
                <a:solidFill>
                  <a:srgbClr val="FF0000"/>
                </a:solidFill>
              </a:rPr>
              <a:t> 10.0.0.1, 3345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  <a:p>
            <a:pPr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558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5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969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0AA35EA-B5CD-4DF5-ABE9-6E5FA9B66818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NAT: Network Address Translation</a:t>
            </a:r>
            <a:endParaRPr lang="en-US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5900"/>
            <a:ext cx="7772400" cy="49149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Πεδίο </a:t>
            </a:r>
            <a:r>
              <a:rPr lang="en-US" dirty="0" smtClean="0"/>
              <a:t>16-bit </a:t>
            </a:r>
            <a:r>
              <a:rPr lang="el-GR" dirty="0" smtClean="0"/>
              <a:t>αριθμού θύρας</a:t>
            </a:r>
            <a:r>
              <a:rPr lang="en-US" dirty="0" smtClean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60,000 </a:t>
            </a:r>
            <a:r>
              <a:rPr lang="el-GR" dirty="0" smtClean="0"/>
              <a:t>ταυτόχρονες συνδέσεις με μία μόνο διεύθυνση στην πλευρά του</a:t>
            </a:r>
            <a:r>
              <a:rPr lang="en-US" dirty="0" smtClean="0"/>
              <a:t> LAN</a:t>
            </a:r>
            <a:r>
              <a:rPr lang="el-GR" dirty="0" smtClean="0"/>
              <a:t> </a:t>
            </a:r>
            <a:r>
              <a:rPr lang="en-US" dirty="0" smtClean="0"/>
              <a:t>!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Το </a:t>
            </a:r>
            <a:r>
              <a:rPr lang="en-US" dirty="0" smtClean="0"/>
              <a:t>NAT </a:t>
            </a:r>
            <a:r>
              <a:rPr lang="el-GR" dirty="0" smtClean="0"/>
              <a:t>είναι αμφιλεγόμενο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Οι δρομολογητές</a:t>
            </a:r>
            <a:r>
              <a:rPr lang="en-US" dirty="0" smtClean="0"/>
              <a:t> </a:t>
            </a:r>
            <a:r>
              <a:rPr lang="el-GR" dirty="0" smtClean="0"/>
              <a:t>θα πρέπει να επεξεργάζονται πακέτα μόνο μέχρι το επίπεδο</a:t>
            </a:r>
            <a:r>
              <a:rPr lang="en-US" dirty="0" smtClean="0"/>
              <a:t> 3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Παραβιάζει την αρχή από-άκρο-σε-άκρο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end-to-end argument</a:t>
            </a:r>
            <a:r>
              <a:rPr lang="el-GR" dirty="0" smtClean="0"/>
              <a:t>)</a:t>
            </a:r>
            <a:endParaRPr lang="en-US" dirty="0" smtClean="0"/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NAT</a:t>
            </a:r>
            <a:r>
              <a:rPr lang="el-GR" dirty="0" smtClean="0"/>
              <a:t> δυνατότητα</a:t>
            </a:r>
            <a:r>
              <a:rPr lang="en-US" dirty="0" smtClean="0"/>
              <a:t> </a:t>
            </a:r>
            <a:r>
              <a:rPr lang="el-GR" dirty="0" smtClean="0"/>
              <a:t>πρέπει να ληφθεί υπόψη από τους σχεδιαστές εφαρμογών</a:t>
            </a:r>
            <a:r>
              <a:rPr lang="en-US" dirty="0" smtClean="0"/>
              <a:t>, </a:t>
            </a:r>
            <a:r>
              <a:rPr lang="el-GR" dirty="0" smtClean="0"/>
              <a:t>πχ</a:t>
            </a:r>
            <a:r>
              <a:rPr lang="en-US" dirty="0" smtClean="0"/>
              <a:t>, </a:t>
            </a:r>
            <a:r>
              <a:rPr lang="el-GR" dirty="0" smtClean="0"/>
              <a:t>εφαρμογές </a:t>
            </a:r>
            <a:r>
              <a:rPr lang="en-US" dirty="0" smtClean="0"/>
              <a:t>P2P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Η έλλειψη διευθύνσεων θα πρέπει να επιλυθεί με το</a:t>
            </a:r>
            <a:r>
              <a:rPr lang="en-US" dirty="0" smtClean="0"/>
              <a:t> IPv6</a:t>
            </a:r>
            <a:r>
              <a:rPr lang="el-GR" dirty="0" smtClean="0"/>
              <a:t> (και όχι με το ΝΑΤ)</a:t>
            </a:r>
            <a:endParaRPr lang="en-US" dirty="0" smtClean="0"/>
          </a:p>
        </p:txBody>
      </p:sp>
      <p:sp>
        <p:nvSpPr>
          <p:cNvPr id="94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9BDB748-6716-4209-B6F0-AA29370CBD2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3200" dirty="0" smtClean="0"/>
              <a:t>Δύο λειτουργίες κλειδιά του επιπέδου δικτύου</a:t>
            </a:r>
            <a:endParaRPr lang="en-US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422400"/>
            <a:ext cx="4192587" cy="4851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solidFill>
                  <a:schemeClr val="accent2"/>
                </a:solidFill>
              </a:rPr>
              <a:t>Προώθηση (</a:t>
            </a:r>
            <a:r>
              <a:rPr lang="en-US" sz="2400" i="1" dirty="0" smtClean="0">
                <a:solidFill>
                  <a:schemeClr val="accent2"/>
                </a:solidFill>
              </a:rPr>
              <a:t>forwarding</a:t>
            </a:r>
            <a:r>
              <a:rPr lang="el-GR" sz="2400" i="1" dirty="0" smtClean="0">
                <a:solidFill>
                  <a:schemeClr val="accent2"/>
                </a:solidFill>
              </a:rPr>
              <a:t>)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μετακίνηση πακέτων από την είσοδο του δρομολογητή στην κατάλληλη έξοδο του δρομολογητή</a:t>
            </a:r>
            <a:endParaRPr lang="en-US" sz="2400" dirty="0" smtClean="0"/>
          </a:p>
          <a:p>
            <a:pPr>
              <a:spcBef>
                <a:spcPct val="70000"/>
              </a:spcBef>
              <a:buFont typeface="Wingdings" pitchFamily="2" charset="2"/>
              <a:buChar char="q"/>
            </a:pPr>
            <a:r>
              <a:rPr lang="el-GR" sz="2400" i="1" dirty="0" smtClean="0">
                <a:solidFill>
                  <a:schemeClr val="accent2"/>
                </a:solidFill>
              </a:rPr>
              <a:t>Δρομολόγηση (</a:t>
            </a:r>
            <a:r>
              <a:rPr lang="en-US" sz="2400" i="1" dirty="0" smtClean="0">
                <a:solidFill>
                  <a:schemeClr val="accent2"/>
                </a:solidFill>
              </a:rPr>
              <a:t>routing</a:t>
            </a:r>
            <a:r>
              <a:rPr lang="el-GR" sz="2400" i="1" dirty="0" smtClean="0">
                <a:solidFill>
                  <a:schemeClr val="accent2"/>
                </a:solidFill>
              </a:rPr>
              <a:t>)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καθορισμός διαδρομής που ακολουθούν τα πακέτα από την προέλευση στον προορισμό</a:t>
            </a:r>
            <a:endParaRPr lang="en-US" sz="2400" dirty="0" smtClean="0"/>
          </a:p>
          <a:p>
            <a:pPr lvl="1">
              <a:spcBef>
                <a:spcPct val="70000"/>
              </a:spcBef>
              <a:buFont typeface="Wingdings" pitchFamily="2" charset="2"/>
              <a:buChar char="q"/>
            </a:pPr>
            <a:r>
              <a:rPr lang="el-GR" sz="2000" i="1" dirty="0" smtClean="0"/>
              <a:t>Αλγόριθμοι δρομολόγησης</a:t>
            </a:r>
            <a:endParaRPr lang="en-US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706938" y="1380067"/>
            <a:ext cx="4192587" cy="487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7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400" u="sng" dirty="0">
                <a:solidFill>
                  <a:srgbClr val="FF0000"/>
                </a:solidFill>
              </a:rPr>
              <a:t>αναλογία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</a:p>
          <a:p>
            <a:pPr marL="342900" indent="-342900" eaLnBrk="0" hangingPunct="0">
              <a:spcBef>
                <a:spcPct val="7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dirty="0">
                <a:solidFill>
                  <a:schemeClr val="accent2"/>
                </a:solidFill>
              </a:rPr>
              <a:t>δρομολόγηση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l-GR" sz="2400" dirty="0"/>
              <a:t>διαδικασία σχεδιασμού ταξιδιού από την προέλευση στον προορισμό</a:t>
            </a:r>
            <a:endParaRPr lang="en-US" sz="2400" dirty="0"/>
          </a:p>
          <a:p>
            <a:pPr marL="342900" indent="-342900" eaLnBrk="0" hangingPunct="0">
              <a:spcBef>
                <a:spcPct val="7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dirty="0">
                <a:solidFill>
                  <a:schemeClr val="accent2"/>
                </a:solidFill>
              </a:rPr>
              <a:t>προώθηση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l-GR" sz="2400" dirty="0"/>
              <a:t>διαδικασία περάσματος από μία διασταύρωση</a:t>
            </a:r>
            <a:endParaRPr lang="en-US" sz="24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400" dirty="0"/>
          </a:p>
        </p:txBody>
      </p:sp>
      <p:sp>
        <p:nvSpPr>
          <p:cNvPr id="2048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1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8C2A0CF-2F84-4954-A97E-D260D784E053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55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Πρόβλημα εγκάρσιας διάβασης </a:t>
            </a:r>
            <a:r>
              <a:rPr lang="en-US" sz="3600" smtClean="0"/>
              <a:t>NAT</a:t>
            </a:r>
          </a:p>
        </p:txBody>
      </p:sp>
      <p:sp>
        <p:nvSpPr>
          <p:cNvPr id="155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Πελάτης θέλει να συνδεθεί σε </a:t>
            </a:r>
            <a:r>
              <a:rPr lang="el-GR" sz="2000" dirty="0" err="1" smtClean="0"/>
              <a:t>εξυπηρέτη</a:t>
            </a:r>
            <a:r>
              <a:rPr lang="el-GR" sz="2000" dirty="0" smtClean="0"/>
              <a:t> με διεύθυνση</a:t>
            </a:r>
            <a:r>
              <a:rPr lang="en-US" sz="2000" dirty="0" smtClean="0"/>
              <a:t> 10.0.0.1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Η διεύθυνση του </a:t>
            </a:r>
            <a:r>
              <a:rPr lang="el-GR" sz="1800" dirty="0" err="1" smtClean="0"/>
              <a:t>εξυπηρέτη</a:t>
            </a:r>
            <a:r>
              <a:rPr lang="en-US" sz="1800" dirty="0" smtClean="0"/>
              <a:t> 10.0.0.1 </a:t>
            </a:r>
            <a:r>
              <a:rPr lang="el-GR" sz="1800" dirty="0" smtClean="0"/>
              <a:t>είναι τοπική στο</a:t>
            </a:r>
            <a:r>
              <a:rPr lang="en-US" sz="1800" dirty="0" smtClean="0"/>
              <a:t> LAN (</a:t>
            </a:r>
            <a:r>
              <a:rPr lang="el-GR" sz="1800" dirty="0" smtClean="0"/>
              <a:t>ο πελάτης δεν μπορεί να τη χρησιμοποιήσει ως διεύθυνση προορισμού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Μόνο μία εξωτερικά ορατή διεύθυνση στην οποία εφαρμόζεται </a:t>
            </a:r>
            <a:r>
              <a:rPr lang="en-US" sz="1800" dirty="0" smtClean="0"/>
              <a:t>NAT: 138.76.29.7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Λύση</a:t>
            </a:r>
            <a:r>
              <a:rPr lang="en-US" sz="2000" dirty="0" smtClean="0"/>
              <a:t> 1: </a:t>
            </a:r>
            <a:r>
              <a:rPr lang="el-GR" sz="2000" dirty="0" smtClean="0"/>
              <a:t>στατική διαμόρφωση του</a:t>
            </a:r>
            <a:r>
              <a:rPr lang="en-US" sz="2000" dirty="0" smtClean="0"/>
              <a:t> NAT </a:t>
            </a:r>
            <a:r>
              <a:rPr lang="el-GR" sz="2000" dirty="0" smtClean="0"/>
              <a:t>να προωθεί αιτήσεις εισερχόμενων συνδέσεων στη δοσμένη θύρα του </a:t>
            </a:r>
            <a:r>
              <a:rPr lang="el-GR" sz="2000" dirty="0" err="1" smtClean="0"/>
              <a:t>εξυπηρέτη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Π.χ.</a:t>
            </a:r>
            <a:r>
              <a:rPr lang="en-US" sz="1800" dirty="0" smtClean="0"/>
              <a:t>, (138.76.29.7, </a:t>
            </a:r>
            <a:r>
              <a:rPr lang="el-GR" sz="1800" dirty="0" smtClean="0"/>
              <a:t>θύρα</a:t>
            </a:r>
            <a:r>
              <a:rPr lang="en-US" sz="1800" dirty="0" smtClean="0"/>
              <a:t> 2500) </a:t>
            </a:r>
            <a:r>
              <a:rPr lang="el-GR" sz="1800" dirty="0" smtClean="0"/>
              <a:t>προωθείται πάντα στο</a:t>
            </a:r>
            <a:r>
              <a:rPr lang="en-US" sz="1800" dirty="0" smtClean="0"/>
              <a:t> 10.0.0.1 </a:t>
            </a:r>
            <a:r>
              <a:rPr lang="el-GR" sz="1800" dirty="0" smtClean="0"/>
              <a:t>θύρα</a:t>
            </a:r>
            <a:r>
              <a:rPr lang="en-US" sz="1800" dirty="0" smtClean="0"/>
              <a:t> 2500</a:t>
            </a:r>
          </a:p>
        </p:txBody>
      </p:sp>
      <p:sp>
        <p:nvSpPr>
          <p:cNvPr id="15554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5548" name="Object 188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p:oleObj spid="_x0000_s30722" name="Clip" r:id="rId3" imgW="1307263" imgH="1084139" progId="">
              <p:embed/>
            </p:oleObj>
          </a:graphicData>
        </a:graphic>
      </p:graphicFrame>
      <p:graphicFrame>
        <p:nvGraphicFramePr>
          <p:cNvPr id="15549" name="Object 189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p:oleObj spid="_x0000_s30723" name="Clip" r:id="rId4" imgW="1307263" imgH="1084139" progId="">
              <p:embed/>
            </p:oleObj>
          </a:graphicData>
        </a:graphic>
      </p:graphicFrame>
      <p:sp>
        <p:nvSpPr>
          <p:cNvPr id="15555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56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57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58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59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10.0.0.1</a:t>
            </a:r>
          </a:p>
        </p:txBody>
      </p:sp>
      <p:sp>
        <p:nvSpPr>
          <p:cNvPr id="15560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10.0.0.4</a:t>
            </a:r>
          </a:p>
        </p:txBody>
      </p:sp>
      <p:sp>
        <p:nvSpPr>
          <p:cNvPr id="15561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62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63" name="Text Box 88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NAT </a:t>
            </a:r>
          </a:p>
          <a:p>
            <a:pPr algn="ctr" eaLnBrk="0" hangingPunct="0"/>
            <a:r>
              <a:rPr lang="en-US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15564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grpSp>
        <p:nvGrpSpPr>
          <p:cNvPr id="15565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15585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86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87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88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89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90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91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92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15566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5567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15572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73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74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75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576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577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58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58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58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578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579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580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581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aphicFrame>
        <p:nvGraphicFramePr>
          <p:cNvPr id="15550" name="Object 190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p:oleObj spid="_x0000_s30724" name="Clip" r:id="rId5" imgW="1307263" imgH="1084139" progId="">
              <p:embed/>
            </p:oleObj>
          </a:graphicData>
        </a:graphic>
      </p:graphicFrame>
      <p:sp>
        <p:nvSpPr>
          <p:cNvPr id="15568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Client</a:t>
            </a:r>
          </a:p>
        </p:txBody>
      </p:sp>
      <p:sp>
        <p:nvSpPr>
          <p:cNvPr id="15570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7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9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D39EB11-DADA-4629-8F61-FF11C6B51B37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6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Πρόβλημα εγκάρσιας διάβασης </a:t>
            </a:r>
            <a:r>
              <a:rPr lang="en-US" sz="3200" dirty="0" smtClean="0"/>
              <a:t>NAT</a:t>
            </a:r>
          </a:p>
        </p:txBody>
      </p:sp>
      <p:sp>
        <p:nvSpPr>
          <p:cNvPr id="16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Λύση 2</a:t>
            </a:r>
            <a:r>
              <a:rPr lang="en-US" sz="2000" dirty="0" smtClean="0"/>
              <a:t>: Universal Plug and Play (UPnP) Internet Gateway Device (IGD) Protocol.  </a:t>
            </a:r>
            <a:r>
              <a:rPr lang="el-GR" sz="2000" dirty="0" smtClean="0"/>
              <a:t>Επιτρέπει σε υπολογιστή πίσω από </a:t>
            </a:r>
            <a:r>
              <a:rPr lang="en-US" sz="2000" dirty="0" smtClean="0"/>
              <a:t>NAT:</a:t>
            </a: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l-GR" sz="2000" dirty="0" smtClean="0"/>
              <a:t>Εκμάθηση δημόσιας διεύθυνσης</a:t>
            </a:r>
            <a:r>
              <a:rPr lang="en-US" sz="2000" dirty="0" smtClean="0"/>
              <a:t> IP (138.76.29.7)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l-GR" sz="2000" dirty="0" smtClean="0"/>
              <a:t>Προσθήκη</a:t>
            </a:r>
            <a:r>
              <a:rPr lang="en-US" sz="2000" dirty="0" smtClean="0"/>
              <a:t>/</a:t>
            </a:r>
            <a:r>
              <a:rPr lang="el-GR" sz="2000" dirty="0" smtClean="0"/>
              <a:t>αφαίρεση αντιστοιχίσεων θυρών</a:t>
            </a:r>
            <a:r>
              <a:rPr lang="en-US" sz="2000" dirty="0" smtClean="0"/>
              <a:t> (</a:t>
            </a:r>
            <a:r>
              <a:rPr lang="el-GR" sz="2000" dirty="0" smtClean="0"/>
              <a:t>με χρόνους μίσθωσης</a:t>
            </a:r>
            <a:r>
              <a:rPr lang="en-US" sz="2000" dirty="0" smtClean="0"/>
              <a:t>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sz="2000" dirty="0" smtClean="0"/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l-GR" sz="2000" dirty="0" smtClean="0"/>
              <a:t>δηλ</a:t>
            </a:r>
            <a:r>
              <a:rPr lang="en-US" sz="2000" dirty="0" smtClean="0"/>
              <a:t>., </a:t>
            </a:r>
            <a:r>
              <a:rPr lang="el-GR" sz="2000" dirty="0" smtClean="0"/>
              <a:t>αυτοματοποίηση της στατικής διαμόρφωσης αντιστοίχισης θυρών στο</a:t>
            </a:r>
            <a:r>
              <a:rPr lang="en-US" sz="2000" dirty="0" smtClean="0"/>
              <a:t> NAT</a:t>
            </a:r>
          </a:p>
        </p:txBody>
      </p:sp>
      <p:sp>
        <p:nvSpPr>
          <p:cNvPr id="16515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6510" name="Object 126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p:oleObj spid="_x0000_s31746" name="Clip" r:id="rId3" imgW="1307263" imgH="1084139" progId="">
              <p:embed/>
            </p:oleObj>
          </a:graphicData>
        </a:graphic>
      </p:graphicFrame>
      <p:graphicFrame>
        <p:nvGraphicFramePr>
          <p:cNvPr id="16511" name="Object 127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p:oleObj spid="_x0000_s31747" name="Clip" r:id="rId4" imgW="1307263" imgH="1084139" progId="">
              <p:embed/>
            </p:oleObj>
          </a:graphicData>
        </a:graphic>
      </p:graphicFrame>
      <p:sp>
        <p:nvSpPr>
          <p:cNvPr id="16516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17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18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19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20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10.0.0.1</a:t>
            </a:r>
          </a:p>
        </p:txBody>
      </p:sp>
      <p:sp>
        <p:nvSpPr>
          <p:cNvPr id="16521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10.0.0.4</a:t>
            </a:r>
          </a:p>
        </p:txBody>
      </p:sp>
      <p:sp>
        <p:nvSpPr>
          <p:cNvPr id="16522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23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24" name="Text Box 62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NAT </a:t>
            </a:r>
          </a:p>
          <a:p>
            <a:pPr algn="ctr" eaLnBrk="0" hangingPunct="0"/>
            <a:r>
              <a:rPr lang="en-US"/>
              <a:t>router</a:t>
            </a:r>
          </a:p>
        </p:txBody>
      </p:sp>
      <p:sp>
        <p:nvSpPr>
          <p:cNvPr id="16525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grpSp>
        <p:nvGrpSpPr>
          <p:cNvPr id="16526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16545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46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47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48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49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50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51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52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16527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6528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16532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33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34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35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6536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6537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42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43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44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38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39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40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41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6529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2147483647 h 742"/>
              <a:gd name="T2" fmla="*/ 2147483647 w 735"/>
              <a:gd name="T3" fmla="*/ 2147483647 h 742"/>
              <a:gd name="T4" fmla="*/ 2147483647 w 735"/>
              <a:gd name="T5" fmla="*/ 2147483647 h 742"/>
              <a:gd name="T6" fmla="*/ 2147483647 w 735"/>
              <a:gd name="T7" fmla="*/ 2147483647 h 742"/>
              <a:gd name="T8" fmla="*/ 2147483647 w 735"/>
              <a:gd name="T9" fmla="*/ 2147483647 h 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5"/>
              <a:gd name="T16" fmla="*/ 0 h 742"/>
              <a:gd name="T17" fmla="*/ 735 w 735"/>
              <a:gd name="T18" fmla="*/ 742 h 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30" name="Text Box 93"/>
          <p:cNvSpPr txBox="1">
            <a:spLocks noChangeArrowheads="1"/>
          </p:cNvSpPr>
          <p:nvPr/>
        </p:nvSpPr>
        <p:spPr bwMode="auto">
          <a:xfrm>
            <a:off x="7321550" y="2495550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IGD</a:t>
            </a:r>
          </a:p>
        </p:txBody>
      </p:sp>
      <p:sp>
        <p:nvSpPr>
          <p:cNvPr id="1653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9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0D41C5C-6B3A-46B2-A702-427DE977824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76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Πρόβλημα εγκάρσιας διάβασης </a:t>
            </a:r>
            <a:r>
              <a:rPr lang="en-US" sz="3200" dirty="0" smtClean="0"/>
              <a:t>NAT</a:t>
            </a:r>
          </a:p>
        </p:txBody>
      </p:sp>
      <p:sp>
        <p:nvSpPr>
          <p:cNvPr id="176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203325"/>
            <a:ext cx="8537575" cy="51593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Λύση</a:t>
            </a:r>
            <a:r>
              <a:rPr lang="en-US" sz="2000" dirty="0" smtClean="0">
                <a:solidFill>
                  <a:srgbClr val="FF0000"/>
                </a:solidFill>
              </a:rPr>
              <a:t> 3: </a:t>
            </a:r>
            <a:r>
              <a:rPr lang="el-GR" sz="2000" dirty="0" smtClean="0">
                <a:solidFill>
                  <a:srgbClr val="FF0000"/>
                </a:solidFill>
              </a:rPr>
              <a:t>αναμετάδοση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χρησιμοποιείται στο</a:t>
            </a:r>
            <a:r>
              <a:rPr lang="en-US" sz="2000" dirty="0" smtClean="0"/>
              <a:t> Skype)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πελάτης πίσω από το </a:t>
            </a:r>
            <a:r>
              <a:rPr lang="en-US" sz="2000" dirty="0" smtClean="0"/>
              <a:t>NAT </a:t>
            </a:r>
            <a:r>
              <a:rPr lang="el-GR" sz="2000" dirty="0" smtClean="0"/>
              <a:t>εγκαθιδρύει σύνδεση με αναμεταδότη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εξωτερικός πελάτης συνδέεται με αναμεταδότη (</a:t>
            </a:r>
            <a:r>
              <a:rPr lang="en-US" sz="2000" dirty="0" smtClean="0"/>
              <a:t>relay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αναμεταδότης γεφυρώνει πακέτα μεταξύ των συνδέσεων</a:t>
            </a:r>
            <a:endParaRPr lang="en-US" sz="2000" dirty="0" smtClean="0"/>
          </a:p>
          <a:p>
            <a:pPr>
              <a:buFont typeface="ZapfDingbats"/>
              <a:buNone/>
            </a:pPr>
            <a:endParaRPr lang="en-US" sz="2000" dirty="0" smtClean="0"/>
          </a:p>
        </p:txBody>
      </p:sp>
      <p:sp>
        <p:nvSpPr>
          <p:cNvPr id="17665" name="Text Box 16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graphicFrame>
        <p:nvGraphicFramePr>
          <p:cNvPr id="17658" name="Object 250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p:oleObj spid="_x0000_s98308" name="Clip" r:id="rId3" imgW="1307263" imgH="1084139" progId="">
              <p:embed/>
            </p:oleObj>
          </a:graphicData>
        </a:graphic>
      </p:graphicFrame>
      <p:sp>
        <p:nvSpPr>
          <p:cNvPr id="17666" name="Text Box 42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Client</a:t>
            </a:r>
          </a:p>
        </p:txBody>
      </p:sp>
      <p:grpSp>
        <p:nvGrpSpPr>
          <p:cNvPr id="17667" name="Group 64"/>
          <p:cNvGrpSpPr>
            <a:grpSpLocks/>
          </p:cNvGrpSpPr>
          <p:nvPr/>
        </p:nvGrpSpPr>
        <p:grpSpPr bwMode="auto">
          <a:xfrm>
            <a:off x="5929313" y="3625850"/>
            <a:ext cx="2508250" cy="2640013"/>
            <a:chOff x="3735" y="2284"/>
            <a:chExt cx="1580" cy="1663"/>
          </a:xfrm>
        </p:grpSpPr>
        <p:sp>
          <p:nvSpPr>
            <p:cNvPr id="17686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6"/>
                <a:gd name="T40" fmla="*/ 0 h 1567"/>
                <a:gd name="T41" fmla="*/ 1056 w 1056"/>
                <a:gd name="T42" fmla="*/ 1567 h 15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17659" name="Object 251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p:oleObj spid="_x0000_s98307" name="Clip" r:id="rId4" imgW="1307263" imgH="1084139" progId="">
                <p:embed/>
              </p:oleObj>
            </a:graphicData>
          </a:graphic>
        </p:graphicFrame>
        <p:graphicFrame>
          <p:nvGraphicFramePr>
            <p:cNvPr id="17660" name="Object 252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p:oleObj spid="_x0000_s98306" name="Clip" r:id="rId5" imgW="1307263" imgH="1084139" progId="">
                <p:embed/>
              </p:oleObj>
            </a:graphicData>
          </a:graphic>
        </p:graphicFrame>
        <p:sp>
          <p:nvSpPr>
            <p:cNvPr id="17687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88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89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90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91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10.0.0.1</a:t>
              </a:r>
            </a:p>
          </p:txBody>
        </p:sp>
        <p:sp>
          <p:nvSpPr>
            <p:cNvPr id="17692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93" name="Text Box 15"/>
            <p:cNvSpPr txBox="1">
              <a:spLocks noChangeArrowheads="1"/>
            </p:cNvSpPr>
            <p:nvPr/>
          </p:nvSpPr>
          <p:spPr bwMode="auto">
            <a:xfrm>
              <a:off x="3874" y="3222"/>
              <a:ext cx="5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NAT </a:t>
              </a:r>
            </a:p>
            <a:p>
              <a:pPr algn="ctr" eaLnBrk="0" hangingPunct="0"/>
              <a:r>
                <a:rPr lang="en-US"/>
                <a:t>router</a:t>
              </a:r>
            </a:p>
          </p:txBody>
        </p:sp>
        <p:sp>
          <p:nvSpPr>
            <p:cNvPr id="17694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7695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17697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7698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99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700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7701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7702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707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708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709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7703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70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705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706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aphicFrame>
          <p:nvGraphicFramePr>
            <p:cNvPr id="17661" name="Object 253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p:oleObj spid="_x0000_s98305" name="Clip" r:id="rId6" imgW="1307263" imgH="1084139" progId="">
                <p:embed/>
              </p:oleObj>
            </a:graphicData>
          </a:graphic>
        </p:graphicFrame>
        <p:pic>
          <p:nvPicPr>
            <p:cNvPr id="17696" name="Picture 45" descr="kw_skype_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668" name="Group 48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17678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79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80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81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82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83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84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85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pic>
        <p:nvPicPr>
          <p:cNvPr id="17669" name="Picture 46" descr="kw_skype_rela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70" name="Picture 57" descr="kw_skype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2147483647 w 1597"/>
              <a:gd name="T1" fmla="*/ 2147483647 h 655"/>
              <a:gd name="T2" fmla="*/ 2147483647 w 1597"/>
              <a:gd name="T3" fmla="*/ 2147483647 h 655"/>
              <a:gd name="T4" fmla="*/ 2147483647 w 1597"/>
              <a:gd name="T5" fmla="*/ 2147483647 h 655"/>
              <a:gd name="T6" fmla="*/ 2147483647 w 1597"/>
              <a:gd name="T7" fmla="*/ 2147483647 h 655"/>
              <a:gd name="T8" fmla="*/ 0 w 1597"/>
              <a:gd name="T9" fmla="*/ 2147483647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655"/>
              <a:gd name="T17" fmla="*/ 1597 w 1597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206750"/>
            <a:ext cx="19462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</a:t>
            </a:r>
            <a:r>
              <a:rPr lang="el-GR"/>
              <a:t>σύνδεση στον αναμεταδότη (εκκινήθηκε από τον πελάτη πίσω από το ΝΑΤ</a:t>
            </a:r>
            <a:endParaRPr lang="en-US"/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877888" y="3128963"/>
            <a:ext cx="19462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</a:t>
            </a:r>
            <a:r>
              <a:rPr lang="el-GR"/>
              <a:t>σύνδεση στον αναμεταδότη (εκκινήθηκε από τον πελάτη)</a:t>
            </a:r>
            <a:endParaRPr lang="en-US"/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2147483647 h 322"/>
              <a:gd name="T2" fmla="*/ 2147483647 w 1763"/>
              <a:gd name="T3" fmla="*/ 2147483647 h 322"/>
              <a:gd name="T4" fmla="*/ 2147483647 w 1763"/>
              <a:gd name="T5" fmla="*/ 2147483647 h 322"/>
              <a:gd name="T6" fmla="*/ 2147483647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322"/>
              <a:gd name="T14" fmla="*/ 1763 w 1763"/>
              <a:gd name="T15" fmla="*/ 322 h 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147483647 h 265"/>
              <a:gd name="T2" fmla="*/ 2147483647 w 227"/>
              <a:gd name="T3" fmla="*/ 2147483647 h 265"/>
              <a:gd name="T4" fmla="*/ 2147483647 w 227"/>
              <a:gd name="T5" fmla="*/ 2147483647 h 265"/>
              <a:gd name="T6" fmla="*/ 0 60000 65536"/>
              <a:gd name="T7" fmla="*/ 0 60000 65536"/>
              <a:gd name="T8" fmla="*/ 0 60000 65536"/>
              <a:gd name="T9" fmla="*/ 0 w 227"/>
              <a:gd name="T10" fmla="*/ 0 h 265"/>
              <a:gd name="T11" fmla="*/ 227 w 227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095625" y="4640263"/>
            <a:ext cx="1946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</a:t>
            </a:r>
            <a:r>
              <a:rPr lang="el-GR"/>
              <a:t>εγκαθίδρυση αναμετάδοσης</a:t>
            </a:r>
            <a:endParaRPr lang="en-US"/>
          </a:p>
        </p:txBody>
      </p:sp>
      <p:sp>
        <p:nvSpPr>
          <p:cNvPr id="1767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4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71A9AD4-38D5-4A29-9076-966B749DB1F5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1143000"/>
          </a:xfrm>
        </p:spPr>
        <p:txBody>
          <a:bodyPr/>
          <a:lstStyle/>
          <a:p>
            <a:r>
              <a:rPr lang="en-US" sz="3200" smtClean="0"/>
              <a:t>ICMP: Internet Control Message Protocol</a:t>
            </a:r>
            <a:r>
              <a:rPr lang="el-GR" sz="3200" smtClean="0"/>
              <a:t/>
            </a:r>
            <a:br>
              <a:rPr lang="el-GR" sz="3200" smtClean="0"/>
            </a:br>
            <a:r>
              <a:rPr lang="el-GR" sz="2400" smtClean="0"/>
              <a:t>(Πρωτόκολλο Ελέγχου Μηνυμάτων Διαδικτύου)</a:t>
            </a:r>
            <a:endParaRPr lang="en-US" sz="32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1600" dirty="0" smtClean="0"/>
              <a:t>Χρησιμοποιείται από υπολογιστές &amp; δρομολογητές για ανταλλαγή πληροφορίας επιπέδου δικτύου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Αναφορά σφαλμάτων</a:t>
            </a:r>
            <a:r>
              <a:rPr lang="en-US" sz="1600" dirty="0" smtClean="0"/>
              <a:t>: </a:t>
            </a:r>
            <a:r>
              <a:rPr lang="el-GR" sz="1600" dirty="0" smtClean="0"/>
              <a:t>μη προσπελάσιμος υπολογιστής, δίκτυο, θύρα, πρωτόκολλο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Αίτηση/απάντηση </a:t>
            </a:r>
            <a:r>
              <a:rPr lang="el-GR" sz="1600" dirty="0" err="1" smtClean="0"/>
              <a:t>ηχούς</a:t>
            </a:r>
            <a:r>
              <a:rPr lang="el-GR" sz="1600" dirty="0" smtClean="0"/>
              <a:t> (</a:t>
            </a:r>
            <a:r>
              <a:rPr lang="en-US" sz="1600" dirty="0" smtClean="0"/>
              <a:t>echo request/reply) (</a:t>
            </a:r>
            <a:r>
              <a:rPr lang="el-GR" sz="1600" dirty="0" smtClean="0"/>
              <a:t>χρήση στο</a:t>
            </a:r>
            <a:r>
              <a:rPr lang="en-US" sz="1600" dirty="0" smtClean="0"/>
              <a:t> ping)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Επίπεδο δικτύου</a:t>
            </a:r>
            <a:r>
              <a:rPr lang="en-US" sz="1600" dirty="0" smtClean="0"/>
              <a:t> “</a:t>
            </a:r>
            <a:r>
              <a:rPr lang="el-GR" sz="1600" dirty="0" smtClean="0"/>
              <a:t>πάνω</a:t>
            </a:r>
            <a:r>
              <a:rPr lang="en-US" sz="1600" dirty="0" smtClean="0"/>
              <a:t>”</a:t>
            </a:r>
            <a:r>
              <a:rPr lang="el-GR" sz="1600" dirty="0" smtClean="0"/>
              <a:t> από το</a:t>
            </a:r>
            <a:r>
              <a:rPr lang="en-US" sz="1600" dirty="0" smtClean="0"/>
              <a:t> IP:</a:t>
            </a:r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Τα μηνύματα του </a:t>
            </a:r>
            <a:r>
              <a:rPr lang="en-US" sz="1600" dirty="0" smtClean="0"/>
              <a:t>ICMP </a:t>
            </a:r>
            <a:r>
              <a:rPr lang="el-GR" sz="1600" dirty="0" smtClean="0"/>
              <a:t>μεταφέρονται σε </a:t>
            </a:r>
            <a:r>
              <a:rPr lang="en-US" sz="1600" dirty="0" smtClean="0"/>
              <a:t>IP </a:t>
            </a:r>
            <a:r>
              <a:rPr lang="en-US" sz="1600" dirty="0" err="1" smtClean="0"/>
              <a:t>datagrams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1600" dirty="0" smtClean="0">
                <a:solidFill>
                  <a:schemeClr val="accent2"/>
                </a:solidFill>
              </a:rPr>
              <a:t>Μήνυμα </a:t>
            </a:r>
            <a:r>
              <a:rPr lang="en-US" sz="1600" dirty="0" smtClean="0">
                <a:solidFill>
                  <a:schemeClr val="accent2"/>
                </a:solidFill>
              </a:rPr>
              <a:t>ICMP:</a:t>
            </a:r>
            <a:r>
              <a:rPr lang="en-US" sz="1600" dirty="0" smtClean="0"/>
              <a:t> </a:t>
            </a:r>
            <a:r>
              <a:rPr lang="el-GR" sz="1600" dirty="0" smtClean="0"/>
              <a:t>τύπος</a:t>
            </a:r>
            <a:r>
              <a:rPr lang="en-US" sz="1600" dirty="0" smtClean="0"/>
              <a:t>, </a:t>
            </a:r>
            <a:r>
              <a:rPr lang="el-GR" sz="1600" dirty="0" smtClean="0"/>
              <a:t>κωδικός και τα </a:t>
            </a:r>
            <a:r>
              <a:rPr lang="en-US" sz="1600" dirty="0" smtClean="0"/>
              <a:t>8</a:t>
            </a:r>
            <a:r>
              <a:rPr lang="el-GR" sz="1600" dirty="0" smtClean="0"/>
              <a:t> πρώτα</a:t>
            </a:r>
            <a:r>
              <a:rPr lang="en-US" sz="1600" dirty="0" smtClean="0"/>
              <a:t> bytes </a:t>
            </a:r>
            <a:r>
              <a:rPr lang="el-GR" sz="1600" dirty="0" smtClean="0"/>
              <a:t>του</a:t>
            </a:r>
            <a:r>
              <a:rPr lang="en-US" sz="1600" dirty="0" smtClean="0"/>
              <a:t> IP datagram </a:t>
            </a:r>
            <a:r>
              <a:rPr lang="el-GR" sz="1600" dirty="0" smtClean="0"/>
              <a:t>που προκαλεί σφάλμα</a:t>
            </a:r>
            <a:endParaRPr lang="en-US" sz="1600" dirty="0" smtClean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u="sng">
                <a:latin typeface="Arial" charset="0"/>
              </a:rPr>
              <a:t>Type</a:t>
            </a:r>
            <a:r>
              <a:rPr lang="en-US">
                <a:latin typeface="Arial" charset="0"/>
              </a:rPr>
              <a:t>  </a:t>
            </a:r>
            <a:r>
              <a:rPr lang="en-US" u="sng">
                <a:latin typeface="Arial" charset="0"/>
              </a:rPr>
              <a:t>Code</a:t>
            </a:r>
            <a:r>
              <a:rPr lang="en-US">
                <a:latin typeface="Arial" charset="0"/>
              </a:rPr>
              <a:t>  </a:t>
            </a:r>
            <a:r>
              <a:rPr lang="en-US" u="sng">
                <a:latin typeface="Arial" charset="0"/>
              </a:rPr>
              <a:t>description</a:t>
            </a:r>
            <a:endParaRPr lang="en-US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0        0         echo reply (ping)</a:t>
            </a:r>
          </a:p>
          <a:p>
            <a:pPr eaLnBrk="0" hangingPunct="0"/>
            <a:r>
              <a:rPr lang="en-US">
                <a:latin typeface="Arial" charset="0"/>
              </a:rPr>
              <a:t>3        0         dest. network unreachable</a:t>
            </a:r>
          </a:p>
          <a:p>
            <a:pPr eaLnBrk="0" hangingPunct="0"/>
            <a:r>
              <a:rPr lang="en-US">
                <a:latin typeface="Arial" charset="0"/>
              </a:rPr>
              <a:t>3        1         dest host unreachable</a:t>
            </a:r>
          </a:p>
          <a:p>
            <a:pPr eaLnBrk="0" hangingPunct="0"/>
            <a:r>
              <a:rPr lang="en-US">
                <a:latin typeface="Arial" charset="0"/>
              </a:rPr>
              <a:t>3        2         dest protocol unreachable</a:t>
            </a:r>
          </a:p>
          <a:p>
            <a:pPr eaLnBrk="0" hangingPunct="0"/>
            <a:r>
              <a:rPr lang="en-US">
                <a:latin typeface="Arial" charset="0"/>
              </a:rPr>
              <a:t>3        3         dest port unreachable</a:t>
            </a:r>
          </a:p>
          <a:p>
            <a:pPr eaLnBrk="0" hangingPunct="0"/>
            <a:r>
              <a:rPr lang="en-US">
                <a:latin typeface="Arial" charset="0"/>
              </a:rPr>
              <a:t>3        6         dest network unknown</a:t>
            </a:r>
          </a:p>
          <a:p>
            <a:pPr eaLnBrk="0" hangingPunct="0"/>
            <a:r>
              <a:rPr lang="en-US">
                <a:latin typeface="Arial" charset="0"/>
              </a:rPr>
              <a:t>3        7         dest host unknown</a:t>
            </a:r>
          </a:p>
          <a:p>
            <a:pPr eaLnBrk="0" hangingPunct="0"/>
            <a:r>
              <a:rPr lang="en-US">
                <a:latin typeface="Arial" charset="0"/>
              </a:rPr>
              <a:t>4        0         source quench (congestion</a:t>
            </a:r>
          </a:p>
          <a:p>
            <a:pPr eaLnBrk="0" hangingPunct="0"/>
            <a:r>
              <a:rPr lang="en-US">
                <a:latin typeface="Arial" charset="0"/>
              </a:rPr>
              <a:t>                     control - not used)</a:t>
            </a:r>
          </a:p>
          <a:p>
            <a:pPr eaLnBrk="0" hangingPunct="0"/>
            <a:r>
              <a:rPr lang="en-US">
                <a:latin typeface="Arial" charset="0"/>
              </a:rPr>
              <a:t>8        0         echo request (ping)</a:t>
            </a:r>
          </a:p>
          <a:p>
            <a:pPr eaLnBrk="0" hangingPunct="0"/>
            <a:r>
              <a:rPr lang="en-US">
                <a:latin typeface="Arial" charset="0"/>
              </a:rPr>
              <a:t>9        0         route advertisement</a:t>
            </a:r>
          </a:p>
          <a:p>
            <a:pPr eaLnBrk="0" hangingPunct="0"/>
            <a:r>
              <a:rPr lang="en-US">
                <a:latin typeface="Arial" charset="0"/>
              </a:rPr>
              <a:t>10      0         router discovery</a:t>
            </a:r>
          </a:p>
          <a:p>
            <a:pPr eaLnBrk="0" hangingPunct="0"/>
            <a:r>
              <a:rPr lang="en-US">
                <a:latin typeface="Arial" charset="0"/>
              </a:rPr>
              <a:t>11      0         TTL expired</a:t>
            </a:r>
          </a:p>
          <a:p>
            <a:pPr eaLnBrk="0" hangingPunct="0"/>
            <a:r>
              <a:rPr lang="en-US">
                <a:latin typeface="Arial" charset="0"/>
              </a:rPr>
              <a:t>12      0         bad IP header</a:t>
            </a:r>
          </a:p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10240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2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61A8866-AE8B-48BA-96BC-05D70A90375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Traceroute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ICMP</a:t>
            </a:r>
          </a:p>
        </p:txBody>
      </p:sp>
      <p:sp>
        <p:nvSpPr>
          <p:cNvPr id="10342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1323975"/>
            <a:ext cx="4254500" cy="39100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1800" dirty="0" smtClean="0"/>
              <a:t>Η προέλευση στέλνει μια σειρά από τμήματα </a:t>
            </a:r>
            <a:r>
              <a:rPr lang="en-US" sz="1800" dirty="0" smtClean="0"/>
              <a:t>UDP </a:t>
            </a:r>
            <a:r>
              <a:rPr lang="el-GR" sz="1800" dirty="0" smtClean="0"/>
              <a:t>στον προορισμό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Το πρώτο έχει</a:t>
            </a:r>
            <a:r>
              <a:rPr lang="en-US" sz="1600" dirty="0" smtClean="0"/>
              <a:t> TTL =1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Το δεύτερο έχει</a:t>
            </a:r>
            <a:r>
              <a:rPr lang="en-US" sz="1600" dirty="0" smtClean="0"/>
              <a:t> TTL=2, </a:t>
            </a:r>
            <a:r>
              <a:rPr lang="el-GR" sz="1600" dirty="0" smtClean="0"/>
              <a:t>κτλ</a:t>
            </a:r>
            <a:r>
              <a:rPr lang="en-US" sz="16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Ασυνήθιστος αριθμός θύρας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Όταν το </a:t>
            </a:r>
            <a:r>
              <a:rPr lang="en-US" sz="1800" dirty="0" smtClean="0"/>
              <a:t>n-</a:t>
            </a:r>
            <a:r>
              <a:rPr lang="el-GR" sz="1800" dirty="0" smtClean="0"/>
              <a:t>στο </a:t>
            </a:r>
            <a:r>
              <a:rPr lang="en-US" sz="1800" dirty="0" smtClean="0"/>
              <a:t>datagram </a:t>
            </a:r>
            <a:r>
              <a:rPr lang="el-GR" sz="1800" dirty="0" smtClean="0"/>
              <a:t>φτάνει στο </a:t>
            </a:r>
            <a:r>
              <a:rPr lang="en-US" sz="1800" dirty="0" smtClean="0"/>
              <a:t>n-</a:t>
            </a:r>
            <a:r>
              <a:rPr lang="el-GR" sz="1800" dirty="0" smtClean="0"/>
              <a:t>στο δρομολογητή</a:t>
            </a:r>
            <a:r>
              <a:rPr lang="en-US" sz="18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Ο δρομολογητής απορρίπτει το </a:t>
            </a:r>
            <a:r>
              <a:rPr lang="en-US" sz="1600" dirty="0" smtClean="0"/>
              <a:t>datagram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Στέλνει στην πηγή ένα μήνυμα </a:t>
            </a:r>
            <a:r>
              <a:rPr lang="en-US" sz="1600" dirty="0" smtClean="0"/>
              <a:t>ICMP (</a:t>
            </a:r>
            <a:r>
              <a:rPr lang="el-GR" sz="1600" dirty="0" smtClean="0"/>
              <a:t>τύπος</a:t>
            </a:r>
            <a:r>
              <a:rPr lang="en-US" sz="1600" dirty="0" smtClean="0"/>
              <a:t> 11, </a:t>
            </a:r>
            <a:r>
              <a:rPr lang="el-GR" sz="1600" dirty="0" smtClean="0"/>
              <a:t>κωδικός</a:t>
            </a:r>
            <a:r>
              <a:rPr lang="en-US" sz="1600" dirty="0" smtClean="0"/>
              <a:t> 0)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Το μήνυμα περιέχει το όνομα και την </a:t>
            </a:r>
            <a:r>
              <a:rPr lang="en-US" sz="1600" dirty="0" smtClean="0"/>
              <a:t>IP</a:t>
            </a:r>
            <a:r>
              <a:rPr lang="el-GR" sz="1600" dirty="0" smtClean="0"/>
              <a:t> διεύθυνση</a:t>
            </a:r>
            <a:r>
              <a:rPr lang="en-US" sz="1600" dirty="0" smtClean="0"/>
              <a:t> </a:t>
            </a:r>
            <a:r>
              <a:rPr lang="el-GR" sz="1600" dirty="0" smtClean="0"/>
              <a:t>του δρομολογητή</a:t>
            </a:r>
            <a:endParaRPr lang="en-US" sz="1600" dirty="0" smtClean="0"/>
          </a:p>
        </p:txBody>
      </p:sp>
      <p:sp>
        <p:nvSpPr>
          <p:cNvPr id="10342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23975"/>
            <a:ext cx="3810000" cy="39100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1800" dirty="0" smtClean="0"/>
              <a:t>Όταν το μήνυμα </a:t>
            </a:r>
            <a:r>
              <a:rPr lang="en-US" sz="1800" dirty="0" smtClean="0"/>
              <a:t>ICMP</a:t>
            </a:r>
            <a:r>
              <a:rPr lang="el-GR" sz="1800" dirty="0" smtClean="0"/>
              <a:t> φτάνει</a:t>
            </a:r>
            <a:r>
              <a:rPr lang="en-US" sz="1800" dirty="0" smtClean="0"/>
              <a:t>, </a:t>
            </a:r>
            <a:r>
              <a:rPr lang="el-GR" sz="1800" dirty="0" smtClean="0"/>
              <a:t>η προέλευση υπολογίζει το </a:t>
            </a:r>
            <a:r>
              <a:rPr lang="en-US" sz="1800" dirty="0" smtClean="0"/>
              <a:t>RTT</a:t>
            </a:r>
            <a:endParaRPr lang="el-GR" sz="1800" dirty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Το </a:t>
            </a:r>
            <a:r>
              <a:rPr lang="en-US" sz="1800" dirty="0" err="1" smtClean="0"/>
              <a:t>traceroute</a:t>
            </a:r>
            <a:r>
              <a:rPr lang="en-US" sz="1800" dirty="0" smtClean="0"/>
              <a:t> </a:t>
            </a:r>
            <a:r>
              <a:rPr lang="el-GR" sz="1800" dirty="0" smtClean="0"/>
              <a:t>το κάνει αυτό 3 φορές.</a:t>
            </a:r>
            <a:endParaRPr lang="en-US" sz="1800" dirty="0" smtClean="0"/>
          </a:p>
          <a:p>
            <a:pPr>
              <a:buNone/>
            </a:pPr>
            <a:r>
              <a:rPr lang="el-GR" sz="1800" u="sng" dirty="0" smtClean="0">
                <a:solidFill>
                  <a:srgbClr val="FF0000"/>
                </a:solidFill>
              </a:rPr>
              <a:t>Κριτήριο λήξης</a:t>
            </a:r>
            <a:endParaRPr lang="en-US" sz="18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Το τμήμα </a:t>
            </a:r>
            <a:r>
              <a:rPr lang="en-US" sz="1800" dirty="0" smtClean="0"/>
              <a:t>UDP </a:t>
            </a:r>
            <a:r>
              <a:rPr lang="el-GR" sz="1800" dirty="0" smtClean="0"/>
              <a:t>τελικά φτάνει στον υπολογιστή  προορισμό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Ο προορισμός επιστρέφει πακέτο </a:t>
            </a:r>
            <a:r>
              <a:rPr lang="en-US" sz="1800" dirty="0" smtClean="0"/>
              <a:t>ICMP “host unreachable” (</a:t>
            </a:r>
            <a:r>
              <a:rPr lang="el-GR" sz="1800" dirty="0" smtClean="0"/>
              <a:t>τύπος</a:t>
            </a:r>
            <a:r>
              <a:rPr lang="en-US" sz="1800" dirty="0" smtClean="0"/>
              <a:t> 3, </a:t>
            </a:r>
            <a:r>
              <a:rPr lang="el-GR" sz="1800" dirty="0" smtClean="0"/>
              <a:t>κωδικός</a:t>
            </a:r>
            <a:r>
              <a:rPr lang="en-US" sz="1800" dirty="0" smtClean="0"/>
              <a:t> 3)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Όταν η προέλευση παίρνει αυτό το πακέτο </a:t>
            </a:r>
            <a:r>
              <a:rPr lang="en-US" sz="1800" dirty="0" smtClean="0"/>
              <a:t>ICMP, </a:t>
            </a:r>
            <a:r>
              <a:rPr lang="el-GR" sz="1800" dirty="0" smtClean="0"/>
              <a:t>σταματά</a:t>
            </a:r>
            <a:r>
              <a:rPr lang="en-US" sz="1800" dirty="0" smtClean="0"/>
              <a:t>.</a:t>
            </a:r>
          </a:p>
        </p:txBody>
      </p:sp>
      <p:sp>
        <p:nvSpPr>
          <p:cNvPr id="10342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03430" name="Line 38"/>
          <p:cNvSpPr>
            <a:spLocks noChangeShapeType="1"/>
          </p:cNvSpPr>
          <p:nvPr/>
        </p:nvSpPr>
        <p:spPr bwMode="auto">
          <a:xfrm>
            <a:off x="1285875" y="588645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1" name="Line 105"/>
          <p:cNvSpPr>
            <a:spLocks noChangeShapeType="1"/>
          </p:cNvSpPr>
          <p:nvPr/>
        </p:nvSpPr>
        <p:spPr bwMode="auto">
          <a:xfrm flipV="1">
            <a:off x="2079625" y="593725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2" name="Line 106"/>
          <p:cNvSpPr>
            <a:spLocks noChangeShapeType="1"/>
          </p:cNvSpPr>
          <p:nvPr/>
        </p:nvSpPr>
        <p:spPr bwMode="auto">
          <a:xfrm>
            <a:off x="3014663" y="59213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3" name="Line 108"/>
          <p:cNvSpPr>
            <a:spLocks noChangeShapeType="1"/>
          </p:cNvSpPr>
          <p:nvPr/>
        </p:nvSpPr>
        <p:spPr bwMode="auto">
          <a:xfrm flipH="1">
            <a:off x="2776538" y="565308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4" name="Line 113"/>
          <p:cNvSpPr>
            <a:spLocks noChangeShapeType="1"/>
          </p:cNvSpPr>
          <p:nvPr/>
        </p:nvSpPr>
        <p:spPr bwMode="auto">
          <a:xfrm flipH="1">
            <a:off x="3990975" y="598170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5" name="Line 260"/>
          <p:cNvSpPr>
            <a:spLocks noChangeShapeType="1"/>
          </p:cNvSpPr>
          <p:nvPr/>
        </p:nvSpPr>
        <p:spPr bwMode="auto">
          <a:xfrm>
            <a:off x="5110163" y="59467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6" name="Line 261"/>
          <p:cNvSpPr>
            <a:spLocks noChangeShapeType="1"/>
          </p:cNvSpPr>
          <p:nvPr/>
        </p:nvSpPr>
        <p:spPr bwMode="auto">
          <a:xfrm flipH="1">
            <a:off x="6048375" y="589280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7" name="Line 291"/>
          <p:cNvSpPr>
            <a:spLocks noChangeShapeType="1"/>
          </p:cNvSpPr>
          <p:nvPr/>
        </p:nvSpPr>
        <p:spPr bwMode="auto">
          <a:xfrm>
            <a:off x="2744788" y="605313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8" name="Line 292"/>
          <p:cNvSpPr>
            <a:spLocks noChangeShapeType="1"/>
          </p:cNvSpPr>
          <p:nvPr/>
        </p:nvSpPr>
        <p:spPr bwMode="auto">
          <a:xfrm>
            <a:off x="4668838" y="564038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9" name="Line 294"/>
          <p:cNvSpPr>
            <a:spLocks noChangeShapeType="1"/>
          </p:cNvSpPr>
          <p:nvPr/>
        </p:nvSpPr>
        <p:spPr bwMode="auto">
          <a:xfrm flipH="1">
            <a:off x="3386138" y="624363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40" name="Line 295"/>
          <p:cNvSpPr>
            <a:spLocks noChangeShapeType="1"/>
          </p:cNvSpPr>
          <p:nvPr/>
        </p:nvSpPr>
        <p:spPr bwMode="auto">
          <a:xfrm>
            <a:off x="3741738" y="574833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Text Box 300"/>
          <p:cNvSpPr txBox="1">
            <a:spLocks noChangeArrowheads="1"/>
          </p:cNvSpPr>
          <p:nvPr/>
        </p:nvSpPr>
        <p:spPr bwMode="auto">
          <a:xfrm>
            <a:off x="1387475" y="560546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C0000"/>
                </a:solidFill>
                <a:latin typeface="Arial" charset="0"/>
                <a:ea typeface="ＭＳ Ｐゴシック"/>
                <a:cs typeface="ＭＳ Ｐゴシック"/>
              </a:rPr>
              <a:t>3 probes</a:t>
            </a:r>
          </a:p>
        </p:txBody>
      </p:sp>
      <p:sp>
        <p:nvSpPr>
          <p:cNvPr id="19" name="Text Box 304"/>
          <p:cNvSpPr txBox="1">
            <a:spLocks noChangeArrowheads="1"/>
          </p:cNvSpPr>
          <p:nvPr/>
        </p:nvSpPr>
        <p:spPr bwMode="auto">
          <a:xfrm>
            <a:off x="3025775" y="558006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C0000"/>
                </a:solidFill>
                <a:latin typeface="Arial" charset="0"/>
                <a:ea typeface="ＭＳ Ｐゴシック"/>
                <a:cs typeface="ＭＳ Ｐゴシック"/>
              </a:rPr>
              <a:t>3 probes</a:t>
            </a:r>
          </a:p>
        </p:txBody>
      </p:sp>
      <p:grpSp>
        <p:nvGrpSpPr>
          <p:cNvPr id="103443" name="Group 21"/>
          <p:cNvGrpSpPr>
            <a:grpSpLocks/>
          </p:cNvGrpSpPr>
          <p:nvPr/>
        </p:nvGrpSpPr>
        <p:grpSpPr bwMode="auto">
          <a:xfrm>
            <a:off x="517525" y="5541963"/>
            <a:ext cx="820738" cy="688975"/>
            <a:chOff x="-44" y="1473"/>
            <a:chExt cx="981" cy="1105"/>
          </a:xfrm>
        </p:grpSpPr>
        <p:pic>
          <p:nvPicPr>
            <p:cNvPr id="10349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9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44" name="Group 24"/>
          <p:cNvGrpSpPr>
            <a:grpSpLocks/>
          </p:cNvGrpSpPr>
          <p:nvPr/>
        </p:nvGrpSpPr>
        <p:grpSpPr bwMode="auto">
          <a:xfrm flipH="1">
            <a:off x="6565900" y="5580063"/>
            <a:ext cx="754063" cy="669925"/>
            <a:chOff x="-44" y="1473"/>
            <a:chExt cx="981" cy="1105"/>
          </a:xfrm>
        </p:grpSpPr>
        <p:pic>
          <p:nvPicPr>
            <p:cNvPr id="10349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9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45" name="Group 27"/>
          <p:cNvGrpSpPr>
            <a:grpSpLocks/>
          </p:cNvGrpSpPr>
          <p:nvPr/>
        </p:nvGrpSpPr>
        <p:grpSpPr bwMode="auto">
          <a:xfrm>
            <a:off x="5513388" y="6080125"/>
            <a:ext cx="617537" cy="250825"/>
            <a:chOff x="2356" y="1300"/>
            <a:chExt cx="555" cy="194"/>
          </a:xfrm>
        </p:grpSpPr>
        <p:sp>
          <p:nvSpPr>
            <p:cNvPr id="1034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8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9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9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9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9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6" name="Group 36"/>
          <p:cNvGrpSpPr>
            <a:grpSpLocks/>
          </p:cNvGrpSpPr>
          <p:nvPr/>
        </p:nvGrpSpPr>
        <p:grpSpPr bwMode="auto">
          <a:xfrm>
            <a:off x="4545013" y="5808663"/>
            <a:ext cx="617537" cy="250825"/>
            <a:chOff x="2356" y="1300"/>
            <a:chExt cx="555" cy="194"/>
          </a:xfrm>
        </p:grpSpPr>
        <p:sp>
          <p:nvSpPr>
            <p:cNvPr id="10347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7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8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8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8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8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8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8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7" name="Group 45"/>
          <p:cNvGrpSpPr>
            <a:grpSpLocks/>
          </p:cNvGrpSpPr>
          <p:nvPr/>
        </p:nvGrpSpPr>
        <p:grpSpPr bwMode="auto">
          <a:xfrm>
            <a:off x="3394075" y="6018213"/>
            <a:ext cx="617538" cy="250825"/>
            <a:chOff x="2356" y="1300"/>
            <a:chExt cx="555" cy="194"/>
          </a:xfrm>
        </p:grpSpPr>
        <p:sp>
          <p:nvSpPr>
            <p:cNvPr id="10347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7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7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7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7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7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7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7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8" name="Group 54"/>
          <p:cNvGrpSpPr>
            <a:grpSpLocks/>
          </p:cNvGrpSpPr>
          <p:nvPr/>
        </p:nvGrpSpPr>
        <p:grpSpPr bwMode="auto">
          <a:xfrm>
            <a:off x="2392363" y="5772150"/>
            <a:ext cx="617537" cy="250825"/>
            <a:chOff x="2356" y="1300"/>
            <a:chExt cx="555" cy="194"/>
          </a:xfrm>
        </p:grpSpPr>
        <p:sp>
          <p:nvSpPr>
            <p:cNvPr id="10346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6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6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6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6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6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6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6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9" name="Group 63"/>
          <p:cNvGrpSpPr>
            <a:grpSpLocks/>
          </p:cNvGrpSpPr>
          <p:nvPr/>
        </p:nvGrpSpPr>
        <p:grpSpPr bwMode="auto">
          <a:xfrm>
            <a:off x="1517650" y="6038850"/>
            <a:ext cx="617538" cy="250825"/>
            <a:chOff x="2356" y="1300"/>
            <a:chExt cx="555" cy="194"/>
          </a:xfrm>
        </p:grpSpPr>
        <p:sp>
          <p:nvSpPr>
            <p:cNvPr id="10345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5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5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5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6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6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5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5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1" name="Freeform 303"/>
          <p:cNvSpPr>
            <a:spLocks/>
          </p:cNvSpPr>
          <p:nvPr/>
        </p:nvSpPr>
        <p:spPr bwMode="auto">
          <a:xfrm>
            <a:off x="1257300" y="582612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" name="Freeform 299"/>
          <p:cNvSpPr>
            <a:spLocks/>
          </p:cNvSpPr>
          <p:nvPr/>
        </p:nvSpPr>
        <p:spPr bwMode="auto">
          <a:xfrm>
            <a:off x="1289050" y="586263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3" name="Freeform 301"/>
          <p:cNvSpPr>
            <a:spLocks/>
          </p:cNvSpPr>
          <p:nvPr/>
        </p:nvSpPr>
        <p:spPr bwMode="auto">
          <a:xfrm>
            <a:off x="1282700" y="577691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103453" name="Εικόνα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725" y="6140450"/>
            <a:ext cx="11779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580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1" grpId="0" animBg="1"/>
      <p:bldP spid="72" grpId="0" animBg="1"/>
      <p:bldP spid="7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CAC01E4-AFB7-4BB6-9A7D-9EC2FBD116D2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r>
              <a:rPr lang="en-US" dirty="0" smtClean="0"/>
              <a:t>IPv6</a:t>
            </a:r>
            <a:r>
              <a:rPr lang="el-GR" dirty="0" smtClean="0"/>
              <a:t>: κίνητρο</a:t>
            </a:r>
            <a:endParaRPr lang="en-US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439578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FF0000"/>
                </a:solidFill>
              </a:rPr>
              <a:t>Αρχικό κίνητρο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i="1" dirty="0" smtClean="0"/>
              <a:t> </a:t>
            </a:r>
            <a:r>
              <a:rPr lang="el-GR" dirty="0" smtClean="0"/>
              <a:t>Ο χώρος των </a:t>
            </a:r>
            <a:r>
              <a:rPr lang="en-US" dirty="0" smtClean="0"/>
              <a:t>32-bit</a:t>
            </a:r>
            <a:r>
              <a:rPr lang="el-GR" dirty="0" smtClean="0"/>
              <a:t> διευθύνσεων είχε δεσμευτεί σχεδόν πλήρως</a:t>
            </a:r>
            <a:r>
              <a:rPr lang="en-US" dirty="0" smtClean="0"/>
              <a:t>. 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Επιπλέον κίνητρο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Η δομή της κεφαλίδας βοηθά στην ταχύτητα επεξεργασίας/ προώθησης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Η κεφαλίδα αλλάζει για να εξυπηρετήσει το</a:t>
            </a:r>
            <a:r>
              <a:rPr lang="en-US" dirty="0" smtClean="0"/>
              <a:t>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endParaRPr lang="el-GR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l-GR" dirty="0" smtClean="0">
                <a:solidFill>
                  <a:srgbClr val="FF0000"/>
                </a:solidFill>
              </a:rPr>
              <a:t>Δομή </a:t>
            </a:r>
            <a:r>
              <a:rPr lang="en-US" dirty="0" smtClean="0">
                <a:solidFill>
                  <a:srgbClr val="FF0000"/>
                </a:solidFill>
              </a:rPr>
              <a:t>IPv6 datagram: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Σταθερού μήκους κεφαλίδα </a:t>
            </a:r>
            <a:r>
              <a:rPr lang="en-US" dirty="0" smtClean="0"/>
              <a:t>40 byte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Δεν επιτρέπεται κατάτμηση</a:t>
            </a:r>
            <a:endParaRPr lang="en-US" i="1" dirty="0" smtClean="0"/>
          </a:p>
        </p:txBody>
      </p:sp>
      <p:sp>
        <p:nvSpPr>
          <p:cNvPr id="1054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8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BF28D8E-A307-4FFA-A9A3-56DAC099C988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Δομή </a:t>
            </a:r>
            <a:r>
              <a:rPr lang="en-US" sz="3600" dirty="0" smtClean="0"/>
              <a:t>IPv6</a:t>
            </a:r>
            <a:r>
              <a:rPr lang="el-GR" sz="3600" dirty="0" smtClean="0"/>
              <a:t> Κεφαλίδας</a:t>
            </a:r>
            <a:endParaRPr lang="en-US" sz="3600" dirty="0" smtClean="0"/>
          </a:p>
        </p:txBody>
      </p:sp>
      <p:pic>
        <p:nvPicPr>
          <p:cNvPr id="106499" name="Picture 3" descr="471 ipv6 header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143250"/>
            <a:ext cx="486568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79425" y="1358900"/>
            <a:ext cx="8431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i="1">
                <a:solidFill>
                  <a:srgbClr val="FF0000"/>
                </a:solidFill>
              </a:rPr>
              <a:t>Προτεραιότητα (</a:t>
            </a:r>
            <a:r>
              <a:rPr lang="en-US" i="1">
                <a:solidFill>
                  <a:srgbClr val="FF0000"/>
                </a:solidFill>
              </a:rPr>
              <a:t>Priority</a:t>
            </a:r>
            <a:r>
              <a:rPr lang="el-GR" i="1">
                <a:solidFill>
                  <a:srgbClr val="FF0000"/>
                </a:solidFill>
              </a:rPr>
              <a:t>)</a:t>
            </a:r>
            <a:r>
              <a:rPr lang="en-US" i="1">
                <a:solidFill>
                  <a:srgbClr val="FF0000"/>
                </a:solidFill>
              </a:rPr>
              <a:t>:</a:t>
            </a:r>
            <a:r>
              <a:rPr lang="en-US"/>
              <a:t>  </a:t>
            </a:r>
            <a:r>
              <a:rPr lang="el-GR"/>
              <a:t>καθορίζει την προτεραιότητα μεταξύ</a:t>
            </a:r>
            <a:r>
              <a:rPr lang="en-US"/>
              <a:t> </a:t>
            </a:r>
            <a:r>
              <a:rPr lang="el-GR"/>
              <a:t>των </a:t>
            </a:r>
            <a:r>
              <a:rPr lang="en-US"/>
              <a:t>datagrams</a:t>
            </a:r>
            <a:endParaRPr lang="el-GR"/>
          </a:p>
          <a:p>
            <a:pPr eaLnBrk="0" hangingPunct="0"/>
            <a:r>
              <a:rPr lang="el-GR"/>
              <a:t>			  στη ροή (</a:t>
            </a:r>
            <a:r>
              <a:rPr lang="en-US"/>
              <a:t>flow</a:t>
            </a:r>
            <a:r>
              <a:rPr lang="el-GR"/>
              <a:t>)</a:t>
            </a:r>
            <a:r>
              <a:rPr lang="en-US"/>
              <a:t> </a:t>
            </a:r>
          </a:p>
          <a:p>
            <a:pPr eaLnBrk="0" hangingPunct="0"/>
            <a:r>
              <a:rPr lang="el-GR" i="1">
                <a:solidFill>
                  <a:srgbClr val="FF0000"/>
                </a:solidFill>
              </a:rPr>
              <a:t>Ετικέτα ροής (</a:t>
            </a:r>
            <a:r>
              <a:rPr lang="en-US" i="1">
                <a:solidFill>
                  <a:srgbClr val="FF0000"/>
                </a:solidFill>
              </a:rPr>
              <a:t>Flow Label</a:t>
            </a:r>
            <a:r>
              <a:rPr lang="el-GR" i="1">
                <a:solidFill>
                  <a:srgbClr val="FF0000"/>
                </a:solidFill>
              </a:rPr>
              <a:t>)</a:t>
            </a:r>
            <a:r>
              <a:rPr lang="en-US" i="1">
                <a:solidFill>
                  <a:srgbClr val="FF0000"/>
                </a:solidFill>
              </a:rPr>
              <a:t>:</a:t>
            </a:r>
            <a:r>
              <a:rPr lang="el-GR" i="1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  <a:r>
              <a:rPr lang="el-GR"/>
              <a:t>ταυτοποιεί </a:t>
            </a:r>
            <a:r>
              <a:rPr lang="en-US"/>
              <a:t>datagrams </a:t>
            </a:r>
            <a:r>
              <a:rPr lang="el-GR"/>
              <a:t>στην ίδια</a:t>
            </a:r>
            <a:r>
              <a:rPr lang="en-US"/>
              <a:t> “</a:t>
            </a:r>
            <a:r>
              <a:rPr lang="el-GR"/>
              <a:t>ροή</a:t>
            </a:r>
            <a:r>
              <a:rPr lang="en-US"/>
              <a:t>”</a:t>
            </a:r>
          </a:p>
          <a:p>
            <a:pPr eaLnBrk="0" hangingPunct="0"/>
            <a:r>
              <a:rPr lang="en-US"/>
              <a:t>               </a:t>
            </a:r>
            <a:r>
              <a:rPr lang="el-GR"/>
              <a:t>		</a:t>
            </a:r>
            <a:r>
              <a:rPr lang="en-US"/>
              <a:t>  (</a:t>
            </a:r>
            <a:r>
              <a:rPr lang="el-GR"/>
              <a:t>η έννοια της </a:t>
            </a:r>
            <a:r>
              <a:rPr lang="en-US"/>
              <a:t>“</a:t>
            </a:r>
            <a:r>
              <a:rPr lang="el-GR"/>
              <a:t>ροής</a:t>
            </a:r>
            <a:r>
              <a:rPr lang="en-US"/>
              <a:t>” </a:t>
            </a:r>
            <a:r>
              <a:rPr lang="el-GR"/>
              <a:t>δεν είναι καλά ορισμένη</a:t>
            </a:r>
            <a:r>
              <a:rPr lang="en-US"/>
              <a:t>)</a:t>
            </a:r>
          </a:p>
          <a:p>
            <a:pPr eaLnBrk="0" hangingPunct="0"/>
            <a:r>
              <a:rPr lang="el-GR" i="1">
                <a:solidFill>
                  <a:srgbClr val="FF0000"/>
                </a:solidFill>
              </a:rPr>
              <a:t>Επόμενη κεφαλίδα (</a:t>
            </a:r>
            <a:r>
              <a:rPr lang="en-US" i="1">
                <a:solidFill>
                  <a:srgbClr val="FF0000"/>
                </a:solidFill>
              </a:rPr>
              <a:t>Next header</a:t>
            </a:r>
            <a:r>
              <a:rPr lang="el-GR" i="1">
                <a:solidFill>
                  <a:srgbClr val="FF0000"/>
                </a:solidFill>
              </a:rPr>
              <a:t>)</a:t>
            </a:r>
            <a:r>
              <a:rPr lang="en-US" i="1">
                <a:solidFill>
                  <a:srgbClr val="FF0000"/>
                </a:solidFill>
              </a:rPr>
              <a:t>:</a:t>
            </a:r>
            <a:r>
              <a:rPr lang="el-GR" i="1">
                <a:solidFill>
                  <a:srgbClr val="FF0000"/>
                </a:solidFill>
              </a:rPr>
              <a:t> </a:t>
            </a:r>
            <a:r>
              <a:rPr lang="el-GR"/>
              <a:t>αναγνωρίζει το πρωτόκολλο ανώτερου</a:t>
            </a:r>
          </a:p>
          <a:p>
            <a:pPr eaLnBrk="0" hangingPunct="0"/>
            <a:r>
              <a:rPr lang="el-GR"/>
              <a:t>			            επιπέδου για δεδομένα</a:t>
            </a:r>
            <a:r>
              <a:rPr lang="en-US"/>
              <a:t> </a:t>
            </a:r>
          </a:p>
        </p:txBody>
      </p:sp>
      <p:sp>
        <p:nvSpPr>
          <p:cNvPr id="10650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6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3BBA8DE-9B65-4B63-AA04-4FC40845C941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05813" cy="1143000"/>
          </a:xfrm>
        </p:spPr>
        <p:txBody>
          <a:bodyPr/>
          <a:lstStyle/>
          <a:p>
            <a:r>
              <a:rPr lang="el-GR" sz="3600" dirty="0" smtClean="0"/>
              <a:t>Άλλες αλλαγές σε σχέση με το</a:t>
            </a:r>
            <a:r>
              <a:rPr lang="en-US" sz="3600" dirty="0" smtClean="0"/>
              <a:t> IPv4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8466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i="1" dirty="0" smtClean="0">
                <a:solidFill>
                  <a:srgbClr val="FF0000"/>
                </a:solidFill>
              </a:rPr>
              <a:t>Άθροισμα ελέγχου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l-GR" i="1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checksum)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i="1" dirty="0" smtClean="0"/>
              <a:t> </a:t>
            </a:r>
            <a:r>
              <a:rPr lang="el-GR" i="1" dirty="0" smtClean="0"/>
              <a:t>αφαιρέθηκε τελείως προκειμένου να μειωθεί ο χρόνος επεξεργασίας σε κάθε άλμα </a:t>
            </a:r>
            <a:r>
              <a:rPr lang="el-GR" dirty="0" smtClean="0"/>
              <a:t>(</a:t>
            </a:r>
            <a:r>
              <a:rPr lang="en-US" dirty="0" smtClean="0"/>
              <a:t>hop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i="1" dirty="0" smtClean="0">
                <a:solidFill>
                  <a:srgbClr val="FF0000"/>
                </a:solidFill>
              </a:rPr>
              <a:t>Επιλογές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επιτρέπονται, αλλά εκτός κεφαλίδας, καθορίζονται από το πεδίο </a:t>
            </a:r>
            <a:r>
              <a:rPr lang="en-US" dirty="0" smtClean="0"/>
              <a:t>“Next Header”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>
                <a:solidFill>
                  <a:srgbClr val="FF0000"/>
                </a:solidFill>
              </a:rPr>
              <a:t>ICMPv6:</a:t>
            </a:r>
            <a:r>
              <a:rPr lang="en-US" dirty="0" smtClean="0"/>
              <a:t> </a:t>
            </a:r>
            <a:r>
              <a:rPr lang="el-GR" dirty="0" smtClean="0"/>
              <a:t>νέα έκδοση του</a:t>
            </a:r>
            <a:r>
              <a:rPr lang="en-US" dirty="0" smtClean="0"/>
              <a:t> ICMP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Πρόσθετοι τύποι μηνυμάτων</a:t>
            </a:r>
            <a:r>
              <a:rPr lang="en-US" dirty="0" smtClean="0"/>
              <a:t>, </a:t>
            </a:r>
            <a:r>
              <a:rPr lang="el-GR" dirty="0" smtClean="0"/>
              <a:t>π</a:t>
            </a:r>
            <a:r>
              <a:rPr lang="en-US" dirty="0" smtClean="0"/>
              <a:t>.</a:t>
            </a:r>
            <a:r>
              <a:rPr lang="el-GR" dirty="0" smtClean="0"/>
              <a:t>χ</a:t>
            </a:r>
            <a:r>
              <a:rPr lang="en-US" dirty="0" smtClean="0"/>
              <a:t>. “</a:t>
            </a:r>
            <a:r>
              <a:rPr lang="el-GR" dirty="0" smtClean="0"/>
              <a:t>Πακέτο πολύ μεγάλο</a:t>
            </a:r>
            <a:r>
              <a:rPr lang="en-US" dirty="0" smtClean="0"/>
              <a:t>”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Συναρτήσεις διαχείρισης ομάδων </a:t>
            </a:r>
            <a:r>
              <a:rPr lang="el-GR" dirty="0" err="1" smtClean="0"/>
              <a:t>πολυεκπομπής</a:t>
            </a:r>
            <a:r>
              <a:rPr lang="en-US" dirty="0" smtClean="0"/>
              <a:t> (multicast)</a:t>
            </a:r>
          </a:p>
        </p:txBody>
      </p:sp>
      <p:sp>
        <p:nvSpPr>
          <p:cNvPr id="1075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7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5570443-0F57-4086-82D1-01D70B2A4F20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Μετάβαση από το</a:t>
            </a:r>
            <a:r>
              <a:rPr lang="en-US" sz="3600" dirty="0" smtClean="0"/>
              <a:t> IPv4 </a:t>
            </a:r>
            <a:r>
              <a:rPr lang="el-GR" sz="3600" dirty="0" smtClean="0"/>
              <a:t>στο</a:t>
            </a:r>
            <a:r>
              <a:rPr lang="en-US" sz="3600" dirty="0" smtClean="0"/>
              <a:t> IPv6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1114425"/>
            <a:ext cx="9015412" cy="35385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Δεν μπορούν να αναβαθμιστούν όλοι οι δρομολογητές ταυτόχρονα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χωρίς</a:t>
            </a:r>
            <a:r>
              <a:rPr lang="en-US" dirty="0" smtClean="0"/>
              <a:t> “</a:t>
            </a:r>
            <a:r>
              <a:rPr lang="el-GR" dirty="0" smtClean="0"/>
              <a:t>ημερομηνία μετάβασης</a:t>
            </a:r>
            <a:r>
              <a:rPr lang="en-US" dirty="0" smtClean="0"/>
              <a:t>”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Πώς θα μπορέσει το δίκτυο να λειτουργήσει με μείγμα δρομολογητών </a:t>
            </a:r>
            <a:r>
              <a:rPr lang="en-US" dirty="0" smtClean="0"/>
              <a:t>IPv4 </a:t>
            </a:r>
            <a:r>
              <a:rPr lang="el-GR" dirty="0" smtClean="0"/>
              <a:t>και</a:t>
            </a:r>
            <a:r>
              <a:rPr lang="en-US" dirty="0" smtClean="0"/>
              <a:t> IPv6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i="1" dirty="0" err="1" smtClean="0">
                <a:solidFill>
                  <a:srgbClr val="FF0000"/>
                </a:solidFill>
              </a:rPr>
              <a:t>Σηράγγωση</a:t>
            </a:r>
            <a:r>
              <a:rPr lang="el-GR" i="1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Tunneling</a:t>
            </a:r>
            <a:r>
              <a:rPr lang="el-GR" i="1" dirty="0" smtClean="0">
                <a:solidFill>
                  <a:srgbClr val="FF0000"/>
                </a:solidFill>
              </a:rPr>
              <a:t>)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n-US" dirty="0" smtClean="0"/>
              <a:t>IPv6 datagram </a:t>
            </a:r>
            <a:r>
              <a:rPr lang="el-GR" dirty="0" smtClean="0"/>
              <a:t>μεταφέρεται ως ωφέλιμο φορτίο (</a:t>
            </a:r>
            <a:r>
              <a:rPr lang="en-US" dirty="0" smtClean="0"/>
              <a:t>payload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σε</a:t>
            </a:r>
            <a:r>
              <a:rPr lang="en-US" dirty="0" smtClean="0"/>
              <a:t> IPv4 datagram </a:t>
            </a:r>
            <a:r>
              <a:rPr lang="el-GR" dirty="0" smtClean="0"/>
              <a:t>μεταξύ δρομολογητών</a:t>
            </a:r>
            <a:r>
              <a:rPr lang="en-US" dirty="0" smtClean="0"/>
              <a:t> IPv4</a:t>
            </a:r>
          </a:p>
        </p:txBody>
      </p:sp>
      <p:sp>
        <p:nvSpPr>
          <p:cNvPr id="1085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108549" name="Group 47"/>
          <p:cNvGrpSpPr>
            <a:grpSpLocks/>
          </p:cNvGrpSpPr>
          <p:nvPr/>
        </p:nvGrpSpPr>
        <p:grpSpPr bwMode="auto">
          <a:xfrm>
            <a:off x="2039938" y="5495925"/>
            <a:ext cx="4854575" cy="473075"/>
            <a:chOff x="1163" y="3504"/>
            <a:chExt cx="3058" cy="298"/>
          </a:xfrm>
        </p:grpSpPr>
        <p:sp>
          <p:nvSpPr>
            <p:cNvPr id="108582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08583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4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5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6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7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8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9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0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1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2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3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4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5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6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7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08550" name="Text Box 48"/>
          <p:cNvSpPr txBox="1">
            <a:spLocks noChangeArrowheads="1"/>
          </p:cNvSpPr>
          <p:nvPr/>
        </p:nvSpPr>
        <p:spPr bwMode="auto">
          <a:xfrm>
            <a:off x="625475" y="4662488"/>
            <a:ext cx="200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IPv4 source, dest addr </a:t>
            </a:r>
          </a:p>
        </p:txBody>
      </p:sp>
      <p:sp>
        <p:nvSpPr>
          <p:cNvPr id="108551" name="Text Box 50"/>
          <p:cNvSpPr txBox="1">
            <a:spLocks noChangeArrowheads="1"/>
          </p:cNvSpPr>
          <p:nvPr/>
        </p:nvSpPr>
        <p:spPr bwMode="auto">
          <a:xfrm>
            <a:off x="663575" y="4994275"/>
            <a:ext cx="165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IPv4 header fields </a:t>
            </a:r>
          </a:p>
        </p:txBody>
      </p:sp>
      <p:sp>
        <p:nvSpPr>
          <p:cNvPr id="108552" name="Line 55"/>
          <p:cNvSpPr>
            <a:spLocks noChangeShapeType="1"/>
          </p:cNvSpPr>
          <p:nvPr/>
        </p:nvSpPr>
        <p:spPr bwMode="auto">
          <a:xfrm>
            <a:off x="2473325" y="4918075"/>
            <a:ext cx="419100" cy="681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53" name="Line 56"/>
          <p:cNvSpPr>
            <a:spLocks noChangeShapeType="1"/>
          </p:cNvSpPr>
          <p:nvPr/>
        </p:nvSpPr>
        <p:spPr bwMode="auto">
          <a:xfrm>
            <a:off x="2414588" y="4905375"/>
            <a:ext cx="827087" cy="6365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54" name="Line 57"/>
          <p:cNvSpPr>
            <a:spLocks noChangeShapeType="1"/>
          </p:cNvSpPr>
          <p:nvPr/>
        </p:nvSpPr>
        <p:spPr bwMode="auto">
          <a:xfrm>
            <a:off x="1533525" y="5264150"/>
            <a:ext cx="782638" cy="3651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55" name="Line 24"/>
          <p:cNvSpPr>
            <a:spLocks noChangeShapeType="1"/>
          </p:cNvSpPr>
          <p:nvPr/>
        </p:nvSpPr>
        <p:spPr bwMode="auto">
          <a:xfrm>
            <a:off x="5284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56" name="Line 25"/>
          <p:cNvSpPr>
            <a:spLocks noChangeShapeType="1"/>
          </p:cNvSpPr>
          <p:nvPr/>
        </p:nvSpPr>
        <p:spPr bwMode="auto">
          <a:xfrm flipH="1">
            <a:off x="2095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0" name="Text Box 64"/>
          <p:cNvSpPr txBox="1">
            <a:spLocks noChangeArrowheads="1"/>
          </p:cNvSpPr>
          <p:nvPr/>
        </p:nvSpPr>
        <p:spPr bwMode="auto">
          <a:xfrm>
            <a:off x="4129088" y="5992813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IPv6 datagram</a:t>
            </a:r>
          </a:p>
        </p:txBody>
      </p:sp>
      <p:sp>
        <p:nvSpPr>
          <p:cNvPr id="31" name="Line 65"/>
          <p:cNvSpPr>
            <a:spLocks noChangeShapeType="1"/>
          </p:cNvSpPr>
          <p:nvPr/>
        </p:nvSpPr>
        <p:spPr bwMode="auto">
          <a:xfrm>
            <a:off x="5765800" y="616267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2" name="Line 66"/>
          <p:cNvSpPr>
            <a:spLocks noChangeShapeType="1"/>
          </p:cNvSpPr>
          <p:nvPr/>
        </p:nvSpPr>
        <p:spPr bwMode="auto">
          <a:xfrm flipH="1">
            <a:off x="3267075" y="6162675"/>
            <a:ext cx="925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60" name="Rectangle 69"/>
          <p:cNvSpPr>
            <a:spLocks noChangeArrowheads="1"/>
          </p:cNvSpPr>
          <p:nvPr/>
        </p:nvSpPr>
        <p:spPr bwMode="auto">
          <a:xfrm>
            <a:off x="3436938" y="5514975"/>
            <a:ext cx="3422650" cy="401638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34" name="Group 70"/>
          <p:cNvGrpSpPr>
            <a:grpSpLocks/>
          </p:cNvGrpSpPr>
          <p:nvPr/>
        </p:nvGrpSpPr>
        <p:grpSpPr bwMode="auto">
          <a:xfrm>
            <a:off x="4552950" y="4416425"/>
            <a:ext cx="3379788" cy="1109663"/>
            <a:chOff x="2868" y="2782"/>
            <a:chExt cx="2129" cy="699"/>
          </a:xfrm>
        </p:grpSpPr>
        <p:sp>
          <p:nvSpPr>
            <p:cNvPr id="108580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IPv4 payload </a:t>
              </a:r>
            </a:p>
          </p:txBody>
        </p:sp>
        <p:sp>
          <p:nvSpPr>
            <p:cNvPr id="108581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7" name="Group 71"/>
          <p:cNvGrpSpPr>
            <a:grpSpLocks/>
          </p:cNvGrpSpPr>
          <p:nvPr/>
        </p:nvGrpSpPr>
        <p:grpSpPr bwMode="auto">
          <a:xfrm>
            <a:off x="2459038" y="4684713"/>
            <a:ext cx="4378325" cy="1239837"/>
            <a:chOff x="1665" y="1396"/>
            <a:chExt cx="2758" cy="781"/>
          </a:xfrm>
        </p:grpSpPr>
        <p:sp>
          <p:nvSpPr>
            <p:cNvPr id="108564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08565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66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67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68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69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0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1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2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3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UDP/TCP payload</a:t>
              </a:r>
            </a:p>
          </p:txBody>
        </p:sp>
        <p:sp>
          <p:nvSpPr>
            <p:cNvPr id="108574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IPv6 source dest addr</a:t>
              </a:r>
            </a:p>
          </p:txBody>
        </p:sp>
        <p:sp>
          <p:nvSpPr>
            <p:cNvPr id="108575" name="Text Box 18"/>
            <p:cNvSpPr txBox="1">
              <a:spLocks noChangeArrowheads="1"/>
            </p:cNvSpPr>
            <p:nvPr/>
          </p:nvSpPr>
          <p:spPr bwMode="auto">
            <a:xfrm>
              <a:off x="1665" y="1492"/>
              <a:ext cx="101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IPv6 header fields</a:t>
              </a:r>
            </a:p>
          </p:txBody>
        </p:sp>
        <p:sp>
          <p:nvSpPr>
            <p:cNvPr id="108576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7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8" name="Line 58"/>
            <p:cNvSpPr>
              <a:spLocks noChangeShapeType="1"/>
            </p:cNvSpPr>
            <p:nvPr/>
          </p:nvSpPr>
          <p:spPr bwMode="auto">
            <a:xfrm>
              <a:off x="2329" y="1701"/>
              <a:ext cx="57" cy="24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9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108563" name="Εικόνα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288" y="6175375"/>
            <a:ext cx="17922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36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8FDB726-61A5-4ED9-9331-EA6C44467AF6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302" y="158563"/>
            <a:ext cx="7772400" cy="990600"/>
          </a:xfrm>
        </p:spPr>
        <p:txBody>
          <a:bodyPr/>
          <a:lstStyle/>
          <a:p>
            <a:r>
              <a:rPr lang="el-GR" sz="3600" dirty="0" err="1" smtClean="0"/>
              <a:t>Σηράγγωση</a:t>
            </a:r>
            <a:r>
              <a:rPr lang="el-GR" sz="3600" dirty="0" smtClean="0"/>
              <a:t> (</a:t>
            </a:r>
            <a:r>
              <a:rPr lang="en-US" sz="3600" dirty="0" smtClean="0"/>
              <a:t>Tunneling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  <p:grpSp>
        <p:nvGrpSpPr>
          <p:cNvPr id="2" name="Group 241"/>
          <p:cNvGrpSpPr>
            <a:grpSpLocks/>
          </p:cNvGrpSpPr>
          <p:nvPr/>
        </p:nvGrpSpPr>
        <p:grpSpPr bwMode="auto">
          <a:xfrm>
            <a:off x="442913" y="1289050"/>
            <a:ext cx="7497762" cy="1196975"/>
            <a:chOff x="261" y="619"/>
            <a:chExt cx="4723" cy="682"/>
          </a:xfrm>
        </p:grpSpPr>
        <p:grpSp>
          <p:nvGrpSpPr>
            <p:cNvPr id="109676" name="Group 3"/>
            <p:cNvGrpSpPr>
              <a:grpSpLocks/>
            </p:cNvGrpSpPr>
            <p:nvPr/>
          </p:nvGrpSpPr>
          <p:grpSpPr bwMode="auto">
            <a:xfrm>
              <a:off x="1356" y="707"/>
              <a:ext cx="446" cy="402"/>
              <a:chOff x="1898" y="728"/>
              <a:chExt cx="446" cy="402"/>
            </a:xfrm>
          </p:grpSpPr>
          <p:grpSp>
            <p:nvGrpSpPr>
              <p:cNvPr id="109734" name="Group 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736" name="Oval 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737" name="Line 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38" name="Line 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39" name="Rectangle 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740" name="Oval 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741" name="Group 1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746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4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4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742" name="Group 1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743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4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4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735" name="Text Box 1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A</a:t>
                </a:r>
              </a:p>
            </p:txBody>
          </p:sp>
        </p:grpSp>
        <p:grpSp>
          <p:nvGrpSpPr>
            <p:cNvPr id="109677" name="Group 19"/>
            <p:cNvGrpSpPr>
              <a:grpSpLocks/>
            </p:cNvGrpSpPr>
            <p:nvPr/>
          </p:nvGrpSpPr>
          <p:grpSpPr bwMode="auto">
            <a:xfrm>
              <a:off x="2015" y="710"/>
              <a:ext cx="446" cy="402"/>
              <a:chOff x="1898" y="728"/>
              <a:chExt cx="446" cy="402"/>
            </a:xfrm>
          </p:grpSpPr>
          <p:grpSp>
            <p:nvGrpSpPr>
              <p:cNvPr id="109719" name="Group 2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721" name="Oval 2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722" name="Line 2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23" name="Line 2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24" name="Rectangle 2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725" name="Oval 2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726" name="Group 2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731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3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3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727" name="Group 3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728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2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3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720" name="Text Box 3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B</a:t>
                </a:r>
              </a:p>
            </p:txBody>
          </p:sp>
        </p:grpSp>
        <p:grpSp>
          <p:nvGrpSpPr>
            <p:cNvPr id="109678" name="Group 35"/>
            <p:cNvGrpSpPr>
              <a:grpSpLocks/>
            </p:cNvGrpSpPr>
            <p:nvPr/>
          </p:nvGrpSpPr>
          <p:grpSpPr bwMode="auto">
            <a:xfrm>
              <a:off x="3914" y="704"/>
              <a:ext cx="446" cy="402"/>
              <a:chOff x="1898" y="728"/>
              <a:chExt cx="446" cy="402"/>
            </a:xfrm>
          </p:grpSpPr>
          <p:grpSp>
            <p:nvGrpSpPr>
              <p:cNvPr id="109704" name="Group 3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706" name="Oval 3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707" name="Line 3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08" name="Line 3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09" name="Rectangle 4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710" name="Oval 4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711" name="Group 4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716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1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1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712" name="Group 4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713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1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1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705" name="Text Box 5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E</a:t>
                </a:r>
              </a:p>
            </p:txBody>
          </p:sp>
        </p:grpSp>
        <p:grpSp>
          <p:nvGrpSpPr>
            <p:cNvPr id="109679" name="Group 51"/>
            <p:cNvGrpSpPr>
              <a:grpSpLocks/>
            </p:cNvGrpSpPr>
            <p:nvPr/>
          </p:nvGrpSpPr>
          <p:grpSpPr bwMode="auto">
            <a:xfrm>
              <a:off x="4538" y="697"/>
              <a:ext cx="446" cy="402"/>
              <a:chOff x="1898" y="728"/>
              <a:chExt cx="446" cy="402"/>
            </a:xfrm>
          </p:grpSpPr>
          <p:grpSp>
            <p:nvGrpSpPr>
              <p:cNvPr id="109689" name="Group 52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91" name="Oval 53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92" name="Line 54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93" name="Line 55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94" name="Rectangle 56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95" name="Oval 57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96" name="Group 58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701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0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0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97" name="Group 62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98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99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00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90" name="Text Box 66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F</a:t>
                </a:r>
              </a:p>
            </p:txBody>
          </p:sp>
        </p:grpSp>
        <p:sp>
          <p:nvSpPr>
            <p:cNvPr id="109680" name="Rectangle 67"/>
            <p:cNvSpPr>
              <a:spLocks noChangeArrowheads="1"/>
            </p:cNvSpPr>
            <p:nvPr/>
          </p:nvSpPr>
          <p:spPr bwMode="auto">
            <a:xfrm>
              <a:off x="2460" y="1001"/>
              <a:ext cx="1437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09681" name="Line 68"/>
            <p:cNvSpPr>
              <a:spLocks noChangeShapeType="1"/>
            </p:cNvSpPr>
            <p:nvPr/>
          </p:nvSpPr>
          <p:spPr bwMode="auto">
            <a:xfrm flipV="1">
              <a:off x="1809" y="1016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682" name="Line 69"/>
            <p:cNvSpPr>
              <a:spLocks noChangeShapeType="1"/>
            </p:cNvSpPr>
            <p:nvPr/>
          </p:nvSpPr>
          <p:spPr bwMode="auto">
            <a:xfrm flipV="1">
              <a:off x="4358" y="1004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683" name="Text Box 70"/>
            <p:cNvSpPr txBox="1">
              <a:spLocks noChangeArrowheads="1"/>
            </p:cNvSpPr>
            <p:nvPr/>
          </p:nvSpPr>
          <p:spPr bwMode="auto">
            <a:xfrm>
              <a:off x="1392" y="1088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684" name="Text Box 71"/>
            <p:cNvSpPr txBox="1">
              <a:spLocks noChangeArrowheads="1"/>
            </p:cNvSpPr>
            <p:nvPr/>
          </p:nvSpPr>
          <p:spPr bwMode="auto">
            <a:xfrm>
              <a:off x="2051" y="1089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685" name="Text Box 72"/>
            <p:cNvSpPr txBox="1">
              <a:spLocks noChangeArrowheads="1"/>
            </p:cNvSpPr>
            <p:nvPr/>
          </p:nvSpPr>
          <p:spPr bwMode="auto">
            <a:xfrm>
              <a:off x="3957" y="1084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686" name="Text Box 73"/>
            <p:cNvSpPr txBox="1">
              <a:spLocks noChangeArrowheads="1"/>
            </p:cNvSpPr>
            <p:nvPr/>
          </p:nvSpPr>
          <p:spPr bwMode="auto">
            <a:xfrm>
              <a:off x="4575" y="108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687" name="Text Box 74"/>
            <p:cNvSpPr txBox="1">
              <a:spLocks noChangeArrowheads="1"/>
            </p:cNvSpPr>
            <p:nvPr/>
          </p:nvSpPr>
          <p:spPr bwMode="auto">
            <a:xfrm>
              <a:off x="2583" y="619"/>
              <a:ext cx="131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IPv4 tunnel </a:t>
              </a:r>
              <a:r>
                <a:rPr lang="el-GR" sz="1600">
                  <a:solidFill>
                    <a:srgbClr val="FF0000"/>
                  </a:solidFill>
                </a:rPr>
                <a:t>συνδέει </a:t>
              </a: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IPv6 </a:t>
              </a:r>
              <a:r>
                <a:rPr lang="el-GR" sz="1600">
                  <a:solidFill>
                    <a:srgbClr val="FF0000"/>
                  </a:solidFill>
                </a:rPr>
                <a:t>δρομολογητές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109688" name="Text Box 75"/>
            <p:cNvSpPr txBox="1">
              <a:spLocks noChangeArrowheads="1"/>
            </p:cNvSpPr>
            <p:nvPr/>
          </p:nvSpPr>
          <p:spPr bwMode="auto">
            <a:xfrm>
              <a:off x="261" y="828"/>
              <a:ext cx="8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/>
                <a:t>Λογική όψη</a:t>
              </a:r>
              <a:r>
                <a:rPr lang="en-US"/>
                <a:t>:</a:t>
              </a:r>
            </a:p>
          </p:txBody>
        </p:sp>
      </p:grpSp>
      <p:grpSp>
        <p:nvGrpSpPr>
          <p:cNvPr id="109572" name="Group 240"/>
          <p:cNvGrpSpPr>
            <a:grpSpLocks/>
          </p:cNvGrpSpPr>
          <p:nvPr/>
        </p:nvGrpSpPr>
        <p:grpSpPr bwMode="auto">
          <a:xfrm>
            <a:off x="307975" y="3044825"/>
            <a:ext cx="7593013" cy="963613"/>
            <a:chOff x="195" y="1410"/>
            <a:chExt cx="4783" cy="607"/>
          </a:xfrm>
        </p:grpSpPr>
        <p:sp>
          <p:nvSpPr>
            <p:cNvPr id="109574" name="Text Box 76"/>
            <p:cNvSpPr txBox="1">
              <a:spLocks noChangeArrowheads="1"/>
            </p:cNvSpPr>
            <p:nvPr/>
          </p:nvSpPr>
          <p:spPr bwMode="auto">
            <a:xfrm>
              <a:off x="195" y="1555"/>
              <a:ext cx="8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/>
                <a:t>Φυσική όψη</a:t>
              </a:r>
              <a:r>
                <a:rPr lang="en-US"/>
                <a:t>:</a:t>
              </a:r>
            </a:p>
          </p:txBody>
        </p:sp>
        <p:grpSp>
          <p:nvGrpSpPr>
            <p:cNvPr id="109575" name="Group 77"/>
            <p:cNvGrpSpPr>
              <a:grpSpLocks/>
            </p:cNvGrpSpPr>
            <p:nvPr/>
          </p:nvGrpSpPr>
          <p:grpSpPr bwMode="auto">
            <a:xfrm>
              <a:off x="1350" y="1420"/>
              <a:ext cx="446" cy="402"/>
              <a:chOff x="1898" y="728"/>
              <a:chExt cx="446" cy="402"/>
            </a:xfrm>
          </p:grpSpPr>
          <p:grpSp>
            <p:nvGrpSpPr>
              <p:cNvPr id="109661" name="Group 78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63" name="Oval 79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64" name="Line 80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65" name="Line 81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66" name="Rectangle 82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67" name="Oval 83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68" name="Group 84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673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7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75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69" name="Group 88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70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7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7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62" name="Text Box 92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A</a:t>
                </a:r>
              </a:p>
            </p:txBody>
          </p:sp>
        </p:grpSp>
        <p:grpSp>
          <p:nvGrpSpPr>
            <p:cNvPr id="109576" name="Group 93"/>
            <p:cNvGrpSpPr>
              <a:grpSpLocks/>
            </p:cNvGrpSpPr>
            <p:nvPr/>
          </p:nvGrpSpPr>
          <p:grpSpPr bwMode="auto">
            <a:xfrm>
              <a:off x="2009" y="1423"/>
              <a:ext cx="446" cy="402"/>
              <a:chOff x="1898" y="728"/>
              <a:chExt cx="446" cy="402"/>
            </a:xfrm>
          </p:grpSpPr>
          <p:grpSp>
            <p:nvGrpSpPr>
              <p:cNvPr id="109646" name="Group 9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48" name="Oval 9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49" name="Line 9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50" name="Line 9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51" name="Rectangle 9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52" name="Oval 9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53" name="Group 10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658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59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60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54" name="Group 10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55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5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5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47" name="Text Box 10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B</a:t>
                </a:r>
              </a:p>
            </p:txBody>
          </p:sp>
        </p:grpSp>
        <p:grpSp>
          <p:nvGrpSpPr>
            <p:cNvPr id="109577" name="Group 109"/>
            <p:cNvGrpSpPr>
              <a:grpSpLocks/>
            </p:cNvGrpSpPr>
            <p:nvPr/>
          </p:nvGrpSpPr>
          <p:grpSpPr bwMode="auto">
            <a:xfrm>
              <a:off x="3908" y="1417"/>
              <a:ext cx="446" cy="402"/>
              <a:chOff x="1898" y="728"/>
              <a:chExt cx="446" cy="402"/>
            </a:xfrm>
          </p:grpSpPr>
          <p:grpSp>
            <p:nvGrpSpPr>
              <p:cNvPr id="109631" name="Group 11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33" name="Oval 11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34" name="Line 11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35" name="Line 11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36" name="Rectangle 11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37" name="Oval 11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38" name="Group 11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643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4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4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39" name="Group 12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40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4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4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32" name="Text Box 12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E</a:t>
                </a:r>
              </a:p>
            </p:txBody>
          </p:sp>
        </p:grpSp>
        <p:grpSp>
          <p:nvGrpSpPr>
            <p:cNvPr id="109578" name="Group 125"/>
            <p:cNvGrpSpPr>
              <a:grpSpLocks/>
            </p:cNvGrpSpPr>
            <p:nvPr/>
          </p:nvGrpSpPr>
          <p:grpSpPr bwMode="auto">
            <a:xfrm>
              <a:off x="4532" y="1410"/>
              <a:ext cx="446" cy="402"/>
              <a:chOff x="1898" y="728"/>
              <a:chExt cx="446" cy="402"/>
            </a:xfrm>
          </p:grpSpPr>
          <p:grpSp>
            <p:nvGrpSpPr>
              <p:cNvPr id="109616" name="Group 12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18" name="Oval 12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19" name="Line 12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20" name="Line 12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21" name="Rectangle 13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22" name="Oval 13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23" name="Group 13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628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29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30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24" name="Group 13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25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26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2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17" name="Text Box 14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F</a:t>
                </a:r>
              </a:p>
            </p:txBody>
          </p:sp>
        </p:grpSp>
        <p:sp>
          <p:nvSpPr>
            <p:cNvPr id="109579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580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581" name="Text Box 143"/>
            <p:cNvSpPr txBox="1">
              <a:spLocks noChangeArrowheads="1"/>
            </p:cNvSpPr>
            <p:nvPr/>
          </p:nvSpPr>
          <p:spPr bwMode="auto">
            <a:xfrm>
              <a:off x="1386" y="1801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582" name="Text Box 144"/>
            <p:cNvSpPr txBox="1">
              <a:spLocks noChangeArrowheads="1"/>
            </p:cNvSpPr>
            <p:nvPr/>
          </p:nvSpPr>
          <p:spPr bwMode="auto">
            <a:xfrm>
              <a:off x="2045" y="1802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583" name="Text Box 145"/>
            <p:cNvSpPr txBox="1">
              <a:spLocks noChangeArrowheads="1"/>
            </p:cNvSpPr>
            <p:nvPr/>
          </p:nvSpPr>
          <p:spPr bwMode="auto">
            <a:xfrm>
              <a:off x="3951" y="1797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584" name="Text Box 146"/>
            <p:cNvSpPr txBox="1">
              <a:spLocks noChangeArrowheads="1"/>
            </p:cNvSpPr>
            <p:nvPr/>
          </p:nvSpPr>
          <p:spPr bwMode="auto">
            <a:xfrm>
              <a:off x="4569" y="1799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585" name="Line 147"/>
            <p:cNvSpPr>
              <a:spLocks noChangeShapeType="1"/>
            </p:cNvSpPr>
            <p:nvPr/>
          </p:nvSpPr>
          <p:spPr bwMode="auto">
            <a:xfrm flipV="1">
              <a:off x="2454" y="1723"/>
              <a:ext cx="14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586" name="Text Box 180"/>
            <p:cNvSpPr txBox="1">
              <a:spLocks noChangeArrowheads="1"/>
            </p:cNvSpPr>
            <p:nvPr/>
          </p:nvSpPr>
          <p:spPr bwMode="auto">
            <a:xfrm>
              <a:off x="2663" y="1804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sp>
          <p:nvSpPr>
            <p:cNvPr id="109587" name="Text Box 181"/>
            <p:cNvSpPr txBox="1">
              <a:spLocks noChangeArrowheads="1"/>
            </p:cNvSpPr>
            <p:nvPr/>
          </p:nvSpPr>
          <p:spPr bwMode="auto">
            <a:xfrm>
              <a:off x="3289" y="1805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grpSp>
          <p:nvGrpSpPr>
            <p:cNvPr id="109588" name="Group 212"/>
            <p:cNvGrpSpPr>
              <a:grpSpLocks/>
            </p:cNvGrpSpPr>
            <p:nvPr/>
          </p:nvGrpSpPr>
          <p:grpSpPr bwMode="auto">
            <a:xfrm>
              <a:off x="2621" y="1586"/>
              <a:ext cx="446" cy="212"/>
              <a:chOff x="1510" y="1569"/>
              <a:chExt cx="446" cy="212"/>
            </a:xfrm>
          </p:grpSpPr>
          <p:sp>
            <p:nvSpPr>
              <p:cNvPr id="109603" name="Oval 213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09604" name="Line 214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605" name="Line 215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606" name="Rectangle 216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09607" name="Oval 217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09608" name="Group 218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109613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14" name="Line 2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15" name="Line 2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09609" name="Group 222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109610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11" name="Line 2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12" name="Line 2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9589" name="Group 226"/>
            <p:cNvGrpSpPr>
              <a:grpSpLocks/>
            </p:cNvGrpSpPr>
            <p:nvPr/>
          </p:nvGrpSpPr>
          <p:grpSpPr bwMode="auto">
            <a:xfrm>
              <a:off x="3235" y="1591"/>
              <a:ext cx="446" cy="212"/>
              <a:chOff x="1510" y="1569"/>
              <a:chExt cx="446" cy="212"/>
            </a:xfrm>
          </p:grpSpPr>
          <p:sp>
            <p:nvSpPr>
              <p:cNvPr id="109590" name="Oval 227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09591" name="Line 228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592" name="Line 229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593" name="Rectangle 230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09594" name="Oval 231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09595" name="Group 232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109600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01" name="Line 2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02" name="Line 2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09596" name="Group 236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109597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598" name="Line 2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599" name="Line 2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10957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6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B8BFC10-06B8-4A6E-9AA9-368BC772B9EF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21506" name="Group 166"/>
          <p:cNvGrpSpPr>
            <a:grpSpLocks/>
          </p:cNvGrpSpPr>
          <p:nvPr/>
        </p:nvGrpSpPr>
        <p:grpSpPr bwMode="auto">
          <a:xfrm>
            <a:off x="1109663" y="1208088"/>
            <a:ext cx="5722937" cy="5245100"/>
            <a:chOff x="277" y="129"/>
            <a:chExt cx="3605" cy="3304"/>
          </a:xfrm>
        </p:grpSpPr>
        <p:sp>
          <p:nvSpPr>
            <p:cNvPr id="21513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14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15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17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518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21663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64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65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66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67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68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7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74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75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69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7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71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72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19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21650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51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52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53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54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55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6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61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62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56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5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58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59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20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21637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38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39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40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41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42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4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8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9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43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4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5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6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21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21624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25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26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27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28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29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3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5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6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30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3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2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3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22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21611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12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13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14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15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16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2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22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23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17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1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19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20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23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21598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99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00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01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02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03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0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09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10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04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0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06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07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21524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5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748 w 294"/>
                <a:gd name="T3" fmla="*/ 3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6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6 h 174"/>
                <a:gd name="T2" fmla="*/ 160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7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2396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8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412541 w 370"/>
                <a:gd name="T1" fmla="*/ 4764131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9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0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31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32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3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21534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21535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21536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37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0111</a:t>
              </a:r>
            </a:p>
          </p:txBody>
        </p:sp>
        <p:sp>
          <p:nvSpPr>
            <p:cNvPr id="21538" name="Text Box 106"/>
            <p:cNvSpPr txBox="1">
              <a:spLocks noChangeArrowheads="1"/>
            </p:cNvSpPr>
            <p:nvPr/>
          </p:nvSpPr>
          <p:spPr bwMode="auto">
            <a:xfrm>
              <a:off x="277" y="1760"/>
              <a:ext cx="143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>
                  <a:latin typeface="Arial" charset="0"/>
                </a:rPr>
                <a:t>τιμή στην κεφαλίδα του</a:t>
              </a:r>
            </a:p>
            <a:p>
              <a:r>
                <a:rPr lang="el-GR" sz="1600">
                  <a:latin typeface="Arial" charset="0"/>
                </a:rPr>
                <a:t>αφικνούμενου πακέτου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1539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40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routing algorithm</a:t>
              </a:r>
            </a:p>
          </p:txBody>
        </p:sp>
        <p:sp>
          <p:nvSpPr>
            <p:cNvPr id="21541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42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local forwarding table</a:t>
              </a:r>
            </a:p>
          </p:txBody>
        </p:sp>
        <p:sp>
          <p:nvSpPr>
            <p:cNvPr id="21543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header value</a:t>
              </a:r>
            </a:p>
          </p:txBody>
        </p:sp>
        <p:sp>
          <p:nvSpPr>
            <p:cNvPr id="21544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output link</a:t>
              </a:r>
            </a:p>
          </p:txBody>
        </p:sp>
        <p:sp>
          <p:nvSpPr>
            <p:cNvPr id="21545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46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0100</a:t>
              </a:r>
            </a:p>
            <a:p>
              <a:pPr algn="r"/>
              <a:r>
                <a:rPr lang="en-US" sz="1200">
                  <a:latin typeface="Arial" charset="0"/>
                </a:rPr>
                <a:t>0101</a:t>
              </a:r>
            </a:p>
            <a:p>
              <a:pPr algn="r"/>
              <a:r>
                <a:rPr lang="en-US" sz="1200">
                  <a:latin typeface="Arial" charset="0"/>
                </a:rPr>
                <a:t>0111</a:t>
              </a:r>
            </a:p>
            <a:p>
              <a:pPr algn="r"/>
              <a:r>
                <a:rPr lang="en-US" sz="1200">
                  <a:latin typeface="Arial" charset="0"/>
                </a:rPr>
                <a:t>1001</a:t>
              </a:r>
            </a:p>
          </p:txBody>
        </p:sp>
        <p:sp>
          <p:nvSpPr>
            <p:cNvPr id="21547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21548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49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0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51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2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3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4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5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6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7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1558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21591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92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93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94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5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6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7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1559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21584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85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86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87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8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9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0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1560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21577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8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9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80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1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2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3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1561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21570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1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2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3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74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75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76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1562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21563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64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65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66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67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68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69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</p:grpSp>
      <p:sp>
        <p:nvSpPr>
          <p:cNvPr id="21507" name="Text Box 167"/>
          <p:cNvSpPr txBox="1">
            <a:spLocks noChangeArrowheads="1"/>
          </p:cNvSpPr>
          <p:nvPr/>
        </p:nvSpPr>
        <p:spPr bwMode="auto">
          <a:xfrm>
            <a:off x="501650" y="250825"/>
            <a:ext cx="869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800" u="sng">
                <a:solidFill>
                  <a:schemeClr val="accent2"/>
                </a:solidFill>
              </a:rPr>
              <a:t>Αλληλεπίδραση μεταξύ δρομολόγησης και προώθησης</a:t>
            </a:r>
            <a:endParaRPr lang="en-US" sz="2800" u="sng">
              <a:solidFill>
                <a:schemeClr val="accent2"/>
              </a:solidFill>
            </a:endParaRP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21509" name="168 - Ορθογώνιο"/>
          <p:cNvSpPr>
            <a:spLocks noChangeArrowheads="1"/>
          </p:cNvSpPr>
          <p:nvPr/>
        </p:nvSpPr>
        <p:spPr bwMode="auto">
          <a:xfrm>
            <a:off x="5341938" y="962025"/>
            <a:ext cx="3095625" cy="10747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l-GR" sz="1600" dirty="0">
                <a:solidFill>
                  <a:srgbClr val="FF0000"/>
                </a:solidFill>
                <a:latin typeface="Arial" charset="0"/>
                <a:cs typeface="Arial" charset="0"/>
              </a:rPr>
              <a:t>Ο αλγόριθμος δρομολόγησης</a:t>
            </a:r>
          </a:p>
          <a:p>
            <a:pPr eaLnBrk="0" hangingPunct="0"/>
            <a:r>
              <a:rPr lang="el-GR" sz="1600" dirty="0">
                <a:solidFill>
                  <a:srgbClr val="FF0000"/>
                </a:solidFill>
                <a:latin typeface="Arial" charset="0"/>
                <a:cs typeface="Arial" charset="0"/>
              </a:rPr>
              <a:t>καθορίζει το μονοπάτι από </a:t>
            </a:r>
          </a:p>
          <a:p>
            <a:pPr eaLnBrk="0" hangingPunct="0"/>
            <a:r>
              <a:rPr lang="el-GR" sz="1600" dirty="0">
                <a:solidFill>
                  <a:srgbClr val="FF0000"/>
                </a:solidFill>
                <a:latin typeface="Arial" charset="0"/>
                <a:cs typeface="Arial" charset="0"/>
              </a:rPr>
              <a:t>άκρο σε άκρο διαμέσου του</a:t>
            </a:r>
          </a:p>
          <a:p>
            <a:pPr eaLnBrk="0" hangingPunct="0"/>
            <a:r>
              <a:rPr lang="el-GR" sz="1600" dirty="0">
                <a:solidFill>
                  <a:srgbClr val="FF0000"/>
                </a:solidFill>
                <a:latin typeface="Arial" charset="0"/>
                <a:cs typeface="Arial" charset="0"/>
              </a:rPr>
              <a:t>δικτύου</a:t>
            </a:r>
          </a:p>
        </p:txBody>
      </p:sp>
      <p:sp>
        <p:nvSpPr>
          <p:cNvPr id="21510" name="Line 171"/>
          <p:cNvSpPr>
            <a:spLocks noChangeShapeType="1"/>
          </p:cNvSpPr>
          <p:nvPr/>
        </p:nvSpPr>
        <p:spPr bwMode="auto">
          <a:xfrm flipV="1">
            <a:off x="4411663" y="1555750"/>
            <a:ext cx="1011237" cy="317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1" name="170 - Ορθογώνιο"/>
          <p:cNvSpPr>
            <a:spLocks noChangeArrowheads="1"/>
          </p:cNvSpPr>
          <p:nvPr/>
        </p:nvSpPr>
        <p:spPr bwMode="auto">
          <a:xfrm>
            <a:off x="5422900" y="2085975"/>
            <a:ext cx="2759075" cy="10096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l-GR" sz="1600">
                <a:solidFill>
                  <a:srgbClr val="FF0000"/>
                </a:solidFill>
                <a:latin typeface="Arial" charset="0"/>
                <a:cs typeface="Arial" charset="0"/>
              </a:rPr>
              <a:t>Ο πίνακας προώθησης </a:t>
            </a:r>
          </a:p>
          <a:p>
            <a:pPr eaLnBrk="0" hangingPunct="0"/>
            <a:r>
              <a:rPr lang="el-GR" sz="1600">
                <a:solidFill>
                  <a:srgbClr val="FF0000"/>
                </a:solidFill>
                <a:latin typeface="Arial" charset="0"/>
                <a:cs typeface="Arial" charset="0"/>
              </a:rPr>
              <a:t>καθορίζει την προώθηση </a:t>
            </a:r>
          </a:p>
          <a:p>
            <a:pPr eaLnBrk="0" hangingPunct="0"/>
            <a:r>
              <a:rPr lang="el-GR" sz="1600">
                <a:solidFill>
                  <a:srgbClr val="FF0000"/>
                </a:solidFill>
                <a:latin typeface="Arial" charset="0"/>
                <a:cs typeface="Arial" charset="0"/>
              </a:rPr>
              <a:t>τοπικά σε αυτόν τον </a:t>
            </a:r>
          </a:p>
          <a:p>
            <a:pPr eaLnBrk="0" hangingPunct="0"/>
            <a:r>
              <a:rPr lang="el-GR" sz="1600">
                <a:solidFill>
                  <a:srgbClr val="FF0000"/>
                </a:solidFill>
                <a:latin typeface="Arial" charset="0"/>
                <a:cs typeface="Arial" charset="0"/>
              </a:rPr>
              <a:t>δρομολογητή</a:t>
            </a:r>
          </a:p>
        </p:txBody>
      </p:sp>
      <p:sp>
        <p:nvSpPr>
          <p:cNvPr id="21512" name="Line 171"/>
          <p:cNvSpPr>
            <a:spLocks noChangeShapeType="1"/>
          </p:cNvSpPr>
          <p:nvPr/>
        </p:nvSpPr>
        <p:spPr bwMode="auto">
          <a:xfrm flipV="1">
            <a:off x="4619625" y="2246313"/>
            <a:ext cx="866775" cy="317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792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9E3D9D6-7C60-417A-8339-3F12C138EECC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r>
              <a:rPr lang="el-GR" sz="3600" dirty="0" err="1" smtClean="0"/>
              <a:t>Σηράγγωση</a:t>
            </a:r>
            <a:r>
              <a:rPr lang="el-GR" sz="3600" dirty="0" smtClean="0"/>
              <a:t> (</a:t>
            </a:r>
            <a:r>
              <a:rPr lang="en-US" sz="3600" dirty="0" smtClean="0"/>
              <a:t>Tunneling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  <p:grpSp>
        <p:nvGrpSpPr>
          <p:cNvPr id="110595" name="Group 3"/>
          <p:cNvGrpSpPr>
            <a:grpSpLocks/>
          </p:cNvGrpSpPr>
          <p:nvPr/>
        </p:nvGrpSpPr>
        <p:grpSpPr bwMode="auto">
          <a:xfrm>
            <a:off x="2152650" y="1122363"/>
            <a:ext cx="708025" cy="638175"/>
            <a:chOff x="1898" y="728"/>
            <a:chExt cx="446" cy="402"/>
          </a:xfrm>
        </p:grpSpPr>
        <p:grpSp>
          <p:nvGrpSpPr>
            <p:cNvPr id="110790" name="Group 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92" name="Oval 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93" name="Line 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94" name="Line 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95" name="Rectangle 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96" name="Oval 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97" name="Group 1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80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03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04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98" name="Group 1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0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0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91" name="Text Box 18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</a:t>
              </a:r>
            </a:p>
          </p:txBody>
        </p:sp>
      </p:grpSp>
      <p:grpSp>
        <p:nvGrpSpPr>
          <p:cNvPr id="110596" name="Group 19"/>
          <p:cNvGrpSpPr>
            <a:grpSpLocks/>
          </p:cNvGrpSpPr>
          <p:nvPr/>
        </p:nvGrpSpPr>
        <p:grpSpPr bwMode="auto">
          <a:xfrm>
            <a:off x="3198813" y="1127125"/>
            <a:ext cx="708025" cy="638175"/>
            <a:chOff x="1898" y="728"/>
            <a:chExt cx="446" cy="402"/>
          </a:xfrm>
        </p:grpSpPr>
        <p:grpSp>
          <p:nvGrpSpPr>
            <p:cNvPr id="110775" name="Group 2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77" name="Oval 2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78" name="Line 2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79" name="Line 2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80" name="Rectangle 2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81" name="Oval 2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82" name="Group 2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8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88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89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83" name="Group 3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84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85" name="Line 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86" name="Line 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76" name="Text Box 34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B</a:t>
              </a:r>
            </a:p>
          </p:txBody>
        </p:sp>
      </p:grpSp>
      <p:grpSp>
        <p:nvGrpSpPr>
          <p:cNvPr id="110597" name="Group 35"/>
          <p:cNvGrpSpPr>
            <a:grpSpLocks/>
          </p:cNvGrpSpPr>
          <p:nvPr/>
        </p:nvGrpSpPr>
        <p:grpSpPr bwMode="auto">
          <a:xfrm>
            <a:off x="6213475" y="1117600"/>
            <a:ext cx="708025" cy="638175"/>
            <a:chOff x="1898" y="728"/>
            <a:chExt cx="446" cy="402"/>
          </a:xfrm>
        </p:grpSpPr>
        <p:grpSp>
          <p:nvGrpSpPr>
            <p:cNvPr id="110760" name="Group 3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62" name="Oval 3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63" name="Line 3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64" name="Line 3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65" name="Rectangle 4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66" name="Oval 4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67" name="Group 4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7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73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74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68" name="Group 4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6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70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71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61" name="Text Box 50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E</a:t>
              </a:r>
            </a:p>
          </p:txBody>
        </p:sp>
      </p:grpSp>
      <p:grpSp>
        <p:nvGrpSpPr>
          <p:cNvPr id="110598" name="Group 51"/>
          <p:cNvGrpSpPr>
            <a:grpSpLocks/>
          </p:cNvGrpSpPr>
          <p:nvPr/>
        </p:nvGrpSpPr>
        <p:grpSpPr bwMode="auto">
          <a:xfrm>
            <a:off x="7204075" y="1106488"/>
            <a:ext cx="708025" cy="638175"/>
            <a:chOff x="1898" y="728"/>
            <a:chExt cx="446" cy="402"/>
          </a:xfrm>
        </p:grpSpPr>
        <p:grpSp>
          <p:nvGrpSpPr>
            <p:cNvPr id="110745" name="Group 52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47" name="Oval 53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48" name="Line 54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49" name="Line 55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50" name="Rectangle 56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51" name="Oval 57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52" name="Group 58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5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58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59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53" name="Group 62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54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55" name="Line 6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56" name="Line 6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46" name="Text Box 66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F</a:t>
              </a:r>
            </a:p>
          </p:txBody>
        </p:sp>
      </p:grpSp>
      <p:sp>
        <p:nvSpPr>
          <p:cNvPr id="110599" name="Rectangle 67"/>
          <p:cNvSpPr>
            <a:spLocks noChangeArrowheads="1"/>
          </p:cNvSpPr>
          <p:nvPr/>
        </p:nvSpPr>
        <p:spPr bwMode="auto">
          <a:xfrm>
            <a:off x="3905250" y="1589088"/>
            <a:ext cx="2281238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0600" name="Line 68"/>
          <p:cNvSpPr>
            <a:spLocks noChangeShapeType="1"/>
          </p:cNvSpPr>
          <p:nvPr/>
        </p:nvSpPr>
        <p:spPr bwMode="auto">
          <a:xfrm flipV="1">
            <a:off x="2871788" y="16129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01" name="Line 69"/>
          <p:cNvSpPr>
            <a:spLocks noChangeShapeType="1"/>
          </p:cNvSpPr>
          <p:nvPr/>
        </p:nvSpPr>
        <p:spPr bwMode="auto">
          <a:xfrm flipV="1">
            <a:off x="6918325" y="159385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02" name="Text Box 70"/>
          <p:cNvSpPr txBox="1">
            <a:spLocks noChangeArrowheads="1"/>
          </p:cNvSpPr>
          <p:nvPr/>
        </p:nvSpPr>
        <p:spPr bwMode="auto">
          <a:xfrm>
            <a:off x="2209800" y="172720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03" name="Text Box 71"/>
          <p:cNvSpPr txBox="1">
            <a:spLocks noChangeArrowheads="1"/>
          </p:cNvSpPr>
          <p:nvPr/>
        </p:nvSpPr>
        <p:spPr bwMode="auto">
          <a:xfrm>
            <a:off x="3255963" y="172878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04" name="Text Box 72"/>
          <p:cNvSpPr txBox="1">
            <a:spLocks noChangeArrowheads="1"/>
          </p:cNvSpPr>
          <p:nvPr/>
        </p:nvSpPr>
        <p:spPr bwMode="auto">
          <a:xfrm>
            <a:off x="6281738" y="1720850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05" name="Text Box 73"/>
          <p:cNvSpPr txBox="1">
            <a:spLocks noChangeArrowheads="1"/>
          </p:cNvSpPr>
          <p:nvPr/>
        </p:nvSpPr>
        <p:spPr bwMode="auto">
          <a:xfrm>
            <a:off x="7262813" y="1724025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06" name="Text Box 74"/>
          <p:cNvSpPr txBox="1">
            <a:spLocks noChangeArrowheads="1"/>
          </p:cNvSpPr>
          <p:nvPr/>
        </p:nvSpPr>
        <p:spPr bwMode="auto">
          <a:xfrm>
            <a:off x="4192588" y="1046163"/>
            <a:ext cx="2079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IPv4 tunnel </a:t>
            </a:r>
            <a:r>
              <a:rPr lang="el-GR" sz="1600">
                <a:solidFill>
                  <a:srgbClr val="FF0000"/>
                </a:solidFill>
              </a:rPr>
              <a:t>συνδέει </a:t>
            </a:r>
          </a:p>
          <a:p>
            <a:pPr eaLnBrk="0" hangingPunct="0"/>
            <a:r>
              <a:rPr lang="en-US" sz="1600">
                <a:solidFill>
                  <a:srgbClr val="FF0000"/>
                </a:solidFill>
              </a:rPr>
              <a:t>IPv</a:t>
            </a:r>
            <a:r>
              <a:rPr lang="el-GR" sz="1600">
                <a:solidFill>
                  <a:srgbClr val="FF0000"/>
                </a:solidFill>
              </a:rPr>
              <a:t>6 δρομολογητές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10607" name="Text Box 75"/>
          <p:cNvSpPr txBox="1">
            <a:spLocks noChangeArrowheads="1"/>
          </p:cNvSpPr>
          <p:nvPr/>
        </p:nvSpPr>
        <p:spPr bwMode="auto">
          <a:xfrm>
            <a:off x="414338" y="1314450"/>
            <a:ext cx="1401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Λογική όψη</a:t>
            </a:r>
            <a:r>
              <a:rPr lang="en-US"/>
              <a:t>:</a:t>
            </a:r>
          </a:p>
        </p:txBody>
      </p:sp>
      <p:sp>
        <p:nvSpPr>
          <p:cNvPr id="110608" name="Text Box 76"/>
          <p:cNvSpPr txBox="1">
            <a:spLocks noChangeArrowheads="1"/>
          </p:cNvSpPr>
          <p:nvPr/>
        </p:nvSpPr>
        <p:spPr bwMode="auto">
          <a:xfrm>
            <a:off x="309563" y="2468563"/>
            <a:ext cx="1398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Φυσική όψη</a:t>
            </a:r>
            <a:r>
              <a:rPr lang="en-US"/>
              <a:t>:</a:t>
            </a:r>
          </a:p>
        </p:txBody>
      </p:sp>
      <p:grpSp>
        <p:nvGrpSpPr>
          <p:cNvPr id="110609" name="Group 77"/>
          <p:cNvGrpSpPr>
            <a:grpSpLocks/>
          </p:cNvGrpSpPr>
          <p:nvPr/>
        </p:nvGrpSpPr>
        <p:grpSpPr bwMode="auto">
          <a:xfrm>
            <a:off x="2143125" y="2254250"/>
            <a:ext cx="708025" cy="638175"/>
            <a:chOff x="1898" y="728"/>
            <a:chExt cx="446" cy="402"/>
          </a:xfrm>
        </p:grpSpPr>
        <p:grpSp>
          <p:nvGrpSpPr>
            <p:cNvPr id="110730" name="Group 78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32" name="Oval 79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33" name="Line 80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34" name="Line 81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35" name="Rectangle 82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36" name="Oval 83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37" name="Group 84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42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43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44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38" name="Group 88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3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40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41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31" name="Text Box 92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</a:t>
              </a:r>
            </a:p>
          </p:txBody>
        </p:sp>
      </p:grpSp>
      <p:grpSp>
        <p:nvGrpSpPr>
          <p:cNvPr id="110610" name="Group 93"/>
          <p:cNvGrpSpPr>
            <a:grpSpLocks/>
          </p:cNvGrpSpPr>
          <p:nvPr/>
        </p:nvGrpSpPr>
        <p:grpSpPr bwMode="auto">
          <a:xfrm>
            <a:off x="3189288" y="2259013"/>
            <a:ext cx="708025" cy="638175"/>
            <a:chOff x="1898" y="728"/>
            <a:chExt cx="446" cy="402"/>
          </a:xfrm>
        </p:grpSpPr>
        <p:grpSp>
          <p:nvGrpSpPr>
            <p:cNvPr id="110715" name="Group 9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17" name="Oval 9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18" name="Line 9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19" name="Line 9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20" name="Rectangle 9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21" name="Oval 9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22" name="Group 10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27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28" name="Line 1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29" name="Line 1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23" name="Group 10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24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25" name="Line 1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26" name="Line 1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16" name="Text Box 108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B</a:t>
              </a:r>
            </a:p>
          </p:txBody>
        </p:sp>
      </p:grpSp>
      <p:grpSp>
        <p:nvGrpSpPr>
          <p:cNvPr id="110611" name="Group 109"/>
          <p:cNvGrpSpPr>
            <a:grpSpLocks/>
          </p:cNvGrpSpPr>
          <p:nvPr/>
        </p:nvGrpSpPr>
        <p:grpSpPr bwMode="auto">
          <a:xfrm>
            <a:off x="6203950" y="2249488"/>
            <a:ext cx="708025" cy="638175"/>
            <a:chOff x="1898" y="728"/>
            <a:chExt cx="446" cy="402"/>
          </a:xfrm>
        </p:grpSpPr>
        <p:grpSp>
          <p:nvGrpSpPr>
            <p:cNvPr id="110700" name="Group 11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02" name="Oval 11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03" name="Line 11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04" name="Line 11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05" name="Rectangle 11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06" name="Oval 11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07" name="Group 11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12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13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14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08" name="Group 12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09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10" name="Line 1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11" name="Line 1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01" name="Text Box 124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E</a:t>
              </a:r>
            </a:p>
          </p:txBody>
        </p:sp>
      </p:grpSp>
      <p:grpSp>
        <p:nvGrpSpPr>
          <p:cNvPr id="110612" name="Group 125"/>
          <p:cNvGrpSpPr>
            <a:grpSpLocks/>
          </p:cNvGrpSpPr>
          <p:nvPr/>
        </p:nvGrpSpPr>
        <p:grpSpPr bwMode="auto">
          <a:xfrm>
            <a:off x="7194550" y="2238375"/>
            <a:ext cx="708025" cy="638175"/>
            <a:chOff x="1898" y="728"/>
            <a:chExt cx="446" cy="402"/>
          </a:xfrm>
        </p:grpSpPr>
        <p:grpSp>
          <p:nvGrpSpPr>
            <p:cNvPr id="110685" name="Group 12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687" name="Oval 12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88" name="Line 12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89" name="Line 12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90" name="Rectangle 13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691" name="Oval 13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692" name="Group 13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69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98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99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693" name="Group 13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69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95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96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686" name="Text Box 140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F</a:t>
              </a:r>
            </a:p>
          </p:txBody>
        </p:sp>
      </p:grpSp>
      <p:sp>
        <p:nvSpPr>
          <p:cNvPr id="110613" name="Line 141"/>
          <p:cNvSpPr>
            <a:spLocks noChangeShapeType="1"/>
          </p:cNvSpPr>
          <p:nvPr/>
        </p:nvSpPr>
        <p:spPr bwMode="auto">
          <a:xfrm flipV="1">
            <a:off x="2862263" y="274478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14" name="Line 142"/>
          <p:cNvSpPr>
            <a:spLocks noChangeShapeType="1"/>
          </p:cNvSpPr>
          <p:nvPr/>
        </p:nvSpPr>
        <p:spPr bwMode="auto">
          <a:xfrm flipV="1">
            <a:off x="6908800" y="272573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15" name="Text Box 143"/>
          <p:cNvSpPr txBox="1">
            <a:spLocks noChangeArrowheads="1"/>
          </p:cNvSpPr>
          <p:nvPr/>
        </p:nvSpPr>
        <p:spPr bwMode="auto">
          <a:xfrm>
            <a:off x="2200275" y="2859088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16" name="Text Box 144"/>
          <p:cNvSpPr txBox="1">
            <a:spLocks noChangeArrowheads="1"/>
          </p:cNvSpPr>
          <p:nvPr/>
        </p:nvSpPr>
        <p:spPr bwMode="auto">
          <a:xfrm>
            <a:off x="3246438" y="2860675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17" name="Text Box 145"/>
          <p:cNvSpPr txBox="1">
            <a:spLocks noChangeArrowheads="1"/>
          </p:cNvSpPr>
          <p:nvPr/>
        </p:nvSpPr>
        <p:spPr bwMode="auto">
          <a:xfrm>
            <a:off x="6272213" y="285273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18" name="Text Box 146"/>
          <p:cNvSpPr txBox="1">
            <a:spLocks noChangeArrowheads="1"/>
          </p:cNvSpPr>
          <p:nvPr/>
        </p:nvSpPr>
        <p:spPr bwMode="auto">
          <a:xfrm>
            <a:off x="7253288" y="2855913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19" name="Line 147"/>
          <p:cNvSpPr>
            <a:spLocks noChangeShapeType="1"/>
          </p:cNvSpPr>
          <p:nvPr/>
        </p:nvSpPr>
        <p:spPr bwMode="auto">
          <a:xfrm flipV="1">
            <a:off x="3895725" y="273526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10620" name="Group 148"/>
          <p:cNvGrpSpPr>
            <a:grpSpLocks/>
          </p:cNvGrpSpPr>
          <p:nvPr/>
        </p:nvGrpSpPr>
        <p:grpSpPr bwMode="auto">
          <a:xfrm>
            <a:off x="4183063" y="2262188"/>
            <a:ext cx="708025" cy="638175"/>
            <a:chOff x="1898" y="728"/>
            <a:chExt cx="446" cy="402"/>
          </a:xfrm>
        </p:grpSpPr>
        <p:grpSp>
          <p:nvGrpSpPr>
            <p:cNvPr id="110670" name="Group 149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672" name="Oval 150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73" name="Line 151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74" name="Line 152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75" name="Rectangle 153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676" name="Oval 154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677" name="Group 155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682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83" name="Line 1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84" name="Line 1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678" name="Group 159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679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80" name="Line 1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81" name="Line 1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671" name="Text Box 163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C</a:t>
              </a:r>
            </a:p>
          </p:txBody>
        </p:sp>
      </p:grpSp>
      <p:grpSp>
        <p:nvGrpSpPr>
          <p:cNvPr id="110621" name="Group 164"/>
          <p:cNvGrpSpPr>
            <a:grpSpLocks/>
          </p:cNvGrpSpPr>
          <p:nvPr/>
        </p:nvGrpSpPr>
        <p:grpSpPr bwMode="auto">
          <a:xfrm>
            <a:off x="5172075" y="2252663"/>
            <a:ext cx="708025" cy="638175"/>
            <a:chOff x="1898" y="728"/>
            <a:chExt cx="446" cy="402"/>
          </a:xfrm>
        </p:grpSpPr>
        <p:grpSp>
          <p:nvGrpSpPr>
            <p:cNvPr id="110655" name="Group 165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657" name="Oval 166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58" name="Line 167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59" name="Line 168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60" name="Rectangle 169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661" name="Oval 170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662" name="Group 171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667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68" name="Line 1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69" name="Line 1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663" name="Group 175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66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65" name="Line 1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66" name="Line 1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656" name="Text Box 179"/>
            <p:cNvSpPr txBox="1">
              <a:spLocks noChangeArrowheads="1"/>
            </p:cNvSpPr>
            <p:nvPr/>
          </p:nvSpPr>
          <p:spPr bwMode="auto">
            <a:xfrm>
              <a:off x="2010" y="72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D</a:t>
              </a:r>
            </a:p>
          </p:txBody>
        </p:sp>
      </p:grpSp>
      <p:sp>
        <p:nvSpPr>
          <p:cNvPr id="110622" name="Text Box 180"/>
          <p:cNvSpPr txBox="1">
            <a:spLocks noChangeArrowheads="1"/>
          </p:cNvSpPr>
          <p:nvPr/>
        </p:nvSpPr>
        <p:spPr bwMode="auto">
          <a:xfrm>
            <a:off x="4227513" y="2863850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sp>
        <p:nvSpPr>
          <p:cNvPr id="110623" name="Text Box 181"/>
          <p:cNvSpPr txBox="1">
            <a:spLocks noChangeArrowheads="1"/>
          </p:cNvSpPr>
          <p:nvPr/>
        </p:nvSpPr>
        <p:spPr bwMode="auto">
          <a:xfrm>
            <a:off x="5221288" y="286543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grpSp>
        <p:nvGrpSpPr>
          <p:cNvPr id="110624" name="Group 182"/>
          <p:cNvGrpSpPr>
            <a:grpSpLocks/>
          </p:cNvGrpSpPr>
          <p:nvPr/>
        </p:nvGrpSpPr>
        <p:grpSpPr bwMode="auto">
          <a:xfrm>
            <a:off x="2557463" y="3259138"/>
            <a:ext cx="793750" cy="1441450"/>
            <a:chOff x="4869" y="143"/>
            <a:chExt cx="500" cy="908"/>
          </a:xfrm>
        </p:grpSpPr>
        <p:sp>
          <p:nvSpPr>
            <p:cNvPr id="110653" name="Rectangle 183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0654" name="Text Box 184"/>
            <p:cNvSpPr txBox="1">
              <a:spLocks noChangeArrowheads="1"/>
            </p:cNvSpPr>
            <p:nvPr/>
          </p:nvSpPr>
          <p:spPr bwMode="auto">
            <a:xfrm>
              <a:off x="4869" y="163"/>
              <a:ext cx="500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/>
                <a:t>Flow: X</a:t>
              </a:r>
            </a:p>
            <a:p>
              <a:pPr eaLnBrk="0" hangingPunct="0"/>
              <a:r>
                <a:rPr lang="en-US" sz="1400"/>
                <a:t>Src: A</a:t>
              </a:r>
            </a:p>
            <a:p>
              <a:pPr eaLnBrk="0" hangingPunct="0"/>
              <a:r>
                <a:rPr lang="en-US" sz="1400"/>
                <a:t>Dest: F</a:t>
              </a:r>
            </a:p>
            <a:p>
              <a:pPr eaLnBrk="0" hangingPunct="0"/>
              <a:endParaRPr lang="en-US" sz="1400"/>
            </a:p>
            <a:p>
              <a:pPr eaLnBrk="0" hangingPunct="0"/>
              <a:endParaRPr lang="en-US" sz="1400"/>
            </a:p>
            <a:p>
              <a:pPr eaLnBrk="0" hangingPunct="0"/>
              <a:r>
                <a:rPr lang="en-US" sz="1400"/>
                <a:t>data</a:t>
              </a:r>
            </a:p>
          </p:txBody>
        </p:sp>
      </p:grpSp>
      <p:grpSp>
        <p:nvGrpSpPr>
          <p:cNvPr id="110625" name="Group 185"/>
          <p:cNvGrpSpPr>
            <a:grpSpLocks/>
          </p:cNvGrpSpPr>
          <p:nvPr/>
        </p:nvGrpSpPr>
        <p:grpSpPr bwMode="auto">
          <a:xfrm>
            <a:off x="6710363" y="3271838"/>
            <a:ext cx="793750" cy="1441450"/>
            <a:chOff x="4869" y="143"/>
            <a:chExt cx="500" cy="908"/>
          </a:xfrm>
        </p:grpSpPr>
        <p:sp>
          <p:nvSpPr>
            <p:cNvPr id="110651" name="Rectangle 186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0652" name="Text Box 187"/>
            <p:cNvSpPr txBox="1">
              <a:spLocks noChangeArrowheads="1"/>
            </p:cNvSpPr>
            <p:nvPr/>
          </p:nvSpPr>
          <p:spPr bwMode="auto">
            <a:xfrm>
              <a:off x="4869" y="163"/>
              <a:ext cx="500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/>
                <a:t>Flow: X</a:t>
              </a:r>
            </a:p>
            <a:p>
              <a:pPr eaLnBrk="0" hangingPunct="0"/>
              <a:r>
                <a:rPr lang="en-US" sz="1400"/>
                <a:t>Src: A</a:t>
              </a:r>
            </a:p>
            <a:p>
              <a:pPr eaLnBrk="0" hangingPunct="0"/>
              <a:r>
                <a:rPr lang="en-US" sz="1400"/>
                <a:t>Dest: F</a:t>
              </a:r>
            </a:p>
            <a:p>
              <a:pPr eaLnBrk="0" hangingPunct="0"/>
              <a:endParaRPr lang="en-US" sz="1400"/>
            </a:p>
            <a:p>
              <a:pPr eaLnBrk="0" hangingPunct="0"/>
              <a:endParaRPr lang="en-US" sz="1400"/>
            </a:p>
            <a:p>
              <a:pPr eaLnBrk="0" hangingPunct="0"/>
              <a:r>
                <a:rPr lang="en-US" sz="1400"/>
                <a:t>data</a:t>
              </a:r>
            </a:p>
          </p:txBody>
        </p:sp>
      </p:grpSp>
      <p:grpSp>
        <p:nvGrpSpPr>
          <p:cNvPr id="110626" name="Group 188"/>
          <p:cNvGrpSpPr>
            <a:grpSpLocks/>
          </p:cNvGrpSpPr>
          <p:nvPr/>
        </p:nvGrpSpPr>
        <p:grpSpPr bwMode="auto">
          <a:xfrm>
            <a:off x="3598863" y="3254375"/>
            <a:ext cx="984250" cy="2198688"/>
            <a:chOff x="4943" y="2152"/>
            <a:chExt cx="620" cy="1385"/>
          </a:xfrm>
        </p:grpSpPr>
        <p:sp>
          <p:nvSpPr>
            <p:cNvPr id="110646" name="Rectangle 18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10647" name="Group 190"/>
            <p:cNvGrpSpPr>
              <a:grpSpLocks/>
            </p:cNvGrpSpPr>
            <p:nvPr/>
          </p:nvGrpSpPr>
          <p:grpSpPr bwMode="auto">
            <a:xfrm>
              <a:off x="5001" y="2538"/>
              <a:ext cx="500" cy="908"/>
              <a:chOff x="4869" y="143"/>
              <a:chExt cx="500" cy="908"/>
            </a:xfrm>
          </p:grpSpPr>
          <p:sp>
            <p:nvSpPr>
              <p:cNvPr id="110649" name="Rectangle 19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50" name="Text Box 19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00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/>
                  <a:t>Flow: X</a:t>
                </a:r>
              </a:p>
              <a:p>
                <a:pPr eaLnBrk="0" hangingPunct="0"/>
                <a:r>
                  <a:rPr lang="en-US" sz="1400"/>
                  <a:t>Src: A</a:t>
                </a:r>
              </a:p>
              <a:p>
                <a:pPr eaLnBrk="0" hangingPunct="0"/>
                <a:r>
                  <a:rPr lang="en-US" sz="1400"/>
                  <a:t>Dest: F</a:t>
                </a:r>
              </a:p>
              <a:p>
                <a:pPr eaLnBrk="0" hangingPunct="0"/>
                <a:endParaRPr lang="en-US" sz="1400"/>
              </a:p>
              <a:p>
                <a:pPr eaLnBrk="0" hangingPunct="0"/>
                <a:endParaRPr lang="en-US" sz="1400"/>
              </a:p>
              <a:p>
                <a:pPr eaLnBrk="0" hangingPunct="0"/>
                <a:r>
                  <a:rPr lang="en-US" sz="1400"/>
                  <a:t>data</a:t>
                </a:r>
              </a:p>
            </p:txBody>
          </p:sp>
        </p:grpSp>
        <p:sp>
          <p:nvSpPr>
            <p:cNvPr id="110648" name="Text Box 193"/>
            <p:cNvSpPr txBox="1">
              <a:spLocks noChangeArrowheads="1"/>
            </p:cNvSpPr>
            <p:nvPr/>
          </p:nvSpPr>
          <p:spPr bwMode="auto">
            <a:xfrm>
              <a:off x="4943" y="2152"/>
              <a:ext cx="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Src:B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110627" name="Line 194"/>
          <p:cNvSpPr>
            <a:spLocks noChangeShapeType="1"/>
          </p:cNvSpPr>
          <p:nvPr/>
        </p:nvSpPr>
        <p:spPr bwMode="auto">
          <a:xfrm>
            <a:off x="2603500" y="316230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28" name="Line 195"/>
          <p:cNvSpPr>
            <a:spLocks noChangeShapeType="1"/>
          </p:cNvSpPr>
          <p:nvPr/>
        </p:nvSpPr>
        <p:spPr bwMode="auto">
          <a:xfrm>
            <a:off x="3722688" y="3165475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29" name="Line 196"/>
          <p:cNvSpPr>
            <a:spLocks noChangeShapeType="1"/>
          </p:cNvSpPr>
          <p:nvPr/>
        </p:nvSpPr>
        <p:spPr bwMode="auto">
          <a:xfrm>
            <a:off x="5757863" y="3167063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30" name="Line 197"/>
          <p:cNvSpPr>
            <a:spLocks noChangeShapeType="1"/>
          </p:cNvSpPr>
          <p:nvPr/>
        </p:nvSpPr>
        <p:spPr bwMode="auto">
          <a:xfrm>
            <a:off x="6813550" y="316865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10631" name="Group 198"/>
          <p:cNvGrpSpPr>
            <a:grpSpLocks/>
          </p:cNvGrpSpPr>
          <p:nvPr/>
        </p:nvGrpSpPr>
        <p:grpSpPr bwMode="auto">
          <a:xfrm>
            <a:off x="5611813" y="3257550"/>
            <a:ext cx="984250" cy="2198688"/>
            <a:chOff x="4943" y="2152"/>
            <a:chExt cx="620" cy="1385"/>
          </a:xfrm>
        </p:grpSpPr>
        <p:sp>
          <p:nvSpPr>
            <p:cNvPr id="110641" name="Rectangle 19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10642" name="Group 200"/>
            <p:cNvGrpSpPr>
              <a:grpSpLocks/>
            </p:cNvGrpSpPr>
            <p:nvPr/>
          </p:nvGrpSpPr>
          <p:grpSpPr bwMode="auto">
            <a:xfrm>
              <a:off x="5001" y="2538"/>
              <a:ext cx="500" cy="908"/>
              <a:chOff x="4869" y="143"/>
              <a:chExt cx="500" cy="908"/>
            </a:xfrm>
          </p:grpSpPr>
          <p:sp>
            <p:nvSpPr>
              <p:cNvPr id="110644" name="Rectangle 20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45" name="Text Box 20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00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/>
                  <a:t>Flow: X</a:t>
                </a:r>
              </a:p>
              <a:p>
                <a:pPr eaLnBrk="0" hangingPunct="0"/>
                <a:r>
                  <a:rPr lang="en-US" sz="1400"/>
                  <a:t>Src: A</a:t>
                </a:r>
              </a:p>
              <a:p>
                <a:pPr eaLnBrk="0" hangingPunct="0"/>
                <a:r>
                  <a:rPr lang="en-US" sz="1400"/>
                  <a:t>Dest: F</a:t>
                </a:r>
              </a:p>
              <a:p>
                <a:pPr eaLnBrk="0" hangingPunct="0"/>
                <a:endParaRPr lang="en-US" sz="1400"/>
              </a:p>
              <a:p>
                <a:pPr eaLnBrk="0" hangingPunct="0"/>
                <a:endParaRPr lang="en-US" sz="1400"/>
              </a:p>
              <a:p>
                <a:pPr eaLnBrk="0" hangingPunct="0"/>
                <a:r>
                  <a:rPr lang="en-US" sz="1400"/>
                  <a:t>data</a:t>
                </a:r>
              </a:p>
            </p:txBody>
          </p:sp>
        </p:grpSp>
        <p:sp>
          <p:nvSpPr>
            <p:cNvPr id="110643" name="Text Box 203"/>
            <p:cNvSpPr txBox="1">
              <a:spLocks noChangeArrowheads="1"/>
            </p:cNvSpPr>
            <p:nvPr/>
          </p:nvSpPr>
          <p:spPr bwMode="auto">
            <a:xfrm>
              <a:off x="4943" y="2152"/>
              <a:ext cx="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Src:B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110632" name="Text Box 204"/>
          <p:cNvSpPr txBox="1">
            <a:spLocks noChangeArrowheads="1"/>
          </p:cNvSpPr>
          <p:nvPr/>
        </p:nvSpPr>
        <p:spPr bwMode="auto">
          <a:xfrm>
            <a:off x="2520950" y="5621338"/>
            <a:ext cx="89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A-to-B:</a:t>
            </a:r>
          </a:p>
          <a:p>
            <a:pPr algn="ctr" eaLnBrk="0" hangingPunct="0"/>
            <a:r>
              <a:rPr lang="en-US" sz="1600"/>
              <a:t>IPv6</a:t>
            </a:r>
          </a:p>
        </p:txBody>
      </p:sp>
      <p:sp>
        <p:nvSpPr>
          <p:cNvPr id="110633" name="Line 205"/>
          <p:cNvSpPr>
            <a:spLocks noChangeShapeType="1"/>
          </p:cNvSpPr>
          <p:nvPr/>
        </p:nvSpPr>
        <p:spPr bwMode="auto">
          <a:xfrm>
            <a:off x="2946400" y="49164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34" name="Text Box 206"/>
          <p:cNvSpPr txBox="1">
            <a:spLocks noChangeArrowheads="1"/>
          </p:cNvSpPr>
          <p:nvPr/>
        </p:nvSpPr>
        <p:spPr bwMode="auto">
          <a:xfrm>
            <a:off x="6794500" y="5634038"/>
            <a:ext cx="865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E-to-F:</a:t>
            </a:r>
          </a:p>
          <a:p>
            <a:pPr algn="ctr" eaLnBrk="0" hangingPunct="0"/>
            <a:r>
              <a:rPr lang="en-US" sz="1600"/>
              <a:t>IPv6</a:t>
            </a:r>
          </a:p>
        </p:txBody>
      </p:sp>
      <p:sp>
        <p:nvSpPr>
          <p:cNvPr id="110635" name="Line 207"/>
          <p:cNvSpPr>
            <a:spLocks noChangeShapeType="1"/>
          </p:cNvSpPr>
          <p:nvPr/>
        </p:nvSpPr>
        <p:spPr bwMode="auto">
          <a:xfrm>
            <a:off x="7207250" y="49291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36" name="Text Box 208"/>
          <p:cNvSpPr txBox="1">
            <a:spLocks noChangeArrowheads="1"/>
          </p:cNvSpPr>
          <p:nvPr/>
        </p:nvSpPr>
        <p:spPr bwMode="auto">
          <a:xfrm>
            <a:off x="3513138" y="5743575"/>
            <a:ext cx="1233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B-to-C:</a:t>
            </a:r>
          </a:p>
          <a:p>
            <a:pPr algn="ctr" eaLnBrk="0" hangingPunct="0"/>
            <a:r>
              <a:rPr lang="en-US" sz="1600"/>
              <a:t>IPv6 inside</a:t>
            </a:r>
          </a:p>
          <a:p>
            <a:pPr algn="ctr" eaLnBrk="0" hangingPunct="0"/>
            <a:r>
              <a:rPr lang="en-US" sz="1600"/>
              <a:t>IPv4</a:t>
            </a:r>
          </a:p>
        </p:txBody>
      </p:sp>
      <p:sp>
        <p:nvSpPr>
          <p:cNvPr id="110637" name="Line 209"/>
          <p:cNvSpPr>
            <a:spLocks noChangeShapeType="1"/>
          </p:cNvSpPr>
          <p:nvPr/>
        </p:nvSpPr>
        <p:spPr bwMode="auto">
          <a:xfrm>
            <a:off x="4108450" y="55102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38" name="Text Box 210"/>
          <p:cNvSpPr txBox="1">
            <a:spLocks noChangeArrowheads="1"/>
          </p:cNvSpPr>
          <p:nvPr/>
        </p:nvSpPr>
        <p:spPr bwMode="auto">
          <a:xfrm>
            <a:off x="5538788" y="5756275"/>
            <a:ext cx="1233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B-to-C:</a:t>
            </a:r>
          </a:p>
          <a:p>
            <a:pPr algn="ctr" eaLnBrk="0" hangingPunct="0"/>
            <a:r>
              <a:rPr lang="en-US" sz="1600"/>
              <a:t>IPv6 inside</a:t>
            </a:r>
          </a:p>
          <a:p>
            <a:pPr algn="ctr" eaLnBrk="0" hangingPunct="0"/>
            <a:r>
              <a:rPr lang="en-US" sz="1600"/>
              <a:t>IPv4</a:t>
            </a:r>
          </a:p>
        </p:txBody>
      </p:sp>
      <p:sp>
        <p:nvSpPr>
          <p:cNvPr id="110639" name="Line 211"/>
          <p:cNvSpPr>
            <a:spLocks noChangeShapeType="1"/>
          </p:cNvSpPr>
          <p:nvPr/>
        </p:nvSpPr>
        <p:spPr bwMode="auto">
          <a:xfrm>
            <a:off x="6134100" y="55229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6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D9EAF22-1BC5-4FFE-9DA0-560CECEF3D39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Κεφάλαιο</a:t>
            </a:r>
            <a:r>
              <a:rPr lang="en-US" sz="3600" dirty="0" smtClean="0"/>
              <a:t> 4: </a:t>
            </a:r>
            <a:r>
              <a:rPr lang="el-GR" sz="3600" dirty="0" smtClean="0"/>
              <a:t>Επίπεδο Δικτύου</a:t>
            </a:r>
            <a:endParaRPr lang="en-US" sz="3600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8163" indent="-5381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 smtClean="0">
                <a:latin typeface="+mn-lt"/>
              </a:rPr>
              <a:t>4.1 </a:t>
            </a:r>
            <a:r>
              <a:rPr lang="el-GR" sz="2000" kern="0" dirty="0" smtClean="0">
                <a:latin typeface="+mn-lt"/>
              </a:rPr>
              <a:t>  Εισαγωγή</a:t>
            </a:r>
            <a:endParaRPr lang="en-US" sz="2000" kern="0" dirty="0">
              <a:latin typeface="+mn-lt"/>
            </a:endParaRPr>
          </a:p>
          <a:p>
            <a:pPr marL="538163" indent="-5381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4.2 </a:t>
            </a:r>
            <a:r>
              <a:rPr lang="el-GR" sz="2000" kern="0" dirty="0" smtClean="0">
                <a:latin typeface="+mn-lt"/>
              </a:rPr>
              <a:t> Δίκτυα </a:t>
            </a:r>
            <a:r>
              <a:rPr lang="el-GR" sz="2000" kern="0" dirty="0">
                <a:latin typeface="+mn-lt"/>
              </a:rPr>
              <a:t>εικονικού κυκλώματος και δεδομενογράμματος</a:t>
            </a:r>
            <a:endParaRPr lang="en-US" sz="2000" kern="0" dirty="0">
              <a:latin typeface="+mn-lt"/>
            </a:endParaRPr>
          </a:p>
          <a:p>
            <a:pPr marL="538163" indent="-5381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4.3 </a:t>
            </a:r>
            <a:r>
              <a:rPr lang="el-GR" sz="2000" kern="0" dirty="0" smtClean="0">
                <a:latin typeface="+mn-lt"/>
              </a:rPr>
              <a:t> Τι </a:t>
            </a:r>
            <a:r>
              <a:rPr lang="el-GR" sz="2000" kern="0" dirty="0">
                <a:latin typeface="+mn-lt"/>
              </a:rPr>
              <a:t>βρίσκεται μέσα σ’ ένα δρομολογητή</a:t>
            </a:r>
            <a:endParaRPr lang="en-US" sz="2000" kern="0" dirty="0">
              <a:latin typeface="+mn-lt"/>
            </a:endParaRPr>
          </a:p>
          <a:p>
            <a:pPr marL="538163" indent="-5381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IP</a:t>
            </a:r>
            <a:r>
              <a:rPr lang="en-US" sz="2000" kern="0" dirty="0">
                <a:latin typeface="+mn-lt"/>
              </a:rPr>
              <a:t>: </a:t>
            </a:r>
            <a:r>
              <a:rPr lang="el-GR" sz="2000" kern="0" dirty="0">
                <a:latin typeface="+mn-lt"/>
              </a:rPr>
              <a:t>Πρωτόκολλο Διαδικτύου</a:t>
            </a:r>
            <a:r>
              <a:rPr lang="en-US" sz="2000" kern="0" dirty="0">
                <a:latin typeface="+mn-lt"/>
              </a:rPr>
              <a:t> (Internet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4.5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Αλγόριθμοι δρομολόγησης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4.6 </a:t>
            </a:r>
            <a:r>
              <a:rPr lang="el-GR" sz="2000" kern="0" dirty="0">
                <a:latin typeface="+mn-lt"/>
              </a:rPr>
              <a:t>Δρομολόγηση στο Διαδίκτυο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11162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1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646CCDE-ED54-4C99-A377-E6C0D26FF5F0}" type="slidenum">
              <a:rPr lang="en-US" smtClean="0"/>
              <a:pPr/>
              <a:t>72</a:t>
            </a:fld>
            <a:endParaRPr lang="en-US" smtClean="0"/>
          </a:p>
        </p:txBody>
      </p:sp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1155700" y="1404938"/>
            <a:ext cx="5676900" cy="5245100"/>
            <a:chOff x="306" y="129"/>
            <a:chExt cx="3576" cy="3304"/>
          </a:xfrm>
        </p:grpSpPr>
        <p:sp>
          <p:nvSpPr>
            <p:cNvPr id="112649" name="Freeform 3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50" name="Freeform 4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51" name="Rectangle 5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52" name="Oval 6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53" name="Freeform 7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2654" name="Group 8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112799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800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801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802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803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804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80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81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81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805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0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807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808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5" name="Group 22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112786" name="Oval 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87" name="Line 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88" name="Line 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89" name="Rectangle 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90" name="Oval 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91" name="Group 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9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97" name="Line 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98" name="Line 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92" name="Group 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9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94" name="Line 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95" name="Line 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6" name="Group 36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112773" name="Oval 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74" name="Line 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75" name="Line 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76" name="Rectangle 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77" name="Oval 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78" name="Group 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83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84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85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79" name="Group 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80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81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82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7" name="Group 50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112760" name="Oval 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61" name="Line 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62" name="Line 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63" name="Rectangle 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64" name="Oval 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65" name="Group 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70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71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72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66" name="Group 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6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68" name="Line 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69" name="Line 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8" name="Group 64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112747" name="Oval 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48" name="Line 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49" name="Line 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50" name="Rectangle 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51" name="Oval 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52" name="Group 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5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58" name="Line 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59" name="Line 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53" name="Group 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54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55" name="Line 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56" name="Line 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9" name="Group 78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112734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35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36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37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38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39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4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45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46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40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4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42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43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2660" name="Freeform 92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1" name="Freeform 93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748 w 294"/>
                <a:gd name="T3" fmla="*/ 3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2" name="Freeform 94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6 h 174"/>
                <a:gd name="T2" fmla="*/ 160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3" name="Freeform 95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2396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4" name="Freeform 96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412541 w 370"/>
                <a:gd name="T1" fmla="*/ 4764131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5" name="Freeform 97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6" name="Rectangle 98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67" name="Rectangle 99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68" name="Line 100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9" name="Text Box 101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112670" name="Text Box 102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112671" name="Text Box 103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112672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73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0111</a:t>
              </a:r>
            </a:p>
          </p:txBody>
        </p:sp>
        <p:sp>
          <p:nvSpPr>
            <p:cNvPr id="112674" name="Text Box 106"/>
            <p:cNvSpPr txBox="1">
              <a:spLocks noChangeArrowheads="1"/>
            </p:cNvSpPr>
            <p:nvPr/>
          </p:nvSpPr>
          <p:spPr bwMode="auto">
            <a:xfrm>
              <a:off x="306" y="1806"/>
              <a:ext cx="221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IP </a:t>
              </a:r>
              <a:r>
                <a:rPr lang="el-GR" sz="1600">
                  <a:latin typeface="Arial" charset="0"/>
                </a:rPr>
                <a:t>διεύθυνση προορισμού στην </a:t>
              </a:r>
            </a:p>
            <a:p>
              <a:r>
                <a:rPr lang="el-GR" sz="1600">
                  <a:latin typeface="Arial" charset="0"/>
                </a:rPr>
                <a:t>κεφαλίδα του αφικνούμενου πακέτου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12675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76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routing algorithm</a:t>
              </a:r>
            </a:p>
          </p:txBody>
        </p:sp>
        <p:sp>
          <p:nvSpPr>
            <p:cNvPr id="112677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78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local forwarding table</a:t>
              </a:r>
            </a:p>
          </p:txBody>
        </p:sp>
        <p:sp>
          <p:nvSpPr>
            <p:cNvPr id="112679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header value</a:t>
              </a:r>
            </a:p>
          </p:txBody>
        </p:sp>
        <p:sp>
          <p:nvSpPr>
            <p:cNvPr id="112680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output link</a:t>
              </a:r>
            </a:p>
          </p:txBody>
        </p:sp>
        <p:sp>
          <p:nvSpPr>
            <p:cNvPr id="112681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2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0100</a:t>
              </a:r>
            </a:p>
            <a:p>
              <a:pPr algn="r"/>
              <a:r>
                <a:rPr lang="en-US" sz="1200">
                  <a:latin typeface="Arial" charset="0"/>
                </a:rPr>
                <a:t>0101</a:t>
              </a:r>
            </a:p>
            <a:p>
              <a:pPr algn="r"/>
              <a:r>
                <a:rPr lang="en-US" sz="1200">
                  <a:latin typeface="Arial" charset="0"/>
                </a:rPr>
                <a:t>0111</a:t>
              </a:r>
            </a:p>
            <a:p>
              <a:pPr algn="r"/>
              <a:r>
                <a:rPr lang="en-US" sz="1200">
                  <a:latin typeface="Arial" charset="0"/>
                </a:rPr>
                <a:t>1001</a:t>
              </a:r>
            </a:p>
          </p:txBody>
        </p:sp>
        <p:sp>
          <p:nvSpPr>
            <p:cNvPr id="112683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112684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5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6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87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8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9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90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91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92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93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2694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112727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8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9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30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31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32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33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112695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112720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1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2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3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24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25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26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112696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112713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14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15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16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7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8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9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112697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112706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7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8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9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0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1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2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112698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112699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0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1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2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03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04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05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</p:grpSp>
      <p:sp>
        <p:nvSpPr>
          <p:cNvPr id="112643" name="Rectangle 166"/>
          <p:cNvSpPr>
            <a:spLocks noGrp="1" noChangeArrowheads="1"/>
          </p:cNvSpPr>
          <p:nvPr>
            <p:ph type="title"/>
          </p:nvPr>
        </p:nvSpPr>
        <p:spPr>
          <a:xfrm>
            <a:off x="249238" y="0"/>
            <a:ext cx="8894762" cy="1143000"/>
          </a:xfrm>
        </p:spPr>
        <p:txBody>
          <a:bodyPr/>
          <a:lstStyle/>
          <a:p>
            <a:r>
              <a:rPr lang="el-GR" sz="2800" smtClean="0"/>
              <a:t>Αλληλεπίδραση μεταξύ δρομολόγησης και προώθησης</a:t>
            </a:r>
            <a:endParaRPr lang="en-US" sz="2800" smtClean="0"/>
          </a:p>
        </p:txBody>
      </p:sp>
      <p:sp>
        <p:nvSpPr>
          <p:cNvPr id="112644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112645" name="TextBox 2"/>
          <p:cNvSpPr txBox="1">
            <a:spLocks noChangeArrowheads="1"/>
          </p:cNvSpPr>
          <p:nvPr/>
        </p:nvSpPr>
        <p:spPr bwMode="auto">
          <a:xfrm>
            <a:off x="5868988" y="1260475"/>
            <a:ext cx="3109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200"/>
              <a:t>ο αλγόριθμος δρομολόγησης καθορίζει τη διαδρομή από άκρο σε άκρο μέσω του δικτύου</a:t>
            </a:r>
          </a:p>
        </p:txBody>
      </p:sp>
      <p:pic>
        <p:nvPicPr>
          <p:cNvPr id="112646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525" y="1668463"/>
            <a:ext cx="16462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TextBox 4"/>
          <p:cNvSpPr txBox="1">
            <a:spLocks noChangeArrowheads="1"/>
          </p:cNvSpPr>
          <p:nvPr/>
        </p:nvSpPr>
        <p:spPr bwMode="auto">
          <a:xfrm>
            <a:off x="5949950" y="2249488"/>
            <a:ext cx="285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200"/>
              <a:t>ο πίνακας προώθησης καθορίζει την προώθηση τοπικά στον δρομολογητή</a:t>
            </a:r>
          </a:p>
        </p:txBody>
      </p:sp>
      <p:pic>
        <p:nvPicPr>
          <p:cNvPr id="112648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613" y="2473325"/>
            <a:ext cx="1646237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33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CD654BA-7EA1-4345-920D-5708A6893D4A}" type="slidenum">
              <a:rPr lang="en-US" smtClean="0"/>
              <a:pPr/>
              <a:t>73</a:t>
            </a:fld>
            <a:endParaRPr lang="en-US" smtClean="0"/>
          </a:p>
        </p:txBody>
      </p:sp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13671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72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73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74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75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76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77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78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79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80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81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82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83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84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85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86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87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88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89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90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91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92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93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94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95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96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97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98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99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0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1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702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703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4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5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6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7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8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9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10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11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3712" name="Group 44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113738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9" name="Text Box 46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3713" name="Group 47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113736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7" name="Text Box 49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3714" name="Group 50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113734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5" name="Text Box 52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13715" name="Group 53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113732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3" name="Text Box 55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3716" name="Group 56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113730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1" name="Text Box 58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3717" name="Group 59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113728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29" name="Text Box 61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113718" name="Text Box 62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19" name="Text Box 63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0" name="Text Box 64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1" name="Text Box 65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2" name="Text Box 66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3" name="Text Box 67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4" name="Text Box 68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5" name="Text Box 69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6" name="Text Box 70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7" name="Text Box 71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1366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945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Arial" charset="0"/>
              </a:rPr>
              <a:t>Γράφος</a:t>
            </a:r>
            <a:r>
              <a:rPr lang="en-US">
                <a:latin typeface="Arial" charset="0"/>
              </a:rPr>
              <a:t>: G = (N,E)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N = </a:t>
            </a:r>
            <a:r>
              <a:rPr lang="el-GR">
                <a:latin typeface="Arial" charset="0"/>
              </a:rPr>
              <a:t>σύνολο δρομολογητών</a:t>
            </a:r>
            <a:r>
              <a:rPr lang="en-US">
                <a:latin typeface="Arial" charset="0"/>
              </a:rPr>
              <a:t> = { u, v, w, x, y, z }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E = </a:t>
            </a:r>
            <a:r>
              <a:rPr lang="el-GR">
                <a:latin typeface="Arial" charset="0"/>
              </a:rPr>
              <a:t>σύνολο ζεύξεων</a:t>
            </a:r>
            <a:r>
              <a:rPr lang="en-US">
                <a:latin typeface="Arial" charset="0"/>
              </a:rPr>
              <a:t> ={ (u,v), (u,x), (v,x), (v,w), (x,w), (x,y), (w,y), (w,z), (y,z) }</a:t>
            </a:r>
          </a:p>
        </p:txBody>
      </p:sp>
      <p:sp>
        <p:nvSpPr>
          <p:cNvPr id="113668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Αφηρημένο μοντέλο γράφων</a:t>
            </a:r>
            <a:endParaRPr lang="en-US" smtClean="0"/>
          </a:p>
        </p:txBody>
      </p:sp>
      <p:sp>
        <p:nvSpPr>
          <p:cNvPr id="113669" name="Text Box 74"/>
          <p:cNvSpPr txBox="1">
            <a:spLocks noChangeArrowheads="1"/>
          </p:cNvSpPr>
          <p:nvPr/>
        </p:nvSpPr>
        <p:spPr bwMode="auto">
          <a:xfrm>
            <a:off x="693738" y="5106988"/>
            <a:ext cx="7980362" cy="923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Παρατήρηση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l-GR">
                <a:solidFill>
                  <a:srgbClr val="FF0000"/>
                </a:solidFill>
              </a:rPr>
              <a:t>Το αφηρημένο μοντέλο γράφων είναι χρήσιμο και σε άλλα</a:t>
            </a: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δικτυακά  περιβάλλοντα, πχ στο</a:t>
            </a:r>
            <a:r>
              <a:rPr lang="en-US">
                <a:solidFill>
                  <a:srgbClr val="FF0000"/>
                </a:solidFill>
              </a:rPr>
              <a:t> P2P, </a:t>
            </a:r>
            <a:r>
              <a:rPr lang="el-GR">
                <a:solidFill>
                  <a:srgbClr val="FF0000"/>
                </a:solidFill>
              </a:rPr>
              <a:t>όπου</a:t>
            </a:r>
            <a:r>
              <a:rPr lang="en-US">
                <a:solidFill>
                  <a:srgbClr val="FF0000"/>
                </a:solidFill>
              </a:rPr>
              <a:t> N </a:t>
            </a:r>
            <a:r>
              <a:rPr lang="el-GR">
                <a:solidFill>
                  <a:srgbClr val="FF0000"/>
                </a:solidFill>
              </a:rPr>
              <a:t>είναι το σύνολο των ομότιμων </a:t>
            </a: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και </a:t>
            </a:r>
            <a:r>
              <a:rPr lang="en-US">
                <a:solidFill>
                  <a:srgbClr val="FF0000"/>
                </a:solidFill>
              </a:rPr>
              <a:t> E </a:t>
            </a:r>
            <a:r>
              <a:rPr lang="el-GR">
                <a:solidFill>
                  <a:srgbClr val="FF0000"/>
                </a:solidFill>
              </a:rPr>
              <a:t>είναι το σύνολο των </a:t>
            </a:r>
            <a:r>
              <a:rPr lang="en-US">
                <a:solidFill>
                  <a:srgbClr val="FF0000"/>
                </a:solidFill>
              </a:rPr>
              <a:t>TCP</a:t>
            </a:r>
            <a:r>
              <a:rPr lang="el-GR">
                <a:solidFill>
                  <a:srgbClr val="FF0000"/>
                </a:solidFill>
              </a:rPr>
              <a:t> συνδέσεων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367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3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C2BC749-9449-4732-9E26-C9FF0DD127BB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2613" cy="1143000"/>
          </a:xfrm>
        </p:spPr>
        <p:txBody>
          <a:bodyPr/>
          <a:lstStyle/>
          <a:p>
            <a:r>
              <a:rPr lang="el-GR" sz="3600" dirty="0" smtClean="0"/>
              <a:t>Αφηρημένο μοντέλο γράφων: κόστη</a:t>
            </a:r>
            <a:endParaRPr lang="en-US" sz="3600" dirty="0" smtClean="0"/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14697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698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699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00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01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02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03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04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05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06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07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08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09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10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11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12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13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14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15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16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17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18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19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20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21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22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23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24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25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26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27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28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29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0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1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2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3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4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5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6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7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4738" name="Group 45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11476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65" name="Text Box 47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4739" name="Group 48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11476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63" name="Text Box 5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4740" name="Group 51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11476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61" name="Text Box 53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14741" name="Group 54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11475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59" name="Text Box 56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4742" name="Group 57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114756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57" name="Text Box 59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4743" name="Group 60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114754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55" name="Text Box 62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114744" name="Text Box 63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5" name="Text Box 64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6" name="Text Box 65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7" name="Text Box 66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8" name="Text Box 67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9" name="Text Box 68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50" name="Text Box 69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51" name="Text Box 70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52" name="Text Box 71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53" name="Text Box 72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14692" name="Text Box 73"/>
          <p:cNvSpPr txBox="1">
            <a:spLocks noChangeArrowheads="1"/>
          </p:cNvSpPr>
          <p:nvPr/>
        </p:nvSpPr>
        <p:spPr bwMode="auto">
          <a:xfrm>
            <a:off x="5265738" y="1693862"/>
            <a:ext cx="36792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en-US" sz="1600" dirty="0"/>
              <a:t> c(</a:t>
            </a:r>
            <a:r>
              <a:rPr lang="en-US" sz="1600" dirty="0" err="1"/>
              <a:t>x,x</a:t>
            </a:r>
            <a:r>
              <a:rPr lang="en-US" sz="1600" dirty="0"/>
              <a:t>’) = </a:t>
            </a:r>
            <a:r>
              <a:rPr lang="el-GR" sz="1600" dirty="0"/>
              <a:t>κόστος της ζεύξης</a:t>
            </a:r>
            <a:r>
              <a:rPr lang="en-US" sz="1600" dirty="0"/>
              <a:t> (</a:t>
            </a:r>
            <a:r>
              <a:rPr lang="en-US" sz="1600" dirty="0" err="1"/>
              <a:t>x,x</a:t>
            </a:r>
            <a:r>
              <a:rPr lang="en-US" sz="1600" dirty="0"/>
              <a:t>’)</a:t>
            </a:r>
          </a:p>
          <a:p>
            <a:pPr eaLnBrk="0" hangingPunct="0"/>
            <a:r>
              <a:rPr lang="el-GR" sz="1600" dirty="0" smtClean="0"/>
              <a:t>                 π</a:t>
            </a:r>
            <a:r>
              <a:rPr lang="en-US" sz="1600" dirty="0"/>
              <a:t>.</a:t>
            </a:r>
            <a:r>
              <a:rPr lang="el-GR" sz="1600" dirty="0"/>
              <a:t>χ</a:t>
            </a:r>
            <a:r>
              <a:rPr lang="en-US" sz="1600" dirty="0"/>
              <a:t>., c(</a:t>
            </a:r>
            <a:r>
              <a:rPr lang="en-US" sz="1600" dirty="0" err="1"/>
              <a:t>w,z</a:t>
            </a:r>
            <a:r>
              <a:rPr lang="en-US" sz="1600" dirty="0"/>
              <a:t>) = 5</a:t>
            </a:r>
          </a:p>
          <a:p>
            <a:pPr eaLnBrk="0" hangingPunct="0">
              <a:buFont typeface="Wingdings" pitchFamily="2" charset="2"/>
              <a:buChar char="ü"/>
            </a:pPr>
            <a:endParaRPr lang="en-US" sz="1600" dirty="0"/>
          </a:p>
          <a:p>
            <a:pPr eaLnBrk="0" hangingPunct="0">
              <a:buFont typeface="Wingdings" pitchFamily="2" charset="2"/>
              <a:buChar char="ü"/>
            </a:pPr>
            <a:r>
              <a:rPr lang="en-US" sz="1600" dirty="0"/>
              <a:t> </a:t>
            </a:r>
            <a:r>
              <a:rPr lang="el-GR" sz="1600" dirty="0"/>
              <a:t>το κόστος θα μπορούσε να </a:t>
            </a:r>
            <a:r>
              <a:rPr lang="el-GR" sz="1600" dirty="0" smtClean="0"/>
              <a:t>είναι</a:t>
            </a:r>
          </a:p>
          <a:p>
            <a:pPr marL="268288" indent="-268288" eaLnBrk="0" hangingPunct="0"/>
            <a:r>
              <a:rPr lang="el-GR" sz="1600" dirty="0" smtClean="0"/>
              <a:t>    πάντα </a:t>
            </a:r>
            <a:r>
              <a:rPr lang="en-US" sz="1600" dirty="0" smtClean="0"/>
              <a:t> </a:t>
            </a:r>
            <a:r>
              <a:rPr lang="en-US" sz="1600" dirty="0"/>
              <a:t>1,</a:t>
            </a:r>
            <a:r>
              <a:rPr lang="el-GR" sz="1600" dirty="0"/>
              <a:t> ή να σχετίζεται </a:t>
            </a:r>
            <a:r>
              <a:rPr lang="el-GR" sz="1600" dirty="0" smtClean="0"/>
              <a:t>με </a:t>
            </a:r>
            <a:r>
              <a:rPr lang="el-GR" sz="1600" dirty="0"/>
              <a:t>το εύρος ζώνης, ή </a:t>
            </a:r>
            <a:r>
              <a:rPr lang="el-GR" sz="1600" dirty="0" smtClean="0"/>
              <a:t>με </a:t>
            </a:r>
            <a:r>
              <a:rPr lang="el-GR" sz="1600" dirty="0"/>
              <a:t>τη συμφόρηση</a:t>
            </a:r>
            <a:endParaRPr lang="en-US" sz="1600" dirty="0"/>
          </a:p>
        </p:txBody>
      </p:sp>
      <p:sp>
        <p:nvSpPr>
          <p:cNvPr id="114693" name="Text Box 74"/>
          <p:cNvSpPr txBox="1">
            <a:spLocks noChangeArrowheads="1"/>
          </p:cNvSpPr>
          <p:nvPr/>
        </p:nvSpPr>
        <p:spPr bwMode="auto">
          <a:xfrm>
            <a:off x="925513" y="4232275"/>
            <a:ext cx="7999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Κόστος της διαδρομής</a:t>
            </a:r>
            <a:r>
              <a:rPr lang="en-US"/>
              <a:t> (x</a:t>
            </a:r>
            <a:r>
              <a:rPr lang="en-US" baseline="-25000"/>
              <a:t>1</a:t>
            </a:r>
            <a:r>
              <a:rPr lang="en-US"/>
              <a:t>, x</a:t>
            </a:r>
            <a:r>
              <a:rPr lang="en-US" baseline="-25000"/>
              <a:t>2</a:t>
            </a:r>
            <a:r>
              <a:rPr lang="en-US"/>
              <a:t>, x</a:t>
            </a:r>
            <a:r>
              <a:rPr lang="en-US" baseline="-25000"/>
              <a:t>3</a:t>
            </a:r>
            <a:r>
              <a:rPr lang="en-US"/>
              <a:t>,…, x</a:t>
            </a:r>
            <a:r>
              <a:rPr lang="en-US" baseline="-25000"/>
              <a:t>p</a:t>
            </a:r>
            <a:r>
              <a:rPr lang="en-US"/>
              <a:t>) = c(x</a:t>
            </a:r>
            <a:r>
              <a:rPr lang="en-US" baseline="-25000"/>
              <a:t>1</a:t>
            </a:r>
            <a:r>
              <a:rPr lang="en-US"/>
              <a:t>,x</a:t>
            </a:r>
            <a:r>
              <a:rPr lang="en-US" baseline="-25000"/>
              <a:t>2</a:t>
            </a:r>
            <a:r>
              <a:rPr lang="en-US"/>
              <a:t>) + c(x</a:t>
            </a:r>
            <a:r>
              <a:rPr lang="en-US" baseline="-25000"/>
              <a:t>2</a:t>
            </a:r>
            <a:r>
              <a:rPr lang="en-US"/>
              <a:t>,x</a:t>
            </a:r>
            <a:r>
              <a:rPr lang="en-US" baseline="-25000"/>
              <a:t>3</a:t>
            </a:r>
            <a:r>
              <a:rPr lang="en-US"/>
              <a:t>) + … + c(x</a:t>
            </a:r>
            <a:r>
              <a:rPr lang="en-US" baseline="-25000"/>
              <a:t>p-1</a:t>
            </a:r>
            <a:r>
              <a:rPr lang="en-US"/>
              <a:t>,x</a:t>
            </a:r>
            <a:r>
              <a:rPr lang="en-US" baseline="-25000"/>
              <a:t>p</a:t>
            </a:r>
            <a:r>
              <a:rPr lang="en-US"/>
              <a:t>)  </a:t>
            </a:r>
          </a:p>
        </p:txBody>
      </p:sp>
      <p:sp>
        <p:nvSpPr>
          <p:cNvPr id="114694" name="Text Box 75"/>
          <p:cNvSpPr txBox="1">
            <a:spLocks noChangeArrowheads="1"/>
          </p:cNvSpPr>
          <p:nvPr/>
        </p:nvSpPr>
        <p:spPr bwMode="auto">
          <a:xfrm>
            <a:off x="501650" y="4860925"/>
            <a:ext cx="7727950" cy="3698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Ερώτημα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l-GR">
                <a:solidFill>
                  <a:srgbClr val="FF0000"/>
                </a:solidFill>
              </a:rPr>
              <a:t>Ποιά είναι η ελάχιστου κόστους διαδρομή μεταξύ των</a:t>
            </a:r>
            <a:r>
              <a:rPr lang="en-US">
                <a:solidFill>
                  <a:srgbClr val="FF0000"/>
                </a:solidFill>
              </a:rPr>
              <a:t> u </a:t>
            </a:r>
            <a:r>
              <a:rPr lang="el-GR">
                <a:solidFill>
                  <a:srgbClr val="FF0000"/>
                </a:solidFill>
              </a:rPr>
              <a:t>και</a:t>
            </a:r>
            <a:r>
              <a:rPr lang="en-US">
                <a:solidFill>
                  <a:srgbClr val="FF0000"/>
                </a:solidFill>
              </a:rPr>
              <a:t> z ?</a:t>
            </a:r>
          </a:p>
        </p:txBody>
      </p:sp>
      <p:sp>
        <p:nvSpPr>
          <p:cNvPr id="114695" name="Text Box 76"/>
          <p:cNvSpPr txBox="1">
            <a:spLocks noChangeArrowheads="1"/>
          </p:cNvSpPr>
          <p:nvPr/>
        </p:nvSpPr>
        <p:spPr bwMode="auto">
          <a:xfrm>
            <a:off x="385763" y="5580063"/>
            <a:ext cx="8308975" cy="830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/>
              <a:t>Αλγόριθμος δρομολόγησης (</a:t>
            </a:r>
            <a:r>
              <a:rPr lang="en-US" sz="2400"/>
              <a:t>routing algorithm</a:t>
            </a:r>
            <a:r>
              <a:rPr lang="el-GR" sz="2400"/>
              <a:t>)</a:t>
            </a:r>
            <a:r>
              <a:rPr lang="en-US" sz="2400"/>
              <a:t>: </a:t>
            </a:r>
            <a:r>
              <a:rPr lang="el-GR" sz="2400"/>
              <a:t>αλγόριθμος</a:t>
            </a:r>
            <a:endParaRPr lang="en-US" sz="2400"/>
          </a:p>
          <a:p>
            <a:pPr eaLnBrk="0" hangingPunct="0"/>
            <a:r>
              <a:rPr lang="el-GR" sz="2400"/>
              <a:t>που βρίσκει την ελάχιστου</a:t>
            </a:r>
            <a:r>
              <a:rPr lang="en-US" sz="2400"/>
              <a:t> </a:t>
            </a:r>
            <a:r>
              <a:rPr lang="el-GR" sz="2400"/>
              <a:t>κόστους διαδρομή</a:t>
            </a:r>
            <a:endParaRPr lang="en-US" sz="2400"/>
          </a:p>
        </p:txBody>
      </p:sp>
      <p:sp>
        <p:nvSpPr>
          <p:cNvPr id="11469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3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3EFE46A-3028-4BD9-B253-350789A11EDF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29" y="246529"/>
            <a:ext cx="7772400" cy="685800"/>
          </a:xfrm>
        </p:spPr>
        <p:txBody>
          <a:bodyPr/>
          <a:lstStyle/>
          <a:p>
            <a:r>
              <a:rPr lang="el-GR" sz="3200" dirty="0" smtClean="0"/>
              <a:t>Κατάταξη αλγορίθμων δρομολόγησης</a:t>
            </a:r>
            <a:endParaRPr lang="en-US" sz="3200" dirty="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50259"/>
            <a:ext cx="3905250" cy="5596591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l-GR" sz="1800" dirty="0" smtClean="0">
                <a:solidFill>
                  <a:srgbClr val="FF0000"/>
                </a:solidFill>
              </a:rPr>
              <a:t>Καθολική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ή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αποκεντρωμένη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πληροφορία</a:t>
            </a:r>
            <a:r>
              <a:rPr lang="en-US" sz="1800" dirty="0" smtClean="0">
                <a:solidFill>
                  <a:srgbClr val="FF0000"/>
                </a:solidFill>
              </a:rPr>
              <a:t>;</a:t>
            </a:r>
            <a:endParaRPr lang="en-US" sz="1800" dirty="0" smtClean="0"/>
          </a:p>
          <a:p>
            <a:pPr>
              <a:buFont typeface="ZapfDingbats"/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Καθολική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όλοι οι δρομολογητές έχουν τη συνολική τοπολογία και </a:t>
            </a:r>
            <a:r>
              <a:rPr lang="el-GR" sz="1800" dirty="0" err="1" smtClean="0"/>
              <a:t>πληρο</a:t>
            </a:r>
            <a:r>
              <a:rPr lang="el-GR" sz="1800" dirty="0" smtClean="0"/>
              <a:t>-</a:t>
            </a:r>
            <a:r>
              <a:rPr lang="el-GR" sz="1800" dirty="0" err="1" smtClean="0"/>
              <a:t>φορίες</a:t>
            </a:r>
            <a:r>
              <a:rPr lang="el-GR" sz="1800" dirty="0" smtClean="0"/>
              <a:t> για το κόστος των ζεύξεων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>
                <a:solidFill>
                  <a:schemeClr val="accent2"/>
                </a:solidFill>
              </a:rPr>
              <a:t>αλγόριθμοι κατάστασης ζεύξης (</a:t>
            </a:r>
            <a:r>
              <a:rPr lang="en-US" sz="1800" dirty="0" smtClean="0">
                <a:solidFill>
                  <a:schemeClr val="accent2"/>
                </a:solidFill>
              </a:rPr>
              <a:t>“link state”</a:t>
            </a:r>
            <a:r>
              <a:rPr lang="el-GR" sz="1800" dirty="0" smtClean="0">
                <a:solidFill>
                  <a:schemeClr val="accent2"/>
                </a:solidFill>
              </a:rPr>
              <a:t>)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Αποκεντρωμένη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ο δρομολογητής γνωρίζει τους φυσικά συνδεδεμένους γείτονες</a:t>
            </a:r>
            <a:r>
              <a:rPr lang="en-US" sz="1800" dirty="0" smtClean="0"/>
              <a:t>, </a:t>
            </a:r>
            <a:r>
              <a:rPr lang="el-GR" sz="1800" dirty="0" smtClean="0"/>
              <a:t>κόστη ζεύξεως προς γείτονες.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επαναληπτική διαδικασία υπολογισμού</a:t>
            </a:r>
            <a:r>
              <a:rPr lang="en-US" sz="1800" dirty="0" smtClean="0"/>
              <a:t>, </a:t>
            </a:r>
            <a:r>
              <a:rPr lang="el-GR" sz="1800" dirty="0" smtClean="0"/>
              <a:t>ανταλλαγής πληροφορίας με τους γείτονες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>
                <a:solidFill>
                  <a:schemeClr val="accent2"/>
                </a:solidFill>
              </a:rPr>
              <a:t>αλγόριθμοι διανύσματος απόστασης (</a:t>
            </a:r>
            <a:r>
              <a:rPr lang="en-US" sz="1800" dirty="0" smtClean="0">
                <a:solidFill>
                  <a:schemeClr val="accent2"/>
                </a:solidFill>
              </a:rPr>
              <a:t>“distance vector”</a:t>
            </a:r>
            <a:r>
              <a:rPr lang="el-GR" sz="1800" dirty="0" smtClean="0">
                <a:solidFill>
                  <a:schemeClr val="accent2"/>
                </a:solidFill>
              </a:rPr>
              <a:t>)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81125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Στατικός ή δυναμικός</a:t>
            </a:r>
            <a:r>
              <a:rPr lang="en-US" sz="2400" dirty="0" smtClean="0">
                <a:solidFill>
                  <a:srgbClr val="FF0000"/>
                </a:solidFill>
              </a:rPr>
              <a:t>;</a:t>
            </a:r>
            <a:endParaRPr lang="el-GR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dirty="0" smtClean="0">
                <a:solidFill>
                  <a:schemeClr val="accent2"/>
                </a:solidFill>
              </a:rPr>
              <a:t>Στατικός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οι διαδρομές αλλάζουν αργά με το χρόνο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l-GR" sz="2000" dirty="0" smtClean="0">
                <a:solidFill>
                  <a:schemeClr val="accent2"/>
                </a:solidFill>
              </a:rPr>
              <a:t>Δυναμικός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οι διαδρομές αλλάζουν πιο γρήγορα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περιοδική ενημέρωση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ως απόκριση σε αλλαγές του κόστους των ζεύξεων</a:t>
            </a:r>
            <a:endParaRPr lang="en-US" sz="2000" dirty="0" smtClean="0"/>
          </a:p>
        </p:txBody>
      </p:sp>
      <p:sp>
        <p:nvSpPr>
          <p:cNvPr id="11571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145ED1C-1C39-47D2-B191-684E88F1D036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76835"/>
          </a:xfrm>
        </p:spPr>
        <p:txBody>
          <a:bodyPr/>
          <a:lstStyle/>
          <a:p>
            <a:r>
              <a:rPr lang="el-GR" sz="3200" dirty="0" smtClean="0"/>
              <a:t>Ένας αλγόριθμος κατάστασης ζεύξης</a:t>
            </a:r>
            <a:endParaRPr lang="en-US" sz="3200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21976"/>
            <a:ext cx="3810000" cy="56169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Αλγόριθμος του </a:t>
            </a:r>
            <a:r>
              <a:rPr lang="en-US" sz="2400" b="1" dirty="0" err="1" smtClean="0">
                <a:solidFill>
                  <a:srgbClr val="FF0000"/>
                </a:solidFill>
              </a:rPr>
              <a:t>Dijkstra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τοπολογία του δικτύου, κόστη ζεύξεων γνωστά σε όλους τους κόμβους</a:t>
            </a: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επιτυγχάνεται μέσω </a:t>
            </a:r>
            <a:r>
              <a:rPr lang="en-US" sz="1600" dirty="0" smtClean="0"/>
              <a:t>(</a:t>
            </a:r>
            <a:r>
              <a:rPr lang="el-GR" sz="1600" dirty="0" err="1" smtClean="0"/>
              <a:t>ευρυ</a:t>
            </a:r>
            <a:r>
              <a:rPr lang="en-US" sz="1600" dirty="0" smtClean="0"/>
              <a:t>)</a:t>
            </a:r>
            <a:r>
              <a:rPr lang="el-GR" sz="1600" dirty="0" smtClean="0"/>
              <a:t>εκπομπής</a:t>
            </a:r>
            <a:r>
              <a:rPr lang="en-US" sz="1600" dirty="0" smtClean="0"/>
              <a:t> (broadcast)</a:t>
            </a:r>
            <a:r>
              <a:rPr lang="el-GR" sz="1600" dirty="0" smtClean="0"/>
              <a:t> κατάστασης ζεύξης </a:t>
            </a:r>
            <a:r>
              <a:rPr lang="en-US" sz="16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όλοι οι κόμβοι έχουν την ίδια πληροφορία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υπολογίζει τις διαδρομές ελάχιστου κόστους από έναν κόμβο (προέλευση) προς όλους τους άλλους κόμβους</a:t>
            </a: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δίνει τον </a:t>
            </a:r>
            <a:r>
              <a:rPr lang="el-GR" sz="1600" dirty="0" smtClean="0">
                <a:solidFill>
                  <a:schemeClr val="accent2"/>
                </a:solidFill>
              </a:rPr>
              <a:t>πίνακα δρομολόγησης</a:t>
            </a:r>
            <a:r>
              <a:rPr lang="el-GR" sz="1600" dirty="0" smtClean="0"/>
              <a:t> </a:t>
            </a:r>
            <a:r>
              <a:rPr lang="el-GR" sz="1600" dirty="0" err="1" smtClean="0"/>
              <a:t>γι΄αυτόν</a:t>
            </a:r>
            <a:r>
              <a:rPr lang="el-GR" sz="1600" dirty="0" smtClean="0"/>
              <a:t> τον κόμβο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επαναληπτικός</a:t>
            </a:r>
            <a:r>
              <a:rPr lang="en-US" sz="1600" dirty="0" smtClean="0"/>
              <a:t>: </a:t>
            </a:r>
            <a:r>
              <a:rPr lang="el-GR" sz="1600" dirty="0" smtClean="0"/>
              <a:t>μετά από</a:t>
            </a:r>
            <a:r>
              <a:rPr lang="en-US" sz="1600" dirty="0" smtClean="0"/>
              <a:t> k </a:t>
            </a:r>
            <a:r>
              <a:rPr lang="el-GR" sz="1600" dirty="0" smtClean="0"/>
              <a:t>επαναλήψεις</a:t>
            </a:r>
            <a:r>
              <a:rPr lang="en-US" sz="1600" dirty="0" smtClean="0"/>
              <a:t>, </a:t>
            </a:r>
            <a:r>
              <a:rPr lang="el-GR" sz="1600" dirty="0" smtClean="0"/>
              <a:t>είναι γνωστές οι ελάχιστου κόστους διαδρομές</a:t>
            </a:r>
            <a:r>
              <a:rPr lang="en-US" sz="1600" dirty="0" smtClean="0"/>
              <a:t> </a:t>
            </a:r>
            <a:r>
              <a:rPr lang="el-GR" sz="1600" dirty="0" smtClean="0"/>
              <a:t>προς</a:t>
            </a:r>
            <a:r>
              <a:rPr lang="en-US" sz="1600" dirty="0" smtClean="0"/>
              <a:t> k </a:t>
            </a:r>
            <a:r>
              <a:rPr lang="el-GR" sz="1600" dirty="0" smtClean="0"/>
              <a:t>προορισμούς</a:t>
            </a:r>
            <a:endParaRPr lang="en-US" sz="1600" dirty="0" smtClean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Συμβολισμοί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 smtClean="0"/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c(</a:t>
            </a:r>
            <a:r>
              <a:rPr lang="en-US" sz="2000" dirty="0" err="1" smtClean="0">
                <a:solidFill>
                  <a:schemeClr val="accent2"/>
                </a:solidFill>
                <a:latin typeface="Arial" charset="0"/>
              </a:rPr>
              <a:t>i,j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):</a:t>
            </a:r>
            <a:r>
              <a:rPr lang="en-US" sz="2000" dirty="0" smtClean="0"/>
              <a:t> </a:t>
            </a:r>
            <a:r>
              <a:rPr lang="el-GR" sz="2000" dirty="0" smtClean="0"/>
              <a:t>κόστος ζεύξης από τον κόμβο </a:t>
            </a:r>
            <a:r>
              <a:rPr lang="en-US" sz="2000" dirty="0" err="1" smtClean="0"/>
              <a:t>i</a:t>
            </a:r>
            <a:r>
              <a:rPr lang="el-GR" sz="2000" dirty="0" smtClean="0"/>
              <a:t> στον κόμβο </a:t>
            </a:r>
            <a:r>
              <a:rPr lang="en-US" sz="2000" dirty="0" smtClean="0"/>
              <a:t>j = ∞</a:t>
            </a:r>
            <a:r>
              <a:rPr lang="el-GR" sz="2000" dirty="0" smtClean="0"/>
              <a:t> αν δεν είναι άμεσοι γείτονες </a:t>
            </a:r>
            <a:endParaRPr lang="en-US" sz="2000" dirty="0" smtClean="0"/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D(v):</a:t>
            </a:r>
            <a:r>
              <a:rPr lang="en-US" sz="2000" dirty="0" smtClean="0"/>
              <a:t> </a:t>
            </a:r>
            <a:r>
              <a:rPr lang="el-GR" sz="2000" dirty="0" smtClean="0"/>
              <a:t>τρέχουσα τιμή του κόστους της διαδρομής από την προέλευση στον προορισμό </a:t>
            </a:r>
            <a:r>
              <a:rPr lang="en-US" sz="2000" dirty="0" smtClean="0"/>
              <a:t>v</a:t>
            </a:r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p(v):</a:t>
            </a:r>
            <a:r>
              <a:rPr lang="en-US" sz="2000" dirty="0" smtClean="0"/>
              <a:t> </a:t>
            </a:r>
            <a:r>
              <a:rPr lang="el-GR" sz="2000" dirty="0" smtClean="0"/>
              <a:t>προηγούμενος από τον </a:t>
            </a:r>
            <a:r>
              <a:rPr lang="en-US" sz="2000" dirty="0" smtClean="0"/>
              <a:t> v</a:t>
            </a:r>
            <a:r>
              <a:rPr lang="el-GR" sz="2000" dirty="0" smtClean="0"/>
              <a:t> κόμβος κατά μήκος της διαδρομής από την προέλευση στον </a:t>
            </a:r>
            <a:r>
              <a:rPr lang="de-DE" sz="2000" dirty="0" smtClean="0"/>
              <a:t>v</a:t>
            </a:r>
            <a:endParaRPr lang="en-US" sz="2000" dirty="0" smtClean="0"/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σύνολο κόμβων για τους οποίους η ελάχιστου κόστους διαδρομή έχει σαφώς καθοριστεί</a:t>
            </a:r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11776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3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8A3EACE-20E2-4151-899F-4619310EE1B6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Αλγόριθμος του </a:t>
            </a:r>
            <a:r>
              <a:rPr lang="en-US" sz="3600" smtClean="0"/>
              <a:t>Dijsktra</a:t>
            </a:r>
            <a:endParaRPr lang="en-US" smtClean="0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charset="0"/>
              </a:rPr>
              <a:t>1  </a:t>
            </a:r>
            <a:r>
              <a:rPr lang="en-US" sz="2000" b="1" i="1">
                <a:latin typeface="Arial" charset="0"/>
              </a:rPr>
              <a:t>Initialization:</a:t>
            </a:r>
            <a:r>
              <a:rPr lang="en-US" sz="2000">
                <a:latin typeface="Arial" charset="0"/>
              </a:rPr>
              <a:t> </a:t>
            </a:r>
          </a:p>
          <a:p>
            <a:pPr eaLnBrk="0" hangingPunct="0"/>
            <a:r>
              <a:rPr lang="en-US" sz="2000">
                <a:latin typeface="Arial" charset="0"/>
              </a:rPr>
              <a:t>2    N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= {u} </a:t>
            </a:r>
          </a:p>
          <a:p>
            <a:pPr eaLnBrk="0" hangingPunct="0"/>
            <a:r>
              <a:rPr lang="en-US" sz="2000">
                <a:latin typeface="Arial" charset="0"/>
              </a:rPr>
              <a:t>3    for all nodes v </a:t>
            </a:r>
          </a:p>
          <a:p>
            <a:pPr eaLnBrk="0" hangingPunct="0"/>
            <a:r>
              <a:rPr lang="en-US" sz="2000">
                <a:latin typeface="Arial" charset="0"/>
              </a:rPr>
              <a:t>4      if v adjacent to u </a:t>
            </a:r>
          </a:p>
          <a:p>
            <a:pPr eaLnBrk="0" hangingPunct="0"/>
            <a:r>
              <a:rPr lang="en-US" sz="2000">
                <a:latin typeface="Arial" charset="0"/>
              </a:rPr>
              <a:t>5          then D(v) = c(u,v) </a:t>
            </a:r>
          </a:p>
          <a:p>
            <a:pPr eaLnBrk="0" hangingPunct="0"/>
            <a:r>
              <a:rPr lang="en-US" sz="2000">
                <a:latin typeface="Arial" charset="0"/>
              </a:rPr>
              <a:t>6      else D(v) = </a:t>
            </a:r>
            <a:r>
              <a:rPr lang="en-US" sz="2000">
                <a:latin typeface="Arial" charset="0"/>
                <a:cs typeface="Arial" charset="0"/>
              </a:rPr>
              <a:t>∞</a:t>
            </a:r>
            <a:r>
              <a:rPr lang="en-US" sz="2000">
                <a:latin typeface="Arial" charset="0"/>
              </a:rPr>
              <a:t> </a:t>
            </a:r>
          </a:p>
          <a:p>
            <a:pPr eaLnBrk="0" hangingPunct="0"/>
            <a:r>
              <a:rPr lang="en-US" sz="2000">
                <a:latin typeface="Arial" charset="0"/>
              </a:rPr>
              <a:t>7 </a:t>
            </a:r>
          </a:p>
          <a:p>
            <a:pPr eaLnBrk="0" hangingPunct="0"/>
            <a:r>
              <a:rPr lang="en-US" sz="2000">
                <a:latin typeface="Arial" charset="0"/>
              </a:rPr>
              <a:t>8   </a:t>
            </a:r>
            <a:r>
              <a:rPr lang="en-US" sz="2000" b="1" i="1">
                <a:latin typeface="Arial" charset="0"/>
              </a:rPr>
              <a:t>Loop</a:t>
            </a:r>
            <a:r>
              <a:rPr lang="en-US" sz="2000" i="1">
                <a:latin typeface="Arial" charset="0"/>
              </a:rPr>
              <a:t> 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n-US" sz="2000">
                <a:latin typeface="Arial" charset="0"/>
              </a:rPr>
              <a:t>9     find w not in N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such that D(w) is a minimum </a:t>
            </a:r>
          </a:p>
          <a:p>
            <a:pPr eaLnBrk="0" hangingPunct="0"/>
            <a:r>
              <a:rPr lang="en-US" sz="2000">
                <a:latin typeface="Arial" charset="0"/>
              </a:rPr>
              <a:t>10    add w to N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</a:t>
            </a:r>
          </a:p>
          <a:p>
            <a:pPr eaLnBrk="0" hangingPunct="0"/>
            <a:r>
              <a:rPr lang="en-US" sz="2000">
                <a:latin typeface="Arial" charset="0"/>
              </a:rPr>
              <a:t>11    update D(v) for all v adjacent to w and not in N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: </a:t>
            </a:r>
          </a:p>
          <a:p>
            <a:pPr eaLnBrk="0" hangingPunct="0"/>
            <a:r>
              <a:rPr lang="en-US" sz="2000">
                <a:latin typeface="Arial" charset="0"/>
              </a:rPr>
              <a:t>12      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D(v) = min( D(v), D(w) + c(w,v) ) </a:t>
            </a:r>
          </a:p>
          <a:p>
            <a:pPr eaLnBrk="0" hangingPunct="0"/>
            <a:r>
              <a:rPr lang="en-US" sz="2000">
                <a:latin typeface="Arial" charset="0"/>
              </a:rPr>
              <a:t>13    /* new cost to v is either old cost to v or known </a:t>
            </a:r>
          </a:p>
          <a:p>
            <a:pPr eaLnBrk="0" hangingPunct="0"/>
            <a:r>
              <a:rPr lang="en-US" sz="2000">
                <a:latin typeface="Arial" charset="0"/>
              </a:rPr>
              <a:t>14     shortest path cost to w plus cost from w to v */ </a:t>
            </a:r>
          </a:p>
          <a:p>
            <a:pPr eaLnBrk="0" hangingPunct="0"/>
            <a:r>
              <a:rPr lang="en-US" sz="2000">
                <a:latin typeface="Arial" charset="0"/>
              </a:rPr>
              <a:t>15  </a:t>
            </a:r>
            <a:r>
              <a:rPr lang="en-US" sz="2000" b="1" i="1">
                <a:latin typeface="Arial" charset="0"/>
              </a:rPr>
              <a:t>until all nodes in N</a:t>
            </a:r>
            <a:r>
              <a:rPr lang="en-US" sz="2000" b="1" i="1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11878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78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8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Τίτλος 1"/>
          <p:cNvSpPr>
            <a:spLocks noGrp="1"/>
          </p:cNvSpPr>
          <p:nvPr>
            <p:ph type="ctrTitle"/>
          </p:nvPr>
        </p:nvSpPr>
        <p:spPr>
          <a:xfrm>
            <a:off x="685800" y="155575"/>
            <a:ext cx="7772400" cy="1470025"/>
          </a:xfrm>
        </p:spPr>
        <p:txBody>
          <a:bodyPr/>
          <a:lstStyle/>
          <a:p>
            <a:r>
              <a:rPr lang="el-GR" sz="3200" dirty="0" smtClean="0"/>
              <a:t>Αλγόριθμος του </a:t>
            </a:r>
            <a:r>
              <a:rPr lang="en-US" sz="3200" dirty="0" err="1" smtClean="0"/>
              <a:t>Dijkstra</a:t>
            </a:r>
            <a:r>
              <a:rPr lang="en-US" sz="3200" dirty="0" smtClean="0"/>
              <a:t>: </a:t>
            </a:r>
            <a:r>
              <a:rPr lang="el-GR" sz="3200" dirty="0" smtClean="0"/>
              <a:t>Παράδειγμα</a:t>
            </a:r>
          </a:p>
        </p:txBody>
      </p:sp>
      <p:pic>
        <p:nvPicPr>
          <p:cNvPr id="119810" name="Εικόνα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25600"/>
            <a:ext cx="493236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19812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2B81282-3F52-4846-BC3F-75E5A2C8E7C8}" type="slidenum">
              <a:rPr lang="en-US" smtClean="0"/>
              <a:pPr/>
              <a:t>78</a:t>
            </a:fld>
            <a:endParaRPr lang="en-US" smtClean="0"/>
          </a:p>
        </p:txBody>
      </p:sp>
      <p:pic>
        <p:nvPicPr>
          <p:cNvPr id="119813" name="Εικόνα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65475"/>
            <a:ext cx="34290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4616824"/>
            <a:ext cx="5043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l-GR" dirty="0" smtClean="0">
                <a:solidFill>
                  <a:schemeClr val="accent2"/>
                </a:solidFill>
              </a:rPr>
              <a:t>Παρατηρήσεις:</a:t>
            </a:r>
            <a:br>
              <a:rPr lang="el-GR" dirty="0" smtClean="0">
                <a:solidFill>
                  <a:schemeClr val="accent2"/>
                </a:solidFill>
              </a:rPr>
            </a:br>
            <a:endParaRPr lang="el-GR" dirty="0" smtClean="0">
              <a:solidFill>
                <a:schemeClr val="accent2"/>
              </a:solidFill>
            </a:endParaRPr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l-GR" dirty="0" smtClean="0"/>
              <a:t>Κατασκευή </a:t>
            </a:r>
            <a:r>
              <a:rPr lang="el-GR" dirty="0"/>
              <a:t>δέντρου συντομότερης διαδρομής</a:t>
            </a:r>
          </a:p>
          <a:p>
            <a:pPr eaLnBrk="0" hangingPunct="0">
              <a:buClr>
                <a:schemeClr val="accent2"/>
              </a:buClr>
              <a:defRPr/>
            </a:pPr>
            <a:r>
              <a:rPr lang="el-GR" dirty="0"/>
              <a:t>     εντοπίζοντας τους προηγούμενους κόμβους</a:t>
            </a:r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l-GR" dirty="0"/>
              <a:t>Μπορεί να υπάρχουν </a:t>
            </a:r>
            <a:r>
              <a:rPr lang="en-US" dirty="0"/>
              <a:t>“</a:t>
            </a:r>
            <a:r>
              <a:rPr lang="el-GR" dirty="0"/>
              <a:t>ισοπαλίες</a:t>
            </a:r>
            <a:r>
              <a:rPr lang="en-US" dirty="0"/>
              <a:t>” </a:t>
            </a:r>
            <a:endParaRPr lang="el-GR" dirty="0"/>
          </a:p>
          <a:p>
            <a:pPr eaLnBrk="0" hangingPunct="0">
              <a:buClr>
                <a:schemeClr val="accent2"/>
              </a:buClr>
              <a:defRPr/>
            </a:pPr>
            <a:r>
              <a:rPr lang="el-GR" dirty="0"/>
              <a:t>    (σπάνε αυθαίρετα)</a:t>
            </a:r>
          </a:p>
          <a:p>
            <a:pPr marL="285750" indent="-285750" eaLnBrk="0" hangingPunct="0">
              <a:buFont typeface="Wingdings" panose="05000000000000000000" pitchFamily="2" charset="2"/>
              <a:buChar char="q"/>
              <a:defRPr/>
            </a:pPr>
            <a:endParaRPr lang="el-GR" dirty="0"/>
          </a:p>
        </p:txBody>
      </p:sp>
      <p:pic>
        <p:nvPicPr>
          <p:cNvPr id="119815" name="Εικόνα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3165475"/>
            <a:ext cx="97631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6" name="Εικόνα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038" y="4602163"/>
            <a:ext cx="1060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Εικόνα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9863" y="4681538"/>
            <a:ext cx="19526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8" name="Εικόνα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4800" y="4718050"/>
            <a:ext cx="115887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9" name="Εικόνα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3538" y="4602163"/>
            <a:ext cx="706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38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43F6115-6C31-4932-82A4-2BCAEE60948B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503024" cy="1143000"/>
          </a:xfrm>
        </p:spPr>
        <p:txBody>
          <a:bodyPr/>
          <a:lstStyle/>
          <a:p>
            <a:r>
              <a:rPr lang="el-GR" sz="3200" dirty="0" smtClean="0"/>
              <a:t>Αλγόριθμος του </a:t>
            </a:r>
            <a:r>
              <a:rPr lang="en-US" sz="3200" dirty="0" err="1" smtClean="0"/>
              <a:t>Dijkstra</a:t>
            </a:r>
            <a:r>
              <a:rPr lang="en-US" sz="3200" dirty="0" smtClean="0"/>
              <a:t>: </a:t>
            </a:r>
            <a:r>
              <a:rPr lang="el-GR" sz="3200" dirty="0" smtClean="0"/>
              <a:t>άλλο παράδειγμα</a:t>
            </a:r>
            <a:endParaRPr lang="en-US" sz="3600" dirty="0" smtClean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Step</a:t>
            </a:r>
          </a:p>
          <a:p>
            <a:pPr algn="r" eaLnBrk="0" hangingPunct="0"/>
            <a:r>
              <a:rPr lang="en-US" sz="2000">
                <a:latin typeface="Arial" charset="0"/>
              </a:rPr>
              <a:t>0</a:t>
            </a:r>
          </a:p>
          <a:p>
            <a:pPr algn="r" eaLnBrk="0" hangingPunct="0"/>
            <a:r>
              <a:rPr lang="en-US" sz="2000">
                <a:latin typeface="Arial" charset="0"/>
              </a:rPr>
              <a:t>1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</a:t>
            </a:r>
          </a:p>
          <a:p>
            <a:pPr algn="r" eaLnBrk="0" hangingPunct="0"/>
            <a:r>
              <a:rPr lang="en-US" sz="2000">
                <a:latin typeface="Arial" charset="0"/>
              </a:rPr>
              <a:t>3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</a:t>
            </a:r>
          </a:p>
          <a:p>
            <a:pPr algn="r" eaLnBrk="0" hangingPunct="0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N</a:t>
            </a:r>
            <a:r>
              <a:rPr lang="en-US" sz="2000">
                <a:latin typeface="Arial" charset="0"/>
                <a:cs typeface="Arial" charset="0"/>
              </a:rPr>
              <a:t>'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uxyv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uxyvw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uxyvwz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D(v),p(v)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2,u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D(w),p(w)</a:t>
            </a:r>
          </a:p>
          <a:p>
            <a:pPr algn="r" eaLnBrk="0" hangingPunct="0"/>
            <a:r>
              <a:rPr lang="en-US" sz="2000">
                <a:latin typeface="Arial" charset="0"/>
              </a:rPr>
              <a:t>5,u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4,x</a:t>
            </a:r>
          </a:p>
          <a:p>
            <a:pPr algn="r" eaLnBrk="0" hangingPunct="0"/>
            <a:r>
              <a:rPr lang="en-US" sz="2000">
                <a:latin typeface="Arial" charset="0"/>
              </a:rPr>
              <a:t>3,y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3,y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D(x),p(x)</a:t>
            </a:r>
          </a:p>
          <a:p>
            <a:pPr algn="r" eaLnBrk="0" hangingPunct="0"/>
            <a:r>
              <a:rPr lang="en-US" sz="2000">
                <a:latin typeface="Arial" charset="0"/>
              </a:rPr>
              <a:t>1,u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D(y),p(y)</a:t>
            </a:r>
          </a:p>
          <a:p>
            <a:pPr algn="r" eaLnBrk="0" hangingPunct="0"/>
            <a:r>
              <a:rPr lang="en-US" sz="2000">
                <a:cs typeface="Arial" charset="0"/>
              </a:rPr>
              <a:t>∞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2,x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D(z),p(z)</a:t>
            </a: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2224088" y="4043363"/>
            <a:ext cx="3571875" cy="2236787"/>
            <a:chOff x="3162" y="1071"/>
            <a:chExt cx="2250" cy="1409"/>
          </a:xfrm>
        </p:grpSpPr>
        <p:sp>
          <p:nvSpPr>
            <p:cNvPr id="120855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56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57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58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59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60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61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62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63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64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65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66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67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68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69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70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71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72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73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74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75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76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77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78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79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0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81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82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83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4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5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86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87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8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9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0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1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2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3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4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5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0896" name="Group 58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120922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23" name="Text Box 6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0897" name="Group 61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120920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21" name="Text Box 63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0898" name="Group 64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120918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19" name="Text Box 66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20899" name="Group 67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120916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17" name="Text Box 69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0900" name="Group 70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120914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15" name="Text Box 72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0901" name="Group 73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120912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13" name="Text Box 75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120902" name="Text Box 76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3" name="Text Box 77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4" name="Text Box 78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5" name="Text Box 79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6" name="Text Box 80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7" name="Text Box 81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8" name="Text Box 82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9" name="Text Box 83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10" name="Text Box 84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11" name="Text Box 85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65052" name="Line 15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5053" name="Line 15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5054" name="Line 15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5055" name="Line 15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5056" name="Line 16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0854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3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052" grpId="0" animBg="1"/>
      <p:bldP spid="465053" grpId="0" animBg="1"/>
      <p:bldP spid="465054" grpId="0" animBg="1"/>
      <p:bldP spid="465055" grpId="0" animBg="1"/>
      <p:bldP spid="4650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7424CBC-D499-487A-9F9E-881DAEBC578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31333"/>
          </a:xfrm>
        </p:spPr>
        <p:txBody>
          <a:bodyPr/>
          <a:lstStyle/>
          <a:p>
            <a:r>
              <a:rPr lang="el-GR" sz="3200" dirty="0" smtClean="0"/>
              <a:t>Δημιουργία σύνδεσης</a:t>
            </a:r>
            <a:endParaRPr lang="en-US" sz="32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72066"/>
            <a:ext cx="8220075" cy="537633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Η </a:t>
            </a:r>
            <a:r>
              <a:rPr lang="en-US" sz="2400" dirty="0" smtClean="0"/>
              <a:t>3</a:t>
            </a:r>
            <a:r>
              <a:rPr lang="el-GR" sz="2400" baseline="30000" dirty="0" smtClean="0"/>
              <a:t>η</a:t>
            </a:r>
            <a:r>
              <a:rPr lang="en-US" sz="2400" dirty="0" smtClean="0"/>
              <a:t> </a:t>
            </a:r>
            <a:r>
              <a:rPr lang="el-GR" sz="2400" dirty="0" smtClean="0"/>
              <a:t>σημαντική λειτουργία σε ορισμένες δικτυακές αρχιτεκτονικές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ATM, frame relay, X.25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Πριν τη ροή των </a:t>
            </a:r>
            <a:r>
              <a:rPr lang="en-US" sz="2400" dirty="0" err="1" smtClean="0"/>
              <a:t>datagrams</a:t>
            </a:r>
            <a:r>
              <a:rPr lang="en-US" sz="2400" dirty="0" smtClean="0"/>
              <a:t>, </a:t>
            </a:r>
            <a:r>
              <a:rPr lang="el-GR" sz="2400" dirty="0" smtClean="0"/>
              <a:t>οι δύο τερματικοί υπολογιστές και οι δρομολογητές που μεσολαβούν εγκαθιστούν εικονική σύνδεση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συμμετέχουν οι δρομολογητές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Υπηρεσία σύνδεσης επιπέδου δικτύου έναντι</a:t>
            </a:r>
            <a:r>
              <a:rPr lang="en-US" sz="2400" dirty="0" smtClean="0"/>
              <a:t> </a:t>
            </a:r>
            <a:r>
              <a:rPr lang="el-GR" sz="2400" dirty="0" smtClean="0"/>
              <a:t>μεταφοράς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rgbClr val="FF0000"/>
                </a:solidFill>
              </a:rPr>
              <a:t>δικτύου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μεταξύ δύο υπολογιστών </a:t>
            </a:r>
            <a:r>
              <a:rPr lang="en-US" dirty="0" smtClean="0"/>
              <a:t>(</a:t>
            </a:r>
            <a:r>
              <a:rPr lang="el-GR" dirty="0" smtClean="0"/>
              <a:t>μπορεί επίσης να συμμετέχουν δρομολογητές που μεσολαβούν στην περίπτωση των εικονικών κυκλωμάτων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VCs</a:t>
            </a:r>
            <a:r>
              <a:rPr lang="el-GR" dirty="0" smtClean="0"/>
              <a:t>)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rgbClr val="FF0000"/>
                </a:solidFill>
              </a:rPr>
              <a:t>μεταφοράς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μεταξύ δύο διεργασιών</a:t>
            </a:r>
            <a:endParaRPr lang="en-US" dirty="0" smtClean="0"/>
          </a:p>
        </p:txBody>
      </p:sp>
      <p:sp>
        <p:nvSpPr>
          <p:cNvPr id="225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0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BE82358-B2D9-4863-855D-625EB7107498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218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3200" dirty="0" smtClean="0"/>
              <a:t>Αλγόριθμος του </a:t>
            </a:r>
            <a:r>
              <a:rPr lang="en-US" sz="3200" dirty="0" err="1" smtClean="0"/>
              <a:t>Dijkstra</a:t>
            </a:r>
            <a:r>
              <a:rPr lang="en-US" sz="3200" dirty="0" smtClean="0"/>
              <a:t>: </a:t>
            </a:r>
            <a:r>
              <a:rPr lang="el-GR" sz="3200" dirty="0" smtClean="0"/>
              <a:t>παράδειγμα</a:t>
            </a:r>
            <a:r>
              <a:rPr lang="en-US" sz="3200" dirty="0" smtClean="0"/>
              <a:t> </a:t>
            </a:r>
            <a:r>
              <a:rPr lang="en-US" sz="2000" dirty="0" smtClean="0"/>
              <a:t>(2)</a:t>
            </a:r>
          </a:p>
        </p:txBody>
      </p:sp>
      <p:grpSp>
        <p:nvGrpSpPr>
          <p:cNvPr id="121859" name="Group 77"/>
          <p:cNvGrpSpPr>
            <a:grpSpLocks/>
          </p:cNvGrpSpPr>
          <p:nvPr/>
        </p:nvGrpSpPr>
        <p:grpSpPr bwMode="auto">
          <a:xfrm>
            <a:off x="2198688" y="2043113"/>
            <a:ext cx="3244850" cy="1500187"/>
            <a:chOff x="1385" y="1287"/>
            <a:chExt cx="2044" cy="945"/>
          </a:xfrm>
        </p:grpSpPr>
        <p:sp>
          <p:nvSpPr>
            <p:cNvPr id="121878" name="Freeform 7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79" name="Oval 8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80" name="Line 9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81" name="Line 10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82" name="Rectangle 11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883" name="Oval 12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84" name="Oval 13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85" name="Line 14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86" name="Line 15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87" name="Rectangle 16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888" name="Oval 17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89" name="Oval 18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90" name="Line 19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91" name="Line 20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92" name="Rectangle 21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893" name="Oval 22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94" name="Oval 23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95" name="Line 24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96" name="Line 25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97" name="Rectangle 26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898" name="Oval 27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99" name="Oval 28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900" name="Line 29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01" name="Line 30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02" name="Rectangle 31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903" name="Oval 32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904" name="Oval 33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905" name="Line 34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06" name="Line 35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07" name="Rectangle 36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908" name="Oval 37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909" name="Freeform 38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10" name="Freeform 41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11" name="Freeform 42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12" name="Freeform 43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1913" name="Group 47"/>
            <p:cNvGrpSpPr>
              <a:grpSpLocks/>
            </p:cNvGrpSpPr>
            <p:nvPr/>
          </p:nvGrpSpPr>
          <p:grpSpPr bwMode="auto">
            <a:xfrm>
              <a:off x="1440" y="1593"/>
              <a:ext cx="199" cy="250"/>
              <a:chOff x="2957" y="2429"/>
              <a:chExt cx="202" cy="250"/>
            </a:xfrm>
          </p:grpSpPr>
          <p:sp>
            <p:nvSpPr>
              <p:cNvPr id="121929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30" name="Text Box 49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1914" name="Group 50"/>
            <p:cNvGrpSpPr>
              <a:grpSpLocks/>
            </p:cNvGrpSpPr>
            <p:nvPr/>
          </p:nvGrpSpPr>
          <p:grpSpPr bwMode="auto">
            <a:xfrm>
              <a:off x="2610" y="1977"/>
              <a:ext cx="199" cy="250"/>
              <a:chOff x="2957" y="2429"/>
              <a:chExt cx="202" cy="250"/>
            </a:xfrm>
          </p:grpSpPr>
          <p:sp>
            <p:nvSpPr>
              <p:cNvPr id="121927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8" name="Text Box 52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1915" name="Group 53"/>
            <p:cNvGrpSpPr>
              <a:grpSpLocks/>
            </p:cNvGrpSpPr>
            <p:nvPr/>
          </p:nvGrpSpPr>
          <p:grpSpPr bwMode="auto">
            <a:xfrm>
              <a:off x="1914" y="1944"/>
              <a:ext cx="229" cy="288"/>
              <a:chOff x="2943" y="2399"/>
              <a:chExt cx="230" cy="288"/>
            </a:xfrm>
          </p:grpSpPr>
          <p:sp>
            <p:nvSpPr>
              <p:cNvPr id="121925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6" name="Text Box 55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21916" name="Group 56"/>
            <p:cNvGrpSpPr>
              <a:grpSpLocks/>
            </p:cNvGrpSpPr>
            <p:nvPr/>
          </p:nvGrpSpPr>
          <p:grpSpPr bwMode="auto">
            <a:xfrm>
              <a:off x="2591" y="1287"/>
              <a:ext cx="225" cy="250"/>
              <a:chOff x="2944" y="2429"/>
              <a:chExt cx="228" cy="250"/>
            </a:xfrm>
          </p:grpSpPr>
          <p:sp>
            <p:nvSpPr>
              <p:cNvPr id="121923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4" name="Text Box 58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1917" name="Group 59"/>
            <p:cNvGrpSpPr>
              <a:grpSpLocks/>
            </p:cNvGrpSpPr>
            <p:nvPr/>
          </p:nvGrpSpPr>
          <p:grpSpPr bwMode="auto">
            <a:xfrm>
              <a:off x="1922" y="1287"/>
              <a:ext cx="194" cy="250"/>
              <a:chOff x="2959" y="2429"/>
              <a:chExt cx="197" cy="250"/>
            </a:xfrm>
          </p:grpSpPr>
          <p:sp>
            <p:nvSpPr>
              <p:cNvPr id="121921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2" name="Text Box 61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1918" name="Group 62"/>
            <p:cNvGrpSpPr>
              <a:grpSpLocks/>
            </p:cNvGrpSpPr>
            <p:nvPr/>
          </p:nvGrpSpPr>
          <p:grpSpPr bwMode="auto">
            <a:xfrm>
              <a:off x="3172" y="1605"/>
              <a:ext cx="219" cy="288"/>
              <a:chOff x="2946" y="2399"/>
              <a:chExt cx="221" cy="288"/>
            </a:xfrm>
          </p:grpSpPr>
          <p:sp>
            <p:nvSpPr>
              <p:cNvPr id="121919" name="Rectangle 6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0" name="Text Box 64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</p:grpSp>
      <p:sp>
        <p:nvSpPr>
          <p:cNvPr id="121860" name="Text Box 76"/>
          <p:cNvSpPr txBox="1">
            <a:spLocks noChangeArrowheads="1"/>
          </p:cNvSpPr>
          <p:nvPr/>
        </p:nvSpPr>
        <p:spPr bwMode="auto">
          <a:xfrm>
            <a:off x="577850" y="1295400"/>
            <a:ext cx="659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u="sng" dirty="0">
                <a:solidFill>
                  <a:srgbClr val="FF0000"/>
                </a:solidFill>
              </a:rPr>
              <a:t>Δ</a:t>
            </a:r>
            <a:r>
              <a:rPr lang="el-GR" u="sng" dirty="0" smtClean="0">
                <a:solidFill>
                  <a:srgbClr val="FF0000"/>
                </a:solidFill>
              </a:rPr>
              <a:t>έντρο </a:t>
            </a:r>
            <a:r>
              <a:rPr lang="el-GR" u="sng" dirty="0">
                <a:solidFill>
                  <a:srgbClr val="FF0000"/>
                </a:solidFill>
              </a:rPr>
              <a:t>ελάχιστων διαδρομών (</a:t>
            </a:r>
            <a:r>
              <a:rPr lang="en-US" u="sng" dirty="0">
                <a:solidFill>
                  <a:srgbClr val="FF0000"/>
                </a:solidFill>
              </a:rPr>
              <a:t>shortest-path tree</a:t>
            </a:r>
            <a:r>
              <a:rPr lang="el-GR" u="sng" dirty="0">
                <a:solidFill>
                  <a:srgbClr val="FF0000"/>
                </a:solidFill>
              </a:rPr>
              <a:t>)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l-GR" u="sng" dirty="0">
                <a:solidFill>
                  <a:srgbClr val="FF0000"/>
                </a:solidFill>
              </a:rPr>
              <a:t>από τον</a:t>
            </a:r>
            <a:r>
              <a:rPr lang="en-US" u="sng" dirty="0">
                <a:solidFill>
                  <a:srgbClr val="FF0000"/>
                </a:solidFill>
              </a:rPr>
              <a:t> u:</a:t>
            </a:r>
          </a:p>
        </p:txBody>
      </p:sp>
      <p:grpSp>
        <p:nvGrpSpPr>
          <p:cNvPr id="121861" name="Group 100"/>
          <p:cNvGrpSpPr>
            <a:grpSpLocks/>
          </p:cNvGrpSpPr>
          <p:nvPr/>
        </p:nvGrpSpPr>
        <p:grpSpPr bwMode="auto">
          <a:xfrm>
            <a:off x="1030288" y="4217988"/>
            <a:ext cx="2319337" cy="2271712"/>
            <a:chOff x="259" y="2771"/>
            <a:chExt cx="1461" cy="1431"/>
          </a:xfrm>
        </p:grpSpPr>
        <p:sp>
          <p:nvSpPr>
            <p:cNvPr id="121864" name="Line 7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1865" name="Line 8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1866" name="Text Box 81"/>
            <p:cNvSpPr txBox="1">
              <a:spLocks noChangeArrowheads="1"/>
            </p:cNvSpPr>
            <p:nvPr/>
          </p:nvSpPr>
          <p:spPr bwMode="auto">
            <a:xfrm>
              <a:off x="883" y="3063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v</a:t>
              </a:r>
            </a:p>
          </p:txBody>
        </p:sp>
        <p:sp>
          <p:nvSpPr>
            <p:cNvPr id="121867" name="Text Box 82"/>
            <p:cNvSpPr txBox="1">
              <a:spLocks noChangeArrowheads="1"/>
            </p:cNvSpPr>
            <p:nvPr/>
          </p:nvSpPr>
          <p:spPr bwMode="auto">
            <a:xfrm>
              <a:off x="876" y="3250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21868" name="Text Box 90"/>
            <p:cNvSpPr txBox="1">
              <a:spLocks noChangeArrowheads="1"/>
            </p:cNvSpPr>
            <p:nvPr/>
          </p:nvSpPr>
          <p:spPr bwMode="auto">
            <a:xfrm>
              <a:off x="890" y="3485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121869" name="Text Box 91"/>
            <p:cNvSpPr txBox="1">
              <a:spLocks noChangeArrowheads="1"/>
            </p:cNvSpPr>
            <p:nvPr/>
          </p:nvSpPr>
          <p:spPr bwMode="auto">
            <a:xfrm>
              <a:off x="875" y="3720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121870" name="Text Box 92"/>
            <p:cNvSpPr txBox="1">
              <a:spLocks noChangeArrowheads="1"/>
            </p:cNvSpPr>
            <p:nvPr/>
          </p:nvSpPr>
          <p:spPr bwMode="auto">
            <a:xfrm>
              <a:off x="884" y="3946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121871" name="Text Box 93"/>
            <p:cNvSpPr txBox="1">
              <a:spLocks noChangeArrowheads="1"/>
            </p:cNvSpPr>
            <p:nvPr/>
          </p:nvSpPr>
          <p:spPr bwMode="auto">
            <a:xfrm>
              <a:off x="1248" y="3047"/>
              <a:ext cx="4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(u,v)</a:t>
              </a:r>
            </a:p>
          </p:txBody>
        </p:sp>
        <p:sp>
          <p:nvSpPr>
            <p:cNvPr id="121872" name="Text Box 94"/>
            <p:cNvSpPr txBox="1">
              <a:spLocks noChangeArrowheads="1"/>
            </p:cNvSpPr>
            <p:nvPr/>
          </p:nvSpPr>
          <p:spPr bwMode="auto">
            <a:xfrm>
              <a:off x="1249" y="3249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(u,x)</a:t>
              </a:r>
            </a:p>
          </p:txBody>
        </p:sp>
        <p:sp>
          <p:nvSpPr>
            <p:cNvPr id="121873" name="Text Box 95"/>
            <p:cNvSpPr txBox="1">
              <a:spLocks noChangeArrowheads="1"/>
            </p:cNvSpPr>
            <p:nvPr/>
          </p:nvSpPr>
          <p:spPr bwMode="auto">
            <a:xfrm>
              <a:off x="1248" y="3500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(u,x)</a:t>
              </a:r>
            </a:p>
          </p:txBody>
        </p:sp>
        <p:sp>
          <p:nvSpPr>
            <p:cNvPr id="121874" name="Text Box 96"/>
            <p:cNvSpPr txBox="1">
              <a:spLocks noChangeArrowheads="1"/>
            </p:cNvSpPr>
            <p:nvPr/>
          </p:nvSpPr>
          <p:spPr bwMode="auto">
            <a:xfrm>
              <a:off x="1264" y="3718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(u,x)</a:t>
              </a:r>
            </a:p>
          </p:txBody>
        </p:sp>
        <p:sp>
          <p:nvSpPr>
            <p:cNvPr id="121875" name="Text Box 97"/>
            <p:cNvSpPr txBox="1">
              <a:spLocks noChangeArrowheads="1"/>
            </p:cNvSpPr>
            <p:nvPr/>
          </p:nvSpPr>
          <p:spPr bwMode="auto">
            <a:xfrm>
              <a:off x="1254" y="3952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(u,x)</a:t>
              </a:r>
            </a:p>
          </p:txBody>
        </p:sp>
        <p:sp>
          <p:nvSpPr>
            <p:cNvPr id="121876" name="Text Box 98"/>
            <p:cNvSpPr txBox="1">
              <a:spLocks noChangeArrowheads="1"/>
            </p:cNvSpPr>
            <p:nvPr/>
          </p:nvSpPr>
          <p:spPr bwMode="auto">
            <a:xfrm>
              <a:off x="259" y="2771"/>
              <a:ext cx="8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destination</a:t>
              </a:r>
            </a:p>
          </p:txBody>
        </p:sp>
        <p:sp>
          <p:nvSpPr>
            <p:cNvPr id="121877" name="Text Box 99"/>
            <p:cNvSpPr txBox="1">
              <a:spLocks noChangeArrowheads="1"/>
            </p:cNvSpPr>
            <p:nvPr/>
          </p:nvSpPr>
          <p:spPr bwMode="auto">
            <a:xfrm>
              <a:off x="1232" y="2794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link</a:t>
              </a:r>
            </a:p>
          </p:txBody>
        </p:sp>
      </p:grpSp>
      <p:sp>
        <p:nvSpPr>
          <p:cNvPr id="121862" name="Text Box 101"/>
          <p:cNvSpPr txBox="1">
            <a:spLocks noChangeArrowheads="1"/>
          </p:cNvSpPr>
          <p:nvPr/>
        </p:nvSpPr>
        <p:spPr bwMode="auto">
          <a:xfrm>
            <a:off x="525463" y="3817938"/>
            <a:ext cx="3425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u="sng" dirty="0" smtClean="0">
                <a:solidFill>
                  <a:srgbClr val="FF0000"/>
                </a:solidFill>
              </a:rPr>
              <a:t>Πίνακας </a:t>
            </a:r>
            <a:r>
              <a:rPr lang="el-GR" u="sng" dirty="0">
                <a:solidFill>
                  <a:srgbClr val="FF0000"/>
                </a:solidFill>
              </a:rPr>
              <a:t>δρομολόγησης στον </a:t>
            </a:r>
            <a:r>
              <a:rPr lang="en-US" u="sng" dirty="0">
                <a:solidFill>
                  <a:srgbClr val="FF0000"/>
                </a:solidFill>
              </a:rPr>
              <a:t> u:</a:t>
            </a:r>
          </a:p>
        </p:txBody>
      </p:sp>
      <p:sp>
        <p:nvSpPr>
          <p:cNvPr id="12186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1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2A816B0-60B8-4391-94BC-F4AE057A3EE4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Αλγόριθμος του </a:t>
            </a:r>
            <a:r>
              <a:rPr lang="en-US" sz="3200" dirty="0" err="1" smtClean="0"/>
              <a:t>Dijkstra</a:t>
            </a:r>
            <a:r>
              <a:rPr lang="el-GR" sz="3200" dirty="0" smtClean="0"/>
              <a:t>: συζήτηση</a:t>
            </a:r>
            <a:endParaRPr lang="en-US" sz="3200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71600"/>
            <a:ext cx="8001000" cy="26511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Πολυπλοκότητα του αλγορίθμου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n </a:t>
            </a:r>
            <a:r>
              <a:rPr lang="el-GR" sz="2000" dirty="0" smtClean="0"/>
              <a:t>κόμβοι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επανάληψη</a:t>
            </a:r>
            <a:r>
              <a:rPr lang="en-US" sz="2000" dirty="0" smtClean="0"/>
              <a:t>: </a:t>
            </a:r>
            <a:r>
              <a:rPr lang="el-GR" sz="2000" dirty="0" smtClean="0"/>
              <a:t>χρειάζεται να εξετάσει όλους τους κόμβους</a:t>
            </a:r>
            <a:r>
              <a:rPr lang="en-US" sz="2000" dirty="0" smtClean="0"/>
              <a:t>, w, </a:t>
            </a:r>
            <a:r>
              <a:rPr lang="el-GR" sz="2000" dirty="0" smtClean="0"/>
              <a:t>που δεν ανήκουν στο</a:t>
            </a:r>
            <a:r>
              <a:rPr lang="en-US" sz="2000" dirty="0" smtClean="0"/>
              <a:t> N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n(n+1)/2 </a:t>
            </a:r>
            <a:r>
              <a:rPr lang="el-GR" sz="2000" dirty="0" smtClean="0"/>
              <a:t>συγκρίσεις</a:t>
            </a:r>
            <a:r>
              <a:rPr lang="en-US" sz="2000" dirty="0" smtClean="0"/>
              <a:t>: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είναι δυνατές πιο αποδοτικές υλοποιήσεις</a:t>
            </a:r>
            <a:r>
              <a:rPr lang="en-US" sz="2000" dirty="0" smtClean="0"/>
              <a:t>: O(</a:t>
            </a:r>
            <a:r>
              <a:rPr lang="en-US" sz="2000" dirty="0" err="1" smtClean="0"/>
              <a:t>nlogn</a:t>
            </a:r>
            <a:r>
              <a:rPr lang="en-US" sz="2000" dirty="0" smtClean="0"/>
              <a:t>)</a:t>
            </a:r>
          </a:p>
          <a:p>
            <a:pPr>
              <a:spcBef>
                <a:spcPct val="40000"/>
              </a:spcBef>
              <a:buFont typeface="ZapfDingbats"/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Είναι δυνατόν να εμφανιστούν ταλαντώσεις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l-GR" sz="1800" dirty="0" smtClean="0">
                <a:solidFill>
                  <a:srgbClr val="FF0000"/>
                </a:solidFill>
              </a:rPr>
              <a:t> (κίνηση προς Α)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π</a:t>
            </a:r>
            <a:r>
              <a:rPr lang="en-US" sz="1800" dirty="0" smtClean="0"/>
              <a:t>.</a:t>
            </a:r>
            <a:r>
              <a:rPr lang="el-GR" sz="1800" dirty="0" smtClean="0"/>
              <a:t>χ</a:t>
            </a:r>
            <a:r>
              <a:rPr lang="en-US" sz="1800" dirty="0" smtClean="0"/>
              <a:t>., </a:t>
            </a:r>
            <a:r>
              <a:rPr lang="el-GR" sz="1800" dirty="0" smtClean="0"/>
              <a:t>κόστος ζεύξης</a:t>
            </a:r>
            <a:r>
              <a:rPr lang="en-US" sz="1800" dirty="0" smtClean="0"/>
              <a:t> = </a:t>
            </a:r>
            <a:r>
              <a:rPr lang="el-GR" sz="1800" dirty="0" smtClean="0"/>
              <a:t>ποσότητα κίνησης που μεταφέρεται</a:t>
            </a:r>
            <a:endParaRPr lang="en-US" sz="1800" dirty="0" smtClean="0"/>
          </a:p>
        </p:txBody>
      </p:sp>
      <p:grpSp>
        <p:nvGrpSpPr>
          <p:cNvPr id="122884" name="Group 4"/>
          <p:cNvGrpSpPr>
            <a:grpSpLocks/>
          </p:cNvGrpSpPr>
          <p:nvPr/>
        </p:nvGrpSpPr>
        <p:grpSpPr bwMode="auto">
          <a:xfrm>
            <a:off x="360363" y="4168775"/>
            <a:ext cx="8780462" cy="2463800"/>
            <a:chOff x="252" y="2708"/>
            <a:chExt cx="5531" cy="1552"/>
          </a:xfrm>
        </p:grpSpPr>
        <p:sp>
          <p:nvSpPr>
            <p:cNvPr id="122891" name="Freeform 6"/>
            <p:cNvSpPr>
              <a:spLocks/>
            </p:cNvSpPr>
            <p:nvPr/>
          </p:nvSpPr>
          <p:spPr bwMode="auto">
            <a:xfrm>
              <a:off x="534" y="2904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2892" name="Group 7"/>
            <p:cNvGrpSpPr>
              <a:grpSpLocks/>
            </p:cNvGrpSpPr>
            <p:nvPr/>
          </p:nvGrpSpPr>
          <p:grpSpPr bwMode="auto">
            <a:xfrm>
              <a:off x="727" y="2708"/>
              <a:ext cx="316" cy="250"/>
              <a:chOff x="1747" y="3194"/>
              <a:chExt cx="316" cy="250"/>
            </a:xfrm>
          </p:grpSpPr>
          <p:sp>
            <p:nvSpPr>
              <p:cNvPr id="123100" name="Oval 8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101" name="Line 9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102" name="Line 10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103" name="Rectangle 11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104" name="Oval 12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105" name="Group 13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12310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1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893" name="Group 16"/>
            <p:cNvGrpSpPr>
              <a:grpSpLocks/>
            </p:cNvGrpSpPr>
            <p:nvPr/>
          </p:nvGrpSpPr>
          <p:grpSpPr bwMode="auto">
            <a:xfrm>
              <a:off x="319" y="2963"/>
              <a:ext cx="316" cy="250"/>
              <a:chOff x="2221" y="3575"/>
              <a:chExt cx="316" cy="250"/>
            </a:xfrm>
          </p:grpSpPr>
          <p:sp>
            <p:nvSpPr>
              <p:cNvPr id="123092" name="Oval 17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93" name="Line 18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94" name="Line 19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95" name="Rectangle 20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96" name="Oval 21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97" name="Group 22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123098" name="Rectangle 2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9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894" name="Group 25"/>
            <p:cNvGrpSpPr>
              <a:grpSpLocks/>
            </p:cNvGrpSpPr>
            <p:nvPr/>
          </p:nvGrpSpPr>
          <p:grpSpPr bwMode="auto">
            <a:xfrm>
              <a:off x="719" y="3254"/>
              <a:ext cx="315" cy="250"/>
              <a:chOff x="2903" y="2888"/>
              <a:chExt cx="315" cy="250"/>
            </a:xfrm>
          </p:grpSpPr>
          <p:grpSp>
            <p:nvGrpSpPr>
              <p:cNvPr id="123083" name="Group 26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23087" name="Oval 27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88" name="Line 28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89" name="Line 29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90" name="Rectangle 30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23091" name="Oval 31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123084" name="Group 32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123085" name="Rectangle 3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8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895" name="Group 35"/>
            <p:cNvGrpSpPr>
              <a:grpSpLocks/>
            </p:cNvGrpSpPr>
            <p:nvPr/>
          </p:nvGrpSpPr>
          <p:grpSpPr bwMode="auto">
            <a:xfrm>
              <a:off x="1131" y="2972"/>
              <a:ext cx="316" cy="250"/>
              <a:chOff x="2217" y="2888"/>
              <a:chExt cx="316" cy="250"/>
            </a:xfrm>
          </p:grpSpPr>
          <p:sp>
            <p:nvSpPr>
              <p:cNvPr id="123075" name="Oval 36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76" name="Line 37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77" name="Line 38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78" name="Rectangle 39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79" name="Oval 40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80" name="Group 41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123081" name="Rectangle 4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8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2896" name="Text Box 44"/>
            <p:cNvSpPr txBox="1">
              <a:spLocks noChangeArrowheads="1"/>
            </p:cNvSpPr>
            <p:nvPr/>
          </p:nvSpPr>
          <p:spPr bwMode="auto">
            <a:xfrm>
              <a:off x="614" y="278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97" name="Freeform 45"/>
            <p:cNvSpPr>
              <a:spLocks/>
            </p:cNvSpPr>
            <p:nvPr/>
          </p:nvSpPr>
          <p:spPr bwMode="auto">
            <a:xfrm flipH="1">
              <a:off x="966" y="2904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898" name="Freeform 46"/>
            <p:cNvSpPr>
              <a:spLocks/>
            </p:cNvSpPr>
            <p:nvPr/>
          </p:nvSpPr>
          <p:spPr bwMode="auto">
            <a:xfrm flipH="1" flipV="1">
              <a:off x="975" y="3165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899" name="Freeform 47"/>
            <p:cNvSpPr>
              <a:spLocks/>
            </p:cNvSpPr>
            <p:nvPr/>
          </p:nvSpPr>
          <p:spPr bwMode="auto">
            <a:xfrm flipV="1">
              <a:off x="573" y="3159"/>
              <a:ext cx="204" cy="156"/>
            </a:xfrm>
            <a:custGeom>
              <a:avLst/>
              <a:gdLst>
                <a:gd name="T0" fmla="*/ 0 w 342"/>
                <a:gd name="T1" fmla="*/ 3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00" name="Text Box 48"/>
            <p:cNvSpPr txBox="1">
              <a:spLocks noChangeArrowheads="1"/>
            </p:cNvSpPr>
            <p:nvPr/>
          </p:nvSpPr>
          <p:spPr bwMode="auto">
            <a:xfrm>
              <a:off x="1042" y="2816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1" name="Text Box 49"/>
            <p:cNvSpPr txBox="1">
              <a:spLocks noChangeArrowheads="1"/>
            </p:cNvSpPr>
            <p:nvPr/>
          </p:nvSpPr>
          <p:spPr bwMode="auto">
            <a:xfrm>
              <a:off x="1052" y="3161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2" name="Text Box 50"/>
            <p:cNvSpPr txBox="1">
              <a:spLocks noChangeArrowheads="1"/>
            </p:cNvSpPr>
            <p:nvPr/>
          </p:nvSpPr>
          <p:spPr bwMode="auto">
            <a:xfrm>
              <a:off x="499" y="317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3" name="Line 51"/>
            <p:cNvSpPr>
              <a:spLocks noChangeShapeType="1"/>
            </p:cNvSpPr>
            <p:nvPr/>
          </p:nvSpPr>
          <p:spPr bwMode="auto">
            <a:xfrm flipV="1">
              <a:off x="870" y="3453"/>
              <a:ext cx="0" cy="2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04" name="Text Box 52"/>
            <p:cNvSpPr txBox="1">
              <a:spLocks noChangeArrowheads="1"/>
            </p:cNvSpPr>
            <p:nvPr/>
          </p:nvSpPr>
          <p:spPr bwMode="auto">
            <a:xfrm>
              <a:off x="716" y="3587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5" name="Line 53"/>
            <p:cNvSpPr>
              <a:spLocks noChangeShapeType="1"/>
            </p:cNvSpPr>
            <p:nvPr/>
          </p:nvSpPr>
          <p:spPr bwMode="auto">
            <a:xfrm flipH="1" flipV="1">
              <a:off x="354" y="3159"/>
              <a:ext cx="3" cy="2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06" name="Text Box 54"/>
            <p:cNvSpPr txBox="1">
              <a:spLocks noChangeArrowheads="1"/>
            </p:cNvSpPr>
            <p:nvPr/>
          </p:nvSpPr>
          <p:spPr bwMode="auto">
            <a:xfrm>
              <a:off x="252" y="334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7" name="Line 55"/>
            <p:cNvSpPr>
              <a:spLocks noChangeShapeType="1"/>
            </p:cNvSpPr>
            <p:nvPr/>
          </p:nvSpPr>
          <p:spPr bwMode="auto">
            <a:xfrm flipV="1">
              <a:off x="1311" y="3180"/>
              <a:ext cx="0" cy="2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08" name="Text Box 56"/>
            <p:cNvSpPr txBox="1">
              <a:spLocks noChangeArrowheads="1"/>
            </p:cNvSpPr>
            <p:nvPr/>
          </p:nvSpPr>
          <p:spPr bwMode="auto">
            <a:xfrm>
              <a:off x="1218" y="341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9" name="Freeform 57"/>
            <p:cNvSpPr>
              <a:spLocks/>
            </p:cNvSpPr>
            <p:nvPr/>
          </p:nvSpPr>
          <p:spPr bwMode="auto">
            <a:xfrm flipH="1" flipV="1">
              <a:off x="915" y="3138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10" name="Freeform 58"/>
            <p:cNvSpPr>
              <a:spLocks/>
            </p:cNvSpPr>
            <p:nvPr/>
          </p:nvSpPr>
          <p:spPr bwMode="auto">
            <a:xfrm flipH="1">
              <a:off x="630" y="3144"/>
              <a:ext cx="192" cy="138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11" name="Text Box 59"/>
            <p:cNvSpPr txBox="1">
              <a:spLocks noChangeArrowheads="1"/>
            </p:cNvSpPr>
            <p:nvPr/>
          </p:nvSpPr>
          <p:spPr bwMode="auto">
            <a:xfrm>
              <a:off x="679" y="303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12" name="Freeform 61"/>
            <p:cNvSpPr>
              <a:spLocks/>
            </p:cNvSpPr>
            <p:nvPr/>
          </p:nvSpPr>
          <p:spPr bwMode="auto">
            <a:xfrm>
              <a:off x="1692" y="2721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13" name="Freeform 62"/>
            <p:cNvSpPr>
              <a:spLocks/>
            </p:cNvSpPr>
            <p:nvPr/>
          </p:nvSpPr>
          <p:spPr bwMode="auto">
            <a:xfrm>
              <a:off x="1944" y="2934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2914" name="Group 63"/>
            <p:cNvGrpSpPr>
              <a:grpSpLocks/>
            </p:cNvGrpSpPr>
            <p:nvPr/>
          </p:nvGrpSpPr>
          <p:grpSpPr bwMode="auto">
            <a:xfrm>
              <a:off x="2137" y="2738"/>
              <a:ext cx="316" cy="250"/>
              <a:chOff x="1747" y="3194"/>
              <a:chExt cx="316" cy="250"/>
            </a:xfrm>
          </p:grpSpPr>
          <p:sp>
            <p:nvSpPr>
              <p:cNvPr id="123067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68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69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70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71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72" name="Group 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123073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7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15" name="Group 72"/>
            <p:cNvGrpSpPr>
              <a:grpSpLocks/>
            </p:cNvGrpSpPr>
            <p:nvPr/>
          </p:nvGrpSpPr>
          <p:grpSpPr bwMode="auto">
            <a:xfrm>
              <a:off x="1729" y="2993"/>
              <a:ext cx="316" cy="250"/>
              <a:chOff x="2221" y="3575"/>
              <a:chExt cx="316" cy="250"/>
            </a:xfrm>
          </p:grpSpPr>
          <p:sp>
            <p:nvSpPr>
              <p:cNvPr id="123059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60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61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62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63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64" name="Group 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123065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6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16" name="Group 81"/>
            <p:cNvGrpSpPr>
              <a:grpSpLocks/>
            </p:cNvGrpSpPr>
            <p:nvPr/>
          </p:nvGrpSpPr>
          <p:grpSpPr bwMode="auto">
            <a:xfrm>
              <a:off x="2129" y="3284"/>
              <a:ext cx="315" cy="250"/>
              <a:chOff x="2903" y="2888"/>
              <a:chExt cx="315" cy="250"/>
            </a:xfrm>
          </p:grpSpPr>
          <p:grpSp>
            <p:nvGrpSpPr>
              <p:cNvPr id="123050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23054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55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56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57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23058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123051" name="Group 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123052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53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17" name="Group 91"/>
            <p:cNvGrpSpPr>
              <a:grpSpLocks/>
            </p:cNvGrpSpPr>
            <p:nvPr/>
          </p:nvGrpSpPr>
          <p:grpSpPr bwMode="auto">
            <a:xfrm>
              <a:off x="2541" y="3002"/>
              <a:ext cx="316" cy="250"/>
              <a:chOff x="2217" y="2888"/>
              <a:chExt cx="316" cy="250"/>
            </a:xfrm>
          </p:grpSpPr>
          <p:sp>
            <p:nvSpPr>
              <p:cNvPr id="123042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43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44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45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46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47" name="Group 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123048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49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2918" name="Text Box 100"/>
            <p:cNvSpPr txBox="1">
              <a:spLocks noChangeArrowheads="1"/>
            </p:cNvSpPr>
            <p:nvPr/>
          </p:nvSpPr>
          <p:spPr bwMode="auto">
            <a:xfrm>
              <a:off x="1781" y="2825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19" name="Freeform 101"/>
            <p:cNvSpPr>
              <a:spLocks/>
            </p:cNvSpPr>
            <p:nvPr/>
          </p:nvSpPr>
          <p:spPr bwMode="auto">
            <a:xfrm flipH="1">
              <a:off x="2376" y="2934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0" name="Freeform 102"/>
            <p:cNvSpPr>
              <a:spLocks/>
            </p:cNvSpPr>
            <p:nvPr/>
          </p:nvSpPr>
          <p:spPr bwMode="auto">
            <a:xfrm flipH="1" flipV="1">
              <a:off x="2385" y="3195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1" name="Freeform 103"/>
            <p:cNvSpPr>
              <a:spLocks/>
            </p:cNvSpPr>
            <p:nvPr/>
          </p:nvSpPr>
          <p:spPr bwMode="auto">
            <a:xfrm flipV="1">
              <a:off x="1983" y="3189"/>
              <a:ext cx="204" cy="156"/>
            </a:xfrm>
            <a:custGeom>
              <a:avLst/>
              <a:gdLst>
                <a:gd name="T0" fmla="*/ 0 w 342"/>
                <a:gd name="T1" fmla="*/ 3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2" name="Text Box 104"/>
            <p:cNvSpPr txBox="1">
              <a:spLocks noChangeArrowheads="1"/>
            </p:cNvSpPr>
            <p:nvPr/>
          </p:nvSpPr>
          <p:spPr bwMode="auto">
            <a:xfrm>
              <a:off x="2514" y="284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3" name="Text Box 105"/>
            <p:cNvSpPr txBox="1">
              <a:spLocks noChangeArrowheads="1"/>
            </p:cNvSpPr>
            <p:nvPr/>
          </p:nvSpPr>
          <p:spPr bwMode="auto">
            <a:xfrm>
              <a:off x="2458" y="319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4" name="Text Box 106"/>
            <p:cNvSpPr txBox="1">
              <a:spLocks noChangeArrowheads="1"/>
            </p:cNvSpPr>
            <p:nvPr/>
          </p:nvSpPr>
          <p:spPr bwMode="auto">
            <a:xfrm>
              <a:off x="1909" y="320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5" name="Freeform 107"/>
            <p:cNvSpPr>
              <a:spLocks/>
            </p:cNvSpPr>
            <p:nvPr/>
          </p:nvSpPr>
          <p:spPr bwMode="auto">
            <a:xfrm flipH="1" flipV="1">
              <a:off x="2325" y="3168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6" name="Freeform 108"/>
            <p:cNvSpPr>
              <a:spLocks/>
            </p:cNvSpPr>
            <p:nvPr/>
          </p:nvSpPr>
          <p:spPr bwMode="auto">
            <a:xfrm flipH="1">
              <a:off x="2040" y="3174"/>
              <a:ext cx="192" cy="138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7" name="Text Box 109"/>
            <p:cNvSpPr txBox="1">
              <a:spLocks noChangeArrowheads="1"/>
            </p:cNvSpPr>
            <p:nvPr/>
          </p:nvSpPr>
          <p:spPr bwMode="auto">
            <a:xfrm>
              <a:off x="2057" y="3062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8" name="Text Box 110"/>
            <p:cNvSpPr txBox="1">
              <a:spLocks noChangeArrowheads="1"/>
            </p:cNvSpPr>
            <p:nvPr/>
          </p:nvSpPr>
          <p:spPr bwMode="auto">
            <a:xfrm>
              <a:off x="2316" y="305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9" name="Freeform 111"/>
            <p:cNvSpPr>
              <a:spLocks/>
            </p:cNvSpPr>
            <p:nvPr/>
          </p:nvSpPr>
          <p:spPr bwMode="auto">
            <a:xfrm>
              <a:off x="3048" y="2727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30" name="Freeform 112"/>
            <p:cNvSpPr>
              <a:spLocks/>
            </p:cNvSpPr>
            <p:nvPr/>
          </p:nvSpPr>
          <p:spPr bwMode="auto">
            <a:xfrm>
              <a:off x="3300" y="2940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2931" name="Group 113"/>
            <p:cNvGrpSpPr>
              <a:grpSpLocks/>
            </p:cNvGrpSpPr>
            <p:nvPr/>
          </p:nvGrpSpPr>
          <p:grpSpPr bwMode="auto">
            <a:xfrm>
              <a:off x="3493" y="2744"/>
              <a:ext cx="316" cy="250"/>
              <a:chOff x="1747" y="3194"/>
              <a:chExt cx="316" cy="250"/>
            </a:xfrm>
          </p:grpSpPr>
          <p:sp>
            <p:nvSpPr>
              <p:cNvPr id="123034" name="Oval 11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35" name="Line 11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36" name="Line 11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37" name="Rectangle 11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38" name="Oval 11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39" name="Group 11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123040" name="Rectangle 12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41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32" name="Group 122"/>
            <p:cNvGrpSpPr>
              <a:grpSpLocks/>
            </p:cNvGrpSpPr>
            <p:nvPr/>
          </p:nvGrpSpPr>
          <p:grpSpPr bwMode="auto">
            <a:xfrm>
              <a:off x="3085" y="2999"/>
              <a:ext cx="316" cy="250"/>
              <a:chOff x="2221" y="3575"/>
              <a:chExt cx="316" cy="250"/>
            </a:xfrm>
          </p:grpSpPr>
          <p:sp>
            <p:nvSpPr>
              <p:cNvPr id="123026" name="Oval 12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27" name="Line 12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28" name="Line 12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29" name="Rectangle 12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30" name="Oval 12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31" name="Group 12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123032" name="Rectangle 12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33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33" name="Group 131"/>
            <p:cNvGrpSpPr>
              <a:grpSpLocks/>
            </p:cNvGrpSpPr>
            <p:nvPr/>
          </p:nvGrpSpPr>
          <p:grpSpPr bwMode="auto">
            <a:xfrm>
              <a:off x="3485" y="3290"/>
              <a:ext cx="315" cy="250"/>
              <a:chOff x="2903" y="2888"/>
              <a:chExt cx="315" cy="250"/>
            </a:xfrm>
          </p:grpSpPr>
          <p:grpSp>
            <p:nvGrpSpPr>
              <p:cNvPr id="123017" name="Group 13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23021" name="Oval 13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22" name="Line 13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23" name="Line 13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24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23025" name="Oval 13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123018" name="Group 13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123019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20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34" name="Group 141"/>
            <p:cNvGrpSpPr>
              <a:grpSpLocks/>
            </p:cNvGrpSpPr>
            <p:nvPr/>
          </p:nvGrpSpPr>
          <p:grpSpPr bwMode="auto">
            <a:xfrm>
              <a:off x="3897" y="3008"/>
              <a:ext cx="316" cy="250"/>
              <a:chOff x="2217" y="2888"/>
              <a:chExt cx="316" cy="250"/>
            </a:xfrm>
          </p:grpSpPr>
          <p:sp>
            <p:nvSpPr>
              <p:cNvPr id="123009" name="Oval 14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10" name="Line 14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11" name="Line 14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12" name="Rectangle 14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13" name="Oval 14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14" name="Group 14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123015" name="Rectangle 14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16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2935" name="Text Box 150"/>
            <p:cNvSpPr txBox="1">
              <a:spLocks noChangeArrowheads="1"/>
            </p:cNvSpPr>
            <p:nvPr/>
          </p:nvSpPr>
          <p:spPr bwMode="auto">
            <a:xfrm>
              <a:off x="3211" y="283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36" name="Freeform 151"/>
            <p:cNvSpPr>
              <a:spLocks/>
            </p:cNvSpPr>
            <p:nvPr/>
          </p:nvSpPr>
          <p:spPr bwMode="auto">
            <a:xfrm flipH="1">
              <a:off x="3732" y="2940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37" name="Freeform 152"/>
            <p:cNvSpPr>
              <a:spLocks/>
            </p:cNvSpPr>
            <p:nvPr/>
          </p:nvSpPr>
          <p:spPr bwMode="auto">
            <a:xfrm flipH="1" flipV="1">
              <a:off x="3741" y="3201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38" name="Freeform 153"/>
            <p:cNvSpPr>
              <a:spLocks/>
            </p:cNvSpPr>
            <p:nvPr/>
          </p:nvSpPr>
          <p:spPr bwMode="auto">
            <a:xfrm flipV="1">
              <a:off x="3339" y="3195"/>
              <a:ext cx="204" cy="156"/>
            </a:xfrm>
            <a:custGeom>
              <a:avLst/>
              <a:gdLst>
                <a:gd name="T0" fmla="*/ 0 w 342"/>
                <a:gd name="T1" fmla="*/ 3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39" name="Text Box 154"/>
            <p:cNvSpPr txBox="1">
              <a:spLocks noChangeArrowheads="1"/>
            </p:cNvSpPr>
            <p:nvPr/>
          </p:nvSpPr>
          <p:spPr bwMode="auto">
            <a:xfrm>
              <a:off x="3797" y="2852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0" name="Text Box 155"/>
            <p:cNvSpPr txBox="1">
              <a:spLocks noChangeArrowheads="1"/>
            </p:cNvSpPr>
            <p:nvPr/>
          </p:nvSpPr>
          <p:spPr bwMode="auto">
            <a:xfrm>
              <a:off x="3752" y="3221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1" name="Text Box 156"/>
            <p:cNvSpPr txBox="1">
              <a:spLocks noChangeArrowheads="1"/>
            </p:cNvSpPr>
            <p:nvPr/>
          </p:nvSpPr>
          <p:spPr bwMode="auto">
            <a:xfrm>
              <a:off x="3276" y="3212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2" name="Freeform 157"/>
            <p:cNvSpPr>
              <a:spLocks/>
            </p:cNvSpPr>
            <p:nvPr/>
          </p:nvSpPr>
          <p:spPr bwMode="auto">
            <a:xfrm flipH="1" flipV="1">
              <a:off x="3681" y="3174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43" name="Freeform 158"/>
            <p:cNvSpPr>
              <a:spLocks/>
            </p:cNvSpPr>
            <p:nvPr/>
          </p:nvSpPr>
          <p:spPr bwMode="auto">
            <a:xfrm flipH="1">
              <a:off x="3396" y="3180"/>
              <a:ext cx="192" cy="138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44" name="Text Box 159"/>
            <p:cNvSpPr txBox="1">
              <a:spLocks noChangeArrowheads="1"/>
            </p:cNvSpPr>
            <p:nvPr/>
          </p:nvSpPr>
          <p:spPr bwMode="auto">
            <a:xfrm>
              <a:off x="3475" y="306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5" name="Text Box 160"/>
            <p:cNvSpPr txBox="1">
              <a:spLocks noChangeArrowheads="1"/>
            </p:cNvSpPr>
            <p:nvPr/>
          </p:nvSpPr>
          <p:spPr bwMode="auto">
            <a:xfrm>
              <a:off x="3661" y="306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6" name="Freeform 161"/>
            <p:cNvSpPr>
              <a:spLocks/>
            </p:cNvSpPr>
            <p:nvPr/>
          </p:nvSpPr>
          <p:spPr bwMode="auto">
            <a:xfrm>
              <a:off x="4368" y="27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47" name="Freeform 162"/>
            <p:cNvSpPr>
              <a:spLocks/>
            </p:cNvSpPr>
            <p:nvPr/>
          </p:nvSpPr>
          <p:spPr bwMode="auto">
            <a:xfrm>
              <a:off x="4620" y="2952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2948" name="Group 163"/>
            <p:cNvGrpSpPr>
              <a:grpSpLocks/>
            </p:cNvGrpSpPr>
            <p:nvPr/>
          </p:nvGrpSpPr>
          <p:grpSpPr bwMode="auto">
            <a:xfrm>
              <a:off x="4813" y="2756"/>
              <a:ext cx="316" cy="250"/>
              <a:chOff x="1747" y="3194"/>
              <a:chExt cx="316" cy="250"/>
            </a:xfrm>
          </p:grpSpPr>
          <p:sp>
            <p:nvSpPr>
              <p:cNvPr id="123001" name="Oval 1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02" name="Line 1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03" name="Line 1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04" name="Rectangle 1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05" name="Oval 1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06" name="Group 1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123007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08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49" name="Group 172"/>
            <p:cNvGrpSpPr>
              <a:grpSpLocks/>
            </p:cNvGrpSpPr>
            <p:nvPr/>
          </p:nvGrpSpPr>
          <p:grpSpPr bwMode="auto">
            <a:xfrm>
              <a:off x="4405" y="3011"/>
              <a:ext cx="316" cy="250"/>
              <a:chOff x="2221" y="3575"/>
              <a:chExt cx="316" cy="250"/>
            </a:xfrm>
          </p:grpSpPr>
          <p:sp>
            <p:nvSpPr>
              <p:cNvPr id="122993" name="Oval 1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2994" name="Line 1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95" name="Line 1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96" name="Rectangle 1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2997" name="Oval 1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2998" name="Group 1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122999" name="Rectangle 1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00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50" name="Group 181"/>
            <p:cNvGrpSpPr>
              <a:grpSpLocks/>
            </p:cNvGrpSpPr>
            <p:nvPr/>
          </p:nvGrpSpPr>
          <p:grpSpPr bwMode="auto">
            <a:xfrm>
              <a:off x="4805" y="3302"/>
              <a:ext cx="315" cy="250"/>
              <a:chOff x="2903" y="2888"/>
              <a:chExt cx="315" cy="250"/>
            </a:xfrm>
          </p:grpSpPr>
          <p:grpSp>
            <p:nvGrpSpPr>
              <p:cNvPr id="122984" name="Group 1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22988" name="Oval 1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2989" name="Line 1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2990" name="Line 1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2991" name="Rectangle 1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22992" name="Oval 1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122985" name="Group 1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122986" name="Rectangle 1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2987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51" name="Group 191"/>
            <p:cNvGrpSpPr>
              <a:grpSpLocks/>
            </p:cNvGrpSpPr>
            <p:nvPr/>
          </p:nvGrpSpPr>
          <p:grpSpPr bwMode="auto">
            <a:xfrm>
              <a:off x="5217" y="3020"/>
              <a:ext cx="316" cy="250"/>
              <a:chOff x="2217" y="2888"/>
              <a:chExt cx="316" cy="250"/>
            </a:xfrm>
          </p:grpSpPr>
          <p:sp>
            <p:nvSpPr>
              <p:cNvPr id="122976" name="Oval 1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2977" name="Line 1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78" name="Line 1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79" name="Rectangle 1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2980" name="Oval 1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2981" name="Group 1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122982" name="Rectangle 1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2983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2952" name="Text Box 200"/>
            <p:cNvSpPr txBox="1">
              <a:spLocks noChangeArrowheads="1"/>
            </p:cNvSpPr>
            <p:nvPr/>
          </p:nvSpPr>
          <p:spPr bwMode="auto">
            <a:xfrm>
              <a:off x="4457" y="2843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3" name="Freeform 201"/>
            <p:cNvSpPr>
              <a:spLocks/>
            </p:cNvSpPr>
            <p:nvPr/>
          </p:nvSpPr>
          <p:spPr bwMode="auto">
            <a:xfrm flipH="1">
              <a:off x="5052" y="2952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54" name="Freeform 202"/>
            <p:cNvSpPr>
              <a:spLocks/>
            </p:cNvSpPr>
            <p:nvPr/>
          </p:nvSpPr>
          <p:spPr bwMode="auto">
            <a:xfrm flipH="1" flipV="1">
              <a:off x="5061" y="3213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55" name="Freeform 203"/>
            <p:cNvSpPr>
              <a:spLocks/>
            </p:cNvSpPr>
            <p:nvPr/>
          </p:nvSpPr>
          <p:spPr bwMode="auto">
            <a:xfrm flipV="1">
              <a:off x="4659" y="3207"/>
              <a:ext cx="204" cy="156"/>
            </a:xfrm>
            <a:custGeom>
              <a:avLst/>
              <a:gdLst>
                <a:gd name="T0" fmla="*/ 0 w 342"/>
                <a:gd name="T1" fmla="*/ 3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56" name="Text Box 204"/>
            <p:cNvSpPr txBox="1">
              <a:spLocks noChangeArrowheads="1"/>
            </p:cNvSpPr>
            <p:nvPr/>
          </p:nvSpPr>
          <p:spPr bwMode="auto">
            <a:xfrm>
              <a:off x="5190" y="286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7" name="Text Box 205"/>
            <p:cNvSpPr txBox="1">
              <a:spLocks noChangeArrowheads="1"/>
            </p:cNvSpPr>
            <p:nvPr/>
          </p:nvSpPr>
          <p:spPr bwMode="auto">
            <a:xfrm>
              <a:off x="5138" y="3209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8" name="Text Box 206"/>
            <p:cNvSpPr txBox="1">
              <a:spLocks noChangeArrowheads="1"/>
            </p:cNvSpPr>
            <p:nvPr/>
          </p:nvSpPr>
          <p:spPr bwMode="auto">
            <a:xfrm>
              <a:off x="4585" y="322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9" name="Freeform 207"/>
            <p:cNvSpPr>
              <a:spLocks/>
            </p:cNvSpPr>
            <p:nvPr/>
          </p:nvSpPr>
          <p:spPr bwMode="auto">
            <a:xfrm flipH="1" flipV="1">
              <a:off x="5001" y="3186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60" name="Freeform 208"/>
            <p:cNvSpPr>
              <a:spLocks/>
            </p:cNvSpPr>
            <p:nvPr/>
          </p:nvSpPr>
          <p:spPr bwMode="auto">
            <a:xfrm flipH="1">
              <a:off x="4716" y="3192"/>
              <a:ext cx="192" cy="138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61" name="Text Box 209"/>
            <p:cNvSpPr txBox="1">
              <a:spLocks noChangeArrowheads="1"/>
            </p:cNvSpPr>
            <p:nvPr/>
          </p:nvSpPr>
          <p:spPr bwMode="auto">
            <a:xfrm>
              <a:off x="4733" y="3080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62" name="Text Box 210"/>
            <p:cNvSpPr txBox="1">
              <a:spLocks noChangeArrowheads="1"/>
            </p:cNvSpPr>
            <p:nvPr/>
          </p:nvSpPr>
          <p:spPr bwMode="auto">
            <a:xfrm>
              <a:off x="4992" y="307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63" name="Text Box 211"/>
            <p:cNvSpPr txBox="1">
              <a:spLocks noChangeArrowheads="1"/>
            </p:cNvSpPr>
            <p:nvPr/>
          </p:nvSpPr>
          <p:spPr bwMode="auto">
            <a:xfrm>
              <a:off x="510" y="3790"/>
              <a:ext cx="6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>
                  <a:solidFill>
                    <a:schemeClr val="accent2"/>
                  </a:solidFill>
                </a:rPr>
                <a:t>αρχικά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64" name="Text Box 212"/>
            <p:cNvSpPr txBox="1">
              <a:spLocks noChangeArrowheads="1"/>
            </p:cNvSpPr>
            <p:nvPr/>
          </p:nvSpPr>
          <p:spPr bwMode="auto">
            <a:xfrm>
              <a:off x="1458" y="3651"/>
              <a:ext cx="149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400" dirty="0">
                  <a:solidFill>
                    <a:schemeClr val="accent2"/>
                  </a:solidFill>
                </a:rPr>
                <a:t>με δεδομένα αυτά τα κόστη,</a:t>
              </a:r>
            </a:p>
            <a:p>
              <a:pPr algn="ctr" eaLnBrk="0" hangingPunct="0"/>
              <a:r>
                <a:rPr lang="el-GR" sz="1400" dirty="0">
                  <a:solidFill>
                    <a:schemeClr val="accent2"/>
                  </a:solidFill>
                  <a:latin typeface="Times New Roman" pitchFamily="18" charset="0"/>
                </a:rPr>
                <a:t>βρες νέα δρομολόγηση…</a:t>
              </a:r>
            </a:p>
            <a:p>
              <a:pPr algn="ctr" eaLnBrk="0" hangingPunct="0"/>
              <a:r>
                <a:rPr lang="el-GR" sz="1400" dirty="0">
                  <a:solidFill>
                    <a:schemeClr val="accent2"/>
                  </a:solidFill>
                  <a:latin typeface="Times New Roman" pitchFamily="18" charset="0"/>
                </a:rPr>
                <a:t>προκύπτουν νέα κόστη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22965" name="Text Box 213"/>
            <p:cNvSpPr txBox="1">
              <a:spLocks noChangeArrowheads="1"/>
            </p:cNvSpPr>
            <p:nvPr/>
          </p:nvSpPr>
          <p:spPr bwMode="auto">
            <a:xfrm>
              <a:off x="2869" y="3659"/>
              <a:ext cx="149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</a:rPr>
                <a:t>με δεδομένα αυτά τα κόστη,</a:t>
              </a:r>
            </a:p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  <a:latin typeface="Times New Roman" pitchFamily="18" charset="0"/>
                </a:rPr>
                <a:t>βρες νέα δρομολόγηση…</a:t>
              </a:r>
            </a:p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  <a:latin typeface="Times New Roman" pitchFamily="18" charset="0"/>
                </a:rPr>
                <a:t>προκύπτουν νέα κόστη</a:t>
              </a:r>
              <a:endParaRPr lang="en-US" sz="1400">
                <a:latin typeface="Times New Roman" pitchFamily="18" charset="0"/>
              </a:endParaRPr>
            </a:p>
            <a:p>
              <a:pPr algn="ctr" eaLnBrk="0" hangingPunct="0"/>
              <a:endParaRPr lang="el-GR" sz="1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2966" name="Text Box 214"/>
            <p:cNvSpPr txBox="1">
              <a:spLocks noChangeArrowheads="1"/>
            </p:cNvSpPr>
            <p:nvPr/>
          </p:nvSpPr>
          <p:spPr bwMode="auto">
            <a:xfrm>
              <a:off x="4284" y="3625"/>
              <a:ext cx="149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</a:rPr>
                <a:t>με δεδομένα αυτά τα κόστη,</a:t>
              </a:r>
            </a:p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  <a:latin typeface="Times New Roman" pitchFamily="18" charset="0"/>
                </a:rPr>
                <a:t>βρες νέα δρομολόγηση…</a:t>
              </a:r>
            </a:p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  <a:latin typeface="Times New Roman" pitchFamily="18" charset="0"/>
                </a:rPr>
                <a:t>προκύπτουν νέα κόστη</a:t>
              </a:r>
              <a:endParaRPr lang="en-US" sz="1400">
                <a:latin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22967" name="Line 215"/>
            <p:cNvSpPr>
              <a:spLocks noChangeShapeType="1"/>
            </p:cNvSpPr>
            <p:nvPr/>
          </p:nvSpPr>
          <p:spPr bwMode="auto">
            <a:xfrm flipV="1">
              <a:off x="2292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68" name="Line 216"/>
            <p:cNvSpPr>
              <a:spLocks noChangeShapeType="1"/>
            </p:cNvSpPr>
            <p:nvPr/>
          </p:nvSpPr>
          <p:spPr bwMode="auto">
            <a:xfrm flipV="1">
              <a:off x="1872" y="32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69" name="Line 217"/>
            <p:cNvSpPr>
              <a:spLocks noChangeShapeType="1"/>
            </p:cNvSpPr>
            <p:nvPr/>
          </p:nvSpPr>
          <p:spPr bwMode="auto">
            <a:xfrm flipV="1">
              <a:off x="2712" y="3204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0" name="Line 218"/>
            <p:cNvSpPr>
              <a:spLocks noChangeShapeType="1"/>
            </p:cNvSpPr>
            <p:nvPr/>
          </p:nvSpPr>
          <p:spPr bwMode="auto">
            <a:xfrm flipV="1">
              <a:off x="3237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1" name="Line 219"/>
            <p:cNvSpPr>
              <a:spLocks noChangeShapeType="1"/>
            </p:cNvSpPr>
            <p:nvPr/>
          </p:nvSpPr>
          <p:spPr bwMode="auto">
            <a:xfrm flipV="1">
              <a:off x="3654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2" name="Line 220"/>
            <p:cNvSpPr>
              <a:spLocks noChangeShapeType="1"/>
            </p:cNvSpPr>
            <p:nvPr/>
          </p:nvSpPr>
          <p:spPr bwMode="auto">
            <a:xfrm flipV="1">
              <a:off x="4071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3" name="Line 221"/>
            <p:cNvSpPr>
              <a:spLocks noChangeShapeType="1"/>
            </p:cNvSpPr>
            <p:nvPr/>
          </p:nvSpPr>
          <p:spPr bwMode="auto">
            <a:xfrm flipV="1">
              <a:off x="4566" y="32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4" name="Line 222"/>
            <p:cNvSpPr>
              <a:spLocks noChangeShapeType="1"/>
            </p:cNvSpPr>
            <p:nvPr/>
          </p:nvSpPr>
          <p:spPr bwMode="auto">
            <a:xfrm flipV="1">
              <a:off x="4977" y="35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5" name="Line 223"/>
            <p:cNvSpPr>
              <a:spLocks noChangeShapeType="1"/>
            </p:cNvSpPr>
            <p:nvPr/>
          </p:nvSpPr>
          <p:spPr bwMode="auto">
            <a:xfrm flipV="1">
              <a:off x="5388" y="3225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288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22886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2887" name="Freeform 288"/>
          <p:cNvSpPr>
            <a:spLocks/>
          </p:cNvSpPr>
          <p:nvPr/>
        </p:nvSpPr>
        <p:spPr bwMode="auto">
          <a:xfrm>
            <a:off x="1431925" y="4359275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0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1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2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818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1" grpId="0" animBg="1"/>
      <p:bldP spid="23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CCF1496-4FBF-4FD8-970E-17F88836AA33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11306"/>
          </a:xfrm>
        </p:spPr>
        <p:txBody>
          <a:bodyPr/>
          <a:lstStyle/>
          <a:p>
            <a:r>
              <a:rPr lang="el-GR" sz="3600" dirty="0" smtClean="0"/>
              <a:t>Αλγόριθμος Διανύσματος Απόστασης </a:t>
            </a:r>
            <a:r>
              <a:rPr lang="el-GR" sz="3200" dirty="0" smtClean="0"/>
              <a:t>(</a:t>
            </a:r>
            <a:r>
              <a:rPr lang="en-US" sz="3200" dirty="0" smtClean="0"/>
              <a:t>Distance Vector</a:t>
            </a:r>
            <a:r>
              <a:rPr lang="el-GR" sz="3200" dirty="0" smtClean="0"/>
              <a:t>)</a:t>
            </a:r>
            <a:endParaRPr lang="en-US" sz="3600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371600"/>
            <a:ext cx="8997950" cy="5029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u="sng" dirty="0" smtClean="0">
                <a:solidFill>
                  <a:srgbClr val="FF0000"/>
                </a:solidFill>
              </a:rPr>
              <a:t>Εξίσωση </a:t>
            </a:r>
            <a:r>
              <a:rPr lang="en-US" u="sng" dirty="0" smtClean="0">
                <a:solidFill>
                  <a:srgbClr val="FF0000"/>
                </a:solidFill>
              </a:rPr>
              <a:t>Bellman-Ford (</a:t>
            </a:r>
            <a:r>
              <a:rPr lang="el-GR" u="sng" dirty="0" smtClean="0">
                <a:solidFill>
                  <a:srgbClr val="FF0000"/>
                </a:solidFill>
              </a:rPr>
              <a:t>δυναμικός προγραμματισμός</a:t>
            </a:r>
            <a:r>
              <a:rPr lang="en-US" u="sng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ZapfDingbats"/>
              <a:buNone/>
            </a:pPr>
            <a:r>
              <a:rPr lang="el-GR" dirty="0" smtClean="0"/>
              <a:t>Ορίζουμε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n-US" dirty="0" smtClean="0"/>
              <a:t>d</a:t>
            </a:r>
            <a:r>
              <a:rPr lang="en-US" baseline="-25000" dirty="0" smtClean="0"/>
              <a:t>x</a:t>
            </a:r>
            <a:r>
              <a:rPr lang="en-US" dirty="0" smtClean="0"/>
              <a:t>(y) := </a:t>
            </a:r>
            <a:r>
              <a:rPr lang="el-GR" dirty="0" smtClean="0"/>
              <a:t>κόστος της ελάχιστου κόστους διαδρομής </a:t>
            </a:r>
          </a:p>
          <a:p>
            <a:pPr>
              <a:buFont typeface="ZapfDingbats"/>
              <a:buNone/>
            </a:pPr>
            <a:r>
              <a:rPr lang="el-GR" dirty="0" smtClean="0"/>
              <a:t>		   από τον</a:t>
            </a:r>
            <a:r>
              <a:rPr lang="en-US" dirty="0" smtClean="0"/>
              <a:t> x </a:t>
            </a:r>
            <a:r>
              <a:rPr lang="el-GR" dirty="0" smtClean="0"/>
              <a:t>στον</a:t>
            </a:r>
            <a:r>
              <a:rPr lang="en-US" dirty="0" smtClean="0"/>
              <a:t> y</a:t>
            </a:r>
          </a:p>
          <a:p>
            <a:pPr>
              <a:buFont typeface="ZapfDingbats"/>
              <a:buNone/>
            </a:pPr>
            <a:r>
              <a:rPr lang="el-GR" dirty="0" smtClean="0"/>
              <a:t>Τότε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(y) = min {c(</a:t>
            </a:r>
            <a:r>
              <a:rPr lang="en-US" dirty="0" err="1" smtClean="0">
                <a:solidFill>
                  <a:srgbClr val="FF0000"/>
                </a:solidFill>
              </a:rPr>
              <a:t>x,v</a:t>
            </a:r>
            <a:r>
              <a:rPr lang="en-US" dirty="0" smtClean="0">
                <a:solidFill>
                  <a:srgbClr val="FF0000"/>
                </a:solidFill>
              </a:rPr>
              <a:t>) + d</a:t>
            </a:r>
            <a:r>
              <a:rPr lang="en-US" sz="1800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(y) }</a:t>
            </a:r>
          </a:p>
          <a:p>
            <a:pPr>
              <a:buFont typeface="ZapfDingbats"/>
              <a:buNone/>
            </a:pPr>
            <a:endParaRPr lang="el-GR" sz="1600" dirty="0" smtClean="0"/>
          </a:p>
          <a:p>
            <a:pPr>
              <a:buFont typeface="ZapfDingbats"/>
              <a:buNone/>
            </a:pPr>
            <a:r>
              <a:rPr lang="el-GR" sz="1600" dirty="0" smtClean="0"/>
              <a:t>					κόστος από γείτονα </a:t>
            </a:r>
            <a:r>
              <a:rPr lang="en-US" sz="1600" dirty="0" smtClean="0"/>
              <a:t>v </a:t>
            </a:r>
            <a:r>
              <a:rPr lang="el-GR" sz="1600" dirty="0" smtClean="0"/>
              <a:t>στον προορισμό </a:t>
            </a:r>
            <a:r>
              <a:rPr lang="en-US" sz="1600" dirty="0" smtClean="0"/>
              <a:t>y</a:t>
            </a:r>
          </a:p>
          <a:p>
            <a:pPr>
              <a:buFont typeface="ZapfDingbats"/>
              <a:buNone/>
            </a:pPr>
            <a:r>
              <a:rPr lang="en-US" dirty="0" smtClean="0"/>
              <a:t>			</a:t>
            </a:r>
            <a:r>
              <a:rPr lang="el-GR" sz="1600" dirty="0" smtClean="0"/>
              <a:t>κόστος για τον γείτονα </a:t>
            </a:r>
            <a:r>
              <a:rPr lang="en-US" sz="1600" dirty="0" smtClean="0"/>
              <a:t>v</a:t>
            </a:r>
            <a:endParaRPr lang="en-US" dirty="0" smtClean="0"/>
          </a:p>
          <a:p>
            <a:pPr>
              <a:buFont typeface="ZapfDingbats"/>
              <a:buNone/>
            </a:pPr>
            <a:endParaRPr lang="en-US" sz="1600" dirty="0" smtClean="0"/>
          </a:p>
          <a:p>
            <a:pPr>
              <a:buFont typeface="ZapfDingbats"/>
              <a:buNone/>
            </a:pPr>
            <a:endParaRPr lang="en-US" sz="1600" dirty="0" smtClean="0"/>
          </a:p>
          <a:p>
            <a:pPr>
              <a:buFont typeface="ZapfDingbats"/>
              <a:buNone/>
            </a:pPr>
            <a:r>
              <a:rPr lang="el-GR" sz="1600" dirty="0" smtClean="0"/>
              <a:t>το</a:t>
            </a:r>
            <a:r>
              <a:rPr lang="en-US" sz="1600" dirty="0" smtClean="0"/>
              <a:t> min </a:t>
            </a:r>
            <a:r>
              <a:rPr lang="el-GR" sz="1600" dirty="0" smtClean="0"/>
              <a:t>λαμβάνεται πάνω σε όλους τους γείτονες</a:t>
            </a:r>
            <a:r>
              <a:rPr lang="en-US" sz="1600" dirty="0" smtClean="0"/>
              <a:t> v </a:t>
            </a:r>
            <a:r>
              <a:rPr lang="el-GR" sz="1600" dirty="0" smtClean="0"/>
              <a:t>του</a:t>
            </a:r>
            <a:r>
              <a:rPr lang="en-US" sz="1600" dirty="0" smtClean="0"/>
              <a:t> x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73421" y="3949647"/>
            <a:ext cx="4887310" cy="7350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552575" y="4279107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249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24935" name="Line 10"/>
          <p:cNvSpPr>
            <a:spLocks noChangeShapeType="1"/>
          </p:cNvSpPr>
          <p:nvPr/>
        </p:nvSpPr>
        <p:spPr bwMode="auto">
          <a:xfrm>
            <a:off x="1682750" y="4829175"/>
            <a:ext cx="17463" cy="13335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4936" name="Line 10"/>
          <p:cNvSpPr>
            <a:spLocks noChangeShapeType="1"/>
          </p:cNvSpPr>
          <p:nvPr/>
        </p:nvSpPr>
        <p:spPr bwMode="auto">
          <a:xfrm flipH="1">
            <a:off x="2341563" y="4451350"/>
            <a:ext cx="4762" cy="7429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4937" name="Line 13"/>
          <p:cNvSpPr>
            <a:spLocks noChangeShapeType="1"/>
          </p:cNvSpPr>
          <p:nvPr/>
        </p:nvSpPr>
        <p:spPr bwMode="auto">
          <a:xfrm>
            <a:off x="3937000" y="4394200"/>
            <a:ext cx="77788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844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79EC464-6EB0-4951-A4D1-D82A342FEC7A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Παράδειγμα </a:t>
            </a:r>
            <a:r>
              <a:rPr lang="en-US" sz="3200" dirty="0" smtClean="0"/>
              <a:t>Bellman-Ford</a:t>
            </a:r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25961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2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3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64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5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6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67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68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69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70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71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72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73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74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75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76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77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78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79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80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81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82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83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84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85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86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87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88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89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0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1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92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93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4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5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6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7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8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9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000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001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6002" name="Group 45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126028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9" name="Text Box 47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6003" name="Group 48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126026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7" name="Text Box 5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6004" name="Group 51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126024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5" name="Text Box 53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26005" name="Group 54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126022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3" name="Text Box 56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6006" name="Group 57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126020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1" name="Text Box 59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6007" name="Group 60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126018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19" name="Text Box 62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126008" name="Text Box 63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09" name="Text Box 64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0" name="Text Box 65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1" name="Text Box 66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2" name="Text Box 67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3" name="Text Box 68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4" name="Text Box 69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5" name="Text Box 70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6" name="Text Box 71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7" name="Text Box 72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25956" name="Text Box 73"/>
          <p:cNvSpPr txBox="1">
            <a:spLocks noChangeArrowheads="1"/>
          </p:cNvSpPr>
          <p:nvPr/>
        </p:nvSpPr>
        <p:spPr bwMode="auto">
          <a:xfrm>
            <a:off x="3654425" y="1776413"/>
            <a:ext cx="5345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/>
              <a:t>Σαφώς</a:t>
            </a:r>
            <a:r>
              <a:rPr lang="en-US" sz="2400"/>
              <a:t>, d</a:t>
            </a:r>
            <a:r>
              <a:rPr lang="en-US" sz="2400" baseline="-25000"/>
              <a:t>v</a:t>
            </a:r>
            <a:r>
              <a:rPr lang="en-US" sz="2400"/>
              <a:t>(z) = 5, d</a:t>
            </a:r>
            <a:r>
              <a:rPr lang="en-US" sz="2400" baseline="-25000"/>
              <a:t>x</a:t>
            </a:r>
            <a:r>
              <a:rPr lang="en-US" sz="2400"/>
              <a:t>(z) = 3, d</a:t>
            </a:r>
            <a:r>
              <a:rPr lang="en-US" sz="2400" baseline="-25000"/>
              <a:t>w</a:t>
            </a:r>
            <a:r>
              <a:rPr lang="en-US" sz="2400"/>
              <a:t>(z) = 3</a:t>
            </a:r>
          </a:p>
        </p:txBody>
      </p:sp>
      <p:sp>
        <p:nvSpPr>
          <p:cNvPr id="125957" name="Text Box 74"/>
          <p:cNvSpPr txBox="1">
            <a:spLocks noChangeArrowheads="1"/>
          </p:cNvSpPr>
          <p:nvPr/>
        </p:nvSpPr>
        <p:spPr bwMode="auto">
          <a:xfrm>
            <a:off x="4275138" y="2935288"/>
            <a:ext cx="4057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d</a:t>
            </a:r>
            <a:r>
              <a:rPr lang="en-US" sz="2400" baseline="-25000"/>
              <a:t>u</a:t>
            </a:r>
            <a:r>
              <a:rPr lang="en-US" sz="2400"/>
              <a:t>(z) = min { c(u,v) + d</a:t>
            </a:r>
            <a:r>
              <a:rPr lang="en-US" sz="2400" baseline="-25000"/>
              <a:t>v</a:t>
            </a:r>
            <a:r>
              <a:rPr lang="en-US" sz="2400"/>
              <a:t>(z),</a:t>
            </a:r>
          </a:p>
          <a:p>
            <a:pPr eaLnBrk="0" hangingPunct="0"/>
            <a:r>
              <a:rPr lang="en-US" sz="2400"/>
              <a:t>                    c(u,x) + d</a:t>
            </a:r>
            <a:r>
              <a:rPr lang="en-US" sz="2400" baseline="-25000"/>
              <a:t>x</a:t>
            </a:r>
            <a:r>
              <a:rPr lang="en-US" sz="2400"/>
              <a:t>(z),</a:t>
            </a:r>
          </a:p>
          <a:p>
            <a:pPr eaLnBrk="0" hangingPunct="0"/>
            <a:r>
              <a:rPr lang="en-US" sz="2400"/>
              <a:t>                    c(u,w) + d</a:t>
            </a:r>
            <a:r>
              <a:rPr lang="en-US" sz="2400" baseline="-25000"/>
              <a:t>w</a:t>
            </a:r>
            <a:r>
              <a:rPr lang="en-US" sz="2400"/>
              <a:t>(z) }</a:t>
            </a:r>
          </a:p>
          <a:p>
            <a:pPr eaLnBrk="0" hangingPunct="0"/>
            <a:r>
              <a:rPr lang="en-US" sz="2400"/>
              <a:t>         = min {2 + 5,</a:t>
            </a:r>
          </a:p>
          <a:p>
            <a:pPr eaLnBrk="0" hangingPunct="0"/>
            <a:r>
              <a:rPr lang="en-US" sz="2400"/>
              <a:t>                    1 + 3,</a:t>
            </a:r>
          </a:p>
          <a:p>
            <a:pPr eaLnBrk="0" hangingPunct="0"/>
            <a:r>
              <a:rPr lang="en-US" sz="2400"/>
              <a:t>                    5 + 3}  = 4</a:t>
            </a:r>
          </a:p>
        </p:txBody>
      </p:sp>
      <p:sp>
        <p:nvSpPr>
          <p:cNvPr id="125958" name="Text Box 75"/>
          <p:cNvSpPr txBox="1">
            <a:spLocks noChangeArrowheads="1"/>
          </p:cNvSpPr>
          <p:nvPr/>
        </p:nvSpPr>
        <p:spPr bwMode="auto">
          <a:xfrm>
            <a:off x="461963" y="5332413"/>
            <a:ext cx="8105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>
                <a:solidFill>
                  <a:srgbClr val="FF0000"/>
                </a:solidFill>
              </a:rPr>
              <a:t>Ο κόμβος που επιτυγχάνει το ελάχιστο είναι το επόμενο</a:t>
            </a:r>
            <a:endParaRPr lang="en-US" sz="2400">
              <a:solidFill>
                <a:srgbClr val="FF0000"/>
              </a:solidFill>
            </a:endParaRPr>
          </a:p>
          <a:p>
            <a:pPr eaLnBrk="0" hangingPunct="0"/>
            <a:r>
              <a:rPr lang="el-GR" sz="2400">
                <a:solidFill>
                  <a:srgbClr val="FF0000"/>
                </a:solidFill>
              </a:rPr>
              <a:t>άλμα (</a:t>
            </a:r>
            <a:r>
              <a:rPr lang="en-US" sz="2400">
                <a:solidFill>
                  <a:srgbClr val="FF0000"/>
                </a:solidFill>
              </a:rPr>
              <a:t>hop</a:t>
            </a:r>
            <a:r>
              <a:rPr lang="el-GR" sz="2400">
                <a:solidFill>
                  <a:srgbClr val="FF0000"/>
                </a:solidFill>
              </a:rPr>
              <a:t>)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l-GR" sz="2400">
                <a:solidFill>
                  <a:srgbClr val="FF0000"/>
                </a:solidFill>
              </a:rPr>
              <a:t>στη βραχύτερη διαδρομή</a:t>
            </a:r>
            <a:r>
              <a:rPr lang="en-US" sz="2400">
                <a:solidFill>
                  <a:srgbClr val="FF0000"/>
                </a:solidFill>
              </a:rPr>
              <a:t>, </a:t>
            </a:r>
            <a:r>
              <a:rPr lang="el-GR" sz="2400">
                <a:solidFill>
                  <a:srgbClr val="FF0000"/>
                </a:solidFill>
              </a:rPr>
              <a:t>χρησιμοποιείται στον</a:t>
            </a:r>
          </a:p>
          <a:p>
            <a:pPr eaLnBrk="0" hangingPunct="0"/>
            <a:r>
              <a:rPr lang="el-GR" sz="2400">
                <a:solidFill>
                  <a:srgbClr val="FF0000"/>
                </a:solidFill>
              </a:rPr>
              <a:t>πίνακα προώθησης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5959" name="Text Box 76"/>
          <p:cNvSpPr txBox="1">
            <a:spLocks noChangeArrowheads="1"/>
          </p:cNvSpPr>
          <p:nvPr/>
        </p:nvSpPr>
        <p:spPr bwMode="auto">
          <a:xfrm>
            <a:off x="3862388" y="2473325"/>
            <a:ext cx="294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/>
              <a:t>Η εξίσωση </a:t>
            </a:r>
            <a:r>
              <a:rPr lang="en-US" sz="2400"/>
              <a:t>B-F </a:t>
            </a:r>
            <a:r>
              <a:rPr lang="el-GR" sz="2400"/>
              <a:t>λέει</a:t>
            </a:r>
            <a:r>
              <a:rPr lang="en-US" sz="2400"/>
              <a:t>:</a:t>
            </a:r>
          </a:p>
        </p:txBody>
      </p:sp>
      <p:sp>
        <p:nvSpPr>
          <p:cNvPr id="12596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2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3EB9418-CFD6-4EEF-BAC2-4FBD31B21874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32738" cy="1143000"/>
          </a:xfrm>
        </p:spPr>
        <p:txBody>
          <a:bodyPr/>
          <a:lstStyle/>
          <a:p>
            <a:r>
              <a:rPr lang="el-GR" sz="3200" dirty="0" smtClean="0"/>
              <a:t>Αλγόριθμος Διανύσματος Απόστασης</a:t>
            </a:r>
            <a:endParaRPr lang="en-US" sz="3200" dirty="0" smtClean="0"/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0212"/>
            <a:ext cx="7772400" cy="4778188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(y)</a:t>
            </a:r>
            <a:r>
              <a:rPr lang="en-US" dirty="0" smtClean="0"/>
              <a:t> = </a:t>
            </a:r>
            <a:r>
              <a:rPr lang="el-GR" dirty="0" smtClean="0"/>
              <a:t>εκτίμηση του ελάχιστου κόστους από τον</a:t>
            </a:r>
            <a:r>
              <a:rPr lang="en-US" dirty="0" smtClean="0"/>
              <a:t> x </a:t>
            </a:r>
            <a:r>
              <a:rPr lang="el-GR" dirty="0" smtClean="0"/>
              <a:t>στον</a:t>
            </a:r>
            <a:r>
              <a:rPr lang="en-US" dirty="0" smtClean="0"/>
              <a:t> y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l-GR" dirty="0"/>
              <a:t>Ο κόμβος x διατηρεί το διάνυσμα απόστασης </a:t>
            </a:r>
            <a:endParaRPr lang="el-GR" dirty="0" smtClean="0"/>
          </a:p>
          <a:p>
            <a:pPr marL="457200" lvl="1" indent="0">
              <a:buFont typeface="ZapfDingbats" pitchFamily="82" charset="2"/>
              <a:buNone/>
              <a:defRPr/>
            </a:pPr>
            <a:r>
              <a:rPr lang="el-GR" dirty="0" smtClean="0">
                <a:solidFill>
                  <a:srgbClr val="FF0000"/>
                </a:solidFill>
              </a:rPr>
              <a:t>   </a:t>
            </a:r>
            <a:r>
              <a:rPr lang="el-GR" dirty="0" err="1" smtClean="0">
                <a:solidFill>
                  <a:srgbClr val="FF0000"/>
                </a:solidFill>
              </a:rPr>
              <a:t>D</a:t>
            </a:r>
            <a:r>
              <a:rPr lang="el-GR" sz="1600" dirty="0" err="1" smtClean="0">
                <a:solidFill>
                  <a:srgbClr val="FF0000"/>
                </a:solidFill>
              </a:rPr>
              <a:t>x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= [</a:t>
            </a:r>
            <a:r>
              <a:rPr lang="el-GR" dirty="0" err="1">
                <a:solidFill>
                  <a:srgbClr val="FF0000"/>
                </a:solidFill>
              </a:rPr>
              <a:t>D</a:t>
            </a:r>
            <a:r>
              <a:rPr lang="el-GR" sz="1600" dirty="0" err="1">
                <a:solidFill>
                  <a:srgbClr val="FF0000"/>
                </a:solidFill>
              </a:rPr>
              <a:t>x</a:t>
            </a:r>
            <a:r>
              <a:rPr lang="el-GR" dirty="0">
                <a:solidFill>
                  <a:srgbClr val="FF0000"/>
                </a:solidFill>
              </a:rPr>
              <a:t>(y): y є N </a:t>
            </a:r>
            <a:r>
              <a:rPr lang="el-GR" dirty="0" smtClean="0">
                <a:solidFill>
                  <a:srgbClr val="FF0000"/>
                </a:solidFill>
              </a:rPr>
              <a:t>]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l-GR" dirty="0" smtClean="0"/>
              <a:t>Ο κόμβος </a:t>
            </a:r>
            <a:r>
              <a:rPr lang="en-US" dirty="0" smtClean="0"/>
              <a:t>x: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 </a:t>
            </a:r>
            <a:r>
              <a:rPr lang="el-GR" dirty="0" smtClean="0"/>
              <a:t>γνωρίζει το κόστος προς κάθε γείτονα</a:t>
            </a:r>
            <a:r>
              <a:rPr lang="en-US" dirty="0" smtClean="0"/>
              <a:t> v: </a:t>
            </a:r>
            <a:r>
              <a:rPr lang="en-US" dirty="0" smtClean="0">
                <a:solidFill>
                  <a:srgbClr val="FF0000"/>
                </a:solidFill>
              </a:rPr>
              <a:t>c(</a:t>
            </a:r>
            <a:r>
              <a:rPr lang="en-US" dirty="0" err="1" smtClean="0">
                <a:solidFill>
                  <a:srgbClr val="FF0000"/>
                </a:solidFill>
              </a:rPr>
              <a:t>x,v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l-GR" dirty="0" smtClean="0"/>
              <a:t>Διατηρεί το διάνυσμα απόστασης των γειτόνων του. Για κάθε γείτονα</a:t>
            </a:r>
            <a:r>
              <a:rPr lang="en-US" dirty="0" smtClean="0"/>
              <a:t> v, </a:t>
            </a:r>
            <a:r>
              <a:rPr lang="el-GR" dirty="0" smtClean="0"/>
              <a:t>ο κόμβος </a:t>
            </a:r>
            <a:r>
              <a:rPr lang="en-US" dirty="0" smtClean="0"/>
              <a:t>x </a:t>
            </a:r>
            <a:r>
              <a:rPr lang="el-GR" dirty="0" smtClean="0"/>
              <a:t>διατηρεί</a:t>
            </a:r>
            <a:r>
              <a:rPr lang="en-US" dirty="0" smtClean="0"/>
              <a:t> </a:t>
            </a:r>
            <a:endParaRPr lang="el-GR" dirty="0" smtClean="0"/>
          </a:p>
          <a:p>
            <a:pPr marL="457200" lvl="1" indent="0">
              <a:buFont typeface="ZapfDingbats" pitchFamily="82" charset="2"/>
              <a:buNone/>
              <a:defRPr/>
            </a:pPr>
            <a:r>
              <a:rPr lang="el-GR" b="1" dirty="0" smtClean="0">
                <a:solidFill>
                  <a:srgbClr val="FF0000"/>
                </a:solidFill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= [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(y): y </a:t>
            </a:r>
            <a:r>
              <a:rPr lang="ru-RU" dirty="0" smtClean="0">
                <a:solidFill>
                  <a:srgbClr val="FF0000"/>
                </a:solidFill>
              </a:rPr>
              <a:t>є</a:t>
            </a:r>
            <a:r>
              <a:rPr lang="en-US" dirty="0" smtClean="0">
                <a:solidFill>
                  <a:srgbClr val="FF0000"/>
                </a:solidFill>
              </a:rPr>
              <a:t> N ]</a:t>
            </a:r>
            <a:endParaRPr lang="en-US" dirty="0" smtClean="0"/>
          </a:p>
        </p:txBody>
      </p:sp>
      <p:sp>
        <p:nvSpPr>
          <p:cNvPr id="1269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7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1F187F1-9DA6-4C28-9EC4-A73ACA0AB664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2313" cy="1143000"/>
          </a:xfrm>
        </p:spPr>
        <p:txBody>
          <a:bodyPr/>
          <a:lstStyle/>
          <a:p>
            <a:r>
              <a:rPr lang="el-GR" sz="3600" smtClean="0"/>
              <a:t>Αλγόριθμος διανύσματος απόστασης</a:t>
            </a:r>
            <a:endParaRPr lang="en-US" sz="360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94688" cy="1874838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Βασική ιδέα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Τακτικά</a:t>
            </a:r>
            <a:r>
              <a:rPr lang="en-US" sz="2400" dirty="0" smtClean="0"/>
              <a:t>, </a:t>
            </a:r>
            <a:r>
              <a:rPr lang="el-GR" sz="2400" dirty="0" smtClean="0"/>
              <a:t>κάθε κόμβος στέλνει το δικό του διάνυσμα απόστασης στους γείτονές του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Όταν ο κόμβος</a:t>
            </a:r>
            <a:r>
              <a:rPr lang="en-US" sz="2400" dirty="0" smtClean="0"/>
              <a:t> x </a:t>
            </a:r>
            <a:r>
              <a:rPr lang="el-GR" sz="2400" dirty="0" smtClean="0"/>
              <a:t>λαμβάνει νέα εκτίμηση</a:t>
            </a:r>
            <a:r>
              <a:rPr lang="en-US" sz="2400" dirty="0" smtClean="0"/>
              <a:t> DV </a:t>
            </a:r>
            <a:r>
              <a:rPr lang="el-GR" sz="2400" dirty="0" smtClean="0"/>
              <a:t>από γείτονα</a:t>
            </a:r>
            <a:r>
              <a:rPr lang="en-US" sz="2400" dirty="0" smtClean="0"/>
              <a:t>, </a:t>
            </a:r>
            <a:r>
              <a:rPr lang="el-GR" sz="2400" dirty="0" smtClean="0"/>
              <a:t>ενημερώνει το δικό του</a:t>
            </a:r>
            <a:r>
              <a:rPr lang="en-US" sz="2400" dirty="0" smtClean="0"/>
              <a:t> DV </a:t>
            </a:r>
            <a:r>
              <a:rPr lang="el-GR" sz="2400" dirty="0" smtClean="0"/>
              <a:t>με χρήση της </a:t>
            </a:r>
            <a:r>
              <a:rPr lang="en-US" sz="2400" dirty="0" smtClean="0"/>
              <a:t>B-F </a:t>
            </a:r>
            <a:r>
              <a:rPr lang="el-GR" sz="2400" dirty="0" smtClean="0"/>
              <a:t>εξίσωσης</a:t>
            </a:r>
            <a:r>
              <a:rPr lang="en-US" sz="2400" dirty="0" smtClean="0"/>
              <a:t>: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809625" y="3654425"/>
            <a:ext cx="7348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US" sz="2400" i="1" baseline="-30000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(y) </a:t>
            </a:r>
            <a:r>
              <a:rPr lang="en-US" sz="2400" i="1">
                <a:solidFill>
                  <a:srgbClr val="FF0000"/>
                </a:solidFill>
                <a:ea typeface="Times New Roman" pitchFamily="18" charset="0"/>
                <a:cs typeface="Times" pitchFamily="18" charset="0"/>
              </a:rPr>
              <a:t>←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 min</a:t>
            </a:r>
            <a:r>
              <a:rPr lang="en-US" sz="2400" i="1" baseline="-30000">
                <a:solidFill>
                  <a:srgbClr val="FF0000"/>
                </a:solidFill>
                <a:cs typeface="Times New Roman" pitchFamily="18" charset="0"/>
              </a:rPr>
              <a:t>v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{c(x,v) + D</a:t>
            </a:r>
            <a:r>
              <a:rPr lang="en-US" sz="2400" i="1" baseline="-30000">
                <a:solidFill>
                  <a:srgbClr val="FF0000"/>
                </a:solidFill>
                <a:cs typeface="Times New Roman" pitchFamily="18" charset="0"/>
              </a:rPr>
              <a:t>v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(y)}    </a:t>
            </a:r>
            <a:r>
              <a:rPr lang="el-GR" sz="2400" i="1">
                <a:solidFill>
                  <a:srgbClr val="FF0000"/>
                </a:solidFill>
                <a:cs typeface="Times New Roman" pitchFamily="18" charset="0"/>
              </a:rPr>
              <a:t>για κάθε κόμβο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 y </a:t>
            </a:r>
            <a:r>
              <a:rPr lang="en-US" sz="2400" i="1">
                <a:solidFill>
                  <a:srgbClr val="FF0000"/>
                </a:solidFill>
                <a:ea typeface="MS Mincho"/>
                <a:cs typeface="MS Mincho"/>
              </a:rPr>
              <a:t>∊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 N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33400" y="4297363"/>
            <a:ext cx="7772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dirty="0"/>
              <a:t>Υπό φυσιολογικές συνθήκες</a:t>
            </a:r>
            <a:r>
              <a:rPr lang="en-US" sz="2400" dirty="0"/>
              <a:t>, </a:t>
            </a:r>
            <a:r>
              <a:rPr lang="el-GR" sz="2400" dirty="0"/>
              <a:t>η εκτίμηση</a:t>
            </a:r>
            <a:r>
              <a:rPr lang="en-US" sz="2400" dirty="0"/>
              <a:t> </a:t>
            </a:r>
            <a:r>
              <a:rPr lang="en-US" sz="2400" i="1" dirty="0" err="1">
                <a:cs typeface="Times New Roman" pitchFamily="18" charset="0"/>
              </a:rPr>
              <a:t>D</a:t>
            </a:r>
            <a:r>
              <a:rPr lang="en-US" sz="2400" i="1" baseline="-30000" dirty="0" err="1">
                <a:cs typeface="Times New Roman" pitchFamily="18" charset="0"/>
              </a:rPr>
              <a:t>x</a:t>
            </a:r>
            <a:r>
              <a:rPr lang="en-US" sz="2400" i="1" dirty="0">
                <a:cs typeface="Times New Roman" pitchFamily="18" charset="0"/>
              </a:rPr>
              <a:t>(y) </a:t>
            </a:r>
            <a:r>
              <a:rPr lang="el-GR" sz="2400" i="1" dirty="0">
                <a:cs typeface="Times New Roman" pitchFamily="18" charset="0"/>
              </a:rPr>
              <a:t>συγκλίνει στο πραγματικό ελάχιστο κόστος</a:t>
            </a:r>
            <a:r>
              <a:rPr lang="en-US" sz="2400" i="1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sz="2400" dirty="0" err="1"/>
              <a:t>d</a:t>
            </a:r>
            <a:r>
              <a:rPr lang="en-US" sz="2400" baseline="-25000" dirty="0" err="1"/>
              <a:t>x</a:t>
            </a:r>
            <a:r>
              <a:rPr lang="en-US" sz="2400" dirty="0"/>
              <a:t>(y) </a:t>
            </a:r>
          </a:p>
        </p:txBody>
      </p:sp>
      <p:sp>
        <p:nvSpPr>
          <p:cNvPr id="12800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5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5FFADCF-A551-43C3-BBF5-D7616DF21956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Αλγόριθμος Διανύσματος Απόστασης</a:t>
            </a:r>
            <a:endParaRPr lang="en-US" dirty="0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1362075"/>
            <a:ext cx="4105275" cy="50387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Επαναληπτικός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el-GR" sz="2400" dirty="0" smtClean="0">
                <a:solidFill>
                  <a:srgbClr val="FF0000"/>
                </a:solidFill>
              </a:rPr>
              <a:t> ασύγχρονος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l-GR" sz="2000" dirty="0" smtClean="0"/>
              <a:t>κάθε τοπική επανάληψη προκαλείται από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αλλαγή κόστους τοπικής ζεύξης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μήνυμα ενημέρωσης </a:t>
            </a:r>
            <a:r>
              <a:rPr lang="en-US" sz="2000" dirty="0" smtClean="0"/>
              <a:t>DV </a:t>
            </a:r>
            <a:r>
              <a:rPr lang="el-GR" sz="2000" dirty="0" smtClean="0"/>
              <a:t>από γείτονα</a:t>
            </a:r>
            <a:endParaRPr lang="en-US" sz="2000" dirty="0" smtClean="0"/>
          </a:p>
          <a:p>
            <a:pPr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Κατανεμημένος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κόμβος ειδοποιεί τους γείτονες </a:t>
            </a:r>
            <a:r>
              <a:rPr lang="el-GR" sz="2000" i="1" dirty="0" smtClean="0"/>
              <a:t>μόνο</a:t>
            </a:r>
            <a:r>
              <a:rPr lang="el-GR" sz="2000" dirty="0" smtClean="0"/>
              <a:t> όταν το </a:t>
            </a:r>
            <a:r>
              <a:rPr lang="en-US" sz="2000" dirty="0" smtClean="0"/>
              <a:t>DV </a:t>
            </a:r>
            <a:r>
              <a:rPr lang="el-GR" sz="2000" dirty="0" smtClean="0"/>
              <a:t> του αλλάζει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Οι γείτονες τότε ειδοποιούν τους γείτονές τους αν χρειάζεται</a:t>
            </a:r>
            <a:endParaRPr lang="en-US" sz="2000" dirty="0" smtClean="0"/>
          </a:p>
        </p:txBody>
      </p:sp>
      <p:grpSp>
        <p:nvGrpSpPr>
          <p:cNvPr id="129028" name="Group 4"/>
          <p:cNvGrpSpPr>
            <a:grpSpLocks/>
          </p:cNvGrpSpPr>
          <p:nvPr/>
        </p:nvGrpSpPr>
        <p:grpSpPr bwMode="auto">
          <a:xfrm>
            <a:off x="5229225" y="1762125"/>
            <a:ext cx="3749675" cy="4108451"/>
            <a:chOff x="3354" y="954"/>
            <a:chExt cx="2362" cy="2588"/>
          </a:xfrm>
        </p:grpSpPr>
        <p:sp>
          <p:nvSpPr>
            <p:cNvPr id="129031" name="Text Box 5"/>
            <p:cNvSpPr txBox="1">
              <a:spLocks noChangeArrowheads="1"/>
            </p:cNvSpPr>
            <p:nvPr/>
          </p:nvSpPr>
          <p:spPr bwMode="auto">
            <a:xfrm>
              <a:off x="3372" y="954"/>
              <a:ext cx="2344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l-GR" sz="800" i="1" dirty="0">
                <a:solidFill>
                  <a:schemeClr val="accent2"/>
                </a:solidFill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l-GR" sz="1600" i="1" dirty="0">
                  <a:solidFill>
                    <a:schemeClr val="accent2"/>
                  </a:solidFill>
                  <a:latin typeface="Arial" charset="0"/>
                </a:rPr>
                <a:t>περίμενε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l-GR" sz="1600" dirty="0">
                  <a:latin typeface="Arial" charset="0"/>
                </a:rPr>
                <a:t>για</a:t>
              </a:r>
              <a:r>
                <a:rPr lang="en-US" sz="1600" dirty="0">
                  <a:latin typeface="Arial" charset="0"/>
                </a:rPr>
                <a:t> (</a:t>
              </a:r>
              <a:r>
                <a:rPr lang="el-GR" sz="1600" dirty="0">
                  <a:latin typeface="Arial" charset="0"/>
                </a:rPr>
                <a:t>αλλαγή κόστους τοπικής ζεύξης ή μήνυμα από γείτονες</a:t>
              </a:r>
              <a:r>
                <a:rPr lang="en-US" sz="1600" dirty="0">
                  <a:latin typeface="Arial" charset="0"/>
                </a:rPr>
                <a:t>)</a:t>
              </a:r>
            </a:p>
            <a:p>
              <a:pPr eaLnBrk="0" hangingPunct="0">
                <a:spcBef>
                  <a:spcPct val="50000"/>
                </a:spcBef>
              </a:pPr>
              <a:endParaRPr lang="en-US" sz="2400" dirty="0" smtClean="0"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l-GR" sz="1600" i="1" dirty="0" err="1" smtClean="0">
                  <a:solidFill>
                    <a:schemeClr val="accent2"/>
                  </a:solidFill>
                  <a:latin typeface="Arial" charset="0"/>
                </a:rPr>
                <a:t>Ξαναυπολόγισε</a:t>
              </a:r>
              <a:r>
                <a:rPr lang="el-GR" sz="1600" i="1" dirty="0" smtClean="0">
                  <a:latin typeface="Arial" charset="0"/>
                </a:rPr>
                <a:t> </a:t>
              </a:r>
              <a:r>
                <a:rPr lang="el-GR" sz="1600" i="1" dirty="0">
                  <a:latin typeface="Arial" charset="0"/>
                </a:rPr>
                <a:t>τις εκτιμήσεις</a:t>
              </a:r>
              <a:endParaRPr lang="en-US" sz="1600" dirty="0"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l-GR" sz="1400" dirty="0"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l-GR" sz="1600" dirty="0">
                  <a:latin typeface="Arial" charset="0"/>
                </a:rPr>
                <a:t>Αν το </a:t>
              </a:r>
              <a:r>
                <a:rPr lang="en-US" sz="1600" dirty="0">
                  <a:latin typeface="Arial" charset="0"/>
                </a:rPr>
                <a:t>DV </a:t>
              </a:r>
              <a:r>
                <a:rPr lang="el-GR" sz="1600" dirty="0">
                  <a:latin typeface="Arial" charset="0"/>
                </a:rPr>
                <a:t>προς κάποιο προορισμό έχει αλλάξει</a:t>
              </a:r>
              <a:r>
                <a:rPr lang="en-US" sz="1600" dirty="0">
                  <a:latin typeface="Arial" charset="0"/>
                </a:rPr>
                <a:t>, </a:t>
              </a:r>
              <a:r>
                <a:rPr lang="el-GR" sz="1600" i="1" dirty="0">
                  <a:solidFill>
                    <a:schemeClr val="accent2"/>
                  </a:solidFill>
                  <a:latin typeface="Arial" charset="0"/>
                </a:rPr>
                <a:t>ειδοποίησε </a:t>
              </a:r>
              <a:r>
                <a:rPr lang="el-GR" sz="1600" dirty="0">
                  <a:latin typeface="Arial" charset="0"/>
                </a:rPr>
                <a:t>τους γείτονες</a:t>
              </a:r>
              <a:r>
                <a:rPr lang="en-US" sz="1600" dirty="0">
                  <a:latin typeface="Arial" charset="0"/>
                </a:rPr>
                <a:t> 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29032" name="Line 6"/>
            <p:cNvSpPr>
              <a:spLocks noChangeShapeType="1"/>
            </p:cNvSpPr>
            <p:nvPr/>
          </p:nvSpPr>
          <p:spPr bwMode="auto">
            <a:xfrm>
              <a:off x="4344" y="1776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33" name="Line 7"/>
            <p:cNvSpPr>
              <a:spLocks noChangeShapeType="1"/>
            </p:cNvSpPr>
            <p:nvPr/>
          </p:nvSpPr>
          <p:spPr bwMode="auto">
            <a:xfrm>
              <a:off x="4338" y="2418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34" name="Freeform 8"/>
            <p:cNvSpPr>
              <a:spLocks/>
            </p:cNvSpPr>
            <p:nvPr/>
          </p:nvSpPr>
          <p:spPr bwMode="auto">
            <a:xfrm>
              <a:off x="3354" y="1212"/>
              <a:ext cx="978" cy="2256"/>
            </a:xfrm>
            <a:custGeom>
              <a:avLst/>
              <a:gdLst>
                <a:gd name="T0" fmla="*/ 960 w 978"/>
                <a:gd name="T1" fmla="*/ 2010 h 2256"/>
                <a:gd name="T2" fmla="*/ 961 w 978"/>
                <a:gd name="T3" fmla="*/ 2256 h 2256"/>
                <a:gd name="T4" fmla="*/ 0 w 978"/>
                <a:gd name="T5" fmla="*/ 2256 h 2256"/>
                <a:gd name="T6" fmla="*/ 0 w 978"/>
                <a:gd name="T7" fmla="*/ 0 h 2256"/>
                <a:gd name="T8" fmla="*/ 978 w 978"/>
                <a:gd name="T9" fmla="*/ 0 h 2256"/>
                <a:gd name="T10" fmla="*/ 978 w 978"/>
                <a:gd name="T11" fmla="*/ 155 h 2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8"/>
                <a:gd name="T19" fmla="*/ 0 h 2256"/>
                <a:gd name="T20" fmla="*/ 978 w 978"/>
                <a:gd name="T21" fmla="*/ 2256 h 2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8" h="2256">
                  <a:moveTo>
                    <a:pt x="960" y="2010"/>
                  </a:moveTo>
                  <a:lnTo>
                    <a:pt x="961" y="2256"/>
                  </a:lnTo>
                  <a:lnTo>
                    <a:pt x="0" y="2256"/>
                  </a:lnTo>
                  <a:lnTo>
                    <a:pt x="0" y="0"/>
                  </a:lnTo>
                  <a:lnTo>
                    <a:pt x="978" y="0"/>
                  </a:lnTo>
                  <a:lnTo>
                    <a:pt x="978" y="155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9029" name="Text Box 9"/>
          <p:cNvSpPr txBox="1">
            <a:spLocks noChangeArrowheads="1"/>
          </p:cNvSpPr>
          <p:nvPr/>
        </p:nvSpPr>
        <p:spPr bwMode="auto">
          <a:xfrm>
            <a:off x="4873625" y="1379538"/>
            <a:ext cx="204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400">
                <a:solidFill>
                  <a:srgbClr val="FF0000"/>
                </a:solidFill>
              </a:rPr>
              <a:t>Κάθε κόμβος</a:t>
            </a:r>
            <a:r>
              <a:rPr lang="en-US" sz="2400">
                <a:solidFill>
                  <a:srgbClr val="FF0000"/>
                </a:solidFill>
              </a:rPr>
              <a:t>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903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1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14D24C2-03F1-4E5D-B285-8CF449686DAF}" type="slidenum">
              <a:rPr lang="en-US" smtClean="0"/>
              <a:pPr/>
              <a:t>87</a:t>
            </a:fld>
            <a:endParaRPr lang="en-US" smtClean="0"/>
          </a:p>
        </p:txBody>
      </p:sp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533400" y="990600"/>
            <a:ext cx="1752600" cy="1738313"/>
            <a:chOff x="240" y="192"/>
            <a:chExt cx="1104" cy="1095"/>
          </a:xfrm>
        </p:grpSpPr>
        <p:sp>
          <p:nvSpPr>
            <p:cNvPr id="130148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0149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0150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   y   z</a:t>
              </a:r>
            </a:p>
          </p:txBody>
        </p:sp>
        <p:sp>
          <p:nvSpPr>
            <p:cNvPr id="130151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30152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130153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130154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0  2   7</a:t>
              </a:r>
            </a:p>
          </p:txBody>
        </p:sp>
        <p:sp>
          <p:nvSpPr>
            <p:cNvPr id="130155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56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57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58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59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60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61" name="Text Box 16"/>
            <p:cNvSpPr txBox="1">
              <a:spLocks noChangeArrowheads="1"/>
            </p:cNvSpPr>
            <p:nvPr/>
          </p:nvSpPr>
          <p:spPr bwMode="auto">
            <a:xfrm rot="-5400000">
              <a:off x="133" y="827"/>
              <a:ext cx="4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from</a:t>
              </a:r>
            </a:p>
          </p:txBody>
        </p:sp>
        <p:sp>
          <p:nvSpPr>
            <p:cNvPr id="130162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cost to</a:t>
              </a:r>
            </a:p>
          </p:txBody>
        </p:sp>
      </p:grpSp>
      <p:sp>
        <p:nvSpPr>
          <p:cNvPr id="130051" name="Text Box 18"/>
          <p:cNvSpPr txBox="1">
            <a:spLocks noChangeArrowheads="1"/>
          </p:cNvSpPr>
          <p:nvPr/>
        </p:nvSpPr>
        <p:spPr bwMode="auto">
          <a:xfrm rot="-5400000">
            <a:off x="3627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0052" name="Text Box 19"/>
          <p:cNvSpPr txBox="1">
            <a:spLocks noChangeArrowheads="1"/>
          </p:cNvSpPr>
          <p:nvPr/>
        </p:nvSpPr>
        <p:spPr bwMode="auto">
          <a:xfrm rot="-5400000">
            <a:off x="362744" y="55808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0053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54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55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0056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0057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0058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0059" name="Text Box 35"/>
          <p:cNvSpPr txBox="1">
            <a:spLocks noChangeArrowheads="1"/>
          </p:cNvSpPr>
          <p:nvPr/>
        </p:nvSpPr>
        <p:spPr bwMode="auto">
          <a:xfrm>
            <a:off x="3297238" y="1676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130060" name="Text Box 36"/>
          <p:cNvSpPr txBox="1">
            <a:spLocks noChangeArrowheads="1"/>
          </p:cNvSpPr>
          <p:nvPr/>
        </p:nvSpPr>
        <p:spPr bwMode="auto">
          <a:xfrm rot="-5400000">
            <a:off x="2420144" y="19994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0061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0062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63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64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0065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0066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0067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0068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69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70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71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72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73" name="Text Box 49"/>
          <p:cNvSpPr txBox="1">
            <a:spLocks noChangeArrowheads="1"/>
          </p:cNvSpPr>
          <p:nvPr/>
        </p:nvSpPr>
        <p:spPr bwMode="auto">
          <a:xfrm>
            <a:off x="1357313" y="2814638"/>
            <a:ext cx="938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0074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75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76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0077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0078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0079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0080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81" name="Text Box 93"/>
          <p:cNvSpPr txBox="1">
            <a:spLocks noChangeArrowheads="1"/>
          </p:cNvSpPr>
          <p:nvPr/>
        </p:nvSpPr>
        <p:spPr bwMode="auto">
          <a:xfrm>
            <a:off x="1447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82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83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</a:t>
            </a:r>
          </a:p>
        </p:txBody>
      </p:sp>
      <p:sp>
        <p:nvSpPr>
          <p:cNvPr id="130084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</a:t>
            </a:r>
          </a:p>
        </p:txBody>
      </p:sp>
      <p:sp>
        <p:nvSpPr>
          <p:cNvPr id="130085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130086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0087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7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0088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 ∞  ∞</a:t>
            </a:r>
          </a:p>
        </p:txBody>
      </p:sp>
      <p:sp>
        <p:nvSpPr>
          <p:cNvPr id="130089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0090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130091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2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3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4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5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6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7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8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time</a:t>
            </a:r>
          </a:p>
        </p:txBody>
      </p:sp>
      <p:grpSp>
        <p:nvGrpSpPr>
          <p:cNvPr id="130099" name="Group 12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0114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0115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5"/>
              <a:chOff x="-17" y="1286"/>
              <a:chExt cx="1161" cy="675"/>
            </a:xfrm>
          </p:grpSpPr>
          <p:sp>
            <p:nvSpPr>
              <p:cNvPr id="130116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17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0118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19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20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0121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0122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23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30124" name="Group 136"/>
              <p:cNvGrpSpPr>
                <a:grpSpLocks/>
              </p:cNvGrpSpPr>
              <p:nvPr/>
            </p:nvGrpSpPr>
            <p:grpSpPr bwMode="auto">
              <a:xfrm>
                <a:off x="32" y="1598"/>
                <a:ext cx="210" cy="250"/>
                <a:chOff x="2952" y="2429"/>
                <a:chExt cx="211" cy="250"/>
              </a:xfrm>
            </p:grpSpPr>
            <p:sp>
              <p:nvSpPr>
                <p:cNvPr id="130146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0147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1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x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0125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88"/>
                <a:chOff x="1740" y="2276"/>
                <a:chExt cx="316" cy="288"/>
              </a:xfrm>
            </p:grpSpPr>
            <p:sp>
              <p:nvSpPr>
                <p:cNvPr id="130138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0139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140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14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30142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30143" name="Group 145"/>
                <p:cNvGrpSpPr>
                  <a:grpSpLocks/>
                </p:cNvGrpSpPr>
                <p:nvPr/>
              </p:nvGrpSpPr>
              <p:grpSpPr bwMode="auto">
                <a:xfrm>
                  <a:off x="1792" y="2276"/>
                  <a:ext cx="219" cy="288"/>
                  <a:chOff x="2948" y="2399"/>
                  <a:chExt cx="220" cy="288"/>
                </a:xfrm>
              </p:grpSpPr>
              <p:sp>
                <p:nvSpPr>
                  <p:cNvPr id="13014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/>
                  </a:p>
                </p:txBody>
              </p:sp>
              <p:sp>
                <p:nvSpPr>
                  <p:cNvPr id="130145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22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/>
                      <a:t>z</a:t>
                    </a:r>
                  </a:p>
                </p:txBody>
              </p:sp>
            </p:grpSp>
          </p:grpSp>
          <p:sp>
            <p:nvSpPr>
              <p:cNvPr id="130126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0127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0128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7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30129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0"/>
                <a:chOff x="1740" y="2306"/>
                <a:chExt cx="316" cy="250"/>
              </a:xfrm>
            </p:grpSpPr>
            <p:sp>
              <p:nvSpPr>
                <p:cNvPr id="130130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0131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132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13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30134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30135" name="Group 157"/>
                <p:cNvGrpSpPr>
                  <a:grpSpLocks/>
                </p:cNvGrpSpPr>
                <p:nvPr/>
              </p:nvGrpSpPr>
              <p:grpSpPr bwMode="auto">
                <a:xfrm>
                  <a:off x="1802" y="2306"/>
                  <a:ext cx="199" cy="250"/>
                  <a:chOff x="2957" y="2429"/>
                  <a:chExt cx="201" cy="250"/>
                </a:xfrm>
              </p:grpSpPr>
              <p:sp>
                <p:nvSpPr>
                  <p:cNvPr id="130136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/>
                  </a:p>
                </p:txBody>
              </p:sp>
              <p:sp>
                <p:nvSpPr>
                  <p:cNvPr id="130137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20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000"/>
                      <a:t>y</a:t>
                    </a: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30100" name="Text Box 160"/>
          <p:cNvSpPr txBox="1">
            <a:spLocks noChangeArrowheads="1"/>
          </p:cNvSpPr>
          <p:nvPr/>
        </p:nvSpPr>
        <p:spPr bwMode="auto">
          <a:xfrm>
            <a:off x="0" y="685800"/>
            <a:ext cx="157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x table</a:t>
            </a:r>
          </a:p>
        </p:txBody>
      </p:sp>
      <p:sp>
        <p:nvSpPr>
          <p:cNvPr id="130101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7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y table</a:t>
            </a:r>
          </a:p>
        </p:txBody>
      </p:sp>
      <p:sp>
        <p:nvSpPr>
          <p:cNvPr id="130102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z table</a:t>
            </a:r>
          </a:p>
        </p:txBody>
      </p:sp>
      <p:sp>
        <p:nvSpPr>
          <p:cNvPr id="130103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0104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0105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0106" name="Oval 166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72232" name="Rectangle 168"/>
          <p:cNvSpPr>
            <a:spLocks noChangeArrowheads="1"/>
          </p:cNvSpPr>
          <p:nvPr/>
        </p:nvSpPr>
        <p:spPr bwMode="auto">
          <a:xfrm>
            <a:off x="1590675" y="187325"/>
            <a:ext cx="447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pitchFamily="18" charset="0"/>
              </a:rPr>
            </a:b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472233" name="Line 16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2234" name="Rectangle 170"/>
          <p:cNvSpPr>
            <a:spLocks noChangeArrowheads="1"/>
          </p:cNvSpPr>
          <p:nvPr/>
        </p:nvSpPr>
        <p:spPr bwMode="auto">
          <a:xfrm>
            <a:off x="6384925" y="111125"/>
            <a:ext cx="280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 eaLnBrk="0" hangingPunct="0"/>
            <a:r>
              <a:rPr lang="fr-FR"/>
              <a:t>= min{2+1 , 7+0} = 3</a:t>
            </a:r>
          </a:p>
        </p:txBody>
      </p:sp>
      <p:sp>
        <p:nvSpPr>
          <p:cNvPr id="472235" name="Line 17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2236" name="Text Box 172"/>
          <p:cNvSpPr txBox="1">
            <a:spLocks noChangeArrowheads="1"/>
          </p:cNvSpPr>
          <p:nvPr/>
        </p:nvSpPr>
        <p:spPr bwMode="auto">
          <a:xfrm>
            <a:off x="3922713" y="16795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</a:t>
            </a:r>
          </a:p>
        </p:txBody>
      </p:sp>
      <p:sp>
        <p:nvSpPr>
          <p:cNvPr id="472237" name="Text Box 17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2 </a:t>
            </a:r>
          </a:p>
        </p:txBody>
      </p:sp>
      <p:sp>
        <p:nvSpPr>
          <p:cNvPr id="13011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9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32" grpId="0"/>
      <p:bldP spid="472233" grpId="0" animBg="1"/>
      <p:bldP spid="472234" grpId="0"/>
      <p:bldP spid="472235" grpId="0" animBg="1"/>
      <p:bldP spid="472236" grpId="0"/>
      <p:bldP spid="47223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338A249-A1F8-4CD3-BDAA-457949265C80}" type="slidenum">
              <a:rPr lang="en-US" smtClean="0"/>
              <a:pPr/>
              <a:t>88</a:t>
            </a:fld>
            <a:endParaRPr lang="en-US" smtClean="0"/>
          </a:p>
        </p:txBody>
      </p:sp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533400" y="990600"/>
            <a:ext cx="1752600" cy="1738313"/>
            <a:chOff x="240" y="192"/>
            <a:chExt cx="1104" cy="1095"/>
          </a:xfrm>
        </p:grpSpPr>
        <p:sp>
          <p:nvSpPr>
            <p:cNvPr id="131230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1231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1232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   y   z</a:t>
              </a:r>
            </a:p>
          </p:txBody>
        </p:sp>
        <p:sp>
          <p:nvSpPr>
            <p:cNvPr id="131233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31234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131235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131236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0  2   7</a:t>
              </a:r>
            </a:p>
          </p:txBody>
        </p:sp>
        <p:sp>
          <p:nvSpPr>
            <p:cNvPr id="131237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38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39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40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41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42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43" name="Text Box 16"/>
            <p:cNvSpPr txBox="1">
              <a:spLocks noChangeArrowheads="1"/>
            </p:cNvSpPr>
            <p:nvPr/>
          </p:nvSpPr>
          <p:spPr bwMode="auto">
            <a:xfrm rot="-5400000">
              <a:off x="133" y="827"/>
              <a:ext cx="4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from</a:t>
              </a:r>
            </a:p>
          </p:txBody>
        </p:sp>
        <p:sp>
          <p:nvSpPr>
            <p:cNvPr id="131244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cost to</a:t>
              </a:r>
            </a:p>
          </p:txBody>
        </p:sp>
      </p:grpSp>
      <p:sp>
        <p:nvSpPr>
          <p:cNvPr id="131075" name="Text Box 18"/>
          <p:cNvSpPr txBox="1">
            <a:spLocks noChangeArrowheads="1"/>
          </p:cNvSpPr>
          <p:nvPr/>
        </p:nvSpPr>
        <p:spPr bwMode="auto">
          <a:xfrm rot="-5400000">
            <a:off x="3627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076" name="Text Box 19"/>
          <p:cNvSpPr txBox="1">
            <a:spLocks noChangeArrowheads="1"/>
          </p:cNvSpPr>
          <p:nvPr/>
        </p:nvSpPr>
        <p:spPr bwMode="auto">
          <a:xfrm rot="-5400000">
            <a:off x="362744" y="55808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077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78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79" name="Text Box 22"/>
          <p:cNvSpPr txBox="1">
            <a:spLocks noChangeArrowheads="1"/>
          </p:cNvSpPr>
          <p:nvPr/>
        </p:nvSpPr>
        <p:spPr bwMode="auto">
          <a:xfrm>
            <a:off x="5486400" y="13716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080" name="Text Box 23"/>
          <p:cNvSpPr txBox="1">
            <a:spLocks noChangeArrowheads="1"/>
          </p:cNvSpPr>
          <p:nvPr/>
        </p:nvSpPr>
        <p:spPr bwMode="auto">
          <a:xfrm>
            <a:off x="5181600" y="17526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081" name="Text Box 24"/>
          <p:cNvSpPr txBox="1">
            <a:spLocks noChangeArrowheads="1"/>
          </p:cNvSpPr>
          <p:nvPr/>
        </p:nvSpPr>
        <p:spPr bwMode="auto">
          <a:xfrm>
            <a:off x="5181600" y="2057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082" name="Text Box 25"/>
          <p:cNvSpPr txBox="1">
            <a:spLocks noChangeArrowheads="1"/>
          </p:cNvSpPr>
          <p:nvPr/>
        </p:nvSpPr>
        <p:spPr bwMode="auto">
          <a:xfrm>
            <a:off x="5181600" y="23622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083" name="Text Box 26"/>
          <p:cNvSpPr txBox="1">
            <a:spLocks noChangeArrowheads="1"/>
          </p:cNvSpPr>
          <p:nvPr/>
        </p:nvSpPr>
        <p:spPr bwMode="auto">
          <a:xfrm>
            <a:off x="5486400" y="17526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131084" name="Text Box 27"/>
          <p:cNvSpPr txBox="1">
            <a:spLocks noChangeArrowheads="1"/>
          </p:cNvSpPr>
          <p:nvPr/>
        </p:nvSpPr>
        <p:spPr bwMode="auto">
          <a:xfrm rot="-5400000">
            <a:off x="4629944" y="20756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085" name="Text Box 28"/>
          <p:cNvSpPr txBox="1">
            <a:spLocks noChangeArrowheads="1"/>
          </p:cNvSpPr>
          <p:nvPr/>
        </p:nvSpPr>
        <p:spPr bwMode="auto">
          <a:xfrm>
            <a:off x="5486400" y="10668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086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87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88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089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090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091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092" name="Text Box 35"/>
          <p:cNvSpPr txBox="1">
            <a:spLocks noChangeArrowheads="1"/>
          </p:cNvSpPr>
          <p:nvPr/>
        </p:nvSpPr>
        <p:spPr bwMode="auto">
          <a:xfrm>
            <a:off x="3276600" y="16764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131093" name="Text Box 36"/>
          <p:cNvSpPr txBox="1">
            <a:spLocks noChangeArrowheads="1"/>
          </p:cNvSpPr>
          <p:nvPr/>
        </p:nvSpPr>
        <p:spPr bwMode="auto">
          <a:xfrm rot="-5400000">
            <a:off x="2420144" y="19994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094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095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96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97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098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099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00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01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2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3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4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5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6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07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08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09" name="Text Box 52"/>
          <p:cNvSpPr txBox="1">
            <a:spLocks noChangeArrowheads="1"/>
          </p:cNvSpPr>
          <p:nvPr/>
        </p:nvSpPr>
        <p:spPr bwMode="auto">
          <a:xfrm>
            <a:off x="32766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10" name="Text Box 53"/>
          <p:cNvSpPr txBox="1">
            <a:spLocks noChangeArrowheads="1"/>
          </p:cNvSpPr>
          <p:nvPr/>
        </p:nvSpPr>
        <p:spPr bwMode="auto">
          <a:xfrm>
            <a:off x="29718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11" name="Text Box 54"/>
          <p:cNvSpPr txBox="1">
            <a:spLocks noChangeArrowheads="1"/>
          </p:cNvSpPr>
          <p:nvPr/>
        </p:nvSpPr>
        <p:spPr bwMode="auto">
          <a:xfrm>
            <a:off x="29718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12" name="Text Box 55"/>
          <p:cNvSpPr txBox="1">
            <a:spLocks noChangeArrowheads="1"/>
          </p:cNvSpPr>
          <p:nvPr/>
        </p:nvSpPr>
        <p:spPr bwMode="auto">
          <a:xfrm>
            <a:off x="29718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13" name="Text Box 56"/>
          <p:cNvSpPr txBox="1">
            <a:spLocks noChangeArrowheads="1"/>
          </p:cNvSpPr>
          <p:nvPr/>
        </p:nvSpPr>
        <p:spPr bwMode="auto">
          <a:xfrm>
            <a:off x="3276600" y="34290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0  2   7</a:t>
            </a:r>
          </a:p>
        </p:txBody>
      </p:sp>
      <p:sp>
        <p:nvSpPr>
          <p:cNvPr id="131114" name="Text Box 57"/>
          <p:cNvSpPr txBox="1">
            <a:spLocks noChangeArrowheads="1"/>
          </p:cNvSpPr>
          <p:nvPr/>
        </p:nvSpPr>
        <p:spPr bwMode="auto">
          <a:xfrm rot="-5400000">
            <a:off x="2420144" y="37520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115" name="Text Box 58"/>
          <p:cNvSpPr txBox="1">
            <a:spLocks noChangeArrowheads="1"/>
          </p:cNvSpPr>
          <p:nvPr/>
        </p:nvSpPr>
        <p:spPr bwMode="auto">
          <a:xfrm>
            <a:off x="3276600" y="27432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16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17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18" name="Text Box 61"/>
          <p:cNvSpPr txBox="1">
            <a:spLocks noChangeArrowheads="1"/>
          </p:cNvSpPr>
          <p:nvPr/>
        </p:nvSpPr>
        <p:spPr bwMode="auto">
          <a:xfrm>
            <a:off x="5486400" y="31242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19" name="Text Box 62"/>
          <p:cNvSpPr txBox="1">
            <a:spLocks noChangeArrowheads="1"/>
          </p:cNvSpPr>
          <p:nvPr/>
        </p:nvSpPr>
        <p:spPr bwMode="auto">
          <a:xfrm>
            <a:off x="5181600" y="35052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20" name="Text Box 63"/>
          <p:cNvSpPr txBox="1">
            <a:spLocks noChangeArrowheads="1"/>
          </p:cNvSpPr>
          <p:nvPr/>
        </p:nvSpPr>
        <p:spPr bwMode="auto">
          <a:xfrm>
            <a:off x="5181600" y="38100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21" name="Text Box 64"/>
          <p:cNvSpPr txBox="1">
            <a:spLocks noChangeArrowheads="1"/>
          </p:cNvSpPr>
          <p:nvPr/>
        </p:nvSpPr>
        <p:spPr bwMode="auto">
          <a:xfrm>
            <a:off x="5181600" y="41148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22" name="Text Box 65"/>
          <p:cNvSpPr txBox="1">
            <a:spLocks noChangeArrowheads="1"/>
          </p:cNvSpPr>
          <p:nvPr/>
        </p:nvSpPr>
        <p:spPr bwMode="auto">
          <a:xfrm>
            <a:off x="5486400" y="35052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131123" name="Text Box 66"/>
          <p:cNvSpPr txBox="1">
            <a:spLocks noChangeArrowheads="1"/>
          </p:cNvSpPr>
          <p:nvPr/>
        </p:nvSpPr>
        <p:spPr bwMode="auto">
          <a:xfrm rot="-5400000">
            <a:off x="46299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124" name="Text Box 67"/>
          <p:cNvSpPr txBox="1">
            <a:spLocks noChangeArrowheads="1"/>
          </p:cNvSpPr>
          <p:nvPr/>
        </p:nvSpPr>
        <p:spPr bwMode="auto">
          <a:xfrm>
            <a:off x="5486400" y="28194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25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26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27" name="Text Box 70"/>
          <p:cNvSpPr txBox="1">
            <a:spLocks noChangeArrowheads="1"/>
          </p:cNvSpPr>
          <p:nvPr/>
        </p:nvSpPr>
        <p:spPr bwMode="auto">
          <a:xfrm>
            <a:off x="5410200" y="48006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28" name="Text Box 71"/>
          <p:cNvSpPr txBox="1">
            <a:spLocks noChangeArrowheads="1"/>
          </p:cNvSpPr>
          <p:nvPr/>
        </p:nvSpPr>
        <p:spPr bwMode="auto">
          <a:xfrm>
            <a:off x="5105400" y="51816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29" name="Text Box 72"/>
          <p:cNvSpPr txBox="1">
            <a:spLocks noChangeArrowheads="1"/>
          </p:cNvSpPr>
          <p:nvPr/>
        </p:nvSpPr>
        <p:spPr bwMode="auto">
          <a:xfrm>
            <a:off x="5105400" y="5486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30" name="Text Box 73"/>
          <p:cNvSpPr txBox="1">
            <a:spLocks noChangeArrowheads="1"/>
          </p:cNvSpPr>
          <p:nvPr/>
        </p:nvSpPr>
        <p:spPr bwMode="auto">
          <a:xfrm>
            <a:off x="5105400" y="57912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31" name="Text Box 74"/>
          <p:cNvSpPr txBox="1">
            <a:spLocks noChangeArrowheads="1"/>
          </p:cNvSpPr>
          <p:nvPr/>
        </p:nvSpPr>
        <p:spPr bwMode="auto">
          <a:xfrm>
            <a:off x="5410200" y="51816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131132" name="Text Box 75"/>
          <p:cNvSpPr txBox="1">
            <a:spLocks noChangeArrowheads="1"/>
          </p:cNvSpPr>
          <p:nvPr/>
        </p:nvSpPr>
        <p:spPr bwMode="auto">
          <a:xfrm rot="-5400000">
            <a:off x="4553744" y="55046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133" name="Text Box 76"/>
          <p:cNvSpPr txBox="1">
            <a:spLocks noChangeArrowheads="1"/>
          </p:cNvSpPr>
          <p:nvPr/>
        </p:nvSpPr>
        <p:spPr bwMode="auto">
          <a:xfrm>
            <a:off x="5410200" y="44958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34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35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36" name="Text Box 79"/>
          <p:cNvSpPr txBox="1">
            <a:spLocks noChangeArrowheads="1"/>
          </p:cNvSpPr>
          <p:nvPr/>
        </p:nvSpPr>
        <p:spPr bwMode="auto">
          <a:xfrm>
            <a:off x="3276600" y="48006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37" name="Text Box 80"/>
          <p:cNvSpPr txBox="1">
            <a:spLocks noChangeArrowheads="1"/>
          </p:cNvSpPr>
          <p:nvPr/>
        </p:nvSpPr>
        <p:spPr bwMode="auto">
          <a:xfrm>
            <a:off x="2971800" y="51816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38" name="Text Box 81"/>
          <p:cNvSpPr txBox="1">
            <a:spLocks noChangeArrowheads="1"/>
          </p:cNvSpPr>
          <p:nvPr/>
        </p:nvSpPr>
        <p:spPr bwMode="auto">
          <a:xfrm>
            <a:off x="2971800" y="5486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39" name="Text Box 82"/>
          <p:cNvSpPr txBox="1">
            <a:spLocks noChangeArrowheads="1"/>
          </p:cNvSpPr>
          <p:nvPr/>
        </p:nvSpPr>
        <p:spPr bwMode="auto">
          <a:xfrm>
            <a:off x="2971800" y="57912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40" name="Text Box 83"/>
          <p:cNvSpPr txBox="1">
            <a:spLocks noChangeArrowheads="1"/>
          </p:cNvSpPr>
          <p:nvPr/>
        </p:nvSpPr>
        <p:spPr bwMode="auto">
          <a:xfrm>
            <a:off x="3276600" y="51816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0  2   7</a:t>
            </a:r>
          </a:p>
        </p:txBody>
      </p:sp>
      <p:sp>
        <p:nvSpPr>
          <p:cNvPr id="131141" name="Text Box 84"/>
          <p:cNvSpPr txBox="1">
            <a:spLocks noChangeArrowheads="1"/>
          </p:cNvSpPr>
          <p:nvPr/>
        </p:nvSpPr>
        <p:spPr bwMode="auto">
          <a:xfrm rot="-5400000">
            <a:off x="2420144" y="55046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142" name="Text Box 85"/>
          <p:cNvSpPr txBox="1">
            <a:spLocks noChangeArrowheads="1"/>
          </p:cNvSpPr>
          <p:nvPr/>
        </p:nvSpPr>
        <p:spPr bwMode="auto">
          <a:xfrm>
            <a:off x="3276600" y="44958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43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44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45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46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47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48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49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50" name="Text Box 93"/>
          <p:cNvSpPr txBox="1">
            <a:spLocks noChangeArrowheads="1"/>
          </p:cNvSpPr>
          <p:nvPr/>
        </p:nvSpPr>
        <p:spPr bwMode="auto">
          <a:xfrm>
            <a:off x="1447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51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52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</a:t>
            </a:r>
          </a:p>
        </p:txBody>
      </p:sp>
      <p:sp>
        <p:nvSpPr>
          <p:cNvPr id="131153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</a:t>
            </a:r>
          </a:p>
        </p:txBody>
      </p:sp>
      <p:sp>
        <p:nvSpPr>
          <p:cNvPr id="131154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131155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56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7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1157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 ∞  ∞</a:t>
            </a:r>
          </a:p>
        </p:txBody>
      </p:sp>
      <p:sp>
        <p:nvSpPr>
          <p:cNvPr id="131158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1159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131160" name="Text Box 103"/>
          <p:cNvSpPr txBox="1">
            <a:spLocks noChangeArrowheads="1"/>
          </p:cNvSpPr>
          <p:nvPr/>
        </p:nvSpPr>
        <p:spPr bwMode="auto">
          <a:xfrm>
            <a:off x="3276600" y="38100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2  0   1</a:t>
            </a:r>
          </a:p>
        </p:txBody>
      </p:sp>
      <p:sp>
        <p:nvSpPr>
          <p:cNvPr id="131161" name="Text Box 104"/>
          <p:cNvSpPr txBox="1">
            <a:spLocks noChangeArrowheads="1"/>
          </p:cNvSpPr>
          <p:nvPr/>
        </p:nvSpPr>
        <p:spPr bwMode="auto">
          <a:xfrm>
            <a:off x="3276600" y="4114800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131162" name="Text Box 105"/>
          <p:cNvSpPr txBox="1">
            <a:spLocks noChangeArrowheads="1"/>
          </p:cNvSpPr>
          <p:nvPr/>
        </p:nvSpPr>
        <p:spPr bwMode="auto">
          <a:xfrm>
            <a:off x="3276600" y="55626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2  0   1</a:t>
            </a:r>
          </a:p>
        </p:txBody>
      </p:sp>
      <p:sp>
        <p:nvSpPr>
          <p:cNvPr id="131163" name="Text Box 106"/>
          <p:cNvSpPr txBox="1">
            <a:spLocks noChangeArrowheads="1"/>
          </p:cNvSpPr>
          <p:nvPr/>
        </p:nvSpPr>
        <p:spPr bwMode="auto">
          <a:xfrm>
            <a:off x="3276600" y="5867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131164" name="Text Box 107"/>
          <p:cNvSpPr txBox="1">
            <a:spLocks noChangeArrowheads="1"/>
          </p:cNvSpPr>
          <p:nvPr/>
        </p:nvSpPr>
        <p:spPr bwMode="auto">
          <a:xfrm>
            <a:off x="5486400" y="2133600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1165" name="Text Box 108"/>
          <p:cNvSpPr txBox="1">
            <a:spLocks noChangeArrowheads="1"/>
          </p:cNvSpPr>
          <p:nvPr/>
        </p:nvSpPr>
        <p:spPr bwMode="auto">
          <a:xfrm>
            <a:off x="5486400" y="2438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131166" name="Text Box 109"/>
          <p:cNvSpPr txBox="1">
            <a:spLocks noChangeArrowheads="1"/>
          </p:cNvSpPr>
          <p:nvPr/>
        </p:nvSpPr>
        <p:spPr bwMode="auto">
          <a:xfrm>
            <a:off x="5486400" y="38862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2  0   1</a:t>
            </a:r>
          </a:p>
        </p:txBody>
      </p:sp>
      <p:sp>
        <p:nvSpPr>
          <p:cNvPr id="131167" name="Text Box 110"/>
          <p:cNvSpPr txBox="1">
            <a:spLocks noChangeArrowheads="1"/>
          </p:cNvSpPr>
          <p:nvPr/>
        </p:nvSpPr>
        <p:spPr bwMode="auto">
          <a:xfrm>
            <a:off x="5410200" y="5867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131168" name="Text Box 111"/>
          <p:cNvSpPr txBox="1">
            <a:spLocks noChangeArrowheads="1"/>
          </p:cNvSpPr>
          <p:nvPr/>
        </p:nvSpPr>
        <p:spPr bwMode="auto">
          <a:xfrm>
            <a:off x="5410200" y="5486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2  0   1</a:t>
            </a:r>
          </a:p>
        </p:txBody>
      </p:sp>
      <p:sp>
        <p:nvSpPr>
          <p:cNvPr id="131169" name="Text Box 112"/>
          <p:cNvSpPr txBox="1">
            <a:spLocks noChangeArrowheads="1"/>
          </p:cNvSpPr>
          <p:nvPr/>
        </p:nvSpPr>
        <p:spPr bwMode="auto">
          <a:xfrm>
            <a:off x="5486400" y="41148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131170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1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2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3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4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5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6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7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8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9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80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81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time</a:t>
            </a:r>
          </a:p>
        </p:txBody>
      </p:sp>
      <p:grpSp>
        <p:nvGrpSpPr>
          <p:cNvPr id="131182" name="Group 12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1196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1197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5"/>
              <a:chOff x="-17" y="1286"/>
              <a:chExt cx="1161" cy="675"/>
            </a:xfrm>
          </p:grpSpPr>
          <p:sp>
            <p:nvSpPr>
              <p:cNvPr id="131198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199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1200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201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202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1203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1204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205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31206" name="Group 136"/>
              <p:cNvGrpSpPr>
                <a:grpSpLocks/>
              </p:cNvGrpSpPr>
              <p:nvPr/>
            </p:nvGrpSpPr>
            <p:grpSpPr bwMode="auto">
              <a:xfrm>
                <a:off x="32" y="1598"/>
                <a:ext cx="210" cy="250"/>
                <a:chOff x="2952" y="2429"/>
                <a:chExt cx="211" cy="250"/>
              </a:xfrm>
            </p:grpSpPr>
            <p:sp>
              <p:nvSpPr>
                <p:cNvPr id="131228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1229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1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x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1207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88"/>
                <a:chOff x="1740" y="2276"/>
                <a:chExt cx="316" cy="288"/>
              </a:xfrm>
            </p:grpSpPr>
            <p:sp>
              <p:nvSpPr>
                <p:cNvPr id="131220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1221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22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2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31224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31225" name="Group 145"/>
                <p:cNvGrpSpPr>
                  <a:grpSpLocks/>
                </p:cNvGrpSpPr>
                <p:nvPr/>
              </p:nvGrpSpPr>
              <p:grpSpPr bwMode="auto">
                <a:xfrm>
                  <a:off x="1792" y="2276"/>
                  <a:ext cx="219" cy="288"/>
                  <a:chOff x="2948" y="2399"/>
                  <a:chExt cx="220" cy="288"/>
                </a:xfrm>
              </p:grpSpPr>
              <p:sp>
                <p:nvSpPr>
                  <p:cNvPr id="131226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/>
                  </a:p>
                </p:txBody>
              </p:sp>
              <p:sp>
                <p:nvSpPr>
                  <p:cNvPr id="131227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22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/>
                      <a:t>z</a:t>
                    </a:r>
                  </a:p>
                </p:txBody>
              </p:sp>
            </p:grpSp>
          </p:grpSp>
          <p:sp>
            <p:nvSpPr>
              <p:cNvPr id="131208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1209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1210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7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31211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0"/>
                <a:chOff x="1740" y="2306"/>
                <a:chExt cx="316" cy="250"/>
              </a:xfrm>
            </p:grpSpPr>
            <p:sp>
              <p:nvSpPr>
                <p:cNvPr id="131212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1213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14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15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31216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31217" name="Group 157"/>
                <p:cNvGrpSpPr>
                  <a:grpSpLocks/>
                </p:cNvGrpSpPr>
                <p:nvPr/>
              </p:nvGrpSpPr>
              <p:grpSpPr bwMode="auto">
                <a:xfrm>
                  <a:off x="1802" y="2306"/>
                  <a:ext cx="199" cy="250"/>
                  <a:chOff x="2957" y="2429"/>
                  <a:chExt cx="201" cy="250"/>
                </a:xfrm>
              </p:grpSpPr>
              <p:sp>
                <p:nvSpPr>
                  <p:cNvPr id="131218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/>
                  </a:p>
                </p:txBody>
              </p:sp>
              <p:sp>
                <p:nvSpPr>
                  <p:cNvPr id="131219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20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000"/>
                      <a:t>y</a:t>
                    </a: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31183" name="Text Box 160"/>
          <p:cNvSpPr txBox="1">
            <a:spLocks noChangeArrowheads="1"/>
          </p:cNvSpPr>
          <p:nvPr/>
        </p:nvSpPr>
        <p:spPr bwMode="auto">
          <a:xfrm>
            <a:off x="0" y="685800"/>
            <a:ext cx="157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x table</a:t>
            </a:r>
          </a:p>
        </p:txBody>
      </p:sp>
      <p:sp>
        <p:nvSpPr>
          <p:cNvPr id="131184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7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y table</a:t>
            </a:r>
          </a:p>
        </p:txBody>
      </p:sp>
      <p:sp>
        <p:nvSpPr>
          <p:cNvPr id="131185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z table</a:t>
            </a:r>
          </a:p>
        </p:txBody>
      </p:sp>
      <p:sp>
        <p:nvSpPr>
          <p:cNvPr id="131186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87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88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89" name="Oval 166"/>
          <p:cNvSpPr>
            <a:spLocks noChangeArrowheads="1"/>
          </p:cNvSpPr>
          <p:nvPr/>
        </p:nvSpPr>
        <p:spPr bwMode="auto">
          <a:xfrm>
            <a:off x="32766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90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91" name="Rectangle 168"/>
          <p:cNvSpPr>
            <a:spLocks noChangeArrowheads="1"/>
          </p:cNvSpPr>
          <p:nvPr/>
        </p:nvSpPr>
        <p:spPr bwMode="auto">
          <a:xfrm>
            <a:off x="1590675" y="187325"/>
            <a:ext cx="447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pitchFamily="18" charset="0"/>
              </a:rPr>
            </a:b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131192" name="Line 16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93" name="Rectangle 170"/>
          <p:cNvSpPr>
            <a:spLocks noChangeArrowheads="1"/>
          </p:cNvSpPr>
          <p:nvPr/>
        </p:nvSpPr>
        <p:spPr bwMode="auto">
          <a:xfrm>
            <a:off x="6384925" y="111125"/>
            <a:ext cx="280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 eaLnBrk="0" hangingPunct="0"/>
            <a:r>
              <a:rPr lang="fr-FR"/>
              <a:t>= min{2+1 , 7+0} = 3</a:t>
            </a:r>
          </a:p>
        </p:txBody>
      </p:sp>
      <p:sp>
        <p:nvSpPr>
          <p:cNvPr id="131194" name="Line 17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9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FC2CA10-8259-45D1-BEC9-A6FCF74801CA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2800" smtClean="0"/>
              <a:t>Διάνυσμα απόστασης</a:t>
            </a:r>
            <a:r>
              <a:rPr lang="en-US" sz="2800" smtClean="0"/>
              <a:t>: </a:t>
            </a:r>
            <a:r>
              <a:rPr lang="el-GR" sz="2800" smtClean="0"/>
              <a:t>αλλαγές κόστους ζεύξης</a:t>
            </a:r>
            <a:endParaRPr lang="en-US" sz="3600" smtClean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dirty="0">
                <a:solidFill>
                  <a:srgbClr val="FF0000"/>
                </a:solidFill>
              </a:rPr>
              <a:t>Αλλαγές κόστους ζεύξης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l-GR" sz="1600" dirty="0"/>
              <a:t>Ο κόμβος ανιχνεύει αλλαγή κόστους τοπικής ζεύξης</a:t>
            </a: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l-GR" sz="1600" dirty="0"/>
              <a:t>Ενημερώνει την πληροφορία δρομολόγησης</a:t>
            </a:r>
            <a:r>
              <a:rPr lang="en-US" sz="1600" dirty="0"/>
              <a:t>, </a:t>
            </a:r>
            <a:r>
              <a:rPr lang="el-GR" sz="1600" dirty="0" err="1" smtClean="0"/>
              <a:t>ξανα</a:t>
            </a:r>
            <a:r>
              <a:rPr lang="el-GR" sz="1600" dirty="0" smtClean="0"/>
              <a:t>-υπολογίζει </a:t>
            </a:r>
            <a:r>
              <a:rPr lang="el-GR" sz="1600" dirty="0"/>
              <a:t>το διάνυσμα απόστασης</a:t>
            </a: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l-GR" sz="1600" dirty="0"/>
              <a:t>Αν το</a:t>
            </a:r>
            <a:r>
              <a:rPr lang="en-US" sz="1600" dirty="0"/>
              <a:t> DV </a:t>
            </a:r>
            <a:r>
              <a:rPr lang="el-GR" sz="1600" dirty="0"/>
              <a:t>αλλάζει</a:t>
            </a:r>
            <a:r>
              <a:rPr lang="en-US" sz="1600" dirty="0"/>
              <a:t>, </a:t>
            </a:r>
            <a:r>
              <a:rPr lang="el-GR" sz="1600" dirty="0"/>
              <a:t>ειδοποιεί τους γείτονες</a:t>
            </a:r>
            <a:endParaRPr lang="en-US" dirty="0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58750" y="4310063"/>
            <a:ext cx="13287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accent2"/>
                </a:solidFill>
              </a:rPr>
              <a:t>“</a:t>
            </a:r>
            <a:r>
              <a:rPr lang="el-GR" sz="1600">
                <a:solidFill>
                  <a:schemeClr val="accent2"/>
                </a:solidFill>
              </a:rPr>
              <a:t>τα καλά νέα</a:t>
            </a:r>
          </a:p>
          <a:p>
            <a:pPr eaLnBrk="0" hangingPunct="0"/>
            <a:r>
              <a:rPr lang="el-GR" sz="1600">
                <a:solidFill>
                  <a:schemeClr val="accent2"/>
                </a:solidFill>
              </a:rPr>
              <a:t>ταξιδεύουν </a:t>
            </a:r>
          </a:p>
          <a:p>
            <a:pPr eaLnBrk="0" hangingPunct="0"/>
            <a:r>
              <a:rPr lang="el-GR" sz="1600">
                <a:solidFill>
                  <a:schemeClr val="accent2"/>
                </a:solidFill>
              </a:rPr>
              <a:t>γρήγορα</a:t>
            </a:r>
            <a:r>
              <a:rPr lang="en-US" sz="1600">
                <a:solidFill>
                  <a:schemeClr val="accent2"/>
                </a:solidFill>
              </a:rPr>
              <a:t>”</a:t>
            </a:r>
            <a:endParaRPr lang="en-US" sz="1100">
              <a:solidFill>
                <a:schemeClr val="accent2"/>
              </a:solidFill>
            </a:endParaRPr>
          </a:p>
        </p:txBody>
      </p:sp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2107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08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09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2110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11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12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2113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2114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15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2116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2140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2141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2117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2132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2133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34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35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2136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2137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2138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213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2118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2119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2120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2121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2124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2125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26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27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2128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2129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2130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213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2122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2123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73129" name="Rectangle 41"/>
          <p:cNvSpPr>
            <a:spLocks noChangeArrowheads="1"/>
          </p:cNvSpPr>
          <p:nvPr/>
        </p:nvSpPr>
        <p:spPr bwMode="auto">
          <a:xfrm>
            <a:off x="1544638" y="3763963"/>
            <a:ext cx="70453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Σε χρόνο</a:t>
            </a:r>
            <a:r>
              <a:rPr lang="en-US" sz="1400"/>
              <a:t> </a:t>
            </a:r>
            <a:r>
              <a:rPr lang="en-US" sz="1400" i="1"/>
              <a:t>t</a:t>
            </a:r>
            <a:r>
              <a:rPr lang="en-US" sz="1400" i="1" baseline="-25000"/>
              <a:t>0</a:t>
            </a:r>
            <a:r>
              <a:rPr lang="en-US" sz="1400"/>
              <a:t>, </a:t>
            </a:r>
            <a:r>
              <a:rPr lang="el-GR" sz="1400"/>
              <a:t>ο </a:t>
            </a:r>
            <a:r>
              <a:rPr lang="en-US" sz="1400" i="1"/>
              <a:t>y</a:t>
            </a:r>
            <a:r>
              <a:rPr lang="en-US" sz="1400"/>
              <a:t> </a:t>
            </a:r>
            <a:r>
              <a:rPr lang="el-GR" sz="1400"/>
              <a:t>ανιχνεύει την αλλαγή στο κόστος της ζεύξης</a:t>
            </a:r>
            <a:r>
              <a:rPr lang="en-US" sz="1400"/>
              <a:t>, </a:t>
            </a:r>
            <a:r>
              <a:rPr lang="el-GR" sz="1400"/>
              <a:t>ενημερώνει το </a:t>
            </a:r>
            <a:r>
              <a:rPr lang="en-US" sz="1400"/>
              <a:t>DV</a:t>
            </a:r>
            <a:r>
              <a:rPr lang="el-GR" sz="1400"/>
              <a:t> του</a:t>
            </a:r>
            <a:r>
              <a:rPr lang="en-US" sz="1400"/>
              <a:t>, </a:t>
            </a:r>
          </a:p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και ενημερώνει τους γείτονές του</a:t>
            </a:r>
            <a:endParaRPr lang="en-US" sz="1400"/>
          </a:p>
          <a:p>
            <a:pPr eaLnBrk="0" hangingPunct="0">
              <a:tabLst>
                <a:tab pos="228600" algn="l"/>
                <a:tab pos="457200" algn="l"/>
              </a:tabLst>
            </a:pPr>
            <a:endParaRPr lang="en-US" sz="1400"/>
          </a:p>
        </p:txBody>
      </p:sp>
      <p:sp>
        <p:nvSpPr>
          <p:cNvPr id="473130" name="Rectangle 42"/>
          <p:cNvSpPr>
            <a:spLocks noChangeArrowheads="1"/>
          </p:cNvSpPr>
          <p:nvPr/>
        </p:nvSpPr>
        <p:spPr bwMode="auto">
          <a:xfrm>
            <a:off x="1557338" y="4384675"/>
            <a:ext cx="73898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Σε χρόνο</a:t>
            </a:r>
            <a:r>
              <a:rPr lang="en-US" sz="1400"/>
              <a:t> </a:t>
            </a:r>
            <a:r>
              <a:rPr lang="en-US" sz="1400" i="1"/>
              <a:t>t</a:t>
            </a:r>
            <a:r>
              <a:rPr lang="en-US" sz="1400" i="1" baseline="-25000"/>
              <a:t>1</a:t>
            </a:r>
            <a:r>
              <a:rPr lang="en-US" sz="1400"/>
              <a:t>,</a:t>
            </a:r>
            <a:r>
              <a:rPr lang="el-GR" sz="1400"/>
              <a:t> ο</a:t>
            </a:r>
            <a:r>
              <a:rPr lang="en-US" sz="1400"/>
              <a:t> </a:t>
            </a:r>
            <a:r>
              <a:rPr lang="en-US" sz="1400" i="1"/>
              <a:t>z</a:t>
            </a:r>
            <a:r>
              <a:rPr lang="en-US" sz="1400"/>
              <a:t> </a:t>
            </a:r>
            <a:r>
              <a:rPr lang="el-GR" sz="1400"/>
              <a:t>δέχεται την ενημέρωση από τον </a:t>
            </a:r>
            <a:r>
              <a:rPr lang="en-US" sz="1400" i="1"/>
              <a:t>y</a:t>
            </a:r>
            <a:r>
              <a:rPr lang="en-US" sz="1400"/>
              <a:t>  </a:t>
            </a:r>
            <a:r>
              <a:rPr lang="el-GR" sz="1400"/>
              <a:t>και ενημερώνει τον πίνακά του</a:t>
            </a:r>
            <a:r>
              <a:rPr lang="en-US" sz="1400"/>
              <a:t> </a:t>
            </a:r>
          </a:p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Υπολογίζει ένα νέο ελάχιστο κόστος προς τον </a:t>
            </a:r>
            <a:r>
              <a:rPr lang="en-US" sz="1400" i="1"/>
              <a:t>x</a:t>
            </a:r>
            <a:r>
              <a:rPr lang="en-US" sz="1400"/>
              <a:t>  </a:t>
            </a:r>
            <a:r>
              <a:rPr lang="el-GR" sz="1400"/>
              <a:t>και στέλνει στους γείτονές του το</a:t>
            </a:r>
            <a:r>
              <a:rPr lang="en-US" sz="1400"/>
              <a:t> DV</a:t>
            </a:r>
            <a:r>
              <a:rPr lang="el-GR" sz="1400"/>
              <a:t> του</a:t>
            </a:r>
            <a:endParaRPr lang="en-US" sz="1400"/>
          </a:p>
          <a:p>
            <a:pPr eaLnBrk="0" hangingPunct="0">
              <a:tabLst>
                <a:tab pos="228600" algn="l"/>
                <a:tab pos="457200" algn="l"/>
              </a:tabLst>
            </a:pPr>
            <a:endParaRPr lang="en-US" sz="1400"/>
          </a:p>
        </p:txBody>
      </p:sp>
      <p:sp>
        <p:nvSpPr>
          <p:cNvPr id="473131" name="Rectangle 43"/>
          <p:cNvSpPr>
            <a:spLocks noChangeArrowheads="1"/>
          </p:cNvSpPr>
          <p:nvPr/>
        </p:nvSpPr>
        <p:spPr bwMode="auto">
          <a:xfrm>
            <a:off x="1590675" y="5160963"/>
            <a:ext cx="6942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Σε χρόνο</a:t>
            </a:r>
            <a:r>
              <a:rPr lang="en-US" sz="1400"/>
              <a:t> </a:t>
            </a:r>
            <a:r>
              <a:rPr lang="en-US" sz="1400" i="1"/>
              <a:t>t</a:t>
            </a:r>
            <a:r>
              <a:rPr lang="en-US" sz="1400" i="1" baseline="-25000"/>
              <a:t>2</a:t>
            </a:r>
            <a:r>
              <a:rPr lang="en-US" sz="1400"/>
              <a:t>, </a:t>
            </a:r>
            <a:r>
              <a:rPr lang="el-GR" sz="1400"/>
              <a:t>ο </a:t>
            </a:r>
            <a:r>
              <a:rPr lang="en-US" sz="1400" i="1"/>
              <a:t>y</a:t>
            </a:r>
            <a:r>
              <a:rPr lang="en-US" sz="1400"/>
              <a:t> </a:t>
            </a:r>
            <a:r>
              <a:rPr lang="el-GR" sz="1400"/>
              <a:t>δέχεται την ενημέρωση του </a:t>
            </a:r>
            <a:r>
              <a:rPr lang="en-US" sz="1400" i="1"/>
              <a:t>z</a:t>
            </a:r>
            <a:r>
              <a:rPr lang="el-GR" sz="1400" i="1"/>
              <a:t> και ενημερώνει τον πίνακα απόστασης</a:t>
            </a:r>
            <a:r>
              <a:rPr lang="en-US" sz="1400"/>
              <a:t> </a:t>
            </a:r>
          </a:p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 i="1"/>
              <a:t>Τα ελάχιστα κόστη του </a:t>
            </a:r>
            <a:r>
              <a:rPr lang="en-US" sz="1400" i="1"/>
              <a:t>y</a:t>
            </a:r>
            <a:r>
              <a:rPr lang="el-GR" sz="1400" i="1"/>
              <a:t> δεν αλλάζουν και έτσι ο </a:t>
            </a:r>
            <a:r>
              <a:rPr lang="en-US" sz="1400" i="1"/>
              <a:t>y </a:t>
            </a:r>
            <a:r>
              <a:rPr lang="el-GR" sz="1400" i="1"/>
              <a:t>δεν στέλνει κανένα μήνυμα στον </a:t>
            </a:r>
            <a:r>
              <a:rPr lang="en-US" sz="1400" i="1"/>
              <a:t>z</a:t>
            </a:r>
            <a:endParaRPr lang="en-US" sz="1400"/>
          </a:p>
        </p:txBody>
      </p:sp>
      <p:sp>
        <p:nvSpPr>
          <p:cNvPr id="13210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636588" y="3375025"/>
            <a:ext cx="4941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Για δρομολόγηση προς τον </a:t>
            </a:r>
            <a:r>
              <a:rPr lang="en-US" sz="1400"/>
              <a:t>x</a:t>
            </a:r>
            <a:r>
              <a:rPr lang="el-GR" sz="1400"/>
              <a:t> </a:t>
            </a:r>
            <a:r>
              <a:rPr lang="en-US" sz="1400"/>
              <a:t>(</a:t>
            </a:r>
            <a:r>
              <a:rPr lang="el-GR" sz="1400"/>
              <a:t>αφορά τους κόμβους </a:t>
            </a:r>
            <a:r>
              <a:rPr lang="en-US" sz="1400"/>
              <a:t>y </a:t>
            </a:r>
            <a:r>
              <a:rPr lang="el-GR" sz="1400"/>
              <a:t>και </a:t>
            </a:r>
            <a:r>
              <a:rPr lang="en-US" sz="1400"/>
              <a:t>z</a:t>
            </a:r>
            <a:r>
              <a:rPr lang="el-GR" sz="1400"/>
              <a:t>)</a:t>
            </a:r>
            <a:r>
              <a:rPr lang="en-US" sz="1400"/>
              <a:t> :</a:t>
            </a:r>
          </a:p>
        </p:txBody>
      </p:sp>
    </p:spTree>
    <p:extLst>
      <p:ext uri="{BB962C8B-B14F-4D97-AF65-F5344CB8AC3E}">
        <p14:creationId xmlns="" xmlns:p14="http://schemas.microsoft.com/office/powerpoint/2010/main" val="217308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29" grpId="0"/>
      <p:bldP spid="473130" grpId="0"/>
      <p:bldP spid="473131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622179D-DF47-4B2A-8046-C8984F464B6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21267"/>
          </a:xfrm>
        </p:spPr>
        <p:txBody>
          <a:bodyPr/>
          <a:lstStyle/>
          <a:p>
            <a:r>
              <a:rPr lang="el-GR" sz="3600" dirty="0" smtClean="0"/>
              <a:t>Μοντέλο υπηρεσιών δικτύου</a:t>
            </a:r>
            <a:endParaRPr lang="en-US" sz="3600" dirty="0" smtClean="0"/>
          </a:p>
        </p:txBody>
      </p:sp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609600" y="1126067"/>
            <a:ext cx="7554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Ε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Ποιό </a:t>
            </a:r>
            <a:r>
              <a:rPr lang="el-GR" sz="2400" i="1" dirty="0">
                <a:solidFill>
                  <a:schemeClr val="accent2"/>
                </a:solidFill>
              </a:rPr>
              <a:t>μοντέλο υπηρεσίας για το </a:t>
            </a:r>
            <a:r>
              <a:rPr lang="en-US" sz="2400" dirty="0"/>
              <a:t> </a:t>
            </a:r>
            <a:r>
              <a:rPr lang="el-GR" sz="2400" dirty="0"/>
              <a:t>«κανάλι» που μεταφέρει </a:t>
            </a:r>
            <a:r>
              <a:rPr lang="en-US" sz="2400" dirty="0" err="1"/>
              <a:t>datagrams</a:t>
            </a:r>
            <a:r>
              <a:rPr lang="en-US" sz="2400" dirty="0"/>
              <a:t> </a:t>
            </a:r>
            <a:r>
              <a:rPr lang="el-GR" sz="2400" dirty="0"/>
              <a:t>από τον αποστολέα στο δέκτη</a:t>
            </a:r>
            <a:r>
              <a:rPr lang="en-US" sz="2400" dirty="0"/>
              <a:t>?</a:t>
            </a:r>
          </a:p>
        </p:txBody>
      </p:sp>
      <p:sp>
        <p:nvSpPr>
          <p:cNvPr id="23556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074333"/>
            <a:ext cx="3810000" cy="393594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Παράδειγμα υπηρεσιών για ξεχωριστά </a:t>
            </a:r>
            <a:r>
              <a:rPr lang="en-US" sz="2400" u="sng" dirty="0" err="1" smtClean="0">
                <a:solidFill>
                  <a:srgbClr val="FF0000"/>
                </a:solidFill>
              </a:rPr>
              <a:t>datagrams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Εγγυημένη παράδοση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Εγγυημένη παράδοση με καθυστέρηση μικρότερη από </a:t>
            </a:r>
            <a:r>
              <a:rPr lang="en-US" sz="2400" dirty="0" smtClean="0"/>
              <a:t>40 </a:t>
            </a:r>
            <a:r>
              <a:rPr lang="en-US" sz="2400" dirty="0" err="1" smtClean="0"/>
              <a:t>msec</a:t>
            </a:r>
            <a:endParaRPr lang="en-US" sz="2400" dirty="0" smtClean="0"/>
          </a:p>
        </p:txBody>
      </p:sp>
      <p:sp>
        <p:nvSpPr>
          <p:cNvPr id="23557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048933"/>
            <a:ext cx="3810000" cy="406135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Παράδειγμα υπηρεσιών για ροή </a:t>
            </a:r>
            <a:r>
              <a:rPr lang="en-US" sz="2400" u="sng" dirty="0" err="1" smtClean="0">
                <a:solidFill>
                  <a:srgbClr val="FF0000"/>
                </a:solidFill>
              </a:rPr>
              <a:t>datagrams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Σε σειρά παράδοση των </a:t>
            </a:r>
            <a:r>
              <a:rPr lang="en-US" sz="2400" dirty="0" err="1" smtClean="0"/>
              <a:t>datagrams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Εγγυημένο ελάχιστο εύρος ζώνης στη ροή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Περιορισμοί στις αλλαγές των αποστάσεων των πακέτων</a:t>
            </a:r>
            <a:endParaRPr lang="en-US" sz="2400" dirty="0" smtClean="0"/>
          </a:p>
        </p:txBody>
      </p:sp>
      <p:sp>
        <p:nvSpPr>
          <p:cNvPr id="2355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0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20FDF964-76DF-4B65-B5CD-0399CEF27CE7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479425" y="670343"/>
            <a:ext cx="8199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1600" dirty="0"/>
              <a:t>Για δρομολόγηση προς τον χ </a:t>
            </a:r>
            <a:r>
              <a:rPr lang="en-US" altLang="el-GR" sz="1600" dirty="0"/>
              <a:t>(</a:t>
            </a:r>
            <a:r>
              <a:rPr lang="el-GR" altLang="el-GR" sz="1600" dirty="0"/>
              <a:t>γραμμή στον πίνακα) αφορά πίνακες των κόμβων </a:t>
            </a:r>
            <a:r>
              <a:rPr lang="en-US" altLang="el-GR" sz="1600" dirty="0"/>
              <a:t>y </a:t>
            </a:r>
            <a:r>
              <a:rPr lang="el-GR" altLang="el-GR" sz="1600" dirty="0"/>
              <a:t>και </a:t>
            </a:r>
            <a:r>
              <a:rPr lang="en-US" altLang="el-GR" sz="1600" dirty="0"/>
              <a:t>z</a:t>
            </a:r>
            <a:r>
              <a:rPr lang="el-GR" altLang="el-GR" sz="1600" dirty="0"/>
              <a:t>)</a:t>
            </a:r>
            <a:r>
              <a:rPr lang="en-US" altLang="el-GR" sz="1600" dirty="0"/>
              <a:t> :</a:t>
            </a:r>
          </a:p>
        </p:txBody>
      </p:sp>
      <p:pic>
        <p:nvPicPr>
          <p:cNvPr id="6" name="Picture 40" descr="dv_g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811338"/>
            <a:ext cx="6894512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32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AC329DE-275B-44EC-8A30-353E7A3B5AF5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2800" smtClean="0"/>
              <a:t>Διάνυσμα απόστασης</a:t>
            </a:r>
            <a:r>
              <a:rPr lang="en-US" sz="2800" smtClean="0"/>
              <a:t>: </a:t>
            </a:r>
            <a:r>
              <a:rPr lang="el-GR" sz="2800" smtClean="0"/>
              <a:t>αλλαγές κόστους ζεύξης</a:t>
            </a:r>
            <a:endParaRPr lang="en-US" sz="3600" smtClean="0"/>
          </a:p>
        </p:txBody>
      </p:sp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960438" y="1201738"/>
            <a:ext cx="433546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l-GR" sz="2000" dirty="0">
                <a:solidFill>
                  <a:srgbClr val="FF0000"/>
                </a:solidFill>
              </a:rPr>
              <a:t>Αλλαγές κόστους ζεύξης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l-GR" dirty="0"/>
              <a:t>Ο κόμβος ανιχνεύει αλλαγή κόστους τοπικής ζεύξης</a:t>
            </a: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l-GR" dirty="0">
                <a:solidFill>
                  <a:srgbClr val="FF0000"/>
                </a:solidFill>
              </a:rPr>
              <a:t>Τα κακά νέα ταξιδεύουν αργά</a:t>
            </a:r>
            <a:r>
              <a:rPr lang="en-US" dirty="0"/>
              <a:t> – </a:t>
            </a:r>
            <a:r>
              <a:rPr lang="el-GR" dirty="0"/>
              <a:t>πρόβλημα </a:t>
            </a:r>
            <a:r>
              <a:rPr lang="en-US" dirty="0"/>
              <a:t>“</a:t>
            </a:r>
            <a:r>
              <a:rPr lang="el-GR" dirty="0"/>
              <a:t>μέτρησης μέχρι το άπειρο</a:t>
            </a:r>
            <a:r>
              <a:rPr lang="en-US" dirty="0"/>
              <a:t>”!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/>
              <a:t>44 </a:t>
            </a:r>
            <a:r>
              <a:rPr lang="el-GR" dirty="0"/>
              <a:t>επαναλήψεις πριν σταθεροποιηθεί ο </a:t>
            </a:r>
            <a:r>
              <a:rPr lang="el-GR" dirty="0" smtClean="0"/>
              <a:t>αλγόριθμος</a:t>
            </a:r>
            <a:r>
              <a:rPr lang="en-US" dirty="0" smtClean="0"/>
              <a:t> (</a:t>
            </a:r>
            <a:r>
              <a:rPr lang="el-GR" dirty="0" smtClean="0"/>
              <a:t>γιατί;)</a:t>
            </a:r>
            <a:endParaRPr lang="en-US" dirty="0"/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endParaRPr lang="el-GR" sz="2000" dirty="0" smtClean="0">
              <a:solidFill>
                <a:srgbClr val="FF0000"/>
              </a:solidFill>
            </a:endParaRP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“poisoned reverse”: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el-GR" dirty="0"/>
              <a:t>Αν ο Ζ δρομολογεί μέσω του Υ για να φτάσει στον </a:t>
            </a:r>
            <a:r>
              <a:rPr lang="el-GR" dirty="0" smtClean="0"/>
              <a:t>Χ</a:t>
            </a:r>
            <a:endParaRPr lang="el-GR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l-GR" dirty="0"/>
              <a:t>Ο Ζ λέει στον Υ ότι η απόστασή του από τον Χ είναι άπειρη (ώστε ο Υ να μη δρομολογεί στον Χ μέσω του Ζ</a:t>
            </a:r>
            <a:r>
              <a:rPr lang="el-GR" dirty="0" smtClean="0"/>
              <a:t>)</a:t>
            </a:r>
            <a:endParaRPr lang="el-GR" dirty="0"/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5389563" y="1600200"/>
            <a:ext cx="2184400" cy="1314450"/>
            <a:chOff x="3805" y="938"/>
            <a:chExt cx="1376" cy="828"/>
          </a:xfrm>
        </p:grpSpPr>
        <p:sp>
          <p:nvSpPr>
            <p:cNvPr id="133126" name="Freeform 5"/>
            <p:cNvSpPr>
              <a:spLocks/>
            </p:cNvSpPr>
            <p:nvPr/>
          </p:nvSpPr>
          <p:spPr bwMode="auto">
            <a:xfrm>
              <a:off x="3805" y="1002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27" name="Freeform 6"/>
            <p:cNvSpPr>
              <a:spLocks/>
            </p:cNvSpPr>
            <p:nvPr/>
          </p:nvSpPr>
          <p:spPr bwMode="auto">
            <a:xfrm>
              <a:off x="4164" y="1266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28" name="Oval 7"/>
            <p:cNvSpPr>
              <a:spLocks noChangeArrowheads="1"/>
            </p:cNvSpPr>
            <p:nvPr/>
          </p:nvSpPr>
          <p:spPr bwMode="auto">
            <a:xfrm>
              <a:off x="3904" y="15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3129" name="Line 8"/>
            <p:cNvSpPr>
              <a:spLocks noChangeShapeType="1"/>
            </p:cNvSpPr>
            <p:nvPr/>
          </p:nvSpPr>
          <p:spPr bwMode="auto">
            <a:xfrm>
              <a:off x="3904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30" name="Line 9"/>
            <p:cNvSpPr>
              <a:spLocks noChangeShapeType="1"/>
            </p:cNvSpPr>
            <p:nvPr/>
          </p:nvSpPr>
          <p:spPr bwMode="auto">
            <a:xfrm>
              <a:off x="4217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31" name="Rectangle 10"/>
            <p:cNvSpPr>
              <a:spLocks noChangeArrowheads="1"/>
            </p:cNvSpPr>
            <p:nvPr/>
          </p:nvSpPr>
          <p:spPr bwMode="auto">
            <a:xfrm>
              <a:off x="3904" y="14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3132" name="Oval 11"/>
            <p:cNvSpPr>
              <a:spLocks noChangeArrowheads="1"/>
            </p:cNvSpPr>
            <p:nvPr/>
          </p:nvSpPr>
          <p:spPr bwMode="auto">
            <a:xfrm>
              <a:off x="3901" y="14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3133" name="Freeform 12"/>
            <p:cNvSpPr>
              <a:spLocks/>
            </p:cNvSpPr>
            <p:nvPr/>
          </p:nvSpPr>
          <p:spPr bwMode="auto">
            <a:xfrm>
              <a:off x="4569" y="1266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34" name="Freeform 13"/>
            <p:cNvSpPr>
              <a:spLocks/>
            </p:cNvSpPr>
            <p:nvPr/>
          </p:nvSpPr>
          <p:spPr bwMode="auto">
            <a:xfrm>
              <a:off x="4221" y="1530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3135" name="Group 14"/>
            <p:cNvGrpSpPr>
              <a:grpSpLocks/>
            </p:cNvGrpSpPr>
            <p:nvPr/>
          </p:nvGrpSpPr>
          <p:grpSpPr bwMode="auto">
            <a:xfrm>
              <a:off x="3950" y="1388"/>
              <a:ext cx="210" cy="250"/>
              <a:chOff x="2951" y="2429"/>
              <a:chExt cx="213" cy="250"/>
            </a:xfrm>
          </p:grpSpPr>
          <p:sp>
            <p:nvSpPr>
              <p:cNvPr id="133159" name="Rectangle 1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3160" name="Text Box 16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3136" name="Group 17"/>
            <p:cNvGrpSpPr>
              <a:grpSpLocks/>
            </p:cNvGrpSpPr>
            <p:nvPr/>
          </p:nvGrpSpPr>
          <p:grpSpPr bwMode="auto">
            <a:xfrm>
              <a:off x="4746" y="1400"/>
              <a:ext cx="316" cy="250"/>
              <a:chOff x="1740" y="2306"/>
              <a:chExt cx="316" cy="250"/>
            </a:xfrm>
          </p:grpSpPr>
          <p:sp>
            <p:nvSpPr>
              <p:cNvPr id="133151" name="Oval 18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3152" name="Line 19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153" name="Line 20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154" name="Rectangle 21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3155" name="Oval 22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3156" name="Group 23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3157" name="Rectangle 2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315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3137" name="Text Box 26"/>
            <p:cNvSpPr txBox="1">
              <a:spLocks noChangeArrowheads="1"/>
            </p:cNvSpPr>
            <p:nvPr/>
          </p:nvSpPr>
          <p:spPr bwMode="auto">
            <a:xfrm>
              <a:off x="4649" y="119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38" name="Text Box 27"/>
            <p:cNvSpPr txBox="1">
              <a:spLocks noChangeArrowheads="1"/>
            </p:cNvSpPr>
            <p:nvPr/>
          </p:nvSpPr>
          <p:spPr bwMode="auto">
            <a:xfrm>
              <a:off x="4110" y="118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39" name="Text Box 28"/>
            <p:cNvSpPr txBox="1">
              <a:spLocks noChangeArrowheads="1"/>
            </p:cNvSpPr>
            <p:nvPr/>
          </p:nvSpPr>
          <p:spPr bwMode="auto">
            <a:xfrm>
              <a:off x="4351" y="1520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3140" name="Group 29"/>
            <p:cNvGrpSpPr>
              <a:grpSpLocks/>
            </p:cNvGrpSpPr>
            <p:nvPr/>
          </p:nvGrpSpPr>
          <p:grpSpPr bwMode="auto">
            <a:xfrm>
              <a:off x="4326" y="1076"/>
              <a:ext cx="316" cy="250"/>
              <a:chOff x="1740" y="2306"/>
              <a:chExt cx="316" cy="250"/>
            </a:xfrm>
          </p:grpSpPr>
          <p:sp>
            <p:nvSpPr>
              <p:cNvPr id="133143" name="Oval 3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3144" name="Line 3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145" name="Line 3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146" name="Rectangle 3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3147" name="Oval 3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3148" name="Group 35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3149" name="Rectangle 3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315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3141" name="Text Box 38"/>
            <p:cNvSpPr txBox="1">
              <a:spLocks noChangeArrowheads="1"/>
            </p:cNvSpPr>
            <p:nvPr/>
          </p:nvSpPr>
          <p:spPr bwMode="auto">
            <a:xfrm>
              <a:off x="3964" y="93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42" name="Line 39"/>
            <p:cNvSpPr>
              <a:spLocks noChangeShapeType="1"/>
            </p:cNvSpPr>
            <p:nvPr/>
          </p:nvSpPr>
          <p:spPr bwMode="auto">
            <a:xfrm flipH="1" flipV="1">
              <a:off x="4128" y="1134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312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3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20FDF964-76DF-4B65-B5CD-0399CEF27CE7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479425" y="670343"/>
            <a:ext cx="8199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1600" dirty="0"/>
              <a:t>Για δρομολόγηση προς τον χ </a:t>
            </a:r>
            <a:r>
              <a:rPr lang="en-US" altLang="el-GR" sz="1600" dirty="0"/>
              <a:t>(</a:t>
            </a:r>
            <a:r>
              <a:rPr lang="el-GR" altLang="el-GR" sz="1600" dirty="0"/>
              <a:t>γραμμή στον πίνακα) αφορά πίνακες των κόμβων </a:t>
            </a:r>
            <a:r>
              <a:rPr lang="en-US" altLang="el-GR" sz="1600" dirty="0"/>
              <a:t>y </a:t>
            </a:r>
            <a:r>
              <a:rPr lang="el-GR" altLang="el-GR" sz="1600" dirty="0"/>
              <a:t>και </a:t>
            </a:r>
            <a:r>
              <a:rPr lang="en-US" altLang="el-GR" sz="1600" dirty="0"/>
              <a:t>z</a:t>
            </a:r>
            <a:r>
              <a:rPr lang="el-GR" altLang="el-GR" sz="1600" dirty="0"/>
              <a:t>)</a:t>
            </a:r>
            <a:r>
              <a:rPr lang="en-US" altLang="el-GR" sz="1600" dirty="0"/>
              <a:t> :</a:t>
            </a:r>
          </a:p>
        </p:txBody>
      </p:sp>
      <p:pic>
        <p:nvPicPr>
          <p:cNvPr id="8" name="Picture 1064" descr="dv_b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689100"/>
            <a:ext cx="81105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01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0DE0106-5118-44C9-9686-6759E396CD1B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Σύγκριση των</a:t>
            </a:r>
            <a:r>
              <a:rPr lang="en-US" sz="2800" smtClean="0"/>
              <a:t> LS </a:t>
            </a:r>
            <a:r>
              <a:rPr lang="el-GR" sz="2800" smtClean="0"/>
              <a:t>και</a:t>
            </a:r>
            <a:r>
              <a:rPr lang="en-US" sz="2800" smtClean="0"/>
              <a:t> DV </a:t>
            </a:r>
            <a:r>
              <a:rPr lang="el-GR" sz="2800" smtClean="0"/>
              <a:t>αλγόριθμων</a:t>
            </a:r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83076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Πολυπλοκότητα μηνύματος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LS:</a:t>
            </a:r>
            <a:r>
              <a:rPr lang="en-US" sz="1800" u="sng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/>
              <a:t>με</a:t>
            </a:r>
            <a:r>
              <a:rPr lang="en-US" sz="1800" dirty="0" smtClean="0"/>
              <a:t> n</a:t>
            </a:r>
            <a:r>
              <a:rPr lang="el-GR" sz="1800" dirty="0" smtClean="0"/>
              <a:t> κόμβους</a:t>
            </a:r>
            <a:r>
              <a:rPr lang="en-US" sz="1800" dirty="0" smtClean="0"/>
              <a:t>, E </a:t>
            </a:r>
            <a:r>
              <a:rPr lang="el-GR" sz="1800" dirty="0" smtClean="0"/>
              <a:t>ζεύξεις</a:t>
            </a:r>
            <a:r>
              <a:rPr lang="en-US" sz="1800" dirty="0" smtClean="0"/>
              <a:t>, </a:t>
            </a:r>
            <a:r>
              <a:rPr lang="el-GR" sz="1800" dirty="0" smtClean="0"/>
              <a:t>στέλνονται </a:t>
            </a:r>
            <a:r>
              <a:rPr lang="en-US" sz="1800" dirty="0" smtClean="0"/>
              <a:t>O(</a:t>
            </a:r>
            <a:r>
              <a:rPr lang="en-US" sz="1800" dirty="0" err="1" smtClean="0"/>
              <a:t>nE</a:t>
            </a:r>
            <a:r>
              <a:rPr lang="en-US" sz="1800" dirty="0" smtClean="0"/>
              <a:t>) </a:t>
            </a:r>
            <a:r>
              <a:rPr lang="el-GR" sz="1800" dirty="0" smtClean="0"/>
              <a:t>μηνύματα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DV:</a:t>
            </a:r>
            <a:r>
              <a:rPr lang="en-US" sz="1800" u="sng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/>
              <a:t>ανταλλαγή μόνο μεταξύ γειτόνων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 χρόνος σύγκλισης ποικίλει</a:t>
            </a:r>
            <a:endParaRPr lang="en-US" sz="1600" dirty="0" smtClean="0"/>
          </a:p>
          <a:p>
            <a:pPr>
              <a:spcBef>
                <a:spcPct val="50000"/>
              </a:spcBef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Ταχύτητα σύγκλισης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LS:</a:t>
            </a:r>
            <a:r>
              <a:rPr lang="en-US" sz="1800" dirty="0" smtClean="0"/>
              <a:t> O(n</a:t>
            </a:r>
            <a:r>
              <a:rPr lang="en-US" sz="1800" b="1" baseline="30000" dirty="0" smtClean="0"/>
              <a:t>2</a:t>
            </a:r>
            <a:r>
              <a:rPr lang="en-US" sz="1800" dirty="0" smtClean="0"/>
              <a:t>) </a:t>
            </a:r>
            <a:r>
              <a:rPr lang="el-GR" sz="1800" dirty="0" smtClean="0"/>
              <a:t>ο αλγόριθμος απαιτεί</a:t>
            </a:r>
            <a:r>
              <a:rPr lang="en-US" sz="1800" dirty="0" smtClean="0"/>
              <a:t> O(</a:t>
            </a:r>
            <a:r>
              <a:rPr lang="en-US" sz="1800" dirty="0" err="1" smtClean="0"/>
              <a:t>nE</a:t>
            </a:r>
            <a:r>
              <a:rPr lang="en-US" sz="1800" dirty="0" smtClean="0"/>
              <a:t>) </a:t>
            </a:r>
            <a:r>
              <a:rPr lang="el-GR" sz="1800" dirty="0" smtClean="0"/>
              <a:t>μηνύματα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μπορεί να έχει ταλαντώσεις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DV</a:t>
            </a:r>
            <a:r>
              <a:rPr lang="en-US" sz="1800" dirty="0" smtClean="0"/>
              <a:t>: </a:t>
            </a:r>
            <a:r>
              <a:rPr lang="el-GR" sz="1800" dirty="0" smtClean="0"/>
              <a:t>ο χρόνος σύγκλισης ποικίλει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μπορεί να υπάρχουν βρόχοι δρομολόγησης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πρόβλημα μέτρησης μέχρι το άπειρο</a:t>
            </a:r>
            <a:endParaRPr lang="en-US" sz="1600" dirty="0" smtClean="0"/>
          </a:p>
          <a:p>
            <a:pPr lvl="1">
              <a:buFont typeface="ZapfDingbats"/>
              <a:buNone/>
            </a:pPr>
            <a:endParaRPr lang="en-US" sz="1800" dirty="0" smtClean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295399"/>
            <a:ext cx="4010025" cy="473784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Ευρωστία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τι συμβαίνει αν ένας δρομολογητής δυσλειτουργεί</a:t>
            </a:r>
            <a:r>
              <a:rPr lang="en-US" sz="2000" dirty="0" smtClean="0"/>
              <a:t>;</a:t>
            </a:r>
          </a:p>
          <a:p>
            <a:pPr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LS: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ο κόμβος μπορεί να εκπέμψει λάθος κόστος </a:t>
            </a:r>
            <a:r>
              <a:rPr lang="el-GR" sz="1800" dirty="0" smtClean="0">
                <a:solidFill>
                  <a:schemeClr val="accent2"/>
                </a:solidFill>
              </a:rPr>
              <a:t>ζεύξης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κάθε κόμβος υπολογίζει μόνο </a:t>
            </a:r>
            <a:r>
              <a:rPr lang="el-GR" sz="1800" i="1" dirty="0" smtClean="0"/>
              <a:t>το δικό του</a:t>
            </a:r>
            <a:r>
              <a:rPr lang="el-GR" sz="1800" dirty="0" smtClean="0"/>
              <a:t>  πίνακα</a:t>
            </a:r>
            <a:endParaRPr lang="en-US" sz="1800" dirty="0" smtClean="0"/>
          </a:p>
          <a:p>
            <a:pPr>
              <a:buFont typeface="ZapfDingbats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DV: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ο </a:t>
            </a:r>
            <a:r>
              <a:rPr lang="en-US" sz="1800" dirty="0" smtClean="0"/>
              <a:t>DV </a:t>
            </a:r>
            <a:r>
              <a:rPr lang="el-GR" sz="1800" dirty="0" smtClean="0"/>
              <a:t>κόμβος</a:t>
            </a:r>
            <a:r>
              <a:rPr lang="en-US" sz="1800" dirty="0" smtClean="0"/>
              <a:t> </a:t>
            </a:r>
            <a:r>
              <a:rPr lang="el-GR" sz="1800" dirty="0" smtClean="0"/>
              <a:t>μπορεί να εκπέμψει εσφαλμένο κόστος διαδρομής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ο πίνακας κάθε κόμβου χρησιμοποιείται από άλλους</a:t>
            </a:r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τα λάθη διαδίδονται μέσω του δικτύου</a:t>
            </a:r>
            <a:endParaRPr lang="en-US" sz="1800" dirty="0" smtClean="0"/>
          </a:p>
          <a:p>
            <a:pPr lvl="1"/>
            <a:endParaRPr lang="en-US" sz="2000" dirty="0" smtClean="0"/>
          </a:p>
        </p:txBody>
      </p:sp>
      <p:sp>
        <p:nvSpPr>
          <p:cNvPr id="13414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A06CBB3-D0E5-4BF0-95E9-E2FF45EB12F5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Ιεραρχική</a:t>
            </a:r>
            <a:r>
              <a:rPr lang="en-US" sz="3600" dirty="0" smtClean="0"/>
              <a:t> </a:t>
            </a:r>
            <a:r>
              <a:rPr lang="en-US" sz="3600" dirty="0" err="1" smtClean="0"/>
              <a:t>Δρομολόγηση</a:t>
            </a:r>
            <a:endParaRPr lang="en-US" dirty="0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903663" cy="226695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Κλίμακα</a:t>
            </a:r>
            <a:r>
              <a:rPr lang="el-GR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με 6</a:t>
            </a:r>
            <a:r>
              <a:rPr lang="en-US" sz="2000" dirty="0" smtClean="0"/>
              <a:t>00 </a:t>
            </a:r>
            <a:r>
              <a:rPr lang="en-US" sz="2000" dirty="0" err="1" smtClean="0"/>
              <a:t>εκατομμύρια</a:t>
            </a:r>
            <a:r>
              <a:rPr lang="en-US" sz="2000" dirty="0" smtClean="0"/>
              <a:t> </a:t>
            </a:r>
            <a:r>
              <a:rPr lang="en-US" sz="2000" dirty="0" err="1" smtClean="0"/>
              <a:t>προορισμο</a:t>
            </a:r>
            <a:r>
              <a:rPr lang="el-GR" sz="2000" dirty="0" err="1" smtClean="0"/>
              <a:t>ύς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δεν μπορεί να αποθηκευτούν όλοι οι προορισμοί στους πίνακες δρομολόγησης!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η ανταλλαγή των πινάκων δρομολόγησης</a:t>
            </a:r>
            <a:r>
              <a:rPr lang="en-US" sz="2000" dirty="0" smtClean="0"/>
              <a:t> </a:t>
            </a:r>
            <a:r>
              <a:rPr lang="el-GR" sz="2000" dirty="0" smtClean="0"/>
              <a:t>θα κατάκλυζε τις ζεύξεις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Διαχειριστική αυτονομία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Διαδίκτυο</a:t>
            </a:r>
            <a:r>
              <a:rPr lang="en-US" sz="2000" dirty="0" smtClean="0"/>
              <a:t> = </a:t>
            </a:r>
            <a:r>
              <a:rPr lang="el-GR" sz="2000" dirty="0" smtClean="0"/>
              <a:t>δίκτυο δικτύων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κάθε διαχειριστής δικτύου ενδέχεται να θέλει να ελέγχει τη δρομολόγηση στο δικό του δίκτυο</a:t>
            </a:r>
            <a:endParaRPr lang="en-US" sz="2000" dirty="0" smtClean="0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815789" y="1419225"/>
            <a:ext cx="77567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0000" indent="-342900" eaLnBrk="0" hangingPunct="0"/>
            <a:r>
              <a:rPr lang="en-US" sz="2400" dirty="0"/>
              <a:t>H</a:t>
            </a:r>
            <a:r>
              <a:rPr lang="el-GR" sz="2400" dirty="0"/>
              <a:t> μελέτη της δρομολόγησης ως τώρα εξιδανικευμένη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endParaRPr lang="en-US" sz="2400" dirty="0"/>
          </a:p>
          <a:p>
            <a:pPr marL="540000" indent="-342900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sz="2400" dirty="0"/>
              <a:t>όλοι οι δρομολογητές πανομοιότυποι</a:t>
            </a:r>
            <a:endParaRPr lang="en-US" sz="2400" dirty="0"/>
          </a:p>
          <a:p>
            <a:pPr marL="540000" indent="-342900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sz="2400" dirty="0" smtClean="0"/>
              <a:t>«επίπεδο</a:t>
            </a:r>
            <a:r>
              <a:rPr lang="el-GR" sz="2400" dirty="0"/>
              <a:t>» (</a:t>
            </a:r>
            <a:r>
              <a:rPr lang="en-US" sz="2400" dirty="0"/>
              <a:t>flat</a:t>
            </a:r>
            <a:r>
              <a:rPr lang="el-GR" sz="2400" dirty="0"/>
              <a:t>) δίκτυο</a:t>
            </a:r>
          </a:p>
          <a:p>
            <a:pPr marL="540000" indent="-342900" eaLnBrk="0" hangingPunct="0"/>
            <a:r>
              <a:rPr lang="el-GR" sz="2400" dirty="0"/>
              <a:t>... </a:t>
            </a:r>
            <a:r>
              <a:rPr lang="el-GR" sz="2400" dirty="0" smtClean="0"/>
              <a:t>δεν </a:t>
            </a:r>
            <a:r>
              <a:rPr lang="el-GR" sz="2400" dirty="0"/>
              <a:t>ισχύει στην πράξη</a:t>
            </a:r>
            <a:endParaRPr lang="en-US" sz="2400" dirty="0"/>
          </a:p>
        </p:txBody>
      </p:sp>
      <p:sp>
        <p:nvSpPr>
          <p:cNvPr id="13619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2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CF9BD04-4CDF-44B3-BF93-722E1AD09202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Ιεραρχική</a:t>
            </a:r>
            <a:r>
              <a:rPr lang="en-US" sz="3600" dirty="0" smtClean="0"/>
              <a:t> </a:t>
            </a:r>
            <a:r>
              <a:rPr lang="en-US" sz="3600" dirty="0" err="1" smtClean="0"/>
              <a:t>Δρομολόγηση</a:t>
            </a:r>
            <a:endParaRPr lang="en-US" dirty="0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4" y="1495425"/>
            <a:ext cx="4172913" cy="4454525"/>
          </a:xfrm>
        </p:spPr>
        <p:txBody>
          <a:bodyPr/>
          <a:lstStyle/>
          <a:p>
            <a:pPr marL="360363" indent="-360363"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ομαδοποίηση δρομολογητών</a:t>
            </a:r>
          </a:p>
          <a:p>
            <a:pPr marL="360363" indent="-360363">
              <a:lnSpc>
                <a:spcPct val="80000"/>
              </a:lnSpc>
              <a:buNone/>
            </a:pPr>
            <a:r>
              <a:rPr lang="el-GR" sz="2000" dirty="0" smtClean="0"/>
              <a:t>     σε περιοχές,</a:t>
            </a:r>
            <a:r>
              <a:rPr lang="el-GR" sz="2000" dirty="0" smtClean="0">
                <a:solidFill>
                  <a:srgbClr val="FF0000"/>
                </a:solidFill>
              </a:rPr>
              <a:t> «αυτόνομα συστήματα» (</a:t>
            </a:r>
            <a:r>
              <a:rPr lang="en-US" sz="2000" dirty="0" smtClean="0">
                <a:solidFill>
                  <a:srgbClr val="FF0000"/>
                </a:solidFill>
              </a:rPr>
              <a:t>“autonomous systems” (AS)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60363" indent="-360363"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δρομολογητές του ίδιου </a:t>
            </a:r>
            <a:r>
              <a:rPr lang="en-US" sz="2000" dirty="0" smtClean="0"/>
              <a:t>AS</a:t>
            </a:r>
            <a:endParaRPr lang="el-GR" sz="2000" dirty="0" smtClean="0"/>
          </a:p>
          <a:p>
            <a:pPr marL="360363" indent="-360363">
              <a:lnSpc>
                <a:spcPct val="80000"/>
              </a:lnSpc>
              <a:buNone/>
            </a:pPr>
            <a:r>
              <a:rPr lang="el-GR" sz="2000" dirty="0" smtClean="0"/>
              <a:t>     τρέχουν το ίδιο πρωτόκολλο δρομολόγησης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1800" dirty="0" smtClean="0"/>
              <a:t>πρωτόκολλο δρομολόγησης</a:t>
            </a:r>
          </a:p>
          <a:p>
            <a:pPr lvl="1">
              <a:lnSpc>
                <a:spcPct val="80000"/>
              </a:lnSpc>
              <a:buFont typeface="ZapfDingbats"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“</a:t>
            </a:r>
            <a:r>
              <a:rPr lang="en-US" sz="1800" dirty="0" err="1" smtClean="0"/>
              <a:t>i</a:t>
            </a:r>
            <a:r>
              <a:rPr lang="el-GR" sz="1800" dirty="0" err="1" smtClean="0"/>
              <a:t>ntra</a:t>
            </a:r>
            <a:r>
              <a:rPr lang="el-GR" sz="1800" dirty="0" smtClean="0"/>
              <a:t>-AS” [πρωτόκολλο δρομολόγησης </a:t>
            </a:r>
            <a:r>
              <a:rPr lang="el-GR" sz="1800" dirty="0" err="1" smtClean="0"/>
              <a:t>ενδοαυτόνομου</a:t>
            </a:r>
            <a:r>
              <a:rPr lang="el-GR" sz="1800" dirty="0" smtClean="0"/>
              <a:t> συστήματος]</a:t>
            </a: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1800" dirty="0" smtClean="0"/>
              <a:t>δρομολογητές σε</a:t>
            </a:r>
          </a:p>
          <a:p>
            <a:pPr lvl="1">
              <a:lnSpc>
                <a:spcPct val="80000"/>
              </a:lnSpc>
              <a:buFont typeface="ZapfDingbats"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διαφορετικά </a:t>
            </a:r>
            <a:r>
              <a:rPr lang="en-US" sz="1800" dirty="0" smtClean="0"/>
              <a:t>AS </a:t>
            </a:r>
            <a:r>
              <a:rPr lang="el-GR" sz="1800" dirty="0" smtClean="0"/>
              <a:t> μπορούν</a:t>
            </a:r>
          </a:p>
          <a:p>
            <a:pPr lvl="1">
              <a:lnSpc>
                <a:spcPct val="80000"/>
              </a:lnSpc>
              <a:buFont typeface="ZapfDingbats"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να τρέχουν διαφορετικά </a:t>
            </a:r>
            <a:r>
              <a:rPr lang="en-US" sz="1800" dirty="0" err="1" smtClean="0"/>
              <a:t>i</a:t>
            </a:r>
            <a:r>
              <a:rPr lang="el-GR" sz="1800" dirty="0" err="1" smtClean="0"/>
              <a:t>ntra</a:t>
            </a:r>
            <a:r>
              <a:rPr lang="el-GR" sz="1800" dirty="0" smtClean="0"/>
              <a:t>-AS πρωτόκολλα δρομολόγησης</a:t>
            </a:r>
            <a:endParaRPr lang="en-US" sz="1800" dirty="0" smtClean="0"/>
          </a:p>
          <a:p>
            <a:pPr lvl="1"/>
            <a:endParaRPr lang="en-US" sz="2800" dirty="0" smtClean="0"/>
          </a:p>
        </p:txBody>
      </p:sp>
      <p:sp>
        <p:nvSpPr>
          <p:cNvPr id="13722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095982" y="1600200"/>
            <a:ext cx="3209818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Δρομολογητής πύλης </a:t>
            </a:r>
            <a:r>
              <a:rPr lang="el-GR" sz="1800" u="sng" dirty="0" smtClean="0">
                <a:solidFill>
                  <a:srgbClr val="FF0000"/>
                </a:solidFill>
              </a:rPr>
              <a:t>(</a:t>
            </a:r>
            <a:r>
              <a:rPr lang="en-US" sz="1800" u="sng" dirty="0" smtClean="0">
                <a:solidFill>
                  <a:srgbClr val="FF0000"/>
                </a:solidFill>
              </a:rPr>
              <a:t>Gateway router</a:t>
            </a:r>
            <a:r>
              <a:rPr lang="el-GR" sz="1800" u="sng" dirty="0" smtClean="0">
                <a:solidFill>
                  <a:srgbClr val="FF0000"/>
                </a:solidFill>
              </a:rPr>
              <a:t>)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Στην </a:t>
            </a:r>
            <a:r>
              <a:rPr lang="en-US" sz="2000" dirty="0" smtClean="0"/>
              <a:t>“</a:t>
            </a:r>
            <a:r>
              <a:rPr lang="el-GR" sz="2000" dirty="0" smtClean="0"/>
              <a:t>άκρη</a:t>
            </a:r>
            <a:r>
              <a:rPr lang="en-US" sz="2000" dirty="0" smtClean="0"/>
              <a:t>”</a:t>
            </a:r>
            <a:r>
              <a:rPr lang="el-GR" sz="2000" dirty="0" smtClean="0"/>
              <a:t> του δικού του </a:t>
            </a:r>
            <a:r>
              <a:rPr lang="en-US" sz="2000" dirty="0" smtClean="0"/>
              <a:t>AS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Έχει ζεύξη με δρομολογητή σε άλλο </a:t>
            </a:r>
            <a:r>
              <a:rPr lang="en-US" sz="2000" dirty="0" smtClean="0"/>
              <a:t>AS</a:t>
            </a:r>
          </a:p>
        </p:txBody>
      </p:sp>
      <p:sp>
        <p:nvSpPr>
          <p:cNvPr id="13722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8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76671B1-5D5C-44E8-9FC1-0CBCF17BA12E}" type="slidenum">
              <a:rPr lang="en-US" smtClean="0"/>
              <a:pPr/>
              <a:t>96</a:t>
            </a:fld>
            <a:endParaRPr lang="en-US" smtClean="0"/>
          </a:p>
        </p:txBody>
      </p:sp>
      <p:grpSp>
        <p:nvGrpSpPr>
          <p:cNvPr id="138242" name="Group 123"/>
          <p:cNvGrpSpPr>
            <a:grpSpLocks/>
          </p:cNvGrpSpPr>
          <p:nvPr/>
        </p:nvGrpSpPr>
        <p:grpSpPr bwMode="auto">
          <a:xfrm>
            <a:off x="271463" y="1343025"/>
            <a:ext cx="6178550" cy="4376738"/>
            <a:chOff x="0" y="878"/>
            <a:chExt cx="4232" cy="2968"/>
          </a:xfrm>
        </p:grpSpPr>
        <p:sp>
          <p:nvSpPr>
            <p:cNvPr id="138246" name="Freeform 2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406984 w 1162"/>
                <a:gd name="T1" fmla="*/ 2147483647 h 543"/>
                <a:gd name="T2" fmla="*/ 9207377 w 1162"/>
                <a:gd name="T3" fmla="*/ 2147483647 h 543"/>
                <a:gd name="T4" fmla="*/ 23529807 w 1162"/>
                <a:gd name="T5" fmla="*/ 2147483647 h 543"/>
                <a:gd name="T6" fmla="*/ 28641727 w 1162"/>
                <a:gd name="T7" fmla="*/ 2147483647 h 543"/>
                <a:gd name="T8" fmla="*/ 26233136 w 1162"/>
                <a:gd name="T9" fmla="*/ 2147483647 h 543"/>
                <a:gd name="T10" fmla="*/ 14663316 w 1162"/>
                <a:gd name="T11" fmla="*/ 2147483647 h 543"/>
                <a:gd name="T12" fmla="*/ 2192407 w 1162"/>
                <a:gd name="T13" fmla="*/ 2147483647 h 543"/>
                <a:gd name="T14" fmla="*/ 1406984 w 1162"/>
                <a:gd name="T15" fmla="*/ 214748364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47" name="Freeform 3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372 w 1198"/>
                <a:gd name="T1" fmla="*/ 2147483647 h 451"/>
                <a:gd name="T2" fmla="*/ 761 w 1198"/>
                <a:gd name="T3" fmla="*/ 2147483647 h 451"/>
                <a:gd name="T4" fmla="*/ 1888 w 1198"/>
                <a:gd name="T5" fmla="*/ 2147483647 h 451"/>
                <a:gd name="T6" fmla="*/ 4173 w 1198"/>
                <a:gd name="T7" fmla="*/ 2147483647 h 451"/>
                <a:gd name="T8" fmla="*/ 4992 w 1198"/>
                <a:gd name="T9" fmla="*/ 2147483647 h 451"/>
                <a:gd name="T10" fmla="*/ 3750 w 1198"/>
                <a:gd name="T11" fmla="*/ 2147483647 h 451"/>
                <a:gd name="T12" fmla="*/ 1295 w 1198"/>
                <a:gd name="T13" fmla="*/ 2147483647 h 451"/>
                <a:gd name="T14" fmla="*/ 152 w 1198"/>
                <a:gd name="T15" fmla="*/ 2147483647 h 451"/>
                <a:gd name="T16" fmla="*/ 372 w 1198"/>
                <a:gd name="T17" fmla="*/ 2147483647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48" name="Freeform 4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244136 w 1583"/>
                <a:gd name="T1" fmla="*/ 23128 h 682"/>
                <a:gd name="T2" fmla="*/ 637803 w 1583"/>
                <a:gd name="T3" fmla="*/ 7649 h 682"/>
                <a:gd name="T4" fmla="*/ 1230202 w 1583"/>
                <a:gd name="T5" fmla="*/ 2049 h 682"/>
                <a:gd name="T6" fmla="*/ 1813116 w 1583"/>
                <a:gd name="T7" fmla="*/ 19957 h 682"/>
                <a:gd name="T8" fmla="*/ 2450754 w 1583"/>
                <a:gd name="T9" fmla="*/ 44086 h 682"/>
                <a:gd name="T10" fmla="*/ 1994429 w 1583"/>
                <a:gd name="T11" fmla="*/ 66428 h 682"/>
                <a:gd name="T12" fmla="*/ 1081778 w 1583"/>
                <a:gd name="T13" fmla="*/ 67703 h 682"/>
                <a:gd name="T14" fmla="*/ 138990 w 1583"/>
                <a:gd name="T15" fmla="*/ 61467 h 682"/>
                <a:gd name="T16" fmla="*/ 244136 w 1583"/>
                <a:gd name="T17" fmla="*/ 2312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49" name="Oval 5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50" name="Line 6"/>
            <p:cNvSpPr>
              <a:spLocks noChangeShapeType="1"/>
            </p:cNvSpPr>
            <p:nvPr/>
          </p:nvSpPr>
          <p:spPr bwMode="auto">
            <a:xfrm>
              <a:off x="261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1" name="Line 7"/>
            <p:cNvSpPr>
              <a:spLocks noChangeShapeType="1"/>
            </p:cNvSpPr>
            <p:nvPr/>
          </p:nvSpPr>
          <p:spPr bwMode="auto">
            <a:xfrm>
              <a:off x="574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2" name="Rectangle 8"/>
            <p:cNvSpPr>
              <a:spLocks noChangeArrowheads="1"/>
            </p:cNvSpPr>
            <p:nvPr/>
          </p:nvSpPr>
          <p:spPr bwMode="auto">
            <a:xfrm>
              <a:off x="261" y="160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53" name="Oval 9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54" name="Rectangle 10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55" name="Text Box 11"/>
            <p:cNvSpPr txBox="1">
              <a:spLocks noChangeArrowheads="1"/>
            </p:cNvSpPr>
            <p:nvPr/>
          </p:nvSpPr>
          <p:spPr bwMode="auto">
            <a:xfrm>
              <a:off x="251" y="1496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8256" name="Oval 12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57" name="Line 13"/>
            <p:cNvSpPr>
              <a:spLocks noChangeShapeType="1"/>
            </p:cNvSpPr>
            <p:nvPr/>
          </p:nvSpPr>
          <p:spPr bwMode="auto">
            <a:xfrm>
              <a:off x="1479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8" name="Line 14"/>
            <p:cNvSpPr>
              <a:spLocks noChangeShapeType="1"/>
            </p:cNvSpPr>
            <p:nvPr/>
          </p:nvSpPr>
          <p:spPr bwMode="auto">
            <a:xfrm>
              <a:off x="1792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9" name="Rectangle 15"/>
            <p:cNvSpPr>
              <a:spLocks noChangeArrowheads="1"/>
            </p:cNvSpPr>
            <p:nvPr/>
          </p:nvSpPr>
          <p:spPr bwMode="auto">
            <a:xfrm>
              <a:off x="1479" y="220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60" name="Oval 16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8261" name="Group 17"/>
            <p:cNvGrpSpPr>
              <a:grpSpLocks/>
            </p:cNvGrpSpPr>
            <p:nvPr/>
          </p:nvGrpSpPr>
          <p:grpSpPr bwMode="auto">
            <a:xfrm>
              <a:off x="1485" y="2096"/>
              <a:ext cx="307" cy="269"/>
              <a:chOff x="2904" y="2429"/>
              <a:chExt cx="309" cy="269"/>
            </a:xfrm>
          </p:grpSpPr>
          <p:sp>
            <p:nvSpPr>
              <p:cNvPr id="138364" name="Rectangle 1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65" name="Text Box 19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1d</a:t>
                </a:r>
              </a:p>
            </p:txBody>
          </p:sp>
        </p:grpSp>
        <p:sp>
          <p:nvSpPr>
            <p:cNvPr id="138262" name="Oval 20"/>
            <p:cNvSpPr>
              <a:spLocks noChangeArrowheads="1"/>
            </p:cNvSpPr>
            <p:nvPr/>
          </p:nvSpPr>
          <p:spPr bwMode="auto">
            <a:xfrm>
              <a:off x="822" y="14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63" name="Line 21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64" name="Line 22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65" name="Rectangle 23"/>
            <p:cNvSpPr>
              <a:spLocks noChangeArrowheads="1"/>
            </p:cNvSpPr>
            <p:nvPr/>
          </p:nvSpPr>
          <p:spPr bwMode="auto">
            <a:xfrm>
              <a:off x="822" y="1471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66" name="Oval 24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67" name="Rectangle 25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68" name="Text Box 26"/>
            <p:cNvSpPr txBox="1">
              <a:spLocks noChangeArrowheads="1"/>
            </p:cNvSpPr>
            <p:nvPr/>
          </p:nvSpPr>
          <p:spPr bwMode="auto">
            <a:xfrm>
              <a:off x="820" y="1364"/>
              <a:ext cx="32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8269" name="Oval 27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70" name="Line 28"/>
            <p:cNvSpPr>
              <a:spLocks noChangeShapeType="1"/>
            </p:cNvSpPr>
            <p:nvPr/>
          </p:nvSpPr>
          <p:spPr bwMode="auto">
            <a:xfrm>
              <a:off x="1443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1" name="Line 29"/>
            <p:cNvSpPr>
              <a:spLocks noChangeShapeType="1"/>
            </p:cNvSpPr>
            <p:nvPr/>
          </p:nvSpPr>
          <p:spPr bwMode="auto">
            <a:xfrm>
              <a:off x="1756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2" name="Rectangle 30"/>
            <p:cNvSpPr>
              <a:spLocks noChangeArrowheads="1"/>
            </p:cNvSpPr>
            <p:nvPr/>
          </p:nvSpPr>
          <p:spPr bwMode="auto">
            <a:xfrm>
              <a:off x="1443" y="181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73" name="Oval 31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8274" name="Group 32"/>
            <p:cNvGrpSpPr>
              <a:grpSpLocks/>
            </p:cNvGrpSpPr>
            <p:nvPr/>
          </p:nvGrpSpPr>
          <p:grpSpPr bwMode="auto">
            <a:xfrm>
              <a:off x="1453" y="1700"/>
              <a:ext cx="292" cy="269"/>
              <a:chOff x="2907" y="2429"/>
              <a:chExt cx="301" cy="269"/>
            </a:xfrm>
          </p:grpSpPr>
          <p:sp>
            <p:nvSpPr>
              <p:cNvPr id="138362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63" name="Text Box 34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1c</a:t>
                </a:r>
              </a:p>
            </p:txBody>
          </p:sp>
        </p:grpSp>
        <p:sp>
          <p:nvSpPr>
            <p:cNvPr id="138275" name="Line 35"/>
            <p:cNvSpPr>
              <a:spLocks noChangeShapeType="1"/>
            </p:cNvSpPr>
            <p:nvPr/>
          </p:nvSpPr>
          <p:spPr bwMode="auto">
            <a:xfrm>
              <a:off x="3238" y="1632"/>
              <a:ext cx="30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6" name="Line 36"/>
            <p:cNvSpPr>
              <a:spLocks noChangeShapeType="1"/>
            </p:cNvSpPr>
            <p:nvPr/>
          </p:nvSpPr>
          <p:spPr bwMode="auto">
            <a:xfrm>
              <a:off x="3562" y="1556"/>
              <a:ext cx="92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7" name="Line 37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8" name="Freeform 38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9" name="Freeform 39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0" name="Freeform 40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1" name="Freeform 41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2" name="Freeform 42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3" name="Freeform 43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4" name="Freeform 44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5" name="Oval 45"/>
            <p:cNvSpPr>
              <a:spLocks noChangeArrowheads="1"/>
            </p:cNvSpPr>
            <p:nvPr/>
          </p:nvSpPr>
          <p:spPr bwMode="auto">
            <a:xfrm>
              <a:off x="2925" y="16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86" name="Line 46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7" name="Line 47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8" name="Rectangle 48"/>
            <p:cNvSpPr>
              <a:spLocks noChangeArrowheads="1"/>
            </p:cNvSpPr>
            <p:nvPr/>
          </p:nvSpPr>
          <p:spPr bwMode="auto">
            <a:xfrm>
              <a:off x="2925" y="160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89" name="Oval 49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90" name="Rectangle 50"/>
            <p:cNvSpPr>
              <a:spLocks noChangeArrowheads="1"/>
            </p:cNvSpPr>
            <p:nvPr/>
          </p:nvSpPr>
          <p:spPr bwMode="auto">
            <a:xfrm>
              <a:off x="3009" y="1563"/>
              <a:ext cx="141" cy="12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91" name="Text Box 51"/>
            <p:cNvSpPr txBox="1">
              <a:spLocks noChangeArrowheads="1"/>
            </p:cNvSpPr>
            <p:nvPr/>
          </p:nvSpPr>
          <p:spPr bwMode="auto">
            <a:xfrm>
              <a:off x="2922" y="1502"/>
              <a:ext cx="322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8292" name="Text Box 52"/>
            <p:cNvSpPr txBox="1">
              <a:spLocks noChangeArrowheads="1"/>
            </p:cNvSpPr>
            <p:nvPr/>
          </p:nvSpPr>
          <p:spPr bwMode="auto">
            <a:xfrm>
              <a:off x="597" y="1590"/>
              <a:ext cx="48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38293" name="Text Box 53"/>
            <p:cNvSpPr txBox="1">
              <a:spLocks noChangeArrowheads="1"/>
            </p:cNvSpPr>
            <p:nvPr/>
          </p:nvSpPr>
          <p:spPr bwMode="auto">
            <a:xfrm>
              <a:off x="2380" y="2046"/>
              <a:ext cx="45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38294" name="Text Box 54"/>
            <p:cNvSpPr txBox="1">
              <a:spLocks noChangeArrowheads="1"/>
            </p:cNvSpPr>
            <p:nvPr/>
          </p:nvSpPr>
          <p:spPr bwMode="auto">
            <a:xfrm>
              <a:off x="3207" y="1790"/>
              <a:ext cx="44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AS2</a:t>
              </a:r>
            </a:p>
          </p:txBody>
        </p:sp>
        <p:sp>
          <p:nvSpPr>
            <p:cNvPr id="138295" name="Oval 55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96" name="Line 56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97" name="Line 57"/>
            <p:cNvSpPr>
              <a:spLocks noChangeShapeType="1"/>
            </p:cNvSpPr>
            <p:nvPr/>
          </p:nvSpPr>
          <p:spPr bwMode="auto">
            <a:xfrm>
              <a:off x="1450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98" name="Rectangle 58"/>
            <p:cNvSpPr>
              <a:spLocks noChangeArrowheads="1"/>
            </p:cNvSpPr>
            <p:nvPr/>
          </p:nvSpPr>
          <p:spPr bwMode="auto">
            <a:xfrm>
              <a:off x="1137" y="202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99" name="Oval 59"/>
            <p:cNvSpPr>
              <a:spLocks noChangeArrowheads="1"/>
            </p:cNvSpPr>
            <p:nvPr/>
          </p:nvSpPr>
          <p:spPr bwMode="auto">
            <a:xfrm>
              <a:off x="1134" y="19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300" name="Rectangle 60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301" name="Text Box 61"/>
            <p:cNvSpPr txBox="1">
              <a:spLocks noChangeArrowheads="1"/>
            </p:cNvSpPr>
            <p:nvPr/>
          </p:nvSpPr>
          <p:spPr bwMode="auto">
            <a:xfrm>
              <a:off x="1150" y="1914"/>
              <a:ext cx="2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8302" name="Group 62"/>
            <p:cNvGrpSpPr>
              <a:grpSpLocks/>
            </p:cNvGrpSpPr>
            <p:nvPr/>
          </p:nvGrpSpPr>
          <p:grpSpPr bwMode="auto">
            <a:xfrm>
              <a:off x="3270" y="1388"/>
              <a:ext cx="323" cy="269"/>
              <a:chOff x="4320" y="1940"/>
              <a:chExt cx="323" cy="269"/>
            </a:xfrm>
          </p:grpSpPr>
          <p:sp>
            <p:nvSpPr>
              <p:cNvPr id="138355" name="Oval 63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56" name="Line 64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57" name="Line 65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58" name="Rectangle 66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359" name="Oval 67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60" name="Rectangle 68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61" name="Text Box 69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8303" name="Group 70"/>
            <p:cNvGrpSpPr>
              <a:grpSpLocks/>
            </p:cNvGrpSpPr>
            <p:nvPr/>
          </p:nvGrpSpPr>
          <p:grpSpPr bwMode="auto">
            <a:xfrm>
              <a:off x="3540" y="1610"/>
              <a:ext cx="337" cy="269"/>
              <a:chOff x="4590" y="2162"/>
              <a:chExt cx="337" cy="269"/>
            </a:xfrm>
          </p:grpSpPr>
          <p:sp>
            <p:nvSpPr>
              <p:cNvPr id="138348" name="Oval 71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49" name="Line 72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50" name="Line 73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51" name="Rectangle 74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352" name="Oval 75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53" name="Rectangle 76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54" name="Text Box 77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8304" name="Group 78"/>
            <p:cNvGrpSpPr>
              <a:grpSpLocks/>
            </p:cNvGrpSpPr>
            <p:nvPr/>
          </p:nvGrpSpPr>
          <p:grpSpPr bwMode="auto">
            <a:xfrm>
              <a:off x="2016" y="1980"/>
              <a:ext cx="316" cy="269"/>
              <a:chOff x="2016" y="1980"/>
              <a:chExt cx="316" cy="269"/>
            </a:xfrm>
          </p:grpSpPr>
          <p:sp>
            <p:nvSpPr>
              <p:cNvPr id="138340" name="Oval 79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41" name="Line 80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42" name="Line 81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43" name="Rectangle 82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344" name="Oval 83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8345" name="Group 84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38346" name="Rectangle 8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8347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8305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306" name="Rectangle 89"/>
            <p:cNvSpPr>
              <a:spLocks noChangeArrowheads="1"/>
            </p:cNvSpPr>
            <p:nvPr/>
          </p:nvSpPr>
          <p:spPr bwMode="auto">
            <a:xfrm>
              <a:off x="1463" y="2729"/>
              <a:ext cx="1834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8307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38338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39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accent2"/>
                    </a:solidFill>
                    <a:latin typeface="Arial" charset="0"/>
                  </a:rPr>
                  <a:t>Intra-AS</a:t>
                </a:r>
              </a:p>
              <a:p>
                <a:r>
                  <a:rPr lang="en-US" sz="1200">
                    <a:solidFill>
                      <a:schemeClr val="accent2"/>
                    </a:solidFill>
                    <a:latin typeface="Arial" charset="0"/>
                  </a:rPr>
                  <a:t>Routing </a:t>
                </a:r>
              </a:p>
              <a:p>
                <a:r>
                  <a:rPr lang="en-US" sz="1200">
                    <a:solidFill>
                      <a:schemeClr val="accent2"/>
                    </a:solidFill>
                    <a:latin typeface="Arial" charset="0"/>
                  </a:rPr>
                  <a:t>algorithm</a:t>
                </a:r>
              </a:p>
            </p:txBody>
          </p:sp>
        </p:grpSp>
        <p:grpSp>
          <p:nvGrpSpPr>
            <p:cNvPr id="138308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38336" name="Oval 94"/>
              <p:cNvSpPr>
                <a:spLocks noChangeArrowheads="1"/>
              </p:cNvSpPr>
              <p:nvPr/>
            </p:nvSpPr>
            <p:spPr bwMode="auto">
              <a:xfrm>
                <a:off x="2402" y="2826"/>
                <a:ext cx="736" cy="47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37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Inter-AS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Routing 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algorithm</a:t>
                </a:r>
              </a:p>
            </p:txBody>
          </p:sp>
        </p:grpSp>
        <p:sp>
          <p:nvSpPr>
            <p:cNvPr id="138309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Forwarding</a:t>
              </a:r>
            </a:p>
            <a:p>
              <a:pPr algn="ctr"/>
              <a:r>
                <a:rPr lang="en-US" sz="1400">
                  <a:latin typeface="Arial" charset="0"/>
                </a:rPr>
                <a:t>table</a:t>
              </a:r>
            </a:p>
          </p:txBody>
        </p:sp>
        <p:sp>
          <p:nvSpPr>
            <p:cNvPr id="138310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1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8312" name="Group 99"/>
            <p:cNvGrpSpPr>
              <a:grpSpLocks/>
            </p:cNvGrpSpPr>
            <p:nvPr/>
          </p:nvGrpSpPr>
          <p:grpSpPr bwMode="auto">
            <a:xfrm>
              <a:off x="417" y="1226"/>
              <a:ext cx="321" cy="269"/>
              <a:chOff x="2014" y="1980"/>
              <a:chExt cx="321" cy="269"/>
            </a:xfrm>
          </p:grpSpPr>
          <p:sp>
            <p:nvSpPr>
              <p:cNvPr id="138328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29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0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1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332" name="Oval 10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8333" name="Group 105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3833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8335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8313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4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5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6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1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7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68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8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9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0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1" name="Line 116"/>
            <p:cNvSpPr>
              <a:spLocks noChangeShapeType="1"/>
            </p:cNvSpPr>
            <p:nvPr/>
          </p:nvSpPr>
          <p:spPr bwMode="auto">
            <a:xfrm flipH="1" flipV="1">
              <a:off x="2931" y="1347"/>
              <a:ext cx="135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2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3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4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5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6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7" name="Line 122"/>
            <p:cNvSpPr>
              <a:spLocks noChangeShapeType="1"/>
            </p:cNvSpPr>
            <p:nvPr/>
          </p:nvSpPr>
          <p:spPr bwMode="auto">
            <a:xfrm>
              <a:off x="1736" y="1880"/>
              <a:ext cx="144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8243" name="Rectangle 1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Διασυνδεδεμένα</a:t>
            </a:r>
            <a:r>
              <a:rPr lang="en-US" sz="3600" dirty="0" smtClean="0"/>
              <a:t> AS</a:t>
            </a:r>
          </a:p>
        </p:txBody>
      </p:sp>
      <p:sp>
        <p:nvSpPr>
          <p:cNvPr id="138244" name="Rectangle 127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3017838"/>
            <a:ext cx="3810000" cy="34004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Ο πίνακας προώθησης</a:t>
            </a:r>
            <a:r>
              <a:rPr lang="en-US" sz="2000" dirty="0" smtClean="0"/>
              <a:t>  </a:t>
            </a:r>
            <a:r>
              <a:rPr lang="el-GR" sz="2000" dirty="0" smtClean="0"/>
              <a:t>διαμορφών</a:t>
            </a:r>
            <a:r>
              <a:rPr lang="el-GR" sz="2000" dirty="0"/>
              <a:t>ε</a:t>
            </a:r>
            <a:r>
              <a:rPr lang="el-GR" sz="2000" dirty="0" smtClean="0"/>
              <a:t>ται από</a:t>
            </a:r>
            <a:r>
              <a:rPr lang="en-US" sz="2000" dirty="0" smtClean="0"/>
              <a:t> intra-</a:t>
            </a:r>
            <a:r>
              <a:rPr lang="el-GR" sz="2000" dirty="0" smtClean="0"/>
              <a:t> (</a:t>
            </a:r>
            <a:r>
              <a:rPr lang="el-GR" sz="2000" dirty="0" err="1" smtClean="0"/>
              <a:t>ενδο</a:t>
            </a:r>
            <a:r>
              <a:rPr lang="el-GR" sz="2000" dirty="0" smtClean="0"/>
              <a:t>-)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inter-</a:t>
            </a:r>
            <a:r>
              <a:rPr lang="el-GR" sz="2000" dirty="0" smtClean="0"/>
              <a:t> (δια-) </a:t>
            </a:r>
            <a:r>
              <a:rPr lang="en-US" sz="2000" dirty="0" smtClean="0"/>
              <a:t>AS </a:t>
            </a:r>
            <a:r>
              <a:rPr lang="el-GR" sz="2000" dirty="0" smtClean="0"/>
              <a:t>αλγόριθμους δρομολόγησης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Οι</a:t>
            </a:r>
            <a:r>
              <a:rPr lang="en-US" sz="1800" dirty="0" smtClean="0"/>
              <a:t> intra-AS</a:t>
            </a:r>
            <a:r>
              <a:rPr lang="el-GR" sz="1800" dirty="0" smtClean="0"/>
              <a:t> αλγόριθμοι</a:t>
            </a:r>
            <a:r>
              <a:rPr lang="en-US" sz="1800" dirty="0" smtClean="0"/>
              <a:t> </a:t>
            </a:r>
            <a:r>
              <a:rPr lang="el-GR" sz="1800" dirty="0" smtClean="0"/>
              <a:t>ορίζουν καταχωρίσεις</a:t>
            </a:r>
            <a:r>
              <a:rPr lang="en-US" sz="1800" dirty="0" smtClean="0"/>
              <a:t> </a:t>
            </a:r>
            <a:r>
              <a:rPr lang="el-GR" sz="1800" dirty="0" smtClean="0"/>
              <a:t>για εσωτερικούς προορισμούς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Τόσο οι </a:t>
            </a:r>
            <a:r>
              <a:rPr lang="en-US" sz="1800" dirty="0" smtClean="0"/>
              <a:t>inter-AS</a:t>
            </a:r>
            <a:r>
              <a:rPr lang="el-GR" sz="1800" dirty="0" smtClean="0"/>
              <a:t>, όσο και οι</a:t>
            </a:r>
            <a:r>
              <a:rPr lang="en-US" sz="1800" dirty="0" smtClean="0"/>
              <a:t> intra-As</a:t>
            </a:r>
            <a:r>
              <a:rPr lang="el-GR" sz="1800" dirty="0" smtClean="0"/>
              <a:t> αλγόριθμοι ορίζουν καταχωρίσεις</a:t>
            </a:r>
            <a:r>
              <a:rPr lang="en-US" sz="1800" dirty="0" smtClean="0"/>
              <a:t> </a:t>
            </a:r>
            <a:r>
              <a:rPr lang="el-GR" sz="1800" dirty="0" smtClean="0"/>
              <a:t>για εξωτερικούς προορισμούς</a:t>
            </a:r>
            <a:endParaRPr lang="en-US" sz="1800" dirty="0" smtClean="0"/>
          </a:p>
        </p:txBody>
      </p:sp>
      <p:sp>
        <p:nvSpPr>
          <p:cNvPr id="13824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A2FD4A8-E197-4698-B512-9E7F2460CC78}" type="slidenum">
              <a:rPr lang="en-US" smtClean="0"/>
              <a:pPr/>
              <a:t>97</a:t>
            </a:fld>
            <a:endParaRPr lang="en-US" smtClean="0"/>
          </a:p>
        </p:txBody>
      </p:sp>
      <p:grpSp>
        <p:nvGrpSpPr>
          <p:cNvPr id="139266" name="Group 126"/>
          <p:cNvGrpSpPr>
            <a:grpSpLocks/>
          </p:cNvGrpSpPr>
          <p:nvPr/>
        </p:nvGrpSpPr>
        <p:grpSpPr bwMode="auto">
          <a:xfrm>
            <a:off x="871538" y="4135438"/>
            <a:ext cx="6710362" cy="2249487"/>
            <a:chOff x="70" y="846"/>
            <a:chExt cx="4227" cy="1417"/>
          </a:xfrm>
        </p:grpSpPr>
        <p:sp>
          <p:nvSpPr>
            <p:cNvPr id="139275" name="Freeform 3"/>
            <p:cNvSpPr>
              <a:spLocks/>
            </p:cNvSpPr>
            <p:nvPr/>
          </p:nvSpPr>
          <p:spPr bwMode="auto">
            <a:xfrm>
              <a:off x="2581" y="1006"/>
              <a:ext cx="1482" cy="952"/>
            </a:xfrm>
            <a:custGeom>
              <a:avLst/>
              <a:gdLst>
                <a:gd name="T0" fmla="*/ 105533 w 1162"/>
                <a:gd name="T1" fmla="*/ 2147483647 h 543"/>
                <a:gd name="T2" fmla="*/ 692650 w 1162"/>
                <a:gd name="T3" fmla="*/ 518592198 h 543"/>
                <a:gd name="T4" fmla="*/ 1770323 w 1162"/>
                <a:gd name="T5" fmla="*/ 2147483647 h 543"/>
                <a:gd name="T6" fmla="*/ 2153747 w 1162"/>
                <a:gd name="T7" fmla="*/ 2147483647 h 543"/>
                <a:gd name="T8" fmla="*/ 1974455 w 1162"/>
                <a:gd name="T9" fmla="*/ 2147483647 h 543"/>
                <a:gd name="T10" fmla="*/ 1102892 w 1162"/>
                <a:gd name="T11" fmla="*/ 2147483647 h 543"/>
                <a:gd name="T12" fmla="*/ 165316 w 1162"/>
                <a:gd name="T13" fmla="*/ 2147483647 h 543"/>
                <a:gd name="T14" fmla="*/ 105533 w 1162"/>
                <a:gd name="T15" fmla="*/ 214748364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76" name="Freeform 4"/>
            <p:cNvSpPr>
              <a:spLocks/>
            </p:cNvSpPr>
            <p:nvPr/>
          </p:nvSpPr>
          <p:spPr bwMode="auto">
            <a:xfrm>
              <a:off x="171" y="846"/>
              <a:ext cx="1154" cy="944"/>
            </a:xfrm>
            <a:custGeom>
              <a:avLst/>
              <a:gdLst>
                <a:gd name="T0" fmla="*/ 29 w 1198"/>
                <a:gd name="T1" fmla="*/ 2147483647 h 451"/>
                <a:gd name="T2" fmla="*/ 58 w 1198"/>
                <a:gd name="T3" fmla="*/ 2147483647 h 451"/>
                <a:gd name="T4" fmla="*/ 141 w 1198"/>
                <a:gd name="T5" fmla="*/ 2147483647 h 451"/>
                <a:gd name="T6" fmla="*/ 309 w 1198"/>
                <a:gd name="T7" fmla="*/ 2147483647 h 451"/>
                <a:gd name="T8" fmla="*/ 370 w 1198"/>
                <a:gd name="T9" fmla="*/ 2147483647 h 451"/>
                <a:gd name="T10" fmla="*/ 280 w 1198"/>
                <a:gd name="T11" fmla="*/ 2147483647 h 451"/>
                <a:gd name="T12" fmla="*/ 97 w 1198"/>
                <a:gd name="T13" fmla="*/ 2147483647 h 451"/>
                <a:gd name="T14" fmla="*/ 13 w 1198"/>
                <a:gd name="T15" fmla="*/ 2147483647 h 451"/>
                <a:gd name="T16" fmla="*/ 29 w 1198"/>
                <a:gd name="T17" fmla="*/ 2147483647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77" name="Freeform 5"/>
            <p:cNvSpPr>
              <a:spLocks/>
            </p:cNvSpPr>
            <p:nvPr/>
          </p:nvSpPr>
          <p:spPr bwMode="auto">
            <a:xfrm>
              <a:off x="916" y="1527"/>
              <a:ext cx="1846" cy="736"/>
            </a:xfrm>
            <a:custGeom>
              <a:avLst/>
              <a:gdLst>
                <a:gd name="T0" fmla="*/ 18222 w 1583"/>
                <a:gd name="T1" fmla="*/ 2383 h 682"/>
                <a:gd name="T2" fmla="*/ 47765 w 1583"/>
                <a:gd name="T3" fmla="*/ 793 h 682"/>
                <a:gd name="T4" fmla="*/ 92015 w 1583"/>
                <a:gd name="T5" fmla="*/ 217 h 682"/>
                <a:gd name="T6" fmla="*/ 135626 w 1583"/>
                <a:gd name="T7" fmla="*/ 2049 h 682"/>
                <a:gd name="T8" fmla="*/ 183393 w 1583"/>
                <a:gd name="T9" fmla="*/ 4563 h 682"/>
                <a:gd name="T10" fmla="*/ 149176 w 1583"/>
                <a:gd name="T11" fmla="*/ 6838 h 682"/>
                <a:gd name="T12" fmla="*/ 80934 w 1583"/>
                <a:gd name="T13" fmla="*/ 6952 h 682"/>
                <a:gd name="T14" fmla="*/ 10369 w 1583"/>
                <a:gd name="T15" fmla="*/ 6326 h 682"/>
                <a:gd name="T16" fmla="*/ 18222 w 1583"/>
                <a:gd name="T17" fmla="*/ 2383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78" name="Oval 6"/>
            <p:cNvSpPr>
              <a:spLocks noChangeArrowheads="1"/>
            </p:cNvSpPr>
            <p:nvPr/>
          </p:nvSpPr>
          <p:spPr bwMode="auto">
            <a:xfrm>
              <a:off x="411" y="152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79" name="Line 7"/>
            <p:cNvSpPr>
              <a:spLocks noChangeShapeType="1"/>
            </p:cNvSpPr>
            <p:nvPr/>
          </p:nvSpPr>
          <p:spPr bwMode="auto">
            <a:xfrm>
              <a:off x="411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80" name="Line 8"/>
            <p:cNvSpPr>
              <a:spLocks noChangeShapeType="1"/>
            </p:cNvSpPr>
            <p:nvPr/>
          </p:nvSpPr>
          <p:spPr bwMode="auto">
            <a:xfrm>
              <a:off x="699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81" name="Rectangle 9"/>
            <p:cNvSpPr>
              <a:spLocks noChangeArrowheads="1"/>
            </p:cNvSpPr>
            <p:nvPr/>
          </p:nvSpPr>
          <p:spPr bwMode="auto">
            <a:xfrm>
              <a:off x="411" y="1519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282" name="Oval 10"/>
            <p:cNvSpPr>
              <a:spLocks noChangeArrowheads="1"/>
            </p:cNvSpPr>
            <p:nvPr/>
          </p:nvSpPr>
          <p:spPr bwMode="auto">
            <a:xfrm>
              <a:off x="408" y="1465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83" name="Rectangle 11"/>
            <p:cNvSpPr>
              <a:spLocks noChangeArrowheads="1"/>
            </p:cNvSpPr>
            <p:nvPr/>
          </p:nvSpPr>
          <p:spPr bwMode="auto">
            <a:xfrm>
              <a:off x="488" y="1477"/>
              <a:ext cx="130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84" name="Text Box 12"/>
            <p:cNvSpPr txBox="1">
              <a:spLocks noChangeArrowheads="1"/>
            </p:cNvSpPr>
            <p:nvPr/>
          </p:nvSpPr>
          <p:spPr bwMode="auto">
            <a:xfrm>
              <a:off x="402" y="1420"/>
              <a:ext cx="3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9285" name="Oval 13"/>
            <p:cNvSpPr>
              <a:spLocks noChangeArrowheads="1"/>
            </p:cNvSpPr>
            <p:nvPr/>
          </p:nvSpPr>
          <p:spPr bwMode="auto">
            <a:xfrm>
              <a:off x="1531" y="2089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86" name="Line 14"/>
            <p:cNvSpPr>
              <a:spLocks noChangeShapeType="1"/>
            </p:cNvSpPr>
            <p:nvPr/>
          </p:nvSpPr>
          <p:spPr bwMode="auto">
            <a:xfrm>
              <a:off x="1531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87" name="Line 15"/>
            <p:cNvSpPr>
              <a:spLocks noChangeShapeType="1"/>
            </p:cNvSpPr>
            <p:nvPr/>
          </p:nvSpPr>
          <p:spPr bwMode="auto">
            <a:xfrm>
              <a:off x="1819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88" name="Rectangle 16"/>
            <p:cNvSpPr>
              <a:spLocks noChangeArrowheads="1"/>
            </p:cNvSpPr>
            <p:nvPr/>
          </p:nvSpPr>
          <p:spPr bwMode="auto">
            <a:xfrm>
              <a:off x="1531" y="2082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289" name="Oval 17"/>
            <p:cNvSpPr>
              <a:spLocks noChangeArrowheads="1"/>
            </p:cNvSpPr>
            <p:nvPr/>
          </p:nvSpPr>
          <p:spPr bwMode="auto">
            <a:xfrm>
              <a:off x="1528" y="2028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9290" name="Group 18"/>
            <p:cNvGrpSpPr>
              <a:grpSpLocks/>
            </p:cNvGrpSpPr>
            <p:nvPr/>
          </p:nvGrpSpPr>
          <p:grpSpPr bwMode="auto">
            <a:xfrm>
              <a:off x="1537" y="1977"/>
              <a:ext cx="282" cy="250"/>
              <a:chOff x="2904" y="2429"/>
              <a:chExt cx="309" cy="269"/>
            </a:xfrm>
          </p:grpSpPr>
          <p:sp>
            <p:nvSpPr>
              <p:cNvPr id="139382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83" name="Text Box 20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1d</a:t>
                </a:r>
              </a:p>
            </p:txBody>
          </p:sp>
        </p:grpSp>
        <p:sp>
          <p:nvSpPr>
            <p:cNvPr id="139291" name="Oval 21"/>
            <p:cNvSpPr>
              <a:spLocks noChangeArrowheads="1"/>
            </p:cNvSpPr>
            <p:nvPr/>
          </p:nvSpPr>
          <p:spPr bwMode="auto">
            <a:xfrm>
              <a:off x="927" y="1403"/>
              <a:ext cx="288" cy="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92" name="Line 22"/>
            <p:cNvSpPr>
              <a:spLocks noChangeShapeType="1"/>
            </p:cNvSpPr>
            <p:nvPr/>
          </p:nvSpPr>
          <p:spPr bwMode="auto">
            <a:xfrm>
              <a:off x="927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93" name="Line 23"/>
            <p:cNvSpPr>
              <a:spLocks noChangeShapeType="1"/>
            </p:cNvSpPr>
            <p:nvPr/>
          </p:nvSpPr>
          <p:spPr bwMode="auto">
            <a:xfrm>
              <a:off x="1215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94" name="Rectangle 24"/>
            <p:cNvSpPr>
              <a:spLocks noChangeArrowheads="1"/>
            </p:cNvSpPr>
            <p:nvPr/>
          </p:nvSpPr>
          <p:spPr bwMode="auto">
            <a:xfrm>
              <a:off x="927" y="1397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295" name="Oval 25"/>
            <p:cNvSpPr>
              <a:spLocks noChangeArrowheads="1"/>
            </p:cNvSpPr>
            <p:nvPr/>
          </p:nvSpPr>
          <p:spPr bwMode="auto">
            <a:xfrm>
              <a:off x="924" y="1342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96" name="Rectangle 26"/>
            <p:cNvSpPr>
              <a:spLocks noChangeArrowheads="1"/>
            </p:cNvSpPr>
            <p:nvPr/>
          </p:nvSpPr>
          <p:spPr bwMode="auto">
            <a:xfrm>
              <a:off x="1004" y="1354"/>
              <a:ext cx="131" cy="10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97" name="Text Box 27"/>
            <p:cNvSpPr txBox="1">
              <a:spLocks noChangeArrowheads="1"/>
            </p:cNvSpPr>
            <p:nvPr/>
          </p:nvSpPr>
          <p:spPr bwMode="auto">
            <a:xfrm>
              <a:off x="925" y="1297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9298" name="Oval 28"/>
            <p:cNvSpPr>
              <a:spLocks noChangeArrowheads="1"/>
            </p:cNvSpPr>
            <p:nvPr/>
          </p:nvSpPr>
          <p:spPr bwMode="auto">
            <a:xfrm>
              <a:off x="1498" y="1721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99" name="Line 29"/>
            <p:cNvSpPr>
              <a:spLocks noChangeShapeType="1"/>
            </p:cNvSpPr>
            <p:nvPr/>
          </p:nvSpPr>
          <p:spPr bwMode="auto">
            <a:xfrm>
              <a:off x="1498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0" name="Line 30"/>
            <p:cNvSpPr>
              <a:spLocks noChangeShapeType="1"/>
            </p:cNvSpPr>
            <p:nvPr/>
          </p:nvSpPr>
          <p:spPr bwMode="auto">
            <a:xfrm>
              <a:off x="1786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1" name="Rectangle 31"/>
            <p:cNvSpPr>
              <a:spLocks noChangeArrowheads="1"/>
            </p:cNvSpPr>
            <p:nvPr/>
          </p:nvSpPr>
          <p:spPr bwMode="auto">
            <a:xfrm>
              <a:off x="1498" y="1715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302" name="Oval 32"/>
            <p:cNvSpPr>
              <a:spLocks noChangeArrowheads="1"/>
            </p:cNvSpPr>
            <p:nvPr/>
          </p:nvSpPr>
          <p:spPr bwMode="auto">
            <a:xfrm>
              <a:off x="1495" y="166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9303" name="Group 33"/>
            <p:cNvGrpSpPr>
              <a:grpSpLocks/>
            </p:cNvGrpSpPr>
            <p:nvPr/>
          </p:nvGrpSpPr>
          <p:grpSpPr bwMode="auto">
            <a:xfrm>
              <a:off x="1507" y="1610"/>
              <a:ext cx="269" cy="249"/>
              <a:chOff x="2907" y="2429"/>
              <a:chExt cx="301" cy="269"/>
            </a:xfrm>
          </p:grpSpPr>
          <p:sp>
            <p:nvSpPr>
              <p:cNvPr id="139380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81" name="Text Box 35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1c</a:t>
                </a:r>
              </a:p>
            </p:txBody>
          </p:sp>
        </p:grpSp>
        <p:sp>
          <p:nvSpPr>
            <p:cNvPr id="139304" name="Line 36"/>
            <p:cNvSpPr>
              <a:spLocks noChangeShapeType="1"/>
            </p:cNvSpPr>
            <p:nvPr/>
          </p:nvSpPr>
          <p:spPr bwMode="auto">
            <a:xfrm>
              <a:off x="3149" y="1546"/>
              <a:ext cx="283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5" name="Line 37"/>
            <p:cNvSpPr>
              <a:spLocks noChangeShapeType="1"/>
            </p:cNvSpPr>
            <p:nvPr/>
          </p:nvSpPr>
          <p:spPr bwMode="auto">
            <a:xfrm>
              <a:off x="3447" y="1476"/>
              <a:ext cx="8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6" name="Line 38"/>
            <p:cNvSpPr>
              <a:spLocks noChangeShapeType="1"/>
            </p:cNvSpPr>
            <p:nvPr/>
          </p:nvSpPr>
          <p:spPr bwMode="auto">
            <a:xfrm flipV="1">
              <a:off x="3086" y="1435"/>
              <a:ext cx="105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7" name="Freeform 39"/>
            <p:cNvSpPr>
              <a:spLocks/>
            </p:cNvSpPr>
            <p:nvPr/>
          </p:nvSpPr>
          <p:spPr bwMode="auto">
            <a:xfrm>
              <a:off x="1817" y="2024"/>
              <a:ext cx="243" cy="76"/>
            </a:xfrm>
            <a:custGeom>
              <a:avLst/>
              <a:gdLst>
                <a:gd name="T0" fmla="*/ 0 w 264"/>
                <a:gd name="T1" fmla="*/ 7 h 82"/>
                <a:gd name="T2" fmla="*/ 20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8" name="Freeform 40"/>
            <p:cNvSpPr>
              <a:spLocks/>
            </p:cNvSpPr>
            <p:nvPr/>
          </p:nvSpPr>
          <p:spPr bwMode="auto">
            <a:xfrm>
              <a:off x="1394" y="1990"/>
              <a:ext cx="140" cy="110"/>
            </a:xfrm>
            <a:custGeom>
              <a:avLst/>
              <a:gdLst>
                <a:gd name="T0" fmla="*/ 0 w 152"/>
                <a:gd name="T1" fmla="*/ 0 h 118"/>
                <a:gd name="T2" fmla="*/ 13 w 152"/>
                <a:gd name="T3" fmla="*/ 14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9" name="Freeform 41"/>
            <p:cNvSpPr>
              <a:spLocks/>
            </p:cNvSpPr>
            <p:nvPr/>
          </p:nvSpPr>
          <p:spPr bwMode="auto">
            <a:xfrm>
              <a:off x="1508" y="1925"/>
              <a:ext cx="519" cy="77"/>
            </a:xfrm>
            <a:custGeom>
              <a:avLst/>
              <a:gdLst>
                <a:gd name="T0" fmla="*/ 0 w 564"/>
                <a:gd name="T1" fmla="*/ 0 h 82"/>
                <a:gd name="T2" fmla="*/ 43 w 564"/>
                <a:gd name="T3" fmla="*/ 1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0" name="Freeform 42"/>
            <p:cNvSpPr>
              <a:spLocks/>
            </p:cNvSpPr>
            <p:nvPr/>
          </p:nvSpPr>
          <p:spPr bwMode="auto">
            <a:xfrm>
              <a:off x="1451" y="1775"/>
              <a:ext cx="70" cy="87"/>
            </a:xfrm>
            <a:custGeom>
              <a:avLst/>
              <a:gdLst>
                <a:gd name="T0" fmla="*/ 0 w 76"/>
                <a:gd name="T1" fmla="*/ 9 h 94"/>
                <a:gd name="T2" fmla="*/ 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1" name="Freeform 43"/>
            <p:cNvSpPr>
              <a:spLocks/>
            </p:cNvSpPr>
            <p:nvPr/>
          </p:nvSpPr>
          <p:spPr bwMode="auto">
            <a:xfrm>
              <a:off x="692" y="1426"/>
              <a:ext cx="231" cy="106"/>
            </a:xfrm>
            <a:custGeom>
              <a:avLst/>
              <a:gdLst>
                <a:gd name="T0" fmla="*/ 0 w 252"/>
                <a:gd name="T1" fmla="*/ 13 h 114"/>
                <a:gd name="T2" fmla="*/ 17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2" name="Freeform 44"/>
            <p:cNvSpPr>
              <a:spLocks/>
            </p:cNvSpPr>
            <p:nvPr/>
          </p:nvSpPr>
          <p:spPr bwMode="auto">
            <a:xfrm>
              <a:off x="1092" y="1481"/>
              <a:ext cx="409" cy="240"/>
            </a:xfrm>
            <a:custGeom>
              <a:avLst/>
              <a:gdLst>
                <a:gd name="T0" fmla="*/ 0 w 444"/>
                <a:gd name="T1" fmla="*/ 0 h 258"/>
                <a:gd name="T2" fmla="*/ 35 w 444"/>
                <a:gd name="T3" fmla="*/ 27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3" name="Freeform 45"/>
            <p:cNvSpPr>
              <a:spLocks/>
            </p:cNvSpPr>
            <p:nvPr/>
          </p:nvSpPr>
          <p:spPr bwMode="auto">
            <a:xfrm>
              <a:off x="2310" y="1591"/>
              <a:ext cx="602" cy="390"/>
            </a:xfrm>
            <a:custGeom>
              <a:avLst/>
              <a:gdLst>
                <a:gd name="T0" fmla="*/ 0 w 654"/>
                <a:gd name="T1" fmla="*/ 43 h 420"/>
                <a:gd name="T2" fmla="*/ 50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4" name="Oval 46"/>
            <p:cNvSpPr>
              <a:spLocks noChangeArrowheads="1"/>
            </p:cNvSpPr>
            <p:nvPr/>
          </p:nvSpPr>
          <p:spPr bwMode="auto">
            <a:xfrm>
              <a:off x="2861" y="1532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15" name="Line 47"/>
            <p:cNvSpPr>
              <a:spLocks noChangeShapeType="1"/>
            </p:cNvSpPr>
            <p:nvPr/>
          </p:nvSpPr>
          <p:spPr bwMode="auto">
            <a:xfrm>
              <a:off x="2861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6" name="Line 48"/>
            <p:cNvSpPr>
              <a:spLocks noChangeShapeType="1"/>
            </p:cNvSpPr>
            <p:nvPr/>
          </p:nvSpPr>
          <p:spPr bwMode="auto">
            <a:xfrm>
              <a:off x="3149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7" name="Rectangle 49"/>
            <p:cNvSpPr>
              <a:spLocks noChangeArrowheads="1"/>
            </p:cNvSpPr>
            <p:nvPr/>
          </p:nvSpPr>
          <p:spPr bwMode="auto">
            <a:xfrm>
              <a:off x="2861" y="1525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318" name="Oval 50"/>
            <p:cNvSpPr>
              <a:spLocks noChangeArrowheads="1"/>
            </p:cNvSpPr>
            <p:nvPr/>
          </p:nvSpPr>
          <p:spPr bwMode="auto">
            <a:xfrm>
              <a:off x="2858" y="147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19" name="Rectangle 51"/>
            <p:cNvSpPr>
              <a:spLocks noChangeArrowheads="1"/>
            </p:cNvSpPr>
            <p:nvPr/>
          </p:nvSpPr>
          <p:spPr bwMode="auto">
            <a:xfrm>
              <a:off x="2938" y="1482"/>
              <a:ext cx="130" cy="11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20" name="Text Box 52"/>
            <p:cNvSpPr txBox="1">
              <a:spLocks noChangeArrowheads="1"/>
            </p:cNvSpPr>
            <p:nvPr/>
          </p:nvSpPr>
          <p:spPr bwMode="auto">
            <a:xfrm>
              <a:off x="2858" y="1426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9321" name="Text Box 53"/>
            <p:cNvSpPr txBox="1">
              <a:spLocks noChangeArrowheads="1"/>
            </p:cNvSpPr>
            <p:nvPr/>
          </p:nvSpPr>
          <p:spPr bwMode="auto">
            <a:xfrm>
              <a:off x="720" y="1507"/>
              <a:ext cx="4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39322" name="Text Box 54"/>
            <p:cNvSpPr txBox="1">
              <a:spLocks noChangeArrowheads="1"/>
            </p:cNvSpPr>
            <p:nvPr/>
          </p:nvSpPr>
          <p:spPr bwMode="auto">
            <a:xfrm>
              <a:off x="2360" y="1931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39323" name="Text Box 55"/>
            <p:cNvSpPr txBox="1">
              <a:spLocks noChangeArrowheads="1"/>
            </p:cNvSpPr>
            <p:nvPr/>
          </p:nvSpPr>
          <p:spPr bwMode="auto">
            <a:xfrm>
              <a:off x="3120" y="1693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AS2</a:t>
              </a:r>
            </a:p>
          </p:txBody>
        </p:sp>
        <p:sp>
          <p:nvSpPr>
            <p:cNvPr id="139324" name="Oval 56"/>
            <p:cNvSpPr>
              <a:spLocks noChangeArrowheads="1"/>
            </p:cNvSpPr>
            <p:nvPr/>
          </p:nvSpPr>
          <p:spPr bwMode="auto">
            <a:xfrm>
              <a:off x="1217" y="191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25" name="Line 57"/>
            <p:cNvSpPr>
              <a:spLocks noChangeShapeType="1"/>
            </p:cNvSpPr>
            <p:nvPr/>
          </p:nvSpPr>
          <p:spPr bwMode="auto">
            <a:xfrm>
              <a:off x="1217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26" name="Line 58"/>
            <p:cNvSpPr>
              <a:spLocks noChangeShapeType="1"/>
            </p:cNvSpPr>
            <p:nvPr/>
          </p:nvSpPr>
          <p:spPr bwMode="auto">
            <a:xfrm>
              <a:off x="1505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27" name="Rectangle 59"/>
            <p:cNvSpPr>
              <a:spLocks noChangeArrowheads="1"/>
            </p:cNvSpPr>
            <p:nvPr/>
          </p:nvSpPr>
          <p:spPr bwMode="auto">
            <a:xfrm>
              <a:off x="1217" y="1910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328" name="Oval 60"/>
            <p:cNvSpPr>
              <a:spLocks noChangeArrowheads="1"/>
            </p:cNvSpPr>
            <p:nvPr/>
          </p:nvSpPr>
          <p:spPr bwMode="auto">
            <a:xfrm>
              <a:off x="1214" y="1859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29" name="Rectangle 61"/>
            <p:cNvSpPr>
              <a:spLocks noChangeArrowheads="1"/>
            </p:cNvSpPr>
            <p:nvPr/>
          </p:nvSpPr>
          <p:spPr bwMode="auto">
            <a:xfrm>
              <a:off x="1292" y="1884"/>
              <a:ext cx="131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30" name="Text Box 62"/>
            <p:cNvSpPr txBox="1">
              <a:spLocks noChangeArrowheads="1"/>
            </p:cNvSpPr>
            <p:nvPr/>
          </p:nvSpPr>
          <p:spPr bwMode="auto">
            <a:xfrm>
              <a:off x="1229" y="1808"/>
              <a:ext cx="2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9331" name="Group 63"/>
            <p:cNvGrpSpPr>
              <a:grpSpLocks/>
            </p:cNvGrpSpPr>
            <p:nvPr/>
          </p:nvGrpSpPr>
          <p:grpSpPr bwMode="auto">
            <a:xfrm>
              <a:off x="3178" y="1320"/>
              <a:ext cx="297" cy="250"/>
              <a:chOff x="4320" y="1940"/>
              <a:chExt cx="323" cy="269"/>
            </a:xfrm>
          </p:grpSpPr>
          <p:sp>
            <p:nvSpPr>
              <p:cNvPr id="139373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4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75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76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9377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8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9" name="Text Box 70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9332" name="Group 71"/>
            <p:cNvGrpSpPr>
              <a:grpSpLocks/>
            </p:cNvGrpSpPr>
            <p:nvPr/>
          </p:nvGrpSpPr>
          <p:grpSpPr bwMode="auto">
            <a:xfrm>
              <a:off x="3427" y="1526"/>
              <a:ext cx="310" cy="250"/>
              <a:chOff x="4590" y="2162"/>
              <a:chExt cx="337" cy="269"/>
            </a:xfrm>
          </p:grpSpPr>
          <p:sp>
            <p:nvSpPr>
              <p:cNvPr id="139366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67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68" name="Line 74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69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9370" name="Oval 76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1" name="Rectangle 77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2" name="Text Box 78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9333" name="Group 79"/>
            <p:cNvGrpSpPr>
              <a:grpSpLocks/>
            </p:cNvGrpSpPr>
            <p:nvPr/>
          </p:nvGrpSpPr>
          <p:grpSpPr bwMode="auto">
            <a:xfrm>
              <a:off x="2025" y="1870"/>
              <a:ext cx="291" cy="250"/>
              <a:chOff x="2016" y="1980"/>
              <a:chExt cx="316" cy="269"/>
            </a:xfrm>
          </p:grpSpPr>
          <p:sp>
            <p:nvSpPr>
              <p:cNvPr id="139358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59" name="Line 8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60" name="Line 8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61" name="Rectangle 8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9362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9363" name="Group 85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39364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936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39334" name="Group 99"/>
            <p:cNvGrpSpPr>
              <a:grpSpLocks/>
            </p:cNvGrpSpPr>
            <p:nvPr/>
          </p:nvGrpSpPr>
          <p:grpSpPr bwMode="auto">
            <a:xfrm>
              <a:off x="554" y="1169"/>
              <a:ext cx="296" cy="250"/>
              <a:chOff x="2014" y="1980"/>
              <a:chExt cx="321" cy="269"/>
            </a:xfrm>
          </p:grpSpPr>
          <p:sp>
            <p:nvSpPr>
              <p:cNvPr id="139350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51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52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53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9354" name="Oval 10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9355" name="Group 105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39356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9357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9335" name="Line 108"/>
            <p:cNvSpPr>
              <a:spLocks noChangeShapeType="1"/>
            </p:cNvSpPr>
            <p:nvPr/>
          </p:nvSpPr>
          <p:spPr bwMode="auto">
            <a:xfrm flipH="1">
              <a:off x="578" y="1364"/>
              <a:ext cx="57" cy="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36" name="Line 109"/>
            <p:cNvSpPr>
              <a:spLocks noChangeShapeType="1"/>
            </p:cNvSpPr>
            <p:nvPr/>
          </p:nvSpPr>
          <p:spPr bwMode="auto">
            <a:xfrm flipV="1">
              <a:off x="70" y="1509"/>
              <a:ext cx="359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37" name="Line 110"/>
            <p:cNvSpPr>
              <a:spLocks noChangeShapeType="1"/>
            </p:cNvSpPr>
            <p:nvPr/>
          </p:nvSpPr>
          <p:spPr bwMode="auto">
            <a:xfrm flipH="1">
              <a:off x="755" y="1077"/>
              <a:ext cx="125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38" name="Line 111"/>
            <p:cNvSpPr>
              <a:spLocks noChangeShapeType="1"/>
            </p:cNvSpPr>
            <p:nvPr/>
          </p:nvSpPr>
          <p:spPr bwMode="auto">
            <a:xfrm>
              <a:off x="498" y="1069"/>
              <a:ext cx="109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39" name="Line 112"/>
            <p:cNvSpPr>
              <a:spLocks noChangeShapeType="1"/>
            </p:cNvSpPr>
            <p:nvPr/>
          </p:nvSpPr>
          <p:spPr bwMode="auto">
            <a:xfrm flipH="1">
              <a:off x="1105" y="1155"/>
              <a:ext cx="63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0" name="Line 113"/>
            <p:cNvSpPr>
              <a:spLocks noChangeShapeType="1"/>
            </p:cNvSpPr>
            <p:nvPr/>
          </p:nvSpPr>
          <p:spPr bwMode="auto">
            <a:xfrm>
              <a:off x="3715" y="1636"/>
              <a:ext cx="58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1" name="Line 114"/>
            <p:cNvSpPr>
              <a:spLocks noChangeShapeType="1"/>
            </p:cNvSpPr>
            <p:nvPr/>
          </p:nvSpPr>
          <p:spPr bwMode="auto">
            <a:xfrm>
              <a:off x="3420" y="1386"/>
              <a:ext cx="851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2" name="Line 115"/>
            <p:cNvSpPr>
              <a:spLocks noChangeShapeType="1"/>
            </p:cNvSpPr>
            <p:nvPr/>
          </p:nvSpPr>
          <p:spPr bwMode="auto">
            <a:xfrm flipH="1" flipV="1">
              <a:off x="3154" y="1187"/>
              <a:ext cx="117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3" name="Line 116"/>
            <p:cNvSpPr>
              <a:spLocks noChangeShapeType="1"/>
            </p:cNvSpPr>
            <p:nvPr/>
          </p:nvSpPr>
          <p:spPr bwMode="auto">
            <a:xfrm flipH="1" flipV="1">
              <a:off x="2867" y="1282"/>
              <a:ext cx="124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4" name="Line 117"/>
            <p:cNvSpPr>
              <a:spLocks noChangeShapeType="1"/>
            </p:cNvSpPr>
            <p:nvPr/>
          </p:nvSpPr>
          <p:spPr bwMode="auto">
            <a:xfrm flipH="1">
              <a:off x="1129" y="1974"/>
              <a:ext cx="12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5" name="Line 118"/>
            <p:cNvSpPr>
              <a:spLocks noChangeShapeType="1"/>
            </p:cNvSpPr>
            <p:nvPr/>
          </p:nvSpPr>
          <p:spPr bwMode="auto">
            <a:xfrm flipH="1" flipV="1">
              <a:off x="1098" y="1880"/>
              <a:ext cx="117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6" name="Line 119"/>
            <p:cNvSpPr>
              <a:spLocks noChangeShapeType="1"/>
            </p:cNvSpPr>
            <p:nvPr/>
          </p:nvSpPr>
          <p:spPr bwMode="auto">
            <a:xfrm flipH="1">
              <a:off x="1347" y="2132"/>
              <a:ext cx="195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7" name="Line 120"/>
            <p:cNvSpPr>
              <a:spLocks noChangeShapeType="1"/>
            </p:cNvSpPr>
            <p:nvPr/>
          </p:nvSpPr>
          <p:spPr bwMode="auto">
            <a:xfrm flipV="1">
              <a:off x="1791" y="1706"/>
              <a:ext cx="21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8" name="Line 121"/>
            <p:cNvSpPr>
              <a:spLocks noChangeShapeType="1"/>
            </p:cNvSpPr>
            <p:nvPr/>
          </p:nvSpPr>
          <p:spPr bwMode="auto">
            <a:xfrm>
              <a:off x="2212" y="2053"/>
              <a:ext cx="109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9" name="Line 122"/>
            <p:cNvSpPr>
              <a:spLocks noChangeShapeType="1"/>
            </p:cNvSpPr>
            <p:nvPr/>
          </p:nvSpPr>
          <p:spPr bwMode="auto">
            <a:xfrm>
              <a:off x="1768" y="1777"/>
              <a:ext cx="132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9267" name="Rectangle 1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l-GR" smtClean="0"/>
              <a:t>Εργασίες </a:t>
            </a:r>
            <a:r>
              <a:rPr lang="en-US" smtClean="0"/>
              <a:t>Inter-AS</a:t>
            </a:r>
          </a:p>
        </p:txBody>
      </p:sp>
      <p:sp>
        <p:nvSpPr>
          <p:cNvPr id="139268" name="Rectangle 127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993775"/>
            <a:ext cx="3810000" cy="292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Έστω ότι δρομολογητής στο</a:t>
            </a:r>
            <a:r>
              <a:rPr lang="en-US" sz="2000" dirty="0" smtClean="0"/>
              <a:t> AS1 </a:t>
            </a:r>
            <a:r>
              <a:rPr lang="el-GR" sz="2000" dirty="0" smtClean="0"/>
              <a:t>λαμβάνει</a:t>
            </a:r>
            <a:r>
              <a:rPr lang="en-US" sz="2000" dirty="0" smtClean="0"/>
              <a:t> datagram </a:t>
            </a:r>
            <a:r>
              <a:rPr lang="el-GR" sz="2000" dirty="0" smtClean="0"/>
              <a:t>με προορισμό εκτός του</a:t>
            </a:r>
            <a:r>
              <a:rPr lang="en-US" sz="2000" dirty="0" smtClean="0"/>
              <a:t> AS1: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Ο δρομολογητής θα έπρεπε να προωθήσει το πακέτο σε δρομολογητή πύλης (</a:t>
            </a:r>
            <a:r>
              <a:rPr lang="en-US" sz="2000" dirty="0" smtClean="0"/>
              <a:t>gateway router</a:t>
            </a:r>
            <a:r>
              <a:rPr lang="el-GR" sz="2000" dirty="0" smtClean="0"/>
              <a:t>)</a:t>
            </a:r>
            <a:r>
              <a:rPr lang="en-US" sz="2000" dirty="0" smtClean="0"/>
              <a:t>, </a:t>
            </a:r>
            <a:r>
              <a:rPr lang="el-GR" sz="2000" dirty="0" smtClean="0"/>
              <a:t>αλλά σε ποιόν;</a:t>
            </a:r>
            <a:endParaRPr lang="en-US" sz="2000" dirty="0" smtClean="0"/>
          </a:p>
        </p:txBody>
      </p:sp>
      <p:sp>
        <p:nvSpPr>
          <p:cNvPr id="139269" name="Rectangle 128"/>
          <p:cNvSpPr>
            <a:spLocks noGrp="1" noChangeArrowheads="1"/>
          </p:cNvSpPr>
          <p:nvPr>
            <p:ph type="body" sz="half" idx="2"/>
          </p:nvPr>
        </p:nvSpPr>
        <p:spPr>
          <a:xfrm>
            <a:off x="4511675" y="922338"/>
            <a:ext cx="3810000" cy="46482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Το </a:t>
            </a:r>
            <a:r>
              <a:rPr lang="en-US" sz="2000" u="sng" dirty="0" smtClean="0">
                <a:solidFill>
                  <a:srgbClr val="FF0000"/>
                </a:solidFill>
              </a:rPr>
              <a:t>AS1 </a:t>
            </a:r>
            <a:r>
              <a:rPr lang="el-GR" sz="2000" u="sng" dirty="0" smtClean="0">
                <a:solidFill>
                  <a:srgbClr val="FF0000"/>
                </a:solidFill>
              </a:rPr>
              <a:t>πρέπει</a:t>
            </a:r>
            <a:r>
              <a:rPr lang="en-US" sz="2000" u="sng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lnSpc>
                <a:spcPct val="90000"/>
              </a:lnSpc>
              <a:buFont typeface="ZapfDingbats"/>
              <a:buAutoNum type="arabicPeriod"/>
            </a:pPr>
            <a:r>
              <a:rPr lang="el-GR" sz="2000" dirty="0" smtClean="0"/>
              <a:t>Να μάθει ποιοί προορισμοί είναι προσεγγίσιμοι μέσω του </a:t>
            </a:r>
            <a:r>
              <a:rPr lang="en-US" sz="2000" dirty="0" smtClean="0"/>
              <a:t>AS2 </a:t>
            </a:r>
            <a:r>
              <a:rPr lang="el-GR" sz="2000" dirty="0" smtClean="0"/>
              <a:t>και ποιοί μέσω του</a:t>
            </a:r>
            <a:r>
              <a:rPr lang="en-US" sz="2000" dirty="0" smtClean="0"/>
              <a:t> AS3</a:t>
            </a:r>
          </a:p>
          <a:p>
            <a:pPr marL="457200" indent="-457200">
              <a:lnSpc>
                <a:spcPct val="90000"/>
              </a:lnSpc>
              <a:buFont typeface="ZapfDingbats"/>
              <a:buAutoNum type="arabicPeriod"/>
            </a:pPr>
            <a:r>
              <a:rPr lang="el-GR" sz="2000" dirty="0" smtClean="0"/>
              <a:t>Να διαδώσει την πληροφορία προσέγγισης σε όλους τους δρομολογητές στο </a:t>
            </a:r>
            <a:r>
              <a:rPr lang="en-US" sz="2000" dirty="0" smtClean="0"/>
              <a:t>AS1</a:t>
            </a:r>
          </a:p>
          <a:p>
            <a:pPr marL="457200" indent="-457200">
              <a:lnSpc>
                <a:spcPct val="90000"/>
              </a:lnSpc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Δουλειά της </a:t>
            </a:r>
            <a:r>
              <a:rPr lang="en-US" sz="2000" dirty="0" smtClean="0">
                <a:solidFill>
                  <a:srgbClr val="FF0000"/>
                </a:solidFill>
              </a:rPr>
              <a:t>inter-AS </a:t>
            </a:r>
            <a:r>
              <a:rPr lang="el-GR" sz="2000" dirty="0" smtClean="0">
                <a:solidFill>
                  <a:srgbClr val="FF0000"/>
                </a:solidFill>
              </a:rPr>
              <a:t>δρομολόγησης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3927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39271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9272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39273" name="Freeform 113"/>
          <p:cNvSpPr>
            <a:spLocks/>
          </p:cNvSpPr>
          <p:nvPr/>
        </p:nvSpPr>
        <p:spPr bwMode="auto">
          <a:xfrm flipH="1">
            <a:off x="0" y="4786313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9274" name="Text Box 112"/>
          <p:cNvSpPr txBox="1">
            <a:spLocks noChangeArrowheads="1"/>
          </p:cNvSpPr>
          <p:nvPr/>
        </p:nvSpPr>
        <p:spPr bwMode="auto">
          <a:xfrm>
            <a:off x="0" y="5395913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</p:spTree>
    <p:extLst>
      <p:ext uri="{BB962C8B-B14F-4D97-AF65-F5344CB8AC3E}">
        <p14:creationId xmlns="" xmlns:p14="http://schemas.microsoft.com/office/powerpoint/2010/main" val="28412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5D11850-18B5-4850-85A6-8F7B1DF48E60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140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05813" cy="1143000"/>
          </a:xfrm>
        </p:spPr>
        <p:txBody>
          <a:bodyPr/>
          <a:lstStyle/>
          <a:p>
            <a:r>
              <a:rPr lang="el-GR" sz="2800" dirty="0" smtClean="0"/>
              <a:t>Παράδειγμα</a:t>
            </a:r>
            <a:r>
              <a:rPr lang="en-US" sz="2800" dirty="0" smtClean="0"/>
              <a:t>: </a:t>
            </a:r>
            <a:r>
              <a:rPr lang="el-GR" sz="2800" dirty="0" smtClean="0"/>
              <a:t>Καθορισμός του πίνακα προώθησης στο δρομολογητή </a:t>
            </a:r>
            <a:r>
              <a:rPr lang="en-US" sz="2800" dirty="0" smtClean="0"/>
              <a:t>1d</a:t>
            </a:r>
          </a:p>
        </p:txBody>
      </p:sp>
      <p:sp>
        <p:nvSpPr>
          <p:cNvPr id="140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5438" y="996593"/>
            <a:ext cx="8505825" cy="365160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Έστω ότι το</a:t>
            </a:r>
            <a:r>
              <a:rPr lang="en-US" sz="2000" dirty="0" smtClean="0"/>
              <a:t> AS1 </a:t>
            </a:r>
            <a:r>
              <a:rPr lang="el-GR" sz="2000" dirty="0" smtClean="0"/>
              <a:t>μαθαίνει</a:t>
            </a:r>
            <a:r>
              <a:rPr lang="en-US" sz="2000" dirty="0" smtClean="0"/>
              <a:t> (</a:t>
            </a:r>
            <a:r>
              <a:rPr lang="el-GR" sz="2000" dirty="0" smtClean="0"/>
              <a:t>μέσω</a:t>
            </a:r>
            <a:r>
              <a:rPr lang="en-US" sz="2000" dirty="0" smtClean="0"/>
              <a:t> </a:t>
            </a:r>
            <a:r>
              <a:rPr lang="el-GR" sz="2000" dirty="0" smtClean="0"/>
              <a:t>πρωτοκόλλου</a:t>
            </a:r>
            <a:r>
              <a:rPr lang="en-US" sz="2000" dirty="0" smtClean="0"/>
              <a:t> inter-AS) </a:t>
            </a:r>
            <a:r>
              <a:rPr lang="el-GR" sz="2000" dirty="0" smtClean="0"/>
              <a:t>ότι το </a:t>
            </a:r>
            <a:r>
              <a:rPr lang="el-GR" sz="2000" dirty="0" err="1" smtClean="0"/>
              <a:t>υποδίκτυο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/>
              <a:t> </a:t>
            </a:r>
            <a:r>
              <a:rPr lang="el-GR" sz="2000" dirty="0" smtClean="0"/>
              <a:t>είναι προσεγγίσιμο μέσω του</a:t>
            </a:r>
            <a:r>
              <a:rPr lang="en-US" sz="2000" dirty="0" smtClean="0"/>
              <a:t> AS3 (</a:t>
            </a:r>
            <a:r>
              <a:rPr lang="el-GR" sz="2000" dirty="0" smtClean="0"/>
              <a:t>δρομολογητής πύλης</a:t>
            </a:r>
            <a:r>
              <a:rPr lang="en-US" sz="2000" dirty="0" smtClean="0"/>
              <a:t> 1c) </a:t>
            </a:r>
            <a:r>
              <a:rPr lang="el-GR" sz="2000" dirty="0" smtClean="0"/>
              <a:t>αλλά όχι μέσω του</a:t>
            </a:r>
            <a:r>
              <a:rPr lang="en-US" sz="2000" dirty="0" smtClean="0"/>
              <a:t> AS2.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Το πρωτόκολλο</a:t>
            </a:r>
            <a:r>
              <a:rPr lang="en-US" sz="2000" dirty="0" smtClean="0"/>
              <a:t> inter-AS</a:t>
            </a:r>
            <a:r>
              <a:rPr lang="el-GR" sz="2000" dirty="0" smtClean="0"/>
              <a:t> διαδίδει την πληροφορία προσέγγισης σε όλους τους εσωτερικούς δρομολογητές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Ο δρομολογητής </a:t>
            </a:r>
            <a:r>
              <a:rPr lang="en-US" sz="2000" dirty="0" smtClean="0"/>
              <a:t>1d </a:t>
            </a:r>
            <a:r>
              <a:rPr lang="el-GR" sz="2000" dirty="0" smtClean="0"/>
              <a:t>καθορίζει μέσω της </a:t>
            </a:r>
            <a:r>
              <a:rPr lang="en-US" sz="2000" dirty="0" smtClean="0"/>
              <a:t>intra-AS</a:t>
            </a:r>
            <a:r>
              <a:rPr lang="el-GR" sz="2000" dirty="0" smtClean="0"/>
              <a:t> πληροφορίας</a:t>
            </a:r>
            <a:r>
              <a:rPr lang="en-US" sz="2000" dirty="0" smtClean="0"/>
              <a:t> </a:t>
            </a:r>
            <a:r>
              <a:rPr lang="el-GR" sz="2000" dirty="0" smtClean="0"/>
              <a:t>δρομολόγησης</a:t>
            </a:r>
            <a:r>
              <a:rPr lang="en-US" sz="2000" dirty="0" smtClean="0"/>
              <a:t> </a:t>
            </a:r>
            <a:r>
              <a:rPr lang="el-GR" sz="2000" dirty="0" smtClean="0"/>
              <a:t>ότι η </a:t>
            </a:r>
            <a:r>
              <a:rPr lang="el-GR" sz="2000" dirty="0" err="1" smtClean="0"/>
              <a:t>διεπαφή</a:t>
            </a:r>
            <a:r>
              <a:rPr lang="el-GR" sz="2000" dirty="0" smtClean="0"/>
              <a:t> του </a:t>
            </a:r>
            <a:r>
              <a:rPr lang="en-US" sz="2000" i="1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/>
              <a:t>  </a:t>
            </a:r>
            <a:r>
              <a:rPr lang="el-GR" sz="2000" dirty="0" smtClean="0"/>
              <a:t>είναι στη διαδρομή ελάχιστου κόστους προς το</a:t>
            </a:r>
            <a:r>
              <a:rPr lang="en-US" sz="2000" dirty="0" smtClean="0"/>
              <a:t> 1c.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Εισάγει καταχώριση στον πίνακα προώθησης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(</a:t>
            </a:r>
            <a:r>
              <a:rPr lang="en-US" sz="2000" i="1" dirty="0" err="1" smtClean="0">
                <a:solidFill>
                  <a:srgbClr val="FF0000"/>
                </a:solidFill>
              </a:rPr>
              <a:t>x,I</a:t>
            </a:r>
            <a:r>
              <a:rPr lang="en-US" sz="2000" i="1" dirty="0" smtClean="0">
                <a:solidFill>
                  <a:srgbClr val="FF0000"/>
                </a:solidFill>
              </a:rPr>
              <a:t>)</a:t>
            </a:r>
            <a:endParaRPr lang="en-US" sz="2000" dirty="0" smtClean="0"/>
          </a:p>
        </p:txBody>
      </p:sp>
      <p:sp>
        <p:nvSpPr>
          <p:cNvPr id="140292" name="Freeform 8"/>
          <p:cNvSpPr>
            <a:spLocks/>
          </p:cNvSpPr>
          <p:nvPr/>
        </p:nvSpPr>
        <p:spPr bwMode="auto">
          <a:xfrm>
            <a:off x="5157788" y="4581525"/>
            <a:ext cx="2352675" cy="1511300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3" name="Freeform 9"/>
          <p:cNvSpPr>
            <a:spLocks/>
          </p:cNvSpPr>
          <p:nvPr/>
        </p:nvSpPr>
        <p:spPr bwMode="auto">
          <a:xfrm>
            <a:off x="1331913" y="4327525"/>
            <a:ext cx="1831975" cy="1498600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4" name="Freeform 10"/>
          <p:cNvSpPr>
            <a:spLocks/>
          </p:cNvSpPr>
          <p:nvPr/>
        </p:nvSpPr>
        <p:spPr bwMode="auto">
          <a:xfrm>
            <a:off x="2514600" y="5408613"/>
            <a:ext cx="2930525" cy="1168400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5" name="Oval 11"/>
          <p:cNvSpPr>
            <a:spLocks noChangeArrowheads="1"/>
          </p:cNvSpPr>
          <p:nvPr/>
        </p:nvSpPr>
        <p:spPr bwMode="auto">
          <a:xfrm>
            <a:off x="1712913" y="5407025"/>
            <a:ext cx="457200" cy="11906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296" name="Line 12"/>
          <p:cNvSpPr>
            <a:spLocks noChangeShapeType="1"/>
          </p:cNvSpPr>
          <p:nvPr/>
        </p:nvSpPr>
        <p:spPr bwMode="auto">
          <a:xfrm>
            <a:off x="1712913" y="5395913"/>
            <a:ext cx="0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7" name="Line 13"/>
          <p:cNvSpPr>
            <a:spLocks noChangeShapeType="1"/>
          </p:cNvSpPr>
          <p:nvPr/>
        </p:nvSpPr>
        <p:spPr bwMode="auto">
          <a:xfrm>
            <a:off x="2170113" y="5395913"/>
            <a:ext cx="0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8" name="Rectangle 14"/>
          <p:cNvSpPr>
            <a:spLocks noChangeArrowheads="1"/>
          </p:cNvSpPr>
          <p:nvPr/>
        </p:nvSpPr>
        <p:spPr bwMode="auto">
          <a:xfrm>
            <a:off x="1712913" y="5395913"/>
            <a:ext cx="452437" cy="730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299" name="Oval 15"/>
          <p:cNvSpPr>
            <a:spLocks noChangeArrowheads="1"/>
          </p:cNvSpPr>
          <p:nvPr/>
        </p:nvSpPr>
        <p:spPr bwMode="auto">
          <a:xfrm>
            <a:off x="1708150" y="5310188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00" name="Rectangle 16"/>
          <p:cNvSpPr>
            <a:spLocks noChangeArrowheads="1"/>
          </p:cNvSpPr>
          <p:nvPr/>
        </p:nvSpPr>
        <p:spPr bwMode="auto">
          <a:xfrm>
            <a:off x="1835150" y="5329238"/>
            <a:ext cx="206375" cy="1825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01" name="Text Box 17"/>
          <p:cNvSpPr txBox="1">
            <a:spLocks noChangeArrowheads="1"/>
          </p:cNvSpPr>
          <p:nvPr/>
        </p:nvSpPr>
        <p:spPr bwMode="auto">
          <a:xfrm>
            <a:off x="1698625" y="5238750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0302" name="Oval 18"/>
          <p:cNvSpPr>
            <a:spLocks noChangeArrowheads="1"/>
          </p:cNvSpPr>
          <p:nvPr/>
        </p:nvSpPr>
        <p:spPr bwMode="auto">
          <a:xfrm>
            <a:off x="3490913" y="6300788"/>
            <a:ext cx="457200" cy="11906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03" name="Line 19"/>
          <p:cNvSpPr>
            <a:spLocks noChangeShapeType="1"/>
          </p:cNvSpPr>
          <p:nvPr/>
        </p:nvSpPr>
        <p:spPr bwMode="auto">
          <a:xfrm>
            <a:off x="3490913" y="6289675"/>
            <a:ext cx="0" cy="7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04" name="Line 20"/>
          <p:cNvSpPr>
            <a:spLocks noChangeShapeType="1"/>
          </p:cNvSpPr>
          <p:nvPr/>
        </p:nvSpPr>
        <p:spPr bwMode="auto">
          <a:xfrm>
            <a:off x="3948113" y="6289675"/>
            <a:ext cx="0" cy="7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05" name="Rectangle 21"/>
          <p:cNvSpPr>
            <a:spLocks noChangeArrowheads="1"/>
          </p:cNvSpPr>
          <p:nvPr/>
        </p:nvSpPr>
        <p:spPr bwMode="auto">
          <a:xfrm>
            <a:off x="3490913" y="6289675"/>
            <a:ext cx="452437" cy="730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06" name="Oval 22"/>
          <p:cNvSpPr>
            <a:spLocks noChangeArrowheads="1"/>
          </p:cNvSpPr>
          <p:nvPr/>
        </p:nvSpPr>
        <p:spPr bwMode="auto">
          <a:xfrm>
            <a:off x="3486150" y="6203950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40307" name="Group 23"/>
          <p:cNvGrpSpPr>
            <a:grpSpLocks/>
          </p:cNvGrpSpPr>
          <p:nvPr/>
        </p:nvGrpSpPr>
        <p:grpSpPr bwMode="auto">
          <a:xfrm>
            <a:off x="3500438" y="6122988"/>
            <a:ext cx="447675" cy="396875"/>
            <a:chOff x="2904" y="2429"/>
            <a:chExt cx="309" cy="269"/>
          </a:xfrm>
        </p:grpSpPr>
        <p:sp>
          <p:nvSpPr>
            <p:cNvPr id="140408" name="Rectangle 2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9" name="Text Box 25"/>
            <p:cNvSpPr txBox="1">
              <a:spLocks noChangeArrowheads="1"/>
            </p:cNvSpPr>
            <p:nvPr/>
          </p:nvSpPr>
          <p:spPr bwMode="auto">
            <a:xfrm>
              <a:off x="2904" y="2429"/>
              <a:ext cx="30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1d</a:t>
              </a:r>
            </a:p>
          </p:txBody>
        </p:sp>
      </p:grpSp>
      <p:sp>
        <p:nvSpPr>
          <p:cNvPr id="140308" name="Oval 26"/>
          <p:cNvSpPr>
            <a:spLocks noChangeArrowheads="1"/>
          </p:cNvSpPr>
          <p:nvPr/>
        </p:nvSpPr>
        <p:spPr bwMode="auto">
          <a:xfrm>
            <a:off x="2532063" y="5211763"/>
            <a:ext cx="457200" cy="1206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09" name="Line 27"/>
          <p:cNvSpPr>
            <a:spLocks noChangeShapeType="1"/>
          </p:cNvSpPr>
          <p:nvPr/>
        </p:nvSpPr>
        <p:spPr bwMode="auto">
          <a:xfrm>
            <a:off x="2532063" y="520223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0" name="Line 28"/>
          <p:cNvSpPr>
            <a:spLocks noChangeShapeType="1"/>
          </p:cNvSpPr>
          <p:nvPr/>
        </p:nvSpPr>
        <p:spPr bwMode="auto">
          <a:xfrm>
            <a:off x="2989263" y="520223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1" name="Rectangle 29"/>
          <p:cNvSpPr>
            <a:spLocks noChangeArrowheads="1"/>
          </p:cNvSpPr>
          <p:nvPr/>
        </p:nvSpPr>
        <p:spPr bwMode="auto">
          <a:xfrm>
            <a:off x="2532063" y="5202238"/>
            <a:ext cx="452437" cy="714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12" name="Oval 30"/>
          <p:cNvSpPr>
            <a:spLocks noChangeArrowheads="1"/>
          </p:cNvSpPr>
          <p:nvPr/>
        </p:nvSpPr>
        <p:spPr bwMode="auto">
          <a:xfrm>
            <a:off x="2527300" y="5114925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13" name="Rectangle 31"/>
          <p:cNvSpPr>
            <a:spLocks noChangeArrowheads="1"/>
          </p:cNvSpPr>
          <p:nvPr/>
        </p:nvSpPr>
        <p:spPr bwMode="auto">
          <a:xfrm>
            <a:off x="2654300" y="5133975"/>
            <a:ext cx="207963" cy="1619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14" name="Text Box 32"/>
          <p:cNvSpPr txBox="1">
            <a:spLocks noChangeArrowheads="1"/>
          </p:cNvSpPr>
          <p:nvPr/>
        </p:nvSpPr>
        <p:spPr bwMode="auto">
          <a:xfrm>
            <a:off x="2528888" y="5043488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0315" name="Oval 33"/>
          <p:cNvSpPr>
            <a:spLocks noChangeArrowheads="1"/>
          </p:cNvSpPr>
          <p:nvPr/>
        </p:nvSpPr>
        <p:spPr bwMode="auto">
          <a:xfrm>
            <a:off x="3438525" y="5716588"/>
            <a:ext cx="457200" cy="11906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16" name="Line 34"/>
          <p:cNvSpPr>
            <a:spLocks noChangeShapeType="1"/>
          </p:cNvSpPr>
          <p:nvPr/>
        </p:nvSpPr>
        <p:spPr bwMode="auto">
          <a:xfrm>
            <a:off x="3438525" y="5707063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7" name="Line 35"/>
          <p:cNvSpPr>
            <a:spLocks noChangeShapeType="1"/>
          </p:cNvSpPr>
          <p:nvPr/>
        </p:nvSpPr>
        <p:spPr bwMode="auto">
          <a:xfrm>
            <a:off x="3895725" y="5707063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8" name="Rectangle 36"/>
          <p:cNvSpPr>
            <a:spLocks noChangeArrowheads="1"/>
          </p:cNvSpPr>
          <p:nvPr/>
        </p:nvSpPr>
        <p:spPr bwMode="auto">
          <a:xfrm>
            <a:off x="3438525" y="5707063"/>
            <a:ext cx="452438" cy="714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19" name="Oval 37"/>
          <p:cNvSpPr>
            <a:spLocks noChangeArrowheads="1"/>
          </p:cNvSpPr>
          <p:nvPr/>
        </p:nvSpPr>
        <p:spPr bwMode="auto">
          <a:xfrm>
            <a:off x="3433763" y="5619750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40320" name="Group 38"/>
          <p:cNvGrpSpPr>
            <a:grpSpLocks/>
          </p:cNvGrpSpPr>
          <p:nvPr/>
        </p:nvGrpSpPr>
        <p:grpSpPr bwMode="auto">
          <a:xfrm>
            <a:off x="3452813" y="5540375"/>
            <a:ext cx="427037" cy="395288"/>
            <a:chOff x="2907" y="2429"/>
            <a:chExt cx="301" cy="269"/>
          </a:xfrm>
        </p:grpSpPr>
        <p:sp>
          <p:nvSpPr>
            <p:cNvPr id="140406" name="Rectangle 3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7" name="Text Box 40"/>
            <p:cNvSpPr txBox="1">
              <a:spLocks noChangeArrowheads="1"/>
            </p:cNvSpPr>
            <p:nvPr/>
          </p:nvSpPr>
          <p:spPr bwMode="auto">
            <a:xfrm>
              <a:off x="2907" y="2429"/>
              <a:ext cx="30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1c</a:t>
              </a:r>
            </a:p>
          </p:txBody>
        </p:sp>
      </p:grpSp>
      <p:sp>
        <p:nvSpPr>
          <p:cNvPr id="140321" name="Line 41"/>
          <p:cNvSpPr>
            <a:spLocks noChangeShapeType="1"/>
          </p:cNvSpPr>
          <p:nvPr/>
        </p:nvSpPr>
        <p:spPr bwMode="auto">
          <a:xfrm>
            <a:off x="6059488" y="5438775"/>
            <a:ext cx="449262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2" name="Line 42"/>
          <p:cNvSpPr>
            <a:spLocks noChangeShapeType="1"/>
          </p:cNvSpPr>
          <p:nvPr/>
        </p:nvSpPr>
        <p:spPr bwMode="auto">
          <a:xfrm>
            <a:off x="6532563" y="5327650"/>
            <a:ext cx="13335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3" name="Line 43"/>
          <p:cNvSpPr>
            <a:spLocks noChangeShapeType="1"/>
          </p:cNvSpPr>
          <p:nvPr/>
        </p:nvSpPr>
        <p:spPr bwMode="auto">
          <a:xfrm flipV="1">
            <a:off x="5959475" y="5262563"/>
            <a:ext cx="166688" cy="112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4" name="Freeform 44"/>
          <p:cNvSpPr>
            <a:spLocks/>
          </p:cNvSpPr>
          <p:nvPr/>
        </p:nvSpPr>
        <p:spPr bwMode="auto">
          <a:xfrm>
            <a:off x="3944938" y="6197600"/>
            <a:ext cx="385762" cy="120650"/>
          </a:xfrm>
          <a:custGeom>
            <a:avLst/>
            <a:gdLst>
              <a:gd name="T0" fmla="*/ 0 w 264"/>
              <a:gd name="T1" fmla="*/ 2147483647 h 82"/>
              <a:gd name="T2" fmla="*/ 2147483647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5" name="Freeform 45"/>
          <p:cNvSpPr>
            <a:spLocks/>
          </p:cNvSpPr>
          <p:nvPr/>
        </p:nvSpPr>
        <p:spPr bwMode="auto">
          <a:xfrm>
            <a:off x="3273425" y="6143625"/>
            <a:ext cx="222250" cy="174625"/>
          </a:xfrm>
          <a:custGeom>
            <a:avLst/>
            <a:gdLst>
              <a:gd name="T0" fmla="*/ 0 w 152"/>
              <a:gd name="T1" fmla="*/ 0 h 118"/>
              <a:gd name="T2" fmla="*/ 2147483647 w 152"/>
              <a:gd name="T3" fmla="*/ 2147483647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6" name="Freeform 46"/>
          <p:cNvSpPr>
            <a:spLocks/>
          </p:cNvSpPr>
          <p:nvPr/>
        </p:nvSpPr>
        <p:spPr bwMode="auto">
          <a:xfrm>
            <a:off x="3454400" y="6040438"/>
            <a:ext cx="823913" cy="122237"/>
          </a:xfrm>
          <a:custGeom>
            <a:avLst/>
            <a:gdLst>
              <a:gd name="T0" fmla="*/ 0 w 564"/>
              <a:gd name="T1" fmla="*/ 0 h 82"/>
              <a:gd name="T2" fmla="*/ 2147483647 w 564"/>
              <a:gd name="T3" fmla="*/ 2147483647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7" name="Freeform 47"/>
          <p:cNvSpPr>
            <a:spLocks/>
          </p:cNvSpPr>
          <p:nvPr/>
        </p:nvSpPr>
        <p:spPr bwMode="auto">
          <a:xfrm>
            <a:off x="3363913" y="5802313"/>
            <a:ext cx="111125" cy="138112"/>
          </a:xfrm>
          <a:custGeom>
            <a:avLst/>
            <a:gdLst>
              <a:gd name="T0" fmla="*/ 0 w 76"/>
              <a:gd name="T1" fmla="*/ 2147483647 h 94"/>
              <a:gd name="T2" fmla="*/ 2147483647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8" name="Freeform 48"/>
          <p:cNvSpPr>
            <a:spLocks/>
          </p:cNvSpPr>
          <p:nvPr/>
        </p:nvSpPr>
        <p:spPr bwMode="auto">
          <a:xfrm>
            <a:off x="2159000" y="5248275"/>
            <a:ext cx="366713" cy="1682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9" name="Freeform 49"/>
          <p:cNvSpPr>
            <a:spLocks/>
          </p:cNvSpPr>
          <p:nvPr/>
        </p:nvSpPr>
        <p:spPr bwMode="auto">
          <a:xfrm>
            <a:off x="2794000" y="5335588"/>
            <a:ext cx="649288" cy="381000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30" name="Freeform 50"/>
          <p:cNvSpPr>
            <a:spLocks/>
          </p:cNvSpPr>
          <p:nvPr/>
        </p:nvSpPr>
        <p:spPr bwMode="auto">
          <a:xfrm>
            <a:off x="4727575" y="5510213"/>
            <a:ext cx="955675" cy="619125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31" name="Oval 51"/>
          <p:cNvSpPr>
            <a:spLocks noChangeArrowheads="1"/>
          </p:cNvSpPr>
          <p:nvPr/>
        </p:nvSpPr>
        <p:spPr bwMode="auto">
          <a:xfrm>
            <a:off x="5602288" y="5416550"/>
            <a:ext cx="457200" cy="11906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32" name="Line 52"/>
          <p:cNvSpPr>
            <a:spLocks noChangeShapeType="1"/>
          </p:cNvSpPr>
          <p:nvPr/>
        </p:nvSpPr>
        <p:spPr bwMode="auto">
          <a:xfrm>
            <a:off x="5602288" y="540543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33" name="Line 53"/>
          <p:cNvSpPr>
            <a:spLocks noChangeShapeType="1"/>
          </p:cNvSpPr>
          <p:nvPr/>
        </p:nvSpPr>
        <p:spPr bwMode="auto">
          <a:xfrm>
            <a:off x="6059488" y="540543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34" name="Rectangle 54"/>
          <p:cNvSpPr>
            <a:spLocks noChangeArrowheads="1"/>
          </p:cNvSpPr>
          <p:nvPr/>
        </p:nvSpPr>
        <p:spPr bwMode="auto">
          <a:xfrm>
            <a:off x="5602288" y="5405438"/>
            <a:ext cx="452437" cy="730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35" name="Oval 55"/>
          <p:cNvSpPr>
            <a:spLocks noChangeArrowheads="1"/>
          </p:cNvSpPr>
          <p:nvPr/>
        </p:nvSpPr>
        <p:spPr bwMode="auto">
          <a:xfrm>
            <a:off x="5597525" y="5318125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36" name="Rectangle 56"/>
          <p:cNvSpPr>
            <a:spLocks noChangeArrowheads="1"/>
          </p:cNvSpPr>
          <p:nvPr/>
        </p:nvSpPr>
        <p:spPr bwMode="auto">
          <a:xfrm>
            <a:off x="5724525" y="5337175"/>
            <a:ext cx="206375" cy="17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37" name="Text Box 57"/>
          <p:cNvSpPr txBox="1">
            <a:spLocks noChangeArrowheads="1"/>
          </p:cNvSpPr>
          <p:nvPr/>
        </p:nvSpPr>
        <p:spPr bwMode="auto">
          <a:xfrm>
            <a:off x="5597525" y="5248275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2a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0338" name="Text Box 58"/>
          <p:cNvSpPr txBox="1">
            <a:spLocks noChangeArrowheads="1"/>
          </p:cNvSpPr>
          <p:nvPr/>
        </p:nvSpPr>
        <p:spPr bwMode="auto">
          <a:xfrm>
            <a:off x="2146300" y="5376863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AS3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0339" name="Text Box 59"/>
          <p:cNvSpPr txBox="1">
            <a:spLocks noChangeArrowheads="1"/>
          </p:cNvSpPr>
          <p:nvPr/>
        </p:nvSpPr>
        <p:spPr bwMode="auto">
          <a:xfrm>
            <a:off x="4721225" y="6049963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AS1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0340" name="Text Box 60"/>
          <p:cNvSpPr txBox="1">
            <a:spLocks noChangeArrowheads="1"/>
          </p:cNvSpPr>
          <p:nvPr/>
        </p:nvSpPr>
        <p:spPr bwMode="auto">
          <a:xfrm>
            <a:off x="6013450" y="5648325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AS2</a:t>
            </a:r>
          </a:p>
        </p:txBody>
      </p:sp>
      <p:sp>
        <p:nvSpPr>
          <p:cNvPr id="140341" name="Oval 61"/>
          <p:cNvSpPr>
            <a:spLocks noChangeArrowheads="1"/>
          </p:cNvSpPr>
          <p:nvPr/>
        </p:nvSpPr>
        <p:spPr bwMode="auto">
          <a:xfrm>
            <a:off x="2992438" y="6026150"/>
            <a:ext cx="457200" cy="11906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42" name="Line 62"/>
          <p:cNvSpPr>
            <a:spLocks noChangeShapeType="1"/>
          </p:cNvSpPr>
          <p:nvPr/>
        </p:nvSpPr>
        <p:spPr bwMode="auto">
          <a:xfrm>
            <a:off x="2992438" y="6016625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43" name="Line 63"/>
          <p:cNvSpPr>
            <a:spLocks noChangeShapeType="1"/>
          </p:cNvSpPr>
          <p:nvPr/>
        </p:nvSpPr>
        <p:spPr bwMode="auto">
          <a:xfrm>
            <a:off x="3449638" y="6016625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44" name="Rectangle 64"/>
          <p:cNvSpPr>
            <a:spLocks noChangeArrowheads="1"/>
          </p:cNvSpPr>
          <p:nvPr/>
        </p:nvSpPr>
        <p:spPr bwMode="auto">
          <a:xfrm>
            <a:off x="2992438" y="6016625"/>
            <a:ext cx="452437" cy="714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45" name="Oval 65"/>
          <p:cNvSpPr>
            <a:spLocks noChangeArrowheads="1"/>
          </p:cNvSpPr>
          <p:nvPr/>
        </p:nvSpPr>
        <p:spPr bwMode="auto">
          <a:xfrm>
            <a:off x="2987675" y="5935663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46" name="Rectangle 66"/>
          <p:cNvSpPr>
            <a:spLocks noChangeArrowheads="1"/>
          </p:cNvSpPr>
          <p:nvPr/>
        </p:nvSpPr>
        <p:spPr bwMode="auto">
          <a:xfrm>
            <a:off x="3111500" y="5975350"/>
            <a:ext cx="207963" cy="1412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47" name="Text Box 67"/>
          <p:cNvSpPr txBox="1">
            <a:spLocks noChangeArrowheads="1"/>
          </p:cNvSpPr>
          <p:nvPr/>
        </p:nvSpPr>
        <p:spPr bwMode="auto">
          <a:xfrm>
            <a:off x="3011488" y="5854700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1a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40348" name="Group 68"/>
          <p:cNvGrpSpPr>
            <a:grpSpLocks/>
          </p:cNvGrpSpPr>
          <p:nvPr/>
        </p:nvGrpSpPr>
        <p:grpSpPr bwMode="auto">
          <a:xfrm>
            <a:off x="6105525" y="5080000"/>
            <a:ext cx="471488" cy="396875"/>
            <a:chOff x="4320" y="1940"/>
            <a:chExt cx="323" cy="269"/>
          </a:xfrm>
        </p:grpSpPr>
        <p:sp>
          <p:nvSpPr>
            <p:cNvPr id="140399" name="Oval 69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0" name="Line 70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401" name="Line 71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402" name="Rectangle 72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0403" name="Oval 73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4" name="Rectangle 74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5" name="Text Box 75"/>
            <p:cNvSpPr txBox="1">
              <a:spLocks noChangeArrowheads="1"/>
            </p:cNvSpPr>
            <p:nvPr/>
          </p:nvSpPr>
          <p:spPr bwMode="auto">
            <a:xfrm>
              <a:off x="4320" y="1940"/>
              <a:ext cx="3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40349" name="Group 76"/>
          <p:cNvGrpSpPr>
            <a:grpSpLocks/>
          </p:cNvGrpSpPr>
          <p:nvPr/>
        </p:nvGrpSpPr>
        <p:grpSpPr bwMode="auto">
          <a:xfrm>
            <a:off x="6500813" y="5407025"/>
            <a:ext cx="492125" cy="396875"/>
            <a:chOff x="4590" y="2162"/>
            <a:chExt cx="337" cy="269"/>
          </a:xfrm>
        </p:grpSpPr>
        <p:sp>
          <p:nvSpPr>
            <p:cNvPr id="140392" name="Oval 77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93" name="Line 78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94" name="Line 79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95" name="Rectangle 80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0396" name="Oval 81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97" name="Rectangle 82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98" name="Text Box 83"/>
            <p:cNvSpPr txBox="1">
              <a:spLocks noChangeArrowheads="1"/>
            </p:cNvSpPr>
            <p:nvPr/>
          </p:nvSpPr>
          <p:spPr bwMode="auto">
            <a:xfrm>
              <a:off x="4590" y="2162"/>
              <a:ext cx="3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2b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40350" name="Group 84"/>
          <p:cNvGrpSpPr>
            <a:grpSpLocks/>
          </p:cNvGrpSpPr>
          <p:nvPr/>
        </p:nvGrpSpPr>
        <p:grpSpPr bwMode="auto">
          <a:xfrm>
            <a:off x="4275138" y="5953125"/>
            <a:ext cx="461962" cy="396875"/>
            <a:chOff x="2016" y="1980"/>
            <a:chExt cx="316" cy="269"/>
          </a:xfrm>
        </p:grpSpPr>
        <p:sp>
          <p:nvSpPr>
            <p:cNvPr id="140384" name="Oval 85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85" name="Line 86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86" name="Line 87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87" name="Rectangle 88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0388" name="Oval 89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0389" name="Group 90"/>
            <p:cNvGrpSpPr>
              <a:grpSpLocks/>
            </p:cNvGrpSpPr>
            <p:nvPr/>
          </p:nvGrpSpPr>
          <p:grpSpPr bwMode="auto">
            <a:xfrm>
              <a:off x="2022" y="1980"/>
              <a:ext cx="306" cy="269"/>
              <a:chOff x="2901" y="2429"/>
              <a:chExt cx="313" cy="269"/>
            </a:xfrm>
          </p:grpSpPr>
          <p:sp>
            <p:nvSpPr>
              <p:cNvPr id="140390" name="Rectangle 9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0391" name="Text Box 92"/>
              <p:cNvSpPr txBox="1">
                <a:spLocks noChangeArrowheads="1"/>
              </p:cNvSpPr>
              <p:nvPr/>
            </p:nvSpPr>
            <p:spPr bwMode="auto">
              <a:xfrm>
                <a:off x="2901" y="2429"/>
                <a:ext cx="31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40351" name="Group 93"/>
          <p:cNvGrpSpPr>
            <a:grpSpLocks/>
          </p:cNvGrpSpPr>
          <p:nvPr/>
        </p:nvGrpSpPr>
        <p:grpSpPr bwMode="auto">
          <a:xfrm>
            <a:off x="1939925" y="4840288"/>
            <a:ext cx="469900" cy="396875"/>
            <a:chOff x="2014" y="1980"/>
            <a:chExt cx="321" cy="269"/>
          </a:xfrm>
        </p:grpSpPr>
        <p:sp>
          <p:nvSpPr>
            <p:cNvPr id="140376" name="Oval 94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77" name="Line 95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78" name="Line 96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79" name="Rectangle 97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0380" name="Oval 98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0381" name="Group 99"/>
            <p:cNvGrpSpPr>
              <a:grpSpLocks/>
            </p:cNvGrpSpPr>
            <p:nvPr/>
          </p:nvGrpSpPr>
          <p:grpSpPr bwMode="auto">
            <a:xfrm>
              <a:off x="2014" y="1980"/>
              <a:ext cx="321" cy="269"/>
              <a:chOff x="2893" y="2429"/>
              <a:chExt cx="328" cy="269"/>
            </a:xfrm>
          </p:grpSpPr>
          <p:sp>
            <p:nvSpPr>
              <p:cNvPr id="140382" name="Rectangle 10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0383" name="Text Box 101"/>
              <p:cNvSpPr txBox="1">
                <a:spLocks noChangeArrowheads="1"/>
              </p:cNvSpPr>
              <p:nvPr/>
            </p:nvSpPr>
            <p:spPr bwMode="auto">
              <a:xfrm>
                <a:off x="2893" y="2429"/>
                <a:ext cx="32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3c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0352" name="Line 102"/>
          <p:cNvSpPr>
            <a:spLocks noChangeShapeType="1"/>
          </p:cNvSpPr>
          <p:nvPr/>
        </p:nvSpPr>
        <p:spPr bwMode="auto">
          <a:xfrm flipH="1">
            <a:off x="1978025" y="5149850"/>
            <a:ext cx="90488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3" name="Line 103"/>
          <p:cNvSpPr>
            <a:spLocks noChangeShapeType="1"/>
          </p:cNvSpPr>
          <p:nvPr/>
        </p:nvSpPr>
        <p:spPr bwMode="auto">
          <a:xfrm flipV="1">
            <a:off x="1027113" y="5380038"/>
            <a:ext cx="714375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4" name="Line 104"/>
          <p:cNvSpPr>
            <a:spLocks noChangeShapeType="1"/>
          </p:cNvSpPr>
          <p:nvPr/>
        </p:nvSpPr>
        <p:spPr bwMode="auto">
          <a:xfrm flipH="1">
            <a:off x="2259013" y="4694238"/>
            <a:ext cx="198437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5" name="Line 105"/>
          <p:cNvSpPr>
            <a:spLocks noChangeShapeType="1"/>
          </p:cNvSpPr>
          <p:nvPr/>
        </p:nvSpPr>
        <p:spPr bwMode="auto">
          <a:xfrm>
            <a:off x="1851025" y="4681538"/>
            <a:ext cx="17303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6" name="Line 106"/>
          <p:cNvSpPr>
            <a:spLocks noChangeShapeType="1"/>
          </p:cNvSpPr>
          <p:nvPr/>
        </p:nvSpPr>
        <p:spPr bwMode="auto">
          <a:xfrm flipH="1">
            <a:off x="2814638" y="4818063"/>
            <a:ext cx="100012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7" name="Line 107"/>
          <p:cNvSpPr>
            <a:spLocks noChangeShapeType="1"/>
          </p:cNvSpPr>
          <p:nvPr/>
        </p:nvSpPr>
        <p:spPr bwMode="auto">
          <a:xfrm>
            <a:off x="6958013" y="5581650"/>
            <a:ext cx="947737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8" name="Line 108"/>
          <p:cNvSpPr>
            <a:spLocks noChangeShapeType="1"/>
          </p:cNvSpPr>
          <p:nvPr/>
        </p:nvSpPr>
        <p:spPr bwMode="auto">
          <a:xfrm flipV="1">
            <a:off x="6554788" y="5162550"/>
            <a:ext cx="1420812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9" name="Line 109"/>
          <p:cNvSpPr>
            <a:spLocks noChangeShapeType="1"/>
          </p:cNvSpPr>
          <p:nvPr/>
        </p:nvSpPr>
        <p:spPr bwMode="auto">
          <a:xfrm flipH="1" flipV="1">
            <a:off x="6067425" y="4868863"/>
            <a:ext cx="185738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0" name="Line 110"/>
          <p:cNvSpPr>
            <a:spLocks noChangeShapeType="1"/>
          </p:cNvSpPr>
          <p:nvPr/>
        </p:nvSpPr>
        <p:spPr bwMode="auto">
          <a:xfrm flipH="1" flipV="1">
            <a:off x="5611813" y="5019675"/>
            <a:ext cx="19685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1" name="Line 111"/>
          <p:cNvSpPr>
            <a:spLocks noChangeShapeType="1"/>
          </p:cNvSpPr>
          <p:nvPr/>
        </p:nvSpPr>
        <p:spPr bwMode="auto">
          <a:xfrm flipH="1">
            <a:off x="2852738" y="6118225"/>
            <a:ext cx="19685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2" name="Line 112"/>
          <p:cNvSpPr>
            <a:spLocks noChangeShapeType="1"/>
          </p:cNvSpPr>
          <p:nvPr/>
        </p:nvSpPr>
        <p:spPr bwMode="auto">
          <a:xfrm flipH="1" flipV="1">
            <a:off x="2803525" y="5969000"/>
            <a:ext cx="185738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3" name="Line 113"/>
          <p:cNvSpPr>
            <a:spLocks noChangeShapeType="1"/>
          </p:cNvSpPr>
          <p:nvPr/>
        </p:nvSpPr>
        <p:spPr bwMode="auto">
          <a:xfrm flipH="1">
            <a:off x="3198813" y="6369050"/>
            <a:ext cx="309562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4" name="Line 114"/>
          <p:cNvSpPr>
            <a:spLocks noChangeShapeType="1"/>
          </p:cNvSpPr>
          <p:nvPr/>
        </p:nvSpPr>
        <p:spPr bwMode="auto">
          <a:xfrm flipV="1">
            <a:off x="3903663" y="5692775"/>
            <a:ext cx="3349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5" name="Line 115"/>
          <p:cNvSpPr>
            <a:spLocks noChangeShapeType="1"/>
          </p:cNvSpPr>
          <p:nvPr/>
        </p:nvSpPr>
        <p:spPr bwMode="auto">
          <a:xfrm>
            <a:off x="4572000" y="6243638"/>
            <a:ext cx="17303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6" name="Line 116"/>
          <p:cNvSpPr>
            <a:spLocks noChangeShapeType="1"/>
          </p:cNvSpPr>
          <p:nvPr/>
        </p:nvSpPr>
        <p:spPr bwMode="auto">
          <a:xfrm>
            <a:off x="3867150" y="5805488"/>
            <a:ext cx="209550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7" name="Freeform 117"/>
          <p:cNvSpPr>
            <a:spLocks/>
          </p:cNvSpPr>
          <p:nvPr/>
        </p:nvSpPr>
        <p:spPr bwMode="auto">
          <a:xfrm>
            <a:off x="3641725" y="4198938"/>
            <a:ext cx="973138" cy="79533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68" name="Text Box 118"/>
          <p:cNvSpPr txBox="1">
            <a:spLocks noChangeArrowheads="1"/>
          </p:cNvSpPr>
          <p:nvPr/>
        </p:nvSpPr>
        <p:spPr bwMode="auto">
          <a:xfrm>
            <a:off x="3963988" y="436245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369" name="Text Box 120"/>
          <p:cNvSpPr txBox="1">
            <a:spLocks noChangeArrowheads="1"/>
          </p:cNvSpPr>
          <p:nvPr/>
        </p:nvSpPr>
        <p:spPr bwMode="auto">
          <a:xfrm rot="-1061543">
            <a:off x="3009900" y="4089400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/>
              <a:t>…</a:t>
            </a:r>
          </a:p>
        </p:txBody>
      </p:sp>
      <p:sp>
        <p:nvSpPr>
          <p:cNvPr id="1403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40371" name="Line 118"/>
          <p:cNvSpPr>
            <a:spLocks noChangeShapeType="1"/>
          </p:cNvSpPr>
          <p:nvPr/>
        </p:nvSpPr>
        <p:spPr bwMode="auto">
          <a:xfrm flipH="1">
            <a:off x="3897313" y="4056063"/>
            <a:ext cx="2430462" cy="2162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0372" name="Freeform 4"/>
          <p:cNvSpPr>
            <a:spLocks/>
          </p:cNvSpPr>
          <p:nvPr/>
        </p:nvSpPr>
        <p:spPr bwMode="auto">
          <a:xfrm>
            <a:off x="772795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73" name="Freeform 112"/>
          <p:cNvSpPr>
            <a:spLocks/>
          </p:cNvSpPr>
          <p:nvPr/>
        </p:nvSpPr>
        <p:spPr bwMode="auto">
          <a:xfrm flipH="1">
            <a:off x="0" y="48704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74" name="Text Box 113"/>
          <p:cNvSpPr txBox="1">
            <a:spLocks noChangeArrowheads="1"/>
          </p:cNvSpPr>
          <p:nvPr/>
        </p:nvSpPr>
        <p:spPr bwMode="auto">
          <a:xfrm>
            <a:off x="168275" y="5556250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40375" name="Text Box 113"/>
          <p:cNvSpPr txBox="1">
            <a:spLocks noChangeArrowheads="1"/>
          </p:cNvSpPr>
          <p:nvPr/>
        </p:nvSpPr>
        <p:spPr bwMode="auto">
          <a:xfrm>
            <a:off x="7875588" y="5302250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</p:spTree>
    <p:extLst>
      <p:ext uri="{BB962C8B-B14F-4D97-AF65-F5344CB8AC3E}">
        <p14:creationId xmlns="" xmlns:p14="http://schemas.microsoft.com/office/powerpoint/2010/main" val="29827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091FC6A-5442-48F5-86DB-C140AE3A3356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41314" name="Rectangle 15"/>
          <p:cNvSpPr>
            <a:spLocks noGrp="1" noChangeArrowheads="1"/>
          </p:cNvSpPr>
          <p:nvPr>
            <p:ph type="title"/>
          </p:nvPr>
        </p:nvSpPr>
        <p:spPr>
          <a:xfrm>
            <a:off x="173038" y="0"/>
            <a:ext cx="8764587" cy="1143000"/>
          </a:xfrm>
        </p:spPr>
        <p:txBody>
          <a:bodyPr/>
          <a:lstStyle/>
          <a:p>
            <a:r>
              <a:rPr lang="el-GR" sz="2800" smtClean="0"/>
              <a:t>Παράδειγμα</a:t>
            </a:r>
            <a:r>
              <a:rPr lang="en-US" sz="2800" smtClean="0"/>
              <a:t>: </a:t>
            </a:r>
            <a:r>
              <a:rPr lang="el-GR" sz="2800" smtClean="0"/>
              <a:t>Διαλέγοντας μεταξύ πολλαπλών</a:t>
            </a:r>
            <a:r>
              <a:rPr lang="en-US" sz="2800" smtClean="0"/>
              <a:t> AS</a:t>
            </a:r>
          </a:p>
        </p:txBody>
      </p:sp>
      <p:sp>
        <p:nvSpPr>
          <p:cNvPr id="14131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11163" y="965770"/>
            <a:ext cx="7991475" cy="3085529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400" dirty="0" smtClean="0"/>
              <a:t>Έστω τώρα ότι το</a:t>
            </a:r>
            <a:r>
              <a:rPr lang="en-US" sz="2400" dirty="0" smtClean="0"/>
              <a:t> AS1 </a:t>
            </a:r>
            <a:r>
              <a:rPr lang="el-GR" sz="2400" dirty="0" smtClean="0"/>
              <a:t>μαθαίνει από το </a:t>
            </a:r>
            <a:r>
              <a:rPr lang="en-US" sz="2400" dirty="0" smtClean="0"/>
              <a:t>inter-AS</a:t>
            </a:r>
            <a:r>
              <a:rPr lang="el-GR" sz="2400" dirty="0" smtClean="0"/>
              <a:t> πρωτόκολλο</a:t>
            </a:r>
            <a:r>
              <a:rPr lang="en-US" sz="2400" dirty="0" smtClean="0"/>
              <a:t> </a:t>
            </a:r>
            <a:r>
              <a:rPr lang="el-GR" sz="2400" dirty="0" smtClean="0"/>
              <a:t>ότι το </a:t>
            </a:r>
            <a:r>
              <a:rPr lang="el-GR" sz="2400" dirty="0" err="1" smtClean="0"/>
              <a:t>υποδίκτυο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l-GR" sz="2400" dirty="0" smtClean="0"/>
              <a:t>είναι προσεγγίσιμο από το </a:t>
            </a:r>
            <a:r>
              <a:rPr lang="en-US" sz="2400" dirty="0" smtClean="0"/>
              <a:t>AS3 </a:t>
            </a:r>
            <a:r>
              <a:rPr lang="el-GR" sz="2400" i="1" dirty="0" smtClean="0">
                <a:solidFill>
                  <a:srgbClr val="FF0000"/>
                </a:solidFill>
              </a:rPr>
              <a:t>και</a:t>
            </a:r>
            <a:r>
              <a:rPr lang="el-GR" sz="2400" i="1" dirty="0" smtClean="0"/>
              <a:t> </a:t>
            </a:r>
            <a:r>
              <a:rPr lang="el-GR" sz="2400" dirty="0" smtClean="0"/>
              <a:t>από</a:t>
            </a:r>
            <a:r>
              <a:rPr lang="el-GR" sz="2400" i="1" dirty="0" smtClean="0"/>
              <a:t> το</a:t>
            </a:r>
            <a:r>
              <a:rPr lang="en-US" sz="2400" dirty="0" smtClean="0"/>
              <a:t> AS2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400" dirty="0" smtClean="0"/>
              <a:t>Για τη διαμόρφωση του πίνακα προώθησης</a:t>
            </a:r>
            <a:r>
              <a:rPr lang="en-US" sz="2400" dirty="0" smtClean="0"/>
              <a:t>, </a:t>
            </a:r>
            <a:r>
              <a:rPr lang="el-GR" sz="2400" dirty="0" smtClean="0"/>
              <a:t>ο δρομολογητής</a:t>
            </a:r>
            <a:r>
              <a:rPr lang="en-US" sz="2400" dirty="0" smtClean="0"/>
              <a:t> 1d </a:t>
            </a:r>
            <a:r>
              <a:rPr lang="el-GR" sz="2400" dirty="0" smtClean="0"/>
              <a:t>πρέπει να καθορίσει προς ποιόν δρομολογητή πύλης θα πρέπει να προωθεί τα πακέτα για τον προορισμό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dirty="0" smtClean="0"/>
              <a:t>Αυτό είναι επίσης δουλειά του </a:t>
            </a:r>
            <a:r>
              <a:rPr lang="en-US" dirty="0" smtClean="0"/>
              <a:t>inter-AS</a:t>
            </a:r>
            <a:r>
              <a:rPr lang="el-GR" dirty="0" smtClean="0"/>
              <a:t> πρωτοκόλλου δρομολόγησης</a:t>
            </a:r>
            <a:r>
              <a:rPr lang="en-US" dirty="0" smtClean="0"/>
              <a:t>!</a:t>
            </a:r>
          </a:p>
          <a:p>
            <a:endParaRPr lang="en-US" sz="2400" dirty="0" smtClean="0"/>
          </a:p>
        </p:txBody>
      </p:sp>
      <p:grpSp>
        <p:nvGrpSpPr>
          <p:cNvPr id="141316" name="Group 17"/>
          <p:cNvGrpSpPr>
            <a:grpSpLocks/>
          </p:cNvGrpSpPr>
          <p:nvPr/>
        </p:nvGrpSpPr>
        <p:grpSpPr bwMode="auto">
          <a:xfrm>
            <a:off x="885825" y="3989388"/>
            <a:ext cx="7132638" cy="2249487"/>
            <a:chOff x="-89" y="846"/>
            <a:chExt cx="4493" cy="1417"/>
          </a:xfrm>
        </p:grpSpPr>
        <p:sp>
          <p:nvSpPr>
            <p:cNvPr id="141326" name="Freeform 18"/>
            <p:cNvSpPr>
              <a:spLocks/>
            </p:cNvSpPr>
            <p:nvPr/>
          </p:nvSpPr>
          <p:spPr bwMode="auto">
            <a:xfrm>
              <a:off x="2581" y="1006"/>
              <a:ext cx="1482" cy="952"/>
            </a:xfrm>
            <a:custGeom>
              <a:avLst/>
              <a:gdLst>
                <a:gd name="T0" fmla="*/ 105533 w 1162"/>
                <a:gd name="T1" fmla="*/ 2147483647 h 543"/>
                <a:gd name="T2" fmla="*/ 692650 w 1162"/>
                <a:gd name="T3" fmla="*/ 518592198 h 543"/>
                <a:gd name="T4" fmla="*/ 1770323 w 1162"/>
                <a:gd name="T5" fmla="*/ 2147483647 h 543"/>
                <a:gd name="T6" fmla="*/ 2153747 w 1162"/>
                <a:gd name="T7" fmla="*/ 2147483647 h 543"/>
                <a:gd name="T8" fmla="*/ 1974455 w 1162"/>
                <a:gd name="T9" fmla="*/ 2147483647 h 543"/>
                <a:gd name="T10" fmla="*/ 1102892 w 1162"/>
                <a:gd name="T11" fmla="*/ 2147483647 h 543"/>
                <a:gd name="T12" fmla="*/ 165316 w 1162"/>
                <a:gd name="T13" fmla="*/ 2147483647 h 543"/>
                <a:gd name="T14" fmla="*/ 105533 w 1162"/>
                <a:gd name="T15" fmla="*/ 214748364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27" name="Freeform 19"/>
            <p:cNvSpPr>
              <a:spLocks/>
            </p:cNvSpPr>
            <p:nvPr/>
          </p:nvSpPr>
          <p:spPr bwMode="auto">
            <a:xfrm>
              <a:off x="171" y="846"/>
              <a:ext cx="1154" cy="944"/>
            </a:xfrm>
            <a:custGeom>
              <a:avLst/>
              <a:gdLst>
                <a:gd name="T0" fmla="*/ 29 w 1198"/>
                <a:gd name="T1" fmla="*/ 2147483647 h 451"/>
                <a:gd name="T2" fmla="*/ 58 w 1198"/>
                <a:gd name="T3" fmla="*/ 2147483647 h 451"/>
                <a:gd name="T4" fmla="*/ 141 w 1198"/>
                <a:gd name="T5" fmla="*/ 2147483647 h 451"/>
                <a:gd name="T6" fmla="*/ 309 w 1198"/>
                <a:gd name="T7" fmla="*/ 2147483647 h 451"/>
                <a:gd name="T8" fmla="*/ 370 w 1198"/>
                <a:gd name="T9" fmla="*/ 2147483647 h 451"/>
                <a:gd name="T10" fmla="*/ 280 w 1198"/>
                <a:gd name="T11" fmla="*/ 2147483647 h 451"/>
                <a:gd name="T12" fmla="*/ 97 w 1198"/>
                <a:gd name="T13" fmla="*/ 2147483647 h 451"/>
                <a:gd name="T14" fmla="*/ 13 w 1198"/>
                <a:gd name="T15" fmla="*/ 2147483647 h 451"/>
                <a:gd name="T16" fmla="*/ 29 w 1198"/>
                <a:gd name="T17" fmla="*/ 2147483647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28" name="Freeform 20"/>
            <p:cNvSpPr>
              <a:spLocks/>
            </p:cNvSpPr>
            <p:nvPr/>
          </p:nvSpPr>
          <p:spPr bwMode="auto">
            <a:xfrm>
              <a:off x="916" y="1527"/>
              <a:ext cx="1846" cy="736"/>
            </a:xfrm>
            <a:custGeom>
              <a:avLst/>
              <a:gdLst>
                <a:gd name="T0" fmla="*/ 18222 w 1583"/>
                <a:gd name="T1" fmla="*/ 2383 h 682"/>
                <a:gd name="T2" fmla="*/ 47765 w 1583"/>
                <a:gd name="T3" fmla="*/ 793 h 682"/>
                <a:gd name="T4" fmla="*/ 92015 w 1583"/>
                <a:gd name="T5" fmla="*/ 217 h 682"/>
                <a:gd name="T6" fmla="*/ 135626 w 1583"/>
                <a:gd name="T7" fmla="*/ 2049 h 682"/>
                <a:gd name="T8" fmla="*/ 183393 w 1583"/>
                <a:gd name="T9" fmla="*/ 4563 h 682"/>
                <a:gd name="T10" fmla="*/ 149176 w 1583"/>
                <a:gd name="T11" fmla="*/ 6838 h 682"/>
                <a:gd name="T12" fmla="*/ 80934 w 1583"/>
                <a:gd name="T13" fmla="*/ 6952 h 682"/>
                <a:gd name="T14" fmla="*/ 10369 w 1583"/>
                <a:gd name="T15" fmla="*/ 6326 h 682"/>
                <a:gd name="T16" fmla="*/ 18222 w 1583"/>
                <a:gd name="T17" fmla="*/ 2383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29" name="Oval 21"/>
            <p:cNvSpPr>
              <a:spLocks noChangeArrowheads="1"/>
            </p:cNvSpPr>
            <p:nvPr/>
          </p:nvSpPr>
          <p:spPr bwMode="auto">
            <a:xfrm>
              <a:off x="411" y="152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30" name="Line 22"/>
            <p:cNvSpPr>
              <a:spLocks noChangeShapeType="1"/>
            </p:cNvSpPr>
            <p:nvPr/>
          </p:nvSpPr>
          <p:spPr bwMode="auto">
            <a:xfrm>
              <a:off x="411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31" name="Line 23"/>
            <p:cNvSpPr>
              <a:spLocks noChangeShapeType="1"/>
            </p:cNvSpPr>
            <p:nvPr/>
          </p:nvSpPr>
          <p:spPr bwMode="auto">
            <a:xfrm>
              <a:off x="699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32" name="Rectangle 24"/>
            <p:cNvSpPr>
              <a:spLocks noChangeArrowheads="1"/>
            </p:cNvSpPr>
            <p:nvPr/>
          </p:nvSpPr>
          <p:spPr bwMode="auto">
            <a:xfrm>
              <a:off x="411" y="1519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33" name="Oval 25"/>
            <p:cNvSpPr>
              <a:spLocks noChangeArrowheads="1"/>
            </p:cNvSpPr>
            <p:nvPr/>
          </p:nvSpPr>
          <p:spPr bwMode="auto">
            <a:xfrm>
              <a:off x="408" y="1465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34" name="Rectangle 26"/>
            <p:cNvSpPr>
              <a:spLocks noChangeArrowheads="1"/>
            </p:cNvSpPr>
            <p:nvPr/>
          </p:nvSpPr>
          <p:spPr bwMode="auto">
            <a:xfrm>
              <a:off x="488" y="1477"/>
              <a:ext cx="130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35" name="Text Box 27"/>
            <p:cNvSpPr txBox="1">
              <a:spLocks noChangeArrowheads="1"/>
            </p:cNvSpPr>
            <p:nvPr/>
          </p:nvSpPr>
          <p:spPr bwMode="auto">
            <a:xfrm>
              <a:off x="402" y="1420"/>
              <a:ext cx="3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1336" name="Oval 28"/>
            <p:cNvSpPr>
              <a:spLocks noChangeArrowheads="1"/>
            </p:cNvSpPr>
            <p:nvPr/>
          </p:nvSpPr>
          <p:spPr bwMode="auto">
            <a:xfrm>
              <a:off x="1531" y="2089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37" name="Line 29"/>
            <p:cNvSpPr>
              <a:spLocks noChangeShapeType="1"/>
            </p:cNvSpPr>
            <p:nvPr/>
          </p:nvSpPr>
          <p:spPr bwMode="auto">
            <a:xfrm>
              <a:off x="1531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38" name="Line 30"/>
            <p:cNvSpPr>
              <a:spLocks noChangeShapeType="1"/>
            </p:cNvSpPr>
            <p:nvPr/>
          </p:nvSpPr>
          <p:spPr bwMode="auto">
            <a:xfrm>
              <a:off x="1819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39" name="Rectangle 31"/>
            <p:cNvSpPr>
              <a:spLocks noChangeArrowheads="1"/>
            </p:cNvSpPr>
            <p:nvPr/>
          </p:nvSpPr>
          <p:spPr bwMode="auto">
            <a:xfrm>
              <a:off x="1531" y="2082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40" name="Oval 32"/>
            <p:cNvSpPr>
              <a:spLocks noChangeArrowheads="1"/>
            </p:cNvSpPr>
            <p:nvPr/>
          </p:nvSpPr>
          <p:spPr bwMode="auto">
            <a:xfrm>
              <a:off x="1528" y="2028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1341" name="Group 33"/>
            <p:cNvGrpSpPr>
              <a:grpSpLocks/>
            </p:cNvGrpSpPr>
            <p:nvPr/>
          </p:nvGrpSpPr>
          <p:grpSpPr bwMode="auto">
            <a:xfrm>
              <a:off x="1537" y="1977"/>
              <a:ext cx="282" cy="250"/>
              <a:chOff x="2904" y="2429"/>
              <a:chExt cx="309" cy="269"/>
            </a:xfrm>
          </p:grpSpPr>
          <p:sp>
            <p:nvSpPr>
              <p:cNvPr id="141433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34" name="Text Box 35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1d</a:t>
                </a:r>
              </a:p>
            </p:txBody>
          </p:sp>
        </p:grpSp>
        <p:sp>
          <p:nvSpPr>
            <p:cNvPr id="141342" name="Oval 36"/>
            <p:cNvSpPr>
              <a:spLocks noChangeArrowheads="1"/>
            </p:cNvSpPr>
            <p:nvPr/>
          </p:nvSpPr>
          <p:spPr bwMode="auto">
            <a:xfrm>
              <a:off x="927" y="1403"/>
              <a:ext cx="288" cy="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43" name="Line 37"/>
            <p:cNvSpPr>
              <a:spLocks noChangeShapeType="1"/>
            </p:cNvSpPr>
            <p:nvPr/>
          </p:nvSpPr>
          <p:spPr bwMode="auto">
            <a:xfrm>
              <a:off x="927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44" name="Line 38"/>
            <p:cNvSpPr>
              <a:spLocks noChangeShapeType="1"/>
            </p:cNvSpPr>
            <p:nvPr/>
          </p:nvSpPr>
          <p:spPr bwMode="auto">
            <a:xfrm>
              <a:off x="1215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45" name="Rectangle 39"/>
            <p:cNvSpPr>
              <a:spLocks noChangeArrowheads="1"/>
            </p:cNvSpPr>
            <p:nvPr/>
          </p:nvSpPr>
          <p:spPr bwMode="auto">
            <a:xfrm>
              <a:off x="927" y="1397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46" name="Oval 40"/>
            <p:cNvSpPr>
              <a:spLocks noChangeArrowheads="1"/>
            </p:cNvSpPr>
            <p:nvPr/>
          </p:nvSpPr>
          <p:spPr bwMode="auto">
            <a:xfrm>
              <a:off x="924" y="1342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47" name="Rectangle 41"/>
            <p:cNvSpPr>
              <a:spLocks noChangeArrowheads="1"/>
            </p:cNvSpPr>
            <p:nvPr/>
          </p:nvSpPr>
          <p:spPr bwMode="auto">
            <a:xfrm>
              <a:off x="1004" y="1354"/>
              <a:ext cx="131" cy="10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48" name="Text Box 42"/>
            <p:cNvSpPr txBox="1">
              <a:spLocks noChangeArrowheads="1"/>
            </p:cNvSpPr>
            <p:nvPr/>
          </p:nvSpPr>
          <p:spPr bwMode="auto">
            <a:xfrm>
              <a:off x="925" y="1297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1349" name="Oval 43"/>
            <p:cNvSpPr>
              <a:spLocks noChangeArrowheads="1"/>
            </p:cNvSpPr>
            <p:nvPr/>
          </p:nvSpPr>
          <p:spPr bwMode="auto">
            <a:xfrm>
              <a:off x="1498" y="1721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50" name="Line 44"/>
            <p:cNvSpPr>
              <a:spLocks noChangeShapeType="1"/>
            </p:cNvSpPr>
            <p:nvPr/>
          </p:nvSpPr>
          <p:spPr bwMode="auto">
            <a:xfrm>
              <a:off x="1498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1" name="Line 45"/>
            <p:cNvSpPr>
              <a:spLocks noChangeShapeType="1"/>
            </p:cNvSpPr>
            <p:nvPr/>
          </p:nvSpPr>
          <p:spPr bwMode="auto">
            <a:xfrm>
              <a:off x="1786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2" name="Rectangle 46"/>
            <p:cNvSpPr>
              <a:spLocks noChangeArrowheads="1"/>
            </p:cNvSpPr>
            <p:nvPr/>
          </p:nvSpPr>
          <p:spPr bwMode="auto">
            <a:xfrm>
              <a:off x="1498" y="1715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53" name="Oval 47"/>
            <p:cNvSpPr>
              <a:spLocks noChangeArrowheads="1"/>
            </p:cNvSpPr>
            <p:nvPr/>
          </p:nvSpPr>
          <p:spPr bwMode="auto">
            <a:xfrm>
              <a:off x="1495" y="166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1354" name="Group 48"/>
            <p:cNvGrpSpPr>
              <a:grpSpLocks/>
            </p:cNvGrpSpPr>
            <p:nvPr/>
          </p:nvGrpSpPr>
          <p:grpSpPr bwMode="auto">
            <a:xfrm>
              <a:off x="1507" y="1610"/>
              <a:ext cx="269" cy="249"/>
              <a:chOff x="2907" y="2429"/>
              <a:chExt cx="301" cy="269"/>
            </a:xfrm>
          </p:grpSpPr>
          <p:sp>
            <p:nvSpPr>
              <p:cNvPr id="141431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32" name="Text Box 50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1c</a:t>
                </a:r>
              </a:p>
            </p:txBody>
          </p:sp>
        </p:grpSp>
        <p:sp>
          <p:nvSpPr>
            <p:cNvPr id="141355" name="Line 51"/>
            <p:cNvSpPr>
              <a:spLocks noChangeShapeType="1"/>
            </p:cNvSpPr>
            <p:nvPr/>
          </p:nvSpPr>
          <p:spPr bwMode="auto">
            <a:xfrm>
              <a:off x="3149" y="1546"/>
              <a:ext cx="283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6" name="Line 52"/>
            <p:cNvSpPr>
              <a:spLocks noChangeShapeType="1"/>
            </p:cNvSpPr>
            <p:nvPr/>
          </p:nvSpPr>
          <p:spPr bwMode="auto">
            <a:xfrm>
              <a:off x="3447" y="1476"/>
              <a:ext cx="8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7" name="Line 53"/>
            <p:cNvSpPr>
              <a:spLocks noChangeShapeType="1"/>
            </p:cNvSpPr>
            <p:nvPr/>
          </p:nvSpPr>
          <p:spPr bwMode="auto">
            <a:xfrm flipV="1">
              <a:off x="3086" y="1435"/>
              <a:ext cx="105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8" name="Freeform 54"/>
            <p:cNvSpPr>
              <a:spLocks/>
            </p:cNvSpPr>
            <p:nvPr/>
          </p:nvSpPr>
          <p:spPr bwMode="auto">
            <a:xfrm>
              <a:off x="1817" y="2024"/>
              <a:ext cx="243" cy="76"/>
            </a:xfrm>
            <a:custGeom>
              <a:avLst/>
              <a:gdLst>
                <a:gd name="T0" fmla="*/ 0 w 264"/>
                <a:gd name="T1" fmla="*/ 7 h 82"/>
                <a:gd name="T2" fmla="*/ 20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9" name="Freeform 55"/>
            <p:cNvSpPr>
              <a:spLocks/>
            </p:cNvSpPr>
            <p:nvPr/>
          </p:nvSpPr>
          <p:spPr bwMode="auto">
            <a:xfrm>
              <a:off x="1394" y="1990"/>
              <a:ext cx="140" cy="110"/>
            </a:xfrm>
            <a:custGeom>
              <a:avLst/>
              <a:gdLst>
                <a:gd name="T0" fmla="*/ 0 w 152"/>
                <a:gd name="T1" fmla="*/ 0 h 118"/>
                <a:gd name="T2" fmla="*/ 13 w 152"/>
                <a:gd name="T3" fmla="*/ 14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0" name="Freeform 56"/>
            <p:cNvSpPr>
              <a:spLocks/>
            </p:cNvSpPr>
            <p:nvPr/>
          </p:nvSpPr>
          <p:spPr bwMode="auto">
            <a:xfrm>
              <a:off x="1508" y="1925"/>
              <a:ext cx="519" cy="77"/>
            </a:xfrm>
            <a:custGeom>
              <a:avLst/>
              <a:gdLst>
                <a:gd name="T0" fmla="*/ 0 w 564"/>
                <a:gd name="T1" fmla="*/ 0 h 82"/>
                <a:gd name="T2" fmla="*/ 43 w 564"/>
                <a:gd name="T3" fmla="*/ 1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1" name="Freeform 57"/>
            <p:cNvSpPr>
              <a:spLocks/>
            </p:cNvSpPr>
            <p:nvPr/>
          </p:nvSpPr>
          <p:spPr bwMode="auto">
            <a:xfrm>
              <a:off x="1451" y="1775"/>
              <a:ext cx="70" cy="87"/>
            </a:xfrm>
            <a:custGeom>
              <a:avLst/>
              <a:gdLst>
                <a:gd name="T0" fmla="*/ 0 w 76"/>
                <a:gd name="T1" fmla="*/ 9 h 94"/>
                <a:gd name="T2" fmla="*/ 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2" name="Freeform 58"/>
            <p:cNvSpPr>
              <a:spLocks/>
            </p:cNvSpPr>
            <p:nvPr/>
          </p:nvSpPr>
          <p:spPr bwMode="auto">
            <a:xfrm>
              <a:off x="692" y="1426"/>
              <a:ext cx="231" cy="106"/>
            </a:xfrm>
            <a:custGeom>
              <a:avLst/>
              <a:gdLst>
                <a:gd name="T0" fmla="*/ 0 w 252"/>
                <a:gd name="T1" fmla="*/ 13 h 114"/>
                <a:gd name="T2" fmla="*/ 17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3" name="Freeform 59"/>
            <p:cNvSpPr>
              <a:spLocks/>
            </p:cNvSpPr>
            <p:nvPr/>
          </p:nvSpPr>
          <p:spPr bwMode="auto">
            <a:xfrm>
              <a:off x="1092" y="1481"/>
              <a:ext cx="409" cy="240"/>
            </a:xfrm>
            <a:custGeom>
              <a:avLst/>
              <a:gdLst>
                <a:gd name="T0" fmla="*/ 0 w 444"/>
                <a:gd name="T1" fmla="*/ 0 h 258"/>
                <a:gd name="T2" fmla="*/ 35 w 444"/>
                <a:gd name="T3" fmla="*/ 27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4" name="Freeform 60"/>
            <p:cNvSpPr>
              <a:spLocks/>
            </p:cNvSpPr>
            <p:nvPr/>
          </p:nvSpPr>
          <p:spPr bwMode="auto">
            <a:xfrm>
              <a:off x="2310" y="1591"/>
              <a:ext cx="602" cy="390"/>
            </a:xfrm>
            <a:custGeom>
              <a:avLst/>
              <a:gdLst>
                <a:gd name="T0" fmla="*/ 0 w 654"/>
                <a:gd name="T1" fmla="*/ 43 h 420"/>
                <a:gd name="T2" fmla="*/ 50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5" name="Oval 61"/>
            <p:cNvSpPr>
              <a:spLocks noChangeArrowheads="1"/>
            </p:cNvSpPr>
            <p:nvPr/>
          </p:nvSpPr>
          <p:spPr bwMode="auto">
            <a:xfrm>
              <a:off x="2861" y="1532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66" name="Line 62"/>
            <p:cNvSpPr>
              <a:spLocks noChangeShapeType="1"/>
            </p:cNvSpPr>
            <p:nvPr/>
          </p:nvSpPr>
          <p:spPr bwMode="auto">
            <a:xfrm>
              <a:off x="2861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7" name="Line 63"/>
            <p:cNvSpPr>
              <a:spLocks noChangeShapeType="1"/>
            </p:cNvSpPr>
            <p:nvPr/>
          </p:nvSpPr>
          <p:spPr bwMode="auto">
            <a:xfrm>
              <a:off x="3149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8" name="Rectangle 64"/>
            <p:cNvSpPr>
              <a:spLocks noChangeArrowheads="1"/>
            </p:cNvSpPr>
            <p:nvPr/>
          </p:nvSpPr>
          <p:spPr bwMode="auto">
            <a:xfrm>
              <a:off x="2861" y="1525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69" name="Oval 65"/>
            <p:cNvSpPr>
              <a:spLocks noChangeArrowheads="1"/>
            </p:cNvSpPr>
            <p:nvPr/>
          </p:nvSpPr>
          <p:spPr bwMode="auto">
            <a:xfrm>
              <a:off x="2858" y="147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70" name="Rectangle 66"/>
            <p:cNvSpPr>
              <a:spLocks noChangeArrowheads="1"/>
            </p:cNvSpPr>
            <p:nvPr/>
          </p:nvSpPr>
          <p:spPr bwMode="auto">
            <a:xfrm>
              <a:off x="2938" y="1482"/>
              <a:ext cx="130" cy="11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71" name="Text Box 67"/>
            <p:cNvSpPr txBox="1">
              <a:spLocks noChangeArrowheads="1"/>
            </p:cNvSpPr>
            <p:nvPr/>
          </p:nvSpPr>
          <p:spPr bwMode="auto">
            <a:xfrm>
              <a:off x="2858" y="1426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1372" name="Text Box 68"/>
            <p:cNvSpPr txBox="1">
              <a:spLocks noChangeArrowheads="1"/>
            </p:cNvSpPr>
            <p:nvPr/>
          </p:nvSpPr>
          <p:spPr bwMode="auto">
            <a:xfrm>
              <a:off x="720" y="1507"/>
              <a:ext cx="4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41373" name="Text Box 69"/>
            <p:cNvSpPr txBox="1">
              <a:spLocks noChangeArrowheads="1"/>
            </p:cNvSpPr>
            <p:nvPr/>
          </p:nvSpPr>
          <p:spPr bwMode="auto">
            <a:xfrm>
              <a:off x="2360" y="1931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41374" name="Text Box 70"/>
            <p:cNvSpPr txBox="1">
              <a:spLocks noChangeArrowheads="1"/>
            </p:cNvSpPr>
            <p:nvPr/>
          </p:nvSpPr>
          <p:spPr bwMode="auto">
            <a:xfrm>
              <a:off x="3120" y="1693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AS2</a:t>
              </a:r>
            </a:p>
          </p:txBody>
        </p:sp>
        <p:sp>
          <p:nvSpPr>
            <p:cNvPr id="141375" name="Oval 71"/>
            <p:cNvSpPr>
              <a:spLocks noChangeArrowheads="1"/>
            </p:cNvSpPr>
            <p:nvPr/>
          </p:nvSpPr>
          <p:spPr bwMode="auto">
            <a:xfrm>
              <a:off x="1217" y="191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76" name="Line 72"/>
            <p:cNvSpPr>
              <a:spLocks noChangeShapeType="1"/>
            </p:cNvSpPr>
            <p:nvPr/>
          </p:nvSpPr>
          <p:spPr bwMode="auto">
            <a:xfrm>
              <a:off x="1217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77" name="Line 73"/>
            <p:cNvSpPr>
              <a:spLocks noChangeShapeType="1"/>
            </p:cNvSpPr>
            <p:nvPr/>
          </p:nvSpPr>
          <p:spPr bwMode="auto">
            <a:xfrm>
              <a:off x="1505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78" name="Rectangle 74"/>
            <p:cNvSpPr>
              <a:spLocks noChangeArrowheads="1"/>
            </p:cNvSpPr>
            <p:nvPr/>
          </p:nvSpPr>
          <p:spPr bwMode="auto">
            <a:xfrm>
              <a:off x="1217" y="1910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79" name="Oval 75"/>
            <p:cNvSpPr>
              <a:spLocks noChangeArrowheads="1"/>
            </p:cNvSpPr>
            <p:nvPr/>
          </p:nvSpPr>
          <p:spPr bwMode="auto">
            <a:xfrm>
              <a:off x="1214" y="1859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80" name="Rectangle 76"/>
            <p:cNvSpPr>
              <a:spLocks noChangeArrowheads="1"/>
            </p:cNvSpPr>
            <p:nvPr/>
          </p:nvSpPr>
          <p:spPr bwMode="auto">
            <a:xfrm>
              <a:off x="1292" y="1884"/>
              <a:ext cx="131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81" name="Text Box 77"/>
            <p:cNvSpPr txBox="1">
              <a:spLocks noChangeArrowheads="1"/>
            </p:cNvSpPr>
            <p:nvPr/>
          </p:nvSpPr>
          <p:spPr bwMode="auto">
            <a:xfrm>
              <a:off x="1229" y="1808"/>
              <a:ext cx="2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41382" name="Group 78"/>
            <p:cNvGrpSpPr>
              <a:grpSpLocks/>
            </p:cNvGrpSpPr>
            <p:nvPr/>
          </p:nvGrpSpPr>
          <p:grpSpPr bwMode="auto">
            <a:xfrm>
              <a:off x="3178" y="1320"/>
              <a:ext cx="297" cy="250"/>
              <a:chOff x="4320" y="1940"/>
              <a:chExt cx="323" cy="269"/>
            </a:xfrm>
          </p:grpSpPr>
          <p:sp>
            <p:nvSpPr>
              <p:cNvPr id="141424" name="Oval 79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25" name="Line 80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6" name="Line 81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7" name="Rectangle 82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1428" name="Oval 83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29" name="Rectangle 84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30" name="Text Box 85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41383" name="Group 86"/>
            <p:cNvGrpSpPr>
              <a:grpSpLocks/>
            </p:cNvGrpSpPr>
            <p:nvPr/>
          </p:nvGrpSpPr>
          <p:grpSpPr bwMode="auto">
            <a:xfrm>
              <a:off x="3427" y="1526"/>
              <a:ext cx="310" cy="250"/>
              <a:chOff x="4590" y="2162"/>
              <a:chExt cx="337" cy="269"/>
            </a:xfrm>
          </p:grpSpPr>
          <p:sp>
            <p:nvSpPr>
              <p:cNvPr id="141417" name="Oval 87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18" name="Line 88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9" name="Line 89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0" name="Rectangle 90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1421" name="Oval 91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22" name="Rectangle 92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23" name="Text Box 93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41384" name="Group 94"/>
            <p:cNvGrpSpPr>
              <a:grpSpLocks/>
            </p:cNvGrpSpPr>
            <p:nvPr/>
          </p:nvGrpSpPr>
          <p:grpSpPr bwMode="auto">
            <a:xfrm>
              <a:off x="2025" y="1870"/>
              <a:ext cx="291" cy="250"/>
              <a:chOff x="2016" y="1980"/>
              <a:chExt cx="316" cy="269"/>
            </a:xfrm>
          </p:grpSpPr>
          <p:sp>
            <p:nvSpPr>
              <p:cNvPr id="141409" name="Oval 95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10" name="Line 96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1" name="Line 97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2" name="Rectangle 98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1413" name="Oval 99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1414" name="Group 100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41415" name="Rectangle 10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1416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41385" name="Group 103"/>
            <p:cNvGrpSpPr>
              <a:grpSpLocks/>
            </p:cNvGrpSpPr>
            <p:nvPr/>
          </p:nvGrpSpPr>
          <p:grpSpPr bwMode="auto">
            <a:xfrm>
              <a:off x="554" y="1169"/>
              <a:ext cx="296" cy="250"/>
              <a:chOff x="2014" y="1980"/>
              <a:chExt cx="321" cy="269"/>
            </a:xfrm>
          </p:grpSpPr>
          <p:sp>
            <p:nvSpPr>
              <p:cNvPr id="141401" name="Oval 104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02" name="Line 105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3" name="Line 106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4" name="Rectangle 107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1405" name="Oval 108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1406" name="Group 109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41407" name="Rectangle 11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1408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41386" name="Line 112"/>
            <p:cNvSpPr>
              <a:spLocks noChangeShapeType="1"/>
            </p:cNvSpPr>
            <p:nvPr/>
          </p:nvSpPr>
          <p:spPr bwMode="auto">
            <a:xfrm flipH="1">
              <a:off x="578" y="1364"/>
              <a:ext cx="57" cy="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87" name="Line 113"/>
            <p:cNvSpPr>
              <a:spLocks noChangeShapeType="1"/>
            </p:cNvSpPr>
            <p:nvPr/>
          </p:nvSpPr>
          <p:spPr bwMode="auto">
            <a:xfrm flipV="1">
              <a:off x="-89" y="1509"/>
              <a:ext cx="518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88" name="Line 114"/>
            <p:cNvSpPr>
              <a:spLocks noChangeShapeType="1"/>
            </p:cNvSpPr>
            <p:nvPr/>
          </p:nvSpPr>
          <p:spPr bwMode="auto">
            <a:xfrm flipH="1">
              <a:off x="755" y="1077"/>
              <a:ext cx="125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89" name="Line 115"/>
            <p:cNvSpPr>
              <a:spLocks noChangeShapeType="1"/>
            </p:cNvSpPr>
            <p:nvPr/>
          </p:nvSpPr>
          <p:spPr bwMode="auto">
            <a:xfrm>
              <a:off x="498" y="1069"/>
              <a:ext cx="109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0" name="Line 116"/>
            <p:cNvSpPr>
              <a:spLocks noChangeShapeType="1"/>
            </p:cNvSpPr>
            <p:nvPr/>
          </p:nvSpPr>
          <p:spPr bwMode="auto">
            <a:xfrm flipH="1">
              <a:off x="1105" y="1155"/>
              <a:ext cx="63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1" name="Line 117"/>
            <p:cNvSpPr>
              <a:spLocks noChangeShapeType="1"/>
            </p:cNvSpPr>
            <p:nvPr/>
          </p:nvSpPr>
          <p:spPr bwMode="auto">
            <a:xfrm>
              <a:off x="3715" y="1636"/>
              <a:ext cx="54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2" name="Line 118"/>
            <p:cNvSpPr>
              <a:spLocks noChangeShapeType="1"/>
            </p:cNvSpPr>
            <p:nvPr/>
          </p:nvSpPr>
          <p:spPr bwMode="auto">
            <a:xfrm>
              <a:off x="3429" y="1408"/>
              <a:ext cx="975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3" name="Line 119"/>
            <p:cNvSpPr>
              <a:spLocks noChangeShapeType="1"/>
            </p:cNvSpPr>
            <p:nvPr/>
          </p:nvSpPr>
          <p:spPr bwMode="auto">
            <a:xfrm flipH="1" flipV="1">
              <a:off x="3154" y="1187"/>
              <a:ext cx="117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4" name="Line 120"/>
            <p:cNvSpPr>
              <a:spLocks noChangeShapeType="1"/>
            </p:cNvSpPr>
            <p:nvPr/>
          </p:nvSpPr>
          <p:spPr bwMode="auto">
            <a:xfrm flipH="1" flipV="1">
              <a:off x="2867" y="1282"/>
              <a:ext cx="124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5" name="Line 121"/>
            <p:cNvSpPr>
              <a:spLocks noChangeShapeType="1"/>
            </p:cNvSpPr>
            <p:nvPr/>
          </p:nvSpPr>
          <p:spPr bwMode="auto">
            <a:xfrm flipH="1">
              <a:off x="1129" y="1974"/>
              <a:ext cx="12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6" name="Line 122"/>
            <p:cNvSpPr>
              <a:spLocks noChangeShapeType="1"/>
            </p:cNvSpPr>
            <p:nvPr/>
          </p:nvSpPr>
          <p:spPr bwMode="auto">
            <a:xfrm flipH="1" flipV="1">
              <a:off x="1098" y="1880"/>
              <a:ext cx="117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7" name="Line 123"/>
            <p:cNvSpPr>
              <a:spLocks noChangeShapeType="1"/>
            </p:cNvSpPr>
            <p:nvPr/>
          </p:nvSpPr>
          <p:spPr bwMode="auto">
            <a:xfrm flipH="1">
              <a:off x="1347" y="2132"/>
              <a:ext cx="195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8" name="Line 124"/>
            <p:cNvSpPr>
              <a:spLocks noChangeShapeType="1"/>
            </p:cNvSpPr>
            <p:nvPr/>
          </p:nvSpPr>
          <p:spPr bwMode="auto">
            <a:xfrm flipV="1">
              <a:off x="1791" y="1706"/>
              <a:ext cx="21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9" name="Line 125"/>
            <p:cNvSpPr>
              <a:spLocks noChangeShapeType="1"/>
            </p:cNvSpPr>
            <p:nvPr/>
          </p:nvSpPr>
          <p:spPr bwMode="auto">
            <a:xfrm>
              <a:off x="2212" y="2053"/>
              <a:ext cx="109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400" name="Line 126"/>
            <p:cNvSpPr>
              <a:spLocks noChangeShapeType="1"/>
            </p:cNvSpPr>
            <p:nvPr/>
          </p:nvSpPr>
          <p:spPr bwMode="auto">
            <a:xfrm>
              <a:off x="1768" y="1777"/>
              <a:ext cx="132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1317" name="Freeform 127"/>
          <p:cNvSpPr>
            <a:spLocks/>
          </p:cNvSpPr>
          <p:nvPr/>
        </p:nvSpPr>
        <p:spPr bwMode="auto">
          <a:xfrm>
            <a:off x="3641725" y="404812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18" name="Text Box 128"/>
          <p:cNvSpPr txBox="1">
            <a:spLocks noChangeArrowheads="1"/>
          </p:cNvSpPr>
          <p:nvPr/>
        </p:nvSpPr>
        <p:spPr bwMode="auto">
          <a:xfrm>
            <a:off x="3963988" y="4211638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1319" name="Text Box 129"/>
          <p:cNvSpPr txBox="1">
            <a:spLocks noChangeArrowheads="1"/>
          </p:cNvSpPr>
          <p:nvPr/>
        </p:nvSpPr>
        <p:spPr bwMode="auto">
          <a:xfrm rot="-1061543">
            <a:off x="3009900" y="3938588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/>
              <a:t>…</a:t>
            </a:r>
          </a:p>
        </p:txBody>
      </p:sp>
      <p:sp>
        <p:nvSpPr>
          <p:cNvPr id="141320" name="Text Box 133"/>
          <p:cNvSpPr txBox="1">
            <a:spLocks noChangeArrowheads="1"/>
          </p:cNvSpPr>
          <p:nvPr/>
        </p:nvSpPr>
        <p:spPr bwMode="auto">
          <a:xfrm rot="1644044">
            <a:off x="4684713" y="3965575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/>
              <a:t>…</a:t>
            </a:r>
          </a:p>
        </p:txBody>
      </p:sp>
      <p:sp>
        <p:nvSpPr>
          <p:cNvPr id="1413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41322" name="Freeform 112"/>
          <p:cNvSpPr>
            <a:spLocks/>
          </p:cNvSpPr>
          <p:nvPr/>
        </p:nvSpPr>
        <p:spPr bwMode="auto">
          <a:xfrm flipH="1">
            <a:off x="0" y="48704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3" name="Text Box 113"/>
          <p:cNvSpPr txBox="1">
            <a:spLocks noChangeArrowheads="1"/>
          </p:cNvSpPr>
          <p:nvPr/>
        </p:nvSpPr>
        <p:spPr bwMode="auto">
          <a:xfrm>
            <a:off x="0" y="5556250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41324" name="Freeform 4"/>
          <p:cNvSpPr>
            <a:spLocks/>
          </p:cNvSpPr>
          <p:nvPr/>
        </p:nvSpPr>
        <p:spPr bwMode="auto">
          <a:xfrm>
            <a:off x="7699375" y="4449763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5" name="Text Box 111"/>
          <p:cNvSpPr txBox="1">
            <a:spLocks noChangeArrowheads="1"/>
          </p:cNvSpPr>
          <p:nvPr/>
        </p:nvSpPr>
        <p:spPr bwMode="auto">
          <a:xfrm>
            <a:off x="7797800" y="5103813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</p:spTree>
    <p:extLst>
      <p:ext uri="{BB962C8B-B14F-4D97-AF65-F5344CB8AC3E}">
        <p14:creationId xmlns="" xmlns:p14="http://schemas.microsoft.com/office/powerpoint/2010/main" val="1460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13102</TotalTime>
  <Words>9959</Words>
  <Application>Microsoft Office PowerPoint</Application>
  <PresentationFormat>Προβολή στην οθόνη (4:3)</PresentationFormat>
  <Paragraphs>2647</Paragraphs>
  <Slides>130</Slides>
  <Notes>11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130</vt:i4>
      </vt:variant>
    </vt:vector>
  </HeadingPairs>
  <TitlesOfParts>
    <vt:vector size="133" baseType="lpstr">
      <vt:lpstr>Default Design</vt:lpstr>
      <vt:lpstr>Clip</vt:lpstr>
      <vt:lpstr>ClipArt</vt:lpstr>
      <vt:lpstr>Δίκτυα Επικοινωνιών  ΔΠΜΣ Οικονομική και Διοίκηση των Τηλεπικοινωνιακών Δικτύων </vt:lpstr>
      <vt:lpstr>           Δίκτυα Επικοινωνιών  Τμήμα Πληροφορικής και Τηλεπικοινωνιών       Εθνικό &amp; Καποδιστριακό       Πανεπιστήμιο Αθηνών </vt:lpstr>
      <vt:lpstr>Κεφάλαιο 4: Επίπεδο Δικτύου</vt:lpstr>
      <vt:lpstr>Κεφάλαιο 4: Επίπεδο Δικτύου</vt:lpstr>
      <vt:lpstr>Επίπεδο Δικτύου</vt:lpstr>
      <vt:lpstr>Δύο λειτουργίες κλειδιά του επιπέδου δικτύου</vt:lpstr>
      <vt:lpstr>Διαφάνεια 7</vt:lpstr>
      <vt:lpstr>Δημιουργία σύνδεσης</vt:lpstr>
      <vt:lpstr>Μοντέλο υπηρεσιών δικτύου</vt:lpstr>
      <vt:lpstr>Μοντέλα υπηρεσιών επιπέδου δικτύου</vt:lpstr>
      <vt:lpstr>Κεφάλαιο 4: Επίπεδο Δικτύου</vt:lpstr>
      <vt:lpstr>Υπηρεσία επιπέδου δικτύου  με &amp; χωρίς σύνδεση </vt:lpstr>
      <vt:lpstr>Εικονικά κυκλώματα (Virtual circuits)</vt:lpstr>
      <vt:lpstr>Υλοποίηση VC</vt:lpstr>
      <vt:lpstr>Πίνακας προώθησης</vt:lpstr>
      <vt:lpstr>Εικονικά κυκλώματα: πρωτόκολλα σηματοδοσίας</vt:lpstr>
      <vt:lpstr>Δίκτυα Δεδομενογράμματος (Datagram)</vt:lpstr>
      <vt:lpstr>Πίνακας Προώθησης Δεδομενογραμμάτων</vt:lpstr>
      <vt:lpstr>Πίνακας προώθησης</vt:lpstr>
      <vt:lpstr>Ταίριασμα μεγαλύτερου προθέματος (Longest prefix matching)</vt:lpstr>
      <vt:lpstr>Δίκτυο datagram ή VC:  Γιατί;</vt:lpstr>
      <vt:lpstr>Κεφάλαιο 4: Επίπεδο Δικτύου</vt:lpstr>
      <vt:lpstr>Επισκόπηση αρχιτεκτονικής δρομολογητή</vt:lpstr>
      <vt:lpstr>Λειτουργίες θύρας εισόδου</vt:lpstr>
      <vt:lpstr>Τύποι δομήματος μεταγωγής</vt:lpstr>
      <vt:lpstr>Μεταγωγή μέσω μνήμης</vt:lpstr>
      <vt:lpstr>Μεταγωγή μέσω διαύλου</vt:lpstr>
      <vt:lpstr>Μεταγωγή μέσω δικτύου διασύνδεσης</vt:lpstr>
      <vt:lpstr>Θύρες εξόδου</vt:lpstr>
      <vt:lpstr>Ενταμίευση στη θύρα εξόδου</vt:lpstr>
      <vt:lpstr>Πόση ενταμίευση;</vt:lpstr>
      <vt:lpstr>Ενταμίευση στη θύρα εισόδου</vt:lpstr>
      <vt:lpstr>Κεφάλαιο 4: Επίπεδο Δικτύου</vt:lpstr>
      <vt:lpstr>Το επίπεδο δικτύου του Διαδικτύου</vt:lpstr>
      <vt:lpstr>Δομή IP datagram</vt:lpstr>
      <vt:lpstr>Κατάτμηση και Ανασύνθεση του IP (Fragmentation &amp; Reassembly)</vt:lpstr>
      <vt:lpstr>Κατάτμηση και Ανασύνθεση του IP</vt:lpstr>
      <vt:lpstr>Διευθυνσιοδότηση IP</vt:lpstr>
      <vt:lpstr>Διευθυνσιοδότηση IP: εισαγωγή</vt:lpstr>
      <vt:lpstr>Υποδίκτυα (Subnets)</vt:lpstr>
      <vt:lpstr>Υποδίκτυα</vt:lpstr>
      <vt:lpstr>Υποδίκτυα</vt:lpstr>
      <vt:lpstr>Διευθυνσιοδότηση IP: CIDR</vt:lpstr>
      <vt:lpstr>Διευθύνσεις IP: πώς αποδίδονται;</vt:lpstr>
      <vt:lpstr>DHCP: Dynamic Host Configuration Protocol</vt:lpstr>
      <vt:lpstr>Σενάριο πελάτη-εξυπηρέτη DHCP</vt:lpstr>
      <vt:lpstr>Σενάριο πελάτη-εξυπηρέτη DHCP</vt:lpstr>
      <vt:lpstr>DHCP: περισσότερα ….</vt:lpstr>
      <vt:lpstr>DHCP: παράδειγμα</vt:lpstr>
      <vt:lpstr>DHCP: παράδειγμα</vt:lpstr>
      <vt:lpstr>Διευθύνσεις IP: πώς αποδίδονται;</vt:lpstr>
      <vt:lpstr>Ιεραρχική διευθυνσιοδότηση (hierarchical addressing): συνάθροιση διαδρομών</vt:lpstr>
      <vt:lpstr>Ιεραρχική διευθυνσιοδότηση : επιλέγονται οι πιο συγκεκριμένες διαδρομές</vt:lpstr>
      <vt:lpstr>Διευθυνσιοδότηση IP: τελευταίες λέξεις...</vt:lpstr>
      <vt:lpstr>NAT: Network Address Translation (Μετάφραση Διευθύνσεων Δικτύου)</vt:lpstr>
      <vt:lpstr>NAT: Network Address Translation</vt:lpstr>
      <vt:lpstr>NAT: Network Address Translation</vt:lpstr>
      <vt:lpstr>NAT: Network Address Translation</vt:lpstr>
      <vt:lpstr>NAT: Network Address Translation</vt:lpstr>
      <vt:lpstr>Πρόβλημα εγκάρσιας διάβασης NAT</vt:lpstr>
      <vt:lpstr>Πρόβλημα εγκάρσιας διάβασης NAT</vt:lpstr>
      <vt:lpstr>Πρόβλημα εγκάρσιας διάβασης NAT</vt:lpstr>
      <vt:lpstr>ICMP: Internet Control Message Protocol (Πρωτόκολλο Ελέγχου Μηνυμάτων Διαδικτύου)</vt:lpstr>
      <vt:lpstr>Traceroute και ICMP</vt:lpstr>
      <vt:lpstr>IPv6: κίνητρο</vt:lpstr>
      <vt:lpstr>Δομή IPv6 Κεφαλίδας</vt:lpstr>
      <vt:lpstr>Άλλες αλλαγές σε σχέση με το IPv4</vt:lpstr>
      <vt:lpstr>Μετάβαση από το IPv4 στο IPv6</vt:lpstr>
      <vt:lpstr>Σηράγγωση (Tunneling)</vt:lpstr>
      <vt:lpstr>Σηράγγωση (Tunneling)</vt:lpstr>
      <vt:lpstr>Κεφάλαιο 4: Επίπεδο Δικτύου</vt:lpstr>
      <vt:lpstr>Αλληλεπίδραση μεταξύ δρομολόγησης και προώθησης</vt:lpstr>
      <vt:lpstr>Αφηρημένο μοντέλο γράφων</vt:lpstr>
      <vt:lpstr>Αφηρημένο μοντέλο γράφων: κόστη</vt:lpstr>
      <vt:lpstr>Κατάταξη αλγορίθμων δρομολόγησης</vt:lpstr>
      <vt:lpstr>Ένας αλγόριθμος κατάστασης ζεύξης</vt:lpstr>
      <vt:lpstr>Αλγόριθμος του Dijsktra</vt:lpstr>
      <vt:lpstr>Αλγόριθμος του Dijkstra: Παράδειγμα</vt:lpstr>
      <vt:lpstr>Αλγόριθμος του Dijkstra: άλλο παράδειγμα</vt:lpstr>
      <vt:lpstr>Αλγόριθμος του Dijkstra: παράδειγμα (2)</vt:lpstr>
      <vt:lpstr>Αλγόριθμος του Dijkstra: συζήτηση</vt:lpstr>
      <vt:lpstr>Αλγόριθμος Διανύσματος Απόστασης (Distance Vector)</vt:lpstr>
      <vt:lpstr>Παράδειγμα Bellman-Ford</vt:lpstr>
      <vt:lpstr>Αλγόριθμος Διανύσματος Απόστασης</vt:lpstr>
      <vt:lpstr>Αλγόριθμος διανύσματος απόστασης</vt:lpstr>
      <vt:lpstr>Αλγόριθμος Διανύσματος Απόστασης</vt:lpstr>
      <vt:lpstr>Διαφάνεια 87</vt:lpstr>
      <vt:lpstr>Διαφάνεια 88</vt:lpstr>
      <vt:lpstr>Διάνυσμα απόστασης: αλλαγές κόστους ζεύξης</vt:lpstr>
      <vt:lpstr>Διαφάνεια 90</vt:lpstr>
      <vt:lpstr>Διάνυσμα απόστασης: αλλαγές κόστους ζεύξης</vt:lpstr>
      <vt:lpstr>Διαφάνεια 92</vt:lpstr>
      <vt:lpstr>Σύγκριση των LS και DV αλγόριθμων</vt:lpstr>
      <vt:lpstr>Ιεραρχική Δρομολόγηση</vt:lpstr>
      <vt:lpstr>Ιεραρχική Δρομολόγηση</vt:lpstr>
      <vt:lpstr>Διασυνδεδεμένα AS</vt:lpstr>
      <vt:lpstr>Εργασίες Inter-AS</vt:lpstr>
      <vt:lpstr>Παράδειγμα: Καθορισμός του πίνακα προώθησης στο δρομολογητή 1d</vt:lpstr>
      <vt:lpstr>Παράδειγμα: Διαλέγοντας μεταξύ πολλαπλών AS</vt:lpstr>
      <vt:lpstr>Παράδειγμα: Διαλέγοντας μεταξύ πολλαπλών AS</vt:lpstr>
      <vt:lpstr>Κεφάλαιο 4: Επίπεδο Δικτύου</vt:lpstr>
      <vt:lpstr>Δρομολόγηση intra-AS</vt:lpstr>
      <vt:lpstr>RIP ( Routing Information Protocol)</vt:lpstr>
      <vt:lpstr>RIP: Παράδειγμα </vt:lpstr>
      <vt:lpstr>RIP:Παράδειγμα </vt:lpstr>
      <vt:lpstr>RIP: Αποτυχία ζεύξης και ανάνηψη</vt:lpstr>
      <vt:lpstr>Επεξεργασία πίνακα RIP</vt:lpstr>
      <vt:lpstr>OSPF (Open Shortest Path First)</vt:lpstr>
      <vt:lpstr>«Προηγμένα» χαρακτηριστικά του OSPF (όχι στο RIP)</vt:lpstr>
      <vt:lpstr>Ιεραρχικό OSPF</vt:lpstr>
      <vt:lpstr>Ιεραρχικό OSPF</vt:lpstr>
      <vt:lpstr>Δρομολόγηση inter-AS στο Διαδίκτυο: BGP</vt:lpstr>
      <vt:lpstr>Τα βασικά του BGP</vt:lpstr>
      <vt:lpstr>Μηνύματα BGP</vt:lpstr>
      <vt:lpstr>Διανομή πληροφορίας προσέγγισης</vt:lpstr>
      <vt:lpstr>Ιδιοχαρακτηριστικά διαδρομής &amp; διαδρομές BGP</vt:lpstr>
      <vt:lpstr>AS Path</vt:lpstr>
      <vt:lpstr>Next Hop</vt:lpstr>
      <vt:lpstr>Πίνακας Προώθησης: Συνδυασμός intra-AS και  inter-AS δρομολόγησης για προώθηση</vt:lpstr>
      <vt:lpstr>Επιλογή διαδρομής BGP</vt:lpstr>
      <vt:lpstr>Τοπική Προτίμηση (Local Preference) </vt:lpstr>
      <vt:lpstr>Συντομότερο δεν σημαίνει πάντα …συντομότερο!</vt:lpstr>
      <vt:lpstr>Hot Potato Routing: Επίλεξε το πλησιέστερο σημείο εξόδου</vt:lpstr>
      <vt:lpstr>Πολιτική δρομολόγησης BGP</vt:lpstr>
      <vt:lpstr>Πολιτική δρομολόγησης BGP (2)</vt:lpstr>
      <vt:lpstr>Γιατί διαφορετική δρομολόγηση intra- και inter-AS ; </vt:lpstr>
      <vt:lpstr>Τέλος Ενότητας</vt:lpstr>
      <vt:lpstr>Άδεια Χρήσης</vt:lpstr>
      <vt:lpstr>Σημείωμα Αναφοράς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Administrator</cp:lastModifiedBy>
  <cp:revision>657</cp:revision>
  <dcterms:created xsi:type="dcterms:W3CDTF">1999-10-08T19:08:27Z</dcterms:created>
  <dcterms:modified xsi:type="dcterms:W3CDTF">2015-10-06T12:19:05Z</dcterms:modified>
</cp:coreProperties>
</file>