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0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0" autoAdjust="0"/>
    <p:restoredTop sz="90929"/>
  </p:normalViewPr>
  <p:slideViewPr>
    <p:cSldViewPr>
      <p:cViewPr varScale="1">
        <p:scale>
          <a:sx n="117" d="100"/>
          <a:sy n="117" d="100"/>
        </p:scale>
        <p:origin x="5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3FC47B7-2128-4FEC-AB6B-DFC12408F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91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8A2A69-8FFF-422C-AEB1-AD2E3AB42264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A9C03-92EA-45C3-BE5A-41EE25656C1B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2C1268-110D-4928-9153-7E1E0D9ADE62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A6CAD4-6BCF-4009-8AE7-821A49E19177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BF496E-50D5-459C-B6DD-9788B057D25E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206B08-C328-4892-89FF-3B1749A3194B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8C44CB-AF2D-448E-A14D-A2431C150D6C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1B6C1-36F9-42CD-9BC2-BF09895CD3C3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30EBB-23BA-4CF2-BCE0-9E3C96BDFE6D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B42AC-C56D-4B7E-96EF-44A84B987219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A38719-BA74-4FE4-9DE0-4752D4FA1C17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53CA2-8EF6-48B8-8DB0-C82399DBE14D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CB34F-F270-4D89-AD75-B85D1464ED2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15264F-6C22-4B43-BAAA-5B7F23E87A27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CC671-E331-47C7-9DF0-561777B5AF12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702C70-F9E8-45BA-9048-B86C8CD11ED8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AE96AB-8020-4DE7-9DE7-5A817A167222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DCE0F3-8809-489E-96B8-739DEBB4322B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A730AF-19DE-4E3E-8CB2-AF7D228357D8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AF961F-1A51-468C-93AE-A759FFB2F53C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1B23A2-ED10-40AA-91E1-575A6F1D459F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43016E-9A72-4ED1-A00D-B6F33B7CCBD2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A0D541-0F33-4EE4-92EB-7A41760381A8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29FCCD-8AF9-42AB-85ED-BAAA0916D9A6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439497-19E6-4407-9CAE-F21EC10182F1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1286D-9E00-46C1-85FC-D0C0A4D4A61F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D87CF3-3005-4AAE-83B5-140A37C62FFE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8C95BF-2617-4EC2-BC65-B401E4543018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0CCA28-9DA4-46C8-B889-9AAE1D792E4A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D32308-6F40-43C2-908D-DCDDA7FD817D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07F3DF-3899-4E69-A790-9EFA195D2F53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72BDEB-52ED-4EA1-A5FA-42210921892C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AB3C75-E08B-4A15-AB27-49ABB9846071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1A274-2387-43B4-B4A0-81455ACB6FA6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475937-7152-4600-BFD2-FCF8D2FF8B33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D01B5B-CE82-4E24-86DE-C397466891BF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B9D14-C685-4777-8EE8-4F105D2622BA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7A87AF-141B-4B1D-99DC-C5B494770750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9DFDD6-8F96-4AE9-9501-E5B86A331A47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29DA9-D103-4DCF-AB2E-B252A488E7CC}" type="slidenum">
              <a:rPr lang="en-US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A7E24-C659-45DF-B8CE-6FB09EF8668E}" type="slidenum">
              <a:rPr lang="en-US" altLang="en-US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09D9E-D7AB-4B20-97F0-E214214DACCE}" type="slidenum">
              <a:rPr lang="en-US" altLang="en-US"/>
              <a:pPr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44B6F1-5A69-4CE6-B9F1-802841E7401C}" type="slidenum">
              <a:rPr lang="en-US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BA3D39-3BCC-499B-95C8-B79C2096C70E}" type="slidenum">
              <a:rPr lang="en-US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80ECB1-C1C8-47D8-8B50-0CF58DC2E67D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B3E754-2EC0-4706-889C-A70B7E71BF59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E379A5-C88F-4AEA-B2FB-F599E1B4311B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B97FD8-894F-4CA6-8011-7AD924CE5291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28C62F-99DF-4DA5-A61F-71E9912E791F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EC62-A189-496D-A7E5-2FA758037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4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0F39-0CDA-4283-9164-8C0833F41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54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1B33-A7CB-4741-9BF6-7C590D10C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441325" y="149225"/>
            <a:ext cx="3668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Fundamentals of Multimedia 3</a:t>
            </a:r>
            <a:r>
              <a:rPr lang="en-US" sz="1400" i="1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rd</a:t>
            </a:r>
            <a:r>
              <a:rPr lang="en-US" sz="14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ed., Chapter 10</a:t>
            </a:r>
            <a:endParaRPr lang="en-US" sz="1400" i="1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rot="10800000">
            <a:off x="428625" y="500063"/>
            <a:ext cx="8286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buNone/>
              <a:defRPr/>
            </a:lvl1pPr>
            <a:lvl2pPr algn="just">
              <a:buNone/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i="1" smtClean="0">
                <a:latin typeface="Trebuchet MS"/>
              </a:defRPr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rebuchet MS"/>
              </a:defRPr>
            </a:lvl1pPr>
          </a:lstStyle>
          <a:p>
            <a:pPr>
              <a:defRPr/>
            </a:pPr>
            <a:fld id="{70C137EF-03B1-42A7-944E-F4520BC61C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02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C8FA-0C26-48CE-9800-71B0F4948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13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2BD6-75B4-4D70-B871-50D41F3A6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17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7766-DF6D-483D-A8CC-46364582C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0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B951-7585-49D6-B7DF-27F21D00F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70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8368-9CE1-49D0-8725-AC9B9C4A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34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23E6-5DD7-4409-B934-1D04B650D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76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C852-C9E6-4FC2-B43A-C8C028E5F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7875" y="62865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2865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8BB387-C1B3-478B-A3D0-462CD5CF7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428625" y="6215063"/>
            <a:ext cx="8286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8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137EF-03B1-42A7-944E-F4520BC61C33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836712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Trebuchet MS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smtClean="0"/>
              <a:t>Chapter 10</a:t>
            </a:r>
            <a:br>
              <a:rPr lang="en-US" altLang="en-US" sz="3200" dirty="0" smtClean="0"/>
            </a:br>
            <a:r>
              <a:rPr lang="en-US" altLang="en-US" sz="3200" dirty="0" smtClean="0"/>
              <a:t>Basic Video Compression Techniques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0847" y="2418606"/>
            <a:ext cx="871315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hlinkClick r:id="rId2" action="ppaction://hlinksldjump"/>
              </a:rPr>
              <a:t>10.1  Introduction to Video Compression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hlinkClick r:id="rId3" action="ppaction://hlinksldjump"/>
              </a:rPr>
              <a:t>10.2  Video Compression with Motion Compensation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hlinkClick r:id="rId4" action="ppaction://hlinksldjump"/>
              </a:rPr>
              <a:t>10.3  Search for Motion Vectors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hlinkClick r:id="rId5" action="ppaction://hlinksldjump"/>
              </a:rPr>
              <a:t>10.4  H.261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hlinkClick r:id="rId6" action="ppaction://hlinksldjump"/>
              </a:rPr>
              <a:t>10.5  H.263</a:t>
            </a:r>
            <a:endParaRPr lang="en-US" altLang="en-US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5373688"/>
            <a:ext cx="7772400" cy="6873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dirty="0" smtClean="0"/>
              <a:t>Fig. 10.2:  </a:t>
            </a:r>
            <a:r>
              <a:rPr lang="en-US" altLang="en-US" sz="2400" dirty="0" smtClean="0"/>
              <a:t>2D Logarithmic Search for Motion Vectors.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DC93F-F07E-4A92-9CFD-9F968BE0A21E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12293" name="Picture 6" descr="logm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14375"/>
            <a:ext cx="50641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9893" y="710022"/>
            <a:ext cx="8208267" cy="666750"/>
          </a:xfrm>
        </p:spPr>
        <p:txBody>
          <a:bodyPr/>
          <a:lstStyle/>
          <a:p>
            <a:pPr algn="l" eaLnBrk="1" hangingPunct="1"/>
            <a:r>
              <a:rPr lang="en-US" altLang="en-US" sz="2400" dirty="0" smtClean="0"/>
              <a:t>PROCEDURE  10.2 Motion-vector:2D-logarithmic-search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6792"/>
            <a:ext cx="7992888" cy="4693121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 smtClean="0">
                <a:solidFill>
                  <a:srgbClr val="0000FF"/>
                </a:solidFill>
                <a:latin typeface="Courier New"/>
                <a:cs typeface="Courier New"/>
              </a:rPr>
              <a:t>BEGIN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 smtClean="0">
                <a:latin typeface="Courier New"/>
                <a:cs typeface="Courier New"/>
              </a:rPr>
              <a:t>	offset =    ;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>
                <a:latin typeface="Courier New"/>
                <a:cs typeface="Courier New"/>
              </a:rPr>
              <a:t>	</a:t>
            </a:r>
            <a:r>
              <a:rPr lang="en-US" altLang="en-US" sz="1700" dirty="0" smtClean="0">
                <a:latin typeface="Courier New"/>
                <a:cs typeface="Courier New"/>
              </a:rPr>
              <a:t>Specify nine macroblocks within the search window in the Reference frame, they are centered at (</a:t>
            </a:r>
            <a:r>
              <a:rPr lang="en-US" altLang="en-US" sz="1700" i="1" dirty="0" smtClean="0">
                <a:latin typeface="Courier New"/>
                <a:cs typeface="Courier New"/>
              </a:rPr>
              <a:t>x</a:t>
            </a:r>
            <a:r>
              <a:rPr lang="en-US" altLang="en-US" sz="17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700" dirty="0" smtClean="0">
                <a:latin typeface="Courier New"/>
                <a:cs typeface="Courier New"/>
              </a:rPr>
              <a:t>,</a:t>
            </a:r>
            <a:r>
              <a:rPr lang="en-US" altLang="en-US" sz="1700" i="1" dirty="0" smtClean="0">
                <a:latin typeface="Courier New"/>
                <a:cs typeface="Courier New"/>
              </a:rPr>
              <a:t>y</a:t>
            </a:r>
            <a:r>
              <a:rPr lang="en-US" altLang="en-US" sz="17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700" dirty="0" smtClean="0">
                <a:latin typeface="Courier New"/>
                <a:cs typeface="Courier New"/>
              </a:rPr>
              <a:t>) and separated by offset horizontally and/or vertically;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altLang="en-US" sz="900" dirty="0" smtClean="0">
              <a:latin typeface="Courier New"/>
              <a:cs typeface="Courier New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en-US" sz="1700" dirty="0" smtClean="0">
                <a:latin typeface="Courier New"/>
                <a:cs typeface="Courier New"/>
              </a:rPr>
              <a:t>	</a:t>
            </a:r>
            <a:r>
              <a:rPr lang="en-US" altLang="en-US" sz="1700" dirty="0" smtClean="0">
                <a:solidFill>
                  <a:srgbClr val="0000FF"/>
                </a:solidFill>
                <a:latin typeface="Courier New"/>
                <a:cs typeface="Courier New"/>
              </a:rPr>
              <a:t>WHILE</a:t>
            </a:r>
            <a:r>
              <a:rPr lang="en-US" altLang="en-US" sz="1700" dirty="0" smtClean="0">
                <a:latin typeface="Courier New"/>
                <a:cs typeface="Courier New"/>
              </a:rPr>
              <a:t> last </a:t>
            </a:r>
            <a:r>
              <a:rPr lang="en-CA" altLang="en-US" sz="1500" dirty="0" smtClean="0">
                <a:latin typeface="Courier New"/>
                <a:cs typeface="Courier New"/>
              </a:rPr>
              <a:t>≠</a:t>
            </a:r>
            <a:r>
              <a:rPr lang="en-US" altLang="en-US" sz="1700" dirty="0" smtClean="0">
                <a:latin typeface="Courier New"/>
                <a:cs typeface="Courier New"/>
              </a:rPr>
              <a:t> TRUE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 smtClean="0">
                <a:latin typeface="Courier New"/>
                <a:cs typeface="Courier New"/>
              </a:rPr>
              <a:t>	{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 smtClean="0">
                <a:latin typeface="Courier New"/>
                <a:cs typeface="Courier New"/>
              </a:rPr>
              <a:t>	   Find one of the nine specified macroblocks that yields minimum </a:t>
            </a:r>
            <a:r>
              <a:rPr lang="en-US" altLang="en-US" sz="1700" i="1" dirty="0" smtClean="0">
                <a:latin typeface="Courier New"/>
                <a:cs typeface="Courier New"/>
              </a:rPr>
              <a:t>MAD</a:t>
            </a:r>
            <a:r>
              <a:rPr lang="en-US" altLang="en-US" sz="1700" dirty="0" smtClean="0">
                <a:latin typeface="Courier New"/>
                <a:cs typeface="Courier New"/>
              </a:rPr>
              <a:t>;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>
                <a:latin typeface="Courier New"/>
                <a:cs typeface="Courier New"/>
              </a:rPr>
              <a:t>	 </a:t>
            </a:r>
            <a:r>
              <a:rPr lang="en-US" altLang="en-US" sz="1700" dirty="0" smtClean="0">
                <a:latin typeface="Courier New"/>
                <a:cs typeface="Courier New"/>
              </a:rPr>
              <a:t>  </a:t>
            </a:r>
            <a:r>
              <a:rPr lang="en-US" altLang="en-US" sz="1700" dirty="0" smtClean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US" altLang="en-US" sz="1700" dirty="0" smtClean="0">
                <a:latin typeface="Courier New"/>
                <a:cs typeface="Courier New"/>
              </a:rPr>
              <a:t> offset = 1  </a:t>
            </a:r>
            <a:r>
              <a:rPr lang="en-US" altLang="en-US" sz="1700" dirty="0" smtClean="0">
                <a:solidFill>
                  <a:srgbClr val="0000FF"/>
                </a:solidFill>
                <a:latin typeface="Courier New"/>
                <a:cs typeface="Courier New"/>
              </a:rPr>
              <a:t>THEN</a:t>
            </a:r>
            <a:r>
              <a:rPr lang="en-US" altLang="en-US" sz="1700" dirty="0" smtClean="0">
                <a:latin typeface="Courier New"/>
                <a:cs typeface="Courier New"/>
              </a:rPr>
              <a:t> last = TRUE;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 smtClean="0">
                <a:latin typeface="Courier New"/>
                <a:cs typeface="Courier New"/>
              </a:rPr>
              <a:t>	   offset =   offset/2   ;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 smtClean="0">
                <a:latin typeface="Courier New"/>
                <a:cs typeface="Courier New"/>
              </a:rPr>
              <a:t>	   Form a search region with the new offset and new center found;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i="1" dirty="0" smtClean="0">
                <a:latin typeface="Courier New"/>
                <a:cs typeface="Courier New"/>
              </a:rPr>
              <a:t>	</a:t>
            </a:r>
            <a:r>
              <a:rPr lang="en-US" altLang="en-US" sz="1700" dirty="0" smtClean="0">
                <a:latin typeface="Courier New"/>
                <a:cs typeface="Courier New"/>
              </a:rPr>
              <a:t>}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en-US" sz="1700" dirty="0" smtClean="0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B43CF4-C2C8-4AE3-A606-AE9756435911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pic>
        <p:nvPicPr>
          <p:cNvPr id="13317" name="Picture 6" descr="C:\MMText-Slides\Powerpoint\ceil_p_over_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28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:\MMText-Slides\Powerpoint\ceil_open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78" y="4581128"/>
            <a:ext cx="109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C:\MMText-Slides\Powerpoint\ceil_close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109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000" dirty="0" smtClean="0"/>
              <a:t>Using the same example as in the previous subsection, the total operations per second is dropped to: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063359-7948-4C0F-B238-2B9F4C338B1C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graphicFrame>
        <p:nvGraphicFramePr>
          <p:cNvPr id="1434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24574"/>
              </p:ext>
            </p:extLst>
          </p:nvPr>
        </p:nvGraphicFramePr>
        <p:xfrm>
          <a:off x="1446213" y="2852936"/>
          <a:ext cx="6251575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4" imgW="3809173" imgH="914400" progId="">
                  <p:embed/>
                </p:oleObj>
              </mc:Choice>
              <mc:Fallback>
                <p:oleObj name="Equation" r:id="rId4" imgW="3809173" imgH="91440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52936"/>
                        <a:ext cx="6251575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Hierarchical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1038" y="1571625"/>
            <a:ext cx="7772400" cy="411480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2256"/>
              </a:spcBef>
              <a:buFont typeface="Arial" charset="0"/>
              <a:buChar char="•"/>
            </a:pPr>
            <a:r>
              <a:rPr lang="en-US" altLang="en-US" sz="1900" dirty="0" smtClean="0"/>
              <a:t>The search can benefit from a hierarchical (</a:t>
            </a:r>
            <a:r>
              <a:rPr lang="en-US" altLang="en-US" sz="1900" dirty="0" err="1" smtClean="0"/>
              <a:t>multiresolution</a:t>
            </a:r>
            <a:r>
              <a:rPr lang="en-US" altLang="en-US" sz="1900" dirty="0" smtClean="0"/>
              <a:t>) approach in which initial estimation of the motion vector can be obtained from images with a significantly reduced resolution.</a:t>
            </a:r>
          </a:p>
          <a:p>
            <a:pPr eaLnBrk="1" hangingPunct="1">
              <a:lnSpc>
                <a:spcPct val="100000"/>
              </a:lnSpc>
              <a:spcBef>
                <a:spcPts val="2256"/>
              </a:spcBef>
              <a:buFont typeface="Arial" charset="0"/>
              <a:buChar char="•"/>
            </a:pPr>
            <a:r>
              <a:rPr lang="en-US" altLang="en-US" sz="1900" dirty="0" smtClean="0"/>
              <a:t>Figure 10.3: a three-level hierarchical search in which the original image is at Level 0, images at Levels 1 and 2 are obtained by down-sampling from the previous levels by a factor of 2, and the initial search is conducted at Level 2.</a:t>
            </a:r>
          </a:p>
          <a:p>
            <a:pPr eaLnBrk="1" hangingPunct="1">
              <a:lnSpc>
                <a:spcPct val="100000"/>
              </a:lnSpc>
              <a:spcBef>
                <a:spcPts val="2256"/>
              </a:spcBef>
              <a:buFont typeface="Arial" charset="0"/>
              <a:buChar char="•"/>
            </a:pPr>
            <a:r>
              <a:rPr lang="en-US" altLang="en-US" sz="1900" dirty="0" smtClean="0"/>
              <a:t>Since the size of the </a:t>
            </a:r>
            <a:r>
              <a:rPr lang="en-US" altLang="en-US" sz="1900" dirty="0" err="1" smtClean="0"/>
              <a:t>macroblock</a:t>
            </a:r>
            <a:r>
              <a:rPr lang="en-US" altLang="en-US" sz="1900" dirty="0" smtClean="0"/>
              <a:t> is smaller and </a:t>
            </a:r>
            <a:r>
              <a:rPr lang="en-US" altLang="en-US" sz="19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900" i="1" dirty="0" smtClean="0"/>
              <a:t> </a:t>
            </a:r>
            <a:r>
              <a:rPr lang="en-US" altLang="en-US" sz="1900" dirty="0" smtClean="0"/>
              <a:t>can also be proportionally reduced, the number of operations required is greatly reduced.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86F6A22-4A4F-4E57-B841-8EF9BCD98C4B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5589588"/>
            <a:ext cx="7991475" cy="533400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en-US" sz="2000" b="1" dirty="0" smtClean="0"/>
              <a:t>Fig. 10.3:  </a:t>
            </a:r>
            <a:r>
              <a:rPr lang="en-US" altLang="en-US" sz="2000" dirty="0" smtClean="0"/>
              <a:t>A Three-level Hierarchical Search for Motion Vectors.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0B460D-211D-4AF1-B53B-64C4BB831392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16389" name="Picture 6" descr="hierm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642938"/>
            <a:ext cx="43021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Hierarchical Search </a:t>
            </a:r>
            <a:r>
              <a:rPr lang="tr-TR" altLang="en-US" sz="3200" dirty="0" smtClean="0"/>
              <a:t>(</a:t>
            </a:r>
            <a:r>
              <a:rPr lang="tr-TR" altLang="en-US" sz="3200" dirty="0" err="1" smtClean="0"/>
              <a:t>Cont’d</a:t>
            </a:r>
            <a:r>
              <a:rPr lang="tr-TR" altLang="en-US" sz="3200" dirty="0" smtClean="0"/>
              <a:t>)</a:t>
            </a:r>
            <a:endParaRPr lang="en-US" altLang="en-US" sz="32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algn="l" eaLnBrk="1" hangingPunct="1">
              <a:lnSpc>
                <a:spcPct val="100000"/>
              </a:lnSpc>
              <a:spcBef>
                <a:spcPts val="1728"/>
              </a:spcBef>
              <a:buFont typeface="Arial" charset="0"/>
              <a:buChar char="•"/>
            </a:pPr>
            <a:r>
              <a:rPr lang="en-US" altLang="en-US" sz="2200" dirty="0" smtClean="0"/>
              <a:t>Given the estimated motion vector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2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2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200" dirty="0" smtClean="0"/>
              <a:t>at Level 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200" dirty="0" smtClean="0"/>
              <a:t>, a 3 x 3 neighborhood centered at </a:t>
            </a:r>
            <a:r>
              <a:rPr lang="en-US" altLang="en-US" sz="2200" dirty="0" smtClean="0">
                <a:latin typeface="Times New Roman"/>
                <a:cs typeface="Times New Roman"/>
              </a:rPr>
              <a:t>(2</a:t>
            </a:r>
            <a:r>
              <a:rPr lang="en-CA" altLang="en-US" sz="2200" dirty="0" smtClean="0">
                <a:latin typeface="Times New Roman"/>
                <a:cs typeface="Times New Roman"/>
              </a:rPr>
              <a:t>·</a:t>
            </a:r>
            <a:r>
              <a:rPr lang="en-US" altLang="en-US" sz="2200" i="1" dirty="0" err="1" smtClean="0">
                <a:latin typeface="Times New Roman"/>
                <a:cs typeface="Times New Roman"/>
              </a:rPr>
              <a:t>u</a:t>
            </a:r>
            <a:r>
              <a:rPr lang="en-US" altLang="en-US" sz="2200" i="1" baseline="30000" dirty="0" err="1" smtClean="0">
                <a:latin typeface="Times New Roman"/>
                <a:cs typeface="Times New Roman"/>
              </a:rPr>
              <a:t>k</a:t>
            </a:r>
            <a:r>
              <a:rPr lang="en-US" altLang="en-US" sz="2200" i="1" dirty="0" smtClean="0">
                <a:latin typeface="Times New Roman"/>
                <a:cs typeface="Times New Roman"/>
              </a:rPr>
              <a:t>, </a:t>
            </a:r>
            <a:r>
              <a:rPr lang="en-US" altLang="en-US" sz="2200" dirty="0" smtClean="0">
                <a:latin typeface="Times New Roman"/>
                <a:cs typeface="Times New Roman"/>
              </a:rPr>
              <a:t>2</a:t>
            </a:r>
            <a:r>
              <a:rPr lang="en-CA" altLang="en-US" sz="2200" dirty="0" smtClean="0">
                <a:latin typeface="Times New Roman"/>
                <a:cs typeface="Times New Roman"/>
              </a:rPr>
              <a:t>·</a:t>
            </a:r>
            <a:r>
              <a:rPr lang="en-US" altLang="en-US" sz="2200" i="1" dirty="0" err="1" smtClean="0">
                <a:latin typeface="Times New Roman"/>
                <a:cs typeface="Times New Roman"/>
              </a:rPr>
              <a:t>v</a:t>
            </a:r>
            <a:r>
              <a:rPr lang="en-US" altLang="en-US" sz="2200" i="1" baseline="30000" dirty="0" err="1" smtClean="0">
                <a:latin typeface="Times New Roman"/>
                <a:cs typeface="Times New Roman"/>
              </a:rPr>
              <a:t>k</a:t>
            </a:r>
            <a:r>
              <a:rPr lang="en-US" altLang="en-US" sz="2200" dirty="0" smtClean="0">
                <a:latin typeface="Times New Roman"/>
                <a:cs typeface="Times New Roman"/>
              </a:rPr>
              <a:t>) </a:t>
            </a:r>
            <a:r>
              <a:rPr lang="en-US" altLang="en-US" sz="2200" dirty="0" smtClean="0"/>
              <a:t>at Level 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200" i="1" dirty="0" smtClean="0"/>
              <a:t> − </a:t>
            </a:r>
            <a:r>
              <a:rPr lang="en-US" altLang="en-US" sz="2200" dirty="0" smtClean="0"/>
              <a:t>1 is searched for the refined motion vector.</a:t>
            </a:r>
          </a:p>
          <a:p>
            <a:pPr eaLnBrk="1" hangingPunct="1">
              <a:lnSpc>
                <a:spcPct val="100000"/>
              </a:lnSpc>
              <a:spcBef>
                <a:spcPts val="1728"/>
              </a:spcBef>
              <a:buFont typeface="Arial" charset="0"/>
              <a:buChar char="•"/>
            </a:pPr>
            <a:r>
              <a:rPr lang="en-US" altLang="en-US" sz="2200" dirty="0"/>
              <a:t>T</a:t>
            </a:r>
            <a:r>
              <a:rPr lang="en-US" altLang="en-US" sz="2200" dirty="0" smtClean="0"/>
              <a:t>he refinement is such that at Level 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200" i="1" dirty="0" smtClean="0"/>
              <a:t> − </a:t>
            </a:r>
            <a:r>
              <a:rPr lang="en-US" altLang="en-US" sz="2200" dirty="0" smtClean="0"/>
              <a:t>1 the motion vector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2200" i="1" baseline="30000" dirty="0" smtClean="0">
                <a:latin typeface="Times New Roman" pitchFamily="18" charset="0"/>
                <a:cs typeface="Times New Roman" pitchFamily="18" charset="0"/>
              </a:rPr>
              <a:t>k−</a:t>
            </a:r>
            <a:r>
              <a:rPr lang="en-US" altLang="en-US" sz="2200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altLang="en-US" sz="2200" i="1" baseline="30000" dirty="0" smtClean="0">
                <a:latin typeface="Times New Roman" pitchFamily="18" charset="0"/>
                <a:cs typeface="Times New Roman" pitchFamily="18" charset="0"/>
              </a:rPr>
              <a:t>k−</a:t>
            </a:r>
            <a:r>
              <a:rPr lang="en-US" altLang="en-US" sz="2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200" dirty="0" smtClean="0"/>
              <a:t>satisfies:</a:t>
            </a:r>
          </a:p>
          <a:p>
            <a:pPr algn="ctr" eaLnBrk="1" hangingPunct="1">
              <a:lnSpc>
                <a:spcPct val="100000"/>
              </a:lnSpc>
              <a:spcBef>
                <a:spcPts val="1728"/>
              </a:spcBef>
            </a:pPr>
            <a:r>
              <a:rPr lang="en-CA" altLang="en-US" sz="2200" dirty="0" smtClean="0">
                <a:latin typeface="Times New Roman"/>
                <a:cs typeface="Times New Roman"/>
              </a:rPr>
              <a:t> (2u</a:t>
            </a:r>
            <a:r>
              <a:rPr lang="en-CA" altLang="en-US" sz="2200" baseline="30000" dirty="0" smtClean="0">
                <a:latin typeface="Times New Roman"/>
                <a:cs typeface="Times New Roman"/>
              </a:rPr>
              <a:t>k</a:t>
            </a:r>
            <a:r>
              <a:rPr lang="en-CA" altLang="en-US" sz="2200" dirty="0" smtClean="0">
                <a:latin typeface="Times New Roman"/>
                <a:cs typeface="Times New Roman"/>
              </a:rPr>
              <a:t> − 1 ≤ u</a:t>
            </a:r>
            <a:r>
              <a:rPr lang="en-CA" altLang="en-US" sz="2200" baseline="30000" dirty="0" smtClean="0">
                <a:latin typeface="Times New Roman"/>
                <a:cs typeface="Times New Roman"/>
              </a:rPr>
              <a:t>k−1</a:t>
            </a:r>
            <a:r>
              <a:rPr lang="en-CA" altLang="en-US" sz="2200" dirty="0" smtClean="0">
                <a:latin typeface="Times New Roman"/>
                <a:cs typeface="Times New Roman"/>
              </a:rPr>
              <a:t> ≤ 2u</a:t>
            </a:r>
            <a:r>
              <a:rPr lang="en-CA" altLang="en-US" sz="2200" baseline="30000" dirty="0" smtClean="0">
                <a:latin typeface="Times New Roman"/>
                <a:cs typeface="Times New Roman"/>
              </a:rPr>
              <a:t>k</a:t>
            </a:r>
            <a:r>
              <a:rPr lang="en-CA" altLang="en-US" sz="2200" dirty="0" smtClean="0">
                <a:latin typeface="Times New Roman"/>
                <a:cs typeface="Times New Roman"/>
              </a:rPr>
              <a:t> +1, 2v</a:t>
            </a:r>
            <a:r>
              <a:rPr lang="en-CA" altLang="en-US" sz="2200" baseline="30000" dirty="0" smtClean="0">
                <a:latin typeface="Times New Roman"/>
                <a:cs typeface="Times New Roman"/>
              </a:rPr>
              <a:t>k</a:t>
            </a:r>
            <a:r>
              <a:rPr lang="en-CA" altLang="en-US" sz="2200" dirty="0" smtClean="0">
                <a:latin typeface="Times New Roman"/>
                <a:cs typeface="Times New Roman"/>
              </a:rPr>
              <a:t> − 1 ≤ v</a:t>
            </a:r>
            <a:r>
              <a:rPr lang="en-CA" altLang="en-US" sz="2200" baseline="30000" dirty="0" smtClean="0">
                <a:latin typeface="Times New Roman"/>
                <a:cs typeface="Times New Roman"/>
              </a:rPr>
              <a:t>k−1</a:t>
            </a:r>
            <a:r>
              <a:rPr lang="en-CA" altLang="en-US" sz="2200" dirty="0" smtClean="0">
                <a:latin typeface="Times New Roman"/>
                <a:cs typeface="Times New Roman"/>
              </a:rPr>
              <a:t> ≤ 2v</a:t>
            </a:r>
            <a:r>
              <a:rPr lang="en-CA" altLang="en-US" sz="2200" baseline="30000" dirty="0" smtClean="0">
                <a:latin typeface="Times New Roman"/>
                <a:cs typeface="Times New Roman"/>
              </a:rPr>
              <a:t>k</a:t>
            </a:r>
            <a:r>
              <a:rPr lang="en-CA" altLang="en-US" sz="2200" dirty="0" smtClean="0">
                <a:latin typeface="Times New Roman"/>
                <a:cs typeface="Times New Roman"/>
              </a:rPr>
              <a:t> +1)</a:t>
            </a:r>
          </a:p>
          <a:p>
            <a:pPr eaLnBrk="1" hangingPunct="1">
              <a:lnSpc>
                <a:spcPct val="100000"/>
              </a:lnSpc>
              <a:spcBef>
                <a:spcPts val="1728"/>
              </a:spcBef>
              <a:buFont typeface="Arial" charset="0"/>
              <a:buChar char="•"/>
            </a:pPr>
            <a:r>
              <a:rPr lang="en-US" altLang="en-US" sz="2200" dirty="0" smtClean="0"/>
              <a:t>Let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US" altLang="en-US" sz="2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200" dirty="0" smtClean="0"/>
              <a:t>denote the center of the </a:t>
            </a:r>
            <a:r>
              <a:rPr lang="en-US" altLang="en-US" sz="2200" dirty="0" err="1" smtClean="0"/>
              <a:t>macroblock</a:t>
            </a:r>
            <a:r>
              <a:rPr lang="en-US" altLang="en-US" sz="2200" dirty="0" smtClean="0"/>
              <a:t> at Level 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200" i="1" dirty="0" smtClean="0"/>
              <a:t> </a:t>
            </a:r>
            <a:r>
              <a:rPr lang="en-US" altLang="en-US" sz="2200" dirty="0" smtClean="0"/>
              <a:t>in the </a:t>
            </a:r>
            <a:r>
              <a:rPr lang="en-US" altLang="en-US" sz="2200" dirty="0"/>
              <a:t>t</a:t>
            </a:r>
            <a:r>
              <a:rPr lang="en-US" altLang="en-US" sz="2200" dirty="0" smtClean="0"/>
              <a:t>arget frame. The procedure for hierarchical motion vector search for the </a:t>
            </a:r>
            <a:r>
              <a:rPr lang="en-US" altLang="en-US" sz="2200" dirty="0" err="1" smtClean="0"/>
              <a:t>macroblock</a:t>
            </a:r>
            <a:r>
              <a:rPr lang="en-US" altLang="en-US" sz="2200" dirty="0" smtClean="0"/>
              <a:t> centered at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US" alt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200" dirty="0" smtClean="0"/>
              <a:t>in the Target frame can be outlined as follows: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B35B98-84AB-4AA6-A9E8-5F578FCEC9A4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altLang="en-US" sz="2400" smtClean="0"/>
              <a:t>PROCEDURE 10.3  Motion-vector:hierarchical-search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752"/>
            <a:ext cx="7772400" cy="4896544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dirty="0" smtClean="0">
                <a:solidFill>
                  <a:srgbClr val="0000FF"/>
                </a:solidFill>
                <a:latin typeface="Courier New"/>
                <a:cs typeface="Courier New"/>
              </a:rPr>
              <a:t>BEGIN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dirty="0" smtClean="0">
                <a:solidFill>
                  <a:srgbClr val="008000"/>
                </a:solidFill>
                <a:latin typeface="Courier New"/>
                <a:cs typeface="Courier New"/>
              </a:rPr>
              <a:t>	// Get </a:t>
            </a:r>
            <a:r>
              <a:rPr lang="en-US" altLang="en-US" sz="13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macroblock</a:t>
            </a:r>
            <a:r>
              <a:rPr lang="en-US" altLang="en-US" sz="1300" dirty="0" smtClean="0">
                <a:solidFill>
                  <a:srgbClr val="008000"/>
                </a:solidFill>
                <a:latin typeface="Courier New"/>
                <a:cs typeface="Courier New"/>
              </a:rPr>
              <a:t> center position at the lowest resolution Level </a:t>
            </a:r>
            <a:r>
              <a:rPr lang="en-US" altLang="en-US" sz="1300" i="1" dirty="0" smtClean="0">
                <a:solidFill>
                  <a:srgbClr val="008000"/>
                </a:solidFill>
                <a:latin typeface="Courier New"/>
                <a:cs typeface="Courier New"/>
              </a:rPr>
              <a:t>k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i="1" dirty="0" smtClean="0">
                <a:latin typeface="Courier New"/>
                <a:cs typeface="Courier New"/>
              </a:rPr>
              <a:t>	x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300" dirty="0" smtClean="0">
                <a:latin typeface="Courier New"/>
                <a:cs typeface="Courier New"/>
              </a:rPr>
              <a:t> = </a:t>
            </a:r>
            <a:r>
              <a:rPr lang="en-US" altLang="en-US" sz="1300" i="1" dirty="0" smtClean="0">
                <a:latin typeface="Courier New"/>
                <a:cs typeface="Courier New"/>
              </a:rPr>
              <a:t>x</a:t>
            </a:r>
            <a:r>
              <a:rPr lang="en-US" altLang="en-US" sz="1300" baseline="30000" dirty="0" smtClean="0">
                <a:latin typeface="Courier New"/>
                <a:cs typeface="Courier New"/>
              </a:rPr>
              <a:t>0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 </a:t>
            </a:r>
            <a:r>
              <a:rPr lang="en-US" altLang="en-US" sz="1300" i="1" dirty="0" smtClean="0">
                <a:latin typeface="Courier New"/>
                <a:cs typeface="Courier New"/>
              </a:rPr>
              <a:t>/2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 </a:t>
            </a:r>
            <a:r>
              <a:rPr lang="en-US" altLang="en-US" sz="1300" i="1" dirty="0" smtClean="0">
                <a:latin typeface="Courier New"/>
                <a:cs typeface="Courier New"/>
              </a:rPr>
              <a:t>;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       </a:t>
            </a:r>
            <a:r>
              <a:rPr lang="en-US" altLang="en-US" sz="1300" i="1" dirty="0" smtClean="0">
                <a:latin typeface="Courier New"/>
                <a:cs typeface="Courier New"/>
              </a:rPr>
              <a:t>y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300" dirty="0" smtClean="0">
                <a:latin typeface="Courier New"/>
                <a:cs typeface="Courier New"/>
              </a:rPr>
              <a:t> = </a:t>
            </a:r>
            <a:r>
              <a:rPr lang="en-US" altLang="en-US" sz="1300" i="1" dirty="0" smtClean="0">
                <a:latin typeface="Courier New"/>
                <a:cs typeface="Courier New"/>
              </a:rPr>
              <a:t>y</a:t>
            </a:r>
            <a:r>
              <a:rPr lang="en-US" altLang="en-US" sz="1300" baseline="30000" dirty="0" smtClean="0">
                <a:latin typeface="Courier New"/>
                <a:cs typeface="Courier New"/>
              </a:rPr>
              <a:t>0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 </a:t>
            </a:r>
            <a:r>
              <a:rPr lang="en-US" altLang="en-US" sz="1300" dirty="0" smtClean="0">
                <a:latin typeface="Courier New"/>
                <a:cs typeface="Courier New"/>
              </a:rPr>
              <a:t>/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 </a:t>
            </a:r>
            <a:r>
              <a:rPr lang="en-US" altLang="en-US" sz="1300" dirty="0" smtClean="0">
                <a:latin typeface="Courier New"/>
                <a:cs typeface="Courier New"/>
              </a:rPr>
              <a:t>2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dirty="0" smtClean="0">
                <a:latin typeface="Courier New"/>
                <a:cs typeface="Courier New"/>
              </a:rPr>
              <a:t>;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dirty="0" smtClean="0">
                <a:latin typeface="Courier New"/>
                <a:cs typeface="Courier New"/>
              </a:rPr>
              <a:t>	Use Sequential (or 2D Logarithmic) search method to get initial estimated </a:t>
            </a:r>
            <a:r>
              <a:rPr lang="en-US" altLang="en-US" sz="1300" b="1" dirty="0" smtClean="0">
                <a:latin typeface="Courier New"/>
                <a:cs typeface="Courier New"/>
              </a:rPr>
              <a:t>MV</a:t>
            </a:r>
            <a:r>
              <a:rPr lang="en-US" altLang="en-US" sz="1300" dirty="0" smtClean="0">
                <a:latin typeface="Courier New"/>
                <a:cs typeface="Courier New"/>
              </a:rPr>
              <a:t>(</a:t>
            </a:r>
            <a:r>
              <a:rPr lang="en-US" altLang="en-US" sz="1300" i="1" dirty="0" err="1" smtClean="0">
                <a:latin typeface="Courier New"/>
                <a:cs typeface="Courier New"/>
              </a:rPr>
              <a:t>u</a:t>
            </a:r>
            <a:r>
              <a:rPr lang="en-US" altLang="en-US" sz="1300" i="1" baseline="30000" dirty="0" err="1" smtClean="0">
                <a:latin typeface="Courier New"/>
                <a:cs typeface="Courier New"/>
              </a:rPr>
              <a:t>k</a:t>
            </a:r>
            <a:r>
              <a:rPr lang="en-US" altLang="en-US" sz="1300" i="1" dirty="0" smtClean="0">
                <a:latin typeface="Courier New"/>
                <a:cs typeface="Courier New"/>
              </a:rPr>
              <a:t>, </a:t>
            </a:r>
            <a:r>
              <a:rPr lang="en-US" altLang="en-US" sz="1300" i="1" dirty="0" err="1" smtClean="0">
                <a:latin typeface="Courier New"/>
                <a:cs typeface="Courier New"/>
              </a:rPr>
              <a:t>v</a:t>
            </a:r>
            <a:r>
              <a:rPr lang="en-US" altLang="en-US" sz="1300" i="1" baseline="30000" dirty="0" err="1" smtClean="0">
                <a:latin typeface="Courier New"/>
                <a:cs typeface="Courier New"/>
              </a:rPr>
              <a:t>k</a:t>
            </a:r>
            <a:r>
              <a:rPr lang="en-US" altLang="en-US" sz="1300" dirty="0" smtClean="0">
                <a:latin typeface="Courier New"/>
                <a:cs typeface="Courier New"/>
              </a:rPr>
              <a:t>) at Level </a:t>
            </a:r>
            <a:r>
              <a:rPr lang="en-US" altLang="en-US" sz="1300" i="1" dirty="0" smtClean="0">
                <a:latin typeface="Courier New"/>
                <a:cs typeface="Courier New"/>
              </a:rPr>
              <a:t>k</a:t>
            </a:r>
            <a:r>
              <a:rPr lang="en-US" altLang="en-US" sz="1300" dirty="0" smtClean="0">
                <a:latin typeface="Courier New"/>
                <a:cs typeface="Courier New"/>
              </a:rPr>
              <a:t>;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1300" dirty="0" smtClean="0">
                <a:latin typeface="Courier New"/>
                <a:cs typeface="Courier New"/>
              </a:rPr>
              <a:t>	</a:t>
            </a:r>
            <a:r>
              <a:rPr lang="en-US" altLang="en-US" sz="1300" dirty="0" smtClean="0">
                <a:solidFill>
                  <a:srgbClr val="0000FF"/>
                </a:solidFill>
                <a:latin typeface="Courier New"/>
                <a:cs typeface="Courier New"/>
              </a:rPr>
              <a:t>WHILE</a:t>
            </a:r>
            <a:r>
              <a:rPr lang="en-US" altLang="en-US" sz="1300" dirty="0" smtClean="0">
                <a:latin typeface="Courier New"/>
                <a:cs typeface="Courier New"/>
              </a:rPr>
              <a:t> last </a:t>
            </a:r>
            <a:r>
              <a:rPr lang="en-CA" altLang="en-US" sz="1300" dirty="0" smtClean="0">
                <a:latin typeface="Courier New"/>
                <a:cs typeface="Courier New"/>
              </a:rPr>
              <a:t>≠</a:t>
            </a:r>
            <a:r>
              <a:rPr lang="en-US" altLang="en-US" sz="1300" dirty="0" smtClean="0">
                <a:latin typeface="Courier New"/>
                <a:cs typeface="Courier New"/>
              </a:rPr>
              <a:t> TRUE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i="1" dirty="0" smtClean="0">
                <a:latin typeface="Courier New"/>
                <a:cs typeface="Courier New"/>
              </a:rPr>
              <a:t>	</a:t>
            </a:r>
            <a:r>
              <a:rPr lang="en-US" altLang="en-US" sz="1300" dirty="0" smtClean="0">
                <a:latin typeface="Courier New"/>
                <a:cs typeface="Courier New"/>
              </a:rPr>
              <a:t>{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dirty="0" smtClean="0">
                <a:latin typeface="Courier New"/>
                <a:cs typeface="Courier New"/>
              </a:rPr>
              <a:t>		Find </a:t>
            </a:r>
            <a:r>
              <a:rPr lang="en-US" altLang="en-US" sz="1300" dirty="0">
                <a:latin typeface="Courier New"/>
                <a:cs typeface="Courier New"/>
              </a:rPr>
              <a:t> </a:t>
            </a:r>
            <a:r>
              <a:rPr lang="en-US" altLang="en-US" sz="1300" dirty="0" smtClean="0">
                <a:latin typeface="Courier New"/>
                <a:cs typeface="Courier New"/>
              </a:rPr>
              <a:t>one of the nine </a:t>
            </a:r>
            <a:r>
              <a:rPr lang="en-US" altLang="en-US" sz="1300" dirty="0" err="1" smtClean="0">
                <a:latin typeface="Courier New"/>
                <a:cs typeface="Courier New"/>
              </a:rPr>
              <a:t>macroblocks</a:t>
            </a:r>
            <a:r>
              <a:rPr lang="en-US" altLang="en-US" sz="1300" dirty="0" smtClean="0">
                <a:latin typeface="Courier New"/>
                <a:cs typeface="Courier New"/>
              </a:rPr>
              <a:t> that yields minimum </a:t>
            </a:r>
            <a:r>
              <a:rPr lang="en-US" altLang="en-US" sz="1300" i="1" dirty="0" smtClean="0">
                <a:latin typeface="Courier New"/>
                <a:cs typeface="Courier New"/>
              </a:rPr>
              <a:t>MAD </a:t>
            </a:r>
            <a:r>
              <a:rPr lang="en-US" altLang="en-US" sz="1300" dirty="0" smtClean="0">
                <a:latin typeface="Courier New"/>
                <a:cs typeface="Courier New"/>
              </a:rPr>
              <a:t>at Level 	</a:t>
            </a:r>
            <a:r>
              <a:rPr lang="en-US" altLang="en-US" sz="1300" i="1" dirty="0" smtClean="0">
                <a:latin typeface="Courier New"/>
                <a:cs typeface="Courier New"/>
              </a:rPr>
              <a:t>k − </a:t>
            </a:r>
            <a:r>
              <a:rPr lang="en-US" altLang="en-US" sz="1300" dirty="0" smtClean="0">
                <a:latin typeface="Courier New"/>
                <a:cs typeface="Courier New"/>
              </a:rPr>
              <a:t>1 centered at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1300" dirty="0" smtClean="0">
                <a:latin typeface="Courier New"/>
                <a:cs typeface="Courier New"/>
              </a:rPr>
              <a:t>		(2(</a:t>
            </a:r>
            <a:r>
              <a:rPr lang="en-US" altLang="en-US" sz="1300" i="1" dirty="0" smtClean="0">
                <a:latin typeface="Courier New"/>
                <a:cs typeface="Courier New"/>
              </a:rPr>
              <a:t>x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300" dirty="0" smtClean="0">
                <a:latin typeface="Courier New"/>
                <a:cs typeface="Courier New"/>
              </a:rPr>
              <a:t>+</a:t>
            </a:r>
            <a:r>
              <a:rPr lang="en-US" altLang="en-US" sz="1300" i="1" dirty="0" smtClean="0">
                <a:latin typeface="Courier New"/>
                <a:cs typeface="Courier New"/>
              </a:rPr>
              <a:t>u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dirty="0" smtClean="0">
                <a:latin typeface="Courier New"/>
                <a:cs typeface="Courier New"/>
              </a:rPr>
              <a:t>)</a:t>
            </a:r>
            <a:r>
              <a:rPr lang="en-US" altLang="en-US" sz="1300" i="1" dirty="0" smtClean="0">
                <a:latin typeface="Courier New"/>
                <a:cs typeface="Courier New"/>
              </a:rPr>
              <a:t>− </a:t>
            </a:r>
            <a:r>
              <a:rPr lang="en-US" altLang="en-US" sz="1300" dirty="0" smtClean="0">
                <a:latin typeface="Courier New"/>
                <a:cs typeface="Courier New"/>
              </a:rPr>
              <a:t>1 </a:t>
            </a:r>
            <a:r>
              <a:rPr lang="en-CA" altLang="en-US" sz="1300" dirty="0" smtClean="0">
                <a:latin typeface="Courier New"/>
                <a:cs typeface="Courier New"/>
              </a:rPr>
              <a:t>≤</a:t>
            </a:r>
            <a:r>
              <a:rPr lang="en-US" altLang="en-US" sz="1300" i="1" dirty="0" smtClean="0">
                <a:latin typeface="Courier New"/>
                <a:cs typeface="Courier New"/>
              </a:rPr>
              <a:t> x </a:t>
            </a:r>
            <a:r>
              <a:rPr lang="en-CA" altLang="en-US" sz="1300" dirty="0" smtClean="0">
                <a:latin typeface="Courier New"/>
                <a:cs typeface="Courier New"/>
              </a:rPr>
              <a:t>≤</a:t>
            </a:r>
            <a:r>
              <a:rPr lang="en-US" altLang="en-US" sz="1300" i="1" dirty="0" smtClean="0">
                <a:latin typeface="Courier New"/>
                <a:cs typeface="Courier New"/>
              </a:rPr>
              <a:t>  </a:t>
            </a:r>
            <a:r>
              <a:rPr lang="en-US" altLang="en-US" sz="1300" dirty="0" smtClean="0">
                <a:latin typeface="Courier New"/>
                <a:cs typeface="Courier New"/>
              </a:rPr>
              <a:t>2(</a:t>
            </a:r>
            <a:r>
              <a:rPr lang="en-US" altLang="en-US" sz="1300" i="1" dirty="0" smtClean="0">
                <a:latin typeface="Courier New"/>
                <a:cs typeface="Courier New"/>
              </a:rPr>
              <a:t>x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300" dirty="0" smtClean="0">
                <a:latin typeface="Courier New"/>
                <a:cs typeface="Courier New"/>
              </a:rPr>
              <a:t>+</a:t>
            </a:r>
            <a:r>
              <a:rPr lang="en-US" altLang="en-US" sz="1300" i="1" dirty="0" smtClean="0">
                <a:latin typeface="Courier New"/>
                <a:cs typeface="Courier New"/>
              </a:rPr>
              <a:t>u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dirty="0" smtClean="0">
                <a:latin typeface="Courier New"/>
                <a:cs typeface="Courier New"/>
              </a:rPr>
              <a:t>) + 1</a:t>
            </a:r>
            <a:r>
              <a:rPr lang="en-US" altLang="en-US" sz="1300" i="1" dirty="0" smtClean="0">
                <a:latin typeface="Courier New"/>
                <a:cs typeface="Courier New"/>
              </a:rPr>
              <a:t>; </a:t>
            </a:r>
            <a:r>
              <a:rPr lang="en-US" altLang="en-US" sz="1300" dirty="0" smtClean="0">
                <a:latin typeface="Courier New"/>
                <a:cs typeface="Courier New"/>
              </a:rPr>
              <a:t>2(</a:t>
            </a:r>
            <a:r>
              <a:rPr lang="en-US" altLang="en-US" sz="1300" i="1" dirty="0" smtClean="0">
                <a:latin typeface="Courier New"/>
                <a:cs typeface="Courier New"/>
              </a:rPr>
              <a:t>y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300" dirty="0" smtClean="0">
                <a:latin typeface="Courier New"/>
                <a:cs typeface="Courier New"/>
              </a:rPr>
              <a:t>+</a:t>
            </a:r>
            <a:r>
              <a:rPr lang="en-US" altLang="en-US" sz="1300" i="1" dirty="0" smtClean="0">
                <a:latin typeface="Courier New"/>
                <a:cs typeface="Courier New"/>
              </a:rPr>
              <a:t>v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dirty="0" smtClean="0">
                <a:latin typeface="Courier New"/>
                <a:cs typeface="Courier New"/>
              </a:rPr>
              <a:t>)</a:t>
            </a:r>
            <a:r>
              <a:rPr lang="en-US" altLang="en-US" sz="1300" i="1" dirty="0" smtClean="0">
                <a:latin typeface="Courier New"/>
                <a:cs typeface="Courier New"/>
              </a:rPr>
              <a:t>−</a:t>
            </a:r>
            <a:r>
              <a:rPr lang="en-US" altLang="en-US" sz="1300" dirty="0" smtClean="0">
                <a:latin typeface="Courier New"/>
                <a:cs typeface="Courier New"/>
              </a:rPr>
              <a:t>1 </a:t>
            </a:r>
            <a:r>
              <a:rPr lang="en-CA" altLang="en-US" sz="1300" dirty="0" smtClean="0">
                <a:latin typeface="Courier New"/>
                <a:cs typeface="Courier New"/>
              </a:rPr>
              <a:t>≤</a:t>
            </a:r>
            <a:r>
              <a:rPr lang="en-US" altLang="en-US" sz="1300" i="1" dirty="0" smtClean="0">
                <a:latin typeface="Courier New"/>
                <a:cs typeface="Courier New"/>
              </a:rPr>
              <a:t> y </a:t>
            </a:r>
            <a:r>
              <a:rPr lang="en-CA" altLang="en-US" sz="1300" dirty="0" smtClean="0">
                <a:latin typeface="Courier New"/>
                <a:cs typeface="Courier New"/>
              </a:rPr>
              <a:t>≤</a:t>
            </a:r>
            <a:r>
              <a:rPr lang="en-US" altLang="en-US" sz="1300" i="1" dirty="0" smtClean="0">
                <a:latin typeface="Courier New"/>
                <a:cs typeface="Courier New"/>
              </a:rPr>
              <a:t> </a:t>
            </a:r>
            <a:r>
              <a:rPr lang="en-US" altLang="en-US" sz="1300" dirty="0" smtClean="0">
                <a:latin typeface="Courier New"/>
                <a:cs typeface="Courier New"/>
              </a:rPr>
              <a:t>2(</a:t>
            </a:r>
            <a:r>
              <a:rPr lang="en-US" altLang="en-US" sz="1300" i="1" dirty="0" smtClean="0">
                <a:latin typeface="Courier New"/>
                <a:cs typeface="Courier New"/>
              </a:rPr>
              <a:t>y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300" baseline="30000" dirty="0" smtClean="0">
                <a:latin typeface="Courier New"/>
                <a:cs typeface="Courier New"/>
              </a:rPr>
              <a:t> </a:t>
            </a:r>
            <a:r>
              <a:rPr lang="en-US" altLang="en-US" sz="1300" dirty="0" smtClean="0">
                <a:latin typeface="Courier New"/>
                <a:cs typeface="Courier New"/>
              </a:rPr>
              <a:t>+</a:t>
            </a:r>
            <a:r>
              <a:rPr lang="en-US" altLang="en-US" sz="1300" i="1" dirty="0" err="1" smtClean="0">
                <a:latin typeface="Courier New"/>
                <a:cs typeface="Courier New"/>
              </a:rPr>
              <a:t>v</a:t>
            </a:r>
            <a:r>
              <a:rPr lang="en-US" altLang="en-US" sz="1300" i="1" baseline="30000" dirty="0" err="1" smtClean="0">
                <a:latin typeface="Courier New"/>
                <a:cs typeface="Courier New"/>
              </a:rPr>
              <a:t>k</a:t>
            </a:r>
            <a:r>
              <a:rPr lang="en-US" altLang="en-US" sz="1300" dirty="0" smtClean="0">
                <a:latin typeface="Courier New"/>
                <a:cs typeface="Courier New"/>
              </a:rPr>
              <a:t>) + 1 );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dirty="0" smtClean="0">
                <a:latin typeface="Courier New"/>
                <a:cs typeface="Courier New"/>
              </a:rPr>
              <a:t>		</a:t>
            </a:r>
            <a:r>
              <a:rPr lang="en-US" altLang="en-US" sz="1300" dirty="0" smtClean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US" altLang="en-US" sz="1300" dirty="0" smtClean="0">
                <a:latin typeface="Courier New"/>
                <a:cs typeface="Courier New"/>
              </a:rPr>
              <a:t> </a:t>
            </a:r>
            <a:r>
              <a:rPr lang="en-US" altLang="en-US" sz="1300" i="1" dirty="0" smtClean="0">
                <a:latin typeface="Courier New"/>
                <a:cs typeface="Courier New"/>
              </a:rPr>
              <a:t>k </a:t>
            </a:r>
            <a:r>
              <a:rPr lang="en-US" altLang="en-US" sz="1300" dirty="0" smtClean="0">
                <a:latin typeface="Courier New"/>
                <a:cs typeface="Courier New"/>
              </a:rPr>
              <a:t>= 1 </a:t>
            </a:r>
            <a:r>
              <a:rPr lang="en-US" altLang="en-US" sz="1300" dirty="0" smtClean="0">
                <a:solidFill>
                  <a:srgbClr val="0000FF"/>
                </a:solidFill>
                <a:latin typeface="Courier New"/>
                <a:cs typeface="Courier New"/>
              </a:rPr>
              <a:t>THEN</a:t>
            </a:r>
            <a:r>
              <a:rPr lang="en-US" altLang="en-US" sz="1300" dirty="0" smtClean="0">
                <a:latin typeface="Courier New"/>
                <a:cs typeface="Courier New"/>
              </a:rPr>
              <a:t> last = TRUE;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i="1" dirty="0" smtClean="0">
                <a:latin typeface="Courier New"/>
                <a:cs typeface="Courier New"/>
              </a:rPr>
              <a:t>		k </a:t>
            </a:r>
            <a:r>
              <a:rPr lang="en-US" altLang="en-US" sz="1300" dirty="0" smtClean="0">
                <a:latin typeface="Courier New"/>
                <a:cs typeface="Courier New"/>
              </a:rPr>
              <a:t>= </a:t>
            </a:r>
            <a:r>
              <a:rPr lang="en-US" altLang="en-US" sz="1300" i="1" dirty="0" smtClean="0">
                <a:latin typeface="Courier New"/>
                <a:cs typeface="Courier New"/>
              </a:rPr>
              <a:t>k − </a:t>
            </a:r>
            <a:r>
              <a:rPr lang="en-US" altLang="en-US" sz="1300" dirty="0" smtClean="0">
                <a:latin typeface="Courier New"/>
                <a:cs typeface="Courier New"/>
              </a:rPr>
              <a:t>1;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dirty="0" smtClean="0">
                <a:latin typeface="Courier New"/>
                <a:cs typeface="Courier New"/>
              </a:rPr>
              <a:t>		Assign (</a:t>
            </a:r>
            <a:r>
              <a:rPr lang="en-US" altLang="en-US" sz="1300" i="1" dirty="0" smtClean="0">
                <a:latin typeface="Courier New"/>
                <a:cs typeface="Courier New"/>
              </a:rPr>
              <a:t>x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300" i="1" dirty="0" smtClean="0">
                <a:latin typeface="Courier New"/>
                <a:cs typeface="Courier New"/>
              </a:rPr>
              <a:t>; y</a:t>
            </a:r>
            <a:r>
              <a:rPr lang="en-US" altLang="en-US" sz="1300" i="1" baseline="30000" dirty="0" smtClean="0">
                <a:latin typeface="Courier New"/>
                <a:cs typeface="Courier New"/>
              </a:rPr>
              <a:t>k</a:t>
            </a:r>
            <a:r>
              <a:rPr lang="en-US" altLang="en-US" sz="1300" baseline="-25000" dirty="0" smtClean="0">
                <a:latin typeface="Courier New"/>
                <a:cs typeface="Courier New"/>
              </a:rPr>
              <a:t>0</a:t>
            </a:r>
            <a:r>
              <a:rPr lang="en-US" altLang="en-US" sz="1300" dirty="0" smtClean="0">
                <a:latin typeface="Courier New"/>
                <a:cs typeface="Courier New"/>
              </a:rPr>
              <a:t> ) and (</a:t>
            </a:r>
            <a:r>
              <a:rPr lang="en-US" altLang="en-US" sz="1300" i="1" dirty="0" err="1" smtClean="0">
                <a:latin typeface="Courier New"/>
                <a:cs typeface="Courier New"/>
              </a:rPr>
              <a:t>u</a:t>
            </a:r>
            <a:r>
              <a:rPr lang="en-US" altLang="en-US" sz="1300" i="1" baseline="30000" dirty="0" err="1" smtClean="0">
                <a:latin typeface="Courier New"/>
                <a:cs typeface="Courier New"/>
              </a:rPr>
              <a:t>k</a:t>
            </a:r>
            <a:r>
              <a:rPr lang="en-US" altLang="en-US" sz="1300" i="1" dirty="0" smtClean="0">
                <a:latin typeface="Courier New"/>
                <a:cs typeface="Courier New"/>
              </a:rPr>
              <a:t>, </a:t>
            </a:r>
            <a:r>
              <a:rPr lang="en-US" altLang="en-US" sz="1300" i="1" dirty="0" err="1" smtClean="0">
                <a:latin typeface="Courier New"/>
                <a:cs typeface="Courier New"/>
              </a:rPr>
              <a:t>v</a:t>
            </a:r>
            <a:r>
              <a:rPr lang="en-US" altLang="en-US" sz="1300" i="1" baseline="30000" dirty="0" err="1" smtClean="0">
                <a:latin typeface="Courier New"/>
                <a:cs typeface="Courier New"/>
              </a:rPr>
              <a:t>k</a:t>
            </a:r>
            <a:r>
              <a:rPr lang="en-US" altLang="en-US" sz="1300" dirty="0" smtClean="0">
                <a:latin typeface="Courier New"/>
                <a:cs typeface="Courier New"/>
              </a:rPr>
              <a:t>) with the new center location and </a:t>
            </a:r>
            <a:r>
              <a:rPr lang="en-US" altLang="en-US" sz="1300" b="1" dirty="0" smtClean="0">
                <a:latin typeface="Courier New"/>
                <a:cs typeface="Courier New"/>
              </a:rPr>
              <a:t>MV</a:t>
            </a:r>
            <a:r>
              <a:rPr lang="en-US" altLang="en-US" sz="1300" dirty="0" smtClean="0">
                <a:latin typeface="Courier New"/>
                <a:cs typeface="Courier New"/>
              </a:rPr>
              <a:t>;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dirty="0" smtClean="0">
                <a:latin typeface="Courier New"/>
                <a:cs typeface="Courier New"/>
              </a:rPr>
              <a:t>	}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1300" dirty="0" smtClean="0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altLang="en-US" sz="1300" dirty="0" smtClean="0">
              <a:latin typeface="Courier New"/>
              <a:cs typeface="Courier New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79A400-B7D3-4393-AA82-F4D766BBDEE4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2963" y="415052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62000"/>
            <a:ext cx="7345362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Table 10.1:  Comparison of Computational Cost of Motion Vector Search Methods</a:t>
            </a:r>
            <a:endParaRPr lang="en-US" altLang="en-US" sz="2800" dirty="0" smtClean="0">
              <a:latin typeface="LCMSSB8" pitchFamily="34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5CC069-0EB2-48AD-AA28-D60BD200F6EF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06839"/>
              </p:ext>
            </p:extLst>
          </p:nvPr>
        </p:nvGraphicFramePr>
        <p:xfrm>
          <a:off x="876300" y="2780928"/>
          <a:ext cx="73914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Image" r:id="rId4" imgW="17726984" imgH="5282540" progId="">
                  <p:embed/>
                </p:oleObj>
              </mc:Choice>
              <mc:Fallback>
                <p:oleObj name="Image" r:id="rId4" imgW="17726984" imgH="528254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780928"/>
                        <a:ext cx="73914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836613"/>
            <a:ext cx="6769100" cy="73501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10.4  H.261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000" b="1" dirty="0" smtClean="0"/>
              <a:t>H.261</a:t>
            </a:r>
            <a:r>
              <a:rPr lang="en-US" altLang="en-US" sz="2000" dirty="0" smtClean="0"/>
              <a:t>: An earlier digital video compression standard, its principle of MC-based compression is retained in all later video compression standards.</a:t>
            </a:r>
          </a:p>
          <a:p>
            <a:pPr lvl="1" eaLnBrk="1" hangingPunct="1">
              <a:spcBef>
                <a:spcPts val="1632"/>
              </a:spcBef>
              <a:buFont typeface="Lucida Grande"/>
              <a:buChar char="-"/>
            </a:pPr>
            <a:r>
              <a:rPr lang="en-US" altLang="en-US" sz="1800" dirty="0" smtClean="0"/>
              <a:t>The standard was designed for videophone, video conferencing and other audiovisual services over ISDN.</a:t>
            </a:r>
          </a:p>
          <a:p>
            <a:pPr lvl="1" eaLnBrk="1" hangingPunct="1">
              <a:spcBef>
                <a:spcPts val="1632"/>
              </a:spcBef>
              <a:buFont typeface="Lucida Grande"/>
              <a:buChar char="-"/>
            </a:pPr>
            <a:r>
              <a:rPr lang="en-US" altLang="en-US" sz="1800" dirty="0" smtClean="0"/>
              <a:t>The video codec supports bit-rates of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x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64 kbps, where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en-US" sz="1800" dirty="0" smtClean="0"/>
              <a:t>ranges from 1 to 30 (Hence also known as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i="1" dirty="0" smtClean="0"/>
              <a:t> * </a:t>
            </a:r>
            <a:r>
              <a:rPr lang="en-US" altLang="en-US" sz="1800" dirty="0" smtClean="0"/>
              <a:t>64).</a:t>
            </a:r>
          </a:p>
          <a:p>
            <a:pPr lvl="1" eaLnBrk="1" hangingPunct="1">
              <a:spcBef>
                <a:spcPts val="1632"/>
              </a:spcBef>
              <a:buFont typeface="Lucida Grande"/>
              <a:buChar char="-"/>
            </a:pPr>
            <a:r>
              <a:rPr lang="en-US" altLang="en-US" sz="1800" dirty="0" smtClean="0"/>
              <a:t>Require that the delay of the video encoder be less than 150 </a:t>
            </a:r>
            <a:r>
              <a:rPr lang="en-US" altLang="en-US" sz="1800" dirty="0" err="1" smtClean="0"/>
              <a:t>msec</a:t>
            </a:r>
            <a:r>
              <a:rPr lang="en-US" altLang="en-US" sz="1800" dirty="0" smtClean="0"/>
              <a:t> so that the video can be used for real-time bidirectional video conferencing.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86EAAD-BBBE-432B-8A17-178B277FAE55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764704"/>
            <a:ext cx="7772400" cy="6794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ITU Recommendations &amp; H.261 Video Formats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19600"/>
          </a:xfrm>
        </p:spPr>
        <p:txBody>
          <a:bodyPr anchor="ctr"/>
          <a:lstStyle/>
          <a:p>
            <a:pPr eaLnBrk="1" hangingPunct="1">
              <a:buFont typeface="Arial" charset="0"/>
              <a:buChar char="•"/>
            </a:pPr>
            <a:r>
              <a:rPr lang="en-US" altLang="en-US" sz="2000" dirty="0" smtClean="0"/>
              <a:t>H.261 belongs to the following set of ITU recommendations for visual telephony systems:</a:t>
            </a:r>
          </a:p>
          <a:p>
            <a:pPr eaLnBrk="1" hangingPunct="1"/>
            <a:endParaRPr lang="en-US" altLang="en-US" sz="800" dirty="0" smtClean="0"/>
          </a:p>
          <a:p>
            <a:pPr marL="857250" lvl="1" indent="-457200" eaLnBrk="1" hangingPunct="1">
              <a:spcBef>
                <a:spcPts val="1080"/>
              </a:spcBef>
              <a:buFont typeface="Calibri" pitchFamily="34" charset="0"/>
              <a:buAutoNum type="arabicPeriod"/>
            </a:pPr>
            <a:r>
              <a:rPr lang="en-US" altLang="en-US" sz="2000" dirty="0" smtClean="0"/>
              <a:t>H.221 — Frame structure for an audiovisual channel supporting 64 to 1,920 kbps.</a:t>
            </a:r>
          </a:p>
          <a:p>
            <a:pPr marL="857250" lvl="1" indent="-457200" eaLnBrk="1" hangingPunct="1">
              <a:spcBef>
                <a:spcPts val="1080"/>
              </a:spcBef>
              <a:buFont typeface="Calibri" pitchFamily="34" charset="0"/>
              <a:buAutoNum type="arabicPeriod"/>
            </a:pPr>
            <a:r>
              <a:rPr lang="en-US" altLang="en-US" sz="2000" dirty="0" smtClean="0"/>
              <a:t>H.230 — Frame control signals for audiovisual systems.</a:t>
            </a:r>
          </a:p>
          <a:p>
            <a:pPr marL="857250" lvl="1" indent="-457200" eaLnBrk="1" hangingPunct="1">
              <a:spcBef>
                <a:spcPts val="1080"/>
              </a:spcBef>
              <a:buFont typeface="Calibri" pitchFamily="34" charset="0"/>
              <a:buAutoNum type="arabicPeriod"/>
            </a:pPr>
            <a:r>
              <a:rPr lang="en-US" altLang="en-US" sz="2000" dirty="0" smtClean="0"/>
              <a:t>H.242 — Audiovisual communication protocols.</a:t>
            </a:r>
          </a:p>
          <a:p>
            <a:pPr marL="857250" lvl="1" indent="-457200" eaLnBrk="1" hangingPunct="1">
              <a:spcBef>
                <a:spcPts val="1080"/>
              </a:spcBef>
              <a:buFont typeface="Calibri" pitchFamily="34" charset="0"/>
              <a:buAutoNum type="arabicPeriod"/>
            </a:pPr>
            <a:r>
              <a:rPr lang="en-US" altLang="en-US" sz="2000" dirty="0" smtClean="0"/>
              <a:t>H.261 — Video encoder/decoder for audiovisual services at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x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64 kbps.</a:t>
            </a:r>
          </a:p>
          <a:p>
            <a:pPr marL="857250" lvl="1" indent="-457200" eaLnBrk="1" hangingPunct="1">
              <a:spcBef>
                <a:spcPts val="1080"/>
              </a:spcBef>
              <a:buFont typeface="Calibri" pitchFamily="34" charset="0"/>
              <a:buAutoNum type="arabicPeriod"/>
            </a:pPr>
            <a:r>
              <a:rPr lang="en-US" altLang="en-US" sz="2000" dirty="0" smtClean="0"/>
              <a:t>H.320 — Narrow-band audiovisual terminal equipment for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x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64 kbps transmission.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32734E-5882-4FDC-8BB7-8A4C8C044592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10.1  Introduction to Video Compression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200" dirty="0" smtClean="0"/>
              <a:t>A video consists of a time-ordered sequence of frames, i.e., images.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endParaRPr lang="en-US" altLang="en-US" sz="2200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200" dirty="0" smtClean="0"/>
              <a:t>An obvious solution to video compression would be predictive coding based on previous frames.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endParaRPr lang="en-US" altLang="en-US" sz="2200" dirty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200" dirty="0" smtClean="0"/>
              <a:t>Compression proceeds by subtracting images: subtract in time order and code the residual error.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2200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200" dirty="0" smtClean="0"/>
              <a:t>It can be done even better by searching for just the right parts of the image to subtract from the previous frame.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EBABD21-BB38-431B-9D81-A61D0830E2D1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980678"/>
            <a:ext cx="8229600" cy="8064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Table 10.2  Video Formats Supported by H.261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A74C05-4DD5-4680-BD55-5C4D3A675089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87171"/>
              </p:ext>
            </p:extLst>
          </p:nvPr>
        </p:nvGraphicFramePr>
        <p:xfrm>
          <a:off x="990600" y="2196306"/>
          <a:ext cx="731520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Image" r:id="rId4" imgW="19517460" imgH="6577778" progId="">
                  <p:embed/>
                </p:oleObj>
              </mc:Choice>
              <mc:Fallback>
                <p:oleObj name="Image" r:id="rId4" imgW="19517460" imgH="6577778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96306"/>
                        <a:ext cx="7315200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79742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Fig. 10.4:  </a:t>
            </a:r>
            <a:r>
              <a:rPr lang="en-US" altLang="en-US" sz="2800" b="0" dirty="0" smtClean="0"/>
              <a:t>H.261 Frame Sequence.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9251E8-50EA-4877-9D99-4996746C07CC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23557" name="Picture 6" descr="ipfram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41438"/>
            <a:ext cx="60928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H.261 Frame Sequence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1056"/>
              </a:spcBef>
              <a:buFont typeface="Arial" charset="0"/>
              <a:buChar char="•"/>
            </a:pPr>
            <a:r>
              <a:rPr lang="en-US" altLang="en-US" sz="1900" dirty="0" smtClean="0"/>
              <a:t>Two types of image frames are defined: Intra-frames (</a:t>
            </a:r>
            <a:r>
              <a:rPr lang="en-US" altLang="en-US" sz="1900" b="1" dirty="0" smtClean="0"/>
              <a:t>I-frames</a:t>
            </a:r>
            <a:r>
              <a:rPr lang="en-US" altLang="en-US" sz="1900" dirty="0" smtClean="0"/>
              <a:t>) and Inter-frames (</a:t>
            </a:r>
            <a:r>
              <a:rPr lang="en-US" altLang="en-US" sz="1900" b="1" dirty="0" smtClean="0"/>
              <a:t>P-frames</a:t>
            </a:r>
            <a:r>
              <a:rPr lang="en-US" altLang="en-US" sz="1900" dirty="0" smtClean="0"/>
              <a:t>):</a:t>
            </a:r>
          </a:p>
          <a:p>
            <a:pPr lvl="1" eaLnBrk="1" hangingPunct="1">
              <a:spcBef>
                <a:spcPts val="1056"/>
              </a:spcBef>
              <a:buFont typeface="Lucida Grande"/>
              <a:buChar char="-"/>
            </a:pPr>
            <a:r>
              <a:rPr lang="en-US" altLang="en-US" sz="1700" dirty="0" smtClean="0"/>
              <a:t>I-frames are treated as independent images. Transform coding method similar to JPEG is applied within each I-frame, hence “Intra”.</a:t>
            </a:r>
          </a:p>
          <a:p>
            <a:pPr lvl="1" eaLnBrk="1" hangingPunct="1">
              <a:spcBef>
                <a:spcPts val="1056"/>
              </a:spcBef>
              <a:buFont typeface="Lucida Grande"/>
              <a:buChar char="-"/>
            </a:pPr>
            <a:r>
              <a:rPr lang="en-US" altLang="en-US" sz="1700" dirty="0" smtClean="0"/>
              <a:t>P-frames are not independent: coded by a forward predictive coding method (prediction from a previous P-frame is allowed — not just from a previous I-frame).</a:t>
            </a:r>
          </a:p>
          <a:p>
            <a:pPr lvl="1" eaLnBrk="1" hangingPunct="1">
              <a:spcBef>
                <a:spcPts val="1056"/>
              </a:spcBef>
              <a:buFont typeface="Lucida Grande"/>
              <a:buChar char="-"/>
            </a:pPr>
            <a:r>
              <a:rPr lang="en-US" altLang="en-US" sz="1700" b="1" dirty="0" smtClean="0"/>
              <a:t>Temporal redundancy removal </a:t>
            </a:r>
            <a:r>
              <a:rPr lang="en-US" altLang="en-US" sz="1700" dirty="0" smtClean="0"/>
              <a:t>is included in P-frame coding, whereas I-frame coding performs only </a:t>
            </a:r>
            <a:r>
              <a:rPr lang="en-US" altLang="en-US" sz="1700" b="1" dirty="0" smtClean="0"/>
              <a:t>spatial redundancy removal</a:t>
            </a:r>
            <a:r>
              <a:rPr lang="en-US" altLang="en-US" sz="1700" dirty="0" smtClean="0"/>
              <a:t>.</a:t>
            </a:r>
          </a:p>
          <a:p>
            <a:pPr lvl="1" eaLnBrk="1" hangingPunct="1">
              <a:spcBef>
                <a:spcPts val="1056"/>
              </a:spcBef>
              <a:buFont typeface="Lucida Grande"/>
              <a:buChar char="-"/>
            </a:pPr>
            <a:r>
              <a:rPr lang="en-US" altLang="en-US" sz="1700" dirty="0" smtClean="0"/>
              <a:t>To avoid propagation of coding errors, an I-frame is usually sent a couple of times in each second of the video.</a:t>
            </a:r>
            <a:endParaRPr lang="en-US" altLang="en-US" sz="1700" dirty="0"/>
          </a:p>
          <a:p>
            <a:pPr eaLnBrk="1" hangingPunct="1">
              <a:lnSpc>
                <a:spcPct val="100000"/>
              </a:lnSpc>
              <a:spcBef>
                <a:spcPts val="1056"/>
              </a:spcBef>
              <a:buFont typeface="Arial"/>
              <a:buChar char="•"/>
            </a:pPr>
            <a:r>
              <a:rPr lang="en-US" altLang="en-US" sz="1900" dirty="0" smtClean="0"/>
              <a:t>Motion vectors in H.261 are always measured in units of full pixel and they have a limited range of </a:t>
            </a:r>
            <a:r>
              <a:rPr lang="en-CA" altLang="en-US" sz="1900" dirty="0" smtClean="0"/>
              <a:t>± </a:t>
            </a:r>
            <a:r>
              <a:rPr lang="en-US" altLang="en-US" sz="1900" dirty="0" smtClean="0"/>
              <a:t>15 pixels, i.e., </a:t>
            </a:r>
            <a:r>
              <a:rPr lang="en-US" altLang="en-US" sz="19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900" i="1" dirty="0" smtClean="0"/>
              <a:t> </a:t>
            </a:r>
            <a:r>
              <a:rPr lang="en-US" altLang="en-US" sz="1900" dirty="0" smtClean="0"/>
              <a:t>= 15.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E2958A1-0025-4D6A-9A0A-0451A89D7489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868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Intra-frame (I-frame) Coding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3573463"/>
            <a:ext cx="7772400" cy="2519362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ts val="1176"/>
              </a:spcBef>
              <a:buFontTx/>
              <a:buNone/>
            </a:pPr>
            <a:r>
              <a:rPr lang="en-US" altLang="en-US" sz="2400" b="1" dirty="0" smtClean="0"/>
              <a:t>Fig. 10.5</a:t>
            </a:r>
            <a:r>
              <a:rPr lang="en-US" altLang="en-US" sz="2400" dirty="0" smtClean="0"/>
              <a:t>: I-frame Coding.</a:t>
            </a:r>
          </a:p>
          <a:p>
            <a:pPr eaLnBrk="1" hangingPunct="1">
              <a:lnSpc>
                <a:spcPct val="100000"/>
              </a:lnSpc>
              <a:spcBef>
                <a:spcPts val="1176"/>
              </a:spcBef>
              <a:buFont typeface="Arial" charset="0"/>
              <a:buChar char="•"/>
            </a:pPr>
            <a:r>
              <a:rPr lang="en-US" altLang="en-US" sz="1700" b="1" dirty="0" err="1" smtClean="0"/>
              <a:t>Macroblocks</a:t>
            </a:r>
            <a:r>
              <a:rPr lang="en-US" altLang="en-US" sz="1700" b="1" dirty="0" smtClean="0"/>
              <a:t> </a:t>
            </a:r>
            <a:r>
              <a:rPr lang="en-US" altLang="en-US" sz="1700" dirty="0" smtClean="0"/>
              <a:t>are of size 16 x 16 pixels for the Y frame, and 8 x</a:t>
            </a:r>
            <a:r>
              <a:rPr lang="en-US" altLang="en-US" sz="1700" i="1" dirty="0" smtClean="0"/>
              <a:t> </a:t>
            </a:r>
            <a:r>
              <a:rPr lang="en-US" altLang="en-US" sz="1700" dirty="0" smtClean="0"/>
              <a:t>8 for </a:t>
            </a:r>
            <a:r>
              <a:rPr lang="en-US" altLang="en-US" sz="1700" dirty="0" err="1" smtClean="0"/>
              <a:t>Cb</a:t>
            </a:r>
            <a:r>
              <a:rPr lang="en-US" altLang="en-US" sz="1700" dirty="0" smtClean="0"/>
              <a:t> and Cr frames, since 4:2:0 </a:t>
            </a:r>
            <a:r>
              <a:rPr lang="en-US" altLang="en-US" sz="1700" dirty="0" err="1" smtClean="0"/>
              <a:t>chroma</a:t>
            </a:r>
            <a:r>
              <a:rPr lang="en-US" altLang="en-US" sz="1700" dirty="0" smtClean="0"/>
              <a:t> subsampling is employed. A </a:t>
            </a:r>
            <a:r>
              <a:rPr lang="en-US" altLang="en-US" sz="1700" dirty="0" err="1" smtClean="0"/>
              <a:t>macroblock</a:t>
            </a:r>
            <a:r>
              <a:rPr lang="en-US" altLang="en-US" sz="1700" dirty="0" smtClean="0"/>
              <a:t> consists of four Y, one </a:t>
            </a:r>
            <a:r>
              <a:rPr lang="en-US" altLang="en-US" sz="1700" dirty="0" err="1" smtClean="0"/>
              <a:t>Cb</a:t>
            </a:r>
            <a:r>
              <a:rPr lang="en-US" altLang="en-US" sz="1700" dirty="0" smtClean="0"/>
              <a:t>, and one Cr 8 x 8 blocks.</a:t>
            </a:r>
          </a:p>
          <a:p>
            <a:pPr eaLnBrk="1" hangingPunct="1">
              <a:lnSpc>
                <a:spcPct val="100000"/>
              </a:lnSpc>
              <a:spcBef>
                <a:spcPts val="1176"/>
              </a:spcBef>
              <a:buFont typeface="Arial" charset="0"/>
              <a:buChar char="•"/>
            </a:pPr>
            <a:r>
              <a:rPr lang="en-US" altLang="en-US" sz="1700" dirty="0" smtClean="0"/>
              <a:t>For each 8 x</a:t>
            </a:r>
            <a:r>
              <a:rPr lang="en-US" altLang="en-US" sz="1700" i="1" dirty="0" smtClean="0"/>
              <a:t> </a:t>
            </a:r>
            <a:r>
              <a:rPr lang="en-US" altLang="en-US" sz="1700" dirty="0" smtClean="0"/>
              <a:t>8 block a DCT transform is applied, the DCT coefficients then go through quantization zigzag scan and entropy coding.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995515-A096-4CB6-A8C2-2115E444C401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25606" name="Picture 11" descr="ifra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341438"/>
            <a:ext cx="61436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4704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cs typeface="Trebuchet MS"/>
              </a:rPr>
              <a:t>Inter-frame (P-frame) Predictive Coding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200" dirty="0" smtClean="0"/>
              <a:t>Figure 10.6 shows the H.261 P-frame coding scheme based on motion compensation:</a:t>
            </a:r>
          </a:p>
          <a:p>
            <a:pPr marL="800100" lvl="1" indent="-342900" eaLnBrk="1" hangingPunct="1">
              <a:spcBef>
                <a:spcPts val="2256"/>
              </a:spcBef>
              <a:buFontTx/>
              <a:buChar char="-"/>
            </a:pPr>
            <a:r>
              <a:rPr lang="en-US" altLang="en-US" sz="1900" dirty="0" smtClean="0"/>
              <a:t>For each </a:t>
            </a:r>
            <a:r>
              <a:rPr lang="en-US" altLang="en-US" sz="1900" dirty="0" err="1" smtClean="0"/>
              <a:t>macroblock</a:t>
            </a:r>
            <a:r>
              <a:rPr lang="en-US" altLang="en-US" sz="1900" dirty="0" smtClean="0"/>
              <a:t> in the Target frame, a motion vector is allocated by one of the search methods discussed earlier.</a:t>
            </a:r>
          </a:p>
          <a:p>
            <a:pPr marL="800100" lvl="1" indent="-342900" eaLnBrk="1" hangingPunct="1">
              <a:spcBef>
                <a:spcPts val="2256"/>
              </a:spcBef>
              <a:buFontTx/>
              <a:buChar char="-"/>
            </a:pPr>
            <a:r>
              <a:rPr lang="en-US" altLang="en-US" sz="1900" dirty="0" smtClean="0"/>
              <a:t>After the prediction, a </a:t>
            </a:r>
            <a:r>
              <a:rPr lang="en-US" altLang="en-US" sz="1900" i="1" dirty="0" smtClean="0"/>
              <a:t>difference </a:t>
            </a:r>
            <a:r>
              <a:rPr lang="en-US" altLang="en-US" sz="1900" i="1" dirty="0" err="1" smtClean="0"/>
              <a:t>macroblock</a:t>
            </a:r>
            <a:r>
              <a:rPr lang="en-US" altLang="en-US" sz="1900" i="1" dirty="0" smtClean="0"/>
              <a:t> </a:t>
            </a:r>
            <a:r>
              <a:rPr lang="en-US" altLang="en-US" sz="1900" dirty="0" smtClean="0"/>
              <a:t>is derived to measure the </a:t>
            </a:r>
            <a:r>
              <a:rPr lang="en-US" altLang="en-US" sz="1900" i="1" dirty="0" smtClean="0"/>
              <a:t>prediction error</a:t>
            </a:r>
            <a:r>
              <a:rPr lang="en-US" altLang="en-US" sz="1900" dirty="0" smtClean="0"/>
              <a:t>.</a:t>
            </a:r>
          </a:p>
          <a:p>
            <a:pPr marL="800100" lvl="1" indent="-342900" eaLnBrk="1" hangingPunct="1">
              <a:spcBef>
                <a:spcPts val="2256"/>
              </a:spcBef>
              <a:buFontTx/>
              <a:buChar char="-"/>
            </a:pPr>
            <a:r>
              <a:rPr lang="en-US" altLang="en-US" sz="1900" dirty="0" smtClean="0"/>
              <a:t>Each of these 8 x 8 blocks go through DCT, quantization, zigzag scan and entropy coding procedures.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2B32CA-5A2D-4675-BDD9-385A6EEDC511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20688"/>
            <a:ext cx="7772400" cy="5475312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1728"/>
              </a:spcBef>
              <a:buFont typeface="Arial" charset="0"/>
              <a:buChar char="•"/>
            </a:pPr>
            <a:r>
              <a:rPr lang="en-US" altLang="en-US" sz="2200" dirty="0" smtClean="0"/>
              <a:t>The P-frame coding encodes the difference </a:t>
            </a:r>
            <a:r>
              <a:rPr lang="en-US" altLang="en-US" sz="2200" dirty="0" err="1" smtClean="0"/>
              <a:t>macroblock</a:t>
            </a:r>
            <a:r>
              <a:rPr lang="en-US" altLang="en-US" sz="2200" dirty="0" smtClean="0"/>
              <a:t> (not the Target </a:t>
            </a:r>
            <a:r>
              <a:rPr lang="en-US" altLang="en-US" sz="2200" dirty="0" err="1" smtClean="0"/>
              <a:t>macroblock</a:t>
            </a:r>
            <a:r>
              <a:rPr lang="en-US" altLang="en-US" sz="2200" dirty="0" smtClean="0"/>
              <a:t> itself).</a:t>
            </a:r>
          </a:p>
          <a:p>
            <a:pPr eaLnBrk="1" hangingPunct="1">
              <a:lnSpc>
                <a:spcPct val="100000"/>
              </a:lnSpc>
              <a:spcBef>
                <a:spcPts val="1728"/>
              </a:spcBef>
              <a:buFont typeface="Arial" charset="0"/>
              <a:buChar char="•"/>
            </a:pPr>
            <a:r>
              <a:rPr lang="en-US" altLang="en-US" sz="2200" dirty="0" smtClean="0"/>
              <a:t>Sometimes, a good match cannot be found, i.e., the prediction error exceeds a certain acceptable level.</a:t>
            </a:r>
          </a:p>
          <a:p>
            <a:pPr marL="800100" lvl="1" indent="-342900" eaLnBrk="1" hangingPunct="1">
              <a:spcBef>
                <a:spcPts val="1728"/>
              </a:spcBef>
              <a:buFont typeface="Lucida Grande"/>
              <a:buChar char="-"/>
            </a:pPr>
            <a:r>
              <a:rPr lang="en-US" altLang="en-US" sz="2200" dirty="0" smtClean="0"/>
              <a:t>The MB itself is then encoded (treated as an Intra MB) and in this case it is termed a </a:t>
            </a:r>
            <a:r>
              <a:rPr lang="en-US" altLang="en-US" sz="2200" i="1" dirty="0" smtClean="0"/>
              <a:t>non-motion compensated MB</a:t>
            </a:r>
            <a:r>
              <a:rPr lang="en-US" altLang="en-US" sz="2200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1728"/>
              </a:spcBef>
              <a:buFont typeface="Arial" charset="0"/>
              <a:buChar char="•"/>
            </a:pPr>
            <a:r>
              <a:rPr lang="en-US" altLang="en-US" sz="2200" dirty="0" smtClean="0"/>
              <a:t>For a motion vector, the difference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MVD </a:t>
            </a:r>
            <a:r>
              <a:rPr lang="en-US" altLang="en-US" sz="2200" dirty="0" smtClean="0"/>
              <a:t>is sent for entropy coding:</a:t>
            </a:r>
          </a:p>
          <a:p>
            <a:pPr algn="r" eaLnBrk="1" hangingPunct="1">
              <a:lnSpc>
                <a:spcPct val="100000"/>
              </a:lnSpc>
              <a:spcBef>
                <a:spcPts val="1728"/>
              </a:spcBef>
              <a:buFontTx/>
              <a:buNone/>
            </a:pPr>
            <a:r>
              <a:rPr lang="en-US" altLang="en-US" sz="2200" b="1" dirty="0" smtClean="0"/>
              <a:t>	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MVD 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en-US" sz="2200" b="1" dirty="0" err="1" smtClean="0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altLang="en-US" sz="2200" b="1" baseline="-25000" dirty="0" err="1" smtClean="0">
                <a:latin typeface="Times New Roman" pitchFamily="18" charset="0"/>
                <a:cs typeface="Times New Roman" pitchFamily="18" charset="0"/>
              </a:rPr>
              <a:t>Preceding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−  </a:t>
            </a:r>
            <a:r>
              <a:rPr lang="en-US" altLang="en-US" sz="2200" b="1" dirty="0" err="1" smtClean="0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altLang="en-US" sz="2200" b="1" baseline="-25000" dirty="0" err="1" smtClean="0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smtClean="0"/>
              <a:t>		</a:t>
            </a:r>
            <a:r>
              <a:rPr lang="en-US" altLang="en-US" sz="2200" dirty="0" smtClean="0"/>
              <a:t>(10</a:t>
            </a:r>
            <a:r>
              <a:rPr lang="en-US" altLang="en-US" sz="2200" i="1" dirty="0" smtClean="0"/>
              <a:t>.</a:t>
            </a:r>
            <a:r>
              <a:rPr lang="en-US" altLang="en-US" sz="2200" dirty="0" smtClean="0"/>
              <a:t>3)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B66B3D-23FC-42A2-BD56-0005297536B5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10200"/>
            <a:ext cx="8424862" cy="685800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Fig. 10.6: </a:t>
            </a:r>
            <a:r>
              <a:rPr lang="en-US" altLang="en-US" sz="2200" b="0" dirty="0" smtClean="0"/>
              <a:t>H.261 P-frame Coding Based on Motion Compensation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3AD60A-0C91-4BE2-97C2-DF59CCA793DA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28677" name="Picture 9" descr="mv_esti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28688"/>
            <a:ext cx="54102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Quantization in H.261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342000" eaLnBrk="1" hangingPunct="1">
              <a:lnSpc>
                <a:spcPct val="100000"/>
              </a:lnSpc>
              <a:spcBef>
                <a:spcPts val="1032"/>
              </a:spcBef>
              <a:buFont typeface="Arial" charset="0"/>
              <a:buChar char="•"/>
            </a:pPr>
            <a:r>
              <a:rPr lang="en-US" altLang="en-US" sz="1800" dirty="0" smtClean="0"/>
              <a:t>The quantization in H.261 uses a constant </a:t>
            </a:r>
            <a:r>
              <a:rPr lang="en-US" altLang="en-US" sz="1800" i="1" dirty="0" err="1" smtClean="0"/>
              <a:t>step_size</a:t>
            </a:r>
            <a:r>
              <a:rPr lang="en-US" altLang="en-US" sz="1800" dirty="0" smtClean="0"/>
              <a:t>, for all DCT coefficients within a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.</a:t>
            </a:r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  <a:buFont typeface="Arial" charset="0"/>
              <a:buChar char="•"/>
            </a:pPr>
            <a:r>
              <a:rPr lang="en-US" altLang="en-US" sz="1800" dirty="0" smtClean="0"/>
              <a:t>If we use </a:t>
            </a:r>
            <a:r>
              <a:rPr lang="en-US" altLang="en-US" sz="1800" i="1" dirty="0" smtClean="0"/>
              <a:t>DCT </a:t>
            </a:r>
            <a:r>
              <a:rPr lang="en-US" altLang="en-US" sz="1800" dirty="0" smtClean="0"/>
              <a:t>and </a:t>
            </a:r>
            <a:r>
              <a:rPr lang="en-US" altLang="en-US" sz="1800" i="1" dirty="0" smtClean="0"/>
              <a:t>QDCT </a:t>
            </a:r>
            <a:r>
              <a:rPr lang="en-US" altLang="en-US" sz="1800" dirty="0" smtClean="0"/>
              <a:t>to denote the DCT coefficients before and after the quantization, then for DC coefficients in Intra mode:</a:t>
            </a:r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  <a:buFontTx/>
              <a:buNone/>
            </a:pPr>
            <a:r>
              <a:rPr lang="en-US" altLang="en-US" sz="1800" dirty="0" smtClean="0"/>
              <a:t>	for all other coefficients:</a:t>
            </a:r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  <a:buFontTx/>
              <a:buNone/>
            </a:pPr>
            <a:r>
              <a:rPr lang="en-US" altLang="en-US" sz="1800" i="1" dirty="0" smtClean="0"/>
              <a:t>	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— an integer in the range of [1, 31].</a:t>
            </a:r>
          </a:p>
          <a:p>
            <a:pPr marL="342000"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6042FE-2AA4-48A2-82C5-65EF5CDE3BAD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527925" y="3284414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(10.4)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7531100" y="4873352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(10.5)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graphicFrame>
        <p:nvGraphicFramePr>
          <p:cNvPr id="297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53051"/>
              </p:ext>
            </p:extLst>
          </p:nvPr>
        </p:nvGraphicFramePr>
        <p:xfrm>
          <a:off x="2239963" y="3212976"/>
          <a:ext cx="46640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" name="Equation" r:id="rId4" imgW="2818711" imgH="431570" progId="">
                  <p:embed/>
                </p:oleObj>
              </mc:Choice>
              <mc:Fallback>
                <p:oleObj name="Equation" r:id="rId4" imgW="2818711" imgH="431570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212976"/>
                        <a:ext cx="46640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82501"/>
              </p:ext>
            </p:extLst>
          </p:nvPr>
        </p:nvGraphicFramePr>
        <p:xfrm>
          <a:off x="2743994" y="4797152"/>
          <a:ext cx="36560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8" name="Equation" r:id="rId6" imgW="2210443" imgH="431831" progId="">
                  <p:embed/>
                </p:oleObj>
              </mc:Choice>
              <mc:Fallback>
                <p:oleObj name="Equation" r:id="rId6" imgW="2210443" imgH="431831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994" y="4797152"/>
                        <a:ext cx="36560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H.261 Encoder and Decoder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79049" y="1556792"/>
            <a:ext cx="7772400" cy="411480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000" dirty="0" smtClean="0"/>
              <a:t>Fig. 10.7 shows a relatively complete picture of how the H.261 encoder and decoder work.</a:t>
            </a:r>
          </a:p>
          <a:p>
            <a:pPr eaLnBrk="1" hangingPunct="1">
              <a:lnSpc>
                <a:spcPct val="100000"/>
              </a:lnSpc>
              <a:spcBef>
                <a:spcPts val="1680"/>
              </a:spcBef>
            </a:pPr>
            <a:r>
              <a:rPr lang="en-US" altLang="en-US" sz="2000" dirty="0" smtClean="0"/>
              <a:t>	A scenario is used where frames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dirty="0" smtClean="0"/>
              <a:t> are encoded and then decoded.</a:t>
            </a:r>
          </a:p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000" dirty="0" smtClean="0"/>
              <a:t>Note: decoded frames (not the original frames) are used as reference frames in motion estimation.</a:t>
            </a:r>
          </a:p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000" dirty="0" smtClean="0"/>
              <a:t>The data that goes through the observation points indicated by the circled numbers are summarized in Tables 10.3 and 10.4.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B3D39B-60FB-435B-AFE6-A7F9A4D21F2D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Fig. 10.7: </a:t>
            </a:r>
            <a:r>
              <a:rPr lang="en-US" altLang="en-US" sz="2600" b="0" dirty="0" smtClean="0"/>
              <a:t>H.261 Encoder and Decoder.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B176B9-1E4C-419F-96F0-671B7017FE7F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2612"/>
              </p:ext>
            </p:extLst>
          </p:nvPr>
        </p:nvGraphicFramePr>
        <p:xfrm>
          <a:off x="762000" y="685800"/>
          <a:ext cx="76200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Image" r:id="rId4" imgW="18412698" imgH="10984127" progId="">
                  <p:embed/>
                </p:oleObj>
              </mc:Choice>
              <mc:Fallback>
                <p:oleObj name="Image" r:id="rId4" imgW="18412698" imgH="10984127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76200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7343775" cy="10001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10.2  Video Compression with Motion Compensation</a:t>
            </a:r>
            <a:endParaRPr lang="en-US" altLang="en-US" sz="3200" dirty="0" smtClean="0">
              <a:latin typeface="LCMSSB8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832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1800" dirty="0" smtClean="0"/>
              <a:t>Consecutive frames in a video are similar — </a:t>
            </a:r>
            <a:r>
              <a:rPr lang="en-US" altLang="en-US" sz="1800" i="1" dirty="0" smtClean="0"/>
              <a:t>temporal redundancy </a:t>
            </a:r>
            <a:r>
              <a:rPr lang="en-US" altLang="en-US" sz="1800" dirty="0" smtClean="0"/>
              <a:t>exists.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endParaRPr lang="en-US" altLang="en-US" sz="1800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1800" b="1" dirty="0" smtClean="0"/>
              <a:t>Temporal redundancy </a:t>
            </a:r>
            <a:r>
              <a:rPr lang="en-US" altLang="en-US" sz="1800" dirty="0" smtClean="0"/>
              <a:t>is exploited so that not every frame of the video needs to be coded independently as a new image.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 smtClean="0"/>
              <a:t>	The difference between the current frame and other frame(s) in the sequence will be coded — small values and low entropy, good for compression.</a:t>
            </a:r>
          </a:p>
          <a:p>
            <a:pPr eaLnBrk="1" hangingPunct="1">
              <a:lnSpc>
                <a:spcPct val="10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1800" dirty="0" smtClean="0"/>
              <a:t>Steps of Video compression based on </a:t>
            </a:r>
            <a:r>
              <a:rPr lang="en-US" altLang="en-US" sz="1800" i="1" dirty="0" smtClean="0"/>
              <a:t>Motion Compensation (MC)</a:t>
            </a:r>
            <a:r>
              <a:rPr lang="en-US" altLang="en-US" sz="1800" dirty="0" smtClean="0"/>
              <a:t>:</a:t>
            </a:r>
          </a:p>
          <a:p>
            <a:pPr lvl="1" eaLnBrk="1" hangingPunct="1">
              <a:buFont typeface="+mj-lt"/>
              <a:buAutoNum type="arabicPeriod"/>
            </a:pPr>
            <a:r>
              <a:rPr lang="en-US" altLang="en-US" sz="2000" dirty="0" smtClean="0"/>
              <a:t>	Motion Estimation (motion vector search).</a:t>
            </a:r>
          </a:p>
          <a:p>
            <a:pPr lvl="1" eaLnBrk="1" hangingPunct="1">
              <a:buFont typeface="+mj-lt"/>
              <a:buAutoNum type="arabicPeriod"/>
            </a:pPr>
            <a:r>
              <a:rPr lang="en-US" altLang="en-US" sz="2000" dirty="0" smtClean="0"/>
              <a:t>	MC-based Prediction.</a:t>
            </a:r>
          </a:p>
          <a:p>
            <a:pPr lvl="1" eaLnBrk="1" hangingPunct="1">
              <a:buFont typeface="+mj-lt"/>
              <a:buAutoNum type="arabicPeriod"/>
            </a:pPr>
            <a:r>
              <a:rPr lang="en-US" altLang="en-US" sz="2000" dirty="0" smtClean="0"/>
              <a:t>	Derivation of the prediction error, i.e., the difference.</a:t>
            </a:r>
          </a:p>
          <a:p>
            <a:pPr eaLnBrk="1" hangingPunct="1">
              <a:lnSpc>
                <a:spcPct val="100000"/>
              </a:lnSpc>
            </a:pPr>
            <a:endParaRPr lang="en-US" altLang="en-US" sz="1800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764439-31D3-4F6F-AE2F-4E4D5499F138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564" y="5334000"/>
            <a:ext cx="8210872" cy="609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Fig. 10.7 </a:t>
            </a:r>
            <a:r>
              <a:rPr lang="tr-TR" altLang="en-US" sz="2800" dirty="0" smtClean="0"/>
              <a:t>(</a:t>
            </a:r>
            <a:r>
              <a:rPr lang="tr-TR" altLang="en-US" sz="2800" dirty="0" err="1" smtClean="0"/>
              <a:t>Cont’d</a:t>
            </a:r>
            <a:r>
              <a:rPr lang="tr-TR" altLang="en-US" sz="2800" dirty="0" smtClean="0"/>
              <a:t>)</a:t>
            </a:r>
            <a:r>
              <a:rPr lang="en-US" altLang="en-US" sz="2800" dirty="0" smtClean="0"/>
              <a:t>: </a:t>
            </a:r>
            <a:r>
              <a:rPr lang="en-US" altLang="en-US" sz="2800" b="0" dirty="0" smtClean="0"/>
              <a:t>H.261 Encoder and Decoder.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3BE446-399D-4610-A10D-B3F6F756ABC3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58817"/>
              </p:ext>
            </p:extLst>
          </p:nvPr>
        </p:nvGraphicFramePr>
        <p:xfrm>
          <a:off x="1181100" y="685800"/>
          <a:ext cx="6781800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Image" r:id="rId4" imgW="16736508" imgH="10260317" progId="">
                  <p:embed/>
                </p:oleObj>
              </mc:Choice>
              <mc:Fallback>
                <p:oleObj name="Image" r:id="rId4" imgW="16736508" imgH="10260317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685800"/>
                        <a:ext cx="6781800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696"/>
            <a:ext cx="8713788" cy="5334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Table 10.3:  </a:t>
            </a:r>
            <a:r>
              <a:rPr lang="en-US" altLang="en-US" sz="2000" b="0" dirty="0" smtClean="0"/>
              <a:t>Data Flow at the Observation Points in H.261 Encoder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778E7B-BCB9-45C7-B970-64B055F05946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93010"/>
              </p:ext>
            </p:extLst>
          </p:nvPr>
        </p:nvGraphicFramePr>
        <p:xfrm>
          <a:off x="2057400" y="1268760"/>
          <a:ext cx="5029200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Image" r:id="rId4" imgW="11492063" imgH="10742857" progId="">
                  <p:embed/>
                </p:oleObj>
              </mc:Choice>
              <mc:Fallback>
                <p:oleObj name="Image" r:id="rId4" imgW="11492063" imgH="10742857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68760"/>
                        <a:ext cx="5029200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3798" name="Rectangle 2"/>
          <p:cNvSpPr txBox="1">
            <a:spLocks noChangeArrowheads="1"/>
          </p:cNvSpPr>
          <p:nvPr/>
        </p:nvSpPr>
        <p:spPr bwMode="auto">
          <a:xfrm>
            <a:off x="250825" y="3501008"/>
            <a:ext cx="87137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b="1" dirty="0">
                <a:latin typeface="Trebuchet MS"/>
              </a:rPr>
              <a:t>Table 10.4:  </a:t>
            </a:r>
            <a:r>
              <a:rPr lang="en-CA" altLang="en-US" sz="2000" dirty="0">
                <a:latin typeface="Trebuchet MS"/>
              </a:rPr>
              <a:t>Data Flow at the Observation Points in H.261 Decoder</a:t>
            </a:r>
            <a:endParaRPr lang="en-US" altLang="en-US" sz="2000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714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 Glance at Syntax of H.261 Video </a:t>
            </a:r>
            <a:r>
              <a:rPr lang="en-US" altLang="en-US" sz="3200" dirty="0" err="1" smtClean="0"/>
              <a:t>Bitstream</a:t>
            </a:r>
            <a:endParaRPr lang="en-US" altLang="en-US" sz="32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800"/>
            <a:ext cx="7772400" cy="4536503"/>
          </a:xfrm>
        </p:spPr>
        <p:txBody>
          <a:bodyPr anchor="ctr"/>
          <a:lstStyle/>
          <a:p>
            <a:pPr algn="l" eaLnBrk="1" hangingPunct="1">
              <a:lnSpc>
                <a:spcPct val="100000"/>
              </a:lnSpc>
              <a:spcBef>
                <a:spcPts val="1080"/>
              </a:spcBef>
              <a:buFont typeface="Arial" charset="0"/>
              <a:buChar char="•"/>
            </a:pPr>
            <a:r>
              <a:rPr lang="en-US" altLang="en-US" sz="2000" dirty="0" smtClean="0"/>
              <a:t>Fig. 10.8 shows the syntax of H.261 video </a:t>
            </a:r>
            <a:r>
              <a:rPr lang="en-US" altLang="en-US" sz="2000" dirty="0" err="1" smtClean="0"/>
              <a:t>bitstream</a:t>
            </a:r>
            <a:r>
              <a:rPr lang="en-US" altLang="en-US" sz="2000" dirty="0" smtClean="0"/>
              <a:t>: a hierarchy of four layers: Picture, Group of Blocks (GOB), </a:t>
            </a:r>
            <a:r>
              <a:rPr lang="en-US" altLang="en-US" sz="2000" dirty="0" err="1" smtClean="0"/>
              <a:t>Macroblock</a:t>
            </a:r>
            <a:r>
              <a:rPr lang="en-US" altLang="en-US" sz="2000" dirty="0" smtClean="0"/>
              <a:t>, and Block.</a:t>
            </a:r>
          </a:p>
          <a:p>
            <a:pPr lvl="1" indent="-342900" eaLnBrk="1" hangingPunct="1">
              <a:spcBef>
                <a:spcPts val="1080"/>
              </a:spcBef>
              <a:buFont typeface="+mj-lt"/>
              <a:buAutoNum type="arabicPeriod"/>
            </a:pPr>
            <a:r>
              <a:rPr lang="en-US" altLang="en-US" sz="1800" b="1" dirty="0" smtClean="0"/>
              <a:t>The Picture layer</a:t>
            </a:r>
            <a:r>
              <a:rPr lang="en-US" altLang="en-US" sz="1800" dirty="0" smtClean="0"/>
              <a:t>: PSC (Picture Start Code) delineates boundaries between pictures. TR (Temporal Reference) provides a time-stamp for the picture.</a:t>
            </a:r>
          </a:p>
          <a:p>
            <a:pPr lvl="1" indent="-342900" eaLnBrk="1" hangingPunct="1">
              <a:spcBef>
                <a:spcPts val="1080"/>
              </a:spcBef>
              <a:buFont typeface="+mj-lt"/>
              <a:buAutoNum type="arabicPeriod"/>
            </a:pPr>
            <a:r>
              <a:rPr lang="en-US" altLang="en-US" sz="1800" b="1" dirty="0" smtClean="0"/>
              <a:t>The GOB layer: </a:t>
            </a:r>
            <a:r>
              <a:rPr lang="en-US" altLang="en-US" sz="1800" dirty="0" smtClean="0"/>
              <a:t>H.261 pictures are divided into regions of 11 x 3 </a:t>
            </a:r>
            <a:r>
              <a:rPr lang="en-US" altLang="en-US" sz="1800" dirty="0" err="1" smtClean="0"/>
              <a:t>macroblocks</a:t>
            </a:r>
            <a:r>
              <a:rPr lang="en-US" altLang="en-US" sz="1800" dirty="0" smtClean="0"/>
              <a:t>, each of which is called a Group of Blocks (GOB).</a:t>
            </a:r>
          </a:p>
          <a:p>
            <a:pPr lvl="2" eaLnBrk="1" hangingPunct="1">
              <a:spcBef>
                <a:spcPts val="1080"/>
              </a:spcBef>
              <a:buFont typeface="Lucida Grande"/>
              <a:buChar char="-"/>
            </a:pPr>
            <a:r>
              <a:rPr lang="en-US" altLang="en-US" sz="1600" dirty="0" smtClean="0"/>
              <a:t>Fig. 10.9 depicts the arrangement of GOBs in a CIF or QCIF luminance image.</a:t>
            </a:r>
          </a:p>
          <a:p>
            <a:pPr lvl="2" eaLnBrk="1" hangingPunct="1">
              <a:spcBef>
                <a:spcPts val="1080"/>
              </a:spcBef>
              <a:buFont typeface="Lucida Grande"/>
              <a:buChar char="-"/>
            </a:pPr>
            <a:r>
              <a:rPr lang="en-US" altLang="en-US" sz="1600" dirty="0" smtClean="0"/>
              <a:t>For instance, the CIF image has 2 x 6 GOBs, corresponding to its image resolution of 352 x 288 pixels. Each GOB has its Start Code (GBSC) and Group number (GN).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C65B5E-6FDE-4592-A050-538A924A013C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052513"/>
            <a:ext cx="7772400" cy="4764087"/>
          </a:xfrm>
        </p:spPr>
        <p:txBody>
          <a:bodyPr/>
          <a:lstStyle/>
          <a:p>
            <a:pPr lvl="2" eaLnBrk="1" hangingPunct="1">
              <a:spcBef>
                <a:spcPts val="1080"/>
              </a:spcBef>
              <a:buFont typeface="Lucida Grande"/>
              <a:buChar char="-"/>
            </a:pPr>
            <a:r>
              <a:rPr lang="en-US" altLang="en-US" sz="1600" dirty="0" smtClean="0"/>
              <a:t>In case a network error causes a bit error or the loss of some bits, H.261 video can be recovered and resynchronized at the next identifiable GOB.</a:t>
            </a:r>
          </a:p>
          <a:p>
            <a:pPr lvl="2" eaLnBrk="1" hangingPunct="1">
              <a:spcBef>
                <a:spcPts val="1080"/>
              </a:spcBef>
              <a:buFont typeface="Lucida Grande"/>
              <a:buChar char="-"/>
            </a:pPr>
            <a:r>
              <a:rPr lang="en-US" altLang="en-US" sz="1600" dirty="0" err="1" smtClean="0"/>
              <a:t>GQuant</a:t>
            </a:r>
            <a:r>
              <a:rPr lang="en-US" altLang="en-US" sz="1600" dirty="0" smtClean="0"/>
              <a:t> indicates the </a:t>
            </a:r>
            <a:r>
              <a:rPr lang="en-US" altLang="en-US" sz="1600" dirty="0" err="1" smtClean="0"/>
              <a:t>Quantizer</a:t>
            </a:r>
            <a:r>
              <a:rPr lang="en-US" altLang="en-US" sz="1600" dirty="0" smtClean="0"/>
              <a:t> to be used in the GOB unless it is overridden by any subsequent </a:t>
            </a:r>
            <a:r>
              <a:rPr lang="en-US" altLang="en-US" sz="1600" dirty="0" err="1" smtClean="0"/>
              <a:t>MQuant</a:t>
            </a:r>
            <a:r>
              <a:rPr lang="en-US" altLang="en-US" sz="1600" dirty="0" smtClean="0"/>
              <a:t> (</a:t>
            </a:r>
            <a:r>
              <a:rPr lang="en-US" altLang="en-US" sz="1600" dirty="0" err="1" smtClean="0"/>
              <a:t>Quantizer</a:t>
            </a:r>
            <a:r>
              <a:rPr lang="en-US" altLang="en-US" sz="1600" dirty="0" smtClean="0"/>
              <a:t> for </a:t>
            </a:r>
            <a:r>
              <a:rPr lang="en-US" altLang="en-US" sz="1600" dirty="0" err="1" smtClean="0"/>
              <a:t>Macroblock</a:t>
            </a:r>
            <a:r>
              <a:rPr lang="en-US" altLang="en-US" sz="1600" dirty="0" smtClean="0"/>
              <a:t>).  </a:t>
            </a:r>
            <a:r>
              <a:rPr lang="en-US" altLang="en-US" sz="1600" dirty="0" err="1" smtClean="0"/>
              <a:t>GQuant</a:t>
            </a:r>
            <a:r>
              <a:rPr lang="en-US" altLang="en-US" sz="1600" dirty="0" smtClean="0"/>
              <a:t> and </a:t>
            </a:r>
            <a:r>
              <a:rPr lang="en-US" altLang="en-US" sz="1600" dirty="0" err="1" smtClean="0"/>
              <a:t>MQuant</a:t>
            </a:r>
            <a:r>
              <a:rPr lang="en-US" altLang="en-US" sz="1600" dirty="0" smtClean="0"/>
              <a:t> are referred to as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en-US" altLang="en-US" sz="1600" i="1" dirty="0" smtClean="0"/>
              <a:t> </a:t>
            </a:r>
            <a:r>
              <a:rPr lang="en-US" altLang="en-US" sz="1600" dirty="0" smtClean="0"/>
              <a:t>in Eq. (10.5).</a:t>
            </a:r>
          </a:p>
          <a:p>
            <a:pPr marL="857250" lvl="1" indent="-457200" eaLnBrk="1" hangingPunct="1">
              <a:spcBef>
                <a:spcPts val="1080"/>
              </a:spcBef>
              <a:buFont typeface="Calibri" pitchFamily="34" charset="0"/>
              <a:buAutoNum type="arabicPeriod" startAt="3"/>
            </a:pPr>
            <a:r>
              <a:rPr lang="en-US" altLang="en-US" sz="2000" b="1" dirty="0" smtClean="0"/>
              <a:t>The </a:t>
            </a:r>
            <a:r>
              <a:rPr lang="en-US" altLang="en-US" sz="2000" b="1" dirty="0" err="1" smtClean="0"/>
              <a:t>Macroblock</a:t>
            </a:r>
            <a:r>
              <a:rPr lang="en-US" altLang="en-US" sz="2000" b="1" dirty="0" smtClean="0"/>
              <a:t> layer: </a:t>
            </a:r>
            <a:r>
              <a:rPr lang="en-US" altLang="en-US" sz="2000" dirty="0" smtClean="0"/>
              <a:t>Each </a:t>
            </a:r>
            <a:r>
              <a:rPr lang="en-US" altLang="en-US" sz="2000" dirty="0" err="1" smtClean="0"/>
              <a:t>Macroblock</a:t>
            </a:r>
            <a:r>
              <a:rPr lang="en-US" altLang="en-US" sz="2000" dirty="0" smtClean="0"/>
              <a:t> (MB) has its own Address indicating its position within the GOB, </a:t>
            </a:r>
            <a:r>
              <a:rPr lang="en-US" altLang="en-US" sz="2000" dirty="0" err="1" smtClean="0"/>
              <a:t>Quantizer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MQuant</a:t>
            </a:r>
            <a:r>
              <a:rPr lang="en-US" altLang="en-US" sz="2000" dirty="0" smtClean="0"/>
              <a:t>), and six 8 x 8 image blocks (4 Y, 1 </a:t>
            </a:r>
            <a:r>
              <a:rPr lang="en-US" altLang="en-US" sz="2000" dirty="0" err="1" smtClean="0"/>
              <a:t>Cb</a:t>
            </a:r>
            <a:r>
              <a:rPr lang="en-US" altLang="en-US" sz="2000" dirty="0" smtClean="0"/>
              <a:t>, 1 Cr).</a:t>
            </a:r>
          </a:p>
          <a:p>
            <a:pPr marL="857250" lvl="1" indent="-457200" eaLnBrk="1" hangingPunct="1">
              <a:spcBef>
                <a:spcPts val="1080"/>
              </a:spcBef>
              <a:buFont typeface="Calibri" pitchFamily="34" charset="0"/>
              <a:buAutoNum type="arabicPeriod" startAt="3"/>
            </a:pPr>
            <a:r>
              <a:rPr lang="en-US" altLang="en-US" sz="2000" b="1" dirty="0" smtClean="0"/>
              <a:t>The Block layer: </a:t>
            </a:r>
            <a:r>
              <a:rPr lang="en-US" altLang="en-US" sz="2000" dirty="0" smtClean="0"/>
              <a:t>For each 8 x 8 block, the </a:t>
            </a:r>
            <a:r>
              <a:rPr lang="en-US" altLang="en-US" sz="2000" dirty="0" err="1" smtClean="0"/>
              <a:t>bitstream</a:t>
            </a:r>
            <a:r>
              <a:rPr lang="en-US" altLang="en-US" sz="2000" dirty="0" smtClean="0"/>
              <a:t> starts with DC value, followed by pairs of length of </a:t>
            </a:r>
            <a:r>
              <a:rPr lang="en-US" altLang="en-US" sz="2000" dirty="0" err="1" smtClean="0"/>
              <a:t>zerorun</a:t>
            </a:r>
            <a:r>
              <a:rPr lang="en-US" altLang="en-US" sz="2000" dirty="0" smtClean="0"/>
              <a:t> (Run) and the subsequent non-zero value (Level) for ACs, and finally the End of Block (EOB) code. The range of Run is [0</a:t>
            </a:r>
            <a:r>
              <a:rPr lang="en-US" altLang="en-US" sz="2000" i="1" dirty="0" smtClean="0"/>
              <a:t>; </a:t>
            </a:r>
            <a:r>
              <a:rPr lang="en-US" altLang="en-US" sz="2000" dirty="0" smtClean="0"/>
              <a:t>63]. Level reflects quantized values — its range is [</a:t>
            </a:r>
            <a:r>
              <a:rPr lang="en-US" altLang="en-US" sz="2000" i="1" dirty="0" smtClean="0"/>
              <a:t>−</a:t>
            </a:r>
            <a:r>
              <a:rPr lang="en-US" altLang="en-US" sz="2000" dirty="0" smtClean="0"/>
              <a:t>127</a:t>
            </a:r>
            <a:r>
              <a:rPr lang="en-US" altLang="en-US" sz="2000" i="1" dirty="0" smtClean="0"/>
              <a:t>, </a:t>
            </a:r>
            <a:r>
              <a:rPr lang="en-US" altLang="en-US" sz="2000" dirty="0" smtClean="0"/>
              <a:t>127] and Level </a:t>
            </a:r>
            <a:r>
              <a:rPr lang="en-CA" altLang="en-US" sz="2000" dirty="0" smtClean="0"/>
              <a:t>≠</a:t>
            </a:r>
            <a:r>
              <a:rPr lang="en-US" altLang="en-US" sz="2000" dirty="0" smtClean="0"/>
              <a:t> 0.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3744F8-ACC1-42AA-839B-18F6CEF85CA7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2892" y="5638800"/>
            <a:ext cx="7478216" cy="609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Fig. 10.8:  </a:t>
            </a:r>
            <a:r>
              <a:rPr lang="en-US" altLang="en-US" sz="2400" b="0" dirty="0" smtClean="0"/>
              <a:t>Syntax of H.261 Video </a:t>
            </a:r>
            <a:r>
              <a:rPr lang="en-US" altLang="en-US" sz="2400" b="0" dirty="0" err="1" smtClean="0"/>
              <a:t>Bitstream</a:t>
            </a:r>
            <a:r>
              <a:rPr lang="en-US" altLang="en-US" sz="2400" b="0" dirty="0" smtClean="0"/>
              <a:t>.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3EFD6E-C489-4B5C-B638-D57D3D33C660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36869" name="Picture 6" descr="h261_bitst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55121"/>
            <a:ext cx="6265217" cy="49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24400"/>
            <a:ext cx="8062912" cy="76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Fig. 10.9:  </a:t>
            </a:r>
            <a:r>
              <a:rPr lang="en-US" altLang="en-US" sz="2400" b="0" dirty="0" smtClean="0"/>
              <a:t>Arrangement of GOBs in H.261 </a:t>
            </a:r>
            <a:br>
              <a:rPr lang="en-US" altLang="en-US" sz="2400" b="0" dirty="0" smtClean="0"/>
            </a:br>
            <a:r>
              <a:rPr lang="en-US" altLang="en-US" sz="2400" b="0" dirty="0" smtClean="0"/>
              <a:t>Luminance Images.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59BCA6-9D40-4451-A042-A4695DA9A8A1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37893" name="Picture 6" descr="h261_go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357313"/>
            <a:ext cx="542925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10.5  H.263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200" dirty="0" smtClean="0"/>
              <a:t>H.263 is an improved video coding standard for video conferencing and other audiovisual services transmitted on Public Switched Telephone Networks (PSTN).</a:t>
            </a:r>
          </a:p>
          <a:p>
            <a:pPr lvl="2" eaLnBrk="1" hangingPunct="1">
              <a:spcBef>
                <a:spcPts val="1680"/>
              </a:spcBef>
              <a:buFont typeface="Lucida Grande"/>
              <a:buChar char="-"/>
            </a:pPr>
            <a:r>
              <a:rPr lang="en-US" altLang="en-US" sz="2000" dirty="0" smtClean="0"/>
              <a:t>Aims at low bit-rate communications at bit-rates of less than 64 kbps.</a:t>
            </a:r>
          </a:p>
          <a:p>
            <a:pPr lvl="2" eaLnBrk="1" hangingPunct="1">
              <a:spcBef>
                <a:spcPts val="1680"/>
              </a:spcBef>
              <a:buFont typeface="Lucida Grande"/>
              <a:buChar char="-"/>
            </a:pPr>
            <a:r>
              <a:rPr lang="en-US" altLang="en-US" sz="2000" dirty="0" smtClean="0"/>
              <a:t>Uses predictive coding for inter-frames to reduce temporal redundancy and transform coding for the remaining signal to reduce spatial redundancy (for both Intra-frames and inter-frame prediction).</a:t>
            </a:r>
          </a:p>
          <a:p>
            <a:pPr lvl="1" eaLnBrk="1" hangingPunct="1">
              <a:spcBef>
                <a:spcPts val="1680"/>
              </a:spcBef>
            </a:pPr>
            <a:endParaRPr lang="en-US" altLang="en-US" sz="2200" dirty="0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AA3814-1A40-4596-8994-6001EE72C060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Table 10.5:  </a:t>
            </a:r>
            <a:r>
              <a:rPr lang="en-US" altLang="en-US" sz="2600" b="0" dirty="0" smtClean="0"/>
              <a:t>Video Formats Supported by H.263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3E617E-12FB-4E85-96DC-633CCD99FDDE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85800" y="2209800"/>
          <a:ext cx="7772400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Image" r:id="rId4" imgW="17219048" imgH="6425397" progId="">
                  <p:embed/>
                </p:oleObj>
              </mc:Choice>
              <mc:Fallback>
                <p:oleObj name="Image" r:id="rId4" imgW="17219048" imgH="6425397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7772400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H.263 &amp; Group of Blocks (GOB)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62583" y="1412776"/>
            <a:ext cx="7809309" cy="4104456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200" dirty="0" smtClean="0"/>
              <a:t>As in H.261, H.263 standard also supports the notion of Group of Blocks (GOB).</a:t>
            </a:r>
          </a:p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200" dirty="0" smtClean="0"/>
              <a:t>The difference is that GOBs in H.263 do not have a fixed size, and they always start and end at the left and right borders of the picture.</a:t>
            </a:r>
          </a:p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200" dirty="0" smtClean="0"/>
              <a:t>As shown in Fig. 10.10, each QCIF luminance image consists of 9 GOBs and each GOB has 11 x 1 MBs (176 x 16 pixels), whereas each 4CIF luminance image consists of 18 GOBs and each GOB has 44 x 2 MBs (704 x 32 pixels).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309401-BBA9-4096-8CFF-FA371D8BECBE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229225"/>
            <a:ext cx="7988300" cy="838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Fig. 10.10:  </a:t>
            </a:r>
            <a:r>
              <a:rPr lang="en-US" altLang="en-US" sz="2400" b="0" dirty="0" smtClean="0"/>
              <a:t>Arrangement of GOBs </a:t>
            </a:r>
            <a:r>
              <a:rPr lang="en-US" altLang="en-US" sz="2400" b="0" smtClean="0"/>
              <a:t>in H.263</a:t>
            </a:r>
            <a:br>
              <a:rPr lang="en-US" altLang="en-US" sz="2400" b="0" smtClean="0"/>
            </a:br>
            <a:r>
              <a:rPr lang="en-US" altLang="en-US" sz="2400" b="0" smtClean="0"/>
              <a:t>Luminance </a:t>
            </a:r>
            <a:r>
              <a:rPr lang="en-US" altLang="en-US" sz="2400" b="0" dirty="0" smtClean="0"/>
              <a:t>Images.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12FFCD-AFC2-4045-9B69-743A2F63CD42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430415"/>
              </p:ext>
            </p:extLst>
          </p:nvPr>
        </p:nvGraphicFramePr>
        <p:xfrm>
          <a:off x="914400" y="838200"/>
          <a:ext cx="73152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" name="Image" r:id="rId4" imgW="17155556" imgH="10019048" progId="">
                  <p:embed/>
                </p:oleObj>
              </mc:Choice>
              <mc:Fallback>
                <p:oleObj name="Image" r:id="rId4" imgW="17155556" imgH="10019048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731520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Motion Compensation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1080"/>
              </a:spcBef>
              <a:buFont typeface="Arial" charset="0"/>
              <a:buChar char="•"/>
            </a:pPr>
            <a:r>
              <a:rPr lang="en-US" altLang="en-US" sz="2000" dirty="0" smtClean="0"/>
              <a:t>Each image is divided into </a:t>
            </a:r>
            <a:r>
              <a:rPr lang="en-US" altLang="en-US" sz="2000" i="1" dirty="0" err="1" smtClean="0"/>
              <a:t>macroblocks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of size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x</a:t>
            </a:r>
            <a:r>
              <a:rPr lang="en-US" altLang="en-US" sz="2000" i="1" dirty="0" smtClean="0"/>
              <a:t>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000" dirty="0" smtClean="0"/>
              <a:t>.</a:t>
            </a:r>
          </a:p>
          <a:p>
            <a:pPr lvl="1" eaLnBrk="1" hangingPunct="1">
              <a:spcBef>
                <a:spcPts val="1080"/>
              </a:spcBef>
              <a:buFont typeface="Lucida Grande"/>
              <a:buChar char="-"/>
            </a:pPr>
            <a:r>
              <a:rPr lang="en-US" altLang="en-US" sz="1800" dirty="0" smtClean="0"/>
              <a:t>By default,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= 16 for luminance images. For chrominance images, </a:t>
            </a:r>
          </a:p>
          <a:p>
            <a:pPr lvl="1" eaLnBrk="1" hangingPunct="1">
              <a:spcBef>
                <a:spcPts val="1080"/>
              </a:spcBef>
              <a:buFontTx/>
              <a:buNone/>
            </a:pPr>
            <a:r>
              <a:rPr lang="en-US" altLang="en-US" sz="1800" i="1" dirty="0" smtClean="0"/>
              <a:t>	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= 8 if 4:2:0 </a:t>
            </a:r>
            <a:r>
              <a:rPr lang="en-US" altLang="en-US" sz="1800" dirty="0" err="1" smtClean="0"/>
              <a:t>chroma</a:t>
            </a:r>
            <a:r>
              <a:rPr lang="en-US" altLang="en-US" sz="1800" dirty="0" smtClean="0"/>
              <a:t> subsampling is adopted.</a:t>
            </a:r>
          </a:p>
          <a:p>
            <a:pPr eaLnBrk="1" hangingPunct="1">
              <a:lnSpc>
                <a:spcPct val="100000"/>
              </a:lnSpc>
              <a:spcBef>
                <a:spcPts val="1080"/>
              </a:spcBef>
              <a:buFont typeface="Arial" charset="0"/>
              <a:buChar char="•"/>
            </a:pPr>
            <a:r>
              <a:rPr lang="en-US" altLang="en-US" sz="2000" dirty="0" smtClean="0"/>
              <a:t>Motion compensation is performed at the </a:t>
            </a:r>
            <a:r>
              <a:rPr lang="en-US" altLang="en-US" sz="2000" dirty="0" err="1" smtClean="0"/>
              <a:t>macroblock</a:t>
            </a:r>
            <a:r>
              <a:rPr lang="en-US" altLang="en-US" sz="2000" dirty="0" smtClean="0"/>
              <a:t> level.</a:t>
            </a:r>
          </a:p>
          <a:p>
            <a:pPr lvl="1" eaLnBrk="1" hangingPunct="1">
              <a:spcBef>
                <a:spcPts val="1080"/>
              </a:spcBef>
              <a:buFontTx/>
              <a:buChar char="-"/>
            </a:pPr>
            <a:r>
              <a:rPr lang="en-US" altLang="en-US" sz="1800" dirty="0" smtClean="0"/>
              <a:t>The current image frame is referred to as </a:t>
            </a:r>
            <a:r>
              <a:rPr lang="en-US" altLang="en-US" sz="1800" i="1" dirty="0" smtClean="0"/>
              <a:t>Target Frame</a:t>
            </a:r>
            <a:r>
              <a:rPr lang="en-US" altLang="en-US" sz="1800" dirty="0" smtClean="0"/>
              <a:t>.</a:t>
            </a:r>
          </a:p>
          <a:p>
            <a:pPr lvl="1" eaLnBrk="1" hangingPunct="1">
              <a:spcBef>
                <a:spcPts val="1080"/>
              </a:spcBef>
              <a:buFontTx/>
              <a:buChar char="-"/>
            </a:pPr>
            <a:r>
              <a:rPr lang="en-US" altLang="en-US" sz="1800" dirty="0" smtClean="0"/>
              <a:t>A match is sought between the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in the Target Frame and the most similar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in previous and/or future frame(s) (referred to as </a:t>
            </a:r>
            <a:r>
              <a:rPr lang="en-US" altLang="en-US" sz="1800" i="1" dirty="0" smtClean="0"/>
              <a:t>Reference frame(s)</a:t>
            </a:r>
            <a:r>
              <a:rPr lang="en-US" altLang="en-US" sz="1800" dirty="0" smtClean="0"/>
              <a:t>).</a:t>
            </a:r>
          </a:p>
          <a:p>
            <a:pPr lvl="1" eaLnBrk="1" hangingPunct="1">
              <a:spcBef>
                <a:spcPts val="1080"/>
              </a:spcBef>
              <a:buFontTx/>
              <a:buChar char="-"/>
            </a:pPr>
            <a:r>
              <a:rPr lang="en-US" altLang="en-US" sz="1800" dirty="0" smtClean="0"/>
              <a:t>The displacement of the reference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to the target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is called a </a:t>
            </a:r>
            <a:r>
              <a:rPr lang="en-US" altLang="en-US" sz="1800" i="1" dirty="0" smtClean="0"/>
              <a:t>motion vector 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altLang="en-US" sz="1800" dirty="0" smtClean="0"/>
              <a:t>.</a:t>
            </a:r>
          </a:p>
          <a:p>
            <a:pPr lvl="1" eaLnBrk="1" hangingPunct="1">
              <a:spcBef>
                <a:spcPts val="1080"/>
              </a:spcBef>
              <a:buFontTx/>
              <a:buChar char="-"/>
            </a:pPr>
            <a:r>
              <a:rPr lang="en-US" altLang="en-US" sz="1800" dirty="0" smtClean="0"/>
              <a:t>Figure 10.1 shows the case of </a:t>
            </a:r>
            <a:r>
              <a:rPr lang="en-US" altLang="en-US" sz="1800" i="1" dirty="0" smtClean="0"/>
              <a:t>forward prediction </a:t>
            </a:r>
            <a:r>
              <a:rPr lang="en-US" altLang="en-US" sz="1800" dirty="0" smtClean="0"/>
              <a:t>in which the Reference frame is taken to be a previous frame.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7267FA-41B5-4E23-9B46-0604497118D3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Motion Compensation in H.263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34908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032"/>
              </a:spcBef>
              <a:buFont typeface="Arial" charset="0"/>
              <a:buChar char="•"/>
            </a:pPr>
            <a:r>
              <a:rPr lang="en-US" altLang="en-US" sz="1800" dirty="0" smtClean="0"/>
              <a:t>The horizontal and vertical components of the 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altLang="en-US" sz="1800" b="1" dirty="0" smtClean="0"/>
              <a:t> </a:t>
            </a:r>
            <a:r>
              <a:rPr lang="en-US" altLang="en-US" sz="1800" dirty="0" smtClean="0"/>
              <a:t>are predicted from the median values of the horizontal and vertical components, respectively, of 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MV1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MV2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MV3 </a:t>
            </a:r>
            <a:r>
              <a:rPr lang="en-US" altLang="en-US" sz="1800" dirty="0" smtClean="0"/>
              <a:t>from the “previous”, “above” and “above and right” MBs (see Fig. 10.11 (a)).</a:t>
            </a:r>
          </a:p>
          <a:p>
            <a:pPr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  <a:p>
            <a:pPr eaLnBrk="1" hangingPunct="1">
              <a:lnSpc>
                <a:spcPct val="100000"/>
              </a:lnSpc>
              <a:spcBef>
                <a:spcPts val="1032"/>
              </a:spcBef>
              <a:buFont typeface="Arial" charset="0"/>
              <a:buChar char="•"/>
            </a:pPr>
            <a:r>
              <a:rPr lang="en-US" altLang="en-US" sz="1800" dirty="0" smtClean="0"/>
              <a:t>For the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with 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u, v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eaLnBrk="1" hangingPunct="1">
              <a:lnSpc>
                <a:spcPct val="100000"/>
              </a:lnSpc>
              <a:spcBef>
                <a:spcPts val="1032"/>
              </a:spcBef>
              <a:spcAft>
                <a:spcPts val="1200"/>
              </a:spcAft>
              <a:buFontTx/>
              <a:buNone/>
            </a:pP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				u</a:t>
            </a:r>
            <a:r>
              <a:rPr lang="en-US" altLang="en-US" sz="18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median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en-US" alt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en-US" altLang="en-US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ts val="1032"/>
              </a:spcBef>
              <a:spcAft>
                <a:spcPts val="1200"/>
              </a:spcAft>
              <a:buFontTx/>
              <a:buNone/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		                </a:t>
            </a:r>
            <a:r>
              <a:rPr lang="en-US" altLang="en-US" sz="1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median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alt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altLang="en-US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800" i="1" dirty="0" smtClean="0"/>
              <a:t>		       </a:t>
            </a:r>
            <a:r>
              <a:rPr lang="en-US" altLang="en-US" sz="1800" dirty="0" smtClean="0"/>
              <a:t>(10</a:t>
            </a:r>
            <a:r>
              <a:rPr lang="en-US" altLang="en-US" sz="1800" i="1" dirty="0" smtClean="0"/>
              <a:t>.</a:t>
            </a:r>
            <a:r>
              <a:rPr lang="en-US" altLang="en-US" sz="1800" dirty="0" smtClean="0"/>
              <a:t>6)</a:t>
            </a:r>
          </a:p>
          <a:p>
            <a:pPr eaLnBrk="1" hangingPunct="1">
              <a:lnSpc>
                <a:spcPct val="100000"/>
              </a:lnSpc>
              <a:spcBef>
                <a:spcPts val="1032"/>
              </a:spcBef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Instead of coding the 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u, v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800" dirty="0" smtClean="0"/>
              <a:t>itself, the error vector (</a:t>
            </a:r>
            <a:r>
              <a:rPr lang="el-GR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 i="1" dirty="0" smtClean="0"/>
              <a:t>, </a:t>
            </a:r>
            <a:r>
              <a:rPr lang="el-GR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dirty="0" smtClean="0"/>
              <a:t>) is coded, where </a:t>
            </a:r>
            <a:r>
              <a:rPr lang="el-GR" altLang="en-US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u − u</a:t>
            </a:r>
            <a:r>
              <a:rPr lang="en-US" altLang="en-US" sz="18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smtClean="0"/>
              <a:t>and </a:t>
            </a:r>
            <a:r>
              <a:rPr lang="el-GR" altLang="en-US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v − </a:t>
            </a:r>
            <a:r>
              <a:rPr lang="en-US" altLang="en-US" sz="1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1032"/>
              </a:spcBef>
            </a:pPr>
            <a:endParaRPr lang="en-US" altLang="en-US" sz="1800" dirty="0" smtClean="0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AA6F97-D5A6-4BA3-A50A-7767F95C1ACF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Fig. 10.11:</a:t>
            </a:r>
            <a:r>
              <a:rPr lang="en-US" altLang="en-US" sz="2400" b="0" dirty="0" smtClean="0"/>
              <a:t>  Prediction of Motion Vector in H.263.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3D1299-BFDB-454D-9661-1590D2F0C2A4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44037" name="Picture 6" descr="h263_m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785813"/>
            <a:ext cx="634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71268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Half-Pixel Precision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788275" cy="4525963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200" dirty="0" smtClean="0"/>
              <a:t>In order to reduce the prediction error, </a:t>
            </a:r>
            <a:r>
              <a:rPr lang="en-US" altLang="en-US" sz="2200" b="1" dirty="0" smtClean="0"/>
              <a:t>half-pixel precision </a:t>
            </a:r>
            <a:r>
              <a:rPr lang="en-US" altLang="en-US" sz="2200" dirty="0" smtClean="0"/>
              <a:t>is supported in H.263 vs. full-pixel precision only in H.261.</a:t>
            </a:r>
          </a:p>
          <a:p>
            <a:pPr lvl="1" eaLnBrk="1" hangingPunct="1"/>
            <a:endParaRPr lang="en-US" altLang="en-US" sz="2200" dirty="0" smtClean="0"/>
          </a:p>
          <a:p>
            <a:pPr marL="800100" lvl="1" indent="-342900" eaLnBrk="1" hangingPunct="1">
              <a:buFont typeface="Lucida Grande"/>
              <a:buChar char="-"/>
            </a:pPr>
            <a:r>
              <a:rPr lang="en-US" altLang="en-US" sz="2000" dirty="0" smtClean="0"/>
              <a:t>The default range for both the horizontal and vertical components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of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u, v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000" dirty="0" smtClean="0"/>
              <a:t>are now [</a:t>
            </a:r>
            <a:r>
              <a:rPr lang="en-US" altLang="en-US" sz="2000" i="1" dirty="0" smtClean="0"/>
              <a:t>−</a:t>
            </a:r>
            <a:r>
              <a:rPr lang="en-US" altLang="en-US" sz="2000" dirty="0" smtClean="0"/>
              <a:t>16</a:t>
            </a:r>
            <a:r>
              <a:rPr lang="en-US" altLang="en-US" sz="2000" i="1" dirty="0" smtClean="0"/>
              <a:t>, </a:t>
            </a:r>
            <a:r>
              <a:rPr lang="en-US" altLang="en-US" sz="2000" dirty="0" smtClean="0"/>
              <a:t>15.5].</a:t>
            </a:r>
          </a:p>
          <a:p>
            <a:pPr marL="800100" lvl="1" indent="-342900" eaLnBrk="1" hangingPunct="1">
              <a:buFont typeface="Lucida Grande"/>
              <a:buChar char="-"/>
            </a:pPr>
            <a:endParaRPr lang="en-US" altLang="en-US" sz="2000" dirty="0" smtClean="0"/>
          </a:p>
          <a:p>
            <a:pPr marL="800100" lvl="1" indent="-342900" eaLnBrk="1" hangingPunct="1">
              <a:buFont typeface="Lucida Grande"/>
              <a:buChar char="-"/>
            </a:pPr>
            <a:r>
              <a:rPr lang="en-US" altLang="en-US" sz="2000" dirty="0" smtClean="0"/>
              <a:t>The pixel values needed at half-pixel positions are generated by a simple </a:t>
            </a:r>
            <a:r>
              <a:rPr lang="en-US" altLang="en-US" sz="2000" b="1" dirty="0" smtClean="0"/>
              <a:t>bilinear interpolation </a:t>
            </a:r>
            <a:r>
              <a:rPr lang="en-US" altLang="en-US" sz="2000" dirty="0" smtClean="0"/>
              <a:t>method, as shown in Fig. 10.12.</a:t>
            </a:r>
          </a:p>
          <a:p>
            <a:pPr eaLnBrk="1" hangingPunct="1">
              <a:lnSpc>
                <a:spcPct val="100000"/>
              </a:lnSpc>
            </a:pPr>
            <a:endParaRPr lang="en-US" altLang="en-US" sz="2200" dirty="0" smtClean="0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211597-9E4E-457D-B7BB-E98D16D88EB6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876800"/>
            <a:ext cx="7776864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Fig. 10.12:  </a:t>
            </a:r>
            <a:r>
              <a:rPr lang="en-US" altLang="en-US" sz="2400" b="0" dirty="0" smtClean="0"/>
              <a:t>Half-pixel Prediction by Bilinear Interpolation in H.263.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C0AD0D-067A-4DA4-BB7C-9731F7BB25C6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46085" name="Picture 6" descr="h263_halfpi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9119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Optional H.263 Coding Modes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000" dirty="0" smtClean="0"/>
              <a:t>H.263 species many negotiable coding options in its various Annexes. Four of the common options are as follows: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endParaRPr lang="en-US" altLang="en-US" sz="2000" dirty="0" smtClean="0"/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altLang="en-US" sz="2000" b="1" dirty="0" smtClean="0"/>
              <a:t>Unrestricted motion vector mode:</a:t>
            </a:r>
            <a:endParaRPr lang="en-US" altLang="en-US" sz="1800" dirty="0" smtClean="0"/>
          </a:p>
          <a:p>
            <a:pPr lvl="1" eaLnBrk="1" hangingPunct="1">
              <a:spcBef>
                <a:spcPts val="2232"/>
              </a:spcBef>
              <a:buFontTx/>
              <a:buChar char="-"/>
            </a:pPr>
            <a:r>
              <a:rPr lang="en-US" altLang="en-US" sz="1800" dirty="0" smtClean="0"/>
              <a:t>The pixels referenced are no longer restricted to be within the boundary of the image.</a:t>
            </a:r>
          </a:p>
          <a:p>
            <a:pPr lvl="1" eaLnBrk="1" hangingPunct="1">
              <a:spcBef>
                <a:spcPts val="2232"/>
              </a:spcBef>
              <a:buFontTx/>
              <a:buChar char="-"/>
            </a:pPr>
            <a:r>
              <a:rPr lang="en-US" altLang="en-US" sz="1800" dirty="0" smtClean="0"/>
              <a:t>When the motion vector points outside the image boundary, the value of the boundary pixel that is geometrically closest to the referenced pixel is used.</a:t>
            </a:r>
          </a:p>
          <a:p>
            <a:pPr lvl="1" eaLnBrk="1" hangingPunct="1">
              <a:spcBef>
                <a:spcPts val="2232"/>
              </a:spcBef>
              <a:buFontTx/>
              <a:buChar char="-"/>
            </a:pPr>
            <a:r>
              <a:rPr lang="en-US" altLang="en-US" sz="1800" dirty="0" smtClean="0"/>
              <a:t>The maximum range of motion vectors is [-31.5, 31.5].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890296-E98A-4DB9-8B29-5ECEF075ADD7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 anchor="ctr"/>
          <a:lstStyle/>
          <a:p>
            <a:pPr marL="857250" lvl="1" indent="-457200" eaLnBrk="1" hangingPunct="1">
              <a:lnSpc>
                <a:spcPct val="140000"/>
              </a:lnSpc>
              <a:buFont typeface="+mj-lt"/>
              <a:buAutoNum type="arabicPeriod" startAt="2"/>
            </a:pPr>
            <a:r>
              <a:rPr lang="en-US" altLang="en-US" sz="2000" b="1" dirty="0" smtClean="0"/>
              <a:t>Syntax-based arithmetic coding mode: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	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altLang="en-US" sz="1800" dirty="0" smtClean="0"/>
              <a:t>As in H.261, variable length coding (VLC) is used in H.263 as a default coding method for the DCT coefficients.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altLang="en-US" sz="1800" dirty="0" smtClean="0"/>
              <a:t>Similar to H.261, the syntax of H.263 is also structured as a hierarchy of four layers. Each layer is coded using a combination of fixed length code and variable length code.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2000" dirty="0" smtClean="0"/>
              <a:t>	</a:t>
            </a:r>
          </a:p>
          <a:p>
            <a:pPr marL="857250" lvl="1" indent="-457200" eaLnBrk="1" hangingPunct="1">
              <a:lnSpc>
                <a:spcPct val="140000"/>
              </a:lnSpc>
              <a:buFont typeface="+mj-lt"/>
              <a:buAutoNum type="arabicPeriod" startAt="3"/>
            </a:pPr>
            <a:r>
              <a:rPr lang="en-US" altLang="en-US" sz="2000" b="1" dirty="0" smtClean="0"/>
              <a:t>Advanced prediction mode: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altLang="en-US" sz="1800" dirty="0" smtClean="0"/>
              <a:t>In this mode, the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size for MC is reduced from 16 to 8.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altLang="en-US" sz="1800" dirty="0" smtClean="0"/>
              <a:t>Four motion vectors (from each of the 8 x 8 blocks) are generated for each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in the luminance image.</a:t>
            </a:r>
          </a:p>
          <a:p>
            <a:pPr eaLnBrk="1" hangingPunct="1">
              <a:lnSpc>
                <a:spcPct val="140000"/>
              </a:lnSpc>
            </a:pPr>
            <a:endParaRPr lang="en-US" altLang="en-US" sz="2000" dirty="0" smtClean="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A3DAB9-2B42-4059-AAF9-4C157F653843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 anchor="ctr"/>
          <a:lstStyle/>
          <a:p>
            <a:pPr marL="857250" lvl="1" indent="-457200" eaLnBrk="1" hangingPunct="1">
              <a:buFont typeface="+mj-lt"/>
              <a:buAutoNum type="arabicPeriod" startAt="4"/>
            </a:pPr>
            <a:r>
              <a:rPr lang="en-US" altLang="en-US" sz="2000" b="1" dirty="0" smtClean="0"/>
              <a:t>PB-frames mode:</a:t>
            </a:r>
          </a:p>
          <a:p>
            <a:pPr lvl="1" eaLnBrk="1" hangingPunct="1">
              <a:spcBef>
                <a:spcPts val="2232"/>
              </a:spcBef>
              <a:buFont typeface="Lucida Grande"/>
              <a:buChar char="-"/>
            </a:pPr>
            <a:r>
              <a:rPr lang="en-US" altLang="en-US" sz="1800" dirty="0" smtClean="0"/>
              <a:t>In H.263, a PB-frame consists of two pictures being coded as one unit, as shown Fig. 10.13.</a:t>
            </a:r>
          </a:p>
          <a:p>
            <a:pPr lvl="1" eaLnBrk="1" hangingPunct="1">
              <a:spcBef>
                <a:spcPts val="2232"/>
              </a:spcBef>
              <a:buFont typeface="Lucida Grande"/>
              <a:buChar char="-"/>
            </a:pPr>
            <a:r>
              <a:rPr lang="en-US" altLang="en-US" sz="1800" dirty="0" smtClean="0"/>
              <a:t>The use of the PB-frames mode is indicated in PTYPE.</a:t>
            </a:r>
          </a:p>
          <a:p>
            <a:pPr lvl="1" eaLnBrk="1" hangingPunct="1">
              <a:spcBef>
                <a:spcPts val="2232"/>
              </a:spcBef>
              <a:buFont typeface="Lucida Grande"/>
              <a:buChar char="-"/>
            </a:pPr>
            <a:r>
              <a:rPr lang="en-US" altLang="en-US" sz="1800" dirty="0" smtClean="0"/>
              <a:t>The PB-frames mode yields satisfactory results for videos with moderate motions.</a:t>
            </a:r>
          </a:p>
          <a:p>
            <a:pPr lvl="1" eaLnBrk="1" hangingPunct="1">
              <a:spcBef>
                <a:spcPts val="2232"/>
              </a:spcBef>
              <a:buFont typeface="Lucida Grande"/>
              <a:buChar char="-"/>
            </a:pPr>
            <a:r>
              <a:rPr lang="en-US" altLang="en-US" sz="1800" dirty="0" smtClean="0"/>
              <a:t>Under large motions, PB-frames do not compress as well as B-frames and an improved new mode has been developed in Version 2 of H.263.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25CE8E-A223-4ACC-9C95-3B9EC4FD6084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23" y="5085184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Fig. 10.13:  </a:t>
            </a:r>
            <a:r>
              <a:rPr lang="en-US" altLang="en-US" sz="2400" b="0" dirty="0" smtClean="0"/>
              <a:t>A PB-frame in H.263.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EF0C02-80D1-450C-A824-7296E824EC58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50181" name="Picture 6" descr="pb-fra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72" y="1233383"/>
            <a:ext cx="3179103" cy="341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66290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H.263+ and H.263++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1080"/>
              </a:spcBef>
              <a:buFont typeface="Arial" charset="0"/>
              <a:buChar char="•"/>
            </a:pPr>
            <a:r>
              <a:rPr lang="en-US" altLang="en-US" sz="2000" b="1" dirty="0" smtClean="0"/>
              <a:t>The aim of H.263+</a:t>
            </a:r>
            <a:r>
              <a:rPr lang="en-US" altLang="en-US" sz="2000" dirty="0" smtClean="0"/>
              <a:t>: broaden the potential applications and offer additional flexibility in terms of custom source formats, different pixel aspect ratio and clock frequencies.</a:t>
            </a:r>
          </a:p>
          <a:p>
            <a:pPr eaLnBrk="1" hangingPunct="1">
              <a:lnSpc>
                <a:spcPct val="100000"/>
              </a:lnSpc>
              <a:spcBef>
                <a:spcPts val="2280"/>
              </a:spcBef>
              <a:buFont typeface="Arial" charset="0"/>
              <a:buChar char="•"/>
            </a:pPr>
            <a:r>
              <a:rPr lang="en-US" altLang="en-US" sz="2000" dirty="0" smtClean="0"/>
              <a:t>H.263+ provides 12 new negotiable modes in addition to the four optional modes in H.263.</a:t>
            </a:r>
            <a:endParaRPr lang="en-US" altLang="en-US" sz="1800" dirty="0" smtClean="0"/>
          </a:p>
          <a:p>
            <a:pPr lvl="1" eaLnBrk="1" hangingPunct="1">
              <a:spcBef>
                <a:spcPts val="2280"/>
              </a:spcBef>
              <a:buFontTx/>
              <a:buChar char="-"/>
            </a:pPr>
            <a:r>
              <a:rPr lang="en-US" altLang="en-US" sz="1800" dirty="0" smtClean="0"/>
              <a:t>It uses Reversible Variable Length Coding (RVLC) to encode the difference motion vectors.</a:t>
            </a:r>
          </a:p>
          <a:p>
            <a:pPr lvl="1" eaLnBrk="1" hangingPunct="1">
              <a:spcBef>
                <a:spcPts val="2280"/>
              </a:spcBef>
              <a:buFontTx/>
              <a:buChar char="-"/>
            </a:pPr>
            <a:r>
              <a:rPr lang="en-US" altLang="en-US" sz="1800" dirty="0" smtClean="0"/>
              <a:t>A </a:t>
            </a:r>
            <a:r>
              <a:rPr lang="en-US" altLang="en-US" sz="1800" i="1" dirty="0" smtClean="0"/>
              <a:t>slice </a:t>
            </a:r>
            <a:r>
              <a:rPr lang="en-US" altLang="en-US" sz="1800" dirty="0" smtClean="0"/>
              <a:t>structure is used to replace GOB to offer additional flexibility.</a:t>
            </a:r>
          </a:p>
          <a:p>
            <a:pPr eaLnBrk="1" hangingPunct="1">
              <a:lnSpc>
                <a:spcPct val="100000"/>
              </a:lnSpc>
              <a:spcBef>
                <a:spcPts val="1080"/>
              </a:spcBef>
            </a:pPr>
            <a:endParaRPr lang="en-US" altLang="en-US" sz="2000" dirty="0" smtClean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DBC635-F464-49CA-9782-3A2AB1DC0641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688"/>
            <a:ext cx="7859216" cy="5505475"/>
          </a:xfrm>
        </p:spPr>
        <p:txBody>
          <a:bodyPr anchor="ctr"/>
          <a:lstStyle/>
          <a:p>
            <a:pPr marL="800100" lvl="1" indent="-342900" eaLnBrk="1" hangingPunct="1">
              <a:spcBef>
                <a:spcPts val="1728"/>
              </a:spcBef>
              <a:buFontTx/>
              <a:buChar char="-"/>
            </a:pPr>
            <a:r>
              <a:rPr lang="en-US" altLang="en-US" sz="2200" dirty="0" smtClean="0"/>
              <a:t>H.263+ implements </a:t>
            </a:r>
            <a:r>
              <a:rPr lang="en-US" altLang="en-US" sz="2200" i="1" dirty="0" smtClean="0"/>
              <a:t>Temporal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SNR</a:t>
            </a:r>
            <a:r>
              <a:rPr lang="en-US" altLang="en-US" sz="2200" dirty="0" smtClean="0"/>
              <a:t>, and </a:t>
            </a:r>
            <a:r>
              <a:rPr lang="en-US" altLang="en-US" sz="2200" i="1" dirty="0" smtClean="0"/>
              <a:t>Spatial scalabilities</a:t>
            </a:r>
            <a:r>
              <a:rPr lang="en-US" altLang="en-US" sz="2200" dirty="0" smtClean="0"/>
              <a:t>.</a:t>
            </a:r>
          </a:p>
          <a:p>
            <a:pPr marL="800100" lvl="1" indent="-342900" eaLnBrk="1" hangingPunct="1">
              <a:spcBef>
                <a:spcPts val="1728"/>
              </a:spcBef>
              <a:buFontTx/>
              <a:buChar char="-"/>
            </a:pPr>
            <a:r>
              <a:rPr lang="en-US" altLang="en-US" sz="2200" dirty="0" smtClean="0"/>
              <a:t>Support of Improved PB-frames mode in which the two motion vectors of the B-frame do not have to be derived from the forward motion vector of the P-frame as in Version 1.</a:t>
            </a:r>
          </a:p>
          <a:p>
            <a:pPr marL="800100" lvl="1" indent="-342900" eaLnBrk="1" hangingPunct="1">
              <a:spcBef>
                <a:spcPts val="1728"/>
              </a:spcBef>
              <a:buFontTx/>
              <a:buChar char="-"/>
            </a:pPr>
            <a:r>
              <a:rPr lang="en-US" altLang="en-US" sz="2200" dirty="0" smtClean="0"/>
              <a:t>H.263+ includes </a:t>
            </a:r>
            <a:r>
              <a:rPr lang="en-US" altLang="en-US" sz="2200" dirty="0" err="1" smtClean="0"/>
              <a:t>deblocking</a:t>
            </a:r>
            <a:r>
              <a:rPr lang="en-US" altLang="en-US" sz="2200" dirty="0" smtClean="0"/>
              <a:t> filters in the coding loop to reduce blocking effects.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D9BB78-9B77-4FFB-B9B2-CBF2100AEC0E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19600"/>
            <a:ext cx="7772400" cy="167640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000" dirty="0" smtClean="0"/>
              <a:t>MV search is usually limited to a small immediate neighborhood — both horizontal and vertical displacements in the range [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−p, p</a:t>
            </a:r>
            <a:r>
              <a:rPr lang="en-US" altLang="en-US" sz="2000" dirty="0" smtClean="0"/>
              <a:t>].</a:t>
            </a:r>
            <a:endParaRPr lang="en-US" altLang="en-US" sz="2000" i="1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2000" dirty="0" smtClean="0"/>
              <a:t>	This makes a search window of size (2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+ 1) x (2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+ 1).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9D79E9-BC24-4504-A6AF-AEBDF6DF8C3B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95288" y="3670300"/>
            <a:ext cx="835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rebuchet MS"/>
              </a:rPr>
              <a:t>Fig. 10.1:  </a:t>
            </a:r>
            <a:r>
              <a:rPr lang="en-US" altLang="en-US" sz="2400" dirty="0">
                <a:latin typeface="Trebuchet MS"/>
              </a:rPr>
              <a:t>Macroblocks and Motion </a:t>
            </a:r>
            <a:r>
              <a:rPr lang="en-US" altLang="en-US" sz="2400" dirty="0" smtClean="0">
                <a:latin typeface="Trebuchet MS"/>
              </a:rPr>
              <a:t>Vector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rebuchet MS"/>
              </a:rPr>
              <a:t>in </a:t>
            </a:r>
            <a:r>
              <a:rPr lang="en-US" altLang="en-US" sz="2400" dirty="0">
                <a:latin typeface="Trebuchet MS"/>
              </a:rPr>
              <a:t>Video Compression.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pic>
        <p:nvPicPr>
          <p:cNvPr id="7174" name="Picture 8" descr="mv_searc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2" y="714375"/>
            <a:ext cx="66119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558608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altLang="en-US" sz="2000" dirty="0" smtClean="0"/>
              <a:t>H.263++ includes the baseline coding methods of H.263 and additional recommendations for Enhanced Reference Picture Selection (ERPS), Data Partition Slice (DPS), and Additional Supplemental Enhancement Information.</a:t>
            </a:r>
          </a:p>
          <a:p>
            <a:pPr marL="457200" lvl="1" indent="0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altLang="en-US" sz="1800" dirty="0" smtClean="0"/>
              <a:t>The ERPS mode operates by managing a multi-frame buffer for stored frames — enhances coding efficiency and error resilience capabilities.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altLang="en-US" sz="1800" dirty="0" smtClean="0"/>
              <a:t>The DPS mode provides additional enhancement to error resilience by separating header and motion vector data from DCT coefficient data in the </a:t>
            </a:r>
            <a:r>
              <a:rPr lang="en-US" altLang="en-US" sz="1800" dirty="0" err="1" smtClean="0"/>
              <a:t>bitstream</a:t>
            </a:r>
            <a:r>
              <a:rPr lang="en-US" altLang="en-US" sz="1800" dirty="0" smtClean="0"/>
              <a:t> and protects the motion vector data by using a reversible code.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BDCE07-8E4C-4EBB-B3DD-E5C6D61E3FCD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76250"/>
            <a:ext cx="7772400" cy="79533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10.3  Search for Motion Vectors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68413"/>
            <a:ext cx="7772400" cy="4953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altLang="en-US" sz="1700" dirty="0" smtClean="0"/>
              <a:t>The difference between two </a:t>
            </a:r>
            <a:r>
              <a:rPr lang="en-US" altLang="en-US" sz="1700" dirty="0" err="1" smtClean="0"/>
              <a:t>macroblocks</a:t>
            </a:r>
            <a:r>
              <a:rPr lang="en-US" altLang="en-US" sz="1700" dirty="0" smtClean="0"/>
              <a:t> can then be measured by their </a:t>
            </a:r>
            <a:r>
              <a:rPr lang="en-US" altLang="en-US" sz="1700" i="1" dirty="0" smtClean="0"/>
              <a:t>Mean Absolute Difference (MAD)</a:t>
            </a:r>
            <a:r>
              <a:rPr lang="en-US" altLang="en-US" sz="1700" dirty="0" smtClean="0"/>
              <a:t>:</a:t>
            </a:r>
            <a:endParaRPr lang="en-US" altLang="en-US" sz="1400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en-US" sz="1400" i="1" dirty="0" smtClean="0"/>
          </a:p>
          <a:p>
            <a:pPr algn="r" eaLnBrk="1" hangingPunct="1">
              <a:lnSpc>
                <a:spcPct val="130000"/>
              </a:lnSpc>
              <a:buFontTx/>
              <a:buNone/>
            </a:pPr>
            <a:r>
              <a:rPr lang="en-US" altLang="en-US" sz="1700" i="1" dirty="0" smtClean="0"/>
              <a:t>	</a:t>
            </a:r>
            <a:r>
              <a:rPr lang="en-US" altLang="en-US" sz="1700" dirty="0" smtClean="0"/>
              <a:t>(10.1)</a:t>
            </a:r>
            <a:endParaRPr lang="en-US" altLang="en-US" sz="1400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1400" i="1" dirty="0" smtClean="0"/>
              <a:t>	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400" i="1" dirty="0" smtClean="0"/>
              <a:t> </a:t>
            </a:r>
            <a:r>
              <a:rPr lang="en-US" altLang="en-US" sz="1400" dirty="0" smtClean="0"/>
              <a:t>—</a:t>
            </a:r>
            <a:r>
              <a:rPr lang="en-US" altLang="en-US" sz="1400" i="1" dirty="0" smtClean="0"/>
              <a:t> </a:t>
            </a:r>
            <a:r>
              <a:rPr lang="en-US" altLang="en-US" sz="1400" dirty="0" smtClean="0"/>
              <a:t>size of the </a:t>
            </a:r>
            <a:r>
              <a:rPr lang="en-US" altLang="en-US" sz="1400" dirty="0" err="1" smtClean="0"/>
              <a:t>macroblock</a:t>
            </a:r>
            <a:r>
              <a:rPr lang="en-US" altLang="en-US" sz="1400" dirty="0" smtClean="0"/>
              <a:t>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1400" i="1" dirty="0" smtClean="0"/>
              <a:t>	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400" i="1" dirty="0" smtClean="0"/>
              <a:t> </a:t>
            </a:r>
            <a:r>
              <a:rPr lang="en-US" altLang="en-US" sz="1400" dirty="0" smtClean="0"/>
              <a:t>and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altLang="en-US" sz="1400" dirty="0" smtClean="0"/>
              <a:t>— indices for pixels in the </a:t>
            </a:r>
            <a:r>
              <a:rPr lang="en-US" altLang="en-US" sz="1400" dirty="0" err="1" smtClean="0"/>
              <a:t>macroblock</a:t>
            </a:r>
            <a:r>
              <a:rPr lang="en-US" altLang="en-US" sz="1400" dirty="0" smtClean="0"/>
              <a:t>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1400" i="1" dirty="0" smtClean="0"/>
              <a:t>	</a:t>
            </a:r>
            <a:r>
              <a:rPr lang="en-US" alt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400" i="1" dirty="0" smtClean="0"/>
              <a:t> </a:t>
            </a:r>
            <a:r>
              <a:rPr lang="en-US" altLang="en-US" sz="1400" dirty="0" smtClean="0"/>
              <a:t>and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sz="1400" i="1" dirty="0" smtClean="0"/>
              <a:t> </a:t>
            </a:r>
            <a:r>
              <a:rPr lang="en-US" altLang="en-US" sz="1400" dirty="0" smtClean="0"/>
              <a:t>— horizontal and vertical displacements,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1400" i="1" dirty="0" smtClean="0"/>
              <a:t>	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k, y 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400" dirty="0" smtClean="0"/>
              <a:t>— pixels in </a:t>
            </a:r>
            <a:r>
              <a:rPr lang="en-US" altLang="en-US" sz="1400" dirty="0" err="1" smtClean="0"/>
              <a:t>macroblock</a:t>
            </a:r>
            <a:r>
              <a:rPr lang="en-US" altLang="en-US" sz="1400" dirty="0" smtClean="0"/>
              <a:t> in Target frame,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1400" i="1" dirty="0" smtClean="0"/>
              <a:t>	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k, y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14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400" dirty="0" smtClean="0"/>
              <a:t> — pixels in </a:t>
            </a:r>
            <a:r>
              <a:rPr lang="en-US" altLang="en-US" sz="1400" dirty="0" err="1" smtClean="0"/>
              <a:t>macroblock</a:t>
            </a:r>
            <a:r>
              <a:rPr lang="en-US" altLang="en-US" sz="1400" dirty="0" smtClean="0"/>
              <a:t> in Reference frame.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altLang="en-US" sz="1700" dirty="0" smtClean="0"/>
              <a:t>The goal of the search is to find a vector </a:t>
            </a:r>
            <a:r>
              <a:rPr lang="en-US" altLang="en-U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7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700" i="1" dirty="0" smtClean="0">
                <a:latin typeface="Times New Roman" pitchFamily="18" charset="0"/>
                <a:cs typeface="Times New Roman" pitchFamily="18" charset="0"/>
              </a:rPr>
              <a:t>, j</a:t>
            </a:r>
            <a:r>
              <a:rPr lang="en-US" altLang="en-US" sz="1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700" dirty="0" smtClean="0"/>
              <a:t>as the motion vector </a:t>
            </a: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MV </a:t>
            </a:r>
            <a:r>
              <a:rPr lang="en-US" altLang="en-US" sz="1700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700" dirty="0" smtClean="0"/>
              <a:t>, such that </a:t>
            </a:r>
            <a:r>
              <a:rPr lang="en-US" altLang="en-US" sz="1700" i="1" dirty="0" smtClean="0">
                <a:latin typeface="Times New Roman" pitchFamily="18" charset="0"/>
                <a:cs typeface="Times New Roman" pitchFamily="18" charset="0"/>
              </a:rPr>
              <a:t>MAD</a:t>
            </a:r>
            <a:r>
              <a:rPr lang="en-US" altLang="en-U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7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700" i="1" dirty="0" smtClean="0">
                <a:latin typeface="Times New Roman" pitchFamily="18" charset="0"/>
                <a:cs typeface="Times New Roman" pitchFamily="18" charset="0"/>
              </a:rPr>
              <a:t>, j</a:t>
            </a:r>
            <a:r>
              <a:rPr lang="en-US" altLang="en-US" sz="1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700" dirty="0" smtClean="0"/>
              <a:t>is minimum:</a:t>
            </a:r>
            <a:endParaRPr lang="en-US" alt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30000"/>
              </a:lnSpc>
              <a:buFontTx/>
              <a:buNone/>
            </a:pPr>
            <a:r>
              <a:rPr lang="en-US" altLang="en-US" sz="1400" dirty="0" smtClean="0"/>
              <a:t>	(10</a:t>
            </a:r>
            <a:r>
              <a:rPr lang="en-US" altLang="en-US" sz="1400" i="1" dirty="0" smtClean="0"/>
              <a:t>.</a:t>
            </a:r>
            <a:r>
              <a:rPr lang="en-US" altLang="en-US" sz="1400" dirty="0" smtClean="0"/>
              <a:t>2)</a:t>
            </a:r>
          </a:p>
          <a:p>
            <a:pPr eaLnBrk="1" hangingPunct="1">
              <a:lnSpc>
                <a:spcPct val="130000"/>
              </a:lnSpc>
            </a:pPr>
            <a:endParaRPr lang="en-US" altLang="en-US" sz="1400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AABC7E-7088-4C65-97AB-742E9B04CC5E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  <p:graphicFrame>
        <p:nvGraphicFramePr>
          <p:cNvPr id="8198" name="Object 11"/>
          <p:cNvGraphicFramePr>
            <a:graphicFrameLocks noChangeAspect="1"/>
          </p:cNvGraphicFramePr>
          <p:nvPr/>
        </p:nvGraphicFramePr>
        <p:xfrm>
          <a:off x="1476375" y="2205038"/>
          <a:ext cx="60785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4" imgW="3657049" imgH="431570" progId="">
                  <p:embed/>
                </p:oleObj>
              </mc:Choice>
              <mc:Fallback>
                <p:oleObj name="Equation" r:id="rId4" imgW="3657049" imgH="43157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05038"/>
                        <a:ext cx="60785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2"/>
          <p:cNvGraphicFramePr>
            <a:graphicFrameLocks noChangeAspect="1"/>
          </p:cNvGraphicFramePr>
          <p:nvPr/>
        </p:nvGraphicFramePr>
        <p:xfrm>
          <a:off x="2124075" y="5661025"/>
          <a:ext cx="48815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6" imgW="3809173" imgH="254092" progId="">
                  <p:embed/>
                </p:oleObj>
              </mc:Choice>
              <mc:Fallback>
                <p:oleObj name="Equation" r:id="rId6" imgW="3809173" imgH="254092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661025"/>
                        <a:ext cx="4881563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Sequential Search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2000" b="1" dirty="0" smtClean="0"/>
              <a:t>Sequential search</a:t>
            </a:r>
            <a:r>
              <a:rPr lang="en-US" altLang="en-US" sz="2000" dirty="0" smtClean="0"/>
              <a:t>: sequentially search the whole (2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+ 1) x (2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+ 1) window in the Reference frame (also referred to as Full search).</a:t>
            </a:r>
          </a:p>
          <a:p>
            <a:pPr lvl="1" eaLnBrk="1" hangingPunct="1">
              <a:spcBef>
                <a:spcPts val="1632"/>
              </a:spcBef>
              <a:buFontTx/>
              <a:buChar char="-"/>
            </a:pPr>
            <a:r>
              <a:rPr lang="en-US" altLang="en-US" sz="1800" dirty="0" smtClean="0"/>
              <a:t>a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centered at each of the positions within the window is compared to the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in the Target frame pixel by pixel and their respective </a:t>
            </a:r>
            <a:r>
              <a:rPr lang="en-US" altLang="en-US" sz="1800" i="1" dirty="0" smtClean="0"/>
              <a:t>MAD </a:t>
            </a:r>
            <a:r>
              <a:rPr lang="en-US" altLang="en-US" sz="1800" dirty="0" smtClean="0"/>
              <a:t>is then derived using Eq. (10.1).</a:t>
            </a:r>
          </a:p>
          <a:p>
            <a:pPr lvl="1" eaLnBrk="1" hangingPunct="1">
              <a:spcBef>
                <a:spcPts val="1632"/>
              </a:spcBef>
              <a:buFontTx/>
              <a:buChar char="-"/>
            </a:pPr>
            <a:r>
              <a:rPr lang="en-US" altLang="en-US" sz="1800" dirty="0" smtClean="0"/>
              <a:t>The vector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, j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800" dirty="0" smtClean="0"/>
              <a:t>that offers the least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MAD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is designated as the 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MV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u, v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800" dirty="0" smtClean="0"/>
              <a:t>for the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in the Target frame.</a:t>
            </a:r>
          </a:p>
          <a:p>
            <a:pPr lvl="1" algn="l" eaLnBrk="1" hangingPunct="1">
              <a:spcBef>
                <a:spcPts val="1632"/>
              </a:spcBef>
              <a:buFontTx/>
              <a:buChar char="-"/>
            </a:pPr>
            <a:r>
              <a:rPr lang="en-US" altLang="en-US" sz="1800" dirty="0"/>
              <a:t>S</a:t>
            </a:r>
            <a:r>
              <a:rPr lang="en-US" altLang="en-US" sz="1800" dirty="0" smtClean="0"/>
              <a:t>equential search method is very costly — assuming each pixel comparison requires three operations (subtraction, absolute value, addition), the cost for obtaining a motion vector for a single </a:t>
            </a:r>
            <a:r>
              <a:rPr lang="en-US" altLang="en-US" sz="1800" dirty="0" err="1" smtClean="0"/>
              <a:t>macroblock</a:t>
            </a:r>
            <a:r>
              <a:rPr lang="en-US" altLang="en-US" sz="1800" dirty="0" smtClean="0"/>
              <a:t> is (2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+ 1)   (2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+ 1)   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i="1" dirty="0" smtClean="0"/>
              <a:t> </a:t>
            </a:r>
            <a:r>
              <a:rPr lang="en-US" altLang="en-US" sz="1800" baseline="30000" dirty="0" smtClean="0"/>
              <a:t>2</a:t>
            </a:r>
            <a:r>
              <a:rPr lang="en-US" altLang="en-US" sz="1800" dirty="0" smtClean="0"/>
              <a:t>    3    </a:t>
            </a:r>
            <a:r>
              <a:rPr lang="en-US" altLang="en-US" sz="1800" i="1" dirty="0" smtClean="0"/>
              <a:t>    O </a:t>
            </a:r>
            <a:r>
              <a:rPr lang="en-US" altLang="en-US" sz="1800" dirty="0" smtClean="0"/>
              <a:t>(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i="1" dirty="0" smtClean="0"/>
              <a:t> </a:t>
            </a:r>
            <a:r>
              <a:rPr lang="en-US" altLang="en-US" sz="1800" baseline="30000" dirty="0" smtClean="0"/>
              <a:t>2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i="1" dirty="0" smtClean="0"/>
              <a:t> </a:t>
            </a:r>
            <a:r>
              <a:rPr lang="en-US" altLang="en-US" sz="1800" baseline="30000" dirty="0" smtClean="0"/>
              <a:t>2 </a:t>
            </a:r>
            <a:r>
              <a:rPr lang="en-US" altLang="en-US" sz="1800" dirty="0" smtClean="0"/>
              <a:t>).</a:t>
            </a:r>
          </a:p>
          <a:p>
            <a:pPr eaLnBrk="1" hangingPunct="1">
              <a:lnSpc>
                <a:spcPct val="100000"/>
              </a:lnSpc>
            </a:pPr>
            <a:endParaRPr lang="en-US" altLang="en-US" sz="2000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393E4F-114C-49B7-A533-C858207B9B5B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pic>
        <p:nvPicPr>
          <p:cNvPr id="9221" name="Picture 5" descr="C:\MMText-Slides\Powerpoint\dot_produc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71871"/>
            <a:ext cx="1524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MMText-Slides\Powerpoint\dot_produc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71871"/>
            <a:ext cx="1524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MMText-Slides\Powerpoint\dot_produc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71871"/>
            <a:ext cx="1524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:\MMText-Slides\Powerpoint\right_arrow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71871"/>
            <a:ext cx="2286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663575"/>
            <a:ext cx="7772400" cy="576263"/>
          </a:xfrm>
        </p:spPr>
        <p:txBody>
          <a:bodyPr/>
          <a:lstStyle/>
          <a:p>
            <a:pPr algn="l" eaLnBrk="1" hangingPunct="1"/>
            <a:r>
              <a:rPr lang="en-US" altLang="en-US" sz="2400" dirty="0" smtClean="0"/>
              <a:t>PROCEDURE 10.1  </a:t>
            </a:r>
            <a:r>
              <a:rPr lang="en-US" altLang="en-US" sz="2400" dirty="0" err="1" smtClean="0"/>
              <a:t>Motion-vector:sequential-search</a:t>
            </a:r>
            <a:endParaRPr lang="en-US" altLang="en-US" sz="24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33400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BEGIN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dirty="0" smtClean="0">
                <a:latin typeface="Courier New"/>
                <a:cs typeface="Courier New"/>
              </a:rPr>
              <a:t>	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min_MAD</a:t>
            </a:r>
            <a:r>
              <a:rPr lang="en-US" altLang="en-US" sz="1600" i="1" dirty="0" smtClean="0">
                <a:latin typeface="Courier New"/>
                <a:cs typeface="Courier New"/>
              </a:rPr>
              <a:t> </a:t>
            </a:r>
            <a:r>
              <a:rPr lang="en-US" altLang="en-US" sz="1600" dirty="0" smtClean="0">
                <a:latin typeface="Courier New"/>
                <a:cs typeface="Courier New"/>
              </a:rPr>
              <a:t>= </a:t>
            </a:r>
            <a:r>
              <a:rPr lang="en-US" altLang="en-US" sz="1600" i="1" dirty="0" smtClean="0">
                <a:latin typeface="Courier New"/>
                <a:cs typeface="Courier New"/>
              </a:rPr>
              <a:t>LARGE_NUMBER</a:t>
            </a:r>
            <a:r>
              <a:rPr lang="en-US" altLang="en-US" sz="1600" dirty="0" smtClean="0">
                <a:latin typeface="Courier New"/>
                <a:cs typeface="Courier New"/>
              </a:rPr>
              <a:t>; </a:t>
            </a:r>
            <a:r>
              <a:rPr lang="en-US" alt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	/* Initialization */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dirty="0" smtClean="0">
                <a:latin typeface="Courier New"/>
                <a:cs typeface="Courier New"/>
              </a:rPr>
              <a:t>	</a:t>
            </a:r>
            <a:r>
              <a:rPr lang="en-US" alt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lang="en-US" altLang="en-US" sz="1600" dirty="0" smtClean="0">
                <a:latin typeface="Courier New"/>
                <a:cs typeface="Courier New"/>
              </a:rPr>
              <a:t> 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i</a:t>
            </a:r>
            <a:r>
              <a:rPr lang="en-US" altLang="en-US" sz="1600" i="1" dirty="0" smtClean="0">
                <a:latin typeface="Courier New"/>
                <a:cs typeface="Courier New"/>
              </a:rPr>
              <a:t> </a:t>
            </a:r>
            <a:r>
              <a:rPr lang="en-US" altLang="en-US" sz="1600" dirty="0" smtClean="0">
                <a:latin typeface="Courier New"/>
                <a:cs typeface="Courier New"/>
              </a:rPr>
              <a:t>= </a:t>
            </a:r>
            <a:r>
              <a:rPr lang="en-US" altLang="en-US" sz="1600" i="1" dirty="0" smtClean="0">
                <a:latin typeface="Courier New"/>
                <a:cs typeface="Courier New"/>
              </a:rPr>
              <a:t>−p </a:t>
            </a:r>
            <a:r>
              <a:rPr lang="en-US" altLang="en-US" sz="1600" dirty="0" smtClean="0">
                <a:latin typeface="Courier New"/>
                <a:cs typeface="Courier New"/>
              </a:rPr>
              <a:t>to </a:t>
            </a:r>
            <a:r>
              <a:rPr lang="en-US" altLang="en-US" sz="1600" i="1" dirty="0" smtClean="0">
                <a:latin typeface="Courier New"/>
                <a:cs typeface="Courier New"/>
              </a:rPr>
              <a:t>p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>
                <a:latin typeface="Courier New"/>
                <a:cs typeface="Courier New"/>
              </a:rPr>
              <a:t>	</a:t>
            </a:r>
            <a:r>
              <a:rPr lang="en-US" altLang="en-US" sz="1600" i="1" dirty="0" smtClean="0">
                <a:latin typeface="Courier New"/>
                <a:cs typeface="Courier New"/>
              </a:rPr>
              <a:t>{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</a:t>
            </a:r>
            <a:r>
              <a:rPr lang="en-US" alt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lang="en-US" altLang="en-US" sz="1600" dirty="0" smtClean="0">
                <a:latin typeface="Courier New"/>
                <a:cs typeface="Courier New"/>
              </a:rPr>
              <a:t> </a:t>
            </a:r>
            <a:r>
              <a:rPr lang="en-US" altLang="en-US" sz="1600" i="1" dirty="0" smtClean="0">
                <a:latin typeface="Courier New"/>
                <a:cs typeface="Courier New"/>
              </a:rPr>
              <a:t>j </a:t>
            </a:r>
            <a:r>
              <a:rPr lang="en-US" altLang="en-US" sz="1600" dirty="0" smtClean="0">
                <a:latin typeface="Courier New"/>
                <a:cs typeface="Courier New"/>
              </a:rPr>
              <a:t>= </a:t>
            </a:r>
            <a:r>
              <a:rPr lang="en-US" altLang="en-US" sz="1600" i="1" dirty="0" smtClean="0">
                <a:latin typeface="Courier New"/>
                <a:cs typeface="Courier New"/>
              </a:rPr>
              <a:t>−p </a:t>
            </a:r>
            <a:r>
              <a:rPr lang="en-US" altLang="en-US" sz="1600" dirty="0" smtClean="0">
                <a:latin typeface="Courier New"/>
                <a:cs typeface="Courier New"/>
              </a:rPr>
              <a:t>to </a:t>
            </a:r>
            <a:r>
              <a:rPr lang="en-US" altLang="en-US" sz="1600" i="1" dirty="0" smtClean="0">
                <a:latin typeface="Courier New"/>
                <a:cs typeface="Courier New"/>
              </a:rPr>
              <a:t>p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</a:t>
            </a:r>
            <a:r>
              <a:rPr lang="en-US" altLang="en-US" sz="1600" dirty="0" smtClean="0">
                <a:latin typeface="Courier New"/>
                <a:cs typeface="Courier New"/>
              </a:rPr>
              <a:t>{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	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cur_MAD</a:t>
            </a:r>
            <a:r>
              <a:rPr lang="en-US" altLang="en-US" sz="1600" i="1" dirty="0" smtClean="0">
                <a:latin typeface="Courier New"/>
                <a:cs typeface="Courier New"/>
              </a:rPr>
              <a:t> </a:t>
            </a:r>
            <a:r>
              <a:rPr lang="en-US" altLang="en-US" sz="1600" dirty="0" smtClean="0">
                <a:latin typeface="Courier New"/>
                <a:cs typeface="Courier New"/>
              </a:rPr>
              <a:t>= </a:t>
            </a:r>
            <a:r>
              <a:rPr lang="en-US" altLang="en-US" sz="1600" i="1" dirty="0" smtClean="0">
                <a:latin typeface="Courier New"/>
                <a:cs typeface="Courier New"/>
              </a:rPr>
              <a:t>MAD</a:t>
            </a:r>
            <a:r>
              <a:rPr lang="en-US" altLang="en-US" sz="1600" dirty="0" smtClean="0">
                <a:latin typeface="Courier New"/>
                <a:cs typeface="Courier New"/>
              </a:rPr>
              <a:t>(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i</a:t>
            </a:r>
            <a:r>
              <a:rPr lang="en-US" altLang="en-US" sz="1600" i="1" dirty="0" smtClean="0">
                <a:latin typeface="Courier New"/>
                <a:cs typeface="Courier New"/>
              </a:rPr>
              <a:t>, j</a:t>
            </a:r>
            <a:r>
              <a:rPr lang="en-US" altLang="en-US" sz="1600" dirty="0" smtClean="0">
                <a:latin typeface="Courier New"/>
                <a:cs typeface="Courier New"/>
              </a:rPr>
              <a:t>);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dirty="0" smtClean="0">
                <a:latin typeface="Courier New"/>
                <a:cs typeface="Courier New"/>
              </a:rPr>
              <a:t>			</a:t>
            </a:r>
            <a:r>
              <a:rPr lang="en-US" alt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US" altLang="en-US" sz="1600" dirty="0" smtClean="0">
                <a:latin typeface="Courier New"/>
                <a:cs typeface="Courier New"/>
              </a:rPr>
              <a:t> 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cur_MAD</a:t>
            </a:r>
            <a:r>
              <a:rPr lang="en-US" altLang="en-US" sz="1600" i="1" dirty="0" smtClean="0">
                <a:latin typeface="Courier New"/>
                <a:cs typeface="Courier New"/>
              </a:rPr>
              <a:t>  &lt;  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min_MAD</a:t>
            </a:r>
            <a:endParaRPr lang="en-US" altLang="en-US" sz="1600" i="1" dirty="0" smtClean="0">
              <a:latin typeface="Courier New"/>
              <a:cs typeface="Courier New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	</a:t>
            </a:r>
            <a:r>
              <a:rPr lang="en-US" altLang="en-US" sz="1600" dirty="0" smtClean="0">
                <a:latin typeface="Courier New"/>
                <a:cs typeface="Courier New"/>
              </a:rPr>
              <a:t>{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	   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min_MAD</a:t>
            </a:r>
            <a:r>
              <a:rPr lang="en-US" altLang="en-US" sz="1600" i="1" dirty="0" smtClean="0">
                <a:latin typeface="Courier New"/>
                <a:cs typeface="Courier New"/>
              </a:rPr>
              <a:t> </a:t>
            </a:r>
            <a:r>
              <a:rPr lang="en-US" altLang="en-US" sz="1600" dirty="0" smtClean="0">
                <a:latin typeface="Courier New"/>
                <a:cs typeface="Courier New"/>
              </a:rPr>
              <a:t>= 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cur_MAD</a:t>
            </a:r>
            <a:r>
              <a:rPr lang="en-US" altLang="en-US" sz="1600" dirty="0" smtClean="0">
                <a:latin typeface="Courier New"/>
                <a:cs typeface="Courier New"/>
              </a:rPr>
              <a:t>;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	   u </a:t>
            </a:r>
            <a:r>
              <a:rPr lang="en-US" altLang="en-US" sz="1600" dirty="0" smtClean="0">
                <a:latin typeface="Courier New"/>
                <a:cs typeface="Courier New"/>
              </a:rPr>
              <a:t>= </a:t>
            </a:r>
            <a:r>
              <a:rPr lang="en-US" altLang="en-US" sz="1600" i="1" dirty="0" err="1" smtClean="0">
                <a:latin typeface="Courier New"/>
                <a:cs typeface="Courier New"/>
              </a:rPr>
              <a:t>i</a:t>
            </a:r>
            <a:r>
              <a:rPr lang="en-US" altLang="en-US" sz="1600" dirty="0" smtClean="0">
                <a:latin typeface="Courier New"/>
                <a:cs typeface="Courier New"/>
              </a:rPr>
              <a:t>; </a:t>
            </a:r>
            <a:r>
              <a:rPr lang="en-US" alt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/* Get the coordinates for </a:t>
            </a:r>
            <a:r>
              <a:rPr lang="en-US" alt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MV</a:t>
            </a:r>
            <a:r>
              <a:rPr lang="en-US" alt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. */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	   v </a:t>
            </a:r>
            <a:r>
              <a:rPr lang="en-US" altLang="en-US" sz="1600" dirty="0" smtClean="0">
                <a:latin typeface="Courier New"/>
                <a:cs typeface="Courier New"/>
              </a:rPr>
              <a:t>= </a:t>
            </a:r>
            <a:r>
              <a:rPr lang="en-US" altLang="en-US" sz="1600" i="1" dirty="0" smtClean="0">
                <a:latin typeface="Courier New"/>
                <a:cs typeface="Courier New"/>
              </a:rPr>
              <a:t>j</a:t>
            </a:r>
            <a:r>
              <a:rPr lang="en-US" altLang="en-US" sz="1600" dirty="0" smtClean="0">
                <a:latin typeface="Courier New"/>
                <a:cs typeface="Courier New"/>
              </a:rPr>
              <a:t>;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	</a:t>
            </a:r>
            <a:r>
              <a:rPr lang="en-US" altLang="en-US" sz="1600" dirty="0" smtClean="0">
                <a:latin typeface="Courier New"/>
                <a:cs typeface="Courier New"/>
              </a:rPr>
              <a:t>}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i="1" dirty="0" smtClean="0">
                <a:latin typeface="Courier New"/>
                <a:cs typeface="Courier New"/>
              </a:rPr>
              <a:t>		</a:t>
            </a:r>
            <a:r>
              <a:rPr lang="en-US" altLang="en-US" sz="1600" dirty="0" smtClean="0">
                <a:latin typeface="Courier New"/>
                <a:cs typeface="Courier New"/>
              </a:rPr>
              <a:t>}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dirty="0" smtClean="0">
                <a:latin typeface="Courier New"/>
                <a:cs typeface="Courier New"/>
              </a:rPr>
              <a:t>	}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7D2582-E18C-413A-ADB9-9F3E6C02EE84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2D Logarithmic Search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000" b="1" dirty="0" smtClean="0"/>
              <a:t>Logarithmic search</a:t>
            </a:r>
            <a:r>
              <a:rPr lang="en-US" altLang="en-US" sz="2000" dirty="0" smtClean="0"/>
              <a:t>: a more efficient version, that is suboptimal but still usually effective.</a:t>
            </a:r>
          </a:p>
          <a:p>
            <a:pPr eaLnBrk="1" hangingPunct="1">
              <a:lnSpc>
                <a:spcPct val="100000"/>
              </a:lnSpc>
              <a:spcBef>
                <a:spcPts val="1680"/>
              </a:spcBef>
              <a:buFont typeface="Arial" charset="0"/>
              <a:buChar char="•"/>
            </a:pPr>
            <a:r>
              <a:rPr lang="en-US" altLang="en-US" sz="2000" dirty="0" smtClean="0"/>
              <a:t>The procedure for 2D Logarithmic Search of motion vectors takes several iterations and is akin to a binary search:</a:t>
            </a:r>
          </a:p>
          <a:p>
            <a:pPr lvl="1" eaLnBrk="1" hangingPunct="1">
              <a:spcBef>
                <a:spcPts val="1680"/>
              </a:spcBef>
              <a:buFontTx/>
              <a:buChar char="-"/>
            </a:pPr>
            <a:r>
              <a:rPr lang="en-US" altLang="en-US" sz="1800" dirty="0" smtClean="0"/>
              <a:t>As illustrated in Fig. 10.2, initially only nine locations in the search window are used as seeds for a MAD-based search; they are marked as ‘1’.</a:t>
            </a:r>
          </a:p>
          <a:p>
            <a:pPr lvl="1" eaLnBrk="1" hangingPunct="1">
              <a:spcBef>
                <a:spcPts val="1680"/>
              </a:spcBef>
              <a:buFontTx/>
              <a:buChar char="-"/>
            </a:pPr>
            <a:r>
              <a:rPr lang="en-US" altLang="en-US" sz="1800" dirty="0" smtClean="0"/>
              <a:t>After the one that yields the minimum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MAD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is located, the center of the new search region is moved to it and the step-size (“offset”) is reduced to half.</a:t>
            </a:r>
          </a:p>
          <a:p>
            <a:pPr lvl="1" eaLnBrk="1" hangingPunct="1">
              <a:spcBef>
                <a:spcPts val="1680"/>
              </a:spcBef>
              <a:buFontTx/>
              <a:buChar char="-"/>
            </a:pPr>
            <a:r>
              <a:rPr lang="en-US" altLang="en-US" sz="1800" dirty="0" smtClean="0"/>
              <a:t>In the next iteration, the nine new locations are marked as ‘2’ and so on.</a:t>
            </a:r>
          </a:p>
          <a:p>
            <a:pPr eaLnBrk="1" hangingPunct="1">
              <a:lnSpc>
                <a:spcPct val="100000"/>
              </a:lnSpc>
              <a:spcBef>
                <a:spcPts val="1680"/>
              </a:spcBef>
            </a:pPr>
            <a:endParaRPr lang="en-US" altLang="en-US" sz="2000" dirty="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A3A4F2-8BE6-461C-B199-A338C9B55B2D}" type="slidenum">
              <a:rPr lang="en-US" altLang="en-US" sz="1200">
                <a:solidFill>
                  <a:srgbClr val="898989"/>
                </a:solidFill>
                <a:latin typeface="Trebuchet MS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6212</TotalTime>
  <Words>4044</Words>
  <Application>Microsoft Office PowerPoint</Application>
  <PresentationFormat>On-screen Show (4:3)</PresentationFormat>
  <Paragraphs>400</Paragraphs>
  <Slides>50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LCMSSB8</vt:lpstr>
      <vt:lpstr>Lucida Grande</vt:lpstr>
      <vt:lpstr>Arial</vt:lpstr>
      <vt:lpstr>Calibri</vt:lpstr>
      <vt:lpstr>Courier New</vt:lpstr>
      <vt:lpstr>Times New Roman</vt:lpstr>
      <vt:lpstr>Trebuchet MS</vt:lpstr>
      <vt:lpstr>1_Office Theme</vt:lpstr>
      <vt:lpstr>Equation</vt:lpstr>
      <vt:lpstr>Image</vt:lpstr>
      <vt:lpstr>PowerPoint Presentation</vt:lpstr>
      <vt:lpstr>10.1  Introduction to Video Compression</vt:lpstr>
      <vt:lpstr>10.2  Video Compression with Motion Compensation</vt:lpstr>
      <vt:lpstr>Motion Compensation</vt:lpstr>
      <vt:lpstr>PowerPoint Presentation</vt:lpstr>
      <vt:lpstr>10.3  Search for Motion Vectors</vt:lpstr>
      <vt:lpstr>Sequential Search</vt:lpstr>
      <vt:lpstr>PROCEDURE 10.1  Motion-vector:sequential-search</vt:lpstr>
      <vt:lpstr>2D Logarithmic Search</vt:lpstr>
      <vt:lpstr>PowerPoint Presentation</vt:lpstr>
      <vt:lpstr>PROCEDURE  10.2 Motion-vector:2D-logarithmic-search</vt:lpstr>
      <vt:lpstr>PowerPoint Presentation</vt:lpstr>
      <vt:lpstr>Hierarchical Search</vt:lpstr>
      <vt:lpstr>PowerPoint Presentation</vt:lpstr>
      <vt:lpstr>Hierarchical Search (Cont’d)</vt:lpstr>
      <vt:lpstr>PROCEDURE 10.3  Motion-vector:hierarchical-search</vt:lpstr>
      <vt:lpstr>Table 10.1:  Comparison of Computational Cost of Motion Vector Search Methods</vt:lpstr>
      <vt:lpstr>10.4  H.261</vt:lpstr>
      <vt:lpstr>ITU Recommendations &amp; H.261 Video Formats</vt:lpstr>
      <vt:lpstr>Table 10.2  Video Formats Supported by H.261</vt:lpstr>
      <vt:lpstr>Fig. 10.4:  H.261 Frame Sequence.</vt:lpstr>
      <vt:lpstr>H.261 Frame Sequence</vt:lpstr>
      <vt:lpstr>Intra-frame (I-frame) Coding</vt:lpstr>
      <vt:lpstr>Inter-frame (P-frame) Predictive Coding</vt:lpstr>
      <vt:lpstr>PowerPoint Presentation</vt:lpstr>
      <vt:lpstr>Fig. 10.6: H.261 P-frame Coding Based on Motion Compensation</vt:lpstr>
      <vt:lpstr>Quantization in H.261</vt:lpstr>
      <vt:lpstr>H.261 Encoder and Decoder</vt:lpstr>
      <vt:lpstr>Fig. 10.7: H.261 Encoder and Decoder.</vt:lpstr>
      <vt:lpstr>Fig. 10.7 (Cont’d): H.261 Encoder and Decoder.</vt:lpstr>
      <vt:lpstr>Table 10.3:  Data Flow at the Observation Points in H.261 Encoder</vt:lpstr>
      <vt:lpstr>A Glance at Syntax of H.261 Video Bitstream</vt:lpstr>
      <vt:lpstr>PowerPoint Presentation</vt:lpstr>
      <vt:lpstr>Fig. 10.8:  Syntax of H.261 Video Bitstream.</vt:lpstr>
      <vt:lpstr>Fig. 10.9:  Arrangement of GOBs in H.261  Luminance Images.</vt:lpstr>
      <vt:lpstr>10.5  H.263</vt:lpstr>
      <vt:lpstr>Table 10.5:  Video Formats Supported by H.263</vt:lpstr>
      <vt:lpstr>H.263 &amp; Group of Blocks (GOB)</vt:lpstr>
      <vt:lpstr>Fig. 10.10:  Arrangement of GOBs in H.263 Luminance Images.</vt:lpstr>
      <vt:lpstr>Motion Compensation in H.263</vt:lpstr>
      <vt:lpstr>Fig. 10.11:  Prediction of Motion Vector in H.263.</vt:lpstr>
      <vt:lpstr>Half-Pixel Precision</vt:lpstr>
      <vt:lpstr>Fig. 10.12:  Half-pixel Prediction by Bilinear Interpolation in H.263.</vt:lpstr>
      <vt:lpstr>Optional H.263 Coding Modes</vt:lpstr>
      <vt:lpstr>PowerPoint Presentation</vt:lpstr>
      <vt:lpstr>PowerPoint Presentation</vt:lpstr>
      <vt:lpstr>Fig. 10.13:  A PB-frame in H.263.</vt:lpstr>
      <vt:lpstr>H.263+ and H.263++</vt:lpstr>
      <vt:lpstr>PowerPoint Presentation</vt:lpstr>
      <vt:lpstr>PowerPoint Presentation</vt:lpstr>
    </vt:vector>
  </TitlesOfParts>
  <Company>Ouroboros Entertainment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Yap</dc:creator>
  <cp:lastModifiedBy>Ze-Nian Li</cp:lastModifiedBy>
  <cp:revision>142</cp:revision>
  <dcterms:created xsi:type="dcterms:W3CDTF">2004-06-29T18:53:49Z</dcterms:created>
  <dcterms:modified xsi:type="dcterms:W3CDTF">2020-06-30T20:21:38Z</dcterms:modified>
</cp:coreProperties>
</file>