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7" r:id="rId6"/>
    <p:sldId id="260" r:id="rId7"/>
    <p:sldId id="261" r:id="rId8"/>
    <p:sldId id="265" r:id="rId9"/>
    <p:sldId id="266"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p:scale>
          <a:sx n="100" d="100"/>
          <a:sy n="100" d="100"/>
        </p:scale>
        <p:origin x="216"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B7AC59-536A-49BD-A586-8FB20988CDA2}"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3046372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7AC59-536A-49BD-A586-8FB20988CDA2}"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2216509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7AC59-536A-49BD-A586-8FB20988CDA2}"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3650434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7AC59-536A-49BD-A586-8FB20988CDA2}"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317509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B7AC59-536A-49BD-A586-8FB20988CDA2}"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610298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B7AC59-536A-49BD-A586-8FB20988CDA2}"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3035749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B7AC59-536A-49BD-A586-8FB20988CDA2}" type="datetimeFigureOut">
              <a:rPr lang="en-US" smtClean="0"/>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1213742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B7AC59-536A-49BD-A586-8FB20988CDA2}" type="datetimeFigureOut">
              <a:rPr lang="en-US" smtClean="0"/>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110297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B7AC59-536A-49BD-A586-8FB20988CDA2}" type="datetimeFigureOut">
              <a:rPr lang="en-US" smtClean="0"/>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1770234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B7AC59-536A-49BD-A586-8FB20988CDA2}"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4083173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B7AC59-536A-49BD-A586-8FB20988CDA2}"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E2CF6-6792-47E0-8F2B-1364F73E5FB9}" type="slidenum">
              <a:rPr lang="en-US" smtClean="0"/>
              <a:t>‹#›</a:t>
            </a:fld>
            <a:endParaRPr lang="en-US"/>
          </a:p>
        </p:txBody>
      </p:sp>
    </p:spTree>
    <p:extLst>
      <p:ext uri="{BB962C8B-B14F-4D97-AF65-F5344CB8AC3E}">
        <p14:creationId xmlns:p14="http://schemas.microsoft.com/office/powerpoint/2010/main" val="2519271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7AC59-536A-49BD-A586-8FB20988CDA2}" type="datetimeFigureOut">
              <a:rPr lang="en-US" smtClean="0"/>
              <a:t>5/26/2026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E2CF6-6792-47E0-8F2B-1364F73E5FB9}" type="slidenum">
              <a:rPr lang="en-US" smtClean="0"/>
              <a:t>‹#›</a:t>
            </a:fld>
            <a:endParaRPr lang="en-US"/>
          </a:p>
        </p:txBody>
      </p:sp>
    </p:spTree>
    <p:extLst>
      <p:ext uri="{BB962C8B-B14F-4D97-AF65-F5344CB8AC3E}">
        <p14:creationId xmlns:p14="http://schemas.microsoft.com/office/powerpoint/2010/main" val="3258724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087642" y="2062066"/>
            <a:ext cx="5831825" cy="3041779"/>
          </a:xfrm>
          <a:prstGeom prst="rect">
            <a:avLst/>
          </a:prstGeom>
        </p:spPr>
      </p:pic>
      <p:sp>
        <p:nvSpPr>
          <p:cNvPr id="5" name="TextBox 4"/>
          <p:cNvSpPr txBox="1"/>
          <p:nvPr/>
        </p:nvSpPr>
        <p:spPr>
          <a:xfrm>
            <a:off x="177282" y="998376"/>
            <a:ext cx="6074228" cy="5355312"/>
          </a:xfrm>
          <a:prstGeom prst="rect">
            <a:avLst/>
          </a:prstGeom>
          <a:noFill/>
        </p:spPr>
        <p:txBody>
          <a:bodyPr wrap="square" rtlCol="0">
            <a:spAutoFit/>
          </a:bodyPr>
          <a:lstStyle/>
          <a:p>
            <a:r>
              <a:rPr lang="en-US" dirty="0"/>
              <a:t>QUIC, a new transport </a:t>
            </a:r>
            <a:r>
              <a:rPr lang="en-US" dirty="0" smtClean="0"/>
              <a:t>designed to </a:t>
            </a:r>
            <a:r>
              <a:rPr lang="en-US" dirty="0"/>
              <a:t>improve performance for </a:t>
            </a:r>
            <a:r>
              <a:rPr lang="en-US" dirty="0" smtClean="0"/>
              <a:t>HTTPS. QUIC replaces </a:t>
            </a:r>
            <a:r>
              <a:rPr lang="en-US" dirty="0"/>
              <a:t>most of the traditional HTTPS stack: HTTP/2, TLS, </a:t>
            </a:r>
            <a:r>
              <a:rPr lang="en-US" dirty="0" smtClean="0"/>
              <a:t>and TCP.  QUIC </a:t>
            </a:r>
            <a:r>
              <a:rPr lang="en-US" dirty="0"/>
              <a:t>i</a:t>
            </a:r>
            <a:r>
              <a:rPr lang="en-US" dirty="0" smtClean="0"/>
              <a:t>s </a:t>
            </a:r>
            <a:r>
              <a:rPr lang="en-US" dirty="0"/>
              <a:t>a user-space transport </a:t>
            </a:r>
            <a:r>
              <a:rPr lang="en-US" dirty="0" smtClean="0"/>
              <a:t>with UDP </a:t>
            </a:r>
            <a:r>
              <a:rPr lang="en-US" dirty="0"/>
              <a:t>as a substrate. </a:t>
            </a:r>
            <a:endParaRPr lang="en-US" dirty="0" smtClean="0"/>
          </a:p>
          <a:p>
            <a:endParaRPr lang="en-US" dirty="0" smtClean="0"/>
          </a:p>
          <a:p>
            <a:r>
              <a:rPr lang="en-US" dirty="0" smtClean="0"/>
              <a:t>The </a:t>
            </a:r>
            <a:r>
              <a:rPr lang="en-US" dirty="0"/>
              <a:t>use of </a:t>
            </a:r>
            <a:r>
              <a:rPr lang="en-US" dirty="0" smtClean="0"/>
              <a:t>UDP allows </a:t>
            </a:r>
            <a:r>
              <a:rPr lang="en-US" dirty="0"/>
              <a:t>QUIC packets to traverse </a:t>
            </a:r>
            <a:r>
              <a:rPr lang="en-US" dirty="0" err="1"/>
              <a:t>middleboxes</a:t>
            </a:r>
            <a:r>
              <a:rPr lang="en-US" dirty="0"/>
              <a:t>. </a:t>
            </a:r>
            <a:endParaRPr lang="en-US" dirty="0" smtClean="0"/>
          </a:p>
          <a:p>
            <a:r>
              <a:rPr lang="en-US" dirty="0" smtClean="0"/>
              <a:t>QUIC </a:t>
            </a:r>
            <a:r>
              <a:rPr lang="en-US" dirty="0"/>
              <a:t>is an </a:t>
            </a:r>
            <a:r>
              <a:rPr lang="en-US" dirty="0" smtClean="0"/>
              <a:t>encrypted transport</a:t>
            </a:r>
            <a:r>
              <a:rPr lang="en-US" dirty="0"/>
              <a:t>: packets are authenticated and encrypted, preventing </a:t>
            </a:r>
            <a:r>
              <a:rPr lang="en-US" dirty="0" smtClean="0"/>
              <a:t>modification and </a:t>
            </a:r>
            <a:r>
              <a:rPr lang="en-US" dirty="0"/>
              <a:t>limiting ossification of the protocol by </a:t>
            </a:r>
            <a:r>
              <a:rPr lang="en-US" dirty="0" err="1"/>
              <a:t>middleboxes</a:t>
            </a:r>
            <a:r>
              <a:rPr lang="en-US" dirty="0" smtClean="0"/>
              <a:t>.</a:t>
            </a:r>
          </a:p>
          <a:p>
            <a:endParaRPr lang="en-US" dirty="0"/>
          </a:p>
          <a:p>
            <a:r>
              <a:rPr lang="en-US" dirty="0"/>
              <a:t>QUIC uses a cryptographic handshake that minimizes </a:t>
            </a:r>
            <a:r>
              <a:rPr lang="en-US" dirty="0" smtClean="0"/>
              <a:t>handshake latency </a:t>
            </a:r>
            <a:r>
              <a:rPr lang="en-US" dirty="0"/>
              <a:t>for most connections by using known server credentials </a:t>
            </a:r>
            <a:r>
              <a:rPr lang="en-US" dirty="0" smtClean="0"/>
              <a:t>on repeat </a:t>
            </a:r>
            <a:r>
              <a:rPr lang="en-US" dirty="0"/>
              <a:t>connections and by removing redundant </a:t>
            </a:r>
            <a:r>
              <a:rPr lang="en-US" dirty="0" smtClean="0"/>
              <a:t>handshake-overhead at </a:t>
            </a:r>
            <a:r>
              <a:rPr lang="en-US" dirty="0"/>
              <a:t>multiple layers in the network stack. </a:t>
            </a:r>
            <a:endParaRPr lang="en-US" dirty="0" smtClean="0"/>
          </a:p>
          <a:p>
            <a:endParaRPr lang="en-US" dirty="0"/>
          </a:p>
          <a:p>
            <a:r>
              <a:rPr lang="en-US" dirty="0" smtClean="0"/>
              <a:t>QUIC </a:t>
            </a:r>
            <a:r>
              <a:rPr lang="en-US" dirty="0"/>
              <a:t>eliminates </a:t>
            </a:r>
            <a:r>
              <a:rPr lang="en-US" dirty="0" smtClean="0"/>
              <a:t>head-of-line blocking </a:t>
            </a:r>
            <a:r>
              <a:rPr lang="en-US" dirty="0"/>
              <a:t>delays by using a lightweight data-structuring </a:t>
            </a:r>
            <a:r>
              <a:rPr lang="en-US" dirty="0" smtClean="0"/>
              <a:t>abstraction, streams</a:t>
            </a:r>
            <a:r>
              <a:rPr lang="en-US" dirty="0"/>
              <a:t>, which are multiplexed within a single connection so </a:t>
            </a:r>
            <a:r>
              <a:rPr lang="en-US" dirty="0" smtClean="0"/>
              <a:t>that loss </a:t>
            </a:r>
            <a:r>
              <a:rPr lang="en-US" dirty="0"/>
              <a:t>of a single packet blocks only streams with data in that packet.</a:t>
            </a:r>
          </a:p>
        </p:txBody>
      </p:sp>
      <p:sp>
        <p:nvSpPr>
          <p:cNvPr id="6" name="TextBox 5"/>
          <p:cNvSpPr txBox="1"/>
          <p:nvPr/>
        </p:nvSpPr>
        <p:spPr>
          <a:xfrm>
            <a:off x="177282" y="251927"/>
            <a:ext cx="11831216" cy="646331"/>
          </a:xfrm>
          <a:prstGeom prst="rect">
            <a:avLst/>
          </a:prstGeom>
          <a:noFill/>
        </p:spPr>
        <p:txBody>
          <a:bodyPr wrap="square" rtlCol="0">
            <a:spAutoFit/>
          </a:bodyPr>
          <a:lstStyle/>
          <a:p>
            <a:pPr algn="ctr"/>
            <a:r>
              <a:rPr lang="en-US" sz="3600" b="1" dirty="0" smtClean="0">
                <a:effectLst>
                  <a:outerShdw blurRad="38100" dist="38100" dir="2700000" algn="tl">
                    <a:srgbClr val="000000">
                      <a:alpha val="43137"/>
                    </a:srgbClr>
                  </a:outerShdw>
                </a:effectLst>
              </a:rPr>
              <a:t>Quick UDP Internet Connections</a:t>
            </a: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94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QUIC packet</a:t>
            </a:r>
            <a:r>
              <a:rPr lang="en-US" b="1" dirty="0"/>
              <a:t> </a:t>
            </a:r>
            <a:r>
              <a:rPr lang="en-US" b="1" dirty="0" smtClean="0"/>
              <a:t>structure</a:t>
            </a:r>
            <a:endParaRPr lang="en-US" b="1" dirty="0"/>
          </a:p>
        </p:txBody>
      </p:sp>
      <p:pic>
        <p:nvPicPr>
          <p:cNvPr id="4" name="Picture 3"/>
          <p:cNvPicPr>
            <a:picLocks noChangeAspect="1"/>
          </p:cNvPicPr>
          <p:nvPr/>
        </p:nvPicPr>
        <p:blipFill>
          <a:blip r:embed="rId2"/>
          <a:stretch>
            <a:fillRect/>
          </a:stretch>
        </p:blipFill>
        <p:spPr>
          <a:xfrm>
            <a:off x="838200" y="1482710"/>
            <a:ext cx="7950957" cy="5181423"/>
          </a:xfrm>
          <a:prstGeom prst="rect">
            <a:avLst/>
          </a:prstGeom>
        </p:spPr>
      </p:pic>
      <p:sp>
        <p:nvSpPr>
          <p:cNvPr id="5" name="TextBox 4"/>
          <p:cNvSpPr txBox="1"/>
          <p:nvPr/>
        </p:nvSpPr>
        <p:spPr>
          <a:xfrm>
            <a:off x="5895833" y="3357349"/>
            <a:ext cx="5936776" cy="707886"/>
          </a:xfrm>
          <a:prstGeom prst="rect">
            <a:avLst/>
          </a:prstGeom>
          <a:noFill/>
        </p:spPr>
        <p:txBody>
          <a:bodyPr wrap="square" rtlCol="0">
            <a:spAutoFit/>
          </a:bodyPr>
          <a:lstStyle/>
          <a:p>
            <a:r>
              <a:rPr lang="en-US" sz="2000" b="1" dirty="0" smtClean="0"/>
              <a:t>Red : </a:t>
            </a:r>
            <a:r>
              <a:rPr lang="en-US" sz="2000" b="1" dirty="0"/>
              <a:t>authenticated </a:t>
            </a:r>
            <a:r>
              <a:rPr lang="en-US" sz="2000" b="1" dirty="0" smtClean="0"/>
              <a:t>yet </a:t>
            </a:r>
            <a:r>
              <a:rPr lang="en-US" sz="2000" b="1" dirty="0"/>
              <a:t>unencrypted </a:t>
            </a:r>
            <a:r>
              <a:rPr lang="en-US" sz="2000" b="1" dirty="0" smtClean="0"/>
              <a:t>public Header</a:t>
            </a:r>
          </a:p>
          <a:p>
            <a:r>
              <a:rPr lang="en-US" sz="2000" b="1" dirty="0"/>
              <a:t>G</a:t>
            </a:r>
            <a:r>
              <a:rPr lang="en-US" sz="2000" b="1" dirty="0" smtClean="0"/>
              <a:t>reen : encrypted </a:t>
            </a:r>
            <a:r>
              <a:rPr lang="en-US" sz="2000" b="1" dirty="0"/>
              <a:t>body</a:t>
            </a:r>
            <a:r>
              <a:rPr lang="en-US" sz="2000" b="1" dirty="0" smtClean="0"/>
              <a:t>.</a:t>
            </a:r>
            <a:endParaRPr lang="en-US" sz="2000" b="1" dirty="0"/>
          </a:p>
        </p:txBody>
      </p:sp>
    </p:spTree>
    <p:extLst>
      <p:ext uri="{BB962C8B-B14F-4D97-AF65-F5344CB8AC3E}">
        <p14:creationId xmlns:p14="http://schemas.microsoft.com/office/powerpoint/2010/main" val="3439786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 recovery</a:t>
            </a:r>
            <a:endParaRPr lang="en-US" dirty="0"/>
          </a:p>
        </p:txBody>
      </p:sp>
      <p:sp>
        <p:nvSpPr>
          <p:cNvPr id="3" name="Content Placeholder 2"/>
          <p:cNvSpPr>
            <a:spLocks noGrp="1"/>
          </p:cNvSpPr>
          <p:nvPr>
            <p:ph idx="1"/>
          </p:nvPr>
        </p:nvSpPr>
        <p:spPr>
          <a:xfrm>
            <a:off x="838199" y="1825625"/>
            <a:ext cx="10898875" cy="4725300"/>
          </a:xfrm>
        </p:spPr>
        <p:txBody>
          <a:bodyPr>
            <a:normAutofit fontScale="92500" lnSpcReduction="10000"/>
          </a:bodyPr>
          <a:lstStyle/>
          <a:p>
            <a:r>
              <a:rPr lang="en-US" dirty="0"/>
              <a:t>Each QUIC packet carries a </a:t>
            </a:r>
            <a:r>
              <a:rPr lang="en-US" dirty="0" smtClean="0"/>
              <a:t>new packet </a:t>
            </a:r>
            <a:r>
              <a:rPr lang="en-US" dirty="0"/>
              <a:t>number, including those carrying retransmitted data. </a:t>
            </a:r>
            <a:endParaRPr lang="en-US" dirty="0" smtClean="0"/>
          </a:p>
          <a:p>
            <a:r>
              <a:rPr lang="en-US" dirty="0" smtClean="0"/>
              <a:t>This</a:t>
            </a:r>
            <a:r>
              <a:rPr lang="en-US" dirty="0"/>
              <a:t> </a:t>
            </a:r>
            <a:r>
              <a:rPr lang="en-US" dirty="0" smtClean="0"/>
              <a:t>design </a:t>
            </a:r>
            <a:r>
              <a:rPr lang="en-US" dirty="0"/>
              <a:t>obviates the need for a separate mechanism to distinguish </a:t>
            </a:r>
            <a:r>
              <a:rPr lang="en-US" dirty="0" smtClean="0"/>
              <a:t>the ACK </a:t>
            </a:r>
            <a:r>
              <a:rPr lang="en-US" dirty="0"/>
              <a:t>of a retransmission from that of an original transmission, </a:t>
            </a:r>
            <a:r>
              <a:rPr lang="en-US" dirty="0" smtClean="0"/>
              <a:t>thus avoiding </a:t>
            </a:r>
            <a:r>
              <a:rPr lang="en-US" dirty="0"/>
              <a:t>TCP’s retransmission ambiguity problem. </a:t>
            </a:r>
            <a:endParaRPr lang="en-US" dirty="0" smtClean="0"/>
          </a:p>
          <a:p>
            <a:r>
              <a:rPr lang="en-US" dirty="0" smtClean="0"/>
              <a:t>Stream offsets in </a:t>
            </a:r>
            <a:r>
              <a:rPr lang="en-US" dirty="0"/>
              <a:t>stream frames are used for delivery </a:t>
            </a:r>
            <a:r>
              <a:rPr lang="en-US" dirty="0" smtClean="0"/>
              <a:t>ordering. </a:t>
            </a:r>
          </a:p>
          <a:p>
            <a:r>
              <a:rPr lang="en-US" dirty="0" smtClean="0"/>
              <a:t>The </a:t>
            </a:r>
            <a:r>
              <a:rPr lang="en-US" dirty="0"/>
              <a:t>packet number represents an </a:t>
            </a:r>
            <a:r>
              <a:rPr lang="en-US" dirty="0" smtClean="0"/>
              <a:t>explicit time-ordering</a:t>
            </a:r>
            <a:r>
              <a:rPr lang="en-US" dirty="0"/>
              <a:t>, which enables simpler and more accurate </a:t>
            </a:r>
            <a:r>
              <a:rPr lang="en-US" dirty="0" smtClean="0"/>
              <a:t>loss detection </a:t>
            </a:r>
            <a:r>
              <a:rPr lang="en-US" dirty="0"/>
              <a:t>than in TCP</a:t>
            </a:r>
            <a:r>
              <a:rPr lang="en-US" dirty="0" smtClean="0"/>
              <a:t>.</a:t>
            </a:r>
          </a:p>
          <a:p>
            <a:r>
              <a:rPr lang="en-US" dirty="0"/>
              <a:t>QUIC acknowledgments explicitly encode the delay between </a:t>
            </a:r>
            <a:r>
              <a:rPr lang="en-US" dirty="0" smtClean="0"/>
              <a:t>the receipt </a:t>
            </a:r>
            <a:r>
              <a:rPr lang="en-US" dirty="0"/>
              <a:t>of a packet and its acknowledgment being sent. Together </a:t>
            </a:r>
            <a:r>
              <a:rPr lang="en-US" dirty="0" smtClean="0"/>
              <a:t>with monotonically-increasing </a:t>
            </a:r>
            <a:r>
              <a:rPr lang="en-US" dirty="0"/>
              <a:t>packet numbers, this allows for </a:t>
            </a:r>
            <a:r>
              <a:rPr lang="en-US" dirty="0" smtClean="0"/>
              <a:t>precise </a:t>
            </a:r>
            <a:r>
              <a:rPr lang="en-US" dirty="0"/>
              <a:t>network round-trip time (RTT) estimation, which aids in loss detection.</a:t>
            </a:r>
            <a:endParaRPr lang="en-US" dirty="0"/>
          </a:p>
        </p:txBody>
      </p:sp>
    </p:spTree>
    <p:extLst>
      <p:ext uri="{BB962C8B-B14F-4D97-AF65-F5344CB8AC3E}">
        <p14:creationId xmlns:p14="http://schemas.microsoft.com/office/powerpoint/2010/main" val="3152773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Control</a:t>
            </a:r>
            <a:endParaRPr lang="en-US" dirty="0"/>
          </a:p>
        </p:txBody>
      </p:sp>
      <p:sp>
        <p:nvSpPr>
          <p:cNvPr id="3" name="Content Placeholder 2"/>
          <p:cNvSpPr>
            <a:spLocks noGrp="1"/>
          </p:cNvSpPr>
          <p:nvPr>
            <p:ph idx="1"/>
          </p:nvPr>
        </p:nvSpPr>
        <p:spPr/>
        <p:txBody>
          <a:bodyPr>
            <a:normAutofit fontScale="70000" lnSpcReduction="20000"/>
          </a:bodyPr>
          <a:lstStyle/>
          <a:p>
            <a:r>
              <a:rPr lang="en-US" dirty="0"/>
              <a:t>W</a:t>
            </a:r>
            <a:r>
              <a:rPr lang="en-US" dirty="0" smtClean="0"/>
              <a:t>hen </a:t>
            </a:r>
            <a:r>
              <a:rPr lang="en-US" dirty="0"/>
              <a:t>an application reads data slowly from QUIC’s receive buffers</a:t>
            </a:r>
            <a:r>
              <a:rPr lang="en-US" dirty="0" smtClean="0"/>
              <a:t>, flow </a:t>
            </a:r>
            <a:r>
              <a:rPr lang="en-US" dirty="0"/>
              <a:t>control limits the buffer size that the receiver must maintain.</a:t>
            </a:r>
          </a:p>
          <a:p>
            <a:r>
              <a:rPr lang="en-US" dirty="0"/>
              <a:t>A slowly draining stream can consume the entire </a:t>
            </a:r>
            <a:r>
              <a:rPr lang="en-US" dirty="0" smtClean="0"/>
              <a:t>connection’s receive </a:t>
            </a:r>
            <a:r>
              <a:rPr lang="en-US" dirty="0"/>
              <a:t>buffer, blocking the sender from sending data </a:t>
            </a:r>
            <a:r>
              <a:rPr lang="en-US" dirty="0" smtClean="0"/>
              <a:t>on other </a:t>
            </a:r>
            <a:r>
              <a:rPr lang="en-US" dirty="0"/>
              <a:t>streams. QUIC ameliorates this potential head-of-line </a:t>
            </a:r>
            <a:r>
              <a:rPr lang="en-US" dirty="0" smtClean="0"/>
              <a:t>blocking among </a:t>
            </a:r>
            <a:r>
              <a:rPr lang="en-US" dirty="0"/>
              <a:t>streams by limiting the buffer that a single stream </a:t>
            </a:r>
            <a:r>
              <a:rPr lang="en-US" dirty="0" smtClean="0"/>
              <a:t>can consume</a:t>
            </a:r>
            <a:r>
              <a:rPr lang="en-US" dirty="0"/>
              <a:t>. </a:t>
            </a:r>
            <a:endParaRPr lang="en-US" dirty="0" smtClean="0"/>
          </a:p>
          <a:p>
            <a:r>
              <a:rPr lang="en-US" dirty="0" smtClean="0"/>
              <a:t>QUIC </a:t>
            </a:r>
            <a:r>
              <a:rPr lang="en-US" dirty="0"/>
              <a:t>thus employs connection-level flow control, </a:t>
            </a:r>
            <a:r>
              <a:rPr lang="en-US" dirty="0" smtClean="0"/>
              <a:t>which limits </a:t>
            </a:r>
            <a:r>
              <a:rPr lang="en-US" dirty="0"/>
              <a:t>the aggregate buffer that a sender can consume at the </a:t>
            </a:r>
            <a:r>
              <a:rPr lang="en-US" dirty="0" smtClean="0"/>
              <a:t>receiver across </a:t>
            </a:r>
            <a:r>
              <a:rPr lang="en-US" dirty="0"/>
              <a:t>all streams, and stream-level flow control, which limits </a:t>
            </a:r>
            <a:r>
              <a:rPr lang="en-US" dirty="0" smtClean="0"/>
              <a:t>the buffer </a:t>
            </a:r>
            <a:r>
              <a:rPr lang="en-US" dirty="0"/>
              <a:t>that a sender can consume on any given stream.</a:t>
            </a:r>
          </a:p>
          <a:p>
            <a:r>
              <a:rPr lang="en-US" dirty="0"/>
              <a:t>Similar to </a:t>
            </a:r>
            <a:r>
              <a:rPr lang="en-US" dirty="0" smtClean="0"/>
              <a:t>HTTP/2, </a:t>
            </a:r>
            <a:r>
              <a:rPr lang="en-US" dirty="0"/>
              <a:t>QUIC employs credit-based flow-control.</a:t>
            </a:r>
          </a:p>
          <a:p>
            <a:r>
              <a:rPr lang="en-US" dirty="0"/>
              <a:t>A QUIC receiver advertises the absolute byte offset within </a:t>
            </a:r>
            <a:r>
              <a:rPr lang="en-US" dirty="0" smtClean="0"/>
              <a:t>each stream </a:t>
            </a:r>
            <a:r>
              <a:rPr lang="en-US" dirty="0"/>
              <a:t>up to which the receiver is willing to receive data. As </a:t>
            </a:r>
            <a:r>
              <a:rPr lang="en-US" dirty="0" smtClean="0"/>
              <a:t>data is </a:t>
            </a:r>
            <a:r>
              <a:rPr lang="en-US" dirty="0"/>
              <a:t>sent, received, and delivered on a particular stream, the </a:t>
            </a:r>
            <a:r>
              <a:rPr lang="en-US" dirty="0" smtClean="0"/>
              <a:t>receiver periodically </a:t>
            </a:r>
            <a:r>
              <a:rPr lang="en-US" dirty="0"/>
              <a:t>sends window update frames that increase the </a:t>
            </a:r>
            <a:r>
              <a:rPr lang="en-US" dirty="0" smtClean="0"/>
              <a:t>advertised offset </a:t>
            </a:r>
            <a:r>
              <a:rPr lang="en-US" dirty="0"/>
              <a:t>limit for that stream, allowing the peer to send more data </a:t>
            </a:r>
            <a:r>
              <a:rPr lang="en-US" dirty="0" smtClean="0"/>
              <a:t>on that </a:t>
            </a:r>
            <a:r>
              <a:rPr lang="en-US" dirty="0"/>
              <a:t>stream. </a:t>
            </a:r>
            <a:endParaRPr lang="en-US" dirty="0" smtClean="0"/>
          </a:p>
          <a:p>
            <a:r>
              <a:rPr lang="en-US" dirty="0" smtClean="0"/>
              <a:t>Connection-level </a:t>
            </a:r>
            <a:r>
              <a:rPr lang="en-US" dirty="0"/>
              <a:t>flow control works in the same </a:t>
            </a:r>
            <a:r>
              <a:rPr lang="en-US" dirty="0" smtClean="0"/>
              <a:t>way as </a:t>
            </a:r>
            <a:r>
              <a:rPr lang="en-US" dirty="0"/>
              <a:t>stream-level flow control, but the bytes delivered</a:t>
            </a:r>
            <a:endParaRPr lang="en-US" dirty="0"/>
          </a:p>
        </p:txBody>
      </p:sp>
    </p:spTree>
    <p:extLst>
      <p:ext uri="{BB962C8B-B14F-4D97-AF65-F5344CB8AC3E}">
        <p14:creationId xmlns:p14="http://schemas.microsoft.com/office/powerpoint/2010/main" val="75430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cf-assets.www.cloudflare.com/zkvhlag99gkb/jQj08SwyYXo7i4TGtxaBE/abe44f4a66d3387d6ce55f8e59d40f5a/http-request-over-tcp-tls_2x.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407" y="1294561"/>
            <a:ext cx="4427481" cy="454640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cf-assets.www.cloudflare.com/zkvhlag99gkb/2Pm2yZff9Su7CHqm6l4gXC/17270e669d16f0261cbdbdc2e1d86b7a/http-request-over-quic_2x.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6907" y="1294561"/>
            <a:ext cx="5342740" cy="3829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0435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2441"/>
            <a:ext cx="10515600" cy="590931"/>
          </a:xfrm>
          <a:noFill/>
        </p:spPr>
        <p:txBody>
          <a:bodyPr wrap="square" rtlCol="0">
            <a:spAutoFit/>
          </a:bodyPr>
          <a:lstStyle/>
          <a:p>
            <a:pPr algn="ctr"/>
            <a:r>
              <a:rPr lang="en-US" sz="3600" b="1" dirty="0">
                <a:effectLst>
                  <a:outerShdw blurRad="38100" dist="38100" dir="2700000" algn="tl">
                    <a:srgbClr val="000000">
                      <a:alpha val="43137"/>
                    </a:srgbClr>
                  </a:outerShdw>
                </a:effectLst>
                <a:latin typeface="+mn-lt"/>
                <a:ea typeface="+mn-ea"/>
                <a:cs typeface="+mn-cs"/>
              </a:rPr>
              <a:t>QUIC DESIGN AND IMPLEMENTATION</a:t>
            </a:r>
          </a:p>
        </p:txBody>
      </p:sp>
      <p:sp>
        <p:nvSpPr>
          <p:cNvPr id="3" name="Content Placeholder 2"/>
          <p:cNvSpPr>
            <a:spLocks noGrp="1"/>
          </p:cNvSpPr>
          <p:nvPr>
            <p:ph idx="1"/>
          </p:nvPr>
        </p:nvSpPr>
        <p:spPr/>
        <p:txBody>
          <a:bodyPr>
            <a:noAutofit/>
          </a:bodyPr>
          <a:lstStyle/>
          <a:p>
            <a:r>
              <a:rPr lang="en-US" sz="2000" dirty="0" smtClean="0"/>
              <a:t>QUIC </a:t>
            </a:r>
            <a:r>
              <a:rPr lang="en-US" sz="2000" dirty="0"/>
              <a:t>is designed to meet several </a:t>
            </a:r>
            <a:r>
              <a:rPr lang="en-US" sz="2000" dirty="0" smtClean="0"/>
              <a:t>goals, </a:t>
            </a:r>
            <a:r>
              <a:rPr lang="en-US" sz="2000" dirty="0"/>
              <a:t>including </a:t>
            </a:r>
            <a:r>
              <a:rPr lang="en-US" sz="2000" dirty="0" err="1"/>
              <a:t>deployability</a:t>
            </a:r>
            <a:r>
              <a:rPr lang="en-US" sz="2000" dirty="0" smtClean="0"/>
              <a:t>, security</a:t>
            </a:r>
            <a:r>
              <a:rPr lang="en-US" sz="2000" dirty="0"/>
              <a:t>, and reduction in handshake and head-of-line </a:t>
            </a:r>
            <a:r>
              <a:rPr lang="en-US" sz="2000" dirty="0" smtClean="0"/>
              <a:t>blocking delays</a:t>
            </a:r>
            <a:r>
              <a:rPr lang="en-US" sz="2000" dirty="0"/>
              <a:t>. </a:t>
            </a:r>
            <a:endParaRPr lang="en-US" sz="2000" dirty="0" smtClean="0"/>
          </a:p>
          <a:p>
            <a:r>
              <a:rPr lang="en-US" sz="2000" dirty="0" smtClean="0"/>
              <a:t>The </a:t>
            </a:r>
            <a:r>
              <a:rPr lang="en-US" sz="2000" dirty="0"/>
              <a:t>QUIC protocol combines its cryptographic and </a:t>
            </a:r>
            <a:r>
              <a:rPr lang="en-US" sz="2000" dirty="0" smtClean="0"/>
              <a:t>transport handshakes </a:t>
            </a:r>
            <a:r>
              <a:rPr lang="en-US" sz="2000" dirty="0"/>
              <a:t>to minimize setup RTTs. </a:t>
            </a:r>
            <a:endParaRPr lang="en-US" sz="2000" dirty="0" smtClean="0"/>
          </a:p>
          <a:p>
            <a:r>
              <a:rPr lang="en-US" sz="2000" dirty="0" smtClean="0"/>
              <a:t>It </a:t>
            </a:r>
            <a:r>
              <a:rPr lang="en-US" sz="2000" dirty="0"/>
              <a:t>multiplexes </a:t>
            </a:r>
            <a:r>
              <a:rPr lang="en-US" sz="2000" dirty="0" smtClean="0"/>
              <a:t>multiple requests/responses </a:t>
            </a:r>
            <a:r>
              <a:rPr lang="en-US" sz="2000" dirty="0"/>
              <a:t>over a single connection by providing each </a:t>
            </a:r>
            <a:r>
              <a:rPr lang="en-US" sz="2000" dirty="0" smtClean="0"/>
              <a:t>with its </a:t>
            </a:r>
            <a:r>
              <a:rPr lang="en-US" sz="2000" dirty="0"/>
              <a:t>own stream, so that no response can be blocked by another. </a:t>
            </a:r>
            <a:endParaRPr lang="en-US" sz="2000" dirty="0" smtClean="0"/>
          </a:p>
          <a:p>
            <a:r>
              <a:rPr lang="en-US" sz="2000" dirty="0" smtClean="0"/>
              <a:t>It encrypts and </a:t>
            </a:r>
            <a:r>
              <a:rPr lang="en-US" sz="2000" dirty="0"/>
              <a:t>authenticates packets to avoid tampering by </a:t>
            </a:r>
            <a:r>
              <a:rPr lang="en-US" sz="2000" dirty="0" err="1" smtClean="0"/>
              <a:t>middleboxes</a:t>
            </a:r>
            <a:r>
              <a:rPr lang="en-US" sz="2000" dirty="0" smtClean="0"/>
              <a:t> and </a:t>
            </a:r>
            <a:r>
              <a:rPr lang="en-US" sz="2000" dirty="0"/>
              <a:t>to limit ossification of the protocol. </a:t>
            </a:r>
            <a:endParaRPr lang="en-US" sz="2000" dirty="0" smtClean="0"/>
          </a:p>
          <a:p>
            <a:r>
              <a:rPr lang="en-US" sz="2000" dirty="0" smtClean="0"/>
              <a:t>It </a:t>
            </a:r>
            <a:r>
              <a:rPr lang="en-US" sz="2000" dirty="0"/>
              <a:t>improves loss recovery </a:t>
            </a:r>
            <a:r>
              <a:rPr lang="en-US" sz="2000" dirty="0" smtClean="0"/>
              <a:t>by using </a:t>
            </a:r>
            <a:r>
              <a:rPr lang="en-US" sz="2000" dirty="0"/>
              <a:t>unique packet numbers to avoid retransmission ambiguity </a:t>
            </a:r>
            <a:r>
              <a:rPr lang="en-US" sz="2000" dirty="0" smtClean="0"/>
              <a:t>and by </a:t>
            </a:r>
            <a:r>
              <a:rPr lang="en-US" sz="2000" dirty="0"/>
              <a:t>using explicit signaling in ACKs for accurate RTT measurements.</a:t>
            </a:r>
          </a:p>
          <a:p>
            <a:r>
              <a:rPr lang="en-US" sz="2000" dirty="0"/>
              <a:t>It allows connections to migrate across IP address changes by </a:t>
            </a:r>
            <a:r>
              <a:rPr lang="en-US" sz="2000" dirty="0" smtClean="0"/>
              <a:t>using a </a:t>
            </a:r>
            <a:r>
              <a:rPr lang="en-US" sz="2000" dirty="0"/>
              <a:t>Connection ID to identify connections instead of the </a:t>
            </a:r>
            <a:r>
              <a:rPr lang="en-US" sz="2000" dirty="0" smtClean="0"/>
              <a:t>IP/port 5-tuple</a:t>
            </a:r>
            <a:r>
              <a:rPr lang="en-US" sz="2000" dirty="0"/>
              <a:t>. </a:t>
            </a:r>
            <a:endParaRPr lang="en-US" sz="2000" dirty="0" smtClean="0"/>
          </a:p>
          <a:p>
            <a:r>
              <a:rPr lang="en-US" sz="2000" dirty="0" smtClean="0"/>
              <a:t>It </a:t>
            </a:r>
            <a:r>
              <a:rPr lang="en-US" sz="2000" dirty="0"/>
              <a:t>provides flow control to limit the amount of data </a:t>
            </a:r>
            <a:r>
              <a:rPr lang="en-US" sz="2000" dirty="0" smtClean="0"/>
              <a:t>buffered at </a:t>
            </a:r>
            <a:r>
              <a:rPr lang="en-US" sz="2000" dirty="0"/>
              <a:t>a slow receiver and ensures that a single stream does not </a:t>
            </a:r>
            <a:r>
              <a:rPr lang="en-US" sz="2000" dirty="0" smtClean="0"/>
              <a:t>consume all </a:t>
            </a:r>
            <a:r>
              <a:rPr lang="en-US" sz="2000" dirty="0"/>
              <a:t>the receiver’s buffer by using per-stream flow control limits. </a:t>
            </a:r>
            <a:endParaRPr lang="en-US" sz="2000" dirty="0" smtClean="0"/>
          </a:p>
        </p:txBody>
      </p:sp>
    </p:spTree>
    <p:extLst>
      <p:ext uri="{BB962C8B-B14F-4D97-AF65-F5344CB8AC3E}">
        <p14:creationId xmlns:p14="http://schemas.microsoft.com/office/powerpoint/2010/main" val="1380221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2441"/>
            <a:ext cx="10515600" cy="590931"/>
          </a:xfrm>
          <a:noFill/>
        </p:spPr>
        <p:txBody>
          <a:bodyPr vert="horz" wrap="square" lIns="91440" tIns="45720" rIns="91440" bIns="45720" rtlCol="0" anchor="ctr">
            <a:spAutoFit/>
          </a:bodyPr>
          <a:lstStyle/>
          <a:p>
            <a:pPr algn="ctr"/>
            <a:r>
              <a:rPr lang="en-US" sz="3600" b="1" dirty="0">
                <a:effectLst>
                  <a:outerShdw blurRad="38100" dist="38100" dir="2700000" algn="tl">
                    <a:srgbClr val="000000">
                      <a:alpha val="43137"/>
                    </a:srgbClr>
                  </a:outerShdw>
                </a:effectLst>
                <a:latin typeface="+mn-lt"/>
                <a:ea typeface="+mn-ea"/>
                <a:cs typeface="+mn-cs"/>
              </a:rPr>
              <a:t>Protocol ossification</a:t>
            </a:r>
          </a:p>
        </p:txBody>
      </p:sp>
      <p:sp>
        <p:nvSpPr>
          <p:cNvPr id="3" name="Content Placeholder 2"/>
          <p:cNvSpPr>
            <a:spLocks noGrp="1"/>
          </p:cNvSpPr>
          <p:nvPr>
            <p:ph idx="1"/>
          </p:nvPr>
        </p:nvSpPr>
        <p:spPr/>
        <p:txBody>
          <a:bodyPr>
            <a:normAutofit fontScale="92500" lnSpcReduction="10000"/>
          </a:bodyPr>
          <a:lstStyle/>
          <a:p>
            <a:r>
              <a:rPr lang="en-US" dirty="0" smtClean="0"/>
              <a:t>Protocol </a:t>
            </a:r>
            <a:r>
              <a:rPr lang="en-US" dirty="0"/>
              <a:t>ossification happens when intermediate network devices </a:t>
            </a:r>
            <a:r>
              <a:rPr lang="en-US" dirty="0" smtClean="0"/>
              <a:t>(</a:t>
            </a:r>
            <a:r>
              <a:rPr lang="en-US" dirty="0" err="1" smtClean="0"/>
              <a:t>middleboxes</a:t>
            </a:r>
            <a:r>
              <a:rPr lang="en-US" dirty="0" smtClean="0"/>
              <a:t>) </a:t>
            </a:r>
            <a:r>
              <a:rPr lang="en-US" dirty="0"/>
              <a:t>are built to only recognize very specific formats of network traffic</a:t>
            </a:r>
            <a:r>
              <a:rPr lang="en-US" dirty="0" smtClean="0"/>
              <a:t>.</a:t>
            </a:r>
            <a:endParaRPr lang="en-US" dirty="0"/>
          </a:p>
          <a:p>
            <a:r>
              <a:rPr lang="en-US" b="1" dirty="0"/>
              <a:t>The "Wire Image" Trap:</a:t>
            </a:r>
            <a:r>
              <a:rPr lang="en-US" dirty="0"/>
              <a:t> </a:t>
            </a:r>
            <a:r>
              <a:rPr lang="en-US" dirty="0" err="1"/>
              <a:t>Middleboxes</a:t>
            </a:r>
            <a:r>
              <a:rPr lang="en-US" dirty="0"/>
              <a:t> learn to expect an exact pattern of bits for a protocol (like TCP). If endpoints (like a browser or server) try to introduce new features—such as novel TCP options or encrypted headers—the </a:t>
            </a:r>
            <a:r>
              <a:rPr lang="en-US" dirty="0" err="1"/>
              <a:t>middlebox</a:t>
            </a:r>
            <a:r>
              <a:rPr lang="en-US" dirty="0"/>
              <a:t> may misinterpret the new data as broken or malicious, and drop the connection.</a:t>
            </a:r>
          </a:p>
          <a:p>
            <a:r>
              <a:rPr lang="en-US" b="1" dirty="0"/>
              <a:t>Version Intolerance:</a:t>
            </a:r>
            <a:r>
              <a:rPr lang="en-US" dirty="0"/>
              <a:t> Endpoints and applications are sometimes programmed to reject any traffic that doesn't perfectly match older protocol version numbers (e.g., assuming TLS 1.2 is the highest version possible, and breaking when TLS 1.3 arrives). </a:t>
            </a:r>
          </a:p>
          <a:p>
            <a:endParaRPr lang="en-US" dirty="0"/>
          </a:p>
        </p:txBody>
      </p:sp>
    </p:spTree>
    <p:extLst>
      <p:ext uri="{BB962C8B-B14F-4D97-AF65-F5344CB8AC3E}">
        <p14:creationId xmlns:p14="http://schemas.microsoft.com/office/powerpoint/2010/main" val="528129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2441"/>
            <a:ext cx="10515600" cy="590931"/>
          </a:xfrm>
          <a:noFill/>
        </p:spPr>
        <p:txBody>
          <a:bodyPr vert="horz" wrap="square" lIns="91440" tIns="45720" rIns="91440" bIns="45720" rtlCol="0" anchor="ctr">
            <a:spAutoFit/>
          </a:bodyPr>
          <a:lstStyle/>
          <a:p>
            <a:pPr algn="ctr"/>
            <a:r>
              <a:rPr lang="en-US" sz="3600" b="1" dirty="0">
                <a:effectLst>
                  <a:outerShdw blurRad="38100" dist="38100" dir="2700000" algn="tl">
                    <a:srgbClr val="000000">
                      <a:alpha val="43137"/>
                    </a:srgbClr>
                  </a:outerShdw>
                </a:effectLst>
                <a:latin typeface="+mn-lt"/>
                <a:ea typeface="+mn-ea"/>
                <a:cs typeface="+mn-cs"/>
              </a:rPr>
              <a:t>Infrastructure Ossification</a:t>
            </a:r>
            <a:endParaRPr lang="en-US" sz="3600" b="1" dirty="0">
              <a:effectLst>
                <a:outerShdw blurRad="38100" dist="38100" dir="2700000" algn="tl">
                  <a:srgbClr val="000000">
                    <a:alpha val="43137"/>
                  </a:srgbClr>
                </a:outerShdw>
              </a:effectLst>
              <a:latin typeface="+mn-lt"/>
              <a:ea typeface="+mn-ea"/>
              <a:cs typeface="+mn-cs"/>
            </a:endParaRPr>
          </a:p>
        </p:txBody>
      </p:sp>
      <p:sp>
        <p:nvSpPr>
          <p:cNvPr id="3" name="Content Placeholder 2"/>
          <p:cNvSpPr>
            <a:spLocks noGrp="1"/>
          </p:cNvSpPr>
          <p:nvPr>
            <p:ph idx="1"/>
          </p:nvPr>
        </p:nvSpPr>
        <p:spPr/>
        <p:txBody>
          <a:bodyPr/>
          <a:lstStyle/>
          <a:p>
            <a:r>
              <a:rPr lang="en-US" dirty="0" smtClean="0"/>
              <a:t>Infrastructure </a:t>
            </a:r>
            <a:r>
              <a:rPr lang="en-US" dirty="0"/>
              <a:t>ossification refers to the extreme difficulty of upgrading physical and core network hardware. </a:t>
            </a:r>
          </a:p>
          <a:p>
            <a:r>
              <a:rPr lang="en-US" dirty="0"/>
              <a:t>Because the internet relies on a massive, decentralized, and interdependent web of hardware operated by thousands of different companies, getting everyone to deploy new network-layer architectures is logistically and financially staggering.</a:t>
            </a:r>
          </a:p>
          <a:p>
            <a:r>
              <a:rPr lang="en-US" dirty="0"/>
              <a:t>Consequently, developers are often forced to "shoehorn" new ideas into older, outdated packet formats rather than building them from scratch.</a:t>
            </a:r>
          </a:p>
          <a:p>
            <a:endParaRPr lang="en-US" dirty="0"/>
          </a:p>
        </p:txBody>
      </p:sp>
    </p:spTree>
    <p:extLst>
      <p:ext uri="{BB962C8B-B14F-4D97-AF65-F5344CB8AC3E}">
        <p14:creationId xmlns:p14="http://schemas.microsoft.com/office/powerpoint/2010/main" val="674562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043" y="732441"/>
            <a:ext cx="11237757" cy="590931"/>
          </a:xfrm>
          <a:noFill/>
        </p:spPr>
        <p:txBody>
          <a:bodyPr vert="horz" wrap="square" lIns="91440" tIns="45720" rIns="91440" bIns="45720" rtlCol="0" anchor="ctr">
            <a:spAutoFit/>
          </a:bodyPr>
          <a:lstStyle/>
          <a:p>
            <a:r>
              <a:rPr lang="en-US" sz="3600" b="1" dirty="0">
                <a:effectLst>
                  <a:outerShdw blurRad="38100" dist="38100" dir="2700000" algn="tl">
                    <a:srgbClr val="000000">
                      <a:alpha val="43137"/>
                    </a:srgbClr>
                  </a:outerShdw>
                </a:effectLst>
                <a:latin typeface="+mn-lt"/>
                <a:ea typeface="+mn-ea"/>
                <a:cs typeface="+mn-cs"/>
              </a:rPr>
              <a:t>Connection Establishment</a:t>
            </a:r>
          </a:p>
        </p:txBody>
      </p:sp>
      <p:sp>
        <p:nvSpPr>
          <p:cNvPr id="3" name="Content Placeholder 2"/>
          <p:cNvSpPr>
            <a:spLocks noGrp="1"/>
          </p:cNvSpPr>
          <p:nvPr>
            <p:ph idx="1"/>
          </p:nvPr>
        </p:nvSpPr>
        <p:spPr>
          <a:xfrm>
            <a:off x="5234474" y="167952"/>
            <a:ext cx="6830008" cy="6363477"/>
          </a:xfrm>
        </p:spPr>
        <p:txBody>
          <a:bodyPr>
            <a:noAutofit/>
          </a:bodyPr>
          <a:lstStyle/>
          <a:p>
            <a:r>
              <a:rPr lang="en-US" sz="1050" dirty="0"/>
              <a:t>QUIC relies on a combined cryptographic and transport </a:t>
            </a:r>
            <a:r>
              <a:rPr lang="en-US" sz="1050" dirty="0" smtClean="0"/>
              <a:t>handshake for </a:t>
            </a:r>
            <a:r>
              <a:rPr lang="en-US" sz="1050" dirty="0"/>
              <a:t>setting up a secure transport connection. </a:t>
            </a:r>
            <a:endParaRPr lang="en-US" sz="1050" dirty="0" smtClean="0"/>
          </a:p>
          <a:p>
            <a:r>
              <a:rPr lang="en-US" sz="1050" dirty="0" smtClean="0"/>
              <a:t>On </a:t>
            </a:r>
            <a:r>
              <a:rPr lang="en-US" sz="1050" dirty="0"/>
              <a:t>a </a:t>
            </a:r>
            <a:r>
              <a:rPr lang="en-US" sz="1050" dirty="0" smtClean="0"/>
              <a:t>successful handshake</a:t>
            </a:r>
            <a:r>
              <a:rPr lang="en-US" sz="1050" dirty="0"/>
              <a:t>, a client caches information about the </a:t>
            </a:r>
            <a:r>
              <a:rPr lang="en-US" sz="1050" dirty="0" smtClean="0"/>
              <a:t>origin. </a:t>
            </a:r>
          </a:p>
          <a:p>
            <a:r>
              <a:rPr lang="en-US" sz="1050" dirty="0" smtClean="0"/>
              <a:t>On subsequent connections </a:t>
            </a:r>
            <a:r>
              <a:rPr lang="en-US" sz="1050" dirty="0"/>
              <a:t>to the same origin, the client can establish </a:t>
            </a:r>
            <a:r>
              <a:rPr lang="en-US" sz="1050" dirty="0" smtClean="0"/>
              <a:t>an encrypted </a:t>
            </a:r>
            <a:r>
              <a:rPr lang="en-US" sz="1050" dirty="0"/>
              <a:t>connection with no additional round trips and data </a:t>
            </a:r>
            <a:r>
              <a:rPr lang="en-US" sz="1050" dirty="0" smtClean="0"/>
              <a:t>can</a:t>
            </a:r>
            <a:r>
              <a:rPr lang="el-GR" sz="1050" dirty="0" smtClean="0"/>
              <a:t> </a:t>
            </a:r>
            <a:r>
              <a:rPr lang="en-US" sz="1050" dirty="0" smtClean="0"/>
              <a:t>be </a:t>
            </a:r>
            <a:r>
              <a:rPr lang="en-US" sz="1050" dirty="0"/>
              <a:t>sent immediately following the client handshake packet </a:t>
            </a:r>
            <a:r>
              <a:rPr lang="en-US" sz="1050" dirty="0" smtClean="0"/>
              <a:t>without</a:t>
            </a:r>
            <a:r>
              <a:rPr lang="el-GR" sz="1050" dirty="0" smtClean="0"/>
              <a:t> </a:t>
            </a:r>
            <a:r>
              <a:rPr lang="en-US" sz="1050" dirty="0" smtClean="0"/>
              <a:t>waiting </a:t>
            </a:r>
            <a:r>
              <a:rPr lang="en-US" sz="1050" dirty="0"/>
              <a:t>for a reply from the server. </a:t>
            </a:r>
            <a:endParaRPr lang="el-GR" sz="1050" dirty="0" smtClean="0"/>
          </a:p>
          <a:p>
            <a:r>
              <a:rPr lang="en-US" sz="1050" dirty="0" smtClean="0"/>
              <a:t>QUIC </a:t>
            </a:r>
            <a:r>
              <a:rPr lang="en-US" sz="1050" dirty="0"/>
              <a:t>provides a </a:t>
            </a:r>
            <a:r>
              <a:rPr lang="en-US" sz="1050" dirty="0" smtClean="0"/>
              <a:t>dedicated</a:t>
            </a:r>
            <a:r>
              <a:rPr lang="el-GR" sz="1050" dirty="0" smtClean="0"/>
              <a:t> </a:t>
            </a:r>
            <a:r>
              <a:rPr lang="en-US" sz="1050" dirty="0" smtClean="0"/>
              <a:t>reliable </a:t>
            </a:r>
            <a:r>
              <a:rPr lang="en-US" sz="1050" dirty="0"/>
              <a:t>stream </a:t>
            </a:r>
            <a:r>
              <a:rPr lang="en-US" sz="1050" dirty="0" smtClean="0"/>
              <a:t>for </a:t>
            </a:r>
            <a:r>
              <a:rPr lang="en-US" sz="1050" dirty="0"/>
              <a:t>performing </a:t>
            </a:r>
            <a:r>
              <a:rPr lang="en-US" sz="1050" dirty="0" smtClean="0"/>
              <a:t>the</a:t>
            </a:r>
            <a:r>
              <a:rPr lang="el-GR" sz="1050" dirty="0" smtClean="0"/>
              <a:t> </a:t>
            </a:r>
            <a:r>
              <a:rPr lang="en-US" sz="1050" dirty="0" smtClean="0"/>
              <a:t>cryptographic </a:t>
            </a:r>
            <a:r>
              <a:rPr lang="en-US" sz="1050" dirty="0"/>
              <a:t>handshake. </a:t>
            </a:r>
            <a:endParaRPr lang="el-GR" sz="1050" dirty="0" smtClean="0"/>
          </a:p>
          <a:p>
            <a:r>
              <a:rPr lang="en-US" sz="1050" dirty="0" smtClean="0"/>
              <a:t>QUIC’s </a:t>
            </a:r>
            <a:r>
              <a:rPr lang="en-US" sz="1050" dirty="0"/>
              <a:t>cryptographic handshake </a:t>
            </a:r>
            <a:r>
              <a:rPr lang="en-US" sz="1050" dirty="0" smtClean="0"/>
              <a:t>facilitates </a:t>
            </a:r>
            <a:r>
              <a:rPr lang="en-US" sz="1050" dirty="0"/>
              <a:t>a zero </a:t>
            </a:r>
            <a:r>
              <a:rPr lang="en-US" sz="1050" dirty="0" smtClean="0"/>
              <a:t>roundtrip</a:t>
            </a:r>
            <a:r>
              <a:rPr lang="el-GR" sz="1050" dirty="0" smtClean="0"/>
              <a:t> </a:t>
            </a:r>
            <a:r>
              <a:rPr lang="en-US" sz="1050" dirty="0" smtClean="0"/>
              <a:t>time </a:t>
            </a:r>
            <a:r>
              <a:rPr lang="en-US" sz="1050" dirty="0"/>
              <a:t>(0-RTT) connection setup. </a:t>
            </a:r>
            <a:endParaRPr lang="el-GR" sz="1050" dirty="0" smtClean="0"/>
          </a:p>
          <a:p>
            <a:r>
              <a:rPr lang="en-US" sz="1050" dirty="0" smtClean="0"/>
              <a:t>Initial </a:t>
            </a:r>
            <a:r>
              <a:rPr lang="en-US" sz="1050" dirty="0"/>
              <a:t>handshake: Initially, the client has no information about </a:t>
            </a:r>
            <a:r>
              <a:rPr lang="en-US" sz="1050" dirty="0" smtClean="0"/>
              <a:t>the</a:t>
            </a:r>
            <a:r>
              <a:rPr lang="el-GR" sz="1050" dirty="0" smtClean="0"/>
              <a:t> </a:t>
            </a:r>
            <a:r>
              <a:rPr lang="en-US" sz="1050" dirty="0" smtClean="0"/>
              <a:t>server </a:t>
            </a:r>
            <a:r>
              <a:rPr lang="en-US" sz="1050" dirty="0"/>
              <a:t>and so, before a handshake can be attempted, the client </a:t>
            </a:r>
            <a:r>
              <a:rPr lang="en-US" sz="1050" dirty="0" smtClean="0"/>
              <a:t>sends</a:t>
            </a:r>
            <a:r>
              <a:rPr lang="el-GR" sz="1050" dirty="0" smtClean="0"/>
              <a:t> </a:t>
            </a:r>
            <a:r>
              <a:rPr lang="en-US" sz="1050" dirty="0" smtClean="0"/>
              <a:t>an </a:t>
            </a:r>
            <a:r>
              <a:rPr lang="en-US" sz="1050" dirty="0"/>
              <a:t>inchoate client hello (CHLO) message to the server to elicit </a:t>
            </a:r>
            <a:r>
              <a:rPr lang="en-US" sz="1050" dirty="0" smtClean="0"/>
              <a:t>a</a:t>
            </a:r>
            <a:r>
              <a:rPr lang="el-GR" sz="1050" dirty="0" smtClean="0"/>
              <a:t> </a:t>
            </a:r>
            <a:r>
              <a:rPr lang="en-US" sz="1050" dirty="0" smtClean="0"/>
              <a:t>reject </a:t>
            </a:r>
            <a:r>
              <a:rPr lang="en-US" sz="1050" dirty="0"/>
              <a:t>(REJ) message. </a:t>
            </a:r>
            <a:endParaRPr lang="el-GR" sz="1050" dirty="0" smtClean="0"/>
          </a:p>
          <a:p>
            <a:r>
              <a:rPr lang="en-US" sz="1050" dirty="0" smtClean="0"/>
              <a:t>The </a:t>
            </a:r>
            <a:r>
              <a:rPr lang="en-US" sz="1050" dirty="0"/>
              <a:t>REJ message contains: (</a:t>
            </a:r>
            <a:r>
              <a:rPr lang="en-US" sz="1050" dirty="0" err="1"/>
              <a:t>i</a:t>
            </a:r>
            <a:r>
              <a:rPr lang="en-US" sz="1050" dirty="0"/>
              <a:t>) a server </a:t>
            </a:r>
            <a:r>
              <a:rPr lang="en-US" sz="1050" dirty="0" err="1" smtClean="0"/>
              <a:t>config</a:t>
            </a:r>
            <a:r>
              <a:rPr lang="en-US" sz="1050" dirty="0" smtClean="0"/>
              <a:t> that </a:t>
            </a:r>
            <a:r>
              <a:rPr lang="en-US" sz="1050" dirty="0"/>
              <a:t>includes the server’s long-term </a:t>
            </a:r>
            <a:r>
              <a:rPr lang="en-US" sz="1050" dirty="0" err="1"/>
              <a:t>Diffie</a:t>
            </a:r>
            <a:r>
              <a:rPr lang="en-US" sz="1050" dirty="0"/>
              <a:t>-Hellman public value, (</a:t>
            </a:r>
            <a:r>
              <a:rPr lang="en-US" sz="1050" dirty="0" smtClean="0"/>
              <a:t>ii) a </a:t>
            </a:r>
            <a:r>
              <a:rPr lang="en-US" sz="1050" dirty="0"/>
              <a:t>certificate chain authenticating the server, (iii) a signature of </a:t>
            </a:r>
            <a:r>
              <a:rPr lang="en-US" sz="1050" dirty="0" smtClean="0"/>
              <a:t>the</a:t>
            </a:r>
            <a:r>
              <a:rPr lang="el-GR" sz="1050" dirty="0" smtClean="0"/>
              <a:t> </a:t>
            </a:r>
            <a:r>
              <a:rPr lang="en-US" sz="1050" dirty="0" smtClean="0"/>
              <a:t>server </a:t>
            </a:r>
            <a:r>
              <a:rPr lang="en-US" sz="1050" dirty="0" err="1"/>
              <a:t>config</a:t>
            </a:r>
            <a:r>
              <a:rPr lang="en-US" sz="1050" dirty="0"/>
              <a:t> using the private key from the leaf certificate of </a:t>
            </a:r>
            <a:r>
              <a:rPr lang="en-US" sz="1050" dirty="0" smtClean="0"/>
              <a:t>the chain</a:t>
            </a:r>
            <a:r>
              <a:rPr lang="en-US" sz="1050" dirty="0"/>
              <a:t>, and (v) a source-address token: an </a:t>
            </a:r>
            <a:r>
              <a:rPr lang="en-US" sz="1050" dirty="0" smtClean="0"/>
              <a:t>authenticated-encryption</a:t>
            </a:r>
            <a:r>
              <a:rPr lang="el-GR" sz="1050" dirty="0" smtClean="0"/>
              <a:t> </a:t>
            </a:r>
            <a:r>
              <a:rPr lang="en-US" sz="1050" dirty="0" smtClean="0"/>
              <a:t>block </a:t>
            </a:r>
            <a:r>
              <a:rPr lang="en-US" sz="1050" dirty="0"/>
              <a:t>that contains the client’s publicly visible IP address (as seen </a:t>
            </a:r>
            <a:r>
              <a:rPr lang="en-US" sz="1050" dirty="0" smtClean="0"/>
              <a:t>at the </a:t>
            </a:r>
            <a:r>
              <a:rPr lang="en-US" sz="1050" dirty="0"/>
              <a:t>server) and a timestamp by the server. The client sends this </a:t>
            </a:r>
            <a:r>
              <a:rPr lang="en-US" sz="1050" dirty="0" smtClean="0"/>
              <a:t>token</a:t>
            </a:r>
            <a:r>
              <a:rPr lang="el-GR" sz="1050" dirty="0" smtClean="0"/>
              <a:t> </a:t>
            </a:r>
            <a:r>
              <a:rPr lang="en-US" sz="1050" dirty="0" smtClean="0"/>
              <a:t>back </a:t>
            </a:r>
            <a:r>
              <a:rPr lang="en-US" sz="1050" dirty="0"/>
              <a:t>to the server in later handshakes, demonstrating ownership </a:t>
            </a:r>
            <a:r>
              <a:rPr lang="en-US" sz="1050" dirty="0" smtClean="0"/>
              <a:t>of its </a:t>
            </a:r>
            <a:r>
              <a:rPr lang="en-US" sz="1050" dirty="0"/>
              <a:t>IP address. Once the client has received a server </a:t>
            </a:r>
            <a:r>
              <a:rPr lang="en-US" sz="1050" dirty="0" err="1"/>
              <a:t>config</a:t>
            </a:r>
            <a:r>
              <a:rPr lang="en-US" sz="1050" dirty="0"/>
              <a:t>, it </a:t>
            </a:r>
            <a:r>
              <a:rPr lang="en-US" sz="1050" dirty="0" smtClean="0"/>
              <a:t>authenticates</a:t>
            </a:r>
            <a:r>
              <a:rPr lang="el-GR" sz="1050" dirty="0" smtClean="0"/>
              <a:t> </a:t>
            </a:r>
            <a:r>
              <a:rPr lang="en-US" sz="1050" dirty="0" smtClean="0"/>
              <a:t>the </a:t>
            </a:r>
            <a:r>
              <a:rPr lang="en-US" sz="1050" dirty="0" err="1"/>
              <a:t>config</a:t>
            </a:r>
            <a:r>
              <a:rPr lang="en-US" sz="1050" dirty="0"/>
              <a:t> by verifying the certificate chain and </a:t>
            </a:r>
            <a:r>
              <a:rPr lang="en-US" sz="1050" dirty="0" smtClean="0"/>
              <a:t>signature. It </a:t>
            </a:r>
            <a:r>
              <a:rPr lang="en-US" sz="1050" dirty="0"/>
              <a:t>then sends a complete CHLO, containing the client’s </a:t>
            </a:r>
            <a:r>
              <a:rPr lang="en-US" sz="1050" dirty="0" smtClean="0"/>
              <a:t>ephemeral</a:t>
            </a:r>
            <a:r>
              <a:rPr lang="el-GR" sz="1050" dirty="0" smtClean="0"/>
              <a:t> </a:t>
            </a:r>
            <a:r>
              <a:rPr lang="en-US" sz="1050" dirty="0" err="1" smtClean="0"/>
              <a:t>Diffie</a:t>
            </a:r>
            <a:r>
              <a:rPr lang="en-US" sz="1050" dirty="0" smtClean="0"/>
              <a:t>-Hellman </a:t>
            </a:r>
            <a:r>
              <a:rPr lang="en-US" sz="1050" dirty="0"/>
              <a:t>public value.</a:t>
            </a:r>
          </a:p>
          <a:p>
            <a:r>
              <a:rPr lang="en-US" sz="1050" dirty="0"/>
              <a:t>Final (and repeat) handshake: All keys for a connection are </a:t>
            </a:r>
            <a:r>
              <a:rPr lang="en-US" sz="1050" dirty="0" smtClean="0"/>
              <a:t>established</a:t>
            </a:r>
            <a:r>
              <a:rPr lang="el-GR" sz="1050" dirty="0" smtClean="0"/>
              <a:t> </a:t>
            </a:r>
            <a:r>
              <a:rPr lang="en-US" sz="1050" dirty="0" smtClean="0"/>
              <a:t>using </a:t>
            </a:r>
            <a:r>
              <a:rPr lang="en-US" sz="1050" dirty="0" err="1"/>
              <a:t>Diffie</a:t>
            </a:r>
            <a:r>
              <a:rPr lang="en-US" sz="1050" dirty="0"/>
              <a:t>-Hellman. After sending a complete </a:t>
            </a:r>
            <a:r>
              <a:rPr lang="en-US" sz="1050" dirty="0" smtClean="0"/>
              <a:t>CHLO,</a:t>
            </a:r>
            <a:r>
              <a:rPr lang="el-GR" sz="1050" dirty="0" smtClean="0"/>
              <a:t> </a:t>
            </a:r>
            <a:r>
              <a:rPr lang="en-US" sz="1050" dirty="0" smtClean="0"/>
              <a:t>the </a:t>
            </a:r>
            <a:r>
              <a:rPr lang="en-US" sz="1050" dirty="0"/>
              <a:t>client is in possession of initial keys for the connection since </a:t>
            </a:r>
            <a:r>
              <a:rPr lang="en-US" sz="1050" dirty="0" smtClean="0"/>
              <a:t>it</a:t>
            </a:r>
            <a:r>
              <a:rPr lang="el-GR" sz="1050" dirty="0" smtClean="0"/>
              <a:t> </a:t>
            </a:r>
            <a:r>
              <a:rPr lang="en-US" sz="1050" dirty="0" smtClean="0"/>
              <a:t>can </a:t>
            </a:r>
            <a:r>
              <a:rPr lang="en-US" sz="1050" dirty="0"/>
              <a:t>calculate the shared value from the server’s long-term </a:t>
            </a:r>
            <a:r>
              <a:rPr lang="en-US" sz="1050" dirty="0" err="1" smtClean="0"/>
              <a:t>Diffie</a:t>
            </a:r>
            <a:r>
              <a:rPr lang="en-US" sz="1050" dirty="0" smtClean="0"/>
              <a:t>-Hellman </a:t>
            </a:r>
            <a:r>
              <a:rPr lang="en-US" sz="1050" dirty="0"/>
              <a:t>public value and its own ephemeral </a:t>
            </a:r>
            <a:r>
              <a:rPr lang="en-US" sz="1050" dirty="0" err="1"/>
              <a:t>Diffie</a:t>
            </a:r>
            <a:r>
              <a:rPr lang="en-US" sz="1050" dirty="0"/>
              <a:t>-Hellman </a:t>
            </a:r>
            <a:r>
              <a:rPr lang="en-US" sz="1050" dirty="0" smtClean="0"/>
              <a:t>private</a:t>
            </a:r>
            <a:r>
              <a:rPr lang="el-GR" sz="1050" dirty="0" smtClean="0"/>
              <a:t> </a:t>
            </a:r>
            <a:r>
              <a:rPr lang="en-US" sz="1050" dirty="0" smtClean="0"/>
              <a:t>key</a:t>
            </a:r>
            <a:r>
              <a:rPr lang="en-US" sz="1050" dirty="0"/>
              <a:t>. At this point, the client is free to start sending application </a:t>
            </a:r>
            <a:r>
              <a:rPr lang="en-US" sz="1050" dirty="0" smtClean="0"/>
              <a:t>data</a:t>
            </a:r>
            <a:r>
              <a:rPr lang="el-GR" sz="1050" dirty="0" smtClean="0"/>
              <a:t> </a:t>
            </a:r>
            <a:r>
              <a:rPr lang="en-US" sz="1050" dirty="0" smtClean="0"/>
              <a:t>to </a:t>
            </a:r>
            <a:r>
              <a:rPr lang="en-US" sz="1050" dirty="0"/>
              <a:t>the server. Indeed, if it wishes to achieve 0-RTT latency for </a:t>
            </a:r>
            <a:r>
              <a:rPr lang="en-US" sz="1050" dirty="0" smtClean="0"/>
              <a:t>data,</a:t>
            </a:r>
            <a:r>
              <a:rPr lang="el-GR" sz="1050" dirty="0" smtClean="0"/>
              <a:t> </a:t>
            </a:r>
            <a:r>
              <a:rPr lang="en-US" sz="1050" dirty="0" smtClean="0"/>
              <a:t>then </a:t>
            </a:r>
            <a:r>
              <a:rPr lang="en-US" sz="1050" dirty="0"/>
              <a:t>it must start sending data encrypted with its initial keys </a:t>
            </a:r>
            <a:r>
              <a:rPr lang="en-US" sz="1050" dirty="0" smtClean="0"/>
              <a:t>before waiting </a:t>
            </a:r>
            <a:r>
              <a:rPr lang="en-US" sz="1050" dirty="0"/>
              <a:t>for the server’s reply.</a:t>
            </a:r>
          </a:p>
          <a:p>
            <a:r>
              <a:rPr lang="en-US" sz="1050" dirty="0"/>
              <a:t>If the handshake is successful, the server returns a server </a:t>
            </a:r>
            <a:r>
              <a:rPr lang="en-US" sz="1050" dirty="0" smtClean="0"/>
              <a:t>hello</a:t>
            </a:r>
            <a:r>
              <a:rPr lang="el-GR" sz="1050" dirty="0" smtClean="0"/>
              <a:t> </a:t>
            </a:r>
            <a:r>
              <a:rPr lang="en-US" sz="1050" dirty="0" smtClean="0"/>
              <a:t>(SHLO</a:t>
            </a:r>
            <a:r>
              <a:rPr lang="en-US" sz="1050" dirty="0"/>
              <a:t>) message. This message is encrypted using the initial </a:t>
            </a:r>
            <a:r>
              <a:rPr lang="en-US" sz="1050" dirty="0" smtClean="0"/>
              <a:t>keys,</a:t>
            </a:r>
            <a:r>
              <a:rPr lang="el-GR" sz="1050" dirty="0" smtClean="0"/>
              <a:t> </a:t>
            </a:r>
            <a:r>
              <a:rPr lang="en-US" sz="1050" dirty="0" smtClean="0"/>
              <a:t>and </a:t>
            </a:r>
            <a:r>
              <a:rPr lang="en-US" sz="1050" dirty="0"/>
              <a:t>contains the server’s ephemeral </a:t>
            </a:r>
            <a:r>
              <a:rPr lang="en-US" sz="1050" dirty="0" err="1"/>
              <a:t>Diffie</a:t>
            </a:r>
            <a:r>
              <a:rPr lang="en-US" sz="1050" dirty="0"/>
              <a:t>-Hellman public value</a:t>
            </a:r>
            <a:r>
              <a:rPr lang="en-US" sz="1050" dirty="0" smtClean="0"/>
              <a:t>.</a:t>
            </a:r>
            <a:r>
              <a:rPr lang="el-GR" sz="1050" dirty="0" smtClean="0"/>
              <a:t> </a:t>
            </a:r>
            <a:r>
              <a:rPr lang="en-US" sz="1050" dirty="0" smtClean="0"/>
              <a:t>With </a:t>
            </a:r>
            <a:r>
              <a:rPr lang="en-US" sz="1050" dirty="0"/>
              <a:t>the peer’s ephemeral public value in hand, both sides can </a:t>
            </a:r>
            <a:r>
              <a:rPr lang="en-US" sz="1050" dirty="0" smtClean="0"/>
              <a:t>calculate</a:t>
            </a:r>
            <a:r>
              <a:rPr lang="el-GR" sz="1050" dirty="0" smtClean="0"/>
              <a:t> </a:t>
            </a:r>
            <a:r>
              <a:rPr lang="en-US" sz="1050" dirty="0" smtClean="0"/>
              <a:t>the </a:t>
            </a:r>
            <a:r>
              <a:rPr lang="en-US" sz="1050" dirty="0"/>
              <a:t>final or forward-secure keys for the connection. </a:t>
            </a:r>
            <a:r>
              <a:rPr lang="en-US" sz="1050" dirty="0" smtClean="0"/>
              <a:t>Upon</a:t>
            </a:r>
            <a:r>
              <a:rPr lang="el-GR" sz="1050" dirty="0" smtClean="0"/>
              <a:t> </a:t>
            </a:r>
            <a:r>
              <a:rPr lang="en-US" sz="1050" dirty="0" smtClean="0"/>
              <a:t>sending </a:t>
            </a:r>
            <a:r>
              <a:rPr lang="en-US" sz="1050" dirty="0"/>
              <a:t>an SHLO message, the server immediately switches to </a:t>
            </a:r>
            <a:r>
              <a:rPr lang="en-US" sz="1050" dirty="0" smtClean="0"/>
              <a:t>sending</a:t>
            </a:r>
            <a:r>
              <a:rPr lang="el-GR" sz="1050" dirty="0" smtClean="0"/>
              <a:t> </a:t>
            </a:r>
            <a:r>
              <a:rPr lang="en-US" sz="1050" dirty="0" smtClean="0"/>
              <a:t>packets </a:t>
            </a:r>
            <a:r>
              <a:rPr lang="en-US" sz="1050" dirty="0"/>
              <a:t>encrypted with the forward-secure keys. Upon </a:t>
            </a:r>
            <a:r>
              <a:rPr lang="en-US" sz="1050" dirty="0" smtClean="0"/>
              <a:t>receiving</a:t>
            </a:r>
            <a:r>
              <a:rPr lang="el-GR" sz="1050" dirty="0" smtClean="0"/>
              <a:t> </a:t>
            </a:r>
            <a:r>
              <a:rPr lang="en-US" sz="1050" dirty="0" smtClean="0"/>
              <a:t>the </a:t>
            </a:r>
            <a:r>
              <a:rPr lang="en-US" sz="1050" dirty="0"/>
              <a:t>SHLO message, the client switches to sending packets </a:t>
            </a:r>
            <a:r>
              <a:rPr lang="en-US" sz="1050" dirty="0" smtClean="0"/>
              <a:t>encrypted</a:t>
            </a:r>
            <a:r>
              <a:rPr lang="el-GR" sz="1050" dirty="0" smtClean="0"/>
              <a:t> </a:t>
            </a:r>
            <a:r>
              <a:rPr lang="en-US" sz="1050" dirty="0" smtClean="0"/>
              <a:t>with </a:t>
            </a:r>
            <a:r>
              <a:rPr lang="en-US" sz="1050" dirty="0"/>
              <a:t>the forward-secure keys.</a:t>
            </a:r>
          </a:p>
          <a:p>
            <a:r>
              <a:rPr lang="en-US" sz="1050" dirty="0"/>
              <a:t>QUIC’s cryptography </a:t>
            </a:r>
            <a:r>
              <a:rPr lang="en-US" sz="1050" dirty="0" smtClean="0"/>
              <a:t>provides </a:t>
            </a:r>
            <a:r>
              <a:rPr lang="en-US" sz="1050" dirty="0"/>
              <a:t>two levels of secrecy</a:t>
            </a:r>
            <a:r>
              <a:rPr lang="en-US" sz="1050" dirty="0" smtClean="0"/>
              <a:t>:</a:t>
            </a:r>
            <a:r>
              <a:rPr lang="el-GR" sz="1050" dirty="0" smtClean="0"/>
              <a:t> </a:t>
            </a:r>
            <a:r>
              <a:rPr lang="en-US" sz="1050" dirty="0" smtClean="0"/>
              <a:t>initial </a:t>
            </a:r>
            <a:r>
              <a:rPr lang="en-US" sz="1050" dirty="0"/>
              <a:t>client data is encrypted using initial keys, and </a:t>
            </a:r>
            <a:r>
              <a:rPr lang="en-US" sz="1050" dirty="0" smtClean="0"/>
              <a:t>subsequent</a:t>
            </a:r>
            <a:r>
              <a:rPr lang="el-GR" sz="1050" dirty="0" smtClean="0"/>
              <a:t> </a:t>
            </a:r>
            <a:r>
              <a:rPr lang="en-US" sz="1050" dirty="0" smtClean="0"/>
              <a:t>client </a:t>
            </a:r>
            <a:r>
              <a:rPr lang="en-US" sz="1050" dirty="0"/>
              <a:t>data and all server data are encrypted using </a:t>
            </a:r>
            <a:r>
              <a:rPr lang="en-US" sz="1050" dirty="0" smtClean="0"/>
              <a:t>forward-secure</a:t>
            </a:r>
            <a:r>
              <a:rPr lang="el-GR" sz="1050" dirty="0" smtClean="0"/>
              <a:t> </a:t>
            </a:r>
            <a:r>
              <a:rPr lang="en-US" sz="1050" dirty="0" smtClean="0"/>
              <a:t>keys</a:t>
            </a:r>
            <a:r>
              <a:rPr lang="en-US" sz="1050" dirty="0"/>
              <a:t>. The initial keys provide protection analogous to TLS </a:t>
            </a:r>
            <a:r>
              <a:rPr lang="en-US" sz="1050" dirty="0" smtClean="0"/>
              <a:t>session</a:t>
            </a:r>
            <a:r>
              <a:rPr lang="el-GR" sz="1050" dirty="0" smtClean="0"/>
              <a:t> </a:t>
            </a:r>
            <a:r>
              <a:rPr lang="en-US" sz="1050" dirty="0" smtClean="0"/>
              <a:t>resumption </a:t>
            </a:r>
            <a:r>
              <a:rPr lang="en-US" sz="1050" dirty="0"/>
              <a:t>with session </a:t>
            </a:r>
            <a:r>
              <a:rPr lang="en-US" sz="1050" dirty="0" smtClean="0"/>
              <a:t>tickets. </a:t>
            </a:r>
            <a:r>
              <a:rPr lang="en-US" sz="1050" dirty="0"/>
              <a:t>The forward-secure keys </a:t>
            </a:r>
            <a:r>
              <a:rPr lang="en-US" sz="1050" dirty="0" smtClean="0"/>
              <a:t>are</a:t>
            </a:r>
            <a:r>
              <a:rPr lang="el-GR" sz="1050" dirty="0" smtClean="0"/>
              <a:t> </a:t>
            </a:r>
            <a:r>
              <a:rPr lang="en-US" sz="1050" dirty="0" smtClean="0"/>
              <a:t>ephemeral </a:t>
            </a:r>
            <a:r>
              <a:rPr lang="en-US" sz="1050" dirty="0"/>
              <a:t>and provide even greater protection.</a:t>
            </a:r>
          </a:p>
          <a:p>
            <a:r>
              <a:rPr lang="en-US" sz="1050" dirty="0"/>
              <a:t>The client caches the server </a:t>
            </a:r>
            <a:r>
              <a:rPr lang="en-US" sz="1050" dirty="0" err="1"/>
              <a:t>config</a:t>
            </a:r>
            <a:r>
              <a:rPr lang="en-US" sz="1050" dirty="0"/>
              <a:t> and source-address token, </a:t>
            </a:r>
            <a:r>
              <a:rPr lang="en-US" sz="1050" dirty="0" smtClean="0"/>
              <a:t>and</a:t>
            </a:r>
            <a:r>
              <a:rPr lang="el-GR" sz="1050" dirty="0" smtClean="0"/>
              <a:t> </a:t>
            </a:r>
            <a:r>
              <a:rPr lang="en-US" sz="1050" dirty="0" smtClean="0"/>
              <a:t>on </a:t>
            </a:r>
            <a:r>
              <a:rPr lang="en-US" sz="1050" dirty="0"/>
              <a:t>a repeat connection to the same origin, uses them to start </a:t>
            </a:r>
            <a:r>
              <a:rPr lang="en-US" sz="1050" dirty="0" smtClean="0"/>
              <a:t>the</a:t>
            </a:r>
            <a:r>
              <a:rPr lang="el-GR" sz="1050" dirty="0" smtClean="0"/>
              <a:t> </a:t>
            </a:r>
            <a:r>
              <a:rPr lang="en-US" sz="1050" dirty="0" smtClean="0"/>
              <a:t>connection </a:t>
            </a:r>
            <a:r>
              <a:rPr lang="en-US" sz="1050" dirty="0"/>
              <a:t>with a complete CHLO. </a:t>
            </a:r>
            <a:r>
              <a:rPr lang="el-GR" sz="1050" dirty="0" smtClean="0"/>
              <a:t>Τ</a:t>
            </a:r>
            <a:r>
              <a:rPr lang="en-US" sz="1050" dirty="0" smtClean="0"/>
              <a:t>he client</a:t>
            </a:r>
            <a:r>
              <a:rPr lang="el-GR" sz="1050" dirty="0" smtClean="0"/>
              <a:t> </a:t>
            </a:r>
            <a:r>
              <a:rPr lang="en-US" sz="1050" dirty="0" smtClean="0"/>
              <a:t>can </a:t>
            </a:r>
            <a:r>
              <a:rPr lang="en-US" sz="1050" dirty="0"/>
              <a:t>now send initial-key-encrypted data to the server, without </a:t>
            </a:r>
            <a:r>
              <a:rPr lang="en-US" sz="1050" dirty="0" smtClean="0"/>
              <a:t>having</a:t>
            </a:r>
            <a:r>
              <a:rPr lang="el-GR" sz="1050" dirty="0" smtClean="0"/>
              <a:t> </a:t>
            </a:r>
            <a:r>
              <a:rPr lang="en-US" sz="1050" dirty="0" smtClean="0"/>
              <a:t>to </a:t>
            </a:r>
            <a:r>
              <a:rPr lang="en-US" sz="1050" dirty="0"/>
              <a:t>wait for a response from the server.</a:t>
            </a:r>
          </a:p>
          <a:p>
            <a:r>
              <a:rPr lang="en-US" sz="1050" dirty="0"/>
              <a:t>Eventually, the source address token or the server </a:t>
            </a:r>
            <a:r>
              <a:rPr lang="en-US" sz="1050" dirty="0" err="1"/>
              <a:t>config</a:t>
            </a:r>
            <a:r>
              <a:rPr lang="en-US" sz="1050" dirty="0"/>
              <a:t> </a:t>
            </a:r>
            <a:r>
              <a:rPr lang="en-US" sz="1050" dirty="0" smtClean="0"/>
              <a:t>may</a:t>
            </a:r>
            <a:r>
              <a:rPr lang="el-GR" sz="1050" dirty="0" smtClean="0"/>
              <a:t> </a:t>
            </a:r>
            <a:r>
              <a:rPr lang="en-US" sz="1050" dirty="0" smtClean="0"/>
              <a:t>expire</a:t>
            </a:r>
            <a:r>
              <a:rPr lang="en-US" sz="1050" dirty="0"/>
              <a:t>, or the server may change certificates, resulting in </a:t>
            </a:r>
            <a:r>
              <a:rPr lang="en-US" sz="1050" dirty="0" smtClean="0"/>
              <a:t>handshake</a:t>
            </a:r>
            <a:r>
              <a:rPr lang="el-GR" sz="1050" dirty="0" smtClean="0"/>
              <a:t> </a:t>
            </a:r>
            <a:r>
              <a:rPr lang="en-US" sz="1050" dirty="0" smtClean="0"/>
              <a:t>failure</a:t>
            </a:r>
            <a:r>
              <a:rPr lang="en-US" sz="1050" dirty="0"/>
              <a:t>, even if the client sends a complete CHLO. In this case, </a:t>
            </a:r>
            <a:r>
              <a:rPr lang="en-US" sz="1050" dirty="0" smtClean="0"/>
              <a:t>the</a:t>
            </a:r>
            <a:r>
              <a:rPr lang="el-GR" sz="1050" dirty="0" smtClean="0"/>
              <a:t> </a:t>
            </a:r>
            <a:r>
              <a:rPr lang="en-US" sz="1050" dirty="0" smtClean="0"/>
              <a:t>server </a:t>
            </a:r>
            <a:r>
              <a:rPr lang="en-US" sz="1050" dirty="0"/>
              <a:t>replies with a REJ message, just as if the server had </a:t>
            </a:r>
            <a:r>
              <a:rPr lang="en-US" sz="1050" dirty="0" smtClean="0"/>
              <a:t>received</a:t>
            </a:r>
            <a:r>
              <a:rPr lang="el-GR" sz="1050" dirty="0" smtClean="0"/>
              <a:t> </a:t>
            </a:r>
            <a:r>
              <a:rPr lang="en-US" sz="1050" dirty="0" smtClean="0"/>
              <a:t>an </a:t>
            </a:r>
            <a:r>
              <a:rPr lang="en-US" sz="1050" dirty="0"/>
              <a:t>inchoate CHLO and the handshake proceeds from there. </a:t>
            </a:r>
          </a:p>
        </p:txBody>
      </p:sp>
      <p:pic>
        <p:nvPicPr>
          <p:cNvPr id="4" name="Picture 3"/>
          <p:cNvPicPr>
            <a:picLocks noChangeAspect="1"/>
          </p:cNvPicPr>
          <p:nvPr/>
        </p:nvPicPr>
        <p:blipFill>
          <a:blip r:embed="rId2"/>
          <a:stretch>
            <a:fillRect/>
          </a:stretch>
        </p:blipFill>
        <p:spPr>
          <a:xfrm>
            <a:off x="116043" y="1825624"/>
            <a:ext cx="4988571" cy="2531771"/>
          </a:xfrm>
          <a:prstGeom prst="rect">
            <a:avLst/>
          </a:prstGeom>
        </p:spPr>
      </p:pic>
    </p:spTree>
    <p:extLst>
      <p:ext uri="{BB962C8B-B14F-4D97-AF65-F5344CB8AC3E}">
        <p14:creationId xmlns:p14="http://schemas.microsoft.com/office/powerpoint/2010/main" val="3365626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2441"/>
            <a:ext cx="10515600" cy="590931"/>
          </a:xfrm>
          <a:noFill/>
        </p:spPr>
        <p:txBody>
          <a:bodyPr vert="horz" wrap="square" lIns="91440" tIns="45720" rIns="91440" bIns="45720" rtlCol="0" anchor="ctr">
            <a:spAutoFit/>
          </a:bodyPr>
          <a:lstStyle/>
          <a:p>
            <a:pPr algn="ctr"/>
            <a:r>
              <a:rPr lang="en-US" sz="3600" b="1" dirty="0">
                <a:effectLst>
                  <a:outerShdw blurRad="38100" dist="38100" dir="2700000" algn="tl">
                    <a:srgbClr val="000000">
                      <a:alpha val="43137"/>
                    </a:srgbClr>
                  </a:outerShdw>
                </a:effectLst>
                <a:latin typeface="+mn-lt"/>
                <a:ea typeface="+mn-ea"/>
                <a:cs typeface="+mn-cs"/>
              </a:rPr>
              <a:t>Stream </a:t>
            </a:r>
            <a:r>
              <a:rPr lang="en-US" sz="3600" b="1" dirty="0" err="1">
                <a:effectLst>
                  <a:outerShdw blurRad="38100" dist="38100" dir="2700000" algn="tl">
                    <a:srgbClr val="000000">
                      <a:alpha val="43137"/>
                    </a:srgbClr>
                  </a:outerShdw>
                </a:effectLst>
                <a:latin typeface="+mn-lt"/>
                <a:ea typeface="+mn-ea"/>
                <a:cs typeface="+mn-cs"/>
              </a:rPr>
              <a:t>Muxing</a:t>
            </a:r>
            <a:endParaRPr lang="en-US" sz="3600" b="1" dirty="0">
              <a:effectLst>
                <a:outerShdw blurRad="38100" dist="38100" dir="2700000" algn="tl">
                  <a:srgbClr val="000000">
                    <a:alpha val="43137"/>
                  </a:srgbClr>
                </a:outerShdw>
              </a:effectLst>
              <a:latin typeface="+mn-lt"/>
              <a:ea typeface="+mn-ea"/>
              <a:cs typeface="+mn-cs"/>
            </a:endParaRPr>
          </a:p>
        </p:txBody>
      </p:sp>
      <p:sp>
        <p:nvSpPr>
          <p:cNvPr id="3" name="Content Placeholder 2"/>
          <p:cNvSpPr>
            <a:spLocks noGrp="1"/>
          </p:cNvSpPr>
          <p:nvPr>
            <p:ph idx="1"/>
          </p:nvPr>
        </p:nvSpPr>
        <p:spPr>
          <a:xfrm>
            <a:off x="504825" y="1323372"/>
            <a:ext cx="11144250" cy="5391753"/>
          </a:xfrm>
        </p:spPr>
        <p:txBody>
          <a:bodyPr>
            <a:noAutofit/>
          </a:bodyPr>
          <a:lstStyle/>
          <a:p>
            <a:r>
              <a:rPr lang="en-US" sz="1800" dirty="0" smtClean="0"/>
              <a:t>Applications </a:t>
            </a:r>
            <a:r>
              <a:rPr lang="en-US" sz="1800" dirty="0"/>
              <a:t>commonly multiplex units of data within TCP’s </a:t>
            </a:r>
            <a:r>
              <a:rPr lang="en-US" sz="1800" dirty="0" smtClean="0"/>
              <a:t>single byte stream abstraction</a:t>
            </a:r>
            <a:r>
              <a:rPr lang="en-US" sz="1800" dirty="0"/>
              <a:t>. To avoid head-of-line blocking due to </a:t>
            </a:r>
            <a:r>
              <a:rPr lang="en-US" sz="1800" dirty="0" smtClean="0"/>
              <a:t>TCP’s sequential </a:t>
            </a:r>
            <a:r>
              <a:rPr lang="en-US" sz="1800" dirty="0"/>
              <a:t>delivery, QUIC supports multiple streams within a connection</a:t>
            </a:r>
            <a:r>
              <a:rPr lang="en-US" sz="1800" dirty="0" smtClean="0"/>
              <a:t>, ensuring </a:t>
            </a:r>
            <a:r>
              <a:rPr lang="en-US" sz="1800" dirty="0"/>
              <a:t>that a lost UDP packet only impacts those </a:t>
            </a:r>
            <a:r>
              <a:rPr lang="en-US" sz="1800" dirty="0" smtClean="0"/>
              <a:t>streams whose </a:t>
            </a:r>
            <a:r>
              <a:rPr lang="en-US" sz="1800" dirty="0"/>
              <a:t>data was carried in that packet. Subsequent data received </a:t>
            </a:r>
            <a:r>
              <a:rPr lang="en-US" sz="1800" dirty="0" smtClean="0"/>
              <a:t>on other </a:t>
            </a:r>
            <a:r>
              <a:rPr lang="en-US" sz="1800" dirty="0"/>
              <a:t>streams can continue to be reassembled and delivered to </a:t>
            </a:r>
            <a:r>
              <a:rPr lang="en-US" sz="1800" dirty="0" smtClean="0"/>
              <a:t>the application</a:t>
            </a:r>
            <a:r>
              <a:rPr lang="en-US" sz="1800" dirty="0"/>
              <a:t>.</a:t>
            </a:r>
          </a:p>
          <a:p>
            <a:r>
              <a:rPr lang="en-US" sz="1800" dirty="0"/>
              <a:t>QUIC streams are a lightweight abstraction that provide a </a:t>
            </a:r>
            <a:r>
              <a:rPr lang="en-US" sz="1800" dirty="0" smtClean="0"/>
              <a:t>reliable bidirectional byte stream</a:t>
            </a:r>
            <a:r>
              <a:rPr lang="en-US" sz="1800" dirty="0"/>
              <a:t>. Streams can be used for framing </a:t>
            </a:r>
            <a:r>
              <a:rPr lang="en-US" sz="1800" dirty="0" smtClean="0"/>
              <a:t>application messages </a:t>
            </a:r>
            <a:r>
              <a:rPr lang="en-US" sz="1800" dirty="0"/>
              <a:t>of arbitrary size—up to 264 bytes can be transferred </a:t>
            </a:r>
            <a:r>
              <a:rPr lang="en-US" sz="1800" dirty="0" smtClean="0"/>
              <a:t>on a </a:t>
            </a:r>
            <a:r>
              <a:rPr lang="en-US" sz="1800" dirty="0"/>
              <a:t>single stream—but they are lightweight enough that when </a:t>
            </a:r>
            <a:r>
              <a:rPr lang="en-US" sz="1800" dirty="0" smtClean="0"/>
              <a:t>sending </a:t>
            </a:r>
            <a:r>
              <a:rPr lang="en-US" sz="1800" dirty="0"/>
              <a:t>series of small messages a new stream can reasonably be used </a:t>
            </a:r>
            <a:r>
              <a:rPr lang="en-US" sz="1800" dirty="0" smtClean="0"/>
              <a:t>for each </a:t>
            </a:r>
            <a:r>
              <a:rPr lang="en-US" sz="1800" dirty="0"/>
              <a:t>one. </a:t>
            </a:r>
            <a:endParaRPr lang="en-US" sz="1800" dirty="0" smtClean="0"/>
          </a:p>
          <a:p>
            <a:r>
              <a:rPr lang="en-US" sz="1800" dirty="0" smtClean="0"/>
              <a:t>Streams </a:t>
            </a:r>
            <a:r>
              <a:rPr lang="en-US" sz="1800" dirty="0"/>
              <a:t>are identified by stream IDs, which are </a:t>
            </a:r>
            <a:r>
              <a:rPr lang="en-US" sz="1800" dirty="0" smtClean="0"/>
              <a:t>statically allocated </a:t>
            </a:r>
            <a:r>
              <a:rPr lang="en-US" sz="1800" dirty="0"/>
              <a:t>as odd IDs for client-initiated streams and even IDs </a:t>
            </a:r>
            <a:r>
              <a:rPr lang="en-US" sz="1800" dirty="0" smtClean="0"/>
              <a:t>for server-initiated </a:t>
            </a:r>
            <a:r>
              <a:rPr lang="en-US" sz="1800" dirty="0"/>
              <a:t>streams to avoid collisions. Stream creation is </a:t>
            </a:r>
            <a:r>
              <a:rPr lang="en-US" sz="1800" dirty="0" smtClean="0"/>
              <a:t>implicit when </a:t>
            </a:r>
            <a:r>
              <a:rPr lang="en-US" sz="1800" dirty="0"/>
              <a:t>sending the first bytes on an as-yet unused stream, </a:t>
            </a:r>
            <a:r>
              <a:rPr lang="en-US" sz="1800" dirty="0" smtClean="0"/>
              <a:t>and stream </a:t>
            </a:r>
            <a:r>
              <a:rPr lang="en-US" sz="1800" dirty="0"/>
              <a:t>closing is indicated to the peer by setting a "FIN" bit on </a:t>
            </a:r>
            <a:r>
              <a:rPr lang="en-US" sz="1800" dirty="0" smtClean="0"/>
              <a:t>the last </a:t>
            </a:r>
            <a:r>
              <a:rPr lang="en-US" sz="1800" dirty="0"/>
              <a:t>stream frame. </a:t>
            </a:r>
            <a:endParaRPr lang="en-US" sz="1800" dirty="0" smtClean="0"/>
          </a:p>
          <a:p>
            <a:r>
              <a:rPr lang="en-US" sz="1800" dirty="0" smtClean="0"/>
              <a:t>If </a:t>
            </a:r>
            <a:r>
              <a:rPr lang="en-US" sz="1800" dirty="0"/>
              <a:t>either the sender or the receiver determines </a:t>
            </a:r>
            <a:r>
              <a:rPr lang="en-US" sz="1800" dirty="0" smtClean="0"/>
              <a:t>that the </a:t>
            </a:r>
            <a:r>
              <a:rPr lang="en-US" sz="1800" dirty="0"/>
              <a:t>data on a stream is no longer needed, then the stream can </a:t>
            </a:r>
            <a:r>
              <a:rPr lang="en-US" sz="1800" dirty="0" smtClean="0"/>
              <a:t>be canceled </a:t>
            </a:r>
            <a:r>
              <a:rPr lang="en-US" sz="1800" dirty="0"/>
              <a:t>without having to tear down the entire QUIC connection.</a:t>
            </a:r>
          </a:p>
          <a:p>
            <a:r>
              <a:rPr lang="en-US" sz="1800" dirty="0"/>
              <a:t>Though streams are reliable abstractions, QUIC does not </a:t>
            </a:r>
            <a:r>
              <a:rPr lang="en-US" sz="1800" dirty="0" smtClean="0"/>
              <a:t>retransmit data </a:t>
            </a:r>
            <a:r>
              <a:rPr lang="en-US" sz="1800" dirty="0"/>
              <a:t>for a stream that has been canceled.</a:t>
            </a:r>
          </a:p>
          <a:p>
            <a:r>
              <a:rPr lang="en-US" sz="1800" dirty="0"/>
              <a:t>A QUIC packet is composed of a common header followed by </a:t>
            </a:r>
            <a:r>
              <a:rPr lang="en-US" sz="1800" dirty="0" smtClean="0"/>
              <a:t>one or </a:t>
            </a:r>
            <a:r>
              <a:rPr lang="en-US" sz="1800" dirty="0"/>
              <a:t>more </a:t>
            </a:r>
            <a:r>
              <a:rPr lang="en-US" sz="1800" dirty="0" smtClean="0"/>
              <a:t>frames. </a:t>
            </a:r>
            <a:r>
              <a:rPr lang="en-US" sz="1800" dirty="0"/>
              <a:t>QUIC stream multiplexing </a:t>
            </a:r>
            <a:r>
              <a:rPr lang="en-US" sz="1800" dirty="0" smtClean="0"/>
              <a:t>is implemented </a:t>
            </a:r>
            <a:r>
              <a:rPr lang="en-US" sz="1800" dirty="0"/>
              <a:t>by encapsulating stream data in one or more </a:t>
            </a:r>
            <a:r>
              <a:rPr lang="en-US" sz="1800" dirty="0" smtClean="0"/>
              <a:t>stream frames</a:t>
            </a:r>
            <a:r>
              <a:rPr lang="en-US" sz="1800" dirty="0"/>
              <a:t>, and a single QUIC packet can carry stream frames </a:t>
            </a:r>
            <a:r>
              <a:rPr lang="en-US" sz="1800" dirty="0" smtClean="0"/>
              <a:t>from multiple </a:t>
            </a:r>
            <a:r>
              <a:rPr lang="en-US" sz="1800" dirty="0"/>
              <a:t>streams.</a:t>
            </a:r>
          </a:p>
          <a:p>
            <a:r>
              <a:rPr lang="en-US" sz="1800" dirty="0"/>
              <a:t>The rate at which a QUIC endpoint can send data will </a:t>
            </a:r>
            <a:r>
              <a:rPr lang="en-US" sz="1800" dirty="0" smtClean="0"/>
              <a:t>always be limited. </a:t>
            </a:r>
            <a:r>
              <a:rPr lang="en-US" sz="1800" dirty="0"/>
              <a:t>An endpoint must </a:t>
            </a:r>
            <a:r>
              <a:rPr lang="en-US" sz="1800" dirty="0" smtClean="0"/>
              <a:t>decide how </a:t>
            </a:r>
            <a:r>
              <a:rPr lang="en-US" sz="1800" dirty="0"/>
              <a:t>to divide available bandwidth between multiple streams. </a:t>
            </a:r>
            <a:endParaRPr lang="en-US" sz="1800" dirty="0"/>
          </a:p>
        </p:txBody>
      </p:sp>
    </p:spTree>
    <p:extLst>
      <p:ext uri="{BB962C8B-B14F-4D97-AF65-F5344CB8AC3E}">
        <p14:creationId xmlns:p14="http://schemas.microsoft.com/office/powerpoint/2010/main" val="1382868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2441"/>
            <a:ext cx="10515600" cy="590931"/>
          </a:xfrm>
          <a:noFill/>
        </p:spPr>
        <p:txBody>
          <a:bodyPr vert="horz" wrap="square" lIns="91440" tIns="45720" rIns="91440" bIns="45720" rtlCol="0" anchor="ctr">
            <a:spAutoFit/>
          </a:bodyPr>
          <a:lstStyle/>
          <a:p>
            <a:pPr algn="ctr"/>
            <a:r>
              <a:rPr lang="en-US" sz="3600" b="1" dirty="0">
                <a:effectLst>
                  <a:outerShdw blurRad="38100" dist="38100" dir="2700000" algn="tl">
                    <a:srgbClr val="000000">
                      <a:alpha val="43137"/>
                    </a:srgbClr>
                  </a:outerShdw>
                </a:effectLst>
                <a:latin typeface="+mn-lt"/>
                <a:ea typeface="+mn-ea"/>
                <a:cs typeface="+mn-cs"/>
              </a:rPr>
              <a:t>QUIC streams</a:t>
            </a:r>
          </a:p>
        </p:txBody>
      </p:sp>
      <p:pic>
        <p:nvPicPr>
          <p:cNvPr id="4" name="Picture 3"/>
          <p:cNvPicPr>
            <a:picLocks noChangeAspect="1"/>
          </p:cNvPicPr>
          <p:nvPr/>
        </p:nvPicPr>
        <p:blipFill>
          <a:blip r:embed="rId2"/>
          <a:stretch>
            <a:fillRect/>
          </a:stretch>
        </p:blipFill>
        <p:spPr>
          <a:xfrm>
            <a:off x="656992" y="2077204"/>
            <a:ext cx="7704765" cy="4347450"/>
          </a:xfrm>
          <a:prstGeom prst="rect">
            <a:avLst/>
          </a:prstGeom>
        </p:spPr>
      </p:pic>
    </p:spTree>
    <p:extLst>
      <p:ext uri="{BB962C8B-B14F-4D97-AF65-F5344CB8AC3E}">
        <p14:creationId xmlns:p14="http://schemas.microsoft.com/office/powerpoint/2010/main" val="3527602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 migration</a:t>
            </a:r>
            <a:endParaRPr lang="en-US" dirty="0"/>
          </a:p>
        </p:txBody>
      </p:sp>
      <p:pic>
        <p:nvPicPr>
          <p:cNvPr id="4" name="Picture 3"/>
          <p:cNvPicPr>
            <a:picLocks noChangeAspect="1"/>
          </p:cNvPicPr>
          <p:nvPr/>
        </p:nvPicPr>
        <p:blipFill rotWithShape="1">
          <a:blip r:embed="rId2"/>
          <a:srcRect l="25619" t="7365" r="26588" b="3565"/>
          <a:stretch/>
        </p:blipFill>
        <p:spPr>
          <a:xfrm>
            <a:off x="779227" y="1757238"/>
            <a:ext cx="3267987" cy="4007458"/>
          </a:xfrm>
          <a:prstGeom prst="rect">
            <a:avLst/>
          </a:prstGeom>
        </p:spPr>
      </p:pic>
      <p:sp>
        <p:nvSpPr>
          <p:cNvPr id="5" name="TextBox 4"/>
          <p:cNvSpPr txBox="1"/>
          <p:nvPr/>
        </p:nvSpPr>
        <p:spPr>
          <a:xfrm>
            <a:off x="4874149" y="1468051"/>
            <a:ext cx="5768693" cy="5632311"/>
          </a:xfrm>
          <a:prstGeom prst="rect">
            <a:avLst/>
          </a:prstGeom>
          <a:noFill/>
        </p:spPr>
        <p:txBody>
          <a:bodyPr wrap="square" rtlCol="0">
            <a:spAutoFit/>
          </a:bodyPr>
          <a:lstStyle/>
          <a:p>
            <a:endParaRPr lang="en-US" dirty="0"/>
          </a:p>
          <a:p>
            <a:endParaRPr lang="en-US" dirty="0"/>
          </a:p>
          <a:p>
            <a:pPr marL="285750" indent="-285750">
              <a:buFont typeface="Arial" panose="020B0604020202020204" pitchFamily="34" charset="0"/>
              <a:buChar char="•"/>
            </a:pPr>
            <a:r>
              <a:rPr lang="en-US" b="1" dirty="0"/>
              <a:t>Connection migration </a:t>
            </a:r>
            <a:r>
              <a:rPr lang="en-US" dirty="0"/>
              <a:t>is a mechanism </a:t>
            </a:r>
            <a:r>
              <a:rPr lang="en-US" dirty="0" smtClean="0"/>
              <a:t>used in mobile telephony. QUIC </a:t>
            </a:r>
            <a:r>
              <a:rPr lang="en-US" dirty="0"/>
              <a:t>allows for a client to switch from the cellular network to a close-by Wi-Fi network and vice versa no matter the fact that the IP address changes. </a:t>
            </a:r>
            <a:endParaRPr lang="en-US" dirty="0" smtClean="0"/>
          </a:p>
          <a:p>
            <a:pPr marL="285750" indent="-285750">
              <a:buFont typeface="Arial" panose="020B0604020202020204" pitchFamily="34" charset="0"/>
              <a:buChar char="•"/>
            </a:pPr>
            <a:r>
              <a:rPr lang="en-US" dirty="0" smtClean="0"/>
              <a:t>TCP </a:t>
            </a:r>
            <a:r>
              <a:rPr lang="en-US" dirty="0"/>
              <a:t>on the other hand will drop the connection if the host device changes its IP address. Either TCP or the supported application will force connection re-establishment leading to great latencies introduced and a waste of bandwidth by resending </a:t>
            </a:r>
            <a:r>
              <a:rPr lang="en-US" dirty="0" smtClean="0"/>
              <a:t>data.</a:t>
            </a:r>
          </a:p>
          <a:p>
            <a:pPr marL="285750" indent="-285750">
              <a:buFont typeface="Arial" panose="020B0604020202020204" pitchFamily="34" charset="0"/>
              <a:buChar char="•"/>
            </a:pPr>
            <a:r>
              <a:rPr lang="en-US" dirty="0" smtClean="0"/>
              <a:t>QUIC </a:t>
            </a:r>
            <a:r>
              <a:rPr lang="en-US" dirty="0"/>
              <a:t>mitigates this by using the CID (Connection Identifier) which is a number assigned to the 4-tuple of source and destination IP addresses and </a:t>
            </a:r>
            <a:r>
              <a:rPr lang="en-US" dirty="0" smtClean="0"/>
              <a:t>ports</a:t>
            </a:r>
            <a:endParaRPr lang="en-US" dirty="0"/>
          </a:p>
          <a:p>
            <a:pPr marL="285750" indent="-285750">
              <a:buFont typeface="Arial" panose="020B0604020202020204" pitchFamily="34" charset="0"/>
              <a:buChar char="•"/>
            </a:pPr>
            <a:r>
              <a:rPr lang="en-US" dirty="0" smtClean="0"/>
              <a:t>Since </a:t>
            </a:r>
            <a:r>
              <a:rPr lang="en-US" dirty="0"/>
              <a:t>using a CID raises privacy issues, the CID can actually be changed to avoid tracking. The CID is encrypted with the payload and in case it changes, original and subsequent CID are kept by the </a:t>
            </a:r>
            <a:r>
              <a:rPr lang="en-US" dirty="0" smtClean="0"/>
              <a:t>operator. </a:t>
            </a:r>
            <a:endParaRPr lang="en-US" dirty="0"/>
          </a:p>
          <a:p>
            <a:endParaRPr lang="en-US" dirty="0"/>
          </a:p>
          <a:p>
            <a:r>
              <a:rPr lang="en-US" dirty="0" smtClean="0"/>
              <a:t> </a:t>
            </a:r>
            <a:endParaRPr lang="en-US" dirty="0"/>
          </a:p>
        </p:txBody>
      </p:sp>
    </p:spTree>
    <p:extLst>
      <p:ext uri="{BB962C8B-B14F-4D97-AF65-F5344CB8AC3E}">
        <p14:creationId xmlns:p14="http://schemas.microsoft.com/office/powerpoint/2010/main" val="3547528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1972</Words>
  <Application>Microsoft Office PowerPoint</Application>
  <PresentationFormat>Widescreen</PresentationFormat>
  <Paragraphs>72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QUIC DESIGN AND IMPLEMENTATION</vt:lpstr>
      <vt:lpstr>Protocol ossification</vt:lpstr>
      <vt:lpstr>Infrastructure Ossification</vt:lpstr>
      <vt:lpstr>Connection Establishment</vt:lpstr>
      <vt:lpstr>Stream Muxing</vt:lpstr>
      <vt:lpstr>QUIC streams</vt:lpstr>
      <vt:lpstr>Connection migration</vt:lpstr>
      <vt:lpstr>QUIC packet structure</vt:lpstr>
      <vt:lpstr>Loss recovery</vt:lpstr>
      <vt:lpstr>Flow 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shadj</dc:creator>
  <cp:lastModifiedBy>shadj</cp:lastModifiedBy>
  <cp:revision>13</cp:revision>
  <dcterms:created xsi:type="dcterms:W3CDTF">2026-05-26T07:01:47Z</dcterms:created>
  <dcterms:modified xsi:type="dcterms:W3CDTF">2026-05-26T13:39:34Z</dcterms:modified>
</cp:coreProperties>
</file>