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EF32A-D9B8-4D25-9565-9E963960022E}" type="datetimeFigureOut">
              <a:rPr lang="el-GR" smtClean="0"/>
              <a:t>9/6/2014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26808-F40E-4C35-B2DB-71214209486C}" type="slidenum">
              <a:rPr lang="el-GR" smtClean="0"/>
              <a:t>‹#›</a:t>
            </a:fld>
            <a:endParaRPr lang="el-GR"/>
          </a:p>
        </p:txBody>
      </p:sp>
    </p:spTree>
    <p:extLst>
      <p:ext uri="{BB962C8B-B14F-4D97-AF65-F5344CB8AC3E}">
        <p14:creationId xmlns:p14="http://schemas.microsoft.com/office/powerpoint/2010/main" val="64997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ldImg"/>
          </p:nvPr>
        </p:nvSpPr>
        <p:spPr>
          <a:xfrm>
            <a:off x="1144588" y="693738"/>
            <a:ext cx="4567237" cy="3427412"/>
          </a:xfrm>
        </p:spPr>
      </p:sp>
      <p:sp>
        <p:nvSpPr>
          <p:cNvPr id="399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20</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21</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22</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23</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24</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25</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26</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27</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28</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29</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ldImg"/>
          </p:nvPr>
        </p:nvSpPr>
        <p:spPr>
          <a:xfrm>
            <a:off x="1144588" y="693738"/>
            <a:ext cx="4567237" cy="3427412"/>
          </a:xfrm>
        </p:spPr>
      </p:sp>
      <p:sp>
        <p:nvSpPr>
          <p:cNvPr id="4096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30</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31</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32</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33</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34</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35</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36</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13</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14</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15</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16</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17</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18</a:t>
            </a:fld>
            <a:endParaRPr lang="el-GR"/>
          </a:p>
        </p:txBody>
      </p:sp>
    </p:spTree>
    <p:extLst>
      <p:ext uri="{BB962C8B-B14F-4D97-AF65-F5344CB8AC3E}">
        <p14:creationId xmlns:p14="http://schemas.microsoft.com/office/powerpoint/2010/main" val="253578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6B26808-F40E-4C35-B2DB-71214209486C}" type="slidenum">
              <a:rPr lang="el-GR" smtClean="0"/>
              <a:t>19</a:t>
            </a:fld>
            <a:endParaRPr lang="el-GR"/>
          </a:p>
        </p:txBody>
      </p:sp>
    </p:spTree>
    <p:extLst>
      <p:ext uri="{BB962C8B-B14F-4D97-AF65-F5344CB8AC3E}">
        <p14:creationId xmlns:p14="http://schemas.microsoft.com/office/powerpoint/2010/main" val="253578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ttpd.apach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ttpd.apache.org/docs/2.2/platform/win_compiling.html" TargetMode="External"/><Relationship Id="rId2" Type="http://schemas.openxmlformats.org/officeDocument/2006/relationships/hyperlink" Target="http://support.microsoft.com/kb/292539/"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httpd.apach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ttpd.apache.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ttpd.apache.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httpd.apache.org/docs/2.2/mod/mod_charset_lite.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httpd.apach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wikihow.com/Image:Install-the-Apache-Web-Server-on-a-Windows-PC-Step-1.jpg"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httpd.apache.org/docs/2.2/platform/windows.html" TargetMode="External"/><Relationship Id="rId2" Type="http://schemas.openxmlformats.org/officeDocument/2006/relationships/hyperlink" Target="http://httpd.apache.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wikihow.com/Image:Install-the-Apache-Web-Server-on-a-Windows-PC-Step-2.jpg"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www.wikihow.com/Image:Install-the-Apache-Web-Server-on-a-Windows-PC-Step-3.jpg"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wikihow.com/Image:Install-the-Apache-Web-Server-on-a-Windows-PC-Step-4.jpg"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www.wikihow.com/Image:Install-the-Apache-Web-Server-on-a-Windows-PC-Step-5.jpg"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wikihow.com/Image:Install-the-Apache-Web-Server-on-a-Windows-PC-Step-6.jpg"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wikihow.com/Image:Install-the-Apache-Web-Server-on-a-Windows-PC-Step-7.jpg"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wikihow.com/Image:Install-the-Apache-Web-Server-on-a-Windows-PC-Step-8.jpg"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www.wikihow.com/Image:Install-the-Apache-Web-Server-on-a-Windows-PC-Step-9.jpg"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www.wikihow.com/Image:Install-the-Apache-Web-Server-on-a-Windows-PC-Step-10.jpg"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www.wikihow.com/Image:Install-the-Apache-Web-Server-on-a-Windows-PC-Step-11.jp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httpd.apache.org/" TargetMode="External"/><Relationship Id="rId4" Type="http://schemas.openxmlformats.org/officeDocument/2006/relationships/image" Target="http://news.netcraft.com/wp-content/uploads/2010/05/overalld1.p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www.wikihow.com/Image:Install-the-Apache-Web-Server-on-a-Windows-PC-Step-12.jpg"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www.wikihow.com/Image:Install-the-Apache-Web-Server-on-a-Windows-PC-Step-13.jpg"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www.wikihow.com/Image:Install-the-Apache-Web-Server-on-a-Windows-PC-Step-14.jpg" TargetMode="Externa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www.wikihow.com/Image:Install-the-Apache-Web-Server-on-a-Windows-PC-Step-15.jpg"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wikihow.com/Image:Install-the-Apache-Web-Server-on-a-Windows-PC-Step-16.jpg" TargetMode="Externa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youtube.com/watch?v=oeZpY6JY4iI"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httpd.apache.org/" TargetMode="Externa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httpd.apache.org/" TargetMode="External"/><Relationship Id="rId2" Type="http://schemas.openxmlformats.org/officeDocument/2006/relationships/hyperlink" Target="http://www.apache.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httpd.apache.org/docs/trunk/new_features_2_4.html" TargetMode="External"/><Relationship Id="rId2" Type="http://schemas.openxmlformats.org/officeDocument/2006/relationships/hyperlink" Target="http://www.apache.org/dist/httpd/Announcement2.4.html"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httpd.apach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httpd.apache.org/docs/2.2/platform/win_compiling.html" TargetMode="External"/><Relationship Id="rId2" Type="http://schemas.openxmlformats.org/officeDocument/2006/relationships/hyperlink" Target="http://httpd.apache.org/userslist.html"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httpd.apach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ttpd.apache.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apachelounge.com/download/" TargetMode="External"/><Relationship Id="rId7" Type="http://schemas.openxmlformats.org/officeDocument/2006/relationships/hyperlink" Target="http://httpd.apache.org/" TargetMode="External"/><Relationship Id="rId2" Type="http://schemas.openxmlformats.org/officeDocument/2006/relationships/hyperlink" Target="http://www.apachehaus.com/cgi-bin/download.plx" TargetMode="External"/><Relationship Id="rId1" Type="http://schemas.openxmlformats.org/officeDocument/2006/relationships/slideLayout" Target="../slideLayouts/slideLayout1.xml"/><Relationship Id="rId6" Type="http://schemas.openxmlformats.org/officeDocument/2006/relationships/hyperlink" Target="http://www.apachefriends.org/en/xampp.html" TargetMode="External"/><Relationship Id="rId5" Type="http://schemas.openxmlformats.org/officeDocument/2006/relationships/hyperlink" Target="http://www.wampserver.com/" TargetMode="External"/><Relationship Id="rId4" Type="http://schemas.openxmlformats.org/officeDocument/2006/relationships/hyperlink" Target="http://bitnami.com/stack/wa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752600"/>
            <a:ext cx="6705600" cy="1470025"/>
          </a:xfrm>
        </p:spPr>
        <p:txBody>
          <a:bodyPr>
            <a:normAutofit/>
          </a:bodyPr>
          <a:lstStyle/>
          <a:p>
            <a:r>
              <a:rPr lang="en-US" sz="6000" b="1" dirty="0" smtClean="0"/>
              <a:t>Apache HTTP Server</a:t>
            </a:r>
            <a:endParaRPr lang="el-GR" sz="6000" b="1" dirty="0"/>
          </a:p>
        </p:txBody>
      </p:sp>
      <p:sp>
        <p:nvSpPr>
          <p:cNvPr id="3" name="Subtitle 2"/>
          <p:cNvSpPr>
            <a:spLocks noGrp="1"/>
          </p:cNvSpPr>
          <p:nvPr>
            <p:ph type="subTitle" idx="1"/>
          </p:nvPr>
        </p:nvSpPr>
        <p:spPr>
          <a:xfrm>
            <a:off x="1371600" y="5029200"/>
            <a:ext cx="6400800" cy="609600"/>
          </a:xfrm>
        </p:spPr>
        <p:txBody>
          <a:bodyPr>
            <a:normAutofit/>
          </a:bodyPr>
          <a:lstStyle/>
          <a:p>
            <a:r>
              <a:rPr lang="en-US" sz="2400" dirty="0" smtClean="0">
                <a:solidFill>
                  <a:schemeClr val="tx1"/>
                </a:solidFill>
              </a:rPr>
              <a:t>Lecture notes by </a:t>
            </a:r>
            <a:r>
              <a:rPr lang="en-US" sz="2400" dirty="0" err="1" smtClean="0">
                <a:solidFill>
                  <a:schemeClr val="tx1"/>
                </a:solidFill>
              </a:rPr>
              <a:t>Theodoros</a:t>
            </a:r>
            <a:r>
              <a:rPr lang="en-US" sz="2400" dirty="0" smtClean="0">
                <a:solidFill>
                  <a:schemeClr val="tx1"/>
                </a:solidFill>
              </a:rPr>
              <a:t> </a:t>
            </a:r>
            <a:r>
              <a:rPr lang="en-US" sz="2400" dirty="0" err="1" smtClean="0">
                <a:solidFill>
                  <a:schemeClr val="tx1"/>
                </a:solidFill>
              </a:rPr>
              <a:t>Anagnostopoulos</a:t>
            </a:r>
            <a:endParaRPr lang="el-GR" sz="2400" dirty="0">
              <a:solidFill>
                <a:schemeClr val="tx1"/>
              </a:solidFill>
            </a:endParaRPr>
          </a:p>
        </p:txBody>
      </p:sp>
      <p:pic>
        <p:nvPicPr>
          <p:cNvPr id="5" name="Picture 4" descr="http://httpd.apache.org/images/httpd_logo_wide_new.png">
            <a:hlinkClick r:id="rId2"/>
          </p:cNvPr>
          <p:cNvPicPr/>
          <p:nvPr/>
        </p:nvPicPr>
        <p:blipFill rotWithShape="1">
          <a:blip r:embed="rId3">
            <a:extLst>
              <a:ext uri="{28A0092B-C50C-407E-A947-70E740481C1C}">
                <a14:useLocalDpi xmlns:a14="http://schemas.microsoft.com/office/drawing/2010/main" val="0"/>
              </a:ext>
            </a:extLst>
          </a:blip>
          <a:srcRect l="-1" r="68973"/>
          <a:stretch/>
        </p:blipFill>
        <p:spPr bwMode="auto">
          <a:xfrm>
            <a:off x="159327" y="2133600"/>
            <a:ext cx="2050473" cy="685800"/>
          </a:xfrm>
          <a:prstGeom prst="rect">
            <a:avLst/>
          </a:prstGeom>
          <a:noFill/>
          <a:ln>
            <a:noFill/>
          </a:ln>
        </p:spPr>
      </p:pic>
    </p:spTree>
    <p:extLst>
      <p:ext uri="{BB962C8B-B14F-4D97-AF65-F5344CB8AC3E}">
        <p14:creationId xmlns:p14="http://schemas.microsoft.com/office/powerpoint/2010/main" val="172191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Installing Apache for Windows</a:t>
            </a:r>
            <a:endParaRPr lang="el-GR" sz="2800" dirty="0"/>
          </a:p>
        </p:txBody>
      </p:sp>
      <p:sp>
        <p:nvSpPr>
          <p:cNvPr id="3" name="Subtitle 2"/>
          <p:cNvSpPr>
            <a:spLocks noGrp="1"/>
          </p:cNvSpPr>
          <p:nvPr>
            <p:ph type="subTitle" idx="1"/>
          </p:nvPr>
        </p:nvSpPr>
        <p:spPr>
          <a:xfrm>
            <a:off x="949036" y="1828800"/>
            <a:ext cx="7356764" cy="43434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You need Microsoft Installer 2.0 or above for the installation to work. For Windows NT 4.0 and 2000 refer to Microsoft's article </a:t>
            </a:r>
            <a:r>
              <a:rPr lang="en-US" u="sng" dirty="0">
                <a:solidFill>
                  <a:schemeClr val="tx1"/>
                </a:solidFill>
                <a:hlinkClick r:id="rId2"/>
              </a:rPr>
              <a:t>KB 292539</a:t>
            </a:r>
            <a:r>
              <a:rPr lang="en-US" dirty="0">
                <a:solidFill>
                  <a:schemeClr val="tx1"/>
                </a:solidFill>
              </a:rPr>
              <a:t>. Windows XP and later do not require this update. The Windows 98/ME installer engine appears to no longer be available from Microsoft, and these instructions no longer detail such prerequisites</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Note that you cannot install two versions of Apache 2.2 on the same computer with the binary installer. You can, however, install a version of the 1.3 series </a:t>
            </a:r>
            <a:r>
              <a:rPr lang="en-US" b="1" dirty="0">
                <a:solidFill>
                  <a:schemeClr val="tx1"/>
                </a:solidFill>
              </a:rPr>
              <a:t>and</a:t>
            </a:r>
            <a:r>
              <a:rPr lang="en-US" dirty="0">
                <a:solidFill>
                  <a:schemeClr val="tx1"/>
                </a:solidFill>
              </a:rPr>
              <a:t> a version of the 2.2 series on the same computer without problems. If you need to have two different 2.2 versions on the same computer, you have to </a:t>
            </a:r>
            <a:r>
              <a:rPr lang="en-US" u="sng" dirty="0">
                <a:solidFill>
                  <a:schemeClr val="tx1"/>
                </a:solidFill>
                <a:hlinkClick r:id="rId3"/>
              </a:rPr>
              <a:t>compile and install Apache from the source</a:t>
            </a:r>
            <a:r>
              <a:rPr lang="en-US" dirty="0">
                <a:solidFill>
                  <a:schemeClr val="tx1"/>
                </a:solidFill>
              </a:rPr>
              <a:t>.</a:t>
            </a:r>
            <a:endParaRPr lang="el-GR" dirty="0">
              <a:solidFill>
                <a:schemeClr val="tx1"/>
              </a:solidFill>
            </a:endParaRPr>
          </a:p>
        </p:txBody>
      </p:sp>
      <p:pic>
        <p:nvPicPr>
          <p:cNvPr id="4" name="Picture 3" descr="http://httpd.apache.org/images/httpd_logo_wide_new.png">
            <a:hlinkClick r:id="rId4"/>
          </p:cNvPr>
          <p:cNvPicPr/>
          <p:nvPr/>
        </p:nvPicPr>
        <p:blipFill rotWithShape="1">
          <a:blip r:embed="rId5">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25126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Installing Apache for Windows</a:t>
            </a:r>
            <a:endParaRPr lang="el-GR" sz="2800" dirty="0"/>
          </a:p>
        </p:txBody>
      </p:sp>
      <p:sp>
        <p:nvSpPr>
          <p:cNvPr id="3" name="Subtitle 2"/>
          <p:cNvSpPr>
            <a:spLocks noGrp="1"/>
          </p:cNvSpPr>
          <p:nvPr>
            <p:ph type="subTitle" idx="1"/>
          </p:nvPr>
        </p:nvSpPr>
        <p:spPr>
          <a:xfrm>
            <a:off x="949036" y="1828800"/>
            <a:ext cx="7356764" cy="4343400"/>
          </a:xfrm>
        </p:spPr>
        <p:txBody>
          <a:bodyPr>
            <a:normAutofit fontScale="77500" lnSpcReduction="20000"/>
          </a:bodyPr>
          <a:lstStyle/>
          <a:p>
            <a:pPr algn="l"/>
            <a:r>
              <a:rPr lang="en-US" dirty="0">
                <a:solidFill>
                  <a:schemeClr val="tx1"/>
                </a:solidFill>
              </a:rPr>
              <a:t>Run the Apache .</a:t>
            </a:r>
            <a:r>
              <a:rPr lang="en-US" dirty="0" err="1">
                <a:solidFill>
                  <a:schemeClr val="tx1"/>
                </a:solidFill>
              </a:rPr>
              <a:t>msi</a:t>
            </a:r>
            <a:r>
              <a:rPr lang="en-US" dirty="0">
                <a:solidFill>
                  <a:schemeClr val="tx1"/>
                </a:solidFill>
              </a:rPr>
              <a:t> file you downloaded above. The installation will ask you for these things</a:t>
            </a:r>
            <a:r>
              <a:rPr lang="en-US" dirty="0" smtClean="0">
                <a:solidFill>
                  <a:schemeClr val="tx1"/>
                </a:solidFill>
              </a:rPr>
              <a:t>:</a:t>
            </a:r>
          </a:p>
          <a:p>
            <a:pPr algn="l"/>
            <a:endParaRPr lang="el-GR" dirty="0">
              <a:solidFill>
                <a:schemeClr val="tx1"/>
              </a:solidFill>
            </a:endParaRPr>
          </a:p>
          <a:p>
            <a:pPr marL="514350" lvl="0" indent="-514350" algn="l">
              <a:buFont typeface="+mj-lt"/>
              <a:buAutoNum type="arabicPeriod"/>
            </a:pPr>
            <a:r>
              <a:rPr lang="en-US" b="1" dirty="0">
                <a:solidFill>
                  <a:schemeClr val="tx1"/>
                </a:solidFill>
              </a:rPr>
              <a:t>Network Domain.</a:t>
            </a:r>
            <a:r>
              <a:rPr lang="en-US" dirty="0">
                <a:solidFill>
                  <a:schemeClr val="tx1"/>
                </a:solidFill>
              </a:rPr>
              <a:t> Enter the DNS domain in which your server is or will be registered in. For example, if your server's full DNS name is server.mydomain.net, you would type mydomain.net </a:t>
            </a:r>
            <a:r>
              <a:rPr lang="en-US" dirty="0" smtClean="0">
                <a:solidFill>
                  <a:schemeClr val="tx1"/>
                </a:solidFill>
              </a:rPr>
              <a:t>here.</a:t>
            </a:r>
          </a:p>
          <a:p>
            <a:pPr marL="514350" lvl="0" indent="-514350" algn="l">
              <a:buFont typeface="+mj-lt"/>
              <a:buAutoNum type="arabicPeriod"/>
            </a:pPr>
            <a:endParaRPr lang="en-US" dirty="0" smtClean="0">
              <a:solidFill>
                <a:schemeClr val="tx1"/>
              </a:solidFill>
            </a:endParaRPr>
          </a:p>
          <a:p>
            <a:pPr marL="514350" lvl="0" indent="-514350" algn="l">
              <a:buFont typeface="+mj-lt"/>
              <a:buAutoNum type="arabicPeriod"/>
            </a:pPr>
            <a:r>
              <a:rPr lang="en-US" b="1" dirty="0" smtClean="0">
                <a:solidFill>
                  <a:schemeClr val="tx1"/>
                </a:solidFill>
              </a:rPr>
              <a:t>Server </a:t>
            </a:r>
            <a:r>
              <a:rPr lang="en-US" b="1" dirty="0">
                <a:solidFill>
                  <a:schemeClr val="tx1"/>
                </a:solidFill>
              </a:rPr>
              <a:t>Name.</a:t>
            </a:r>
            <a:r>
              <a:rPr lang="en-US" dirty="0">
                <a:solidFill>
                  <a:schemeClr val="tx1"/>
                </a:solidFill>
              </a:rPr>
              <a:t> Your server's full DNS name. From the example above, you would type server.mydomain.net here.</a:t>
            </a:r>
            <a:endParaRPr lang="el-GR" dirty="0">
              <a:solidFill>
                <a:schemeClr val="tx1"/>
              </a:solidFill>
            </a:endParaRPr>
          </a:p>
        </p:txBody>
      </p:sp>
      <p:pic>
        <p:nvPicPr>
          <p:cNvPr id="4" name="Picture 3" descr="http://httpd.apache.org/images/httpd_logo_wide_new.png">
            <a:hlinkClick r:id="rId2"/>
          </p:cNvPr>
          <p:cNvPicPr/>
          <p:nvPr/>
        </p:nvPicPr>
        <p:blipFill rotWithShape="1">
          <a:blip r:embed="rId3">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3393804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Installing Apache for Windows</a:t>
            </a:r>
            <a:endParaRPr lang="el-GR" sz="2800" dirty="0"/>
          </a:p>
        </p:txBody>
      </p:sp>
      <p:sp>
        <p:nvSpPr>
          <p:cNvPr id="3" name="Subtitle 2"/>
          <p:cNvSpPr>
            <a:spLocks noGrp="1"/>
          </p:cNvSpPr>
          <p:nvPr>
            <p:ph type="subTitle" idx="1"/>
          </p:nvPr>
        </p:nvSpPr>
        <p:spPr>
          <a:xfrm>
            <a:off x="949036" y="1828800"/>
            <a:ext cx="7356764" cy="4343400"/>
          </a:xfrm>
        </p:spPr>
        <p:txBody>
          <a:bodyPr>
            <a:normAutofit fontScale="70000" lnSpcReduction="20000"/>
          </a:bodyPr>
          <a:lstStyle/>
          <a:p>
            <a:pPr marL="514350" lvl="0" indent="-514350" algn="l">
              <a:buFont typeface="+mj-lt"/>
              <a:buAutoNum type="arabicPeriod" startAt="3"/>
            </a:pPr>
            <a:r>
              <a:rPr lang="en-US" b="1" dirty="0">
                <a:solidFill>
                  <a:schemeClr val="tx1"/>
                </a:solidFill>
              </a:rPr>
              <a:t>Administrator's Email Address.</a:t>
            </a:r>
            <a:r>
              <a:rPr lang="en-US" dirty="0">
                <a:solidFill>
                  <a:schemeClr val="tx1"/>
                </a:solidFill>
              </a:rPr>
              <a:t> Enter the server administrator's or webmaster's email address here. This address will be displayed along with error messages to the client by default</a:t>
            </a:r>
            <a:r>
              <a:rPr lang="en-US" dirty="0" smtClean="0">
                <a:solidFill>
                  <a:schemeClr val="tx1"/>
                </a:solidFill>
              </a:rPr>
              <a:t>.</a:t>
            </a:r>
          </a:p>
          <a:p>
            <a:pPr marL="514350" lvl="0" indent="-514350" algn="l">
              <a:buFont typeface="+mj-lt"/>
              <a:buAutoNum type="arabicPeriod" startAt="3"/>
            </a:pPr>
            <a:endParaRPr lang="el-GR" dirty="0">
              <a:solidFill>
                <a:schemeClr val="tx1"/>
              </a:solidFill>
            </a:endParaRPr>
          </a:p>
          <a:p>
            <a:pPr marL="514350" lvl="0" indent="-514350" algn="l">
              <a:buFont typeface="+mj-lt"/>
              <a:buAutoNum type="arabicPeriod" startAt="3"/>
            </a:pPr>
            <a:r>
              <a:rPr lang="en-US" b="1" dirty="0">
                <a:solidFill>
                  <a:schemeClr val="tx1"/>
                </a:solidFill>
              </a:rPr>
              <a:t>For whom to install Apache</a:t>
            </a:r>
            <a:r>
              <a:rPr lang="en-US" dirty="0">
                <a:solidFill>
                  <a:schemeClr val="tx1"/>
                </a:solidFill>
              </a:rPr>
              <a:t> Select for All Users, on Port 80, as a Service - Recommended if you'd like your new Apache to listen at port 80 for incoming traffic. It will run as a service (that is, Apache will run even if no one is logged in on the server at the moment) Select only for the Current User, on Port 8080, when started Manually if you'd like to install Apache for your personal experimenting or if you already have another WWW server running on port 80.</a:t>
            </a:r>
            <a:endParaRPr lang="el-GR" dirty="0">
              <a:solidFill>
                <a:schemeClr val="tx1"/>
              </a:solidFill>
            </a:endParaRPr>
          </a:p>
        </p:txBody>
      </p:sp>
      <p:pic>
        <p:nvPicPr>
          <p:cNvPr id="4" name="Picture 3" descr="http://httpd.apache.org/images/httpd_logo_wide_new.png">
            <a:hlinkClick r:id="rId2"/>
          </p:cNvPr>
          <p:cNvPicPr/>
          <p:nvPr/>
        </p:nvPicPr>
        <p:blipFill rotWithShape="1">
          <a:blip r:embed="rId3">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69983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Installing Apache for Windows</a:t>
            </a:r>
            <a:endParaRPr lang="el-GR" sz="2800" dirty="0"/>
          </a:p>
        </p:txBody>
      </p:sp>
      <p:sp>
        <p:nvSpPr>
          <p:cNvPr id="3" name="Subtitle 2"/>
          <p:cNvSpPr>
            <a:spLocks noGrp="1"/>
          </p:cNvSpPr>
          <p:nvPr>
            <p:ph type="subTitle" idx="1"/>
          </p:nvPr>
        </p:nvSpPr>
        <p:spPr>
          <a:xfrm>
            <a:off x="949036" y="1828800"/>
            <a:ext cx="7356764" cy="4343400"/>
          </a:xfrm>
        </p:spPr>
        <p:txBody>
          <a:bodyPr>
            <a:normAutofit fontScale="85000" lnSpcReduction="10000"/>
          </a:bodyPr>
          <a:lstStyle/>
          <a:p>
            <a:pPr marL="514350" lvl="0" indent="-514350" algn="l">
              <a:buFont typeface="+mj-lt"/>
              <a:buAutoNum type="arabicPeriod" startAt="5"/>
            </a:pPr>
            <a:r>
              <a:rPr lang="en-US" b="1" dirty="0">
                <a:solidFill>
                  <a:schemeClr val="tx1"/>
                </a:solidFill>
              </a:rPr>
              <a:t>The installation type.</a:t>
            </a:r>
            <a:r>
              <a:rPr lang="en-US" dirty="0">
                <a:solidFill>
                  <a:schemeClr val="tx1"/>
                </a:solidFill>
              </a:rPr>
              <a:t> Select Typical for everything except the source code and libraries for module development. With Custom you can specify what to install. A full install will require about 13 megabytes of free disk space. This does </a:t>
            </a:r>
            <a:r>
              <a:rPr lang="en-US" i="1" dirty="0">
                <a:solidFill>
                  <a:schemeClr val="tx1"/>
                </a:solidFill>
              </a:rPr>
              <a:t>not</a:t>
            </a:r>
            <a:r>
              <a:rPr lang="en-US" dirty="0">
                <a:solidFill>
                  <a:schemeClr val="tx1"/>
                </a:solidFill>
              </a:rPr>
              <a:t> include the size of your web site(s</a:t>
            </a:r>
            <a:r>
              <a:rPr lang="en-US" dirty="0" smtClean="0">
                <a:solidFill>
                  <a:schemeClr val="tx1"/>
                </a:solidFill>
              </a:rPr>
              <a:t>).</a:t>
            </a:r>
          </a:p>
          <a:p>
            <a:pPr marL="514350" lvl="0" indent="-514350" algn="l">
              <a:buFont typeface="+mj-lt"/>
              <a:buAutoNum type="arabicPeriod" startAt="5"/>
            </a:pPr>
            <a:endParaRPr lang="el-GR" dirty="0">
              <a:solidFill>
                <a:schemeClr val="tx1"/>
              </a:solidFill>
            </a:endParaRPr>
          </a:p>
          <a:p>
            <a:pPr marL="514350" lvl="0" indent="-514350" algn="l">
              <a:buFont typeface="+mj-lt"/>
              <a:buAutoNum type="arabicPeriod" startAt="5"/>
            </a:pPr>
            <a:r>
              <a:rPr lang="en-US" b="1" dirty="0">
                <a:solidFill>
                  <a:schemeClr val="tx1"/>
                </a:solidFill>
              </a:rPr>
              <a:t>Where to install.</a:t>
            </a:r>
            <a:r>
              <a:rPr lang="en-US" dirty="0">
                <a:solidFill>
                  <a:schemeClr val="tx1"/>
                </a:solidFill>
              </a:rPr>
              <a:t> The default path is C:\Program Files\Apache Software Foundation under which a directory called Apache2.2 will be created by default.</a:t>
            </a:r>
            <a:endParaRPr lang="el-GR" dirty="0">
              <a:solidFill>
                <a:schemeClr val="tx1"/>
              </a:solidFill>
            </a:endParaRP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168198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Installing Apache for Windows</a:t>
            </a:r>
            <a:endParaRPr lang="el-GR" sz="2800" dirty="0"/>
          </a:p>
        </p:txBody>
      </p:sp>
      <p:sp>
        <p:nvSpPr>
          <p:cNvPr id="3" name="Subtitle 2"/>
          <p:cNvSpPr>
            <a:spLocks noGrp="1"/>
          </p:cNvSpPr>
          <p:nvPr>
            <p:ph type="subTitle" idx="1"/>
          </p:nvPr>
        </p:nvSpPr>
        <p:spPr>
          <a:xfrm>
            <a:off x="949036" y="1828800"/>
            <a:ext cx="7356764" cy="4191000"/>
          </a:xfrm>
        </p:spPr>
        <p:txBody>
          <a:bodyPr>
            <a:normAutofit fontScale="47500" lnSpcReduction="20000"/>
          </a:bodyPr>
          <a:lstStyle/>
          <a:p>
            <a:pPr marL="457200" indent="-457200" algn="l">
              <a:buFont typeface="Arial" panose="020B0604020202020204" pitchFamily="34" charset="0"/>
              <a:buChar char="•"/>
            </a:pPr>
            <a:r>
              <a:rPr lang="en-US" dirty="0">
                <a:solidFill>
                  <a:schemeClr val="tx1"/>
                </a:solidFill>
              </a:rPr>
              <a:t>During the installation, Apache will configure the files in the </a:t>
            </a:r>
            <a:r>
              <a:rPr lang="en-US" dirty="0" err="1">
                <a:solidFill>
                  <a:schemeClr val="tx1"/>
                </a:solidFill>
              </a:rPr>
              <a:t>conf</a:t>
            </a:r>
            <a:r>
              <a:rPr lang="en-US" dirty="0">
                <a:solidFill>
                  <a:schemeClr val="tx1"/>
                </a:solidFill>
              </a:rPr>
              <a:t> subdirectory to reflect the chosen installation directory. However, if any of the configuration files in this directory already exist, they will not be overwritten. Instead, the new copy of the corresponding file will be left with the extension .default. So, for example, if </a:t>
            </a:r>
            <a:r>
              <a:rPr lang="en-US" dirty="0" err="1">
                <a:solidFill>
                  <a:schemeClr val="tx1"/>
                </a:solidFill>
              </a:rPr>
              <a:t>conf</a:t>
            </a:r>
            <a:r>
              <a:rPr lang="en-US" dirty="0">
                <a:solidFill>
                  <a:schemeClr val="tx1"/>
                </a:solidFill>
              </a:rPr>
              <a:t>\</a:t>
            </a:r>
            <a:r>
              <a:rPr lang="en-US" dirty="0" err="1">
                <a:solidFill>
                  <a:schemeClr val="tx1"/>
                </a:solidFill>
              </a:rPr>
              <a:t>httpd.conf</a:t>
            </a:r>
            <a:r>
              <a:rPr lang="en-US" dirty="0">
                <a:solidFill>
                  <a:schemeClr val="tx1"/>
                </a:solidFill>
              </a:rPr>
              <a:t> already exists, it will be renamed as </a:t>
            </a:r>
            <a:r>
              <a:rPr lang="en-US" dirty="0" err="1">
                <a:solidFill>
                  <a:schemeClr val="tx1"/>
                </a:solidFill>
              </a:rPr>
              <a:t>conf</a:t>
            </a:r>
            <a:r>
              <a:rPr lang="en-US" dirty="0">
                <a:solidFill>
                  <a:schemeClr val="tx1"/>
                </a:solidFill>
              </a:rPr>
              <a:t>\</a:t>
            </a:r>
            <a:r>
              <a:rPr lang="en-US" dirty="0" err="1">
                <a:solidFill>
                  <a:schemeClr val="tx1"/>
                </a:solidFill>
              </a:rPr>
              <a:t>httpd.conf.default</a:t>
            </a:r>
            <a:r>
              <a:rPr lang="en-US" dirty="0">
                <a:solidFill>
                  <a:schemeClr val="tx1"/>
                </a:solidFill>
              </a:rPr>
              <a:t>. After the installation you should manually check to see what new settings are in the .default file, and if necessary, update your existing configuration file</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Also, if you already have a file called </a:t>
            </a:r>
            <a:r>
              <a:rPr lang="en-US" dirty="0" err="1">
                <a:solidFill>
                  <a:schemeClr val="tx1"/>
                </a:solidFill>
              </a:rPr>
              <a:t>htdocs</a:t>
            </a:r>
            <a:r>
              <a:rPr lang="en-US" dirty="0">
                <a:solidFill>
                  <a:schemeClr val="tx1"/>
                </a:solidFill>
              </a:rPr>
              <a:t>\index.html, it will not be overwritten (and no </a:t>
            </a:r>
            <a:r>
              <a:rPr lang="en-US" dirty="0" err="1">
                <a:solidFill>
                  <a:schemeClr val="tx1"/>
                </a:solidFill>
              </a:rPr>
              <a:t>index.html.default</a:t>
            </a:r>
            <a:r>
              <a:rPr lang="en-US" dirty="0">
                <a:solidFill>
                  <a:schemeClr val="tx1"/>
                </a:solidFill>
              </a:rPr>
              <a:t> will be installed either). This means it should be safe to install Apache over an existing installation, although you would have to stop the existing running server before doing the installation, and then start the new one after the installation is finished</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After installing Apache, you must edit the configuration files in the </a:t>
            </a:r>
            <a:r>
              <a:rPr lang="en-US" dirty="0" err="1">
                <a:solidFill>
                  <a:schemeClr val="tx1"/>
                </a:solidFill>
              </a:rPr>
              <a:t>conf</a:t>
            </a:r>
            <a:r>
              <a:rPr lang="en-US" dirty="0">
                <a:solidFill>
                  <a:schemeClr val="tx1"/>
                </a:solidFill>
              </a:rPr>
              <a:t> subdirectory as required. These files will be configured during the installation so that Apache is ready to be run from the directory it was installed into, with the documents server from the subdirectory </a:t>
            </a:r>
            <a:r>
              <a:rPr lang="en-US" dirty="0" err="1">
                <a:solidFill>
                  <a:schemeClr val="tx1"/>
                </a:solidFill>
              </a:rPr>
              <a:t>htdocs</a:t>
            </a:r>
            <a:r>
              <a:rPr lang="en-US" dirty="0">
                <a:solidFill>
                  <a:schemeClr val="tx1"/>
                </a:solidFill>
              </a:rPr>
              <a:t>. There are lots of other options which you should set before you really start using Apache. However, to get started quickly, the files should work as installed.</a:t>
            </a:r>
            <a:endParaRPr lang="el-GR" dirty="0">
              <a:solidFill>
                <a:schemeClr val="tx1"/>
              </a:solidFill>
            </a:endParaRP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3304933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Advanced Installation Topics</a:t>
            </a:r>
            <a:endParaRPr lang="el-GR" sz="2800" dirty="0"/>
          </a:p>
        </p:txBody>
      </p:sp>
      <p:sp>
        <p:nvSpPr>
          <p:cNvPr id="3" name="Subtitle 2"/>
          <p:cNvSpPr>
            <a:spLocks noGrp="1"/>
          </p:cNvSpPr>
          <p:nvPr>
            <p:ph type="subTitle" idx="1"/>
          </p:nvPr>
        </p:nvSpPr>
        <p:spPr>
          <a:xfrm>
            <a:off x="949036" y="1828800"/>
            <a:ext cx="7356764" cy="41910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One feature of the installer, "Build Headers and Libraries", can be ignored by most users, but should be installed if compiling third party modules. The "APR </a:t>
            </a:r>
            <a:r>
              <a:rPr lang="en-US" dirty="0" err="1">
                <a:solidFill>
                  <a:schemeClr val="tx1"/>
                </a:solidFill>
              </a:rPr>
              <a:t>Iconv</a:t>
            </a:r>
            <a:r>
              <a:rPr lang="en-US" dirty="0">
                <a:solidFill>
                  <a:schemeClr val="tx1"/>
                </a:solidFill>
              </a:rPr>
              <a:t> Code Pages" can similarly be omitted by most users, unless using </a:t>
            </a:r>
            <a:r>
              <a:rPr lang="en-US" u="sng" dirty="0" err="1">
                <a:solidFill>
                  <a:schemeClr val="tx1"/>
                </a:solidFill>
                <a:hlinkClick r:id="rId3"/>
              </a:rPr>
              <a:t>mod_charset_lite</a:t>
            </a:r>
            <a:r>
              <a:rPr lang="en-US" dirty="0">
                <a:solidFill>
                  <a:schemeClr val="tx1"/>
                </a:solidFill>
              </a:rPr>
              <a:t> or a third party module which relies on APR internationalization features</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There are requests to ship a .zip file from time to time. There is no point in the ASF consuming additional storage, mirroring and bandwidth for this purpose, because the .</a:t>
            </a:r>
            <a:r>
              <a:rPr lang="en-US" dirty="0" err="1">
                <a:solidFill>
                  <a:schemeClr val="tx1"/>
                </a:solidFill>
              </a:rPr>
              <a:t>msi</a:t>
            </a:r>
            <a:r>
              <a:rPr lang="en-US" dirty="0">
                <a:solidFill>
                  <a:schemeClr val="tx1"/>
                </a:solidFill>
              </a:rPr>
              <a:t> installer allows the installation artifacts to all be unpacked using the </a:t>
            </a:r>
            <a:r>
              <a:rPr lang="en-US" dirty="0" err="1">
                <a:solidFill>
                  <a:schemeClr val="tx1"/>
                </a:solidFill>
              </a:rPr>
              <a:t>msiexec</a:t>
            </a:r>
            <a:r>
              <a:rPr lang="en-US" dirty="0">
                <a:solidFill>
                  <a:schemeClr val="tx1"/>
                </a:solidFill>
              </a:rPr>
              <a:t> /a network installation option. Using this command against any .</a:t>
            </a:r>
            <a:r>
              <a:rPr lang="en-US" dirty="0" err="1">
                <a:solidFill>
                  <a:schemeClr val="tx1"/>
                </a:solidFill>
              </a:rPr>
              <a:t>msi</a:t>
            </a:r>
            <a:r>
              <a:rPr lang="en-US" dirty="0">
                <a:solidFill>
                  <a:schemeClr val="tx1"/>
                </a:solidFill>
              </a:rPr>
              <a:t> will result in an exploded tree of all of the individual files and components.</a:t>
            </a:r>
            <a:endParaRPr lang="el-GR" dirty="0">
              <a:solidFill>
                <a:schemeClr val="tx1"/>
              </a:solidFill>
            </a:endParaRPr>
          </a:p>
        </p:txBody>
      </p:sp>
      <p:pic>
        <p:nvPicPr>
          <p:cNvPr id="4" name="Picture 3" descr="http://httpd.apache.org/images/httpd_logo_wide_new.png">
            <a:hlinkClick r:id="rId4"/>
          </p:cNvPr>
          <p:cNvPicPr/>
          <p:nvPr/>
        </p:nvPicPr>
        <p:blipFill rotWithShape="1">
          <a:blip r:embed="rId5">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2796373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Advanced Installation Topics</a:t>
            </a:r>
            <a:endParaRPr lang="el-GR" sz="2800" dirty="0"/>
          </a:p>
        </p:txBody>
      </p:sp>
      <p:sp>
        <p:nvSpPr>
          <p:cNvPr id="3" name="Subtitle 2"/>
          <p:cNvSpPr>
            <a:spLocks noGrp="1"/>
          </p:cNvSpPr>
          <p:nvPr>
            <p:ph type="subTitle" idx="1"/>
          </p:nvPr>
        </p:nvSpPr>
        <p:spPr>
          <a:xfrm>
            <a:off x="949036" y="1828800"/>
            <a:ext cx="7356764" cy="41910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The installation options above can be customized by users familiar with msiexec.exe options and silent installation. The actual installer sources are available in the </a:t>
            </a:r>
            <a:r>
              <a:rPr lang="en-US" dirty="0" err="1">
                <a:solidFill>
                  <a:schemeClr val="tx1"/>
                </a:solidFill>
              </a:rPr>
              <a:t>httpd</a:t>
            </a:r>
            <a:r>
              <a:rPr lang="en-US" dirty="0">
                <a:solidFill>
                  <a:schemeClr val="tx1"/>
                </a:solidFill>
              </a:rPr>
              <a:t>/</a:t>
            </a:r>
            <a:r>
              <a:rPr lang="en-US" dirty="0" err="1">
                <a:solidFill>
                  <a:schemeClr val="tx1"/>
                </a:solidFill>
              </a:rPr>
              <a:t>httpd</a:t>
            </a:r>
            <a:r>
              <a:rPr lang="en-US" dirty="0">
                <a:solidFill>
                  <a:schemeClr val="tx1"/>
                </a:solidFill>
              </a:rPr>
              <a:t>/win32-msi/ tree of the </a:t>
            </a:r>
            <a:r>
              <a:rPr lang="en-US" dirty="0" err="1">
                <a:solidFill>
                  <a:schemeClr val="tx1"/>
                </a:solidFill>
              </a:rPr>
              <a:t>httpd</a:t>
            </a:r>
            <a:r>
              <a:rPr lang="en-US" dirty="0">
                <a:solidFill>
                  <a:schemeClr val="tx1"/>
                </a:solidFill>
              </a:rPr>
              <a:t> project subversion </a:t>
            </a:r>
            <a:r>
              <a:rPr lang="en-US" dirty="0" err="1">
                <a:solidFill>
                  <a:schemeClr val="tx1"/>
                </a:solidFill>
              </a:rPr>
              <a:t>respository</a:t>
            </a:r>
            <a:r>
              <a:rPr lang="en-US" dirty="0">
                <a:solidFill>
                  <a:schemeClr val="tx1"/>
                </a:solidFill>
              </a:rPr>
              <a:t>. For reference, some of the more common variables which may be modified are</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914400" lvl="1" indent="-457200" algn="l">
              <a:buFont typeface="Arial" panose="020B0604020202020204" pitchFamily="34" charset="0"/>
              <a:buChar char="•"/>
            </a:pPr>
            <a:r>
              <a:rPr lang="el-GR" dirty="0">
                <a:solidFill>
                  <a:schemeClr val="tx1"/>
                </a:solidFill>
              </a:rPr>
              <a:t>AgreeToLicense (toggle to "Yes")</a:t>
            </a:r>
          </a:p>
          <a:p>
            <a:pPr marL="914400" lvl="1" indent="-457200" algn="l">
              <a:buFont typeface="Arial" panose="020B0604020202020204" pitchFamily="34" charset="0"/>
              <a:buChar char="•"/>
            </a:pPr>
            <a:r>
              <a:rPr lang="en-US" dirty="0">
                <a:solidFill>
                  <a:schemeClr val="tx1"/>
                </a:solidFill>
              </a:rPr>
              <a:t>ALLUSERS (choose between Null and "1")</a:t>
            </a:r>
            <a:endParaRPr lang="el-GR" dirty="0">
              <a:solidFill>
                <a:schemeClr val="tx1"/>
              </a:solidFill>
            </a:endParaRPr>
          </a:p>
          <a:p>
            <a:pPr marL="914400" lvl="1" indent="-457200" algn="l">
              <a:buFont typeface="Arial" panose="020B0604020202020204" pitchFamily="34" charset="0"/>
              <a:buChar char="•"/>
            </a:pPr>
            <a:r>
              <a:rPr lang="el-GR" dirty="0">
                <a:solidFill>
                  <a:schemeClr val="tx1"/>
                </a:solidFill>
              </a:rPr>
              <a:t>ApplicationUsers (toggle to "OnlyCurrentUser")</a:t>
            </a:r>
          </a:p>
          <a:p>
            <a:pPr marL="914400" lvl="1" indent="-457200" algn="l">
              <a:buFont typeface="Arial" panose="020B0604020202020204" pitchFamily="34" charset="0"/>
              <a:buChar char="•"/>
            </a:pPr>
            <a:r>
              <a:rPr lang="el-GR" dirty="0">
                <a:solidFill>
                  <a:schemeClr val="tx1"/>
                </a:solidFill>
              </a:rPr>
              <a:t>EXISTING_APACHE_SERVICE_PATH</a:t>
            </a:r>
          </a:p>
          <a:p>
            <a:pPr marL="914400" lvl="1" indent="-457200" algn="l">
              <a:buFont typeface="Arial" panose="020B0604020202020204" pitchFamily="34" charset="0"/>
              <a:buChar char="•"/>
            </a:pPr>
            <a:r>
              <a:rPr lang="en-US" dirty="0">
                <a:solidFill>
                  <a:schemeClr val="tx1"/>
                </a:solidFill>
              </a:rPr>
              <a:t>INSTALLDIR (default "</a:t>
            </a:r>
            <a:r>
              <a:rPr lang="en-US" dirty="0" err="1">
                <a:solidFill>
                  <a:schemeClr val="tx1"/>
                </a:solidFill>
              </a:rPr>
              <a:t>ProgramFilesFolder</a:t>
            </a:r>
            <a:r>
              <a:rPr lang="en-US" dirty="0">
                <a:solidFill>
                  <a:schemeClr val="tx1"/>
                </a:solidFill>
              </a:rPr>
              <a:t>\Apache Software Foundation\Apache2.2</a:t>
            </a:r>
            <a:r>
              <a:rPr lang="en-US" dirty="0" smtClean="0">
                <a:solidFill>
                  <a:schemeClr val="tx1"/>
                </a:solidFill>
              </a:rPr>
              <a:t>\").</a:t>
            </a:r>
            <a:endParaRPr lang="el-GR" dirty="0">
              <a:solidFill>
                <a:schemeClr val="tx1"/>
              </a:solidFill>
            </a:endParaRP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3464186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Advanced Installation Topics</a:t>
            </a:r>
            <a:endParaRPr lang="el-GR" sz="2800" dirty="0"/>
          </a:p>
        </p:txBody>
      </p:sp>
      <p:sp>
        <p:nvSpPr>
          <p:cNvPr id="3" name="Subtitle 2"/>
          <p:cNvSpPr>
            <a:spLocks noGrp="1"/>
          </p:cNvSpPr>
          <p:nvPr>
            <p:ph type="subTitle" idx="1"/>
          </p:nvPr>
        </p:nvSpPr>
        <p:spPr>
          <a:xfrm>
            <a:off x="949036" y="1828800"/>
            <a:ext cx="7356764" cy="41910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INSTALLLEVEL (default "100", refer to list below)</a:t>
            </a:r>
            <a:endParaRPr lang="el-GR" dirty="0">
              <a:solidFill>
                <a:schemeClr val="tx1"/>
              </a:solidFill>
            </a:endParaRPr>
          </a:p>
          <a:p>
            <a:pPr marL="457200" indent="-457200" algn="l">
              <a:buFont typeface="Arial" panose="020B0604020202020204" pitchFamily="34" charset="0"/>
              <a:buChar char="•"/>
            </a:pPr>
            <a:r>
              <a:rPr lang="el-GR" dirty="0">
                <a:solidFill>
                  <a:schemeClr val="tx1"/>
                </a:solidFill>
              </a:rPr>
              <a:t>RESOLVED_WINSOCK2 (toggle to "1")</a:t>
            </a:r>
          </a:p>
          <a:p>
            <a:pPr marL="457200" indent="-457200" algn="l">
              <a:buFont typeface="Arial" panose="020B0604020202020204" pitchFamily="34" charset="0"/>
              <a:buChar char="•"/>
            </a:pPr>
            <a:r>
              <a:rPr lang="el-GR" dirty="0">
                <a:solidFill>
                  <a:schemeClr val="tx1"/>
                </a:solidFill>
              </a:rPr>
              <a:t>SERVERADMIN</a:t>
            </a:r>
          </a:p>
          <a:p>
            <a:pPr marL="457200" indent="-457200" algn="l">
              <a:buFont typeface="Arial" panose="020B0604020202020204" pitchFamily="34" charset="0"/>
              <a:buChar char="•"/>
            </a:pPr>
            <a:r>
              <a:rPr lang="el-GR" dirty="0">
                <a:solidFill>
                  <a:schemeClr val="tx1"/>
                </a:solidFill>
              </a:rPr>
              <a:t>SERVERDOMAIN</a:t>
            </a:r>
          </a:p>
          <a:p>
            <a:pPr marL="457200" indent="-457200" algn="l">
              <a:buFont typeface="Arial" panose="020B0604020202020204" pitchFamily="34" charset="0"/>
              <a:buChar char="•"/>
            </a:pPr>
            <a:r>
              <a:rPr lang="el-GR" dirty="0">
                <a:solidFill>
                  <a:schemeClr val="tx1"/>
                </a:solidFill>
              </a:rPr>
              <a:t>SERVERNAME</a:t>
            </a:r>
          </a:p>
          <a:p>
            <a:pPr marL="457200" indent="-457200" algn="l">
              <a:buFont typeface="Arial" panose="020B0604020202020204" pitchFamily="34" charset="0"/>
              <a:buChar char="•"/>
            </a:pPr>
            <a:r>
              <a:rPr lang="el-GR" dirty="0">
                <a:solidFill>
                  <a:schemeClr val="tx1"/>
                </a:solidFill>
              </a:rPr>
              <a:t>SERVERPORT (default "80")</a:t>
            </a:r>
          </a:p>
          <a:p>
            <a:pPr marL="457200" indent="-457200" algn="l">
              <a:buFont typeface="Arial" panose="020B0604020202020204" pitchFamily="34" charset="0"/>
              <a:buChar char="•"/>
            </a:pPr>
            <a:r>
              <a:rPr lang="el-GR" dirty="0">
                <a:solidFill>
                  <a:schemeClr val="tx1"/>
                </a:solidFill>
              </a:rPr>
              <a:t>SERVERSSLPORT (default "443")</a:t>
            </a:r>
          </a:p>
          <a:p>
            <a:pPr marL="457200" indent="-457200" algn="l">
              <a:buFont typeface="Arial" panose="020B0604020202020204" pitchFamily="34" charset="0"/>
              <a:buChar char="•"/>
            </a:pPr>
            <a:r>
              <a:rPr lang="en-US" dirty="0">
                <a:solidFill>
                  <a:schemeClr val="tx1"/>
                </a:solidFill>
              </a:rPr>
              <a:t>SERVICEINTERNALNAME (default "Apache2.2", no spaces!)</a:t>
            </a: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SERVICENAME (default "Apache2.2", include spaces)</a:t>
            </a:r>
            <a:endParaRPr lang="el-GR" dirty="0">
              <a:solidFill>
                <a:schemeClr val="tx1"/>
              </a:solidFill>
            </a:endParaRPr>
          </a:p>
          <a:p>
            <a:pPr marL="457200" indent="-457200" algn="l">
              <a:buFont typeface="Arial" panose="020B0604020202020204" pitchFamily="34" charset="0"/>
              <a:buChar char="•"/>
            </a:pPr>
            <a:r>
              <a:rPr lang="el-GR" dirty="0">
                <a:solidFill>
                  <a:schemeClr val="tx1"/>
                </a:solidFill>
              </a:rPr>
              <a:t>SetupType (default "Typical")</a:t>
            </a: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43670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Advanced Installation Topics</a:t>
            </a:r>
            <a:endParaRPr lang="el-GR" sz="2800" dirty="0"/>
          </a:p>
        </p:txBody>
      </p:sp>
      <p:sp>
        <p:nvSpPr>
          <p:cNvPr id="3" name="Subtitle 2"/>
          <p:cNvSpPr>
            <a:spLocks noGrp="1"/>
          </p:cNvSpPr>
          <p:nvPr>
            <p:ph type="subTitle" idx="1"/>
          </p:nvPr>
        </p:nvSpPr>
        <p:spPr>
          <a:xfrm>
            <a:off x="949036" y="1828800"/>
            <a:ext cx="7356764" cy="4191000"/>
          </a:xfrm>
        </p:spPr>
        <p:txBody>
          <a:bodyPr>
            <a:normAutofit fontScale="77500" lnSpcReduction="20000"/>
          </a:bodyPr>
          <a:lstStyle/>
          <a:p>
            <a:pPr marL="457200" indent="-457200" algn="l">
              <a:buFont typeface="Arial" panose="020B0604020202020204" pitchFamily="34" charset="0"/>
              <a:buChar char="•"/>
            </a:pPr>
            <a:r>
              <a:rPr lang="en-US" dirty="0">
                <a:solidFill>
                  <a:schemeClr val="tx1"/>
                </a:solidFill>
              </a:rPr>
              <a:t>The installation level of various features, which may be individually toggled, include</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914400" lvl="1" indent="-457200" algn="l">
              <a:buFont typeface="Arial" panose="020B0604020202020204" pitchFamily="34" charset="0"/>
              <a:buChar char="•"/>
            </a:pPr>
            <a:r>
              <a:rPr lang="en-US" dirty="0">
                <a:solidFill>
                  <a:schemeClr val="tx1"/>
                </a:solidFill>
              </a:rPr>
              <a:t>Apache (1, base Apache HTTP Server 2.2 feature)</a:t>
            </a:r>
            <a:endParaRPr lang="el-GR" dirty="0">
              <a:solidFill>
                <a:schemeClr val="tx1"/>
              </a:solidFill>
            </a:endParaRPr>
          </a:p>
          <a:p>
            <a:pPr marL="914400" lvl="1" indent="-457200" algn="l">
              <a:buFont typeface="Arial" panose="020B0604020202020204" pitchFamily="34" charset="0"/>
              <a:buChar char="•"/>
            </a:pPr>
            <a:r>
              <a:rPr lang="el-GR" dirty="0">
                <a:solidFill>
                  <a:schemeClr val="tx1"/>
                </a:solidFill>
              </a:rPr>
              <a:t>ApacheDocs (11, Apache Documentation)</a:t>
            </a:r>
          </a:p>
          <a:p>
            <a:pPr marL="914400" lvl="1" indent="-457200" algn="l">
              <a:buFont typeface="Arial" panose="020B0604020202020204" pitchFamily="34" charset="0"/>
              <a:buChar char="•"/>
            </a:pPr>
            <a:r>
              <a:rPr lang="en-US" dirty="0" err="1">
                <a:solidFill>
                  <a:schemeClr val="tx1"/>
                </a:solidFill>
              </a:rPr>
              <a:t>ApacheMonitoring</a:t>
            </a:r>
            <a:r>
              <a:rPr lang="en-US" dirty="0">
                <a:solidFill>
                  <a:schemeClr val="tx1"/>
                </a:solidFill>
              </a:rPr>
              <a:t> (41, Apache Service Taskbar Icon)</a:t>
            </a:r>
            <a:endParaRPr lang="el-GR" dirty="0">
              <a:solidFill>
                <a:schemeClr val="tx1"/>
              </a:solidFill>
            </a:endParaRPr>
          </a:p>
          <a:p>
            <a:pPr marL="914400" lvl="1" indent="-457200" algn="l">
              <a:buFont typeface="Arial" panose="020B0604020202020204" pitchFamily="34" charset="0"/>
              <a:buChar char="•"/>
            </a:pPr>
            <a:r>
              <a:rPr lang="el-GR" dirty="0">
                <a:solidFill>
                  <a:schemeClr val="tx1"/>
                </a:solidFill>
              </a:rPr>
              <a:t>ApacheRuntime (1, Apache Runtime)</a:t>
            </a:r>
          </a:p>
          <a:p>
            <a:pPr marL="914400" lvl="1" indent="-457200" algn="l">
              <a:buFont typeface="Arial" panose="020B0604020202020204" pitchFamily="34" charset="0"/>
              <a:buChar char="•"/>
            </a:pPr>
            <a:r>
              <a:rPr lang="en-US" dirty="0" err="1">
                <a:solidFill>
                  <a:schemeClr val="tx1"/>
                </a:solidFill>
              </a:rPr>
              <a:t>BuildFiles</a:t>
            </a:r>
            <a:r>
              <a:rPr lang="en-US" dirty="0">
                <a:solidFill>
                  <a:schemeClr val="tx1"/>
                </a:solidFill>
              </a:rPr>
              <a:t> (101, Build Headers and Libraries)</a:t>
            </a:r>
            <a:endParaRPr lang="el-GR" dirty="0">
              <a:solidFill>
                <a:schemeClr val="tx1"/>
              </a:solidFill>
            </a:endParaRPr>
          </a:p>
          <a:p>
            <a:pPr marL="914400" lvl="1" indent="-457200" algn="l">
              <a:buFont typeface="Arial" panose="020B0604020202020204" pitchFamily="34" charset="0"/>
              <a:buChar char="•"/>
            </a:pPr>
            <a:r>
              <a:rPr lang="en-US" dirty="0" err="1">
                <a:solidFill>
                  <a:schemeClr val="tx1"/>
                </a:solidFill>
              </a:rPr>
              <a:t>Iconv</a:t>
            </a:r>
            <a:r>
              <a:rPr lang="en-US" dirty="0">
                <a:solidFill>
                  <a:schemeClr val="tx1"/>
                </a:solidFill>
              </a:rPr>
              <a:t> (21, APR </a:t>
            </a:r>
            <a:r>
              <a:rPr lang="en-US" dirty="0" err="1">
                <a:solidFill>
                  <a:schemeClr val="tx1"/>
                </a:solidFill>
              </a:rPr>
              <a:t>Iconv</a:t>
            </a:r>
            <a:r>
              <a:rPr lang="en-US" dirty="0">
                <a:solidFill>
                  <a:schemeClr val="tx1"/>
                </a:solidFill>
              </a:rPr>
              <a:t> Code Pages)</a:t>
            </a:r>
            <a:endParaRPr lang="el-GR" dirty="0">
              <a:solidFill>
                <a:schemeClr val="tx1"/>
              </a:solidFill>
            </a:endParaRPr>
          </a:p>
          <a:p>
            <a:pPr marL="914400" lvl="1" indent="-457200" algn="l">
              <a:buFont typeface="Arial" panose="020B0604020202020204" pitchFamily="34" charset="0"/>
              <a:buChar char="•"/>
            </a:pPr>
            <a:r>
              <a:rPr lang="el-GR" dirty="0">
                <a:solidFill>
                  <a:schemeClr val="tx1"/>
                </a:solidFill>
              </a:rPr>
              <a:t>OpensslBin (31, OpenSSL Runtime)</a:t>
            </a:r>
          </a:p>
          <a:p>
            <a:pPr marL="914400" lvl="1" indent="-457200" algn="l">
              <a:buFont typeface="Arial" panose="020B0604020202020204" pitchFamily="34" charset="0"/>
              <a:buChar char="•"/>
            </a:pPr>
            <a:r>
              <a:rPr lang="el-GR" dirty="0">
                <a:solidFill>
                  <a:schemeClr val="tx1"/>
                </a:solidFill>
              </a:rPr>
              <a:t>SslBin (41, Ssl Binaries)</a:t>
            </a: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4127865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1.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838200" y="914400"/>
            <a:ext cx="7467600" cy="5867400"/>
          </a:xfrm>
          <a:prstGeom prst="rect">
            <a:avLst/>
          </a:prstGeom>
          <a:noFill/>
          <a:ln>
            <a:noFill/>
          </a:ln>
        </p:spPr>
      </p:pic>
    </p:spTree>
    <p:extLst>
      <p:ext uri="{BB962C8B-B14F-4D97-AF65-F5344CB8AC3E}">
        <p14:creationId xmlns:p14="http://schemas.microsoft.com/office/powerpoint/2010/main" val="297996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066800"/>
            <a:ext cx="5486400" cy="838199"/>
          </a:xfrm>
        </p:spPr>
        <p:txBody>
          <a:bodyPr/>
          <a:lstStyle/>
          <a:p>
            <a:r>
              <a:rPr lang="en-US" b="1" dirty="0" smtClean="0"/>
              <a:t>Apache HTTP Server</a:t>
            </a:r>
            <a:endParaRPr lang="el-GR" b="1" dirty="0"/>
          </a:p>
        </p:txBody>
      </p:sp>
      <p:sp>
        <p:nvSpPr>
          <p:cNvPr id="3" name="Subtitle 2"/>
          <p:cNvSpPr>
            <a:spLocks noGrp="1"/>
          </p:cNvSpPr>
          <p:nvPr>
            <p:ph type="subTitle" idx="1"/>
          </p:nvPr>
        </p:nvSpPr>
        <p:spPr>
          <a:xfrm>
            <a:off x="1371600" y="2438398"/>
            <a:ext cx="6400800" cy="2819402"/>
          </a:xfrm>
        </p:spPr>
        <p:txBody>
          <a:bodyPr>
            <a:normAutofit fontScale="55000" lnSpcReduction="20000"/>
          </a:bodyPr>
          <a:lstStyle/>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l-GR" dirty="0">
                <a:solidFill>
                  <a:schemeClr val="tx1"/>
                </a:solidFill>
              </a:rPr>
              <a:t>Apache http server </a:t>
            </a:r>
            <a:r>
              <a:rPr lang="en-GB" altLang="el-GR" dirty="0" smtClean="0">
                <a:solidFill>
                  <a:schemeClr val="tx1"/>
                </a:solidFill>
              </a:rPr>
              <a:t>project</a:t>
            </a: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l-GR" dirty="0" smtClean="0">
              <a:solidFill>
                <a:schemeClr val="tx1"/>
              </a:solidFill>
            </a:endParaRP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l-GR" dirty="0">
                <a:solidFill>
                  <a:schemeClr val="tx1"/>
                </a:solidFill>
                <a:hlinkClick r:id="rId2"/>
              </a:rPr>
              <a:t>http://httpd.apache.org</a:t>
            </a:r>
            <a:r>
              <a:rPr lang="en-GB" altLang="el-GR" dirty="0" smtClean="0">
                <a:solidFill>
                  <a:schemeClr val="tx1"/>
                </a:solidFill>
                <a:hlinkClick r:id="rId2"/>
              </a:rPr>
              <a:t>/</a:t>
            </a:r>
            <a:endParaRPr lang="en-GB" altLang="el-GR" dirty="0" smtClean="0">
              <a:solidFill>
                <a:schemeClr val="tx1"/>
              </a:solidFill>
            </a:endParaRP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l-GR" dirty="0">
              <a:solidFill>
                <a:schemeClr val="tx1"/>
              </a:solidFill>
            </a:endParaRP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chemeClr val="tx1"/>
                </a:solidFill>
                <a:hlinkClick r:id="rId3"/>
              </a:rPr>
              <a:t>http://</a:t>
            </a:r>
            <a:r>
              <a:rPr lang="en-US" dirty="0" smtClean="0">
                <a:solidFill>
                  <a:schemeClr val="tx1"/>
                </a:solidFill>
                <a:hlinkClick r:id="rId3"/>
              </a:rPr>
              <a:t>httpd.apache.org/docs/2.2/platform/windows.html</a:t>
            </a:r>
            <a:endParaRPr lang="en-GB" altLang="el-GR" dirty="0" smtClean="0">
              <a:solidFill>
                <a:schemeClr val="tx1"/>
              </a:solidFill>
            </a:endParaRP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l-GR" dirty="0" smtClean="0">
              <a:solidFill>
                <a:schemeClr val="tx1"/>
              </a:solidFill>
            </a:endParaRPr>
          </a:p>
          <a:p>
            <a:pPr marL="457200" indent="-457200" algn="l">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l-GR" dirty="0">
                <a:solidFill>
                  <a:schemeClr val="tx1"/>
                </a:solidFill>
              </a:rPr>
              <a:t>Apache foundation started to support the web server project, but now extends to a multitude of other </a:t>
            </a:r>
            <a:r>
              <a:rPr lang="en-GB" altLang="el-GR" dirty="0" smtClean="0">
                <a:solidFill>
                  <a:schemeClr val="tx1"/>
                </a:solidFill>
              </a:rPr>
              <a:t>projects</a:t>
            </a:r>
            <a:endParaRPr lang="en-GB" altLang="el-GR" dirty="0">
              <a:solidFill>
                <a:schemeClr val="tx1"/>
              </a:solidFill>
            </a:endParaRPr>
          </a:p>
        </p:txBody>
      </p:sp>
      <p:pic>
        <p:nvPicPr>
          <p:cNvPr id="4" name="Picture 3" descr="http://httpd.apache.org/images/httpd_logo_wide_new.png">
            <a:hlinkClick r:id="rId2"/>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997527" y="1143000"/>
            <a:ext cx="2050473" cy="685800"/>
          </a:xfrm>
          <a:prstGeom prst="rect">
            <a:avLst/>
          </a:prstGeom>
          <a:noFill/>
          <a:ln>
            <a:noFill/>
          </a:ln>
        </p:spPr>
      </p:pic>
    </p:spTree>
    <p:extLst>
      <p:ext uri="{BB962C8B-B14F-4D97-AF65-F5344CB8AC3E}">
        <p14:creationId xmlns:p14="http://schemas.microsoft.com/office/powerpoint/2010/main" val="356787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2.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5800" y="957262"/>
            <a:ext cx="7848600" cy="5824538"/>
          </a:xfrm>
          <a:prstGeom prst="rect">
            <a:avLst/>
          </a:prstGeom>
          <a:noFill/>
          <a:ln>
            <a:noFill/>
          </a:ln>
        </p:spPr>
      </p:pic>
    </p:spTree>
    <p:extLst>
      <p:ext uri="{BB962C8B-B14F-4D97-AF65-F5344CB8AC3E}">
        <p14:creationId xmlns:p14="http://schemas.microsoft.com/office/powerpoint/2010/main" val="82639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3.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62000" y="990599"/>
            <a:ext cx="7696200" cy="5791201"/>
          </a:xfrm>
          <a:prstGeom prst="rect">
            <a:avLst/>
          </a:prstGeom>
          <a:noFill/>
          <a:ln>
            <a:noFill/>
          </a:ln>
        </p:spPr>
      </p:pic>
    </p:spTree>
    <p:extLst>
      <p:ext uri="{BB962C8B-B14F-4D97-AF65-F5344CB8AC3E}">
        <p14:creationId xmlns:p14="http://schemas.microsoft.com/office/powerpoint/2010/main" val="605815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4.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33462"/>
            <a:ext cx="7534275" cy="5748338"/>
          </a:xfrm>
          <a:prstGeom prst="rect">
            <a:avLst/>
          </a:prstGeom>
          <a:noFill/>
          <a:ln>
            <a:noFill/>
          </a:ln>
        </p:spPr>
      </p:pic>
    </p:spTree>
    <p:extLst>
      <p:ext uri="{BB962C8B-B14F-4D97-AF65-F5344CB8AC3E}">
        <p14:creationId xmlns:p14="http://schemas.microsoft.com/office/powerpoint/2010/main" val="241367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5.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71525" y="1033462"/>
            <a:ext cx="7610475" cy="5748338"/>
          </a:xfrm>
          <a:prstGeom prst="rect">
            <a:avLst/>
          </a:prstGeom>
          <a:noFill/>
          <a:ln>
            <a:noFill/>
          </a:ln>
        </p:spPr>
      </p:pic>
    </p:spTree>
    <p:extLst>
      <p:ext uri="{BB962C8B-B14F-4D97-AF65-F5344CB8AC3E}">
        <p14:creationId xmlns:p14="http://schemas.microsoft.com/office/powerpoint/2010/main" val="252606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6.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5800" y="914399"/>
            <a:ext cx="7772400" cy="5867401"/>
          </a:xfrm>
          <a:prstGeom prst="rect">
            <a:avLst/>
          </a:prstGeom>
          <a:noFill/>
          <a:ln>
            <a:noFill/>
          </a:ln>
        </p:spPr>
      </p:pic>
    </p:spTree>
    <p:extLst>
      <p:ext uri="{BB962C8B-B14F-4D97-AF65-F5344CB8AC3E}">
        <p14:creationId xmlns:p14="http://schemas.microsoft.com/office/powerpoint/2010/main" val="4032404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7.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71525" y="1033462"/>
            <a:ext cx="7610475" cy="5748338"/>
          </a:xfrm>
          <a:prstGeom prst="rect">
            <a:avLst/>
          </a:prstGeom>
          <a:noFill/>
          <a:ln>
            <a:noFill/>
          </a:ln>
        </p:spPr>
      </p:pic>
    </p:spTree>
    <p:extLst>
      <p:ext uri="{BB962C8B-B14F-4D97-AF65-F5344CB8AC3E}">
        <p14:creationId xmlns:p14="http://schemas.microsoft.com/office/powerpoint/2010/main" val="173729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8.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71525" y="1033462"/>
            <a:ext cx="7610475" cy="5748338"/>
          </a:xfrm>
          <a:prstGeom prst="rect">
            <a:avLst/>
          </a:prstGeom>
          <a:noFill/>
          <a:ln>
            <a:noFill/>
          </a:ln>
        </p:spPr>
      </p:pic>
    </p:spTree>
    <p:extLst>
      <p:ext uri="{BB962C8B-B14F-4D97-AF65-F5344CB8AC3E}">
        <p14:creationId xmlns:p14="http://schemas.microsoft.com/office/powerpoint/2010/main" val="3918631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9.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686675" cy="5672138"/>
          </a:xfrm>
          <a:prstGeom prst="rect">
            <a:avLst/>
          </a:prstGeom>
          <a:noFill/>
          <a:ln>
            <a:noFill/>
          </a:ln>
        </p:spPr>
      </p:pic>
    </p:spTree>
    <p:extLst>
      <p:ext uri="{BB962C8B-B14F-4D97-AF65-F5344CB8AC3E}">
        <p14:creationId xmlns:p14="http://schemas.microsoft.com/office/powerpoint/2010/main" val="276660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10.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762875" cy="5672138"/>
          </a:xfrm>
          <a:prstGeom prst="rect">
            <a:avLst/>
          </a:prstGeom>
          <a:noFill/>
          <a:ln>
            <a:noFill/>
          </a:ln>
        </p:spPr>
      </p:pic>
    </p:spTree>
    <p:extLst>
      <p:ext uri="{BB962C8B-B14F-4D97-AF65-F5344CB8AC3E}">
        <p14:creationId xmlns:p14="http://schemas.microsoft.com/office/powerpoint/2010/main" val="265600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11.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762875" cy="5748338"/>
          </a:xfrm>
          <a:prstGeom prst="rect">
            <a:avLst/>
          </a:prstGeom>
          <a:noFill/>
          <a:ln>
            <a:noFill/>
          </a:ln>
        </p:spPr>
      </p:pic>
    </p:spTree>
    <p:extLst>
      <p:ext uri="{BB962C8B-B14F-4D97-AF65-F5344CB8AC3E}">
        <p14:creationId xmlns:p14="http://schemas.microsoft.com/office/powerpoint/2010/main" val="3016610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90800" y="274638"/>
            <a:ext cx="6096000" cy="1143000"/>
          </a:xfrm>
        </p:spPr>
        <p:txBody>
          <a:bodyPr>
            <a:normAutofit fontScale="90000"/>
          </a:bodyPr>
          <a:lstStyle/>
          <a:p>
            <a:r>
              <a:rPr lang="en-US" altLang="el-GR" b="1" dirty="0" smtClean="0"/>
              <a:t>Stats of Web Server types</a:t>
            </a:r>
          </a:p>
        </p:txBody>
      </p:sp>
      <p:pic>
        <p:nvPicPr>
          <p:cNvPr id="19460" name="Picture 4" descr="http://news.netcraft.com/wp-content/uploads/2010/05/overalld1.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1681" y="1399827"/>
            <a:ext cx="8425440" cy="496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httpd.apache.org/images/httpd_logo_wide_new.png">
            <a:hlinkClick r:id="rId5"/>
          </p:cNvPr>
          <p:cNvPicPr/>
          <p:nvPr/>
        </p:nvPicPr>
        <p:blipFill rotWithShape="1">
          <a:blip r:embed="rId6">
            <a:extLst>
              <a:ext uri="{28A0092B-C50C-407E-A947-70E740481C1C}">
                <a14:useLocalDpi xmlns:a14="http://schemas.microsoft.com/office/drawing/2010/main" val="0"/>
              </a:ext>
            </a:extLst>
          </a:blip>
          <a:srcRect l="-1" r="68973"/>
          <a:stretch/>
        </p:blipFill>
        <p:spPr bwMode="auto">
          <a:xfrm>
            <a:off x="387927" y="533400"/>
            <a:ext cx="2050473" cy="685800"/>
          </a:xfrm>
          <a:prstGeom prst="rect">
            <a:avLst/>
          </a:prstGeom>
          <a:noFill/>
          <a:ln>
            <a:noFill/>
          </a:ln>
        </p:spPr>
      </p:pic>
    </p:spTree>
    <p:extLst>
      <p:ext uri="{BB962C8B-B14F-4D97-AF65-F5344CB8AC3E}">
        <p14:creationId xmlns:p14="http://schemas.microsoft.com/office/powerpoint/2010/main" val="2990189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12.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762875" cy="5748338"/>
          </a:xfrm>
          <a:prstGeom prst="rect">
            <a:avLst/>
          </a:prstGeom>
          <a:noFill/>
          <a:ln>
            <a:noFill/>
          </a:ln>
        </p:spPr>
      </p:pic>
    </p:spTree>
    <p:extLst>
      <p:ext uri="{BB962C8B-B14F-4D97-AF65-F5344CB8AC3E}">
        <p14:creationId xmlns:p14="http://schemas.microsoft.com/office/powerpoint/2010/main" val="2719596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13.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19125" y="1033462"/>
            <a:ext cx="7762875" cy="5748338"/>
          </a:xfrm>
          <a:prstGeom prst="rect">
            <a:avLst/>
          </a:prstGeom>
          <a:noFill/>
          <a:ln>
            <a:noFill/>
          </a:ln>
        </p:spPr>
      </p:pic>
    </p:spTree>
    <p:extLst>
      <p:ext uri="{BB962C8B-B14F-4D97-AF65-F5344CB8AC3E}">
        <p14:creationId xmlns:p14="http://schemas.microsoft.com/office/powerpoint/2010/main" val="3688737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14.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914400"/>
            <a:ext cx="7762875" cy="5824538"/>
          </a:xfrm>
          <a:prstGeom prst="rect">
            <a:avLst/>
          </a:prstGeom>
          <a:noFill/>
          <a:ln>
            <a:noFill/>
          </a:ln>
        </p:spPr>
      </p:pic>
    </p:spTree>
    <p:extLst>
      <p:ext uri="{BB962C8B-B14F-4D97-AF65-F5344CB8AC3E}">
        <p14:creationId xmlns:p14="http://schemas.microsoft.com/office/powerpoint/2010/main" val="3422112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6" name="Picture 5" descr="Install the Apache Web Server on a Windows PC Step 15.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762875" cy="5748338"/>
          </a:xfrm>
          <a:prstGeom prst="rect">
            <a:avLst/>
          </a:prstGeom>
          <a:noFill/>
          <a:ln>
            <a:noFill/>
          </a:ln>
        </p:spPr>
      </p:pic>
    </p:spTree>
    <p:extLst>
      <p:ext uri="{BB962C8B-B14F-4D97-AF65-F5344CB8AC3E}">
        <p14:creationId xmlns:p14="http://schemas.microsoft.com/office/powerpoint/2010/main" val="97944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76200"/>
            <a:ext cx="6400800" cy="838199"/>
          </a:xfrm>
        </p:spPr>
        <p:txBody>
          <a:bodyPr>
            <a:normAutofit/>
          </a:bodyPr>
          <a:lstStyle/>
          <a:p>
            <a:r>
              <a:rPr lang="en-US" sz="2800" b="1" dirty="0" smtClean="0"/>
              <a:t>Example Apache </a:t>
            </a:r>
            <a:r>
              <a:rPr lang="en-US" sz="2800" b="1" dirty="0"/>
              <a:t>for Windows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0" y="152399"/>
            <a:ext cx="2050473" cy="685800"/>
          </a:xfrm>
          <a:prstGeom prst="rect">
            <a:avLst/>
          </a:prstGeom>
          <a:noFill/>
          <a:ln>
            <a:noFill/>
          </a:ln>
        </p:spPr>
      </p:pic>
      <p:pic>
        <p:nvPicPr>
          <p:cNvPr id="5" name="Picture 4" descr="Install the Apache Web Server on a Windows PC Step 16.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95325" y="1033462"/>
            <a:ext cx="7762875" cy="5748338"/>
          </a:xfrm>
          <a:prstGeom prst="rect">
            <a:avLst/>
          </a:prstGeom>
          <a:noFill/>
          <a:ln>
            <a:noFill/>
          </a:ln>
        </p:spPr>
      </p:pic>
    </p:spTree>
    <p:extLst>
      <p:ext uri="{BB962C8B-B14F-4D97-AF65-F5344CB8AC3E}">
        <p14:creationId xmlns:p14="http://schemas.microsoft.com/office/powerpoint/2010/main" val="2386231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76200"/>
            <a:ext cx="6400800" cy="838199"/>
          </a:xfrm>
        </p:spPr>
        <p:txBody>
          <a:bodyPr>
            <a:normAutofit fontScale="90000"/>
          </a:bodyPr>
          <a:lstStyle/>
          <a:p>
            <a:r>
              <a:rPr lang="en-US" sz="2800" b="1" dirty="0" smtClean="0"/>
              <a:t>Example Apache </a:t>
            </a:r>
            <a:r>
              <a:rPr lang="en-US" sz="2800" b="1" dirty="0"/>
              <a:t>for </a:t>
            </a:r>
            <a:r>
              <a:rPr lang="en-US" sz="2800" b="1" dirty="0" smtClean="0"/>
              <a:t>Windows YouTube Video</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533400" y="152399"/>
            <a:ext cx="2050473" cy="685800"/>
          </a:xfrm>
          <a:prstGeom prst="rect">
            <a:avLst/>
          </a:prstGeom>
          <a:noFill/>
          <a:ln>
            <a:noFill/>
          </a:ln>
        </p:spPr>
      </p:pic>
      <p:sp>
        <p:nvSpPr>
          <p:cNvPr id="6" name="Subtitle 2"/>
          <p:cNvSpPr>
            <a:spLocks noGrp="1"/>
          </p:cNvSpPr>
          <p:nvPr>
            <p:ph type="subTitle" idx="1"/>
          </p:nvPr>
        </p:nvSpPr>
        <p:spPr>
          <a:xfrm>
            <a:off x="949036" y="1828800"/>
            <a:ext cx="7356764" cy="4191000"/>
          </a:xfrm>
        </p:spPr>
        <p:txBody>
          <a:bodyPr>
            <a:normAutofit/>
          </a:bodyPr>
          <a:lstStyle/>
          <a:p>
            <a:pPr algn="l"/>
            <a:r>
              <a:rPr lang="en-US" sz="2400" b="1" dirty="0">
                <a:solidFill>
                  <a:schemeClr val="tx1"/>
                </a:solidFill>
              </a:rPr>
              <a:t>How to install</a:t>
            </a:r>
            <a:r>
              <a:rPr lang="en-US" sz="2400" b="1" dirty="0" smtClean="0">
                <a:solidFill>
                  <a:schemeClr val="tx1"/>
                </a:solidFill>
              </a:rPr>
              <a:t>, Configure</a:t>
            </a:r>
            <a:r>
              <a:rPr lang="en-US" sz="2400" b="1" dirty="0">
                <a:solidFill>
                  <a:schemeClr val="tx1"/>
                </a:solidFill>
              </a:rPr>
              <a:t>, and Verify an Apache Web </a:t>
            </a:r>
            <a:r>
              <a:rPr lang="en-US" sz="2400" b="1" dirty="0" smtClean="0">
                <a:solidFill>
                  <a:schemeClr val="tx1"/>
                </a:solidFill>
              </a:rPr>
              <a:t>Server:</a:t>
            </a:r>
          </a:p>
          <a:p>
            <a:pPr algn="l"/>
            <a:endParaRPr lang="en-US" sz="2400" b="1" dirty="0">
              <a:solidFill>
                <a:schemeClr val="tx1"/>
              </a:solidFill>
            </a:endParaRPr>
          </a:p>
          <a:p>
            <a:pPr algn="l"/>
            <a:r>
              <a:rPr lang="en-US" sz="2400" b="1" dirty="0">
                <a:solidFill>
                  <a:schemeClr val="tx1"/>
                </a:solidFill>
                <a:hlinkClick r:id="rId5"/>
              </a:rPr>
              <a:t>http://</a:t>
            </a:r>
            <a:r>
              <a:rPr lang="en-US" sz="2400" b="1" dirty="0" smtClean="0">
                <a:solidFill>
                  <a:schemeClr val="tx1"/>
                </a:solidFill>
                <a:hlinkClick r:id="rId5"/>
              </a:rPr>
              <a:t>www.youtube.com/watch?v=oeZpY6JY4iI</a:t>
            </a:r>
            <a:endParaRPr lang="en-US" sz="2400" b="1" dirty="0" smtClean="0">
              <a:solidFill>
                <a:schemeClr val="tx1"/>
              </a:solidFill>
            </a:endParaRPr>
          </a:p>
          <a:p>
            <a:pPr algn="l"/>
            <a:endParaRPr lang="en-US" sz="2400" b="1" dirty="0">
              <a:solidFill>
                <a:schemeClr val="tx1"/>
              </a:solidFill>
            </a:endParaRPr>
          </a:p>
        </p:txBody>
      </p:sp>
    </p:spTree>
    <p:extLst>
      <p:ext uri="{BB962C8B-B14F-4D97-AF65-F5344CB8AC3E}">
        <p14:creationId xmlns:p14="http://schemas.microsoft.com/office/powerpoint/2010/main" val="2572953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76200"/>
            <a:ext cx="3733800" cy="838199"/>
          </a:xfrm>
        </p:spPr>
        <p:txBody>
          <a:bodyPr>
            <a:normAutofit/>
          </a:bodyPr>
          <a:lstStyle/>
          <a:p>
            <a:r>
              <a:rPr lang="en-US" sz="2800" b="1" dirty="0" smtClean="0"/>
              <a:t>Questions?</a:t>
            </a:r>
            <a:endParaRPr lang="el-GR" sz="2800" dirty="0"/>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533400" y="152399"/>
            <a:ext cx="2050473" cy="685800"/>
          </a:xfrm>
          <a:prstGeom prst="rect">
            <a:avLst/>
          </a:prstGeom>
          <a:noFill/>
          <a:ln>
            <a:noFill/>
          </a:ln>
        </p:spPr>
      </p:pic>
      <p:sp>
        <p:nvSpPr>
          <p:cNvPr id="6" name="Subtitle 2"/>
          <p:cNvSpPr>
            <a:spLocks noGrp="1"/>
          </p:cNvSpPr>
          <p:nvPr>
            <p:ph type="subTitle" idx="1"/>
          </p:nvPr>
        </p:nvSpPr>
        <p:spPr>
          <a:xfrm>
            <a:off x="949036" y="1828800"/>
            <a:ext cx="7356764" cy="4191000"/>
          </a:xfrm>
        </p:spPr>
        <p:txBody>
          <a:bodyPr>
            <a:normAutofit/>
          </a:bodyPr>
          <a:lstStyle/>
          <a:p>
            <a:pPr algn="l"/>
            <a:r>
              <a:rPr lang="en-US" sz="2400" b="1" dirty="0" smtClean="0">
                <a:solidFill>
                  <a:schemeClr val="tx1"/>
                </a:solidFill>
              </a:rPr>
              <a:t>Feel free to ask whatever you want…</a:t>
            </a:r>
          </a:p>
          <a:p>
            <a:pPr algn="l"/>
            <a:endParaRPr lang="en-US" sz="2400" b="1" dirty="0">
              <a:solidFill>
                <a:schemeClr val="tx1"/>
              </a:solidFill>
            </a:endParaRPr>
          </a:p>
        </p:txBody>
      </p:sp>
    </p:spTree>
    <p:extLst>
      <p:ext uri="{BB962C8B-B14F-4D97-AF65-F5344CB8AC3E}">
        <p14:creationId xmlns:p14="http://schemas.microsoft.com/office/powerpoint/2010/main" val="3000477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09800" y="0"/>
            <a:ext cx="6781800" cy="1143480"/>
          </a:xfrm>
        </p:spPr>
        <p:txBody>
          <a:bodyPr>
            <a:normAutofit/>
          </a:bodyPr>
          <a:lstStyle/>
          <a:p>
            <a:r>
              <a:rPr lang="en-US" altLang="el-GR" sz="3600" b="1" dirty="0" smtClean="0"/>
              <a:t>What the Busiest 1M Websites use</a:t>
            </a:r>
          </a:p>
        </p:txBody>
      </p:sp>
      <p:graphicFrame>
        <p:nvGraphicFramePr>
          <p:cNvPr id="20484" name="Object 4"/>
          <p:cNvGraphicFramePr>
            <a:graphicFrameLocks noChangeAspect="1"/>
          </p:cNvGraphicFramePr>
          <p:nvPr/>
        </p:nvGraphicFramePr>
        <p:xfrm>
          <a:off x="260641" y="1012427"/>
          <a:ext cx="8556480" cy="5422169"/>
        </p:xfrm>
        <a:graphic>
          <a:graphicData uri="http://schemas.openxmlformats.org/presentationml/2006/ole">
            <mc:AlternateContent xmlns:mc="http://schemas.openxmlformats.org/markup-compatibility/2006">
              <mc:Choice xmlns:v="urn:schemas-microsoft-com:vml" Requires="v">
                <p:oleObj spid="_x0000_s1049" name="Chart" r:id="rId4" imgW="6496016" imgH="3648143" progId="Excel.Chart.8">
                  <p:embed/>
                </p:oleObj>
              </mc:Choice>
              <mc:Fallback>
                <p:oleObj name="Chart" r:id="rId4" imgW="6496016" imgH="3648143"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41" y="1012427"/>
                        <a:ext cx="8556480" cy="54221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http://httpd.apache.org/images/httpd_logo_wide_new.png">
            <a:hlinkClick r:id="rId6"/>
          </p:cNvPr>
          <p:cNvPicPr/>
          <p:nvPr/>
        </p:nvPicPr>
        <p:blipFill rotWithShape="1">
          <a:blip r:embed="rId7">
            <a:extLst>
              <a:ext uri="{28A0092B-C50C-407E-A947-70E740481C1C}">
                <a14:useLocalDpi xmlns:a14="http://schemas.microsoft.com/office/drawing/2010/main" val="0"/>
              </a:ext>
            </a:extLst>
          </a:blip>
          <a:srcRect l="-1" r="68973"/>
          <a:stretch/>
        </p:blipFill>
        <p:spPr bwMode="auto">
          <a:xfrm>
            <a:off x="159327" y="152400"/>
            <a:ext cx="2050473" cy="685800"/>
          </a:xfrm>
          <a:prstGeom prst="rect">
            <a:avLst/>
          </a:prstGeom>
          <a:noFill/>
          <a:ln>
            <a:noFill/>
          </a:ln>
        </p:spPr>
      </p:pic>
    </p:spTree>
    <p:extLst>
      <p:ext uri="{BB962C8B-B14F-4D97-AF65-F5344CB8AC3E}">
        <p14:creationId xmlns:p14="http://schemas.microsoft.com/office/powerpoint/2010/main" val="163828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81001"/>
            <a:ext cx="7315200" cy="838199"/>
          </a:xfrm>
        </p:spPr>
        <p:txBody>
          <a:bodyPr>
            <a:normAutofit/>
          </a:bodyPr>
          <a:lstStyle/>
          <a:p>
            <a:r>
              <a:rPr lang="en-US" sz="2800" b="1" dirty="0"/>
              <a:t>The Number One HTTP Server On The Internet</a:t>
            </a:r>
            <a:endParaRPr lang="el-GR" sz="2800" dirty="0"/>
          </a:p>
        </p:txBody>
      </p:sp>
      <p:sp>
        <p:nvSpPr>
          <p:cNvPr id="3" name="Subtitle 2"/>
          <p:cNvSpPr>
            <a:spLocks noGrp="1"/>
          </p:cNvSpPr>
          <p:nvPr>
            <p:ph type="subTitle" idx="1"/>
          </p:nvPr>
        </p:nvSpPr>
        <p:spPr>
          <a:xfrm>
            <a:off x="949036" y="1828800"/>
            <a:ext cx="7356764" cy="38862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The Apache HTTP Server Project is an effort to develop and maintain an open-source HTTP server for modern operating systems including UNIX and Windows NT. The goal of this project is to provide a secure, efficient and extensible server that provides HTTP services in sync with the current HTTP </a:t>
            </a:r>
            <a:r>
              <a:rPr lang="en-US" dirty="0" smtClean="0">
                <a:solidFill>
                  <a:schemeClr val="tx1"/>
                </a:solidFill>
              </a:rPr>
              <a:t>standards.</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Apache </a:t>
            </a:r>
            <a:r>
              <a:rPr lang="en-US" dirty="0" err="1">
                <a:solidFill>
                  <a:schemeClr val="tx1"/>
                </a:solidFill>
              </a:rPr>
              <a:t>httpd</a:t>
            </a:r>
            <a:r>
              <a:rPr lang="en-US" dirty="0">
                <a:solidFill>
                  <a:schemeClr val="tx1"/>
                </a:solidFill>
              </a:rPr>
              <a:t> has been the most popular web server on the Internet since April 1996, and celebrated its 17th birthday as a project this </a:t>
            </a:r>
            <a:r>
              <a:rPr lang="en-US" dirty="0" smtClean="0">
                <a:solidFill>
                  <a:schemeClr val="tx1"/>
                </a:solidFill>
              </a:rPr>
              <a:t>February.</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The </a:t>
            </a:r>
            <a:r>
              <a:rPr lang="en-US" dirty="0">
                <a:solidFill>
                  <a:schemeClr val="tx1"/>
                </a:solidFill>
              </a:rPr>
              <a:t>Apache HTTP Server ("</a:t>
            </a:r>
            <a:r>
              <a:rPr lang="en-US" dirty="0" err="1">
                <a:solidFill>
                  <a:schemeClr val="tx1"/>
                </a:solidFill>
              </a:rPr>
              <a:t>httpd</a:t>
            </a:r>
            <a:r>
              <a:rPr lang="en-US" dirty="0">
                <a:solidFill>
                  <a:schemeClr val="tx1"/>
                </a:solidFill>
              </a:rPr>
              <a:t>") is a project of </a:t>
            </a:r>
            <a:r>
              <a:rPr lang="en-US" u="sng" dirty="0">
                <a:hlinkClick r:id="rId2"/>
              </a:rPr>
              <a:t>The Apache Software Foundation</a:t>
            </a:r>
            <a:endParaRPr lang="en-GB" altLang="el-GR" dirty="0">
              <a:solidFill>
                <a:schemeClr val="tx1"/>
              </a:solidFill>
            </a:endParaRPr>
          </a:p>
        </p:txBody>
      </p:sp>
      <p:pic>
        <p:nvPicPr>
          <p:cNvPr id="4" name="Picture 3" descr="http://httpd.apache.org/images/httpd_logo_wide_new.png">
            <a:hlinkClick r:id="rId3"/>
          </p:cNvPr>
          <p:cNvPicPr/>
          <p:nvPr/>
        </p:nvPicPr>
        <p:blipFill rotWithShape="1">
          <a:blip r:embed="rId4">
            <a:extLst>
              <a:ext uri="{28A0092B-C50C-407E-A947-70E740481C1C}">
                <a14:useLocalDpi xmlns:a14="http://schemas.microsoft.com/office/drawing/2010/main" val="0"/>
              </a:ext>
            </a:extLst>
          </a:blip>
          <a:srcRect l="-1" r="68973"/>
          <a:stretch/>
        </p:blipFill>
        <p:spPr bwMode="auto">
          <a:xfrm>
            <a:off x="-76200" y="457200"/>
            <a:ext cx="2050473" cy="685800"/>
          </a:xfrm>
          <a:prstGeom prst="rect">
            <a:avLst/>
          </a:prstGeom>
          <a:noFill/>
          <a:ln>
            <a:noFill/>
          </a:ln>
        </p:spPr>
      </p:pic>
    </p:spTree>
    <p:extLst>
      <p:ext uri="{BB962C8B-B14F-4D97-AF65-F5344CB8AC3E}">
        <p14:creationId xmlns:p14="http://schemas.microsoft.com/office/powerpoint/2010/main" val="418300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6629400" cy="838199"/>
          </a:xfrm>
        </p:spPr>
        <p:txBody>
          <a:bodyPr>
            <a:normAutofit/>
          </a:bodyPr>
          <a:lstStyle/>
          <a:p>
            <a:r>
              <a:rPr lang="en-US" sz="2800" b="1" dirty="0"/>
              <a:t>Apache </a:t>
            </a:r>
            <a:r>
              <a:rPr lang="en-US" sz="2800" b="1" dirty="0" err="1"/>
              <a:t>httpd</a:t>
            </a:r>
            <a:r>
              <a:rPr lang="en-US" sz="2800" b="1" dirty="0"/>
              <a:t> 2.4.9 Released 2014-03-17</a:t>
            </a:r>
            <a:endParaRPr lang="el-GR" sz="2800" dirty="0"/>
          </a:p>
        </p:txBody>
      </p:sp>
      <p:sp>
        <p:nvSpPr>
          <p:cNvPr id="3" name="Subtitle 2"/>
          <p:cNvSpPr>
            <a:spLocks noGrp="1"/>
          </p:cNvSpPr>
          <p:nvPr>
            <p:ph type="subTitle" idx="1"/>
          </p:nvPr>
        </p:nvSpPr>
        <p:spPr>
          <a:xfrm>
            <a:off x="949036" y="1828800"/>
            <a:ext cx="7356764" cy="3886200"/>
          </a:xfrm>
        </p:spPr>
        <p:txBody>
          <a:bodyPr>
            <a:normAutofit fontScale="62500" lnSpcReduction="20000"/>
          </a:bodyPr>
          <a:lstStyle/>
          <a:p>
            <a:pPr marL="457200" indent="-457200" algn="l">
              <a:buFont typeface="Arial" panose="020B0604020202020204" pitchFamily="34" charset="0"/>
              <a:buChar char="•"/>
            </a:pPr>
            <a:r>
              <a:rPr lang="en-US" dirty="0">
                <a:solidFill>
                  <a:schemeClr val="tx1"/>
                </a:solidFill>
              </a:rPr>
              <a:t>The Apache Software Foundation and the Apache HTTP Server Project are pleased to </a:t>
            </a:r>
            <a:r>
              <a:rPr lang="en-US" u="sng" dirty="0">
                <a:solidFill>
                  <a:schemeClr val="tx1"/>
                </a:solidFill>
                <a:hlinkClick r:id="rId2"/>
              </a:rPr>
              <a:t>announce</a:t>
            </a:r>
            <a:r>
              <a:rPr lang="en-US" dirty="0">
                <a:solidFill>
                  <a:schemeClr val="tx1"/>
                </a:solidFill>
              </a:rPr>
              <a:t> the release of version 2.4.9 of the Apache HTTP Server ("Apache"). This version of Apache is our latest GA release of the new generation 2.4.x branch of Apache HTTPD and represents fifteen years of innovation by the project, and is recommended over all previous releases. This version of Apache is principally a security and bug fix </a:t>
            </a:r>
            <a:r>
              <a:rPr lang="en-US" dirty="0" smtClean="0">
                <a:solidFill>
                  <a:schemeClr val="tx1"/>
                </a:solidFill>
              </a:rPr>
              <a:t>release.</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This </a:t>
            </a:r>
            <a:r>
              <a:rPr lang="en-US" dirty="0">
                <a:solidFill>
                  <a:schemeClr val="tx1"/>
                </a:solidFill>
              </a:rPr>
              <a:t>version of </a:t>
            </a:r>
            <a:r>
              <a:rPr lang="en-US" dirty="0" err="1">
                <a:solidFill>
                  <a:schemeClr val="tx1"/>
                </a:solidFill>
              </a:rPr>
              <a:t>httpd</a:t>
            </a:r>
            <a:r>
              <a:rPr lang="en-US" dirty="0">
                <a:solidFill>
                  <a:schemeClr val="tx1"/>
                </a:solidFill>
              </a:rPr>
              <a:t> is a major release of the 2.4 stable branch, and represents the best available version of Apache HTTP Server. </a:t>
            </a:r>
            <a:r>
              <a:rPr lang="en-US" u="sng" dirty="0">
                <a:solidFill>
                  <a:schemeClr val="tx1"/>
                </a:solidFill>
                <a:hlinkClick r:id="rId3"/>
              </a:rPr>
              <a:t>New features</a:t>
            </a:r>
            <a:r>
              <a:rPr lang="en-US" dirty="0">
                <a:solidFill>
                  <a:schemeClr val="tx1"/>
                </a:solidFill>
              </a:rPr>
              <a:t> include Loadable MPMs, major improvements to OCSP support, </a:t>
            </a:r>
            <a:r>
              <a:rPr lang="en-US" dirty="0" err="1">
                <a:solidFill>
                  <a:schemeClr val="tx1"/>
                </a:solidFill>
              </a:rPr>
              <a:t>mod_lua</a:t>
            </a:r>
            <a:r>
              <a:rPr lang="en-US" dirty="0">
                <a:solidFill>
                  <a:schemeClr val="tx1"/>
                </a:solidFill>
              </a:rPr>
              <a:t>, Dynamic Reverse Proxy configuration, Improved Authentication/Authorization, </a:t>
            </a:r>
            <a:r>
              <a:rPr lang="en-US" dirty="0" err="1">
                <a:solidFill>
                  <a:schemeClr val="tx1"/>
                </a:solidFill>
              </a:rPr>
              <a:t>FastCGI</a:t>
            </a:r>
            <a:r>
              <a:rPr lang="en-US" dirty="0">
                <a:solidFill>
                  <a:schemeClr val="tx1"/>
                </a:solidFill>
              </a:rPr>
              <a:t> Proxy, New Expression Parser, and a Small Object Caching API.</a:t>
            </a:r>
            <a:endParaRPr lang="el-GR" dirty="0">
              <a:solidFill>
                <a:schemeClr val="tx1"/>
              </a:solidFill>
            </a:endParaRPr>
          </a:p>
        </p:txBody>
      </p:sp>
      <p:pic>
        <p:nvPicPr>
          <p:cNvPr id="4" name="Picture 3" descr="http://httpd.apache.org/images/httpd_logo_wide_new.png">
            <a:hlinkClick r:id="rId4"/>
          </p:cNvPr>
          <p:cNvPicPr/>
          <p:nvPr/>
        </p:nvPicPr>
        <p:blipFill rotWithShape="1">
          <a:blip r:embed="rId5">
            <a:extLst>
              <a:ext uri="{28A0092B-C50C-407E-A947-70E740481C1C}">
                <a14:useLocalDpi xmlns:a14="http://schemas.microsoft.com/office/drawing/2010/main" val="0"/>
              </a:ext>
            </a:extLst>
          </a:blip>
          <a:srcRect l="-1" r="68973"/>
          <a:stretch/>
        </p:blipFill>
        <p:spPr bwMode="auto">
          <a:xfrm>
            <a:off x="381000" y="457200"/>
            <a:ext cx="2050473" cy="685800"/>
          </a:xfrm>
          <a:prstGeom prst="rect">
            <a:avLst/>
          </a:prstGeom>
          <a:noFill/>
          <a:ln>
            <a:noFill/>
          </a:ln>
        </p:spPr>
      </p:pic>
    </p:spTree>
    <p:extLst>
      <p:ext uri="{BB962C8B-B14F-4D97-AF65-F5344CB8AC3E}">
        <p14:creationId xmlns:p14="http://schemas.microsoft.com/office/powerpoint/2010/main" val="396803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6781800" cy="838199"/>
          </a:xfrm>
        </p:spPr>
        <p:txBody>
          <a:bodyPr>
            <a:normAutofit fontScale="90000"/>
          </a:bodyPr>
          <a:lstStyle/>
          <a:p>
            <a:r>
              <a:rPr lang="en-US" sz="2800" b="1" dirty="0"/>
              <a:t>Using Apache HTTP Server on Microsoft Windows</a:t>
            </a:r>
            <a:endParaRPr lang="el-GR" sz="2800" dirty="0"/>
          </a:p>
        </p:txBody>
      </p:sp>
      <p:sp>
        <p:nvSpPr>
          <p:cNvPr id="3" name="Subtitle 2"/>
          <p:cNvSpPr>
            <a:spLocks noGrp="1"/>
          </p:cNvSpPr>
          <p:nvPr>
            <p:ph type="subTitle" idx="1"/>
          </p:nvPr>
        </p:nvSpPr>
        <p:spPr>
          <a:xfrm>
            <a:off x="949036" y="1828800"/>
            <a:ext cx="7356764" cy="38862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This document explains how to install, configure and run Apache 2.2 under Microsoft Windows. If you have questions after reviewing the documentation (and any event and error logs), you should consult the peer-supported </a:t>
            </a:r>
            <a:r>
              <a:rPr lang="en-US" u="sng" dirty="0">
                <a:solidFill>
                  <a:schemeClr val="tx1"/>
                </a:solidFill>
                <a:hlinkClick r:id="rId2"/>
              </a:rPr>
              <a:t>users' mailing list</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This document assumes that you are installing a binary distribution of Apache. If you want to compile Apache yourself (possibly to help with development or tracking down bugs), see </a:t>
            </a:r>
            <a:r>
              <a:rPr lang="en-US" u="sng" dirty="0">
                <a:solidFill>
                  <a:schemeClr val="tx1"/>
                </a:solidFill>
                <a:hlinkClick r:id="rId3"/>
              </a:rPr>
              <a:t>Compiling Apache for Microsoft Windows</a:t>
            </a:r>
            <a:r>
              <a:rPr lang="en-US" dirty="0">
                <a:solidFill>
                  <a:schemeClr val="tx1"/>
                </a:solidFill>
              </a:rPr>
              <a:t>.</a:t>
            </a:r>
            <a:endParaRPr lang="el-GR" dirty="0">
              <a:solidFill>
                <a:schemeClr val="tx1"/>
              </a:solidFill>
            </a:endParaRPr>
          </a:p>
        </p:txBody>
      </p:sp>
      <p:pic>
        <p:nvPicPr>
          <p:cNvPr id="4" name="Picture 3" descr="http://httpd.apache.org/images/httpd_logo_wide_new.png">
            <a:hlinkClick r:id="rId4"/>
          </p:cNvPr>
          <p:cNvPicPr/>
          <p:nvPr/>
        </p:nvPicPr>
        <p:blipFill rotWithShape="1">
          <a:blip r:embed="rId5">
            <a:extLst>
              <a:ext uri="{28A0092B-C50C-407E-A947-70E740481C1C}">
                <a14:useLocalDpi xmlns:a14="http://schemas.microsoft.com/office/drawing/2010/main" val="0"/>
              </a:ext>
            </a:extLst>
          </a:blip>
          <a:srcRect l="-1" r="68973"/>
          <a:stretch/>
        </p:blipFill>
        <p:spPr bwMode="auto">
          <a:xfrm>
            <a:off x="152400" y="457200"/>
            <a:ext cx="2050473" cy="685800"/>
          </a:xfrm>
          <a:prstGeom prst="rect">
            <a:avLst/>
          </a:prstGeom>
          <a:noFill/>
          <a:ln>
            <a:noFill/>
          </a:ln>
        </p:spPr>
      </p:pic>
    </p:spTree>
    <p:extLst>
      <p:ext uri="{BB962C8B-B14F-4D97-AF65-F5344CB8AC3E}">
        <p14:creationId xmlns:p14="http://schemas.microsoft.com/office/powerpoint/2010/main" val="368946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Operating System Requirements</a:t>
            </a:r>
            <a:endParaRPr lang="el-GR" sz="2800" dirty="0"/>
          </a:p>
        </p:txBody>
      </p:sp>
      <p:sp>
        <p:nvSpPr>
          <p:cNvPr id="3" name="Subtitle 2"/>
          <p:cNvSpPr>
            <a:spLocks noGrp="1"/>
          </p:cNvSpPr>
          <p:nvPr>
            <p:ph type="subTitle" idx="1"/>
          </p:nvPr>
        </p:nvSpPr>
        <p:spPr>
          <a:xfrm>
            <a:off x="949036" y="1828800"/>
            <a:ext cx="7356764" cy="388620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rPr>
              <a:t>The primary Windows platform for running Apache 2.2 is Windows 2000 or later. The binary installer only works with the x86 family of processors, such as Intel and AMD processors. Always obtain and install the current service pack to avoid operating system bugs</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Running Apache on Windows 9x is ignored by the developers, and is strongly discouraged. On Windows NT 4.0, installing Service Pack 6 is required. Apache HTTP Server versions later than 2.2 will not run on any operating system earlier than Windows 2000.</a:t>
            </a:r>
            <a:endParaRPr lang="el-GR" dirty="0">
              <a:solidFill>
                <a:schemeClr val="tx1"/>
              </a:solidFill>
            </a:endParaRPr>
          </a:p>
        </p:txBody>
      </p:sp>
      <p:pic>
        <p:nvPicPr>
          <p:cNvPr id="4" name="Picture 3" descr="http://httpd.apache.org/images/httpd_logo_wide_new.png">
            <a:hlinkClick r:id="rId2"/>
          </p:cNvPr>
          <p:cNvPicPr/>
          <p:nvPr/>
        </p:nvPicPr>
        <p:blipFill rotWithShape="1">
          <a:blip r:embed="rId3">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288530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781800" cy="838199"/>
          </a:xfrm>
        </p:spPr>
        <p:txBody>
          <a:bodyPr>
            <a:normAutofit/>
          </a:bodyPr>
          <a:lstStyle/>
          <a:p>
            <a:r>
              <a:rPr lang="en-US" sz="2800" b="1" dirty="0"/>
              <a:t>Downloading Apache for Windows</a:t>
            </a:r>
            <a:endParaRPr lang="el-GR" sz="2800" dirty="0"/>
          </a:p>
        </p:txBody>
      </p:sp>
      <p:sp>
        <p:nvSpPr>
          <p:cNvPr id="3" name="Subtitle 2"/>
          <p:cNvSpPr>
            <a:spLocks noGrp="1"/>
          </p:cNvSpPr>
          <p:nvPr>
            <p:ph type="subTitle" idx="1"/>
          </p:nvPr>
        </p:nvSpPr>
        <p:spPr>
          <a:xfrm>
            <a:off x="949036" y="1828800"/>
            <a:ext cx="7356764" cy="4343400"/>
          </a:xfrm>
        </p:spPr>
        <p:txBody>
          <a:bodyPr>
            <a:normAutofit fontScale="55000" lnSpcReduction="20000"/>
          </a:bodyPr>
          <a:lstStyle/>
          <a:p>
            <a:pPr marL="457200" indent="-457200" algn="l">
              <a:buFont typeface="Arial" panose="020B0604020202020204" pitchFamily="34" charset="0"/>
              <a:buChar char="•"/>
            </a:pPr>
            <a:r>
              <a:rPr lang="en-US" dirty="0">
                <a:solidFill>
                  <a:schemeClr val="tx1"/>
                </a:solidFill>
              </a:rPr>
              <a:t>The Apache HTTP Server Project itself does not provide binary releases of software, only source code. Individual committers </a:t>
            </a:r>
            <a:r>
              <a:rPr lang="en-US" i="1" dirty="0">
                <a:solidFill>
                  <a:schemeClr val="tx1"/>
                </a:solidFill>
              </a:rPr>
              <a:t>may</a:t>
            </a:r>
            <a:r>
              <a:rPr lang="en-US" dirty="0">
                <a:solidFill>
                  <a:schemeClr val="tx1"/>
                </a:solidFill>
              </a:rPr>
              <a:t> provide binary packages as a convenience, but it is not a release deliverable</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If you cannot compile the Apache HTTP Server yourself, you can obtain a binary package from numerous binary distributions available on the Internet</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457200" indent="-457200" algn="l">
              <a:buFont typeface="Arial" panose="020B0604020202020204" pitchFamily="34" charset="0"/>
              <a:buChar char="•"/>
            </a:pPr>
            <a:r>
              <a:rPr lang="en-US" dirty="0">
                <a:solidFill>
                  <a:schemeClr val="tx1"/>
                </a:solidFill>
              </a:rPr>
              <a:t>Popular options for deploying Apache </a:t>
            </a:r>
            <a:r>
              <a:rPr lang="en-US" dirty="0" err="1">
                <a:solidFill>
                  <a:schemeClr val="tx1"/>
                </a:solidFill>
              </a:rPr>
              <a:t>httpd</a:t>
            </a:r>
            <a:r>
              <a:rPr lang="en-US" dirty="0">
                <a:solidFill>
                  <a:schemeClr val="tx1"/>
                </a:solidFill>
              </a:rPr>
              <a:t>, and, optionally, PHP and MySQL, on Microsoft Windows, include</a:t>
            </a:r>
            <a:r>
              <a:rPr lang="en-US" dirty="0" smtClean="0">
                <a:solidFill>
                  <a:schemeClr val="tx1"/>
                </a:solidFill>
              </a:rPr>
              <a:t>:</a:t>
            </a:r>
          </a:p>
          <a:p>
            <a:pPr marL="457200" indent="-457200" algn="l">
              <a:buFont typeface="Arial" panose="020B0604020202020204" pitchFamily="34" charset="0"/>
              <a:buChar char="•"/>
            </a:pPr>
            <a:endParaRPr lang="el-GR" dirty="0">
              <a:solidFill>
                <a:schemeClr val="tx1"/>
              </a:solidFill>
            </a:endParaRPr>
          </a:p>
          <a:p>
            <a:pPr marL="914400" lvl="1" indent="-457200" algn="l">
              <a:buFont typeface="Arial" panose="020B0604020202020204" pitchFamily="34" charset="0"/>
              <a:buChar char="•"/>
            </a:pPr>
            <a:r>
              <a:rPr lang="el-GR" u="sng" dirty="0">
                <a:solidFill>
                  <a:schemeClr val="tx1"/>
                </a:solidFill>
                <a:hlinkClick r:id="rId2"/>
              </a:rPr>
              <a:t>ApacheHaus</a:t>
            </a:r>
            <a:endParaRPr lang="el-GR" dirty="0">
              <a:solidFill>
                <a:schemeClr val="tx1"/>
              </a:solidFill>
            </a:endParaRPr>
          </a:p>
          <a:p>
            <a:pPr marL="914400" lvl="1" indent="-457200" algn="l">
              <a:buFont typeface="Arial" panose="020B0604020202020204" pitchFamily="34" charset="0"/>
              <a:buChar char="•"/>
            </a:pPr>
            <a:r>
              <a:rPr lang="el-GR" u="sng" dirty="0">
                <a:solidFill>
                  <a:schemeClr val="tx1"/>
                </a:solidFill>
                <a:hlinkClick r:id="rId3"/>
              </a:rPr>
              <a:t>Apache Lounge</a:t>
            </a:r>
            <a:endParaRPr lang="el-GR" dirty="0">
              <a:solidFill>
                <a:schemeClr val="tx1"/>
              </a:solidFill>
            </a:endParaRPr>
          </a:p>
          <a:p>
            <a:pPr marL="914400" lvl="1" indent="-457200" algn="l">
              <a:buFont typeface="Arial" panose="020B0604020202020204" pitchFamily="34" charset="0"/>
              <a:buChar char="•"/>
            </a:pPr>
            <a:r>
              <a:rPr lang="el-GR" u="sng" dirty="0">
                <a:solidFill>
                  <a:schemeClr val="tx1"/>
                </a:solidFill>
                <a:hlinkClick r:id="rId4"/>
              </a:rPr>
              <a:t>BitNami WAMP Stack</a:t>
            </a:r>
            <a:endParaRPr lang="el-GR" dirty="0">
              <a:solidFill>
                <a:schemeClr val="tx1"/>
              </a:solidFill>
            </a:endParaRPr>
          </a:p>
          <a:p>
            <a:pPr marL="914400" lvl="1" indent="-457200" algn="l">
              <a:buFont typeface="Arial" panose="020B0604020202020204" pitchFamily="34" charset="0"/>
              <a:buChar char="•"/>
            </a:pPr>
            <a:r>
              <a:rPr lang="el-GR" u="sng" dirty="0">
                <a:solidFill>
                  <a:schemeClr val="tx1"/>
                </a:solidFill>
                <a:hlinkClick r:id="rId5"/>
              </a:rPr>
              <a:t>WampServer</a:t>
            </a:r>
            <a:endParaRPr lang="el-GR" dirty="0">
              <a:solidFill>
                <a:schemeClr val="tx1"/>
              </a:solidFill>
            </a:endParaRPr>
          </a:p>
          <a:p>
            <a:pPr marL="914400" lvl="1" indent="-457200" algn="l">
              <a:buFont typeface="Arial" panose="020B0604020202020204" pitchFamily="34" charset="0"/>
              <a:buChar char="•"/>
            </a:pPr>
            <a:r>
              <a:rPr lang="el-GR" u="sng" dirty="0">
                <a:solidFill>
                  <a:schemeClr val="tx1"/>
                </a:solidFill>
                <a:hlinkClick r:id="rId6"/>
              </a:rPr>
              <a:t>XAMPP</a:t>
            </a:r>
            <a:endParaRPr lang="el-GR" dirty="0">
              <a:solidFill>
                <a:schemeClr val="tx1"/>
              </a:solidFill>
            </a:endParaRPr>
          </a:p>
        </p:txBody>
      </p:sp>
      <p:pic>
        <p:nvPicPr>
          <p:cNvPr id="4" name="Picture 3" descr="http://httpd.apache.org/images/httpd_logo_wide_new.png">
            <a:hlinkClick r:id="rId7"/>
          </p:cNvPr>
          <p:cNvPicPr/>
          <p:nvPr/>
        </p:nvPicPr>
        <p:blipFill rotWithShape="1">
          <a:blip r:embed="rId8">
            <a:extLst>
              <a:ext uri="{28A0092B-C50C-407E-A947-70E740481C1C}">
                <a14:useLocalDpi xmlns:a14="http://schemas.microsoft.com/office/drawing/2010/main" val="0"/>
              </a:ext>
            </a:extLst>
          </a:blip>
          <a:srcRect l="-1" r="68973"/>
          <a:stretch/>
        </p:blipFill>
        <p:spPr bwMode="auto">
          <a:xfrm>
            <a:off x="762000" y="457200"/>
            <a:ext cx="2050473" cy="685800"/>
          </a:xfrm>
          <a:prstGeom prst="rect">
            <a:avLst/>
          </a:prstGeom>
          <a:noFill/>
          <a:ln>
            <a:noFill/>
          </a:ln>
        </p:spPr>
      </p:pic>
    </p:spTree>
    <p:extLst>
      <p:ext uri="{BB962C8B-B14F-4D97-AF65-F5344CB8AC3E}">
        <p14:creationId xmlns:p14="http://schemas.microsoft.com/office/powerpoint/2010/main" val="2630362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1741</Words>
  <Application>Microsoft Office PowerPoint</Application>
  <PresentationFormat>On-screen Show (4:3)</PresentationFormat>
  <Paragraphs>146</Paragraphs>
  <Slides>36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Microsoft Office Excel Chart</vt:lpstr>
      <vt:lpstr>Apache HTTP Server</vt:lpstr>
      <vt:lpstr>Apache HTTP Server</vt:lpstr>
      <vt:lpstr>Stats of Web Server types</vt:lpstr>
      <vt:lpstr>What the Busiest 1M Websites use</vt:lpstr>
      <vt:lpstr>The Number One HTTP Server On The Internet</vt:lpstr>
      <vt:lpstr>Apache httpd 2.4.9 Released 2014-03-17</vt:lpstr>
      <vt:lpstr>Using Apache HTTP Server on Microsoft Windows</vt:lpstr>
      <vt:lpstr>Operating System Requirements</vt:lpstr>
      <vt:lpstr>Downloading Apache for Windows</vt:lpstr>
      <vt:lpstr>Installing Apache for Windows</vt:lpstr>
      <vt:lpstr>Installing Apache for Windows</vt:lpstr>
      <vt:lpstr>Installing Apache for Windows</vt:lpstr>
      <vt:lpstr>Installing Apache for Windows</vt:lpstr>
      <vt:lpstr>Installing Apache for Windows</vt:lpstr>
      <vt:lpstr>Advanced Installation Topics</vt:lpstr>
      <vt:lpstr>Advanced Installation Topics</vt:lpstr>
      <vt:lpstr>Advanced Installation Topics</vt:lpstr>
      <vt:lpstr>Advanced Installation Topics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vt:lpstr>
      <vt:lpstr>Example Apache for Windows YouTube Video</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HTTP Server</dc:title>
  <dc:creator>Theodoros Anagnostopoulos</dc:creator>
  <cp:lastModifiedBy>user</cp:lastModifiedBy>
  <cp:revision>23</cp:revision>
  <dcterms:created xsi:type="dcterms:W3CDTF">2006-08-16T00:00:00Z</dcterms:created>
  <dcterms:modified xsi:type="dcterms:W3CDTF">2014-06-09T12:57:27Z</dcterms:modified>
</cp:coreProperties>
</file>