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82FD10-7674-22F3-3844-9F64BD9FC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8FAFB49-5456-1A00-FD3E-BA76E5FC7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8BF4F1-A183-22A4-39E2-10116C2F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DCE66B-9341-F8BA-4733-916EDB49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C963A8-75DD-4DC5-6126-30C5497F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97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80BC32-8052-79FE-9741-B85B353C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EB78D0F-0C92-5E73-B268-D7A943DA7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0BEFCE-0BF1-288E-83DB-1E55C2ED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DF84BE-CE18-21F9-1CF1-167A9EA5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D4D089-409B-5A1A-0946-AE968F86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5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C0FBD4D-8CCB-190D-39F6-D3A757253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05B5FA7-9A9C-1EA5-817D-58602FC32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F2BF56-C45B-7C9E-9525-FBA23DB0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BB5FF4-E568-171B-4A8A-0CC5810E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4FF558-EB6F-B951-65C7-9A83A259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34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F6DB7C-8B82-B339-A0E9-08948AA7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341C2D-D546-C323-2B3D-CFED5D85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F5A0B5-56EB-2145-2227-03FE1255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CFF96F-E452-2C1C-5812-74A4C1EE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23D68A-1C4A-FC47-27EB-DF01FFAF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94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E2828E-5CA7-782E-89B4-1BE7D1F5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6FC1E00-A684-3C28-9A72-517BA609A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5C5C13-A367-F4F3-BCE4-D1085DFF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F87920-297C-7424-9BD3-434185A6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1FF7E4-9B72-9E6B-77F4-FE568313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11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83EED-A960-3364-2CD3-C561B5E5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7426A2-9602-4DD6-8D95-BE5EE21EA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340665A-FFA7-D284-081D-4F8790127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A159714-96E4-BA00-E323-4CC69737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5CFD049-A8DD-9CE9-C04D-B1C775FC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8A723D-8753-6831-5114-4D689AA2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04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6896F3-EAA4-F8E4-4DB5-29F54827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B4D504-5B84-B1BA-A3E6-03C5DAD9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93C590C-FC29-6988-1678-A2585F0B0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1E748F4-2207-9A94-9FF9-CB63E2CE6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D1DC9D5-F7BA-6C7B-2431-B8DC7F6C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C3E45A0-D437-E43A-F932-22137F92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DF94BBB-6EA0-ABF7-D96A-ED808F66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02A306A-09E4-019F-8E5A-C0D7F6D9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85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4A5263-461F-77B8-2EC3-9ACC8656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162685D-26BE-34A3-EE42-E934A9AF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CACD4F1-6584-1533-F107-1293D73B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3D3D2B7-3C89-E751-9BE3-F070F732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56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4E0B90-F821-4696-AF42-B977B7F3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CBEF5BD-ECB5-2C37-C4E3-461CA87D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08FD711-F78C-927E-8513-C88E5AB1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43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02CCFE-D440-EA2B-195B-C6370F76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EBFCD0-28FB-04D9-A4F6-3D7EB02DE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6A0A80F-E624-8774-F788-17515C7C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8C03D79-9675-DAB3-C95C-F5138388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FF04319-D929-4E53-8FEC-37697E02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1B17242-97B9-6209-2CF0-4DE1C981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31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F06C1E-730C-EBC9-9408-87B393E0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8DD2FED-1F27-AD5C-3EC6-BC81795AE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F56E4C-D880-25BB-4C99-2413DC56D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3E8715-AEB9-FB69-06B5-8DE746B1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73BB478-1548-C03B-C1D9-451F5312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9642EB-65DD-A476-CA57-D7617FB7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44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F9D9561-87BD-D7D5-333D-AA46A1DF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11242E-B7AE-3200-416D-DE11D0ED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8AB6A8-71C3-365E-7F49-D4E5608B6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E4B79F-0281-4ACA-97D1-EFE87300CD00}" type="datetimeFigureOut">
              <a:rPr lang="el-GR" smtClean="0"/>
              <a:t>1/3/2024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025A6B-019F-091E-B688-A474D628C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4C39A2F-073E-5D3C-02D4-1F755196B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F8404-4DA5-4A6D-9FA7-8382B6E04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60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E808781-E4B1-8EF5-1BAF-1CBD3B4CE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30036"/>
            <a:ext cx="9144000" cy="3927764"/>
          </a:xfrm>
        </p:spPr>
        <p:txBody>
          <a:bodyPr/>
          <a:lstStyle/>
          <a:p>
            <a:r>
              <a:rPr lang="en-US" sz="3600" dirty="0"/>
              <a:t>Georgios Arabatzis</a:t>
            </a:r>
          </a:p>
          <a:p>
            <a:r>
              <a:rPr lang="en-US" sz="3600" dirty="0"/>
              <a:t>Philosophy and Cultural Space</a:t>
            </a:r>
          </a:p>
          <a:p>
            <a:r>
              <a:rPr lang="en-US" sz="3600" dirty="0"/>
              <a:t>3.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300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933702-6684-B4B0-54C5-BF35AC0F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401108"/>
          </a:xfrm>
        </p:spPr>
        <p:txBody>
          <a:bodyPr/>
          <a:lstStyle/>
          <a:p>
            <a:r>
              <a:rPr lang="en-US" sz="4000" dirty="0"/>
              <a:t>Instead we have to “contextualize”</a:t>
            </a:r>
          </a:p>
          <a:p>
            <a:r>
              <a:rPr lang="en-US" sz="4000" dirty="0"/>
              <a:t>What does this mean?</a:t>
            </a:r>
          </a:p>
          <a:p>
            <a:r>
              <a:rPr lang="en-US" sz="4000" dirty="0"/>
              <a:t>Find the crucial distinctions in a given situation</a:t>
            </a:r>
          </a:p>
          <a:p>
            <a:r>
              <a:rPr lang="en-US" sz="4000" dirty="0"/>
              <a:t>For example:</a:t>
            </a:r>
          </a:p>
          <a:p>
            <a:r>
              <a:rPr lang="en-US" sz="4000" dirty="0"/>
              <a:t>Before the war : war or peace</a:t>
            </a:r>
          </a:p>
          <a:p>
            <a:r>
              <a:rPr lang="en-US" sz="4000" dirty="0"/>
              <a:t>After the war: victory or defeat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612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817118-E812-75B4-91D9-3A56F3C32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>
            <a:normAutofit/>
          </a:bodyPr>
          <a:lstStyle/>
          <a:p>
            <a:r>
              <a:rPr lang="en-US" sz="3600" dirty="0"/>
              <a:t>Impossibility to take a universal subject as foundation</a:t>
            </a:r>
          </a:p>
          <a:p>
            <a:r>
              <a:rPr lang="en-US" sz="3600" dirty="0"/>
              <a:t>There is no universal subject (deconstruction of the subject)</a:t>
            </a:r>
          </a:p>
          <a:p>
            <a:r>
              <a:rPr lang="en-US" sz="3600" dirty="0"/>
              <a:t>Rather differences:</a:t>
            </a:r>
          </a:p>
          <a:p>
            <a:r>
              <a:rPr lang="en-US" sz="3600" dirty="0"/>
              <a:t>Gender</a:t>
            </a:r>
          </a:p>
          <a:p>
            <a:r>
              <a:rPr lang="en-US" sz="3600" dirty="0"/>
              <a:t>Race</a:t>
            </a:r>
          </a:p>
          <a:p>
            <a:r>
              <a:rPr lang="en-US" sz="3600" dirty="0"/>
              <a:t>Colonialism (subaltern subject) – post-colonialism (cultural hybridization</a:t>
            </a:r>
            <a:r>
              <a:rPr lang="en-US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747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9C5466-F140-004F-62CB-EA723CE3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982"/>
            <a:ext cx="10515600" cy="5317981"/>
          </a:xfrm>
        </p:spPr>
        <p:txBody>
          <a:bodyPr/>
          <a:lstStyle/>
          <a:p>
            <a:r>
              <a:rPr lang="en-US" sz="4000" dirty="0"/>
              <a:t>Space = the geometrical and the cultural space</a:t>
            </a:r>
          </a:p>
          <a:p>
            <a:r>
              <a:rPr lang="en-US" sz="4000" dirty="0"/>
              <a:t>Yet, the geometrical space is already a cultural space</a:t>
            </a:r>
          </a:p>
          <a:p>
            <a:r>
              <a:rPr lang="en-US" sz="4000" dirty="0"/>
              <a:t>Relations of propriety</a:t>
            </a:r>
          </a:p>
          <a:p>
            <a:r>
              <a:rPr lang="en-US" sz="4000" dirty="0"/>
              <a:t>Relations of domination</a:t>
            </a:r>
          </a:p>
          <a:p>
            <a:r>
              <a:rPr lang="en-US" sz="4000" dirty="0"/>
              <a:t>Hierarchical Relations</a:t>
            </a:r>
          </a:p>
          <a:p>
            <a:r>
              <a:rPr lang="en-US" sz="4000" dirty="0"/>
              <a:t>Through Geometry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420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6B143A-1CAF-A8C4-5288-3891B62DF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/>
          <a:lstStyle/>
          <a:p>
            <a:r>
              <a:rPr lang="en-US" sz="3600" dirty="0"/>
              <a:t>Rather: 1) figurative space – 2) space of representation</a:t>
            </a:r>
          </a:p>
          <a:p>
            <a:r>
              <a:rPr lang="en-US" sz="3600" dirty="0"/>
              <a:t>1)	Figurative space</a:t>
            </a:r>
          </a:p>
          <a:p>
            <a:r>
              <a:rPr lang="en-US" sz="3600" dirty="0"/>
              <a:t>Perspective = domination, expansion </a:t>
            </a:r>
          </a:p>
          <a:p>
            <a:r>
              <a:rPr lang="en-US" sz="3600" dirty="0"/>
              <a:t>Objectivism – relation of masses within space</a:t>
            </a:r>
          </a:p>
          <a:p>
            <a:r>
              <a:rPr lang="en-US" sz="3600" dirty="0"/>
              <a:t>The point of view of a dominant spectator</a:t>
            </a:r>
          </a:p>
          <a:p>
            <a:r>
              <a:rPr lang="en-US" sz="3600" dirty="0"/>
              <a:t>The state and the individual </a:t>
            </a:r>
          </a:p>
          <a:p>
            <a:r>
              <a:rPr lang="en-US" sz="3600" dirty="0"/>
              <a:t>The public and the private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258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ζωγραφική, ρουχισμός, τέχνη, άνθρωποι&#10;&#10;Περιγραφή που δημιουργήθηκε αυτόματα">
            <a:extLst>
              <a:ext uri="{FF2B5EF4-FFF2-40B4-BE49-F238E27FC236}">
                <a16:creationId xmlns:a16="http://schemas.microsoft.com/office/drawing/2014/main" id="{869A4199-1DB4-2B4A-0827-D8ECFA97B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70" y="1090974"/>
            <a:ext cx="9715059" cy="4284590"/>
          </a:xfrm>
        </p:spPr>
      </p:pic>
    </p:spTree>
    <p:extLst>
      <p:ext uri="{BB962C8B-B14F-4D97-AF65-F5344CB8AC3E}">
        <p14:creationId xmlns:p14="http://schemas.microsoft.com/office/powerpoint/2010/main" val="312547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εκκλησία, τέχνη, ζωγραφική, Άγιοι τόποι&#10;&#10;Περιγραφή που δημιουργήθηκε αυτόματα">
            <a:extLst>
              <a:ext uri="{FF2B5EF4-FFF2-40B4-BE49-F238E27FC236}">
                <a16:creationId xmlns:a16="http://schemas.microsoft.com/office/drawing/2014/main" id="{A790452E-A7E2-C42E-BF87-87875D9B5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06" y="817563"/>
            <a:ext cx="6907188" cy="5359400"/>
          </a:xfrm>
        </p:spPr>
      </p:pic>
    </p:spTree>
    <p:extLst>
      <p:ext uri="{BB962C8B-B14F-4D97-AF65-F5344CB8AC3E}">
        <p14:creationId xmlns:p14="http://schemas.microsoft.com/office/powerpoint/2010/main" val="233010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ρουχισμός, ζωγραφική, εσωτερικός χώρος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7E75317D-AAE0-B407-344B-2F27F4655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86" y="636588"/>
            <a:ext cx="4814228" cy="5540375"/>
          </a:xfrm>
        </p:spPr>
      </p:pic>
    </p:spTree>
    <p:extLst>
      <p:ext uri="{BB962C8B-B14F-4D97-AF65-F5344CB8AC3E}">
        <p14:creationId xmlns:p14="http://schemas.microsoft.com/office/powerpoint/2010/main" val="43918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87F091-225E-75E5-6CFB-D6DFB118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276418"/>
          </a:xfrm>
        </p:spPr>
        <p:txBody>
          <a:bodyPr/>
          <a:lstStyle/>
          <a:p>
            <a:r>
              <a:rPr lang="en-US" sz="3600" dirty="0"/>
              <a:t>2)	Space of representation</a:t>
            </a:r>
          </a:p>
          <a:p>
            <a:r>
              <a:rPr lang="en-US" sz="3600" dirty="0"/>
              <a:t>The Commons</a:t>
            </a:r>
          </a:p>
          <a:p>
            <a:r>
              <a:rPr lang="en-US" sz="3600" dirty="0"/>
              <a:t>The commons, between state and private sector, are treated as invisible.</a:t>
            </a:r>
          </a:p>
          <a:p>
            <a:r>
              <a:rPr lang="en-US" sz="3600" dirty="0"/>
              <a:t>Political and social weight of the commons?</a:t>
            </a:r>
          </a:p>
          <a:p>
            <a:r>
              <a:rPr lang="en-US" sz="3600" dirty="0"/>
              <a:t>Economists, policymakers, big organizations.</a:t>
            </a:r>
          </a:p>
          <a:p>
            <a:r>
              <a:rPr lang="en-US" sz="3600" dirty="0"/>
              <a:t>Urban and virtual spaces (imagination) – creating social bonds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479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D1814E-9257-15C7-96CF-0E659166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691"/>
            <a:ext cx="10515600" cy="5290272"/>
          </a:xfrm>
        </p:spPr>
        <p:txBody>
          <a:bodyPr/>
          <a:lstStyle/>
          <a:p>
            <a:r>
              <a:rPr lang="en-US" sz="4000" dirty="0"/>
              <a:t>Space and social bonds</a:t>
            </a:r>
          </a:p>
          <a:p>
            <a:r>
              <a:rPr lang="en-US" sz="4000" dirty="0"/>
              <a:t>Transformation of everyday life</a:t>
            </a:r>
          </a:p>
          <a:p>
            <a:r>
              <a:rPr lang="en-US" sz="4000" dirty="0"/>
              <a:t>A different epistemology of everyday life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373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D9D44C-6CDA-8187-57DD-DB874120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818"/>
            <a:ext cx="10515600" cy="5207145"/>
          </a:xfrm>
        </p:spPr>
        <p:txBody>
          <a:bodyPr/>
          <a:lstStyle/>
          <a:p>
            <a:r>
              <a:rPr lang="en-US" sz="4000" dirty="0"/>
              <a:t>Against vicious effects</a:t>
            </a:r>
          </a:p>
          <a:p>
            <a:r>
              <a:rPr lang="en-US" sz="4000" dirty="0"/>
              <a:t>Economic crisis</a:t>
            </a:r>
          </a:p>
          <a:p>
            <a:r>
              <a:rPr lang="en-US" sz="4000" dirty="0" err="1"/>
              <a:t>Disappropriation</a:t>
            </a:r>
            <a:endParaRPr lang="en-US" sz="4000" dirty="0"/>
          </a:p>
          <a:p>
            <a:r>
              <a:rPr lang="en-US" sz="4000" dirty="0"/>
              <a:t>Isolation</a:t>
            </a:r>
          </a:p>
          <a:p>
            <a:r>
              <a:rPr lang="en-US" sz="4000" dirty="0"/>
              <a:t>Climate change</a:t>
            </a:r>
          </a:p>
          <a:p>
            <a:r>
              <a:rPr lang="en-US" sz="4000" dirty="0"/>
              <a:t>Silence and media = cultural space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05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3F15D5-EDB7-73D8-82C8-612E7A34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491"/>
            <a:ext cx="10515600" cy="4223472"/>
          </a:xfrm>
        </p:spPr>
        <p:txBody>
          <a:bodyPr/>
          <a:lstStyle/>
          <a:p>
            <a:r>
              <a:rPr lang="en-US" sz="4400" dirty="0"/>
              <a:t>The retreat of realism</a:t>
            </a:r>
          </a:p>
          <a:p>
            <a:r>
              <a:rPr lang="en-US" sz="4400" dirty="0"/>
              <a:t>The rise of culturalism </a:t>
            </a:r>
          </a:p>
          <a:p>
            <a:r>
              <a:rPr lang="en-US" sz="4400" dirty="0"/>
              <a:t>The rise of constructivism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344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4105AF-1679-47C0-D431-B34A323F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5127"/>
            <a:ext cx="10515600" cy="5331836"/>
          </a:xfrm>
        </p:spPr>
        <p:txBody>
          <a:bodyPr/>
          <a:lstStyle/>
          <a:p>
            <a:r>
              <a:rPr lang="en-US" sz="4000" dirty="0"/>
              <a:t>Alternative idea of the space</a:t>
            </a:r>
          </a:p>
          <a:p>
            <a:r>
              <a:rPr lang="en-US" sz="4000" dirty="0"/>
              <a:t>Two characteristics:</a:t>
            </a:r>
          </a:p>
          <a:p>
            <a:r>
              <a:rPr lang="en-US" sz="4000" dirty="0"/>
              <a:t>-	Unmanaged</a:t>
            </a:r>
          </a:p>
          <a:p>
            <a:r>
              <a:rPr lang="en-US" sz="4000" dirty="0"/>
              <a:t>-	Institutional</a:t>
            </a:r>
          </a:p>
          <a:p>
            <a:r>
              <a:rPr lang="en-US" sz="4000" dirty="0"/>
              <a:t>Spaces that matter (in analysis also)</a:t>
            </a:r>
          </a:p>
          <a:p>
            <a:r>
              <a:rPr lang="en-US" sz="4000" dirty="0"/>
              <a:t>Care for the ecosystems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373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237244-FC44-D372-5DEB-143FEAF7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/>
          <a:lstStyle/>
          <a:p>
            <a:r>
              <a:rPr lang="en-US" sz="4400" dirty="0"/>
              <a:t>Against the impasses of contemporary world</a:t>
            </a:r>
          </a:p>
          <a:p>
            <a:r>
              <a:rPr lang="en-US" sz="4400" dirty="0"/>
              <a:t>Against subjective appropriation</a:t>
            </a:r>
          </a:p>
          <a:p>
            <a:r>
              <a:rPr lang="en-US" sz="4400" dirty="0"/>
              <a:t>Against objectivation</a:t>
            </a:r>
          </a:p>
          <a:p>
            <a:r>
              <a:rPr lang="en-US" sz="4400" dirty="0"/>
              <a:t>Commons </a:t>
            </a:r>
            <a:r>
              <a:rPr lang="en-US" sz="4800" i="1" dirty="0"/>
              <a:t>is</a:t>
            </a:r>
            <a:r>
              <a:rPr lang="en-US" sz="4400" dirty="0"/>
              <a:t> the cultural sphere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2447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ζωγραφική, ζωγραφιά, τοπίο, δέν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1CFD98F8-685D-57EE-9E77-1C3FCA8BE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75" y="984250"/>
            <a:ext cx="7862650" cy="5192713"/>
          </a:xfrm>
        </p:spPr>
      </p:pic>
    </p:spTree>
    <p:extLst>
      <p:ext uri="{BB962C8B-B14F-4D97-AF65-F5344CB8AC3E}">
        <p14:creationId xmlns:p14="http://schemas.microsoft.com/office/powerpoint/2010/main" val="1057361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ουρανός, εξωτερικός χώρος/ύπαιθρος, κτίριο, Αψ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DBC9BD2D-BC67-9C55-A08F-080C9945C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1" y="831850"/>
            <a:ext cx="7126817" cy="5345113"/>
          </a:xfrm>
        </p:spPr>
      </p:pic>
    </p:spTree>
    <p:extLst>
      <p:ext uri="{BB962C8B-B14F-4D97-AF65-F5344CB8AC3E}">
        <p14:creationId xmlns:p14="http://schemas.microsoft.com/office/powerpoint/2010/main" val="58071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αρχιτεκτονική, ουρανός, εξωτερικός χώρος/ύπαιθρος, νερό&#10;&#10;Περιγραφή που δημιουργήθηκε αυτόματα">
            <a:extLst>
              <a:ext uri="{FF2B5EF4-FFF2-40B4-BE49-F238E27FC236}">
                <a16:creationId xmlns:a16="http://schemas.microsoft.com/office/drawing/2014/main" id="{0E20647E-DC5C-77A8-F201-EF9037864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35" y="554182"/>
            <a:ext cx="8270930" cy="5622781"/>
          </a:xfrm>
        </p:spPr>
      </p:pic>
    </p:spTree>
    <p:extLst>
      <p:ext uri="{BB962C8B-B14F-4D97-AF65-F5344CB8AC3E}">
        <p14:creationId xmlns:p14="http://schemas.microsoft.com/office/powerpoint/2010/main" val="2406652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εξωτερικός χώρος/ύπαιθρος, δέντρο, φυτό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2F835E7D-C79A-17DC-A7B5-D0A2EDCCE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762000"/>
            <a:ext cx="7219950" cy="5414963"/>
          </a:xfrm>
        </p:spPr>
      </p:pic>
    </p:spTree>
    <p:extLst>
      <p:ext uri="{BB962C8B-B14F-4D97-AF65-F5344CB8AC3E}">
        <p14:creationId xmlns:p14="http://schemas.microsoft.com/office/powerpoint/2010/main" val="401863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εξωτερικός χώρος/ύπαιθρος, χερσαίο όχημα, ζωγραφική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0CA8FD95-F9FA-3887-7C74-069704505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1" y="831850"/>
            <a:ext cx="7126817" cy="5345113"/>
          </a:xfrm>
        </p:spPr>
      </p:pic>
    </p:spTree>
    <p:extLst>
      <p:ext uri="{BB962C8B-B14F-4D97-AF65-F5344CB8AC3E}">
        <p14:creationId xmlns:p14="http://schemas.microsoft.com/office/powerpoint/2010/main" val="1361251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ουρανός, ζωγραφική, κτίριο, πανόραμα&#10;&#10;Περιγραφή που δημιουργήθηκε αυτόματα">
            <a:extLst>
              <a:ext uri="{FF2B5EF4-FFF2-40B4-BE49-F238E27FC236}">
                <a16:creationId xmlns:a16="http://schemas.microsoft.com/office/drawing/2014/main" id="{341DB0C5-0D30-E036-FD32-D4F1073BF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4894"/>
            <a:ext cx="10515600" cy="2830449"/>
          </a:xfrm>
        </p:spPr>
      </p:pic>
    </p:spTree>
    <p:extLst>
      <p:ext uri="{BB962C8B-B14F-4D97-AF65-F5344CB8AC3E}">
        <p14:creationId xmlns:p14="http://schemas.microsoft.com/office/powerpoint/2010/main" val="75922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63F67C-430B-956F-9C53-C697AB25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964"/>
            <a:ext cx="10515600" cy="5220999"/>
          </a:xfrm>
        </p:spPr>
        <p:txBody>
          <a:bodyPr/>
          <a:lstStyle/>
          <a:p>
            <a:r>
              <a:rPr lang="en-US" sz="3600" dirty="0"/>
              <a:t>Failure of phenomenology to describe the transcendental Ego</a:t>
            </a:r>
          </a:p>
          <a:p>
            <a:r>
              <a:rPr lang="en-US" sz="3600" dirty="0"/>
              <a:t>The subject in Descartes = transparent to itself, it can have clear and distinct ideas about the reality.</a:t>
            </a:r>
          </a:p>
          <a:p>
            <a:r>
              <a:rPr lang="en-US" sz="3600" dirty="0"/>
              <a:t>The possibility to have general representations due to the foundational position of the subject.</a:t>
            </a:r>
          </a:p>
          <a:p>
            <a:r>
              <a:rPr lang="en-US" sz="3600" dirty="0"/>
              <a:t>The subject can represent reality.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97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911951-B75A-25F0-C650-6E814BE6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276418"/>
          </a:xfrm>
        </p:spPr>
        <p:txBody>
          <a:bodyPr/>
          <a:lstStyle/>
          <a:p>
            <a:r>
              <a:rPr lang="en-US" sz="3200" dirty="0"/>
              <a:t>Criticism against Descartes = the theory of the subject (the cogito) is a vicious circle (Kant).</a:t>
            </a:r>
          </a:p>
          <a:p>
            <a:endParaRPr lang="en-US" sz="3200" dirty="0"/>
          </a:p>
          <a:p>
            <a:r>
              <a:rPr lang="en-US" sz="3200" dirty="0"/>
              <a:t>Effort to re-establish the subject by Husserl – impossibility to do so.</a:t>
            </a:r>
          </a:p>
          <a:p>
            <a:endParaRPr lang="en-US" sz="3200" dirty="0"/>
          </a:p>
          <a:p>
            <a:r>
              <a:rPr lang="en-US" sz="3200" dirty="0"/>
              <a:t>Yet:</a:t>
            </a:r>
          </a:p>
          <a:p>
            <a:r>
              <a:rPr lang="en-US" sz="3200" dirty="0"/>
              <a:t>Success of the eidetic reduction = everything is a “thing” and its “meaning”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25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DE9CA9-7240-2918-47C6-081E7C07A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/>
          <a:lstStyle/>
          <a:p>
            <a:r>
              <a:rPr lang="en-US" sz="3600" dirty="0"/>
              <a:t>A table is a   </a:t>
            </a:r>
          </a:p>
          <a:p>
            <a:endParaRPr lang="en-US" sz="3600" dirty="0"/>
          </a:p>
          <a:p>
            <a:r>
              <a:rPr lang="en-US" sz="3600" dirty="0"/>
              <a:t>        </a:t>
            </a:r>
          </a:p>
          <a:p>
            <a:r>
              <a:rPr lang="en-US" sz="3600" dirty="0"/>
              <a:t>And a “t-a-b-l-e”</a:t>
            </a:r>
          </a:p>
          <a:p>
            <a:r>
              <a:rPr lang="en-US" sz="3600" dirty="0"/>
              <a:t>And the concept of the “table”</a:t>
            </a:r>
          </a:p>
          <a:p>
            <a:r>
              <a:rPr lang="en-US" sz="3600" dirty="0"/>
              <a:t>All at once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BB714C6-CDAD-38C7-96F3-2DD579E9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21" y="1672755"/>
            <a:ext cx="11156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0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4CBEA8-C621-CDC3-932F-E4EA21FA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255"/>
            <a:ext cx="10515600" cy="5248708"/>
          </a:xfrm>
        </p:spPr>
        <p:txBody>
          <a:bodyPr/>
          <a:lstStyle/>
          <a:p>
            <a:r>
              <a:rPr lang="en-US" sz="4000" dirty="0"/>
              <a:t>Against the empiricist psychology : association of ideas through experience</a:t>
            </a:r>
          </a:p>
          <a:p>
            <a:r>
              <a:rPr lang="en-US" sz="4000" dirty="0"/>
              <a:t>Against the Aristotelian psychology = things are known through distinct mental faculties</a:t>
            </a:r>
          </a:p>
          <a:p>
            <a:r>
              <a:rPr lang="en-US" sz="4000" dirty="0"/>
              <a:t>(Faculty psychology)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735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7D3A9E-848D-71E7-A8C7-146DBB80F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691"/>
            <a:ext cx="10515600" cy="5290272"/>
          </a:xfrm>
        </p:spPr>
        <p:txBody>
          <a:bodyPr/>
          <a:lstStyle/>
          <a:p>
            <a:r>
              <a:rPr lang="en-US" sz="3600" dirty="0"/>
              <a:t>Practical consequences:</a:t>
            </a:r>
          </a:p>
          <a:p>
            <a:r>
              <a:rPr lang="en-US" sz="3600" dirty="0"/>
              <a:t>Impossibility to establish realism</a:t>
            </a:r>
          </a:p>
          <a:p>
            <a:r>
              <a:rPr lang="en-US" sz="3600" dirty="0"/>
              <a:t>There is not a realist entity on which one could develop a philosophical realism</a:t>
            </a:r>
          </a:p>
          <a:p>
            <a:r>
              <a:rPr lang="en-US" sz="3600" dirty="0"/>
              <a:t>(like Platonic ideas or Cartesian cogito or the simple experience)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753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52445F-58DF-35E1-5E61-7BFE784F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345690"/>
          </a:xfrm>
        </p:spPr>
        <p:txBody>
          <a:bodyPr/>
          <a:lstStyle/>
          <a:p>
            <a:r>
              <a:rPr lang="en-US" sz="4000" dirty="0"/>
              <a:t>Thus, everything is cultural</a:t>
            </a:r>
          </a:p>
          <a:p>
            <a:r>
              <a:rPr lang="en-US" sz="4000" dirty="0"/>
              <a:t>Rise of the culturalism</a:t>
            </a:r>
          </a:p>
          <a:p>
            <a:r>
              <a:rPr lang="en-US" sz="4000" dirty="0"/>
              <a:t>Cultural means are construed</a:t>
            </a:r>
          </a:p>
          <a:p>
            <a:r>
              <a:rPr lang="en-US" sz="4000" dirty="0"/>
              <a:t>Rise of the constructivism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882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2524FC-5F7C-934C-0248-C3A0EE64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/>
          <a:lstStyle/>
          <a:p>
            <a:r>
              <a:rPr lang="en-US" sz="4400" dirty="0"/>
              <a:t>Impossibility to insert something into a larger frame</a:t>
            </a:r>
          </a:p>
          <a:p>
            <a:r>
              <a:rPr lang="en-US" sz="4400" dirty="0"/>
              <a:t>Historical</a:t>
            </a:r>
          </a:p>
          <a:p>
            <a:r>
              <a:rPr lang="en-US" sz="4400" dirty="0"/>
              <a:t>Economical</a:t>
            </a:r>
          </a:p>
          <a:p>
            <a:r>
              <a:rPr lang="en-US" sz="4400" dirty="0"/>
              <a:t>Social</a:t>
            </a:r>
          </a:p>
          <a:p>
            <a:r>
              <a:rPr lang="en-US" sz="4400" dirty="0"/>
              <a:t>Etc.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503185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497</Words>
  <Application>Microsoft Office PowerPoint</Application>
  <PresentationFormat>Ευρεία οθόνη</PresentationFormat>
  <Paragraphs>88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Georgios Arabatzis</dc:creator>
  <cp:lastModifiedBy>Georgios Arabatzis</cp:lastModifiedBy>
  <cp:revision>15</cp:revision>
  <dcterms:created xsi:type="dcterms:W3CDTF">2024-03-01T10:41:19Z</dcterms:created>
  <dcterms:modified xsi:type="dcterms:W3CDTF">2024-03-01T11:01:52Z</dcterms:modified>
</cp:coreProperties>
</file>