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4" d="100"/>
          <a:sy n="44" d="100"/>
        </p:scale>
        <p:origin x="4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93809B-BED0-E8F0-6257-50FFED50560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53376A3-0771-5000-A697-C53DCDF565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5093517-AB24-9144-B051-D761C1F03B71}"/>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5" name="Θέση υποσέλιδου 4">
            <a:extLst>
              <a:ext uri="{FF2B5EF4-FFF2-40B4-BE49-F238E27FC236}">
                <a16:creationId xmlns:a16="http://schemas.microsoft.com/office/drawing/2014/main" id="{837209F7-2EEB-193A-F2F8-760B3DB854F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70DD051-BCEC-A418-4189-1BCE3E722C76}"/>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92360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47FC09-B5C5-45B5-A7E9-B1528C64302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5D3269F-0B18-3A77-277C-AD1DB358792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1703322-8A8F-1FB0-A7D3-64F2DFB7C5C3}"/>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5" name="Θέση υποσέλιδου 4">
            <a:extLst>
              <a:ext uri="{FF2B5EF4-FFF2-40B4-BE49-F238E27FC236}">
                <a16:creationId xmlns:a16="http://schemas.microsoft.com/office/drawing/2014/main" id="{EB4B0782-5F50-B529-174F-CA630AB3FA2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5C4E37C-DE14-3317-1A35-9738E9E4F0B9}"/>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353041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7B08AB9D-04AD-80A9-683D-A6555C7838D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A8745FF-1786-0753-71DF-04A5CC61F0E6}"/>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D75FE54-7862-4642-0D11-EC0380A38AFD}"/>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5" name="Θέση υποσέλιδου 4">
            <a:extLst>
              <a:ext uri="{FF2B5EF4-FFF2-40B4-BE49-F238E27FC236}">
                <a16:creationId xmlns:a16="http://schemas.microsoft.com/office/drawing/2014/main" id="{598F79A2-BC0F-CCE7-4233-9C7F109B620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31CFC5D-3DE9-6687-436C-38D8921D0A2A}"/>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406045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1CDA02-2782-C708-B853-53C0788A41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AEF0FF0-26DC-C7CD-A0EF-9CCD531CFC8A}"/>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893F615-C3FC-CA64-50DB-5F4E3E9E5D55}"/>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5" name="Θέση υποσέλιδου 4">
            <a:extLst>
              <a:ext uri="{FF2B5EF4-FFF2-40B4-BE49-F238E27FC236}">
                <a16:creationId xmlns:a16="http://schemas.microsoft.com/office/drawing/2014/main" id="{0DBAEE39-D281-AC6B-B008-01234C83CA6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AF7AC3A-F7D2-6188-5CEB-FB23CC97E6B0}"/>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372950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55BAE9-886A-5C78-409E-5692EA67799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A5AC31E-E539-FC79-E4DB-ADFD916F36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D4EAD2F-AB60-9298-3048-F1E6D84D545B}"/>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5" name="Θέση υποσέλιδου 4">
            <a:extLst>
              <a:ext uri="{FF2B5EF4-FFF2-40B4-BE49-F238E27FC236}">
                <a16:creationId xmlns:a16="http://schemas.microsoft.com/office/drawing/2014/main" id="{830F3706-8100-9613-EF63-3219420DC1D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281EA95-351C-5362-52F9-BAB9A459280A}"/>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2410932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EE935A-2868-2B5A-A2F0-C7E7F7A6B6B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44DD778-2D9A-8FE6-4C6B-9E59D0043A3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693A4C4-6084-C474-9BC0-8EEFA609579C}"/>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92944A9-F06D-8364-3960-7CB876982EEC}"/>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6" name="Θέση υποσέλιδου 5">
            <a:extLst>
              <a:ext uri="{FF2B5EF4-FFF2-40B4-BE49-F238E27FC236}">
                <a16:creationId xmlns:a16="http://schemas.microsoft.com/office/drawing/2014/main" id="{B46D751E-6F33-E633-226C-A2DAFEEE874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10527A3-7389-239B-4A1E-30A4E4EBF98E}"/>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194418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ADD0B7-4DE6-F9F9-C778-BB7D6C0A064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00033BF-2566-FCF0-8465-1BE6A59712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FF363C4-7937-5140-36DF-CBAE734201B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CD2ADFB-9754-55D9-553A-180A49DBD8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39DC3C3-7F97-FBFC-C567-C960A2AEF16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9629CBCE-1DB1-9916-1D8F-26B934C9D579}"/>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8" name="Θέση υποσέλιδου 7">
            <a:extLst>
              <a:ext uri="{FF2B5EF4-FFF2-40B4-BE49-F238E27FC236}">
                <a16:creationId xmlns:a16="http://schemas.microsoft.com/office/drawing/2014/main" id="{F7199F01-0B65-8F81-89C6-CD8C04EFD0C8}"/>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2514573-3BFD-E06E-E436-084784F03A80}"/>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165352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1B82BA-C88B-627D-E2BF-F31290A1814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1029C30-7D18-20A4-F958-BC22AC171F54}"/>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4" name="Θέση υποσέλιδου 3">
            <a:extLst>
              <a:ext uri="{FF2B5EF4-FFF2-40B4-BE49-F238E27FC236}">
                <a16:creationId xmlns:a16="http://schemas.microsoft.com/office/drawing/2014/main" id="{D2C4560A-1CF8-7740-0651-CC364D152B5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0953043-9E74-0C95-7B90-D58B9FEFA750}"/>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2643952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61B68B9-9972-2464-C105-F12B77528C9B}"/>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3" name="Θέση υποσέλιδου 2">
            <a:extLst>
              <a:ext uri="{FF2B5EF4-FFF2-40B4-BE49-F238E27FC236}">
                <a16:creationId xmlns:a16="http://schemas.microsoft.com/office/drawing/2014/main" id="{FA9A5021-2714-10E5-98F2-79E00CE75EE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B2EECDF-137A-884B-CD1F-32F142913F10}"/>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203836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0F805-3986-B5E2-51B4-DF44D8D67D4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3650077-F819-F461-4FAF-DBFEE3C917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F2B703D-AABC-B698-D66B-8333575F6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12CB768-328D-61F6-9FAD-6080C04D096E}"/>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6" name="Θέση υποσέλιδου 5">
            <a:extLst>
              <a:ext uri="{FF2B5EF4-FFF2-40B4-BE49-F238E27FC236}">
                <a16:creationId xmlns:a16="http://schemas.microsoft.com/office/drawing/2014/main" id="{8CC23335-D176-0C1B-4585-E32BCEE054B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E961113-0FDE-98E3-3BAC-5A7B4FD661D3}"/>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9228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BA0F68-84AD-DCD7-39BD-D6C6F43BF89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7DD3F84-4141-4A7C-C895-752DE90AF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7DC8CE81-F487-7224-D486-796217C8C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458D45C-3655-0254-A323-F45A879CB21E}"/>
              </a:ext>
            </a:extLst>
          </p:cNvPr>
          <p:cNvSpPr>
            <a:spLocks noGrp="1"/>
          </p:cNvSpPr>
          <p:nvPr>
            <p:ph type="dt" sz="half" idx="10"/>
          </p:nvPr>
        </p:nvSpPr>
        <p:spPr/>
        <p:txBody>
          <a:bodyPr/>
          <a:lstStyle/>
          <a:p>
            <a:fld id="{DBDD68A4-B794-4DB9-9369-29940D55BFC6}" type="datetimeFigureOut">
              <a:rPr lang="el-GR" smtClean="0"/>
              <a:t>12/2/2024</a:t>
            </a:fld>
            <a:endParaRPr lang="el-GR"/>
          </a:p>
        </p:txBody>
      </p:sp>
      <p:sp>
        <p:nvSpPr>
          <p:cNvPr id="6" name="Θέση υποσέλιδου 5">
            <a:extLst>
              <a:ext uri="{FF2B5EF4-FFF2-40B4-BE49-F238E27FC236}">
                <a16:creationId xmlns:a16="http://schemas.microsoft.com/office/drawing/2014/main" id="{EBF2C3C4-7A8D-BF15-9AC3-C06721D4E40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E2110A5-CA29-C3C7-68E2-955392DE3D55}"/>
              </a:ext>
            </a:extLst>
          </p:cNvPr>
          <p:cNvSpPr>
            <a:spLocks noGrp="1"/>
          </p:cNvSpPr>
          <p:nvPr>
            <p:ph type="sldNum" sz="quarter" idx="12"/>
          </p:nvPr>
        </p:nvSpPr>
        <p:spPr/>
        <p:txBody>
          <a:bodyPr/>
          <a:lstStyle/>
          <a:p>
            <a:fld id="{71E15C7F-2413-4EFA-8530-7345C5ECD5DC}" type="slidenum">
              <a:rPr lang="el-GR" smtClean="0"/>
              <a:t>‹#›</a:t>
            </a:fld>
            <a:endParaRPr lang="el-GR"/>
          </a:p>
        </p:txBody>
      </p:sp>
    </p:spTree>
    <p:extLst>
      <p:ext uri="{BB962C8B-B14F-4D97-AF65-F5344CB8AC3E}">
        <p14:creationId xmlns:p14="http://schemas.microsoft.com/office/powerpoint/2010/main" val="2197755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3F3C3F3-6D9E-EF92-C5E4-11343E01D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451E951-96B2-0A10-AEE2-86A82F792C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8B2E2D4-CA8C-204B-6294-D10F3855A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D68A4-B794-4DB9-9369-29940D55BFC6}" type="datetimeFigureOut">
              <a:rPr lang="el-GR" smtClean="0"/>
              <a:t>12/2/2024</a:t>
            </a:fld>
            <a:endParaRPr lang="el-GR"/>
          </a:p>
        </p:txBody>
      </p:sp>
      <p:sp>
        <p:nvSpPr>
          <p:cNvPr id="5" name="Θέση υποσέλιδου 4">
            <a:extLst>
              <a:ext uri="{FF2B5EF4-FFF2-40B4-BE49-F238E27FC236}">
                <a16:creationId xmlns:a16="http://schemas.microsoft.com/office/drawing/2014/main" id="{DEBB72BB-5463-24B6-82FF-E6BEE1BD39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225A875-4AEF-1EDD-972D-7F34A1E50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15C7F-2413-4EFA-8530-7345C5ECD5DC}" type="slidenum">
              <a:rPr lang="el-GR" smtClean="0"/>
              <a:t>‹#›</a:t>
            </a:fld>
            <a:endParaRPr lang="el-GR"/>
          </a:p>
        </p:txBody>
      </p:sp>
    </p:spTree>
    <p:extLst>
      <p:ext uri="{BB962C8B-B14F-4D97-AF65-F5344CB8AC3E}">
        <p14:creationId xmlns:p14="http://schemas.microsoft.com/office/powerpoint/2010/main" val="1631976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FBDF5B-3B02-6659-998A-E9B7BACAC11A}"/>
              </a:ext>
            </a:extLst>
          </p:cNvPr>
          <p:cNvSpPr>
            <a:spLocks noGrp="1"/>
          </p:cNvSpPr>
          <p:nvPr>
            <p:ph type="ctrTitle"/>
          </p:nvPr>
        </p:nvSpPr>
        <p:spPr/>
        <p:txBody>
          <a:bodyPr>
            <a:normAutofit fontScale="90000"/>
          </a:bodyPr>
          <a:lstStyle/>
          <a:p>
            <a:r>
              <a:rPr lang="en-US" dirty="0"/>
              <a:t>G. Arabatzis</a:t>
            </a:r>
            <a:br>
              <a:rPr lang="en-US" dirty="0"/>
            </a:br>
            <a:br>
              <a:rPr lang="en-US" dirty="0"/>
            </a:br>
            <a:r>
              <a:rPr lang="en-US" i="1" dirty="0"/>
              <a:t>Philosophical Anthropology </a:t>
            </a:r>
            <a:br>
              <a:rPr lang="en-US" i="1" dirty="0"/>
            </a:br>
            <a:r>
              <a:rPr lang="en-US" i="1" dirty="0"/>
              <a:t>of Cultural Space</a:t>
            </a:r>
            <a:endParaRPr lang="el-GR" i="1" dirty="0"/>
          </a:p>
        </p:txBody>
      </p:sp>
    </p:spTree>
    <p:extLst>
      <p:ext uri="{BB962C8B-B14F-4D97-AF65-F5344CB8AC3E}">
        <p14:creationId xmlns:p14="http://schemas.microsoft.com/office/powerpoint/2010/main" val="1493054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ασπρόμαυρο, άτομο, ρουχισμός, ανθρώπινο πρόσωπο&#10;&#10;Περιγραφή που δημιουργήθηκε αυτόματα">
            <a:extLst>
              <a:ext uri="{FF2B5EF4-FFF2-40B4-BE49-F238E27FC236}">
                <a16:creationId xmlns:a16="http://schemas.microsoft.com/office/drawing/2014/main" id="{2EA63985-60AC-670A-E92F-94A5470E4F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2895" y="870857"/>
            <a:ext cx="9279626" cy="5225143"/>
          </a:xfrm>
        </p:spPr>
      </p:pic>
    </p:spTree>
    <p:extLst>
      <p:ext uri="{BB962C8B-B14F-4D97-AF65-F5344CB8AC3E}">
        <p14:creationId xmlns:p14="http://schemas.microsoft.com/office/powerpoint/2010/main" val="2007802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3D1194F-2760-EF92-7EF8-531FEDCCE5F2}"/>
              </a:ext>
            </a:extLst>
          </p:cNvPr>
          <p:cNvSpPr>
            <a:spLocks noGrp="1"/>
          </p:cNvSpPr>
          <p:nvPr>
            <p:ph idx="1"/>
          </p:nvPr>
        </p:nvSpPr>
        <p:spPr>
          <a:xfrm>
            <a:off x="838200" y="957943"/>
            <a:ext cx="10515600" cy="5219020"/>
          </a:xfrm>
        </p:spPr>
        <p:txBody>
          <a:bodyPr/>
          <a:lstStyle/>
          <a:p>
            <a:r>
              <a:rPr lang="en-US" sz="4800" dirty="0"/>
              <a:t>The space concerns the bodies</a:t>
            </a:r>
          </a:p>
          <a:p>
            <a:r>
              <a:rPr lang="en-US" sz="4800" dirty="0"/>
              <a:t>The body is the elementary unity of space</a:t>
            </a:r>
          </a:p>
          <a:p>
            <a:r>
              <a:rPr lang="en-US" sz="4800" dirty="0"/>
              <a:t>The space is made for bodies and is made by bodies</a:t>
            </a:r>
          </a:p>
          <a:p>
            <a:endParaRPr lang="el-GR" dirty="0"/>
          </a:p>
        </p:txBody>
      </p:sp>
    </p:spTree>
    <p:extLst>
      <p:ext uri="{BB962C8B-B14F-4D97-AF65-F5344CB8AC3E}">
        <p14:creationId xmlns:p14="http://schemas.microsoft.com/office/powerpoint/2010/main" val="398650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AB8406-060B-196C-0F7A-A284C0F54273}"/>
              </a:ext>
            </a:extLst>
          </p:cNvPr>
          <p:cNvSpPr>
            <a:spLocks noGrp="1"/>
          </p:cNvSpPr>
          <p:nvPr>
            <p:ph idx="1"/>
          </p:nvPr>
        </p:nvSpPr>
        <p:spPr>
          <a:xfrm>
            <a:off x="838200" y="849086"/>
            <a:ext cx="10515600" cy="5327877"/>
          </a:xfrm>
        </p:spPr>
        <p:txBody>
          <a:bodyPr/>
          <a:lstStyle/>
          <a:p>
            <a:r>
              <a:rPr lang="en-US" sz="4000" dirty="0"/>
              <a:t>A new idea of individuality = not a unity of personal perception and sensibility but a partitioned partitioning subject</a:t>
            </a:r>
          </a:p>
          <a:p>
            <a:r>
              <a:rPr lang="en-US" sz="4000" dirty="0"/>
              <a:t>A member of a more general body, a part of a whole</a:t>
            </a:r>
          </a:p>
          <a:p>
            <a:r>
              <a:rPr lang="en-US" sz="4000" i="1" dirty="0" err="1"/>
              <a:t>Diairesis</a:t>
            </a:r>
            <a:r>
              <a:rPr lang="en-US" sz="4000" dirty="0"/>
              <a:t> and </a:t>
            </a:r>
            <a:r>
              <a:rPr lang="en-US" sz="4000" i="1" dirty="0" err="1"/>
              <a:t>katatemnein</a:t>
            </a:r>
            <a:r>
              <a:rPr lang="en-US" sz="4000" dirty="0"/>
              <a:t> in Ancient Greek, i.e. slicing the real and classifying it</a:t>
            </a:r>
          </a:p>
          <a:p>
            <a:endParaRPr lang="el-GR" dirty="0"/>
          </a:p>
        </p:txBody>
      </p:sp>
    </p:spTree>
    <p:extLst>
      <p:ext uri="{BB962C8B-B14F-4D97-AF65-F5344CB8AC3E}">
        <p14:creationId xmlns:p14="http://schemas.microsoft.com/office/powerpoint/2010/main" val="2178547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C1A33EA-A7F8-1769-32A8-84467B444BE2}"/>
              </a:ext>
            </a:extLst>
          </p:cNvPr>
          <p:cNvSpPr>
            <a:spLocks noGrp="1"/>
          </p:cNvSpPr>
          <p:nvPr>
            <p:ph idx="1"/>
          </p:nvPr>
        </p:nvSpPr>
        <p:spPr>
          <a:xfrm>
            <a:off x="838200" y="587829"/>
            <a:ext cx="10515600" cy="5589134"/>
          </a:xfrm>
        </p:spPr>
        <p:txBody>
          <a:bodyPr/>
          <a:lstStyle/>
          <a:p>
            <a:r>
              <a:rPr lang="en-US" sz="4000" dirty="0"/>
              <a:t>The body and orientation = in front, behind, up down, right, left</a:t>
            </a:r>
          </a:p>
          <a:p>
            <a:r>
              <a:rPr lang="en-US" sz="4000" dirty="0"/>
              <a:t>Procreation and death = inheritance of space, persistence of space, decline and perdition of individual bodies</a:t>
            </a:r>
          </a:p>
          <a:p>
            <a:r>
              <a:rPr lang="en-US" sz="4000" dirty="0"/>
              <a:t>The garden = paradise = eternity of the bodies, committed to pleasure</a:t>
            </a:r>
          </a:p>
          <a:p>
            <a:r>
              <a:rPr lang="en-US" sz="4000" dirty="0"/>
              <a:t>Malediction of the space = exile from paradise</a:t>
            </a:r>
          </a:p>
          <a:p>
            <a:endParaRPr lang="el-GR" dirty="0"/>
          </a:p>
        </p:txBody>
      </p:sp>
    </p:spTree>
    <p:extLst>
      <p:ext uri="{BB962C8B-B14F-4D97-AF65-F5344CB8AC3E}">
        <p14:creationId xmlns:p14="http://schemas.microsoft.com/office/powerpoint/2010/main" val="2419975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A46AB8E-C747-5318-D411-42211D7D73FA}"/>
              </a:ext>
            </a:extLst>
          </p:cNvPr>
          <p:cNvSpPr>
            <a:spLocks noGrp="1"/>
          </p:cNvSpPr>
          <p:nvPr>
            <p:ph idx="1"/>
          </p:nvPr>
        </p:nvSpPr>
        <p:spPr>
          <a:xfrm>
            <a:off x="838200" y="587829"/>
            <a:ext cx="10515600" cy="5589134"/>
          </a:xfrm>
        </p:spPr>
        <p:txBody>
          <a:bodyPr/>
          <a:lstStyle/>
          <a:p>
            <a:r>
              <a:rPr lang="en-US" sz="4000" dirty="0"/>
              <a:t>The space dematerialized = the eye =&gt; idealized spatial relations = the perspective (Renaissance) =&gt; neurosis = understanding without touching, tidiness, all-knowing subject</a:t>
            </a:r>
          </a:p>
          <a:p>
            <a:r>
              <a:rPr lang="en-US" sz="4000" dirty="0"/>
              <a:t>Renaissance Painting -&gt; Photography -&gt; Film –&gt; Television –&gt; Internet –&gt; Mobile Phone</a:t>
            </a:r>
          </a:p>
          <a:p>
            <a:r>
              <a:rPr lang="en-US" sz="4000" dirty="0"/>
              <a:t>The imperialism of the eye = an omnipotent bodily organ </a:t>
            </a:r>
          </a:p>
          <a:p>
            <a:endParaRPr lang="el-GR" dirty="0"/>
          </a:p>
        </p:txBody>
      </p:sp>
    </p:spTree>
    <p:extLst>
      <p:ext uri="{BB962C8B-B14F-4D97-AF65-F5344CB8AC3E}">
        <p14:creationId xmlns:p14="http://schemas.microsoft.com/office/powerpoint/2010/main" val="195637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FC8B5E3-5E0A-13C4-766E-907992203DDD}"/>
              </a:ext>
            </a:extLst>
          </p:cNvPr>
          <p:cNvSpPr>
            <a:spLocks noGrp="1"/>
          </p:cNvSpPr>
          <p:nvPr>
            <p:ph idx="1"/>
          </p:nvPr>
        </p:nvSpPr>
        <p:spPr>
          <a:xfrm>
            <a:off x="838200" y="805543"/>
            <a:ext cx="10515600" cy="5371420"/>
          </a:xfrm>
        </p:spPr>
        <p:txBody>
          <a:bodyPr/>
          <a:lstStyle/>
          <a:p>
            <a:r>
              <a:rPr lang="en-US" sz="4800" dirty="0"/>
              <a:t>The dominance of the gaze</a:t>
            </a:r>
          </a:p>
          <a:p>
            <a:r>
              <a:rPr lang="en-US" sz="4800" dirty="0"/>
              <a:t>Pornography : male gaze – female body</a:t>
            </a:r>
          </a:p>
          <a:p>
            <a:r>
              <a:rPr lang="en-US" sz="4800" dirty="0"/>
              <a:t>Paris, Texas (Wim Wenders)</a:t>
            </a:r>
          </a:p>
          <a:p>
            <a:endParaRPr lang="el-GR" dirty="0"/>
          </a:p>
        </p:txBody>
      </p:sp>
    </p:spTree>
    <p:extLst>
      <p:ext uri="{BB962C8B-B14F-4D97-AF65-F5344CB8AC3E}">
        <p14:creationId xmlns:p14="http://schemas.microsoft.com/office/powerpoint/2010/main" val="2691681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ρουχισμός, άτομο, εσωτερικός χώρος, ανθρώπινο πρόσωπο&#10;&#10;Περιγραφή που δημιουργήθηκε αυτόματα">
            <a:extLst>
              <a:ext uri="{FF2B5EF4-FFF2-40B4-BE49-F238E27FC236}">
                <a16:creationId xmlns:a16="http://schemas.microsoft.com/office/drawing/2014/main" id="{3AC02FE5-B408-4E5A-E0AC-1957BC4C94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4259" y="1109663"/>
            <a:ext cx="8403482" cy="5067300"/>
          </a:xfrm>
        </p:spPr>
      </p:pic>
    </p:spTree>
    <p:extLst>
      <p:ext uri="{BB962C8B-B14F-4D97-AF65-F5344CB8AC3E}">
        <p14:creationId xmlns:p14="http://schemas.microsoft.com/office/powerpoint/2010/main" val="2302905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A9E056-9907-AEA6-C8AE-832500537153}"/>
              </a:ext>
            </a:extLst>
          </p:cNvPr>
          <p:cNvSpPr>
            <a:spLocks noGrp="1"/>
          </p:cNvSpPr>
          <p:nvPr>
            <p:ph idx="1"/>
          </p:nvPr>
        </p:nvSpPr>
        <p:spPr>
          <a:xfrm>
            <a:off x="838200" y="870857"/>
            <a:ext cx="10515600" cy="5306106"/>
          </a:xfrm>
        </p:spPr>
        <p:txBody>
          <a:bodyPr/>
          <a:lstStyle/>
          <a:p>
            <a:r>
              <a:rPr lang="en-US" sz="4000" dirty="0"/>
              <a:t>Another space-forming organ = the hand</a:t>
            </a:r>
          </a:p>
          <a:p>
            <a:r>
              <a:rPr lang="en-US" sz="4000" dirty="0"/>
              <a:t>The hand = to form, to plasticize, to make</a:t>
            </a:r>
          </a:p>
          <a:p>
            <a:r>
              <a:rPr lang="en-US" sz="4000" dirty="0"/>
              <a:t>Manipulation = making subjects</a:t>
            </a:r>
          </a:p>
          <a:p>
            <a:r>
              <a:rPr lang="en-US" sz="4000" dirty="0"/>
              <a:t>Manipulation by the gaze = the production of reality</a:t>
            </a:r>
          </a:p>
          <a:p>
            <a:endParaRPr lang="el-GR" dirty="0"/>
          </a:p>
        </p:txBody>
      </p:sp>
    </p:spTree>
    <p:extLst>
      <p:ext uri="{BB962C8B-B14F-4D97-AF65-F5344CB8AC3E}">
        <p14:creationId xmlns:p14="http://schemas.microsoft.com/office/powerpoint/2010/main" val="219386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D0511F5-4790-8FD7-EE7E-C639565F9AAD}"/>
              </a:ext>
            </a:extLst>
          </p:cNvPr>
          <p:cNvSpPr>
            <a:spLocks noGrp="1"/>
          </p:cNvSpPr>
          <p:nvPr>
            <p:ph idx="1"/>
          </p:nvPr>
        </p:nvSpPr>
        <p:spPr>
          <a:xfrm>
            <a:off x="838200" y="783771"/>
            <a:ext cx="10515600" cy="5393192"/>
          </a:xfrm>
        </p:spPr>
        <p:txBody>
          <a:bodyPr/>
          <a:lstStyle/>
          <a:p>
            <a:r>
              <a:rPr lang="en-US" sz="4000" dirty="0"/>
              <a:t>The animals = bodies without space</a:t>
            </a:r>
          </a:p>
          <a:p>
            <a:r>
              <a:rPr lang="en-US" sz="4000" dirty="0"/>
              <a:t>The human world = bodies and streets, few designated animals: dogs, cats, birds, insects.</a:t>
            </a:r>
          </a:p>
          <a:p>
            <a:r>
              <a:rPr lang="en-US" sz="4000" dirty="0"/>
              <a:t>The other animals are without space =&gt; meat =&gt; consumption</a:t>
            </a:r>
          </a:p>
          <a:p>
            <a:r>
              <a:rPr lang="en-US" sz="4000" dirty="0"/>
              <a:t>Or show = the zoo = the animal as the fatal destiny of the spaceless</a:t>
            </a:r>
          </a:p>
          <a:p>
            <a:endParaRPr lang="el-GR" dirty="0"/>
          </a:p>
        </p:txBody>
      </p:sp>
    </p:spTree>
    <p:extLst>
      <p:ext uri="{BB962C8B-B14F-4D97-AF65-F5344CB8AC3E}">
        <p14:creationId xmlns:p14="http://schemas.microsoft.com/office/powerpoint/2010/main" val="4000134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76F2319-CB0B-1047-9835-6D08B5920107}"/>
              </a:ext>
            </a:extLst>
          </p:cNvPr>
          <p:cNvSpPr>
            <a:spLocks noGrp="1"/>
          </p:cNvSpPr>
          <p:nvPr>
            <p:ph idx="1"/>
          </p:nvPr>
        </p:nvSpPr>
        <p:spPr>
          <a:xfrm>
            <a:off x="838200" y="762000"/>
            <a:ext cx="10515600" cy="5414963"/>
          </a:xfrm>
        </p:spPr>
        <p:txBody>
          <a:bodyPr/>
          <a:lstStyle/>
          <a:p>
            <a:r>
              <a:rPr lang="en-US" sz="4000" dirty="0"/>
              <a:t>Delimitation of the spaces = the law = consecrated delimitation</a:t>
            </a:r>
          </a:p>
          <a:p>
            <a:r>
              <a:rPr lang="en-US" sz="4000" dirty="0"/>
              <a:t>The limits are also spaces, sometimes more spaces than real places because they are consecrated by the law or the sacred.</a:t>
            </a:r>
          </a:p>
          <a:p>
            <a:r>
              <a:rPr lang="en-US" sz="4000" dirty="0"/>
              <a:t>The limit demands for the respect but also for the crossing of limits. </a:t>
            </a:r>
          </a:p>
          <a:p>
            <a:r>
              <a:rPr lang="en-US" sz="4000" dirty="0"/>
              <a:t>Limits have gates of transit.</a:t>
            </a:r>
          </a:p>
          <a:p>
            <a:endParaRPr lang="el-GR" dirty="0"/>
          </a:p>
        </p:txBody>
      </p:sp>
    </p:spTree>
    <p:extLst>
      <p:ext uri="{BB962C8B-B14F-4D97-AF65-F5344CB8AC3E}">
        <p14:creationId xmlns:p14="http://schemas.microsoft.com/office/powerpoint/2010/main" val="2368756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A106CEE-3060-26C5-BEA3-51E7AB71E456}"/>
              </a:ext>
            </a:extLst>
          </p:cNvPr>
          <p:cNvSpPr>
            <a:spLocks noGrp="1"/>
          </p:cNvSpPr>
          <p:nvPr>
            <p:ph idx="1"/>
          </p:nvPr>
        </p:nvSpPr>
        <p:spPr>
          <a:xfrm>
            <a:off x="838200" y="1153886"/>
            <a:ext cx="10515600" cy="5023077"/>
          </a:xfrm>
        </p:spPr>
        <p:txBody>
          <a:bodyPr>
            <a:normAutofit/>
          </a:bodyPr>
          <a:lstStyle/>
          <a:p>
            <a:r>
              <a:rPr lang="en-US" sz="4400" dirty="0"/>
              <a:t>Everyday life </a:t>
            </a:r>
          </a:p>
          <a:p>
            <a:r>
              <a:rPr lang="en-US" sz="4400" dirty="0"/>
              <a:t>The common and subconscious symbolism.</a:t>
            </a:r>
            <a:endParaRPr lang="el-GR" sz="4400" dirty="0"/>
          </a:p>
        </p:txBody>
      </p:sp>
    </p:spTree>
    <p:extLst>
      <p:ext uri="{BB962C8B-B14F-4D97-AF65-F5344CB8AC3E}">
        <p14:creationId xmlns:p14="http://schemas.microsoft.com/office/powerpoint/2010/main" val="4214942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DA20B0E-C072-630F-DF14-D94AD2AE513B}"/>
              </a:ext>
            </a:extLst>
          </p:cNvPr>
          <p:cNvSpPr>
            <a:spLocks noGrp="1"/>
          </p:cNvSpPr>
          <p:nvPr>
            <p:ph idx="1"/>
          </p:nvPr>
        </p:nvSpPr>
        <p:spPr>
          <a:xfrm>
            <a:off x="838200" y="805543"/>
            <a:ext cx="10515600" cy="5371420"/>
          </a:xfrm>
        </p:spPr>
        <p:txBody>
          <a:bodyPr/>
          <a:lstStyle/>
          <a:p>
            <a:r>
              <a:rPr lang="en-US" sz="4000" dirty="0"/>
              <a:t>The doors of houses are the most obvious gates of passage.</a:t>
            </a:r>
          </a:p>
          <a:p>
            <a:r>
              <a:rPr lang="en-US" sz="4000" dirty="0"/>
              <a:t>The threshold, the doorstep is the introduction to the passage = it is a physical sign of passage.</a:t>
            </a:r>
          </a:p>
          <a:p>
            <a:r>
              <a:rPr lang="en-US" sz="4000" dirty="0"/>
              <a:t>The labyrinth as space = a threshold never materialized as passage.</a:t>
            </a:r>
          </a:p>
          <a:p>
            <a:r>
              <a:rPr lang="en-US" sz="4000" dirty="0"/>
              <a:t>The labyrinth is the spatial image of anxiety.</a:t>
            </a:r>
          </a:p>
          <a:p>
            <a:r>
              <a:rPr lang="en-US" sz="4000" dirty="0"/>
              <a:t>Stanley Kubrick, </a:t>
            </a:r>
            <a:r>
              <a:rPr lang="en-US" sz="4000" i="1" dirty="0"/>
              <a:t>The Shining</a:t>
            </a:r>
          </a:p>
          <a:p>
            <a:endParaRPr lang="el-GR" dirty="0"/>
          </a:p>
        </p:txBody>
      </p:sp>
    </p:spTree>
    <p:extLst>
      <p:ext uri="{BB962C8B-B14F-4D97-AF65-F5344CB8AC3E}">
        <p14:creationId xmlns:p14="http://schemas.microsoft.com/office/powerpoint/2010/main" val="3782390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ρουχισμός, εσωτερικός χώρος, τοίχος, άτομο&#10;&#10;Περιγραφή που δημιουργήθηκε αυτόματα">
            <a:extLst>
              <a:ext uri="{FF2B5EF4-FFF2-40B4-BE49-F238E27FC236}">
                <a16:creationId xmlns:a16="http://schemas.microsoft.com/office/drawing/2014/main" id="{97E46C73-BE00-DFB5-4616-4A5A448219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533" y="1023938"/>
            <a:ext cx="9160933" cy="5153025"/>
          </a:xfrm>
        </p:spPr>
      </p:pic>
    </p:spTree>
    <p:extLst>
      <p:ext uri="{BB962C8B-B14F-4D97-AF65-F5344CB8AC3E}">
        <p14:creationId xmlns:p14="http://schemas.microsoft.com/office/powerpoint/2010/main" val="1775981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35CE8F2-C0F1-6DC3-C65B-9C329AD4EDB9}"/>
              </a:ext>
            </a:extLst>
          </p:cNvPr>
          <p:cNvSpPr>
            <a:spLocks noGrp="1"/>
          </p:cNvSpPr>
          <p:nvPr>
            <p:ph idx="1"/>
          </p:nvPr>
        </p:nvSpPr>
        <p:spPr>
          <a:xfrm>
            <a:off x="838200" y="957943"/>
            <a:ext cx="10515600" cy="5219020"/>
          </a:xfrm>
        </p:spPr>
        <p:txBody>
          <a:bodyPr/>
          <a:lstStyle/>
          <a:p>
            <a:r>
              <a:rPr lang="en-US" sz="4000" dirty="0"/>
              <a:t>The greater labyrinth is the open space, the desert = a space without transit.</a:t>
            </a:r>
          </a:p>
          <a:p>
            <a:r>
              <a:rPr lang="en-US" sz="4000" dirty="0"/>
              <a:t>Feeling of being nullified in a space without transit = situated in a desert</a:t>
            </a:r>
          </a:p>
          <a:p>
            <a:endParaRPr lang="el-GR" dirty="0"/>
          </a:p>
        </p:txBody>
      </p:sp>
    </p:spTree>
    <p:extLst>
      <p:ext uri="{BB962C8B-B14F-4D97-AF65-F5344CB8AC3E}">
        <p14:creationId xmlns:p14="http://schemas.microsoft.com/office/powerpoint/2010/main" val="343682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3F76FB3-6291-3923-03EB-1310E90FF291}"/>
              </a:ext>
            </a:extLst>
          </p:cNvPr>
          <p:cNvSpPr>
            <a:spLocks noGrp="1"/>
          </p:cNvSpPr>
          <p:nvPr>
            <p:ph idx="1"/>
          </p:nvPr>
        </p:nvSpPr>
        <p:spPr>
          <a:xfrm>
            <a:off x="838200" y="827314"/>
            <a:ext cx="10515600" cy="5682343"/>
          </a:xfrm>
        </p:spPr>
        <p:txBody>
          <a:bodyPr>
            <a:normAutofit fontScale="92500" lnSpcReduction="20000"/>
          </a:bodyPr>
          <a:lstStyle/>
          <a:p>
            <a:r>
              <a:rPr lang="en-US" sz="3000" dirty="0"/>
              <a:t>Jorge Luis Borges</a:t>
            </a:r>
          </a:p>
          <a:p>
            <a:r>
              <a:rPr lang="en-US" sz="3000" dirty="0"/>
              <a:t>The Two Kings and the Two Labyrinths </a:t>
            </a:r>
          </a:p>
          <a:p>
            <a:r>
              <a:rPr lang="en-US" sz="3000" dirty="0"/>
              <a:t>It is said by men worthy of belief (though Allah’s knowledge is greater) that in the first days there was a king of the isles of Babylonia who called together his architects and his priests and bade them build him a labyrinth so confused and so subtle that the most prudent men would not venture to enter it, and those who did would lose their way. Most unseemly was the edifice that resulted, for it is the prerogative of God, not man, to strike confusion and inspire wonder. In time there came to the court a king of Arabs, and the king of Babylonia (to muck the simplicity of his guest) bade him enter the labyrinth, where the king of Arabs wandered, humiliated and confused, until the coming of the evening, when he implored God’s aid and found the door. His lips offered no complaint, though he said to the king of Babylonia that in his land he had another labyrinth, and Allah willing, he would see that someday the king of Babylonia made its acquaintance. </a:t>
            </a:r>
          </a:p>
          <a:p>
            <a:endParaRPr lang="el-GR" dirty="0"/>
          </a:p>
        </p:txBody>
      </p:sp>
    </p:spTree>
    <p:extLst>
      <p:ext uri="{BB962C8B-B14F-4D97-AF65-F5344CB8AC3E}">
        <p14:creationId xmlns:p14="http://schemas.microsoft.com/office/powerpoint/2010/main" val="3735199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F78D23E-9E9F-E19D-0288-EFFA26ABBE7E}"/>
              </a:ext>
            </a:extLst>
          </p:cNvPr>
          <p:cNvSpPr>
            <a:spLocks noGrp="1"/>
          </p:cNvSpPr>
          <p:nvPr>
            <p:ph idx="1"/>
          </p:nvPr>
        </p:nvSpPr>
        <p:spPr>
          <a:xfrm>
            <a:off x="838200" y="783771"/>
            <a:ext cx="10515600" cy="5638800"/>
          </a:xfrm>
        </p:spPr>
        <p:txBody>
          <a:bodyPr>
            <a:normAutofit/>
          </a:bodyPr>
          <a:lstStyle/>
          <a:p>
            <a:r>
              <a:rPr lang="en-US" dirty="0"/>
              <a:t>Then he returned to Arabia with his captains and his wardens and he wreaked such havoc upon kingdoms of Babylonia, and with such great blessing by fortune, that he brought low his castles, crushed his people, and took the king of Babylonia himself captive. He tied him atop a swift-footed camel and led him into the desert. Three days they rode, and then he said to him, “O king of time and substance and cipher of the century! In Babylonia didst thou attempt to make me lose my way in a labyrinth of brass with many stairways, doors, and walls; now the Powerful One has seen fit to allow me to show thee mine, which has no stairways to climb, nor walls to impede thy passage.” </a:t>
            </a:r>
          </a:p>
          <a:p>
            <a:r>
              <a:rPr lang="en-US" dirty="0"/>
              <a:t>Then he untied the bonds of the king of Babylonia and abandoned him in the middle of the desert, where he died of hunger and thirst. Glory to him who does not die.</a:t>
            </a:r>
          </a:p>
          <a:p>
            <a:endParaRPr lang="el-GR" dirty="0"/>
          </a:p>
        </p:txBody>
      </p:sp>
    </p:spTree>
    <p:extLst>
      <p:ext uri="{BB962C8B-B14F-4D97-AF65-F5344CB8AC3E}">
        <p14:creationId xmlns:p14="http://schemas.microsoft.com/office/powerpoint/2010/main" val="457393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372698D-2873-3CF7-99FA-8F0D76959A9A}"/>
              </a:ext>
            </a:extLst>
          </p:cNvPr>
          <p:cNvSpPr>
            <a:spLocks noGrp="1"/>
          </p:cNvSpPr>
          <p:nvPr>
            <p:ph idx="1"/>
          </p:nvPr>
        </p:nvSpPr>
        <p:spPr>
          <a:xfrm>
            <a:off x="838200" y="718457"/>
            <a:ext cx="10515600" cy="5458506"/>
          </a:xfrm>
        </p:spPr>
        <p:txBody>
          <a:bodyPr/>
          <a:lstStyle/>
          <a:p>
            <a:r>
              <a:rPr lang="en-US" dirty="0"/>
              <a:t>Also, see utopia as a labyrinth. Time is lost inside it. Pleasure or happiness is eternal.</a:t>
            </a:r>
          </a:p>
          <a:p>
            <a:r>
              <a:rPr lang="en-US" dirty="0"/>
              <a:t>T. Campanella, </a:t>
            </a:r>
            <a:r>
              <a:rPr lang="en-US" i="1" dirty="0"/>
              <a:t>The city of the sun</a:t>
            </a:r>
          </a:p>
          <a:p>
            <a:endParaRPr lang="el-GR" dirty="0"/>
          </a:p>
        </p:txBody>
      </p:sp>
      <p:pic>
        <p:nvPicPr>
          <p:cNvPr id="5" name="Εικόνα 4" descr="Εικόνα που περιέχει κύκλος, τέχνη&#10;&#10;Περιγραφή που δημιουργήθηκε αυτόματα">
            <a:extLst>
              <a:ext uri="{FF2B5EF4-FFF2-40B4-BE49-F238E27FC236}">
                <a16:creationId xmlns:a16="http://schemas.microsoft.com/office/drawing/2014/main" id="{2DCD0894-689C-EA66-D1D8-2A7D75DC1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686" y="2396164"/>
            <a:ext cx="3897086" cy="3351494"/>
          </a:xfrm>
          <a:prstGeom prst="rect">
            <a:avLst/>
          </a:prstGeom>
        </p:spPr>
      </p:pic>
    </p:spTree>
    <p:extLst>
      <p:ext uri="{BB962C8B-B14F-4D97-AF65-F5344CB8AC3E}">
        <p14:creationId xmlns:p14="http://schemas.microsoft.com/office/powerpoint/2010/main" val="3867221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B10F36B-77DB-BF83-EBC2-5169D428408E}"/>
              </a:ext>
            </a:extLst>
          </p:cNvPr>
          <p:cNvSpPr>
            <a:spLocks noGrp="1"/>
          </p:cNvSpPr>
          <p:nvPr>
            <p:ph idx="1"/>
          </p:nvPr>
        </p:nvSpPr>
        <p:spPr>
          <a:xfrm>
            <a:off x="838200" y="1132114"/>
            <a:ext cx="10515600" cy="5044849"/>
          </a:xfrm>
        </p:spPr>
        <p:txBody>
          <a:bodyPr/>
          <a:lstStyle/>
          <a:p>
            <a:r>
              <a:rPr lang="en-US" sz="4400" dirty="0"/>
              <a:t>Conclusion</a:t>
            </a:r>
          </a:p>
          <a:p>
            <a:r>
              <a:rPr lang="en-US" sz="4400" dirty="0"/>
              <a:t>Space as a sequence of zones :</a:t>
            </a:r>
          </a:p>
          <a:p>
            <a:r>
              <a:rPr lang="en-US" sz="4400" dirty="0"/>
              <a:t>Open space, limits, thresholds, houses, labyrinths, deserts, jungles, civilized spaces, etc.</a:t>
            </a:r>
          </a:p>
          <a:p>
            <a:endParaRPr lang="el-GR" dirty="0"/>
          </a:p>
        </p:txBody>
      </p:sp>
    </p:spTree>
    <p:extLst>
      <p:ext uri="{BB962C8B-B14F-4D97-AF65-F5344CB8AC3E}">
        <p14:creationId xmlns:p14="http://schemas.microsoft.com/office/powerpoint/2010/main" val="3591457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0F97D04-B4AC-6315-DE90-EBC3AE3B9013}"/>
              </a:ext>
            </a:extLst>
          </p:cNvPr>
          <p:cNvSpPr>
            <a:spLocks noGrp="1"/>
          </p:cNvSpPr>
          <p:nvPr>
            <p:ph idx="1"/>
          </p:nvPr>
        </p:nvSpPr>
        <p:spPr>
          <a:xfrm>
            <a:off x="838200" y="936171"/>
            <a:ext cx="10515600" cy="5240792"/>
          </a:xfrm>
        </p:spPr>
        <p:txBody>
          <a:bodyPr>
            <a:normAutofit/>
          </a:bodyPr>
          <a:lstStyle/>
          <a:p>
            <a:pPr algn="ctr"/>
            <a:r>
              <a:rPr lang="en-US" sz="7200" b="1" dirty="0"/>
              <a:t>Symbolic spaces</a:t>
            </a:r>
            <a:endParaRPr lang="el-GR" sz="7200" b="1" dirty="0"/>
          </a:p>
        </p:txBody>
      </p:sp>
    </p:spTree>
    <p:extLst>
      <p:ext uri="{BB962C8B-B14F-4D97-AF65-F5344CB8AC3E}">
        <p14:creationId xmlns:p14="http://schemas.microsoft.com/office/powerpoint/2010/main" val="3980090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C245CAB-1DBA-4545-82D2-8F04765B266D}"/>
              </a:ext>
            </a:extLst>
          </p:cNvPr>
          <p:cNvSpPr>
            <a:spLocks noGrp="1"/>
          </p:cNvSpPr>
          <p:nvPr>
            <p:ph idx="1"/>
          </p:nvPr>
        </p:nvSpPr>
        <p:spPr>
          <a:xfrm>
            <a:off x="838200" y="762000"/>
            <a:ext cx="10515600" cy="5414963"/>
          </a:xfrm>
        </p:spPr>
        <p:txBody>
          <a:bodyPr>
            <a:normAutofit/>
          </a:bodyPr>
          <a:lstStyle/>
          <a:p>
            <a:r>
              <a:rPr lang="en-US" sz="3600" dirty="0"/>
              <a:t>The sun and the moon as organizing principles of space. </a:t>
            </a:r>
          </a:p>
          <a:p>
            <a:r>
              <a:rPr lang="en-US" sz="3600" dirty="0"/>
              <a:t>Space defined by light.</a:t>
            </a:r>
          </a:p>
          <a:p>
            <a:r>
              <a:rPr lang="en-US" sz="3600" dirty="0"/>
              <a:t>The sun is the principle of precision and denotation.</a:t>
            </a:r>
          </a:p>
          <a:p>
            <a:r>
              <a:rPr lang="en-US" sz="3600" dirty="0"/>
              <a:t>The moon is the principle of blurring and connotation.</a:t>
            </a:r>
          </a:p>
          <a:p>
            <a:r>
              <a:rPr lang="en-US" sz="3600" dirty="0"/>
              <a:t>The sun leads to the description of space.</a:t>
            </a:r>
          </a:p>
          <a:p>
            <a:r>
              <a:rPr lang="en-US" sz="3600" dirty="0"/>
              <a:t>The moon to the metaphors of space.</a:t>
            </a:r>
          </a:p>
          <a:p>
            <a:endParaRPr lang="el-GR" dirty="0"/>
          </a:p>
        </p:txBody>
      </p:sp>
    </p:spTree>
    <p:extLst>
      <p:ext uri="{BB962C8B-B14F-4D97-AF65-F5344CB8AC3E}">
        <p14:creationId xmlns:p14="http://schemas.microsoft.com/office/powerpoint/2010/main" val="3175532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FE9243D-60F2-B2A8-0462-507B1A924885}"/>
              </a:ext>
            </a:extLst>
          </p:cNvPr>
          <p:cNvSpPr>
            <a:spLocks noGrp="1"/>
          </p:cNvSpPr>
          <p:nvPr>
            <p:ph idx="1"/>
          </p:nvPr>
        </p:nvSpPr>
        <p:spPr>
          <a:xfrm>
            <a:off x="838200" y="849086"/>
            <a:ext cx="10515600" cy="5327877"/>
          </a:xfrm>
        </p:spPr>
        <p:txBody>
          <a:bodyPr/>
          <a:lstStyle/>
          <a:p>
            <a:r>
              <a:rPr lang="en-US" sz="3200" dirty="0"/>
              <a:t>Different importance of the mountain under the sun and under the moon : two mountains.</a:t>
            </a:r>
          </a:p>
          <a:p>
            <a:r>
              <a:rPr lang="en-US" sz="3200" dirty="0"/>
              <a:t>The mountain is the proper image of spatial power. The summit is the peak of power</a:t>
            </a:r>
          </a:p>
          <a:p>
            <a:r>
              <a:rPr lang="en-US" sz="3200" dirty="0"/>
              <a:t>Who guards the peak of the mountain is the most powerful.</a:t>
            </a:r>
          </a:p>
          <a:p>
            <a:r>
              <a:rPr lang="en-US" sz="3200" dirty="0"/>
              <a:t>The power is sacralized. The mountain becomes a holy mountain.</a:t>
            </a:r>
          </a:p>
          <a:p>
            <a:r>
              <a:rPr lang="en-US" sz="3200" dirty="0"/>
              <a:t>The mountain is high but also is central as to the sacred space and a point of junction of the high and the low.</a:t>
            </a:r>
          </a:p>
          <a:p>
            <a:endParaRPr lang="el-GR" dirty="0"/>
          </a:p>
        </p:txBody>
      </p:sp>
    </p:spTree>
    <p:extLst>
      <p:ext uri="{BB962C8B-B14F-4D97-AF65-F5344CB8AC3E}">
        <p14:creationId xmlns:p14="http://schemas.microsoft.com/office/powerpoint/2010/main" val="1006116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FF334AD-A55D-3502-2CBE-10D17967E1D4}"/>
              </a:ext>
            </a:extLst>
          </p:cNvPr>
          <p:cNvSpPr>
            <a:spLocks noGrp="1"/>
          </p:cNvSpPr>
          <p:nvPr>
            <p:ph idx="1"/>
          </p:nvPr>
        </p:nvSpPr>
        <p:spPr/>
        <p:txBody>
          <a:bodyPr>
            <a:normAutofit/>
          </a:bodyPr>
          <a:lstStyle/>
          <a:p>
            <a:pPr marL="0" indent="0" algn="ctr">
              <a:buNone/>
            </a:pPr>
            <a:r>
              <a:rPr lang="en-US" sz="9600" dirty="0"/>
              <a:t>The zones</a:t>
            </a:r>
            <a:endParaRPr lang="el-GR" sz="9600" dirty="0"/>
          </a:p>
        </p:txBody>
      </p:sp>
    </p:spTree>
    <p:extLst>
      <p:ext uri="{BB962C8B-B14F-4D97-AF65-F5344CB8AC3E}">
        <p14:creationId xmlns:p14="http://schemas.microsoft.com/office/powerpoint/2010/main" val="630429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εξωτερικός χώρος/ύπαιθρος, φύση, ουρανός, λόφος&#10;&#10;Περιγραφή που δημιουργήθηκε αυτόματα">
            <a:extLst>
              <a:ext uri="{FF2B5EF4-FFF2-40B4-BE49-F238E27FC236}">
                <a16:creationId xmlns:a16="http://schemas.microsoft.com/office/drawing/2014/main" id="{46AD5EE4-48DA-607D-3975-B767CB1255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6025" y="762000"/>
            <a:ext cx="7219950" cy="5414963"/>
          </a:xfrm>
        </p:spPr>
      </p:pic>
    </p:spTree>
    <p:extLst>
      <p:ext uri="{BB962C8B-B14F-4D97-AF65-F5344CB8AC3E}">
        <p14:creationId xmlns:p14="http://schemas.microsoft.com/office/powerpoint/2010/main" val="2289587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78160EF-13C1-C218-D636-B26C9FC63E6B}"/>
              </a:ext>
            </a:extLst>
          </p:cNvPr>
          <p:cNvSpPr>
            <a:spLocks noGrp="1"/>
          </p:cNvSpPr>
          <p:nvPr>
            <p:ph idx="1"/>
          </p:nvPr>
        </p:nvSpPr>
        <p:spPr>
          <a:xfrm>
            <a:off x="838200" y="783771"/>
            <a:ext cx="10515600" cy="5595258"/>
          </a:xfrm>
        </p:spPr>
        <p:txBody>
          <a:bodyPr>
            <a:normAutofit/>
          </a:bodyPr>
          <a:lstStyle/>
          <a:p>
            <a:r>
              <a:rPr lang="en-US" sz="3200" dirty="0"/>
              <a:t>The body must conform to the sacrality of space = formation of the ritual</a:t>
            </a:r>
          </a:p>
          <a:p>
            <a:r>
              <a:rPr lang="en-US" sz="3200" dirty="0"/>
              <a:t>The ritual is the sacred as performed by the bodies.</a:t>
            </a:r>
          </a:p>
          <a:p>
            <a:r>
              <a:rPr lang="en-US" sz="3200" dirty="0"/>
              <a:t>The summit of the mountain is the appropriate place for the body of the king.</a:t>
            </a:r>
          </a:p>
          <a:p>
            <a:r>
              <a:rPr lang="en-US" sz="3200" dirty="0"/>
              <a:t>The king and the clergy are bodies that differ from common people bodies. </a:t>
            </a:r>
          </a:p>
          <a:p>
            <a:r>
              <a:rPr lang="en-US" sz="3200" dirty="0"/>
              <a:t>King and the clergy = virility and femininity of the high places, like the virility and femininity of the common people but more sublime, more high-risen.</a:t>
            </a:r>
          </a:p>
          <a:p>
            <a:r>
              <a:rPr lang="en-US" sz="3200" dirty="0"/>
              <a:t>Oliver Stone, </a:t>
            </a:r>
            <a:r>
              <a:rPr lang="en-US" sz="3200" i="1" dirty="0"/>
              <a:t>Wall Street</a:t>
            </a:r>
          </a:p>
          <a:p>
            <a:endParaRPr lang="el-GR" dirty="0"/>
          </a:p>
        </p:txBody>
      </p:sp>
    </p:spTree>
    <p:extLst>
      <p:ext uri="{BB962C8B-B14F-4D97-AF65-F5344CB8AC3E}">
        <p14:creationId xmlns:p14="http://schemas.microsoft.com/office/powerpoint/2010/main" val="206739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ρουχισμός, άτομο, τραπέζι, άνδρας&#10;&#10;Περιγραφή που δημιουργήθηκε αυτόματα">
            <a:extLst>
              <a:ext uri="{FF2B5EF4-FFF2-40B4-BE49-F238E27FC236}">
                <a16:creationId xmlns:a16="http://schemas.microsoft.com/office/drawing/2014/main" id="{D08E8053-1C0D-686A-9EDB-120ECEDE4D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8870" y="1089025"/>
            <a:ext cx="8211929" cy="5098910"/>
          </a:xfrm>
        </p:spPr>
      </p:pic>
    </p:spTree>
    <p:extLst>
      <p:ext uri="{BB962C8B-B14F-4D97-AF65-F5344CB8AC3E}">
        <p14:creationId xmlns:p14="http://schemas.microsoft.com/office/powerpoint/2010/main" val="569603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A9E6149-0E22-381B-AE4D-57A6BFB3923E}"/>
              </a:ext>
            </a:extLst>
          </p:cNvPr>
          <p:cNvSpPr>
            <a:spLocks noGrp="1"/>
          </p:cNvSpPr>
          <p:nvPr>
            <p:ph idx="1"/>
          </p:nvPr>
        </p:nvSpPr>
        <p:spPr>
          <a:xfrm>
            <a:off x="838200" y="936171"/>
            <a:ext cx="10515600" cy="5240792"/>
          </a:xfrm>
        </p:spPr>
        <p:txBody>
          <a:bodyPr/>
          <a:lstStyle/>
          <a:p>
            <a:r>
              <a:rPr lang="en-US" sz="4000" dirty="0"/>
              <a:t>The labyrinth is the value-space for those that cannot aspire to the superior, the high placed.</a:t>
            </a:r>
          </a:p>
          <a:p>
            <a:r>
              <a:rPr lang="en-US" sz="4000" dirty="0"/>
              <a:t>Thus, the dead end of the labyrinth is the analogous of the sublimity of high places.</a:t>
            </a:r>
          </a:p>
          <a:p>
            <a:r>
              <a:rPr lang="en-US" sz="4000" dirty="0"/>
              <a:t>See the poor quarters (the slums) in modern megacities</a:t>
            </a:r>
            <a:r>
              <a:rPr lang="en-US" dirty="0"/>
              <a:t>.</a:t>
            </a:r>
          </a:p>
          <a:p>
            <a:endParaRPr lang="el-GR" dirty="0"/>
          </a:p>
        </p:txBody>
      </p:sp>
    </p:spTree>
    <p:extLst>
      <p:ext uri="{BB962C8B-B14F-4D97-AF65-F5344CB8AC3E}">
        <p14:creationId xmlns:p14="http://schemas.microsoft.com/office/powerpoint/2010/main" val="1498647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τίριο, εξωτερικός χώρος/ύπαιθρος, φτωχογειτονιά, χωριό&#10;&#10;Περιγραφή που δημιουργήθηκε αυτόματα">
            <a:extLst>
              <a:ext uri="{FF2B5EF4-FFF2-40B4-BE49-F238E27FC236}">
                <a16:creationId xmlns:a16="http://schemas.microsoft.com/office/drawing/2014/main" id="{4E6FA442-FD47-6C33-B92B-9AC7F2503F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5383" y="1066800"/>
            <a:ext cx="8261233" cy="5110163"/>
          </a:xfrm>
        </p:spPr>
      </p:pic>
    </p:spTree>
    <p:extLst>
      <p:ext uri="{BB962C8B-B14F-4D97-AF65-F5344CB8AC3E}">
        <p14:creationId xmlns:p14="http://schemas.microsoft.com/office/powerpoint/2010/main" val="1772246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8F3B984-C090-B14E-06B2-964A9D120A30}"/>
              </a:ext>
            </a:extLst>
          </p:cNvPr>
          <p:cNvSpPr>
            <a:spLocks noGrp="1"/>
          </p:cNvSpPr>
          <p:nvPr>
            <p:ph idx="1"/>
          </p:nvPr>
        </p:nvSpPr>
        <p:spPr>
          <a:xfrm>
            <a:off x="838200" y="631371"/>
            <a:ext cx="10515600" cy="5545592"/>
          </a:xfrm>
        </p:spPr>
        <p:txBody>
          <a:bodyPr>
            <a:normAutofit lnSpcReduction="10000"/>
          </a:bodyPr>
          <a:lstStyle/>
          <a:p>
            <a:r>
              <a:rPr lang="en-US" sz="3600" dirty="0"/>
              <a:t>The river as space is the riverbank = conscience of the fluidity of people and the material things –&gt; everything changes, everything is transformed</a:t>
            </a:r>
          </a:p>
          <a:p>
            <a:r>
              <a:rPr lang="en-US" sz="3600" dirty="0"/>
              <a:t>The river forces the idea of the construction of houses.</a:t>
            </a:r>
          </a:p>
          <a:p>
            <a:r>
              <a:rPr lang="en-US" sz="3600" dirty="0"/>
              <a:t>A part of the house is dedicated to stability and another one to fluidity.  One part is sacred and another one is animalistic.</a:t>
            </a:r>
          </a:p>
          <a:p>
            <a:r>
              <a:rPr lang="en-US" sz="3600" dirty="0"/>
              <a:t>Within the house, we play games of high and low (religion and sexuality, purity and impurity, holiness and mundanities).</a:t>
            </a:r>
          </a:p>
          <a:p>
            <a:endParaRPr lang="el-GR" dirty="0"/>
          </a:p>
        </p:txBody>
      </p:sp>
    </p:spTree>
    <p:extLst>
      <p:ext uri="{BB962C8B-B14F-4D97-AF65-F5344CB8AC3E}">
        <p14:creationId xmlns:p14="http://schemas.microsoft.com/office/powerpoint/2010/main" val="333639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89A9C58-BBFB-3BED-02F5-D134AC5A3FA6}"/>
              </a:ext>
            </a:extLst>
          </p:cNvPr>
          <p:cNvSpPr>
            <a:spLocks noGrp="1"/>
          </p:cNvSpPr>
          <p:nvPr>
            <p:ph idx="1"/>
          </p:nvPr>
        </p:nvSpPr>
        <p:spPr>
          <a:xfrm>
            <a:off x="838200" y="762000"/>
            <a:ext cx="10515600" cy="5414963"/>
          </a:xfrm>
        </p:spPr>
        <p:txBody>
          <a:bodyPr/>
          <a:lstStyle/>
          <a:p>
            <a:r>
              <a:rPr lang="en-US" sz="4000" dirty="0"/>
              <a:t>The sea is the limit of existence. </a:t>
            </a:r>
          </a:p>
          <a:p>
            <a:r>
              <a:rPr lang="en-US" sz="4000" dirty="0"/>
              <a:t>The sea is the infinity, the symmetrical and the opposite of the mountain.</a:t>
            </a:r>
          </a:p>
          <a:p>
            <a:r>
              <a:rPr lang="en-US" sz="4000" dirty="0"/>
              <a:t>The sea limits the unity of the territory.</a:t>
            </a:r>
          </a:p>
          <a:p>
            <a:r>
              <a:rPr lang="en-US" sz="4000" dirty="0"/>
              <a:t>There is no greater exteriority than the sea. Entering the sea is to understand the relativity of the territory.</a:t>
            </a:r>
          </a:p>
          <a:p>
            <a:endParaRPr lang="el-GR" dirty="0"/>
          </a:p>
        </p:txBody>
      </p:sp>
    </p:spTree>
    <p:extLst>
      <p:ext uri="{BB962C8B-B14F-4D97-AF65-F5344CB8AC3E}">
        <p14:creationId xmlns:p14="http://schemas.microsoft.com/office/powerpoint/2010/main" val="3923974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10E5B28-6981-A041-60C3-8B758B6F2EB2}"/>
              </a:ext>
            </a:extLst>
          </p:cNvPr>
          <p:cNvSpPr>
            <a:spLocks noGrp="1"/>
          </p:cNvSpPr>
          <p:nvPr>
            <p:ph idx="1"/>
          </p:nvPr>
        </p:nvSpPr>
        <p:spPr>
          <a:xfrm>
            <a:off x="838200" y="718457"/>
            <a:ext cx="10515600" cy="5458506"/>
          </a:xfrm>
        </p:spPr>
        <p:txBody>
          <a:bodyPr/>
          <a:lstStyle/>
          <a:p>
            <a:r>
              <a:rPr lang="en-US" sz="4000" dirty="0"/>
              <a:t>The sea is the power of understanding =&gt; cultivation and broad-mindedness of the sea people.</a:t>
            </a:r>
          </a:p>
          <a:p>
            <a:r>
              <a:rPr lang="en-US" sz="4000" dirty="0"/>
              <a:t>Watching the sea is detaching yourself from the territory. </a:t>
            </a:r>
          </a:p>
          <a:p>
            <a:r>
              <a:rPr lang="en-US" sz="4000" dirty="0"/>
              <a:t>The house by the sea =&gt; a place of openness =&gt; the unlimited</a:t>
            </a:r>
          </a:p>
          <a:p>
            <a:r>
              <a:rPr lang="en-US" sz="4000" dirty="0"/>
              <a:t>The house by the sea is beyond the special unity.</a:t>
            </a:r>
          </a:p>
          <a:p>
            <a:endParaRPr lang="el-GR" dirty="0"/>
          </a:p>
        </p:txBody>
      </p:sp>
    </p:spTree>
    <p:extLst>
      <p:ext uri="{BB962C8B-B14F-4D97-AF65-F5344CB8AC3E}">
        <p14:creationId xmlns:p14="http://schemas.microsoft.com/office/powerpoint/2010/main" val="2097844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A293AA9-AE79-7AFD-FC6E-71085638CC50}"/>
              </a:ext>
            </a:extLst>
          </p:cNvPr>
          <p:cNvSpPr>
            <a:spLocks noGrp="1"/>
          </p:cNvSpPr>
          <p:nvPr>
            <p:ph idx="1"/>
          </p:nvPr>
        </p:nvSpPr>
        <p:spPr>
          <a:xfrm>
            <a:off x="838200" y="696686"/>
            <a:ext cx="10515600" cy="5480277"/>
          </a:xfrm>
        </p:spPr>
        <p:txBody>
          <a:bodyPr/>
          <a:lstStyle/>
          <a:p>
            <a:r>
              <a:rPr lang="en-US" sz="3600" dirty="0"/>
              <a:t>The house by the sea is not a center but a moving observatory.</a:t>
            </a:r>
          </a:p>
          <a:p>
            <a:r>
              <a:rPr lang="en-US" sz="3600" dirty="0"/>
              <a:t>The court or the garden are the other ends of the house in relation to the sea and mark the importance of the marine end of the house (even if they are located at the same end of the house).</a:t>
            </a:r>
          </a:p>
          <a:p>
            <a:r>
              <a:rPr lang="en-US" sz="3600" dirty="0"/>
              <a:t>The road by the sea is less important than the roads in the hinterland.</a:t>
            </a:r>
          </a:p>
          <a:p>
            <a:endParaRPr lang="el-GR" dirty="0"/>
          </a:p>
        </p:txBody>
      </p:sp>
    </p:spTree>
    <p:extLst>
      <p:ext uri="{BB962C8B-B14F-4D97-AF65-F5344CB8AC3E}">
        <p14:creationId xmlns:p14="http://schemas.microsoft.com/office/powerpoint/2010/main" val="1168119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ED4DC66A-7B3D-B529-2902-5061B32132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9906" y="957263"/>
            <a:ext cx="8352187" cy="5219700"/>
          </a:xfrm>
        </p:spPr>
      </p:pic>
    </p:spTree>
    <p:extLst>
      <p:ext uri="{BB962C8B-B14F-4D97-AF65-F5344CB8AC3E}">
        <p14:creationId xmlns:p14="http://schemas.microsoft.com/office/powerpoint/2010/main" val="231419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BBE796C-26E7-7825-7D99-06449E5C97F9}"/>
              </a:ext>
            </a:extLst>
          </p:cNvPr>
          <p:cNvSpPr>
            <a:spLocks noGrp="1"/>
          </p:cNvSpPr>
          <p:nvPr>
            <p:ph idx="1"/>
          </p:nvPr>
        </p:nvSpPr>
        <p:spPr>
          <a:xfrm>
            <a:off x="838200" y="1240971"/>
            <a:ext cx="10515600" cy="4935992"/>
          </a:xfrm>
        </p:spPr>
        <p:txBody>
          <a:bodyPr/>
          <a:lstStyle/>
          <a:p>
            <a:r>
              <a:rPr lang="en-US" sz="3200" dirty="0"/>
              <a:t>Beyond the relation container – content</a:t>
            </a:r>
          </a:p>
          <a:p>
            <a:r>
              <a:rPr lang="en-US" sz="3200" dirty="0"/>
              <a:t>Change of place = change of identity (migration, gentrification)</a:t>
            </a:r>
          </a:p>
          <a:p>
            <a:r>
              <a:rPr lang="en-US" sz="3200" dirty="0"/>
              <a:t>Territory – semiology – animality </a:t>
            </a:r>
          </a:p>
          <a:p>
            <a:r>
              <a:rPr lang="en-US" sz="3200" dirty="0"/>
              <a:t>The Individual made by streets, hospitals, prisons, banks, universities, suburbia.</a:t>
            </a:r>
          </a:p>
          <a:p>
            <a:r>
              <a:rPr lang="en-US" sz="3200" dirty="0"/>
              <a:t>The individual: passage from one world to another</a:t>
            </a:r>
          </a:p>
          <a:p>
            <a:endParaRPr lang="el-GR" dirty="0"/>
          </a:p>
        </p:txBody>
      </p:sp>
    </p:spTree>
    <p:extLst>
      <p:ext uri="{BB962C8B-B14F-4D97-AF65-F5344CB8AC3E}">
        <p14:creationId xmlns:p14="http://schemas.microsoft.com/office/powerpoint/2010/main" val="3641824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EADE164-5303-7A30-ECFD-4CE810D0B8C9}"/>
              </a:ext>
            </a:extLst>
          </p:cNvPr>
          <p:cNvSpPr>
            <a:spLocks noGrp="1"/>
          </p:cNvSpPr>
          <p:nvPr>
            <p:ph idx="1"/>
          </p:nvPr>
        </p:nvSpPr>
        <p:spPr>
          <a:xfrm>
            <a:off x="838200" y="914400"/>
            <a:ext cx="10515600" cy="5262563"/>
          </a:xfrm>
        </p:spPr>
        <p:txBody>
          <a:bodyPr/>
          <a:lstStyle/>
          <a:p>
            <a:r>
              <a:rPr lang="en-US" sz="3600" dirty="0"/>
              <a:t>A probable definition of culture : the space</a:t>
            </a:r>
          </a:p>
          <a:p>
            <a:r>
              <a:rPr lang="en-US" sz="3600" dirty="0"/>
              <a:t>The space between inside and outside = a limit</a:t>
            </a:r>
          </a:p>
          <a:p>
            <a:r>
              <a:rPr lang="en-US" sz="3600" dirty="0"/>
              <a:t>The space is the archive of social groups </a:t>
            </a:r>
          </a:p>
          <a:p>
            <a:r>
              <a:rPr lang="en-US" sz="3600" dirty="0"/>
              <a:t>Cultural space produces individualities = against the idea of an internal individuality as subjectivity (against internal qualities or internal language)</a:t>
            </a:r>
          </a:p>
          <a:p>
            <a:endParaRPr lang="el-GR" dirty="0"/>
          </a:p>
        </p:txBody>
      </p:sp>
    </p:spTree>
    <p:extLst>
      <p:ext uri="{BB962C8B-B14F-4D97-AF65-F5344CB8AC3E}">
        <p14:creationId xmlns:p14="http://schemas.microsoft.com/office/powerpoint/2010/main" val="2125112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DBD04AC-C87F-BB6C-E680-5CA71157D91E}"/>
              </a:ext>
            </a:extLst>
          </p:cNvPr>
          <p:cNvSpPr>
            <a:spLocks noGrp="1"/>
          </p:cNvSpPr>
          <p:nvPr>
            <p:ph idx="1"/>
          </p:nvPr>
        </p:nvSpPr>
        <p:spPr>
          <a:xfrm>
            <a:off x="838200" y="936171"/>
            <a:ext cx="10515600" cy="5240792"/>
          </a:xfrm>
        </p:spPr>
        <p:txBody>
          <a:bodyPr/>
          <a:lstStyle/>
          <a:p>
            <a:r>
              <a:rPr lang="en-US" sz="3600" dirty="0"/>
              <a:t>First individuation of cultural space = the language – the space is spoken</a:t>
            </a:r>
          </a:p>
          <a:p>
            <a:r>
              <a:rPr lang="en-US" sz="3600" dirty="0"/>
              <a:t>The space is the symbol of the total and immediate hold of signification</a:t>
            </a:r>
          </a:p>
          <a:p>
            <a:r>
              <a:rPr lang="en-US" sz="3600" dirty="0"/>
              <a:t>There is not a general notion of space</a:t>
            </a:r>
          </a:p>
          <a:p>
            <a:r>
              <a:rPr lang="en-US" sz="3600" dirty="0"/>
              <a:t>The space is always sliced, cut, departmentalized, limited, articulated, structured, maintained or abandoned, divided, hierarchized, sensitized, romanticized, loathed, idealized, etc.</a:t>
            </a:r>
          </a:p>
          <a:p>
            <a:endParaRPr lang="el-GR" dirty="0"/>
          </a:p>
        </p:txBody>
      </p:sp>
    </p:spTree>
    <p:extLst>
      <p:ext uri="{BB962C8B-B14F-4D97-AF65-F5344CB8AC3E}">
        <p14:creationId xmlns:p14="http://schemas.microsoft.com/office/powerpoint/2010/main" val="2665743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756ADFA-D202-9056-9BC1-3E33976C1029}"/>
              </a:ext>
            </a:extLst>
          </p:cNvPr>
          <p:cNvSpPr>
            <a:spLocks noGrp="1"/>
          </p:cNvSpPr>
          <p:nvPr>
            <p:ph idx="1"/>
          </p:nvPr>
        </p:nvSpPr>
        <p:spPr>
          <a:xfrm>
            <a:off x="838200" y="1219200"/>
            <a:ext cx="10515600" cy="4957763"/>
          </a:xfrm>
        </p:spPr>
        <p:txBody>
          <a:bodyPr/>
          <a:lstStyle/>
          <a:p>
            <a:r>
              <a:rPr lang="en-US" sz="3200" dirty="0"/>
              <a:t>Oikos = the household, the beginning of civil society (Aristotle)</a:t>
            </a:r>
          </a:p>
          <a:p>
            <a:r>
              <a:rPr lang="en-US" sz="3200" dirty="0"/>
              <a:t>Master of the oikos = patriarchy</a:t>
            </a:r>
          </a:p>
          <a:p>
            <a:r>
              <a:rPr lang="en-US" sz="3200" dirty="0"/>
              <a:t>Mother of the oikos = the keeper of the male honor</a:t>
            </a:r>
          </a:p>
          <a:p>
            <a:r>
              <a:rPr lang="en-US" sz="3200" dirty="0"/>
              <a:t>The oikos =&gt; the polis =&gt; the culture</a:t>
            </a:r>
          </a:p>
          <a:p>
            <a:r>
              <a:rPr lang="en-US" sz="3200" dirty="0"/>
              <a:t>The beyond of oikos and polis =&gt; the savagery, the nature (horizontal delimitation)</a:t>
            </a:r>
          </a:p>
          <a:p>
            <a:r>
              <a:rPr lang="en-US" sz="3200" dirty="0"/>
              <a:t>The sacred high, the humane, the subterranean (vertical delimitation)</a:t>
            </a:r>
          </a:p>
          <a:p>
            <a:endParaRPr lang="el-GR" dirty="0"/>
          </a:p>
        </p:txBody>
      </p:sp>
    </p:spTree>
    <p:extLst>
      <p:ext uri="{BB962C8B-B14F-4D97-AF65-F5344CB8AC3E}">
        <p14:creationId xmlns:p14="http://schemas.microsoft.com/office/powerpoint/2010/main" val="625723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561820A-949A-7C75-B041-5E40FAAED308}"/>
              </a:ext>
            </a:extLst>
          </p:cNvPr>
          <p:cNvSpPr>
            <a:spLocks noGrp="1"/>
          </p:cNvSpPr>
          <p:nvPr>
            <p:ph idx="1"/>
          </p:nvPr>
        </p:nvSpPr>
        <p:spPr>
          <a:xfrm>
            <a:off x="838200" y="827314"/>
            <a:ext cx="10515600" cy="5349649"/>
          </a:xfrm>
          <a:noFill/>
        </p:spPr>
        <p:txBody>
          <a:bodyPr/>
          <a:lstStyle/>
          <a:p>
            <a:r>
              <a:rPr lang="en-US" sz="3200" dirty="0"/>
              <a:t>The blending of spaces</a:t>
            </a:r>
          </a:p>
          <a:p>
            <a:r>
              <a:rPr lang="en-US" sz="3200" dirty="0"/>
              <a:t>In Ancient Athens, in the center, near </a:t>
            </a:r>
            <a:r>
              <a:rPr lang="en-US" sz="3200" dirty="0" err="1"/>
              <a:t>Akropolis</a:t>
            </a:r>
            <a:r>
              <a:rPr lang="en-US" sz="3200" dirty="0"/>
              <a:t> and the </a:t>
            </a:r>
            <a:r>
              <a:rPr lang="en-US" sz="3200" dirty="0" err="1"/>
              <a:t>Prytaneion</a:t>
            </a:r>
            <a:r>
              <a:rPr lang="en-US" sz="3200" dirty="0"/>
              <a:t>, there was a space called </a:t>
            </a:r>
            <a:r>
              <a:rPr lang="en-US" sz="3200" dirty="0" err="1"/>
              <a:t>Boulimos</a:t>
            </a:r>
            <a:r>
              <a:rPr lang="en-US" sz="3200" dirty="0"/>
              <a:t>, a wasteland dedicated to hunger = the wild inside the cultural = thus, the space can be an intermediary zone</a:t>
            </a:r>
          </a:p>
          <a:p>
            <a:r>
              <a:rPr lang="en-US" sz="3200" dirty="0"/>
              <a:t>See the space left to drug addicts in big cities = jungle inside the city</a:t>
            </a:r>
          </a:p>
          <a:p>
            <a:r>
              <a:rPr lang="en-US" sz="3200" dirty="0"/>
              <a:t>Sacred spaces = </a:t>
            </a:r>
            <a:r>
              <a:rPr lang="en-US" sz="3200" dirty="0" err="1"/>
              <a:t>hierophany</a:t>
            </a:r>
            <a:r>
              <a:rPr lang="en-US" sz="3200" dirty="0"/>
              <a:t> = a sacred element appears in space = the objective of the sacred is precisely to demarcate between the sacred and the profane</a:t>
            </a:r>
          </a:p>
          <a:p>
            <a:endParaRPr lang="el-GR" dirty="0"/>
          </a:p>
        </p:txBody>
      </p:sp>
    </p:spTree>
    <p:extLst>
      <p:ext uri="{BB962C8B-B14F-4D97-AF65-F5344CB8AC3E}">
        <p14:creationId xmlns:p14="http://schemas.microsoft.com/office/powerpoint/2010/main" val="2050284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5B7697D-7C9C-1166-84EF-9EC5377D54C4}"/>
              </a:ext>
            </a:extLst>
          </p:cNvPr>
          <p:cNvSpPr>
            <a:spLocks noGrp="1"/>
          </p:cNvSpPr>
          <p:nvPr>
            <p:ph idx="1"/>
          </p:nvPr>
        </p:nvSpPr>
        <p:spPr>
          <a:xfrm>
            <a:off x="838200" y="914400"/>
            <a:ext cx="10515600" cy="5262563"/>
          </a:xfrm>
        </p:spPr>
        <p:txBody>
          <a:bodyPr/>
          <a:lstStyle/>
          <a:p>
            <a:r>
              <a:rPr lang="en-US" sz="3600" dirty="0"/>
              <a:t>Diffusion of the danger = the danger of being exposed to the sacred and the danger of being abandoned in the profane, to be left unholy.</a:t>
            </a:r>
          </a:p>
          <a:p>
            <a:r>
              <a:rPr lang="en-US" sz="3600" dirty="0"/>
              <a:t>Space and danger = being lost, being held, being detached from vital sources, unable to return home </a:t>
            </a:r>
          </a:p>
          <a:p>
            <a:r>
              <a:rPr lang="en-US" sz="3600" dirty="0"/>
              <a:t>Alice in the cities (Wim Wenders)</a:t>
            </a:r>
          </a:p>
          <a:p>
            <a:endParaRPr lang="el-GR" dirty="0"/>
          </a:p>
        </p:txBody>
      </p:sp>
    </p:spTree>
    <p:extLst>
      <p:ext uri="{BB962C8B-B14F-4D97-AF65-F5344CB8AC3E}">
        <p14:creationId xmlns:p14="http://schemas.microsoft.com/office/powerpoint/2010/main" val="50161841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1788</Words>
  <Application>Microsoft Office PowerPoint</Application>
  <PresentationFormat>Ευρεία οθόνη</PresentationFormat>
  <Paragraphs>111</Paragraphs>
  <Slides>39</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39</vt:i4>
      </vt:variant>
    </vt:vector>
  </HeadingPairs>
  <TitlesOfParts>
    <vt:vector size="43" baseType="lpstr">
      <vt:lpstr>Arial</vt:lpstr>
      <vt:lpstr>Calibri</vt:lpstr>
      <vt:lpstr>Calibri Light</vt:lpstr>
      <vt:lpstr>Θέμα του Office</vt:lpstr>
      <vt:lpstr>G. Arabatzis  Philosophical Anthropology  of Cultural Space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 Arabatzis Philosophical Anthropology  of the Cultural Space</dc:title>
  <dc:creator>Georgios Arabatzis</dc:creator>
  <cp:lastModifiedBy>Georgios Arabatzis</cp:lastModifiedBy>
  <cp:revision>21</cp:revision>
  <dcterms:created xsi:type="dcterms:W3CDTF">2024-02-12T10:43:13Z</dcterms:created>
  <dcterms:modified xsi:type="dcterms:W3CDTF">2024-02-12T11:35:01Z</dcterms:modified>
</cp:coreProperties>
</file>