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4020800" cy="7924800"/>
  <p:notesSz cx="6858000" cy="9144000"/>
  <p:embeddedFontLst>
    <p:embeddedFont>
      <p:font typeface="Arial Bold" panose="020B0704020202020204" pitchFamily="34" charset="0"/>
      <p:regular r:id="rId13"/>
      <p:bold r:id="rId14"/>
    </p:embeddedFont>
    <p:embeddedFont>
      <p:font typeface="Barlow Heavy" panose="020B0604020202020204" charset="0"/>
      <p:regular r:id="rId15"/>
    </p:embeddedFont>
    <p:embeddedFont>
      <p:font typeface="Canva Sans Italics" panose="020B0604020202020204" charset="0"/>
      <p:regular r:id="rId16"/>
    </p:embeddedFont>
    <p:embeddedFont>
      <p:font typeface="Gagalin" panose="020B0604020202020204" charset="0"/>
      <p:regular r:id="rId17"/>
    </p:embeddedFont>
    <p:embeddedFont>
      <p:font typeface="Lato" panose="020F0502020204030203" pitchFamily="34" charset="0"/>
      <p:regular r:id="rId18"/>
    </p:embeddedFont>
    <p:embeddedFont>
      <p:font typeface="Lato Bold" panose="020B0604020202020204" charset="0"/>
      <p:regular r:id="rId19"/>
    </p:embeddedFont>
    <p:embeddedFont>
      <p:font typeface="Open Sans Bold" panose="020B0604020202020204" charset="0"/>
      <p:regular r:id="rId20"/>
    </p:embeddedFont>
    <p:embeddedFont>
      <p:font typeface="Open Sauce" panose="020B0604020202020204" charset="0"/>
      <p:regular r:id="rId21"/>
    </p:embeddedFont>
    <p:embeddedFont>
      <p:font typeface="Open Sauce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845"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13" Type="http://schemas.openxmlformats.org/officeDocument/2006/relationships/image" Target="../media/image25.svg"/><Relationship Id="rId18" Type="http://schemas.openxmlformats.org/officeDocument/2006/relationships/image" Target="../media/image30.svg"/><Relationship Id="rId26" Type="http://schemas.openxmlformats.org/officeDocument/2006/relationships/image" Target="../media/image38.svg"/><Relationship Id="rId3" Type="http://schemas.openxmlformats.org/officeDocument/2006/relationships/image" Target="../media/image15.svg"/><Relationship Id="rId21" Type="http://schemas.openxmlformats.org/officeDocument/2006/relationships/image" Target="../media/image33.png"/><Relationship Id="rId34" Type="http://schemas.openxmlformats.org/officeDocument/2006/relationships/image" Target="../media/image46.sv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svg"/><Relationship Id="rId29"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svg"/><Relationship Id="rId24" Type="http://schemas.openxmlformats.org/officeDocument/2006/relationships/image" Target="../media/image36.sv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svg"/><Relationship Id="rId23" Type="http://schemas.openxmlformats.org/officeDocument/2006/relationships/image" Target="../media/image35.png"/><Relationship Id="rId28" Type="http://schemas.openxmlformats.org/officeDocument/2006/relationships/image" Target="../media/image40.sv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sv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sv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8"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4.png"/><Relationship Id="rId7" Type="http://schemas.openxmlformats.org/officeDocument/2006/relationships/image" Target="../media/image56.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4020800" cy="7924800"/>
          </a:xfrm>
          <a:custGeom>
            <a:avLst/>
            <a:gdLst/>
            <a:ahLst/>
            <a:cxnLst/>
            <a:rect l="l" t="t" r="r" b="b"/>
            <a:pathLst>
              <a:path w="14020800" h="7924800">
                <a:moveTo>
                  <a:pt x="0" y="0"/>
                </a:moveTo>
                <a:lnTo>
                  <a:pt x="14020800" y="0"/>
                </a:lnTo>
                <a:lnTo>
                  <a:pt x="14020800" y="7924800"/>
                </a:lnTo>
                <a:lnTo>
                  <a:pt x="0" y="7924800"/>
                </a:lnTo>
                <a:lnTo>
                  <a:pt x="0" y="0"/>
                </a:lnTo>
                <a:close/>
              </a:path>
            </a:pathLst>
          </a:custGeom>
          <a:blipFill>
            <a:blip r:embed="rId2"/>
            <a:stretch>
              <a:fillRect/>
            </a:stretch>
          </a:blipFill>
        </p:spPr>
        <p:txBody>
          <a:bodyPr/>
          <a:lstStyle/>
          <a:p>
            <a:endParaRPr lang="en-GB"/>
          </a:p>
        </p:txBody>
      </p:sp>
      <p:sp>
        <p:nvSpPr>
          <p:cNvPr id="3" name="Freeform 3"/>
          <p:cNvSpPr/>
          <p:nvPr/>
        </p:nvSpPr>
        <p:spPr>
          <a:xfrm>
            <a:off x="5307632" y="1177833"/>
            <a:ext cx="3931355" cy="3379744"/>
          </a:xfrm>
          <a:custGeom>
            <a:avLst/>
            <a:gdLst/>
            <a:ahLst/>
            <a:cxnLst/>
            <a:rect l="l" t="t" r="r" b="b"/>
            <a:pathLst>
              <a:path w="3931355" h="3379744">
                <a:moveTo>
                  <a:pt x="0" y="0"/>
                </a:moveTo>
                <a:lnTo>
                  <a:pt x="3931355" y="0"/>
                </a:lnTo>
                <a:lnTo>
                  <a:pt x="3931355" y="3379744"/>
                </a:lnTo>
                <a:lnTo>
                  <a:pt x="0" y="3379744"/>
                </a:lnTo>
                <a:lnTo>
                  <a:pt x="0" y="0"/>
                </a:lnTo>
                <a:close/>
              </a:path>
            </a:pathLst>
          </a:custGeom>
          <a:blipFill>
            <a:blip r:embed="rId3"/>
            <a:stretch>
              <a:fillRect t="-1293" b="-34076"/>
            </a:stretch>
          </a:blipFill>
        </p:spPr>
        <p:txBody>
          <a:bodyPr/>
          <a:lstStyle/>
          <a:p>
            <a:endParaRPr lang="en-GB"/>
          </a:p>
        </p:txBody>
      </p:sp>
      <p:sp>
        <p:nvSpPr>
          <p:cNvPr id="4" name="TextBox 4"/>
          <p:cNvSpPr txBox="1"/>
          <p:nvPr/>
        </p:nvSpPr>
        <p:spPr>
          <a:xfrm>
            <a:off x="3941804" y="4694849"/>
            <a:ext cx="6137192" cy="1613909"/>
          </a:xfrm>
          <a:prstGeom prst="rect">
            <a:avLst/>
          </a:prstGeom>
        </p:spPr>
        <p:txBody>
          <a:bodyPr lIns="0" tIns="0" rIns="0" bIns="0" rtlCol="0" anchor="t">
            <a:spAutoFit/>
          </a:bodyPr>
          <a:lstStyle/>
          <a:p>
            <a:pPr algn="ctr">
              <a:lnSpc>
                <a:spcPts val="7694"/>
              </a:lnSpc>
              <a:spcBef>
                <a:spcPct val="0"/>
              </a:spcBef>
            </a:pPr>
            <a:r>
              <a:rPr lang="en-US" sz="6520" spc="306">
                <a:solidFill>
                  <a:srgbClr val="C9430D"/>
                </a:solidFill>
                <a:latin typeface="Gagalin"/>
                <a:ea typeface="Gagalin"/>
                <a:cs typeface="Gagalin"/>
                <a:sym typeface="Gagalin"/>
              </a:rPr>
              <a:t>NARANJITAS</a:t>
            </a:r>
          </a:p>
          <a:p>
            <a:pPr algn="ctr">
              <a:lnSpc>
                <a:spcPts val="5098"/>
              </a:lnSpc>
              <a:spcBef>
                <a:spcPct val="0"/>
              </a:spcBef>
            </a:pPr>
            <a:r>
              <a:rPr lang="en-US" sz="4320" spc="203">
                <a:solidFill>
                  <a:srgbClr val="612D0F"/>
                </a:solidFill>
                <a:latin typeface="Gagalin"/>
                <a:ea typeface="Gagalin"/>
                <a:cs typeface="Gagalin"/>
                <a:sym typeface="Gagalin"/>
              </a:rPr>
              <a:t>Energy balls</a:t>
            </a:r>
          </a:p>
        </p:txBody>
      </p:sp>
      <p:sp>
        <p:nvSpPr>
          <p:cNvPr id="5" name="TextBox 5"/>
          <p:cNvSpPr txBox="1"/>
          <p:nvPr/>
        </p:nvSpPr>
        <p:spPr>
          <a:xfrm>
            <a:off x="3941804" y="7329653"/>
            <a:ext cx="6137192" cy="280850"/>
          </a:xfrm>
          <a:prstGeom prst="rect">
            <a:avLst/>
          </a:prstGeom>
        </p:spPr>
        <p:txBody>
          <a:bodyPr lIns="0" tIns="0" rIns="0" bIns="0" rtlCol="0" anchor="t">
            <a:spAutoFit/>
          </a:bodyPr>
          <a:lstStyle/>
          <a:p>
            <a:pPr algn="ctr">
              <a:lnSpc>
                <a:spcPts val="2148"/>
              </a:lnSpc>
              <a:spcBef>
                <a:spcPct val="0"/>
              </a:spcBef>
            </a:pPr>
            <a:r>
              <a:rPr lang="en-US" sz="1820" b="1" spc="85">
                <a:solidFill>
                  <a:srgbClr val="612D0F"/>
                </a:solidFill>
                <a:latin typeface="Lato Bold"/>
                <a:ea typeface="Lato Bold"/>
                <a:cs typeface="Lato Bold"/>
                <a:sym typeface="Lato Bold"/>
              </a:rPr>
              <a:t>GROUP 3 | </a:t>
            </a:r>
            <a:r>
              <a:rPr lang="en-US" sz="1820" spc="85">
                <a:solidFill>
                  <a:srgbClr val="612D0F"/>
                </a:solidFill>
                <a:latin typeface="Lato"/>
                <a:ea typeface="Lato"/>
                <a:cs typeface="Lato"/>
                <a:sym typeface="Lato"/>
              </a:rPr>
              <a:t>Bruna, Lara, Lina, Maxime, Rebeca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CEB6"/>
        </a:solidFill>
        <a:effectLst/>
      </p:bgPr>
    </p:bg>
    <p:spTree>
      <p:nvGrpSpPr>
        <p:cNvPr id="1" name=""/>
        <p:cNvGrpSpPr/>
        <p:nvPr/>
      </p:nvGrpSpPr>
      <p:grpSpPr>
        <a:xfrm>
          <a:off x="0" y="0"/>
          <a:ext cx="0" cy="0"/>
          <a:chOff x="0" y="0"/>
          <a:chExt cx="0" cy="0"/>
        </a:xfrm>
      </p:grpSpPr>
      <p:sp>
        <p:nvSpPr>
          <p:cNvPr id="2" name="Freeform 2"/>
          <p:cNvSpPr/>
          <p:nvPr/>
        </p:nvSpPr>
        <p:spPr>
          <a:xfrm>
            <a:off x="0" y="-1347221"/>
            <a:ext cx="14158988" cy="10619241"/>
          </a:xfrm>
          <a:custGeom>
            <a:avLst/>
            <a:gdLst/>
            <a:ahLst/>
            <a:cxnLst/>
            <a:rect l="l" t="t" r="r" b="b"/>
            <a:pathLst>
              <a:path w="14158988" h="10619241">
                <a:moveTo>
                  <a:pt x="0" y="0"/>
                </a:moveTo>
                <a:lnTo>
                  <a:pt x="14158988" y="0"/>
                </a:lnTo>
                <a:lnTo>
                  <a:pt x="14158988" y="10619242"/>
                </a:lnTo>
                <a:lnTo>
                  <a:pt x="0" y="10619242"/>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0" y="0"/>
            <a:ext cx="14158988" cy="8104525"/>
            <a:chOff x="0" y="0"/>
            <a:chExt cx="4840680" cy="2770778"/>
          </a:xfrm>
        </p:grpSpPr>
        <p:sp>
          <p:nvSpPr>
            <p:cNvPr id="4" name="Freeform 4"/>
            <p:cNvSpPr/>
            <p:nvPr/>
          </p:nvSpPr>
          <p:spPr>
            <a:xfrm>
              <a:off x="0" y="0"/>
              <a:ext cx="4840680" cy="2770778"/>
            </a:xfrm>
            <a:custGeom>
              <a:avLst/>
              <a:gdLst/>
              <a:ahLst/>
              <a:cxnLst/>
              <a:rect l="l" t="t" r="r" b="b"/>
              <a:pathLst>
                <a:path w="4840680" h="2770778">
                  <a:moveTo>
                    <a:pt x="0" y="0"/>
                  </a:moveTo>
                  <a:lnTo>
                    <a:pt x="4840680" y="0"/>
                  </a:lnTo>
                  <a:lnTo>
                    <a:pt x="4840680" y="2770778"/>
                  </a:lnTo>
                  <a:lnTo>
                    <a:pt x="0" y="2770778"/>
                  </a:lnTo>
                  <a:close/>
                </a:path>
              </a:pathLst>
            </a:custGeom>
            <a:solidFill>
              <a:srgbClr val="612D0F">
                <a:alpha val="56863"/>
              </a:srgbClr>
            </a:solidFill>
          </p:spPr>
          <p:txBody>
            <a:bodyPr/>
            <a:lstStyle/>
            <a:p>
              <a:endParaRPr lang="en-GB"/>
            </a:p>
          </p:txBody>
        </p:sp>
        <p:sp>
          <p:nvSpPr>
            <p:cNvPr id="5" name="TextBox 5"/>
            <p:cNvSpPr txBox="1"/>
            <p:nvPr/>
          </p:nvSpPr>
          <p:spPr>
            <a:xfrm>
              <a:off x="0" y="-47625"/>
              <a:ext cx="4840680" cy="2818403"/>
            </a:xfrm>
            <a:prstGeom prst="rect">
              <a:avLst/>
            </a:prstGeom>
          </p:spPr>
          <p:txBody>
            <a:bodyPr lIns="50800" tIns="50800" rIns="50800" bIns="50800" rtlCol="0" anchor="ctr"/>
            <a:lstStyle/>
            <a:p>
              <a:pPr algn="ctr">
                <a:lnSpc>
                  <a:spcPts val="2800"/>
                </a:lnSpc>
              </a:pPr>
              <a:endParaRPr/>
            </a:p>
          </p:txBody>
        </p:sp>
      </p:grpSp>
      <p:sp>
        <p:nvSpPr>
          <p:cNvPr id="6" name="TextBox 6"/>
          <p:cNvSpPr txBox="1"/>
          <p:nvPr/>
        </p:nvSpPr>
        <p:spPr>
          <a:xfrm>
            <a:off x="5308937" y="6062014"/>
            <a:ext cx="3402925" cy="513823"/>
          </a:xfrm>
          <a:prstGeom prst="rect">
            <a:avLst/>
          </a:prstGeom>
        </p:spPr>
        <p:txBody>
          <a:bodyPr lIns="0" tIns="0" rIns="0" bIns="0" rtlCol="0" anchor="t">
            <a:spAutoFit/>
          </a:bodyPr>
          <a:lstStyle/>
          <a:p>
            <a:pPr marL="0" lvl="0" indent="0" algn="ctr">
              <a:lnSpc>
                <a:spcPts val="4229"/>
              </a:lnSpc>
              <a:spcBef>
                <a:spcPct val="0"/>
              </a:spcBef>
            </a:pPr>
            <a:r>
              <a:rPr lang="en-US" sz="3020" b="1" u="none" strike="noStrike">
                <a:solidFill>
                  <a:srgbClr val="FFFFFF"/>
                </a:solidFill>
                <a:latin typeface="Open Sans Bold"/>
                <a:ea typeface="Open Sans Bold"/>
                <a:cs typeface="Open Sans Bold"/>
                <a:sym typeface="Open Sans Bold"/>
              </a:rPr>
              <a:t>a sustainable bite</a:t>
            </a:r>
          </a:p>
        </p:txBody>
      </p:sp>
      <p:sp>
        <p:nvSpPr>
          <p:cNvPr id="7" name="TextBox 7"/>
          <p:cNvSpPr txBox="1"/>
          <p:nvPr/>
        </p:nvSpPr>
        <p:spPr>
          <a:xfrm>
            <a:off x="2814063" y="4633500"/>
            <a:ext cx="8530862" cy="1485664"/>
          </a:xfrm>
          <a:prstGeom prst="rect">
            <a:avLst/>
          </a:prstGeom>
        </p:spPr>
        <p:txBody>
          <a:bodyPr lIns="0" tIns="0" rIns="0" bIns="0" rtlCol="0" anchor="t">
            <a:spAutoFit/>
          </a:bodyPr>
          <a:lstStyle/>
          <a:p>
            <a:pPr algn="ctr">
              <a:lnSpc>
                <a:spcPts val="12171"/>
              </a:lnSpc>
            </a:pPr>
            <a:r>
              <a:rPr lang="en-US" sz="8693">
                <a:solidFill>
                  <a:srgbClr val="FFFFFF"/>
                </a:solidFill>
                <a:latin typeface="Gagalin"/>
                <a:ea typeface="Gagalin"/>
                <a:cs typeface="Gagalin"/>
                <a:sym typeface="Gagalin"/>
              </a:rPr>
              <a:t>NARANJITAS</a:t>
            </a:r>
          </a:p>
        </p:txBody>
      </p:sp>
      <p:sp>
        <p:nvSpPr>
          <p:cNvPr id="8" name="TextBox 8"/>
          <p:cNvSpPr txBox="1"/>
          <p:nvPr/>
        </p:nvSpPr>
        <p:spPr>
          <a:xfrm>
            <a:off x="2842638" y="4556310"/>
            <a:ext cx="8530862" cy="1485664"/>
          </a:xfrm>
          <a:prstGeom prst="rect">
            <a:avLst/>
          </a:prstGeom>
        </p:spPr>
        <p:txBody>
          <a:bodyPr lIns="0" tIns="0" rIns="0" bIns="0" rtlCol="0" anchor="t">
            <a:spAutoFit/>
          </a:bodyPr>
          <a:lstStyle/>
          <a:p>
            <a:pPr algn="ctr">
              <a:lnSpc>
                <a:spcPts val="12171"/>
              </a:lnSpc>
            </a:pPr>
            <a:r>
              <a:rPr lang="en-US" sz="8693">
                <a:solidFill>
                  <a:srgbClr val="C9430D"/>
                </a:solidFill>
                <a:latin typeface="Gagalin"/>
                <a:ea typeface="Gagalin"/>
                <a:cs typeface="Gagalin"/>
                <a:sym typeface="Gagalin"/>
              </a:rPr>
              <a:t>NARANJITAS</a:t>
            </a:r>
          </a:p>
        </p:txBody>
      </p:sp>
      <p:sp>
        <p:nvSpPr>
          <p:cNvPr id="9" name="TextBox 9"/>
          <p:cNvSpPr txBox="1"/>
          <p:nvPr/>
        </p:nvSpPr>
        <p:spPr>
          <a:xfrm>
            <a:off x="796923" y="697230"/>
            <a:ext cx="4034279" cy="888491"/>
          </a:xfrm>
          <a:prstGeom prst="rect">
            <a:avLst/>
          </a:prstGeom>
        </p:spPr>
        <p:txBody>
          <a:bodyPr lIns="0" tIns="0" rIns="0" bIns="0" rtlCol="0" anchor="t">
            <a:spAutoFit/>
          </a:bodyPr>
          <a:lstStyle/>
          <a:p>
            <a:pPr marL="0" lvl="0" indent="0" algn="ctr">
              <a:lnSpc>
                <a:spcPts val="7345"/>
              </a:lnSpc>
              <a:spcBef>
                <a:spcPct val="0"/>
              </a:spcBef>
            </a:pPr>
            <a:r>
              <a:rPr lang="en-US" sz="5247" b="1">
                <a:solidFill>
                  <a:srgbClr val="FFFFFF"/>
                </a:solidFill>
                <a:latin typeface="Open Sans Bold"/>
                <a:ea typeface="Open Sans Bold"/>
                <a:cs typeface="Open Sans Bold"/>
                <a:sym typeface="Open Sans Bold"/>
              </a:rPr>
              <a:t>Thank you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CEB6"/>
        </a:solidFill>
        <a:effectLst/>
      </p:bgPr>
    </p:bg>
    <p:spTree>
      <p:nvGrpSpPr>
        <p:cNvPr id="1" name=""/>
        <p:cNvGrpSpPr/>
        <p:nvPr/>
      </p:nvGrpSpPr>
      <p:grpSpPr>
        <a:xfrm>
          <a:off x="0" y="0"/>
          <a:ext cx="0" cy="0"/>
          <a:chOff x="0" y="0"/>
          <a:chExt cx="0" cy="0"/>
        </a:xfrm>
      </p:grpSpPr>
      <p:sp>
        <p:nvSpPr>
          <p:cNvPr id="2" name="TextBox 2"/>
          <p:cNvSpPr txBox="1"/>
          <p:nvPr/>
        </p:nvSpPr>
        <p:spPr>
          <a:xfrm>
            <a:off x="792480" y="1412607"/>
            <a:ext cx="12435840" cy="5189220"/>
          </a:xfrm>
          <a:prstGeom prst="rect">
            <a:avLst/>
          </a:prstGeom>
        </p:spPr>
        <p:txBody>
          <a:bodyPr lIns="0" tIns="0" rIns="0" bIns="0" rtlCol="0" anchor="t">
            <a:spAutoFit/>
          </a:bodyPr>
          <a:lstStyle/>
          <a:p>
            <a:pPr algn="just">
              <a:lnSpc>
                <a:spcPts val="2940"/>
              </a:lnSpc>
            </a:pPr>
            <a:r>
              <a:rPr lang="en-US" sz="2000">
                <a:solidFill>
                  <a:srgbClr val="000000"/>
                </a:solidFill>
                <a:latin typeface="Open Sauce"/>
                <a:ea typeface="Open Sauce"/>
                <a:cs typeface="Open Sauce"/>
                <a:sym typeface="Open Sauce"/>
              </a:rPr>
              <a:t>It is estimated that around 50 per cent of the orange mass is wasted, which includes the peel, pulp and seeds (Manakas et al., 2024). The emergence of the Naranjitas brand is related to the reuse of the by-products of a product typical of the city of Valencia: Oranges.</a:t>
            </a:r>
          </a:p>
          <a:p>
            <a:pPr algn="just">
              <a:lnSpc>
                <a:spcPts val="2940"/>
              </a:lnSpc>
            </a:pPr>
            <a:r>
              <a:rPr lang="en-US" sz="2000">
                <a:solidFill>
                  <a:srgbClr val="000000"/>
                </a:solidFill>
                <a:latin typeface="Open Sauce"/>
                <a:ea typeface="Open Sauce"/>
                <a:cs typeface="Open Sauce"/>
                <a:sym typeface="Open Sauce"/>
              </a:rPr>
              <a:t>The product developed for the launch of the brand are energy balls with a real balance of textures and flavours. </a:t>
            </a:r>
          </a:p>
          <a:p>
            <a:pPr algn="just">
              <a:lnSpc>
                <a:spcPts val="2940"/>
              </a:lnSpc>
            </a:pPr>
            <a:r>
              <a:rPr lang="en-US" sz="2000">
                <a:solidFill>
                  <a:srgbClr val="000000"/>
                </a:solidFill>
                <a:latin typeface="Open Sauce"/>
                <a:ea typeface="Open Sauce"/>
                <a:cs typeface="Open Sauce"/>
                <a:sym typeface="Open Sauce"/>
              </a:rPr>
              <a:t>Our target audience are young adults, who have a healthy and eco-friendly lifestyle. They look for convenience, new experiences, care about sustentability and food wast reduction.</a:t>
            </a:r>
          </a:p>
          <a:p>
            <a:pPr algn="just">
              <a:lnSpc>
                <a:spcPts val="2940"/>
              </a:lnSpc>
            </a:pPr>
            <a:r>
              <a:rPr lang="en-US" sz="2000">
                <a:solidFill>
                  <a:srgbClr val="000000"/>
                </a:solidFill>
                <a:latin typeface="Open Sauce"/>
                <a:ea typeface="Open Sauce"/>
                <a:cs typeface="Open Sauce"/>
                <a:sym typeface="Open Sauce"/>
              </a:rPr>
              <a:t>The process initiates with the preparation of candied orange peels, where orange peels is boiled with sugar. Meanwhile a mixture of dates, orange juice, oats, and walnuts is prepared and combined with cubed candied peels to form the base dough. This dough is shaped into small energy balls. Simultaneously, chocolate is melted and used to coat the formed energy balls. After enrobing, the product is packaged and made ready for distribution.</a:t>
            </a:r>
          </a:p>
          <a:p>
            <a:pPr algn="just">
              <a:lnSpc>
                <a:spcPts val="2940"/>
              </a:lnSpc>
            </a:pPr>
            <a:r>
              <a:rPr lang="en-US" sz="2000">
                <a:solidFill>
                  <a:srgbClr val="000000"/>
                </a:solidFill>
                <a:latin typeface="Open Sauce"/>
                <a:ea typeface="Open Sauce"/>
                <a:cs typeface="Open Sauce"/>
                <a:sym typeface="Open Sauce"/>
              </a:rPr>
              <a:t>This product is of a great nutritional interest due to its richness in fiber and vitamin C and it´s a business to business product, with a final cost of 3.50 €.</a:t>
            </a:r>
          </a:p>
        </p:txBody>
      </p:sp>
      <p:sp>
        <p:nvSpPr>
          <p:cNvPr id="3" name="TextBox 3"/>
          <p:cNvSpPr txBox="1"/>
          <p:nvPr/>
        </p:nvSpPr>
        <p:spPr>
          <a:xfrm>
            <a:off x="792480" y="380564"/>
            <a:ext cx="4234763" cy="738107"/>
          </a:xfrm>
          <a:prstGeom prst="rect">
            <a:avLst/>
          </a:prstGeom>
        </p:spPr>
        <p:txBody>
          <a:bodyPr lIns="0" tIns="0" rIns="0" bIns="0" rtlCol="0" anchor="t">
            <a:spAutoFit/>
          </a:bodyPr>
          <a:lstStyle/>
          <a:p>
            <a:pPr algn="just">
              <a:lnSpc>
                <a:spcPts val="6041"/>
              </a:lnSpc>
            </a:pPr>
            <a:r>
              <a:rPr lang="en-US" sz="4315">
                <a:solidFill>
                  <a:srgbClr val="C9430D"/>
                </a:solidFill>
                <a:latin typeface="Gagalin"/>
                <a:ea typeface="Gagalin"/>
                <a:cs typeface="Gagalin"/>
                <a:sym typeface="Gagalin"/>
              </a:rPr>
              <a:t>ABSTRACT</a:t>
            </a:r>
          </a:p>
        </p:txBody>
      </p:sp>
      <p:sp>
        <p:nvSpPr>
          <p:cNvPr id="4" name="Freeform 4"/>
          <p:cNvSpPr/>
          <p:nvPr/>
        </p:nvSpPr>
        <p:spPr>
          <a:xfrm>
            <a:off x="11712771" y="6352907"/>
            <a:ext cx="1515549" cy="1302901"/>
          </a:xfrm>
          <a:custGeom>
            <a:avLst/>
            <a:gdLst/>
            <a:ahLst/>
            <a:cxnLst/>
            <a:rect l="l" t="t" r="r" b="b"/>
            <a:pathLst>
              <a:path w="1515549" h="1302901">
                <a:moveTo>
                  <a:pt x="0" y="0"/>
                </a:moveTo>
                <a:lnTo>
                  <a:pt x="1515549" y="0"/>
                </a:lnTo>
                <a:lnTo>
                  <a:pt x="1515549" y="1302901"/>
                </a:lnTo>
                <a:lnTo>
                  <a:pt x="0" y="1302901"/>
                </a:lnTo>
                <a:lnTo>
                  <a:pt x="0" y="0"/>
                </a:lnTo>
                <a:close/>
              </a:path>
            </a:pathLst>
          </a:custGeom>
          <a:blipFill>
            <a:blip r:embed="rId2"/>
            <a:stretch>
              <a:fillRect t="-1293" b="-34076"/>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CEB6"/>
        </a:solidFill>
        <a:effectLst/>
      </p:bgPr>
    </p:bg>
    <p:spTree>
      <p:nvGrpSpPr>
        <p:cNvPr id="1" name=""/>
        <p:cNvGrpSpPr/>
        <p:nvPr/>
      </p:nvGrpSpPr>
      <p:grpSpPr>
        <a:xfrm>
          <a:off x="0" y="0"/>
          <a:ext cx="0" cy="0"/>
          <a:chOff x="0" y="0"/>
          <a:chExt cx="0" cy="0"/>
        </a:xfrm>
      </p:grpSpPr>
      <p:sp>
        <p:nvSpPr>
          <p:cNvPr id="2" name="Freeform 2"/>
          <p:cNvSpPr/>
          <p:nvPr/>
        </p:nvSpPr>
        <p:spPr>
          <a:xfrm>
            <a:off x="9538787" y="-483910"/>
            <a:ext cx="5072286" cy="4732020"/>
          </a:xfrm>
          <a:custGeom>
            <a:avLst/>
            <a:gdLst/>
            <a:ahLst/>
            <a:cxnLst/>
            <a:rect l="l" t="t" r="r" b="b"/>
            <a:pathLst>
              <a:path w="5072286" h="4732020">
                <a:moveTo>
                  <a:pt x="0" y="0"/>
                </a:moveTo>
                <a:lnTo>
                  <a:pt x="5072286" y="0"/>
                </a:lnTo>
                <a:lnTo>
                  <a:pt x="5072286" y="4732020"/>
                </a:lnTo>
                <a:lnTo>
                  <a:pt x="0" y="47320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5400000">
            <a:off x="3918194" y="3962400"/>
            <a:ext cx="2826049" cy="2826049"/>
          </a:xfrm>
          <a:custGeom>
            <a:avLst/>
            <a:gdLst/>
            <a:ahLst/>
            <a:cxnLst/>
            <a:rect l="l" t="t" r="r" b="b"/>
            <a:pathLst>
              <a:path w="2826049" h="2826049">
                <a:moveTo>
                  <a:pt x="0" y="0"/>
                </a:moveTo>
                <a:lnTo>
                  <a:pt x="2826050" y="0"/>
                </a:lnTo>
                <a:lnTo>
                  <a:pt x="2826050" y="2826049"/>
                </a:lnTo>
                <a:lnTo>
                  <a:pt x="0" y="2826049"/>
                </a:lnTo>
                <a:lnTo>
                  <a:pt x="0" y="0"/>
                </a:lnTo>
                <a:close/>
              </a:path>
            </a:pathLst>
          </a:custGeom>
          <a:blipFill>
            <a:blip r:embed="rId4"/>
            <a:stretch>
              <a:fillRect l="-94656" t="-143810" r="-61614" b="-97883"/>
            </a:stretch>
          </a:blipFill>
        </p:spPr>
        <p:txBody>
          <a:bodyPr/>
          <a:lstStyle/>
          <a:p>
            <a:endParaRPr lang="en-GB"/>
          </a:p>
        </p:txBody>
      </p:sp>
      <p:sp>
        <p:nvSpPr>
          <p:cNvPr id="4" name="Freeform 4"/>
          <p:cNvSpPr/>
          <p:nvPr/>
        </p:nvSpPr>
        <p:spPr>
          <a:xfrm>
            <a:off x="3918194" y="1136351"/>
            <a:ext cx="2826049" cy="2826049"/>
          </a:xfrm>
          <a:custGeom>
            <a:avLst/>
            <a:gdLst/>
            <a:ahLst/>
            <a:cxnLst/>
            <a:rect l="l" t="t" r="r" b="b"/>
            <a:pathLst>
              <a:path w="2826049" h="2826049">
                <a:moveTo>
                  <a:pt x="0" y="0"/>
                </a:moveTo>
                <a:lnTo>
                  <a:pt x="2826050" y="0"/>
                </a:lnTo>
                <a:lnTo>
                  <a:pt x="2826050" y="2826049"/>
                </a:lnTo>
                <a:lnTo>
                  <a:pt x="0" y="2826049"/>
                </a:lnTo>
                <a:lnTo>
                  <a:pt x="0" y="0"/>
                </a:lnTo>
                <a:close/>
              </a:path>
            </a:pathLst>
          </a:custGeom>
          <a:blipFill>
            <a:blip r:embed="rId5"/>
            <a:stretch>
              <a:fillRect l="-62286" t="-29473" r="-50676" b="-12413"/>
            </a:stretch>
          </a:blipFill>
        </p:spPr>
        <p:txBody>
          <a:bodyPr/>
          <a:lstStyle/>
          <a:p>
            <a:endParaRPr lang="en-GB"/>
          </a:p>
        </p:txBody>
      </p:sp>
      <p:sp>
        <p:nvSpPr>
          <p:cNvPr id="5" name="Freeform 5"/>
          <p:cNvSpPr/>
          <p:nvPr/>
        </p:nvSpPr>
        <p:spPr>
          <a:xfrm>
            <a:off x="1092145" y="1136351"/>
            <a:ext cx="2826049" cy="2826049"/>
          </a:xfrm>
          <a:custGeom>
            <a:avLst/>
            <a:gdLst/>
            <a:ahLst/>
            <a:cxnLst/>
            <a:rect l="l" t="t" r="r" b="b"/>
            <a:pathLst>
              <a:path w="2826049" h="2826049">
                <a:moveTo>
                  <a:pt x="0" y="0"/>
                </a:moveTo>
                <a:lnTo>
                  <a:pt x="2826049" y="0"/>
                </a:lnTo>
                <a:lnTo>
                  <a:pt x="2826049" y="2826049"/>
                </a:lnTo>
                <a:lnTo>
                  <a:pt x="0" y="2826049"/>
                </a:lnTo>
                <a:lnTo>
                  <a:pt x="0" y="0"/>
                </a:lnTo>
                <a:close/>
              </a:path>
            </a:pathLst>
          </a:custGeom>
          <a:blipFill>
            <a:blip r:embed="rId6"/>
            <a:stretch>
              <a:fillRect t="-25046" b="-25046"/>
            </a:stretch>
          </a:blipFill>
        </p:spPr>
        <p:txBody>
          <a:bodyPr/>
          <a:lstStyle/>
          <a:p>
            <a:endParaRPr lang="en-GB"/>
          </a:p>
        </p:txBody>
      </p:sp>
      <p:sp>
        <p:nvSpPr>
          <p:cNvPr id="6" name="Freeform 6"/>
          <p:cNvSpPr/>
          <p:nvPr/>
        </p:nvSpPr>
        <p:spPr>
          <a:xfrm>
            <a:off x="1092145" y="3962400"/>
            <a:ext cx="2826049" cy="2826049"/>
          </a:xfrm>
          <a:custGeom>
            <a:avLst/>
            <a:gdLst/>
            <a:ahLst/>
            <a:cxnLst/>
            <a:rect l="l" t="t" r="r" b="b"/>
            <a:pathLst>
              <a:path w="2826049" h="2826049">
                <a:moveTo>
                  <a:pt x="0" y="0"/>
                </a:moveTo>
                <a:lnTo>
                  <a:pt x="2826049" y="0"/>
                </a:lnTo>
                <a:lnTo>
                  <a:pt x="2826049" y="2826049"/>
                </a:lnTo>
                <a:lnTo>
                  <a:pt x="0" y="2826049"/>
                </a:lnTo>
                <a:lnTo>
                  <a:pt x="0" y="0"/>
                </a:lnTo>
                <a:close/>
              </a:path>
            </a:pathLst>
          </a:custGeom>
          <a:blipFill>
            <a:blip r:embed="rId7"/>
            <a:stretch>
              <a:fillRect t="-9446" b="-40646"/>
            </a:stretch>
          </a:blipFill>
        </p:spPr>
        <p:txBody>
          <a:bodyPr/>
          <a:lstStyle/>
          <a:p>
            <a:endParaRPr lang="en-GB"/>
          </a:p>
        </p:txBody>
      </p:sp>
      <p:grpSp>
        <p:nvGrpSpPr>
          <p:cNvPr id="7" name="Group 7"/>
          <p:cNvGrpSpPr/>
          <p:nvPr/>
        </p:nvGrpSpPr>
        <p:grpSpPr>
          <a:xfrm>
            <a:off x="2505170" y="3532143"/>
            <a:ext cx="2986394" cy="860514"/>
            <a:chOff x="0" y="0"/>
            <a:chExt cx="540462" cy="155732"/>
          </a:xfrm>
        </p:grpSpPr>
        <p:sp>
          <p:nvSpPr>
            <p:cNvPr id="8" name="Freeform 8"/>
            <p:cNvSpPr/>
            <p:nvPr/>
          </p:nvSpPr>
          <p:spPr>
            <a:xfrm>
              <a:off x="0" y="0"/>
              <a:ext cx="540462" cy="155732"/>
            </a:xfrm>
            <a:custGeom>
              <a:avLst/>
              <a:gdLst/>
              <a:ahLst/>
              <a:cxnLst/>
              <a:rect l="l" t="t" r="r" b="b"/>
              <a:pathLst>
                <a:path w="540462" h="155732">
                  <a:moveTo>
                    <a:pt x="0" y="0"/>
                  </a:moveTo>
                  <a:lnTo>
                    <a:pt x="540462" y="0"/>
                  </a:lnTo>
                  <a:lnTo>
                    <a:pt x="540462" y="155732"/>
                  </a:lnTo>
                  <a:lnTo>
                    <a:pt x="0" y="155732"/>
                  </a:lnTo>
                  <a:close/>
                </a:path>
              </a:pathLst>
            </a:custGeom>
            <a:solidFill>
              <a:srgbClr val="612D0F"/>
            </a:solidFill>
          </p:spPr>
          <p:txBody>
            <a:bodyPr/>
            <a:lstStyle/>
            <a:p>
              <a:endParaRPr lang="en-GB"/>
            </a:p>
          </p:txBody>
        </p:sp>
        <p:sp>
          <p:nvSpPr>
            <p:cNvPr id="9" name="TextBox 9"/>
            <p:cNvSpPr txBox="1"/>
            <p:nvPr/>
          </p:nvSpPr>
          <p:spPr>
            <a:xfrm>
              <a:off x="0" y="-47625"/>
              <a:ext cx="540462" cy="203357"/>
            </a:xfrm>
            <a:prstGeom prst="rect">
              <a:avLst/>
            </a:prstGeom>
          </p:spPr>
          <p:txBody>
            <a:bodyPr lIns="50800" tIns="50800" rIns="50800" bIns="50800" rtlCol="0" anchor="ctr"/>
            <a:lstStyle/>
            <a:p>
              <a:pPr algn="ctr">
                <a:lnSpc>
                  <a:spcPts val="3427"/>
                </a:lnSpc>
              </a:pPr>
              <a:r>
                <a:rPr lang="en-US" sz="2448" b="1">
                  <a:solidFill>
                    <a:srgbClr val="FFFFFF"/>
                  </a:solidFill>
                  <a:latin typeface="Open Sauce Bold"/>
                  <a:ea typeface="Open Sauce Bold"/>
                  <a:cs typeface="Open Sauce Bold"/>
                  <a:sym typeface="Open Sauce Bold"/>
                </a:rPr>
                <a:t>50%</a:t>
              </a:r>
              <a:r>
                <a:rPr lang="en-US" sz="2448">
                  <a:solidFill>
                    <a:srgbClr val="FFFFFF"/>
                  </a:solidFill>
                  <a:latin typeface="Open Sauce"/>
                  <a:ea typeface="Open Sauce"/>
                  <a:cs typeface="Open Sauce"/>
                  <a:sym typeface="Open Sauce"/>
                </a:rPr>
                <a:t> </a:t>
              </a:r>
            </a:p>
            <a:p>
              <a:pPr algn="ctr">
                <a:lnSpc>
                  <a:spcPts val="2027"/>
                </a:lnSpc>
              </a:pPr>
              <a:r>
                <a:rPr lang="en-US" sz="1448">
                  <a:solidFill>
                    <a:srgbClr val="FFFFFF"/>
                  </a:solidFill>
                  <a:latin typeface="Open Sauce"/>
                  <a:ea typeface="Open Sauce"/>
                  <a:cs typeface="Open Sauce"/>
                  <a:sym typeface="Open Sauce"/>
                </a:rPr>
                <a:t>orange mass becomes waste</a:t>
              </a:r>
            </a:p>
          </p:txBody>
        </p:sp>
      </p:grpSp>
      <p:sp>
        <p:nvSpPr>
          <p:cNvPr id="10" name="TextBox 10"/>
          <p:cNvSpPr txBox="1"/>
          <p:nvPr/>
        </p:nvSpPr>
        <p:spPr>
          <a:xfrm>
            <a:off x="7826838" y="1397798"/>
            <a:ext cx="1711949" cy="837168"/>
          </a:xfrm>
          <a:prstGeom prst="rect">
            <a:avLst/>
          </a:prstGeom>
        </p:spPr>
        <p:txBody>
          <a:bodyPr lIns="0" tIns="0" rIns="0" bIns="0" rtlCol="0" anchor="t">
            <a:spAutoFit/>
          </a:bodyPr>
          <a:lstStyle/>
          <a:p>
            <a:pPr algn="l">
              <a:lnSpc>
                <a:spcPts val="6881"/>
              </a:lnSpc>
            </a:pPr>
            <a:r>
              <a:rPr lang="en-US" sz="4915" b="1">
                <a:solidFill>
                  <a:srgbClr val="612D0F"/>
                </a:solidFill>
                <a:latin typeface="Barlow Heavy"/>
                <a:ea typeface="Barlow Heavy"/>
                <a:cs typeface="Barlow Heavy"/>
                <a:sym typeface="Barlow Heavy"/>
              </a:rPr>
              <a:t>FROM </a:t>
            </a:r>
          </a:p>
        </p:txBody>
      </p:sp>
      <p:sp>
        <p:nvSpPr>
          <p:cNvPr id="11" name="TextBox 11"/>
          <p:cNvSpPr txBox="1"/>
          <p:nvPr/>
        </p:nvSpPr>
        <p:spPr>
          <a:xfrm>
            <a:off x="8499604" y="2120666"/>
            <a:ext cx="2906966" cy="1011794"/>
          </a:xfrm>
          <a:prstGeom prst="rect">
            <a:avLst/>
          </a:prstGeom>
        </p:spPr>
        <p:txBody>
          <a:bodyPr lIns="0" tIns="0" rIns="0" bIns="0" rtlCol="0" anchor="t">
            <a:spAutoFit/>
          </a:bodyPr>
          <a:lstStyle/>
          <a:p>
            <a:pPr algn="l">
              <a:lnSpc>
                <a:spcPts val="8281"/>
              </a:lnSpc>
            </a:pPr>
            <a:r>
              <a:rPr lang="en-US" sz="5915">
                <a:solidFill>
                  <a:srgbClr val="C9430D"/>
                </a:solidFill>
                <a:latin typeface="Gagalin"/>
                <a:ea typeface="Gagalin"/>
                <a:cs typeface="Gagalin"/>
                <a:sym typeface="Gagalin"/>
              </a:rPr>
              <a:t>WASTE</a:t>
            </a:r>
          </a:p>
        </p:txBody>
      </p:sp>
      <p:sp>
        <p:nvSpPr>
          <p:cNvPr id="12" name="TextBox 12"/>
          <p:cNvSpPr txBox="1"/>
          <p:nvPr/>
        </p:nvSpPr>
        <p:spPr>
          <a:xfrm>
            <a:off x="7826838" y="4152860"/>
            <a:ext cx="855974" cy="837168"/>
          </a:xfrm>
          <a:prstGeom prst="rect">
            <a:avLst/>
          </a:prstGeom>
        </p:spPr>
        <p:txBody>
          <a:bodyPr lIns="0" tIns="0" rIns="0" bIns="0" rtlCol="0" anchor="t">
            <a:spAutoFit/>
          </a:bodyPr>
          <a:lstStyle/>
          <a:p>
            <a:pPr algn="l">
              <a:lnSpc>
                <a:spcPts val="6881"/>
              </a:lnSpc>
            </a:pPr>
            <a:r>
              <a:rPr lang="en-US" sz="4915" b="1">
                <a:solidFill>
                  <a:srgbClr val="612D0F"/>
                </a:solidFill>
                <a:latin typeface="Barlow Heavy"/>
                <a:ea typeface="Barlow Heavy"/>
                <a:cs typeface="Barlow Heavy"/>
                <a:sym typeface="Barlow Heavy"/>
              </a:rPr>
              <a:t>TO</a:t>
            </a:r>
          </a:p>
        </p:txBody>
      </p:sp>
      <p:sp>
        <p:nvSpPr>
          <p:cNvPr id="13" name="TextBox 13"/>
          <p:cNvSpPr txBox="1"/>
          <p:nvPr/>
        </p:nvSpPr>
        <p:spPr>
          <a:xfrm>
            <a:off x="8499604" y="4875728"/>
            <a:ext cx="4551676" cy="2059544"/>
          </a:xfrm>
          <a:prstGeom prst="rect">
            <a:avLst/>
          </a:prstGeom>
        </p:spPr>
        <p:txBody>
          <a:bodyPr lIns="0" tIns="0" rIns="0" bIns="0" rtlCol="0" anchor="t">
            <a:spAutoFit/>
          </a:bodyPr>
          <a:lstStyle/>
          <a:p>
            <a:pPr algn="l">
              <a:lnSpc>
                <a:spcPts val="8281"/>
              </a:lnSpc>
            </a:pPr>
            <a:r>
              <a:rPr lang="en-US" sz="5915">
                <a:solidFill>
                  <a:srgbClr val="C9430D"/>
                </a:solidFill>
                <a:latin typeface="Gagalin"/>
                <a:ea typeface="Gagalin"/>
                <a:cs typeface="Gagalin"/>
                <a:sym typeface="Gagalin"/>
              </a:rPr>
              <a:t>ADDED-VALUE PRODUCT</a:t>
            </a:r>
          </a:p>
        </p:txBody>
      </p:sp>
      <p:sp>
        <p:nvSpPr>
          <p:cNvPr id="14" name="TextBox 14"/>
          <p:cNvSpPr txBox="1"/>
          <p:nvPr/>
        </p:nvSpPr>
        <p:spPr>
          <a:xfrm>
            <a:off x="1101988" y="7103745"/>
            <a:ext cx="2039303" cy="264160"/>
          </a:xfrm>
          <a:prstGeom prst="rect">
            <a:avLst/>
          </a:prstGeom>
        </p:spPr>
        <p:txBody>
          <a:bodyPr lIns="0" tIns="0" rIns="0" bIns="0" rtlCol="0" anchor="t">
            <a:spAutoFit/>
          </a:bodyPr>
          <a:lstStyle/>
          <a:p>
            <a:pPr algn="ctr">
              <a:lnSpc>
                <a:spcPts val="2240"/>
              </a:lnSpc>
            </a:pPr>
            <a:r>
              <a:rPr lang="en-US" sz="1600" i="1">
                <a:solidFill>
                  <a:srgbClr val="000000"/>
                </a:solidFill>
                <a:latin typeface="Canva Sans Italics"/>
                <a:ea typeface="Canva Sans Italics"/>
                <a:cs typeface="Canva Sans Italics"/>
                <a:sym typeface="Canva Sans Italics"/>
              </a:rPr>
              <a:t>Manakas et al., 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CEB6"/>
        </a:solidFill>
        <a:effectLst/>
      </p:bgPr>
    </p:bg>
    <p:spTree>
      <p:nvGrpSpPr>
        <p:cNvPr id="1" name=""/>
        <p:cNvGrpSpPr/>
        <p:nvPr/>
      </p:nvGrpSpPr>
      <p:grpSpPr>
        <a:xfrm>
          <a:off x="0" y="0"/>
          <a:ext cx="0" cy="0"/>
          <a:chOff x="0" y="0"/>
          <a:chExt cx="0" cy="0"/>
        </a:xfrm>
      </p:grpSpPr>
      <p:sp>
        <p:nvSpPr>
          <p:cNvPr id="2" name="Freeform 2"/>
          <p:cNvSpPr/>
          <p:nvPr/>
        </p:nvSpPr>
        <p:spPr>
          <a:xfrm rot="2329249">
            <a:off x="10129405" y="2821492"/>
            <a:ext cx="7428901" cy="5515959"/>
          </a:xfrm>
          <a:custGeom>
            <a:avLst/>
            <a:gdLst/>
            <a:ahLst/>
            <a:cxnLst/>
            <a:rect l="l" t="t" r="r" b="b"/>
            <a:pathLst>
              <a:path w="7428901" h="5515959">
                <a:moveTo>
                  <a:pt x="0" y="0"/>
                </a:moveTo>
                <a:lnTo>
                  <a:pt x="7428901" y="0"/>
                </a:lnTo>
                <a:lnTo>
                  <a:pt x="7428901" y="5515959"/>
                </a:lnTo>
                <a:lnTo>
                  <a:pt x="0" y="55159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rot="919771">
            <a:off x="10515658" y="3563114"/>
            <a:ext cx="3447105" cy="3447105"/>
            <a:chOff x="0" y="0"/>
            <a:chExt cx="812800" cy="812800"/>
          </a:xfrm>
        </p:grpSpPr>
        <p:sp>
          <p:nvSpPr>
            <p:cNvPr id="4" name="Freeform 4"/>
            <p:cNvSpPr/>
            <p:nvPr/>
          </p:nvSpPr>
          <p:spPr>
            <a:xfrm flipH="1">
              <a:off x="0" y="0"/>
              <a:ext cx="812800" cy="812800"/>
            </a:xfrm>
            <a:custGeom>
              <a:avLst/>
              <a:gdLst/>
              <a:ahLst/>
              <a:cxnLst/>
              <a:rect l="l" t="t" r="r" b="b"/>
              <a:pathLst>
                <a:path w="812800" h="812800">
                  <a:moveTo>
                    <a:pt x="406400" y="0"/>
                  </a:moveTo>
                  <a:cubicBezTo>
                    <a:pt x="630849" y="0"/>
                    <a:pt x="812800" y="181951"/>
                    <a:pt x="812800" y="406400"/>
                  </a:cubicBezTo>
                  <a:cubicBezTo>
                    <a:pt x="812800" y="630849"/>
                    <a:pt x="630849" y="812800"/>
                    <a:pt x="406400" y="812800"/>
                  </a:cubicBezTo>
                  <a:cubicBezTo>
                    <a:pt x="181951" y="812800"/>
                    <a:pt x="0" y="630849"/>
                    <a:pt x="0" y="406400"/>
                  </a:cubicBezTo>
                  <a:cubicBezTo>
                    <a:pt x="0" y="181951"/>
                    <a:pt x="181951" y="0"/>
                    <a:pt x="406400" y="0"/>
                  </a:cubicBezTo>
                  <a:close/>
                </a:path>
              </a:pathLst>
            </a:custGeom>
            <a:blipFill>
              <a:blip r:embed="rId4"/>
              <a:stretch>
                <a:fillRect t="-11222" b="-22110"/>
              </a:stretch>
            </a:blipFill>
          </p:spPr>
          <p:txBody>
            <a:bodyPr/>
            <a:lstStyle/>
            <a:p>
              <a:endParaRPr lang="en-GB"/>
            </a:p>
          </p:txBody>
        </p:sp>
      </p:grpSp>
      <p:grpSp>
        <p:nvGrpSpPr>
          <p:cNvPr id="5" name="Group 5"/>
          <p:cNvGrpSpPr/>
          <p:nvPr/>
        </p:nvGrpSpPr>
        <p:grpSpPr>
          <a:xfrm>
            <a:off x="792480" y="1799884"/>
            <a:ext cx="8969729" cy="5200881"/>
            <a:chOff x="0" y="0"/>
            <a:chExt cx="11959638" cy="6934508"/>
          </a:xfrm>
        </p:grpSpPr>
        <p:sp>
          <p:nvSpPr>
            <p:cNvPr id="6" name="Freeform 6"/>
            <p:cNvSpPr/>
            <p:nvPr/>
          </p:nvSpPr>
          <p:spPr>
            <a:xfrm>
              <a:off x="0" y="0"/>
              <a:ext cx="7486648" cy="6934508"/>
            </a:xfrm>
            <a:custGeom>
              <a:avLst/>
              <a:gdLst/>
              <a:ahLst/>
              <a:cxnLst/>
              <a:rect l="l" t="t" r="r" b="b"/>
              <a:pathLst>
                <a:path w="7486648" h="6934508">
                  <a:moveTo>
                    <a:pt x="0" y="0"/>
                  </a:moveTo>
                  <a:lnTo>
                    <a:pt x="7486648" y="0"/>
                  </a:lnTo>
                  <a:lnTo>
                    <a:pt x="7486648" y="6934508"/>
                  </a:lnTo>
                  <a:lnTo>
                    <a:pt x="0" y="6934508"/>
                  </a:lnTo>
                  <a:lnTo>
                    <a:pt x="0" y="0"/>
                  </a:lnTo>
                  <a:close/>
                </a:path>
              </a:pathLst>
            </a:custGeom>
            <a:blipFill>
              <a:blip r:embed="rId5"/>
              <a:stretch>
                <a:fillRect/>
              </a:stretch>
            </a:blipFill>
          </p:spPr>
          <p:txBody>
            <a:bodyPr/>
            <a:lstStyle/>
            <a:p>
              <a:endParaRPr lang="en-GB"/>
            </a:p>
          </p:txBody>
        </p:sp>
        <p:sp>
          <p:nvSpPr>
            <p:cNvPr id="7" name="TextBox 7"/>
            <p:cNvSpPr txBox="1"/>
            <p:nvPr/>
          </p:nvSpPr>
          <p:spPr>
            <a:xfrm>
              <a:off x="7655443" y="548194"/>
              <a:ext cx="4304195" cy="473337"/>
            </a:xfrm>
            <a:prstGeom prst="rect">
              <a:avLst/>
            </a:prstGeom>
          </p:spPr>
          <p:txBody>
            <a:bodyPr lIns="0" tIns="0" rIns="0" bIns="0" rtlCol="0" anchor="t">
              <a:spAutoFit/>
            </a:bodyPr>
            <a:lstStyle/>
            <a:p>
              <a:pPr algn="l">
                <a:lnSpc>
                  <a:spcPts val="3007"/>
                </a:lnSpc>
              </a:pPr>
              <a:r>
                <a:rPr lang="en-US" sz="2148">
                  <a:solidFill>
                    <a:srgbClr val="000000"/>
                  </a:solidFill>
                  <a:latin typeface="Open Sauce"/>
                  <a:ea typeface="Open Sauce"/>
                  <a:cs typeface="Open Sauce"/>
                  <a:sym typeface="Open Sauce"/>
                </a:rPr>
                <a:t>Young Adults</a:t>
              </a:r>
            </a:p>
          </p:txBody>
        </p:sp>
        <p:sp>
          <p:nvSpPr>
            <p:cNvPr id="8" name="TextBox 8"/>
            <p:cNvSpPr txBox="1"/>
            <p:nvPr/>
          </p:nvSpPr>
          <p:spPr>
            <a:xfrm>
              <a:off x="7655443" y="3910596"/>
              <a:ext cx="4304195" cy="473337"/>
            </a:xfrm>
            <a:prstGeom prst="rect">
              <a:avLst/>
            </a:prstGeom>
          </p:spPr>
          <p:txBody>
            <a:bodyPr lIns="0" tIns="0" rIns="0" bIns="0" rtlCol="0" anchor="t">
              <a:spAutoFit/>
            </a:bodyPr>
            <a:lstStyle/>
            <a:p>
              <a:pPr algn="l">
                <a:lnSpc>
                  <a:spcPts val="3007"/>
                </a:lnSpc>
              </a:pPr>
              <a:r>
                <a:rPr lang="en-US" sz="2148">
                  <a:solidFill>
                    <a:srgbClr val="000000"/>
                  </a:solidFill>
                  <a:latin typeface="Open Sauce"/>
                  <a:ea typeface="Open Sauce"/>
                  <a:cs typeface="Open Sauce"/>
                  <a:sym typeface="Open Sauce"/>
                </a:rPr>
                <a:t>Curious Snackers</a:t>
              </a:r>
            </a:p>
          </p:txBody>
        </p:sp>
        <p:sp>
          <p:nvSpPr>
            <p:cNvPr id="9" name="TextBox 9"/>
            <p:cNvSpPr txBox="1"/>
            <p:nvPr/>
          </p:nvSpPr>
          <p:spPr>
            <a:xfrm>
              <a:off x="7655443" y="2120586"/>
              <a:ext cx="4304195" cy="473337"/>
            </a:xfrm>
            <a:prstGeom prst="rect">
              <a:avLst/>
            </a:prstGeom>
          </p:spPr>
          <p:txBody>
            <a:bodyPr lIns="0" tIns="0" rIns="0" bIns="0" rtlCol="0" anchor="t">
              <a:spAutoFit/>
            </a:bodyPr>
            <a:lstStyle/>
            <a:p>
              <a:pPr algn="l">
                <a:lnSpc>
                  <a:spcPts val="3007"/>
                </a:lnSpc>
              </a:pPr>
              <a:r>
                <a:rPr lang="en-US" sz="2148">
                  <a:solidFill>
                    <a:srgbClr val="000000"/>
                  </a:solidFill>
                  <a:latin typeface="Open Sauce"/>
                  <a:ea typeface="Open Sauce"/>
                  <a:cs typeface="Open Sauce"/>
                  <a:sym typeface="Open Sauce"/>
                </a:rPr>
                <a:t>Conscious Foodies</a:t>
              </a:r>
            </a:p>
          </p:txBody>
        </p:sp>
        <p:sp>
          <p:nvSpPr>
            <p:cNvPr id="10" name="TextBox 10"/>
            <p:cNvSpPr txBox="1"/>
            <p:nvPr/>
          </p:nvSpPr>
          <p:spPr>
            <a:xfrm>
              <a:off x="7655443" y="5488833"/>
              <a:ext cx="4304195" cy="473337"/>
            </a:xfrm>
            <a:prstGeom prst="rect">
              <a:avLst/>
            </a:prstGeom>
          </p:spPr>
          <p:txBody>
            <a:bodyPr lIns="0" tIns="0" rIns="0" bIns="0" rtlCol="0" anchor="t">
              <a:spAutoFit/>
            </a:bodyPr>
            <a:lstStyle/>
            <a:p>
              <a:pPr algn="l">
                <a:lnSpc>
                  <a:spcPts val="3007"/>
                </a:lnSpc>
              </a:pPr>
              <a:r>
                <a:rPr lang="en-US" sz="2148">
                  <a:solidFill>
                    <a:srgbClr val="000000"/>
                  </a:solidFill>
                  <a:latin typeface="Open Sauce"/>
                  <a:ea typeface="Open Sauce"/>
                  <a:cs typeface="Open Sauce"/>
                  <a:sym typeface="Open Sauce"/>
                </a:rPr>
                <a:t>Laura</a:t>
              </a:r>
            </a:p>
          </p:txBody>
        </p:sp>
      </p:grpSp>
      <p:sp>
        <p:nvSpPr>
          <p:cNvPr id="11" name="TextBox 11"/>
          <p:cNvSpPr txBox="1"/>
          <p:nvPr/>
        </p:nvSpPr>
        <p:spPr>
          <a:xfrm>
            <a:off x="792480" y="716280"/>
            <a:ext cx="5762133" cy="695562"/>
          </a:xfrm>
          <a:prstGeom prst="rect">
            <a:avLst/>
          </a:prstGeom>
        </p:spPr>
        <p:txBody>
          <a:bodyPr lIns="0" tIns="0" rIns="0" bIns="0" rtlCol="0" anchor="t">
            <a:spAutoFit/>
          </a:bodyPr>
          <a:lstStyle/>
          <a:p>
            <a:pPr algn="l">
              <a:lnSpc>
                <a:spcPts val="5761"/>
              </a:lnSpc>
            </a:pPr>
            <a:r>
              <a:rPr lang="en-US" sz="4115">
                <a:solidFill>
                  <a:srgbClr val="C9430D"/>
                </a:solidFill>
                <a:latin typeface="Gagalin"/>
                <a:ea typeface="Gagalin"/>
                <a:cs typeface="Gagalin"/>
                <a:sym typeface="Gagalin"/>
              </a:rPr>
              <a:t>TARGET PUBLIC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CEB6"/>
        </a:solidFill>
        <a:effectLst/>
      </p:bgPr>
    </p:bg>
    <p:spTree>
      <p:nvGrpSpPr>
        <p:cNvPr id="1" name=""/>
        <p:cNvGrpSpPr/>
        <p:nvPr/>
      </p:nvGrpSpPr>
      <p:grpSpPr>
        <a:xfrm>
          <a:off x="0" y="0"/>
          <a:ext cx="0" cy="0"/>
          <a:chOff x="0" y="0"/>
          <a:chExt cx="0" cy="0"/>
        </a:xfrm>
      </p:grpSpPr>
      <p:sp>
        <p:nvSpPr>
          <p:cNvPr id="2" name="Freeform 2"/>
          <p:cNvSpPr/>
          <p:nvPr/>
        </p:nvSpPr>
        <p:spPr>
          <a:xfrm>
            <a:off x="6849888" y="-505653"/>
            <a:ext cx="7466187" cy="8712404"/>
          </a:xfrm>
          <a:custGeom>
            <a:avLst/>
            <a:gdLst/>
            <a:ahLst/>
            <a:cxnLst/>
            <a:rect l="l" t="t" r="r" b="b"/>
            <a:pathLst>
              <a:path w="7466187" h="8712404">
                <a:moveTo>
                  <a:pt x="0" y="0"/>
                </a:moveTo>
                <a:lnTo>
                  <a:pt x="7466187" y="0"/>
                </a:lnTo>
                <a:lnTo>
                  <a:pt x="7466187" y="8712405"/>
                </a:lnTo>
                <a:lnTo>
                  <a:pt x="0" y="8712405"/>
                </a:lnTo>
                <a:lnTo>
                  <a:pt x="0" y="0"/>
                </a:lnTo>
                <a:close/>
              </a:path>
            </a:pathLst>
          </a:custGeom>
          <a:blipFill>
            <a:blip r:embed="rId2"/>
            <a:stretch>
              <a:fillRect b="-14261"/>
            </a:stretch>
          </a:blipFill>
        </p:spPr>
        <p:txBody>
          <a:bodyPr/>
          <a:lstStyle/>
          <a:p>
            <a:endParaRPr lang="en-GB"/>
          </a:p>
        </p:txBody>
      </p:sp>
      <p:sp>
        <p:nvSpPr>
          <p:cNvPr id="3" name="Freeform 3"/>
          <p:cNvSpPr/>
          <p:nvPr/>
        </p:nvSpPr>
        <p:spPr>
          <a:xfrm rot="-8809894">
            <a:off x="2829929" y="3384219"/>
            <a:ext cx="3922406" cy="2912386"/>
          </a:xfrm>
          <a:custGeom>
            <a:avLst/>
            <a:gdLst/>
            <a:ahLst/>
            <a:cxnLst/>
            <a:rect l="l" t="t" r="r" b="b"/>
            <a:pathLst>
              <a:path w="3922406" h="2912386">
                <a:moveTo>
                  <a:pt x="0" y="0"/>
                </a:moveTo>
                <a:lnTo>
                  <a:pt x="3922406" y="0"/>
                </a:lnTo>
                <a:lnTo>
                  <a:pt x="3922406" y="2912386"/>
                </a:lnTo>
                <a:lnTo>
                  <a:pt x="0" y="29123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792480" y="716280"/>
            <a:ext cx="5762133" cy="695562"/>
          </a:xfrm>
          <a:prstGeom prst="rect">
            <a:avLst/>
          </a:prstGeom>
        </p:spPr>
        <p:txBody>
          <a:bodyPr lIns="0" tIns="0" rIns="0" bIns="0" rtlCol="0" anchor="t">
            <a:spAutoFit/>
          </a:bodyPr>
          <a:lstStyle/>
          <a:p>
            <a:pPr algn="l">
              <a:lnSpc>
                <a:spcPts val="5761"/>
              </a:lnSpc>
            </a:pPr>
            <a:r>
              <a:rPr lang="en-US" sz="4115">
                <a:solidFill>
                  <a:srgbClr val="C9430D"/>
                </a:solidFill>
                <a:latin typeface="Gagalin"/>
                <a:ea typeface="Gagalin"/>
                <a:cs typeface="Gagalin"/>
                <a:sym typeface="Gagalin"/>
              </a:rPr>
              <a:t>PRODUCT PROTOTYPE</a:t>
            </a:r>
          </a:p>
        </p:txBody>
      </p:sp>
      <p:sp>
        <p:nvSpPr>
          <p:cNvPr id="5" name="TextBox 5"/>
          <p:cNvSpPr txBox="1"/>
          <p:nvPr/>
        </p:nvSpPr>
        <p:spPr>
          <a:xfrm>
            <a:off x="792480" y="2034682"/>
            <a:ext cx="2297113" cy="513823"/>
          </a:xfrm>
          <a:prstGeom prst="rect">
            <a:avLst/>
          </a:prstGeom>
        </p:spPr>
        <p:txBody>
          <a:bodyPr lIns="0" tIns="0" rIns="0" bIns="0" rtlCol="0" anchor="t">
            <a:spAutoFit/>
          </a:bodyPr>
          <a:lstStyle/>
          <a:p>
            <a:pPr algn="ctr">
              <a:lnSpc>
                <a:spcPts val="4229"/>
              </a:lnSpc>
            </a:pPr>
            <a:r>
              <a:rPr lang="en-US" sz="3020" b="1">
                <a:solidFill>
                  <a:srgbClr val="612D0F"/>
                </a:solidFill>
                <a:latin typeface="Open Sans Bold"/>
                <a:ea typeface="Open Sans Bold"/>
                <a:cs typeface="Open Sans Bold"/>
                <a:sym typeface="Open Sans Bold"/>
              </a:rPr>
              <a:t>Motivations</a:t>
            </a:r>
          </a:p>
        </p:txBody>
      </p:sp>
      <p:sp>
        <p:nvSpPr>
          <p:cNvPr id="6" name="TextBox 6"/>
          <p:cNvSpPr txBox="1"/>
          <p:nvPr/>
        </p:nvSpPr>
        <p:spPr>
          <a:xfrm>
            <a:off x="792480" y="3132954"/>
            <a:ext cx="3228146" cy="364528"/>
          </a:xfrm>
          <a:prstGeom prst="rect">
            <a:avLst/>
          </a:prstGeom>
        </p:spPr>
        <p:txBody>
          <a:bodyPr lIns="0" tIns="0" rIns="0" bIns="0" rtlCol="0" anchor="t">
            <a:spAutoFit/>
          </a:bodyPr>
          <a:lstStyle/>
          <a:p>
            <a:pPr marL="463865" lvl="1" indent="-231932" algn="l">
              <a:lnSpc>
                <a:spcPts val="3007"/>
              </a:lnSpc>
              <a:buFont typeface="Arial"/>
              <a:buChar char="•"/>
            </a:pPr>
            <a:r>
              <a:rPr lang="en-US" sz="2148">
                <a:solidFill>
                  <a:srgbClr val="000000"/>
                </a:solidFill>
                <a:latin typeface="Open Sauce"/>
                <a:ea typeface="Open Sauce"/>
                <a:cs typeface="Open Sauce"/>
                <a:sym typeface="Open Sauce"/>
              </a:rPr>
              <a:t>Eco-friendly person</a:t>
            </a:r>
          </a:p>
        </p:txBody>
      </p:sp>
      <p:sp>
        <p:nvSpPr>
          <p:cNvPr id="7" name="TextBox 7"/>
          <p:cNvSpPr txBox="1"/>
          <p:nvPr/>
        </p:nvSpPr>
        <p:spPr>
          <a:xfrm>
            <a:off x="3545462" y="4349844"/>
            <a:ext cx="3582225" cy="364528"/>
          </a:xfrm>
          <a:prstGeom prst="rect">
            <a:avLst/>
          </a:prstGeom>
        </p:spPr>
        <p:txBody>
          <a:bodyPr lIns="0" tIns="0" rIns="0" bIns="0" rtlCol="0" anchor="t">
            <a:spAutoFit/>
          </a:bodyPr>
          <a:lstStyle/>
          <a:p>
            <a:pPr algn="l">
              <a:lnSpc>
                <a:spcPts val="3007"/>
              </a:lnSpc>
            </a:pPr>
            <a:r>
              <a:rPr lang="en-US" sz="2148" b="1">
                <a:solidFill>
                  <a:srgbClr val="000000"/>
                </a:solidFill>
                <a:latin typeface="Open Sauce Bold"/>
                <a:ea typeface="Open Sauce Bold"/>
                <a:cs typeface="Open Sauce Bold"/>
                <a:sym typeface="Open Sauce Bold"/>
              </a:rPr>
              <a:t>1. traditional products</a:t>
            </a:r>
          </a:p>
        </p:txBody>
      </p:sp>
      <p:sp>
        <p:nvSpPr>
          <p:cNvPr id="8" name="TextBox 8"/>
          <p:cNvSpPr txBox="1"/>
          <p:nvPr/>
        </p:nvSpPr>
        <p:spPr>
          <a:xfrm>
            <a:off x="3545462" y="4930414"/>
            <a:ext cx="2302611" cy="364528"/>
          </a:xfrm>
          <a:prstGeom prst="rect">
            <a:avLst/>
          </a:prstGeom>
        </p:spPr>
        <p:txBody>
          <a:bodyPr lIns="0" tIns="0" rIns="0" bIns="0" rtlCol="0" anchor="t">
            <a:spAutoFit/>
          </a:bodyPr>
          <a:lstStyle/>
          <a:p>
            <a:pPr algn="l">
              <a:lnSpc>
                <a:spcPts val="3007"/>
              </a:lnSpc>
            </a:pPr>
            <a:r>
              <a:rPr lang="en-US" sz="2148" b="1">
                <a:solidFill>
                  <a:srgbClr val="000000"/>
                </a:solidFill>
                <a:latin typeface="Open Sauce Bold"/>
                <a:ea typeface="Open Sauce Bold"/>
                <a:cs typeface="Open Sauce Bold"/>
                <a:sym typeface="Open Sauce Bold"/>
              </a:rPr>
              <a:t>2. by-products</a:t>
            </a:r>
          </a:p>
        </p:txBody>
      </p:sp>
      <p:sp>
        <p:nvSpPr>
          <p:cNvPr id="9" name="TextBox 9"/>
          <p:cNvSpPr txBox="1"/>
          <p:nvPr/>
        </p:nvSpPr>
        <p:spPr>
          <a:xfrm>
            <a:off x="755265" y="6097959"/>
            <a:ext cx="4035867" cy="1112006"/>
          </a:xfrm>
          <a:prstGeom prst="rect">
            <a:avLst/>
          </a:prstGeom>
        </p:spPr>
        <p:txBody>
          <a:bodyPr lIns="0" tIns="0" rIns="0" bIns="0" rtlCol="0" anchor="t">
            <a:spAutoFit/>
          </a:bodyPr>
          <a:lstStyle/>
          <a:p>
            <a:pPr marL="453617" lvl="1" indent="-226808" algn="l">
              <a:lnSpc>
                <a:spcPts val="2941"/>
              </a:lnSpc>
              <a:buFont typeface="Arial"/>
              <a:buChar char="•"/>
            </a:pPr>
            <a:r>
              <a:rPr lang="en-US" sz="2101">
                <a:solidFill>
                  <a:srgbClr val="000000"/>
                </a:solidFill>
                <a:latin typeface="Open Sauce"/>
                <a:ea typeface="Open Sauce"/>
                <a:cs typeface="Open Sauce"/>
                <a:sym typeface="Open Sauce"/>
              </a:rPr>
              <a:t>New food experiences</a:t>
            </a:r>
          </a:p>
          <a:p>
            <a:pPr algn="l">
              <a:lnSpc>
                <a:spcPts val="2941"/>
              </a:lnSpc>
            </a:pPr>
            <a:endParaRPr lang="en-US" sz="2101">
              <a:solidFill>
                <a:srgbClr val="000000"/>
              </a:solidFill>
              <a:latin typeface="Open Sauce"/>
              <a:ea typeface="Open Sauce"/>
              <a:cs typeface="Open Sauce"/>
              <a:sym typeface="Open Sauce"/>
            </a:endParaRPr>
          </a:p>
          <a:p>
            <a:pPr marL="453617" lvl="1" indent="-226808" algn="l">
              <a:lnSpc>
                <a:spcPts val="2941"/>
              </a:lnSpc>
              <a:buFont typeface="Arial"/>
              <a:buChar char="•"/>
            </a:pPr>
            <a:r>
              <a:rPr lang="en-US" sz="2101">
                <a:solidFill>
                  <a:srgbClr val="000000"/>
                </a:solidFill>
                <a:latin typeface="Open Sauce"/>
                <a:ea typeface="Open Sauce"/>
                <a:cs typeface="Open Sauce"/>
                <a:sym typeface="Open Sauce"/>
              </a:rPr>
              <a:t>Improve her lifestyle</a:t>
            </a:r>
          </a:p>
        </p:txBody>
      </p:sp>
      <p:sp>
        <p:nvSpPr>
          <p:cNvPr id="10" name="TextBox 10"/>
          <p:cNvSpPr txBox="1"/>
          <p:nvPr/>
        </p:nvSpPr>
        <p:spPr>
          <a:xfrm>
            <a:off x="792480" y="3812449"/>
            <a:ext cx="1763256" cy="367703"/>
          </a:xfrm>
          <a:prstGeom prst="rect">
            <a:avLst/>
          </a:prstGeom>
        </p:spPr>
        <p:txBody>
          <a:bodyPr lIns="0" tIns="0" rIns="0" bIns="0" rtlCol="0" anchor="t">
            <a:spAutoFit/>
          </a:bodyPr>
          <a:lstStyle/>
          <a:p>
            <a:pPr marL="463865" lvl="1" indent="-231932" algn="l">
              <a:lnSpc>
                <a:spcPts val="3007"/>
              </a:lnSpc>
              <a:buFont typeface="Arial"/>
              <a:buChar char="•"/>
            </a:pPr>
            <a:r>
              <a:rPr lang="en-US" sz="2148">
                <a:solidFill>
                  <a:srgbClr val="000000"/>
                </a:solidFill>
                <a:latin typeface="Open Sauce"/>
                <a:ea typeface="Open Sauce"/>
                <a:cs typeface="Open Sauce"/>
                <a:sym typeface="Open Sauce"/>
              </a:rPr>
              <a:t>Promote: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CEB6"/>
        </a:solidFill>
        <a:effectLst/>
      </p:bgPr>
    </p:bg>
    <p:spTree>
      <p:nvGrpSpPr>
        <p:cNvPr id="1" name=""/>
        <p:cNvGrpSpPr/>
        <p:nvPr/>
      </p:nvGrpSpPr>
      <p:grpSpPr>
        <a:xfrm>
          <a:off x="0" y="0"/>
          <a:ext cx="0" cy="0"/>
          <a:chOff x="0" y="0"/>
          <a:chExt cx="0" cy="0"/>
        </a:xfrm>
      </p:grpSpPr>
      <p:sp>
        <p:nvSpPr>
          <p:cNvPr id="2" name="Freeform 2"/>
          <p:cNvSpPr/>
          <p:nvPr/>
        </p:nvSpPr>
        <p:spPr>
          <a:xfrm>
            <a:off x="335028" y="593720"/>
            <a:ext cx="1171571" cy="1104206"/>
          </a:xfrm>
          <a:custGeom>
            <a:avLst/>
            <a:gdLst/>
            <a:ahLst/>
            <a:cxnLst/>
            <a:rect l="l" t="t" r="r" b="b"/>
            <a:pathLst>
              <a:path w="1171571" h="1104206">
                <a:moveTo>
                  <a:pt x="0" y="0"/>
                </a:moveTo>
                <a:lnTo>
                  <a:pt x="1171571" y="0"/>
                </a:lnTo>
                <a:lnTo>
                  <a:pt x="1171571" y="1104206"/>
                </a:lnTo>
                <a:lnTo>
                  <a:pt x="0" y="11042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99082" y="3201898"/>
            <a:ext cx="1186796" cy="1033996"/>
          </a:xfrm>
          <a:custGeom>
            <a:avLst/>
            <a:gdLst/>
            <a:ahLst/>
            <a:cxnLst/>
            <a:rect l="l" t="t" r="r" b="b"/>
            <a:pathLst>
              <a:path w="1186796" h="1033996">
                <a:moveTo>
                  <a:pt x="0" y="0"/>
                </a:moveTo>
                <a:lnTo>
                  <a:pt x="1186796" y="0"/>
                </a:lnTo>
                <a:lnTo>
                  <a:pt x="1186796" y="1033996"/>
                </a:lnTo>
                <a:lnTo>
                  <a:pt x="0" y="1033996"/>
                </a:lnTo>
                <a:lnTo>
                  <a:pt x="0" y="0"/>
                </a:lnTo>
                <a:close/>
              </a:path>
            </a:pathLst>
          </a:custGeom>
          <a:blipFill>
            <a:blip r:embed="rId4"/>
            <a:stretch>
              <a:fillRect/>
            </a:stretch>
          </a:blipFill>
        </p:spPr>
        <p:txBody>
          <a:bodyPr/>
          <a:lstStyle/>
          <a:p>
            <a:endParaRPr lang="en-GB"/>
          </a:p>
        </p:txBody>
      </p:sp>
      <p:sp>
        <p:nvSpPr>
          <p:cNvPr id="4" name="Freeform 4"/>
          <p:cNvSpPr/>
          <p:nvPr/>
        </p:nvSpPr>
        <p:spPr>
          <a:xfrm>
            <a:off x="3903588" y="4067506"/>
            <a:ext cx="1536533" cy="1275323"/>
          </a:xfrm>
          <a:custGeom>
            <a:avLst/>
            <a:gdLst/>
            <a:ahLst/>
            <a:cxnLst/>
            <a:rect l="l" t="t" r="r" b="b"/>
            <a:pathLst>
              <a:path w="1536533" h="1275323">
                <a:moveTo>
                  <a:pt x="0" y="0"/>
                </a:moveTo>
                <a:lnTo>
                  <a:pt x="1536533" y="0"/>
                </a:lnTo>
                <a:lnTo>
                  <a:pt x="1536533" y="1275323"/>
                </a:lnTo>
                <a:lnTo>
                  <a:pt x="0" y="12753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721616" y="5070590"/>
            <a:ext cx="1303450" cy="863535"/>
          </a:xfrm>
          <a:custGeom>
            <a:avLst/>
            <a:gdLst/>
            <a:ahLst/>
            <a:cxnLst/>
            <a:rect l="l" t="t" r="r" b="b"/>
            <a:pathLst>
              <a:path w="1303450" h="863535">
                <a:moveTo>
                  <a:pt x="0" y="0"/>
                </a:moveTo>
                <a:lnTo>
                  <a:pt x="1303449" y="0"/>
                </a:lnTo>
                <a:lnTo>
                  <a:pt x="1303449" y="863536"/>
                </a:lnTo>
                <a:lnTo>
                  <a:pt x="0" y="8635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1375145" y="3304338"/>
            <a:ext cx="1733483" cy="1863113"/>
          </a:xfrm>
          <a:custGeom>
            <a:avLst/>
            <a:gdLst/>
            <a:ahLst/>
            <a:cxnLst/>
            <a:rect l="l" t="t" r="r" b="b"/>
            <a:pathLst>
              <a:path w="1733483" h="1863113">
                <a:moveTo>
                  <a:pt x="0" y="0"/>
                </a:moveTo>
                <a:lnTo>
                  <a:pt x="1733482" y="0"/>
                </a:lnTo>
                <a:lnTo>
                  <a:pt x="1733482" y="1863113"/>
                </a:lnTo>
                <a:lnTo>
                  <a:pt x="0" y="1863113"/>
                </a:lnTo>
                <a:lnTo>
                  <a:pt x="0" y="0"/>
                </a:lnTo>
                <a:close/>
              </a:path>
            </a:pathLst>
          </a:custGeom>
          <a:blipFill>
            <a:blip r:embed="rId9"/>
            <a:stretch>
              <a:fillRect/>
            </a:stretch>
          </a:blipFill>
        </p:spPr>
        <p:txBody>
          <a:bodyPr/>
          <a:lstStyle/>
          <a:p>
            <a:endParaRPr lang="en-GB"/>
          </a:p>
        </p:txBody>
      </p:sp>
      <p:sp>
        <p:nvSpPr>
          <p:cNvPr id="7" name="Freeform 7"/>
          <p:cNvSpPr/>
          <p:nvPr/>
        </p:nvSpPr>
        <p:spPr>
          <a:xfrm rot="6002366">
            <a:off x="1098629" y="3778298"/>
            <a:ext cx="815941" cy="1044405"/>
          </a:xfrm>
          <a:custGeom>
            <a:avLst/>
            <a:gdLst/>
            <a:ahLst/>
            <a:cxnLst/>
            <a:rect l="l" t="t" r="r" b="b"/>
            <a:pathLst>
              <a:path w="815941" h="1044405">
                <a:moveTo>
                  <a:pt x="0" y="0"/>
                </a:moveTo>
                <a:lnTo>
                  <a:pt x="815941" y="0"/>
                </a:lnTo>
                <a:lnTo>
                  <a:pt x="815941" y="1044405"/>
                </a:lnTo>
                <a:lnTo>
                  <a:pt x="0" y="10444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rot="156284">
            <a:off x="3356381" y="2477237"/>
            <a:ext cx="910702" cy="284594"/>
          </a:xfrm>
          <a:custGeom>
            <a:avLst/>
            <a:gdLst/>
            <a:ahLst/>
            <a:cxnLst/>
            <a:rect l="l" t="t" r="r" b="b"/>
            <a:pathLst>
              <a:path w="910702" h="284594">
                <a:moveTo>
                  <a:pt x="0" y="0"/>
                </a:moveTo>
                <a:lnTo>
                  <a:pt x="910702" y="0"/>
                </a:lnTo>
                <a:lnTo>
                  <a:pt x="910702" y="284594"/>
                </a:lnTo>
                <a:lnTo>
                  <a:pt x="0" y="284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Freeform 9"/>
          <p:cNvSpPr/>
          <p:nvPr/>
        </p:nvSpPr>
        <p:spPr>
          <a:xfrm>
            <a:off x="1385878" y="2161243"/>
            <a:ext cx="1940247" cy="919192"/>
          </a:xfrm>
          <a:custGeom>
            <a:avLst/>
            <a:gdLst/>
            <a:ahLst/>
            <a:cxnLst/>
            <a:rect l="l" t="t" r="r" b="b"/>
            <a:pathLst>
              <a:path w="1940247" h="919192">
                <a:moveTo>
                  <a:pt x="0" y="0"/>
                </a:moveTo>
                <a:lnTo>
                  <a:pt x="1940247" y="0"/>
                </a:lnTo>
                <a:lnTo>
                  <a:pt x="1940247" y="919192"/>
                </a:lnTo>
                <a:lnTo>
                  <a:pt x="0" y="9191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rot="6002366">
            <a:off x="1248589" y="1175724"/>
            <a:ext cx="815941" cy="1044405"/>
          </a:xfrm>
          <a:custGeom>
            <a:avLst/>
            <a:gdLst/>
            <a:ahLst/>
            <a:cxnLst/>
            <a:rect l="l" t="t" r="r" b="b"/>
            <a:pathLst>
              <a:path w="815941" h="1044405">
                <a:moveTo>
                  <a:pt x="0" y="0"/>
                </a:moveTo>
                <a:lnTo>
                  <a:pt x="815941" y="0"/>
                </a:lnTo>
                <a:lnTo>
                  <a:pt x="815941" y="1044404"/>
                </a:lnTo>
                <a:lnTo>
                  <a:pt x="0" y="1044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2356001" y="1104117"/>
            <a:ext cx="1194842" cy="885677"/>
          </a:xfrm>
          <a:custGeom>
            <a:avLst/>
            <a:gdLst/>
            <a:ahLst/>
            <a:cxnLst/>
            <a:rect l="l" t="t" r="r" b="b"/>
            <a:pathLst>
              <a:path w="1194842" h="885677">
                <a:moveTo>
                  <a:pt x="0" y="0"/>
                </a:moveTo>
                <a:lnTo>
                  <a:pt x="1194842" y="0"/>
                </a:lnTo>
                <a:lnTo>
                  <a:pt x="1194842" y="885676"/>
                </a:lnTo>
                <a:lnTo>
                  <a:pt x="0" y="885676"/>
                </a:lnTo>
                <a:lnTo>
                  <a:pt x="0" y="0"/>
                </a:lnTo>
                <a:close/>
              </a:path>
            </a:pathLst>
          </a:custGeom>
          <a:blipFill>
            <a:blip r:embed="rId16"/>
            <a:stretch>
              <a:fillRect/>
            </a:stretch>
          </a:blipFill>
        </p:spPr>
        <p:txBody>
          <a:bodyPr/>
          <a:lstStyle/>
          <a:p>
            <a:endParaRPr lang="en-GB"/>
          </a:p>
        </p:txBody>
      </p:sp>
      <p:sp>
        <p:nvSpPr>
          <p:cNvPr id="12" name="Freeform 12"/>
          <p:cNvSpPr/>
          <p:nvPr/>
        </p:nvSpPr>
        <p:spPr>
          <a:xfrm rot="5400000">
            <a:off x="4747487" y="1889156"/>
            <a:ext cx="705223" cy="1372696"/>
          </a:xfrm>
          <a:custGeom>
            <a:avLst/>
            <a:gdLst/>
            <a:ahLst/>
            <a:cxnLst/>
            <a:rect l="l" t="t" r="r" b="b"/>
            <a:pathLst>
              <a:path w="705223" h="1372696">
                <a:moveTo>
                  <a:pt x="0" y="0"/>
                </a:moveTo>
                <a:lnTo>
                  <a:pt x="705222" y="0"/>
                </a:lnTo>
                <a:lnTo>
                  <a:pt x="705222" y="1372696"/>
                </a:lnTo>
                <a:lnTo>
                  <a:pt x="0" y="137269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3" name="Freeform 13"/>
          <p:cNvSpPr/>
          <p:nvPr/>
        </p:nvSpPr>
        <p:spPr>
          <a:xfrm>
            <a:off x="4759173" y="4394966"/>
            <a:ext cx="1110480" cy="945296"/>
          </a:xfrm>
          <a:custGeom>
            <a:avLst/>
            <a:gdLst/>
            <a:ahLst/>
            <a:cxnLst/>
            <a:rect l="l" t="t" r="r" b="b"/>
            <a:pathLst>
              <a:path w="1110480" h="945296">
                <a:moveTo>
                  <a:pt x="0" y="0"/>
                </a:moveTo>
                <a:lnTo>
                  <a:pt x="1110480" y="0"/>
                </a:lnTo>
                <a:lnTo>
                  <a:pt x="1110480" y="945295"/>
                </a:lnTo>
                <a:lnTo>
                  <a:pt x="0" y="94529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4" name="Freeform 14"/>
          <p:cNvSpPr/>
          <p:nvPr/>
        </p:nvSpPr>
        <p:spPr>
          <a:xfrm>
            <a:off x="3453038" y="4549330"/>
            <a:ext cx="370143" cy="345621"/>
          </a:xfrm>
          <a:custGeom>
            <a:avLst/>
            <a:gdLst/>
            <a:ahLst/>
            <a:cxnLst/>
            <a:rect l="l" t="t" r="r" b="b"/>
            <a:pathLst>
              <a:path w="370143" h="345621">
                <a:moveTo>
                  <a:pt x="0" y="0"/>
                </a:moveTo>
                <a:lnTo>
                  <a:pt x="370144" y="0"/>
                </a:lnTo>
                <a:lnTo>
                  <a:pt x="370144" y="345621"/>
                </a:lnTo>
                <a:lnTo>
                  <a:pt x="0" y="3456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15" name="Freeform 15"/>
          <p:cNvSpPr/>
          <p:nvPr/>
        </p:nvSpPr>
        <p:spPr>
          <a:xfrm>
            <a:off x="6038957" y="4719312"/>
            <a:ext cx="376201" cy="351278"/>
          </a:xfrm>
          <a:custGeom>
            <a:avLst/>
            <a:gdLst/>
            <a:ahLst/>
            <a:cxnLst/>
            <a:rect l="l" t="t" r="r" b="b"/>
            <a:pathLst>
              <a:path w="376201" h="351278">
                <a:moveTo>
                  <a:pt x="0" y="0"/>
                </a:moveTo>
                <a:lnTo>
                  <a:pt x="376201" y="0"/>
                </a:lnTo>
                <a:lnTo>
                  <a:pt x="376201" y="351278"/>
                </a:lnTo>
                <a:lnTo>
                  <a:pt x="0" y="35127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16" name="Freeform 16"/>
          <p:cNvSpPr/>
          <p:nvPr/>
        </p:nvSpPr>
        <p:spPr>
          <a:xfrm rot="5400000">
            <a:off x="4938315" y="2241767"/>
            <a:ext cx="705223" cy="1372696"/>
          </a:xfrm>
          <a:custGeom>
            <a:avLst/>
            <a:gdLst/>
            <a:ahLst/>
            <a:cxnLst/>
            <a:rect l="l" t="t" r="r" b="b"/>
            <a:pathLst>
              <a:path w="705223" h="1372696">
                <a:moveTo>
                  <a:pt x="0" y="0"/>
                </a:moveTo>
                <a:lnTo>
                  <a:pt x="705223" y="0"/>
                </a:lnTo>
                <a:lnTo>
                  <a:pt x="705223" y="1372697"/>
                </a:lnTo>
                <a:lnTo>
                  <a:pt x="0" y="13726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7" name="Freeform 17"/>
          <p:cNvSpPr/>
          <p:nvPr/>
        </p:nvSpPr>
        <p:spPr>
          <a:xfrm>
            <a:off x="5027074" y="1689253"/>
            <a:ext cx="1636974" cy="931587"/>
          </a:xfrm>
          <a:custGeom>
            <a:avLst/>
            <a:gdLst/>
            <a:ahLst/>
            <a:cxnLst/>
            <a:rect l="l" t="t" r="r" b="b"/>
            <a:pathLst>
              <a:path w="1636974" h="931587">
                <a:moveTo>
                  <a:pt x="0" y="0"/>
                </a:moveTo>
                <a:lnTo>
                  <a:pt x="1636974" y="0"/>
                </a:lnTo>
                <a:lnTo>
                  <a:pt x="1636974" y="931586"/>
                </a:lnTo>
                <a:lnTo>
                  <a:pt x="0" y="9315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18" name="Freeform 18"/>
          <p:cNvSpPr/>
          <p:nvPr/>
        </p:nvSpPr>
        <p:spPr>
          <a:xfrm>
            <a:off x="7265053" y="5042806"/>
            <a:ext cx="349946" cy="350384"/>
          </a:xfrm>
          <a:custGeom>
            <a:avLst/>
            <a:gdLst/>
            <a:ahLst/>
            <a:cxnLst/>
            <a:rect l="l" t="t" r="r" b="b"/>
            <a:pathLst>
              <a:path w="349946" h="350384">
                <a:moveTo>
                  <a:pt x="0" y="0"/>
                </a:moveTo>
                <a:lnTo>
                  <a:pt x="349946" y="0"/>
                </a:lnTo>
                <a:lnTo>
                  <a:pt x="349946" y="350384"/>
                </a:lnTo>
                <a:lnTo>
                  <a:pt x="0" y="35038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19" name="Freeform 19"/>
          <p:cNvSpPr/>
          <p:nvPr/>
        </p:nvSpPr>
        <p:spPr>
          <a:xfrm>
            <a:off x="6664048" y="4374138"/>
            <a:ext cx="349946" cy="350384"/>
          </a:xfrm>
          <a:custGeom>
            <a:avLst/>
            <a:gdLst/>
            <a:ahLst/>
            <a:cxnLst/>
            <a:rect l="l" t="t" r="r" b="b"/>
            <a:pathLst>
              <a:path w="349946" h="350384">
                <a:moveTo>
                  <a:pt x="0" y="0"/>
                </a:moveTo>
                <a:lnTo>
                  <a:pt x="349946" y="0"/>
                </a:lnTo>
                <a:lnTo>
                  <a:pt x="349946" y="350384"/>
                </a:lnTo>
                <a:lnTo>
                  <a:pt x="0" y="35038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20" name="Freeform 20"/>
          <p:cNvSpPr/>
          <p:nvPr/>
        </p:nvSpPr>
        <p:spPr>
          <a:xfrm>
            <a:off x="6586608" y="4817067"/>
            <a:ext cx="349946" cy="350384"/>
          </a:xfrm>
          <a:custGeom>
            <a:avLst/>
            <a:gdLst/>
            <a:ahLst/>
            <a:cxnLst/>
            <a:rect l="l" t="t" r="r" b="b"/>
            <a:pathLst>
              <a:path w="349946" h="350384">
                <a:moveTo>
                  <a:pt x="0" y="0"/>
                </a:moveTo>
                <a:lnTo>
                  <a:pt x="349946" y="0"/>
                </a:lnTo>
                <a:lnTo>
                  <a:pt x="349946" y="350384"/>
                </a:lnTo>
                <a:lnTo>
                  <a:pt x="0" y="35038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21" name="Freeform 21"/>
          <p:cNvSpPr/>
          <p:nvPr/>
        </p:nvSpPr>
        <p:spPr>
          <a:xfrm>
            <a:off x="6915107" y="4517229"/>
            <a:ext cx="349946" cy="350384"/>
          </a:xfrm>
          <a:custGeom>
            <a:avLst/>
            <a:gdLst/>
            <a:ahLst/>
            <a:cxnLst/>
            <a:rect l="l" t="t" r="r" b="b"/>
            <a:pathLst>
              <a:path w="349946" h="350384">
                <a:moveTo>
                  <a:pt x="0" y="0"/>
                </a:moveTo>
                <a:lnTo>
                  <a:pt x="349946" y="0"/>
                </a:lnTo>
                <a:lnTo>
                  <a:pt x="349946" y="350385"/>
                </a:lnTo>
                <a:lnTo>
                  <a:pt x="0" y="35038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22" name="Freeform 22"/>
          <p:cNvSpPr/>
          <p:nvPr/>
        </p:nvSpPr>
        <p:spPr>
          <a:xfrm>
            <a:off x="7702593" y="5042806"/>
            <a:ext cx="349946" cy="350384"/>
          </a:xfrm>
          <a:custGeom>
            <a:avLst/>
            <a:gdLst/>
            <a:ahLst/>
            <a:cxnLst/>
            <a:rect l="l" t="t" r="r" b="b"/>
            <a:pathLst>
              <a:path w="349946" h="350384">
                <a:moveTo>
                  <a:pt x="0" y="0"/>
                </a:moveTo>
                <a:lnTo>
                  <a:pt x="349947" y="0"/>
                </a:lnTo>
                <a:lnTo>
                  <a:pt x="349947" y="350384"/>
                </a:lnTo>
                <a:lnTo>
                  <a:pt x="0" y="35038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23" name="Freeform 23"/>
          <p:cNvSpPr/>
          <p:nvPr/>
        </p:nvSpPr>
        <p:spPr>
          <a:xfrm>
            <a:off x="6936554" y="4867614"/>
            <a:ext cx="349946" cy="350384"/>
          </a:xfrm>
          <a:custGeom>
            <a:avLst/>
            <a:gdLst/>
            <a:ahLst/>
            <a:cxnLst/>
            <a:rect l="l" t="t" r="r" b="b"/>
            <a:pathLst>
              <a:path w="349946" h="350384">
                <a:moveTo>
                  <a:pt x="0" y="0"/>
                </a:moveTo>
                <a:lnTo>
                  <a:pt x="349946" y="0"/>
                </a:lnTo>
                <a:lnTo>
                  <a:pt x="349946" y="350384"/>
                </a:lnTo>
                <a:lnTo>
                  <a:pt x="0" y="35038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24" name="Freeform 24"/>
          <p:cNvSpPr/>
          <p:nvPr/>
        </p:nvSpPr>
        <p:spPr>
          <a:xfrm>
            <a:off x="7261644" y="4641875"/>
            <a:ext cx="349946" cy="350384"/>
          </a:xfrm>
          <a:custGeom>
            <a:avLst/>
            <a:gdLst/>
            <a:ahLst/>
            <a:cxnLst/>
            <a:rect l="l" t="t" r="r" b="b"/>
            <a:pathLst>
              <a:path w="349946" h="350384">
                <a:moveTo>
                  <a:pt x="0" y="0"/>
                </a:moveTo>
                <a:lnTo>
                  <a:pt x="349946" y="0"/>
                </a:lnTo>
                <a:lnTo>
                  <a:pt x="349946" y="350384"/>
                </a:lnTo>
                <a:lnTo>
                  <a:pt x="0" y="35038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25" name="Freeform 25"/>
          <p:cNvSpPr/>
          <p:nvPr/>
        </p:nvSpPr>
        <p:spPr>
          <a:xfrm>
            <a:off x="7527620" y="4374138"/>
            <a:ext cx="349946" cy="350384"/>
          </a:xfrm>
          <a:custGeom>
            <a:avLst/>
            <a:gdLst/>
            <a:ahLst/>
            <a:cxnLst/>
            <a:rect l="l" t="t" r="r" b="b"/>
            <a:pathLst>
              <a:path w="349946" h="350384">
                <a:moveTo>
                  <a:pt x="0" y="0"/>
                </a:moveTo>
                <a:lnTo>
                  <a:pt x="349946" y="0"/>
                </a:lnTo>
                <a:lnTo>
                  <a:pt x="349946" y="350384"/>
                </a:lnTo>
                <a:lnTo>
                  <a:pt x="0" y="35038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26" name="Freeform 26"/>
          <p:cNvSpPr/>
          <p:nvPr/>
        </p:nvSpPr>
        <p:spPr>
          <a:xfrm>
            <a:off x="7261644" y="4243866"/>
            <a:ext cx="349946" cy="350384"/>
          </a:xfrm>
          <a:custGeom>
            <a:avLst/>
            <a:gdLst/>
            <a:ahLst/>
            <a:cxnLst/>
            <a:rect l="l" t="t" r="r" b="b"/>
            <a:pathLst>
              <a:path w="349946" h="350384">
                <a:moveTo>
                  <a:pt x="0" y="0"/>
                </a:moveTo>
                <a:lnTo>
                  <a:pt x="349946" y="0"/>
                </a:lnTo>
                <a:lnTo>
                  <a:pt x="349946" y="350384"/>
                </a:lnTo>
                <a:lnTo>
                  <a:pt x="0" y="35038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27" name="Freeform 27"/>
          <p:cNvSpPr/>
          <p:nvPr/>
        </p:nvSpPr>
        <p:spPr>
          <a:xfrm>
            <a:off x="7614999" y="4793257"/>
            <a:ext cx="349946" cy="350384"/>
          </a:xfrm>
          <a:custGeom>
            <a:avLst/>
            <a:gdLst/>
            <a:ahLst/>
            <a:cxnLst/>
            <a:rect l="l" t="t" r="r" b="b"/>
            <a:pathLst>
              <a:path w="349946" h="350384">
                <a:moveTo>
                  <a:pt x="0" y="0"/>
                </a:moveTo>
                <a:lnTo>
                  <a:pt x="349946" y="0"/>
                </a:lnTo>
                <a:lnTo>
                  <a:pt x="349946" y="350384"/>
                </a:lnTo>
                <a:lnTo>
                  <a:pt x="0" y="35038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28" name="Freeform 28"/>
          <p:cNvSpPr/>
          <p:nvPr/>
        </p:nvSpPr>
        <p:spPr>
          <a:xfrm>
            <a:off x="137896" y="5693213"/>
            <a:ext cx="1151523" cy="976195"/>
          </a:xfrm>
          <a:custGeom>
            <a:avLst/>
            <a:gdLst/>
            <a:ahLst/>
            <a:cxnLst/>
            <a:rect l="l" t="t" r="r" b="b"/>
            <a:pathLst>
              <a:path w="1151523" h="976195">
                <a:moveTo>
                  <a:pt x="0" y="0"/>
                </a:moveTo>
                <a:lnTo>
                  <a:pt x="1151524" y="0"/>
                </a:lnTo>
                <a:lnTo>
                  <a:pt x="1151524" y="976195"/>
                </a:lnTo>
                <a:lnTo>
                  <a:pt x="0" y="97619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29" name="Freeform 29"/>
          <p:cNvSpPr/>
          <p:nvPr/>
        </p:nvSpPr>
        <p:spPr>
          <a:xfrm rot="6002366">
            <a:off x="1351971" y="5890481"/>
            <a:ext cx="815941" cy="1044405"/>
          </a:xfrm>
          <a:custGeom>
            <a:avLst/>
            <a:gdLst/>
            <a:ahLst/>
            <a:cxnLst/>
            <a:rect l="l" t="t" r="r" b="b"/>
            <a:pathLst>
              <a:path w="815941" h="1044405">
                <a:moveTo>
                  <a:pt x="0" y="0"/>
                </a:moveTo>
                <a:lnTo>
                  <a:pt x="815941" y="0"/>
                </a:lnTo>
                <a:lnTo>
                  <a:pt x="815941" y="1044404"/>
                </a:lnTo>
                <a:lnTo>
                  <a:pt x="0" y="1044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0" name="Freeform 30"/>
          <p:cNvSpPr/>
          <p:nvPr/>
        </p:nvSpPr>
        <p:spPr>
          <a:xfrm>
            <a:off x="1375145" y="6945633"/>
            <a:ext cx="1940247" cy="919192"/>
          </a:xfrm>
          <a:custGeom>
            <a:avLst/>
            <a:gdLst/>
            <a:ahLst/>
            <a:cxnLst/>
            <a:rect l="l" t="t" r="r" b="b"/>
            <a:pathLst>
              <a:path w="1940247" h="919192">
                <a:moveTo>
                  <a:pt x="0" y="0"/>
                </a:moveTo>
                <a:lnTo>
                  <a:pt x="1940246" y="0"/>
                </a:lnTo>
                <a:lnTo>
                  <a:pt x="1940246" y="919192"/>
                </a:lnTo>
                <a:lnTo>
                  <a:pt x="0" y="9191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1" name="Freeform 31"/>
          <p:cNvSpPr/>
          <p:nvPr/>
        </p:nvSpPr>
        <p:spPr>
          <a:xfrm>
            <a:off x="4562825" y="6809679"/>
            <a:ext cx="1456202" cy="970195"/>
          </a:xfrm>
          <a:custGeom>
            <a:avLst/>
            <a:gdLst/>
            <a:ahLst/>
            <a:cxnLst/>
            <a:rect l="l" t="t" r="r" b="b"/>
            <a:pathLst>
              <a:path w="1456202" h="970195">
                <a:moveTo>
                  <a:pt x="0" y="0"/>
                </a:moveTo>
                <a:lnTo>
                  <a:pt x="1456203" y="0"/>
                </a:lnTo>
                <a:lnTo>
                  <a:pt x="1456203" y="970195"/>
                </a:lnTo>
                <a:lnTo>
                  <a:pt x="0" y="970195"/>
                </a:lnTo>
                <a:lnTo>
                  <a:pt x="0" y="0"/>
                </a:lnTo>
                <a:close/>
              </a:path>
            </a:pathLst>
          </a:custGeom>
          <a:blipFill>
            <a:blip r:embed="rId29"/>
            <a:stretch>
              <a:fillRect/>
            </a:stretch>
          </a:blipFill>
        </p:spPr>
        <p:txBody>
          <a:bodyPr/>
          <a:lstStyle/>
          <a:p>
            <a:endParaRPr lang="en-GB"/>
          </a:p>
        </p:txBody>
      </p:sp>
      <p:sp>
        <p:nvSpPr>
          <p:cNvPr id="32" name="Freeform 32"/>
          <p:cNvSpPr/>
          <p:nvPr/>
        </p:nvSpPr>
        <p:spPr>
          <a:xfrm rot="156284">
            <a:off x="3321388" y="7240547"/>
            <a:ext cx="910702" cy="284594"/>
          </a:xfrm>
          <a:custGeom>
            <a:avLst/>
            <a:gdLst/>
            <a:ahLst/>
            <a:cxnLst/>
            <a:rect l="l" t="t" r="r" b="b"/>
            <a:pathLst>
              <a:path w="910702" h="284594">
                <a:moveTo>
                  <a:pt x="0" y="0"/>
                </a:moveTo>
                <a:lnTo>
                  <a:pt x="910702" y="0"/>
                </a:lnTo>
                <a:lnTo>
                  <a:pt x="910702" y="284595"/>
                </a:lnTo>
                <a:lnTo>
                  <a:pt x="0" y="2845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33"/>
          <p:cNvSpPr/>
          <p:nvPr/>
        </p:nvSpPr>
        <p:spPr>
          <a:xfrm>
            <a:off x="3453038" y="6029140"/>
            <a:ext cx="717387" cy="640268"/>
          </a:xfrm>
          <a:custGeom>
            <a:avLst/>
            <a:gdLst/>
            <a:ahLst/>
            <a:cxnLst/>
            <a:rect l="l" t="t" r="r" b="b"/>
            <a:pathLst>
              <a:path w="717387" h="640268">
                <a:moveTo>
                  <a:pt x="0" y="0"/>
                </a:moveTo>
                <a:lnTo>
                  <a:pt x="717387" y="0"/>
                </a:lnTo>
                <a:lnTo>
                  <a:pt x="717387" y="640268"/>
                </a:lnTo>
                <a:lnTo>
                  <a:pt x="0" y="640268"/>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34" name="Freeform 34"/>
          <p:cNvSpPr/>
          <p:nvPr/>
        </p:nvSpPr>
        <p:spPr>
          <a:xfrm rot="6002366">
            <a:off x="4297630" y="6205041"/>
            <a:ext cx="815941" cy="1044405"/>
          </a:xfrm>
          <a:custGeom>
            <a:avLst/>
            <a:gdLst/>
            <a:ahLst/>
            <a:cxnLst/>
            <a:rect l="l" t="t" r="r" b="b"/>
            <a:pathLst>
              <a:path w="815941" h="1044405">
                <a:moveTo>
                  <a:pt x="0" y="0"/>
                </a:moveTo>
                <a:lnTo>
                  <a:pt x="815941" y="0"/>
                </a:lnTo>
                <a:lnTo>
                  <a:pt x="815941" y="1044405"/>
                </a:lnTo>
                <a:lnTo>
                  <a:pt x="0" y="10444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5" name="Freeform 35"/>
          <p:cNvSpPr/>
          <p:nvPr/>
        </p:nvSpPr>
        <p:spPr>
          <a:xfrm rot="156284">
            <a:off x="8487161" y="4849962"/>
            <a:ext cx="910702" cy="284594"/>
          </a:xfrm>
          <a:custGeom>
            <a:avLst/>
            <a:gdLst/>
            <a:ahLst/>
            <a:cxnLst/>
            <a:rect l="l" t="t" r="r" b="b"/>
            <a:pathLst>
              <a:path w="910702" h="284594">
                <a:moveTo>
                  <a:pt x="0" y="0"/>
                </a:moveTo>
                <a:lnTo>
                  <a:pt x="910702" y="0"/>
                </a:lnTo>
                <a:lnTo>
                  <a:pt x="910702" y="284594"/>
                </a:lnTo>
                <a:lnTo>
                  <a:pt x="0" y="284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6" name="Freeform 36"/>
          <p:cNvSpPr/>
          <p:nvPr/>
        </p:nvSpPr>
        <p:spPr>
          <a:xfrm>
            <a:off x="9727709" y="4444953"/>
            <a:ext cx="1226456" cy="1094612"/>
          </a:xfrm>
          <a:custGeom>
            <a:avLst/>
            <a:gdLst/>
            <a:ahLst/>
            <a:cxnLst/>
            <a:rect l="l" t="t" r="r" b="b"/>
            <a:pathLst>
              <a:path w="1226456" h="1094612">
                <a:moveTo>
                  <a:pt x="0" y="0"/>
                </a:moveTo>
                <a:lnTo>
                  <a:pt x="1226456" y="0"/>
                </a:lnTo>
                <a:lnTo>
                  <a:pt x="1226456" y="1094612"/>
                </a:lnTo>
                <a:lnTo>
                  <a:pt x="0" y="109461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37" name="Freeform 37"/>
          <p:cNvSpPr/>
          <p:nvPr/>
        </p:nvSpPr>
        <p:spPr>
          <a:xfrm rot="156284">
            <a:off x="6383670" y="7100088"/>
            <a:ext cx="910702" cy="284594"/>
          </a:xfrm>
          <a:custGeom>
            <a:avLst/>
            <a:gdLst/>
            <a:ahLst/>
            <a:cxnLst/>
            <a:rect l="l" t="t" r="r" b="b"/>
            <a:pathLst>
              <a:path w="910702" h="284594">
                <a:moveTo>
                  <a:pt x="0" y="0"/>
                </a:moveTo>
                <a:lnTo>
                  <a:pt x="910702" y="0"/>
                </a:lnTo>
                <a:lnTo>
                  <a:pt x="910702" y="284594"/>
                </a:lnTo>
                <a:lnTo>
                  <a:pt x="0" y="284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38"/>
          <p:cNvSpPr/>
          <p:nvPr/>
        </p:nvSpPr>
        <p:spPr>
          <a:xfrm rot="156284">
            <a:off x="8750364" y="7100088"/>
            <a:ext cx="910702" cy="284594"/>
          </a:xfrm>
          <a:custGeom>
            <a:avLst/>
            <a:gdLst/>
            <a:ahLst/>
            <a:cxnLst/>
            <a:rect l="l" t="t" r="r" b="b"/>
            <a:pathLst>
              <a:path w="910702" h="284594">
                <a:moveTo>
                  <a:pt x="0" y="0"/>
                </a:moveTo>
                <a:lnTo>
                  <a:pt x="910702" y="0"/>
                </a:lnTo>
                <a:lnTo>
                  <a:pt x="910702" y="284594"/>
                </a:lnTo>
                <a:lnTo>
                  <a:pt x="0" y="284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9" name="Freeform 39"/>
          <p:cNvSpPr/>
          <p:nvPr/>
        </p:nvSpPr>
        <p:spPr>
          <a:xfrm>
            <a:off x="9800412" y="6082734"/>
            <a:ext cx="1329075" cy="1993613"/>
          </a:xfrm>
          <a:custGeom>
            <a:avLst/>
            <a:gdLst/>
            <a:ahLst/>
            <a:cxnLst/>
            <a:rect l="l" t="t" r="r" b="b"/>
            <a:pathLst>
              <a:path w="1329075" h="1993613">
                <a:moveTo>
                  <a:pt x="0" y="0"/>
                </a:moveTo>
                <a:lnTo>
                  <a:pt x="1329076" y="0"/>
                </a:lnTo>
                <a:lnTo>
                  <a:pt x="1329076" y="1993614"/>
                </a:lnTo>
                <a:lnTo>
                  <a:pt x="0" y="1993614"/>
                </a:lnTo>
                <a:lnTo>
                  <a:pt x="0" y="0"/>
                </a:lnTo>
                <a:close/>
              </a:path>
            </a:pathLst>
          </a:custGeom>
          <a:blipFill>
            <a:blip r:embed="rId32"/>
            <a:stretch>
              <a:fillRect/>
            </a:stretch>
          </a:blipFill>
        </p:spPr>
        <p:txBody>
          <a:bodyPr/>
          <a:lstStyle/>
          <a:p>
            <a:endParaRPr lang="en-GB"/>
          </a:p>
        </p:txBody>
      </p:sp>
      <p:sp>
        <p:nvSpPr>
          <p:cNvPr id="40" name="Freeform 40"/>
          <p:cNvSpPr/>
          <p:nvPr/>
        </p:nvSpPr>
        <p:spPr>
          <a:xfrm>
            <a:off x="12053413" y="6566344"/>
            <a:ext cx="1932321" cy="1127773"/>
          </a:xfrm>
          <a:custGeom>
            <a:avLst/>
            <a:gdLst/>
            <a:ahLst/>
            <a:cxnLst/>
            <a:rect l="l" t="t" r="r" b="b"/>
            <a:pathLst>
              <a:path w="1932321" h="1127773">
                <a:moveTo>
                  <a:pt x="0" y="0"/>
                </a:moveTo>
                <a:lnTo>
                  <a:pt x="1932321" y="0"/>
                </a:lnTo>
                <a:lnTo>
                  <a:pt x="1932321" y="1127772"/>
                </a:lnTo>
                <a:lnTo>
                  <a:pt x="0" y="1127772"/>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GB"/>
          </a:p>
        </p:txBody>
      </p:sp>
      <p:sp>
        <p:nvSpPr>
          <p:cNvPr id="41" name="TextBox 41"/>
          <p:cNvSpPr txBox="1"/>
          <p:nvPr/>
        </p:nvSpPr>
        <p:spPr>
          <a:xfrm>
            <a:off x="7252135" y="368001"/>
            <a:ext cx="6425629" cy="837168"/>
          </a:xfrm>
          <a:prstGeom prst="rect">
            <a:avLst/>
          </a:prstGeom>
        </p:spPr>
        <p:txBody>
          <a:bodyPr lIns="0" tIns="0" rIns="0" bIns="0" rtlCol="0" anchor="t">
            <a:spAutoFit/>
          </a:bodyPr>
          <a:lstStyle/>
          <a:p>
            <a:pPr algn="r">
              <a:lnSpc>
                <a:spcPts val="6881"/>
              </a:lnSpc>
            </a:pPr>
            <a:r>
              <a:rPr lang="en-US" sz="4915">
                <a:solidFill>
                  <a:srgbClr val="C9430D"/>
                </a:solidFill>
                <a:latin typeface="Gagalin"/>
                <a:ea typeface="Gagalin"/>
                <a:cs typeface="Gagalin"/>
                <a:sym typeface="Gagalin"/>
              </a:rPr>
              <a:t>PRODUCTION FLOWCHART</a:t>
            </a:r>
          </a:p>
        </p:txBody>
      </p:sp>
      <p:sp>
        <p:nvSpPr>
          <p:cNvPr id="42" name="Freeform 42"/>
          <p:cNvSpPr/>
          <p:nvPr/>
        </p:nvSpPr>
        <p:spPr>
          <a:xfrm rot="156284">
            <a:off x="11063708" y="7100088"/>
            <a:ext cx="910702" cy="284594"/>
          </a:xfrm>
          <a:custGeom>
            <a:avLst/>
            <a:gdLst/>
            <a:ahLst/>
            <a:cxnLst/>
            <a:rect l="l" t="t" r="r" b="b"/>
            <a:pathLst>
              <a:path w="910702" h="284594">
                <a:moveTo>
                  <a:pt x="0" y="0"/>
                </a:moveTo>
                <a:lnTo>
                  <a:pt x="910703" y="0"/>
                </a:lnTo>
                <a:lnTo>
                  <a:pt x="910703" y="284594"/>
                </a:lnTo>
                <a:lnTo>
                  <a:pt x="0" y="284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3" name="Freeform 43"/>
          <p:cNvSpPr/>
          <p:nvPr/>
        </p:nvSpPr>
        <p:spPr>
          <a:xfrm>
            <a:off x="6853417" y="6431746"/>
            <a:ext cx="2223057" cy="1348127"/>
          </a:xfrm>
          <a:custGeom>
            <a:avLst/>
            <a:gdLst/>
            <a:ahLst/>
            <a:cxnLst/>
            <a:rect l="l" t="t" r="r" b="b"/>
            <a:pathLst>
              <a:path w="2223057" h="1348127">
                <a:moveTo>
                  <a:pt x="0" y="0"/>
                </a:moveTo>
                <a:lnTo>
                  <a:pt x="2223057" y="0"/>
                </a:lnTo>
                <a:lnTo>
                  <a:pt x="2223057" y="1348128"/>
                </a:lnTo>
                <a:lnTo>
                  <a:pt x="0" y="1348128"/>
                </a:lnTo>
                <a:lnTo>
                  <a:pt x="0" y="0"/>
                </a:lnTo>
                <a:close/>
              </a:path>
            </a:pathLst>
          </a:custGeom>
          <a:blipFill>
            <a:blip r:embed="rId35"/>
            <a:stretch>
              <a:fillRect t="-119990" b="-73164"/>
            </a:stretch>
          </a:blipFill>
        </p:spPr>
        <p:txBody>
          <a:bodyPr/>
          <a:lstStyle/>
          <a:p>
            <a:endParaRPr lang="en-GB"/>
          </a:p>
        </p:txBody>
      </p:sp>
      <p:sp>
        <p:nvSpPr>
          <p:cNvPr id="44" name="Freeform 44"/>
          <p:cNvSpPr/>
          <p:nvPr/>
        </p:nvSpPr>
        <p:spPr>
          <a:xfrm>
            <a:off x="7300368" y="6620712"/>
            <a:ext cx="2223057" cy="1348127"/>
          </a:xfrm>
          <a:custGeom>
            <a:avLst/>
            <a:gdLst/>
            <a:ahLst/>
            <a:cxnLst/>
            <a:rect l="l" t="t" r="r" b="b"/>
            <a:pathLst>
              <a:path w="2223057" h="1348127">
                <a:moveTo>
                  <a:pt x="0" y="0"/>
                </a:moveTo>
                <a:lnTo>
                  <a:pt x="2223057" y="0"/>
                </a:lnTo>
                <a:lnTo>
                  <a:pt x="2223057" y="1348128"/>
                </a:lnTo>
                <a:lnTo>
                  <a:pt x="0" y="1348128"/>
                </a:lnTo>
                <a:lnTo>
                  <a:pt x="0" y="0"/>
                </a:lnTo>
                <a:close/>
              </a:path>
            </a:pathLst>
          </a:custGeom>
          <a:blipFill>
            <a:blip r:embed="rId35"/>
            <a:stretch>
              <a:fillRect t="-119990" b="-73164"/>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CEB6"/>
        </a:solidFill>
        <a:effectLst/>
      </p:bgPr>
    </p:bg>
    <p:spTree>
      <p:nvGrpSpPr>
        <p:cNvPr id="1" name=""/>
        <p:cNvGrpSpPr/>
        <p:nvPr/>
      </p:nvGrpSpPr>
      <p:grpSpPr>
        <a:xfrm>
          <a:off x="0" y="0"/>
          <a:ext cx="0" cy="0"/>
          <a:chOff x="0" y="0"/>
          <a:chExt cx="0" cy="0"/>
        </a:xfrm>
      </p:grpSpPr>
      <p:sp>
        <p:nvSpPr>
          <p:cNvPr id="2" name="Freeform 2"/>
          <p:cNvSpPr/>
          <p:nvPr/>
        </p:nvSpPr>
        <p:spPr>
          <a:xfrm>
            <a:off x="332709" y="266271"/>
            <a:ext cx="4878073" cy="7202025"/>
          </a:xfrm>
          <a:custGeom>
            <a:avLst/>
            <a:gdLst/>
            <a:ahLst/>
            <a:cxnLst/>
            <a:rect l="l" t="t" r="r" b="b"/>
            <a:pathLst>
              <a:path w="4878073" h="7202025">
                <a:moveTo>
                  <a:pt x="0" y="0"/>
                </a:moveTo>
                <a:lnTo>
                  <a:pt x="4878073" y="0"/>
                </a:lnTo>
                <a:lnTo>
                  <a:pt x="4878073" y="7202025"/>
                </a:lnTo>
                <a:lnTo>
                  <a:pt x="0" y="7202025"/>
                </a:lnTo>
                <a:lnTo>
                  <a:pt x="0" y="0"/>
                </a:lnTo>
                <a:close/>
              </a:path>
            </a:pathLst>
          </a:custGeom>
          <a:blipFill>
            <a:blip r:embed="rId2"/>
            <a:stretch>
              <a:fillRect l="-32459" t="-42738" r="-30235" b="-85648"/>
            </a:stretch>
          </a:blipFill>
        </p:spPr>
        <p:txBody>
          <a:bodyPr/>
          <a:lstStyle/>
          <a:p>
            <a:endParaRPr lang="en-GB"/>
          </a:p>
        </p:txBody>
      </p:sp>
      <p:grpSp>
        <p:nvGrpSpPr>
          <p:cNvPr id="3" name="Group 3"/>
          <p:cNvGrpSpPr/>
          <p:nvPr/>
        </p:nvGrpSpPr>
        <p:grpSpPr>
          <a:xfrm>
            <a:off x="3518163" y="3312982"/>
            <a:ext cx="1547923" cy="217470"/>
            <a:chOff x="0" y="0"/>
            <a:chExt cx="529204" cy="74349"/>
          </a:xfrm>
        </p:grpSpPr>
        <p:sp>
          <p:nvSpPr>
            <p:cNvPr id="4" name="Freeform 4"/>
            <p:cNvSpPr/>
            <p:nvPr/>
          </p:nvSpPr>
          <p:spPr>
            <a:xfrm>
              <a:off x="0" y="0"/>
              <a:ext cx="529204" cy="74349"/>
            </a:xfrm>
            <a:custGeom>
              <a:avLst/>
              <a:gdLst/>
              <a:ahLst/>
              <a:cxnLst/>
              <a:rect l="l" t="t" r="r" b="b"/>
              <a:pathLst>
                <a:path w="529204" h="74349">
                  <a:moveTo>
                    <a:pt x="37174" y="0"/>
                  </a:moveTo>
                  <a:lnTo>
                    <a:pt x="492030" y="0"/>
                  </a:lnTo>
                  <a:cubicBezTo>
                    <a:pt x="512561" y="0"/>
                    <a:pt x="529204" y="16644"/>
                    <a:pt x="529204" y="37174"/>
                  </a:cubicBezTo>
                  <a:lnTo>
                    <a:pt x="529204" y="37174"/>
                  </a:lnTo>
                  <a:cubicBezTo>
                    <a:pt x="529204" y="57705"/>
                    <a:pt x="512561" y="74349"/>
                    <a:pt x="492030" y="74349"/>
                  </a:cubicBezTo>
                  <a:lnTo>
                    <a:pt x="37174" y="74349"/>
                  </a:lnTo>
                  <a:cubicBezTo>
                    <a:pt x="16644" y="74349"/>
                    <a:pt x="0" y="57705"/>
                    <a:pt x="0" y="37174"/>
                  </a:cubicBezTo>
                  <a:lnTo>
                    <a:pt x="0" y="37174"/>
                  </a:lnTo>
                  <a:cubicBezTo>
                    <a:pt x="0" y="16644"/>
                    <a:pt x="16644" y="0"/>
                    <a:pt x="37174" y="0"/>
                  </a:cubicBezTo>
                  <a:close/>
                </a:path>
              </a:pathLst>
            </a:custGeom>
            <a:solidFill>
              <a:srgbClr val="FFFFFF"/>
            </a:solidFill>
          </p:spPr>
          <p:txBody>
            <a:bodyPr/>
            <a:lstStyle/>
            <a:p>
              <a:endParaRPr lang="en-GB"/>
            </a:p>
          </p:txBody>
        </p:sp>
        <p:sp>
          <p:nvSpPr>
            <p:cNvPr id="5" name="TextBox 5"/>
            <p:cNvSpPr txBox="1"/>
            <p:nvPr/>
          </p:nvSpPr>
          <p:spPr>
            <a:xfrm>
              <a:off x="0" y="-28575"/>
              <a:ext cx="529204" cy="102924"/>
            </a:xfrm>
            <a:prstGeom prst="rect">
              <a:avLst/>
            </a:prstGeom>
          </p:spPr>
          <p:txBody>
            <a:bodyPr lIns="50800" tIns="50800" rIns="50800" bIns="50800" rtlCol="0" anchor="ctr"/>
            <a:lstStyle/>
            <a:p>
              <a:pPr algn="ctr">
                <a:lnSpc>
                  <a:spcPts val="1607"/>
                </a:lnSpc>
              </a:pPr>
              <a:endParaRPr/>
            </a:p>
          </p:txBody>
        </p:sp>
      </p:grpSp>
      <p:sp>
        <p:nvSpPr>
          <p:cNvPr id="6" name="TextBox 6"/>
          <p:cNvSpPr txBox="1"/>
          <p:nvPr/>
        </p:nvSpPr>
        <p:spPr>
          <a:xfrm>
            <a:off x="4206845" y="3603587"/>
            <a:ext cx="165355" cy="337823"/>
          </a:xfrm>
          <a:prstGeom prst="rect">
            <a:avLst/>
          </a:prstGeom>
        </p:spPr>
        <p:txBody>
          <a:bodyPr lIns="0" tIns="0" rIns="0" bIns="0" rtlCol="0" anchor="t">
            <a:spAutoFit/>
          </a:bodyPr>
          <a:lstStyle/>
          <a:p>
            <a:pPr algn="ctr">
              <a:lnSpc>
                <a:spcPts val="2820"/>
              </a:lnSpc>
              <a:spcBef>
                <a:spcPct val="0"/>
              </a:spcBef>
            </a:pPr>
            <a:r>
              <a:rPr lang="en-US" sz="2014">
                <a:solidFill>
                  <a:srgbClr val="000000"/>
                </a:solidFill>
                <a:latin typeface="Open Sauce"/>
                <a:ea typeface="Open Sauce"/>
                <a:cs typeface="Open Sauce"/>
                <a:sym typeface="Open Sauce"/>
              </a:rPr>
              <a:t>2</a:t>
            </a:r>
          </a:p>
        </p:txBody>
      </p:sp>
      <p:sp>
        <p:nvSpPr>
          <p:cNvPr id="7" name="TextBox 7"/>
          <p:cNvSpPr txBox="1"/>
          <p:nvPr/>
        </p:nvSpPr>
        <p:spPr>
          <a:xfrm>
            <a:off x="4035442" y="3965494"/>
            <a:ext cx="554950" cy="3492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uce"/>
                <a:ea typeface="Open Sauce"/>
                <a:cs typeface="Open Sauce"/>
                <a:sym typeface="Open Sauce"/>
              </a:rPr>
              <a:t>﻿0.65</a:t>
            </a:r>
          </a:p>
        </p:txBody>
      </p:sp>
      <p:sp>
        <p:nvSpPr>
          <p:cNvPr id="8" name="TextBox 8"/>
          <p:cNvSpPr txBox="1"/>
          <p:nvPr/>
        </p:nvSpPr>
        <p:spPr>
          <a:xfrm>
            <a:off x="4208305" y="5113977"/>
            <a:ext cx="167640" cy="3492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uce"/>
                <a:ea typeface="Open Sauce"/>
                <a:cs typeface="Open Sauce"/>
                <a:sym typeface="Open Sauce"/>
              </a:rPr>
              <a:t>0</a:t>
            </a:r>
          </a:p>
        </p:txBody>
      </p:sp>
      <p:sp>
        <p:nvSpPr>
          <p:cNvPr id="9" name="TextBox 9"/>
          <p:cNvSpPr txBox="1"/>
          <p:nvPr/>
        </p:nvSpPr>
        <p:spPr>
          <a:xfrm>
            <a:off x="4204559" y="4308125"/>
            <a:ext cx="167640" cy="3492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uce"/>
                <a:ea typeface="Open Sauce"/>
                <a:cs typeface="Open Sauce"/>
                <a:sym typeface="Open Sauce"/>
              </a:rPr>
              <a:t>0</a:t>
            </a:r>
          </a:p>
        </p:txBody>
      </p:sp>
      <p:sp>
        <p:nvSpPr>
          <p:cNvPr id="10" name="TextBox 10"/>
          <p:cNvSpPr txBox="1"/>
          <p:nvPr/>
        </p:nvSpPr>
        <p:spPr>
          <a:xfrm>
            <a:off x="4208305" y="4724050"/>
            <a:ext cx="167640" cy="3492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uce"/>
                <a:ea typeface="Open Sauce"/>
                <a:cs typeface="Open Sauce"/>
                <a:sym typeface="Open Sauce"/>
              </a:rPr>
              <a:t>0</a:t>
            </a:r>
          </a:p>
        </p:txBody>
      </p:sp>
      <p:sp>
        <p:nvSpPr>
          <p:cNvPr id="11" name="TextBox 11"/>
          <p:cNvSpPr txBox="1"/>
          <p:nvPr/>
        </p:nvSpPr>
        <p:spPr>
          <a:xfrm>
            <a:off x="4035442" y="5491802"/>
            <a:ext cx="471964" cy="3492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uce"/>
                <a:ea typeface="Open Sauce"/>
                <a:cs typeface="Open Sauce"/>
                <a:sym typeface="Open Sauce"/>
              </a:rPr>
              <a:t>﻿6, 8</a:t>
            </a:r>
          </a:p>
        </p:txBody>
      </p:sp>
      <p:sp>
        <p:nvSpPr>
          <p:cNvPr id="12" name="TextBox 12"/>
          <p:cNvSpPr txBox="1"/>
          <p:nvPr/>
        </p:nvSpPr>
        <p:spPr>
          <a:xfrm>
            <a:off x="4216536" y="5869627"/>
            <a:ext cx="109776" cy="3492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uce"/>
                <a:ea typeface="Open Sauce"/>
                <a:cs typeface="Open Sauce"/>
                <a:sym typeface="Open Sauce"/>
              </a:rPr>
              <a:t>1</a:t>
            </a:r>
          </a:p>
        </p:txBody>
      </p:sp>
      <p:sp>
        <p:nvSpPr>
          <p:cNvPr id="13" name="TextBox 13"/>
          <p:cNvSpPr txBox="1"/>
          <p:nvPr/>
        </p:nvSpPr>
        <p:spPr>
          <a:xfrm>
            <a:off x="3973719" y="2306546"/>
            <a:ext cx="631606" cy="635806"/>
          </a:xfrm>
          <a:prstGeom prst="rect">
            <a:avLst/>
          </a:prstGeom>
        </p:spPr>
        <p:txBody>
          <a:bodyPr lIns="0" tIns="0" rIns="0" bIns="0" rtlCol="0" anchor="t">
            <a:spAutoFit/>
          </a:bodyPr>
          <a:lstStyle/>
          <a:p>
            <a:pPr algn="ctr">
              <a:lnSpc>
                <a:spcPts val="5356"/>
              </a:lnSpc>
              <a:spcBef>
                <a:spcPct val="0"/>
              </a:spcBef>
            </a:pPr>
            <a:r>
              <a:rPr lang="en-US" sz="3825">
                <a:solidFill>
                  <a:srgbClr val="000000"/>
                </a:solidFill>
                <a:latin typeface="Open Sauce"/>
                <a:ea typeface="Open Sauce"/>
                <a:cs typeface="Open Sauce"/>
                <a:sym typeface="Open Sauce"/>
              </a:rPr>
              <a:t>60</a:t>
            </a:r>
          </a:p>
        </p:txBody>
      </p:sp>
      <p:sp>
        <p:nvSpPr>
          <p:cNvPr id="14" name="TextBox 14"/>
          <p:cNvSpPr txBox="1"/>
          <p:nvPr/>
        </p:nvSpPr>
        <p:spPr>
          <a:xfrm>
            <a:off x="4028134" y="6247452"/>
            <a:ext cx="473273" cy="3492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uce"/>
                <a:ea typeface="Open Sauce"/>
                <a:cs typeface="Open Sauce"/>
                <a:sym typeface="Open Sauce"/>
              </a:rPr>
              <a:t>﻿3, 4</a:t>
            </a:r>
          </a:p>
        </p:txBody>
      </p:sp>
      <p:sp>
        <p:nvSpPr>
          <p:cNvPr id="15" name="TextBox 15"/>
          <p:cNvSpPr txBox="1"/>
          <p:nvPr/>
        </p:nvSpPr>
        <p:spPr>
          <a:xfrm>
            <a:off x="4118548" y="7006277"/>
            <a:ext cx="415528" cy="349250"/>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Open Sauce"/>
                <a:ea typeface="Open Sauce"/>
                <a:cs typeface="Open Sauce"/>
                <a:sym typeface="Open Sauce"/>
              </a:rPr>
              <a:t>﻿1, 4</a:t>
            </a:r>
          </a:p>
        </p:txBody>
      </p:sp>
      <p:sp>
        <p:nvSpPr>
          <p:cNvPr id="16" name="TextBox 16"/>
          <p:cNvSpPr txBox="1"/>
          <p:nvPr/>
        </p:nvSpPr>
        <p:spPr>
          <a:xfrm>
            <a:off x="3973719" y="3230151"/>
            <a:ext cx="649325" cy="280745"/>
          </a:xfrm>
          <a:prstGeom prst="rect">
            <a:avLst/>
          </a:prstGeom>
        </p:spPr>
        <p:txBody>
          <a:bodyPr lIns="0" tIns="0" rIns="0" bIns="0" rtlCol="0" anchor="t">
            <a:spAutoFit/>
          </a:bodyPr>
          <a:lstStyle/>
          <a:p>
            <a:pPr algn="ctr">
              <a:lnSpc>
                <a:spcPts val="2373"/>
              </a:lnSpc>
              <a:spcBef>
                <a:spcPct val="0"/>
              </a:spcBef>
            </a:pPr>
            <a:r>
              <a:rPr lang="en-US" sz="1695">
                <a:solidFill>
                  <a:srgbClr val="000000"/>
                </a:solidFill>
                <a:latin typeface="Open Sauce"/>
                <a:ea typeface="Open Sauce"/>
                <a:cs typeface="Open Sauce"/>
                <a:sym typeface="Open Sauce"/>
              </a:rPr>
              <a:t>grams</a:t>
            </a:r>
          </a:p>
        </p:txBody>
      </p:sp>
      <p:sp>
        <p:nvSpPr>
          <p:cNvPr id="17" name="TextBox 17"/>
          <p:cNvSpPr txBox="1"/>
          <p:nvPr/>
        </p:nvSpPr>
        <p:spPr>
          <a:xfrm>
            <a:off x="10717173" y="1220464"/>
            <a:ext cx="2944793" cy="580390"/>
          </a:xfrm>
          <a:prstGeom prst="rect">
            <a:avLst/>
          </a:prstGeom>
        </p:spPr>
        <p:txBody>
          <a:bodyPr lIns="0" tIns="0" rIns="0" bIns="0" rtlCol="0" anchor="t">
            <a:spAutoFit/>
          </a:bodyPr>
          <a:lstStyle/>
          <a:p>
            <a:pPr algn="r">
              <a:lnSpc>
                <a:spcPts val="4759"/>
              </a:lnSpc>
            </a:pPr>
            <a:r>
              <a:rPr lang="en-US" sz="3399">
                <a:solidFill>
                  <a:srgbClr val="000000"/>
                </a:solidFill>
                <a:latin typeface="Gagalin"/>
                <a:ea typeface="Gagalin"/>
                <a:cs typeface="Gagalin"/>
                <a:sym typeface="Gagalin"/>
              </a:rPr>
              <a:t>﻿Without </a:t>
            </a:r>
            <a:r>
              <a:rPr lang="en-US" sz="3399">
                <a:solidFill>
                  <a:srgbClr val="ED7D31"/>
                </a:solidFill>
                <a:latin typeface="Gagalin"/>
                <a:ea typeface="Gagalin"/>
                <a:cs typeface="Gagalin"/>
                <a:sym typeface="Gagalin"/>
              </a:rPr>
              <a:t>sodium</a:t>
            </a:r>
          </a:p>
        </p:txBody>
      </p:sp>
      <p:sp>
        <p:nvSpPr>
          <p:cNvPr id="18" name="TextBox 18"/>
          <p:cNvSpPr txBox="1"/>
          <p:nvPr/>
        </p:nvSpPr>
        <p:spPr>
          <a:xfrm>
            <a:off x="5424036" y="1477321"/>
            <a:ext cx="3045216" cy="1180465"/>
          </a:xfrm>
          <a:prstGeom prst="rect">
            <a:avLst/>
          </a:prstGeom>
        </p:spPr>
        <p:txBody>
          <a:bodyPr lIns="0" tIns="0" rIns="0" bIns="0" rtlCol="0" anchor="t">
            <a:spAutoFit/>
          </a:bodyPr>
          <a:lstStyle/>
          <a:p>
            <a:pPr algn="l">
              <a:lnSpc>
                <a:spcPts val="4759"/>
              </a:lnSpc>
            </a:pPr>
            <a:r>
              <a:rPr lang="en-US" sz="3399">
                <a:solidFill>
                  <a:srgbClr val="000000"/>
                </a:solidFill>
                <a:latin typeface="Gagalin"/>
                <a:ea typeface="Gagalin"/>
                <a:cs typeface="Gagalin"/>
                <a:sym typeface="Gagalin"/>
              </a:rPr>
              <a:t>﻿WITHOUT </a:t>
            </a:r>
            <a:r>
              <a:rPr lang="en-US" sz="3399">
                <a:solidFill>
                  <a:srgbClr val="ED7D31"/>
                </a:solidFill>
                <a:latin typeface="Gagalin"/>
                <a:ea typeface="Gagalin"/>
                <a:cs typeface="Gagalin"/>
                <a:sym typeface="Gagalin"/>
              </a:rPr>
              <a:t>TRANSFAT</a:t>
            </a:r>
          </a:p>
        </p:txBody>
      </p:sp>
      <p:sp>
        <p:nvSpPr>
          <p:cNvPr id="19" name="TextBox 19"/>
          <p:cNvSpPr txBox="1"/>
          <p:nvPr/>
        </p:nvSpPr>
        <p:spPr>
          <a:xfrm>
            <a:off x="5494438" y="6334746"/>
            <a:ext cx="2904411" cy="580446"/>
          </a:xfrm>
          <a:prstGeom prst="rect">
            <a:avLst/>
          </a:prstGeom>
        </p:spPr>
        <p:txBody>
          <a:bodyPr lIns="0" tIns="0" rIns="0" bIns="0" rtlCol="0" anchor="t">
            <a:spAutoFit/>
          </a:bodyPr>
          <a:lstStyle/>
          <a:p>
            <a:pPr algn="l">
              <a:lnSpc>
                <a:spcPts val="4756"/>
              </a:lnSpc>
            </a:pPr>
            <a:r>
              <a:rPr lang="en-US" sz="3397">
                <a:solidFill>
                  <a:srgbClr val="000000"/>
                </a:solidFill>
                <a:latin typeface="Gagalin"/>
                <a:ea typeface="Gagalin"/>
                <a:cs typeface="Gagalin"/>
                <a:sym typeface="Gagalin"/>
              </a:rPr>
              <a:t>﻿High in </a:t>
            </a:r>
            <a:r>
              <a:rPr lang="en-US" sz="3397">
                <a:solidFill>
                  <a:srgbClr val="ED7D31"/>
                </a:solidFill>
                <a:latin typeface="Gagalin"/>
                <a:ea typeface="Gagalin"/>
                <a:cs typeface="Gagalin"/>
                <a:sym typeface="Gagalin"/>
              </a:rPr>
              <a:t>fiber</a:t>
            </a:r>
          </a:p>
        </p:txBody>
      </p:sp>
      <p:sp>
        <p:nvSpPr>
          <p:cNvPr id="20" name="Freeform 20"/>
          <p:cNvSpPr/>
          <p:nvPr/>
        </p:nvSpPr>
        <p:spPr>
          <a:xfrm rot="9632339">
            <a:off x="12231065" y="-1818208"/>
            <a:ext cx="4248727" cy="3154680"/>
          </a:xfrm>
          <a:custGeom>
            <a:avLst/>
            <a:gdLst/>
            <a:ahLst/>
            <a:cxnLst/>
            <a:rect l="l" t="t" r="r" b="b"/>
            <a:pathLst>
              <a:path w="4248727" h="3154680">
                <a:moveTo>
                  <a:pt x="0" y="0"/>
                </a:moveTo>
                <a:lnTo>
                  <a:pt x="4248727" y="0"/>
                </a:lnTo>
                <a:lnTo>
                  <a:pt x="4248727" y="3154680"/>
                </a:lnTo>
                <a:lnTo>
                  <a:pt x="0" y="3154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Freeform 21"/>
          <p:cNvSpPr/>
          <p:nvPr/>
        </p:nvSpPr>
        <p:spPr>
          <a:xfrm rot="-10800000" flipH="1">
            <a:off x="9593212" y="4866925"/>
            <a:ext cx="3906769" cy="1479045"/>
          </a:xfrm>
          <a:custGeom>
            <a:avLst/>
            <a:gdLst/>
            <a:ahLst/>
            <a:cxnLst/>
            <a:rect l="l" t="t" r="r" b="b"/>
            <a:pathLst>
              <a:path w="3906769" h="1479045">
                <a:moveTo>
                  <a:pt x="3906769" y="0"/>
                </a:moveTo>
                <a:lnTo>
                  <a:pt x="0" y="0"/>
                </a:lnTo>
                <a:lnTo>
                  <a:pt x="0" y="1479045"/>
                </a:lnTo>
                <a:lnTo>
                  <a:pt x="3906769" y="1479045"/>
                </a:lnTo>
                <a:lnTo>
                  <a:pt x="390676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TextBox 22"/>
          <p:cNvSpPr txBox="1"/>
          <p:nvPr/>
        </p:nvSpPr>
        <p:spPr>
          <a:xfrm>
            <a:off x="11328397" y="5668309"/>
            <a:ext cx="2579727" cy="580390"/>
          </a:xfrm>
          <a:prstGeom prst="rect">
            <a:avLst/>
          </a:prstGeom>
        </p:spPr>
        <p:txBody>
          <a:bodyPr lIns="0" tIns="0" rIns="0" bIns="0" rtlCol="0" anchor="t">
            <a:spAutoFit/>
          </a:bodyPr>
          <a:lstStyle/>
          <a:p>
            <a:pPr algn="r">
              <a:lnSpc>
                <a:spcPts val="4759"/>
              </a:lnSpc>
            </a:pPr>
            <a:r>
              <a:rPr lang="en-US" sz="3399">
                <a:solidFill>
                  <a:srgbClr val="000000"/>
                </a:solidFill>
                <a:latin typeface="Gagalin"/>
                <a:ea typeface="Gagalin"/>
                <a:cs typeface="Gagalin"/>
                <a:sym typeface="Gagalin"/>
              </a:rPr>
              <a:t>﻿Rich in </a:t>
            </a:r>
            <a:r>
              <a:rPr lang="en-US" sz="3399">
                <a:solidFill>
                  <a:srgbClr val="ED7D31"/>
                </a:solidFill>
                <a:latin typeface="Gagalin"/>
                <a:ea typeface="Gagalin"/>
                <a:cs typeface="Gagalin"/>
                <a:sym typeface="Gagalin"/>
              </a:rPr>
              <a:t>Vit. C</a:t>
            </a:r>
          </a:p>
        </p:txBody>
      </p:sp>
      <p:sp>
        <p:nvSpPr>
          <p:cNvPr id="23" name="TextBox 23"/>
          <p:cNvSpPr txBox="1"/>
          <p:nvPr/>
        </p:nvSpPr>
        <p:spPr>
          <a:xfrm>
            <a:off x="4118548" y="1318315"/>
            <a:ext cx="210205" cy="635806"/>
          </a:xfrm>
          <a:prstGeom prst="rect">
            <a:avLst/>
          </a:prstGeom>
        </p:spPr>
        <p:txBody>
          <a:bodyPr lIns="0" tIns="0" rIns="0" bIns="0" rtlCol="0" anchor="t">
            <a:spAutoFit/>
          </a:bodyPr>
          <a:lstStyle/>
          <a:p>
            <a:pPr algn="ctr">
              <a:lnSpc>
                <a:spcPts val="5356"/>
              </a:lnSpc>
              <a:spcBef>
                <a:spcPct val="0"/>
              </a:spcBef>
            </a:pPr>
            <a:r>
              <a:rPr lang="en-US" sz="3825">
                <a:solidFill>
                  <a:srgbClr val="000000"/>
                </a:solidFill>
                <a:latin typeface="Open Sauce"/>
                <a:ea typeface="Open Sauce"/>
                <a:cs typeface="Open Sauce"/>
                <a:sym typeface="Open Sauce"/>
              </a:rPr>
              <a:t>1</a:t>
            </a:r>
          </a:p>
        </p:txBody>
      </p:sp>
      <p:sp>
        <p:nvSpPr>
          <p:cNvPr id="24" name="Freeform 24"/>
          <p:cNvSpPr/>
          <p:nvPr/>
        </p:nvSpPr>
        <p:spPr>
          <a:xfrm>
            <a:off x="10153854" y="2524754"/>
            <a:ext cx="3346127" cy="1266794"/>
          </a:xfrm>
          <a:custGeom>
            <a:avLst/>
            <a:gdLst/>
            <a:ahLst/>
            <a:cxnLst/>
            <a:rect l="l" t="t" r="r" b="b"/>
            <a:pathLst>
              <a:path w="3346127" h="1266794">
                <a:moveTo>
                  <a:pt x="0" y="0"/>
                </a:moveTo>
                <a:lnTo>
                  <a:pt x="3346127" y="0"/>
                </a:lnTo>
                <a:lnTo>
                  <a:pt x="3346127" y="1266794"/>
                </a:lnTo>
                <a:lnTo>
                  <a:pt x="0" y="1266794"/>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lgDash"/>
            <a:miter/>
          </a:ln>
        </p:spPr>
        <p:txBody>
          <a:bodyPr/>
          <a:lstStyle/>
          <a:p>
            <a:endParaRPr lang="en-GB"/>
          </a:p>
        </p:txBody>
      </p:sp>
      <p:sp>
        <p:nvSpPr>
          <p:cNvPr id="25" name="Freeform 25"/>
          <p:cNvSpPr/>
          <p:nvPr/>
        </p:nvSpPr>
        <p:spPr>
          <a:xfrm rot="10720494">
            <a:off x="5947793" y="5096107"/>
            <a:ext cx="3346127" cy="1266794"/>
          </a:xfrm>
          <a:custGeom>
            <a:avLst/>
            <a:gdLst/>
            <a:ahLst/>
            <a:cxnLst/>
            <a:rect l="l" t="t" r="r" b="b"/>
            <a:pathLst>
              <a:path w="3346127" h="1266794">
                <a:moveTo>
                  <a:pt x="0" y="0"/>
                </a:moveTo>
                <a:lnTo>
                  <a:pt x="3346127" y="0"/>
                </a:lnTo>
                <a:lnTo>
                  <a:pt x="3346127" y="1266793"/>
                </a:lnTo>
                <a:lnTo>
                  <a:pt x="0" y="1266793"/>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lgDash"/>
            <a:miter/>
          </a:ln>
        </p:spPr>
        <p:txBody>
          <a:bodyPr/>
          <a:lstStyle/>
          <a:p>
            <a:endParaRPr lang="en-GB"/>
          </a:p>
        </p:txBody>
      </p:sp>
      <p:sp>
        <p:nvSpPr>
          <p:cNvPr id="26" name="Freeform 26"/>
          <p:cNvSpPr/>
          <p:nvPr/>
        </p:nvSpPr>
        <p:spPr>
          <a:xfrm flipH="1">
            <a:off x="5550585" y="2803490"/>
            <a:ext cx="3005717" cy="1137920"/>
          </a:xfrm>
          <a:custGeom>
            <a:avLst/>
            <a:gdLst/>
            <a:ahLst/>
            <a:cxnLst/>
            <a:rect l="l" t="t" r="r" b="b"/>
            <a:pathLst>
              <a:path w="3005717" h="1137920">
                <a:moveTo>
                  <a:pt x="3005717" y="0"/>
                </a:moveTo>
                <a:lnTo>
                  <a:pt x="0" y="0"/>
                </a:lnTo>
                <a:lnTo>
                  <a:pt x="0" y="1137919"/>
                </a:lnTo>
                <a:lnTo>
                  <a:pt x="3005717" y="1137919"/>
                </a:lnTo>
                <a:lnTo>
                  <a:pt x="300571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Freeform 27"/>
          <p:cNvSpPr/>
          <p:nvPr/>
        </p:nvSpPr>
        <p:spPr>
          <a:xfrm>
            <a:off x="8469252" y="3193873"/>
            <a:ext cx="2247921" cy="2378753"/>
          </a:xfrm>
          <a:custGeom>
            <a:avLst/>
            <a:gdLst/>
            <a:ahLst/>
            <a:cxnLst/>
            <a:rect l="l" t="t" r="r" b="b"/>
            <a:pathLst>
              <a:path w="2247921" h="2378753">
                <a:moveTo>
                  <a:pt x="0" y="0"/>
                </a:moveTo>
                <a:lnTo>
                  <a:pt x="2247921" y="0"/>
                </a:lnTo>
                <a:lnTo>
                  <a:pt x="2247921" y="2378752"/>
                </a:lnTo>
                <a:lnTo>
                  <a:pt x="0" y="2378752"/>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CEB6"/>
        </a:solidFill>
        <a:effectLst/>
      </p:bgPr>
    </p:bg>
    <p:spTree>
      <p:nvGrpSpPr>
        <p:cNvPr id="1" name=""/>
        <p:cNvGrpSpPr/>
        <p:nvPr/>
      </p:nvGrpSpPr>
      <p:grpSpPr>
        <a:xfrm>
          <a:off x="0" y="0"/>
          <a:ext cx="0" cy="0"/>
          <a:chOff x="0" y="0"/>
          <a:chExt cx="0" cy="0"/>
        </a:xfrm>
      </p:grpSpPr>
      <p:sp>
        <p:nvSpPr>
          <p:cNvPr id="2" name="Freeform 2"/>
          <p:cNvSpPr/>
          <p:nvPr/>
        </p:nvSpPr>
        <p:spPr>
          <a:xfrm>
            <a:off x="2808323" y="2018087"/>
            <a:ext cx="3310225" cy="4965337"/>
          </a:xfrm>
          <a:custGeom>
            <a:avLst/>
            <a:gdLst/>
            <a:ahLst/>
            <a:cxnLst/>
            <a:rect l="l" t="t" r="r" b="b"/>
            <a:pathLst>
              <a:path w="3310225" h="4965337">
                <a:moveTo>
                  <a:pt x="0" y="0"/>
                </a:moveTo>
                <a:lnTo>
                  <a:pt x="3310225" y="0"/>
                </a:lnTo>
                <a:lnTo>
                  <a:pt x="3310225" y="4965337"/>
                </a:lnTo>
                <a:lnTo>
                  <a:pt x="0" y="4965337"/>
                </a:lnTo>
                <a:lnTo>
                  <a:pt x="0" y="0"/>
                </a:lnTo>
                <a:close/>
              </a:path>
            </a:pathLst>
          </a:custGeom>
          <a:blipFill>
            <a:blip r:embed="rId2"/>
            <a:stretch>
              <a:fillRect/>
            </a:stretch>
          </a:blipFill>
        </p:spPr>
        <p:txBody>
          <a:bodyPr/>
          <a:lstStyle/>
          <a:p>
            <a:endParaRPr lang="en-GB"/>
          </a:p>
        </p:txBody>
      </p:sp>
      <p:sp>
        <p:nvSpPr>
          <p:cNvPr id="3" name="Freeform 3"/>
          <p:cNvSpPr/>
          <p:nvPr/>
        </p:nvSpPr>
        <p:spPr>
          <a:xfrm>
            <a:off x="307044" y="1208236"/>
            <a:ext cx="3490542" cy="5235813"/>
          </a:xfrm>
          <a:custGeom>
            <a:avLst/>
            <a:gdLst/>
            <a:ahLst/>
            <a:cxnLst/>
            <a:rect l="l" t="t" r="r" b="b"/>
            <a:pathLst>
              <a:path w="3490542" h="5235813">
                <a:moveTo>
                  <a:pt x="0" y="0"/>
                </a:moveTo>
                <a:lnTo>
                  <a:pt x="3490542" y="0"/>
                </a:lnTo>
                <a:lnTo>
                  <a:pt x="3490542" y="5235813"/>
                </a:lnTo>
                <a:lnTo>
                  <a:pt x="0" y="5235813"/>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584771" y="387579"/>
            <a:ext cx="6425629" cy="820658"/>
          </a:xfrm>
          <a:prstGeom prst="rect">
            <a:avLst/>
          </a:prstGeom>
        </p:spPr>
        <p:txBody>
          <a:bodyPr lIns="0" tIns="0" rIns="0" bIns="0" rtlCol="0" anchor="t">
            <a:spAutoFit/>
          </a:bodyPr>
          <a:lstStyle/>
          <a:p>
            <a:pPr algn="l">
              <a:lnSpc>
                <a:spcPts val="6741"/>
              </a:lnSpc>
            </a:pPr>
            <a:r>
              <a:rPr lang="en-US" sz="4815">
                <a:solidFill>
                  <a:srgbClr val="C9430D"/>
                </a:solidFill>
                <a:latin typeface="Gagalin"/>
                <a:ea typeface="Gagalin"/>
                <a:cs typeface="Gagalin"/>
                <a:sym typeface="Gagalin"/>
              </a:rPr>
              <a:t>PACKAGING</a:t>
            </a:r>
          </a:p>
        </p:txBody>
      </p:sp>
      <p:grpSp>
        <p:nvGrpSpPr>
          <p:cNvPr id="5" name="Group 5"/>
          <p:cNvGrpSpPr/>
          <p:nvPr/>
        </p:nvGrpSpPr>
        <p:grpSpPr>
          <a:xfrm>
            <a:off x="2447389" y="7132320"/>
            <a:ext cx="1605526" cy="545762"/>
            <a:chOff x="0" y="0"/>
            <a:chExt cx="548898" cy="186585"/>
          </a:xfrm>
        </p:grpSpPr>
        <p:sp>
          <p:nvSpPr>
            <p:cNvPr id="6" name="Freeform 6"/>
            <p:cNvSpPr/>
            <p:nvPr/>
          </p:nvSpPr>
          <p:spPr>
            <a:xfrm>
              <a:off x="0" y="0"/>
              <a:ext cx="548898" cy="186585"/>
            </a:xfrm>
            <a:custGeom>
              <a:avLst/>
              <a:gdLst/>
              <a:ahLst/>
              <a:cxnLst/>
              <a:rect l="l" t="t" r="r" b="b"/>
              <a:pathLst>
                <a:path w="548898" h="186585">
                  <a:moveTo>
                    <a:pt x="0" y="0"/>
                  </a:moveTo>
                  <a:lnTo>
                    <a:pt x="548898" y="0"/>
                  </a:lnTo>
                  <a:lnTo>
                    <a:pt x="548898" y="186585"/>
                  </a:lnTo>
                  <a:lnTo>
                    <a:pt x="0" y="186585"/>
                  </a:lnTo>
                  <a:close/>
                </a:path>
              </a:pathLst>
            </a:custGeom>
            <a:solidFill>
              <a:srgbClr val="612D0F"/>
            </a:solidFill>
          </p:spPr>
          <p:txBody>
            <a:bodyPr/>
            <a:lstStyle/>
            <a:p>
              <a:endParaRPr lang="en-GB"/>
            </a:p>
          </p:txBody>
        </p:sp>
        <p:sp>
          <p:nvSpPr>
            <p:cNvPr id="7" name="TextBox 7"/>
            <p:cNvSpPr txBox="1"/>
            <p:nvPr/>
          </p:nvSpPr>
          <p:spPr>
            <a:xfrm>
              <a:off x="0" y="-28575"/>
              <a:ext cx="548898" cy="215160"/>
            </a:xfrm>
            <a:prstGeom prst="rect">
              <a:avLst/>
            </a:prstGeom>
          </p:spPr>
          <p:txBody>
            <a:bodyPr lIns="50800" tIns="50800" rIns="50800" bIns="50800" rtlCol="0" anchor="ctr"/>
            <a:lstStyle/>
            <a:p>
              <a:pPr algn="ctr">
                <a:lnSpc>
                  <a:spcPts val="1607"/>
                </a:lnSpc>
              </a:pPr>
              <a:endParaRPr/>
            </a:p>
          </p:txBody>
        </p:sp>
      </p:grpSp>
      <p:sp>
        <p:nvSpPr>
          <p:cNvPr id="8" name="Freeform 8"/>
          <p:cNvSpPr/>
          <p:nvPr/>
        </p:nvSpPr>
        <p:spPr>
          <a:xfrm rot="-9845961">
            <a:off x="5758299" y="1055030"/>
            <a:ext cx="2239430" cy="1926114"/>
          </a:xfrm>
          <a:custGeom>
            <a:avLst/>
            <a:gdLst/>
            <a:ahLst/>
            <a:cxnLst/>
            <a:rect l="l" t="t" r="r" b="b"/>
            <a:pathLst>
              <a:path w="2239430" h="1926114">
                <a:moveTo>
                  <a:pt x="0" y="0"/>
                </a:moveTo>
                <a:lnTo>
                  <a:pt x="2239430" y="0"/>
                </a:lnTo>
                <a:lnTo>
                  <a:pt x="2239430" y="1926114"/>
                </a:lnTo>
                <a:lnTo>
                  <a:pt x="0" y="19261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10320671" y="626258"/>
            <a:ext cx="1422047" cy="1391828"/>
          </a:xfrm>
          <a:custGeom>
            <a:avLst/>
            <a:gdLst/>
            <a:ahLst/>
            <a:cxnLst/>
            <a:rect l="l" t="t" r="r" b="b"/>
            <a:pathLst>
              <a:path w="1422047" h="1391828">
                <a:moveTo>
                  <a:pt x="0" y="0"/>
                </a:moveTo>
                <a:lnTo>
                  <a:pt x="1422047" y="0"/>
                </a:lnTo>
                <a:lnTo>
                  <a:pt x="1422047" y="1391829"/>
                </a:lnTo>
                <a:lnTo>
                  <a:pt x="0" y="13918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TextBox 10"/>
          <p:cNvSpPr txBox="1"/>
          <p:nvPr/>
        </p:nvSpPr>
        <p:spPr>
          <a:xfrm rot="-1650307">
            <a:off x="5716622" y="1680592"/>
            <a:ext cx="3062230" cy="915076"/>
          </a:xfrm>
          <a:prstGeom prst="rect">
            <a:avLst/>
          </a:prstGeom>
        </p:spPr>
        <p:txBody>
          <a:bodyPr lIns="0" tIns="0" rIns="0" bIns="0" rtlCol="0" anchor="t">
            <a:spAutoFit/>
          </a:bodyPr>
          <a:lstStyle/>
          <a:p>
            <a:pPr algn="ctr">
              <a:lnSpc>
                <a:spcPts val="3914"/>
              </a:lnSpc>
            </a:pPr>
            <a:r>
              <a:rPr lang="en-US" sz="2796">
                <a:solidFill>
                  <a:srgbClr val="000000"/>
                </a:solidFill>
                <a:latin typeface="Gagalin"/>
                <a:ea typeface="Gagalin"/>
                <a:cs typeface="Gagalin"/>
                <a:sym typeface="Gagalin"/>
              </a:rPr>
              <a:t> 3,50€</a:t>
            </a:r>
          </a:p>
          <a:p>
            <a:pPr algn="ctr">
              <a:lnSpc>
                <a:spcPts val="3435"/>
              </a:lnSpc>
              <a:spcBef>
                <a:spcPct val="0"/>
              </a:spcBef>
            </a:pPr>
            <a:endParaRPr lang="en-US" sz="2796">
              <a:solidFill>
                <a:srgbClr val="000000"/>
              </a:solidFill>
              <a:latin typeface="Gagalin"/>
              <a:ea typeface="Gagalin"/>
              <a:cs typeface="Gagalin"/>
              <a:sym typeface="Gagalin"/>
            </a:endParaRPr>
          </a:p>
        </p:txBody>
      </p:sp>
      <p:sp>
        <p:nvSpPr>
          <p:cNvPr id="11" name="Freeform 11"/>
          <p:cNvSpPr/>
          <p:nvPr/>
        </p:nvSpPr>
        <p:spPr>
          <a:xfrm>
            <a:off x="6647680" y="0"/>
            <a:ext cx="2169414" cy="7924800"/>
          </a:xfrm>
          <a:custGeom>
            <a:avLst/>
            <a:gdLst/>
            <a:ahLst/>
            <a:cxnLst/>
            <a:rect l="l" t="t" r="r" b="b"/>
            <a:pathLst>
              <a:path w="2169414" h="7924800">
                <a:moveTo>
                  <a:pt x="0" y="0"/>
                </a:moveTo>
                <a:lnTo>
                  <a:pt x="2169414" y="0"/>
                </a:lnTo>
                <a:lnTo>
                  <a:pt x="2169414" y="7924800"/>
                </a:lnTo>
                <a:lnTo>
                  <a:pt x="0" y="792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a:off x="9585836" y="2163475"/>
            <a:ext cx="4897212" cy="4897212"/>
          </a:xfrm>
          <a:custGeom>
            <a:avLst/>
            <a:gdLst/>
            <a:ahLst/>
            <a:cxnLst/>
            <a:rect l="l" t="t" r="r" b="b"/>
            <a:pathLst>
              <a:path w="4897212" h="4897212">
                <a:moveTo>
                  <a:pt x="0" y="0"/>
                </a:moveTo>
                <a:lnTo>
                  <a:pt x="4897212" y="0"/>
                </a:lnTo>
                <a:lnTo>
                  <a:pt x="4897212" y="4897212"/>
                </a:lnTo>
                <a:lnTo>
                  <a:pt x="0" y="4897212"/>
                </a:lnTo>
                <a:lnTo>
                  <a:pt x="0" y="0"/>
                </a:lnTo>
                <a:close/>
              </a:path>
            </a:pathLst>
          </a:custGeom>
          <a:blipFill>
            <a:blip r:embed="rId10"/>
            <a:stretch>
              <a:fillRect/>
            </a:stretch>
          </a:blipFill>
        </p:spPr>
        <p:txBody>
          <a:bodyPr/>
          <a:lstStyle/>
          <a:p>
            <a:endParaRPr lang="en-GB"/>
          </a:p>
        </p:txBody>
      </p:sp>
      <p:sp>
        <p:nvSpPr>
          <p:cNvPr id="13" name="Freeform 13"/>
          <p:cNvSpPr/>
          <p:nvPr/>
        </p:nvSpPr>
        <p:spPr>
          <a:xfrm>
            <a:off x="8139977" y="4786364"/>
            <a:ext cx="2891718" cy="2891718"/>
          </a:xfrm>
          <a:custGeom>
            <a:avLst/>
            <a:gdLst/>
            <a:ahLst/>
            <a:cxnLst/>
            <a:rect l="l" t="t" r="r" b="b"/>
            <a:pathLst>
              <a:path w="2891718" h="2891718">
                <a:moveTo>
                  <a:pt x="0" y="0"/>
                </a:moveTo>
                <a:lnTo>
                  <a:pt x="2891718" y="0"/>
                </a:lnTo>
                <a:lnTo>
                  <a:pt x="2891718" y="2891718"/>
                </a:lnTo>
                <a:lnTo>
                  <a:pt x="0" y="2891718"/>
                </a:lnTo>
                <a:lnTo>
                  <a:pt x="0" y="0"/>
                </a:lnTo>
                <a:close/>
              </a:path>
            </a:pathLst>
          </a:custGeom>
          <a:blipFill>
            <a:blip r:embed="rId11"/>
            <a:stretch>
              <a:fillRect/>
            </a:stretch>
          </a:blipFill>
        </p:spPr>
        <p:txBody>
          <a:bodyPr/>
          <a:lstStyle/>
          <a:p>
            <a:endParaRPr lang="en-GB"/>
          </a:p>
        </p:txBody>
      </p:sp>
      <p:sp>
        <p:nvSpPr>
          <p:cNvPr id="14" name="TextBox 14"/>
          <p:cNvSpPr txBox="1"/>
          <p:nvPr/>
        </p:nvSpPr>
        <p:spPr>
          <a:xfrm>
            <a:off x="2735961" y="7133144"/>
            <a:ext cx="1028382" cy="544937"/>
          </a:xfrm>
          <a:prstGeom prst="rect">
            <a:avLst/>
          </a:prstGeom>
        </p:spPr>
        <p:txBody>
          <a:bodyPr lIns="0" tIns="0" rIns="0" bIns="0" rtlCol="0" anchor="t">
            <a:spAutoFit/>
          </a:bodyPr>
          <a:lstStyle/>
          <a:p>
            <a:pPr algn="ctr">
              <a:lnSpc>
                <a:spcPts val="4089"/>
              </a:lnSpc>
              <a:spcBef>
                <a:spcPct val="0"/>
              </a:spcBef>
            </a:pPr>
            <a:r>
              <a:rPr lang="en-US" sz="2920" b="1">
                <a:solidFill>
                  <a:srgbClr val="FFFFFF"/>
                </a:solidFill>
                <a:latin typeface="Arial Bold"/>
                <a:ea typeface="Arial Bold"/>
                <a:cs typeface="Arial Bold"/>
                <a:sym typeface="Arial Bold"/>
              </a:rPr>
              <a:t>Paper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CEB6"/>
        </a:solidFill>
        <a:effectLst/>
      </p:bgPr>
    </p:bg>
    <p:spTree>
      <p:nvGrpSpPr>
        <p:cNvPr id="1" name=""/>
        <p:cNvGrpSpPr/>
        <p:nvPr/>
      </p:nvGrpSpPr>
      <p:grpSpPr>
        <a:xfrm>
          <a:off x="0" y="0"/>
          <a:ext cx="0" cy="0"/>
          <a:chOff x="0" y="0"/>
          <a:chExt cx="0" cy="0"/>
        </a:xfrm>
      </p:grpSpPr>
      <p:grpSp>
        <p:nvGrpSpPr>
          <p:cNvPr id="2" name="Group 2"/>
          <p:cNvGrpSpPr/>
          <p:nvPr/>
        </p:nvGrpSpPr>
        <p:grpSpPr>
          <a:xfrm>
            <a:off x="4820688" y="-161477"/>
            <a:ext cx="4206486" cy="8247754"/>
            <a:chOff x="0" y="0"/>
            <a:chExt cx="5608648" cy="10997006"/>
          </a:xfrm>
        </p:grpSpPr>
        <p:grpSp>
          <p:nvGrpSpPr>
            <p:cNvPr id="3" name="Group 3"/>
            <p:cNvGrpSpPr/>
            <p:nvPr/>
          </p:nvGrpSpPr>
          <p:grpSpPr>
            <a:xfrm>
              <a:off x="0" y="240703"/>
              <a:ext cx="1493332" cy="10756303"/>
              <a:chOff x="0" y="0"/>
              <a:chExt cx="245342" cy="1767169"/>
            </a:xfrm>
          </p:grpSpPr>
          <p:sp>
            <p:nvSpPr>
              <p:cNvPr id="4" name="Freeform 4"/>
              <p:cNvSpPr/>
              <p:nvPr/>
            </p:nvSpPr>
            <p:spPr>
              <a:xfrm>
                <a:off x="0" y="0"/>
                <a:ext cx="245342" cy="1767168"/>
              </a:xfrm>
              <a:custGeom>
                <a:avLst/>
                <a:gdLst/>
                <a:ahLst/>
                <a:cxnLst/>
                <a:rect l="l" t="t" r="r" b="b"/>
                <a:pathLst>
                  <a:path w="245342" h="1767168">
                    <a:moveTo>
                      <a:pt x="0" y="0"/>
                    </a:moveTo>
                    <a:lnTo>
                      <a:pt x="245342" y="0"/>
                    </a:lnTo>
                    <a:lnTo>
                      <a:pt x="245342" y="1767168"/>
                    </a:lnTo>
                    <a:lnTo>
                      <a:pt x="0" y="1767168"/>
                    </a:lnTo>
                    <a:close/>
                  </a:path>
                </a:pathLst>
              </a:custGeom>
              <a:solidFill>
                <a:srgbClr val="536222"/>
              </a:solidFill>
              <a:ln cap="sq">
                <a:noFill/>
                <a:prstDash val="solid"/>
                <a:miter/>
              </a:ln>
            </p:spPr>
            <p:txBody>
              <a:bodyPr/>
              <a:lstStyle/>
              <a:p>
                <a:endParaRPr lang="en-GB"/>
              </a:p>
            </p:txBody>
          </p:sp>
          <p:sp>
            <p:nvSpPr>
              <p:cNvPr id="5" name="TextBox 5"/>
              <p:cNvSpPr txBox="1"/>
              <p:nvPr/>
            </p:nvSpPr>
            <p:spPr>
              <a:xfrm>
                <a:off x="0" y="-28575"/>
                <a:ext cx="245342" cy="1795744"/>
              </a:xfrm>
              <a:prstGeom prst="rect">
                <a:avLst/>
              </a:prstGeom>
            </p:spPr>
            <p:txBody>
              <a:bodyPr lIns="56969" tIns="56969" rIns="56969" bIns="56969" rtlCol="0" anchor="ctr"/>
              <a:lstStyle/>
              <a:p>
                <a:pPr marL="0" lvl="0" indent="0" algn="ctr">
                  <a:lnSpc>
                    <a:spcPts val="1607"/>
                  </a:lnSpc>
                  <a:spcBef>
                    <a:spcPct val="0"/>
                  </a:spcBef>
                </a:pPr>
                <a:endParaRPr/>
              </a:p>
            </p:txBody>
          </p:sp>
        </p:grpSp>
        <p:grpSp>
          <p:nvGrpSpPr>
            <p:cNvPr id="6" name="Group 6"/>
            <p:cNvGrpSpPr/>
            <p:nvPr/>
          </p:nvGrpSpPr>
          <p:grpSpPr>
            <a:xfrm>
              <a:off x="2555470" y="240703"/>
              <a:ext cx="1711718" cy="10756303"/>
              <a:chOff x="0" y="0"/>
              <a:chExt cx="281221" cy="1767169"/>
            </a:xfrm>
          </p:grpSpPr>
          <p:sp>
            <p:nvSpPr>
              <p:cNvPr id="7" name="Freeform 7"/>
              <p:cNvSpPr/>
              <p:nvPr/>
            </p:nvSpPr>
            <p:spPr>
              <a:xfrm>
                <a:off x="0" y="0"/>
                <a:ext cx="281221" cy="1767168"/>
              </a:xfrm>
              <a:custGeom>
                <a:avLst/>
                <a:gdLst/>
                <a:ahLst/>
                <a:cxnLst/>
                <a:rect l="l" t="t" r="r" b="b"/>
                <a:pathLst>
                  <a:path w="281221" h="1767168">
                    <a:moveTo>
                      <a:pt x="0" y="0"/>
                    </a:moveTo>
                    <a:lnTo>
                      <a:pt x="281221" y="0"/>
                    </a:lnTo>
                    <a:lnTo>
                      <a:pt x="281221" y="1767168"/>
                    </a:lnTo>
                    <a:lnTo>
                      <a:pt x="0" y="1767168"/>
                    </a:lnTo>
                    <a:close/>
                  </a:path>
                </a:pathLst>
              </a:custGeom>
              <a:solidFill>
                <a:srgbClr val="F1A93D"/>
              </a:solidFill>
              <a:ln cap="sq">
                <a:noFill/>
                <a:prstDash val="solid"/>
                <a:miter/>
              </a:ln>
            </p:spPr>
            <p:txBody>
              <a:bodyPr/>
              <a:lstStyle/>
              <a:p>
                <a:endParaRPr lang="en-GB"/>
              </a:p>
            </p:txBody>
          </p:sp>
          <p:sp>
            <p:nvSpPr>
              <p:cNvPr id="8" name="TextBox 8"/>
              <p:cNvSpPr txBox="1"/>
              <p:nvPr/>
            </p:nvSpPr>
            <p:spPr>
              <a:xfrm>
                <a:off x="0" y="-28575"/>
                <a:ext cx="281221" cy="1795744"/>
              </a:xfrm>
              <a:prstGeom prst="rect">
                <a:avLst/>
              </a:prstGeom>
            </p:spPr>
            <p:txBody>
              <a:bodyPr lIns="56969" tIns="56969" rIns="56969" bIns="56969" rtlCol="0" anchor="ctr"/>
              <a:lstStyle/>
              <a:p>
                <a:pPr marL="0" lvl="0" indent="0" algn="ctr">
                  <a:lnSpc>
                    <a:spcPts val="1607"/>
                  </a:lnSpc>
                  <a:spcBef>
                    <a:spcPct val="0"/>
                  </a:spcBef>
                </a:pPr>
                <a:endParaRPr/>
              </a:p>
            </p:txBody>
          </p:sp>
        </p:grpSp>
        <p:grpSp>
          <p:nvGrpSpPr>
            <p:cNvPr id="9" name="Group 9"/>
            <p:cNvGrpSpPr/>
            <p:nvPr/>
          </p:nvGrpSpPr>
          <p:grpSpPr>
            <a:xfrm>
              <a:off x="4267188" y="0"/>
              <a:ext cx="1341461" cy="10756303"/>
              <a:chOff x="0" y="0"/>
              <a:chExt cx="220391" cy="1767169"/>
            </a:xfrm>
          </p:grpSpPr>
          <p:sp>
            <p:nvSpPr>
              <p:cNvPr id="10" name="Freeform 10"/>
              <p:cNvSpPr/>
              <p:nvPr/>
            </p:nvSpPr>
            <p:spPr>
              <a:xfrm>
                <a:off x="0" y="0"/>
                <a:ext cx="220390" cy="1767168"/>
              </a:xfrm>
              <a:custGeom>
                <a:avLst/>
                <a:gdLst/>
                <a:ahLst/>
                <a:cxnLst/>
                <a:rect l="l" t="t" r="r" b="b"/>
                <a:pathLst>
                  <a:path w="220390" h="1767168">
                    <a:moveTo>
                      <a:pt x="0" y="0"/>
                    </a:moveTo>
                    <a:lnTo>
                      <a:pt x="220390" y="0"/>
                    </a:lnTo>
                    <a:lnTo>
                      <a:pt x="220390" y="1767168"/>
                    </a:lnTo>
                    <a:lnTo>
                      <a:pt x="0" y="1767168"/>
                    </a:lnTo>
                    <a:close/>
                  </a:path>
                </a:pathLst>
              </a:custGeom>
              <a:solidFill>
                <a:srgbClr val="8D4F33"/>
              </a:solidFill>
              <a:ln cap="sq">
                <a:noFill/>
                <a:prstDash val="solid"/>
                <a:miter/>
              </a:ln>
            </p:spPr>
            <p:txBody>
              <a:bodyPr/>
              <a:lstStyle/>
              <a:p>
                <a:endParaRPr lang="en-GB"/>
              </a:p>
            </p:txBody>
          </p:sp>
          <p:sp>
            <p:nvSpPr>
              <p:cNvPr id="11" name="TextBox 11"/>
              <p:cNvSpPr txBox="1"/>
              <p:nvPr/>
            </p:nvSpPr>
            <p:spPr>
              <a:xfrm>
                <a:off x="0" y="-28575"/>
                <a:ext cx="220391" cy="1795744"/>
              </a:xfrm>
              <a:prstGeom prst="rect">
                <a:avLst/>
              </a:prstGeom>
            </p:spPr>
            <p:txBody>
              <a:bodyPr lIns="56969" tIns="56969" rIns="56969" bIns="56969" rtlCol="0" anchor="ctr"/>
              <a:lstStyle/>
              <a:p>
                <a:pPr marL="0" lvl="0" indent="0" algn="ctr">
                  <a:lnSpc>
                    <a:spcPts val="1607"/>
                  </a:lnSpc>
                  <a:spcBef>
                    <a:spcPct val="0"/>
                  </a:spcBef>
                </a:pPr>
                <a:endParaRPr/>
              </a:p>
            </p:txBody>
          </p:sp>
        </p:grpSp>
        <p:grpSp>
          <p:nvGrpSpPr>
            <p:cNvPr id="12" name="Group 12"/>
            <p:cNvGrpSpPr/>
            <p:nvPr/>
          </p:nvGrpSpPr>
          <p:grpSpPr>
            <a:xfrm>
              <a:off x="1493332" y="240703"/>
              <a:ext cx="1426037" cy="10756303"/>
              <a:chOff x="0" y="0"/>
              <a:chExt cx="234286" cy="1767169"/>
            </a:xfrm>
          </p:grpSpPr>
          <p:sp>
            <p:nvSpPr>
              <p:cNvPr id="13" name="Freeform 13"/>
              <p:cNvSpPr/>
              <p:nvPr/>
            </p:nvSpPr>
            <p:spPr>
              <a:xfrm>
                <a:off x="0" y="0"/>
                <a:ext cx="234286" cy="1767168"/>
              </a:xfrm>
              <a:custGeom>
                <a:avLst/>
                <a:gdLst/>
                <a:ahLst/>
                <a:cxnLst/>
                <a:rect l="l" t="t" r="r" b="b"/>
                <a:pathLst>
                  <a:path w="234286" h="1767168">
                    <a:moveTo>
                      <a:pt x="0" y="0"/>
                    </a:moveTo>
                    <a:lnTo>
                      <a:pt x="234286" y="0"/>
                    </a:lnTo>
                    <a:lnTo>
                      <a:pt x="234286" y="1767168"/>
                    </a:lnTo>
                    <a:lnTo>
                      <a:pt x="0" y="1767168"/>
                    </a:lnTo>
                    <a:close/>
                  </a:path>
                </a:pathLst>
              </a:custGeom>
              <a:solidFill>
                <a:srgbClr val="E8CEB6"/>
              </a:solidFill>
              <a:ln cap="sq">
                <a:noFill/>
                <a:prstDash val="solid"/>
                <a:miter/>
              </a:ln>
            </p:spPr>
            <p:txBody>
              <a:bodyPr/>
              <a:lstStyle/>
              <a:p>
                <a:endParaRPr lang="en-GB"/>
              </a:p>
            </p:txBody>
          </p:sp>
          <p:sp>
            <p:nvSpPr>
              <p:cNvPr id="14" name="TextBox 14"/>
              <p:cNvSpPr txBox="1"/>
              <p:nvPr/>
            </p:nvSpPr>
            <p:spPr>
              <a:xfrm>
                <a:off x="0" y="-28575"/>
                <a:ext cx="234286" cy="1795744"/>
              </a:xfrm>
              <a:prstGeom prst="rect">
                <a:avLst/>
              </a:prstGeom>
            </p:spPr>
            <p:txBody>
              <a:bodyPr lIns="56969" tIns="56969" rIns="56969" bIns="56969" rtlCol="0" anchor="ctr"/>
              <a:lstStyle/>
              <a:p>
                <a:pPr marL="0" lvl="0" indent="0" algn="ctr">
                  <a:lnSpc>
                    <a:spcPts val="1607"/>
                  </a:lnSpc>
                  <a:spcBef>
                    <a:spcPct val="0"/>
                  </a:spcBef>
                </a:pPr>
                <a:endParaRPr/>
              </a:p>
            </p:txBody>
          </p:sp>
        </p:grpSp>
      </p:grpSp>
      <p:sp>
        <p:nvSpPr>
          <p:cNvPr id="15" name="Freeform 15"/>
          <p:cNvSpPr/>
          <p:nvPr/>
        </p:nvSpPr>
        <p:spPr>
          <a:xfrm flipH="1">
            <a:off x="2353701" y="3677320"/>
            <a:ext cx="3057709" cy="1157603"/>
          </a:xfrm>
          <a:custGeom>
            <a:avLst/>
            <a:gdLst/>
            <a:ahLst/>
            <a:cxnLst/>
            <a:rect l="l" t="t" r="r" b="b"/>
            <a:pathLst>
              <a:path w="3057709" h="1157603">
                <a:moveTo>
                  <a:pt x="3057709" y="0"/>
                </a:moveTo>
                <a:lnTo>
                  <a:pt x="0" y="0"/>
                </a:lnTo>
                <a:lnTo>
                  <a:pt x="0" y="1157603"/>
                </a:lnTo>
                <a:lnTo>
                  <a:pt x="3057709" y="1157603"/>
                </a:lnTo>
                <a:lnTo>
                  <a:pt x="305770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16"/>
          <p:cNvSpPr/>
          <p:nvPr/>
        </p:nvSpPr>
        <p:spPr>
          <a:xfrm flipV="1">
            <a:off x="7714228" y="3351526"/>
            <a:ext cx="3367704" cy="1274962"/>
          </a:xfrm>
          <a:custGeom>
            <a:avLst/>
            <a:gdLst/>
            <a:ahLst/>
            <a:cxnLst/>
            <a:rect l="l" t="t" r="r" b="b"/>
            <a:pathLst>
              <a:path w="3367704" h="1274962">
                <a:moveTo>
                  <a:pt x="0" y="1274963"/>
                </a:moveTo>
                <a:lnTo>
                  <a:pt x="3367704" y="1274963"/>
                </a:lnTo>
                <a:lnTo>
                  <a:pt x="3367704" y="0"/>
                </a:lnTo>
                <a:lnTo>
                  <a:pt x="0" y="0"/>
                </a:lnTo>
                <a:lnTo>
                  <a:pt x="0" y="127496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7" name="Freeform 17"/>
          <p:cNvSpPr/>
          <p:nvPr/>
        </p:nvSpPr>
        <p:spPr>
          <a:xfrm flipH="1">
            <a:off x="2102491" y="2294172"/>
            <a:ext cx="3308919" cy="1252707"/>
          </a:xfrm>
          <a:custGeom>
            <a:avLst/>
            <a:gdLst/>
            <a:ahLst/>
            <a:cxnLst/>
            <a:rect l="l" t="t" r="r" b="b"/>
            <a:pathLst>
              <a:path w="3308919" h="1252707">
                <a:moveTo>
                  <a:pt x="3308919" y="0"/>
                </a:moveTo>
                <a:lnTo>
                  <a:pt x="0" y="0"/>
                </a:lnTo>
                <a:lnTo>
                  <a:pt x="0" y="1252707"/>
                </a:lnTo>
                <a:lnTo>
                  <a:pt x="3308919" y="1252707"/>
                </a:lnTo>
                <a:lnTo>
                  <a:pt x="330891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8" name="Freeform 18"/>
          <p:cNvSpPr/>
          <p:nvPr/>
        </p:nvSpPr>
        <p:spPr>
          <a:xfrm flipH="1" flipV="1">
            <a:off x="1991378" y="4968273"/>
            <a:ext cx="3420032" cy="1294773"/>
          </a:xfrm>
          <a:custGeom>
            <a:avLst/>
            <a:gdLst/>
            <a:ahLst/>
            <a:cxnLst/>
            <a:rect l="l" t="t" r="r" b="b"/>
            <a:pathLst>
              <a:path w="3420032" h="1294773">
                <a:moveTo>
                  <a:pt x="3420032" y="1294773"/>
                </a:moveTo>
                <a:lnTo>
                  <a:pt x="0" y="1294773"/>
                </a:lnTo>
                <a:lnTo>
                  <a:pt x="0" y="0"/>
                </a:lnTo>
                <a:lnTo>
                  <a:pt x="3420032" y="0"/>
                </a:lnTo>
                <a:lnTo>
                  <a:pt x="3420032" y="129477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9" name="Freeform 19"/>
          <p:cNvSpPr/>
          <p:nvPr/>
        </p:nvSpPr>
        <p:spPr>
          <a:xfrm>
            <a:off x="8021898" y="2274850"/>
            <a:ext cx="3541518" cy="1340766"/>
          </a:xfrm>
          <a:custGeom>
            <a:avLst/>
            <a:gdLst/>
            <a:ahLst/>
            <a:cxnLst/>
            <a:rect l="l" t="t" r="r" b="b"/>
            <a:pathLst>
              <a:path w="3541518" h="1340766">
                <a:moveTo>
                  <a:pt x="0" y="0"/>
                </a:moveTo>
                <a:lnTo>
                  <a:pt x="3541517" y="0"/>
                </a:lnTo>
                <a:lnTo>
                  <a:pt x="3541517" y="1340766"/>
                </a:lnTo>
                <a:lnTo>
                  <a:pt x="0" y="134076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lgDash"/>
            <a:miter/>
          </a:ln>
        </p:spPr>
        <p:txBody>
          <a:bodyPr/>
          <a:lstStyle/>
          <a:p>
            <a:endParaRPr lang="en-GB"/>
          </a:p>
        </p:txBody>
      </p:sp>
      <p:sp>
        <p:nvSpPr>
          <p:cNvPr id="20" name="Freeform 20"/>
          <p:cNvSpPr/>
          <p:nvPr/>
        </p:nvSpPr>
        <p:spPr>
          <a:xfrm flipV="1">
            <a:off x="7186126" y="4653735"/>
            <a:ext cx="5101323" cy="1931285"/>
          </a:xfrm>
          <a:custGeom>
            <a:avLst/>
            <a:gdLst/>
            <a:ahLst/>
            <a:cxnLst/>
            <a:rect l="l" t="t" r="r" b="b"/>
            <a:pathLst>
              <a:path w="5101323" h="1931285">
                <a:moveTo>
                  <a:pt x="0" y="1931285"/>
                </a:moveTo>
                <a:lnTo>
                  <a:pt x="5101323" y="1931285"/>
                </a:lnTo>
                <a:lnTo>
                  <a:pt x="5101323" y="0"/>
                </a:lnTo>
                <a:lnTo>
                  <a:pt x="0" y="0"/>
                </a:lnTo>
                <a:lnTo>
                  <a:pt x="0" y="193128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1" name="TextBox 21"/>
          <p:cNvSpPr txBox="1"/>
          <p:nvPr/>
        </p:nvSpPr>
        <p:spPr>
          <a:xfrm>
            <a:off x="-335435" y="3076386"/>
            <a:ext cx="3737985" cy="470493"/>
          </a:xfrm>
          <a:prstGeom prst="rect">
            <a:avLst/>
          </a:prstGeom>
        </p:spPr>
        <p:txBody>
          <a:bodyPr lIns="0" tIns="0" rIns="0" bIns="0" rtlCol="0" anchor="t">
            <a:spAutoFit/>
          </a:bodyPr>
          <a:lstStyle/>
          <a:p>
            <a:pPr marL="0" lvl="0" indent="0" algn="r">
              <a:lnSpc>
                <a:spcPts val="3626"/>
              </a:lnSpc>
              <a:spcBef>
                <a:spcPct val="0"/>
              </a:spcBef>
            </a:pPr>
            <a:r>
              <a:rPr lang="en-US" sz="3296">
                <a:solidFill>
                  <a:srgbClr val="000000"/>
                </a:solidFill>
                <a:latin typeface="Gagalin"/>
                <a:ea typeface="Gagalin"/>
                <a:cs typeface="Gagalin"/>
                <a:sym typeface="Gagalin"/>
              </a:rPr>
              <a:t>high in FIBER</a:t>
            </a:r>
          </a:p>
        </p:txBody>
      </p:sp>
      <p:grpSp>
        <p:nvGrpSpPr>
          <p:cNvPr id="22" name="Group 22"/>
          <p:cNvGrpSpPr/>
          <p:nvPr/>
        </p:nvGrpSpPr>
        <p:grpSpPr>
          <a:xfrm>
            <a:off x="-1515246" y="-2662159"/>
            <a:ext cx="14574364" cy="3261930"/>
            <a:chOff x="0" y="0"/>
            <a:chExt cx="4082790" cy="913781"/>
          </a:xfrm>
        </p:grpSpPr>
        <p:sp>
          <p:nvSpPr>
            <p:cNvPr id="23" name="Freeform 23"/>
            <p:cNvSpPr/>
            <p:nvPr/>
          </p:nvSpPr>
          <p:spPr>
            <a:xfrm>
              <a:off x="0" y="0"/>
              <a:ext cx="4082790" cy="913781"/>
            </a:xfrm>
            <a:custGeom>
              <a:avLst/>
              <a:gdLst/>
              <a:ahLst/>
              <a:cxnLst/>
              <a:rect l="l" t="t" r="r" b="b"/>
              <a:pathLst>
                <a:path w="4082790" h="913781">
                  <a:moveTo>
                    <a:pt x="0" y="0"/>
                  </a:moveTo>
                  <a:lnTo>
                    <a:pt x="4082790" y="0"/>
                  </a:lnTo>
                  <a:lnTo>
                    <a:pt x="4082790" y="913781"/>
                  </a:lnTo>
                  <a:lnTo>
                    <a:pt x="0" y="913781"/>
                  </a:lnTo>
                  <a:close/>
                </a:path>
              </a:pathLst>
            </a:custGeom>
            <a:solidFill>
              <a:srgbClr val="000000">
                <a:alpha val="0"/>
              </a:srgbClr>
            </a:solidFill>
            <a:ln cap="sq">
              <a:noFill/>
              <a:prstDash val="solid"/>
              <a:miter/>
            </a:ln>
          </p:spPr>
          <p:txBody>
            <a:bodyPr/>
            <a:lstStyle/>
            <a:p>
              <a:endParaRPr lang="en-GB"/>
            </a:p>
          </p:txBody>
        </p:sp>
        <p:sp>
          <p:nvSpPr>
            <p:cNvPr id="24" name="TextBox 24"/>
            <p:cNvSpPr txBox="1"/>
            <p:nvPr/>
          </p:nvSpPr>
          <p:spPr>
            <a:xfrm>
              <a:off x="0" y="-190500"/>
              <a:ext cx="4082790" cy="1104281"/>
            </a:xfrm>
            <a:prstGeom prst="rect">
              <a:avLst/>
            </a:prstGeom>
          </p:spPr>
          <p:txBody>
            <a:bodyPr lIns="47761" tIns="47761" rIns="47761" bIns="47761" rtlCol="0" anchor="ctr"/>
            <a:lstStyle/>
            <a:p>
              <a:pPr marL="0" lvl="0" indent="0" algn="just">
                <a:lnSpc>
                  <a:spcPts val="13953"/>
                </a:lnSpc>
                <a:spcBef>
                  <a:spcPct val="0"/>
                </a:spcBef>
              </a:pPr>
              <a:r>
                <a:rPr lang="en-US" sz="9966" spc="1106">
                  <a:solidFill>
                    <a:srgbClr val="000000"/>
                  </a:solidFill>
                  <a:latin typeface="Gagalin"/>
                  <a:ea typeface="Gagalin"/>
                  <a:cs typeface="Gagalin"/>
                  <a:sym typeface="Gagalin"/>
                </a:rPr>
                <a:t>WHY US?</a:t>
              </a:r>
            </a:p>
          </p:txBody>
        </p:sp>
      </p:grpSp>
      <p:sp>
        <p:nvSpPr>
          <p:cNvPr id="25" name="TextBox 25"/>
          <p:cNvSpPr txBox="1"/>
          <p:nvPr/>
        </p:nvSpPr>
        <p:spPr>
          <a:xfrm>
            <a:off x="-335435" y="1690329"/>
            <a:ext cx="3571666" cy="470493"/>
          </a:xfrm>
          <a:prstGeom prst="rect">
            <a:avLst/>
          </a:prstGeom>
        </p:spPr>
        <p:txBody>
          <a:bodyPr lIns="0" tIns="0" rIns="0" bIns="0" rtlCol="0" anchor="t">
            <a:spAutoFit/>
          </a:bodyPr>
          <a:lstStyle/>
          <a:p>
            <a:pPr marL="0" lvl="0" indent="0" algn="r">
              <a:lnSpc>
                <a:spcPts val="3626"/>
              </a:lnSpc>
              <a:spcBef>
                <a:spcPct val="0"/>
              </a:spcBef>
            </a:pPr>
            <a:r>
              <a:rPr lang="en-US" sz="3296">
                <a:solidFill>
                  <a:srgbClr val="000000"/>
                </a:solidFill>
                <a:latin typeface="Gagalin"/>
                <a:ea typeface="Gagalin"/>
                <a:cs typeface="Gagalin"/>
                <a:sym typeface="Gagalin"/>
              </a:rPr>
              <a:t>amazing flavor</a:t>
            </a:r>
          </a:p>
        </p:txBody>
      </p:sp>
      <p:sp>
        <p:nvSpPr>
          <p:cNvPr id="26" name="TextBox 26"/>
          <p:cNvSpPr txBox="1"/>
          <p:nvPr/>
        </p:nvSpPr>
        <p:spPr>
          <a:xfrm>
            <a:off x="10263090" y="5773420"/>
            <a:ext cx="3757710" cy="473350"/>
          </a:xfrm>
          <a:prstGeom prst="rect">
            <a:avLst/>
          </a:prstGeom>
        </p:spPr>
        <p:txBody>
          <a:bodyPr lIns="0" tIns="0" rIns="0" bIns="0" rtlCol="0" anchor="t">
            <a:spAutoFit/>
          </a:bodyPr>
          <a:lstStyle/>
          <a:p>
            <a:pPr marL="0" lvl="0" indent="0" algn="ctr">
              <a:lnSpc>
                <a:spcPts val="3626"/>
              </a:lnSpc>
              <a:spcBef>
                <a:spcPct val="0"/>
              </a:spcBef>
            </a:pPr>
            <a:r>
              <a:rPr lang="en-US" sz="3296" u="none" strike="noStrike">
                <a:solidFill>
                  <a:srgbClr val="000000"/>
                </a:solidFill>
                <a:latin typeface="Gagalin"/>
                <a:ea typeface="Gagalin"/>
                <a:cs typeface="Gagalin"/>
                <a:sym typeface="Gagalin"/>
              </a:rPr>
              <a:t>value for money</a:t>
            </a:r>
          </a:p>
        </p:txBody>
      </p:sp>
      <p:sp>
        <p:nvSpPr>
          <p:cNvPr id="27" name="TextBox 27"/>
          <p:cNvSpPr txBox="1"/>
          <p:nvPr/>
        </p:nvSpPr>
        <p:spPr>
          <a:xfrm>
            <a:off x="1163758" y="5507101"/>
            <a:ext cx="1934615" cy="473350"/>
          </a:xfrm>
          <a:prstGeom prst="rect">
            <a:avLst/>
          </a:prstGeom>
        </p:spPr>
        <p:txBody>
          <a:bodyPr lIns="0" tIns="0" rIns="0" bIns="0" rtlCol="0" anchor="t">
            <a:spAutoFit/>
          </a:bodyPr>
          <a:lstStyle/>
          <a:p>
            <a:pPr marL="0" lvl="0" indent="0" algn="ctr">
              <a:lnSpc>
                <a:spcPts val="3626"/>
              </a:lnSpc>
              <a:spcBef>
                <a:spcPct val="0"/>
              </a:spcBef>
            </a:pPr>
            <a:r>
              <a:rPr lang="en-US" sz="3296">
                <a:solidFill>
                  <a:srgbClr val="000000"/>
                </a:solidFill>
                <a:latin typeface="Gagalin"/>
                <a:ea typeface="Gagalin"/>
                <a:cs typeface="Gagalin"/>
                <a:sym typeface="Gagalin"/>
              </a:rPr>
              <a:t>nutritious</a:t>
            </a:r>
          </a:p>
        </p:txBody>
      </p:sp>
      <p:sp>
        <p:nvSpPr>
          <p:cNvPr id="28" name="TextBox 28"/>
          <p:cNvSpPr txBox="1"/>
          <p:nvPr/>
        </p:nvSpPr>
        <p:spPr>
          <a:xfrm>
            <a:off x="9981651" y="3892005"/>
            <a:ext cx="3757710" cy="470493"/>
          </a:xfrm>
          <a:prstGeom prst="rect">
            <a:avLst/>
          </a:prstGeom>
        </p:spPr>
        <p:txBody>
          <a:bodyPr lIns="0" tIns="0" rIns="0" bIns="0" rtlCol="0" anchor="t">
            <a:spAutoFit/>
          </a:bodyPr>
          <a:lstStyle/>
          <a:p>
            <a:pPr marL="0" lvl="0" indent="0" algn="just">
              <a:lnSpc>
                <a:spcPts val="3626"/>
              </a:lnSpc>
              <a:spcBef>
                <a:spcPct val="0"/>
              </a:spcBef>
            </a:pPr>
            <a:r>
              <a:rPr lang="en-US" sz="3296">
                <a:solidFill>
                  <a:srgbClr val="000000"/>
                </a:solidFill>
                <a:latin typeface="Gagalin"/>
                <a:ea typeface="Gagalin"/>
                <a:cs typeface="Gagalin"/>
                <a:sym typeface="Gagalin"/>
              </a:rPr>
              <a:t>eco-innovative</a:t>
            </a:r>
          </a:p>
        </p:txBody>
      </p:sp>
      <p:sp>
        <p:nvSpPr>
          <p:cNvPr id="29" name="Freeform 29"/>
          <p:cNvSpPr/>
          <p:nvPr/>
        </p:nvSpPr>
        <p:spPr>
          <a:xfrm>
            <a:off x="4820688" y="1349656"/>
            <a:ext cx="4204251" cy="6306377"/>
          </a:xfrm>
          <a:custGeom>
            <a:avLst/>
            <a:gdLst/>
            <a:ahLst/>
            <a:cxnLst/>
            <a:rect l="l" t="t" r="r" b="b"/>
            <a:pathLst>
              <a:path w="4204251" h="6306377">
                <a:moveTo>
                  <a:pt x="0" y="0"/>
                </a:moveTo>
                <a:lnTo>
                  <a:pt x="4204251" y="0"/>
                </a:lnTo>
                <a:lnTo>
                  <a:pt x="4204251" y="6306377"/>
                </a:lnTo>
                <a:lnTo>
                  <a:pt x="0" y="6306377"/>
                </a:lnTo>
                <a:lnTo>
                  <a:pt x="0" y="0"/>
                </a:lnTo>
                <a:close/>
              </a:path>
            </a:pathLst>
          </a:custGeom>
          <a:blipFill>
            <a:blip r:embed="rId4"/>
            <a:stretch>
              <a:fillRect/>
            </a:stretch>
          </a:blipFill>
        </p:spPr>
        <p:txBody>
          <a:bodyPr/>
          <a:lstStyle/>
          <a:p>
            <a:endParaRPr lang="en-GB"/>
          </a:p>
        </p:txBody>
      </p:sp>
      <p:sp>
        <p:nvSpPr>
          <p:cNvPr id="30" name="TextBox 30"/>
          <p:cNvSpPr txBox="1"/>
          <p:nvPr/>
        </p:nvSpPr>
        <p:spPr>
          <a:xfrm>
            <a:off x="10327628" y="1666465"/>
            <a:ext cx="2900692" cy="470493"/>
          </a:xfrm>
          <a:prstGeom prst="rect">
            <a:avLst/>
          </a:prstGeom>
        </p:spPr>
        <p:txBody>
          <a:bodyPr lIns="0" tIns="0" rIns="0" bIns="0" rtlCol="0" anchor="t">
            <a:spAutoFit/>
          </a:bodyPr>
          <a:lstStyle/>
          <a:p>
            <a:pPr marL="0" lvl="0" indent="0" algn="l">
              <a:lnSpc>
                <a:spcPts val="3626"/>
              </a:lnSpc>
              <a:spcBef>
                <a:spcPct val="0"/>
              </a:spcBef>
            </a:pPr>
            <a:r>
              <a:rPr lang="en-US" sz="3296">
                <a:solidFill>
                  <a:srgbClr val="000000"/>
                </a:solidFill>
                <a:latin typeface="Gagalin"/>
                <a:ea typeface="Gagalin"/>
                <a:cs typeface="Gagalin"/>
                <a:sym typeface="Gagalin"/>
              </a:rPr>
              <a:t>ECO-PACKAGING</a:t>
            </a:r>
          </a:p>
        </p:txBody>
      </p:sp>
      <p:sp>
        <p:nvSpPr>
          <p:cNvPr id="31" name="TextBox 31"/>
          <p:cNvSpPr txBox="1"/>
          <p:nvPr/>
        </p:nvSpPr>
        <p:spPr>
          <a:xfrm>
            <a:off x="470302" y="112438"/>
            <a:ext cx="6425629" cy="1169909"/>
          </a:xfrm>
          <a:prstGeom prst="rect">
            <a:avLst/>
          </a:prstGeom>
        </p:spPr>
        <p:txBody>
          <a:bodyPr lIns="0" tIns="0" rIns="0" bIns="0" rtlCol="0" anchor="t">
            <a:spAutoFit/>
          </a:bodyPr>
          <a:lstStyle/>
          <a:p>
            <a:pPr algn="l">
              <a:lnSpc>
                <a:spcPts val="9541"/>
              </a:lnSpc>
            </a:pPr>
            <a:r>
              <a:rPr lang="en-US" sz="6815">
                <a:solidFill>
                  <a:srgbClr val="C9430D"/>
                </a:solidFill>
                <a:latin typeface="Gagalin"/>
                <a:ea typeface="Gagalin"/>
                <a:cs typeface="Gagalin"/>
                <a:sym typeface="Gagalin"/>
              </a:rPr>
              <a:t>WHY US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CEB6"/>
        </a:solidFill>
        <a:effectLst/>
      </p:bgPr>
    </p:bg>
    <p:spTree>
      <p:nvGrpSpPr>
        <p:cNvPr id="1" name=""/>
        <p:cNvGrpSpPr/>
        <p:nvPr/>
      </p:nvGrpSpPr>
      <p:grpSpPr>
        <a:xfrm>
          <a:off x="0" y="0"/>
          <a:ext cx="0" cy="0"/>
          <a:chOff x="0" y="0"/>
          <a:chExt cx="0" cy="0"/>
        </a:xfrm>
      </p:grpSpPr>
      <p:sp>
        <p:nvSpPr>
          <p:cNvPr id="2" name="Freeform 2"/>
          <p:cNvSpPr/>
          <p:nvPr/>
        </p:nvSpPr>
        <p:spPr>
          <a:xfrm rot="5400000">
            <a:off x="1981396" y="1731649"/>
            <a:ext cx="3245989" cy="4784202"/>
          </a:xfrm>
          <a:custGeom>
            <a:avLst/>
            <a:gdLst/>
            <a:ahLst/>
            <a:cxnLst/>
            <a:rect l="l" t="t" r="r" b="b"/>
            <a:pathLst>
              <a:path w="3245989" h="4784202">
                <a:moveTo>
                  <a:pt x="0" y="0"/>
                </a:moveTo>
                <a:lnTo>
                  <a:pt x="3245989" y="0"/>
                </a:lnTo>
                <a:lnTo>
                  <a:pt x="3245989" y="4784202"/>
                </a:lnTo>
                <a:lnTo>
                  <a:pt x="0" y="4784202"/>
                </a:lnTo>
                <a:lnTo>
                  <a:pt x="0" y="0"/>
                </a:lnTo>
                <a:close/>
              </a:path>
            </a:pathLst>
          </a:custGeom>
          <a:blipFill>
            <a:blip r:embed="rId2"/>
            <a:stretch>
              <a:fillRect l="-39966" t="-19865" r="-136130" b="-20629"/>
            </a:stretch>
          </a:blipFill>
        </p:spPr>
        <p:txBody>
          <a:bodyPr/>
          <a:lstStyle/>
          <a:p>
            <a:endParaRPr lang="en-GB"/>
          </a:p>
        </p:txBody>
      </p:sp>
      <p:sp>
        <p:nvSpPr>
          <p:cNvPr id="3" name="Freeform 3"/>
          <p:cNvSpPr/>
          <p:nvPr/>
        </p:nvSpPr>
        <p:spPr>
          <a:xfrm rot="603018">
            <a:off x="8147412" y="2455370"/>
            <a:ext cx="4517164" cy="3894518"/>
          </a:xfrm>
          <a:custGeom>
            <a:avLst/>
            <a:gdLst/>
            <a:ahLst/>
            <a:cxnLst/>
            <a:rect l="l" t="t" r="r" b="b"/>
            <a:pathLst>
              <a:path w="4517164" h="3894518">
                <a:moveTo>
                  <a:pt x="0" y="0"/>
                </a:moveTo>
                <a:lnTo>
                  <a:pt x="4517164" y="0"/>
                </a:lnTo>
                <a:lnTo>
                  <a:pt x="4517164" y="3894518"/>
                </a:lnTo>
                <a:lnTo>
                  <a:pt x="0" y="3894518"/>
                </a:lnTo>
                <a:lnTo>
                  <a:pt x="0" y="0"/>
                </a:lnTo>
                <a:close/>
              </a:path>
            </a:pathLst>
          </a:custGeom>
          <a:blipFill>
            <a:blip r:embed="rId3"/>
            <a:stretch>
              <a:fillRect t="-40017" b="-66182"/>
            </a:stretch>
          </a:blipFill>
        </p:spPr>
        <p:txBody>
          <a:bodyPr/>
          <a:lstStyle/>
          <a:p>
            <a:endParaRPr lang="en-GB"/>
          </a:p>
        </p:txBody>
      </p:sp>
      <p:sp>
        <p:nvSpPr>
          <p:cNvPr id="4" name="TextBox 4"/>
          <p:cNvSpPr txBox="1"/>
          <p:nvPr/>
        </p:nvSpPr>
        <p:spPr>
          <a:xfrm>
            <a:off x="792480" y="881039"/>
            <a:ext cx="4234763" cy="738107"/>
          </a:xfrm>
          <a:prstGeom prst="rect">
            <a:avLst/>
          </a:prstGeom>
        </p:spPr>
        <p:txBody>
          <a:bodyPr lIns="0" tIns="0" rIns="0" bIns="0" rtlCol="0" anchor="t">
            <a:spAutoFit/>
          </a:bodyPr>
          <a:lstStyle/>
          <a:p>
            <a:pPr algn="just">
              <a:lnSpc>
                <a:spcPts val="6041"/>
              </a:lnSpc>
            </a:pPr>
            <a:r>
              <a:rPr lang="en-US" sz="4315">
                <a:solidFill>
                  <a:srgbClr val="C9430D"/>
                </a:solidFill>
                <a:latin typeface="Gagalin"/>
                <a:ea typeface="Gagalin"/>
                <a:cs typeface="Gagalin"/>
                <a:sym typeface="Gagalin"/>
              </a:rPr>
              <a:t>FUTURE PRODUCT</a:t>
            </a:r>
          </a:p>
        </p:txBody>
      </p:sp>
      <p:grpSp>
        <p:nvGrpSpPr>
          <p:cNvPr id="5" name="Group 5"/>
          <p:cNvGrpSpPr/>
          <p:nvPr/>
        </p:nvGrpSpPr>
        <p:grpSpPr>
          <a:xfrm>
            <a:off x="9603231" y="6168397"/>
            <a:ext cx="1605526" cy="545762"/>
            <a:chOff x="0" y="0"/>
            <a:chExt cx="548898" cy="186585"/>
          </a:xfrm>
        </p:grpSpPr>
        <p:sp>
          <p:nvSpPr>
            <p:cNvPr id="6" name="Freeform 6"/>
            <p:cNvSpPr/>
            <p:nvPr/>
          </p:nvSpPr>
          <p:spPr>
            <a:xfrm>
              <a:off x="0" y="0"/>
              <a:ext cx="548898" cy="186585"/>
            </a:xfrm>
            <a:custGeom>
              <a:avLst/>
              <a:gdLst/>
              <a:ahLst/>
              <a:cxnLst/>
              <a:rect l="l" t="t" r="r" b="b"/>
              <a:pathLst>
                <a:path w="548898" h="186585">
                  <a:moveTo>
                    <a:pt x="0" y="0"/>
                  </a:moveTo>
                  <a:lnTo>
                    <a:pt x="548898" y="0"/>
                  </a:lnTo>
                  <a:lnTo>
                    <a:pt x="548898" y="186585"/>
                  </a:lnTo>
                  <a:lnTo>
                    <a:pt x="0" y="186585"/>
                  </a:lnTo>
                  <a:close/>
                </a:path>
              </a:pathLst>
            </a:custGeom>
            <a:solidFill>
              <a:srgbClr val="612D0F"/>
            </a:solidFill>
          </p:spPr>
          <p:txBody>
            <a:bodyPr/>
            <a:lstStyle/>
            <a:p>
              <a:endParaRPr lang="en-GB"/>
            </a:p>
          </p:txBody>
        </p:sp>
        <p:sp>
          <p:nvSpPr>
            <p:cNvPr id="7" name="TextBox 7"/>
            <p:cNvSpPr txBox="1"/>
            <p:nvPr/>
          </p:nvSpPr>
          <p:spPr>
            <a:xfrm>
              <a:off x="0" y="-28575"/>
              <a:ext cx="548898" cy="215160"/>
            </a:xfrm>
            <a:prstGeom prst="rect">
              <a:avLst/>
            </a:prstGeom>
          </p:spPr>
          <p:txBody>
            <a:bodyPr lIns="50800" tIns="50800" rIns="50800" bIns="50800" rtlCol="0" anchor="ctr"/>
            <a:lstStyle/>
            <a:p>
              <a:pPr algn="ctr">
                <a:lnSpc>
                  <a:spcPts val="1607"/>
                </a:lnSpc>
              </a:pPr>
              <a:endParaRPr/>
            </a:p>
          </p:txBody>
        </p:sp>
      </p:grpSp>
      <p:sp>
        <p:nvSpPr>
          <p:cNvPr id="8" name="TextBox 8"/>
          <p:cNvSpPr txBox="1"/>
          <p:nvPr/>
        </p:nvSpPr>
        <p:spPr>
          <a:xfrm>
            <a:off x="9663120" y="6169221"/>
            <a:ext cx="1442680" cy="544937"/>
          </a:xfrm>
          <a:prstGeom prst="rect">
            <a:avLst/>
          </a:prstGeom>
        </p:spPr>
        <p:txBody>
          <a:bodyPr lIns="0" tIns="0" rIns="0" bIns="0" rtlCol="0" anchor="t">
            <a:spAutoFit/>
          </a:bodyPr>
          <a:lstStyle/>
          <a:p>
            <a:pPr algn="ctr">
              <a:lnSpc>
                <a:spcPts val="4089"/>
              </a:lnSpc>
              <a:spcBef>
                <a:spcPct val="0"/>
              </a:spcBef>
            </a:pPr>
            <a:r>
              <a:rPr lang="en-US" sz="2920" b="1">
                <a:solidFill>
                  <a:srgbClr val="FFFFFF"/>
                </a:solidFill>
                <a:latin typeface="Arial Bold"/>
                <a:ea typeface="Arial Bold"/>
                <a:cs typeface="Arial Bold"/>
                <a:sym typeface="Arial Bold"/>
              </a:rPr>
              <a:t>Cookies</a:t>
            </a:r>
          </a:p>
        </p:txBody>
      </p:sp>
      <p:grpSp>
        <p:nvGrpSpPr>
          <p:cNvPr id="9" name="Group 9"/>
          <p:cNvGrpSpPr/>
          <p:nvPr/>
        </p:nvGrpSpPr>
        <p:grpSpPr>
          <a:xfrm>
            <a:off x="2182979" y="6168397"/>
            <a:ext cx="2501102" cy="545762"/>
            <a:chOff x="0" y="0"/>
            <a:chExt cx="855078" cy="186585"/>
          </a:xfrm>
        </p:grpSpPr>
        <p:sp>
          <p:nvSpPr>
            <p:cNvPr id="10" name="Freeform 10"/>
            <p:cNvSpPr/>
            <p:nvPr/>
          </p:nvSpPr>
          <p:spPr>
            <a:xfrm>
              <a:off x="0" y="0"/>
              <a:ext cx="855078" cy="186585"/>
            </a:xfrm>
            <a:custGeom>
              <a:avLst/>
              <a:gdLst/>
              <a:ahLst/>
              <a:cxnLst/>
              <a:rect l="l" t="t" r="r" b="b"/>
              <a:pathLst>
                <a:path w="855078" h="186585">
                  <a:moveTo>
                    <a:pt x="0" y="0"/>
                  </a:moveTo>
                  <a:lnTo>
                    <a:pt x="855078" y="0"/>
                  </a:lnTo>
                  <a:lnTo>
                    <a:pt x="855078" y="186585"/>
                  </a:lnTo>
                  <a:lnTo>
                    <a:pt x="0" y="186585"/>
                  </a:lnTo>
                  <a:close/>
                </a:path>
              </a:pathLst>
            </a:custGeom>
            <a:solidFill>
              <a:srgbClr val="612D0F"/>
            </a:solidFill>
          </p:spPr>
          <p:txBody>
            <a:bodyPr/>
            <a:lstStyle/>
            <a:p>
              <a:endParaRPr lang="en-GB"/>
            </a:p>
          </p:txBody>
        </p:sp>
        <p:sp>
          <p:nvSpPr>
            <p:cNvPr id="11" name="TextBox 11"/>
            <p:cNvSpPr txBox="1"/>
            <p:nvPr/>
          </p:nvSpPr>
          <p:spPr>
            <a:xfrm>
              <a:off x="0" y="-28575"/>
              <a:ext cx="855078" cy="215160"/>
            </a:xfrm>
            <a:prstGeom prst="rect">
              <a:avLst/>
            </a:prstGeom>
          </p:spPr>
          <p:txBody>
            <a:bodyPr lIns="50800" tIns="50800" rIns="50800" bIns="50800" rtlCol="0" anchor="ctr"/>
            <a:lstStyle/>
            <a:p>
              <a:pPr algn="ctr">
                <a:lnSpc>
                  <a:spcPts val="1607"/>
                </a:lnSpc>
              </a:pPr>
              <a:endParaRPr/>
            </a:p>
          </p:txBody>
        </p:sp>
      </p:grpSp>
      <p:sp>
        <p:nvSpPr>
          <p:cNvPr id="12" name="TextBox 12"/>
          <p:cNvSpPr txBox="1"/>
          <p:nvPr/>
        </p:nvSpPr>
        <p:spPr>
          <a:xfrm>
            <a:off x="2363861" y="6169221"/>
            <a:ext cx="2151102" cy="544937"/>
          </a:xfrm>
          <a:prstGeom prst="rect">
            <a:avLst/>
          </a:prstGeom>
        </p:spPr>
        <p:txBody>
          <a:bodyPr lIns="0" tIns="0" rIns="0" bIns="0" rtlCol="0" anchor="t">
            <a:spAutoFit/>
          </a:bodyPr>
          <a:lstStyle/>
          <a:p>
            <a:pPr algn="ctr">
              <a:lnSpc>
                <a:spcPts val="4089"/>
              </a:lnSpc>
              <a:spcBef>
                <a:spcPct val="0"/>
              </a:spcBef>
            </a:pPr>
            <a:r>
              <a:rPr lang="en-US" sz="2920" b="1">
                <a:solidFill>
                  <a:srgbClr val="FFFFFF"/>
                </a:solidFill>
                <a:latin typeface="Arial Bold"/>
                <a:ea typeface="Arial Bold"/>
                <a:cs typeface="Arial Bold"/>
                <a:sym typeface="Arial Bold"/>
              </a:rPr>
              <a:t>Orange Peel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361</Words>
  <Application>Microsoft Office PowerPoint</Application>
  <PresentationFormat>Custom</PresentationFormat>
  <Paragraphs>65</Paragraphs>
  <Slides>11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Open Sauce Bold</vt:lpstr>
      <vt:lpstr>Open Sauce</vt:lpstr>
      <vt:lpstr>Barlow Heavy</vt:lpstr>
      <vt:lpstr>Gagalin</vt:lpstr>
      <vt:lpstr>Lato</vt:lpstr>
      <vt:lpstr>Lato Bold</vt:lpstr>
      <vt:lpstr>Arial</vt:lpstr>
      <vt:lpstr>Canva Sans Italics</vt:lpstr>
      <vt:lpstr>Arial Bold</vt:lpstr>
      <vt:lpstr>Open Sans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Naranjitas</dc:title>
  <dc:creator>Λίνα Φράγκου</dc:creator>
  <cp:lastModifiedBy>Polytimi-Styliani Fragkou</cp:lastModifiedBy>
  <cp:revision>1</cp:revision>
  <dcterms:created xsi:type="dcterms:W3CDTF">2006-08-16T00:00:00Z</dcterms:created>
  <dcterms:modified xsi:type="dcterms:W3CDTF">2025-07-15T10:36:27Z</dcterms:modified>
  <dc:identifier>DAGkCrf78pw</dc:identifier>
</cp:coreProperties>
</file>