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Arimo Bold" panose="020B0604020202020204" charset="0"/>
      <p:regular r:id="rId20"/>
    </p:embeddedFont>
    <p:embeddedFont>
      <p:font typeface="Belleza" panose="020B0604020202020204" charset="0"/>
      <p:regular r:id="rId21"/>
    </p:embeddedFont>
    <p:embeddedFont>
      <p:font typeface="DM Sans Bold" panose="020B0604020202020204" charset="0"/>
      <p:regular r:id="rId22"/>
    </p:embeddedFont>
    <p:embeddedFont>
      <p:font typeface="Open Sans" panose="020B0606030504020204" pitchFamily="34" charset="0"/>
      <p:regular r:id="rId23"/>
    </p:embeddedFont>
    <p:embeddedFont>
      <p:font typeface="Open Sans Bold" panose="020B0806030504020204" charset="0"/>
      <p:regular r:id="rId24"/>
    </p:embeddedFont>
    <p:embeddedFont>
      <p:font typeface="Raleway" pitchFamily="2" charset="0"/>
      <p:regular r:id="rId25"/>
    </p:embeddedFont>
    <p:embeddedFont>
      <p:font typeface="Raleway Bold" panose="020B0604020202020204" charset="0"/>
      <p:regular r:id="rId26"/>
    </p:embeddedFont>
    <p:embeddedFont>
      <p:font typeface="The Seasons" panose="020B0604020202020204" charset="0"/>
      <p:regular r:id="rId27"/>
    </p:embeddedFont>
    <p:embeddedFont>
      <p:font typeface="The Seasons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svg"/><Relationship Id="rId7" Type="http://schemas.openxmlformats.org/officeDocument/2006/relationships/image" Target="../media/image51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png"/><Relationship Id="rId5" Type="http://schemas.openxmlformats.org/officeDocument/2006/relationships/image" Target="../media/image39.svg"/><Relationship Id="rId10" Type="http://schemas.openxmlformats.org/officeDocument/2006/relationships/image" Target="../media/image54.jpeg"/><Relationship Id="rId4" Type="http://schemas.openxmlformats.org/officeDocument/2006/relationships/image" Target="../media/image38.png"/><Relationship Id="rId9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21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7.svg"/><Relationship Id="rId3" Type="http://schemas.openxmlformats.org/officeDocument/2006/relationships/image" Target="../media/image39.svg"/><Relationship Id="rId7" Type="http://schemas.openxmlformats.org/officeDocument/2006/relationships/image" Target="../media/image43.png"/><Relationship Id="rId12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5.svg"/><Relationship Id="rId5" Type="http://schemas.openxmlformats.org/officeDocument/2006/relationships/image" Target="../media/image41.jpeg"/><Relationship Id="rId15" Type="http://schemas.openxmlformats.org/officeDocument/2006/relationships/image" Target="../media/image33.svg"/><Relationship Id="rId10" Type="http://schemas.openxmlformats.org/officeDocument/2006/relationships/image" Target="../media/image44.png"/><Relationship Id="rId4" Type="http://schemas.openxmlformats.org/officeDocument/2006/relationships/image" Target="../media/image40.jpeg"/><Relationship Id="rId9" Type="http://schemas.openxmlformats.org/officeDocument/2006/relationships/image" Target="../media/image2.sv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61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3611" y="1028700"/>
            <a:ext cx="7919848" cy="7992661"/>
            <a:chOff x="0" y="0"/>
            <a:chExt cx="787360" cy="7945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7360" cy="794598"/>
            </a:xfrm>
            <a:custGeom>
              <a:avLst/>
              <a:gdLst/>
              <a:ahLst/>
              <a:cxnLst/>
              <a:rect l="l" t="t" r="r" b="b"/>
              <a:pathLst>
                <a:path w="787360" h="794598">
                  <a:moveTo>
                    <a:pt x="131103" y="0"/>
                  </a:moveTo>
                  <a:lnTo>
                    <a:pt x="656256" y="0"/>
                  </a:lnTo>
                  <a:cubicBezTo>
                    <a:pt x="728663" y="0"/>
                    <a:pt x="787360" y="58697"/>
                    <a:pt x="787360" y="131103"/>
                  </a:cubicBezTo>
                  <a:lnTo>
                    <a:pt x="787360" y="663495"/>
                  </a:lnTo>
                  <a:cubicBezTo>
                    <a:pt x="787360" y="735901"/>
                    <a:pt x="728663" y="794598"/>
                    <a:pt x="656256" y="794598"/>
                  </a:cubicBezTo>
                  <a:lnTo>
                    <a:pt x="131103" y="794598"/>
                  </a:lnTo>
                  <a:cubicBezTo>
                    <a:pt x="58697" y="794598"/>
                    <a:pt x="0" y="735901"/>
                    <a:pt x="0" y="663495"/>
                  </a:cubicBezTo>
                  <a:lnTo>
                    <a:pt x="0" y="131103"/>
                  </a:lnTo>
                  <a:cubicBezTo>
                    <a:pt x="0" y="58697"/>
                    <a:pt x="58697" y="0"/>
                    <a:pt x="131103" y="0"/>
                  </a:cubicBezTo>
                  <a:close/>
                </a:path>
              </a:pathLst>
            </a:custGeom>
            <a:solidFill>
              <a:srgbClr val="FADB5E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87360" cy="832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532013" y="1995959"/>
            <a:ext cx="5643045" cy="7025402"/>
          </a:xfrm>
          <a:custGeom>
            <a:avLst/>
            <a:gdLst/>
            <a:ahLst/>
            <a:cxnLst/>
            <a:rect l="l" t="t" r="r" b="b"/>
            <a:pathLst>
              <a:path w="5643045" h="7025402">
                <a:moveTo>
                  <a:pt x="0" y="0"/>
                </a:moveTo>
                <a:lnTo>
                  <a:pt x="5643045" y="0"/>
                </a:lnTo>
                <a:lnTo>
                  <a:pt x="5643045" y="7025402"/>
                </a:lnTo>
                <a:lnTo>
                  <a:pt x="0" y="7025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6" name="TextBox 6"/>
          <p:cNvSpPr txBox="1"/>
          <p:nvPr/>
        </p:nvSpPr>
        <p:spPr>
          <a:xfrm>
            <a:off x="9817955" y="3401017"/>
            <a:ext cx="7145387" cy="3143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99"/>
              </a:lnSpc>
            </a:pPr>
            <a:r>
              <a:rPr lang="en-US" sz="5999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Name:  Sofia</a:t>
            </a:r>
          </a:p>
          <a:p>
            <a:pPr algn="just">
              <a:lnSpc>
                <a:spcPts val="8399"/>
              </a:lnSpc>
            </a:pPr>
            <a:r>
              <a:rPr lang="en-US" sz="5999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Age: 35</a:t>
            </a:r>
          </a:p>
          <a:p>
            <a:pPr algn="just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Location: Bologna, Italy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7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bstract shapes"/>
          <p:cNvSpPr/>
          <p:nvPr/>
        </p:nvSpPr>
        <p:spPr>
          <a:xfrm>
            <a:off x="10702365" y="7916164"/>
            <a:ext cx="11110051" cy="8804715"/>
          </a:xfrm>
          <a:custGeom>
            <a:avLst/>
            <a:gdLst/>
            <a:ahLst/>
            <a:cxnLst/>
            <a:rect l="l" t="t" r="r" b="b"/>
            <a:pathLst>
              <a:path w="11110051" h="8804715">
                <a:moveTo>
                  <a:pt x="0" y="0"/>
                </a:moveTo>
                <a:lnTo>
                  <a:pt x="11110051" y="0"/>
                </a:lnTo>
                <a:lnTo>
                  <a:pt x="11110051" y="8804715"/>
                </a:lnTo>
                <a:lnTo>
                  <a:pt x="0" y="8804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" name="Freeform 3" descr="Abstract watercolor scribble element"/>
          <p:cNvSpPr/>
          <p:nvPr/>
        </p:nvSpPr>
        <p:spPr>
          <a:xfrm>
            <a:off x="13118804" y="-1139901"/>
            <a:ext cx="5744778" cy="3143961"/>
          </a:xfrm>
          <a:custGeom>
            <a:avLst/>
            <a:gdLst/>
            <a:ahLst/>
            <a:cxnLst/>
            <a:rect l="l" t="t" r="r" b="b"/>
            <a:pathLst>
              <a:path w="5744778" h="3143961">
                <a:moveTo>
                  <a:pt x="0" y="0"/>
                </a:moveTo>
                <a:lnTo>
                  <a:pt x="5744778" y="0"/>
                </a:lnTo>
                <a:lnTo>
                  <a:pt x="5744778" y="3143961"/>
                </a:lnTo>
                <a:lnTo>
                  <a:pt x="0" y="31439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4" name="Group 4"/>
          <p:cNvGrpSpPr/>
          <p:nvPr/>
        </p:nvGrpSpPr>
        <p:grpSpPr>
          <a:xfrm>
            <a:off x="240334" y="2407276"/>
            <a:ext cx="3354902" cy="3354888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t="-38889" b="-38889"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439518" y="4805116"/>
            <a:ext cx="3354902" cy="3354888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t="-38997" b="-38997"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071239" y="2407276"/>
            <a:ext cx="3354902" cy="3354888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t="-5822" b="-5822"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702365" y="4805116"/>
            <a:ext cx="3354902" cy="335488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057267" y="2407276"/>
            <a:ext cx="3354902" cy="335488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424925"/>
            <a:ext cx="16230600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Our team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3800144" y="432080"/>
            <a:ext cx="2633651" cy="2633640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l="-20757" r="-20757"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-279027" y="6020915"/>
            <a:ext cx="4393625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64"/>
              </a:lnSpc>
              <a:spcBef>
                <a:spcPct val="0"/>
              </a:spcBef>
            </a:pPr>
            <a:r>
              <a:rPr lang="en-US" sz="3049" b="1">
                <a:solidFill>
                  <a:srgbClr val="FFFFFF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Konstantina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677614" y="8417179"/>
            <a:ext cx="4393625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64"/>
              </a:lnSpc>
              <a:spcBef>
                <a:spcPct val="0"/>
              </a:spcBef>
            </a:pPr>
            <a:r>
              <a:rPr lang="en-US" sz="3049" b="1">
                <a:solidFill>
                  <a:srgbClr val="FFFFFF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Joana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551877" y="6020915"/>
            <a:ext cx="4393625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64"/>
              </a:lnSpc>
              <a:spcBef>
                <a:spcPct val="0"/>
              </a:spcBef>
            </a:pPr>
            <a:r>
              <a:rPr lang="en-US" sz="3049" b="1">
                <a:solidFill>
                  <a:srgbClr val="FFFFFF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Ricardo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183004" y="8417179"/>
            <a:ext cx="4393625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64"/>
              </a:lnSpc>
              <a:spcBef>
                <a:spcPct val="0"/>
              </a:spcBef>
            </a:pPr>
            <a:r>
              <a:rPr lang="en-US" sz="3049" b="1">
                <a:solidFill>
                  <a:srgbClr val="FFFFFF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Diana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537906" y="6020915"/>
            <a:ext cx="4393625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64"/>
              </a:lnSpc>
              <a:spcBef>
                <a:spcPct val="0"/>
              </a:spcBef>
            </a:pPr>
            <a:r>
              <a:rPr lang="en-US" sz="3049" b="1">
                <a:solidFill>
                  <a:srgbClr val="FFFFFF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Bruna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920157" y="3181804"/>
            <a:ext cx="4393625" cy="531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64"/>
              </a:lnSpc>
              <a:spcBef>
                <a:spcPct val="0"/>
              </a:spcBef>
            </a:pPr>
            <a:r>
              <a:rPr lang="en-US" sz="3049" b="1">
                <a:solidFill>
                  <a:srgbClr val="FFFFFF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Tenebrio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74312" y="-702824"/>
            <a:ext cx="3086100" cy="11888847"/>
            <a:chOff x="0" y="0"/>
            <a:chExt cx="812800" cy="31312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131219"/>
            </a:xfrm>
            <a:custGeom>
              <a:avLst/>
              <a:gdLst/>
              <a:ahLst/>
              <a:cxnLst/>
              <a:rect l="l" t="t" r="r" b="b"/>
              <a:pathLst>
                <a:path w="812800" h="3131219">
                  <a:moveTo>
                    <a:pt x="0" y="0"/>
                  </a:moveTo>
                  <a:lnTo>
                    <a:pt x="812800" y="0"/>
                  </a:lnTo>
                  <a:lnTo>
                    <a:pt x="812800" y="3131219"/>
                  </a:lnTo>
                  <a:lnTo>
                    <a:pt x="0" y="3131219"/>
                  </a:lnTo>
                  <a:close/>
                </a:path>
              </a:pathLst>
            </a:custGeom>
            <a:solidFill>
              <a:srgbClr val="FADB5E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31693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675616" y="1456870"/>
            <a:ext cx="7092928" cy="7373259"/>
            <a:chOff x="0" y="0"/>
            <a:chExt cx="6108573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08573" cy="6350000"/>
            </a:xfrm>
            <a:custGeom>
              <a:avLst/>
              <a:gdLst/>
              <a:ahLst/>
              <a:cxnLst/>
              <a:rect l="l" t="t" r="r" b="b"/>
              <a:pathLst>
                <a:path w="6108573" h="6350000">
                  <a:moveTo>
                    <a:pt x="6108573" y="0"/>
                  </a:moveTo>
                  <a:lnTo>
                    <a:pt x="6108573" y="3295396"/>
                  </a:lnTo>
                  <a:cubicBezTo>
                    <a:pt x="6108573" y="4982464"/>
                    <a:pt x="4741164" y="6350000"/>
                    <a:pt x="3054350" y="6350000"/>
                  </a:cubicBezTo>
                  <a:cubicBezTo>
                    <a:pt x="1367536" y="6350000"/>
                    <a:pt x="0" y="4982464"/>
                    <a:pt x="0" y="3295523"/>
                  </a:cubicBezTo>
                  <a:lnTo>
                    <a:pt x="0" y="0"/>
                  </a:lnTo>
                  <a:lnTo>
                    <a:pt x="6108573" y="0"/>
                  </a:lnTo>
                  <a:close/>
                </a:path>
              </a:pathLst>
            </a:custGeom>
            <a:blipFill>
              <a:blip r:embed="rId2"/>
              <a:stretch>
                <a:fillRect t="-14132" b="-14131"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" name="Freeform 7"/>
          <p:cNvSpPr/>
          <p:nvPr/>
        </p:nvSpPr>
        <p:spPr>
          <a:xfrm>
            <a:off x="10411772" y="7818605"/>
            <a:ext cx="3016748" cy="1650984"/>
          </a:xfrm>
          <a:custGeom>
            <a:avLst/>
            <a:gdLst/>
            <a:ahLst/>
            <a:cxnLst/>
            <a:rect l="l" t="t" r="r" b="b"/>
            <a:pathLst>
              <a:path w="3016748" h="1650984">
                <a:moveTo>
                  <a:pt x="0" y="0"/>
                </a:moveTo>
                <a:lnTo>
                  <a:pt x="3016749" y="0"/>
                </a:lnTo>
                <a:lnTo>
                  <a:pt x="3016749" y="1650984"/>
                </a:lnTo>
                <a:lnTo>
                  <a:pt x="0" y="16509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TextBox 8"/>
          <p:cNvSpPr txBox="1"/>
          <p:nvPr/>
        </p:nvSpPr>
        <p:spPr>
          <a:xfrm>
            <a:off x="1028700" y="923097"/>
            <a:ext cx="8418287" cy="1714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90"/>
              </a:lnSpc>
            </a:pPr>
            <a:r>
              <a:rPr lang="en-US" sz="11990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Conclusion</a:t>
            </a:r>
          </a:p>
        </p:txBody>
      </p:sp>
      <p:sp>
        <p:nvSpPr>
          <p:cNvPr id="9" name="AutoShape 9"/>
          <p:cNvSpPr/>
          <p:nvPr/>
        </p:nvSpPr>
        <p:spPr>
          <a:xfrm>
            <a:off x="1264642" y="2618302"/>
            <a:ext cx="2525323" cy="0"/>
          </a:xfrm>
          <a:prstGeom prst="line">
            <a:avLst/>
          </a:prstGeom>
          <a:ln w="38100" cap="flat">
            <a:solidFill>
              <a:srgbClr val="FADB5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0" name="TextBox 10"/>
          <p:cNvSpPr txBox="1"/>
          <p:nvPr/>
        </p:nvSpPr>
        <p:spPr>
          <a:xfrm>
            <a:off x="247843" y="3293198"/>
            <a:ext cx="9980001" cy="5783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7" lvl="1" indent="-345439" algn="just">
              <a:lnSpc>
                <a:spcPts val="5215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 snack combining </a:t>
            </a:r>
            <a:r>
              <a:rPr lang="en-US" sz="31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health, sustainability and conscious living.</a:t>
            </a:r>
          </a:p>
          <a:p>
            <a:pPr algn="just">
              <a:lnSpc>
                <a:spcPts val="5215"/>
              </a:lnSpc>
            </a:pPr>
            <a:endParaRPr lang="en-US" sz="3199" b="1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  <a:p>
            <a:pPr marL="690877" lvl="1" indent="-345439" algn="just">
              <a:lnSpc>
                <a:spcPts val="5215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Design for </a:t>
            </a:r>
            <a:r>
              <a:rPr lang="en-US" sz="31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active individuals </a:t>
            </a:r>
            <a:r>
              <a:rPr lang="en-US" sz="3199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with </a:t>
            </a:r>
            <a:r>
              <a:rPr lang="en-US" sz="31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specific dietary needs.</a:t>
            </a:r>
          </a:p>
          <a:p>
            <a:pPr algn="just">
              <a:lnSpc>
                <a:spcPts val="5215"/>
              </a:lnSpc>
            </a:pPr>
            <a:endParaRPr lang="en-US" sz="3199" b="1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  <a:p>
            <a:pPr marL="690877" lvl="1" indent="-345439" algn="just">
              <a:lnSpc>
                <a:spcPts val="5215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With a </a:t>
            </a:r>
            <a:r>
              <a:rPr lang="en-US" sz="31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clear market focus</a:t>
            </a:r>
            <a:r>
              <a:rPr lang="en-US" sz="3199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31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strong nutritional profile </a:t>
            </a:r>
            <a:r>
              <a:rPr lang="en-US" sz="3199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and </a:t>
            </a:r>
            <a:r>
              <a:rPr lang="en-US" sz="31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scalable production potential.</a:t>
            </a:r>
          </a:p>
          <a:p>
            <a:pPr algn="l">
              <a:lnSpc>
                <a:spcPts val="4199"/>
              </a:lnSpc>
            </a:pPr>
            <a:endParaRPr lang="en-US" sz="3199" b="1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7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94420" y="4329035"/>
            <a:ext cx="11110051" cy="8804715"/>
          </a:xfrm>
          <a:custGeom>
            <a:avLst/>
            <a:gdLst/>
            <a:ahLst/>
            <a:cxnLst/>
            <a:rect l="l" t="t" r="r" b="b"/>
            <a:pathLst>
              <a:path w="11110051" h="8804715">
                <a:moveTo>
                  <a:pt x="0" y="0"/>
                </a:moveTo>
                <a:lnTo>
                  <a:pt x="11110051" y="0"/>
                </a:lnTo>
                <a:lnTo>
                  <a:pt x="11110051" y="8804715"/>
                </a:lnTo>
                <a:lnTo>
                  <a:pt x="0" y="8804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" name="Freeform 3"/>
          <p:cNvSpPr/>
          <p:nvPr/>
        </p:nvSpPr>
        <p:spPr>
          <a:xfrm>
            <a:off x="13118804" y="-761069"/>
            <a:ext cx="5744778" cy="3143961"/>
          </a:xfrm>
          <a:custGeom>
            <a:avLst/>
            <a:gdLst/>
            <a:ahLst/>
            <a:cxnLst/>
            <a:rect l="l" t="t" r="r" b="b"/>
            <a:pathLst>
              <a:path w="5744778" h="3143961">
                <a:moveTo>
                  <a:pt x="0" y="0"/>
                </a:moveTo>
                <a:lnTo>
                  <a:pt x="5744778" y="0"/>
                </a:lnTo>
                <a:lnTo>
                  <a:pt x="5744778" y="3143961"/>
                </a:lnTo>
                <a:lnTo>
                  <a:pt x="0" y="31439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4" name="AutoShape 4"/>
          <p:cNvSpPr/>
          <p:nvPr/>
        </p:nvSpPr>
        <p:spPr>
          <a:xfrm>
            <a:off x="1311831" y="2826868"/>
            <a:ext cx="2525323" cy="0"/>
          </a:xfrm>
          <a:prstGeom prst="line">
            <a:avLst/>
          </a:prstGeom>
          <a:ln w="38100" cap="flat">
            <a:solidFill>
              <a:srgbClr val="FADB5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554734" y="2770170"/>
            <a:ext cx="6704566" cy="6784383"/>
            <a:chOff x="0" y="0"/>
            <a:chExt cx="6272784" cy="6347460"/>
          </a:xfrm>
        </p:grpSpPr>
        <p:sp>
          <p:nvSpPr>
            <p:cNvPr id="6" name="Freeform 6"/>
            <p:cNvSpPr/>
            <p:nvPr/>
          </p:nvSpPr>
          <p:spPr>
            <a:xfrm>
              <a:off x="6858" y="6858"/>
              <a:ext cx="6866763" cy="6333744"/>
            </a:xfrm>
            <a:custGeom>
              <a:avLst/>
              <a:gdLst/>
              <a:ahLst/>
              <a:cxnLst/>
              <a:rect l="l" t="t" r="r" b="b"/>
              <a:pathLst>
                <a:path w="6866763" h="6333744">
                  <a:moveTo>
                    <a:pt x="5991479" y="3607054"/>
                  </a:moveTo>
                  <a:cubicBezTo>
                    <a:pt x="5687949" y="4197223"/>
                    <a:pt x="5337810" y="4763516"/>
                    <a:pt x="4937125" y="5225669"/>
                  </a:cubicBezTo>
                  <a:cubicBezTo>
                    <a:pt x="4364482" y="5886069"/>
                    <a:pt x="3688461" y="6333744"/>
                    <a:pt x="2896997" y="6333744"/>
                  </a:cubicBezTo>
                  <a:cubicBezTo>
                    <a:pt x="2039747" y="6333744"/>
                    <a:pt x="1098677" y="6098794"/>
                    <a:pt x="528701" y="5412867"/>
                  </a:cubicBezTo>
                  <a:cubicBezTo>
                    <a:pt x="204216" y="5022342"/>
                    <a:pt x="0" y="4485640"/>
                    <a:pt x="0" y="3762883"/>
                  </a:cubicBezTo>
                  <a:cubicBezTo>
                    <a:pt x="0" y="3214116"/>
                    <a:pt x="207645" y="2682240"/>
                    <a:pt x="536702" y="2199386"/>
                  </a:cubicBezTo>
                  <a:cubicBezTo>
                    <a:pt x="780288" y="1841881"/>
                    <a:pt x="1090549" y="1511427"/>
                    <a:pt x="1432179" y="1220978"/>
                  </a:cubicBezTo>
                  <a:cubicBezTo>
                    <a:pt x="1811401" y="898652"/>
                    <a:pt x="2229612" y="625729"/>
                    <a:pt x="2638679" y="420243"/>
                  </a:cubicBezTo>
                  <a:cubicBezTo>
                    <a:pt x="3170047" y="153162"/>
                    <a:pt x="3686302" y="0"/>
                    <a:pt x="4082034" y="0"/>
                  </a:cubicBezTo>
                  <a:cubicBezTo>
                    <a:pt x="5427472" y="0"/>
                    <a:pt x="6866763" y="1905381"/>
                    <a:pt x="5991479" y="3607054"/>
                  </a:cubicBezTo>
                  <a:close/>
                </a:path>
              </a:pathLst>
            </a:custGeom>
            <a:blipFill>
              <a:blip r:embed="rId6"/>
              <a:stretch>
                <a:fillRect t="-15880" b="-15880"/>
              </a:stretch>
            </a:blipFill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6300851" cy="6347460"/>
            </a:xfrm>
            <a:custGeom>
              <a:avLst/>
              <a:gdLst/>
              <a:ahLst/>
              <a:cxnLst/>
              <a:rect l="l" t="t" r="r" b="b"/>
              <a:pathLst>
                <a:path w="6300851" h="6347460">
                  <a:moveTo>
                    <a:pt x="2903855" y="6347460"/>
                  </a:moveTo>
                  <a:cubicBezTo>
                    <a:pt x="2438654" y="6347460"/>
                    <a:pt x="1991106" y="6277102"/>
                    <a:pt x="1609725" y="6143879"/>
                  </a:cubicBezTo>
                  <a:cubicBezTo>
                    <a:pt x="1159764" y="5986653"/>
                    <a:pt x="796671" y="5744591"/>
                    <a:pt x="530352" y="5424170"/>
                  </a:cubicBezTo>
                  <a:cubicBezTo>
                    <a:pt x="178435" y="5000625"/>
                    <a:pt x="0" y="4443984"/>
                    <a:pt x="0" y="3769741"/>
                  </a:cubicBezTo>
                  <a:cubicBezTo>
                    <a:pt x="0" y="3253486"/>
                    <a:pt x="180975" y="2726182"/>
                    <a:pt x="537845" y="2202434"/>
                  </a:cubicBezTo>
                  <a:cubicBezTo>
                    <a:pt x="771779" y="1859153"/>
                    <a:pt x="1073404" y="1529588"/>
                    <a:pt x="1434592" y="1222629"/>
                  </a:cubicBezTo>
                  <a:cubicBezTo>
                    <a:pt x="1801495" y="910844"/>
                    <a:pt x="2219071" y="633603"/>
                    <a:pt x="2642362" y="421005"/>
                  </a:cubicBezTo>
                  <a:cubicBezTo>
                    <a:pt x="3182747" y="149479"/>
                    <a:pt x="3696462" y="0"/>
                    <a:pt x="4088892" y="0"/>
                  </a:cubicBezTo>
                  <a:cubicBezTo>
                    <a:pt x="4745101" y="0"/>
                    <a:pt x="5447919" y="456946"/>
                    <a:pt x="5879338" y="1164082"/>
                  </a:cubicBezTo>
                  <a:cubicBezTo>
                    <a:pt x="6099556" y="1525143"/>
                    <a:pt x="6232906" y="1927987"/>
                    <a:pt x="6265037" y="2329053"/>
                  </a:cubicBezTo>
                  <a:cubicBezTo>
                    <a:pt x="6300851" y="2777871"/>
                    <a:pt x="6213094" y="3211195"/>
                    <a:pt x="6004306" y="3617087"/>
                  </a:cubicBezTo>
                  <a:lnTo>
                    <a:pt x="5998210" y="3613912"/>
                  </a:lnTo>
                  <a:lnTo>
                    <a:pt x="6004306" y="3617087"/>
                  </a:lnTo>
                  <a:cubicBezTo>
                    <a:pt x="5666105" y="4274566"/>
                    <a:pt x="5311140" y="4819523"/>
                    <a:pt x="4949063" y="5237099"/>
                  </a:cubicBezTo>
                  <a:cubicBezTo>
                    <a:pt x="4646295" y="5586222"/>
                    <a:pt x="4330192" y="5856478"/>
                    <a:pt x="4009263" y="6040247"/>
                  </a:cubicBezTo>
                  <a:cubicBezTo>
                    <a:pt x="3653409" y="6244082"/>
                    <a:pt x="3281426" y="6347460"/>
                    <a:pt x="2903855" y="6347460"/>
                  </a:cubicBezTo>
                  <a:close/>
                  <a:moveTo>
                    <a:pt x="4088892" y="13589"/>
                  </a:moveTo>
                  <a:cubicBezTo>
                    <a:pt x="3698494" y="13589"/>
                    <a:pt x="3186938" y="162560"/>
                    <a:pt x="2648458" y="433197"/>
                  </a:cubicBezTo>
                  <a:cubicBezTo>
                    <a:pt x="2226183" y="645414"/>
                    <a:pt x="1809369" y="922020"/>
                    <a:pt x="1443355" y="1233043"/>
                  </a:cubicBezTo>
                  <a:cubicBezTo>
                    <a:pt x="1083183" y="1539113"/>
                    <a:pt x="782320" y="1867916"/>
                    <a:pt x="549021" y="2210054"/>
                  </a:cubicBezTo>
                  <a:cubicBezTo>
                    <a:pt x="193675" y="2731389"/>
                    <a:pt x="13589" y="3256153"/>
                    <a:pt x="13589" y="3769614"/>
                  </a:cubicBezTo>
                  <a:cubicBezTo>
                    <a:pt x="13589" y="4440555"/>
                    <a:pt x="191008" y="4994275"/>
                    <a:pt x="540766" y="5415280"/>
                  </a:cubicBezTo>
                  <a:cubicBezTo>
                    <a:pt x="825754" y="5758307"/>
                    <a:pt x="1511808" y="6333744"/>
                    <a:pt x="2903728" y="6333744"/>
                  </a:cubicBezTo>
                  <a:cubicBezTo>
                    <a:pt x="3278886" y="6333744"/>
                    <a:pt x="3648583" y="6231001"/>
                    <a:pt x="4002532" y="6028310"/>
                  </a:cubicBezTo>
                  <a:cubicBezTo>
                    <a:pt x="4322064" y="5845303"/>
                    <a:pt x="4637024" y="5576063"/>
                    <a:pt x="4938776" y="5228082"/>
                  </a:cubicBezTo>
                  <a:cubicBezTo>
                    <a:pt x="5300091" y="4811395"/>
                    <a:pt x="5654548" y="4267200"/>
                    <a:pt x="5992240" y="3610737"/>
                  </a:cubicBezTo>
                  <a:cubicBezTo>
                    <a:pt x="6199886" y="3207131"/>
                    <a:pt x="6287007" y="2776347"/>
                    <a:pt x="6251447" y="2330069"/>
                  </a:cubicBezTo>
                  <a:cubicBezTo>
                    <a:pt x="6219570" y="1931035"/>
                    <a:pt x="6086982" y="1530223"/>
                    <a:pt x="5867781" y="1171067"/>
                  </a:cubicBezTo>
                  <a:cubicBezTo>
                    <a:pt x="5438775" y="467995"/>
                    <a:pt x="4740529" y="13589"/>
                    <a:pt x="4088892" y="13589"/>
                  </a:cubicBezTo>
                  <a:close/>
                </a:path>
              </a:pathLst>
            </a:custGeom>
            <a:solidFill>
              <a:srgbClr val="F9B61A"/>
            </a:solidFill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8" name="Freeform 8"/>
          <p:cNvSpPr/>
          <p:nvPr/>
        </p:nvSpPr>
        <p:spPr>
          <a:xfrm rot="-551104">
            <a:off x="7612827" y="6289554"/>
            <a:ext cx="3542786" cy="3542786"/>
          </a:xfrm>
          <a:custGeom>
            <a:avLst/>
            <a:gdLst/>
            <a:ahLst/>
            <a:cxnLst/>
            <a:rect l="l" t="t" r="r" b="b"/>
            <a:pathLst>
              <a:path w="3542786" h="3542786">
                <a:moveTo>
                  <a:pt x="0" y="0"/>
                </a:moveTo>
                <a:lnTo>
                  <a:pt x="3542786" y="0"/>
                </a:lnTo>
                <a:lnTo>
                  <a:pt x="3542786" y="3542786"/>
                </a:lnTo>
                <a:lnTo>
                  <a:pt x="0" y="35427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9" name="TextBox 9"/>
          <p:cNvSpPr txBox="1"/>
          <p:nvPr/>
        </p:nvSpPr>
        <p:spPr>
          <a:xfrm>
            <a:off x="1311831" y="420386"/>
            <a:ext cx="10013661" cy="2349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9"/>
              </a:lnSpc>
            </a:pPr>
            <a:r>
              <a:rPr lang="en-US" sz="12863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THANK YOU!</a:t>
            </a:r>
          </a:p>
        </p:txBody>
      </p:sp>
      <p:sp>
        <p:nvSpPr>
          <p:cNvPr id="10" name="TextBox 10"/>
          <p:cNvSpPr txBox="1"/>
          <p:nvPr/>
        </p:nvSpPr>
        <p:spPr>
          <a:xfrm rot="-843434">
            <a:off x="114821" y="3790022"/>
            <a:ext cx="5458063" cy="1446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90"/>
              </a:lnSpc>
              <a:spcBef>
                <a:spcPct val="0"/>
              </a:spcBef>
            </a:pPr>
            <a:r>
              <a:rPr lang="en-US" sz="10090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Obrigado</a:t>
            </a:r>
          </a:p>
        </p:txBody>
      </p:sp>
      <p:sp>
        <p:nvSpPr>
          <p:cNvPr id="11" name="TextBox 11"/>
          <p:cNvSpPr txBox="1"/>
          <p:nvPr/>
        </p:nvSpPr>
        <p:spPr>
          <a:xfrm rot="646791">
            <a:off x="6018211" y="3144232"/>
            <a:ext cx="5386544" cy="118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5"/>
              </a:lnSpc>
              <a:spcBef>
                <a:spcPct val="0"/>
              </a:spcBef>
            </a:pPr>
            <a:r>
              <a:rPr lang="en-US" sz="8245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Ευχαριστώ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54738" y="4984471"/>
            <a:ext cx="3727847" cy="1483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90"/>
              </a:lnSpc>
              <a:spcBef>
                <a:spcPct val="0"/>
              </a:spcBef>
            </a:pPr>
            <a:r>
              <a:rPr lang="en-US" sz="10390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Grazie</a:t>
            </a:r>
          </a:p>
        </p:txBody>
      </p:sp>
      <p:sp>
        <p:nvSpPr>
          <p:cNvPr id="13" name="TextBox 13"/>
          <p:cNvSpPr txBox="1"/>
          <p:nvPr/>
        </p:nvSpPr>
        <p:spPr>
          <a:xfrm rot="-885090">
            <a:off x="141490" y="7102083"/>
            <a:ext cx="4530090" cy="152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0"/>
              </a:lnSpc>
              <a:spcBef>
                <a:spcPct val="0"/>
              </a:spcBef>
            </a:pPr>
            <a:r>
              <a:rPr lang="en-US" sz="10590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Gracias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793547" y="8419907"/>
            <a:ext cx="3696891" cy="1668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90"/>
              </a:lnSpc>
              <a:spcBef>
                <a:spcPct val="0"/>
              </a:spcBef>
            </a:pPr>
            <a:r>
              <a:rPr lang="en-US" sz="11690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Merci</a:t>
            </a:r>
          </a:p>
        </p:txBody>
      </p:sp>
      <p:sp>
        <p:nvSpPr>
          <p:cNvPr id="15" name="TextBox 15"/>
          <p:cNvSpPr txBox="1"/>
          <p:nvPr/>
        </p:nvSpPr>
        <p:spPr>
          <a:xfrm rot="516310">
            <a:off x="10268776" y="2653317"/>
            <a:ext cx="2933658" cy="986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8"/>
              </a:lnSpc>
              <a:spcBef>
                <a:spcPct val="0"/>
              </a:spcBef>
            </a:pPr>
            <a:r>
              <a:rPr lang="en-US" sz="6858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Gràcies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30284" y="0"/>
            <a:ext cx="2475186" cy="11152324"/>
            <a:chOff x="0" y="0"/>
            <a:chExt cx="651901" cy="29372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1901" cy="2937238"/>
            </a:xfrm>
            <a:custGeom>
              <a:avLst/>
              <a:gdLst/>
              <a:ahLst/>
              <a:cxnLst/>
              <a:rect l="l" t="t" r="r" b="b"/>
              <a:pathLst>
                <a:path w="651901" h="2937238">
                  <a:moveTo>
                    <a:pt x="0" y="0"/>
                  </a:moveTo>
                  <a:lnTo>
                    <a:pt x="651901" y="0"/>
                  </a:lnTo>
                  <a:lnTo>
                    <a:pt x="651901" y="2937238"/>
                  </a:lnTo>
                  <a:lnTo>
                    <a:pt x="0" y="2937238"/>
                  </a:lnTo>
                  <a:close/>
                </a:path>
              </a:pathLst>
            </a:custGeom>
            <a:solidFill>
              <a:srgbClr val="FADB5E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51901" cy="29753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258817" y="418908"/>
            <a:ext cx="6839770" cy="129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15"/>
              </a:lnSpc>
            </a:pPr>
            <a:r>
              <a:rPr lang="en-US" sz="9015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Abstract</a:t>
            </a:r>
          </a:p>
        </p:txBody>
      </p:sp>
      <p:sp>
        <p:nvSpPr>
          <p:cNvPr id="6" name="Freeform 6"/>
          <p:cNvSpPr/>
          <p:nvPr/>
        </p:nvSpPr>
        <p:spPr>
          <a:xfrm>
            <a:off x="416144" y="9258300"/>
            <a:ext cx="2638689" cy="1444082"/>
          </a:xfrm>
          <a:custGeom>
            <a:avLst/>
            <a:gdLst/>
            <a:ahLst/>
            <a:cxnLst/>
            <a:rect l="l" t="t" r="r" b="b"/>
            <a:pathLst>
              <a:path w="2638689" h="1444082">
                <a:moveTo>
                  <a:pt x="0" y="0"/>
                </a:moveTo>
                <a:lnTo>
                  <a:pt x="2638689" y="0"/>
                </a:lnTo>
                <a:lnTo>
                  <a:pt x="2638689" y="1444082"/>
                </a:lnTo>
                <a:lnTo>
                  <a:pt x="0" y="1444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Freeform 7"/>
          <p:cNvSpPr/>
          <p:nvPr/>
        </p:nvSpPr>
        <p:spPr>
          <a:xfrm>
            <a:off x="17259300" y="3591682"/>
            <a:ext cx="4725456" cy="4347419"/>
          </a:xfrm>
          <a:custGeom>
            <a:avLst/>
            <a:gdLst/>
            <a:ahLst/>
            <a:cxnLst/>
            <a:rect l="l" t="t" r="r" b="b"/>
            <a:pathLst>
              <a:path w="4725456" h="4347419">
                <a:moveTo>
                  <a:pt x="0" y="0"/>
                </a:moveTo>
                <a:lnTo>
                  <a:pt x="4725456" y="0"/>
                </a:lnTo>
                <a:lnTo>
                  <a:pt x="4725456" y="4347420"/>
                </a:lnTo>
                <a:lnTo>
                  <a:pt x="0" y="43474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TextBox 8"/>
          <p:cNvSpPr txBox="1"/>
          <p:nvPr/>
        </p:nvSpPr>
        <p:spPr>
          <a:xfrm>
            <a:off x="2613312" y="1840809"/>
            <a:ext cx="14130779" cy="7801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18"/>
              </a:lnSpc>
            </a:pPr>
            <a:r>
              <a:rPr lang="en-US" sz="222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Buzzini is an innovative, health-conscious snack that redefines traditional Mediterranean flavors by blending kritsini with a creamy, protein-rich “hummus” infused with sustainable ingredients. Developed by a multidisciplinary team passionate about nutrition and sustainability, Buzzini is tailored to meet the needs of modern consumers—particularly individuals like our buyer persona: a 35-year-old woman working in the fast-paced marketing industry in Italy. She lives alone with her dog, manages a busy lifestyle, practices Pilates, and prioritizes health, sustainability, and ethical consumption. With intolerances to gluten and lactose, she seeks plant-based, allergen-friendly, and functional food options that align with her values.</a:t>
            </a:r>
          </a:p>
          <a:p>
            <a:pPr algn="just">
              <a:lnSpc>
                <a:spcPts val="3118"/>
              </a:lnSpc>
              <a:spcBef>
                <a:spcPct val="0"/>
              </a:spcBef>
            </a:pPr>
            <a:r>
              <a:rPr lang="en-US" sz="222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Buzzini is crafted with a unique combination of ingredients, including lupin bean concentrate, insect flour (as a sustainable protein source), tahini, olive oil, stevia, oat and spelt flours, and a curated blend of spices and herbs. It is completely free from lactose and added sugars, and rich in unsaturated fats, plant-based proteins, and dietary fiber—making it a smart and satisfying option for active individuals who snack with purpose.</a:t>
            </a:r>
          </a:p>
          <a:p>
            <a:pPr algn="just">
              <a:lnSpc>
                <a:spcPts val="3118"/>
              </a:lnSpc>
              <a:spcBef>
                <a:spcPct val="0"/>
              </a:spcBef>
            </a:pPr>
            <a:r>
              <a:rPr lang="en-US" sz="222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Beyond nutrition, Buzzini is a product with a mission. With its sustainable protein sources and clean-label ingredients, it appeals to the conscious consumer looking for transparency and impact. Designed for on-the-go lifestyles, Buzzini offers a guilt-free indulgence that supports both personal wellness and environmental responsibility.</a:t>
            </a:r>
          </a:p>
          <a:p>
            <a:pPr algn="just">
              <a:lnSpc>
                <a:spcPts val="3118"/>
              </a:lnSpc>
              <a:spcBef>
                <a:spcPct val="0"/>
              </a:spcBef>
            </a:pPr>
            <a:r>
              <a:rPr lang="en-US" sz="222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Buzzini isn't just a snack—it's a lifestyle choice. Bold, balanced, and sustainable, it's the perfect companion for those who do Pilates at dawn and power through strategy meetings by noon.</a:t>
            </a:r>
          </a:p>
          <a:p>
            <a:pPr algn="just">
              <a:lnSpc>
                <a:spcPts val="3118"/>
              </a:lnSpc>
              <a:spcBef>
                <a:spcPct val="0"/>
              </a:spcBef>
            </a:pPr>
            <a:endParaRPr lang="en-US" sz="2227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8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809227" y="-1756969"/>
            <a:ext cx="5645354" cy="11254792"/>
            <a:chOff x="0" y="0"/>
            <a:chExt cx="674011" cy="13437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4011" cy="1343734"/>
            </a:xfrm>
            <a:custGeom>
              <a:avLst/>
              <a:gdLst/>
              <a:ahLst/>
              <a:cxnLst/>
              <a:rect l="l" t="t" r="r" b="b"/>
              <a:pathLst>
                <a:path w="674011" h="1343734">
                  <a:moveTo>
                    <a:pt x="224792" y="1324665"/>
                  </a:moveTo>
                  <a:cubicBezTo>
                    <a:pt x="259346" y="1336179"/>
                    <a:pt x="298631" y="1343734"/>
                    <a:pt x="337187" y="1343734"/>
                  </a:cubicBezTo>
                  <a:cubicBezTo>
                    <a:pt x="375744" y="1343734"/>
                    <a:pt x="412846" y="1337257"/>
                    <a:pt x="447036" y="1325743"/>
                  </a:cubicBezTo>
                  <a:cubicBezTo>
                    <a:pt x="447765" y="1325384"/>
                    <a:pt x="448492" y="1325384"/>
                    <a:pt x="449219" y="1325024"/>
                  </a:cubicBezTo>
                  <a:cubicBezTo>
                    <a:pt x="577620" y="1278969"/>
                    <a:pt x="672192" y="1157355"/>
                    <a:pt x="674011" y="1003438"/>
                  </a:cubicBezTo>
                  <a:lnTo>
                    <a:pt x="674011" y="0"/>
                  </a:lnTo>
                  <a:lnTo>
                    <a:pt x="0" y="0"/>
                  </a:lnTo>
                  <a:lnTo>
                    <a:pt x="0" y="1002694"/>
                  </a:lnTo>
                  <a:cubicBezTo>
                    <a:pt x="1819" y="1158074"/>
                    <a:pt x="94936" y="1279689"/>
                    <a:pt x="224792" y="1324665"/>
                  </a:cubicBezTo>
                  <a:close/>
                </a:path>
              </a:pathLst>
            </a:custGeom>
            <a:solidFill>
              <a:srgbClr val="E39B99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74011" cy="1264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858251" y="1974324"/>
            <a:ext cx="847805" cy="847805"/>
          </a:xfrm>
          <a:custGeom>
            <a:avLst/>
            <a:gdLst/>
            <a:ahLst/>
            <a:cxnLst/>
            <a:rect l="l" t="t" r="r" b="b"/>
            <a:pathLst>
              <a:path w="847805" h="847805">
                <a:moveTo>
                  <a:pt x="0" y="0"/>
                </a:moveTo>
                <a:lnTo>
                  <a:pt x="847806" y="0"/>
                </a:lnTo>
                <a:lnTo>
                  <a:pt x="847806" y="847805"/>
                </a:lnTo>
                <a:lnTo>
                  <a:pt x="0" y="847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6" name="Freeform 6"/>
          <p:cNvSpPr/>
          <p:nvPr/>
        </p:nvSpPr>
        <p:spPr>
          <a:xfrm>
            <a:off x="13787080" y="1974324"/>
            <a:ext cx="847805" cy="847805"/>
          </a:xfrm>
          <a:custGeom>
            <a:avLst/>
            <a:gdLst/>
            <a:ahLst/>
            <a:cxnLst/>
            <a:rect l="l" t="t" r="r" b="b"/>
            <a:pathLst>
              <a:path w="847805" h="847805">
                <a:moveTo>
                  <a:pt x="0" y="0"/>
                </a:moveTo>
                <a:lnTo>
                  <a:pt x="847805" y="0"/>
                </a:lnTo>
                <a:lnTo>
                  <a:pt x="847805" y="847805"/>
                </a:lnTo>
                <a:lnTo>
                  <a:pt x="0" y="8478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Freeform 7"/>
          <p:cNvSpPr/>
          <p:nvPr/>
        </p:nvSpPr>
        <p:spPr>
          <a:xfrm>
            <a:off x="14720610" y="1974324"/>
            <a:ext cx="847805" cy="847805"/>
          </a:xfrm>
          <a:custGeom>
            <a:avLst/>
            <a:gdLst/>
            <a:ahLst/>
            <a:cxnLst/>
            <a:rect l="l" t="t" r="r" b="b"/>
            <a:pathLst>
              <a:path w="847805" h="847805">
                <a:moveTo>
                  <a:pt x="0" y="0"/>
                </a:moveTo>
                <a:lnTo>
                  <a:pt x="847805" y="0"/>
                </a:lnTo>
                <a:lnTo>
                  <a:pt x="847805" y="847805"/>
                </a:lnTo>
                <a:lnTo>
                  <a:pt x="0" y="8478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TextBox 8"/>
          <p:cNvSpPr txBox="1"/>
          <p:nvPr/>
        </p:nvSpPr>
        <p:spPr>
          <a:xfrm>
            <a:off x="6466638" y="1805812"/>
            <a:ext cx="5372439" cy="1189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Sofia lives alone, with her dog Zeus, and works in Marketing. She is active, healthy and does Pilates often.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66638" y="4273383"/>
            <a:ext cx="4585369" cy="523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MOMENT/SCENARIO</a:t>
            </a:r>
          </a:p>
        </p:txBody>
      </p:sp>
      <p:sp>
        <p:nvSpPr>
          <p:cNvPr id="10" name="Freeform 10"/>
          <p:cNvSpPr/>
          <p:nvPr/>
        </p:nvSpPr>
        <p:spPr>
          <a:xfrm>
            <a:off x="627420" y="1470928"/>
            <a:ext cx="4957988" cy="6172529"/>
          </a:xfrm>
          <a:custGeom>
            <a:avLst/>
            <a:gdLst/>
            <a:ahLst/>
            <a:cxnLst/>
            <a:rect l="l" t="t" r="r" b="b"/>
            <a:pathLst>
              <a:path w="4957988" h="6172529">
                <a:moveTo>
                  <a:pt x="0" y="0"/>
                </a:moveTo>
                <a:lnTo>
                  <a:pt x="4957988" y="0"/>
                </a:lnTo>
                <a:lnTo>
                  <a:pt x="4957988" y="6172529"/>
                </a:lnTo>
                <a:lnTo>
                  <a:pt x="0" y="61725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TextBox 11"/>
          <p:cNvSpPr txBox="1"/>
          <p:nvPr/>
        </p:nvSpPr>
        <p:spPr>
          <a:xfrm>
            <a:off x="0" y="9093200"/>
            <a:ext cx="6044700" cy="73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MARKETING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0" y="7762349"/>
            <a:ext cx="6044700" cy="1332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AGE: 35</a:t>
            </a:r>
          </a:p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LOCATION: BOLOGNA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0" y="548442"/>
            <a:ext cx="6044700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SOFIA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474075" y="1264355"/>
            <a:ext cx="4585369" cy="523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ABOUT SOFIA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073938" y="3171366"/>
            <a:ext cx="4585369" cy="523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MOTIVATIONS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631904" y="3803752"/>
            <a:ext cx="4592806" cy="2725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9" lvl="1" indent="-237495" algn="l">
              <a:lnSpc>
                <a:spcPts val="3080"/>
              </a:lnSpc>
              <a:buFont typeface="Arial"/>
              <a:buChar char="•"/>
            </a:pPr>
            <a:r>
              <a:rPr lang="en-US" sz="22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High-Protein, Gluten-Free, Lactose-Free, Plant-Based</a:t>
            </a:r>
          </a:p>
          <a:p>
            <a:pPr marL="474989" lvl="1" indent="-237495" algn="l">
              <a:lnSpc>
                <a:spcPts val="3080"/>
              </a:lnSpc>
              <a:buFont typeface="Arial"/>
              <a:buChar char="•"/>
            </a:pPr>
            <a:r>
              <a:rPr lang="en-US" sz="22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Organic </a:t>
            </a:r>
          </a:p>
          <a:p>
            <a:pPr marL="474989" lvl="1" indent="-237495" algn="l">
              <a:lnSpc>
                <a:spcPts val="3080"/>
              </a:lnSpc>
              <a:buFont typeface="Arial"/>
              <a:buChar char="•"/>
            </a:pPr>
            <a:r>
              <a:rPr lang="en-US" sz="22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Eco-Packaging</a:t>
            </a:r>
          </a:p>
          <a:p>
            <a:pPr marL="474989" lvl="1" indent="-237495" algn="l">
              <a:lnSpc>
                <a:spcPts val="3080"/>
              </a:lnSpc>
              <a:buFont typeface="Arial"/>
              <a:buChar char="•"/>
            </a:pPr>
            <a:r>
              <a:rPr lang="en-US" sz="22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Convenient, ready-to-eat</a:t>
            </a:r>
          </a:p>
          <a:p>
            <a:pPr marL="474989" lvl="1" indent="-237495" algn="l">
              <a:lnSpc>
                <a:spcPts val="3080"/>
              </a:lnSpc>
              <a:buFont typeface="Arial"/>
              <a:buChar char="•"/>
            </a:pPr>
            <a:r>
              <a:rPr lang="en-US" sz="22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Nutritious</a:t>
            </a:r>
          </a:p>
          <a:p>
            <a:pPr marL="474989" lvl="1" indent="-237495" algn="l">
              <a:lnSpc>
                <a:spcPts val="3080"/>
              </a:lnSpc>
              <a:buFont typeface="Arial"/>
              <a:buChar char="•"/>
            </a:pPr>
            <a:r>
              <a:rPr lang="en-US" sz="22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Re-Invented Tradition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474075" y="4863932"/>
            <a:ext cx="5177925" cy="1189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After exercise</a:t>
            </a:r>
          </a:p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Mid-morning snack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Easy to eat at home/bring to work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466638" y="6911450"/>
            <a:ext cx="4585369" cy="523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37343A"/>
                </a:solidFill>
                <a:latin typeface="DM Sans Bold"/>
                <a:ea typeface="DM Sans Bold"/>
                <a:cs typeface="DM Sans Bold"/>
                <a:sym typeface="DM Sans Bold"/>
              </a:rPr>
              <a:t>INTERESTS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466638" y="7505175"/>
            <a:ext cx="5185362" cy="2389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9" lvl="1" indent="-248289" algn="l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37343A"/>
                </a:solidFill>
                <a:latin typeface="DM Sans Bold"/>
                <a:ea typeface="DM Sans Bold"/>
                <a:cs typeface="DM Sans Bold"/>
                <a:sym typeface="DM Sans Bold"/>
              </a:rPr>
              <a:t>Travel</a:t>
            </a:r>
          </a:p>
          <a:p>
            <a:pPr marL="496579" lvl="1" indent="-248289" algn="l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37343A"/>
                </a:solidFill>
                <a:latin typeface="DM Sans Bold"/>
                <a:ea typeface="DM Sans Bold"/>
                <a:cs typeface="DM Sans Bold"/>
                <a:sym typeface="DM Sans Bold"/>
              </a:rPr>
              <a:t>Books</a:t>
            </a:r>
          </a:p>
          <a:p>
            <a:pPr marL="496579" lvl="1" indent="-248289" algn="l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37343A"/>
                </a:solidFill>
                <a:latin typeface="DM Sans Bold"/>
                <a:ea typeface="DM Sans Bold"/>
                <a:cs typeface="DM Sans Bold"/>
                <a:sym typeface="DM Sans Bold"/>
              </a:rPr>
              <a:t>Cooking</a:t>
            </a:r>
          </a:p>
          <a:p>
            <a:pPr marL="496579" lvl="1" indent="-248289" algn="l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37343A"/>
                </a:solidFill>
                <a:latin typeface="DM Sans Bold"/>
                <a:ea typeface="DM Sans Bold"/>
                <a:cs typeface="DM Sans Bold"/>
                <a:sym typeface="DM Sans Bold"/>
              </a:rPr>
              <a:t>Nature</a:t>
            </a:r>
          </a:p>
          <a:p>
            <a:pPr marL="496579" lvl="1" indent="-248289" algn="l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37343A"/>
                </a:solidFill>
                <a:latin typeface="DM Sans Bold"/>
                <a:ea typeface="DM Sans Bold"/>
                <a:cs typeface="DM Sans Bold"/>
                <a:sym typeface="DM Sans Bold"/>
              </a:rPr>
              <a:t>Exercise</a:t>
            </a:r>
          </a:p>
          <a:p>
            <a:pPr marL="496579" lvl="1" indent="-248289" algn="l">
              <a:lnSpc>
                <a:spcPts val="3220"/>
              </a:lnSpc>
              <a:spcBef>
                <a:spcPct val="0"/>
              </a:spcBef>
              <a:buFont typeface="Arial"/>
              <a:buChar char="•"/>
            </a:pPr>
            <a:r>
              <a:rPr lang="en-US" sz="2300" b="1">
                <a:solidFill>
                  <a:srgbClr val="37343A"/>
                </a:solidFill>
                <a:latin typeface="DM Sans Bold"/>
                <a:ea typeface="DM Sans Bold"/>
                <a:cs typeface="DM Sans Bold"/>
                <a:sym typeface="DM Sans Bold"/>
              </a:rPr>
              <a:t>Walk trails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073938" y="6911450"/>
            <a:ext cx="4585369" cy="523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37343A"/>
                </a:solidFill>
                <a:latin typeface="DM Sans Bold"/>
                <a:ea typeface="DM Sans Bold"/>
                <a:cs typeface="DM Sans Bold"/>
                <a:sym typeface="DM Sans Bold"/>
              </a:rPr>
              <a:t>SKILLS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073938" y="7505175"/>
            <a:ext cx="5185362" cy="1589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37343A"/>
                </a:solidFill>
                <a:latin typeface="DM Sans Bold"/>
                <a:ea typeface="DM Sans Bold"/>
                <a:cs typeface="DM Sans Bold"/>
                <a:sym typeface="DM Sans Bold"/>
              </a:rPr>
              <a:t>Digital skills</a:t>
            </a:r>
          </a:p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37343A"/>
                </a:solidFill>
                <a:latin typeface="DM Sans Bold"/>
                <a:ea typeface="DM Sans Bold"/>
                <a:cs typeface="DM Sans Bold"/>
                <a:sym typeface="DM Sans Bold"/>
              </a:rPr>
              <a:t>Finance</a:t>
            </a:r>
          </a:p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37343A"/>
                </a:solidFill>
                <a:latin typeface="DM Sans Bold"/>
                <a:ea typeface="DM Sans Bold"/>
                <a:cs typeface="DM Sans Bold"/>
                <a:sym typeface="DM Sans Bold"/>
              </a:rPr>
              <a:t>Social networks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37343A"/>
                </a:solidFill>
                <a:latin typeface="DM Sans Bold"/>
                <a:ea typeface="DM Sans Bold"/>
                <a:cs typeface="DM Sans Bold"/>
                <a:sym typeface="DM Sans Bold"/>
              </a:rPr>
              <a:t>Creativity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8579" y="4426802"/>
            <a:ext cx="7518373" cy="3479337"/>
            <a:chOff x="0" y="0"/>
            <a:chExt cx="1980148" cy="9163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0148" cy="916369"/>
            </a:xfrm>
            <a:custGeom>
              <a:avLst/>
              <a:gdLst/>
              <a:ahLst/>
              <a:cxnLst/>
              <a:rect l="l" t="t" r="r" b="b"/>
              <a:pathLst>
                <a:path w="1980148" h="916369">
                  <a:moveTo>
                    <a:pt x="0" y="0"/>
                  </a:moveTo>
                  <a:lnTo>
                    <a:pt x="1980148" y="0"/>
                  </a:lnTo>
                  <a:lnTo>
                    <a:pt x="1980148" y="916369"/>
                  </a:lnTo>
                  <a:lnTo>
                    <a:pt x="0" y="916369"/>
                  </a:lnTo>
                  <a:close/>
                </a:path>
              </a:pathLst>
            </a:custGeom>
            <a:solidFill>
              <a:srgbClr val="FADB5E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80148" cy="9544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452932" y="1633578"/>
            <a:ext cx="6272561" cy="6272561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097" y="15621"/>
              <a:ext cx="6327648" cy="6327775"/>
            </a:xfrm>
            <a:custGeom>
              <a:avLst/>
              <a:gdLst/>
              <a:ahLst/>
              <a:cxnLst/>
              <a:rect l="l" t="t" r="r" b="b"/>
              <a:pathLst>
                <a:path w="6327648" h="6327775">
                  <a:moveTo>
                    <a:pt x="6134100" y="6327775"/>
                  </a:moveTo>
                  <a:lnTo>
                    <a:pt x="193548" y="6327775"/>
                  </a:lnTo>
                  <a:cubicBezTo>
                    <a:pt x="86614" y="6327775"/>
                    <a:pt x="0" y="6241034"/>
                    <a:pt x="0" y="6134227"/>
                  </a:cubicBezTo>
                  <a:lnTo>
                    <a:pt x="0" y="3163951"/>
                  </a:lnTo>
                  <a:cubicBezTo>
                    <a:pt x="0" y="1416558"/>
                    <a:pt x="1416558" y="0"/>
                    <a:pt x="3163824" y="0"/>
                  </a:cubicBezTo>
                  <a:lnTo>
                    <a:pt x="3163824" y="0"/>
                  </a:lnTo>
                  <a:cubicBezTo>
                    <a:pt x="4911217" y="0"/>
                    <a:pt x="6327648" y="1416558"/>
                    <a:pt x="6327648" y="3163824"/>
                  </a:cubicBezTo>
                  <a:lnTo>
                    <a:pt x="6327648" y="6134100"/>
                  </a:lnTo>
                  <a:cubicBezTo>
                    <a:pt x="6327648" y="6241034"/>
                    <a:pt x="6241034" y="6327775"/>
                    <a:pt x="6134100" y="6327775"/>
                  </a:cubicBezTo>
                  <a:close/>
                </a:path>
              </a:pathLst>
            </a:custGeom>
            <a:blipFill>
              <a:blip r:embed="rId2"/>
              <a:stretch>
                <a:fillRect t="-16665" b="-16665"/>
              </a:stretch>
            </a:blipFill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7"/>
            <p:cNvSpPr/>
            <p:nvPr/>
          </p:nvSpPr>
          <p:spPr>
            <a:xfrm>
              <a:off x="5842" y="7493"/>
              <a:ext cx="6344158" cy="6344031"/>
            </a:xfrm>
            <a:custGeom>
              <a:avLst/>
              <a:gdLst/>
              <a:ahLst/>
              <a:cxnLst/>
              <a:rect l="l" t="t" r="r" b="b"/>
              <a:pathLst>
                <a:path w="6344158" h="6344031">
                  <a:moveTo>
                    <a:pt x="6152261" y="6344031"/>
                  </a:moveTo>
                  <a:lnTo>
                    <a:pt x="191897" y="6344031"/>
                  </a:lnTo>
                  <a:cubicBezTo>
                    <a:pt x="86106" y="6344031"/>
                    <a:pt x="0" y="6257925"/>
                    <a:pt x="0" y="6152134"/>
                  </a:cubicBezTo>
                  <a:lnTo>
                    <a:pt x="0" y="3172079"/>
                  </a:lnTo>
                  <a:cubicBezTo>
                    <a:pt x="0" y="2743835"/>
                    <a:pt x="83820" y="2328418"/>
                    <a:pt x="249301" y="1937385"/>
                  </a:cubicBezTo>
                  <a:cubicBezTo>
                    <a:pt x="409067" y="1559687"/>
                    <a:pt x="637794" y="1220470"/>
                    <a:pt x="929132" y="929132"/>
                  </a:cubicBezTo>
                  <a:cubicBezTo>
                    <a:pt x="1220470" y="637794"/>
                    <a:pt x="1559687" y="409067"/>
                    <a:pt x="1937385" y="249301"/>
                  </a:cubicBezTo>
                  <a:cubicBezTo>
                    <a:pt x="2328418" y="83947"/>
                    <a:pt x="2743835" y="0"/>
                    <a:pt x="3172079" y="0"/>
                  </a:cubicBezTo>
                  <a:cubicBezTo>
                    <a:pt x="3600323" y="0"/>
                    <a:pt x="4015740" y="83820"/>
                    <a:pt x="4406773" y="249301"/>
                  </a:cubicBezTo>
                  <a:cubicBezTo>
                    <a:pt x="4784471" y="409067"/>
                    <a:pt x="5123688" y="637794"/>
                    <a:pt x="5415026" y="929132"/>
                  </a:cubicBezTo>
                  <a:cubicBezTo>
                    <a:pt x="5706364" y="1220470"/>
                    <a:pt x="5935091" y="1559687"/>
                    <a:pt x="6094857" y="1937385"/>
                  </a:cubicBezTo>
                  <a:cubicBezTo>
                    <a:pt x="6260211" y="2328418"/>
                    <a:pt x="6344158" y="2743835"/>
                    <a:pt x="6344158" y="3172079"/>
                  </a:cubicBezTo>
                  <a:lnTo>
                    <a:pt x="6344158" y="6152261"/>
                  </a:lnTo>
                  <a:cubicBezTo>
                    <a:pt x="6344158" y="6258052"/>
                    <a:pt x="6258052" y="6344031"/>
                    <a:pt x="6152261" y="6344031"/>
                  </a:cubicBezTo>
                  <a:close/>
                  <a:moveTo>
                    <a:pt x="3172079" y="16383"/>
                  </a:moveTo>
                  <a:cubicBezTo>
                    <a:pt x="2746121" y="16383"/>
                    <a:pt x="2332736" y="99822"/>
                    <a:pt x="1943735" y="264414"/>
                  </a:cubicBezTo>
                  <a:cubicBezTo>
                    <a:pt x="1567942" y="423291"/>
                    <a:pt x="1230503" y="650875"/>
                    <a:pt x="940689" y="940689"/>
                  </a:cubicBezTo>
                  <a:cubicBezTo>
                    <a:pt x="650875" y="1230503"/>
                    <a:pt x="423291" y="1567942"/>
                    <a:pt x="264414" y="1943735"/>
                  </a:cubicBezTo>
                  <a:cubicBezTo>
                    <a:pt x="99822" y="2332736"/>
                    <a:pt x="16510" y="2745994"/>
                    <a:pt x="16510" y="3172079"/>
                  </a:cubicBezTo>
                  <a:lnTo>
                    <a:pt x="16510" y="6152261"/>
                  </a:lnTo>
                  <a:cubicBezTo>
                    <a:pt x="16510" y="6249035"/>
                    <a:pt x="95250" y="6327775"/>
                    <a:pt x="192024" y="6327775"/>
                  </a:cubicBezTo>
                  <a:lnTo>
                    <a:pt x="6152388" y="6327775"/>
                  </a:lnTo>
                  <a:cubicBezTo>
                    <a:pt x="6249162" y="6327775"/>
                    <a:pt x="6327902" y="6249035"/>
                    <a:pt x="6327902" y="6152261"/>
                  </a:cubicBezTo>
                  <a:lnTo>
                    <a:pt x="6327902" y="3172079"/>
                  </a:lnTo>
                  <a:cubicBezTo>
                    <a:pt x="6327902" y="2746121"/>
                    <a:pt x="6244463" y="2332736"/>
                    <a:pt x="6079871" y="1943735"/>
                  </a:cubicBezTo>
                  <a:cubicBezTo>
                    <a:pt x="5920994" y="1567942"/>
                    <a:pt x="5693410" y="1230503"/>
                    <a:pt x="5403596" y="940689"/>
                  </a:cubicBezTo>
                  <a:cubicBezTo>
                    <a:pt x="5113782" y="650875"/>
                    <a:pt x="4776343" y="423291"/>
                    <a:pt x="4400550" y="264414"/>
                  </a:cubicBezTo>
                  <a:cubicBezTo>
                    <a:pt x="4011422" y="99822"/>
                    <a:pt x="3598164" y="16383"/>
                    <a:pt x="3172079" y="16383"/>
                  </a:cubicBezTo>
                  <a:close/>
                </a:path>
              </a:pathLst>
            </a:custGeom>
            <a:solidFill>
              <a:srgbClr val="F9B61A"/>
            </a:solidFill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8" name="AutoShape 8"/>
          <p:cNvSpPr/>
          <p:nvPr/>
        </p:nvSpPr>
        <p:spPr>
          <a:xfrm>
            <a:off x="8215108" y="2921071"/>
            <a:ext cx="2525323" cy="0"/>
          </a:xfrm>
          <a:prstGeom prst="line">
            <a:avLst/>
          </a:prstGeom>
          <a:ln w="38100" cap="flat">
            <a:solidFill>
              <a:srgbClr val="FADB5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9" name="Freeform 9"/>
          <p:cNvSpPr/>
          <p:nvPr/>
        </p:nvSpPr>
        <p:spPr>
          <a:xfrm>
            <a:off x="6149869" y="1465790"/>
            <a:ext cx="811597" cy="675655"/>
          </a:xfrm>
          <a:custGeom>
            <a:avLst/>
            <a:gdLst/>
            <a:ahLst/>
            <a:cxnLst/>
            <a:rect l="l" t="t" r="r" b="b"/>
            <a:pathLst>
              <a:path w="811597" h="675655">
                <a:moveTo>
                  <a:pt x="0" y="0"/>
                </a:moveTo>
                <a:lnTo>
                  <a:pt x="811597" y="0"/>
                </a:lnTo>
                <a:lnTo>
                  <a:pt x="811597" y="675655"/>
                </a:lnTo>
                <a:lnTo>
                  <a:pt x="0" y="6756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0" name="Freeform 10"/>
          <p:cNvSpPr/>
          <p:nvPr/>
        </p:nvSpPr>
        <p:spPr>
          <a:xfrm>
            <a:off x="3858177" y="7320332"/>
            <a:ext cx="3483184" cy="1171616"/>
          </a:xfrm>
          <a:custGeom>
            <a:avLst/>
            <a:gdLst/>
            <a:ahLst/>
            <a:cxnLst/>
            <a:rect l="l" t="t" r="r" b="b"/>
            <a:pathLst>
              <a:path w="3483184" h="1171616">
                <a:moveTo>
                  <a:pt x="0" y="0"/>
                </a:moveTo>
                <a:lnTo>
                  <a:pt x="3483184" y="0"/>
                </a:lnTo>
                <a:lnTo>
                  <a:pt x="3483184" y="1171616"/>
                </a:lnTo>
                <a:lnTo>
                  <a:pt x="0" y="11716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TextBox 11"/>
          <p:cNvSpPr txBox="1"/>
          <p:nvPr/>
        </p:nvSpPr>
        <p:spPr>
          <a:xfrm>
            <a:off x="7341361" y="3240858"/>
            <a:ext cx="10610053" cy="676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just">
              <a:lnSpc>
                <a:spcPts val="405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Buzzini is a </a:t>
            </a:r>
            <a:r>
              <a:rPr lang="en-US" sz="2700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modern, healthy snack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combining grissini with a creamy, </a:t>
            </a:r>
            <a:r>
              <a:rPr lang="en-US" sz="2700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protein-rich “hummus”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  <a:p>
            <a:pPr marL="582930" lvl="1" indent="-291465" algn="just">
              <a:lnSpc>
                <a:spcPts val="405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Developed for </a:t>
            </a:r>
            <a:r>
              <a:rPr lang="en-US" sz="2700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busy, health-conscious consumers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with </a:t>
            </a:r>
            <a:r>
              <a:rPr lang="en-US" sz="2700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food intolerances and active lifestyles.</a:t>
            </a:r>
          </a:p>
          <a:p>
            <a:pPr marL="647698" lvl="1" indent="-323849" algn="just">
              <a:lnSpc>
                <a:spcPts val="44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Made with </a:t>
            </a:r>
            <a:r>
              <a:rPr lang="en-US" sz="29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gluten- and lactose-free ingredients</a:t>
            </a:r>
            <a:r>
              <a:rPr lang="en-US" sz="2999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including lupin beans, insect flour, tahini, and oat flour.</a:t>
            </a:r>
          </a:p>
          <a:p>
            <a:pPr marL="582930" lvl="1" indent="-291465" algn="just">
              <a:lnSpc>
                <a:spcPts val="4050"/>
              </a:lnSpc>
              <a:buFont typeface="Arial"/>
              <a:buChar char="•"/>
            </a:pPr>
            <a:r>
              <a:rPr lang="en-US" sz="2700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Rich in plant-based protein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unsaturated fats, and fiber—with no added sugar.</a:t>
            </a:r>
          </a:p>
          <a:p>
            <a:pPr marL="582930" lvl="1" indent="-291465" algn="just">
              <a:lnSpc>
                <a:spcPts val="405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Designed for </a:t>
            </a:r>
            <a:r>
              <a:rPr lang="en-US" sz="2700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sustainable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snacking without compromising taste or nutrition.</a:t>
            </a:r>
          </a:p>
          <a:p>
            <a:pPr marL="582930" lvl="1" indent="-291465" algn="just">
              <a:lnSpc>
                <a:spcPts val="405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Produced under strict food safety standards (HACCP) and aligned with EU regulations.</a:t>
            </a:r>
          </a:p>
          <a:p>
            <a:pPr algn="l">
              <a:lnSpc>
                <a:spcPts val="4050"/>
              </a:lnSpc>
            </a:pPr>
            <a:endParaRPr lang="en-US" sz="27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533349" y="441336"/>
            <a:ext cx="10418065" cy="246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27"/>
              </a:lnSpc>
            </a:pPr>
            <a:r>
              <a:rPr lang="en-US" sz="9127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Introduction &amp; Product definition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41011" y="5283068"/>
            <a:ext cx="2525323" cy="0"/>
          </a:xfrm>
          <a:prstGeom prst="line">
            <a:avLst/>
          </a:prstGeom>
          <a:ln w="38100" cap="flat">
            <a:solidFill>
              <a:srgbClr val="FADB5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3" name="Freeform 3"/>
          <p:cNvSpPr/>
          <p:nvPr/>
        </p:nvSpPr>
        <p:spPr>
          <a:xfrm>
            <a:off x="14331931" y="1629508"/>
            <a:ext cx="2768291" cy="2546828"/>
          </a:xfrm>
          <a:custGeom>
            <a:avLst/>
            <a:gdLst/>
            <a:ahLst/>
            <a:cxnLst/>
            <a:rect l="l" t="t" r="r" b="b"/>
            <a:pathLst>
              <a:path w="2768291" h="2546828">
                <a:moveTo>
                  <a:pt x="0" y="0"/>
                </a:moveTo>
                <a:lnTo>
                  <a:pt x="2768292" y="0"/>
                </a:lnTo>
                <a:lnTo>
                  <a:pt x="2768292" y="2546828"/>
                </a:lnTo>
                <a:lnTo>
                  <a:pt x="0" y="2546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4" name="Freeform 4"/>
          <p:cNvSpPr/>
          <p:nvPr/>
        </p:nvSpPr>
        <p:spPr>
          <a:xfrm>
            <a:off x="16201806" y="137362"/>
            <a:ext cx="1944385" cy="2420694"/>
          </a:xfrm>
          <a:custGeom>
            <a:avLst/>
            <a:gdLst/>
            <a:ahLst/>
            <a:cxnLst/>
            <a:rect l="l" t="t" r="r" b="b"/>
            <a:pathLst>
              <a:path w="1944385" h="2420694">
                <a:moveTo>
                  <a:pt x="0" y="0"/>
                </a:moveTo>
                <a:lnTo>
                  <a:pt x="1944385" y="0"/>
                </a:lnTo>
                <a:lnTo>
                  <a:pt x="1944385" y="2420694"/>
                </a:lnTo>
                <a:lnTo>
                  <a:pt x="0" y="2420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5" name="Freeform 5"/>
          <p:cNvSpPr/>
          <p:nvPr/>
        </p:nvSpPr>
        <p:spPr>
          <a:xfrm>
            <a:off x="5293752" y="137362"/>
            <a:ext cx="15357385" cy="9809530"/>
          </a:xfrm>
          <a:custGeom>
            <a:avLst/>
            <a:gdLst/>
            <a:ahLst/>
            <a:cxnLst/>
            <a:rect l="l" t="t" r="r" b="b"/>
            <a:pathLst>
              <a:path w="15357385" h="9809530">
                <a:moveTo>
                  <a:pt x="0" y="0"/>
                </a:moveTo>
                <a:lnTo>
                  <a:pt x="15357386" y="0"/>
                </a:lnTo>
                <a:lnTo>
                  <a:pt x="15357386" y="9809530"/>
                </a:lnTo>
                <a:lnTo>
                  <a:pt x="0" y="98095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6" name="Freeform 6"/>
          <p:cNvSpPr/>
          <p:nvPr/>
        </p:nvSpPr>
        <p:spPr>
          <a:xfrm>
            <a:off x="3791033" y="2359618"/>
            <a:ext cx="12410774" cy="7927382"/>
          </a:xfrm>
          <a:custGeom>
            <a:avLst/>
            <a:gdLst/>
            <a:ahLst/>
            <a:cxnLst/>
            <a:rect l="l" t="t" r="r" b="b"/>
            <a:pathLst>
              <a:path w="12410774" h="7927382">
                <a:moveTo>
                  <a:pt x="0" y="0"/>
                </a:moveTo>
                <a:lnTo>
                  <a:pt x="12410773" y="0"/>
                </a:lnTo>
                <a:lnTo>
                  <a:pt x="12410773" y="7927382"/>
                </a:lnTo>
                <a:lnTo>
                  <a:pt x="0" y="79273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TextBox 7"/>
          <p:cNvSpPr txBox="1"/>
          <p:nvPr/>
        </p:nvSpPr>
        <p:spPr>
          <a:xfrm>
            <a:off x="825534" y="5827634"/>
            <a:ext cx="7281600" cy="2699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9"/>
              </a:lnSpc>
            </a:pPr>
            <a:r>
              <a:rPr lang="en-US" sz="28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Buzzini </a:t>
            </a:r>
            <a:r>
              <a:rPr lang="en-US" sz="2899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is crafted through a controlled process that includes careful ingredient selection, hygienic mixing, shaping, baking, and packaging—ensuring quality, taste, and safety at every step.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5534" y="1663086"/>
            <a:ext cx="5010643" cy="3021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83"/>
              </a:lnSpc>
            </a:pPr>
            <a:r>
              <a:rPr lang="en-US" sz="7583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PROCESS OF THE PRODUCT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712132" y="5265659"/>
            <a:ext cx="2007890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180 ºC for 20 min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120 ºC for 10 min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43472" y="4138236"/>
            <a:ext cx="1732558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 ºC for 20 min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13505" y="254763"/>
            <a:ext cx="1800939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“Grissinis”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583680" y="1731985"/>
            <a:ext cx="1860590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“Hummus”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91957" y="-778422"/>
            <a:ext cx="11843845" cy="1184384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B5E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1059778" y="2476667"/>
            <a:ext cx="2525323" cy="0"/>
          </a:xfrm>
          <a:prstGeom prst="line">
            <a:avLst/>
          </a:prstGeom>
          <a:ln w="38100" cap="flat">
            <a:solidFill>
              <a:srgbClr val="FADB5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" name="Freeform 6"/>
          <p:cNvSpPr/>
          <p:nvPr/>
        </p:nvSpPr>
        <p:spPr>
          <a:xfrm>
            <a:off x="806422" y="0"/>
            <a:ext cx="8102792" cy="10287000"/>
          </a:xfrm>
          <a:custGeom>
            <a:avLst/>
            <a:gdLst/>
            <a:ahLst/>
            <a:cxnLst/>
            <a:rect l="l" t="t" r="r" b="b"/>
            <a:pathLst>
              <a:path w="8102792" h="10287000">
                <a:moveTo>
                  <a:pt x="0" y="0"/>
                </a:moveTo>
                <a:lnTo>
                  <a:pt x="8102792" y="0"/>
                </a:lnTo>
                <a:lnTo>
                  <a:pt x="81027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5000"/>
            </a:blip>
            <a:stretch>
              <a:fillRect l="-3948" r="-7531"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7" name="Group 7"/>
          <p:cNvGrpSpPr/>
          <p:nvPr/>
        </p:nvGrpSpPr>
        <p:grpSpPr>
          <a:xfrm>
            <a:off x="806422" y="2952407"/>
            <a:ext cx="8102792" cy="1470586"/>
            <a:chOff x="0" y="0"/>
            <a:chExt cx="2134069" cy="3873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34069" cy="387315"/>
            </a:xfrm>
            <a:custGeom>
              <a:avLst/>
              <a:gdLst/>
              <a:ahLst/>
              <a:cxnLst/>
              <a:rect l="l" t="t" r="r" b="b"/>
              <a:pathLst>
                <a:path w="2134069" h="387315">
                  <a:moveTo>
                    <a:pt x="48729" y="0"/>
                  </a:moveTo>
                  <a:lnTo>
                    <a:pt x="2085340" y="0"/>
                  </a:lnTo>
                  <a:cubicBezTo>
                    <a:pt x="2098264" y="0"/>
                    <a:pt x="2110658" y="5134"/>
                    <a:pt x="2119797" y="14272"/>
                  </a:cubicBezTo>
                  <a:cubicBezTo>
                    <a:pt x="2128935" y="23411"/>
                    <a:pt x="2134069" y="35805"/>
                    <a:pt x="2134069" y="48729"/>
                  </a:cubicBezTo>
                  <a:lnTo>
                    <a:pt x="2134069" y="338586"/>
                  </a:lnTo>
                  <a:cubicBezTo>
                    <a:pt x="2134069" y="351510"/>
                    <a:pt x="2128935" y="363904"/>
                    <a:pt x="2119797" y="373043"/>
                  </a:cubicBezTo>
                  <a:cubicBezTo>
                    <a:pt x="2110658" y="382181"/>
                    <a:pt x="2098264" y="387315"/>
                    <a:pt x="2085340" y="387315"/>
                  </a:cubicBezTo>
                  <a:lnTo>
                    <a:pt x="48729" y="387315"/>
                  </a:lnTo>
                  <a:cubicBezTo>
                    <a:pt x="35805" y="387315"/>
                    <a:pt x="23411" y="382181"/>
                    <a:pt x="14272" y="373043"/>
                  </a:cubicBezTo>
                  <a:cubicBezTo>
                    <a:pt x="5134" y="363904"/>
                    <a:pt x="0" y="351510"/>
                    <a:pt x="0" y="338586"/>
                  </a:cubicBezTo>
                  <a:lnTo>
                    <a:pt x="0" y="48729"/>
                  </a:lnTo>
                  <a:cubicBezTo>
                    <a:pt x="0" y="35805"/>
                    <a:pt x="5134" y="23411"/>
                    <a:pt x="14272" y="14272"/>
                  </a:cubicBezTo>
                  <a:cubicBezTo>
                    <a:pt x="23411" y="5134"/>
                    <a:pt x="35805" y="0"/>
                    <a:pt x="487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34610E"/>
              </a:solidFill>
              <a:prstDash val="solid"/>
              <a:rou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134069" cy="425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872554" y="3592451"/>
            <a:ext cx="7425095" cy="2301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49"/>
              </a:lnSpc>
            </a:pPr>
            <a:r>
              <a:rPr lang="en-US" sz="30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Buzzini</a:t>
            </a:r>
            <a:r>
              <a:rPr lang="en-US" sz="3099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is produced under strict HACCP food safety standards, ensuring every bite is safe, traceable, and compliant with EU regulations.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725817" y="954347"/>
            <a:ext cx="5718570" cy="1781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0"/>
              </a:lnSpc>
            </a:pPr>
            <a:r>
              <a:rPr lang="en-US" sz="12390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Safety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68322" y="5807966"/>
            <a:ext cx="8102792" cy="1470586"/>
            <a:chOff x="0" y="0"/>
            <a:chExt cx="2134069" cy="38731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34069" cy="387315"/>
            </a:xfrm>
            <a:custGeom>
              <a:avLst/>
              <a:gdLst/>
              <a:ahLst/>
              <a:cxnLst/>
              <a:rect l="l" t="t" r="r" b="b"/>
              <a:pathLst>
                <a:path w="2134069" h="387315">
                  <a:moveTo>
                    <a:pt x="48729" y="0"/>
                  </a:moveTo>
                  <a:lnTo>
                    <a:pt x="2085340" y="0"/>
                  </a:lnTo>
                  <a:cubicBezTo>
                    <a:pt x="2098264" y="0"/>
                    <a:pt x="2110658" y="5134"/>
                    <a:pt x="2119797" y="14272"/>
                  </a:cubicBezTo>
                  <a:cubicBezTo>
                    <a:pt x="2128935" y="23411"/>
                    <a:pt x="2134069" y="35805"/>
                    <a:pt x="2134069" y="48729"/>
                  </a:cubicBezTo>
                  <a:lnTo>
                    <a:pt x="2134069" y="338586"/>
                  </a:lnTo>
                  <a:cubicBezTo>
                    <a:pt x="2134069" y="351510"/>
                    <a:pt x="2128935" y="363904"/>
                    <a:pt x="2119797" y="373043"/>
                  </a:cubicBezTo>
                  <a:cubicBezTo>
                    <a:pt x="2110658" y="382181"/>
                    <a:pt x="2098264" y="387315"/>
                    <a:pt x="2085340" y="387315"/>
                  </a:cubicBezTo>
                  <a:lnTo>
                    <a:pt x="48729" y="387315"/>
                  </a:lnTo>
                  <a:cubicBezTo>
                    <a:pt x="35805" y="387315"/>
                    <a:pt x="23411" y="382181"/>
                    <a:pt x="14272" y="373043"/>
                  </a:cubicBezTo>
                  <a:cubicBezTo>
                    <a:pt x="5134" y="363904"/>
                    <a:pt x="0" y="351510"/>
                    <a:pt x="0" y="338586"/>
                  </a:cubicBezTo>
                  <a:lnTo>
                    <a:pt x="0" y="48729"/>
                  </a:lnTo>
                  <a:cubicBezTo>
                    <a:pt x="0" y="35805"/>
                    <a:pt x="5134" y="23411"/>
                    <a:pt x="14272" y="14272"/>
                  </a:cubicBezTo>
                  <a:cubicBezTo>
                    <a:pt x="23411" y="5134"/>
                    <a:pt x="35805" y="0"/>
                    <a:pt x="487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34610E"/>
              </a:solidFill>
              <a:prstDash val="solid"/>
              <a:rou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134069" cy="425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87372" y="8816414"/>
            <a:ext cx="8102792" cy="1470586"/>
            <a:chOff x="0" y="0"/>
            <a:chExt cx="2134069" cy="3873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34069" cy="387315"/>
            </a:xfrm>
            <a:custGeom>
              <a:avLst/>
              <a:gdLst/>
              <a:ahLst/>
              <a:cxnLst/>
              <a:rect l="l" t="t" r="r" b="b"/>
              <a:pathLst>
                <a:path w="2134069" h="387315">
                  <a:moveTo>
                    <a:pt x="48729" y="0"/>
                  </a:moveTo>
                  <a:lnTo>
                    <a:pt x="2085340" y="0"/>
                  </a:lnTo>
                  <a:cubicBezTo>
                    <a:pt x="2098264" y="0"/>
                    <a:pt x="2110658" y="5134"/>
                    <a:pt x="2119797" y="14272"/>
                  </a:cubicBezTo>
                  <a:cubicBezTo>
                    <a:pt x="2128935" y="23411"/>
                    <a:pt x="2134069" y="35805"/>
                    <a:pt x="2134069" y="48729"/>
                  </a:cubicBezTo>
                  <a:lnTo>
                    <a:pt x="2134069" y="338586"/>
                  </a:lnTo>
                  <a:cubicBezTo>
                    <a:pt x="2134069" y="351510"/>
                    <a:pt x="2128935" y="363904"/>
                    <a:pt x="2119797" y="373043"/>
                  </a:cubicBezTo>
                  <a:cubicBezTo>
                    <a:pt x="2110658" y="382181"/>
                    <a:pt x="2098264" y="387315"/>
                    <a:pt x="2085340" y="387315"/>
                  </a:cubicBezTo>
                  <a:lnTo>
                    <a:pt x="48729" y="387315"/>
                  </a:lnTo>
                  <a:cubicBezTo>
                    <a:pt x="35805" y="387315"/>
                    <a:pt x="23411" y="382181"/>
                    <a:pt x="14272" y="373043"/>
                  </a:cubicBezTo>
                  <a:cubicBezTo>
                    <a:pt x="5134" y="363904"/>
                    <a:pt x="0" y="351510"/>
                    <a:pt x="0" y="338586"/>
                  </a:cubicBezTo>
                  <a:lnTo>
                    <a:pt x="0" y="48729"/>
                  </a:lnTo>
                  <a:cubicBezTo>
                    <a:pt x="0" y="35805"/>
                    <a:pt x="5134" y="23411"/>
                    <a:pt x="14272" y="14272"/>
                  </a:cubicBezTo>
                  <a:cubicBezTo>
                    <a:pt x="23411" y="5134"/>
                    <a:pt x="35805" y="0"/>
                    <a:pt x="487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34610E"/>
              </a:solidFill>
              <a:prstDash val="solid"/>
              <a:rou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134069" cy="425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91957" y="-778422"/>
            <a:ext cx="11843845" cy="1184384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B5E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1059778" y="2476667"/>
            <a:ext cx="2525323" cy="0"/>
          </a:xfrm>
          <a:prstGeom prst="line">
            <a:avLst/>
          </a:prstGeom>
          <a:ln w="38100" cap="flat">
            <a:solidFill>
              <a:srgbClr val="FADB5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" name="TextBox 6"/>
          <p:cNvSpPr txBox="1"/>
          <p:nvPr/>
        </p:nvSpPr>
        <p:spPr>
          <a:xfrm>
            <a:off x="6167703" y="3592451"/>
            <a:ext cx="12120297" cy="2301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49"/>
              </a:lnSpc>
            </a:pPr>
            <a:r>
              <a:rPr lang="en-US" sz="3099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https://www.canva.com/design/DAGkJYqDZZc/_GDlQsvqJFRajNr3_Flmuw/edit?utm_content=DAGkJYqDZZc&amp;utm_campaign=designshare&amp;utm_medium=link2&amp;utm_source=sharebutton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25817" y="570779"/>
            <a:ext cx="5718570" cy="2165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1"/>
              </a:lnSpc>
            </a:pPr>
            <a:r>
              <a:rPr lang="en-US" sz="7991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For the full experience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61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6218815"/>
            <a:ext cx="2596688" cy="0"/>
          </a:xfrm>
          <a:prstGeom prst="line">
            <a:avLst/>
          </a:prstGeom>
          <a:ln w="38100" cap="flat">
            <a:solidFill>
              <a:srgbClr val="FADB5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3" name="Freeform 3"/>
          <p:cNvSpPr/>
          <p:nvPr/>
        </p:nvSpPr>
        <p:spPr>
          <a:xfrm>
            <a:off x="16090915" y="1028700"/>
            <a:ext cx="1062304" cy="884368"/>
          </a:xfrm>
          <a:custGeom>
            <a:avLst/>
            <a:gdLst/>
            <a:ahLst/>
            <a:cxnLst/>
            <a:rect l="l" t="t" r="r" b="b"/>
            <a:pathLst>
              <a:path w="1062304" h="884368">
                <a:moveTo>
                  <a:pt x="0" y="0"/>
                </a:moveTo>
                <a:lnTo>
                  <a:pt x="1062304" y="0"/>
                </a:lnTo>
                <a:lnTo>
                  <a:pt x="1062304" y="884368"/>
                </a:lnTo>
                <a:lnTo>
                  <a:pt x="0" y="884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4" name="Freeform 4"/>
          <p:cNvSpPr/>
          <p:nvPr/>
        </p:nvSpPr>
        <p:spPr>
          <a:xfrm>
            <a:off x="7959202" y="265593"/>
            <a:ext cx="2759740" cy="2759740"/>
          </a:xfrm>
          <a:custGeom>
            <a:avLst/>
            <a:gdLst/>
            <a:ahLst/>
            <a:cxnLst/>
            <a:rect l="l" t="t" r="r" b="b"/>
            <a:pathLst>
              <a:path w="2759740" h="2759740">
                <a:moveTo>
                  <a:pt x="0" y="0"/>
                </a:moveTo>
                <a:lnTo>
                  <a:pt x="2759740" y="0"/>
                </a:lnTo>
                <a:lnTo>
                  <a:pt x="2759740" y="2759739"/>
                </a:lnTo>
                <a:lnTo>
                  <a:pt x="0" y="27597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0000"/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5" name="Freeform 5"/>
          <p:cNvSpPr/>
          <p:nvPr/>
        </p:nvSpPr>
        <p:spPr>
          <a:xfrm>
            <a:off x="0" y="9525"/>
            <a:ext cx="1639499" cy="922218"/>
          </a:xfrm>
          <a:custGeom>
            <a:avLst/>
            <a:gdLst/>
            <a:ahLst/>
            <a:cxnLst/>
            <a:rect l="l" t="t" r="r" b="b"/>
            <a:pathLst>
              <a:path w="1639499" h="922218">
                <a:moveTo>
                  <a:pt x="0" y="0"/>
                </a:moveTo>
                <a:lnTo>
                  <a:pt x="1639499" y="0"/>
                </a:lnTo>
                <a:lnTo>
                  <a:pt x="1639499" y="922218"/>
                </a:lnTo>
                <a:lnTo>
                  <a:pt x="0" y="9222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6" name="Freeform 6"/>
          <p:cNvSpPr/>
          <p:nvPr/>
        </p:nvSpPr>
        <p:spPr>
          <a:xfrm>
            <a:off x="1687161" y="52374"/>
            <a:ext cx="1711550" cy="836520"/>
          </a:xfrm>
          <a:custGeom>
            <a:avLst/>
            <a:gdLst/>
            <a:ahLst/>
            <a:cxnLst/>
            <a:rect l="l" t="t" r="r" b="b"/>
            <a:pathLst>
              <a:path w="1711550" h="836520">
                <a:moveTo>
                  <a:pt x="0" y="0"/>
                </a:moveTo>
                <a:lnTo>
                  <a:pt x="1711550" y="0"/>
                </a:lnTo>
                <a:lnTo>
                  <a:pt x="1711550" y="836520"/>
                </a:lnTo>
                <a:lnTo>
                  <a:pt x="0" y="8365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Freeform 7"/>
          <p:cNvSpPr/>
          <p:nvPr/>
        </p:nvSpPr>
        <p:spPr>
          <a:xfrm>
            <a:off x="4267096" y="52374"/>
            <a:ext cx="1293869" cy="836520"/>
          </a:xfrm>
          <a:custGeom>
            <a:avLst/>
            <a:gdLst/>
            <a:ahLst/>
            <a:cxnLst/>
            <a:rect l="l" t="t" r="r" b="b"/>
            <a:pathLst>
              <a:path w="1293869" h="836520">
                <a:moveTo>
                  <a:pt x="0" y="0"/>
                </a:moveTo>
                <a:lnTo>
                  <a:pt x="1293869" y="0"/>
                </a:lnTo>
                <a:lnTo>
                  <a:pt x="1293869" y="836520"/>
                </a:lnTo>
                <a:lnTo>
                  <a:pt x="0" y="8365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Freeform 8"/>
          <p:cNvSpPr/>
          <p:nvPr/>
        </p:nvSpPr>
        <p:spPr>
          <a:xfrm>
            <a:off x="3303104" y="9525"/>
            <a:ext cx="963991" cy="922218"/>
          </a:xfrm>
          <a:custGeom>
            <a:avLst/>
            <a:gdLst/>
            <a:ahLst/>
            <a:cxnLst/>
            <a:rect l="l" t="t" r="r" b="b"/>
            <a:pathLst>
              <a:path w="963991" h="922218">
                <a:moveTo>
                  <a:pt x="0" y="0"/>
                </a:moveTo>
                <a:lnTo>
                  <a:pt x="963992" y="0"/>
                </a:lnTo>
                <a:lnTo>
                  <a:pt x="963992" y="922218"/>
                </a:lnTo>
                <a:lnTo>
                  <a:pt x="0" y="9222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9" name="Freeform 9"/>
          <p:cNvSpPr/>
          <p:nvPr/>
        </p:nvSpPr>
        <p:spPr>
          <a:xfrm>
            <a:off x="17153219" y="9083094"/>
            <a:ext cx="1015841" cy="1028700"/>
          </a:xfrm>
          <a:custGeom>
            <a:avLst/>
            <a:gdLst/>
            <a:ahLst/>
            <a:cxnLst/>
            <a:rect l="l" t="t" r="r" b="b"/>
            <a:pathLst>
              <a:path w="1015841" h="1028700">
                <a:moveTo>
                  <a:pt x="0" y="0"/>
                </a:moveTo>
                <a:lnTo>
                  <a:pt x="1015841" y="0"/>
                </a:lnTo>
                <a:lnTo>
                  <a:pt x="1015841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0" name="TextBox 10"/>
          <p:cNvSpPr txBox="1"/>
          <p:nvPr/>
        </p:nvSpPr>
        <p:spPr>
          <a:xfrm>
            <a:off x="1028700" y="1181100"/>
            <a:ext cx="8761654" cy="256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57"/>
              </a:lnSpc>
            </a:pPr>
            <a:r>
              <a:rPr lang="en-US" sz="17857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BUZZINI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8432" y="3882575"/>
            <a:ext cx="10762869" cy="98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20"/>
              </a:lnSpc>
            </a:pPr>
            <a:r>
              <a:rPr lang="en-US" sz="742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“CRUNCHY AND BEANY”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7524803"/>
            <a:ext cx="3623221" cy="207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KONSTANTINA AVDALA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JOANA GOMES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BRUNA SILVA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RICARDO ISAÍAS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DIANA VICENTE JURADO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761301" y="798393"/>
            <a:ext cx="4140088" cy="111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12"/>
              </a:lnSpc>
              <a:spcBef>
                <a:spcPct val="0"/>
              </a:spcBef>
            </a:pPr>
            <a:r>
              <a:rPr lang="en-US" sz="6508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GROUP 2</a:t>
            </a:r>
          </a:p>
        </p:txBody>
      </p:sp>
      <p:sp>
        <p:nvSpPr>
          <p:cNvPr id="14" name="Freeform 14"/>
          <p:cNvSpPr/>
          <p:nvPr/>
        </p:nvSpPr>
        <p:spPr>
          <a:xfrm>
            <a:off x="12122654" y="2542271"/>
            <a:ext cx="4669211" cy="7353088"/>
          </a:xfrm>
          <a:custGeom>
            <a:avLst/>
            <a:gdLst/>
            <a:ahLst/>
            <a:cxnLst/>
            <a:rect l="l" t="t" r="r" b="b"/>
            <a:pathLst>
              <a:path w="4669211" h="7353088">
                <a:moveTo>
                  <a:pt x="0" y="0"/>
                </a:moveTo>
                <a:lnTo>
                  <a:pt x="4669211" y="0"/>
                </a:lnTo>
                <a:lnTo>
                  <a:pt x="4669211" y="7353089"/>
                </a:lnTo>
                <a:lnTo>
                  <a:pt x="0" y="735308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7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582696"/>
            <a:ext cx="2525323" cy="0"/>
          </a:xfrm>
          <a:prstGeom prst="line">
            <a:avLst/>
          </a:prstGeom>
          <a:ln w="38100" cap="flat">
            <a:solidFill>
              <a:srgbClr val="FADB5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8315083" y="201570"/>
            <a:ext cx="8704304" cy="11388301"/>
            <a:chOff x="0" y="0"/>
            <a:chExt cx="696395" cy="9111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6395" cy="911131"/>
            </a:xfrm>
            <a:custGeom>
              <a:avLst/>
              <a:gdLst/>
              <a:ahLst/>
              <a:cxnLst/>
              <a:rect l="l" t="t" r="r" b="b"/>
              <a:pathLst>
                <a:path w="696395" h="911131">
                  <a:moveTo>
                    <a:pt x="232257" y="892062"/>
                  </a:moveTo>
                  <a:cubicBezTo>
                    <a:pt x="267959" y="903575"/>
                    <a:pt x="308549" y="911131"/>
                    <a:pt x="348385" y="911131"/>
                  </a:cubicBezTo>
                  <a:cubicBezTo>
                    <a:pt x="388223" y="911131"/>
                    <a:pt x="426557" y="904654"/>
                    <a:pt x="461883" y="893140"/>
                  </a:cubicBezTo>
                  <a:cubicBezTo>
                    <a:pt x="462635" y="892780"/>
                    <a:pt x="463387" y="892780"/>
                    <a:pt x="464138" y="892421"/>
                  </a:cubicBezTo>
                  <a:cubicBezTo>
                    <a:pt x="596803" y="846366"/>
                    <a:pt x="694516" y="724752"/>
                    <a:pt x="696395" y="580444"/>
                  </a:cubicBezTo>
                  <a:lnTo>
                    <a:pt x="696395" y="0"/>
                  </a:lnTo>
                  <a:lnTo>
                    <a:pt x="0" y="0"/>
                  </a:lnTo>
                  <a:lnTo>
                    <a:pt x="0" y="580014"/>
                  </a:lnTo>
                  <a:cubicBezTo>
                    <a:pt x="1879" y="725471"/>
                    <a:pt x="98089" y="847086"/>
                    <a:pt x="232257" y="892062"/>
                  </a:cubicBezTo>
                  <a:close/>
                </a:path>
              </a:pathLst>
            </a:custGeom>
            <a:solidFill>
              <a:srgbClr val="FADB5E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96395" cy="8222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69593" y="681673"/>
            <a:ext cx="10423125" cy="741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99"/>
              </a:lnSpc>
            </a:pPr>
            <a:r>
              <a:rPr lang="en-US" sz="5199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Formulation and process: “Grissini”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962102"/>
            <a:ext cx="11003890" cy="717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120 mL of water</a:t>
            </a: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75 g of oat flour</a:t>
            </a: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75 g of spelt flour</a:t>
            </a: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40 g of lupin concentrate </a:t>
            </a: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35 g of olive oil</a:t>
            </a: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4 g of salt</a:t>
            </a: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3 g of insect Tenebrio flour</a:t>
            </a: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3 g of nutritional yeast</a:t>
            </a: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3 g of stevia</a:t>
            </a: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2 g of sesame seeds</a:t>
            </a: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2 g of oregano</a:t>
            </a: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 g of baking powder </a:t>
            </a:r>
          </a:p>
        </p:txBody>
      </p:sp>
      <p:sp>
        <p:nvSpPr>
          <p:cNvPr id="8" name="Freeform 8"/>
          <p:cNvSpPr/>
          <p:nvPr/>
        </p:nvSpPr>
        <p:spPr>
          <a:xfrm>
            <a:off x="7535304" y="1977544"/>
            <a:ext cx="12550370" cy="8150323"/>
          </a:xfrm>
          <a:custGeom>
            <a:avLst/>
            <a:gdLst/>
            <a:ahLst/>
            <a:cxnLst/>
            <a:rect l="l" t="t" r="r" b="b"/>
            <a:pathLst>
              <a:path w="12550370" h="8150323">
                <a:moveTo>
                  <a:pt x="0" y="0"/>
                </a:moveTo>
                <a:lnTo>
                  <a:pt x="12550370" y="0"/>
                </a:lnTo>
                <a:lnTo>
                  <a:pt x="12550370" y="8150323"/>
                </a:lnTo>
                <a:lnTo>
                  <a:pt x="0" y="81503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60" r="-538" b="-1111"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9" name="TextBox 9"/>
          <p:cNvSpPr txBox="1"/>
          <p:nvPr/>
        </p:nvSpPr>
        <p:spPr>
          <a:xfrm>
            <a:off x="15030956" y="6220730"/>
            <a:ext cx="158561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180 ºC for 20 min</a:t>
            </a:r>
          </a:p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120 ºC for 10 min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23164" y="5245975"/>
            <a:ext cx="1368127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 ºC for 20 min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913750" y="4271220"/>
            <a:ext cx="179347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Speed 3 for 30 min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099224" y="7450000"/>
            <a:ext cx="147687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25 ºC for 30 min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7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582696"/>
            <a:ext cx="2525323" cy="0"/>
          </a:xfrm>
          <a:prstGeom prst="line">
            <a:avLst/>
          </a:prstGeom>
          <a:ln w="38100" cap="flat">
            <a:solidFill>
              <a:srgbClr val="FADB5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3" name="TextBox 3"/>
          <p:cNvSpPr txBox="1"/>
          <p:nvPr/>
        </p:nvSpPr>
        <p:spPr>
          <a:xfrm>
            <a:off x="1028700" y="2349404"/>
            <a:ext cx="7011897" cy="5974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150 mL of water</a:t>
            </a: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30 g of lupin concentrate</a:t>
            </a: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30 mL of fresh lemon juice</a:t>
            </a: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20 g of tahini</a:t>
            </a: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15 mL of olive oil</a:t>
            </a: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5 g of insect Tenebrio flour</a:t>
            </a: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 g of salt</a:t>
            </a: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 g of pepper </a:t>
            </a: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 g of paprika</a:t>
            </a: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 g of garlic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2803" y="652780"/>
            <a:ext cx="11600886" cy="741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99"/>
              </a:lnSpc>
            </a:pPr>
            <a:r>
              <a:rPr lang="en-US" sz="5199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Formulation and process: “Lummus”</a:t>
            </a:r>
          </a:p>
        </p:txBody>
      </p:sp>
      <p:grpSp>
        <p:nvGrpSpPr>
          <p:cNvPr id="5" name="Group 5"/>
          <p:cNvGrpSpPr/>
          <p:nvPr/>
        </p:nvGrpSpPr>
        <p:grpSpPr>
          <a:xfrm rot="5400000">
            <a:off x="8142986" y="29473"/>
            <a:ext cx="8853412" cy="11583387"/>
            <a:chOff x="0" y="0"/>
            <a:chExt cx="696395" cy="9111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6395" cy="911131"/>
            </a:xfrm>
            <a:custGeom>
              <a:avLst/>
              <a:gdLst/>
              <a:ahLst/>
              <a:cxnLst/>
              <a:rect l="l" t="t" r="r" b="b"/>
              <a:pathLst>
                <a:path w="696395" h="911131">
                  <a:moveTo>
                    <a:pt x="232257" y="892062"/>
                  </a:moveTo>
                  <a:cubicBezTo>
                    <a:pt x="267959" y="903575"/>
                    <a:pt x="308549" y="911131"/>
                    <a:pt x="348385" y="911131"/>
                  </a:cubicBezTo>
                  <a:cubicBezTo>
                    <a:pt x="388223" y="911131"/>
                    <a:pt x="426557" y="904654"/>
                    <a:pt x="461883" y="893140"/>
                  </a:cubicBezTo>
                  <a:cubicBezTo>
                    <a:pt x="462635" y="892780"/>
                    <a:pt x="463387" y="892780"/>
                    <a:pt x="464138" y="892421"/>
                  </a:cubicBezTo>
                  <a:cubicBezTo>
                    <a:pt x="596803" y="846366"/>
                    <a:pt x="694516" y="724752"/>
                    <a:pt x="696395" y="580444"/>
                  </a:cubicBezTo>
                  <a:lnTo>
                    <a:pt x="696395" y="0"/>
                  </a:lnTo>
                  <a:lnTo>
                    <a:pt x="0" y="0"/>
                  </a:lnTo>
                  <a:lnTo>
                    <a:pt x="0" y="580014"/>
                  </a:lnTo>
                  <a:cubicBezTo>
                    <a:pt x="1879" y="725471"/>
                    <a:pt x="98089" y="847086"/>
                    <a:pt x="232257" y="892062"/>
                  </a:cubicBezTo>
                  <a:close/>
                </a:path>
              </a:pathLst>
            </a:custGeom>
            <a:solidFill>
              <a:srgbClr val="FADB5E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96395" cy="8222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777999" y="2071716"/>
            <a:ext cx="12605859" cy="8051993"/>
          </a:xfrm>
          <a:custGeom>
            <a:avLst/>
            <a:gdLst/>
            <a:ahLst/>
            <a:cxnLst/>
            <a:rect l="l" t="t" r="r" b="b"/>
            <a:pathLst>
              <a:path w="12605859" h="8051993">
                <a:moveTo>
                  <a:pt x="0" y="0"/>
                </a:moveTo>
                <a:lnTo>
                  <a:pt x="12605859" y="0"/>
                </a:lnTo>
                <a:lnTo>
                  <a:pt x="12605859" y="8051993"/>
                </a:lnTo>
                <a:lnTo>
                  <a:pt x="0" y="80519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9" name="TextBox 9"/>
          <p:cNvSpPr txBox="1"/>
          <p:nvPr/>
        </p:nvSpPr>
        <p:spPr>
          <a:xfrm>
            <a:off x="14829020" y="6574085"/>
            <a:ext cx="1612635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 ºC for 1 hour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7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437301" y="146672"/>
            <a:ext cx="7107983" cy="10159259"/>
            <a:chOff x="0" y="0"/>
            <a:chExt cx="56868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8680" cy="812800"/>
            </a:xfrm>
            <a:custGeom>
              <a:avLst/>
              <a:gdLst/>
              <a:ahLst/>
              <a:cxnLst/>
              <a:rect l="l" t="t" r="r" b="b"/>
              <a:pathLst>
                <a:path w="568680" h="812800">
                  <a:moveTo>
                    <a:pt x="189662" y="793731"/>
                  </a:moveTo>
                  <a:cubicBezTo>
                    <a:pt x="218817" y="805245"/>
                    <a:pt x="251963" y="812800"/>
                    <a:pt x="284493" y="812800"/>
                  </a:cubicBezTo>
                  <a:cubicBezTo>
                    <a:pt x="317025" y="812800"/>
                    <a:pt x="348329" y="806323"/>
                    <a:pt x="377176" y="794809"/>
                  </a:cubicBezTo>
                  <a:cubicBezTo>
                    <a:pt x="377791" y="794450"/>
                    <a:pt x="378404" y="794450"/>
                    <a:pt x="379018" y="794090"/>
                  </a:cubicBezTo>
                  <a:cubicBezTo>
                    <a:pt x="487352" y="748035"/>
                    <a:pt x="567146" y="626421"/>
                    <a:pt x="568680" y="484298"/>
                  </a:cubicBezTo>
                  <a:lnTo>
                    <a:pt x="568680" y="0"/>
                  </a:lnTo>
                  <a:lnTo>
                    <a:pt x="0" y="0"/>
                  </a:lnTo>
                  <a:lnTo>
                    <a:pt x="0" y="483939"/>
                  </a:lnTo>
                  <a:cubicBezTo>
                    <a:pt x="1534" y="627140"/>
                    <a:pt x="80100" y="748755"/>
                    <a:pt x="189662" y="793731"/>
                  </a:cubicBezTo>
                  <a:close/>
                </a:path>
              </a:pathLst>
            </a:custGeom>
            <a:solidFill>
              <a:srgbClr val="FADB5E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6868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371" y="1499718"/>
            <a:ext cx="7653456" cy="7365396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5435373" y="-2600063"/>
            <a:ext cx="3933930" cy="4114800"/>
          </a:xfrm>
          <a:custGeom>
            <a:avLst/>
            <a:gdLst/>
            <a:ahLst/>
            <a:cxnLst/>
            <a:rect l="l" t="t" r="r" b="b"/>
            <a:pathLst>
              <a:path w="3933930" h="4114800">
                <a:moveTo>
                  <a:pt x="0" y="0"/>
                </a:moveTo>
                <a:lnTo>
                  <a:pt x="3933930" y="0"/>
                </a:lnTo>
                <a:lnTo>
                  <a:pt x="3933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AutoShape 7"/>
          <p:cNvSpPr/>
          <p:nvPr/>
        </p:nvSpPr>
        <p:spPr>
          <a:xfrm>
            <a:off x="9865020" y="4925918"/>
            <a:ext cx="2525323" cy="0"/>
          </a:xfrm>
          <a:prstGeom prst="line">
            <a:avLst/>
          </a:prstGeom>
          <a:ln w="38100" cap="flat">
            <a:solidFill>
              <a:srgbClr val="FADB5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8" name="Freeform 8"/>
          <p:cNvSpPr/>
          <p:nvPr/>
        </p:nvSpPr>
        <p:spPr>
          <a:xfrm>
            <a:off x="16013210" y="196056"/>
            <a:ext cx="2118420" cy="2637362"/>
          </a:xfrm>
          <a:custGeom>
            <a:avLst/>
            <a:gdLst/>
            <a:ahLst/>
            <a:cxnLst/>
            <a:rect l="l" t="t" r="r" b="b"/>
            <a:pathLst>
              <a:path w="2118420" h="2637362">
                <a:moveTo>
                  <a:pt x="0" y="0"/>
                </a:moveTo>
                <a:lnTo>
                  <a:pt x="2118421" y="0"/>
                </a:lnTo>
                <a:lnTo>
                  <a:pt x="2118421" y="2637362"/>
                </a:lnTo>
                <a:lnTo>
                  <a:pt x="0" y="26373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9" name="Group 9"/>
          <p:cNvGrpSpPr/>
          <p:nvPr/>
        </p:nvGrpSpPr>
        <p:grpSpPr>
          <a:xfrm rot="-864316">
            <a:off x="8091007" y="975095"/>
            <a:ext cx="2424087" cy="975160"/>
            <a:chOff x="0" y="0"/>
            <a:chExt cx="638443" cy="25683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8443" cy="256832"/>
            </a:xfrm>
            <a:custGeom>
              <a:avLst/>
              <a:gdLst/>
              <a:ahLst/>
              <a:cxnLst/>
              <a:rect l="l" t="t" r="r" b="b"/>
              <a:pathLst>
                <a:path w="638443" h="256832">
                  <a:moveTo>
                    <a:pt x="128416" y="0"/>
                  </a:moveTo>
                  <a:lnTo>
                    <a:pt x="510027" y="0"/>
                  </a:lnTo>
                  <a:cubicBezTo>
                    <a:pt x="544085" y="0"/>
                    <a:pt x="576748" y="13530"/>
                    <a:pt x="600830" y="37612"/>
                  </a:cubicBezTo>
                  <a:cubicBezTo>
                    <a:pt x="624913" y="61695"/>
                    <a:pt x="638443" y="94358"/>
                    <a:pt x="638443" y="128416"/>
                  </a:cubicBezTo>
                  <a:lnTo>
                    <a:pt x="638443" y="128416"/>
                  </a:lnTo>
                  <a:cubicBezTo>
                    <a:pt x="638443" y="199338"/>
                    <a:pt x="580949" y="256832"/>
                    <a:pt x="510027" y="256832"/>
                  </a:cubicBezTo>
                  <a:lnTo>
                    <a:pt x="128416" y="256832"/>
                  </a:lnTo>
                  <a:cubicBezTo>
                    <a:pt x="57494" y="256832"/>
                    <a:pt x="0" y="199338"/>
                    <a:pt x="0" y="128416"/>
                  </a:cubicBezTo>
                  <a:lnTo>
                    <a:pt x="0" y="128416"/>
                  </a:lnTo>
                  <a:cubicBezTo>
                    <a:pt x="0" y="57494"/>
                    <a:pt x="57494" y="0"/>
                    <a:pt x="128416" y="0"/>
                  </a:cubicBezTo>
                  <a:close/>
                </a:path>
              </a:pathLst>
            </a:custGeom>
            <a:solidFill>
              <a:srgbClr val="FDC723">
                <a:alpha val="77647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638443" cy="304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>
                  <a:solidFill>
                    <a:srgbClr val="000000">
                      <a:alpha val="77647"/>
                    </a:srgbClr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326 kCal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865020" y="2108076"/>
            <a:ext cx="7695080" cy="2376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8799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Nutritional value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81565" y="5327609"/>
            <a:ext cx="7690856" cy="3905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 algn="just">
              <a:lnSpc>
                <a:spcPts val="4499"/>
              </a:lnSpc>
              <a:buFont typeface="Arial"/>
              <a:buChar char="•"/>
            </a:pPr>
            <a:r>
              <a:rPr lang="en-US" sz="2999" b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Buzzini</a:t>
            </a:r>
            <a:r>
              <a:rPr lang="en-US" sz="29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offers a balanced nutritional profile, </a:t>
            </a:r>
            <a:r>
              <a:rPr lang="en-US" sz="2999" b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rich in plant-based protein, unsaturated fats, and dietary fiber.</a:t>
            </a:r>
          </a:p>
          <a:p>
            <a:pPr algn="just">
              <a:lnSpc>
                <a:spcPts val="4499"/>
              </a:lnSpc>
            </a:pPr>
            <a:endParaRPr lang="en-US" sz="2999" b="1">
              <a:solidFill>
                <a:srgbClr val="FFFFFF"/>
              </a:solidFill>
              <a:latin typeface="Raleway Bold"/>
              <a:ea typeface="Raleway Bold"/>
              <a:cs typeface="Raleway Bold"/>
              <a:sym typeface="Raleway Bold"/>
            </a:endParaRPr>
          </a:p>
          <a:p>
            <a:pPr marL="647697" lvl="1" indent="-323848" algn="just">
              <a:lnSpc>
                <a:spcPts val="4499"/>
              </a:lnSpc>
              <a:buFont typeface="Arial"/>
              <a:buChar char="•"/>
            </a:pPr>
            <a:r>
              <a:rPr lang="en-US" sz="2999" b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Low in sugar</a:t>
            </a:r>
            <a:r>
              <a:rPr lang="en-US" sz="29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2999" b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lactose-free</a:t>
            </a:r>
            <a:r>
              <a:rPr lang="en-US" sz="29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, and suitable for </a:t>
            </a:r>
            <a:r>
              <a:rPr lang="en-US" sz="2999" b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gluten-sensitive </a:t>
            </a:r>
            <a:r>
              <a:rPr lang="en-US" sz="29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individuals (326 kCal).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02819" y="2080356"/>
            <a:ext cx="852732" cy="605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Salt </a:t>
            </a:r>
          </a:p>
          <a:p>
            <a:pPr algn="ctr">
              <a:lnSpc>
                <a:spcPts val="2400"/>
              </a:lnSpc>
            </a:pPr>
            <a:r>
              <a:rPr lang="en-US" sz="1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0.6%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2208" y="-251059"/>
            <a:ext cx="2475186" cy="11152324"/>
            <a:chOff x="0" y="0"/>
            <a:chExt cx="651901" cy="29372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1901" cy="2937238"/>
            </a:xfrm>
            <a:custGeom>
              <a:avLst/>
              <a:gdLst/>
              <a:ahLst/>
              <a:cxnLst/>
              <a:rect l="l" t="t" r="r" b="b"/>
              <a:pathLst>
                <a:path w="651901" h="2937238">
                  <a:moveTo>
                    <a:pt x="0" y="0"/>
                  </a:moveTo>
                  <a:lnTo>
                    <a:pt x="651901" y="0"/>
                  </a:lnTo>
                  <a:lnTo>
                    <a:pt x="651901" y="2937238"/>
                  </a:lnTo>
                  <a:lnTo>
                    <a:pt x="0" y="2937238"/>
                  </a:lnTo>
                  <a:close/>
                </a:path>
              </a:pathLst>
            </a:custGeom>
            <a:solidFill>
              <a:srgbClr val="FADB5E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51901" cy="29753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1320" t="10831" r="23512" b="6317"/>
          <a:stretch>
            <a:fillRect/>
          </a:stretch>
        </p:blipFill>
        <p:spPr>
          <a:xfrm>
            <a:off x="3236385" y="1999991"/>
            <a:ext cx="13830467" cy="8574903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5866267" y="3151394"/>
            <a:ext cx="4725456" cy="4347419"/>
          </a:xfrm>
          <a:custGeom>
            <a:avLst/>
            <a:gdLst/>
            <a:ahLst/>
            <a:cxnLst/>
            <a:rect l="l" t="t" r="r" b="b"/>
            <a:pathLst>
              <a:path w="4725456" h="4347419">
                <a:moveTo>
                  <a:pt x="0" y="0"/>
                </a:moveTo>
                <a:lnTo>
                  <a:pt x="4725456" y="0"/>
                </a:lnTo>
                <a:lnTo>
                  <a:pt x="4725456" y="4347419"/>
                </a:lnTo>
                <a:lnTo>
                  <a:pt x="0" y="43474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Freeform 7"/>
          <p:cNvSpPr/>
          <p:nvPr/>
        </p:nvSpPr>
        <p:spPr>
          <a:xfrm>
            <a:off x="15866267" y="209830"/>
            <a:ext cx="2108585" cy="2779024"/>
          </a:xfrm>
          <a:custGeom>
            <a:avLst/>
            <a:gdLst/>
            <a:ahLst/>
            <a:cxnLst/>
            <a:rect l="l" t="t" r="r" b="b"/>
            <a:pathLst>
              <a:path w="2108585" h="2779024">
                <a:moveTo>
                  <a:pt x="0" y="0"/>
                </a:moveTo>
                <a:lnTo>
                  <a:pt x="2108585" y="0"/>
                </a:lnTo>
                <a:lnTo>
                  <a:pt x="2108585" y="2779024"/>
                </a:lnTo>
                <a:lnTo>
                  <a:pt x="0" y="27790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8" name="Group 8"/>
          <p:cNvGrpSpPr/>
          <p:nvPr/>
        </p:nvGrpSpPr>
        <p:grpSpPr>
          <a:xfrm>
            <a:off x="0" y="2163897"/>
            <a:ext cx="2979603" cy="297960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9761" y="0"/>
                  </a:moveTo>
                  <a:lnTo>
                    <a:pt x="753039" y="0"/>
                  </a:lnTo>
                  <a:cubicBezTo>
                    <a:pt x="768889" y="0"/>
                    <a:pt x="784089" y="6296"/>
                    <a:pt x="795296" y="17504"/>
                  </a:cubicBezTo>
                  <a:cubicBezTo>
                    <a:pt x="806504" y="28711"/>
                    <a:pt x="812800" y="43911"/>
                    <a:pt x="812800" y="59761"/>
                  </a:cubicBezTo>
                  <a:lnTo>
                    <a:pt x="812800" y="753039"/>
                  </a:lnTo>
                  <a:cubicBezTo>
                    <a:pt x="812800" y="768889"/>
                    <a:pt x="806504" y="784089"/>
                    <a:pt x="795296" y="795296"/>
                  </a:cubicBezTo>
                  <a:cubicBezTo>
                    <a:pt x="784089" y="806504"/>
                    <a:pt x="768889" y="812800"/>
                    <a:pt x="753039" y="812800"/>
                  </a:cubicBezTo>
                  <a:lnTo>
                    <a:pt x="59761" y="812800"/>
                  </a:lnTo>
                  <a:cubicBezTo>
                    <a:pt x="43911" y="812800"/>
                    <a:pt x="28711" y="806504"/>
                    <a:pt x="17504" y="795296"/>
                  </a:cubicBezTo>
                  <a:cubicBezTo>
                    <a:pt x="6296" y="784089"/>
                    <a:pt x="0" y="768889"/>
                    <a:pt x="0" y="753039"/>
                  </a:cubicBezTo>
                  <a:lnTo>
                    <a:pt x="0" y="59761"/>
                  </a:lnTo>
                  <a:cubicBezTo>
                    <a:pt x="0" y="43911"/>
                    <a:pt x="6296" y="28711"/>
                    <a:pt x="17504" y="17504"/>
                  </a:cubicBezTo>
                  <a:cubicBezTo>
                    <a:pt x="28711" y="6296"/>
                    <a:pt x="43911" y="0"/>
                    <a:pt x="59761" y="0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5507057"/>
            <a:ext cx="3006621" cy="300662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9224" y="0"/>
                  </a:moveTo>
                  <a:lnTo>
                    <a:pt x="753576" y="0"/>
                  </a:lnTo>
                  <a:cubicBezTo>
                    <a:pt x="786285" y="0"/>
                    <a:pt x="812800" y="26515"/>
                    <a:pt x="812800" y="59224"/>
                  </a:cubicBezTo>
                  <a:lnTo>
                    <a:pt x="812800" y="753576"/>
                  </a:lnTo>
                  <a:cubicBezTo>
                    <a:pt x="812800" y="786285"/>
                    <a:pt x="786285" y="812800"/>
                    <a:pt x="753576" y="812800"/>
                  </a:cubicBezTo>
                  <a:lnTo>
                    <a:pt x="59224" y="812800"/>
                  </a:lnTo>
                  <a:cubicBezTo>
                    <a:pt x="26515" y="812800"/>
                    <a:pt x="0" y="786285"/>
                    <a:pt x="0" y="753576"/>
                  </a:cubicBezTo>
                  <a:lnTo>
                    <a:pt x="0" y="59224"/>
                  </a:lnTo>
                  <a:cubicBezTo>
                    <a:pt x="0" y="26515"/>
                    <a:pt x="26515" y="0"/>
                    <a:pt x="59224" y="0"/>
                  </a:cubicBezTo>
                  <a:close/>
                </a:path>
              </a:pathLst>
            </a:custGeom>
            <a:blipFill>
              <a:blip r:embed="rId9"/>
              <a:stretch>
                <a:fillRect l="-20063" r="-20063"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459736"/>
            <a:ext cx="18245837" cy="1540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64"/>
              </a:lnSpc>
            </a:pPr>
            <a:r>
              <a:rPr lang="en-US" sz="10764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Packaging and branding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7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5484" y="2101241"/>
            <a:ext cx="4558136" cy="1815187"/>
          </a:xfrm>
          <a:custGeom>
            <a:avLst/>
            <a:gdLst/>
            <a:ahLst/>
            <a:cxnLst/>
            <a:rect l="l" t="t" r="r" b="b"/>
            <a:pathLst>
              <a:path w="4558136" h="1815187">
                <a:moveTo>
                  <a:pt x="0" y="0"/>
                </a:moveTo>
                <a:lnTo>
                  <a:pt x="4558137" y="0"/>
                </a:lnTo>
                <a:lnTo>
                  <a:pt x="4558137" y="1815187"/>
                </a:lnTo>
                <a:lnTo>
                  <a:pt x="0" y="18151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" name="Freeform 3"/>
          <p:cNvSpPr/>
          <p:nvPr/>
        </p:nvSpPr>
        <p:spPr>
          <a:xfrm>
            <a:off x="6025246" y="557282"/>
            <a:ext cx="1658578" cy="3359146"/>
          </a:xfrm>
          <a:custGeom>
            <a:avLst/>
            <a:gdLst/>
            <a:ahLst/>
            <a:cxnLst/>
            <a:rect l="l" t="t" r="r" b="b"/>
            <a:pathLst>
              <a:path w="1658578" h="3359146">
                <a:moveTo>
                  <a:pt x="0" y="0"/>
                </a:moveTo>
                <a:lnTo>
                  <a:pt x="1658578" y="0"/>
                </a:lnTo>
                <a:lnTo>
                  <a:pt x="1658578" y="3359146"/>
                </a:lnTo>
                <a:lnTo>
                  <a:pt x="0" y="33591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4" name="Freeform 4"/>
          <p:cNvSpPr/>
          <p:nvPr/>
        </p:nvSpPr>
        <p:spPr>
          <a:xfrm>
            <a:off x="1530792" y="5172626"/>
            <a:ext cx="2112004" cy="4008497"/>
          </a:xfrm>
          <a:custGeom>
            <a:avLst/>
            <a:gdLst/>
            <a:ahLst/>
            <a:cxnLst/>
            <a:rect l="l" t="t" r="r" b="b"/>
            <a:pathLst>
              <a:path w="2112004" h="4008497">
                <a:moveTo>
                  <a:pt x="0" y="0"/>
                </a:moveTo>
                <a:lnTo>
                  <a:pt x="2112003" y="0"/>
                </a:lnTo>
                <a:lnTo>
                  <a:pt x="2112003" y="4008496"/>
                </a:lnTo>
                <a:lnTo>
                  <a:pt x="0" y="40084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0394" t="-51984" r="-120373" b="-53209"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5" name="Freeform 5"/>
          <p:cNvSpPr/>
          <p:nvPr/>
        </p:nvSpPr>
        <p:spPr>
          <a:xfrm>
            <a:off x="5715232" y="5359795"/>
            <a:ext cx="2278607" cy="3602079"/>
          </a:xfrm>
          <a:custGeom>
            <a:avLst/>
            <a:gdLst/>
            <a:ahLst/>
            <a:cxnLst/>
            <a:rect l="l" t="t" r="r" b="b"/>
            <a:pathLst>
              <a:path w="2278607" h="3602079">
                <a:moveTo>
                  <a:pt x="0" y="0"/>
                </a:moveTo>
                <a:lnTo>
                  <a:pt x="2278607" y="0"/>
                </a:lnTo>
                <a:lnTo>
                  <a:pt x="2278607" y="3602079"/>
                </a:lnTo>
                <a:lnTo>
                  <a:pt x="0" y="36020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3893"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6" name="Freeform 6"/>
          <p:cNvSpPr/>
          <p:nvPr/>
        </p:nvSpPr>
        <p:spPr>
          <a:xfrm>
            <a:off x="11311021" y="1683251"/>
            <a:ext cx="4669211" cy="7353088"/>
          </a:xfrm>
          <a:custGeom>
            <a:avLst/>
            <a:gdLst/>
            <a:ahLst/>
            <a:cxnLst/>
            <a:rect l="l" t="t" r="r" b="b"/>
            <a:pathLst>
              <a:path w="4669211" h="7353088">
                <a:moveTo>
                  <a:pt x="0" y="0"/>
                </a:moveTo>
                <a:lnTo>
                  <a:pt x="4669211" y="0"/>
                </a:lnTo>
                <a:lnTo>
                  <a:pt x="4669211" y="7353088"/>
                </a:lnTo>
                <a:lnTo>
                  <a:pt x="0" y="73530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TextBox 7"/>
          <p:cNvSpPr txBox="1"/>
          <p:nvPr/>
        </p:nvSpPr>
        <p:spPr>
          <a:xfrm>
            <a:off x="-662990" y="491487"/>
            <a:ext cx="7207400" cy="1131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7800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Market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38995" y="4213690"/>
            <a:ext cx="2411115" cy="511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Price: 0.83 €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5663" y="9171975"/>
            <a:ext cx="3437780" cy="511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Price: 4.55 €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06944" y="4213690"/>
            <a:ext cx="3295182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Price: 4.50 €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61917" y="9171975"/>
            <a:ext cx="2385236" cy="511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Price: 5.20 €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342553" y="9201150"/>
            <a:ext cx="8606147" cy="502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8"/>
              </a:lnSpc>
              <a:spcBef>
                <a:spcPct val="0"/>
              </a:spcBef>
            </a:pPr>
            <a:r>
              <a:rPr lang="en-US" sz="2984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Price:  3.80 €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41927" y="491487"/>
            <a:ext cx="7207400" cy="1131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7800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Our product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7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74413" y="2087633"/>
            <a:ext cx="14339174" cy="7008053"/>
            <a:chOff x="0" y="0"/>
            <a:chExt cx="3776573" cy="18457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76573" cy="1845742"/>
            </a:xfrm>
            <a:custGeom>
              <a:avLst/>
              <a:gdLst/>
              <a:ahLst/>
              <a:cxnLst/>
              <a:rect l="l" t="t" r="r" b="b"/>
              <a:pathLst>
                <a:path w="3776573" h="1845742">
                  <a:moveTo>
                    <a:pt x="0" y="0"/>
                  </a:moveTo>
                  <a:lnTo>
                    <a:pt x="3776573" y="0"/>
                  </a:lnTo>
                  <a:lnTo>
                    <a:pt x="3776573" y="1845742"/>
                  </a:lnTo>
                  <a:lnTo>
                    <a:pt x="0" y="1845742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776573" cy="1883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453889" y="2229129"/>
            <a:ext cx="13348869" cy="6740894"/>
          </a:xfrm>
          <a:custGeom>
            <a:avLst/>
            <a:gdLst/>
            <a:ahLst/>
            <a:cxnLst/>
            <a:rect l="l" t="t" r="r" b="b"/>
            <a:pathLst>
              <a:path w="13348869" h="6740894">
                <a:moveTo>
                  <a:pt x="0" y="0"/>
                </a:moveTo>
                <a:lnTo>
                  <a:pt x="13348869" y="0"/>
                </a:lnTo>
                <a:lnTo>
                  <a:pt x="13348869" y="6740894"/>
                </a:lnTo>
                <a:lnTo>
                  <a:pt x="0" y="67408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6" name="TextBox 6"/>
          <p:cNvSpPr txBox="1"/>
          <p:nvPr/>
        </p:nvSpPr>
        <p:spPr>
          <a:xfrm>
            <a:off x="156875" y="667509"/>
            <a:ext cx="7207400" cy="1131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7800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Finance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1974413" y="1799085"/>
            <a:ext cx="3861613" cy="0"/>
          </a:xfrm>
          <a:prstGeom prst="line">
            <a:avLst/>
          </a:prstGeom>
          <a:ln w="38100" cap="flat">
            <a:solidFill>
              <a:srgbClr val="FADB5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8" name="Freeform 8"/>
          <p:cNvSpPr/>
          <p:nvPr/>
        </p:nvSpPr>
        <p:spPr>
          <a:xfrm rot="-5011051">
            <a:off x="10660840" y="4518299"/>
            <a:ext cx="3791508" cy="2938419"/>
          </a:xfrm>
          <a:custGeom>
            <a:avLst/>
            <a:gdLst/>
            <a:ahLst/>
            <a:cxnLst/>
            <a:rect l="l" t="t" r="r" b="b"/>
            <a:pathLst>
              <a:path w="3791508" h="2938419">
                <a:moveTo>
                  <a:pt x="0" y="0"/>
                </a:moveTo>
                <a:lnTo>
                  <a:pt x="3791508" y="0"/>
                </a:lnTo>
                <a:lnTo>
                  <a:pt x="3791508" y="2938419"/>
                </a:lnTo>
                <a:lnTo>
                  <a:pt x="0" y="29384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9" name="Group 9"/>
          <p:cNvGrpSpPr/>
          <p:nvPr/>
        </p:nvGrpSpPr>
        <p:grpSpPr>
          <a:xfrm>
            <a:off x="11272976" y="903126"/>
            <a:ext cx="5986324" cy="1799184"/>
            <a:chOff x="0" y="0"/>
            <a:chExt cx="1576645" cy="4738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76645" cy="473859"/>
            </a:xfrm>
            <a:custGeom>
              <a:avLst/>
              <a:gdLst/>
              <a:ahLst/>
              <a:cxnLst/>
              <a:rect l="l" t="t" r="r" b="b"/>
              <a:pathLst>
                <a:path w="1576645" h="473859">
                  <a:moveTo>
                    <a:pt x="65957" y="0"/>
                  </a:moveTo>
                  <a:lnTo>
                    <a:pt x="1510688" y="0"/>
                  </a:lnTo>
                  <a:cubicBezTo>
                    <a:pt x="1547115" y="0"/>
                    <a:pt x="1576645" y="29530"/>
                    <a:pt x="1576645" y="65957"/>
                  </a:cubicBezTo>
                  <a:lnTo>
                    <a:pt x="1576645" y="407903"/>
                  </a:lnTo>
                  <a:cubicBezTo>
                    <a:pt x="1576645" y="444329"/>
                    <a:pt x="1547115" y="473859"/>
                    <a:pt x="1510688" y="473859"/>
                  </a:cubicBezTo>
                  <a:lnTo>
                    <a:pt x="65957" y="473859"/>
                  </a:lnTo>
                  <a:cubicBezTo>
                    <a:pt x="29530" y="473859"/>
                    <a:pt x="0" y="444329"/>
                    <a:pt x="0" y="407903"/>
                  </a:cubicBezTo>
                  <a:lnTo>
                    <a:pt x="0" y="65957"/>
                  </a:lnTo>
                  <a:cubicBezTo>
                    <a:pt x="0" y="29530"/>
                    <a:pt x="29530" y="0"/>
                    <a:pt x="65957" y="0"/>
                  </a:cubicBezTo>
                  <a:close/>
                </a:path>
              </a:pathLst>
            </a:custGeom>
            <a:solidFill>
              <a:srgbClr val="004011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576645" cy="511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3924819">
            <a:off x="13718793" y="3931537"/>
            <a:ext cx="2116707" cy="597970"/>
          </a:xfrm>
          <a:custGeom>
            <a:avLst/>
            <a:gdLst/>
            <a:ahLst/>
            <a:cxnLst/>
            <a:rect l="l" t="t" r="r" b="b"/>
            <a:pathLst>
              <a:path w="2116707" h="597970">
                <a:moveTo>
                  <a:pt x="0" y="0"/>
                </a:moveTo>
                <a:lnTo>
                  <a:pt x="2116707" y="0"/>
                </a:lnTo>
                <a:lnTo>
                  <a:pt x="2116707" y="597970"/>
                </a:lnTo>
                <a:lnTo>
                  <a:pt x="0" y="5979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3" name="Freeform 13"/>
          <p:cNvSpPr/>
          <p:nvPr/>
        </p:nvSpPr>
        <p:spPr>
          <a:xfrm>
            <a:off x="15802758" y="3000787"/>
            <a:ext cx="1703663" cy="1229735"/>
          </a:xfrm>
          <a:custGeom>
            <a:avLst/>
            <a:gdLst/>
            <a:ahLst/>
            <a:cxnLst/>
            <a:rect l="l" t="t" r="r" b="b"/>
            <a:pathLst>
              <a:path w="1703663" h="1229735">
                <a:moveTo>
                  <a:pt x="0" y="0"/>
                </a:moveTo>
                <a:lnTo>
                  <a:pt x="1703663" y="0"/>
                </a:lnTo>
                <a:lnTo>
                  <a:pt x="1703663" y="1229735"/>
                </a:lnTo>
                <a:lnTo>
                  <a:pt x="0" y="12297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4" name="Freeform 14"/>
          <p:cNvSpPr/>
          <p:nvPr/>
        </p:nvSpPr>
        <p:spPr>
          <a:xfrm>
            <a:off x="15802758" y="4713717"/>
            <a:ext cx="1814099" cy="1207200"/>
          </a:xfrm>
          <a:custGeom>
            <a:avLst/>
            <a:gdLst/>
            <a:ahLst/>
            <a:cxnLst/>
            <a:rect l="l" t="t" r="r" b="b"/>
            <a:pathLst>
              <a:path w="1814099" h="1207200">
                <a:moveTo>
                  <a:pt x="0" y="0"/>
                </a:moveTo>
                <a:lnTo>
                  <a:pt x="1814099" y="0"/>
                </a:lnTo>
                <a:lnTo>
                  <a:pt x="1814099" y="1207200"/>
                </a:lnTo>
                <a:lnTo>
                  <a:pt x="0" y="12072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5" name="Freeform 15"/>
          <p:cNvSpPr/>
          <p:nvPr/>
        </p:nvSpPr>
        <p:spPr>
          <a:xfrm>
            <a:off x="15802758" y="6406692"/>
            <a:ext cx="1814099" cy="1223692"/>
          </a:xfrm>
          <a:custGeom>
            <a:avLst/>
            <a:gdLst/>
            <a:ahLst/>
            <a:cxnLst/>
            <a:rect l="l" t="t" r="r" b="b"/>
            <a:pathLst>
              <a:path w="1814099" h="1223692">
                <a:moveTo>
                  <a:pt x="0" y="0"/>
                </a:moveTo>
                <a:lnTo>
                  <a:pt x="1814099" y="0"/>
                </a:lnTo>
                <a:lnTo>
                  <a:pt x="1814099" y="1223692"/>
                </a:lnTo>
                <a:lnTo>
                  <a:pt x="0" y="12236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6" name="TextBox 16"/>
          <p:cNvSpPr txBox="1"/>
          <p:nvPr/>
        </p:nvSpPr>
        <p:spPr>
          <a:xfrm>
            <a:off x="11246795" y="1222622"/>
            <a:ext cx="5967288" cy="111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1"/>
              </a:lnSpc>
              <a:spcBef>
                <a:spcPct val="0"/>
              </a:spcBef>
            </a:pPr>
            <a:r>
              <a:rPr lang="en-US" sz="2165" b="1">
                <a:solidFill>
                  <a:srgbClr val="EEEEE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Advantages: Lower price, combining grissinis </a:t>
            </a:r>
          </a:p>
          <a:p>
            <a:pPr algn="ctr">
              <a:lnSpc>
                <a:spcPts val="3031"/>
              </a:lnSpc>
              <a:spcBef>
                <a:spcPct val="0"/>
              </a:spcBef>
            </a:pPr>
            <a:r>
              <a:rPr lang="en-US" sz="2165" b="1">
                <a:solidFill>
                  <a:srgbClr val="EEEEE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with “lummus”.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7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91386" y="-853263"/>
            <a:ext cx="3086100" cy="12081559"/>
            <a:chOff x="0" y="0"/>
            <a:chExt cx="812800" cy="31819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181974"/>
            </a:xfrm>
            <a:custGeom>
              <a:avLst/>
              <a:gdLst/>
              <a:ahLst/>
              <a:cxnLst/>
              <a:rect l="l" t="t" r="r" b="b"/>
              <a:pathLst>
                <a:path w="812800" h="3181974">
                  <a:moveTo>
                    <a:pt x="0" y="0"/>
                  </a:moveTo>
                  <a:lnTo>
                    <a:pt x="812800" y="0"/>
                  </a:lnTo>
                  <a:lnTo>
                    <a:pt x="812800" y="3181974"/>
                  </a:lnTo>
                  <a:lnTo>
                    <a:pt x="0" y="3181974"/>
                  </a:lnTo>
                  <a:close/>
                </a:path>
              </a:pathLst>
            </a:custGeom>
            <a:solidFill>
              <a:srgbClr val="FADB5E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32200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264642" y="1991670"/>
            <a:ext cx="2525323" cy="0"/>
          </a:xfrm>
          <a:prstGeom prst="line">
            <a:avLst/>
          </a:prstGeom>
          <a:ln w="38100" cap="flat">
            <a:solidFill>
              <a:srgbClr val="FADB5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" name="Freeform 6"/>
          <p:cNvSpPr/>
          <p:nvPr/>
        </p:nvSpPr>
        <p:spPr>
          <a:xfrm>
            <a:off x="15939956" y="2353620"/>
            <a:ext cx="2638689" cy="1444082"/>
          </a:xfrm>
          <a:custGeom>
            <a:avLst/>
            <a:gdLst/>
            <a:ahLst/>
            <a:cxnLst/>
            <a:rect l="l" t="t" r="r" b="b"/>
            <a:pathLst>
              <a:path w="2638689" h="1444082">
                <a:moveTo>
                  <a:pt x="0" y="0"/>
                </a:moveTo>
                <a:lnTo>
                  <a:pt x="2638688" y="0"/>
                </a:lnTo>
                <a:lnTo>
                  <a:pt x="2638688" y="1444082"/>
                </a:lnTo>
                <a:lnTo>
                  <a:pt x="0" y="1444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7" name="Group 7"/>
          <p:cNvGrpSpPr/>
          <p:nvPr/>
        </p:nvGrpSpPr>
        <p:grpSpPr>
          <a:xfrm>
            <a:off x="0" y="5971165"/>
            <a:ext cx="3573260" cy="357326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16666" b="-16666"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687560" y="3075661"/>
            <a:ext cx="3670667" cy="367066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t="-20959" b="-12373"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799206" y="5743548"/>
            <a:ext cx="3636902" cy="363690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25046" r="-25046"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847071" y="2803952"/>
            <a:ext cx="3681922" cy="368192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2628822" y="3326232"/>
            <a:ext cx="2118420" cy="2637362"/>
          </a:xfrm>
          <a:custGeom>
            <a:avLst/>
            <a:gdLst/>
            <a:ahLst/>
            <a:cxnLst/>
            <a:rect l="l" t="t" r="r" b="b"/>
            <a:pathLst>
              <a:path w="2118420" h="2637362">
                <a:moveTo>
                  <a:pt x="0" y="0"/>
                </a:moveTo>
                <a:lnTo>
                  <a:pt x="2118420" y="0"/>
                </a:lnTo>
                <a:lnTo>
                  <a:pt x="2118420" y="2637362"/>
                </a:lnTo>
                <a:lnTo>
                  <a:pt x="0" y="26373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16" name="Group 16"/>
          <p:cNvGrpSpPr/>
          <p:nvPr/>
        </p:nvGrpSpPr>
        <p:grpSpPr>
          <a:xfrm rot="-7777559">
            <a:off x="3062565" y="5553990"/>
            <a:ext cx="1021389" cy="1455062"/>
            <a:chOff x="0" y="0"/>
            <a:chExt cx="540179" cy="76953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40179" cy="769534"/>
            </a:xfrm>
            <a:custGeom>
              <a:avLst/>
              <a:gdLst/>
              <a:ahLst/>
              <a:cxnLst/>
              <a:rect l="l" t="t" r="r" b="b"/>
              <a:pathLst>
                <a:path w="540179" h="769534">
                  <a:moveTo>
                    <a:pt x="270089" y="769534"/>
                  </a:moveTo>
                  <a:lnTo>
                    <a:pt x="0" y="363134"/>
                  </a:lnTo>
                  <a:lnTo>
                    <a:pt x="203200" y="363134"/>
                  </a:lnTo>
                  <a:lnTo>
                    <a:pt x="203200" y="0"/>
                  </a:lnTo>
                  <a:lnTo>
                    <a:pt x="336979" y="0"/>
                  </a:lnTo>
                  <a:lnTo>
                    <a:pt x="336979" y="363134"/>
                  </a:lnTo>
                  <a:lnTo>
                    <a:pt x="540179" y="363134"/>
                  </a:lnTo>
                  <a:lnTo>
                    <a:pt x="270089" y="769534"/>
                  </a:lnTo>
                  <a:close/>
                </a:path>
              </a:pathLst>
            </a:custGeom>
            <a:solidFill>
              <a:srgbClr val="AD9E00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03200" y="-38100"/>
              <a:ext cx="133779" cy="706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2788856">
            <a:off x="7199471" y="5540037"/>
            <a:ext cx="1021389" cy="1455062"/>
            <a:chOff x="0" y="0"/>
            <a:chExt cx="540179" cy="76953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40179" cy="769534"/>
            </a:xfrm>
            <a:custGeom>
              <a:avLst/>
              <a:gdLst/>
              <a:ahLst/>
              <a:cxnLst/>
              <a:rect l="l" t="t" r="r" b="b"/>
              <a:pathLst>
                <a:path w="540179" h="769534">
                  <a:moveTo>
                    <a:pt x="270089" y="769534"/>
                  </a:moveTo>
                  <a:lnTo>
                    <a:pt x="0" y="363134"/>
                  </a:lnTo>
                  <a:lnTo>
                    <a:pt x="203200" y="363134"/>
                  </a:lnTo>
                  <a:lnTo>
                    <a:pt x="203200" y="0"/>
                  </a:lnTo>
                  <a:lnTo>
                    <a:pt x="336979" y="0"/>
                  </a:lnTo>
                  <a:lnTo>
                    <a:pt x="336979" y="363134"/>
                  </a:lnTo>
                  <a:lnTo>
                    <a:pt x="540179" y="363134"/>
                  </a:lnTo>
                  <a:lnTo>
                    <a:pt x="270089" y="769534"/>
                  </a:lnTo>
                  <a:close/>
                </a:path>
              </a:pathLst>
            </a:custGeom>
            <a:solidFill>
              <a:srgbClr val="AD9E00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03200" y="-38100"/>
              <a:ext cx="133779" cy="706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-7806186">
            <a:off x="11232677" y="5528008"/>
            <a:ext cx="1021389" cy="1455062"/>
            <a:chOff x="0" y="0"/>
            <a:chExt cx="540179" cy="76953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40179" cy="769534"/>
            </a:xfrm>
            <a:custGeom>
              <a:avLst/>
              <a:gdLst/>
              <a:ahLst/>
              <a:cxnLst/>
              <a:rect l="l" t="t" r="r" b="b"/>
              <a:pathLst>
                <a:path w="540179" h="769534">
                  <a:moveTo>
                    <a:pt x="270089" y="769534"/>
                  </a:moveTo>
                  <a:lnTo>
                    <a:pt x="0" y="363134"/>
                  </a:lnTo>
                  <a:lnTo>
                    <a:pt x="203200" y="363134"/>
                  </a:lnTo>
                  <a:lnTo>
                    <a:pt x="203200" y="0"/>
                  </a:lnTo>
                  <a:lnTo>
                    <a:pt x="336979" y="0"/>
                  </a:lnTo>
                  <a:lnTo>
                    <a:pt x="336979" y="363134"/>
                  </a:lnTo>
                  <a:lnTo>
                    <a:pt x="540179" y="363134"/>
                  </a:lnTo>
                  <a:lnTo>
                    <a:pt x="270089" y="769534"/>
                  </a:lnTo>
                  <a:close/>
                </a:path>
              </a:pathLst>
            </a:custGeom>
            <a:solidFill>
              <a:srgbClr val="AD9E00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03200" y="-38100"/>
              <a:ext cx="133779" cy="706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 rot="-647651">
            <a:off x="5113265" y="7862240"/>
            <a:ext cx="9008783" cy="2544981"/>
          </a:xfrm>
          <a:custGeom>
            <a:avLst/>
            <a:gdLst/>
            <a:ahLst/>
            <a:cxnLst/>
            <a:rect l="l" t="t" r="r" b="b"/>
            <a:pathLst>
              <a:path w="9008783" h="2544981">
                <a:moveTo>
                  <a:pt x="0" y="0"/>
                </a:moveTo>
                <a:lnTo>
                  <a:pt x="9008783" y="0"/>
                </a:lnTo>
                <a:lnTo>
                  <a:pt x="9008783" y="2544981"/>
                </a:lnTo>
                <a:lnTo>
                  <a:pt x="0" y="25449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6" name="Freeform 26"/>
          <p:cNvSpPr/>
          <p:nvPr/>
        </p:nvSpPr>
        <p:spPr>
          <a:xfrm>
            <a:off x="14747242" y="7344317"/>
            <a:ext cx="2984554" cy="2313029"/>
          </a:xfrm>
          <a:custGeom>
            <a:avLst/>
            <a:gdLst/>
            <a:ahLst/>
            <a:cxnLst/>
            <a:rect l="l" t="t" r="r" b="b"/>
            <a:pathLst>
              <a:path w="2984554" h="2313029">
                <a:moveTo>
                  <a:pt x="0" y="0"/>
                </a:moveTo>
                <a:lnTo>
                  <a:pt x="2984554" y="0"/>
                </a:lnTo>
                <a:lnTo>
                  <a:pt x="2984554" y="2313029"/>
                </a:lnTo>
                <a:lnTo>
                  <a:pt x="0" y="231302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7" name="Freeform 27"/>
          <p:cNvSpPr/>
          <p:nvPr/>
        </p:nvSpPr>
        <p:spPr>
          <a:xfrm rot="1539994">
            <a:off x="14280663" y="2353620"/>
            <a:ext cx="1703663" cy="1229735"/>
          </a:xfrm>
          <a:custGeom>
            <a:avLst/>
            <a:gdLst/>
            <a:ahLst/>
            <a:cxnLst/>
            <a:rect l="l" t="t" r="r" b="b"/>
            <a:pathLst>
              <a:path w="1703663" h="1229735">
                <a:moveTo>
                  <a:pt x="0" y="0"/>
                </a:moveTo>
                <a:lnTo>
                  <a:pt x="1703663" y="0"/>
                </a:lnTo>
                <a:lnTo>
                  <a:pt x="1703663" y="1229735"/>
                </a:lnTo>
                <a:lnTo>
                  <a:pt x="0" y="122973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8" name="TextBox 28"/>
          <p:cNvSpPr txBox="1"/>
          <p:nvPr/>
        </p:nvSpPr>
        <p:spPr>
          <a:xfrm>
            <a:off x="1264642" y="747695"/>
            <a:ext cx="8750596" cy="122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75"/>
              </a:lnSpc>
            </a:pPr>
            <a:r>
              <a:rPr lang="en-US" sz="8475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Distribution plan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384581" y="8184572"/>
            <a:ext cx="1508390" cy="712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3.80 €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</Words>
  <Application>Microsoft Office PowerPoint</Application>
  <PresentationFormat>Custom</PresentationFormat>
  <Paragraphs>133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The Seasons</vt:lpstr>
      <vt:lpstr>Open Sans Bold</vt:lpstr>
      <vt:lpstr>Raleway</vt:lpstr>
      <vt:lpstr>Calibri</vt:lpstr>
      <vt:lpstr>Raleway Bold</vt:lpstr>
      <vt:lpstr>Belleza</vt:lpstr>
      <vt:lpstr>DM Sans Bold</vt:lpstr>
      <vt:lpstr>Arimo Bold</vt:lpstr>
      <vt:lpstr>Open Sans</vt:lpstr>
      <vt:lpstr>The Seasons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BIP Presentation</dc:title>
  <dc:creator>Konstantina Avdala</dc:creator>
  <cp:lastModifiedBy>Konstantina Avdala</cp:lastModifiedBy>
  <cp:revision>1</cp:revision>
  <dcterms:created xsi:type="dcterms:W3CDTF">2006-08-16T00:00:00Z</dcterms:created>
  <dcterms:modified xsi:type="dcterms:W3CDTF">2025-07-14T18:34:27Z</dcterms:modified>
  <dc:identifier>DAGkJYqDZZc</dc:identifier>
</cp:coreProperties>
</file>