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A64A-0EA6-48D9-AB42-924F165817E4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11D5-D87E-4B54-9076-F8A8F41BD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HPLC Troubleshooting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Sigma Aldrich</a:t>
            </a:r>
          </a:p>
          <a:p>
            <a:r>
              <a:rPr lang="en-US" dirty="0"/>
              <a:t>Bulletin 826E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Injector and Injection </a:t>
            </a:r>
            <a:r>
              <a:rPr lang="en-US" sz="2400" dirty="0" smtClean="0"/>
              <a:t>Solvents (1)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injector rapidly introduces the sample into the system with</a:t>
            </a:r>
            <a:r>
              <a:rPr lang="el-GR" dirty="0" smtClean="0"/>
              <a:t> </a:t>
            </a:r>
            <a:r>
              <a:rPr lang="en-US" dirty="0" smtClean="0"/>
              <a:t>minimal disruption of the solvent flow.</a:t>
            </a:r>
            <a:endParaRPr lang="el-GR" dirty="0" smtClean="0"/>
          </a:p>
          <a:p>
            <a:r>
              <a:rPr lang="en-US" dirty="0" smtClean="0"/>
              <a:t>HPLC systems currently use</a:t>
            </a:r>
            <a:r>
              <a:rPr lang="el-GR" dirty="0" smtClean="0"/>
              <a:t> </a:t>
            </a:r>
            <a:r>
              <a:rPr lang="en-US" dirty="0" smtClean="0"/>
              <a:t>variable loop, fixed loop, and syringe-type injectors.</a:t>
            </a:r>
            <a:endParaRPr lang="el-GR" dirty="0" smtClean="0"/>
          </a:p>
          <a:p>
            <a:r>
              <a:rPr lang="en-US" dirty="0" smtClean="0"/>
              <a:t>These are</a:t>
            </a:r>
            <a:r>
              <a:rPr lang="el-GR" dirty="0" smtClean="0"/>
              <a:t> </a:t>
            </a:r>
            <a:r>
              <a:rPr lang="en-US" dirty="0" smtClean="0"/>
              <a:t>activated manually, pneumatically, or electrically.</a:t>
            </a:r>
          </a:p>
          <a:p>
            <a:r>
              <a:rPr lang="en-US" dirty="0" smtClean="0"/>
              <a:t>Mechanical problems involving the injector (e.g., leaks, plugged</a:t>
            </a:r>
            <a:r>
              <a:rPr lang="el-GR" dirty="0" smtClean="0"/>
              <a:t> </a:t>
            </a:r>
            <a:r>
              <a:rPr lang="en-US" dirty="0" smtClean="0"/>
              <a:t>capillary tubing, worn seals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φθαρμένες </a:t>
            </a:r>
            <a:r>
              <a:rPr lang="el-GR" dirty="0" smtClean="0">
                <a:solidFill>
                  <a:srgbClr val="FF0000"/>
                </a:solidFill>
              </a:rPr>
              <a:t>τσιμούχες</a:t>
            </a:r>
            <a:r>
              <a:rPr lang="en-US" dirty="0" smtClean="0"/>
              <a:t>) </a:t>
            </a:r>
            <a:r>
              <a:rPr lang="en-US" dirty="0" smtClean="0"/>
              <a:t>are easy to spot and correct.</a:t>
            </a:r>
            <a:endParaRPr lang="el-GR" dirty="0" smtClean="0"/>
          </a:p>
          <a:p>
            <a:r>
              <a:rPr lang="en-US" dirty="0" smtClean="0"/>
              <a:t>Use a </a:t>
            </a:r>
            <a:r>
              <a:rPr lang="en-US" dirty="0" err="1" smtClean="0"/>
              <a:t>precolumn</a:t>
            </a:r>
            <a:r>
              <a:rPr lang="el-GR" dirty="0" smtClean="0"/>
              <a:t> </a:t>
            </a:r>
            <a:r>
              <a:rPr lang="en-US" dirty="0" smtClean="0"/>
              <a:t>filter to prevent plugging of the column frit 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φρίτα / πορώδες φίλτρο</a:t>
            </a:r>
            <a:r>
              <a:rPr lang="el-GR" dirty="0" smtClean="0"/>
              <a:t>) </a:t>
            </a:r>
            <a:r>
              <a:rPr lang="en-US" dirty="0" smtClean="0"/>
              <a:t>due to physical</a:t>
            </a:r>
            <a:r>
              <a:rPr lang="el-GR" dirty="0" smtClean="0"/>
              <a:t> </a:t>
            </a:r>
            <a:r>
              <a:rPr lang="en-US" dirty="0" smtClean="0"/>
              <a:t>degradation of the injector seal.</a:t>
            </a:r>
            <a:endParaRPr lang="el-GR" dirty="0" smtClean="0"/>
          </a:p>
          <a:p>
            <a:r>
              <a:rPr lang="en-US" dirty="0" smtClean="0"/>
              <a:t>Other problems, such as</a:t>
            </a:r>
            <a:r>
              <a:rPr lang="el-GR" dirty="0" smtClean="0"/>
              <a:t> </a:t>
            </a:r>
            <a:r>
              <a:rPr lang="en-US" dirty="0" smtClean="0"/>
              <a:t>irreproducible injections, are more difficult to solve.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Injector and Injection </a:t>
            </a:r>
            <a:r>
              <a:rPr lang="en-US" sz="2400" dirty="0" smtClean="0"/>
              <a:t>Solvents (2)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Variable peak heights, split peaks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διχασμένες κορυφές</a:t>
            </a:r>
            <a:r>
              <a:rPr lang="el-GR" dirty="0" smtClean="0"/>
              <a:t>)</a:t>
            </a:r>
            <a:r>
              <a:rPr lang="en-US" dirty="0" smtClean="0"/>
              <a:t>, and broad peaks can be caused</a:t>
            </a:r>
            <a:r>
              <a:rPr lang="el-GR" dirty="0" smtClean="0"/>
              <a:t> </a:t>
            </a:r>
            <a:r>
              <a:rPr lang="en-US" dirty="0" smtClean="0"/>
              <a:t>by incompletely filled sample loops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βρόχος</a:t>
            </a:r>
            <a:r>
              <a:rPr lang="el-GR" dirty="0" smtClean="0"/>
              <a:t>)</a:t>
            </a:r>
            <a:r>
              <a:rPr lang="en-US" dirty="0" smtClean="0"/>
              <a:t>, incompatibility of the injection</a:t>
            </a:r>
            <a:r>
              <a:rPr lang="el-GR" dirty="0" smtClean="0"/>
              <a:t> </a:t>
            </a:r>
            <a:r>
              <a:rPr lang="en-US" dirty="0" smtClean="0"/>
              <a:t>solvent with the mobile phase, or poor sample solubility.</a:t>
            </a:r>
            <a:endParaRPr lang="el-GR" dirty="0" smtClean="0"/>
          </a:p>
          <a:p>
            <a:r>
              <a:rPr lang="en-US" dirty="0" smtClean="0"/>
              <a:t>Whenever</a:t>
            </a:r>
            <a:r>
              <a:rPr lang="el-GR" dirty="0" smtClean="0"/>
              <a:t> </a:t>
            </a:r>
            <a:r>
              <a:rPr lang="en-US" dirty="0" smtClean="0"/>
              <a:t>possible, </a:t>
            </a:r>
            <a:r>
              <a:rPr lang="en-US" dirty="0" smtClean="0">
                <a:solidFill>
                  <a:srgbClr val="FF0000"/>
                </a:solidFill>
              </a:rPr>
              <a:t>dissolve and inject samples in mobile </a:t>
            </a:r>
            <a:r>
              <a:rPr lang="en-US" dirty="0" smtClean="0"/>
              <a:t>phase. Otherwise, be</a:t>
            </a:r>
            <a:r>
              <a:rPr lang="el-GR" dirty="0" smtClean="0"/>
              <a:t> </a:t>
            </a:r>
            <a:r>
              <a:rPr lang="en-US" dirty="0" smtClean="0"/>
              <a:t>sure the injection solvent is of lower eluting strength than the</a:t>
            </a:r>
            <a:r>
              <a:rPr lang="el-GR" dirty="0" smtClean="0"/>
              <a:t> </a:t>
            </a:r>
            <a:r>
              <a:rPr lang="en-US" dirty="0" smtClean="0"/>
              <a:t>mobile phase (following Table). </a:t>
            </a:r>
          </a:p>
          <a:p>
            <a:r>
              <a:rPr lang="en-US" dirty="0" smtClean="0"/>
              <a:t>Be aware that some </a:t>
            </a:r>
            <a:r>
              <a:rPr lang="en-US" dirty="0" err="1" smtClean="0"/>
              <a:t>autosamplers</a:t>
            </a:r>
            <a:r>
              <a:rPr lang="en-US" dirty="0" smtClean="0"/>
              <a:t> use separate syringe washing solutions. Make sure that the wash solution is compatible with and weaker than the mobile phase. </a:t>
            </a:r>
          </a:p>
          <a:p>
            <a:r>
              <a:rPr lang="en-US" dirty="0" smtClean="0"/>
              <a:t>This is especially important when switching between reversed and normal phase analyses.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Properties of Organic Solvents Commonly Used in HPLC</a:t>
            </a:r>
            <a:endParaRPr lang="en-US" sz="24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3463"/>
            <a:ext cx="8229600" cy="31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Column Protection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Although not an integral part of most equipment, mobile phase</a:t>
            </a:r>
          </a:p>
          <a:p>
            <a:pPr>
              <a:buNone/>
            </a:pPr>
            <a:r>
              <a:rPr lang="en-US" sz="2000" dirty="0" smtClean="0"/>
              <a:t>	inlet filters, pre-injector and pre-column filters, and guard columns</a:t>
            </a:r>
          </a:p>
          <a:p>
            <a:pPr>
              <a:buNone/>
            </a:pPr>
            <a:r>
              <a:rPr lang="en-US" sz="2000" dirty="0" smtClean="0"/>
              <a:t>	greatly reduce problems associated with complex separations.</a:t>
            </a:r>
          </a:p>
          <a:p>
            <a:r>
              <a:rPr lang="en-US" sz="2000" dirty="0" smtClean="0"/>
              <a:t>We recommend that </a:t>
            </a:r>
            <a:r>
              <a:rPr lang="en-US" sz="2000" dirty="0" smtClean="0">
                <a:solidFill>
                  <a:srgbClr val="FF0000"/>
                </a:solidFill>
              </a:rPr>
              <a:t>all samples be filtered through 0.45 </a:t>
            </a:r>
            <a:r>
              <a:rPr lang="en-US" sz="2000" dirty="0" err="1" smtClean="0">
                <a:solidFill>
                  <a:srgbClr val="FF0000"/>
                </a:solidFill>
              </a:rPr>
              <a:t>μm</a:t>
            </a:r>
            <a:r>
              <a:rPr lang="en-US" sz="2000" dirty="0" smtClean="0">
                <a:solidFill>
                  <a:srgbClr val="FF0000"/>
                </a:solidFill>
              </a:rPr>
              <a:t> or 0.2 </a:t>
            </a:r>
            <a:r>
              <a:rPr lang="en-US" sz="2000" dirty="0" err="1" smtClean="0">
                <a:solidFill>
                  <a:srgbClr val="FF0000"/>
                </a:solidFill>
              </a:rPr>
              <a:t>μm</a:t>
            </a:r>
            <a:r>
              <a:rPr lang="en-US" sz="2000" dirty="0" smtClean="0">
                <a:solidFill>
                  <a:srgbClr val="FF0000"/>
                </a:solidFill>
              </a:rPr>
              <a:t> syringe filters.</a:t>
            </a:r>
            <a:endParaRPr lang="el-GR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We strongly recommend the use of guard columns.</a:t>
            </a:r>
            <a:r>
              <a:rPr lang="el-GR" sz="2000" dirty="0" smtClean="0"/>
              <a:t> </a:t>
            </a:r>
            <a:r>
              <a:rPr lang="en-US" sz="2000" dirty="0" smtClean="0"/>
              <a:t>Filters and guard columns prevent particles and strongly </a:t>
            </a:r>
            <a:r>
              <a:rPr lang="en-US" sz="2000" dirty="0" smtClean="0"/>
              <a:t>retained</a:t>
            </a:r>
            <a:r>
              <a:rPr lang="el-GR" sz="2000" dirty="0" smtClean="0"/>
              <a:t> </a:t>
            </a:r>
            <a:r>
              <a:rPr lang="en-US" sz="2000" dirty="0" smtClean="0"/>
              <a:t>compounds </a:t>
            </a:r>
            <a:r>
              <a:rPr lang="en-US" sz="2000" dirty="0" smtClean="0"/>
              <a:t>from accumulating on the analytical column.</a:t>
            </a:r>
            <a:endParaRPr lang="el-GR" sz="2000" dirty="0" smtClean="0"/>
          </a:p>
          <a:p>
            <a:r>
              <a:rPr lang="en-US" sz="2000" dirty="0" smtClean="0"/>
              <a:t>The</a:t>
            </a:r>
            <a:r>
              <a:rPr lang="el-GR" sz="2000" dirty="0" smtClean="0"/>
              <a:t> </a:t>
            </a:r>
            <a:r>
              <a:rPr lang="en-US" sz="2000" dirty="0" smtClean="0"/>
              <a:t>useful life of these disposable products depends on mobile phase</a:t>
            </a:r>
            <a:r>
              <a:rPr lang="el-GR" sz="2000" dirty="0" smtClean="0"/>
              <a:t> </a:t>
            </a:r>
            <a:r>
              <a:rPr lang="en-US" sz="2000" dirty="0" smtClean="0"/>
              <a:t>composition, sample purity, pH, etc. As these devices become</a:t>
            </a:r>
            <a:r>
              <a:rPr lang="el-GR" sz="2000" dirty="0" smtClean="0"/>
              <a:t> </a:t>
            </a:r>
            <a:r>
              <a:rPr lang="en-US" sz="2000" dirty="0" smtClean="0"/>
              <a:t>contaminated or plugged with particles, pressure increases and</a:t>
            </a:r>
            <a:r>
              <a:rPr lang="el-GR" sz="2000" dirty="0" smtClean="0"/>
              <a:t> </a:t>
            </a:r>
            <a:r>
              <a:rPr lang="en-US" sz="2000" dirty="0" smtClean="0"/>
              <a:t>peaks broaden or split. </a:t>
            </a:r>
            <a:endParaRPr lang="el-GR" sz="2000" dirty="0" smtClean="0"/>
          </a:p>
          <a:p>
            <a:r>
              <a:rPr lang="en-US" sz="2000" dirty="0" smtClean="0"/>
              <a:t>As an example, the following Figure B presents a clear case for the use of guard columns.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G</a:t>
            </a:r>
            <a:r>
              <a:rPr lang="en-US" sz="2400" b="1" dirty="0" smtClean="0"/>
              <a:t>uard </a:t>
            </a:r>
            <a:r>
              <a:rPr lang="en-US" sz="2400" b="1" dirty="0"/>
              <a:t>Columns Prolong the Lifespan</a:t>
            </a:r>
            <a:br>
              <a:rPr lang="en-US" sz="2400" b="1" dirty="0"/>
            </a:br>
            <a:r>
              <a:rPr lang="en-US" sz="2400" b="1" dirty="0"/>
              <a:t>of Your Analytical Columns</a:t>
            </a:r>
            <a:endParaRPr lang="en-US" sz="24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057926" cy="51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Getting the Most from Your Analytical </a:t>
            </a:r>
            <a:r>
              <a:rPr lang="en-US" sz="2400" dirty="0" smtClean="0"/>
              <a:t>Column (1)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Regardless of whether the column contains a bonded reversed </a:t>
            </a:r>
            <a:r>
              <a:rPr lang="en-US" dirty="0" smtClean="0"/>
              <a:t>or</a:t>
            </a:r>
            <a:r>
              <a:rPr lang="el-GR" dirty="0" smtClean="0"/>
              <a:t> </a:t>
            </a:r>
            <a:r>
              <a:rPr lang="en-US" dirty="0" smtClean="0"/>
              <a:t>normal </a:t>
            </a:r>
            <a:r>
              <a:rPr lang="en-US" dirty="0" smtClean="0"/>
              <a:t>phase, ion exchange, affinity, hydrophobic interaction, </a:t>
            </a:r>
            <a:r>
              <a:rPr lang="en-US" dirty="0" smtClean="0"/>
              <a:t>size</a:t>
            </a:r>
            <a:r>
              <a:rPr lang="el-GR" dirty="0" smtClean="0"/>
              <a:t> </a:t>
            </a:r>
            <a:r>
              <a:rPr lang="en-US" dirty="0" smtClean="0"/>
              <a:t>exclusion</a:t>
            </a:r>
            <a:r>
              <a:rPr lang="en-US" dirty="0" smtClean="0"/>
              <a:t>, or resin/silica based packing, the most common problem</a:t>
            </a:r>
          </a:p>
          <a:p>
            <a:pPr>
              <a:buNone/>
            </a:pPr>
            <a:r>
              <a:rPr lang="en-US" dirty="0" smtClean="0"/>
              <a:t>	associated with analytical columns is deterioration (</a:t>
            </a:r>
            <a:r>
              <a:rPr lang="el-GR" dirty="0" smtClean="0">
                <a:solidFill>
                  <a:srgbClr val="FF0000"/>
                </a:solidFill>
              </a:rPr>
              <a:t>αλλοίωση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Symptoms of</a:t>
            </a:r>
            <a:r>
              <a:rPr lang="el-GR" dirty="0" smtClean="0"/>
              <a:t> </a:t>
            </a:r>
            <a:r>
              <a:rPr lang="en-US" dirty="0" smtClean="0"/>
              <a:t>deterioration are poor peak shape, split peaks, shoulders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(ώμοι</a:t>
            </a:r>
            <a:r>
              <a:rPr lang="el-GR" dirty="0" smtClean="0"/>
              <a:t>)</a:t>
            </a:r>
            <a:r>
              <a:rPr lang="en-US" dirty="0" smtClean="0"/>
              <a:t>, loss of</a:t>
            </a:r>
            <a:r>
              <a:rPr lang="el-GR" dirty="0" smtClean="0"/>
              <a:t> </a:t>
            </a:r>
            <a:r>
              <a:rPr lang="en-US" dirty="0" smtClean="0"/>
              <a:t>resolution, decreased retention times, and high back pressure.</a:t>
            </a:r>
          </a:p>
          <a:p>
            <a:r>
              <a:rPr lang="en-US" dirty="0" smtClean="0"/>
              <a:t>These symptoms indicate contaminants have accumulated on the</a:t>
            </a:r>
            <a:r>
              <a:rPr lang="el-GR" dirty="0" smtClean="0"/>
              <a:t> </a:t>
            </a:r>
            <a:r>
              <a:rPr lang="en-US" dirty="0" smtClean="0"/>
              <a:t>frit or column inlet, or there are voids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κενά</a:t>
            </a:r>
            <a:r>
              <a:rPr lang="el-GR" dirty="0" smtClean="0"/>
              <a:t>)</a:t>
            </a:r>
            <a:r>
              <a:rPr lang="en-US" dirty="0" smtClean="0"/>
              <a:t>, channels, or a depression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κατάπτωση</a:t>
            </a:r>
            <a:r>
              <a:rPr lang="el-GR" dirty="0" smtClean="0"/>
              <a:t>)</a:t>
            </a:r>
            <a:r>
              <a:rPr lang="en-US" dirty="0" smtClean="0"/>
              <a:t> in</a:t>
            </a:r>
            <a:r>
              <a:rPr lang="el-GR" dirty="0" smtClean="0"/>
              <a:t> </a:t>
            </a:r>
            <a:r>
              <a:rPr lang="en-US" dirty="0" smtClean="0"/>
              <a:t>the packing bed.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Getting the Most from Your Analytical </a:t>
            </a:r>
            <a:r>
              <a:rPr lang="en-US" sz="2400" dirty="0" smtClean="0"/>
              <a:t>Column (2)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Deterioration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αλλοίωση</a:t>
            </a:r>
            <a:r>
              <a:rPr lang="el-GR" dirty="0" smtClean="0"/>
              <a:t>)</a:t>
            </a:r>
            <a:r>
              <a:rPr lang="en-US" dirty="0" smtClean="0"/>
              <a:t> is more evident in higher efficiency columns. For</a:t>
            </a:r>
            <a:r>
              <a:rPr lang="el-GR" dirty="0" smtClean="0"/>
              <a:t> </a:t>
            </a:r>
            <a:r>
              <a:rPr lang="en-US" dirty="0" smtClean="0"/>
              <a:t>example, a 3 micron packing retained by 0.5 micron frits is more</a:t>
            </a:r>
            <a:r>
              <a:rPr lang="el-GR" dirty="0" smtClean="0"/>
              <a:t> </a:t>
            </a:r>
            <a:r>
              <a:rPr lang="en-US" dirty="0" smtClean="0"/>
              <a:t>susceptible to plugging than a 5 or 10 micron packing retained by</a:t>
            </a:r>
            <a:r>
              <a:rPr lang="el-GR" dirty="0" smtClean="0"/>
              <a:t> </a:t>
            </a:r>
            <a:r>
              <a:rPr lang="en-US" dirty="0" smtClean="0"/>
              <a:t>2 micron or larger frits.</a:t>
            </a:r>
            <a:endParaRPr lang="el-GR" dirty="0" smtClean="0"/>
          </a:p>
          <a:p>
            <a:r>
              <a:rPr lang="en-US" dirty="0" smtClean="0"/>
              <a:t>Proper column protection and sample</a:t>
            </a:r>
            <a:r>
              <a:rPr lang="el-GR" dirty="0" smtClean="0"/>
              <a:t> </a:t>
            </a:r>
            <a:r>
              <a:rPr lang="en-US" dirty="0" smtClean="0"/>
              <a:t>preparation are essential to getting the most from each column.</a:t>
            </a:r>
          </a:p>
          <a:p>
            <a:r>
              <a:rPr lang="en-US" dirty="0" smtClean="0"/>
              <a:t>Overloading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(υπερφόρτωση</a:t>
            </a:r>
            <a:r>
              <a:rPr lang="el-GR" dirty="0" smtClean="0"/>
              <a:t>)</a:t>
            </a:r>
            <a:r>
              <a:rPr lang="en-US" dirty="0" smtClean="0"/>
              <a:t> a column can cause poor peak shapes and other</a:t>
            </a:r>
            <a:r>
              <a:rPr lang="el-GR" dirty="0" smtClean="0"/>
              <a:t> </a:t>
            </a:r>
            <a:r>
              <a:rPr lang="en-US" dirty="0" smtClean="0"/>
              <a:t>problems.</a:t>
            </a:r>
            <a:endParaRPr lang="el-GR" dirty="0" smtClean="0"/>
          </a:p>
          <a:p>
            <a:r>
              <a:rPr lang="en-US" dirty="0" smtClean="0"/>
              <a:t>Column capacity depends on many factors, but typical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values for total amounts of </a:t>
            </a:r>
            <a:r>
              <a:rPr lang="en-US" dirty="0" err="1" smtClean="0"/>
              <a:t>analytes</a:t>
            </a:r>
            <a:r>
              <a:rPr lang="en-US" dirty="0" smtClean="0"/>
              <a:t> on a column are:</a:t>
            </a:r>
          </a:p>
          <a:p>
            <a:pPr lvl="1"/>
            <a:r>
              <a:rPr lang="en-US" dirty="0" smtClean="0"/>
              <a:t>Analytical column (25 cm x 4.6 mm) &lt;500 </a:t>
            </a:r>
            <a:r>
              <a:rPr lang="el-GR" dirty="0" smtClean="0"/>
              <a:t>μ</a:t>
            </a:r>
            <a:r>
              <a:rPr lang="en-US" dirty="0" smtClean="0"/>
              <a:t>g</a:t>
            </a:r>
          </a:p>
          <a:p>
            <a:pPr lvl="1"/>
            <a:r>
              <a:rPr lang="it-IT" dirty="0" smtClean="0"/>
              <a:t>Semi-preparative column (25 cm x 10 mm) &lt;100 mg</a:t>
            </a:r>
          </a:p>
          <a:p>
            <a:pPr lvl="1"/>
            <a:r>
              <a:rPr lang="en-US" dirty="0" smtClean="0"/>
              <a:t>Preparative column (25 cm x 21.mm) &lt;500 mg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Solving Detector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Detector problems fall into two categories — electrical and mechanical/optical.</a:t>
            </a:r>
            <a:endParaRPr lang="el-GR" dirty="0" smtClean="0"/>
          </a:p>
          <a:p>
            <a:r>
              <a:rPr lang="en-US" dirty="0" smtClean="0"/>
              <a:t>For electrical problems, you should contact the</a:t>
            </a:r>
            <a:r>
              <a:rPr lang="el-GR" dirty="0" smtClean="0"/>
              <a:t> </a:t>
            </a:r>
            <a:r>
              <a:rPr lang="en-US" dirty="0" smtClean="0"/>
              <a:t>instrument manufacturer.</a:t>
            </a:r>
            <a:endParaRPr lang="el-GR" dirty="0" smtClean="0"/>
          </a:p>
          <a:p>
            <a:r>
              <a:rPr lang="en-US" dirty="0" smtClean="0"/>
              <a:t>Mechanical or optical problems usually</a:t>
            </a:r>
            <a:r>
              <a:rPr lang="el-GR" dirty="0" smtClean="0"/>
              <a:t> </a:t>
            </a:r>
            <a:r>
              <a:rPr lang="en-US" dirty="0" smtClean="0"/>
              <a:t>can be traced to the flow cell. </a:t>
            </a:r>
            <a:endParaRPr lang="el-GR" dirty="0" smtClean="0"/>
          </a:p>
          <a:p>
            <a:r>
              <a:rPr lang="en-US" dirty="0" smtClean="0"/>
              <a:t>Detector-related problems include</a:t>
            </a:r>
            <a:r>
              <a:rPr lang="el-GR" dirty="0" smtClean="0"/>
              <a:t> </a:t>
            </a:r>
            <a:r>
              <a:rPr lang="en-US" dirty="0" smtClean="0"/>
              <a:t>leaks, air bubbles, and cell contamination. These usually produce</a:t>
            </a:r>
            <a:r>
              <a:rPr lang="el-GR" dirty="0" smtClean="0"/>
              <a:t> </a:t>
            </a:r>
            <a:r>
              <a:rPr lang="en-US" dirty="0" smtClean="0"/>
              <a:t>spikes or baseline noise on the chromatograms or low sensitivity.</a:t>
            </a:r>
          </a:p>
          <a:p>
            <a:r>
              <a:rPr lang="en-US" dirty="0" smtClean="0"/>
              <a:t>Some cells — especially those used in refractive index detectors —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are sensitive to pressure. Flow rates or back pressures that exceed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the manufacturer’s recommendation will break the cell window.</a:t>
            </a:r>
          </a:p>
          <a:p>
            <a:r>
              <a:rPr lang="en-US" dirty="0" smtClean="0"/>
              <a:t>Old or defective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ελαττωματικές</a:t>
            </a:r>
            <a:r>
              <a:rPr lang="el-GR" dirty="0" smtClean="0"/>
              <a:t>)</a:t>
            </a:r>
            <a:r>
              <a:rPr lang="en-US" dirty="0" smtClean="0"/>
              <a:t> lamps as well as incorrect detector rise time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χρόνος ανόδου ανιχνευτή</a:t>
            </a:r>
            <a:r>
              <a:rPr lang="el-GR" dirty="0" smtClean="0"/>
              <a:t>)</a:t>
            </a:r>
            <a:r>
              <a:rPr lang="en-US" dirty="0" smtClean="0"/>
              <a:t>, gain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ενίσχυση</a:t>
            </a:r>
            <a:r>
              <a:rPr lang="el-GR" dirty="0" smtClean="0"/>
              <a:t>) (</a:t>
            </a:r>
            <a:r>
              <a:rPr lang="en-US" dirty="0" smtClean="0"/>
              <a:t>,or attenuation 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εξασθένιση</a:t>
            </a:r>
            <a:r>
              <a:rPr lang="el-GR" dirty="0" smtClean="0"/>
              <a:t>) </a:t>
            </a:r>
            <a:r>
              <a:rPr lang="en-US" dirty="0" smtClean="0"/>
              <a:t>will reduce sensitivity and peak height. </a:t>
            </a:r>
            <a:endParaRPr lang="el-GR" dirty="0" smtClean="0"/>
          </a:p>
          <a:p>
            <a:r>
              <a:rPr lang="en-US" dirty="0" smtClean="0"/>
              <a:t>Faulty or</a:t>
            </a:r>
            <a:r>
              <a:rPr lang="el-GR" dirty="0" smtClean="0"/>
              <a:t> </a:t>
            </a:r>
            <a:r>
              <a:rPr lang="en-US" dirty="0" smtClean="0"/>
              <a:t>reversed cable connections can also be the source of problems.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Column Heater, Recorder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components seldom cause problems with the system.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Keeping Accurate Records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r>
              <a:rPr lang="en-US" sz="2000" dirty="0" smtClean="0"/>
              <a:t>Most problems don’t occur overnight, but develop gradually.</a:t>
            </a:r>
          </a:p>
          <a:p>
            <a:r>
              <a:rPr lang="en-US" sz="2000" dirty="0" smtClean="0"/>
              <a:t>Accurate record keeping, then, is vital to detecting and solving</a:t>
            </a:r>
            <a:r>
              <a:rPr lang="el-GR" sz="2000" dirty="0" smtClean="0"/>
              <a:t> </a:t>
            </a:r>
            <a:r>
              <a:rPr lang="en-US" sz="2000" dirty="0" smtClean="0"/>
              <a:t>many problems.</a:t>
            </a:r>
          </a:p>
          <a:p>
            <a:r>
              <a:rPr lang="en-US" sz="2000" dirty="0" smtClean="0"/>
              <a:t>Evaluate every column you receive, when you receive it and at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regular intervals thereafter.</a:t>
            </a:r>
            <a:endParaRPr lang="el-GR" sz="2000" dirty="0" smtClean="0"/>
          </a:p>
          <a:p>
            <a:r>
              <a:rPr lang="en-US" sz="2000" dirty="0" smtClean="0"/>
              <a:t>By keeping a written history of column</a:t>
            </a:r>
            <a:r>
              <a:rPr lang="el-GR" sz="2000" dirty="0" smtClean="0"/>
              <a:t> </a:t>
            </a:r>
            <a:r>
              <a:rPr lang="en-US" sz="2000" dirty="0" smtClean="0"/>
              <a:t>efficiency, mobile phases used, lamp current, pump performance,</a:t>
            </a:r>
            <a:r>
              <a:rPr lang="el-GR" sz="2000" dirty="0" smtClean="0"/>
              <a:t> </a:t>
            </a:r>
            <a:r>
              <a:rPr lang="en-US" sz="2000" dirty="0" smtClean="0"/>
              <a:t>etc., you can monitor your system’s performance.</a:t>
            </a:r>
          </a:p>
          <a:p>
            <a:r>
              <a:rPr lang="en-US" sz="2000" dirty="0" smtClean="0"/>
              <a:t>Records also help prevent mistakes, such as introducing water into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a silica column, or precipitating buffer in the system by adding too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much organic solvent. </a:t>
            </a:r>
            <a:endParaRPr lang="el-GR" sz="2000" dirty="0" smtClean="0"/>
          </a:p>
          <a:p>
            <a:r>
              <a:rPr lang="en-US" sz="2000" dirty="0" smtClean="0"/>
              <a:t>Many analysts modify their HPLC systems in</a:t>
            </a:r>
            <a:r>
              <a:rPr lang="el-GR" sz="2000" dirty="0" smtClean="0"/>
              <a:t> </a:t>
            </a:r>
            <a:r>
              <a:rPr lang="en-US" sz="2000" dirty="0" smtClean="0"/>
              <a:t>some way. Reliable records are the best way to ensure that a</a:t>
            </a:r>
            <a:r>
              <a:rPr lang="el-GR" sz="2000" dirty="0" smtClean="0"/>
              <a:t> </a:t>
            </a:r>
            <a:r>
              <a:rPr lang="en-US" sz="2000" dirty="0" smtClean="0"/>
              <a:t>modification does not introduce problems.</a:t>
            </a:r>
            <a:endParaRPr lang="el-GR" sz="2000" dirty="0" smtClean="0"/>
          </a:p>
          <a:p>
            <a:r>
              <a:rPr lang="en-US" sz="2000" dirty="0" smtClean="0"/>
              <a:t>For problems relating to</a:t>
            </a:r>
            <a:r>
              <a:rPr lang="el-GR" sz="2000" dirty="0" smtClean="0"/>
              <a:t> </a:t>
            </a:r>
            <a:r>
              <a:rPr lang="en-US" sz="2000" dirty="0" smtClean="0"/>
              <a:t>pumps, detectors, automatic samplers, and data systems, consult</a:t>
            </a:r>
            <a:r>
              <a:rPr lang="el-GR" sz="2000" dirty="0" smtClean="0"/>
              <a:t> </a:t>
            </a:r>
            <a:r>
              <a:rPr lang="en-US" sz="2000" dirty="0" smtClean="0"/>
              <a:t>your instrument manual’s troubleshooting guide.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HPLC </a:t>
            </a:r>
            <a:r>
              <a:rPr lang="en-US" dirty="0" smtClean="0"/>
              <a:t>Problems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an HPLC system, problems can arise from many sources.</a:t>
            </a:r>
          </a:p>
          <a:p>
            <a:r>
              <a:rPr lang="en-US" dirty="0" smtClean="0"/>
              <a:t> First define the problem, then isolate the source.</a:t>
            </a:r>
          </a:p>
          <a:p>
            <a:pPr>
              <a:buNone/>
            </a:pPr>
            <a:r>
              <a:rPr lang="en-US" dirty="0" smtClean="0"/>
              <a:t>	Use the following Table  to determine which component(s) may be causing the trouble.</a:t>
            </a:r>
          </a:p>
          <a:p>
            <a:r>
              <a:rPr lang="en-US" dirty="0" smtClean="0"/>
              <a:t>A process of elimination will usually enable you</a:t>
            </a:r>
          </a:p>
          <a:p>
            <a:pPr>
              <a:buNone/>
            </a:pPr>
            <a:r>
              <a:rPr lang="en-US" dirty="0" smtClean="0"/>
              <a:t>	to pinpoint the specific cause and correct the problem.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/>
              <a:t>Problem </a:t>
            </a:r>
            <a:r>
              <a:rPr lang="en-US" sz="2400" b="1" dirty="0" smtClean="0"/>
              <a:t>		Probable Cause		 </a:t>
            </a:r>
            <a:r>
              <a:rPr lang="en-US" sz="2400" b="1" dirty="0"/>
              <a:t>Remedy/Comments</a:t>
            </a:r>
            <a:r>
              <a:rPr lang="en-US" sz="2800" dirty="0" smtClean="0"/>
              <a:t>	Problem </a:t>
            </a:r>
            <a:r>
              <a:rPr lang="en-US" sz="2800" dirty="0"/>
              <a:t>No. 1: No Peaks/Very Small </a:t>
            </a:r>
            <a:r>
              <a:rPr lang="en-US" sz="2800" dirty="0" smtClean="0"/>
              <a:t>Peaks</a:t>
            </a:r>
            <a:br>
              <a:rPr lang="en-US" sz="2800" dirty="0" smtClean="0"/>
            </a:br>
            <a:r>
              <a:rPr lang="en-US" sz="2800" dirty="0" smtClean="0"/>
              <a:t>			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6415"/>
            <a:ext cx="8229600" cy="41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400" dirty="0"/>
              <a:t> </a:t>
            </a:r>
            <a:r>
              <a:rPr lang="pt-BR" sz="4000" dirty="0"/>
              <a:t>Problem No. 2: No Flow </a:t>
            </a:r>
            <a:r>
              <a:rPr lang="en-US" sz="2800" dirty="0" smtClean="0"/>
              <a:t>		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7221"/>
            <a:ext cx="82296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3: No Pressure/Pressure Lower Than Usual </a:t>
            </a:r>
            <a:r>
              <a:rPr lang="en-US" sz="2800" dirty="0" smtClean="0"/>
              <a:t>		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6503" y="1600200"/>
            <a:ext cx="7770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800" dirty="0" smtClean="0"/>
              <a:t>	</a:t>
            </a:r>
            <a:r>
              <a:rPr lang="en-US" sz="2700" dirty="0"/>
              <a:t> Problem No. 4: Pressure Higher Than Usual 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5621"/>
            <a:ext cx="8229600" cy="39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5: Variable Retention Times 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222" y="1600200"/>
            <a:ext cx="74975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6: Loss of Resolution 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88356"/>
            <a:ext cx="8229600" cy="33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7: Split Peaks 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85863"/>
            <a:ext cx="8229600" cy="33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8: Peaks Tail on Initial and Later Injections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7185"/>
            <a:ext cx="8229600" cy="273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9: Tailing Peaks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85968"/>
            <a:ext cx="8229600" cy="295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10: Fronting Peaks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7486"/>
            <a:ext cx="8229600" cy="38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HPLC </a:t>
            </a:r>
            <a:r>
              <a:rPr lang="en-US" dirty="0" smtClean="0"/>
              <a:t>Problems (2)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7015" y="1600200"/>
            <a:ext cx="40499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11: Rounded Peaks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33895"/>
            <a:ext cx="8229600" cy="30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12: Baseline Drift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4951" y="1600200"/>
            <a:ext cx="6974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Problem No. 13: Baseline Noise (regular)</a:t>
            </a:r>
            <a:r>
              <a:rPr lang="en-US" sz="2700" dirty="0" smtClean="0"/>
              <a:t> 	</a:t>
            </a:r>
            <a:endParaRPr lang="en-US" sz="27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6452"/>
            <a:ext cx="8229600" cy="25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Problem No. 14: Baseline Noise (irregular)</a:t>
            </a:r>
            <a:r>
              <a:rPr lang="en-US" sz="2700" dirty="0" smtClean="0"/>
              <a:t> 	</a:t>
            </a:r>
            <a:endParaRPr lang="en-US" sz="27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2186"/>
            <a:ext cx="8229600" cy="34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15: Broad Peaks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006" y="1600200"/>
            <a:ext cx="78139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/>
              <a:t>Problem No. 16: Change in Peak Height (one or more peaks) </a:t>
            </a:r>
            <a:r>
              <a:rPr lang="en-US" sz="2700" dirty="0" smtClean="0"/>
              <a:t>	</a:t>
            </a:r>
            <a:endParaRPr lang="en-US" sz="27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0422"/>
            <a:ext cx="8229600" cy="392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 smtClean="0"/>
              <a:t>	</a:t>
            </a:r>
            <a:r>
              <a:rPr lang="en-US" sz="2400" dirty="0"/>
              <a:t> </a:t>
            </a:r>
            <a:r>
              <a:rPr lang="en-US" sz="2700" dirty="0"/>
              <a:t>Problem No. 17: Change in Selectivity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5570"/>
            <a:ext cx="8229600" cy="425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 smtClean="0"/>
              <a:t>	</a:t>
            </a:r>
            <a:r>
              <a:rPr lang="en-US" sz="2400" dirty="0"/>
              <a:t> Problem No. 18: Negative Peak(s)</a:t>
            </a:r>
            <a:endParaRPr lang="en-US" sz="27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4216"/>
            <a:ext cx="8229600" cy="31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Problem </a:t>
            </a:r>
            <a:r>
              <a:rPr lang="en-US" sz="2400" b="1" dirty="0" smtClean="0"/>
              <a:t>		Probable Cause		 Remedy/Comments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pt-BR" sz="2700" dirty="0"/>
              <a:t> </a:t>
            </a:r>
            <a:r>
              <a:rPr lang="en-US" sz="2700" dirty="0" smtClean="0"/>
              <a:t>	</a:t>
            </a:r>
            <a:r>
              <a:rPr lang="en-US" sz="2400" dirty="0"/>
              <a:t> </a:t>
            </a:r>
            <a:r>
              <a:rPr lang="en-US" sz="2700" dirty="0"/>
              <a:t>Problem No. 19: Ghost Peak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9742"/>
            <a:ext cx="8229600" cy="38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Restoring Your Column’s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following procedures should rejuvenate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ξανανιώσουν</a:t>
            </a:r>
            <a:r>
              <a:rPr lang="el-GR" dirty="0" smtClean="0"/>
              <a:t>)</a:t>
            </a:r>
            <a:r>
              <a:rPr lang="en-US" dirty="0" smtClean="0"/>
              <a:t> a column whose</a:t>
            </a:r>
            <a:r>
              <a:rPr lang="el-GR" dirty="0" smtClean="0"/>
              <a:t> </a:t>
            </a:r>
            <a:r>
              <a:rPr lang="en-US" dirty="0" smtClean="0"/>
              <a:t>performance has deteriorated due to sample contamination.</a:t>
            </a:r>
          </a:p>
          <a:p>
            <a:r>
              <a:rPr lang="en-US" dirty="0" smtClean="0"/>
              <a:t>Disconnect and reverse the column.</a:t>
            </a:r>
            <a:endParaRPr lang="el-GR" dirty="0" smtClean="0"/>
          </a:p>
          <a:p>
            <a:r>
              <a:rPr lang="en-US" dirty="0" smtClean="0"/>
              <a:t>Connect it to the pump, but not</a:t>
            </a:r>
            <a:r>
              <a:rPr lang="el-GR" dirty="0" smtClean="0"/>
              <a:t> </a:t>
            </a:r>
            <a:r>
              <a:rPr lang="en-US" dirty="0" smtClean="0"/>
              <a:t>the detector.</a:t>
            </a:r>
            <a:endParaRPr lang="el-GR" dirty="0" smtClean="0"/>
          </a:p>
          <a:p>
            <a:r>
              <a:rPr lang="en-US" dirty="0" smtClean="0"/>
              <a:t>Follow the appropriate flushing procedure using a flow rate that results in column back pressure of 1500-4500 psi, but never higher than the maximum recommended</a:t>
            </a:r>
            <a:r>
              <a:rPr lang="el-GR" dirty="0" smtClean="0"/>
              <a:t> </a:t>
            </a:r>
            <a:r>
              <a:rPr lang="en-US" dirty="0" smtClean="0"/>
              <a:t>pressure in the manufacturer’s instruction manual.</a:t>
            </a:r>
            <a:endParaRPr lang="el-GR" dirty="0" smtClean="0"/>
          </a:p>
          <a:p>
            <a:r>
              <a:rPr lang="en-US" dirty="0" smtClean="0"/>
              <a:t>If you have a test mix  analyze it according to  the </a:t>
            </a:r>
            <a:r>
              <a:rPr lang="en-US" dirty="0" smtClean="0"/>
              <a:t>conditions</a:t>
            </a:r>
            <a:r>
              <a:rPr lang="en-US" dirty="0" smtClean="0"/>
              <a:t>	listed on the data sheet. Efficiency, symmetry, and capacity </a:t>
            </a:r>
            <a:r>
              <a:rPr lang="en-US" dirty="0" smtClean="0"/>
              <a:t>should be </a:t>
            </a:r>
            <a:r>
              <a:rPr lang="en-US" dirty="0" smtClean="0"/>
              <a:t>within 10-15% of the test sheet values.</a:t>
            </a:r>
          </a:p>
          <a:p>
            <a:r>
              <a:rPr lang="en-US" dirty="0" smtClean="0"/>
              <a:t>If not, repack the column inlet or replace the column.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dirty="0"/>
              <a:t>How to Prevent Mobile Phase </a:t>
            </a:r>
            <a:r>
              <a:rPr lang="en-US" sz="2400" dirty="0" smtClean="0"/>
              <a:t>Problems (1)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Low sensitivity and rising baselines, noise, or spikes on the chromatogram can often be attributed to the </a:t>
            </a:r>
            <a:r>
              <a:rPr lang="en-US" dirty="0" smtClean="0">
                <a:solidFill>
                  <a:srgbClr val="FF0000"/>
                </a:solidFill>
              </a:rPr>
              <a:t>mobile phase</a:t>
            </a:r>
            <a:r>
              <a:rPr lang="en-US" dirty="0" smtClean="0"/>
              <a:t>. Contaminants in the mobile phase are especially </a:t>
            </a:r>
            <a:r>
              <a:rPr lang="en-US" dirty="0" smtClean="0"/>
              <a:t>troublesome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l-GR" dirty="0" smtClean="0">
                <a:solidFill>
                  <a:srgbClr val="FF0000"/>
                </a:solidFill>
              </a:rPr>
              <a:t>ενοχλητικά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gradient elution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baseline may rise, and spurious </a:t>
            </a:r>
            <a:r>
              <a:rPr lang="en-US" dirty="0" smtClean="0"/>
              <a:t>peaks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ψευδοκορυφές)</a:t>
            </a:r>
            <a:r>
              <a:rPr lang="en-US" dirty="0" smtClean="0"/>
              <a:t> </a:t>
            </a:r>
            <a:r>
              <a:rPr lang="en-US" dirty="0" smtClean="0"/>
              <a:t>can appear as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level </a:t>
            </a:r>
            <a:r>
              <a:rPr lang="en-US" dirty="0" smtClean="0"/>
              <a:t>of the contaminated component increases.</a:t>
            </a:r>
          </a:p>
          <a:p>
            <a:r>
              <a:rPr lang="en-US" dirty="0" smtClean="0"/>
              <a:t>Water is the most common source of contamination in reversed</a:t>
            </a:r>
          </a:p>
          <a:p>
            <a:r>
              <a:rPr lang="en-US" dirty="0" smtClean="0"/>
              <a:t>phase analyses. You should use only high purity distilled or </a:t>
            </a:r>
            <a:r>
              <a:rPr lang="en-US" dirty="0" err="1" smtClean="0"/>
              <a:t>deionized</a:t>
            </a:r>
            <a:r>
              <a:rPr lang="en-US" dirty="0" smtClean="0"/>
              <a:t> water 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HPLC grade</a:t>
            </a:r>
            <a:r>
              <a:rPr lang="en-US" dirty="0" smtClean="0"/>
              <a:t>) when </a:t>
            </a:r>
            <a:r>
              <a:rPr lang="en-US" dirty="0" smtClean="0"/>
              <a:t>formulating mobile phases.</a:t>
            </a:r>
          </a:p>
          <a:p>
            <a:r>
              <a:rPr lang="en-US" dirty="0" smtClean="0"/>
              <a:t>However, several common deionizers introduce organic contaminants into the water.</a:t>
            </a:r>
          </a:p>
          <a:p>
            <a:r>
              <a:rPr lang="en-US" dirty="0" smtClean="0"/>
              <a:t>To remove these contaminants, pass the </a:t>
            </a:r>
            <a:r>
              <a:rPr lang="en-US" dirty="0" err="1" smtClean="0"/>
              <a:t>deionized</a:t>
            </a:r>
            <a:r>
              <a:rPr lang="en-US" dirty="0" smtClean="0"/>
              <a:t> water through</a:t>
            </a:r>
          </a:p>
          <a:p>
            <a:pPr>
              <a:buNone/>
            </a:pPr>
            <a:r>
              <a:rPr lang="en-US" dirty="0" smtClean="0"/>
              <a:t>	activated charcoal or a preparative C18 </a:t>
            </a:r>
            <a:r>
              <a:rPr lang="en-US" dirty="0" smtClean="0"/>
              <a:t>column (</a:t>
            </a:r>
            <a:r>
              <a:rPr lang="el-GR" dirty="0" smtClean="0">
                <a:solidFill>
                  <a:srgbClr val="FF0000"/>
                </a:solidFill>
              </a:rPr>
              <a:t>χρήση ύδατος αντίστροφης ώσμωσης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 err="1"/>
              <a:t>Nonbonded</a:t>
            </a:r>
            <a:r>
              <a:rPr lang="en-US" sz="2400" dirty="0"/>
              <a:t> Silica Columns Exposed to Polar Solvent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Samples and mobile phases containing very strongly polar solvents,</a:t>
            </a:r>
          </a:p>
          <a:p>
            <a:pPr>
              <a:buNone/>
            </a:pPr>
            <a:r>
              <a:rPr lang="en-US" sz="2000" dirty="0" smtClean="0"/>
              <a:t>	such as water or alcohols, can deactivate uncoated silica HPLC columns. This can drastically affect column performance, particularly solute retention and selectivity. (Figure C2).</a:t>
            </a:r>
          </a:p>
          <a:p>
            <a:r>
              <a:rPr lang="en-US" sz="2000" dirty="0" smtClean="0"/>
              <a:t>Even prolonged column flushing with a </a:t>
            </a:r>
            <a:r>
              <a:rPr lang="en-US" sz="2000" dirty="0" err="1" smtClean="0"/>
              <a:t>nonpolar</a:t>
            </a:r>
            <a:r>
              <a:rPr lang="en-US" sz="2000" dirty="0" smtClean="0"/>
              <a:t> solvent only partially restores column performance, while wasting chemicals.</a:t>
            </a:r>
          </a:p>
          <a:p>
            <a:r>
              <a:rPr lang="en-US" sz="2000" dirty="0" smtClean="0"/>
              <a:t>A “silica regeneration solution” quickly and inexpensively restores silica column performance by removing trapped polar material.</a:t>
            </a:r>
          </a:p>
          <a:p>
            <a:r>
              <a:rPr lang="en-US" sz="2000" dirty="0" smtClean="0"/>
              <a:t>Pump the solution through the affected column for 10 minutes at a rate of 4 </a:t>
            </a:r>
            <a:r>
              <a:rPr lang="en-US" sz="2000" dirty="0" err="1" smtClean="0"/>
              <a:t>mL</a:t>
            </a:r>
            <a:r>
              <a:rPr lang="en-US" sz="2000" dirty="0" smtClean="0"/>
              <a:t>/mi, then flush with mobile phase for 10 min at a rate of 2 </a:t>
            </a:r>
            <a:r>
              <a:rPr lang="en-US" sz="2000" dirty="0" err="1" smtClean="0"/>
              <a:t>mL</a:t>
            </a:r>
            <a:r>
              <a:rPr lang="en-US" sz="2000" dirty="0" smtClean="0"/>
              <a:t>/min. </a:t>
            </a:r>
          </a:p>
          <a:p>
            <a:r>
              <a:rPr lang="en-US" sz="2000" dirty="0" smtClean="0"/>
              <a:t>Evaluate column performance by using the “test mixture” for evaluating silica columns.</a:t>
            </a:r>
          </a:p>
          <a:p>
            <a:r>
              <a:rPr lang="en-US" sz="2000" dirty="0" smtClean="0"/>
              <a:t>Performance should be virtually the same as before the polar solvent was introduced (Figure C3).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/>
              <a:t>Regeneration Solution </a:t>
            </a:r>
            <a:r>
              <a:rPr lang="en-US" sz="2400" b="1" dirty="0" smtClean="0"/>
              <a:t>Restores Silica </a:t>
            </a:r>
            <a:r>
              <a:rPr lang="en-US" sz="2400" b="1" dirty="0"/>
              <a:t>Column Performance</a:t>
            </a:r>
            <a:endParaRPr lang="en-US" sz="24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6458" y="1600200"/>
            <a:ext cx="40110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Column Test Mixes</a:t>
            </a:r>
            <a:br>
              <a:rPr lang="en-US" sz="2400" dirty="0"/>
            </a:br>
            <a:r>
              <a:rPr lang="en-US" sz="2400" i="1" dirty="0"/>
              <a:t>Performance evaluation mixes for HPLC columns.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dirty="0" smtClean="0"/>
              <a:t>Well defined test mixes enable you to troubleshoot chromatographic problems, optimize system efficiency, and evaluate columns under conditions where their performance is understood.</a:t>
            </a:r>
          </a:p>
          <a:p>
            <a:r>
              <a:rPr lang="en-US" dirty="0" smtClean="0"/>
              <a:t>Test mixes are shipped  in amber </a:t>
            </a:r>
            <a:r>
              <a:rPr lang="en-US" dirty="0" err="1" smtClean="0"/>
              <a:t>ampules</a:t>
            </a:r>
            <a:r>
              <a:rPr lang="en-US" dirty="0" smtClean="0"/>
              <a:t> to prevent </a:t>
            </a:r>
            <a:r>
              <a:rPr lang="en-US" dirty="0" err="1" smtClean="0"/>
              <a:t>photodegradation</a:t>
            </a:r>
            <a:r>
              <a:rPr lang="en-US" dirty="0" smtClean="0"/>
              <a:t>, and instructions  are included for proper use and interpretation of results.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Preventing Leaks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Leaks are a common problem in HPLC analyses. To minimize leaks in your system, avoid interchanging hardware and fittings from different manufacturers.</a:t>
            </a:r>
          </a:p>
          <a:p>
            <a:r>
              <a:rPr lang="en-US" dirty="0" smtClean="0"/>
              <a:t>Incompatible fittings can be forced to fit initially, but the separation may show problems and repeated connections may eventually cause the fitting to leak.</a:t>
            </a:r>
          </a:p>
          <a:p>
            <a:r>
              <a:rPr lang="en-US" dirty="0" smtClean="0"/>
              <a:t>If interchanging is absolutely necessary, use appropriate adapters and check all connections for leaks before proceeding.</a:t>
            </a:r>
          </a:p>
          <a:p>
            <a:r>
              <a:rPr lang="en-US" dirty="0" smtClean="0"/>
              <a:t>Highly concentrated salts (&gt;0.2 M) and caustic mobile phases can reduce pump seal efficiency. </a:t>
            </a:r>
          </a:p>
          <a:p>
            <a:r>
              <a:rPr lang="en-US" dirty="0" smtClean="0"/>
              <a:t>The lifetime of injector rotor seals also depends on mobile phase conditions, particularly operation at high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In some cases, prolonged use of ion pair reagents has a lubricating effect on pump pistons that may produce small leaks at the seal.</a:t>
            </a:r>
          </a:p>
          <a:p>
            <a:r>
              <a:rPr lang="en-US" dirty="0" smtClean="0"/>
              <a:t>Some seals do not perform well with certain solvents.</a:t>
            </a:r>
          </a:p>
          <a:p>
            <a:r>
              <a:rPr lang="en-US" dirty="0" smtClean="0"/>
              <a:t>Before using a pump under adverse conditions, read the instrument manufacturer’s specifications.</a:t>
            </a:r>
          </a:p>
          <a:p>
            <a:r>
              <a:rPr lang="en-US" dirty="0" smtClean="0"/>
              <a:t>To replace seals, refer to the maintenance section of the pump manual.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Unclogging (</a:t>
            </a:r>
            <a:r>
              <a:rPr lang="el-GR" sz="2400" dirty="0" smtClean="0">
                <a:solidFill>
                  <a:srgbClr val="FF0000"/>
                </a:solidFill>
              </a:rPr>
              <a:t>απόφραξη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the Column Frit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clogged column frit is another common HPLC problem. To</a:t>
            </a:r>
            <a:r>
              <a:rPr lang="el-GR" dirty="0" smtClean="0"/>
              <a:t> </a:t>
            </a:r>
            <a:r>
              <a:rPr lang="en-US" dirty="0" smtClean="0"/>
              <a:t>minimize this problem from the start, use a </a:t>
            </a:r>
            <a:r>
              <a:rPr lang="en-US" dirty="0" err="1" smtClean="0"/>
              <a:t>precolumn</a:t>
            </a:r>
            <a:r>
              <a:rPr lang="en-US" dirty="0" smtClean="0"/>
              <a:t> filter and</a:t>
            </a:r>
            <a:r>
              <a:rPr lang="el-GR" dirty="0" smtClean="0"/>
              <a:t> </a:t>
            </a:r>
            <a:r>
              <a:rPr lang="en-US" dirty="0" smtClean="0"/>
              <a:t>guard column.</a:t>
            </a:r>
          </a:p>
          <a:p>
            <a:r>
              <a:rPr lang="en-US" dirty="0" smtClean="0"/>
              <a:t>To clean the inlet, first disconnect and reverse the column. Connect</a:t>
            </a:r>
            <a:r>
              <a:rPr lang="el-GR" dirty="0" smtClean="0"/>
              <a:t> </a:t>
            </a:r>
            <a:r>
              <a:rPr lang="en-US" dirty="0" smtClean="0"/>
              <a:t>it to the pump (but </a:t>
            </a:r>
            <a:r>
              <a:rPr lang="en-US" i="1" dirty="0" smtClean="0"/>
              <a:t>not to the detector), and pump solvent through</a:t>
            </a:r>
            <a:r>
              <a:rPr lang="el-GR" i="1" dirty="0" smtClean="0"/>
              <a:t> </a:t>
            </a:r>
            <a:r>
              <a:rPr lang="en-US" dirty="0" smtClean="0"/>
              <a:t>at twice the standard flow rate. About 5-10 column volumes of</a:t>
            </a:r>
            <a:r>
              <a:rPr lang="el-GR" dirty="0" smtClean="0"/>
              <a:t> </a:t>
            </a:r>
            <a:r>
              <a:rPr lang="en-US" dirty="0" smtClean="0"/>
              <a:t>solvent should be sufficient to dislodge small amounts of particulate</a:t>
            </a:r>
            <a:r>
              <a:rPr lang="el-GR" dirty="0" smtClean="0"/>
              <a:t> </a:t>
            </a:r>
            <a:r>
              <a:rPr lang="en-US" dirty="0" smtClean="0"/>
              <a:t>material on the inlet frit. </a:t>
            </a:r>
            <a:endParaRPr lang="el-GR" dirty="0" smtClean="0"/>
          </a:p>
          <a:p>
            <a:r>
              <a:rPr lang="en-US" dirty="0" smtClean="0"/>
              <a:t>Evaluate the performance of the cleaned</a:t>
            </a:r>
            <a:r>
              <a:rPr lang="el-GR" dirty="0" smtClean="0"/>
              <a:t> </a:t>
            </a:r>
            <a:r>
              <a:rPr lang="en-US" dirty="0" smtClean="0"/>
              <a:t>column using a standard test mixture.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Replacing a Frit at the Column Inlet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Sometimes neither solvent flushing (see above) nor restoration</a:t>
            </a:r>
            <a:r>
              <a:rPr lang="el-GR" sz="2400" dirty="0" smtClean="0"/>
              <a:t> (</a:t>
            </a:r>
            <a:r>
              <a:rPr lang="el-GR" sz="2400" dirty="0" smtClean="0">
                <a:solidFill>
                  <a:srgbClr val="FF0000"/>
                </a:solidFill>
              </a:rPr>
              <a:t>αποκατάσταση</a:t>
            </a:r>
            <a:r>
              <a:rPr lang="el-GR" sz="2400" dirty="0" smtClean="0"/>
              <a:t>) </a:t>
            </a:r>
            <a:r>
              <a:rPr lang="en-US" sz="2400" dirty="0" smtClean="0"/>
              <a:t>procedures restore a column’s performance. </a:t>
            </a:r>
            <a:endParaRPr lang="el-GR" sz="2400" dirty="0" smtClean="0"/>
          </a:p>
          <a:p>
            <a:r>
              <a:rPr lang="en-US" sz="2400" dirty="0" smtClean="0"/>
              <a:t>If you’ve</a:t>
            </a:r>
            <a:r>
              <a:rPr lang="el-GR" sz="2400" dirty="0" smtClean="0"/>
              <a:t> </a:t>
            </a:r>
            <a:r>
              <a:rPr lang="en-US" sz="2400" dirty="0" smtClean="0"/>
              <a:t>isolated the column as the problem source, and other restorative</a:t>
            </a:r>
            <a:r>
              <a:rPr lang="el-GR" sz="2400" dirty="0" smtClean="0"/>
              <a:t> </a:t>
            </a:r>
            <a:r>
              <a:rPr lang="en-US" sz="2400" dirty="0" smtClean="0"/>
              <a:t>procedures have failed, a void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(κενό</a:t>
            </a:r>
            <a:r>
              <a:rPr lang="el-GR" sz="2400" dirty="0" smtClean="0"/>
              <a:t>)</a:t>
            </a:r>
            <a:r>
              <a:rPr lang="en-US" sz="2400" dirty="0" smtClean="0"/>
              <a:t> in the packing or a persistent</a:t>
            </a:r>
            <a:r>
              <a:rPr lang="el-GR" sz="2400" dirty="0" smtClean="0"/>
              <a:t> </a:t>
            </a:r>
            <a:r>
              <a:rPr lang="en-US" sz="2400" dirty="0" smtClean="0"/>
              <a:t>obstruction</a:t>
            </a:r>
            <a:r>
              <a:rPr lang="el-GR" sz="2400" dirty="0" smtClean="0"/>
              <a:t> (</a:t>
            </a:r>
            <a:r>
              <a:rPr lang="el-GR" sz="2400" dirty="0" smtClean="0">
                <a:solidFill>
                  <a:srgbClr val="FF0000"/>
                </a:solidFill>
              </a:rPr>
              <a:t>παρεμπόδιση</a:t>
            </a:r>
            <a:r>
              <a:rPr lang="el-GR" sz="2400" dirty="0" smtClean="0"/>
              <a:t>)</a:t>
            </a:r>
            <a:r>
              <a:rPr lang="en-US" sz="2400" dirty="0" smtClean="0"/>
              <a:t> on the inlet frit may exist.</a:t>
            </a:r>
          </a:p>
          <a:p>
            <a:r>
              <a:rPr lang="en-US" sz="2400" i="1" dirty="0" smtClean="0"/>
              <a:t>As a last resort</a:t>
            </a:r>
            <a:r>
              <a:rPr lang="el-GR" sz="2400" i="1" dirty="0" smtClean="0"/>
              <a:t> (</a:t>
            </a:r>
            <a:r>
              <a:rPr lang="el-GR" sz="2400" i="1" dirty="0" smtClean="0">
                <a:solidFill>
                  <a:srgbClr val="FF0000"/>
                </a:solidFill>
              </a:rPr>
              <a:t>προσφυγή</a:t>
            </a:r>
            <a:r>
              <a:rPr lang="el-GR" sz="2400" i="1" dirty="0" smtClean="0"/>
              <a:t>)</a:t>
            </a:r>
            <a:r>
              <a:rPr lang="en-US" sz="2400" i="1" dirty="0" smtClean="0"/>
              <a:t>, open the inlet end of the column. </a:t>
            </a:r>
            <a:r>
              <a:rPr lang="en-US" sz="2400" b="1" i="1" dirty="0" smtClean="0"/>
              <a:t>Caution: opening</a:t>
            </a:r>
            <a:r>
              <a:rPr lang="el-GR" sz="2400" b="1" i="1" dirty="0" smtClean="0"/>
              <a:t> </a:t>
            </a:r>
            <a:r>
              <a:rPr lang="en-US" sz="2400" dirty="0" smtClean="0"/>
              <a:t>the inlet end, and more so opening the outlet end, can permanently</a:t>
            </a:r>
            <a:r>
              <a:rPr lang="el-GR" sz="2400" dirty="0" smtClean="0"/>
              <a:t> </a:t>
            </a:r>
            <a:r>
              <a:rPr lang="en-US" sz="2400" dirty="0" smtClean="0"/>
              <a:t>damage the packing bed.</a:t>
            </a:r>
            <a:endParaRPr lang="el-GR" sz="2400" dirty="0" smtClean="0"/>
          </a:p>
          <a:p>
            <a:r>
              <a:rPr lang="en-US" sz="2400" dirty="0" smtClean="0"/>
              <a:t>Before opening columns, consult the</a:t>
            </a:r>
            <a:r>
              <a:rPr lang="el-GR" sz="2400" dirty="0" smtClean="0"/>
              <a:t> </a:t>
            </a:r>
            <a:r>
              <a:rPr lang="en-US" sz="2400" dirty="0" smtClean="0"/>
              <a:t>manufacturer’s literature. (Never open either end of a </a:t>
            </a:r>
            <a:r>
              <a:rPr lang="en-US" sz="2400" i="1" dirty="0" smtClean="0"/>
              <a:t>resin-filled</a:t>
            </a:r>
            <a:r>
              <a:rPr lang="el-GR" sz="2400" i="1" dirty="0" smtClean="0"/>
              <a:t> </a:t>
            </a:r>
            <a:r>
              <a:rPr lang="en-US" sz="2400" dirty="0" smtClean="0"/>
              <a:t>column).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dirty="0"/>
              <a:t>How to Prevent Mobile Phase </a:t>
            </a:r>
            <a:r>
              <a:rPr lang="en-US" sz="2400" dirty="0" smtClean="0"/>
              <a:t>Problems (2)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only </a:t>
            </a:r>
            <a:r>
              <a:rPr lang="en-US" sz="2000" i="1" dirty="0" smtClean="0">
                <a:solidFill>
                  <a:srgbClr val="FF0000"/>
                </a:solidFill>
              </a:rPr>
              <a:t>HPLC grade </a:t>
            </a:r>
            <a:r>
              <a:rPr lang="en-US" sz="2000" i="1" dirty="0" smtClean="0"/>
              <a:t>solvents, salts, ion pair reagents, and base and</a:t>
            </a:r>
          </a:p>
          <a:p>
            <a:pPr>
              <a:buNone/>
            </a:pPr>
            <a:r>
              <a:rPr lang="en-US" sz="2000" dirty="0" smtClean="0"/>
              <a:t>	acid modifiers.</a:t>
            </a:r>
          </a:p>
          <a:p>
            <a:r>
              <a:rPr lang="en-US" sz="2000" dirty="0" smtClean="0"/>
              <a:t>Cleaning lower quality solvents is time consuming, and trace levels of contaminants often remain. These trace contaminants can cause problems when you use a high sensitivity ultraviolet or fluorescence detector.</a:t>
            </a:r>
          </a:p>
          <a:p>
            <a:r>
              <a:rPr lang="en-US" sz="2000" dirty="0" smtClean="0"/>
              <a:t>Because many aqueous buffers promote the </a:t>
            </a:r>
            <a:r>
              <a:rPr lang="en-US" sz="2000" dirty="0" smtClean="0">
                <a:solidFill>
                  <a:srgbClr val="FF0000"/>
                </a:solidFill>
              </a:rPr>
              <a:t>growth of bacteria </a:t>
            </a:r>
            <a:r>
              <a:rPr lang="en-US" sz="2000" dirty="0" smtClean="0"/>
              <a:t>or</a:t>
            </a:r>
          </a:p>
          <a:p>
            <a:pPr>
              <a:buNone/>
            </a:pPr>
            <a:r>
              <a:rPr lang="en-US" sz="2000" dirty="0" smtClean="0"/>
              <a:t>	algae, you should prepare these </a:t>
            </a:r>
            <a:r>
              <a:rPr lang="en-US" sz="2000" dirty="0" smtClean="0">
                <a:solidFill>
                  <a:srgbClr val="FF0000"/>
                </a:solidFill>
              </a:rPr>
              <a:t>solutions fresh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0000"/>
                </a:solidFill>
              </a:rPr>
              <a:t>filter them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(0.2 </a:t>
            </a:r>
            <a:r>
              <a:rPr lang="en-US" sz="2000" dirty="0" err="1" smtClean="0">
                <a:solidFill>
                  <a:srgbClr val="FF0000"/>
                </a:solidFill>
              </a:rPr>
              <a:t>μm</a:t>
            </a:r>
            <a:r>
              <a:rPr lang="en-US" sz="2000" dirty="0" smtClean="0">
                <a:solidFill>
                  <a:srgbClr val="FF0000"/>
                </a:solidFill>
              </a:rPr>
              <a:t> or 0.45 </a:t>
            </a:r>
            <a:r>
              <a:rPr lang="en-US" sz="2000" dirty="0" err="1" smtClean="0">
                <a:solidFill>
                  <a:srgbClr val="FF0000"/>
                </a:solidFill>
              </a:rPr>
              <a:t>μm</a:t>
            </a:r>
            <a:r>
              <a:rPr lang="en-US" sz="2000" dirty="0" smtClean="0">
                <a:solidFill>
                  <a:srgbClr val="FF0000"/>
                </a:solidFill>
              </a:rPr>
              <a:t> filter) before use.</a:t>
            </a:r>
          </a:p>
          <a:p>
            <a:r>
              <a:rPr lang="en-US" sz="2000" dirty="0" smtClean="0"/>
              <a:t>Filtering also will remove particles that could produce a noisy baseline, or plug the column.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Prevent microorganism growth </a:t>
            </a:r>
            <a:r>
              <a:rPr lang="en-US" sz="2000" dirty="0" smtClean="0"/>
              <a:t>by adding about 100 </a:t>
            </a:r>
            <a:r>
              <a:rPr lang="en-US" sz="2000" dirty="0" err="1" smtClean="0"/>
              <a:t>ppm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FF0000"/>
                </a:solidFill>
              </a:rPr>
              <a:t>sodium </a:t>
            </a:r>
            <a:r>
              <a:rPr lang="en-US" sz="2000" dirty="0" err="1" smtClean="0">
                <a:solidFill>
                  <a:srgbClr val="FF0000"/>
                </a:solidFill>
              </a:rPr>
              <a:t>azide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aqueous buffers. Alternatively, these buffers may also be mixed with 20% or more of an organic solvent such as ethanol or </a:t>
            </a:r>
            <a:r>
              <a:rPr lang="en-US" sz="2000" dirty="0" err="1" smtClean="0"/>
              <a:t>acetonitrile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dirty="0"/>
              <a:t>How to Prevent Mobile Phase </a:t>
            </a:r>
            <a:r>
              <a:rPr lang="en-US" sz="2400" dirty="0" smtClean="0"/>
              <a:t>Problems (3)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prevent </a:t>
            </a:r>
            <a:r>
              <a:rPr lang="en-US" dirty="0" smtClean="0">
                <a:solidFill>
                  <a:srgbClr val="FF0000"/>
                </a:solidFill>
              </a:rPr>
              <a:t>bubbles </a:t>
            </a:r>
            <a:r>
              <a:rPr lang="en-US" dirty="0" smtClean="0"/>
              <a:t>in the system, </a:t>
            </a:r>
            <a:r>
              <a:rPr lang="en-US" dirty="0" smtClean="0">
                <a:solidFill>
                  <a:srgbClr val="FF0000"/>
                </a:solidFill>
              </a:rPr>
              <a:t>degas the mobile phase. </a:t>
            </a:r>
            <a:r>
              <a:rPr lang="en-US" dirty="0" smtClean="0"/>
              <a:t>Generally</a:t>
            </a:r>
            <a:r>
              <a:rPr lang="el-GR" dirty="0" smtClean="0"/>
              <a:t> </a:t>
            </a:r>
            <a:r>
              <a:rPr lang="en-US" dirty="0" smtClean="0"/>
              <a:t>an </a:t>
            </a:r>
            <a:r>
              <a:rPr lang="en-US" dirty="0" smtClean="0"/>
              <a:t>in-line degasser is a first choice, but </a:t>
            </a:r>
            <a:r>
              <a:rPr lang="en-US" dirty="0" err="1" smtClean="0"/>
              <a:t>sparging</a:t>
            </a:r>
            <a:r>
              <a:rPr lang="en-US" dirty="0" smtClean="0"/>
              <a:t> with helium </a:t>
            </a:r>
            <a:r>
              <a:rPr lang="en-US" dirty="0" smtClean="0"/>
              <a:t>can</a:t>
            </a:r>
            <a:r>
              <a:rPr lang="el-GR" dirty="0" smtClean="0"/>
              <a:t> </a:t>
            </a:r>
            <a:r>
              <a:rPr lang="en-US" dirty="0" smtClean="0"/>
              <a:t>be </a:t>
            </a:r>
            <a:r>
              <a:rPr lang="en-US" dirty="0" smtClean="0"/>
              <a:t>an alternative if the mobile phase does not contain any </a:t>
            </a:r>
            <a:r>
              <a:rPr lang="en-US" dirty="0" smtClean="0"/>
              <a:t>volatile</a:t>
            </a:r>
            <a:r>
              <a:rPr lang="el-GR" dirty="0" smtClean="0"/>
              <a:t> </a:t>
            </a:r>
            <a:r>
              <a:rPr lang="en-US" dirty="0" smtClean="0"/>
              <a:t>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ion pair reagents carefully. The optimum chain length and</a:t>
            </a:r>
          </a:p>
          <a:p>
            <a:pPr>
              <a:buNone/>
            </a:pPr>
            <a:r>
              <a:rPr lang="en-US" dirty="0" smtClean="0"/>
              <a:t>	concentration of the reagent must be determined for each analysis.</a:t>
            </a:r>
          </a:p>
          <a:p>
            <a:pPr>
              <a:buNone/>
            </a:pPr>
            <a:r>
              <a:rPr lang="en-US" dirty="0" smtClean="0"/>
              <a:t>	Concentrations can be as low as 0.2 </a:t>
            </a:r>
            <a:r>
              <a:rPr lang="en-US" dirty="0" err="1" smtClean="0"/>
              <a:t>mM</a:t>
            </a:r>
            <a:r>
              <a:rPr lang="en-US" dirty="0" smtClean="0"/>
              <a:t>, or as high as 150 </a:t>
            </a:r>
            <a:r>
              <a:rPr lang="en-US" dirty="0" err="1" smtClean="0"/>
              <a:t>mM</a:t>
            </a:r>
            <a:r>
              <a:rPr lang="en-US" dirty="0" smtClean="0"/>
              <a:t>, or</a:t>
            </a:r>
          </a:p>
          <a:p>
            <a:pPr>
              <a:buNone/>
            </a:pPr>
            <a:r>
              <a:rPr lang="en-US" dirty="0" smtClean="0"/>
              <a:t>	more. In general, </a:t>
            </a:r>
            <a:r>
              <a:rPr lang="en-US" dirty="0" smtClean="0">
                <a:solidFill>
                  <a:srgbClr val="FF0000"/>
                </a:solidFill>
              </a:rPr>
              <a:t>increasing the concentration or chain length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increases retention times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High concentrations (&gt;50%) of </a:t>
            </a:r>
            <a:r>
              <a:rPr lang="en-US" dirty="0" err="1" smtClean="0"/>
              <a:t>acetonitrile</a:t>
            </a:r>
            <a:r>
              <a:rPr lang="en-US" dirty="0" smtClean="0"/>
              <a:t> or some other organic solvents can </a:t>
            </a:r>
            <a:r>
              <a:rPr lang="en-US" dirty="0" smtClean="0">
                <a:solidFill>
                  <a:srgbClr val="FF0000"/>
                </a:solidFill>
              </a:rPr>
              <a:t>precipitate ion pair reagents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Also, some salts of ion pair reagents are insoluble in water and will precipitate. Avoid this by using sodium-containing buffers in the presence of long chain </a:t>
            </a:r>
            <a:r>
              <a:rPr lang="en-US" dirty="0" err="1" smtClean="0"/>
              <a:t>sulfonic</a:t>
            </a:r>
            <a:r>
              <a:rPr lang="en-US" dirty="0" smtClean="0"/>
              <a:t> acids (e.g., sodium </a:t>
            </a:r>
            <a:r>
              <a:rPr lang="en-US" dirty="0" err="1" smtClean="0"/>
              <a:t>dodecyl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sulfate), instead of potassium-containing buffers.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dirty="0"/>
              <a:t>How to Prevent Mobile Phase </a:t>
            </a:r>
            <a:r>
              <a:rPr lang="en-US" sz="2400" dirty="0" smtClean="0"/>
              <a:t>Problems (4)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Volatile basic and acidic modifiers, such as </a:t>
            </a:r>
            <a:r>
              <a:rPr lang="en-US" dirty="0" err="1" smtClean="0"/>
              <a:t>triethylamine</a:t>
            </a:r>
            <a:r>
              <a:rPr lang="en-US" dirty="0" smtClean="0"/>
              <a:t> (TEA) and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trifluoracetic</a:t>
            </a:r>
            <a:r>
              <a:rPr lang="en-US" dirty="0" smtClean="0"/>
              <a:t> acid (TFA), are useful when you wish to recover a</a:t>
            </a:r>
          </a:p>
          <a:p>
            <a:pPr>
              <a:buNone/>
            </a:pPr>
            <a:r>
              <a:rPr lang="en-US" dirty="0" smtClean="0"/>
              <a:t>	compound for further analysis.</a:t>
            </a:r>
          </a:p>
          <a:p>
            <a:r>
              <a:rPr lang="en-US" dirty="0" smtClean="0"/>
              <a:t>These modifiers also let you avoid problems associated with ion pair reagents. They can be added to the buffer at concentrations of 0.1 to 1.0% TEA or 0.01 to 0.15% TFA. Increasing the concentration may improve peak shape for certain compounds, but can alter retention times.</a:t>
            </a:r>
          </a:p>
          <a:p>
            <a:r>
              <a:rPr lang="en-US" dirty="0" smtClean="0"/>
              <a:t>Recycling the mobile phase used for isocratic separations has become more popular in recent years as a means of reducing the cost of solvents, their disposal, and mobile phase preparation time.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apparatus of Solvent Recovery System </a:t>
            </a:r>
            <a:r>
              <a:rPr lang="en-US" dirty="0" smtClean="0"/>
              <a:t>uses a microprocessor controlled switching valve to direct the solvent stream to waste when a peak is detected. </a:t>
            </a:r>
          </a:p>
          <a:p>
            <a:r>
              <a:rPr lang="en-US" dirty="0" smtClean="0"/>
              <a:t>When the baseline falls under the selected threshold, uncontaminated solvent is directed back to the solvent reservoir.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Components </a:t>
            </a:r>
            <a:r>
              <a:rPr lang="en-US" sz="2400" b="1" dirty="0"/>
              <a:t>of an HPLC System</a:t>
            </a:r>
            <a:endParaRPr lang="en-US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655"/>
            <a:ext cx="8229600" cy="39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dirty="0"/>
              <a:t>Isolating Pump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pump must deliver a constant flow of solvent to the column over a wide range of conditions. </a:t>
            </a:r>
          </a:p>
          <a:p>
            <a:r>
              <a:rPr lang="en-US" dirty="0" smtClean="0"/>
              <a:t>Modern HPLC pumps incorporate single or dual piston, syringe, or diaphragm pump designs.</a:t>
            </a:r>
          </a:p>
          <a:p>
            <a:r>
              <a:rPr lang="en-US" dirty="0" smtClean="0"/>
              <a:t>Pumping system problems are usually easy to spot and correct.</a:t>
            </a:r>
          </a:p>
          <a:p>
            <a:pPr>
              <a:buNone/>
            </a:pPr>
            <a:r>
              <a:rPr lang="en-US" dirty="0" smtClean="0"/>
              <a:t>	Some of the more common symptoms are erratic retention times,</a:t>
            </a:r>
          </a:p>
          <a:p>
            <a:pPr>
              <a:buNone/>
            </a:pPr>
            <a:r>
              <a:rPr lang="en-US" dirty="0" smtClean="0"/>
              <a:t>	noisy baselines, or spikes (</a:t>
            </a:r>
            <a:r>
              <a:rPr lang="el-GR" dirty="0" smtClean="0">
                <a:solidFill>
                  <a:srgbClr val="FF0000"/>
                </a:solidFill>
              </a:rPr>
              <a:t>ακίδες</a:t>
            </a:r>
            <a:r>
              <a:rPr lang="el-GR" dirty="0" smtClean="0"/>
              <a:t>)</a:t>
            </a:r>
            <a:r>
              <a:rPr lang="en-US" dirty="0" smtClean="0"/>
              <a:t> in the chromatogram.</a:t>
            </a:r>
            <a:endParaRPr lang="el-GR" dirty="0" smtClean="0"/>
          </a:p>
          <a:p>
            <a:r>
              <a:rPr lang="en-US" dirty="0" smtClean="0"/>
              <a:t>Leaks at pump</a:t>
            </a:r>
            <a:r>
              <a:rPr lang="el-GR" dirty="0" smtClean="0"/>
              <a:t> </a:t>
            </a:r>
            <a:r>
              <a:rPr lang="en-US" dirty="0" smtClean="0"/>
              <a:t>fittings or seals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τσιμούχες</a:t>
            </a:r>
            <a:r>
              <a:rPr lang="el-GR" dirty="0" smtClean="0"/>
              <a:t>)</a:t>
            </a:r>
            <a:r>
              <a:rPr lang="en-US" dirty="0" smtClean="0"/>
              <a:t> will result in poor chromatography. A sure sign of a</a:t>
            </a:r>
            <a:r>
              <a:rPr lang="el-GR" dirty="0" smtClean="0"/>
              <a:t> </a:t>
            </a:r>
            <a:r>
              <a:rPr lang="en-US" dirty="0" smtClean="0"/>
              <a:t>leak is a buildup of salts at a pump connection.</a:t>
            </a:r>
            <a:endParaRPr lang="el-GR" dirty="0" smtClean="0"/>
          </a:p>
          <a:p>
            <a:r>
              <a:rPr lang="en-US" dirty="0" smtClean="0"/>
              <a:t>Buffer salts should</a:t>
            </a:r>
            <a:r>
              <a:rPr lang="el-GR" dirty="0" smtClean="0"/>
              <a:t> </a:t>
            </a:r>
            <a:r>
              <a:rPr lang="en-US" dirty="0" smtClean="0"/>
              <a:t>be flushed from the system daily with fresh </a:t>
            </a:r>
            <a:r>
              <a:rPr lang="en-US" dirty="0" err="1" smtClean="0"/>
              <a:t>deionized</a:t>
            </a:r>
            <a:r>
              <a:rPr lang="en-US" dirty="0" smtClean="0"/>
              <a:t> water.</a:t>
            </a:r>
            <a:endParaRPr lang="el-GR" dirty="0" smtClean="0"/>
          </a:p>
          <a:p>
            <a:r>
              <a:rPr lang="en-US" dirty="0" smtClean="0"/>
              <a:t>To</a:t>
            </a:r>
            <a:r>
              <a:rPr lang="el-GR" dirty="0" smtClean="0"/>
              <a:t> </a:t>
            </a:r>
            <a:r>
              <a:rPr lang="en-US" dirty="0" smtClean="0"/>
              <a:t>isolate and repair specific problems related to your apparatus, use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the </a:t>
            </a:r>
            <a:r>
              <a:rPr lang="en-US" dirty="0" smtClean="0"/>
              <a:t>troubleshooting and maintenance sections of the </a:t>
            </a:r>
            <a:r>
              <a:rPr lang="en-US" dirty="0" smtClean="0"/>
              <a:t>operation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manual. </a:t>
            </a:r>
            <a:endParaRPr lang="el-G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Pump </a:t>
            </a:r>
            <a:r>
              <a:rPr lang="en-US" dirty="0" smtClean="0">
                <a:solidFill>
                  <a:srgbClr val="FF0000"/>
                </a:solidFill>
              </a:rPr>
              <a:t>seals require periodic replacement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smtClean="0"/>
              <a:t>You should</a:t>
            </a:r>
            <a:r>
              <a:rPr lang="el-GR" dirty="0" smtClean="0"/>
              <a:t> </a:t>
            </a:r>
            <a:r>
              <a:rPr lang="en-US" dirty="0" smtClean="0"/>
              <a:t>perform regular maintenance rather than waiting for a problem to</a:t>
            </a:r>
            <a:r>
              <a:rPr lang="el-GR" dirty="0" smtClean="0"/>
              <a:t> </a:t>
            </a:r>
            <a:r>
              <a:rPr lang="en-US" dirty="0" smtClean="0"/>
              <a:t>occur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1425</Words>
  <Application>Microsoft Office PowerPoint</Application>
  <PresentationFormat>On-screen Show (4:3)</PresentationFormat>
  <Paragraphs>175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HPLC Troubleshooting Guide</vt:lpstr>
      <vt:lpstr>Isolating HPLC Problems (1)</vt:lpstr>
      <vt:lpstr>Isolating HPLC Problems (2)</vt:lpstr>
      <vt:lpstr>How to Prevent Mobile Phase Problems (1)</vt:lpstr>
      <vt:lpstr>How to Prevent Mobile Phase Problems (2)</vt:lpstr>
      <vt:lpstr>How to Prevent Mobile Phase Problems (3)</vt:lpstr>
      <vt:lpstr>How to Prevent Mobile Phase Problems (4)</vt:lpstr>
      <vt:lpstr>Components of an HPLC System</vt:lpstr>
      <vt:lpstr>Isolating Pump Problems</vt:lpstr>
      <vt:lpstr>Injector and Injection Solvents (1)</vt:lpstr>
      <vt:lpstr>Injector and Injection Solvents (2)</vt:lpstr>
      <vt:lpstr> Properties of Organic Solvents Commonly Used in HPLC</vt:lpstr>
      <vt:lpstr>Column Protection</vt:lpstr>
      <vt:lpstr> Guard Columns Prolong the Lifespan of Your Analytical Columns</vt:lpstr>
      <vt:lpstr>Getting the Most from Your Analytical Column (1)</vt:lpstr>
      <vt:lpstr>Getting the Most from Your Analytical Column (2)</vt:lpstr>
      <vt:lpstr>Solving Detector Problems</vt:lpstr>
      <vt:lpstr>Column Heater, Recorder</vt:lpstr>
      <vt:lpstr>Keeping Accurate Records</vt:lpstr>
      <vt:lpstr>Problem   Probable Cause   Remedy/Comments Problem No. 1: No Peaks/Very Small Peaks    </vt:lpstr>
      <vt:lpstr>Problem   Probable Cause   Remedy/Comments   Problem No. 2: No Flow   </vt:lpstr>
      <vt:lpstr>Problem   Probable Cause   Remedy/Comments   Problem No. 3: No Pressure/Pressure Lower Than Usual   </vt:lpstr>
      <vt:lpstr>Problem   Probable Cause   Remedy/Comments     Problem No. 4: Pressure Higher Than Usual  </vt:lpstr>
      <vt:lpstr>Problem   Probable Cause   Remedy/Comments   Problem No. 5: Variable Retention Times  </vt:lpstr>
      <vt:lpstr>Problem   Probable Cause   Remedy/Comments   Problem No. 6: Loss of Resolution  </vt:lpstr>
      <vt:lpstr>Problem   Probable Cause   Remedy/Comments   Problem No. 7: Split Peaks  </vt:lpstr>
      <vt:lpstr>Problem   Probable Cause   Remedy/Comments   Problem No. 8: Peaks Tail on Initial and Later Injections  </vt:lpstr>
      <vt:lpstr>Problem   Probable Cause   Remedy/Comments   Problem No. 9: Tailing Peaks  </vt:lpstr>
      <vt:lpstr>Problem   Probable Cause   Remedy/Comments   Problem No. 10: Fronting Peaks  </vt:lpstr>
      <vt:lpstr>Problem   Probable Cause   Remedy/Comments   Problem No. 11: Rounded Peaks  </vt:lpstr>
      <vt:lpstr>Problem   Probable Cause   Remedy/Comments   Problem No. 12: Baseline Drift  </vt:lpstr>
      <vt:lpstr>Problem   Probable Cause   Remedy/Comments   Problem No. 13: Baseline Noise (regular)  </vt:lpstr>
      <vt:lpstr>Problem   Probable Cause   Remedy/Comments   Problem No. 14: Baseline Noise (irregular)  </vt:lpstr>
      <vt:lpstr>Problem   Probable Cause   Remedy/Comments   Problem No. 15: Broad Peaks  </vt:lpstr>
      <vt:lpstr>Problem   Probable Cause   Remedy/Comments   Problem No. 16: Change in Peak Height (one or more peaks)  </vt:lpstr>
      <vt:lpstr>Problem   Probable Cause   Remedy/Comments     Problem No. 17: Change in Selectivity</vt:lpstr>
      <vt:lpstr>Problem   Probable Cause   Remedy/Comments     Problem No. 18: Negative Peak(s)</vt:lpstr>
      <vt:lpstr>Problem   Probable Cause   Remedy/Comments     Problem No. 19: Ghost Peak</vt:lpstr>
      <vt:lpstr>Restoring Your Column’s Performance</vt:lpstr>
      <vt:lpstr>Nonbonded Silica Columns Exposed to Polar Solvent</vt:lpstr>
      <vt:lpstr>Regeneration Solution Restores Silica Column Performance</vt:lpstr>
      <vt:lpstr>Column Test Mixes Performance evaluation mixes for HPLC columns.</vt:lpstr>
      <vt:lpstr>Preventing Leaks</vt:lpstr>
      <vt:lpstr>Unclogging (απόφραξη) the Column Frit</vt:lpstr>
      <vt:lpstr>Replacing a Frit at the Column Inlet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 Troubleshooting Guide</dc:title>
  <dc:creator>dell</dc:creator>
  <cp:lastModifiedBy>dell</cp:lastModifiedBy>
  <cp:revision>73</cp:revision>
  <dcterms:created xsi:type="dcterms:W3CDTF">2024-12-20T08:28:10Z</dcterms:created>
  <dcterms:modified xsi:type="dcterms:W3CDTF">2025-01-14T08:19:34Z</dcterms:modified>
</cp:coreProperties>
</file>