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63" r:id="rId3"/>
    <p:sldId id="293" r:id="rId4"/>
    <p:sldId id="312" r:id="rId5"/>
    <p:sldId id="291" r:id="rId6"/>
    <p:sldId id="310" r:id="rId7"/>
    <p:sldId id="311" r:id="rId8"/>
    <p:sldId id="323" r:id="rId9"/>
    <p:sldId id="324" r:id="rId10"/>
    <p:sldId id="316" r:id="rId11"/>
    <p:sldId id="321" r:id="rId12"/>
    <p:sldId id="320" r:id="rId13"/>
    <p:sldId id="313" r:id="rId14"/>
    <p:sldId id="322" r:id="rId15"/>
    <p:sldId id="326" r:id="rId16"/>
    <p:sldId id="259" r:id="rId17"/>
    <p:sldId id="260" r:id="rId18"/>
    <p:sldId id="314" r:id="rId19"/>
    <p:sldId id="298" r:id="rId20"/>
    <p:sldId id="317" r:id="rId21"/>
    <p:sldId id="299" r:id="rId22"/>
    <p:sldId id="318" r:id="rId23"/>
    <p:sldId id="315" r:id="rId24"/>
    <p:sldId id="257" r:id="rId25"/>
    <p:sldId id="294" r:id="rId26"/>
    <p:sldId id="319" r:id="rId27"/>
    <p:sldId id="295" r:id="rId28"/>
    <p:sldId id="297" r:id="rId29"/>
    <p:sldId id="258" r:id="rId30"/>
    <p:sldId id="261" r:id="rId31"/>
    <p:sldId id="290" r:id="rId32"/>
    <p:sldId id="300" r:id="rId33"/>
    <p:sldId id="301" r:id="rId34"/>
    <p:sldId id="267" r:id="rId35"/>
    <p:sldId id="302" r:id="rId36"/>
    <p:sldId id="303" r:id="rId37"/>
    <p:sldId id="265" r:id="rId38"/>
    <p:sldId id="266" r:id="rId39"/>
    <p:sldId id="264" r:id="rId40"/>
    <p:sldId id="262" r:id="rId41"/>
    <p:sldId id="269" r:id="rId42"/>
    <p:sldId id="268" r:id="rId43"/>
    <p:sldId id="271" r:id="rId44"/>
    <p:sldId id="270" r:id="rId45"/>
    <p:sldId id="272" r:id="rId46"/>
    <p:sldId id="273" r:id="rId47"/>
    <p:sldId id="274" r:id="rId48"/>
    <p:sldId id="275" r:id="rId49"/>
    <p:sldId id="276" r:id="rId50"/>
    <p:sldId id="277" r:id="rId51"/>
    <p:sldId id="327" r:id="rId52"/>
    <p:sldId id="328" r:id="rId53"/>
    <p:sldId id="278" r:id="rId54"/>
    <p:sldId id="280" r:id="rId55"/>
    <p:sldId id="334" r:id="rId56"/>
    <p:sldId id="279" r:id="rId57"/>
    <p:sldId id="281" r:id="rId58"/>
    <p:sldId id="282" r:id="rId59"/>
    <p:sldId id="305" r:id="rId60"/>
    <p:sldId id="285" r:id="rId61"/>
    <p:sldId id="304" r:id="rId62"/>
    <p:sldId id="306" r:id="rId63"/>
    <p:sldId id="286" r:id="rId64"/>
    <p:sldId id="287" r:id="rId65"/>
    <p:sldId id="307" r:id="rId66"/>
    <p:sldId id="288" r:id="rId67"/>
    <p:sldId id="308" r:id="rId68"/>
    <p:sldId id="289" r:id="rId69"/>
    <p:sldId id="309" r:id="rId70"/>
    <p:sldId id="330" r:id="rId71"/>
    <p:sldId id="329" r:id="rId72"/>
    <p:sldId id="331" r:id="rId73"/>
    <p:sldId id="332" r:id="rId74"/>
    <p:sldId id="333" r:id="rId75"/>
    <p:sldId id="284" r:id="rId76"/>
  </p:sldIdLst>
  <p:sldSz cx="9144000" cy="6858000" type="screen4x3"/>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A0834-2F7A-4071-A4AF-ED58D38417A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F14F22AD-FD3E-4B96-95C0-0FCE7688BD1B}" type="pres">
      <dgm:prSet presAssocID="{40FA0834-2F7A-4071-A4AF-ED58D38417AB}" presName="hierChild1" presStyleCnt="0">
        <dgm:presLayoutVars>
          <dgm:chPref val="1"/>
          <dgm:dir/>
          <dgm:animOne val="branch"/>
          <dgm:animLvl val="lvl"/>
          <dgm:resizeHandles/>
        </dgm:presLayoutVars>
      </dgm:prSet>
      <dgm:spPr/>
      <dgm:t>
        <a:bodyPr/>
        <a:lstStyle/>
        <a:p>
          <a:endParaRPr lang="el-GR"/>
        </a:p>
      </dgm:t>
    </dgm:pt>
  </dgm:ptLst>
  <dgm:cxnLst>
    <dgm:cxn modelId="{1AAF1EC5-DFFC-46F3-81B9-938594441F7B}" type="presOf" srcId="{40FA0834-2F7A-4071-A4AF-ED58D38417AB}" destId="{F14F22AD-FD3E-4B96-95C0-0FCE7688BD1B}"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3633"/>
          </a:xfrm>
          <a:prstGeom prst="rect">
            <a:avLst/>
          </a:prstGeom>
        </p:spPr>
        <p:txBody>
          <a:bodyPr vert="horz" lIns="91440" tIns="45720" rIns="91440" bIns="45720" rtlCol="0"/>
          <a:lstStyle>
            <a:lvl1pPr algn="r">
              <a:defRPr sz="1200"/>
            </a:lvl1pPr>
          </a:lstStyle>
          <a:p>
            <a:fld id="{E120BF51-5749-403C-B851-93776C93FF38}" type="datetimeFigureOut">
              <a:rPr lang="el-GR" smtClean="0"/>
              <a:t>15/3/2022</a:t>
            </a:fld>
            <a:endParaRPr lang="el-GR"/>
          </a:p>
        </p:txBody>
      </p:sp>
      <p:sp>
        <p:nvSpPr>
          <p:cNvPr id="4" name="Θέση εικόνας διαφάνειας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689515"/>
            <a:ext cx="5486400" cy="4442698"/>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377316"/>
            <a:ext cx="2971800" cy="493633"/>
          </a:xfrm>
          <a:prstGeom prst="rect">
            <a:avLst/>
          </a:prstGeom>
        </p:spPr>
        <p:txBody>
          <a:bodyPr vert="horz" lIns="91440" tIns="45720" rIns="91440" bIns="45720" rtlCol="0" anchor="b"/>
          <a:lstStyle>
            <a:lvl1pPr algn="r">
              <a:defRPr sz="1200"/>
            </a:lvl1pPr>
          </a:lstStyle>
          <a:p>
            <a:fld id="{B455ED12-5E2A-40EA-9FE4-F94171FF6A5C}" type="slidenum">
              <a:rPr lang="el-GR" smtClean="0"/>
              <a:t>‹#›</a:t>
            </a:fld>
            <a:endParaRPr lang="el-GR"/>
          </a:p>
        </p:txBody>
      </p:sp>
    </p:spTree>
    <p:extLst>
      <p:ext uri="{BB962C8B-B14F-4D97-AF65-F5344CB8AC3E}">
        <p14:creationId xmlns:p14="http://schemas.microsoft.com/office/powerpoint/2010/main" val="136742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Times New Roman" pitchFamily="18" charset="0"/>
              </a:defRPr>
            </a:lvl1pPr>
            <a:lvl2pPr marL="742950" indent="-285750" eaLnBrk="0" hangingPunct="0">
              <a:defRPr sz="1400">
                <a:solidFill>
                  <a:schemeClr val="tx2"/>
                </a:solidFill>
                <a:latin typeface="Times New Roman" pitchFamily="18" charset="0"/>
              </a:defRPr>
            </a:lvl2pPr>
            <a:lvl3pPr marL="1143000" indent="-228600" eaLnBrk="0" hangingPunct="0">
              <a:defRPr sz="1400">
                <a:solidFill>
                  <a:schemeClr val="tx2"/>
                </a:solidFill>
                <a:latin typeface="Times New Roman" pitchFamily="18" charset="0"/>
              </a:defRPr>
            </a:lvl3pPr>
            <a:lvl4pPr marL="1600200" indent="-228600" eaLnBrk="0" hangingPunct="0">
              <a:defRPr sz="1400">
                <a:solidFill>
                  <a:schemeClr val="tx2"/>
                </a:solidFill>
                <a:latin typeface="Times New Roman" pitchFamily="18" charset="0"/>
              </a:defRPr>
            </a:lvl4pPr>
            <a:lvl5pPr marL="2057400" indent="-228600" eaLnBrk="0" hangingPunct="0">
              <a:defRPr sz="1400">
                <a:solidFill>
                  <a:schemeClr val="tx2"/>
                </a:solidFill>
                <a:latin typeface="Times New Roman" pitchFamily="18" charset="0"/>
              </a:defRPr>
            </a:lvl5pPr>
            <a:lvl6pPr marL="2514600" indent="-228600" algn="ctr" eaLnBrk="0" fontAlgn="base" hangingPunct="0">
              <a:spcBef>
                <a:spcPct val="50000"/>
              </a:spcBef>
              <a:spcAft>
                <a:spcPct val="0"/>
              </a:spcAft>
              <a:defRPr sz="1400">
                <a:solidFill>
                  <a:schemeClr val="tx2"/>
                </a:solidFill>
                <a:latin typeface="Times New Roman" pitchFamily="18" charset="0"/>
              </a:defRPr>
            </a:lvl6pPr>
            <a:lvl7pPr marL="2971800" indent="-228600" algn="ctr" eaLnBrk="0" fontAlgn="base" hangingPunct="0">
              <a:spcBef>
                <a:spcPct val="50000"/>
              </a:spcBef>
              <a:spcAft>
                <a:spcPct val="0"/>
              </a:spcAft>
              <a:defRPr sz="1400">
                <a:solidFill>
                  <a:schemeClr val="tx2"/>
                </a:solidFill>
                <a:latin typeface="Times New Roman" pitchFamily="18" charset="0"/>
              </a:defRPr>
            </a:lvl7pPr>
            <a:lvl8pPr marL="3429000" indent="-228600" algn="ctr" eaLnBrk="0" fontAlgn="base" hangingPunct="0">
              <a:spcBef>
                <a:spcPct val="50000"/>
              </a:spcBef>
              <a:spcAft>
                <a:spcPct val="0"/>
              </a:spcAft>
              <a:defRPr sz="1400">
                <a:solidFill>
                  <a:schemeClr val="tx2"/>
                </a:solidFill>
                <a:latin typeface="Times New Roman" pitchFamily="18" charset="0"/>
              </a:defRPr>
            </a:lvl8pPr>
            <a:lvl9pPr marL="3886200" indent="-228600" algn="ctr" eaLnBrk="0" fontAlgn="base" hangingPunct="0">
              <a:spcBef>
                <a:spcPct val="50000"/>
              </a:spcBef>
              <a:spcAft>
                <a:spcPct val="0"/>
              </a:spcAft>
              <a:defRPr sz="1400">
                <a:solidFill>
                  <a:schemeClr val="tx2"/>
                </a:solidFill>
                <a:latin typeface="Times New Roman" pitchFamily="18" charset="0"/>
              </a:defRPr>
            </a:lvl9pPr>
          </a:lstStyle>
          <a:p>
            <a:pPr eaLnBrk="1" hangingPunct="1"/>
            <a:fld id="{5F8E52A1-A3EB-4DE7-A494-F5044EC194F8}" type="slidenum">
              <a:rPr lang="el-GR" sz="1200" smtClean="0">
                <a:solidFill>
                  <a:schemeClr val="tx1"/>
                </a:solidFill>
              </a:rPr>
              <a:pPr eaLnBrk="1" hangingPunct="1"/>
              <a:t>3</a:t>
            </a:fld>
            <a:endParaRPr lang="el-GR" sz="1200" smtClean="0">
              <a:solidFill>
                <a:schemeClr val="tx1"/>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E97218-5310-49FE-8777-F7179A4D7A2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146636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97218-5310-49FE-8777-F7179A4D7A2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294527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97218-5310-49FE-8777-F7179A4D7A2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367358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97218-5310-49FE-8777-F7179A4D7A2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92826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E97218-5310-49FE-8777-F7179A4D7A2E}"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429388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E97218-5310-49FE-8777-F7179A4D7A2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197139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E97218-5310-49FE-8777-F7179A4D7A2E}"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101453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E97218-5310-49FE-8777-F7179A4D7A2E}"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371663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97218-5310-49FE-8777-F7179A4D7A2E}"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185484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97218-5310-49FE-8777-F7179A4D7A2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212262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97218-5310-49FE-8777-F7179A4D7A2E}"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58AE7-6A3E-4C05-BAB0-294B929C836F}" type="slidenum">
              <a:rPr lang="en-US" smtClean="0"/>
              <a:t>‹#›</a:t>
            </a:fld>
            <a:endParaRPr lang="en-US"/>
          </a:p>
        </p:txBody>
      </p:sp>
    </p:spTree>
    <p:extLst>
      <p:ext uri="{BB962C8B-B14F-4D97-AF65-F5344CB8AC3E}">
        <p14:creationId xmlns:p14="http://schemas.microsoft.com/office/powerpoint/2010/main" val="151972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97218-5310-49FE-8777-F7179A4D7A2E}" type="datetimeFigureOut">
              <a:rPr lang="en-US" smtClean="0"/>
              <a:t>3/15/2022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58AE7-6A3E-4C05-BAB0-294B929C836F}" type="slidenum">
              <a:rPr lang="en-US" smtClean="0"/>
              <a:t>‹#›</a:t>
            </a:fld>
            <a:endParaRPr lang="en-US"/>
          </a:p>
        </p:txBody>
      </p:sp>
    </p:spTree>
    <p:extLst>
      <p:ext uri="{BB962C8B-B14F-4D97-AF65-F5344CB8AC3E}">
        <p14:creationId xmlns:p14="http://schemas.microsoft.com/office/powerpoint/2010/main" val="693229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reeklyrics.gr/all-composers?view=single&amp;tpl_view=composer&amp;id=6334" TargetMode="External"/><Relationship Id="rId2" Type="http://schemas.openxmlformats.org/officeDocument/2006/relationships/hyperlink" Target="https://www.greeklyrics.gr/kallitexnes/?view=single&amp;tpl_view=artist&amp;id=12910" TargetMode="External"/><Relationship Id="rId1" Type="http://schemas.openxmlformats.org/officeDocument/2006/relationships/slideLayout" Target="../slideLayouts/slideLayout2.xml"/><Relationship Id="rId6" Type="http://schemas.openxmlformats.org/officeDocument/2006/relationships/hyperlink" Target="https://www.greeklyrics.gr/all-themes?view=single&amp;tpl_view=themes&amp;id=12376" TargetMode="External"/><Relationship Id="rId5" Type="http://schemas.openxmlformats.org/officeDocument/2006/relationships/hyperlink" Target="https://www.greeklyrics.gr/all-genres?view=single&amp;tpl_view=genre&amp;id=8517" TargetMode="External"/><Relationship Id="rId4" Type="http://schemas.openxmlformats.org/officeDocument/2006/relationships/hyperlink" Target="https://www.greeklyrics.gr/all-librettists?view=single&amp;tpl_view=librettist&amp;id=1161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t>
            </a:r>
            <a:endParaRPr lang="en-US" dirty="0"/>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45720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990600" y="1676400"/>
            <a:ext cx="7772400" cy="2308324"/>
          </a:xfrm>
          <a:prstGeom prst="rect">
            <a:avLst/>
          </a:prstGeom>
          <a:noFill/>
        </p:spPr>
        <p:txBody>
          <a:bodyPr wrap="square" rtlCol="0">
            <a:spAutoFit/>
          </a:bodyPr>
          <a:lstStyle/>
          <a:p>
            <a:pPr algn="ctr"/>
            <a:r>
              <a:rPr lang="el-GR" sz="3600" b="1" dirty="0" smtClean="0">
                <a:effectLst>
                  <a:outerShdw blurRad="38100" dist="38100" dir="2700000" algn="tl">
                    <a:srgbClr val="000000">
                      <a:alpha val="43137"/>
                    </a:srgbClr>
                  </a:outerShdw>
                </a:effectLst>
              </a:rPr>
              <a:t>ΧΡΗΣΙΜΕΣ ΓΛΩΣΣΙΚΕΣ ΕΠΙΣΗΜΑΝΣΕΙΣ ΚΑΤΑ ΤΗ ΣΥΓΓΡΑΦΗ </a:t>
            </a:r>
            <a:r>
              <a:rPr lang="el-GR" sz="3600" b="1" dirty="0" smtClean="0">
                <a:effectLst>
                  <a:outerShdw blurRad="38100" dist="38100" dir="2700000" algn="tl">
                    <a:srgbClr val="000000">
                      <a:alpha val="43137"/>
                    </a:srgbClr>
                  </a:outerShdw>
                </a:effectLst>
              </a:rPr>
              <a:t>ΕΡΓΑΣΙΩΝ</a:t>
            </a:r>
            <a:endParaRPr lang="el-GR" sz="3600" b="1" dirty="0" smtClean="0">
              <a:effectLst>
                <a:outerShdw blurRad="38100" dist="38100" dir="2700000" algn="tl">
                  <a:srgbClr val="000000">
                    <a:alpha val="43137"/>
                  </a:srgbClr>
                </a:outerShdw>
              </a:effectLst>
            </a:endParaRPr>
          </a:p>
          <a:p>
            <a:pPr algn="ctr"/>
            <a:endParaRPr lang="el-GR" sz="3600" b="1" dirty="0" smtClean="0">
              <a:effectLst>
                <a:outerShdw blurRad="38100" dist="38100" dir="2700000" algn="tl">
                  <a:srgbClr val="000000">
                    <a:alpha val="43137"/>
                  </a:srgbClr>
                </a:outerShdw>
              </a:effectLst>
            </a:endParaRPr>
          </a:p>
          <a:p>
            <a:pPr algn="ctr"/>
            <a:r>
              <a:rPr lang="el-GR" sz="3600" b="1" dirty="0" smtClean="0"/>
              <a:t>Θ. ΜΑΥΡΟΜΟΥΣΤΑΚΟΣ</a:t>
            </a:r>
            <a:endParaRPr lang="en-US"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33" t="17368" r="11540" b="15479"/>
          <a:stretch/>
        </p:blipFill>
        <p:spPr bwMode="auto">
          <a:xfrm>
            <a:off x="76200" y="4648200"/>
            <a:ext cx="1500326" cy="205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314" y="13868400"/>
            <a:ext cx="7429500" cy="990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4593019"/>
            <a:ext cx="1627486" cy="216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459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19200"/>
            <a:ext cx="8229600" cy="1143000"/>
          </a:xfrm>
        </p:spPr>
        <p:txBody>
          <a:bodyPr>
            <a:normAutofit fontScale="90000"/>
          </a:bodyPr>
          <a:lstStyle/>
          <a:p>
            <a:r>
              <a:rPr lang="el-GR" b="1" dirty="0" smtClean="0">
                <a:effectLst>
                  <a:outerShdw blurRad="38100" dist="38100" dir="2700000" algn="tl">
                    <a:srgbClr val="000000">
                      <a:alpha val="43137"/>
                    </a:srgbClr>
                  </a:outerShdw>
                </a:effectLst>
              </a:rPr>
              <a:t>ΔΙΔΙΑΣΤΑΤΟ Η ΔΙΣΔΙΑΣΤΑΤΟ</a:t>
            </a:r>
            <a:br>
              <a:rPr lang="el-GR" b="1" dirty="0" smtClean="0">
                <a:effectLst>
                  <a:outerShdw blurRad="38100" dist="38100" dir="2700000" algn="tl">
                    <a:srgbClr val="000000">
                      <a:alpha val="43137"/>
                    </a:srgbClr>
                  </a:outerShdw>
                </a:effectLst>
              </a:rPr>
            </a:br>
            <a:r>
              <a:rPr lang="el-GR" b="1" dirty="0" smtClean="0">
                <a:effectLst>
                  <a:outerShdw blurRad="38100" dist="38100" dir="2700000" algn="tl">
                    <a:srgbClr val="000000">
                      <a:alpha val="43137"/>
                    </a:srgbClr>
                  </a:outerShdw>
                </a:effectLst>
              </a:rPr>
              <a:t>ΤΡΙΔΙΑΣΤΑΤΟ Η ΤΡΙΣΔΙΑΣΤΑΤΟ</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533400" y="2590800"/>
            <a:ext cx="8229600" cy="4525963"/>
          </a:xfrm>
        </p:spPr>
        <p:txBody>
          <a:bodyPr/>
          <a:lstStyle/>
          <a:p>
            <a:r>
              <a:rPr lang="el-GR" b="1" dirty="0" smtClean="0">
                <a:solidFill>
                  <a:srgbClr val="FF0000"/>
                </a:solidFill>
              </a:rPr>
              <a:t>Λέξεις στις οποίες δεν υπάρχει συναίνεση από τους φιλόλογους</a:t>
            </a:r>
          </a:p>
          <a:p>
            <a:r>
              <a:rPr lang="el-GR" b="1" u="sng" dirty="0" smtClean="0">
                <a:solidFill>
                  <a:srgbClr val="FF0000"/>
                </a:solidFill>
              </a:rPr>
              <a:t>Για το </a:t>
            </a:r>
            <a:r>
              <a:rPr lang="el-GR" b="1" u="sng" dirty="0" err="1" smtClean="0">
                <a:solidFill>
                  <a:srgbClr val="FF0000"/>
                </a:solidFill>
              </a:rPr>
              <a:t>τριδιάστατο</a:t>
            </a:r>
            <a:r>
              <a:rPr lang="el-GR" b="1" u="sng" dirty="0" smtClean="0">
                <a:solidFill>
                  <a:srgbClr val="FF0000"/>
                </a:solidFill>
              </a:rPr>
              <a:t> ως ορθό δεν υπάρχει διαφωνία.</a:t>
            </a:r>
          </a:p>
          <a:p>
            <a:r>
              <a:rPr lang="el-GR" b="1" dirty="0" smtClean="0">
                <a:solidFill>
                  <a:srgbClr val="FF0000"/>
                </a:solidFill>
              </a:rPr>
              <a:t>Για το </a:t>
            </a:r>
            <a:r>
              <a:rPr lang="el-GR" b="1" dirty="0" err="1" smtClean="0">
                <a:solidFill>
                  <a:srgbClr val="FF0000"/>
                </a:solidFill>
              </a:rPr>
              <a:t>διδιάστατο</a:t>
            </a:r>
            <a:r>
              <a:rPr lang="el-GR" b="1" dirty="0" smtClean="0">
                <a:solidFill>
                  <a:srgbClr val="FF0000"/>
                </a:solidFill>
              </a:rPr>
              <a:t> ή δισδιάστατο υπάρχει διαφωνία. </a:t>
            </a:r>
            <a:endParaRPr lang="el-GR" b="1" dirty="0">
              <a:solidFill>
                <a:srgbClr val="FF0000"/>
              </a:solidFill>
            </a:endParaRPr>
          </a:p>
        </p:txBody>
      </p:sp>
    </p:spTree>
    <p:extLst>
      <p:ext uri="{BB962C8B-B14F-4D97-AF65-F5344CB8AC3E}">
        <p14:creationId xmlns:p14="http://schemas.microsoft.com/office/powerpoint/2010/main" val="58939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19200"/>
            <a:ext cx="8229600" cy="1143000"/>
          </a:xfrm>
        </p:spPr>
        <p:txBody>
          <a:bodyPr>
            <a:normAutofit fontScale="90000"/>
          </a:bodyPr>
          <a:lstStyle/>
          <a:p>
            <a:r>
              <a:rPr lang="el-GR" b="1" dirty="0" smtClean="0">
                <a:effectLst>
                  <a:outerShdw blurRad="38100" dist="38100" dir="2700000" algn="tl">
                    <a:srgbClr val="000000">
                      <a:alpha val="43137"/>
                    </a:srgbClr>
                  </a:outerShdw>
                </a:effectLst>
              </a:rPr>
              <a:t>ΔΙΔΙΑΣΤΑΤΟ Η ΔΙΣΔΙΑΣΤΑΤΟ</a:t>
            </a:r>
            <a:br>
              <a:rPr lang="el-GR" b="1" dirty="0" smtClean="0">
                <a:effectLst>
                  <a:outerShdw blurRad="38100" dist="38100" dir="2700000" algn="tl">
                    <a:srgbClr val="000000">
                      <a:alpha val="43137"/>
                    </a:srgbClr>
                  </a:outerShdw>
                </a:effectLst>
              </a:rPr>
            </a:br>
            <a:r>
              <a:rPr lang="el-GR" b="1" dirty="0" smtClean="0">
                <a:effectLst>
                  <a:outerShdw blurRad="38100" dist="38100" dir="2700000" algn="tl">
                    <a:srgbClr val="000000">
                      <a:alpha val="43137"/>
                    </a:srgbClr>
                  </a:outerShdw>
                </a:effectLst>
              </a:rPr>
              <a:t>ΤΡΙΔΙΑΣΤΑΤΟ Η ΤΡΙΣΔΙΑΣΤΑΤΟ</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609600" y="3200400"/>
            <a:ext cx="8229600" cy="4525963"/>
          </a:xfrm>
        </p:spPr>
        <p:txBody>
          <a:bodyPr/>
          <a:lstStyle/>
          <a:p>
            <a:pPr algn="ctr"/>
            <a:r>
              <a:rPr lang="el-GR" b="1" dirty="0" smtClean="0">
                <a:solidFill>
                  <a:srgbClr val="FF0000"/>
                </a:solidFill>
                <a:effectLst>
                  <a:outerShdw blurRad="38100" dist="38100" dir="2700000" algn="tl">
                    <a:srgbClr val="000000">
                      <a:alpha val="43137"/>
                    </a:srgbClr>
                  </a:outerShdw>
                </a:effectLst>
              </a:rPr>
              <a:t>ΔΙΠΕΠΤΙΔΙΟ Ή ΤΡΙΠΕΠΤΙΔΙΟ</a:t>
            </a:r>
          </a:p>
          <a:p>
            <a:pPr algn="ctr"/>
            <a:r>
              <a:rPr lang="el-GR" b="1" dirty="0" smtClean="0">
                <a:solidFill>
                  <a:srgbClr val="FF0000"/>
                </a:solidFill>
                <a:effectLst>
                  <a:outerShdw blurRad="38100" dist="38100" dir="2700000" algn="tl">
                    <a:srgbClr val="000000">
                      <a:alpha val="43137"/>
                    </a:srgbClr>
                  </a:outerShdw>
                </a:effectLst>
              </a:rPr>
              <a:t>ΔΙΠΤΥΧΟ Ή ΤΡΙΠΤΥΧΟ</a:t>
            </a:r>
          </a:p>
          <a:p>
            <a:pPr algn="ctr"/>
            <a:r>
              <a:rPr lang="el-GR" b="1" dirty="0" smtClean="0">
                <a:solidFill>
                  <a:srgbClr val="FF0000"/>
                </a:solidFill>
                <a:effectLst>
                  <a:outerShdw blurRad="38100" dist="38100" dir="2700000" algn="tl">
                    <a:srgbClr val="000000">
                      <a:alpha val="43137"/>
                    </a:srgbClr>
                  </a:outerShdw>
                </a:effectLst>
              </a:rPr>
              <a:t>ΔΙΜΕΡΕΣ Ή ΤΡΙΜΕΡΕΣ</a:t>
            </a:r>
          </a:p>
        </p:txBody>
      </p:sp>
    </p:spTree>
    <p:extLst>
      <p:ext uri="{BB962C8B-B14F-4D97-AF65-F5344CB8AC3E}">
        <p14:creationId xmlns:p14="http://schemas.microsoft.com/office/powerpoint/2010/main" val="334797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19200"/>
            <a:ext cx="8229600" cy="1143000"/>
          </a:xfrm>
        </p:spPr>
        <p:txBody>
          <a:bodyPr>
            <a:normAutofit fontScale="90000"/>
          </a:bodyPr>
          <a:lstStyle/>
          <a:p>
            <a:r>
              <a:rPr lang="el-GR" b="1" dirty="0" smtClean="0">
                <a:effectLst>
                  <a:outerShdw blurRad="38100" dist="38100" dir="2700000" algn="tl">
                    <a:srgbClr val="000000">
                      <a:alpha val="43137"/>
                    </a:srgbClr>
                  </a:outerShdw>
                </a:effectLst>
              </a:rPr>
              <a:t>ΔΙΔΙΑΣΤΑΤΟ Η ΔΙΣΔΙΑΣΤΑΤΟ</a:t>
            </a:r>
            <a:br>
              <a:rPr lang="el-GR" b="1" dirty="0" smtClean="0">
                <a:effectLst>
                  <a:outerShdw blurRad="38100" dist="38100" dir="2700000" algn="tl">
                    <a:srgbClr val="000000">
                      <a:alpha val="43137"/>
                    </a:srgbClr>
                  </a:outerShdw>
                </a:effectLst>
              </a:rPr>
            </a:br>
            <a:r>
              <a:rPr lang="el-GR" b="1" dirty="0" smtClean="0">
                <a:effectLst>
                  <a:outerShdw blurRad="38100" dist="38100" dir="2700000" algn="tl">
                    <a:srgbClr val="000000">
                      <a:alpha val="43137"/>
                    </a:srgbClr>
                  </a:outerShdw>
                </a:effectLst>
              </a:rPr>
              <a:t>ΤΡΙΔΙΑΣΤΑΤΟ Η ΤΡΙΣΔΙΑΣΤΑΤΟ</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533400" y="2590800"/>
            <a:ext cx="8229600" cy="4525963"/>
          </a:xfrm>
        </p:spPr>
        <p:txBody>
          <a:bodyPr/>
          <a:lstStyle/>
          <a:p>
            <a:r>
              <a:rPr lang="el-GR" b="1" dirty="0" smtClean="0">
                <a:solidFill>
                  <a:srgbClr val="FF0000"/>
                </a:solidFill>
                <a:effectLst>
                  <a:outerShdw blurRad="38100" dist="38100" dir="2700000" algn="tl">
                    <a:srgbClr val="000000">
                      <a:alpha val="43137"/>
                    </a:srgbClr>
                  </a:outerShdw>
                </a:effectLst>
              </a:rPr>
              <a:t>ΔΙΔΥΜΟΣ Ή ΔΙΔΥΜΟΤΕΙΧΟ</a:t>
            </a:r>
          </a:p>
          <a:p>
            <a:r>
              <a:rPr lang="el-GR" b="1" dirty="0" smtClean="0">
                <a:solidFill>
                  <a:srgbClr val="FF0000"/>
                </a:solidFill>
                <a:effectLst>
                  <a:outerShdw blurRad="38100" dist="38100" dir="2700000" algn="tl">
                    <a:srgbClr val="000000">
                      <a:alpha val="43137"/>
                    </a:srgbClr>
                  </a:outerShdw>
                </a:effectLst>
              </a:rPr>
              <a:t>ΔΙΣ ΚΑΙ ΤΡΙΣ ΕΊΝΑΙ ΕΠΙΡΡΗΜΑΤΑ </a:t>
            </a:r>
          </a:p>
          <a:p>
            <a:r>
              <a:rPr lang="el-GR" b="1" dirty="0" smtClean="0">
                <a:solidFill>
                  <a:srgbClr val="FF0000"/>
                </a:solidFill>
                <a:effectLst>
                  <a:outerShdw blurRad="38100" dist="38100" dir="2700000" algn="tl">
                    <a:srgbClr val="000000">
                      <a:alpha val="43137"/>
                    </a:srgbClr>
                  </a:outerShdw>
                </a:effectLst>
              </a:rPr>
              <a:t>ΤΡΙΣΧΑΡΙΤΩΜΕΝΟΣ Ή ΤΡΙΣΚΑΤΑΡΑΤΟΣ=ΤΡΕΙΣ ΦΟΡΕΣ ΧΑΡΙΤΩΜΕΝΟΣ Ή ΤΡΕΙΣ ΦΟΡΕΣ ΚΑΤΑΡΑΜΕΝΟΣ ΔΗΛΑΔΗ ΠΟΛΛΕΣ ΦΟΡΕΣ ΧΑΡΙΤΩΜΕΝΟΣ Ή ΠΟΛΛΕΣ ΦΟΡΕΣ ΚΑΤΑΡΑΜΕΝΟΣ. </a:t>
            </a:r>
            <a:endParaRPr lang="el-G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865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ΞΕΝΟΜΑΝΙΑ</a:t>
            </a:r>
            <a:endParaRPr lang="el-GR" dirty="0"/>
          </a:p>
        </p:txBody>
      </p:sp>
      <p:sp>
        <p:nvSpPr>
          <p:cNvPr id="3" name="Θέση περιεχομένου 2"/>
          <p:cNvSpPr>
            <a:spLocks noGrp="1"/>
          </p:cNvSpPr>
          <p:nvPr>
            <p:ph idx="1"/>
          </p:nvPr>
        </p:nvSpPr>
        <p:spPr>
          <a:xfrm>
            <a:off x="609600" y="2332037"/>
            <a:ext cx="8229600" cy="4525963"/>
          </a:xfrm>
        </p:spPr>
        <p:txBody>
          <a:bodyPr/>
          <a:lstStyle/>
          <a:p>
            <a:pPr algn="ctr"/>
            <a:r>
              <a:rPr lang="el-GR" b="1" dirty="0" smtClean="0">
                <a:effectLst>
                  <a:outerShdw blurRad="38100" dist="38100" dir="2700000" algn="tl">
                    <a:srgbClr val="000000">
                      <a:alpha val="43137"/>
                    </a:srgbClr>
                  </a:outerShdw>
                </a:effectLst>
              </a:rPr>
              <a:t>Τραγικά και καταστροφικά αποτελέσματα της ξενομανίας</a:t>
            </a:r>
          </a:p>
          <a:p>
            <a:endParaRPr lang="el-GR" dirty="0" smtClean="0"/>
          </a:p>
          <a:p>
            <a:r>
              <a:rPr lang="el-GR" b="1" dirty="0" smtClean="0">
                <a:solidFill>
                  <a:srgbClr val="FF0000"/>
                </a:solidFill>
              </a:rPr>
              <a:t>Γλωσσική Υποδούλωση</a:t>
            </a:r>
          </a:p>
          <a:p>
            <a:r>
              <a:rPr lang="el-GR" b="1" dirty="0" smtClean="0">
                <a:solidFill>
                  <a:srgbClr val="FF0000"/>
                </a:solidFill>
              </a:rPr>
              <a:t>Η γλώσσα καθίσταται υβρίδιο και τελικά χάνει την αυτοτέλεια και αυτοδυναμία της.</a:t>
            </a:r>
            <a:endParaRPr lang="el-GR" b="1"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600"/>
            <a:ext cx="1447800" cy="203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38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kyr.gr/wp-content/uploads/2021/06/07-06-21-p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381" y="1295400"/>
            <a:ext cx="7069368" cy="411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45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SANDWICH</a:t>
            </a:r>
            <a:r>
              <a:rPr lang="el-GR" dirty="0" smtClean="0"/>
              <a:t>=ΣΑΝΤΟΥΙΤΣ</a:t>
            </a:r>
            <a:endParaRPr lang="el-GR" dirty="0"/>
          </a:p>
        </p:txBody>
      </p:sp>
      <p:sp>
        <p:nvSpPr>
          <p:cNvPr id="3" name="Θέση περιεχομένου 2"/>
          <p:cNvSpPr>
            <a:spLocks noGrp="1"/>
          </p:cNvSpPr>
          <p:nvPr>
            <p:ph idx="1"/>
          </p:nvPr>
        </p:nvSpPr>
        <p:spPr/>
        <p:txBody>
          <a:bodyPr>
            <a:normAutofit fontScale="77500" lnSpcReduction="20000"/>
          </a:bodyPr>
          <a:lstStyle/>
          <a:p>
            <a:endParaRPr lang="el-GR" dirty="0" smtClean="0"/>
          </a:p>
          <a:p>
            <a:endParaRPr lang="el-GR" dirty="0"/>
          </a:p>
          <a:p>
            <a:endParaRPr lang="el-GR" dirty="0" smtClean="0"/>
          </a:p>
          <a:p>
            <a:endParaRPr lang="el-GR" dirty="0"/>
          </a:p>
          <a:p>
            <a:endParaRPr lang="el-GR" dirty="0" smtClean="0"/>
          </a:p>
          <a:p>
            <a:r>
              <a:rPr lang="el-GR" dirty="0" err="1">
                <a:solidFill>
                  <a:srgbClr val="FF0000"/>
                </a:solidFill>
                <a:effectLst>
                  <a:outerShdw blurRad="38100" dist="38100" dir="2700000" algn="tl">
                    <a:srgbClr val="000000">
                      <a:alpha val="43137"/>
                    </a:srgbClr>
                  </a:outerShdw>
                </a:effectLst>
              </a:rPr>
              <a:t>John</a:t>
            </a:r>
            <a:r>
              <a:rPr lang="el-GR" dirty="0">
                <a:solidFill>
                  <a:srgbClr val="FF0000"/>
                </a:solidFill>
                <a:effectLst>
                  <a:outerShdw blurRad="38100" dist="38100" dir="2700000" algn="tl">
                    <a:srgbClr val="000000">
                      <a:alpha val="43137"/>
                    </a:srgbClr>
                  </a:outerShdw>
                </a:effectLst>
              </a:rPr>
              <a:t> </a:t>
            </a:r>
            <a:r>
              <a:rPr lang="el-GR" dirty="0" err="1" smtClean="0">
                <a:solidFill>
                  <a:srgbClr val="FF0000"/>
                </a:solidFill>
                <a:effectLst>
                  <a:outerShdw blurRad="38100" dist="38100" dir="2700000" algn="tl">
                    <a:srgbClr val="000000">
                      <a:alpha val="43137"/>
                    </a:srgbClr>
                  </a:outerShdw>
                </a:effectLst>
              </a:rPr>
              <a:t>Montagu</a:t>
            </a:r>
            <a:r>
              <a:rPr lang="el-GR" dirty="0" smtClean="0">
                <a:solidFill>
                  <a:srgbClr val="FF0000"/>
                </a:solidFill>
                <a:effectLst>
                  <a:outerShdw blurRad="38100" dist="38100" dir="2700000" algn="tl">
                    <a:srgbClr val="000000">
                      <a:alpha val="43137"/>
                    </a:srgbClr>
                  </a:outerShdw>
                </a:effectLst>
              </a:rPr>
              <a:t>  </a:t>
            </a:r>
          </a:p>
          <a:p>
            <a:pPr algn="just"/>
            <a:r>
              <a:rPr lang="el-GR" dirty="0" smtClean="0">
                <a:solidFill>
                  <a:srgbClr val="FF0000"/>
                </a:solidFill>
                <a:effectLst>
                  <a:outerShdw blurRad="38100" dist="38100" dir="2700000" algn="tl">
                    <a:srgbClr val="000000">
                      <a:alpha val="43137"/>
                    </a:srgbClr>
                  </a:outerShdw>
                </a:effectLst>
              </a:rPr>
              <a:t>Κόμης </a:t>
            </a:r>
            <a:r>
              <a:rPr lang="el-GR" dirty="0">
                <a:solidFill>
                  <a:srgbClr val="FF0000"/>
                </a:solidFill>
                <a:effectLst>
                  <a:outerShdw blurRad="38100" dist="38100" dir="2700000" algn="tl">
                    <a:srgbClr val="000000">
                      <a:alpha val="43137"/>
                    </a:srgbClr>
                  </a:outerShdw>
                </a:effectLst>
              </a:rPr>
              <a:t>της πόλης Σάντουιτς, ο οποίος μη θέλοντας να λερώσει τα χέρια του, έδωσε εντολή στον υπηρέτη του να βάλει ένα κομμάτι κρέας ανάμεσα σε δύο φέτες ψωμί. </a:t>
            </a:r>
            <a:endParaRPr lang="el-GR" dirty="0" smtClean="0">
              <a:solidFill>
                <a:srgbClr val="FF0000"/>
              </a:solidFill>
              <a:effectLst>
                <a:outerShdw blurRad="38100" dist="38100" dir="2700000" algn="tl">
                  <a:srgbClr val="000000">
                    <a:alpha val="43137"/>
                  </a:srgbClr>
                </a:outerShdw>
              </a:effectLst>
            </a:endParaRPr>
          </a:p>
          <a:p>
            <a:pPr algn="just"/>
            <a:r>
              <a:rPr lang="el-GR" dirty="0" smtClean="0">
                <a:solidFill>
                  <a:srgbClr val="FF0000"/>
                </a:solidFill>
                <a:effectLst>
                  <a:outerShdw blurRad="38100" dist="38100" dir="2700000" algn="tl">
                    <a:srgbClr val="000000">
                      <a:alpha val="43137"/>
                    </a:srgbClr>
                  </a:outerShdw>
                </a:effectLst>
              </a:rPr>
              <a:t>Από </a:t>
            </a:r>
            <a:r>
              <a:rPr lang="el-GR" dirty="0">
                <a:solidFill>
                  <a:srgbClr val="FF0000"/>
                </a:solidFill>
                <a:effectLst>
                  <a:outerShdw blurRad="38100" dist="38100" dir="2700000" algn="tl">
                    <a:srgbClr val="000000">
                      <a:alpha val="43137"/>
                    </a:srgbClr>
                  </a:outerShdw>
                </a:effectLst>
              </a:rPr>
              <a:t>τότε, η φήμη του </a:t>
            </a:r>
            <a:r>
              <a:rPr lang="el-GR" dirty="0" smtClean="0">
                <a:solidFill>
                  <a:srgbClr val="FF0000"/>
                </a:solidFill>
                <a:effectLst>
                  <a:outerShdw blurRad="38100" dist="38100" dir="2700000" algn="tl">
                    <a:srgbClr val="000000">
                      <a:alpha val="43137"/>
                    </a:srgbClr>
                  </a:outerShdw>
                </a:effectLst>
              </a:rPr>
              <a:t>πρωτότυπου-για </a:t>
            </a:r>
            <a:r>
              <a:rPr lang="el-GR" dirty="0">
                <a:solidFill>
                  <a:srgbClr val="FF0000"/>
                </a:solidFill>
                <a:effectLst>
                  <a:outerShdw blurRad="38100" dist="38100" dir="2700000" algn="tl">
                    <a:srgbClr val="000000">
                      <a:alpha val="43137"/>
                    </a:srgbClr>
                  </a:outerShdw>
                </a:effectLst>
              </a:rPr>
              <a:t>τα δεδομένα της εποχής- γεύματος, εξαπλώθηκε γρήγορα σε ολόκληρο τον κόσμο, με ποικίλες εκδοχές ανά χώρα.</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233" y="1371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41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45720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600200" y="457200"/>
            <a:ext cx="6400800" cy="6001643"/>
          </a:xfrm>
          <a:prstGeom prst="rect">
            <a:avLst/>
          </a:prstGeom>
          <a:noFill/>
        </p:spPr>
        <p:txBody>
          <a:bodyPr wrap="square" rtlCol="0">
            <a:spAutoFit/>
          </a:bodyPr>
          <a:lstStyle/>
          <a:p>
            <a:pPr algn="ctr"/>
            <a:r>
              <a:rPr lang="el-GR" sz="4800" b="1" dirty="0" smtClean="0">
                <a:effectLst>
                  <a:outerShdw blurRad="38100" dist="38100" dir="2700000" algn="tl">
                    <a:srgbClr val="000000">
                      <a:alpha val="43137"/>
                    </a:srgbClr>
                  </a:outerShdw>
                </a:effectLst>
              </a:rPr>
              <a:t>ΞΕΝΟΓΛΩΣΣΕΣ ΛΕΞΕΙΣ</a:t>
            </a:r>
          </a:p>
          <a:p>
            <a:pPr algn="ctr"/>
            <a:endParaRPr lang="el-GR" sz="4800" b="1" dirty="0" smtClean="0"/>
          </a:p>
          <a:p>
            <a:pPr marL="914400" indent="-914400" algn="ctr">
              <a:buAutoNum type="arabicPeriod"/>
            </a:pPr>
            <a:r>
              <a:rPr lang="en-US" sz="3600" b="1" dirty="0" smtClean="0">
                <a:solidFill>
                  <a:srgbClr val="FF0000"/>
                </a:solidFill>
                <a:effectLst>
                  <a:outerShdw blurRad="38100" dist="38100" dir="2700000" algn="tl">
                    <a:srgbClr val="000000">
                      <a:alpha val="43137"/>
                    </a:srgbClr>
                  </a:outerShdw>
                </a:effectLst>
              </a:rPr>
              <a:t>TLC spots (</a:t>
            </a:r>
            <a:r>
              <a:rPr lang="el-GR" sz="3600" b="1" dirty="0" smtClean="0">
                <a:solidFill>
                  <a:srgbClr val="FF0000"/>
                </a:solidFill>
                <a:effectLst>
                  <a:outerShdw blurRad="38100" dist="38100" dir="2700000" algn="tl">
                    <a:srgbClr val="000000">
                      <a:alpha val="43137"/>
                    </a:srgbClr>
                  </a:outerShdw>
                </a:effectLst>
              </a:rPr>
              <a:t>κηλίδες)</a:t>
            </a:r>
          </a:p>
          <a:p>
            <a:pPr marL="914400" indent="-914400" algn="ctr">
              <a:buAutoNum type="arabicPeriod"/>
            </a:pPr>
            <a:r>
              <a:rPr lang="en-US" sz="3600" b="1" dirty="0" smtClean="0">
                <a:solidFill>
                  <a:srgbClr val="FF0000"/>
                </a:solidFill>
                <a:effectLst>
                  <a:outerShdw blurRad="38100" dist="38100" dir="2700000" algn="tl">
                    <a:srgbClr val="000000">
                      <a:alpha val="43137"/>
                    </a:srgbClr>
                  </a:outerShdw>
                </a:effectLst>
              </a:rPr>
              <a:t>List =</a:t>
            </a:r>
            <a:r>
              <a:rPr lang="el-GR" sz="3600" b="1" dirty="0">
                <a:solidFill>
                  <a:srgbClr val="FF0000"/>
                </a:solidFill>
                <a:effectLst>
                  <a:outerShdw blurRad="38100" dist="38100" dir="2700000" algn="tl">
                    <a:srgbClr val="000000">
                      <a:alpha val="43137"/>
                    </a:srgbClr>
                  </a:outerShdw>
                </a:effectLst>
              </a:rPr>
              <a:t>λ</a:t>
            </a:r>
            <a:r>
              <a:rPr lang="el-GR" sz="3600" b="1" dirty="0" smtClean="0">
                <a:solidFill>
                  <a:srgbClr val="FF0000"/>
                </a:solidFill>
                <a:effectLst>
                  <a:outerShdw blurRad="38100" dist="38100" dir="2700000" algn="tl">
                    <a:srgbClr val="000000">
                      <a:alpha val="43137"/>
                    </a:srgbClr>
                  </a:outerShdw>
                </a:effectLst>
              </a:rPr>
              <a:t>ίστα (κατάλογος)</a:t>
            </a:r>
            <a:r>
              <a:rPr lang="en-US" sz="3600" b="1" dirty="0" smtClean="0">
                <a:solidFill>
                  <a:srgbClr val="FF0000"/>
                </a:solidFill>
                <a:effectLst>
                  <a:outerShdw blurRad="38100" dist="38100" dir="2700000" algn="tl">
                    <a:srgbClr val="000000">
                      <a:alpha val="43137"/>
                    </a:srgbClr>
                  </a:outerShdw>
                </a:effectLst>
              </a:rPr>
              <a:t> </a:t>
            </a:r>
            <a:r>
              <a:rPr lang="el-GR" sz="3600" b="1" dirty="0" smtClean="0">
                <a:solidFill>
                  <a:srgbClr val="FF0000"/>
                </a:solidFill>
                <a:effectLst>
                  <a:outerShdw blurRad="38100" dist="38100" dir="2700000" algn="tl">
                    <a:srgbClr val="000000">
                      <a:alpha val="43137"/>
                    </a:srgbClr>
                  </a:outerShdw>
                </a:effectLst>
              </a:rPr>
              <a:t>ως ρήμα καταγράφω</a:t>
            </a:r>
          </a:p>
          <a:p>
            <a:pPr marL="914400" indent="-914400" algn="ctr">
              <a:buAutoNum type="arabicPeriod"/>
            </a:pPr>
            <a:r>
              <a:rPr lang="el-GR" sz="3600" b="1" dirty="0" err="1" smtClean="0">
                <a:solidFill>
                  <a:srgbClr val="FF0000"/>
                </a:solidFill>
                <a:effectLst>
                  <a:outerShdw blurRad="38100" dist="38100" dir="2700000" algn="tl">
                    <a:srgbClr val="000000">
                      <a:alpha val="43137"/>
                    </a:srgbClr>
                  </a:outerShdw>
                </a:effectLst>
              </a:rPr>
              <a:t>Γκάμα=εύρος</a:t>
            </a:r>
            <a:r>
              <a:rPr lang="el-GR" sz="3600" b="1" dirty="0" smtClean="0">
                <a:solidFill>
                  <a:srgbClr val="FF0000"/>
                </a:solidFill>
                <a:effectLst>
                  <a:outerShdw blurRad="38100" dist="38100" dir="2700000" algn="tl">
                    <a:srgbClr val="000000">
                      <a:alpha val="43137"/>
                    </a:srgbClr>
                  </a:outerShdw>
                </a:effectLst>
              </a:rPr>
              <a:t> </a:t>
            </a:r>
          </a:p>
          <a:p>
            <a:pPr marL="914400" indent="-914400" algn="ctr">
              <a:buAutoNum type="arabicPeriod"/>
            </a:pPr>
            <a:r>
              <a:rPr lang="en-US" sz="3600" b="1" dirty="0" smtClean="0">
                <a:solidFill>
                  <a:srgbClr val="FF0000"/>
                </a:solidFill>
                <a:effectLst>
                  <a:outerShdw blurRad="38100" dist="38100" dir="2700000" algn="tl">
                    <a:srgbClr val="000000">
                      <a:alpha val="43137"/>
                    </a:srgbClr>
                  </a:outerShdw>
                </a:effectLst>
              </a:rPr>
              <a:t>Plan=</a:t>
            </a:r>
            <a:r>
              <a:rPr lang="el-GR" sz="3600" b="1" dirty="0">
                <a:solidFill>
                  <a:srgbClr val="FF0000"/>
                </a:solidFill>
                <a:effectLst>
                  <a:outerShdw blurRad="38100" dist="38100" dir="2700000" algn="tl">
                    <a:srgbClr val="000000">
                      <a:alpha val="43137"/>
                    </a:srgbClr>
                  </a:outerShdw>
                </a:effectLst>
              </a:rPr>
              <a:t>π</a:t>
            </a:r>
            <a:r>
              <a:rPr lang="el-GR" sz="3600" b="1" dirty="0" smtClean="0">
                <a:solidFill>
                  <a:srgbClr val="FF0000"/>
                </a:solidFill>
                <a:effectLst>
                  <a:outerShdw blurRad="38100" dist="38100" dir="2700000" algn="tl">
                    <a:srgbClr val="000000">
                      <a:alpha val="43137"/>
                    </a:srgbClr>
                  </a:outerShdw>
                </a:effectLst>
              </a:rPr>
              <a:t>λάνο (σχέδιο)</a:t>
            </a:r>
          </a:p>
          <a:p>
            <a:pPr marL="914400" indent="-914400" algn="ctr">
              <a:buAutoNum type="arabicPeriod"/>
            </a:pPr>
            <a:r>
              <a:rPr lang="en-US" sz="3600" b="1" dirty="0" smtClean="0">
                <a:solidFill>
                  <a:srgbClr val="FF0000"/>
                </a:solidFill>
                <a:effectLst>
                  <a:outerShdw blurRad="38100" dist="38100" dir="2700000" algn="tl">
                    <a:srgbClr val="000000">
                      <a:alpha val="43137"/>
                    </a:srgbClr>
                  </a:outerShdw>
                </a:effectLst>
              </a:rPr>
              <a:t>Design=</a:t>
            </a:r>
            <a:r>
              <a:rPr lang="el-GR" sz="3600" b="1" dirty="0">
                <a:solidFill>
                  <a:srgbClr val="FF0000"/>
                </a:solidFill>
                <a:effectLst>
                  <a:outerShdw blurRad="38100" dist="38100" dir="2700000" algn="tl">
                    <a:srgbClr val="000000">
                      <a:alpha val="43137"/>
                    </a:srgbClr>
                  </a:outerShdw>
                </a:effectLst>
              </a:rPr>
              <a:t>ν</a:t>
            </a:r>
            <a:r>
              <a:rPr lang="el-GR" sz="3600" b="1" dirty="0" smtClean="0">
                <a:solidFill>
                  <a:srgbClr val="FF0000"/>
                </a:solidFill>
                <a:effectLst>
                  <a:outerShdw blurRad="38100" dist="38100" dir="2700000" algn="tl">
                    <a:srgbClr val="000000">
                      <a:alpha val="43137"/>
                    </a:srgbClr>
                  </a:outerShdw>
                </a:effectLst>
              </a:rPr>
              <a:t>τιζάιν (σχέδιο)</a:t>
            </a:r>
          </a:p>
          <a:p>
            <a:pPr marL="914400" indent="-914400" algn="ctr">
              <a:buAutoNum type="arabicPeriod"/>
            </a:pPr>
            <a:r>
              <a:rPr lang="el-GR" sz="3600" b="1" dirty="0" err="1" smtClean="0">
                <a:solidFill>
                  <a:srgbClr val="FF0000"/>
                </a:solidFill>
                <a:effectLst>
                  <a:outerShdw blurRad="38100" dist="38100" dir="2700000" algn="tl">
                    <a:srgbClr val="000000">
                      <a:alpha val="43137"/>
                    </a:srgbClr>
                  </a:outerShdw>
                </a:effectLst>
              </a:rPr>
              <a:t>Ζοο</a:t>
            </a:r>
            <a:r>
              <a:rPr lang="en-US" sz="3600" b="1" dirty="0" smtClean="0">
                <a:solidFill>
                  <a:srgbClr val="FF0000"/>
                </a:solidFill>
                <a:effectLst>
                  <a:outerShdw blurRad="38100" dist="38100" dir="2700000" algn="tl">
                    <a:srgbClr val="000000">
                      <a:alpha val="43137"/>
                    </a:srgbClr>
                  </a:outerShdw>
                </a:effectLst>
              </a:rPr>
              <a:t>m=</a:t>
            </a:r>
            <a:r>
              <a:rPr lang="el-GR" sz="3600" b="1" dirty="0" smtClean="0">
                <a:solidFill>
                  <a:srgbClr val="FF0000"/>
                </a:solidFill>
                <a:effectLst>
                  <a:outerShdw blurRad="38100" dist="38100" dir="2700000" algn="tl">
                    <a:srgbClr val="000000">
                      <a:alpha val="43137"/>
                    </a:srgbClr>
                  </a:outerShdw>
                </a:effectLst>
              </a:rPr>
              <a:t>ζουμάρω (μεγεθύνω</a:t>
            </a:r>
            <a:r>
              <a:rPr lang="en-US" sz="3600" b="1" dirty="0" smtClean="0">
                <a:solidFill>
                  <a:srgbClr val="FF0000"/>
                </a:solidFill>
                <a:effectLst>
                  <a:outerShdw blurRad="38100" dist="38100" dir="2700000" algn="tl">
                    <a:srgbClr val="000000">
                      <a:alpha val="43137"/>
                    </a:srgbClr>
                  </a:outerShdw>
                </a:effectLst>
              </a:rPr>
              <a:t>)</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1141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ΞΕΝΟΓΛΩΣΣΕΣ ΛΕΞΕΙΣ</a:t>
            </a:r>
            <a:br>
              <a:rPr lang="el-GR" b="1" dirty="0"/>
            </a:b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l-GR" sz="3900" b="1" dirty="0" smtClean="0">
                <a:solidFill>
                  <a:srgbClr val="FF0000"/>
                </a:solidFill>
                <a:effectLst>
                  <a:outerShdw blurRad="38100" dist="38100" dir="2700000" algn="tl">
                    <a:srgbClr val="000000">
                      <a:alpha val="43137"/>
                    </a:srgbClr>
                  </a:outerShdw>
                </a:effectLst>
              </a:rPr>
              <a:t>7. </a:t>
            </a:r>
            <a:r>
              <a:rPr lang="en-US" sz="3900" b="1" dirty="0" smtClean="0">
                <a:solidFill>
                  <a:srgbClr val="FF0000"/>
                </a:solidFill>
                <a:effectLst>
                  <a:outerShdw blurRad="38100" dist="38100" dir="2700000" algn="tl">
                    <a:srgbClr val="000000">
                      <a:alpha val="43137"/>
                    </a:srgbClr>
                  </a:outerShdw>
                </a:effectLst>
              </a:rPr>
              <a:t>site=</a:t>
            </a:r>
            <a:r>
              <a:rPr lang="el-GR" sz="3900" b="1" dirty="0" err="1" smtClean="0">
                <a:solidFill>
                  <a:srgbClr val="FF0000"/>
                </a:solidFill>
                <a:effectLst>
                  <a:outerShdw blurRad="38100" dist="38100" dir="2700000" algn="tl">
                    <a:srgbClr val="000000">
                      <a:alpha val="43137"/>
                    </a:srgbClr>
                  </a:outerShdw>
                </a:effectLst>
              </a:rPr>
              <a:t>σάιτ</a:t>
            </a:r>
            <a:r>
              <a:rPr lang="el-GR" sz="3900" b="1" dirty="0" smtClean="0">
                <a:solidFill>
                  <a:srgbClr val="FF0000"/>
                </a:solidFill>
                <a:effectLst>
                  <a:outerShdw blurRad="38100" dist="38100" dir="2700000" algn="tl">
                    <a:srgbClr val="000000">
                      <a:alpha val="43137"/>
                    </a:srgbClr>
                  </a:outerShdw>
                </a:effectLst>
              </a:rPr>
              <a:t>-διαδικτυακός χώρος</a:t>
            </a:r>
          </a:p>
          <a:p>
            <a:pPr marL="0" indent="0" algn="ctr">
              <a:buNone/>
            </a:pPr>
            <a:r>
              <a:rPr lang="el-GR" sz="3900" b="1" dirty="0" smtClean="0">
                <a:solidFill>
                  <a:srgbClr val="FF0000"/>
                </a:solidFill>
                <a:effectLst>
                  <a:outerShdw blurRad="38100" dist="38100" dir="2700000" algn="tl">
                    <a:srgbClr val="000000">
                      <a:alpha val="43137"/>
                    </a:srgbClr>
                  </a:outerShdw>
                </a:effectLst>
              </a:rPr>
              <a:t>8. </a:t>
            </a:r>
            <a:r>
              <a:rPr lang="en-US" sz="3900" b="1" dirty="0" smtClean="0">
                <a:solidFill>
                  <a:srgbClr val="FF0000"/>
                </a:solidFill>
                <a:effectLst>
                  <a:outerShdw blurRad="38100" dist="38100" dir="2700000" algn="tl">
                    <a:srgbClr val="000000">
                      <a:alpha val="43137"/>
                    </a:srgbClr>
                  </a:outerShdw>
                </a:effectLst>
              </a:rPr>
              <a:t>test=</a:t>
            </a:r>
            <a:r>
              <a:rPr lang="el-GR" sz="3900" b="1" dirty="0" smtClean="0">
                <a:solidFill>
                  <a:srgbClr val="FF0000"/>
                </a:solidFill>
                <a:effectLst>
                  <a:outerShdw blurRad="38100" dist="38100" dir="2700000" algn="tl">
                    <a:srgbClr val="000000">
                      <a:alpha val="43137"/>
                    </a:srgbClr>
                  </a:outerShdw>
                </a:effectLst>
              </a:rPr>
              <a:t>τεστ-δοκιμή</a:t>
            </a:r>
          </a:p>
          <a:p>
            <a:pPr marL="0" indent="0" algn="ctr">
              <a:buNone/>
            </a:pPr>
            <a:r>
              <a:rPr lang="el-GR" sz="3900" b="1" dirty="0" smtClean="0">
                <a:solidFill>
                  <a:srgbClr val="FF0000"/>
                </a:solidFill>
                <a:effectLst>
                  <a:outerShdw blurRad="38100" dist="38100" dir="2700000" algn="tl">
                    <a:srgbClr val="000000">
                      <a:alpha val="43137"/>
                    </a:srgbClr>
                  </a:outerShdw>
                </a:effectLst>
              </a:rPr>
              <a:t>9. </a:t>
            </a:r>
            <a:r>
              <a:rPr lang="en-US" sz="3900" b="1" dirty="0" smtClean="0">
                <a:solidFill>
                  <a:srgbClr val="FF0000"/>
                </a:solidFill>
                <a:effectLst>
                  <a:outerShdw blurRad="38100" dist="38100" dir="2700000" algn="tl">
                    <a:srgbClr val="000000">
                      <a:alpha val="43137"/>
                    </a:srgbClr>
                  </a:outerShdw>
                </a:effectLst>
              </a:rPr>
              <a:t>glamour=</a:t>
            </a:r>
            <a:r>
              <a:rPr lang="el-GR" sz="3900" b="1" dirty="0" smtClean="0">
                <a:solidFill>
                  <a:srgbClr val="FF0000"/>
                </a:solidFill>
                <a:effectLst>
                  <a:outerShdw blurRad="38100" dist="38100" dir="2700000" algn="tl">
                    <a:srgbClr val="000000">
                      <a:alpha val="43137"/>
                    </a:srgbClr>
                  </a:outerShdw>
                </a:effectLst>
              </a:rPr>
              <a:t>γκλάμουρ-αίγλη</a:t>
            </a:r>
          </a:p>
          <a:p>
            <a:pPr marL="0" indent="0" algn="ctr">
              <a:buNone/>
            </a:pPr>
            <a:r>
              <a:rPr lang="el-GR" sz="3900" b="1" dirty="0" smtClean="0">
                <a:solidFill>
                  <a:srgbClr val="FF0000"/>
                </a:solidFill>
                <a:effectLst>
                  <a:outerShdw blurRad="38100" dist="38100" dir="2700000" algn="tl">
                    <a:srgbClr val="000000">
                      <a:alpha val="43137"/>
                    </a:srgbClr>
                  </a:outerShdw>
                </a:effectLst>
              </a:rPr>
              <a:t>10. </a:t>
            </a:r>
            <a:r>
              <a:rPr lang="en-US" sz="3900" b="1" dirty="0" smtClean="0">
                <a:solidFill>
                  <a:srgbClr val="FF0000"/>
                </a:solidFill>
                <a:effectLst>
                  <a:outerShdw blurRad="38100" dist="38100" dir="2700000" algn="tl">
                    <a:srgbClr val="000000">
                      <a:alpha val="43137"/>
                    </a:srgbClr>
                  </a:outerShdw>
                </a:effectLst>
              </a:rPr>
              <a:t>Life</a:t>
            </a:r>
            <a:r>
              <a:rPr lang="el-GR" sz="3900" b="1" dirty="0" smtClean="0">
                <a:solidFill>
                  <a:srgbClr val="FF0000"/>
                </a:solidFill>
                <a:effectLst>
                  <a:outerShdw blurRad="38100" dist="38100" dir="2700000" algn="tl">
                    <a:srgbClr val="000000">
                      <a:alpha val="43137"/>
                    </a:srgbClr>
                  </a:outerShdw>
                </a:effectLst>
              </a:rPr>
              <a:t> </a:t>
            </a:r>
            <a:r>
              <a:rPr lang="en-US" sz="3900" b="1" dirty="0" smtClean="0">
                <a:solidFill>
                  <a:srgbClr val="FF0000"/>
                </a:solidFill>
                <a:effectLst>
                  <a:outerShdw blurRad="38100" dist="38100" dir="2700000" algn="tl">
                    <a:srgbClr val="000000">
                      <a:alpha val="43137"/>
                    </a:srgbClr>
                  </a:outerShdw>
                </a:effectLst>
              </a:rPr>
              <a:t>style=</a:t>
            </a:r>
            <a:r>
              <a:rPr lang="el-GR" sz="3900" b="1" dirty="0" err="1" smtClean="0">
                <a:solidFill>
                  <a:srgbClr val="FF0000"/>
                </a:solidFill>
                <a:effectLst>
                  <a:outerShdw blurRad="38100" dist="38100" dir="2700000" algn="tl">
                    <a:srgbClr val="000000">
                      <a:alpha val="43137"/>
                    </a:srgbClr>
                  </a:outerShdw>
                </a:effectLst>
              </a:rPr>
              <a:t>λάιφ</a:t>
            </a:r>
            <a:r>
              <a:rPr lang="el-GR" sz="3900" b="1" dirty="0" smtClean="0">
                <a:solidFill>
                  <a:srgbClr val="FF0000"/>
                </a:solidFill>
                <a:effectLst>
                  <a:outerShdw blurRad="38100" dist="38100" dir="2700000" algn="tl">
                    <a:srgbClr val="000000">
                      <a:alpha val="43137"/>
                    </a:srgbClr>
                  </a:outerShdw>
                </a:effectLst>
              </a:rPr>
              <a:t> στάιλ-τρόπος ζωής</a:t>
            </a:r>
          </a:p>
          <a:p>
            <a:pPr marL="0" indent="0" algn="ctr">
              <a:buNone/>
            </a:pPr>
            <a:r>
              <a:rPr lang="el-GR" sz="3900" b="1" dirty="0" smtClean="0">
                <a:solidFill>
                  <a:srgbClr val="FF0000"/>
                </a:solidFill>
                <a:effectLst>
                  <a:outerShdw blurRad="38100" dist="38100" dir="2700000" algn="tl">
                    <a:srgbClr val="000000">
                      <a:alpha val="43137"/>
                    </a:srgbClr>
                  </a:outerShdw>
                </a:effectLst>
              </a:rPr>
              <a:t>11. </a:t>
            </a:r>
            <a:r>
              <a:rPr lang="en-US" sz="3900" b="1" dirty="0" smtClean="0">
                <a:solidFill>
                  <a:srgbClr val="FF0000"/>
                </a:solidFill>
                <a:effectLst>
                  <a:outerShdw blurRad="38100" dist="38100" dir="2700000" algn="tl">
                    <a:srgbClr val="000000">
                      <a:alpha val="43137"/>
                    </a:srgbClr>
                  </a:outerShdw>
                </a:effectLst>
              </a:rPr>
              <a:t>block=</a:t>
            </a:r>
            <a:r>
              <a:rPr lang="el-GR" sz="3900" b="1" dirty="0" smtClean="0">
                <a:solidFill>
                  <a:srgbClr val="FF0000"/>
                </a:solidFill>
                <a:effectLst>
                  <a:outerShdw blurRad="38100" dist="38100" dir="2700000" algn="tl">
                    <a:srgbClr val="000000">
                      <a:alpha val="43137"/>
                    </a:srgbClr>
                  </a:outerShdw>
                </a:effectLst>
              </a:rPr>
              <a:t>μπλοκάρω-παρεμποδίζω</a:t>
            </a:r>
          </a:p>
          <a:p>
            <a:pPr marL="0" indent="0" algn="ctr">
              <a:buNone/>
            </a:pPr>
            <a:r>
              <a:rPr lang="el-GR" sz="3900" b="1" dirty="0" smtClean="0">
                <a:solidFill>
                  <a:srgbClr val="FF0000"/>
                </a:solidFill>
                <a:effectLst>
                  <a:outerShdw blurRad="38100" dist="38100" dir="2700000" algn="tl">
                    <a:srgbClr val="000000">
                      <a:alpha val="43137"/>
                    </a:srgbClr>
                  </a:outerShdw>
                </a:effectLst>
              </a:rPr>
              <a:t>12. </a:t>
            </a:r>
            <a:r>
              <a:rPr lang="en-US" sz="3900" b="1" dirty="0" smtClean="0">
                <a:solidFill>
                  <a:srgbClr val="FF0000"/>
                </a:solidFill>
                <a:effectLst>
                  <a:outerShdw blurRad="38100" dist="38100" dir="2700000" algn="tl">
                    <a:srgbClr val="000000">
                      <a:alpha val="43137"/>
                    </a:srgbClr>
                  </a:outerShdw>
                </a:effectLst>
              </a:rPr>
              <a:t>nucleophile=</a:t>
            </a:r>
            <a:r>
              <a:rPr lang="el-GR" sz="3900" b="1" dirty="0" err="1" smtClean="0">
                <a:solidFill>
                  <a:srgbClr val="FF0000"/>
                </a:solidFill>
                <a:effectLst>
                  <a:outerShdw blurRad="38100" dist="38100" dir="2700000" algn="tl">
                    <a:srgbClr val="000000">
                      <a:alpha val="43137"/>
                    </a:srgbClr>
                  </a:outerShdw>
                </a:effectLst>
              </a:rPr>
              <a:t>νουκλεόφιλο</a:t>
            </a:r>
            <a:r>
              <a:rPr lang="el-GR" sz="3900" b="1" dirty="0" smtClean="0">
                <a:solidFill>
                  <a:srgbClr val="FF0000"/>
                </a:solidFill>
                <a:effectLst>
                  <a:outerShdw blurRad="38100" dist="38100" dir="2700000" algn="tl">
                    <a:srgbClr val="000000">
                      <a:alpha val="43137"/>
                    </a:srgbClr>
                  </a:outerShdw>
                </a:effectLst>
              </a:rPr>
              <a:t>-</a:t>
            </a:r>
            <a:r>
              <a:rPr lang="el-GR" sz="3900" b="1" dirty="0" err="1" smtClean="0">
                <a:solidFill>
                  <a:srgbClr val="FF0000"/>
                </a:solidFill>
                <a:effectLst>
                  <a:outerShdw blurRad="38100" dist="38100" dir="2700000" algn="tl">
                    <a:srgbClr val="000000">
                      <a:alpha val="43137"/>
                    </a:srgbClr>
                  </a:outerShdw>
                </a:effectLst>
              </a:rPr>
              <a:t>πυρηνόφιλο</a:t>
            </a:r>
            <a:endParaRPr lang="el-GR" sz="3900" b="1" dirty="0" smtClean="0">
              <a:solidFill>
                <a:srgbClr val="FF0000"/>
              </a:solidFill>
              <a:effectLst>
                <a:outerShdw blurRad="38100" dist="38100" dir="2700000" algn="tl">
                  <a:srgbClr val="000000">
                    <a:alpha val="43137"/>
                  </a:srgbClr>
                </a:outerShdw>
              </a:effectLst>
            </a:endParaRPr>
          </a:p>
          <a:p>
            <a:pPr marL="0" indent="0" algn="ctr">
              <a:buNone/>
            </a:pPr>
            <a:endParaRPr lang="en-US" sz="4000" dirty="0">
              <a:solidFill>
                <a:srgbClr val="FF0000"/>
              </a:solidFill>
            </a:endParaRPr>
          </a:p>
        </p:txBody>
      </p:sp>
    </p:spTree>
    <p:extLst>
      <p:ext uri="{BB962C8B-B14F-4D97-AF65-F5344CB8AC3E}">
        <p14:creationId xmlns:p14="http://schemas.microsoft.com/office/powerpoint/2010/main" val="204890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fontScale="90000"/>
          </a:bodyPr>
          <a:lstStyle/>
          <a:p>
            <a:r>
              <a:rPr lang="el-GR" b="1" dirty="0"/>
              <a:t>ΞΕΝΟΓΛΩΣΣΕΣ ΛΕΞΕΙΣ</a:t>
            </a:r>
            <a:br>
              <a:rPr lang="el-GR" b="1" dirty="0"/>
            </a:br>
            <a:endParaRPr lang="en-US" dirty="0"/>
          </a:p>
        </p:txBody>
      </p:sp>
      <p:sp>
        <p:nvSpPr>
          <p:cNvPr id="3" name="Content Placeholder 2"/>
          <p:cNvSpPr>
            <a:spLocks noGrp="1"/>
          </p:cNvSpPr>
          <p:nvPr>
            <p:ph idx="1"/>
          </p:nvPr>
        </p:nvSpPr>
        <p:spPr>
          <a:xfrm>
            <a:off x="457200" y="304800"/>
            <a:ext cx="8229600" cy="4525963"/>
          </a:xfrm>
        </p:spPr>
        <p:txBody>
          <a:bodyPr>
            <a:normAutofit fontScale="25000" lnSpcReduction="20000"/>
          </a:bodyPr>
          <a:lstStyle/>
          <a:p>
            <a:pPr marL="0" indent="0" algn="ctr">
              <a:buNone/>
            </a:pPr>
            <a:endParaRPr lang="el-GR" sz="4000" dirty="0" smtClean="0">
              <a:solidFill>
                <a:srgbClr val="FF0000"/>
              </a:solidFill>
            </a:endParaRPr>
          </a:p>
          <a:p>
            <a:pPr marL="0" indent="0" algn="ctr">
              <a:buNone/>
            </a:pPr>
            <a:endParaRPr lang="el-GR" sz="4000" dirty="0">
              <a:solidFill>
                <a:srgbClr val="FF0000"/>
              </a:solidFill>
            </a:endParaRPr>
          </a:p>
          <a:p>
            <a:pPr marL="0" indent="0" algn="ctr">
              <a:buNone/>
            </a:pPr>
            <a:r>
              <a:rPr lang="el-GR" sz="9600" b="1" dirty="0" smtClean="0">
                <a:solidFill>
                  <a:srgbClr val="FF0000"/>
                </a:solidFill>
                <a:effectLst>
                  <a:outerShdw blurRad="38100" dist="38100" dir="2700000" algn="tl">
                    <a:srgbClr val="000000">
                      <a:alpha val="43137"/>
                    </a:srgbClr>
                  </a:outerShdw>
                </a:effectLst>
              </a:rPr>
              <a:t>13. </a:t>
            </a:r>
            <a:r>
              <a:rPr lang="en-US" sz="9600" b="1" dirty="0" smtClean="0">
                <a:solidFill>
                  <a:srgbClr val="FF0000"/>
                </a:solidFill>
                <a:effectLst>
                  <a:outerShdw blurRad="38100" dist="38100" dir="2700000" algn="tl">
                    <a:srgbClr val="000000">
                      <a:alpha val="43137"/>
                    </a:srgbClr>
                  </a:outerShdw>
                </a:effectLst>
              </a:rPr>
              <a:t>Lock down=</a:t>
            </a:r>
            <a:r>
              <a:rPr lang="el-GR" sz="9600" b="1" dirty="0" smtClean="0">
                <a:solidFill>
                  <a:srgbClr val="FF0000"/>
                </a:solidFill>
                <a:effectLst>
                  <a:outerShdw blurRad="38100" dist="38100" dir="2700000" algn="tl">
                    <a:srgbClr val="000000">
                      <a:alpha val="43137"/>
                    </a:srgbClr>
                  </a:outerShdw>
                </a:effectLst>
              </a:rPr>
              <a:t>απαγορευτικό</a:t>
            </a:r>
          </a:p>
          <a:p>
            <a:pPr marL="0" indent="0" algn="ctr">
              <a:buNone/>
            </a:pPr>
            <a:r>
              <a:rPr lang="el-GR" sz="9600" b="1" dirty="0" smtClean="0">
                <a:solidFill>
                  <a:srgbClr val="FF0000"/>
                </a:solidFill>
                <a:effectLst>
                  <a:outerShdw blurRad="38100" dist="38100" dir="2700000" algn="tl">
                    <a:srgbClr val="000000">
                      <a:alpha val="43137"/>
                    </a:srgbClr>
                  </a:outerShdw>
                </a:effectLst>
              </a:rPr>
              <a:t>14.</a:t>
            </a:r>
            <a:r>
              <a:rPr lang="en-US" sz="9600" b="1" dirty="0" smtClean="0">
                <a:solidFill>
                  <a:srgbClr val="FF0000"/>
                </a:solidFill>
                <a:effectLst>
                  <a:outerShdw blurRad="38100" dist="38100" dir="2700000" algn="tl">
                    <a:srgbClr val="000000">
                      <a:alpha val="43137"/>
                    </a:srgbClr>
                  </a:outerShdw>
                </a:effectLst>
              </a:rPr>
              <a:t>teleconference=</a:t>
            </a:r>
            <a:r>
              <a:rPr lang="el-GR" sz="9600" b="1" dirty="0" smtClean="0">
                <a:solidFill>
                  <a:srgbClr val="FF0000"/>
                </a:solidFill>
                <a:effectLst>
                  <a:outerShdw blurRad="38100" dist="38100" dir="2700000" algn="tl">
                    <a:srgbClr val="000000">
                      <a:alpha val="43137"/>
                    </a:srgbClr>
                  </a:outerShdw>
                </a:effectLst>
              </a:rPr>
              <a:t>τηλεδιάσκεψη</a:t>
            </a:r>
          </a:p>
          <a:p>
            <a:pPr marL="0" indent="0" algn="ctr">
              <a:buNone/>
            </a:pPr>
            <a:r>
              <a:rPr lang="el-GR" sz="9600" b="1" dirty="0" smtClean="0">
                <a:solidFill>
                  <a:srgbClr val="FF0000"/>
                </a:solidFill>
                <a:effectLst>
                  <a:outerShdw blurRad="38100" dist="38100" dir="2700000" algn="tl">
                    <a:srgbClr val="000000">
                      <a:alpha val="43137"/>
                    </a:srgbClr>
                  </a:outerShdw>
                </a:effectLst>
              </a:rPr>
              <a:t>15. </a:t>
            </a:r>
            <a:r>
              <a:rPr lang="en-US" sz="9600" b="1" dirty="0" smtClean="0">
                <a:solidFill>
                  <a:srgbClr val="FF0000"/>
                </a:solidFill>
                <a:effectLst>
                  <a:outerShdw blurRad="38100" dist="38100" dir="2700000" algn="tl">
                    <a:srgbClr val="000000">
                      <a:alpha val="43137"/>
                    </a:srgbClr>
                  </a:outerShdw>
                </a:effectLst>
              </a:rPr>
              <a:t>overnight=</a:t>
            </a:r>
            <a:r>
              <a:rPr lang="el-GR" sz="9600" b="1" dirty="0" smtClean="0">
                <a:solidFill>
                  <a:srgbClr val="FF0000"/>
                </a:solidFill>
                <a:effectLst>
                  <a:outerShdw blurRad="38100" dist="38100" dir="2700000" algn="tl">
                    <a:srgbClr val="000000">
                      <a:alpha val="43137"/>
                    </a:srgbClr>
                  </a:outerShdw>
                </a:effectLst>
              </a:rPr>
              <a:t>διανυκτέρευση</a:t>
            </a:r>
          </a:p>
          <a:p>
            <a:pPr marL="0" indent="0" algn="ctr">
              <a:buNone/>
            </a:pPr>
            <a:r>
              <a:rPr lang="el-GR" sz="9600" b="1" dirty="0" smtClean="0">
                <a:solidFill>
                  <a:srgbClr val="FF0000"/>
                </a:solidFill>
                <a:effectLst>
                  <a:outerShdw blurRad="38100" dist="38100" dir="2700000" algn="tl">
                    <a:srgbClr val="000000">
                      <a:alpha val="43137"/>
                    </a:srgbClr>
                  </a:outerShdw>
                </a:effectLst>
              </a:rPr>
              <a:t>16. </a:t>
            </a:r>
            <a:r>
              <a:rPr lang="en-US" sz="9600" b="1" dirty="0" smtClean="0">
                <a:solidFill>
                  <a:srgbClr val="FF0000"/>
                </a:solidFill>
                <a:effectLst>
                  <a:outerShdw blurRad="38100" dist="38100" dir="2700000" algn="tl">
                    <a:srgbClr val="000000">
                      <a:alpha val="43137"/>
                    </a:srgbClr>
                  </a:outerShdw>
                </a:effectLst>
              </a:rPr>
              <a:t>internet=</a:t>
            </a:r>
            <a:r>
              <a:rPr lang="el-GR" sz="9600" b="1" dirty="0" smtClean="0">
                <a:solidFill>
                  <a:srgbClr val="FF0000"/>
                </a:solidFill>
                <a:effectLst>
                  <a:outerShdw blurRad="38100" dist="38100" dir="2700000" algn="tl">
                    <a:srgbClr val="000000">
                      <a:alpha val="43137"/>
                    </a:srgbClr>
                  </a:outerShdw>
                </a:effectLst>
              </a:rPr>
              <a:t>διαδίκτυο</a:t>
            </a:r>
          </a:p>
          <a:p>
            <a:pPr marL="0" indent="0" algn="ctr">
              <a:buNone/>
            </a:pPr>
            <a:r>
              <a:rPr lang="el-GR" sz="9600" b="1" dirty="0" smtClean="0">
                <a:solidFill>
                  <a:srgbClr val="FF0000"/>
                </a:solidFill>
                <a:effectLst>
                  <a:outerShdw blurRad="38100" dist="38100" dir="2700000" algn="tl">
                    <a:srgbClr val="000000">
                      <a:alpha val="43137"/>
                    </a:srgbClr>
                  </a:outerShdw>
                </a:effectLst>
              </a:rPr>
              <a:t>17. </a:t>
            </a:r>
            <a:r>
              <a:rPr lang="en-US" sz="9600" b="1" dirty="0" smtClean="0">
                <a:solidFill>
                  <a:srgbClr val="FF0000"/>
                </a:solidFill>
                <a:effectLst>
                  <a:outerShdw blurRad="38100" dist="38100" dir="2700000" algn="tl">
                    <a:srgbClr val="000000">
                      <a:alpha val="43137"/>
                    </a:srgbClr>
                  </a:outerShdw>
                </a:effectLst>
              </a:rPr>
              <a:t>Super market=</a:t>
            </a:r>
            <a:r>
              <a:rPr lang="el-GR" sz="9600" b="1" dirty="0" smtClean="0">
                <a:solidFill>
                  <a:srgbClr val="FF0000"/>
                </a:solidFill>
                <a:effectLst>
                  <a:outerShdw blurRad="38100" dist="38100" dir="2700000" algn="tl">
                    <a:srgbClr val="000000">
                      <a:alpha val="43137"/>
                    </a:srgbClr>
                  </a:outerShdw>
                </a:effectLst>
              </a:rPr>
              <a:t>υπεραγορά</a:t>
            </a:r>
          </a:p>
          <a:p>
            <a:pPr marL="0" indent="0" algn="ctr">
              <a:buNone/>
            </a:pPr>
            <a:r>
              <a:rPr lang="el-GR" sz="9600" b="1" dirty="0" smtClean="0">
                <a:solidFill>
                  <a:srgbClr val="FF0000"/>
                </a:solidFill>
                <a:effectLst>
                  <a:outerShdw blurRad="38100" dist="38100" dir="2700000" algn="tl">
                    <a:srgbClr val="000000">
                      <a:alpha val="43137"/>
                    </a:srgbClr>
                  </a:outerShdw>
                </a:effectLst>
              </a:rPr>
              <a:t>18. </a:t>
            </a:r>
            <a:r>
              <a:rPr lang="en-US" sz="9600" b="1" dirty="0" smtClean="0">
                <a:solidFill>
                  <a:srgbClr val="FF0000"/>
                </a:solidFill>
                <a:effectLst>
                  <a:outerShdw blurRad="38100" dist="38100" dir="2700000" algn="tl">
                    <a:srgbClr val="000000">
                      <a:alpha val="43137"/>
                    </a:srgbClr>
                  </a:outerShdw>
                </a:effectLst>
              </a:rPr>
              <a:t>quarantine=</a:t>
            </a:r>
            <a:r>
              <a:rPr lang="el-GR" sz="9600" b="1" dirty="0" err="1" smtClean="0">
                <a:solidFill>
                  <a:srgbClr val="FF0000"/>
                </a:solidFill>
                <a:effectLst>
                  <a:outerShdw blurRad="38100" dist="38100" dir="2700000" algn="tl">
                    <a:srgbClr val="000000">
                      <a:alpha val="43137"/>
                    </a:srgbClr>
                  </a:outerShdw>
                </a:effectLst>
              </a:rPr>
              <a:t>καραντίνα=απομόνωση</a:t>
            </a:r>
            <a:endParaRPr lang="el-GR" sz="9600" b="1" dirty="0" smtClean="0">
              <a:solidFill>
                <a:srgbClr val="FF0000"/>
              </a:solidFill>
              <a:effectLst>
                <a:outerShdw blurRad="38100" dist="38100" dir="2700000" algn="tl">
                  <a:srgbClr val="000000">
                    <a:alpha val="43137"/>
                  </a:srgbClr>
                </a:outerShdw>
              </a:effectLst>
            </a:endParaRPr>
          </a:p>
          <a:p>
            <a:pPr marL="0" indent="0" algn="ctr">
              <a:buNone/>
            </a:pPr>
            <a:r>
              <a:rPr lang="el-GR" sz="9600" b="1" dirty="0" smtClean="0">
                <a:solidFill>
                  <a:srgbClr val="FF0000"/>
                </a:solidFill>
                <a:effectLst>
                  <a:outerShdw blurRad="38100" dist="38100" dir="2700000" algn="tl">
                    <a:srgbClr val="000000">
                      <a:alpha val="43137"/>
                    </a:srgbClr>
                  </a:outerShdw>
                </a:effectLst>
              </a:rPr>
              <a:t>19 </a:t>
            </a:r>
            <a:r>
              <a:rPr lang="en-US" sz="9600" b="1" dirty="0" smtClean="0">
                <a:solidFill>
                  <a:srgbClr val="FF0000"/>
                </a:solidFill>
                <a:effectLst>
                  <a:outerShdw blurRad="38100" dist="38100" dir="2700000" algn="tl">
                    <a:srgbClr val="000000">
                      <a:alpha val="43137"/>
                    </a:srgbClr>
                  </a:outerShdw>
                </a:effectLst>
              </a:rPr>
              <a:t>router=</a:t>
            </a:r>
            <a:r>
              <a:rPr lang="el-GR" sz="9600" b="1" dirty="0" smtClean="0">
                <a:solidFill>
                  <a:srgbClr val="FF0000"/>
                </a:solidFill>
                <a:effectLst>
                  <a:outerShdw blurRad="38100" dist="38100" dir="2700000" algn="tl">
                    <a:srgbClr val="000000">
                      <a:alpha val="43137"/>
                    </a:srgbClr>
                  </a:outerShdw>
                </a:effectLst>
              </a:rPr>
              <a:t>δρομολογητής</a:t>
            </a:r>
          </a:p>
          <a:p>
            <a:pPr marL="0" indent="0" algn="ctr">
              <a:buNone/>
            </a:pPr>
            <a:r>
              <a:rPr lang="el-GR" sz="9600" b="1" dirty="0" smtClean="0">
                <a:solidFill>
                  <a:srgbClr val="FF0000"/>
                </a:solidFill>
                <a:effectLst>
                  <a:outerShdw blurRad="38100" dist="38100" dir="2700000" algn="tl">
                    <a:srgbClr val="000000">
                      <a:alpha val="43137"/>
                    </a:srgbClr>
                  </a:outerShdw>
                </a:effectLst>
              </a:rPr>
              <a:t>20 </a:t>
            </a:r>
            <a:r>
              <a:rPr lang="en-US" sz="9600" b="1" dirty="0" smtClean="0">
                <a:solidFill>
                  <a:srgbClr val="FF0000"/>
                </a:solidFill>
                <a:effectLst>
                  <a:outerShdw blurRad="38100" dist="38100" dir="2700000" algn="tl">
                    <a:srgbClr val="000000">
                      <a:alpha val="43137"/>
                    </a:srgbClr>
                  </a:outerShdw>
                </a:effectLst>
              </a:rPr>
              <a:t>debate=</a:t>
            </a:r>
            <a:r>
              <a:rPr lang="el-GR" sz="9600" b="1" dirty="0" smtClean="0">
                <a:solidFill>
                  <a:srgbClr val="FF0000"/>
                </a:solidFill>
                <a:effectLst>
                  <a:outerShdw blurRad="38100" dist="38100" dir="2700000" algn="tl">
                    <a:srgbClr val="000000">
                      <a:alpha val="43137"/>
                    </a:srgbClr>
                  </a:outerShdw>
                </a:effectLst>
              </a:rPr>
              <a:t>δημόσια συζήτηση</a:t>
            </a:r>
          </a:p>
          <a:p>
            <a:pPr marL="0" indent="0" algn="ctr">
              <a:buNone/>
            </a:pPr>
            <a:r>
              <a:rPr lang="el-GR" sz="9600" b="1" dirty="0" smtClean="0">
                <a:solidFill>
                  <a:srgbClr val="FF0000"/>
                </a:solidFill>
                <a:effectLst>
                  <a:outerShdw blurRad="38100" dist="38100" dir="2700000" algn="tl">
                    <a:srgbClr val="000000">
                      <a:alpha val="43137"/>
                    </a:srgbClr>
                  </a:outerShdw>
                </a:effectLst>
              </a:rPr>
              <a:t>21 </a:t>
            </a:r>
            <a:r>
              <a:rPr lang="en-US" sz="9600" b="1" dirty="0" smtClean="0">
                <a:solidFill>
                  <a:srgbClr val="FF0000"/>
                </a:solidFill>
                <a:effectLst>
                  <a:outerShdw blurRad="38100" dist="38100" dir="2700000" algn="tl">
                    <a:srgbClr val="000000">
                      <a:alpha val="43137"/>
                    </a:srgbClr>
                  </a:outerShdw>
                </a:effectLst>
              </a:rPr>
              <a:t>polls=</a:t>
            </a:r>
            <a:r>
              <a:rPr lang="el-GR" sz="9600" b="1" dirty="0" smtClean="0">
                <a:solidFill>
                  <a:srgbClr val="FF0000"/>
                </a:solidFill>
                <a:effectLst>
                  <a:outerShdw blurRad="38100" dist="38100" dir="2700000" algn="tl">
                    <a:srgbClr val="000000">
                      <a:alpha val="43137"/>
                    </a:srgbClr>
                  </a:outerShdw>
                </a:effectLst>
              </a:rPr>
              <a:t>δημοσκοπήσεις</a:t>
            </a:r>
          </a:p>
          <a:p>
            <a:pPr marL="0" indent="0" algn="ctr">
              <a:buNone/>
            </a:pPr>
            <a:r>
              <a:rPr lang="el-GR" sz="9600" b="1" dirty="0" smtClean="0">
                <a:solidFill>
                  <a:srgbClr val="FF0000"/>
                </a:solidFill>
                <a:effectLst>
                  <a:outerShdw blurRad="38100" dist="38100" dir="2700000" algn="tl">
                    <a:srgbClr val="000000">
                      <a:alpha val="43137"/>
                    </a:srgbClr>
                  </a:outerShdw>
                </a:effectLst>
              </a:rPr>
              <a:t>22 </a:t>
            </a:r>
            <a:r>
              <a:rPr lang="en-US" sz="9600" b="1" dirty="0" smtClean="0">
                <a:solidFill>
                  <a:srgbClr val="FF0000"/>
                </a:solidFill>
                <a:effectLst>
                  <a:outerShdw blurRad="38100" dist="38100" dir="2700000" algn="tl">
                    <a:srgbClr val="000000">
                      <a:alpha val="43137"/>
                    </a:srgbClr>
                  </a:outerShdw>
                </a:effectLst>
              </a:rPr>
              <a:t>prestige=</a:t>
            </a:r>
            <a:r>
              <a:rPr lang="el-GR" sz="9600" b="1" dirty="0" smtClean="0">
                <a:solidFill>
                  <a:srgbClr val="FF0000"/>
                </a:solidFill>
                <a:effectLst>
                  <a:outerShdw blurRad="38100" dist="38100" dir="2700000" algn="tl">
                    <a:srgbClr val="000000">
                      <a:alpha val="43137"/>
                    </a:srgbClr>
                  </a:outerShdw>
                </a:effectLst>
              </a:rPr>
              <a:t>γόητρο, διάκριση</a:t>
            </a:r>
          </a:p>
          <a:p>
            <a:pPr marL="0" indent="0" algn="ctr">
              <a:buNone/>
            </a:pPr>
            <a:endParaRPr lang="en-US" sz="9600" b="1" dirty="0">
              <a:solidFill>
                <a:srgbClr val="FF0000"/>
              </a:solidFill>
              <a:effectLst>
                <a:outerShdw blurRad="38100" dist="38100" dir="2700000" algn="tl">
                  <a:srgbClr val="000000">
                    <a:alpha val="43137"/>
                  </a:srgbClr>
                </a:outerShdw>
              </a:effectLst>
            </a:endParaRPr>
          </a:p>
          <a:p>
            <a:pPr marL="0" indent="0" algn="ctr">
              <a:buNone/>
            </a:pPr>
            <a:r>
              <a:rPr lang="el-GR" sz="9600" b="1" dirty="0" smtClean="0">
                <a:solidFill>
                  <a:srgbClr val="FF0000"/>
                </a:solidFill>
                <a:effectLst>
                  <a:outerShdw blurRad="38100" dist="38100" dir="2700000" algn="tl">
                    <a:srgbClr val="000000">
                      <a:alpha val="43137"/>
                    </a:srgbClr>
                  </a:outerShdw>
                </a:effectLst>
              </a:rPr>
              <a:t>Φουλάρω με βενζίνη (=γεμίζω με βενζίνη)</a:t>
            </a:r>
          </a:p>
          <a:p>
            <a:pPr marL="0" indent="0" algn="ctr">
              <a:buNone/>
            </a:pPr>
            <a:r>
              <a:rPr lang="el-GR" sz="9600" b="1" dirty="0" smtClean="0">
                <a:solidFill>
                  <a:srgbClr val="FF0000"/>
                </a:solidFill>
                <a:effectLst>
                  <a:outerShdw blurRad="38100" dist="38100" dir="2700000" algn="tl">
                    <a:srgbClr val="000000">
                      <a:alpha val="43137"/>
                    </a:srgbClr>
                  </a:outerShdw>
                </a:effectLst>
              </a:rPr>
              <a:t>Μαρσάρω (=επιταχύνω)</a:t>
            </a:r>
          </a:p>
          <a:p>
            <a:pPr marL="0" indent="0" algn="ctr">
              <a:buNone/>
            </a:pPr>
            <a:r>
              <a:rPr lang="el-GR" sz="9600" b="1" dirty="0" smtClean="0">
                <a:solidFill>
                  <a:srgbClr val="FF0000"/>
                </a:solidFill>
                <a:effectLst>
                  <a:outerShdw blurRad="38100" dist="38100" dir="2700000" algn="tl">
                    <a:srgbClr val="000000">
                      <a:alpha val="43137"/>
                    </a:srgbClr>
                  </a:outerShdw>
                </a:effectLst>
              </a:rPr>
              <a:t>Ρεκόρ (=επίδοση)</a:t>
            </a:r>
          </a:p>
          <a:p>
            <a:pPr marL="0" indent="0" algn="ctr">
              <a:buNone/>
            </a:pPr>
            <a:r>
              <a:rPr lang="el-GR" sz="9600" b="1" dirty="0" smtClean="0">
                <a:solidFill>
                  <a:srgbClr val="FF0000"/>
                </a:solidFill>
                <a:effectLst>
                  <a:outerShdw blurRad="38100" dist="38100" dir="2700000" algn="tl">
                    <a:srgbClr val="000000">
                      <a:alpha val="43137"/>
                    </a:srgbClr>
                  </a:outerShdw>
                </a:effectLst>
              </a:rPr>
              <a:t>Ραντεβού (=συνάντηση)</a:t>
            </a:r>
          </a:p>
          <a:p>
            <a:pPr marL="0" indent="0" algn="ctr">
              <a:buNone/>
            </a:pPr>
            <a:r>
              <a:rPr lang="en-US" sz="9600" b="1" dirty="0" smtClean="0">
                <a:solidFill>
                  <a:srgbClr val="FF0000"/>
                </a:solidFill>
                <a:effectLst>
                  <a:outerShdw blurRad="38100" dist="38100" dir="2700000" algn="tl">
                    <a:srgbClr val="000000">
                      <a:alpha val="43137"/>
                    </a:srgbClr>
                  </a:outerShdw>
                </a:effectLst>
              </a:rPr>
              <a:t>Take away (</a:t>
            </a:r>
            <a:r>
              <a:rPr lang="el-GR" sz="9600" b="1" dirty="0" smtClean="0">
                <a:solidFill>
                  <a:srgbClr val="FF0000"/>
                </a:solidFill>
                <a:effectLst>
                  <a:outerShdw blurRad="38100" dist="38100" dir="2700000" algn="tl">
                    <a:srgbClr val="000000">
                      <a:alpha val="43137"/>
                    </a:srgbClr>
                  </a:outerShdw>
                </a:effectLst>
              </a:rPr>
              <a:t>διανομή από μακριά)</a:t>
            </a:r>
            <a:endParaRPr lang="en-US" sz="9600" b="1" dirty="0" smtClean="0">
              <a:solidFill>
                <a:srgbClr val="FF0000"/>
              </a:solidFill>
              <a:effectLst>
                <a:outerShdw blurRad="38100" dist="38100" dir="2700000" algn="tl">
                  <a:srgbClr val="000000">
                    <a:alpha val="43137"/>
                  </a:srgbClr>
                </a:outerShdw>
              </a:effectLst>
            </a:endParaRPr>
          </a:p>
          <a:p>
            <a:pPr marL="0" indent="0" algn="ctr">
              <a:buNone/>
            </a:pPr>
            <a:r>
              <a:rPr lang="en-US" sz="9600" b="1" dirty="0" smtClean="0">
                <a:solidFill>
                  <a:srgbClr val="FF0000"/>
                </a:solidFill>
                <a:effectLst>
                  <a:outerShdw blurRad="38100" dist="38100" dir="2700000" algn="tl">
                    <a:srgbClr val="000000">
                      <a:alpha val="43137"/>
                    </a:srgbClr>
                  </a:outerShdw>
                </a:effectLst>
              </a:rPr>
              <a:t>Click away</a:t>
            </a:r>
            <a:r>
              <a:rPr lang="el-GR" sz="9600" b="1" dirty="0" smtClean="0">
                <a:solidFill>
                  <a:srgbClr val="FF0000"/>
                </a:solidFill>
                <a:effectLst>
                  <a:outerShdw blurRad="38100" dist="38100" dir="2700000" algn="tl">
                    <a:srgbClr val="000000">
                      <a:alpha val="43137"/>
                    </a:srgbClr>
                  </a:outerShdw>
                </a:effectLst>
              </a:rPr>
              <a:t> (παραγγελία από μακριά)</a:t>
            </a:r>
          </a:p>
          <a:p>
            <a:pPr marL="0" indent="0" algn="ctr">
              <a:buNone/>
            </a:pPr>
            <a:endParaRPr lang="el-GR" sz="9600" dirty="0" smtClean="0">
              <a:solidFill>
                <a:srgbClr val="FF0000"/>
              </a:solidFill>
            </a:endParaRPr>
          </a:p>
          <a:p>
            <a:pPr marL="0" indent="0" algn="ctr">
              <a:buNone/>
            </a:pPr>
            <a:endParaRPr lang="el-GR" sz="4000" dirty="0" smtClean="0">
              <a:solidFill>
                <a:srgbClr val="FF0000"/>
              </a:solidFill>
            </a:endParaRPr>
          </a:p>
          <a:p>
            <a:pPr marL="0" indent="0" algn="ctr">
              <a:buNone/>
            </a:pPr>
            <a:r>
              <a:rPr lang="el-GR" sz="4000" dirty="0" smtClean="0">
                <a:solidFill>
                  <a:srgbClr val="FF0000"/>
                </a:solidFill>
              </a:rPr>
              <a:t> </a:t>
            </a:r>
          </a:p>
          <a:p>
            <a:pPr marL="0" indent="0" algn="ctr">
              <a:buNone/>
            </a:pPr>
            <a:endParaRPr lang="en-US" sz="4000" dirty="0">
              <a:solidFill>
                <a:srgbClr val="FF0000"/>
              </a:solidFill>
            </a:endParaRPr>
          </a:p>
        </p:txBody>
      </p:sp>
    </p:spTree>
    <p:extLst>
      <p:ext uri="{BB962C8B-B14F-4D97-AF65-F5344CB8AC3E}">
        <p14:creationId xmlns:p14="http://schemas.microsoft.com/office/powerpoint/2010/main" val="353175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ΞΕΝΟΓΛΩΣΣΕΣ ΛΕΞΕΙΣ</a:t>
            </a:r>
            <a:br>
              <a:rPr lang="el-GR" b="1" dirty="0"/>
            </a:br>
            <a:endParaRPr lang="en-US" dirty="0"/>
          </a:p>
        </p:txBody>
      </p:sp>
      <p:sp>
        <p:nvSpPr>
          <p:cNvPr id="3" name="Content Placeholder 2"/>
          <p:cNvSpPr>
            <a:spLocks noGrp="1"/>
          </p:cNvSpPr>
          <p:nvPr>
            <p:ph idx="1"/>
          </p:nvPr>
        </p:nvSpPr>
        <p:spPr/>
        <p:txBody>
          <a:bodyPr>
            <a:normAutofit/>
          </a:bodyPr>
          <a:lstStyle/>
          <a:p>
            <a:pPr marL="0" indent="0" algn="ctr">
              <a:buNone/>
            </a:pPr>
            <a:r>
              <a:rPr lang="el-GR" sz="4000" dirty="0" smtClean="0">
                <a:effectLst>
                  <a:outerShdw blurRad="38100" dist="38100" dir="2700000" algn="tl">
                    <a:srgbClr val="000000">
                      <a:alpha val="43137"/>
                    </a:srgbClr>
                  </a:outerShdw>
                </a:effectLst>
              </a:rPr>
              <a:t>ΑΣΚΗΣΗ </a:t>
            </a:r>
          </a:p>
          <a:p>
            <a:pPr marL="0" indent="0" algn="ctr">
              <a:buNone/>
            </a:pPr>
            <a:r>
              <a:rPr lang="el-GR" sz="4000" dirty="0" smtClean="0">
                <a:effectLst>
                  <a:outerShdw blurRad="38100" dist="38100" dir="2700000" algn="tl">
                    <a:srgbClr val="000000">
                      <a:alpha val="43137"/>
                    </a:srgbClr>
                  </a:outerShdw>
                </a:effectLst>
              </a:rPr>
              <a:t>Το τελικό </a:t>
            </a:r>
            <a:r>
              <a:rPr lang="el-GR" sz="4000" b="1" dirty="0" smtClean="0">
                <a:solidFill>
                  <a:srgbClr val="FF0000"/>
                </a:solidFill>
              </a:rPr>
              <a:t>ραφινάρισμα</a:t>
            </a:r>
            <a:r>
              <a:rPr lang="el-GR" sz="4000" dirty="0" smtClean="0">
                <a:effectLst>
                  <a:outerShdw blurRad="38100" dist="38100" dir="2700000" algn="tl">
                    <a:srgbClr val="000000">
                      <a:alpha val="43137"/>
                    </a:srgbClr>
                  </a:outerShdw>
                </a:effectLst>
              </a:rPr>
              <a:t> επετεύχθη με </a:t>
            </a:r>
            <a:r>
              <a:rPr lang="el-GR" sz="4000" dirty="0" err="1" smtClean="0">
                <a:effectLst>
                  <a:outerShdw blurRad="38100" dist="38100" dir="2700000" algn="tl">
                    <a:srgbClr val="000000">
                      <a:alpha val="43137"/>
                    </a:srgbClr>
                  </a:outerShdw>
                </a:effectLst>
              </a:rPr>
              <a:t>ανακρυστάλλωση</a:t>
            </a:r>
            <a:r>
              <a:rPr lang="el-GR" sz="4000" dirty="0" smtClean="0">
                <a:effectLst>
                  <a:outerShdw blurRad="38100" dist="38100" dir="2700000" algn="tl">
                    <a:srgbClr val="000000">
                      <a:alpha val="43137"/>
                    </a:srgbClr>
                  </a:outerShdw>
                </a:effectLst>
              </a:rPr>
              <a:t> σε αιθανόλη.</a:t>
            </a:r>
          </a:p>
          <a:p>
            <a:pPr marL="0" indent="0" algn="ctr">
              <a:buNone/>
            </a:pPr>
            <a:r>
              <a:rPr lang="el-GR" sz="4000" dirty="0" smtClean="0">
                <a:effectLst>
                  <a:outerShdw blurRad="38100" dist="38100" dir="2700000" algn="tl">
                    <a:srgbClr val="000000">
                      <a:alpha val="43137"/>
                    </a:srgbClr>
                  </a:outerShdw>
                </a:effectLst>
              </a:rPr>
              <a:t>Πώς θα αποδίδατε την πρόταση ορθότερα</a:t>
            </a:r>
            <a:r>
              <a:rPr lang="en-US" sz="4000" dirty="0" smtClean="0">
                <a:effectLst>
                  <a:outerShdw blurRad="38100" dist="38100" dir="2700000" algn="tl">
                    <a:srgbClr val="000000">
                      <a:alpha val="43137"/>
                    </a:srgbClr>
                  </a:outerShdw>
                </a:effectLst>
              </a:rPr>
              <a:t>; </a:t>
            </a:r>
          </a:p>
          <a:p>
            <a:pPr marL="0" indent="0" algn="ctr">
              <a:buNone/>
            </a:pPr>
            <a:endParaRPr lang="en-US" sz="4000" dirty="0">
              <a:effectLst>
                <a:outerShdw blurRad="38100" dist="38100" dir="2700000" algn="tl">
                  <a:srgbClr val="000000">
                    <a:alpha val="43137"/>
                  </a:srgbClr>
                </a:outerShdw>
              </a:effectLst>
            </a:endParaRPr>
          </a:p>
          <a:p>
            <a:pPr marL="0" indent="0" algn="ctr">
              <a:buNone/>
            </a:pPr>
            <a:endParaRPr lang="en-US" sz="4000" dirty="0">
              <a:solidFill>
                <a:srgbClr val="FF0000"/>
              </a:solidFill>
            </a:endParaRPr>
          </a:p>
        </p:txBody>
      </p:sp>
    </p:spTree>
    <p:extLst>
      <p:ext uri="{BB962C8B-B14F-4D97-AF65-F5344CB8AC3E}">
        <p14:creationId xmlns:p14="http://schemas.microsoft.com/office/powerpoint/2010/main" val="157024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8229600" cy="1143000"/>
          </a:xfrm>
        </p:spPr>
        <p:txBody>
          <a:bodyPr/>
          <a:lstStyle/>
          <a:p>
            <a:r>
              <a:rPr lang="el-GR" b="1" dirty="0" smtClean="0">
                <a:effectLst>
                  <a:outerShdw blurRad="38100" dist="38100" dir="2700000" algn="tl">
                    <a:srgbClr val="000000">
                      <a:alpha val="43137"/>
                    </a:srgbClr>
                  </a:outerShdw>
                </a:effectLst>
              </a:rPr>
              <a:t>ΚΕΙΜΕΝΟ-ΑΜΠΕΛΩΝΑΣ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971800"/>
            <a:ext cx="8229600" cy="4525963"/>
          </a:xfrm>
        </p:spPr>
        <p:txBody>
          <a:bodyPr/>
          <a:lstStyle/>
          <a:p>
            <a:endParaRPr lang="en-US" dirty="0"/>
          </a:p>
          <a:p>
            <a:r>
              <a:rPr lang="el-GR" dirty="0"/>
              <a:t> </a:t>
            </a:r>
            <a:r>
              <a:rPr lang="el-GR" b="1" dirty="0"/>
              <a:t>Ἀσμα Ἀσμάτων 2:15: </a:t>
            </a:r>
            <a:r>
              <a:rPr lang="el-GR" dirty="0"/>
              <a:t>πιάσατε ἡμῖν ἀλώπεκας μικροὺς ἀφανίζοντας ἀμπελῶνας καὶ αἱ ἄμπελοι ἡμῶν κυπρίζουσιν… </a:t>
            </a:r>
            <a:endParaRPr lang="el-GR" dirty="0" smtClean="0"/>
          </a:p>
          <a:p>
            <a:r>
              <a:rPr lang="el-GR" dirty="0" smtClean="0">
                <a:solidFill>
                  <a:srgbClr val="FF0000"/>
                </a:solidFill>
              </a:rPr>
              <a:t>Γλωσσική μεταγλώττιση</a:t>
            </a:r>
            <a:r>
              <a:rPr lang="en-US" dirty="0" smtClean="0">
                <a:solidFill>
                  <a:srgbClr val="FF0000"/>
                </a:solidFill>
              </a:rPr>
              <a:t>:</a:t>
            </a:r>
            <a:r>
              <a:rPr lang="el-GR" dirty="0" smtClean="0">
                <a:solidFill>
                  <a:srgbClr val="FF0000"/>
                </a:solidFill>
              </a:rPr>
              <a:t>Πιάστε μας τις μικρές αλεπούδες, που αφανίζουν τους αμπελώνες μας τώρα που ανθίζουν. </a:t>
            </a:r>
            <a:endParaRPr lang="en-US" dirty="0" smtClean="0">
              <a:solidFill>
                <a:srgbClr val="FF0000"/>
              </a:solidFill>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7636"/>
            <a:ext cx="2590800" cy="365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437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ΞΕΝΟΓΛΩΣΣΕΣ ΛΕΞΕΙΣ</a:t>
            </a:r>
            <a:br>
              <a:rPr lang="el-GR" b="1" dirty="0"/>
            </a:b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l-GR" sz="4000" dirty="0" smtClean="0">
                <a:effectLst>
                  <a:outerShdw blurRad="38100" dist="38100" dir="2700000" algn="tl">
                    <a:srgbClr val="000000">
                      <a:alpha val="43137"/>
                    </a:srgbClr>
                  </a:outerShdw>
                </a:effectLst>
              </a:rPr>
              <a:t>ΑΣΚΗΣΗ </a:t>
            </a:r>
          </a:p>
          <a:p>
            <a:pPr marL="0" indent="0" algn="ctr">
              <a:buNone/>
            </a:pPr>
            <a:r>
              <a:rPr lang="el-GR" sz="4000" dirty="0" smtClean="0">
                <a:effectLst>
                  <a:outerShdw blurRad="38100" dist="38100" dir="2700000" algn="tl">
                    <a:srgbClr val="000000">
                      <a:alpha val="43137"/>
                    </a:srgbClr>
                  </a:outerShdw>
                </a:effectLst>
              </a:rPr>
              <a:t>Το τελικό </a:t>
            </a:r>
            <a:r>
              <a:rPr lang="el-GR" sz="4000" b="1" dirty="0" smtClean="0">
                <a:solidFill>
                  <a:srgbClr val="FF0000"/>
                </a:solidFill>
              </a:rPr>
              <a:t>ραφινάρισμα</a:t>
            </a:r>
            <a:r>
              <a:rPr lang="el-GR" sz="4000" dirty="0" smtClean="0">
                <a:effectLst>
                  <a:outerShdw blurRad="38100" dist="38100" dir="2700000" algn="tl">
                    <a:srgbClr val="000000">
                      <a:alpha val="43137"/>
                    </a:srgbClr>
                  </a:outerShdw>
                </a:effectLst>
              </a:rPr>
              <a:t> επετεύχθη με </a:t>
            </a:r>
            <a:r>
              <a:rPr lang="el-GR" sz="4000" dirty="0" err="1" smtClean="0">
                <a:effectLst>
                  <a:outerShdw blurRad="38100" dist="38100" dir="2700000" algn="tl">
                    <a:srgbClr val="000000">
                      <a:alpha val="43137"/>
                    </a:srgbClr>
                  </a:outerShdw>
                </a:effectLst>
              </a:rPr>
              <a:t>ανακρυστάλλωση</a:t>
            </a:r>
            <a:r>
              <a:rPr lang="el-GR" sz="4000" dirty="0" smtClean="0">
                <a:effectLst>
                  <a:outerShdw blurRad="38100" dist="38100" dir="2700000" algn="tl">
                    <a:srgbClr val="000000">
                      <a:alpha val="43137"/>
                    </a:srgbClr>
                  </a:outerShdw>
                </a:effectLst>
              </a:rPr>
              <a:t> σε αιθανόλη.</a:t>
            </a:r>
          </a:p>
          <a:p>
            <a:pPr marL="0" indent="0" algn="ctr">
              <a:buNone/>
            </a:pPr>
            <a:r>
              <a:rPr lang="el-GR" sz="4000" dirty="0" smtClean="0">
                <a:effectLst>
                  <a:outerShdw blurRad="38100" dist="38100" dir="2700000" algn="tl">
                    <a:srgbClr val="000000">
                      <a:alpha val="43137"/>
                    </a:srgbClr>
                  </a:outerShdw>
                </a:effectLst>
              </a:rPr>
              <a:t>Πώς θα αποδίδατε την πρόταση ορθότερα</a:t>
            </a:r>
            <a:r>
              <a:rPr lang="en-US" sz="4000" dirty="0" smtClean="0">
                <a:effectLst>
                  <a:outerShdw blurRad="38100" dist="38100" dir="2700000" algn="tl">
                    <a:srgbClr val="000000">
                      <a:alpha val="43137"/>
                    </a:srgbClr>
                  </a:outerShdw>
                </a:effectLst>
              </a:rPr>
              <a:t>; </a:t>
            </a:r>
          </a:p>
          <a:p>
            <a:pPr marL="0" indent="0" algn="ctr">
              <a:buNone/>
            </a:pPr>
            <a:endParaRPr lang="en-US" sz="4000" dirty="0">
              <a:effectLst>
                <a:outerShdw blurRad="38100" dist="38100" dir="2700000" algn="tl">
                  <a:srgbClr val="000000">
                    <a:alpha val="43137"/>
                  </a:srgbClr>
                </a:outerShdw>
              </a:effectLst>
            </a:endParaRPr>
          </a:p>
          <a:p>
            <a:pPr marL="0" indent="0" algn="ctr">
              <a:buNone/>
            </a:pPr>
            <a:r>
              <a:rPr lang="en-US" sz="4000" dirty="0" smtClean="0">
                <a:solidFill>
                  <a:srgbClr val="FF0000"/>
                </a:solidFill>
                <a:effectLst>
                  <a:outerShdw blurRad="38100" dist="38100" dir="2700000" algn="tl">
                    <a:srgbClr val="000000">
                      <a:alpha val="43137"/>
                    </a:srgbClr>
                  </a:outerShdw>
                </a:effectLst>
              </a:rPr>
              <a:t>Refine=</a:t>
            </a:r>
            <a:r>
              <a:rPr lang="el-GR" sz="4000" dirty="0" smtClean="0">
                <a:solidFill>
                  <a:srgbClr val="FF0000"/>
                </a:solidFill>
                <a:effectLst>
                  <a:outerShdw blurRad="38100" dist="38100" dir="2700000" algn="tl">
                    <a:srgbClr val="000000">
                      <a:alpha val="43137"/>
                    </a:srgbClr>
                  </a:outerShdw>
                </a:effectLst>
              </a:rPr>
              <a:t>καθαρίζω, διυλίζω, εξευγενίζω</a:t>
            </a:r>
          </a:p>
          <a:p>
            <a:pPr marL="0" indent="0" algn="ctr">
              <a:buNone/>
            </a:pPr>
            <a:endParaRPr lang="en-US" sz="4000" dirty="0">
              <a:solidFill>
                <a:srgbClr val="FF0000"/>
              </a:solidFill>
            </a:endParaRPr>
          </a:p>
        </p:txBody>
      </p:sp>
    </p:spTree>
    <p:extLst>
      <p:ext uri="{BB962C8B-B14F-4D97-AF65-F5344CB8AC3E}">
        <p14:creationId xmlns:p14="http://schemas.microsoft.com/office/powerpoint/2010/main" val="87116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ΞΕΝΟΓΛΩΣΣΕΣ ΛΕΞΕΙΣ</a:t>
            </a:r>
            <a:br>
              <a:rPr lang="el-GR" b="1" dirty="0"/>
            </a:br>
            <a:endParaRPr lang="en-US" dirty="0"/>
          </a:p>
        </p:txBody>
      </p:sp>
      <p:sp>
        <p:nvSpPr>
          <p:cNvPr id="3" name="Content Placeholder 2"/>
          <p:cNvSpPr>
            <a:spLocks noGrp="1"/>
          </p:cNvSpPr>
          <p:nvPr>
            <p:ph idx="1"/>
          </p:nvPr>
        </p:nvSpPr>
        <p:spPr/>
        <p:txBody>
          <a:bodyPr>
            <a:normAutofit/>
          </a:bodyPr>
          <a:lstStyle/>
          <a:p>
            <a:pPr marL="0" indent="0" algn="ctr">
              <a:buNone/>
            </a:pPr>
            <a:r>
              <a:rPr lang="el-GR" sz="4000" dirty="0" smtClean="0">
                <a:effectLst>
                  <a:outerShdw blurRad="38100" dist="38100" dir="2700000" algn="tl">
                    <a:srgbClr val="000000">
                      <a:alpha val="43137"/>
                    </a:srgbClr>
                  </a:outerShdw>
                </a:effectLst>
              </a:rPr>
              <a:t>ΑΣΚΗΣΗ </a:t>
            </a:r>
          </a:p>
          <a:p>
            <a:pPr marL="0" indent="0" algn="ctr">
              <a:buNone/>
            </a:pPr>
            <a:r>
              <a:rPr lang="el-GR" sz="4000" dirty="0" smtClean="0">
                <a:effectLst>
                  <a:outerShdw blurRad="38100" dist="38100" dir="2700000" algn="tl">
                    <a:srgbClr val="000000">
                      <a:alpha val="43137"/>
                    </a:srgbClr>
                  </a:outerShdw>
                </a:effectLst>
              </a:rPr>
              <a:t>Το </a:t>
            </a:r>
            <a:r>
              <a:rPr lang="el-GR" sz="4000" dirty="0" smtClean="0">
                <a:solidFill>
                  <a:srgbClr val="FF0000"/>
                </a:solidFill>
                <a:effectLst>
                  <a:outerShdw blurRad="38100" dist="38100" dir="2700000" algn="tl">
                    <a:srgbClr val="000000">
                      <a:alpha val="43137"/>
                    </a:srgbClr>
                  </a:outerShdw>
                </a:effectLst>
              </a:rPr>
              <a:t>ρίσκο </a:t>
            </a:r>
            <a:r>
              <a:rPr lang="el-GR" sz="4000" dirty="0" smtClean="0">
                <a:effectLst>
                  <a:outerShdw blurRad="38100" dist="38100" dir="2700000" algn="tl">
                    <a:srgbClr val="000000">
                      <a:alpha val="43137"/>
                    </a:srgbClr>
                  </a:outerShdw>
                </a:effectLst>
              </a:rPr>
              <a:t>να δημιουργηθεί έκρηξη στην αντίδραση αυξήθηκε με τη χρήση οξειδωτικού αντιδραστηρίου</a:t>
            </a:r>
          </a:p>
          <a:p>
            <a:pPr marL="0" indent="0" algn="ctr">
              <a:buNone/>
            </a:pPr>
            <a:r>
              <a:rPr lang="el-GR" sz="4000" dirty="0" smtClean="0">
                <a:effectLst>
                  <a:outerShdw blurRad="38100" dist="38100" dir="2700000" algn="tl">
                    <a:srgbClr val="000000">
                      <a:alpha val="43137"/>
                    </a:srgbClr>
                  </a:outerShdw>
                </a:effectLst>
              </a:rPr>
              <a:t>Πώς θα αποδίδατε την πρόταση ορθότερα</a:t>
            </a:r>
            <a:r>
              <a:rPr lang="en-US" sz="4000" dirty="0" smtClean="0">
                <a:effectLst>
                  <a:outerShdw blurRad="38100" dist="38100" dir="2700000" algn="tl">
                    <a:srgbClr val="000000">
                      <a:alpha val="43137"/>
                    </a:srgbClr>
                  </a:outerShdw>
                </a:effectLst>
              </a:rPr>
              <a:t>; </a:t>
            </a:r>
            <a:endParaRPr lang="el-GR" sz="4000" dirty="0" smtClean="0">
              <a:effectLst>
                <a:outerShdw blurRad="38100" dist="38100" dir="2700000" algn="tl">
                  <a:srgbClr val="000000">
                    <a:alpha val="43137"/>
                  </a:srgbClr>
                </a:outerShdw>
              </a:effectLst>
            </a:endParaRPr>
          </a:p>
          <a:p>
            <a:pPr marL="0" indent="0" algn="ctr">
              <a:buNone/>
            </a:pPr>
            <a:endParaRPr lang="en-US" sz="4000" dirty="0">
              <a:solidFill>
                <a:srgbClr val="FF0000"/>
              </a:solidFill>
            </a:endParaRPr>
          </a:p>
        </p:txBody>
      </p:sp>
    </p:spTree>
    <p:extLst>
      <p:ext uri="{BB962C8B-B14F-4D97-AF65-F5344CB8AC3E}">
        <p14:creationId xmlns:p14="http://schemas.microsoft.com/office/powerpoint/2010/main" val="3703459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ΞΕΝΟΓΛΩΣΣΕΣ ΛΕΞΕΙΣ</a:t>
            </a:r>
            <a:br>
              <a:rPr lang="el-GR" b="1" dirty="0"/>
            </a:b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l-GR" sz="4000" dirty="0" smtClean="0">
                <a:effectLst>
                  <a:outerShdw blurRad="38100" dist="38100" dir="2700000" algn="tl">
                    <a:srgbClr val="000000">
                      <a:alpha val="43137"/>
                    </a:srgbClr>
                  </a:outerShdw>
                </a:effectLst>
              </a:rPr>
              <a:t>ΑΣΚΗΣΗ </a:t>
            </a:r>
          </a:p>
          <a:p>
            <a:pPr marL="0" indent="0" algn="ctr">
              <a:buNone/>
            </a:pPr>
            <a:r>
              <a:rPr lang="el-GR" sz="4000" dirty="0" smtClean="0">
                <a:effectLst>
                  <a:outerShdw blurRad="38100" dist="38100" dir="2700000" algn="tl">
                    <a:srgbClr val="000000">
                      <a:alpha val="43137"/>
                    </a:srgbClr>
                  </a:outerShdw>
                </a:effectLst>
              </a:rPr>
              <a:t>Το </a:t>
            </a:r>
            <a:r>
              <a:rPr lang="el-GR" sz="4000" dirty="0" smtClean="0">
                <a:solidFill>
                  <a:srgbClr val="FF0000"/>
                </a:solidFill>
                <a:effectLst>
                  <a:outerShdw blurRad="38100" dist="38100" dir="2700000" algn="tl">
                    <a:srgbClr val="000000">
                      <a:alpha val="43137"/>
                    </a:srgbClr>
                  </a:outerShdw>
                </a:effectLst>
              </a:rPr>
              <a:t>ρίσκο </a:t>
            </a:r>
            <a:r>
              <a:rPr lang="el-GR" sz="4000" dirty="0" smtClean="0">
                <a:effectLst>
                  <a:outerShdw blurRad="38100" dist="38100" dir="2700000" algn="tl">
                    <a:srgbClr val="000000">
                      <a:alpha val="43137"/>
                    </a:srgbClr>
                  </a:outerShdw>
                </a:effectLst>
              </a:rPr>
              <a:t>να δημιουργηθεί έκρηξη στην αντίδραση αυξήθηκε με τη χρήση οξειδωτικού αντιδραστηρίου</a:t>
            </a:r>
          </a:p>
          <a:p>
            <a:pPr marL="0" indent="0" algn="ctr">
              <a:buNone/>
            </a:pPr>
            <a:r>
              <a:rPr lang="el-GR" sz="4000" dirty="0" smtClean="0">
                <a:effectLst>
                  <a:outerShdw blurRad="38100" dist="38100" dir="2700000" algn="tl">
                    <a:srgbClr val="000000">
                      <a:alpha val="43137"/>
                    </a:srgbClr>
                  </a:outerShdw>
                </a:effectLst>
              </a:rPr>
              <a:t>Πώς θα αποδίδατε την πρόταση ορθότερα</a:t>
            </a:r>
            <a:r>
              <a:rPr lang="en-US" sz="4000" dirty="0" smtClean="0">
                <a:effectLst>
                  <a:outerShdw blurRad="38100" dist="38100" dir="2700000" algn="tl">
                    <a:srgbClr val="000000">
                      <a:alpha val="43137"/>
                    </a:srgbClr>
                  </a:outerShdw>
                </a:effectLst>
              </a:rPr>
              <a:t>; </a:t>
            </a:r>
            <a:endParaRPr lang="el-GR" sz="4000" dirty="0" smtClean="0">
              <a:effectLst>
                <a:outerShdw blurRad="38100" dist="38100" dir="2700000" algn="tl">
                  <a:srgbClr val="000000">
                    <a:alpha val="43137"/>
                  </a:srgbClr>
                </a:outerShdw>
              </a:effectLst>
            </a:endParaRPr>
          </a:p>
          <a:p>
            <a:pPr marL="0" indent="0" algn="ctr">
              <a:buNone/>
            </a:pPr>
            <a:r>
              <a:rPr lang="en-US" sz="4000" b="1" dirty="0" smtClean="0">
                <a:solidFill>
                  <a:srgbClr val="FF0000"/>
                </a:solidFill>
                <a:effectLst>
                  <a:outerShdw blurRad="38100" dist="38100" dir="2700000" algn="tl">
                    <a:srgbClr val="000000">
                      <a:alpha val="43137"/>
                    </a:srgbClr>
                  </a:outerShdw>
                </a:effectLst>
              </a:rPr>
              <a:t>Risk=</a:t>
            </a:r>
            <a:r>
              <a:rPr lang="el-GR" sz="4000" b="1" dirty="0" smtClean="0">
                <a:solidFill>
                  <a:srgbClr val="FF0000"/>
                </a:solidFill>
                <a:effectLst>
                  <a:outerShdw blurRad="38100" dist="38100" dir="2700000" algn="tl">
                    <a:srgbClr val="000000">
                      <a:alpha val="43137"/>
                    </a:srgbClr>
                  </a:outerShdw>
                </a:effectLst>
              </a:rPr>
              <a:t>κινδυνεύω, ριψοκινδυνεύω</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6138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ΞΕΝΟΓΛΩΣΣΕΣ ΛΕΞΕΙΣ</a:t>
            </a:r>
            <a:br>
              <a:rPr lang="el-GR" b="1" dirty="0"/>
            </a:br>
            <a:endParaRPr lang="en-US" dirty="0"/>
          </a:p>
        </p:txBody>
      </p:sp>
      <p:sp>
        <p:nvSpPr>
          <p:cNvPr id="3" name="Content Placeholder 2"/>
          <p:cNvSpPr>
            <a:spLocks noGrp="1"/>
          </p:cNvSpPr>
          <p:nvPr>
            <p:ph idx="1"/>
          </p:nvPr>
        </p:nvSpPr>
        <p:spPr/>
        <p:txBody>
          <a:bodyPr>
            <a:normAutofit fontScale="25000" lnSpcReduction="20000"/>
          </a:bodyPr>
          <a:lstStyle/>
          <a:p>
            <a:pPr marL="0" indent="0" algn="ctr">
              <a:buNone/>
            </a:pPr>
            <a:endParaRPr lang="el-GR" sz="4000" dirty="0" smtClean="0">
              <a:solidFill>
                <a:srgbClr val="FF0000"/>
              </a:solidFill>
            </a:endParaRPr>
          </a:p>
          <a:p>
            <a:pPr marL="0" indent="0" algn="ctr">
              <a:buNone/>
            </a:pPr>
            <a:endParaRPr lang="el-GR" sz="4000" dirty="0" smtClean="0"/>
          </a:p>
          <a:p>
            <a:pPr marL="0" indent="0" algn="ctr">
              <a:buNone/>
            </a:pPr>
            <a:endParaRPr lang="el-GR" sz="4000" dirty="0"/>
          </a:p>
          <a:p>
            <a:pPr marL="0" indent="0" algn="ctr">
              <a:buNone/>
            </a:pPr>
            <a:endParaRPr lang="el-GR" sz="4000" dirty="0" smtClean="0"/>
          </a:p>
          <a:p>
            <a:pPr marL="0" indent="0" algn="ctr">
              <a:buNone/>
            </a:pPr>
            <a:endParaRPr lang="el-GR" sz="4000" dirty="0"/>
          </a:p>
          <a:p>
            <a:pPr marL="0" indent="0" algn="ctr">
              <a:buNone/>
            </a:pPr>
            <a:endParaRPr lang="el-GR" sz="4000" dirty="0"/>
          </a:p>
          <a:p>
            <a:pPr marL="0" indent="0" algn="ctr">
              <a:buNone/>
            </a:pPr>
            <a:r>
              <a:rPr lang="el-GR" sz="5600" dirty="0" smtClean="0"/>
              <a:t>Ένα </a:t>
            </a:r>
            <a:r>
              <a:rPr lang="el-GR" sz="5600" b="1" dirty="0">
                <a:solidFill>
                  <a:srgbClr val="FF0000"/>
                </a:solidFill>
                <a:effectLst>
                  <a:outerShdw blurRad="38100" dist="38100" dir="2700000" algn="tl">
                    <a:srgbClr val="000000">
                      <a:alpha val="43137"/>
                    </a:srgbClr>
                  </a:outerShdw>
                </a:effectLst>
              </a:rPr>
              <a:t>πιτσιρίκι</a:t>
            </a:r>
            <a:r>
              <a:rPr lang="el-GR" sz="5600" dirty="0"/>
              <a:t> είναι ξαπλωμένο</a:t>
            </a:r>
            <a:br>
              <a:rPr lang="el-GR" sz="5600" dirty="0"/>
            </a:br>
            <a:r>
              <a:rPr lang="el-GR" sz="5600" dirty="0"/>
              <a:t>μες στα χορταράκια παραπονεμένο.</a:t>
            </a:r>
            <a:br>
              <a:rPr lang="el-GR" sz="5600" dirty="0"/>
            </a:br>
            <a:r>
              <a:rPr lang="el-GR" sz="5600" dirty="0"/>
              <a:t>Θέλει να </a:t>
            </a:r>
            <a:r>
              <a:rPr lang="el-GR" sz="5600" b="1" dirty="0">
                <a:solidFill>
                  <a:srgbClr val="FF0000"/>
                </a:solidFill>
                <a:effectLst>
                  <a:outerShdw blurRad="38100" dist="38100" dir="2700000" algn="tl">
                    <a:srgbClr val="000000">
                      <a:alpha val="43137"/>
                    </a:srgbClr>
                  </a:outerShdw>
                </a:effectLst>
              </a:rPr>
              <a:t>φουμάρει</a:t>
            </a:r>
            <a:r>
              <a:rPr lang="el-GR" sz="5600" dirty="0"/>
              <a:t> ένα τσιγαράκι</a:t>
            </a:r>
            <a:br>
              <a:rPr lang="el-GR" sz="5600" dirty="0"/>
            </a:br>
            <a:r>
              <a:rPr lang="el-GR" sz="5600" dirty="0"/>
              <a:t>μα δεν έχει </a:t>
            </a:r>
            <a:r>
              <a:rPr lang="el-GR" sz="5600" b="1" dirty="0">
                <a:solidFill>
                  <a:srgbClr val="FF0000"/>
                </a:solidFill>
                <a:effectLst>
                  <a:outerShdw blurRad="38100" dist="38100" dir="2700000" algn="tl">
                    <a:srgbClr val="000000">
                      <a:alpha val="43137"/>
                    </a:srgbClr>
                  </a:outerShdw>
                </a:effectLst>
              </a:rPr>
              <a:t>φράγκο</a:t>
            </a:r>
            <a:r>
              <a:rPr lang="el-GR" sz="5600" dirty="0"/>
              <a:t> είναι </a:t>
            </a:r>
            <a:r>
              <a:rPr lang="el-GR" sz="5600" b="1" dirty="0" err="1">
                <a:solidFill>
                  <a:srgbClr val="FF0000"/>
                </a:solidFill>
                <a:effectLst>
                  <a:outerShdw blurRad="38100" dist="38100" dir="2700000" algn="tl">
                    <a:srgbClr val="000000">
                      <a:alpha val="43137"/>
                    </a:srgbClr>
                  </a:outerShdw>
                </a:effectLst>
              </a:rPr>
              <a:t>μπατιράκι</a:t>
            </a:r>
            <a:r>
              <a:rPr lang="el-GR" sz="5600" dirty="0"/>
              <a:t>.</a:t>
            </a:r>
            <a:br>
              <a:rPr lang="el-GR" sz="5600" dirty="0"/>
            </a:br>
            <a:r>
              <a:rPr lang="el-GR" sz="5600" dirty="0"/>
              <a:t/>
            </a:r>
            <a:br>
              <a:rPr lang="el-GR" sz="5600" dirty="0"/>
            </a:br>
            <a:r>
              <a:rPr lang="el-GR" sz="5600" dirty="0"/>
              <a:t>Θέλει να </a:t>
            </a:r>
            <a:r>
              <a:rPr lang="el-GR" sz="5600" b="1" dirty="0">
                <a:solidFill>
                  <a:srgbClr val="FF0000"/>
                </a:solidFill>
                <a:effectLst>
                  <a:outerShdw blurRad="38100" dist="38100" dir="2700000" algn="tl">
                    <a:srgbClr val="000000">
                      <a:alpha val="43137"/>
                    </a:srgbClr>
                  </a:outerShdw>
                </a:effectLst>
              </a:rPr>
              <a:t>φουμάρε</a:t>
            </a:r>
            <a:r>
              <a:rPr lang="el-GR" sz="5600" dirty="0">
                <a:solidFill>
                  <a:srgbClr val="FF0000"/>
                </a:solidFill>
                <a:effectLst>
                  <a:outerShdw blurRad="38100" dist="38100" dir="2700000" algn="tl">
                    <a:srgbClr val="000000">
                      <a:alpha val="43137"/>
                    </a:srgbClr>
                  </a:outerShdw>
                </a:effectLst>
              </a:rPr>
              <a:t>ι</a:t>
            </a:r>
            <a:r>
              <a:rPr lang="el-GR" sz="5600" dirty="0"/>
              <a:t> ένα τσιγαράκι</a:t>
            </a:r>
            <a:br>
              <a:rPr lang="el-GR" sz="5600" dirty="0"/>
            </a:br>
            <a:r>
              <a:rPr lang="el-GR" sz="5600" dirty="0"/>
              <a:t>μα δεν έχει </a:t>
            </a:r>
            <a:r>
              <a:rPr lang="el-GR" sz="5600" b="1" dirty="0">
                <a:solidFill>
                  <a:srgbClr val="FF0000"/>
                </a:solidFill>
                <a:effectLst>
                  <a:outerShdw blurRad="38100" dist="38100" dir="2700000" algn="tl">
                    <a:srgbClr val="000000">
                      <a:alpha val="43137"/>
                    </a:srgbClr>
                  </a:outerShdw>
                </a:effectLst>
              </a:rPr>
              <a:t>φράγκο</a:t>
            </a:r>
            <a:r>
              <a:rPr lang="el-GR" sz="5600" dirty="0"/>
              <a:t> είναι </a:t>
            </a:r>
            <a:r>
              <a:rPr lang="el-GR" sz="5600" b="1" dirty="0" err="1">
                <a:solidFill>
                  <a:srgbClr val="FF0000"/>
                </a:solidFill>
                <a:effectLst>
                  <a:outerShdw blurRad="38100" dist="38100" dir="2700000" algn="tl">
                    <a:srgbClr val="000000">
                      <a:alpha val="43137"/>
                    </a:srgbClr>
                  </a:outerShdw>
                </a:effectLst>
              </a:rPr>
              <a:t>μπατιράκι</a:t>
            </a:r>
            <a:r>
              <a:rPr lang="el-GR" sz="5600" dirty="0"/>
              <a:t>.</a:t>
            </a:r>
            <a:br>
              <a:rPr lang="el-GR" sz="5600" dirty="0"/>
            </a:br>
            <a:r>
              <a:rPr lang="el-GR" sz="5600" dirty="0"/>
              <a:t/>
            </a:r>
            <a:br>
              <a:rPr lang="el-GR" sz="5600" dirty="0"/>
            </a:br>
            <a:r>
              <a:rPr lang="el-GR" sz="5600" dirty="0"/>
              <a:t>Του 'ρθε μια ιδέα κάπου να τη στήσει</a:t>
            </a:r>
            <a:br>
              <a:rPr lang="el-GR" sz="5600" dirty="0"/>
            </a:br>
            <a:r>
              <a:rPr lang="el-GR" sz="5600" dirty="0"/>
              <a:t>όποιος κι αν περάσει τσιγάρο να ζητήσει.</a:t>
            </a:r>
            <a:br>
              <a:rPr lang="el-GR" sz="5600" dirty="0"/>
            </a:br>
            <a:r>
              <a:rPr lang="el-GR" sz="5600" dirty="0"/>
              <a:t>Μα κακή του τύχη λίγο παραπάνω</a:t>
            </a:r>
            <a:br>
              <a:rPr lang="el-GR" sz="5600" dirty="0"/>
            </a:br>
            <a:r>
              <a:rPr lang="el-GR" sz="5600" dirty="0"/>
              <a:t>στη γωνιά του δρόμου </a:t>
            </a:r>
            <a:r>
              <a:rPr lang="el-GR" sz="5600" b="1" dirty="0">
                <a:solidFill>
                  <a:srgbClr val="FF0000"/>
                </a:solidFill>
                <a:effectLst>
                  <a:outerShdw blurRad="38100" dist="38100" dir="2700000" algn="tl">
                    <a:srgbClr val="000000">
                      <a:alpha val="43137"/>
                    </a:srgbClr>
                  </a:outerShdw>
                </a:effectLst>
              </a:rPr>
              <a:t>τρακάρει</a:t>
            </a:r>
            <a:r>
              <a:rPr lang="el-GR" sz="5600" dirty="0"/>
              <a:t> </a:t>
            </a:r>
            <a:r>
              <a:rPr lang="el-GR" sz="5600" b="1" dirty="0" err="1">
                <a:solidFill>
                  <a:srgbClr val="FF0000"/>
                </a:solidFill>
                <a:effectLst>
                  <a:outerShdw blurRad="38100" dist="38100" dir="2700000" algn="tl">
                    <a:srgbClr val="000000">
                      <a:alpha val="43137"/>
                    </a:srgbClr>
                  </a:outerShdw>
                </a:effectLst>
              </a:rPr>
              <a:t>πολιτσμάνο</a:t>
            </a:r>
            <a:r>
              <a:rPr lang="el-GR" sz="5600" dirty="0"/>
              <a:t>.</a:t>
            </a:r>
            <a:br>
              <a:rPr lang="el-GR" sz="5600" dirty="0"/>
            </a:br>
            <a:r>
              <a:rPr lang="el-GR" sz="5600" dirty="0"/>
              <a:t/>
            </a:r>
            <a:br>
              <a:rPr lang="el-GR" sz="5600" dirty="0"/>
            </a:br>
            <a:r>
              <a:rPr lang="el-GR" sz="5600" dirty="0"/>
              <a:t>Μα κακή του τύχη λίγο παραπάνω</a:t>
            </a:r>
            <a:br>
              <a:rPr lang="el-GR" sz="5600" dirty="0"/>
            </a:br>
            <a:r>
              <a:rPr lang="el-GR" sz="5600" dirty="0" smtClean="0"/>
              <a:t>στη </a:t>
            </a:r>
            <a:r>
              <a:rPr lang="el-GR" sz="5600" dirty="0"/>
              <a:t>γωνιά του δρόμου </a:t>
            </a:r>
            <a:r>
              <a:rPr lang="el-GR" sz="5600" b="1" dirty="0">
                <a:solidFill>
                  <a:srgbClr val="FF0000"/>
                </a:solidFill>
                <a:effectLst>
                  <a:outerShdw blurRad="38100" dist="38100" dir="2700000" algn="tl">
                    <a:srgbClr val="000000">
                      <a:alpha val="43137"/>
                    </a:srgbClr>
                  </a:outerShdw>
                </a:effectLst>
              </a:rPr>
              <a:t>τρακάρει </a:t>
            </a:r>
            <a:r>
              <a:rPr lang="el-GR" sz="5600" b="1" dirty="0" err="1">
                <a:solidFill>
                  <a:srgbClr val="FF0000"/>
                </a:solidFill>
                <a:effectLst>
                  <a:outerShdw blurRad="38100" dist="38100" dir="2700000" algn="tl">
                    <a:srgbClr val="000000">
                      <a:alpha val="43137"/>
                    </a:srgbClr>
                  </a:outerShdw>
                </a:effectLst>
              </a:rPr>
              <a:t>πολιτσμάνο</a:t>
            </a:r>
            <a:r>
              <a:rPr lang="el-GR" sz="5600" dirty="0"/>
              <a:t>.</a:t>
            </a:r>
            <a:br>
              <a:rPr lang="el-GR" sz="5600" dirty="0"/>
            </a:br>
            <a:r>
              <a:rPr lang="el-GR" sz="5600" dirty="0"/>
              <a:t/>
            </a:r>
            <a:br>
              <a:rPr lang="el-GR" sz="5600" dirty="0"/>
            </a:br>
            <a:r>
              <a:rPr lang="el-GR" sz="5600" dirty="0"/>
              <a:t>Κάνει το κορόιδο </a:t>
            </a:r>
            <a:r>
              <a:rPr lang="el-GR" sz="5600" b="1" dirty="0">
                <a:solidFill>
                  <a:srgbClr val="FF0000"/>
                </a:solidFill>
                <a:effectLst>
                  <a:outerShdw blurRad="38100" dist="38100" dir="2700000" algn="tl">
                    <a:srgbClr val="000000">
                      <a:alpha val="43137"/>
                    </a:srgbClr>
                  </a:outerShdw>
                </a:effectLst>
              </a:rPr>
              <a:t>ζούλα</a:t>
            </a:r>
            <a:r>
              <a:rPr lang="el-GR" sz="5600" dirty="0"/>
              <a:t> τον κοιτάει</a:t>
            </a:r>
            <a:br>
              <a:rPr lang="el-GR" sz="5600" dirty="0"/>
            </a:br>
            <a:r>
              <a:rPr lang="el-GR" sz="5600" dirty="0"/>
              <a:t>και με κόλπο έξυπνο τόνε χαιρετάει.</a:t>
            </a:r>
            <a:br>
              <a:rPr lang="el-GR" sz="5600" dirty="0"/>
            </a:br>
            <a:r>
              <a:rPr lang="el-GR" sz="5600" dirty="0"/>
              <a:t>Δίχως να τα χάσει το </a:t>
            </a:r>
            <a:r>
              <a:rPr lang="el-GR" sz="5600" b="1" dirty="0" err="1">
                <a:solidFill>
                  <a:srgbClr val="FF0000"/>
                </a:solidFill>
                <a:effectLst>
                  <a:outerShdw blurRad="38100" dist="38100" dir="2700000" algn="tl">
                    <a:srgbClr val="000000">
                      <a:alpha val="43137"/>
                    </a:srgbClr>
                  </a:outerShdw>
                </a:effectLst>
              </a:rPr>
              <a:t>πιτσιρικάκι</a:t>
            </a:r>
            <a:r>
              <a:rPr lang="el-GR" sz="5600" dirty="0"/>
              <a:t/>
            </a:r>
            <a:br>
              <a:rPr lang="el-GR" sz="5600" dirty="0"/>
            </a:br>
            <a:r>
              <a:rPr lang="el-GR" sz="5600" dirty="0"/>
              <a:t>απ' τον </a:t>
            </a:r>
            <a:r>
              <a:rPr lang="el-GR" sz="5600" b="1" dirty="0" err="1">
                <a:solidFill>
                  <a:srgbClr val="FF0000"/>
                </a:solidFill>
                <a:effectLst>
                  <a:outerShdw blurRad="38100" dist="38100" dir="2700000" algn="tl">
                    <a:srgbClr val="000000">
                      <a:alpha val="43137"/>
                    </a:srgbClr>
                  </a:outerShdw>
                </a:effectLst>
              </a:rPr>
              <a:t>πολιτσμάνο</a:t>
            </a:r>
            <a:r>
              <a:rPr lang="el-GR" sz="5600" dirty="0"/>
              <a:t> ζητάει τσιγαράκι.</a:t>
            </a:r>
            <a:br>
              <a:rPr lang="el-GR" sz="5600" dirty="0"/>
            </a:br>
            <a:r>
              <a:rPr lang="el-GR" sz="5600" dirty="0"/>
              <a:t/>
            </a:r>
            <a:br>
              <a:rPr lang="el-GR" sz="5600" dirty="0"/>
            </a:br>
            <a:r>
              <a:rPr lang="el-GR" sz="5600" dirty="0"/>
              <a:t>Δίχως να τα χάσει το </a:t>
            </a:r>
            <a:r>
              <a:rPr lang="el-GR" sz="5600" b="1" dirty="0" err="1">
                <a:solidFill>
                  <a:srgbClr val="FF0000"/>
                </a:solidFill>
              </a:rPr>
              <a:t>πιτσιρικάκι</a:t>
            </a:r>
            <a:r>
              <a:rPr lang="el-GR" sz="5600" dirty="0"/>
              <a:t/>
            </a:r>
            <a:br>
              <a:rPr lang="el-GR" sz="5600" dirty="0"/>
            </a:br>
            <a:r>
              <a:rPr lang="el-GR" sz="5600" dirty="0"/>
              <a:t>απ' τον </a:t>
            </a:r>
            <a:r>
              <a:rPr lang="el-GR" sz="5600" b="1" dirty="0" err="1">
                <a:solidFill>
                  <a:srgbClr val="FF0000"/>
                </a:solidFill>
                <a:effectLst>
                  <a:outerShdw blurRad="38100" dist="38100" dir="2700000" algn="tl">
                    <a:srgbClr val="000000">
                      <a:alpha val="43137"/>
                    </a:srgbClr>
                  </a:outerShdw>
                </a:effectLst>
              </a:rPr>
              <a:t>πολιτσμάνο</a:t>
            </a:r>
            <a:r>
              <a:rPr lang="el-GR" sz="5600" dirty="0"/>
              <a:t> ζητάει τσιγαράκι.</a:t>
            </a:r>
            <a:endParaRPr lang="el-GR" sz="5600" dirty="0">
              <a:solidFill>
                <a:srgbClr val="FF0000"/>
              </a:solidFill>
            </a:endParaRPr>
          </a:p>
          <a:p>
            <a:pPr marL="0" indent="0" algn="ctr">
              <a:buNone/>
            </a:pPr>
            <a:r>
              <a:rPr lang="el-GR" sz="5600" dirty="0" smtClean="0">
                <a:solidFill>
                  <a:srgbClr val="FF0000"/>
                </a:solidFill>
              </a:rPr>
              <a:t> </a:t>
            </a:r>
            <a:endParaRPr lang="en-US" sz="5600" dirty="0">
              <a:solidFill>
                <a:srgbClr val="FF0000"/>
              </a:solidFill>
            </a:endParaRPr>
          </a:p>
        </p:txBody>
      </p:sp>
      <p:sp>
        <p:nvSpPr>
          <p:cNvPr id="4" name="Ορθογώνιο 3"/>
          <p:cNvSpPr/>
          <p:nvPr/>
        </p:nvSpPr>
        <p:spPr>
          <a:xfrm>
            <a:off x="3140476" y="914400"/>
            <a:ext cx="3505200" cy="1384995"/>
          </a:xfrm>
          <a:prstGeom prst="rect">
            <a:avLst/>
          </a:prstGeom>
        </p:spPr>
        <p:txBody>
          <a:bodyPr wrap="square">
            <a:spAutoFit/>
          </a:bodyPr>
          <a:lstStyle/>
          <a:p>
            <a:r>
              <a:rPr lang="el-GR" sz="1200" b="1" dirty="0"/>
              <a:t>Καλλιτέχνης:</a:t>
            </a:r>
            <a:r>
              <a:rPr lang="el-GR" sz="1200" dirty="0"/>
              <a:t> </a:t>
            </a:r>
            <a:r>
              <a:rPr lang="el-GR" sz="1200" dirty="0">
                <a:hlinkClick r:id="rId2"/>
              </a:rPr>
              <a:t>Τσαουσάκης Πρόδρομος</a:t>
            </a:r>
            <a:r>
              <a:rPr lang="el-GR" sz="1200" dirty="0"/>
              <a:t/>
            </a:r>
            <a:br>
              <a:rPr lang="el-GR" sz="1200" dirty="0"/>
            </a:br>
            <a:r>
              <a:rPr lang="el-GR" sz="1200" b="1" dirty="0"/>
              <a:t>Άλμπουμ:</a:t>
            </a:r>
            <a:r>
              <a:rPr lang="el-GR" sz="1200" dirty="0"/>
              <a:t/>
            </a:r>
            <a:br>
              <a:rPr lang="el-GR" sz="1200" dirty="0"/>
            </a:br>
            <a:r>
              <a:rPr lang="el-GR" sz="1200" b="1" dirty="0"/>
              <a:t>Συνθέτης:</a:t>
            </a:r>
            <a:r>
              <a:rPr lang="el-GR" sz="1200" dirty="0"/>
              <a:t> </a:t>
            </a:r>
            <a:r>
              <a:rPr lang="el-GR" sz="1200" dirty="0" err="1">
                <a:hlinkClick r:id="rId3"/>
              </a:rPr>
              <a:t>Ροβερτάκης</a:t>
            </a:r>
            <a:r>
              <a:rPr lang="el-GR" sz="1200" dirty="0">
                <a:hlinkClick r:id="rId3"/>
              </a:rPr>
              <a:t> Γιώργος</a:t>
            </a:r>
            <a:r>
              <a:rPr lang="el-GR" sz="1200" dirty="0"/>
              <a:t/>
            </a:r>
            <a:br>
              <a:rPr lang="el-GR" sz="1200" dirty="0"/>
            </a:br>
            <a:r>
              <a:rPr lang="el-GR" sz="1200" b="1" dirty="0"/>
              <a:t>Στιχουργός:</a:t>
            </a:r>
            <a:r>
              <a:rPr lang="el-GR" sz="1200" dirty="0"/>
              <a:t> </a:t>
            </a:r>
            <a:r>
              <a:rPr lang="el-GR" sz="1200" dirty="0" err="1">
                <a:hlinkClick r:id="rId4"/>
              </a:rPr>
              <a:t>Νικολέσκο</a:t>
            </a:r>
            <a:r>
              <a:rPr lang="el-GR" sz="1200" dirty="0">
                <a:hlinkClick r:id="rId4"/>
              </a:rPr>
              <a:t> Αργύρης</a:t>
            </a:r>
            <a:r>
              <a:rPr lang="el-GR" sz="1200" dirty="0"/>
              <a:t/>
            </a:r>
            <a:br>
              <a:rPr lang="el-GR" sz="1200" dirty="0"/>
            </a:br>
            <a:r>
              <a:rPr lang="el-GR" sz="1200" b="1" dirty="0"/>
              <a:t>Είδος μουσικής:</a:t>
            </a:r>
            <a:r>
              <a:rPr lang="el-GR" sz="1200" dirty="0"/>
              <a:t> </a:t>
            </a:r>
            <a:r>
              <a:rPr lang="el-GR" sz="1200" dirty="0">
                <a:hlinkClick r:id="rId5"/>
              </a:rPr>
              <a:t>Ελληνικό </a:t>
            </a:r>
            <a:r>
              <a:rPr lang="el-GR" sz="1200" dirty="0" err="1">
                <a:hlinkClick r:id="rId5"/>
              </a:rPr>
              <a:t>λαικό</a:t>
            </a:r>
            <a:r>
              <a:rPr lang="el-GR" sz="1200" dirty="0"/>
              <a:t/>
            </a:r>
            <a:br>
              <a:rPr lang="el-GR" sz="1200" dirty="0"/>
            </a:br>
            <a:r>
              <a:rPr lang="el-GR" sz="1200" b="1" dirty="0"/>
              <a:t>Θεματολογία:</a:t>
            </a:r>
            <a:r>
              <a:rPr lang="el-GR" sz="1200" dirty="0"/>
              <a:t> </a:t>
            </a:r>
            <a:r>
              <a:rPr lang="el-GR" sz="1200" dirty="0">
                <a:hlinkClick r:id="rId6"/>
              </a:rPr>
              <a:t>Ζωής</a:t>
            </a:r>
            <a:r>
              <a:rPr lang="el-GR" sz="1200" dirty="0"/>
              <a:t/>
            </a:r>
            <a:br>
              <a:rPr lang="el-GR" sz="1200" dirty="0"/>
            </a:br>
            <a:r>
              <a:rPr lang="el-GR" sz="1200" b="1" dirty="0"/>
              <a:t>Έτος Κυκλοφορίας:</a:t>
            </a:r>
            <a:r>
              <a:rPr lang="el-GR" sz="1200" dirty="0"/>
              <a:t> 1968</a:t>
            </a:r>
          </a:p>
        </p:txBody>
      </p:sp>
    </p:spTree>
    <p:extLst>
      <p:ext uri="{BB962C8B-B14F-4D97-AF65-F5344CB8AC3E}">
        <p14:creationId xmlns:p14="http://schemas.microsoft.com/office/powerpoint/2010/main" val="3628822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295400" y="1219200"/>
            <a:ext cx="7010400" cy="4154984"/>
          </a:xfrm>
          <a:prstGeom prst="rect">
            <a:avLst/>
          </a:prstGeom>
          <a:noFill/>
        </p:spPr>
        <p:txBody>
          <a:bodyPr wrap="square" rtlCol="0">
            <a:spAutoFit/>
          </a:bodyPr>
          <a:lstStyle/>
          <a:p>
            <a:pPr algn="ctr"/>
            <a:r>
              <a:rPr lang="el-GR" sz="3200" b="1" dirty="0" smtClean="0">
                <a:effectLst>
                  <a:outerShdw blurRad="38100" dist="38100" dir="2700000" algn="tl">
                    <a:srgbClr val="000000">
                      <a:alpha val="43137"/>
                    </a:srgbClr>
                  </a:outerShdw>
                </a:effectLst>
              </a:rPr>
              <a:t>ΛΕΞΕΙΣ ΔΑΝΕΙΑ ΑΠΟ ΤΗΝ ΕΛΛΗΝΙΚΗ ΓΛΩΣΣΑ ΟΙ ΟΠΟΙΕΣ ΜΕΤΑΦΡΑΖΟΝΤΑΙ ΛΑΝΘΑΣΜΕΝΑ ΩΣ ΑΝΤΙΔΑΝΕΙΑ</a:t>
            </a:r>
          </a:p>
          <a:p>
            <a:pPr marL="571500" indent="-342900" algn="ctr">
              <a:buFont typeface="Arial" pitchFamily="34" charset="0"/>
              <a:buChar char="•"/>
            </a:pPr>
            <a:r>
              <a:rPr lang="en-US" sz="2800" dirty="0" err="1">
                <a:solidFill>
                  <a:srgbClr val="FF0000"/>
                </a:solidFill>
                <a:effectLst>
                  <a:outerShdw blurRad="38100" dist="38100" dir="2700000" algn="tl">
                    <a:srgbClr val="000000">
                      <a:alpha val="43137"/>
                    </a:srgbClr>
                  </a:outerShdw>
                </a:effectLst>
              </a:rPr>
              <a:t>Police+man</a:t>
            </a:r>
            <a:r>
              <a:rPr lang="en-US" sz="2800" dirty="0">
                <a:solidFill>
                  <a:srgbClr val="FF0000"/>
                </a:solidFill>
                <a:effectLst>
                  <a:outerShdw blurRad="38100" dist="38100" dir="2700000" algn="tl">
                    <a:srgbClr val="000000">
                      <a:alpha val="43137"/>
                    </a:srgbClr>
                  </a:outerShdw>
                </a:effectLst>
              </a:rPr>
              <a:t>=</a:t>
            </a:r>
            <a:r>
              <a:rPr lang="el-GR" sz="2800" dirty="0" err="1" smtClean="0">
                <a:solidFill>
                  <a:srgbClr val="FF0000"/>
                </a:solidFill>
                <a:effectLst>
                  <a:outerShdw blurRad="38100" dist="38100" dir="2700000" algn="tl">
                    <a:srgbClr val="000000">
                      <a:alpha val="43137"/>
                    </a:srgbClr>
                  </a:outerShdw>
                </a:effectLst>
              </a:rPr>
              <a:t>πολιτσμάνος=αστυφύλακας</a:t>
            </a:r>
            <a:endParaRPr lang="el-GR" sz="2800" dirty="0">
              <a:solidFill>
                <a:srgbClr val="FF0000"/>
              </a:solidFill>
              <a:effectLst>
                <a:outerShdw blurRad="38100" dist="38100" dir="2700000" algn="tl">
                  <a:srgbClr val="000000">
                    <a:alpha val="43137"/>
                  </a:srgbClr>
                </a:outerShdw>
              </a:effectLst>
            </a:endParaRPr>
          </a:p>
          <a:p>
            <a:pPr marL="571500" indent="-342900" algn="ctr">
              <a:buFont typeface="Arial" pitchFamily="34" charset="0"/>
              <a:buChar char="•"/>
            </a:pPr>
            <a:r>
              <a:rPr lang="en-US" sz="2800" dirty="0">
                <a:solidFill>
                  <a:srgbClr val="FF0000"/>
                </a:solidFill>
                <a:effectLst>
                  <a:outerShdw blurRad="38100" dist="38100" dir="2700000" algn="tl">
                    <a:srgbClr val="000000">
                      <a:alpha val="43137"/>
                    </a:srgbClr>
                  </a:outerShdw>
                </a:effectLst>
              </a:rPr>
              <a:t>Police=</a:t>
            </a:r>
            <a:r>
              <a:rPr lang="el-GR" sz="2800" dirty="0">
                <a:solidFill>
                  <a:srgbClr val="FF0000"/>
                </a:solidFill>
                <a:effectLst>
                  <a:outerShdw blurRad="38100" dist="38100" dir="2700000" algn="tl">
                    <a:srgbClr val="000000">
                      <a:alpha val="43137"/>
                    </a:srgbClr>
                  </a:outerShdw>
                </a:effectLst>
              </a:rPr>
              <a:t>πόλις </a:t>
            </a:r>
            <a:endParaRPr lang="el-GR" sz="2400" dirty="0">
              <a:effectLst>
                <a:outerShdw blurRad="38100" dist="38100" dir="2700000" algn="tl">
                  <a:srgbClr val="000000">
                    <a:alpha val="43137"/>
                  </a:srgbClr>
                </a:outerShdw>
              </a:effectLst>
            </a:endParaRPr>
          </a:p>
          <a:p>
            <a:pPr marL="342900" indent="-342900" algn="ctr">
              <a:buFont typeface="Arial" pitchFamily="34" charset="0"/>
              <a:buChar char="•"/>
            </a:pPr>
            <a:r>
              <a:rPr lang="en-US" sz="2800" dirty="0" smtClean="0">
                <a:solidFill>
                  <a:srgbClr val="FF0000"/>
                </a:solidFill>
                <a:effectLst>
                  <a:outerShdw blurRad="38100" dist="38100" dir="2700000" algn="tl">
                    <a:srgbClr val="000000">
                      <a:alpha val="43137"/>
                    </a:srgbClr>
                  </a:outerShdw>
                </a:effectLst>
              </a:rPr>
              <a:t>ANGIOTENSIN </a:t>
            </a:r>
          </a:p>
          <a:p>
            <a:pPr marL="800100" lvl="1" indent="-342900" algn="ctr">
              <a:buFont typeface="Arial" pitchFamily="34" charset="0"/>
              <a:buChar char="•"/>
            </a:pPr>
            <a:r>
              <a:rPr lang="en-US" sz="2800" dirty="0" smtClean="0">
                <a:solidFill>
                  <a:srgbClr val="FF0000"/>
                </a:solidFill>
                <a:effectLst>
                  <a:outerShdw blurRad="38100" dist="38100" dir="2700000" algn="tl">
                    <a:srgbClr val="000000">
                      <a:alpha val="43137"/>
                    </a:srgbClr>
                  </a:outerShdw>
                </a:effectLst>
              </a:rPr>
              <a:t>ANGIO-TENSIN</a:t>
            </a:r>
          </a:p>
          <a:p>
            <a:pPr marL="342900" indent="-342900" algn="ctr">
              <a:buFont typeface="Arial" pitchFamily="34" charset="0"/>
              <a:buChar char="•"/>
            </a:pPr>
            <a:r>
              <a:rPr lang="el-GR" sz="2800" dirty="0" err="1" smtClean="0">
                <a:solidFill>
                  <a:srgbClr val="FF0000"/>
                </a:solidFill>
                <a:effectLst>
                  <a:outerShdw blurRad="38100" dist="38100" dir="2700000" algn="tl">
                    <a:srgbClr val="000000">
                      <a:alpha val="43137"/>
                    </a:srgbClr>
                  </a:outerShdw>
                </a:effectLst>
              </a:rPr>
              <a:t>Αγγειοτενσίνη</a:t>
            </a:r>
            <a:r>
              <a:rPr lang="el-GR" sz="2800" dirty="0" smtClean="0">
                <a:solidFill>
                  <a:srgbClr val="FF0000"/>
                </a:solidFill>
                <a:effectLst>
                  <a:outerShdw blurRad="38100" dist="38100" dir="2700000" algn="tl">
                    <a:srgbClr val="000000">
                      <a:alpha val="43137"/>
                    </a:srgbClr>
                  </a:outerShdw>
                </a:effectLst>
              </a:rPr>
              <a:t> (λάθος) </a:t>
            </a:r>
          </a:p>
          <a:p>
            <a:pPr algn="ctr"/>
            <a:r>
              <a:rPr lang="el-GR" sz="2800" dirty="0" smtClean="0">
                <a:solidFill>
                  <a:srgbClr val="FF0000"/>
                </a:solidFill>
                <a:effectLst>
                  <a:outerShdw blurRad="38100" dist="38100" dir="2700000" algn="tl">
                    <a:srgbClr val="000000">
                      <a:alpha val="43137"/>
                    </a:srgbClr>
                  </a:outerShdw>
                </a:effectLst>
              </a:rPr>
              <a:t>Αγγειοτασίνη (ορθό)</a:t>
            </a:r>
          </a:p>
        </p:txBody>
      </p:sp>
    </p:spTree>
    <p:extLst>
      <p:ext uri="{BB962C8B-B14F-4D97-AF65-F5344CB8AC3E}">
        <p14:creationId xmlns:p14="http://schemas.microsoft.com/office/powerpoint/2010/main" val="345808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295400" y="1219200"/>
            <a:ext cx="6553200" cy="5570756"/>
          </a:xfrm>
          <a:prstGeom prst="rect">
            <a:avLst/>
          </a:prstGeom>
          <a:noFill/>
        </p:spPr>
        <p:txBody>
          <a:bodyPr wrap="square" rtlCol="0">
            <a:spAutoFit/>
          </a:bodyPr>
          <a:lstStyle/>
          <a:p>
            <a:pPr algn="ctr"/>
            <a:r>
              <a:rPr lang="el-GR" sz="3200" b="1" dirty="0" smtClean="0">
                <a:effectLst>
                  <a:outerShdw blurRad="38100" dist="38100" dir="2700000" algn="tl">
                    <a:srgbClr val="000000">
                      <a:alpha val="43137"/>
                    </a:srgbClr>
                  </a:outerShdw>
                </a:effectLst>
              </a:rPr>
              <a:t>ΛΕΞΕΙΣ ΔΑΝΕΙΑ ΑΠΟ ΤΗΝ ΕΛΛΗΝΙΚΗ ΓΛΩΣΣΑ ΟΙ ΟΠΟΙΕΣ ΜΕΤΑΦΡΑΖΟΝΤΑΙ ΛΑΝΘΑΣΜΕΝΑ ΩΣ ΑΝΤΙΔΑΝΕΙΑ</a:t>
            </a:r>
            <a:endParaRPr lang="en-US" sz="3200" b="1" dirty="0" smtClean="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a:p>
            <a:pPr algn="ctr"/>
            <a:r>
              <a:rPr lang="el-GR" sz="3200" b="1" dirty="0" smtClean="0">
                <a:effectLst>
                  <a:outerShdw blurRad="38100" dist="38100" dir="2700000" algn="tl">
                    <a:srgbClr val="000000">
                      <a:alpha val="43137"/>
                    </a:srgbClr>
                  </a:outerShdw>
                </a:effectLst>
              </a:rPr>
              <a:t>ΑΣΚΗΣΗ</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Πώς θα </a:t>
            </a:r>
            <a:r>
              <a:rPr lang="en-US" sz="3200" b="1" dirty="0" smtClean="0">
                <a:effectLst>
                  <a:outerShdw blurRad="38100" dist="38100" dir="2700000" algn="tl">
                    <a:srgbClr val="000000">
                      <a:alpha val="43137"/>
                    </a:srgbClr>
                  </a:outerShdw>
                </a:effectLst>
              </a:rPr>
              <a:t>o</a:t>
            </a:r>
            <a:r>
              <a:rPr lang="el-GR" sz="3200" b="1" dirty="0" err="1" smtClean="0">
                <a:effectLst>
                  <a:outerShdw blurRad="38100" dist="38100" dir="2700000" algn="tl">
                    <a:srgbClr val="000000">
                      <a:alpha val="43137"/>
                    </a:srgbClr>
                  </a:outerShdw>
                </a:effectLst>
              </a:rPr>
              <a:t>νομαστούν</a:t>
            </a:r>
            <a:r>
              <a:rPr lang="el-GR" sz="3200" b="1" dirty="0" smtClean="0">
                <a:effectLst>
                  <a:outerShdw blurRad="38100" dist="38100" dir="2700000" algn="tl">
                    <a:srgbClr val="000000">
                      <a:alpha val="43137"/>
                    </a:srgbClr>
                  </a:outerShdw>
                </a:effectLst>
              </a:rPr>
              <a:t> οι παρακάτω λέξεις στα ελληνικά</a:t>
            </a:r>
            <a:r>
              <a:rPr lang="en-US" sz="3200" b="1" dirty="0" smtClean="0">
                <a:effectLst>
                  <a:outerShdw blurRad="38100" dist="38100" dir="2700000" algn="tl">
                    <a:srgbClr val="000000">
                      <a:alpha val="43137"/>
                    </a:srgbClr>
                  </a:outerShdw>
                </a:effectLst>
              </a:rPr>
              <a:t>;</a:t>
            </a:r>
            <a:r>
              <a:rPr lang="el-GR" sz="3200" b="1" dirty="0" smtClean="0">
                <a:effectLst>
                  <a:outerShdw blurRad="38100" dist="38100" dir="2700000" algn="tl">
                    <a:srgbClr val="000000">
                      <a:alpha val="43137"/>
                    </a:srgbClr>
                  </a:outerShdw>
                </a:effectLst>
              </a:rPr>
              <a:t> </a:t>
            </a:r>
          </a:p>
          <a:p>
            <a:pPr algn="ctr"/>
            <a:endParaRPr lang="el-GR" sz="2400" dirty="0">
              <a:effectLst>
                <a:outerShdw blurRad="38100" dist="38100" dir="2700000" algn="tl">
                  <a:srgbClr val="000000">
                    <a:alpha val="43137"/>
                  </a:srgbClr>
                </a:outerShdw>
              </a:effectLst>
            </a:endParaRPr>
          </a:p>
          <a:p>
            <a:pPr marL="342900" indent="-342900" algn="ctr">
              <a:buFont typeface="Arial" pitchFamily="34" charset="0"/>
              <a:buChar char="•"/>
            </a:pPr>
            <a:r>
              <a:rPr lang="en-US" sz="2800" dirty="0" smtClean="0">
                <a:solidFill>
                  <a:srgbClr val="FF0000"/>
                </a:solidFill>
                <a:effectLst>
                  <a:outerShdw blurRad="38100" dist="38100" dir="2700000" algn="tl">
                    <a:srgbClr val="000000">
                      <a:alpha val="43137"/>
                    </a:srgbClr>
                  </a:outerShdw>
                </a:effectLst>
              </a:rPr>
              <a:t> CYCLOOXYGENASE</a:t>
            </a:r>
            <a:endParaRPr lang="el-GR" sz="2800" dirty="0" smtClean="0">
              <a:solidFill>
                <a:srgbClr val="FF0000"/>
              </a:solidFill>
              <a:effectLst>
                <a:outerShdw blurRad="38100" dist="38100" dir="2700000" algn="tl">
                  <a:srgbClr val="000000">
                    <a:alpha val="43137"/>
                  </a:srgbClr>
                </a:outerShdw>
              </a:effectLst>
            </a:endParaRPr>
          </a:p>
          <a:p>
            <a:pPr marL="342900" indent="-342900" algn="ctr">
              <a:buFont typeface="Arial" pitchFamily="34" charset="0"/>
              <a:buChar char="•"/>
            </a:pPr>
            <a:r>
              <a:rPr lang="en-US" sz="2800" dirty="0" smtClean="0">
                <a:solidFill>
                  <a:srgbClr val="FF0000"/>
                </a:solidFill>
                <a:effectLst>
                  <a:outerShdw blurRad="38100" dist="38100" dir="2700000" algn="tl">
                    <a:srgbClr val="000000">
                      <a:alpha val="43137"/>
                    </a:srgbClr>
                  </a:outerShdw>
                </a:effectLst>
              </a:rPr>
              <a:t>ANCHIMERIC</a:t>
            </a:r>
          </a:p>
          <a:p>
            <a:pPr marL="342900" indent="-342900" algn="ctr">
              <a:buFont typeface="Arial" pitchFamily="34" charset="0"/>
              <a:buChar char="•"/>
            </a:pPr>
            <a:r>
              <a:rPr lang="en-US" sz="2800" dirty="0" smtClean="0">
                <a:solidFill>
                  <a:srgbClr val="FF0000"/>
                </a:solidFill>
                <a:effectLst>
                  <a:outerShdw blurRad="38100" dist="38100" dir="2700000" algn="tl">
                    <a:srgbClr val="000000">
                      <a:alpha val="43137"/>
                    </a:srgbClr>
                  </a:outerShdw>
                </a:effectLst>
              </a:rPr>
              <a:t>ECTEINASCIDIA  </a:t>
            </a:r>
          </a:p>
          <a:p>
            <a:pPr marL="342900" indent="-342900" algn="ctr">
              <a:buFont typeface="Arial" pitchFamily="34" charset="0"/>
              <a:buChar char="•"/>
            </a:pPr>
            <a:endParaRPr lang="el-GR" sz="2800" dirty="0" smtClean="0">
              <a:solidFill>
                <a:srgbClr val="FF0000"/>
              </a:solidFill>
              <a:effectLst>
                <a:outerShdw blurRad="38100" dist="38100" dir="2700000" algn="tl">
                  <a:srgbClr val="000000">
                    <a:alpha val="43137"/>
                  </a:srgbClr>
                </a:outerShdw>
              </a:effectLst>
            </a:endParaRPr>
          </a:p>
          <a:p>
            <a:pPr algn="ctr"/>
            <a:endParaRPr lang="en-US" sz="2800" dirty="0">
              <a:solidFill>
                <a:srgbClr val="FF00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4648200"/>
            <a:ext cx="14001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01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295400" y="1219200"/>
            <a:ext cx="6553200" cy="5570756"/>
          </a:xfrm>
          <a:prstGeom prst="rect">
            <a:avLst/>
          </a:prstGeom>
          <a:noFill/>
        </p:spPr>
        <p:txBody>
          <a:bodyPr wrap="square" rtlCol="0">
            <a:spAutoFit/>
          </a:bodyPr>
          <a:lstStyle/>
          <a:p>
            <a:pPr algn="ctr"/>
            <a:r>
              <a:rPr lang="el-GR" sz="3200" b="1" dirty="0" smtClean="0">
                <a:effectLst>
                  <a:outerShdw blurRad="38100" dist="38100" dir="2700000" algn="tl">
                    <a:srgbClr val="000000">
                      <a:alpha val="43137"/>
                    </a:srgbClr>
                  </a:outerShdw>
                </a:effectLst>
              </a:rPr>
              <a:t>ΛΕΞΕΙΣ ΔΑΝΕΙΑ ΑΠΟ ΤΗΝ ΕΛΛΗΝΙΚΗ ΓΛΩΣΣΑ ΟΙ ΟΠΟΙΕΣ ΜΕΤΑΦΡΑΖΟΝΤΑΙ ΛΑΝΘΑΣΜΕΝΑ ΩΣ ΑΝΤΙΔΑΝΕΙΑ</a:t>
            </a:r>
            <a:endParaRPr lang="en-US" sz="3200" b="1" dirty="0" smtClean="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a:p>
            <a:pPr algn="ctr"/>
            <a:r>
              <a:rPr lang="el-GR" sz="3200" b="1" dirty="0" smtClean="0">
                <a:effectLst>
                  <a:outerShdw blurRad="38100" dist="38100" dir="2700000" algn="tl">
                    <a:srgbClr val="000000">
                      <a:alpha val="43137"/>
                    </a:srgbClr>
                  </a:outerShdw>
                </a:effectLst>
              </a:rPr>
              <a:t>ΑΣΚΗΣΗ</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Πώς θα </a:t>
            </a:r>
            <a:r>
              <a:rPr lang="en-US" sz="3200" b="1" dirty="0" smtClean="0">
                <a:effectLst>
                  <a:outerShdw blurRad="38100" dist="38100" dir="2700000" algn="tl">
                    <a:srgbClr val="000000">
                      <a:alpha val="43137"/>
                    </a:srgbClr>
                  </a:outerShdw>
                </a:effectLst>
              </a:rPr>
              <a:t>o</a:t>
            </a:r>
            <a:r>
              <a:rPr lang="el-GR" sz="3200" b="1" dirty="0" err="1" smtClean="0">
                <a:effectLst>
                  <a:outerShdw blurRad="38100" dist="38100" dir="2700000" algn="tl">
                    <a:srgbClr val="000000">
                      <a:alpha val="43137"/>
                    </a:srgbClr>
                  </a:outerShdw>
                </a:effectLst>
              </a:rPr>
              <a:t>νομαστούν</a:t>
            </a:r>
            <a:r>
              <a:rPr lang="el-GR" sz="3200" b="1" dirty="0" smtClean="0">
                <a:effectLst>
                  <a:outerShdw blurRad="38100" dist="38100" dir="2700000" algn="tl">
                    <a:srgbClr val="000000">
                      <a:alpha val="43137"/>
                    </a:srgbClr>
                  </a:outerShdw>
                </a:effectLst>
              </a:rPr>
              <a:t> οι παρακάτω λέξεις στα ελληνικά</a:t>
            </a:r>
            <a:r>
              <a:rPr lang="en-US" sz="3200" b="1" dirty="0" smtClean="0">
                <a:effectLst>
                  <a:outerShdw blurRad="38100" dist="38100" dir="2700000" algn="tl">
                    <a:srgbClr val="000000">
                      <a:alpha val="43137"/>
                    </a:srgbClr>
                  </a:outerShdw>
                </a:effectLst>
              </a:rPr>
              <a:t>;</a:t>
            </a:r>
            <a:r>
              <a:rPr lang="el-GR" sz="3200" b="1" dirty="0" smtClean="0">
                <a:effectLst>
                  <a:outerShdw blurRad="38100" dist="38100" dir="2700000" algn="tl">
                    <a:srgbClr val="000000">
                      <a:alpha val="43137"/>
                    </a:srgbClr>
                  </a:outerShdw>
                </a:effectLst>
              </a:rPr>
              <a:t> </a:t>
            </a:r>
          </a:p>
          <a:p>
            <a:pPr algn="ctr"/>
            <a:endParaRPr lang="el-GR" sz="2400" dirty="0">
              <a:effectLst>
                <a:outerShdw blurRad="38100" dist="38100" dir="2700000" algn="tl">
                  <a:srgbClr val="000000">
                    <a:alpha val="43137"/>
                  </a:srgbClr>
                </a:outerShdw>
              </a:effectLst>
            </a:endParaRPr>
          </a:p>
          <a:p>
            <a:pPr marL="342900" indent="-342900" algn="ctr">
              <a:buFont typeface="Arial" pitchFamily="34" charset="0"/>
              <a:buChar char="•"/>
            </a:pPr>
            <a:r>
              <a:rPr lang="en-US" sz="2800" dirty="0" smtClean="0">
                <a:solidFill>
                  <a:srgbClr val="FF0000"/>
                </a:solidFill>
                <a:effectLst>
                  <a:outerShdw blurRad="38100" dist="38100" dir="2700000" algn="tl">
                    <a:srgbClr val="000000">
                      <a:alpha val="43137"/>
                    </a:srgbClr>
                  </a:outerShdw>
                </a:effectLst>
              </a:rPr>
              <a:t> CYCLOOXYGENASE</a:t>
            </a:r>
            <a:r>
              <a:rPr lang="el-GR" sz="2800" dirty="0" smtClean="0">
                <a:solidFill>
                  <a:srgbClr val="FF0000"/>
                </a:solidFill>
                <a:effectLst>
                  <a:outerShdw blurRad="38100" dist="38100" dir="2700000" algn="tl">
                    <a:srgbClr val="000000">
                      <a:alpha val="43137"/>
                    </a:srgbClr>
                  </a:outerShdw>
                </a:effectLst>
              </a:rPr>
              <a:t>=</a:t>
            </a:r>
            <a:r>
              <a:rPr lang="el-GR" sz="2800" dirty="0" err="1" smtClean="0">
                <a:solidFill>
                  <a:srgbClr val="FF0000"/>
                </a:solidFill>
                <a:effectLst>
                  <a:outerShdw blurRad="38100" dist="38100" dir="2700000" algn="tl">
                    <a:srgbClr val="000000">
                      <a:alpha val="43137"/>
                    </a:srgbClr>
                  </a:outerShdw>
                </a:effectLst>
              </a:rPr>
              <a:t>κυκλοοξυγονάση</a:t>
            </a:r>
            <a:endParaRPr lang="el-GR" sz="2800" dirty="0" smtClean="0">
              <a:solidFill>
                <a:srgbClr val="FF0000"/>
              </a:solidFill>
              <a:effectLst>
                <a:outerShdw blurRad="38100" dist="38100" dir="2700000" algn="tl">
                  <a:srgbClr val="000000">
                    <a:alpha val="43137"/>
                  </a:srgbClr>
                </a:outerShdw>
              </a:effectLst>
            </a:endParaRPr>
          </a:p>
          <a:p>
            <a:pPr marL="342900" indent="-342900" algn="ctr">
              <a:buFont typeface="Arial" pitchFamily="34" charset="0"/>
              <a:buChar char="•"/>
            </a:pPr>
            <a:r>
              <a:rPr lang="en-US" sz="2800" dirty="0" smtClean="0">
                <a:solidFill>
                  <a:srgbClr val="FF0000"/>
                </a:solidFill>
                <a:effectLst>
                  <a:outerShdw blurRad="38100" dist="38100" dir="2700000" algn="tl">
                    <a:srgbClr val="000000">
                      <a:alpha val="43137"/>
                    </a:srgbClr>
                  </a:outerShdw>
                </a:effectLst>
              </a:rPr>
              <a:t>ANCHIMERIC</a:t>
            </a:r>
            <a:r>
              <a:rPr lang="el-GR" sz="2800" dirty="0" smtClean="0">
                <a:solidFill>
                  <a:srgbClr val="FF0000"/>
                </a:solidFill>
                <a:effectLst>
                  <a:outerShdw blurRad="38100" dist="38100" dir="2700000" algn="tl">
                    <a:srgbClr val="000000">
                      <a:alpha val="43137"/>
                    </a:srgbClr>
                  </a:outerShdw>
                </a:effectLst>
              </a:rPr>
              <a:t>=</a:t>
            </a:r>
            <a:r>
              <a:rPr lang="el-GR" sz="2800" dirty="0" err="1" smtClean="0">
                <a:solidFill>
                  <a:srgbClr val="FF0000"/>
                </a:solidFill>
                <a:effectLst>
                  <a:outerShdw blurRad="38100" dist="38100" dir="2700000" algn="tl">
                    <a:srgbClr val="000000">
                      <a:alpha val="43137"/>
                    </a:srgbClr>
                  </a:outerShdw>
                </a:effectLst>
              </a:rPr>
              <a:t>αγχιμερικός</a:t>
            </a:r>
            <a:endParaRPr lang="en-US" sz="2800" dirty="0" smtClean="0">
              <a:solidFill>
                <a:srgbClr val="FF0000"/>
              </a:solidFill>
              <a:effectLst>
                <a:outerShdw blurRad="38100" dist="38100" dir="2700000" algn="tl">
                  <a:srgbClr val="000000">
                    <a:alpha val="43137"/>
                  </a:srgbClr>
                </a:outerShdw>
              </a:effectLst>
            </a:endParaRPr>
          </a:p>
          <a:p>
            <a:pPr marL="342900" indent="-342900" algn="ctr">
              <a:buFont typeface="Arial" pitchFamily="34" charset="0"/>
              <a:buChar char="•"/>
            </a:pPr>
            <a:r>
              <a:rPr lang="en-US" sz="2800" dirty="0" smtClean="0">
                <a:solidFill>
                  <a:srgbClr val="FF0000"/>
                </a:solidFill>
                <a:effectLst>
                  <a:outerShdw blurRad="38100" dist="38100" dir="2700000" algn="tl">
                    <a:srgbClr val="000000">
                      <a:alpha val="43137"/>
                    </a:srgbClr>
                  </a:outerShdw>
                </a:effectLst>
              </a:rPr>
              <a:t>ECTEINASCIDIA</a:t>
            </a:r>
            <a:r>
              <a:rPr lang="el-GR" sz="2800" dirty="0" smtClean="0">
                <a:solidFill>
                  <a:srgbClr val="FF0000"/>
                </a:solidFill>
                <a:effectLst>
                  <a:outerShdw blurRad="38100" dist="38100" dir="2700000" algn="tl">
                    <a:srgbClr val="000000">
                      <a:alpha val="43137"/>
                    </a:srgbClr>
                  </a:outerShdw>
                </a:effectLst>
              </a:rPr>
              <a:t>=</a:t>
            </a:r>
            <a:r>
              <a:rPr lang="el-GR" sz="2800" dirty="0" err="1" smtClean="0">
                <a:solidFill>
                  <a:srgbClr val="FF0000"/>
                </a:solidFill>
                <a:effectLst>
                  <a:outerShdw blurRad="38100" dist="38100" dir="2700000" algn="tl">
                    <a:srgbClr val="000000">
                      <a:alpha val="43137"/>
                    </a:srgbClr>
                  </a:outerShdw>
                </a:effectLst>
              </a:rPr>
              <a:t>εκτεινασκίδια</a:t>
            </a:r>
            <a:r>
              <a:rPr lang="en-US" sz="2800" dirty="0" smtClean="0">
                <a:solidFill>
                  <a:srgbClr val="FF0000"/>
                </a:solidFill>
                <a:effectLst>
                  <a:outerShdw blurRad="38100" dist="38100" dir="2700000" algn="tl">
                    <a:srgbClr val="000000">
                      <a:alpha val="43137"/>
                    </a:srgbClr>
                  </a:outerShdw>
                </a:effectLst>
              </a:rPr>
              <a:t> </a:t>
            </a:r>
          </a:p>
          <a:p>
            <a:pPr marL="342900" indent="-342900" algn="ctr">
              <a:buFont typeface="Arial" pitchFamily="34" charset="0"/>
              <a:buChar char="•"/>
            </a:pPr>
            <a:endParaRPr lang="el-GR" sz="2800" dirty="0" smtClean="0">
              <a:solidFill>
                <a:srgbClr val="FF0000"/>
              </a:solidFill>
              <a:effectLst>
                <a:outerShdw blurRad="38100" dist="38100" dir="2700000" algn="tl">
                  <a:srgbClr val="000000">
                    <a:alpha val="43137"/>
                  </a:srgbClr>
                </a:outerShdw>
              </a:effectLst>
            </a:endParaRPr>
          </a:p>
          <a:p>
            <a:pPr algn="ct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2699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219200" y="381000"/>
            <a:ext cx="7620000" cy="34778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 </a:t>
            </a:r>
          </a:p>
          <a:p>
            <a:pPr algn="ctr"/>
            <a:endParaRPr lang="en-US" sz="3200" b="1" dirty="0">
              <a:effectLst>
                <a:outerShdw blurRad="38100" dist="38100" dir="2700000" algn="tl">
                  <a:srgbClr val="000000">
                    <a:alpha val="43137"/>
                  </a:srgbClr>
                </a:outerShdw>
              </a:effectLst>
            </a:endParaRPr>
          </a:p>
          <a:p>
            <a:pPr algn="ctr"/>
            <a:r>
              <a:rPr lang="el-GR" sz="3200" b="1" dirty="0" smtClean="0">
                <a:effectLst>
                  <a:outerShdw blurRad="38100" dist="38100" dir="2700000" algn="tl">
                    <a:srgbClr val="000000">
                      <a:alpha val="43137"/>
                    </a:srgbClr>
                  </a:outerShdw>
                </a:effectLst>
              </a:rPr>
              <a:t>ΑΣΚΗΣΗ</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Η λέξη </a:t>
            </a:r>
            <a:r>
              <a:rPr lang="en-US" sz="3200" b="1" dirty="0" err="1" smtClean="0">
                <a:effectLst>
                  <a:outerShdw blurRad="38100" dist="38100" dir="2700000" algn="tl">
                    <a:srgbClr val="000000">
                      <a:alpha val="43137"/>
                    </a:srgbClr>
                  </a:outerShdw>
                </a:effectLst>
              </a:rPr>
              <a:t>calixarenes</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μεταφράζεται ως </a:t>
            </a:r>
            <a:r>
              <a:rPr lang="el-GR" sz="3200" b="1" dirty="0" err="1" smtClean="0">
                <a:effectLst>
                  <a:outerShdw blurRad="38100" dist="38100" dir="2700000" algn="tl">
                    <a:srgbClr val="000000">
                      <a:alpha val="43137"/>
                    </a:srgbClr>
                  </a:outerShdw>
                </a:effectLst>
              </a:rPr>
              <a:t>καλυξαρένια</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Συμφωνείτε με τη μετάφραση ( βιβλίο</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Πορτρέτα Οργανικών Ενώσεων,  Α. </a:t>
            </a:r>
            <a:r>
              <a:rPr lang="el-GR" sz="3200" b="1" dirty="0" err="1" smtClean="0">
                <a:effectLst>
                  <a:outerShdw blurRad="38100" dist="38100" dir="2700000" algn="tl">
                    <a:srgbClr val="000000">
                      <a:alpha val="43137"/>
                    </a:srgbClr>
                  </a:outerShdw>
                </a:effectLst>
              </a:rPr>
              <a:t>Βάρβογλη</a:t>
            </a:r>
            <a:r>
              <a:rPr lang="el-GR" sz="3200" b="1" dirty="0" smtClean="0">
                <a:effectLst>
                  <a:outerShdw blurRad="38100" dist="38100" dir="2700000" algn="tl">
                    <a:srgbClr val="000000">
                      <a:alpha val="43137"/>
                    </a:srgbClr>
                  </a:outerShdw>
                </a:effectLst>
              </a:rPr>
              <a:t> σ. 57)  </a:t>
            </a:r>
            <a:endParaRPr lang="el-GR" sz="2800" dirty="0" smtClean="0">
              <a:solidFill>
                <a:srgbClr val="FF0000"/>
              </a:solidFill>
              <a:effectLst>
                <a:outerShdw blurRad="38100" dist="38100" dir="2700000" algn="tl">
                  <a:srgbClr val="000000">
                    <a:alpha val="43137"/>
                  </a:srgbClr>
                </a:outerShdw>
              </a:effectLst>
            </a:endParaRPr>
          </a:p>
          <a:p>
            <a:pPr algn="ctr"/>
            <a:endParaRPr lang="en-US" sz="2800" dirty="0">
              <a:solidFill>
                <a:srgbClr val="FF0000"/>
              </a:solidFill>
              <a:effectLst>
                <a:outerShdw blurRad="38100" dist="38100" dir="2700000" algn="tl">
                  <a:srgbClr val="000000">
                    <a:alpha val="43137"/>
                  </a:srgbClr>
                </a:outerShdw>
              </a:effectLst>
            </a:endParaRPr>
          </a:p>
        </p:txBody>
      </p:sp>
      <p:pic>
        <p:nvPicPr>
          <p:cNvPr id="1030" name="Picture 6" descr="P-tert-butylcalix-4-aren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62350"/>
            <a:ext cx="2330766" cy="2281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lixare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630585"/>
            <a:ext cx="2628900" cy="231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9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219200" y="381000"/>
            <a:ext cx="7620000" cy="34778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 </a:t>
            </a:r>
          </a:p>
          <a:p>
            <a:pPr algn="ctr"/>
            <a:endParaRPr lang="en-US" sz="3200" b="1" dirty="0">
              <a:effectLst>
                <a:outerShdw blurRad="38100" dist="38100" dir="2700000" algn="tl">
                  <a:srgbClr val="000000">
                    <a:alpha val="43137"/>
                  </a:srgbClr>
                </a:outerShdw>
              </a:effectLst>
            </a:endParaRPr>
          </a:p>
          <a:p>
            <a:pPr algn="ctr"/>
            <a:r>
              <a:rPr lang="el-GR" sz="3200" b="1" dirty="0" smtClean="0">
                <a:effectLst>
                  <a:outerShdw blurRad="38100" dist="38100" dir="2700000" algn="tl">
                    <a:srgbClr val="000000">
                      <a:alpha val="43137"/>
                    </a:srgbClr>
                  </a:outerShdw>
                </a:effectLst>
              </a:rPr>
              <a:t>ΑΣΚΗΣΗ</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Η λέξη </a:t>
            </a:r>
            <a:r>
              <a:rPr lang="en-US" sz="3200" b="1" dirty="0" err="1" smtClean="0">
                <a:effectLst>
                  <a:outerShdw blurRad="38100" dist="38100" dir="2700000" algn="tl">
                    <a:srgbClr val="000000">
                      <a:alpha val="43137"/>
                    </a:srgbClr>
                  </a:outerShdw>
                </a:effectLst>
              </a:rPr>
              <a:t>calixarenes</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μεταφράζεται ως </a:t>
            </a:r>
            <a:r>
              <a:rPr lang="el-GR" sz="3200" b="1" dirty="0" err="1" smtClean="0">
                <a:effectLst>
                  <a:outerShdw blurRad="38100" dist="38100" dir="2700000" algn="tl">
                    <a:srgbClr val="000000">
                      <a:alpha val="43137"/>
                    </a:srgbClr>
                  </a:outerShdw>
                </a:effectLst>
              </a:rPr>
              <a:t>καλυξαρένια</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Συμφωνείτε με τη μετάφραση ( βιβλίο</a:t>
            </a:r>
            <a:r>
              <a:rPr lang="en-US" sz="3200" b="1" dirty="0" smtClean="0">
                <a:effectLst>
                  <a:outerShdw blurRad="38100" dist="38100" dir="2700000" algn="tl">
                    <a:srgbClr val="000000">
                      <a:alpha val="43137"/>
                    </a:srgbClr>
                  </a:outerShdw>
                </a:effectLst>
              </a:rPr>
              <a:t> </a:t>
            </a:r>
            <a:r>
              <a:rPr lang="el-GR" sz="3200" b="1" dirty="0" smtClean="0">
                <a:effectLst>
                  <a:outerShdw blurRad="38100" dist="38100" dir="2700000" algn="tl">
                    <a:srgbClr val="000000">
                      <a:alpha val="43137"/>
                    </a:srgbClr>
                  </a:outerShdw>
                </a:effectLst>
              </a:rPr>
              <a:t>Πορτρέτα Οργανικών Ενώσεων,  Α. </a:t>
            </a:r>
            <a:r>
              <a:rPr lang="el-GR" sz="3200" b="1" dirty="0" err="1" smtClean="0">
                <a:effectLst>
                  <a:outerShdw blurRad="38100" dist="38100" dir="2700000" algn="tl">
                    <a:srgbClr val="000000">
                      <a:alpha val="43137"/>
                    </a:srgbClr>
                  </a:outerShdw>
                </a:effectLst>
              </a:rPr>
              <a:t>Βάρβογλη</a:t>
            </a:r>
            <a:r>
              <a:rPr lang="el-GR" sz="3200" b="1" dirty="0" smtClean="0">
                <a:effectLst>
                  <a:outerShdw blurRad="38100" dist="38100" dir="2700000" algn="tl">
                    <a:srgbClr val="000000">
                      <a:alpha val="43137"/>
                    </a:srgbClr>
                  </a:outerShdw>
                </a:effectLst>
              </a:rPr>
              <a:t> σ. 57)  </a:t>
            </a:r>
            <a:endParaRPr lang="el-GR" sz="2800" dirty="0" smtClean="0">
              <a:solidFill>
                <a:srgbClr val="FF0000"/>
              </a:solidFill>
              <a:effectLst>
                <a:outerShdw blurRad="38100" dist="38100" dir="2700000" algn="tl">
                  <a:srgbClr val="000000">
                    <a:alpha val="43137"/>
                  </a:srgbClr>
                </a:outerShdw>
              </a:effectLst>
            </a:endParaRPr>
          </a:p>
          <a:p>
            <a:pPr algn="ctr"/>
            <a:endParaRPr lang="en-US" sz="2800" dirty="0">
              <a:solidFill>
                <a:srgbClr val="FF0000"/>
              </a:solidFill>
              <a:effectLst>
                <a:outerShdw blurRad="38100" dist="38100" dir="2700000" algn="tl">
                  <a:srgbClr val="000000">
                    <a:alpha val="43137"/>
                  </a:srgbClr>
                </a:outerShdw>
              </a:effectLst>
            </a:endParaRPr>
          </a:p>
        </p:txBody>
      </p:sp>
      <p:pic>
        <p:nvPicPr>
          <p:cNvPr id="1030" name="Picture 6" descr="P-tert-butylcalix-4-aren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716623"/>
            <a:ext cx="2330766" cy="2281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lixare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366" y="3646027"/>
            <a:ext cx="2628900" cy="2318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 Ελληνας πίσω από τον επαναπατρισμό αριστουργηματικού κρατήρα στην Ιταλί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557512"/>
            <a:ext cx="1732718" cy="2381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6211669"/>
            <a:ext cx="6019800" cy="646331"/>
          </a:xfrm>
          <a:prstGeom prst="rect">
            <a:avLst/>
          </a:prstGeom>
          <a:noFill/>
        </p:spPr>
        <p:txBody>
          <a:bodyPr wrap="square" rtlCol="0">
            <a:spAutoFit/>
          </a:bodyPr>
          <a:lstStyle/>
          <a:p>
            <a:pPr algn="ctr"/>
            <a:r>
              <a:rPr lang="en-US" sz="3600" dirty="0" smtClean="0">
                <a:solidFill>
                  <a:srgbClr val="FF0000"/>
                </a:solidFill>
                <a:effectLst>
                  <a:outerShdw blurRad="38100" dist="38100" dir="2700000" algn="tl">
                    <a:srgbClr val="000000">
                      <a:alpha val="43137"/>
                    </a:srgbClr>
                  </a:outerShdw>
                </a:effectLst>
              </a:rPr>
              <a:t>K</a:t>
            </a:r>
            <a:r>
              <a:rPr lang="el-GR" sz="3600" dirty="0" err="1" smtClean="0">
                <a:solidFill>
                  <a:srgbClr val="FF0000"/>
                </a:solidFill>
                <a:effectLst>
                  <a:outerShdw blurRad="38100" dist="38100" dir="2700000" algn="tl">
                    <a:srgbClr val="000000">
                      <a:alpha val="43137"/>
                    </a:srgbClr>
                  </a:outerShdw>
                </a:effectLst>
              </a:rPr>
              <a:t>αλυκαρένια</a:t>
            </a:r>
            <a:r>
              <a:rPr lang="en-US" sz="3600" dirty="0" smtClean="0">
                <a:solidFill>
                  <a:srgbClr val="FF0000"/>
                </a:solidFill>
                <a:effectLst>
                  <a:outerShdw blurRad="38100" dist="38100" dir="2700000" algn="tl">
                    <a:srgbClr val="000000">
                      <a:alpha val="43137"/>
                    </a:srgbClr>
                  </a:outerShdw>
                </a:effectLst>
              </a:rPr>
              <a:t> </a:t>
            </a:r>
            <a:endParaRPr lang="el-GR"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105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45720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526959" y="533400"/>
            <a:ext cx="6477000" cy="5078313"/>
          </a:xfrm>
          <a:prstGeom prst="rect">
            <a:avLst/>
          </a:prstGeom>
          <a:noFill/>
        </p:spPr>
        <p:txBody>
          <a:bodyPr wrap="square" rtlCol="0">
            <a:spAutoFit/>
          </a:bodyPr>
          <a:lstStyle/>
          <a:p>
            <a:pPr algn="ctr"/>
            <a:r>
              <a:rPr lang="el-GR" sz="4800" b="1" dirty="0" smtClean="0">
                <a:effectLst>
                  <a:outerShdw blurRad="38100" dist="38100" dir="2700000" algn="tl">
                    <a:srgbClr val="000000">
                      <a:alpha val="43137"/>
                    </a:srgbClr>
                  </a:outerShdw>
                </a:effectLst>
              </a:rPr>
              <a:t>ΣΗΜΑΣΙΑ ΤΩΝ ΛΕΞΕΩΝ</a:t>
            </a:r>
          </a:p>
          <a:p>
            <a:pPr algn="ctr"/>
            <a:endParaRPr lang="el-GR" sz="3600" b="1" dirty="0">
              <a:effectLst>
                <a:outerShdw blurRad="38100" dist="38100" dir="2700000" algn="tl">
                  <a:srgbClr val="000000">
                    <a:alpha val="43137"/>
                  </a:srgbClr>
                </a:outerShdw>
              </a:effectLst>
            </a:endParaRPr>
          </a:p>
          <a:p>
            <a:pPr marL="742950" indent="-742950" algn="ctr">
              <a:buAutoNum type="arabicPeriod"/>
            </a:pPr>
            <a:r>
              <a:rPr lang="el-GR" sz="2400" b="1" dirty="0" smtClean="0">
                <a:solidFill>
                  <a:srgbClr val="FF0000"/>
                </a:solidFill>
                <a:effectLst>
                  <a:outerShdw blurRad="38100" dist="38100" dir="2700000" algn="tl">
                    <a:srgbClr val="000000">
                      <a:alpha val="43137"/>
                    </a:srgbClr>
                  </a:outerShdw>
                </a:effectLst>
              </a:rPr>
              <a:t>ΔΙΑΔΙΚΑΣΙΑ-ΔΙΕΡΓΑΣΙΑ</a:t>
            </a:r>
            <a:endParaRPr lang="en-US" sz="2400" b="1" dirty="0" smtClean="0">
              <a:solidFill>
                <a:srgbClr val="FF0000"/>
              </a:solidFill>
              <a:effectLst>
                <a:outerShdw blurRad="38100" dist="38100" dir="2700000" algn="tl">
                  <a:srgbClr val="000000">
                    <a:alpha val="43137"/>
                  </a:srgbClr>
                </a:outerShdw>
              </a:effectLst>
            </a:endParaRPr>
          </a:p>
          <a:p>
            <a:pPr algn="ctr"/>
            <a:r>
              <a:rPr lang="el-GR" sz="2400" dirty="0" smtClean="0"/>
              <a:t>  Συμβαίνουν δυναμικές </a:t>
            </a:r>
            <a:r>
              <a:rPr lang="el-GR" sz="2400" strike="sngStrike" dirty="0">
                <a:solidFill>
                  <a:srgbClr val="FF0000"/>
                </a:solidFill>
              </a:rPr>
              <a:t>διαδικασίες</a:t>
            </a:r>
            <a:r>
              <a:rPr lang="el-GR" sz="2400" dirty="0">
                <a:solidFill>
                  <a:srgbClr val="FF0000"/>
                </a:solidFill>
              </a:rPr>
              <a:t> </a:t>
            </a:r>
            <a:r>
              <a:rPr lang="el-GR" sz="2400" dirty="0" smtClean="0">
                <a:solidFill>
                  <a:srgbClr val="FF0000"/>
                </a:solidFill>
              </a:rPr>
              <a:t>διεργασίες </a:t>
            </a:r>
            <a:r>
              <a:rPr lang="el-GR" sz="2400" dirty="0" smtClean="0"/>
              <a:t>μεταξύ ανταλλασσόμενων πυρήνων.  </a:t>
            </a:r>
            <a:endParaRPr lang="el-GR" sz="2400" dirty="0"/>
          </a:p>
          <a:p>
            <a:pPr algn="ctr"/>
            <a:r>
              <a:rPr lang="el-GR" sz="2400" b="1" dirty="0" smtClean="0">
                <a:solidFill>
                  <a:srgbClr val="FF0000"/>
                </a:solidFill>
                <a:effectLst>
                  <a:outerShdw blurRad="38100" dist="38100" dir="2700000" algn="tl">
                    <a:srgbClr val="000000">
                      <a:alpha val="43137"/>
                    </a:srgbClr>
                  </a:outerShdw>
                </a:effectLst>
              </a:rPr>
              <a:t>2. ΕΧΩ-ΠΑΡΟΥΣΙΑΖΩ</a:t>
            </a:r>
          </a:p>
          <a:p>
            <a:pPr algn="ctr"/>
            <a:r>
              <a:rPr lang="el-GR" sz="2400" dirty="0" smtClean="0"/>
              <a:t>Η </a:t>
            </a:r>
            <a:r>
              <a:rPr lang="el-GR" sz="2400" dirty="0" err="1"/>
              <a:t>εκδυστεροειδογένεση</a:t>
            </a:r>
            <a:r>
              <a:rPr lang="el-GR" sz="2400" dirty="0"/>
              <a:t> στα θηλαστικά και στα έντομα </a:t>
            </a:r>
            <a:r>
              <a:rPr lang="el-GR" sz="2400" strike="sngStrike" dirty="0">
                <a:solidFill>
                  <a:srgbClr val="FF0000"/>
                </a:solidFill>
              </a:rPr>
              <a:t>έχει</a:t>
            </a:r>
            <a:r>
              <a:rPr lang="el-GR" sz="2400" dirty="0">
                <a:solidFill>
                  <a:srgbClr val="FF0000"/>
                </a:solidFill>
              </a:rPr>
              <a:t> παρουσιάζει </a:t>
            </a:r>
            <a:r>
              <a:rPr lang="el-GR" sz="2400" dirty="0"/>
              <a:t>σημαντικές διαφορές στη </a:t>
            </a:r>
            <a:r>
              <a:rPr lang="el-GR" sz="2400" dirty="0" err="1">
                <a:solidFill>
                  <a:schemeClr val="accent2"/>
                </a:solidFill>
              </a:rPr>
              <a:t>βιοσυνθετική</a:t>
            </a:r>
            <a:r>
              <a:rPr lang="el-GR" sz="2400" dirty="0">
                <a:solidFill>
                  <a:schemeClr val="accent2"/>
                </a:solidFill>
              </a:rPr>
              <a:t> οδό </a:t>
            </a:r>
            <a:r>
              <a:rPr lang="el-GR" sz="2400" strike="sngStrike" dirty="0">
                <a:solidFill>
                  <a:schemeClr val="accent2"/>
                </a:solidFill>
              </a:rPr>
              <a:t>στο </a:t>
            </a:r>
            <a:r>
              <a:rPr lang="el-GR" sz="2400" strike="sngStrike" dirty="0" err="1">
                <a:solidFill>
                  <a:schemeClr val="accent2"/>
                </a:solidFill>
              </a:rPr>
              <a:t>βιοσυνθετικό</a:t>
            </a:r>
            <a:r>
              <a:rPr lang="el-GR" sz="2400" strike="sngStrike" dirty="0">
                <a:solidFill>
                  <a:schemeClr val="accent2"/>
                </a:solidFill>
              </a:rPr>
              <a:t> μονοπάτι</a:t>
            </a:r>
            <a:r>
              <a:rPr lang="el-GR" sz="2400" dirty="0"/>
              <a:t>, </a:t>
            </a:r>
            <a:endParaRPr lang="el-GR" sz="2400" b="1" dirty="0" smtClean="0">
              <a:solidFill>
                <a:srgbClr val="FF0000"/>
              </a:solidFill>
              <a:effectLst>
                <a:outerShdw blurRad="38100" dist="38100" dir="2700000" algn="tl">
                  <a:srgbClr val="000000">
                    <a:alpha val="43137"/>
                  </a:srgbClr>
                </a:outerShdw>
              </a:effectLst>
            </a:endParaRPr>
          </a:p>
          <a:p>
            <a:pPr algn="ctr"/>
            <a:r>
              <a:rPr lang="el-GR" sz="2400" b="1" dirty="0" smtClean="0">
                <a:solidFill>
                  <a:srgbClr val="FF0000"/>
                </a:solidFill>
                <a:effectLst>
                  <a:outerShdw blurRad="38100" dist="38100" dir="2700000" algn="tl">
                    <a:srgbClr val="000000">
                      <a:alpha val="43137"/>
                    </a:srgbClr>
                  </a:outerShdw>
                </a:effectLst>
              </a:rPr>
              <a:t>3. ΚΑΤΑΣΚΕΥΑΖΩ </a:t>
            </a:r>
            <a:r>
              <a:rPr lang="en-US" sz="2400" b="1" dirty="0" smtClean="0">
                <a:solidFill>
                  <a:srgbClr val="FF0000"/>
                </a:solidFill>
                <a:effectLst>
                  <a:outerShdw blurRad="38100" dist="38100" dir="2700000" algn="tl">
                    <a:srgbClr val="000000">
                      <a:alpha val="43137"/>
                    </a:srgbClr>
                  </a:outerShdw>
                </a:effectLst>
              </a:rPr>
              <a:t>–</a:t>
            </a:r>
            <a:r>
              <a:rPr lang="el-GR" sz="2400" b="1" dirty="0" smtClean="0">
                <a:solidFill>
                  <a:srgbClr val="FF0000"/>
                </a:solidFill>
                <a:effectLst>
                  <a:outerShdw blurRad="38100" dist="38100" dir="2700000" algn="tl">
                    <a:srgbClr val="000000">
                      <a:alpha val="43137"/>
                    </a:srgbClr>
                  </a:outerShdw>
                </a:effectLst>
              </a:rPr>
              <a:t>ΔΟΜΩ</a:t>
            </a:r>
            <a:r>
              <a:rPr lang="en-US" sz="2400" b="1" dirty="0" smtClean="0">
                <a:solidFill>
                  <a:srgbClr val="FF0000"/>
                </a:solidFill>
                <a:effectLst>
                  <a:outerShdw blurRad="38100" dist="38100" dir="2700000" algn="tl">
                    <a:srgbClr val="000000">
                      <a:alpha val="43137"/>
                    </a:srgbClr>
                  </a:outerShdw>
                </a:effectLst>
              </a:rPr>
              <a:t> </a:t>
            </a:r>
            <a:endParaRPr lang="el-GR" sz="2400" b="1" dirty="0" smtClean="0">
              <a:solidFill>
                <a:srgbClr val="FF0000"/>
              </a:solidFill>
              <a:effectLst>
                <a:outerShdw blurRad="38100" dist="38100" dir="2700000" algn="tl">
                  <a:srgbClr val="000000">
                    <a:alpha val="43137"/>
                  </a:srgbClr>
                </a:outerShdw>
              </a:effectLst>
            </a:endParaRPr>
          </a:p>
          <a:p>
            <a:pPr algn="ctr"/>
            <a:r>
              <a:rPr lang="el-GR" sz="2400" dirty="0"/>
              <a:t>Η </a:t>
            </a:r>
            <a:r>
              <a:rPr lang="el-GR" sz="2400" dirty="0">
                <a:solidFill>
                  <a:schemeClr val="accent2"/>
                </a:solidFill>
              </a:rPr>
              <a:t>κ</a:t>
            </a:r>
            <a:r>
              <a:rPr lang="el-GR" sz="2400" strike="sngStrike" dirty="0">
                <a:solidFill>
                  <a:schemeClr val="accent2"/>
                </a:solidFill>
              </a:rPr>
              <a:t>ατασκευή </a:t>
            </a:r>
            <a:r>
              <a:rPr lang="el-GR" sz="2400" dirty="0">
                <a:solidFill>
                  <a:schemeClr val="accent2"/>
                </a:solidFill>
              </a:rPr>
              <a:t>δόμηση </a:t>
            </a:r>
            <a:r>
              <a:rPr lang="el-GR" sz="2400" dirty="0"/>
              <a:t>του μορίου επιτεύχθηκε με τη χρήση του λογισμικού </a:t>
            </a:r>
            <a:r>
              <a:rPr lang="en-US" sz="2400" dirty="0" err="1"/>
              <a:t>ChemDraw</a:t>
            </a:r>
            <a:r>
              <a:rPr lang="en-US" sz="2400" dirty="0"/>
              <a:t>.</a:t>
            </a:r>
          </a:p>
        </p:txBody>
      </p:sp>
    </p:spTree>
    <p:extLst>
      <p:ext uri="{BB962C8B-B14F-4D97-AF65-F5344CB8AC3E}">
        <p14:creationId xmlns:p14="http://schemas.microsoft.com/office/powerpoint/2010/main" val="3170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588" cy="1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075" name="Text Box 6"/>
          <p:cNvSpPr txBox="1">
            <a:spLocks noChangeArrowheads="1"/>
          </p:cNvSpPr>
          <p:nvPr/>
        </p:nvSpPr>
        <p:spPr bwMode="auto">
          <a:xfrm>
            <a:off x="1101725" y="2322513"/>
            <a:ext cx="5710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2"/>
                </a:solidFill>
                <a:latin typeface="Times New Roman" pitchFamily="18" charset="0"/>
              </a:defRPr>
            </a:lvl1pPr>
            <a:lvl2pPr marL="742950" indent="-285750" eaLnBrk="0" hangingPunct="0">
              <a:defRPr sz="1400">
                <a:solidFill>
                  <a:schemeClr val="tx2"/>
                </a:solidFill>
                <a:latin typeface="Times New Roman" pitchFamily="18" charset="0"/>
              </a:defRPr>
            </a:lvl2pPr>
            <a:lvl3pPr marL="1143000" indent="-228600" eaLnBrk="0" hangingPunct="0">
              <a:defRPr sz="1400">
                <a:solidFill>
                  <a:schemeClr val="tx2"/>
                </a:solidFill>
                <a:latin typeface="Times New Roman" pitchFamily="18" charset="0"/>
              </a:defRPr>
            </a:lvl3pPr>
            <a:lvl4pPr marL="1600200" indent="-228600" eaLnBrk="0" hangingPunct="0">
              <a:defRPr sz="1400">
                <a:solidFill>
                  <a:schemeClr val="tx2"/>
                </a:solidFill>
                <a:latin typeface="Times New Roman" pitchFamily="18" charset="0"/>
              </a:defRPr>
            </a:lvl4pPr>
            <a:lvl5pPr marL="2057400" indent="-228600" eaLnBrk="0" hangingPunct="0">
              <a:defRPr sz="1400">
                <a:solidFill>
                  <a:schemeClr val="tx2"/>
                </a:solidFill>
                <a:latin typeface="Times New Roman" pitchFamily="18" charset="0"/>
              </a:defRPr>
            </a:lvl5pPr>
            <a:lvl6pPr marL="2514600" indent="-228600" algn="ctr" eaLnBrk="0" fontAlgn="base" hangingPunct="0">
              <a:spcBef>
                <a:spcPct val="50000"/>
              </a:spcBef>
              <a:spcAft>
                <a:spcPct val="0"/>
              </a:spcAft>
              <a:defRPr sz="1400">
                <a:solidFill>
                  <a:schemeClr val="tx2"/>
                </a:solidFill>
                <a:latin typeface="Times New Roman" pitchFamily="18" charset="0"/>
              </a:defRPr>
            </a:lvl6pPr>
            <a:lvl7pPr marL="2971800" indent="-228600" algn="ctr" eaLnBrk="0" fontAlgn="base" hangingPunct="0">
              <a:spcBef>
                <a:spcPct val="50000"/>
              </a:spcBef>
              <a:spcAft>
                <a:spcPct val="0"/>
              </a:spcAft>
              <a:defRPr sz="1400">
                <a:solidFill>
                  <a:schemeClr val="tx2"/>
                </a:solidFill>
                <a:latin typeface="Times New Roman" pitchFamily="18" charset="0"/>
              </a:defRPr>
            </a:lvl7pPr>
            <a:lvl8pPr marL="3429000" indent="-228600" algn="ctr" eaLnBrk="0" fontAlgn="base" hangingPunct="0">
              <a:spcBef>
                <a:spcPct val="50000"/>
              </a:spcBef>
              <a:spcAft>
                <a:spcPct val="0"/>
              </a:spcAft>
              <a:defRPr sz="1400">
                <a:solidFill>
                  <a:schemeClr val="tx2"/>
                </a:solidFill>
                <a:latin typeface="Times New Roman" pitchFamily="18" charset="0"/>
              </a:defRPr>
            </a:lvl8pPr>
            <a:lvl9pPr marL="3886200" indent="-228600" algn="ctr" eaLnBrk="0" fontAlgn="base" hangingPunct="0">
              <a:spcBef>
                <a:spcPct val="50000"/>
              </a:spcBef>
              <a:spcAft>
                <a:spcPct val="0"/>
              </a:spcAft>
              <a:defRPr sz="1400">
                <a:solidFill>
                  <a:schemeClr val="tx2"/>
                </a:solidFill>
                <a:latin typeface="Times New Roman" pitchFamily="18" charset="0"/>
              </a:defRPr>
            </a:lvl9pPr>
          </a:lstStyle>
          <a:p>
            <a:pPr eaLnBrk="1" hangingPunct="1"/>
            <a:endParaRPr lang="en-US"/>
          </a:p>
        </p:txBody>
      </p:sp>
      <p:sp>
        <p:nvSpPr>
          <p:cNvPr id="3076" name="Rectangle 14"/>
          <p:cNvSpPr>
            <a:spLocks noChangeArrowheads="1"/>
          </p:cNvSpPr>
          <p:nvPr/>
        </p:nvSpPr>
        <p:spPr bwMode="auto">
          <a:xfrm>
            <a:off x="0" y="44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 name="5 - Διάγραμμα"/>
          <p:cNvGraphicFramePr/>
          <p:nvPr/>
        </p:nvGraphicFramePr>
        <p:xfrm>
          <a:off x="3171508" y="1588"/>
          <a:ext cx="2478564" cy="189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8" name="Ορθογώνιο 1"/>
          <p:cNvSpPr>
            <a:spLocks noChangeArrowheads="1"/>
          </p:cNvSpPr>
          <p:nvPr/>
        </p:nvSpPr>
        <p:spPr bwMode="auto">
          <a:xfrm>
            <a:off x="1215586" y="4038600"/>
            <a:ext cx="66595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l-GR" sz="2000" dirty="0"/>
              <a:t>Ο ιερός Ιωάννης ο Χρυσόστομος γράφει: </a:t>
            </a:r>
          </a:p>
          <a:p>
            <a:pPr algn="just"/>
            <a:r>
              <a:rPr lang="el-GR" sz="2000" dirty="0"/>
              <a:t>«Όπως ακριβώς στα μεταλλεία του χρυσού δεν θα μπορούσε κάποιος να αδιαφορήσει ούτε και για την ελάχιστη φλέβα, ένεκα των κόπων που απαιτεί, επειδή παρέχει πολύ πλούτο, με όμοιο τρόπο και στις </a:t>
            </a:r>
            <a:r>
              <a:rPr lang="el-GR" sz="2000" dirty="0" smtClean="0"/>
              <a:t>Αγίες Γραφές </a:t>
            </a:r>
            <a:r>
              <a:rPr lang="el-GR" sz="2000" dirty="0"/>
              <a:t>δεν είναι χωρίς ζημιά, εάν παρατρέξουμε ένα ιώτα ή μίαν κεραία, αλλά πρέπει να ερευνούμε τα </a:t>
            </a:r>
            <a:r>
              <a:rPr lang="el-GR" sz="2000" dirty="0" smtClean="0"/>
              <a:t>πάντα». </a:t>
            </a:r>
            <a:endParaRPr lang="el-GR" sz="2000" dirty="0"/>
          </a:p>
        </p:txBody>
      </p:sp>
      <p:pic>
        <p:nvPicPr>
          <p:cNvPr id="3079" name="Picture 2" descr="Image result for Ιωάννης ο Χρυσόστομος εικόνες"/>
          <p:cNvPicPr>
            <a:picLocks noChangeAspect="1" noChangeArrowheads="1"/>
          </p:cNvPicPr>
          <p:nvPr/>
        </p:nvPicPr>
        <p:blipFill>
          <a:blip r:embed="rId8">
            <a:extLst>
              <a:ext uri="{28A0092B-C50C-407E-A947-70E740481C1C}">
                <a14:useLocalDpi xmlns:a14="http://schemas.microsoft.com/office/drawing/2010/main" val="0"/>
              </a:ext>
            </a:extLst>
          </a:blip>
          <a:srcRect l="9953" r="9962" b="17238"/>
          <a:stretch>
            <a:fillRect/>
          </a:stretch>
        </p:blipFill>
        <p:spPr bwMode="auto">
          <a:xfrm>
            <a:off x="1371600" y="1583531"/>
            <a:ext cx="2697163"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Image result for Ιωάννης ο Χρυσόστομος εικόνες"/>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5367" y="1543844"/>
            <a:ext cx="22844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609600" y="29074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b="1" dirty="0" smtClean="0">
                <a:effectLst>
                  <a:outerShdw blurRad="38100" dist="38100" dir="2700000" algn="tl">
                    <a:srgbClr val="000000">
                      <a:alpha val="43137"/>
                    </a:srgbClr>
                  </a:outerShdw>
                </a:effectLst>
              </a:rPr>
              <a:t>ΚΕΙΜΕΝΟ-ΜΕΤΑΛΛΩΡΥΧΕΙΟ</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289510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ΓΛΩΣΣΙΚΕΣ ΕΚΦΡΑΣΕΙΣ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l-GR" dirty="0" smtClean="0"/>
              <a:t>Δούλεψε με τον Καθηγητή Θ. </a:t>
            </a:r>
            <a:r>
              <a:rPr lang="el-GR" dirty="0" err="1" smtClean="0"/>
              <a:t>Μαυρομούστακο</a:t>
            </a:r>
            <a:endParaRPr lang="el-GR" dirty="0" smtClean="0"/>
          </a:p>
          <a:p>
            <a:r>
              <a:rPr lang="el-GR" dirty="0" smtClean="0">
                <a:solidFill>
                  <a:srgbClr val="FF0000"/>
                </a:solidFill>
                <a:effectLst>
                  <a:outerShdw blurRad="38100" dist="38100" dir="2700000" algn="tl">
                    <a:srgbClr val="000000">
                      <a:alpha val="43137"/>
                    </a:srgbClr>
                  </a:outerShdw>
                </a:effectLst>
              </a:rPr>
              <a:t>Συνεργάστηκε ή εργάστηκε υπό την επίβλεψη του ή διεξήγαγε ερευνητική δραστηριότητα υπό την επίβλεψη του</a:t>
            </a:r>
          </a:p>
          <a:p>
            <a:r>
              <a:rPr lang="el-GR" dirty="0" smtClean="0"/>
              <a:t>Το κομμάτι του μορίου που ήταν υπεύθυνο για τη δράση του ήταν ένα διφαινύλιο.</a:t>
            </a:r>
          </a:p>
          <a:p>
            <a:r>
              <a:rPr lang="el-GR" dirty="0" smtClean="0">
                <a:solidFill>
                  <a:srgbClr val="FF0000"/>
                </a:solidFill>
                <a:effectLst>
                  <a:outerShdw blurRad="38100" dist="38100" dir="2700000" algn="tl">
                    <a:srgbClr val="000000">
                      <a:alpha val="43137"/>
                    </a:srgbClr>
                  </a:outerShdw>
                </a:effectLst>
              </a:rPr>
              <a:t>Το δομικό τμήμα του μορίου που ήταν υπεύθυνο για τη δράση του ήταν ένα διφαινύλιο.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972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Γλωσσικές Εκφράσεις</a:t>
            </a:r>
            <a:endParaRPr lang="el-GR" dirty="0"/>
          </a:p>
        </p:txBody>
      </p:sp>
      <p:sp>
        <p:nvSpPr>
          <p:cNvPr id="3" name="Θέση περιεχομένου 2"/>
          <p:cNvSpPr>
            <a:spLocks noGrp="1"/>
          </p:cNvSpPr>
          <p:nvPr>
            <p:ph idx="1"/>
          </p:nvPr>
        </p:nvSpPr>
        <p:spPr/>
        <p:txBody>
          <a:bodyPr/>
          <a:lstStyle/>
          <a:p>
            <a:r>
              <a:rPr lang="el-GR" dirty="0" smtClean="0"/>
              <a:t> Προσοχή στις εκφράσεις σας</a:t>
            </a:r>
          </a:p>
          <a:p>
            <a:r>
              <a:rPr lang="el-GR" dirty="0" smtClean="0">
                <a:solidFill>
                  <a:srgbClr val="FF0000"/>
                </a:solidFill>
                <a:effectLst>
                  <a:outerShdw blurRad="38100" dist="38100" dir="2700000" algn="tl">
                    <a:srgbClr val="000000">
                      <a:alpha val="43137"/>
                    </a:srgbClr>
                  </a:outerShdw>
                </a:effectLst>
              </a:rPr>
              <a:t>Υστερεί στο να διασφαλίσει την υγεία. Απλούστερα και ορθότερα γράφετε</a:t>
            </a:r>
            <a:r>
              <a:rPr lang="en-US" dirty="0" smtClean="0">
                <a:solidFill>
                  <a:srgbClr val="FF0000"/>
                </a:solidFill>
                <a:effectLst>
                  <a:outerShdw blurRad="38100" dist="38100" dir="2700000" algn="tl">
                    <a:srgbClr val="000000">
                      <a:alpha val="43137"/>
                    </a:srgbClr>
                  </a:outerShdw>
                </a:effectLst>
              </a:rPr>
              <a:t>:</a:t>
            </a:r>
          </a:p>
          <a:p>
            <a:r>
              <a:rPr lang="el-GR" dirty="0" smtClean="0">
                <a:solidFill>
                  <a:srgbClr val="FF0000"/>
                </a:solidFill>
                <a:effectLst>
                  <a:outerShdw blurRad="38100" dist="38100" dir="2700000" algn="tl">
                    <a:srgbClr val="000000">
                      <a:alpha val="43137"/>
                    </a:srgbClr>
                  </a:outerShdw>
                </a:effectLst>
              </a:rPr>
              <a:t>Υστερεί στη διασφάλιση της υγείας</a:t>
            </a:r>
          </a:p>
          <a:p>
            <a:r>
              <a:rPr lang="el-GR" dirty="0" smtClean="0">
                <a:solidFill>
                  <a:srgbClr val="FF0000"/>
                </a:solidFill>
                <a:effectLst>
                  <a:outerShdw blurRad="38100" dist="38100" dir="2700000" algn="tl">
                    <a:srgbClr val="000000">
                      <a:alpha val="43137"/>
                    </a:srgbClr>
                  </a:outerShdw>
                </a:effectLst>
              </a:rPr>
              <a:t>Τ</a:t>
            </a:r>
            <a:r>
              <a:rPr lang="en-US" dirty="0" smtClean="0">
                <a:solidFill>
                  <a:srgbClr val="FF0000"/>
                </a:solidFill>
                <a:effectLst>
                  <a:outerShdw blurRad="38100" dist="38100" dir="2700000" algn="tl">
                    <a:srgbClr val="000000">
                      <a:alpha val="43137"/>
                    </a:srgbClr>
                  </a:outerShdw>
                </a:effectLst>
              </a:rPr>
              <a:t>o </a:t>
            </a:r>
            <a:r>
              <a:rPr lang="el-GR" dirty="0" smtClean="0">
                <a:solidFill>
                  <a:srgbClr val="FF0000"/>
                </a:solidFill>
                <a:effectLst>
                  <a:outerShdw blurRad="38100" dist="38100" dir="2700000" algn="tl">
                    <a:srgbClr val="000000">
                      <a:alpha val="43137"/>
                    </a:srgbClr>
                  </a:outerShdw>
                </a:effectLst>
              </a:rPr>
              <a:t>να τρώγεις στο εργαστήριο απαγορεύεται.</a:t>
            </a:r>
          </a:p>
          <a:p>
            <a:r>
              <a:rPr lang="el-GR" dirty="0" smtClean="0">
                <a:solidFill>
                  <a:srgbClr val="FF0000"/>
                </a:solidFill>
                <a:effectLst>
                  <a:outerShdw blurRad="38100" dist="38100" dir="2700000" algn="tl">
                    <a:srgbClr val="000000">
                      <a:alpha val="43137"/>
                    </a:srgbClr>
                  </a:outerShdw>
                </a:effectLst>
              </a:rPr>
              <a:t>Ορθότερο</a:t>
            </a:r>
            <a:r>
              <a:rPr lang="en-US" dirty="0" smtClean="0">
                <a:solidFill>
                  <a:srgbClr val="FF0000"/>
                </a:solidFill>
                <a:effectLst>
                  <a:outerShdw blurRad="38100" dist="38100" dir="2700000" algn="tl">
                    <a:srgbClr val="000000">
                      <a:alpha val="43137"/>
                    </a:srgbClr>
                  </a:outerShdw>
                </a:effectLst>
              </a:rPr>
              <a:t>: </a:t>
            </a:r>
            <a:r>
              <a:rPr lang="el-GR" dirty="0" smtClean="0">
                <a:solidFill>
                  <a:srgbClr val="FF0000"/>
                </a:solidFill>
                <a:effectLst>
                  <a:outerShdw blurRad="38100" dist="38100" dir="2700000" algn="tl">
                    <a:srgbClr val="000000">
                      <a:alpha val="43137"/>
                    </a:srgbClr>
                  </a:outerShdw>
                </a:effectLst>
              </a:rPr>
              <a:t>Απαγορεύεται η βρώση φαγητών στον εργαστηριακό χώρο. </a:t>
            </a:r>
            <a:endParaRPr lang="el-G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0210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ΓΛΩΣΣΙΚΕΣ ΕΚΦΡΑΣΕΙΣ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r>
              <a:rPr lang="el-GR" dirty="0" smtClean="0"/>
              <a:t>Ανιχνεύσετε τα λάθη στην ακόλουθη πρόταση.</a:t>
            </a:r>
          </a:p>
          <a:p>
            <a:pPr algn="just"/>
            <a:r>
              <a:rPr lang="el-GR" dirty="0" smtClean="0">
                <a:solidFill>
                  <a:srgbClr val="FF0000"/>
                </a:solidFill>
                <a:effectLst>
                  <a:outerShdw blurRad="38100" dist="38100" dir="2700000" algn="tl">
                    <a:srgbClr val="000000">
                      <a:alpha val="43137"/>
                    </a:srgbClr>
                  </a:outerShdw>
                </a:effectLst>
              </a:rPr>
              <a:t>Το μείζων θέμα της συζήτησης ήταν η υπέρ του δέοντος επιμονή του Θ. </a:t>
            </a:r>
            <a:r>
              <a:rPr lang="el-GR" dirty="0" err="1" smtClean="0">
                <a:solidFill>
                  <a:srgbClr val="FF0000"/>
                </a:solidFill>
                <a:effectLst>
                  <a:outerShdw blurRad="38100" dist="38100" dir="2700000" algn="tl">
                    <a:srgbClr val="000000">
                      <a:alpha val="43137"/>
                    </a:srgbClr>
                  </a:outerShdw>
                </a:effectLst>
              </a:rPr>
              <a:t>Μαυρομούστακου</a:t>
            </a:r>
            <a:r>
              <a:rPr lang="el-GR" dirty="0" smtClean="0">
                <a:solidFill>
                  <a:srgbClr val="FF0000"/>
                </a:solidFill>
                <a:effectLst>
                  <a:outerShdw blurRad="38100" dist="38100" dir="2700000" algn="tl">
                    <a:srgbClr val="000000">
                      <a:alpha val="43137"/>
                    </a:srgbClr>
                  </a:outerShdw>
                </a:effectLst>
              </a:rPr>
              <a:t> να χρησιμοποιήσει το χρωμικό οξύ σαν οξειδωτικό στην αντίδραση.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4696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ΓΛΩΣΣΙΚΕΣ ΕΚΦΡΑΣΕΙΣ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l-GR" dirty="0" smtClean="0"/>
              <a:t>Ανιχνεύσετε τα λάθη στην ακόλουθη πρόταση.</a:t>
            </a:r>
          </a:p>
          <a:p>
            <a:r>
              <a:rPr lang="el-GR" dirty="0" smtClean="0">
                <a:solidFill>
                  <a:srgbClr val="FF0000"/>
                </a:solidFill>
              </a:rPr>
              <a:t>Το μείζων θέμα της συζήτησης ήταν η υπέρ του δέοντος επιμονή του Θ. </a:t>
            </a:r>
            <a:r>
              <a:rPr lang="el-GR" dirty="0" err="1" smtClean="0">
                <a:solidFill>
                  <a:srgbClr val="FF0000"/>
                </a:solidFill>
              </a:rPr>
              <a:t>Μαυρομούστακου</a:t>
            </a:r>
            <a:r>
              <a:rPr lang="el-GR" dirty="0" smtClean="0">
                <a:solidFill>
                  <a:srgbClr val="FF0000"/>
                </a:solidFill>
              </a:rPr>
              <a:t> να χρησιμοποιήσει το χρωμικό οξύ σαν οξειδωτικό στην αντίδραση.</a:t>
            </a:r>
          </a:p>
          <a:p>
            <a:endParaRPr lang="el-GR" dirty="0">
              <a:solidFill>
                <a:srgbClr val="FF0000"/>
              </a:solidFill>
            </a:endParaRPr>
          </a:p>
          <a:p>
            <a:r>
              <a:rPr lang="el-GR" dirty="0" smtClean="0">
                <a:solidFill>
                  <a:srgbClr val="FF0000"/>
                </a:solidFill>
                <a:effectLst>
                  <a:outerShdw blurRad="38100" dist="38100" dir="2700000" algn="tl">
                    <a:srgbClr val="000000">
                      <a:alpha val="43137"/>
                    </a:srgbClr>
                  </a:outerShdw>
                </a:effectLst>
              </a:rPr>
              <a:t>Μέγας-μείζων-μέγιστος</a:t>
            </a:r>
          </a:p>
          <a:p>
            <a:r>
              <a:rPr lang="el-GR" dirty="0" err="1" smtClean="0">
                <a:solidFill>
                  <a:srgbClr val="FF0000"/>
                </a:solidFill>
                <a:effectLst>
                  <a:outerShdw blurRad="38100" dist="38100" dir="2700000" algn="tl">
                    <a:srgbClr val="000000">
                      <a:alpha val="43137"/>
                    </a:srgbClr>
                  </a:outerShdw>
                </a:effectLst>
              </a:rPr>
              <a:t>Υπέρ+αιτιατική=το</a:t>
            </a:r>
            <a:r>
              <a:rPr lang="el-GR" dirty="0" smtClean="0">
                <a:solidFill>
                  <a:srgbClr val="FF0000"/>
                </a:solidFill>
                <a:effectLst>
                  <a:outerShdw blurRad="38100" dist="38100" dir="2700000" algn="tl">
                    <a:srgbClr val="000000">
                      <a:alpha val="43137"/>
                    </a:srgbClr>
                  </a:outerShdw>
                </a:effectLst>
              </a:rPr>
              <a:t> περισσότερο</a:t>
            </a:r>
          </a:p>
          <a:p>
            <a:r>
              <a:rPr lang="el-GR" dirty="0" err="1" smtClean="0">
                <a:solidFill>
                  <a:srgbClr val="FF0000"/>
                </a:solidFill>
                <a:effectLst>
                  <a:outerShdw blurRad="38100" dist="38100" dir="2700000" algn="tl">
                    <a:srgbClr val="000000">
                      <a:alpha val="43137"/>
                    </a:srgbClr>
                  </a:outerShdw>
                </a:effectLst>
              </a:rPr>
              <a:t>Υπέρ+γενική=για</a:t>
            </a:r>
            <a:r>
              <a:rPr lang="el-GR" dirty="0" smtClean="0">
                <a:solidFill>
                  <a:srgbClr val="FF0000"/>
                </a:solidFill>
                <a:effectLst>
                  <a:outerShdw blurRad="38100" dist="38100" dir="2700000" algn="tl">
                    <a:srgbClr val="000000">
                      <a:alpha val="43137"/>
                    </a:srgbClr>
                  </a:outerShdw>
                </a:effectLst>
              </a:rPr>
              <a:t> χάρη </a:t>
            </a:r>
          </a:p>
          <a:p>
            <a:r>
              <a:rPr lang="el-GR" dirty="0" err="1" smtClean="0">
                <a:solidFill>
                  <a:srgbClr val="FF0000"/>
                </a:solidFill>
                <a:effectLst>
                  <a:outerShdw blurRad="38100" dist="38100" dir="2700000" algn="tl">
                    <a:srgbClr val="000000">
                      <a:alpha val="43137"/>
                    </a:srgbClr>
                  </a:outerShdw>
                </a:effectLst>
              </a:rPr>
              <a:t>Σαν=ως+εάν</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3461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Ως ή Σαν</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14600"/>
            <a:ext cx="8229600" cy="4525963"/>
          </a:xfrm>
        </p:spPr>
        <p:txBody>
          <a:bodyPr/>
          <a:lstStyle/>
          <a:p>
            <a:r>
              <a:rPr lang="el-GR" b="1" dirty="0" smtClean="0">
                <a:solidFill>
                  <a:srgbClr val="FF0000"/>
                </a:solidFill>
                <a:effectLst>
                  <a:outerShdw blurRad="38100" dist="38100" dir="2700000" algn="tl">
                    <a:srgbClr val="000000">
                      <a:alpha val="43137"/>
                    </a:srgbClr>
                  </a:outerShdw>
                </a:effectLst>
              </a:rPr>
              <a:t>Τρέχει σαν ελάφι (ως+εάν)</a:t>
            </a:r>
          </a:p>
          <a:p>
            <a:r>
              <a:rPr lang="el-GR" b="1" dirty="0" smtClean="0">
                <a:solidFill>
                  <a:srgbClr val="FF0000"/>
                </a:solidFill>
                <a:effectLst>
                  <a:outerShdw blurRad="38100" dist="38100" dir="2700000" algn="tl">
                    <a:srgbClr val="000000">
                      <a:alpha val="43137"/>
                    </a:srgbClr>
                  </a:outerShdw>
                </a:effectLst>
              </a:rPr>
              <a:t>Διετέλεσε ως διευθυντής εργαστηρίου </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5263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ΓΛΩΣΣΙΚΕΣ ΕΚΦΡΑΣΕΙΣ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r>
              <a:rPr lang="el-GR" dirty="0" smtClean="0"/>
              <a:t>Ανιχνεύσετε τα λάθη στην ακόλουθη πρόταση.</a:t>
            </a:r>
          </a:p>
          <a:p>
            <a:pPr algn="just"/>
            <a:r>
              <a:rPr lang="el-GR" b="1" dirty="0" smtClean="0">
                <a:solidFill>
                  <a:srgbClr val="FF0000"/>
                </a:solidFill>
                <a:effectLst>
                  <a:outerShdw blurRad="38100" dist="38100" dir="2700000" algn="tl">
                    <a:srgbClr val="000000">
                      <a:alpha val="43137"/>
                    </a:srgbClr>
                  </a:outerShdw>
                </a:effectLst>
              </a:rPr>
              <a:t>Αφού </a:t>
            </a:r>
            <a:r>
              <a:rPr lang="el-GR" b="1" dirty="0" err="1" smtClean="0">
                <a:solidFill>
                  <a:srgbClr val="FF0000"/>
                </a:solidFill>
                <a:effectLst>
                  <a:outerShdw blurRad="38100" dist="38100" dir="2700000" algn="tl">
                    <a:srgbClr val="000000">
                      <a:alpha val="43137"/>
                    </a:srgbClr>
                  </a:outerShdw>
                </a:effectLst>
              </a:rPr>
              <a:t>απεκατέστησε</a:t>
            </a:r>
            <a:r>
              <a:rPr lang="el-GR" b="1" dirty="0" smtClean="0">
                <a:solidFill>
                  <a:srgbClr val="FF0000"/>
                </a:solidFill>
                <a:effectLst>
                  <a:outerShdw blurRad="38100" dist="38100" dir="2700000" algn="tl">
                    <a:srgbClr val="000000">
                      <a:alpha val="43137"/>
                    </a:srgbClr>
                  </a:outerShdw>
                </a:effectLst>
              </a:rPr>
              <a:t> τη βλάβη </a:t>
            </a:r>
            <a:r>
              <a:rPr lang="el-GR" b="1" dirty="0" err="1" smtClean="0">
                <a:solidFill>
                  <a:srgbClr val="FF0000"/>
                </a:solidFill>
                <a:effectLst>
                  <a:outerShdw blurRad="38100" dist="38100" dir="2700000" algn="tl">
                    <a:srgbClr val="000000">
                      <a:alpha val="43137"/>
                    </a:srgbClr>
                  </a:outerShdw>
                </a:effectLst>
              </a:rPr>
              <a:t>αποτάνθηκε</a:t>
            </a:r>
            <a:r>
              <a:rPr lang="el-GR" b="1" dirty="0" smtClean="0">
                <a:solidFill>
                  <a:srgbClr val="FF0000"/>
                </a:solidFill>
                <a:effectLst>
                  <a:outerShdw blurRad="38100" dist="38100" dir="2700000" algn="tl">
                    <a:srgbClr val="000000">
                      <a:alpha val="43137"/>
                    </a:srgbClr>
                  </a:outerShdw>
                </a:effectLst>
              </a:rPr>
              <a:t> στον επικεφαλή της ομάδας για να του το αναφέρει. </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6074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ΓΛΩΣΣΙΚΕΣ ΕΚΦΡΑΣΕΙΣ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just"/>
            <a:r>
              <a:rPr lang="el-GR" dirty="0" smtClean="0"/>
              <a:t>Ανιχνεύσετε τα λάθη στην ακόλουθη πρόταση.</a:t>
            </a:r>
          </a:p>
          <a:p>
            <a:pPr algn="just"/>
            <a:r>
              <a:rPr lang="el-GR" dirty="0" smtClean="0">
                <a:solidFill>
                  <a:srgbClr val="FF0000"/>
                </a:solidFill>
              </a:rPr>
              <a:t>Αφού </a:t>
            </a:r>
            <a:r>
              <a:rPr lang="el-GR" dirty="0" err="1" smtClean="0">
                <a:solidFill>
                  <a:srgbClr val="FF0000"/>
                </a:solidFill>
              </a:rPr>
              <a:t>απεκατέστησε</a:t>
            </a:r>
            <a:r>
              <a:rPr lang="el-GR" dirty="0" smtClean="0">
                <a:solidFill>
                  <a:srgbClr val="FF0000"/>
                </a:solidFill>
              </a:rPr>
              <a:t> τη βλάβη </a:t>
            </a:r>
            <a:r>
              <a:rPr lang="el-GR" dirty="0" err="1" smtClean="0">
                <a:solidFill>
                  <a:srgbClr val="FF0000"/>
                </a:solidFill>
              </a:rPr>
              <a:t>αποτάνθηκε</a:t>
            </a:r>
            <a:r>
              <a:rPr lang="el-GR" dirty="0" smtClean="0">
                <a:solidFill>
                  <a:srgbClr val="FF0000"/>
                </a:solidFill>
              </a:rPr>
              <a:t> στον επικεφαλή της ομάδας για να του το αναφέρει. </a:t>
            </a:r>
          </a:p>
          <a:p>
            <a:pPr algn="just"/>
            <a:r>
              <a:rPr lang="el-GR" dirty="0" smtClean="0">
                <a:solidFill>
                  <a:srgbClr val="FF0000"/>
                </a:solidFill>
                <a:effectLst>
                  <a:outerShdw blurRad="38100" dist="38100" dir="2700000" algn="tl">
                    <a:srgbClr val="000000">
                      <a:alpha val="43137"/>
                    </a:srgbClr>
                  </a:outerShdw>
                </a:effectLst>
              </a:rPr>
              <a:t>Αφού αποκατέστησε (</a:t>
            </a:r>
            <a:r>
              <a:rPr lang="el-GR" dirty="0" err="1" smtClean="0">
                <a:solidFill>
                  <a:srgbClr val="FF0000"/>
                </a:solidFill>
                <a:effectLst>
                  <a:outerShdw blurRad="38100" dist="38100" dir="2700000" algn="tl">
                    <a:srgbClr val="000000">
                      <a:alpha val="43137"/>
                    </a:srgbClr>
                  </a:outerShdw>
                </a:effectLst>
              </a:rPr>
              <a:t>από+κατά+έστησε</a:t>
            </a:r>
            <a:r>
              <a:rPr lang="el-GR" dirty="0" smtClean="0">
                <a:solidFill>
                  <a:srgbClr val="FF0000"/>
                </a:solidFill>
                <a:effectLst>
                  <a:outerShdw blurRad="38100" dist="38100" dir="2700000" algn="tl">
                    <a:srgbClr val="000000">
                      <a:alpha val="43137"/>
                    </a:srgbClr>
                  </a:outerShdw>
                </a:effectLst>
              </a:rPr>
              <a:t>, όχι δύο αυξήσεις!) τη βλάβη αποτάθηκε (</a:t>
            </a:r>
            <a:r>
              <a:rPr lang="el-GR" dirty="0" err="1" smtClean="0">
                <a:solidFill>
                  <a:srgbClr val="FF0000"/>
                </a:solidFill>
                <a:effectLst>
                  <a:outerShdw blurRad="38100" dist="38100" dir="2700000" algn="tl">
                    <a:srgbClr val="000000">
                      <a:alpha val="43137"/>
                    </a:srgbClr>
                  </a:outerShdw>
                </a:effectLst>
              </a:rPr>
              <a:t>από+τείνω</a:t>
            </a:r>
            <a:r>
              <a:rPr lang="el-GR" dirty="0" smtClean="0">
                <a:solidFill>
                  <a:srgbClr val="FF0000"/>
                </a:solidFill>
                <a:effectLst>
                  <a:outerShdw blurRad="38100" dist="38100" dir="2700000" algn="tl">
                    <a:srgbClr val="000000">
                      <a:alpha val="43137"/>
                    </a:srgbClr>
                  </a:outerShdw>
                </a:effectLst>
              </a:rPr>
              <a:t>) στον επικεφαλής (η λέξη είναι άκλιτη </a:t>
            </a:r>
            <a:r>
              <a:rPr lang="el-GR" dirty="0" err="1" smtClean="0">
                <a:solidFill>
                  <a:srgbClr val="FF0000"/>
                </a:solidFill>
                <a:effectLst>
                  <a:outerShdw blurRad="38100" dist="38100" dir="2700000" algn="tl">
                    <a:srgbClr val="000000">
                      <a:alpha val="43137"/>
                    </a:srgbClr>
                  </a:outerShdw>
                </a:effectLst>
              </a:rPr>
              <a:t>επί+κεφαλής</a:t>
            </a:r>
            <a:r>
              <a:rPr lang="el-GR" dirty="0" smtClean="0">
                <a:solidFill>
                  <a:srgbClr val="FF0000"/>
                </a:solidFill>
                <a:effectLst>
                  <a:outerShdw blurRad="38100" dist="38100" dir="2700000" algn="tl">
                    <a:srgbClr val="000000">
                      <a:alpha val="43137"/>
                    </a:srgbClr>
                  </a:outerShdw>
                </a:effectLst>
              </a:rPr>
              <a:t>).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5277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ΤΕΛΙΚΟ -Ν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endParaRPr lang="en-US" dirty="0"/>
          </a:p>
          <a:p>
            <a:pPr algn="just"/>
            <a:r>
              <a:rPr lang="el-GR" dirty="0"/>
              <a:t> Στα αρσενικά οριστικά άρθρα, το τελικό -ν της αιτιατικής ενικού του αρσενικού γένους του οριστικού και του αόριστου άρθρου (τον/στον, έναν), καθώς και της προσωπικής αντωνυμίας (αυτόν, τον) διατηρείται στον γραπτό λόγο πάντοτε. </a:t>
            </a:r>
            <a:endParaRPr lang="el-GR" dirty="0" smtClean="0"/>
          </a:p>
          <a:p>
            <a:r>
              <a:rPr lang="el-GR" b="1" dirty="0" smtClean="0">
                <a:solidFill>
                  <a:srgbClr val="FF0000"/>
                </a:solidFill>
                <a:effectLst>
                  <a:outerShdw blurRad="38100" dist="38100" dir="2700000" algn="tl">
                    <a:srgbClr val="000000">
                      <a:alpha val="43137"/>
                    </a:srgbClr>
                  </a:outerShdw>
                </a:effectLst>
              </a:rPr>
              <a:t>ΤΟΝ ΔΑΣΚΑΛΟ, ΤΟΝ ΑΝΔΡΕΑ</a:t>
            </a:r>
          </a:p>
          <a:p>
            <a:r>
              <a:rPr lang="el-GR" b="1" dirty="0" smtClean="0">
                <a:solidFill>
                  <a:srgbClr val="FF0000"/>
                </a:solidFill>
                <a:effectLst>
                  <a:outerShdw blurRad="38100" dist="38100" dir="2700000" algn="tl">
                    <a:srgbClr val="000000">
                      <a:alpha val="43137"/>
                    </a:srgbClr>
                  </a:outerShdw>
                </a:effectLst>
              </a:rPr>
              <a:t>ΣΤΟΝ ΠΙΝΑΚΑ, ΣΤΟΝ ΔΑΣΚΑΛΟ</a:t>
            </a:r>
          </a:p>
          <a:p>
            <a:r>
              <a:rPr lang="el-GR" b="1" dirty="0" smtClean="0">
                <a:solidFill>
                  <a:srgbClr val="FF0000"/>
                </a:solidFill>
                <a:effectLst>
                  <a:outerShdw blurRad="38100" dist="38100" dir="2700000" algn="tl">
                    <a:srgbClr val="000000">
                      <a:alpha val="43137"/>
                    </a:srgbClr>
                  </a:outerShdw>
                </a:effectLst>
              </a:rPr>
              <a:t>ΑΥΤΟΝ ΤΟΝ ΔΑΣΚΑΛΟ, ΑΥΤΟΝ ΤΟΝ ΚΥΡΙΟ</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4121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ΤΕΛΙΚΟ -Ν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295400"/>
            <a:ext cx="8229600" cy="4525963"/>
          </a:xfrm>
        </p:spPr>
        <p:txBody>
          <a:bodyPr>
            <a:normAutofit fontScale="77500" lnSpcReduction="20000"/>
          </a:bodyPr>
          <a:lstStyle/>
          <a:p>
            <a:endParaRPr lang="en-US" dirty="0"/>
          </a:p>
          <a:p>
            <a:endParaRPr lang="en-US" dirty="0"/>
          </a:p>
          <a:p>
            <a:r>
              <a:rPr lang="el-GR" dirty="0"/>
              <a:t> </a:t>
            </a:r>
            <a:r>
              <a:rPr lang="el-GR" b="1" dirty="0"/>
              <a:t>Στα θηλυκά οριστικά άρθρα, το τελικό -ν παραμένει ΜΟΝΟ </a:t>
            </a:r>
            <a:r>
              <a:rPr lang="el-GR" dirty="0"/>
              <a:t>όταν η επόμενη λέξη αρχίζει από </a:t>
            </a:r>
            <a:r>
              <a:rPr lang="el-GR" b="1" dirty="0"/>
              <a:t>φωνήεν </a:t>
            </a:r>
            <a:r>
              <a:rPr lang="el-GR" dirty="0"/>
              <a:t>ή από </a:t>
            </a:r>
            <a:r>
              <a:rPr lang="el-GR" b="1" dirty="0"/>
              <a:t>τα ακόλουθα σύμφωνα: </a:t>
            </a:r>
            <a:r>
              <a:rPr lang="el-GR" dirty="0"/>
              <a:t>κ, π, τ, μπ, ντ, γκ, τσ, τζ, ψ, ξ. </a:t>
            </a:r>
            <a:endParaRPr lang="el-GR" dirty="0" smtClean="0"/>
          </a:p>
          <a:p>
            <a:r>
              <a:rPr lang="el-GR" b="1" dirty="0" smtClean="0"/>
              <a:t>Το </a:t>
            </a:r>
            <a:r>
              <a:rPr lang="el-GR" b="1" dirty="0"/>
              <a:t>τελικό -ν χάνεται </a:t>
            </a:r>
            <a:r>
              <a:rPr lang="el-GR" dirty="0"/>
              <a:t>όταν η επόμενη λέξη </a:t>
            </a:r>
            <a:r>
              <a:rPr lang="el-GR" dirty="0" smtClean="0"/>
              <a:t>αρχίζει </a:t>
            </a:r>
            <a:r>
              <a:rPr lang="el-GR" dirty="0"/>
              <a:t>από </a:t>
            </a:r>
            <a:r>
              <a:rPr lang="el-GR" b="1" dirty="0"/>
              <a:t>εξακολουθητικό σύμφωνο</a:t>
            </a:r>
            <a:r>
              <a:rPr lang="el-GR" dirty="0"/>
              <a:t>: γ, β, δ, χ, φ, θ, μ, ν, λ, ρ, σ, ζ. </a:t>
            </a:r>
          </a:p>
          <a:p>
            <a:r>
              <a:rPr lang="el-GR" b="1" dirty="0" smtClean="0">
                <a:solidFill>
                  <a:srgbClr val="FF0000"/>
                </a:solidFill>
                <a:effectLst>
                  <a:outerShdw blurRad="38100" dist="38100" dir="2700000" algn="tl">
                    <a:srgbClr val="000000">
                      <a:alpha val="43137"/>
                    </a:srgbClr>
                  </a:outerShdw>
                </a:effectLst>
              </a:rPr>
              <a:t>ΤΗΝ ΑΓΑΠΗ</a:t>
            </a:r>
            <a:endParaRPr lang="el-GR" b="1" dirty="0">
              <a:solidFill>
                <a:srgbClr val="FF0000"/>
              </a:solidFill>
              <a:effectLst>
                <a:outerShdw blurRad="38100" dist="38100" dir="2700000" algn="tl">
                  <a:srgbClr val="000000">
                    <a:alpha val="43137"/>
                  </a:srgbClr>
                </a:outerShdw>
              </a:effectLst>
            </a:endParaRPr>
          </a:p>
          <a:p>
            <a:r>
              <a:rPr lang="el-GR" b="1" dirty="0" smtClean="0">
                <a:solidFill>
                  <a:srgbClr val="FF0000"/>
                </a:solidFill>
                <a:effectLst>
                  <a:outerShdw blurRad="38100" dist="38100" dir="2700000" algn="tl">
                    <a:srgbClr val="000000">
                      <a:alpha val="43137"/>
                    </a:srgbClr>
                  </a:outerShdw>
                </a:effectLst>
              </a:rPr>
              <a:t>ΤΗ ΧΑΡΑ</a:t>
            </a:r>
            <a:endParaRPr lang="el-GR" b="1" dirty="0">
              <a:solidFill>
                <a:srgbClr val="FF0000"/>
              </a:solidFill>
              <a:effectLst>
                <a:outerShdw blurRad="38100" dist="38100" dir="2700000" algn="tl">
                  <a:srgbClr val="000000">
                    <a:alpha val="43137"/>
                  </a:srgbClr>
                </a:outerShdw>
              </a:effectLst>
            </a:endParaRPr>
          </a:p>
          <a:p>
            <a:r>
              <a:rPr lang="el-GR" b="1" dirty="0" smtClean="0">
                <a:solidFill>
                  <a:srgbClr val="FF0000"/>
                </a:solidFill>
                <a:effectLst>
                  <a:outerShdw blurRad="38100" dist="38100" dir="2700000" algn="tl">
                    <a:srgbClr val="000000">
                      <a:alpha val="43137"/>
                    </a:srgbClr>
                  </a:outerShdw>
                </a:effectLst>
              </a:rPr>
              <a:t>ΤΗ ΣΩΤΗΡΙΑ</a:t>
            </a:r>
            <a:endParaRPr lang="el-GR" b="1" dirty="0">
              <a:solidFill>
                <a:srgbClr val="FF0000"/>
              </a:solidFill>
              <a:effectLst>
                <a:outerShdw blurRad="38100" dist="38100" dir="2700000" algn="tl">
                  <a:srgbClr val="000000">
                    <a:alpha val="43137"/>
                  </a:srgbClr>
                </a:outerShdw>
              </a:effectLst>
            </a:endParaRPr>
          </a:p>
          <a:p>
            <a:r>
              <a:rPr lang="el-GR" b="1" dirty="0" smtClean="0">
                <a:solidFill>
                  <a:srgbClr val="FF0000"/>
                </a:solidFill>
                <a:effectLst>
                  <a:outerShdw blurRad="38100" dist="38100" dir="2700000" algn="tl">
                    <a:srgbClr val="000000">
                      <a:alpha val="43137"/>
                    </a:srgbClr>
                  </a:outerShdw>
                </a:effectLst>
              </a:rPr>
              <a:t>ΤΗΝ ΚΑΠΕΤΑΝΙΣΣΑ</a:t>
            </a:r>
          </a:p>
          <a:p>
            <a:r>
              <a:rPr lang="el-GR" b="1" dirty="0" smtClean="0">
                <a:solidFill>
                  <a:srgbClr val="FF0000"/>
                </a:solidFill>
                <a:effectLst>
                  <a:outerShdw blurRad="38100" dist="38100" dir="2700000" algn="tl">
                    <a:srgbClr val="000000">
                      <a:alpha val="43137"/>
                    </a:srgbClr>
                  </a:outerShdw>
                </a:effectLst>
              </a:rPr>
              <a:t>ΤΗΝ ΞΥΛΕΙΑ   </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7533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ΔΕ(Ν) ΚΑΙ ΜΗ(Ν)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a:p>
            <a:r>
              <a:rPr lang="el-GR" b="1" dirty="0"/>
              <a:t>Οι ίδιοι κανόνες ισχύουν για τα μόρια δε(ν) και μη(ν). </a:t>
            </a:r>
            <a:endParaRPr lang="el-GR" b="1" dirty="0" smtClean="0"/>
          </a:p>
          <a:p>
            <a:r>
              <a:rPr lang="el-GR" b="1" dirty="0" smtClean="0">
                <a:solidFill>
                  <a:srgbClr val="FF0000"/>
                </a:solidFill>
                <a:effectLst>
                  <a:outerShdw blurRad="38100" dist="38100" dir="2700000" algn="tl">
                    <a:srgbClr val="000000">
                      <a:alpha val="43137"/>
                    </a:srgbClr>
                  </a:outerShdw>
                </a:effectLst>
              </a:rPr>
              <a:t>Δεν </a:t>
            </a:r>
            <a:r>
              <a:rPr lang="el-GR" b="1" dirty="0">
                <a:solidFill>
                  <a:srgbClr val="FF0000"/>
                </a:solidFill>
                <a:effectLst>
                  <a:outerShdw blurRad="38100" dist="38100" dir="2700000" algn="tl">
                    <a:srgbClr val="000000">
                      <a:alpha val="43137"/>
                    </a:srgbClr>
                  </a:outerShdw>
                </a:effectLst>
              </a:rPr>
              <a:t>υπάρχει δεν μπορώ, υπάρχει δε θέλω. </a:t>
            </a:r>
          </a:p>
          <a:p>
            <a:r>
              <a:rPr lang="el-GR" b="1" dirty="0" smtClean="0">
                <a:solidFill>
                  <a:srgbClr val="FF0000"/>
                </a:solidFill>
                <a:effectLst>
                  <a:outerShdw blurRad="38100" dist="38100" dir="2700000" algn="tl">
                    <a:srgbClr val="000000">
                      <a:alpha val="43137"/>
                    </a:srgbClr>
                  </a:outerShdw>
                </a:effectLst>
              </a:rPr>
              <a:t>Μην </a:t>
            </a:r>
            <a:r>
              <a:rPr lang="el-GR" b="1" dirty="0">
                <a:solidFill>
                  <a:srgbClr val="FF0000"/>
                </a:solidFill>
                <a:effectLst>
                  <a:outerShdw blurRad="38100" dist="38100" dir="2700000" algn="tl">
                    <a:srgbClr val="000000">
                      <a:alpha val="43137"/>
                    </a:srgbClr>
                  </a:outerShdw>
                </a:effectLst>
              </a:rPr>
              <a:t>τολμήσεις να με ακουμπήσεις! </a:t>
            </a:r>
          </a:p>
          <a:p>
            <a:pPr marL="0" indent="0">
              <a:buNone/>
            </a:pPr>
            <a:endParaRPr lang="en-US" dirty="0"/>
          </a:p>
        </p:txBody>
      </p:sp>
    </p:spTree>
    <p:extLst>
      <p:ext uri="{BB962C8B-B14F-4D97-AF65-F5344CB8AC3E}">
        <p14:creationId xmlns:p14="http://schemas.microsoft.com/office/powerpoint/2010/main" val="192774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ΕΛΛΗΝΙΚΗ ΓΛΩΣΣΑ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447800"/>
            <a:ext cx="8229600" cy="4525963"/>
          </a:xfrm>
        </p:spPr>
        <p:txBody>
          <a:bodyPr/>
          <a:lstStyle/>
          <a:p>
            <a:endParaRPr lang="el-GR" b="1" dirty="0" smtClean="0">
              <a:solidFill>
                <a:srgbClr val="FF0000"/>
              </a:solidFill>
              <a:effectLst>
                <a:outerShdw blurRad="38100" dist="38100" dir="2700000" algn="tl">
                  <a:srgbClr val="000000">
                    <a:alpha val="43137"/>
                  </a:srgbClr>
                </a:outerShdw>
              </a:effectLst>
            </a:endParaRPr>
          </a:p>
          <a:p>
            <a:pPr algn="ctr"/>
            <a:r>
              <a:rPr lang="en-US" b="1" dirty="0" smtClean="0">
                <a:solidFill>
                  <a:srgbClr val="FF0000"/>
                </a:solidFill>
                <a:effectLst>
                  <a:outerShdw blurRad="38100" dist="38100" dir="2700000" algn="tl">
                    <a:srgbClr val="000000">
                      <a:alpha val="43137"/>
                    </a:srgbClr>
                  </a:outerShdw>
                </a:effectLst>
              </a:rPr>
              <a:t>F.R. </a:t>
            </a:r>
            <a:r>
              <a:rPr lang="en-US" b="1" dirty="0" err="1" smtClean="0">
                <a:solidFill>
                  <a:srgbClr val="FF0000"/>
                </a:solidFill>
                <a:effectLst>
                  <a:outerShdw blurRad="38100" dist="38100" dir="2700000" algn="tl">
                    <a:srgbClr val="000000">
                      <a:alpha val="43137"/>
                    </a:srgbClr>
                  </a:outerShdw>
                </a:effectLst>
              </a:rPr>
              <a:t>Adrados</a:t>
            </a:r>
            <a:r>
              <a:rPr lang="en-US" dirty="0"/>
              <a:t> </a:t>
            </a:r>
            <a:r>
              <a:rPr lang="en-US" dirty="0" smtClean="0"/>
              <a:t>(</a:t>
            </a:r>
            <a:r>
              <a:rPr lang="el-GR" dirty="0" smtClean="0"/>
              <a:t>γλωσσολόγος)</a:t>
            </a:r>
          </a:p>
          <a:p>
            <a:pPr marL="0" indent="0">
              <a:buNone/>
            </a:pPr>
            <a:endParaRPr lang="el-GR" dirty="0" smtClean="0"/>
          </a:p>
          <a:p>
            <a:pPr algn="ctr"/>
            <a:r>
              <a:rPr lang="el-GR" b="1" dirty="0" smtClean="0">
                <a:effectLst>
                  <a:outerShdw blurRad="38100" dist="38100" dir="2700000" algn="tl">
                    <a:srgbClr val="000000">
                      <a:alpha val="43137"/>
                    </a:srgbClr>
                  </a:outerShdw>
                </a:effectLst>
              </a:rPr>
              <a:t>Ελληνική γλώσσα αποτελεί το θεμέλιο των περισσότερων ευρωπαϊκών γλωσσών (</a:t>
            </a:r>
            <a:r>
              <a:rPr lang="el-GR" b="1" dirty="0" err="1" smtClean="0">
                <a:effectLst>
                  <a:outerShdw blurRad="38100" dist="38100" dir="2700000" algn="tl">
                    <a:srgbClr val="000000">
                      <a:alpha val="43137"/>
                    </a:srgbClr>
                  </a:outerShdw>
                </a:effectLst>
              </a:rPr>
              <a:t>κρυπτοελληνικές</a:t>
            </a:r>
            <a:r>
              <a:rPr lang="el-GR" b="1" dirty="0" smtClean="0">
                <a:effectLst>
                  <a:outerShdw blurRad="38100" dist="38100" dir="2700000" algn="tl">
                    <a:srgbClr val="000000">
                      <a:alpha val="43137"/>
                    </a:srgbClr>
                  </a:outerShdw>
                </a:effectLst>
              </a:rPr>
              <a:t>)</a:t>
            </a:r>
            <a:endParaRPr lang="en-US" b="1" dirty="0" smtClean="0">
              <a:effectLst>
                <a:outerShdw blurRad="38100" dist="38100" dir="2700000" algn="tl">
                  <a:srgbClr val="000000">
                    <a:alpha val="43137"/>
                  </a:srgbClr>
                </a:outerShdw>
              </a:effectLst>
            </a:endParaRPr>
          </a:p>
          <a:p>
            <a:pPr algn="ctr"/>
            <a:r>
              <a:rPr lang="el-GR" b="1" dirty="0">
                <a:solidFill>
                  <a:srgbClr val="FF0000"/>
                </a:solidFill>
                <a:effectLst>
                  <a:outerShdw blurRad="38100" dist="38100" dir="2700000" algn="tl">
                    <a:srgbClr val="000000">
                      <a:alpha val="43137"/>
                    </a:srgbClr>
                  </a:outerShdw>
                </a:effectLst>
              </a:rPr>
              <a:t>Ν. Βρεττάκος</a:t>
            </a:r>
          </a:p>
          <a:p>
            <a:r>
              <a:rPr lang="el-GR" b="1" dirty="0"/>
              <a:t>Φθορά της </a:t>
            </a:r>
            <a:r>
              <a:rPr lang="el-GR" b="1" dirty="0" err="1"/>
              <a:t>γλώσσας=φθορά</a:t>
            </a:r>
            <a:r>
              <a:rPr lang="el-GR" b="1" dirty="0"/>
              <a:t> του έθνους</a:t>
            </a:r>
          </a:p>
          <a:p>
            <a:pPr algn="ctr"/>
            <a:endParaRPr lang="en-US" b="1" dirty="0" smtClean="0">
              <a:effectLst>
                <a:outerShdw blurRad="38100" dist="38100" dir="2700000" algn="tl">
                  <a:srgbClr val="000000">
                    <a:alpha val="43137"/>
                  </a:srgbClr>
                </a:outerShdw>
              </a:effectLst>
            </a:endParaRPr>
          </a:p>
          <a:p>
            <a:pPr algn="ctr"/>
            <a:endParaRPr lang="en-US" b="1"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191000"/>
            <a:ext cx="14478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105757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771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ΜΟΝΟΣΥΛΛΑΒΕΣ ΛΕΞΕΙΣ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b="1" dirty="0">
                <a:solidFill>
                  <a:srgbClr val="FF0000"/>
                </a:solidFill>
              </a:rPr>
              <a:t>Οι μονοσύλλαβες λέξεις δεν παίρνουν τονικό σημάδι. </a:t>
            </a:r>
            <a:endParaRPr lang="el-GR" b="1" dirty="0" smtClean="0">
              <a:solidFill>
                <a:srgbClr val="FF0000"/>
              </a:solidFill>
            </a:endParaRPr>
          </a:p>
          <a:p>
            <a:r>
              <a:rPr lang="el-GR" b="1" dirty="0" smtClean="0"/>
              <a:t>Θεωρούνται </a:t>
            </a:r>
            <a:r>
              <a:rPr lang="el-GR" b="1" dirty="0"/>
              <a:t>μονοσύλλαβοι και μένουν άτονοι οι τύποι, π.χ., μια, για, γεια, πια, ποιος, ποια, ποιο, που, πως, τρεις, νιος. </a:t>
            </a:r>
            <a:endParaRPr lang="el-GR" b="1" dirty="0" smtClean="0"/>
          </a:p>
          <a:p>
            <a:r>
              <a:rPr lang="el-GR" b="1" dirty="0" smtClean="0"/>
              <a:t>Προσοχή </a:t>
            </a:r>
            <a:r>
              <a:rPr lang="el-GR" b="1" dirty="0"/>
              <a:t>στη διαφορά: δυο – δύο, μια – μία, το βιος – ο βίος... </a:t>
            </a:r>
            <a:endParaRPr lang="en-US" dirty="0"/>
          </a:p>
        </p:txBody>
      </p:sp>
    </p:spTree>
    <p:extLst>
      <p:ext uri="{BB962C8B-B14F-4D97-AF65-F5344CB8AC3E}">
        <p14:creationId xmlns:p14="http://schemas.microsoft.com/office/powerpoint/2010/main" val="2721976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ΕΡΩΤΗΜΑΤΙΚΑ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t>Τα ερωτηματικά πού και πώς, είτε βρίσκονται σε ευθεία ερώτηση είτε σε πλάγια, τονίζονται </a:t>
            </a:r>
            <a:r>
              <a:rPr lang="el-GR" dirty="0" smtClean="0">
                <a:solidFill>
                  <a:srgbClr val="FF0000"/>
                </a:solidFill>
                <a:effectLst>
                  <a:outerShdw blurRad="38100" dist="38100" dir="2700000" algn="tl">
                    <a:srgbClr val="000000">
                      <a:alpha val="43137"/>
                    </a:srgbClr>
                  </a:outerShdw>
                </a:effectLst>
              </a:rPr>
              <a:t>Πού </a:t>
            </a:r>
            <a:r>
              <a:rPr lang="el-GR" dirty="0">
                <a:solidFill>
                  <a:srgbClr val="FF0000"/>
                </a:solidFill>
                <a:effectLst>
                  <a:outerShdw blurRad="38100" dist="38100" dir="2700000" algn="tl">
                    <a:srgbClr val="000000">
                      <a:alpha val="43137"/>
                    </a:srgbClr>
                  </a:outerShdw>
                </a:effectLst>
              </a:rPr>
              <a:t>πήγες; (ευθεία) </a:t>
            </a:r>
            <a:r>
              <a:rPr lang="el-GR" dirty="0" smtClean="0">
                <a:solidFill>
                  <a:srgbClr val="FF0000"/>
                </a:solidFill>
                <a:effectLst>
                  <a:outerShdw blurRad="38100" dist="38100" dir="2700000" algn="tl">
                    <a:srgbClr val="000000">
                      <a:alpha val="43137"/>
                    </a:srgbClr>
                  </a:outerShdw>
                </a:effectLst>
              </a:rPr>
              <a:t> </a:t>
            </a:r>
          </a:p>
          <a:p>
            <a:r>
              <a:rPr lang="el-GR" dirty="0" smtClean="0">
                <a:effectLst>
                  <a:outerShdw blurRad="38100" dist="38100" dir="2700000" algn="tl">
                    <a:srgbClr val="000000">
                      <a:alpha val="43137"/>
                    </a:srgbClr>
                  </a:outerShdw>
                </a:effectLst>
              </a:rPr>
              <a:t> </a:t>
            </a:r>
            <a:r>
              <a:rPr lang="el-GR" dirty="0">
                <a:solidFill>
                  <a:srgbClr val="FF0000"/>
                </a:solidFill>
                <a:effectLst>
                  <a:outerShdw blurRad="38100" dist="38100" dir="2700000" algn="tl">
                    <a:srgbClr val="000000">
                      <a:alpha val="43137"/>
                    </a:srgbClr>
                  </a:outerShdw>
                </a:effectLst>
              </a:rPr>
              <a:t>Δε μας είπες πού πήγες (πλάγια)... </a:t>
            </a:r>
          </a:p>
          <a:p>
            <a:r>
              <a:rPr lang="el-GR" dirty="0"/>
              <a:t>Το που όταν είναι επίρρημα, αντωνυμία ή σύνδεσμος και το πως όταν είναι σύνδεσμος δεν παίρνουν τόνο </a:t>
            </a:r>
            <a:r>
              <a:rPr lang="el-GR" dirty="0" smtClean="0"/>
              <a:t> </a:t>
            </a:r>
          </a:p>
          <a:p>
            <a:r>
              <a:rPr lang="el-GR" dirty="0" smtClean="0">
                <a:solidFill>
                  <a:srgbClr val="FF0000"/>
                </a:solidFill>
                <a:effectLst>
                  <a:outerShdw blurRad="38100" dist="38100" dir="2700000" algn="tl">
                    <a:srgbClr val="000000">
                      <a:alpha val="43137"/>
                    </a:srgbClr>
                  </a:outerShdw>
                </a:effectLst>
              </a:rPr>
              <a:t>Αυτό </a:t>
            </a:r>
            <a:r>
              <a:rPr lang="el-GR" dirty="0">
                <a:solidFill>
                  <a:srgbClr val="FF0000"/>
                </a:solidFill>
                <a:effectLst>
                  <a:outerShdw blurRad="38100" dist="38100" dir="2700000" algn="tl">
                    <a:srgbClr val="000000">
                      <a:alpha val="43137"/>
                    </a:srgbClr>
                  </a:outerShdw>
                </a:effectLst>
              </a:rPr>
              <a:t>που σου είπα.</a:t>
            </a:r>
            <a:r>
              <a:rPr lang="el-GR" dirty="0">
                <a:effectLst>
                  <a:outerShdw blurRad="38100" dist="38100" dir="2700000" algn="tl">
                    <a:srgbClr val="000000">
                      <a:alpha val="43137"/>
                    </a:srgbClr>
                  </a:outerShdw>
                </a:effectLst>
              </a:rPr>
              <a:t> </a:t>
            </a:r>
            <a:r>
              <a:rPr lang="el-GR"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0204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a:t>Ό,τι ή ότι; </a:t>
            </a:r>
            <a:r>
              <a:rPr lang="el-GR" dirty="0"/>
              <a:t/>
            </a:r>
            <a:br>
              <a:rPr lang="el-GR" dirty="0"/>
            </a:br>
            <a:endParaRPr lang="en-US" dirty="0"/>
          </a:p>
        </p:txBody>
      </p:sp>
      <p:sp>
        <p:nvSpPr>
          <p:cNvPr id="3" name="Content Placeholder 2"/>
          <p:cNvSpPr>
            <a:spLocks noGrp="1"/>
          </p:cNvSpPr>
          <p:nvPr>
            <p:ph idx="1"/>
          </p:nvPr>
        </p:nvSpPr>
        <p:spPr/>
        <p:txBody>
          <a:bodyPr/>
          <a:lstStyle/>
          <a:p>
            <a:endParaRPr lang="en-US" dirty="0"/>
          </a:p>
          <a:p>
            <a:r>
              <a:rPr lang="el-GR" dirty="0" smtClean="0"/>
              <a:t>Ό,τι </a:t>
            </a:r>
            <a:r>
              <a:rPr lang="el-GR" dirty="0"/>
              <a:t>= οτιδήποτε </a:t>
            </a:r>
          </a:p>
          <a:p>
            <a:r>
              <a:rPr lang="el-GR" dirty="0" smtClean="0">
                <a:solidFill>
                  <a:srgbClr val="FF0000"/>
                </a:solidFill>
                <a:effectLst>
                  <a:outerShdw blurRad="38100" dist="38100" dir="2700000" algn="tl">
                    <a:srgbClr val="000000">
                      <a:alpha val="43137"/>
                    </a:srgbClr>
                  </a:outerShdw>
                </a:effectLst>
              </a:rPr>
              <a:t>Χρόνια </a:t>
            </a:r>
            <a:r>
              <a:rPr lang="el-GR" dirty="0">
                <a:solidFill>
                  <a:srgbClr val="FF0000"/>
                </a:solidFill>
                <a:effectLst>
                  <a:outerShdw blurRad="38100" dist="38100" dir="2700000" algn="tl">
                    <a:srgbClr val="000000">
                      <a:alpha val="43137"/>
                    </a:srgbClr>
                  </a:outerShdw>
                </a:effectLst>
              </a:rPr>
              <a:t>πολλά και ό,τι επιθυμείς. </a:t>
            </a:r>
          </a:p>
          <a:p>
            <a:r>
              <a:rPr lang="el-GR" dirty="0"/>
              <a:t>Ότι = πως </a:t>
            </a:r>
          </a:p>
          <a:p>
            <a:r>
              <a:rPr lang="el-GR" dirty="0" smtClean="0">
                <a:solidFill>
                  <a:srgbClr val="FF0000"/>
                </a:solidFill>
                <a:effectLst>
                  <a:outerShdw blurRad="38100" dist="38100" dir="2700000" algn="tl">
                    <a:srgbClr val="000000">
                      <a:alpha val="43137"/>
                    </a:srgbClr>
                  </a:outerShdw>
                </a:effectLst>
              </a:rPr>
              <a:t>Έμαθα </a:t>
            </a:r>
            <a:r>
              <a:rPr lang="el-GR" dirty="0">
                <a:solidFill>
                  <a:srgbClr val="FF0000"/>
                </a:solidFill>
                <a:effectLst>
                  <a:outerShdw blurRad="38100" dist="38100" dir="2700000" algn="tl">
                    <a:srgbClr val="000000">
                      <a:alpha val="43137"/>
                    </a:srgbClr>
                  </a:outerShdw>
                </a:effectLst>
              </a:rPr>
              <a:t>ότι δεν είπε την αλήθεια.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5906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l-GR" dirty="0" smtClean="0"/>
              <a:t>ΤΟ ΚΟΜΜΑ</a:t>
            </a:r>
            <a:endParaRPr lang="en-US" dirty="0"/>
          </a:p>
        </p:txBody>
      </p:sp>
      <p:sp>
        <p:nvSpPr>
          <p:cNvPr id="3" name="Content Placeholder 2"/>
          <p:cNvSpPr>
            <a:spLocks noGrp="1"/>
          </p:cNvSpPr>
          <p:nvPr>
            <p:ph idx="1"/>
          </p:nvPr>
        </p:nvSpPr>
        <p:spPr>
          <a:xfrm>
            <a:off x="609600" y="914400"/>
            <a:ext cx="8229600" cy="4525963"/>
          </a:xfrm>
        </p:spPr>
        <p:txBody>
          <a:bodyPr>
            <a:normAutofit fontScale="77500" lnSpcReduction="20000"/>
          </a:bodyPr>
          <a:lstStyle/>
          <a:p>
            <a:pPr marL="0" indent="0">
              <a:buNone/>
            </a:pPr>
            <a:r>
              <a:rPr lang="el-GR" b="1" dirty="0">
                <a:solidFill>
                  <a:srgbClr val="FF0000"/>
                </a:solidFill>
                <a:effectLst>
                  <a:outerShdw blurRad="38100" dist="38100" dir="2700000" algn="tl">
                    <a:srgbClr val="000000">
                      <a:alpha val="43137"/>
                    </a:srgbClr>
                  </a:outerShdw>
                </a:effectLst>
              </a:rPr>
              <a:t>Α. Μέσα στην περίοδο: </a:t>
            </a:r>
            <a:endParaRPr lang="el-GR" b="1" dirty="0" smtClean="0">
              <a:solidFill>
                <a:srgbClr val="FF0000"/>
              </a:solidFill>
              <a:effectLst>
                <a:outerShdw blurRad="38100" dist="38100" dir="2700000" algn="tl">
                  <a:srgbClr val="000000">
                    <a:alpha val="43137"/>
                  </a:srgbClr>
                </a:outerShdw>
              </a:effectLst>
            </a:endParaRPr>
          </a:p>
          <a:p>
            <a:pPr algn="just"/>
            <a:r>
              <a:rPr lang="el-GR" dirty="0" smtClean="0"/>
              <a:t>Με </a:t>
            </a:r>
            <a:r>
              <a:rPr lang="el-GR" dirty="0"/>
              <a:t>κόμματα χωρίζουμε τις δευτερεύουσες επιρρηματικές προτάσεις, δηλαδή αυτές που αρχίζουν με: αφού, </a:t>
            </a:r>
            <a:r>
              <a:rPr lang="el-GR" dirty="0">
                <a:solidFill>
                  <a:srgbClr val="FF0000"/>
                </a:solidFill>
              </a:rPr>
              <a:t>αν</a:t>
            </a:r>
            <a:r>
              <a:rPr lang="el-GR" dirty="0"/>
              <a:t> (υποθετικό), εάν (υποθετικό), εφόσον, ενώ, διότι, επειδή, γιατί, για να, </a:t>
            </a:r>
            <a:r>
              <a:rPr lang="el-GR" dirty="0">
                <a:solidFill>
                  <a:srgbClr val="FF0000"/>
                </a:solidFill>
              </a:rPr>
              <a:t>όταν</a:t>
            </a:r>
            <a:r>
              <a:rPr lang="el-GR" dirty="0"/>
              <a:t>, ώστε, μόνο που, κάθε φορά που, και αν, μολονότι, ακόμη κι αν, με αποτέλεσμα να, μόλις, σαν, δηλαδή, ο οποίος, όποτε, πριν. </a:t>
            </a:r>
            <a:endParaRPr lang="en-US" dirty="0" smtClean="0"/>
          </a:p>
          <a:p>
            <a:pPr marL="0" indent="0" algn="just">
              <a:buNone/>
            </a:pPr>
            <a:endParaRPr lang="el-GR" dirty="0"/>
          </a:p>
          <a:p>
            <a:r>
              <a:rPr lang="el-GR" b="1" dirty="0" smtClean="0">
                <a:solidFill>
                  <a:srgbClr val="FF0000"/>
                </a:solidFill>
              </a:rPr>
              <a:t>Ο </a:t>
            </a:r>
            <a:r>
              <a:rPr lang="el-GR" b="1" dirty="0">
                <a:solidFill>
                  <a:srgbClr val="FF0000"/>
                </a:solidFill>
              </a:rPr>
              <a:t>ελληνικός στόλος, αν και ήταν πολύ μικρότερος σε αριθμό από τον περσικό, κατόρθωσε να νικήσει στη ναυμαχία της Σαλαμίνας. </a:t>
            </a:r>
            <a:endParaRPr lang="en-US" b="1" dirty="0" smtClean="0">
              <a:solidFill>
                <a:srgbClr val="FF0000"/>
              </a:solidFill>
            </a:endParaRPr>
          </a:p>
          <a:p>
            <a:pPr lvl="0"/>
            <a:r>
              <a:rPr lang="el-GR" dirty="0" err="1">
                <a:solidFill>
                  <a:srgbClr val="FF0000"/>
                </a:solidFill>
                <a:effectLst>
                  <a:outerShdw blurRad="38100" dist="38100" dir="2700000" algn="tl">
                    <a:srgbClr val="000000">
                      <a:alpha val="43137"/>
                    </a:srgbClr>
                  </a:outerShdw>
                </a:effectLst>
              </a:rPr>
              <a:t>Μελετώ</a:t>
            </a:r>
            <a:r>
              <a:rPr lang="el-GR" dirty="0">
                <a:solidFill>
                  <a:srgbClr val="FF0000"/>
                </a:solidFill>
                <a:effectLst>
                  <a:outerShdw blurRad="38100" dist="38100" dir="2700000" algn="tl">
                    <a:srgbClr val="000000">
                      <a:alpha val="43137"/>
                    </a:srgbClr>
                  </a:outerShdw>
                </a:effectLst>
              </a:rPr>
              <a:t> περισσότερο, όταν </a:t>
            </a:r>
            <a:r>
              <a:rPr lang="el-GR" dirty="0" err="1">
                <a:solidFill>
                  <a:srgbClr val="FF0000"/>
                </a:solidFill>
                <a:effectLst>
                  <a:outerShdw blurRad="38100" dist="38100" dir="2700000" algn="tl">
                    <a:srgbClr val="000000">
                      <a:alpha val="43137"/>
                    </a:srgbClr>
                  </a:outerShdw>
                </a:effectLst>
              </a:rPr>
              <a:t>πλησιάζουν</a:t>
            </a:r>
            <a:r>
              <a:rPr lang="el-GR" dirty="0">
                <a:solidFill>
                  <a:srgbClr val="FF0000"/>
                </a:solidFill>
                <a:effectLst>
                  <a:outerShdw blurRad="38100" dist="38100" dir="2700000" algn="tl">
                    <a:srgbClr val="000000">
                      <a:alpha val="43137"/>
                    </a:srgbClr>
                  </a:outerShdw>
                </a:effectLst>
              </a:rPr>
              <a:t> οι </a:t>
            </a:r>
            <a:r>
              <a:rPr lang="el-GR" dirty="0" err="1">
                <a:solidFill>
                  <a:srgbClr val="FF0000"/>
                </a:solidFill>
                <a:effectLst>
                  <a:outerShdw blurRad="38100" dist="38100" dir="2700000" algn="tl">
                    <a:srgbClr val="000000">
                      <a:alpha val="43137"/>
                    </a:srgbClr>
                  </a:outerShdw>
                </a:effectLst>
              </a:rPr>
              <a:t>εξετάσεις</a:t>
            </a:r>
            <a:r>
              <a:rPr lang="el-GR" dirty="0">
                <a:solidFill>
                  <a:srgbClr val="FF0000"/>
                </a:solidFill>
                <a:effectLst>
                  <a:outerShdw blurRad="38100" dist="38100" dir="2700000" algn="tl">
                    <a:srgbClr val="000000">
                      <a:alpha val="43137"/>
                    </a:srgbClr>
                  </a:outerShdw>
                </a:effectLst>
              </a:rPr>
              <a:t>. </a:t>
            </a:r>
          </a:p>
          <a:p>
            <a:endParaRPr lang="en-US" b="1" dirty="0">
              <a:solidFill>
                <a:srgbClr val="FF0000"/>
              </a:solidFill>
            </a:endParaRPr>
          </a:p>
        </p:txBody>
      </p:sp>
    </p:spTree>
    <p:extLst>
      <p:ext uri="{BB962C8B-B14F-4D97-AF65-F5344CB8AC3E}">
        <p14:creationId xmlns:p14="http://schemas.microsoft.com/office/powerpoint/2010/main" val="1053031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ΚΟΜΜΑ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l-GR" dirty="0" err="1" smtClean="0"/>
              <a:t>Βάζουμε</a:t>
            </a:r>
            <a:r>
              <a:rPr lang="el-GR" dirty="0" smtClean="0"/>
              <a:t> </a:t>
            </a:r>
            <a:r>
              <a:rPr lang="el-GR" dirty="0"/>
              <a:t>κόμμα, για να χωρίσουμε όμοιες </a:t>
            </a:r>
            <a:r>
              <a:rPr lang="el-GR" dirty="0" smtClean="0"/>
              <a:t>προτάσεις</a:t>
            </a:r>
          </a:p>
          <a:p>
            <a:r>
              <a:rPr lang="el-GR" dirty="0" smtClean="0">
                <a:solidFill>
                  <a:srgbClr val="FF0000"/>
                </a:solidFill>
                <a:effectLst>
                  <a:outerShdw blurRad="38100" dist="38100" dir="2700000" algn="tl">
                    <a:srgbClr val="000000">
                      <a:alpha val="43137"/>
                    </a:srgbClr>
                  </a:outerShdw>
                </a:effectLst>
              </a:rPr>
              <a:t>Διάβασα </a:t>
            </a:r>
            <a:r>
              <a:rPr lang="el-GR" dirty="0">
                <a:solidFill>
                  <a:srgbClr val="FF0000"/>
                </a:solidFill>
                <a:effectLst>
                  <a:outerShdw blurRad="38100" dist="38100" dir="2700000" algn="tl">
                    <a:srgbClr val="000000">
                      <a:alpha val="43137"/>
                    </a:srgbClr>
                  </a:outerShdw>
                </a:effectLst>
              </a:rPr>
              <a:t>το εγχειρίδιο, ανέτρεξα σε πηγές, ρώτησα πολλούς. </a:t>
            </a:r>
          </a:p>
          <a:p>
            <a:r>
              <a:rPr lang="el-GR" dirty="0"/>
              <a:t>Βάζουμε κόμμα, όταν έχουμε </a:t>
            </a:r>
            <a:r>
              <a:rPr lang="el-GR" dirty="0" smtClean="0"/>
              <a:t>περισσότερες </a:t>
            </a:r>
            <a:r>
              <a:rPr lang="el-GR" dirty="0"/>
              <a:t>από δύο προτάσεις που συνδέονται με συμπλεκτικούς ή διαζευκτικούς συνδέσμους: </a:t>
            </a:r>
            <a:endParaRPr lang="el-GR" dirty="0" smtClean="0"/>
          </a:p>
          <a:p>
            <a:r>
              <a:rPr lang="el-GR" dirty="0" smtClean="0">
                <a:solidFill>
                  <a:srgbClr val="FF0000"/>
                </a:solidFill>
                <a:effectLst>
                  <a:outerShdw blurRad="38100" dist="38100" dir="2700000" algn="tl">
                    <a:srgbClr val="000000">
                      <a:alpha val="43137"/>
                    </a:srgbClr>
                  </a:outerShdw>
                </a:effectLst>
              </a:rPr>
              <a:t>Εγώ </a:t>
            </a:r>
            <a:r>
              <a:rPr lang="el-GR" dirty="0">
                <a:solidFill>
                  <a:srgbClr val="FF0000"/>
                </a:solidFill>
                <a:effectLst>
                  <a:outerShdw blurRad="38100" dist="38100" dir="2700000" algn="tl">
                    <a:srgbClr val="000000">
                      <a:alpha val="43137"/>
                    </a:srgbClr>
                  </a:outerShdw>
                </a:effectLst>
              </a:rPr>
              <a:t>ούτε είδα, ούτε άκουσα, ούτε ξέρω τίποτα.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1121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smtClean="0"/>
              <a:t>ΚΟΜΜΑ</a:t>
            </a:r>
            <a:endParaRPr lang="en-US" sz="4800" b="1" dirty="0"/>
          </a:p>
        </p:txBody>
      </p:sp>
      <p:sp>
        <p:nvSpPr>
          <p:cNvPr id="3" name="Content Placeholder 2"/>
          <p:cNvSpPr>
            <a:spLocks noGrp="1"/>
          </p:cNvSpPr>
          <p:nvPr>
            <p:ph idx="1"/>
          </p:nvPr>
        </p:nvSpPr>
        <p:spPr>
          <a:xfrm>
            <a:off x="304800" y="1676400"/>
            <a:ext cx="8229600" cy="4525963"/>
          </a:xfrm>
        </p:spPr>
        <p:txBody>
          <a:bodyPr>
            <a:normAutofit fontScale="85000" lnSpcReduction="10000"/>
          </a:bodyPr>
          <a:lstStyle/>
          <a:p>
            <a:pPr algn="just"/>
            <a:r>
              <a:rPr lang="el-GR" dirty="0"/>
              <a:t>Βάζουμε κόμμα, όταν έχουμε παρατακτική σύνδεση με αντιθετικούς συνδέσμους και υπάρχει ρήμα: </a:t>
            </a:r>
            <a:endParaRPr lang="el-GR" dirty="0" smtClean="0"/>
          </a:p>
          <a:p>
            <a:r>
              <a:rPr lang="el-GR" dirty="0" smtClean="0">
                <a:solidFill>
                  <a:srgbClr val="FF0000"/>
                </a:solidFill>
              </a:rPr>
              <a:t>Ναι</a:t>
            </a:r>
            <a:r>
              <a:rPr lang="el-GR" dirty="0">
                <a:solidFill>
                  <a:srgbClr val="FF0000"/>
                </a:solidFill>
              </a:rPr>
              <a:t>, το υποσχέθηκα, αλλά τώρα δεν μπορώ. </a:t>
            </a:r>
            <a:endParaRPr lang="el-GR" dirty="0" smtClean="0">
              <a:solidFill>
                <a:srgbClr val="FF0000"/>
              </a:solidFill>
            </a:endParaRPr>
          </a:p>
          <a:p>
            <a:r>
              <a:rPr lang="el-GR" dirty="0" smtClean="0"/>
              <a:t>Θα </a:t>
            </a:r>
            <a:r>
              <a:rPr lang="el-GR" dirty="0"/>
              <a:t>γράψουμε όμως: </a:t>
            </a:r>
            <a:endParaRPr lang="el-GR" dirty="0" smtClean="0"/>
          </a:p>
          <a:p>
            <a:r>
              <a:rPr lang="el-GR" dirty="0" smtClean="0">
                <a:solidFill>
                  <a:srgbClr val="FF0000"/>
                </a:solidFill>
              </a:rPr>
              <a:t>Είναι </a:t>
            </a:r>
            <a:r>
              <a:rPr lang="el-GR" dirty="0">
                <a:solidFill>
                  <a:srgbClr val="FF0000"/>
                </a:solidFill>
              </a:rPr>
              <a:t>έξυπνος αλλά αδιάφορος </a:t>
            </a:r>
            <a:r>
              <a:rPr lang="el-GR" dirty="0"/>
              <a:t>(χωρίς κόμμα</a:t>
            </a:r>
            <a:r>
              <a:rPr lang="el-GR" dirty="0" smtClean="0"/>
              <a:t>)</a:t>
            </a:r>
          </a:p>
          <a:p>
            <a:r>
              <a:rPr lang="el-GR" dirty="0" smtClean="0"/>
              <a:t> </a:t>
            </a:r>
            <a:r>
              <a:rPr lang="el-GR" dirty="0"/>
              <a:t>Βάζουμε κόμμα, όταν πρέπει να χωρίσουμε τα λόγια του αφηγητή από τα λόγια των προσώπων του κειμένου: </a:t>
            </a:r>
            <a:endParaRPr lang="el-GR" dirty="0" smtClean="0"/>
          </a:p>
          <a:p>
            <a:r>
              <a:rPr lang="el-GR" dirty="0" smtClean="0">
                <a:solidFill>
                  <a:srgbClr val="FF0000"/>
                </a:solidFill>
              </a:rPr>
              <a:t>‘</a:t>
            </a:r>
            <a:r>
              <a:rPr lang="el-GR" dirty="0">
                <a:solidFill>
                  <a:srgbClr val="FF0000"/>
                </a:solidFill>
              </a:rPr>
              <a:t>Εγώ’, απάντησε ο κύριος, ‘δε γνωρίζω τίποτα για την υπόθεση’. </a:t>
            </a:r>
            <a:endParaRPr lang="en-US" dirty="0">
              <a:solidFill>
                <a:srgbClr val="FF0000"/>
              </a:solidFill>
            </a:endParaRPr>
          </a:p>
        </p:txBody>
      </p:sp>
    </p:spTree>
    <p:extLst>
      <p:ext uri="{BB962C8B-B14F-4D97-AF65-F5344CB8AC3E}">
        <p14:creationId xmlns:p14="http://schemas.microsoft.com/office/powerpoint/2010/main" val="3970475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ΚΟΜΜΑ</a:t>
            </a:r>
            <a:endParaRPr lang="en-US" dirty="0"/>
          </a:p>
        </p:txBody>
      </p:sp>
      <p:sp>
        <p:nvSpPr>
          <p:cNvPr id="3" name="Content Placeholder 2"/>
          <p:cNvSpPr>
            <a:spLocks noGrp="1"/>
          </p:cNvSpPr>
          <p:nvPr>
            <p:ph idx="1"/>
          </p:nvPr>
        </p:nvSpPr>
        <p:spPr/>
        <p:txBody>
          <a:bodyPr>
            <a:normAutofit fontScale="85000" lnSpcReduction="20000"/>
          </a:bodyPr>
          <a:lstStyle/>
          <a:p>
            <a:r>
              <a:rPr lang="el-GR" b="1" dirty="0">
                <a:solidFill>
                  <a:srgbClr val="FF0000"/>
                </a:solidFill>
              </a:rPr>
              <a:t>Β. </a:t>
            </a:r>
            <a:r>
              <a:rPr lang="el-GR" dirty="0">
                <a:solidFill>
                  <a:srgbClr val="FF0000"/>
                </a:solidFill>
                <a:effectLst>
                  <a:outerShdw blurRad="38100" dist="38100" dir="2700000" algn="tl">
                    <a:srgbClr val="000000">
                      <a:alpha val="43137"/>
                    </a:srgbClr>
                  </a:outerShdw>
                </a:effectLst>
              </a:rPr>
              <a:t>Μέσα στην </a:t>
            </a:r>
            <a:r>
              <a:rPr lang="el-GR" dirty="0" err="1">
                <a:solidFill>
                  <a:srgbClr val="FF0000"/>
                </a:solidFill>
                <a:effectLst>
                  <a:outerShdw blurRad="38100" dist="38100" dir="2700000" algn="tl">
                    <a:srgbClr val="000000">
                      <a:alpha val="43137"/>
                    </a:srgbClr>
                  </a:outerShdw>
                </a:effectLst>
              </a:rPr>
              <a:t>ίδια</a:t>
            </a:r>
            <a:r>
              <a:rPr lang="el-GR" dirty="0">
                <a:solidFill>
                  <a:srgbClr val="FF0000"/>
                </a:solidFill>
                <a:effectLst>
                  <a:outerShdw blurRad="38100" dist="38100" dir="2700000" algn="tl">
                    <a:srgbClr val="000000">
                      <a:alpha val="43137"/>
                    </a:srgbClr>
                  </a:outerShdw>
                </a:effectLst>
              </a:rPr>
              <a:t> </a:t>
            </a:r>
            <a:r>
              <a:rPr lang="el-GR" dirty="0" smtClean="0">
                <a:solidFill>
                  <a:srgbClr val="FF0000"/>
                </a:solidFill>
                <a:effectLst>
                  <a:outerShdw blurRad="38100" dist="38100" dir="2700000" algn="tl">
                    <a:srgbClr val="000000">
                      <a:alpha val="43137"/>
                    </a:srgbClr>
                  </a:outerShdw>
                </a:effectLst>
              </a:rPr>
              <a:t>πρόταση</a:t>
            </a:r>
            <a:r>
              <a:rPr lang="en-US" dirty="0" smtClean="0">
                <a:effectLst>
                  <a:outerShdw blurRad="38100" dist="38100" dir="2700000" algn="tl">
                    <a:srgbClr val="000000">
                      <a:alpha val="43137"/>
                    </a:srgbClr>
                  </a:outerShdw>
                </a:effectLst>
              </a:rPr>
              <a:t> </a:t>
            </a:r>
          </a:p>
          <a:p>
            <a:r>
              <a:rPr lang="el-GR" dirty="0" err="1" smtClean="0"/>
              <a:t>Βάζουμε</a:t>
            </a:r>
            <a:r>
              <a:rPr lang="el-GR" dirty="0" smtClean="0"/>
              <a:t> </a:t>
            </a:r>
            <a:r>
              <a:rPr lang="el-GR" dirty="0"/>
              <a:t>κόμμα, όταν μέσα στην ίδια πρόταση έχουμε όμοιους όρους (ουσιαστικά, επίθετα, ρήματα, αντωνυμίες, κ.ά</a:t>
            </a:r>
            <a:r>
              <a:rPr lang="el-GR" dirty="0" smtClean="0"/>
              <a:t>.)</a:t>
            </a:r>
          </a:p>
          <a:p>
            <a:pPr algn="just"/>
            <a:r>
              <a:rPr lang="el-GR" dirty="0" smtClean="0">
                <a:solidFill>
                  <a:srgbClr val="FF0000"/>
                </a:solidFill>
              </a:rPr>
              <a:t>Ο </a:t>
            </a:r>
            <a:r>
              <a:rPr lang="el-GR" dirty="0">
                <a:solidFill>
                  <a:srgbClr val="FF0000"/>
                </a:solidFill>
              </a:rPr>
              <a:t>πολιτισμός, η εκπαίδευση, η υγεία, η παιδεία, η δικαιοσύνη αποτελούν υποχρεώσεις της ευνομούμενης πολιτείας. </a:t>
            </a:r>
          </a:p>
          <a:p>
            <a:r>
              <a:rPr lang="el-GR" dirty="0"/>
              <a:t>Βάζουμε κόμμα, όταν έχουμε παράθεση ή </a:t>
            </a:r>
            <a:r>
              <a:rPr lang="el-GR" dirty="0" smtClean="0"/>
              <a:t>επεξήγηση:</a:t>
            </a:r>
          </a:p>
          <a:p>
            <a:r>
              <a:rPr lang="el-GR" dirty="0" smtClean="0">
                <a:solidFill>
                  <a:srgbClr val="FF0000"/>
                </a:solidFill>
              </a:rPr>
              <a:t>Η </a:t>
            </a:r>
            <a:r>
              <a:rPr lang="el-GR" dirty="0">
                <a:solidFill>
                  <a:srgbClr val="FF0000"/>
                </a:solidFill>
              </a:rPr>
              <a:t>Πάρνηθα, το υψηλότερο βουνό της Αττικής, ήταν κατάφυτη από έλατα. (επεξήγηση) </a:t>
            </a:r>
            <a:endParaRPr lang="el-GR" dirty="0" smtClean="0">
              <a:solidFill>
                <a:srgbClr val="FF0000"/>
              </a:solidFill>
            </a:endParaRPr>
          </a:p>
          <a:p>
            <a:r>
              <a:rPr lang="el-GR" dirty="0" smtClean="0">
                <a:solidFill>
                  <a:srgbClr val="FF0000"/>
                </a:solidFill>
              </a:rPr>
              <a:t>Ο </a:t>
            </a:r>
            <a:r>
              <a:rPr lang="el-GR" dirty="0">
                <a:solidFill>
                  <a:srgbClr val="FF0000"/>
                </a:solidFill>
              </a:rPr>
              <a:t>Νίκος, ο αδελφός του Ηλία, έφυγε. (παράθεση) </a:t>
            </a:r>
            <a:endParaRPr lang="en-US" dirty="0">
              <a:solidFill>
                <a:srgbClr val="FF0000"/>
              </a:solidFill>
            </a:endParaRPr>
          </a:p>
        </p:txBody>
      </p:sp>
    </p:spTree>
    <p:extLst>
      <p:ext uri="{BB962C8B-B14F-4D97-AF65-F5344CB8AC3E}">
        <p14:creationId xmlns:p14="http://schemas.microsoft.com/office/powerpoint/2010/main" val="2302784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ΚΟΜΜΑ</a:t>
            </a:r>
            <a:endParaRPr lang="en-US" dirty="0"/>
          </a:p>
        </p:txBody>
      </p:sp>
      <p:sp>
        <p:nvSpPr>
          <p:cNvPr id="3" name="Content Placeholder 2"/>
          <p:cNvSpPr>
            <a:spLocks noGrp="1"/>
          </p:cNvSpPr>
          <p:nvPr>
            <p:ph idx="1"/>
          </p:nvPr>
        </p:nvSpPr>
        <p:spPr/>
        <p:txBody>
          <a:bodyPr/>
          <a:lstStyle/>
          <a:p>
            <a:pPr algn="just"/>
            <a:r>
              <a:rPr lang="el-GR" dirty="0"/>
              <a:t>Βάζουμε κόμμα, όταν έχουμε κλητική προσφώνηση: </a:t>
            </a:r>
            <a:endParaRPr lang="el-GR" dirty="0" smtClean="0"/>
          </a:p>
          <a:p>
            <a:endParaRPr lang="el-GR" dirty="0" smtClean="0"/>
          </a:p>
          <a:p>
            <a:r>
              <a:rPr lang="el-GR" dirty="0" smtClean="0">
                <a:solidFill>
                  <a:srgbClr val="FF0000"/>
                </a:solidFill>
                <a:effectLst>
                  <a:outerShdw blurRad="38100" dist="38100" dir="2700000" algn="tl">
                    <a:srgbClr val="000000">
                      <a:alpha val="43137"/>
                    </a:srgbClr>
                  </a:outerShdw>
                </a:effectLst>
              </a:rPr>
              <a:t>Μέριασε</a:t>
            </a:r>
            <a:r>
              <a:rPr lang="el-GR" dirty="0">
                <a:solidFill>
                  <a:srgbClr val="FF0000"/>
                </a:solidFill>
                <a:effectLst>
                  <a:outerShdw blurRad="38100" dist="38100" dir="2700000" algn="tl">
                    <a:srgbClr val="000000">
                      <a:alpha val="43137"/>
                    </a:srgbClr>
                  </a:outerShdw>
                </a:effectLst>
              </a:rPr>
              <a:t>, βράχε, να διαβώ. </a:t>
            </a:r>
            <a:endParaRPr lang="el-GR" dirty="0" smtClean="0">
              <a:solidFill>
                <a:srgbClr val="FF0000"/>
              </a:solidFill>
              <a:effectLst>
                <a:outerShdw blurRad="38100" dist="38100" dir="2700000" algn="tl">
                  <a:srgbClr val="000000">
                    <a:alpha val="43137"/>
                  </a:srgbClr>
                </a:outerShdw>
              </a:effectLst>
            </a:endParaRPr>
          </a:p>
          <a:p>
            <a:r>
              <a:rPr lang="el-GR" dirty="0" smtClean="0">
                <a:solidFill>
                  <a:srgbClr val="FF0000"/>
                </a:solidFill>
                <a:effectLst>
                  <a:outerShdw blurRad="38100" dist="38100" dir="2700000" algn="tl">
                    <a:srgbClr val="000000">
                      <a:alpha val="43137"/>
                    </a:srgbClr>
                  </a:outerShdw>
                </a:effectLst>
              </a:rPr>
              <a:t> </a:t>
            </a:r>
            <a:r>
              <a:rPr lang="el-GR" dirty="0">
                <a:solidFill>
                  <a:srgbClr val="FF0000"/>
                </a:solidFill>
                <a:effectLst>
                  <a:outerShdw blurRad="38100" dist="38100" dir="2700000" algn="tl">
                    <a:srgbClr val="000000">
                      <a:alpha val="43137"/>
                    </a:srgbClr>
                  </a:outerShdw>
                </a:effectLst>
              </a:rPr>
              <a:t>Μάλιστε, κύριέ μου, ήμουν εκεί.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0501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ΚΟΜΜΑ</a:t>
            </a:r>
            <a:endParaRPr lang="en-US" dirty="0"/>
          </a:p>
        </p:txBody>
      </p:sp>
      <p:sp>
        <p:nvSpPr>
          <p:cNvPr id="3" name="Content Placeholder 2"/>
          <p:cNvSpPr>
            <a:spLocks noGrp="1"/>
          </p:cNvSpPr>
          <p:nvPr>
            <p:ph idx="1"/>
          </p:nvPr>
        </p:nvSpPr>
        <p:spPr/>
        <p:txBody>
          <a:bodyPr>
            <a:normAutofit fontScale="77500" lnSpcReduction="20000"/>
          </a:bodyPr>
          <a:lstStyle/>
          <a:p>
            <a:r>
              <a:rPr lang="el-GR" b="1" dirty="0"/>
              <a:t>Δε βάζουμε κόμμα </a:t>
            </a:r>
            <a:r>
              <a:rPr lang="el-GR" dirty="0"/>
              <a:t>Πριν από το να: </a:t>
            </a:r>
            <a:endParaRPr lang="el-GR" dirty="0" smtClean="0"/>
          </a:p>
          <a:p>
            <a:r>
              <a:rPr lang="el-GR" dirty="0" smtClean="0">
                <a:solidFill>
                  <a:srgbClr val="FF0000"/>
                </a:solidFill>
              </a:rPr>
              <a:t>Θέλω </a:t>
            </a:r>
            <a:r>
              <a:rPr lang="el-GR" dirty="0">
                <a:solidFill>
                  <a:srgbClr val="FF0000"/>
                </a:solidFill>
              </a:rPr>
              <a:t>να μελετήσω </a:t>
            </a:r>
            <a:endParaRPr lang="el-GR" dirty="0" smtClean="0">
              <a:solidFill>
                <a:srgbClr val="FF0000"/>
              </a:solidFill>
            </a:endParaRPr>
          </a:p>
          <a:p>
            <a:pPr algn="just"/>
            <a:r>
              <a:rPr lang="el-GR" dirty="0" smtClean="0"/>
              <a:t>Πριν </a:t>
            </a:r>
            <a:r>
              <a:rPr lang="el-GR" dirty="0"/>
              <a:t>από προτάσεις που είναι υποκείμενα ή αντικείμενα (τις λεγόμενες ονοματικές προτάσεις, δηλ. ειδικές, ενδοιαστικές, πλάγιες ερωτηματικές, ορισμένες αναφορικές): </a:t>
            </a:r>
            <a:endParaRPr lang="el-GR" dirty="0" smtClean="0"/>
          </a:p>
          <a:p>
            <a:endParaRPr lang="el-GR" dirty="0" smtClean="0"/>
          </a:p>
          <a:p>
            <a:r>
              <a:rPr lang="el-GR" dirty="0" smtClean="0">
                <a:solidFill>
                  <a:srgbClr val="FF0000"/>
                </a:solidFill>
              </a:rPr>
              <a:t>Έμαθα </a:t>
            </a:r>
            <a:r>
              <a:rPr lang="el-GR" dirty="0">
                <a:solidFill>
                  <a:srgbClr val="FF0000"/>
                </a:solidFill>
              </a:rPr>
              <a:t>πως ήρθες (ειδική) </a:t>
            </a:r>
            <a:endParaRPr lang="el-GR" dirty="0" smtClean="0">
              <a:solidFill>
                <a:srgbClr val="FF0000"/>
              </a:solidFill>
            </a:endParaRPr>
          </a:p>
          <a:p>
            <a:r>
              <a:rPr lang="el-GR" dirty="0" smtClean="0">
                <a:solidFill>
                  <a:srgbClr val="FF0000"/>
                </a:solidFill>
              </a:rPr>
              <a:t> </a:t>
            </a:r>
            <a:r>
              <a:rPr lang="el-GR" dirty="0">
                <a:solidFill>
                  <a:srgbClr val="FF0000"/>
                </a:solidFill>
              </a:rPr>
              <a:t>Έμαθα ότι πέτυχες (ειδική) </a:t>
            </a:r>
          </a:p>
          <a:p>
            <a:r>
              <a:rPr lang="el-GR" dirty="0" smtClean="0">
                <a:solidFill>
                  <a:srgbClr val="FF0000"/>
                </a:solidFill>
              </a:rPr>
              <a:t>Φοβούμαι </a:t>
            </a:r>
            <a:r>
              <a:rPr lang="el-GR" dirty="0">
                <a:solidFill>
                  <a:srgbClr val="FF0000"/>
                </a:solidFill>
              </a:rPr>
              <a:t>μήπως δεν προλάβω (ενδοιαστική) </a:t>
            </a:r>
          </a:p>
          <a:p>
            <a:r>
              <a:rPr lang="el-GR" dirty="0" smtClean="0">
                <a:solidFill>
                  <a:srgbClr val="FF0000"/>
                </a:solidFill>
              </a:rPr>
              <a:t>Δεν </a:t>
            </a:r>
            <a:r>
              <a:rPr lang="el-GR" dirty="0">
                <a:solidFill>
                  <a:srgbClr val="FF0000"/>
                </a:solidFill>
              </a:rPr>
              <a:t>ξέρω αν έφυγε (πλάγια ερωτηματική) </a:t>
            </a:r>
          </a:p>
          <a:p>
            <a:r>
              <a:rPr lang="el-GR" dirty="0" smtClean="0">
                <a:solidFill>
                  <a:srgbClr val="FF0000"/>
                </a:solidFill>
              </a:rPr>
              <a:t>Ας </a:t>
            </a:r>
            <a:r>
              <a:rPr lang="el-GR" dirty="0">
                <a:solidFill>
                  <a:srgbClr val="FF0000"/>
                </a:solidFill>
              </a:rPr>
              <a:t>έρθει όποιος θέλετε (αναφορική). </a:t>
            </a:r>
            <a:endParaRPr lang="en-US" dirty="0">
              <a:solidFill>
                <a:srgbClr val="FF0000"/>
              </a:solidFill>
            </a:endParaRPr>
          </a:p>
        </p:txBody>
      </p:sp>
    </p:spTree>
    <p:extLst>
      <p:ext uri="{BB962C8B-B14F-4D97-AF65-F5344CB8AC3E}">
        <p14:creationId xmlns:p14="http://schemas.microsoft.com/office/powerpoint/2010/main" val="1871546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ΚΟΜΜΑ</a:t>
            </a:r>
            <a:endParaRPr lang="en-US" dirty="0"/>
          </a:p>
        </p:txBody>
      </p:sp>
      <p:sp>
        <p:nvSpPr>
          <p:cNvPr id="3" name="Content Placeholder 2"/>
          <p:cNvSpPr>
            <a:spLocks noGrp="1"/>
          </p:cNvSpPr>
          <p:nvPr>
            <p:ph idx="1"/>
          </p:nvPr>
        </p:nvSpPr>
        <p:spPr/>
        <p:txBody>
          <a:bodyPr>
            <a:normAutofit fontScale="92500" lnSpcReduction="20000"/>
          </a:bodyPr>
          <a:lstStyle/>
          <a:p>
            <a:pPr algn="just"/>
            <a:r>
              <a:rPr lang="el-GR" dirty="0" smtClean="0"/>
              <a:t> Όταν </a:t>
            </a:r>
            <a:r>
              <a:rPr lang="el-GR" dirty="0"/>
              <a:t>οι </a:t>
            </a:r>
            <a:r>
              <a:rPr lang="el-GR" dirty="0" smtClean="0"/>
              <a:t>προηγούμενες </a:t>
            </a:r>
            <a:r>
              <a:rPr lang="el-GR" dirty="0"/>
              <a:t>προτάσεις είναι επεξηγήσεις, τότε χωρίζονται με κόμμα. </a:t>
            </a:r>
            <a:endParaRPr lang="el-GR" dirty="0" smtClean="0"/>
          </a:p>
          <a:p>
            <a:pPr algn="just"/>
            <a:r>
              <a:rPr lang="el-GR" dirty="0" smtClean="0">
                <a:solidFill>
                  <a:srgbClr val="FF0000"/>
                </a:solidFill>
              </a:rPr>
              <a:t>Έμαθα </a:t>
            </a:r>
            <a:r>
              <a:rPr lang="el-GR" dirty="0">
                <a:solidFill>
                  <a:srgbClr val="FF0000"/>
                </a:solidFill>
              </a:rPr>
              <a:t>αυτό, ότι ήρθες. </a:t>
            </a:r>
          </a:p>
          <a:p>
            <a:pPr algn="just"/>
            <a:r>
              <a:rPr lang="el-GR" dirty="0" smtClean="0">
                <a:solidFill>
                  <a:srgbClr val="FF0000"/>
                </a:solidFill>
              </a:rPr>
              <a:t>Φοβούμαι </a:t>
            </a:r>
            <a:r>
              <a:rPr lang="el-GR" dirty="0">
                <a:solidFill>
                  <a:srgbClr val="FF0000"/>
                </a:solidFill>
              </a:rPr>
              <a:t>μόνο ένα πράγμα, μήπως μου πέσει ο ουρανός στο κεφάλι.</a:t>
            </a:r>
            <a:r>
              <a:rPr lang="el-GR" dirty="0"/>
              <a:t> </a:t>
            </a:r>
            <a:endParaRPr lang="el-GR" dirty="0" smtClean="0"/>
          </a:p>
          <a:p>
            <a:pPr algn="just"/>
            <a:r>
              <a:rPr lang="el-GR" dirty="0" smtClean="0"/>
              <a:t>Πριν </a:t>
            </a:r>
            <a:r>
              <a:rPr lang="el-GR" dirty="0"/>
              <a:t>από το αναφορικό που, όταν αποτελεί αναγκαίο προσδιορισμό: </a:t>
            </a:r>
            <a:endParaRPr lang="el-GR" dirty="0" smtClean="0"/>
          </a:p>
          <a:p>
            <a:pPr algn="just"/>
            <a:r>
              <a:rPr lang="el-GR" dirty="0" smtClean="0">
                <a:solidFill>
                  <a:srgbClr val="FF0000"/>
                </a:solidFill>
              </a:rPr>
              <a:t>Ο </a:t>
            </a:r>
            <a:r>
              <a:rPr lang="el-GR" dirty="0">
                <a:solidFill>
                  <a:srgbClr val="FF0000"/>
                </a:solidFill>
              </a:rPr>
              <a:t>άνθρωπος που τώρα πέρασε είναι φίλος μου. Αλλά: Βλέπω από το παράθυρό μου το βουνό, που είναι πάντα χιονισμένο. </a:t>
            </a:r>
            <a:endParaRPr lang="en-US" dirty="0">
              <a:solidFill>
                <a:srgbClr val="FF0000"/>
              </a:solidFill>
            </a:endParaRPr>
          </a:p>
        </p:txBody>
      </p:sp>
    </p:spTree>
    <p:extLst>
      <p:ext uri="{BB962C8B-B14F-4D97-AF65-F5344CB8AC3E}">
        <p14:creationId xmlns:p14="http://schemas.microsoft.com/office/powerpoint/2010/main" val="266393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ΕΛΛΗΝΙΚΗ ΓΛΩΣΣΑ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lstStyle/>
          <a:p>
            <a:r>
              <a:rPr lang="el-GR" dirty="0" smtClean="0"/>
              <a:t>Η ΕΛΛΗΝΙΚΗ ΓΛΩΣΣΑ ΧΑΡΑΚΤΗΡΙΖΕΤΑΙ ΑΠΟ ΛΕΞΕΙΣ ΠΟΥ ΣΗΜΕΙΟΛΟΓΟΥΝ. </a:t>
            </a:r>
          </a:p>
          <a:p>
            <a:r>
              <a:rPr lang="el-GR" dirty="0" smtClean="0"/>
              <a:t>ΑΥΤΟ ΔΕΝ ΣΥΜΒΑΙΝΕΙ ΣΕ ΆΛΛΕΣ ΓΛΩΣΣΕΣ ΌΠΩΣ ΓΙΑ ΠΑΡΑΔΕΙΓΜΑ ΣΤΗΝ ΑΓΓΛΙΚΗ.</a:t>
            </a:r>
          </a:p>
          <a:p>
            <a:pPr algn="ctr"/>
            <a:r>
              <a:rPr lang="el-GR" dirty="0" smtClean="0"/>
              <a:t> </a:t>
            </a:r>
            <a:r>
              <a:rPr lang="en-US" b="1" dirty="0" smtClean="0">
                <a:solidFill>
                  <a:srgbClr val="FF0000"/>
                </a:solidFill>
              </a:rPr>
              <a:t>CAR- PROPERTY </a:t>
            </a:r>
          </a:p>
          <a:p>
            <a:pPr algn="ctr"/>
            <a:r>
              <a:rPr lang="en-US" b="1" dirty="0" smtClean="0">
                <a:solidFill>
                  <a:srgbClr val="FF0000"/>
                </a:solidFill>
              </a:rPr>
              <a:t>AYTOKINHTO-</a:t>
            </a:r>
            <a:r>
              <a:rPr lang="el-GR" b="1" dirty="0" smtClean="0">
                <a:solidFill>
                  <a:srgbClr val="FF0000"/>
                </a:solidFill>
              </a:rPr>
              <a:t>ΙΔΙΟΚΤΗΣΙΑ</a:t>
            </a:r>
          </a:p>
          <a:p>
            <a:pPr marL="0" indent="0">
              <a:buNone/>
            </a:pPr>
            <a:endParaRPr lang="en-US" dirty="0"/>
          </a:p>
        </p:txBody>
      </p:sp>
    </p:spTree>
    <p:extLst>
      <p:ext uri="{BB962C8B-B14F-4D97-AF65-F5344CB8AC3E}">
        <p14:creationId xmlns:p14="http://schemas.microsoft.com/office/powerpoint/2010/main" val="687832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ΚΑΙ ΚΑΙ ΚΟΜΜΑ</a:t>
            </a:r>
            <a:endParaRPr lang="en-US" dirty="0"/>
          </a:p>
        </p:txBody>
      </p:sp>
      <p:sp>
        <p:nvSpPr>
          <p:cNvPr id="3" name="Content Placeholder 2"/>
          <p:cNvSpPr>
            <a:spLocks noGrp="1"/>
          </p:cNvSpPr>
          <p:nvPr>
            <p:ph idx="1"/>
          </p:nvPr>
        </p:nvSpPr>
        <p:spPr/>
        <p:txBody>
          <a:bodyPr>
            <a:normAutofit fontScale="70000" lnSpcReduction="20000"/>
          </a:bodyPr>
          <a:lstStyle/>
          <a:p>
            <a:r>
              <a:rPr lang="el-GR" dirty="0" err="1" smtClean="0"/>
              <a:t>Βάζουμε</a:t>
            </a:r>
            <a:r>
              <a:rPr lang="el-GR" dirty="0" smtClean="0"/>
              <a:t> </a:t>
            </a:r>
            <a:r>
              <a:rPr lang="el-GR" dirty="0"/>
              <a:t>κόμμα πριν από το και, όταν πρόκειται για εναντιωματική πρόταση: </a:t>
            </a:r>
            <a:endParaRPr lang="el-GR" dirty="0" smtClean="0"/>
          </a:p>
          <a:p>
            <a:r>
              <a:rPr lang="el-GR" dirty="0" smtClean="0">
                <a:solidFill>
                  <a:srgbClr val="FF0000"/>
                </a:solidFill>
              </a:rPr>
              <a:t>Θα </a:t>
            </a:r>
            <a:r>
              <a:rPr lang="el-GR" dirty="0">
                <a:solidFill>
                  <a:srgbClr val="FF0000"/>
                </a:solidFill>
              </a:rPr>
              <a:t>φύγω, και αν ακόμα βρέχει</a:t>
            </a:r>
            <a:r>
              <a:rPr lang="el-GR" dirty="0" smtClean="0">
                <a:solidFill>
                  <a:srgbClr val="FF0000"/>
                </a:solidFill>
              </a:rPr>
              <a:t>.</a:t>
            </a:r>
          </a:p>
          <a:p>
            <a:pPr algn="just"/>
            <a:r>
              <a:rPr lang="el-GR" dirty="0" smtClean="0"/>
              <a:t> </a:t>
            </a:r>
            <a:r>
              <a:rPr lang="el-GR" dirty="0"/>
              <a:t>Βάζουμε κόμμα πριν από το και, όταν παρεμβάλλεται δευτερεύουσα πρόταση: </a:t>
            </a:r>
            <a:endParaRPr lang="el-GR" dirty="0" smtClean="0"/>
          </a:p>
          <a:p>
            <a:r>
              <a:rPr lang="el-GR" dirty="0" smtClean="0">
                <a:solidFill>
                  <a:srgbClr val="FF0000"/>
                </a:solidFill>
                <a:effectLst>
                  <a:outerShdw blurRad="38100" dist="38100" dir="2700000" algn="tl">
                    <a:srgbClr val="000000">
                      <a:alpha val="43137"/>
                    </a:srgbClr>
                  </a:outerShdw>
                </a:effectLst>
              </a:rPr>
              <a:t>Γύρισα </a:t>
            </a:r>
            <a:r>
              <a:rPr lang="el-GR" dirty="0">
                <a:solidFill>
                  <a:srgbClr val="FF0000"/>
                </a:solidFill>
                <a:effectLst>
                  <a:outerShdw blurRad="38100" dist="38100" dir="2700000" algn="tl">
                    <a:srgbClr val="000000">
                      <a:alpha val="43137"/>
                    </a:srgbClr>
                  </a:outerShdw>
                </a:effectLst>
              </a:rPr>
              <a:t>σπίτι, όταν τελείωσα τη δουλειά, και συνέχισα τη μελέτη. </a:t>
            </a:r>
            <a:endParaRPr lang="el-GR" dirty="0" smtClean="0">
              <a:solidFill>
                <a:srgbClr val="FF0000"/>
              </a:solidFill>
              <a:effectLst>
                <a:outerShdw blurRad="38100" dist="38100" dir="2700000" algn="tl">
                  <a:srgbClr val="000000">
                    <a:alpha val="43137"/>
                  </a:srgbClr>
                </a:outerShdw>
              </a:effectLst>
            </a:endParaRPr>
          </a:p>
          <a:p>
            <a:r>
              <a:rPr lang="el-GR" dirty="0" smtClean="0"/>
              <a:t>Βάζουμε </a:t>
            </a:r>
            <a:r>
              <a:rPr lang="el-GR" dirty="0"/>
              <a:t>κόμμα πριν από το και, όταν η πρόταση που ξεκινά με το και δε έχει κοινά συντακτικά στοιχεία με την προηγούμενη: </a:t>
            </a:r>
            <a:endParaRPr lang="el-GR" dirty="0" smtClean="0"/>
          </a:p>
          <a:p>
            <a:r>
              <a:rPr lang="el-GR" dirty="0" smtClean="0"/>
              <a:t>Λέγε</a:t>
            </a:r>
            <a:r>
              <a:rPr lang="el-GR" dirty="0"/>
              <a:t>, και θα σου απαντήσω. </a:t>
            </a:r>
            <a:endParaRPr lang="el-GR" dirty="0" smtClean="0"/>
          </a:p>
          <a:p>
            <a:r>
              <a:rPr lang="el-GR" dirty="0" smtClean="0"/>
              <a:t>Βάζουμε </a:t>
            </a:r>
            <a:r>
              <a:rPr lang="el-GR" dirty="0"/>
              <a:t>κόμμα πριν από το και, όταν θέλουμε να δώσουμε έμφαση: </a:t>
            </a:r>
            <a:endParaRPr lang="el-GR" dirty="0" smtClean="0"/>
          </a:p>
          <a:p>
            <a:r>
              <a:rPr lang="el-GR" dirty="0" smtClean="0">
                <a:solidFill>
                  <a:srgbClr val="FF0000"/>
                </a:solidFill>
                <a:effectLst>
                  <a:outerShdw blurRad="38100" dist="38100" dir="2700000" algn="tl">
                    <a:srgbClr val="000000">
                      <a:alpha val="43137"/>
                    </a:srgbClr>
                  </a:outerShdw>
                </a:effectLst>
              </a:rPr>
              <a:t>Δεν </a:t>
            </a:r>
            <a:r>
              <a:rPr lang="el-GR" dirty="0">
                <a:solidFill>
                  <a:srgbClr val="FF0000"/>
                </a:solidFill>
                <a:effectLst>
                  <a:outerShdw blurRad="38100" dist="38100" dir="2700000" algn="tl">
                    <a:srgbClr val="000000">
                      <a:alpha val="43137"/>
                    </a:srgbClr>
                  </a:outerShdw>
                </a:effectLst>
              </a:rPr>
              <a:t>εργάστηκε, δεν προσπάθησε, δεν ήταν συνεπής, και πήρε τη μεγαλύτερη αύξηση!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2270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838200"/>
            <a:ext cx="8229600" cy="1143000"/>
          </a:xfrm>
        </p:spPr>
        <p:txBody>
          <a:bodyPr>
            <a:normAutofit fontScale="90000"/>
          </a:bodyPr>
          <a:lstStyle/>
          <a:p>
            <a:pPr lvl="0"/>
            <a:r>
              <a:rPr lang="el-GR" b="1" dirty="0">
                <a:solidFill>
                  <a:srgbClr val="333333"/>
                </a:solidFill>
                <a:effectLst>
                  <a:outerShdw blurRad="38100" dist="38100" dir="2700000" algn="tl">
                    <a:srgbClr val="000000">
                      <a:alpha val="43137"/>
                    </a:srgbClr>
                  </a:outerShdw>
                </a:effectLst>
                <a:latin typeface="Ubuntu Condensed"/>
                <a:cs typeface="Arial" pitchFamily="34" charset="0"/>
              </a:rPr>
              <a:t>Ο </a:t>
            </a:r>
            <a:r>
              <a:rPr lang="el-GR" b="1" dirty="0" smtClean="0">
                <a:solidFill>
                  <a:srgbClr val="333333"/>
                </a:solidFill>
                <a:effectLst>
                  <a:outerShdw blurRad="38100" dist="38100" dir="2700000" algn="tl">
                    <a:srgbClr val="000000">
                      <a:alpha val="43137"/>
                    </a:srgbClr>
                  </a:outerShdw>
                </a:effectLst>
                <a:latin typeface="Ubuntu Condensed"/>
                <a:cs typeface="Arial" pitchFamily="34" charset="0"/>
              </a:rPr>
              <a:t>Βράχος </a:t>
            </a:r>
            <a:r>
              <a:rPr lang="el-GR" b="1" dirty="0">
                <a:solidFill>
                  <a:srgbClr val="333333"/>
                </a:solidFill>
                <a:effectLst>
                  <a:outerShdw blurRad="38100" dist="38100" dir="2700000" algn="tl">
                    <a:srgbClr val="000000">
                      <a:alpha val="43137"/>
                    </a:srgbClr>
                  </a:outerShdw>
                </a:effectLst>
                <a:latin typeface="Ubuntu Condensed"/>
                <a:cs typeface="Arial" pitchFamily="34" charset="0"/>
              </a:rPr>
              <a:t>και το </a:t>
            </a:r>
            <a:r>
              <a:rPr lang="el-GR" b="1" dirty="0" smtClean="0">
                <a:solidFill>
                  <a:srgbClr val="333333"/>
                </a:solidFill>
                <a:effectLst>
                  <a:outerShdw blurRad="38100" dist="38100" dir="2700000" algn="tl">
                    <a:srgbClr val="000000">
                      <a:alpha val="43137"/>
                    </a:srgbClr>
                  </a:outerShdw>
                </a:effectLst>
                <a:latin typeface="Ubuntu Condensed"/>
                <a:cs typeface="Arial" pitchFamily="34" charset="0"/>
              </a:rPr>
              <a:t>Κύμα</a:t>
            </a:r>
            <a:br>
              <a:rPr lang="el-GR" b="1" dirty="0" smtClean="0">
                <a:solidFill>
                  <a:srgbClr val="333333"/>
                </a:solidFill>
                <a:effectLst>
                  <a:outerShdw blurRad="38100" dist="38100" dir="2700000" algn="tl">
                    <a:srgbClr val="000000">
                      <a:alpha val="43137"/>
                    </a:srgbClr>
                  </a:outerShdw>
                </a:effectLst>
                <a:latin typeface="Ubuntu Condensed"/>
                <a:cs typeface="Arial" pitchFamily="34" charset="0"/>
              </a:rPr>
            </a:br>
            <a:r>
              <a:rPr lang="el-GR" b="1" dirty="0" smtClean="0">
                <a:solidFill>
                  <a:srgbClr val="333333"/>
                </a:solidFill>
                <a:effectLst>
                  <a:outerShdw blurRad="38100" dist="38100" dir="2700000" algn="tl">
                    <a:srgbClr val="000000">
                      <a:alpha val="43137"/>
                    </a:srgbClr>
                  </a:outerShdw>
                </a:effectLst>
                <a:latin typeface="Ubuntu Condensed"/>
                <a:cs typeface="Arial" pitchFamily="34" charset="0"/>
              </a:rPr>
              <a:t>Αριστοτέλη Βαλαωρίτη</a:t>
            </a:r>
            <a:r>
              <a:rPr lang="el-GR" b="1" dirty="0">
                <a:solidFill>
                  <a:srgbClr val="333333"/>
                </a:solidFill>
                <a:effectLst>
                  <a:outerShdw blurRad="38100" dist="38100" dir="2700000" algn="tl">
                    <a:srgbClr val="000000">
                      <a:alpha val="43137"/>
                    </a:srgbClr>
                  </a:outerShdw>
                </a:effectLst>
                <a:latin typeface="Ubuntu Condensed"/>
                <a:cs typeface="Arial" pitchFamily="34" charset="0"/>
              </a:rPr>
              <a:t/>
            </a:r>
            <a:br>
              <a:rPr lang="el-GR" b="1" dirty="0">
                <a:solidFill>
                  <a:srgbClr val="333333"/>
                </a:solidFill>
                <a:effectLst>
                  <a:outerShdw blurRad="38100" dist="38100" dir="2700000" algn="tl">
                    <a:srgbClr val="000000">
                      <a:alpha val="43137"/>
                    </a:srgbClr>
                  </a:outerShdw>
                </a:effectLst>
                <a:latin typeface="Ubuntu Condensed"/>
                <a:cs typeface="Arial" pitchFamily="34" charset="0"/>
              </a:rPr>
            </a:b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535274536"/>
              </p:ext>
            </p:extLst>
          </p:nvPr>
        </p:nvGraphicFramePr>
        <p:xfrm>
          <a:off x="457200" y="1981200"/>
          <a:ext cx="8229600" cy="3710781"/>
        </p:xfrm>
        <a:graphic>
          <a:graphicData uri="http://schemas.openxmlformats.org/drawingml/2006/table">
            <a:tbl>
              <a:tblPr/>
              <a:tblGrid>
                <a:gridCol w="8229600"/>
              </a:tblGrid>
              <a:tr h="3710781">
                <a:tc>
                  <a:txBody>
                    <a:bodyPr/>
                    <a:lstStyle/>
                    <a:p>
                      <a:pPr algn="ctr"/>
                      <a:r>
                        <a:rPr lang="el-GR" b="0" dirty="0" smtClean="0">
                          <a:solidFill>
                            <a:srgbClr val="333333"/>
                          </a:solidFill>
                          <a:effectLst/>
                          <a:latin typeface="+mn-lt"/>
                        </a:rPr>
                        <a:t> </a:t>
                      </a:r>
                    </a:p>
                    <a:p>
                      <a:pPr algn="ctr"/>
                      <a:r>
                        <a:rPr lang="el-GR" b="0" dirty="0" smtClean="0">
                          <a:solidFill>
                            <a:srgbClr val="333333"/>
                          </a:solidFill>
                          <a:effectLst/>
                          <a:latin typeface="+mn-lt"/>
                        </a:rPr>
                        <a:t>«Μέριασε  βράχε να διαβώ»  το </a:t>
                      </a:r>
                      <a:r>
                        <a:rPr lang="el-GR" b="0" dirty="0" err="1" smtClean="0">
                          <a:solidFill>
                            <a:srgbClr val="333333"/>
                          </a:solidFill>
                          <a:effectLst/>
                          <a:latin typeface="+mn-lt"/>
                        </a:rPr>
                        <a:t>κύμ</a:t>
                      </a:r>
                      <a:r>
                        <a:rPr lang="el-GR" b="0" dirty="0" smtClean="0">
                          <a:solidFill>
                            <a:srgbClr val="333333"/>
                          </a:solidFill>
                          <a:effectLst/>
                          <a:latin typeface="+mn-lt"/>
                        </a:rPr>
                        <a:t>’ ανδρειωμένο</a:t>
                      </a:r>
                    </a:p>
                    <a:p>
                      <a:pPr algn="ctr"/>
                      <a:r>
                        <a:rPr lang="el-GR" b="0" dirty="0" smtClean="0">
                          <a:solidFill>
                            <a:srgbClr val="333333"/>
                          </a:solidFill>
                          <a:effectLst/>
                          <a:latin typeface="+mn-lt"/>
                        </a:rPr>
                        <a:t>λέγει στην πέτρα του γιαλού θολό  μελανιασμένο. </a:t>
                      </a:r>
                    </a:p>
                    <a:p>
                      <a:pPr algn="ctr"/>
                      <a:r>
                        <a:rPr lang="el-GR" b="0" dirty="0" smtClean="0">
                          <a:solidFill>
                            <a:srgbClr val="333333"/>
                          </a:solidFill>
                          <a:effectLst/>
                          <a:latin typeface="+mn-lt"/>
                        </a:rPr>
                        <a:t>«Μέριασε! Μες στα στήθη μου  που ’σαν νεκρά και κρύα  </a:t>
                      </a:r>
                    </a:p>
                    <a:p>
                      <a:pPr algn="ctr"/>
                      <a:r>
                        <a:rPr lang="el-GR" b="0" dirty="0" smtClean="0">
                          <a:solidFill>
                            <a:srgbClr val="333333"/>
                          </a:solidFill>
                          <a:effectLst/>
                          <a:latin typeface="+mn-lt"/>
                        </a:rPr>
                        <a:t>μαύρος βοριάς </a:t>
                      </a:r>
                      <a:r>
                        <a:rPr lang="el-GR" b="0" dirty="0" err="1" smtClean="0">
                          <a:solidFill>
                            <a:srgbClr val="333333"/>
                          </a:solidFill>
                          <a:effectLst/>
                          <a:latin typeface="+mn-lt"/>
                        </a:rPr>
                        <a:t>εφώλιασε</a:t>
                      </a:r>
                      <a:r>
                        <a:rPr lang="el-GR" b="0" dirty="0" smtClean="0">
                          <a:solidFill>
                            <a:srgbClr val="333333"/>
                          </a:solidFill>
                          <a:effectLst/>
                          <a:latin typeface="+mn-lt"/>
                        </a:rPr>
                        <a:t> και μαύρη τρικυμία. </a:t>
                      </a:r>
                    </a:p>
                    <a:p>
                      <a:pPr algn="ctr"/>
                      <a:endParaRPr lang="el-GR" b="0" dirty="0" smtClean="0">
                        <a:solidFill>
                          <a:srgbClr val="333333"/>
                        </a:solidFill>
                        <a:effectLst/>
                        <a:latin typeface="+mn-lt"/>
                      </a:endParaRPr>
                    </a:p>
                    <a:p>
                      <a:pPr algn="ctr"/>
                      <a:r>
                        <a:rPr lang="el-GR" b="0" dirty="0" smtClean="0">
                          <a:solidFill>
                            <a:srgbClr val="333333"/>
                          </a:solidFill>
                          <a:effectLst/>
                          <a:latin typeface="+mn-lt"/>
                        </a:rPr>
                        <a:t>Αφρούς δεν έχω γι’ άρματα  κούφια βοή γι’ αντάρα </a:t>
                      </a:r>
                    </a:p>
                    <a:p>
                      <a:pPr algn="ctr"/>
                      <a:r>
                        <a:rPr lang="el-GR" b="0" dirty="0" smtClean="0">
                          <a:solidFill>
                            <a:srgbClr val="333333"/>
                          </a:solidFill>
                          <a:effectLst/>
                          <a:latin typeface="+mn-lt"/>
                        </a:rPr>
                        <a:t>έχω ποτάμι αίματα  μ’ </a:t>
                      </a:r>
                      <a:r>
                        <a:rPr lang="el-GR" b="0" dirty="0" err="1" smtClean="0">
                          <a:solidFill>
                            <a:srgbClr val="333333"/>
                          </a:solidFill>
                          <a:effectLst/>
                          <a:latin typeface="+mn-lt"/>
                        </a:rPr>
                        <a:t>εθέριεψε</a:t>
                      </a:r>
                      <a:r>
                        <a:rPr lang="el-GR" b="0" dirty="0" smtClean="0">
                          <a:solidFill>
                            <a:srgbClr val="333333"/>
                          </a:solidFill>
                          <a:effectLst/>
                          <a:latin typeface="+mn-lt"/>
                        </a:rPr>
                        <a:t> η κατάρα</a:t>
                      </a:r>
                    </a:p>
                    <a:p>
                      <a:pPr algn="ctr"/>
                      <a:r>
                        <a:rPr lang="el-GR" b="0" dirty="0" smtClean="0">
                          <a:solidFill>
                            <a:srgbClr val="333333"/>
                          </a:solidFill>
                          <a:effectLst/>
                          <a:latin typeface="+mn-lt"/>
                        </a:rPr>
                        <a:t>του κόσμου που βαρέθηκε του κόσμου που ’πε τώρα  </a:t>
                      </a:r>
                    </a:p>
                    <a:p>
                      <a:pPr algn="ctr"/>
                      <a:r>
                        <a:rPr lang="el-GR" b="0" dirty="0" smtClean="0">
                          <a:solidFill>
                            <a:srgbClr val="333333"/>
                          </a:solidFill>
                          <a:effectLst/>
                          <a:latin typeface="+mn-lt"/>
                        </a:rPr>
                        <a:t>Βράχε</a:t>
                      </a:r>
                      <a:r>
                        <a:rPr lang="en-US" b="0" dirty="0" smtClean="0">
                          <a:solidFill>
                            <a:srgbClr val="333333"/>
                          </a:solidFill>
                          <a:effectLst/>
                          <a:latin typeface="+mn-lt"/>
                        </a:rPr>
                        <a:t> </a:t>
                      </a:r>
                      <a:r>
                        <a:rPr lang="el-GR" b="0" dirty="0" smtClean="0">
                          <a:solidFill>
                            <a:srgbClr val="333333"/>
                          </a:solidFill>
                          <a:effectLst/>
                          <a:latin typeface="+mn-lt"/>
                        </a:rPr>
                        <a:t> θα πέσεις </a:t>
                      </a:r>
                      <a:r>
                        <a:rPr lang="el-GR" b="0" dirty="0" err="1" smtClean="0">
                          <a:solidFill>
                            <a:srgbClr val="333333"/>
                          </a:solidFill>
                          <a:effectLst/>
                          <a:latin typeface="+mn-lt"/>
                        </a:rPr>
                        <a:t>έφτασεν</a:t>
                      </a:r>
                      <a:r>
                        <a:rPr lang="el-GR" b="0" dirty="0" smtClean="0">
                          <a:solidFill>
                            <a:srgbClr val="333333"/>
                          </a:solidFill>
                          <a:effectLst/>
                          <a:latin typeface="+mn-lt"/>
                        </a:rPr>
                        <a:t> η φοβερή σου ώρα. </a:t>
                      </a:r>
                      <a:endParaRPr lang="el-GR" b="0" dirty="0" smtClean="0">
                        <a:solidFill>
                          <a:srgbClr val="333333"/>
                        </a:solidFill>
                        <a:effectLst/>
                        <a:latin typeface="Calibri"/>
                      </a:endParaRPr>
                    </a:p>
                    <a:p>
                      <a:pPr algn="ctr"/>
                      <a:endParaRPr lang="el-GR" b="0" dirty="0" smtClean="0">
                        <a:solidFill>
                          <a:srgbClr val="333333"/>
                        </a:solidFill>
                        <a:effectLst/>
                        <a:latin typeface="Calibri"/>
                      </a:endParaRPr>
                    </a:p>
                    <a:p>
                      <a:pPr algn="ctr"/>
                      <a:endParaRPr lang="el-GR" b="0" dirty="0" smtClean="0">
                        <a:solidFill>
                          <a:srgbClr val="333333"/>
                        </a:solidFill>
                        <a:effectLst/>
                        <a:latin typeface="Calibri"/>
                      </a:endParaRPr>
                    </a:p>
                  </a:txBody>
                  <a:tcPr anchor="ctr">
                    <a:lnL>
                      <a:noFill/>
                    </a:lnL>
                    <a:lnR>
                      <a:noFill/>
                    </a:lnR>
                    <a:lnT>
                      <a:noFill/>
                    </a:lnT>
                    <a:lnB>
                      <a:noFill/>
                    </a:lnB>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143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263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a:r>
              <a:rPr lang="el-GR" b="1" dirty="0">
                <a:solidFill>
                  <a:srgbClr val="333333"/>
                </a:solidFill>
                <a:effectLst>
                  <a:outerShdw blurRad="38100" dist="38100" dir="2700000" algn="tl">
                    <a:srgbClr val="000000">
                      <a:alpha val="43137"/>
                    </a:srgbClr>
                  </a:outerShdw>
                </a:effectLst>
                <a:latin typeface="Ubuntu Condensed"/>
                <a:cs typeface="Arial" pitchFamily="34" charset="0"/>
              </a:rPr>
              <a:t>Ο </a:t>
            </a:r>
            <a:r>
              <a:rPr lang="el-GR" b="1" dirty="0" smtClean="0">
                <a:solidFill>
                  <a:srgbClr val="333333"/>
                </a:solidFill>
                <a:effectLst>
                  <a:outerShdw blurRad="38100" dist="38100" dir="2700000" algn="tl">
                    <a:srgbClr val="000000">
                      <a:alpha val="43137"/>
                    </a:srgbClr>
                  </a:outerShdw>
                </a:effectLst>
                <a:latin typeface="Ubuntu Condensed"/>
                <a:cs typeface="Arial" pitchFamily="34" charset="0"/>
              </a:rPr>
              <a:t>Βράχος </a:t>
            </a:r>
            <a:r>
              <a:rPr lang="el-GR" b="1" dirty="0">
                <a:solidFill>
                  <a:srgbClr val="333333"/>
                </a:solidFill>
                <a:effectLst>
                  <a:outerShdw blurRad="38100" dist="38100" dir="2700000" algn="tl">
                    <a:srgbClr val="000000">
                      <a:alpha val="43137"/>
                    </a:srgbClr>
                  </a:outerShdw>
                </a:effectLst>
                <a:latin typeface="Ubuntu Condensed"/>
                <a:cs typeface="Arial" pitchFamily="34" charset="0"/>
              </a:rPr>
              <a:t>και το </a:t>
            </a:r>
            <a:r>
              <a:rPr lang="el-GR" b="1" dirty="0" smtClean="0">
                <a:solidFill>
                  <a:srgbClr val="333333"/>
                </a:solidFill>
                <a:effectLst>
                  <a:outerShdw blurRad="38100" dist="38100" dir="2700000" algn="tl">
                    <a:srgbClr val="000000">
                      <a:alpha val="43137"/>
                    </a:srgbClr>
                  </a:outerShdw>
                </a:effectLst>
                <a:latin typeface="Ubuntu Condensed"/>
                <a:cs typeface="Arial" pitchFamily="34" charset="0"/>
              </a:rPr>
              <a:t>Κύμα</a:t>
            </a:r>
            <a:br>
              <a:rPr lang="el-GR" b="1" dirty="0" smtClean="0">
                <a:solidFill>
                  <a:srgbClr val="333333"/>
                </a:solidFill>
                <a:effectLst>
                  <a:outerShdw blurRad="38100" dist="38100" dir="2700000" algn="tl">
                    <a:srgbClr val="000000">
                      <a:alpha val="43137"/>
                    </a:srgbClr>
                  </a:outerShdw>
                </a:effectLst>
                <a:latin typeface="Ubuntu Condensed"/>
                <a:cs typeface="Arial" pitchFamily="34" charset="0"/>
              </a:rPr>
            </a:br>
            <a:r>
              <a:rPr lang="el-GR" b="1" dirty="0" smtClean="0">
                <a:solidFill>
                  <a:srgbClr val="333333"/>
                </a:solidFill>
                <a:effectLst>
                  <a:outerShdw blurRad="38100" dist="38100" dir="2700000" algn="tl">
                    <a:srgbClr val="000000">
                      <a:alpha val="43137"/>
                    </a:srgbClr>
                  </a:outerShdw>
                </a:effectLst>
                <a:latin typeface="Ubuntu Condensed"/>
                <a:cs typeface="Arial" pitchFamily="34" charset="0"/>
              </a:rPr>
              <a:t>Αριστοτέλη Βαλαωρίτη</a:t>
            </a:r>
            <a:r>
              <a:rPr lang="el-GR" b="1" dirty="0">
                <a:solidFill>
                  <a:srgbClr val="333333"/>
                </a:solidFill>
                <a:effectLst>
                  <a:outerShdw blurRad="38100" dist="38100" dir="2700000" algn="tl">
                    <a:srgbClr val="000000">
                      <a:alpha val="43137"/>
                    </a:srgbClr>
                  </a:outerShdw>
                </a:effectLst>
                <a:latin typeface="Ubuntu Condensed"/>
                <a:cs typeface="Arial" pitchFamily="34" charset="0"/>
              </a:rPr>
              <a:t/>
            </a:r>
            <a:br>
              <a:rPr lang="el-GR" b="1" dirty="0">
                <a:solidFill>
                  <a:srgbClr val="333333"/>
                </a:solidFill>
                <a:effectLst>
                  <a:outerShdw blurRad="38100" dist="38100" dir="2700000" algn="tl">
                    <a:srgbClr val="000000">
                      <a:alpha val="43137"/>
                    </a:srgbClr>
                  </a:outerShdw>
                </a:effectLst>
                <a:latin typeface="Ubuntu Condensed"/>
                <a:cs typeface="Arial" pitchFamily="34" charset="0"/>
              </a:rPr>
            </a:b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476437687"/>
              </p:ext>
            </p:extLst>
          </p:nvPr>
        </p:nvGraphicFramePr>
        <p:xfrm>
          <a:off x="457200" y="1981200"/>
          <a:ext cx="8229600" cy="3710781"/>
        </p:xfrm>
        <a:graphic>
          <a:graphicData uri="http://schemas.openxmlformats.org/drawingml/2006/table">
            <a:tbl>
              <a:tblPr/>
              <a:tblGrid>
                <a:gridCol w="8229600"/>
              </a:tblGrid>
              <a:tr h="3710781">
                <a:tc>
                  <a:txBody>
                    <a:bodyPr/>
                    <a:lstStyle/>
                    <a:p>
                      <a:pPr algn="ctr"/>
                      <a:r>
                        <a:rPr lang="el-GR" b="0" dirty="0" smtClean="0">
                          <a:solidFill>
                            <a:srgbClr val="333333"/>
                          </a:solidFill>
                          <a:effectLst/>
                          <a:latin typeface="+mn-lt"/>
                        </a:rPr>
                        <a:t> </a:t>
                      </a:r>
                    </a:p>
                    <a:p>
                      <a:pPr algn="ctr"/>
                      <a:r>
                        <a:rPr lang="el-GR" b="0" dirty="0" smtClean="0">
                          <a:solidFill>
                            <a:srgbClr val="333333"/>
                          </a:solidFill>
                          <a:effectLst/>
                          <a:latin typeface="+mn-lt"/>
                        </a:rPr>
                        <a:t>«Μέριασε, βράχε,  να διαβώ»  το </a:t>
                      </a:r>
                      <a:r>
                        <a:rPr lang="el-GR" b="0" dirty="0" err="1" smtClean="0">
                          <a:solidFill>
                            <a:srgbClr val="333333"/>
                          </a:solidFill>
                          <a:effectLst/>
                          <a:latin typeface="+mn-lt"/>
                        </a:rPr>
                        <a:t>κύμ</a:t>
                      </a:r>
                      <a:r>
                        <a:rPr lang="el-GR" b="0" dirty="0" smtClean="0">
                          <a:solidFill>
                            <a:srgbClr val="333333"/>
                          </a:solidFill>
                          <a:effectLst/>
                          <a:latin typeface="+mn-lt"/>
                        </a:rPr>
                        <a:t>’ ανδρειωμένο</a:t>
                      </a:r>
                    </a:p>
                    <a:p>
                      <a:pPr algn="ctr"/>
                      <a:r>
                        <a:rPr lang="el-GR" b="0" dirty="0" smtClean="0">
                          <a:solidFill>
                            <a:srgbClr val="333333"/>
                          </a:solidFill>
                          <a:effectLst/>
                          <a:latin typeface="+mn-lt"/>
                        </a:rPr>
                        <a:t>λέγει στην πέτρα του γιαλού, θολό, μελανιασμένο. </a:t>
                      </a:r>
                    </a:p>
                    <a:p>
                      <a:pPr algn="ctr"/>
                      <a:r>
                        <a:rPr lang="el-GR" b="0" dirty="0" smtClean="0">
                          <a:solidFill>
                            <a:srgbClr val="333333"/>
                          </a:solidFill>
                          <a:effectLst/>
                          <a:latin typeface="+mn-lt"/>
                        </a:rPr>
                        <a:t>«Μέριασε! Μες στα στήθη μου,  που ’σαν νεκρά και κρύα, </a:t>
                      </a:r>
                    </a:p>
                    <a:p>
                      <a:pPr algn="ctr"/>
                      <a:r>
                        <a:rPr lang="el-GR" b="0" dirty="0" smtClean="0">
                          <a:solidFill>
                            <a:srgbClr val="333333"/>
                          </a:solidFill>
                          <a:effectLst/>
                          <a:latin typeface="+mn-lt"/>
                        </a:rPr>
                        <a:t>μαύρος βοριάς </a:t>
                      </a:r>
                      <a:r>
                        <a:rPr lang="el-GR" b="0" dirty="0" err="1" smtClean="0">
                          <a:solidFill>
                            <a:srgbClr val="333333"/>
                          </a:solidFill>
                          <a:effectLst/>
                          <a:latin typeface="+mn-lt"/>
                        </a:rPr>
                        <a:t>εφώλιασε</a:t>
                      </a:r>
                      <a:r>
                        <a:rPr lang="el-GR" b="0" dirty="0" smtClean="0">
                          <a:solidFill>
                            <a:srgbClr val="333333"/>
                          </a:solidFill>
                          <a:effectLst/>
                          <a:latin typeface="+mn-lt"/>
                        </a:rPr>
                        <a:t> και μαύρη τρικυμία. </a:t>
                      </a:r>
                    </a:p>
                    <a:p>
                      <a:pPr algn="ctr"/>
                      <a:endParaRPr lang="el-GR" b="0" dirty="0" smtClean="0">
                        <a:solidFill>
                          <a:srgbClr val="333333"/>
                        </a:solidFill>
                        <a:effectLst/>
                        <a:latin typeface="+mn-lt"/>
                      </a:endParaRPr>
                    </a:p>
                    <a:p>
                      <a:pPr algn="ctr"/>
                      <a:r>
                        <a:rPr lang="el-GR" b="0" dirty="0" smtClean="0">
                          <a:solidFill>
                            <a:srgbClr val="333333"/>
                          </a:solidFill>
                          <a:effectLst/>
                          <a:latin typeface="+mn-lt"/>
                        </a:rPr>
                        <a:t>Αφρούς δεν έχω γι’ άρματα,  κούφια βοή γι’ αντάρα,  </a:t>
                      </a:r>
                    </a:p>
                    <a:p>
                      <a:pPr algn="ctr"/>
                      <a:r>
                        <a:rPr lang="el-GR" b="0" dirty="0" smtClean="0">
                          <a:solidFill>
                            <a:srgbClr val="333333"/>
                          </a:solidFill>
                          <a:effectLst/>
                          <a:latin typeface="+mn-lt"/>
                        </a:rPr>
                        <a:t>έχω ποτάμι αίματα,  μ’ </a:t>
                      </a:r>
                      <a:r>
                        <a:rPr lang="el-GR" b="0" dirty="0" err="1" smtClean="0">
                          <a:solidFill>
                            <a:srgbClr val="333333"/>
                          </a:solidFill>
                          <a:effectLst/>
                          <a:latin typeface="+mn-lt"/>
                        </a:rPr>
                        <a:t>εθέριεψε</a:t>
                      </a:r>
                      <a:r>
                        <a:rPr lang="el-GR" b="0" dirty="0" smtClean="0">
                          <a:solidFill>
                            <a:srgbClr val="333333"/>
                          </a:solidFill>
                          <a:effectLst/>
                          <a:latin typeface="+mn-lt"/>
                        </a:rPr>
                        <a:t> η κατάρα</a:t>
                      </a:r>
                    </a:p>
                    <a:p>
                      <a:pPr algn="ctr"/>
                      <a:r>
                        <a:rPr lang="el-GR" b="0" dirty="0" smtClean="0">
                          <a:solidFill>
                            <a:srgbClr val="333333"/>
                          </a:solidFill>
                          <a:effectLst/>
                          <a:latin typeface="+mn-lt"/>
                        </a:rPr>
                        <a:t>του κόσμου που βαρέθηκε,  του κόσμου που ’πε τώρα, </a:t>
                      </a:r>
                    </a:p>
                    <a:p>
                      <a:pPr algn="ctr"/>
                      <a:r>
                        <a:rPr lang="el-GR" b="0" dirty="0" smtClean="0">
                          <a:solidFill>
                            <a:srgbClr val="333333"/>
                          </a:solidFill>
                          <a:effectLst/>
                          <a:latin typeface="+mn-lt"/>
                        </a:rPr>
                        <a:t>βράχε, θα πέσεις,  </a:t>
                      </a:r>
                      <a:r>
                        <a:rPr lang="el-GR" b="0" dirty="0" err="1" smtClean="0">
                          <a:solidFill>
                            <a:srgbClr val="333333"/>
                          </a:solidFill>
                          <a:effectLst/>
                          <a:latin typeface="+mn-lt"/>
                        </a:rPr>
                        <a:t>έφτασεν</a:t>
                      </a:r>
                      <a:r>
                        <a:rPr lang="el-GR" b="0" dirty="0" smtClean="0">
                          <a:solidFill>
                            <a:srgbClr val="333333"/>
                          </a:solidFill>
                          <a:effectLst/>
                          <a:latin typeface="+mn-lt"/>
                        </a:rPr>
                        <a:t> η φοβερή σου ώρα. </a:t>
                      </a:r>
                      <a:endParaRPr lang="el-GR" b="0" dirty="0" smtClean="0">
                        <a:solidFill>
                          <a:srgbClr val="333333"/>
                        </a:solidFill>
                        <a:effectLst/>
                        <a:latin typeface="Calibri"/>
                      </a:endParaRPr>
                    </a:p>
                    <a:p>
                      <a:pPr algn="ctr"/>
                      <a:endParaRPr lang="el-GR" b="0" dirty="0" smtClean="0">
                        <a:solidFill>
                          <a:srgbClr val="333333"/>
                        </a:solidFill>
                        <a:effectLst/>
                        <a:latin typeface="Calibri"/>
                      </a:endParaRPr>
                    </a:p>
                    <a:p>
                      <a:pPr algn="ctr"/>
                      <a:endParaRPr lang="el-GR" b="0" dirty="0" smtClean="0">
                        <a:solidFill>
                          <a:srgbClr val="333333"/>
                        </a:solidFill>
                        <a:effectLst/>
                        <a:latin typeface="Calibri"/>
                      </a:endParaRPr>
                    </a:p>
                  </a:txBody>
                  <a:tcPr anchor="ctr">
                    <a:lnL>
                      <a:noFill/>
                    </a:lnL>
                    <a:lnR>
                      <a:noFill/>
                    </a:lnR>
                    <a:lnT>
                      <a:noFill/>
                    </a:lnT>
                    <a:lnB>
                      <a:noFill/>
                    </a:lnB>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143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038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ΕΠΑΝΑΛΗΨΕΙΣ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smtClean="0"/>
              <a:t>Αποφεύγετε να επαναλαμβάνετε την ίδια πληροφορία.</a:t>
            </a:r>
            <a:endParaRPr lang="en-US" dirty="0" smtClean="0"/>
          </a:p>
          <a:p>
            <a:endParaRPr lang="en-US" dirty="0"/>
          </a:p>
          <a:p>
            <a:pPr marL="0" indent="0" algn="ctr">
              <a:buNone/>
            </a:pPr>
            <a:r>
              <a:rPr lang="el-GR" sz="4800" b="1" dirty="0" smtClean="0">
                <a:effectLst>
                  <a:outerShdw blurRad="38100" dist="38100" dir="2700000" algn="tl">
                    <a:srgbClr val="000000">
                      <a:alpha val="43137"/>
                    </a:srgbClr>
                  </a:outerShdw>
                </a:effectLst>
              </a:rPr>
              <a:t>ΡΗΜΑΤΑ</a:t>
            </a:r>
          </a:p>
          <a:p>
            <a:r>
              <a:rPr lang="el-GR" dirty="0" smtClean="0"/>
              <a:t>Κάνετε </a:t>
            </a:r>
            <a:r>
              <a:rPr lang="el-GR" dirty="0"/>
              <a:t>χρήση των σωστών ρημάτων. </a:t>
            </a:r>
            <a:endParaRPr lang="el-GR" dirty="0" smtClean="0"/>
          </a:p>
          <a:p>
            <a:r>
              <a:rPr lang="el-GR" dirty="0" smtClean="0">
                <a:solidFill>
                  <a:srgbClr val="FF0000"/>
                </a:solidFill>
              </a:rPr>
              <a:t>Είδαμε τα αποτελέσματα του πειράματος. </a:t>
            </a:r>
            <a:endParaRPr lang="el-GR" dirty="0">
              <a:solidFill>
                <a:srgbClr val="FF0000"/>
              </a:solidFill>
            </a:endParaRPr>
          </a:p>
          <a:p>
            <a:r>
              <a:rPr lang="el-GR" dirty="0" smtClean="0">
                <a:solidFill>
                  <a:srgbClr val="FF0000"/>
                </a:solidFill>
              </a:rPr>
              <a:t>Καλύτερα, μελετήσαμε</a:t>
            </a:r>
            <a:r>
              <a:rPr lang="el-GR" dirty="0">
                <a:solidFill>
                  <a:srgbClr val="FF0000"/>
                </a:solidFill>
              </a:rPr>
              <a:t> </a:t>
            </a:r>
            <a:r>
              <a:rPr lang="el-GR" dirty="0" smtClean="0">
                <a:solidFill>
                  <a:srgbClr val="FF0000"/>
                </a:solidFill>
              </a:rPr>
              <a:t>ή εξετάσαμε.</a:t>
            </a:r>
            <a:endParaRPr lang="en-US" dirty="0">
              <a:solidFill>
                <a:srgbClr val="FF0000"/>
              </a:solidFill>
            </a:endParaRPr>
          </a:p>
        </p:txBody>
      </p:sp>
    </p:spTree>
    <p:extLst>
      <p:ext uri="{BB962C8B-B14F-4D97-AF65-F5344CB8AC3E}">
        <p14:creationId xmlns:p14="http://schemas.microsoft.com/office/powerpoint/2010/main" val="1835630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1143000"/>
          </a:xfrm>
        </p:spPr>
        <p:txBody>
          <a:bodyPr/>
          <a:lstStyle/>
          <a:p>
            <a:r>
              <a:rPr lang="el-GR" b="1" dirty="0" smtClean="0">
                <a:effectLst>
                  <a:outerShdw blurRad="38100" dist="38100" dir="2700000" algn="tl">
                    <a:srgbClr val="000000">
                      <a:alpha val="43137"/>
                    </a:srgbClr>
                  </a:outerShdw>
                </a:effectLst>
              </a:rPr>
              <a:t>ΒΙΒΛΙΟΓΡΑΦΙΚΕΣ ΠΑΡΑΠΟΜΠΕΣ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332037"/>
            <a:ext cx="8229600" cy="4525963"/>
          </a:xfrm>
        </p:spPr>
        <p:txBody>
          <a:bodyPr/>
          <a:lstStyle/>
          <a:p>
            <a:r>
              <a:rPr lang="el-GR" dirty="0" smtClean="0"/>
              <a:t>ΑΝΤΙΣΤΟΙΧΙΑ ΒΙΒΛΙΟΓΡΑΦΙΚΩΝ ΠΑΡΑΠΟΜΠΩΝ ΜΕ ΑΥΤΕΣ ΠΟΥ ΥΠΑΡΧΟΥΝ ΣΤΟ ΚΕΙΜΕΝΟ.</a:t>
            </a:r>
          </a:p>
          <a:p>
            <a:r>
              <a:rPr lang="el-GR" dirty="0" smtClean="0"/>
              <a:t>ΣΩΣΤΟΣ ΤΡΟΠΟΣ ΓΡΑΦΗΣ ΠΑΡΑΠΟΜΠΩΝ</a:t>
            </a:r>
            <a:endParaRPr lang="en-US" dirty="0"/>
          </a:p>
        </p:txBody>
      </p:sp>
    </p:spTree>
    <p:extLst>
      <p:ext uri="{BB962C8B-B14F-4D97-AF65-F5344CB8AC3E}">
        <p14:creationId xmlns:p14="http://schemas.microsoft.com/office/powerpoint/2010/main" val="4030969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ΚΑΛΟΣ</a:t>
            </a:r>
            <a:endParaRPr lang="el-GR" dirty="0"/>
          </a:p>
        </p:txBody>
      </p:sp>
      <p:sp>
        <p:nvSpPr>
          <p:cNvPr id="3" name="Θέση περιεχομένου 2"/>
          <p:cNvSpPr>
            <a:spLocks noGrp="1"/>
          </p:cNvSpPr>
          <p:nvPr>
            <p:ph idx="1"/>
          </p:nvPr>
        </p:nvSpPr>
        <p:spPr/>
        <p:txBody>
          <a:bodyPr/>
          <a:lstStyle/>
          <a:p>
            <a:r>
              <a:rPr lang="el-GR" dirty="0">
                <a:solidFill>
                  <a:srgbClr val="FF0000"/>
                </a:solidFill>
                <a:effectLst>
                  <a:outerShdw blurRad="38100" dist="38100" dir="2700000" algn="tl">
                    <a:srgbClr val="000000">
                      <a:alpha val="43137"/>
                    </a:srgbClr>
                  </a:outerShdw>
                </a:effectLst>
              </a:rPr>
              <a:t>όμορφος, ωραίος</a:t>
            </a:r>
          </a:p>
          <a:p>
            <a:r>
              <a:rPr lang="el-GR" dirty="0" smtClean="0">
                <a:solidFill>
                  <a:srgbClr val="FF0000"/>
                </a:solidFill>
                <a:effectLst>
                  <a:outerShdw blurRad="38100" dist="38100" dir="2700000" algn="tl">
                    <a:srgbClr val="000000">
                      <a:alpha val="43137"/>
                    </a:srgbClr>
                  </a:outerShdw>
                </a:effectLst>
              </a:rPr>
              <a:t>τίμιος</a:t>
            </a:r>
            <a:r>
              <a:rPr lang="el-GR" dirty="0">
                <a:solidFill>
                  <a:srgbClr val="FF0000"/>
                </a:solidFill>
                <a:effectLst>
                  <a:outerShdw blurRad="38100" dist="38100" dir="2700000" algn="tl">
                    <a:srgbClr val="000000">
                      <a:alpha val="43137"/>
                    </a:srgbClr>
                  </a:outerShdw>
                </a:effectLst>
              </a:rPr>
              <a:t>, ειλικρινής, δίκαιος, ευγενής</a:t>
            </a:r>
          </a:p>
          <a:p>
            <a:r>
              <a:rPr lang="el-GR" dirty="0">
                <a:solidFill>
                  <a:srgbClr val="FF0000"/>
                </a:solidFill>
                <a:effectLst>
                  <a:outerShdw blurRad="38100" dist="38100" dir="2700000" algn="tl">
                    <a:srgbClr val="000000">
                      <a:alpha val="43137"/>
                    </a:srgbClr>
                  </a:outerShdw>
                </a:effectLst>
              </a:rPr>
              <a:t>αρμόδιος, κατάλληλος</a:t>
            </a:r>
          </a:p>
          <a:p>
            <a:r>
              <a:rPr lang="el-GR" dirty="0">
                <a:solidFill>
                  <a:srgbClr val="FF0000"/>
                </a:solidFill>
                <a:effectLst>
                  <a:outerShdw blurRad="38100" dist="38100" dir="2700000" algn="tl">
                    <a:srgbClr val="000000">
                      <a:alpha val="43137"/>
                    </a:srgbClr>
                  </a:outerShdw>
                </a:effectLst>
              </a:rPr>
              <a:t>το ουδέτερο ως ουσιαστικό, δηλ. το καλόν = η καλλονή, η ωραιότητα, το ηθικό κάλλος και η αρετή</a:t>
            </a:r>
          </a:p>
        </p:txBody>
      </p:sp>
    </p:spTree>
    <p:extLst>
      <p:ext uri="{BB962C8B-B14F-4D97-AF65-F5344CB8AC3E}">
        <p14:creationId xmlns:p14="http://schemas.microsoft.com/office/powerpoint/2010/main" val="924070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effectLst>
                  <a:outerShdw blurRad="38100" dist="38100" dir="2700000" algn="tl">
                    <a:srgbClr val="000000">
                      <a:alpha val="43137"/>
                    </a:srgbClr>
                  </a:outerShdw>
                </a:effectLst>
              </a:rPr>
              <a:t>ΣΥΧΝΑ ΕΚΦΡΑΣΤΙΚΑ ΛΑΘΗ</a:t>
            </a:r>
            <a:br>
              <a:rPr lang="el-GR" b="1" dirty="0" smtClean="0">
                <a:effectLst>
                  <a:outerShdw blurRad="38100" dist="38100" dir="2700000" algn="tl">
                    <a:srgbClr val="000000">
                      <a:alpha val="43137"/>
                    </a:srgbClr>
                  </a:outerShdw>
                </a:effectLst>
              </a:rPr>
            </a:br>
            <a:r>
              <a:rPr lang="el-GR" b="1" dirty="0" smtClean="0">
                <a:effectLst>
                  <a:outerShdw blurRad="38100" dist="38100" dir="2700000" algn="tl">
                    <a:srgbClr val="000000">
                      <a:alpha val="43137"/>
                    </a:srgbClr>
                  </a:outerShdw>
                </a:effectLst>
              </a:rPr>
              <a:t>ΚΑΛΟΣ-ΚΑΚΟΣ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just"/>
            <a:r>
              <a:rPr lang="el-GR" dirty="0" smtClean="0"/>
              <a:t>Η απόδοση της αντίδρασης ήταν κακή.</a:t>
            </a:r>
          </a:p>
          <a:p>
            <a:pPr algn="just"/>
            <a:r>
              <a:rPr lang="el-GR" dirty="0" smtClean="0"/>
              <a:t>Το αντιδραστήριο Χ είναι καλό πυρηνόφιλο.</a:t>
            </a:r>
          </a:p>
          <a:p>
            <a:pPr algn="just"/>
            <a:r>
              <a:rPr lang="el-GR" dirty="0" smtClean="0"/>
              <a:t>Η πρόσδεση του μορίου στον υποδοχέα ήταν καλή.</a:t>
            </a:r>
          </a:p>
          <a:p>
            <a:pPr algn="just"/>
            <a:r>
              <a:rPr lang="el-GR" dirty="0" smtClean="0"/>
              <a:t>Το οξύ Α είναι καλό για να διεξαχθεί η αντίδραση Β.</a:t>
            </a:r>
          </a:p>
          <a:p>
            <a:pPr algn="just"/>
            <a:r>
              <a:rPr lang="el-GR" b="1" dirty="0" smtClean="0">
                <a:solidFill>
                  <a:srgbClr val="FF0000"/>
                </a:solidFill>
                <a:effectLst>
                  <a:outerShdw blurRad="38100" dist="38100" dir="2700000" algn="tl">
                    <a:srgbClr val="000000">
                      <a:alpha val="43137"/>
                    </a:srgbClr>
                  </a:outerShdw>
                </a:effectLst>
              </a:rPr>
              <a:t>ΑΠΟΔΟΤΙΚΟΣ, ΚΑΤΑΛΛΗΛΟΣ, ΙΣΧΥΡΟΣ, ΑΣΘΕΝΗΣ, ΜΙΚΡΗ, ΜΕΓΑΛΗ, ΜΕΤΡΙΑ ΚΛΠ ΕΙΝΑΙ ΚΑΤΑΛΗΛΟΤΕΡΕΣ ΛΕΞΕΙΣ.</a:t>
            </a:r>
          </a:p>
          <a:p>
            <a:endParaRPr lang="el-GR" dirty="0" smtClean="0"/>
          </a:p>
          <a:p>
            <a:endParaRPr lang="en-US" dirty="0"/>
          </a:p>
        </p:txBody>
      </p:sp>
    </p:spTree>
    <p:extLst>
      <p:ext uri="{BB962C8B-B14F-4D97-AF65-F5344CB8AC3E}">
        <p14:creationId xmlns:p14="http://schemas.microsoft.com/office/powerpoint/2010/main" val="787915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ΒΛΕΠΩ -ΠΑΡΑΤΗΡΩ</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smtClean="0"/>
              <a:t>Είδα ότι η αντίδραση δεν προχωρούσε.</a:t>
            </a:r>
          </a:p>
          <a:p>
            <a:r>
              <a:rPr lang="el-GR" dirty="0" smtClean="0"/>
              <a:t>Είδαμε σαν αποτέλεσμα την εμφάνιση του κίτρινου χρώματος.</a:t>
            </a:r>
          </a:p>
          <a:p>
            <a:r>
              <a:rPr lang="el-GR" dirty="0" smtClean="0"/>
              <a:t>Είδαμε ότι σχηματίστηκαν μικροί κρύσταλλοι του προϊόντος.  </a:t>
            </a:r>
          </a:p>
          <a:p>
            <a:r>
              <a:rPr lang="el-GR" dirty="0" smtClean="0">
                <a:solidFill>
                  <a:srgbClr val="FF0000"/>
                </a:solidFill>
                <a:effectLst>
                  <a:outerShdw blurRad="38100" dist="38100" dir="2700000" algn="tl">
                    <a:srgbClr val="000000">
                      <a:alpha val="43137"/>
                    </a:srgbClr>
                  </a:outerShdw>
                </a:effectLst>
              </a:rPr>
              <a:t>ΝΑ ΠΡΟΤΙΜΑΤΕ ΤΟ ΡΗΜΑ ΠΑΡΑΤΗΡΩ ΠΑΡΑ ΤΟ ΒΛΕΠΩ.</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8438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ΑΣΚΗΣΕΙΣ</a:t>
            </a:r>
            <a:endParaRPr lang="el-GR" dirty="0"/>
          </a:p>
        </p:txBody>
      </p:sp>
      <p:sp>
        <p:nvSpPr>
          <p:cNvPr id="3" name="Θέση περιεχομένου 2"/>
          <p:cNvSpPr>
            <a:spLocks noGrp="1"/>
          </p:cNvSpPr>
          <p:nvPr>
            <p:ph idx="1"/>
          </p:nvPr>
        </p:nvSpPr>
        <p:spPr/>
        <p:txBody>
          <a:bodyPr/>
          <a:lstStyle/>
          <a:p>
            <a:r>
              <a:rPr lang="el-GR" dirty="0" err="1" smtClean="0">
                <a:solidFill>
                  <a:srgbClr val="FF0000"/>
                </a:solidFill>
                <a:effectLst>
                  <a:outerShdw blurRad="38100" dist="38100" dir="2700000" algn="tl">
                    <a:srgbClr val="000000">
                      <a:alpha val="43137"/>
                    </a:srgbClr>
                  </a:outerShdw>
                </a:effectLst>
              </a:rPr>
              <a:t>Εντοπιστε</a:t>
            </a:r>
            <a:r>
              <a:rPr lang="el-GR" dirty="0" smtClean="0">
                <a:solidFill>
                  <a:srgbClr val="FF0000"/>
                </a:solidFill>
                <a:effectLst>
                  <a:outerShdw blurRad="38100" dist="38100" dir="2700000" algn="tl">
                    <a:srgbClr val="000000">
                      <a:alpha val="43137"/>
                    </a:srgbClr>
                  </a:outerShdw>
                </a:effectLst>
              </a:rPr>
              <a:t> τα λάθη στις παρακάτω προτάσεις.</a:t>
            </a:r>
          </a:p>
          <a:p>
            <a:r>
              <a:rPr lang="el-GR" dirty="0" smtClean="0"/>
              <a:t>1. Οι αντιδράσεις ήταν αξιοσημείωτα καθαρές.</a:t>
            </a:r>
          </a:p>
          <a:p>
            <a:r>
              <a:rPr lang="el-GR" dirty="0" smtClean="0"/>
              <a:t>Ενδεχομένως η χρήση του αναγωγικού αντιδραστηρίου να οδηγήσει σε μεγάλη χειροτέρευση των προϊόντων.</a:t>
            </a:r>
          </a:p>
          <a:p>
            <a:r>
              <a:rPr lang="el-GR" dirty="0" smtClean="0"/>
              <a:t>Η έρευνα πάνω στις </a:t>
            </a:r>
            <a:r>
              <a:rPr lang="el-GR" dirty="0" err="1" smtClean="0"/>
              <a:t>καρβα</a:t>
            </a:r>
            <a:r>
              <a:rPr lang="el-GR" dirty="0" smtClean="0"/>
              <a:t>-</a:t>
            </a:r>
            <a:r>
              <a:rPr lang="el-GR" dirty="0" err="1" smtClean="0"/>
              <a:t>πυρανόζες</a:t>
            </a:r>
            <a:r>
              <a:rPr lang="el-GR" dirty="0" smtClean="0"/>
              <a:t> άρχισε το 1943.</a:t>
            </a:r>
          </a:p>
          <a:p>
            <a:pPr marL="0" indent="0">
              <a:buNone/>
            </a:pPr>
            <a:endParaRPr lang="el-GR" dirty="0"/>
          </a:p>
        </p:txBody>
      </p:sp>
    </p:spTree>
    <p:extLst>
      <p:ext uri="{BB962C8B-B14F-4D97-AF65-F5344CB8AC3E}">
        <p14:creationId xmlns:p14="http://schemas.microsoft.com/office/powerpoint/2010/main" val="347369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ΑΣΚΗΣΕΙΣ</a:t>
            </a:r>
            <a:endParaRPr lang="el-GR" dirty="0"/>
          </a:p>
        </p:txBody>
      </p:sp>
      <p:sp>
        <p:nvSpPr>
          <p:cNvPr id="3" name="Θέση περιεχομένου 2"/>
          <p:cNvSpPr>
            <a:spLocks noGrp="1"/>
          </p:cNvSpPr>
          <p:nvPr>
            <p:ph idx="1"/>
          </p:nvPr>
        </p:nvSpPr>
        <p:spPr/>
        <p:txBody>
          <a:bodyPr>
            <a:normAutofit lnSpcReduction="10000"/>
          </a:bodyPr>
          <a:lstStyle/>
          <a:p>
            <a:r>
              <a:rPr lang="el-GR" dirty="0" err="1" smtClean="0"/>
              <a:t>Εντοπιστε</a:t>
            </a:r>
            <a:r>
              <a:rPr lang="el-GR" dirty="0" smtClean="0"/>
              <a:t> τα λάθη στις παρακάτω προτάσεις.</a:t>
            </a:r>
          </a:p>
          <a:p>
            <a:r>
              <a:rPr lang="el-GR" dirty="0" smtClean="0"/>
              <a:t>1. Οι αντιδράσεις </a:t>
            </a:r>
            <a:r>
              <a:rPr lang="el-GR" strike="sngStrike" dirty="0" smtClean="0">
                <a:solidFill>
                  <a:srgbClr val="FF0000"/>
                </a:solidFill>
              </a:rPr>
              <a:t>ήταν αξιοσημείωτα </a:t>
            </a:r>
            <a:r>
              <a:rPr lang="el-GR" strike="sngStrike" dirty="0" err="1" smtClean="0">
                <a:solidFill>
                  <a:srgbClr val="FF0000"/>
                </a:solidFill>
              </a:rPr>
              <a:t>καθαρές.</a:t>
            </a:r>
            <a:r>
              <a:rPr lang="el-GR" dirty="0" err="1" smtClean="0">
                <a:solidFill>
                  <a:srgbClr val="FF0000"/>
                </a:solidFill>
              </a:rPr>
              <a:t>παρήγαγαν</a:t>
            </a:r>
            <a:r>
              <a:rPr lang="el-GR" dirty="0" smtClean="0">
                <a:solidFill>
                  <a:srgbClr val="FF0000"/>
                </a:solidFill>
              </a:rPr>
              <a:t> καθαρά προϊόντα.</a:t>
            </a:r>
            <a:endParaRPr lang="el-GR" strike="sngStrike" dirty="0" smtClean="0">
              <a:solidFill>
                <a:srgbClr val="FF0000"/>
              </a:solidFill>
            </a:endParaRPr>
          </a:p>
          <a:p>
            <a:r>
              <a:rPr lang="el-GR" dirty="0" smtClean="0"/>
              <a:t>Ενδεχομένως η χρήση του αναγωγικού αντιδραστηρίου να οδηγήσει σε </a:t>
            </a:r>
            <a:r>
              <a:rPr lang="el-GR" strike="sngStrike" dirty="0" smtClean="0"/>
              <a:t>μεγάλη χ</a:t>
            </a:r>
            <a:r>
              <a:rPr lang="el-GR" strike="sngStrike" dirty="0" smtClean="0">
                <a:solidFill>
                  <a:srgbClr val="FF0000"/>
                </a:solidFill>
              </a:rPr>
              <a:t>ειροτέρευση</a:t>
            </a:r>
            <a:r>
              <a:rPr lang="el-GR" dirty="0" smtClean="0">
                <a:solidFill>
                  <a:srgbClr val="FF0000"/>
                </a:solidFill>
              </a:rPr>
              <a:t>  πολύ μικρότερη απόδοση των </a:t>
            </a:r>
            <a:r>
              <a:rPr lang="el-GR" dirty="0" smtClean="0"/>
              <a:t>προϊόντων.</a:t>
            </a:r>
          </a:p>
          <a:p>
            <a:r>
              <a:rPr lang="el-GR" dirty="0" smtClean="0"/>
              <a:t>Η έρευνα </a:t>
            </a:r>
            <a:r>
              <a:rPr lang="el-GR" strike="sngStrike" dirty="0" smtClean="0">
                <a:solidFill>
                  <a:srgbClr val="FF0000"/>
                </a:solidFill>
              </a:rPr>
              <a:t>πάνω</a:t>
            </a:r>
            <a:r>
              <a:rPr lang="el-GR" dirty="0" smtClean="0"/>
              <a:t> στις </a:t>
            </a:r>
            <a:r>
              <a:rPr lang="el-GR" dirty="0" err="1" smtClean="0"/>
              <a:t>καρβα</a:t>
            </a:r>
            <a:r>
              <a:rPr lang="el-GR" dirty="0" smtClean="0"/>
              <a:t>-</a:t>
            </a:r>
            <a:r>
              <a:rPr lang="el-GR" dirty="0" err="1" smtClean="0"/>
              <a:t>πυρανόζες</a:t>
            </a:r>
            <a:r>
              <a:rPr lang="el-GR" dirty="0" smtClean="0"/>
              <a:t> άρχισε το 1943.</a:t>
            </a:r>
          </a:p>
          <a:p>
            <a:pPr marL="0" indent="0">
              <a:buNone/>
            </a:pPr>
            <a:endParaRPr lang="el-GR" dirty="0"/>
          </a:p>
        </p:txBody>
      </p:sp>
    </p:spTree>
    <p:extLst>
      <p:ext uri="{BB962C8B-B14F-4D97-AF65-F5344CB8AC3E}">
        <p14:creationId xmlns:p14="http://schemas.microsoft.com/office/powerpoint/2010/main" val="347011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ΕΛΛΗΝΙΚΗ ΓΛΩΣΣΑ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ctr"/>
            <a:endParaRPr lang="el-GR" u="sng" dirty="0" smtClean="0">
              <a:solidFill>
                <a:srgbClr val="FF0000"/>
              </a:solidFill>
              <a:effectLst>
                <a:outerShdw blurRad="38100" dist="38100" dir="2700000" algn="tl">
                  <a:srgbClr val="000000">
                    <a:alpha val="43137"/>
                  </a:srgbClr>
                </a:outerShdw>
              </a:effectLst>
            </a:endParaRPr>
          </a:p>
          <a:p>
            <a:r>
              <a:rPr lang="el-GR" dirty="0" smtClean="0"/>
              <a:t>Μοναδικό πλούτο, πλούσια σε λεξιλόγια</a:t>
            </a:r>
          </a:p>
          <a:p>
            <a:r>
              <a:rPr lang="el-GR" dirty="0" smtClean="0"/>
              <a:t>Πειθαρχία</a:t>
            </a:r>
          </a:p>
          <a:p>
            <a:r>
              <a:rPr lang="el-GR" dirty="0" smtClean="0"/>
              <a:t>Λογική δομή και ευαισθησία</a:t>
            </a:r>
          </a:p>
          <a:p>
            <a:r>
              <a:rPr lang="el-GR" dirty="0" err="1" smtClean="0"/>
              <a:t>Λεξιπλασία</a:t>
            </a:r>
            <a:endParaRPr lang="el-GR" dirty="0" smtClean="0"/>
          </a:p>
          <a:p>
            <a:r>
              <a:rPr lang="el-GR" dirty="0" smtClean="0"/>
              <a:t>Πλαστικότητα</a:t>
            </a:r>
          </a:p>
          <a:p>
            <a:r>
              <a:rPr lang="el-GR" dirty="0" smtClean="0"/>
              <a:t>Σαφήνεια</a:t>
            </a:r>
          </a:p>
          <a:p>
            <a:r>
              <a:rPr lang="el-GR" dirty="0" smtClean="0"/>
              <a:t>Διαύγεια  </a:t>
            </a:r>
          </a:p>
        </p:txBody>
      </p:sp>
    </p:spTree>
    <p:extLst>
      <p:ext uri="{BB962C8B-B14F-4D97-AF65-F5344CB8AC3E}">
        <p14:creationId xmlns:p14="http://schemas.microsoft.com/office/powerpoint/2010/main" val="33422264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ΑΣΚΗΣΕΙΣ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b="1" dirty="0" err="1" smtClean="0">
                <a:solidFill>
                  <a:srgbClr val="FF0000"/>
                </a:solidFill>
              </a:rPr>
              <a:t>Εντοπιστε</a:t>
            </a:r>
            <a:r>
              <a:rPr lang="el-GR" b="1" dirty="0" smtClean="0">
                <a:solidFill>
                  <a:srgbClr val="FF0000"/>
                </a:solidFill>
              </a:rPr>
              <a:t> τα λάθη στις παρακάτω προτάσεις.</a:t>
            </a:r>
          </a:p>
          <a:p>
            <a:r>
              <a:rPr lang="el-GR" dirty="0" smtClean="0"/>
              <a:t>Το αντιδραστήριο </a:t>
            </a:r>
            <a:r>
              <a:rPr lang="en-US" dirty="0" smtClean="0"/>
              <a:t>Grignard </a:t>
            </a:r>
            <a:r>
              <a:rPr lang="el-GR" dirty="0" smtClean="0"/>
              <a:t>έπαιξε ρόλο στη διεκπεραίωση της αντίδρασης.</a:t>
            </a:r>
          </a:p>
          <a:p>
            <a:r>
              <a:rPr lang="el-GR" dirty="0" smtClean="0"/>
              <a:t>Τα βιοχημικά μονοπάτια της αντίδρασης είναι τα εξής. </a:t>
            </a:r>
          </a:p>
          <a:p>
            <a:r>
              <a:rPr lang="el-GR" dirty="0" smtClean="0"/>
              <a:t>Υπάρχουν τα </a:t>
            </a:r>
            <a:r>
              <a:rPr lang="el-GR" dirty="0" err="1" smtClean="0"/>
              <a:t>ηλεκτρονιακά</a:t>
            </a:r>
            <a:r>
              <a:rPr lang="el-GR" dirty="0" smtClean="0"/>
              <a:t> φτωχά και πλούσια αντιδραστήρια.</a:t>
            </a:r>
          </a:p>
          <a:p>
            <a:r>
              <a:rPr lang="el-GR" dirty="0" smtClean="0"/>
              <a:t>Η αναγωγή του </a:t>
            </a:r>
            <a:r>
              <a:rPr lang="en-US" dirty="0" err="1" smtClean="0"/>
              <a:t>cis</a:t>
            </a:r>
            <a:r>
              <a:rPr lang="en-US" dirty="0" smtClean="0"/>
              <a:t> </a:t>
            </a:r>
            <a:r>
              <a:rPr lang="el-GR" dirty="0" err="1" smtClean="0"/>
              <a:t>πεντένιο</a:t>
            </a:r>
            <a:r>
              <a:rPr lang="el-GR" dirty="0" smtClean="0"/>
              <a:t> θα </a:t>
            </a:r>
            <a:r>
              <a:rPr lang="el-GR" dirty="0" err="1" smtClean="0"/>
              <a:t>παράξει</a:t>
            </a:r>
            <a:r>
              <a:rPr lang="el-GR" dirty="0" smtClean="0"/>
              <a:t> κορεσμένη ένωση.</a:t>
            </a:r>
          </a:p>
          <a:p>
            <a:r>
              <a:rPr lang="el-GR" dirty="0" smtClean="0"/>
              <a:t>Το φάρμακο ΑΖΤ χορηγείται ενάντια στον </a:t>
            </a:r>
            <a:r>
              <a:rPr lang="en-US" dirty="0" smtClean="0"/>
              <a:t>HIV. </a:t>
            </a:r>
            <a:endParaRPr lang="el-GR" dirty="0" smtClean="0"/>
          </a:p>
          <a:p>
            <a:pPr marL="0" indent="0">
              <a:buNone/>
            </a:pPr>
            <a:endParaRPr lang="el-GR" dirty="0"/>
          </a:p>
        </p:txBody>
      </p:sp>
    </p:spTree>
    <p:extLst>
      <p:ext uri="{BB962C8B-B14F-4D97-AF65-F5344CB8AC3E}">
        <p14:creationId xmlns:p14="http://schemas.microsoft.com/office/powerpoint/2010/main" val="2727151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ΑΣΚΗΣΕΙΣ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err="1" smtClean="0"/>
              <a:t>Εντοπιστε</a:t>
            </a:r>
            <a:r>
              <a:rPr lang="el-GR" dirty="0" smtClean="0"/>
              <a:t> τα λάθη στις παρακάτω προτάσεις.</a:t>
            </a:r>
          </a:p>
          <a:p>
            <a:r>
              <a:rPr lang="el-GR" dirty="0" smtClean="0"/>
              <a:t>Το αντιδραστήριο </a:t>
            </a:r>
            <a:r>
              <a:rPr lang="en-US" dirty="0" smtClean="0"/>
              <a:t>Grignard </a:t>
            </a:r>
            <a:r>
              <a:rPr lang="el-GR" strike="sngStrike" dirty="0" smtClean="0">
                <a:solidFill>
                  <a:srgbClr val="FF0000"/>
                </a:solidFill>
              </a:rPr>
              <a:t>έπαιξε</a:t>
            </a:r>
            <a:r>
              <a:rPr lang="el-GR" dirty="0" smtClean="0">
                <a:solidFill>
                  <a:srgbClr val="FF0000"/>
                </a:solidFill>
              </a:rPr>
              <a:t> διαδραμάτισε </a:t>
            </a:r>
            <a:r>
              <a:rPr lang="el-GR" dirty="0" smtClean="0"/>
              <a:t>ρόλο στη διεκπεραίωση της αντίδρασης.</a:t>
            </a:r>
          </a:p>
          <a:p>
            <a:r>
              <a:rPr lang="el-GR" dirty="0" smtClean="0"/>
              <a:t>Υπάρχουν τα </a:t>
            </a:r>
            <a:r>
              <a:rPr lang="el-GR" dirty="0" err="1" smtClean="0"/>
              <a:t>ηλεκτρονιακά</a:t>
            </a:r>
            <a:r>
              <a:rPr lang="el-GR" dirty="0" smtClean="0"/>
              <a:t> </a:t>
            </a:r>
            <a:r>
              <a:rPr lang="el-GR" strike="sngStrike" dirty="0" smtClean="0"/>
              <a:t>φτωχά και πλούσια </a:t>
            </a:r>
            <a:r>
              <a:rPr lang="el-GR" dirty="0" err="1" smtClean="0">
                <a:solidFill>
                  <a:srgbClr val="FF0000"/>
                </a:solidFill>
              </a:rPr>
              <a:t>ελλειματικά</a:t>
            </a:r>
            <a:r>
              <a:rPr lang="el-GR" dirty="0" smtClean="0">
                <a:solidFill>
                  <a:srgbClr val="FF0000"/>
                </a:solidFill>
              </a:rPr>
              <a:t> και πλεονάζοντα </a:t>
            </a:r>
            <a:r>
              <a:rPr lang="el-GR" dirty="0" smtClean="0"/>
              <a:t>αντιδραστήρια.</a:t>
            </a:r>
          </a:p>
          <a:p>
            <a:r>
              <a:rPr lang="el-GR" dirty="0" smtClean="0"/>
              <a:t>Η αναγωγή του </a:t>
            </a:r>
            <a:r>
              <a:rPr lang="en-US" dirty="0" err="1" smtClean="0"/>
              <a:t>cis</a:t>
            </a:r>
            <a:r>
              <a:rPr lang="en-US" dirty="0" smtClean="0"/>
              <a:t> </a:t>
            </a:r>
            <a:r>
              <a:rPr lang="el-GR" dirty="0" err="1" smtClean="0"/>
              <a:t>πεντένιο</a:t>
            </a:r>
            <a:r>
              <a:rPr lang="el-GR" dirty="0" smtClean="0"/>
              <a:t> θα </a:t>
            </a:r>
            <a:r>
              <a:rPr lang="el-GR" strike="sngStrike" dirty="0" err="1" smtClean="0">
                <a:solidFill>
                  <a:srgbClr val="FF0000"/>
                </a:solidFill>
              </a:rPr>
              <a:t>παράξει</a:t>
            </a:r>
            <a:r>
              <a:rPr lang="el-GR" strike="sngStrike" dirty="0" smtClean="0">
                <a:solidFill>
                  <a:srgbClr val="FF0000"/>
                </a:solidFill>
              </a:rPr>
              <a:t> </a:t>
            </a:r>
            <a:r>
              <a:rPr lang="el-GR" dirty="0" smtClean="0">
                <a:solidFill>
                  <a:srgbClr val="FF0000"/>
                </a:solidFill>
              </a:rPr>
              <a:t>παραγάγει</a:t>
            </a:r>
            <a:r>
              <a:rPr lang="el-GR" dirty="0" smtClean="0"/>
              <a:t>  κορεσμένη ένωση.</a:t>
            </a:r>
          </a:p>
          <a:p>
            <a:r>
              <a:rPr lang="el-GR" dirty="0" smtClean="0"/>
              <a:t>Το φάρμακο ΑΖΤ χορηγείται </a:t>
            </a:r>
            <a:r>
              <a:rPr lang="el-GR" strike="sngStrike" dirty="0" smtClean="0">
                <a:solidFill>
                  <a:srgbClr val="FF0000"/>
                </a:solidFill>
              </a:rPr>
              <a:t>ενάντια</a:t>
            </a:r>
            <a:r>
              <a:rPr lang="el-GR" dirty="0"/>
              <a:t> </a:t>
            </a:r>
            <a:r>
              <a:rPr lang="el-GR" strike="sngStrike" dirty="0">
                <a:solidFill>
                  <a:srgbClr val="FF0000"/>
                </a:solidFill>
              </a:rPr>
              <a:t>στον </a:t>
            </a:r>
            <a:r>
              <a:rPr lang="el-GR" dirty="0">
                <a:solidFill>
                  <a:srgbClr val="FF0000"/>
                </a:solidFill>
              </a:rPr>
              <a:t>κατά του </a:t>
            </a:r>
            <a:r>
              <a:rPr lang="en-US" dirty="0" smtClean="0">
                <a:solidFill>
                  <a:srgbClr val="FF0000"/>
                </a:solidFill>
              </a:rPr>
              <a:t>HIV. </a:t>
            </a:r>
            <a:endParaRPr lang="el-GR" dirty="0" smtClean="0">
              <a:solidFill>
                <a:srgbClr val="FF0000"/>
              </a:solidFill>
            </a:endParaRPr>
          </a:p>
          <a:p>
            <a:pPr marL="0" indent="0">
              <a:buNone/>
            </a:pPr>
            <a:endParaRPr lang="el-GR" dirty="0"/>
          </a:p>
        </p:txBody>
      </p:sp>
    </p:spTree>
    <p:extLst>
      <p:ext uri="{BB962C8B-B14F-4D97-AF65-F5344CB8AC3E}">
        <p14:creationId xmlns:p14="http://schemas.microsoft.com/office/powerpoint/2010/main" val="4279190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Επιλέξτε το ορθό</a:t>
            </a:r>
            <a:endParaRPr lang="el-GR" dirty="0"/>
          </a:p>
        </p:txBody>
      </p:sp>
      <p:sp>
        <p:nvSpPr>
          <p:cNvPr id="3" name="Θέση περιεχομένου 2"/>
          <p:cNvSpPr>
            <a:spLocks noGrp="1"/>
          </p:cNvSpPr>
          <p:nvPr>
            <p:ph idx="1"/>
          </p:nvPr>
        </p:nvSpPr>
        <p:spPr/>
        <p:txBody>
          <a:bodyPr/>
          <a:lstStyle/>
          <a:p>
            <a:r>
              <a:rPr lang="el-GR" dirty="0" err="1" smtClean="0"/>
              <a:t>Διήθιση</a:t>
            </a:r>
            <a:r>
              <a:rPr lang="el-GR" dirty="0" smtClean="0"/>
              <a:t> ή διήθηση</a:t>
            </a:r>
          </a:p>
          <a:p>
            <a:r>
              <a:rPr lang="el-GR" dirty="0" smtClean="0"/>
              <a:t>Παρ’ όλα αυτά ή παρόλα αυτά</a:t>
            </a:r>
          </a:p>
          <a:p>
            <a:r>
              <a:rPr lang="el-GR" dirty="0" smtClean="0"/>
              <a:t>Εργάσθηκε σαν ερευνητής εργάσθηκε ως ερευνητής</a:t>
            </a:r>
          </a:p>
          <a:p>
            <a:r>
              <a:rPr lang="el-GR" dirty="0" smtClean="0"/>
              <a:t>Εισιτήριο </a:t>
            </a:r>
            <a:r>
              <a:rPr lang="el-GR" dirty="0" err="1" smtClean="0"/>
              <a:t>εισητήριο</a:t>
            </a:r>
            <a:r>
              <a:rPr lang="el-GR" dirty="0" smtClean="0"/>
              <a:t> </a:t>
            </a:r>
          </a:p>
          <a:p>
            <a:r>
              <a:rPr lang="el-GR" dirty="0" smtClean="0"/>
              <a:t>Συνονθύλευμα ή </a:t>
            </a:r>
            <a:r>
              <a:rPr lang="el-GR" dirty="0" err="1" smtClean="0"/>
              <a:t>συνοθύλευμα</a:t>
            </a:r>
            <a:endParaRPr lang="el-GR" dirty="0" smtClean="0"/>
          </a:p>
          <a:p>
            <a:r>
              <a:rPr lang="el-GR" dirty="0" smtClean="0"/>
              <a:t>Ενέσκηψε του ερευνητικού προβλήματος ή έσκυψε στο ερευνητικό πρόβλημα</a:t>
            </a:r>
            <a:endParaRPr lang="el-GR" dirty="0"/>
          </a:p>
        </p:txBody>
      </p:sp>
    </p:spTree>
    <p:extLst>
      <p:ext uri="{BB962C8B-B14F-4D97-AF65-F5344CB8AC3E}">
        <p14:creationId xmlns:p14="http://schemas.microsoft.com/office/powerpoint/2010/main" val="1401984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Επιλέξτε το ορθό</a:t>
            </a:r>
            <a:endParaRPr lang="el-GR" dirty="0"/>
          </a:p>
        </p:txBody>
      </p:sp>
      <p:sp>
        <p:nvSpPr>
          <p:cNvPr id="3" name="Θέση περιεχομένου 2"/>
          <p:cNvSpPr>
            <a:spLocks noGrp="1"/>
          </p:cNvSpPr>
          <p:nvPr>
            <p:ph idx="1"/>
          </p:nvPr>
        </p:nvSpPr>
        <p:spPr/>
        <p:txBody>
          <a:bodyPr/>
          <a:lstStyle/>
          <a:p>
            <a:r>
              <a:rPr lang="el-GR" dirty="0" err="1" smtClean="0"/>
              <a:t>Διήθιση</a:t>
            </a:r>
            <a:r>
              <a:rPr lang="el-GR" dirty="0" smtClean="0"/>
              <a:t> ή </a:t>
            </a:r>
            <a:r>
              <a:rPr lang="el-GR" dirty="0" smtClean="0">
                <a:solidFill>
                  <a:srgbClr val="FF0000"/>
                </a:solidFill>
              </a:rPr>
              <a:t>διήθηση</a:t>
            </a:r>
          </a:p>
          <a:p>
            <a:r>
              <a:rPr lang="el-GR" dirty="0" smtClean="0">
                <a:solidFill>
                  <a:srgbClr val="FF0000"/>
                </a:solidFill>
              </a:rPr>
              <a:t>Παρ’ όλα αυτά </a:t>
            </a:r>
            <a:r>
              <a:rPr lang="el-GR" dirty="0" smtClean="0"/>
              <a:t>ή παρόλα αυτά</a:t>
            </a:r>
          </a:p>
          <a:p>
            <a:r>
              <a:rPr lang="el-GR" dirty="0" smtClean="0"/>
              <a:t>Εργάσθηκε σαν ερευνητής </a:t>
            </a:r>
            <a:r>
              <a:rPr lang="el-GR" dirty="0" smtClean="0">
                <a:solidFill>
                  <a:srgbClr val="FF0000"/>
                </a:solidFill>
              </a:rPr>
              <a:t>εργάσθηκε ως ερευνητής</a:t>
            </a:r>
          </a:p>
          <a:p>
            <a:r>
              <a:rPr lang="el-GR" dirty="0" smtClean="0">
                <a:solidFill>
                  <a:srgbClr val="FF0000"/>
                </a:solidFill>
              </a:rPr>
              <a:t>Εισιτήριο </a:t>
            </a:r>
            <a:r>
              <a:rPr lang="el-GR" dirty="0" err="1" smtClean="0"/>
              <a:t>εισητήριο</a:t>
            </a:r>
            <a:r>
              <a:rPr lang="el-GR" dirty="0" smtClean="0"/>
              <a:t> </a:t>
            </a:r>
          </a:p>
          <a:p>
            <a:r>
              <a:rPr lang="el-GR" dirty="0" smtClean="0">
                <a:solidFill>
                  <a:srgbClr val="FF0000"/>
                </a:solidFill>
              </a:rPr>
              <a:t>Συνονθύλευμα </a:t>
            </a:r>
            <a:r>
              <a:rPr lang="el-GR" dirty="0" smtClean="0"/>
              <a:t>ή </a:t>
            </a:r>
            <a:r>
              <a:rPr lang="el-GR" dirty="0" err="1" smtClean="0"/>
              <a:t>συνοθύλευμα</a:t>
            </a:r>
            <a:endParaRPr lang="el-GR" dirty="0" smtClean="0"/>
          </a:p>
          <a:p>
            <a:r>
              <a:rPr lang="el-GR" dirty="0" smtClean="0"/>
              <a:t>Ενέσκηψε του ερευνητικού προβλήματος ή </a:t>
            </a:r>
            <a:r>
              <a:rPr lang="el-GR" dirty="0" smtClean="0">
                <a:solidFill>
                  <a:srgbClr val="FF0000"/>
                </a:solidFill>
              </a:rPr>
              <a:t>έσκυψε</a:t>
            </a:r>
            <a:r>
              <a:rPr lang="el-GR" dirty="0" smtClean="0"/>
              <a:t> στο ερευνητικό πρόβλημα</a:t>
            </a:r>
            <a:endParaRPr lang="el-GR" dirty="0"/>
          </a:p>
        </p:txBody>
      </p:sp>
    </p:spTree>
    <p:extLst>
      <p:ext uri="{BB962C8B-B14F-4D97-AF65-F5344CB8AC3E}">
        <p14:creationId xmlns:p14="http://schemas.microsoft.com/office/powerpoint/2010/main" val="4010519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Επιλέξτε το ορθό</a:t>
            </a:r>
            <a:endParaRPr lang="el-GR" dirty="0"/>
          </a:p>
        </p:txBody>
      </p:sp>
      <p:sp>
        <p:nvSpPr>
          <p:cNvPr id="3" name="Θέση περιεχομένου 2"/>
          <p:cNvSpPr>
            <a:spLocks noGrp="1"/>
          </p:cNvSpPr>
          <p:nvPr>
            <p:ph idx="1"/>
          </p:nvPr>
        </p:nvSpPr>
        <p:spPr/>
        <p:txBody>
          <a:bodyPr/>
          <a:lstStyle/>
          <a:p>
            <a:r>
              <a:rPr lang="el-GR" dirty="0" smtClean="0"/>
              <a:t>Παρεισφρέω ή </a:t>
            </a:r>
            <a:r>
              <a:rPr lang="el-GR" dirty="0" err="1" smtClean="0"/>
              <a:t>παρεισφρύω</a:t>
            </a:r>
            <a:endParaRPr lang="el-GR" dirty="0" smtClean="0"/>
          </a:p>
          <a:p>
            <a:r>
              <a:rPr lang="el-GR" dirty="0" err="1" smtClean="0"/>
              <a:t>Παρεπιπτόντως</a:t>
            </a:r>
            <a:r>
              <a:rPr lang="el-GR" dirty="0" smtClean="0"/>
              <a:t> ή παρεμπιπτόντως</a:t>
            </a:r>
          </a:p>
          <a:p>
            <a:r>
              <a:rPr lang="el-GR" dirty="0" smtClean="0"/>
              <a:t>Δια του λόγου το αληθές ή δια του λόγου το ασφαλές</a:t>
            </a:r>
          </a:p>
          <a:p>
            <a:r>
              <a:rPr lang="el-GR" dirty="0" smtClean="0"/>
              <a:t>Εκ των ουκ άνευ ή εκ των ων ουκ άνευ</a:t>
            </a:r>
          </a:p>
          <a:p>
            <a:r>
              <a:rPr lang="el-GR" dirty="0" smtClean="0"/>
              <a:t>Ασκός του Αιόλου ή ασκοί του Αιόλου</a:t>
            </a:r>
          </a:p>
          <a:p>
            <a:r>
              <a:rPr lang="el-GR" dirty="0" smtClean="0"/>
              <a:t>Πλησίασε κοντά στη φλόγα ή πλησίασε στη φλόγα</a:t>
            </a:r>
            <a:endParaRPr lang="el-GR" dirty="0"/>
          </a:p>
        </p:txBody>
      </p:sp>
    </p:spTree>
    <p:extLst>
      <p:ext uri="{BB962C8B-B14F-4D97-AF65-F5344CB8AC3E}">
        <p14:creationId xmlns:p14="http://schemas.microsoft.com/office/powerpoint/2010/main" val="372975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Επιλέξτε το ορθό</a:t>
            </a:r>
            <a:endParaRPr lang="el-GR" dirty="0"/>
          </a:p>
        </p:txBody>
      </p:sp>
      <p:sp>
        <p:nvSpPr>
          <p:cNvPr id="3" name="Θέση περιεχομένου 2"/>
          <p:cNvSpPr>
            <a:spLocks noGrp="1"/>
          </p:cNvSpPr>
          <p:nvPr>
            <p:ph idx="1"/>
          </p:nvPr>
        </p:nvSpPr>
        <p:spPr/>
        <p:txBody>
          <a:bodyPr/>
          <a:lstStyle/>
          <a:p>
            <a:r>
              <a:rPr lang="el-GR" dirty="0" smtClean="0">
                <a:solidFill>
                  <a:srgbClr val="FF0000"/>
                </a:solidFill>
              </a:rPr>
              <a:t>Παρεισφρέω</a:t>
            </a:r>
            <a:r>
              <a:rPr lang="el-GR" dirty="0" smtClean="0"/>
              <a:t> ή </a:t>
            </a:r>
            <a:r>
              <a:rPr lang="el-GR" dirty="0" err="1" smtClean="0"/>
              <a:t>παρεισφρύω</a:t>
            </a:r>
            <a:endParaRPr lang="el-GR" dirty="0" smtClean="0"/>
          </a:p>
          <a:p>
            <a:r>
              <a:rPr lang="el-GR" dirty="0" err="1" smtClean="0"/>
              <a:t>Παρεπιπτόντως</a:t>
            </a:r>
            <a:r>
              <a:rPr lang="el-GR" dirty="0" smtClean="0"/>
              <a:t> ή </a:t>
            </a:r>
            <a:r>
              <a:rPr lang="el-GR" dirty="0" smtClean="0">
                <a:solidFill>
                  <a:srgbClr val="FF0000"/>
                </a:solidFill>
              </a:rPr>
              <a:t>παρεμπιπτόντως</a:t>
            </a:r>
          </a:p>
          <a:p>
            <a:r>
              <a:rPr lang="el-GR" dirty="0" smtClean="0"/>
              <a:t>Δια του λόγου το αληθές ή </a:t>
            </a:r>
            <a:r>
              <a:rPr lang="el-GR" dirty="0" smtClean="0">
                <a:solidFill>
                  <a:srgbClr val="FF0000"/>
                </a:solidFill>
              </a:rPr>
              <a:t>δια του λόγου το ασφαλές</a:t>
            </a:r>
          </a:p>
          <a:p>
            <a:r>
              <a:rPr lang="el-GR" dirty="0" smtClean="0"/>
              <a:t>Εκ των ουκ άνευ ή </a:t>
            </a:r>
            <a:r>
              <a:rPr lang="el-GR" dirty="0" smtClean="0">
                <a:solidFill>
                  <a:srgbClr val="FF0000"/>
                </a:solidFill>
              </a:rPr>
              <a:t>εκ των ων ουκ άνευ</a:t>
            </a:r>
          </a:p>
          <a:p>
            <a:r>
              <a:rPr lang="el-GR" dirty="0" smtClean="0">
                <a:solidFill>
                  <a:srgbClr val="FF0000"/>
                </a:solidFill>
              </a:rPr>
              <a:t>Ασκός του Αιόλου </a:t>
            </a:r>
            <a:r>
              <a:rPr lang="el-GR" dirty="0" smtClean="0"/>
              <a:t>ή ασκοί του Αιόλου</a:t>
            </a:r>
          </a:p>
          <a:p>
            <a:r>
              <a:rPr lang="el-GR" dirty="0" smtClean="0"/>
              <a:t>Πλησίασε κοντά στη φλόγα ή </a:t>
            </a:r>
            <a:r>
              <a:rPr lang="el-GR" dirty="0" smtClean="0">
                <a:solidFill>
                  <a:srgbClr val="FF0000"/>
                </a:solidFill>
              </a:rPr>
              <a:t>πλησίασε στη φλόγα</a:t>
            </a:r>
            <a:endParaRPr lang="el-GR" dirty="0">
              <a:solidFill>
                <a:srgbClr val="FF0000"/>
              </a:solidFill>
            </a:endParaRPr>
          </a:p>
        </p:txBody>
      </p:sp>
    </p:spTree>
    <p:extLst>
      <p:ext uri="{BB962C8B-B14F-4D97-AF65-F5344CB8AC3E}">
        <p14:creationId xmlns:p14="http://schemas.microsoft.com/office/powerpoint/2010/main" val="18751176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Επιλέξτε το ορθό</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Ανεξαρτήτως ηλικίας ανεξαρτήτου ηλικίας</a:t>
            </a:r>
          </a:p>
          <a:p>
            <a:r>
              <a:rPr lang="el-GR" dirty="0" smtClean="0"/>
              <a:t>Ζωντανή μετάδοση ή απευθείας μετάδοση</a:t>
            </a:r>
          </a:p>
          <a:p>
            <a:r>
              <a:rPr lang="el-GR" dirty="0" smtClean="0"/>
              <a:t>Δυνάμει αναστολέας της </a:t>
            </a:r>
            <a:r>
              <a:rPr lang="el-GR" dirty="0" err="1" smtClean="0"/>
              <a:t>φωσφολιπάσης</a:t>
            </a:r>
            <a:r>
              <a:rPr lang="el-GR" dirty="0" smtClean="0"/>
              <a:t> ή εν δυνάμει αναστολέας της </a:t>
            </a:r>
            <a:r>
              <a:rPr lang="el-GR" dirty="0" err="1" smtClean="0"/>
              <a:t>φωσφολιπάσης</a:t>
            </a:r>
            <a:r>
              <a:rPr lang="el-GR" dirty="0" smtClean="0"/>
              <a:t> </a:t>
            </a:r>
          </a:p>
          <a:p>
            <a:r>
              <a:rPr lang="el-GR" dirty="0" smtClean="0"/>
              <a:t>Το λογισμικό χρησιμοποίησε τον αλγόριθμο ή χρησιμοποιήθηκε ο αλγόριθμος του λογισμικού</a:t>
            </a:r>
          </a:p>
          <a:p>
            <a:r>
              <a:rPr lang="el-GR" dirty="0" smtClean="0"/>
              <a:t>Υπάρχει πλήρης άγνοια στο γνωστικό αυτό αντικείμενο ή υπάρχει πλήρη άγνοια στο γνωστικό αυτό αντικείμενο</a:t>
            </a:r>
          </a:p>
          <a:p>
            <a:r>
              <a:rPr lang="el-GR" dirty="0" smtClean="0"/>
              <a:t>Κομμάτι της </a:t>
            </a:r>
            <a:r>
              <a:rPr lang="el-GR" dirty="0" err="1" smtClean="0"/>
              <a:t>της</a:t>
            </a:r>
            <a:r>
              <a:rPr lang="el-GR" dirty="0" smtClean="0"/>
              <a:t> διδακτορικής διατριβής  ή τμήμα της διδακτορικής διατριβής</a:t>
            </a:r>
          </a:p>
        </p:txBody>
      </p:sp>
    </p:spTree>
    <p:extLst>
      <p:ext uri="{BB962C8B-B14F-4D97-AF65-F5344CB8AC3E}">
        <p14:creationId xmlns:p14="http://schemas.microsoft.com/office/powerpoint/2010/main" val="1271517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Επιλέξτε το ορθό</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solidFill>
                  <a:srgbClr val="FF0000"/>
                </a:solidFill>
              </a:rPr>
              <a:t>Ανεξαρτήτως ηλικίας </a:t>
            </a:r>
            <a:r>
              <a:rPr lang="el-GR" dirty="0" smtClean="0"/>
              <a:t>ανεξαρτήτου ηλικίας</a:t>
            </a:r>
          </a:p>
          <a:p>
            <a:r>
              <a:rPr lang="el-GR" dirty="0" smtClean="0"/>
              <a:t>Ζωντανή μετάδοση ή </a:t>
            </a:r>
            <a:r>
              <a:rPr lang="el-GR" dirty="0" smtClean="0">
                <a:solidFill>
                  <a:srgbClr val="FF0000"/>
                </a:solidFill>
              </a:rPr>
              <a:t>απευθείας μετάδοση</a:t>
            </a:r>
          </a:p>
          <a:p>
            <a:r>
              <a:rPr lang="el-GR" dirty="0" smtClean="0">
                <a:solidFill>
                  <a:srgbClr val="FF0000"/>
                </a:solidFill>
              </a:rPr>
              <a:t>Δυνάμει αναστολέας της </a:t>
            </a:r>
            <a:r>
              <a:rPr lang="el-GR" dirty="0" err="1" smtClean="0">
                <a:solidFill>
                  <a:srgbClr val="FF0000"/>
                </a:solidFill>
              </a:rPr>
              <a:t>φωσφολιπάσης</a:t>
            </a:r>
            <a:r>
              <a:rPr lang="el-GR" dirty="0" smtClean="0">
                <a:solidFill>
                  <a:srgbClr val="FF0000"/>
                </a:solidFill>
              </a:rPr>
              <a:t> </a:t>
            </a:r>
            <a:r>
              <a:rPr lang="el-GR" dirty="0" smtClean="0"/>
              <a:t>ή εν δυνάμει αναστολέας της </a:t>
            </a:r>
            <a:r>
              <a:rPr lang="el-GR" dirty="0" err="1" smtClean="0"/>
              <a:t>φωσφολιπάσης</a:t>
            </a:r>
            <a:r>
              <a:rPr lang="el-GR" dirty="0" smtClean="0"/>
              <a:t> </a:t>
            </a:r>
          </a:p>
          <a:p>
            <a:r>
              <a:rPr lang="el-GR" dirty="0" smtClean="0"/>
              <a:t>Το λογισμικό χρησιμοποίησε τον αλγόριθμο ή </a:t>
            </a:r>
            <a:r>
              <a:rPr lang="el-GR" dirty="0" smtClean="0">
                <a:solidFill>
                  <a:srgbClr val="FF0000"/>
                </a:solidFill>
              </a:rPr>
              <a:t>χρησιμοποιήθηκε ο αλγόριθμος του λογισμικού</a:t>
            </a:r>
          </a:p>
          <a:p>
            <a:r>
              <a:rPr lang="el-GR" dirty="0" smtClean="0">
                <a:solidFill>
                  <a:srgbClr val="FF0000"/>
                </a:solidFill>
              </a:rPr>
              <a:t>Υπάρχει πλήρης άγνοια στο γνωστικό αυτό αντικείμενο</a:t>
            </a:r>
            <a:r>
              <a:rPr lang="el-GR" dirty="0" smtClean="0"/>
              <a:t> ή υπάρχει πλήρη άγνοια στο γνωστικό αυτό αντικείμενο</a:t>
            </a:r>
          </a:p>
          <a:p>
            <a:r>
              <a:rPr lang="el-GR" dirty="0" smtClean="0"/>
              <a:t>Κομμάτι της </a:t>
            </a:r>
            <a:r>
              <a:rPr lang="el-GR" dirty="0" err="1" smtClean="0"/>
              <a:t>της</a:t>
            </a:r>
            <a:r>
              <a:rPr lang="el-GR" dirty="0" smtClean="0"/>
              <a:t> διδακτορικής διατριβής  </a:t>
            </a:r>
            <a:r>
              <a:rPr lang="el-GR" dirty="0" smtClean="0">
                <a:solidFill>
                  <a:srgbClr val="FF0000"/>
                </a:solidFill>
              </a:rPr>
              <a:t>ή τμήμα της διδακτορικής διατριβής</a:t>
            </a:r>
          </a:p>
        </p:txBody>
      </p:sp>
    </p:spTree>
    <p:extLst>
      <p:ext uri="{BB962C8B-B14F-4D97-AF65-F5344CB8AC3E}">
        <p14:creationId xmlns:p14="http://schemas.microsoft.com/office/powerpoint/2010/main" val="292308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Επιλέξτε το ορθό</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Πόσο πολλοί ή πόσοι πολλοί</a:t>
            </a:r>
          </a:p>
          <a:p>
            <a:r>
              <a:rPr lang="el-GR" dirty="0" smtClean="0"/>
              <a:t>Χειρούργος ή χειρουργός</a:t>
            </a:r>
          </a:p>
          <a:p>
            <a:r>
              <a:rPr lang="el-GR" dirty="0" smtClean="0"/>
              <a:t>Το κακόηθες ή το κακοήθες</a:t>
            </a:r>
          </a:p>
          <a:p>
            <a:r>
              <a:rPr lang="el-GR" dirty="0" smtClean="0"/>
              <a:t>Πριν από το τέλος ή πριν το τέλος</a:t>
            </a:r>
          </a:p>
          <a:p>
            <a:r>
              <a:rPr lang="el-GR" dirty="0" smtClean="0"/>
              <a:t>Έγινε συζήτηση μετά τη διάλεξη του ερευνητή ή ακολούθησε συζήτηση μετά τη διάλεξη του ερευνητή</a:t>
            </a:r>
          </a:p>
          <a:p>
            <a:r>
              <a:rPr lang="el-GR" dirty="0" smtClean="0"/>
              <a:t>Πληροί τις </a:t>
            </a:r>
            <a:r>
              <a:rPr lang="el-GR" dirty="0" err="1" smtClean="0"/>
              <a:t>προυποθέσεις</a:t>
            </a:r>
            <a:r>
              <a:rPr lang="el-GR" dirty="0" smtClean="0"/>
              <a:t> ή </a:t>
            </a:r>
            <a:r>
              <a:rPr lang="el-GR" dirty="0" err="1" smtClean="0"/>
              <a:t>πληρεί</a:t>
            </a:r>
            <a:r>
              <a:rPr lang="el-GR" dirty="0" smtClean="0"/>
              <a:t> τις </a:t>
            </a:r>
            <a:r>
              <a:rPr lang="el-GR" dirty="0" err="1" smtClean="0"/>
              <a:t>προυποθέσεις</a:t>
            </a:r>
            <a:endParaRPr lang="el-GR" dirty="0" smtClean="0"/>
          </a:p>
          <a:p>
            <a:r>
              <a:rPr lang="el-GR" dirty="0" smtClean="0"/>
              <a:t>Μ’ </a:t>
            </a:r>
            <a:r>
              <a:rPr lang="el-GR" dirty="0" err="1" smtClean="0"/>
              <a:t>εσας</a:t>
            </a:r>
            <a:r>
              <a:rPr lang="el-GR" dirty="0" smtClean="0"/>
              <a:t> ή με σας</a:t>
            </a:r>
          </a:p>
          <a:p>
            <a:r>
              <a:rPr lang="el-GR" dirty="0" smtClean="0"/>
              <a:t>Κάθε ένας </a:t>
            </a:r>
            <a:r>
              <a:rPr lang="el-GR" smtClean="0"/>
              <a:t>ή καθένας</a:t>
            </a:r>
            <a:endParaRPr lang="el-GR" dirty="0"/>
          </a:p>
        </p:txBody>
      </p:sp>
    </p:spTree>
    <p:extLst>
      <p:ext uri="{BB962C8B-B14F-4D97-AF65-F5344CB8AC3E}">
        <p14:creationId xmlns:p14="http://schemas.microsoft.com/office/powerpoint/2010/main" val="1509378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Επιλέξτε το ορθό</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solidFill>
                  <a:srgbClr val="FF0000"/>
                </a:solidFill>
              </a:rPr>
              <a:t>Πόσο πολλοί </a:t>
            </a:r>
            <a:r>
              <a:rPr lang="el-GR" dirty="0" smtClean="0"/>
              <a:t>ή πόσοι πολλοί</a:t>
            </a:r>
          </a:p>
          <a:p>
            <a:r>
              <a:rPr lang="el-GR" dirty="0" smtClean="0"/>
              <a:t>Χειρούργος ή </a:t>
            </a:r>
            <a:r>
              <a:rPr lang="el-GR" dirty="0" smtClean="0">
                <a:solidFill>
                  <a:srgbClr val="FF0000"/>
                </a:solidFill>
              </a:rPr>
              <a:t>χειρουργός</a:t>
            </a:r>
          </a:p>
          <a:p>
            <a:r>
              <a:rPr lang="el-GR" dirty="0" smtClean="0">
                <a:solidFill>
                  <a:srgbClr val="FF0000"/>
                </a:solidFill>
              </a:rPr>
              <a:t>Το κακόηθες </a:t>
            </a:r>
            <a:r>
              <a:rPr lang="el-GR" dirty="0" smtClean="0"/>
              <a:t>ή το κακοήθες</a:t>
            </a:r>
          </a:p>
          <a:p>
            <a:r>
              <a:rPr lang="el-GR" dirty="0" smtClean="0">
                <a:solidFill>
                  <a:srgbClr val="FF0000"/>
                </a:solidFill>
              </a:rPr>
              <a:t>Πριν από το τέλος </a:t>
            </a:r>
            <a:r>
              <a:rPr lang="el-GR" dirty="0" smtClean="0"/>
              <a:t>ή πριν το τέλος</a:t>
            </a:r>
          </a:p>
          <a:p>
            <a:r>
              <a:rPr lang="el-GR" dirty="0" smtClean="0"/>
              <a:t>Έγινε συζήτηση μετά τη διάλεξη του ερευνητή </a:t>
            </a:r>
            <a:r>
              <a:rPr lang="el-GR" dirty="0" smtClean="0">
                <a:solidFill>
                  <a:srgbClr val="FF0000"/>
                </a:solidFill>
              </a:rPr>
              <a:t>ή ακολούθησε συζήτηση μετά τη διάλεξη του ερευνητή</a:t>
            </a:r>
          </a:p>
          <a:p>
            <a:r>
              <a:rPr lang="el-GR" dirty="0" smtClean="0">
                <a:solidFill>
                  <a:srgbClr val="FF0000"/>
                </a:solidFill>
              </a:rPr>
              <a:t>Πληροί τις </a:t>
            </a:r>
            <a:r>
              <a:rPr lang="el-GR" dirty="0" err="1" smtClean="0">
                <a:solidFill>
                  <a:srgbClr val="FF0000"/>
                </a:solidFill>
              </a:rPr>
              <a:t>προυποθέσεις</a:t>
            </a:r>
            <a:r>
              <a:rPr lang="el-GR" dirty="0" smtClean="0"/>
              <a:t> ή </a:t>
            </a:r>
            <a:r>
              <a:rPr lang="el-GR" dirty="0" err="1" smtClean="0"/>
              <a:t>πληρεί</a:t>
            </a:r>
            <a:r>
              <a:rPr lang="el-GR" dirty="0" smtClean="0"/>
              <a:t> τις </a:t>
            </a:r>
            <a:r>
              <a:rPr lang="el-GR" dirty="0" err="1" smtClean="0"/>
              <a:t>προυποθέσεις</a:t>
            </a:r>
            <a:endParaRPr lang="el-GR" dirty="0" smtClean="0"/>
          </a:p>
          <a:p>
            <a:r>
              <a:rPr lang="el-GR" dirty="0" smtClean="0">
                <a:solidFill>
                  <a:srgbClr val="FF0000"/>
                </a:solidFill>
              </a:rPr>
              <a:t>Μ’ </a:t>
            </a:r>
            <a:r>
              <a:rPr lang="el-GR" dirty="0" err="1" smtClean="0">
                <a:solidFill>
                  <a:srgbClr val="FF0000"/>
                </a:solidFill>
              </a:rPr>
              <a:t>εσας</a:t>
            </a:r>
            <a:r>
              <a:rPr lang="el-GR" dirty="0" smtClean="0">
                <a:solidFill>
                  <a:srgbClr val="FF0000"/>
                </a:solidFill>
              </a:rPr>
              <a:t> </a:t>
            </a:r>
            <a:r>
              <a:rPr lang="el-GR" dirty="0" smtClean="0"/>
              <a:t>ή με σας</a:t>
            </a:r>
          </a:p>
          <a:p>
            <a:r>
              <a:rPr lang="el-GR" dirty="0" smtClean="0"/>
              <a:t>Κάθε ένας ή </a:t>
            </a:r>
            <a:r>
              <a:rPr lang="el-GR" dirty="0" smtClean="0">
                <a:solidFill>
                  <a:srgbClr val="FF0000"/>
                </a:solidFill>
              </a:rPr>
              <a:t>καθένας</a:t>
            </a:r>
            <a:endParaRPr lang="el-GR" dirty="0">
              <a:solidFill>
                <a:srgbClr val="FF0000"/>
              </a:solidFill>
            </a:endParaRPr>
          </a:p>
        </p:txBody>
      </p:sp>
    </p:spTree>
    <p:extLst>
      <p:ext uri="{BB962C8B-B14F-4D97-AF65-F5344CB8AC3E}">
        <p14:creationId xmlns:p14="http://schemas.microsoft.com/office/powerpoint/2010/main" val="236593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ΕΛΛΗΝΙΚΗ ΓΛΩΣΣΑ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l-GR" b="1" dirty="0" smtClean="0">
              <a:solidFill>
                <a:srgbClr val="FF0000"/>
              </a:solidFill>
              <a:effectLst>
                <a:outerShdw blurRad="38100" dist="38100" dir="2700000" algn="tl">
                  <a:srgbClr val="000000">
                    <a:alpha val="43137"/>
                  </a:srgbClr>
                </a:outerShdw>
              </a:effectLst>
            </a:endParaRPr>
          </a:p>
          <a:p>
            <a:r>
              <a:rPr lang="el-GR" b="1" dirty="0" smtClean="0">
                <a:solidFill>
                  <a:srgbClr val="FF0000"/>
                </a:solidFill>
                <a:effectLst>
                  <a:outerShdw blurRad="38100" dist="38100" dir="2700000" algn="tl">
                    <a:srgbClr val="000000">
                      <a:alpha val="43137"/>
                    </a:srgbClr>
                  </a:outerShdw>
                </a:effectLst>
              </a:rPr>
              <a:t>ΚΑΤΑΝΟΗΣΗ ΤΗΣ ΕΞΕΛΙΚΤΙΚΗΣ ΠΟΡΕΙΑΣ ΤΗΣ ΓΛΩΣΣΑΣ</a:t>
            </a:r>
          </a:p>
          <a:p>
            <a:r>
              <a:rPr lang="el-GR" b="1" u="sng" dirty="0" smtClean="0">
                <a:solidFill>
                  <a:srgbClr val="FF0000"/>
                </a:solidFill>
                <a:effectLst>
                  <a:outerShdw blurRad="38100" dist="38100" dir="2700000" algn="tl">
                    <a:srgbClr val="000000">
                      <a:alpha val="43137"/>
                    </a:srgbClr>
                  </a:outerShdw>
                </a:effectLst>
              </a:rPr>
              <a:t>ΟΙ ΡΙΖΕΣ ΤΗΣ ΓΛΩΣΣΑΣ ΣΗΜΑΤΟΔΟΤΟΥΝ ΤΗΝ ΤΑΥΤΟΤΗΤΑ ΤΗΣ</a:t>
            </a:r>
            <a:endParaRPr lang="en-US" u="sng" dirty="0"/>
          </a:p>
        </p:txBody>
      </p:sp>
    </p:spTree>
    <p:extLst>
      <p:ext uri="{BB962C8B-B14F-4D97-AF65-F5344CB8AC3E}">
        <p14:creationId xmlns:p14="http://schemas.microsoft.com/office/powerpoint/2010/main" val="2645487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ΟΔΥΣΣΕΑΣ ΕΛΥΤΗΣ</a:t>
            </a:r>
            <a:endParaRPr lang="el-GR" dirty="0"/>
          </a:p>
        </p:txBody>
      </p:sp>
      <p:sp>
        <p:nvSpPr>
          <p:cNvPr id="3" name="Θέση περιεχομένου 2"/>
          <p:cNvSpPr>
            <a:spLocks noGrp="1"/>
          </p:cNvSpPr>
          <p:nvPr>
            <p:ph idx="1"/>
          </p:nvPr>
        </p:nvSpPr>
        <p:spPr>
          <a:xfrm>
            <a:off x="457200" y="1295400"/>
            <a:ext cx="8229600" cy="4525963"/>
          </a:xfrm>
        </p:spPr>
        <p:txBody>
          <a:bodyPr/>
          <a:lstStyle/>
          <a:p>
            <a:r>
              <a:rPr lang="el-GR" dirty="0" smtClean="0">
                <a:solidFill>
                  <a:srgbClr val="FF0000"/>
                </a:solidFill>
              </a:rPr>
              <a:t>Επειδή ο Ελληνισμός έζησε πάντοτε κοντά στον κίνδυνο.</a:t>
            </a:r>
          </a:p>
          <a:p>
            <a:r>
              <a:rPr lang="el-GR" dirty="0" smtClean="0">
                <a:solidFill>
                  <a:srgbClr val="FF0000"/>
                </a:solidFill>
              </a:rPr>
              <a:t>Επειδή </a:t>
            </a:r>
            <a:r>
              <a:rPr lang="el-GR" dirty="0" err="1" smtClean="0">
                <a:solidFill>
                  <a:srgbClr val="FF0000"/>
                </a:solidFill>
              </a:rPr>
              <a:t>ό,τι</a:t>
            </a:r>
            <a:r>
              <a:rPr lang="el-GR" dirty="0" smtClean="0">
                <a:solidFill>
                  <a:srgbClr val="FF0000"/>
                </a:solidFill>
              </a:rPr>
              <a:t> κινδυνεύει, ζητάς να το διασώσεις</a:t>
            </a:r>
          </a:p>
          <a:p>
            <a:r>
              <a:rPr lang="el-GR" dirty="0" smtClean="0">
                <a:solidFill>
                  <a:srgbClr val="FF0000"/>
                </a:solidFill>
              </a:rPr>
              <a:t>Επειδή νοιώθουμε μόνοι</a:t>
            </a:r>
          </a:p>
          <a:p>
            <a:r>
              <a:rPr lang="el-GR" dirty="0" smtClean="0">
                <a:solidFill>
                  <a:srgbClr val="FF0000"/>
                </a:solidFill>
              </a:rPr>
              <a:t>Επειδή ως πολιτιστική μονάδα δεν έχουμε συγγενείς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419600"/>
            <a:ext cx="2895600" cy="212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865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ΔΙΟΝΥΣΙΟΣ ΣΟΛΩΜΟΣ</a:t>
            </a:r>
            <a:endParaRPr lang="el-GR" dirty="0"/>
          </a:p>
        </p:txBody>
      </p:sp>
      <p:sp>
        <p:nvSpPr>
          <p:cNvPr id="3" name="Θέση περιεχομένου 2"/>
          <p:cNvSpPr>
            <a:spLocks noGrp="1"/>
          </p:cNvSpPr>
          <p:nvPr>
            <p:ph idx="1"/>
          </p:nvPr>
        </p:nvSpPr>
        <p:spPr/>
        <p:txBody>
          <a:bodyPr/>
          <a:lstStyle/>
          <a:p>
            <a:pPr marL="0" indent="0" algn="ctr">
              <a:buNone/>
            </a:pPr>
            <a:r>
              <a:rPr lang="el-GR" dirty="0" smtClean="0">
                <a:solidFill>
                  <a:srgbClr val="FF0000"/>
                </a:solidFill>
              </a:rPr>
              <a:t>Πέλαγο Μέγα Πολεμά</a:t>
            </a:r>
          </a:p>
          <a:p>
            <a:pPr marL="0" indent="0" algn="ctr">
              <a:buNone/>
            </a:pPr>
            <a:r>
              <a:rPr lang="el-GR" dirty="0" smtClean="0">
                <a:solidFill>
                  <a:srgbClr val="FF0000"/>
                </a:solidFill>
              </a:rPr>
              <a:t>Βαρεί το καλυβάκι</a:t>
            </a:r>
          </a:p>
          <a:p>
            <a:pPr marL="0" indent="0" algn="ctr">
              <a:buNone/>
            </a:pPr>
            <a:r>
              <a:rPr lang="el-GR" dirty="0" smtClean="0"/>
              <a:t>Ελεύθεροι Πολιορκημένοι</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452" y="3886200"/>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5707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ΓΕΩΡΓΙΟΣ ΣΕΦΕΡΗΣ</a:t>
            </a:r>
            <a:endParaRPr lang="el-GR" dirty="0"/>
          </a:p>
        </p:txBody>
      </p:sp>
      <p:sp>
        <p:nvSpPr>
          <p:cNvPr id="3" name="Θέση περιεχομένου 2"/>
          <p:cNvSpPr>
            <a:spLocks noGrp="1"/>
          </p:cNvSpPr>
          <p:nvPr>
            <p:ph idx="1"/>
          </p:nvPr>
        </p:nvSpPr>
        <p:spPr/>
        <p:txBody>
          <a:bodyPr/>
          <a:lstStyle/>
          <a:p>
            <a:pPr marL="0" indent="0" algn="ctr">
              <a:buNone/>
            </a:pPr>
            <a:r>
              <a:rPr lang="el-GR" dirty="0" smtClean="0">
                <a:solidFill>
                  <a:srgbClr val="FF0000"/>
                </a:solidFill>
                <a:effectLst>
                  <a:outerShdw blurRad="38100" dist="38100" dir="2700000" algn="tl">
                    <a:srgbClr val="000000">
                      <a:alpha val="43137"/>
                    </a:srgbClr>
                  </a:outerShdw>
                </a:effectLst>
              </a:rPr>
              <a:t>Η γλώσσα (γης) δεν έχει κρικέλια </a:t>
            </a:r>
          </a:p>
          <a:p>
            <a:pPr marL="0" indent="0" algn="ctr">
              <a:buNone/>
            </a:pPr>
            <a:r>
              <a:rPr lang="el-GR" dirty="0" smtClean="0">
                <a:solidFill>
                  <a:srgbClr val="FF0000"/>
                </a:solidFill>
                <a:effectLst>
                  <a:outerShdw blurRad="38100" dist="38100" dir="2700000" algn="tl">
                    <a:srgbClr val="000000">
                      <a:alpha val="43137"/>
                    </a:srgbClr>
                  </a:outerShdw>
                </a:effectLst>
              </a:rPr>
              <a:t>    για να την πάρουν στον ώμο</a:t>
            </a:r>
          </a:p>
          <a:p>
            <a:pPr marL="0" indent="0" algn="ctr">
              <a:buNone/>
            </a:pPr>
            <a:r>
              <a:rPr lang="el-GR" dirty="0" smtClean="0">
                <a:solidFill>
                  <a:srgbClr val="FF0000"/>
                </a:solidFill>
                <a:effectLst>
                  <a:outerShdw blurRad="38100" dist="38100" dir="2700000" algn="tl">
                    <a:srgbClr val="000000">
                      <a:alpha val="43137"/>
                    </a:srgbClr>
                  </a:outerShdw>
                </a:effectLst>
              </a:rPr>
              <a:t>και να φύγουν</a:t>
            </a:r>
          </a:p>
          <a:p>
            <a:pPr marL="0" indent="0" algn="ctr">
              <a:buNone/>
            </a:pPr>
            <a:r>
              <a:rPr lang="el-GR" dirty="0" smtClean="0">
                <a:solidFill>
                  <a:srgbClr val="FF0000"/>
                </a:solidFill>
                <a:effectLst>
                  <a:outerShdw blurRad="38100" dist="38100" dir="2700000" algn="tl">
                    <a:srgbClr val="000000">
                      <a:alpha val="43137"/>
                    </a:srgbClr>
                  </a:outerShdw>
                </a:effectLst>
              </a:rPr>
              <a:t>Κι’ ούτε μπορούν να γλυκάνουν το πέλαγο</a:t>
            </a:r>
          </a:p>
          <a:p>
            <a:pPr marL="0" indent="0" algn="ctr">
              <a:buNone/>
            </a:pPr>
            <a:r>
              <a:rPr lang="el-GR" dirty="0" smtClean="0">
                <a:solidFill>
                  <a:srgbClr val="FF0000"/>
                </a:solidFill>
                <a:effectLst>
                  <a:outerShdw blurRad="38100" dist="38100" dir="2700000" algn="tl">
                    <a:srgbClr val="000000">
                      <a:alpha val="43137"/>
                    </a:srgbClr>
                  </a:outerShdw>
                </a:effectLst>
              </a:rPr>
              <a:t>με νερό μισό δράμι</a:t>
            </a:r>
            <a:endParaRPr lang="el-GR" dirty="0">
              <a:solidFill>
                <a:srgbClr val="FF00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539"/>
          <a:stretch/>
        </p:blipFill>
        <p:spPr bwMode="auto">
          <a:xfrm>
            <a:off x="3429000" y="4838330"/>
            <a:ext cx="2714625" cy="161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13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000" y="1143000"/>
            <a:ext cx="8229600" cy="1143000"/>
          </a:xfrm>
        </p:spPr>
        <p:txBody>
          <a:bodyPr/>
          <a:lstStyle/>
          <a:p>
            <a:r>
              <a:rPr lang="el-GR" dirty="0" smtClean="0"/>
              <a:t>ΚΩΝΣΤΑΝΤΙΝΟΣ ΚΑΒΑΦΗΣ</a:t>
            </a:r>
            <a:endParaRPr lang="el-GR" dirty="0"/>
          </a:p>
        </p:txBody>
      </p:sp>
      <p:sp>
        <p:nvSpPr>
          <p:cNvPr id="3" name="Θέση περιεχομένου 2"/>
          <p:cNvSpPr>
            <a:spLocks noGrp="1"/>
          </p:cNvSpPr>
          <p:nvPr>
            <p:ph idx="1"/>
          </p:nvPr>
        </p:nvSpPr>
        <p:spPr>
          <a:xfrm>
            <a:off x="457200" y="1951829"/>
            <a:ext cx="8229600" cy="4525963"/>
          </a:xfrm>
        </p:spPr>
        <p:txBody>
          <a:bodyPr/>
          <a:lstStyle/>
          <a:p>
            <a:r>
              <a:rPr lang="el-GR" dirty="0" smtClean="0"/>
              <a:t>Ως τη Βακτριανή, την πήγαμε ως τις Ινδίες</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895600"/>
            <a:ext cx="42862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276600"/>
            <a:ext cx="2320965" cy="33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39"/>
            <a:ext cx="2473364" cy="136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2289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533400"/>
            <a:ext cx="8229600" cy="1143000"/>
          </a:xfrm>
        </p:spPr>
        <p:txBody>
          <a:bodyPr/>
          <a:lstStyle/>
          <a:p>
            <a:r>
              <a:rPr lang="el-GR" dirty="0" smtClean="0"/>
              <a:t>ΕΛΛΗΝΙΚΗ ΓΛΩΣΣΑ</a:t>
            </a:r>
            <a:endParaRPr lang="el-GR" dirty="0"/>
          </a:p>
        </p:txBody>
      </p:sp>
      <p:sp>
        <p:nvSpPr>
          <p:cNvPr id="3" name="Θέση περιεχομένου 2"/>
          <p:cNvSpPr>
            <a:spLocks noGrp="1"/>
          </p:cNvSpPr>
          <p:nvPr>
            <p:ph idx="1"/>
          </p:nvPr>
        </p:nvSpPr>
        <p:spPr>
          <a:xfrm>
            <a:off x="533400" y="2209800"/>
            <a:ext cx="8229600" cy="4525963"/>
          </a:xfrm>
        </p:spPr>
        <p:txBody>
          <a:bodyPr/>
          <a:lstStyle/>
          <a:p>
            <a:r>
              <a:rPr lang="el-GR" dirty="0" smtClean="0">
                <a:solidFill>
                  <a:srgbClr val="FF0000"/>
                </a:solidFill>
                <a:effectLst>
                  <a:outerShdw blurRad="38100" dist="38100" dir="2700000" algn="tl">
                    <a:srgbClr val="000000">
                      <a:alpha val="43137"/>
                    </a:srgbClr>
                  </a:outerShdw>
                </a:effectLst>
              </a:rPr>
              <a:t>ΜΕ ΤΙΣ ΧΙΛΙΕΣ ΠΑΡΑΛΛΑΓΕΣ ΚΑΙ ΜΟΡΦΕΣ</a:t>
            </a:r>
          </a:p>
          <a:p>
            <a:r>
              <a:rPr lang="el-GR" dirty="0" smtClean="0">
                <a:solidFill>
                  <a:srgbClr val="FF0000"/>
                </a:solidFill>
                <a:effectLst>
                  <a:outerShdw blurRad="38100" dist="38100" dir="2700000" algn="tl">
                    <a:srgbClr val="000000">
                      <a:alpha val="43137"/>
                    </a:srgbClr>
                  </a:outerShdw>
                </a:effectLst>
              </a:rPr>
              <a:t>ΤΑ ΠΟΛΛΑΠΛΑ ΣΤΡΩΜΑΤΑ ΤΗΣ ΠΑΡΑΔΟΣΗΣ</a:t>
            </a:r>
          </a:p>
          <a:p>
            <a:r>
              <a:rPr lang="el-GR" dirty="0" smtClean="0">
                <a:solidFill>
                  <a:srgbClr val="FF0000"/>
                </a:solidFill>
                <a:effectLst>
                  <a:outerShdw blurRad="38100" dist="38100" dir="2700000" algn="tl">
                    <a:srgbClr val="000000">
                      <a:alpha val="43137"/>
                    </a:srgbClr>
                  </a:outerShdw>
                </a:effectLst>
              </a:rPr>
              <a:t>ΤΟ ΠΑΝΤΟΔΥΝΑΜΟ ΟΠΛΟ</a:t>
            </a:r>
          </a:p>
          <a:p>
            <a:r>
              <a:rPr lang="el-GR" dirty="0" smtClean="0">
                <a:solidFill>
                  <a:srgbClr val="FF0000"/>
                </a:solidFill>
                <a:effectLst>
                  <a:outerShdw blurRad="38100" dist="38100" dir="2700000" algn="tl">
                    <a:srgbClr val="000000">
                      <a:alpha val="43137"/>
                    </a:srgbClr>
                  </a:outerShdw>
                </a:effectLst>
              </a:rPr>
              <a:t>ΑΥΤΗ ΠΟΥ ΔΙΑΣΩΖΕΙ ΜΙΑ ΑΡΚΑΔΙΚΗ ΚΑΙ ΟΡΜΗΤΙΚΗ ΓΝΗΣΙΟΤΗΤΑ</a:t>
            </a:r>
          </a:p>
          <a:p>
            <a:r>
              <a:rPr lang="el-GR" dirty="0" smtClean="0">
                <a:solidFill>
                  <a:srgbClr val="FF0000"/>
                </a:solidFill>
                <a:effectLst>
                  <a:outerShdw blurRad="38100" dist="38100" dir="2700000" algn="tl">
                    <a:srgbClr val="000000">
                      <a:alpha val="43137"/>
                    </a:srgbClr>
                  </a:outerShdw>
                </a:effectLst>
              </a:rPr>
              <a:t>ΑΥΤΗ ΠΟΥ ΔΙΑΤΗΡΕΙ ΤΗΝ ΑΡΧΕΓΟΝΗ ΛΑΜΨΗ</a:t>
            </a:r>
            <a:endParaRPr lang="el-GR" dirty="0">
              <a:solidFill>
                <a:srgbClr val="FF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0332"/>
            <a:ext cx="3733801" cy="20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7243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ΚΑΛΟ ΚΑΛΟΚΑΙΡΙ</a:t>
            </a:r>
            <a:endParaRPr lang="el-GR" dirty="0"/>
          </a:p>
        </p:txBody>
      </p:sp>
      <p:sp>
        <p:nvSpPr>
          <p:cNvPr id="3" name="Θέση περιεχομένου 2"/>
          <p:cNvSpPr>
            <a:spLocks noGrp="1"/>
          </p:cNvSpPr>
          <p:nvPr>
            <p:ph idx="1"/>
          </p:nvPr>
        </p:nvSpPr>
        <p:spPr>
          <a:xfrm>
            <a:off x="533400" y="2971800"/>
            <a:ext cx="8229600" cy="4525963"/>
          </a:xfrm>
        </p:spPr>
        <p:txBody>
          <a:bodyPr/>
          <a:lstStyle/>
          <a:p>
            <a:pPr algn="ctr"/>
            <a:endParaRPr lang="el-GR" dirty="0" smtClean="0"/>
          </a:p>
          <a:p>
            <a:pPr algn="ctr"/>
            <a:endParaRPr lang="el-GR" dirty="0"/>
          </a:p>
          <a:p>
            <a:pPr algn="ctr"/>
            <a:endParaRPr lang="el-GR" dirty="0" smtClean="0"/>
          </a:p>
          <a:p>
            <a:pPr algn="ctr"/>
            <a:endParaRPr lang="el-GR" dirty="0"/>
          </a:p>
          <a:p>
            <a:pPr marL="0" indent="0" algn="ctr">
              <a:buNone/>
            </a:pPr>
            <a:r>
              <a:rPr lang="el-GR" dirty="0" smtClean="0"/>
              <a:t>ΤΕΛΟΣ ΚΑΙ ΤΩ ΘΕΩ ΔΟΞΑ</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48768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029200"/>
            <a:ext cx="2314575" cy="164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24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ΠΕΙΡΟΥΝΙ-ΠΗΡΟΥΝΙ-ΠΙΡΟΥΝΙ</a:t>
            </a:r>
            <a:endParaRPr lang="el-GR" dirty="0"/>
          </a:p>
        </p:txBody>
      </p:sp>
      <p:sp>
        <p:nvSpPr>
          <p:cNvPr id="3" name="Θέση περιεχομένου 2"/>
          <p:cNvSpPr>
            <a:spLocks noGrp="1"/>
          </p:cNvSpPr>
          <p:nvPr>
            <p:ph idx="1"/>
          </p:nvPr>
        </p:nvSpPr>
        <p:spPr/>
        <p:txBody>
          <a:bodyPr/>
          <a:lstStyle/>
          <a:p>
            <a:endParaRPr lang="el-GR" dirty="0" smtClean="0"/>
          </a:p>
          <a:p>
            <a:endParaRPr lang="el-GR" dirty="0"/>
          </a:p>
          <a:p>
            <a:endParaRPr lang="el-GR" dirty="0" smtClean="0"/>
          </a:p>
          <a:p>
            <a:endParaRPr lang="el-GR" dirty="0"/>
          </a:p>
          <a:p>
            <a:endParaRPr lang="el-GR" dirty="0" smtClean="0"/>
          </a:p>
          <a:p>
            <a:r>
              <a:rPr lang="el-GR" dirty="0" err="1" smtClean="0"/>
              <a:t>Πείρω=τρυπώ</a:t>
            </a:r>
            <a:r>
              <a:rPr lang="el-GR" dirty="0" smtClean="0"/>
              <a:t>, διαπερνώ</a:t>
            </a:r>
          </a:p>
          <a:p>
            <a:endParaRPr lang="el-GR"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869" y="1676400"/>
            <a:ext cx="2362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78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ΚΕΙΜΕΝΟ</a:t>
            </a:r>
            <a:endParaRPr lang="el-GR" dirty="0"/>
          </a:p>
        </p:txBody>
      </p:sp>
      <p:sp>
        <p:nvSpPr>
          <p:cNvPr id="3" name="Θέση περιεχομένου 2"/>
          <p:cNvSpPr>
            <a:spLocks noGrp="1"/>
          </p:cNvSpPr>
          <p:nvPr>
            <p:ph idx="1"/>
          </p:nvPr>
        </p:nvSpPr>
        <p:spPr/>
        <p:txBody>
          <a:bodyPr/>
          <a:lstStyle/>
          <a:p>
            <a:r>
              <a:rPr lang="el-GR" b="1" dirty="0" smtClean="0">
                <a:solidFill>
                  <a:srgbClr val="FF0000"/>
                </a:solidFill>
                <a:effectLst>
                  <a:outerShdw blurRad="38100" dist="38100" dir="2700000" algn="tl">
                    <a:srgbClr val="000000">
                      <a:alpha val="43137"/>
                    </a:srgbClr>
                  </a:outerShdw>
                </a:effectLst>
              </a:rPr>
              <a:t>ΑΡΤΙΑ ΕΠΙΜΕΛΗΜΕΝΟ</a:t>
            </a:r>
          </a:p>
          <a:p>
            <a:r>
              <a:rPr lang="el-GR" b="1" dirty="0" smtClean="0">
                <a:solidFill>
                  <a:srgbClr val="FF0000"/>
                </a:solidFill>
                <a:effectLst>
                  <a:outerShdw blurRad="38100" dist="38100" dir="2700000" algn="tl">
                    <a:srgbClr val="000000">
                      <a:alpha val="43137"/>
                    </a:srgbClr>
                  </a:outerShdw>
                </a:effectLst>
              </a:rPr>
              <a:t>ΔΟΜΗΜΕΝΟ ΟΡΘΑ </a:t>
            </a:r>
            <a:endParaRPr lang="en-US" b="1" dirty="0" smtClean="0">
              <a:solidFill>
                <a:srgbClr val="FF0000"/>
              </a:solidFill>
              <a:effectLst>
                <a:outerShdw blurRad="38100" dist="38100" dir="2700000" algn="tl">
                  <a:srgbClr val="000000">
                    <a:alpha val="43137"/>
                  </a:srgbClr>
                </a:outerShdw>
              </a:effectLst>
            </a:endParaRPr>
          </a:p>
          <a:p>
            <a:r>
              <a:rPr lang="el-GR" b="1" dirty="0" smtClean="0">
                <a:solidFill>
                  <a:srgbClr val="FF0000"/>
                </a:solidFill>
                <a:effectLst>
                  <a:outerShdw blurRad="38100" dist="38100" dir="2700000" algn="tl">
                    <a:srgbClr val="000000">
                      <a:alpha val="43137"/>
                    </a:srgbClr>
                  </a:outerShdw>
                </a:effectLst>
              </a:rPr>
              <a:t>ΓΡΑΜΜΑΤΙΚΑ ΚΑΙ ΣΥΝΤΑΚΤΙΚΑ ΠΛΗΡΕΣ</a:t>
            </a:r>
          </a:p>
          <a:p>
            <a:r>
              <a:rPr lang="el-GR" b="1" dirty="0" smtClean="0">
                <a:solidFill>
                  <a:srgbClr val="FF0000"/>
                </a:solidFill>
                <a:effectLst>
                  <a:outerShdw blurRad="38100" dist="38100" dir="2700000" algn="tl">
                    <a:srgbClr val="000000">
                      <a:alpha val="43137"/>
                    </a:srgbClr>
                  </a:outerShdw>
                </a:effectLst>
              </a:rPr>
              <a:t>ΑΙΤΙΟΛΟΓΗΣΗ ΣΥΜΠΕΡΑΣΜΑΤΩΝ</a:t>
            </a:r>
          </a:p>
          <a:p>
            <a:r>
              <a:rPr lang="el-GR" b="1" dirty="0" smtClean="0">
                <a:solidFill>
                  <a:srgbClr val="FF0000"/>
                </a:solidFill>
                <a:effectLst>
                  <a:outerShdw blurRad="38100" dist="38100" dir="2700000" algn="tl">
                    <a:srgbClr val="000000">
                      <a:alpha val="43137"/>
                    </a:srgbClr>
                  </a:outerShdw>
                </a:effectLst>
              </a:rPr>
              <a:t>ΕΙΚΟΝΟΓΡΑΦΗΣΗ-ΑΙΣΘΗΤΙΚΑ ΕΛΚΥΣΤΙΚΗ</a:t>
            </a:r>
          </a:p>
          <a:p>
            <a:r>
              <a:rPr lang="el-GR" b="1" dirty="0" smtClean="0">
                <a:solidFill>
                  <a:srgbClr val="FF0000"/>
                </a:solidFill>
                <a:effectLst>
                  <a:outerShdw blurRad="38100" dist="38100" dir="2700000" algn="tl">
                    <a:srgbClr val="000000">
                      <a:alpha val="43137"/>
                    </a:srgbClr>
                  </a:outerShdw>
                </a:effectLst>
              </a:rPr>
              <a:t>ΠΙΝΑΚΕΣ ΝΑ ΠΕΡΙΕΧΟΥΝ ΑΠΟΤΕΛΕΣΜΑΤΑ ΤΕΚΜΗΡΙΩΜΕΝΑ</a:t>
            </a:r>
            <a:endParaRPr lang="el-G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220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3030</Words>
  <Application>Microsoft Office PowerPoint</Application>
  <PresentationFormat>Προβολή στην οθόνη (4:3)</PresentationFormat>
  <Paragraphs>463</Paragraphs>
  <Slides>75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75</vt:i4>
      </vt:variant>
    </vt:vector>
  </HeadingPairs>
  <TitlesOfParts>
    <vt:vector size="76" baseType="lpstr">
      <vt:lpstr>Office Theme</vt:lpstr>
      <vt:lpstr> </vt:lpstr>
      <vt:lpstr>ΚΕΙΜΕΝΟ-ΑΜΠΕΛΩΝΑΣ</vt:lpstr>
      <vt:lpstr>Παρουσίαση του PowerPoint</vt:lpstr>
      <vt:lpstr>ΕΛΛΗΝΙΚΗ ΓΛΩΣΣΑ</vt:lpstr>
      <vt:lpstr>ΕΛΛΗΝΙΚΗ ΓΛΩΣΣΑ</vt:lpstr>
      <vt:lpstr>ΕΛΛΗΝΙΚΗ ΓΛΩΣΣΑ</vt:lpstr>
      <vt:lpstr>ΕΛΛΗΝΙΚΗ ΓΛΩΣΣΑ</vt:lpstr>
      <vt:lpstr>ΠΕΙΡΟΥΝΙ-ΠΗΡΟΥΝΙ-ΠΙΡΟΥΝΙ</vt:lpstr>
      <vt:lpstr>ΚΕΙΜΕΝΟ</vt:lpstr>
      <vt:lpstr>ΔΙΔΙΑΣΤΑΤΟ Η ΔΙΣΔΙΑΣΤΑΤΟ ΤΡΙΔΙΑΣΤΑΤΟ Η ΤΡΙΣΔΙΑΣΤΑΤΟ</vt:lpstr>
      <vt:lpstr>ΔΙΔΙΑΣΤΑΤΟ Η ΔΙΣΔΙΑΣΤΑΤΟ ΤΡΙΔΙΑΣΤΑΤΟ Η ΤΡΙΣΔΙΑΣΤΑΤΟ</vt:lpstr>
      <vt:lpstr>ΔΙΔΙΑΣΤΑΤΟ Η ΔΙΣΔΙΑΣΤΑΤΟ ΤΡΙΔΙΑΣΤΑΤΟ Η ΤΡΙΣΔΙΑΣΤΑΤΟ</vt:lpstr>
      <vt:lpstr>ΞΕΝΟΜΑΝΙΑ</vt:lpstr>
      <vt:lpstr>Παρουσίαση του PowerPoint</vt:lpstr>
      <vt:lpstr>SANDWICH=ΣΑΝΤΟΥΙΤΣ</vt:lpstr>
      <vt:lpstr>Παρουσίαση του PowerPoint</vt:lpstr>
      <vt:lpstr>ΞΕΝΟΓΛΩΣΣΕΣ ΛΕΞΕΙΣ </vt:lpstr>
      <vt:lpstr>ΞΕΝΟΓΛΩΣΣΕΣ ΛΕΞΕΙΣ </vt:lpstr>
      <vt:lpstr>ΞΕΝΟΓΛΩΣΣΕΣ ΛΕΞΕΙΣ </vt:lpstr>
      <vt:lpstr>ΞΕΝΟΓΛΩΣΣΕΣ ΛΕΞΕΙΣ </vt:lpstr>
      <vt:lpstr>ΞΕΝΟΓΛΩΣΣΕΣ ΛΕΞΕΙΣ </vt:lpstr>
      <vt:lpstr>ΞΕΝΟΓΛΩΣΣΕΣ ΛΕΞΕΙΣ </vt:lpstr>
      <vt:lpstr>ΞΕΝΟΓΛΩΣΣΕΣ ΛΕΞΕΙΣ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ΓΛΩΣΣΙΚΕΣ ΕΚΦΡΑΣΕΙΣ</vt:lpstr>
      <vt:lpstr>Γλωσσικές Εκφράσεις</vt:lpstr>
      <vt:lpstr>ΓΛΩΣΣΙΚΕΣ ΕΚΦΡΑΣΕΙΣ</vt:lpstr>
      <vt:lpstr>ΓΛΩΣΣΙΚΕΣ ΕΚΦΡΑΣΕΙΣ</vt:lpstr>
      <vt:lpstr>Ως ή Σαν; </vt:lpstr>
      <vt:lpstr>ΓΛΩΣΣΙΚΕΣ ΕΚΦΡΑΣΕΙΣ</vt:lpstr>
      <vt:lpstr>ΓΛΩΣΣΙΚΕΣ ΕΚΦΡΑΣΕΙΣ</vt:lpstr>
      <vt:lpstr>ΤΕΛΙΚΟ -Ν</vt:lpstr>
      <vt:lpstr>ΤΕΛΙΚΟ -Ν</vt:lpstr>
      <vt:lpstr>ΔΕ(Ν) ΚΑΙ ΜΗ(Ν)</vt:lpstr>
      <vt:lpstr>ΜΟΝΟΣΥΛΛΑΒΕΣ ΛΕΞΕΙΣ</vt:lpstr>
      <vt:lpstr>ΕΡΩΤΗΜΑΤΙΚΑ</vt:lpstr>
      <vt:lpstr>Ό,τι ή ότι;  </vt:lpstr>
      <vt:lpstr>ΤΟ ΚΟΜΜΑ</vt:lpstr>
      <vt:lpstr>ΚΟΜΜΑ</vt:lpstr>
      <vt:lpstr>ΚΟΜΜΑ</vt:lpstr>
      <vt:lpstr>ΚΟΜΜΑ</vt:lpstr>
      <vt:lpstr>ΚΟΜΜΑ</vt:lpstr>
      <vt:lpstr>ΚΟΜΜΑ</vt:lpstr>
      <vt:lpstr>ΚΟΜΜΑ</vt:lpstr>
      <vt:lpstr>ΚΑΙ ΚΑΙ ΚΟΜΜΑ</vt:lpstr>
      <vt:lpstr>Ο Βράχος και το Κύμα Αριστοτέλη Βαλαωρίτη </vt:lpstr>
      <vt:lpstr>Ο Βράχος και το Κύμα Αριστοτέλη Βαλαωρίτη </vt:lpstr>
      <vt:lpstr>ΕΠΑΝΑΛΗΨΕΙΣ</vt:lpstr>
      <vt:lpstr>ΒΙΒΛΙΟΓΡΑΦΙΚΕΣ ΠΑΡΑΠΟΜΠΕΣ</vt:lpstr>
      <vt:lpstr>ΚΑΛΟΣ</vt:lpstr>
      <vt:lpstr>ΣΥΧΝΑ ΕΚΦΡΑΣΤΙΚΑ ΛΑΘΗ ΚΑΛΟΣ-ΚΑΚΟΣ</vt:lpstr>
      <vt:lpstr>ΒΛΕΠΩ -ΠΑΡΑΤΗΡΩ</vt:lpstr>
      <vt:lpstr>ΑΣΚΗΣΕΙΣ</vt:lpstr>
      <vt:lpstr>ΑΣΚΗΣΕΙΣ</vt:lpstr>
      <vt:lpstr>ΑΣΚΗΣΕΙΣ</vt:lpstr>
      <vt:lpstr>ΑΣΚΗΣΕΙΣ</vt:lpstr>
      <vt:lpstr>Επιλέξτε το ορθό</vt:lpstr>
      <vt:lpstr>Επιλέξτε το ορθό</vt:lpstr>
      <vt:lpstr>Επιλέξτε το ορθό</vt:lpstr>
      <vt:lpstr>Επιλέξτε το ορθό</vt:lpstr>
      <vt:lpstr>Επιλέξτε το ορθό</vt:lpstr>
      <vt:lpstr>Επιλέξτε το ορθό</vt:lpstr>
      <vt:lpstr>Επιλέξτε το ορθό</vt:lpstr>
      <vt:lpstr>Επιλέξτε το ορθό</vt:lpstr>
      <vt:lpstr>ΟΔΥΣΣΕΑΣ ΕΛΥΤΗΣ</vt:lpstr>
      <vt:lpstr>ΔΙΟΝΥΣΙΟΣ ΣΟΛΩΜΟΣ</vt:lpstr>
      <vt:lpstr>ΓΕΩΡΓΙΟΣ ΣΕΦΕΡΗΣ</vt:lpstr>
      <vt:lpstr>ΚΩΝΣΤΑΝΤΙΝΟΣ ΚΑΒΑΦΗΣ</vt:lpstr>
      <vt:lpstr>ΕΛΛΗΝΙΚΗ ΓΛΩΣΣΑ</vt:lpstr>
      <vt:lpstr>ΚΑΛΟ ΚΑΛΟΚΑΙΡΙ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Αποφανθείτε εάν τα πρωτόνια ΗA και HB είναι ομοτοπικά, εναντιοτοπικά ή διαστερεοτοπικά (3 μονάδες).</dc:title>
  <dc:creator>Thomas</dc:creator>
  <cp:lastModifiedBy>THOMAS</cp:lastModifiedBy>
  <cp:revision>74</cp:revision>
  <cp:lastPrinted>2021-06-10T13:33:37Z</cp:lastPrinted>
  <dcterms:created xsi:type="dcterms:W3CDTF">2020-05-26T17:01:27Z</dcterms:created>
  <dcterms:modified xsi:type="dcterms:W3CDTF">2022-03-15T06:07:16Z</dcterms:modified>
</cp:coreProperties>
</file>