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7"/>
    <p:restoredTop sz="94575"/>
  </p:normalViewPr>
  <p:slideViewPr>
    <p:cSldViewPr snapToGrid="0">
      <p:cViewPr varScale="1">
        <p:scale>
          <a:sx n="99" d="100"/>
          <a:sy n="99" d="100"/>
        </p:scale>
        <p:origin x="7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EF2-F9BD-6F73-BEF6-4F9B2E8BAE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9318E4-5780-F7EA-1FDC-BA5177BF40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73EEAB-9F3A-45E8-6D06-7E22B094DF49}"/>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139A2FFB-134D-3806-7ED5-000C66C8A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D89CB9-9CBF-06F3-B667-D2C09CB872CA}"/>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2771538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74B0-52F3-7636-ED75-72B98DCBB8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740FB6-5591-5B17-D603-A0C24C6E66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8D12F-23C6-40A6-AD59-A080075FB033}"/>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1F99C82A-80C6-E242-1533-E700A6446F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72952-81BE-29A1-6F88-203B9221A4EF}"/>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4191507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07EB-97D4-C94F-B7BF-B4CED703D6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0019C7-B160-B7E0-9443-D7D849B06B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19050D-4DC9-1493-6169-1E2DCA03EB39}"/>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D51EB9A5-FC84-806D-F70A-B7644416EF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99744-4C8B-6EEA-B17E-382EDFDA9371}"/>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2616730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B8F8-7E87-CEED-C726-AEED751EC2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8C87BA-F7B6-EEDD-8B7B-254E39494E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D82AD3-E167-F068-C669-4F27E5EF1C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E83A08-D3A6-8B87-C2DC-B8DC87BC5600}"/>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6" name="Footer Placeholder 5">
            <a:extLst>
              <a:ext uri="{FF2B5EF4-FFF2-40B4-BE49-F238E27FC236}">
                <a16:creationId xmlns:a16="http://schemas.microsoft.com/office/drawing/2014/main" id="{E22365C4-8CE7-602C-2EC1-EDDAC6A525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9B8380-FBAE-8CE2-23BB-22F59CF8863C}"/>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2857826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509A-60AF-656A-40E2-84A8F70540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5F1F8F-661A-121C-00F1-80300C62FA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BEB427-46AB-0B8E-37D1-CAE124D7DB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F40BF0-94BD-518C-CA0B-78D07355F7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ED45F4-1206-6887-0BDD-20E12A39F2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EBD9F-D465-0447-F9C5-196AE8A1D9BC}"/>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8" name="Footer Placeholder 7">
            <a:extLst>
              <a:ext uri="{FF2B5EF4-FFF2-40B4-BE49-F238E27FC236}">
                <a16:creationId xmlns:a16="http://schemas.microsoft.com/office/drawing/2014/main" id="{6ADC38EE-5AFC-D291-74EF-0370410EEB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B08C18-E6FF-3A1A-ADF0-487CDDB6275B}"/>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2985574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999D2-C63A-0C8C-8E75-930F7082FF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E8AA3B-F0EE-A122-8C82-3528E6CDD895}"/>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4" name="Footer Placeholder 3">
            <a:extLst>
              <a:ext uri="{FF2B5EF4-FFF2-40B4-BE49-F238E27FC236}">
                <a16:creationId xmlns:a16="http://schemas.microsoft.com/office/drawing/2014/main" id="{09B49B17-0140-A0A8-0D01-B68ACD9DBE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FA9263-C0E8-A847-1BE0-640933F7D043}"/>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344448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FA60B3-3B71-7EAE-A4F6-47E32E392BA6}"/>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3" name="Footer Placeholder 2">
            <a:extLst>
              <a:ext uri="{FF2B5EF4-FFF2-40B4-BE49-F238E27FC236}">
                <a16:creationId xmlns:a16="http://schemas.microsoft.com/office/drawing/2014/main" id="{DFBA4E81-6669-37AB-E36D-1F219DD780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B59CCC-0F83-A85A-4845-AB807AA0A571}"/>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262502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8B8E-C159-C4A6-37BE-8DD3E51ED5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41AB8F-E5F3-2B20-DF68-CBCBC5791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8C87BC-66B2-C3D3-1D70-B91D5304F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990CB-B31B-650B-E028-BE466F0E1E42}"/>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6" name="Footer Placeholder 5">
            <a:extLst>
              <a:ext uri="{FF2B5EF4-FFF2-40B4-BE49-F238E27FC236}">
                <a16:creationId xmlns:a16="http://schemas.microsoft.com/office/drawing/2014/main" id="{E51A38F8-B71E-7DAB-C0E6-25C0E75907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9C74A-0A02-D699-3BA4-9E5071A3B255}"/>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88159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CACD-9EF4-4668-1977-71E4E3B7DD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2B07B4-99CD-3FB2-C887-629777E8A11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73D6B8-B309-C8EB-F5EA-7021A4F7E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604EE2-2991-5368-41E8-A114D6D37D89}"/>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6" name="Footer Placeholder 5">
            <a:extLst>
              <a:ext uri="{FF2B5EF4-FFF2-40B4-BE49-F238E27FC236}">
                <a16:creationId xmlns:a16="http://schemas.microsoft.com/office/drawing/2014/main" id="{B995357B-F09F-442E-F1AB-4270F5060A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D0D604-F135-8944-4D20-C2117BE9438C}"/>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159797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CAF56-1C9D-23E9-232A-298FD96A1D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12DCB-CC86-61FF-6679-4649703C36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CA24E-52F8-53D1-C8EB-154B6507BB3A}"/>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388A8E15-0A24-7E08-137D-A181DF802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9CE02-F93D-C31C-4068-B9ED0BF84C9A}"/>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120448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DE2A6A-8F73-F524-735B-8F3B0A7886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BE00A-B035-AE9B-6555-0C1E94D24D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50313-E854-4A9A-1027-E57A1A0B2E47}"/>
              </a:ext>
            </a:extLst>
          </p:cNvPr>
          <p:cNvSpPr>
            <a:spLocks noGrp="1"/>
          </p:cNvSpPr>
          <p:nvPr>
            <p:ph type="dt" sz="half" idx="10"/>
          </p:nvPr>
        </p:nvSpPr>
        <p:spPr/>
        <p:txBody>
          <a:body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1FEEC4A9-55ED-9ED2-1E7F-E43E64AFB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BD2410-CA4F-DBB4-2A5F-453481B8E86D}"/>
              </a:ext>
            </a:extLst>
          </p:cNvPr>
          <p:cNvSpPr>
            <a:spLocks noGrp="1"/>
          </p:cNvSpPr>
          <p:nvPr>
            <p:ph type="sldNum" sz="quarter" idx="12"/>
          </p:nvPr>
        </p:nvSpPr>
        <p:spPr/>
        <p:txBody>
          <a:bodyPr/>
          <a:lstStyle/>
          <a:p>
            <a:fld id="{E57910F3-1B33-2848-9B64-5711ADF514F4}" type="slidenum">
              <a:rPr lang="en-US" smtClean="0"/>
              <a:t>‹#›</a:t>
            </a:fld>
            <a:endParaRPr lang="en-US"/>
          </a:p>
        </p:txBody>
      </p:sp>
    </p:spTree>
    <p:extLst>
      <p:ext uri="{BB962C8B-B14F-4D97-AF65-F5344CB8AC3E}">
        <p14:creationId xmlns:p14="http://schemas.microsoft.com/office/powerpoint/2010/main" val="1576857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1DC0C0-3986-7857-D976-3C6DB74D51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CC1FEE-03F4-EBF7-CD42-03DAD11D77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03168-42A7-6AC1-769D-39530EEBEA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FEDF1A-51A3-B64C-8CB8-FF1B1EA54E4F}" type="datetimeFigureOut">
              <a:rPr lang="en-US" smtClean="0"/>
              <a:t>10/12/26</a:t>
            </a:fld>
            <a:endParaRPr lang="en-US"/>
          </a:p>
        </p:txBody>
      </p:sp>
      <p:sp>
        <p:nvSpPr>
          <p:cNvPr id="5" name="Footer Placeholder 4">
            <a:extLst>
              <a:ext uri="{FF2B5EF4-FFF2-40B4-BE49-F238E27FC236}">
                <a16:creationId xmlns:a16="http://schemas.microsoft.com/office/drawing/2014/main" id="{B2E66375-2D72-D098-1C16-B85A524765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1AAA1-4107-F9D1-9A3C-C1B4936BF6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7910F3-1B33-2848-9B64-5711ADF514F4}" type="slidenum">
              <a:rPr lang="en-US" smtClean="0"/>
              <a:t>‹#›</a:t>
            </a:fld>
            <a:endParaRPr lang="en-US"/>
          </a:p>
        </p:txBody>
      </p:sp>
    </p:spTree>
    <p:extLst>
      <p:ext uri="{BB962C8B-B14F-4D97-AF65-F5344CB8AC3E}">
        <p14:creationId xmlns:p14="http://schemas.microsoft.com/office/powerpoint/2010/main" val="1448613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org&amp;utm_campaign=parser&amp;utm_content=thumbnai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history.aip.org/exhibits/rutherford/images/sectionpics/slide4_aston_big.jpg">
            <a:extLst>
              <a:ext uri="{FF2B5EF4-FFF2-40B4-BE49-F238E27FC236}">
                <a16:creationId xmlns:a16="http://schemas.microsoft.com/office/drawing/2014/main" id="{04A0DD85-B345-BC11-57F8-C14BAED5906A}"/>
              </a:ext>
            </a:extLst>
          </p:cNvPr>
          <p:cNvPicPr>
            <a:picLocks noChangeAspect="1"/>
          </p:cNvPicPr>
          <p:nvPr/>
        </p:nvPicPr>
        <p:blipFill>
          <a:blip r:embed="rId2"/>
          <a:stretch>
            <a:fillRect/>
          </a:stretch>
        </p:blipFill>
        <p:spPr>
          <a:xfrm>
            <a:off x="1839721" y="205343"/>
            <a:ext cx="7772400" cy="4950573"/>
          </a:xfrm>
          <a:prstGeom prst="rect">
            <a:avLst/>
          </a:prstGeom>
        </p:spPr>
      </p:pic>
      <p:sp>
        <p:nvSpPr>
          <p:cNvPr id="6" name="TextBox 5">
            <a:extLst>
              <a:ext uri="{FF2B5EF4-FFF2-40B4-BE49-F238E27FC236}">
                <a16:creationId xmlns:a16="http://schemas.microsoft.com/office/drawing/2014/main" id="{31B4F268-1EBF-722E-5980-7608EB4DF5BF}"/>
              </a:ext>
            </a:extLst>
          </p:cNvPr>
          <p:cNvSpPr txBox="1"/>
          <p:nvPr/>
        </p:nvSpPr>
        <p:spPr>
          <a:xfrm>
            <a:off x="0" y="5380672"/>
            <a:ext cx="2330605" cy="1477328"/>
          </a:xfrm>
          <a:prstGeom prst="rect">
            <a:avLst/>
          </a:prstGeom>
          <a:noFill/>
        </p:spPr>
        <p:txBody>
          <a:bodyPr wrap="square">
            <a:spAutoFit/>
          </a:bodyPr>
          <a:lstStyle/>
          <a:p>
            <a:r>
              <a:rPr lang="el-GR" dirty="0"/>
              <a:t>Πηγή: </a:t>
            </a:r>
            <a:r>
              <a:rPr lang="en-US" dirty="0"/>
              <a:t>https://</a:t>
            </a:r>
            <a:r>
              <a:rPr lang="en-US" dirty="0" err="1"/>
              <a:t>history.aip.org</a:t>
            </a:r>
            <a:r>
              <a:rPr lang="en-US" dirty="0"/>
              <a:t>/exhibits/</a:t>
            </a:r>
            <a:r>
              <a:rPr lang="en-US" dirty="0" err="1"/>
              <a:t>rutherford</a:t>
            </a:r>
            <a:r>
              <a:rPr lang="en-US" dirty="0"/>
              <a:t>/sections/atop-physics-</a:t>
            </a:r>
            <a:r>
              <a:rPr lang="en-US" dirty="0" err="1"/>
              <a:t>wave.html</a:t>
            </a:r>
            <a:endParaRPr lang="en-US" dirty="0"/>
          </a:p>
        </p:txBody>
      </p:sp>
      <p:sp>
        <p:nvSpPr>
          <p:cNvPr id="8" name="TextBox 7">
            <a:extLst>
              <a:ext uri="{FF2B5EF4-FFF2-40B4-BE49-F238E27FC236}">
                <a16:creationId xmlns:a16="http://schemas.microsoft.com/office/drawing/2014/main" id="{49E3A5A6-0B41-0D95-3F00-7C7FF3BB63A7}"/>
              </a:ext>
            </a:extLst>
          </p:cNvPr>
          <p:cNvSpPr txBox="1"/>
          <p:nvPr/>
        </p:nvSpPr>
        <p:spPr>
          <a:xfrm>
            <a:off x="2895624" y="5262086"/>
            <a:ext cx="6094140" cy="1477328"/>
          </a:xfrm>
          <a:prstGeom prst="rect">
            <a:avLst/>
          </a:prstGeom>
          <a:noFill/>
        </p:spPr>
        <p:txBody>
          <a:bodyPr wrap="square">
            <a:spAutoFit/>
          </a:bodyPr>
          <a:lstStyle/>
          <a:p>
            <a:r>
              <a:rPr lang="en-US" dirty="0"/>
              <a:t>Francis Aston is known as a researcher who worked mostly alone at the Cavendish Laboratory. However, his investigations of isotopes and very precise measurements of atomic weights were actually quite important to Rutherford’s nuclear research in the 1920s.</a:t>
            </a:r>
          </a:p>
        </p:txBody>
      </p:sp>
    </p:spTree>
    <p:extLst>
      <p:ext uri="{BB962C8B-B14F-4D97-AF65-F5344CB8AC3E}">
        <p14:creationId xmlns:p14="http://schemas.microsoft.com/office/powerpoint/2010/main" val="2688497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ADAB-1154-AC85-E3F2-46F0CC82DE9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7CF0FF-8032-4947-E2BB-0AE1E7C01940}"/>
              </a:ext>
            </a:extLst>
          </p:cNvPr>
          <p:cNvPicPr>
            <a:picLocks noChangeAspect="1"/>
          </p:cNvPicPr>
          <p:nvPr/>
        </p:nvPicPr>
        <p:blipFill>
          <a:blip r:embed="rId2"/>
          <a:stretch>
            <a:fillRect/>
          </a:stretch>
        </p:blipFill>
        <p:spPr>
          <a:xfrm>
            <a:off x="523177" y="1037063"/>
            <a:ext cx="4324303" cy="4270917"/>
          </a:xfrm>
          <a:prstGeom prst="rect">
            <a:avLst/>
          </a:prstGeom>
        </p:spPr>
      </p:pic>
      <p:pic>
        <p:nvPicPr>
          <p:cNvPr id="7" name="Picture 6">
            <a:extLst>
              <a:ext uri="{FF2B5EF4-FFF2-40B4-BE49-F238E27FC236}">
                <a16:creationId xmlns:a16="http://schemas.microsoft.com/office/drawing/2014/main" id="{D55FA70F-D89D-39BA-3288-D8CE7A339949}"/>
              </a:ext>
            </a:extLst>
          </p:cNvPr>
          <p:cNvPicPr>
            <a:picLocks noChangeAspect="1"/>
          </p:cNvPicPr>
          <p:nvPr/>
        </p:nvPicPr>
        <p:blipFill>
          <a:blip r:embed="rId3"/>
          <a:stretch>
            <a:fillRect/>
          </a:stretch>
        </p:blipFill>
        <p:spPr>
          <a:xfrm>
            <a:off x="5796548" y="0"/>
            <a:ext cx="6709772" cy="6858000"/>
          </a:xfrm>
          <a:prstGeom prst="rect">
            <a:avLst/>
          </a:prstGeom>
        </p:spPr>
      </p:pic>
      <p:sp>
        <p:nvSpPr>
          <p:cNvPr id="2" name="TextBox 1">
            <a:extLst>
              <a:ext uri="{FF2B5EF4-FFF2-40B4-BE49-F238E27FC236}">
                <a16:creationId xmlns:a16="http://schemas.microsoft.com/office/drawing/2014/main" id="{9F152D15-E51B-6F7A-A78F-201712D1A1D5}"/>
              </a:ext>
            </a:extLst>
          </p:cNvPr>
          <p:cNvSpPr txBox="1"/>
          <p:nvPr/>
        </p:nvSpPr>
        <p:spPr>
          <a:xfrm>
            <a:off x="1967248" y="5420827"/>
            <a:ext cx="11014656" cy="584775"/>
          </a:xfrm>
          <a:prstGeom prst="rect">
            <a:avLst/>
          </a:prstGeom>
          <a:noFill/>
        </p:spPr>
        <p:txBody>
          <a:bodyPr wrap="square">
            <a:spAutoFit/>
          </a:bodyPr>
          <a:lstStyle/>
          <a:p>
            <a:r>
              <a:rPr lang="el-GR" sz="3200" dirty="0">
                <a:solidFill>
                  <a:schemeClr val="accent1"/>
                </a:solidFill>
              </a:rPr>
              <a:t>Βισμούθιο</a:t>
            </a:r>
            <a:endParaRPr lang="en-US" sz="2800" dirty="0"/>
          </a:p>
        </p:txBody>
      </p:sp>
    </p:spTree>
    <p:extLst>
      <p:ext uri="{BB962C8B-B14F-4D97-AF65-F5344CB8AC3E}">
        <p14:creationId xmlns:p14="http://schemas.microsoft.com/office/powerpoint/2010/main" val="1020899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4F99-C317-E894-6D00-70D534CDE4C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07BC829-0C83-2588-5FD7-DBFA34B7B4DF}"/>
              </a:ext>
            </a:extLst>
          </p:cNvPr>
          <p:cNvPicPr>
            <a:picLocks noChangeAspect="1"/>
          </p:cNvPicPr>
          <p:nvPr/>
        </p:nvPicPr>
        <p:blipFill>
          <a:blip r:embed="rId2"/>
          <a:stretch>
            <a:fillRect/>
          </a:stretch>
        </p:blipFill>
        <p:spPr>
          <a:xfrm>
            <a:off x="217007" y="1267828"/>
            <a:ext cx="11757985" cy="4322344"/>
          </a:xfrm>
          <a:prstGeom prst="rect">
            <a:avLst/>
          </a:prstGeom>
        </p:spPr>
      </p:pic>
      <p:sp>
        <p:nvSpPr>
          <p:cNvPr id="3" name="TextBox 2">
            <a:extLst>
              <a:ext uri="{FF2B5EF4-FFF2-40B4-BE49-F238E27FC236}">
                <a16:creationId xmlns:a16="http://schemas.microsoft.com/office/drawing/2014/main" id="{884B7D9B-4A3A-CC0A-5988-E743CD19FFD8}"/>
              </a:ext>
            </a:extLst>
          </p:cNvPr>
          <p:cNvSpPr txBox="1"/>
          <p:nvPr/>
        </p:nvSpPr>
        <p:spPr>
          <a:xfrm>
            <a:off x="473299" y="6129911"/>
            <a:ext cx="11014656" cy="400110"/>
          </a:xfrm>
          <a:prstGeom prst="rect">
            <a:avLst/>
          </a:prstGeom>
          <a:noFill/>
        </p:spPr>
        <p:txBody>
          <a:bodyPr wrap="square">
            <a:spAutoFit/>
          </a:bodyPr>
          <a:lstStyle/>
          <a:p>
            <a:r>
              <a:rPr lang="el-GR" sz="2000" dirty="0">
                <a:solidFill>
                  <a:schemeClr val="accent1"/>
                </a:solidFill>
              </a:rPr>
              <a:t>Πηγή: </a:t>
            </a:r>
            <a:r>
              <a:rPr lang="en-US" sz="2000" dirty="0">
                <a:solidFill>
                  <a:schemeClr val="accent1"/>
                </a:solidFill>
              </a:rPr>
              <a:t>Loveland, Morrisey, Seaborg, Modern Nuclear Chemistry, Wiley &amp; Sons, 2017</a:t>
            </a:r>
            <a:endParaRPr lang="en-US" dirty="0"/>
          </a:p>
        </p:txBody>
      </p:sp>
    </p:spTree>
    <p:extLst>
      <p:ext uri="{BB962C8B-B14F-4D97-AF65-F5344CB8AC3E}">
        <p14:creationId xmlns:p14="http://schemas.microsoft.com/office/powerpoint/2010/main" val="791619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432C5-42E5-8ABE-275F-9BACBFA3EB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D3C58E-2A72-D9FF-C34D-57546702BE6F}"/>
              </a:ext>
            </a:extLst>
          </p:cNvPr>
          <p:cNvPicPr>
            <a:picLocks noChangeAspect="1"/>
          </p:cNvPicPr>
          <p:nvPr/>
        </p:nvPicPr>
        <p:blipFill>
          <a:blip r:embed="rId2"/>
          <a:stretch>
            <a:fillRect/>
          </a:stretch>
        </p:blipFill>
        <p:spPr>
          <a:xfrm>
            <a:off x="2421837" y="206687"/>
            <a:ext cx="7108530" cy="5317181"/>
          </a:xfrm>
          <a:prstGeom prst="rect">
            <a:avLst/>
          </a:prstGeom>
        </p:spPr>
      </p:pic>
      <p:sp>
        <p:nvSpPr>
          <p:cNvPr id="4" name="TextBox 3">
            <a:extLst>
              <a:ext uri="{FF2B5EF4-FFF2-40B4-BE49-F238E27FC236}">
                <a16:creationId xmlns:a16="http://schemas.microsoft.com/office/drawing/2014/main" id="{8873A973-F746-AA18-DC37-8414F193157C}"/>
              </a:ext>
            </a:extLst>
          </p:cNvPr>
          <p:cNvSpPr txBox="1"/>
          <p:nvPr/>
        </p:nvSpPr>
        <p:spPr>
          <a:xfrm>
            <a:off x="1635617" y="5657671"/>
            <a:ext cx="9362941" cy="1015663"/>
          </a:xfrm>
          <a:prstGeom prst="rect">
            <a:avLst/>
          </a:prstGeom>
          <a:noFill/>
        </p:spPr>
        <p:txBody>
          <a:bodyPr wrap="square">
            <a:spAutoFit/>
          </a:bodyPr>
          <a:lstStyle/>
          <a:p>
            <a:r>
              <a:rPr lang="en-US" sz="2000" dirty="0"/>
              <a:t>Ένδειξη α</a:t>
            </a:r>
            <a:r>
              <a:rPr lang="en-US" sz="2000" dirty="0" err="1"/>
              <a:t>κτινο</a:t>
            </a:r>
            <a:r>
              <a:rPr lang="en-US" sz="2000" dirty="0"/>
              <a:t>β</a:t>
            </a:r>
            <a:r>
              <a:rPr lang="en-US" sz="2000" dirty="0" err="1"/>
              <a:t>ολί</a:t>
            </a:r>
            <a:r>
              <a:rPr lang="en-US" sz="2000" dirty="0"/>
              <a:t>α</a:t>
            </a:r>
            <a:r>
              <a:rPr lang="en-US" sz="2000" dirty="0" err="1"/>
              <a:t>ς</a:t>
            </a:r>
            <a:r>
              <a:rPr lang="en-US" sz="2000" dirty="0"/>
              <a:t> </a:t>
            </a:r>
            <a:r>
              <a:rPr lang="en-US" sz="2000" dirty="0" err="1"/>
              <a:t>υ</a:t>
            </a:r>
            <a:r>
              <a:rPr lang="en-US" sz="2000" dirty="0"/>
              <a:t>π</a:t>
            </a:r>
            <a:r>
              <a:rPr lang="en-US" sz="2000" dirty="0" err="1"/>
              <a:t>ο</a:t>
            </a:r>
            <a:r>
              <a:rPr lang="en-US" sz="2000" dirty="0"/>
              <a:t>β</a:t>
            </a:r>
            <a:r>
              <a:rPr lang="en-US" sz="2000" dirty="0" err="1"/>
              <a:t>άθρου</a:t>
            </a:r>
            <a:r>
              <a:rPr lang="en-US" sz="2000" dirty="0"/>
              <a:t> </a:t>
            </a:r>
            <a:r>
              <a:rPr lang="en-US" sz="2000" dirty="0" err="1"/>
              <a:t>σε</a:t>
            </a:r>
            <a:r>
              <a:rPr lang="en-US" sz="2000" dirty="0"/>
              <a:t> </a:t>
            </a:r>
            <a:r>
              <a:rPr lang="en-US" sz="2000" dirty="0" err="1"/>
              <a:t>ξενοδοχείο</a:t>
            </a:r>
            <a:r>
              <a:rPr lang="en-US" sz="2000" dirty="0"/>
              <a:t> </a:t>
            </a:r>
            <a:r>
              <a:rPr lang="en-US" sz="2000" dirty="0" err="1"/>
              <a:t>στο</a:t>
            </a:r>
            <a:r>
              <a:rPr lang="en-US" sz="2000" dirty="0"/>
              <a:t> </a:t>
            </a:r>
            <a:r>
              <a:rPr lang="en-US" sz="2000" dirty="0" err="1"/>
              <a:t>Ν</a:t>
            </a:r>
            <a:r>
              <a:rPr lang="en-US" sz="2000" dirty="0"/>
              <a:t>α</a:t>
            </a:r>
            <a:r>
              <a:rPr lang="en-US" sz="2000" dirty="0" err="1"/>
              <a:t>ράχ</a:t>
            </a:r>
            <a:r>
              <a:rPr lang="en-US" sz="2000" dirty="0"/>
              <a:t>α </a:t>
            </a:r>
            <a:r>
              <a:rPr lang="en-US" sz="2000" dirty="0" err="1"/>
              <a:t>της</a:t>
            </a:r>
            <a:r>
              <a:rPr lang="en-US" sz="2000" dirty="0"/>
              <a:t> </a:t>
            </a:r>
            <a:r>
              <a:rPr lang="en-US" sz="2000" dirty="0" err="1"/>
              <a:t>Ι</a:t>
            </a:r>
            <a:r>
              <a:rPr lang="en-US" sz="2000" dirty="0"/>
              <a:t>απ</a:t>
            </a:r>
            <a:r>
              <a:rPr lang="en-US" sz="2000" dirty="0" err="1"/>
              <a:t>ωνί</a:t>
            </a:r>
            <a:r>
              <a:rPr lang="en-US" sz="2000" dirty="0"/>
              <a:t>α</a:t>
            </a:r>
            <a:r>
              <a:rPr lang="en-US" sz="2000" dirty="0" err="1"/>
              <a:t>ς</a:t>
            </a:r>
            <a:r>
              <a:rPr lang="en-US" sz="2000" dirty="0"/>
              <a:t>, </a:t>
            </a:r>
            <a:r>
              <a:rPr lang="en-US" sz="2000" dirty="0" err="1"/>
              <a:t>με</a:t>
            </a:r>
            <a:r>
              <a:rPr lang="en-US" sz="2000" dirty="0"/>
              <a:t> </a:t>
            </a:r>
            <a:r>
              <a:rPr lang="en-US" sz="2000" dirty="0" err="1"/>
              <a:t>τον</a:t>
            </a:r>
            <a:r>
              <a:rPr lang="en-US" sz="2000" dirty="0"/>
              <a:t> </a:t>
            </a:r>
            <a:r>
              <a:rPr lang="en-US" sz="2000" dirty="0" err="1"/>
              <a:t>ρυθμό</a:t>
            </a:r>
            <a:r>
              <a:rPr lang="en-US" sz="2000" dirty="0"/>
              <a:t> </a:t>
            </a:r>
            <a:r>
              <a:rPr lang="en-US" sz="2000" dirty="0" err="1"/>
              <a:t>δόσης</a:t>
            </a:r>
            <a:r>
              <a:rPr lang="en-US" sz="2000" dirty="0"/>
              <a:t> </a:t>
            </a:r>
            <a:r>
              <a:rPr lang="en-US" sz="2000" dirty="0" err="1"/>
              <a:t>σε</a:t>
            </a:r>
            <a:r>
              <a:rPr lang="en-US" sz="2000" dirty="0"/>
              <a:t> </a:t>
            </a:r>
            <a:r>
              <a:rPr lang="el-GR" sz="2000" dirty="0"/>
              <a:t>μ</a:t>
            </a:r>
            <a:r>
              <a:rPr lang="en-US" sz="2000" dirty="0"/>
              <a:t>Sv α</a:t>
            </a:r>
            <a:r>
              <a:rPr lang="en-US" sz="2000" dirty="0" err="1"/>
              <a:t>νά</a:t>
            </a:r>
            <a:r>
              <a:rPr lang="en-US" sz="2000" dirty="0"/>
              <a:t> </a:t>
            </a:r>
            <a:r>
              <a:rPr lang="en-US" sz="2000" dirty="0" err="1"/>
              <a:t>ώρ</a:t>
            </a:r>
            <a:r>
              <a:rPr lang="en-US" sz="2000" dirty="0"/>
              <a:t>α, π</a:t>
            </a:r>
            <a:r>
              <a:rPr lang="en-US" sz="2000" dirty="0" err="1"/>
              <a:t>έντε</a:t>
            </a:r>
            <a:r>
              <a:rPr lang="en-US" sz="2000" dirty="0"/>
              <a:t> </a:t>
            </a:r>
            <a:r>
              <a:rPr lang="en-US" sz="2000" dirty="0" err="1"/>
              <a:t>χρόνι</a:t>
            </a:r>
            <a:r>
              <a:rPr lang="en-US" sz="2000" dirty="0"/>
              <a:t>α </a:t>
            </a:r>
            <a:r>
              <a:rPr lang="en-US" sz="2000" dirty="0" err="1"/>
              <a:t>μετά</a:t>
            </a:r>
            <a:r>
              <a:rPr lang="en-US" sz="2000" dirty="0"/>
              <a:t> </a:t>
            </a:r>
            <a:r>
              <a:rPr lang="en-US" sz="2000" dirty="0" err="1"/>
              <a:t>την</a:t>
            </a:r>
            <a:r>
              <a:rPr lang="en-US" sz="2000" dirty="0"/>
              <a:t> </a:t>
            </a:r>
            <a:r>
              <a:rPr lang="en-US" sz="2000" dirty="0" err="1"/>
              <a:t>κ</a:t>
            </a:r>
            <a:r>
              <a:rPr lang="en-US" sz="2000" dirty="0"/>
              <a:t>α</a:t>
            </a:r>
            <a:r>
              <a:rPr lang="en-US" sz="2000" dirty="0" err="1"/>
              <a:t>τ</a:t>
            </a:r>
            <a:r>
              <a:rPr lang="en-US" sz="2000" dirty="0"/>
              <a:t>α</a:t>
            </a:r>
            <a:r>
              <a:rPr lang="en-US" sz="2000" dirty="0" err="1"/>
              <a:t>στροφή</a:t>
            </a:r>
            <a:r>
              <a:rPr lang="en-US" sz="2000" dirty="0"/>
              <a:t> </a:t>
            </a:r>
            <a:r>
              <a:rPr lang="en-US" sz="2000" dirty="0" err="1"/>
              <a:t>της</a:t>
            </a:r>
            <a:r>
              <a:rPr lang="en-US" sz="2000" dirty="0"/>
              <a:t> </a:t>
            </a:r>
            <a:r>
              <a:rPr lang="en-US" sz="2000" dirty="0" err="1"/>
              <a:t>Φουκουσίμ</a:t>
            </a:r>
            <a:r>
              <a:rPr lang="en-US" sz="2000" dirty="0"/>
              <a:t>α </a:t>
            </a:r>
            <a:br>
              <a:rPr lang="el-GR" sz="2000" dirty="0"/>
            </a:br>
            <a:r>
              <a:rPr lang="el-GR" sz="2000" dirty="0">
                <a:solidFill>
                  <a:schemeClr val="accent1"/>
                </a:solidFill>
              </a:rPr>
              <a:t>Πηγή: </a:t>
            </a:r>
            <a:r>
              <a:rPr lang="en-US" sz="2000" dirty="0">
                <a:solidFill>
                  <a:schemeClr val="accent1"/>
                </a:solidFill>
              </a:rPr>
              <a:t>https://</a:t>
            </a:r>
            <a:r>
              <a:rPr lang="en-US" sz="2000" dirty="0" err="1">
                <a:solidFill>
                  <a:schemeClr val="accent1"/>
                </a:solidFill>
              </a:rPr>
              <a:t>en.wikipedia.org</a:t>
            </a:r>
            <a:r>
              <a:rPr lang="en-US" sz="2000" dirty="0">
                <a:solidFill>
                  <a:schemeClr val="accent1"/>
                </a:solidFill>
              </a:rPr>
              <a:t>/wiki/Sievert</a:t>
            </a:r>
          </a:p>
        </p:txBody>
      </p:sp>
    </p:spTree>
    <p:extLst>
      <p:ext uri="{BB962C8B-B14F-4D97-AF65-F5344CB8AC3E}">
        <p14:creationId xmlns:p14="http://schemas.microsoft.com/office/powerpoint/2010/main" val="1644809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TotalTime>
  <Words>119</Words>
  <Application>Microsoft Macintosh PowerPoint</Application>
  <PresentationFormat>Widescreen</PresentationFormat>
  <Paragraphs>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Emmanouil Semidalas</dc:creator>
  <cp:lastModifiedBy>Emmanouil Semidalas</cp:lastModifiedBy>
  <cp:revision>7</cp:revision>
  <dcterms:created xsi:type="dcterms:W3CDTF">2026-10-07T11:44:53Z</dcterms:created>
  <dcterms:modified xsi:type="dcterms:W3CDTF">2026-10-12T09:34:41Z</dcterms:modified>
</cp:coreProperties>
</file>