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5" r:id="rId3"/>
    <p:sldId id="336" r:id="rId4"/>
    <p:sldId id="337" r:id="rId5"/>
    <p:sldId id="338" r:id="rId6"/>
    <p:sldId id="340" r:id="rId7"/>
    <p:sldId id="339" r:id="rId8"/>
    <p:sldId id="333"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4" r:id="rId27"/>
    <p:sldId id="332"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F448DF-90E9-472F-5E07-DA15B896165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2EA73B4-8D17-5F43-15A5-63C750204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0A41B72-4D72-A2B4-4DEC-16E709F276F5}"/>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5" name="Θέση υποσέλιδου 4">
            <a:extLst>
              <a:ext uri="{FF2B5EF4-FFF2-40B4-BE49-F238E27FC236}">
                <a16:creationId xmlns:a16="http://schemas.microsoft.com/office/drawing/2014/main" id="{5BF8FF3C-502E-FEDE-030C-1B5E1A1CDA1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90D94F9-8428-6316-224E-A302332A3065}"/>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268375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38A8AC-5A8F-5690-5857-74CAA1E4E3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58D7996-B847-A7BE-0BEC-217688F6CD1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3807CB7-4784-6021-CD0F-0908B22D7AE6}"/>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5" name="Θέση υποσέλιδου 4">
            <a:extLst>
              <a:ext uri="{FF2B5EF4-FFF2-40B4-BE49-F238E27FC236}">
                <a16:creationId xmlns:a16="http://schemas.microsoft.com/office/drawing/2014/main" id="{1A92E852-0AE2-A53C-65FD-855110B184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EC316AA-6AC1-317E-1B50-6E6A6D6F9CC0}"/>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42590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4464627-DF15-F586-D5CB-F8AFBA3F1A2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6A4C500-8EF4-6DA7-1D00-6D54E60BE8A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CFE1828-6903-B97E-BC8D-F64D71854025}"/>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5" name="Θέση υποσέλιδου 4">
            <a:extLst>
              <a:ext uri="{FF2B5EF4-FFF2-40B4-BE49-F238E27FC236}">
                <a16:creationId xmlns:a16="http://schemas.microsoft.com/office/drawing/2014/main" id="{D6AC707F-5A44-FF8F-3105-F717D8AEA27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5E08C8-7B81-414E-2BA2-A5B6FF15FE53}"/>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395669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B6DB43-C162-DD13-19AF-D70BD163381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8D9EA41-846A-E25F-7A1F-D64FB3B8007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B136784-BB25-120A-2F66-B0CB43B05B31}"/>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5" name="Θέση υποσέλιδου 4">
            <a:extLst>
              <a:ext uri="{FF2B5EF4-FFF2-40B4-BE49-F238E27FC236}">
                <a16:creationId xmlns:a16="http://schemas.microsoft.com/office/drawing/2014/main" id="{5B254C55-70C2-3209-475E-75B7666C1F5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4CD4A3-8095-7A7A-FC76-0E482A76F574}"/>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1691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1E4B37-5E6C-FD7A-466C-C50C940BE1B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4B9F52B-0BFD-E2B0-D604-8E0AB7033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F8B8390-61B9-196D-3819-67633A8E66B7}"/>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5" name="Θέση υποσέλιδου 4">
            <a:extLst>
              <a:ext uri="{FF2B5EF4-FFF2-40B4-BE49-F238E27FC236}">
                <a16:creationId xmlns:a16="http://schemas.microsoft.com/office/drawing/2014/main" id="{BE10C73B-E72B-61CF-EC43-8256EB5925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E893CB0-AEE0-0A48-6841-FEB2AF9F5C53}"/>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166347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4A3F83-61E8-BDC5-AF05-7B7F9EBB5A0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DF00607-AE88-87CE-2685-F5AEF433D0D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476E041-C989-0B8B-6506-AD5266EBAC4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4F2F6D0-BCA8-9089-396C-6C08DE1A2864}"/>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6" name="Θέση υποσέλιδου 5">
            <a:extLst>
              <a:ext uri="{FF2B5EF4-FFF2-40B4-BE49-F238E27FC236}">
                <a16:creationId xmlns:a16="http://schemas.microsoft.com/office/drawing/2014/main" id="{788E1045-AD0C-21E3-B14F-F4C1A7352B1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7A45E6F-EF8A-B759-81A1-254D0CC68CA0}"/>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402692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9CE690-519B-67B9-069E-AB2CCC609B2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E757447-977A-BC21-DF3E-06A378F4E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8C30000-AD7C-A223-D5EC-2733D265A27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CFF4F98-9472-E9F0-1C92-A79980BD8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3DBAB66-2C2E-00B8-5100-93414DDCB5D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C44C79A-4D2D-677B-C595-74B0700B563A}"/>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8" name="Θέση υποσέλιδου 7">
            <a:extLst>
              <a:ext uri="{FF2B5EF4-FFF2-40B4-BE49-F238E27FC236}">
                <a16:creationId xmlns:a16="http://schemas.microsoft.com/office/drawing/2014/main" id="{48B9DB3A-8E50-7D8D-BA3A-80C63B752FF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DCA93A7-79A5-2F4D-0D0E-4964F0290CBE}"/>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419200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10458F-8AEC-78D1-FDDB-D62C9DE8CC0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21E315B-7649-E015-8E87-4AD86910CB92}"/>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4" name="Θέση υποσέλιδου 3">
            <a:extLst>
              <a:ext uri="{FF2B5EF4-FFF2-40B4-BE49-F238E27FC236}">
                <a16:creationId xmlns:a16="http://schemas.microsoft.com/office/drawing/2014/main" id="{965A2A28-B35D-7FE9-F371-0710FC38713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0D49F78-B827-69CD-B562-D88B7AD5C4D4}"/>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359395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8FC993E-C41A-06CA-F65C-2856552ECB51}"/>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3" name="Θέση υποσέλιδου 2">
            <a:extLst>
              <a:ext uri="{FF2B5EF4-FFF2-40B4-BE49-F238E27FC236}">
                <a16:creationId xmlns:a16="http://schemas.microsoft.com/office/drawing/2014/main" id="{3D337D2E-AB52-4FA5-7CA4-21ECC195AE1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9E51B4A-992E-451D-0F1C-25A3A83A709B}"/>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252755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FF77A9-97A3-DD96-AD53-C23BC13CD77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9406253-BD61-4EDB-0859-78C7773AA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C2DB6AC-7B90-99D7-F9C5-FC02995D7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A5F4B0D-8787-964F-22EF-14C6633F20EE}"/>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6" name="Θέση υποσέλιδου 5">
            <a:extLst>
              <a:ext uri="{FF2B5EF4-FFF2-40B4-BE49-F238E27FC236}">
                <a16:creationId xmlns:a16="http://schemas.microsoft.com/office/drawing/2014/main" id="{5D066F10-6EBF-7395-BC72-144485CD15F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E2C31F6-6B49-14E7-2979-2D2CDF020DFF}"/>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321238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947064-C45F-C715-B78F-F54394D946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0494621-7F83-4ACA-6B33-7285426F4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2335726-A426-C414-DAEE-EF8C1F3CE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4B9668-C329-C87B-1DEA-84CDEFF3EB2A}"/>
              </a:ext>
            </a:extLst>
          </p:cNvPr>
          <p:cNvSpPr>
            <a:spLocks noGrp="1"/>
          </p:cNvSpPr>
          <p:nvPr>
            <p:ph type="dt" sz="half" idx="10"/>
          </p:nvPr>
        </p:nvSpPr>
        <p:spPr/>
        <p:txBody>
          <a:bodyPr/>
          <a:lstStyle/>
          <a:p>
            <a:fld id="{E8A1F77C-F709-43D9-A687-8537C8946A03}" type="datetimeFigureOut">
              <a:rPr lang="el-GR" smtClean="0"/>
              <a:t>18/5/2024</a:t>
            </a:fld>
            <a:endParaRPr lang="el-GR"/>
          </a:p>
        </p:txBody>
      </p:sp>
      <p:sp>
        <p:nvSpPr>
          <p:cNvPr id="6" name="Θέση υποσέλιδου 5">
            <a:extLst>
              <a:ext uri="{FF2B5EF4-FFF2-40B4-BE49-F238E27FC236}">
                <a16:creationId xmlns:a16="http://schemas.microsoft.com/office/drawing/2014/main" id="{69C08E11-2091-C556-3325-C86652ACC44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77B7345-2AF9-24C5-46FF-71DC691882E8}"/>
              </a:ext>
            </a:extLst>
          </p:cNvPr>
          <p:cNvSpPr>
            <a:spLocks noGrp="1"/>
          </p:cNvSpPr>
          <p:nvPr>
            <p:ph type="sldNum" sz="quarter" idx="12"/>
          </p:nvPr>
        </p:nvSpPr>
        <p:spPr/>
        <p:txBody>
          <a:bodyPr/>
          <a:lstStyle/>
          <a:p>
            <a:fld id="{CD6DF2E8-6468-4389-B99A-1A1D51077DA3}" type="slidenum">
              <a:rPr lang="el-GR" smtClean="0"/>
              <a:t>‹#›</a:t>
            </a:fld>
            <a:endParaRPr lang="el-GR"/>
          </a:p>
        </p:txBody>
      </p:sp>
    </p:spTree>
    <p:extLst>
      <p:ext uri="{BB962C8B-B14F-4D97-AF65-F5344CB8AC3E}">
        <p14:creationId xmlns:p14="http://schemas.microsoft.com/office/powerpoint/2010/main" val="87226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10194A3-E6AD-FAA9-6A25-0014DDDF0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445E491-17C1-A13F-5D5B-2C753C3C2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A39057-D34F-2141-2C3A-F20866BAB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1F77C-F709-43D9-A687-8537C8946A03}" type="datetimeFigureOut">
              <a:rPr lang="el-GR" smtClean="0"/>
              <a:t>18/5/2024</a:t>
            </a:fld>
            <a:endParaRPr lang="el-GR"/>
          </a:p>
        </p:txBody>
      </p:sp>
      <p:sp>
        <p:nvSpPr>
          <p:cNvPr id="5" name="Θέση υποσέλιδου 4">
            <a:extLst>
              <a:ext uri="{FF2B5EF4-FFF2-40B4-BE49-F238E27FC236}">
                <a16:creationId xmlns:a16="http://schemas.microsoft.com/office/drawing/2014/main" id="{4BE03AB7-AC3F-38A7-3CC9-0AFE19219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0F7A7E7-BE96-D984-EF1C-0A552EF78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DF2E8-6468-4389-B99A-1A1D51077DA3}" type="slidenum">
              <a:rPr lang="el-GR" smtClean="0"/>
              <a:t>‹#›</a:t>
            </a:fld>
            <a:endParaRPr lang="el-GR"/>
          </a:p>
        </p:txBody>
      </p:sp>
    </p:spTree>
    <p:extLst>
      <p:ext uri="{BB962C8B-B14F-4D97-AF65-F5344CB8AC3E}">
        <p14:creationId xmlns:p14="http://schemas.microsoft.com/office/powerpoint/2010/main" val="338644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986A5A-00C6-FA75-26D9-FE8E197D8AB1}"/>
              </a:ext>
            </a:extLst>
          </p:cNvPr>
          <p:cNvSpPr txBox="1"/>
          <p:nvPr/>
        </p:nvSpPr>
        <p:spPr>
          <a:xfrm>
            <a:off x="556591" y="556591"/>
            <a:ext cx="11264348" cy="1200329"/>
          </a:xfrm>
          <a:prstGeom prst="rect">
            <a:avLst/>
          </a:prstGeom>
          <a:noFill/>
        </p:spPr>
        <p:txBody>
          <a:bodyPr wrap="square" rtlCol="0">
            <a:spAutoFit/>
          </a:bodyPr>
          <a:lstStyle/>
          <a:p>
            <a:pPr algn="ctr"/>
            <a:r>
              <a:rPr lang="el-GR" sz="3600" b="1" dirty="0">
                <a:latin typeface="Arial" panose="020B0604020202020204" pitchFamily="34" charset="0"/>
                <a:cs typeface="Arial" panose="020B0604020202020204" pitchFamily="34" charset="0"/>
              </a:rPr>
              <a:t>Μεταβολισμός αμινοξέων, πρωτεϊνών </a:t>
            </a:r>
          </a:p>
          <a:p>
            <a:pPr algn="ctr"/>
            <a:r>
              <a:rPr lang="el-GR" sz="3600" b="1" dirty="0">
                <a:latin typeface="Arial" panose="020B0604020202020204" pitchFamily="34" charset="0"/>
                <a:cs typeface="Arial" panose="020B0604020202020204" pitchFamily="34" charset="0"/>
              </a:rPr>
              <a:t>και ο κύκλος του αζώτου</a:t>
            </a:r>
          </a:p>
        </p:txBody>
      </p:sp>
      <p:sp>
        <p:nvSpPr>
          <p:cNvPr id="2" name="TextBox 1">
            <a:extLst>
              <a:ext uri="{FF2B5EF4-FFF2-40B4-BE49-F238E27FC236}">
                <a16:creationId xmlns:a16="http://schemas.microsoft.com/office/drawing/2014/main" id="{4A6237F6-8721-568D-F775-C7EBDD4589A2}"/>
              </a:ext>
            </a:extLst>
          </p:cNvPr>
          <p:cNvSpPr txBox="1"/>
          <p:nvPr/>
        </p:nvSpPr>
        <p:spPr>
          <a:xfrm>
            <a:off x="3498574" y="4731026"/>
            <a:ext cx="4916556" cy="646331"/>
          </a:xfrm>
          <a:prstGeom prst="rect">
            <a:avLst/>
          </a:prstGeom>
          <a:noFill/>
        </p:spPr>
        <p:txBody>
          <a:bodyPr wrap="square" rtlCol="0">
            <a:spAutoFit/>
          </a:bodyPr>
          <a:lstStyle/>
          <a:p>
            <a:pPr algn="ctr"/>
            <a:r>
              <a:rPr lang="el-GR" dirty="0">
                <a:latin typeface="Arial" panose="020B0604020202020204" pitchFamily="34" charset="0"/>
                <a:cs typeface="Arial" panose="020B0604020202020204" pitchFamily="34" charset="0"/>
              </a:rPr>
              <a:t>Μάκης </a:t>
            </a:r>
            <a:r>
              <a:rPr lang="el-GR" dirty="0" err="1">
                <a:latin typeface="Arial" panose="020B0604020202020204" pitchFamily="34" charset="0"/>
                <a:cs typeface="Arial" panose="020B0604020202020204" pitchFamily="34" charset="0"/>
              </a:rPr>
              <a:t>Ζωιδάκης</a:t>
            </a:r>
            <a:endParaRPr lang="el-GR"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izoidakis@biol.uoa.gr</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1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A3A8E2-F643-22B8-E99B-7E22A12BB219}"/>
              </a:ext>
            </a:extLst>
          </p:cNvPr>
          <p:cNvSpPr>
            <a:spLocks noGrp="1"/>
          </p:cNvSpPr>
          <p:nvPr>
            <p:ph type="title"/>
          </p:nvPr>
        </p:nvSpPr>
        <p:spPr>
          <a:xfrm>
            <a:off x="838200" y="-155007"/>
            <a:ext cx="10515600" cy="1325563"/>
          </a:xfrm>
        </p:spPr>
        <p:txBody>
          <a:bodyPr>
            <a:normAutofit/>
          </a:bodyPr>
          <a:lstStyle/>
          <a:p>
            <a:pPr algn="ctr"/>
            <a:r>
              <a:rPr lang="el-GR" sz="3600" b="1" dirty="0">
                <a:latin typeface="Arial" panose="020B0604020202020204" pitchFamily="34" charset="0"/>
                <a:cs typeface="Arial" panose="020B0604020202020204" pitchFamily="34" charset="0"/>
              </a:rPr>
              <a:t>Μεταβολισμός Πρωτεϊνών και Αμινοξέων</a:t>
            </a:r>
          </a:p>
        </p:txBody>
      </p:sp>
      <p:pic>
        <p:nvPicPr>
          <p:cNvPr id="5" name="Εικόνα 4">
            <a:extLst>
              <a:ext uri="{FF2B5EF4-FFF2-40B4-BE49-F238E27FC236}">
                <a16:creationId xmlns:a16="http://schemas.microsoft.com/office/drawing/2014/main" id="{E9928E7A-1B16-4DCA-9BF0-03912F87DDEE}"/>
              </a:ext>
            </a:extLst>
          </p:cNvPr>
          <p:cNvPicPr>
            <a:picLocks noChangeAspect="1"/>
          </p:cNvPicPr>
          <p:nvPr/>
        </p:nvPicPr>
        <p:blipFill>
          <a:blip r:embed="rId2"/>
          <a:stretch>
            <a:fillRect/>
          </a:stretch>
        </p:blipFill>
        <p:spPr>
          <a:xfrm>
            <a:off x="0" y="746312"/>
            <a:ext cx="9660834" cy="5886400"/>
          </a:xfrm>
          <a:prstGeom prst="rect">
            <a:avLst/>
          </a:prstGeom>
        </p:spPr>
      </p:pic>
      <p:sp>
        <p:nvSpPr>
          <p:cNvPr id="6" name="Ορθογώνιο 5">
            <a:extLst>
              <a:ext uri="{FF2B5EF4-FFF2-40B4-BE49-F238E27FC236}">
                <a16:creationId xmlns:a16="http://schemas.microsoft.com/office/drawing/2014/main" id="{64E218E4-FF26-88FA-8033-43EA6E32C6A2}"/>
              </a:ext>
            </a:extLst>
          </p:cNvPr>
          <p:cNvSpPr/>
          <p:nvPr/>
        </p:nvSpPr>
        <p:spPr>
          <a:xfrm>
            <a:off x="5075583" y="5346906"/>
            <a:ext cx="821635" cy="3912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7CC9715A-D915-E7B9-D2CE-E1199C4A3FFA}"/>
              </a:ext>
            </a:extLst>
          </p:cNvPr>
          <p:cNvSpPr txBox="1"/>
          <p:nvPr/>
        </p:nvSpPr>
        <p:spPr>
          <a:xfrm>
            <a:off x="7427842" y="945269"/>
            <a:ext cx="4465983" cy="1754326"/>
          </a:xfrm>
          <a:prstGeom prst="rect">
            <a:avLst/>
          </a:prstGeom>
          <a:noFill/>
        </p:spPr>
        <p:txBody>
          <a:bodyPr wrap="square" rtlCol="0">
            <a:spAutoFit/>
          </a:bodyPr>
          <a:lstStyle/>
          <a:p>
            <a:r>
              <a:rPr lang="el-GR" b="1" dirty="0">
                <a:latin typeface="Arial" panose="020B0604020202020204" pitchFamily="34" charset="0"/>
                <a:cs typeface="Arial" panose="020B0604020202020204" pitchFamily="34" charset="0"/>
              </a:rPr>
              <a:t>Τα αμινοξέα διατίθενται κυρίως για τη σύνθεση πρωτεϊνών καθώς και για την σύνθεση σημαντικών μορίων</a:t>
            </a:r>
          </a:p>
          <a:p>
            <a:r>
              <a:rPr lang="el-GR" b="1" dirty="0">
                <a:latin typeface="Arial" panose="020B0604020202020204" pitchFamily="34" charset="0"/>
                <a:cs typeface="Arial" panose="020B0604020202020204" pitchFamily="34" charset="0"/>
              </a:rPr>
              <a:t> (π.χ. βάσεις του </a:t>
            </a:r>
            <a:r>
              <a:rPr lang="en-US" b="1" dirty="0">
                <a:latin typeface="Arial" panose="020B0604020202020204" pitchFamily="34" charset="0"/>
                <a:cs typeface="Arial" panose="020B0604020202020204" pitchFamily="34" charset="0"/>
              </a:rPr>
              <a:t>DNA)</a:t>
            </a:r>
            <a:endParaRPr lang="el-GR" b="1" dirty="0">
              <a:latin typeface="Arial" panose="020B0604020202020204" pitchFamily="34" charset="0"/>
              <a:cs typeface="Arial" panose="020B0604020202020204" pitchFamily="34" charset="0"/>
            </a:endParaRPr>
          </a:p>
          <a:p>
            <a:r>
              <a:rPr lang="el-GR" b="1" dirty="0">
                <a:latin typeface="Arial" panose="020B0604020202020204" pitchFamily="34" charset="0"/>
                <a:cs typeface="Arial" panose="020B0604020202020204" pitchFamily="34" charset="0"/>
              </a:rPr>
              <a:t>Καλύπτουν περίπου το </a:t>
            </a:r>
            <a:r>
              <a:rPr lang="en-US" b="1" dirty="0">
                <a:latin typeface="Arial" panose="020B0604020202020204" pitchFamily="34" charset="0"/>
                <a:cs typeface="Arial" panose="020B0604020202020204" pitchFamily="34" charset="0"/>
              </a:rPr>
              <a:t>10 % </a:t>
            </a:r>
            <a:r>
              <a:rPr lang="el-GR" b="1" dirty="0">
                <a:latin typeface="Arial" panose="020B0604020202020204" pitchFamily="34" charset="0"/>
                <a:cs typeface="Arial" panose="020B0604020202020204" pitchFamily="34" charset="0"/>
              </a:rPr>
              <a:t>των ενεργειακών αναγκών του οργανισμού</a:t>
            </a:r>
          </a:p>
        </p:txBody>
      </p:sp>
      <p:sp>
        <p:nvSpPr>
          <p:cNvPr id="8" name="TextBox 7">
            <a:extLst>
              <a:ext uri="{FF2B5EF4-FFF2-40B4-BE49-F238E27FC236}">
                <a16:creationId xmlns:a16="http://schemas.microsoft.com/office/drawing/2014/main" id="{03C6BF93-17CB-C793-8DD7-19FEAEC6BF56}"/>
              </a:ext>
            </a:extLst>
          </p:cNvPr>
          <p:cNvSpPr txBox="1"/>
          <p:nvPr/>
        </p:nvSpPr>
        <p:spPr>
          <a:xfrm>
            <a:off x="7407964" y="3896139"/>
            <a:ext cx="4615714" cy="1477328"/>
          </a:xfrm>
          <a:prstGeom prst="rect">
            <a:avLst/>
          </a:prstGeom>
          <a:noFill/>
        </p:spPr>
        <p:txBody>
          <a:bodyPr wrap="square" rtlCol="0">
            <a:spAutoFit/>
          </a:bodyPr>
          <a:lstStyle/>
          <a:p>
            <a:r>
              <a:rPr lang="el-GR" b="1" dirty="0">
                <a:latin typeface="Arial" panose="020B0604020202020204" pitchFamily="34" charset="0"/>
                <a:cs typeface="Arial" panose="020B0604020202020204" pitchFamily="34" charset="0"/>
              </a:rPr>
              <a:t>Η αποικοδόμηση αμινοξέων παράγει τοξικά προϊόντα (αμμωνία και </a:t>
            </a:r>
            <a:r>
              <a:rPr lang="en-US" b="1" dirty="0">
                <a:latin typeface="Arial" panose="020B0604020202020204" pitchFamily="34" charset="0"/>
                <a:cs typeface="Arial" panose="020B0604020202020204" pitchFamily="34" charset="0"/>
              </a:rPr>
              <a:t>NH</a:t>
            </a:r>
            <a:r>
              <a:rPr lang="en-US" b="1" baseline="-25000" dirty="0">
                <a:latin typeface="Arial" panose="020B0604020202020204" pitchFamily="34" charset="0"/>
                <a:cs typeface="Arial" panose="020B0604020202020204" pitchFamily="34" charset="0"/>
              </a:rPr>
              <a:t>4</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τα οποία στα θηλαστικά μετατρέπονται σε ουρία η οποία μπορεί να απεκκριθεί εύκολα από τους </a:t>
            </a:r>
            <a:r>
              <a:rPr lang="el-GR" b="1" dirty="0" err="1">
                <a:latin typeface="Arial" panose="020B0604020202020204" pitchFamily="34" charset="0"/>
                <a:cs typeface="Arial" panose="020B0604020202020204" pitchFamily="34" charset="0"/>
              </a:rPr>
              <a:t>νεφρούς</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46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10C02-1FFE-5FD7-42B5-CD422C2522A2}"/>
              </a:ext>
            </a:extLst>
          </p:cNvPr>
          <p:cNvSpPr>
            <a:spLocks noGrp="1"/>
          </p:cNvSpPr>
          <p:nvPr>
            <p:ph type="title"/>
          </p:nvPr>
        </p:nvSpPr>
        <p:spPr>
          <a:xfrm>
            <a:off x="-970373" y="0"/>
            <a:ext cx="7874758" cy="1325563"/>
          </a:xfrm>
        </p:spPr>
        <p:txBody>
          <a:bodyPr/>
          <a:lstStyle/>
          <a:p>
            <a:pPr algn="ctr"/>
            <a:r>
              <a:rPr lang="el-GR" b="1" dirty="0">
                <a:latin typeface="Arial" panose="020B0604020202020204" pitchFamily="34" charset="0"/>
                <a:cs typeface="Arial" panose="020B0604020202020204" pitchFamily="34" charset="0"/>
              </a:rPr>
              <a:t>Πέψη των Πρωτεϊνών</a:t>
            </a:r>
          </a:p>
        </p:txBody>
      </p:sp>
      <p:sp>
        <p:nvSpPr>
          <p:cNvPr id="5" name="TextBox 4">
            <a:extLst>
              <a:ext uri="{FF2B5EF4-FFF2-40B4-BE49-F238E27FC236}">
                <a16:creationId xmlns:a16="http://schemas.microsoft.com/office/drawing/2014/main" id="{C344C228-868F-AE51-631E-E46DBE5243C5}"/>
              </a:ext>
            </a:extLst>
          </p:cNvPr>
          <p:cNvSpPr txBox="1"/>
          <p:nvPr/>
        </p:nvSpPr>
        <p:spPr>
          <a:xfrm>
            <a:off x="0" y="1046922"/>
            <a:ext cx="5287617" cy="4708981"/>
          </a:xfrm>
          <a:prstGeom prst="rect">
            <a:avLst/>
          </a:prstGeom>
          <a:noFill/>
        </p:spPr>
        <p:txBody>
          <a:bodyPr wrap="square">
            <a:spAutoFit/>
          </a:bodyPr>
          <a:lstStyle/>
          <a:p>
            <a:pPr algn="l"/>
            <a:endParaRPr lang="el-GR" sz="1200" b="1" i="0" u="none" strike="noStrike" baseline="0" dirty="0">
              <a:latin typeface="Arial" panose="020B0604020202020204" pitchFamily="34" charset="0"/>
            </a:endParaRPr>
          </a:p>
          <a:p>
            <a:r>
              <a:rPr lang="el-GR" sz="1800" b="1" i="0" u="none" strike="noStrike" baseline="0" dirty="0">
                <a:latin typeface="Arial" panose="020B0604020202020204" pitchFamily="34" charset="0"/>
              </a:rPr>
              <a:t>Η πέψη των πρωτεϊνών της τροφής αρχίζει στο στομάχι και συνεχίζει στο</a:t>
            </a:r>
            <a:r>
              <a:rPr lang="en-US" sz="1800" b="1" i="0" u="none" strike="noStrike" baseline="0" dirty="0">
                <a:latin typeface="Arial" panose="020B0604020202020204" pitchFamily="34" charset="0"/>
              </a:rPr>
              <a:t> </a:t>
            </a:r>
            <a:r>
              <a:rPr lang="el-GR" sz="1800" b="1" i="0" u="none" strike="noStrike" baseline="0" dirty="0">
                <a:latin typeface="Arial" panose="020B0604020202020204" pitchFamily="34" charset="0"/>
              </a:rPr>
              <a:t>λεπτ</a:t>
            </a:r>
            <a:r>
              <a:rPr lang="el-GR" b="1" dirty="0">
                <a:latin typeface="Arial" panose="020B0604020202020204" pitchFamily="34" charset="0"/>
              </a:rPr>
              <a:t>ό</a:t>
            </a:r>
            <a:r>
              <a:rPr lang="el-GR" sz="1800" b="1" i="0" u="none" strike="noStrike" baseline="0" dirty="0">
                <a:latin typeface="Arial" panose="020B0604020202020204" pitchFamily="34" charset="0"/>
              </a:rPr>
              <a:t> </a:t>
            </a:r>
            <a:r>
              <a:rPr lang="el-GR" b="1" dirty="0" err="1">
                <a:latin typeface="Arial" panose="020B0604020202020204" pitchFamily="34" charset="0"/>
              </a:rPr>
              <a:t>έ</a:t>
            </a:r>
            <a:r>
              <a:rPr lang="el-GR" sz="1800" b="1" i="0" u="none" strike="noStrike" baseline="0" dirty="0" err="1">
                <a:latin typeface="Arial" panose="020B0604020202020204" pitchFamily="34" charset="0"/>
              </a:rPr>
              <a:t>ντρο</a:t>
            </a:r>
            <a:r>
              <a:rPr lang="el-GR" sz="1800" b="1" i="0" u="none" strike="noStrike" baseline="0" dirty="0">
                <a:latin typeface="Arial" panose="020B0604020202020204" pitchFamily="34" charset="0"/>
              </a:rPr>
              <a:t> με τη δράση πρωτεολυτικών ενζύμων που εκκρίνονται από το πάγκρεας.</a:t>
            </a:r>
            <a:endParaRPr lang="en-US" sz="1800" b="1" i="0" u="none" strike="noStrike" baseline="0" dirty="0">
              <a:latin typeface="Arial" panose="020B0604020202020204" pitchFamily="34" charset="0"/>
            </a:endParaRPr>
          </a:p>
          <a:p>
            <a:r>
              <a:rPr lang="el-GR" sz="1800" b="1" i="0" u="none" strike="noStrike" baseline="0" dirty="0">
                <a:latin typeface="Arial" panose="020B0604020202020204" pitchFamily="34" charset="0"/>
              </a:rPr>
              <a:t> </a:t>
            </a:r>
          </a:p>
          <a:p>
            <a:r>
              <a:rPr lang="el-GR" sz="1800" b="1" i="0" u="none" strike="noStrike" baseline="0" dirty="0">
                <a:latin typeface="Arial" panose="020B0604020202020204" pitchFamily="34" charset="0"/>
              </a:rPr>
              <a:t>Η πέψη  ολοκληρώνεται με </a:t>
            </a:r>
            <a:r>
              <a:rPr lang="el-GR" sz="1800" b="1" i="0" u="none" strike="noStrike" baseline="0" dirty="0" err="1">
                <a:latin typeface="Arial" panose="020B0604020202020204" pitchFamily="34" charset="0"/>
              </a:rPr>
              <a:t>πρωτεάσες</a:t>
            </a:r>
            <a:r>
              <a:rPr lang="el-GR" sz="1800" b="1" i="0" u="none" strike="noStrike" baseline="0" dirty="0">
                <a:latin typeface="Arial" panose="020B0604020202020204" pitchFamily="34" charset="0"/>
              </a:rPr>
              <a:t> που εντοπίζονται στην κυτταρική μεμβράνη των επιθηλιακών κυττάρων του λεπτού εντέρου </a:t>
            </a:r>
          </a:p>
          <a:p>
            <a:r>
              <a:rPr lang="el-GR" sz="1800" b="1" i="0" u="none" strike="noStrike" baseline="0" dirty="0">
                <a:latin typeface="Arial" panose="020B0604020202020204" pitchFamily="34" charset="0"/>
              </a:rPr>
              <a:t>και τα αμινοξέα που προκύπτουν απελευθερώνονται στο αίμα για να </a:t>
            </a:r>
            <a:r>
              <a:rPr lang="el-GR" sz="1800" b="1" i="0" u="none" strike="noStrike" baseline="0" dirty="0" err="1">
                <a:latin typeface="Arial" panose="020B0604020202020204" pitchFamily="34" charset="0"/>
              </a:rPr>
              <a:t>απορροφηθούν</a:t>
            </a:r>
            <a:r>
              <a:rPr lang="el-GR" sz="1800" b="1" i="0" u="none" strike="noStrike" baseline="0" dirty="0">
                <a:latin typeface="Arial" panose="020B0604020202020204" pitchFamily="34" charset="0"/>
              </a:rPr>
              <a:t> στη συνέχεια από το ήπαρ και να διοχετευθούν στους άλλους ιστούς.</a:t>
            </a:r>
          </a:p>
          <a:p>
            <a:endParaRPr lang="el-GR" b="1" dirty="0">
              <a:latin typeface="Arial" panose="020B0604020202020204" pitchFamily="34" charset="0"/>
            </a:endParaRPr>
          </a:p>
          <a:p>
            <a:r>
              <a:rPr lang="el-GR" b="1" dirty="0">
                <a:latin typeface="Arial" panose="020B0604020202020204" pitchFamily="34" charset="0"/>
              </a:rPr>
              <a:t>Τα αμινοξέα τροποποιούνται στο ήπαρ με:</a:t>
            </a:r>
          </a:p>
          <a:p>
            <a:r>
              <a:rPr lang="el-GR" b="1" dirty="0"/>
              <a:t>Απομάκρυνση της α-αμινικής ομάδας</a:t>
            </a:r>
          </a:p>
          <a:p>
            <a:r>
              <a:rPr lang="el-GR" b="1" dirty="0"/>
              <a:t>Αποικοδόμηση του ανθρακικού σκελετού</a:t>
            </a:r>
          </a:p>
        </p:txBody>
      </p:sp>
      <p:pic>
        <p:nvPicPr>
          <p:cNvPr id="7" name="Εικόνα 6">
            <a:extLst>
              <a:ext uri="{FF2B5EF4-FFF2-40B4-BE49-F238E27FC236}">
                <a16:creationId xmlns:a16="http://schemas.microsoft.com/office/drawing/2014/main" id="{303795EB-3D74-FD6B-97BA-1EDD47333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925" y="0"/>
            <a:ext cx="6707685" cy="6858000"/>
          </a:xfrm>
          <a:prstGeom prst="rect">
            <a:avLst/>
          </a:prstGeom>
        </p:spPr>
      </p:pic>
    </p:spTree>
    <p:extLst>
      <p:ext uri="{BB962C8B-B14F-4D97-AF65-F5344CB8AC3E}">
        <p14:creationId xmlns:p14="http://schemas.microsoft.com/office/powerpoint/2010/main" val="254784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6B1641-135B-610C-95C5-B659134A78AE}"/>
              </a:ext>
            </a:extLst>
          </p:cNvPr>
          <p:cNvSpPr>
            <a:spLocks noGrp="1"/>
          </p:cNvSpPr>
          <p:nvPr>
            <p:ph type="title"/>
          </p:nvPr>
        </p:nvSpPr>
        <p:spPr>
          <a:xfrm>
            <a:off x="838200" y="-118984"/>
            <a:ext cx="10515600" cy="1325563"/>
          </a:xfrm>
        </p:spPr>
        <p:txBody>
          <a:bodyPr/>
          <a:lstStyle/>
          <a:p>
            <a:pPr algn="ctr"/>
            <a:r>
              <a:rPr lang="el-GR" b="1" dirty="0">
                <a:latin typeface="Arial" panose="020B0604020202020204" pitchFamily="34" charset="0"/>
                <a:cs typeface="Arial" panose="020B0604020202020204" pitchFamily="34" charset="0"/>
              </a:rPr>
              <a:t>Μετατροπές Αμινοξέων</a:t>
            </a:r>
          </a:p>
        </p:txBody>
      </p:sp>
      <p:sp>
        <p:nvSpPr>
          <p:cNvPr id="5" name="TextBox 4">
            <a:extLst>
              <a:ext uri="{FF2B5EF4-FFF2-40B4-BE49-F238E27FC236}">
                <a16:creationId xmlns:a16="http://schemas.microsoft.com/office/drawing/2014/main" id="{598265C7-E012-A37E-6251-3B12A61109B2}"/>
              </a:ext>
            </a:extLst>
          </p:cNvPr>
          <p:cNvSpPr txBox="1"/>
          <p:nvPr/>
        </p:nvSpPr>
        <p:spPr>
          <a:xfrm>
            <a:off x="838200" y="577567"/>
            <a:ext cx="11118575" cy="1815882"/>
          </a:xfrm>
          <a:prstGeom prst="rect">
            <a:avLst/>
          </a:prstGeom>
          <a:noFill/>
        </p:spPr>
        <p:txBody>
          <a:bodyPr wrap="square">
            <a:spAutoFit/>
          </a:bodyPr>
          <a:lstStyle/>
          <a:p>
            <a:endParaRPr lang="el-GR" sz="2800" b="1" i="0" u="none" strike="noStrike" baseline="0" dirty="0">
              <a:latin typeface="Arial" panose="020B0604020202020204" pitchFamily="34" charset="0"/>
            </a:endParaRPr>
          </a:p>
          <a:p>
            <a:r>
              <a:rPr lang="el-GR" sz="2800" b="1" i="0" u="none" strike="noStrike" baseline="0" dirty="0">
                <a:latin typeface="Arial" panose="020B0604020202020204" pitchFamily="34" charset="0"/>
              </a:rPr>
              <a:t>1.ΤΡΑΝΣΑΜΙΝΩΣΗ </a:t>
            </a:r>
            <a:r>
              <a:rPr lang="el-GR" sz="2800" b="1" i="1" u="none" strike="noStrike" baseline="0" dirty="0">
                <a:latin typeface="Arial" panose="020B0604020202020204" pitchFamily="34" charset="0"/>
              </a:rPr>
              <a:t>(</a:t>
            </a:r>
            <a:r>
              <a:rPr lang="el-GR" sz="2800" b="1" i="1" u="none" strike="noStrike" baseline="0" dirty="0" err="1">
                <a:latin typeface="Arial" panose="020B0604020202020204" pitchFamily="34" charset="0"/>
              </a:rPr>
              <a:t>αμινοτρανσφεράσες</a:t>
            </a:r>
            <a:r>
              <a:rPr lang="el-GR" sz="2800" b="1" i="1" u="none" strike="noStrike" baseline="0" dirty="0">
                <a:latin typeface="Arial" panose="020B0604020202020204" pitchFamily="34" charset="0"/>
              </a:rPr>
              <a:t> ή </a:t>
            </a:r>
            <a:r>
              <a:rPr lang="el-GR" sz="2800" b="1" i="1" u="none" strike="noStrike" baseline="0" dirty="0" err="1">
                <a:latin typeface="Arial" panose="020B0604020202020204" pitchFamily="34" charset="0"/>
              </a:rPr>
              <a:t>τρανσαμινάσες</a:t>
            </a:r>
            <a:r>
              <a:rPr lang="el-GR" sz="2800" b="1" i="1" u="none" strike="noStrike" baseline="0" dirty="0">
                <a:latin typeface="Arial" panose="020B0604020202020204" pitchFamily="34" charset="0"/>
              </a:rPr>
              <a:t>)</a:t>
            </a:r>
            <a:endParaRPr lang="el-GR" sz="2800" b="1" i="0" u="none" strike="noStrike" baseline="0" dirty="0">
              <a:latin typeface="Arial" panose="020B0604020202020204" pitchFamily="34" charset="0"/>
            </a:endParaRPr>
          </a:p>
          <a:p>
            <a:r>
              <a:rPr lang="el-GR" sz="2800" b="1" i="0" u="none" strike="noStrike" baseline="0" dirty="0">
                <a:latin typeface="Arial" panose="020B0604020202020204" pitchFamily="34" charset="0"/>
              </a:rPr>
              <a:t>2. ΟΞΕΙΔΩΤΙΚΗ ΑΠΑΜΙΝΩΣΗ (</a:t>
            </a:r>
            <a:r>
              <a:rPr lang="el-GR" sz="2800" b="1" i="0" u="none" strike="noStrike" baseline="0" dirty="0" err="1">
                <a:latin typeface="Arial" panose="020B0604020202020204" pitchFamily="34" charset="0"/>
              </a:rPr>
              <a:t>αφυδρογονάση</a:t>
            </a:r>
            <a:r>
              <a:rPr lang="el-GR" sz="2800" b="1" i="0" u="none" strike="noStrike" baseline="0" dirty="0">
                <a:latin typeface="Arial" panose="020B0604020202020204" pitchFamily="34" charset="0"/>
              </a:rPr>
              <a:t> του </a:t>
            </a:r>
            <a:r>
              <a:rPr lang="el-GR" sz="2800" b="1" i="0" u="none" strike="noStrike" baseline="0" dirty="0" err="1">
                <a:latin typeface="Arial" panose="020B0604020202020204" pitchFamily="34" charset="0"/>
              </a:rPr>
              <a:t>γλουταμικού</a:t>
            </a:r>
            <a:r>
              <a:rPr lang="el-GR" sz="2800" b="1" i="0" u="none" strike="noStrike" baseline="0" dirty="0">
                <a:latin typeface="Arial" panose="020B0604020202020204" pitchFamily="34" charset="0"/>
              </a:rPr>
              <a:t>)</a:t>
            </a:r>
          </a:p>
          <a:p>
            <a:r>
              <a:rPr lang="el-GR" sz="2800" b="1" i="0" u="none" strike="noStrike" baseline="0" dirty="0">
                <a:latin typeface="Arial" panose="020B0604020202020204" pitchFamily="34" charset="0"/>
              </a:rPr>
              <a:t>3. ΑΠΟΚΑΡΒΟΞΥΛΙΩΣΗ (</a:t>
            </a:r>
            <a:r>
              <a:rPr lang="el-GR" sz="2800" b="1" i="0" u="none" strike="noStrike" baseline="0" dirty="0" err="1">
                <a:latin typeface="Arial" panose="020B0604020202020204" pitchFamily="34" charset="0"/>
              </a:rPr>
              <a:t>αποκαρβοξυλάσες</a:t>
            </a:r>
            <a:r>
              <a:rPr lang="el-GR" sz="2800" b="1" i="0" u="none" strike="noStrike" baseline="0" dirty="0">
                <a:latin typeface="Arial" panose="020B0604020202020204" pitchFamily="34" charset="0"/>
              </a:rPr>
              <a:t>)</a:t>
            </a:r>
          </a:p>
        </p:txBody>
      </p:sp>
      <p:sp>
        <p:nvSpPr>
          <p:cNvPr id="7" name="TextBox 6">
            <a:extLst>
              <a:ext uri="{FF2B5EF4-FFF2-40B4-BE49-F238E27FC236}">
                <a16:creationId xmlns:a16="http://schemas.microsoft.com/office/drawing/2014/main" id="{16695A8A-4C8D-1BC2-BA61-990F97BA53E7}"/>
              </a:ext>
            </a:extLst>
          </p:cNvPr>
          <p:cNvSpPr txBox="1"/>
          <p:nvPr/>
        </p:nvSpPr>
        <p:spPr>
          <a:xfrm>
            <a:off x="2756453" y="2948609"/>
            <a:ext cx="6096000" cy="646331"/>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Για τις αντιδράσεις αυτές απαραίτητος</a:t>
            </a:r>
          </a:p>
          <a:p>
            <a:r>
              <a:rPr lang="el-GR" b="1" dirty="0" err="1">
                <a:latin typeface="Arial" panose="020B0604020202020204" pitchFamily="34" charset="0"/>
                <a:cs typeface="Arial" panose="020B0604020202020204" pitchFamily="34" charset="0"/>
              </a:rPr>
              <a:t>συμπαράγοντας</a:t>
            </a:r>
            <a:r>
              <a:rPr lang="el-GR" b="1" dirty="0">
                <a:latin typeface="Arial" panose="020B0604020202020204" pitchFamily="34" charset="0"/>
                <a:cs typeface="Arial" panose="020B0604020202020204" pitchFamily="34" charset="0"/>
              </a:rPr>
              <a:t> είναι η φωσφορική </a:t>
            </a:r>
            <a:r>
              <a:rPr lang="el-GR" b="1" dirty="0" err="1">
                <a:latin typeface="Arial" panose="020B0604020202020204" pitchFamily="34" charset="0"/>
                <a:cs typeface="Arial" panose="020B0604020202020204" pitchFamily="34" charset="0"/>
              </a:rPr>
              <a:t>πυριδοξάλη</a:t>
            </a:r>
            <a:r>
              <a:rPr lang="el-GR" b="1" dirty="0">
                <a:latin typeface="Arial" panose="020B0604020202020204" pitchFamily="34" charset="0"/>
                <a:cs typeface="Arial" panose="020B0604020202020204" pitchFamily="34" charset="0"/>
              </a:rPr>
              <a:t>.</a:t>
            </a:r>
          </a:p>
        </p:txBody>
      </p:sp>
      <p:pic>
        <p:nvPicPr>
          <p:cNvPr id="9" name="Εικόνα 8">
            <a:extLst>
              <a:ext uri="{FF2B5EF4-FFF2-40B4-BE49-F238E27FC236}">
                <a16:creationId xmlns:a16="http://schemas.microsoft.com/office/drawing/2014/main" id="{C535F0F1-A54E-13BC-97CA-2BC4E42EE092}"/>
              </a:ext>
            </a:extLst>
          </p:cNvPr>
          <p:cNvPicPr>
            <a:picLocks noChangeAspect="1"/>
          </p:cNvPicPr>
          <p:nvPr/>
        </p:nvPicPr>
        <p:blipFill>
          <a:blip r:embed="rId2"/>
          <a:stretch>
            <a:fillRect/>
          </a:stretch>
        </p:blipFill>
        <p:spPr>
          <a:xfrm>
            <a:off x="3768341" y="3731115"/>
            <a:ext cx="4072223" cy="3126885"/>
          </a:xfrm>
          <a:prstGeom prst="rect">
            <a:avLst/>
          </a:prstGeom>
        </p:spPr>
      </p:pic>
    </p:spTree>
    <p:extLst>
      <p:ext uri="{BB962C8B-B14F-4D97-AF65-F5344CB8AC3E}">
        <p14:creationId xmlns:p14="http://schemas.microsoft.com/office/powerpoint/2010/main" val="113934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D32F78-D3E0-0719-578B-D82F422A7BF2}"/>
              </a:ext>
            </a:extLst>
          </p:cNvPr>
          <p:cNvSpPr>
            <a:spLocks noGrp="1"/>
          </p:cNvSpPr>
          <p:nvPr>
            <p:ph type="title"/>
          </p:nvPr>
        </p:nvSpPr>
        <p:spPr>
          <a:xfrm>
            <a:off x="3884542" y="15236"/>
            <a:ext cx="4422913" cy="1325563"/>
          </a:xfrm>
        </p:spPr>
        <p:txBody>
          <a:bodyPr/>
          <a:lstStyle/>
          <a:p>
            <a:r>
              <a:rPr lang="el-GR" b="1" dirty="0" err="1">
                <a:latin typeface="Arial" panose="020B0604020202020204" pitchFamily="34" charset="0"/>
                <a:cs typeface="Arial" panose="020B0604020202020204" pitchFamily="34" charset="0"/>
              </a:rPr>
              <a:t>Τρανσαμίνωση</a:t>
            </a:r>
            <a:endParaRPr lang="el-GR" b="1" dirty="0">
              <a:latin typeface="Arial" panose="020B0604020202020204" pitchFamily="34" charset="0"/>
              <a:cs typeface="Arial" panose="020B0604020202020204" pitchFamily="34" charset="0"/>
            </a:endParaRPr>
          </a:p>
        </p:txBody>
      </p:sp>
      <p:pic>
        <p:nvPicPr>
          <p:cNvPr id="7" name="Εικόνα 6">
            <a:extLst>
              <a:ext uri="{FF2B5EF4-FFF2-40B4-BE49-F238E27FC236}">
                <a16:creationId xmlns:a16="http://schemas.microsoft.com/office/drawing/2014/main" id="{9ABDFDAD-DBB2-4E9F-F7CA-13C26E0219AD}"/>
              </a:ext>
            </a:extLst>
          </p:cNvPr>
          <p:cNvPicPr>
            <a:picLocks noChangeAspect="1"/>
          </p:cNvPicPr>
          <p:nvPr/>
        </p:nvPicPr>
        <p:blipFill>
          <a:blip r:embed="rId2"/>
          <a:stretch>
            <a:fillRect/>
          </a:stretch>
        </p:blipFill>
        <p:spPr>
          <a:xfrm>
            <a:off x="252326" y="1380556"/>
            <a:ext cx="11687347" cy="2616062"/>
          </a:xfrm>
          <a:prstGeom prst="rect">
            <a:avLst/>
          </a:prstGeom>
        </p:spPr>
      </p:pic>
      <p:sp>
        <p:nvSpPr>
          <p:cNvPr id="9" name="TextBox 8">
            <a:extLst>
              <a:ext uri="{FF2B5EF4-FFF2-40B4-BE49-F238E27FC236}">
                <a16:creationId xmlns:a16="http://schemas.microsoft.com/office/drawing/2014/main" id="{6728C1A3-B0BB-334D-73CC-FCEF74C33DBA}"/>
              </a:ext>
            </a:extLst>
          </p:cNvPr>
          <p:cNvSpPr txBox="1"/>
          <p:nvPr/>
        </p:nvSpPr>
        <p:spPr>
          <a:xfrm>
            <a:off x="1895060" y="4277932"/>
            <a:ext cx="9554817" cy="2031325"/>
          </a:xfrm>
          <a:prstGeom prst="rect">
            <a:avLst/>
          </a:prstGeom>
          <a:noFill/>
        </p:spPr>
        <p:txBody>
          <a:bodyPr wrap="square">
            <a:spAutoFit/>
          </a:bodyPr>
          <a:lstStyle/>
          <a:p>
            <a:r>
              <a:rPr lang="el-GR" b="1" dirty="0" err="1">
                <a:latin typeface="Arial" panose="020B0604020202020204" pitchFamily="34" charset="0"/>
                <a:cs typeface="Arial" panose="020B0604020202020204" pitchFamily="34" charset="0"/>
              </a:rPr>
              <a:t>Asp</a:t>
            </a:r>
            <a:r>
              <a:rPr lang="el-GR" b="1" dirty="0">
                <a:latin typeface="Arial" panose="020B0604020202020204" pitchFamily="34" charset="0"/>
                <a:cs typeface="Arial" panose="020B0604020202020204" pitchFamily="34" charset="0"/>
              </a:rPr>
              <a:t> + α-</a:t>
            </a:r>
            <a:r>
              <a:rPr lang="el-GR" b="1" dirty="0" err="1">
                <a:latin typeface="Arial" panose="020B0604020202020204" pitchFamily="34" charset="0"/>
                <a:cs typeface="Arial" panose="020B0604020202020204" pitchFamily="34" charset="0"/>
              </a:rPr>
              <a:t>κετογλουταρικό</a:t>
            </a:r>
            <a:r>
              <a:rPr lang="el-GR" b="1"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οξαλοξικό</a:t>
            </a:r>
            <a:r>
              <a:rPr lang="el-GR" b="1" dirty="0">
                <a:latin typeface="Arial" panose="020B0604020202020204" pitchFamily="34" charset="0"/>
                <a:cs typeface="Arial" panose="020B0604020202020204" pitchFamily="34" charset="0"/>
              </a:rPr>
              <a:t> + </a:t>
            </a:r>
            <a:r>
              <a:rPr lang="el-GR" b="1" dirty="0" err="1">
                <a:solidFill>
                  <a:srgbClr val="FF0000"/>
                </a:solidFill>
                <a:latin typeface="Arial" panose="020B0604020202020204" pitchFamily="34" charset="0"/>
                <a:cs typeface="Arial" panose="020B0604020202020204" pitchFamily="34" charset="0"/>
              </a:rPr>
              <a:t>Glu</a:t>
            </a:r>
            <a:r>
              <a:rPr lang="el-GR" b="1" dirty="0">
                <a:solidFill>
                  <a:srgbClr val="FF0000"/>
                </a:solidFill>
                <a:latin typeface="Arial" panose="020B0604020202020204" pitchFamily="34" charset="0"/>
                <a:cs typeface="Arial" panose="020B0604020202020204" pitchFamily="34" charset="0"/>
              </a:rPr>
              <a:t> (</a:t>
            </a:r>
            <a:r>
              <a:rPr lang="el-GR" b="1" dirty="0" err="1">
                <a:solidFill>
                  <a:srgbClr val="FF0000"/>
                </a:solidFill>
                <a:latin typeface="Arial" panose="020B0604020202020204" pitchFamily="34" charset="0"/>
                <a:cs typeface="Arial" panose="020B0604020202020204" pitchFamily="34" charset="0"/>
              </a:rPr>
              <a:t>γλουταμικό</a:t>
            </a:r>
            <a:r>
              <a:rPr lang="el-GR" b="1" dirty="0">
                <a:solidFill>
                  <a:srgbClr val="FF0000"/>
                </a:solidFill>
                <a:latin typeface="Arial" panose="020B0604020202020204" pitchFamily="34" charset="0"/>
                <a:cs typeface="Arial" panose="020B0604020202020204" pitchFamily="34" charset="0"/>
              </a:rPr>
              <a:t>)</a:t>
            </a:r>
          </a:p>
          <a:p>
            <a:endParaRPr lang="el-GR" b="1" dirty="0">
              <a:latin typeface="Arial" panose="020B0604020202020204" pitchFamily="34" charset="0"/>
              <a:cs typeface="Arial" panose="020B0604020202020204" pitchFamily="34" charset="0"/>
            </a:endParaRPr>
          </a:p>
          <a:p>
            <a:r>
              <a:rPr lang="el-GR" b="1" dirty="0" err="1">
                <a:latin typeface="Arial" panose="020B0604020202020204" pitchFamily="34" charset="0"/>
                <a:cs typeface="Arial" panose="020B0604020202020204" pitchFamily="34" charset="0"/>
              </a:rPr>
              <a:t>Ala</a:t>
            </a:r>
            <a:r>
              <a:rPr lang="el-GR" b="1" dirty="0">
                <a:latin typeface="Arial" panose="020B0604020202020204" pitchFamily="34" charset="0"/>
                <a:cs typeface="Arial" panose="020B0604020202020204" pitchFamily="34" charset="0"/>
              </a:rPr>
              <a:t> + α-</a:t>
            </a:r>
            <a:r>
              <a:rPr lang="el-GR" b="1" dirty="0" err="1">
                <a:latin typeface="Arial" panose="020B0604020202020204" pitchFamily="34" charset="0"/>
                <a:cs typeface="Arial" panose="020B0604020202020204" pitchFamily="34" charset="0"/>
              </a:rPr>
              <a:t>κετογλουταρικό</a:t>
            </a:r>
            <a:r>
              <a:rPr lang="el-GR" b="1"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πυροσταφυλικό</a:t>
            </a:r>
            <a:r>
              <a:rPr lang="el-GR" b="1" dirty="0">
                <a:latin typeface="Arial" panose="020B0604020202020204" pitchFamily="34" charset="0"/>
                <a:cs typeface="Arial" panose="020B0604020202020204" pitchFamily="34" charset="0"/>
              </a:rPr>
              <a:t> + </a:t>
            </a:r>
            <a:r>
              <a:rPr lang="el-GR" b="1" dirty="0" err="1">
                <a:solidFill>
                  <a:srgbClr val="FF0000"/>
                </a:solidFill>
                <a:latin typeface="Arial" panose="020B0604020202020204" pitchFamily="34" charset="0"/>
                <a:cs typeface="Arial" panose="020B0604020202020204" pitchFamily="34" charset="0"/>
              </a:rPr>
              <a:t>Glu</a:t>
            </a:r>
            <a:endParaRPr lang="el-GR" b="1" dirty="0">
              <a:solidFill>
                <a:srgbClr val="FF0000"/>
              </a:solidFill>
              <a:latin typeface="Arial" panose="020B0604020202020204" pitchFamily="34" charset="0"/>
              <a:cs typeface="Arial" panose="020B0604020202020204" pitchFamily="34" charset="0"/>
            </a:endParaRPr>
          </a:p>
          <a:p>
            <a:endParaRPr lang="el-GR" b="1" dirty="0">
              <a:latin typeface="Arial" panose="020B0604020202020204" pitchFamily="34" charset="0"/>
              <a:cs typeface="Arial" panose="020B0604020202020204" pitchFamily="34" charset="0"/>
            </a:endParaRPr>
          </a:p>
          <a:p>
            <a:endParaRPr lang="el-GR" b="1" dirty="0">
              <a:latin typeface="Arial" panose="020B0604020202020204" pitchFamily="34" charset="0"/>
              <a:cs typeface="Arial" panose="020B0604020202020204" pitchFamily="34" charset="0"/>
            </a:endParaRPr>
          </a:p>
          <a:p>
            <a:r>
              <a:rPr lang="el-GR" b="1" dirty="0">
                <a:latin typeface="Arial" panose="020B0604020202020204" pitchFamily="34" charset="0"/>
                <a:cs typeface="Arial" panose="020B0604020202020204" pitchFamily="34" charset="0"/>
              </a:rPr>
              <a:t>Οι αντιδράσεις </a:t>
            </a:r>
            <a:r>
              <a:rPr lang="el-GR" b="1" dirty="0" err="1">
                <a:latin typeface="Arial" panose="020B0604020202020204" pitchFamily="34" charset="0"/>
                <a:cs typeface="Arial" panose="020B0604020202020204" pitchFamily="34" charset="0"/>
              </a:rPr>
              <a:t>τρανσαμίνωσης</a:t>
            </a:r>
            <a:r>
              <a:rPr lang="el-GR" b="1" dirty="0">
                <a:latin typeface="Arial" panose="020B0604020202020204" pitchFamily="34" charset="0"/>
                <a:cs typeface="Arial" panose="020B0604020202020204" pitchFamily="34" charset="0"/>
              </a:rPr>
              <a:t> είναι αντιστρεπτές και μπορούν</a:t>
            </a:r>
          </a:p>
          <a:p>
            <a:r>
              <a:rPr lang="el-GR" b="1" dirty="0">
                <a:latin typeface="Arial" panose="020B0604020202020204" pitchFamily="34" charset="0"/>
                <a:cs typeface="Arial" panose="020B0604020202020204" pitchFamily="34" charset="0"/>
              </a:rPr>
              <a:t>έτσι να χρησιμοποιηθούν για τη σύνθεση αμινοξέων από α-</a:t>
            </a:r>
            <a:r>
              <a:rPr lang="el-GR" b="1" dirty="0" err="1">
                <a:latin typeface="Arial" panose="020B0604020202020204" pitchFamily="34" charset="0"/>
                <a:cs typeface="Arial" panose="020B0604020202020204" pitchFamily="34" charset="0"/>
              </a:rPr>
              <a:t>κετοξέα</a:t>
            </a:r>
            <a:r>
              <a:rPr lang="el-GR" b="1" dirty="0">
                <a:latin typeface="Arial" panose="020B0604020202020204" pitchFamily="34" charset="0"/>
                <a:cs typeface="Arial" panose="020B0604020202020204" pitchFamily="34" charset="0"/>
              </a:rPr>
              <a:t>.</a:t>
            </a:r>
          </a:p>
        </p:txBody>
      </p:sp>
      <p:cxnSp>
        <p:nvCxnSpPr>
          <p:cNvPr id="11" name="Ευθύγραμμο βέλος σύνδεσης 10">
            <a:extLst>
              <a:ext uri="{FF2B5EF4-FFF2-40B4-BE49-F238E27FC236}">
                <a16:creationId xmlns:a16="http://schemas.microsoft.com/office/drawing/2014/main" id="{DE8E2E50-D1A5-4F90-15A2-4F85A1EEBBCB}"/>
              </a:ext>
            </a:extLst>
          </p:cNvPr>
          <p:cNvCxnSpPr/>
          <p:nvPr/>
        </p:nvCxnSpPr>
        <p:spPr>
          <a:xfrm>
            <a:off x="4784031" y="4943057"/>
            <a:ext cx="9011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74A29388-B6B0-FCDC-FBAE-7EBDBE68DC81}"/>
              </a:ext>
            </a:extLst>
          </p:cNvPr>
          <p:cNvCxnSpPr>
            <a:cxnSpLocks/>
          </p:cNvCxnSpPr>
          <p:nvPr/>
        </p:nvCxnSpPr>
        <p:spPr>
          <a:xfrm flipH="1">
            <a:off x="4823791" y="5095457"/>
            <a:ext cx="8083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7FF43605-FA73-1D17-C42F-FD9A7EB05C38}"/>
              </a:ext>
            </a:extLst>
          </p:cNvPr>
          <p:cNvCxnSpPr/>
          <p:nvPr/>
        </p:nvCxnSpPr>
        <p:spPr>
          <a:xfrm>
            <a:off x="4750901" y="4406347"/>
            <a:ext cx="9011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85F49BA5-2769-FB9B-D884-C75F8E530CFD}"/>
              </a:ext>
            </a:extLst>
          </p:cNvPr>
          <p:cNvCxnSpPr>
            <a:cxnSpLocks/>
          </p:cNvCxnSpPr>
          <p:nvPr/>
        </p:nvCxnSpPr>
        <p:spPr>
          <a:xfrm flipH="1">
            <a:off x="4790661" y="4558747"/>
            <a:ext cx="8083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31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1AE078-EA5E-D467-F8F7-199D209B08BD}"/>
              </a:ext>
            </a:extLst>
          </p:cNvPr>
          <p:cNvSpPr txBox="1"/>
          <p:nvPr/>
        </p:nvSpPr>
        <p:spPr>
          <a:xfrm>
            <a:off x="3101009" y="279159"/>
            <a:ext cx="7580243" cy="461665"/>
          </a:xfrm>
          <a:prstGeom prst="rect">
            <a:avLst/>
          </a:prstGeom>
          <a:noFill/>
        </p:spPr>
        <p:txBody>
          <a:bodyPr wrap="square">
            <a:spAutoFit/>
          </a:bodyPr>
          <a:lstStyle/>
          <a:p>
            <a:r>
              <a:rPr lang="el-GR" sz="2400" b="1" dirty="0">
                <a:latin typeface="Arial" panose="020B0604020202020204" pitchFamily="34" charset="0"/>
                <a:cs typeface="Arial" panose="020B0604020202020204" pitchFamily="34" charset="0"/>
              </a:rPr>
              <a:t>ΑΝΤΙΔΡΑΣΗ ΟΞΕΙΔΩΤΙΚΗΣ ΑΠΑΜΙΝΩΣΗΣ</a:t>
            </a:r>
          </a:p>
        </p:txBody>
      </p:sp>
      <p:sp>
        <p:nvSpPr>
          <p:cNvPr id="7" name="TextBox 6">
            <a:extLst>
              <a:ext uri="{FF2B5EF4-FFF2-40B4-BE49-F238E27FC236}">
                <a16:creationId xmlns:a16="http://schemas.microsoft.com/office/drawing/2014/main" id="{441C8BA1-6272-46B1-5DF4-379136AA291A}"/>
              </a:ext>
            </a:extLst>
          </p:cNvPr>
          <p:cNvSpPr txBox="1"/>
          <p:nvPr/>
        </p:nvSpPr>
        <p:spPr>
          <a:xfrm>
            <a:off x="0" y="740824"/>
            <a:ext cx="12085983" cy="923330"/>
          </a:xfrm>
          <a:prstGeom prst="rect">
            <a:avLst/>
          </a:prstGeom>
          <a:noFill/>
        </p:spPr>
        <p:txBody>
          <a:bodyPr wrap="square">
            <a:spAutoFit/>
          </a:bodyPr>
          <a:lstStyle/>
          <a:p>
            <a:r>
              <a:rPr lang="el-GR" sz="1800" b="1" i="0" u="none" strike="noStrike" baseline="0" dirty="0">
                <a:latin typeface="Arial" panose="020B0604020202020204" pitchFamily="34" charset="0"/>
                <a:cs typeface="Arial" panose="020B0604020202020204" pitchFamily="34" charset="0"/>
              </a:rPr>
              <a:t>Το </a:t>
            </a:r>
            <a:r>
              <a:rPr lang="el-GR" sz="1800" b="1" i="0" u="none" strike="noStrike" baseline="0" dirty="0" err="1">
                <a:latin typeface="Arial" panose="020B0604020202020204" pitchFamily="34" charset="0"/>
                <a:cs typeface="Arial" panose="020B0604020202020204" pitchFamily="34" charset="0"/>
              </a:rPr>
              <a:t>γλουταμικό</a:t>
            </a:r>
            <a:r>
              <a:rPr lang="el-GR" sz="1800" b="1" i="0" u="none" strike="noStrike" baseline="0" dirty="0">
                <a:latin typeface="Arial" panose="020B0604020202020204" pitchFamily="34" charset="0"/>
                <a:cs typeface="Arial" panose="020B0604020202020204" pitchFamily="34" charset="0"/>
              </a:rPr>
              <a:t> (που σχηματίζεται από το α-</a:t>
            </a:r>
            <a:r>
              <a:rPr lang="el-GR" sz="1800" b="1" i="0" u="none" strike="noStrike" baseline="0" dirty="0" err="1">
                <a:latin typeface="Arial" panose="020B0604020202020204" pitchFamily="34" charset="0"/>
                <a:cs typeface="Arial" panose="020B0604020202020204" pitchFamily="34" charset="0"/>
              </a:rPr>
              <a:t>κετογλουταρικό</a:t>
            </a:r>
            <a:r>
              <a:rPr lang="el-GR" sz="1800" b="1" i="0" u="none" strike="noStrike" baseline="0" dirty="0">
                <a:latin typeface="Arial" panose="020B0604020202020204" pitchFamily="34" charset="0"/>
                <a:cs typeface="Arial" panose="020B0604020202020204" pitchFamily="34" charset="0"/>
              </a:rPr>
              <a:t> στις περισσότερες αντιδράσεις </a:t>
            </a:r>
            <a:r>
              <a:rPr lang="el-GR" sz="1800" b="1" i="0" u="none" strike="noStrike" baseline="0" dirty="0" err="1">
                <a:latin typeface="Arial" panose="020B0604020202020204" pitchFamily="34" charset="0"/>
                <a:cs typeface="Arial" panose="020B0604020202020204" pitchFamily="34" charset="0"/>
              </a:rPr>
              <a:t>τρανσαμίνωσης</a:t>
            </a:r>
            <a:r>
              <a:rPr lang="el-GR" sz="1800" b="1" i="0" u="none" strike="noStrike" baseline="0" dirty="0">
                <a:latin typeface="Arial" panose="020B0604020202020204" pitchFamily="34" charset="0"/>
                <a:cs typeface="Arial" panose="020B0604020202020204" pitchFamily="34" charset="0"/>
              </a:rPr>
              <a:t>) απελευθερώνει την </a:t>
            </a:r>
            <a:r>
              <a:rPr lang="el-GR" sz="1800" b="1" i="0" u="none" strike="noStrike" baseline="0" dirty="0" err="1">
                <a:latin typeface="Arial" panose="020B0604020202020204" pitchFamily="34" charset="0"/>
                <a:cs typeface="Arial" panose="020B0604020202020204" pitchFamily="34" charset="0"/>
              </a:rPr>
              <a:t>αμινομάδα</a:t>
            </a:r>
            <a:r>
              <a:rPr lang="el-GR" sz="1800" b="1" i="0" u="none" strike="noStrike" baseline="0" dirty="0">
                <a:latin typeface="Arial" panose="020B0604020202020204" pitchFamily="34" charset="0"/>
                <a:cs typeface="Arial" panose="020B0604020202020204" pitchFamily="34" charset="0"/>
              </a:rPr>
              <a:t> του υπό την μορφή ιόντων αμμωνίου μέσω μιας αντίδρασης που καταλύεται από την </a:t>
            </a:r>
            <a:r>
              <a:rPr lang="el-GR" sz="1800" b="1" i="1" u="none" strike="noStrike" baseline="0" dirty="0" err="1">
                <a:latin typeface="Arial" panose="020B0604020202020204" pitchFamily="34" charset="0"/>
                <a:cs typeface="Arial" panose="020B0604020202020204" pitchFamily="34" charset="0"/>
              </a:rPr>
              <a:t>αφυδρογονάση</a:t>
            </a:r>
            <a:r>
              <a:rPr lang="el-GR" sz="1800" b="1" i="1" u="none" strike="noStrike" baseline="0" dirty="0">
                <a:latin typeface="Arial" panose="020B0604020202020204" pitchFamily="34" charset="0"/>
                <a:cs typeface="Arial" panose="020B0604020202020204" pitchFamily="34" charset="0"/>
              </a:rPr>
              <a:t> του </a:t>
            </a:r>
            <a:r>
              <a:rPr lang="el-GR" sz="1800" b="1" i="1" u="none" strike="noStrike" baseline="0" dirty="0" err="1">
                <a:latin typeface="Arial" panose="020B0604020202020204" pitchFamily="34" charset="0"/>
                <a:cs typeface="Arial" panose="020B0604020202020204" pitchFamily="34" charset="0"/>
              </a:rPr>
              <a:t>γλουταμικού</a:t>
            </a:r>
            <a:r>
              <a:rPr lang="el-GR" sz="1800" b="1" i="0" u="none" strike="noStrike" baseline="0" dirty="0">
                <a:latin typeface="Arial" panose="020B0604020202020204" pitchFamily="34" charset="0"/>
                <a:cs typeface="Arial" panose="020B0604020202020204" pitchFamily="34" charset="0"/>
              </a:rPr>
              <a:t>.</a:t>
            </a:r>
          </a:p>
        </p:txBody>
      </p:sp>
      <p:pic>
        <p:nvPicPr>
          <p:cNvPr id="11" name="Εικόνα 10">
            <a:extLst>
              <a:ext uri="{FF2B5EF4-FFF2-40B4-BE49-F238E27FC236}">
                <a16:creationId xmlns:a16="http://schemas.microsoft.com/office/drawing/2014/main" id="{33F391A5-3C76-1151-1792-4F59A3323A3F}"/>
              </a:ext>
            </a:extLst>
          </p:cNvPr>
          <p:cNvPicPr>
            <a:picLocks noChangeAspect="1"/>
          </p:cNvPicPr>
          <p:nvPr/>
        </p:nvPicPr>
        <p:blipFill rotWithShape="1">
          <a:blip r:embed="rId2"/>
          <a:srcRect l="3128" r="1"/>
          <a:stretch/>
        </p:blipFill>
        <p:spPr>
          <a:xfrm>
            <a:off x="2964941" y="2066476"/>
            <a:ext cx="6156100" cy="4512365"/>
          </a:xfrm>
          <a:prstGeom prst="rect">
            <a:avLst/>
          </a:prstGeom>
        </p:spPr>
      </p:pic>
    </p:spTree>
    <p:extLst>
      <p:ext uri="{BB962C8B-B14F-4D97-AF65-F5344CB8AC3E}">
        <p14:creationId xmlns:p14="http://schemas.microsoft.com/office/powerpoint/2010/main" val="26735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C556E4-1660-2654-89C3-4F41ED98E045}"/>
              </a:ext>
            </a:extLst>
          </p:cNvPr>
          <p:cNvSpPr>
            <a:spLocks noGrp="1"/>
          </p:cNvSpPr>
          <p:nvPr>
            <p:ph type="title"/>
          </p:nvPr>
        </p:nvSpPr>
        <p:spPr>
          <a:xfrm>
            <a:off x="1023731" y="-178214"/>
            <a:ext cx="10515600" cy="1325563"/>
          </a:xfrm>
        </p:spPr>
        <p:txBody>
          <a:bodyPr>
            <a:normAutofit/>
          </a:bodyPr>
          <a:lstStyle/>
          <a:p>
            <a:pPr algn="ctr"/>
            <a:r>
              <a:rPr lang="el-GR" sz="3600" b="1">
                <a:latin typeface="Arial" panose="020B0604020202020204" pitchFamily="34" charset="0"/>
                <a:cs typeface="Arial" panose="020B0604020202020204" pitchFamily="34" charset="0"/>
              </a:rPr>
              <a:t>ΑΠΟΚΑΡΒΟΞΥΛΙΩΣΗ</a:t>
            </a:r>
            <a:endParaRPr lang="el-GR" sz="3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63B1D63-BEDA-290D-0E2F-A9533CB7542F}"/>
              </a:ext>
            </a:extLst>
          </p:cNvPr>
          <p:cNvSpPr txBox="1"/>
          <p:nvPr/>
        </p:nvSpPr>
        <p:spPr>
          <a:xfrm>
            <a:off x="410817" y="672693"/>
            <a:ext cx="11128514" cy="923330"/>
          </a:xfrm>
          <a:prstGeom prst="rect">
            <a:avLst/>
          </a:prstGeom>
          <a:noFill/>
        </p:spPr>
        <p:txBody>
          <a:bodyPr wrap="square">
            <a:spAutoFit/>
          </a:bodyPr>
          <a:lstStyle/>
          <a:p>
            <a:r>
              <a:rPr lang="el-GR" sz="1800" b="1" i="0" u="none" strike="noStrike" baseline="0" dirty="0">
                <a:solidFill>
                  <a:srgbClr val="000000"/>
                </a:solidFill>
                <a:latin typeface="Arial" panose="020B0604020202020204" pitchFamily="34" charset="0"/>
              </a:rPr>
              <a:t>Η </a:t>
            </a:r>
            <a:r>
              <a:rPr lang="el-GR" sz="1800" b="1" i="0" u="none" strike="noStrike" baseline="0" dirty="0" err="1">
                <a:solidFill>
                  <a:srgbClr val="000000"/>
                </a:solidFill>
                <a:latin typeface="Arial" panose="020B0604020202020204" pitchFamily="34" charset="0"/>
              </a:rPr>
              <a:t>αποκαρβοξυλίωση</a:t>
            </a:r>
            <a:r>
              <a:rPr lang="el-GR" sz="1800" b="1" i="0" u="none" strike="noStrike" baseline="0" dirty="0">
                <a:solidFill>
                  <a:srgbClr val="000000"/>
                </a:solidFill>
                <a:latin typeface="Arial" panose="020B0604020202020204" pitchFamily="34" charset="0"/>
              </a:rPr>
              <a:t> των αμινοξέων οδηγεί στο σχηματισμό των </a:t>
            </a:r>
            <a:r>
              <a:rPr lang="el-GR" sz="1800" b="1" i="1" u="none" strike="noStrike" baseline="0" dirty="0" err="1">
                <a:solidFill>
                  <a:srgbClr val="120547"/>
                </a:solidFill>
                <a:latin typeface="Arial" panose="020B0604020202020204" pitchFamily="34" charset="0"/>
              </a:rPr>
              <a:t>βιογενών</a:t>
            </a:r>
            <a:r>
              <a:rPr lang="el-GR" sz="1800" b="1" i="1" u="none" strike="noStrike" baseline="0" dirty="0">
                <a:solidFill>
                  <a:srgbClr val="120547"/>
                </a:solidFill>
                <a:latin typeface="Arial" panose="020B0604020202020204" pitchFamily="34" charset="0"/>
              </a:rPr>
              <a:t> </a:t>
            </a:r>
            <a:r>
              <a:rPr lang="el-GR" sz="1800" b="1" i="1" u="none" strike="noStrike" baseline="0" dirty="0" err="1">
                <a:solidFill>
                  <a:srgbClr val="120547"/>
                </a:solidFill>
                <a:latin typeface="Arial" panose="020B0604020202020204" pitchFamily="34" charset="0"/>
              </a:rPr>
              <a:t>αμινών</a:t>
            </a:r>
            <a:r>
              <a:rPr lang="el-GR" sz="1800" b="1" i="0" u="none" strike="noStrike" baseline="0" dirty="0">
                <a:solidFill>
                  <a:srgbClr val="000000"/>
                </a:solidFill>
                <a:latin typeface="Arial" panose="020B0604020202020204" pitchFamily="34" charset="0"/>
              </a:rPr>
              <a:t>, ουσίες που έχουν ισχυρή φαρμακολογική δράση, ενώ άλλες παίζουν ρόλο ως πρόδρομα για το σχηματισμό ορμονών, συνενζύμων και άλλων βιολογικά σημαντικών ουσιών.</a:t>
            </a:r>
            <a:endParaRPr lang="el-GR" b="1" dirty="0"/>
          </a:p>
        </p:txBody>
      </p:sp>
      <p:pic>
        <p:nvPicPr>
          <p:cNvPr id="7" name="Εικόνα 6">
            <a:extLst>
              <a:ext uri="{FF2B5EF4-FFF2-40B4-BE49-F238E27FC236}">
                <a16:creationId xmlns:a16="http://schemas.microsoft.com/office/drawing/2014/main" id="{707255E1-69D0-3035-3D35-B23BBF586AC2}"/>
              </a:ext>
            </a:extLst>
          </p:cNvPr>
          <p:cNvPicPr>
            <a:picLocks noChangeAspect="1"/>
          </p:cNvPicPr>
          <p:nvPr/>
        </p:nvPicPr>
        <p:blipFill>
          <a:blip r:embed="rId2"/>
          <a:stretch>
            <a:fillRect/>
          </a:stretch>
        </p:blipFill>
        <p:spPr>
          <a:xfrm>
            <a:off x="652669" y="1596023"/>
            <a:ext cx="4371443" cy="2393490"/>
          </a:xfrm>
          <a:prstGeom prst="rect">
            <a:avLst/>
          </a:prstGeom>
        </p:spPr>
      </p:pic>
      <p:sp>
        <p:nvSpPr>
          <p:cNvPr id="9" name="TextBox 8">
            <a:extLst>
              <a:ext uri="{FF2B5EF4-FFF2-40B4-BE49-F238E27FC236}">
                <a16:creationId xmlns:a16="http://schemas.microsoft.com/office/drawing/2014/main" id="{B95C8FFE-A254-E5AE-B51D-2E5EA741C48A}"/>
              </a:ext>
            </a:extLst>
          </p:cNvPr>
          <p:cNvSpPr txBox="1"/>
          <p:nvPr/>
        </p:nvSpPr>
        <p:spPr>
          <a:xfrm>
            <a:off x="5172940" y="1998256"/>
            <a:ext cx="7151582" cy="646331"/>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Η </a:t>
            </a:r>
            <a:r>
              <a:rPr lang="el-GR" b="1" dirty="0" err="1">
                <a:latin typeface="Arial" panose="020B0604020202020204" pitchFamily="34" charset="0"/>
                <a:cs typeface="Arial" panose="020B0604020202020204" pitchFamily="34" charset="0"/>
              </a:rPr>
              <a:t>Ισταμίνη</a:t>
            </a:r>
            <a:r>
              <a:rPr lang="el-GR" b="1" dirty="0">
                <a:latin typeface="Arial" panose="020B0604020202020204" pitchFamily="34" charset="0"/>
                <a:cs typeface="Arial" panose="020B0604020202020204" pitchFamily="34" charset="0"/>
              </a:rPr>
              <a:t> εμπλέκεται σε φλεγμονές και αλλεργικές αντιδράσεις.</a:t>
            </a:r>
          </a:p>
        </p:txBody>
      </p:sp>
      <p:pic>
        <p:nvPicPr>
          <p:cNvPr id="13" name="Εικόνα 12">
            <a:extLst>
              <a:ext uri="{FF2B5EF4-FFF2-40B4-BE49-F238E27FC236}">
                <a16:creationId xmlns:a16="http://schemas.microsoft.com/office/drawing/2014/main" id="{1ACBCC08-159C-B3DF-3E5B-C89E77E8B91F}"/>
              </a:ext>
            </a:extLst>
          </p:cNvPr>
          <p:cNvPicPr>
            <a:picLocks noChangeAspect="1"/>
          </p:cNvPicPr>
          <p:nvPr/>
        </p:nvPicPr>
        <p:blipFill>
          <a:blip r:embed="rId3"/>
          <a:stretch>
            <a:fillRect/>
          </a:stretch>
        </p:blipFill>
        <p:spPr>
          <a:xfrm>
            <a:off x="806106" y="3989512"/>
            <a:ext cx="9689615" cy="2687175"/>
          </a:xfrm>
          <a:prstGeom prst="rect">
            <a:avLst/>
          </a:prstGeom>
        </p:spPr>
      </p:pic>
    </p:spTree>
    <p:extLst>
      <p:ext uri="{BB962C8B-B14F-4D97-AF65-F5344CB8AC3E}">
        <p14:creationId xmlns:p14="http://schemas.microsoft.com/office/powerpoint/2010/main" val="6663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2FBCD734-A735-A3A0-8AF3-3703A45A31C2}"/>
              </a:ext>
            </a:extLst>
          </p:cNvPr>
          <p:cNvPicPr>
            <a:picLocks noChangeAspect="1"/>
          </p:cNvPicPr>
          <p:nvPr/>
        </p:nvPicPr>
        <p:blipFill rotWithShape="1">
          <a:blip r:embed="rId2"/>
          <a:srcRect t="2763" b="4198"/>
          <a:stretch/>
        </p:blipFill>
        <p:spPr>
          <a:xfrm>
            <a:off x="728870" y="34841"/>
            <a:ext cx="9740347" cy="6788318"/>
          </a:xfrm>
          <a:prstGeom prst="rect">
            <a:avLst/>
          </a:prstGeom>
        </p:spPr>
      </p:pic>
    </p:spTree>
    <p:extLst>
      <p:ext uri="{BB962C8B-B14F-4D97-AF65-F5344CB8AC3E}">
        <p14:creationId xmlns:p14="http://schemas.microsoft.com/office/powerpoint/2010/main" val="47216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09F8B8-CA68-1A12-460A-17075A0A088C}"/>
              </a:ext>
            </a:extLst>
          </p:cNvPr>
          <p:cNvSpPr>
            <a:spLocks noGrp="1"/>
          </p:cNvSpPr>
          <p:nvPr>
            <p:ph type="title"/>
          </p:nvPr>
        </p:nvSpPr>
        <p:spPr>
          <a:xfrm>
            <a:off x="838200" y="0"/>
            <a:ext cx="10515600" cy="1325563"/>
          </a:xfrm>
        </p:spPr>
        <p:txBody>
          <a:bodyPr/>
          <a:lstStyle/>
          <a:p>
            <a:pPr algn="ctr"/>
            <a:r>
              <a:rPr lang="el-GR" b="1" dirty="0">
                <a:latin typeface="Arial" panose="020B0604020202020204" pitchFamily="34" charset="0"/>
                <a:cs typeface="Arial" panose="020B0604020202020204" pitchFamily="34" charset="0"/>
              </a:rPr>
              <a:t>Καταβολισμός των αμινοξέων</a:t>
            </a:r>
          </a:p>
        </p:txBody>
      </p:sp>
      <p:sp>
        <p:nvSpPr>
          <p:cNvPr id="5" name="TextBox 4">
            <a:extLst>
              <a:ext uri="{FF2B5EF4-FFF2-40B4-BE49-F238E27FC236}">
                <a16:creationId xmlns:a16="http://schemas.microsoft.com/office/drawing/2014/main" id="{921CEC69-AE25-BBB6-178F-481FFB081964}"/>
              </a:ext>
            </a:extLst>
          </p:cNvPr>
          <p:cNvSpPr txBox="1"/>
          <p:nvPr/>
        </p:nvSpPr>
        <p:spPr>
          <a:xfrm>
            <a:off x="838200" y="1325563"/>
            <a:ext cx="10515600" cy="3785652"/>
          </a:xfrm>
          <a:prstGeom prst="rect">
            <a:avLst/>
          </a:prstGeom>
          <a:noFill/>
        </p:spPr>
        <p:txBody>
          <a:bodyPr wrap="square">
            <a:spAutoFit/>
          </a:bodyPr>
          <a:lstStyle/>
          <a:p>
            <a:r>
              <a:rPr lang="el-GR" sz="2000" b="1" i="0" u="none" strike="noStrike" baseline="0" dirty="0">
                <a:latin typeface="Arial" panose="020B0604020202020204" pitchFamily="34" charset="0"/>
                <a:cs typeface="Arial" panose="020B0604020202020204" pitchFamily="34" charset="0"/>
              </a:rPr>
              <a:t>Τα αμινοξέα δεν αποθηκεύονται.</a:t>
            </a:r>
          </a:p>
          <a:p>
            <a:endParaRPr lang="el-GR" sz="2000" b="1" dirty="0">
              <a:latin typeface="Arial" panose="020B0604020202020204" pitchFamily="34" charset="0"/>
              <a:cs typeface="Arial" panose="020B0604020202020204" pitchFamily="34" charset="0"/>
            </a:endParaRPr>
          </a:p>
          <a:p>
            <a:r>
              <a:rPr lang="el-GR" sz="2000" b="1" i="0" u="none" strike="noStrike" baseline="0" dirty="0">
                <a:latin typeface="Arial" panose="020B0604020202020204" pitchFamily="34" charset="0"/>
                <a:cs typeface="Arial" panose="020B0604020202020204" pitchFamily="34" charset="0"/>
              </a:rPr>
              <a:t>Το 75% περίπου του συνόλου των αμινοξέων χρησιμοποιείται για τη βιοσύνθεση των πρωτεϊνών.</a:t>
            </a:r>
          </a:p>
          <a:p>
            <a:endParaRPr lang="el-GR" sz="2000" b="1" i="0" u="none" strike="noStrike" baseline="0" dirty="0">
              <a:latin typeface="Arial" panose="020B0604020202020204" pitchFamily="34" charset="0"/>
              <a:cs typeface="Arial" panose="020B0604020202020204" pitchFamily="34" charset="0"/>
            </a:endParaRPr>
          </a:p>
          <a:p>
            <a:r>
              <a:rPr lang="el-GR" sz="2000" b="1" i="0" u="none" strike="noStrike" baseline="0" dirty="0">
                <a:latin typeface="Arial" panose="020B0604020202020204" pitchFamily="34" charset="0"/>
                <a:cs typeface="Arial" panose="020B0604020202020204" pitchFamily="34" charset="0"/>
              </a:rPr>
              <a:t>Εάν υπάρχει περίσσεια αμινοξέων ή έλλειψη άλλων πηγών ενέργειας (λίπη, υδατάνθρακες), ο οργανισμός τα χρησιμοποιεί για παραγωγή ενέργειας.</a:t>
            </a:r>
          </a:p>
          <a:p>
            <a:endParaRPr lang="el-GR" sz="2000" b="1" i="0" u="none" strike="noStrike" baseline="0" dirty="0">
              <a:latin typeface="Arial" panose="020B0604020202020204" pitchFamily="34" charset="0"/>
              <a:cs typeface="Arial" panose="020B0604020202020204" pitchFamily="34" charset="0"/>
            </a:endParaRPr>
          </a:p>
          <a:p>
            <a:r>
              <a:rPr lang="el-GR" sz="2000" b="1" i="0" u="none" strike="noStrike" baseline="0" dirty="0">
                <a:latin typeface="Arial" panose="020B0604020202020204" pitchFamily="34" charset="0"/>
                <a:cs typeface="Arial" panose="020B0604020202020204" pitchFamily="34" charset="0"/>
              </a:rPr>
              <a:t>Σε αντίθεση με τα λίπη και τους υδατάνθρακες, τα αμινοξέα προκειμένου να </a:t>
            </a:r>
            <a:r>
              <a:rPr lang="el-GR" sz="2000" b="1" i="0" u="none" strike="noStrike" baseline="0" dirty="0" err="1">
                <a:latin typeface="Arial" panose="020B0604020202020204" pitchFamily="34" charset="0"/>
                <a:cs typeface="Arial" panose="020B0604020202020204" pitchFamily="34" charset="0"/>
              </a:rPr>
              <a:t>καταβολιστούν</a:t>
            </a:r>
            <a:r>
              <a:rPr lang="el-GR" sz="2000" b="1" i="0" u="none" strike="noStrike" baseline="0" dirty="0">
                <a:latin typeface="Arial" panose="020B0604020202020204" pitchFamily="34" charset="0"/>
                <a:cs typeface="Arial" panose="020B0604020202020204" pitchFamily="34" charset="0"/>
              </a:rPr>
              <a:t>, πρέπει πρώτα να </a:t>
            </a:r>
            <a:r>
              <a:rPr lang="el-GR" sz="2000" b="1" dirty="0">
                <a:latin typeface="Arial" panose="020B0604020202020204" pitchFamily="34" charset="0"/>
                <a:cs typeface="Arial" panose="020B0604020202020204" pitchFamily="34" charset="0"/>
              </a:rPr>
              <a:t>αφαιρεθεί</a:t>
            </a:r>
            <a:r>
              <a:rPr lang="el-GR" sz="2000" b="1" i="0" u="none" strike="noStrike" baseline="0" dirty="0">
                <a:latin typeface="Arial" panose="020B0604020202020204" pitchFamily="34" charset="0"/>
                <a:cs typeface="Arial" panose="020B0604020202020204" pitchFamily="34" charset="0"/>
              </a:rPr>
              <a:t> η </a:t>
            </a:r>
            <a:r>
              <a:rPr lang="el-GR" sz="2000" b="1" i="0" u="none" strike="noStrike" baseline="0" dirty="0" err="1">
                <a:latin typeface="Arial" panose="020B0604020202020204" pitchFamily="34" charset="0"/>
                <a:cs typeface="Arial" panose="020B0604020202020204" pitchFamily="34" charset="0"/>
              </a:rPr>
              <a:t>αμινομάδα</a:t>
            </a:r>
            <a:r>
              <a:rPr lang="el-GR" sz="2000" b="1" i="0" u="none" strike="noStrike" baseline="0" dirty="0">
                <a:latin typeface="Arial" panose="020B0604020202020204" pitchFamily="34" charset="0"/>
                <a:cs typeface="Arial" panose="020B0604020202020204" pitchFamily="34" charset="0"/>
              </a:rPr>
              <a:t> τους, ως ΝΗ</a:t>
            </a:r>
            <a:r>
              <a:rPr lang="el-GR" sz="2000" b="1" i="0" u="none" strike="noStrike" baseline="-25000" dirty="0">
                <a:latin typeface="Arial" panose="020B0604020202020204" pitchFamily="34" charset="0"/>
                <a:cs typeface="Arial" panose="020B0604020202020204" pitchFamily="34" charset="0"/>
              </a:rPr>
              <a:t>4</a:t>
            </a:r>
            <a:r>
              <a:rPr lang="el-GR" sz="2000" b="1" i="0" u="none" strike="noStrike" baseline="30000" dirty="0">
                <a:latin typeface="Arial" panose="020B0604020202020204" pitchFamily="34" charset="0"/>
                <a:cs typeface="Arial" panose="020B0604020202020204" pitchFamily="34" charset="0"/>
              </a:rPr>
              <a:t>+</a:t>
            </a:r>
            <a:r>
              <a:rPr lang="el-GR" sz="2000" b="1" i="0" u="none" strike="noStrike" baseline="0" dirty="0">
                <a:latin typeface="Arial" panose="020B0604020202020204" pitchFamily="34" charset="0"/>
                <a:cs typeface="Arial" panose="020B0604020202020204" pitchFamily="34" charset="0"/>
              </a:rPr>
              <a:t>.</a:t>
            </a:r>
          </a:p>
          <a:p>
            <a:endParaRPr lang="el-GR" sz="2000" b="1" i="0" u="none" strike="noStrike" baseline="0" dirty="0">
              <a:latin typeface="Arial" panose="020B0604020202020204" pitchFamily="34" charset="0"/>
              <a:cs typeface="Arial" panose="020B0604020202020204" pitchFamily="34" charset="0"/>
            </a:endParaRPr>
          </a:p>
          <a:p>
            <a:r>
              <a:rPr lang="el-GR" sz="2000" b="1" i="0" u="none" strike="noStrike" baseline="0" dirty="0">
                <a:latin typeface="Arial" panose="020B0604020202020204" pitchFamily="34" charset="0"/>
                <a:cs typeface="Arial" panose="020B0604020202020204" pitchFamily="34" charset="0"/>
              </a:rPr>
              <a:t>Τα ιόντα ΝΗ</a:t>
            </a:r>
            <a:r>
              <a:rPr lang="el-GR" sz="2000" b="1" i="0" u="none" strike="noStrike" baseline="-25000" dirty="0">
                <a:latin typeface="Arial" panose="020B0604020202020204" pitchFamily="34" charset="0"/>
                <a:cs typeface="Arial" panose="020B0604020202020204" pitchFamily="34" charset="0"/>
              </a:rPr>
              <a:t>4</a:t>
            </a:r>
            <a:r>
              <a:rPr lang="el-GR" sz="2000" b="1" i="0" u="none" strike="noStrike" baseline="30000" dirty="0">
                <a:latin typeface="Arial" panose="020B0604020202020204" pitchFamily="34" charset="0"/>
                <a:cs typeface="Arial" panose="020B0604020202020204" pitchFamily="34" charset="0"/>
              </a:rPr>
              <a:t>+</a:t>
            </a:r>
            <a:r>
              <a:rPr lang="el-GR" sz="2000" b="1"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είναι τοξικά για τους οργανισμούς και πρέπει να αποβληθούν. </a:t>
            </a:r>
          </a:p>
        </p:txBody>
      </p:sp>
    </p:spTree>
    <p:extLst>
      <p:ext uri="{BB962C8B-B14F-4D97-AF65-F5344CB8AC3E}">
        <p14:creationId xmlns:p14="http://schemas.microsoft.com/office/powerpoint/2010/main" val="43481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859F44-62E4-667D-6158-C00D12605944}"/>
              </a:ext>
            </a:extLst>
          </p:cNvPr>
          <p:cNvSpPr txBox="1"/>
          <p:nvPr/>
        </p:nvSpPr>
        <p:spPr>
          <a:xfrm>
            <a:off x="450574" y="1070926"/>
            <a:ext cx="6096000" cy="4131900"/>
          </a:xfrm>
          <a:prstGeom prst="rect">
            <a:avLst/>
          </a:prstGeom>
          <a:noFill/>
        </p:spPr>
        <p:txBody>
          <a:bodyPr wrap="square">
            <a:spAutoFit/>
          </a:bodyPr>
          <a:lstStyle/>
          <a:p>
            <a:pPr algn="l"/>
            <a:endParaRPr lang="el-GR" sz="1050" b="0" i="0" u="none" strike="noStrike" baseline="0" dirty="0">
              <a:solidFill>
                <a:srgbClr val="000000"/>
              </a:solidFill>
              <a:latin typeface="Arial" panose="020B0604020202020204" pitchFamily="34" charset="0"/>
            </a:endParaRPr>
          </a:p>
          <a:p>
            <a:r>
              <a:rPr lang="el-GR" sz="1800" b="0" i="0" u="none" strike="noStrike" baseline="0" dirty="0">
                <a:solidFill>
                  <a:srgbClr val="00005E"/>
                </a:solidFill>
                <a:latin typeface="Arial" panose="020B0604020202020204" pitchFamily="34" charset="0"/>
              </a:rPr>
              <a:t>Οι μικροοργανισμοί και οι περισσότεροι υδρόβιοι οργανισμοί απελευθερώνουν τα τοξικά ιόντα ΝΗ</a:t>
            </a:r>
            <a:r>
              <a:rPr lang="el-GR" sz="1200" b="0" i="0" u="none" strike="noStrike" baseline="-25000" dirty="0">
                <a:solidFill>
                  <a:srgbClr val="00005E"/>
                </a:solidFill>
                <a:latin typeface="Arial" panose="020B0604020202020204" pitchFamily="34" charset="0"/>
              </a:rPr>
              <a:t>4</a:t>
            </a:r>
            <a:r>
              <a:rPr lang="el-GR" sz="1800" b="0" i="0" u="none" strike="noStrike" baseline="30000" dirty="0">
                <a:solidFill>
                  <a:srgbClr val="00005E"/>
                </a:solidFill>
                <a:latin typeface="Arial" panose="020B0604020202020204" pitchFamily="34" charset="0"/>
              </a:rPr>
              <a:t>+</a:t>
            </a:r>
            <a:r>
              <a:rPr lang="el-GR" sz="1800" b="0" i="0" u="none" strike="noStrike" baseline="0" dirty="0">
                <a:solidFill>
                  <a:srgbClr val="00005E"/>
                </a:solidFill>
                <a:latin typeface="Arial" panose="020B0604020202020204" pitchFamily="34" charset="0"/>
              </a:rPr>
              <a:t> στο περιβάλλον.</a:t>
            </a:r>
          </a:p>
          <a:p>
            <a:r>
              <a:rPr lang="el-GR" sz="1800" b="0" i="0" u="none" strike="noStrike" baseline="0" dirty="0">
                <a:solidFill>
                  <a:srgbClr val="00005E"/>
                </a:solidFill>
                <a:latin typeface="Arial" panose="020B0604020202020204" pitchFamily="34" charset="0"/>
              </a:rPr>
              <a:t> </a:t>
            </a:r>
            <a:r>
              <a:rPr lang="el-GR" sz="1800" b="0" i="0" u="none" strike="noStrike" baseline="0" dirty="0">
                <a:solidFill>
                  <a:srgbClr val="C00000"/>
                </a:solidFill>
                <a:latin typeface="Arial" panose="020B0604020202020204" pitchFamily="34" charset="0"/>
              </a:rPr>
              <a:t>(</a:t>
            </a:r>
            <a:r>
              <a:rPr lang="el-GR" sz="1800" b="0" i="1" u="none" strike="noStrike" baseline="0" dirty="0" err="1">
                <a:solidFill>
                  <a:srgbClr val="C00000"/>
                </a:solidFill>
                <a:latin typeface="Arial" panose="020B0604020202020204" pitchFamily="34" charset="0"/>
              </a:rPr>
              <a:t>αμμωνιοτελικοί</a:t>
            </a:r>
            <a:r>
              <a:rPr lang="el-GR" sz="1800" b="0" i="1" u="none" strike="noStrike" baseline="0" dirty="0">
                <a:solidFill>
                  <a:srgbClr val="C00000"/>
                </a:solidFill>
                <a:latin typeface="Arial" panose="020B0604020202020204" pitchFamily="34" charset="0"/>
              </a:rPr>
              <a:t> οργανισμοί</a:t>
            </a:r>
            <a:r>
              <a:rPr lang="el-GR" sz="1800" b="0" i="0" u="none" strike="noStrike" baseline="0" dirty="0">
                <a:solidFill>
                  <a:srgbClr val="C00000"/>
                </a:solidFill>
                <a:latin typeface="Arial" panose="020B0604020202020204" pitchFamily="34" charset="0"/>
              </a:rPr>
              <a:t>).</a:t>
            </a:r>
          </a:p>
          <a:p>
            <a:endParaRPr lang="el-GR" sz="1800" b="0" i="0" u="none" strike="noStrike" baseline="0" dirty="0">
              <a:solidFill>
                <a:srgbClr val="C00000"/>
              </a:solidFill>
              <a:latin typeface="Arial" panose="020B0604020202020204" pitchFamily="34" charset="0"/>
            </a:endParaRPr>
          </a:p>
          <a:p>
            <a:endParaRPr lang="el-GR" sz="1800" b="0" i="0" u="none" strike="noStrike" baseline="0" dirty="0">
              <a:solidFill>
                <a:srgbClr val="C00000"/>
              </a:solidFill>
              <a:latin typeface="Arial" panose="020B0604020202020204" pitchFamily="34" charset="0"/>
            </a:endParaRPr>
          </a:p>
          <a:p>
            <a:r>
              <a:rPr lang="el-GR" sz="1800" b="0" i="0" u="none" strike="noStrike" baseline="0" dirty="0">
                <a:solidFill>
                  <a:srgbClr val="00005E"/>
                </a:solidFill>
                <a:latin typeface="Arial" panose="020B0604020202020204" pitchFamily="34" charset="0"/>
              </a:rPr>
              <a:t>Τα πτηνά, χερσαία ερπετά και έντομα τα αποβάλλουν τα ιόντα ΝΗ</a:t>
            </a:r>
            <a:r>
              <a:rPr lang="el-GR" sz="1200" b="0" i="0" u="none" strike="noStrike" baseline="-25000" dirty="0">
                <a:solidFill>
                  <a:srgbClr val="00005E"/>
                </a:solidFill>
                <a:latin typeface="Arial" panose="020B0604020202020204" pitchFamily="34" charset="0"/>
              </a:rPr>
              <a:t>4</a:t>
            </a:r>
            <a:r>
              <a:rPr lang="el-GR" sz="1800" b="0" i="0" u="none" strike="noStrike" baseline="30000" dirty="0">
                <a:solidFill>
                  <a:srgbClr val="00005E"/>
                </a:solidFill>
                <a:latin typeface="Arial" panose="020B0604020202020204" pitchFamily="34" charset="0"/>
              </a:rPr>
              <a:t>+</a:t>
            </a:r>
            <a:r>
              <a:rPr lang="el-GR" sz="1800" b="0" i="0" u="none" strike="noStrike" baseline="0" dirty="0">
                <a:solidFill>
                  <a:srgbClr val="00005E"/>
                </a:solidFill>
                <a:latin typeface="Arial" panose="020B0604020202020204" pitchFamily="34" charset="0"/>
              </a:rPr>
              <a:t> με τη μορφή του ουρικού οξέος. </a:t>
            </a:r>
          </a:p>
          <a:p>
            <a:r>
              <a:rPr lang="el-GR" sz="1800" b="0" i="0" u="none" strike="noStrike" baseline="0" dirty="0">
                <a:solidFill>
                  <a:srgbClr val="C00000"/>
                </a:solidFill>
                <a:latin typeface="Arial" panose="020B0604020202020204" pitchFamily="34" charset="0"/>
              </a:rPr>
              <a:t>(</a:t>
            </a:r>
            <a:r>
              <a:rPr lang="el-GR" sz="1800" b="0" i="1" u="none" strike="noStrike" baseline="0" dirty="0" err="1">
                <a:solidFill>
                  <a:srgbClr val="C00000"/>
                </a:solidFill>
                <a:latin typeface="Arial" panose="020B0604020202020204" pitchFamily="34" charset="0"/>
              </a:rPr>
              <a:t>ουρικοτελικοί</a:t>
            </a:r>
            <a:r>
              <a:rPr lang="el-GR" sz="1800" b="0" i="1" u="none" strike="noStrike" baseline="0" dirty="0">
                <a:solidFill>
                  <a:srgbClr val="C00000"/>
                </a:solidFill>
                <a:latin typeface="Arial" panose="020B0604020202020204" pitchFamily="34" charset="0"/>
              </a:rPr>
              <a:t> οργανισμοί</a:t>
            </a:r>
            <a:r>
              <a:rPr lang="el-GR" sz="1800" b="0" i="0" u="none" strike="noStrike" baseline="0" dirty="0">
                <a:solidFill>
                  <a:srgbClr val="C00000"/>
                </a:solidFill>
                <a:latin typeface="Arial" panose="020B0604020202020204" pitchFamily="34" charset="0"/>
              </a:rPr>
              <a:t>). </a:t>
            </a:r>
          </a:p>
          <a:p>
            <a:endParaRPr lang="el-GR" dirty="0">
              <a:solidFill>
                <a:srgbClr val="C00000"/>
              </a:solidFill>
              <a:latin typeface="Arial" panose="020B0604020202020204" pitchFamily="34" charset="0"/>
            </a:endParaRPr>
          </a:p>
          <a:p>
            <a:endParaRPr lang="el-GR" sz="1800" b="0" i="0" u="none" strike="noStrike" baseline="0" dirty="0">
              <a:solidFill>
                <a:srgbClr val="C00000"/>
              </a:solidFill>
              <a:latin typeface="Arial" panose="020B0604020202020204" pitchFamily="34" charset="0"/>
            </a:endParaRPr>
          </a:p>
          <a:p>
            <a:r>
              <a:rPr lang="el-GR" sz="1800" b="0" i="0" u="none" strike="noStrike" baseline="0" dirty="0">
                <a:solidFill>
                  <a:srgbClr val="00005E"/>
                </a:solidFill>
                <a:latin typeface="Arial" panose="020B0604020202020204" pitchFamily="34" charset="0"/>
              </a:rPr>
              <a:t>Τα θηλαστικά απαλλάσσονται από τα τοξικά ιόντα ΝΗ</a:t>
            </a:r>
            <a:r>
              <a:rPr lang="el-GR" sz="1200" b="0" i="0" u="none" strike="noStrike" baseline="-25000" dirty="0">
                <a:solidFill>
                  <a:srgbClr val="00005E"/>
                </a:solidFill>
                <a:latin typeface="Arial" panose="020B0604020202020204" pitchFamily="34" charset="0"/>
              </a:rPr>
              <a:t>4</a:t>
            </a:r>
            <a:r>
              <a:rPr lang="el-GR" sz="1800" b="0" i="0" u="none" strike="noStrike" baseline="30000" dirty="0">
                <a:solidFill>
                  <a:srgbClr val="00005E"/>
                </a:solidFill>
                <a:latin typeface="Arial" panose="020B0604020202020204" pitchFamily="34" charset="0"/>
              </a:rPr>
              <a:t>+</a:t>
            </a:r>
            <a:r>
              <a:rPr lang="el-GR" sz="1800" b="0" i="0" u="none" strike="noStrike" baseline="0" dirty="0">
                <a:solidFill>
                  <a:srgbClr val="00005E"/>
                </a:solidFill>
                <a:latin typeface="Arial" panose="020B0604020202020204" pitchFamily="34" charset="0"/>
              </a:rPr>
              <a:t> με τη μορφή ουρίας. </a:t>
            </a:r>
          </a:p>
          <a:p>
            <a:r>
              <a:rPr lang="el-GR" sz="1800" b="0" i="0" u="none" strike="noStrike" baseline="0" dirty="0">
                <a:solidFill>
                  <a:srgbClr val="C00000"/>
                </a:solidFill>
                <a:latin typeface="Arial" panose="020B0604020202020204" pitchFamily="34" charset="0"/>
              </a:rPr>
              <a:t>(</a:t>
            </a:r>
            <a:r>
              <a:rPr lang="el-GR" sz="1800" b="0" i="1" u="none" strike="noStrike" baseline="0" dirty="0" err="1">
                <a:solidFill>
                  <a:srgbClr val="C00000"/>
                </a:solidFill>
                <a:latin typeface="Arial" panose="020B0604020202020204" pitchFamily="34" charset="0"/>
              </a:rPr>
              <a:t>ουριοτελικοί</a:t>
            </a:r>
            <a:r>
              <a:rPr lang="el-GR" sz="1800" b="0" i="1" u="none" strike="noStrike" baseline="0" dirty="0">
                <a:solidFill>
                  <a:srgbClr val="C00000"/>
                </a:solidFill>
                <a:latin typeface="Arial" panose="020B0604020202020204" pitchFamily="34" charset="0"/>
              </a:rPr>
              <a:t> οργανισμοί</a:t>
            </a:r>
            <a:r>
              <a:rPr lang="el-GR" sz="1800" b="0" i="0" u="none" strike="noStrike" baseline="0" dirty="0">
                <a:solidFill>
                  <a:srgbClr val="C00000"/>
                </a:solidFill>
                <a:latin typeface="Arial" panose="020B0604020202020204" pitchFamily="34" charset="0"/>
              </a:rPr>
              <a:t>).</a:t>
            </a:r>
            <a:endParaRPr lang="el-GR" dirty="0"/>
          </a:p>
        </p:txBody>
      </p:sp>
      <p:sp>
        <p:nvSpPr>
          <p:cNvPr id="6" name="TextBox 5">
            <a:extLst>
              <a:ext uri="{FF2B5EF4-FFF2-40B4-BE49-F238E27FC236}">
                <a16:creationId xmlns:a16="http://schemas.microsoft.com/office/drawing/2014/main" id="{1AB6E61F-5C03-E8CD-0BB4-A01D9A45C386}"/>
              </a:ext>
            </a:extLst>
          </p:cNvPr>
          <p:cNvSpPr txBox="1"/>
          <p:nvPr/>
        </p:nvSpPr>
        <p:spPr>
          <a:xfrm>
            <a:off x="1934817" y="291548"/>
            <a:ext cx="7832035" cy="584775"/>
          </a:xfrm>
          <a:prstGeom prst="rect">
            <a:avLst/>
          </a:prstGeom>
          <a:noFill/>
        </p:spPr>
        <p:txBody>
          <a:bodyPr wrap="square" rtlCol="0">
            <a:spAutoFit/>
          </a:bodyPr>
          <a:lstStyle/>
          <a:p>
            <a:pPr algn="ctr"/>
            <a:r>
              <a:rPr lang="el-GR" sz="3200" b="1" dirty="0">
                <a:latin typeface="Arial" panose="020B0604020202020204" pitchFamily="34" charset="0"/>
                <a:cs typeface="Arial" panose="020B0604020202020204" pitchFamily="34" charset="0"/>
              </a:rPr>
              <a:t>Αποβολή περίσσειας αζώτου</a:t>
            </a:r>
          </a:p>
        </p:txBody>
      </p:sp>
      <p:pic>
        <p:nvPicPr>
          <p:cNvPr id="8" name="Εικόνα 7">
            <a:extLst>
              <a:ext uri="{FF2B5EF4-FFF2-40B4-BE49-F238E27FC236}">
                <a16:creationId xmlns:a16="http://schemas.microsoft.com/office/drawing/2014/main" id="{4F0B5E11-8074-CBB5-D2CC-B4B7A920A7EA}"/>
              </a:ext>
            </a:extLst>
          </p:cNvPr>
          <p:cNvPicPr>
            <a:picLocks noChangeAspect="1"/>
          </p:cNvPicPr>
          <p:nvPr/>
        </p:nvPicPr>
        <p:blipFill>
          <a:blip r:embed="rId2"/>
          <a:stretch>
            <a:fillRect/>
          </a:stretch>
        </p:blipFill>
        <p:spPr>
          <a:xfrm>
            <a:off x="7282925" y="2228554"/>
            <a:ext cx="2387486" cy="1907296"/>
          </a:xfrm>
          <a:prstGeom prst="rect">
            <a:avLst/>
          </a:prstGeom>
        </p:spPr>
      </p:pic>
      <p:pic>
        <p:nvPicPr>
          <p:cNvPr id="10" name="Εικόνα 9">
            <a:extLst>
              <a:ext uri="{FF2B5EF4-FFF2-40B4-BE49-F238E27FC236}">
                <a16:creationId xmlns:a16="http://schemas.microsoft.com/office/drawing/2014/main" id="{DA4378C9-6293-2215-8C05-D8303C6C7390}"/>
              </a:ext>
            </a:extLst>
          </p:cNvPr>
          <p:cNvPicPr>
            <a:picLocks noChangeAspect="1"/>
          </p:cNvPicPr>
          <p:nvPr/>
        </p:nvPicPr>
        <p:blipFill>
          <a:blip r:embed="rId3"/>
          <a:stretch>
            <a:fillRect/>
          </a:stretch>
        </p:blipFill>
        <p:spPr>
          <a:xfrm>
            <a:off x="7120354" y="4463653"/>
            <a:ext cx="3331675" cy="1747319"/>
          </a:xfrm>
          <a:prstGeom prst="rect">
            <a:avLst/>
          </a:prstGeom>
        </p:spPr>
      </p:pic>
    </p:spTree>
    <p:extLst>
      <p:ext uri="{BB962C8B-B14F-4D97-AF65-F5344CB8AC3E}">
        <p14:creationId xmlns:p14="http://schemas.microsoft.com/office/powerpoint/2010/main" val="304164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B7826216-DCA4-6D39-8AE8-1644ED07A61D}"/>
              </a:ext>
            </a:extLst>
          </p:cNvPr>
          <p:cNvPicPr>
            <a:picLocks noChangeAspect="1"/>
          </p:cNvPicPr>
          <p:nvPr/>
        </p:nvPicPr>
        <p:blipFill>
          <a:blip r:embed="rId2"/>
          <a:stretch>
            <a:fillRect/>
          </a:stretch>
        </p:blipFill>
        <p:spPr>
          <a:xfrm>
            <a:off x="3775357" y="0"/>
            <a:ext cx="8535911" cy="6858000"/>
          </a:xfrm>
          <a:prstGeom prst="rect">
            <a:avLst/>
          </a:prstGeom>
        </p:spPr>
      </p:pic>
      <p:pic>
        <p:nvPicPr>
          <p:cNvPr id="9" name="Εικόνα 8">
            <a:extLst>
              <a:ext uri="{FF2B5EF4-FFF2-40B4-BE49-F238E27FC236}">
                <a16:creationId xmlns:a16="http://schemas.microsoft.com/office/drawing/2014/main" id="{DB2E8BBF-A908-4B97-04FA-B54488F4EEC3}"/>
              </a:ext>
            </a:extLst>
          </p:cNvPr>
          <p:cNvPicPr>
            <a:picLocks noChangeAspect="1"/>
          </p:cNvPicPr>
          <p:nvPr/>
        </p:nvPicPr>
        <p:blipFill>
          <a:blip r:embed="rId3"/>
          <a:stretch>
            <a:fillRect/>
          </a:stretch>
        </p:blipFill>
        <p:spPr>
          <a:xfrm>
            <a:off x="278295" y="311751"/>
            <a:ext cx="4651514" cy="1609813"/>
          </a:xfrm>
          <a:prstGeom prst="rect">
            <a:avLst/>
          </a:prstGeom>
        </p:spPr>
      </p:pic>
      <p:sp>
        <p:nvSpPr>
          <p:cNvPr id="13" name="Ορθογώνιο 12">
            <a:extLst>
              <a:ext uri="{FF2B5EF4-FFF2-40B4-BE49-F238E27FC236}">
                <a16:creationId xmlns:a16="http://schemas.microsoft.com/office/drawing/2014/main" id="{2816C897-DAA1-E945-EEDB-FAA950106B0C}"/>
              </a:ext>
            </a:extLst>
          </p:cNvPr>
          <p:cNvSpPr/>
          <p:nvPr/>
        </p:nvSpPr>
        <p:spPr>
          <a:xfrm>
            <a:off x="1152939" y="827915"/>
            <a:ext cx="410817" cy="364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a:extLst>
              <a:ext uri="{FF2B5EF4-FFF2-40B4-BE49-F238E27FC236}">
                <a16:creationId xmlns:a16="http://schemas.microsoft.com/office/drawing/2014/main" id="{92F768B9-F8D9-497E-96B4-B2C7D965D783}"/>
              </a:ext>
            </a:extLst>
          </p:cNvPr>
          <p:cNvSpPr txBox="1"/>
          <p:nvPr/>
        </p:nvSpPr>
        <p:spPr>
          <a:xfrm>
            <a:off x="503582" y="2351782"/>
            <a:ext cx="2835965" cy="1077218"/>
          </a:xfrm>
          <a:prstGeom prst="rect">
            <a:avLst/>
          </a:prstGeom>
          <a:noFill/>
        </p:spPr>
        <p:txBody>
          <a:bodyPr wrap="square" rtlCol="0">
            <a:spAutoFit/>
          </a:bodyPr>
          <a:lstStyle/>
          <a:p>
            <a:r>
              <a:rPr lang="el-GR" sz="3200" b="1" dirty="0">
                <a:latin typeface="Arial" panose="020B0604020202020204" pitchFamily="34" charset="0"/>
                <a:cs typeface="Arial" panose="020B0604020202020204" pitchFamily="34" charset="0"/>
              </a:rPr>
              <a:t>Ο κύκλος της ουρίας</a:t>
            </a:r>
          </a:p>
        </p:txBody>
      </p:sp>
      <p:sp>
        <p:nvSpPr>
          <p:cNvPr id="2" name="Ορθογώνιο 12">
            <a:extLst>
              <a:ext uri="{FF2B5EF4-FFF2-40B4-BE49-F238E27FC236}">
                <a16:creationId xmlns:a16="http://schemas.microsoft.com/office/drawing/2014/main" id="{C666A52B-1019-D237-CDD6-78A47438EEB3}"/>
              </a:ext>
            </a:extLst>
          </p:cNvPr>
          <p:cNvSpPr/>
          <p:nvPr/>
        </p:nvSpPr>
        <p:spPr>
          <a:xfrm>
            <a:off x="291101" y="827915"/>
            <a:ext cx="410817" cy="364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9971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E8B9CD-1FD4-C4F0-FF56-EE40B0272F26}"/>
              </a:ext>
            </a:extLst>
          </p:cNvPr>
          <p:cNvSpPr>
            <a:spLocks noGrp="1"/>
          </p:cNvSpPr>
          <p:nvPr>
            <p:ph type="title"/>
          </p:nvPr>
        </p:nvSpPr>
        <p:spPr>
          <a:xfrm>
            <a:off x="838200" y="-278292"/>
            <a:ext cx="10515600" cy="1325563"/>
          </a:xfrm>
        </p:spPr>
        <p:txBody>
          <a:bodyPr/>
          <a:lstStyle/>
          <a:p>
            <a:pPr algn="ctr"/>
            <a:r>
              <a:rPr lang="el-GR" b="1" dirty="0">
                <a:latin typeface="Arial" panose="020B0604020202020204" pitchFamily="34" charset="0"/>
                <a:cs typeface="Arial" panose="020B0604020202020204" pitchFamily="34" charset="0"/>
              </a:rPr>
              <a:t>Ο Κύκλος του Αζώτου </a:t>
            </a:r>
          </a:p>
        </p:txBody>
      </p:sp>
      <p:pic>
        <p:nvPicPr>
          <p:cNvPr id="4" name="Εικόνα 3">
            <a:extLst>
              <a:ext uri="{FF2B5EF4-FFF2-40B4-BE49-F238E27FC236}">
                <a16:creationId xmlns:a16="http://schemas.microsoft.com/office/drawing/2014/main" id="{D26D85B5-C493-A59E-6853-CAA11513FD51}"/>
              </a:ext>
            </a:extLst>
          </p:cNvPr>
          <p:cNvPicPr>
            <a:picLocks noChangeAspect="1"/>
          </p:cNvPicPr>
          <p:nvPr/>
        </p:nvPicPr>
        <p:blipFill>
          <a:blip r:embed="rId2"/>
          <a:stretch>
            <a:fillRect/>
          </a:stretch>
        </p:blipFill>
        <p:spPr>
          <a:xfrm>
            <a:off x="1338857" y="844240"/>
            <a:ext cx="9514286" cy="3330195"/>
          </a:xfrm>
          <a:prstGeom prst="rect">
            <a:avLst/>
          </a:prstGeom>
        </p:spPr>
      </p:pic>
      <p:sp>
        <p:nvSpPr>
          <p:cNvPr id="7" name="TextBox 6">
            <a:extLst>
              <a:ext uri="{FF2B5EF4-FFF2-40B4-BE49-F238E27FC236}">
                <a16:creationId xmlns:a16="http://schemas.microsoft.com/office/drawing/2014/main" id="{3C80772B-B181-B2A0-536A-F0A7C4775DC3}"/>
              </a:ext>
            </a:extLst>
          </p:cNvPr>
          <p:cNvSpPr txBox="1"/>
          <p:nvPr/>
        </p:nvSpPr>
        <p:spPr>
          <a:xfrm>
            <a:off x="838200" y="554420"/>
            <a:ext cx="11701669"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Το άζωτο ανακυκλώνεται μεταξύ των οργανισμών και του αβιοτικού περιβάλλοντος.</a:t>
            </a:r>
          </a:p>
        </p:txBody>
      </p:sp>
      <p:sp>
        <p:nvSpPr>
          <p:cNvPr id="11" name="TextBox 10">
            <a:extLst>
              <a:ext uri="{FF2B5EF4-FFF2-40B4-BE49-F238E27FC236}">
                <a16:creationId xmlns:a16="http://schemas.microsoft.com/office/drawing/2014/main" id="{7CE7E6DF-73CD-F9CC-BEF9-546FFA569B11}"/>
              </a:ext>
            </a:extLst>
          </p:cNvPr>
          <p:cNvSpPr txBox="1"/>
          <p:nvPr/>
        </p:nvSpPr>
        <p:spPr>
          <a:xfrm>
            <a:off x="16565" y="4174435"/>
            <a:ext cx="12175435" cy="2585323"/>
          </a:xfrm>
          <a:prstGeom prst="rect">
            <a:avLst/>
          </a:prstGeom>
          <a:noFill/>
        </p:spPr>
        <p:txBody>
          <a:bodyPr wrap="square">
            <a:spAutoFit/>
          </a:bodyPr>
          <a:lstStyle/>
          <a:p>
            <a:r>
              <a:rPr lang="el-GR" sz="1800" b="0" i="0" u="none" strike="noStrike" baseline="0" dirty="0">
                <a:solidFill>
                  <a:srgbClr val="161645"/>
                </a:solidFill>
                <a:latin typeface="Arial" panose="020B0604020202020204" pitchFamily="34" charset="0"/>
              </a:rPr>
              <a:t>Η αναγωγή των </a:t>
            </a:r>
            <a:r>
              <a:rPr lang="el-GR" dirty="0">
                <a:solidFill>
                  <a:srgbClr val="161645"/>
                </a:solidFill>
                <a:latin typeface="Arial" panose="020B0604020202020204" pitchFamily="34" charset="0"/>
              </a:rPr>
              <a:t>νιτρικών ιόντων</a:t>
            </a:r>
            <a:r>
              <a:rPr lang="en-US" dirty="0">
                <a:solidFill>
                  <a:srgbClr val="161645"/>
                </a:solidFill>
                <a:latin typeface="Arial" panose="020B0604020202020204" pitchFamily="34" charset="0"/>
              </a:rPr>
              <a:t> (NO</a:t>
            </a:r>
            <a:r>
              <a:rPr lang="en-US" baseline="-25000" dirty="0">
                <a:solidFill>
                  <a:srgbClr val="161645"/>
                </a:solidFill>
                <a:latin typeface="Arial" panose="020B0604020202020204" pitchFamily="34" charset="0"/>
              </a:rPr>
              <a:t>3</a:t>
            </a:r>
            <a:r>
              <a:rPr lang="en-US" baseline="30000" dirty="0">
                <a:solidFill>
                  <a:srgbClr val="161645"/>
                </a:solidFill>
                <a:latin typeface="Arial" panose="020B0604020202020204" pitchFamily="34" charset="0"/>
              </a:rPr>
              <a:t>-</a:t>
            </a:r>
            <a:r>
              <a:rPr lang="en-US" dirty="0">
                <a:solidFill>
                  <a:srgbClr val="161645"/>
                </a:solidFill>
                <a:latin typeface="Arial" panose="020B0604020202020204" pitchFamily="34" charset="0"/>
              </a:rPr>
              <a:t>)</a:t>
            </a:r>
            <a:r>
              <a:rPr lang="el-GR" dirty="0">
                <a:solidFill>
                  <a:srgbClr val="161645"/>
                </a:solidFill>
                <a:latin typeface="Arial" panose="020B0604020202020204" pitchFamily="34" charset="0"/>
              </a:rPr>
              <a:t> </a:t>
            </a:r>
            <a:r>
              <a:rPr lang="el-GR" sz="1800" b="0" i="0" u="none" strike="noStrike" baseline="0" dirty="0">
                <a:solidFill>
                  <a:srgbClr val="161645"/>
                </a:solidFill>
                <a:latin typeface="Arial" panose="020B0604020202020204" pitchFamily="34" charset="0"/>
              </a:rPr>
              <a:t>σε ιόντα αμμωνίου σε δύο στάδια αποτελεί την </a:t>
            </a:r>
            <a:r>
              <a:rPr lang="el-GR" sz="1800" b="0" i="0" u="none" strike="noStrike" baseline="0" dirty="0">
                <a:solidFill>
                  <a:srgbClr val="C00000"/>
                </a:solidFill>
                <a:latin typeface="Arial" panose="020B0604020202020204" pitchFamily="34" charset="0"/>
              </a:rPr>
              <a:t>αφομοίωση των νιτρικών </a:t>
            </a:r>
            <a:r>
              <a:rPr lang="el-GR" sz="1800" b="0" i="0" u="none" strike="noStrike" baseline="0" dirty="0">
                <a:solidFill>
                  <a:srgbClr val="161645"/>
                </a:solidFill>
                <a:latin typeface="Arial" panose="020B0604020202020204" pitchFamily="34" charset="0"/>
              </a:rPr>
              <a:t>και πραγματοποιείται στα φυτά, σε διάφορους μύκητες και συγκεκριμένα βακτήρια. </a:t>
            </a:r>
          </a:p>
          <a:p>
            <a:r>
              <a:rPr lang="el-GR" sz="1800" b="0" i="0" u="none" strike="noStrike" baseline="0" dirty="0">
                <a:solidFill>
                  <a:srgbClr val="161645"/>
                </a:solidFill>
                <a:latin typeface="Arial" panose="020B0604020202020204" pitchFamily="34" charset="0"/>
              </a:rPr>
              <a:t>Ο σχηματισμός </a:t>
            </a:r>
            <a:r>
              <a:rPr lang="el-GR" dirty="0">
                <a:solidFill>
                  <a:srgbClr val="161645"/>
                </a:solidFill>
                <a:latin typeface="Arial" panose="020B0604020202020204" pitchFamily="34" charset="0"/>
              </a:rPr>
              <a:t>ιόντων αμμωνίου</a:t>
            </a:r>
            <a:r>
              <a:rPr lang="en-US" dirty="0">
                <a:solidFill>
                  <a:srgbClr val="161645"/>
                </a:solidFill>
                <a:latin typeface="Arial" panose="020B0604020202020204" pitchFamily="34" charset="0"/>
              </a:rPr>
              <a:t> (NH</a:t>
            </a:r>
            <a:r>
              <a:rPr lang="en-US" baseline="-25000" dirty="0">
                <a:solidFill>
                  <a:srgbClr val="161645"/>
                </a:solidFill>
                <a:latin typeface="Arial" panose="020B0604020202020204" pitchFamily="34" charset="0"/>
              </a:rPr>
              <a:t>4</a:t>
            </a:r>
            <a:r>
              <a:rPr lang="en-US" baseline="30000" dirty="0">
                <a:solidFill>
                  <a:srgbClr val="161645"/>
                </a:solidFill>
                <a:latin typeface="Arial" panose="020B0604020202020204" pitchFamily="34" charset="0"/>
              </a:rPr>
              <a:t>+</a:t>
            </a:r>
            <a:r>
              <a:rPr lang="en-US" dirty="0">
                <a:solidFill>
                  <a:srgbClr val="161645"/>
                </a:solidFill>
                <a:latin typeface="Arial" panose="020B0604020202020204" pitchFamily="34" charset="0"/>
              </a:rPr>
              <a:t>)</a:t>
            </a:r>
            <a:r>
              <a:rPr lang="el-GR" dirty="0">
                <a:solidFill>
                  <a:srgbClr val="161645"/>
                </a:solidFill>
                <a:latin typeface="Arial" panose="020B0604020202020204" pitchFamily="34" charset="0"/>
              </a:rPr>
              <a:t> </a:t>
            </a:r>
            <a:r>
              <a:rPr lang="el-GR" sz="1800" b="0" i="0" u="none" strike="noStrike" baseline="0" dirty="0">
                <a:solidFill>
                  <a:srgbClr val="161645"/>
                </a:solidFill>
                <a:latin typeface="Arial" panose="020B0604020202020204" pitchFamily="34" charset="0"/>
              </a:rPr>
              <a:t>από το αέριο άζωτο Ν</a:t>
            </a:r>
            <a:r>
              <a:rPr lang="el-GR" sz="1050" b="0" i="0" u="none" strike="noStrike" baseline="0" dirty="0">
                <a:solidFill>
                  <a:srgbClr val="161645"/>
                </a:solidFill>
                <a:latin typeface="Arial" panose="020B0604020202020204" pitchFamily="34" charset="0"/>
              </a:rPr>
              <a:t>2</a:t>
            </a:r>
            <a:r>
              <a:rPr lang="en-US" sz="1050" b="0" i="0" u="none" strike="noStrike" baseline="0" dirty="0">
                <a:solidFill>
                  <a:srgbClr val="161645"/>
                </a:solidFill>
                <a:latin typeface="Arial" panose="020B0604020202020204" pitchFamily="34" charset="0"/>
              </a:rPr>
              <a:t> </a:t>
            </a:r>
            <a:r>
              <a:rPr lang="el-GR" sz="1800" b="0" i="0" u="none" strike="noStrike" baseline="0" dirty="0">
                <a:solidFill>
                  <a:srgbClr val="161645"/>
                </a:solidFill>
                <a:latin typeface="Arial" panose="020B0604020202020204" pitchFamily="34" charset="0"/>
              </a:rPr>
              <a:t>αποτελεί τη </a:t>
            </a:r>
            <a:r>
              <a:rPr lang="el-GR" sz="1800" b="0" i="0" u="none" strike="noStrike" baseline="0" dirty="0">
                <a:solidFill>
                  <a:srgbClr val="C00000"/>
                </a:solidFill>
                <a:latin typeface="Arial" panose="020B0604020202020204" pitchFamily="34" charset="0"/>
              </a:rPr>
              <a:t>δέσμευση του αζώτου </a:t>
            </a:r>
            <a:r>
              <a:rPr lang="el-GR" sz="1800" b="0" i="0" u="none" strike="noStrike" baseline="0" dirty="0">
                <a:solidFill>
                  <a:srgbClr val="161645"/>
                </a:solidFill>
                <a:latin typeface="Arial" panose="020B0604020202020204" pitchFamily="34" charset="0"/>
              </a:rPr>
              <a:t>και είναι αποκλειστική διαδικασία ορισμένων </a:t>
            </a:r>
            <a:r>
              <a:rPr lang="el-GR" sz="1800" b="0" i="0" u="none" strike="noStrike" baseline="0" dirty="0" err="1">
                <a:solidFill>
                  <a:srgbClr val="161645"/>
                </a:solidFill>
                <a:latin typeface="Arial" panose="020B0604020202020204" pitchFamily="34" charset="0"/>
              </a:rPr>
              <a:t>προκαρυωτικών</a:t>
            </a:r>
            <a:r>
              <a:rPr lang="en-US" sz="1800" b="0" i="0" u="none" strike="noStrike" baseline="0" dirty="0">
                <a:solidFill>
                  <a:srgbClr val="161645"/>
                </a:solidFill>
                <a:latin typeface="Arial" panose="020B0604020202020204" pitchFamily="34" charset="0"/>
              </a:rPr>
              <a:t> </a:t>
            </a:r>
            <a:r>
              <a:rPr lang="el-GR" sz="1800" b="0" i="0" u="none" strike="noStrike" baseline="0" dirty="0">
                <a:solidFill>
                  <a:srgbClr val="161645"/>
                </a:solidFill>
                <a:latin typeface="Arial" panose="020B0604020202020204" pitchFamily="34" charset="0"/>
              </a:rPr>
              <a:t>οργανισμών. </a:t>
            </a:r>
          </a:p>
          <a:p>
            <a:r>
              <a:rPr lang="el-GR" sz="1800" b="0" i="0" u="none" strike="noStrike" baseline="0" dirty="0">
                <a:solidFill>
                  <a:srgbClr val="161645"/>
                </a:solidFill>
                <a:latin typeface="Arial" panose="020B0604020202020204" pitchFamily="34" charset="0"/>
              </a:rPr>
              <a:t>Τα ζώα είναι απόλυτα εξαρτημένα από τα φυτά και τους μικροοργανισμούς, επειδή δεν είναι σε θέση να δεσμεύσουν ούτε να αφομοιώσουν άζωτο για την κάλυψη των αναγκών τους για τη σύνθεση των αζωτούχων οργανικών ενώσεων.</a:t>
            </a:r>
          </a:p>
          <a:p>
            <a:r>
              <a:rPr lang="el-GR" sz="1800" b="0" i="0" u="none" strike="noStrike" baseline="0" dirty="0">
                <a:solidFill>
                  <a:srgbClr val="161645"/>
                </a:solidFill>
                <a:latin typeface="Arial" panose="020B0604020202020204" pitchFamily="34" charset="0"/>
              </a:rPr>
              <a:t>Τα ζώα απομακρύνουν την περίσσεια αζώτου (συνήθως σε μορφή </a:t>
            </a:r>
            <a:r>
              <a:rPr lang="en-US" dirty="0">
                <a:solidFill>
                  <a:srgbClr val="161645"/>
                </a:solidFill>
                <a:latin typeface="Arial" panose="020B0604020202020204" pitchFamily="34" charset="0"/>
              </a:rPr>
              <a:t>NH</a:t>
            </a:r>
            <a:r>
              <a:rPr lang="en-US" baseline="-25000" dirty="0">
                <a:solidFill>
                  <a:srgbClr val="161645"/>
                </a:solidFill>
                <a:latin typeface="Arial" panose="020B0604020202020204" pitchFamily="34" charset="0"/>
              </a:rPr>
              <a:t>4</a:t>
            </a:r>
            <a:r>
              <a:rPr lang="en-US" baseline="30000" dirty="0">
                <a:solidFill>
                  <a:srgbClr val="161645"/>
                </a:solidFill>
                <a:latin typeface="Arial" panose="020B0604020202020204" pitchFamily="34" charset="0"/>
              </a:rPr>
              <a:t>+</a:t>
            </a:r>
            <a:r>
              <a:rPr lang="en-US" sz="1800" b="0" i="0" u="none" strike="noStrike" baseline="0" dirty="0">
                <a:solidFill>
                  <a:srgbClr val="161645"/>
                </a:solidFill>
                <a:latin typeface="Arial" panose="020B0604020202020204" pitchFamily="34" charset="0"/>
              </a:rPr>
              <a:t>)</a:t>
            </a:r>
            <a:r>
              <a:rPr lang="el-GR" sz="1800" b="0" i="0" u="none" strike="noStrike" dirty="0">
                <a:solidFill>
                  <a:srgbClr val="161645"/>
                </a:solidFill>
                <a:latin typeface="Arial" panose="020B0604020202020204" pitchFamily="34" charset="0"/>
              </a:rPr>
              <a:t>, </a:t>
            </a:r>
            <a:r>
              <a:rPr lang="el-GR" sz="1800" b="0" i="0" u="none" strike="noStrike" baseline="0" dirty="0">
                <a:solidFill>
                  <a:srgbClr val="161645"/>
                </a:solidFill>
                <a:latin typeface="Arial" panose="020B0604020202020204" pitchFamily="34" charset="0"/>
              </a:rPr>
              <a:t>που επιστρέφει πίσω στο περιβάλλον αφού οξειδωθεί σε νιτρικά από τα </a:t>
            </a:r>
            <a:r>
              <a:rPr lang="el-GR" sz="1800" b="0" i="0" u="none" strike="noStrike" baseline="0" dirty="0" err="1">
                <a:solidFill>
                  <a:srgbClr val="161645"/>
                </a:solidFill>
                <a:latin typeface="Arial" panose="020B0604020202020204" pitchFamily="34" charset="0"/>
              </a:rPr>
              <a:t>νιτροποιητικά</a:t>
            </a:r>
            <a:r>
              <a:rPr lang="el-GR" sz="1800" b="0" i="0" u="none" strike="noStrike" baseline="0" dirty="0">
                <a:solidFill>
                  <a:srgbClr val="161645"/>
                </a:solidFill>
                <a:latin typeface="Arial" panose="020B0604020202020204" pitchFamily="34" charset="0"/>
              </a:rPr>
              <a:t> βακτήρια </a:t>
            </a:r>
            <a:r>
              <a:rPr lang="el-GR" sz="1800" b="0" i="0" u="none" strike="noStrike" baseline="0" dirty="0">
                <a:solidFill>
                  <a:srgbClr val="C00000"/>
                </a:solidFill>
                <a:latin typeface="Arial" panose="020B0604020202020204" pitchFamily="34" charset="0"/>
              </a:rPr>
              <a:t>(νιτροποίηση), </a:t>
            </a:r>
            <a:r>
              <a:rPr lang="el-GR" sz="1800" b="0" i="0" u="none" strike="noStrike" baseline="0" dirty="0">
                <a:solidFill>
                  <a:srgbClr val="161645"/>
                </a:solidFill>
                <a:latin typeface="Arial" panose="020B0604020202020204" pitchFamily="34" charset="0"/>
              </a:rPr>
              <a:t>ενώ το άζωτο των νιτρικών επιστρέφει στην ατμόσφαιρα ως Ν</a:t>
            </a:r>
            <a:r>
              <a:rPr lang="el-GR" sz="1050" b="0" i="0" u="none" strike="noStrike" baseline="0" dirty="0">
                <a:solidFill>
                  <a:srgbClr val="161645"/>
                </a:solidFill>
                <a:latin typeface="Arial" panose="020B0604020202020204" pitchFamily="34" charset="0"/>
              </a:rPr>
              <a:t>2 </a:t>
            </a:r>
            <a:r>
              <a:rPr lang="el-GR" sz="1800" b="0" i="0" u="none" strike="noStrike" baseline="0" dirty="0">
                <a:solidFill>
                  <a:srgbClr val="161645"/>
                </a:solidFill>
                <a:latin typeface="Arial" panose="020B0604020202020204" pitchFamily="34" charset="0"/>
              </a:rPr>
              <a:t>λόγω της μεταβολικής δράσης των </a:t>
            </a:r>
            <a:r>
              <a:rPr lang="el-GR" sz="1800" b="0" i="0" u="none" strike="noStrike" baseline="0" dirty="0" err="1">
                <a:solidFill>
                  <a:srgbClr val="161645"/>
                </a:solidFill>
                <a:latin typeface="Arial" panose="020B0604020202020204" pitchFamily="34" charset="0"/>
              </a:rPr>
              <a:t>απονιτροποιητικών</a:t>
            </a:r>
            <a:r>
              <a:rPr lang="el-GR" sz="1800" b="0" i="0" u="none" strike="noStrike" baseline="0" dirty="0">
                <a:solidFill>
                  <a:srgbClr val="161645"/>
                </a:solidFill>
                <a:latin typeface="Arial" panose="020B0604020202020204" pitchFamily="34" charset="0"/>
              </a:rPr>
              <a:t> βακτηρίων </a:t>
            </a:r>
            <a:r>
              <a:rPr lang="el-GR" sz="1800" b="0" i="0" u="none" strike="noStrike" baseline="0" dirty="0">
                <a:solidFill>
                  <a:srgbClr val="C00000"/>
                </a:solidFill>
                <a:latin typeface="Arial" panose="020B0604020202020204" pitchFamily="34" charset="0"/>
              </a:rPr>
              <a:t>(</a:t>
            </a:r>
            <a:r>
              <a:rPr lang="el-GR" sz="1800" b="0" i="0" u="none" strike="noStrike" baseline="0" dirty="0" err="1">
                <a:solidFill>
                  <a:srgbClr val="C00000"/>
                </a:solidFill>
                <a:latin typeface="Arial" panose="020B0604020202020204" pitchFamily="34" charset="0"/>
              </a:rPr>
              <a:t>απονιτροποίηση</a:t>
            </a:r>
            <a:r>
              <a:rPr lang="el-GR" sz="1800" b="0" i="0" u="none" strike="noStrike" baseline="0" dirty="0">
                <a:solidFill>
                  <a:srgbClr val="C00000"/>
                </a:solidFill>
                <a:latin typeface="Arial" panose="020B0604020202020204" pitchFamily="34" charset="0"/>
              </a:rPr>
              <a:t>).</a:t>
            </a:r>
            <a:endParaRPr lang="el-GR" dirty="0"/>
          </a:p>
        </p:txBody>
      </p:sp>
    </p:spTree>
    <p:extLst>
      <p:ext uri="{BB962C8B-B14F-4D97-AF65-F5344CB8AC3E}">
        <p14:creationId xmlns:p14="http://schemas.microsoft.com/office/powerpoint/2010/main" val="321163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CFA357-97B2-40B3-7C37-98B8D2463525}"/>
              </a:ext>
            </a:extLst>
          </p:cNvPr>
          <p:cNvSpPr txBox="1"/>
          <p:nvPr/>
        </p:nvSpPr>
        <p:spPr>
          <a:xfrm>
            <a:off x="1669773" y="157817"/>
            <a:ext cx="8892209" cy="523220"/>
          </a:xfrm>
          <a:prstGeom prst="rect">
            <a:avLst/>
          </a:prstGeom>
          <a:noFill/>
        </p:spPr>
        <p:txBody>
          <a:bodyPr wrap="square">
            <a:spAutoFit/>
          </a:bodyPr>
          <a:lstStyle/>
          <a:p>
            <a:r>
              <a:rPr lang="el-GR" sz="2800" b="1" i="0" u="none" strike="noStrike" baseline="0" dirty="0">
                <a:latin typeface="Arial" panose="020B0604020202020204" pitchFamily="34" charset="0"/>
              </a:rPr>
              <a:t>Η στοιχειομετρία της σύνθεσης της ουρίας είναι:</a:t>
            </a:r>
            <a:endParaRPr lang="el-GR" sz="2800" b="1" dirty="0"/>
          </a:p>
        </p:txBody>
      </p:sp>
      <p:pic>
        <p:nvPicPr>
          <p:cNvPr id="9" name="Εικόνα 8">
            <a:extLst>
              <a:ext uri="{FF2B5EF4-FFF2-40B4-BE49-F238E27FC236}">
                <a16:creationId xmlns:a16="http://schemas.microsoft.com/office/drawing/2014/main" id="{45732545-5726-08FF-EB1A-57176C11B480}"/>
              </a:ext>
            </a:extLst>
          </p:cNvPr>
          <p:cNvPicPr>
            <a:picLocks noChangeAspect="1"/>
          </p:cNvPicPr>
          <p:nvPr/>
        </p:nvPicPr>
        <p:blipFill>
          <a:blip r:embed="rId2"/>
          <a:stretch>
            <a:fillRect/>
          </a:stretch>
        </p:blipFill>
        <p:spPr>
          <a:xfrm>
            <a:off x="1252146" y="1031067"/>
            <a:ext cx="9687707" cy="1513283"/>
          </a:xfrm>
          <a:prstGeom prst="rect">
            <a:avLst/>
          </a:prstGeom>
        </p:spPr>
      </p:pic>
      <p:sp>
        <p:nvSpPr>
          <p:cNvPr id="11" name="TextBox 10">
            <a:extLst>
              <a:ext uri="{FF2B5EF4-FFF2-40B4-BE49-F238E27FC236}">
                <a16:creationId xmlns:a16="http://schemas.microsoft.com/office/drawing/2014/main" id="{8499CFD0-1EBC-61E3-8BD9-B306F320FD83}"/>
              </a:ext>
            </a:extLst>
          </p:cNvPr>
          <p:cNvSpPr txBox="1"/>
          <p:nvPr/>
        </p:nvSpPr>
        <p:spPr>
          <a:xfrm>
            <a:off x="980659" y="2894380"/>
            <a:ext cx="9501810" cy="1384995"/>
          </a:xfrm>
          <a:prstGeom prst="rect">
            <a:avLst/>
          </a:prstGeom>
          <a:noFill/>
        </p:spPr>
        <p:txBody>
          <a:bodyPr wrap="square">
            <a:spAutoFit/>
          </a:bodyPr>
          <a:lstStyle/>
          <a:p>
            <a:pPr algn="ctr"/>
            <a:r>
              <a:rPr lang="el-GR" sz="2800" b="1" dirty="0">
                <a:latin typeface="Arial" panose="020B0604020202020204" pitchFamily="34" charset="0"/>
                <a:cs typeface="Arial" panose="020B0604020202020204" pitchFamily="34" charset="0"/>
              </a:rPr>
              <a:t>Η σύνθεση του </a:t>
            </a:r>
            <a:r>
              <a:rPr lang="el-GR" sz="2800" b="1" dirty="0" err="1">
                <a:latin typeface="Arial" panose="020B0604020202020204" pitchFamily="34" charset="0"/>
                <a:cs typeface="Arial" panose="020B0604020202020204" pitchFamily="34" charset="0"/>
              </a:rPr>
              <a:t>φουμαρικού</a:t>
            </a:r>
            <a:r>
              <a:rPr lang="el-GR" sz="2800" b="1" dirty="0">
                <a:latin typeface="Arial" panose="020B0604020202020204" pitchFamily="34" charset="0"/>
                <a:cs typeface="Arial" panose="020B0604020202020204" pitchFamily="34" charset="0"/>
              </a:rPr>
              <a:t> στον κύκλο της ουρίας</a:t>
            </a:r>
          </a:p>
          <a:p>
            <a:pPr algn="ctr"/>
            <a:r>
              <a:rPr lang="el-GR" sz="2800" b="1" dirty="0">
                <a:latin typeface="Arial" panose="020B0604020202020204" pitchFamily="34" charset="0"/>
                <a:cs typeface="Arial" panose="020B0604020202020204" pitchFamily="34" charset="0"/>
              </a:rPr>
              <a:t>είναι σημαντική διότι συνδέει τον κύκλο αυτό με τον</a:t>
            </a:r>
          </a:p>
          <a:p>
            <a:pPr algn="ctr"/>
            <a:r>
              <a:rPr lang="el-GR" sz="2800" b="1" dirty="0">
                <a:latin typeface="Arial" panose="020B0604020202020204" pitchFamily="34" charset="0"/>
                <a:cs typeface="Arial" panose="020B0604020202020204" pitchFamily="34" charset="0"/>
              </a:rPr>
              <a:t>κύκλο του κιτρικού οξέος.</a:t>
            </a:r>
          </a:p>
        </p:txBody>
      </p:sp>
    </p:spTree>
    <p:extLst>
      <p:ext uri="{BB962C8B-B14F-4D97-AF65-F5344CB8AC3E}">
        <p14:creationId xmlns:p14="http://schemas.microsoft.com/office/powerpoint/2010/main" val="3343216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0AF820-4B71-2007-D916-CD6114865119}"/>
              </a:ext>
            </a:extLst>
          </p:cNvPr>
          <p:cNvSpPr txBox="1"/>
          <p:nvPr/>
        </p:nvSpPr>
        <p:spPr>
          <a:xfrm>
            <a:off x="755374" y="0"/>
            <a:ext cx="10972799" cy="1692771"/>
          </a:xfrm>
          <a:prstGeom prst="rect">
            <a:avLst/>
          </a:prstGeom>
          <a:noFill/>
        </p:spPr>
        <p:txBody>
          <a:bodyPr wrap="square">
            <a:spAutoFit/>
          </a:bodyPr>
          <a:lstStyle/>
          <a:p>
            <a:pPr algn="l"/>
            <a:endParaRPr lang="el-GR" sz="1400" b="1" i="0" u="none" strike="noStrike" baseline="0" dirty="0">
              <a:solidFill>
                <a:srgbClr val="000000"/>
              </a:solidFill>
              <a:latin typeface="Arial" panose="020B0604020202020204" pitchFamily="34" charset="0"/>
            </a:endParaRPr>
          </a:p>
          <a:p>
            <a:r>
              <a:rPr lang="el-GR" sz="1800" b="1" i="0" u="none" strike="noStrike" baseline="0" dirty="0">
                <a:latin typeface="Arial" panose="020B0604020202020204" pitchFamily="34" charset="0"/>
              </a:rPr>
              <a:t>Το </a:t>
            </a:r>
            <a:r>
              <a:rPr lang="el-GR" sz="1800" b="1" i="0" u="none" strike="noStrike" baseline="0" dirty="0" err="1">
                <a:latin typeface="Arial" panose="020B0604020202020204" pitchFamily="34" charset="0"/>
              </a:rPr>
              <a:t>φουμαρικό</a:t>
            </a:r>
            <a:r>
              <a:rPr lang="el-GR" sz="1800" b="1" i="0" u="none" strike="noStrike" baseline="0" dirty="0">
                <a:latin typeface="Arial" panose="020B0604020202020204" pitchFamily="34" charset="0"/>
              </a:rPr>
              <a:t> εισέρχεται στο μιτοχόνδριο και μετατρέπεται σε </a:t>
            </a:r>
            <a:r>
              <a:rPr lang="el-GR" sz="1800" b="1" i="0" u="none" strike="noStrike" baseline="0" dirty="0" err="1">
                <a:latin typeface="Arial" panose="020B0604020202020204" pitchFamily="34" charset="0"/>
              </a:rPr>
              <a:t>οξαλοξικό</a:t>
            </a:r>
            <a:r>
              <a:rPr lang="el-GR" sz="1800" b="1" i="0" u="none" strike="noStrike" baseline="0" dirty="0">
                <a:latin typeface="Arial" panose="020B0604020202020204" pitchFamily="34" charset="0"/>
              </a:rPr>
              <a:t>, μέσω των αντιδράσεων του κύκλου του κιτρικού οξέος. </a:t>
            </a:r>
          </a:p>
          <a:p>
            <a:r>
              <a:rPr lang="el-GR" sz="1800" b="1" i="0" u="none" strike="noStrike" baseline="0" dirty="0">
                <a:latin typeface="Arial" panose="020B0604020202020204" pitchFamily="34" charset="0"/>
              </a:rPr>
              <a:t>Το σχηματιζόμενο </a:t>
            </a:r>
            <a:r>
              <a:rPr lang="el-GR" sz="1800" b="1" i="0" u="none" strike="noStrike" baseline="0" dirty="0" err="1">
                <a:latin typeface="Arial" panose="020B0604020202020204" pitchFamily="34" charset="0"/>
              </a:rPr>
              <a:t>οξαλοξικό</a:t>
            </a:r>
            <a:r>
              <a:rPr lang="el-GR" sz="1800" b="1" i="0" u="none" strike="noStrike" baseline="0" dirty="0">
                <a:latin typeface="Arial" panose="020B0604020202020204" pitchFamily="34" charset="0"/>
              </a:rPr>
              <a:t> αποτελεί τον αποδέκτη της </a:t>
            </a:r>
            <a:r>
              <a:rPr lang="el-GR" sz="1800" b="1" i="0" u="none" strike="noStrike" baseline="0" dirty="0" err="1">
                <a:latin typeface="Arial" panose="020B0604020202020204" pitchFamily="34" charset="0"/>
              </a:rPr>
              <a:t>αμινομάδας</a:t>
            </a:r>
            <a:r>
              <a:rPr lang="el-GR" sz="1800" b="1" i="0" u="none" strike="noStrike" baseline="0" dirty="0">
                <a:latin typeface="Arial" panose="020B0604020202020204" pitchFamily="34" charset="0"/>
              </a:rPr>
              <a:t> των αμινοξέων και μέσω αντίδρασης </a:t>
            </a:r>
            <a:r>
              <a:rPr lang="el-GR" sz="1800" b="1" i="0" u="none" strike="noStrike" baseline="0" dirty="0" err="1">
                <a:latin typeface="Arial" panose="020B0604020202020204" pitchFamily="34" charset="0"/>
              </a:rPr>
              <a:t>τρανσαμίνωσης</a:t>
            </a:r>
            <a:r>
              <a:rPr lang="el-GR" sz="1800" b="1" i="0" u="none" strike="noStrike" baseline="0" dirty="0">
                <a:latin typeface="Arial" panose="020B0604020202020204" pitchFamily="34" charset="0"/>
              </a:rPr>
              <a:t> μετατρέπεται σε </a:t>
            </a:r>
            <a:r>
              <a:rPr lang="el-GR" sz="1800" b="1" i="0" u="none" strike="noStrike" baseline="0" dirty="0" err="1">
                <a:latin typeface="Arial" panose="020B0604020202020204" pitchFamily="34" charset="0"/>
              </a:rPr>
              <a:t>ασπαρτικό</a:t>
            </a:r>
            <a:r>
              <a:rPr lang="el-GR" sz="1800" b="1" i="0" u="none" strike="noStrike" baseline="0" dirty="0">
                <a:latin typeface="Arial" panose="020B0604020202020204" pitchFamily="34" charset="0"/>
              </a:rPr>
              <a:t>, το οποίο με τη σειρά του τροφοδοτεί τον κύκλο της ουρίας με το δεύτερο άτομο αζώτου που απαιτείται για τον σχηματισμό της ουρίας.</a:t>
            </a:r>
            <a:endParaRPr lang="el-GR" b="1" dirty="0"/>
          </a:p>
        </p:txBody>
      </p:sp>
      <p:pic>
        <p:nvPicPr>
          <p:cNvPr id="11" name="Εικόνα 10">
            <a:extLst>
              <a:ext uri="{FF2B5EF4-FFF2-40B4-BE49-F238E27FC236}">
                <a16:creationId xmlns:a16="http://schemas.microsoft.com/office/drawing/2014/main" id="{08747571-7922-751B-F807-4C3687CFA16C}"/>
              </a:ext>
            </a:extLst>
          </p:cNvPr>
          <p:cNvPicPr>
            <a:picLocks noChangeAspect="1"/>
          </p:cNvPicPr>
          <p:nvPr/>
        </p:nvPicPr>
        <p:blipFill>
          <a:blip r:embed="rId2"/>
          <a:stretch>
            <a:fillRect/>
          </a:stretch>
        </p:blipFill>
        <p:spPr>
          <a:xfrm>
            <a:off x="2009987" y="1831143"/>
            <a:ext cx="7637596" cy="4961729"/>
          </a:xfrm>
          <a:prstGeom prst="rect">
            <a:avLst/>
          </a:prstGeom>
        </p:spPr>
      </p:pic>
    </p:spTree>
    <p:extLst>
      <p:ext uri="{BB962C8B-B14F-4D97-AF65-F5344CB8AC3E}">
        <p14:creationId xmlns:p14="http://schemas.microsoft.com/office/powerpoint/2010/main" val="311182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16C6C8-75E7-6A04-B6BD-C095F46ADB73}"/>
              </a:ext>
            </a:extLst>
          </p:cNvPr>
          <p:cNvSpPr txBox="1"/>
          <p:nvPr/>
        </p:nvSpPr>
        <p:spPr>
          <a:xfrm>
            <a:off x="2398643" y="0"/>
            <a:ext cx="8097078" cy="584775"/>
          </a:xfrm>
          <a:prstGeom prst="rect">
            <a:avLst/>
          </a:prstGeom>
          <a:noFill/>
        </p:spPr>
        <p:txBody>
          <a:bodyPr wrap="square">
            <a:spAutoFit/>
          </a:bodyPr>
          <a:lstStyle/>
          <a:p>
            <a:pPr algn="ctr"/>
            <a:r>
              <a:rPr lang="el-GR" sz="3200" b="1" i="0" u="none" strike="noStrike" baseline="0" dirty="0">
                <a:latin typeface="Arial" panose="020B0604020202020204" pitchFamily="34" charset="0"/>
                <a:cs typeface="Arial" panose="020B0604020202020204" pitchFamily="34" charset="0"/>
              </a:rPr>
              <a:t>Ρύθμιση του κύκλου της ουρίας</a:t>
            </a:r>
            <a:endParaRPr lang="el-GR" sz="3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47753CD-3CEC-42A2-17BB-7BCB3BE5DAC1}"/>
              </a:ext>
            </a:extLst>
          </p:cNvPr>
          <p:cNvSpPr txBox="1"/>
          <p:nvPr/>
        </p:nvSpPr>
        <p:spPr>
          <a:xfrm>
            <a:off x="1060172" y="742294"/>
            <a:ext cx="10263609" cy="5201424"/>
          </a:xfrm>
          <a:prstGeom prst="rect">
            <a:avLst/>
          </a:prstGeom>
          <a:noFill/>
        </p:spPr>
        <p:txBody>
          <a:bodyPr wrap="square">
            <a:spAutoFit/>
          </a:bodyPr>
          <a:lstStyle/>
          <a:p>
            <a:pPr algn="l"/>
            <a:endParaRPr lang="el-GR" sz="1200" b="1" i="0" u="none" strike="noStrike" baseline="0" dirty="0">
              <a:latin typeface="Arial" panose="020B0604020202020204" pitchFamily="34" charset="0"/>
            </a:endParaRPr>
          </a:p>
          <a:p>
            <a:r>
              <a:rPr lang="el-GR" sz="2000" b="1" i="0" u="none" strike="noStrike" baseline="0" dirty="0">
                <a:latin typeface="Arial" panose="020B0604020202020204" pitchFamily="34" charset="0"/>
              </a:rPr>
              <a:t>Ο κύκλος της ουρίας λειτουργεί με σκοπό την αποβολή της περίσσειας του αζώτου. Σε δίαιτες πλούσιες σε πρωτεΐνες, ο ανθρακικός σκελετός των αμινοξέων οξειδώνεται για την παραγωγή ενέργειας ή αποθηκεύεται στη μορφή του γλυκογόνου και του λίπους, αλλά το άζωτο της </a:t>
            </a:r>
            <a:r>
              <a:rPr lang="el-GR" sz="2000" b="1" i="0" u="none" strike="noStrike" baseline="0" dirty="0" err="1">
                <a:latin typeface="Arial" panose="020B0604020202020204" pitchFamily="34" charset="0"/>
              </a:rPr>
              <a:t>αμινομάδας</a:t>
            </a:r>
            <a:r>
              <a:rPr lang="el-GR" sz="2000" b="1" i="0" u="none" strike="noStrike" baseline="0" dirty="0">
                <a:latin typeface="Arial" panose="020B0604020202020204" pitchFamily="34" charset="0"/>
              </a:rPr>
              <a:t> πρέπει να αποβληθεί. Για τη διευκόλυνση της διαδικασίας αυτής, τα ένζυμα που καταλύουν τις αντιδράσεις του κύκλου της ουρίας ελέγχονται σε επίπεδο γονιδιακής έκφρασης.</a:t>
            </a:r>
          </a:p>
          <a:p>
            <a:endParaRPr lang="el-GR" sz="2000" b="1" i="0" u="none" strike="noStrike" baseline="0" dirty="0">
              <a:latin typeface="Arial" panose="020B0604020202020204" pitchFamily="34" charset="0"/>
            </a:endParaRPr>
          </a:p>
          <a:p>
            <a:r>
              <a:rPr lang="el-GR" sz="2000" b="1" dirty="0">
                <a:latin typeface="Arial" panose="020B0604020202020204" pitchFamily="34" charset="0"/>
              </a:rPr>
              <a:t>Όταν καταναλώνουμε</a:t>
            </a:r>
            <a:r>
              <a:rPr lang="el-GR" sz="2000" b="1" i="0" u="none" strike="noStrike" baseline="0" dirty="0">
                <a:latin typeface="Arial" panose="020B0604020202020204" pitchFamily="34" charset="0"/>
              </a:rPr>
              <a:t> τροφές που περιέχουν μεγάλες ποσότητες πρωτεϊνών, επάγεται η αύξηση της συγκέντρωσης των ενζύμων του κύκλου έως και 20 φορές.</a:t>
            </a:r>
          </a:p>
          <a:p>
            <a:r>
              <a:rPr lang="el-GR" sz="2000" b="1" i="0" u="none" strike="noStrike" baseline="0" dirty="0">
                <a:latin typeface="Arial" panose="020B0604020202020204" pitchFamily="34" charset="0"/>
              </a:rPr>
              <a:t>Όταν επιστρέφουμε σε πιο ισορροπημένη διατροφή, η συγκέντρωση των ενζύμων αυτών επανέρχεται στα κανονικά επίπεδα.</a:t>
            </a:r>
          </a:p>
          <a:p>
            <a:endParaRPr lang="el-GR" sz="2000" b="1" i="0" u="none" strike="noStrike" baseline="0" dirty="0">
              <a:latin typeface="Arial" panose="020B0604020202020204" pitchFamily="34" charset="0"/>
            </a:endParaRPr>
          </a:p>
          <a:p>
            <a:r>
              <a:rPr lang="el-GR" sz="2000" b="1" i="0" u="none" strike="noStrike" baseline="0" dirty="0">
                <a:latin typeface="Arial" panose="020B0604020202020204" pitchFamily="34" charset="0"/>
              </a:rPr>
              <a:t>Κάτω από συνθήκες λιμού, τα </a:t>
            </a:r>
            <a:r>
              <a:rPr lang="el-GR" sz="2000" b="1" i="0" u="none" strike="noStrike" baseline="0" dirty="0" err="1">
                <a:latin typeface="Arial" panose="020B0604020202020204" pitchFamily="34" charset="0"/>
              </a:rPr>
              <a:t>ενζυμικά</a:t>
            </a:r>
            <a:r>
              <a:rPr lang="el-GR" sz="2000" b="1" i="0" u="none" strike="noStrike" baseline="0" dirty="0">
                <a:latin typeface="Arial" panose="020B0604020202020204" pitchFamily="34" charset="0"/>
              </a:rPr>
              <a:t> επίπεδα αυξάνονται καθώς διασπώνται οι πρωτεΐνες προκειμένου οι ανθρακικοί σκελετοί των αμινοξέων να χρησιμοποιηθούν για τη σύνθεση γλυκόζης και την κάλυψη των ενεργειακών αναγκών του οργανισμού.</a:t>
            </a:r>
            <a:endParaRPr lang="el-GR" sz="2000" b="1" dirty="0"/>
          </a:p>
        </p:txBody>
      </p:sp>
    </p:spTree>
    <p:extLst>
      <p:ext uri="{BB962C8B-B14F-4D97-AF65-F5344CB8AC3E}">
        <p14:creationId xmlns:p14="http://schemas.microsoft.com/office/powerpoint/2010/main" val="97611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4AFA31-7838-ABD8-8A7E-1721C098173A}"/>
              </a:ext>
            </a:extLst>
          </p:cNvPr>
          <p:cNvSpPr txBox="1"/>
          <p:nvPr/>
        </p:nvSpPr>
        <p:spPr>
          <a:xfrm>
            <a:off x="2464904" y="26504"/>
            <a:ext cx="7924800" cy="461665"/>
          </a:xfrm>
          <a:prstGeom prst="rect">
            <a:avLst/>
          </a:prstGeom>
          <a:noFill/>
        </p:spPr>
        <p:txBody>
          <a:bodyPr wrap="square">
            <a:spAutoFit/>
          </a:bodyPr>
          <a:lstStyle/>
          <a:p>
            <a:r>
              <a:rPr lang="el-GR" sz="2400" b="1" i="0" u="none" strike="noStrike" baseline="0" dirty="0">
                <a:latin typeface="Arial" panose="020B0604020202020204" pitchFamily="34" charset="0"/>
              </a:rPr>
              <a:t>Τύχη του ανθρακικού σκελετού των αμινοξέων.</a:t>
            </a:r>
            <a:endParaRPr lang="el-GR" sz="2400" b="1" dirty="0"/>
          </a:p>
        </p:txBody>
      </p:sp>
      <p:pic>
        <p:nvPicPr>
          <p:cNvPr id="7" name="Εικόνα 6">
            <a:extLst>
              <a:ext uri="{FF2B5EF4-FFF2-40B4-BE49-F238E27FC236}">
                <a16:creationId xmlns:a16="http://schemas.microsoft.com/office/drawing/2014/main" id="{BBF3BF1A-C41E-3917-F3B3-E0B17EC3C616}"/>
              </a:ext>
            </a:extLst>
          </p:cNvPr>
          <p:cNvPicPr>
            <a:picLocks noChangeAspect="1"/>
          </p:cNvPicPr>
          <p:nvPr/>
        </p:nvPicPr>
        <p:blipFill>
          <a:blip r:embed="rId2"/>
          <a:stretch>
            <a:fillRect/>
          </a:stretch>
        </p:blipFill>
        <p:spPr>
          <a:xfrm>
            <a:off x="0" y="2014584"/>
            <a:ext cx="12192000" cy="4498606"/>
          </a:xfrm>
          <a:prstGeom prst="rect">
            <a:avLst/>
          </a:prstGeom>
        </p:spPr>
      </p:pic>
      <p:sp>
        <p:nvSpPr>
          <p:cNvPr id="9" name="TextBox 8">
            <a:extLst>
              <a:ext uri="{FF2B5EF4-FFF2-40B4-BE49-F238E27FC236}">
                <a16:creationId xmlns:a16="http://schemas.microsoft.com/office/drawing/2014/main" id="{B6502D51-D7DC-FEE7-CE77-EFD81628FDAE}"/>
              </a:ext>
            </a:extLst>
          </p:cNvPr>
          <p:cNvSpPr txBox="1"/>
          <p:nvPr/>
        </p:nvSpPr>
        <p:spPr>
          <a:xfrm>
            <a:off x="278296" y="488169"/>
            <a:ext cx="11555895" cy="1477328"/>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Επειδή τα 20 κοινά αμινοξέα των πρωτεϊνών είναι διακριτά από την άποψη του ανθρακικού σκελετού τους, κάθε </a:t>
            </a:r>
            <a:r>
              <a:rPr lang="el-GR" b="1" dirty="0" err="1">
                <a:latin typeface="Arial" panose="020B0604020202020204" pitchFamily="34" charset="0"/>
                <a:cs typeface="Arial" panose="020B0604020202020204" pitchFamily="34" charset="0"/>
              </a:rPr>
              <a:t>αμινοξύ</a:t>
            </a:r>
            <a:r>
              <a:rPr lang="el-GR" b="1" dirty="0">
                <a:latin typeface="Arial" panose="020B0604020202020204" pitchFamily="34" charset="0"/>
                <a:cs typeface="Arial" panose="020B0604020202020204" pitchFamily="34" charset="0"/>
              </a:rPr>
              <a:t> απαιτεί το δικό του μοναδικό μονοπάτι αποικοδόμησης.</a:t>
            </a:r>
          </a:p>
          <a:p>
            <a:r>
              <a:rPr lang="el-GR" b="1" dirty="0">
                <a:latin typeface="Arial" panose="020B0604020202020204" pitchFamily="34" charset="0"/>
                <a:cs typeface="Arial" panose="020B0604020202020204" pitchFamily="34" charset="0"/>
              </a:rPr>
              <a:t>Παρόλα αυτά, η αποικοδόμηση του ανθρακικού σκελετού όλων των αμινοξέων συγκλίνει σε μόλις 7 μεταβολικά ενδιάμεσα: </a:t>
            </a:r>
          </a:p>
          <a:p>
            <a:r>
              <a:rPr lang="el-GR" b="1" dirty="0" err="1">
                <a:solidFill>
                  <a:srgbClr val="FF0000"/>
                </a:solidFill>
                <a:latin typeface="Arial" panose="020B0604020202020204" pitchFamily="34" charset="0"/>
                <a:cs typeface="Arial" panose="020B0604020202020204" pitchFamily="34" charset="0"/>
              </a:rPr>
              <a:t>ακέτυλο</a:t>
            </a:r>
            <a:r>
              <a:rPr lang="el-GR" b="1" dirty="0">
                <a:solidFill>
                  <a:srgbClr val="FF0000"/>
                </a:solidFill>
                <a:latin typeface="Arial" panose="020B0604020202020204" pitchFamily="34" charset="0"/>
                <a:cs typeface="Arial" panose="020B0604020202020204" pitchFamily="34" charset="0"/>
              </a:rPr>
              <a:t> </a:t>
            </a:r>
            <a:r>
              <a:rPr lang="el-GR" b="1" dirty="0" err="1">
                <a:solidFill>
                  <a:srgbClr val="FF0000"/>
                </a:solidFill>
                <a:latin typeface="Arial" panose="020B0604020202020204" pitchFamily="34" charset="0"/>
                <a:cs typeface="Arial" panose="020B0604020202020204" pitchFamily="34" charset="0"/>
              </a:rPr>
              <a:t>CοΑ</a:t>
            </a:r>
            <a:r>
              <a:rPr lang="el-GR" b="1" dirty="0">
                <a:solidFill>
                  <a:srgbClr val="FF0000"/>
                </a:solidFill>
                <a:latin typeface="Arial" panose="020B0604020202020204" pitchFamily="34" charset="0"/>
                <a:cs typeface="Arial" panose="020B0604020202020204" pitchFamily="34" charset="0"/>
              </a:rPr>
              <a:t>, </a:t>
            </a:r>
            <a:r>
              <a:rPr lang="el-GR" b="1" dirty="0" err="1">
                <a:solidFill>
                  <a:srgbClr val="FF0000"/>
                </a:solidFill>
                <a:latin typeface="Arial" panose="020B0604020202020204" pitchFamily="34" charset="0"/>
                <a:cs typeface="Arial" panose="020B0604020202020204" pitchFamily="34" charset="0"/>
              </a:rPr>
              <a:t>ακετοξικό</a:t>
            </a:r>
            <a:r>
              <a:rPr lang="el-GR" b="1"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ηλέκτρυλo</a:t>
            </a:r>
            <a:r>
              <a:rPr lang="el-GR" b="1"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CοΑ</a:t>
            </a:r>
            <a:r>
              <a:rPr lang="el-GR" b="1" dirty="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πυροσταφυλικό</a:t>
            </a:r>
            <a:r>
              <a:rPr lang="el-GR" b="1" dirty="0">
                <a:latin typeface="Arial" panose="020B0604020202020204" pitchFamily="34" charset="0"/>
                <a:cs typeface="Arial" panose="020B0604020202020204" pitchFamily="34" charset="0"/>
              </a:rPr>
              <a:t> , α </a:t>
            </a:r>
            <a:r>
              <a:rPr lang="el-GR" b="1" dirty="0" err="1">
                <a:latin typeface="Arial" panose="020B0604020202020204" pitchFamily="34" charset="0"/>
                <a:cs typeface="Arial" panose="020B0604020202020204" pitchFamily="34" charset="0"/>
              </a:rPr>
              <a:t>κετογλουταρικό</a:t>
            </a:r>
            <a:r>
              <a:rPr lang="el-GR" b="1" dirty="0">
                <a:latin typeface="Arial" panose="020B0604020202020204" pitchFamily="34" charset="0"/>
                <a:cs typeface="Arial" panose="020B0604020202020204" pitchFamily="34" charset="0"/>
              </a:rPr>
              <a:t> , </a:t>
            </a:r>
            <a:r>
              <a:rPr lang="el-GR" b="1" dirty="0" err="1">
                <a:latin typeface="Arial" panose="020B0604020202020204" pitchFamily="34" charset="0"/>
                <a:cs typeface="Arial" panose="020B0604020202020204" pitchFamily="34" charset="0"/>
              </a:rPr>
              <a:t>φουμαρικό</a:t>
            </a:r>
            <a:r>
              <a:rPr lang="el-GR" b="1" dirty="0">
                <a:latin typeface="Arial" panose="020B0604020202020204" pitchFamily="34" charset="0"/>
                <a:cs typeface="Arial" panose="020B0604020202020204" pitchFamily="34" charset="0"/>
              </a:rPr>
              <a:t> , </a:t>
            </a:r>
            <a:r>
              <a:rPr lang="el-GR" b="1" dirty="0" err="1">
                <a:latin typeface="Arial" panose="020B0604020202020204" pitchFamily="34" charset="0"/>
                <a:cs typeface="Arial" panose="020B0604020202020204" pitchFamily="34" charset="0"/>
              </a:rPr>
              <a:t>οξαλοξικό</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5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61F257-2121-305E-C206-C8007EC536B0}"/>
              </a:ext>
            </a:extLst>
          </p:cNvPr>
          <p:cNvSpPr txBox="1"/>
          <p:nvPr/>
        </p:nvSpPr>
        <p:spPr>
          <a:xfrm>
            <a:off x="291548" y="1231303"/>
            <a:ext cx="11277600" cy="4154984"/>
          </a:xfrm>
          <a:prstGeom prst="rect">
            <a:avLst/>
          </a:prstGeom>
          <a:noFill/>
        </p:spPr>
        <p:txBody>
          <a:bodyPr wrap="square">
            <a:spAutoFit/>
          </a:bodyPr>
          <a:lstStyle/>
          <a:p>
            <a:pPr algn="l"/>
            <a:endParaRPr lang="el-GR" sz="1200" b="1" i="0" u="none" strike="noStrike" baseline="0" dirty="0">
              <a:latin typeface="Arial" panose="020B0604020202020204" pitchFamily="34" charset="0"/>
            </a:endParaRPr>
          </a:p>
          <a:p>
            <a:r>
              <a:rPr lang="el-GR" b="1" dirty="0">
                <a:latin typeface="Arial" panose="020B0604020202020204" pitchFamily="34" charset="0"/>
              </a:rPr>
              <a:t>Τ</a:t>
            </a:r>
            <a:r>
              <a:rPr lang="el-GR" sz="1800" b="1" i="0" u="none" strike="noStrike" baseline="0" dirty="0">
                <a:latin typeface="Arial" panose="020B0604020202020204" pitchFamily="34" charset="0"/>
              </a:rPr>
              <a:t>α προϊόντα της διάσπασης των αμινοξέων μπορούν να εισέλθουν στον κύκλο TCA και να συμβάλλουν άμεσα στην παραγωγή ενέργειας. </a:t>
            </a:r>
          </a:p>
          <a:p>
            <a:endParaRPr lang="el-GR" sz="1800" b="1" i="0" u="none" strike="noStrike" baseline="0" dirty="0">
              <a:latin typeface="Arial" panose="020B0604020202020204" pitchFamily="34" charset="0"/>
            </a:endParaRPr>
          </a:p>
          <a:p>
            <a:r>
              <a:rPr lang="el-GR" sz="1800" b="1" i="0" u="none" strike="noStrike" baseline="0" dirty="0">
                <a:latin typeface="Arial" panose="020B0604020202020204" pitchFamily="34" charset="0"/>
              </a:rPr>
              <a:t>Εναλλακτικά, μπορούν να χρησιμοποιηθούν για την αύξηση των αποθεμάτων ενέργειας του σώματος. Αυτό μπορεί να επιτευχθεί με δύο τρόπους, ανάλογα με την ταυτότητα του τελικού προϊόντος. </a:t>
            </a:r>
          </a:p>
          <a:p>
            <a:endParaRPr lang="el-GR" sz="1800" b="1" i="0" u="none" strike="noStrike" baseline="0" dirty="0">
              <a:latin typeface="Arial" panose="020B0604020202020204" pitchFamily="34" charset="0"/>
            </a:endParaRPr>
          </a:p>
          <a:p>
            <a:r>
              <a:rPr lang="el-GR" sz="1800" b="1" i="0" u="none" strike="noStrike" baseline="0" dirty="0">
                <a:latin typeface="Arial" panose="020B0604020202020204" pitchFamily="34" charset="0"/>
              </a:rPr>
              <a:t>Το </a:t>
            </a:r>
            <a:r>
              <a:rPr lang="el-GR" sz="1800" b="1" i="0" u="none" strike="noStrike" baseline="0" dirty="0" err="1">
                <a:latin typeface="Arial" panose="020B0604020202020204" pitchFamily="34" charset="0"/>
              </a:rPr>
              <a:t>πυροσταφυλικό</a:t>
            </a:r>
            <a:r>
              <a:rPr lang="el-GR" sz="1800" b="1" i="0" u="none" strike="noStrike" baseline="0" dirty="0">
                <a:latin typeface="Arial" panose="020B0604020202020204" pitchFamily="34" charset="0"/>
              </a:rPr>
              <a:t>, το </a:t>
            </a:r>
            <a:r>
              <a:rPr lang="el-GR" sz="1800" b="1" i="0" u="none" strike="noStrike" baseline="0" dirty="0" err="1">
                <a:latin typeface="Arial" panose="020B0604020202020204" pitchFamily="34" charset="0"/>
              </a:rPr>
              <a:t>οξαλοξικό</a:t>
            </a:r>
            <a:r>
              <a:rPr lang="el-GR" sz="1800" b="1" i="0" u="none" strike="noStrike" baseline="0" dirty="0">
                <a:latin typeface="Arial" panose="020B0604020202020204" pitchFamily="34" charset="0"/>
              </a:rPr>
              <a:t>, το α-</a:t>
            </a:r>
            <a:r>
              <a:rPr lang="el-GR" sz="1800" b="1" i="0" u="none" strike="noStrike" baseline="0" dirty="0" err="1">
                <a:latin typeface="Arial" panose="020B0604020202020204" pitchFamily="34" charset="0"/>
              </a:rPr>
              <a:t>κετογλουταρικό</a:t>
            </a:r>
            <a:r>
              <a:rPr lang="el-GR" sz="1800" b="1" i="0" u="none" strike="noStrike" baseline="0" dirty="0">
                <a:latin typeface="Arial" panose="020B0604020202020204" pitchFamily="34" charset="0"/>
              </a:rPr>
              <a:t>, το </a:t>
            </a:r>
            <a:r>
              <a:rPr lang="el-GR" sz="1800" b="1" i="0" u="none" strike="noStrike" baseline="0" dirty="0" err="1">
                <a:latin typeface="Arial" panose="020B0604020202020204" pitchFamily="34" charset="0"/>
              </a:rPr>
              <a:t>ηλεκτρυλο-CoA</a:t>
            </a:r>
            <a:r>
              <a:rPr lang="el-GR" sz="1800" b="1" i="0" u="none" strike="noStrike" baseline="0" dirty="0">
                <a:latin typeface="Arial" panose="020B0604020202020204" pitchFamily="34" charset="0"/>
              </a:rPr>
              <a:t> και το </a:t>
            </a:r>
            <a:r>
              <a:rPr lang="el-GR" sz="1800" b="1" i="0" u="none" strike="noStrike" baseline="0" dirty="0" err="1">
                <a:latin typeface="Arial" panose="020B0604020202020204" pitchFamily="34" charset="0"/>
              </a:rPr>
              <a:t>φουμαρικό</a:t>
            </a:r>
            <a:r>
              <a:rPr lang="el-GR" sz="1800" b="1" i="0" u="none" strike="noStrike" baseline="0" dirty="0">
                <a:latin typeface="Arial" panose="020B0604020202020204" pitchFamily="34" charset="0"/>
              </a:rPr>
              <a:t> μπορούν να οδηγηθούν, το καθένα, στο μονοπάτι της </a:t>
            </a:r>
            <a:r>
              <a:rPr lang="el-GR" sz="1800" b="1" i="0" u="none" strike="noStrike" baseline="0" dirty="0" err="1">
                <a:latin typeface="Arial" panose="020B0604020202020204" pitchFamily="34" charset="0"/>
              </a:rPr>
              <a:t>γλυκονεογένεσης</a:t>
            </a:r>
            <a:r>
              <a:rPr lang="el-GR" sz="1800" b="1" i="0" u="none" strike="noStrike" baseline="0" dirty="0">
                <a:latin typeface="Arial" panose="020B0604020202020204" pitchFamily="34" charset="0"/>
              </a:rPr>
              <a:t> και ως εκ τούτου τελικά να μετατραπούν σε γλυκόζη. Τα αμινοξέα που οδηγούν σε αυτά τα τελικά προϊόντα ονομάζονται επομένως </a:t>
            </a:r>
            <a:r>
              <a:rPr lang="el-GR" sz="1800" b="1" i="0" u="none" strike="noStrike" baseline="0" dirty="0" err="1">
                <a:latin typeface="Arial" panose="020B0604020202020204" pitchFamily="34" charset="0"/>
              </a:rPr>
              <a:t>γλυκογονικά</a:t>
            </a:r>
            <a:r>
              <a:rPr lang="el-GR" sz="1800" b="1" i="0" u="none" strike="noStrike" baseline="0" dirty="0">
                <a:latin typeface="Arial" panose="020B0604020202020204" pitchFamily="34" charset="0"/>
              </a:rPr>
              <a:t> ή </a:t>
            </a:r>
            <a:r>
              <a:rPr lang="el-GR" sz="1800" b="1" i="0" u="none" strike="noStrike" baseline="0" dirty="0" err="1">
                <a:latin typeface="Arial" panose="020B0604020202020204" pitchFamily="34" charset="0"/>
              </a:rPr>
              <a:t>γλυκογενετικά</a:t>
            </a:r>
            <a:r>
              <a:rPr lang="el-GR" sz="1800" b="1" i="0" u="none" strike="noStrike" baseline="0" dirty="0">
                <a:latin typeface="Arial" panose="020B0604020202020204" pitchFamily="34" charset="0"/>
              </a:rPr>
              <a:t> (</a:t>
            </a:r>
            <a:r>
              <a:rPr lang="el-GR" sz="1800" b="1" i="0" u="none" strike="noStrike" baseline="0" dirty="0" err="1">
                <a:latin typeface="Arial" panose="020B0604020202020204" pitchFamily="34" charset="0"/>
              </a:rPr>
              <a:t>glucogenic</a:t>
            </a:r>
            <a:r>
              <a:rPr lang="el-GR" sz="1800" b="1" i="0" u="none" strike="noStrike" baseline="0" dirty="0">
                <a:latin typeface="Arial" panose="020B0604020202020204" pitchFamily="34" charset="0"/>
              </a:rPr>
              <a:t>).</a:t>
            </a:r>
          </a:p>
          <a:p>
            <a:endParaRPr lang="el-GR" sz="1800" b="1" i="0" u="none" strike="noStrike" baseline="0" dirty="0">
              <a:latin typeface="Arial" panose="020B0604020202020204" pitchFamily="34" charset="0"/>
            </a:endParaRPr>
          </a:p>
          <a:p>
            <a:r>
              <a:rPr lang="el-GR" b="1" dirty="0">
                <a:latin typeface="Arial" panose="020B0604020202020204" pitchFamily="34" charset="0"/>
              </a:rPr>
              <a:t>Τ</a:t>
            </a:r>
            <a:r>
              <a:rPr lang="el-GR" sz="1800" b="1" i="0" u="none" strike="noStrike" baseline="0" dirty="0">
                <a:latin typeface="Arial" panose="020B0604020202020204" pitchFamily="34" charset="0"/>
              </a:rPr>
              <a:t>α αμινοξέα που οδηγούν σε </a:t>
            </a:r>
            <a:r>
              <a:rPr lang="el-GR" sz="1800" b="1" i="0" u="none" strike="noStrike" baseline="0" dirty="0" err="1">
                <a:latin typeface="Arial" panose="020B0604020202020204" pitchFamily="34" charset="0"/>
              </a:rPr>
              <a:t>ακέτυλο-CoA</a:t>
            </a:r>
            <a:r>
              <a:rPr lang="el-GR" sz="1800" b="1" i="0" u="none" strike="noStrike" baseline="0" dirty="0">
                <a:latin typeface="Arial" panose="020B0604020202020204" pitchFamily="34" charset="0"/>
              </a:rPr>
              <a:t> </a:t>
            </a:r>
            <a:r>
              <a:rPr lang="el-GR" b="1" dirty="0">
                <a:latin typeface="Arial" panose="020B0604020202020204" pitchFamily="34" charset="0"/>
              </a:rPr>
              <a:t>και </a:t>
            </a:r>
            <a:r>
              <a:rPr lang="el-GR" b="1" dirty="0" err="1">
                <a:latin typeface="Arial" panose="020B0604020202020204" pitchFamily="34" charset="0"/>
              </a:rPr>
              <a:t>ακετοξικό</a:t>
            </a:r>
            <a:r>
              <a:rPr lang="el-GR" b="1" dirty="0">
                <a:latin typeface="Arial" panose="020B0604020202020204" pitchFamily="34" charset="0"/>
              </a:rPr>
              <a:t> </a:t>
            </a:r>
            <a:r>
              <a:rPr lang="el-GR" sz="1800" b="1" i="0" u="none" strike="noStrike" baseline="0" dirty="0">
                <a:latin typeface="Arial" panose="020B0604020202020204" pitchFamily="34" charset="0"/>
              </a:rPr>
              <a:t>μπορούν επίσης να συνεισφέρουν στη σύνθεση </a:t>
            </a:r>
            <a:r>
              <a:rPr lang="el-GR" sz="1800" b="1" i="0" u="none" strike="noStrike" baseline="0" dirty="0" err="1">
                <a:latin typeface="Arial" panose="020B0604020202020204" pitchFamily="34" charset="0"/>
              </a:rPr>
              <a:t>κετονοσωμάτων</a:t>
            </a:r>
            <a:r>
              <a:rPr lang="en-US" sz="1800" b="1" i="0" u="none" strike="noStrike" baseline="0" dirty="0">
                <a:latin typeface="Arial" panose="020B0604020202020204" pitchFamily="34" charset="0"/>
              </a:rPr>
              <a:t> </a:t>
            </a:r>
            <a:r>
              <a:rPr lang="el-GR" sz="1800" b="1" i="0" u="none" strike="noStrike" baseline="0" dirty="0">
                <a:latin typeface="Arial" panose="020B0604020202020204" pitchFamily="34" charset="0"/>
              </a:rPr>
              <a:t>(</a:t>
            </a:r>
            <a:r>
              <a:rPr lang="el-GR" sz="1800" b="1" i="0" u="none" strike="noStrike" baseline="0" dirty="0" err="1">
                <a:latin typeface="Arial" panose="020B0604020202020204" pitchFamily="34" charset="0"/>
              </a:rPr>
              <a:t>ketonebodies</a:t>
            </a:r>
            <a:r>
              <a:rPr lang="el-GR" sz="1800" b="1" i="0" u="none" strike="noStrike" baseline="0" dirty="0">
                <a:latin typeface="Arial" panose="020B0604020202020204" pitchFamily="34" charset="0"/>
              </a:rPr>
              <a:t>) και επομένως ονομάζονται </a:t>
            </a:r>
            <a:r>
              <a:rPr lang="el-GR" sz="1800" b="1" i="0" u="none" strike="noStrike" baseline="0" dirty="0" err="1">
                <a:latin typeface="Arial" panose="020B0604020202020204" pitchFamily="34" charset="0"/>
              </a:rPr>
              <a:t>κετογονικά</a:t>
            </a:r>
            <a:r>
              <a:rPr lang="el-GR" sz="1800" b="1" i="0" u="none" strike="noStrike" baseline="0" dirty="0">
                <a:latin typeface="Arial" panose="020B0604020202020204" pitchFamily="34" charset="0"/>
              </a:rPr>
              <a:t> ή </a:t>
            </a:r>
            <a:r>
              <a:rPr lang="el-GR" sz="1800" b="1" i="0" u="none" strike="noStrike" baseline="0" dirty="0" err="1">
                <a:latin typeface="Arial" panose="020B0604020202020204" pitchFamily="34" charset="0"/>
              </a:rPr>
              <a:t>κετογενετικά</a:t>
            </a:r>
            <a:r>
              <a:rPr lang="en-US" sz="1800" b="1" i="0" u="none" strike="noStrike" baseline="0" dirty="0">
                <a:latin typeface="Arial" panose="020B0604020202020204" pitchFamily="34" charset="0"/>
              </a:rPr>
              <a:t> </a:t>
            </a:r>
            <a:r>
              <a:rPr lang="el-GR" sz="1800" b="1" i="0" u="none" strike="noStrike" baseline="0" dirty="0">
                <a:latin typeface="Arial" panose="020B0604020202020204" pitchFamily="34" charset="0"/>
              </a:rPr>
              <a:t>(</a:t>
            </a:r>
            <a:r>
              <a:rPr lang="el-GR" sz="1800" b="1" i="0" u="none" strike="noStrike" baseline="0" dirty="0" err="1">
                <a:latin typeface="Arial" panose="020B0604020202020204" pitchFamily="34" charset="0"/>
              </a:rPr>
              <a:t>ketogenic</a:t>
            </a:r>
            <a:r>
              <a:rPr lang="el-GR" sz="1800" b="1" i="0" u="none" strike="noStrike" baseline="0" dirty="0">
                <a:latin typeface="Arial" panose="020B0604020202020204" pitchFamily="34" charset="0"/>
              </a:rPr>
              <a:t>).</a:t>
            </a:r>
          </a:p>
        </p:txBody>
      </p:sp>
      <p:sp>
        <p:nvSpPr>
          <p:cNvPr id="7" name="TextBox 6">
            <a:extLst>
              <a:ext uri="{FF2B5EF4-FFF2-40B4-BE49-F238E27FC236}">
                <a16:creationId xmlns:a16="http://schemas.microsoft.com/office/drawing/2014/main" id="{BE257C49-CBB9-44D6-6555-0140BBC05A0F}"/>
              </a:ext>
            </a:extLst>
          </p:cNvPr>
          <p:cNvSpPr txBox="1"/>
          <p:nvPr/>
        </p:nvSpPr>
        <p:spPr>
          <a:xfrm>
            <a:off x="2107096" y="358673"/>
            <a:ext cx="8136834" cy="461665"/>
          </a:xfrm>
          <a:prstGeom prst="rect">
            <a:avLst/>
          </a:prstGeom>
          <a:noFill/>
        </p:spPr>
        <p:txBody>
          <a:bodyPr wrap="square">
            <a:spAutoFit/>
          </a:bodyPr>
          <a:lstStyle/>
          <a:p>
            <a:r>
              <a:rPr lang="el-GR" sz="2400" b="1" i="0" u="none" strike="noStrike" baseline="0" dirty="0">
                <a:latin typeface="Arial" panose="020B0604020202020204" pitchFamily="34" charset="0"/>
              </a:rPr>
              <a:t>Τύχη του ανθρακικού σκελετού των αμινοξέων.</a:t>
            </a:r>
            <a:endParaRPr lang="el-GR" sz="2400" b="1" dirty="0"/>
          </a:p>
        </p:txBody>
      </p:sp>
    </p:spTree>
    <p:extLst>
      <p:ext uri="{BB962C8B-B14F-4D97-AF65-F5344CB8AC3E}">
        <p14:creationId xmlns:p14="http://schemas.microsoft.com/office/powerpoint/2010/main" val="3424354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9DDD4034-25B7-AD5D-0B54-2E96C9654A4E}"/>
              </a:ext>
            </a:extLst>
          </p:cNvPr>
          <p:cNvPicPr>
            <a:picLocks noChangeAspect="1"/>
          </p:cNvPicPr>
          <p:nvPr/>
        </p:nvPicPr>
        <p:blipFill rotWithShape="1">
          <a:blip r:embed="rId2"/>
          <a:srcRect t="6290"/>
          <a:stretch/>
        </p:blipFill>
        <p:spPr>
          <a:xfrm>
            <a:off x="2292626" y="1016000"/>
            <a:ext cx="6534824" cy="5599196"/>
          </a:xfrm>
          <a:prstGeom prst="rect">
            <a:avLst/>
          </a:prstGeom>
        </p:spPr>
      </p:pic>
      <p:sp>
        <p:nvSpPr>
          <p:cNvPr id="9" name="TextBox 8">
            <a:extLst>
              <a:ext uri="{FF2B5EF4-FFF2-40B4-BE49-F238E27FC236}">
                <a16:creationId xmlns:a16="http://schemas.microsoft.com/office/drawing/2014/main" id="{D2E6BCBD-637B-6994-25F9-6905CA889AD9}"/>
              </a:ext>
            </a:extLst>
          </p:cNvPr>
          <p:cNvSpPr txBox="1"/>
          <p:nvPr/>
        </p:nvSpPr>
        <p:spPr>
          <a:xfrm>
            <a:off x="463827" y="242804"/>
            <a:ext cx="11052312" cy="461665"/>
          </a:xfrm>
          <a:prstGeom prst="rect">
            <a:avLst/>
          </a:prstGeom>
          <a:noFill/>
        </p:spPr>
        <p:txBody>
          <a:bodyPr wrap="square">
            <a:spAutoFit/>
          </a:bodyPr>
          <a:lstStyle/>
          <a:p>
            <a:r>
              <a:rPr lang="el-GR" sz="2400" b="1" dirty="0">
                <a:latin typeface="Arial" panose="020B0604020202020204" pitchFamily="34" charset="0"/>
                <a:cs typeface="Arial" panose="020B0604020202020204" pitchFamily="34" charset="0"/>
              </a:rPr>
              <a:t>Η είσοδος των προϊόντων διάσπασης των αμινοξέων στον κύκλο TCA.</a:t>
            </a:r>
          </a:p>
        </p:txBody>
      </p:sp>
    </p:spTree>
    <p:extLst>
      <p:ext uri="{BB962C8B-B14F-4D97-AF65-F5344CB8AC3E}">
        <p14:creationId xmlns:p14="http://schemas.microsoft.com/office/powerpoint/2010/main" val="2822505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D271C5-2868-1D8D-80BB-5ECE046FDC46}"/>
              </a:ext>
            </a:extLst>
          </p:cNvPr>
          <p:cNvSpPr txBox="1"/>
          <p:nvPr/>
        </p:nvSpPr>
        <p:spPr>
          <a:xfrm>
            <a:off x="1242391" y="180479"/>
            <a:ext cx="10111409" cy="707886"/>
          </a:xfrm>
          <a:prstGeom prst="rect">
            <a:avLst/>
          </a:prstGeom>
          <a:noFill/>
        </p:spPr>
        <p:txBody>
          <a:bodyPr wrap="square">
            <a:spAutoFit/>
          </a:bodyPr>
          <a:lstStyle/>
          <a:p>
            <a:pPr algn="ctr"/>
            <a:r>
              <a:rPr lang="el-GR" sz="2000" b="1" dirty="0">
                <a:latin typeface="Arial" panose="020B0604020202020204" pitchFamily="34" charset="0"/>
                <a:cs typeface="Arial" panose="020B0604020202020204" pitchFamily="34" charset="0"/>
              </a:rPr>
              <a:t>Ο άνθρωπος μπορεί να συνθέσει ορισμένα αμινοξέα, αλλά</a:t>
            </a:r>
          </a:p>
          <a:p>
            <a:pPr algn="ctr"/>
            <a:r>
              <a:rPr lang="el-GR" sz="2000" b="1" dirty="0">
                <a:latin typeface="Arial" panose="020B0604020202020204" pitchFamily="34" charset="0"/>
                <a:cs typeface="Arial" panose="020B0604020202020204" pitchFamily="34" charset="0"/>
              </a:rPr>
              <a:t>πρέπει να λαμβάνει τα υπόλοιπα από τις τροφές.</a:t>
            </a:r>
          </a:p>
        </p:txBody>
      </p:sp>
      <p:pic>
        <p:nvPicPr>
          <p:cNvPr id="7" name="Εικόνα 6">
            <a:extLst>
              <a:ext uri="{FF2B5EF4-FFF2-40B4-BE49-F238E27FC236}">
                <a16:creationId xmlns:a16="http://schemas.microsoft.com/office/drawing/2014/main" id="{D30EFF17-82E3-A9F7-CDB6-5E056C2A74BF}"/>
              </a:ext>
            </a:extLst>
          </p:cNvPr>
          <p:cNvPicPr>
            <a:picLocks noChangeAspect="1"/>
          </p:cNvPicPr>
          <p:nvPr/>
        </p:nvPicPr>
        <p:blipFill rotWithShape="1">
          <a:blip r:embed="rId2"/>
          <a:srcRect t="18327"/>
          <a:stretch/>
        </p:blipFill>
        <p:spPr>
          <a:xfrm>
            <a:off x="3548983" y="1244600"/>
            <a:ext cx="4588662" cy="4724400"/>
          </a:xfrm>
          <a:prstGeom prst="rect">
            <a:avLst/>
          </a:prstGeom>
        </p:spPr>
      </p:pic>
    </p:spTree>
    <p:extLst>
      <p:ext uri="{BB962C8B-B14F-4D97-AF65-F5344CB8AC3E}">
        <p14:creationId xmlns:p14="http://schemas.microsoft.com/office/powerpoint/2010/main" val="339019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2815CF-DB5D-D0C0-77E9-1576525E3600}"/>
              </a:ext>
            </a:extLst>
          </p:cNvPr>
          <p:cNvSpPr txBox="1"/>
          <p:nvPr/>
        </p:nvSpPr>
        <p:spPr>
          <a:xfrm>
            <a:off x="1305218" y="9788"/>
            <a:ext cx="10177670" cy="461665"/>
          </a:xfrm>
          <a:prstGeom prst="rect">
            <a:avLst/>
          </a:prstGeom>
          <a:noFill/>
        </p:spPr>
        <p:txBody>
          <a:bodyPr wrap="square">
            <a:spAutoFit/>
          </a:bodyPr>
          <a:lstStyle/>
          <a:p>
            <a:pPr algn="ctr"/>
            <a:r>
              <a:rPr lang="el-GR" sz="2400" b="1" i="0" u="none" strike="noStrike" baseline="0" dirty="0">
                <a:latin typeface="Arial" panose="020B0604020202020204" pitchFamily="34" charset="0"/>
              </a:rPr>
              <a:t>Διαταραχές του </a:t>
            </a:r>
            <a:r>
              <a:rPr lang="el-GR" sz="2400" b="1" dirty="0">
                <a:latin typeface="Arial" panose="020B0604020202020204" pitchFamily="34" charset="0"/>
              </a:rPr>
              <a:t>μετα</a:t>
            </a:r>
            <a:r>
              <a:rPr lang="el-GR" sz="2400" b="1" i="0" u="none" strike="noStrike" baseline="0" dirty="0">
                <a:latin typeface="Arial" panose="020B0604020202020204" pitchFamily="34" charset="0"/>
              </a:rPr>
              <a:t>βολισμού των αμινοξέων</a:t>
            </a:r>
            <a:endParaRPr lang="el-GR" sz="2400" b="1" dirty="0"/>
          </a:p>
        </p:txBody>
      </p:sp>
      <p:pic>
        <p:nvPicPr>
          <p:cNvPr id="9" name="Εικόνα 8">
            <a:extLst>
              <a:ext uri="{FF2B5EF4-FFF2-40B4-BE49-F238E27FC236}">
                <a16:creationId xmlns:a16="http://schemas.microsoft.com/office/drawing/2014/main" id="{2CAFC2D3-7D0D-A10C-9DD1-DDD66C80DC2A}"/>
              </a:ext>
            </a:extLst>
          </p:cNvPr>
          <p:cNvPicPr>
            <a:picLocks noChangeAspect="1"/>
          </p:cNvPicPr>
          <p:nvPr/>
        </p:nvPicPr>
        <p:blipFill>
          <a:blip r:embed="rId2"/>
          <a:stretch>
            <a:fillRect/>
          </a:stretch>
        </p:blipFill>
        <p:spPr>
          <a:xfrm>
            <a:off x="2076333" y="590851"/>
            <a:ext cx="8635440" cy="6077996"/>
          </a:xfrm>
          <a:prstGeom prst="rect">
            <a:avLst/>
          </a:prstGeom>
        </p:spPr>
      </p:pic>
      <p:sp>
        <p:nvSpPr>
          <p:cNvPr id="10" name="Ορθογώνιο 9">
            <a:extLst>
              <a:ext uri="{FF2B5EF4-FFF2-40B4-BE49-F238E27FC236}">
                <a16:creationId xmlns:a16="http://schemas.microsoft.com/office/drawing/2014/main" id="{ED77AFAA-9FD6-3071-C3A8-92B75C868DBC}"/>
              </a:ext>
            </a:extLst>
          </p:cNvPr>
          <p:cNvSpPr/>
          <p:nvPr/>
        </p:nvSpPr>
        <p:spPr>
          <a:xfrm>
            <a:off x="2234397" y="5862191"/>
            <a:ext cx="2305878" cy="5328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2311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0A6FE1-6F20-F00A-B67B-C341821863A5}"/>
              </a:ext>
            </a:extLst>
          </p:cNvPr>
          <p:cNvSpPr txBox="1"/>
          <p:nvPr/>
        </p:nvSpPr>
        <p:spPr>
          <a:xfrm>
            <a:off x="193813" y="0"/>
            <a:ext cx="11804373" cy="830997"/>
          </a:xfrm>
          <a:prstGeom prst="rect">
            <a:avLst/>
          </a:prstGeom>
          <a:noFill/>
        </p:spPr>
        <p:txBody>
          <a:bodyPr wrap="square">
            <a:spAutoFit/>
          </a:bodyPr>
          <a:lstStyle/>
          <a:p>
            <a:pPr algn="ctr"/>
            <a:r>
              <a:rPr lang="el-GR" sz="2400" b="1" i="0" u="none" strike="noStrike" baseline="0" dirty="0">
                <a:latin typeface="Arial" panose="020B0604020202020204" pitchFamily="34" charset="0"/>
              </a:rPr>
              <a:t>H αφομοίωση των νιτρικών αποτελεί τον βασικό τρόπο με τον οποίο τα πράσινα φυτά, τα </a:t>
            </a:r>
            <a:r>
              <a:rPr lang="el-GR" sz="2400" b="1" i="0" u="none" strike="noStrike" baseline="0" dirty="0" err="1">
                <a:latin typeface="Arial" panose="020B0604020202020204" pitchFamily="34" charset="0"/>
              </a:rPr>
              <a:t>φύκη</a:t>
            </a:r>
            <a:r>
              <a:rPr lang="el-GR" sz="2400" b="1" i="0" u="none" strike="noStrike" baseline="0" dirty="0">
                <a:latin typeface="Arial" panose="020B0604020202020204" pitchFamily="34" charset="0"/>
              </a:rPr>
              <a:t> και πολλοί μικροοργανισμοί τροφοδοτούνται με άζωτο.</a:t>
            </a:r>
            <a:endParaRPr lang="el-GR" sz="2400" b="1" dirty="0"/>
          </a:p>
        </p:txBody>
      </p:sp>
      <p:sp>
        <p:nvSpPr>
          <p:cNvPr id="7" name="TextBox 6">
            <a:extLst>
              <a:ext uri="{FF2B5EF4-FFF2-40B4-BE49-F238E27FC236}">
                <a16:creationId xmlns:a16="http://schemas.microsoft.com/office/drawing/2014/main" id="{3D9D7A8E-DF32-F995-889F-1B412214A66C}"/>
              </a:ext>
            </a:extLst>
          </p:cNvPr>
          <p:cNvSpPr txBox="1"/>
          <p:nvPr/>
        </p:nvSpPr>
        <p:spPr>
          <a:xfrm>
            <a:off x="1311965" y="955020"/>
            <a:ext cx="609600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Πραγματοποιείται σε δύο βήματα:</a:t>
            </a:r>
          </a:p>
        </p:txBody>
      </p:sp>
      <p:sp>
        <p:nvSpPr>
          <p:cNvPr id="9" name="TextBox 8">
            <a:extLst>
              <a:ext uri="{FF2B5EF4-FFF2-40B4-BE49-F238E27FC236}">
                <a16:creationId xmlns:a16="http://schemas.microsoft.com/office/drawing/2014/main" id="{7EC2A00B-10C2-8245-74C7-F9B3FE829A6D}"/>
              </a:ext>
            </a:extLst>
          </p:cNvPr>
          <p:cNvSpPr txBox="1"/>
          <p:nvPr/>
        </p:nvSpPr>
        <p:spPr>
          <a:xfrm>
            <a:off x="980661" y="1372259"/>
            <a:ext cx="9554818" cy="815608"/>
          </a:xfrm>
          <a:prstGeom prst="rect">
            <a:avLst/>
          </a:prstGeom>
          <a:noFill/>
        </p:spPr>
        <p:txBody>
          <a:bodyPr wrap="square">
            <a:spAutoFit/>
          </a:bodyPr>
          <a:lstStyle/>
          <a:p>
            <a:pPr algn="l"/>
            <a:endParaRPr lang="el-GR" sz="1100" b="1" i="0" u="none" strike="noStrike" baseline="0" dirty="0">
              <a:latin typeface="Arial" panose="020B0604020202020204" pitchFamily="34" charset="0"/>
            </a:endParaRPr>
          </a:p>
          <a:p>
            <a:r>
              <a:rPr lang="el-GR" sz="1800" b="1" i="0" u="none" strike="noStrike" baseline="0" dirty="0">
                <a:latin typeface="Arial" panose="020B0604020202020204" pitchFamily="34" charset="0"/>
              </a:rPr>
              <a:t>Αναγωγή του νιτρικού σε νιτρώδες με μεταφορά δυο ηλεκτρονίων που καταλύεται από την </a:t>
            </a:r>
            <a:r>
              <a:rPr lang="el-GR" sz="1800" b="1" i="0" u="none" strike="noStrike" baseline="0" dirty="0" err="1">
                <a:latin typeface="Arial" panose="020B0604020202020204" pitchFamily="34" charset="0"/>
              </a:rPr>
              <a:t>αναγωγάση</a:t>
            </a:r>
            <a:r>
              <a:rPr lang="el-GR" sz="1800" b="1" i="0" u="none" strike="noStrike" baseline="0" dirty="0">
                <a:latin typeface="Arial" panose="020B0604020202020204" pitchFamily="34" charset="0"/>
              </a:rPr>
              <a:t> του νιτρικού,</a:t>
            </a:r>
          </a:p>
        </p:txBody>
      </p:sp>
      <p:pic>
        <p:nvPicPr>
          <p:cNvPr id="13" name="Εικόνα 12">
            <a:extLst>
              <a:ext uri="{FF2B5EF4-FFF2-40B4-BE49-F238E27FC236}">
                <a16:creationId xmlns:a16="http://schemas.microsoft.com/office/drawing/2014/main" id="{C760B6D1-135E-6380-8C01-C50D322D67D9}"/>
              </a:ext>
            </a:extLst>
          </p:cNvPr>
          <p:cNvPicPr>
            <a:picLocks noChangeAspect="1"/>
          </p:cNvPicPr>
          <p:nvPr/>
        </p:nvPicPr>
        <p:blipFill>
          <a:blip r:embed="rId2"/>
          <a:stretch>
            <a:fillRect/>
          </a:stretch>
        </p:blipFill>
        <p:spPr>
          <a:xfrm>
            <a:off x="980661" y="2187867"/>
            <a:ext cx="8645453" cy="815608"/>
          </a:xfrm>
          <a:prstGeom prst="rect">
            <a:avLst/>
          </a:prstGeom>
        </p:spPr>
      </p:pic>
      <p:sp>
        <p:nvSpPr>
          <p:cNvPr id="17" name="TextBox 16">
            <a:extLst>
              <a:ext uri="{FF2B5EF4-FFF2-40B4-BE49-F238E27FC236}">
                <a16:creationId xmlns:a16="http://schemas.microsoft.com/office/drawing/2014/main" id="{80220A62-34B4-408E-7D67-709D6A4740CB}"/>
              </a:ext>
            </a:extLst>
          </p:cNvPr>
          <p:cNvSpPr txBox="1"/>
          <p:nvPr/>
        </p:nvSpPr>
        <p:spPr>
          <a:xfrm>
            <a:off x="848139" y="3055136"/>
            <a:ext cx="9819861" cy="815608"/>
          </a:xfrm>
          <a:prstGeom prst="rect">
            <a:avLst/>
          </a:prstGeom>
          <a:noFill/>
        </p:spPr>
        <p:txBody>
          <a:bodyPr wrap="square">
            <a:spAutoFit/>
          </a:bodyPr>
          <a:lstStyle/>
          <a:p>
            <a:pPr algn="l"/>
            <a:endParaRPr lang="el-GR" sz="1100" b="1" i="0" u="none" strike="noStrike" baseline="0" dirty="0">
              <a:latin typeface="Arial" panose="020B0604020202020204" pitchFamily="34" charset="0"/>
            </a:endParaRPr>
          </a:p>
          <a:p>
            <a:r>
              <a:rPr lang="el-GR" sz="1800" b="1" i="0" u="none" strike="noStrike" baseline="0" dirty="0">
                <a:latin typeface="Arial" panose="020B0604020202020204" pitchFamily="34" charset="0"/>
              </a:rPr>
              <a:t>ακολουθούμενη από την αναγωγή του νιτρώδους σε αμμώνιο με μεταφορά έξι ηλεκτρονίων, αντίδραση που καταλύεται από την </a:t>
            </a:r>
            <a:r>
              <a:rPr lang="el-GR" sz="1800" b="1" i="0" u="none" strike="noStrike" baseline="0" dirty="0" err="1">
                <a:latin typeface="Arial" panose="020B0604020202020204" pitchFamily="34" charset="0"/>
              </a:rPr>
              <a:t>αναγωγάση</a:t>
            </a:r>
            <a:r>
              <a:rPr lang="el-GR" sz="1800" b="1" i="0" u="none" strike="noStrike" baseline="0" dirty="0">
                <a:latin typeface="Arial" panose="020B0604020202020204" pitchFamily="34" charset="0"/>
              </a:rPr>
              <a:t> του νιτρώδους</a:t>
            </a:r>
          </a:p>
        </p:txBody>
      </p:sp>
      <p:pic>
        <p:nvPicPr>
          <p:cNvPr id="19" name="Εικόνα 18">
            <a:extLst>
              <a:ext uri="{FF2B5EF4-FFF2-40B4-BE49-F238E27FC236}">
                <a16:creationId xmlns:a16="http://schemas.microsoft.com/office/drawing/2014/main" id="{EE88ADCC-3F1F-7ECE-662A-67A64299A313}"/>
              </a:ext>
            </a:extLst>
          </p:cNvPr>
          <p:cNvPicPr>
            <a:picLocks noChangeAspect="1"/>
          </p:cNvPicPr>
          <p:nvPr/>
        </p:nvPicPr>
        <p:blipFill>
          <a:blip r:embed="rId3"/>
          <a:stretch>
            <a:fillRect/>
          </a:stretch>
        </p:blipFill>
        <p:spPr>
          <a:xfrm>
            <a:off x="949439" y="3992565"/>
            <a:ext cx="9376878" cy="1039418"/>
          </a:xfrm>
          <a:prstGeom prst="rect">
            <a:avLst/>
          </a:prstGeom>
        </p:spPr>
      </p:pic>
    </p:spTree>
    <p:extLst>
      <p:ext uri="{BB962C8B-B14F-4D97-AF65-F5344CB8AC3E}">
        <p14:creationId xmlns:p14="http://schemas.microsoft.com/office/powerpoint/2010/main" val="170171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705DBC-E3CE-7821-C6BD-54F7A5EC0043}"/>
              </a:ext>
            </a:extLst>
          </p:cNvPr>
          <p:cNvSpPr txBox="1"/>
          <p:nvPr/>
        </p:nvSpPr>
        <p:spPr>
          <a:xfrm>
            <a:off x="689113" y="880263"/>
            <a:ext cx="10694504" cy="1200329"/>
          </a:xfrm>
          <a:prstGeom prst="rect">
            <a:avLst/>
          </a:prstGeom>
          <a:noFill/>
        </p:spPr>
        <p:txBody>
          <a:bodyPr wrap="square">
            <a:spAutoFit/>
          </a:bodyPr>
          <a:lstStyle/>
          <a:p>
            <a:r>
              <a:rPr lang="el-GR" b="1" dirty="0">
                <a:latin typeface="Arial" panose="020B0604020202020204" pitchFamily="34" charset="0"/>
              </a:rPr>
              <a:t>Ο</a:t>
            </a:r>
            <a:r>
              <a:rPr lang="el-GR" sz="1800" b="1" i="0" u="none" strike="noStrike" baseline="0" dirty="0">
                <a:latin typeface="Arial" panose="020B0604020202020204" pitchFamily="34" charset="0"/>
              </a:rPr>
              <a:t>ι ανώτεροι οργανισμοί δεν έχουν τη δυνατότητα να δεσμεύουν άζωτο.</a:t>
            </a:r>
          </a:p>
          <a:p>
            <a:r>
              <a:rPr lang="el-GR" b="1" dirty="0">
                <a:latin typeface="Arial" panose="020B0604020202020204" pitchFamily="34" charset="0"/>
              </a:rPr>
              <a:t>Η</a:t>
            </a:r>
            <a:r>
              <a:rPr lang="el-GR" sz="1800" b="1" i="0" u="none" strike="noStrike" baseline="0" dirty="0">
                <a:latin typeface="Arial" panose="020B0604020202020204" pitchFamily="34" charset="0"/>
              </a:rPr>
              <a:t> μετατροπή του ατμοσφαιρικού αζώτου σε αμμωνία διεκπεραιώνεται από μερικά συμβιωτικά βακτήρια (</a:t>
            </a:r>
            <a:r>
              <a:rPr lang="el-GR" sz="1800" b="1" i="1" u="none" strike="noStrike" baseline="0" dirty="0" err="1">
                <a:latin typeface="Arial" panose="020B0604020202020204" pitchFamily="34" charset="0"/>
              </a:rPr>
              <a:t>Rhizodium</a:t>
            </a:r>
            <a:r>
              <a:rPr lang="el-GR" sz="1800" b="1" i="0" u="none" strike="noStrike" baseline="0" dirty="0">
                <a:latin typeface="Arial" panose="020B0604020202020204" pitchFamily="34" charset="0"/>
              </a:rPr>
              <a:t>) τα οποία εισβάλουν στις ρίζες των ψυχανθών φυτών σχηματίζοντας ριζικά φυμάτια στα οποία δεσμεύουν το άζωτο, τροφοδοτώντας τόσο τα βακτήρια όσο και τα φυτά.</a:t>
            </a:r>
          </a:p>
        </p:txBody>
      </p:sp>
      <p:pic>
        <p:nvPicPr>
          <p:cNvPr id="7" name="Εικόνα 6">
            <a:extLst>
              <a:ext uri="{FF2B5EF4-FFF2-40B4-BE49-F238E27FC236}">
                <a16:creationId xmlns:a16="http://schemas.microsoft.com/office/drawing/2014/main" id="{B2E8490F-2903-D1BB-21FE-0C8A30161CB5}"/>
              </a:ext>
            </a:extLst>
          </p:cNvPr>
          <p:cNvPicPr>
            <a:picLocks noChangeAspect="1"/>
          </p:cNvPicPr>
          <p:nvPr/>
        </p:nvPicPr>
        <p:blipFill>
          <a:blip r:embed="rId2"/>
          <a:stretch>
            <a:fillRect/>
          </a:stretch>
        </p:blipFill>
        <p:spPr>
          <a:xfrm>
            <a:off x="0" y="2085881"/>
            <a:ext cx="12192000" cy="1069474"/>
          </a:xfrm>
          <a:prstGeom prst="rect">
            <a:avLst/>
          </a:prstGeom>
        </p:spPr>
      </p:pic>
      <p:sp>
        <p:nvSpPr>
          <p:cNvPr id="8" name="TextBox 7">
            <a:extLst>
              <a:ext uri="{FF2B5EF4-FFF2-40B4-BE49-F238E27FC236}">
                <a16:creationId xmlns:a16="http://schemas.microsoft.com/office/drawing/2014/main" id="{61A9655E-871E-A9DE-15E9-7400B5257DD0}"/>
              </a:ext>
            </a:extLst>
          </p:cNvPr>
          <p:cNvSpPr txBox="1"/>
          <p:nvPr/>
        </p:nvSpPr>
        <p:spPr>
          <a:xfrm>
            <a:off x="0" y="275509"/>
            <a:ext cx="10535478" cy="461665"/>
          </a:xfrm>
          <a:prstGeom prst="rect">
            <a:avLst/>
          </a:prstGeom>
          <a:noFill/>
        </p:spPr>
        <p:txBody>
          <a:bodyPr wrap="square" rtlCol="0">
            <a:spAutoFit/>
          </a:bodyPr>
          <a:lstStyle/>
          <a:p>
            <a:pPr algn="ctr"/>
            <a:r>
              <a:rPr lang="el-GR" sz="2400" b="1" dirty="0">
                <a:latin typeface="Arial" panose="020B0604020202020204" pitchFamily="34" charset="0"/>
                <a:cs typeface="Arial" panose="020B0604020202020204" pitchFamily="34" charset="0"/>
              </a:rPr>
              <a:t>Δέσμευση αέριου αζώτου (</a:t>
            </a:r>
            <a:r>
              <a:rPr lang="el-GR" sz="2400" b="1" dirty="0" err="1">
                <a:latin typeface="Arial" panose="020B0604020202020204" pitchFamily="34" charset="0"/>
                <a:cs typeface="Arial" panose="020B0604020202020204" pitchFamily="34" charset="0"/>
              </a:rPr>
              <a:t>Δυσκολάκι</a:t>
            </a:r>
            <a:r>
              <a:rPr lang="el-GR" sz="2400" b="1"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EC3B9D9F-3374-9602-C413-A1C4388BF854}"/>
              </a:ext>
            </a:extLst>
          </p:cNvPr>
          <p:cNvSpPr txBox="1"/>
          <p:nvPr/>
        </p:nvSpPr>
        <p:spPr>
          <a:xfrm>
            <a:off x="238539" y="3155355"/>
            <a:ext cx="11595652" cy="1754326"/>
          </a:xfrm>
          <a:prstGeom prst="rect">
            <a:avLst/>
          </a:prstGeom>
          <a:noFill/>
        </p:spPr>
        <p:txBody>
          <a:bodyPr wrap="square">
            <a:spAutoFit/>
          </a:bodyPr>
          <a:lstStyle/>
          <a:p>
            <a:r>
              <a:rPr lang="el-GR" sz="1800" b="1" i="0" u="none" strike="noStrike" baseline="0" dirty="0">
                <a:solidFill>
                  <a:srgbClr val="000000"/>
                </a:solidFill>
                <a:latin typeface="Arial" panose="020B0604020202020204" pitchFamily="34" charset="0"/>
                <a:cs typeface="Arial" panose="020B0604020202020204" pitchFamily="34" charset="0"/>
              </a:rPr>
              <a:t>Παρότι υπάρχει ποικιλομορφία των βακτηρίων που δεσμεύουν άζωτο, τα συστήματα δέσμευσης του N</a:t>
            </a:r>
            <a:r>
              <a:rPr lang="el-GR" sz="800" b="1" i="0" u="none" strike="noStrike" baseline="0" dirty="0">
                <a:solidFill>
                  <a:srgbClr val="000000"/>
                </a:solidFill>
                <a:latin typeface="Arial" panose="020B0604020202020204" pitchFamily="34" charset="0"/>
                <a:cs typeface="Arial" panose="020B0604020202020204" pitchFamily="34" charset="0"/>
              </a:rPr>
              <a:t>2 </a:t>
            </a:r>
            <a:r>
              <a:rPr lang="el-GR" sz="1800" b="1" i="0" u="none" strike="noStrike" baseline="0" dirty="0">
                <a:solidFill>
                  <a:srgbClr val="000000"/>
                </a:solidFill>
                <a:latin typeface="Arial" panose="020B0604020202020204" pitchFamily="34" charset="0"/>
                <a:cs typeface="Arial" panose="020B0604020202020204" pitchFamily="34" charset="0"/>
              </a:rPr>
              <a:t>είναι περίπου ταυτόσημα και θα πρέπει να συντρέχουν τέσσερις βασικές προϋποθέσεις: </a:t>
            </a:r>
          </a:p>
          <a:p>
            <a:r>
              <a:rPr lang="el-GR" sz="1800" b="1" i="0" u="none" strike="noStrike" baseline="0" dirty="0">
                <a:solidFill>
                  <a:srgbClr val="000000"/>
                </a:solidFill>
                <a:latin typeface="Arial" panose="020B0604020202020204" pitchFamily="34" charset="0"/>
                <a:cs typeface="Arial" panose="020B0604020202020204" pitchFamily="34" charset="0"/>
              </a:rPr>
              <a:t>(1) </a:t>
            </a:r>
            <a:r>
              <a:rPr lang="el-GR" sz="1800" b="1" i="0" u="none" strike="noStrike" baseline="0" dirty="0">
                <a:solidFill>
                  <a:srgbClr val="FF0000"/>
                </a:solidFill>
                <a:latin typeface="Arial" panose="020B0604020202020204" pitchFamily="34" charset="0"/>
                <a:cs typeface="Arial" panose="020B0604020202020204" pitchFamily="34" charset="0"/>
              </a:rPr>
              <a:t>το ένζυμο </a:t>
            </a:r>
            <a:r>
              <a:rPr lang="el-GR" sz="1800" b="1" i="1" u="none" strike="noStrike" baseline="0" dirty="0" err="1">
                <a:solidFill>
                  <a:srgbClr val="FF0000"/>
                </a:solidFill>
                <a:latin typeface="Arial" panose="020B0604020202020204" pitchFamily="34" charset="0"/>
                <a:cs typeface="Arial" panose="020B0604020202020204" pitchFamily="34" charset="0"/>
              </a:rPr>
              <a:t>νιτρογενάση</a:t>
            </a:r>
            <a:r>
              <a:rPr lang="el-GR" sz="1800" b="1" i="0" u="none" strike="noStrike" baseline="0" dirty="0">
                <a:solidFill>
                  <a:srgbClr val="FF0000"/>
                </a:solidFill>
                <a:latin typeface="Arial" panose="020B0604020202020204" pitchFamily="34" charset="0"/>
                <a:cs typeface="Arial" panose="020B0604020202020204" pitchFamily="34" charset="0"/>
              </a:rPr>
              <a:t>, </a:t>
            </a:r>
          </a:p>
          <a:p>
            <a:r>
              <a:rPr lang="el-GR" sz="1800" b="1" i="0" u="none" strike="noStrike" baseline="0" dirty="0">
                <a:solidFill>
                  <a:srgbClr val="000000"/>
                </a:solidFill>
                <a:latin typeface="Arial" panose="020B0604020202020204" pitchFamily="34" charset="0"/>
                <a:cs typeface="Arial" panose="020B0604020202020204" pitchFamily="34" charset="0"/>
              </a:rPr>
              <a:t>(2) ένα ισχυρό αναγωγικό μέσο, όπως η </a:t>
            </a:r>
            <a:r>
              <a:rPr lang="el-GR" sz="1800" b="1" i="0" u="none" strike="noStrike" baseline="0" dirty="0" err="1">
                <a:solidFill>
                  <a:srgbClr val="000000"/>
                </a:solidFill>
                <a:latin typeface="Arial" panose="020B0604020202020204" pitchFamily="34" charset="0"/>
                <a:cs typeface="Arial" panose="020B0604020202020204" pitchFamily="34" charset="0"/>
              </a:rPr>
              <a:t>ανηγμένη</a:t>
            </a:r>
            <a:r>
              <a:rPr lang="el-GR" sz="1800" b="1" i="0" u="none" strike="noStrike" baseline="0" dirty="0">
                <a:solidFill>
                  <a:srgbClr val="000000"/>
                </a:solidFill>
                <a:latin typeface="Arial" panose="020B0604020202020204" pitchFamily="34" charset="0"/>
                <a:cs typeface="Arial" panose="020B0604020202020204" pitchFamily="34" charset="0"/>
              </a:rPr>
              <a:t> </a:t>
            </a:r>
            <a:r>
              <a:rPr lang="el-GR" sz="1800" b="1" i="0" u="none" strike="noStrike" baseline="0" dirty="0" err="1">
                <a:solidFill>
                  <a:srgbClr val="000000"/>
                </a:solidFill>
                <a:latin typeface="Arial" panose="020B0604020202020204" pitchFamily="34" charset="0"/>
                <a:cs typeface="Arial" panose="020B0604020202020204" pitchFamily="34" charset="0"/>
              </a:rPr>
              <a:t>φερρεδοξίνη</a:t>
            </a:r>
            <a:r>
              <a:rPr lang="el-GR" sz="1800" b="1" i="0" u="none" strike="noStrike" baseline="0" dirty="0">
                <a:solidFill>
                  <a:srgbClr val="000000"/>
                </a:solidFill>
                <a:latin typeface="Arial" panose="020B0604020202020204" pitchFamily="34" charset="0"/>
                <a:cs typeface="Arial" panose="020B0604020202020204" pitchFamily="34" charset="0"/>
              </a:rPr>
              <a:t>, </a:t>
            </a:r>
          </a:p>
          <a:p>
            <a:r>
              <a:rPr lang="el-GR" sz="1800" b="1" i="0" u="none" strike="noStrike" baseline="0" dirty="0">
                <a:solidFill>
                  <a:srgbClr val="000000"/>
                </a:solidFill>
                <a:latin typeface="Arial" panose="020B0604020202020204" pitchFamily="34" charset="0"/>
                <a:cs typeface="Arial" panose="020B0604020202020204" pitchFamily="34" charset="0"/>
              </a:rPr>
              <a:t>(3) ΑTP </a:t>
            </a:r>
          </a:p>
          <a:p>
            <a:r>
              <a:rPr lang="el-GR" sz="1800" b="1" i="0" u="none" strike="noStrike" baseline="0" dirty="0">
                <a:solidFill>
                  <a:srgbClr val="000000"/>
                </a:solidFill>
                <a:latin typeface="Arial" panose="020B0604020202020204" pitchFamily="34" charset="0"/>
                <a:cs typeface="Arial" panose="020B0604020202020204" pitchFamily="34" charset="0"/>
              </a:rPr>
              <a:t>(4) συνθήκες απουσίας Ο</a:t>
            </a:r>
            <a:r>
              <a:rPr lang="el-GR" sz="800" b="1" i="0" u="none" strike="noStrike" baseline="0" dirty="0">
                <a:solidFill>
                  <a:srgbClr val="000000"/>
                </a:solidFill>
                <a:latin typeface="Arial" panose="020B0604020202020204" pitchFamily="34" charset="0"/>
                <a:cs typeface="Arial" panose="020B0604020202020204" pitchFamily="34" charset="0"/>
              </a:rPr>
              <a:t>2</a:t>
            </a:r>
            <a:endParaRPr lang="el-GR" b="1" dirty="0">
              <a:latin typeface="Arial" panose="020B0604020202020204" pitchFamily="34" charset="0"/>
              <a:cs typeface="Arial" panose="020B0604020202020204" pitchFamily="34" charset="0"/>
            </a:endParaRPr>
          </a:p>
        </p:txBody>
      </p:sp>
      <p:pic>
        <p:nvPicPr>
          <p:cNvPr id="12" name="Εικόνα 11">
            <a:extLst>
              <a:ext uri="{FF2B5EF4-FFF2-40B4-BE49-F238E27FC236}">
                <a16:creationId xmlns:a16="http://schemas.microsoft.com/office/drawing/2014/main" id="{61531FBF-65EC-25C1-F652-957E6D9211C8}"/>
              </a:ext>
            </a:extLst>
          </p:cNvPr>
          <p:cNvPicPr>
            <a:picLocks noChangeAspect="1"/>
          </p:cNvPicPr>
          <p:nvPr/>
        </p:nvPicPr>
        <p:blipFill>
          <a:blip r:embed="rId3"/>
          <a:stretch>
            <a:fillRect/>
          </a:stretch>
        </p:blipFill>
        <p:spPr>
          <a:xfrm>
            <a:off x="8198766" y="4504062"/>
            <a:ext cx="3873964" cy="2347064"/>
          </a:xfrm>
          <a:prstGeom prst="rect">
            <a:avLst/>
          </a:prstGeom>
        </p:spPr>
      </p:pic>
    </p:spTree>
    <p:extLst>
      <p:ext uri="{BB962C8B-B14F-4D97-AF65-F5344CB8AC3E}">
        <p14:creationId xmlns:p14="http://schemas.microsoft.com/office/powerpoint/2010/main" val="421440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799F46-A0BE-E268-7711-0CB1BBFBEBD9}"/>
              </a:ext>
            </a:extLst>
          </p:cNvPr>
          <p:cNvSpPr txBox="1"/>
          <p:nvPr/>
        </p:nvSpPr>
        <p:spPr>
          <a:xfrm>
            <a:off x="3167269" y="311705"/>
            <a:ext cx="6096000" cy="523220"/>
          </a:xfrm>
          <a:prstGeom prst="rect">
            <a:avLst/>
          </a:prstGeom>
          <a:noFill/>
        </p:spPr>
        <p:txBody>
          <a:bodyPr wrap="square">
            <a:spAutoFit/>
          </a:bodyPr>
          <a:lstStyle/>
          <a:p>
            <a:pPr algn="ctr"/>
            <a:r>
              <a:rPr lang="el-GR" sz="2800" b="1" i="0" u="none" strike="noStrike" baseline="0" dirty="0">
                <a:latin typeface="Arial" panose="020B0604020202020204" pitchFamily="34" charset="0"/>
              </a:rPr>
              <a:t>Αντίδραση της </a:t>
            </a:r>
            <a:r>
              <a:rPr lang="el-GR" sz="2800" b="1" i="0" u="none" strike="noStrike" baseline="0" dirty="0" err="1">
                <a:latin typeface="Arial" panose="020B0604020202020204" pitchFamily="34" charset="0"/>
              </a:rPr>
              <a:t>νιτρογενάσης</a:t>
            </a:r>
            <a:endParaRPr lang="el-GR" sz="2800" b="1" dirty="0"/>
          </a:p>
        </p:txBody>
      </p:sp>
      <p:pic>
        <p:nvPicPr>
          <p:cNvPr id="9" name="Εικόνα 8">
            <a:extLst>
              <a:ext uri="{FF2B5EF4-FFF2-40B4-BE49-F238E27FC236}">
                <a16:creationId xmlns:a16="http://schemas.microsoft.com/office/drawing/2014/main" id="{FAB1C3C6-A23B-93C0-26AB-DBA0E1E77945}"/>
              </a:ext>
            </a:extLst>
          </p:cNvPr>
          <p:cNvPicPr>
            <a:picLocks noChangeAspect="1"/>
          </p:cNvPicPr>
          <p:nvPr/>
        </p:nvPicPr>
        <p:blipFill>
          <a:blip r:embed="rId2"/>
          <a:stretch>
            <a:fillRect/>
          </a:stretch>
        </p:blipFill>
        <p:spPr>
          <a:xfrm>
            <a:off x="1101874" y="834925"/>
            <a:ext cx="9837862" cy="3079123"/>
          </a:xfrm>
          <a:prstGeom prst="rect">
            <a:avLst/>
          </a:prstGeom>
        </p:spPr>
      </p:pic>
      <p:sp>
        <p:nvSpPr>
          <p:cNvPr id="11" name="TextBox 10">
            <a:extLst>
              <a:ext uri="{FF2B5EF4-FFF2-40B4-BE49-F238E27FC236}">
                <a16:creationId xmlns:a16="http://schemas.microsoft.com/office/drawing/2014/main" id="{A0AE6DC8-4D37-5007-10E8-38E72E815D3F}"/>
              </a:ext>
            </a:extLst>
          </p:cNvPr>
          <p:cNvSpPr txBox="1"/>
          <p:nvPr/>
        </p:nvSpPr>
        <p:spPr>
          <a:xfrm>
            <a:off x="980661" y="3914048"/>
            <a:ext cx="10230678" cy="1200329"/>
          </a:xfrm>
          <a:prstGeom prst="rect">
            <a:avLst/>
          </a:prstGeom>
          <a:noFill/>
        </p:spPr>
        <p:txBody>
          <a:bodyPr wrap="square">
            <a:spAutoFit/>
          </a:bodyPr>
          <a:lstStyle/>
          <a:p>
            <a:r>
              <a:rPr lang="el-GR" sz="1800" b="1" i="0" u="none" strike="noStrike" baseline="0" dirty="0">
                <a:latin typeface="Arial" panose="020B0604020202020204" pitchFamily="34" charset="0"/>
                <a:cs typeface="Arial" panose="020B0604020202020204" pitchFamily="34" charset="0"/>
              </a:rPr>
              <a:t>Ανάλογα με το βακτήριο, τα ηλεκτρόνια για την αναγωγή του Ν</a:t>
            </a:r>
            <a:r>
              <a:rPr lang="el-GR" sz="800" b="1" i="0" u="none" strike="noStrike" baseline="0" dirty="0">
                <a:latin typeface="Arial" panose="020B0604020202020204" pitchFamily="34" charset="0"/>
                <a:cs typeface="Arial" panose="020B0604020202020204" pitchFamily="34" charset="0"/>
              </a:rPr>
              <a:t>2 </a:t>
            </a:r>
            <a:r>
              <a:rPr lang="el-GR" sz="1800" b="1" i="0" u="none" strike="noStrike" baseline="0" dirty="0">
                <a:latin typeface="Arial" panose="020B0604020202020204" pitchFamily="34" charset="0"/>
                <a:cs typeface="Arial" panose="020B0604020202020204" pitchFamily="34" charset="0"/>
              </a:rPr>
              <a:t>μπορεί να</a:t>
            </a:r>
          </a:p>
          <a:p>
            <a:r>
              <a:rPr lang="el-GR" sz="1800" b="1" i="0" u="none" strike="noStrike" baseline="0" dirty="0">
                <a:latin typeface="Arial" panose="020B0604020202020204" pitchFamily="34" charset="0"/>
                <a:cs typeface="Arial" panose="020B0604020202020204" pitchFamily="34" charset="0"/>
              </a:rPr>
              <a:t>προέρχονται από το φως, το NADH, το αέριο υδρογόνο ή το </a:t>
            </a:r>
            <a:r>
              <a:rPr lang="el-GR" sz="1800" b="1" i="0" u="none" strike="noStrike" baseline="0" dirty="0" err="1">
                <a:latin typeface="Arial" panose="020B0604020202020204" pitchFamily="34" charset="0"/>
                <a:cs typeface="Arial" panose="020B0604020202020204" pitchFamily="34" charset="0"/>
              </a:rPr>
              <a:t>πυροσταφυλικό</a:t>
            </a:r>
            <a:r>
              <a:rPr lang="el-GR" sz="1800" b="1" i="0" u="none" strike="noStrike" baseline="0" dirty="0">
                <a:latin typeface="Arial" panose="020B0604020202020204" pitchFamily="34" charset="0"/>
                <a:cs typeface="Arial" panose="020B0604020202020204" pitchFamily="34" charset="0"/>
              </a:rPr>
              <a:t>. </a:t>
            </a:r>
          </a:p>
          <a:p>
            <a:r>
              <a:rPr lang="el-GR" sz="1800" b="1" i="0" u="none" strike="noStrike" baseline="0" dirty="0">
                <a:latin typeface="Arial" panose="020B0604020202020204" pitchFamily="34" charset="0"/>
                <a:cs typeface="Arial" panose="020B0604020202020204" pitchFamily="34" charset="0"/>
              </a:rPr>
              <a:t>Ο πρωταρχικός δότης </a:t>
            </a:r>
            <a:r>
              <a:rPr lang="el-GR" b="1" dirty="0">
                <a:latin typeface="Arial" panose="020B0604020202020204" pitchFamily="34" charset="0"/>
                <a:cs typeface="Arial" panose="020B0604020202020204" pitchFamily="34" charset="0"/>
              </a:rPr>
              <a:t>ηλεκτρονίων</a:t>
            </a:r>
            <a:r>
              <a:rPr lang="el-GR" b="1" i="1" dirty="0">
                <a:latin typeface="Arial" panose="020B0604020202020204" pitchFamily="34" charset="0"/>
                <a:cs typeface="Arial" panose="020B0604020202020204" pitchFamily="34" charset="0"/>
              </a:rPr>
              <a:t> </a:t>
            </a:r>
            <a:r>
              <a:rPr lang="el-GR" sz="1800" b="1" i="0" u="none" strike="noStrike" baseline="0" dirty="0">
                <a:latin typeface="Arial" panose="020B0604020202020204" pitchFamily="34" charset="0"/>
                <a:cs typeface="Arial" panose="020B0604020202020204" pitchFamily="34" charset="0"/>
              </a:rPr>
              <a:t>για το σύστημα της </a:t>
            </a:r>
            <a:r>
              <a:rPr lang="el-GR" sz="1800" b="1" i="0" u="none" strike="noStrike" baseline="0" dirty="0" err="1">
                <a:latin typeface="Arial" panose="020B0604020202020204" pitchFamily="34" charset="0"/>
                <a:cs typeface="Arial" panose="020B0604020202020204" pitchFamily="34" charset="0"/>
              </a:rPr>
              <a:t>νιτρογενάσης</a:t>
            </a:r>
            <a:r>
              <a:rPr lang="el-GR" sz="1800" b="1" i="0" u="none" strike="noStrike" baseline="0" dirty="0">
                <a:latin typeface="Arial" panose="020B0604020202020204" pitchFamily="34" charset="0"/>
                <a:cs typeface="Arial" panose="020B0604020202020204" pitchFamily="34" charset="0"/>
              </a:rPr>
              <a:t> είναι η </a:t>
            </a:r>
            <a:r>
              <a:rPr lang="el-GR" sz="1800" b="1" i="0" u="none" strike="noStrike" baseline="0" dirty="0" err="1">
                <a:latin typeface="Arial" panose="020B0604020202020204" pitchFamily="34" charset="0"/>
                <a:cs typeface="Arial" panose="020B0604020202020204" pitchFamily="34" charset="0"/>
              </a:rPr>
              <a:t>ανηγμένη</a:t>
            </a:r>
            <a:r>
              <a:rPr lang="el-GR" sz="1800" b="1" i="0" u="none" strike="noStrike" baseline="0" dirty="0">
                <a:latin typeface="Arial" panose="020B0604020202020204" pitchFamily="34" charset="0"/>
                <a:cs typeface="Arial" panose="020B0604020202020204" pitchFamily="34" charset="0"/>
              </a:rPr>
              <a:t> </a:t>
            </a:r>
            <a:r>
              <a:rPr lang="el-GR" sz="1800" b="1" i="0" u="none" strike="noStrike" baseline="0" dirty="0" err="1">
                <a:latin typeface="Arial" panose="020B0604020202020204" pitchFamily="34" charset="0"/>
                <a:cs typeface="Arial" panose="020B0604020202020204" pitchFamily="34" charset="0"/>
              </a:rPr>
              <a:t>φερρεδοξίνη</a:t>
            </a:r>
            <a:r>
              <a:rPr lang="el-GR" sz="1800" b="1" i="0" u="none" strike="noStrike" baseline="0" dirty="0">
                <a:latin typeface="Arial" panose="020B0604020202020204" pitchFamily="34" charset="0"/>
                <a:cs typeface="Arial" panose="020B0604020202020204" pitchFamily="34" charset="0"/>
              </a:rPr>
              <a:t>.</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17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F7B5C649-59DF-1130-66DA-0C133BA0AC3C}"/>
              </a:ext>
            </a:extLst>
          </p:cNvPr>
          <p:cNvPicPr>
            <a:picLocks noChangeAspect="1"/>
          </p:cNvPicPr>
          <p:nvPr/>
        </p:nvPicPr>
        <p:blipFill>
          <a:blip r:embed="rId2"/>
          <a:stretch>
            <a:fillRect/>
          </a:stretch>
        </p:blipFill>
        <p:spPr>
          <a:xfrm>
            <a:off x="238538" y="2590608"/>
            <a:ext cx="7620947" cy="2443186"/>
          </a:xfrm>
          <a:prstGeom prst="rect">
            <a:avLst/>
          </a:prstGeom>
        </p:spPr>
      </p:pic>
      <p:sp>
        <p:nvSpPr>
          <p:cNvPr id="2" name="Τίτλος 1">
            <a:extLst>
              <a:ext uri="{FF2B5EF4-FFF2-40B4-BE49-F238E27FC236}">
                <a16:creationId xmlns:a16="http://schemas.microsoft.com/office/drawing/2014/main" id="{16827A6B-9EA9-DDDC-B818-2728D7D81474}"/>
              </a:ext>
            </a:extLst>
          </p:cNvPr>
          <p:cNvSpPr>
            <a:spLocks noGrp="1"/>
          </p:cNvSpPr>
          <p:nvPr>
            <p:ph type="title"/>
          </p:nvPr>
        </p:nvSpPr>
        <p:spPr>
          <a:xfrm>
            <a:off x="838200" y="-333607"/>
            <a:ext cx="10515600" cy="1325563"/>
          </a:xfrm>
        </p:spPr>
        <p:txBody>
          <a:bodyPr/>
          <a:lstStyle/>
          <a:p>
            <a:pPr algn="ctr"/>
            <a:r>
              <a:rPr lang="el-GR" b="1" dirty="0">
                <a:latin typeface="Arial" panose="020B0604020202020204" pitchFamily="34" charset="0"/>
                <a:cs typeface="Arial" panose="020B0604020202020204" pitchFamily="34" charset="0"/>
              </a:rPr>
              <a:t>ΕΚΠΛΗΞΗ Ο ΝΙΤΡΟΠΛΑΣΤΗΣ</a:t>
            </a:r>
          </a:p>
        </p:txBody>
      </p:sp>
      <p:sp>
        <p:nvSpPr>
          <p:cNvPr id="3" name="Θέση περιεχομένου 2">
            <a:extLst>
              <a:ext uri="{FF2B5EF4-FFF2-40B4-BE49-F238E27FC236}">
                <a16:creationId xmlns:a16="http://schemas.microsoft.com/office/drawing/2014/main" id="{EE59EE75-CDB6-AAB5-44F9-40984132B59E}"/>
              </a:ext>
            </a:extLst>
          </p:cNvPr>
          <p:cNvSpPr>
            <a:spLocks noGrp="1"/>
          </p:cNvSpPr>
          <p:nvPr>
            <p:ph idx="1"/>
          </p:nvPr>
        </p:nvSpPr>
        <p:spPr>
          <a:xfrm>
            <a:off x="106017" y="648840"/>
            <a:ext cx="12085983" cy="1977749"/>
          </a:xfrm>
        </p:spPr>
        <p:txBody>
          <a:bodyPr>
            <a:normAutofit lnSpcReduction="10000"/>
          </a:bodyPr>
          <a:lstStyle/>
          <a:p>
            <a:pPr marL="0" indent="0">
              <a:buNone/>
            </a:pPr>
            <a:r>
              <a:rPr lang="el-GR" sz="2400" dirty="0">
                <a:latin typeface="Arial" panose="020B0604020202020204" pitchFamily="34" charset="0"/>
                <a:cs typeface="Arial" panose="020B0604020202020204" pitchFamily="34" charset="0"/>
              </a:rPr>
              <a:t>Τον Απρίλιο του 2024</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αποδείχθηκε ότι </a:t>
            </a:r>
            <a:r>
              <a:rPr lang="el-GR" sz="2400" dirty="0" err="1">
                <a:latin typeface="Arial" panose="020B0604020202020204" pitchFamily="34" charset="0"/>
                <a:cs typeface="Arial" panose="020B0604020202020204" pitchFamily="34" charset="0"/>
              </a:rPr>
              <a:t>φύκη</a:t>
            </a:r>
            <a:r>
              <a:rPr lang="el-GR" sz="2400" dirty="0">
                <a:latin typeface="Arial" panose="020B0604020202020204" pitchFamily="34" charset="0"/>
                <a:cs typeface="Arial" panose="020B0604020202020204" pitchFamily="34" charset="0"/>
              </a:rPr>
              <a:t> του γένους </a:t>
            </a:r>
            <a:r>
              <a:rPr lang="en-GB" sz="2400" dirty="0" err="1">
                <a:latin typeface="Arial" panose="020B0604020202020204" pitchFamily="34" charset="0"/>
                <a:cs typeface="Arial" panose="020B0604020202020204" pitchFamily="34" charset="0"/>
              </a:rPr>
              <a:t>Braarudosphaera</a:t>
            </a:r>
            <a:r>
              <a:rPr lang="el-GR" sz="2400" dirty="0">
                <a:latin typeface="Arial" panose="020B0604020202020204" pitchFamily="34" charset="0"/>
                <a:cs typeface="Arial" panose="020B0604020202020204" pitchFamily="34" charset="0"/>
              </a:rPr>
              <a:t> διαθέτουν ένα νέο οργανίδιο, τον </a:t>
            </a:r>
            <a:r>
              <a:rPr lang="el-GR" sz="2400" dirty="0" err="1">
                <a:latin typeface="Arial" panose="020B0604020202020204" pitchFamily="34" charset="0"/>
                <a:cs typeface="Arial" panose="020B0604020202020204" pitchFamily="34" charset="0"/>
              </a:rPr>
              <a:t>νιτροπλάστη</a:t>
            </a:r>
            <a:r>
              <a:rPr lang="el-GR" sz="2400" dirty="0">
                <a:latin typeface="Arial" panose="020B0604020202020204" pitchFamily="34" charset="0"/>
                <a:cs typeface="Arial" panose="020B0604020202020204" pitchFamily="34" charset="0"/>
              </a:rPr>
              <a:t>, όπου το άζωτο μετατρέπεται σε αμμωνία. Αυτή η ανακάλυψη ανοίγει το δρόμο για την δημιουργία φυτών με την ικανότητα απορρόφησης αζώτου. </a:t>
            </a:r>
          </a:p>
          <a:p>
            <a:pPr marL="0" indent="0">
              <a:buNone/>
            </a:pPr>
            <a:r>
              <a:rPr lang="el-GR" sz="2400" dirty="0">
                <a:latin typeface="Arial" panose="020B0604020202020204" pitchFamily="34" charset="0"/>
                <a:cs typeface="Arial" panose="020B0604020202020204" pitchFamily="34" charset="0"/>
              </a:rPr>
              <a:t>Ο </a:t>
            </a:r>
            <a:r>
              <a:rPr lang="el-GR" sz="2400" dirty="0" err="1">
                <a:latin typeface="Arial" panose="020B0604020202020204" pitchFamily="34" charset="0"/>
                <a:cs typeface="Arial" panose="020B0604020202020204" pitchFamily="34" charset="0"/>
              </a:rPr>
              <a:t>νιτροπλάστης</a:t>
            </a:r>
            <a:r>
              <a:rPr lang="el-GR" sz="2400" dirty="0">
                <a:latin typeface="Arial" panose="020B0604020202020204" pitchFamily="34" charset="0"/>
                <a:cs typeface="Arial" panose="020B0604020202020204" pitchFamily="34" charset="0"/>
              </a:rPr>
              <a:t> προέκυψε από ενσωμάτωση του πρόγονου του </a:t>
            </a:r>
            <a:r>
              <a:rPr lang="el-GR" sz="2400" dirty="0" err="1">
                <a:latin typeface="Arial" panose="020B0604020202020204" pitchFamily="34" charset="0"/>
                <a:cs typeface="Arial" panose="020B0604020202020204" pitchFamily="34" charset="0"/>
              </a:rPr>
              <a:t>κυανοβακτηρίου</a:t>
            </a:r>
            <a:r>
              <a:rPr lang="el-GR" sz="2400"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Atelocyanobacterium</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thalassa</a:t>
            </a:r>
            <a:r>
              <a:rPr lang="el-GR" sz="2400" i="1" dirty="0">
                <a:latin typeface="Arial" panose="020B0604020202020204" pitchFamily="34" charset="0"/>
                <a:cs typeface="Arial" panose="020B0604020202020204" pitchFamily="34" charset="0"/>
              </a:rPr>
              <a:t> </a:t>
            </a:r>
            <a:r>
              <a:rPr lang="el-GR" sz="2400" dirty="0" err="1">
                <a:latin typeface="Arial" panose="020B0604020202020204" pitchFamily="34" charset="0"/>
                <a:cs typeface="Arial" panose="020B0604020202020204" pitchFamily="34" charset="0"/>
              </a:rPr>
              <a:t>πρίν</a:t>
            </a:r>
            <a:r>
              <a:rPr lang="el-GR" sz="2400" dirty="0">
                <a:latin typeface="Arial" panose="020B0604020202020204" pitchFamily="34" charset="0"/>
                <a:cs typeface="Arial" panose="020B0604020202020204" pitchFamily="34" charset="0"/>
              </a:rPr>
              <a:t> από 100 </a:t>
            </a:r>
            <a:r>
              <a:rPr lang="el-GR" sz="2400" dirty="0" err="1">
                <a:latin typeface="Arial" panose="020B0604020202020204" pitchFamily="34" charset="0"/>
                <a:cs typeface="Arial" panose="020B0604020202020204" pitchFamily="34" charset="0"/>
              </a:rPr>
              <a:t>εκκατομύρια</a:t>
            </a:r>
            <a:r>
              <a:rPr lang="el-GR" sz="2400" dirty="0">
                <a:latin typeface="Arial" panose="020B0604020202020204" pitchFamily="34" charset="0"/>
                <a:cs typeface="Arial" panose="020B0604020202020204" pitchFamily="34" charset="0"/>
              </a:rPr>
              <a:t> χρόνια. </a:t>
            </a:r>
          </a:p>
          <a:p>
            <a:pPr marL="0" indent="0">
              <a:buNone/>
            </a:pPr>
            <a:endParaRPr lang="el-G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9FD5215-0684-B17A-5225-ABA983CC6D14}"/>
              </a:ext>
            </a:extLst>
          </p:cNvPr>
          <p:cNvSpPr txBox="1"/>
          <p:nvPr/>
        </p:nvSpPr>
        <p:spPr>
          <a:xfrm>
            <a:off x="410817" y="6322326"/>
            <a:ext cx="7977809" cy="369332"/>
          </a:xfrm>
          <a:prstGeom prst="rect">
            <a:avLst/>
          </a:prstGeom>
          <a:noFill/>
        </p:spPr>
        <p:txBody>
          <a:bodyPr wrap="square">
            <a:spAutoFit/>
          </a:bodyPr>
          <a:lstStyle/>
          <a:p>
            <a:r>
              <a:rPr lang="en-GB" dirty="0"/>
              <a:t>https://www.sciencenews.org/article/marine-alga-eukaryote-pull-nitrogen-air</a:t>
            </a:r>
            <a:endParaRPr lang="el-GR" dirty="0"/>
          </a:p>
        </p:txBody>
      </p:sp>
      <p:sp>
        <p:nvSpPr>
          <p:cNvPr id="8" name="TextBox 7">
            <a:extLst>
              <a:ext uri="{FF2B5EF4-FFF2-40B4-BE49-F238E27FC236}">
                <a16:creationId xmlns:a16="http://schemas.microsoft.com/office/drawing/2014/main" id="{4B1C1EA9-3D47-F996-B743-392B7787FDB0}"/>
              </a:ext>
            </a:extLst>
          </p:cNvPr>
          <p:cNvSpPr txBox="1"/>
          <p:nvPr/>
        </p:nvSpPr>
        <p:spPr>
          <a:xfrm>
            <a:off x="106017" y="5247861"/>
            <a:ext cx="7527235" cy="923330"/>
          </a:xfrm>
          <a:prstGeom prst="rect">
            <a:avLst/>
          </a:prstGeom>
          <a:noFill/>
        </p:spPr>
        <p:txBody>
          <a:bodyPr wrap="square" rtlCol="0">
            <a:spAutoFit/>
          </a:bodyPr>
          <a:lstStyle/>
          <a:p>
            <a:r>
              <a:rPr lang="el-GR" dirty="0"/>
              <a:t>Κυτταρική διαίρεση του </a:t>
            </a:r>
            <a:r>
              <a:rPr lang="en-GB" dirty="0" err="1"/>
              <a:t>Braarudosphaera</a:t>
            </a:r>
            <a:r>
              <a:rPr lang="el-GR" dirty="0"/>
              <a:t>. </a:t>
            </a:r>
          </a:p>
          <a:p>
            <a:r>
              <a:rPr lang="el-GR" dirty="0"/>
              <a:t>Γαλάζιο (</a:t>
            </a:r>
            <a:r>
              <a:rPr lang="el-GR" dirty="0" err="1"/>
              <a:t>νιτροπλάστης</a:t>
            </a:r>
            <a:r>
              <a:rPr lang="el-GR" dirty="0"/>
              <a:t>), Σκούρο μπλε (πυρήνας), Πράσινο (μιτοχόνδρια), Ανοιχτό μπλε (</a:t>
            </a:r>
            <a:r>
              <a:rPr lang="el-GR" dirty="0" err="1"/>
              <a:t>χλωροπλάστες</a:t>
            </a:r>
            <a:r>
              <a:rPr lang="el-GR" dirty="0"/>
              <a:t>) </a:t>
            </a:r>
          </a:p>
        </p:txBody>
      </p:sp>
      <p:pic>
        <p:nvPicPr>
          <p:cNvPr id="9" name="Εικόνα 8">
            <a:extLst>
              <a:ext uri="{FF2B5EF4-FFF2-40B4-BE49-F238E27FC236}">
                <a16:creationId xmlns:a16="http://schemas.microsoft.com/office/drawing/2014/main" id="{98843F28-E68E-725D-82ED-46C32F28558E}"/>
              </a:ext>
            </a:extLst>
          </p:cNvPr>
          <p:cNvPicPr>
            <a:picLocks noChangeAspect="1"/>
          </p:cNvPicPr>
          <p:nvPr/>
        </p:nvPicPr>
        <p:blipFill rotWithShape="1">
          <a:blip r:embed="rId3"/>
          <a:srcRect l="14325" r="12422"/>
          <a:stretch/>
        </p:blipFill>
        <p:spPr>
          <a:xfrm>
            <a:off x="8666922" y="2590608"/>
            <a:ext cx="2981740" cy="2292119"/>
          </a:xfrm>
          <a:prstGeom prst="rect">
            <a:avLst/>
          </a:prstGeom>
        </p:spPr>
      </p:pic>
      <p:sp>
        <p:nvSpPr>
          <p:cNvPr id="11" name="TextBox 10">
            <a:extLst>
              <a:ext uri="{FF2B5EF4-FFF2-40B4-BE49-F238E27FC236}">
                <a16:creationId xmlns:a16="http://schemas.microsoft.com/office/drawing/2014/main" id="{151153C5-3129-C505-7078-D56DC9C72119}"/>
              </a:ext>
            </a:extLst>
          </p:cNvPr>
          <p:cNvSpPr txBox="1"/>
          <p:nvPr/>
        </p:nvSpPr>
        <p:spPr>
          <a:xfrm>
            <a:off x="10157792" y="4085639"/>
            <a:ext cx="1795670" cy="369332"/>
          </a:xfrm>
          <a:prstGeom prst="rect">
            <a:avLst/>
          </a:prstGeom>
          <a:noFill/>
        </p:spPr>
        <p:txBody>
          <a:bodyPr wrap="square">
            <a:spAutoFit/>
          </a:bodyPr>
          <a:lstStyle/>
          <a:p>
            <a:r>
              <a:rPr lang="el-GR" dirty="0" err="1"/>
              <a:t>νιτροπλάστης</a:t>
            </a:r>
            <a:endParaRPr lang="el-GR" dirty="0"/>
          </a:p>
        </p:txBody>
      </p:sp>
    </p:spTree>
    <p:extLst>
      <p:ext uri="{BB962C8B-B14F-4D97-AF65-F5344CB8AC3E}">
        <p14:creationId xmlns:p14="http://schemas.microsoft.com/office/powerpoint/2010/main" val="284774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43028-099B-7615-9BFE-FD0A01483775}"/>
              </a:ext>
            </a:extLst>
          </p:cNvPr>
          <p:cNvSpPr txBox="1"/>
          <p:nvPr/>
        </p:nvSpPr>
        <p:spPr>
          <a:xfrm>
            <a:off x="1431235" y="0"/>
            <a:ext cx="9607826" cy="954107"/>
          </a:xfrm>
          <a:prstGeom prst="rect">
            <a:avLst/>
          </a:prstGeom>
          <a:noFill/>
        </p:spPr>
        <p:txBody>
          <a:bodyPr wrap="square">
            <a:spAutoFit/>
          </a:bodyPr>
          <a:lstStyle/>
          <a:p>
            <a:pPr algn="ctr"/>
            <a:endParaRPr lang="el-GR" sz="2800" b="1" i="0" u="none" strike="noStrike" baseline="0" dirty="0">
              <a:latin typeface="Arial" panose="020B0604020202020204" pitchFamily="34" charset="0"/>
            </a:endParaRPr>
          </a:p>
          <a:p>
            <a:pPr algn="ctr"/>
            <a:r>
              <a:rPr lang="el-GR" sz="2800" b="1" i="0" u="none" strike="noStrike" baseline="0" dirty="0">
                <a:latin typeface="Arial" panose="020B0604020202020204" pitchFamily="34" charset="0"/>
              </a:rPr>
              <a:t>Ενσωμάτωση της αμμωνίας σε οργανικές ενώσεις</a:t>
            </a:r>
            <a:endParaRPr lang="el-GR" sz="2800" b="1" dirty="0"/>
          </a:p>
        </p:txBody>
      </p:sp>
      <p:sp>
        <p:nvSpPr>
          <p:cNvPr id="7" name="TextBox 6">
            <a:extLst>
              <a:ext uri="{FF2B5EF4-FFF2-40B4-BE49-F238E27FC236}">
                <a16:creationId xmlns:a16="http://schemas.microsoft.com/office/drawing/2014/main" id="{48574134-52F6-4945-73B6-847A55417B10}"/>
              </a:ext>
            </a:extLst>
          </p:cNvPr>
          <p:cNvSpPr txBox="1"/>
          <p:nvPr/>
        </p:nvSpPr>
        <p:spPr>
          <a:xfrm>
            <a:off x="675861" y="954107"/>
            <a:ext cx="10853530" cy="1107996"/>
          </a:xfrm>
          <a:prstGeom prst="rect">
            <a:avLst/>
          </a:prstGeom>
          <a:noFill/>
        </p:spPr>
        <p:txBody>
          <a:bodyPr wrap="square">
            <a:spAutoFit/>
          </a:bodyPr>
          <a:lstStyle/>
          <a:p>
            <a:pPr algn="l"/>
            <a:endParaRPr lang="el-GR" sz="1200" b="1" i="0" u="none" strike="noStrike" baseline="0" dirty="0">
              <a:latin typeface="Arial" panose="020B0604020202020204" pitchFamily="34" charset="0"/>
              <a:cs typeface="Arial" panose="020B0604020202020204" pitchFamily="34" charset="0"/>
            </a:endParaRPr>
          </a:p>
          <a:p>
            <a:r>
              <a:rPr lang="el-GR" b="1" dirty="0">
                <a:latin typeface="Arial" panose="020B0604020202020204" pitchFamily="34" charset="0"/>
                <a:cs typeface="Arial" panose="020B0604020202020204" pitchFamily="34" charset="0"/>
              </a:rPr>
              <a:t>Ο</a:t>
            </a:r>
            <a:r>
              <a:rPr lang="el-GR" sz="1800" b="1" i="0" u="none" strike="noStrike" baseline="0" dirty="0">
                <a:latin typeface="Arial" panose="020B0604020202020204" pitchFamily="34" charset="0"/>
                <a:cs typeface="Arial" panose="020B0604020202020204" pitchFamily="34" charset="0"/>
              </a:rPr>
              <a:t>ι αντιδράσεις που καταλύονται από τα ένζυμα </a:t>
            </a:r>
            <a:r>
              <a:rPr lang="el-GR" sz="1800" b="1" i="1" u="none" strike="noStrike" baseline="0" dirty="0" err="1">
                <a:latin typeface="Arial" panose="020B0604020202020204" pitchFamily="34" charset="0"/>
                <a:cs typeface="Arial" panose="020B0604020202020204" pitchFamily="34" charset="0"/>
              </a:rPr>
              <a:t>αφυδρογονάση</a:t>
            </a:r>
            <a:r>
              <a:rPr lang="el-GR" sz="1800" b="1" i="1" u="none" strike="noStrike" baseline="0" dirty="0">
                <a:latin typeface="Arial" panose="020B0604020202020204" pitchFamily="34" charset="0"/>
                <a:cs typeface="Arial" panose="020B0604020202020204" pitchFamily="34" charset="0"/>
              </a:rPr>
              <a:t> του </a:t>
            </a:r>
            <a:r>
              <a:rPr lang="el-GR" sz="1800" b="1" i="1" u="none" strike="noStrike" baseline="0" dirty="0" err="1">
                <a:latin typeface="Arial" panose="020B0604020202020204" pitchFamily="34" charset="0"/>
                <a:cs typeface="Arial" panose="020B0604020202020204" pitchFamily="34" charset="0"/>
              </a:rPr>
              <a:t>γλουταμικού</a:t>
            </a:r>
            <a:r>
              <a:rPr lang="el-GR" sz="1800" b="1" i="1" u="none" strike="noStrike" baseline="0" dirty="0">
                <a:latin typeface="Arial" panose="020B0604020202020204" pitchFamily="34" charset="0"/>
                <a:cs typeface="Arial" panose="020B0604020202020204" pitchFamily="34" charset="0"/>
              </a:rPr>
              <a:t> </a:t>
            </a:r>
            <a:r>
              <a:rPr lang="el-GR" sz="1800" b="1" i="0" u="none" strike="noStrike" baseline="0" dirty="0">
                <a:latin typeface="Arial" panose="020B0604020202020204" pitchFamily="34" charset="0"/>
                <a:cs typeface="Arial" panose="020B0604020202020204" pitchFamily="34" charset="0"/>
              </a:rPr>
              <a:t>και </a:t>
            </a:r>
            <a:r>
              <a:rPr lang="el-GR" sz="1800" b="1" i="1" u="none" strike="noStrike" baseline="0" dirty="0" err="1">
                <a:latin typeface="Arial" panose="020B0604020202020204" pitchFamily="34" charset="0"/>
                <a:cs typeface="Arial" panose="020B0604020202020204" pitchFamily="34" charset="0"/>
              </a:rPr>
              <a:t>συνθετάση</a:t>
            </a:r>
            <a:r>
              <a:rPr lang="el-GR" sz="1800" b="1" i="1" u="none" strike="noStrike" baseline="0" dirty="0">
                <a:latin typeface="Arial" panose="020B0604020202020204" pitchFamily="34" charset="0"/>
                <a:cs typeface="Arial" panose="020B0604020202020204" pitchFamily="34" charset="0"/>
              </a:rPr>
              <a:t> της </a:t>
            </a:r>
            <a:r>
              <a:rPr lang="el-GR" sz="1800" b="1" i="1" u="none" strike="noStrike" baseline="0" dirty="0" err="1">
                <a:latin typeface="Arial" panose="020B0604020202020204" pitchFamily="34" charset="0"/>
                <a:cs typeface="Arial" panose="020B0604020202020204" pitchFamily="34" charset="0"/>
              </a:rPr>
              <a:t>γλουταμίνης</a:t>
            </a:r>
            <a:r>
              <a:rPr lang="el-GR" sz="1800" b="1" i="1" u="none" strike="noStrike" baseline="0" dirty="0">
                <a:latin typeface="Arial" panose="020B0604020202020204" pitchFamily="34" charset="0"/>
                <a:cs typeface="Arial" panose="020B0604020202020204" pitchFamily="34" charset="0"/>
              </a:rPr>
              <a:t> </a:t>
            </a:r>
            <a:r>
              <a:rPr lang="el-GR" sz="1800" b="1" i="0" u="none" strike="noStrike" baseline="0" dirty="0">
                <a:latin typeface="Arial" panose="020B0604020202020204" pitchFamily="34" charset="0"/>
                <a:cs typeface="Arial" panose="020B0604020202020204" pitchFamily="34" charset="0"/>
              </a:rPr>
              <a:t>είναι υπεύθυνες για το μεγαλύτερο μέρος της αφομοίωσης του αμμωνίου σε ενώσεις άνθρακα. </a:t>
            </a:r>
            <a:endParaRPr lang="el-GR" b="1" dirty="0">
              <a:latin typeface="Arial" panose="020B0604020202020204" pitchFamily="34" charset="0"/>
              <a:cs typeface="Arial" panose="020B0604020202020204" pitchFamily="34" charset="0"/>
            </a:endParaRPr>
          </a:p>
        </p:txBody>
      </p:sp>
      <p:pic>
        <p:nvPicPr>
          <p:cNvPr id="9" name="Εικόνα 8">
            <a:extLst>
              <a:ext uri="{FF2B5EF4-FFF2-40B4-BE49-F238E27FC236}">
                <a16:creationId xmlns:a16="http://schemas.microsoft.com/office/drawing/2014/main" id="{F66B9E77-920A-CF8E-2BFA-4A3059D421A4}"/>
              </a:ext>
            </a:extLst>
          </p:cNvPr>
          <p:cNvPicPr>
            <a:picLocks noChangeAspect="1"/>
          </p:cNvPicPr>
          <p:nvPr/>
        </p:nvPicPr>
        <p:blipFill>
          <a:blip r:embed="rId2"/>
          <a:stretch>
            <a:fillRect/>
          </a:stretch>
        </p:blipFill>
        <p:spPr>
          <a:xfrm>
            <a:off x="620289" y="2279374"/>
            <a:ext cx="10909102" cy="3935895"/>
          </a:xfrm>
          <a:prstGeom prst="rect">
            <a:avLst/>
          </a:prstGeom>
        </p:spPr>
      </p:pic>
    </p:spTree>
    <p:extLst>
      <p:ext uri="{BB962C8B-B14F-4D97-AF65-F5344CB8AC3E}">
        <p14:creationId xmlns:p14="http://schemas.microsoft.com/office/powerpoint/2010/main" val="338461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E8B9CD-1FD4-C4F0-FF56-EE40B0272F26}"/>
              </a:ext>
            </a:extLst>
          </p:cNvPr>
          <p:cNvSpPr>
            <a:spLocks noGrp="1"/>
          </p:cNvSpPr>
          <p:nvPr>
            <p:ph type="title"/>
          </p:nvPr>
        </p:nvSpPr>
        <p:spPr>
          <a:xfrm>
            <a:off x="838200" y="0"/>
            <a:ext cx="10515600" cy="1325563"/>
          </a:xfrm>
        </p:spPr>
        <p:txBody>
          <a:bodyPr/>
          <a:lstStyle/>
          <a:p>
            <a:pPr algn="ctr"/>
            <a:r>
              <a:rPr lang="el-GR" b="1" dirty="0">
                <a:latin typeface="Arial" panose="020B0604020202020204" pitchFamily="34" charset="0"/>
                <a:cs typeface="Arial" panose="020B0604020202020204" pitchFamily="34" charset="0"/>
              </a:rPr>
              <a:t>Ο Κύκλος του Αζώτου</a:t>
            </a:r>
          </a:p>
        </p:txBody>
      </p:sp>
      <p:pic>
        <p:nvPicPr>
          <p:cNvPr id="5" name="Εικόνα 4">
            <a:extLst>
              <a:ext uri="{FF2B5EF4-FFF2-40B4-BE49-F238E27FC236}">
                <a16:creationId xmlns:a16="http://schemas.microsoft.com/office/drawing/2014/main" id="{463EA519-3AB0-A909-B692-EB594B69866F}"/>
              </a:ext>
            </a:extLst>
          </p:cNvPr>
          <p:cNvPicPr>
            <a:picLocks noChangeAspect="1"/>
          </p:cNvPicPr>
          <p:nvPr/>
        </p:nvPicPr>
        <p:blipFill>
          <a:blip r:embed="rId2"/>
          <a:stretch>
            <a:fillRect/>
          </a:stretch>
        </p:blipFill>
        <p:spPr>
          <a:xfrm>
            <a:off x="2014306" y="1029658"/>
            <a:ext cx="7779051" cy="5828342"/>
          </a:xfrm>
          <a:prstGeom prst="rect">
            <a:avLst/>
          </a:prstGeom>
        </p:spPr>
      </p:pic>
    </p:spTree>
    <p:extLst>
      <p:ext uri="{BB962C8B-B14F-4D97-AF65-F5344CB8AC3E}">
        <p14:creationId xmlns:p14="http://schemas.microsoft.com/office/powerpoint/2010/main" val="239877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FB8105-1575-F15F-DA52-EC55EFD06490}"/>
              </a:ext>
            </a:extLst>
          </p:cNvPr>
          <p:cNvSpPr>
            <a:spLocks noGrp="1"/>
          </p:cNvSpPr>
          <p:nvPr>
            <p:ph type="title"/>
          </p:nvPr>
        </p:nvSpPr>
        <p:spPr>
          <a:xfrm>
            <a:off x="987287" y="-249978"/>
            <a:ext cx="10515600" cy="1325563"/>
          </a:xfrm>
        </p:spPr>
        <p:txBody>
          <a:bodyPr>
            <a:normAutofit/>
          </a:bodyPr>
          <a:lstStyle/>
          <a:p>
            <a:r>
              <a:rPr lang="el-GR" sz="3200" dirty="0">
                <a:latin typeface="Arial" panose="020B0604020202020204" pitchFamily="34" charset="0"/>
                <a:cs typeface="Arial" panose="020B0604020202020204" pitchFamily="34" charset="0"/>
              </a:rPr>
              <a:t>Μεταβολισμός Πρωτεϊνών, Σακχάρων και Λιπιδίων</a:t>
            </a:r>
          </a:p>
        </p:txBody>
      </p:sp>
      <p:pic>
        <p:nvPicPr>
          <p:cNvPr id="7" name="Εικόνα 6">
            <a:extLst>
              <a:ext uri="{FF2B5EF4-FFF2-40B4-BE49-F238E27FC236}">
                <a16:creationId xmlns:a16="http://schemas.microsoft.com/office/drawing/2014/main" id="{CE0D5840-9D33-8F7C-3B99-BCCF3C1BBA06}"/>
              </a:ext>
            </a:extLst>
          </p:cNvPr>
          <p:cNvPicPr>
            <a:picLocks noChangeAspect="1"/>
          </p:cNvPicPr>
          <p:nvPr/>
        </p:nvPicPr>
        <p:blipFill>
          <a:blip r:embed="rId2"/>
          <a:stretch>
            <a:fillRect/>
          </a:stretch>
        </p:blipFill>
        <p:spPr>
          <a:xfrm>
            <a:off x="689113" y="772642"/>
            <a:ext cx="10098157" cy="5716502"/>
          </a:xfrm>
          <a:prstGeom prst="rect">
            <a:avLst/>
          </a:prstGeom>
        </p:spPr>
      </p:pic>
    </p:spTree>
    <p:extLst>
      <p:ext uri="{BB962C8B-B14F-4D97-AF65-F5344CB8AC3E}">
        <p14:creationId xmlns:p14="http://schemas.microsoft.com/office/powerpoint/2010/main" val="213800104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1477</Words>
  <Application>Microsoft Office PowerPoint</Application>
  <PresentationFormat>Ευρεία οθόνη</PresentationFormat>
  <Paragraphs>131</Paragraphs>
  <Slides>27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Calibri</vt:lpstr>
      <vt:lpstr>Calibri Light</vt:lpstr>
      <vt:lpstr>Θέμα του Office</vt:lpstr>
      <vt:lpstr>Παρουσίαση του PowerPoint</vt:lpstr>
      <vt:lpstr>Ο Κύκλος του Αζώτου </vt:lpstr>
      <vt:lpstr>Παρουσίαση του PowerPoint</vt:lpstr>
      <vt:lpstr>Παρουσίαση του PowerPoint</vt:lpstr>
      <vt:lpstr>Παρουσίαση του PowerPoint</vt:lpstr>
      <vt:lpstr>ΕΚΠΛΗΞΗ Ο ΝΙΤΡΟΠΛΑΣΤΗΣ</vt:lpstr>
      <vt:lpstr>Παρουσίαση του PowerPoint</vt:lpstr>
      <vt:lpstr>Ο Κύκλος του Αζώτου</vt:lpstr>
      <vt:lpstr>Μεταβολισμός Πρωτεϊνών, Σακχάρων και Λιπιδίων</vt:lpstr>
      <vt:lpstr>Μεταβολισμός Πρωτεϊνών και Αμινοξέων</vt:lpstr>
      <vt:lpstr>Πέψη των Πρωτεϊνών</vt:lpstr>
      <vt:lpstr>Μετατροπές Αμινοξέων</vt:lpstr>
      <vt:lpstr>Τρανσαμίνωση</vt:lpstr>
      <vt:lpstr>Παρουσίαση του PowerPoint</vt:lpstr>
      <vt:lpstr>ΑΠΟΚΑΡΒΟΞΥΛΙΩΣΗ</vt:lpstr>
      <vt:lpstr>Παρουσίαση του PowerPoint</vt:lpstr>
      <vt:lpstr>Καταβολισμός των αμινοξέων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Makis Zoidakis</dc:creator>
  <cp:lastModifiedBy>Makis Zoidakis</cp:lastModifiedBy>
  <cp:revision>9</cp:revision>
  <dcterms:created xsi:type="dcterms:W3CDTF">2023-04-27T02:14:24Z</dcterms:created>
  <dcterms:modified xsi:type="dcterms:W3CDTF">2024-05-18T08:26:08Z</dcterms:modified>
</cp:coreProperties>
</file>