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sldIdLst>
    <p:sldId id="830" r:id="rId2"/>
    <p:sldId id="831" r:id="rId3"/>
    <p:sldId id="927" r:id="rId4"/>
    <p:sldId id="928" r:id="rId5"/>
    <p:sldId id="731" r:id="rId6"/>
    <p:sldId id="733" r:id="rId7"/>
    <p:sldId id="856" r:id="rId8"/>
    <p:sldId id="732" r:id="rId9"/>
    <p:sldId id="857" r:id="rId10"/>
    <p:sldId id="734" r:id="rId11"/>
    <p:sldId id="858" r:id="rId12"/>
    <p:sldId id="735" r:id="rId13"/>
    <p:sldId id="859" r:id="rId14"/>
    <p:sldId id="860" r:id="rId15"/>
    <p:sldId id="861" r:id="rId16"/>
    <p:sldId id="862" r:id="rId17"/>
    <p:sldId id="736" r:id="rId18"/>
    <p:sldId id="863" r:id="rId19"/>
    <p:sldId id="740" r:id="rId20"/>
    <p:sldId id="866" r:id="rId21"/>
    <p:sldId id="864" r:id="rId22"/>
    <p:sldId id="867" r:id="rId23"/>
    <p:sldId id="865" r:id="rId24"/>
    <p:sldId id="868" r:id="rId25"/>
    <p:sldId id="869" r:id="rId26"/>
    <p:sldId id="870" r:id="rId27"/>
    <p:sldId id="871" r:id="rId28"/>
    <p:sldId id="872" r:id="rId29"/>
    <p:sldId id="874" r:id="rId30"/>
    <p:sldId id="875" r:id="rId31"/>
    <p:sldId id="876" r:id="rId32"/>
    <p:sldId id="877" r:id="rId33"/>
    <p:sldId id="879" r:id="rId34"/>
    <p:sldId id="880" r:id="rId35"/>
    <p:sldId id="882" r:id="rId36"/>
    <p:sldId id="881" r:id="rId37"/>
    <p:sldId id="884" r:id="rId38"/>
    <p:sldId id="885" r:id="rId39"/>
    <p:sldId id="883" r:id="rId40"/>
    <p:sldId id="886" r:id="rId41"/>
    <p:sldId id="887" r:id="rId42"/>
    <p:sldId id="1012" r:id="rId43"/>
    <p:sldId id="888" r:id="rId44"/>
    <p:sldId id="890" r:id="rId45"/>
    <p:sldId id="892" r:id="rId46"/>
    <p:sldId id="893" r:id="rId47"/>
    <p:sldId id="895" r:id="rId48"/>
    <p:sldId id="896" r:id="rId49"/>
    <p:sldId id="1013" r:id="rId50"/>
    <p:sldId id="894" r:id="rId51"/>
    <p:sldId id="897" r:id="rId52"/>
    <p:sldId id="898" r:id="rId53"/>
    <p:sldId id="899" r:id="rId54"/>
    <p:sldId id="900" r:id="rId55"/>
    <p:sldId id="901" r:id="rId56"/>
    <p:sldId id="1023" r:id="rId57"/>
    <p:sldId id="1004" r:id="rId58"/>
    <p:sldId id="1008" r:id="rId59"/>
    <p:sldId id="1005" r:id="rId60"/>
    <p:sldId id="902" r:id="rId61"/>
    <p:sldId id="903" r:id="rId62"/>
    <p:sldId id="1007" r:id="rId63"/>
    <p:sldId id="1006" r:id="rId64"/>
    <p:sldId id="1014" r:id="rId65"/>
    <p:sldId id="912" r:id="rId66"/>
    <p:sldId id="904" r:id="rId67"/>
    <p:sldId id="913" r:id="rId68"/>
    <p:sldId id="906" r:id="rId69"/>
    <p:sldId id="914" r:id="rId70"/>
    <p:sldId id="907" r:id="rId71"/>
    <p:sldId id="915" r:id="rId72"/>
    <p:sldId id="919" r:id="rId73"/>
    <p:sldId id="908" r:id="rId74"/>
    <p:sldId id="916" r:id="rId75"/>
    <p:sldId id="909" r:id="rId76"/>
    <p:sldId id="917" r:id="rId77"/>
    <p:sldId id="1021" r:id="rId78"/>
    <p:sldId id="910" r:id="rId79"/>
    <p:sldId id="918" r:id="rId80"/>
    <p:sldId id="959" r:id="rId81"/>
    <p:sldId id="960" r:id="rId82"/>
    <p:sldId id="905" r:id="rId83"/>
    <p:sldId id="1015" r:id="rId84"/>
    <p:sldId id="1017" r:id="rId85"/>
    <p:sldId id="1018" r:id="rId86"/>
    <p:sldId id="1026" r:id="rId87"/>
    <p:sldId id="1019" r:id="rId88"/>
    <p:sldId id="1027" r:id="rId89"/>
    <p:sldId id="920" r:id="rId90"/>
    <p:sldId id="930" r:id="rId91"/>
    <p:sldId id="931" r:id="rId92"/>
    <p:sldId id="923" r:id="rId93"/>
    <p:sldId id="921" r:id="rId94"/>
    <p:sldId id="924" r:id="rId95"/>
    <p:sldId id="1024" r:id="rId96"/>
    <p:sldId id="922" r:id="rId97"/>
    <p:sldId id="926" r:id="rId98"/>
    <p:sldId id="1031" r:id="rId99"/>
    <p:sldId id="1029" r:id="rId100"/>
    <p:sldId id="1028" r:id="rId101"/>
    <p:sldId id="925" r:id="rId102"/>
    <p:sldId id="1025" r:id="rId103"/>
    <p:sldId id="1030" r:id="rId104"/>
    <p:sldId id="1011" r:id="rId105"/>
    <p:sldId id="991" r:id="rId106"/>
    <p:sldId id="992" r:id="rId107"/>
    <p:sldId id="889" r:id="rId108"/>
    <p:sldId id="993" r:id="rId109"/>
    <p:sldId id="994" r:id="rId110"/>
    <p:sldId id="891" r:id="rId111"/>
    <p:sldId id="995" r:id="rId112"/>
    <p:sldId id="996" r:id="rId113"/>
    <p:sldId id="997" r:id="rId114"/>
    <p:sldId id="998" r:id="rId115"/>
    <p:sldId id="999" r:id="rId116"/>
    <p:sldId id="1000" r:id="rId117"/>
    <p:sldId id="1001" r:id="rId118"/>
    <p:sldId id="1002" r:id="rId119"/>
    <p:sldId id="1003" r:id="rId120"/>
    <p:sldId id="771" r:id="rId121"/>
    <p:sldId id="359" r:id="rId1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CBA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25" autoAdjust="0"/>
    <p:restoredTop sz="95033" autoAdjust="0"/>
  </p:normalViewPr>
  <p:slideViewPr>
    <p:cSldViewPr>
      <p:cViewPr varScale="1">
        <p:scale>
          <a:sx n="79" d="100"/>
          <a:sy n="79" d="100"/>
        </p:scale>
        <p:origin x="13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128" Type="http://schemas.microsoft.com/office/2016/11/relationships/changesInfo" Target="changesInfos/changesInfo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s Kontos" userId="d0a4b3cf-7a6f-482e-9d76-43257aa19512" providerId="ADAL" clId="{DDB0E18D-ACF1-4E7D-8039-EA6BD7DB4D23}"/>
    <pc:docChg chg="undo redo custSel addSld delSld modSld sldOrd">
      <pc:chgData name="Christos Kontos" userId="d0a4b3cf-7a6f-482e-9d76-43257aa19512" providerId="ADAL" clId="{DDB0E18D-ACF1-4E7D-8039-EA6BD7DB4D23}" dt="2026-10-03T19:12:23.927" v="1791" actId="404"/>
      <pc:docMkLst>
        <pc:docMk/>
      </pc:docMkLst>
      <pc:sldChg chg="modSp mod">
        <pc:chgData name="Christos Kontos" userId="d0a4b3cf-7a6f-482e-9d76-43257aa19512" providerId="ADAL" clId="{DDB0E18D-ACF1-4E7D-8039-EA6BD7DB4D23}" dt="2026-10-03T19:12:23.927" v="1791" actId="404"/>
        <pc:sldMkLst>
          <pc:docMk/>
          <pc:sldMk cId="416489538" sldId="830"/>
        </pc:sldMkLst>
        <pc:spChg chg="mod">
          <ac:chgData name="Christos Kontos" userId="d0a4b3cf-7a6f-482e-9d76-43257aa19512" providerId="ADAL" clId="{DDB0E18D-ACF1-4E7D-8039-EA6BD7DB4D23}" dt="2026-10-03T19:12:23.927" v="1791" actId="404"/>
          <ac:spMkLst>
            <pc:docMk/>
            <pc:sldMk cId="416489538" sldId="830"/>
            <ac:spMk id="307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7FB82-2399-4310-A64A-496AB9463422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633B0-C78E-4575-85ED-F4A513B3A1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6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2969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315404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07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937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75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747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61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33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56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639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229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31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59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609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80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738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510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7216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39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6136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391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064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289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28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297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4431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81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6675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273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8849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379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421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5628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479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1088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538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0732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8194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3947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968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365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316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42</a:t>
            </a:fld>
            <a:endParaRPr lang="en-GB" dirty="0"/>
          </a:p>
        </p:txBody>
      </p:sp>
      <p:sp>
        <p:nvSpPr>
          <p:cNvPr id="2969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38024133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9513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9937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1880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3789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4399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9777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2732F-95BF-F3FA-4DDB-9C05D1E0D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89E5A535-52DF-FDA5-D78B-ABA3371A83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49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CC87EA00-916D-B00A-4E7A-A55D6F3CEE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E013E421-C99F-C9DD-A662-631A62D165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19650740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3941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9900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19152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1586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642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757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F30E6-5430-8EC5-58F8-F5D108C21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2915D9-BB42-3C03-4887-61B567E21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C973AA-31BE-C0FC-963A-8CC036A14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6DDA3-1A86-97AE-14CA-E85F716E4B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0291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518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8616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01606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220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3809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50952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85548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8035D-CFC0-DD59-F876-79888E3A0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0BC56264-A653-D7BD-40CB-3508942E72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64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F3B876B6-4D6E-59BA-8E96-1415159F49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927A1F6A-B6A4-6C01-08FA-869C15EA7D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229925128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729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5900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9363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98626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6064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25881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48883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42738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4720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2935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64882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98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042B6-3E2C-4BAD-28BB-AB1CAB2B0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690BED-9277-7575-F8FB-9D8B86D594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C37573-3B2A-F267-0210-0B7DD3982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594D0-A34B-82D5-B6D7-7953508800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6883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3104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80534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58472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17898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01122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DA7AF-8CA1-9BB1-2E15-B88BDD292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324FAC88-0F7D-1227-7C7E-CF0C98841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83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5C69C07F-EDDA-17F9-9778-7FE1CFC89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10C12FB8-EF88-791C-6EEA-00A2E95421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119716253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C811-014D-499C-D1EF-588682EC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5A0784-4A44-921D-90C2-933983E1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10E88D-8542-2B24-6001-27E41B945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80037-1C15-8E4E-4004-7A17F29ABB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59084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99D6-F39A-1AE6-F651-E8E39C655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98AC14-3284-3316-2905-BB9C821FA9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73DC07-FBDF-CC09-47CB-D6F74394B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CD1A-D3C9-4303-4611-845118934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05179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25A8C-A73D-D719-051C-02EDA194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7D7E6-3CEC-C183-EA8A-C94702A2C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98B61F-C376-578A-0DBD-EC574697E8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8A72B-67EF-A59A-F015-70DB24E854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32935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1E6AC-DE04-B968-D5DD-606ED409F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D8B5DB-AE69-41A5-7378-669C903DC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B0DE5D-3349-6FEB-4B40-763772D7A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49A36-3BAB-76B0-1682-8DB076DB9F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29067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73506-51DB-5339-B065-96483CDDF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C97275DB-7669-771E-2143-766B598DA7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88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48D40D98-C580-47BF-C107-207C223D1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ABA750D2-6FA2-54C0-2BE1-32F76A325B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395291029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97651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4642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98540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60030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73080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78836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2DA6E-0067-9C43-30D7-52B1FA9A1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EA9C5-8A51-656F-0916-C1B085814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C68401-1A02-5094-83EE-3132AE7CAB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DE171-1F74-29F7-B8F2-8A6DF463F8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0363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6454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78680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2B966-AB07-BEAC-F79E-F7061197B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B1D468-057D-F826-F726-1E3EDE713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68F7E1-6950-6025-6F85-0B6C3FE5E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0385F-3D9B-D9D4-E8F2-418890016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78771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CA416-406C-1AA9-FF8A-F152BE5B0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85176256-2EE4-7273-5546-7E00B9AC21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99</a:t>
            </a:fld>
            <a:endParaRPr lang="en-GB" dirty="0"/>
          </a:p>
        </p:txBody>
      </p:sp>
      <p:sp>
        <p:nvSpPr>
          <p:cNvPr id="29699" name="Rectangle 1026">
            <a:extLst>
              <a:ext uri="{FF2B5EF4-FFF2-40B4-BE49-F238E27FC236}">
                <a16:creationId xmlns:a16="http://schemas.microsoft.com/office/drawing/2014/main" id="{A45D3D86-0C3B-991D-4F7C-3686C5438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>
            <a:extLst>
              <a:ext uri="{FF2B5EF4-FFF2-40B4-BE49-F238E27FC236}">
                <a16:creationId xmlns:a16="http://schemas.microsoft.com/office/drawing/2014/main" id="{2CE2BDFC-6C8B-1178-9D2D-4D64EFD730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411061255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DB1F5-2F57-1206-EB7A-DCF939C8E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C2E8A1-2895-E2D8-E606-2B8BE2B43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A3A55C-F7A5-C255-6AA3-56E89BBD0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A0D70-24F2-8215-BCD9-8631FF6FAD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15145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0955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A8281-EFBB-28E5-B236-D32C26028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28C485-C607-2E86-7F79-4F45F3423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9DDBA0-569B-397D-1FB1-FAA1F7E10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C94E4-CC3A-CCF4-6C4B-3B5719F4D9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1016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8364D-DD0D-A9C4-6BA6-1E74279BD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91032-8D32-C236-01A6-BAD84FBF9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133BFF-6A44-052D-E2C7-2997751CB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63001-2441-3FA7-8B99-62305029ED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210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104</a:t>
            </a:fld>
            <a:endParaRPr lang="en-GB" dirty="0"/>
          </a:p>
        </p:txBody>
      </p:sp>
      <p:sp>
        <p:nvSpPr>
          <p:cNvPr id="2969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150014983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0713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1394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7548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74763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6617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69823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49702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5668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65498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6339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8812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056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375824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2811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167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9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38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2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34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3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7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95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68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4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4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74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0" y="3317119"/>
            <a:ext cx="9144000" cy="687945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Μετάφραση και Γενετικός Κώδικας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075" name="Rectangle 25"/>
          <p:cNvSpPr>
            <a:spLocks noGrp="1" noChangeArrowheads="1"/>
          </p:cNvSpPr>
          <p:nvPr>
            <p:ph type="subTitle" idx="1"/>
          </p:nvPr>
        </p:nvSpPr>
        <p:spPr>
          <a:xfrm>
            <a:off x="395536" y="1196752"/>
            <a:ext cx="8640960" cy="1077218"/>
          </a:xfrm>
        </p:spPr>
        <p:txBody>
          <a:bodyPr>
            <a:spAutoFit/>
          </a:bodyPr>
          <a:lstStyle/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Σχολή Θετικών Επιστημών</a:t>
            </a:r>
            <a:endParaRPr lang="en-US" sz="1800" i="1" dirty="0">
              <a:solidFill>
                <a:schemeClr val="tx1"/>
              </a:solidFill>
            </a:endParaRPr>
          </a:p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Τμήμα Βιολογίας</a:t>
            </a:r>
            <a:endParaRPr lang="en-US" sz="1800" i="1" dirty="0">
              <a:solidFill>
                <a:schemeClr val="tx1"/>
              </a:solidFill>
            </a:endParaRPr>
          </a:p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Τομέας Βιοχημείας και Μοριακής Βιολογίας</a:t>
            </a:r>
            <a:endParaRPr lang="en-US" sz="1800" i="1" dirty="0">
              <a:solidFill>
                <a:schemeClr val="tx1"/>
              </a:solidFill>
            </a:endParaRPr>
          </a:p>
        </p:txBody>
      </p:sp>
      <p:sp>
        <p:nvSpPr>
          <p:cNvPr id="3076" name="Text Box 26"/>
          <p:cNvSpPr txBox="1">
            <a:spLocks noChangeArrowheads="1"/>
          </p:cNvSpPr>
          <p:nvPr/>
        </p:nvSpPr>
        <p:spPr bwMode="auto">
          <a:xfrm>
            <a:off x="0" y="5622339"/>
            <a:ext cx="9144000" cy="8802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Χρήστος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Κοντός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ctr" eaLnBrk="0" hangingPunct="0">
              <a:lnSpc>
                <a:spcPct val="120000"/>
              </a:lnSpc>
              <a:defRPr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Αναπληρωτής Καθηγητής, Τμήμα Βιολογίας, Ε.Κ.Π.Α.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CD1139-C9C8-4B68-B6A0-816C98CD9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2311" y="60792"/>
            <a:ext cx="3939377" cy="114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Μετάφραση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508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Ενότητες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Αγγελιοφόρο </a:t>
            </a:r>
            <a:r>
              <a:rPr lang="en-US" altLang="el-GR" dirty="0"/>
              <a:t>RNA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Μεταφορικό </a:t>
            </a:r>
            <a:r>
              <a:rPr lang="en-US" altLang="el-GR" dirty="0"/>
              <a:t>RNA</a:t>
            </a:r>
            <a:endParaRPr lang="el-GR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Πρόσδεση των αμινοξέων στο </a:t>
            </a:r>
            <a:r>
              <a:rPr lang="en-US" altLang="el-GR" dirty="0"/>
              <a:t>tRNA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Το </a:t>
            </a:r>
            <a:r>
              <a:rPr lang="el-GR" dirty="0" err="1"/>
              <a:t>ριβόσωμα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Έναρξη της μετάφρασης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Επιμήκυνση της μετάφρασης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Τερματισμός της μετάφρασης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Ρύθμιση της μετάφρασης</a:t>
            </a:r>
            <a:endParaRPr lang="en-US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Ρύθμιση του </a:t>
            </a:r>
            <a:r>
              <a:rPr lang="en-US" altLang="el-GR" dirty="0"/>
              <a:t>mRNA </a:t>
            </a:r>
            <a:r>
              <a:rPr lang="el-GR" altLang="el-GR" dirty="0"/>
              <a:t>και της σταθερότητας της πρωτεΐνης εξαρτώμενη από τη μετάφραση</a:t>
            </a:r>
            <a:endParaRPr lang="el-GR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EEBBBC-459F-439C-BB0E-A6AE307CF41C}"/>
              </a:ext>
            </a:extLst>
          </p:cNvPr>
          <p:cNvCxnSpPr/>
          <p:nvPr/>
        </p:nvCxnSpPr>
        <p:spPr>
          <a:xfrm>
            <a:off x="900000" y="5301208"/>
            <a:ext cx="7200000" cy="0"/>
          </a:xfrm>
          <a:prstGeom prst="line">
            <a:avLst/>
          </a:prstGeom>
          <a:ln w="317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727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Μετάφραση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836712"/>
            <a:ext cx="7200800" cy="591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Μετάφραση</a:t>
            </a:r>
            <a:endParaRPr lang="en-US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4 κύρια συστατικά: </a:t>
            </a:r>
            <a:r>
              <a:rPr lang="en-US" altLang="el-GR" dirty="0"/>
              <a:t>mRNA, tRNA, </a:t>
            </a:r>
            <a:r>
              <a:rPr lang="el-GR" altLang="el-GR" dirty="0" err="1"/>
              <a:t>αμινο-ακυλο</a:t>
            </a:r>
            <a:r>
              <a:rPr lang="el-GR" altLang="el-GR" dirty="0"/>
              <a:t>-</a:t>
            </a:r>
            <a:r>
              <a:rPr lang="en-US" altLang="el-GR" dirty="0"/>
              <a:t>tRNA </a:t>
            </a:r>
            <a:r>
              <a:rPr lang="el-GR" altLang="el-GR" dirty="0" err="1"/>
              <a:t>συνθετάσες</a:t>
            </a:r>
            <a:r>
              <a:rPr lang="el-GR" altLang="el-GR" dirty="0"/>
              <a:t> και </a:t>
            </a:r>
            <a:r>
              <a:rPr lang="el-GR" altLang="el-GR" dirty="0" err="1"/>
              <a:t>ριβόσωμα</a:t>
            </a:r>
            <a:endParaRPr lang="el-GR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/>
              <a:t>Κωδικόνιο</a:t>
            </a:r>
            <a:endParaRPr lang="en-US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Ανοιχτό πλαίσιο ανάγνωσης </a:t>
            </a:r>
            <a:r>
              <a:rPr lang="en-US" dirty="0"/>
              <a:t>(ORF)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/>
              <a:t>Κωδικόνια</a:t>
            </a:r>
            <a:r>
              <a:rPr lang="el-GR" altLang="el-GR" dirty="0"/>
              <a:t> έναρξης και λήξης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/>
              <a:t>Πολυσιστρονικό</a:t>
            </a:r>
            <a:r>
              <a:rPr lang="el-GR" altLang="el-GR" dirty="0"/>
              <a:t> </a:t>
            </a:r>
            <a:r>
              <a:rPr lang="en-US" altLang="el-GR" dirty="0"/>
              <a:t>mRNA / </a:t>
            </a:r>
            <a:r>
              <a:rPr lang="el-GR" altLang="el-GR" dirty="0" err="1"/>
              <a:t>Μονοσιστρονικό</a:t>
            </a:r>
            <a:r>
              <a:rPr lang="el-GR" altLang="el-GR" dirty="0"/>
              <a:t> </a:t>
            </a:r>
            <a:r>
              <a:rPr lang="en-US" altLang="el-GR" dirty="0"/>
              <a:t>mRNA</a:t>
            </a:r>
            <a:r>
              <a:rPr lang="el-GR" altLang="el-GR" dirty="0"/>
              <a:t>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Θέσεις δέσμευσης </a:t>
            </a:r>
            <a:r>
              <a:rPr lang="el-GR" altLang="el-GR" dirty="0" err="1"/>
              <a:t>ριβοσώματος</a:t>
            </a:r>
            <a:endParaRPr lang="el-GR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Αλληλουχία </a:t>
            </a:r>
            <a:r>
              <a:rPr lang="en-US" altLang="el-GR" dirty="0"/>
              <a:t>Shine-Dalgarno</a:t>
            </a:r>
            <a:endParaRPr lang="el-GR" altLang="el-GR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Μεταφραστική σύζευξη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5’ καλύπτρα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Σάρωση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Αλληλουχία </a:t>
            </a:r>
            <a:r>
              <a:rPr lang="en-US" altLang="el-GR" dirty="0"/>
              <a:t>Kozak: 5’-</a:t>
            </a:r>
            <a:r>
              <a:rPr lang="en-US" altLang="el-GR" u="sng" dirty="0"/>
              <a:t>G/A</a:t>
            </a:r>
            <a:r>
              <a:rPr lang="en-US" altLang="el-GR" dirty="0"/>
              <a:t>NN</a:t>
            </a:r>
            <a:r>
              <a:rPr lang="en-US" altLang="el-GR" i="1" dirty="0"/>
              <a:t>AUG</a:t>
            </a:r>
            <a:r>
              <a:rPr lang="en-US" altLang="el-GR" u="sng" dirty="0"/>
              <a:t>G</a:t>
            </a:r>
            <a:r>
              <a:rPr lang="en-US" altLang="el-GR" dirty="0"/>
              <a:t>-3’  /   </a:t>
            </a:r>
            <a:r>
              <a:rPr lang="el-GR" altLang="el-GR" dirty="0"/>
              <a:t>πολύ-</a:t>
            </a:r>
            <a:r>
              <a:rPr lang="en-US" altLang="el-GR" dirty="0"/>
              <a:t>A </a:t>
            </a:r>
            <a:r>
              <a:rPr lang="el-GR" altLang="el-GR" dirty="0"/>
              <a:t>ουρά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2992213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Μετάφραση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836712"/>
            <a:ext cx="7200800" cy="54970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>
                <a:cs typeface="Calibri"/>
              </a:rPr>
              <a:t>Αφόρτιστο </a:t>
            </a:r>
            <a:r>
              <a:rPr lang="el-GR" altLang="el-GR" dirty="0" err="1">
                <a:cs typeface="Calibri"/>
              </a:rPr>
              <a:t>tRNA</a:t>
            </a:r>
            <a:endParaRPr lang="el-GR" alt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>
                <a:cs typeface="Calibri"/>
              </a:rPr>
              <a:t>Αδενυλυλίωση</a:t>
            </a:r>
            <a:endParaRPr lang="el-GR" alt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>
                <a:cs typeface="Calibri"/>
              </a:rPr>
              <a:t>Φόρτιση του </a:t>
            </a:r>
            <a:r>
              <a:rPr lang="el-GR" dirty="0" err="1">
                <a:ea typeface="+mn-lt"/>
                <a:cs typeface="+mn-lt"/>
              </a:rPr>
              <a:t>tRNA</a:t>
            </a:r>
            <a:endParaRPr lang="el-GR" dirty="0">
              <a:ea typeface="+mn-lt"/>
              <a:cs typeface="+mn-lt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Βάση-διαλογέας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>
                <a:cs typeface="Calibri"/>
              </a:rPr>
              <a:t>Ριβόσωμα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Ενεργό κέντρο της </a:t>
            </a:r>
            <a:r>
              <a:rPr lang="el-GR" dirty="0" err="1">
                <a:cs typeface="Calibri"/>
              </a:rPr>
              <a:t>πεπτιδυλικής</a:t>
            </a:r>
            <a:r>
              <a:rPr lang="el-GR" dirty="0">
                <a:cs typeface="Calibri"/>
              </a:rPr>
              <a:t> </a:t>
            </a:r>
            <a:r>
              <a:rPr lang="el-GR" dirty="0" err="1">
                <a:cs typeface="Calibri"/>
              </a:rPr>
              <a:t>τρανσφεράσης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ea typeface="+mn-lt"/>
                <a:cs typeface="+mn-lt"/>
              </a:rPr>
              <a:t>Ενεργό κέντρο αποκωδικοποίησης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Κύκλος του </a:t>
            </a:r>
            <a:r>
              <a:rPr lang="el-GR" dirty="0" err="1">
                <a:cs typeface="Calibri"/>
              </a:rPr>
              <a:t>ριβοσώματος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>
                <a:cs typeface="Calibri"/>
              </a:rPr>
              <a:t>Πολυριβόσωμα</a:t>
            </a:r>
            <a:r>
              <a:rPr lang="el-GR" dirty="0">
                <a:cs typeface="Calibri"/>
              </a:rPr>
              <a:t> ή </a:t>
            </a:r>
            <a:r>
              <a:rPr lang="el-GR" dirty="0" err="1">
                <a:cs typeface="Calibri"/>
              </a:rPr>
              <a:t>πολύσωμα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>
                <a:cs typeface="Calibri"/>
              </a:rPr>
              <a:t>Πεπτίδυλο-tRNA</a:t>
            </a:r>
            <a:endParaRPr lang="el-GR" dirty="0">
              <a:cs typeface="Calibri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Αντίδραση της </a:t>
            </a:r>
            <a:r>
              <a:rPr lang="el-GR" dirty="0" err="1">
                <a:ea typeface="+mn-lt"/>
                <a:cs typeface="+mn-lt"/>
              </a:rPr>
              <a:t>πεπτιδυλικής</a:t>
            </a:r>
            <a:r>
              <a:rPr lang="el-GR" dirty="0">
                <a:ea typeface="+mn-lt"/>
                <a:cs typeface="+mn-lt"/>
              </a:rPr>
              <a:t> </a:t>
            </a:r>
            <a:r>
              <a:rPr lang="el-GR" dirty="0" err="1">
                <a:ea typeface="+mn-lt"/>
                <a:cs typeface="+mn-lt"/>
              </a:rPr>
              <a:t>τρανσφεράσης</a:t>
            </a:r>
            <a:endParaRPr lang="el-GR" dirty="0">
              <a:ea typeface="+mn-lt"/>
              <a:cs typeface="+mn-lt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cs typeface="Calibri"/>
              </a:rPr>
              <a:t>Θέσεις Α, Ρ και Ε</a:t>
            </a:r>
          </a:p>
        </p:txBody>
      </p:sp>
    </p:spTree>
    <p:extLst>
      <p:ext uri="{BB962C8B-B14F-4D97-AF65-F5344CB8AC3E}">
        <p14:creationId xmlns:p14="http://schemas.microsoft.com/office/powerpoint/2010/main" val="9037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Αγγελιοφόρο </a:t>
            </a:r>
            <a:r>
              <a:rPr lang="en-US" altLang="el-GR" sz="3000" b="1" dirty="0"/>
              <a:t>RNA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πολυπεπτιδικές</a:t>
            </a:r>
            <a:r>
              <a:rPr lang="el-GR" dirty="0">
                <a:solidFill>
                  <a:srgbClr val="0000FF"/>
                </a:solidFill>
              </a:rPr>
              <a:t> αλυσίδες καθορίζονται από ανοικτά πλαίσια ανάγνωσης</a:t>
            </a:r>
            <a:r>
              <a:rPr lang="en-US" dirty="0">
                <a:solidFill>
                  <a:srgbClr val="0000FF"/>
                </a:solidFill>
              </a:rPr>
              <a:t>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441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72B0C2-25A9-4FD9-B9A4-5301571511B8}"/>
              </a:ext>
            </a:extLst>
          </p:cNvPr>
          <p:cNvSpPr txBox="1"/>
          <p:nvPr/>
        </p:nvSpPr>
        <p:spPr>
          <a:xfrm>
            <a:off x="432000" y="530120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Τρία πιθανά πλαίσια ανάγνωσης της οδηγού αλληλουχίας </a:t>
            </a:r>
            <a:r>
              <a:rPr lang="en-US" b="1" i="1" dirty="0" err="1"/>
              <a:t>trp</a:t>
            </a:r>
            <a:r>
              <a:rPr lang="en-US" b="1" dirty="0"/>
              <a:t> </a:t>
            </a:r>
            <a:r>
              <a:rPr lang="el-GR" b="1" dirty="0"/>
              <a:t>της </a:t>
            </a:r>
            <a:r>
              <a:rPr lang="en-US" b="1" i="1" dirty="0"/>
              <a:t>Escherichia coli</a:t>
            </a:r>
            <a:r>
              <a:rPr lang="en-US" b="1" dirty="0"/>
              <a:t>.</a:t>
            </a:r>
            <a:endParaRPr lang="el-GR" b="1" dirty="0"/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46FA306-2F94-461B-8C29-F101FF61C3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112" y="1772816"/>
            <a:ext cx="870377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95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72B0C2-25A9-4FD9-B9A4-5301571511B8}"/>
              </a:ext>
            </a:extLst>
          </p:cNvPr>
          <p:cNvSpPr txBox="1"/>
          <p:nvPr/>
        </p:nvSpPr>
        <p:spPr>
          <a:xfrm>
            <a:off x="432000" y="6309320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Δομή του αγγελιοφόρου </a:t>
            </a:r>
            <a:r>
              <a:rPr lang="en-US" b="1" dirty="0"/>
              <a:t>RNA</a:t>
            </a:r>
            <a:r>
              <a:rPr lang="el-GR" b="1" dirty="0"/>
              <a:t>.</a:t>
            </a:r>
            <a:endParaRPr lang="en-US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860422-88EB-4370-AD17-DC17C4561B21}"/>
              </a:ext>
            </a:extLst>
          </p:cNvPr>
          <p:cNvGrpSpPr/>
          <p:nvPr/>
        </p:nvGrpSpPr>
        <p:grpSpPr>
          <a:xfrm>
            <a:off x="546570" y="476672"/>
            <a:ext cx="8050860" cy="5688632"/>
            <a:chOff x="597525" y="620688"/>
            <a:chExt cx="8050860" cy="5688632"/>
          </a:xfrm>
        </p:grpSpPr>
        <p:pic>
          <p:nvPicPr>
            <p:cNvPr id="5" name="Picture 4" descr="Diagram, timeline&#10;&#10;Description automatically generated">
              <a:extLst>
                <a:ext uri="{FF2B5EF4-FFF2-40B4-BE49-F238E27FC236}">
                  <a16:creationId xmlns:a16="http://schemas.microsoft.com/office/drawing/2014/main" id="{328D6E3F-C52F-488A-A6C4-C599B97A3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7525" y="620688"/>
              <a:ext cx="8050860" cy="5688632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3C41FE-3191-463E-A06A-84EB1FBDDE67}"/>
                </a:ext>
              </a:extLst>
            </p:cNvPr>
            <p:cNvSpPr/>
            <p:nvPr/>
          </p:nvSpPr>
          <p:spPr>
            <a:xfrm>
              <a:off x="5940152" y="5661248"/>
              <a:ext cx="2448272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931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Αγγελιοφόρο </a:t>
            </a:r>
            <a:r>
              <a:rPr lang="en-US" altLang="el-GR" sz="3000" b="1" dirty="0"/>
              <a:t>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πολυπεπτιδικές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αλυσίδες καθορίζονται από ανοικτά πλαίσια ανάγνωσης.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προκαρυωτικά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έχουν μια θέση δέσμευσης στο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, η οποία στρατολογεί τη μεταφραστική μηχανή.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ευκαρυωτικά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τροποποιούνται στα 5’ και 3’ άκρα τους για να διευκολύνουν τη μετάφραση.</a:t>
            </a:r>
          </a:p>
        </p:txBody>
      </p:sp>
    </p:spTree>
    <p:extLst>
      <p:ext uri="{BB962C8B-B14F-4D97-AF65-F5344CB8AC3E}">
        <p14:creationId xmlns:p14="http://schemas.microsoft.com/office/powerpoint/2010/main" val="190877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Μεταφορικό </a:t>
            </a:r>
            <a:r>
              <a:rPr lang="en-US" altLang="el-GR" sz="3000" b="1" dirty="0"/>
              <a:t>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είναι προσαρμογείς μεταξύ </a:t>
            </a:r>
            <a:r>
              <a:rPr lang="el-GR" dirty="0" err="1">
                <a:solidFill>
                  <a:srgbClr val="0000FF"/>
                </a:solidFill>
              </a:rPr>
              <a:t>κωδικονίων</a:t>
            </a:r>
            <a:r>
              <a:rPr lang="el-GR" dirty="0">
                <a:solidFill>
                  <a:srgbClr val="0000FF"/>
                </a:solidFill>
              </a:rPr>
              <a:t> και αμινοξέων.</a:t>
            </a:r>
          </a:p>
        </p:txBody>
      </p:sp>
    </p:spTree>
    <p:extLst>
      <p:ext uri="{BB962C8B-B14F-4D97-AF65-F5344CB8AC3E}">
        <p14:creationId xmlns:p14="http://schemas.microsoft.com/office/powerpoint/2010/main" val="293104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3F58B6-87C8-432E-A67B-D93214AC11A3}"/>
              </a:ext>
            </a:extLst>
          </p:cNvPr>
          <p:cNvSpPr txBox="1"/>
          <p:nvPr/>
        </p:nvSpPr>
        <p:spPr>
          <a:xfrm>
            <a:off x="432000" y="623731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Ένα υποσύνολο τροποποιημένων </a:t>
            </a:r>
            <a:r>
              <a:rPr lang="el-GR" b="1" dirty="0" err="1"/>
              <a:t>νουκλεοσιδίων</a:t>
            </a:r>
            <a:r>
              <a:rPr lang="el-GR" b="1" dirty="0"/>
              <a:t> που απαντούν στο </a:t>
            </a:r>
            <a:r>
              <a:rPr lang="en-US" b="1" dirty="0"/>
              <a:t>tRNA.</a:t>
            </a:r>
            <a:endParaRPr lang="el-GR" b="1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949B8FA0-659F-4021-A16C-77B178D094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1860" y="250835"/>
            <a:ext cx="2520280" cy="591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10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Μεταφορικό </a:t>
            </a:r>
            <a:r>
              <a:rPr lang="en-US" altLang="el-GR" sz="3000" b="1" dirty="0"/>
              <a:t>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προσαρμογείς μεταξύ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κωδικονίων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και αμινοξέων.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tRNA</a:t>
            </a:r>
            <a:r>
              <a:rPr lang="el-GR" dirty="0">
                <a:solidFill>
                  <a:srgbClr val="0000FF"/>
                </a:solidFill>
              </a:rPr>
              <a:t> μοιράζονται μια δευτεροταγή δομή που ομοιάζει με τριφύλλι.</a:t>
            </a:r>
          </a:p>
        </p:txBody>
      </p:sp>
    </p:spTree>
    <p:extLst>
      <p:ext uri="{BB962C8B-B14F-4D97-AF65-F5344CB8AC3E}">
        <p14:creationId xmlns:p14="http://schemas.microsoft.com/office/powerpoint/2010/main" val="293260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9D0C96-74FF-4F41-AF87-BCAEB2B01A0A}"/>
              </a:ext>
            </a:extLst>
          </p:cNvPr>
          <p:cNvSpPr txBox="1"/>
          <p:nvPr/>
        </p:nvSpPr>
        <p:spPr>
          <a:xfrm>
            <a:off x="432000" y="601199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Αναπαράσταση της δευτεροταγούς δομής του </a:t>
            </a:r>
            <a:r>
              <a:rPr lang="en-US" b="1" dirty="0"/>
              <a:t>tRNA </a:t>
            </a:r>
            <a:r>
              <a:rPr lang="el-GR" b="1" dirty="0"/>
              <a:t>στη μορφή τριφυλλιού.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1402311-BA00-42FA-95BB-D285AA88D4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7221" y="332656"/>
            <a:ext cx="4609558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66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Μεταφορικό </a:t>
            </a:r>
            <a:r>
              <a:rPr lang="en-US" altLang="el-GR" sz="3000" b="1" dirty="0"/>
              <a:t>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προσαρμογείς μεταξύ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κωδικονίων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και αμινοξέων.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μοιράζονται μια δευτεροταγή δομή που ομοιάζει με τριφύλλι.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έχουν μια τρισδιάστατη δομή σχήματος </a:t>
            </a:r>
            <a:r>
              <a:rPr lang="en-US" dirty="0">
                <a:solidFill>
                  <a:srgbClr val="0000FF"/>
                </a:solidFill>
              </a:rPr>
              <a:t>L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382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9D0C96-74FF-4F41-AF87-BCAEB2B01A0A}"/>
              </a:ext>
            </a:extLst>
          </p:cNvPr>
          <p:cNvSpPr txBox="1"/>
          <p:nvPr/>
        </p:nvSpPr>
        <p:spPr>
          <a:xfrm>
            <a:off x="432000" y="6165304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Μετατροπή της δομής τριφυλλιού στην πραγματική τρισδιάστατη δομή ενός </a:t>
            </a:r>
            <a:r>
              <a:rPr lang="en-US" b="1" dirty="0"/>
              <a:t>tRNA</a:t>
            </a:r>
            <a:r>
              <a:rPr lang="el-GR" b="1" dirty="0"/>
              <a:t>.</a:t>
            </a:r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2A51316F-5ADC-4277-9FAE-76A69AA8FD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6765" y="188640"/>
            <a:ext cx="2110470" cy="2448272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DD0DBD0C-C6BA-432E-B441-F60800E4BB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085" y="3015270"/>
            <a:ext cx="2736304" cy="2952328"/>
          </a:xfrm>
          <a:prstGeom prst="rect">
            <a:avLst/>
          </a:prstGeom>
        </p:spPr>
      </p:pic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F24BC0C7-9B4E-47A9-8AAC-1B01D32A4AC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9554" y="3015270"/>
            <a:ext cx="3240361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12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Πρόσδεση των αμινοξέων στο </a:t>
            </a:r>
            <a:r>
              <a:rPr lang="el-GR" altLang="el-GR" sz="3000" b="1" dirty="0" err="1"/>
              <a:t>tRNA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φορτίζονται από την πρόσδεση ενός </a:t>
            </a:r>
            <a:r>
              <a:rPr lang="el-GR" dirty="0" err="1">
                <a:solidFill>
                  <a:srgbClr val="0000FF"/>
                </a:solidFill>
              </a:rPr>
              <a:t>αμινοξέος</a:t>
            </a:r>
            <a:r>
              <a:rPr lang="el-GR" dirty="0">
                <a:solidFill>
                  <a:srgbClr val="0000FF"/>
                </a:solidFill>
              </a:rPr>
              <a:t> στο 3’ τελικό </a:t>
            </a:r>
            <a:r>
              <a:rPr lang="el-GR" dirty="0" err="1">
                <a:solidFill>
                  <a:srgbClr val="0000FF"/>
                </a:solidFill>
              </a:rPr>
              <a:t>νουκλεοτίδιο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αδενοσίνης</a:t>
            </a:r>
            <a:r>
              <a:rPr lang="el-GR" dirty="0">
                <a:solidFill>
                  <a:srgbClr val="0000FF"/>
                </a:solidFill>
              </a:rPr>
              <a:t> μέσω ενός δεσμού </a:t>
            </a:r>
            <a:r>
              <a:rPr lang="el-GR" dirty="0" err="1">
                <a:solidFill>
                  <a:srgbClr val="0000FF"/>
                </a:solidFill>
              </a:rPr>
              <a:t>ακυλίου</a:t>
            </a:r>
            <a:r>
              <a:rPr lang="el-GR" dirty="0">
                <a:solidFill>
                  <a:srgbClr val="0000FF"/>
                </a:solidFill>
              </a:rPr>
              <a:t> υψηλής ενέργειας.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συνθετάσες</a:t>
            </a:r>
            <a:r>
              <a:rPr lang="el-GR" dirty="0">
                <a:solidFill>
                  <a:srgbClr val="0000FF"/>
                </a:solidFill>
              </a:rPr>
              <a:t> φορτίζουν τα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σε μια διαδικασία δύο βημάτων.</a:t>
            </a:r>
          </a:p>
        </p:txBody>
      </p:sp>
    </p:spTree>
    <p:extLst>
      <p:ext uri="{BB962C8B-B14F-4D97-AF65-F5344CB8AC3E}">
        <p14:creationId xmlns:p14="http://schemas.microsoft.com/office/powerpoint/2010/main" val="398789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9D0C96-74FF-4F41-AF87-BCAEB2B01A0A}"/>
              </a:ext>
            </a:extLst>
          </p:cNvPr>
          <p:cNvSpPr txBox="1"/>
          <p:nvPr/>
        </p:nvSpPr>
        <p:spPr>
          <a:xfrm>
            <a:off x="432000" y="6444044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 δύο βήματα της φόρτισης ενός </a:t>
            </a:r>
            <a:r>
              <a:rPr lang="el-GR" b="1" dirty="0" err="1"/>
              <a:t>αμινοάκυλο</a:t>
            </a:r>
            <a:r>
              <a:rPr lang="el-GR" b="1" dirty="0"/>
              <a:t>-</a:t>
            </a:r>
            <a:r>
              <a:rPr lang="en-US" b="1" dirty="0"/>
              <a:t>tRNA</a:t>
            </a:r>
            <a:r>
              <a:rPr lang="el-GR" b="1" dirty="0"/>
              <a:t>.</a:t>
            </a:r>
          </a:p>
        </p:txBody>
      </p:sp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E6128345-4232-48A4-B390-EA4814FA35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1873" y="188640"/>
            <a:ext cx="4560254" cy="618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29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527D9C-4B38-45F2-9D9F-055DE750E2F1}"/>
              </a:ext>
            </a:extLst>
          </p:cNvPr>
          <p:cNvSpPr txBox="1"/>
          <p:nvPr/>
        </p:nvSpPr>
        <p:spPr>
          <a:xfrm>
            <a:off x="432000" y="529191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Κατηγορίες των </a:t>
            </a:r>
            <a:r>
              <a:rPr lang="el-GR" b="1" dirty="0" err="1"/>
              <a:t>αμινοάκυλο</a:t>
            </a:r>
            <a:r>
              <a:rPr lang="el-GR" b="1" dirty="0"/>
              <a:t>-</a:t>
            </a:r>
            <a:r>
              <a:rPr lang="en-US" b="1" dirty="0"/>
              <a:t>tRNA </a:t>
            </a:r>
            <a:r>
              <a:rPr lang="el-GR" b="1" dirty="0" err="1"/>
              <a:t>συνθετασών</a:t>
            </a:r>
            <a:r>
              <a:rPr lang="el-GR" b="1" dirty="0"/>
              <a:t>.</a:t>
            </a:r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7B120E0C-03D5-4F7A-9563-2D6068BD4C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5618" y="620688"/>
            <a:ext cx="6952764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84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Πρόσδεση των αμινοξέων στο </a:t>
            </a:r>
            <a:r>
              <a:rPr lang="el-GR" altLang="el-GR" sz="3000" b="1" dirty="0" err="1"/>
              <a:t>tRNA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φορτίζονται από την πρόσδεση ενός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αμινοξέος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3’ τελικό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νουκλεοτίδιο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αδενοσίνης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ενός δεσμού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ακυλίου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υψηλής ενέργειας.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φορτίζουν 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σε μια διαδικασία δύο βημάτων.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Κάθε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συνθετάση</a:t>
            </a:r>
            <a:r>
              <a:rPr lang="el-GR" dirty="0">
                <a:solidFill>
                  <a:srgbClr val="0000FF"/>
                </a:solidFill>
              </a:rPr>
              <a:t> προσδένει ένα μονήρες 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 σε ένα ή περισσότερα μόρια </a:t>
            </a:r>
            <a:r>
              <a:rPr lang="en-US" dirty="0">
                <a:solidFill>
                  <a:srgbClr val="0000FF"/>
                </a:solidFill>
              </a:rPr>
              <a:t>tRNA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συνθετάσες</a:t>
            </a:r>
            <a:r>
              <a:rPr lang="el-GR" dirty="0">
                <a:solidFill>
                  <a:srgbClr val="0000FF"/>
                </a:solidFill>
              </a:rPr>
              <a:t> αναγνωρίζουν μοναδικά δομικά χαρακτηριστικά των αντίστοιχων </a:t>
            </a:r>
            <a:r>
              <a:rPr lang="en-US" dirty="0">
                <a:solidFill>
                  <a:srgbClr val="0000FF"/>
                </a:solidFill>
              </a:rPr>
              <a:t>tRNA.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90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756095-D588-44EC-9619-C61AEFFAD5CD}"/>
              </a:ext>
            </a:extLst>
          </p:cNvPr>
          <p:cNvSpPr txBox="1"/>
          <p:nvPr/>
        </p:nvSpPr>
        <p:spPr>
          <a:xfrm>
            <a:off x="432000" y="5877272"/>
            <a:ext cx="82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Δομή του </a:t>
            </a:r>
            <a:r>
              <a:rPr lang="en-US" b="1" dirty="0"/>
              <a:t>tRNA: </a:t>
            </a:r>
            <a:r>
              <a:rPr lang="el-GR" b="1" dirty="0"/>
              <a:t>Στοιχεία απαιτούμενα για την αναγνώριση από την </a:t>
            </a:r>
            <a:r>
              <a:rPr lang="el-GR" b="1" dirty="0" err="1"/>
              <a:t>αμινοάκυλο</a:t>
            </a:r>
            <a:r>
              <a:rPr lang="el-GR" b="1" dirty="0"/>
              <a:t> </a:t>
            </a:r>
            <a:r>
              <a:rPr lang="el-GR" b="1" dirty="0" err="1"/>
              <a:t>συνθετάση</a:t>
            </a:r>
            <a:r>
              <a:rPr lang="el-GR" b="1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4BFC536-1F58-4B52-BD01-18F3CE53EF0D}"/>
              </a:ext>
            </a:extLst>
          </p:cNvPr>
          <p:cNvGrpSpPr/>
          <p:nvPr/>
        </p:nvGrpSpPr>
        <p:grpSpPr>
          <a:xfrm>
            <a:off x="1583668" y="692696"/>
            <a:ext cx="5976664" cy="4824536"/>
            <a:chOff x="2697480" y="1858518"/>
            <a:chExt cx="3749040" cy="3010642"/>
          </a:xfrm>
        </p:grpSpPr>
        <p:pic>
          <p:nvPicPr>
            <p:cNvPr id="4" name="Picture 3" descr="Diagram&#10;&#10;Description automatically generated">
              <a:extLst>
                <a:ext uri="{FF2B5EF4-FFF2-40B4-BE49-F238E27FC236}">
                  <a16:creationId xmlns:a16="http://schemas.microsoft.com/office/drawing/2014/main" id="{EF312D10-E949-45C5-AA78-4B8F999442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97480" y="1858518"/>
              <a:ext cx="3749040" cy="301064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4D77744-2227-4ADA-B195-A77D051233C5}"/>
                </a:ext>
              </a:extLst>
            </p:cNvPr>
            <p:cNvSpPr/>
            <p:nvPr/>
          </p:nvSpPr>
          <p:spPr>
            <a:xfrm>
              <a:off x="4788024" y="4622386"/>
              <a:ext cx="151216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430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756095-D588-44EC-9619-C61AEFFAD5CD}"/>
              </a:ext>
            </a:extLst>
          </p:cNvPr>
          <p:cNvSpPr txBox="1"/>
          <p:nvPr/>
        </p:nvSpPr>
        <p:spPr>
          <a:xfrm>
            <a:off x="179512" y="5877272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Δομή </a:t>
            </a:r>
            <a:r>
              <a:rPr lang="el-GR" b="1" dirty="0" err="1"/>
              <a:t>συγκρυστάλλου</a:t>
            </a:r>
            <a:r>
              <a:rPr lang="el-GR" b="1" dirty="0"/>
              <a:t> της </a:t>
            </a:r>
            <a:r>
              <a:rPr lang="el-GR" b="1" dirty="0" err="1"/>
              <a:t>συνθετάσης</a:t>
            </a:r>
            <a:r>
              <a:rPr lang="el-GR" b="1" dirty="0"/>
              <a:t> του </a:t>
            </a:r>
            <a:r>
              <a:rPr lang="el-GR" b="1" dirty="0" err="1"/>
              <a:t>γλουταμίνυλο-αμινοάκυλο</a:t>
            </a:r>
            <a:r>
              <a:rPr lang="el-GR" b="1" dirty="0"/>
              <a:t>-</a:t>
            </a:r>
            <a:r>
              <a:rPr lang="en-US" b="1" dirty="0"/>
              <a:t>tRNA</a:t>
            </a:r>
            <a:r>
              <a:rPr lang="el-GR" b="1" dirty="0"/>
              <a:t> με το </a:t>
            </a:r>
            <a:r>
              <a:rPr lang="en-US" b="1" dirty="0" err="1"/>
              <a:t>tRNA</a:t>
            </a:r>
            <a:r>
              <a:rPr lang="en-US" b="1" baseline="30000" dirty="0" err="1"/>
              <a:t>Gln</a:t>
            </a:r>
            <a:r>
              <a:rPr lang="en-US" b="1" dirty="0"/>
              <a:t>.</a:t>
            </a:r>
            <a:endParaRPr lang="el-GR" b="1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F95F2FAB-0B71-4903-B567-961D5CFF96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5615" y="332656"/>
            <a:ext cx="463277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14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Πρόσδεση των αμινοξέων στο </a:t>
            </a:r>
            <a:r>
              <a:rPr lang="el-GR" altLang="el-GR" sz="3000" b="1" dirty="0" err="1"/>
              <a:t>tRNA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φορτίζονται από την πρόσδεση ενός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αμινοξέος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3’ τελικό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νουκλεοτίδιο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αδενοσίνης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ενός δεσμού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ακυλίου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υψηλής ενέργειας.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φορτίζουν 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σε μια διαδικασία δύο βημάτων.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Κάθε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συνθετάση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προσδένει ένα μονήρες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σε ένα ή περισσότερα μόρια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αναγνωρίζουν μοναδικά δομικά χαρακτηριστικά των αντίστοιχων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σχηματισμός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είναι πολύ ακριβής.</a:t>
            </a:r>
          </a:p>
        </p:txBody>
      </p:sp>
    </p:spTree>
    <p:extLst>
      <p:ext uri="{BB962C8B-B14F-4D97-AF65-F5344CB8AC3E}">
        <p14:creationId xmlns:p14="http://schemas.microsoft.com/office/powerpoint/2010/main" val="76172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756095-D588-44EC-9619-C61AEFFAD5CD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Διαφοροποιά</a:t>
            </a:r>
            <a:r>
              <a:rPr lang="el-GR" b="1" dirty="0"/>
              <a:t> χαρακτηριστικά παρόμοιων αμινοξέων.</a:t>
            </a:r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7E63544E-E468-4B50-BA93-6DD45ADC93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9792" y="404664"/>
            <a:ext cx="3744416" cy="509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79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Πρόσδεση των αμινοξέων στο </a:t>
            </a:r>
            <a:r>
              <a:rPr lang="el-GR" altLang="el-GR" sz="3000" b="1" dirty="0" err="1"/>
              <a:t>tRNA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947026"/>
            <a:ext cx="7272808" cy="586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φορτίζονται από την πρόσδεση ενός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αμινοξέος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3’ τελικό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νουκλεοτίδιο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αδενοσίνης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ενός δεσμού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ακυλίου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υψηλής ενέργειας.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φορτίζουν τα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σε μια διαδικασία δύο βημάτων.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Κάθε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συνθετάση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προσδένει ένα μονήρες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αμινοξύ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σε ένα ή περισσότερα μόρια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συνθετάσες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αναγνωρίζουν μοναδικά δομικά χαρακτηριστικά των αντίστοιχων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σχηματισμός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είναι πολύ ακριβής.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Ορισμένες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συνθετάσες</a:t>
            </a:r>
            <a:r>
              <a:rPr lang="el-GR" dirty="0">
                <a:solidFill>
                  <a:srgbClr val="0000FF"/>
                </a:solidFill>
              </a:rPr>
              <a:t> χρησιμοποιούν ένα θύλακο επιμέλειας για να φορτίζουν τα μόρια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με υψηλή ακρίβεια.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δεν είναι σε θέση να κάνει διάκριση μεταξύ των μορίων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που είναι φορτισμένα με το σωστό 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 και εκείνων που είναι φορτισμένα με λανθασμένο 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428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756095-D588-44EC-9619-C61AEFFAD5CD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Χημική αναγωγή </a:t>
            </a:r>
            <a:r>
              <a:rPr lang="el-GR" b="1" dirty="0" err="1"/>
              <a:t>κυστεΐνο</a:t>
            </a:r>
            <a:r>
              <a:rPr lang="el-GR" b="1" dirty="0"/>
              <a:t>-</a:t>
            </a:r>
            <a:r>
              <a:rPr lang="en-US" b="1" dirty="0" err="1"/>
              <a:t>tRNA</a:t>
            </a:r>
            <a:r>
              <a:rPr lang="en-US" b="1" baseline="30000" dirty="0" err="1"/>
              <a:t>Cys</a:t>
            </a:r>
            <a:r>
              <a:rPr lang="el-GR" b="1" dirty="0"/>
              <a:t> σε </a:t>
            </a:r>
            <a:r>
              <a:rPr lang="el-GR" b="1" dirty="0" err="1"/>
              <a:t>αλάνινο</a:t>
            </a:r>
            <a:r>
              <a:rPr lang="el-GR" b="1" dirty="0"/>
              <a:t>-</a:t>
            </a:r>
            <a:r>
              <a:rPr lang="en-US" b="1" dirty="0" err="1"/>
              <a:t>tRNA</a:t>
            </a:r>
            <a:r>
              <a:rPr lang="en-US" b="1" baseline="30000" dirty="0" err="1"/>
              <a:t>Cys</a:t>
            </a:r>
            <a:r>
              <a:rPr lang="el-GR" b="1" dirty="0"/>
              <a:t>.</a:t>
            </a:r>
          </a:p>
        </p:txBody>
      </p:sp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164F1CB5-6B8F-4B0E-A8FD-604D0DD883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8601" y="476672"/>
            <a:ext cx="3786797" cy="512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93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Προκαρυωτική</a:t>
            </a:r>
            <a:r>
              <a:rPr lang="el-GR" b="1" dirty="0"/>
              <a:t> </a:t>
            </a:r>
            <a:r>
              <a:rPr lang="en-US" b="1" dirty="0"/>
              <a:t>RNA </a:t>
            </a:r>
            <a:r>
              <a:rPr lang="el-GR" b="1" dirty="0" err="1"/>
              <a:t>πολυμεράση</a:t>
            </a:r>
            <a:r>
              <a:rPr lang="el-GR" b="1" dirty="0"/>
              <a:t> και </a:t>
            </a:r>
            <a:r>
              <a:rPr lang="el-GR" b="1" dirty="0" err="1"/>
              <a:t>ριβοσώματα</a:t>
            </a:r>
            <a:r>
              <a:rPr lang="el-GR" b="1" dirty="0"/>
              <a:t> εν δράσει στο ίδιο </a:t>
            </a:r>
            <a:r>
              <a:rPr lang="en-US" b="1" dirty="0"/>
              <a:t>mRNA.</a:t>
            </a:r>
            <a:endParaRPr lang="el-GR" b="1" dirty="0"/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28F78A79-C150-4E70-82F1-C91C75041A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0920" y="1412776"/>
            <a:ext cx="5162159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0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947026"/>
            <a:ext cx="7272808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rgbClr val="0000FF"/>
                </a:solidFill>
              </a:rPr>
              <a:t>υπομονάδα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130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517232"/>
            <a:ext cx="82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καθίζηση με </a:t>
            </a:r>
            <a:r>
              <a:rPr lang="el-GR" b="1" dirty="0" err="1"/>
              <a:t>υπερφυγοκέντρηση</a:t>
            </a:r>
            <a:r>
              <a:rPr lang="el-GR" b="1" dirty="0"/>
              <a:t> διαχωρίζει τις μεμονωμένες </a:t>
            </a:r>
            <a:r>
              <a:rPr lang="el-GR" b="1" dirty="0" err="1"/>
              <a:t>υπομονάδες</a:t>
            </a:r>
            <a:r>
              <a:rPr lang="el-GR" b="1" dirty="0"/>
              <a:t> του </a:t>
            </a:r>
            <a:r>
              <a:rPr lang="el-GR" b="1" dirty="0" err="1"/>
              <a:t>βακτηριακού</a:t>
            </a:r>
            <a:r>
              <a:rPr lang="el-GR" b="1" dirty="0"/>
              <a:t> </a:t>
            </a:r>
            <a:r>
              <a:rPr lang="el-GR" b="1" dirty="0" err="1"/>
              <a:t>ριβοσώματος</a:t>
            </a:r>
            <a:r>
              <a:rPr lang="el-GR" b="1" dirty="0"/>
              <a:t> από το πλήρες </a:t>
            </a:r>
            <a:r>
              <a:rPr lang="el-GR" b="1" dirty="0" err="1"/>
              <a:t>ριβόσωμα</a:t>
            </a:r>
            <a:r>
              <a:rPr lang="el-GR" b="1" dirty="0"/>
              <a:t>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C495286-00DB-40EC-B284-1E8FBC9FB0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628" y="1808820"/>
            <a:ext cx="6696744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74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Σύνθεση των </a:t>
            </a:r>
            <a:r>
              <a:rPr lang="el-GR" b="1" dirty="0" err="1"/>
              <a:t>προκαρυωτικών</a:t>
            </a:r>
            <a:r>
              <a:rPr lang="el-GR" b="1" dirty="0"/>
              <a:t> και των </a:t>
            </a:r>
            <a:r>
              <a:rPr lang="el-GR" b="1" dirty="0" err="1"/>
              <a:t>ευκαρυωτικών</a:t>
            </a:r>
            <a:r>
              <a:rPr lang="el-GR" b="1" dirty="0"/>
              <a:t> </a:t>
            </a:r>
            <a:r>
              <a:rPr lang="el-GR" b="1" dirty="0" err="1"/>
              <a:t>ριβοσωμάτων</a:t>
            </a:r>
            <a:r>
              <a:rPr lang="el-GR" b="1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592AD86-C482-4312-A17A-5475F6A13CDA}"/>
              </a:ext>
            </a:extLst>
          </p:cNvPr>
          <p:cNvGrpSpPr/>
          <p:nvPr/>
        </p:nvGrpSpPr>
        <p:grpSpPr>
          <a:xfrm>
            <a:off x="341760" y="1484784"/>
            <a:ext cx="8460480" cy="3888432"/>
            <a:chOff x="251520" y="1484784"/>
            <a:chExt cx="7560840" cy="3240360"/>
          </a:xfrm>
        </p:grpSpPr>
        <p:pic>
          <p:nvPicPr>
            <p:cNvPr id="5" name="Picture 4" descr="Diagram, bubble chart&#10;&#10;Description automatically generated">
              <a:extLst>
                <a:ext uri="{FF2B5EF4-FFF2-40B4-BE49-F238E27FC236}">
                  <a16:creationId xmlns:a16="http://schemas.microsoft.com/office/drawing/2014/main" id="{0F839325-C468-45B1-83BE-0663238B0A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1520" y="1484784"/>
              <a:ext cx="7560840" cy="324036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84B957-B39B-420C-B0D8-0CB025A366A5}"/>
                </a:ext>
              </a:extLst>
            </p:cNvPr>
            <p:cNvSpPr/>
            <p:nvPr/>
          </p:nvSpPr>
          <p:spPr>
            <a:xfrm>
              <a:off x="6084168" y="4437112"/>
              <a:ext cx="1656184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96A4A1D-75CD-78EF-DD71-505F46188D3F}"/>
              </a:ext>
            </a:extLst>
          </p:cNvPr>
          <p:cNvCxnSpPr>
            <a:stCxn id="5" idx="0"/>
            <a:endCxn id="5" idx="2"/>
          </p:cNvCxnSpPr>
          <p:nvPr/>
        </p:nvCxnSpPr>
        <p:spPr>
          <a:xfrm>
            <a:off x="4572000" y="1484784"/>
            <a:ext cx="0" cy="38884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039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μεγάλη και η μικρή </a:t>
            </a:r>
            <a:r>
              <a:rPr lang="el-GR" dirty="0" err="1">
                <a:solidFill>
                  <a:srgbClr val="0000FF"/>
                </a:solidFill>
              </a:rPr>
              <a:t>υπομονάδα</a:t>
            </a:r>
            <a:r>
              <a:rPr lang="el-GR" dirty="0">
                <a:solidFill>
                  <a:srgbClr val="0000FF"/>
                </a:solidFill>
              </a:rPr>
              <a:t> ενώνονται και διαχωρίζονται κατά τη διάρκεια ενός κύκλου μετάφρασης.</a:t>
            </a:r>
          </a:p>
        </p:txBody>
      </p:sp>
    </p:spTree>
    <p:extLst>
      <p:ext uri="{BB962C8B-B14F-4D97-AF65-F5344CB8AC3E}">
        <p14:creationId xmlns:p14="http://schemas.microsoft.com/office/powerpoint/2010/main" val="246007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601199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Επισκόπηση των γεγονότων της μετάφρασης: Ο κύκλος του </a:t>
            </a:r>
            <a:r>
              <a:rPr lang="el-GR" b="1" dirty="0" err="1"/>
              <a:t>ριβοσώματος</a:t>
            </a:r>
            <a:r>
              <a:rPr lang="el-GR" b="1" dirty="0"/>
              <a:t>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76FE785-8BB6-48DF-AB81-F4AE9F7639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006" y="1356556"/>
            <a:ext cx="8443987" cy="430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230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45811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Ένα </a:t>
            </a:r>
            <a:r>
              <a:rPr lang="el-GR" b="1" dirty="0" err="1"/>
              <a:t>πολυριβόσωμα</a:t>
            </a:r>
            <a:r>
              <a:rPr lang="el-GR" b="1" dirty="0"/>
              <a:t>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6376605-4CA2-4D2A-A1DB-D651FF216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450" y="2276872"/>
            <a:ext cx="87871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16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μεγάλη και 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ενώνονται και διαχωρίζονται κατά τη διάρκεια ενός κύκλου μετάφρασης.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νέα αμινοξέα συνδέονται στο </a:t>
            </a:r>
            <a:r>
              <a:rPr lang="el-GR" dirty="0" err="1">
                <a:solidFill>
                  <a:srgbClr val="0000FF"/>
                </a:solidFill>
              </a:rPr>
              <a:t>καρβοξυτελικό</a:t>
            </a:r>
            <a:r>
              <a:rPr lang="el-GR" dirty="0">
                <a:solidFill>
                  <a:srgbClr val="0000FF"/>
                </a:solidFill>
              </a:rPr>
              <a:t> άκρο της αυξανόμενης </a:t>
            </a:r>
            <a:r>
              <a:rPr lang="el-GR" dirty="0" err="1">
                <a:solidFill>
                  <a:srgbClr val="0000FF"/>
                </a:solidFill>
              </a:rPr>
              <a:t>πολυπεπτιδικής</a:t>
            </a:r>
            <a:r>
              <a:rPr lang="el-GR" dirty="0">
                <a:solidFill>
                  <a:srgbClr val="0000FF"/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πεπτιδικοί</a:t>
            </a:r>
            <a:r>
              <a:rPr lang="el-GR" dirty="0">
                <a:solidFill>
                  <a:srgbClr val="0000FF"/>
                </a:solidFill>
              </a:rPr>
              <a:t> δεσμοί σχηματίζονται μέσω μεταφοράς της αυξανόμενης </a:t>
            </a:r>
            <a:r>
              <a:rPr lang="el-GR" dirty="0" err="1">
                <a:solidFill>
                  <a:srgbClr val="0000FF"/>
                </a:solidFill>
              </a:rPr>
              <a:t>πολυπεπτιδικής</a:t>
            </a:r>
            <a:r>
              <a:rPr lang="el-GR" dirty="0">
                <a:solidFill>
                  <a:srgbClr val="0000FF"/>
                </a:solidFill>
              </a:rPr>
              <a:t> αλυσίδας από το ένα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στο άλλο.</a:t>
            </a:r>
          </a:p>
        </p:txBody>
      </p:sp>
    </p:spTree>
    <p:extLst>
      <p:ext uri="{BB962C8B-B14F-4D97-AF65-F5344CB8AC3E}">
        <p14:creationId xmlns:p14="http://schemas.microsoft.com/office/powerpoint/2010/main" val="359190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637203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αντίδραση της </a:t>
            </a:r>
            <a:r>
              <a:rPr lang="el-GR" b="1" dirty="0" err="1"/>
              <a:t>πεπτιδυλικής</a:t>
            </a:r>
            <a:r>
              <a:rPr lang="el-GR" b="1" dirty="0"/>
              <a:t> </a:t>
            </a:r>
            <a:r>
              <a:rPr lang="el-GR" b="1" dirty="0" err="1"/>
              <a:t>τρανσφεράσης</a:t>
            </a:r>
            <a:r>
              <a:rPr lang="el-GR" b="1" dirty="0"/>
              <a:t>.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011C547-C559-4603-A7EF-B068C83AA4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7026" y="1070959"/>
            <a:ext cx="3349948" cy="520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372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μεγάλη και 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ενώνονται και διαχωρίζονται κατά τη διάρκεια ενός κύκλου μετάφρασης.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νέα αμινοξέα συνδέονται στο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καρβοξυτελικό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άκρο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πεπτιδικοί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δεσμοί σχηματίζονται μέσω μεταφοράς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 από το ένα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στο άλλο.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μόρια του </a:t>
            </a:r>
            <a:r>
              <a:rPr lang="el-GR" dirty="0" err="1">
                <a:solidFill>
                  <a:srgbClr val="0000FF"/>
                </a:solidFill>
              </a:rPr>
              <a:t>ριβοσωμικού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RNA </a:t>
            </a:r>
            <a:r>
              <a:rPr lang="el-GR" dirty="0">
                <a:solidFill>
                  <a:srgbClr val="0000FF"/>
                </a:solidFill>
              </a:rPr>
              <a:t>είναι και δομικοί και καταλυτικοί </a:t>
            </a:r>
            <a:r>
              <a:rPr lang="el-GR" dirty="0" err="1">
                <a:solidFill>
                  <a:srgbClr val="0000FF"/>
                </a:solidFill>
              </a:rPr>
              <a:t>καθοριστές</a:t>
            </a:r>
            <a:r>
              <a:rPr lang="el-GR" dirty="0">
                <a:solidFill>
                  <a:srgbClr val="0000FF"/>
                </a:solidFill>
              </a:rPr>
              <a:t> του </a:t>
            </a:r>
            <a:r>
              <a:rPr lang="el-GR" dirty="0" err="1">
                <a:solidFill>
                  <a:srgbClr val="0000FF"/>
                </a:solidFill>
              </a:rPr>
              <a:t>ριβοσώματος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712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877272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Δύο όψεις του </a:t>
            </a:r>
            <a:r>
              <a:rPr lang="el-GR" b="1" dirty="0" err="1"/>
              <a:t>ριβοσώματος</a:t>
            </a:r>
            <a:r>
              <a:rPr lang="el-GR" b="1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7BFB46D-0DBB-452C-B92E-272BA0CB3AB9}"/>
              </a:ext>
            </a:extLst>
          </p:cNvPr>
          <p:cNvGrpSpPr/>
          <p:nvPr/>
        </p:nvGrpSpPr>
        <p:grpSpPr>
          <a:xfrm>
            <a:off x="300065" y="1268760"/>
            <a:ext cx="8543870" cy="4320480"/>
            <a:chOff x="300065" y="1268760"/>
            <a:chExt cx="8543870" cy="4320480"/>
          </a:xfrm>
        </p:grpSpPr>
        <p:pic>
          <p:nvPicPr>
            <p:cNvPr id="3" name="Picture 2" descr="A picture containing map&#10;&#10;Description automatically generated">
              <a:extLst>
                <a:ext uri="{FF2B5EF4-FFF2-40B4-BE49-F238E27FC236}">
                  <a16:creationId xmlns:a16="http://schemas.microsoft.com/office/drawing/2014/main" id="{58EBF5C9-14D9-4021-955F-F3740D52D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065" y="1268760"/>
              <a:ext cx="8543870" cy="432048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6A25823-5276-4B61-9685-FF16A1D98F7C}"/>
                </a:ext>
              </a:extLst>
            </p:cNvPr>
            <p:cNvSpPr/>
            <p:nvPr/>
          </p:nvSpPr>
          <p:spPr>
            <a:xfrm>
              <a:off x="539552" y="5157192"/>
              <a:ext cx="180020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8637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484784"/>
            <a:ext cx="7272808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μεγάλη και 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ενώνονται και διαχωρίζονται κατά τη διάρκεια ενός κύκλου μετάφρασης.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νέα αμινοξέα συνδέονται στο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καρβοξυτελικό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άκρο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πεπτιδικοί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δεσμοί σχηματίζονται μέσω μεταφοράς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 από το ένα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στο άλλο.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μόρια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ριβοσωμικού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είναι και δομικοί και καταλυτικοί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καθοριστές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έχει τρεις θέσεις δέσμευσης για το </a:t>
            </a:r>
            <a:r>
              <a:rPr lang="en-US" dirty="0">
                <a:solidFill>
                  <a:srgbClr val="0000FF"/>
                </a:solidFill>
              </a:rPr>
              <a:t>tRNA.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16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4643844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Το </a:t>
            </a:r>
            <a:r>
              <a:rPr lang="el-GR" b="1" dirty="0" err="1"/>
              <a:t>ριβόσωμα</a:t>
            </a:r>
            <a:r>
              <a:rPr lang="el-GR" b="1" dirty="0"/>
              <a:t> έχει τρεις θέσεις δέσμευσης.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8A0057D-1434-4408-A7F2-B5E8522C98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3758" y="1982599"/>
            <a:ext cx="4436483" cy="233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86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54868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6239053"/>
            <a:ext cx="82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Όψεις της τρισδιάστατης δομής του </a:t>
            </a:r>
            <a:r>
              <a:rPr lang="el-GR" b="1" dirty="0" err="1"/>
              <a:t>ριβοσώματος</a:t>
            </a:r>
            <a:r>
              <a:rPr lang="el-GR" b="1" dirty="0"/>
              <a:t>, συμπεριλαμβανομένων τριών συνδεδεμένων μορίων </a:t>
            </a:r>
            <a:r>
              <a:rPr lang="en-US" b="1" dirty="0"/>
              <a:t>tRNA</a:t>
            </a:r>
            <a:r>
              <a:rPr lang="el-GR" b="1" dirty="0"/>
              <a:t>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ED76F8-7173-4A33-B5C7-325217C2079C}"/>
              </a:ext>
            </a:extLst>
          </p:cNvPr>
          <p:cNvGrpSpPr/>
          <p:nvPr/>
        </p:nvGrpSpPr>
        <p:grpSpPr>
          <a:xfrm>
            <a:off x="1376172" y="618324"/>
            <a:ext cx="6391656" cy="5618988"/>
            <a:chOff x="1376172" y="836712"/>
            <a:chExt cx="6391656" cy="5618988"/>
          </a:xfrm>
        </p:grpSpPr>
        <p:pic>
          <p:nvPicPr>
            <p:cNvPr id="5" name="Picture 4" descr="A picture containing map&#10;&#10;Description automatically generated">
              <a:extLst>
                <a:ext uri="{FF2B5EF4-FFF2-40B4-BE49-F238E27FC236}">
                  <a16:creationId xmlns:a16="http://schemas.microsoft.com/office/drawing/2014/main" id="{F7B6BD0F-8B11-49A6-904F-A206E20DE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6172" y="836712"/>
              <a:ext cx="6391656" cy="561898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3B1F17-2DCB-4342-AAE6-20EA84077AD7}"/>
                </a:ext>
              </a:extLst>
            </p:cNvPr>
            <p:cNvSpPr/>
            <p:nvPr/>
          </p:nvSpPr>
          <p:spPr>
            <a:xfrm>
              <a:off x="5539614" y="6101201"/>
              <a:ext cx="180020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02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αποτελείται από μια μεγάλη και μια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μεγάλη και 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ενώνονται και διαχωρίζονται κατά τη διάρκεια ενός κύκλου μετάφρασης.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νέα αμινοξέα συνδέονται στο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καρβοξυτελικό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άκρο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πεπτιδικοί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δεσμοί σχηματίζονται μέσω μεταφοράς της αυξανόμενης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 από το ένα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στο άλλο.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μόρια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ριβοσωμικού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είναι και δομικοί και καταλυτικοί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καθοριστές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έχει τρεις θέσεις δέσμευσης για 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tRNA.</a:t>
            </a:r>
            <a:endParaRPr lang="el-GR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Δίαυλοι διαμέσου του </a:t>
            </a:r>
            <a:r>
              <a:rPr lang="el-GR" dirty="0" err="1">
                <a:solidFill>
                  <a:srgbClr val="0000FF"/>
                </a:solidFill>
              </a:rPr>
              <a:t>ριβοσώματος</a:t>
            </a:r>
            <a:r>
              <a:rPr lang="el-GR" dirty="0">
                <a:solidFill>
                  <a:srgbClr val="0000FF"/>
                </a:solidFill>
              </a:rPr>
              <a:t> επιτρέπουν στο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και στο αυξανόμενο πολυπεπτίδιο να εισέρχονται στο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και/ή να εξέρχονται από αυτό.</a:t>
            </a:r>
          </a:p>
        </p:txBody>
      </p:sp>
    </p:spTree>
    <p:extLst>
      <p:ext uri="{BB962C8B-B14F-4D97-AF65-F5344CB8AC3E}">
        <p14:creationId xmlns:p14="http://schemas.microsoft.com/office/powerpoint/2010/main" val="422854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5877272"/>
            <a:ext cx="828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αλληλεπίδραση μεταξύ των </a:t>
            </a:r>
            <a:r>
              <a:rPr lang="en-US" b="1" dirty="0"/>
              <a:t>tRNA </a:t>
            </a:r>
            <a:r>
              <a:rPr lang="el-GR" b="1" dirty="0"/>
              <a:t>των θέσεων </a:t>
            </a:r>
            <a:r>
              <a:rPr lang="en-US" b="1" dirty="0"/>
              <a:t>A </a:t>
            </a:r>
            <a:r>
              <a:rPr lang="el-GR" b="1" dirty="0"/>
              <a:t>και </a:t>
            </a:r>
            <a:r>
              <a:rPr lang="en-US" b="1" dirty="0"/>
              <a:t>P </a:t>
            </a:r>
            <a:r>
              <a:rPr lang="el-GR" b="1" dirty="0"/>
              <a:t>και του </a:t>
            </a:r>
            <a:r>
              <a:rPr lang="en-US" b="1" dirty="0"/>
              <a:t>mRNA </a:t>
            </a:r>
            <a:r>
              <a:rPr lang="el-GR" b="1" dirty="0"/>
              <a:t>εντός του </a:t>
            </a:r>
            <a:r>
              <a:rPr lang="el-GR" b="1" dirty="0" err="1"/>
              <a:t>ριβοσώματος</a:t>
            </a:r>
            <a:r>
              <a:rPr lang="el-GR" b="1" dirty="0"/>
              <a:t>. Δύο όψεις της δομής του </a:t>
            </a:r>
            <a:r>
              <a:rPr lang="en-US" b="1" dirty="0"/>
              <a:t>mRNA</a:t>
            </a:r>
            <a:r>
              <a:rPr lang="el-GR" b="1" dirty="0"/>
              <a:t> και των </a:t>
            </a:r>
            <a:r>
              <a:rPr lang="en-US" b="1" dirty="0"/>
              <a:t>tRNA </a:t>
            </a:r>
            <a:r>
              <a:rPr lang="el-GR" b="1" dirty="0"/>
              <a:t>όπως απαντώνται στο </a:t>
            </a:r>
            <a:r>
              <a:rPr lang="el-GR" b="1" dirty="0" err="1"/>
              <a:t>ριβόσωμα</a:t>
            </a:r>
            <a:r>
              <a:rPr lang="el-GR" b="1" dirty="0"/>
              <a:t>.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FF8D870-B74F-40FC-8422-2A6278DBF2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7784" y="995344"/>
            <a:ext cx="3888432" cy="473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192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Το </a:t>
            </a:r>
            <a:r>
              <a:rPr lang="el-GR" altLang="el-GR" sz="3000" b="1" dirty="0" err="1"/>
              <a:t>ριβόσωμα</a:t>
            </a:r>
            <a:endParaRPr lang="el-GR" altLang="el-GR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32000" y="6228020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Σήραγγα εξόδου του πολυπεπτιδίου.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3F7028-0F52-41D5-B2C1-755B8A8BF74F}"/>
              </a:ext>
            </a:extLst>
          </p:cNvPr>
          <p:cNvGrpSpPr/>
          <p:nvPr/>
        </p:nvGrpSpPr>
        <p:grpSpPr>
          <a:xfrm>
            <a:off x="1835696" y="1165394"/>
            <a:ext cx="5472608" cy="4783886"/>
            <a:chOff x="1475656" y="1237402"/>
            <a:chExt cx="5037267" cy="4383196"/>
          </a:xfrm>
        </p:grpSpPr>
        <p:pic>
          <p:nvPicPr>
            <p:cNvPr id="3" name="Picture 2" descr="Map&#10;&#10;Description automatically generated">
              <a:extLst>
                <a:ext uri="{FF2B5EF4-FFF2-40B4-BE49-F238E27FC236}">
                  <a16:creationId xmlns:a16="http://schemas.microsoft.com/office/drawing/2014/main" id="{391FAE72-FC63-4DA9-8F2A-BF2973E51C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75656" y="1237402"/>
              <a:ext cx="5037267" cy="438319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E8168AD-2DD8-4768-B161-600B7CB14E2E}"/>
                </a:ext>
              </a:extLst>
            </p:cNvPr>
            <p:cNvSpPr/>
            <p:nvPr/>
          </p:nvSpPr>
          <p:spPr>
            <a:xfrm>
              <a:off x="6084168" y="4437112"/>
              <a:ext cx="36004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2274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Έναρξη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προκαρυώτες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3585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0BC0B4B-2295-4192-8AB8-9E9F5A2EFB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7844" y="1052736"/>
            <a:ext cx="2808312" cy="50111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5611C1-2C61-4331-AC15-036E0F62F9F1}"/>
              </a:ext>
            </a:extLst>
          </p:cNvPr>
          <p:cNvSpPr txBox="1"/>
          <p:nvPr/>
        </p:nvSpPr>
        <p:spPr>
          <a:xfrm>
            <a:off x="432000" y="6228020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Μια επισκόπηση των γεγονότων έναρξης της μετάφρασης.</a:t>
            </a:r>
          </a:p>
        </p:txBody>
      </p:sp>
    </p:spTree>
    <p:extLst>
      <p:ext uri="{BB962C8B-B14F-4D97-AF65-F5344CB8AC3E}">
        <p14:creationId xmlns:p14="http://schemas.microsoft.com/office/powerpoint/2010/main" val="986551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947026"/>
            <a:ext cx="727280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προκαρυωτικά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αρχικά </a:t>
            </a:r>
            <a:r>
              <a:rPr lang="el-GR" dirty="0" err="1">
                <a:solidFill>
                  <a:srgbClr val="0000FF"/>
                </a:solidFill>
              </a:rPr>
              <a:t>στρατολογούνται</a:t>
            </a:r>
            <a:r>
              <a:rPr lang="el-GR" dirty="0">
                <a:solidFill>
                  <a:srgbClr val="0000FF"/>
                </a:solidFill>
              </a:rPr>
              <a:t> στη μικρή </a:t>
            </a:r>
            <a:r>
              <a:rPr lang="el-GR" dirty="0" err="1">
                <a:solidFill>
                  <a:srgbClr val="0000FF"/>
                </a:solidFill>
              </a:rPr>
              <a:t>υπομονάδα</a:t>
            </a:r>
            <a:r>
              <a:rPr lang="el-GR" dirty="0">
                <a:solidFill>
                  <a:srgbClr val="0000FF"/>
                </a:solidFill>
              </a:rPr>
              <a:t> μέσω ζευγαρώματος βάσεων με το </a:t>
            </a:r>
            <a:r>
              <a:rPr lang="en-US" dirty="0">
                <a:solidFill>
                  <a:srgbClr val="0000FF"/>
                </a:solidFill>
              </a:rPr>
              <a:t>rRNA.</a:t>
            </a:r>
          </a:p>
        </p:txBody>
      </p:sp>
    </p:spTree>
    <p:extLst>
      <p:ext uri="{BB962C8B-B14F-4D97-AF65-F5344CB8AC3E}">
        <p14:creationId xmlns:p14="http://schemas.microsoft.com/office/powerpoint/2010/main" val="362867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233748" y="5370716"/>
            <a:ext cx="867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To 16S rRNA </a:t>
            </a:r>
            <a:r>
              <a:rPr lang="el-GR" b="1" dirty="0" err="1"/>
              <a:t>αλληλεπιδρά</a:t>
            </a:r>
            <a:r>
              <a:rPr lang="el-GR" b="1" dirty="0"/>
              <a:t> με την </a:t>
            </a:r>
            <a:r>
              <a:rPr lang="en-US" b="1" dirty="0"/>
              <a:t>RBS </a:t>
            </a:r>
            <a:r>
              <a:rPr lang="el-GR" b="1" dirty="0"/>
              <a:t>για να τοποθετήσει το </a:t>
            </a:r>
            <a:r>
              <a:rPr lang="el-GR" b="1" dirty="0" err="1"/>
              <a:t>κωδικόνιο</a:t>
            </a:r>
            <a:r>
              <a:rPr lang="el-GR" b="1" dirty="0"/>
              <a:t> </a:t>
            </a:r>
            <a:r>
              <a:rPr lang="en-US" b="1" dirty="0"/>
              <a:t>AUG </a:t>
            </a:r>
            <a:r>
              <a:rPr lang="el-GR" b="1" dirty="0"/>
              <a:t>στη θέση </a:t>
            </a:r>
            <a:r>
              <a:rPr lang="en-US" b="1" dirty="0"/>
              <a:t>P. </a:t>
            </a:r>
            <a:endParaRPr lang="el-GR" b="1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8B1331A-90CD-447D-85AE-C51853054B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1595" y="1629148"/>
            <a:ext cx="5040810" cy="359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26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προκαρυωτικά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mRNA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αρχικά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στρατολογούνται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ζευγαρώματος βάσεων με 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rRNA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Ένα εξειδικευμένο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φορτισμένο με μια τροποποιημένη </a:t>
            </a:r>
            <a:r>
              <a:rPr lang="el-GR" dirty="0" err="1">
                <a:solidFill>
                  <a:srgbClr val="0000FF"/>
                </a:solidFill>
              </a:rPr>
              <a:t>μεθειονίνη</a:t>
            </a:r>
            <a:r>
              <a:rPr lang="el-GR" dirty="0">
                <a:solidFill>
                  <a:srgbClr val="0000FF"/>
                </a:solidFill>
              </a:rPr>
              <a:t> προσδένεται απευθείας στη μικρή </a:t>
            </a:r>
            <a:r>
              <a:rPr lang="el-GR" dirty="0" err="1">
                <a:solidFill>
                  <a:srgbClr val="0000FF"/>
                </a:solidFill>
              </a:rPr>
              <a:t>υπομονάδα</a:t>
            </a:r>
            <a:r>
              <a:rPr lang="el-GR" dirty="0">
                <a:solidFill>
                  <a:srgbClr val="0000FF"/>
                </a:solidFill>
              </a:rPr>
              <a:t> του </a:t>
            </a:r>
            <a:r>
              <a:rPr lang="el-GR" dirty="0" err="1">
                <a:solidFill>
                  <a:srgbClr val="0000FF"/>
                </a:solidFill>
              </a:rPr>
              <a:t>προκαρυωτικού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ριβοσώματος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61809F34-C93D-48F9-BC90-77F90B31F4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168" y="3619987"/>
            <a:ext cx="4961663" cy="2545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C2810A-C66D-4620-A100-7325F1CF2F13}"/>
              </a:ext>
            </a:extLst>
          </p:cNvPr>
          <p:cNvSpPr txBox="1"/>
          <p:nvPr/>
        </p:nvSpPr>
        <p:spPr>
          <a:xfrm>
            <a:off x="432000" y="6228020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Μεθειονίνη</a:t>
            </a:r>
            <a:r>
              <a:rPr lang="el-GR" b="1" dirty="0"/>
              <a:t> και </a:t>
            </a:r>
            <a:r>
              <a:rPr lang="en-US" b="1" i="1" dirty="0"/>
              <a:t>N</a:t>
            </a:r>
            <a:r>
              <a:rPr lang="en-US" b="1" dirty="0"/>
              <a:t>-</a:t>
            </a:r>
            <a:r>
              <a:rPr lang="el-GR" b="1" dirty="0" err="1"/>
              <a:t>φορμυλομεθειονίνη</a:t>
            </a:r>
            <a:r>
              <a:rPr lang="el-G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647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προκαρυωτικά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mRNA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αρχικά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στρατολογούνται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μέσω ζευγαρώματος βάσεων με 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rRNA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Ένα εξειδικευμένο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φορτισμένο με μια τροποποιημένη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μεθειονίνη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προσδένεται απευθείας στη μικρή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υπομονάδα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του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προκαρυωτικού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ριβοσώματος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Τρεις παράγοντες έναρξης κατευθύνουν τη συγκρότηση ενός εναρκτήριου </a:t>
            </a:r>
            <a:r>
              <a:rPr lang="el-GR" dirty="0" err="1">
                <a:solidFill>
                  <a:srgbClr val="0000FF"/>
                </a:solidFill>
              </a:rPr>
              <a:t>συμπλόκου</a:t>
            </a:r>
            <a:r>
              <a:rPr lang="el-GR" dirty="0">
                <a:solidFill>
                  <a:srgbClr val="0000FF"/>
                </a:solidFill>
              </a:rPr>
              <a:t> το οποίο περιέχει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και το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 err="1">
                <a:solidFill>
                  <a:srgbClr val="0000FF"/>
                </a:solidFill>
              </a:rPr>
              <a:t>εναρκτή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179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708920"/>
            <a:ext cx="2836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Μια σύνοψη της έναρξης της μετάφρασης στους </a:t>
            </a:r>
            <a:r>
              <a:rPr lang="el-GR" b="1" dirty="0" err="1"/>
              <a:t>προκαρυώτες</a:t>
            </a:r>
            <a:r>
              <a:rPr lang="el-GR" b="1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19CF68-B155-45D5-B90C-0D9AC44064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1154" y="72008"/>
            <a:ext cx="2721691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638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94BE1D0-A38B-379A-E42B-94C30188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D22F1FAB-9EF2-3D33-D3F2-A923B05005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Έναρξη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ευκαρυώτες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8891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ευκαρυωτικά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ριβοσώματα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στρατολογούνται</a:t>
            </a:r>
            <a:r>
              <a:rPr lang="el-GR" dirty="0">
                <a:solidFill>
                  <a:srgbClr val="0000FF"/>
                </a:solidFill>
              </a:rPr>
              <a:t> στο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από την 5’ καλύπτρα.</a:t>
            </a:r>
          </a:p>
        </p:txBody>
      </p:sp>
    </p:spTree>
    <p:extLst>
      <p:ext uri="{BB962C8B-B14F-4D97-AF65-F5344CB8AC3E}">
        <p14:creationId xmlns:p14="http://schemas.microsoft.com/office/powerpoint/2010/main" val="164724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179512" y="2636912"/>
            <a:ext cx="211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Συγκρότηση της </a:t>
            </a:r>
            <a:r>
              <a:rPr lang="el-GR" b="1" dirty="0" err="1"/>
              <a:t>ευκαρυωτικής</a:t>
            </a:r>
            <a:r>
              <a:rPr lang="el-GR" b="1" dirty="0"/>
              <a:t> μικρής </a:t>
            </a:r>
            <a:r>
              <a:rPr lang="el-GR" b="1" dirty="0" err="1"/>
              <a:t>ριβοσωμικής</a:t>
            </a:r>
            <a:r>
              <a:rPr lang="el-GR" b="1" dirty="0"/>
              <a:t> </a:t>
            </a:r>
            <a:r>
              <a:rPr lang="el-GR" b="1" dirty="0" err="1"/>
              <a:t>υπομονάδας</a:t>
            </a:r>
            <a:r>
              <a:rPr lang="el-GR" b="1" dirty="0"/>
              <a:t> και του </a:t>
            </a:r>
            <a:r>
              <a:rPr lang="en-US" b="1" dirty="0"/>
              <a:t>tRNA </a:t>
            </a:r>
            <a:r>
              <a:rPr lang="el-GR" b="1" dirty="0" err="1"/>
              <a:t>εναρκτή</a:t>
            </a:r>
            <a:r>
              <a:rPr lang="el-GR" b="1" dirty="0"/>
              <a:t> επάνω στο </a:t>
            </a:r>
            <a:r>
              <a:rPr lang="en-US" b="1" dirty="0"/>
              <a:t>mRNA.</a:t>
            </a:r>
            <a:endParaRPr lang="el-GR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CBBEDD9-607A-40D0-9E75-A48CDD89460F}"/>
              </a:ext>
            </a:extLst>
          </p:cNvPr>
          <p:cNvGrpSpPr/>
          <p:nvPr/>
        </p:nvGrpSpPr>
        <p:grpSpPr>
          <a:xfrm>
            <a:off x="2339752" y="188640"/>
            <a:ext cx="5472608" cy="6480720"/>
            <a:chOff x="2107692" y="521208"/>
            <a:chExt cx="4928616" cy="5815584"/>
          </a:xfrm>
        </p:grpSpPr>
        <p:pic>
          <p:nvPicPr>
            <p:cNvPr id="5" name="Picture 4" descr="Diagram&#10;&#10;Description automatically generated">
              <a:extLst>
                <a:ext uri="{FF2B5EF4-FFF2-40B4-BE49-F238E27FC236}">
                  <a16:creationId xmlns:a16="http://schemas.microsoft.com/office/drawing/2014/main" id="{40576AEA-C314-48FE-95F5-FEA5C7FD5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7692" y="521208"/>
              <a:ext cx="4928616" cy="581558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08B902-F536-41EC-8CC7-4753FC3037DA}"/>
                </a:ext>
              </a:extLst>
            </p:cNvPr>
            <p:cNvSpPr/>
            <p:nvPr/>
          </p:nvSpPr>
          <p:spPr>
            <a:xfrm>
              <a:off x="2267744" y="6021288"/>
              <a:ext cx="136815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B2BC67-4B31-0259-0E1D-C070AB10FA5E}"/>
              </a:ext>
            </a:extLst>
          </p:cNvPr>
          <p:cNvSpPr txBox="1"/>
          <p:nvPr/>
        </p:nvSpPr>
        <p:spPr>
          <a:xfrm>
            <a:off x="3203848" y="5745248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/>
              <a:t>εναρκτήριο </a:t>
            </a:r>
            <a:r>
              <a:rPr lang="el-GR" sz="1000" dirty="0" err="1"/>
              <a:t>σύμπλοκο</a:t>
            </a:r>
            <a:r>
              <a:rPr lang="el-GR" sz="1000" dirty="0"/>
              <a:t> </a:t>
            </a:r>
            <a:r>
              <a:rPr lang="en-GB" sz="1000" dirty="0"/>
              <a:t>48S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059706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ευκαρυωτικά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στρατολογούνται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την 5’ καλύπτρα.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παράγοντες έναρξης της μετάφρασης συγκρατούν τα </a:t>
            </a:r>
            <a:r>
              <a:rPr lang="el-GR" dirty="0" err="1">
                <a:solidFill>
                  <a:srgbClr val="0000FF"/>
                </a:solidFill>
              </a:rPr>
              <a:t>ευκαρυωτικά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mRNA </a:t>
            </a:r>
            <a:r>
              <a:rPr lang="el-GR" dirty="0">
                <a:solidFill>
                  <a:srgbClr val="0000FF"/>
                </a:solidFill>
              </a:rPr>
              <a:t>σε κύκλους.</a:t>
            </a:r>
          </a:p>
        </p:txBody>
      </p:sp>
    </p:spTree>
    <p:extLst>
      <p:ext uri="{BB962C8B-B14F-4D97-AF65-F5344CB8AC3E}">
        <p14:creationId xmlns:p14="http://schemas.microsoft.com/office/powerpoint/2010/main" val="284959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107504" y="2852936"/>
            <a:ext cx="233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Μοντέλο της </a:t>
            </a:r>
            <a:r>
              <a:rPr lang="el-GR" b="1" dirty="0" err="1"/>
              <a:t>κυκλοποίησης</a:t>
            </a:r>
            <a:r>
              <a:rPr lang="el-GR" b="1" dirty="0"/>
              <a:t> του </a:t>
            </a:r>
            <a:r>
              <a:rPr lang="el-GR" b="1" dirty="0" err="1"/>
              <a:t>ευκαρυωτικού</a:t>
            </a:r>
            <a:r>
              <a:rPr lang="el-GR" b="1" dirty="0"/>
              <a:t> </a:t>
            </a:r>
            <a:r>
              <a:rPr lang="en-US" b="1" dirty="0"/>
              <a:t>mRNA.</a:t>
            </a:r>
            <a:endParaRPr lang="el-GR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E98B93B-96EC-4B4F-ADFA-48776B022A43}"/>
              </a:ext>
            </a:extLst>
          </p:cNvPr>
          <p:cNvGrpSpPr/>
          <p:nvPr/>
        </p:nvGrpSpPr>
        <p:grpSpPr>
          <a:xfrm>
            <a:off x="2555776" y="980728"/>
            <a:ext cx="5328592" cy="4517100"/>
            <a:chOff x="2295144" y="1504188"/>
            <a:chExt cx="4553712" cy="3849624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60C10403-832B-468A-B265-47CE6A395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95144" y="1504188"/>
              <a:ext cx="4553712" cy="384962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66858CF-8EBF-4B74-8DAF-D7204DA5F920}"/>
                </a:ext>
              </a:extLst>
            </p:cNvPr>
            <p:cNvSpPr/>
            <p:nvPr/>
          </p:nvSpPr>
          <p:spPr>
            <a:xfrm>
              <a:off x="2295144" y="5013176"/>
              <a:ext cx="162878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17709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Έναρξη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ευκαρυωτικά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ριβοσώματα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στρατολογούνται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στο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την 5’ καλύπτρα.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έναρξης της μετάφρασης συγκρατούν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ευκαρυωτικά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σε κύκλους.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έναρξης εντοπίζεται με σάρωση καθοδικά του </a:t>
            </a:r>
            <a:r>
              <a:rPr lang="en-US" dirty="0">
                <a:solidFill>
                  <a:srgbClr val="0000FF"/>
                </a:solidFill>
              </a:rPr>
              <a:t>5’ </a:t>
            </a:r>
            <a:r>
              <a:rPr lang="el-GR" dirty="0">
                <a:solidFill>
                  <a:srgbClr val="0000FF"/>
                </a:solidFill>
              </a:rPr>
              <a:t>άκρου του </a:t>
            </a:r>
            <a:r>
              <a:rPr lang="en-US" dirty="0">
                <a:solidFill>
                  <a:srgbClr val="0000FF"/>
                </a:solidFill>
              </a:rPr>
              <a:t>mRNA.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94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274838"/>
            <a:ext cx="2987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Αναγνώριση του </a:t>
            </a:r>
            <a:r>
              <a:rPr lang="el-GR" b="1" dirty="0" err="1"/>
              <a:t>εναρκτηρίου</a:t>
            </a:r>
            <a:r>
              <a:rPr lang="el-GR" b="1" dirty="0"/>
              <a:t> </a:t>
            </a:r>
            <a:r>
              <a:rPr lang="el-GR" b="1" dirty="0" err="1"/>
              <a:t>κωδικονίου</a:t>
            </a:r>
            <a:r>
              <a:rPr lang="el-GR" b="1" dirty="0"/>
              <a:t> </a:t>
            </a:r>
            <a:r>
              <a:rPr lang="en-US" b="1" dirty="0"/>
              <a:t>AUG </a:t>
            </a:r>
            <a:r>
              <a:rPr lang="el-GR" b="1" dirty="0"/>
              <a:t>από το εναρκτήριο </a:t>
            </a:r>
            <a:r>
              <a:rPr lang="el-GR" b="1" dirty="0" err="1"/>
              <a:t>σύμπλοκο</a:t>
            </a:r>
            <a:r>
              <a:rPr lang="el-GR" b="1" dirty="0"/>
              <a:t> </a:t>
            </a:r>
            <a:r>
              <a:rPr lang="en-US" b="1" dirty="0"/>
              <a:t>48S </a:t>
            </a:r>
            <a:r>
              <a:rPr lang="el-GR" b="1" dirty="0"/>
              <a:t>και προσθήκη της μεγάλης </a:t>
            </a:r>
            <a:r>
              <a:rPr lang="el-GR" b="1" dirty="0" err="1"/>
              <a:t>ριβοσωμικής</a:t>
            </a:r>
            <a:r>
              <a:rPr lang="el-GR" b="1" dirty="0"/>
              <a:t> </a:t>
            </a:r>
            <a:r>
              <a:rPr lang="el-GR" b="1" dirty="0" err="1"/>
              <a:t>υπομονάδας</a:t>
            </a:r>
            <a:r>
              <a:rPr lang="el-GR" b="1" dirty="0"/>
              <a:t> κατά τη διάρκεια της </a:t>
            </a:r>
            <a:r>
              <a:rPr lang="el-GR" b="1" dirty="0" err="1"/>
              <a:t>ευκαρυωτικής</a:t>
            </a:r>
            <a:r>
              <a:rPr lang="el-GR" b="1" dirty="0"/>
              <a:t> έναρξης της μετάφρασης.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B9512487-DD06-42C0-A819-F759E5CED1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3773" y="141480"/>
            <a:ext cx="2481470" cy="657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601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1BEE4B-CC08-CD09-3AFB-6DE707156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2CFC026-37A6-7E93-1000-31FE0E546EDF}"/>
              </a:ext>
            </a:extLst>
          </p:cNvPr>
          <p:cNvSpPr/>
          <p:nvPr/>
        </p:nvSpPr>
        <p:spPr>
          <a:xfrm>
            <a:off x="0" y="5013176"/>
            <a:ext cx="5580112" cy="1844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500" b="1" u="sng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40E283-2C4B-2F49-3912-2D92794051B1}"/>
              </a:ext>
            </a:extLst>
          </p:cNvPr>
          <p:cNvSpPr/>
          <p:nvPr/>
        </p:nvSpPr>
        <p:spPr>
          <a:xfrm>
            <a:off x="5148064" y="0"/>
            <a:ext cx="399593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500" b="1" u="sng" dirty="0">
              <a:solidFill>
                <a:schemeClr val="tx1"/>
              </a:solidFill>
            </a:endParaRPr>
          </a:p>
        </p:txBody>
      </p:sp>
      <p:pic>
        <p:nvPicPr>
          <p:cNvPr id="4" name="Picture 3" descr="A diagram of a cell&#10;&#10;AI-generated content may be incorrect.">
            <a:extLst>
              <a:ext uri="{FF2B5EF4-FFF2-40B4-BE49-F238E27FC236}">
                <a16:creationId xmlns:a16="http://schemas.microsoft.com/office/drawing/2014/main" id="{5A657964-21CD-E46E-CF65-7792FD20E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59117"/>
            <a:ext cx="3683522" cy="65973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808D43-0F17-CE0D-2B93-8F34B6A05390}"/>
              </a:ext>
            </a:extLst>
          </p:cNvPr>
          <p:cNvSpPr txBox="1"/>
          <p:nvPr/>
        </p:nvSpPr>
        <p:spPr>
          <a:xfrm>
            <a:off x="0" y="5059050"/>
            <a:ext cx="6012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Translation initiation in eukaryotes. </a:t>
            </a:r>
            <a:r>
              <a:rPr lang="en-US" dirty="0"/>
              <a:t>eIF2–GTP–Met-</a:t>
            </a:r>
            <a:r>
              <a:rPr lang="en-US" dirty="0" err="1"/>
              <a:t>tRNAi</a:t>
            </a:r>
            <a:r>
              <a:rPr lang="en-US" dirty="0"/>
              <a:t> Met binds to the 40S ribosomes in presence of eIF1, eIF1A, eIF3, and eIF5 to form </a:t>
            </a:r>
            <a:r>
              <a:rPr lang="en-US" b="1" dirty="0"/>
              <a:t>43S PIC</a:t>
            </a:r>
            <a:r>
              <a:rPr lang="en-US" dirty="0"/>
              <a:t>. Then mRNA is recruited with the help of eIF4F complex to form the </a:t>
            </a:r>
            <a:r>
              <a:rPr lang="en-US" b="1" dirty="0"/>
              <a:t>48S IC</a:t>
            </a:r>
            <a:r>
              <a:rPr lang="en-US" dirty="0"/>
              <a:t>. After mRNA scanning and recognition of the start codon, the 60S subunit joins with the help of eIF5B to form the </a:t>
            </a:r>
            <a:r>
              <a:rPr lang="en-US" b="1" dirty="0"/>
              <a:t>80S ribosome</a:t>
            </a:r>
            <a:r>
              <a:rPr lang="en-US" dirty="0"/>
              <a:t>.</a:t>
            </a:r>
            <a:endParaRPr lang="el-GR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9737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25B619C1-4A54-2394-8AF1-FA73292AD3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44624"/>
            <a:ext cx="5160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988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ge of a book&#10;&#10;Description automatically generated with medium confidence">
            <a:extLst>
              <a:ext uri="{FF2B5EF4-FFF2-40B4-BE49-F238E27FC236}">
                <a16:creationId xmlns:a16="http://schemas.microsoft.com/office/drawing/2014/main" id="{3D902567-3AC1-F5E2-F5A7-33663BFD0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6852" y="404664"/>
            <a:ext cx="6690295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74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87530F26-7C33-F5D5-690B-E299CB898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488" y="43543"/>
            <a:ext cx="6699023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517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134D694C-ECA6-4F19-A316-540211D01C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6516" y="332656"/>
            <a:ext cx="6970967" cy="5688632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1F72B0C2-25A9-4FD9-B9A4-5301571511B8}"/>
              </a:ext>
            </a:extLst>
          </p:cNvPr>
          <p:cNvSpPr txBox="1"/>
          <p:nvPr/>
        </p:nvSpPr>
        <p:spPr>
          <a:xfrm>
            <a:off x="432000" y="6228020"/>
            <a:ext cx="82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 dirty="0"/>
              <a:t>Τα </a:t>
            </a:r>
            <a:r>
              <a:rPr lang="en-US" b="1" dirty="0" err="1"/>
              <a:t>uORF</a:t>
            </a:r>
            <a:r>
              <a:rPr lang="en-US" b="1" dirty="0"/>
              <a:t> </a:t>
            </a:r>
            <a:r>
              <a:rPr lang="el-GR" b="1" dirty="0"/>
              <a:t>(</a:t>
            </a:r>
            <a:r>
              <a:rPr lang="en-US" b="1" dirty="0"/>
              <a:t>upstream Open Reading Frames</a:t>
            </a:r>
            <a:r>
              <a:rPr lang="el-GR" b="1" dirty="0"/>
              <a:t>) ρυθμίζουν τη μετάφραση των </a:t>
            </a:r>
            <a:r>
              <a:rPr lang="en-US" b="1" dirty="0"/>
              <a:t>ORF</a:t>
            </a:r>
          </a:p>
          <a:p>
            <a:pPr algn="ctr"/>
            <a:r>
              <a:rPr lang="en-US" b="1" dirty="0"/>
              <a:t>(Open Reading Frames) </a:t>
            </a:r>
            <a:r>
              <a:rPr lang="el-GR" b="1" dirty="0"/>
              <a:t>που βρίσκονται καθοδικά.</a:t>
            </a:r>
          </a:p>
        </p:txBody>
      </p:sp>
    </p:spTree>
    <p:extLst>
      <p:ext uri="{BB962C8B-B14F-4D97-AF65-F5344CB8AC3E}">
        <p14:creationId xmlns:p14="http://schemas.microsoft.com/office/powerpoint/2010/main" val="34393786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4CC869-4EE9-44E2-9D2A-7E4AD0E5BAED}"/>
              </a:ext>
            </a:extLst>
          </p:cNvPr>
          <p:cNvGrpSpPr/>
          <p:nvPr/>
        </p:nvGrpSpPr>
        <p:grpSpPr>
          <a:xfrm>
            <a:off x="1655676" y="116632"/>
            <a:ext cx="5832648" cy="6120680"/>
            <a:chOff x="1403648" y="188640"/>
            <a:chExt cx="6264696" cy="6264696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44B0DDF5-90BB-4B28-9F9D-3E3AE08369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3648" y="188640"/>
              <a:ext cx="6264696" cy="6264696"/>
            </a:xfrm>
            <a:prstGeom prst="rect">
              <a:avLst/>
            </a:prstGeom>
          </p:spPr>
        </p:pic>
        <p:pic>
          <p:nvPicPr>
            <p:cNvPr id="6" name="Picture 5" descr="Diagram&#10;&#10;Description automatically generated">
              <a:extLst>
                <a:ext uri="{FF2B5EF4-FFF2-40B4-BE49-F238E27FC236}">
                  <a16:creationId xmlns:a16="http://schemas.microsoft.com/office/drawing/2014/main" id="{C531B2DC-59DE-4C37-9574-D00F8E7A38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03648" y="5945919"/>
              <a:ext cx="2095538" cy="474931"/>
            </a:xfrm>
            <a:prstGeom prst="rect">
              <a:avLst/>
            </a:prstGeom>
          </p:spPr>
        </p:pic>
      </p:grpSp>
      <p:sp>
        <p:nvSpPr>
          <p:cNvPr id="4" name="TextBox 5">
            <a:extLst>
              <a:ext uri="{FF2B5EF4-FFF2-40B4-BE49-F238E27FC236}">
                <a16:creationId xmlns:a16="http://schemas.microsoft.com/office/drawing/2014/main" id="{C6843E36-3425-D00A-6795-71202E7440C5}"/>
              </a:ext>
            </a:extLst>
          </p:cNvPr>
          <p:cNvSpPr txBox="1"/>
          <p:nvPr/>
        </p:nvSpPr>
        <p:spPr>
          <a:xfrm>
            <a:off x="0" y="6300028"/>
            <a:ext cx="914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sz="1700" b="1" dirty="0"/>
              <a:t>Οι </a:t>
            </a:r>
            <a:r>
              <a:rPr lang="en-US" sz="1700" b="1" dirty="0"/>
              <a:t>IRES (Internal Ribosome Entry Sites) </a:t>
            </a:r>
            <a:r>
              <a:rPr lang="el-GR" sz="1700" b="1" dirty="0"/>
              <a:t>παρακάμπτουν τις απαιτήσεις έναρξης της μετάφρασης.</a:t>
            </a:r>
          </a:p>
        </p:txBody>
      </p:sp>
    </p:spTree>
    <p:extLst>
      <p:ext uri="{BB962C8B-B14F-4D97-AF65-F5344CB8AC3E}">
        <p14:creationId xmlns:p14="http://schemas.microsoft.com/office/powerpoint/2010/main" val="38952669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493F3676-3A22-51CD-20F7-A84A24DE6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206" y="116632"/>
            <a:ext cx="7737587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394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84CA80F3-1D4E-1809-4CF0-51F005086D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4"/>
          <a:stretch/>
        </p:blipFill>
        <p:spPr>
          <a:xfrm>
            <a:off x="288000" y="476672"/>
            <a:ext cx="8568000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561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81D9BD0-8186-296C-C6A5-1AF11EAD5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4FB74E74-1D6C-17E5-5D12-ADEE8B5A61C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Επιμήκυνση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προκαρυώτες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062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539552" y="2577678"/>
            <a:ext cx="2458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Σύνοψη των βημάτων της επιμήκυνσης της μετάφρασης. 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FDEA74AB-3CFC-4A53-8737-6EF096EDAB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4690" y="94320"/>
            <a:ext cx="2674620" cy="657504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83B93E12-57E7-4F2B-B5A7-32F9D65337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234690" cy="1268760"/>
          </a:xfrm>
        </p:spPr>
        <p:txBody>
          <a:bodyPr>
            <a:normAutofit fontScale="90000"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843355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παραδίδονται στη θέση </a:t>
            </a:r>
            <a:r>
              <a:rPr lang="en-US" dirty="0">
                <a:solidFill>
                  <a:srgbClr val="0000FF"/>
                </a:solidFill>
              </a:rPr>
              <a:t>A </a:t>
            </a:r>
            <a:r>
              <a:rPr lang="el-GR" dirty="0">
                <a:solidFill>
                  <a:srgbClr val="0000FF"/>
                </a:solidFill>
              </a:rPr>
              <a:t>από τον παράγοντα επιμήκυνσης </a:t>
            </a:r>
            <a:r>
              <a:rPr lang="en-US" dirty="0">
                <a:solidFill>
                  <a:srgbClr val="0000FF"/>
                </a:solidFill>
              </a:rPr>
              <a:t>EF-Tu.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4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274838"/>
            <a:ext cx="2674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Ο EF-</a:t>
            </a:r>
            <a:r>
              <a:rPr lang="el-GR" b="1" dirty="0" err="1"/>
              <a:t>Tu</a:t>
            </a:r>
            <a:r>
              <a:rPr lang="el-GR" b="1" dirty="0"/>
              <a:t> συνοδεύει το </a:t>
            </a:r>
            <a:r>
              <a:rPr lang="el-GR" b="1" dirty="0" err="1"/>
              <a:t>αμινοάκυλο-tRNA</a:t>
            </a:r>
            <a:r>
              <a:rPr lang="el-GR" b="1" dirty="0"/>
              <a:t> στη θέση A του </a:t>
            </a:r>
            <a:r>
              <a:rPr lang="el-GR" b="1" dirty="0" err="1"/>
              <a:t>ριβοσώματος</a:t>
            </a:r>
            <a:r>
              <a:rPr lang="el-GR" b="1" dirty="0"/>
              <a:t>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7C98FD5-53CF-488F-A839-4222695348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1840" y="116632"/>
            <a:ext cx="2880320" cy="652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9157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rgbClr val="0000FF"/>
                </a:solidFill>
              </a:rPr>
              <a:t>αμινοάκυλο</a:t>
            </a:r>
            <a:r>
              <a:rPr lang="en-US" dirty="0">
                <a:solidFill>
                  <a:srgbClr val="0000FF"/>
                </a:solidFill>
              </a:rPr>
              <a:t>-tRNA.</a:t>
            </a:r>
          </a:p>
        </p:txBody>
      </p:sp>
    </p:spTree>
    <p:extLst>
      <p:ext uri="{BB962C8B-B14F-4D97-AF65-F5344CB8AC3E}">
        <p14:creationId xmlns:p14="http://schemas.microsoft.com/office/powerpoint/2010/main" val="56486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0B6C5A9-009B-489F-8A57-B4B00DA64D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9792" y="166328"/>
            <a:ext cx="5472608" cy="65253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5496" y="2348880"/>
            <a:ext cx="2674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Τρεις μηχανισμοί εξασφάλισης της σωστής ζεύξης μεταξύ του </a:t>
            </a:r>
            <a:r>
              <a:rPr lang="en-US" b="1" dirty="0"/>
              <a:t>tRNA </a:t>
            </a:r>
            <a:r>
              <a:rPr lang="el-GR" b="1" dirty="0"/>
              <a:t>και του </a:t>
            </a:r>
            <a:r>
              <a:rPr lang="en-US" b="1" dirty="0"/>
              <a:t>mRNA.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0786504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 είναι ένα </a:t>
            </a:r>
            <a:r>
              <a:rPr lang="el-GR" dirty="0" err="1">
                <a:solidFill>
                  <a:srgbClr val="0000FF"/>
                </a:solidFill>
              </a:rPr>
              <a:t>ριβοένζυμο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131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899592" y="6095037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To RNA </a:t>
            </a:r>
            <a:r>
              <a:rPr lang="el-GR" b="1" dirty="0"/>
              <a:t>περιβάλλει το κέντρο της </a:t>
            </a:r>
            <a:r>
              <a:rPr lang="el-GR" b="1" dirty="0" err="1"/>
              <a:t>πεπτιδυλικής</a:t>
            </a:r>
            <a:r>
              <a:rPr lang="el-GR" b="1" dirty="0"/>
              <a:t> </a:t>
            </a:r>
            <a:r>
              <a:rPr lang="el-GR" b="1" dirty="0" err="1"/>
              <a:t>τρανσφεράσης</a:t>
            </a:r>
            <a:r>
              <a:rPr lang="el-GR" b="1" dirty="0"/>
              <a:t> της μεγάλης </a:t>
            </a:r>
            <a:r>
              <a:rPr lang="el-GR" b="1" dirty="0" err="1"/>
              <a:t>ριβοσωμικής</a:t>
            </a:r>
            <a:r>
              <a:rPr lang="el-GR" b="1" dirty="0"/>
              <a:t> </a:t>
            </a:r>
            <a:r>
              <a:rPr lang="el-GR" b="1" dirty="0" err="1"/>
              <a:t>υπομονάδας</a:t>
            </a:r>
            <a:r>
              <a:rPr lang="el-GR" b="1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C44A54-5AB5-4A94-850F-4F966390CC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928" y="165517"/>
            <a:ext cx="7330144" cy="580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417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899592" y="5445224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Προτεινόμενος ρόλος του </a:t>
            </a:r>
            <a:r>
              <a:rPr lang="en-US" b="1" dirty="0"/>
              <a:t>2’-OH </a:t>
            </a:r>
            <a:r>
              <a:rPr lang="el-GR" b="1" dirty="0"/>
              <a:t>του </a:t>
            </a:r>
            <a:r>
              <a:rPr lang="en-US" b="1" dirty="0"/>
              <a:t>tRNA </a:t>
            </a:r>
            <a:r>
              <a:rPr lang="el-GR" b="1" dirty="0"/>
              <a:t>της θέσης </a:t>
            </a:r>
            <a:r>
              <a:rPr lang="en-US" b="1" dirty="0"/>
              <a:t>P </a:t>
            </a:r>
            <a:r>
              <a:rPr lang="el-GR" b="1" dirty="0"/>
              <a:t>στο σχηματισμό </a:t>
            </a:r>
            <a:r>
              <a:rPr lang="el-GR" b="1" dirty="0" err="1"/>
              <a:t>πεπτιδικού</a:t>
            </a:r>
            <a:r>
              <a:rPr lang="el-GR" b="1" dirty="0"/>
              <a:t> δεσμού.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30A4BA8-EF73-4FFC-AF16-0868F7EFBF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270" y="1052736"/>
            <a:ext cx="8403459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06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ριβοένζυμο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σχηματισμός </a:t>
            </a:r>
            <a:r>
              <a:rPr lang="el-GR" dirty="0" err="1">
                <a:solidFill>
                  <a:srgbClr val="0000FF"/>
                </a:solidFill>
              </a:rPr>
              <a:t>πεπτιδικού</a:t>
            </a:r>
            <a:r>
              <a:rPr lang="el-GR" dirty="0">
                <a:solidFill>
                  <a:srgbClr val="0000FF"/>
                </a:solidFill>
              </a:rPr>
              <a:t> δεσμού και ο παράγοντας επιμήκυνσης </a:t>
            </a:r>
            <a:r>
              <a:rPr lang="en-US" dirty="0">
                <a:solidFill>
                  <a:srgbClr val="0000FF"/>
                </a:solidFill>
              </a:rPr>
              <a:t>EF-G </a:t>
            </a:r>
            <a:r>
              <a:rPr lang="el-GR" dirty="0">
                <a:solidFill>
                  <a:srgbClr val="0000FF"/>
                </a:solidFill>
              </a:rPr>
              <a:t>οδηγούν τη μετατόπιση των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και του </a:t>
            </a:r>
            <a:r>
              <a:rPr lang="en-US" dirty="0">
                <a:solidFill>
                  <a:srgbClr val="0000FF"/>
                </a:solidFill>
              </a:rPr>
              <a:t>mRNA.</a:t>
            </a:r>
          </a:p>
        </p:txBody>
      </p:sp>
    </p:spTree>
    <p:extLst>
      <p:ext uri="{BB962C8B-B14F-4D97-AF65-F5344CB8AC3E}">
        <p14:creationId xmlns:p14="http://schemas.microsoft.com/office/powerpoint/2010/main" val="81241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B353CFF-FE0C-4D6C-A959-6DC593BFBA67}"/>
              </a:ext>
            </a:extLst>
          </p:cNvPr>
          <p:cNvGrpSpPr/>
          <p:nvPr/>
        </p:nvGrpSpPr>
        <p:grpSpPr>
          <a:xfrm>
            <a:off x="2153693" y="0"/>
            <a:ext cx="4836613" cy="6741368"/>
            <a:chOff x="2153693" y="0"/>
            <a:chExt cx="4836613" cy="6741368"/>
          </a:xfrm>
        </p:grpSpPr>
        <p:pic>
          <p:nvPicPr>
            <p:cNvPr id="5" name="Picture 4" descr="Diagram&#10;&#10;Description automatically generated">
              <a:extLst>
                <a:ext uri="{FF2B5EF4-FFF2-40B4-BE49-F238E27FC236}">
                  <a16:creationId xmlns:a16="http://schemas.microsoft.com/office/drawing/2014/main" id="{72F1CE58-5823-433C-A5FD-9D4BCCC7E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53693" y="0"/>
              <a:ext cx="4836613" cy="674136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182500-6A79-46B9-9FF1-D70C57BAE982}"/>
                </a:ext>
              </a:extLst>
            </p:cNvPr>
            <p:cNvSpPr/>
            <p:nvPr/>
          </p:nvSpPr>
          <p:spPr>
            <a:xfrm>
              <a:off x="5292080" y="6381328"/>
              <a:ext cx="1296144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4788024" y="2621331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διέγερση της μετατόπισης από τον </a:t>
            </a:r>
            <a:r>
              <a:rPr lang="en-US" b="1"/>
              <a:t>EF-G </a:t>
            </a:r>
            <a:r>
              <a:rPr lang="el-GR" b="1" dirty="0"/>
              <a:t>απαιτεί την υδρόλυση </a:t>
            </a:r>
            <a:r>
              <a:rPr lang="en-US" b="1" dirty="0"/>
              <a:t>GTP.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0790571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ριβοένζυμο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σχηματισμός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δεσμού και ο παράγοντας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οδηγούν τη μετατόπιση των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του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παράγοντας </a:t>
            </a:r>
            <a:r>
              <a:rPr lang="en-US" dirty="0">
                <a:solidFill>
                  <a:srgbClr val="0000FF"/>
                </a:solidFill>
              </a:rPr>
              <a:t>EF-G</a:t>
            </a:r>
            <a:r>
              <a:rPr lang="el-GR" dirty="0">
                <a:solidFill>
                  <a:srgbClr val="0000FF"/>
                </a:solidFill>
              </a:rPr>
              <a:t> οδηγεί τη μετατόπιση, εκτοπίζοντας το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που είναι δεσμευμένο στη θέση </a:t>
            </a:r>
            <a:r>
              <a:rPr lang="en-US" dirty="0">
                <a:solidFill>
                  <a:srgbClr val="0000FF"/>
                </a:solidFill>
              </a:rPr>
              <a:t>A.</a:t>
            </a:r>
          </a:p>
        </p:txBody>
      </p:sp>
    </p:spTree>
    <p:extLst>
      <p:ext uri="{BB962C8B-B14F-4D97-AF65-F5344CB8AC3E}">
        <p14:creationId xmlns:p14="http://schemas.microsoft.com/office/powerpoint/2010/main" val="96656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AF9F27FF-D4AB-4C97-8566-04AB98112F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9833" y="105540"/>
            <a:ext cx="2592288" cy="66469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179513" y="256490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Δομική σύγκριση των παραγόντων επιμήκυνσης.</a:t>
            </a:r>
          </a:p>
        </p:txBody>
      </p:sp>
    </p:spTree>
    <p:extLst>
      <p:ext uri="{BB962C8B-B14F-4D97-AF65-F5344CB8AC3E}">
        <p14:creationId xmlns:p14="http://schemas.microsoft.com/office/powerpoint/2010/main" val="7883602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D8BE87-5BDF-79BD-7BF7-0F0B7C2A1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F07493-9DAE-7A7E-D537-90E00C19D761}"/>
              </a:ext>
            </a:extLst>
          </p:cNvPr>
          <p:cNvSpPr txBox="1"/>
          <p:nvPr/>
        </p:nvSpPr>
        <p:spPr>
          <a:xfrm>
            <a:off x="431540" y="1124744"/>
            <a:ext cx="8388932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Codon Recognition (A site):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A new aminoacyl-tRNA (carrying its specific amino acid) enters the ribosome's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(Amino</a:t>
            </a:r>
            <a:r>
              <a:rPr lang="el-GR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acyl) site</a:t>
            </a:r>
            <a:r>
              <a:rPr lang="en-US" dirty="0"/>
              <a:t>, guided by elongation factor </a:t>
            </a:r>
            <a:r>
              <a:rPr lang="en-US" b="1" dirty="0"/>
              <a:t>EF-Tu</a:t>
            </a:r>
            <a:r>
              <a:rPr lang="en-US" dirty="0"/>
              <a:t> </a:t>
            </a:r>
            <a:r>
              <a:rPr lang="el-GR" dirty="0"/>
              <a:t>(</a:t>
            </a:r>
            <a:r>
              <a:rPr lang="en-US" b="1" dirty="0"/>
              <a:t>bound to GTP</a:t>
            </a:r>
            <a:r>
              <a:rPr lang="el-GR" dirty="0"/>
              <a:t>)</a:t>
            </a:r>
            <a:r>
              <a:rPr lang="en-US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It base-pairs with the mRNA codon.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GTP hydrolysis to GDP confirms correct pairing; EF-Tu-GDP is released, allowing for proofreading.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en-US" b="1" dirty="0"/>
              <a:t>Peptide Bond Formation (P site):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ribosome catalyzes the formation of a peptide bond between the amino acid in the A site and the growing polypeptide chain attached to the tRNA in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(Peptidyl) site</a:t>
            </a:r>
            <a:r>
              <a:rPr lang="en-US" dirty="0"/>
              <a:t>.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The bond between the polypeptide and its tRNA in the P site is broken.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en-US" b="1" dirty="0"/>
              <a:t>Translocation: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ribosome moves exactly one codon down the mRNA in the 5' to 3' direction, a process catalyzed by elongation factor </a:t>
            </a:r>
            <a:r>
              <a:rPr lang="en-US" b="1" dirty="0"/>
              <a:t>EF-G</a:t>
            </a:r>
            <a:r>
              <a:rPr lang="en-US" dirty="0"/>
              <a:t> (</a:t>
            </a:r>
            <a:r>
              <a:rPr lang="en-US" b="1" dirty="0"/>
              <a:t>bound to GTP</a:t>
            </a:r>
            <a:r>
              <a:rPr lang="en-US" dirty="0"/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tRNA with the growing polypeptide chain moves from the A site to the P site.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empty tRNA (from the P site) moves to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(Exit) site</a:t>
            </a:r>
            <a:r>
              <a:rPr lang="en-US" dirty="0"/>
              <a:t> and is released.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The A site is now free for the next aminoacyl-tRNA.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BA57EB6-45F6-54E1-5163-1DEF9817A3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184015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ριβοένζυμο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σχηματισμός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δεσμού και ο παράγοντας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οδηγούν τη μετατόπιση των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του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παράγοντας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οδηγεί τη μετατόπιση, εκτοπίζοντας 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που είναι δεσμευμένο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παράγοντες </a:t>
            </a:r>
            <a:r>
              <a:rPr lang="en-US" dirty="0">
                <a:solidFill>
                  <a:srgbClr val="0000FF"/>
                </a:solidFill>
              </a:rPr>
              <a:t>EF-Tu – GDP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EF-G – GDP </a:t>
            </a:r>
            <a:r>
              <a:rPr lang="el-GR" dirty="0">
                <a:solidFill>
                  <a:srgbClr val="0000FF"/>
                </a:solidFill>
              </a:rPr>
              <a:t>πρέπει να ανταλλάξουν τη </a:t>
            </a:r>
            <a:r>
              <a:rPr lang="en-US" dirty="0">
                <a:solidFill>
                  <a:srgbClr val="0000FF"/>
                </a:solidFill>
              </a:rPr>
              <a:t>GDP </a:t>
            </a:r>
            <a:r>
              <a:rPr lang="el-GR" dirty="0">
                <a:solidFill>
                  <a:srgbClr val="0000FF"/>
                </a:solidFill>
              </a:rPr>
              <a:t>με τη </a:t>
            </a:r>
            <a:r>
              <a:rPr lang="en-US" dirty="0">
                <a:solidFill>
                  <a:srgbClr val="0000FF"/>
                </a:solidFill>
              </a:rPr>
              <a:t>GTP </a:t>
            </a:r>
            <a:r>
              <a:rPr lang="el-GR" dirty="0">
                <a:solidFill>
                  <a:srgbClr val="0000FF"/>
                </a:solidFill>
              </a:rPr>
              <a:t>προτού συμμετάσχουν σε ένα νέο κύκλο επιμήκυνσης.</a:t>
            </a:r>
          </a:p>
        </p:txBody>
      </p:sp>
    </p:spTree>
    <p:extLst>
      <p:ext uri="{BB962C8B-B14F-4D97-AF65-F5344CB8AC3E}">
        <p14:creationId xmlns:p14="http://schemas.microsoft.com/office/powerpoint/2010/main" val="222140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564904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Ο </a:t>
            </a:r>
            <a:r>
              <a:rPr lang="en-US" b="1" dirty="0"/>
              <a:t>EF-Ts </a:t>
            </a:r>
            <a:r>
              <a:rPr lang="el-GR" b="1" dirty="0"/>
              <a:t>υποκινεί την απελευθέρωση της </a:t>
            </a:r>
            <a:r>
              <a:rPr lang="en-US" b="1" dirty="0"/>
              <a:t>GDP </a:t>
            </a:r>
            <a:r>
              <a:rPr lang="el-GR" b="1" dirty="0"/>
              <a:t>από</a:t>
            </a:r>
            <a:r>
              <a:rPr lang="en-US" b="1" dirty="0"/>
              <a:t> </a:t>
            </a:r>
            <a:r>
              <a:rPr lang="el-GR" b="1" dirty="0"/>
              <a:t>τον </a:t>
            </a:r>
            <a:r>
              <a:rPr lang="en-US" b="1" dirty="0"/>
              <a:t>EF-Tu.</a:t>
            </a:r>
            <a:endParaRPr lang="el-GR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D4C297-D0A0-4AA2-9DAD-1D11C18DD7C3}"/>
              </a:ext>
            </a:extLst>
          </p:cNvPr>
          <p:cNvGrpSpPr/>
          <p:nvPr/>
        </p:nvGrpSpPr>
        <p:grpSpPr>
          <a:xfrm>
            <a:off x="3347864" y="404665"/>
            <a:ext cx="3456384" cy="6048672"/>
            <a:chOff x="3347864" y="404665"/>
            <a:chExt cx="3456384" cy="60486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D920B03-B444-401A-8217-7CBD197D3D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7864" y="404665"/>
              <a:ext cx="3456384" cy="604867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0B32F1-F472-4CFF-AF7D-43DBAE8784E1}"/>
                </a:ext>
              </a:extLst>
            </p:cNvPr>
            <p:cNvSpPr/>
            <p:nvPr/>
          </p:nvSpPr>
          <p:spPr>
            <a:xfrm>
              <a:off x="4716016" y="6093296"/>
              <a:ext cx="2088232" cy="3600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63314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9B589C-77BE-BC25-4ECA-9F2995A0C22B}"/>
              </a:ext>
            </a:extLst>
          </p:cNvPr>
          <p:cNvSpPr txBox="1"/>
          <p:nvPr/>
        </p:nvSpPr>
        <p:spPr>
          <a:xfrm>
            <a:off x="431539" y="5661248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EF-Ts</a:t>
            </a:r>
            <a:r>
              <a:rPr lang="en-US" dirty="0"/>
              <a:t> (elongation factor </a:t>
            </a:r>
            <a:r>
              <a:rPr lang="en-US" dirty="0" err="1"/>
              <a:t>thermo</a:t>
            </a:r>
            <a:r>
              <a:rPr lang="en-US" dirty="0"/>
              <a:t> stable) serves as the </a:t>
            </a:r>
            <a:r>
              <a:rPr lang="en-US" b="1" dirty="0"/>
              <a:t>guanine nucleotide exchange factor for EF-Tu</a:t>
            </a:r>
            <a:r>
              <a:rPr lang="en-US" dirty="0"/>
              <a:t> (elongation factor </a:t>
            </a:r>
            <a:r>
              <a:rPr lang="en-US" dirty="0" err="1"/>
              <a:t>thermo</a:t>
            </a:r>
            <a:r>
              <a:rPr lang="en-US" dirty="0"/>
              <a:t> unstable), catalyzing the release of </a:t>
            </a:r>
            <a:r>
              <a:rPr lang="en-US" b="1" dirty="0"/>
              <a:t>guanosine diphosphate</a:t>
            </a:r>
            <a:r>
              <a:rPr lang="en-US" dirty="0"/>
              <a:t> from EF-Tu. This enables EF-Tu to bind to a new </a:t>
            </a:r>
            <a:r>
              <a:rPr lang="en-US" b="1" dirty="0"/>
              <a:t>guanosine triphosphate</a:t>
            </a:r>
            <a:r>
              <a:rPr lang="en-US" dirty="0"/>
              <a:t> molecule, release EF-Ts, and … </a:t>
            </a:r>
            <a:r>
              <a:rPr lang="en-US" i="1" dirty="0">
                <a:solidFill>
                  <a:srgbClr val="FF0000"/>
                </a:solidFill>
              </a:rPr>
              <a:t>[see next slide]</a:t>
            </a:r>
            <a:endParaRPr lang="el-GR" b="1" i="1" dirty="0">
              <a:solidFill>
                <a:srgbClr val="FF0000"/>
              </a:solidFill>
            </a:endParaRPr>
          </a:p>
        </p:txBody>
      </p:sp>
      <p:pic>
        <p:nvPicPr>
          <p:cNvPr id="3" name="Picture 2" descr="Diagram&#10;&#10;Description automatically generated with low confidence">
            <a:extLst>
              <a:ext uri="{FF2B5EF4-FFF2-40B4-BE49-F238E27FC236}">
                <a16:creationId xmlns:a16="http://schemas.microsoft.com/office/drawing/2014/main" id="{B43D1B5F-B4B4-46B1-4C00-DDB2161AA1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399" y="116632"/>
            <a:ext cx="7085202" cy="551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917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9B589C-77BE-BC25-4ECA-9F2995A0C22B}"/>
              </a:ext>
            </a:extLst>
          </p:cNvPr>
          <p:cNvSpPr txBox="1"/>
          <p:nvPr/>
        </p:nvSpPr>
        <p:spPr>
          <a:xfrm>
            <a:off x="431539" y="6309320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[see previous slide] </a:t>
            </a:r>
            <a:r>
              <a:rPr lang="en-US" dirty="0"/>
              <a:t>… and go on to catalyze another aminoacyl tRNA addition.</a:t>
            </a:r>
            <a:endParaRPr lang="el-GR" b="1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13F68659-DDFD-4654-0051-05B43CDD48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6480" y="116632"/>
            <a:ext cx="6051039" cy="598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38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παραδίδονται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από τον παράγοντα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χρησιμοποιεί πολλαπλούς μηχανισμούς προκειμένου να μην επιλέγει λανθασμένα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αμινοάκυλο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-tRNA.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ριβόσωμα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είναι 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ριβοένζυμο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σχηματισμός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πεπτιδικού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δεσμού και ο παράγοντας επιμήκυνσης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οδηγούν τη μετατόπιση των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του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mRNA.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 παράγοντας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οδηγεί τη μετατόπιση, εκτοπίζοντας το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tRNA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που είναι δεσμευμένο στη θέση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EF-Tu – GDP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EF-G – GDP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πρέπει να ανταλλάξουν τη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GDP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με τη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GTP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προτού συμμετάσχουν σε ένα νέο κύκλο επιμήκυνσης.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Ένας κύκλος σχηματισμού </a:t>
            </a:r>
            <a:r>
              <a:rPr lang="el-GR" dirty="0" err="1">
                <a:solidFill>
                  <a:srgbClr val="0000FF"/>
                </a:solidFill>
              </a:rPr>
              <a:t>πεπτιδικού</a:t>
            </a:r>
            <a:r>
              <a:rPr lang="el-GR" dirty="0">
                <a:solidFill>
                  <a:srgbClr val="0000FF"/>
                </a:solidFill>
              </a:rPr>
              <a:t> δεσμού καταναλώνει δύο μόρια </a:t>
            </a:r>
            <a:r>
              <a:rPr lang="en-US" dirty="0">
                <a:solidFill>
                  <a:srgbClr val="0000FF"/>
                </a:solidFill>
              </a:rPr>
              <a:t>GTP </a:t>
            </a:r>
            <a:r>
              <a:rPr lang="el-GR" dirty="0">
                <a:solidFill>
                  <a:srgbClr val="0000FF"/>
                </a:solidFill>
              </a:rPr>
              <a:t>και ένα μόριο </a:t>
            </a:r>
            <a:r>
              <a:rPr lang="en-US" dirty="0">
                <a:solidFill>
                  <a:srgbClr val="0000FF"/>
                </a:solidFill>
              </a:rPr>
              <a:t>ATP.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2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E314B60-74A4-E77B-FB86-EE87BBFC4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5B464D7B-51E8-4C36-9D92-58F3CC9B80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Επιμήκυνση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ευκαρυώτες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4412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306ED5-52FA-F8CB-BEC8-9849F1ECB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293A97-FCF4-696C-934B-16A8A39F3F5F}"/>
              </a:ext>
            </a:extLst>
          </p:cNvPr>
          <p:cNvSpPr txBox="1"/>
          <p:nvPr/>
        </p:nvSpPr>
        <p:spPr>
          <a:xfrm>
            <a:off x="143508" y="5661248"/>
            <a:ext cx="8856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Steps of translation elongation in eukaryotes. </a:t>
            </a:r>
            <a:r>
              <a:rPr lang="en-US" dirty="0"/>
              <a:t>Following initiation, the process of translation involves a continuing series of elongation steps.</a:t>
            </a:r>
            <a:endParaRPr lang="el-GR" dirty="0"/>
          </a:p>
          <a:p>
            <a:pPr algn="ctr"/>
            <a:r>
              <a:rPr lang="en-US" i="1" dirty="0">
                <a:solidFill>
                  <a:srgbClr val="FF0000"/>
                </a:solidFill>
              </a:rPr>
              <a:t>[see next slide]</a:t>
            </a:r>
            <a:endParaRPr lang="el-GR" i="1" dirty="0">
              <a:solidFill>
                <a:srgbClr val="FF0000"/>
              </a:solidFill>
            </a:endParaRPr>
          </a:p>
        </p:txBody>
      </p:sp>
      <p:pic>
        <p:nvPicPr>
          <p:cNvPr id="4" name="Picture 3" descr="A diagram of steps to decoding a cell&#10;&#10;AI-generated content may be incorrect.">
            <a:extLst>
              <a:ext uri="{FF2B5EF4-FFF2-40B4-BE49-F238E27FC236}">
                <a16:creationId xmlns:a16="http://schemas.microsoft.com/office/drawing/2014/main" id="{D7FC2808-8167-9DA9-0C72-6B1C3643C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24" y="404664"/>
            <a:ext cx="6616952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230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690254-4C97-C43E-A206-300639A6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99E60F-C4E8-E15D-5B49-AD4A5825C63F}"/>
              </a:ext>
            </a:extLst>
          </p:cNvPr>
          <p:cNvSpPr txBox="1"/>
          <p:nvPr/>
        </p:nvSpPr>
        <p:spPr>
          <a:xfrm>
            <a:off x="431540" y="548680"/>
            <a:ext cx="8280920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i="1" dirty="0">
                <a:solidFill>
                  <a:srgbClr val="FF0000"/>
                </a:solidFill>
              </a:rPr>
              <a:t>[see next slide]</a:t>
            </a:r>
            <a:endParaRPr lang="el-GR" i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dirty="0"/>
              <a:t>Each step comprises movement of the mRNA through the ribosome so that the tRNA carrying the elongating polypeptide resides within a pocket of the 60S subunit termed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P-site</a:t>
            </a:r>
            <a:r>
              <a:rPr lang="en-US" dirty="0"/>
              <a:t> (for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peptide site</a:t>
            </a:r>
            <a:r>
              <a:rPr lang="en-US" dirty="0"/>
              <a:t>).</a:t>
            </a:r>
            <a:r>
              <a:rPr lang="el-GR" dirty="0"/>
              <a:t> </a:t>
            </a:r>
            <a:r>
              <a:rPr lang="en-US" dirty="0"/>
              <a:t>The elongation factor </a:t>
            </a:r>
            <a:r>
              <a:rPr lang="en-US" b="1" dirty="0">
                <a:solidFill>
                  <a:srgbClr val="FF0000"/>
                </a:solidFill>
              </a:rPr>
              <a:t>eEF-1α</a:t>
            </a:r>
            <a:r>
              <a:rPr lang="en-US" b="1" dirty="0"/>
              <a:t> carries each incoming aminoacyl-tRNA to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A-site</a:t>
            </a:r>
            <a:r>
              <a:rPr lang="en-US" dirty="0"/>
              <a:t> (for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amino acid site</a:t>
            </a:r>
            <a:r>
              <a:rPr lang="en-US" dirty="0"/>
              <a:t>) dependent upon the correct codon-anticodon interactions. The peptide in the P-site is transferred to the amino acid in the A-site through the action of the ribozyme activity known as </a:t>
            </a:r>
            <a:r>
              <a:rPr lang="en-US" dirty="0" err="1"/>
              <a:t>peptidyltransferase</a:t>
            </a:r>
            <a:r>
              <a:rPr lang="en-US" dirty="0"/>
              <a:t>. </a:t>
            </a:r>
            <a:endParaRPr lang="el-GR" dirty="0"/>
          </a:p>
          <a:p>
            <a:pPr algn="ctr">
              <a:lnSpc>
                <a:spcPct val="150000"/>
              </a:lnSpc>
            </a:pPr>
            <a:endParaRPr lang="el-GR" dirty="0"/>
          </a:p>
          <a:p>
            <a:pPr algn="ctr">
              <a:lnSpc>
                <a:spcPct val="150000"/>
              </a:lnSpc>
            </a:pPr>
            <a:r>
              <a:rPr lang="en-US" dirty="0"/>
              <a:t>Following peptide transfer the elongation factor </a:t>
            </a:r>
            <a:r>
              <a:rPr lang="en-US" b="1" dirty="0">
                <a:solidFill>
                  <a:srgbClr val="FF0000"/>
                </a:solidFill>
              </a:rPr>
              <a:t>eEF-2</a:t>
            </a:r>
            <a:r>
              <a:rPr lang="en-US" b="1" dirty="0"/>
              <a:t> induces translocation of the ribosome along the mRNA</a:t>
            </a:r>
            <a:r>
              <a:rPr lang="en-US" dirty="0"/>
              <a:t> such that the naked tRNA is temporarily within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E-site </a:t>
            </a:r>
            <a:r>
              <a:rPr lang="en-US" dirty="0"/>
              <a:t>(for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ejection site</a:t>
            </a:r>
            <a:r>
              <a:rPr lang="en-US" dirty="0"/>
              <a:t>) of the 60S ribosome and the peptidyl-tRNA is moved to the P-site leaving the A-site empty and residing over the next codon of the mRNA. The process continues until a stop codon is encountered.</a:t>
            </a:r>
            <a:endParaRPr lang="el-G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8691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DF7169-2E38-D8B2-5291-64D195B32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EF3FC67-6B1D-8D8F-2389-D4A2C5C32AF0}"/>
              </a:ext>
            </a:extLst>
          </p:cNvPr>
          <p:cNvSpPr/>
          <p:nvPr/>
        </p:nvSpPr>
        <p:spPr>
          <a:xfrm>
            <a:off x="0" y="0"/>
            <a:ext cx="9144000" cy="5949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500" b="1" u="sng" dirty="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27FA81A-8369-6769-78EC-34BA1315F864}"/>
              </a:ext>
            </a:extLst>
          </p:cNvPr>
          <p:cNvGrpSpPr/>
          <p:nvPr/>
        </p:nvGrpSpPr>
        <p:grpSpPr>
          <a:xfrm>
            <a:off x="0" y="116632"/>
            <a:ext cx="8676456" cy="5330072"/>
            <a:chOff x="0" y="116632"/>
            <a:chExt cx="8676456" cy="5330072"/>
          </a:xfrm>
        </p:grpSpPr>
        <p:pic>
          <p:nvPicPr>
            <p:cNvPr id="4" name="Picture 3" descr="A diagram of a formation of a protein&#10;&#10;AI-generated content may be incorrect.">
              <a:extLst>
                <a:ext uri="{FF2B5EF4-FFF2-40B4-BE49-F238E27FC236}">
                  <a16:creationId xmlns:a16="http://schemas.microsoft.com/office/drawing/2014/main" id="{A097632D-60C0-513F-D6C1-7976DC67E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024" y="116632"/>
              <a:ext cx="8460432" cy="533007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4E552B9-6ECE-3AF4-DB8E-290CE0CE4484}"/>
                </a:ext>
              </a:extLst>
            </p:cNvPr>
            <p:cNvSpPr/>
            <p:nvPr/>
          </p:nvSpPr>
          <p:spPr>
            <a:xfrm>
              <a:off x="0" y="1628800"/>
              <a:ext cx="1259632" cy="1663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692C17F-59AE-C354-A5E7-32EE3C21D518}"/>
              </a:ext>
            </a:extLst>
          </p:cNvPr>
          <p:cNvSpPr txBox="1"/>
          <p:nvPr/>
        </p:nvSpPr>
        <p:spPr>
          <a:xfrm>
            <a:off x="5292080" y="4228053"/>
            <a:ext cx="39239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Translation elongation in eukaryotes.</a:t>
            </a:r>
            <a:r>
              <a:rPr lang="en-US" dirty="0"/>
              <a:t> During decoding, eEF1A delivers aa-tRNA to the A site. After peptide bond formation, the A-site peptidyl-tRNA and P-site tRNA are translocated to the P and E sites, respectively, with the help of eEF2. Deacylated tRNA is released from the E site and the elongation cycle repeats until a stop codon is reached.</a:t>
            </a:r>
            <a:endParaRPr lang="el-GR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4144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872376-EE9C-E29D-8F03-E88826D1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A21874-247B-BE0C-EF36-3278CE003A92}"/>
              </a:ext>
            </a:extLst>
          </p:cNvPr>
          <p:cNvSpPr txBox="1"/>
          <p:nvPr/>
        </p:nvSpPr>
        <p:spPr>
          <a:xfrm>
            <a:off x="431540" y="1452840"/>
            <a:ext cx="8280920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Elongation Cycle (</a:t>
            </a:r>
            <a:r>
              <a:rPr lang="en-US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Microcycle</a:t>
            </a: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Decoding (A-site entry)</a:t>
            </a:r>
            <a:r>
              <a:rPr lang="en-US" dirty="0"/>
              <a:t>: The eukaryotic elongation factor </a:t>
            </a:r>
            <a:r>
              <a:rPr lang="en-US" b="1" dirty="0"/>
              <a:t>eEF1A</a:t>
            </a:r>
            <a:r>
              <a:rPr lang="en-US" dirty="0"/>
              <a:t> (</a:t>
            </a:r>
            <a:r>
              <a:rPr lang="en-US" b="1" dirty="0"/>
              <a:t>bound to GTP and an aminoacyl-tRNA</a:t>
            </a:r>
            <a:r>
              <a:rPr lang="en-US" dirty="0"/>
              <a:t>) delivers the correct aminoacyl-tRNA (aa-tRNA) to the ribosome's A-site, matching its anticodon to the mRNA codon.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Peptide Bond Formation</a:t>
            </a:r>
            <a:r>
              <a:rPr lang="en-US" dirty="0"/>
              <a:t>: Once the correct tRNA is in the A-site, GTP on eEF1A is hydrolyzed, eEF1A leaves, and the ribosome's peptidyl transferase center forms a peptide bond between the new amino acid and the existing polypeptide chain (held by the tRNA in the P-site).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Translocation</a:t>
            </a:r>
            <a:r>
              <a:rPr lang="en-US" dirty="0"/>
              <a:t>: The eukaryotic elongation factor </a:t>
            </a:r>
            <a:r>
              <a:rPr lang="en-US" b="1" dirty="0"/>
              <a:t>eEF2</a:t>
            </a:r>
            <a:r>
              <a:rPr lang="en-US" dirty="0"/>
              <a:t> (</a:t>
            </a:r>
            <a:r>
              <a:rPr lang="en-US" b="1" dirty="0"/>
              <a:t>with GTP</a:t>
            </a:r>
            <a:r>
              <a:rPr lang="en-US" dirty="0"/>
              <a:t>) enters, causing the ribosome to move one codon along the mRNA. This shifts the peptidyl-tRNA from the A-site to the P-site, moving the empty tRNA to the E-site for release, and positions the next codon in the A-site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0E5B443-C5F0-1B6E-B287-48BEEA684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Επιμήκυνση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96779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A04F851-31AC-E214-C360-8D2050B61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C1208687-0FEC-C570-C7B0-1F973CBD7C3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Τερματισμός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προκαρυώτες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2084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u="sng" dirty="0">
                <a:solidFill>
                  <a:srgbClr val="0000FF"/>
                </a:solidFill>
              </a:rPr>
              <a:t>Οι παράγοντες απελευθέρωσης τερματίζουν τη μετάφραση σε απόκριση προς τα </a:t>
            </a:r>
            <a:r>
              <a:rPr lang="el-GR" b="1" u="sng" dirty="0" err="1">
                <a:solidFill>
                  <a:srgbClr val="0000FF"/>
                </a:solidFill>
              </a:rPr>
              <a:t>κωδικόνια</a:t>
            </a:r>
            <a:r>
              <a:rPr lang="el-GR" b="1" u="sng" dirty="0">
                <a:solidFill>
                  <a:srgbClr val="0000FF"/>
                </a:solidFill>
              </a:rPr>
              <a:t> λήξης.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 αναγνωρίζονται από πρωτεΐνες που καλούνται παράγοντες απελευθέρωσης (</a:t>
            </a:r>
            <a:r>
              <a:rPr lang="en-US" dirty="0">
                <a:solidFill>
                  <a:srgbClr val="0000FF"/>
                </a:solidFill>
              </a:rPr>
              <a:t>release factors, RF)</a:t>
            </a:r>
            <a:r>
              <a:rPr lang="el-GR" dirty="0">
                <a:solidFill>
                  <a:srgbClr val="0000FF"/>
                </a:solidFill>
              </a:rPr>
              <a:t> και οι οποίοι ενεργοποιούν την υδρόλυση του πολυπεπτιδίου από το </a:t>
            </a:r>
            <a:r>
              <a:rPr lang="el-GR" dirty="0" err="1">
                <a:solidFill>
                  <a:srgbClr val="0000FF"/>
                </a:solidFill>
              </a:rPr>
              <a:t>πεπτίδυλο</a:t>
            </a:r>
            <a:r>
              <a:rPr lang="el-GR" dirty="0">
                <a:solidFill>
                  <a:srgbClr val="0000FF"/>
                </a:solidFill>
              </a:rPr>
              <a:t>-</a:t>
            </a:r>
            <a:r>
              <a:rPr lang="en-US" dirty="0">
                <a:solidFill>
                  <a:srgbClr val="0000FF"/>
                </a:solidFill>
              </a:rPr>
              <a:t>tRNA.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Υπάρχουν δύο τάξεις παραγόντων απελευθέρωσης.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παράγοντες απελευθέρωσης τάξης </a:t>
            </a:r>
            <a:r>
              <a:rPr lang="en-US" dirty="0">
                <a:solidFill>
                  <a:srgbClr val="0000FF"/>
                </a:solidFill>
              </a:rPr>
              <a:t>I </a:t>
            </a:r>
            <a:r>
              <a:rPr lang="el-GR" dirty="0">
                <a:solidFill>
                  <a:srgbClr val="0000FF"/>
                </a:solidFill>
              </a:rPr>
              <a:t>αναγνωρίζουν τα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 και πυροδοτούν την υδρόλυση της </a:t>
            </a:r>
            <a:r>
              <a:rPr lang="el-GR" dirty="0" err="1">
                <a:solidFill>
                  <a:srgbClr val="0000FF"/>
                </a:solidFill>
              </a:rPr>
              <a:t>πεπτιδικής</a:t>
            </a:r>
            <a:r>
              <a:rPr lang="el-GR" dirty="0">
                <a:solidFill>
                  <a:srgbClr val="0000FF"/>
                </a:solidFill>
              </a:rPr>
              <a:t> αλυσίδας από το </a:t>
            </a:r>
            <a:r>
              <a:rPr lang="en-US" dirty="0">
                <a:solidFill>
                  <a:srgbClr val="0000FF"/>
                </a:solidFill>
              </a:rPr>
              <a:t>tRNA </a:t>
            </a:r>
            <a:r>
              <a:rPr lang="el-GR" dirty="0">
                <a:solidFill>
                  <a:srgbClr val="0000FF"/>
                </a:solidFill>
              </a:rPr>
              <a:t>στη θέση Ρ.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προκαρυώτες</a:t>
            </a:r>
            <a:r>
              <a:rPr lang="el-GR" dirty="0">
                <a:solidFill>
                  <a:srgbClr val="0000FF"/>
                </a:solidFill>
              </a:rPr>
              <a:t> έχουν δύο παράγοντες απελευθέρωσης τάξης Ι που καλούνται </a:t>
            </a:r>
            <a:r>
              <a:rPr lang="en-US" dirty="0">
                <a:solidFill>
                  <a:srgbClr val="0000FF"/>
                </a:solidFill>
              </a:rPr>
              <a:t>RF1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RF</a:t>
            </a:r>
            <a:r>
              <a:rPr lang="el-GR" dirty="0">
                <a:solidFill>
                  <a:srgbClr val="0000FF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95331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68760"/>
            <a:ext cx="7272808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</a:t>
            </a:r>
            <a:r>
              <a:rPr lang="en-US" dirty="0">
                <a:solidFill>
                  <a:srgbClr val="0000FF"/>
                </a:solidFill>
              </a:rPr>
              <a:t>RF1</a:t>
            </a:r>
            <a:r>
              <a:rPr lang="el-GR" dirty="0">
                <a:solidFill>
                  <a:srgbClr val="0000FF"/>
                </a:solidFill>
              </a:rPr>
              <a:t> αναγνωρίζει το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λήξης </a:t>
            </a:r>
            <a:r>
              <a:rPr lang="en-US" dirty="0">
                <a:solidFill>
                  <a:srgbClr val="0000FF"/>
                </a:solidFill>
              </a:rPr>
              <a:t>UAG </a:t>
            </a:r>
            <a:r>
              <a:rPr lang="el-GR" dirty="0">
                <a:solidFill>
                  <a:srgbClr val="0000FF"/>
                </a:solidFill>
              </a:rPr>
              <a:t>και ο </a:t>
            </a:r>
            <a:r>
              <a:rPr lang="en-US" dirty="0">
                <a:solidFill>
                  <a:srgbClr val="0000FF"/>
                </a:solidFill>
              </a:rPr>
              <a:t>RF</a:t>
            </a:r>
            <a:r>
              <a:rPr lang="el-GR" dirty="0">
                <a:solidFill>
                  <a:srgbClr val="0000FF"/>
                </a:solidFill>
              </a:rPr>
              <a:t>2 αναγνωρίζει το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λήξης </a:t>
            </a:r>
            <a:r>
              <a:rPr lang="en-US" dirty="0">
                <a:solidFill>
                  <a:srgbClr val="0000FF"/>
                </a:solidFill>
              </a:rPr>
              <a:t>UGA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Το τρίτο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λήξης, </a:t>
            </a:r>
            <a:r>
              <a:rPr lang="en-US" dirty="0">
                <a:solidFill>
                  <a:srgbClr val="0000FF"/>
                </a:solidFill>
              </a:rPr>
              <a:t>UAA</a:t>
            </a:r>
            <a:r>
              <a:rPr lang="el-GR" dirty="0">
                <a:solidFill>
                  <a:srgbClr val="0000FF"/>
                </a:solidFill>
              </a:rPr>
              <a:t>, αναγνωρίζεται και από τον </a:t>
            </a:r>
            <a:r>
              <a:rPr lang="en-US" dirty="0">
                <a:solidFill>
                  <a:srgbClr val="0000FF"/>
                </a:solidFill>
              </a:rPr>
              <a:t>RF1 </a:t>
            </a:r>
            <a:r>
              <a:rPr lang="el-GR" dirty="0">
                <a:solidFill>
                  <a:srgbClr val="0000FF"/>
                </a:solidFill>
              </a:rPr>
              <a:t>και από τον </a:t>
            </a:r>
            <a:r>
              <a:rPr lang="en-US" dirty="0">
                <a:solidFill>
                  <a:srgbClr val="0000FF"/>
                </a:solidFill>
              </a:rPr>
              <a:t>RF</a:t>
            </a:r>
            <a:r>
              <a:rPr lang="el-GR" dirty="0">
                <a:solidFill>
                  <a:srgbClr val="0000FF"/>
                </a:solidFill>
              </a:rPr>
              <a:t>2.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παράγοντας απελευθέρωσης τάξης </a:t>
            </a:r>
            <a:r>
              <a:rPr lang="en-US" dirty="0">
                <a:solidFill>
                  <a:srgbClr val="0000FF"/>
                </a:solidFill>
              </a:rPr>
              <a:t>I</a:t>
            </a:r>
            <a:r>
              <a:rPr lang="el-GR" dirty="0">
                <a:solidFill>
                  <a:srgbClr val="0000FF"/>
                </a:solidFill>
              </a:rPr>
              <a:t>Ι πυροδοτεί την αποσύνδεση των παραγόντων τάξης </a:t>
            </a:r>
            <a:r>
              <a:rPr lang="en-US" dirty="0">
                <a:solidFill>
                  <a:srgbClr val="0000FF"/>
                </a:solidFill>
              </a:rPr>
              <a:t>I </a:t>
            </a:r>
            <a:r>
              <a:rPr lang="el-GR" dirty="0">
                <a:solidFill>
                  <a:srgbClr val="0000FF"/>
                </a:solidFill>
              </a:rPr>
              <a:t>από το </a:t>
            </a:r>
            <a:r>
              <a:rPr lang="el-GR" dirty="0" err="1">
                <a:solidFill>
                  <a:srgbClr val="0000FF"/>
                </a:solidFill>
              </a:rPr>
              <a:t>ριβόσωμα</a:t>
            </a:r>
            <a:r>
              <a:rPr lang="el-GR" dirty="0">
                <a:solidFill>
                  <a:srgbClr val="0000FF"/>
                </a:solidFill>
              </a:rPr>
              <a:t>, μετά την απελευθέρωση της </a:t>
            </a:r>
            <a:r>
              <a:rPr lang="el-GR" dirty="0" err="1">
                <a:solidFill>
                  <a:srgbClr val="0000FF"/>
                </a:solidFill>
              </a:rPr>
              <a:t>πολυπεπτιδικής</a:t>
            </a:r>
            <a:r>
              <a:rPr lang="el-GR" dirty="0">
                <a:solidFill>
                  <a:srgbClr val="0000FF"/>
                </a:solidFill>
              </a:rPr>
              <a:t> αλυσίδας.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προκαρυώτες</a:t>
            </a:r>
            <a:r>
              <a:rPr lang="el-GR" dirty="0">
                <a:solidFill>
                  <a:srgbClr val="0000FF"/>
                </a:solidFill>
              </a:rPr>
              <a:t> έχουν μόνο έναν παράγοντα απελευθέρωσης τάξης ΙΙ που καλείται </a:t>
            </a:r>
            <a:r>
              <a:rPr lang="en-US" dirty="0">
                <a:solidFill>
                  <a:srgbClr val="0000FF"/>
                </a:solidFill>
              </a:rPr>
              <a:t>RF3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Όπως οι </a:t>
            </a:r>
            <a:r>
              <a:rPr lang="en-US" dirty="0">
                <a:solidFill>
                  <a:srgbClr val="0000FF"/>
                </a:solidFill>
              </a:rPr>
              <a:t>IF2, EF-G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EF-Tu,</a:t>
            </a:r>
            <a:r>
              <a:rPr lang="el-GR" dirty="0">
                <a:solidFill>
                  <a:srgbClr val="0000FF"/>
                </a:solidFill>
              </a:rPr>
              <a:t> ο παράγοντας απελευθέρωσης τάξης </a:t>
            </a:r>
            <a:r>
              <a:rPr lang="en-US" dirty="0">
                <a:solidFill>
                  <a:srgbClr val="0000FF"/>
                </a:solidFill>
              </a:rPr>
              <a:t>I</a:t>
            </a:r>
            <a:r>
              <a:rPr lang="el-GR" dirty="0">
                <a:solidFill>
                  <a:srgbClr val="0000FF"/>
                </a:solidFill>
              </a:rPr>
              <a:t>Ι (</a:t>
            </a:r>
            <a:r>
              <a:rPr lang="en-US" dirty="0">
                <a:solidFill>
                  <a:srgbClr val="0000FF"/>
                </a:solidFill>
              </a:rPr>
              <a:t>RF3</a:t>
            </a:r>
            <a:r>
              <a:rPr lang="el-GR" dirty="0">
                <a:solidFill>
                  <a:srgbClr val="0000FF"/>
                </a:solidFill>
              </a:rPr>
              <a:t>) ρυθμίζεται από τη δέσμευση και την υδρόλυση της </a:t>
            </a:r>
            <a:r>
              <a:rPr lang="en-US" dirty="0">
                <a:solidFill>
                  <a:srgbClr val="0000FF"/>
                </a:solidFill>
              </a:rPr>
              <a:t>GTP.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6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απελευθέρωσης τερματίζουν τη μετάφραση σε απόκριση προς τα κωδικόνια λήξης.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>
                <a:solidFill>
                  <a:srgbClr val="0000FF"/>
                </a:solidFill>
              </a:rPr>
              <a:t>Βραχείες </a:t>
            </a:r>
            <a:r>
              <a:rPr lang="el-GR" dirty="0">
                <a:solidFill>
                  <a:srgbClr val="0000FF"/>
                </a:solidFill>
              </a:rPr>
              <a:t>περιοχές των παραγόντων απελευθέρωσης τάξης </a:t>
            </a:r>
            <a:r>
              <a:rPr lang="en-US" dirty="0">
                <a:solidFill>
                  <a:srgbClr val="0000FF"/>
                </a:solidFill>
              </a:rPr>
              <a:t>I </a:t>
            </a:r>
            <a:r>
              <a:rPr lang="el-GR" dirty="0">
                <a:solidFill>
                  <a:srgbClr val="0000FF"/>
                </a:solidFill>
              </a:rPr>
              <a:t>αναγνωρίζουν τα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 και πυροδοτούν την απελευθέρωση της </a:t>
            </a:r>
            <a:r>
              <a:rPr lang="el-GR" dirty="0" err="1">
                <a:solidFill>
                  <a:srgbClr val="0000FF"/>
                </a:solidFill>
              </a:rPr>
              <a:t>πολυπεπτιδικής</a:t>
            </a:r>
            <a:r>
              <a:rPr lang="el-GR" dirty="0">
                <a:solidFill>
                  <a:srgbClr val="0000FF"/>
                </a:solidFill>
              </a:rPr>
              <a:t> αλυσίδας.</a:t>
            </a:r>
          </a:p>
        </p:txBody>
      </p:sp>
    </p:spTree>
    <p:extLst>
      <p:ext uri="{BB962C8B-B14F-4D97-AF65-F5344CB8AC3E}">
        <p14:creationId xmlns:p14="http://schemas.microsoft.com/office/powerpoint/2010/main" val="180746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899592" y="579597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Σύγκριση της δομής του </a:t>
            </a:r>
            <a:r>
              <a:rPr lang="en-US" b="1" dirty="0"/>
              <a:t>RF1 </a:t>
            </a:r>
            <a:r>
              <a:rPr lang="el-GR" b="1" dirty="0"/>
              <a:t>με εκείνη ενός </a:t>
            </a:r>
            <a:r>
              <a:rPr lang="en-US" b="1" dirty="0"/>
              <a:t>tRNA.</a:t>
            </a:r>
            <a:endParaRPr lang="el-GR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F53D2-79EB-40EC-86B2-A7A820093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5091" y="683404"/>
            <a:ext cx="499381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793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απελευθέρωσης τερματίζουν τη μετάφραση σε απόκριση προς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κωδικόνια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λήξης.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Βραχείες περιοχές των παραγόντων απελευθέρωσης τάξης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αναγνωρίζουν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κωδικόνια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λήξης και πυροδοτούν την απελευθέρωση της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ανταλλαγή </a:t>
            </a:r>
            <a:r>
              <a:rPr lang="en-US" dirty="0">
                <a:solidFill>
                  <a:srgbClr val="0000FF"/>
                </a:solidFill>
              </a:rPr>
              <a:t>GDP/GTP </a:t>
            </a:r>
            <a:r>
              <a:rPr lang="el-GR" dirty="0">
                <a:solidFill>
                  <a:srgbClr val="0000FF"/>
                </a:solidFill>
              </a:rPr>
              <a:t>και η υδρόλυση της </a:t>
            </a:r>
            <a:r>
              <a:rPr lang="en-US" dirty="0">
                <a:solidFill>
                  <a:srgbClr val="0000FF"/>
                </a:solidFill>
              </a:rPr>
              <a:t>GTP </a:t>
            </a:r>
            <a:r>
              <a:rPr lang="el-GR" dirty="0">
                <a:solidFill>
                  <a:srgbClr val="0000FF"/>
                </a:solidFill>
              </a:rPr>
              <a:t>ελέγχουν τη λειτουργία  του παράγοντα απελευθέρωσης τάξης </a:t>
            </a:r>
            <a:r>
              <a:rPr lang="en-US" dirty="0">
                <a:solidFill>
                  <a:srgbClr val="0000FF"/>
                </a:solidFill>
              </a:rPr>
              <a:t>II.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42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564904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απελευθέρωση του πολυπεπτιδίου καταλύεται από δύο παράγοντες απελευθέρωσης.</a:t>
            </a:r>
          </a:p>
        </p:txBody>
      </p:sp>
      <p:pic>
        <p:nvPicPr>
          <p:cNvPr id="3" name="Picture 2" descr="Diagram, map&#10;&#10;Description automatically generated">
            <a:extLst>
              <a:ext uri="{FF2B5EF4-FFF2-40B4-BE49-F238E27FC236}">
                <a16:creationId xmlns:a16="http://schemas.microsoft.com/office/drawing/2014/main" id="{D38C757B-216D-4E8B-AD72-4DB2C0336F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4073" y="125094"/>
            <a:ext cx="2275853" cy="660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8799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095A4D-7B6E-ECE3-791C-8A1E1D773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0BA83E-8DB2-C647-CDB6-AAB1B85CF206}"/>
              </a:ext>
            </a:extLst>
          </p:cNvPr>
          <p:cNvSpPr txBox="1"/>
          <p:nvPr/>
        </p:nvSpPr>
        <p:spPr>
          <a:xfrm>
            <a:off x="431539" y="609329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Molecular mimicry and interplay in translation.</a:t>
            </a:r>
            <a:endParaRPr lang="el-GR" i="1" dirty="0">
              <a:solidFill>
                <a:srgbClr val="FF0000"/>
              </a:solidFill>
            </a:endParaRPr>
          </a:p>
        </p:txBody>
      </p:sp>
      <p:pic>
        <p:nvPicPr>
          <p:cNvPr id="3" name="Picture 2" descr="A diagram of a cell line&#10;&#10;AI-generated content may be incorrect.">
            <a:extLst>
              <a:ext uri="{FF2B5EF4-FFF2-40B4-BE49-F238E27FC236}">
                <a16:creationId xmlns:a16="http://schemas.microsoft.com/office/drawing/2014/main" id="{03983C15-44D0-71B6-58FF-F63240D3E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36" y="28064"/>
            <a:ext cx="7443725" cy="603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35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1218509"/>
            <a:ext cx="7272808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Οι παράγοντες απελευθέρωσης τερματίζουν τη μετάφραση σε απόκριση προς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κωδικόνια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λήξης.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Βραχείες περιοχές των παραγόντων απελευθέρωσης τάξης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αναγνωρίζουν τα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κωδικόνια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λήξης και πυροδοτούν την απελευθέρωση της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πολυπεπτιδικής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αλυσίδας.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ανταλλαγή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GDP/GTP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και η υδρόλυση της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GTP 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ελέγχουν τη λειτουργία  του παράγοντα απελευθέρωσης τάξης 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II.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 παράγοντας ανακύκλωσης των </a:t>
            </a:r>
            <a:r>
              <a:rPr lang="el-GR" dirty="0" err="1">
                <a:solidFill>
                  <a:srgbClr val="0000FF"/>
                </a:solidFill>
              </a:rPr>
              <a:t>ριβοσωμάτων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(RRF)</a:t>
            </a:r>
            <a:r>
              <a:rPr lang="el-GR" dirty="0">
                <a:solidFill>
                  <a:srgbClr val="0000FF"/>
                </a:solidFill>
              </a:rPr>
              <a:t> μιμείται ένα </a:t>
            </a:r>
            <a:r>
              <a:rPr lang="en-US" dirty="0">
                <a:solidFill>
                  <a:srgbClr val="0000FF"/>
                </a:solidFill>
              </a:rPr>
              <a:t>tRNA.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9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827583" y="2564904"/>
            <a:ext cx="3293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Ο </a:t>
            </a:r>
            <a:r>
              <a:rPr lang="en-US" b="1" dirty="0"/>
              <a:t>RRF </a:t>
            </a:r>
            <a:r>
              <a:rPr lang="el-GR" b="1" dirty="0"/>
              <a:t>και ο </a:t>
            </a:r>
            <a:r>
              <a:rPr lang="en-US" b="1" dirty="0"/>
              <a:t>EF-G </a:t>
            </a:r>
            <a:r>
              <a:rPr lang="el-GR" b="1" dirty="0"/>
              <a:t>συνδυάζονται για να υποκινήσουν την απελευθέρωση του </a:t>
            </a:r>
            <a:r>
              <a:rPr lang="en-US" b="1" dirty="0"/>
              <a:t>tRNA </a:t>
            </a:r>
            <a:r>
              <a:rPr lang="el-GR" b="1" dirty="0"/>
              <a:t>και του </a:t>
            </a:r>
            <a:r>
              <a:rPr lang="en-US" b="1" dirty="0"/>
              <a:t>mRNA </a:t>
            </a:r>
            <a:r>
              <a:rPr lang="el-GR" b="1" dirty="0"/>
              <a:t>από ένα </a:t>
            </a:r>
            <a:r>
              <a:rPr lang="el-GR" b="1" dirty="0" err="1"/>
              <a:t>ριβόσωμα</a:t>
            </a:r>
            <a:r>
              <a:rPr lang="el-GR" b="1" dirty="0"/>
              <a:t> που έχει φτάσει στο τέλος της διαδικασίας της μετάφρασης.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3F06083-1C45-4616-973A-9718B31ED3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8839" y="152636"/>
            <a:ext cx="2827457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798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A2F92C-76EB-DF41-1940-9034CFA85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3733E90-F62A-DE23-9C6A-9636A9FB3B63}"/>
              </a:ext>
            </a:extLst>
          </p:cNvPr>
          <p:cNvSpPr txBox="1"/>
          <p:nvPr/>
        </p:nvSpPr>
        <p:spPr>
          <a:xfrm>
            <a:off x="431540" y="1268760"/>
            <a:ext cx="8280920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Stop Codon Recognition</a:t>
            </a:r>
            <a:r>
              <a:rPr lang="en-US" dirty="0"/>
              <a:t>: The ribosome reaches one of the three stop codons (UAA, UAG, UGA) in the A-site (acceptor site) of the small ribosomal subunit.</a:t>
            </a:r>
            <a:endParaRPr lang="el-GR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Release Factor Binding</a:t>
            </a:r>
            <a:r>
              <a:rPr lang="en-US" dirty="0"/>
              <a:t>: No tRNA matches these codons, so instead, protein release factors (RFs) bind to the A-site.</a:t>
            </a:r>
            <a:endParaRPr lang="el-GR" dirty="0"/>
          </a:p>
          <a:p>
            <a:pPr marL="895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RF-1</a:t>
            </a:r>
            <a:r>
              <a:rPr lang="en-US" dirty="0"/>
              <a:t> recognizes UAA and UAG.</a:t>
            </a:r>
            <a:endParaRPr lang="el-GR" dirty="0"/>
          </a:p>
          <a:p>
            <a:pPr marL="895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RF-2</a:t>
            </a:r>
            <a:r>
              <a:rPr lang="en-US" dirty="0"/>
              <a:t> recognizes UAA and UGA.</a:t>
            </a:r>
            <a:endParaRPr lang="el-GR" dirty="0"/>
          </a:p>
          <a:p>
            <a:pPr marL="8953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RF-3</a:t>
            </a:r>
            <a:r>
              <a:rPr lang="en-US" dirty="0"/>
              <a:t> (with </a:t>
            </a:r>
            <a:r>
              <a:rPr lang="en-US" b="1" dirty="0"/>
              <a:t>GTP</a:t>
            </a:r>
            <a:r>
              <a:rPr lang="en-US" dirty="0"/>
              <a:t>) assists RF-1 or RF-2 binding.</a:t>
            </a:r>
            <a:endParaRPr lang="el-GR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en-US" b="1" dirty="0"/>
              <a:t>Polypeptide Release</a:t>
            </a:r>
            <a:r>
              <a:rPr lang="en-US" dirty="0"/>
              <a:t>: The release factors trigger the peptidyl transferase center to add a water molecule to the carboxyl end of the P-site amino acid, hydrolyzing the bond between the polypeptide and its tRNA.</a:t>
            </a:r>
            <a:endParaRPr lang="el-GR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en-US" b="1" dirty="0"/>
              <a:t>Ribosome Disassembly</a:t>
            </a:r>
            <a:r>
              <a:rPr lang="en-US" dirty="0"/>
              <a:t>: The completed polypeptide chain is released, and the ribosomal subunits (30S and 50S) dissociate from the mRNA and each other, ready for another round of translation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77763B1-35DC-F518-FD15-017924D4F5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προκαρυώτες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000392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4C71EFB-BA29-88B4-6EA6-F31CB1106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>
            <a:extLst>
              <a:ext uri="{FF2B5EF4-FFF2-40B4-BE49-F238E27FC236}">
                <a16:creationId xmlns:a16="http://schemas.microsoft.com/office/drawing/2014/main" id="{B126E36A-4651-E053-4684-DD1315C7EA3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469512"/>
            <a:ext cx="9144000" cy="1319528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Τερματισμός της μετάφρασης</a:t>
            </a:r>
            <a:b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(στους </a:t>
            </a:r>
            <a:r>
              <a:rPr lang="el-GR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ευκαρυώτες</a:t>
            </a: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29254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91ABE-3CAE-5BD2-C6A5-67C79D7CA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A22886C-96FA-C112-9063-FAA356B986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DF3834-9708-E980-818B-2B14E498F129}"/>
              </a:ext>
            </a:extLst>
          </p:cNvPr>
          <p:cNvSpPr txBox="1"/>
          <p:nvPr/>
        </p:nvSpPr>
        <p:spPr>
          <a:xfrm>
            <a:off x="935596" y="1806192"/>
            <a:ext cx="7272808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Στα </a:t>
            </a:r>
            <a:r>
              <a:rPr lang="el-GR" dirty="0" err="1">
                <a:solidFill>
                  <a:srgbClr val="0000FF"/>
                </a:solidFill>
              </a:rPr>
              <a:t>ευκαρυωτικά</a:t>
            </a:r>
            <a:r>
              <a:rPr lang="el-GR" dirty="0">
                <a:solidFill>
                  <a:srgbClr val="0000FF"/>
                </a:solidFill>
              </a:rPr>
              <a:t> κύτταρα υπάρχει μόνο ένας παράγοντας απελευθέρωσης τάξης Ι, ο οποίος καλείται </a:t>
            </a:r>
            <a:r>
              <a:rPr lang="en-US" dirty="0">
                <a:solidFill>
                  <a:srgbClr val="0000FF"/>
                </a:solidFill>
              </a:rPr>
              <a:t>eRF1</a:t>
            </a:r>
            <a:r>
              <a:rPr lang="el-GR" dirty="0">
                <a:solidFill>
                  <a:srgbClr val="0000FF"/>
                </a:solidFill>
              </a:rPr>
              <a:t> και αναγνωρίζει και τα τρία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</a:t>
            </a:r>
            <a:r>
              <a:rPr lang="el-GR" dirty="0" err="1">
                <a:solidFill>
                  <a:srgbClr val="0000FF"/>
                </a:solidFill>
              </a:rPr>
              <a:t>ευκαρυώτες</a:t>
            </a:r>
            <a:r>
              <a:rPr lang="el-GR" dirty="0">
                <a:solidFill>
                  <a:srgbClr val="0000FF"/>
                </a:solidFill>
              </a:rPr>
              <a:t>, όπως οι </a:t>
            </a:r>
            <a:r>
              <a:rPr lang="el-GR" dirty="0" err="1">
                <a:solidFill>
                  <a:srgbClr val="0000FF"/>
                </a:solidFill>
              </a:rPr>
              <a:t>προκαρυώτες</a:t>
            </a:r>
            <a:r>
              <a:rPr lang="el-GR" dirty="0">
                <a:solidFill>
                  <a:srgbClr val="0000FF"/>
                </a:solidFill>
              </a:rPr>
              <a:t>, έχουν μόνο έναν παράγοντα απελευθέρωσης τάξης ΙΙ, καλούμενο </a:t>
            </a:r>
            <a:r>
              <a:rPr lang="en-US" dirty="0">
                <a:solidFill>
                  <a:srgbClr val="0000FF"/>
                </a:solidFill>
              </a:rPr>
              <a:t>eRF3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Όπως οι </a:t>
            </a:r>
            <a:r>
              <a:rPr lang="en-US" dirty="0"/>
              <a:t>eIF2, eEF1A </a:t>
            </a:r>
            <a:r>
              <a:rPr lang="el-GR" dirty="0"/>
              <a:t>και </a:t>
            </a:r>
            <a:r>
              <a:rPr lang="en-US" dirty="0"/>
              <a:t>eEF2,</a:t>
            </a:r>
            <a:r>
              <a:rPr lang="el-GR" dirty="0"/>
              <a:t> </a:t>
            </a:r>
            <a:r>
              <a:rPr lang="el-GR" dirty="0">
                <a:solidFill>
                  <a:srgbClr val="0000FF"/>
                </a:solidFill>
              </a:rPr>
              <a:t>ο παράγοντας απελευθέρωσης τάξης </a:t>
            </a:r>
            <a:r>
              <a:rPr lang="en-US" dirty="0">
                <a:solidFill>
                  <a:srgbClr val="0000FF"/>
                </a:solidFill>
              </a:rPr>
              <a:t>I</a:t>
            </a:r>
            <a:r>
              <a:rPr lang="el-GR" dirty="0">
                <a:solidFill>
                  <a:srgbClr val="0000FF"/>
                </a:solidFill>
              </a:rPr>
              <a:t>Ι (</a:t>
            </a:r>
            <a:r>
              <a:rPr lang="en-US" dirty="0">
                <a:solidFill>
                  <a:srgbClr val="0000FF"/>
                </a:solidFill>
              </a:rPr>
              <a:t>eRF3</a:t>
            </a:r>
            <a:r>
              <a:rPr lang="el-GR" dirty="0">
                <a:solidFill>
                  <a:srgbClr val="0000FF"/>
                </a:solidFill>
              </a:rPr>
              <a:t>) ρυθμίζεται από τη δέσμευση και την υδρόλυση της </a:t>
            </a:r>
            <a:r>
              <a:rPr lang="en-US" dirty="0">
                <a:solidFill>
                  <a:srgbClr val="0000FF"/>
                </a:solidFill>
              </a:rPr>
              <a:t>GTP.</a:t>
            </a:r>
          </a:p>
          <a:p>
            <a:pPr marL="265113" indent="-26511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/>
              <a:t>Η πρωτεΐνη </a:t>
            </a:r>
            <a:r>
              <a:rPr lang="en-US"/>
              <a:t>ABCE1 </a:t>
            </a:r>
            <a:r>
              <a:rPr lang="en-US" dirty="0"/>
              <a:t>/ Rli1</a:t>
            </a:r>
            <a:r>
              <a:rPr lang="el-GR" dirty="0"/>
              <a:t>, η οποία δεσμεύει </a:t>
            </a:r>
            <a:r>
              <a:rPr lang="en-US" dirty="0"/>
              <a:t>ATP</a:t>
            </a:r>
            <a:r>
              <a:rPr lang="el-GR" dirty="0"/>
              <a:t>, είναι απαραίτητη για το διαχωρισμό του </a:t>
            </a:r>
            <a:r>
              <a:rPr lang="el-GR" dirty="0" err="1"/>
              <a:t>ριβοσώματος</a:t>
            </a:r>
            <a:r>
              <a:rPr lang="el-GR" dirty="0"/>
              <a:t> στις δύο </a:t>
            </a:r>
            <a:r>
              <a:rPr lang="el-GR" dirty="0" err="1"/>
              <a:t>υπομονάδες</a:t>
            </a:r>
            <a:r>
              <a:rPr lang="el-GR" dirty="0"/>
              <a:t> του, μετά τον τερματισμό της μετάφρασης στους </a:t>
            </a:r>
            <a:r>
              <a:rPr lang="el-GR" dirty="0" err="1"/>
              <a:t>ευκαρυώτες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796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0984DA-8696-4F62-AB7E-924222CD4AF8}"/>
              </a:ext>
            </a:extLst>
          </p:cNvPr>
          <p:cNvSpPr txBox="1"/>
          <p:nvPr/>
        </p:nvSpPr>
        <p:spPr>
          <a:xfrm>
            <a:off x="323528" y="2564904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Λήξη της μετάφρασης στους </a:t>
            </a:r>
            <a:r>
              <a:rPr lang="el-GR" b="1" dirty="0" err="1"/>
              <a:t>ευκαρυώτες</a:t>
            </a:r>
            <a:r>
              <a:rPr lang="el-GR" b="1" dirty="0"/>
              <a:t> και ανακύκλωση </a:t>
            </a:r>
            <a:r>
              <a:rPr lang="el-GR" b="1" dirty="0" err="1"/>
              <a:t>ριβοσωμάτων</a:t>
            </a:r>
            <a:r>
              <a:rPr lang="el-GR" b="1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193A79-EE20-4422-BE0F-CD88431C7F6D}"/>
              </a:ext>
            </a:extLst>
          </p:cNvPr>
          <p:cNvGrpSpPr/>
          <p:nvPr/>
        </p:nvGrpSpPr>
        <p:grpSpPr>
          <a:xfrm>
            <a:off x="3310448" y="58316"/>
            <a:ext cx="4933960" cy="6741368"/>
            <a:chOff x="2014303" y="0"/>
            <a:chExt cx="5115393" cy="6858000"/>
          </a:xfrm>
        </p:grpSpPr>
        <p:pic>
          <p:nvPicPr>
            <p:cNvPr id="5" name="Picture 4" descr="Diagram, map&#10;&#10;Description automatically generated">
              <a:extLst>
                <a:ext uri="{FF2B5EF4-FFF2-40B4-BE49-F238E27FC236}">
                  <a16:creationId xmlns:a16="http://schemas.microsoft.com/office/drawing/2014/main" id="{3BE8F067-C1CA-4853-9C22-7B0D7AC9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14303" y="0"/>
              <a:ext cx="5115393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BA5A913-A5BA-4C20-9F38-A47181C50BFA}"/>
                </a:ext>
              </a:extLst>
            </p:cNvPr>
            <p:cNvSpPr/>
            <p:nvPr/>
          </p:nvSpPr>
          <p:spPr>
            <a:xfrm>
              <a:off x="5580112" y="6525344"/>
              <a:ext cx="129614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158807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51BFC6-5363-A2C8-901F-6AFB5F756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B79953D-29A8-5522-C122-E4447358976A}"/>
              </a:ext>
            </a:extLst>
          </p:cNvPr>
          <p:cNvGrpSpPr/>
          <p:nvPr/>
        </p:nvGrpSpPr>
        <p:grpSpPr>
          <a:xfrm>
            <a:off x="830756" y="181089"/>
            <a:ext cx="7482488" cy="6495821"/>
            <a:chOff x="-182616" y="260648"/>
            <a:chExt cx="7482488" cy="64958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3563863-2136-4D12-5214-C2256C834844}"/>
                </a:ext>
              </a:extLst>
            </p:cNvPr>
            <p:cNvSpPr/>
            <p:nvPr/>
          </p:nvSpPr>
          <p:spPr>
            <a:xfrm>
              <a:off x="-182616" y="260648"/>
              <a:ext cx="7482488" cy="6495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91EDE8A5-15BA-27FE-C108-A02D0A407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10" t="65745" r="15381" b="22708"/>
            <a:stretch>
              <a:fillRect/>
            </a:stretch>
          </p:blipFill>
          <p:spPr>
            <a:xfrm>
              <a:off x="6111872" y="4426682"/>
              <a:ext cx="1080000" cy="3960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EE752CF-C40B-AC10-7357-EB7BD96B2F91}"/>
                </a:ext>
              </a:extLst>
            </p:cNvPr>
            <p:cNvSpPr txBox="1"/>
            <p:nvPr/>
          </p:nvSpPr>
          <p:spPr>
            <a:xfrm>
              <a:off x="-110608" y="5193064"/>
              <a:ext cx="510939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Translation termination and recycling</a:t>
              </a:r>
              <a:r>
                <a:rPr lang="el-GR" b="1" dirty="0"/>
                <a:t> </a:t>
              </a:r>
              <a:r>
                <a:rPr lang="en-US" b="1" dirty="0"/>
                <a:t>in eukaryotes.</a:t>
              </a:r>
              <a:r>
                <a:rPr lang="en-US" dirty="0"/>
                <a:t> Termination occurs when a stop codon enters the A site of the ribosome and is catalyzed by </a:t>
              </a:r>
              <a:r>
                <a:rPr lang="en-US" b="1" dirty="0"/>
                <a:t>eRF1</a:t>
              </a:r>
              <a:r>
                <a:rPr lang="en-US" dirty="0"/>
                <a:t> and </a:t>
              </a:r>
              <a:r>
                <a:rPr lang="en-US" b="1" dirty="0"/>
                <a:t>eRF3</a:t>
              </a:r>
              <a:r>
                <a:rPr lang="en-US" dirty="0"/>
                <a:t>. Peptide release is promoted by </a:t>
              </a:r>
              <a:r>
                <a:rPr lang="en-US" b="1" dirty="0"/>
                <a:t>ABCE1</a:t>
              </a:r>
              <a:r>
                <a:rPr lang="en-US" dirty="0"/>
                <a:t> which also induces subunits dissociation.</a:t>
              </a:r>
              <a:endParaRPr lang="el-GR" b="1" i="1" dirty="0">
                <a:solidFill>
                  <a:srgbClr val="FF0000"/>
                </a:solidFill>
              </a:endParaRPr>
            </a:p>
          </p:txBody>
        </p:sp>
        <p:pic>
          <p:nvPicPr>
            <p:cNvPr id="5" name="Picture 4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A020985C-C6D7-5897-3D59-85554768F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588" b="50000"/>
            <a:stretch>
              <a:fillRect/>
            </a:stretch>
          </p:blipFill>
          <p:spPr>
            <a:xfrm>
              <a:off x="0" y="418015"/>
              <a:ext cx="6804248" cy="1714841"/>
            </a:xfrm>
            <a:prstGeom prst="rect">
              <a:avLst/>
            </a:prstGeom>
          </p:spPr>
        </p:pic>
        <p:pic>
          <p:nvPicPr>
            <p:cNvPr id="6" name="Picture 5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F9C40D9D-8451-D961-C53A-C86BABC13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19" t="64931" r="26774"/>
            <a:stretch>
              <a:fillRect/>
            </a:stretch>
          </p:blipFill>
          <p:spPr>
            <a:xfrm>
              <a:off x="5238000" y="2924944"/>
              <a:ext cx="1417960" cy="1202754"/>
            </a:xfrm>
            <a:prstGeom prst="rect">
              <a:avLst/>
            </a:prstGeom>
          </p:spPr>
        </p:pic>
        <p:pic>
          <p:nvPicPr>
            <p:cNvPr id="7" name="Picture 6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9D0091C7-9B9F-41DA-3C1D-B21E5B251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09" t="50000" b="5915"/>
            <a:stretch>
              <a:fillRect/>
            </a:stretch>
          </p:blipFill>
          <p:spPr>
            <a:xfrm>
              <a:off x="5382000" y="5170543"/>
              <a:ext cx="1334224" cy="1512000"/>
            </a:xfrm>
            <a:prstGeom prst="rect">
              <a:avLst/>
            </a:prstGeom>
          </p:spPr>
        </p:pic>
        <p:pic>
          <p:nvPicPr>
            <p:cNvPr id="8" name="Picture 7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2F60F3FD-5C66-F9CA-414F-CA967F426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13" t="65523" r="45278" b="21883"/>
            <a:stretch>
              <a:fillRect/>
            </a:stretch>
          </p:blipFill>
          <p:spPr>
            <a:xfrm>
              <a:off x="6111872" y="2060896"/>
              <a:ext cx="1080000" cy="432000"/>
            </a:xfrm>
            <a:prstGeom prst="rect">
              <a:avLst/>
            </a:prstGeom>
          </p:spPr>
        </p:pic>
        <p:pic>
          <p:nvPicPr>
            <p:cNvPr id="10" name="Picture 9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B66A90CC-D3A2-7263-98FA-3090233BF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10" t="76503" r="14200" b="18249"/>
            <a:stretch>
              <a:fillRect/>
            </a:stretch>
          </p:blipFill>
          <p:spPr>
            <a:xfrm rot="5400000">
              <a:off x="5436152" y="2168936"/>
              <a:ext cx="1188000" cy="180000"/>
            </a:xfrm>
            <a:prstGeom prst="rect">
              <a:avLst/>
            </a:prstGeom>
          </p:spPr>
        </p:pic>
        <p:pic>
          <p:nvPicPr>
            <p:cNvPr id="11" name="Picture 10" descr="A diagram of a protein formation&#10;&#10;AI-generated content may be incorrect.">
              <a:extLst>
                <a:ext uri="{FF2B5EF4-FFF2-40B4-BE49-F238E27FC236}">
                  <a16:creationId xmlns:a16="http://schemas.microsoft.com/office/drawing/2014/main" id="{C902715A-E29C-2825-697B-62CC6C40A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10" t="76503" r="14200" b="18249"/>
            <a:stretch>
              <a:fillRect/>
            </a:stretch>
          </p:blipFill>
          <p:spPr>
            <a:xfrm rot="5400000">
              <a:off x="5461456" y="4509064"/>
              <a:ext cx="1188000" cy="1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2748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AD6AF4-C693-02A4-8BEF-0710C3693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3461AA-F977-193E-6B22-BAF4387A3764}"/>
              </a:ext>
            </a:extLst>
          </p:cNvPr>
          <p:cNvSpPr txBox="1"/>
          <p:nvPr/>
        </p:nvSpPr>
        <p:spPr>
          <a:xfrm>
            <a:off x="431540" y="1268760"/>
            <a:ext cx="8280920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Stop Codon Recognition</a:t>
            </a:r>
            <a:r>
              <a:rPr lang="en-US" dirty="0"/>
              <a:t>: The ribosome moves along the mRNA until one of the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stop codons </a:t>
            </a:r>
            <a:r>
              <a:rPr lang="en-US" dirty="0"/>
              <a:t>(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UAA</a:t>
            </a:r>
            <a:r>
              <a:rPr lang="en-US" dirty="0"/>
              <a:t>,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UAG</a:t>
            </a:r>
            <a:r>
              <a:rPr lang="en-US" dirty="0"/>
              <a:t>, </a:t>
            </a:r>
            <a:r>
              <a:rPr lang="en-U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UGA</a:t>
            </a:r>
            <a:r>
              <a:rPr lang="en-US" dirty="0"/>
              <a:t>) enters the A-site.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Release Factor Binding</a:t>
            </a:r>
            <a:r>
              <a:rPr lang="en-US" dirty="0"/>
              <a:t>: The eukaryotic release factors, </a:t>
            </a:r>
            <a:r>
              <a:rPr lang="en-US" b="1" dirty="0"/>
              <a:t>eRF1</a:t>
            </a:r>
            <a:r>
              <a:rPr lang="en-US" dirty="0"/>
              <a:t> and </a:t>
            </a:r>
            <a:r>
              <a:rPr lang="en-US" b="1" dirty="0"/>
              <a:t>eRF3</a:t>
            </a:r>
            <a:r>
              <a:rPr lang="en-US" dirty="0"/>
              <a:t>, bind to the A-site as a complex, with eRF1 directly recognizing the stop codon.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GTP hydrolysis</a:t>
            </a:r>
            <a:r>
              <a:rPr lang="en-US" dirty="0"/>
              <a:t>: eRF3 hydrolyzes GTP, providing energy that promotes the release of the polypeptide.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Peptide Release</a:t>
            </a:r>
            <a:r>
              <a:rPr lang="en-US" dirty="0"/>
              <a:t>: eRF1 triggers the hydrolysis of the bond between the polypeptide and its tRNA, releasing the finished protein.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Ribosome Recycling</a:t>
            </a:r>
            <a:r>
              <a:rPr lang="en-US" dirty="0"/>
              <a:t>:</a:t>
            </a:r>
          </a:p>
          <a:p>
            <a:pPr marL="808038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ABCE1</a:t>
            </a:r>
            <a:r>
              <a:rPr lang="en-US" dirty="0"/>
              <a:t> protein helps dissociate the large (60S) ribosomal subunit from the small (40S) subunit and mRNA.</a:t>
            </a:r>
          </a:p>
          <a:p>
            <a:pPr marL="808038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deacylated tRNA and mRNA are then released from the 40S subunit, preparing for a new initiation.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F2F7094-A9D9-D3CD-1F92-A1A417322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Τερματισμός της μετάφρασης (στους </a:t>
            </a:r>
            <a:r>
              <a:rPr lang="el-GR" altLang="el-GR" sz="3000" b="1" dirty="0" err="1"/>
              <a:t>ευκαρυώτες</a:t>
            </a:r>
            <a:r>
              <a:rPr lang="el-GR" altLang="el-GR" sz="3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425476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0" y="2329817"/>
            <a:ext cx="9144000" cy="687945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Ο Γενετικός Κώδικας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99540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Ο Γενετικός Κώδικας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300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Ενότητες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Ο κώδικας είναι εκφυλισμένος</a:t>
            </a:r>
            <a:endParaRPr lang="en-US" alt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Τρεις κανόνες διέπουν το γενετικό κώδικα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Οι κατασταλτικές μεταλλαγές μπορούν να ανήκουν στο ίδιο ή σε διαφορετικό γονίδιο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/>
              <a:t>Ο κώδικας είναι σχεδόν παγκόσμιος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10206545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 κώδικας είναι εκφυλισμένος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E10A1571-EB53-45D6-94C8-8FE2D5319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1650" y="980728"/>
            <a:ext cx="5260699" cy="5319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443C8-8CFF-4325-ABF6-65E83BCD41A6}"/>
              </a:ext>
            </a:extLst>
          </p:cNvPr>
          <p:cNvSpPr txBox="1"/>
          <p:nvPr/>
        </p:nvSpPr>
        <p:spPr>
          <a:xfrm>
            <a:off x="432000" y="63000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Ο γενετικός κώδικας.</a:t>
            </a:r>
          </a:p>
        </p:txBody>
      </p:sp>
    </p:spTree>
    <p:extLst>
      <p:ext uri="{BB962C8B-B14F-4D97-AF65-F5344CB8AC3E}">
        <p14:creationId xmlns:p14="http://schemas.microsoft.com/office/powerpoint/2010/main" val="323129917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9FFFA91-37C8-443F-B112-59FA6628A239}"/>
              </a:ext>
            </a:extLst>
          </p:cNvPr>
          <p:cNvGrpSpPr/>
          <p:nvPr/>
        </p:nvGrpSpPr>
        <p:grpSpPr>
          <a:xfrm>
            <a:off x="575556" y="980728"/>
            <a:ext cx="7992888" cy="5040560"/>
            <a:chOff x="1323594" y="1607058"/>
            <a:chExt cx="6496812" cy="3643884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2084BA89-B5CF-4DC9-A332-4BA948EA0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23594" y="1607058"/>
              <a:ext cx="6496812" cy="3643884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CC3E3A-46C9-4001-A53D-36997CBFED3C}"/>
                </a:ext>
              </a:extLst>
            </p:cNvPr>
            <p:cNvSpPr/>
            <p:nvPr/>
          </p:nvSpPr>
          <p:spPr>
            <a:xfrm>
              <a:off x="6228184" y="5013176"/>
              <a:ext cx="1440160" cy="2377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13E5640-127D-42A2-B540-8F05A31772FD}"/>
              </a:ext>
            </a:extLst>
          </p:cNvPr>
          <p:cNvSpPr txBox="1"/>
          <p:nvPr/>
        </p:nvSpPr>
        <p:spPr>
          <a:xfrm>
            <a:off x="432000" y="63000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Ζευγάρωμα </a:t>
            </a:r>
            <a:r>
              <a:rPr lang="el-GR" b="1" dirty="0" err="1"/>
              <a:t>κωδικονίου</a:t>
            </a:r>
            <a:r>
              <a:rPr lang="en-US" b="1" dirty="0"/>
              <a:t> </a:t>
            </a:r>
            <a:r>
              <a:rPr lang="el-GR" b="1" dirty="0"/>
              <a:t>–</a:t>
            </a:r>
            <a:r>
              <a:rPr lang="en-US" b="1" dirty="0"/>
              <a:t> </a:t>
            </a:r>
            <a:r>
              <a:rPr lang="el-GR" b="1" dirty="0" err="1"/>
              <a:t>αντικωδικονίου</a:t>
            </a:r>
            <a:r>
              <a:rPr lang="el-GR" b="1" dirty="0"/>
              <a:t> δυο μορίων </a:t>
            </a:r>
            <a:r>
              <a:rPr lang="en-US" b="1" dirty="0"/>
              <a:t>tRNA Leu.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99341711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 κώδικας είναι εκφυλισμένος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Αντίληψη τάξης στη σύσταση του κώδικα.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Ταλάντευση στο </a:t>
            </a:r>
            <a:r>
              <a:rPr lang="el-GR" dirty="0" err="1">
                <a:solidFill>
                  <a:srgbClr val="0000FF"/>
                </a:solidFill>
              </a:rPr>
              <a:t>αντικωδικόνιο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792471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2B0EEC87-3B1B-474F-93FA-E90F645939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9026" y="2132856"/>
            <a:ext cx="5365947" cy="22322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BFE867-B5D2-4406-B721-AB6FB79743A4}"/>
              </a:ext>
            </a:extLst>
          </p:cNvPr>
          <p:cNvSpPr txBox="1"/>
          <p:nvPr/>
        </p:nvSpPr>
        <p:spPr>
          <a:xfrm>
            <a:off x="432000" y="457183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Συνδυασμοί ζευγαρώματος με βάση την αρχή της ταλάντευσης</a:t>
            </a:r>
            <a:r>
              <a:rPr lang="en-US" b="1" dirty="0"/>
              <a:t>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0001880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8C65B85-33D1-4409-84FB-D243FB4E5D35}"/>
              </a:ext>
            </a:extLst>
          </p:cNvPr>
          <p:cNvGrpSpPr/>
          <p:nvPr/>
        </p:nvGrpSpPr>
        <p:grpSpPr>
          <a:xfrm>
            <a:off x="1151620" y="116632"/>
            <a:ext cx="6840760" cy="6255404"/>
            <a:chOff x="1298448" y="518922"/>
            <a:chExt cx="6547104" cy="5820156"/>
          </a:xfrm>
        </p:grpSpPr>
        <p:pic>
          <p:nvPicPr>
            <p:cNvPr id="4" name="Picture 3" descr="Diagram&#10;&#10;Description automatically generated">
              <a:extLst>
                <a:ext uri="{FF2B5EF4-FFF2-40B4-BE49-F238E27FC236}">
                  <a16:creationId xmlns:a16="http://schemas.microsoft.com/office/drawing/2014/main" id="{0CA348EC-ED53-45FF-B5D7-D2F24B0EE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8448" y="518922"/>
              <a:ext cx="6547104" cy="582015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A6C860-B614-40BC-89A7-CD852906ECD0}"/>
                </a:ext>
              </a:extLst>
            </p:cNvPr>
            <p:cNvSpPr/>
            <p:nvPr/>
          </p:nvSpPr>
          <p:spPr>
            <a:xfrm>
              <a:off x="5940152" y="5517232"/>
              <a:ext cx="1584176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2F9EE1A-ABB6-437C-82D7-84A64F65BC5B}"/>
              </a:ext>
            </a:extLst>
          </p:cNvPr>
          <p:cNvSpPr txBox="1"/>
          <p:nvPr/>
        </p:nvSpPr>
        <p:spPr>
          <a:xfrm>
            <a:off x="432000" y="6372036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Ταλάντευση ζευγαρώματος βάσεων</a:t>
            </a:r>
            <a:r>
              <a:rPr lang="en-US" b="1" dirty="0"/>
              <a:t>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00896594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F9EE1A-ABB6-437C-82D7-84A64F65BC5B}"/>
              </a:ext>
            </a:extLst>
          </p:cNvPr>
          <p:cNvSpPr txBox="1"/>
          <p:nvPr/>
        </p:nvSpPr>
        <p:spPr>
          <a:xfrm>
            <a:off x="432000" y="63000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Δομή του </a:t>
            </a:r>
            <a:r>
              <a:rPr lang="en-US" b="1" dirty="0" err="1"/>
              <a:t>tRNA</a:t>
            </a:r>
            <a:r>
              <a:rPr lang="en-US" b="1" baseline="30000" dirty="0" err="1"/>
              <a:t>Phe</a:t>
            </a:r>
            <a:r>
              <a:rPr lang="en-US" b="1" dirty="0"/>
              <a:t> </a:t>
            </a:r>
            <a:r>
              <a:rPr lang="el-GR" b="1" dirty="0"/>
              <a:t>του ζυμομύκητα.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A1F8D4A-2431-4E57-9A97-2F4862BA54C8}"/>
              </a:ext>
            </a:extLst>
          </p:cNvPr>
          <p:cNvGrpSpPr/>
          <p:nvPr/>
        </p:nvGrpSpPr>
        <p:grpSpPr>
          <a:xfrm>
            <a:off x="863588" y="1124744"/>
            <a:ext cx="7416824" cy="4752528"/>
            <a:chOff x="1475656" y="1563624"/>
            <a:chExt cx="6480720" cy="3730752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2E6F5067-7712-436E-AE53-7FBD78B0E3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75656" y="1563624"/>
              <a:ext cx="6480720" cy="373075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E4AA255-030E-455C-B2A2-AE1B99CD993C}"/>
                </a:ext>
              </a:extLst>
            </p:cNvPr>
            <p:cNvSpPr/>
            <p:nvPr/>
          </p:nvSpPr>
          <p:spPr>
            <a:xfrm>
              <a:off x="6444208" y="4797152"/>
              <a:ext cx="1440160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n-US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35903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 κώδικας είναι εκφυλισμένος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Αντίληψη τάξης στη σύσταση του κώδικα.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Ταλάντευση στο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αντικωδικόνιο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Τρία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κατευθύνουν τον τερματισμό της αλυσίδας.</a:t>
            </a:r>
          </a:p>
        </p:txBody>
      </p:sp>
    </p:spTree>
    <p:extLst>
      <p:ext uri="{BB962C8B-B14F-4D97-AF65-F5344CB8AC3E}">
        <p14:creationId xmlns:p14="http://schemas.microsoft.com/office/powerpoint/2010/main" val="282292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Τρεις κανόνες διέπουν το γενετικό κώδικα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Τρία είδη σημειακών μεταλλαγών αλλάζουν το γενετικό κώδικα.</a:t>
            </a:r>
          </a:p>
        </p:txBody>
      </p:sp>
    </p:spTree>
    <p:extLst>
      <p:ext uri="{BB962C8B-B14F-4D97-AF65-F5344CB8AC3E}">
        <p14:creationId xmlns:p14="http://schemas.microsoft.com/office/powerpoint/2010/main" val="243761840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Οι κατασταλτικές μεταλλαγές μπορούν να ανήκουν στο ίδιο ή σε διαφορετικό γονίδιο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</a:t>
            </a:r>
            <a:r>
              <a:rPr lang="el-GR" dirty="0" err="1">
                <a:solidFill>
                  <a:srgbClr val="0000FF"/>
                </a:solidFill>
              </a:rPr>
              <a:t>διαγονιδιακή</a:t>
            </a:r>
            <a:r>
              <a:rPr lang="el-GR" dirty="0">
                <a:solidFill>
                  <a:srgbClr val="0000FF"/>
                </a:solidFill>
              </a:rPr>
              <a:t> καταστολή περιλαμβάνει μεταλλαγμένα </a:t>
            </a:r>
            <a:r>
              <a:rPr lang="en-US" dirty="0">
                <a:solidFill>
                  <a:srgbClr val="0000FF"/>
                </a:solidFill>
              </a:rPr>
              <a:t>tRNA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41090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72B0C2-25A9-4FD9-B9A4-5301571511B8}"/>
              </a:ext>
            </a:extLst>
          </p:cNvPr>
          <p:cNvSpPr txBox="1"/>
          <p:nvPr/>
        </p:nvSpPr>
        <p:spPr>
          <a:xfrm>
            <a:off x="107504" y="2780928"/>
            <a:ext cx="3337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Καταστολή των μεταλλαγών μετατόπισης του πλαισίου ανάγνωσης.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436AC1B9-B9F1-4D78-BD7E-5046135C6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5416" y="130324"/>
            <a:ext cx="2253167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5832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7581659-FFBE-44EA-A344-9CD59E05E7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7518" y="166328"/>
            <a:ext cx="3868964" cy="65253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03F75B-BB5D-4C0B-884B-3A7C3BD3170A}"/>
              </a:ext>
            </a:extLst>
          </p:cNvPr>
          <p:cNvSpPr txBox="1"/>
          <p:nvPr/>
        </p:nvSpPr>
        <p:spPr>
          <a:xfrm>
            <a:off x="323528" y="2780928"/>
            <a:ext cx="253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Μη νοηματική καταστολή.</a:t>
            </a:r>
          </a:p>
        </p:txBody>
      </p:sp>
    </p:spTree>
    <p:extLst>
      <p:ext uri="{BB962C8B-B14F-4D97-AF65-F5344CB8AC3E}">
        <p14:creationId xmlns:p14="http://schemas.microsoft.com/office/powerpoint/2010/main" val="30670883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Οι κατασταλτικές μεταλλαγές μπορούν να ανήκουν στο ίδιο ή σε διαφορετικό γονίδιο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Η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διαγονιδιακή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καταστολή περιλαμβάνει μεταλλαγμένα </a:t>
            </a:r>
            <a:r>
              <a:rPr lang="el-GR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tRNA</a:t>
            </a:r>
            <a:r>
              <a:rPr lang="el-GR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Οι μη νοηματικοί καταστολείς (</a:t>
            </a:r>
            <a:r>
              <a:rPr lang="en-US" dirty="0">
                <a:solidFill>
                  <a:srgbClr val="0000FF"/>
                </a:solidFill>
              </a:rPr>
              <a:t>Nonsense Suppressors</a:t>
            </a:r>
            <a:r>
              <a:rPr lang="el-GR" dirty="0">
                <a:solidFill>
                  <a:srgbClr val="0000FF"/>
                </a:solidFill>
              </a:rPr>
              <a:t>) διαβάζουν επίσης μη φυσιολογικά σήματα τερματισμού.</a:t>
            </a:r>
          </a:p>
        </p:txBody>
      </p:sp>
    </p:spTree>
    <p:extLst>
      <p:ext uri="{BB962C8B-B14F-4D97-AF65-F5344CB8AC3E}">
        <p14:creationId xmlns:p14="http://schemas.microsoft.com/office/powerpoint/2010/main" val="129081373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Γενετικός κώδικας των μιτοχονδρίων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35596" y="947026"/>
            <a:ext cx="7272808" cy="586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</a:t>
            </a:r>
            <a:r>
              <a:rPr lang="el-GR" dirty="0" err="1">
                <a:solidFill>
                  <a:srgbClr val="0000FF"/>
                </a:solidFill>
              </a:rPr>
              <a:t>τριπλέτα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UGA </a:t>
            </a:r>
            <a:r>
              <a:rPr lang="el-GR" dirty="0">
                <a:solidFill>
                  <a:srgbClr val="0000FF"/>
                </a:solidFill>
              </a:rPr>
              <a:t>δεν είναι </a:t>
            </a:r>
            <a:r>
              <a:rPr lang="el-GR" dirty="0" err="1">
                <a:solidFill>
                  <a:srgbClr val="0000FF"/>
                </a:solidFill>
              </a:rPr>
              <a:t>κωδικόνιο</a:t>
            </a:r>
            <a:r>
              <a:rPr lang="el-GR" dirty="0">
                <a:solidFill>
                  <a:srgbClr val="0000FF"/>
                </a:solidFill>
              </a:rPr>
              <a:t> λήξης</a:t>
            </a:r>
            <a:r>
              <a:rPr lang="en-GB" dirty="0">
                <a:solidFill>
                  <a:srgbClr val="0000FF"/>
                </a:solidFill>
              </a:rPr>
              <a:t>,</a:t>
            </a:r>
            <a:r>
              <a:rPr lang="el-GR" dirty="0">
                <a:solidFill>
                  <a:srgbClr val="0000FF"/>
                </a:solidFill>
              </a:rPr>
              <a:t> αλλά κωδικοποιεί το 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τρυπτοφάνη</a:t>
            </a:r>
            <a:r>
              <a:rPr lang="el-GR" dirty="0">
                <a:solidFill>
                  <a:srgbClr val="0000FF"/>
                </a:solidFill>
              </a:rPr>
              <a:t>. Ως εκ τούτου, το </a:t>
            </a:r>
            <a:r>
              <a:rPr lang="el-GR" dirty="0" err="1">
                <a:solidFill>
                  <a:srgbClr val="0000FF"/>
                </a:solidFill>
              </a:rPr>
              <a:t>αντικωδικόνιο</a:t>
            </a:r>
            <a:r>
              <a:rPr lang="el-GR" dirty="0">
                <a:solidFill>
                  <a:srgbClr val="0000FF"/>
                </a:solidFill>
              </a:rPr>
              <a:t> του </a:t>
            </a:r>
            <a:r>
              <a:rPr lang="el-GR" dirty="0" err="1">
                <a:solidFill>
                  <a:srgbClr val="0000FF"/>
                </a:solidFill>
              </a:rPr>
              <a:t>μιτοχονδριακού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tRNA</a:t>
            </a:r>
            <a:r>
              <a:rPr lang="en-US" baseline="30000" dirty="0" err="1">
                <a:solidFill>
                  <a:srgbClr val="0000FF"/>
                </a:solidFill>
              </a:rPr>
              <a:t>Trp</a:t>
            </a:r>
            <a:r>
              <a:rPr lang="en-US" baseline="30000" dirty="0">
                <a:solidFill>
                  <a:srgbClr val="0000FF"/>
                </a:solidFill>
              </a:rPr>
              <a:t> </a:t>
            </a:r>
            <a:r>
              <a:rPr lang="el-GR" baseline="30000" dirty="0">
                <a:solidFill>
                  <a:srgbClr val="0000FF"/>
                </a:solidFill>
              </a:rPr>
              <a:t> </a:t>
            </a:r>
            <a:r>
              <a:rPr lang="el-GR" dirty="0">
                <a:solidFill>
                  <a:srgbClr val="0000FF"/>
                </a:solidFill>
              </a:rPr>
              <a:t>αναγνωρίζει αμφότερες τις </a:t>
            </a:r>
            <a:r>
              <a:rPr lang="el-GR" dirty="0" err="1">
                <a:solidFill>
                  <a:srgbClr val="0000FF"/>
                </a:solidFill>
              </a:rPr>
              <a:t>τριπλέτες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UGG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UGA</a:t>
            </a:r>
            <a:r>
              <a:rPr lang="el-GR" dirty="0">
                <a:solidFill>
                  <a:srgbClr val="0000FF"/>
                </a:solidFill>
              </a:rPr>
              <a:t>, ωσάν να υπακούει στους παραδοσιακούς κανόνες της ταλάντευσης </a:t>
            </a:r>
            <a:r>
              <a:rPr lang="el-GR">
                <a:solidFill>
                  <a:srgbClr val="0000FF"/>
                </a:solidFill>
              </a:rPr>
              <a:t>(δηλ. του </a:t>
            </a:r>
            <a:r>
              <a:rPr lang="el-GR" dirty="0">
                <a:solidFill>
                  <a:srgbClr val="0000FF"/>
                </a:solidFill>
              </a:rPr>
              <a:t>ασταθούς ζευγαρώματος).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Η εσωτερική </a:t>
            </a:r>
            <a:r>
              <a:rPr lang="el-GR" dirty="0" err="1">
                <a:solidFill>
                  <a:srgbClr val="0000FF"/>
                </a:solidFill>
              </a:rPr>
              <a:t>μεθειονίνη</a:t>
            </a:r>
            <a:r>
              <a:rPr lang="el-GR" dirty="0">
                <a:solidFill>
                  <a:srgbClr val="0000FF"/>
                </a:solidFill>
              </a:rPr>
              <a:t> κωδικοποιείται από αμφότερες τις </a:t>
            </a:r>
            <a:r>
              <a:rPr lang="el-GR" dirty="0" err="1">
                <a:solidFill>
                  <a:srgbClr val="0000FF"/>
                </a:solidFill>
              </a:rPr>
              <a:t>τριπλέτες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AUG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AUA.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u="sng" dirty="0">
                <a:solidFill>
                  <a:srgbClr val="0000FF"/>
                </a:solidFill>
              </a:rPr>
              <a:t>Στα μιτοχόνδρια των θηλαστικών</a:t>
            </a:r>
            <a:r>
              <a:rPr lang="el-GR" dirty="0">
                <a:solidFill>
                  <a:srgbClr val="0000FF"/>
                </a:solidFill>
              </a:rPr>
              <a:t>, οι </a:t>
            </a:r>
            <a:r>
              <a:rPr lang="el-GR" dirty="0" err="1">
                <a:solidFill>
                  <a:srgbClr val="0000FF"/>
                </a:solidFill>
              </a:rPr>
              <a:t>τριπλέτες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AGA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ACG </a:t>
            </a:r>
            <a:r>
              <a:rPr lang="el-GR" dirty="0">
                <a:solidFill>
                  <a:srgbClr val="0000FF"/>
                </a:solidFill>
              </a:rPr>
              <a:t>δεν είναι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αργινίνης</a:t>
            </a:r>
            <a:r>
              <a:rPr lang="el-GR" dirty="0">
                <a:solidFill>
                  <a:srgbClr val="0000FF"/>
                </a:solidFill>
              </a:rPr>
              <a:t> (</a:t>
            </a:r>
            <a:r>
              <a:rPr lang="el-GR" dirty="0" err="1">
                <a:solidFill>
                  <a:srgbClr val="0000FF"/>
                </a:solidFill>
              </a:rPr>
              <a:t>αμινοξύ</a:t>
            </a:r>
            <a:r>
              <a:rPr lang="el-GR" dirty="0">
                <a:solidFill>
                  <a:srgbClr val="0000FF"/>
                </a:solidFill>
              </a:rPr>
              <a:t> για το οποίο υπάρχουν έξι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στον «παγκόσμιο» κώδικα), αλλά ορίζουν τον τερματισμό της αλυσίδας. Επομένως, υπάρχουν τέσσερα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λήξης </a:t>
            </a:r>
            <a:r>
              <a:rPr lang="en-US" dirty="0">
                <a:solidFill>
                  <a:srgbClr val="0000FF"/>
                </a:solidFill>
              </a:rPr>
              <a:t>(UAA, UAG, AGA</a:t>
            </a:r>
            <a:r>
              <a:rPr lang="el-GR" dirty="0">
                <a:solidFill>
                  <a:srgbClr val="0000FF"/>
                </a:solidFill>
              </a:rPr>
              <a:t> και </a:t>
            </a:r>
            <a:r>
              <a:rPr lang="en-US" dirty="0">
                <a:solidFill>
                  <a:srgbClr val="0000FF"/>
                </a:solidFill>
              </a:rPr>
              <a:t>ACG</a:t>
            </a:r>
            <a:r>
              <a:rPr lang="el-GR" dirty="0">
                <a:solidFill>
                  <a:srgbClr val="0000FF"/>
                </a:solidFill>
              </a:rPr>
              <a:t>) στον </a:t>
            </a:r>
            <a:r>
              <a:rPr lang="el-GR" dirty="0" err="1">
                <a:solidFill>
                  <a:srgbClr val="0000FF"/>
                </a:solidFill>
              </a:rPr>
              <a:t>μιτοχονδριακό</a:t>
            </a:r>
            <a:r>
              <a:rPr lang="el-GR" dirty="0">
                <a:solidFill>
                  <a:srgbClr val="0000FF"/>
                </a:solidFill>
              </a:rPr>
              <a:t> κώδικα των θηλαστικών.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u="sng" dirty="0">
                <a:solidFill>
                  <a:srgbClr val="0000FF"/>
                </a:solidFill>
              </a:rPr>
              <a:t>Στα μιτοχόνδρια της μύγας των φρούτων</a:t>
            </a:r>
            <a:r>
              <a:rPr lang="el-GR" dirty="0">
                <a:solidFill>
                  <a:srgbClr val="0000FF"/>
                </a:solidFill>
              </a:rPr>
              <a:t>, οι </a:t>
            </a:r>
            <a:r>
              <a:rPr lang="el-GR" dirty="0" err="1">
                <a:solidFill>
                  <a:srgbClr val="0000FF"/>
                </a:solidFill>
              </a:rPr>
              <a:t>τριπλέτες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AGA </a:t>
            </a:r>
            <a:r>
              <a:rPr lang="el-GR" dirty="0">
                <a:solidFill>
                  <a:srgbClr val="0000FF"/>
                </a:solidFill>
              </a:rPr>
              <a:t>και </a:t>
            </a:r>
            <a:r>
              <a:rPr lang="en-US" dirty="0">
                <a:solidFill>
                  <a:srgbClr val="0000FF"/>
                </a:solidFill>
              </a:rPr>
              <a:t>ACG </a:t>
            </a:r>
            <a:r>
              <a:rPr lang="el-GR" dirty="0">
                <a:solidFill>
                  <a:srgbClr val="0000FF"/>
                </a:solidFill>
              </a:rPr>
              <a:t>επίσης δεν είναι </a:t>
            </a:r>
            <a:r>
              <a:rPr lang="el-GR" dirty="0" err="1">
                <a:solidFill>
                  <a:srgbClr val="0000FF"/>
                </a:solidFill>
              </a:rPr>
              <a:t>κωδικόνια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l-GR" dirty="0" err="1">
                <a:solidFill>
                  <a:srgbClr val="0000FF"/>
                </a:solidFill>
              </a:rPr>
              <a:t>αργινίνης</a:t>
            </a:r>
            <a:r>
              <a:rPr lang="el-GR" dirty="0">
                <a:solidFill>
                  <a:srgbClr val="0000FF"/>
                </a:solidFill>
              </a:rPr>
              <a:t>, αλλά ορίζουν τη </a:t>
            </a:r>
            <a:r>
              <a:rPr lang="el-GR" dirty="0" err="1">
                <a:solidFill>
                  <a:srgbClr val="0000FF"/>
                </a:solidFill>
              </a:rPr>
              <a:t>σερίνη</a:t>
            </a:r>
            <a:r>
              <a:rPr lang="el-GR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228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F112E-DC1B-41E0-9F05-736F69E2F4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3708" y="332656"/>
            <a:ext cx="5256584" cy="5767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FC8FB7-611E-4C33-BBD4-C7D79F4CC45E}"/>
              </a:ext>
            </a:extLst>
          </p:cNvPr>
          <p:cNvSpPr txBox="1"/>
          <p:nvPr/>
        </p:nvSpPr>
        <p:spPr>
          <a:xfrm>
            <a:off x="432000" y="6300028"/>
            <a:ext cx="82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Γενετικός κώδικας των μιτοχονδρίων των θηλαστικών.</a:t>
            </a:r>
          </a:p>
        </p:txBody>
      </p:sp>
    </p:spTree>
    <p:extLst>
      <p:ext uri="{BB962C8B-B14F-4D97-AF65-F5344CB8AC3E}">
        <p14:creationId xmlns:p14="http://schemas.microsoft.com/office/powerpoint/2010/main" val="264890585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/>
              <a:t>Βιβλιογραφία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720000" y="1484784"/>
            <a:ext cx="7704000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l-GR" b="1" dirty="0"/>
              <a:t>Μοριακή Βιολογία του Γονιδίου</a:t>
            </a:r>
            <a:r>
              <a:rPr lang="el-GR" dirty="0"/>
              <a:t>, (</a:t>
            </a:r>
            <a:r>
              <a:rPr lang="el-GR" i="1" dirty="0"/>
              <a:t>2</a:t>
            </a:r>
            <a:r>
              <a:rPr lang="el-GR" i="1" baseline="30000" dirty="0"/>
              <a:t>η</a:t>
            </a:r>
            <a:r>
              <a:rPr lang="el-GR" i="1" dirty="0"/>
              <a:t> έκδοση</a:t>
            </a:r>
            <a:r>
              <a:rPr lang="el-GR" dirty="0"/>
              <a:t>), των </a:t>
            </a:r>
            <a:r>
              <a:rPr lang="en-US" dirty="0"/>
              <a:t>James D. Watson, Tania A. Baker, Stephen P. Bell, Alexander Gann, Michael Levine, Richard Losick</a:t>
            </a:r>
            <a:r>
              <a:rPr lang="el-GR" dirty="0"/>
              <a:t>. Εκδόσεις: </a:t>
            </a:r>
            <a:r>
              <a:rPr lang="en-US" i="1" dirty="0"/>
              <a:t>Utopia</a:t>
            </a:r>
            <a:r>
              <a:rPr lang="en-US" dirty="0"/>
              <a:t>, 2016. [</a:t>
            </a:r>
            <a:r>
              <a:rPr lang="el-GR" dirty="0"/>
              <a:t>μετάφραση του βιβλίου </a:t>
            </a:r>
            <a:r>
              <a:rPr lang="en-US" dirty="0"/>
              <a:t>“</a:t>
            </a:r>
            <a:r>
              <a:rPr lang="en-US" b="1" dirty="0"/>
              <a:t>Molecular Biology of the Gene</a:t>
            </a:r>
            <a:r>
              <a:rPr lang="en-US" dirty="0"/>
              <a:t>”, (</a:t>
            </a:r>
            <a:r>
              <a:rPr lang="en-US" i="1" dirty="0"/>
              <a:t>7</a:t>
            </a:r>
            <a:r>
              <a:rPr lang="en-US" i="1" baseline="30000" dirty="0"/>
              <a:t>th</a:t>
            </a:r>
            <a:r>
              <a:rPr lang="en-US" i="1" dirty="0"/>
              <a:t> ed.</a:t>
            </a:r>
            <a:r>
              <a:rPr lang="en-US" dirty="0"/>
              <a:t>)</a:t>
            </a:r>
            <a:r>
              <a:rPr lang="el-GR" dirty="0"/>
              <a:t>.</a:t>
            </a:r>
            <a:r>
              <a:rPr lang="en-US" dirty="0"/>
              <a:t> </a:t>
            </a:r>
            <a:r>
              <a:rPr lang="el-GR" dirty="0"/>
              <a:t>Εκδόσεις: </a:t>
            </a:r>
            <a:r>
              <a:rPr lang="en-US" dirty="0"/>
              <a:t>Pearson</a:t>
            </a:r>
            <a:r>
              <a:rPr lang="el-GR" dirty="0"/>
              <a:t>, 201</a:t>
            </a:r>
            <a:r>
              <a:rPr lang="en-US" dirty="0"/>
              <a:t>3.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701814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440" y="2092452"/>
            <a:ext cx="6675120" cy="267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70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tIns="0" bIns="0" rtlCol="0" anchor="ctr"/>
      <a:lstStyle>
        <a:defPPr algn="ctr">
          <a:defRPr sz="1500" b="1" u="sng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8349</TotalTime>
  <Words>4254</Words>
  <Application>Microsoft Office PowerPoint</Application>
  <PresentationFormat>On-screen Show (4:3)</PresentationFormat>
  <Paragraphs>465</Paragraphs>
  <Slides>121</Slides>
  <Notes>120</Notes>
  <HiddenSlides>6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5" baseType="lpstr">
      <vt:lpstr>Arial</vt:lpstr>
      <vt:lpstr>Calibri</vt:lpstr>
      <vt:lpstr>Wingdings</vt:lpstr>
      <vt:lpstr>Office Theme</vt:lpstr>
      <vt:lpstr>Μετάφραση και Γενετικός Κώδικας</vt:lpstr>
      <vt:lpstr>Μετάφραση</vt:lpstr>
      <vt:lpstr>Μετάφραση</vt:lpstr>
      <vt:lpstr>Μετάφραση</vt:lpstr>
      <vt:lpstr>Αγγελιοφόρο RNA</vt:lpstr>
      <vt:lpstr>PowerPoint Presentation</vt:lpstr>
      <vt:lpstr>PowerPoint Presentation</vt:lpstr>
      <vt:lpstr>Αγγελιοφόρο RNA</vt:lpstr>
      <vt:lpstr>Μεταφορικό RNA</vt:lpstr>
      <vt:lpstr>PowerPoint Presentation</vt:lpstr>
      <vt:lpstr>Μεταφορικό RNA</vt:lpstr>
      <vt:lpstr>PowerPoint Presentation</vt:lpstr>
      <vt:lpstr>Μεταφορικό RNA</vt:lpstr>
      <vt:lpstr>PowerPoint Presentation</vt:lpstr>
      <vt:lpstr>Πρόσδεση των αμινοξέων στο tRNA</vt:lpstr>
      <vt:lpstr>PowerPoint Presentation</vt:lpstr>
      <vt:lpstr>PowerPoint Presentation</vt:lpstr>
      <vt:lpstr>Πρόσδεση των αμινοξέων στο tRNA</vt:lpstr>
      <vt:lpstr>PowerPoint Presentation</vt:lpstr>
      <vt:lpstr>PowerPoint Presentation</vt:lpstr>
      <vt:lpstr>Πρόσδεση των αμινοξέων στο tRNA</vt:lpstr>
      <vt:lpstr>PowerPoint Presentation</vt:lpstr>
      <vt:lpstr>Πρόσδεση των αμινοξέων στο tRNA</vt:lpstr>
      <vt:lpstr>PowerPoint Presentation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Το ριβόσωμα</vt:lpstr>
      <vt:lpstr>Έναρξη της μετάφρασης (στους προκαρυώτες)</vt:lpstr>
      <vt:lpstr>Έναρξη της μετάφρασης (στους προκαρυώτες)</vt:lpstr>
      <vt:lpstr>Έναρξη της μετάφρασης (στους προκαρυώτες)</vt:lpstr>
      <vt:lpstr>Έναρξη της μετάφρασης (στους προκαρυώτες)</vt:lpstr>
      <vt:lpstr>Έναρξη της μετάφρασης (στους προκαρυώτες)</vt:lpstr>
      <vt:lpstr>Έναρξη της μετάφρασης (στους προκαρυώτες)</vt:lpstr>
      <vt:lpstr>PowerPoint Presentation</vt:lpstr>
      <vt:lpstr>Έναρξη της μετάφρασης (στους ευκαρυώτες)</vt:lpstr>
      <vt:lpstr>Έναρξη της μετάφρασης (στους ευκαρυώτες)</vt:lpstr>
      <vt:lpstr>PowerPoint Presentation</vt:lpstr>
      <vt:lpstr>Έναρξη της μετάφρασης (στους ευκαρυώτες)</vt:lpstr>
      <vt:lpstr>PowerPoint Presentation</vt:lpstr>
      <vt:lpstr>Έναρξη της μετάφρασης (στους ευκαρυώτες)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Επιμήκυνση της μετάφρασης (στους προκαρυώτες)</vt:lpstr>
      <vt:lpstr>Επιμήκυνση της μετάφρασης (στους προκαρυώτες)</vt:lpstr>
      <vt:lpstr>Επιμήκυνση της μετάφρασης (στους προκαρυώτες)</vt:lpstr>
      <vt:lpstr>PowerPoint Presentation</vt:lpstr>
      <vt:lpstr>Επιμήκυνση της μετάφρασης (στους προκαρυώτες)</vt:lpstr>
      <vt:lpstr>PowerPoint Presentation</vt:lpstr>
      <vt:lpstr>Επιμήκυνση της μετάφρασης (στους προκαρυώτες)</vt:lpstr>
      <vt:lpstr>PowerPoint Presentation</vt:lpstr>
      <vt:lpstr>PowerPoint Presentation</vt:lpstr>
      <vt:lpstr>Επιμήκυνση της μετάφρασης (στους προκαρυώτες)</vt:lpstr>
      <vt:lpstr>PowerPoint Presentation</vt:lpstr>
      <vt:lpstr>Επιμήκυνση της μετάφρασης (στους προκαρυώτες)</vt:lpstr>
      <vt:lpstr>PowerPoint Presentation</vt:lpstr>
      <vt:lpstr>Επιμήκυνση της μετάφρασης (στους προκαρυώτες)</vt:lpstr>
      <vt:lpstr>Επιμήκυνση της μετάφρασης (στους προκαρυώτες)</vt:lpstr>
      <vt:lpstr>PowerPoint Presentation</vt:lpstr>
      <vt:lpstr>PowerPoint Presentation</vt:lpstr>
      <vt:lpstr>PowerPoint Presentation</vt:lpstr>
      <vt:lpstr>Επιμήκυνση της μετάφρασης (στους προκαρυώτες)</vt:lpstr>
      <vt:lpstr>Επιμήκυνση της μετάφρασης (στους ευκαρυώτες)</vt:lpstr>
      <vt:lpstr>PowerPoint Presentation</vt:lpstr>
      <vt:lpstr>PowerPoint Presentation</vt:lpstr>
      <vt:lpstr>PowerPoint Presentation</vt:lpstr>
      <vt:lpstr>Επιμήκυνση της μετάφρασης (στους ευκαρυώτες)</vt:lpstr>
      <vt:lpstr>Τερματισμός της μετάφρασης (στους προκαρυώτες)</vt:lpstr>
      <vt:lpstr>Τερματισμός της μετάφρασης (στους προκαρυώτες)</vt:lpstr>
      <vt:lpstr>Τερματισμός της μετάφρασης (στους προκαρυώτες)</vt:lpstr>
      <vt:lpstr>Τερματισμός της μετάφρασης (στους προκαρυώτες)</vt:lpstr>
      <vt:lpstr>PowerPoint Presentation</vt:lpstr>
      <vt:lpstr>Τερματισμός της μετάφρασης (στους προκαρυώτες)</vt:lpstr>
      <vt:lpstr>PowerPoint Presentation</vt:lpstr>
      <vt:lpstr>PowerPoint Presentation</vt:lpstr>
      <vt:lpstr>Τερματισμός της μετάφρασης (στους προκαρυώτες)</vt:lpstr>
      <vt:lpstr>PowerPoint Presentation</vt:lpstr>
      <vt:lpstr>Τερματισμός της μετάφρασης (στους προκαρυώτες)</vt:lpstr>
      <vt:lpstr>Τερματισμός της μετάφρασης (στους ευκαρυώτες)</vt:lpstr>
      <vt:lpstr>Τερματισμός της μετάφρασης (στους ευκαρυώτες)</vt:lpstr>
      <vt:lpstr>PowerPoint Presentation</vt:lpstr>
      <vt:lpstr>PowerPoint Presentation</vt:lpstr>
      <vt:lpstr>Τερματισμός της μετάφρασης (στους ευκαρυώτες)</vt:lpstr>
      <vt:lpstr>Ο Γενετικός Κώδικας</vt:lpstr>
      <vt:lpstr>Ο Γενετικός Κώδικας</vt:lpstr>
      <vt:lpstr>Ο κώδικας είναι εκφυλισμένος</vt:lpstr>
      <vt:lpstr>PowerPoint Presentation</vt:lpstr>
      <vt:lpstr>Ο κώδικας είναι εκφυλισμένος</vt:lpstr>
      <vt:lpstr>PowerPoint Presentation</vt:lpstr>
      <vt:lpstr>PowerPoint Presentation</vt:lpstr>
      <vt:lpstr>PowerPoint Presentation</vt:lpstr>
      <vt:lpstr>Ο κώδικας είναι εκφυλισμένος</vt:lpstr>
      <vt:lpstr>Τρεις κανόνες διέπουν το γενετικό κώδικα</vt:lpstr>
      <vt:lpstr>Οι κατασταλτικές μεταλλαγές μπορούν να ανήκουν στο ίδιο ή σε διαφορετικό γονίδιο</vt:lpstr>
      <vt:lpstr>PowerPoint Presentation</vt:lpstr>
      <vt:lpstr>PowerPoint Presentation</vt:lpstr>
      <vt:lpstr>Οι κατασταλτικές μεταλλαγές μπορούν να ανήκουν στο ίδιο ή σε διαφορετικό γονίδιο</vt:lpstr>
      <vt:lpstr>Γενετικός κώδικας των μιτοχονδρίων</vt:lpstr>
      <vt:lpstr>PowerPoint Presentation</vt:lpstr>
      <vt:lpstr>Βιβλιογραφία</vt:lpstr>
      <vt:lpstr>PowerPoint Presentation</vt:lpstr>
    </vt:vector>
  </TitlesOfParts>
  <Company>University of Athens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Kontos</dc:creator>
  <cp:lastModifiedBy>Christos Kontos</cp:lastModifiedBy>
  <cp:revision>616</cp:revision>
  <dcterms:created xsi:type="dcterms:W3CDTF">2013-05-26T20:29:32Z</dcterms:created>
  <dcterms:modified xsi:type="dcterms:W3CDTF">2026-10-03T19:12:28Z</dcterms:modified>
</cp:coreProperties>
</file>