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0"/>
  </p:notesMasterIdLst>
  <p:sldIdLst>
    <p:sldId id="730" r:id="rId2"/>
    <p:sldId id="1121" r:id="rId3"/>
    <p:sldId id="773" r:id="rId4"/>
    <p:sldId id="1094" r:id="rId5"/>
    <p:sldId id="1091" r:id="rId6"/>
    <p:sldId id="1095" r:id="rId7"/>
    <p:sldId id="1093" r:id="rId8"/>
    <p:sldId id="1096" r:id="rId9"/>
    <p:sldId id="1089" r:id="rId10"/>
    <p:sldId id="1090" r:id="rId11"/>
    <p:sldId id="917" r:id="rId12"/>
    <p:sldId id="1072" r:id="rId13"/>
    <p:sldId id="1097" r:id="rId14"/>
    <p:sldId id="783" r:id="rId15"/>
    <p:sldId id="1077" r:id="rId16"/>
    <p:sldId id="1078" r:id="rId17"/>
    <p:sldId id="1074" r:id="rId18"/>
    <p:sldId id="794" r:id="rId19"/>
    <p:sldId id="1108" r:id="rId20"/>
    <p:sldId id="1098" r:id="rId21"/>
    <p:sldId id="1099" r:id="rId22"/>
    <p:sldId id="1110" r:id="rId23"/>
    <p:sldId id="1103" r:id="rId24"/>
    <p:sldId id="1100" r:id="rId25"/>
    <p:sldId id="1101" r:id="rId26"/>
    <p:sldId id="616" r:id="rId27"/>
    <p:sldId id="801" r:id="rId28"/>
    <p:sldId id="670" r:id="rId29"/>
    <p:sldId id="786" r:id="rId30"/>
    <p:sldId id="785" r:id="rId31"/>
    <p:sldId id="787" r:id="rId32"/>
    <p:sldId id="788" r:id="rId33"/>
    <p:sldId id="790" r:id="rId34"/>
    <p:sldId id="789" r:id="rId35"/>
    <p:sldId id="799" r:id="rId36"/>
    <p:sldId id="791" r:id="rId37"/>
    <p:sldId id="1120" r:id="rId38"/>
    <p:sldId id="795" r:id="rId39"/>
    <p:sldId id="776" r:id="rId40"/>
    <p:sldId id="800" r:id="rId41"/>
    <p:sldId id="802" r:id="rId42"/>
    <p:sldId id="784" r:id="rId43"/>
    <p:sldId id="1122" r:id="rId44"/>
    <p:sldId id="774" r:id="rId45"/>
    <p:sldId id="1035" r:id="rId46"/>
    <p:sldId id="775" r:id="rId47"/>
    <p:sldId id="325" r:id="rId48"/>
    <p:sldId id="777" r:id="rId49"/>
    <p:sldId id="778" r:id="rId50"/>
    <p:sldId id="322" r:id="rId51"/>
    <p:sldId id="346" r:id="rId52"/>
    <p:sldId id="321" r:id="rId53"/>
    <p:sldId id="328" r:id="rId54"/>
    <p:sldId id="326" r:id="rId55"/>
    <p:sldId id="332" r:id="rId56"/>
    <p:sldId id="1017" r:id="rId57"/>
    <p:sldId id="1034" r:id="rId58"/>
    <p:sldId id="1033" r:id="rId59"/>
    <p:sldId id="1032" r:id="rId60"/>
    <p:sldId id="1016" r:id="rId61"/>
    <p:sldId id="349" r:id="rId62"/>
    <p:sldId id="1018" r:id="rId63"/>
    <p:sldId id="781" r:id="rId64"/>
    <p:sldId id="367" r:id="rId65"/>
    <p:sldId id="1019" r:id="rId66"/>
    <p:sldId id="782" r:id="rId67"/>
    <p:sldId id="1123" r:id="rId68"/>
    <p:sldId id="1020" r:id="rId69"/>
    <p:sldId id="1021" r:id="rId70"/>
    <p:sldId id="1024" r:id="rId71"/>
    <p:sldId id="1026" r:id="rId72"/>
    <p:sldId id="1025" r:id="rId73"/>
    <p:sldId id="355" r:id="rId74"/>
    <p:sldId id="1023" r:id="rId75"/>
    <p:sldId id="370" r:id="rId76"/>
    <p:sldId id="352" r:id="rId77"/>
    <p:sldId id="1027" r:id="rId78"/>
    <p:sldId id="354" r:id="rId79"/>
    <p:sldId id="353" r:id="rId80"/>
    <p:sldId id="360" r:id="rId81"/>
    <p:sldId id="373" r:id="rId82"/>
    <p:sldId id="372" r:id="rId83"/>
    <p:sldId id="374" r:id="rId84"/>
    <p:sldId id="375" r:id="rId85"/>
    <p:sldId id="1037" r:id="rId86"/>
    <p:sldId id="1039" r:id="rId87"/>
    <p:sldId id="1038" r:id="rId88"/>
    <p:sldId id="803" r:id="rId89"/>
    <p:sldId id="779" r:id="rId90"/>
    <p:sldId id="796" r:id="rId91"/>
    <p:sldId id="797" r:id="rId92"/>
    <p:sldId id="798" r:id="rId93"/>
    <p:sldId id="804" r:id="rId94"/>
    <p:sldId id="1040" r:id="rId95"/>
    <p:sldId id="1064" r:id="rId96"/>
    <p:sldId id="1065" r:id="rId97"/>
    <p:sldId id="1118" r:id="rId98"/>
    <p:sldId id="780" r:id="rId99"/>
    <p:sldId id="1138" r:id="rId100"/>
    <p:sldId id="1139" r:id="rId101"/>
    <p:sldId id="1140" r:id="rId102"/>
    <p:sldId id="1141" r:id="rId103"/>
    <p:sldId id="1142" r:id="rId104"/>
    <p:sldId id="1143" r:id="rId105"/>
    <p:sldId id="1144" r:id="rId106"/>
    <p:sldId id="792" r:id="rId107"/>
    <p:sldId id="793" r:id="rId108"/>
    <p:sldId id="1119" r:id="rId10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1CBA1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25" autoAdjust="0"/>
    <p:restoredTop sz="91657" autoAdjust="0"/>
  </p:normalViewPr>
  <p:slideViewPr>
    <p:cSldViewPr>
      <p:cViewPr varScale="1">
        <p:scale>
          <a:sx n="72" d="100"/>
          <a:sy n="72" d="100"/>
        </p:scale>
        <p:origin x="157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5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notesMaster" Target="notesMasters/notesMaster1.xml"/><Relationship Id="rId115" Type="http://schemas.microsoft.com/office/2016/11/relationships/changesInfo" Target="changesInfos/changesInfo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s Kontos" userId="d0a4b3cf-7a6f-482e-9d76-43257aa19512" providerId="ADAL" clId="{DDB0E18D-ACF1-4E7D-8039-EA6BD7DB4D23}"/>
    <pc:docChg chg="undo custSel delSld modSld">
      <pc:chgData name="Christos Kontos" userId="d0a4b3cf-7a6f-482e-9d76-43257aa19512" providerId="ADAL" clId="{DDB0E18D-ACF1-4E7D-8039-EA6BD7DB4D23}" dt="2026-10-03T19:18:44.040" v="74" actId="20577"/>
      <pc:docMkLst>
        <pc:docMk/>
      </pc:docMkLst>
      <pc:sldChg chg="addSp delSp modSp mod">
        <pc:chgData name="Christos Kontos" userId="d0a4b3cf-7a6f-482e-9d76-43257aa19512" providerId="ADAL" clId="{DDB0E18D-ACF1-4E7D-8039-EA6BD7DB4D23}" dt="2026-10-03T19:18:44.040" v="74" actId="20577"/>
        <pc:sldMkLst>
          <pc:docMk/>
          <pc:sldMk cId="786995255" sldId="730"/>
        </pc:sldMkLst>
        <pc:spChg chg="add mod">
          <ac:chgData name="Christos Kontos" userId="d0a4b3cf-7a6f-482e-9d76-43257aa19512" providerId="ADAL" clId="{DDB0E18D-ACF1-4E7D-8039-EA6BD7DB4D23}" dt="2026-10-03T19:18:31.018" v="38"/>
          <ac:spMkLst>
            <pc:docMk/>
            <pc:sldMk cId="786995255" sldId="730"/>
            <ac:spMk id="3" creationId="{D98EA26F-E09F-4B2C-0F5F-467A0EEE4A66}"/>
          </ac:spMkLst>
        </pc:spChg>
        <pc:spChg chg="add mod">
          <ac:chgData name="Christos Kontos" userId="d0a4b3cf-7a6f-482e-9d76-43257aa19512" providerId="ADAL" clId="{DDB0E18D-ACF1-4E7D-8039-EA6BD7DB4D23}" dt="2026-10-03T19:18:31.018" v="38"/>
          <ac:spMkLst>
            <pc:docMk/>
            <pc:sldMk cId="786995255" sldId="730"/>
            <ac:spMk id="4" creationId="{9151C118-8907-CDA4-6C4A-C7BBC875B8E6}"/>
          </ac:spMkLst>
        </pc:spChg>
        <pc:spChg chg="add mod">
          <ac:chgData name="Christos Kontos" userId="d0a4b3cf-7a6f-482e-9d76-43257aa19512" providerId="ADAL" clId="{DDB0E18D-ACF1-4E7D-8039-EA6BD7DB4D23}" dt="2026-10-03T19:18:29.593" v="37"/>
          <ac:spMkLst>
            <pc:docMk/>
            <pc:sldMk cId="786995255" sldId="730"/>
            <ac:spMk id="5" creationId="{4EDC1B11-5D7D-6711-16AA-6C0AEA93824B}"/>
          </ac:spMkLst>
        </pc:spChg>
        <pc:spChg chg="add del mod">
          <ac:chgData name="Christos Kontos" userId="d0a4b3cf-7a6f-482e-9d76-43257aa19512" providerId="ADAL" clId="{DDB0E18D-ACF1-4E7D-8039-EA6BD7DB4D23}" dt="2026-10-03T19:18:35.281" v="42" actId="478"/>
          <ac:spMkLst>
            <pc:docMk/>
            <pc:sldMk cId="786995255" sldId="730"/>
            <ac:spMk id="8" creationId="{50292A86-0133-F030-77F8-4CFBD19D3C3F}"/>
          </ac:spMkLst>
        </pc:spChg>
        <pc:spChg chg="add del mod">
          <ac:chgData name="Christos Kontos" userId="d0a4b3cf-7a6f-482e-9d76-43257aa19512" providerId="ADAL" clId="{DDB0E18D-ACF1-4E7D-8039-EA6BD7DB4D23}" dt="2026-10-03T19:18:35.281" v="42" actId="478"/>
          <ac:spMkLst>
            <pc:docMk/>
            <pc:sldMk cId="786995255" sldId="730"/>
            <ac:spMk id="10" creationId="{41468B3E-2E6B-E265-E307-40EDA35CDF87}"/>
          </ac:spMkLst>
        </pc:spChg>
        <pc:spChg chg="add mod">
          <ac:chgData name="Christos Kontos" userId="d0a4b3cf-7a6f-482e-9d76-43257aa19512" providerId="ADAL" clId="{DDB0E18D-ACF1-4E7D-8039-EA6BD7DB4D23}" dt="2026-10-03T19:18:33.902" v="41"/>
          <ac:spMkLst>
            <pc:docMk/>
            <pc:sldMk cId="786995255" sldId="730"/>
            <ac:spMk id="11" creationId="{7C2B3002-3159-F819-DDEC-CF848992D3FB}"/>
          </ac:spMkLst>
        </pc:spChg>
        <pc:spChg chg="add mod">
          <ac:chgData name="Christos Kontos" userId="d0a4b3cf-7a6f-482e-9d76-43257aa19512" providerId="ADAL" clId="{DDB0E18D-ACF1-4E7D-8039-EA6BD7DB4D23}" dt="2026-10-03T19:18:33.902" v="41"/>
          <ac:spMkLst>
            <pc:docMk/>
            <pc:sldMk cId="786995255" sldId="730"/>
            <ac:spMk id="12" creationId="{1EBD3245-F5EA-96C2-A5FA-DC73CDDC30BA}"/>
          </ac:spMkLst>
        </pc:spChg>
        <pc:spChg chg="add mod">
          <ac:chgData name="Christos Kontos" userId="d0a4b3cf-7a6f-482e-9d76-43257aa19512" providerId="ADAL" clId="{DDB0E18D-ACF1-4E7D-8039-EA6BD7DB4D23}" dt="2026-10-03T19:18:32.924" v="40"/>
          <ac:spMkLst>
            <pc:docMk/>
            <pc:sldMk cId="786995255" sldId="730"/>
            <ac:spMk id="13" creationId="{CE199482-6136-1521-437B-CCCCEBE43E68}"/>
          </ac:spMkLst>
        </pc:spChg>
        <pc:spChg chg="add mod">
          <ac:chgData name="Christos Kontos" userId="d0a4b3cf-7a6f-482e-9d76-43257aa19512" providerId="ADAL" clId="{DDB0E18D-ACF1-4E7D-8039-EA6BD7DB4D23}" dt="2026-10-03T19:18:44.040" v="74" actId="20577"/>
          <ac:spMkLst>
            <pc:docMk/>
            <pc:sldMk cId="786995255" sldId="730"/>
            <ac:spMk id="15" creationId="{911F0832-8086-2D59-8109-5ECBBB89736D}"/>
          </ac:spMkLst>
        </pc:spChg>
        <pc:spChg chg="add mod">
          <ac:chgData name="Christos Kontos" userId="d0a4b3cf-7a6f-482e-9d76-43257aa19512" providerId="ADAL" clId="{DDB0E18D-ACF1-4E7D-8039-EA6BD7DB4D23}" dt="2026-10-03T19:18:35.669" v="43"/>
          <ac:spMkLst>
            <pc:docMk/>
            <pc:sldMk cId="786995255" sldId="730"/>
            <ac:spMk id="16" creationId="{0EACF816-6182-04E5-DDD1-1AE11D27E3DD}"/>
          </ac:spMkLst>
        </pc:spChg>
        <pc:spChg chg="add mod">
          <ac:chgData name="Christos Kontos" userId="d0a4b3cf-7a6f-482e-9d76-43257aa19512" providerId="ADAL" clId="{DDB0E18D-ACF1-4E7D-8039-EA6BD7DB4D23}" dt="2026-10-03T19:18:35.669" v="43"/>
          <ac:spMkLst>
            <pc:docMk/>
            <pc:sldMk cId="786995255" sldId="730"/>
            <ac:spMk id="17" creationId="{2961EE8D-DC4C-9F17-BDB2-A171F80A6D18}"/>
          </ac:spMkLst>
        </pc:spChg>
        <pc:spChg chg="del">
          <ac:chgData name="Christos Kontos" userId="d0a4b3cf-7a6f-482e-9d76-43257aa19512" providerId="ADAL" clId="{DDB0E18D-ACF1-4E7D-8039-EA6BD7DB4D23}" dt="2026-10-03T19:18:32.574" v="39" actId="478"/>
          <ac:spMkLst>
            <pc:docMk/>
            <pc:sldMk cId="786995255" sldId="730"/>
            <ac:spMk id="3074" creationId="{00000000-0000-0000-0000-000000000000}"/>
          </ac:spMkLst>
        </pc:spChg>
        <pc:spChg chg="del">
          <ac:chgData name="Christos Kontos" userId="d0a4b3cf-7a6f-482e-9d76-43257aa19512" providerId="ADAL" clId="{DDB0E18D-ACF1-4E7D-8039-EA6BD7DB4D23}" dt="2026-10-03T19:18:32.574" v="39" actId="478"/>
          <ac:spMkLst>
            <pc:docMk/>
            <pc:sldMk cId="786995255" sldId="730"/>
            <ac:spMk id="3075" creationId="{00000000-0000-0000-0000-000000000000}"/>
          </ac:spMkLst>
        </pc:spChg>
        <pc:spChg chg="del mod">
          <ac:chgData name="Christos Kontos" userId="d0a4b3cf-7a6f-482e-9d76-43257aa19512" providerId="ADAL" clId="{DDB0E18D-ACF1-4E7D-8039-EA6BD7DB4D23}" dt="2026-10-03T19:18:32.574" v="39" actId="478"/>
          <ac:spMkLst>
            <pc:docMk/>
            <pc:sldMk cId="786995255" sldId="730"/>
            <ac:spMk id="3076" creationId="{00000000-0000-0000-0000-000000000000}"/>
          </ac:spMkLst>
        </pc:spChg>
        <pc:picChg chg="del">
          <ac:chgData name="Christos Kontos" userId="d0a4b3cf-7a6f-482e-9d76-43257aa19512" providerId="ADAL" clId="{DDB0E18D-ACF1-4E7D-8039-EA6BD7DB4D23}" dt="2026-10-03T19:18:32.574" v="39" actId="478"/>
          <ac:picMkLst>
            <pc:docMk/>
            <pc:sldMk cId="786995255" sldId="730"/>
            <ac:picMk id="2" creationId="{00000000-0000-0000-0000-000000000000}"/>
          </ac:picMkLst>
        </pc:picChg>
        <pc:picChg chg="add mod">
          <ac:chgData name="Christos Kontos" userId="d0a4b3cf-7a6f-482e-9d76-43257aa19512" providerId="ADAL" clId="{DDB0E18D-ACF1-4E7D-8039-EA6BD7DB4D23}" dt="2026-10-03T19:18:29.593" v="37"/>
          <ac:picMkLst>
            <pc:docMk/>
            <pc:sldMk cId="786995255" sldId="730"/>
            <ac:picMk id="6" creationId="{4596B97E-F99A-4DFC-7B88-0CB5C852ACC5}"/>
          </ac:picMkLst>
        </pc:picChg>
        <pc:picChg chg="add mod">
          <ac:chgData name="Christos Kontos" userId="d0a4b3cf-7a6f-482e-9d76-43257aa19512" providerId="ADAL" clId="{DDB0E18D-ACF1-4E7D-8039-EA6BD7DB4D23}" dt="2026-10-03T19:18:32.924" v="40"/>
          <ac:picMkLst>
            <pc:docMk/>
            <pc:sldMk cId="786995255" sldId="730"/>
            <ac:picMk id="14" creationId="{A12AF076-73C3-D747-4630-9EDE64F40DFD}"/>
          </ac:picMkLst>
        </pc:picChg>
        <pc:picChg chg="add mod">
          <ac:chgData name="Christos Kontos" userId="d0a4b3cf-7a6f-482e-9d76-43257aa19512" providerId="ADAL" clId="{DDB0E18D-ACF1-4E7D-8039-EA6BD7DB4D23}" dt="2026-10-03T19:18:35.669" v="43"/>
          <ac:picMkLst>
            <pc:docMk/>
            <pc:sldMk cId="786995255" sldId="730"/>
            <ac:picMk id="18" creationId="{4B62FA84-3930-E23E-5C71-90F6C4E3A79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7FB82-2399-4310-A64A-496AB9463422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633B0-C78E-4575-85ED-F4A513B3A1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460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AEC635-3F2B-4887-A4E1-A85D581781BD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  <p:sp>
        <p:nvSpPr>
          <p:cNvPr id="29699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248434" y="4883325"/>
            <a:ext cx="6431675" cy="376709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6" tIns="43085" rIns="86166" bIns="43085"/>
          <a:lstStyle/>
          <a:p>
            <a:pPr eaLnBrk="1" hangingPunct="1"/>
            <a:endParaRPr lang="en-GB" dirty="0"/>
          </a:p>
        </p:txBody>
      </p:sp>
      <p:sp>
        <p:nvSpPr>
          <p:cNvPr id="29700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5913" y="0"/>
            <a:ext cx="6226175" cy="4670425"/>
          </a:xfrm>
          <a:ln/>
        </p:spPr>
      </p:sp>
    </p:spTree>
    <p:extLst>
      <p:ext uri="{BB962C8B-B14F-4D97-AF65-F5344CB8AC3E}">
        <p14:creationId xmlns:p14="http://schemas.microsoft.com/office/powerpoint/2010/main" val="1721959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53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134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34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376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799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405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258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87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574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6706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2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238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553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4087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3259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1489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4487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464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598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4262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8793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683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7244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70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0694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671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3493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2133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9040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6041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5673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9796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1668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44874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5012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3670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2374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65038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0575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1552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9892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874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69162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94103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737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37021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4408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91071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06561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36692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8864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17346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79994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45160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56803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53901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85602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82998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98250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217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4473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5712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633B0-C78E-4575-85ED-F4A513B3A130}" type="slidenum">
              <a:rPr lang="en-US" smtClean="0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691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059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389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32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348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03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579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952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68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142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84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495CF-D394-4E77-9E11-4A6746B59C04}" type="datetimeFigureOut">
              <a:rPr lang="en-US" smtClean="0"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36EDC-0F9F-4472-9E34-E935EC2807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74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tif"/><Relationship Id="rId4" Type="http://schemas.openxmlformats.org/officeDocument/2006/relationships/image" Target="../media/image31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tif"/><Relationship Id="rId4" Type="http://schemas.openxmlformats.org/officeDocument/2006/relationships/image" Target="../media/image41.t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t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f"/><Relationship Id="rId2" Type="http://schemas.openxmlformats.org/officeDocument/2006/relationships/image" Target="../media/image57.tif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"/><Relationship Id="rId2" Type="http://schemas.openxmlformats.org/officeDocument/2006/relationships/image" Target="../media/image59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t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if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gi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ti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ti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tiff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image" Target="../media/image76.tiff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tiff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gif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gif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gif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tif"/><Relationship Id="rId2" Type="http://schemas.openxmlformats.org/officeDocument/2006/relationships/image" Target="../media/image103.tiff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tif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t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t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t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t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t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ti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ti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3">
            <a:extLst>
              <a:ext uri="{FF2B5EF4-FFF2-40B4-BE49-F238E27FC236}">
                <a16:creationId xmlns:a16="http://schemas.microsoft.com/office/drawing/2014/main" id="{911F0832-8086-2D59-8109-5ECBBB8973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3317119"/>
            <a:ext cx="9144000" cy="687945"/>
          </a:xfrm>
        </p:spPr>
        <p:txBody>
          <a:bodyPr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l-GR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Τεχνικές της </a:t>
            </a:r>
            <a:r>
              <a:rPr lang="el-GR" sz="36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Μοριακής Βιολογίας</a:t>
            </a:r>
            <a:endParaRPr lang="de-DE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0EACF816-6182-04E5-DDD1-1AE11D27E3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95536" y="1196752"/>
            <a:ext cx="8640960" cy="1077218"/>
          </a:xfrm>
        </p:spPr>
        <p:txBody>
          <a:bodyPr>
            <a:spAutoFit/>
          </a:bodyPr>
          <a:lstStyle/>
          <a:p>
            <a:pPr marL="88900" indent="-88900">
              <a:spcBef>
                <a:spcPts val="600"/>
              </a:spcBef>
              <a:defRPr/>
            </a:pPr>
            <a:r>
              <a:rPr lang="el-GR" sz="1800" i="1" dirty="0">
                <a:solidFill>
                  <a:schemeClr val="tx1"/>
                </a:solidFill>
              </a:rPr>
              <a:t>Σχολή Θετικών Επιστημών</a:t>
            </a:r>
            <a:endParaRPr lang="en-US" sz="1800" i="1" dirty="0">
              <a:solidFill>
                <a:schemeClr val="tx1"/>
              </a:solidFill>
            </a:endParaRPr>
          </a:p>
          <a:p>
            <a:pPr marL="88900" indent="-88900">
              <a:spcBef>
                <a:spcPts val="600"/>
              </a:spcBef>
              <a:defRPr/>
            </a:pPr>
            <a:r>
              <a:rPr lang="el-GR" sz="1800" i="1" dirty="0">
                <a:solidFill>
                  <a:schemeClr val="tx1"/>
                </a:solidFill>
              </a:rPr>
              <a:t>Τμήμα Βιολογίας</a:t>
            </a:r>
            <a:endParaRPr lang="en-US" sz="1800" i="1" dirty="0">
              <a:solidFill>
                <a:schemeClr val="tx1"/>
              </a:solidFill>
            </a:endParaRPr>
          </a:p>
          <a:p>
            <a:pPr marL="88900" indent="-88900">
              <a:spcBef>
                <a:spcPts val="600"/>
              </a:spcBef>
              <a:defRPr/>
            </a:pPr>
            <a:r>
              <a:rPr lang="el-GR" sz="1800" i="1" dirty="0">
                <a:solidFill>
                  <a:schemeClr val="tx1"/>
                </a:solidFill>
              </a:rPr>
              <a:t>Τομέας Βιοχημείας και Μοριακής Βιολογίας</a:t>
            </a:r>
            <a:endParaRPr lang="en-US" sz="1800" i="1" dirty="0">
              <a:solidFill>
                <a:schemeClr val="tx1"/>
              </a:solidFill>
            </a:endParaRPr>
          </a:p>
        </p:txBody>
      </p:sp>
      <p:sp>
        <p:nvSpPr>
          <p:cNvPr id="17" name="Text Box 26">
            <a:extLst>
              <a:ext uri="{FF2B5EF4-FFF2-40B4-BE49-F238E27FC236}">
                <a16:creationId xmlns:a16="http://schemas.microsoft.com/office/drawing/2014/main" id="{2961EE8D-DC4C-9F17-BDB2-A171F80A6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22339"/>
            <a:ext cx="9144000" cy="8802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Χρήστος</a:t>
            </a: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l-GR" sz="240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Κοντός</a:t>
            </a: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algn="ctr" eaLnBrk="0" hangingPunct="0">
              <a:lnSpc>
                <a:spcPct val="120000"/>
              </a:lnSpc>
              <a:defRPr/>
            </a:pPr>
            <a:r>
              <a:rPr lang="el-G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Αναπληρωτής Καθηγητής, Τμήμα Βιολογίας, Ε.Κ.Π.Α.</a:t>
            </a:r>
            <a:endParaRPr lang="en-US" sz="2000" dirty="0">
              <a:latin typeface="+mj-lt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B62FA84-3930-E23E-5C71-90F6C4E3A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311" y="60792"/>
            <a:ext cx="3939377" cy="114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995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Τεχνικές της Μοριακής Βιολογίας</a:t>
            </a:r>
            <a:endParaRPr lang="el-GR" altLang="el-GR" sz="2800" b="1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300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u="sng" dirty="0">
                <a:solidFill>
                  <a:srgbClr val="0000FF"/>
                </a:solidFill>
              </a:rPr>
              <a:t>Ενότητες</a:t>
            </a:r>
          </a:p>
          <a:p>
            <a:pPr algn="just">
              <a:lnSpc>
                <a:spcPct val="150000"/>
              </a:lnSpc>
            </a:pP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 err="1">
                <a:solidFill>
                  <a:srgbClr val="0000FF"/>
                </a:solidFill>
              </a:rPr>
              <a:t>Νουκλεϊκά</a:t>
            </a:r>
            <a:r>
              <a:rPr lang="el-GR" altLang="el-GR" dirty="0">
                <a:solidFill>
                  <a:srgbClr val="0000FF"/>
                </a:solidFill>
              </a:rPr>
              <a:t> οξέα: Βασικές μέθοδοι</a:t>
            </a:r>
            <a:endParaRPr lang="en-US" altLang="el-GR" dirty="0">
              <a:solidFill>
                <a:srgbClr val="0000FF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 err="1">
                <a:solidFill>
                  <a:srgbClr val="0000FF"/>
                </a:solidFill>
              </a:rPr>
              <a:t>Γονιδιωματική</a:t>
            </a:r>
            <a:endParaRPr lang="el-GR" altLang="el-GR" dirty="0">
              <a:solidFill>
                <a:srgbClr val="0000FF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altLang="el-GR" dirty="0">
                <a:solidFill>
                  <a:srgbClr val="0000FF"/>
                </a:solidFill>
              </a:rPr>
              <a:t>Πρωτεΐνες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 err="1">
                <a:solidFill>
                  <a:srgbClr val="0000FF"/>
                </a:solidFill>
              </a:rPr>
              <a:t>Πρωτεωμική</a:t>
            </a:r>
            <a:endParaRPr lang="el-GR" dirty="0">
              <a:solidFill>
                <a:srgbClr val="0000FF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rgbClr val="0000FF"/>
                </a:solidFill>
              </a:rPr>
              <a:t>Αλληλεπιδράσεις μεταξύ πρωτεϊνών και </a:t>
            </a:r>
            <a:r>
              <a:rPr lang="el-GR" dirty="0" err="1">
                <a:solidFill>
                  <a:srgbClr val="0000FF"/>
                </a:solidFill>
              </a:rPr>
              <a:t>νουκλεϊκών</a:t>
            </a:r>
            <a:r>
              <a:rPr lang="el-GR" dirty="0">
                <a:solidFill>
                  <a:srgbClr val="0000FF"/>
                </a:solidFill>
              </a:rPr>
              <a:t> οξέων</a:t>
            </a:r>
          </a:p>
        </p:txBody>
      </p:sp>
    </p:spTree>
    <p:extLst>
      <p:ext uri="{BB962C8B-B14F-4D97-AF65-F5344CB8AC3E}">
        <p14:creationId xmlns:p14="http://schemas.microsoft.com/office/powerpoint/2010/main" val="299271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Νουκλεϊκά οξέα: Βασικές μέθοδοι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484784"/>
            <a:ext cx="7200800" cy="300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u="sng" dirty="0">
                <a:solidFill>
                  <a:srgbClr val="0000FF"/>
                </a:solidFill>
              </a:rPr>
              <a:t>Έννοιες</a:t>
            </a:r>
          </a:p>
          <a:p>
            <a:pPr algn="just">
              <a:lnSpc>
                <a:spcPct val="150000"/>
              </a:lnSpc>
            </a:pP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Αντίστροφη μεταγραφή </a:t>
            </a:r>
            <a:r>
              <a:rPr lang="en-US" dirty="0"/>
              <a:t>(reverse transcription, RT)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Συμπληρωματικό </a:t>
            </a:r>
            <a:r>
              <a:rPr lang="en-US" dirty="0"/>
              <a:t>DNA (complementary DNA, cDNA)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Ολιγονουκλεοτίδια </a:t>
            </a:r>
            <a:r>
              <a:rPr lang="en-US" dirty="0"/>
              <a:t>(oligonucleotides)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Φωσφοαμιδίνες (</a:t>
            </a:r>
            <a:r>
              <a:rPr lang="en-US" dirty="0"/>
              <a:t>phosphoamidines)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Αλυσιδωτή αντίδραση πολυμεράσης (</a:t>
            </a:r>
            <a:r>
              <a:rPr lang="en-US" dirty="0"/>
              <a:t>polymerase chain reaction, </a:t>
            </a:r>
            <a:r>
              <a:rPr lang="en-GB" dirty="0"/>
              <a:t>PCR)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39064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551395B6-C155-4EF4-AC8A-37687ED7E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Απομόνωση </a:t>
            </a:r>
            <a:r>
              <a:rPr lang="en-GB" alt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RNA</a:t>
            </a:r>
            <a:endParaRPr lang="el-GR" altLang="el-GR" sz="2800" b="1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1A0CE6-C947-4C71-B5F7-5D41338501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86" b="6472"/>
          <a:stretch/>
        </p:blipFill>
        <p:spPr>
          <a:xfrm>
            <a:off x="731259" y="1975468"/>
            <a:ext cx="7681482" cy="47201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7BA4B9E-CE1D-4805-87BA-2F24685DB213}"/>
              </a:ext>
            </a:extLst>
          </p:cNvPr>
          <p:cNvSpPr/>
          <p:nvPr/>
        </p:nvSpPr>
        <p:spPr>
          <a:xfrm>
            <a:off x="1043608" y="908720"/>
            <a:ext cx="705678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Απομόνωση (εκχύλιση) ολικού </a:t>
            </a:r>
            <a:r>
              <a:rPr lang="en-US" sz="2000" b="1" dirty="0">
                <a:solidFill>
                  <a:schemeClr val="tx1"/>
                </a:solidFill>
              </a:rPr>
              <a:t>RNA</a:t>
            </a:r>
            <a:r>
              <a:rPr lang="el-GR" sz="2000" b="1" dirty="0">
                <a:solidFill>
                  <a:schemeClr val="tx1"/>
                </a:solidFill>
              </a:rPr>
              <a:t> από</a:t>
            </a:r>
          </a:p>
          <a:p>
            <a:pPr algn="ctr"/>
            <a:r>
              <a:rPr lang="el-GR" sz="2000" b="1" dirty="0">
                <a:solidFill>
                  <a:schemeClr val="tx1"/>
                </a:solidFill>
              </a:rPr>
              <a:t>κύτταρα, ιστούς, βακτήρια, ζύμες / μύκητες, φυτά κλπ.</a:t>
            </a:r>
          </a:p>
          <a:p>
            <a:pPr algn="ctr"/>
            <a:r>
              <a:rPr lang="el-GR" sz="2000" b="1" dirty="0">
                <a:solidFill>
                  <a:schemeClr val="tx1"/>
                </a:solidFill>
              </a:rPr>
              <a:t>με χρήση διαλύματος χημικών (</a:t>
            </a:r>
            <a:r>
              <a:rPr lang="en-US" sz="2000" b="1" dirty="0" err="1">
                <a:solidFill>
                  <a:schemeClr val="tx1"/>
                </a:solidFill>
              </a:rPr>
              <a:t>TRIzol</a:t>
            </a:r>
            <a:r>
              <a:rPr lang="en-US" sz="2000" b="1" dirty="0">
                <a:solidFill>
                  <a:schemeClr val="tx1"/>
                </a:solidFill>
              </a:rPr>
              <a:t>, TRI Reagent, </a:t>
            </a:r>
            <a:r>
              <a:rPr lang="en-US" sz="2000" b="1" dirty="0" err="1">
                <a:solidFill>
                  <a:schemeClr val="tx1"/>
                </a:solidFill>
              </a:rPr>
              <a:t>Accuzol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l-GR" sz="2000" b="1" dirty="0">
                <a:solidFill>
                  <a:schemeClr val="tx1"/>
                </a:solidFill>
              </a:rPr>
              <a:t>κ.ά.)</a:t>
            </a:r>
          </a:p>
        </p:txBody>
      </p:sp>
    </p:spTree>
    <p:extLst>
      <p:ext uri="{BB962C8B-B14F-4D97-AF65-F5344CB8AC3E}">
        <p14:creationId xmlns:p14="http://schemas.microsoft.com/office/powerpoint/2010/main" val="1402000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551395B6-C155-4EF4-AC8A-37687ED7E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Απομόνωση </a:t>
            </a:r>
            <a:r>
              <a:rPr lang="en-GB" altLang="el-GR" sz="2800" b="1" dirty="0">
                <a:solidFill>
                  <a:srgbClr val="0000FF"/>
                </a:solidFill>
                <a:cs typeface="Arial" pitchFamily="34" charset="0"/>
              </a:rPr>
              <a:t>RNA</a:t>
            </a:r>
            <a:endParaRPr lang="el-GR" altLang="el-GR" sz="2800" b="1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B3E1AB-02D7-4E65-9085-F61E274B55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9126" y="800708"/>
            <a:ext cx="3150377" cy="589096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7BA4B9E-CE1D-4805-87BA-2F24685DB213}"/>
              </a:ext>
            </a:extLst>
          </p:cNvPr>
          <p:cNvSpPr/>
          <p:nvPr/>
        </p:nvSpPr>
        <p:spPr>
          <a:xfrm>
            <a:off x="179512" y="1052736"/>
            <a:ext cx="3744416" cy="15388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Απομόνωση (καθαρισμός) ολικού </a:t>
            </a:r>
            <a:r>
              <a:rPr lang="en-US" sz="2000" b="1" dirty="0">
                <a:solidFill>
                  <a:schemeClr val="tx1"/>
                </a:solidFill>
              </a:rPr>
              <a:t>RNA</a:t>
            </a:r>
            <a:r>
              <a:rPr lang="el-GR" sz="2000" b="1" dirty="0">
                <a:solidFill>
                  <a:schemeClr val="tx1"/>
                </a:solidFill>
              </a:rPr>
              <a:t> από</a:t>
            </a:r>
          </a:p>
          <a:p>
            <a:pPr algn="ctr"/>
            <a:r>
              <a:rPr lang="el-GR" sz="2000" b="1" dirty="0">
                <a:solidFill>
                  <a:schemeClr val="tx1"/>
                </a:solidFill>
              </a:rPr>
              <a:t>κύτταρα, ιστούς, βακτήρια, ζύμες / μύκητες, φυτά κλπ.</a:t>
            </a:r>
          </a:p>
          <a:p>
            <a:pPr algn="ctr"/>
            <a:r>
              <a:rPr lang="el-GR" sz="2000" b="1" dirty="0">
                <a:solidFill>
                  <a:schemeClr val="tx1"/>
                </a:solidFill>
              </a:rPr>
              <a:t>με χρήση </a:t>
            </a:r>
            <a:r>
              <a:rPr lang="el-GR" sz="2000" b="1" i="1" dirty="0">
                <a:solidFill>
                  <a:schemeClr val="tx1"/>
                </a:solidFill>
              </a:rPr>
              <a:t>στηλών</a:t>
            </a:r>
            <a:r>
              <a:rPr lang="el-GR" sz="2000" b="1" dirty="0">
                <a:solidFill>
                  <a:schemeClr val="tx1"/>
                </a:solidFill>
              </a:rPr>
              <a:t> (</a:t>
            </a:r>
            <a:r>
              <a:rPr lang="en-US" sz="2000" b="1" i="1" dirty="0">
                <a:solidFill>
                  <a:schemeClr val="tx1"/>
                </a:solidFill>
              </a:rPr>
              <a:t>spin columns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  <a:endParaRPr lang="el-G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137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551395B6-C155-4EF4-AC8A-37687ED7E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Απομόνωση </a:t>
            </a:r>
            <a:r>
              <a:rPr lang="en-GB" altLang="el-GR" sz="2800" b="1" dirty="0">
                <a:solidFill>
                  <a:srgbClr val="0000FF"/>
                </a:solidFill>
                <a:cs typeface="Arial" pitchFamily="34" charset="0"/>
              </a:rPr>
              <a:t>RNA</a:t>
            </a:r>
            <a:endParaRPr lang="el-GR" altLang="el-GR" sz="2800" b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41277-FDD0-4515-A985-FBB5DB068E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6279" y="822412"/>
            <a:ext cx="5936081" cy="58630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7BA4B9E-CE1D-4805-87BA-2F24685DB213}"/>
              </a:ext>
            </a:extLst>
          </p:cNvPr>
          <p:cNvSpPr/>
          <p:nvPr/>
        </p:nvSpPr>
        <p:spPr>
          <a:xfrm>
            <a:off x="107504" y="841864"/>
            <a:ext cx="3744416" cy="123110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Απομόνωση (καθαρισμός) ολικού </a:t>
            </a:r>
            <a:r>
              <a:rPr lang="en-US" sz="2000" b="1" dirty="0">
                <a:solidFill>
                  <a:schemeClr val="tx1"/>
                </a:solidFill>
              </a:rPr>
              <a:t>RNA</a:t>
            </a:r>
            <a:r>
              <a:rPr lang="el-GR" sz="2000" b="1" dirty="0">
                <a:solidFill>
                  <a:schemeClr val="tx1"/>
                </a:solidFill>
              </a:rPr>
              <a:t> ή</a:t>
            </a:r>
          </a:p>
          <a:p>
            <a:pPr algn="ctr"/>
            <a:r>
              <a:rPr lang="el-GR" sz="2000" b="1" dirty="0">
                <a:solidFill>
                  <a:schemeClr val="tx1"/>
                </a:solidFill>
              </a:rPr>
              <a:t>κλασμάτων</a:t>
            </a:r>
            <a:r>
              <a:rPr lang="en-US" sz="2000" b="1" dirty="0">
                <a:solidFill>
                  <a:schemeClr val="tx1"/>
                </a:solidFill>
              </a:rPr>
              <a:t> RNA </a:t>
            </a:r>
            <a:r>
              <a:rPr lang="el-GR" sz="2000" b="1" dirty="0">
                <a:solidFill>
                  <a:schemeClr val="tx1"/>
                </a:solidFill>
              </a:rPr>
              <a:t>(</a:t>
            </a:r>
            <a:r>
              <a:rPr lang="en-US" sz="2000" b="1" dirty="0">
                <a:solidFill>
                  <a:schemeClr val="tx1"/>
                </a:solidFill>
              </a:rPr>
              <a:t>small </a:t>
            </a:r>
            <a:r>
              <a:rPr lang="en-US" sz="2000" b="1" i="1" dirty="0">
                <a:solidFill>
                  <a:schemeClr val="tx1"/>
                </a:solidFill>
              </a:rPr>
              <a:t>vs.</a:t>
            </a:r>
            <a:r>
              <a:rPr lang="en-US" sz="2000" b="1" dirty="0">
                <a:solidFill>
                  <a:schemeClr val="tx1"/>
                </a:solidFill>
              </a:rPr>
              <a:t> large)</a:t>
            </a:r>
            <a:r>
              <a:rPr lang="el-GR" sz="2000" b="1" dirty="0">
                <a:solidFill>
                  <a:schemeClr val="tx1"/>
                </a:solidFill>
              </a:rPr>
              <a:t> με χρήση </a:t>
            </a:r>
            <a:r>
              <a:rPr lang="el-GR" sz="2000" b="1" i="1" dirty="0">
                <a:solidFill>
                  <a:schemeClr val="tx1"/>
                </a:solidFill>
              </a:rPr>
              <a:t>στηλών</a:t>
            </a:r>
            <a:r>
              <a:rPr lang="el-GR" sz="2000" b="1" dirty="0">
                <a:solidFill>
                  <a:schemeClr val="tx1"/>
                </a:solidFill>
              </a:rPr>
              <a:t> (</a:t>
            </a:r>
            <a:r>
              <a:rPr lang="en-US" sz="2000" b="1" i="1" dirty="0">
                <a:solidFill>
                  <a:schemeClr val="tx1"/>
                </a:solidFill>
              </a:rPr>
              <a:t>spin columns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  <a:endParaRPr lang="el-G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174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551395B6-C155-4EF4-AC8A-37687ED7E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Απομόνωση </a:t>
            </a:r>
            <a:r>
              <a:rPr lang="en-GB" altLang="el-GR" sz="2800" b="1" dirty="0">
                <a:solidFill>
                  <a:srgbClr val="0000FF"/>
                </a:solidFill>
                <a:cs typeface="Arial" pitchFamily="34" charset="0"/>
              </a:rPr>
              <a:t>RNA</a:t>
            </a:r>
            <a:endParaRPr lang="el-GR" altLang="el-GR" sz="2800" b="1" dirty="0">
              <a:latin typeface="+mn-l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259631" y="1073783"/>
            <a:ext cx="734481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Απομόνωση (καθαρισμός) ολικού </a:t>
            </a:r>
            <a:r>
              <a:rPr lang="en-US" sz="2000" b="1" dirty="0">
                <a:solidFill>
                  <a:schemeClr val="tx1"/>
                </a:solidFill>
              </a:rPr>
              <a:t>RNA </a:t>
            </a:r>
            <a:r>
              <a:rPr lang="el-GR" sz="2000" b="1" dirty="0">
                <a:solidFill>
                  <a:schemeClr val="tx1"/>
                </a:solidFill>
              </a:rPr>
              <a:t>από ορό / πλάσμα αίματος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C37A0F-0BB6-4554-B994-C00422175E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8318" y="1628800"/>
            <a:ext cx="6447443" cy="493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026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551395B6-C155-4EF4-AC8A-37687ED7E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Απομόνωση </a:t>
            </a:r>
            <a:r>
              <a:rPr lang="en-GB" altLang="el-GR" sz="2800" b="1" dirty="0">
                <a:solidFill>
                  <a:srgbClr val="0000FF"/>
                </a:solidFill>
                <a:cs typeface="Arial" pitchFamily="34" charset="0"/>
              </a:rPr>
              <a:t>RNA</a:t>
            </a:r>
            <a:endParaRPr lang="el-GR" altLang="el-GR" sz="2800" b="1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BA4B9E-CE1D-4805-87BA-2F24685DB213}"/>
              </a:ext>
            </a:extLst>
          </p:cNvPr>
          <p:cNvSpPr/>
          <p:nvPr/>
        </p:nvSpPr>
        <p:spPr>
          <a:xfrm>
            <a:off x="1223628" y="1258888"/>
            <a:ext cx="669674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Καθαρισμός (εμπλουτισμός) </a:t>
            </a:r>
            <a:r>
              <a:rPr lang="el-GR" sz="2000" b="1" dirty="0" err="1">
                <a:solidFill>
                  <a:schemeClr val="tx1"/>
                </a:solidFill>
              </a:rPr>
              <a:t>εξωσωματίων</a:t>
            </a:r>
            <a:r>
              <a:rPr lang="el-GR" sz="2000" b="1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(</a:t>
            </a:r>
            <a:r>
              <a:rPr lang="en-US" sz="2000" b="1" i="1" dirty="0">
                <a:solidFill>
                  <a:schemeClr val="tx1"/>
                </a:solidFill>
              </a:rPr>
              <a:t>exosomes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  <a:endParaRPr lang="el-GR" sz="2000" b="1" dirty="0">
              <a:solidFill>
                <a:schemeClr val="tx1"/>
              </a:solidFill>
            </a:endParaRPr>
          </a:p>
          <a:p>
            <a:pPr algn="ctr"/>
            <a:r>
              <a:rPr lang="el-GR" sz="2000" b="1" dirty="0">
                <a:solidFill>
                  <a:schemeClr val="tx1"/>
                </a:solidFill>
              </a:rPr>
              <a:t>από αίμα ή ούρα</a:t>
            </a:r>
          </a:p>
          <a:p>
            <a:pPr algn="ctr"/>
            <a:r>
              <a:rPr lang="el-GR" sz="2000" b="1" dirty="0">
                <a:solidFill>
                  <a:schemeClr val="tx1"/>
                </a:solidFill>
              </a:rPr>
              <a:t>και απομόνωση ολικού </a:t>
            </a:r>
            <a:r>
              <a:rPr lang="en-US" sz="2000" b="1" dirty="0">
                <a:solidFill>
                  <a:schemeClr val="tx1"/>
                </a:solidFill>
              </a:rPr>
              <a:t>RNA </a:t>
            </a:r>
            <a:r>
              <a:rPr lang="el-GR" sz="2000" b="1" dirty="0">
                <a:solidFill>
                  <a:schemeClr val="tx1"/>
                </a:solidFill>
              </a:rPr>
              <a:t>με χρήση </a:t>
            </a:r>
            <a:r>
              <a:rPr lang="el-GR" sz="2000" b="1" i="1" dirty="0">
                <a:solidFill>
                  <a:schemeClr val="tx1"/>
                </a:solidFill>
              </a:rPr>
              <a:t>στηλών</a:t>
            </a:r>
            <a:r>
              <a:rPr lang="el-GR" sz="2000" b="1" dirty="0">
                <a:solidFill>
                  <a:schemeClr val="tx1"/>
                </a:solidFill>
              </a:rPr>
              <a:t> (</a:t>
            </a:r>
            <a:r>
              <a:rPr lang="en-US" sz="2000" b="1" i="1" dirty="0">
                <a:solidFill>
                  <a:schemeClr val="tx1"/>
                </a:solidFill>
              </a:rPr>
              <a:t>spin columns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  <a:endParaRPr lang="el-GR" sz="2000" b="1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1ED3E4-32A6-4468-A53B-9D6ACD008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673" y="2492896"/>
            <a:ext cx="8234654" cy="370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163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56175" y="4356000"/>
            <a:ext cx="2245903" cy="2133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60" y="3960000"/>
            <a:ext cx="2232248" cy="2529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75856" y="3888000"/>
            <a:ext cx="2160000" cy="25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2271433"/>
            <a:ext cx="2619375" cy="1314450"/>
          </a:xfrm>
          <a:prstGeom prst="rect">
            <a:avLst/>
          </a:prstGeom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60000" y="1512000"/>
            <a:ext cx="3905256" cy="228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179512" y="800708"/>
            <a:ext cx="2808312" cy="123110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Καθαρισμός</a:t>
            </a:r>
            <a:endParaRPr lang="en-US" sz="2000" b="1" dirty="0">
              <a:solidFill>
                <a:schemeClr val="tx1"/>
              </a:solidFill>
            </a:endParaRPr>
          </a:p>
          <a:p>
            <a:pPr algn="ctr"/>
            <a:r>
              <a:rPr lang="el-GR" sz="2000" b="1" dirty="0">
                <a:solidFill>
                  <a:schemeClr val="tx1"/>
                </a:solidFill>
              </a:rPr>
              <a:t>μη </a:t>
            </a:r>
            <a:r>
              <a:rPr lang="el-GR" sz="2000" b="1" dirty="0" err="1">
                <a:solidFill>
                  <a:schemeClr val="tx1"/>
                </a:solidFill>
              </a:rPr>
              <a:t>ριβοσωμικού</a:t>
            </a:r>
            <a:r>
              <a:rPr lang="el-GR" sz="2000" b="1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RNA (rRNA-depleted RNA)</a:t>
            </a:r>
            <a:r>
              <a:rPr lang="el-GR" sz="2000" b="1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(</a:t>
            </a:r>
            <a:r>
              <a:rPr lang="el-GR" sz="2000" b="1" i="1" dirty="0">
                <a:solidFill>
                  <a:schemeClr val="tx1"/>
                </a:solidFill>
              </a:rPr>
              <a:t>αρνητική επιλογή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  <a:endParaRPr lang="el-GR" sz="2000" b="1" i="1" dirty="0">
              <a:solidFill>
                <a:schemeClr val="tx1"/>
              </a:solidFill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551395B6-C155-4EF4-AC8A-37687ED7E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Καθαρισμός μη </a:t>
            </a:r>
            <a:r>
              <a:rPr lang="el-GR" sz="2800" b="1" dirty="0" err="1">
                <a:solidFill>
                  <a:srgbClr val="0000FF"/>
                </a:solidFill>
                <a:latin typeface="+mn-lt"/>
                <a:cs typeface="Arial" pitchFamily="34" charset="0"/>
              </a:rPr>
              <a:t>ριβοσωμικού</a:t>
            </a:r>
            <a:r>
              <a:rPr 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 </a:t>
            </a:r>
            <a:r>
              <a:rPr lang="en-GB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RNA </a:t>
            </a:r>
            <a:endParaRPr lang="el-GR" altLang="el-GR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9102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551395B6-C155-4EF4-AC8A-37687ED7E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sz="2800" b="1" dirty="0">
                <a:solidFill>
                  <a:srgbClr val="0000FF"/>
                </a:solidFill>
                <a:cs typeface="Arial" pitchFamily="34" charset="0"/>
              </a:rPr>
              <a:t>Καθαρισμός </a:t>
            </a:r>
            <a:r>
              <a:rPr lang="en-GB" sz="2800" b="1" dirty="0">
                <a:solidFill>
                  <a:srgbClr val="0000FF"/>
                </a:solidFill>
                <a:cs typeface="Arial" pitchFamily="34" charset="0"/>
              </a:rPr>
              <a:t>poly(A)</a:t>
            </a:r>
            <a:r>
              <a:rPr lang="el-GR" sz="2800" b="1" dirty="0">
                <a:solidFill>
                  <a:srgbClr val="0000FF"/>
                </a:solidFill>
                <a:cs typeface="Arial" pitchFamily="34" charset="0"/>
              </a:rPr>
              <a:t> </a:t>
            </a:r>
            <a:r>
              <a:rPr lang="en-GB" sz="2800" b="1" dirty="0">
                <a:solidFill>
                  <a:srgbClr val="0000FF"/>
                </a:solidFill>
                <a:cs typeface="Arial" pitchFamily="34" charset="0"/>
              </a:rPr>
              <a:t>RNA </a:t>
            </a:r>
            <a:endParaRPr lang="el-GR" altLang="el-GR" sz="2800" b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875A41-4B90-4CF4-9026-D7B523E402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2029" y="692696"/>
            <a:ext cx="5320291" cy="6048762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71500" y="849486"/>
            <a:ext cx="324036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Απομόνωση (εμπλουτισμός) </a:t>
            </a:r>
            <a:r>
              <a:rPr lang="en-US" sz="2000" b="1" dirty="0">
                <a:solidFill>
                  <a:schemeClr val="tx1"/>
                </a:solidFill>
              </a:rPr>
              <a:t>poly(A)</a:t>
            </a:r>
            <a:r>
              <a:rPr lang="el-GR" sz="2000" b="1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RNA </a:t>
            </a:r>
            <a:r>
              <a:rPr lang="el-GR" sz="2000" b="1" dirty="0">
                <a:solidFill>
                  <a:schemeClr val="tx1"/>
                </a:solidFill>
              </a:rPr>
              <a:t>με</a:t>
            </a:r>
            <a:r>
              <a:rPr lang="en-US" sz="2000" b="1" dirty="0">
                <a:solidFill>
                  <a:schemeClr val="tx1"/>
                </a:solidFill>
              </a:rPr>
              <a:t> oligo-dT</a:t>
            </a:r>
            <a:r>
              <a:rPr lang="el-GR" sz="2000" b="1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(</a:t>
            </a:r>
            <a:r>
              <a:rPr lang="el-GR" sz="2000" b="1" i="1" dirty="0">
                <a:solidFill>
                  <a:schemeClr val="tx1"/>
                </a:solidFill>
              </a:rPr>
              <a:t>θετική επιλογή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  <a:endParaRPr lang="el-G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42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551395B6-C155-4EF4-AC8A-37687ED7E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sz="2800" b="1" dirty="0">
                <a:solidFill>
                  <a:srgbClr val="0000FF"/>
                </a:solidFill>
                <a:cs typeface="Arial" pitchFamily="34" charset="0"/>
              </a:rPr>
              <a:t>Καθαρισμός </a:t>
            </a:r>
            <a:r>
              <a:rPr lang="en-US" sz="2800" b="1" dirty="0">
                <a:solidFill>
                  <a:srgbClr val="0000FF"/>
                </a:solidFill>
                <a:cs typeface="Arial" pitchFamily="34" charset="0"/>
              </a:rPr>
              <a:t>micro</a:t>
            </a:r>
            <a:r>
              <a:rPr lang="en-GB" sz="2800" b="1" dirty="0">
                <a:solidFill>
                  <a:srgbClr val="0000FF"/>
                </a:solidFill>
                <a:cs typeface="Arial" pitchFamily="34" charset="0"/>
              </a:rPr>
              <a:t>RNA </a:t>
            </a:r>
            <a:endParaRPr lang="el-GR" altLang="el-GR" sz="2800" b="1" dirty="0"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D0054C-4904-4D9F-BAE7-498EB38B9C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855" y="904500"/>
            <a:ext cx="5833089" cy="158839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DF40304-CA52-4592-A77B-EA1ED4451667}"/>
              </a:ext>
            </a:extLst>
          </p:cNvPr>
          <p:cNvGrpSpPr/>
          <p:nvPr/>
        </p:nvGrpSpPr>
        <p:grpSpPr>
          <a:xfrm>
            <a:off x="181025" y="2924944"/>
            <a:ext cx="6477694" cy="3805447"/>
            <a:chOff x="181025" y="2924944"/>
            <a:chExt cx="6477694" cy="380544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1E5A38E-BB22-4E9A-9716-50473014F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70287" y="2924944"/>
              <a:ext cx="3888432" cy="3805447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D776796-F2BB-4BE0-B8AE-70650E441DE4}"/>
                </a:ext>
              </a:extLst>
            </p:cNvPr>
            <p:cNvSpPr/>
            <p:nvPr/>
          </p:nvSpPr>
          <p:spPr>
            <a:xfrm>
              <a:off x="181025" y="4031071"/>
              <a:ext cx="2302743" cy="12311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l-GR" sz="2000" b="1" dirty="0">
                  <a:solidFill>
                    <a:schemeClr val="tx1"/>
                  </a:solidFill>
                </a:rPr>
                <a:t>Απομόνωση </a:t>
              </a:r>
              <a:r>
                <a:rPr lang="en-US" sz="2000" b="1" dirty="0">
                  <a:solidFill>
                    <a:schemeClr val="tx1"/>
                  </a:solidFill>
                </a:rPr>
                <a:t>miRNA</a:t>
              </a:r>
              <a:r>
                <a:rPr lang="el-GR" sz="2000" b="1" dirty="0">
                  <a:solidFill>
                    <a:schemeClr val="tx1"/>
                  </a:solidFill>
                </a:rPr>
                <a:t> που </a:t>
              </a:r>
              <a:r>
                <a:rPr lang="el-GR" sz="2000" b="1" dirty="0" err="1">
                  <a:solidFill>
                    <a:schemeClr val="tx1"/>
                  </a:solidFill>
                </a:rPr>
                <a:t>συνεντοπίζεται</a:t>
              </a:r>
              <a:r>
                <a:rPr lang="el-GR" sz="2000" b="1" dirty="0">
                  <a:solidFill>
                    <a:schemeClr val="tx1"/>
                  </a:solidFill>
                </a:rPr>
                <a:t> με την </a:t>
              </a:r>
              <a:r>
                <a:rPr lang="en-US" sz="2000" b="1" dirty="0">
                  <a:solidFill>
                    <a:schemeClr val="tx1"/>
                  </a:solidFill>
                </a:rPr>
                <a:t>AGO2 (</a:t>
              </a:r>
              <a:r>
                <a:rPr lang="el-GR" sz="2000" b="1" dirty="0" err="1">
                  <a:solidFill>
                    <a:schemeClr val="tx1"/>
                  </a:solidFill>
                </a:rPr>
                <a:t>σύμπλοκα</a:t>
              </a:r>
              <a:r>
                <a:rPr lang="el-GR" sz="2000" b="1" dirty="0">
                  <a:solidFill>
                    <a:schemeClr val="tx1"/>
                  </a:solidFill>
                </a:rPr>
                <a:t> </a:t>
              </a:r>
              <a:r>
                <a:rPr lang="en-US" sz="2000" b="1" dirty="0">
                  <a:solidFill>
                    <a:schemeClr val="tx1"/>
                  </a:solidFill>
                </a:rPr>
                <a:t>RISC)</a:t>
              </a:r>
              <a:endParaRPr lang="el-GR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5A002AA-C5F9-4A61-A4F0-9351E2FCDBC5}"/>
              </a:ext>
            </a:extLst>
          </p:cNvPr>
          <p:cNvSpPr/>
          <p:nvPr/>
        </p:nvSpPr>
        <p:spPr>
          <a:xfrm>
            <a:off x="91227" y="1281534"/>
            <a:ext cx="3256637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spAutoFit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</a:rPr>
              <a:t>Απομόνωση (εμπλουτισμός) </a:t>
            </a:r>
            <a:r>
              <a:rPr lang="en-US" sz="2000" b="1" dirty="0">
                <a:solidFill>
                  <a:schemeClr val="tx1"/>
                </a:solidFill>
              </a:rPr>
              <a:t>microRNA </a:t>
            </a:r>
            <a:r>
              <a:rPr lang="el-GR" sz="2000" b="1" dirty="0">
                <a:solidFill>
                  <a:schemeClr val="tx1"/>
                </a:solidFill>
              </a:rPr>
              <a:t>με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l-GR" sz="2000" b="1" dirty="0">
                <a:solidFill>
                  <a:schemeClr val="tx1"/>
                </a:solidFill>
              </a:rPr>
              <a:t>ιχνηθέτες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(</a:t>
            </a:r>
            <a:r>
              <a:rPr lang="el-GR" sz="2000" b="1" i="1" dirty="0">
                <a:solidFill>
                  <a:schemeClr val="tx1"/>
                </a:solidFill>
              </a:rPr>
              <a:t>θετική επιλογή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  <a:endParaRPr lang="el-G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78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Νουκλεϊκά οξέα: Βασικές μέθοδοι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215516" y="1161744"/>
            <a:ext cx="8712968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Κατασκευή </a:t>
            </a:r>
            <a:r>
              <a:rPr lang="el-GR" b="1" dirty="0"/>
              <a:t>βιβλιοθήκης</a:t>
            </a:r>
            <a:r>
              <a:rPr lang="el-GR" dirty="0"/>
              <a:t> συμπληρωματικού </a:t>
            </a:r>
            <a:r>
              <a:rPr lang="en-US" dirty="0"/>
              <a:t>DNA (</a:t>
            </a:r>
            <a:r>
              <a:rPr lang="en-US" b="1" dirty="0"/>
              <a:t>cDNA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66588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1D3A3B-C5E4-48EF-81DD-5AFB1F184A1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7822" y="827006"/>
            <a:ext cx="6608355" cy="5763352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CD832AE8-8CC7-4DD9-ABC3-7605858FEB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Αντίστροφη μεταγραφή</a:t>
            </a:r>
            <a:endParaRPr lang="el-GR" altLang="el-GR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39166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018E07-598D-433D-B5CB-63CE02ACD5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7428" y="29706"/>
            <a:ext cx="360832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DE03D5-E472-40F1-9C74-FF2D582E666F}"/>
              </a:ext>
            </a:extLst>
          </p:cNvPr>
          <p:cNvSpPr txBox="1"/>
          <p:nvPr/>
        </p:nvSpPr>
        <p:spPr>
          <a:xfrm>
            <a:off x="251520" y="2782669"/>
            <a:ext cx="2742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Κατασκευή</a:t>
            </a:r>
            <a:endParaRPr lang="en-US" b="1" dirty="0"/>
          </a:p>
          <a:p>
            <a:pPr algn="ctr"/>
            <a:r>
              <a:rPr lang="el-GR" b="1" dirty="0"/>
              <a:t>βιβλιοθήκης </a:t>
            </a:r>
            <a:r>
              <a:rPr lang="en-US" b="1" dirty="0"/>
              <a:t>cDNA.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911353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Νουκλεϊκά οξέα: Βασικές μέθοδοι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215516" y="1161744"/>
            <a:ext cx="8712968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Κατασκευή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βιβλιοθήκης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συμπληρωματικού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 (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cDNA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Χημική σύνθεση καθορισμένων αλληλουχιών </a:t>
            </a:r>
            <a:r>
              <a:rPr lang="en-US" dirty="0"/>
              <a:t>DNA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899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626336D-7003-463D-B144-C57E4ABA8E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4224" y="1052736"/>
            <a:ext cx="3815552" cy="35911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B972CE-8C80-4EA5-AF27-31619393559C}"/>
              </a:ext>
            </a:extLst>
          </p:cNvPr>
          <p:cNvSpPr txBox="1"/>
          <p:nvPr/>
        </p:nvSpPr>
        <p:spPr>
          <a:xfrm>
            <a:off x="2664224" y="4859868"/>
            <a:ext cx="3815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Πρωτονιωμένος φωσφοροαμιδίτης. </a:t>
            </a:r>
          </a:p>
        </p:txBody>
      </p:sp>
    </p:spTree>
    <p:extLst>
      <p:ext uri="{BB962C8B-B14F-4D97-AF65-F5344CB8AC3E}">
        <p14:creationId xmlns:p14="http://schemas.microsoft.com/office/powerpoint/2010/main" val="3517246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Νουκλεϊκά οξέα: Βασικές μέθοδοι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215516" y="1161744"/>
            <a:ext cx="871296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Κατασκευή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βιβλιοθήκης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συμπληρωματικού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 (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cDNA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Χημική σύνθεση καθορισμένων αλληλουχιών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Η </a:t>
            </a:r>
            <a:r>
              <a:rPr lang="el-GR" b="1" dirty="0"/>
              <a:t>αλυσιδωτή αντίδραση πολυμεράσης</a:t>
            </a:r>
            <a:r>
              <a:rPr lang="el-GR" dirty="0"/>
              <a:t> (</a:t>
            </a:r>
            <a:r>
              <a:rPr lang="en-GB" b="1" dirty="0"/>
              <a:t>PCR</a:t>
            </a:r>
            <a:r>
              <a:rPr lang="en-GB" dirty="0"/>
              <a:t>)</a:t>
            </a:r>
            <a:r>
              <a:rPr lang="el-GR" dirty="0"/>
              <a:t> ενισχύει </a:t>
            </a:r>
            <a:r>
              <a:rPr lang="en-US" dirty="0"/>
              <a:t>DNA </a:t>
            </a:r>
            <a:r>
              <a:rPr lang="el-GR" dirty="0"/>
              <a:t>μέσω επαναλαμβανόμενων κύκλων αντιγραφής </a:t>
            </a:r>
            <a:r>
              <a:rPr lang="en-US" dirty="0"/>
              <a:t>DNA </a:t>
            </a:r>
            <a:r>
              <a:rPr lang="en-US" i="1" dirty="0"/>
              <a:t>in vitro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502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803B612-671F-4144-84AB-05121FA11590}"/>
              </a:ext>
            </a:extLst>
          </p:cNvPr>
          <p:cNvGrpSpPr/>
          <p:nvPr/>
        </p:nvGrpSpPr>
        <p:grpSpPr>
          <a:xfrm>
            <a:off x="1437340" y="0"/>
            <a:ext cx="6269319" cy="6858000"/>
            <a:chOff x="1437340" y="0"/>
            <a:chExt cx="6269319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4EA548E-1BB3-4980-A2E7-26DBF6F29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37340" y="0"/>
              <a:ext cx="6269319" cy="685800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FBED40B-60C6-425B-AA05-BD24316948CF}"/>
                </a:ext>
              </a:extLst>
            </p:cNvPr>
            <p:cNvSpPr/>
            <p:nvPr/>
          </p:nvSpPr>
          <p:spPr>
            <a:xfrm>
              <a:off x="5868144" y="72008"/>
              <a:ext cx="1224136" cy="4766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l-GR" sz="1500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7DE03D5-E472-40F1-9C74-FF2D582E666F}"/>
              </a:ext>
            </a:extLst>
          </p:cNvPr>
          <p:cNvSpPr txBox="1"/>
          <p:nvPr/>
        </p:nvSpPr>
        <p:spPr>
          <a:xfrm>
            <a:off x="-18267" y="2967335"/>
            <a:ext cx="2742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Αλυσιδωτή αντίδραση πολυμεράσης </a:t>
            </a:r>
            <a:r>
              <a:rPr lang="en-US" b="1" dirty="0"/>
              <a:t>(PCR)</a:t>
            </a:r>
            <a:r>
              <a:rPr lang="el-GR" b="1" dirty="0"/>
              <a:t>:</a:t>
            </a:r>
          </a:p>
          <a:p>
            <a:pPr algn="ctr"/>
            <a:r>
              <a:rPr lang="el-GR" b="1" dirty="0"/>
              <a:t>Αρχή της μεθόδου</a:t>
            </a:r>
            <a:r>
              <a:rPr lang="en-US" b="1" dirty="0"/>
              <a:t>.</a:t>
            </a:r>
            <a:endParaRPr lang="el-GR" b="1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D773A46-1644-4CB8-AB2E-3E0477DADA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79892" y="0"/>
            <a:ext cx="4964108" cy="800708"/>
          </a:xfrm>
        </p:spPr>
        <p:txBody>
          <a:bodyPr>
            <a:noAutofit/>
          </a:bodyPr>
          <a:lstStyle/>
          <a:p>
            <a:r>
              <a:rPr lang="en-US" alt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PCR</a:t>
            </a:r>
            <a:endParaRPr lang="el-GR" altLang="el-GR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7666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C35916E-ED7B-45C8-9DFF-36782770FDFF}"/>
              </a:ext>
            </a:extLst>
          </p:cNvPr>
          <p:cNvSpPr txBox="1"/>
          <p:nvPr/>
        </p:nvSpPr>
        <p:spPr>
          <a:xfrm>
            <a:off x="935596" y="5805264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PCR</a:t>
            </a:r>
            <a:r>
              <a:rPr lang="el-GR" b="1" dirty="0"/>
              <a:t> αντίστροφης μεταγραφής </a:t>
            </a:r>
            <a:r>
              <a:rPr lang="en-US" b="1" dirty="0"/>
              <a:t>(RT-PCR).</a:t>
            </a:r>
            <a:endParaRPr lang="el-GR" b="1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769B1E9-6CF6-4750-AB7A-7CE4BE9F20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n-GB" altLang="el-GR" sz="2800" b="1" dirty="0">
                <a:solidFill>
                  <a:srgbClr val="0000FF"/>
                </a:solidFill>
                <a:cs typeface="Arial" pitchFamily="34" charset="0"/>
              </a:rPr>
              <a:t>RT-PCR</a:t>
            </a:r>
            <a:endParaRPr lang="el-GR" altLang="el-GR" sz="2800" b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9A059E-CF06-45C2-85C1-823347B1A0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01043"/>
            <a:ext cx="9144000" cy="445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95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7DE03D5-E472-40F1-9C74-FF2D582E666F}"/>
              </a:ext>
            </a:extLst>
          </p:cNvPr>
          <p:cNvSpPr txBox="1"/>
          <p:nvPr/>
        </p:nvSpPr>
        <p:spPr>
          <a:xfrm>
            <a:off x="1979712" y="6444044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Hot-start PCR</a:t>
            </a:r>
            <a:endParaRPr lang="el-GR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4E75A3-DBDB-45FF-A334-2EAF60ACC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95686"/>
            <a:ext cx="9144000" cy="5693664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996B22D-C426-426F-A24F-2D6D8A083D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Παραλλαγές της </a:t>
            </a:r>
            <a:r>
              <a:rPr lang="en-US" altLang="el-GR" sz="2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PCR</a:t>
            </a:r>
            <a:endParaRPr lang="el-GR" altLang="el-GR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5502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F3F077-D59D-47E7-A1E7-1A10468661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9538" y="1036086"/>
            <a:ext cx="7484924" cy="47498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CB85D9-CEF2-4C47-8216-8074C551B051}"/>
              </a:ext>
            </a:extLst>
          </p:cNvPr>
          <p:cNvSpPr txBox="1"/>
          <p:nvPr/>
        </p:nvSpPr>
        <p:spPr>
          <a:xfrm>
            <a:off x="1799692" y="6021288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Aptamer-based Hot-start PCR</a:t>
            </a:r>
            <a:endParaRPr lang="el-GR" b="1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D672D62-1D9E-42A1-8E35-3F604B6D5E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Παραλλαγές της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PCR</a:t>
            </a:r>
            <a:endParaRPr lang="el-GR" altLang="el-GR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9907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CED5FC54-CF8D-4244-9EF9-BB6CF9BCFB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Παραλλαγές της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PCR</a:t>
            </a:r>
            <a:endParaRPr lang="el-GR" altLang="el-GR" sz="2800" b="1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DE03D5-E472-40F1-9C74-FF2D582E666F}"/>
              </a:ext>
            </a:extLst>
          </p:cNvPr>
          <p:cNvSpPr txBox="1"/>
          <p:nvPr/>
        </p:nvSpPr>
        <p:spPr>
          <a:xfrm>
            <a:off x="3200723" y="5210616"/>
            <a:ext cx="274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Nested PCR</a:t>
            </a:r>
            <a:endParaRPr lang="el-GR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EF70AE-31BD-4CEC-9C4A-C2A14B1A5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313" y="1052736"/>
            <a:ext cx="7285374" cy="383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317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CED5FC54-CF8D-4244-9EF9-BB6CF9BCFB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Παραλλαγές της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PCR</a:t>
            </a:r>
            <a:endParaRPr lang="el-GR" altLang="el-GR" sz="2800" b="1" dirty="0"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AF1055F-BA32-4E90-9D28-85CC32B89D14}"/>
              </a:ext>
            </a:extLst>
          </p:cNvPr>
          <p:cNvGrpSpPr/>
          <p:nvPr/>
        </p:nvGrpSpPr>
        <p:grpSpPr>
          <a:xfrm>
            <a:off x="182970" y="1272795"/>
            <a:ext cx="7701224" cy="4792903"/>
            <a:chOff x="182970" y="1272795"/>
            <a:chExt cx="7701224" cy="479290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DE03D5-E472-40F1-9C74-FF2D582E666F}"/>
                </a:ext>
              </a:extLst>
            </p:cNvPr>
            <p:cNvSpPr txBox="1"/>
            <p:nvPr/>
          </p:nvSpPr>
          <p:spPr>
            <a:xfrm>
              <a:off x="993998" y="5696366"/>
              <a:ext cx="68901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b="1" dirty="0"/>
                <a:t>Σύγκριση της </a:t>
              </a:r>
              <a:r>
                <a:rPr lang="en-US" b="1" dirty="0"/>
                <a:t>nested PCR</a:t>
              </a:r>
              <a:r>
                <a:rPr lang="el-GR" b="1" dirty="0"/>
                <a:t> (</a:t>
              </a:r>
              <a:r>
                <a:rPr lang="el-GR" i="1" dirty="0"/>
                <a:t>αριστερά</a:t>
              </a:r>
              <a:r>
                <a:rPr lang="el-GR" b="1" dirty="0"/>
                <a:t>)</a:t>
              </a:r>
              <a:r>
                <a:rPr lang="en-US" b="1" dirty="0"/>
                <a:t> </a:t>
              </a:r>
              <a:r>
                <a:rPr lang="el-GR" b="1" dirty="0"/>
                <a:t>με τη</a:t>
              </a:r>
              <a:r>
                <a:rPr lang="en-US" b="1" dirty="0"/>
                <a:t> semi-nested PCR</a:t>
              </a:r>
              <a:r>
                <a:rPr lang="el-GR" b="1" dirty="0"/>
                <a:t> (</a:t>
              </a:r>
              <a:r>
                <a:rPr lang="el-GR" i="1" dirty="0"/>
                <a:t>δεξιά</a:t>
              </a:r>
              <a:r>
                <a:rPr lang="el-GR" b="1" dirty="0"/>
                <a:t>).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0183A24-BBB7-4639-89CD-03F3B84A30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2970" y="1272795"/>
              <a:ext cx="4076924" cy="4136150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7B72BE5-07F4-4CCA-981D-6528BECC8E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5638" y="1279651"/>
            <a:ext cx="4525392" cy="27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42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7DE03D5-E472-40F1-9C74-FF2D582E666F}"/>
              </a:ext>
            </a:extLst>
          </p:cNvPr>
          <p:cNvSpPr txBox="1"/>
          <p:nvPr/>
        </p:nvSpPr>
        <p:spPr>
          <a:xfrm>
            <a:off x="2300623" y="6104098"/>
            <a:ext cx="454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Πολλαπλή </a:t>
            </a:r>
            <a:r>
              <a:rPr lang="en-US" b="1" dirty="0"/>
              <a:t>PCR</a:t>
            </a:r>
            <a:r>
              <a:rPr lang="el-GR" b="1" dirty="0"/>
              <a:t> (</a:t>
            </a:r>
            <a:r>
              <a:rPr lang="en-US" b="1" dirty="0"/>
              <a:t>multiplex PCR).</a:t>
            </a:r>
            <a:endParaRPr lang="el-GR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4FD5DE-01C6-4F32-BDAB-4C467D2A8B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990" y="982418"/>
            <a:ext cx="7308019" cy="493997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F895BB4F-3C78-4893-A0C4-0FA55D0B59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Παραλλαγές της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PCR</a:t>
            </a:r>
            <a:endParaRPr lang="el-GR" altLang="el-GR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07751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14F4CA-1D6B-4A3E-B4E7-3141CF847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599" y="997431"/>
            <a:ext cx="7200800" cy="4939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35916E-ED7B-45C8-9DFF-36782770FDFF}"/>
              </a:ext>
            </a:extLst>
          </p:cNvPr>
          <p:cNvSpPr txBox="1"/>
          <p:nvPr/>
        </p:nvSpPr>
        <p:spPr>
          <a:xfrm>
            <a:off x="2300623" y="6104098"/>
            <a:ext cx="454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Πολλαπλή </a:t>
            </a:r>
            <a:r>
              <a:rPr lang="en-US" b="1" dirty="0"/>
              <a:t>PCR</a:t>
            </a:r>
            <a:r>
              <a:rPr lang="el-GR" b="1" dirty="0"/>
              <a:t> (</a:t>
            </a:r>
            <a:r>
              <a:rPr lang="en-US" b="1" dirty="0"/>
              <a:t>multiplex PCR).</a:t>
            </a:r>
            <a:endParaRPr lang="el-GR" b="1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769B1E9-6CF6-4750-AB7A-7CE4BE9F20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00708"/>
          </a:xfrm>
        </p:spPr>
        <p:txBody>
          <a:bodyPr>
            <a:noAutofit/>
          </a:bodyPr>
          <a:lstStyle/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Παραλλαγές της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PCR</a:t>
            </a:r>
            <a:endParaRPr lang="el-GR" altLang="el-GR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8404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 err="1">
                <a:solidFill>
                  <a:srgbClr val="0000FF"/>
                </a:solidFill>
              </a:rPr>
              <a:t>Νουκλεϊκά</a:t>
            </a:r>
            <a:r>
              <a:rPr lang="el-GR" altLang="el-GR" sz="3000" b="1" dirty="0">
                <a:solidFill>
                  <a:srgbClr val="0000FF"/>
                </a:solidFill>
              </a:rPr>
              <a:t> οξέα: Βασικές μέθοδοι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647564" y="1484784"/>
            <a:ext cx="7848872" cy="5081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u="sng" dirty="0">
                <a:solidFill>
                  <a:srgbClr val="0000FF"/>
                </a:solidFill>
              </a:rPr>
              <a:t>Έννοιες</a:t>
            </a:r>
          </a:p>
          <a:p>
            <a:pPr algn="just">
              <a:lnSpc>
                <a:spcPct val="150000"/>
              </a:lnSpc>
            </a:pP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 err="1"/>
              <a:t>Ηλεκτροφόρηση</a:t>
            </a:r>
            <a:r>
              <a:rPr lang="el-GR" dirty="0"/>
              <a:t> πηκτώματος </a:t>
            </a:r>
            <a:r>
              <a:rPr lang="en-US" dirty="0"/>
              <a:t>(gel electrophoresis)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 err="1"/>
              <a:t>Αιθίδιο</a:t>
            </a:r>
            <a:r>
              <a:rPr lang="en-US" dirty="0"/>
              <a:t> (ethidium)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Πήκτωμα </a:t>
            </a:r>
            <a:r>
              <a:rPr lang="el-GR" dirty="0" err="1"/>
              <a:t>πολυακρυλαμιδίου</a:t>
            </a:r>
            <a:r>
              <a:rPr lang="en-US" dirty="0"/>
              <a:t> (polyacrylamide gel)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Πήκτωμα </a:t>
            </a:r>
            <a:r>
              <a:rPr lang="el-GR" dirty="0" err="1"/>
              <a:t>αγαρόζης</a:t>
            </a:r>
            <a:r>
              <a:rPr lang="en-US" dirty="0"/>
              <a:t> (agarose gel)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 err="1"/>
              <a:t>Ηλεκτροφόρηση</a:t>
            </a:r>
            <a:r>
              <a:rPr lang="el-GR" dirty="0"/>
              <a:t> πηκτώματος παλμικού πεδίου</a:t>
            </a:r>
            <a:r>
              <a:rPr lang="en-US" dirty="0"/>
              <a:t> (pulse-field gel electrophoresis)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Υβριδοποίηση</a:t>
            </a:r>
            <a:r>
              <a:rPr lang="en-US" dirty="0"/>
              <a:t> (hybridization)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Ανιχνευτής</a:t>
            </a:r>
            <a:r>
              <a:rPr lang="en-US" dirty="0"/>
              <a:t> (probe)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Υβριδοποίηση </a:t>
            </a:r>
            <a:r>
              <a:rPr lang="el-GR" dirty="0" err="1"/>
              <a:t>στύπωσης</a:t>
            </a:r>
            <a:r>
              <a:rPr lang="el-GR" dirty="0"/>
              <a:t> κατά </a:t>
            </a:r>
            <a:r>
              <a:rPr lang="en-US" dirty="0"/>
              <a:t>Southern (Southern blot hybridization)</a:t>
            </a:r>
            <a:endParaRPr lang="el-GR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 err="1"/>
              <a:t>Αυτοραδιογράφημα</a:t>
            </a:r>
            <a:r>
              <a:rPr lang="en-US" dirty="0"/>
              <a:t> (autoradiogram)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Υβριδοποίηση </a:t>
            </a:r>
            <a:r>
              <a:rPr lang="el-GR" dirty="0" err="1"/>
              <a:t>στύπωσης</a:t>
            </a:r>
            <a:r>
              <a:rPr lang="el-GR" dirty="0"/>
              <a:t> </a:t>
            </a:r>
            <a:r>
              <a:rPr lang="en-US" dirty="0"/>
              <a:t>northern (northern blot hybridization)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764180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 err="1">
                <a:solidFill>
                  <a:srgbClr val="0000FF"/>
                </a:solidFill>
              </a:rPr>
              <a:t>Ηλεκτροφόρηση</a:t>
            </a:r>
            <a:r>
              <a:rPr lang="el-GR" altLang="el-GR" sz="3000" b="1" dirty="0">
                <a:solidFill>
                  <a:srgbClr val="0000FF"/>
                </a:solidFill>
              </a:rPr>
              <a:t> σε πήκτωμα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215516" y="1161744"/>
            <a:ext cx="8712968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Η </a:t>
            </a:r>
            <a:r>
              <a:rPr lang="el-GR" b="1" dirty="0" err="1"/>
              <a:t>ηλεκτροφόρηση</a:t>
            </a:r>
            <a:r>
              <a:rPr lang="el-GR" b="1" dirty="0"/>
              <a:t> πηκτώματος</a:t>
            </a:r>
            <a:r>
              <a:rPr lang="el-GR" dirty="0"/>
              <a:t> διαχωρίζει μόρια </a:t>
            </a:r>
            <a:r>
              <a:rPr lang="en-US" dirty="0"/>
              <a:t>DNA</a:t>
            </a:r>
            <a:r>
              <a:rPr lang="el-GR" dirty="0"/>
              <a:t> και</a:t>
            </a:r>
            <a:r>
              <a:rPr lang="en-US" dirty="0"/>
              <a:t> RNA </a:t>
            </a:r>
            <a:r>
              <a:rPr lang="el-GR" dirty="0"/>
              <a:t>σύμφωνα με το μέγεθός τους.</a:t>
            </a:r>
          </a:p>
        </p:txBody>
      </p:sp>
    </p:spTree>
    <p:extLst>
      <p:ext uri="{BB962C8B-B14F-4D97-AF65-F5344CB8AC3E}">
        <p14:creationId xmlns:p14="http://schemas.microsoft.com/office/powerpoint/2010/main" val="384124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899592" y="6228020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Διαχωρισμός μορίων </a:t>
            </a:r>
            <a:r>
              <a:rPr lang="en-US" b="1" dirty="0"/>
              <a:t>DNA </a:t>
            </a:r>
            <a:r>
              <a:rPr lang="el-GR" b="1" dirty="0"/>
              <a:t>με </a:t>
            </a:r>
            <a:r>
              <a:rPr lang="el-GR" b="1" dirty="0" err="1"/>
              <a:t>ηλεκτροφόρηση</a:t>
            </a:r>
            <a:r>
              <a:rPr lang="el-GR" b="1" dirty="0"/>
              <a:t> πηκτώματος.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E76CAF-59AE-4BB9-A342-0DF790FA34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5386" y="1037081"/>
            <a:ext cx="5993227" cy="5053286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606C2900-D841-43F5-A6D8-20118CB0CF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2357"/>
          </a:xfrm>
        </p:spPr>
        <p:txBody>
          <a:bodyPr>
            <a:normAutofit/>
          </a:bodyPr>
          <a:lstStyle/>
          <a:p>
            <a:r>
              <a:rPr lang="el-GR" altLang="el-GR" sz="3000" b="1" dirty="0" err="1">
                <a:solidFill>
                  <a:srgbClr val="0000FF"/>
                </a:solidFill>
              </a:rPr>
              <a:t>Ηλεκτροφόρηση</a:t>
            </a:r>
            <a:r>
              <a:rPr lang="el-GR" altLang="el-GR" sz="3000" b="1" dirty="0">
                <a:solidFill>
                  <a:srgbClr val="0000FF"/>
                </a:solidFill>
              </a:rPr>
              <a:t> σε πήκτωμα </a:t>
            </a:r>
            <a:r>
              <a:rPr lang="el-GR" altLang="el-GR" sz="3000" b="1" dirty="0" err="1">
                <a:solidFill>
                  <a:srgbClr val="0000FF"/>
                </a:solidFill>
              </a:rPr>
              <a:t>αγαρόζης</a:t>
            </a:r>
            <a:endParaRPr lang="el-GR" altLang="el-GR" sz="3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331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9E9A67-3B00-49C4-B623-F8E3C56D8DD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505" y="0"/>
            <a:ext cx="85229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873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9806DF-4C1F-4BAE-94D6-64821FCEF1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2190"/>
            <a:ext cx="9144000" cy="609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037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24664A-C1D1-4D9E-A3CC-FED5AD1690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310623"/>
            <a:ext cx="4677296" cy="24482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EF2426-9274-4675-B42C-58D85530A29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1018" y="692696"/>
            <a:ext cx="2491422" cy="49685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3EBC7A-48D6-49A6-8388-99613D2759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3068960"/>
            <a:ext cx="4677296" cy="331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002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A347839-2B36-4607-B745-29656D5B3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050" y="1052736"/>
            <a:ext cx="7327900" cy="52070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42A7A1E6-A046-4C84-8E32-885EBC7FAB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2357"/>
          </a:xfrm>
        </p:spPr>
        <p:txBody>
          <a:bodyPr>
            <a:normAutofit/>
          </a:bodyPr>
          <a:lstStyle/>
          <a:p>
            <a:r>
              <a:rPr lang="el-GR" altLang="el-GR" sz="3000" b="1" dirty="0" err="1">
                <a:solidFill>
                  <a:srgbClr val="0000FF"/>
                </a:solidFill>
              </a:rPr>
              <a:t>Ηλεκτροφόρηση</a:t>
            </a:r>
            <a:r>
              <a:rPr lang="el-GR" altLang="el-GR" sz="3000" b="1" dirty="0">
                <a:solidFill>
                  <a:srgbClr val="0000FF"/>
                </a:solidFill>
              </a:rPr>
              <a:t> σε πήκτωμα </a:t>
            </a:r>
            <a:r>
              <a:rPr lang="el-GR" altLang="el-GR" sz="3000" b="1" dirty="0" err="1">
                <a:solidFill>
                  <a:srgbClr val="0000FF"/>
                </a:solidFill>
              </a:rPr>
              <a:t>πολυακρυλαμίδης</a:t>
            </a:r>
            <a:r>
              <a:rPr lang="el-GR" altLang="el-GR" sz="3000" b="1" dirty="0">
                <a:solidFill>
                  <a:srgbClr val="0000FF"/>
                </a:solidFill>
              </a:rPr>
              <a:t> </a:t>
            </a:r>
            <a:r>
              <a:rPr lang="en-US" altLang="el-GR" sz="3000" b="1" dirty="0">
                <a:solidFill>
                  <a:srgbClr val="0000FF"/>
                </a:solidFill>
              </a:rPr>
              <a:t>(PAGE)</a:t>
            </a:r>
            <a:endParaRPr lang="el-GR" altLang="el-GR" sz="3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0482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A0B331-3E5B-4170-B5C3-7CB4DB8DC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0800" y="863600"/>
            <a:ext cx="6502400" cy="51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1817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49FC30-8464-4F18-BC31-A233F740C72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0028" y="512676"/>
            <a:ext cx="4663944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819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794B50-156C-4901-99B9-A7C27028E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3415" y="332656"/>
            <a:ext cx="3120164" cy="24438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8FCA17-C406-4945-8647-5EC5BF03DBD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332656"/>
            <a:ext cx="4393480" cy="24438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0BA1BE-D580-4C07-945C-3B293A55047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28" y="3068960"/>
            <a:ext cx="518886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710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DC6E17-3CC2-4C0E-B42A-AC33CD9B8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700" y="38735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4734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C6EEEF-A810-4DC8-A886-7D64C37F41C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5528" y="1484784"/>
            <a:ext cx="5172943" cy="23762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0D1EBF-7A78-4921-971E-0941446B55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896" y="4337335"/>
            <a:ext cx="4140200" cy="207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5BE2EE-199A-4D89-9296-D08E8E99B5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4337335"/>
            <a:ext cx="2921000" cy="20701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1C578738-52E4-4108-A160-8771DE6F5A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2357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Χρώση πηκτωμάτων για </a:t>
            </a:r>
            <a:r>
              <a:rPr lang="el-GR" altLang="el-GR" sz="3000" b="1" dirty="0" err="1">
                <a:solidFill>
                  <a:srgbClr val="0000FF"/>
                </a:solidFill>
              </a:rPr>
              <a:t>νουκλεϊκά</a:t>
            </a:r>
            <a:r>
              <a:rPr lang="el-GR" altLang="el-GR" sz="3000" b="1" dirty="0">
                <a:solidFill>
                  <a:srgbClr val="0000FF"/>
                </a:solidFill>
              </a:rPr>
              <a:t> οξέα</a:t>
            </a:r>
          </a:p>
        </p:txBody>
      </p:sp>
    </p:spTree>
    <p:extLst>
      <p:ext uri="{BB962C8B-B14F-4D97-AF65-F5344CB8AC3E}">
        <p14:creationId xmlns:p14="http://schemas.microsoft.com/office/powerpoint/2010/main" val="23910640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211485-D898-4A31-BE24-23EF35E85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8368" y="380957"/>
            <a:ext cx="3287263" cy="29585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B98CAA-8146-44F8-91B4-223E868FA8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2443" y="3518507"/>
            <a:ext cx="4459111" cy="303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660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899592" y="5661248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Ηλεκτροφόρηση</a:t>
            </a:r>
            <a:r>
              <a:rPr lang="el-GR" b="1" dirty="0"/>
              <a:t> πηκτώματος σε παλλόμενο πεδίο.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E58025-6227-4356-B025-486A7AC140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662" y="1304576"/>
            <a:ext cx="4392675" cy="4248847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3052A4D4-5AAE-4A3B-80EC-580FCC2D9B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2357"/>
          </a:xfrm>
        </p:spPr>
        <p:txBody>
          <a:bodyPr>
            <a:normAutofit/>
          </a:bodyPr>
          <a:lstStyle/>
          <a:p>
            <a:r>
              <a:rPr lang="en-US" altLang="el-GR" sz="3000" b="1" dirty="0">
                <a:solidFill>
                  <a:srgbClr val="0000FF"/>
                </a:solidFill>
              </a:rPr>
              <a:t>Pulsed-field gel electrophoresis</a:t>
            </a:r>
            <a:endParaRPr lang="el-GR" altLang="el-GR" sz="3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9772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EAC954-0C36-48B9-9AE1-C8932165C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260648"/>
            <a:ext cx="6502400" cy="3416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D29E8D-272A-43ED-88EA-7CAE2AC030F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3616" y="3980001"/>
            <a:ext cx="5486400" cy="260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8367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rgbClr val="0000FF"/>
                </a:solidFill>
              </a:rPr>
              <a:t>Πέψη με περιοριστικές </a:t>
            </a:r>
            <a:r>
              <a:rPr lang="el-GR" sz="3200" b="1" dirty="0" err="1">
                <a:solidFill>
                  <a:srgbClr val="0000FF"/>
                </a:solidFill>
              </a:rPr>
              <a:t>ενδονουκλεάσες</a:t>
            </a:r>
            <a:endParaRPr lang="el-GR" altLang="el-GR" sz="3000" b="1" dirty="0">
              <a:solidFill>
                <a:srgbClr val="0000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215516" y="1161744"/>
            <a:ext cx="871296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Η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ηλεκτροφόρηση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πηκτώματος διαχωρίζει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και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RNA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σύμφωνα με το μέγεθός τους.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Οι </a:t>
            </a:r>
            <a:r>
              <a:rPr lang="el-GR" b="1" dirty="0"/>
              <a:t>περιοριστικές </a:t>
            </a:r>
            <a:r>
              <a:rPr lang="el-GR" b="1" dirty="0" err="1"/>
              <a:t>ενδονουκλεάσες</a:t>
            </a:r>
            <a:r>
              <a:rPr lang="el-GR" dirty="0"/>
              <a:t> μπορούν να διασπούν τα μόρια </a:t>
            </a:r>
            <a:r>
              <a:rPr lang="en-US" dirty="0"/>
              <a:t>DNA </a:t>
            </a:r>
            <a:r>
              <a:rPr lang="el-GR" dirty="0"/>
              <a:t>σε συγκεκριμένες θέσεις.</a:t>
            </a:r>
          </a:p>
        </p:txBody>
      </p:sp>
    </p:spTree>
    <p:extLst>
      <p:ext uri="{BB962C8B-B14F-4D97-AF65-F5344CB8AC3E}">
        <p14:creationId xmlns:p14="http://schemas.microsoft.com/office/powerpoint/2010/main" val="183688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899592" y="5805264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Πέψη ενός τμήματος </a:t>
            </a:r>
            <a:r>
              <a:rPr lang="en-US" b="1" dirty="0"/>
              <a:t>DNA </a:t>
            </a:r>
            <a:r>
              <a:rPr lang="el-GR" b="1" dirty="0"/>
              <a:t>με την </a:t>
            </a:r>
            <a:r>
              <a:rPr lang="el-GR" b="1" dirty="0" err="1"/>
              <a:t>ενδονουκλεάση</a:t>
            </a:r>
            <a:r>
              <a:rPr lang="el-GR" b="1" dirty="0"/>
              <a:t> </a:t>
            </a:r>
            <a:r>
              <a:rPr lang="en-US" b="1" dirty="0" err="1"/>
              <a:t>EcoRI</a:t>
            </a:r>
            <a:r>
              <a:rPr lang="en-US" b="1" dirty="0"/>
              <a:t>.</a:t>
            </a:r>
            <a:endParaRPr lang="el-GR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6A0291-B8F5-427D-ACB1-8C38C138F686}"/>
              </a:ext>
            </a:extLst>
          </p:cNvPr>
          <p:cNvGrpSpPr/>
          <p:nvPr/>
        </p:nvGrpSpPr>
        <p:grpSpPr>
          <a:xfrm>
            <a:off x="1548030" y="1188740"/>
            <a:ext cx="6047940" cy="4480520"/>
            <a:chOff x="2412492" y="1828800"/>
            <a:chExt cx="4319016" cy="32004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F21571E-E9CB-40FF-92C5-A2D3F77B2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12492" y="1828800"/>
              <a:ext cx="4319016" cy="32004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72AD01F-1BF8-46D0-A284-AD4F0792FCC9}"/>
                </a:ext>
              </a:extLst>
            </p:cNvPr>
            <p:cNvSpPr/>
            <p:nvPr/>
          </p:nvSpPr>
          <p:spPr>
            <a:xfrm>
              <a:off x="4859300" y="4653136"/>
              <a:ext cx="1872208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l-GR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06926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Κλωνοποίηση </a:t>
            </a:r>
            <a:r>
              <a:rPr lang="en-GB" altLang="el-GR" sz="3000" b="1" dirty="0">
                <a:solidFill>
                  <a:srgbClr val="0000FF"/>
                </a:solidFill>
              </a:rPr>
              <a:t>DNA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971600" y="1124744"/>
            <a:ext cx="7200800" cy="5563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000" u="sng" dirty="0">
                <a:solidFill>
                  <a:srgbClr val="0000FF"/>
                </a:solidFill>
              </a:rPr>
              <a:t>Έννοιες</a:t>
            </a:r>
          </a:p>
          <a:p>
            <a:pPr algn="just">
              <a:spcAft>
                <a:spcPts val="300"/>
              </a:spcAft>
            </a:pPr>
            <a:endParaRPr lang="el-GR" dirty="0"/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Περιοριστικές </a:t>
            </a:r>
            <a:r>
              <a:rPr lang="el-GR" dirty="0" err="1"/>
              <a:t>ενδονουκλεάσες</a:t>
            </a:r>
            <a:r>
              <a:rPr lang="en-US" dirty="0"/>
              <a:t> (restriction endonucleases)</a:t>
            </a:r>
            <a:endParaRPr lang="el-GR" dirty="0"/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Κλωνοποίηση </a:t>
            </a:r>
            <a:r>
              <a:rPr lang="en-US" dirty="0"/>
              <a:t>DNA (DNA cloning)</a:t>
            </a:r>
            <a:endParaRPr lang="el-GR" dirty="0"/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Φορέας (</a:t>
            </a:r>
            <a:r>
              <a:rPr lang="en-US" dirty="0"/>
              <a:t>vector)</a:t>
            </a:r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 err="1"/>
              <a:t>Πλασμίδιο</a:t>
            </a:r>
            <a:r>
              <a:rPr lang="el-GR" dirty="0"/>
              <a:t> (</a:t>
            </a:r>
            <a:r>
              <a:rPr lang="en-US" dirty="0"/>
              <a:t>plasmid)</a:t>
            </a:r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 err="1"/>
              <a:t>Κοσμίδιο</a:t>
            </a:r>
            <a:r>
              <a:rPr lang="el-GR" dirty="0"/>
              <a:t> </a:t>
            </a:r>
            <a:r>
              <a:rPr lang="en-US" dirty="0"/>
              <a:t>(</a:t>
            </a:r>
            <a:r>
              <a:rPr lang="en-US" dirty="0" err="1"/>
              <a:t>cosmid</a:t>
            </a:r>
            <a:r>
              <a:rPr lang="en-US" dirty="0"/>
              <a:t>)</a:t>
            </a:r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Τεχνητό χρωμόσωμα βακτηρίων </a:t>
            </a:r>
            <a:r>
              <a:rPr lang="en-US" dirty="0"/>
              <a:t>(Bacterial artificial chromosome, BAC)</a:t>
            </a:r>
            <a:endParaRPr lang="el-GR" dirty="0"/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Τεχνητό χρωμόσωμα ζυμομύκητα </a:t>
            </a:r>
            <a:r>
              <a:rPr lang="en-US" dirty="0"/>
              <a:t>(Yeast artificial chromosome, YAC)</a:t>
            </a:r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Φορέας έκφρασης (</a:t>
            </a:r>
            <a:r>
              <a:rPr lang="en-US" dirty="0"/>
              <a:t>expression vector)</a:t>
            </a:r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Δορυφορικός φορέας (</a:t>
            </a:r>
            <a:r>
              <a:rPr lang="en-US" dirty="0"/>
              <a:t>shuttle vector</a:t>
            </a:r>
            <a:r>
              <a:rPr lang="el-GR" dirty="0"/>
              <a:t>)</a:t>
            </a:r>
            <a:endParaRPr lang="en-US" dirty="0"/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dirty="0"/>
              <a:t>DNA </a:t>
            </a:r>
            <a:r>
              <a:rPr lang="el-GR" dirty="0" err="1"/>
              <a:t>λιγάση</a:t>
            </a:r>
            <a:r>
              <a:rPr lang="el-GR" dirty="0"/>
              <a:t> </a:t>
            </a:r>
            <a:r>
              <a:rPr lang="en-US" dirty="0"/>
              <a:t>(DNA ligase)</a:t>
            </a:r>
            <a:endParaRPr lang="el-GR" dirty="0"/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Μετασχηματισμός </a:t>
            </a:r>
            <a:r>
              <a:rPr lang="en-US" dirty="0"/>
              <a:t>(transformation)</a:t>
            </a:r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Γενετική επιδεκτικότητα (</a:t>
            </a:r>
            <a:r>
              <a:rPr lang="en-US" dirty="0"/>
              <a:t>genetic competence)</a:t>
            </a:r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Βιβλιοθήκη </a:t>
            </a:r>
            <a:r>
              <a:rPr lang="en-US" dirty="0"/>
              <a:t>DNA (DNA library)</a:t>
            </a:r>
            <a:endParaRPr lang="el-GR" dirty="0"/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 err="1"/>
              <a:t>Γονιδιωματική</a:t>
            </a:r>
            <a:r>
              <a:rPr lang="el-GR" dirty="0"/>
              <a:t> βιβλιοθήκη </a:t>
            </a:r>
            <a:r>
              <a:rPr lang="en-US" dirty="0"/>
              <a:t>(genome library)</a:t>
            </a:r>
            <a:endParaRPr lang="el-GR" dirty="0"/>
          </a:p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l-GR" dirty="0"/>
              <a:t>Βιβλιοθήκη </a:t>
            </a:r>
            <a:r>
              <a:rPr lang="en-US" dirty="0"/>
              <a:t>cDNA</a:t>
            </a:r>
            <a:r>
              <a:rPr lang="el-GR" dirty="0"/>
              <a:t> </a:t>
            </a:r>
            <a:r>
              <a:rPr lang="en-US" dirty="0"/>
              <a:t>(cDNA library)</a:t>
            </a:r>
          </a:p>
        </p:txBody>
      </p:sp>
    </p:spTree>
    <p:extLst>
      <p:ext uri="{BB962C8B-B14F-4D97-AF65-F5344CB8AC3E}">
        <p14:creationId xmlns:p14="http://schemas.microsoft.com/office/powerpoint/2010/main" val="5180788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Κλωνοποίηση </a:t>
            </a:r>
            <a:r>
              <a:rPr lang="en-GB" altLang="el-GR" sz="3000" b="1" dirty="0">
                <a:solidFill>
                  <a:srgbClr val="0000FF"/>
                </a:solidFill>
              </a:rPr>
              <a:t>DNA</a:t>
            </a:r>
            <a:endParaRPr lang="el-GR" altLang="el-GR" sz="3000" b="1" dirty="0">
              <a:solidFill>
                <a:srgbClr val="0000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540000" y="1340768"/>
            <a:ext cx="8064000" cy="3988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l-GR" dirty="0"/>
              <a:t>Οι περιοριστικές </a:t>
            </a:r>
            <a:r>
              <a:rPr lang="el-GR" dirty="0" err="1"/>
              <a:t>ενδονουκλεάσες</a:t>
            </a:r>
            <a:r>
              <a:rPr lang="el-GR" dirty="0"/>
              <a:t> μπορούν να διασπούν τα μόρια </a:t>
            </a:r>
            <a:r>
              <a:rPr lang="en-US" dirty="0"/>
              <a:t>DNA </a:t>
            </a:r>
            <a:r>
              <a:rPr lang="el-GR" dirty="0"/>
              <a:t>σε συγκεκριμένες θέσεις.</a:t>
            </a:r>
          </a:p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l-GR" dirty="0"/>
              <a:t>Κλωνοποίηση </a:t>
            </a:r>
            <a:r>
              <a:rPr lang="en-US" dirty="0"/>
              <a:t>DNA.</a:t>
            </a:r>
          </a:p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l-GR" dirty="0"/>
              <a:t>Ο φορέας </a:t>
            </a:r>
            <a:r>
              <a:rPr lang="en-US" dirty="0"/>
              <a:t>DNA </a:t>
            </a:r>
            <a:r>
              <a:rPr lang="el-GR" dirty="0"/>
              <a:t>είναι δυνατόν να εισαχθεί σε οργανισμούς-ξενιστές με μετασχηματισμό.</a:t>
            </a:r>
          </a:p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l-GR" dirty="0"/>
              <a:t>Βιβλιοθήκες</a:t>
            </a:r>
            <a:r>
              <a:rPr lang="en-US" dirty="0"/>
              <a:t> DNA</a:t>
            </a:r>
            <a:r>
              <a:rPr lang="el-GR" dirty="0"/>
              <a:t> μπορούν να δημιουργηθούν με κλωνοποίηση</a:t>
            </a:r>
            <a:r>
              <a:rPr lang="en-US" dirty="0"/>
              <a:t>.</a:t>
            </a:r>
          </a:p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l-GR" dirty="0"/>
              <a:t>Η υβριδοποίηση μπορεί να χρησιμοποιηθεί για να </a:t>
            </a:r>
            <a:r>
              <a:rPr lang="el-GR" dirty="0" err="1"/>
              <a:t>ταυτοποιηθεί</a:t>
            </a:r>
            <a:r>
              <a:rPr lang="el-GR" dirty="0"/>
              <a:t> ένας συγκεκριμένος κλώνος σε μια βιβλιοθήκη </a:t>
            </a:r>
            <a:r>
              <a:rPr lang="en-US" dirty="0"/>
              <a:t>DNA.</a:t>
            </a:r>
          </a:p>
        </p:txBody>
      </p:sp>
    </p:spTree>
    <p:extLst>
      <p:ext uri="{BB962C8B-B14F-4D97-AF65-F5344CB8AC3E}">
        <p14:creationId xmlns:p14="http://schemas.microsoft.com/office/powerpoint/2010/main" val="376405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04F3FFE8-4A1A-4761-AF8D-7B863F719B2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Περιοριστικές </a:t>
            </a:r>
            <a:r>
              <a:rPr lang="el-GR" altLang="el-GR" sz="2800" b="1" dirty="0" err="1">
                <a:solidFill>
                  <a:srgbClr val="0000FF"/>
                </a:solidFill>
                <a:cs typeface="Arial" pitchFamily="34" charset="0"/>
              </a:rPr>
              <a:t>ενδονουκλεάσες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(restriction endonucleases)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5A6655-FA1B-4CFB-A5DE-345BB05ADE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2587" y="1124744"/>
            <a:ext cx="3829893" cy="5229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AC8216-F4D9-40AB-853D-058D21EB41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476" y="2479656"/>
            <a:ext cx="4464496" cy="189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3328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540000" y="4941168"/>
            <a:ext cx="806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Μερικές περιοριστικές </a:t>
            </a:r>
            <a:r>
              <a:rPr lang="el-GR" b="1" dirty="0" err="1"/>
              <a:t>ενδονουκλεάσες</a:t>
            </a:r>
            <a:r>
              <a:rPr lang="el-GR" b="1" dirty="0"/>
              <a:t> και οι αλληλουχίες που αναγνωρίζουν.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3155FB-52F5-415D-84DF-BE409F9E9C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8956" y="2053606"/>
            <a:ext cx="5846087" cy="275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240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209536" y="800708"/>
            <a:ext cx="6724928" cy="5628955"/>
            <a:chOff x="1105987" y="1419497"/>
            <a:chExt cx="6096641" cy="498403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05987" y="1419497"/>
              <a:ext cx="6096640" cy="4654331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6719622" y="5733879"/>
              <a:ext cx="483006" cy="5312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05988" y="5930537"/>
              <a:ext cx="6096639" cy="472999"/>
            </a:xfrm>
            <a:prstGeom prst="rect">
              <a:avLst/>
            </a:prstGeom>
          </p:spPr>
        </p:pic>
      </p:grpSp>
      <p:sp>
        <p:nvSpPr>
          <p:cNvPr id="8" name="Rectangle 2">
            <a:extLst>
              <a:ext uri="{FF2B5EF4-FFF2-40B4-BE49-F238E27FC236}">
                <a16:creationId xmlns:a16="http://schemas.microsoft.com/office/drawing/2014/main" id="{F10F989F-7CD8-4E88-B3C3-6E2BD83F34DE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Περιοριστικές </a:t>
            </a:r>
            <a:r>
              <a:rPr lang="el-GR" altLang="el-GR" sz="2800" b="1" dirty="0" err="1">
                <a:solidFill>
                  <a:srgbClr val="0000FF"/>
                </a:solidFill>
                <a:cs typeface="Arial" pitchFamily="34" charset="0"/>
              </a:rPr>
              <a:t>ενδονουκλεάσες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(restriction endonucleases)</a:t>
            </a:r>
          </a:p>
        </p:txBody>
      </p:sp>
    </p:spTree>
    <p:extLst>
      <p:ext uri="{BB962C8B-B14F-4D97-AF65-F5344CB8AC3E}">
        <p14:creationId xmlns:p14="http://schemas.microsoft.com/office/powerpoint/2010/main" val="486642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108000" y="5733256"/>
            <a:ext cx="892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Αλληλουχίες αναγνώρισης και θέσεις θραύσης διαφόρων περιοριστικών </a:t>
            </a:r>
            <a:r>
              <a:rPr lang="el-GR" b="1" dirty="0" err="1"/>
              <a:t>ενδονουκλεασών</a:t>
            </a:r>
            <a:r>
              <a:rPr lang="el-GR" b="1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6CF130-8D56-4F3F-A6D5-D7F096B824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2000" y="1248933"/>
            <a:ext cx="4860000" cy="436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3265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899592" y="5291916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Σχάση σε μια θέση </a:t>
            </a:r>
            <a:r>
              <a:rPr lang="en-US" b="1" dirty="0" err="1"/>
              <a:t>EcoRI</a:t>
            </a:r>
            <a:r>
              <a:rPr lang="en-US" b="1" dirty="0"/>
              <a:t>.</a:t>
            </a:r>
            <a:endParaRPr lang="el-GR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ACDD8B-C412-4021-873D-B152B8A894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2000" y="1733971"/>
            <a:ext cx="4860000" cy="339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7855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3233" y="878541"/>
            <a:ext cx="5457192" cy="5842688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04F3FFE8-4A1A-4761-AF8D-7B863F719B2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Περιοριστικές </a:t>
            </a:r>
            <a:r>
              <a:rPr lang="el-GR" altLang="el-GR" sz="2800" b="1" dirty="0" err="1">
                <a:solidFill>
                  <a:srgbClr val="0000FF"/>
                </a:solidFill>
                <a:cs typeface="Arial" pitchFamily="34" charset="0"/>
              </a:rPr>
              <a:t>ενδονουκλεάσες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(restriction endonucleases)</a:t>
            </a:r>
          </a:p>
        </p:txBody>
      </p:sp>
    </p:spTree>
    <p:extLst>
      <p:ext uri="{BB962C8B-B14F-4D97-AF65-F5344CB8AC3E}">
        <p14:creationId xmlns:p14="http://schemas.microsoft.com/office/powerpoint/2010/main" val="17750372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608CC3-2FC3-43F2-9875-BBF751E57A0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205" y="1412776"/>
            <a:ext cx="4950197" cy="33131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B43B79-A2CE-4C8D-B288-1167722FBE3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4128" y="0"/>
            <a:ext cx="3005667" cy="6858000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80095EA7-0E21-4629-9940-EACFCA6FD1AE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529208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Περιοριστικές </a:t>
            </a:r>
            <a:r>
              <a:rPr lang="el-GR" altLang="el-GR" sz="2800" b="1" dirty="0" err="1">
                <a:solidFill>
                  <a:srgbClr val="0000FF"/>
                </a:solidFill>
                <a:cs typeface="Arial" pitchFamily="34" charset="0"/>
              </a:rPr>
              <a:t>ενδονουκλεάσες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(restriction endonucleases)</a:t>
            </a:r>
          </a:p>
        </p:txBody>
      </p:sp>
    </p:spTree>
    <p:extLst>
      <p:ext uri="{BB962C8B-B14F-4D97-AF65-F5344CB8AC3E}">
        <p14:creationId xmlns:p14="http://schemas.microsoft.com/office/powerpoint/2010/main" val="10215756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9B0E25B-98BE-4C5B-A4AC-4D1A363FECA1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Περιοριστικός χάρτης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(restriction map)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7DAA32-B3DA-4220-B177-A51AB1377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5976" y="980728"/>
            <a:ext cx="4086225" cy="18859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9AC1AA-FB8A-4666-9EEC-4E6492877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5436" y="3501033"/>
            <a:ext cx="3390900" cy="2590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2727C4-8DC7-48CF-9247-DFB06E335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097" y="1700808"/>
            <a:ext cx="3114675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24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520000" y="0"/>
            <a:ext cx="6192688" cy="6858000"/>
            <a:chOff x="1193074" y="383178"/>
            <a:chExt cx="5416732" cy="608293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93074" y="383178"/>
              <a:ext cx="5416732" cy="465908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93074" y="3596633"/>
              <a:ext cx="5416732" cy="2869475"/>
            </a:xfrm>
            <a:prstGeom prst="rect">
              <a:avLst/>
            </a:prstGeom>
          </p:spPr>
        </p:pic>
      </p:grpSp>
      <p:sp>
        <p:nvSpPr>
          <p:cNvPr id="6" name="Rectangle 2">
            <a:extLst>
              <a:ext uri="{FF2B5EF4-FFF2-40B4-BE49-F238E27FC236}">
                <a16:creationId xmlns:a16="http://schemas.microsoft.com/office/drawing/2014/main" id="{4698A930-6425-4D68-8DB1-E7AA607D838F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2843808" cy="11247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Φορέας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vector) 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για κλωνοποίηση</a:t>
            </a:r>
            <a:endParaRPr lang="en-US" altLang="el-GR" sz="2800" b="1" dirty="0">
              <a:solidFill>
                <a:srgbClr val="0000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5065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08720"/>
            <a:ext cx="9144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4988" lvl="1" indent="-460375">
              <a:spcAft>
                <a:spcPts val="12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+mj-lt"/>
                <a:cs typeface="Arial" panose="020B0604020202020204" pitchFamily="34" charset="0"/>
              </a:rPr>
              <a:t>Cloning a fragment of DNA requires a specially engineered vector.</a:t>
            </a:r>
          </a:p>
          <a:p>
            <a:pPr marL="534988" lvl="1" indent="-460375">
              <a:spcAft>
                <a:spcPts val="12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+mj-lt"/>
                <a:cs typeface="Arial" panose="020B0604020202020204" pitchFamily="34" charset="0"/>
              </a:rPr>
              <a:t>Blue/white selection allows the identification of bacteria that contain the vector plasmid and vector plasmids that contain an insert.</a:t>
            </a:r>
            <a:endParaRPr lang="el-GR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AEDECE9-5CFC-42E2-908B-4F7219A933E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Blue/white screening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F82E338-A5EA-4585-8D14-C7C14E91B132}"/>
              </a:ext>
            </a:extLst>
          </p:cNvPr>
          <p:cNvGrpSpPr/>
          <p:nvPr/>
        </p:nvGrpSpPr>
        <p:grpSpPr>
          <a:xfrm>
            <a:off x="683568" y="2245514"/>
            <a:ext cx="7776864" cy="4408931"/>
            <a:chOff x="683568" y="2245514"/>
            <a:chExt cx="7776864" cy="440893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42442D2-C99E-473E-B9CE-B1712330A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3568" y="2245514"/>
              <a:ext cx="7776864" cy="440893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A42C85E-B931-4BB0-8A7A-A0BB60D15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3568" y="2245514"/>
              <a:ext cx="2263857" cy="10160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86373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494765"/>
            <a:ext cx="3868470" cy="386847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93633588-705A-4E3C-9313-A4BC8A959358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Blue/white screening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03ED1C-779C-48DB-813A-A61CA7BC5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1289" y="2019300"/>
            <a:ext cx="4067175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608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4704"/>
            <a:ext cx="914400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4988" lvl="1" indent="-460375"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+mj-lt"/>
                <a:cs typeface="Arial" panose="020B0604020202020204" pitchFamily="34" charset="0"/>
              </a:rPr>
              <a:t>High level expression of recombinant proteins in bacteria is a common process in Biotechnology. The production of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human insulin</a:t>
            </a:r>
            <a:r>
              <a:rPr lang="en-US" dirty="0">
                <a:latin typeface="+mj-lt"/>
                <a:cs typeface="Arial" panose="020B0604020202020204" pitchFamily="34" charset="0"/>
              </a:rPr>
              <a:t> in bacteria is one such example. Another example is the production of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plant calreticulin protein</a:t>
            </a:r>
            <a:r>
              <a:rPr lang="en-US" dirty="0">
                <a:latin typeface="+mj-lt"/>
                <a:cs typeface="Arial" panose="020B0604020202020204" pitchFamily="34" charset="0"/>
              </a:rPr>
              <a:t> in bacteria as a means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to generate anti-calreticulin antibodies in rabbits</a:t>
            </a:r>
            <a:r>
              <a:rPr lang="en-US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534988" lvl="1" indent="-460375"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+mj-lt"/>
                <a:cs typeface="Arial" panose="020B0604020202020204" pitchFamily="34" charset="0"/>
              </a:rPr>
              <a:t>Probably the most widely used bacterial protein expression is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the </a:t>
            </a:r>
            <a:r>
              <a:rPr lang="en-US" b="1" dirty="0" err="1">
                <a:latin typeface="+mj-lt"/>
                <a:cs typeface="Arial" panose="020B0604020202020204" pitchFamily="34" charset="0"/>
              </a:rPr>
              <a:t>pET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 vector system</a:t>
            </a:r>
            <a:r>
              <a:rPr lang="el-GR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dirty="0">
                <a:latin typeface="+mj-lt"/>
                <a:cs typeface="Arial" panose="020B0604020202020204" pitchFamily="34" charset="0"/>
              </a:rPr>
              <a:t>which was developed in 1984 by Bill Studier and colleagues at Brookhaven National Labs. The vector system is now sold commercially.</a:t>
            </a:r>
          </a:p>
          <a:p>
            <a:pPr marL="534988" lvl="1" indent="-460375"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+mj-lt"/>
                <a:cs typeface="Arial" panose="020B0604020202020204" pitchFamily="34" charset="0"/>
              </a:rPr>
              <a:t>One of the most innovative </a:t>
            </a:r>
            <a:r>
              <a:rPr lang="en-US" dirty="0" err="1">
                <a:latin typeface="+mj-lt"/>
                <a:cs typeface="Arial" panose="020B0604020202020204" pitchFamily="34" charset="0"/>
              </a:rPr>
              <a:t>pET</a:t>
            </a:r>
            <a:r>
              <a:rPr lang="en-US" dirty="0">
                <a:latin typeface="+mj-lt"/>
                <a:cs typeface="Arial" panose="020B0604020202020204" pitchFamily="34" charset="0"/>
              </a:rPr>
              <a:t> vectors is </a:t>
            </a:r>
            <a:r>
              <a:rPr lang="en-US" b="1" dirty="0" err="1">
                <a:latin typeface="+mj-lt"/>
                <a:cs typeface="Arial" panose="020B0604020202020204" pitchFamily="34" charset="0"/>
              </a:rPr>
              <a:t>pETBlue</a:t>
            </a:r>
            <a:r>
              <a:rPr lang="el-GR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dirty="0">
                <a:latin typeface="+mj-lt"/>
                <a:cs typeface="Arial" panose="020B0604020202020204" pitchFamily="34" charset="0"/>
              </a:rPr>
              <a:t>which utilizes a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lacZ gene</a:t>
            </a:r>
            <a:r>
              <a:rPr lang="en-US" dirty="0">
                <a:latin typeface="+mj-lt"/>
                <a:cs typeface="Arial" panose="020B0604020202020204" pitchFamily="34" charset="0"/>
              </a:rPr>
              <a:t> (alpha region)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on the opposite coding strand</a:t>
            </a:r>
            <a:r>
              <a:rPr lang="en-US" dirty="0">
                <a:latin typeface="+mj-lt"/>
                <a:cs typeface="Arial" panose="020B0604020202020204" pitchFamily="34" charset="0"/>
              </a:rPr>
              <a:t> such that blue-white screening can be done but the recombinant protein does not contain any lacZ fusion sequences.</a:t>
            </a:r>
            <a:endParaRPr lang="el-GR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AEDECE9-5CFC-42E2-908B-4F7219A933E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Blue/white screening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48F0417-8469-47C9-B37E-C747B971EEE8}"/>
              </a:ext>
            </a:extLst>
          </p:cNvPr>
          <p:cNvGrpSpPr/>
          <p:nvPr/>
        </p:nvGrpSpPr>
        <p:grpSpPr>
          <a:xfrm>
            <a:off x="611560" y="3851176"/>
            <a:ext cx="3744416" cy="2832699"/>
            <a:chOff x="611560" y="3851176"/>
            <a:chExt cx="3744416" cy="283269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18CD8FE-B5BA-4F5A-857E-8A7D8A9B4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1560" y="3881804"/>
              <a:ext cx="3744416" cy="2802071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47F3715-557D-444C-940F-1CAB4EC214D4}"/>
                </a:ext>
              </a:extLst>
            </p:cNvPr>
            <p:cNvSpPr txBox="1"/>
            <p:nvPr/>
          </p:nvSpPr>
          <p:spPr>
            <a:xfrm>
              <a:off x="2195736" y="3851176"/>
              <a:ext cx="324000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000" i="1" dirty="0" err="1"/>
                <a:t>lacI</a:t>
              </a:r>
              <a:endParaRPr lang="en-US" sz="1000" i="1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863AFF8-778F-4B57-88ED-9A347C8C9B95}"/>
              </a:ext>
            </a:extLst>
          </p:cNvPr>
          <p:cNvGrpSpPr/>
          <p:nvPr/>
        </p:nvGrpSpPr>
        <p:grpSpPr>
          <a:xfrm>
            <a:off x="4932040" y="4253819"/>
            <a:ext cx="3600400" cy="1983493"/>
            <a:chOff x="4932040" y="4253819"/>
            <a:chExt cx="3600400" cy="198349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69A5DF6-6C07-4830-9270-13B54DB8B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32040" y="4253819"/>
              <a:ext cx="3600400" cy="198349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F1C35A-968A-4131-B543-0A1050318A74}"/>
                </a:ext>
              </a:extLst>
            </p:cNvPr>
            <p:cNvSpPr txBox="1"/>
            <p:nvPr/>
          </p:nvSpPr>
          <p:spPr>
            <a:xfrm rot="18313046">
              <a:off x="5157586" y="5869042"/>
              <a:ext cx="252000" cy="1538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000" i="1" dirty="0" err="1"/>
                <a:t>lacI</a:t>
              </a:r>
              <a:endParaRPr lang="en-US" sz="10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64532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4704"/>
            <a:ext cx="9144000" cy="5331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4988" lvl="1" indent="-460375" algn="just">
              <a:lnSpc>
                <a:spcPct val="125000"/>
              </a:lnSpc>
              <a:spcAft>
                <a:spcPts val="12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sz="2200" dirty="0">
                <a:latin typeface="+mj-lt"/>
                <a:cs typeface="Arial" panose="020B0604020202020204" pitchFamily="34" charset="0"/>
              </a:rPr>
              <a:t>The </a:t>
            </a:r>
            <a:r>
              <a:rPr lang="en-US" sz="2200" b="1" i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lac</a:t>
            </a:r>
            <a:r>
              <a:rPr lang="en-US" sz="22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operon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consists of </a:t>
            </a:r>
            <a:r>
              <a:rPr lang="en-US" sz="2200" u="sng" dirty="0">
                <a:latin typeface="+mj-lt"/>
                <a:cs typeface="Arial" panose="020B0604020202020204" pitchFamily="34" charset="0"/>
              </a:rPr>
              <a:t>three structural genes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and </a:t>
            </a:r>
            <a:r>
              <a:rPr lang="en-US" sz="2200" u="sng" dirty="0">
                <a:latin typeface="+mj-lt"/>
                <a:cs typeface="Arial" panose="020B0604020202020204" pitchFamily="34" charset="0"/>
              </a:rPr>
              <a:t>a promoter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u="sng" dirty="0">
                <a:latin typeface="+mj-lt"/>
                <a:cs typeface="Arial" panose="020B0604020202020204" pitchFamily="34" charset="0"/>
              </a:rPr>
              <a:t>a terminator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u="sng" dirty="0">
                <a:latin typeface="+mj-lt"/>
                <a:cs typeface="Arial" panose="020B0604020202020204" pitchFamily="34" charset="0"/>
              </a:rPr>
              <a:t>regulator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and </a:t>
            </a:r>
            <a:r>
              <a:rPr lang="en-US" sz="2200" u="sng" dirty="0">
                <a:latin typeface="+mj-lt"/>
                <a:cs typeface="Arial" panose="020B0604020202020204" pitchFamily="34" charset="0"/>
              </a:rPr>
              <a:t>an operator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 The three structural genes are: </a:t>
            </a:r>
            <a:r>
              <a:rPr lang="en-US" sz="22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lacZ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200" b="1" dirty="0">
                <a:latin typeface="+mj-lt"/>
                <a:cs typeface="Arial" panose="020B0604020202020204" pitchFamily="34" charset="0"/>
              </a:rPr>
              <a:t>lacY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, and </a:t>
            </a:r>
            <a:r>
              <a:rPr lang="en-US" sz="2200" b="1" dirty="0">
                <a:latin typeface="+mj-lt"/>
                <a:cs typeface="Arial" panose="020B0604020202020204" pitchFamily="34" charset="0"/>
              </a:rPr>
              <a:t>lacA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992188" lvl="2" indent="-460375" algn="just">
              <a:lnSpc>
                <a:spcPct val="125000"/>
              </a:lnSpc>
              <a:spcAft>
                <a:spcPts val="1200"/>
              </a:spcAft>
              <a:buClr>
                <a:srgbClr val="0000FF"/>
              </a:buClr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latin typeface="+mj-lt"/>
                <a:cs typeface="Arial" panose="020B0604020202020204" pitchFamily="34" charset="0"/>
              </a:rPr>
              <a:t>lacZ encodes </a:t>
            </a:r>
            <a:r>
              <a:rPr lang="en-US" sz="22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ß-galactosidase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(</a:t>
            </a:r>
            <a:r>
              <a:rPr lang="en-US" sz="22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LacZ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), an intracellular enzyme that </a:t>
            </a:r>
            <a:r>
              <a:rPr lang="en-US" sz="2200" i="1" u="sng" dirty="0">
                <a:latin typeface="+mj-lt"/>
                <a:cs typeface="Arial" panose="020B0604020202020204" pitchFamily="34" charset="0"/>
              </a:rPr>
              <a:t>cleaves the disaccharide lactose into glucose and galactose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992188" lvl="2" indent="-460375" algn="just">
              <a:lnSpc>
                <a:spcPct val="125000"/>
              </a:lnSpc>
              <a:spcAft>
                <a:spcPts val="1200"/>
              </a:spcAft>
              <a:buClr>
                <a:srgbClr val="0000FF"/>
              </a:buClr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latin typeface="+mj-lt"/>
                <a:cs typeface="Arial" panose="020B0604020202020204" pitchFamily="34" charset="0"/>
              </a:rPr>
              <a:t>lacY encodes Beta-galactoside permease (LacY), a transmembrane symporter that pumps ß-galactosides including lactose into the cell using a proton gradient in the same direction.</a:t>
            </a:r>
          </a:p>
          <a:p>
            <a:pPr marL="992188" lvl="2" indent="-460375" algn="just">
              <a:lnSpc>
                <a:spcPct val="125000"/>
              </a:lnSpc>
              <a:spcAft>
                <a:spcPts val="1200"/>
              </a:spcAft>
              <a:buClr>
                <a:srgbClr val="0000FF"/>
              </a:buClr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latin typeface="+mj-lt"/>
                <a:cs typeface="Arial" panose="020B0604020202020204" pitchFamily="34" charset="0"/>
              </a:rPr>
              <a:t>lacA encodes ß-galactoside transacetylase (LacA), an enzyme that transfers an acetyl group from acetyl-CoA to ß-galactosides.</a:t>
            </a:r>
          </a:p>
          <a:p>
            <a:pPr marL="534988" lvl="1" indent="-460375" algn="just">
              <a:lnSpc>
                <a:spcPct val="125000"/>
              </a:lnSpc>
              <a:spcAft>
                <a:spcPts val="12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sz="2200" u="sng" dirty="0">
                <a:latin typeface="+mj-lt"/>
                <a:cs typeface="Arial" panose="020B0604020202020204" pitchFamily="34" charset="0"/>
              </a:rPr>
              <a:t>Only</a:t>
            </a:r>
            <a:r>
              <a:rPr lang="en-US" sz="2200" dirty="0">
                <a:latin typeface="+mj-lt"/>
                <a:cs typeface="Arial" panose="020B0604020202020204" pitchFamily="34" charset="0"/>
              </a:rPr>
              <a:t> lacZ and lacY appear to be necessary for lactose catabolism.</a:t>
            </a:r>
            <a:endParaRPr lang="el-GR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AEDECE9-5CFC-42E2-908B-4F7219A933E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Το οπερόνιο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lac 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και τα ρυθμιστικά του στοιχεία</a:t>
            </a:r>
            <a:endParaRPr lang="en-US" altLang="el-GR" sz="2800" b="1" dirty="0">
              <a:solidFill>
                <a:srgbClr val="0000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1149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967D73-A852-4060-8EC1-AD2822670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404664"/>
            <a:ext cx="5867400" cy="5791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30BBFE-530E-4677-9F93-309AFDB628DE}"/>
              </a:ext>
            </a:extLst>
          </p:cNvPr>
          <p:cNvSpPr txBox="1"/>
          <p:nvPr/>
        </p:nvSpPr>
        <p:spPr>
          <a:xfrm>
            <a:off x="899592" y="6300028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Η δομή της λακτόζης και των προϊόντων της διάσπασής της.</a:t>
            </a:r>
          </a:p>
        </p:txBody>
      </p:sp>
    </p:spTree>
    <p:extLst>
      <p:ext uri="{BB962C8B-B14F-4D97-AF65-F5344CB8AC3E}">
        <p14:creationId xmlns:p14="http://schemas.microsoft.com/office/powerpoint/2010/main" val="37897657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7AEDECE9-5CFC-42E2-908B-4F7219A933E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Blue/white screening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0CFEEF-59EF-41C2-9DFC-A965CA72C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107" y="0"/>
            <a:ext cx="7703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664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2150" y="1124744"/>
            <a:ext cx="6639699" cy="511256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D2F546-D629-4393-93A4-89E872BD25BC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Επαγωγή με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IPTG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967D8C-844C-45DB-838E-FAE2AE71A5C8}"/>
              </a:ext>
            </a:extLst>
          </p:cNvPr>
          <p:cNvSpPr/>
          <p:nvPr/>
        </p:nvSpPr>
        <p:spPr>
          <a:xfrm>
            <a:off x="4106146" y="6345904"/>
            <a:ext cx="503785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/>
              <a:t>IPTG</a:t>
            </a:r>
            <a:r>
              <a:rPr lang="en-US" sz="2200" dirty="0"/>
              <a:t>: Isopropyl-ß-D-thiogalactopyranoside</a:t>
            </a:r>
          </a:p>
        </p:txBody>
      </p:sp>
    </p:spTree>
    <p:extLst>
      <p:ext uri="{BB962C8B-B14F-4D97-AF65-F5344CB8AC3E}">
        <p14:creationId xmlns:p14="http://schemas.microsoft.com/office/powerpoint/2010/main" val="3631487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8066" y="800708"/>
            <a:ext cx="6367868" cy="591721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4DBF59-625A-4058-BC44-44B2E9EBB8FF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Αντιβιοτικά</a:t>
            </a:r>
            <a:endParaRPr lang="en-US" altLang="el-GR" sz="2800" b="1" dirty="0">
              <a:solidFill>
                <a:srgbClr val="0000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5783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64704"/>
            <a:ext cx="9144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lvl="1" indent="-269875"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Cloning vectors</a:t>
            </a:r>
            <a:r>
              <a:rPr lang="en-US" dirty="0">
                <a:latin typeface="+mj-lt"/>
                <a:cs typeface="Arial" panose="020B0604020202020204" pitchFamily="34" charset="0"/>
              </a:rPr>
              <a:t> may be bacterial plasmids, phages, cosmids, bacterial artificial chromosomes (BACs), or yeast artificial chromosomes (YACs).</a:t>
            </a:r>
          </a:p>
          <a:p>
            <a:pPr marL="269875" lvl="1" indent="-269875"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Shuttle vectors</a:t>
            </a:r>
            <a:r>
              <a:rPr lang="en-US" dirty="0">
                <a:latin typeface="+mj-lt"/>
                <a:cs typeface="Arial" panose="020B0604020202020204" pitchFamily="34" charset="0"/>
              </a:rPr>
              <a:t> can be propagated in more than one type of host cell.</a:t>
            </a:r>
          </a:p>
          <a:p>
            <a:pPr marL="269875" lvl="1" indent="-269875"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+mj-lt"/>
                <a:cs typeface="Arial" panose="020B0604020202020204" pitchFamily="34" charset="0"/>
              </a:rPr>
              <a:t>Expression vectors contain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promoters</a:t>
            </a:r>
            <a:r>
              <a:rPr lang="en-US" dirty="0">
                <a:latin typeface="+mj-lt"/>
                <a:cs typeface="Arial" panose="020B0604020202020204" pitchFamily="34" charset="0"/>
              </a:rPr>
              <a:t> that allow transcription of any cloned gene.</a:t>
            </a:r>
          </a:p>
          <a:p>
            <a:pPr marL="269875" lvl="1" indent="-269875"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Reporter genes</a:t>
            </a:r>
            <a:r>
              <a:rPr lang="en-US" dirty="0">
                <a:latin typeface="+mj-lt"/>
                <a:cs typeface="Arial" panose="020B0604020202020204" pitchFamily="34" charset="0"/>
              </a:rPr>
              <a:t> can be used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to measure promoter activity</a:t>
            </a:r>
            <a:r>
              <a:rPr lang="en-US" dirty="0">
                <a:latin typeface="+mj-lt"/>
                <a:cs typeface="Arial" panose="020B0604020202020204" pitchFamily="34" charset="0"/>
              </a:rPr>
              <a:t> or tissue-specific expression.</a:t>
            </a:r>
          </a:p>
          <a:p>
            <a:pPr marL="269875" lvl="1" indent="-269875"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+mj-lt"/>
                <a:cs typeface="Arial" panose="020B0604020202020204" pitchFamily="34" charset="0"/>
              </a:rPr>
              <a:t>Numerous methods exist to 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introduce DNA into different target cells</a:t>
            </a:r>
            <a:r>
              <a:rPr lang="en-US" dirty="0">
                <a:latin typeface="+mj-lt"/>
                <a:cs typeface="Arial" panose="020B0604020202020204" pitchFamily="34" charset="0"/>
              </a:rPr>
              <a:t>.</a:t>
            </a:r>
            <a:endParaRPr lang="el-GR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AEDECE9-5CFC-42E2-908B-4F7219A933E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Φορείς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(Vectors)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1D5529-4066-4F1B-8627-B956073B79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7764" y="2996952"/>
            <a:ext cx="4248472" cy="372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2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581988" y="2782669"/>
            <a:ext cx="2660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Κλωνοποίηση σε έναν </a:t>
            </a:r>
            <a:r>
              <a:rPr lang="el-GR" b="1" dirty="0" err="1"/>
              <a:t>πλασμιδιακό</a:t>
            </a:r>
            <a:r>
              <a:rPr lang="el-GR" b="1" dirty="0"/>
              <a:t> φορέα.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28684A-FBCF-4158-A678-B2A8FBE419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1996" y="0"/>
            <a:ext cx="2660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2109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E513DA-F6A8-4F1B-B085-CB4AB2FFDE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5811" y="1224136"/>
            <a:ext cx="5308189" cy="55172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F6973B-577B-4FB4-AEA2-D94B1C81D2F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07049"/>
            <a:ext cx="3744416" cy="2802071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56684007-3DC1-4A04-BA73-1E842A8D3B5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Φορείς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(Vectors)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B21BCD-4380-4550-9B05-FD9F06780B2A}"/>
              </a:ext>
            </a:extLst>
          </p:cNvPr>
          <p:cNvSpPr txBox="1"/>
          <p:nvPr/>
        </p:nvSpPr>
        <p:spPr>
          <a:xfrm>
            <a:off x="0" y="1326584"/>
            <a:ext cx="3744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Aft>
                <a:spcPts val="600"/>
              </a:spcAft>
              <a:buClr>
                <a:srgbClr val="0000FF"/>
              </a:buClr>
              <a:defRPr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Bacterial plasmid</a:t>
            </a:r>
            <a:endParaRPr lang="el-GR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EEE97-A940-4EFE-8CC2-FF1BA52A4B8E}"/>
              </a:ext>
            </a:extLst>
          </p:cNvPr>
          <p:cNvSpPr txBox="1"/>
          <p:nvPr/>
        </p:nvSpPr>
        <p:spPr>
          <a:xfrm>
            <a:off x="3835810" y="899428"/>
            <a:ext cx="5308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Aft>
                <a:spcPts val="600"/>
              </a:spcAft>
              <a:buClr>
                <a:srgbClr val="0000FF"/>
              </a:buClr>
              <a:defRPr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Shuttle vector</a:t>
            </a:r>
            <a:endParaRPr lang="el-GR" b="1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3906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56684007-3DC1-4A04-BA73-1E842A8D3B5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 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E7EE2A7-3AC4-49F5-96A9-144E249D10F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2240" y="800708"/>
            <a:ext cx="4079520" cy="58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1287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7B3647-BA42-47E6-AA8B-C00FAC0897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4072" y="0"/>
            <a:ext cx="315585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4BF40B-E7E3-4A45-8B7B-CB0712D579EC}"/>
              </a:ext>
            </a:extLst>
          </p:cNvPr>
          <p:cNvSpPr txBox="1"/>
          <p:nvPr/>
        </p:nvSpPr>
        <p:spPr>
          <a:xfrm>
            <a:off x="251520" y="2782669"/>
            <a:ext cx="2742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Κατασκευή και ανίχνευση κλώνων βιβλιοθήκης </a:t>
            </a:r>
            <a:r>
              <a:rPr lang="en-US" b="1" dirty="0"/>
              <a:t>DNA.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15488418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018E07-598D-433D-B5CB-63CE02ACD5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7428" y="29706"/>
            <a:ext cx="360832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DE03D5-E472-40F1-9C74-FF2D582E666F}"/>
              </a:ext>
            </a:extLst>
          </p:cNvPr>
          <p:cNvSpPr txBox="1"/>
          <p:nvPr/>
        </p:nvSpPr>
        <p:spPr>
          <a:xfrm>
            <a:off x="251520" y="2782669"/>
            <a:ext cx="2742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Κατασκευή</a:t>
            </a:r>
            <a:endParaRPr lang="en-US" b="1" dirty="0"/>
          </a:p>
          <a:p>
            <a:pPr algn="ctr"/>
            <a:r>
              <a:rPr lang="el-GR" b="1" dirty="0"/>
              <a:t>βιβλιοθήκης </a:t>
            </a:r>
            <a:r>
              <a:rPr lang="en-US" b="1" dirty="0"/>
              <a:t>cDNA.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51777549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56684007-3DC1-4A04-BA73-1E842A8D3B5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A1E3B3-528D-4895-85D1-70D916CE2F6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0016" y="3479943"/>
            <a:ext cx="3983968" cy="29879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23EFA44-C3DB-4843-9547-10C66D0A98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60" y="1340768"/>
            <a:ext cx="8892480" cy="180864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ABEEA2C-2E33-4D27-A2F6-98955AAC3F5B}"/>
              </a:ext>
            </a:extLst>
          </p:cNvPr>
          <p:cNvSpPr txBox="1"/>
          <p:nvPr/>
        </p:nvSpPr>
        <p:spPr>
          <a:xfrm>
            <a:off x="2699792" y="971436"/>
            <a:ext cx="3744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Aft>
                <a:spcPts val="600"/>
              </a:spcAft>
              <a:buClr>
                <a:srgbClr val="0000FF"/>
              </a:buClr>
              <a:defRPr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TA cloning (using Topoisomerase I)</a:t>
            </a:r>
            <a:endParaRPr lang="el-GR" b="1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9426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56684007-3DC1-4A04-BA73-1E842A8D3B5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80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Κλωνοποίηση (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cloning) – </a:t>
            </a:r>
            <a:r>
              <a:rPr lang="el-GR" altLang="el-GR" sz="2800" b="1" dirty="0">
                <a:solidFill>
                  <a:srgbClr val="0000FF"/>
                </a:solidFill>
                <a:cs typeface="Arial" pitchFamily="34" charset="0"/>
              </a:rPr>
              <a:t>Φορείς </a:t>
            </a:r>
            <a:r>
              <a:rPr lang="en-US" altLang="el-GR" sz="2800" b="1" dirty="0">
                <a:solidFill>
                  <a:srgbClr val="0000FF"/>
                </a:solidFill>
                <a:cs typeface="Arial" pitchFamily="34" charset="0"/>
              </a:rPr>
              <a:t>(Vectors)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B21BCD-4380-4550-9B05-FD9F06780B2A}"/>
              </a:ext>
            </a:extLst>
          </p:cNvPr>
          <p:cNvSpPr txBox="1"/>
          <p:nvPr/>
        </p:nvSpPr>
        <p:spPr>
          <a:xfrm>
            <a:off x="2447764" y="1268760"/>
            <a:ext cx="4248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Aft>
                <a:spcPts val="600"/>
              </a:spcAft>
              <a:buClr>
                <a:srgbClr val="0000FF"/>
              </a:buClr>
              <a:defRPr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TA cloning vectors (using Topoisomerase I)</a:t>
            </a:r>
            <a:endParaRPr lang="el-GR" b="1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68529D-8741-461C-A907-4ACDD3D1E4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3707" y="1770991"/>
            <a:ext cx="3840781" cy="37462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A057A5-1537-4F91-A8D7-EA200B6DB1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770991"/>
            <a:ext cx="4737461" cy="374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957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1C2FFF-DCCA-41F0-B2AB-772F83F2CD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8126" y="1030000"/>
            <a:ext cx="3845990" cy="33746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4B4567-7E46-4612-A686-BB5E587797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884" y="1030001"/>
            <a:ext cx="3757268" cy="337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10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9BE46D-DFAB-4964-A6E6-819F3DEAC04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4107" y="1412776"/>
            <a:ext cx="5510381" cy="37301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9A322D-CCEF-4886-B15A-BF7813BE0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513632"/>
            <a:ext cx="3046738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102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71C682-F469-4608-A7A6-1BC05AD5B4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988840"/>
            <a:ext cx="3577173" cy="23762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5C65E8-3E13-4A9B-9EEB-5138C39C09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6504" y="1724847"/>
            <a:ext cx="4433968" cy="290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58991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752" y="1268760"/>
            <a:ext cx="5208344" cy="41666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1B0DD2-FBDE-40D1-9259-54E4FAF5C2C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2060848"/>
            <a:ext cx="3888432" cy="3825424"/>
          </a:xfrm>
          <a:prstGeom prst="rect">
            <a:avLst/>
          </a:prstGeom>
          <a:ln w="34925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B5ACCC-290F-4CED-84E2-665BD722AA68}"/>
              </a:ext>
            </a:extLst>
          </p:cNvPr>
          <p:cNvSpPr txBox="1"/>
          <p:nvPr/>
        </p:nvSpPr>
        <p:spPr>
          <a:xfrm>
            <a:off x="0" y="288000"/>
            <a:ext cx="9144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Aft>
                <a:spcPts val="2400"/>
              </a:spcAft>
              <a:buClr>
                <a:srgbClr val="00B0F0"/>
              </a:buClr>
              <a:defRPr/>
            </a:pP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Luciferases</a:t>
            </a:r>
            <a:endParaRPr lang="el-GR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8838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1E2A22-BA50-44F1-8BDC-C85C2E1E01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26790"/>
            <a:ext cx="9144000" cy="340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4661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0106" y="766482"/>
            <a:ext cx="3810000" cy="2133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0106" y="4006906"/>
            <a:ext cx="3810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547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6217" y="1230261"/>
            <a:ext cx="4964702" cy="451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357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2206" y="1314995"/>
            <a:ext cx="5049480" cy="390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48855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0235" y="386137"/>
            <a:ext cx="7207367" cy="60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115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2275" y="1043061"/>
            <a:ext cx="4740047" cy="452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7552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4404" y="1541417"/>
            <a:ext cx="5177934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33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7366" y="1066800"/>
            <a:ext cx="4873855" cy="413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7498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4061" y="898011"/>
            <a:ext cx="6475877" cy="506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35302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93578" y="532969"/>
            <a:ext cx="3612008" cy="554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6530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3133" y="340212"/>
            <a:ext cx="3187336" cy="606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74114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CDF987-AB05-45FE-8D38-FF2A1FD394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3827" y="476672"/>
            <a:ext cx="3096344" cy="26798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B9BBBE-C48B-4F53-820C-8501321652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599" y="3573016"/>
            <a:ext cx="7162800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0715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EA4A1D-700F-41B1-A71F-DF5276E0F92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8352" y="1052736"/>
            <a:ext cx="5987296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7000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8990554-F170-4DF0-B013-D4553EA9700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688" y="427599"/>
            <a:ext cx="5616624" cy="600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6875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Υβριδοποίηση </a:t>
            </a:r>
            <a:r>
              <a:rPr lang="en-US" altLang="el-GR" sz="3000" b="1" dirty="0">
                <a:solidFill>
                  <a:srgbClr val="0000FF"/>
                </a:solidFill>
              </a:rPr>
              <a:t>DNA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215516" y="1161744"/>
            <a:ext cx="8712968" cy="378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Η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ηλεκτροφόρηση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πηκτώματος διαχωρίζει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και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RNA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σύμφωνα με το μέγεθός τους.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Οι περιοριστικές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ενδονουκλεάσες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μπορούν να διασπούν τα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σε συγκεκριμένες θέσεις.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Η </a:t>
            </a:r>
            <a:r>
              <a:rPr lang="el-GR" b="1" dirty="0"/>
              <a:t>υβριδοποίηση </a:t>
            </a:r>
            <a:r>
              <a:rPr lang="en-US" b="1" dirty="0"/>
              <a:t>DNA (DNA hybridization) </a:t>
            </a:r>
            <a:r>
              <a:rPr lang="el-GR" dirty="0"/>
              <a:t>μπορεί να χρησιμοποιηθεί για ταυτοποίηση μορίων </a:t>
            </a:r>
            <a:r>
              <a:rPr lang="en-US" dirty="0"/>
              <a:t>DNA.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Οι </a:t>
            </a:r>
            <a:r>
              <a:rPr lang="el-GR" b="1" dirty="0"/>
              <a:t>ανιχνευτές υβριδοποίησης</a:t>
            </a:r>
            <a:r>
              <a:rPr lang="el-GR" dirty="0"/>
              <a:t> </a:t>
            </a:r>
            <a:r>
              <a:rPr lang="en-US" dirty="0"/>
              <a:t>(</a:t>
            </a:r>
            <a:r>
              <a:rPr lang="el-GR" b="1" dirty="0"/>
              <a:t>ιχνηθέτες</a:t>
            </a:r>
            <a:r>
              <a:rPr lang="el-GR" dirty="0"/>
              <a:t>, </a:t>
            </a:r>
            <a:r>
              <a:rPr lang="en-US" b="1" dirty="0"/>
              <a:t>probes</a:t>
            </a:r>
            <a:r>
              <a:rPr lang="en-US" dirty="0"/>
              <a:t>) </a:t>
            </a:r>
            <a:r>
              <a:rPr lang="el-GR" dirty="0"/>
              <a:t>μπορούν να </a:t>
            </a:r>
            <a:r>
              <a:rPr lang="el-GR" dirty="0" err="1"/>
              <a:t>ταυτοποιήσουν</a:t>
            </a:r>
            <a:r>
              <a:rPr lang="el-GR" dirty="0"/>
              <a:t> μόρια </a:t>
            </a:r>
            <a:r>
              <a:rPr lang="en-US" dirty="0"/>
              <a:t>DNA </a:t>
            </a:r>
            <a:r>
              <a:rPr lang="el-GR" dirty="0"/>
              <a:t>και </a:t>
            </a:r>
            <a:r>
              <a:rPr lang="en-US" dirty="0"/>
              <a:t>RNA </a:t>
            </a:r>
            <a:r>
              <a:rPr lang="el-GR" dirty="0"/>
              <a:t>που έχουν διαχωριστεί με </a:t>
            </a:r>
            <a:r>
              <a:rPr lang="el-GR" dirty="0" err="1"/>
              <a:t>ηλεκτροφόρηση</a:t>
            </a:r>
            <a:r>
              <a:rPr lang="el-GR" dirty="0"/>
              <a:t>.</a:t>
            </a:r>
            <a:endParaRPr lang="en-US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Απομόνωση συγκεκριμένων τμημάτων </a:t>
            </a:r>
            <a:r>
              <a:rPr lang="en-US" dirty="0"/>
              <a:t>DNA.</a:t>
            </a:r>
          </a:p>
        </p:txBody>
      </p:sp>
    </p:spTree>
    <p:extLst>
      <p:ext uri="{BB962C8B-B14F-4D97-AF65-F5344CB8AC3E}">
        <p14:creationId xmlns:p14="http://schemas.microsoft.com/office/powerpoint/2010/main" val="382613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899592" y="5661248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Στύπωμα κατά </a:t>
            </a:r>
            <a:r>
              <a:rPr lang="en-US" b="1" dirty="0"/>
              <a:t>Southern (Southern blot).</a:t>
            </a:r>
            <a:endParaRPr lang="el-GR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FB88F4-37BD-4ADE-BB2A-98CC6A6B4F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6002" y="1368308"/>
            <a:ext cx="3271996" cy="412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20883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CE4D5F-89D8-4294-82B3-95F191D88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182" y="548680"/>
            <a:ext cx="7211636" cy="49685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4B0E30-6212-4AA2-9C62-18E1441C7D42}"/>
              </a:ext>
            </a:extLst>
          </p:cNvPr>
          <p:cNvSpPr txBox="1"/>
          <p:nvPr/>
        </p:nvSpPr>
        <p:spPr>
          <a:xfrm>
            <a:off x="899592" y="5805264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Southern blot.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146575330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F13AF5-697C-40ED-8833-25484B2F2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764704"/>
            <a:ext cx="7192660" cy="45365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353880-3D9C-46F0-8C94-4FA10E203043}"/>
              </a:ext>
            </a:extLst>
          </p:cNvPr>
          <p:cNvSpPr txBox="1"/>
          <p:nvPr/>
        </p:nvSpPr>
        <p:spPr>
          <a:xfrm>
            <a:off x="899592" y="5805264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Northern blot.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36563784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14F7AA-8DD3-48F8-B595-DDB57E192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3112" y="176212"/>
            <a:ext cx="5057775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2750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215516" y="1161744"/>
            <a:ext cx="8712968" cy="461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Η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ηλεκτροφόρηση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πηκτώματος διαχωρίζει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και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RNA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σύμφωνα με το μέγεθός τους.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Οι περιοριστικές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ενδονουκλεάσες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μπορούν να διασπούν τα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σε συγκεκριμένες θέσεις.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Η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υβριδοποίηση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DNA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(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DNA hybridization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μπορεί να χρησιμοποιηθεί για ταυτοποίηση μορίων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Οι ανιχνευτές υβριδοποίησης μπορούν να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ταυτοποιήσουν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και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που έχουν διαχωριστεί με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ηλεκτροφόρηση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Απομόνωση συγκεκριμένων τμημάτων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Η υβριδοποίηση μπορεί να χρησιμοποιηθεί για να </a:t>
            </a:r>
            <a:r>
              <a:rPr lang="el-GR" dirty="0" err="1"/>
              <a:t>ταυτοποιηθεί</a:t>
            </a:r>
            <a:r>
              <a:rPr lang="el-GR" dirty="0"/>
              <a:t> ένας συγκεκριμένος κλώνος σε μια βιβλιοθήκη </a:t>
            </a:r>
            <a:r>
              <a:rPr lang="en-US" dirty="0"/>
              <a:t>DNA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l-GR" b="1" dirty="0"/>
              <a:t>Υβριδοποίηση αποικιών, </a:t>
            </a:r>
            <a:r>
              <a:rPr lang="en-US" b="1" dirty="0"/>
              <a:t>colony hybridization</a:t>
            </a:r>
            <a:r>
              <a:rPr lang="en-US" dirty="0"/>
              <a:t>).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DAF23FD-2DCA-4FA6-8895-9A60D6B35039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3000" b="1" dirty="0">
                <a:solidFill>
                  <a:srgbClr val="0000FF"/>
                </a:solidFill>
              </a:rPr>
              <a:t>Υβριδοποίηση αποικιών</a:t>
            </a:r>
            <a:endParaRPr lang="el-GR" altLang="el-GR" sz="3000" b="1" dirty="0"/>
          </a:p>
        </p:txBody>
      </p:sp>
    </p:spTree>
    <p:extLst>
      <p:ext uri="{BB962C8B-B14F-4D97-AF65-F5344CB8AC3E}">
        <p14:creationId xmlns:p14="http://schemas.microsoft.com/office/powerpoint/2010/main" val="21295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7B3647-BA42-47E6-AA8B-C00FAC0897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4072" y="0"/>
            <a:ext cx="315585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4BF40B-E7E3-4A45-8B7B-CB0712D579EC}"/>
              </a:ext>
            </a:extLst>
          </p:cNvPr>
          <p:cNvSpPr txBox="1"/>
          <p:nvPr/>
        </p:nvSpPr>
        <p:spPr>
          <a:xfrm>
            <a:off x="251520" y="2782669"/>
            <a:ext cx="2742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Κατασκευή και ανίχνευση κλώνων βιβλιοθήκης </a:t>
            </a:r>
            <a:r>
              <a:rPr lang="en-US" b="1" dirty="0"/>
              <a:t>DNA.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105763448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D14D7DB-1390-462C-AE00-6AA1518F2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048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5A184D-C605-443F-94E2-05CDCF923B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08388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Μικροσυστοιχίες </a:t>
            </a:r>
            <a:r>
              <a:rPr lang="en-US" altLang="el-GR" sz="3000" b="1" dirty="0">
                <a:solidFill>
                  <a:srgbClr val="0000FF"/>
                </a:solidFill>
              </a:rPr>
              <a:t>DNA</a:t>
            </a:r>
            <a:r>
              <a:rPr lang="el-GR" altLang="el-GR" sz="3000" b="1" dirty="0">
                <a:solidFill>
                  <a:srgbClr val="0000FF"/>
                </a:solidFill>
              </a:rPr>
              <a:t> (</a:t>
            </a:r>
            <a:r>
              <a:rPr lang="en-US" altLang="el-GR" sz="3000" b="1" dirty="0">
                <a:solidFill>
                  <a:srgbClr val="0000FF"/>
                </a:solidFill>
              </a:rPr>
              <a:t>DNA microarrays)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215516" y="1161744"/>
            <a:ext cx="8712968" cy="5035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Η ηλεκτροφόρηση πηκτώματος διαχωρίζει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και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RNA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σύμφωνα με το μέγεθός τους.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Οι περιοριστικές ενδονουκλεάσες μπορούν να διασπούν τα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σε συγκεκριμένες θέσεις.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Η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υβριδοποίηση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DNA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(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DNA hybridization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μπορεί να χρησιμοποιηθεί για ταυτοποίηση μορίων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Οι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ανιχνευτές υβριδοποίησης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ιχνηθέτες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probes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μπορούν να ταυτοποιήσουν μόρια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και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RNA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που έχουν διαχωριστεί με ηλεκτροφόρηση.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Απομόνωση συγκεκριμένων τμημάτων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DNA.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Η υβριδοποίηση μπορεί να χρησιμοποιηθεί για να ταυτοποιηθεί ένας συγκεκριμένος κλώνος σε μια βιβλιοθήκη DNA (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Υβριδοποίηση αποικιών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colony hybridization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).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Εφαρμογή της υβριδοποίησης </a:t>
            </a:r>
            <a:r>
              <a:rPr lang="en-US" dirty="0"/>
              <a:t>DNA </a:t>
            </a:r>
            <a:r>
              <a:rPr lang="el-GR" dirty="0"/>
              <a:t>στις </a:t>
            </a:r>
            <a:r>
              <a:rPr lang="el-GR" b="1" dirty="0"/>
              <a:t>μικροσυστοιχίες</a:t>
            </a:r>
            <a:r>
              <a:rPr lang="en-US" b="1" dirty="0"/>
              <a:t> DNA</a:t>
            </a:r>
            <a:r>
              <a:rPr lang="el-GR" dirty="0"/>
              <a:t> </a:t>
            </a:r>
            <a:r>
              <a:rPr lang="en-US" dirty="0"/>
              <a:t>(</a:t>
            </a:r>
            <a:r>
              <a:rPr lang="en-US" b="1" dirty="0"/>
              <a:t>DNA microarrays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22853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32A36D-47D4-44E3-82CD-15DF945BD072}"/>
              </a:ext>
            </a:extLst>
          </p:cNvPr>
          <p:cNvSpPr txBox="1"/>
          <p:nvPr/>
        </p:nvSpPr>
        <p:spPr>
          <a:xfrm>
            <a:off x="612000" y="5877272"/>
            <a:ext cx="756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Πλέγμα μικροσυστοιχιών </a:t>
            </a:r>
            <a:r>
              <a:rPr lang="en-US" b="1" dirty="0"/>
              <a:t>(microarray) </a:t>
            </a:r>
            <a:r>
              <a:rPr lang="el-GR" b="1" dirty="0"/>
              <a:t>που συγκρίνει τα μοτίβα έκφρασης δύο ιστών (μυϊκού και νευρικού) στον οργανισμό </a:t>
            </a:r>
            <a:r>
              <a:rPr lang="en-US" b="1" i="1" dirty="0"/>
              <a:t>Caenorhabditis elegans</a:t>
            </a:r>
            <a:r>
              <a:rPr lang="en-US" b="1" dirty="0"/>
              <a:t>.</a:t>
            </a:r>
            <a:endParaRPr lang="el-GR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C5DCCB-D54C-4F8B-86CD-C002276267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5868" y="1150074"/>
            <a:ext cx="5092263" cy="4557852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6F225ABC-61F9-443F-8F55-FE8E0E4E3F3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3000" b="1" dirty="0">
                <a:solidFill>
                  <a:srgbClr val="0000FF"/>
                </a:solidFill>
              </a:rPr>
              <a:t>Μικροσυστοιχίες</a:t>
            </a:r>
            <a:r>
              <a:rPr lang="en-US" altLang="el-GR" sz="3000" b="1" dirty="0">
                <a:solidFill>
                  <a:srgbClr val="0000FF"/>
                </a:solidFill>
              </a:rPr>
              <a:t> DNA</a:t>
            </a:r>
            <a:r>
              <a:rPr lang="el-GR" altLang="el-GR" sz="3000" b="1" dirty="0">
                <a:solidFill>
                  <a:srgbClr val="0000FF"/>
                </a:solidFill>
              </a:rPr>
              <a:t> (</a:t>
            </a:r>
            <a:r>
              <a:rPr lang="en-US" altLang="el-GR" sz="3000" b="1" dirty="0">
                <a:solidFill>
                  <a:srgbClr val="0000FF"/>
                </a:solidFill>
              </a:rPr>
              <a:t>DNA microarrays)</a:t>
            </a:r>
            <a:endParaRPr lang="el-GR" altLang="el-GR" sz="3000" b="1" dirty="0"/>
          </a:p>
        </p:txBody>
      </p:sp>
    </p:spTree>
    <p:extLst>
      <p:ext uri="{BB962C8B-B14F-4D97-AF65-F5344CB8AC3E}">
        <p14:creationId xmlns:p14="http://schemas.microsoft.com/office/powerpoint/2010/main" val="175221553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-1126" y="285750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Πρωτεΐνες</a:t>
            </a:r>
            <a:endParaRPr lang="el-GR" altLang="el-GR" sz="3000" b="1" dirty="0"/>
          </a:p>
        </p:txBody>
      </p:sp>
    </p:spTree>
    <p:extLst>
      <p:ext uri="{BB962C8B-B14F-4D97-AF65-F5344CB8AC3E}">
        <p14:creationId xmlns:p14="http://schemas.microsoft.com/office/powerpoint/2010/main" val="329182899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Πρωτεΐνες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540000" y="947026"/>
            <a:ext cx="8064896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Συγκεκριμένες πρωτεΐνες μπορούν να καθαριστούν από </a:t>
            </a:r>
            <a:r>
              <a:rPr lang="el-GR" b="1" dirty="0"/>
              <a:t>εκχυλίσματα κυττάρων</a:t>
            </a:r>
            <a:r>
              <a:rPr lang="el-GR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Ο </a:t>
            </a:r>
            <a:r>
              <a:rPr lang="el-GR" b="1" dirty="0"/>
              <a:t>καθαρισμός μιας πρωτεΐνης</a:t>
            </a:r>
            <a:r>
              <a:rPr lang="el-GR" dirty="0"/>
              <a:t> απαιτεί μια ειδική πειραματική διαδικασία.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Παρασκευή κυτταρικών εκχυλισμάτων που περιέχουν </a:t>
            </a:r>
            <a:r>
              <a:rPr lang="el-GR" b="1" dirty="0"/>
              <a:t>ενεργές πρωτεΐνες</a:t>
            </a:r>
            <a:r>
              <a:rPr lang="el-GR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Οι πρωτεΐνες </a:t>
            </a:r>
            <a:r>
              <a:rPr lang="el-GR" b="1" dirty="0"/>
              <a:t>μπορούν να διαχωριστούν</a:t>
            </a:r>
            <a:r>
              <a:rPr lang="el-GR" dirty="0"/>
              <a:t> από άλλες πρωτεΐνες </a:t>
            </a:r>
            <a:r>
              <a:rPr lang="el-GR" b="1" dirty="0"/>
              <a:t>με</a:t>
            </a:r>
            <a:r>
              <a:rPr lang="el-GR" dirty="0"/>
              <a:t> </a:t>
            </a:r>
            <a:r>
              <a:rPr lang="el-GR" b="1" dirty="0"/>
              <a:t>χρωματογραφία στήλης</a:t>
            </a:r>
            <a:r>
              <a:rPr lang="el-GR" dirty="0"/>
              <a:t>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/>
              <a:t>Χρωματογραφία </a:t>
            </a:r>
            <a:r>
              <a:rPr lang="el-GR" b="1" dirty="0" err="1"/>
              <a:t>ιοντοανταλλαγής</a:t>
            </a:r>
            <a:r>
              <a:rPr lang="en-US" b="1" dirty="0"/>
              <a:t> </a:t>
            </a:r>
            <a:r>
              <a:rPr lang="en-US" dirty="0"/>
              <a:t>(ion-exchange chromatography)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/>
              <a:t>Χρωματογραφία μοριακής διήθησης</a:t>
            </a:r>
            <a:r>
              <a:rPr lang="en-US" b="1" dirty="0"/>
              <a:t> </a:t>
            </a:r>
            <a:r>
              <a:rPr lang="en-US" dirty="0"/>
              <a:t>(gel-filtration chromatography)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/>
              <a:t>Χρωματογραφία συγγένειας </a:t>
            </a:r>
            <a:r>
              <a:rPr lang="en-US" dirty="0"/>
              <a:t>(affinity chromatography)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6262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8F563D7-4FF2-465C-BA2A-E25205A40B65}"/>
              </a:ext>
            </a:extLst>
          </p:cNvPr>
          <p:cNvSpPr txBox="1"/>
          <p:nvPr/>
        </p:nvSpPr>
        <p:spPr>
          <a:xfrm>
            <a:off x="720000" y="6021288"/>
            <a:ext cx="770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(α) Χρωματογραφία </a:t>
            </a:r>
            <a:r>
              <a:rPr lang="el-GR" b="1" dirty="0" err="1"/>
              <a:t>ιοντοανταλλαγής</a:t>
            </a:r>
            <a:r>
              <a:rPr lang="el-GR" b="1" dirty="0"/>
              <a:t>,</a:t>
            </a:r>
          </a:p>
          <a:p>
            <a:pPr algn="ctr"/>
            <a:r>
              <a:rPr lang="el-GR" b="1" dirty="0"/>
              <a:t>(β) Χρωματογραφία μοριακής διήθησης.  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175E2ED-32E0-4FC1-8D4C-3E0B604B046D}"/>
              </a:ext>
            </a:extLst>
          </p:cNvPr>
          <p:cNvGrpSpPr/>
          <p:nvPr/>
        </p:nvGrpSpPr>
        <p:grpSpPr>
          <a:xfrm>
            <a:off x="3383868" y="190381"/>
            <a:ext cx="2376264" cy="5703686"/>
            <a:chOff x="3383868" y="190381"/>
            <a:chExt cx="2376264" cy="570368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BED2BF7-063D-4B83-97D3-0E4E7993E5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83868" y="190381"/>
              <a:ext cx="2376264" cy="570368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452A6E5-0D02-45CE-BA47-EC0420606347}"/>
                </a:ext>
              </a:extLst>
            </p:cNvPr>
            <p:cNvSpPr/>
            <p:nvPr/>
          </p:nvSpPr>
          <p:spPr>
            <a:xfrm>
              <a:off x="4572000" y="5589240"/>
              <a:ext cx="1188132" cy="304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l-GR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844477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Πρωτεΐνες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540000" y="947026"/>
            <a:ext cx="8064896" cy="5035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Συγκεκριμένες πρωτεΐνες μπορούν να καθαριστούν από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εκχυλίσματα κυττάρων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καθαρισμός μιας πρωτεΐνης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απαιτεί μια ειδική πειραματική διαδικασία.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Παρασκευή κυτταρικών εκχυλισμάτων που περιέχουν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ενεργές πρωτεΐνες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Οι πρωτεΐνες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μπορούν να διαχωριστούν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από άλλες πρωτεΐνες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με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χρωματογραφία στήλης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Χρωματογραφία </a:t>
            </a:r>
            <a:r>
              <a:rPr lang="el-GR" b="1" dirty="0" err="1">
                <a:solidFill>
                  <a:schemeClr val="bg1">
                    <a:lumMod val="65000"/>
                  </a:schemeClr>
                </a:solidFill>
              </a:rPr>
              <a:t>ιοντοανταλλαγής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(ion-exchange chromatography)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Χρωματογραφία μοριακής διήθησης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(gel-filtration chromatography)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Χρωματογραφία συγγένειας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(affinity chromatography)</a:t>
            </a:r>
            <a:endParaRPr lang="el-GR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b="1" dirty="0"/>
              <a:t>Η </a:t>
            </a:r>
            <a:r>
              <a:rPr lang="el-GR" b="1" dirty="0" err="1"/>
              <a:t>ανοσοκατακρήμνιση</a:t>
            </a:r>
            <a:r>
              <a:rPr lang="el-GR" dirty="0"/>
              <a:t> ή </a:t>
            </a:r>
            <a:r>
              <a:rPr lang="el-GR" b="1" dirty="0" err="1"/>
              <a:t>ανοσοκαθίζηση</a:t>
            </a:r>
            <a:r>
              <a:rPr lang="el-GR" dirty="0"/>
              <a:t> (</a:t>
            </a:r>
            <a:r>
              <a:rPr lang="en-US" b="1" dirty="0"/>
              <a:t>immunoprecipitation</a:t>
            </a:r>
            <a:r>
              <a:rPr lang="el-GR" dirty="0"/>
              <a:t>) χρησιμοποιείται για ταχύ καθαρισμό πρωτεϊνών ή πρωτεϊνικών </a:t>
            </a:r>
            <a:r>
              <a:rPr lang="el-GR" dirty="0" err="1"/>
              <a:t>συμπλόκων</a:t>
            </a:r>
            <a:r>
              <a:rPr lang="el-GR" dirty="0"/>
              <a:t> από μη κατεργασμένα εκχυλίσματα.</a:t>
            </a:r>
            <a:r>
              <a:rPr lang="el-GR" b="1" dirty="0"/>
              <a:t> </a:t>
            </a:r>
            <a:endParaRPr lang="en-US" b="1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b="1" dirty="0"/>
              <a:t>Διαχωρισμός πρωτεϊνών </a:t>
            </a:r>
            <a:r>
              <a:rPr lang="el-GR" dirty="0"/>
              <a:t>σε πηκτώματα </a:t>
            </a:r>
            <a:r>
              <a:rPr lang="el-GR" dirty="0" err="1"/>
              <a:t>πολυακρυλαμιδίου</a:t>
            </a:r>
            <a:r>
              <a:rPr lang="el-GR" dirty="0"/>
              <a:t> </a:t>
            </a:r>
            <a:r>
              <a:rPr lang="en-US" dirty="0"/>
              <a:t>(</a:t>
            </a:r>
            <a:r>
              <a:rPr lang="en-US" b="1" dirty="0"/>
              <a:t>PAGE</a:t>
            </a:r>
            <a:r>
              <a:rPr lang="en-US" dirty="0"/>
              <a:t>).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9275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8F563D7-4FF2-465C-BA2A-E25205A40B65}"/>
              </a:ext>
            </a:extLst>
          </p:cNvPr>
          <p:cNvSpPr txBox="1"/>
          <p:nvPr/>
        </p:nvSpPr>
        <p:spPr>
          <a:xfrm>
            <a:off x="720000" y="4931876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Ηλεκτροφόρηση</a:t>
            </a:r>
            <a:r>
              <a:rPr lang="el-GR" b="1" dirty="0"/>
              <a:t> πηκτώματος </a:t>
            </a:r>
            <a:r>
              <a:rPr lang="el-GR" b="1" dirty="0" err="1"/>
              <a:t>πολυακρυλαμιδίου</a:t>
            </a:r>
            <a:r>
              <a:rPr lang="el-GR" b="1" dirty="0"/>
              <a:t> – </a:t>
            </a:r>
            <a:r>
              <a:rPr lang="en-US" b="1" dirty="0"/>
              <a:t>SDS</a:t>
            </a:r>
            <a:r>
              <a:rPr lang="el-GR" b="1" dirty="0"/>
              <a:t> </a:t>
            </a:r>
            <a:r>
              <a:rPr lang="en-US" b="1" dirty="0"/>
              <a:t>(SDS-PAGE).</a:t>
            </a:r>
            <a:endParaRPr lang="el-GR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76DA11-C366-4CC9-8D47-61638F9062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8462" y="1517938"/>
            <a:ext cx="6747075" cy="324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4962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l-GR" altLang="el-GR" sz="3000" b="1" dirty="0">
                <a:solidFill>
                  <a:srgbClr val="0000FF"/>
                </a:solidFill>
              </a:rPr>
              <a:t>Πρωτεΐνες</a:t>
            </a:r>
            <a:endParaRPr lang="el-GR" altLang="el-GR" sz="3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4CF031-088B-42B5-A738-2ADE4CADE714}"/>
              </a:ext>
            </a:extLst>
          </p:cNvPr>
          <p:cNvSpPr txBox="1"/>
          <p:nvPr/>
        </p:nvSpPr>
        <p:spPr>
          <a:xfrm>
            <a:off x="540000" y="947026"/>
            <a:ext cx="8064896" cy="586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Συγκεκριμένες πρωτεΐνες μπορούν να καθαριστούν από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εκχυλίσματα κυττάρων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καθαρισμός μιας πρωτεΐνης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απαιτεί μια ειδική πειραματική διαδικασία.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Παρασκευή κυτταρικών εκχυλισμάτων που περιέχουν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ενεργές πρωτεΐνες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Οι πρωτεΐνες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μπορούν να διαχωριστούν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από άλλες πρωτεΐνες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με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χρωματογραφία στήλης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Χρωματογραφία </a:t>
            </a:r>
            <a:r>
              <a:rPr lang="el-GR" b="1" dirty="0" err="1">
                <a:solidFill>
                  <a:schemeClr val="bg1">
                    <a:lumMod val="65000"/>
                  </a:schemeClr>
                </a:solidFill>
              </a:rPr>
              <a:t>ιοντοανταλλαγής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(ion-exchange chromatography)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Χρωματογραφία μοριακής διήθησης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(gel-filtration chromatography)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Χρωματογραφία συγγένειας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(affinity chromatography)</a:t>
            </a:r>
            <a:endParaRPr lang="el-GR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Η </a:t>
            </a:r>
            <a:r>
              <a:rPr lang="el-GR" b="1" dirty="0" err="1">
                <a:solidFill>
                  <a:schemeClr val="bg1">
                    <a:lumMod val="65000"/>
                  </a:schemeClr>
                </a:solidFill>
              </a:rPr>
              <a:t>ανοσοκατακρήμνιση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ή </a:t>
            </a:r>
            <a:r>
              <a:rPr lang="el-GR" b="1" dirty="0" err="1">
                <a:solidFill>
                  <a:schemeClr val="bg1">
                    <a:lumMod val="65000"/>
                  </a:schemeClr>
                </a:solidFill>
              </a:rPr>
              <a:t>ανοσοκαθίζηση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(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immunoprecipitation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) χρησιμοποιείται για ταχύ καθαρισμό πρωτεϊνών ή πρωτεϊνικών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συμπλόκων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από μη κατεργασμένα εκχυλίσματα.</a:t>
            </a: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b="1" dirty="0">
                <a:solidFill>
                  <a:schemeClr val="bg1">
                    <a:lumMod val="65000"/>
                  </a:schemeClr>
                </a:solidFill>
              </a:rPr>
              <a:t>Διαχωρισμός πρωτεϊνών 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σε πηκτώματα </a:t>
            </a:r>
            <a:r>
              <a:rPr lang="el-GR" dirty="0" err="1">
                <a:solidFill>
                  <a:schemeClr val="bg1">
                    <a:lumMod val="65000"/>
                  </a:schemeClr>
                </a:solidFill>
              </a:rPr>
              <a:t>πολυακρυλαμιδίου</a:t>
            </a:r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PAGE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dirty="0"/>
              <a:t>Για να γίνουν ορατές οι πρωτεΐνες που έχουν διαχωριστεί με </a:t>
            </a:r>
            <a:r>
              <a:rPr lang="el-GR" dirty="0" err="1"/>
              <a:t>ηλεκτροφόρηση</a:t>
            </a:r>
            <a:r>
              <a:rPr lang="el-GR" dirty="0"/>
              <a:t>, χρησιμοποιούνται </a:t>
            </a:r>
            <a:r>
              <a:rPr lang="el-GR" b="1" dirty="0"/>
              <a:t>αντισώματα</a:t>
            </a:r>
            <a:r>
              <a:rPr lang="en-US" dirty="0"/>
              <a:t> - </a:t>
            </a:r>
            <a:r>
              <a:rPr lang="el-GR" dirty="0"/>
              <a:t>τεχνική της </a:t>
            </a:r>
            <a:r>
              <a:rPr lang="el-GR" b="1" dirty="0" err="1"/>
              <a:t>ανοσοστύπωσης</a:t>
            </a:r>
            <a:r>
              <a:rPr lang="el-GR" dirty="0"/>
              <a:t> </a:t>
            </a:r>
            <a:r>
              <a:rPr lang="en-US" dirty="0"/>
              <a:t>(</a:t>
            </a:r>
            <a:r>
              <a:rPr lang="en-US" b="1" dirty="0"/>
              <a:t>immunoblotting</a:t>
            </a:r>
            <a:r>
              <a:rPr lang="en-US" dirty="0"/>
              <a:t>).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3977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8F563D7-4FF2-465C-BA2A-E25205A40B65}"/>
              </a:ext>
            </a:extLst>
          </p:cNvPr>
          <p:cNvSpPr txBox="1"/>
          <p:nvPr/>
        </p:nvSpPr>
        <p:spPr>
          <a:xfrm>
            <a:off x="720000" y="5363924"/>
            <a:ext cx="770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/>
              <a:t>Ανοσοστύπωση</a:t>
            </a:r>
            <a:r>
              <a:rPr lang="el-GR" b="1" dirty="0"/>
              <a:t> </a:t>
            </a:r>
            <a:r>
              <a:rPr lang="en-US" b="1" dirty="0"/>
              <a:t>(immunoblotting).</a:t>
            </a:r>
            <a:endParaRPr lang="el-GR" b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07C8D38-3EF1-43A7-8572-F7D6B2F142EA}"/>
              </a:ext>
            </a:extLst>
          </p:cNvPr>
          <p:cNvGrpSpPr/>
          <p:nvPr/>
        </p:nvGrpSpPr>
        <p:grpSpPr>
          <a:xfrm>
            <a:off x="944918" y="1700808"/>
            <a:ext cx="7254164" cy="3456384"/>
            <a:chOff x="2195736" y="2492896"/>
            <a:chExt cx="4824536" cy="201622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FB69023-093B-4B5C-919B-0B41FACAA5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95736" y="2492896"/>
              <a:ext cx="4824536" cy="2016224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8D5A946-8DFB-4CF0-A259-67D6D9EF7C50}"/>
                </a:ext>
              </a:extLst>
            </p:cNvPr>
            <p:cNvSpPr/>
            <p:nvPr/>
          </p:nvSpPr>
          <p:spPr>
            <a:xfrm>
              <a:off x="5364088" y="4365104"/>
              <a:ext cx="1656184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endParaRPr lang="el-GR" sz="1500" b="1" u="sng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768791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0EA3ED-3454-424F-96C5-09A9FC26B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656" y="0"/>
            <a:ext cx="7688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71432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A444ED-E334-4897-81A4-1E0B2CFBB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29627"/>
            <a:ext cx="9144000" cy="539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28739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4440" y="2092452"/>
            <a:ext cx="6675120" cy="267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39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tIns="0" bIns="0" rtlCol="0" anchor="ctr"/>
      <a:lstStyle>
        <a:defPPr algn="ctr">
          <a:defRPr sz="1500" b="1" u="sng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9120</TotalTime>
  <Words>1934</Words>
  <Application>Microsoft Office PowerPoint</Application>
  <PresentationFormat>On-screen Show (4:3)</PresentationFormat>
  <Paragraphs>301</Paragraphs>
  <Slides>108</Slides>
  <Notes>64</Notes>
  <HiddenSlides>13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12" baseType="lpstr">
      <vt:lpstr>Arial</vt:lpstr>
      <vt:lpstr>Calibri</vt:lpstr>
      <vt:lpstr>Wingdings</vt:lpstr>
      <vt:lpstr>Office Theme</vt:lpstr>
      <vt:lpstr>Τεχνικές της Μοριακής Βιολογίας</vt:lpstr>
      <vt:lpstr>Τεχνικές της Μοριακής Βιολογίας</vt:lpstr>
      <vt:lpstr>Νουκλεϊκά οξέα: Βασικές μέθοδοι</vt:lpstr>
      <vt:lpstr>Απομόνωση RNA</vt:lpstr>
      <vt:lpstr>Απομόνωση RNA</vt:lpstr>
      <vt:lpstr>Απομόνωση RNA</vt:lpstr>
      <vt:lpstr>Απομόνωση RNA</vt:lpstr>
      <vt:lpstr>Απομόνωση RNA</vt:lpstr>
      <vt:lpstr>Καθαρισμός μη ριβοσωμικού RNA </vt:lpstr>
      <vt:lpstr>Καθαρισμός poly(A) RNA </vt:lpstr>
      <vt:lpstr>Καθαρισμός microRNA </vt:lpstr>
      <vt:lpstr>Νουκλεϊκά οξέα: Βασικές μέθοδοι</vt:lpstr>
      <vt:lpstr>Αντίστροφη μεταγραφή</vt:lpstr>
      <vt:lpstr>PowerPoint Presentation</vt:lpstr>
      <vt:lpstr>Νουκλεϊκά οξέα: Βασικές μέθοδοι</vt:lpstr>
      <vt:lpstr>PowerPoint Presentation</vt:lpstr>
      <vt:lpstr>Νουκλεϊκά οξέα: Βασικές μέθοδοι</vt:lpstr>
      <vt:lpstr>PCR</vt:lpstr>
      <vt:lpstr>RT-PCR</vt:lpstr>
      <vt:lpstr>Παραλλαγές της PCR</vt:lpstr>
      <vt:lpstr>Παραλλαγές της PCR</vt:lpstr>
      <vt:lpstr>Παραλλαγές της PCR</vt:lpstr>
      <vt:lpstr>Παραλλαγές της PCR</vt:lpstr>
      <vt:lpstr>Παραλλαγές της PCR</vt:lpstr>
      <vt:lpstr>Παραλλαγές της PCR</vt:lpstr>
      <vt:lpstr>Νουκλεϊκά οξέα: Βασικές μέθοδοι</vt:lpstr>
      <vt:lpstr>Ηλεκτροφόρηση σε πήκτωμα</vt:lpstr>
      <vt:lpstr>Ηλεκτροφόρηση σε πήκτωμα αγαρόζης</vt:lpstr>
      <vt:lpstr>PowerPoint Presentation</vt:lpstr>
      <vt:lpstr>PowerPoint Presentation</vt:lpstr>
      <vt:lpstr>PowerPoint Presentation</vt:lpstr>
      <vt:lpstr>Ηλεκτροφόρηση σε πήκτωμα πολυακρυλαμίδης (PAGE)</vt:lpstr>
      <vt:lpstr>PowerPoint Presentation</vt:lpstr>
      <vt:lpstr>PowerPoint Presentation</vt:lpstr>
      <vt:lpstr>PowerPoint Presentation</vt:lpstr>
      <vt:lpstr>PowerPoint Presentation</vt:lpstr>
      <vt:lpstr>Χρώση πηκτωμάτων για νουκλεϊκά οξέα</vt:lpstr>
      <vt:lpstr>PowerPoint Presentation</vt:lpstr>
      <vt:lpstr>Pulsed-field gel electrophoresis</vt:lpstr>
      <vt:lpstr>PowerPoint Presentation</vt:lpstr>
      <vt:lpstr>Πέψη με περιοριστικές ενδονουκλεάσες</vt:lpstr>
      <vt:lpstr>PowerPoint Presentation</vt:lpstr>
      <vt:lpstr>Κλωνοποίηση DNA</vt:lpstr>
      <vt:lpstr>Κλωνοποίηση DNA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Υβριδοποίηση DNA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Μικροσυστοιχίες DNA (DNA microarrays)</vt:lpstr>
      <vt:lpstr>PowerPoint Presentation</vt:lpstr>
      <vt:lpstr>Πρωτεΐνες</vt:lpstr>
      <vt:lpstr>Πρωτεΐνες</vt:lpstr>
      <vt:lpstr>PowerPoint Presentation</vt:lpstr>
      <vt:lpstr>Πρωτεΐνες</vt:lpstr>
      <vt:lpstr>PowerPoint Presentation</vt:lpstr>
      <vt:lpstr>Πρωτεΐνες</vt:lpstr>
      <vt:lpstr>PowerPoint Presentation</vt:lpstr>
      <vt:lpstr>PowerPoint Presentation</vt:lpstr>
      <vt:lpstr>PowerPoint Presentation</vt:lpstr>
      <vt:lpstr>PowerPoint Presentation</vt:lpstr>
    </vt:vector>
  </TitlesOfParts>
  <Company>University of Athens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Christos Kontos</dc:creator>
  <cp:lastModifiedBy>Christos Kontos</cp:lastModifiedBy>
  <cp:revision>697</cp:revision>
  <dcterms:created xsi:type="dcterms:W3CDTF">2013-05-26T20:29:32Z</dcterms:created>
  <dcterms:modified xsi:type="dcterms:W3CDTF">2026-10-03T19:18:46Z</dcterms:modified>
</cp:coreProperties>
</file>