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7"/>
  </p:notesMasterIdLst>
  <p:sldIdLst>
    <p:sldId id="830" r:id="rId2"/>
    <p:sldId id="831" r:id="rId3"/>
    <p:sldId id="616" r:id="rId4"/>
    <p:sldId id="766" r:id="rId5"/>
    <p:sldId id="668" r:id="rId6"/>
    <p:sldId id="669" r:id="rId7"/>
    <p:sldId id="768" r:id="rId8"/>
    <p:sldId id="770" r:id="rId9"/>
    <p:sldId id="763" r:id="rId10"/>
    <p:sldId id="670" r:id="rId11"/>
    <p:sldId id="678" r:id="rId12"/>
    <p:sldId id="672" r:id="rId13"/>
    <p:sldId id="682" r:id="rId14"/>
    <p:sldId id="674" r:id="rId15"/>
    <p:sldId id="683" r:id="rId16"/>
    <p:sldId id="681" r:id="rId17"/>
    <p:sldId id="676" r:id="rId18"/>
    <p:sldId id="684" r:id="rId19"/>
    <p:sldId id="679" r:id="rId20"/>
    <p:sldId id="688" r:id="rId21"/>
    <p:sldId id="685" r:id="rId22"/>
    <p:sldId id="686" r:id="rId23"/>
    <p:sldId id="764" r:id="rId24"/>
    <p:sldId id="713" r:id="rId25"/>
    <p:sldId id="687" r:id="rId26"/>
    <p:sldId id="696" r:id="rId27"/>
    <p:sldId id="712" r:id="rId28"/>
    <p:sldId id="689" r:id="rId29"/>
    <p:sldId id="690" r:id="rId30"/>
    <p:sldId id="691" r:id="rId31"/>
    <p:sldId id="697" r:id="rId32"/>
    <p:sldId id="692" r:id="rId33"/>
    <p:sldId id="693" r:id="rId34"/>
    <p:sldId id="698" r:id="rId35"/>
    <p:sldId id="694" r:id="rId36"/>
    <p:sldId id="699" r:id="rId37"/>
    <p:sldId id="695" r:id="rId38"/>
    <p:sldId id="700" r:id="rId39"/>
    <p:sldId id="701" r:id="rId40"/>
    <p:sldId id="702" r:id="rId41"/>
    <p:sldId id="703" r:id="rId42"/>
    <p:sldId id="711" r:id="rId43"/>
    <p:sldId id="722" r:id="rId44"/>
    <p:sldId id="705" r:id="rId45"/>
    <p:sldId id="707" r:id="rId46"/>
    <p:sldId id="706" r:id="rId47"/>
    <p:sldId id="723" r:id="rId48"/>
    <p:sldId id="708" r:id="rId49"/>
    <p:sldId id="704" r:id="rId50"/>
    <p:sldId id="724" r:id="rId51"/>
    <p:sldId id="709" r:id="rId52"/>
    <p:sldId id="725" r:id="rId53"/>
    <p:sldId id="710" r:id="rId54"/>
    <p:sldId id="753" r:id="rId55"/>
    <p:sldId id="755" r:id="rId56"/>
    <p:sldId id="756" r:id="rId57"/>
    <p:sldId id="754" r:id="rId58"/>
    <p:sldId id="726" r:id="rId59"/>
    <p:sldId id="727" r:id="rId60"/>
    <p:sldId id="757" r:id="rId61"/>
    <p:sldId id="758" r:id="rId62"/>
    <p:sldId id="759" r:id="rId63"/>
    <p:sldId id="728" r:id="rId64"/>
    <p:sldId id="729" r:id="rId65"/>
    <p:sldId id="731" r:id="rId66"/>
    <p:sldId id="733" r:id="rId67"/>
    <p:sldId id="732" r:id="rId68"/>
    <p:sldId id="734" r:id="rId69"/>
    <p:sldId id="735" r:id="rId70"/>
    <p:sldId id="736" r:id="rId71"/>
    <p:sldId id="737" r:id="rId72"/>
    <p:sldId id="740" r:id="rId73"/>
    <p:sldId id="741" r:id="rId74"/>
    <p:sldId id="742" r:id="rId75"/>
    <p:sldId id="853" r:id="rId76"/>
    <p:sldId id="833" r:id="rId77"/>
    <p:sldId id="832" r:id="rId78"/>
    <p:sldId id="743" r:id="rId79"/>
    <p:sldId id="834" r:id="rId80"/>
    <p:sldId id="738" r:id="rId81"/>
    <p:sldId id="835" r:id="rId82"/>
    <p:sldId id="852" r:id="rId83"/>
    <p:sldId id="850" r:id="rId84"/>
    <p:sldId id="749" r:id="rId85"/>
    <p:sldId id="836" r:id="rId86"/>
    <p:sldId id="745" r:id="rId87"/>
    <p:sldId id="843" r:id="rId88"/>
    <p:sldId id="751" r:id="rId89"/>
    <p:sldId id="750" r:id="rId90"/>
    <p:sldId id="838" r:id="rId91"/>
    <p:sldId id="839" r:id="rId92"/>
    <p:sldId id="842" r:id="rId93"/>
    <p:sldId id="752" r:id="rId94"/>
    <p:sldId id="844" r:id="rId95"/>
    <p:sldId id="845" r:id="rId96"/>
    <p:sldId id="846" r:id="rId97"/>
    <p:sldId id="847" r:id="rId98"/>
    <p:sldId id="854" r:id="rId99"/>
    <p:sldId id="849" r:id="rId100"/>
    <p:sldId id="746" r:id="rId101"/>
    <p:sldId id="837" r:id="rId102"/>
    <p:sldId id="739" r:id="rId103"/>
    <p:sldId id="840" r:id="rId104"/>
    <p:sldId id="747" r:id="rId105"/>
    <p:sldId id="841" r:id="rId106"/>
    <p:sldId id="748" r:id="rId107"/>
    <p:sldId id="714" r:id="rId108"/>
    <p:sldId id="715" r:id="rId109"/>
    <p:sldId id="717" r:id="rId110"/>
    <p:sldId id="718" r:id="rId111"/>
    <p:sldId id="716" r:id="rId112"/>
    <p:sldId id="721" r:id="rId113"/>
    <p:sldId id="720" r:id="rId114"/>
    <p:sldId id="771" r:id="rId115"/>
    <p:sldId id="359" r:id="rId1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1CBA1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25" autoAdjust="0"/>
    <p:restoredTop sz="79050" autoAdjust="0"/>
  </p:normalViewPr>
  <p:slideViewPr>
    <p:cSldViewPr>
      <p:cViewPr varScale="1">
        <p:scale>
          <a:sx n="94" d="100"/>
          <a:sy n="94" d="100"/>
        </p:scale>
        <p:origin x="186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s Kontos" userId="d0a4b3cf-7a6f-482e-9d76-43257aa19512" providerId="ADAL" clId="{ACEBC830-4DA0-4897-9F22-5220349C3CE4}"/>
    <pc:docChg chg="addSld delSld modSld">
      <pc:chgData name="Christos Kontos" userId="d0a4b3cf-7a6f-482e-9d76-43257aa19512" providerId="ADAL" clId="{ACEBC830-4DA0-4897-9F22-5220349C3CE4}" dt="2021-12-29T13:09:02.479" v="6" actId="47"/>
      <pc:docMkLst>
        <pc:docMk/>
      </pc:docMkLst>
      <pc:sldChg chg="del">
        <pc:chgData name="Christos Kontos" userId="d0a4b3cf-7a6f-482e-9d76-43257aa19512" providerId="ADAL" clId="{ACEBC830-4DA0-4897-9F22-5220349C3CE4}" dt="2021-12-29T13:09:02.479" v="6" actId="47"/>
        <pc:sldMkLst>
          <pc:docMk/>
          <pc:sldMk cId="786995255" sldId="730"/>
        </pc:sldMkLst>
      </pc:sldChg>
      <pc:sldChg chg="modSp add mod">
        <pc:chgData name="Christos Kontos" userId="d0a4b3cf-7a6f-482e-9d76-43257aa19512" providerId="ADAL" clId="{ACEBC830-4DA0-4897-9F22-5220349C3CE4}" dt="2021-12-29T13:08:55.780" v="5" actId="20577"/>
        <pc:sldMkLst>
          <pc:docMk/>
          <pc:sldMk cId="416489538" sldId="830"/>
        </pc:sldMkLst>
        <pc:spChg chg="mod">
          <ac:chgData name="Christos Kontos" userId="d0a4b3cf-7a6f-482e-9d76-43257aa19512" providerId="ADAL" clId="{ACEBC830-4DA0-4897-9F22-5220349C3CE4}" dt="2021-12-29T13:08:55.780" v="5" actId="20577"/>
          <ac:spMkLst>
            <pc:docMk/>
            <pc:sldMk cId="416489538" sldId="830"/>
            <ac:spMk id="3074" creationId="{00000000-0000-0000-0000-000000000000}"/>
          </ac:spMkLst>
        </pc:spChg>
      </pc:sldChg>
    </pc:docChg>
  </pc:docChgLst>
  <pc:docChgLst>
    <pc:chgData name="Christos Kontos" userId="d0a4b3cf-7a6f-482e-9d76-43257aa19512" providerId="ADAL" clId="{6B1D20DA-6965-45D3-AB70-F05BC286A73F}"/>
    <pc:docChg chg="modSld">
      <pc:chgData name="Christos Kontos" userId="d0a4b3cf-7a6f-482e-9d76-43257aa19512" providerId="ADAL" clId="{6B1D20DA-6965-45D3-AB70-F05BC286A73F}" dt="2023-10-10T07:49:46.901" v="1" actId="113"/>
      <pc:docMkLst>
        <pc:docMk/>
      </pc:docMkLst>
      <pc:sldChg chg="modSp">
        <pc:chgData name="Christos Kontos" userId="d0a4b3cf-7a6f-482e-9d76-43257aa19512" providerId="ADAL" clId="{6B1D20DA-6965-45D3-AB70-F05BC286A73F}" dt="2023-10-10T07:49:46.901" v="1" actId="113"/>
        <pc:sldMkLst>
          <pc:docMk/>
          <pc:sldMk cId="3034569855" sldId="835"/>
        </pc:sldMkLst>
        <pc:spChg chg="mod">
          <ac:chgData name="Christos Kontos" userId="d0a4b3cf-7a6f-482e-9d76-43257aa19512" providerId="ADAL" clId="{6B1D20DA-6965-45D3-AB70-F05BC286A73F}" dt="2023-10-10T07:49:46.901" v="1" actId="113"/>
          <ac:spMkLst>
            <pc:docMk/>
            <pc:sldMk cId="3034569855" sldId="835"/>
            <ac:spMk id="2" creationId="{ED4CF031-088B-42B5-A738-2ADE4CADE714}"/>
          </ac:spMkLst>
        </pc:spChg>
      </pc:sldChg>
    </pc:docChg>
  </pc:docChgLst>
  <pc:docChgLst>
    <pc:chgData name="Christos Kontos" userId="d0a4b3cf-7a6f-482e-9d76-43257aa19512" providerId="ADAL" clId="{266B38DF-295D-4B48-A141-8B645AC376FD}"/>
    <pc:docChg chg="modSld">
      <pc:chgData name="Christos Kontos" userId="d0a4b3cf-7a6f-482e-9d76-43257aa19512" providerId="ADAL" clId="{266B38DF-295D-4B48-A141-8B645AC376FD}" dt="2023-10-04T19:17:10.416" v="0" actId="114"/>
      <pc:docMkLst>
        <pc:docMk/>
      </pc:docMkLst>
      <pc:sldChg chg="modSp">
        <pc:chgData name="Christos Kontos" userId="d0a4b3cf-7a6f-482e-9d76-43257aa19512" providerId="ADAL" clId="{266B38DF-295D-4B48-A141-8B645AC376FD}" dt="2023-10-04T19:17:10.416" v="0" actId="114"/>
        <pc:sldMkLst>
          <pc:docMk/>
          <pc:sldMk cId="1769065303" sldId="682"/>
        </pc:sldMkLst>
        <pc:spChg chg="mod">
          <ac:chgData name="Christos Kontos" userId="d0a4b3cf-7a6f-482e-9d76-43257aa19512" providerId="ADAL" clId="{266B38DF-295D-4B48-A141-8B645AC376FD}" dt="2023-10-04T19:17:10.416" v="0" actId="114"/>
          <ac:spMkLst>
            <pc:docMk/>
            <pc:sldMk cId="1769065303" sldId="682"/>
            <ac:spMk id="2" creationId="{ED4CF031-088B-42B5-A738-2ADE4CADE714}"/>
          </ac:spMkLst>
        </pc:spChg>
      </pc:sldChg>
    </pc:docChg>
  </pc:docChgLst>
  <pc:docChgLst>
    <pc:chgData name="Christos Kontos" userId="d0a4b3cf-7a6f-482e-9d76-43257aa19512" providerId="ADAL" clId="{E40CD9E9-C0FD-48AA-BB36-6FBB60CC1896}"/>
    <pc:docChg chg="addSld delSld modSld">
      <pc:chgData name="Christos Kontos" userId="d0a4b3cf-7a6f-482e-9d76-43257aa19512" providerId="ADAL" clId="{E40CD9E9-C0FD-48AA-BB36-6FBB60CC1896}" dt="2022-10-04T07:36:06.676" v="10"/>
      <pc:docMkLst>
        <pc:docMk/>
      </pc:docMkLst>
      <pc:sldChg chg="setBg">
        <pc:chgData name="Christos Kontos" userId="d0a4b3cf-7a6f-482e-9d76-43257aa19512" providerId="ADAL" clId="{E40CD9E9-C0FD-48AA-BB36-6FBB60CC1896}" dt="2022-10-04T07:35:32.933" v="6"/>
        <pc:sldMkLst>
          <pc:docMk/>
          <pc:sldMk cId="4064664663" sldId="749"/>
        </pc:sldMkLst>
      </pc:sldChg>
      <pc:sldChg chg="setBg">
        <pc:chgData name="Christos Kontos" userId="d0a4b3cf-7a6f-482e-9d76-43257aa19512" providerId="ADAL" clId="{E40CD9E9-C0FD-48AA-BB36-6FBB60CC1896}" dt="2022-10-04T07:35:57.191" v="8"/>
        <pc:sldMkLst>
          <pc:docMk/>
          <pc:sldMk cId="1377336121" sldId="750"/>
        </pc:sldMkLst>
      </pc:sldChg>
      <pc:sldChg chg="setBg">
        <pc:chgData name="Christos Kontos" userId="d0a4b3cf-7a6f-482e-9d76-43257aa19512" providerId="ADAL" clId="{E40CD9E9-C0FD-48AA-BB36-6FBB60CC1896}" dt="2022-10-04T07:35:38.762" v="7"/>
        <pc:sldMkLst>
          <pc:docMk/>
          <pc:sldMk cId="1860350017" sldId="751"/>
        </pc:sldMkLst>
      </pc:sldChg>
      <pc:sldChg chg="setBg">
        <pc:chgData name="Christos Kontos" userId="d0a4b3cf-7a6f-482e-9d76-43257aa19512" providerId="ADAL" clId="{E40CD9E9-C0FD-48AA-BB36-6FBB60CC1896}" dt="2022-10-04T07:36:06.676" v="10"/>
        <pc:sldMkLst>
          <pc:docMk/>
          <pc:sldMk cId="3345088463" sldId="752"/>
        </pc:sldMkLst>
      </pc:sldChg>
      <pc:sldChg chg="add del setBg">
        <pc:chgData name="Christos Kontos" userId="d0a4b3cf-7a6f-482e-9d76-43257aa19512" providerId="ADAL" clId="{E40CD9E9-C0FD-48AA-BB36-6FBB60CC1896}" dt="2022-10-04T07:33:55.297" v="1" actId="47"/>
        <pc:sldMkLst>
          <pc:docMk/>
          <pc:sldMk cId="3808524312" sldId="85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7FB82-2399-4310-A64A-496AB9463422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633B0-C78E-4575-85ED-F4A513B3A1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460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AEC635-3F2B-4887-A4E1-A85D581781BD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  <p:sp>
        <p:nvSpPr>
          <p:cNvPr id="29699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248434" y="4883325"/>
            <a:ext cx="6431675" cy="376709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66" tIns="43085" rIns="86166" bIns="43085"/>
          <a:lstStyle/>
          <a:p>
            <a:pPr eaLnBrk="1" hangingPunct="1"/>
            <a:endParaRPr lang="en-GB" dirty="0"/>
          </a:p>
        </p:txBody>
      </p:sp>
      <p:sp>
        <p:nvSpPr>
          <p:cNvPr id="29700" name="Rectangle 102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5913" y="0"/>
            <a:ext cx="6226175" cy="4670425"/>
          </a:xfrm>
          <a:ln/>
        </p:spPr>
      </p:sp>
    </p:spTree>
    <p:extLst>
      <p:ext uri="{BB962C8B-B14F-4D97-AF65-F5344CB8AC3E}">
        <p14:creationId xmlns:p14="http://schemas.microsoft.com/office/powerpoint/2010/main" val="315404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59867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12279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33052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74644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747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43027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85253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07701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17084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19057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133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80742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41037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6647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24526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15609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96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460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439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853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48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3134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7117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3152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067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7071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676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6387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9492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4779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5363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268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435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590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2544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96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4487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1160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5556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296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7749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6738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495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9704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6540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415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796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0951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0528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9132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1642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4756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479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8402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3208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021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929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230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8493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6464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4478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53643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10898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0618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3553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9339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86003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2217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892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9831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200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4037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82974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43466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2065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74763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46160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566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2291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59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4921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72162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51684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61367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54530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26030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88040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7116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37283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18735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656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09216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45173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78054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48774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29717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6858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30141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00652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11460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84518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536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14721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64802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4245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71361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35771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99528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95093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01088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258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76367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33B0-C78E-4575-85ED-F4A513B3A130}" type="slidenum">
              <a:rPr lang="en-US" smtClean="0"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290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95CF-D394-4E77-9E11-4A6746B59C04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EDC-0F9F-4472-9E34-E935EC280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059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95CF-D394-4E77-9E11-4A6746B59C04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EDC-0F9F-4472-9E34-E935EC280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7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95CF-D394-4E77-9E11-4A6746B59C04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EDC-0F9F-4472-9E34-E935EC280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84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95CF-D394-4E77-9E11-4A6746B59C04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EDC-0F9F-4472-9E34-E935EC280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389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95CF-D394-4E77-9E11-4A6746B59C04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EDC-0F9F-4472-9E34-E935EC280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327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95CF-D394-4E77-9E11-4A6746B59C04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EDC-0F9F-4472-9E34-E935EC280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348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95CF-D394-4E77-9E11-4A6746B59C04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EDC-0F9F-4472-9E34-E935EC280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35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95CF-D394-4E77-9E11-4A6746B59C04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EDC-0F9F-4472-9E34-E935EC280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579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95CF-D394-4E77-9E11-4A6746B59C04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EDC-0F9F-4472-9E34-E935EC280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95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95CF-D394-4E77-9E11-4A6746B59C04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EDC-0F9F-4472-9E34-E935EC280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688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95CF-D394-4E77-9E11-4A6746B59C04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6EDC-0F9F-4472-9E34-E935EC280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142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495CF-D394-4E77-9E11-4A6746B59C04}" type="datetimeFigureOut">
              <a:rPr lang="en-US" smtClean="0"/>
              <a:t>10/10/2023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36EDC-0F9F-4472-9E34-E935EC280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74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7.w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w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wmf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55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5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9.wmf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3"/>
          <p:cNvSpPr>
            <a:spLocks noGrp="1" noChangeArrowheads="1"/>
          </p:cNvSpPr>
          <p:nvPr>
            <p:ph type="ctrTitle"/>
          </p:nvPr>
        </p:nvSpPr>
        <p:spPr>
          <a:xfrm>
            <a:off x="0" y="3001328"/>
            <a:ext cx="9144000" cy="1319528"/>
          </a:xfrm>
        </p:spPr>
        <p:txBody>
          <a:bodyPr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el-GR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Η </a:t>
            </a:r>
            <a:r>
              <a:rPr lang="el-GR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Γονιδιωματική</a:t>
            </a:r>
            <a:r>
              <a:rPr lang="el-GR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Δομή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,</a:t>
            </a:r>
            <a:b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el-GR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η Χρωματίνη και το </a:t>
            </a:r>
            <a:r>
              <a:rPr lang="el-GR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Νουκλεόσωμα</a:t>
            </a:r>
            <a:endParaRPr lang="de-DE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075" name="Rectangle 25"/>
          <p:cNvSpPr>
            <a:spLocks noGrp="1" noChangeArrowheads="1"/>
          </p:cNvSpPr>
          <p:nvPr>
            <p:ph type="subTitle" idx="1"/>
          </p:nvPr>
        </p:nvSpPr>
        <p:spPr>
          <a:xfrm>
            <a:off x="395536" y="1196752"/>
            <a:ext cx="8640960" cy="1077218"/>
          </a:xfrm>
        </p:spPr>
        <p:txBody>
          <a:bodyPr>
            <a:spAutoFit/>
          </a:bodyPr>
          <a:lstStyle/>
          <a:p>
            <a:pPr marL="88900" indent="-88900">
              <a:spcBef>
                <a:spcPts val="600"/>
              </a:spcBef>
              <a:defRPr/>
            </a:pPr>
            <a:r>
              <a:rPr lang="el-GR" sz="1800" i="1" dirty="0">
                <a:solidFill>
                  <a:schemeClr val="tx1"/>
                </a:solidFill>
              </a:rPr>
              <a:t>Σχολή Θετικών Επιστημών</a:t>
            </a:r>
            <a:endParaRPr lang="en-US" sz="1800" i="1" dirty="0">
              <a:solidFill>
                <a:schemeClr val="tx1"/>
              </a:solidFill>
            </a:endParaRPr>
          </a:p>
          <a:p>
            <a:pPr marL="88900" indent="-88900">
              <a:spcBef>
                <a:spcPts val="600"/>
              </a:spcBef>
              <a:defRPr/>
            </a:pPr>
            <a:r>
              <a:rPr lang="el-GR" sz="1800" i="1" dirty="0">
                <a:solidFill>
                  <a:schemeClr val="tx1"/>
                </a:solidFill>
              </a:rPr>
              <a:t>Τμήμα Βιολογίας</a:t>
            </a:r>
            <a:endParaRPr lang="en-US" sz="1800" i="1" dirty="0">
              <a:solidFill>
                <a:schemeClr val="tx1"/>
              </a:solidFill>
            </a:endParaRPr>
          </a:p>
          <a:p>
            <a:pPr marL="88900" indent="-88900">
              <a:spcBef>
                <a:spcPts val="600"/>
              </a:spcBef>
              <a:defRPr/>
            </a:pPr>
            <a:r>
              <a:rPr lang="el-GR" sz="1800" i="1" dirty="0">
                <a:solidFill>
                  <a:schemeClr val="tx1"/>
                </a:solidFill>
              </a:rPr>
              <a:t>Τομέας Βιοχημείας και Μοριακής Βιολογίας</a:t>
            </a:r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3076" name="Text Box 26"/>
          <p:cNvSpPr txBox="1">
            <a:spLocks noChangeArrowheads="1"/>
          </p:cNvSpPr>
          <p:nvPr/>
        </p:nvSpPr>
        <p:spPr bwMode="auto">
          <a:xfrm>
            <a:off x="0" y="5622339"/>
            <a:ext cx="91440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l-G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Χρήστος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l-G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Κ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. </a:t>
            </a:r>
            <a:r>
              <a:rPr lang="el-G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Κοντός, 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Ph.D.</a:t>
            </a:r>
          </a:p>
          <a:p>
            <a:pPr algn="ctr" eaLnBrk="0" hangingPunct="0">
              <a:lnSpc>
                <a:spcPct val="120000"/>
              </a:lnSpc>
              <a:defRPr/>
            </a:pPr>
            <a:r>
              <a:rPr lang="el-GR" sz="24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Επίκουρος Καθηγητής, Τμήμα Βιολογίας, Ε.Κ.Π.Α.</a:t>
            </a:r>
            <a:endParaRPr lang="en-US" sz="2400" baseline="300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CD1139-C9C8-4B68-B6A0-816C98CD9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2311" y="60792"/>
            <a:ext cx="3939377" cy="114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9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Επιφάνεια εργασίας\molecular bio\chap007\chap007\07_Figure01.jpg">
            <a:extLst>
              <a:ext uri="{FF2B5EF4-FFF2-40B4-BE49-F238E27FC236}">
                <a16:creationId xmlns:a16="http://schemas.microsoft.com/office/drawing/2014/main" id="{CAFC9F47-BCA1-4402-8F41-A4FA900B71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44750" y="116632"/>
            <a:ext cx="4254500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32A36D-47D4-44E3-82CD-15DF945BD072}"/>
              </a:ext>
            </a:extLst>
          </p:cNvPr>
          <p:cNvSpPr txBox="1"/>
          <p:nvPr/>
        </p:nvSpPr>
        <p:spPr>
          <a:xfrm>
            <a:off x="899592" y="6381368"/>
            <a:ext cx="77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Σύγκριση του τυπικού προκαρυωτικού κυττάρου κι ευκαρυωτικού κυττάρου.</a:t>
            </a:r>
          </a:p>
        </p:txBody>
      </p:sp>
    </p:spTree>
    <p:extLst>
      <p:ext uri="{BB962C8B-B14F-4D97-AF65-F5344CB8AC3E}">
        <p14:creationId xmlns:p14="http://schemas.microsoft.com/office/powerpoint/2010/main" val="151633115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Ρύθμιση της δομής της χρωματίνης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Η αλληλεπίδραση του DNA με το οκταμερές των ιστονών είναι δυναμική.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Τα σύμπλοκα αναδιαμόρφωσης νουκλεοσωμάτων διευκολύνουν την κίνηση των νουκλεοσωμάτων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  <a:endParaRPr lang="el-GR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Ορισμένα νουκλεοσώματα απαντούν σε ειδικές θέσεις: τοποθέτηση των νουκλεοσωμάτων.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Η τροποποίηση των αμινοτελικών ουρών των ιστονών αλλάζει την προσβασιμότητα της χρωματίνης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  <a:endParaRPr lang="el-GR" dirty="0">
              <a:solidFill>
                <a:srgbClr val="0000FF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Πρωτεϊνικές επικράτειες στα σύμπλοκα αναδιαμόρφωσης και τροποποίησης των νουκλεοσωμάτων αναγνωρίζουν τροποποιημένες ιστόνες.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Ειδικά ένζυμα είναι υπεύθυνα για την τροποποίηση των ιστονών.</a:t>
            </a:r>
          </a:p>
        </p:txBody>
      </p:sp>
    </p:spTree>
    <p:extLst>
      <p:ext uri="{BB962C8B-B14F-4D97-AF65-F5344CB8AC3E}">
        <p14:creationId xmlns:p14="http://schemas.microsoft.com/office/powerpoint/2010/main" val="51968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Ρύθμιση της δομής της χρωματίνης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360000" y="1340768"/>
            <a:ext cx="8424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Οι τροποποιήσεις των ιστονών είναι δυναμικές και καταλύονται από ειδικά ένζυμα, που ονομάζονται </a:t>
            </a:r>
            <a:r>
              <a:rPr lang="el-GR" b="1" dirty="0">
                <a:solidFill>
                  <a:srgbClr val="0000FF"/>
                </a:solidFill>
              </a:rPr>
              <a:t>τροποποιητές των ιστονών </a:t>
            </a:r>
            <a:r>
              <a:rPr lang="en-US" dirty="0"/>
              <a:t>(</a:t>
            </a:r>
            <a:r>
              <a:rPr lang="en-US" b="1" dirty="0">
                <a:solidFill>
                  <a:srgbClr val="0000FF"/>
                </a:solidFill>
              </a:rPr>
              <a:t>histone modifiers</a:t>
            </a:r>
            <a:r>
              <a:rPr lang="en-US" dirty="0"/>
              <a:t>)</a:t>
            </a:r>
            <a:r>
              <a:rPr lang="el-GR" dirty="0"/>
              <a:t>:</a:t>
            </a:r>
            <a:endParaRPr lang="en-US" dirty="0"/>
          </a:p>
          <a:p>
            <a:pPr marL="625475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Ακετυλοτρανσφεράση των ιστονών (</a:t>
            </a:r>
            <a:r>
              <a:rPr lang="en-US" dirty="0"/>
              <a:t>histone acetyltransferase, </a:t>
            </a:r>
            <a:r>
              <a:rPr lang="en-US" b="1" dirty="0">
                <a:solidFill>
                  <a:srgbClr val="0000FF"/>
                </a:solidFill>
              </a:rPr>
              <a:t>HAT</a:t>
            </a:r>
            <a:r>
              <a:rPr lang="en-US" dirty="0"/>
              <a:t>)</a:t>
            </a:r>
          </a:p>
          <a:p>
            <a:pPr marL="625475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Αποακετυλάση των ιστονών </a:t>
            </a:r>
            <a:r>
              <a:rPr lang="en-US" dirty="0"/>
              <a:t>(histone deacetylase, </a:t>
            </a:r>
            <a:r>
              <a:rPr lang="en-US" b="1" dirty="0">
                <a:solidFill>
                  <a:srgbClr val="0000FF"/>
                </a:solidFill>
              </a:rPr>
              <a:t>HDAC</a:t>
            </a:r>
            <a:r>
              <a:rPr lang="en-US" dirty="0"/>
              <a:t>)</a:t>
            </a:r>
          </a:p>
          <a:p>
            <a:pPr marL="625475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Μεθυλοτρανσφεράση των ιστονών (</a:t>
            </a:r>
            <a:r>
              <a:rPr lang="en-US" dirty="0"/>
              <a:t>histone methyltransferase, </a:t>
            </a:r>
            <a:r>
              <a:rPr lang="en-US" b="1" dirty="0">
                <a:solidFill>
                  <a:srgbClr val="0000FF"/>
                </a:solidFill>
              </a:rPr>
              <a:t>HMT</a:t>
            </a:r>
            <a:r>
              <a:rPr lang="en-US" dirty="0"/>
              <a:t>)</a:t>
            </a:r>
          </a:p>
          <a:p>
            <a:pPr marL="625475" lvl="2" indent="-28575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l-GR" dirty="0"/>
              <a:t>Απομεθυλάση των ιστονών </a:t>
            </a:r>
            <a:r>
              <a:rPr lang="en-US" dirty="0"/>
              <a:t>(histone demetylase, </a:t>
            </a:r>
            <a:r>
              <a:rPr lang="en-US" b="1" dirty="0">
                <a:solidFill>
                  <a:srgbClr val="0000FF"/>
                </a:solidFill>
              </a:rPr>
              <a:t>HDM</a:t>
            </a:r>
            <a:r>
              <a:rPr lang="en-US" dirty="0"/>
              <a:t>).</a:t>
            </a:r>
          </a:p>
          <a:p>
            <a:pPr marL="285750" lvl="1" indent="-28575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l-GR" dirty="0"/>
              <a:t>Οι </a:t>
            </a:r>
            <a:r>
              <a:rPr lang="en-US" dirty="0"/>
              <a:t>HATs </a:t>
            </a:r>
            <a:r>
              <a:rPr lang="el-GR" dirty="0"/>
              <a:t>και </a:t>
            </a:r>
            <a:r>
              <a:rPr lang="en-US" dirty="0"/>
              <a:t>HDACs </a:t>
            </a:r>
            <a:r>
              <a:rPr lang="el-GR" dirty="0"/>
              <a:t>στοχεύουν ένα διαφορετικό υποσύνολο ιστονών ή, σε ορισμένες περιπτώσεις, ειδικές λυσίνες σε μια ιστόνη. Αντίθετα, οι </a:t>
            </a:r>
            <a:r>
              <a:rPr lang="en-US" dirty="0"/>
              <a:t>HMTs </a:t>
            </a:r>
            <a:r>
              <a:rPr lang="el-GR" dirty="0"/>
              <a:t>και οι </a:t>
            </a:r>
            <a:r>
              <a:rPr lang="en-US" dirty="0"/>
              <a:t>HDMs</a:t>
            </a:r>
            <a:r>
              <a:rPr lang="el-GR" dirty="0"/>
              <a:t> στοχεύουν πάντοτε μόνο μια από τις πολλές λυσίνες ή αργινίνες σε μια συγκεκριμένη ιστόνη.</a:t>
            </a:r>
          </a:p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b="1" dirty="0">
                <a:solidFill>
                  <a:srgbClr val="0000FF"/>
                </a:solidFill>
              </a:rPr>
              <a:t>Οι διαφορετικές τροποποιήσεις έχουν διαφορετικές επιδράσεις στη λειτουργία των νουκλεοσωμάτων</a:t>
            </a:r>
            <a:r>
              <a:rPr lang="el-G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828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07E922-F50E-4B7A-A3B4-3EF8EED1DC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479" y="116632"/>
            <a:ext cx="7353042" cy="60486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FE3CAD-68DE-4E53-BE01-1AB9B5D5B378}"/>
              </a:ext>
            </a:extLst>
          </p:cNvPr>
          <p:cNvSpPr/>
          <p:nvPr/>
        </p:nvSpPr>
        <p:spPr>
          <a:xfrm>
            <a:off x="5981106" y="3645024"/>
            <a:ext cx="1008111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3345B9-35B4-47D5-AE66-51363C9E269C}"/>
              </a:ext>
            </a:extLst>
          </p:cNvPr>
          <p:cNvSpPr/>
          <p:nvPr/>
        </p:nvSpPr>
        <p:spPr>
          <a:xfrm>
            <a:off x="5652120" y="5157192"/>
            <a:ext cx="1800200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D14843-B3A7-4E6B-9595-677E565495FF}"/>
              </a:ext>
            </a:extLst>
          </p:cNvPr>
          <p:cNvSpPr/>
          <p:nvPr/>
        </p:nvSpPr>
        <p:spPr>
          <a:xfrm>
            <a:off x="7308304" y="404664"/>
            <a:ext cx="648072" cy="3600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A62401-FF47-4529-B7FD-595A7A9B4C24}"/>
              </a:ext>
            </a:extLst>
          </p:cNvPr>
          <p:cNvSpPr txBox="1"/>
          <p:nvPr/>
        </p:nvSpPr>
        <p:spPr>
          <a:xfrm>
            <a:off x="432000" y="6228020"/>
            <a:ext cx="82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Ένζυμα τροποποίησης ιστονών.</a:t>
            </a:r>
          </a:p>
        </p:txBody>
      </p:sp>
    </p:spTree>
    <p:extLst>
      <p:ext uri="{BB962C8B-B14F-4D97-AF65-F5344CB8AC3E}">
        <p14:creationId xmlns:p14="http://schemas.microsoft.com/office/powerpoint/2010/main" val="253159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Ρύθμιση της δομής της χρωματίνης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360000" y="1340768"/>
            <a:ext cx="8424936" cy="5266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Τα σύμπλοκα αναδιαμόρφωσης νουκλεοσωμάτων και τα τροποποιητικά ένζυμα αποτελούν </a:t>
            </a:r>
            <a:r>
              <a:rPr lang="el-GR" b="1" dirty="0">
                <a:solidFill>
                  <a:srgbClr val="0000FF"/>
                </a:solidFill>
              </a:rPr>
              <a:t>μέρος μεγάλων πολυπρωτεϊνικών συμπλόκων</a:t>
            </a:r>
            <a:r>
              <a:rPr lang="el-GR" dirty="0"/>
              <a:t>.</a:t>
            </a:r>
          </a:p>
          <a:p>
            <a:pPr marL="2857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l-GR" dirty="0"/>
              <a:t>Πρόσθετες υπομονάδες συμμετέχουν στην προσέλκυση (στρατολόγηση) αυτών των ενζύμων σε συγκεκριμένες περιοχές του </a:t>
            </a:r>
            <a:r>
              <a:rPr lang="en-US" dirty="0"/>
              <a:t>DNA.</a:t>
            </a:r>
            <a:endParaRPr lang="el-GR" dirty="0"/>
          </a:p>
          <a:p>
            <a:pPr marL="2857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l-GR" dirty="0"/>
              <a:t>Ομοίως με τα σύμπλοκα αναδιαμόρφωσης νουκλεοσωμάτων, αυτές οι </a:t>
            </a:r>
            <a:r>
              <a:rPr lang="el-GR" b="1" dirty="0">
                <a:solidFill>
                  <a:srgbClr val="0000FF"/>
                </a:solidFill>
              </a:rPr>
              <a:t>αλληλεπιδράσεις</a:t>
            </a:r>
            <a:r>
              <a:rPr lang="el-GR" dirty="0"/>
              <a:t> μπορούν να είναι </a:t>
            </a:r>
            <a:r>
              <a:rPr lang="el-GR" b="1" dirty="0">
                <a:solidFill>
                  <a:srgbClr val="0000FF"/>
                </a:solidFill>
              </a:rPr>
              <a:t>με μεταγραφικούς παράγοντες προσδεδεμένους στο </a:t>
            </a:r>
            <a:r>
              <a:rPr lang="en-US" b="1" dirty="0">
                <a:solidFill>
                  <a:srgbClr val="0000FF"/>
                </a:solidFill>
              </a:rPr>
              <a:t>DNA</a:t>
            </a:r>
            <a:r>
              <a:rPr lang="en-US" dirty="0"/>
              <a:t> </a:t>
            </a:r>
            <a:r>
              <a:rPr lang="el-GR" dirty="0"/>
              <a:t>ή απευθείας </a:t>
            </a:r>
            <a:r>
              <a:rPr lang="el-GR" b="1" dirty="0">
                <a:solidFill>
                  <a:srgbClr val="0000FF"/>
                </a:solidFill>
              </a:rPr>
              <a:t>με ειδικά τροποποιημένα νουκλεοσώματα</a:t>
            </a:r>
            <a:r>
              <a:rPr lang="el-GR" dirty="0"/>
              <a:t>.</a:t>
            </a:r>
          </a:p>
          <a:p>
            <a:pPr marL="2857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l-GR" dirty="0"/>
              <a:t>Η προσέλκυση αυτών των ενζύμων σε συγκεκριμένες περιοχές του </a:t>
            </a:r>
            <a:r>
              <a:rPr lang="en-US" dirty="0"/>
              <a:t>DNA </a:t>
            </a:r>
            <a:r>
              <a:rPr lang="el-GR" dirty="0"/>
              <a:t>είναι υπεύθυνη για τα </a:t>
            </a:r>
            <a:r>
              <a:rPr lang="el-GR" b="1" dirty="0">
                <a:solidFill>
                  <a:srgbClr val="0000FF"/>
                </a:solidFill>
              </a:rPr>
              <a:t>διακριτά πρότυπα τροποποίησης των ιστόνων</a:t>
            </a:r>
            <a:r>
              <a:rPr lang="el-GR" dirty="0"/>
              <a:t>, τα οποία παρατηρούνται κατά μήκος της χρωματίνης, και είναι ένας </a:t>
            </a:r>
            <a:r>
              <a:rPr lang="el-GR" b="1" dirty="0">
                <a:solidFill>
                  <a:srgbClr val="0000FF"/>
                </a:solidFill>
              </a:rPr>
              <a:t>σημαντικός μηχανισμός για τη διαμόρφωση των επιπέδων γονιδιακής έκφρασης</a:t>
            </a:r>
            <a:r>
              <a:rPr lang="el-GR" dirty="0">
                <a:solidFill>
                  <a:srgbClr val="0000FF"/>
                </a:solidFill>
              </a:rPr>
              <a:t> κατά μήκος του ευκαρυωτικού χρωμοσώματος</a:t>
            </a:r>
            <a:r>
              <a:rPr lang="el-G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642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Ρύθμιση της δομής της χρωματίνης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720000" y="1440000"/>
            <a:ext cx="770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Η αλληλεπίδραση του DNA με το οκταμερές των ιστονών είναι δυναμική.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Τα σύμπλοκα αναδιαμόρφωσης νουκλεοσωμάτων διευκολύνουν την κίνηση των νουκλεοσωμάτων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  <a:endParaRPr lang="el-GR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Ορισμένα νουκλεοσώματα απαντούν σε ειδικές θέσεις: τοποθέτηση των νουκλεοσωμάτων.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Η τροποποίηση των αμινοτελικών ουρών των ιστονών αλλάζει την προσβασιμότητα της χρωματίνης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  <a:endParaRPr lang="el-GR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Πρωτεϊνικές επικράτειες στα σύμπλοκα αναδιαμόρφωσης και τροποποίησης των νουκλεοσωμάτων αναγνωρίζουν τροποποιημένες ιστόνες.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Ειδικά ένζυμα είναι υπεύθυνα για την τροποποίηση των ιστονών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  <a:endParaRPr lang="el-GR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Η τροποποίηση και η αναδιαμόρφωση των νουκλεοσωμάτων δρουν από κοινού για να αυξήσουν την προσβασιμότητα του </a:t>
            </a:r>
            <a:r>
              <a:rPr lang="en-US" dirty="0">
                <a:solidFill>
                  <a:srgbClr val="0000FF"/>
                </a:solidFill>
              </a:rPr>
              <a:t>DNA</a:t>
            </a:r>
            <a:r>
              <a:rPr lang="el-GR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609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Ρύθμιση της δομής της χρωματίνης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288000" y="1340768"/>
            <a:ext cx="85680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l-GR" dirty="0"/>
              <a:t>Τα πρωτεϊνικά σύμπλοκα που εμπλέκονται στις τροποποιήσεις των ιστονών </a:t>
            </a:r>
            <a:r>
              <a:rPr lang="el-GR" b="1" dirty="0">
                <a:solidFill>
                  <a:srgbClr val="0000FF"/>
                </a:solidFill>
              </a:rPr>
              <a:t>στρατολογούνται συχνά σε θέσεις ενεργού μεταγραφής</a:t>
            </a:r>
            <a:r>
              <a:rPr lang="el-GR" dirty="0"/>
              <a:t>.</a:t>
            </a:r>
          </a:p>
          <a:p>
            <a:pPr marL="2857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l-GR" dirty="0"/>
              <a:t>Από τη </a:t>
            </a:r>
            <a:r>
              <a:rPr lang="el-GR" b="1" dirty="0">
                <a:solidFill>
                  <a:srgbClr val="0000FF"/>
                </a:solidFill>
              </a:rPr>
              <a:t>συντονισμένη δράση</a:t>
            </a:r>
            <a:r>
              <a:rPr lang="el-GR" dirty="0"/>
              <a:t> τους, </a:t>
            </a:r>
            <a:r>
              <a:rPr lang="el-GR" b="1" dirty="0">
                <a:solidFill>
                  <a:srgbClr val="0000FF"/>
                </a:solidFill>
              </a:rPr>
              <a:t>αυξάνεται η προσβασιμότητα στο </a:t>
            </a:r>
            <a:r>
              <a:rPr lang="en-US" b="1" dirty="0">
                <a:solidFill>
                  <a:srgbClr val="0000FF"/>
                </a:solidFill>
              </a:rPr>
              <a:t>DNA</a:t>
            </a:r>
            <a:r>
              <a:rPr lang="en-US" dirty="0"/>
              <a:t>.</a:t>
            </a:r>
          </a:p>
          <a:p>
            <a:pPr marL="2857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l-GR" dirty="0"/>
              <a:t>Η τροποποίηση των αμινοτελικών ούρων μπορεί </a:t>
            </a:r>
            <a:r>
              <a:rPr lang="el-GR" dirty="0">
                <a:solidFill>
                  <a:srgbClr val="0000FF"/>
                </a:solidFill>
              </a:rPr>
              <a:t>να μειώσει την ικανότητα των συστοιχιών των νουκλεοσωμάτων να σχηματίζουν κατασταλτικές δομές</a:t>
            </a:r>
            <a:r>
              <a:rPr lang="el-GR" dirty="0"/>
              <a:t>, </a:t>
            </a:r>
            <a:r>
              <a:rPr lang="el-GR" b="1" dirty="0">
                <a:solidFill>
                  <a:srgbClr val="0000FF"/>
                </a:solidFill>
              </a:rPr>
              <a:t>δημιουργώντας θέσεις που μπορούν να στρατολογήσουν άλλες πρωτεΐνες</a:t>
            </a:r>
            <a:r>
              <a:rPr lang="el-GR" dirty="0"/>
              <a:t>,</a:t>
            </a:r>
            <a:r>
              <a:rPr lang="el-GR" b="1" dirty="0">
                <a:solidFill>
                  <a:srgbClr val="0000FF"/>
                </a:solidFill>
              </a:rPr>
              <a:t> </a:t>
            </a:r>
            <a:r>
              <a:rPr lang="el-GR" dirty="0"/>
              <a:t>συμπεριλαμβανομένων των αναδιαμορφωτών (</a:t>
            </a:r>
            <a:r>
              <a:rPr lang="en-US" dirty="0"/>
              <a:t>remodelers).</a:t>
            </a:r>
          </a:p>
          <a:p>
            <a:pPr marL="2857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Η αναδιαμόρφωση των νουκλεοσωμάτων μπορεί στη συνέχεια να αυξήσει περαιτέρω την προσβασιμότητα του νουκλεοσωμικού </a:t>
            </a:r>
            <a:r>
              <a:rPr lang="en-US" dirty="0">
                <a:solidFill>
                  <a:srgbClr val="0000FF"/>
                </a:solidFill>
              </a:rPr>
              <a:t>DNA </a:t>
            </a:r>
            <a:r>
              <a:rPr lang="el-GR" b="1" dirty="0">
                <a:solidFill>
                  <a:srgbClr val="0000FF"/>
                </a:solidFill>
              </a:rPr>
              <a:t>για να επιτρέψει στις πρωτεΐνες που δεσμεύονται στο </a:t>
            </a:r>
            <a:r>
              <a:rPr lang="en-US" b="1" dirty="0">
                <a:solidFill>
                  <a:srgbClr val="0000FF"/>
                </a:solidFill>
              </a:rPr>
              <a:t>DNA </a:t>
            </a:r>
            <a:r>
              <a:rPr lang="el-GR" b="1" dirty="0">
                <a:solidFill>
                  <a:srgbClr val="0000FF"/>
                </a:solidFill>
              </a:rPr>
              <a:t>να έχουν πρόσβαση στις θέσεις δέσμευσής τους</a:t>
            </a:r>
            <a:r>
              <a:rPr lang="el-GR" dirty="0"/>
              <a:t>.</a:t>
            </a:r>
          </a:p>
          <a:p>
            <a:pPr marL="2857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l-GR" dirty="0"/>
              <a:t>Οι αλλαγές αυτές μπορούν να οδηγήσουν στην </a:t>
            </a:r>
            <a:r>
              <a:rPr lang="el-GR" b="1" dirty="0">
                <a:solidFill>
                  <a:srgbClr val="0000FF"/>
                </a:solidFill>
              </a:rPr>
              <a:t>τοποθέτηση ή </a:t>
            </a:r>
            <a:r>
              <a:rPr lang="el-GR" dirty="0"/>
              <a:t>την </a:t>
            </a:r>
            <a:r>
              <a:rPr lang="el-GR" b="1" dirty="0">
                <a:solidFill>
                  <a:srgbClr val="0000FF"/>
                </a:solidFill>
              </a:rPr>
              <a:t>απελευθέρωση των νουκλεοσωμάτων από συγκεκριμένες θέσεις </a:t>
            </a:r>
            <a:r>
              <a:rPr lang="en-US" b="1" dirty="0">
                <a:solidFill>
                  <a:srgbClr val="0000FF"/>
                </a:solidFill>
              </a:rPr>
              <a:t>DNA</a:t>
            </a:r>
            <a:r>
              <a:rPr lang="en-US" dirty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5771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Επιφάνεια εργασίας\molecular bio\chap007\chap007\07_Figure41.jpg">
            <a:extLst>
              <a:ext uri="{FF2B5EF4-FFF2-40B4-BE49-F238E27FC236}">
                <a16:creationId xmlns:a16="http://schemas.microsoft.com/office/drawing/2014/main" id="{E97E79E5-0580-4DD2-A640-F39E401DAF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95836" y="163320"/>
            <a:ext cx="2952328" cy="653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A3EBA3-C181-4DA7-BB3B-15DFDAF78931}"/>
              </a:ext>
            </a:extLst>
          </p:cNvPr>
          <p:cNvSpPr txBox="1"/>
          <p:nvPr/>
        </p:nvSpPr>
        <p:spPr>
          <a:xfrm>
            <a:off x="33610" y="260648"/>
            <a:ext cx="2952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Σύμπλοκα αναδιαμόρφωσης της χρωματίνης και τροποποίησης των ιστονών εργάζονται από κοινού για να αλλάξουν τη δομή της χρωματίνης.</a:t>
            </a:r>
          </a:p>
        </p:txBody>
      </p:sp>
    </p:spTree>
    <p:extLst>
      <p:ext uri="{BB962C8B-B14F-4D97-AF65-F5344CB8AC3E}">
        <p14:creationId xmlns:p14="http://schemas.microsoft.com/office/powerpoint/2010/main" val="78411474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Η συγκρότηση των νουκλεοσωμάτων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el-GR" sz="2000" u="sng" dirty="0">
                <a:solidFill>
                  <a:srgbClr val="0000FF"/>
                </a:solidFill>
              </a:rPr>
              <a:t>Έννοιες</a:t>
            </a:r>
          </a:p>
          <a:p>
            <a:pPr lvl="1" algn="just">
              <a:lnSpc>
                <a:spcPct val="150000"/>
              </a:lnSpc>
            </a:pPr>
            <a:endParaRPr lang="en-US" dirty="0"/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Μοριακοί συνοδοί ιστονών </a:t>
            </a:r>
            <a:r>
              <a:rPr lang="en-US" dirty="0"/>
              <a:t>(histone chaperones)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9375662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Η συγκρότηση των νουκλεοσωμάτων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Τα νουκλεοσώματα συγκροτούνται αμέσως μετά την αντιγραφή του </a:t>
            </a:r>
            <a:r>
              <a:rPr lang="en-US" dirty="0">
                <a:solidFill>
                  <a:srgbClr val="0000FF"/>
                </a:solidFill>
              </a:rPr>
              <a:t>DNA.</a:t>
            </a:r>
            <a:endParaRPr lang="el-G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8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Επιφάνεια εργασίας\molecular bio\chap007\chap007\07_Figure42.jpg">
            <a:extLst>
              <a:ext uri="{FF2B5EF4-FFF2-40B4-BE49-F238E27FC236}">
                <a16:creationId xmlns:a16="http://schemas.microsoft.com/office/drawing/2014/main" id="{5206DA1E-CA53-47D2-873C-3366713CBE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05719" y="454360"/>
            <a:ext cx="6532562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FB80D6-2254-486D-B935-BB204A7513D8}"/>
              </a:ext>
            </a:extLst>
          </p:cNvPr>
          <p:cNvSpPr txBox="1"/>
          <p:nvPr/>
        </p:nvSpPr>
        <p:spPr>
          <a:xfrm>
            <a:off x="432000" y="6444044"/>
            <a:ext cx="82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Κληρονόμηση των ιστονών μετά την αντιγραφή του </a:t>
            </a:r>
            <a:r>
              <a:rPr lang="en-US" b="1" dirty="0"/>
              <a:t>DNA.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543437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Γονιδιωματική αλληλουχία και</a:t>
            </a:r>
            <a:br>
              <a:rPr lang="el-GR" altLang="el-GR" sz="3000" b="1" dirty="0"/>
            </a:br>
            <a:r>
              <a:rPr lang="el-GR" altLang="el-GR" sz="3000" b="1" dirty="0"/>
              <a:t>Χρωμοσωμική ετερογένεια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Το μέγεθος του γονιδιώματος συσχετίζεται με την πολυπλοκότητα του οργανισμού.</a:t>
            </a:r>
          </a:p>
        </p:txBody>
      </p:sp>
    </p:spTree>
    <p:extLst>
      <p:ext uri="{BB962C8B-B14F-4D97-AF65-F5344CB8AC3E}">
        <p14:creationId xmlns:p14="http://schemas.microsoft.com/office/powerpoint/2010/main" val="173142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B9F5782-AFC7-406D-A73B-28F99750B492}"/>
              </a:ext>
            </a:extLst>
          </p:cNvPr>
          <p:cNvGrpSpPr/>
          <p:nvPr/>
        </p:nvGrpSpPr>
        <p:grpSpPr>
          <a:xfrm>
            <a:off x="724346" y="188640"/>
            <a:ext cx="7695307" cy="5976664"/>
            <a:chOff x="0" y="-19050"/>
            <a:chExt cx="8564563" cy="6472386"/>
          </a:xfrm>
        </p:grpSpPr>
        <p:pic>
          <p:nvPicPr>
            <p:cNvPr id="4" name="Picture 2" descr="C:\Documents and Settings\ADMIN\Επιφάνεια εργασίας\molecular bio\chap007\chap007\07_Figure43.jpg">
              <a:extLst>
                <a:ext uri="{FF2B5EF4-FFF2-40B4-BE49-F238E27FC236}">
                  <a16:creationId xmlns:a16="http://schemas.microsoft.com/office/drawing/2014/main" id="{1D3310F8-5B8B-4063-ABBD-0E95A054CF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-19050"/>
              <a:ext cx="8564563" cy="6472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296C4F2-64B7-4148-9980-B27D5E014E7B}"/>
                </a:ext>
              </a:extLst>
            </p:cNvPr>
            <p:cNvSpPr/>
            <p:nvPr/>
          </p:nvSpPr>
          <p:spPr>
            <a:xfrm>
              <a:off x="0" y="5733256"/>
              <a:ext cx="3275856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endParaRPr lang="el-GR" sz="1500" b="1" u="sng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2D9E89F-82F0-45B2-88F2-381554B334ED}"/>
              </a:ext>
            </a:extLst>
          </p:cNvPr>
          <p:cNvSpPr txBox="1"/>
          <p:nvPr/>
        </p:nvSpPr>
        <p:spPr>
          <a:xfrm>
            <a:off x="432000" y="6165304"/>
            <a:ext cx="82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Η κληρονόμηση των γονικών τετραμερών </a:t>
            </a:r>
            <a:r>
              <a:rPr lang="en-US" b="1" dirty="0"/>
              <a:t>H3 – H</a:t>
            </a:r>
            <a:r>
              <a:rPr lang="el-GR" b="1" dirty="0"/>
              <a:t>4 διευκολύνει την κληρονόμηση των καταστάσεων της χρωματίνης.</a:t>
            </a:r>
          </a:p>
        </p:txBody>
      </p:sp>
    </p:spTree>
    <p:extLst>
      <p:ext uri="{BB962C8B-B14F-4D97-AF65-F5344CB8AC3E}">
        <p14:creationId xmlns:p14="http://schemas.microsoft.com/office/powerpoint/2010/main" val="329165645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Η συγκρότηση των νουκλεοσωμάτων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Τα νουκλεοσώματα συγκροτούνται αμέσως μετά την αντιγραφή του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DNA.</a:t>
            </a:r>
            <a:endParaRPr lang="el-GR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Η συγκρότηση των νουκλεοσωμάτων απαιτεί τους μοριακούς συνοδούς των ιστονών.</a:t>
            </a:r>
          </a:p>
        </p:txBody>
      </p:sp>
    </p:spTree>
    <p:extLst>
      <p:ext uri="{BB962C8B-B14F-4D97-AF65-F5344CB8AC3E}">
        <p14:creationId xmlns:p14="http://schemas.microsoft.com/office/powerpoint/2010/main" val="190470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964955-2B50-497B-A133-2C59A6D194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171" y="2060848"/>
            <a:ext cx="8605658" cy="1800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6AEE23-297E-417A-93B0-41410F265883}"/>
              </a:ext>
            </a:extLst>
          </p:cNvPr>
          <p:cNvSpPr txBox="1"/>
          <p:nvPr/>
        </p:nvSpPr>
        <p:spPr>
          <a:xfrm>
            <a:off x="269171" y="3933056"/>
            <a:ext cx="860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Ιδιότητες των μοριακών συνοδών των ιστονών.</a:t>
            </a:r>
          </a:p>
        </p:txBody>
      </p:sp>
    </p:spTree>
    <p:extLst>
      <p:ext uri="{BB962C8B-B14F-4D97-AF65-F5344CB8AC3E}">
        <p14:creationId xmlns:p14="http://schemas.microsoft.com/office/powerpoint/2010/main" val="269530437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ADMIN\Επιφάνεια εργασίας\molecular bio\chap007\chap007\07_Figure4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8450" y="548680"/>
            <a:ext cx="8547100" cy="5356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37506C-A0D2-474B-B317-198D696A51AB}"/>
              </a:ext>
            </a:extLst>
          </p:cNvPr>
          <p:cNvSpPr txBox="1"/>
          <p:nvPr/>
        </p:nvSpPr>
        <p:spPr>
          <a:xfrm>
            <a:off x="432000" y="5949280"/>
            <a:ext cx="82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l-GR" b="1" dirty="0"/>
              <a:t>Οι παράγοντες συγκρότησης της χρωματίνης διευκολύνουν τη συγκρότηση των νουκλεοσωμάτων.</a:t>
            </a:r>
          </a:p>
        </p:txBody>
      </p:sp>
    </p:spTree>
    <p:extLst>
      <p:ext uri="{BB962C8B-B14F-4D97-AF65-F5344CB8AC3E}">
        <p14:creationId xmlns:p14="http://schemas.microsoft.com/office/powerpoint/2010/main" val="334809059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Βιβλιογραφία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720000" y="1484784"/>
            <a:ext cx="770400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l-GR" b="1" dirty="0"/>
              <a:t>Μοριακή Βιολογία του Γονιδίου</a:t>
            </a:r>
            <a:r>
              <a:rPr lang="el-GR" dirty="0"/>
              <a:t>, (</a:t>
            </a:r>
            <a:r>
              <a:rPr lang="el-GR" i="1" dirty="0"/>
              <a:t>2</a:t>
            </a:r>
            <a:r>
              <a:rPr lang="el-GR" i="1" baseline="30000" dirty="0"/>
              <a:t>η</a:t>
            </a:r>
            <a:r>
              <a:rPr lang="el-GR" i="1" dirty="0"/>
              <a:t> έκδοση</a:t>
            </a:r>
            <a:r>
              <a:rPr lang="el-GR" dirty="0"/>
              <a:t>), των </a:t>
            </a:r>
            <a:r>
              <a:rPr lang="en-US" dirty="0"/>
              <a:t>James D. Watson, Tania A. Baker, Stephen P. Bell, Alexander Gann, Michael Levine, Richard Losick</a:t>
            </a:r>
            <a:r>
              <a:rPr lang="el-GR" dirty="0"/>
              <a:t>. Εκδόσεις: </a:t>
            </a:r>
            <a:r>
              <a:rPr lang="en-US" i="1" dirty="0"/>
              <a:t>Utopia</a:t>
            </a:r>
            <a:r>
              <a:rPr lang="en-US" dirty="0"/>
              <a:t>, 2016. [</a:t>
            </a:r>
            <a:r>
              <a:rPr lang="el-GR" dirty="0"/>
              <a:t>μετάφραση του βιβλίου </a:t>
            </a:r>
            <a:r>
              <a:rPr lang="en-US" dirty="0"/>
              <a:t>“</a:t>
            </a:r>
            <a:r>
              <a:rPr lang="en-US" b="1" dirty="0"/>
              <a:t>Molecular Biology of the Gene</a:t>
            </a:r>
            <a:r>
              <a:rPr lang="en-US" dirty="0"/>
              <a:t>”, (</a:t>
            </a:r>
            <a:r>
              <a:rPr lang="en-US" i="1" dirty="0"/>
              <a:t>7</a:t>
            </a:r>
            <a:r>
              <a:rPr lang="en-US" i="1" baseline="30000" dirty="0"/>
              <a:t>th</a:t>
            </a:r>
            <a:r>
              <a:rPr lang="en-US" i="1" dirty="0"/>
              <a:t> ed.</a:t>
            </a:r>
            <a:r>
              <a:rPr lang="en-US" dirty="0"/>
              <a:t>)</a:t>
            </a:r>
            <a:r>
              <a:rPr lang="el-GR" dirty="0"/>
              <a:t>.</a:t>
            </a:r>
            <a:r>
              <a:rPr lang="en-US" dirty="0"/>
              <a:t> </a:t>
            </a:r>
            <a:r>
              <a:rPr lang="el-GR" dirty="0"/>
              <a:t>Εκδόσεις: </a:t>
            </a:r>
            <a:r>
              <a:rPr lang="en-US" dirty="0"/>
              <a:t>Pearson</a:t>
            </a:r>
            <a:r>
              <a:rPr lang="el-GR" dirty="0"/>
              <a:t>, 201</a:t>
            </a:r>
            <a:r>
              <a:rPr lang="en-US" dirty="0"/>
              <a:t>3.</a:t>
            </a:r>
            <a:endParaRPr lang="el-GR" dirty="0"/>
          </a:p>
          <a:p>
            <a:pPr marL="285750" indent="-285750" algn="just"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b="1" dirty="0"/>
              <a:t>Molecular Cell Biology</a:t>
            </a:r>
            <a:r>
              <a:rPr lang="en-US" dirty="0"/>
              <a:t>, (</a:t>
            </a:r>
            <a:r>
              <a:rPr lang="en-US" i="1" dirty="0"/>
              <a:t>7</a:t>
            </a:r>
            <a:r>
              <a:rPr lang="el-GR" i="1" baseline="30000" dirty="0"/>
              <a:t>η</a:t>
            </a:r>
            <a:r>
              <a:rPr lang="el-GR" i="1" dirty="0"/>
              <a:t> έκδοση</a:t>
            </a:r>
            <a:r>
              <a:rPr lang="el-GR" dirty="0"/>
              <a:t>), των </a:t>
            </a:r>
            <a:r>
              <a:rPr lang="en-US" dirty="0"/>
              <a:t>Harvey Lodish, Arnold Berk, Chris A. Kaiser, Monty Krieger, Anthony Bretscher, Hidde Ploegh, Angelika Amon, Kelsey C. Martin</a:t>
            </a:r>
            <a:r>
              <a:rPr lang="el-GR" dirty="0"/>
              <a:t>. Εκδόσεις: </a:t>
            </a:r>
            <a:r>
              <a:rPr lang="en-US" dirty="0"/>
              <a:t>W. H. Freeman</a:t>
            </a:r>
            <a:r>
              <a:rPr lang="el-GR" dirty="0"/>
              <a:t>, 201</a:t>
            </a:r>
            <a:r>
              <a:rPr lang="en-US" dirty="0"/>
              <a:t>2</a:t>
            </a:r>
            <a:r>
              <a:rPr lang="el-GR" dirty="0"/>
              <a:t>.</a:t>
            </a:r>
            <a:endParaRPr lang="en-US" dirty="0"/>
          </a:p>
          <a:p>
            <a:pPr marL="285750" indent="-285750" algn="just"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b="1" dirty="0"/>
              <a:t>Lewin’s GENES XI</a:t>
            </a:r>
            <a:r>
              <a:rPr lang="en-US" dirty="0"/>
              <a:t>, (</a:t>
            </a:r>
            <a:r>
              <a:rPr lang="en-US" i="1" dirty="0"/>
              <a:t>11</a:t>
            </a:r>
            <a:r>
              <a:rPr lang="el-GR" i="1" baseline="30000" dirty="0"/>
              <a:t>η</a:t>
            </a:r>
            <a:r>
              <a:rPr lang="el-GR" i="1" dirty="0"/>
              <a:t> έκδοση</a:t>
            </a:r>
            <a:r>
              <a:rPr lang="el-GR" dirty="0"/>
              <a:t>), των </a:t>
            </a:r>
            <a:r>
              <a:rPr lang="en-US" dirty="0"/>
              <a:t>Jocelyn E. Krebs, Stephen T. Kilpatrick, Elliott S. Goldstein</a:t>
            </a:r>
            <a:r>
              <a:rPr lang="el-GR" dirty="0"/>
              <a:t>. Εκδόσεις: </a:t>
            </a:r>
            <a:r>
              <a:rPr lang="en-US" dirty="0"/>
              <a:t>Jones and Bartlett Learning</a:t>
            </a:r>
            <a:r>
              <a:rPr lang="el-GR" dirty="0"/>
              <a:t>, 201</a:t>
            </a:r>
            <a:r>
              <a:rPr lang="en-US" dirty="0"/>
              <a:t>3</a:t>
            </a:r>
            <a:r>
              <a:rPr lang="el-GR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1814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440" y="2092452"/>
            <a:ext cx="6675120" cy="267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70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14C9979-62D0-4491-BC34-28907CFA5E32}"/>
              </a:ext>
            </a:extLst>
          </p:cNvPr>
          <p:cNvGrpSpPr/>
          <p:nvPr/>
        </p:nvGrpSpPr>
        <p:grpSpPr>
          <a:xfrm>
            <a:off x="1545430" y="198479"/>
            <a:ext cx="6053139" cy="6182849"/>
            <a:chOff x="1545430" y="198479"/>
            <a:chExt cx="6053139" cy="61828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1A2324C-0AB4-4501-97AF-387FB95D6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5430" y="198479"/>
              <a:ext cx="6053139" cy="618284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E65575-86E2-4DC3-9C09-726E5A8E9310}"/>
                </a:ext>
              </a:extLst>
            </p:cNvPr>
            <p:cNvSpPr/>
            <p:nvPr/>
          </p:nvSpPr>
          <p:spPr>
            <a:xfrm>
              <a:off x="6156176" y="6165304"/>
              <a:ext cx="1442393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endParaRPr lang="en-US" sz="1500" b="1" u="sng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Arrow: Down 2">
            <a:extLst>
              <a:ext uri="{FF2B5EF4-FFF2-40B4-BE49-F238E27FC236}">
                <a16:creationId xmlns:a16="http://schemas.microsoft.com/office/drawing/2014/main" id="{37D4E863-7D16-4E04-8076-1814D14A1023}"/>
              </a:ext>
            </a:extLst>
          </p:cNvPr>
          <p:cNvSpPr/>
          <p:nvPr/>
        </p:nvSpPr>
        <p:spPr>
          <a:xfrm>
            <a:off x="4716016" y="836712"/>
            <a:ext cx="332677" cy="410445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421616-13FC-4A3C-94FE-855D4030D003}"/>
              </a:ext>
            </a:extLst>
          </p:cNvPr>
          <p:cNvSpPr/>
          <p:nvPr/>
        </p:nvSpPr>
        <p:spPr>
          <a:xfrm>
            <a:off x="3563888" y="260648"/>
            <a:ext cx="1296144" cy="36004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AC6B6-CE82-4DF2-9312-4B3253B43B96}"/>
              </a:ext>
            </a:extLst>
          </p:cNvPr>
          <p:cNvSpPr txBox="1"/>
          <p:nvPr/>
        </p:nvSpPr>
        <p:spPr>
          <a:xfrm>
            <a:off x="360000" y="6381368"/>
            <a:ext cx="84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Σύγκριση της γονιδιακής πυκνότητας στα γονιδιώματα διαφορετικών οργανισμών.</a:t>
            </a:r>
          </a:p>
        </p:txBody>
      </p:sp>
    </p:spTree>
    <p:extLst>
      <p:ext uri="{BB962C8B-B14F-4D97-AF65-F5344CB8AC3E}">
        <p14:creationId xmlns:p14="http://schemas.microsoft.com/office/powerpoint/2010/main" val="419390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Γονιδιωματική αλληλουχία και</a:t>
            </a:r>
            <a:br>
              <a:rPr lang="el-GR" altLang="el-GR" sz="3000" b="1" dirty="0"/>
            </a:br>
            <a:r>
              <a:rPr lang="el-GR" altLang="el-GR" sz="3000" b="1" dirty="0"/>
              <a:t>Χρωμοσωμική ετερογένεια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Το μέγεθος του γονιδιώματος συσχετίζεται με την πολυπλοκότητα του οργανισμού.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Το γονιδίωμα της </a:t>
            </a:r>
            <a:r>
              <a:rPr lang="en-US" i="1" dirty="0">
                <a:solidFill>
                  <a:srgbClr val="0000FF"/>
                </a:solidFill>
              </a:rPr>
              <a:t>E. coli </a:t>
            </a:r>
            <a:r>
              <a:rPr lang="el-GR" dirty="0">
                <a:solidFill>
                  <a:srgbClr val="0000FF"/>
                </a:solidFill>
              </a:rPr>
              <a:t>αποτελείται σχεδόν εξ’ ολοκλήρου από γονίδια.</a:t>
            </a:r>
          </a:p>
        </p:txBody>
      </p:sp>
    </p:spTree>
    <p:extLst>
      <p:ext uri="{BB962C8B-B14F-4D97-AF65-F5344CB8AC3E}">
        <p14:creationId xmlns:p14="http://schemas.microsoft.com/office/powerpoint/2010/main" val="176906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Επιφάνεια εργασίας\molecular bio\chap007\chap007\07_Figure02.jpg">
            <a:extLst>
              <a:ext uri="{FF2B5EF4-FFF2-40B4-BE49-F238E27FC236}">
                <a16:creationId xmlns:a16="http://schemas.microsoft.com/office/drawing/2014/main" id="{F8C30AD3-C111-45FF-9BF4-76AE77910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1981201"/>
            <a:ext cx="8547100" cy="281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89B100-C95A-4FE8-BDE7-C830D83A5339}"/>
              </a:ext>
            </a:extLst>
          </p:cNvPr>
          <p:cNvSpPr txBox="1"/>
          <p:nvPr/>
        </p:nvSpPr>
        <p:spPr>
          <a:xfrm>
            <a:off x="864000" y="4941168"/>
            <a:ext cx="77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Σύγκριση της χρωμοσωμικής πυκνότητας γονιδίων διαφορετικών οργανισμών.</a:t>
            </a:r>
          </a:p>
        </p:txBody>
      </p:sp>
    </p:spTree>
    <p:extLst>
      <p:ext uri="{BB962C8B-B14F-4D97-AF65-F5344CB8AC3E}">
        <p14:creationId xmlns:p14="http://schemas.microsoft.com/office/powerpoint/2010/main" val="2766586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Γονιδιωματική αλληλουχία και</a:t>
            </a:r>
            <a:br>
              <a:rPr lang="el-GR" altLang="el-GR" sz="3000" b="1" dirty="0"/>
            </a:br>
            <a:r>
              <a:rPr lang="el-GR" altLang="el-GR" sz="3000" b="1" dirty="0"/>
              <a:t>Χρωμοσωμική ετερογένεια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Το μέγεθος του γονιδιώματος συσχετίζεται με την πολυπλοκότητα του οργανισμού.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Το γονιδίωμα της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E. coli </a:t>
            </a: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αποτελείται σχεδόν εξ’ ολοκλήρου από γονίδια.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Περισσότερο σύνθετοι οργανισμοί έχουν μειωμένη γονιδιακή πυκνότητα.</a:t>
            </a:r>
          </a:p>
        </p:txBody>
      </p:sp>
    </p:spTree>
    <p:extLst>
      <p:ext uri="{BB962C8B-B14F-4D97-AF65-F5344CB8AC3E}">
        <p14:creationId xmlns:p14="http://schemas.microsoft.com/office/powerpoint/2010/main" val="353428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E56CE1A-067F-4BE7-B63E-A3C61F04F589}"/>
              </a:ext>
            </a:extLst>
          </p:cNvPr>
          <p:cNvGrpSpPr/>
          <p:nvPr/>
        </p:nvGrpSpPr>
        <p:grpSpPr>
          <a:xfrm>
            <a:off x="422274" y="752427"/>
            <a:ext cx="8299451" cy="5196853"/>
            <a:chOff x="422274" y="752427"/>
            <a:chExt cx="8299451" cy="51968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E212D0-9897-4FB2-8F5E-94F8D18C1F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274" y="752427"/>
              <a:ext cx="8299451" cy="519685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FABB21-F14C-4EB2-A40A-FF5AF7A02FA7}"/>
                </a:ext>
              </a:extLst>
            </p:cNvPr>
            <p:cNvSpPr/>
            <p:nvPr/>
          </p:nvSpPr>
          <p:spPr>
            <a:xfrm>
              <a:off x="6715298" y="5708313"/>
              <a:ext cx="2006427" cy="240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endParaRPr lang="en-US" sz="1500" b="1" u="sng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Arrow: Down 3">
            <a:extLst>
              <a:ext uri="{FF2B5EF4-FFF2-40B4-BE49-F238E27FC236}">
                <a16:creationId xmlns:a16="http://schemas.microsoft.com/office/drawing/2014/main" id="{3692034C-EA34-47D9-99D0-555DAA417D94}"/>
              </a:ext>
            </a:extLst>
          </p:cNvPr>
          <p:cNvSpPr/>
          <p:nvPr/>
        </p:nvSpPr>
        <p:spPr>
          <a:xfrm>
            <a:off x="4247963" y="1556792"/>
            <a:ext cx="396045" cy="316835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6BEDA2-A8C3-4D69-8974-CA99A2EC6BE7}"/>
              </a:ext>
            </a:extLst>
          </p:cNvPr>
          <p:cNvSpPr/>
          <p:nvPr/>
        </p:nvSpPr>
        <p:spPr>
          <a:xfrm>
            <a:off x="2987824" y="836712"/>
            <a:ext cx="1584176" cy="50405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8DC18-D06B-44F4-98A6-1C6B9D4BFC46}"/>
              </a:ext>
            </a:extLst>
          </p:cNvPr>
          <p:cNvSpPr txBox="1"/>
          <p:nvPr/>
        </p:nvSpPr>
        <p:spPr>
          <a:xfrm>
            <a:off x="0" y="6021288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/>
              <a:t>Συμβολή των ιντρονίων και των επαναλαμβανόμενων αλληλουχιών στα διαφορετικά γονιδιώματα.</a:t>
            </a:r>
          </a:p>
        </p:txBody>
      </p:sp>
    </p:spTree>
    <p:extLst>
      <p:ext uri="{BB962C8B-B14F-4D97-AF65-F5344CB8AC3E}">
        <p14:creationId xmlns:p14="http://schemas.microsoft.com/office/powerpoint/2010/main" val="104938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Επιφάνεια εργασίας\molecular bio\chap007\chap007\07_Figure03.jpg">
            <a:extLst>
              <a:ext uri="{FF2B5EF4-FFF2-40B4-BE49-F238E27FC236}">
                <a16:creationId xmlns:a16="http://schemas.microsoft.com/office/drawing/2014/main" id="{99881412-500E-440B-9A4C-B1899EB1F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8450" y="1124744"/>
            <a:ext cx="8547100" cy="331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5A4C5-1943-4820-A71B-43886F88292E}"/>
              </a:ext>
            </a:extLst>
          </p:cNvPr>
          <p:cNvSpPr txBox="1"/>
          <p:nvPr/>
        </p:nvSpPr>
        <p:spPr>
          <a:xfrm>
            <a:off x="899592" y="4653136"/>
            <a:ext cx="77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Σχηματική αναπαράσταση της συρραφής του </a:t>
            </a:r>
            <a:r>
              <a:rPr lang="en-US" b="1" dirty="0"/>
              <a:t>RNA.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721585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Γονιδιωματική αλληλουχία και</a:t>
            </a:r>
            <a:br>
              <a:rPr lang="el-GR" altLang="el-GR" sz="3000" b="1" dirty="0"/>
            </a:br>
            <a:r>
              <a:rPr lang="el-GR" altLang="el-GR" sz="3000" b="1" dirty="0"/>
              <a:t>Χρωμοσωμική ετερογένεια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Το μέγεθος του γονιδιώματος συσχετίζεται με την πολυπλοκότητα του οργανισμού.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Το γονιδίωμα της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E. coli </a:t>
            </a: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αποτελείται σχεδόν εξ’ ολοκλήρου από γονίδια.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Περισσότερο σύνθετοι οργανισμοί έχουν μειωμένη γονιδιακή πυκνότητα.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Τα γονίδια αποτελούν ένα μικρό μόνο κλάσμα του ευκαρυωτικού χρωμοσωμικού </a:t>
            </a:r>
            <a:r>
              <a:rPr lang="en-US" dirty="0">
                <a:solidFill>
                  <a:srgbClr val="0000FF"/>
                </a:solidFill>
              </a:rPr>
              <a:t>DNA</a:t>
            </a:r>
            <a:r>
              <a:rPr lang="el-GR" dirty="0">
                <a:solidFill>
                  <a:srgbClr val="0000FF"/>
                </a:solidFill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Στην πλειονότητά τους, οι </a:t>
            </a:r>
            <a:r>
              <a:rPr lang="el-GR" b="1" dirty="0">
                <a:solidFill>
                  <a:srgbClr val="0000FF"/>
                </a:solidFill>
              </a:rPr>
              <a:t>μεσογονιδιακές αλληλουχίες (</a:t>
            </a:r>
            <a:r>
              <a:rPr lang="en-US" b="1" dirty="0">
                <a:solidFill>
                  <a:srgbClr val="0000FF"/>
                </a:solidFill>
              </a:rPr>
              <a:t>intergenic sequences)</a:t>
            </a:r>
            <a:r>
              <a:rPr lang="el-GR" dirty="0">
                <a:solidFill>
                  <a:srgbClr val="0000FF"/>
                </a:solidFill>
              </a:rPr>
              <a:t> στον άνθρωπο αποτελούνται από επαναλαμβανόμενο </a:t>
            </a:r>
            <a:r>
              <a:rPr lang="en-US" dirty="0">
                <a:solidFill>
                  <a:srgbClr val="0000FF"/>
                </a:solidFill>
              </a:rPr>
              <a:t>DNA.</a:t>
            </a:r>
          </a:p>
        </p:txBody>
      </p:sp>
    </p:spTree>
    <p:extLst>
      <p:ext uri="{BB962C8B-B14F-4D97-AF65-F5344CB8AC3E}">
        <p14:creationId xmlns:p14="http://schemas.microsoft.com/office/powerpoint/2010/main" val="34109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Επιφάνεια εργασίας\molecular bio\chap007\chap007\07_Figure04.jpg">
            <a:extLst>
              <a:ext uri="{FF2B5EF4-FFF2-40B4-BE49-F238E27FC236}">
                <a16:creationId xmlns:a16="http://schemas.microsoft.com/office/drawing/2014/main" id="{0CDC55A2-7919-4F99-96A0-260FA753D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2225" y="209674"/>
            <a:ext cx="6559550" cy="617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7DDF18-3A24-4624-A164-036CDF45670B}"/>
              </a:ext>
            </a:extLst>
          </p:cNvPr>
          <p:cNvSpPr txBox="1"/>
          <p:nvPr/>
        </p:nvSpPr>
        <p:spPr>
          <a:xfrm>
            <a:off x="899592" y="6381328"/>
            <a:ext cx="77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Οργάνωση και περιεχόμενο του ανθρώπινου γονιδιώματος.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819A4D-3291-45FE-8C6B-7AACB004BE9A}"/>
              </a:ext>
            </a:extLst>
          </p:cNvPr>
          <p:cNvSpPr/>
          <p:nvPr/>
        </p:nvSpPr>
        <p:spPr>
          <a:xfrm>
            <a:off x="2411760" y="1484784"/>
            <a:ext cx="2016224" cy="79208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D4F426-ECDD-491A-9F7B-A961D1D6BB1F}"/>
              </a:ext>
            </a:extLst>
          </p:cNvPr>
          <p:cNvSpPr/>
          <p:nvPr/>
        </p:nvSpPr>
        <p:spPr>
          <a:xfrm>
            <a:off x="4644008" y="2204864"/>
            <a:ext cx="1440160" cy="79208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8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Η Γονιδιωματική Δομή, η Χρωματίνη και το Νουκλεόσωμα</a:t>
            </a:r>
            <a:endParaRPr lang="el-GR" altLang="el-GR" sz="2800" b="1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u="sng" dirty="0">
                <a:solidFill>
                  <a:srgbClr val="0000FF"/>
                </a:solidFill>
              </a:rPr>
              <a:t>Ενότητες</a:t>
            </a:r>
          </a:p>
          <a:p>
            <a:pPr algn="just">
              <a:lnSpc>
                <a:spcPct val="150000"/>
              </a:lnSpc>
            </a:pPr>
            <a:endParaRPr lang="el-GR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altLang="el-GR" dirty="0"/>
              <a:t>Γονιδιωματική αλληλουχία και</a:t>
            </a:r>
            <a:r>
              <a:rPr lang="en-US" altLang="el-GR" dirty="0"/>
              <a:t> </a:t>
            </a:r>
            <a:r>
              <a:rPr lang="el-GR" altLang="el-GR" dirty="0"/>
              <a:t>χρωμοσωμική ετερογένεια</a:t>
            </a:r>
            <a:endParaRPr lang="en-US" altLang="el-GR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altLang="el-GR" dirty="0"/>
              <a:t>Το νουκλεόσωμα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altLang="el-GR" dirty="0"/>
              <a:t>Δομή χρωματίνης υψηλότερης τάξης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altLang="el-GR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Ρύθμιση της δομής της χρωματίνης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Η συγκρότηση των νουκλεοσωμάτων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«Κατασίγαση» γονιδίων μέσω τροποποίησης των ιστονών και του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DNA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Επιγενετική γονιδιακή ρύθμιση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B4E48F4-55F5-40A6-835C-9D1775866892}"/>
              </a:ext>
            </a:extLst>
          </p:cNvPr>
          <p:cNvCxnSpPr/>
          <p:nvPr/>
        </p:nvCxnSpPr>
        <p:spPr>
          <a:xfrm>
            <a:off x="900000" y="3888000"/>
            <a:ext cx="7200000" cy="0"/>
          </a:xfrm>
          <a:prstGeom prst="line">
            <a:avLst/>
          </a:prstGeom>
          <a:ln w="3175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727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Το νουκλεόσωμα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el-GR" sz="2000" u="sng" dirty="0">
                <a:solidFill>
                  <a:srgbClr val="0000FF"/>
                </a:solidFill>
              </a:rPr>
              <a:t>Έννοιες</a:t>
            </a:r>
          </a:p>
          <a:p>
            <a:pPr lvl="1" algn="just">
              <a:lnSpc>
                <a:spcPct val="150000"/>
              </a:lnSpc>
            </a:pPr>
            <a:endParaRPr lang="en-US" dirty="0"/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Συνδετικό </a:t>
            </a:r>
            <a:r>
              <a:rPr lang="en-US" dirty="0"/>
              <a:t>DNA (linker DNA)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Πυρήνας </a:t>
            </a:r>
            <a:r>
              <a:rPr lang="en-US" dirty="0"/>
              <a:t>DNA (core DNA)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Κεντρικές ιστόνες (</a:t>
            </a:r>
            <a:r>
              <a:rPr lang="en-US" dirty="0"/>
              <a:t>core histones</a:t>
            </a:r>
            <a:r>
              <a:rPr lang="el-GR" dirty="0"/>
              <a:t>)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Συνδετική ιστόνη (</a:t>
            </a:r>
            <a:r>
              <a:rPr lang="en-US" dirty="0"/>
              <a:t>linker histone)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Επικράτεια ιστονικής πτυχής (</a:t>
            </a:r>
            <a:r>
              <a:rPr lang="en-US" dirty="0"/>
              <a:t>histone-fold domain)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Ουρές των ιστονών</a:t>
            </a:r>
            <a:r>
              <a:rPr lang="en-US" dirty="0"/>
              <a:t> (histone tails)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6530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Το νουκλεόσωμα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Τα νουκλεοσώματα είναι οι δομικές μονάδες των χρωμοσωμάτων.</a:t>
            </a:r>
          </a:p>
        </p:txBody>
      </p:sp>
    </p:spTree>
    <p:extLst>
      <p:ext uri="{BB962C8B-B14F-4D97-AF65-F5344CB8AC3E}">
        <p14:creationId xmlns:p14="http://schemas.microsoft.com/office/powerpoint/2010/main" val="63669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Επιφάνεια εργασίας\molecular bio\chap007\chap007\07_Figure18.jpg">
            <a:extLst>
              <a:ext uri="{FF2B5EF4-FFF2-40B4-BE49-F238E27FC236}">
                <a16:creationId xmlns:a16="http://schemas.microsoft.com/office/drawing/2014/main" id="{ED810916-1306-413A-A4B0-61A09F8A6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5467" y="188640"/>
            <a:ext cx="4413065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C705F2-59A4-4DA0-9538-EBB4DD332476}"/>
              </a:ext>
            </a:extLst>
          </p:cNvPr>
          <p:cNvSpPr txBox="1"/>
          <p:nvPr/>
        </p:nvSpPr>
        <p:spPr>
          <a:xfrm>
            <a:off x="899592" y="6381328"/>
            <a:ext cx="77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 dirty="0"/>
              <a:t>DNA </a:t>
            </a:r>
            <a:r>
              <a:rPr lang="el-GR" b="1" dirty="0"/>
              <a:t>πακεταρισμένο σε νουκλεοσώματα.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F8F9DD-A876-4F59-A6C3-796FFD3DE98F}"/>
              </a:ext>
            </a:extLst>
          </p:cNvPr>
          <p:cNvSpPr txBox="1"/>
          <p:nvPr/>
        </p:nvSpPr>
        <p:spPr>
          <a:xfrm>
            <a:off x="4716016" y="1052736"/>
            <a:ext cx="79208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l-GR" sz="1400" dirty="0"/>
              <a:t>(147 </a:t>
            </a:r>
            <a:r>
              <a:rPr lang="en-US" sz="1400" dirty="0"/>
              <a:t>bp</a:t>
            </a:r>
            <a:r>
              <a:rPr lang="el-GR" sz="1400" dirty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79384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C705F2-59A4-4DA0-9538-EBB4DD332476}"/>
              </a:ext>
            </a:extLst>
          </p:cNvPr>
          <p:cNvSpPr txBox="1"/>
          <p:nvPr/>
        </p:nvSpPr>
        <p:spPr>
          <a:xfrm>
            <a:off x="899592" y="6381328"/>
            <a:ext cx="77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l-GR" b="1" dirty="0"/>
              <a:t>Η μικροκοκκική νουκλεάση και το </a:t>
            </a:r>
            <a:r>
              <a:rPr lang="en-US" b="1" dirty="0"/>
              <a:t>DNA </a:t>
            </a:r>
            <a:r>
              <a:rPr lang="el-GR" b="1" dirty="0"/>
              <a:t>που συνδέεται με το νουκλεόσωμα.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EE0968-7CA9-42D3-9AAA-614CE34F96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188640"/>
            <a:ext cx="2926080" cy="60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12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8A848C-5890-4A3C-8370-B33A0D5745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772" y="1630327"/>
            <a:ext cx="8676456" cy="29508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ACD3ED-6113-4E0B-BA27-5B790F725C83}"/>
              </a:ext>
            </a:extLst>
          </p:cNvPr>
          <p:cNvSpPr txBox="1"/>
          <p:nvPr/>
        </p:nvSpPr>
        <p:spPr>
          <a:xfrm>
            <a:off x="899592" y="4653136"/>
            <a:ext cx="77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l-GR" b="1" dirty="0"/>
              <a:t>Μέσα μήκη του συνδετικού </a:t>
            </a:r>
            <a:r>
              <a:rPr lang="en-US" b="1" dirty="0"/>
              <a:t>DNA </a:t>
            </a:r>
            <a:r>
              <a:rPr lang="el-GR" b="1" dirty="0"/>
              <a:t>σε διάφορους οργανισμούς.</a:t>
            </a:r>
          </a:p>
        </p:txBody>
      </p:sp>
    </p:spTree>
    <p:extLst>
      <p:ext uri="{BB962C8B-B14F-4D97-AF65-F5344CB8AC3E}">
        <p14:creationId xmlns:p14="http://schemas.microsoft.com/office/powerpoint/2010/main" val="1540480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Επιφάνεια εργασίας\molecular bio\chap007\chap007\07_Figure17.jpg">
            <a:extLst>
              <a:ext uri="{FF2B5EF4-FFF2-40B4-BE49-F238E27FC236}">
                <a16:creationId xmlns:a16="http://schemas.microsoft.com/office/drawing/2014/main" id="{78B782E5-5EE3-466B-9E74-6F16494C1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8450" y="620688"/>
            <a:ext cx="8547100" cy="4623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9C3EB-A931-481F-B425-4049BC447E94}"/>
              </a:ext>
            </a:extLst>
          </p:cNvPr>
          <p:cNvSpPr txBox="1"/>
          <p:nvPr/>
        </p:nvSpPr>
        <p:spPr>
          <a:xfrm>
            <a:off x="432000" y="5373216"/>
            <a:ext cx="828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Μορφές της δομής της χρωματίνης, όπως φαίνονται στο ηλεκτρονικό μικροσκόπιο.</a:t>
            </a:r>
          </a:p>
        </p:txBody>
      </p:sp>
    </p:spTree>
    <p:extLst>
      <p:ext uri="{BB962C8B-B14F-4D97-AF65-F5344CB8AC3E}">
        <p14:creationId xmlns:p14="http://schemas.microsoft.com/office/powerpoint/2010/main" val="1684635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Το νουκλεόσωμα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Τα νουκλεοσώματα είναι οι δομικές μονάδες των χρωμοσωμάτων.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Οι ιστόνες είναι μικρές, θετικά φορτισμένες πρωτεΐνες.</a:t>
            </a:r>
          </a:p>
        </p:txBody>
      </p:sp>
    </p:spTree>
    <p:extLst>
      <p:ext uri="{BB962C8B-B14F-4D97-AF65-F5344CB8AC3E}">
        <p14:creationId xmlns:p14="http://schemas.microsoft.com/office/powerpoint/2010/main" val="110744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A46B76-54F0-4214-958C-CB47D53B8E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515" y="1484784"/>
            <a:ext cx="8712969" cy="33216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DD5BB4-4546-4497-8FF8-1C579E9057AC}"/>
              </a:ext>
            </a:extLst>
          </p:cNvPr>
          <p:cNvSpPr txBox="1"/>
          <p:nvPr/>
        </p:nvSpPr>
        <p:spPr>
          <a:xfrm>
            <a:off x="432000" y="4869160"/>
            <a:ext cx="82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Γενικές ιδιότητες των ιστονών.</a:t>
            </a:r>
          </a:p>
        </p:txBody>
      </p:sp>
    </p:spTree>
    <p:extLst>
      <p:ext uri="{BB962C8B-B14F-4D97-AF65-F5344CB8AC3E}">
        <p14:creationId xmlns:p14="http://schemas.microsoft.com/office/powerpoint/2010/main" val="1202827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Επιφάνεια εργασίας\molecular bio\chap007\chap007\07_Figure19.jpg">
            <a:extLst>
              <a:ext uri="{FF2B5EF4-FFF2-40B4-BE49-F238E27FC236}">
                <a16:creationId xmlns:a16="http://schemas.microsoft.com/office/drawing/2014/main" id="{D4AE7433-A8F5-49D8-9C51-BD118D661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7562" y="360040"/>
            <a:ext cx="7508875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A4D6F1-A1A9-44EC-BCF3-4B656BB3A8CA}"/>
              </a:ext>
            </a:extLst>
          </p:cNvPr>
          <p:cNvSpPr txBox="1"/>
          <p:nvPr/>
        </p:nvSpPr>
        <p:spPr>
          <a:xfrm>
            <a:off x="432000" y="6381368"/>
            <a:ext cx="82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Οι κεντρικές ιστόνες μοιράζονται μια κεντρική δομική περιοχή.</a:t>
            </a:r>
          </a:p>
        </p:txBody>
      </p:sp>
    </p:spTree>
    <p:extLst>
      <p:ext uri="{BB962C8B-B14F-4D97-AF65-F5344CB8AC3E}">
        <p14:creationId xmlns:p14="http://schemas.microsoft.com/office/powerpoint/2010/main" val="1605908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Επιφάνεια εργασίας\molecular bio\chap007\chap007\07_Figure20.jpg">
            <a:extLst>
              <a:ext uri="{FF2B5EF4-FFF2-40B4-BE49-F238E27FC236}">
                <a16:creationId xmlns:a16="http://schemas.microsoft.com/office/drawing/2014/main" id="{AAF692C4-E2B3-45CB-9F45-77EA083AF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92462" y="188640"/>
            <a:ext cx="2759075" cy="611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D69C43-4B04-45C9-A67C-1EE124F6BDD8}"/>
              </a:ext>
            </a:extLst>
          </p:cNvPr>
          <p:cNvSpPr txBox="1"/>
          <p:nvPr/>
        </p:nvSpPr>
        <p:spPr>
          <a:xfrm>
            <a:off x="432000" y="6381368"/>
            <a:ext cx="82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Συγκρότηση ενός νουκλεοσώματος.</a:t>
            </a:r>
          </a:p>
        </p:txBody>
      </p:sp>
    </p:spTree>
    <p:extLst>
      <p:ext uri="{BB962C8B-B14F-4D97-AF65-F5344CB8AC3E}">
        <p14:creationId xmlns:p14="http://schemas.microsoft.com/office/powerpoint/2010/main" val="4145341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Γονιδιωματική αλληλουχία και</a:t>
            </a:r>
            <a:br>
              <a:rPr lang="el-GR" altLang="el-GR" sz="3000" b="1" dirty="0"/>
            </a:br>
            <a:r>
              <a:rPr lang="el-GR" altLang="el-GR" sz="3000" b="1" dirty="0"/>
              <a:t>Χρωμοσωμική ετερογένεια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u="sng" dirty="0">
                <a:solidFill>
                  <a:srgbClr val="0000FF"/>
                </a:solidFill>
              </a:rPr>
              <a:t>Έννοιες</a:t>
            </a:r>
          </a:p>
          <a:p>
            <a:pPr algn="just">
              <a:lnSpc>
                <a:spcPct val="150000"/>
              </a:lnSpc>
            </a:pPr>
            <a:endParaRPr lang="el-GR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Χρωμόσωμα </a:t>
            </a:r>
            <a:r>
              <a:rPr lang="en-US" dirty="0"/>
              <a:t>(chromosome)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Χρωματίνη (</a:t>
            </a:r>
            <a:r>
              <a:rPr lang="en-US" dirty="0"/>
              <a:t>chromatin</a:t>
            </a:r>
            <a:r>
              <a:rPr lang="el-GR" dirty="0"/>
              <a:t>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Ιστόνες (</a:t>
            </a:r>
            <a:r>
              <a:rPr lang="en-US" dirty="0"/>
              <a:t>histones)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Μη-ιστόνες πρωτεΐνες </a:t>
            </a:r>
            <a:r>
              <a:rPr lang="en-US" dirty="0"/>
              <a:t>(nonhistone proteins)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Νουκλεόσωμα</a:t>
            </a:r>
            <a:r>
              <a:rPr lang="en-US" dirty="0"/>
              <a:t> (nucleosome)</a:t>
            </a:r>
            <a:endParaRPr lang="el-GR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76418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Επιφάνεια εργασίας\molecular bio\chap007\chap007\07_Figure21.jpg">
            <a:extLst>
              <a:ext uri="{FF2B5EF4-FFF2-40B4-BE49-F238E27FC236}">
                <a16:creationId xmlns:a16="http://schemas.microsoft.com/office/drawing/2014/main" id="{91B5F6B5-F0AB-457B-BD17-50917DF76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8768" y="188640"/>
            <a:ext cx="3446463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3735B8-AB7E-4630-BADA-8B73EEEED226}"/>
              </a:ext>
            </a:extLst>
          </p:cNvPr>
          <p:cNvSpPr txBox="1"/>
          <p:nvPr/>
        </p:nvSpPr>
        <p:spPr>
          <a:xfrm>
            <a:off x="432000" y="6381368"/>
            <a:ext cx="82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Οι αμινοτελικές ουρές των κεντρικών ιστονών είναι προσιτές στις πρωτεάσες.</a:t>
            </a:r>
          </a:p>
        </p:txBody>
      </p:sp>
    </p:spTree>
    <p:extLst>
      <p:ext uri="{BB962C8B-B14F-4D97-AF65-F5344CB8AC3E}">
        <p14:creationId xmlns:p14="http://schemas.microsoft.com/office/powerpoint/2010/main" val="984579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Το νουκλεόσωμα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Τα νουκλεοσώματα είναι οι δομικές μονάδες των χρωμοσωμάτων.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Οι ιστόνες είναι μικρές, θετικά φορτισμένες πρωτεΐνες.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Οι ιστόνες δεσμεύονται σε χαρακτηριστικές περιοχές του </a:t>
            </a:r>
            <a:r>
              <a:rPr lang="en-US" dirty="0">
                <a:solidFill>
                  <a:srgbClr val="0000FF"/>
                </a:solidFill>
              </a:rPr>
              <a:t>DNA </a:t>
            </a:r>
            <a:r>
              <a:rPr lang="el-GR" dirty="0">
                <a:solidFill>
                  <a:srgbClr val="0000FF"/>
                </a:solidFill>
              </a:rPr>
              <a:t>εντός του νουκλεοσώματος.</a:t>
            </a:r>
          </a:p>
        </p:txBody>
      </p:sp>
    </p:spTree>
    <p:extLst>
      <p:ext uri="{BB962C8B-B14F-4D97-AF65-F5344CB8AC3E}">
        <p14:creationId xmlns:p14="http://schemas.microsoft.com/office/powerpoint/2010/main" val="6337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Επιφάνεια εργασίας\molecular bio\chap007\chap007\07_Figure23.jpg">
            <a:extLst>
              <a:ext uri="{FF2B5EF4-FFF2-40B4-BE49-F238E27FC236}">
                <a16:creationId xmlns:a16="http://schemas.microsoft.com/office/drawing/2014/main" id="{5C7C17F0-C4AE-4AB5-9E1F-663FA411D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1295401"/>
            <a:ext cx="8547100" cy="4149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0DC696-4E6D-4B2A-9A1F-831C7BB778FD}"/>
              </a:ext>
            </a:extLst>
          </p:cNvPr>
          <p:cNvSpPr txBox="1"/>
          <p:nvPr/>
        </p:nvSpPr>
        <p:spPr>
          <a:xfrm>
            <a:off x="432000" y="5589240"/>
            <a:ext cx="82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Αλληλεπιδράσεις των ιστονών με το νουκλεοσωμικό </a:t>
            </a:r>
            <a:r>
              <a:rPr lang="en-US" b="1" dirty="0"/>
              <a:t>DNA.</a:t>
            </a:r>
            <a:endParaRPr lang="el-GR" b="1" dirty="0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45897306-064B-4A5B-866B-7A95B8CA13C0}"/>
              </a:ext>
            </a:extLst>
          </p:cNvPr>
          <p:cNvSpPr/>
          <p:nvPr/>
        </p:nvSpPr>
        <p:spPr>
          <a:xfrm>
            <a:off x="2915816" y="764704"/>
            <a:ext cx="360040" cy="93610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F9CEF914-741F-475B-BE39-C303C65BEE29}"/>
              </a:ext>
            </a:extLst>
          </p:cNvPr>
          <p:cNvSpPr/>
          <p:nvPr/>
        </p:nvSpPr>
        <p:spPr>
          <a:xfrm rot="10800000">
            <a:off x="8100392" y="4847076"/>
            <a:ext cx="360040" cy="93610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82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Επιφάνεια εργασίας\molecular bio\chap007\chap007\07_Figure24.jpg">
            <a:extLst>
              <a:ext uri="{FF2B5EF4-FFF2-40B4-BE49-F238E27FC236}">
                <a16:creationId xmlns:a16="http://schemas.microsoft.com/office/drawing/2014/main" id="{7B62D252-20DF-48CA-A959-F02231B11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1600" y="1"/>
            <a:ext cx="626745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D255FC-20A5-47CE-958A-5E713B338468}"/>
              </a:ext>
            </a:extLst>
          </p:cNvPr>
          <p:cNvSpPr txBox="1"/>
          <p:nvPr/>
        </p:nvSpPr>
        <p:spPr>
          <a:xfrm>
            <a:off x="432000" y="6156012"/>
            <a:ext cx="82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Νουκλεόσωμα που στερείται </a:t>
            </a:r>
            <a:r>
              <a:rPr lang="en-US" b="1" dirty="0"/>
              <a:t>H2A </a:t>
            </a:r>
            <a:r>
              <a:rPr lang="el-GR" b="1" dirty="0"/>
              <a:t>και</a:t>
            </a:r>
            <a:r>
              <a:rPr lang="en-US" b="1" dirty="0"/>
              <a:t> H2B.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681957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Το νουκλεόσωμα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Τα νουκλεοσώματα είναι οι δομικές μονάδες των χρωμοσωμάτων.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Οι ιστόνες είναι μικρές, θετικά φορτισμένες πρωτεΐνες.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Οι ιστόνες δεσμεύονται σε χαρακτηριστικές περιοχές του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DNA </a:t>
            </a: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εντός του νουκλεοσώματος.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Πολλές επαφές ανεξάρτητες της αλληλουχίας του </a:t>
            </a:r>
            <a:r>
              <a:rPr lang="en-US" dirty="0">
                <a:solidFill>
                  <a:srgbClr val="0000FF"/>
                </a:solidFill>
              </a:rPr>
              <a:t>DNA </a:t>
            </a:r>
            <a:r>
              <a:rPr lang="el-GR" dirty="0">
                <a:solidFill>
                  <a:srgbClr val="0000FF"/>
                </a:solidFill>
              </a:rPr>
              <a:t>διευκολύνουν την αλληλεπίδραση μεταξύ των κεντρικών ιστονών και του </a:t>
            </a:r>
            <a:r>
              <a:rPr lang="en-US" dirty="0">
                <a:solidFill>
                  <a:srgbClr val="0000FF"/>
                </a:solidFill>
              </a:rPr>
              <a:t>DNA.</a:t>
            </a:r>
          </a:p>
        </p:txBody>
      </p:sp>
    </p:spTree>
    <p:extLst>
      <p:ext uri="{BB962C8B-B14F-4D97-AF65-F5344CB8AC3E}">
        <p14:creationId xmlns:p14="http://schemas.microsoft.com/office/powerpoint/2010/main" val="20613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Επιφάνεια εργασίας\molecular bio\chap007\chap007\07_Figure25.jpg">
            <a:extLst>
              <a:ext uri="{FF2B5EF4-FFF2-40B4-BE49-F238E27FC236}">
                <a16:creationId xmlns:a16="http://schemas.microsoft.com/office/drawing/2014/main" id="{46A9EEFA-6591-483C-96FF-1C2E0368C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838201"/>
            <a:ext cx="8469313" cy="43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7F205A-92D3-450E-870F-7FE1B3742D3A}"/>
              </a:ext>
            </a:extLst>
          </p:cNvPr>
          <p:cNvSpPr txBox="1"/>
          <p:nvPr/>
        </p:nvSpPr>
        <p:spPr>
          <a:xfrm>
            <a:off x="432000" y="5445224"/>
            <a:ext cx="82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Θέσεις επαφής μεταξύ των ιστονών και του </a:t>
            </a:r>
            <a:r>
              <a:rPr lang="en-US" b="1" dirty="0"/>
              <a:t>DNA.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969686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Το νουκλεόσωμα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Τα νουκλεοσώματα είναι οι δομικές μονάδες των χρωμοσωμάτων.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Οι ιστόνες είναι μικρές, θετικά φορτισμένες πρωτεΐνες.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Οι ιστόνες δεσμεύονται σε χαρακτηριστικές περιοχές του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DNA </a:t>
            </a: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εντός του νουκλεοσώματος.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Πολλές επαφές ανεξάρτητες της αλληλουχίας του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DNA </a:t>
            </a: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διευκολύνουν την αλληλεπίδραση μεταξύ των κεντρικών ιστονών και του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DNA.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Οι αμινοτελικές περιοχές</a:t>
            </a:r>
            <a:r>
              <a:rPr lang="en-US" dirty="0">
                <a:solidFill>
                  <a:srgbClr val="0000FF"/>
                </a:solidFill>
              </a:rPr>
              <a:t> (</a:t>
            </a:r>
            <a:r>
              <a:rPr lang="el-GR" dirty="0">
                <a:solidFill>
                  <a:srgbClr val="0000FF"/>
                </a:solidFill>
              </a:rPr>
              <a:t>«ουρές») των ιστονών σταθεροποιούν την περιέλιξη του </a:t>
            </a:r>
            <a:r>
              <a:rPr lang="en-US" dirty="0">
                <a:solidFill>
                  <a:srgbClr val="0000FF"/>
                </a:solidFill>
              </a:rPr>
              <a:t>DNA </a:t>
            </a:r>
            <a:r>
              <a:rPr lang="el-GR" dirty="0">
                <a:solidFill>
                  <a:srgbClr val="0000FF"/>
                </a:solidFill>
              </a:rPr>
              <a:t>γύρω από το οκταμερές.</a:t>
            </a:r>
          </a:p>
        </p:txBody>
      </p:sp>
    </p:spTree>
    <p:extLst>
      <p:ext uri="{BB962C8B-B14F-4D97-AF65-F5344CB8AC3E}">
        <p14:creationId xmlns:p14="http://schemas.microsoft.com/office/powerpoint/2010/main" val="130990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E18093C-9173-4E4D-9EF1-756474272447}"/>
              </a:ext>
            </a:extLst>
          </p:cNvPr>
          <p:cNvGrpSpPr/>
          <p:nvPr/>
        </p:nvGrpSpPr>
        <p:grpSpPr>
          <a:xfrm>
            <a:off x="346075" y="1089025"/>
            <a:ext cx="8547100" cy="3708127"/>
            <a:chOff x="346075" y="1089025"/>
            <a:chExt cx="8547100" cy="3708127"/>
          </a:xfrm>
        </p:grpSpPr>
        <p:pic>
          <p:nvPicPr>
            <p:cNvPr id="4" name="Picture 2" descr="C:\Documents and Settings\ADMIN\Επιφάνεια εργασίας\molecular bio\chap007\chap007\07_Figure26.jpg">
              <a:extLst>
                <a:ext uri="{FF2B5EF4-FFF2-40B4-BE49-F238E27FC236}">
                  <a16:creationId xmlns:a16="http://schemas.microsoft.com/office/drawing/2014/main" id="{2054C94E-70B1-4F82-BFF8-D89B8B5931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6075" y="1089025"/>
              <a:ext cx="8547100" cy="3708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E3C1716-76E7-44F6-A7EB-A11BA87DDE7A}"/>
                </a:ext>
              </a:extLst>
            </p:cNvPr>
            <p:cNvSpPr/>
            <p:nvPr/>
          </p:nvSpPr>
          <p:spPr>
            <a:xfrm>
              <a:off x="346075" y="4365104"/>
              <a:ext cx="3073797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endParaRPr lang="el-GR" sz="1500" b="1" u="sng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230544-9986-4824-A5E4-CA6F75A9C24D}"/>
              </a:ext>
            </a:extLst>
          </p:cNvPr>
          <p:cNvSpPr txBox="1"/>
          <p:nvPr/>
        </p:nvSpPr>
        <p:spPr>
          <a:xfrm>
            <a:off x="432000" y="4941168"/>
            <a:ext cx="82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Οι ουρές των ιστονών προβάλλουν από τον πυρήνα του νουκλεοσώματος σε συγκεκριμένες θέσεις.</a:t>
            </a:r>
          </a:p>
        </p:txBody>
      </p:sp>
    </p:spTree>
    <p:extLst>
      <p:ext uri="{BB962C8B-B14F-4D97-AF65-F5344CB8AC3E}">
        <p14:creationId xmlns:p14="http://schemas.microsoft.com/office/powerpoint/2010/main" val="35559434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Το νουκλεόσωμα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Τα νουκλεοσώματα είναι οι δομικές μονάδες των χρωμοσωμάτων.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Οι ιστόνες είναι μικρές, θετικά φορτισμένες πρωτεΐνες.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Οι ιστόνες δεσμεύονται σε χαρακτηριστικές περιοχές του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DNA </a:t>
            </a: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εντός του νουκλεοσώματος.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Πολλές επαφές ανεξάρτητες της αλληλουχίας του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DNA </a:t>
            </a: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διευκολύνουν την αλληλεπίδραση μεταξύ των κεντρικών ιστονών και του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DNA.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Οι αμινοτελικές περιοχές των ιστονών σταθεροποιούν την περιέλιξη του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DNA </a:t>
            </a: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γύρω από το οκταμερές.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Η περιέλιξη του </a:t>
            </a:r>
            <a:r>
              <a:rPr lang="en-US" dirty="0">
                <a:solidFill>
                  <a:srgbClr val="0000FF"/>
                </a:solidFill>
              </a:rPr>
              <a:t>DNA </a:t>
            </a:r>
            <a:r>
              <a:rPr lang="el-GR" dirty="0">
                <a:solidFill>
                  <a:srgbClr val="0000FF"/>
                </a:solidFill>
              </a:rPr>
              <a:t>γύρω από τον πυρήνα των ιστονών πρωτεϊνών αποθηκεύει αρνητική υπερελίκωση</a:t>
            </a:r>
            <a:r>
              <a:rPr lang="en-US" dirty="0">
                <a:solidFill>
                  <a:srgbClr val="0000FF"/>
                </a:solidFill>
              </a:rPr>
              <a:t>.</a:t>
            </a:r>
            <a:endParaRPr lang="el-G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10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AFEFE9-8F9D-48FA-8C6B-8EE8556FD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77" y="962726"/>
            <a:ext cx="8551446" cy="493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02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Γονιδιωματική αλληλουχία και</a:t>
            </a:r>
            <a:br>
              <a:rPr lang="el-GR" altLang="el-GR" sz="3000" b="1" dirty="0"/>
            </a:br>
            <a:r>
              <a:rPr lang="el-GR" altLang="el-GR" sz="3000" b="1" dirty="0"/>
              <a:t>Χρωμοσωμική ετερογένεια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360000" y="1226588"/>
            <a:ext cx="8424000" cy="544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l-GR" b="1" dirty="0">
                <a:solidFill>
                  <a:srgbClr val="0000FF"/>
                </a:solidFill>
              </a:rPr>
              <a:t>Χρωμόσωμα</a:t>
            </a:r>
            <a:r>
              <a:rPr lang="el-GR" dirty="0">
                <a:solidFill>
                  <a:srgbClr val="0000FF"/>
                </a:solidFill>
              </a:rPr>
              <a:t>: κάθε μόριο </a:t>
            </a:r>
            <a:r>
              <a:rPr lang="en-US" dirty="0">
                <a:solidFill>
                  <a:srgbClr val="0000FF"/>
                </a:solidFill>
              </a:rPr>
              <a:t>DNA </a:t>
            </a:r>
            <a:r>
              <a:rPr lang="el-GR" dirty="0">
                <a:solidFill>
                  <a:srgbClr val="0000FF"/>
                </a:solidFill>
              </a:rPr>
              <a:t>μαζί με τις συνδεόμενες με αυτό πρωτεΐνες.</a:t>
            </a:r>
          </a:p>
          <a:p>
            <a:pPr>
              <a:lnSpc>
                <a:spcPct val="114000"/>
              </a:lnSpc>
            </a:pPr>
            <a:r>
              <a:rPr lang="el-GR" dirty="0"/>
              <a:t>Αυτή η οργάνωση ισχύει για τα προκαρυωτικά και τα ευκαρυωτικά κύτταρα, ακόμα και για τους ιούς.</a:t>
            </a:r>
          </a:p>
          <a:p>
            <a:pPr>
              <a:lnSpc>
                <a:spcPct val="114000"/>
              </a:lnSpc>
            </a:pPr>
            <a:r>
              <a:rPr lang="el-GR" dirty="0">
                <a:solidFill>
                  <a:srgbClr val="0000FF"/>
                </a:solidFill>
              </a:rPr>
              <a:t>Το πακετάρισμα του </a:t>
            </a:r>
            <a:r>
              <a:rPr lang="en-US" dirty="0">
                <a:solidFill>
                  <a:srgbClr val="0000FF"/>
                </a:solidFill>
              </a:rPr>
              <a:t>DNA </a:t>
            </a:r>
            <a:r>
              <a:rPr lang="el-GR" dirty="0">
                <a:solidFill>
                  <a:srgbClr val="0000FF"/>
                </a:solidFill>
              </a:rPr>
              <a:t>εξυπηρετεί:</a:t>
            </a:r>
          </a:p>
          <a:p>
            <a:pPr>
              <a:lnSpc>
                <a:spcPct val="114000"/>
              </a:lnSpc>
            </a:pPr>
            <a:r>
              <a:rPr lang="el-GR" dirty="0"/>
              <a:t>Α) συμπαγής μορφή </a:t>
            </a:r>
            <a:r>
              <a:rPr lang="en-US" dirty="0"/>
              <a:t>DNA</a:t>
            </a:r>
            <a:r>
              <a:rPr lang="el-GR" dirty="0"/>
              <a:t>, που προσαρμόζεται εύκολα στο εσωτερικό του κυττάρου.</a:t>
            </a:r>
          </a:p>
          <a:p>
            <a:pPr>
              <a:lnSpc>
                <a:spcPct val="114000"/>
              </a:lnSpc>
            </a:pPr>
            <a:r>
              <a:rPr lang="el-GR" dirty="0"/>
              <a:t>Β) προστασία του </a:t>
            </a:r>
            <a:r>
              <a:rPr lang="en-US" dirty="0"/>
              <a:t>DNA </a:t>
            </a:r>
            <a:r>
              <a:rPr lang="el-GR" dirty="0"/>
              <a:t>από βλάβη</a:t>
            </a:r>
          </a:p>
          <a:p>
            <a:pPr>
              <a:lnSpc>
                <a:spcPct val="114000"/>
              </a:lnSpc>
            </a:pPr>
            <a:r>
              <a:rPr lang="el-GR" dirty="0"/>
              <a:t>Γ) μπορεί να μεταβιβαστεί αποτελεσματικά και στα δύο θυγατρικά κύτταρα</a:t>
            </a:r>
          </a:p>
          <a:p>
            <a:pPr>
              <a:lnSpc>
                <a:spcPct val="114000"/>
              </a:lnSpc>
            </a:pPr>
            <a:r>
              <a:rPr lang="el-GR" dirty="0"/>
              <a:t>Δ) παρέχει μια συνολική οργάνωση σε κάθε μόριο </a:t>
            </a:r>
            <a:r>
              <a:rPr lang="en-US" dirty="0"/>
              <a:t>DNA</a:t>
            </a:r>
            <a:r>
              <a:rPr lang="el-GR" dirty="0"/>
              <a:t>, η οποία ρυθμίζει την προσβασιμότητα του </a:t>
            </a:r>
            <a:r>
              <a:rPr lang="en-US" dirty="0"/>
              <a:t>DNA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l-GR" b="1" u="sng" dirty="0">
                <a:sym typeface="Wingdings" panose="05000000000000000000" pitchFamily="2" charset="2"/>
              </a:rPr>
              <a:t>σημαντική</a:t>
            </a:r>
            <a:r>
              <a:rPr lang="el-GR" dirty="0">
                <a:sym typeface="Wingdings" panose="05000000000000000000" pitchFamily="2" charset="2"/>
              </a:rPr>
              <a:t> για την αντιγραφή, μεταγραφή και επιδιόρθωση.</a:t>
            </a:r>
            <a:endParaRPr lang="el-GR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l-GR" b="1" dirty="0">
                <a:solidFill>
                  <a:srgbClr val="0000FF"/>
                </a:solidFill>
              </a:rPr>
              <a:t>Χρωματίνη</a:t>
            </a:r>
            <a:r>
              <a:rPr lang="el-GR" dirty="0">
                <a:solidFill>
                  <a:srgbClr val="0000FF"/>
                </a:solidFill>
              </a:rPr>
              <a:t>: μια δεδομένη περιοχή του </a:t>
            </a:r>
            <a:r>
              <a:rPr lang="en-US" dirty="0">
                <a:solidFill>
                  <a:srgbClr val="0000FF"/>
                </a:solidFill>
              </a:rPr>
              <a:t>DNA </a:t>
            </a:r>
            <a:r>
              <a:rPr lang="el-GR" dirty="0">
                <a:solidFill>
                  <a:srgbClr val="0000FF"/>
                </a:solidFill>
              </a:rPr>
              <a:t>με τις συνδεδεμένες σε αυτό πρωτεΐνες.</a:t>
            </a:r>
          </a:p>
          <a:p>
            <a:pPr>
              <a:lnSpc>
                <a:spcPct val="114000"/>
              </a:lnSpc>
            </a:pPr>
            <a:endParaRPr lang="el-GR" dirty="0"/>
          </a:p>
          <a:p>
            <a:pPr>
              <a:lnSpc>
                <a:spcPct val="114000"/>
              </a:lnSpc>
            </a:pPr>
            <a:r>
              <a:rPr lang="el-GR" dirty="0"/>
              <a:t>Απλοειδές </a:t>
            </a:r>
            <a:r>
              <a:rPr lang="en-US" dirty="0"/>
              <a:t>DNA </a:t>
            </a:r>
            <a:r>
              <a:rPr lang="el-GR" dirty="0"/>
              <a:t>στο σύνολο των ανθρώπινων χρωμοσωμάτων: 3</a:t>
            </a:r>
            <a:r>
              <a:rPr lang="en-US" dirty="0"/>
              <a:t>x10</a:t>
            </a:r>
            <a:r>
              <a:rPr lang="en-US" baseline="30000" dirty="0"/>
              <a:t>9</a:t>
            </a:r>
            <a:r>
              <a:rPr lang="en-US" dirty="0"/>
              <a:t> nt x 3,4 Å = 1 m</a:t>
            </a:r>
          </a:p>
          <a:p>
            <a:pPr>
              <a:lnSpc>
                <a:spcPct val="114000"/>
              </a:lnSpc>
            </a:pPr>
            <a:r>
              <a:rPr lang="el-GR" dirty="0"/>
              <a:t>Διπλοειδές: 2 </a:t>
            </a:r>
            <a:r>
              <a:rPr lang="en-US" dirty="0"/>
              <a:t>m</a:t>
            </a:r>
          </a:p>
          <a:p>
            <a:pPr>
              <a:lnSpc>
                <a:spcPct val="114000"/>
              </a:lnSpc>
            </a:pPr>
            <a:r>
              <a:rPr lang="el-GR" b="1" u="sng" dirty="0"/>
              <a:t>ΌΜΩΣ:</a:t>
            </a:r>
            <a:r>
              <a:rPr lang="el-GR" dirty="0"/>
              <a:t> Διάμετρος του πυρήνα ένας τυπικού ανθρώπινου κυττάρου = 10-15 μ</a:t>
            </a:r>
            <a:r>
              <a:rPr lang="en-US" dirty="0"/>
              <a:t>m !!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l-GR" dirty="0">
                <a:sym typeface="Wingdings" panose="05000000000000000000" pitchFamily="2" charset="2"/>
              </a:rPr>
              <a:t>ΜΕΓΑΛΗ ΣΥΜΠΙΕΣΗ: ξεκινά με τα </a:t>
            </a:r>
            <a:r>
              <a:rPr lang="el-GR" b="1" u="sng" dirty="0">
                <a:sym typeface="Wingdings" panose="05000000000000000000" pitchFamily="2" charset="2"/>
              </a:rPr>
              <a:t>ΝΟΥΚΛΕΟΣΩΜΑΤΑ</a:t>
            </a:r>
            <a:r>
              <a:rPr lang="el-GR" dirty="0">
                <a:sym typeface="Wingdings" panose="05000000000000000000" pitchFamily="2" charset="2"/>
              </a:rPr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6916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91BF045-9ECF-4921-BDBC-5227647BB5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705914"/>
              </p:ext>
            </p:extLst>
          </p:nvPr>
        </p:nvGraphicFramePr>
        <p:xfrm>
          <a:off x="547688" y="342900"/>
          <a:ext cx="8048625" cy="308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8050680" imgH="3085560" progId="Photoshop.Image.16">
                  <p:embed/>
                </p:oleObj>
              </mc:Choice>
              <mc:Fallback>
                <p:oleObj name="Image" r:id="rId3" imgW="8050680" imgH="3085560" progId="Photoshop.Image.16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91BF045-9ECF-4921-BDBC-5227647BB5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7688" y="342900"/>
                        <a:ext cx="8048625" cy="308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8854852-B36A-4239-9783-892EBF863F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7901852"/>
              </p:ext>
            </p:extLst>
          </p:nvPr>
        </p:nvGraphicFramePr>
        <p:xfrm>
          <a:off x="2712095" y="3862534"/>
          <a:ext cx="3719810" cy="2652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4558680" imgH="3250440" progId="Photoshop.Image.16">
                  <p:embed/>
                </p:oleObj>
              </mc:Choice>
              <mc:Fallback>
                <p:oleObj name="Image" r:id="rId5" imgW="4558680" imgH="3250440" progId="Photoshop.Image.16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8854852-B36A-4239-9783-892EBF863F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12095" y="3862534"/>
                        <a:ext cx="3719810" cy="26525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95013C45-A9EC-4501-9277-FD3B011ABCED}"/>
              </a:ext>
            </a:extLst>
          </p:cNvPr>
          <p:cNvSpPr/>
          <p:nvPr/>
        </p:nvSpPr>
        <p:spPr>
          <a:xfrm>
            <a:off x="2160000" y="4437112"/>
            <a:ext cx="4752528" cy="79208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F9C220-0C58-4679-8617-D31193BA5927}"/>
              </a:ext>
            </a:extLst>
          </p:cNvPr>
          <p:cNvSpPr/>
          <p:nvPr/>
        </p:nvSpPr>
        <p:spPr>
          <a:xfrm>
            <a:off x="2160000" y="5291992"/>
            <a:ext cx="4752528" cy="945320"/>
          </a:xfrm>
          <a:prstGeom prst="ellipse">
            <a:avLst/>
          </a:prstGeom>
          <a:noFill/>
          <a:ln w="444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8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D8EE331-6D15-443C-86EE-5FCB86DC8F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887440"/>
              </p:ext>
            </p:extLst>
          </p:nvPr>
        </p:nvGraphicFramePr>
        <p:xfrm>
          <a:off x="192088" y="777875"/>
          <a:ext cx="8761412" cy="530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2926880" imgH="7809480" progId="Photoshop.Image.16">
                  <p:embed/>
                </p:oleObj>
              </mc:Choice>
              <mc:Fallback>
                <p:oleObj name="Image" r:id="rId3" imgW="12926880" imgH="7809480" progId="Photoshop.Image.16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D8EE331-6D15-443C-86EE-5FCB86DC8F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2088" y="777875"/>
                        <a:ext cx="8761412" cy="5302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56320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Δομή χρωματίνης υψηλότερης τάξης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el-GR" sz="2000" u="sng" dirty="0">
                <a:solidFill>
                  <a:srgbClr val="0000FF"/>
                </a:solidFill>
              </a:rPr>
              <a:t>Έννοιες</a:t>
            </a:r>
          </a:p>
          <a:p>
            <a:pPr lvl="1" algn="just">
              <a:lnSpc>
                <a:spcPct val="150000"/>
              </a:lnSpc>
            </a:pPr>
            <a:endParaRPr lang="en-US" dirty="0"/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Ευχρωματίνη</a:t>
            </a:r>
            <a:r>
              <a:rPr lang="en-US" dirty="0"/>
              <a:t> (Euchromatin)</a:t>
            </a:r>
            <a:endParaRPr lang="el-GR" dirty="0"/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Ετεροχρωματίνη</a:t>
            </a:r>
            <a:r>
              <a:rPr lang="en-US" dirty="0"/>
              <a:t> (Heterochromatin)</a:t>
            </a:r>
            <a:endParaRPr lang="el-GR" dirty="0"/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Ίνα 30 </a:t>
            </a:r>
            <a:r>
              <a:rPr lang="en-US" dirty="0"/>
              <a:t>nm (30-nm fiber)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Μοντέλο του σωληνοειδούς</a:t>
            </a:r>
            <a:r>
              <a:rPr lang="en-US" dirty="0"/>
              <a:t> (solenoid model)</a:t>
            </a:r>
            <a:endParaRPr lang="el-GR" dirty="0"/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Μοντέλο «ζιγκ-ζαγκ»</a:t>
            </a:r>
            <a:r>
              <a:rPr lang="en-US" dirty="0"/>
              <a:t> (“zigzag” model)</a:t>
            </a:r>
            <a:endParaRPr lang="el-GR" dirty="0"/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Πυρηνικό ικρίωμα</a:t>
            </a:r>
            <a:r>
              <a:rPr lang="en-US" dirty="0"/>
              <a:t> (nuclear scaffold)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Παράλλαγμα ιστόνης (histone variant)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26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Δομή χρωματίνης υψηλότερης τάξης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Ετεροχρωματίνη κι ευχρωματίνη.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Η ιστόνη </a:t>
            </a:r>
            <a:r>
              <a:rPr lang="en-US" dirty="0">
                <a:solidFill>
                  <a:srgbClr val="0000FF"/>
                </a:solidFill>
              </a:rPr>
              <a:t>H1 </a:t>
            </a:r>
            <a:r>
              <a:rPr lang="el-GR" dirty="0">
                <a:solidFill>
                  <a:srgbClr val="0000FF"/>
                </a:solidFill>
              </a:rPr>
              <a:t>δεσμεύεται στο συνδετικό </a:t>
            </a:r>
            <a:r>
              <a:rPr lang="en-US" dirty="0">
                <a:solidFill>
                  <a:srgbClr val="0000FF"/>
                </a:solidFill>
              </a:rPr>
              <a:t>DNA</a:t>
            </a:r>
            <a:r>
              <a:rPr lang="el-GR" dirty="0">
                <a:solidFill>
                  <a:srgbClr val="0000FF"/>
                </a:solidFill>
              </a:rPr>
              <a:t> μεταξύ των νουκλεοσωμάτων.</a:t>
            </a:r>
          </a:p>
        </p:txBody>
      </p:sp>
    </p:spTree>
    <p:extLst>
      <p:ext uri="{BB962C8B-B14F-4D97-AF65-F5344CB8AC3E}">
        <p14:creationId xmlns:p14="http://schemas.microsoft.com/office/powerpoint/2010/main" val="132773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ADMIN\Επιφάνεια εργασίας\molecular bio\chap007\chap007\07_Figure27.jpg">
            <a:extLst>
              <a:ext uri="{FF2B5EF4-FFF2-40B4-BE49-F238E27FC236}">
                <a16:creationId xmlns:a16="http://schemas.microsoft.com/office/drawing/2014/main" id="{6749EBE5-3CB5-4F13-8C41-CCAE9619C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95600" y="898984"/>
            <a:ext cx="3352800" cy="506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33B13E-A5F6-4F4C-8F7A-9A88C8A01173}"/>
              </a:ext>
            </a:extLst>
          </p:cNvPr>
          <p:cNvSpPr txBox="1"/>
          <p:nvPr/>
        </p:nvSpPr>
        <p:spPr>
          <a:xfrm>
            <a:off x="432000" y="6084004"/>
            <a:ext cx="82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Η ιστόνη </a:t>
            </a:r>
            <a:r>
              <a:rPr lang="en-US" b="1" dirty="0"/>
              <a:t>H1 </a:t>
            </a:r>
            <a:r>
              <a:rPr lang="el-GR" b="1" dirty="0"/>
              <a:t>δεσμεύει δύο έλικες </a:t>
            </a:r>
            <a:r>
              <a:rPr lang="en-US" b="1" dirty="0"/>
              <a:t>DNA.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8660037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Επιφάνεια εργασίας\molecular bio\chap007\chap007\07_Figure29.jpg">
            <a:extLst>
              <a:ext uri="{FF2B5EF4-FFF2-40B4-BE49-F238E27FC236}">
                <a16:creationId xmlns:a16="http://schemas.microsoft.com/office/drawing/2014/main" id="{5A31BEB4-15AC-4B3E-8776-03D031D820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54212" y="260648"/>
            <a:ext cx="5235575" cy="571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11F98D-915C-4E1E-B4C5-93B6A6D117F6}"/>
              </a:ext>
            </a:extLst>
          </p:cNvPr>
          <p:cNvSpPr txBox="1"/>
          <p:nvPr/>
        </p:nvSpPr>
        <p:spPr>
          <a:xfrm>
            <a:off x="432000" y="6021288"/>
            <a:ext cx="82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l-GR" b="1" dirty="0"/>
              <a:t>Η ιστόνη </a:t>
            </a:r>
            <a:r>
              <a:rPr lang="en-US" b="1" dirty="0"/>
              <a:t>H1 </a:t>
            </a:r>
            <a:r>
              <a:rPr lang="el-GR" b="1" dirty="0"/>
              <a:t>επάγει την περισσότερο σφιχτή περιέλιξη του </a:t>
            </a:r>
            <a:r>
              <a:rPr lang="en-US" b="1" dirty="0"/>
              <a:t>DNA</a:t>
            </a:r>
            <a:r>
              <a:rPr lang="el-GR" b="1" dirty="0"/>
              <a:t> γύρω από το νουκλεόσωμα</a:t>
            </a:r>
            <a:r>
              <a:rPr lang="en-US" b="1" dirty="0"/>
              <a:t>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8237234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Επιφάνεια εργασίας\molecular bio\chap007\chap007\07_Figure28.jpg">
            <a:extLst>
              <a:ext uri="{FF2B5EF4-FFF2-40B4-BE49-F238E27FC236}">
                <a16:creationId xmlns:a16="http://schemas.microsoft.com/office/drawing/2014/main" id="{F9780D27-71BF-4C7A-BA92-867827418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8450" y="1419808"/>
            <a:ext cx="8547100" cy="401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F4D125-5649-4E8F-9264-ECD5DFA44ED4}"/>
              </a:ext>
            </a:extLst>
          </p:cNvPr>
          <p:cNvSpPr txBox="1"/>
          <p:nvPr/>
        </p:nvSpPr>
        <p:spPr>
          <a:xfrm>
            <a:off x="432000" y="5589240"/>
            <a:ext cx="82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l-GR" b="1" dirty="0"/>
              <a:t>Η προσθήκη της </a:t>
            </a:r>
            <a:r>
              <a:rPr lang="en-US" b="1" dirty="0"/>
              <a:t>H1 </a:t>
            </a:r>
            <a:r>
              <a:rPr lang="el-GR" b="1" dirty="0"/>
              <a:t>οδηγεί σε πιο συμπαγές νουκλεοσωμικό </a:t>
            </a:r>
            <a:r>
              <a:rPr lang="en-US" b="1" dirty="0"/>
              <a:t>DNA.</a:t>
            </a:r>
            <a:endParaRPr lang="el-GR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EFE2BC-E0B2-419A-ADD0-4723B1A75BBE}"/>
              </a:ext>
            </a:extLst>
          </p:cNvPr>
          <p:cNvSpPr txBox="1"/>
          <p:nvPr/>
        </p:nvSpPr>
        <p:spPr>
          <a:xfrm>
            <a:off x="611560" y="99002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Απουσία ιστόνης </a:t>
            </a:r>
            <a:r>
              <a:rPr lang="en-US" b="1" dirty="0">
                <a:solidFill>
                  <a:srgbClr val="FF0000"/>
                </a:solidFill>
              </a:rPr>
              <a:t>H1.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92165B-AB58-4F5A-B675-1917512D9A21}"/>
              </a:ext>
            </a:extLst>
          </p:cNvPr>
          <p:cNvSpPr txBox="1"/>
          <p:nvPr/>
        </p:nvSpPr>
        <p:spPr>
          <a:xfrm>
            <a:off x="4938753" y="191683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0000FF"/>
                </a:solidFill>
              </a:rPr>
              <a:t>Παρουσία ιστόνης </a:t>
            </a:r>
            <a:r>
              <a:rPr lang="en-US" b="1" dirty="0">
                <a:solidFill>
                  <a:srgbClr val="0000FF"/>
                </a:solidFill>
              </a:rPr>
              <a:t>H1.</a:t>
            </a:r>
          </a:p>
        </p:txBody>
      </p:sp>
    </p:spTree>
    <p:extLst>
      <p:ext uri="{BB962C8B-B14F-4D97-AF65-F5344CB8AC3E}">
        <p14:creationId xmlns:p14="http://schemas.microsoft.com/office/powerpoint/2010/main" val="43210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Δομή χρωματίνης υψηλότερης τάξης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Ετεροχρωματίνη κι ευχρωματίνη.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Η ιστόνη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H1 </a:t>
            </a: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δεσμεύεται στο συνδετικό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DNA</a:t>
            </a: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μεταξύ των νουκλεοσωμάτων.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Συστοιχίες νουκλεοσωμάτων μπορούν να σχηματίσουν περισσότερο σύνθετες δομές: η ίνα των 30 </a:t>
            </a:r>
            <a:r>
              <a:rPr lang="en-US" dirty="0">
                <a:solidFill>
                  <a:srgbClr val="0000FF"/>
                </a:solidFill>
              </a:rPr>
              <a:t>nm.</a:t>
            </a:r>
            <a:endParaRPr lang="el-G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09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Επιφάνεια εργασίας\molecular bio\chap007\chap007\07_Figure30.jpg">
            <a:extLst>
              <a:ext uri="{FF2B5EF4-FFF2-40B4-BE49-F238E27FC236}">
                <a16:creationId xmlns:a16="http://schemas.microsoft.com/office/drawing/2014/main" id="{B2129A09-82AC-4B78-85C2-B16416780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8450" y="790972"/>
            <a:ext cx="8547100" cy="527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258FBB-C25E-4687-951C-89DDDB2713F7}"/>
              </a:ext>
            </a:extLst>
          </p:cNvPr>
          <p:cNvSpPr txBox="1"/>
          <p:nvPr/>
        </p:nvSpPr>
        <p:spPr>
          <a:xfrm>
            <a:off x="432000" y="6165304"/>
            <a:ext cx="82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Δύο μοντέλα για την ίνα χρωματίνης των 30 </a:t>
            </a:r>
            <a:r>
              <a:rPr lang="en-US" b="1" dirty="0"/>
              <a:t>nm.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5262448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20DC682-1B3E-4327-BDF2-D5F7BFEDD2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384642"/>
              </p:ext>
            </p:extLst>
          </p:nvPr>
        </p:nvGraphicFramePr>
        <p:xfrm>
          <a:off x="4283968" y="2564904"/>
          <a:ext cx="4642173" cy="1508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5002920" imgH="1625040" progId="Photoshop.Image.16">
                  <p:embed/>
                </p:oleObj>
              </mc:Choice>
              <mc:Fallback>
                <p:oleObj name="Image" r:id="rId3" imgW="5002920" imgH="1625040" progId="Photoshop.Image.16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20DC682-1B3E-4327-BDF2-D5F7BFEDD2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83968" y="2564904"/>
                        <a:ext cx="4642173" cy="1508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DCAD42D-EE59-4E89-BD5D-3EB52EAF0C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067323"/>
              </p:ext>
            </p:extLst>
          </p:nvPr>
        </p:nvGraphicFramePr>
        <p:xfrm>
          <a:off x="217859" y="157875"/>
          <a:ext cx="3850085" cy="654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5028480" imgH="8545680" progId="Photoshop.Image.16">
                  <p:embed/>
                </p:oleObj>
              </mc:Choice>
              <mc:Fallback>
                <p:oleObj name="Image" r:id="rId5" imgW="5028480" imgH="8545680" progId="Photoshop.Image.16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DCAD42D-EE59-4E89-BD5D-3EB52EAF0C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7859" y="157875"/>
                        <a:ext cx="3850085" cy="6542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0194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Γονιδιωματική αλληλουχία και</a:t>
            </a:r>
            <a:br>
              <a:rPr lang="el-GR" altLang="el-GR" sz="3000" b="1" dirty="0"/>
            </a:br>
            <a:r>
              <a:rPr lang="el-GR" altLang="el-GR" sz="3000" b="1" dirty="0"/>
              <a:t>Χρωμοσωμική ετερογένεια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0" y="2219516"/>
            <a:ext cx="252028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Τα χρωμοσώματα μπορούν να είναι </a:t>
            </a:r>
            <a:r>
              <a:rPr lang="el-GR" b="1" dirty="0"/>
              <a:t>κυκλικά</a:t>
            </a:r>
            <a:r>
              <a:rPr lang="el-GR" dirty="0"/>
              <a:t> ή </a:t>
            </a:r>
            <a:r>
              <a:rPr lang="el-GR" b="1" dirty="0"/>
              <a:t>γραμμικά</a:t>
            </a:r>
            <a:r>
              <a:rPr lang="el-GR" dirty="0"/>
              <a:t>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8C21CB-5D27-49F0-8F06-007F604C4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1217476"/>
            <a:ext cx="6168588" cy="51545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7408AF-32D7-41E6-95EF-9622ACF7DE61}"/>
              </a:ext>
            </a:extLst>
          </p:cNvPr>
          <p:cNvSpPr txBox="1"/>
          <p:nvPr/>
        </p:nvSpPr>
        <p:spPr>
          <a:xfrm>
            <a:off x="2304000" y="6372000"/>
            <a:ext cx="68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l-GR" b="1" dirty="0"/>
              <a:t>Ποικιλότητα στη χρωμοσωμική σύσταση σε διάφορους οργανισμούς.</a:t>
            </a:r>
          </a:p>
        </p:txBody>
      </p:sp>
    </p:spTree>
    <p:extLst>
      <p:ext uri="{BB962C8B-B14F-4D97-AF65-F5344CB8AC3E}">
        <p14:creationId xmlns:p14="http://schemas.microsoft.com/office/powerpoint/2010/main" val="39425122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Δομή χρωματίνης υψηλότερης τάξης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Ετεροχρωματίνη κι ευχρωματίνη.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Η ιστόνη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H1 </a:t>
            </a: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δεσμεύεται στο συνδετικό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DNA</a:t>
            </a: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μεταξύ των νουκλεοσωμάτων.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Συστοιχίες νουκλεοσωμάτων μπορούν να σχηματίσουν περισσότερο σύνθετες δομές: η ίνα των 30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nm.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Οι αμινοτελικές ουρές των ιστονών απαιτούνται για το σχηματισμό της ίνας των 30 </a:t>
            </a:r>
            <a:r>
              <a:rPr lang="en-US" dirty="0">
                <a:solidFill>
                  <a:srgbClr val="0000FF"/>
                </a:solidFill>
              </a:rPr>
              <a:t>nm.</a:t>
            </a:r>
            <a:endParaRPr lang="el-G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59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Επιφάνεια εργασίας\molecular bio\chap007\chap007\07_Figure31.jpg">
            <a:extLst>
              <a:ext uri="{FF2B5EF4-FFF2-40B4-BE49-F238E27FC236}">
                <a16:creationId xmlns:a16="http://schemas.microsoft.com/office/drawing/2014/main" id="{ED46B5A8-AA37-4906-AB4A-74D95EF77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536" y="404664"/>
            <a:ext cx="6736928" cy="542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29A3F2-9EAE-4E10-AAE5-A526C280B207}"/>
              </a:ext>
            </a:extLst>
          </p:cNvPr>
          <p:cNvSpPr txBox="1"/>
          <p:nvPr/>
        </p:nvSpPr>
        <p:spPr>
          <a:xfrm>
            <a:off x="432000" y="5949280"/>
            <a:ext cx="82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Υποθετικό μοντέλο για τη σταθεροποίηση της ίνας των </a:t>
            </a:r>
            <a:r>
              <a:rPr lang="en-US" b="1" dirty="0"/>
              <a:t>30 nm </a:t>
            </a:r>
            <a:r>
              <a:rPr lang="el-GR" b="1" dirty="0">
                <a:solidFill>
                  <a:srgbClr val="FF0000"/>
                </a:solidFill>
              </a:rPr>
              <a:t>από τις αμινοτελικές ουρές των ιστονών</a:t>
            </a:r>
            <a:r>
              <a:rPr lang="el-G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87236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Δομή χρωματίνης υψηλότερης τάξης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Ετεροχρωματίνη κι ευχρωματίνη.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Η ιστόνη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H1 </a:t>
            </a: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δεσμεύεται στο συνδετικό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DNA</a:t>
            </a: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μεταξύ των νουκλεοσωμάτων.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Συστοιχίες νουκλεοσωμάτων μπορούν να σχηματίσουν περισσότερο σύνθετες δομές: η ίνα των 30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nm.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Οι αμινοτελικές ουρές των ιστονών απαιτούνται για το σχηματισμό της ίνας των 30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nm.</a:t>
            </a:r>
            <a:endParaRPr lang="el-GR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Η περαιτέρω συμπύκνωση του </a:t>
            </a:r>
            <a:r>
              <a:rPr lang="en-US" dirty="0">
                <a:solidFill>
                  <a:srgbClr val="0000FF"/>
                </a:solidFill>
              </a:rPr>
              <a:t>DNA </a:t>
            </a:r>
            <a:r>
              <a:rPr lang="el-GR" dirty="0">
                <a:solidFill>
                  <a:srgbClr val="0000FF"/>
                </a:solidFill>
              </a:rPr>
              <a:t>περιλαμβάνει μεγάλους βρόχους νουκλεοσωμικού </a:t>
            </a:r>
            <a:r>
              <a:rPr lang="en-US" dirty="0">
                <a:solidFill>
                  <a:srgbClr val="0000FF"/>
                </a:solidFill>
              </a:rPr>
              <a:t>DNA</a:t>
            </a:r>
            <a:r>
              <a:rPr lang="el-GR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99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Επιφάνεια εργασίας\molecular bio\chap007\chap007\07_Figure32.jpg">
            <a:extLst>
              <a:ext uri="{FF2B5EF4-FFF2-40B4-BE49-F238E27FC236}">
                <a16:creationId xmlns:a16="http://schemas.microsoft.com/office/drawing/2014/main" id="{A2DC47F5-5457-480F-B1A3-1829BDF54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6056" y="332656"/>
            <a:ext cx="6211887" cy="576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E79E35-73C1-4314-9E92-C295C10D6259}"/>
              </a:ext>
            </a:extLst>
          </p:cNvPr>
          <p:cNvSpPr txBox="1"/>
          <p:nvPr/>
        </p:nvSpPr>
        <p:spPr>
          <a:xfrm>
            <a:off x="432000" y="6165304"/>
            <a:ext cx="82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Ανώτερης τάξης δομή της χρωματίνης.</a:t>
            </a:r>
          </a:p>
        </p:txBody>
      </p:sp>
    </p:spTree>
    <p:extLst>
      <p:ext uri="{BB962C8B-B14F-4D97-AF65-F5344CB8AC3E}">
        <p14:creationId xmlns:p14="http://schemas.microsoft.com/office/powerpoint/2010/main" val="15578658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BC12BA4-F04D-4C89-A932-96B40DE81D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8089989"/>
              </p:ext>
            </p:extLst>
          </p:nvPr>
        </p:nvGraphicFramePr>
        <p:xfrm>
          <a:off x="2138363" y="415925"/>
          <a:ext cx="4867275" cy="602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6450480" imgH="7974360" progId="Photoshop.Image.16">
                  <p:embed/>
                </p:oleObj>
              </mc:Choice>
              <mc:Fallback>
                <p:oleObj name="Image" r:id="rId3" imgW="6450480" imgH="7974360" progId="Photoshop.Image.16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3BC12BA4-F04D-4C89-A932-96B40DE81D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8363" y="415925"/>
                        <a:ext cx="4867275" cy="6027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50929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F1B569F-D9AA-43D8-A550-249701F8EC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920676"/>
              </p:ext>
            </p:extLst>
          </p:nvPr>
        </p:nvGraphicFramePr>
        <p:xfrm>
          <a:off x="2233613" y="652463"/>
          <a:ext cx="4676775" cy="555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6196680" imgH="7339680" progId="Photoshop.Image.16">
                  <p:embed/>
                </p:oleObj>
              </mc:Choice>
              <mc:Fallback>
                <p:oleObj name="Image" r:id="rId3" imgW="6196680" imgH="7339680" progId="Photoshop.Image.16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F1B569F-D9AA-43D8-A550-249701F8EC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33613" y="652463"/>
                        <a:ext cx="4676775" cy="555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9781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A201F96-A2E1-4ACD-AA9E-7E615A7AB9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896114"/>
              </p:ext>
            </p:extLst>
          </p:nvPr>
        </p:nvGraphicFramePr>
        <p:xfrm>
          <a:off x="2689225" y="128588"/>
          <a:ext cx="3767138" cy="660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6285600" imgH="10996560" progId="Photoshop.Image.16">
                  <p:embed/>
                </p:oleObj>
              </mc:Choice>
              <mc:Fallback>
                <p:oleObj name="Image" r:id="rId3" imgW="6285600" imgH="10996560" progId="Photoshop.Image.16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A201F96-A2E1-4ACD-AA9E-7E615A7AB9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89225" y="128588"/>
                        <a:ext cx="3767138" cy="660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4F860B8-26F4-4408-9EC7-C3894400BEA7}"/>
              </a:ext>
            </a:extLst>
          </p:cNvPr>
          <p:cNvSpPr/>
          <p:nvPr/>
        </p:nvSpPr>
        <p:spPr>
          <a:xfrm>
            <a:off x="3563888" y="5517232"/>
            <a:ext cx="1872208" cy="21602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96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85D4559-8A03-410A-999A-8A5A16CEB7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3526913"/>
              </p:ext>
            </p:extLst>
          </p:nvPr>
        </p:nvGraphicFramePr>
        <p:xfrm>
          <a:off x="194129" y="201753"/>
          <a:ext cx="3992299" cy="4235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5396760" imgH="5726880" progId="Photoshop.Image.16">
                  <p:embed/>
                </p:oleObj>
              </mc:Choice>
              <mc:Fallback>
                <p:oleObj name="Image" r:id="rId3" imgW="5396760" imgH="5726880" progId="Photoshop.Image.16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85D4559-8A03-410A-999A-8A5A16CEB7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4129" y="201753"/>
                        <a:ext cx="3992299" cy="42353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1CF5560-4DE5-4CBA-9209-F19DAA181A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5202706"/>
              </p:ext>
            </p:extLst>
          </p:nvPr>
        </p:nvGraphicFramePr>
        <p:xfrm>
          <a:off x="5061609" y="201753"/>
          <a:ext cx="3886009" cy="3731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5383800" imgH="5168160" progId="Photoshop.Image.16">
                  <p:embed/>
                </p:oleObj>
              </mc:Choice>
              <mc:Fallback>
                <p:oleObj name="Image" r:id="rId5" imgW="5383800" imgH="5168160" progId="Photoshop.Image.16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1CF5560-4DE5-4CBA-9209-F19DAA181A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61609" y="201753"/>
                        <a:ext cx="3886009" cy="37313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6E1874B-EBD5-4995-BE19-1F1FE0FF92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555629"/>
              </p:ext>
            </p:extLst>
          </p:nvPr>
        </p:nvGraphicFramePr>
        <p:xfrm>
          <a:off x="4305745" y="4077003"/>
          <a:ext cx="4658743" cy="2664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7" imgW="6171120" imgH="3529800" progId="Photoshop.Image.16">
                  <p:embed/>
                </p:oleObj>
              </mc:Choice>
              <mc:Fallback>
                <p:oleObj name="Image" r:id="rId7" imgW="6171120" imgH="3529800" progId="Photoshop.Image.16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6E1874B-EBD5-4995-BE19-1F1FE0FF92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05745" y="4077003"/>
                        <a:ext cx="4658743" cy="2664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B4BEC41-4302-418B-AE32-F174D61CCD3F}"/>
              </a:ext>
            </a:extLst>
          </p:cNvPr>
          <p:cNvSpPr/>
          <p:nvPr/>
        </p:nvSpPr>
        <p:spPr>
          <a:xfrm>
            <a:off x="7236296" y="4869160"/>
            <a:ext cx="1656184" cy="21602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E78333-46AF-473E-87DA-BF7956595D2A}"/>
              </a:ext>
            </a:extLst>
          </p:cNvPr>
          <p:cNvSpPr/>
          <p:nvPr/>
        </p:nvSpPr>
        <p:spPr>
          <a:xfrm>
            <a:off x="4305745" y="5085184"/>
            <a:ext cx="1562399" cy="21602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50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Δομή χρωματίνης υψηλότερης τάξης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Ετεροχρωματίνη κι ευχρωματίνη.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Η ιστόνη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H1 </a:t>
            </a: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δεσμεύεται στο συνδετικό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DNA</a:t>
            </a: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μεταξύ των νουκλεοσωμάτων.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Συστοιχίες νουκλεοσωμάτων μπορούν να σχηματίσουν περισσότερο σύνθετες δομές: η ίνα των 30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nm.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Οι αμινοτελικές ουρές των ιστονών απαιτούνται για το σχηματισμό της ίνας των 30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nm.</a:t>
            </a:r>
            <a:endParaRPr lang="el-GR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Η περαιτέρω συμπύκνωση του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DNA </a:t>
            </a: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περιλαμβάνει μεγάλους βρόχους νουκλεοσωμικού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DNA</a:t>
            </a: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Τα παραλλάγματα των ιστονών (</a:t>
            </a:r>
            <a:r>
              <a:rPr lang="en-US" dirty="0">
                <a:solidFill>
                  <a:srgbClr val="0000FF"/>
                </a:solidFill>
              </a:rPr>
              <a:t>histone variants)</a:t>
            </a:r>
            <a:r>
              <a:rPr lang="el-GR" dirty="0">
                <a:solidFill>
                  <a:srgbClr val="0000FF"/>
                </a:solidFill>
              </a:rPr>
              <a:t> αλλάζουν τη λειτουργία των νουκλεοσωμάτων.</a:t>
            </a:r>
          </a:p>
        </p:txBody>
      </p:sp>
    </p:spTree>
    <p:extLst>
      <p:ext uri="{BB962C8B-B14F-4D97-AF65-F5344CB8AC3E}">
        <p14:creationId xmlns:p14="http://schemas.microsoft.com/office/powerpoint/2010/main" val="376572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Επιφάνεια εργασίας\molecular bio\chap007\chap007\07_Figure33.jpg">
            <a:extLst>
              <a:ext uri="{FF2B5EF4-FFF2-40B4-BE49-F238E27FC236}">
                <a16:creationId xmlns:a16="http://schemas.microsoft.com/office/drawing/2014/main" id="{0A4103F5-F921-499A-827A-EDA62A58D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8450" y="2014736"/>
            <a:ext cx="8547100" cy="282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9408B1-D8B3-40D9-94E4-E56ED9792EB5}"/>
              </a:ext>
            </a:extLst>
          </p:cNvPr>
          <p:cNvSpPr txBox="1"/>
          <p:nvPr/>
        </p:nvSpPr>
        <p:spPr>
          <a:xfrm>
            <a:off x="432000" y="5003884"/>
            <a:ext cx="82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Αλλαγή της χρωματίνης, η οποία προκύπτει από την ενσωμάτωση παραλλαγμάτων των ιστονών </a:t>
            </a:r>
            <a:r>
              <a:rPr lang="en-US" b="1" dirty="0"/>
              <a:t>(histone variants)</a:t>
            </a:r>
            <a:r>
              <a:rPr lang="el-G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455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Γονιδιωματική αλληλουχία και</a:t>
            </a:r>
            <a:br>
              <a:rPr lang="el-GR" altLang="el-GR" sz="3000" b="1" dirty="0"/>
            </a:br>
            <a:r>
              <a:rPr lang="el-GR" altLang="el-GR" sz="3000" b="1" dirty="0"/>
              <a:t>Χρωμοσωμική ετερογένεια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340768"/>
            <a:ext cx="72008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Κάθε κύτταρο διατηρεί έναν χαρακτηριστικό αριθμό χρωμοσωμάτων.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Τα προκαρυωτικά κύτταρα έχουν μόνο ένα πλήρες αντίγραφο του/των χρωμοσώματος/ων τους, το οποίο είναι πακεταρισμένο σε μια δομή που ονομάζεται </a:t>
            </a:r>
            <a:r>
              <a:rPr lang="el-GR" b="1" dirty="0"/>
              <a:t>πυρηνοειδές </a:t>
            </a:r>
            <a:r>
              <a:rPr lang="en-US" b="1" dirty="0"/>
              <a:t>(nucleoid)</a:t>
            </a:r>
            <a:r>
              <a:rPr lang="el-GR" dirty="0"/>
              <a:t>.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b="1" dirty="0"/>
              <a:t>Πλασμίδια</a:t>
            </a:r>
            <a:r>
              <a:rPr lang="en-US" b="1" dirty="0"/>
              <a:t> (plasmids)</a:t>
            </a:r>
            <a:endParaRPr lang="el-GR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DF659-5002-40DA-8409-7A8C92978CE9}"/>
              </a:ext>
            </a:extLst>
          </p:cNvPr>
          <p:cNvSpPr txBox="1"/>
          <p:nvPr/>
        </p:nvSpPr>
        <p:spPr>
          <a:xfrm>
            <a:off x="971600" y="3790781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0000FF"/>
                </a:solidFill>
              </a:rPr>
              <a:t>Πλασμίδια:</a:t>
            </a:r>
            <a:r>
              <a:rPr lang="el-GR" dirty="0">
                <a:solidFill>
                  <a:srgbClr val="0000FF"/>
                </a:solidFill>
              </a:rPr>
              <a:t> </a:t>
            </a:r>
            <a:r>
              <a:rPr lang="el-GR" i="1" u="sng" dirty="0">
                <a:solidFill>
                  <a:srgbClr val="0000FF"/>
                </a:solidFill>
              </a:rPr>
              <a:t>μικρά, ανεξάρτητα κυκλικά μόρια </a:t>
            </a:r>
            <a:r>
              <a:rPr lang="en-US" i="1" u="sng" dirty="0">
                <a:solidFill>
                  <a:srgbClr val="0000FF"/>
                </a:solidFill>
              </a:rPr>
              <a:t>DNA </a:t>
            </a:r>
            <a:r>
              <a:rPr lang="el-GR" dirty="0">
                <a:solidFill>
                  <a:srgbClr val="0000FF"/>
                </a:solidFill>
              </a:rPr>
              <a:t>που φέρουν συχνά τα προκαρυωτικά κύτταρα. Αυτά δεν είναι τυπικά για τη βακτηριακή αύξηση.</a:t>
            </a:r>
          </a:p>
        </p:txBody>
      </p:sp>
    </p:spTree>
    <p:extLst>
      <p:ext uri="{BB962C8B-B14F-4D97-AF65-F5344CB8AC3E}">
        <p14:creationId xmlns:p14="http://schemas.microsoft.com/office/powerpoint/2010/main" val="272400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F428575-F7C1-4F74-905C-B51A827412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927307"/>
              </p:ext>
            </p:extLst>
          </p:nvPr>
        </p:nvGraphicFramePr>
        <p:xfrm>
          <a:off x="1103313" y="615950"/>
          <a:ext cx="6937375" cy="562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1809440" imgH="9561600" progId="Photoshop.Image.16">
                  <p:embed/>
                </p:oleObj>
              </mc:Choice>
              <mc:Fallback>
                <p:oleObj name="Image" r:id="rId3" imgW="11809440" imgH="9561600" progId="Photoshop.Image.16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F428575-F7C1-4F74-905C-B51A827412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3313" y="615950"/>
                        <a:ext cx="6937375" cy="5627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FC9F7A56-A044-4359-A44F-BA8E92BA1DBA}"/>
              </a:ext>
            </a:extLst>
          </p:cNvPr>
          <p:cNvSpPr/>
          <p:nvPr/>
        </p:nvSpPr>
        <p:spPr>
          <a:xfrm>
            <a:off x="1043609" y="638690"/>
            <a:ext cx="6974860" cy="1350150"/>
          </a:xfrm>
          <a:prstGeom prst="rect">
            <a:avLst/>
          </a:prstGeom>
          <a:noFill/>
          <a:ln w="412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954FDD-3CF8-4946-859D-ABD2DBCFE191}"/>
              </a:ext>
            </a:extLst>
          </p:cNvPr>
          <p:cNvSpPr/>
          <p:nvPr/>
        </p:nvSpPr>
        <p:spPr>
          <a:xfrm>
            <a:off x="1043609" y="4183722"/>
            <a:ext cx="6974860" cy="856456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5D2D3B-A344-476D-AC0C-C63FF8CD5396}"/>
              </a:ext>
            </a:extLst>
          </p:cNvPr>
          <p:cNvSpPr/>
          <p:nvPr/>
        </p:nvSpPr>
        <p:spPr>
          <a:xfrm>
            <a:off x="1043609" y="2023482"/>
            <a:ext cx="6974860" cy="2125598"/>
          </a:xfrm>
          <a:prstGeom prst="rect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C1BBE0-D7AD-4EBD-B69F-59836F4A386D}"/>
              </a:ext>
            </a:extLst>
          </p:cNvPr>
          <p:cNvSpPr txBox="1"/>
          <p:nvPr/>
        </p:nvSpPr>
        <p:spPr>
          <a:xfrm>
            <a:off x="360000" y="100800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0000FF"/>
                </a:solidFill>
              </a:rPr>
              <a:t>Η3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D3E2FF-8EA6-4227-996C-22D696BA7337}"/>
              </a:ext>
            </a:extLst>
          </p:cNvPr>
          <p:cNvSpPr txBox="1"/>
          <p:nvPr/>
        </p:nvSpPr>
        <p:spPr>
          <a:xfrm>
            <a:off x="360000" y="2880000"/>
            <a:ext cx="652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00B050"/>
                </a:solidFill>
              </a:rPr>
              <a:t>Η2Α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2A2E61-306D-4DD2-96CF-290DAE3E0CDC}"/>
              </a:ext>
            </a:extLst>
          </p:cNvPr>
          <p:cNvSpPr txBox="1"/>
          <p:nvPr/>
        </p:nvSpPr>
        <p:spPr>
          <a:xfrm>
            <a:off x="360000" y="4427284"/>
            <a:ext cx="652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Η2Β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E7030B-E698-4D7A-94CB-0726E2D1F95C}"/>
              </a:ext>
            </a:extLst>
          </p:cNvPr>
          <p:cNvSpPr txBox="1"/>
          <p:nvPr/>
        </p:nvSpPr>
        <p:spPr>
          <a:xfrm>
            <a:off x="360000" y="5148000"/>
            <a:ext cx="652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Η4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63396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4B0C2A9-314A-47BC-B0C9-616842C4C0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7122166"/>
              </p:ext>
            </p:extLst>
          </p:nvPr>
        </p:nvGraphicFramePr>
        <p:xfrm>
          <a:off x="636147" y="379209"/>
          <a:ext cx="7871705" cy="609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7898400" imgH="6120360" progId="Photoshop.Image.16">
                  <p:embed/>
                </p:oleObj>
              </mc:Choice>
              <mc:Fallback>
                <p:oleObj name="Image" r:id="rId3" imgW="7898400" imgH="6120360" progId="Photoshop.Image.16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4B0C2A9-314A-47BC-B0C9-616842C4C0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6147" y="379209"/>
                        <a:ext cx="7871705" cy="60995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AAAD1D3-BC77-4008-9663-DD3A407C53E8}"/>
              </a:ext>
            </a:extLst>
          </p:cNvPr>
          <p:cNvSpPr/>
          <p:nvPr/>
        </p:nvSpPr>
        <p:spPr>
          <a:xfrm>
            <a:off x="2123728" y="5085184"/>
            <a:ext cx="792088" cy="360040"/>
          </a:xfrm>
          <a:prstGeom prst="rect">
            <a:avLst/>
          </a:prstGeom>
          <a:noFill/>
          <a:ln w="412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81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89C0628-C32F-4EA6-A0E2-1507A7E1D9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4269314"/>
              </p:ext>
            </p:extLst>
          </p:nvPr>
        </p:nvGraphicFramePr>
        <p:xfrm>
          <a:off x="882650" y="280988"/>
          <a:ext cx="7377113" cy="629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7377480" imgH="6298200" progId="Photoshop.Image.16">
                  <p:embed/>
                </p:oleObj>
              </mc:Choice>
              <mc:Fallback>
                <p:oleObj name="Image" r:id="rId3" imgW="7377480" imgH="6298200" progId="Photoshop.Image.16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89C0628-C32F-4EA6-A0E2-1507A7E1D9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2650" y="280988"/>
                        <a:ext cx="7377113" cy="6297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18506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Ρύθμιση της δομής της χρωματίνης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35496" y="1124744"/>
            <a:ext cx="8856984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el-GR" sz="2000" u="sng" dirty="0">
                <a:solidFill>
                  <a:srgbClr val="0000FF"/>
                </a:solidFill>
              </a:rPr>
              <a:t>Έννοιες</a:t>
            </a:r>
            <a:endParaRPr lang="en-US" sz="2000" u="sng" dirty="0">
              <a:solidFill>
                <a:srgbClr val="0000FF"/>
              </a:solidFill>
            </a:endParaRPr>
          </a:p>
          <a:p>
            <a:pPr lvl="1" algn="just">
              <a:lnSpc>
                <a:spcPct val="150000"/>
              </a:lnSpc>
            </a:pPr>
            <a:endParaRPr lang="el-GR" sz="2000" u="sng" dirty="0">
              <a:solidFill>
                <a:srgbClr val="0000FF"/>
              </a:solidFill>
            </a:endParaRP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Συστοιχίες νουκλεοσωμάτων</a:t>
            </a:r>
            <a:r>
              <a:rPr lang="en-US" dirty="0"/>
              <a:t> (nucleosome arrays)</a:t>
            </a:r>
            <a:endParaRPr lang="el-GR" dirty="0"/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Σύμπλοκα αναδιαμόρφωσης νουκλεοσωμάτων (</a:t>
            </a:r>
            <a:r>
              <a:rPr lang="en-US" dirty="0"/>
              <a:t>nucleosome-remodeling complexes)</a:t>
            </a:r>
            <a:endParaRPr lang="el-GR" dirty="0"/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Ολίσθηση </a:t>
            </a:r>
            <a:r>
              <a:rPr lang="en-US" dirty="0"/>
              <a:t>(sliding) </a:t>
            </a:r>
            <a:r>
              <a:rPr lang="el-GR" dirty="0"/>
              <a:t>του </a:t>
            </a:r>
            <a:r>
              <a:rPr lang="en-US" dirty="0"/>
              <a:t>DNA</a:t>
            </a:r>
            <a:endParaRPr lang="el-GR" dirty="0"/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Μεταφορά</a:t>
            </a:r>
            <a:r>
              <a:rPr lang="en-US" dirty="0"/>
              <a:t> (transfer)</a:t>
            </a:r>
            <a:r>
              <a:rPr lang="el-GR" dirty="0"/>
              <a:t> νουκλεοσωμάτων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Τοποθέτηση </a:t>
            </a:r>
            <a:r>
              <a:rPr lang="en-US" dirty="0"/>
              <a:t>(positioning) </a:t>
            </a:r>
            <a:r>
              <a:rPr lang="el-GR" dirty="0"/>
              <a:t>νουκλεοσωμάτων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Επικράτειες </a:t>
            </a:r>
            <a:r>
              <a:rPr lang="en-US" dirty="0"/>
              <a:t>(domains)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i="1" dirty="0">
                <a:solidFill>
                  <a:srgbClr val="0000FF"/>
                </a:solidFill>
              </a:rPr>
              <a:t>Bromodomain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i="1" dirty="0">
                <a:solidFill>
                  <a:srgbClr val="0000FF"/>
                </a:solidFill>
              </a:rPr>
              <a:t>Chromodomain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i="1" dirty="0">
                <a:solidFill>
                  <a:srgbClr val="0000FF"/>
                </a:solidFill>
              </a:rPr>
              <a:t>TUDOR domains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i="1" dirty="0">
                <a:solidFill>
                  <a:srgbClr val="0000FF"/>
                </a:solidFill>
              </a:rPr>
              <a:t>PHD fingers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i="1" dirty="0">
                <a:solidFill>
                  <a:srgbClr val="0000FF"/>
                </a:solidFill>
              </a:rPr>
              <a:t>SANT domains</a:t>
            </a:r>
            <a:endParaRPr lang="el-G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30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Ρύθμιση της δομής της χρωματίνης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107504" y="857900"/>
            <a:ext cx="8856984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lnSpc>
                <a:spcPct val="150000"/>
              </a:lnSpc>
              <a:spcAft>
                <a:spcPts val="600"/>
              </a:spcAft>
            </a:pPr>
            <a:r>
              <a:rPr lang="el-GR" sz="2000" u="sng" dirty="0">
                <a:solidFill>
                  <a:srgbClr val="0000FF"/>
                </a:solidFill>
              </a:rPr>
              <a:t>Έννοιες (συνέχεια)</a:t>
            </a:r>
            <a:endParaRPr lang="en-US" sz="2000" u="sng" dirty="0">
              <a:solidFill>
                <a:srgbClr val="0000FF"/>
              </a:solidFill>
            </a:endParaRP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Αναδιαμορφωτές της χρωματίνης </a:t>
            </a:r>
            <a:r>
              <a:rPr lang="en-US" dirty="0">
                <a:solidFill>
                  <a:srgbClr val="0000FF"/>
                </a:solidFill>
              </a:rPr>
              <a:t>(chromatin remodelers)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Τροποποιητές των ιστονών </a:t>
            </a:r>
            <a:r>
              <a:rPr lang="en-US" dirty="0">
                <a:solidFill>
                  <a:srgbClr val="0000FF"/>
                </a:solidFill>
              </a:rPr>
              <a:t>(histone modifiers)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Ακετυλοτρανσφεράση των ιστονών (</a:t>
            </a:r>
            <a:r>
              <a:rPr lang="en-US" dirty="0"/>
              <a:t>histone acetyltransferase, HAT)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Αποακετυλάση των ιστονών </a:t>
            </a:r>
            <a:r>
              <a:rPr lang="en-US" dirty="0"/>
              <a:t>(histone deacetylase, HDAC)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Μεθυλοτρανσφεράση των ιστονών (</a:t>
            </a:r>
            <a:r>
              <a:rPr lang="en-US" dirty="0"/>
              <a:t>histone methyltransferase, HMT)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Απομεθυλάση των ιστονών </a:t>
            </a:r>
            <a:r>
              <a:rPr lang="en-US" dirty="0"/>
              <a:t>(histone demetylase, HDM)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Μετα-μεταφραστικές τροποποιήσεις  (</a:t>
            </a:r>
            <a:r>
              <a:rPr lang="en-US" dirty="0">
                <a:solidFill>
                  <a:srgbClr val="0000FF"/>
                </a:solidFill>
              </a:rPr>
              <a:t>post-translational modifications) </a:t>
            </a:r>
            <a:r>
              <a:rPr lang="el-GR" dirty="0">
                <a:solidFill>
                  <a:srgbClr val="0000FF"/>
                </a:solidFill>
              </a:rPr>
              <a:t>των ιστονών</a:t>
            </a:r>
            <a:endParaRPr lang="en-US" dirty="0">
              <a:solidFill>
                <a:srgbClr val="0000FF"/>
              </a:solidFill>
            </a:endParaRP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Μεθυλίωση</a:t>
            </a:r>
            <a:r>
              <a:rPr lang="en-US" dirty="0"/>
              <a:t> (Methylation)</a:t>
            </a:r>
            <a:r>
              <a:rPr lang="el-GR" dirty="0"/>
              <a:t> ≠ Απομεθυλίωση</a:t>
            </a:r>
            <a:r>
              <a:rPr lang="en-US" dirty="0"/>
              <a:t> (Demethylation)</a:t>
            </a:r>
            <a:endParaRPr lang="el-GR" dirty="0"/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Ακετυλίωση </a:t>
            </a:r>
            <a:r>
              <a:rPr lang="en-US" dirty="0"/>
              <a:t>(Acetylation) </a:t>
            </a:r>
            <a:r>
              <a:rPr lang="el-GR" dirty="0"/>
              <a:t>≠ Αποακετυλίωση</a:t>
            </a:r>
            <a:r>
              <a:rPr lang="en-US" dirty="0"/>
              <a:t> (Deacetylation)</a:t>
            </a:r>
            <a:endParaRPr lang="el-GR" dirty="0"/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Φωσφορυλίωση</a:t>
            </a:r>
            <a:r>
              <a:rPr lang="en-US" dirty="0"/>
              <a:t> (Phosphorylation) </a:t>
            </a:r>
            <a:r>
              <a:rPr lang="el-GR" dirty="0"/>
              <a:t>≠ Αποφωσφορυλίωση</a:t>
            </a:r>
            <a:r>
              <a:rPr lang="en-US" dirty="0"/>
              <a:t> (Dephosphorylation)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Ουβικουιτίνωση</a:t>
            </a:r>
            <a:r>
              <a:rPr lang="en-US" dirty="0"/>
              <a:t> (Ubiquitination)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/>
              <a:t>ADP</a:t>
            </a:r>
            <a:r>
              <a:rPr lang="el-GR" dirty="0"/>
              <a:t>-ριβοζυλίωση</a:t>
            </a:r>
            <a:r>
              <a:rPr lang="en-US" dirty="0"/>
              <a:t> (ADP-ribosylation)</a:t>
            </a:r>
            <a:endParaRPr lang="el-GR" dirty="0"/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Σουμοϋλίωση (</a:t>
            </a:r>
            <a:r>
              <a:rPr lang="en-US" dirty="0"/>
              <a:t>Sumoylation)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112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Ρύθμιση της δομής της χρωματίνης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Η αλληλεπίδραση του </a:t>
            </a:r>
            <a:r>
              <a:rPr lang="en-US" dirty="0">
                <a:solidFill>
                  <a:srgbClr val="0000FF"/>
                </a:solidFill>
              </a:rPr>
              <a:t>DNA </a:t>
            </a:r>
            <a:r>
              <a:rPr lang="el-GR" dirty="0">
                <a:solidFill>
                  <a:srgbClr val="0000FF"/>
                </a:solidFill>
              </a:rPr>
              <a:t>με το οκταμερές των ιστονών είναι δυναμική</a:t>
            </a:r>
            <a:r>
              <a:rPr lang="en-US" dirty="0">
                <a:solidFill>
                  <a:srgbClr val="0000FF"/>
                </a:solidFill>
              </a:rPr>
              <a:t>.</a:t>
            </a:r>
            <a:endParaRPr lang="el-G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417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375BB3-C5D5-4769-8F59-AC508FF97BB6}"/>
              </a:ext>
            </a:extLst>
          </p:cNvPr>
          <p:cNvGrpSpPr/>
          <p:nvPr/>
        </p:nvGrpSpPr>
        <p:grpSpPr>
          <a:xfrm>
            <a:off x="1179785" y="418356"/>
            <a:ext cx="6784429" cy="5746948"/>
            <a:chOff x="228600" y="0"/>
            <a:chExt cx="8096250" cy="6453336"/>
          </a:xfrm>
        </p:grpSpPr>
        <p:pic>
          <p:nvPicPr>
            <p:cNvPr id="4" name="Picture 2" descr="C:\Documents and Settings\ADMIN\Επιφάνεια εργασίας\molecular bio\chap007\chap007\07_Figure34.jpg">
              <a:extLst>
                <a:ext uri="{FF2B5EF4-FFF2-40B4-BE49-F238E27FC236}">
                  <a16:creationId xmlns:a16="http://schemas.microsoft.com/office/drawing/2014/main" id="{0D1C4AF7-B802-4A88-AA68-C55B6849DC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8600" y="0"/>
              <a:ext cx="8096250" cy="6453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BCF56C1-937B-4E0C-B3A5-6E00E2D9AB4F}"/>
                </a:ext>
              </a:extLst>
            </p:cNvPr>
            <p:cNvSpPr/>
            <p:nvPr/>
          </p:nvSpPr>
          <p:spPr>
            <a:xfrm>
              <a:off x="228600" y="5805264"/>
              <a:ext cx="3263280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endParaRPr lang="en-US" sz="1500" b="1" u="sng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F72B0C2-25A9-4FD9-B9A4-5301571511B8}"/>
              </a:ext>
            </a:extLst>
          </p:cNvPr>
          <p:cNvSpPr txBox="1"/>
          <p:nvPr/>
        </p:nvSpPr>
        <p:spPr>
          <a:xfrm>
            <a:off x="432000" y="6372036"/>
            <a:ext cx="82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Μοντέλο για την απόκτηση πρόσβασης στο συνδεδεμένο με </a:t>
            </a:r>
            <a:r>
              <a:rPr lang="en-US" b="1" dirty="0"/>
              <a:t>DNA</a:t>
            </a:r>
            <a:r>
              <a:rPr lang="el-GR" b="1" dirty="0"/>
              <a:t> νουκλεόσωμα</a:t>
            </a:r>
            <a:r>
              <a:rPr lang="en-US" b="1" dirty="0"/>
              <a:t>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2991951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Ρύθμιση της δομής της χρωματίνης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Η αλληλεπίδραση του DNA με το οκταμερές των ιστονών είναι δυναμική.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Τα σύμπλοκα αναδιαμόρφωσης νουκλεοσωμάτων (</a:t>
            </a:r>
            <a:r>
              <a:rPr lang="el-GR" i="1" dirty="0">
                <a:solidFill>
                  <a:srgbClr val="0000FF"/>
                </a:solidFill>
              </a:rPr>
              <a:t>ή</a:t>
            </a:r>
            <a:r>
              <a:rPr lang="el-GR" dirty="0">
                <a:solidFill>
                  <a:srgbClr val="0000FF"/>
                </a:solidFill>
              </a:rPr>
              <a:t> αναδιαμορφωτές της χρωματίνης, </a:t>
            </a:r>
            <a:r>
              <a:rPr lang="en-US" i="1" dirty="0">
                <a:solidFill>
                  <a:srgbClr val="0000FF"/>
                </a:solidFill>
              </a:rPr>
              <a:t>chromatin remodelers</a:t>
            </a:r>
            <a:r>
              <a:rPr lang="en-US" dirty="0">
                <a:solidFill>
                  <a:srgbClr val="0000FF"/>
                </a:solidFill>
              </a:rPr>
              <a:t>) </a:t>
            </a:r>
            <a:r>
              <a:rPr lang="el-GR" dirty="0">
                <a:solidFill>
                  <a:srgbClr val="0000FF"/>
                </a:solidFill>
              </a:rPr>
              <a:t>διευκολύνουν την κίνηση των νουκλεοσωμάτων.</a:t>
            </a:r>
          </a:p>
        </p:txBody>
      </p:sp>
    </p:spTree>
    <p:extLst>
      <p:ext uri="{BB962C8B-B14F-4D97-AF65-F5344CB8AC3E}">
        <p14:creationId xmlns:p14="http://schemas.microsoft.com/office/powerpoint/2010/main" val="190877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F6D1A87-4E23-438D-8644-6C9620A37823}"/>
              </a:ext>
            </a:extLst>
          </p:cNvPr>
          <p:cNvGrpSpPr/>
          <p:nvPr/>
        </p:nvGrpSpPr>
        <p:grpSpPr>
          <a:xfrm>
            <a:off x="2172952" y="332656"/>
            <a:ext cx="4798095" cy="5638936"/>
            <a:chOff x="1857383" y="310344"/>
            <a:chExt cx="5419725" cy="6237312"/>
          </a:xfrm>
        </p:grpSpPr>
        <p:pic>
          <p:nvPicPr>
            <p:cNvPr id="6" name="Picture 2" descr="C:\Documents and Settings\ADMIN\Επιφάνεια εργασίας\molecular bio\chap007\chap007\07_Figure35.jpg">
              <a:extLst>
                <a:ext uri="{FF2B5EF4-FFF2-40B4-BE49-F238E27FC236}">
                  <a16:creationId xmlns:a16="http://schemas.microsoft.com/office/drawing/2014/main" id="{E2821F56-CC6D-430E-9CB0-5A260A16CA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57383" y="310344"/>
              <a:ext cx="5419725" cy="6237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457AC31-C128-4F60-A9B5-8CBC3E04D680}"/>
                </a:ext>
              </a:extLst>
            </p:cNvPr>
            <p:cNvSpPr/>
            <p:nvPr/>
          </p:nvSpPr>
          <p:spPr>
            <a:xfrm>
              <a:off x="1857383" y="6093296"/>
              <a:ext cx="3074657" cy="454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endParaRPr lang="en-US" sz="1500" b="1" u="sng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43F58B6-87C8-432E-A67B-D93214AC11A3}"/>
              </a:ext>
            </a:extLst>
          </p:cNvPr>
          <p:cNvSpPr txBox="1"/>
          <p:nvPr/>
        </p:nvSpPr>
        <p:spPr>
          <a:xfrm>
            <a:off x="432000" y="6093296"/>
            <a:ext cx="82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α) «Ολίσθηση» του </a:t>
            </a:r>
            <a:r>
              <a:rPr lang="en-US" b="1" dirty="0"/>
              <a:t>DNA </a:t>
            </a:r>
            <a:r>
              <a:rPr lang="el-GR" b="1" dirty="0"/>
              <a:t>κατά μήκος της επιφάνειας του οκταμερούς των ιστονών.</a:t>
            </a:r>
          </a:p>
          <a:p>
            <a:pPr algn="ctr"/>
            <a:r>
              <a:rPr lang="el-GR" b="1" dirty="0"/>
              <a:t>β) «Μεταφορά» ενός οκταμερούς ιστονών από μια έλικα </a:t>
            </a:r>
            <a:r>
              <a:rPr lang="en-US" b="1" dirty="0"/>
              <a:t>DNA </a:t>
            </a:r>
            <a:r>
              <a:rPr lang="el-GR" b="1" dirty="0"/>
              <a:t>σε μια άλλη</a:t>
            </a:r>
            <a:r>
              <a:rPr lang="en-US" b="1" dirty="0"/>
              <a:t>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0611108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C1F6190-C2B6-4ED0-AB47-E638C3F2C030}"/>
              </a:ext>
            </a:extLst>
          </p:cNvPr>
          <p:cNvGrpSpPr/>
          <p:nvPr/>
        </p:nvGrpSpPr>
        <p:grpSpPr>
          <a:xfrm>
            <a:off x="311235" y="1520788"/>
            <a:ext cx="8521530" cy="3816424"/>
            <a:chOff x="311235" y="1520788"/>
            <a:chExt cx="8521530" cy="38164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1E398D7-7DFF-4CA7-9E9D-5874C7860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235" y="1520788"/>
              <a:ext cx="8521530" cy="381642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CA46AF-F4BC-411F-8DF8-91E7D62DFF68}"/>
                </a:ext>
              </a:extLst>
            </p:cNvPr>
            <p:cNvSpPr/>
            <p:nvPr/>
          </p:nvSpPr>
          <p:spPr>
            <a:xfrm>
              <a:off x="311235" y="4833156"/>
              <a:ext cx="1956509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endParaRPr lang="en-US" sz="1500" b="1" u="sng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89D0C96-74FF-4F41-AF87-BCAEB2B01A0A}"/>
              </a:ext>
            </a:extLst>
          </p:cNvPr>
          <p:cNvSpPr txBox="1"/>
          <p:nvPr/>
        </p:nvSpPr>
        <p:spPr>
          <a:xfrm>
            <a:off x="432000" y="5517232"/>
            <a:ext cx="82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Μετακίνηση νουκλεοσώματος καταλυόμενη από ενεργότητες αναδιαμόρφωσης νουκλεοσωμάτων.</a:t>
            </a:r>
          </a:p>
        </p:txBody>
      </p:sp>
    </p:spTree>
    <p:extLst>
      <p:ext uri="{BB962C8B-B14F-4D97-AF65-F5344CB8AC3E}">
        <p14:creationId xmlns:p14="http://schemas.microsoft.com/office/powerpoint/2010/main" val="3912166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Γονιδιωματική αλληλουχία και</a:t>
            </a:r>
            <a:br>
              <a:rPr lang="el-GR" altLang="el-GR" sz="3000" b="1" dirty="0"/>
            </a:br>
            <a:r>
              <a:rPr lang="el-GR" altLang="el-GR" sz="3000" b="1" dirty="0"/>
              <a:t>Χρωμοσωμική ετερογένεια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340768"/>
            <a:ext cx="72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Τα ευκαρυωτικά κύτταρα είναι συνήθως </a:t>
            </a:r>
            <a:r>
              <a:rPr lang="el-GR" b="1" dirty="0"/>
              <a:t>διπλοειδή</a:t>
            </a:r>
            <a:r>
              <a:rPr lang="en-US" b="1" dirty="0"/>
              <a:t> (diploid)</a:t>
            </a:r>
            <a:r>
              <a:rPr lang="el-GR" dirty="0"/>
              <a:t>.</a:t>
            </a:r>
            <a:endParaRPr lang="en-US" dirty="0"/>
          </a:p>
          <a:p>
            <a:pPr marL="7429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b="1" dirty="0"/>
              <a:t>Ομόλογα</a:t>
            </a:r>
            <a:r>
              <a:rPr lang="el-GR" dirty="0"/>
              <a:t> χρωμοσώματα </a:t>
            </a:r>
            <a:r>
              <a:rPr lang="el-GR" b="1" dirty="0"/>
              <a:t>(</a:t>
            </a:r>
            <a:r>
              <a:rPr lang="en-US" b="1" dirty="0"/>
              <a:t>homologs)</a:t>
            </a:r>
          </a:p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Ωστόσο, δεν είναι όλα τα κύτταρα σε έναν ευκαρυωτικό οργανισμό διπλοειδή: </a:t>
            </a:r>
            <a:r>
              <a:rPr lang="el-GR" b="1" dirty="0"/>
              <a:t>απλοειδή (</a:t>
            </a:r>
            <a:r>
              <a:rPr lang="en-US" b="1" dirty="0"/>
              <a:t>haploid</a:t>
            </a:r>
            <a:r>
              <a:rPr lang="el-GR" b="1" dirty="0"/>
              <a:t>)</a:t>
            </a:r>
            <a:r>
              <a:rPr lang="el-GR" dirty="0"/>
              <a:t> και </a:t>
            </a:r>
            <a:r>
              <a:rPr lang="el-GR" b="1" dirty="0"/>
              <a:t>πολυπλοειδή κύτταρα</a:t>
            </a:r>
            <a:r>
              <a:rPr lang="en-US" b="1" dirty="0"/>
              <a:t> </a:t>
            </a:r>
            <a:r>
              <a:rPr lang="el-GR" b="1" dirty="0"/>
              <a:t>(</a:t>
            </a:r>
            <a:r>
              <a:rPr lang="en-US" b="1" dirty="0"/>
              <a:t>polyploid</a:t>
            </a:r>
            <a:r>
              <a:rPr lang="el-GR" b="1" dirty="0"/>
              <a:t>)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AA006A-D6A6-44E2-8750-231EB74FBF85}"/>
              </a:ext>
            </a:extLst>
          </p:cNvPr>
          <p:cNvSpPr txBox="1"/>
          <p:nvPr/>
        </p:nvSpPr>
        <p:spPr>
          <a:xfrm>
            <a:off x="971600" y="3212976"/>
            <a:ext cx="7200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0000FF"/>
                </a:solidFill>
              </a:rPr>
              <a:t>Διπλοειδή ευκαρυωτικά κύτταρα:</a:t>
            </a:r>
            <a:r>
              <a:rPr lang="el-GR" dirty="0">
                <a:solidFill>
                  <a:srgbClr val="0000FF"/>
                </a:solidFill>
              </a:rPr>
              <a:t> περιέχουν </a:t>
            </a:r>
            <a:r>
              <a:rPr lang="el-GR" i="1" u="sng" dirty="0">
                <a:solidFill>
                  <a:srgbClr val="0000FF"/>
                </a:solidFill>
              </a:rPr>
              <a:t>δύο αντίγραφα </a:t>
            </a:r>
            <a:r>
              <a:rPr lang="el-GR" dirty="0">
                <a:solidFill>
                  <a:srgbClr val="0000FF"/>
                </a:solidFill>
              </a:rPr>
              <a:t>κάθε χρωμοσώματος.</a:t>
            </a:r>
          </a:p>
          <a:p>
            <a:endParaRPr lang="el-GR" dirty="0">
              <a:solidFill>
                <a:srgbClr val="0000FF"/>
              </a:solidFill>
            </a:endParaRPr>
          </a:p>
          <a:p>
            <a:r>
              <a:rPr lang="el-GR" b="1" dirty="0">
                <a:solidFill>
                  <a:srgbClr val="0000FF"/>
                </a:solidFill>
              </a:rPr>
              <a:t>Ομόλογα χρωμοσώματα:</a:t>
            </a:r>
            <a:r>
              <a:rPr lang="el-GR" dirty="0">
                <a:solidFill>
                  <a:srgbClr val="0000FF"/>
                </a:solidFill>
              </a:rPr>
              <a:t> </a:t>
            </a:r>
            <a:r>
              <a:rPr lang="el-GR" i="1" u="sng" dirty="0">
                <a:solidFill>
                  <a:srgbClr val="0000FF"/>
                </a:solidFill>
              </a:rPr>
              <a:t>τα δύο αντίγραφα ενός δεδομένου χρωμοσώματος</a:t>
            </a:r>
            <a:r>
              <a:rPr lang="el-GR" dirty="0">
                <a:solidFill>
                  <a:srgbClr val="0000FF"/>
                </a:solidFill>
              </a:rPr>
              <a:t>, ένα από κάθε γονέα.</a:t>
            </a:r>
          </a:p>
          <a:p>
            <a:endParaRPr lang="el-GR" dirty="0">
              <a:solidFill>
                <a:srgbClr val="0000FF"/>
              </a:solidFill>
            </a:endParaRPr>
          </a:p>
          <a:p>
            <a:r>
              <a:rPr lang="el-GR" b="1" dirty="0">
                <a:solidFill>
                  <a:srgbClr val="0000FF"/>
                </a:solidFill>
              </a:rPr>
              <a:t>Απλοειδή ευκαρυωτικά κύτταρα:</a:t>
            </a:r>
            <a:r>
              <a:rPr lang="el-GR" dirty="0">
                <a:solidFill>
                  <a:srgbClr val="0000FF"/>
                </a:solidFill>
              </a:rPr>
              <a:t> περιέχουν ένα </a:t>
            </a:r>
            <a:r>
              <a:rPr lang="el-GR" i="1" u="sng" dirty="0">
                <a:solidFill>
                  <a:srgbClr val="0000FF"/>
                </a:solidFill>
              </a:rPr>
              <a:t>μονήρες αντίγραφο κάθε χρωμοσώματος </a:t>
            </a:r>
            <a:r>
              <a:rPr lang="el-GR" dirty="0">
                <a:solidFill>
                  <a:srgbClr val="0000FF"/>
                </a:solidFill>
              </a:rPr>
              <a:t>και εμπλέκονται στη </a:t>
            </a:r>
            <a:r>
              <a:rPr lang="el-GR" i="1" u="sng" dirty="0">
                <a:solidFill>
                  <a:srgbClr val="0000FF"/>
                </a:solidFill>
              </a:rPr>
              <a:t>φυλετική αναπαραγωγή</a:t>
            </a:r>
            <a:r>
              <a:rPr lang="el-GR" dirty="0">
                <a:solidFill>
                  <a:srgbClr val="0000FF"/>
                </a:solidFill>
              </a:rPr>
              <a:t>.</a:t>
            </a:r>
          </a:p>
          <a:p>
            <a:endParaRPr lang="el-GR" dirty="0">
              <a:solidFill>
                <a:srgbClr val="0000FF"/>
              </a:solidFill>
            </a:endParaRPr>
          </a:p>
          <a:p>
            <a:pPr lvl="0">
              <a:defRPr/>
            </a:pPr>
            <a:r>
              <a:rPr lang="el-GR" b="1" dirty="0">
                <a:solidFill>
                  <a:srgbClr val="0000FF"/>
                </a:solidFill>
              </a:rPr>
              <a:t>Πολυπλοειδή ευκαρυωτικά κύτταρα:</a:t>
            </a:r>
            <a:r>
              <a:rPr lang="el-GR" dirty="0">
                <a:solidFill>
                  <a:srgbClr val="0000FF"/>
                </a:solidFill>
              </a:rPr>
              <a:t> περιέχουν </a:t>
            </a:r>
            <a:r>
              <a:rPr lang="el-GR" i="1" u="sng" dirty="0">
                <a:solidFill>
                  <a:srgbClr val="0000FF"/>
                </a:solidFill>
              </a:rPr>
              <a:t>περισσότερα από δύο αντίγραφα από κάθε χρωμόσωμα</a:t>
            </a:r>
            <a:r>
              <a:rPr lang="el-GR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623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527D9C-4B38-45F2-9D9F-055DE750E2F1}"/>
              </a:ext>
            </a:extLst>
          </p:cNvPr>
          <p:cNvSpPr txBox="1"/>
          <p:nvPr/>
        </p:nvSpPr>
        <p:spPr>
          <a:xfrm>
            <a:off x="432000" y="4365104"/>
            <a:ext cx="82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Συμπλέγματα αναδιαμόρφωσης των νουκλεοσωμάτων, εξαρτώμενα από την </a:t>
            </a:r>
            <a:r>
              <a:rPr lang="en-US" b="1" dirty="0"/>
              <a:t>ATP.</a:t>
            </a:r>
            <a:endParaRPr lang="el-GR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30AF2F-13EF-44FE-BA3A-737CF3FE46C9}"/>
              </a:ext>
            </a:extLst>
          </p:cNvPr>
          <p:cNvGrpSpPr/>
          <p:nvPr/>
        </p:nvGrpSpPr>
        <p:grpSpPr>
          <a:xfrm>
            <a:off x="411132" y="1688208"/>
            <a:ext cx="8321736" cy="2604888"/>
            <a:chOff x="432000" y="1472184"/>
            <a:chExt cx="8321736" cy="260488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25A27E2-03E5-4F26-8457-87B0C390CB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2000" y="1472184"/>
              <a:ext cx="8321736" cy="260488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CCD5E0C-2FA3-4817-8439-077BFBC3EB35}"/>
                </a:ext>
              </a:extLst>
            </p:cNvPr>
            <p:cNvSpPr/>
            <p:nvPr/>
          </p:nvSpPr>
          <p:spPr>
            <a:xfrm>
              <a:off x="6732240" y="3861048"/>
              <a:ext cx="202149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endParaRPr lang="en-US" sz="1500" b="1" u="sng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14841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Ρύθμιση της δομής της χρωματίνης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Η αλληλεπίδραση του DNA με το οκταμερές των ιστονών είναι δυναμική.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Τα σύμπλοκα αναδιαμόρφωσης νουκλεοσωμάτων διευκολύνουν την κίνηση των νουκλεοσωμάτων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  <a:endParaRPr lang="el-GR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Ορισμένα νουκλεοσώματα απαντούν σε ειδικές θέσεις: τοποθέτηση των νουκλεοσωμάτων.</a:t>
            </a:r>
          </a:p>
        </p:txBody>
      </p:sp>
    </p:spTree>
    <p:extLst>
      <p:ext uri="{BB962C8B-B14F-4D97-AF65-F5344CB8AC3E}">
        <p14:creationId xmlns:p14="http://schemas.microsoft.com/office/powerpoint/2010/main" val="56757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ADMIN\Επιφάνεια εργασίας\molecular bio\chap007\chap007\07_Figure37.jpg">
            <a:extLst>
              <a:ext uri="{FF2B5EF4-FFF2-40B4-BE49-F238E27FC236}">
                <a16:creationId xmlns:a16="http://schemas.microsoft.com/office/drawing/2014/main" id="{5C6C1FF6-A1D1-4184-9DF4-4D9D42555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12432" y="227586"/>
            <a:ext cx="3919136" cy="5865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756095-D588-44EC-9619-C61AEFFAD5CD}"/>
              </a:ext>
            </a:extLst>
          </p:cNvPr>
          <p:cNvSpPr txBox="1"/>
          <p:nvPr/>
        </p:nvSpPr>
        <p:spPr>
          <a:xfrm>
            <a:off x="432000" y="6167045"/>
            <a:ext cx="82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Δύο τρόποι προσδιορισμού της τοποθέτησης νουκλεοσωμάτων, εξαρτώμενης από δεσμευόμενες στο </a:t>
            </a:r>
            <a:r>
              <a:rPr lang="en-US" b="1" dirty="0"/>
              <a:t>DNA </a:t>
            </a:r>
            <a:r>
              <a:rPr lang="el-GR" b="1" dirty="0"/>
              <a:t>πρωτεΐνες.</a:t>
            </a:r>
          </a:p>
        </p:txBody>
      </p:sp>
    </p:spTree>
    <p:extLst>
      <p:ext uri="{BB962C8B-B14F-4D97-AF65-F5344CB8AC3E}">
        <p14:creationId xmlns:p14="http://schemas.microsoft.com/office/powerpoint/2010/main" val="9974304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Επιφάνεια εργασίας\molecular bio\chap007\chap007\07_Figure38.jpg">
            <a:extLst>
              <a:ext uri="{FF2B5EF4-FFF2-40B4-BE49-F238E27FC236}">
                <a16:creationId xmlns:a16="http://schemas.microsoft.com/office/drawing/2014/main" id="{378DC848-F38C-4736-9FE7-F8890DECC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8450" y="977280"/>
            <a:ext cx="8547100" cy="490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776501-EF54-45DE-84A8-5AA47BCABA33}"/>
              </a:ext>
            </a:extLst>
          </p:cNvPr>
          <p:cNvSpPr txBox="1"/>
          <p:nvPr/>
        </p:nvSpPr>
        <p:spPr>
          <a:xfrm>
            <a:off x="432000" y="6167045"/>
            <a:ext cx="82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Τα νουκλεοσώματα προτιμούν να δεσμεύουν καμπυλωμένο </a:t>
            </a:r>
            <a:r>
              <a:rPr lang="en-US" b="1" dirty="0"/>
              <a:t>DNA</a:t>
            </a:r>
            <a:r>
              <a:rPr lang="el-G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03619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Ρύθμιση της δομής της χρωματίνης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Η αλληλεπίδραση του DNA με το οκταμερές των ιστονών είναι δυναμική.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Τα σύμπλοκα αναδιαμόρφωσης νουκλεοσωμάτων διευκολύνουν την κίνηση των νουκλεοσωμάτων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  <a:endParaRPr lang="el-GR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Ορισμένα νουκλεοσώματα απαντούν σε ειδικές θέσεις: τοποθέτηση των νουκλεοσωμάτων.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Η τροποποίηση των αμινοτελικών ουρών των ιστονών αλλάζει την προσβασιμότητα της χρωματίνης.</a:t>
            </a:r>
          </a:p>
        </p:txBody>
      </p:sp>
    </p:spTree>
    <p:extLst>
      <p:ext uri="{BB962C8B-B14F-4D97-AF65-F5344CB8AC3E}">
        <p14:creationId xmlns:p14="http://schemas.microsoft.com/office/powerpoint/2010/main" val="278805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Ρύθμιση της δομής της χρωματίνης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107504" y="857900"/>
            <a:ext cx="8856984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lnSpc>
                <a:spcPct val="150000"/>
              </a:lnSpc>
              <a:spcAft>
                <a:spcPts val="600"/>
              </a:spcAft>
            </a:pPr>
            <a:r>
              <a:rPr lang="el-GR" sz="2000" u="sng" dirty="0">
                <a:solidFill>
                  <a:srgbClr val="0000FF"/>
                </a:solidFill>
              </a:rPr>
              <a:t>Έννοιες (συνέχεια)</a:t>
            </a:r>
            <a:endParaRPr lang="en-US" sz="2000" u="sng" dirty="0">
              <a:solidFill>
                <a:srgbClr val="0000FF"/>
              </a:solidFill>
            </a:endParaRP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Αναδιαμορφωτές της χρωματίνης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(chromatin remodelers)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Τροποποιητές των ιστονών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(histone modifiers)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Ακετυλοτρανσφεράση των ιστονών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histone acetyltransferase, HAT)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Αποακετυλάση των ιστονών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(histone deacetylase, HDAC)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Μεθυλοτρανσφεράση των ιστονών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histone methyltransferase, HMT)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Απομεθυλάση των ιστονών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(histone demetylase, HDM)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Μετα-μεταφραστικές τροποποιήσεις  (</a:t>
            </a:r>
            <a:r>
              <a:rPr lang="en-US" dirty="0">
                <a:solidFill>
                  <a:srgbClr val="0000FF"/>
                </a:solidFill>
              </a:rPr>
              <a:t>post-translational modifications) </a:t>
            </a:r>
            <a:r>
              <a:rPr lang="el-GR" dirty="0">
                <a:solidFill>
                  <a:srgbClr val="0000FF"/>
                </a:solidFill>
              </a:rPr>
              <a:t>των ιστονών</a:t>
            </a:r>
            <a:endParaRPr lang="en-US" dirty="0">
              <a:solidFill>
                <a:srgbClr val="0000FF"/>
              </a:solidFill>
            </a:endParaRP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Μεθυλίωση</a:t>
            </a:r>
            <a:r>
              <a:rPr lang="en-US" dirty="0"/>
              <a:t> (Methylation)</a:t>
            </a:r>
            <a:r>
              <a:rPr lang="el-GR" dirty="0"/>
              <a:t> ≠ Απομεθυλίωση</a:t>
            </a:r>
            <a:r>
              <a:rPr lang="en-US" dirty="0"/>
              <a:t> (Demethylation)</a:t>
            </a:r>
            <a:endParaRPr lang="el-GR" dirty="0"/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Ακετυλίωση </a:t>
            </a:r>
            <a:r>
              <a:rPr lang="en-US" dirty="0"/>
              <a:t>(Acetylation) </a:t>
            </a:r>
            <a:r>
              <a:rPr lang="el-GR" dirty="0"/>
              <a:t>≠ Αποακετυλίωση</a:t>
            </a:r>
            <a:r>
              <a:rPr lang="en-US" dirty="0"/>
              <a:t> (Deacetylation)</a:t>
            </a:r>
            <a:endParaRPr lang="el-GR" dirty="0"/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Φωσφορυλίωση</a:t>
            </a:r>
            <a:r>
              <a:rPr lang="en-US" dirty="0"/>
              <a:t> (Phosphorylation) </a:t>
            </a:r>
            <a:r>
              <a:rPr lang="el-GR" dirty="0"/>
              <a:t>≠ Αποφωσφορυλίωση</a:t>
            </a:r>
            <a:r>
              <a:rPr lang="en-US" dirty="0"/>
              <a:t> (Dephosphorylation)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Ουβικουιτίνωση</a:t>
            </a:r>
            <a:r>
              <a:rPr lang="en-US" dirty="0"/>
              <a:t> (Ubiquitination)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/>
              <a:t>ADP</a:t>
            </a:r>
            <a:r>
              <a:rPr lang="el-GR" dirty="0"/>
              <a:t>-ριβοζυλίωση</a:t>
            </a:r>
            <a:r>
              <a:rPr lang="en-US" dirty="0"/>
              <a:t> (ADP-ribosylation)</a:t>
            </a:r>
            <a:endParaRPr lang="el-GR" dirty="0"/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Σουμοϋλίωση (</a:t>
            </a:r>
            <a:r>
              <a:rPr lang="en-US" dirty="0"/>
              <a:t>Sumoylation)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3837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Ρύθμιση της δομής της χρωματίνης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288000" y="1340768"/>
            <a:ext cx="8568000" cy="511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l-GR" dirty="0"/>
              <a:t>Οι λυσίνες στις ουρές είναι συχνά τροποποιημένες με 1, 2 ή 3 μεθυλομάδες.</a:t>
            </a:r>
            <a:r>
              <a:rPr lang="en-US" dirty="0"/>
              <a:t> </a:t>
            </a:r>
            <a:r>
              <a:rPr lang="el-GR" dirty="0"/>
              <a:t>Οι αργινίνες στις ουρές είναι συχνά τροποποιημένες με 1 ή 2 μεθυλομάδες.</a:t>
            </a:r>
            <a:r>
              <a:rPr lang="en-US" dirty="0"/>
              <a:t> </a:t>
            </a:r>
            <a:r>
              <a:rPr lang="el-GR" dirty="0">
                <a:solidFill>
                  <a:srgbClr val="0000FF"/>
                </a:solidFill>
              </a:rPr>
              <a:t>Στις περιπτώσεις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l-GR" dirty="0">
                <a:solidFill>
                  <a:srgbClr val="0000FF"/>
                </a:solidFill>
              </a:rPr>
              <a:t>αυτές, </a:t>
            </a:r>
            <a:r>
              <a:rPr lang="el-GR" b="1" dirty="0">
                <a:solidFill>
                  <a:srgbClr val="0000FF"/>
                </a:solidFill>
              </a:rPr>
              <a:t>το θετικό φορτίο στη μεθυλιωμένη λυσίνη / αργινίνη παραμένει.</a:t>
            </a:r>
          </a:p>
          <a:p>
            <a:pPr marL="285750" lvl="1" indent="-28575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l-GR" dirty="0"/>
              <a:t>Οι λυσίνες στις ουρές είναι, επίσης, συχνά τροποποιημένες με 1 ακετυλομάδα. </a:t>
            </a:r>
            <a:r>
              <a:rPr lang="el-GR" b="1" dirty="0">
                <a:solidFill>
                  <a:srgbClr val="0000FF"/>
                </a:solidFill>
              </a:rPr>
              <a:t>Η ακετυλιωμένη λυσίνη ΔΕΝ έχει φορτίο.</a:t>
            </a:r>
          </a:p>
          <a:p>
            <a:pPr marL="285750" lvl="1" indent="-28575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l-GR" dirty="0"/>
              <a:t>Οι σερίνες και οι θρεονίνες (και μια τυροσίνη) υπόκεινται σε τροποποίηση με προσθήκη φωσφορικής ομάδας. </a:t>
            </a:r>
            <a:r>
              <a:rPr lang="el-GR" b="1" dirty="0">
                <a:solidFill>
                  <a:srgbClr val="0000FF"/>
                </a:solidFill>
              </a:rPr>
              <a:t>Το φωσφορυλιωμένο αμινοξύ έχει αρνητικό φορτίο.</a:t>
            </a:r>
            <a:endParaRPr lang="el-GR" dirty="0"/>
          </a:p>
          <a:p>
            <a:pPr marL="285750" lvl="1" indent="-28575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l-GR" dirty="0"/>
              <a:t>Αν και λιγότερο συνηθισμένες, άλλες </a:t>
            </a:r>
            <a:r>
              <a:rPr lang="el-GR" b="1" dirty="0">
                <a:solidFill>
                  <a:srgbClr val="0000FF"/>
                </a:solidFill>
              </a:rPr>
              <a:t>μετα-μεταφραστικές τροποποιήσεις των ιστονών</a:t>
            </a:r>
            <a:r>
              <a:rPr lang="el-GR" dirty="0"/>
              <a:t> περιλαμβάνουν την πρόσδεση μεγαλύτερων τμημάτων (</a:t>
            </a:r>
            <a:r>
              <a:rPr lang="en-US" dirty="0"/>
              <a:t>moieties)</a:t>
            </a:r>
            <a:r>
              <a:rPr lang="el-GR" dirty="0"/>
              <a:t>, όπως η </a:t>
            </a:r>
            <a:r>
              <a:rPr lang="en-US" b="1" dirty="0">
                <a:solidFill>
                  <a:srgbClr val="0000FF"/>
                </a:solidFill>
              </a:rPr>
              <a:t>ADP-</a:t>
            </a:r>
            <a:r>
              <a:rPr lang="el-GR" b="1" dirty="0">
                <a:solidFill>
                  <a:srgbClr val="0000FF"/>
                </a:solidFill>
              </a:rPr>
              <a:t>ριβόζη</a:t>
            </a:r>
            <a:r>
              <a:rPr lang="el-GR" dirty="0"/>
              <a:t> </a:t>
            </a:r>
            <a:r>
              <a:rPr lang="en-US" dirty="0"/>
              <a:t>(ADP-ribose) </a:t>
            </a:r>
            <a:r>
              <a:rPr lang="el-GR" dirty="0"/>
              <a:t>και οι μικρές πρωτεΐνες </a:t>
            </a:r>
            <a:r>
              <a:rPr lang="el-GR" b="1" dirty="0">
                <a:solidFill>
                  <a:srgbClr val="0000FF"/>
                </a:solidFill>
              </a:rPr>
              <a:t>ουβικουιτίνη</a:t>
            </a:r>
            <a:r>
              <a:rPr lang="el-GR" dirty="0"/>
              <a:t> </a:t>
            </a:r>
            <a:r>
              <a:rPr lang="en-US" dirty="0"/>
              <a:t>(ubiquitin) </a:t>
            </a:r>
            <a:r>
              <a:rPr lang="el-GR" dirty="0"/>
              <a:t>και </a:t>
            </a:r>
            <a:r>
              <a:rPr lang="el-GR" b="1" dirty="0">
                <a:solidFill>
                  <a:srgbClr val="0000FF"/>
                </a:solidFill>
              </a:rPr>
              <a:t>σούμο</a:t>
            </a:r>
            <a:r>
              <a:rPr lang="el-GR" dirty="0"/>
              <a:t> </a:t>
            </a:r>
            <a:r>
              <a:rPr lang="en-US" dirty="0"/>
              <a:t>(</a:t>
            </a:r>
            <a:r>
              <a:rPr lang="en-US" b="1" dirty="0">
                <a:solidFill>
                  <a:srgbClr val="0000FF"/>
                </a:solidFill>
              </a:rPr>
              <a:t>SUMO</a:t>
            </a:r>
            <a:r>
              <a:rPr lang="en-US" dirty="0"/>
              <a:t>).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7223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699E7C-043D-44B1-909B-2FB11F45FB95}"/>
              </a:ext>
            </a:extLst>
          </p:cNvPr>
          <p:cNvSpPr txBox="1"/>
          <p:nvPr/>
        </p:nvSpPr>
        <p:spPr>
          <a:xfrm>
            <a:off x="432000" y="6444044"/>
            <a:ext cx="82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Δομή των τροποποιήσεων των ουρών των ιστονών.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78E47A-4AB7-43BF-B933-3FE2238CB4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667" y="504123"/>
            <a:ext cx="4700666" cy="584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531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3523563-2857-4362-8868-3AA880424A40}"/>
              </a:ext>
            </a:extLst>
          </p:cNvPr>
          <p:cNvGrpSpPr/>
          <p:nvPr/>
        </p:nvGrpSpPr>
        <p:grpSpPr>
          <a:xfrm>
            <a:off x="554038" y="112713"/>
            <a:ext cx="7494587" cy="6052591"/>
            <a:chOff x="554038" y="112713"/>
            <a:chExt cx="7494587" cy="6052591"/>
          </a:xfrm>
        </p:grpSpPr>
        <p:pic>
          <p:nvPicPr>
            <p:cNvPr id="4" name="Picture 2" descr="C:\Documents and Settings\ADMIN\Επιφάνεια εργασίας\molecular bio\chap007\chap007\07_Figure39.jpg">
              <a:extLst>
                <a:ext uri="{FF2B5EF4-FFF2-40B4-BE49-F238E27FC236}">
                  <a16:creationId xmlns:a16="http://schemas.microsoft.com/office/drawing/2014/main" id="{00D9EF47-980F-4301-B36D-2D6309E16F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4038" y="112713"/>
              <a:ext cx="7494587" cy="6052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F68C865-829C-40F4-9353-3BC94658DA96}"/>
                </a:ext>
              </a:extLst>
            </p:cNvPr>
            <p:cNvSpPr/>
            <p:nvPr/>
          </p:nvSpPr>
          <p:spPr>
            <a:xfrm>
              <a:off x="554038" y="6021288"/>
              <a:ext cx="3081858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endParaRPr lang="en-US" sz="1500" b="1" u="sng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9699E7C-043D-44B1-909B-2FB11F45FB95}"/>
              </a:ext>
            </a:extLst>
          </p:cNvPr>
          <p:cNvSpPr txBox="1"/>
          <p:nvPr/>
        </p:nvSpPr>
        <p:spPr>
          <a:xfrm>
            <a:off x="432000" y="6167045"/>
            <a:ext cx="82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Οι τροποποιήσεις των αμινοτελικών ουρών των ιστονών αλλάζουν τη λειτουργία της χρωματίνης.</a:t>
            </a:r>
          </a:p>
        </p:txBody>
      </p:sp>
    </p:spTree>
    <p:extLst>
      <p:ext uri="{BB962C8B-B14F-4D97-AF65-F5344CB8AC3E}">
        <p14:creationId xmlns:p14="http://schemas.microsoft.com/office/powerpoint/2010/main" val="27772225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Ρύθμιση της δομής της χρωματίνης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064621"/>
            <a:ext cx="72008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l-GR" b="1" dirty="0">
                <a:solidFill>
                  <a:srgbClr val="0000FF"/>
                </a:solidFill>
              </a:rPr>
              <a:t>Ειδικές τροποποιήσεις συνδέονται με</a:t>
            </a:r>
            <a:r>
              <a:rPr lang="el-GR" dirty="0"/>
              <a:t> ιστόνες που εμπλέκονται σε </a:t>
            </a:r>
            <a:r>
              <a:rPr lang="el-GR" b="1" dirty="0">
                <a:solidFill>
                  <a:srgbClr val="0000FF"/>
                </a:solidFill>
              </a:rPr>
              <a:t>διαφορετικά κυτταρικά γεγονότα</a:t>
            </a:r>
            <a:r>
              <a:rPr lang="el-GR" dirty="0"/>
              <a:t>.</a:t>
            </a:r>
          </a:p>
          <a:p>
            <a:pPr marL="2857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l-GR" i="1" u="sng" dirty="0">
                <a:solidFill>
                  <a:srgbClr val="0000FF"/>
                </a:solidFill>
              </a:rPr>
              <a:t>Παραδείγματα:</a:t>
            </a:r>
          </a:p>
          <a:p>
            <a:pPr marL="7429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Η ακετυλίωση των λυσινών στις θέσεις 8 και 16 της αμινοτελικής ουράς της ιστόνης </a:t>
            </a:r>
            <a:r>
              <a:rPr lang="en-US" dirty="0"/>
              <a:t>H4 </a:t>
            </a:r>
            <a:r>
              <a:rPr lang="el-GR" dirty="0">
                <a:solidFill>
                  <a:srgbClr val="0000FF"/>
                </a:solidFill>
              </a:rPr>
              <a:t>σχετίζεται με τις θέσεις έναρξης των εκφραζόμενων γονιδίων</a:t>
            </a:r>
            <a:r>
              <a:rPr lang="el-GR" dirty="0"/>
              <a:t>.</a:t>
            </a:r>
          </a:p>
          <a:p>
            <a:pPr marL="742950" lvl="2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l-GR" dirty="0"/>
              <a:t>Η ακετυλίωση στις λυσίνες 5 και 12 της ιστόνης </a:t>
            </a:r>
            <a:r>
              <a:rPr lang="en-US" dirty="0"/>
              <a:t>H4 </a:t>
            </a:r>
            <a:r>
              <a:rPr lang="el-GR" dirty="0">
                <a:solidFill>
                  <a:srgbClr val="0000FF"/>
                </a:solidFill>
              </a:rPr>
              <a:t>σηματοδοτεί τα νεοσυντιθέμενα μόρια </a:t>
            </a:r>
            <a:r>
              <a:rPr lang="en-US" dirty="0">
                <a:solidFill>
                  <a:srgbClr val="0000FF"/>
                </a:solidFill>
              </a:rPr>
              <a:t>H4 </a:t>
            </a:r>
            <a:r>
              <a:rPr lang="el-GR" dirty="0">
                <a:solidFill>
                  <a:srgbClr val="0000FF"/>
                </a:solidFill>
              </a:rPr>
              <a:t>που είναι έτοιμα να αποτεθούν στο </a:t>
            </a:r>
            <a:r>
              <a:rPr lang="en-US" dirty="0">
                <a:solidFill>
                  <a:srgbClr val="0000FF"/>
                </a:solidFill>
              </a:rPr>
              <a:t>DNA</a:t>
            </a:r>
            <a:r>
              <a:rPr lang="en-US" dirty="0"/>
              <a:t> </a:t>
            </a:r>
            <a:r>
              <a:rPr lang="el-GR" dirty="0"/>
              <a:t>ως μέρος ενός νέου νουκλεοσώματος.</a:t>
            </a:r>
          </a:p>
          <a:p>
            <a:pPr marL="7429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Η μεθυλίωση των λυσινών 4, 36 ή 79 της ιστόνης </a:t>
            </a:r>
            <a:r>
              <a:rPr lang="en-US" dirty="0"/>
              <a:t>H3 </a:t>
            </a:r>
            <a:r>
              <a:rPr lang="el-GR" dirty="0">
                <a:solidFill>
                  <a:srgbClr val="0000FF"/>
                </a:solidFill>
              </a:rPr>
              <a:t>σχετίζεται με εκφραζόμενα γονίδια</a:t>
            </a:r>
            <a:r>
              <a:rPr lang="el-GR" dirty="0"/>
              <a:t>.</a:t>
            </a:r>
          </a:p>
          <a:p>
            <a:pPr marL="7429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Η μεθυλίωση των λυσινών 9 ή 27 της ιστόνης </a:t>
            </a:r>
            <a:r>
              <a:rPr lang="en-US" dirty="0"/>
              <a:t>H</a:t>
            </a:r>
            <a:r>
              <a:rPr lang="el-GR" dirty="0"/>
              <a:t>3 </a:t>
            </a:r>
            <a:r>
              <a:rPr lang="el-GR" dirty="0">
                <a:solidFill>
                  <a:srgbClr val="0000FF"/>
                </a:solidFill>
              </a:rPr>
              <a:t>σχετίζεται με μεταγραφική καταστολή</a:t>
            </a:r>
            <a:r>
              <a:rPr lang="el-G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089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Γονιδιωματική αλληλουχία και</a:t>
            </a:r>
            <a:br>
              <a:rPr lang="el-GR" altLang="el-GR" sz="3000" b="1" dirty="0"/>
            </a:br>
            <a:r>
              <a:rPr lang="el-GR" altLang="el-GR" sz="3000" b="1" dirty="0"/>
              <a:t>Χρωμοσωμική ετερογένεια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340768"/>
            <a:ext cx="720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Τα ευκαρυωτικά κύτταρα είναι συνήθως </a:t>
            </a:r>
            <a:r>
              <a:rPr lang="el-GR" b="1" dirty="0"/>
              <a:t>διπλοειδή</a:t>
            </a:r>
            <a:r>
              <a:rPr lang="en-US" b="1" dirty="0"/>
              <a:t> (diploid)</a:t>
            </a:r>
            <a:r>
              <a:rPr lang="el-GR" dirty="0"/>
              <a:t>.</a:t>
            </a:r>
            <a:endParaRPr lang="en-US" dirty="0"/>
          </a:p>
          <a:p>
            <a:pPr marL="7429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b="1" dirty="0"/>
              <a:t>Ομόλογα</a:t>
            </a:r>
            <a:r>
              <a:rPr lang="el-GR" dirty="0"/>
              <a:t> χρωμοσώματα </a:t>
            </a:r>
            <a:r>
              <a:rPr lang="el-GR" b="1" dirty="0"/>
              <a:t>(</a:t>
            </a:r>
            <a:r>
              <a:rPr lang="en-US" b="1" dirty="0"/>
              <a:t>homologs)</a:t>
            </a:r>
          </a:p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Ωστόσο, δεν είναι όλα τα κύτταρα σε έναν ευκαρυωτικό οργανισμό διπλοειδή: </a:t>
            </a:r>
            <a:r>
              <a:rPr lang="el-GR" b="1" dirty="0"/>
              <a:t>απλοειδή (</a:t>
            </a:r>
            <a:r>
              <a:rPr lang="en-US" b="1" dirty="0"/>
              <a:t>haploid</a:t>
            </a:r>
            <a:r>
              <a:rPr lang="el-GR" b="1" dirty="0"/>
              <a:t>)</a:t>
            </a:r>
            <a:r>
              <a:rPr lang="el-GR" dirty="0"/>
              <a:t> και </a:t>
            </a:r>
            <a:r>
              <a:rPr lang="el-GR" b="1" dirty="0"/>
              <a:t>πολυπλοειδή κύτταρα</a:t>
            </a:r>
            <a:r>
              <a:rPr lang="en-US" b="1" dirty="0"/>
              <a:t> </a:t>
            </a:r>
            <a:r>
              <a:rPr lang="el-GR" b="1" dirty="0"/>
              <a:t>(</a:t>
            </a:r>
            <a:r>
              <a:rPr lang="en-US" b="1" dirty="0"/>
              <a:t>polyploid</a:t>
            </a:r>
            <a:r>
              <a:rPr lang="el-GR" b="1" dirty="0"/>
              <a:t>)</a:t>
            </a:r>
            <a:r>
              <a:rPr lang="el-GR" dirty="0"/>
              <a:t>.</a:t>
            </a:r>
            <a:endParaRPr lang="en-US" dirty="0"/>
          </a:p>
          <a:p>
            <a:pPr marL="7429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Απλοειδή κύτταρα: π.χ. σπερματοκύτταρα και ωοκύτταρα.</a:t>
            </a:r>
          </a:p>
          <a:p>
            <a:pPr marL="7429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Πολυπλοειδή κύτταρα: π.χ. μεγακαρυοκύτταρα (όλα τα χρωμοσώματα </a:t>
            </a:r>
            <a:r>
              <a:rPr lang="en-US" dirty="0">
                <a:solidFill>
                  <a:srgbClr val="0000FF"/>
                </a:solidFill>
              </a:rPr>
              <a:t>x</a:t>
            </a:r>
            <a:r>
              <a:rPr lang="el-GR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28</a:t>
            </a:r>
            <a:r>
              <a:rPr lang="el-GR" dirty="0">
                <a:solidFill>
                  <a:srgbClr val="0000FF"/>
                </a:solidFill>
              </a:rPr>
              <a:t> αντίγραφα</a:t>
            </a:r>
            <a:r>
              <a:rPr lang="en-US" dirty="0">
                <a:solidFill>
                  <a:srgbClr val="0000FF"/>
                </a:solidFill>
              </a:rPr>
              <a:t>)</a:t>
            </a:r>
            <a:r>
              <a:rPr lang="el-GR" dirty="0">
                <a:solidFill>
                  <a:srgbClr val="0000FF"/>
                </a:solidFill>
              </a:rPr>
              <a:t> </a:t>
            </a:r>
            <a:r>
              <a:rPr lang="el-GR" dirty="0">
                <a:solidFill>
                  <a:srgbClr val="0000FF"/>
                </a:solidFill>
                <a:sym typeface="Wingdings" panose="05000000000000000000" pitchFamily="2" charset="2"/>
              </a:rPr>
              <a:t> αιμοπετάλια (200.000 / </a:t>
            </a:r>
            <a:r>
              <a:rPr lang="en-US" dirty="0">
                <a:solidFill>
                  <a:srgbClr val="0000FF"/>
                </a:solidFill>
                <a:sym typeface="Wingdings" panose="05000000000000000000" pitchFamily="2" charset="2"/>
              </a:rPr>
              <a:t>mL </a:t>
            </a:r>
            <a:r>
              <a:rPr lang="el-GR" dirty="0">
                <a:solidFill>
                  <a:srgbClr val="0000FF"/>
                </a:solidFill>
                <a:sym typeface="Wingdings" panose="05000000000000000000" pitchFamily="2" charset="2"/>
              </a:rPr>
              <a:t>αίματος): υψηλά επίπεδα μεταβολισμού.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5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ADMIN\Επιφάνεια εργασίας\molecular bio\chap007\chap007\07_Table07.jpg">
            <a:extLst>
              <a:ext uri="{FF2B5EF4-FFF2-40B4-BE49-F238E27FC236}">
                <a16:creationId xmlns:a16="http://schemas.microsoft.com/office/drawing/2014/main" id="{887D54B8-ED03-4D5B-9B38-124978B7AF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09918" y="116632"/>
            <a:ext cx="4724164" cy="632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E8DB6B-C81C-4E61-AA8B-102BD0E4808A}"/>
              </a:ext>
            </a:extLst>
          </p:cNvPr>
          <p:cNvSpPr/>
          <p:nvPr/>
        </p:nvSpPr>
        <p:spPr>
          <a:xfrm>
            <a:off x="4716016" y="2231968"/>
            <a:ext cx="360040" cy="144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6BFE97-52C0-4A24-86D8-1D2D03F1ED69}"/>
              </a:ext>
            </a:extLst>
          </p:cNvPr>
          <p:cNvSpPr/>
          <p:nvPr/>
        </p:nvSpPr>
        <p:spPr>
          <a:xfrm>
            <a:off x="4706292" y="1772816"/>
            <a:ext cx="513780" cy="144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AD732A-FB50-441A-B2EC-E3C68DB88E2A}"/>
              </a:ext>
            </a:extLst>
          </p:cNvPr>
          <p:cNvSpPr/>
          <p:nvPr/>
        </p:nvSpPr>
        <p:spPr>
          <a:xfrm>
            <a:off x="4706292" y="4365104"/>
            <a:ext cx="801812" cy="144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7078F2-C258-4AB4-B350-4E54BE4FCC1E}"/>
              </a:ext>
            </a:extLst>
          </p:cNvPr>
          <p:cNvSpPr/>
          <p:nvPr/>
        </p:nvSpPr>
        <p:spPr>
          <a:xfrm>
            <a:off x="5189701" y="2543573"/>
            <a:ext cx="1152128" cy="144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47C9FC-92B4-437A-908B-DE10A769850A}"/>
              </a:ext>
            </a:extLst>
          </p:cNvPr>
          <p:cNvSpPr/>
          <p:nvPr/>
        </p:nvSpPr>
        <p:spPr>
          <a:xfrm>
            <a:off x="5868144" y="3900798"/>
            <a:ext cx="504056" cy="144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0D7843-3BE6-46C0-B6EE-632C06DFDCBA}"/>
              </a:ext>
            </a:extLst>
          </p:cNvPr>
          <p:cNvSpPr/>
          <p:nvPr/>
        </p:nvSpPr>
        <p:spPr>
          <a:xfrm>
            <a:off x="4678858" y="5733256"/>
            <a:ext cx="2125390" cy="144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ED6815-A91B-4F97-8D13-4A32E231FF59}"/>
              </a:ext>
            </a:extLst>
          </p:cNvPr>
          <p:cNvSpPr txBox="1"/>
          <p:nvPr/>
        </p:nvSpPr>
        <p:spPr>
          <a:xfrm>
            <a:off x="432000" y="6444044"/>
            <a:ext cx="82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Μετα-μεταφραστικές τροποποιήσεις ιστονών.</a:t>
            </a:r>
          </a:p>
        </p:txBody>
      </p:sp>
    </p:spTree>
    <p:extLst>
      <p:ext uri="{BB962C8B-B14F-4D97-AF65-F5344CB8AC3E}">
        <p14:creationId xmlns:p14="http://schemas.microsoft.com/office/powerpoint/2010/main" val="65348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Ρύθμιση της δομής της χρωματίνης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340768"/>
            <a:ext cx="7200800" cy="4927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l-GR" dirty="0"/>
              <a:t>Η παρατήρηση ότι συγκεκριμένες τροποποιήσεις των ιστονών παρουσιάζουν υψηλή πιθανότητα να συμβούν σε ειδικές λειτουργικές περιοχές της χρωματίνης (π.χ. στις θέσεις έναρξης της μεταγραφής) έχει οδηγήσει στην </a:t>
            </a:r>
            <a:r>
              <a:rPr lang="el-GR" dirty="0">
                <a:solidFill>
                  <a:srgbClr val="0000FF"/>
                </a:solidFill>
              </a:rPr>
              <a:t>υπόθεση ότι οι τροποποιήσεις της ουράς των ιστονών συνιστούν </a:t>
            </a:r>
            <a:r>
              <a:rPr lang="el-GR" b="1" dirty="0">
                <a:solidFill>
                  <a:srgbClr val="0000FF"/>
                </a:solidFill>
              </a:rPr>
              <a:t>ένα βιολογικό «κώδικα»</a:t>
            </a:r>
            <a:r>
              <a:rPr lang="el-GR" dirty="0"/>
              <a:t>, ο οποίος </a:t>
            </a:r>
            <a:r>
              <a:rPr lang="el-GR" dirty="0">
                <a:solidFill>
                  <a:srgbClr val="0000FF"/>
                </a:solidFill>
              </a:rPr>
              <a:t>μπορεί να γραφεί</a:t>
            </a:r>
            <a:r>
              <a:rPr lang="el-GR" dirty="0"/>
              <a:t>, </a:t>
            </a:r>
            <a:r>
              <a:rPr lang="el-GR" dirty="0">
                <a:solidFill>
                  <a:srgbClr val="0000FF"/>
                </a:solidFill>
              </a:rPr>
              <a:t>να διαβαστεί </a:t>
            </a:r>
            <a:r>
              <a:rPr lang="el-GR" dirty="0"/>
              <a:t>και </a:t>
            </a:r>
            <a:r>
              <a:rPr lang="el-GR" dirty="0">
                <a:solidFill>
                  <a:srgbClr val="0000FF"/>
                </a:solidFill>
              </a:rPr>
              <a:t>να διαγραφεί από ειδικές πρωτεΐνες </a:t>
            </a:r>
            <a:r>
              <a:rPr lang="el-GR" dirty="0"/>
              <a:t>στο κύτταρο. Αυτός ονομάζεται </a:t>
            </a:r>
            <a:r>
              <a:rPr lang="el-GR" b="1" dirty="0">
                <a:solidFill>
                  <a:srgbClr val="0000FF"/>
                </a:solidFill>
              </a:rPr>
              <a:t>κώδικας των ιστονών</a:t>
            </a:r>
            <a:r>
              <a:rPr lang="el-GR" dirty="0"/>
              <a:t>.</a:t>
            </a:r>
          </a:p>
          <a:p>
            <a:pPr marL="285750" lvl="1" indent="-28575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l-GR" b="1" dirty="0">
                <a:solidFill>
                  <a:srgbClr val="0000FF"/>
                </a:solidFill>
              </a:rPr>
              <a:t>Οι τροποποιήσεις των ιστονών αλλάζουν τη λειτουργία των νουκλεοσωμάτων.</a:t>
            </a:r>
          </a:p>
          <a:p>
            <a:pPr marL="285750" lvl="1" indent="-28575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l-GR" b="1" dirty="0">
                <a:solidFill>
                  <a:srgbClr val="FF0000"/>
                </a:solidFill>
              </a:rPr>
              <a:t>Η ακετυλίωση και η φωσφορυλίωση δρουν (καθεμία ξεχωριστά) για να μειώσουν  το συνολικό θετικό φορτίο των ουρών των ιστονών.</a:t>
            </a:r>
          </a:p>
        </p:txBody>
      </p:sp>
    </p:spTree>
    <p:extLst>
      <p:ext uri="{BB962C8B-B14F-4D97-AF65-F5344CB8AC3E}">
        <p14:creationId xmlns:p14="http://schemas.microsoft.com/office/powerpoint/2010/main" val="303456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Ρύθμιση της δομής της χρωματίνης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107504" y="857900"/>
            <a:ext cx="8856984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lnSpc>
                <a:spcPct val="150000"/>
              </a:lnSpc>
              <a:spcAft>
                <a:spcPts val="600"/>
              </a:spcAft>
            </a:pPr>
            <a:r>
              <a:rPr lang="el-GR" sz="2000" u="sng" dirty="0">
                <a:solidFill>
                  <a:srgbClr val="0000FF"/>
                </a:solidFill>
              </a:rPr>
              <a:t>Έννοιες (συνέχεια)</a:t>
            </a:r>
            <a:endParaRPr lang="en-US" sz="2000" u="sng" dirty="0">
              <a:solidFill>
                <a:srgbClr val="0000FF"/>
              </a:solidFill>
            </a:endParaRP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Αναδιαμορφωτές της χρωματίνης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(chromatin remodelers)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Τροποποιητές των ιστονών </a:t>
            </a:r>
            <a:r>
              <a:rPr lang="en-US" dirty="0">
                <a:solidFill>
                  <a:srgbClr val="0000FF"/>
                </a:solidFill>
              </a:rPr>
              <a:t>(histone modifiers)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Ακετυλοτρανσφεράση των ιστονών (</a:t>
            </a:r>
            <a:r>
              <a:rPr lang="en-US" dirty="0"/>
              <a:t>histone acetyltransferase, HAT)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Αποακετυλάση των ιστονών </a:t>
            </a:r>
            <a:r>
              <a:rPr lang="en-US" dirty="0"/>
              <a:t>(histone deacetylase, HDAC)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Μεθυλοτρανσφεράση των ιστονών (</a:t>
            </a:r>
            <a:r>
              <a:rPr lang="en-US" dirty="0"/>
              <a:t>histone methyltransferase, HMT)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Απομεθυλάση των ιστονών </a:t>
            </a:r>
            <a:r>
              <a:rPr lang="en-US" dirty="0"/>
              <a:t>(histone demetylase, HDM)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Μετα-μεταφραστικές τροποποιήσεις 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post-translational modifications) 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των ιστονών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Μεθυλίωση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(Methylation)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 ≠ Απομεθυλίωση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(Demethylation)</a:t>
            </a:r>
            <a:endParaRPr lang="el-GR" dirty="0">
              <a:solidFill>
                <a:schemeClr val="bg1">
                  <a:lumMod val="50000"/>
                </a:schemeClr>
              </a:solidFill>
            </a:endParaRP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Ακετυλίωση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(Acetylation) 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≠ Αποακετυλίωση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(Deacetylation)</a:t>
            </a:r>
            <a:endParaRPr lang="el-GR" dirty="0">
              <a:solidFill>
                <a:schemeClr val="bg1">
                  <a:lumMod val="50000"/>
                </a:schemeClr>
              </a:solidFill>
            </a:endParaRP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Φωσφορυλίωση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(Phosphorylation) 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≠ Αποφωσφορυλίωση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(Dephosphorylation)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Ουβικουιτίνωση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(Ubiquitination)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ADP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-ριβοζυλίωση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(ADP-ribosylation)</a:t>
            </a:r>
            <a:endParaRPr lang="el-GR" dirty="0">
              <a:solidFill>
                <a:schemeClr val="bg1">
                  <a:lumMod val="50000"/>
                </a:schemeClr>
              </a:solidFill>
            </a:endParaRP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Σουμοϋλίωση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Sumoylation)</a:t>
            </a:r>
            <a:endParaRPr lang="el-G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3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699E7C-043D-44B1-909B-2FB11F45FB95}"/>
              </a:ext>
            </a:extLst>
          </p:cNvPr>
          <p:cNvSpPr txBox="1"/>
          <p:nvPr/>
        </p:nvSpPr>
        <p:spPr>
          <a:xfrm>
            <a:off x="432000" y="6444044"/>
            <a:ext cx="82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Δομή των τροποποιήσεων των ουρών των ιστονών.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78E47A-4AB7-43BF-B933-3FE2238CB4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667" y="504123"/>
            <a:ext cx="4700666" cy="58475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26ACD3-352E-41CB-B8F7-4B9CA6BCFFE6}"/>
              </a:ext>
            </a:extLst>
          </p:cNvPr>
          <p:cNvSpPr/>
          <p:nvPr/>
        </p:nvSpPr>
        <p:spPr>
          <a:xfrm>
            <a:off x="2330028" y="576000"/>
            <a:ext cx="513780" cy="144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7DED03-BB4C-4AE7-8EBE-8E4BE5D9F2AC}"/>
              </a:ext>
            </a:extLst>
          </p:cNvPr>
          <p:cNvSpPr/>
          <p:nvPr/>
        </p:nvSpPr>
        <p:spPr>
          <a:xfrm>
            <a:off x="4427984" y="576000"/>
            <a:ext cx="612000" cy="144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80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EE1B270-D44A-44C2-B8BE-4DE62C3CD3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5750" y="452438"/>
          <a:ext cx="8572500" cy="595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1352240" imgH="7872840" progId="Photoshop.Image.16">
                  <p:embed/>
                </p:oleObj>
              </mc:Choice>
              <mc:Fallback>
                <p:oleObj name="Image" r:id="rId3" imgW="11352240" imgH="7872840" progId="Photoshop.Image.16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EE1B270-D44A-44C2-B8BE-4DE62C3CD3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5750" y="452438"/>
                        <a:ext cx="8572500" cy="5953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46646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Ρύθμιση της δομής της χρωματίνης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252000" y="1247556"/>
            <a:ext cx="864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l-GR" dirty="0"/>
              <a:t>Η </a:t>
            </a:r>
            <a:r>
              <a:rPr lang="el-GR" b="1" dirty="0">
                <a:solidFill>
                  <a:srgbClr val="0000FF"/>
                </a:solidFill>
              </a:rPr>
              <a:t>απώλεια θετικού φορτίου</a:t>
            </a:r>
            <a:r>
              <a:rPr lang="el-GR" dirty="0"/>
              <a:t> που επιτυγχάνεται με την </a:t>
            </a:r>
            <a:r>
              <a:rPr lang="el-GR" b="1" dirty="0">
                <a:solidFill>
                  <a:srgbClr val="0000FF"/>
                </a:solidFill>
              </a:rPr>
              <a:t>ακετυλίωση της λυσίνης</a:t>
            </a:r>
            <a:r>
              <a:rPr lang="el-GR" dirty="0"/>
              <a:t> στις ουρές </a:t>
            </a:r>
            <a:r>
              <a:rPr lang="el-GR" dirty="0">
                <a:solidFill>
                  <a:srgbClr val="0000FF"/>
                </a:solidFill>
              </a:rPr>
              <a:t>μειώνει τη συγγένεια των ουρών για τον αρνητικά φορτισμένο σκελετό του </a:t>
            </a:r>
            <a:r>
              <a:rPr lang="en-US" dirty="0">
                <a:solidFill>
                  <a:srgbClr val="0000FF"/>
                </a:solidFill>
              </a:rPr>
              <a:t>DNA</a:t>
            </a:r>
            <a:r>
              <a:rPr lang="el-GR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32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Επιφάνεια εργασίας\molecular bio\chap007\chap007\07_Figure40.jpg">
            <a:extLst>
              <a:ext uri="{FF2B5EF4-FFF2-40B4-BE49-F238E27FC236}">
                <a16:creationId xmlns:a16="http://schemas.microsoft.com/office/drawing/2014/main" id="{76B3223C-AC7E-45EE-A0B0-6037CE774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8450" y="975184"/>
            <a:ext cx="8547100" cy="4907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B41EB6-CC3E-43A9-ADD7-ABA982EC8D60}"/>
              </a:ext>
            </a:extLst>
          </p:cNvPr>
          <p:cNvSpPr txBox="1"/>
          <p:nvPr/>
        </p:nvSpPr>
        <p:spPr>
          <a:xfrm>
            <a:off x="432000" y="6011996"/>
            <a:ext cx="82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Αποτελέσματα των τροποποιήσεων των ουρών των ιστονών.</a:t>
            </a:r>
          </a:p>
        </p:txBody>
      </p:sp>
    </p:spTree>
    <p:extLst>
      <p:ext uri="{BB962C8B-B14F-4D97-AF65-F5344CB8AC3E}">
        <p14:creationId xmlns:p14="http://schemas.microsoft.com/office/powerpoint/2010/main" val="29094181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Ρύθμιση της δομής της χρωματίνης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252000" y="1247556"/>
            <a:ext cx="8640000" cy="5343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l-GR" dirty="0"/>
              <a:t>Η </a:t>
            </a:r>
            <a:r>
              <a:rPr lang="el-GR" b="1" dirty="0">
                <a:solidFill>
                  <a:srgbClr val="0000FF"/>
                </a:solidFill>
              </a:rPr>
              <a:t>απώλεια θετικού φορτίου</a:t>
            </a:r>
            <a:r>
              <a:rPr lang="el-GR" dirty="0"/>
              <a:t> που επιτυγχάνεται με την </a:t>
            </a:r>
            <a:r>
              <a:rPr lang="el-GR" b="1" dirty="0">
                <a:solidFill>
                  <a:srgbClr val="0000FF"/>
                </a:solidFill>
              </a:rPr>
              <a:t>ακετυλίωση της λυσίνης</a:t>
            </a:r>
            <a:r>
              <a:rPr lang="el-GR" dirty="0"/>
              <a:t> στις ουρές </a:t>
            </a:r>
            <a:r>
              <a:rPr lang="el-GR" dirty="0">
                <a:solidFill>
                  <a:srgbClr val="0000FF"/>
                </a:solidFill>
              </a:rPr>
              <a:t>μειώνει τη συγγένεια των ουρών για τον αρνητικά φορτισμένο σκελετό του </a:t>
            </a:r>
            <a:r>
              <a:rPr lang="en-US" dirty="0">
                <a:solidFill>
                  <a:srgbClr val="0000FF"/>
                </a:solidFill>
              </a:rPr>
              <a:t>DNA</a:t>
            </a:r>
            <a:r>
              <a:rPr lang="el-GR" dirty="0"/>
              <a:t>.</a:t>
            </a:r>
            <a:endParaRPr lang="en-US" dirty="0"/>
          </a:p>
          <a:p>
            <a:pPr marL="285750" lvl="1" indent="-28575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Η τροποποίηση των ουρών των ιστονών επηρεάζει την ικανότητα των συστοιχιών των νουκλεοσωμάτων να σχηματίζουν πιο κατασταλτική δομή χρωματίνης ανώτερης τάξης</a:t>
            </a:r>
            <a:r>
              <a:rPr lang="el-GR" dirty="0"/>
              <a:t>, καθώς οι αμινοτελικές ουρές είναι απαραίτητες για το σχηματισμό της ίνας των </a:t>
            </a:r>
            <a:r>
              <a:rPr lang="en-US" dirty="0"/>
              <a:t>30 nm</a:t>
            </a:r>
            <a:r>
              <a:rPr lang="el-GR" dirty="0"/>
              <a:t> και η τροποποίηση των ουρών διαμορφώνει αυτή τη λειτουργία.</a:t>
            </a:r>
          </a:p>
          <a:p>
            <a:pPr marL="285750" lvl="1" indent="-28575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l-GR" i="1" u="sng" dirty="0">
                <a:solidFill>
                  <a:srgbClr val="0000FF"/>
                </a:solidFill>
              </a:rPr>
              <a:t>Παράδειγμα:</a:t>
            </a:r>
            <a:r>
              <a:rPr lang="el-GR" i="1" dirty="0"/>
              <a:t> </a:t>
            </a:r>
            <a:r>
              <a:rPr lang="el-GR" b="1" dirty="0">
                <a:solidFill>
                  <a:srgbClr val="0000FF"/>
                </a:solidFill>
              </a:rPr>
              <a:t>η ακετυλίωση της αμινοτελικής ουράς της ιστόνης </a:t>
            </a:r>
            <a:r>
              <a:rPr lang="en-US" b="1" dirty="0">
                <a:solidFill>
                  <a:srgbClr val="0000FF"/>
                </a:solidFill>
              </a:rPr>
              <a:t>H4 </a:t>
            </a:r>
            <a:r>
              <a:rPr lang="el-GR" b="1" dirty="0">
                <a:solidFill>
                  <a:srgbClr val="0000FF"/>
                </a:solidFill>
              </a:rPr>
              <a:t>παρεμποδίζει τη δυνατότητα των νουκλεοσωμάτων να ενσωματώνονται στην κατασταλτική ίνα των 30 </a:t>
            </a:r>
            <a:r>
              <a:rPr lang="en-US" b="1" dirty="0">
                <a:solidFill>
                  <a:srgbClr val="0000FF"/>
                </a:solidFill>
              </a:rPr>
              <a:t>nm.</a:t>
            </a:r>
            <a:r>
              <a:rPr lang="en-US" dirty="0"/>
              <a:t> </a:t>
            </a:r>
            <a:r>
              <a:rPr lang="el-GR" dirty="0"/>
              <a:t>Ο σχηματισμός της ίνας των </a:t>
            </a:r>
            <a:r>
              <a:rPr lang="en-US" dirty="0"/>
              <a:t>30 nm </a:t>
            </a:r>
            <a:r>
              <a:rPr lang="el-GR" dirty="0"/>
              <a:t>διευκολύνεται από μια αλληλεπίδραση της αμινοτελικής ουράς της ιστόνης </a:t>
            </a:r>
            <a:r>
              <a:rPr lang="en-US" dirty="0"/>
              <a:t>H4 </a:t>
            </a:r>
            <a:r>
              <a:rPr lang="el-GR" dirty="0"/>
              <a:t>και της αρνητικά φορτισμένης επιφάνειας της επικράτειας πτύχωσης ιστονών της </a:t>
            </a:r>
            <a:r>
              <a:rPr lang="en-US" dirty="0"/>
              <a:t>H2A</a:t>
            </a:r>
            <a:r>
              <a:rPr lang="el-GR" dirty="0"/>
              <a:t>.</a:t>
            </a:r>
            <a:r>
              <a:rPr lang="en-US" dirty="0"/>
              <a:t> </a:t>
            </a:r>
            <a:r>
              <a:rPr lang="el-GR" dirty="0"/>
              <a:t>Έτσι, η ακετύλιωση παρεμποδίζει αυτή την ένωση, </a:t>
            </a:r>
            <a:r>
              <a:rPr lang="el-GR" b="1" dirty="0">
                <a:solidFill>
                  <a:srgbClr val="0000FF"/>
                </a:solidFill>
              </a:rPr>
              <a:t>αλλάζοντας το φορτίο της ουράς της </a:t>
            </a:r>
            <a:r>
              <a:rPr lang="en-US" b="1" dirty="0">
                <a:solidFill>
                  <a:srgbClr val="0000FF"/>
                </a:solidFill>
              </a:rPr>
              <a:t>H4</a:t>
            </a:r>
            <a:r>
              <a:rPr lang="en-US" dirty="0"/>
              <a:t>.</a:t>
            </a:r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37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2ECE0B5-05AC-4E05-8B49-02DD65B6F5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3136" y="595311"/>
          <a:ext cx="3438525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558680" imgH="7491960" progId="Photoshop.Image.16">
                  <p:embed/>
                </p:oleObj>
              </mc:Choice>
              <mc:Fallback>
                <p:oleObj name="Image" r:id="rId3" imgW="4558680" imgH="7491960" progId="Photoshop.Image.16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2ECE0B5-05AC-4E05-8B49-02DD65B6F5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3136" y="595311"/>
                        <a:ext cx="3438525" cy="566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B1BDEEC-C8B7-4368-9EAC-525462B98D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6368" y="2269526"/>
          <a:ext cx="4364496" cy="2318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6310800" imgH="3352320" progId="Photoshop.Image.16">
                  <p:embed/>
                </p:oleObj>
              </mc:Choice>
              <mc:Fallback>
                <p:oleObj name="Image" r:id="rId5" imgW="6310800" imgH="3352320" progId="Photoshop.Image.16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B1BDEEC-C8B7-4368-9EAC-525462B98D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36368" y="2269526"/>
                        <a:ext cx="4364496" cy="2318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03500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7AC7A49-8070-4976-864C-2455600506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3455" y="808741"/>
          <a:ext cx="4032448" cy="5240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5002920" imgH="6501240" progId="Photoshop.Image.16">
                  <p:embed/>
                </p:oleObj>
              </mc:Choice>
              <mc:Fallback>
                <p:oleObj name="Image" r:id="rId3" imgW="5002920" imgH="6501240" progId="Photoshop.Image.16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7AC7A49-8070-4976-864C-2455600506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3455" y="808741"/>
                        <a:ext cx="4032448" cy="52405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2D8CC02-1BEF-4511-B37D-C35326F1C6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4008" y="1513612"/>
          <a:ext cx="4248472" cy="383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5942520" imgH="5358600" progId="Photoshop.Image.16">
                  <p:embed/>
                </p:oleObj>
              </mc:Choice>
              <mc:Fallback>
                <p:oleObj name="Image" r:id="rId5" imgW="5942520" imgH="5358600" progId="Photoshop.Image.16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2D8CC02-1BEF-4511-B37D-C35326F1C6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4008" y="1513612"/>
                        <a:ext cx="4248472" cy="3830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rrow: Down 6">
            <a:extLst>
              <a:ext uri="{FF2B5EF4-FFF2-40B4-BE49-F238E27FC236}">
                <a16:creationId xmlns:a16="http://schemas.microsoft.com/office/drawing/2014/main" id="{2CF5163F-0900-448D-9B3B-6BD1017D0AB3}"/>
              </a:ext>
            </a:extLst>
          </p:cNvPr>
          <p:cNvSpPr/>
          <p:nvPr/>
        </p:nvSpPr>
        <p:spPr>
          <a:xfrm rot="16200000">
            <a:off x="2141631" y="2817046"/>
            <a:ext cx="144000" cy="19080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6E259DD-26C7-4D99-AA60-0F7173AA6945}"/>
              </a:ext>
            </a:extLst>
          </p:cNvPr>
          <p:cNvSpPr/>
          <p:nvPr/>
        </p:nvSpPr>
        <p:spPr>
          <a:xfrm>
            <a:off x="2915815" y="3816000"/>
            <a:ext cx="324000" cy="234027"/>
          </a:xfrm>
          <a:prstGeom prst="ellipse">
            <a:avLst/>
          </a:prstGeom>
          <a:noFill/>
          <a:ln w="158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36B5D65-9E43-4359-ACC4-8E2CD1AD23B0}"/>
              </a:ext>
            </a:extLst>
          </p:cNvPr>
          <p:cNvSpPr/>
          <p:nvPr/>
        </p:nvSpPr>
        <p:spPr>
          <a:xfrm>
            <a:off x="3203848" y="3816000"/>
            <a:ext cx="324000" cy="234027"/>
          </a:xfrm>
          <a:prstGeom prst="ellipse">
            <a:avLst/>
          </a:prstGeom>
          <a:noFill/>
          <a:ln w="158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3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0AEA25-77BA-4E14-B743-F9783B214E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762"/>
            <a:ext cx="9144000" cy="609447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5D58AAC-EB0F-4B96-B9BB-B2CEF3CD4AFA}"/>
              </a:ext>
            </a:extLst>
          </p:cNvPr>
          <p:cNvSpPr/>
          <p:nvPr/>
        </p:nvSpPr>
        <p:spPr>
          <a:xfrm>
            <a:off x="0" y="2160000"/>
            <a:ext cx="1619672" cy="39600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500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75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Ρύθμιση της δομής της χρωματίνης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971600" y="1484784"/>
            <a:ext cx="72008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Η αλληλεπίδραση του DNA με το οκταμερές των ιστονών είναι δυναμική.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Τα σύμπλοκα αναδιαμόρφωσης νουκλεοσωμάτων διευκολύνουν την κίνηση των νουκλεοσωμάτων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  <a:endParaRPr lang="el-GR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Ορισμένα νουκλεοσώματα απαντούν σε ειδικές θέσεις: τοποθέτηση των νουκλεοσωμάτων.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Η τροποποίηση των αμινοτελικών ουρών των ιστονών αλλάζει την προσβασιμότητα της χρωματίνης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  <a:endParaRPr lang="el-GR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Πρωτεϊνικές επικράτειες στα σύμπλοκα αναδιαμόρφωσης και τροποποίησης των νουκλεοσωμάτων αναγνωρίζουν τροποποιημένες ιστόνες.</a:t>
            </a:r>
          </a:p>
        </p:txBody>
      </p:sp>
    </p:spTree>
    <p:extLst>
      <p:ext uri="{BB962C8B-B14F-4D97-AF65-F5344CB8AC3E}">
        <p14:creationId xmlns:p14="http://schemas.microsoft.com/office/powerpoint/2010/main" val="325909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Ρύθμιση της δομής της χρωματίνης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252000" y="1124744"/>
            <a:ext cx="8676000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Οι τροποποιημένες ουρές των ιστονών μπορούν, επίσης, να ενεργήσουν στρατολογώντας ειδικές πρωτεΐνες στη χρωματίνη.</a:t>
            </a:r>
          </a:p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/>
              <a:t>Πρωτεϊνικές επικράτειες που καλούνται: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επικράτειες </a:t>
            </a:r>
            <a:r>
              <a:rPr lang="en-US" dirty="0">
                <a:solidFill>
                  <a:srgbClr val="0000FF"/>
                </a:solidFill>
              </a:rPr>
              <a:t>bromo (</a:t>
            </a:r>
            <a:r>
              <a:rPr lang="en-US" i="1" dirty="0">
                <a:solidFill>
                  <a:srgbClr val="0000FF"/>
                </a:solidFill>
              </a:rPr>
              <a:t>Bromodomains</a:t>
            </a:r>
            <a:r>
              <a:rPr lang="en-US" dirty="0">
                <a:solidFill>
                  <a:srgbClr val="0000FF"/>
                </a:solidFill>
              </a:rPr>
              <a:t>)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επικράτειες </a:t>
            </a:r>
            <a:r>
              <a:rPr lang="en-US" dirty="0">
                <a:solidFill>
                  <a:srgbClr val="0000FF"/>
                </a:solidFill>
              </a:rPr>
              <a:t>chromo (</a:t>
            </a:r>
            <a:r>
              <a:rPr lang="en-US" i="1" dirty="0">
                <a:solidFill>
                  <a:srgbClr val="0000FF"/>
                </a:solidFill>
              </a:rPr>
              <a:t>Chromodomains</a:t>
            </a:r>
            <a:r>
              <a:rPr lang="en-US" dirty="0">
                <a:solidFill>
                  <a:srgbClr val="0000FF"/>
                </a:solidFill>
              </a:rPr>
              <a:t>)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επικράτειες </a:t>
            </a:r>
            <a:r>
              <a:rPr lang="en-US" dirty="0">
                <a:solidFill>
                  <a:srgbClr val="0000FF"/>
                </a:solidFill>
              </a:rPr>
              <a:t>TUDOR (</a:t>
            </a:r>
            <a:r>
              <a:rPr lang="en-US" i="1" dirty="0">
                <a:solidFill>
                  <a:srgbClr val="0000FF"/>
                </a:solidFill>
              </a:rPr>
              <a:t>TUDOR domains</a:t>
            </a:r>
            <a:r>
              <a:rPr lang="en-US" dirty="0">
                <a:solidFill>
                  <a:srgbClr val="0000FF"/>
                </a:solidFill>
              </a:rPr>
              <a:t>)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δάκτυλοι </a:t>
            </a:r>
            <a:r>
              <a:rPr lang="en-US" dirty="0">
                <a:solidFill>
                  <a:srgbClr val="0000FF"/>
                </a:solidFill>
              </a:rPr>
              <a:t>PHD (</a:t>
            </a:r>
            <a:r>
              <a:rPr lang="en-US" i="1" dirty="0">
                <a:solidFill>
                  <a:srgbClr val="0000FF"/>
                </a:solidFill>
              </a:rPr>
              <a:t>PHD fingers</a:t>
            </a:r>
            <a:r>
              <a:rPr lang="en-US" dirty="0">
                <a:solidFill>
                  <a:srgbClr val="0000FF"/>
                </a:solidFill>
              </a:rPr>
              <a:t>)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επικράτειες </a:t>
            </a:r>
            <a:r>
              <a:rPr lang="en-US" dirty="0">
                <a:solidFill>
                  <a:srgbClr val="0000FF"/>
                </a:solidFill>
              </a:rPr>
              <a:t>SANT (</a:t>
            </a:r>
            <a:r>
              <a:rPr lang="en-US" i="1" dirty="0">
                <a:solidFill>
                  <a:srgbClr val="0000FF"/>
                </a:solidFill>
              </a:rPr>
              <a:t>SANT domains</a:t>
            </a:r>
            <a:r>
              <a:rPr lang="en-US" dirty="0">
                <a:solidFill>
                  <a:srgbClr val="0000FF"/>
                </a:solidFill>
              </a:rPr>
              <a:t>)</a:t>
            </a:r>
            <a:endParaRPr lang="el-GR" dirty="0">
              <a:solidFill>
                <a:srgbClr val="0000FF"/>
              </a:solidFill>
            </a:endParaRPr>
          </a:p>
          <a:p>
            <a:pPr marL="0" lvl="1" indent="2667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/>
              <a:t>αναγνωρίζουν ειδικά τροποποιημένες μορφές ουρών ιστονών.</a:t>
            </a:r>
          </a:p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FF"/>
                </a:solidFill>
              </a:rPr>
              <a:t>Bromodomains</a:t>
            </a:r>
            <a:r>
              <a:rPr lang="el-GR" dirty="0"/>
              <a:t>: αλληλεπιδρούν </a:t>
            </a:r>
            <a:r>
              <a:rPr lang="el-GR" b="1" dirty="0">
                <a:solidFill>
                  <a:srgbClr val="0000FF"/>
                </a:solidFill>
              </a:rPr>
              <a:t>με ακετυλιωμένες ουρές ιστονών</a:t>
            </a:r>
            <a:r>
              <a:rPr lang="el-GR" dirty="0"/>
              <a:t>.</a:t>
            </a:r>
          </a:p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FF"/>
                </a:solidFill>
              </a:rPr>
              <a:t>Chromodomains</a:t>
            </a:r>
            <a:r>
              <a:rPr lang="en-US" dirty="0"/>
              <a:t>, </a:t>
            </a:r>
            <a:r>
              <a:rPr lang="en-US" dirty="0">
                <a:solidFill>
                  <a:srgbClr val="0000FF"/>
                </a:solidFill>
              </a:rPr>
              <a:t>TUDOR domains</a:t>
            </a:r>
            <a:r>
              <a:rPr lang="el-GR" dirty="0">
                <a:solidFill>
                  <a:srgbClr val="0000FF"/>
                </a:solidFill>
              </a:rPr>
              <a:t> </a:t>
            </a:r>
            <a:r>
              <a:rPr lang="el-GR" dirty="0"/>
              <a:t>και </a:t>
            </a:r>
            <a:r>
              <a:rPr lang="el-GR" dirty="0">
                <a:solidFill>
                  <a:srgbClr val="0000FF"/>
                </a:solidFill>
              </a:rPr>
              <a:t>δάκτυλοι </a:t>
            </a:r>
            <a:r>
              <a:rPr lang="en-US" dirty="0">
                <a:solidFill>
                  <a:srgbClr val="0000FF"/>
                </a:solidFill>
              </a:rPr>
              <a:t>PHD</a:t>
            </a:r>
            <a:r>
              <a:rPr lang="el-GR" dirty="0"/>
              <a:t>: αλληλεπιδρούν </a:t>
            </a:r>
            <a:r>
              <a:rPr lang="el-GR" b="1" dirty="0">
                <a:solidFill>
                  <a:srgbClr val="0000FF"/>
                </a:solidFill>
              </a:rPr>
              <a:t>με μεθυλιωμένες ουρές ιστονών</a:t>
            </a:r>
            <a:r>
              <a:rPr lang="el-GR" dirty="0"/>
              <a:t>.</a:t>
            </a:r>
          </a:p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FF"/>
                </a:solidFill>
              </a:rPr>
              <a:t>SANT domains</a:t>
            </a:r>
            <a:r>
              <a:rPr lang="en-US" dirty="0"/>
              <a:t>: </a:t>
            </a:r>
            <a:r>
              <a:rPr lang="el-GR" dirty="0"/>
              <a:t>αλληλεπιδρούν κατά προτίμηση </a:t>
            </a:r>
            <a:r>
              <a:rPr lang="el-GR" b="1" dirty="0">
                <a:solidFill>
                  <a:srgbClr val="0000FF"/>
                </a:solidFill>
              </a:rPr>
              <a:t>με μη τροποποιημένες ουρές ιστονών</a:t>
            </a:r>
            <a:r>
              <a:rPr lang="el-GR" dirty="0"/>
              <a:t>.</a:t>
            </a:r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18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Ρύθμιση της δομής της χρωματίνης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360000" y="1296000"/>
            <a:ext cx="8424000" cy="2687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Σε πολλές περιπτώσεις</a:t>
            </a:r>
            <a:r>
              <a:rPr lang="el-GR" dirty="0"/>
              <a:t>, οι πρωτεΐνες που περιέχουν αυτές τις επικράτειες </a:t>
            </a:r>
            <a:r>
              <a:rPr lang="el-GR" dirty="0">
                <a:solidFill>
                  <a:srgbClr val="0000FF"/>
                </a:solidFill>
              </a:rPr>
              <a:t>αναγνωρίζουν ειδικά την τροποποιημένη μορφή </a:t>
            </a:r>
            <a:r>
              <a:rPr lang="el-GR" b="1" dirty="0">
                <a:solidFill>
                  <a:srgbClr val="0000FF"/>
                </a:solidFill>
              </a:rPr>
              <a:t>μίας μόνο</a:t>
            </a:r>
            <a:r>
              <a:rPr lang="el-GR" b="1" dirty="0"/>
              <a:t> </a:t>
            </a:r>
            <a:r>
              <a:rPr lang="el-GR" dirty="0"/>
              <a:t>από τις πολλές πιθανές θέσεις τροποποίησης των ιστονών.</a:t>
            </a:r>
          </a:p>
          <a:p>
            <a:pPr marL="285750" lvl="1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l-GR" i="1" u="sng" dirty="0">
                <a:solidFill>
                  <a:srgbClr val="0000FF"/>
                </a:solidFill>
              </a:rPr>
              <a:t>Παράδειγμα:</a:t>
            </a:r>
            <a:r>
              <a:rPr lang="el-GR" dirty="0"/>
              <a:t> </a:t>
            </a:r>
            <a:r>
              <a:rPr lang="el-GR" b="1" dirty="0">
                <a:solidFill>
                  <a:srgbClr val="0000FF"/>
                </a:solidFill>
              </a:rPr>
              <a:t>η πρωτεΐνη </a:t>
            </a:r>
            <a:r>
              <a:rPr lang="en-US" b="1" dirty="0">
                <a:solidFill>
                  <a:srgbClr val="0000FF"/>
                </a:solidFill>
              </a:rPr>
              <a:t>HP1 </a:t>
            </a:r>
            <a:r>
              <a:rPr lang="el-GR" b="1" dirty="0">
                <a:solidFill>
                  <a:srgbClr val="0000FF"/>
                </a:solidFill>
              </a:rPr>
              <a:t>περιέχει μια επικράτεια </a:t>
            </a:r>
            <a:r>
              <a:rPr lang="en-US" b="1" dirty="0">
                <a:solidFill>
                  <a:srgbClr val="0000FF"/>
                </a:solidFill>
              </a:rPr>
              <a:t>chromo</a:t>
            </a:r>
            <a:r>
              <a:rPr lang="el-GR" b="1" dirty="0">
                <a:solidFill>
                  <a:srgbClr val="0000FF"/>
                </a:solidFill>
              </a:rPr>
              <a:t> που θα δεσμευθεί </a:t>
            </a:r>
            <a:r>
              <a:rPr lang="el-GR" dirty="0">
                <a:solidFill>
                  <a:srgbClr val="0000FF"/>
                </a:solidFill>
              </a:rPr>
              <a:t>στην τρι-μεθυλιωμένη λυσίνη 9 της ιστόνης </a:t>
            </a:r>
            <a:r>
              <a:rPr lang="en-US" dirty="0">
                <a:solidFill>
                  <a:srgbClr val="0000FF"/>
                </a:solidFill>
              </a:rPr>
              <a:t>H3 (</a:t>
            </a:r>
            <a:r>
              <a:rPr lang="en-US" b="1" dirty="0">
                <a:solidFill>
                  <a:srgbClr val="0000FF"/>
                </a:solidFill>
              </a:rPr>
              <a:t>H3K9Me</a:t>
            </a:r>
            <a:r>
              <a:rPr lang="en-US" b="1" baseline="-25000" dirty="0">
                <a:solidFill>
                  <a:srgbClr val="0000FF"/>
                </a:solidFill>
              </a:rPr>
              <a:t>3</a:t>
            </a:r>
            <a:r>
              <a:rPr lang="en-US" dirty="0">
                <a:solidFill>
                  <a:srgbClr val="0000FF"/>
                </a:solidFill>
              </a:rPr>
              <a:t>), </a:t>
            </a:r>
            <a:r>
              <a:rPr lang="el-GR" b="1" dirty="0">
                <a:solidFill>
                  <a:srgbClr val="0000FF"/>
                </a:solidFill>
              </a:rPr>
              <a:t>αλλά σε καμία άλλη θέση μεθυλίωσης ιστονών</a:t>
            </a:r>
            <a:r>
              <a:rPr lang="el-GR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10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C335EE5-9FC1-4511-8E72-4E7048E00E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6044" y="352259"/>
          <a:ext cx="3771900" cy="613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990320" imgH="8114040" progId="Photoshop.Image.16">
                  <p:embed/>
                </p:oleObj>
              </mc:Choice>
              <mc:Fallback>
                <p:oleObj name="Image" r:id="rId3" imgW="4990320" imgH="8114040" progId="Photoshop.Image.16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C335EE5-9FC1-4511-8E72-4E7048E00E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6044" y="352259"/>
                        <a:ext cx="3771900" cy="613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F892016-5800-4D73-9387-31846F1CBC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02267" y="352259"/>
          <a:ext cx="4445689" cy="2213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5790240" imgH="2882520" progId="Photoshop.Image.16">
                  <p:embed/>
                </p:oleObj>
              </mc:Choice>
              <mc:Fallback>
                <p:oleObj name="Image" r:id="rId5" imgW="5790240" imgH="2882520" progId="Photoshop.Image.16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F892016-5800-4D73-9387-31846F1CBC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02267" y="352259"/>
                        <a:ext cx="4445689" cy="2213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07DE468-8541-4A1B-BCE5-BE314312DA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02267" y="4272657"/>
          <a:ext cx="4445609" cy="2213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7" imgW="5815800" imgH="2895120" progId="Photoshop.Image.16">
                  <p:embed/>
                </p:oleObj>
              </mc:Choice>
              <mc:Fallback>
                <p:oleObj name="Image" r:id="rId7" imgW="5815800" imgH="2895120" progId="Photoshop.Image.16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407DE468-8541-4A1B-BCE5-BE314312DA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02267" y="4272657"/>
                        <a:ext cx="4445609" cy="2213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50884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Ρύθμιση της δομής της χρωματίνης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360000" y="1296000"/>
            <a:ext cx="84240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Σε πολλές περιπτώσεις</a:t>
            </a:r>
            <a:r>
              <a:rPr lang="el-GR" dirty="0"/>
              <a:t>, οι πρωτεΐνες που περιέχουν αυτές τις επικράτειες </a:t>
            </a:r>
            <a:r>
              <a:rPr lang="el-GR" dirty="0">
                <a:solidFill>
                  <a:srgbClr val="0000FF"/>
                </a:solidFill>
              </a:rPr>
              <a:t>αναγνωρίζουν ειδικά την τροποποιημένη μορφή </a:t>
            </a:r>
            <a:r>
              <a:rPr lang="el-GR" b="1" dirty="0">
                <a:solidFill>
                  <a:srgbClr val="0000FF"/>
                </a:solidFill>
              </a:rPr>
              <a:t>μίας μόνο</a:t>
            </a:r>
            <a:r>
              <a:rPr lang="el-GR" b="1" dirty="0"/>
              <a:t> </a:t>
            </a:r>
            <a:r>
              <a:rPr lang="el-GR" dirty="0"/>
              <a:t>από τις πολλές πιθανές θέσεις τροποποίησης των ιστονών.</a:t>
            </a:r>
          </a:p>
          <a:p>
            <a:pPr marL="285750" lvl="1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l-GR" i="1" u="sng" dirty="0">
                <a:solidFill>
                  <a:srgbClr val="0000FF"/>
                </a:solidFill>
              </a:rPr>
              <a:t>Παράδειγμα:</a:t>
            </a:r>
            <a:r>
              <a:rPr lang="el-GR" dirty="0"/>
              <a:t> </a:t>
            </a:r>
            <a:r>
              <a:rPr lang="el-GR" b="1" dirty="0">
                <a:solidFill>
                  <a:srgbClr val="0000FF"/>
                </a:solidFill>
              </a:rPr>
              <a:t>η πρωτεΐνη </a:t>
            </a:r>
            <a:r>
              <a:rPr lang="en-US" b="1" dirty="0">
                <a:solidFill>
                  <a:srgbClr val="0000FF"/>
                </a:solidFill>
              </a:rPr>
              <a:t>HP1 </a:t>
            </a:r>
            <a:r>
              <a:rPr lang="el-GR" b="1" dirty="0">
                <a:solidFill>
                  <a:srgbClr val="0000FF"/>
                </a:solidFill>
              </a:rPr>
              <a:t>περιέχει μια επικράτεια </a:t>
            </a:r>
            <a:r>
              <a:rPr lang="en-US" b="1" dirty="0">
                <a:solidFill>
                  <a:srgbClr val="0000FF"/>
                </a:solidFill>
              </a:rPr>
              <a:t>chromo</a:t>
            </a:r>
            <a:r>
              <a:rPr lang="el-GR" b="1" dirty="0">
                <a:solidFill>
                  <a:srgbClr val="0000FF"/>
                </a:solidFill>
              </a:rPr>
              <a:t> που θα δεσμευθεί </a:t>
            </a:r>
            <a:r>
              <a:rPr lang="el-GR" dirty="0">
                <a:solidFill>
                  <a:srgbClr val="0000FF"/>
                </a:solidFill>
              </a:rPr>
              <a:t>στην τρι-μεθυλιωμένη λυσίνη 9 της ιστόνης </a:t>
            </a:r>
            <a:r>
              <a:rPr lang="en-US" dirty="0">
                <a:solidFill>
                  <a:srgbClr val="0000FF"/>
                </a:solidFill>
              </a:rPr>
              <a:t>H3 (</a:t>
            </a:r>
            <a:r>
              <a:rPr lang="en-US" b="1" dirty="0">
                <a:solidFill>
                  <a:srgbClr val="0000FF"/>
                </a:solidFill>
              </a:rPr>
              <a:t>H3K9Me</a:t>
            </a:r>
            <a:r>
              <a:rPr lang="en-US" b="1" baseline="-25000" dirty="0">
                <a:solidFill>
                  <a:srgbClr val="0000FF"/>
                </a:solidFill>
              </a:rPr>
              <a:t>3</a:t>
            </a:r>
            <a:r>
              <a:rPr lang="en-US" dirty="0">
                <a:solidFill>
                  <a:srgbClr val="0000FF"/>
                </a:solidFill>
              </a:rPr>
              <a:t>), </a:t>
            </a:r>
            <a:r>
              <a:rPr lang="el-GR" b="1" dirty="0">
                <a:solidFill>
                  <a:srgbClr val="0000FF"/>
                </a:solidFill>
              </a:rPr>
              <a:t>αλλά σε καμία άλλη θέση μεθυλίωσης ιστονών</a:t>
            </a:r>
            <a:r>
              <a:rPr lang="el-GR" dirty="0">
                <a:solidFill>
                  <a:srgbClr val="0000FF"/>
                </a:solidFill>
              </a:rPr>
              <a:t>.</a:t>
            </a:r>
          </a:p>
          <a:p>
            <a:pPr marL="285750" lvl="1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l-GR" b="1" dirty="0">
                <a:solidFill>
                  <a:srgbClr val="0000FF"/>
                </a:solidFill>
              </a:rPr>
              <a:t>Υπάρχουν πρωτεΐνες που περιλαμβάνουν περισσότερες από μια τέτοιες επικράτειες</a:t>
            </a:r>
            <a:r>
              <a:rPr lang="el-GR" dirty="0"/>
              <a:t>, εύρημα από το οποίο προκύπτει ότι είναι εξειδικευμένες στην </a:t>
            </a:r>
            <a:r>
              <a:rPr lang="el-GR" b="1" dirty="0">
                <a:solidFill>
                  <a:srgbClr val="0000FF"/>
                </a:solidFill>
              </a:rPr>
              <a:t>αναγνώριση ουρών ιστονών</a:t>
            </a:r>
            <a:r>
              <a:rPr lang="el-GR" dirty="0"/>
              <a:t> που είναι </a:t>
            </a:r>
            <a:r>
              <a:rPr lang="el-GR" b="1" dirty="0">
                <a:solidFill>
                  <a:srgbClr val="0000FF"/>
                </a:solidFill>
              </a:rPr>
              <a:t>πολλαπλώς τροποποιημένες</a:t>
            </a:r>
            <a:r>
              <a:rPr lang="el-GR" dirty="0"/>
              <a:t>.</a:t>
            </a:r>
          </a:p>
          <a:p>
            <a:pPr marL="285750" lvl="1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l-GR" i="1" u="sng" dirty="0">
                <a:solidFill>
                  <a:srgbClr val="0000FF"/>
                </a:solidFill>
              </a:rPr>
              <a:t>Παράδειγμα:</a:t>
            </a:r>
            <a:r>
              <a:rPr lang="el-GR" dirty="0"/>
              <a:t> υπάρχουν πρωτεΐνες που περιέχουν </a:t>
            </a:r>
            <a:r>
              <a:rPr lang="el-GR" dirty="0">
                <a:solidFill>
                  <a:srgbClr val="0000FF"/>
                </a:solidFill>
              </a:rPr>
              <a:t>ένα δάκτυλο </a:t>
            </a:r>
            <a:r>
              <a:rPr lang="en-US" dirty="0">
                <a:solidFill>
                  <a:srgbClr val="0000FF"/>
                </a:solidFill>
              </a:rPr>
              <a:t>PHD</a:t>
            </a:r>
            <a:r>
              <a:rPr lang="en-US" dirty="0"/>
              <a:t> </a:t>
            </a:r>
            <a:r>
              <a:rPr lang="el-GR" dirty="0"/>
              <a:t>ειδικό για τη μεθυλιωμένη λυσίνη 4 της ιστόνης </a:t>
            </a:r>
            <a:r>
              <a:rPr lang="en-US" dirty="0"/>
              <a:t>H3</a:t>
            </a:r>
            <a:r>
              <a:rPr lang="el-GR" dirty="0"/>
              <a:t>, </a:t>
            </a:r>
            <a:r>
              <a:rPr lang="el-GR" dirty="0">
                <a:solidFill>
                  <a:srgbClr val="0000FF"/>
                </a:solidFill>
              </a:rPr>
              <a:t>δίπλα σε μια επικράτεια </a:t>
            </a:r>
            <a:r>
              <a:rPr lang="en-US" dirty="0">
                <a:solidFill>
                  <a:srgbClr val="0000FF"/>
                </a:solidFill>
              </a:rPr>
              <a:t>bromo</a:t>
            </a:r>
            <a:r>
              <a:rPr lang="en-US" dirty="0"/>
              <a:t>, </a:t>
            </a:r>
            <a:r>
              <a:rPr lang="el-GR" dirty="0"/>
              <a:t>ικανή για αναγνώριση μιας ακετυλιωμένης λυσίνης.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36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Ρύθμιση της δομής της χρωματίνης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360000" y="1296000"/>
            <a:ext cx="8424000" cy="310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l-GR" b="1" dirty="0">
                <a:solidFill>
                  <a:srgbClr val="0000FF"/>
                </a:solidFill>
              </a:rPr>
              <a:t>Οι τροποποιημένες ιστόνες στρατολογούν ένζυμα, </a:t>
            </a:r>
            <a:r>
              <a:rPr lang="el-GR" dirty="0"/>
              <a:t>τα οποία θα </a:t>
            </a:r>
            <a:r>
              <a:rPr lang="el-GR" b="1" dirty="0">
                <a:solidFill>
                  <a:srgbClr val="0000FF"/>
                </a:solidFill>
              </a:rPr>
              <a:t>τροποποιήσουν περαιτέρω τα παρακείμενα νουκλεοσώματα.</a:t>
            </a:r>
          </a:p>
          <a:p>
            <a:pPr marL="285750" lvl="1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l-GR" i="1" u="sng" dirty="0">
                <a:solidFill>
                  <a:srgbClr val="0000FF"/>
                </a:solidFill>
              </a:rPr>
              <a:t>Παράδειγμα:</a:t>
            </a:r>
            <a:r>
              <a:rPr lang="el-GR" dirty="0"/>
              <a:t> </a:t>
            </a:r>
            <a:r>
              <a:rPr lang="el-GR" dirty="0">
                <a:solidFill>
                  <a:srgbClr val="0000FF"/>
                </a:solidFill>
              </a:rPr>
              <a:t>Πολλές ακετυλοτρανσφεράσες</a:t>
            </a:r>
            <a:r>
              <a:rPr lang="el-GR" dirty="0"/>
              <a:t> (</a:t>
            </a:r>
            <a:r>
              <a:rPr lang="en-US" dirty="0">
                <a:solidFill>
                  <a:srgbClr val="0000FF"/>
                </a:solidFill>
              </a:rPr>
              <a:t>HATs</a:t>
            </a:r>
            <a:r>
              <a:rPr lang="el-GR" dirty="0"/>
              <a:t>)</a:t>
            </a:r>
            <a:r>
              <a:rPr lang="en-US" dirty="0"/>
              <a:t> </a:t>
            </a:r>
            <a:r>
              <a:rPr lang="el-GR" dirty="0"/>
              <a:t>περιλαμβάνουν επικράτειες </a:t>
            </a:r>
            <a:r>
              <a:rPr lang="en-US" dirty="0"/>
              <a:t>bromo</a:t>
            </a:r>
            <a:r>
              <a:rPr lang="el-GR" dirty="0"/>
              <a:t> που </a:t>
            </a:r>
            <a:r>
              <a:rPr lang="el-GR" b="1" dirty="0">
                <a:solidFill>
                  <a:srgbClr val="0000FF"/>
                </a:solidFill>
              </a:rPr>
              <a:t>αναγνωρίζουν τις ίδιες τροποποιήσεις</a:t>
            </a:r>
            <a:r>
              <a:rPr lang="el-GR" dirty="0"/>
              <a:t> ιστονών </a:t>
            </a:r>
            <a:r>
              <a:rPr lang="el-GR" b="1" dirty="0">
                <a:solidFill>
                  <a:srgbClr val="0000FF"/>
                </a:solidFill>
              </a:rPr>
              <a:t>τις οποίες δημιουργούν</a:t>
            </a:r>
            <a:r>
              <a:rPr lang="el-GR" dirty="0"/>
              <a:t>. Έτσι, </a:t>
            </a:r>
            <a:r>
              <a:rPr lang="el-GR" b="1" dirty="0">
                <a:solidFill>
                  <a:srgbClr val="0000FF"/>
                </a:solidFill>
              </a:rPr>
              <a:t>η επικράτεια </a:t>
            </a:r>
            <a:r>
              <a:rPr lang="en-US" b="1" dirty="0">
                <a:solidFill>
                  <a:srgbClr val="0000FF"/>
                </a:solidFill>
              </a:rPr>
              <a:t>bromo</a:t>
            </a:r>
            <a:r>
              <a:rPr lang="en-US" dirty="0"/>
              <a:t> </a:t>
            </a:r>
            <a:r>
              <a:rPr lang="el-GR" dirty="0"/>
              <a:t>θα </a:t>
            </a:r>
            <a:r>
              <a:rPr lang="el-GR" dirty="0">
                <a:solidFill>
                  <a:srgbClr val="0000FF"/>
                </a:solidFill>
              </a:rPr>
              <a:t>διευκολύνει τη διατήρηση και τον πολλαπλασιασμό των ακετυλιωμένων ιστονών </a:t>
            </a:r>
            <a:r>
              <a:rPr lang="el-GR" dirty="0"/>
              <a:t>με περαιτέρω τροποποίηση των περιοχών που είναι ήδη ακετυλιωμένες.</a:t>
            </a:r>
          </a:p>
        </p:txBody>
      </p:sp>
    </p:spTree>
    <p:extLst>
      <p:ext uri="{BB962C8B-B14F-4D97-AF65-F5344CB8AC3E}">
        <p14:creationId xmlns:p14="http://schemas.microsoft.com/office/powerpoint/2010/main" val="334837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7A8555-C7BA-4DB8-B373-6499B2740920}"/>
              </a:ext>
            </a:extLst>
          </p:cNvPr>
          <p:cNvSpPr txBox="1"/>
          <p:nvPr/>
        </p:nvSpPr>
        <p:spPr>
          <a:xfrm>
            <a:off x="432000" y="6228020"/>
            <a:ext cx="82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Ένζυμα τροποποίησης ιστονών.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DEA644-643D-49FA-BFFA-55FF223504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479" y="116632"/>
            <a:ext cx="735304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3213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Ρύθμιση της δομής της χρωματίνης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360000" y="1296000"/>
            <a:ext cx="8424000" cy="5283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l-GR" b="1" dirty="0">
                <a:solidFill>
                  <a:srgbClr val="0000FF"/>
                </a:solidFill>
              </a:rPr>
              <a:t>Οι τροποποιημένες ιστόνες στρατολογούν ένζυμα, </a:t>
            </a:r>
            <a:r>
              <a:rPr lang="el-GR" dirty="0"/>
              <a:t>τα οποία θα </a:t>
            </a:r>
            <a:r>
              <a:rPr lang="el-GR" b="1" dirty="0">
                <a:solidFill>
                  <a:srgbClr val="0000FF"/>
                </a:solidFill>
              </a:rPr>
              <a:t>τροποποιήσουν περαιτέρω τα παρακείμενα νουκλεοσώματα.</a:t>
            </a:r>
          </a:p>
          <a:p>
            <a:pPr marL="285750" lvl="1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l-GR" i="1" u="sng" dirty="0">
                <a:solidFill>
                  <a:srgbClr val="0000FF"/>
                </a:solidFill>
              </a:rPr>
              <a:t>Παράδειγμα:</a:t>
            </a:r>
            <a:r>
              <a:rPr lang="el-GR" dirty="0"/>
              <a:t> Πολλές </a:t>
            </a:r>
            <a:r>
              <a:rPr lang="el-GR" b="1" dirty="0">
                <a:solidFill>
                  <a:srgbClr val="0000FF"/>
                </a:solidFill>
              </a:rPr>
              <a:t>ακετυλοτρανσφεράσες</a:t>
            </a:r>
            <a:r>
              <a:rPr lang="el-GR" dirty="0"/>
              <a:t> (</a:t>
            </a:r>
            <a:r>
              <a:rPr lang="en-US" b="1" dirty="0">
                <a:solidFill>
                  <a:srgbClr val="0000FF"/>
                </a:solidFill>
              </a:rPr>
              <a:t>HATs</a:t>
            </a:r>
            <a:r>
              <a:rPr lang="el-GR" dirty="0"/>
              <a:t>)</a:t>
            </a:r>
            <a:r>
              <a:rPr lang="en-US" dirty="0"/>
              <a:t> </a:t>
            </a:r>
            <a:r>
              <a:rPr lang="el-GR" dirty="0"/>
              <a:t>περιλαμβάνουν επικράτειες </a:t>
            </a:r>
            <a:r>
              <a:rPr lang="en-US" dirty="0"/>
              <a:t>bromo</a:t>
            </a:r>
            <a:r>
              <a:rPr lang="el-GR" dirty="0"/>
              <a:t> που αναγνωρίζουν τις ίδιες τροποποιήσεις ιστονών τις οποίες δημιουργούν. Έτσι, </a:t>
            </a:r>
            <a:r>
              <a:rPr lang="el-GR" b="1" dirty="0">
                <a:solidFill>
                  <a:srgbClr val="0000FF"/>
                </a:solidFill>
              </a:rPr>
              <a:t>η επικράτεια </a:t>
            </a:r>
            <a:r>
              <a:rPr lang="en-US" b="1" dirty="0">
                <a:solidFill>
                  <a:srgbClr val="0000FF"/>
                </a:solidFill>
              </a:rPr>
              <a:t>bromo</a:t>
            </a:r>
            <a:r>
              <a:rPr lang="en-US" dirty="0"/>
              <a:t> </a:t>
            </a:r>
            <a:r>
              <a:rPr lang="el-GR" dirty="0"/>
              <a:t>θα </a:t>
            </a:r>
            <a:r>
              <a:rPr lang="el-GR" dirty="0">
                <a:solidFill>
                  <a:srgbClr val="0000FF"/>
                </a:solidFill>
              </a:rPr>
              <a:t>διευκολύνει τη διατήρηση και τον πολλαπλασιασμό των ακετυλιωμένων ιστονών </a:t>
            </a:r>
            <a:r>
              <a:rPr lang="el-GR" dirty="0"/>
              <a:t>με περαιτέρω τροποποίηση των περιοχών που είναι ήδη ακετυλιωμένες.</a:t>
            </a:r>
          </a:p>
          <a:p>
            <a:pPr marL="285750" lvl="1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Οι τροποποιημένες ιστόνες μπορούν επίσης να στρατολογήσουν άλλες πρωτεΐνες που δρουν στη χρωματίνη.</a:t>
            </a:r>
            <a:r>
              <a:rPr lang="el-GR" dirty="0"/>
              <a:t> Πολλά </a:t>
            </a:r>
            <a:r>
              <a:rPr lang="el-GR" b="1" dirty="0">
                <a:solidFill>
                  <a:srgbClr val="0000FF"/>
                </a:solidFill>
              </a:rPr>
              <a:t>σύμπλοκα αναδιαμόρφωσης νουκλεοσωμάτων </a:t>
            </a:r>
            <a:r>
              <a:rPr lang="el-GR" dirty="0"/>
              <a:t>περιλαμβάνουν μία ή περισσότερες υπομονάδες οι οποίες αναγνωρίζουν τροποποιημένες ιστόνες, επιτρέποντας στις τροποποιημένες ιστόνες να στρατολογήσουν </a:t>
            </a:r>
            <a:r>
              <a:rPr lang="el-GR" dirty="0">
                <a:solidFill>
                  <a:srgbClr val="0000FF"/>
                </a:solidFill>
              </a:rPr>
              <a:t>αυτά τα </a:t>
            </a:r>
            <a:r>
              <a:rPr lang="el-GR" b="1" dirty="0">
                <a:solidFill>
                  <a:srgbClr val="0000FF"/>
                </a:solidFill>
              </a:rPr>
              <a:t>ένζυμα</a:t>
            </a:r>
            <a:r>
              <a:rPr lang="el-GR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17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527D9C-4B38-45F2-9D9F-055DE750E2F1}"/>
              </a:ext>
            </a:extLst>
          </p:cNvPr>
          <p:cNvSpPr txBox="1"/>
          <p:nvPr/>
        </p:nvSpPr>
        <p:spPr>
          <a:xfrm>
            <a:off x="432000" y="4365104"/>
            <a:ext cx="82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Συμπλέγματα αναδιαμόρφωσης των νουκλεοσωμάτων, εξαρτώμενα από την </a:t>
            </a:r>
            <a:r>
              <a:rPr lang="en-US" b="1" dirty="0"/>
              <a:t>ATP.</a:t>
            </a:r>
            <a:endParaRPr lang="el-GR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30AF2F-13EF-44FE-BA3A-737CF3FE46C9}"/>
              </a:ext>
            </a:extLst>
          </p:cNvPr>
          <p:cNvGrpSpPr/>
          <p:nvPr/>
        </p:nvGrpSpPr>
        <p:grpSpPr>
          <a:xfrm>
            <a:off x="411132" y="1688208"/>
            <a:ext cx="8321736" cy="2604888"/>
            <a:chOff x="432000" y="1472184"/>
            <a:chExt cx="8321736" cy="260488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25A27E2-03E5-4F26-8457-87B0C390CB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2000" y="1472184"/>
              <a:ext cx="8321736" cy="260488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CCD5E0C-2FA3-4817-8439-077BFBC3EB35}"/>
                </a:ext>
              </a:extLst>
            </p:cNvPr>
            <p:cNvSpPr/>
            <p:nvPr/>
          </p:nvSpPr>
          <p:spPr>
            <a:xfrm>
              <a:off x="6732240" y="3861048"/>
              <a:ext cx="202149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endParaRPr lang="en-US" sz="1500" b="1" u="sng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846496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altLang="el-GR" sz="3000" b="1" dirty="0"/>
              <a:t>Ρύθμιση της δομής της χρωματίνης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F031-088B-42B5-A738-2ADE4CADE714}"/>
              </a:ext>
            </a:extLst>
          </p:cNvPr>
          <p:cNvSpPr txBox="1"/>
          <p:nvPr/>
        </p:nvSpPr>
        <p:spPr>
          <a:xfrm>
            <a:off x="360000" y="1296000"/>
            <a:ext cx="8424000" cy="4867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l-GR" dirty="0"/>
              <a:t>Ένας αριθμός πρωτεϊνών που εμπλέκονται στη </a:t>
            </a:r>
            <a:r>
              <a:rPr lang="el-GR" b="1" dirty="0">
                <a:solidFill>
                  <a:srgbClr val="0000FF"/>
                </a:solidFill>
              </a:rPr>
              <a:t>ρύθμιση της μεταγραφής </a:t>
            </a:r>
            <a:r>
              <a:rPr lang="el-GR" dirty="0"/>
              <a:t>περιλαμβάνουν επίσης </a:t>
            </a:r>
            <a:r>
              <a:rPr lang="el-GR" b="1" dirty="0">
                <a:solidFill>
                  <a:srgbClr val="0000FF"/>
                </a:solidFill>
              </a:rPr>
              <a:t>αυτές τις επικράτειες</a:t>
            </a:r>
            <a:r>
              <a:rPr lang="el-GR" dirty="0"/>
              <a:t>.</a:t>
            </a:r>
          </a:p>
          <a:p>
            <a:pPr marL="285750" lvl="1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00FF"/>
                </a:solidFill>
              </a:rPr>
              <a:t>Ο μεταγραφικός παράγοντας </a:t>
            </a:r>
            <a:r>
              <a:rPr lang="en-US" dirty="0">
                <a:solidFill>
                  <a:srgbClr val="0000FF"/>
                </a:solidFill>
              </a:rPr>
              <a:t>TFIID</a:t>
            </a:r>
            <a:r>
              <a:rPr lang="en-US" dirty="0"/>
              <a:t>, </a:t>
            </a:r>
            <a:r>
              <a:rPr lang="el-GR" dirty="0"/>
              <a:t>ένα βασικό συστατικό της μεταγραφικής μηχανής, </a:t>
            </a:r>
            <a:r>
              <a:rPr lang="el-GR" dirty="0">
                <a:solidFill>
                  <a:srgbClr val="0000FF"/>
                </a:solidFill>
              </a:rPr>
              <a:t>περιλαμβάνει </a:t>
            </a:r>
            <a:r>
              <a:rPr lang="el-GR" b="1" dirty="0">
                <a:solidFill>
                  <a:srgbClr val="0000FF"/>
                </a:solidFill>
              </a:rPr>
              <a:t>μια επικράτεια </a:t>
            </a:r>
            <a:r>
              <a:rPr lang="en-US" b="1" dirty="0">
                <a:solidFill>
                  <a:srgbClr val="0000FF"/>
                </a:solidFill>
              </a:rPr>
              <a:t>bromo</a:t>
            </a:r>
            <a:r>
              <a:rPr lang="en-US" dirty="0"/>
              <a:t>.</a:t>
            </a:r>
            <a:r>
              <a:rPr lang="el-GR" dirty="0"/>
              <a:t> Αυτή η επικράτεια </a:t>
            </a:r>
            <a:r>
              <a:rPr lang="el-GR" b="1" dirty="0">
                <a:solidFill>
                  <a:srgbClr val="0000FF"/>
                </a:solidFill>
              </a:rPr>
              <a:t>κατευθύνει τη μεταγραφική μηχανή σε θέσεις ακετυλίωσης των νουκλεοσωμάτων</a:t>
            </a:r>
            <a:r>
              <a:rPr lang="el-GR" dirty="0"/>
              <a:t>, συνιστώντας έναν επιπλέον τρόπο με τον οποίο η ακετυλίωση συμβάλλει στην αυξημένη μεταγραφική δραστηριότητα του προσδεμένου </a:t>
            </a:r>
            <a:r>
              <a:rPr lang="en-US" dirty="0"/>
              <a:t>DNA.</a:t>
            </a:r>
            <a:endParaRPr lang="el-GR" dirty="0"/>
          </a:p>
          <a:p>
            <a:pPr marL="285750" lvl="1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l-GR" dirty="0"/>
              <a:t>Οι </a:t>
            </a:r>
            <a:r>
              <a:rPr lang="el-GR" b="1" dirty="0">
                <a:solidFill>
                  <a:srgbClr val="0000FF"/>
                </a:solidFill>
              </a:rPr>
              <a:t>επικράτειες </a:t>
            </a:r>
            <a:r>
              <a:rPr lang="en-US" b="1" dirty="0">
                <a:solidFill>
                  <a:srgbClr val="0000FF"/>
                </a:solidFill>
              </a:rPr>
              <a:t>chromo</a:t>
            </a:r>
            <a:r>
              <a:rPr lang="en-US" dirty="0"/>
              <a:t> </a:t>
            </a:r>
            <a:r>
              <a:rPr lang="el-GR" dirty="0"/>
              <a:t>που αναγνωρίζουν θέσεις μεθυλίωσης που σχετίζονται με </a:t>
            </a:r>
            <a:r>
              <a:rPr lang="el-GR" dirty="0">
                <a:solidFill>
                  <a:srgbClr val="0000FF"/>
                </a:solidFill>
              </a:rPr>
              <a:t>μεταγραφικά κατεσταλμένα γονίδια</a:t>
            </a:r>
            <a:r>
              <a:rPr lang="el-GR" dirty="0"/>
              <a:t> απαντώνται σε αρκετές πρωτεΐνες που είναι </a:t>
            </a:r>
            <a:r>
              <a:rPr lang="el-GR" b="1" dirty="0">
                <a:solidFill>
                  <a:srgbClr val="0000FF"/>
                </a:solidFill>
              </a:rPr>
              <a:t>σημαντικές για τη σύσταση της ετεροχρωματίνης</a:t>
            </a:r>
            <a:r>
              <a:rPr lang="el-GR" dirty="0"/>
              <a:t>, συμπεριλαμβανομένων </a:t>
            </a:r>
            <a:r>
              <a:rPr lang="el-GR" dirty="0">
                <a:solidFill>
                  <a:srgbClr val="0000FF"/>
                </a:solidFill>
              </a:rPr>
              <a:t>της πρωτεΐνης </a:t>
            </a:r>
            <a:r>
              <a:rPr lang="en-US" dirty="0">
                <a:solidFill>
                  <a:srgbClr val="0000FF"/>
                </a:solidFill>
              </a:rPr>
              <a:t>HP1</a:t>
            </a:r>
            <a:r>
              <a:rPr lang="en-US" dirty="0"/>
              <a:t> </a:t>
            </a:r>
            <a:r>
              <a:rPr lang="el-GR" dirty="0"/>
              <a:t>και των πρωτεϊνών </a:t>
            </a:r>
            <a:r>
              <a:rPr lang="en-US" dirty="0">
                <a:solidFill>
                  <a:srgbClr val="0000FF"/>
                </a:solidFill>
              </a:rPr>
              <a:t>polycomb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086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tIns="0" bIns="0" rtlCol="0" anchor="ctr"/>
      <a:lstStyle>
        <a:defPPr algn="ctr">
          <a:defRPr sz="1500" b="1" u="sng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6937</TotalTime>
  <Words>4224</Words>
  <Application>Microsoft Office PowerPoint</Application>
  <PresentationFormat>On-screen Show (4:3)</PresentationFormat>
  <Paragraphs>495</Paragraphs>
  <Slides>115</Slides>
  <Notes>114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0" baseType="lpstr">
      <vt:lpstr>Arial</vt:lpstr>
      <vt:lpstr>Calibri</vt:lpstr>
      <vt:lpstr>Wingdings</vt:lpstr>
      <vt:lpstr>Office Theme</vt:lpstr>
      <vt:lpstr>Image</vt:lpstr>
      <vt:lpstr>Η Γονιδιωματική Δομή, η Χρωματίνη και το Νουκλεόσωμα</vt:lpstr>
      <vt:lpstr>Η Γονιδιωματική Δομή, η Χρωματίνη και το Νουκλεόσωμα</vt:lpstr>
      <vt:lpstr>Γονιδιωματική αλληλουχία και Χρωμοσωμική ετερογένεια</vt:lpstr>
      <vt:lpstr>Γονιδιωματική αλληλουχία και Χρωμοσωμική ετερογένεια</vt:lpstr>
      <vt:lpstr>Γονιδιωματική αλληλουχία και Χρωμοσωμική ετερογένεια</vt:lpstr>
      <vt:lpstr>Γονιδιωματική αλληλουχία και Χρωμοσωμική ετερογένεια</vt:lpstr>
      <vt:lpstr>Γονιδιωματική αλληλουχία και Χρωμοσωμική ετερογένεια</vt:lpstr>
      <vt:lpstr>Γονιδιωματική αλληλουχία και Χρωμοσωμική ετερογένεια</vt:lpstr>
      <vt:lpstr>PowerPoint Presentation</vt:lpstr>
      <vt:lpstr>PowerPoint Presentation</vt:lpstr>
      <vt:lpstr>Γονιδιωματική αλληλουχία και Χρωμοσωμική ετερογένεια</vt:lpstr>
      <vt:lpstr>PowerPoint Presentation</vt:lpstr>
      <vt:lpstr>Γονιδιωματική αλληλουχία και Χρωμοσωμική ετερογένεια</vt:lpstr>
      <vt:lpstr>PowerPoint Presentation</vt:lpstr>
      <vt:lpstr>Γονιδιωματική αλληλουχία και Χρωμοσωμική ετερογένεια</vt:lpstr>
      <vt:lpstr>PowerPoint Presentation</vt:lpstr>
      <vt:lpstr>PowerPoint Presentation</vt:lpstr>
      <vt:lpstr>Γονιδιωματική αλληλουχία και Χρωμοσωμική ετερογένεια</vt:lpstr>
      <vt:lpstr>PowerPoint Presentation</vt:lpstr>
      <vt:lpstr>Το νουκλεόσωμα</vt:lpstr>
      <vt:lpstr>Το νουκλεόσωμα</vt:lpstr>
      <vt:lpstr>PowerPoint Presentation</vt:lpstr>
      <vt:lpstr>PowerPoint Presentation</vt:lpstr>
      <vt:lpstr>PowerPoint Presentation</vt:lpstr>
      <vt:lpstr>PowerPoint Presentation</vt:lpstr>
      <vt:lpstr>Το νουκλεόσωμα</vt:lpstr>
      <vt:lpstr>PowerPoint Presentation</vt:lpstr>
      <vt:lpstr>PowerPoint Presentation</vt:lpstr>
      <vt:lpstr>PowerPoint Presentation</vt:lpstr>
      <vt:lpstr>PowerPoint Presentation</vt:lpstr>
      <vt:lpstr>Το νουκλεόσωμα</vt:lpstr>
      <vt:lpstr>PowerPoint Presentation</vt:lpstr>
      <vt:lpstr>PowerPoint Presentation</vt:lpstr>
      <vt:lpstr>Το νουκλεόσωμα</vt:lpstr>
      <vt:lpstr>PowerPoint Presentation</vt:lpstr>
      <vt:lpstr>Το νουκλεόσωμα</vt:lpstr>
      <vt:lpstr>PowerPoint Presentation</vt:lpstr>
      <vt:lpstr>Το νουκλεόσωμα</vt:lpstr>
      <vt:lpstr>PowerPoint Presentation</vt:lpstr>
      <vt:lpstr>PowerPoint Presentation</vt:lpstr>
      <vt:lpstr>PowerPoint Presentation</vt:lpstr>
      <vt:lpstr>Δομή χρωματίνης υψηλότερης τάξης</vt:lpstr>
      <vt:lpstr>Δομή χρωματίνης υψηλότερης τάξης</vt:lpstr>
      <vt:lpstr>PowerPoint Presentation</vt:lpstr>
      <vt:lpstr>PowerPoint Presentation</vt:lpstr>
      <vt:lpstr>PowerPoint Presentation</vt:lpstr>
      <vt:lpstr>Δομή χρωματίνης υψηλότερης τάξης</vt:lpstr>
      <vt:lpstr>PowerPoint Presentation</vt:lpstr>
      <vt:lpstr>PowerPoint Presentation</vt:lpstr>
      <vt:lpstr>Δομή χρωματίνης υψηλότερης τάξης</vt:lpstr>
      <vt:lpstr>PowerPoint Presentation</vt:lpstr>
      <vt:lpstr>Δομή χρωματίνης υψηλότερης τάξης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Δομή χρωματίνης υψηλότερης τάξης</vt:lpstr>
      <vt:lpstr>PowerPoint Presentation</vt:lpstr>
      <vt:lpstr>PowerPoint Presentation</vt:lpstr>
      <vt:lpstr>PowerPoint Presentation</vt:lpstr>
      <vt:lpstr>PowerPoint Presentation</vt:lpstr>
      <vt:lpstr>Ρύθμιση της δομής της χρωματίνης</vt:lpstr>
      <vt:lpstr>Ρύθμιση της δομής της χρωματίνης</vt:lpstr>
      <vt:lpstr>Ρύθμιση της δομής της χρωματίνης</vt:lpstr>
      <vt:lpstr>PowerPoint Presentation</vt:lpstr>
      <vt:lpstr>Ρύθμιση της δομής της χρωματίνης</vt:lpstr>
      <vt:lpstr>PowerPoint Presentation</vt:lpstr>
      <vt:lpstr>PowerPoint Presentation</vt:lpstr>
      <vt:lpstr>PowerPoint Presentation</vt:lpstr>
      <vt:lpstr>Ρύθμιση της δομής της χρωματίνης</vt:lpstr>
      <vt:lpstr>PowerPoint Presentation</vt:lpstr>
      <vt:lpstr>PowerPoint Presentation</vt:lpstr>
      <vt:lpstr>Ρύθμιση της δομής της χρωματίνης</vt:lpstr>
      <vt:lpstr>Ρύθμιση της δομής της χρωματίνης</vt:lpstr>
      <vt:lpstr>Ρύθμιση της δομής της χρωματίνης</vt:lpstr>
      <vt:lpstr>PowerPoint Presentation</vt:lpstr>
      <vt:lpstr>PowerPoint Presentation</vt:lpstr>
      <vt:lpstr>Ρύθμιση της δομής της χρωματίνης</vt:lpstr>
      <vt:lpstr>PowerPoint Presentation</vt:lpstr>
      <vt:lpstr>Ρύθμιση της δομής της χρωματίνης</vt:lpstr>
      <vt:lpstr>Ρύθμιση της δομής της χρωματίνης</vt:lpstr>
      <vt:lpstr>PowerPoint Presentation</vt:lpstr>
      <vt:lpstr>PowerPoint Presentation</vt:lpstr>
      <vt:lpstr>Ρύθμιση της δομής της χρωματίνης</vt:lpstr>
      <vt:lpstr>PowerPoint Presentation</vt:lpstr>
      <vt:lpstr>Ρύθμιση της δομής της χρωματίνης</vt:lpstr>
      <vt:lpstr>PowerPoint Presentation</vt:lpstr>
      <vt:lpstr>PowerPoint Presentation</vt:lpstr>
      <vt:lpstr>Ρύθμιση της δομής της χρωματίνης</vt:lpstr>
      <vt:lpstr>Ρύθμιση της δομής της χρωματίνης</vt:lpstr>
      <vt:lpstr>Ρύθμιση της δομής της χρωματίνης</vt:lpstr>
      <vt:lpstr>PowerPoint Presentation</vt:lpstr>
      <vt:lpstr>Ρύθμιση της δομής της χρωματίνης</vt:lpstr>
      <vt:lpstr>Ρύθμιση της δομής της χρωματίνης</vt:lpstr>
      <vt:lpstr>PowerPoint Presentation</vt:lpstr>
      <vt:lpstr>Ρύθμιση της δομής της χρωματίνης</vt:lpstr>
      <vt:lpstr>PowerPoint Presentation</vt:lpstr>
      <vt:lpstr>Ρύθμιση της δομής της χρωματίνης</vt:lpstr>
      <vt:lpstr>Ρύθμιση της δομής της χρωματίνης</vt:lpstr>
      <vt:lpstr>Ρύθμιση της δομής της χρωματίνης</vt:lpstr>
      <vt:lpstr>PowerPoint Presentation</vt:lpstr>
      <vt:lpstr>Ρύθμιση της δομής της χρωματίνης</vt:lpstr>
      <vt:lpstr>Ρύθμιση της δομής της χρωματίνης</vt:lpstr>
      <vt:lpstr>Ρύθμιση της δομής της χρωματίνης</vt:lpstr>
      <vt:lpstr>PowerPoint Presentation</vt:lpstr>
      <vt:lpstr>Η συγκρότηση των νουκλεοσωμάτων</vt:lpstr>
      <vt:lpstr>Η συγκρότηση των νουκλεοσωμάτων</vt:lpstr>
      <vt:lpstr>PowerPoint Presentation</vt:lpstr>
      <vt:lpstr>PowerPoint Presentation</vt:lpstr>
      <vt:lpstr>Η συγκρότηση των νουκλεοσωμάτων</vt:lpstr>
      <vt:lpstr>PowerPoint Presentation</vt:lpstr>
      <vt:lpstr>PowerPoint Presentation</vt:lpstr>
      <vt:lpstr>Βιβλιογραφία</vt:lpstr>
      <vt:lpstr>PowerPoint Presentation</vt:lpstr>
    </vt:vector>
  </TitlesOfParts>
  <Company>University of Athens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Christos Kontos</dc:creator>
  <cp:lastModifiedBy>Christos Kontos</cp:lastModifiedBy>
  <cp:revision>551</cp:revision>
  <dcterms:created xsi:type="dcterms:W3CDTF">2013-05-26T20:29:32Z</dcterms:created>
  <dcterms:modified xsi:type="dcterms:W3CDTF">2023-10-10T07:57:25Z</dcterms:modified>
</cp:coreProperties>
</file>