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718" r:id="rId2"/>
    <p:sldId id="832" r:id="rId3"/>
    <p:sldId id="835" r:id="rId4"/>
    <p:sldId id="698" r:id="rId5"/>
    <p:sldId id="824" r:id="rId6"/>
    <p:sldId id="693" r:id="rId7"/>
    <p:sldId id="631" r:id="rId8"/>
    <p:sldId id="632" r:id="rId9"/>
    <p:sldId id="696" r:id="rId10"/>
    <p:sldId id="634" r:id="rId11"/>
    <p:sldId id="635" r:id="rId12"/>
    <p:sldId id="636" r:id="rId13"/>
    <p:sldId id="637" r:id="rId14"/>
    <p:sldId id="638" r:id="rId15"/>
    <p:sldId id="639" r:id="rId16"/>
    <p:sldId id="640" r:id="rId17"/>
    <p:sldId id="641" r:id="rId18"/>
    <p:sldId id="642" r:id="rId19"/>
    <p:sldId id="643" r:id="rId20"/>
    <p:sldId id="644" r:id="rId21"/>
    <p:sldId id="645" r:id="rId22"/>
    <p:sldId id="833" r:id="rId23"/>
    <p:sldId id="825" r:id="rId24"/>
    <p:sldId id="503" r:id="rId25"/>
    <p:sldId id="504" r:id="rId26"/>
    <p:sldId id="505" r:id="rId27"/>
    <p:sldId id="613" r:id="rId28"/>
    <p:sldId id="507" r:id="rId29"/>
    <p:sldId id="508" r:id="rId30"/>
    <p:sldId id="509" r:id="rId31"/>
    <p:sldId id="510" r:id="rId32"/>
    <p:sldId id="511" r:id="rId33"/>
    <p:sldId id="512" r:id="rId34"/>
    <p:sldId id="513" r:id="rId35"/>
    <p:sldId id="514" r:id="rId36"/>
    <p:sldId id="515" r:id="rId37"/>
    <p:sldId id="516" r:id="rId38"/>
    <p:sldId id="517" r:id="rId39"/>
    <p:sldId id="624" r:id="rId40"/>
    <p:sldId id="518" r:id="rId41"/>
    <p:sldId id="615" r:id="rId42"/>
    <p:sldId id="619" r:id="rId43"/>
    <p:sldId id="650" r:id="rId44"/>
    <p:sldId id="651" r:id="rId45"/>
    <p:sldId id="652" r:id="rId46"/>
    <p:sldId id="616" r:id="rId47"/>
    <p:sldId id="620" r:id="rId48"/>
    <p:sldId id="617" r:id="rId49"/>
    <p:sldId id="621" r:id="rId50"/>
    <p:sldId id="625" r:id="rId51"/>
    <p:sldId id="626" r:id="rId52"/>
    <p:sldId id="618" r:id="rId53"/>
    <p:sldId id="622" r:id="rId54"/>
    <p:sldId id="653" r:id="rId55"/>
    <p:sldId id="654" r:id="rId56"/>
    <p:sldId id="655" r:id="rId57"/>
    <p:sldId id="609" r:id="rId58"/>
    <p:sldId id="533" r:id="rId59"/>
    <p:sldId id="534" r:id="rId60"/>
    <p:sldId id="535" r:id="rId61"/>
    <p:sldId id="582" r:id="rId62"/>
    <p:sldId id="536" r:id="rId63"/>
    <p:sldId id="539" r:id="rId64"/>
    <p:sldId id="540" r:id="rId65"/>
    <p:sldId id="834" r:id="rId66"/>
    <p:sldId id="599" r:id="rId67"/>
    <p:sldId id="600" r:id="rId68"/>
    <p:sldId id="602" r:id="rId69"/>
    <p:sldId id="601" r:id="rId70"/>
    <p:sldId id="603" r:id="rId71"/>
    <p:sldId id="656" r:id="rId72"/>
    <p:sldId id="657" r:id="rId73"/>
    <p:sldId id="658" r:id="rId74"/>
    <p:sldId id="659" r:id="rId75"/>
    <p:sldId id="660" r:id="rId76"/>
    <p:sldId id="597" r:id="rId77"/>
    <p:sldId id="831" r:id="rId78"/>
    <p:sldId id="541" r:id="rId79"/>
    <p:sldId id="542" r:id="rId80"/>
    <p:sldId id="649" r:id="rId81"/>
    <p:sldId id="546" r:id="rId82"/>
    <p:sldId id="547" r:id="rId83"/>
    <p:sldId id="598" r:id="rId84"/>
    <p:sldId id="604" r:id="rId85"/>
    <p:sldId id="836" r:id="rId86"/>
    <p:sldId id="605" r:id="rId87"/>
    <p:sldId id="563" r:id="rId88"/>
    <p:sldId id="565" r:id="rId89"/>
    <p:sldId id="566" r:id="rId90"/>
    <p:sldId id="567" r:id="rId91"/>
    <p:sldId id="568" r:id="rId92"/>
    <p:sldId id="569" r:id="rId93"/>
    <p:sldId id="570" r:id="rId94"/>
    <p:sldId id="607" r:id="rId95"/>
    <p:sldId id="606" r:id="rId96"/>
    <p:sldId id="646" r:id="rId97"/>
    <p:sldId id="580" r:id="rId98"/>
    <p:sldId id="581" r:id="rId99"/>
    <p:sldId id="573" r:id="rId100"/>
    <p:sldId id="574" r:id="rId101"/>
    <p:sldId id="627" r:id="rId102"/>
    <p:sldId id="628" r:id="rId103"/>
    <p:sldId id="629" r:id="rId104"/>
    <p:sldId id="610" r:id="rId10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99FF33"/>
    <a:srgbClr val="FFFFCC"/>
    <a:srgbClr val="FF99FF"/>
    <a:srgbClr val="FF66FF"/>
    <a:srgbClr val="FF00FF"/>
    <a:srgbClr val="008000"/>
    <a:srgbClr val="00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81" autoAdjust="0"/>
  </p:normalViewPr>
  <p:slideViewPr>
    <p:cSldViewPr>
      <p:cViewPr>
        <p:scale>
          <a:sx n="64" d="100"/>
          <a:sy n="64" d="100"/>
        </p:scale>
        <p:origin x="-133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5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59DB533-FF2E-4BEA-8175-7F8493EB5BF3}" type="datetimeFigureOut">
              <a:rPr lang="el-GR"/>
              <a:pPr>
                <a:defRPr/>
              </a:pPr>
              <a:t>23/11/2025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15AB267-89BB-42FD-9AE9-4BB5CEBD1870}"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5</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err="1"/>
              <a:t>Vermeij</a:t>
            </a:r>
            <a:r>
              <a:rPr lang="en-US" sz="1200" baseline="0" dirty="0"/>
              <a:t> 2005 PNAS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14</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15</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16</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17</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18</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19</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20</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21</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22</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23</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6</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0EA9D-2F4F-4336-A45A-7031BDE3D83F}" type="slidenum">
              <a:rPr lang="el-GR"/>
              <a:pPr fontAlgn="base">
                <a:spcBef>
                  <a:spcPct val="0"/>
                </a:spcBef>
                <a:spcAft>
                  <a:spcPct val="0"/>
                </a:spcAft>
              </a:pPr>
              <a:t>24</a:t>
            </a:fld>
            <a:endParaRPr lang="el-G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25</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810047-EC7B-46BE-AAC6-964953841C6C}" type="slidenum">
              <a:rPr lang="el-GR"/>
              <a:pPr fontAlgn="base">
                <a:spcBef>
                  <a:spcPct val="0"/>
                </a:spcBef>
                <a:spcAft>
                  <a:spcPct val="0"/>
                </a:spcAft>
              </a:pPr>
              <a:t>26</a:t>
            </a:fld>
            <a:endParaRPr lang="el-G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810047-EC7B-46BE-AAC6-964953841C6C}" type="slidenum">
              <a:rPr lang="el-GR"/>
              <a:pPr fontAlgn="base">
                <a:spcBef>
                  <a:spcPct val="0"/>
                </a:spcBef>
                <a:spcAft>
                  <a:spcPct val="0"/>
                </a:spcAft>
              </a:pPr>
              <a:t>27</a:t>
            </a:fld>
            <a:endParaRPr lang="el-G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649632-262E-4F5F-8F57-41C09141D9DA}" type="slidenum">
              <a:rPr lang="el-GR"/>
              <a:pPr fontAlgn="base">
                <a:spcBef>
                  <a:spcPct val="0"/>
                </a:spcBef>
                <a:spcAft>
                  <a:spcPct val="0"/>
                </a:spcAft>
              </a:pPr>
              <a:t>28</a:t>
            </a:fld>
            <a:endParaRPr lang="el-G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BC2353-C964-41D5-B434-DF7771A79ABA}" type="slidenum">
              <a:rPr lang="el-GR"/>
              <a:pPr fontAlgn="base">
                <a:spcBef>
                  <a:spcPct val="0"/>
                </a:spcBef>
                <a:spcAft>
                  <a:spcPct val="0"/>
                </a:spcAft>
              </a:pPr>
              <a:t>29</a:t>
            </a:fld>
            <a:endParaRPr lang="el-G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FE5FC7-1ABB-4182-92FC-19CC55AD9A05}" type="slidenum">
              <a:rPr lang="el-GR"/>
              <a:pPr fontAlgn="base">
                <a:spcBef>
                  <a:spcPct val="0"/>
                </a:spcBef>
                <a:spcAft>
                  <a:spcPct val="0"/>
                </a:spcAft>
              </a:pPr>
              <a:t>31</a:t>
            </a:fld>
            <a:endParaRPr lang="el-G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l-GR"/>
              <a:t>Αίγειρος </a:t>
            </a:r>
            <a:r>
              <a:rPr lang="en-US"/>
              <a:t>Populus nigra</a:t>
            </a:r>
          </a:p>
          <a:p>
            <a:pPr>
              <a:spcBef>
                <a:spcPct val="0"/>
              </a:spcBef>
            </a:pPr>
            <a:r>
              <a:rPr lang="el-GR"/>
              <a:t>Λεύκη </a:t>
            </a:r>
            <a:r>
              <a:rPr lang="en-US"/>
              <a:t>Populus alba</a:t>
            </a:r>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B064CF-850B-4D82-B0E7-533D11748994}" type="slidenum">
              <a:rPr lang="el-GR"/>
              <a:pPr fontAlgn="base">
                <a:spcBef>
                  <a:spcPct val="0"/>
                </a:spcBef>
                <a:spcAft>
                  <a:spcPct val="0"/>
                </a:spcAft>
              </a:pPr>
              <a:t>32</a:t>
            </a:fld>
            <a:endParaRPr lang="el-G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E58EA8-1D26-46E9-B1F6-C89157DC5891}" type="slidenum">
              <a:rPr lang="el-GR"/>
              <a:pPr fontAlgn="base">
                <a:spcBef>
                  <a:spcPct val="0"/>
                </a:spcBef>
                <a:spcAft>
                  <a:spcPct val="0"/>
                </a:spcAft>
              </a:pPr>
              <a:t>33</a:t>
            </a:fld>
            <a:endParaRPr lang="el-G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233017-D620-4B40-9752-7710362F8DF2}" type="slidenum">
              <a:rPr lang="el-GR"/>
              <a:pPr fontAlgn="base">
                <a:spcBef>
                  <a:spcPct val="0"/>
                </a:spcBef>
                <a:spcAft>
                  <a:spcPct val="0"/>
                </a:spcAft>
              </a:pPr>
              <a:t>34</a:t>
            </a:fld>
            <a:endParaRPr lang="el-G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7</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6A3A6D-499A-4BCE-B579-2A7E19638E5A}" type="slidenum">
              <a:rPr lang="el-GR"/>
              <a:pPr fontAlgn="base">
                <a:spcBef>
                  <a:spcPct val="0"/>
                </a:spcBef>
                <a:spcAft>
                  <a:spcPct val="0"/>
                </a:spcAft>
              </a:pPr>
              <a:t>35</a:t>
            </a:fld>
            <a:endParaRPr lang="el-G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C01D0C-49D3-4FF2-A9AB-196508A63805}" type="slidenum">
              <a:rPr lang="el-GR"/>
              <a:pPr fontAlgn="base">
                <a:spcBef>
                  <a:spcPct val="0"/>
                </a:spcBef>
                <a:spcAft>
                  <a:spcPct val="0"/>
                </a:spcAft>
              </a:pPr>
              <a:t>36</a:t>
            </a:fld>
            <a:endParaRPr lang="el-G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A3ED63-E0CB-4115-AED8-81180C0B9D3B}" type="slidenum">
              <a:rPr lang="el-GR"/>
              <a:pPr fontAlgn="base">
                <a:spcBef>
                  <a:spcPct val="0"/>
                </a:spcBef>
                <a:spcAft>
                  <a:spcPct val="0"/>
                </a:spcAft>
              </a:pPr>
              <a:t>37</a:t>
            </a:fld>
            <a:endParaRPr lang="el-G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CE57B8-7E88-45C8-9053-444E5526591A}" type="slidenum">
              <a:rPr lang="el-GR"/>
              <a:pPr fontAlgn="base">
                <a:spcBef>
                  <a:spcPct val="0"/>
                </a:spcBef>
                <a:spcAft>
                  <a:spcPct val="0"/>
                </a:spcAft>
              </a:pPr>
              <a:t>38</a:t>
            </a:fld>
            <a:endParaRPr lang="el-G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39</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A0D80F-97CE-480D-BA03-AA37B2784604}" type="slidenum">
              <a:rPr lang="el-GR"/>
              <a:pPr fontAlgn="base">
                <a:spcBef>
                  <a:spcPct val="0"/>
                </a:spcBef>
                <a:spcAft>
                  <a:spcPct val="0"/>
                </a:spcAft>
              </a:pPr>
              <a:t>40</a:t>
            </a:fld>
            <a:endParaRPr lang="el-GR"/>
          </a:p>
        </p:txBody>
      </p:sp>
      <p:sp>
        <p:nvSpPr>
          <p:cNvPr id="788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88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l-GR" dirty="0"/>
              <a:t>A </a:t>
            </a:r>
            <a:r>
              <a:rPr lang="el-GR" dirty="0" err="1"/>
              <a:t>Dictionary</a:t>
            </a:r>
            <a:r>
              <a:rPr lang="el-GR" dirty="0"/>
              <a:t> </a:t>
            </a:r>
            <a:r>
              <a:rPr lang="el-GR" dirty="0" err="1"/>
              <a:t>of</a:t>
            </a:r>
            <a:r>
              <a:rPr lang="el-GR" dirty="0"/>
              <a:t> </a:t>
            </a:r>
            <a:r>
              <a:rPr lang="el-GR" dirty="0" err="1"/>
              <a:t>Botany</a:t>
            </a:r>
            <a:r>
              <a:rPr lang="el-GR" dirty="0"/>
              <a:t> (</a:t>
            </a:r>
            <a:r>
              <a:rPr lang="el-GR" dirty="0" err="1"/>
              <a:t>Little</a:t>
            </a:r>
            <a:r>
              <a:rPr lang="el-GR" dirty="0"/>
              <a:t> &amp; </a:t>
            </a:r>
            <a:r>
              <a:rPr lang="el-GR" dirty="0" err="1"/>
              <a:t>Jones</a:t>
            </a:r>
            <a:r>
              <a:rPr lang="el-GR" dirty="0"/>
              <a:t>)</a:t>
            </a:r>
            <a:r>
              <a:rPr lang="en-US" dirty="0"/>
              <a:t>, </a:t>
            </a:r>
            <a:r>
              <a:rPr lang="el-GR" dirty="0" err="1"/>
              <a:t>Van</a:t>
            </a:r>
            <a:r>
              <a:rPr lang="el-GR" dirty="0"/>
              <a:t> </a:t>
            </a:r>
            <a:r>
              <a:rPr lang="el-GR" dirty="0" err="1"/>
              <a:t>Nostrand</a:t>
            </a:r>
            <a:r>
              <a:rPr lang="el-GR" dirty="0"/>
              <a:t> </a:t>
            </a:r>
            <a:r>
              <a:rPr lang="el-GR" dirty="0" err="1"/>
              <a:t>Reinhold</a:t>
            </a:r>
            <a:r>
              <a:rPr lang="el-GR" dirty="0"/>
              <a:t> 1980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41</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42</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43</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44</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8</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45</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46</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47</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48</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49</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50</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51</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52</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53</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54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9</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55</a:t>
            </a:fld>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56</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DCF3C9-005E-4956-83E2-49414EC16A68}" type="slidenum">
              <a:rPr lang="el-GR"/>
              <a:pPr fontAlgn="base">
                <a:spcBef>
                  <a:spcPct val="0"/>
                </a:spcBef>
                <a:spcAft>
                  <a:spcPct val="0"/>
                </a:spcAft>
              </a:pPr>
              <a:t>57</a:t>
            </a:fld>
            <a:endParaRPr lang="el-G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36BD92-B1DA-4154-BBB3-A4E808CE5631}" type="slidenum">
              <a:rPr lang="el-GR"/>
              <a:pPr fontAlgn="base">
                <a:spcBef>
                  <a:spcPct val="0"/>
                </a:spcBef>
                <a:spcAft>
                  <a:spcPct val="0"/>
                </a:spcAft>
              </a:pPr>
              <a:t>58</a:t>
            </a:fld>
            <a:endParaRPr lang="el-G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E2B157-6CE1-4EB0-8C3C-7C79F2A8FABD}" type="slidenum">
              <a:rPr lang="el-GR"/>
              <a:pPr fontAlgn="base">
                <a:spcBef>
                  <a:spcPct val="0"/>
                </a:spcBef>
                <a:spcAft>
                  <a:spcPct val="0"/>
                </a:spcAft>
              </a:pPr>
              <a:t>59</a:t>
            </a:fld>
            <a:endParaRPr lang="el-G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2484D3-07D0-44F7-9ED6-58939108EA0E}" type="slidenum">
              <a:rPr lang="el-GR"/>
              <a:pPr fontAlgn="base">
                <a:spcBef>
                  <a:spcPct val="0"/>
                </a:spcBef>
                <a:spcAft>
                  <a:spcPct val="0"/>
                </a:spcAft>
              </a:pPr>
              <a:t>60</a:t>
            </a:fld>
            <a:endParaRPr lang="el-G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err="1"/>
              <a:t>Reznick</a:t>
            </a:r>
            <a:r>
              <a:rPr lang="en-US" baseline="0" dirty="0"/>
              <a:t> &amp; </a:t>
            </a:r>
            <a:r>
              <a:rPr lang="en-US" baseline="0" dirty="0" err="1"/>
              <a:t>Ricklefs</a:t>
            </a:r>
            <a:r>
              <a:rPr lang="en-US" baseline="0" dirty="0"/>
              <a:t> 2019 Nature [Darwin’s bridge …]</a:t>
            </a:r>
            <a:endParaRPr lang="el-GR" dirty="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BBA6F5-2505-4993-AF21-02B58DF9D6CA}" type="slidenum">
              <a:rPr lang="el-GR"/>
              <a:pPr fontAlgn="base">
                <a:spcBef>
                  <a:spcPct val="0"/>
                </a:spcBef>
                <a:spcAft>
                  <a:spcPct val="0"/>
                </a:spcAft>
              </a:pPr>
              <a:t>61</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fontScale="92500" lnSpcReduction="10000"/>
          </a:bodyPr>
          <a:lstStyle/>
          <a:p>
            <a:pPr fontAlgn="auto">
              <a:spcBef>
                <a:spcPts val="0"/>
              </a:spcBef>
              <a:spcAft>
                <a:spcPts val="0"/>
              </a:spcAft>
              <a:defRPr/>
            </a:pPr>
            <a:r>
              <a:rPr lang="fr-FR" dirty="0"/>
              <a:t>p. 428 </a:t>
            </a:r>
            <a:r>
              <a:rPr lang="fr-FR" dirty="0" err="1"/>
              <a:t>Biology</a:t>
            </a:r>
            <a:r>
              <a:rPr lang="fr-FR" dirty="0"/>
              <a:t> </a:t>
            </a:r>
            <a:r>
              <a:rPr lang="fr-FR" dirty="0" err="1"/>
              <a:t>ed</a:t>
            </a:r>
            <a:r>
              <a:rPr lang="fr-FR" dirty="0"/>
              <a:t>. 8, 2008 (</a:t>
            </a:r>
            <a:r>
              <a:rPr lang="fr-FR" dirty="0" err="1"/>
              <a:t>Solomon</a:t>
            </a:r>
            <a:r>
              <a:rPr lang="fr-FR" dirty="0"/>
              <a:t>, Berg, Martin) Thomson Books</a:t>
            </a:r>
          </a:p>
          <a:p>
            <a:pPr fontAlgn="auto">
              <a:spcBef>
                <a:spcPts val="0"/>
              </a:spcBef>
              <a:spcAft>
                <a:spcPts val="0"/>
              </a:spcAft>
              <a:defRPr/>
            </a:pPr>
            <a:r>
              <a:rPr lang="fr-FR" dirty="0"/>
              <a:t>MICROEVOLUTION</a:t>
            </a:r>
          </a:p>
          <a:p>
            <a:pPr fontAlgn="auto">
              <a:spcBef>
                <a:spcPts val="0"/>
              </a:spcBef>
              <a:spcAft>
                <a:spcPts val="0"/>
              </a:spcAft>
              <a:defRPr/>
            </a:pPr>
            <a:r>
              <a:rPr lang="fr-FR" dirty="0"/>
              <a:t>Learning Objectives</a:t>
            </a:r>
          </a:p>
          <a:p>
            <a:pPr fontAlgn="auto">
              <a:spcBef>
                <a:spcPts val="0"/>
              </a:spcBef>
              <a:spcAft>
                <a:spcPts val="0"/>
              </a:spcAft>
              <a:defRPr/>
            </a:pPr>
            <a:r>
              <a:rPr lang="fr-FR" dirty="0"/>
              <a:t>5 </a:t>
            </a:r>
            <a:r>
              <a:rPr lang="fr-FR" dirty="0" err="1"/>
              <a:t>Define</a:t>
            </a:r>
            <a:r>
              <a:rPr lang="fr-FR" dirty="0"/>
              <a:t> </a:t>
            </a:r>
            <a:r>
              <a:rPr lang="fr-FR" i="1" dirty="0" err="1"/>
              <a:t>microevolution</a:t>
            </a:r>
            <a:r>
              <a:rPr lang="fr-FR" i="1" dirty="0"/>
              <a:t>.</a:t>
            </a:r>
          </a:p>
          <a:p>
            <a:pPr fontAlgn="auto">
              <a:spcBef>
                <a:spcPts val="0"/>
              </a:spcBef>
              <a:spcAft>
                <a:spcPts val="0"/>
              </a:spcAft>
              <a:defRPr/>
            </a:pPr>
            <a:r>
              <a:rPr lang="en-US" dirty="0"/>
              <a:t>6 Discuss how each of the following </a:t>
            </a:r>
            <a:r>
              <a:rPr lang="en-US" dirty="0" err="1"/>
              <a:t>microevolutionary</a:t>
            </a:r>
            <a:r>
              <a:rPr lang="en-US" dirty="0"/>
              <a:t> forces</a:t>
            </a:r>
          </a:p>
          <a:p>
            <a:pPr fontAlgn="auto">
              <a:spcBef>
                <a:spcPts val="0"/>
              </a:spcBef>
              <a:spcAft>
                <a:spcPts val="0"/>
              </a:spcAft>
              <a:defRPr/>
            </a:pPr>
            <a:r>
              <a:rPr lang="en-US" dirty="0"/>
              <a:t>alters allele frequencies in populations: nonrandom mating,</a:t>
            </a:r>
          </a:p>
          <a:p>
            <a:pPr fontAlgn="auto">
              <a:spcBef>
                <a:spcPts val="0"/>
              </a:spcBef>
              <a:spcAft>
                <a:spcPts val="0"/>
              </a:spcAft>
              <a:defRPr/>
            </a:pPr>
            <a:r>
              <a:rPr lang="en-US" dirty="0"/>
              <a:t>mutation, genetic drift, gene flow, and natural selection.</a:t>
            </a:r>
          </a:p>
          <a:p>
            <a:pPr fontAlgn="auto">
              <a:spcBef>
                <a:spcPts val="0"/>
              </a:spcBef>
              <a:spcAft>
                <a:spcPts val="0"/>
              </a:spcAft>
              <a:defRPr/>
            </a:pPr>
            <a:r>
              <a:rPr lang="en-US" dirty="0"/>
              <a:t>7 Distinguish among stabilizing selection, directional selection,</a:t>
            </a:r>
          </a:p>
          <a:p>
            <a:pPr fontAlgn="auto">
              <a:spcBef>
                <a:spcPts val="0"/>
              </a:spcBef>
              <a:spcAft>
                <a:spcPts val="0"/>
              </a:spcAft>
              <a:defRPr/>
            </a:pPr>
            <a:r>
              <a:rPr lang="en-US" dirty="0"/>
              <a:t>and disruptive selection, and give an example of each.</a:t>
            </a:r>
          </a:p>
          <a:p>
            <a:pPr fontAlgn="auto">
              <a:spcBef>
                <a:spcPts val="0"/>
              </a:spcBef>
              <a:spcAft>
                <a:spcPts val="0"/>
              </a:spcAft>
              <a:defRPr/>
            </a:pPr>
            <a:r>
              <a:rPr lang="en-US" dirty="0"/>
              <a:t>Evolution represents a departure from the Hardy–Weinberg</a:t>
            </a:r>
          </a:p>
          <a:p>
            <a:pPr fontAlgn="auto">
              <a:spcBef>
                <a:spcPts val="0"/>
              </a:spcBef>
              <a:spcAft>
                <a:spcPts val="0"/>
              </a:spcAft>
              <a:defRPr/>
            </a:pPr>
            <a:r>
              <a:rPr lang="en-US" dirty="0"/>
              <a:t>principle of genetic equilibrium. The degree of departure between</a:t>
            </a:r>
          </a:p>
          <a:p>
            <a:pPr fontAlgn="auto">
              <a:spcBef>
                <a:spcPts val="0"/>
              </a:spcBef>
              <a:spcAft>
                <a:spcPts val="0"/>
              </a:spcAft>
              <a:defRPr/>
            </a:pPr>
            <a:r>
              <a:rPr lang="en-US" dirty="0"/>
              <a:t>the observed allele or genotype frequencies and those expected</a:t>
            </a:r>
          </a:p>
          <a:p>
            <a:pPr fontAlgn="auto">
              <a:spcBef>
                <a:spcPts val="0"/>
              </a:spcBef>
              <a:spcAft>
                <a:spcPts val="0"/>
              </a:spcAft>
              <a:defRPr/>
            </a:pPr>
            <a:r>
              <a:rPr lang="en-US" dirty="0"/>
              <a:t>by the Hardy–Weinberg principle indicates the amount</a:t>
            </a:r>
          </a:p>
          <a:p>
            <a:pPr fontAlgn="auto">
              <a:spcBef>
                <a:spcPts val="0"/>
              </a:spcBef>
              <a:spcAft>
                <a:spcPts val="0"/>
              </a:spcAft>
              <a:defRPr/>
            </a:pPr>
            <a:r>
              <a:rPr lang="en-US" dirty="0"/>
              <a:t>of evolutionary change. This type of evolution—generation-to generation</a:t>
            </a:r>
          </a:p>
          <a:p>
            <a:pPr fontAlgn="auto">
              <a:spcBef>
                <a:spcPts val="0"/>
              </a:spcBef>
              <a:spcAft>
                <a:spcPts val="0"/>
              </a:spcAft>
              <a:defRPr/>
            </a:pPr>
            <a:r>
              <a:rPr lang="en-US" dirty="0"/>
              <a:t>changes in allele or genotype frequencies </a:t>
            </a:r>
            <a:r>
              <a:rPr lang="en-US" i="1" dirty="0"/>
              <a:t>within a</a:t>
            </a:r>
          </a:p>
          <a:p>
            <a:pPr fontAlgn="auto">
              <a:spcBef>
                <a:spcPts val="0"/>
              </a:spcBef>
              <a:spcAft>
                <a:spcPts val="0"/>
              </a:spcAft>
              <a:defRPr/>
            </a:pPr>
            <a:r>
              <a:rPr lang="en-US" dirty="0"/>
              <a:t>population—is sometimes referred to as microevolution, because</a:t>
            </a:r>
          </a:p>
          <a:p>
            <a:pPr fontAlgn="auto">
              <a:spcBef>
                <a:spcPts val="0"/>
              </a:spcBef>
              <a:spcAft>
                <a:spcPts val="0"/>
              </a:spcAft>
              <a:defRPr/>
            </a:pPr>
            <a:r>
              <a:rPr lang="en-US" dirty="0"/>
              <a:t>it often involves relatively small or minor changes, usually</a:t>
            </a:r>
          </a:p>
          <a:p>
            <a:pPr fontAlgn="auto">
              <a:spcBef>
                <a:spcPts val="0"/>
              </a:spcBef>
              <a:spcAft>
                <a:spcPts val="0"/>
              </a:spcAft>
              <a:defRPr/>
            </a:pPr>
            <a:r>
              <a:rPr lang="fr-FR" dirty="0"/>
              <a:t>over a few generations.</a:t>
            </a:r>
          </a:p>
          <a:p>
            <a:pPr fontAlgn="auto">
              <a:spcBef>
                <a:spcPts val="0"/>
              </a:spcBef>
              <a:spcAft>
                <a:spcPts val="0"/>
              </a:spcAft>
              <a:defRPr/>
            </a:pPr>
            <a:r>
              <a:rPr lang="en-US" dirty="0"/>
              <a:t>Changes in the allele frequencies of a population result from</a:t>
            </a:r>
          </a:p>
          <a:p>
            <a:pPr fontAlgn="auto">
              <a:spcBef>
                <a:spcPts val="0"/>
              </a:spcBef>
              <a:spcAft>
                <a:spcPts val="0"/>
              </a:spcAft>
              <a:defRPr/>
            </a:pPr>
            <a:r>
              <a:rPr lang="fr-FR" dirty="0"/>
              <a:t>five </a:t>
            </a:r>
            <a:r>
              <a:rPr lang="fr-FR" dirty="0" err="1"/>
              <a:t>microevolutionary</a:t>
            </a:r>
            <a:r>
              <a:rPr lang="fr-FR" dirty="0"/>
              <a:t> </a:t>
            </a:r>
            <a:r>
              <a:rPr lang="fr-FR" dirty="0" err="1"/>
              <a:t>processes</a:t>
            </a:r>
            <a:r>
              <a:rPr lang="fr-FR" dirty="0"/>
              <a:t>: </a:t>
            </a:r>
            <a:r>
              <a:rPr lang="fr-FR" dirty="0" err="1"/>
              <a:t>nonrandom</a:t>
            </a:r>
            <a:r>
              <a:rPr lang="fr-FR" dirty="0"/>
              <a:t> </a:t>
            </a:r>
            <a:r>
              <a:rPr lang="fr-FR" dirty="0" err="1"/>
              <a:t>mating</a:t>
            </a:r>
            <a:r>
              <a:rPr lang="fr-FR" dirty="0"/>
              <a:t>, mutation,</a:t>
            </a:r>
          </a:p>
          <a:p>
            <a:pPr fontAlgn="auto">
              <a:spcBef>
                <a:spcPts val="0"/>
              </a:spcBef>
              <a:spcAft>
                <a:spcPts val="0"/>
              </a:spcAft>
              <a:defRPr/>
            </a:pPr>
            <a:r>
              <a:rPr lang="en-US" dirty="0"/>
              <a:t>genetic drift, gene fl </a:t>
            </a:r>
            <a:r>
              <a:rPr lang="en-US" dirty="0" err="1"/>
              <a:t>ow</a:t>
            </a:r>
            <a:r>
              <a:rPr lang="en-US" dirty="0"/>
              <a:t>, and natural selection. These </a:t>
            </a:r>
            <a:r>
              <a:rPr lang="en-US" dirty="0" err="1"/>
              <a:t>microevolutionary</a:t>
            </a:r>
            <a:endParaRPr lang="en-US" dirty="0"/>
          </a:p>
          <a:p>
            <a:pPr fontAlgn="auto">
              <a:spcBef>
                <a:spcPts val="0"/>
              </a:spcBef>
              <a:spcAft>
                <a:spcPts val="0"/>
              </a:spcAft>
              <a:defRPr/>
            </a:pPr>
            <a:r>
              <a:rPr lang="en-US" dirty="0"/>
              <a:t>processes are the opposite of the conditions that must</a:t>
            </a:r>
          </a:p>
          <a:p>
            <a:pPr fontAlgn="auto">
              <a:spcBef>
                <a:spcPts val="0"/>
              </a:spcBef>
              <a:spcAft>
                <a:spcPts val="0"/>
              </a:spcAft>
              <a:defRPr/>
            </a:pPr>
            <a:r>
              <a:rPr lang="en-US" dirty="0"/>
              <a:t>be met if a population is in genetic equilibrium. When one or</a:t>
            </a:r>
          </a:p>
          <a:p>
            <a:pPr fontAlgn="auto">
              <a:spcBef>
                <a:spcPts val="0"/>
              </a:spcBef>
              <a:spcAft>
                <a:spcPts val="0"/>
              </a:spcAft>
              <a:defRPr/>
            </a:pPr>
            <a:r>
              <a:rPr lang="en-US" dirty="0"/>
              <a:t>more of these processes acts on a population, allele or genotype</a:t>
            </a:r>
          </a:p>
          <a:p>
            <a:pPr fontAlgn="auto">
              <a:spcBef>
                <a:spcPts val="0"/>
              </a:spcBef>
              <a:spcAft>
                <a:spcPts val="0"/>
              </a:spcAft>
              <a:defRPr/>
            </a:pPr>
            <a:r>
              <a:rPr lang="en-US" dirty="0"/>
              <a:t>frequencies change from one generation to the next.</a:t>
            </a:r>
            <a:endParaRPr lang="fr-FR" dirty="0"/>
          </a:p>
        </p:txBody>
      </p:sp>
      <p:sp>
        <p:nvSpPr>
          <p:cNvPr id="9114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7AFD57-DEC6-477B-8B40-BCCF832E4415}" type="slidenum">
              <a:rPr lang="el-GR"/>
              <a:pPr fontAlgn="base">
                <a:spcBef>
                  <a:spcPct val="0"/>
                </a:spcBef>
                <a:spcAft>
                  <a:spcPct val="0"/>
                </a:spcAft>
              </a:pPr>
              <a:t>62</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a:t>p. 419 Biology ed. 8, 2008 (Solomon, Berg, Martin) Thomson Books</a:t>
            </a:r>
          </a:p>
          <a:p>
            <a:pPr>
              <a:spcBef>
                <a:spcPct val="0"/>
              </a:spcBef>
            </a:pPr>
            <a:endParaRPr lang="fr-FR"/>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63</a:t>
            </a:fld>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a:p>
            <a:pPr>
              <a:spcBef>
                <a:spcPct val="0"/>
              </a:spcBef>
            </a:pPr>
            <a:endParaRPr lang="el-GR" dirty="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D1B93E-9C88-46C2-8E89-A2B1A3796B41}" type="slidenum">
              <a:rPr lang="el-GR"/>
              <a:pPr fontAlgn="base">
                <a:spcBef>
                  <a:spcPct val="0"/>
                </a:spcBef>
                <a:spcAft>
                  <a:spcPct val="0"/>
                </a:spcAft>
              </a:pPr>
              <a:t>64</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10</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err="1" smtClean="0">
                <a:solidFill>
                  <a:schemeClr val="tx1"/>
                </a:solidFill>
                <a:latin typeface="+mn-lt"/>
                <a:ea typeface="+mn-ea"/>
                <a:cs typeface="+mn-cs"/>
              </a:rPr>
              <a:t>Emlen</a:t>
            </a:r>
            <a:r>
              <a:rPr lang="en-US" sz="1200" b="0" kern="1200" baseline="0" dirty="0" smtClean="0">
                <a:solidFill>
                  <a:schemeClr val="tx1"/>
                </a:solidFill>
                <a:latin typeface="+mn-lt"/>
                <a:ea typeface="+mn-ea"/>
                <a:cs typeface="+mn-cs"/>
              </a:rPr>
              <a:t>-Zimmer Evolution</a:t>
            </a:r>
            <a:endParaRPr lang="fr-FR" altLang="el-GR" dirty="0"/>
          </a:p>
          <a:p>
            <a:pPr>
              <a:spcBef>
                <a:spcPct val="0"/>
              </a:spcBef>
            </a:pPr>
            <a:endParaRPr lang="el-GR" dirty="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624554-B021-48FD-BB03-6AD0BA939DED}" type="slidenum">
              <a:rPr lang="el-GR"/>
              <a:pPr fontAlgn="base">
                <a:spcBef>
                  <a:spcPct val="0"/>
                </a:spcBef>
                <a:spcAft>
                  <a:spcPct val="0"/>
                </a:spcAft>
              </a:pPr>
              <a:t>65</a:t>
            </a:fld>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el-GR" dirty="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624554-B021-48FD-BB03-6AD0BA939DED}" type="slidenum">
              <a:rPr lang="el-GR"/>
              <a:pPr fontAlgn="base">
                <a:spcBef>
                  <a:spcPct val="0"/>
                </a:spcBef>
                <a:spcAft>
                  <a:spcPct val="0"/>
                </a:spcAft>
              </a:pPr>
              <a:t>66</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67</a:t>
            </a:fld>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dirty="0" err="1"/>
              <a:t>Φωτο</a:t>
            </a:r>
            <a:r>
              <a:rPr lang="el-GR" baseline="0" dirty="0"/>
              <a:t> Κ Θάνος</a:t>
            </a: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68</a:t>
            </a:fld>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l-GR" dirty="0" err="1"/>
              <a:t>Φωτο</a:t>
            </a:r>
            <a:r>
              <a:rPr lang="el-GR" baseline="0" dirty="0"/>
              <a:t> Κ Θάνος</a:t>
            </a:r>
            <a:endParaRPr lang="fr-F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69</a:t>
            </a:fld>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70</a:t>
            </a:fld>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9C0C17-8694-4908-BB9C-709A53F0E208}" type="slidenum">
              <a:rPr lang="el-GR"/>
              <a:pPr fontAlgn="base">
                <a:spcBef>
                  <a:spcPct val="0"/>
                </a:spcBef>
                <a:spcAft>
                  <a:spcPct val="0"/>
                </a:spcAft>
              </a:pPr>
              <a:t>71</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a:p>
            <a:pPr>
              <a:spcBef>
                <a:spcPct val="0"/>
              </a:spcBef>
            </a:pPr>
            <a:endParaRPr lang="el-GR" dirty="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26DC6-6078-46B0-BB32-0C47081D0B0C}" type="slidenum">
              <a:rPr lang="el-GR"/>
              <a:pPr fontAlgn="base">
                <a:spcBef>
                  <a:spcPct val="0"/>
                </a:spcBef>
                <a:spcAft>
                  <a:spcPct val="0"/>
                </a:spcAft>
              </a:pPr>
              <a:t>72</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26DC6-6078-46B0-BB32-0C47081D0B0C}" type="slidenum">
              <a:rPr lang="el-GR"/>
              <a:pPr fontAlgn="base">
                <a:spcBef>
                  <a:spcPct val="0"/>
                </a:spcBef>
                <a:spcAft>
                  <a:spcPct val="0"/>
                </a:spcAft>
              </a:pPr>
              <a:t>73</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DCF3C9-005E-4956-83E2-49414EC16A68}" type="slidenum">
              <a:rPr lang="el-GR"/>
              <a:pPr fontAlgn="base">
                <a:spcBef>
                  <a:spcPct val="0"/>
                </a:spcBef>
                <a:spcAft>
                  <a:spcPct val="0"/>
                </a:spcAft>
              </a:pPr>
              <a:t>74</a:t>
            </a:fld>
            <a:endParaRPr lang="el-G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l-GR"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11</a:t>
            </a:fld>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a:t>Lambers 2008</a:t>
            </a:r>
            <a:endParaRPr lang="el-G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191765-490B-4D37-B74B-776F53C41A65}" type="slidenum">
              <a:rPr lang="el-GR"/>
              <a:pPr fontAlgn="base">
                <a:spcBef>
                  <a:spcPct val="0"/>
                </a:spcBef>
                <a:spcAft>
                  <a:spcPct val="0"/>
                </a:spcAft>
              </a:pPr>
              <a:t>75</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el-GR" dirty="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3D36EA-410C-4F95-A81D-46EA4B21CBCA}" type="slidenum">
              <a:rPr lang="el-GR"/>
              <a:pPr fontAlgn="base">
                <a:spcBef>
                  <a:spcPct val="0"/>
                </a:spcBef>
                <a:spcAft>
                  <a:spcPct val="0"/>
                </a:spcAft>
              </a:pPr>
              <a:t>76</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D9329F-2419-4C57-AD19-E158B8BB780B}" type="slidenum">
              <a:rPr lang="el-GR"/>
              <a:pPr fontAlgn="base">
                <a:spcBef>
                  <a:spcPct val="0"/>
                </a:spcBef>
                <a:spcAft>
                  <a:spcPct val="0"/>
                </a:spcAft>
              </a:pPr>
              <a:t>77</a:t>
            </a:fld>
            <a:endParaRPr lang="el-G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D901AF-C8E4-4BC1-91C0-EE1F8AF59CFC}" type="slidenum">
              <a:rPr lang="el-GR"/>
              <a:pPr fontAlgn="base">
                <a:spcBef>
                  <a:spcPct val="0"/>
                </a:spcBef>
                <a:spcAft>
                  <a:spcPct val="0"/>
                </a:spcAft>
              </a:pPr>
              <a:t>78</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err="1"/>
              <a:t>Rosaceae</a:t>
            </a:r>
            <a:endParaRPr lang="en-US" dirty="0"/>
          </a:p>
          <a:p>
            <a:pPr marL="0" marR="0" indent="0" algn="l" defTabSz="914400" rtl="0" eaLnBrk="1" fontAlgn="base" latinLnBrk="0" hangingPunct="1">
              <a:lnSpc>
                <a:spcPct val="100000"/>
              </a:lnSpc>
              <a:spcBef>
                <a:spcPct val="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a:p>
            <a:pPr>
              <a:spcBef>
                <a:spcPct val="0"/>
              </a:spcBef>
            </a:pPr>
            <a:endParaRPr lang="el-GR"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712E2D-9299-4A49-AAA5-B411679937F4}" type="slidenum">
              <a:rPr lang="el-GR"/>
              <a:pPr fontAlgn="base">
                <a:spcBef>
                  <a:spcPct val="0"/>
                </a:spcBef>
                <a:spcAft>
                  <a:spcPct val="0"/>
                </a:spcAft>
              </a:pPr>
              <a:t>79</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a:p>
            <a:endParaRPr lang="el-GR" altLang="el-GR" dirty="0"/>
          </a:p>
        </p:txBody>
      </p:sp>
      <p:sp>
        <p:nvSpPr>
          <p:cNvPr id="87044" name="Slide Number Placeholder 3"/>
          <p:cNvSpPr>
            <a:spLocks noGrp="1"/>
          </p:cNvSpPr>
          <p:nvPr>
            <p:ph type="sldNum" sz="quarter" idx="5"/>
          </p:nvPr>
        </p:nvSpPr>
        <p:spPr>
          <a:noFill/>
        </p:spPr>
        <p:txBody>
          <a:bodyPr/>
          <a:lstStyle/>
          <a:p>
            <a:fld id="{63F85A6F-550E-4867-986D-2012AFD9E96F}" type="slidenum">
              <a:rPr lang="el-GR" altLang="el-GR" smtClean="0"/>
              <a:pPr/>
              <a:t>80</a:t>
            </a:fld>
            <a:endParaRPr lang="el-GR" alt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A9CD9C-4062-4F62-8CCC-84363DFEEA97}" type="slidenum">
              <a:rPr lang="el-GR"/>
              <a:pPr fontAlgn="base">
                <a:spcBef>
                  <a:spcPct val="0"/>
                </a:spcBef>
                <a:spcAft>
                  <a:spcPct val="0"/>
                </a:spcAft>
              </a:pPr>
              <a:t>81</a:t>
            </a:fld>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B587F6-4E47-4C70-8A43-9FAC9EA4ECD4}" type="slidenum">
              <a:rPr lang="el-GR"/>
              <a:pPr fontAlgn="base">
                <a:spcBef>
                  <a:spcPct val="0"/>
                </a:spcBef>
                <a:spcAft>
                  <a:spcPct val="0"/>
                </a:spcAft>
              </a:pPr>
              <a:t>82</a:t>
            </a:fld>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el-GR" dirty="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BEAA34-7D29-42B4-9B83-31F207ACA20F}" type="slidenum">
              <a:rPr lang="el-GR"/>
              <a:pPr fontAlgn="base">
                <a:spcBef>
                  <a:spcPct val="0"/>
                </a:spcBef>
                <a:spcAft>
                  <a:spcPct val="0"/>
                </a:spcAft>
              </a:pPr>
              <a:t>83</a:t>
            </a:fld>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84</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12</a:t>
            </a:fld>
            <a:endParaRPr 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830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a:t>p. 424 Biology ed. 8, 2008 (Solomon, Berg, Martin) Thomson Books</a:t>
            </a:r>
          </a:p>
          <a:p>
            <a:pPr>
              <a:spcBef>
                <a:spcPct val="0"/>
              </a:spcBef>
            </a:pPr>
            <a:endParaRPr lang="fr-FR"/>
          </a:p>
        </p:txBody>
      </p:sp>
      <p:sp>
        <p:nvSpPr>
          <p:cNvPr id="9830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B1AF08-9810-49D8-8F76-7381B30641B4}" type="slidenum">
              <a:rPr lang="el-GR"/>
              <a:pPr fontAlgn="base">
                <a:spcBef>
                  <a:spcPct val="0"/>
                </a:spcBef>
                <a:spcAft>
                  <a:spcPct val="0"/>
                </a:spcAft>
              </a:pPr>
              <a:t>85</a:t>
            </a:fld>
            <a:endParaRPr lang="el-G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86</a:t>
            </a:fld>
            <a:endParaRPr lang="el-G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2861F5-9BAB-401C-A9E4-B88ECAE0C746}" type="slidenum">
              <a:rPr lang="el-GR"/>
              <a:pPr fontAlgn="base">
                <a:spcBef>
                  <a:spcPct val="0"/>
                </a:spcBef>
                <a:spcAft>
                  <a:spcPct val="0"/>
                </a:spcAft>
              </a:pPr>
              <a:t>87</a:t>
            </a:fld>
            <a:endParaRPr lang="el-G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err="1"/>
              <a:t>Skordilis</a:t>
            </a:r>
            <a:r>
              <a:rPr lang="en-US" baseline="0" dirty="0"/>
              <a:t> &amp; </a:t>
            </a:r>
            <a:r>
              <a:rPr lang="en-US" baseline="0" dirty="0" err="1"/>
              <a:t>Thanos</a:t>
            </a:r>
            <a:r>
              <a:rPr lang="en-US" baseline="0" dirty="0"/>
              <a:t> 1995, Seed Science Research</a:t>
            </a:r>
            <a:endParaRPr lang="el-GR" dirty="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B29D8E-FF5E-446B-AB06-0C3A12D79FB2}" type="slidenum">
              <a:rPr lang="el-GR"/>
              <a:pPr fontAlgn="base">
                <a:spcBef>
                  <a:spcPct val="0"/>
                </a:spcBef>
                <a:spcAft>
                  <a:spcPct val="0"/>
                </a:spcAft>
              </a:pPr>
              <a:t>88</a:t>
            </a:fld>
            <a:endParaRPr lang="el-G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a:t>Skordilis</a:t>
            </a:r>
            <a:r>
              <a:rPr lang="en-US" baseline="0" dirty="0"/>
              <a:t> &amp; </a:t>
            </a:r>
            <a:r>
              <a:rPr lang="en-US" baseline="0" dirty="0" err="1"/>
              <a:t>Thanos</a:t>
            </a:r>
            <a:r>
              <a:rPr lang="en-US" baseline="0" dirty="0"/>
              <a:t> 1995, Seed Science Research</a:t>
            </a:r>
            <a:endParaRPr lang="el-GR" dirty="0"/>
          </a:p>
          <a:p>
            <a:pPr>
              <a:spcBef>
                <a:spcPct val="0"/>
              </a:spcBef>
            </a:pPr>
            <a:endParaRPr lang="el-GR" dirty="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9F4869-D43E-491F-AF03-233FC8CA1B10}" type="slidenum">
              <a:rPr lang="el-GR"/>
              <a:pPr fontAlgn="base">
                <a:spcBef>
                  <a:spcPct val="0"/>
                </a:spcBef>
                <a:spcAft>
                  <a:spcPct val="0"/>
                </a:spcAft>
              </a:pPr>
              <a:t>89</a:t>
            </a:fld>
            <a:endParaRPr lang="el-G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a:t>Skordilis</a:t>
            </a:r>
            <a:r>
              <a:rPr lang="en-US" baseline="0" dirty="0"/>
              <a:t> &amp; </a:t>
            </a:r>
            <a:r>
              <a:rPr lang="en-US" baseline="0" dirty="0" err="1"/>
              <a:t>Thanos</a:t>
            </a:r>
            <a:r>
              <a:rPr lang="en-US" baseline="0" dirty="0"/>
              <a:t> 1995, Seed Science Research</a:t>
            </a:r>
            <a:endParaRPr lang="el-GR" dirty="0"/>
          </a:p>
          <a:p>
            <a:pPr>
              <a:spcBef>
                <a:spcPct val="0"/>
              </a:spcBef>
            </a:pPr>
            <a:endParaRPr lang="el-GR" dirty="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7CFCC1-2444-41E6-95F5-68EB2ECDB90C}" type="slidenum">
              <a:rPr lang="el-GR"/>
              <a:pPr fontAlgn="base">
                <a:spcBef>
                  <a:spcPct val="0"/>
                </a:spcBef>
                <a:spcAft>
                  <a:spcPct val="0"/>
                </a:spcAft>
              </a:pPr>
              <a:t>90</a:t>
            </a:fld>
            <a:endParaRPr lang="el-G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a:t>Skordilis</a:t>
            </a:r>
            <a:r>
              <a:rPr lang="en-US" baseline="0" dirty="0"/>
              <a:t> &amp; </a:t>
            </a:r>
            <a:r>
              <a:rPr lang="en-US" baseline="0" dirty="0" err="1"/>
              <a:t>Thanos</a:t>
            </a:r>
            <a:r>
              <a:rPr lang="en-US" baseline="0" dirty="0"/>
              <a:t> 1995, Seed Science Research</a:t>
            </a:r>
            <a:endParaRPr lang="el-GR" dirty="0"/>
          </a:p>
          <a:p>
            <a:pPr>
              <a:spcBef>
                <a:spcPct val="0"/>
              </a:spcBef>
            </a:pPr>
            <a:endParaRPr lang="el-GR" dirty="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E0676-172A-4958-A130-2BA706F1F54E}" type="slidenum">
              <a:rPr lang="el-GR"/>
              <a:pPr fontAlgn="base">
                <a:spcBef>
                  <a:spcPct val="0"/>
                </a:spcBef>
                <a:spcAft>
                  <a:spcPct val="0"/>
                </a:spcAft>
              </a:pPr>
              <a:t>92</a:t>
            </a:fld>
            <a:endParaRPr lang="el-G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a:t>Skordilis</a:t>
            </a:r>
            <a:r>
              <a:rPr lang="en-US" baseline="0" dirty="0"/>
              <a:t> &amp; </a:t>
            </a:r>
            <a:r>
              <a:rPr lang="en-US" baseline="0" dirty="0" err="1"/>
              <a:t>Thanos</a:t>
            </a:r>
            <a:r>
              <a:rPr lang="en-US" baseline="0" dirty="0"/>
              <a:t> 1995, Seed Science Research</a:t>
            </a:r>
            <a:endParaRPr lang="el-GR" dirty="0"/>
          </a:p>
          <a:p>
            <a:pPr>
              <a:spcBef>
                <a:spcPct val="0"/>
              </a:spcBef>
            </a:pPr>
            <a:endParaRPr lang="el-GR" dirty="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2FB674-B04A-4B8A-9BBD-F4AD8EE60B64}" type="slidenum">
              <a:rPr lang="el-GR"/>
              <a:pPr fontAlgn="base">
                <a:spcBef>
                  <a:spcPct val="0"/>
                </a:spcBef>
                <a:spcAft>
                  <a:spcPct val="0"/>
                </a:spcAft>
              </a:pPr>
              <a:t>93</a:t>
            </a:fld>
            <a:endParaRPr lang="el-G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94</a:t>
            </a:fld>
            <a:endParaRPr lang="el-G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95</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Vermeij</a:t>
            </a:r>
            <a:r>
              <a:rPr lang="en-US" sz="1200" baseline="0" dirty="0" smtClean="0"/>
              <a:t> </a:t>
            </a:r>
            <a:r>
              <a:rPr lang="en-US" sz="1200" baseline="0" dirty="0"/>
              <a:t>2005 PNAS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13</a:t>
            </a:fld>
            <a:endParaRPr lang="el-G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96</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fontAlgn="auto">
              <a:spcBef>
                <a:spcPts val="0"/>
              </a:spcBef>
              <a:spcAft>
                <a:spcPts val="0"/>
              </a:spcAft>
              <a:defRPr/>
            </a:pPr>
            <a:r>
              <a:rPr lang="en-US" dirty="0" err="1"/>
              <a:t>Cronk</a:t>
            </a:r>
            <a:r>
              <a:rPr lang="en-US" dirty="0"/>
              <a:t>. The new science of adaptation: an introduction. In Plant adaptation: Molecular genetics and ecology. </a:t>
            </a:r>
            <a:r>
              <a:rPr lang="en-US" dirty="0" err="1"/>
              <a:t>Cronk</a:t>
            </a:r>
            <a:r>
              <a:rPr lang="en-US" dirty="0"/>
              <a:t> et al (</a:t>
            </a:r>
            <a:r>
              <a:rPr lang="en-US" dirty="0" err="1"/>
              <a:t>eds</a:t>
            </a:r>
            <a:r>
              <a:rPr lang="en-US" dirty="0"/>
              <a:t>). 2004</a:t>
            </a:r>
            <a:endParaRPr lang="el-GR"/>
          </a:p>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97</a:t>
            </a:fld>
            <a:endParaRPr lang="el-G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318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Cronk. The new science of adaptation: an introduction. In Plant adaptation: Molecular genetics and ecology. Cronk et al (eds). 2004</a:t>
            </a:r>
            <a:endParaRPr lang="el-GR"/>
          </a:p>
        </p:txBody>
      </p:sp>
      <p:sp>
        <p:nvSpPr>
          <p:cNvPr id="9318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9BF377-9C4D-4168-94B1-FA10155650AF}" type="slidenum">
              <a:rPr lang="el-GR"/>
              <a:pPr fontAlgn="base">
                <a:spcBef>
                  <a:spcPct val="0"/>
                </a:spcBef>
                <a:spcAft>
                  <a:spcPct val="0"/>
                </a:spcAft>
              </a:pPr>
              <a:t>98</a:t>
            </a:fld>
            <a:endParaRPr lang="el-G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9EF827-65C9-42CD-9235-DDA24D2B8954}" type="slidenum">
              <a:rPr lang="el-GR"/>
              <a:pPr fontAlgn="base">
                <a:spcBef>
                  <a:spcPct val="0"/>
                </a:spcBef>
                <a:spcAft>
                  <a:spcPct val="0"/>
                </a:spcAft>
              </a:pPr>
              <a:t>100</a:t>
            </a:fld>
            <a:endParaRPr lang="el-GR"/>
          </a:p>
        </p:txBody>
      </p:sp>
      <p:sp>
        <p:nvSpPr>
          <p:cNvPr id="11673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a:p>
            <a:pPr>
              <a:spcBef>
                <a:spcPct val="0"/>
              </a:spcBef>
            </a:pPr>
            <a:endParaRPr lang="el-G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l-GR" altLang="el-GR"/>
          </a:p>
        </p:txBody>
      </p:sp>
      <p:sp>
        <p:nvSpPr>
          <p:cNvPr id="100356" name="Slide Number Placeholder 3"/>
          <p:cNvSpPr>
            <a:spLocks noGrp="1"/>
          </p:cNvSpPr>
          <p:nvPr>
            <p:ph type="sldNum" sz="quarter" idx="5"/>
          </p:nvPr>
        </p:nvSpPr>
        <p:spPr>
          <a:noFill/>
        </p:spPr>
        <p:txBody>
          <a:bodyPr/>
          <a:lstStyle/>
          <a:p>
            <a:fld id="{25783D3B-604F-447F-83EA-BFFBBA70AC83}" type="slidenum">
              <a:rPr lang="el-GR" altLang="el-GR" smtClean="0"/>
              <a:pPr/>
              <a:t>101</a:t>
            </a:fld>
            <a:endParaRPr lang="el-GR" altLang="el-G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l-GR" altLang="el-GR"/>
          </a:p>
        </p:txBody>
      </p:sp>
      <p:sp>
        <p:nvSpPr>
          <p:cNvPr id="101380" name="Slide Number Placeholder 3"/>
          <p:cNvSpPr>
            <a:spLocks noGrp="1"/>
          </p:cNvSpPr>
          <p:nvPr>
            <p:ph type="sldNum" sz="quarter" idx="5"/>
          </p:nvPr>
        </p:nvSpPr>
        <p:spPr>
          <a:noFill/>
        </p:spPr>
        <p:txBody>
          <a:bodyPr/>
          <a:lstStyle/>
          <a:p>
            <a:fld id="{9E8075C6-81B3-44FB-85B0-AB6830F34311}" type="slidenum">
              <a:rPr lang="el-GR" altLang="el-GR" smtClean="0"/>
              <a:pPr/>
              <a:t>102</a:t>
            </a:fld>
            <a:endParaRPr lang="el-GR" altLang="el-G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l-GR" altLang="el-GR"/>
          </a:p>
        </p:txBody>
      </p:sp>
      <p:sp>
        <p:nvSpPr>
          <p:cNvPr id="102404" name="Slide Number Placeholder 3"/>
          <p:cNvSpPr>
            <a:spLocks noGrp="1"/>
          </p:cNvSpPr>
          <p:nvPr>
            <p:ph type="sldNum" sz="quarter" idx="5"/>
          </p:nvPr>
        </p:nvSpPr>
        <p:spPr>
          <a:noFill/>
        </p:spPr>
        <p:txBody>
          <a:bodyPr/>
          <a:lstStyle/>
          <a:p>
            <a:fld id="{9DB391CA-74B9-4D88-8C67-CDC697F0F8F5}" type="slidenum">
              <a:rPr lang="el-GR" altLang="el-GR" smtClean="0"/>
              <a:pPr/>
              <a:t>103</a:t>
            </a:fld>
            <a:endParaRPr lang="el-GR" altLang="el-G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FAC474-A70F-4E20-B286-629B9C73B5D0}" type="slidenum">
              <a:rPr lang="el-GR"/>
              <a:pPr fontAlgn="base">
                <a:spcBef>
                  <a:spcPct val="0"/>
                </a:spcBef>
                <a:spcAft>
                  <a:spcPct val="0"/>
                </a:spcAft>
              </a:pPr>
              <a:t>104</a:t>
            </a:fld>
            <a:endParaRPr lang="el-GR"/>
          </a:p>
        </p:txBody>
      </p:sp>
      <p:sp>
        <p:nvSpPr>
          <p:cNvPr id="6656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D7ECA171-11B4-48BF-98BF-039C3E1C3001}" type="datetimeFigureOut">
              <a:rPr lang="el-GR"/>
              <a:pPr>
                <a:defRPr/>
              </a:pPr>
              <a:t>23/11/2025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EF6A7F26-DE20-4334-8F59-B72BC6ED9257}"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4CD11448-D709-4166-9A88-CA5753F5DF1D}" type="datetimeFigureOut">
              <a:rPr lang="el-GR"/>
              <a:pPr>
                <a:defRPr/>
              </a:pPr>
              <a:t>23/11/2025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73403FA8-5D17-4D00-82C7-772B3945D41A}"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AF9F82BB-4C87-4A94-8635-936A5E6B64E1}" type="datetimeFigureOut">
              <a:rPr lang="el-GR"/>
              <a:pPr>
                <a:defRPr/>
              </a:pPr>
              <a:t>23/11/2025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E045987-100B-4F90-98AD-26572ADDA97C}"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a:t>Kλικ για επεξεργασία του τίτλου</a:t>
            </a:r>
          </a:p>
        </p:txBody>
      </p:sp>
      <p:sp>
        <p:nvSpPr>
          <p:cNvPr id="3" name="2 - Θέση γραφήματος"/>
          <p:cNvSpPr>
            <a:spLocks noGrp="1"/>
          </p:cNvSpPr>
          <p:nvPr>
            <p:ph type="chart" idx="1"/>
          </p:nvPr>
        </p:nvSpPr>
        <p:spPr>
          <a:xfrm>
            <a:off x="685800" y="1981200"/>
            <a:ext cx="7772400" cy="4114800"/>
          </a:xfrm>
        </p:spPr>
        <p:txBody>
          <a:bodyPr rtlCol="0">
            <a:normAutofit/>
          </a:bodyPr>
          <a:lstStyle/>
          <a:p>
            <a:pPr lvl="0"/>
            <a:endParaRPr lang="el-GR" noProof="0"/>
          </a:p>
        </p:txBody>
      </p:sp>
      <p:sp>
        <p:nvSpPr>
          <p:cNvPr id="4" name="Rectangle 4"/>
          <p:cNvSpPr>
            <a:spLocks noGrp="1" noChangeArrowheads="1"/>
          </p:cNvSpPr>
          <p:nvPr>
            <p:ph type="dt" sz="half" idx="10"/>
          </p:nvPr>
        </p:nvSpPr>
        <p:spPr/>
        <p:txBody>
          <a:bodyPr/>
          <a:lstStyle>
            <a:lvl1pP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B385617B-82F3-4D84-8447-25B0738695CC}" type="slidenum">
              <a:rPr lang="el-GR"/>
              <a:pPr>
                <a:defRPr/>
              </a:pPr>
              <a:t>‹#›</a:t>
            </a:fld>
            <a:endParaRPr lang="el-GR"/>
          </a:p>
        </p:txBody>
      </p:sp>
    </p:spTree>
    <p:extLst>
      <p:ext uri="{BB962C8B-B14F-4D97-AF65-F5344CB8AC3E}">
        <p14:creationId xmlns="" xmlns:p14="http://schemas.microsoft.com/office/powerpoint/2010/main" val="3204414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83ED9BDF-0255-44F8-8330-33363BD3A892}" type="datetimeFigureOut">
              <a:rPr lang="el-GR"/>
              <a:pPr>
                <a:defRPr/>
              </a:pPr>
              <a:t>23/11/2025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4C01FCE-7C36-4FF8-8C0B-B0FA89AE70F4}"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9C6C391-6BB1-4C5F-8F5A-10621A4414FC}" type="datetimeFigureOut">
              <a:rPr lang="el-GR"/>
              <a:pPr>
                <a:defRPr/>
              </a:pPr>
              <a:t>23/11/2025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37B6D3B-5839-4475-A529-365F435DDE62}"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69F2FE1B-9EC6-45B5-9D29-9F799F26C5FC}" type="datetimeFigureOut">
              <a:rPr lang="el-GR"/>
              <a:pPr>
                <a:defRPr/>
              </a:pPr>
              <a:t>23/11/2025</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5EAE9209-0EF5-4CB7-81D3-A4C8AD7165A7}"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904C0554-0F90-4506-912B-20AA3C3B9D74}" type="datetimeFigureOut">
              <a:rPr lang="el-GR"/>
              <a:pPr>
                <a:defRPr/>
              </a:pPr>
              <a:t>23/11/2025</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D142899A-53D6-4080-9C39-6D2F96FC9520}"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371F1FB1-DE30-428B-8589-93159E1675C5}" type="datetimeFigureOut">
              <a:rPr lang="el-GR"/>
              <a:pPr>
                <a:defRPr/>
              </a:pPr>
              <a:t>23/11/2025</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D501444F-1808-4F0C-828B-274B7F1F4C8A}"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8BAE15-D94C-4977-941E-EEB56F0A6795}" type="datetimeFigureOut">
              <a:rPr lang="el-GR"/>
              <a:pPr>
                <a:defRPr/>
              </a:pPr>
              <a:t>23/11/2025</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C0F1A3A3-30FF-4319-951D-921EC28D88E7}"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904479-854C-46CA-B1C3-E34BBB5C367E}" type="datetimeFigureOut">
              <a:rPr lang="el-GR"/>
              <a:pPr>
                <a:defRPr/>
              </a:pPr>
              <a:t>23/11/2025</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EF27F6-62D6-4F3C-AFE7-76CDEFB27AEF}"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5D22886-F27B-4861-BBD8-0720DCBB50EF}" type="datetimeFigureOut">
              <a:rPr lang="el-GR"/>
              <a:pPr>
                <a:defRPr/>
              </a:pPr>
              <a:t>23/11/2025</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823900DD-0217-4E10-9AA2-37EC9085E1AE}"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l-G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F976D1E-2834-431B-823C-133E2A70B0DD}" type="datetimeFigureOut">
              <a:rPr lang="el-GR"/>
              <a:pPr>
                <a:defRPr/>
              </a:pPr>
              <a:t>23/11/2025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7488777-A91A-4660-A492-5D2A2E563898}"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374057" y="1890698"/>
            <a:ext cx="6294287" cy="1754326"/>
          </a:xfrm>
          <a:prstGeom prst="rect">
            <a:avLst/>
          </a:prstGeom>
          <a:noFill/>
        </p:spPr>
        <p:txBody>
          <a:bodyPr wrap="none" rtlCol="0">
            <a:spAutoFit/>
          </a:bodyPr>
          <a:lstStyle/>
          <a:p>
            <a:r>
              <a:rPr lang="el-GR" sz="5400" b="1" dirty="0">
                <a:solidFill>
                  <a:srgbClr val="99FF33"/>
                </a:solidFill>
                <a:latin typeface="+mn-lt"/>
              </a:rPr>
              <a:t>Η Εξέλιξη των Φυτών</a:t>
            </a:r>
            <a:endParaRPr lang="en-US" sz="5400" b="1" dirty="0">
              <a:solidFill>
                <a:srgbClr val="99FF33"/>
              </a:solidFill>
              <a:latin typeface="+mn-lt"/>
            </a:endParaRPr>
          </a:p>
          <a:p>
            <a:pPr algn="ctr"/>
            <a:r>
              <a:rPr lang="en-US" sz="5400" b="1" dirty="0">
                <a:solidFill>
                  <a:srgbClr val="99FF33"/>
                </a:solidFill>
                <a:latin typeface="+mn-lt"/>
              </a:rPr>
              <a:t>4</a:t>
            </a:r>
            <a:endParaRPr lang="el-GR" sz="5400" b="1" dirty="0">
              <a:solidFill>
                <a:srgbClr val="99FF33"/>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7" name="Picture 5"/>
          <p:cNvPicPr>
            <a:picLocks noChangeAspect="1" noChangeArrowheads="1"/>
          </p:cNvPicPr>
          <p:nvPr/>
        </p:nvPicPr>
        <p:blipFill>
          <a:blip r:embed="rId3" cstate="print"/>
          <a:srcRect/>
          <a:stretch>
            <a:fillRect/>
          </a:stretch>
        </p:blipFill>
        <p:spPr bwMode="auto">
          <a:xfrm>
            <a:off x="0" y="1124744"/>
            <a:ext cx="9144000" cy="45655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2" name="11 - TextBox"/>
          <p:cNvSpPr txBox="1">
            <a:spLocks noChangeArrowheads="1"/>
          </p:cNvSpPr>
          <p:nvPr/>
        </p:nvSpPr>
        <p:spPr bwMode="auto">
          <a:xfrm>
            <a:off x="304800" y="5805488"/>
            <a:ext cx="1848583"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pPr eaLnBrk="0" fontAlgn="auto" hangingPunct="0">
              <a:spcBef>
                <a:spcPts val="0"/>
              </a:spcBef>
              <a:spcAft>
                <a:spcPts val="0"/>
              </a:spcAft>
              <a:defRPr/>
            </a:pPr>
            <a:r>
              <a:rPr lang="en-US" sz="2400" b="1" dirty="0" err="1">
                <a:solidFill>
                  <a:srgbClr val="0000FF"/>
                </a:solidFill>
              </a:rPr>
              <a:t>Mishler</a:t>
            </a:r>
            <a:r>
              <a:rPr lang="en-US" sz="2400" b="1" dirty="0">
                <a:solidFill>
                  <a:srgbClr val="0000FF"/>
                </a:solidFill>
              </a:rPr>
              <a:t> 2000</a:t>
            </a:r>
            <a:endParaRPr lang="fr-FR" sz="2400" b="1" dirty="0">
              <a:solidFill>
                <a:srgbClr val="0000FF"/>
              </a:solidFill>
            </a:endParaRPr>
          </a:p>
        </p:txBody>
      </p:sp>
      <p:grpSp>
        <p:nvGrpSpPr>
          <p:cNvPr id="5" name="Group 4"/>
          <p:cNvGrpSpPr/>
          <p:nvPr/>
        </p:nvGrpSpPr>
        <p:grpSpPr>
          <a:xfrm>
            <a:off x="301625" y="765175"/>
            <a:ext cx="8518525" cy="4875213"/>
            <a:chOff x="301625" y="765175"/>
            <a:chExt cx="8518525" cy="4875213"/>
          </a:xfrm>
        </p:grpSpPr>
        <p:pic>
          <p:nvPicPr>
            <p:cNvPr id="59394" name="Picture 11"/>
            <p:cNvPicPr>
              <a:picLocks noChangeAspect="1" noChangeArrowheads="1"/>
            </p:cNvPicPr>
            <p:nvPr/>
          </p:nvPicPr>
          <p:blipFill>
            <a:blip r:embed="rId3" cstate="screen"/>
            <a:srcRect/>
            <a:stretch>
              <a:fillRect/>
            </a:stretch>
          </p:blipFill>
          <p:spPr bwMode="auto">
            <a:xfrm>
              <a:off x="301625" y="765175"/>
              <a:ext cx="8518525" cy="4875213"/>
            </a:xfrm>
            <a:prstGeom prst="rect">
              <a:avLst/>
            </a:prstGeom>
            <a:noFill/>
            <a:ln w="9525">
              <a:noFill/>
              <a:miter lim="800000"/>
              <a:headEnd/>
              <a:tailEnd/>
            </a:ln>
          </p:spPr>
        </p:pic>
        <p:sp>
          <p:nvSpPr>
            <p:cNvPr id="4" name="Rectangle 3"/>
            <p:cNvSpPr/>
            <p:nvPr/>
          </p:nvSpPr>
          <p:spPr>
            <a:xfrm>
              <a:off x="432000" y="1080000"/>
              <a:ext cx="1583712" cy="33277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TextBox"/>
          <p:cNvSpPr txBox="1">
            <a:spLocks noChangeArrowheads="1"/>
          </p:cNvSpPr>
          <p:nvPr/>
        </p:nvSpPr>
        <p:spPr bwMode="auto">
          <a:xfrm>
            <a:off x="107504" y="188913"/>
            <a:ext cx="8964612" cy="6217087"/>
          </a:xfrm>
          <a:prstGeom prst="rect">
            <a:avLst/>
          </a:prstGeom>
          <a:solidFill>
            <a:srgbClr val="FFFF00"/>
          </a:solidFill>
          <a:ln w="9525">
            <a:noFill/>
            <a:miter lim="800000"/>
            <a:headEnd/>
            <a:tailEnd/>
          </a:ln>
        </p:spPr>
        <p:txBody>
          <a:bodyPr wrap="square">
            <a:spAutoFit/>
          </a:bodyPr>
          <a:lstStyle/>
          <a:p>
            <a:pPr eaLnBrk="1" hangingPunct="1"/>
            <a:r>
              <a:rPr lang="el-GR" altLang="el-GR" sz="4400" b="1" dirty="0">
                <a:solidFill>
                  <a:schemeClr val="bg1"/>
                </a:solidFill>
                <a:latin typeface="Calibri" pitchFamily="34" charset="0"/>
              </a:rPr>
              <a:t>ΠΡΟΣΟΧΗ!</a:t>
            </a:r>
          </a:p>
          <a:p>
            <a:pPr eaLnBrk="1" hangingPunct="1"/>
            <a:endParaRPr lang="el-GR" altLang="el-GR" sz="2400" dirty="0">
              <a:solidFill>
                <a:schemeClr val="bg1"/>
              </a:solidFill>
              <a:latin typeface="Calibri" pitchFamily="34" charset="0"/>
            </a:endParaRPr>
          </a:p>
          <a:p>
            <a:pPr eaLnBrk="1" hangingPunct="1"/>
            <a:r>
              <a:rPr lang="el-GR" altLang="el-GR" sz="4400" dirty="0">
                <a:solidFill>
                  <a:schemeClr val="bg1"/>
                </a:solidFill>
                <a:latin typeface="Calibri" pitchFamily="34" charset="0"/>
              </a:rPr>
              <a:t>Στην Εξελικτική Βιολογία (αλλά και γενικότερα στην Βιολογία):</a:t>
            </a:r>
          </a:p>
          <a:p>
            <a:pPr eaLnBrk="1" hangingPunct="1"/>
            <a:endParaRPr lang="el-GR" altLang="el-GR" sz="2400" dirty="0">
              <a:solidFill>
                <a:schemeClr val="bg1"/>
              </a:solidFill>
              <a:latin typeface="Calibri" pitchFamily="34" charset="0"/>
            </a:endParaRPr>
          </a:p>
          <a:p>
            <a:pPr eaLnBrk="1" hangingPunct="1"/>
            <a:r>
              <a:rPr lang="el-GR" altLang="el-GR" sz="4400" b="1" dirty="0">
                <a:solidFill>
                  <a:schemeClr val="bg1"/>
                </a:solidFill>
                <a:latin typeface="Calibri" pitchFamily="34" charset="0"/>
              </a:rPr>
              <a:t>ΔΕΝ υπάρχει (δεν ισχύει) τελεολογία</a:t>
            </a:r>
          </a:p>
          <a:p>
            <a:pPr eaLnBrk="1" hangingPunct="1"/>
            <a:r>
              <a:rPr lang="el-GR" altLang="el-GR" b="1" dirty="0">
                <a:solidFill>
                  <a:schemeClr val="bg1"/>
                </a:solidFill>
                <a:latin typeface="Calibri" pitchFamily="34" charset="0"/>
              </a:rPr>
              <a:t>δηλ. η προσέγγιση που αποδέχεται την ύπαρξη ενός τελικού σκοπού</a:t>
            </a:r>
          </a:p>
          <a:p>
            <a:pPr eaLnBrk="1" hangingPunct="1"/>
            <a:endParaRPr lang="el-GR" altLang="el-GR" b="1" dirty="0">
              <a:solidFill>
                <a:schemeClr val="bg1"/>
              </a:solidFill>
              <a:latin typeface="Calibri" pitchFamily="34" charset="0"/>
            </a:endParaRPr>
          </a:p>
          <a:p>
            <a:pPr eaLnBrk="1" hangingPunct="1"/>
            <a:endParaRPr lang="el-GR" altLang="el-GR" b="1" dirty="0">
              <a:solidFill>
                <a:schemeClr val="bg1"/>
              </a:solidFill>
              <a:latin typeface="Calibri" pitchFamily="34" charset="0"/>
            </a:endParaRPr>
          </a:p>
          <a:p>
            <a:pPr algn="just" eaLnBrk="1" hangingPunct="1">
              <a:buFont typeface="Wingdings" pitchFamily="2" charset="2"/>
              <a:buChar char="Ø"/>
            </a:pPr>
            <a:r>
              <a:rPr lang="el-GR" altLang="el-GR" sz="3600" b="1" dirty="0">
                <a:solidFill>
                  <a:schemeClr val="bg1"/>
                </a:solidFill>
                <a:latin typeface="Calibri" pitchFamily="34" charset="0"/>
              </a:rPr>
              <a:t>η εξέλιξη ΔΕΝ εξυπηρετεί κάποιον σκοπό</a:t>
            </a:r>
          </a:p>
          <a:p>
            <a:pPr algn="just" eaLnBrk="1" hangingPunct="1">
              <a:buFont typeface="Wingdings" pitchFamily="2" charset="2"/>
              <a:buChar char="Ø"/>
            </a:pPr>
            <a:endParaRPr lang="el-GR" altLang="el-GR" sz="1200" b="1" dirty="0">
              <a:solidFill>
                <a:schemeClr val="bg1"/>
              </a:solidFill>
              <a:latin typeface="Calibri" pitchFamily="34" charset="0"/>
            </a:endParaRPr>
          </a:p>
          <a:p>
            <a:pPr algn="just" eaLnBrk="1" hangingPunct="1">
              <a:buFont typeface="Wingdings" pitchFamily="2" charset="2"/>
              <a:buChar char="Ø"/>
            </a:pPr>
            <a:r>
              <a:rPr lang="el-GR" altLang="el-GR" sz="3600" b="1" dirty="0">
                <a:solidFill>
                  <a:schemeClr val="bg1"/>
                </a:solidFill>
                <a:latin typeface="Calibri" pitchFamily="34" charset="0"/>
              </a:rPr>
              <a:t>ΟΥΤΕ γίνεται προκειμένου να επιτευχθεί</a:t>
            </a:r>
          </a:p>
          <a:p>
            <a:pPr algn="just" eaLnBrk="1" hangingPunct="1"/>
            <a:r>
              <a:rPr lang="el-GR" altLang="el-GR" sz="3600" b="1" dirty="0">
                <a:solidFill>
                  <a:schemeClr val="bg1"/>
                </a:solidFill>
                <a:latin typeface="Calibri" pitchFamily="34" charset="0"/>
              </a:rPr>
              <a:t>    κάποιο αποτέλεσμα</a:t>
            </a:r>
            <a:endParaRPr lang="el-GR" altLang="el-GR" sz="3600" dirty="0">
              <a:solidFill>
                <a:schemeClr val="bg1"/>
              </a:solidFill>
              <a:latin typeface="Calibri"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TextBox"/>
          <p:cNvSpPr txBox="1">
            <a:spLocks noChangeArrowheads="1"/>
          </p:cNvSpPr>
          <p:nvPr/>
        </p:nvSpPr>
        <p:spPr bwMode="auto">
          <a:xfrm>
            <a:off x="179512" y="117475"/>
            <a:ext cx="8785225" cy="6740525"/>
          </a:xfrm>
          <a:prstGeom prst="rect">
            <a:avLst/>
          </a:prstGeom>
          <a:solidFill>
            <a:srgbClr val="FFFF00">
              <a:alpha val="0"/>
            </a:srgbClr>
          </a:solidFill>
          <a:ln w="9525">
            <a:noFill/>
            <a:miter lim="800000"/>
            <a:headEnd/>
            <a:tailEnd/>
          </a:ln>
        </p:spPr>
        <p:txBody>
          <a:bodyPr>
            <a:spAutoFit/>
          </a:bodyPr>
          <a:lstStyle/>
          <a:p>
            <a:pPr eaLnBrk="1" hangingPunct="1"/>
            <a:r>
              <a:rPr lang="el-GR" altLang="el-GR" sz="2800" b="1" dirty="0">
                <a:latin typeface="Calibri" pitchFamily="34" charset="0"/>
              </a:rPr>
              <a:t>Διατυπώσεις του είδους:</a:t>
            </a:r>
          </a:p>
          <a:p>
            <a:pPr eaLnBrk="1" hangingPunct="1"/>
            <a:endParaRPr lang="el-GR" altLang="el-GR" sz="2800" i="1" dirty="0">
              <a:latin typeface="Calibri" pitchFamily="34" charset="0"/>
            </a:endParaRPr>
          </a:p>
          <a:p>
            <a:pPr eaLnBrk="1" hangingPunct="1"/>
            <a:r>
              <a:rPr lang="el-GR" altLang="el-GR" sz="2800" b="1" i="1" dirty="0">
                <a:latin typeface="Calibri" pitchFamily="34" charset="0"/>
              </a:rPr>
              <a:t>Τα φυτά </a:t>
            </a:r>
            <a:r>
              <a:rPr lang="el-GR" altLang="el-GR" sz="2800" b="1" i="1" dirty="0">
                <a:solidFill>
                  <a:srgbClr val="FF0000"/>
                </a:solidFill>
                <a:latin typeface="Calibri" pitchFamily="34" charset="0"/>
              </a:rPr>
              <a:t>έχουν αναπτύξει  ή εξελίξει (ή ‘υιοθέτησαν’ ή διαθέτουν) </a:t>
            </a:r>
            <a:r>
              <a:rPr lang="el-GR" altLang="el-GR" sz="2800" b="1" i="1" dirty="0">
                <a:latin typeface="Calibri" pitchFamily="34" charset="0"/>
              </a:rPr>
              <a:t>την τάδε προσαρμογή </a:t>
            </a:r>
            <a:r>
              <a:rPr lang="el-GR" altLang="el-GR" sz="2800" b="1" i="1" dirty="0">
                <a:solidFill>
                  <a:srgbClr val="FF0000"/>
                </a:solidFill>
                <a:latin typeface="Calibri" pitchFamily="34" charset="0"/>
              </a:rPr>
              <a:t>ώστε να (ή προκειμένου να – ή για να μπορούν να) </a:t>
            </a:r>
            <a:r>
              <a:rPr lang="el-GR" altLang="el-GR" sz="2800" b="1" i="1" dirty="0">
                <a:latin typeface="Calibri" pitchFamily="34" charset="0"/>
              </a:rPr>
              <a:t>αντιμετωπίσουν τις δείνα περιβαλλοντικές συνθήκες.</a:t>
            </a:r>
          </a:p>
          <a:p>
            <a:pPr eaLnBrk="1" hangingPunct="1"/>
            <a:endParaRPr lang="el-GR" altLang="el-GR" sz="2800" dirty="0">
              <a:latin typeface="Calibri" pitchFamily="34" charset="0"/>
            </a:endParaRPr>
          </a:p>
          <a:p>
            <a:pPr eaLnBrk="1" hangingPunct="1"/>
            <a:r>
              <a:rPr lang="el-GR" altLang="el-GR" sz="2800" dirty="0">
                <a:latin typeface="Calibri" pitchFamily="34" charset="0"/>
              </a:rPr>
              <a:t>ή</a:t>
            </a:r>
          </a:p>
          <a:p>
            <a:pPr eaLnBrk="1" hangingPunct="1"/>
            <a:endParaRPr lang="el-GR" altLang="el-GR" sz="2800" b="1" i="1" dirty="0">
              <a:solidFill>
                <a:srgbClr val="FF0000"/>
              </a:solidFill>
              <a:latin typeface="Calibri" pitchFamily="34" charset="0"/>
            </a:endParaRPr>
          </a:p>
          <a:p>
            <a:pPr eaLnBrk="1" hangingPunct="1"/>
            <a:r>
              <a:rPr lang="el-GR" altLang="el-GR" sz="2800" b="1" i="1" dirty="0">
                <a:solidFill>
                  <a:srgbClr val="FF0000"/>
                </a:solidFill>
                <a:latin typeface="Calibri" pitchFamily="34" charset="0"/>
              </a:rPr>
              <a:t>Προκειμένου να επιβιώσουν </a:t>
            </a:r>
            <a:r>
              <a:rPr lang="el-GR" altLang="el-GR" sz="2800" b="1" i="1" dirty="0">
                <a:latin typeface="Calibri" pitchFamily="34" charset="0"/>
              </a:rPr>
              <a:t>(ή να αντεπεξέλθουν) στο (τάδε αντίξοο) περιβάλλον τους, τα φυτά </a:t>
            </a:r>
            <a:r>
              <a:rPr lang="el-GR" altLang="el-GR" sz="2800" b="1" i="1" dirty="0">
                <a:solidFill>
                  <a:srgbClr val="FF0000"/>
                </a:solidFill>
                <a:latin typeface="Calibri" pitchFamily="34" charset="0"/>
              </a:rPr>
              <a:t>δημιούργησαν ή εξέλιξαν ή έπρεπε να φτιάξουν  </a:t>
            </a:r>
            <a:r>
              <a:rPr lang="el-GR" altLang="el-GR" sz="2800" b="1" i="1" dirty="0">
                <a:latin typeface="Calibri" pitchFamily="34" charset="0"/>
              </a:rPr>
              <a:t>τις κατάλληλες δομές και μηχανισμούς.</a:t>
            </a:r>
          </a:p>
          <a:p>
            <a:pPr eaLnBrk="1" hangingPunct="1"/>
            <a:endParaRPr lang="el-GR" altLang="el-GR" sz="2800" dirty="0">
              <a:latin typeface="Calibri" pitchFamily="34" charset="0"/>
            </a:endParaRPr>
          </a:p>
          <a:p>
            <a:pPr algn="r" eaLnBrk="1" hangingPunct="1"/>
            <a:r>
              <a:rPr lang="el-GR" altLang="el-GR" sz="4000" b="1" dirty="0">
                <a:solidFill>
                  <a:srgbClr val="FF0000"/>
                </a:solidFill>
                <a:latin typeface="Calibri" pitchFamily="34" charset="0"/>
              </a:rPr>
              <a:t>είναι ΛΑΝΘΑΣΜΕΝΕΣ!</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TextBox"/>
          <p:cNvSpPr txBox="1">
            <a:spLocks noChangeArrowheads="1"/>
          </p:cNvSpPr>
          <p:nvPr/>
        </p:nvSpPr>
        <p:spPr bwMode="auto">
          <a:xfrm>
            <a:off x="179388" y="44450"/>
            <a:ext cx="8964612" cy="6616700"/>
          </a:xfrm>
          <a:prstGeom prst="rect">
            <a:avLst/>
          </a:prstGeom>
          <a:solidFill>
            <a:srgbClr val="FFFF00">
              <a:alpha val="0"/>
            </a:srgbClr>
          </a:solidFill>
          <a:ln w="9525">
            <a:noFill/>
            <a:miter lim="800000"/>
            <a:headEnd/>
            <a:tailEnd/>
          </a:ln>
        </p:spPr>
        <p:txBody>
          <a:bodyPr>
            <a:spAutoFit/>
          </a:bodyPr>
          <a:lstStyle/>
          <a:p>
            <a:pPr eaLnBrk="1" hangingPunct="1"/>
            <a:r>
              <a:rPr lang="el-GR" altLang="el-GR" sz="2800" b="1" dirty="0">
                <a:solidFill>
                  <a:srgbClr val="99FF33"/>
                </a:solidFill>
                <a:latin typeface="Calibri" pitchFamily="34" charset="0"/>
              </a:rPr>
              <a:t>Σωστές διατυπώσεις:</a:t>
            </a:r>
          </a:p>
          <a:p>
            <a:pPr eaLnBrk="1" hangingPunct="1"/>
            <a:endParaRPr lang="el-GR" altLang="el-GR" sz="2800" dirty="0">
              <a:latin typeface="Calibri" pitchFamily="34" charset="0"/>
            </a:endParaRPr>
          </a:p>
          <a:p>
            <a:pPr eaLnBrk="1" hangingPunct="1">
              <a:buFont typeface="Wingdings" pitchFamily="2" charset="2"/>
              <a:buChar char="Ø"/>
            </a:pPr>
            <a:r>
              <a:rPr lang="el-GR" altLang="el-GR" sz="2800" dirty="0">
                <a:solidFill>
                  <a:srgbClr val="99FF33"/>
                </a:solidFill>
                <a:latin typeface="Calibri" pitchFamily="34" charset="0"/>
              </a:rPr>
              <a:t> </a:t>
            </a:r>
            <a:r>
              <a:rPr lang="el-GR" altLang="el-GR" sz="2800" b="1" i="1" dirty="0">
                <a:solidFill>
                  <a:srgbClr val="99FF33"/>
                </a:solidFill>
                <a:latin typeface="Calibri" pitchFamily="34" charset="0"/>
              </a:rPr>
              <a:t>Χάρη στην προσαρμογή </a:t>
            </a:r>
            <a:r>
              <a:rPr lang="el-GR" altLang="el-GR" sz="2800" b="1" i="1" dirty="0">
                <a:latin typeface="Calibri" pitchFamily="34" charset="0"/>
              </a:rPr>
              <a:t>τάδε τα φυτά αντιμετωπίζουν …</a:t>
            </a:r>
          </a:p>
          <a:p>
            <a:pPr eaLnBrk="1" hangingPunct="1"/>
            <a:endParaRPr lang="el-GR" altLang="el-GR" sz="2000" b="1" i="1" dirty="0">
              <a:latin typeface="Calibri" pitchFamily="34" charset="0"/>
            </a:endParaRPr>
          </a:p>
          <a:p>
            <a:pPr eaLnBrk="1" hangingPunct="1">
              <a:buFont typeface="Wingdings" pitchFamily="2" charset="2"/>
              <a:buChar char="Ø"/>
            </a:pPr>
            <a:r>
              <a:rPr lang="el-GR" altLang="el-GR" sz="2800" b="1" i="1" dirty="0">
                <a:solidFill>
                  <a:srgbClr val="99FF33"/>
                </a:solidFill>
                <a:latin typeface="Calibri" pitchFamily="34" charset="0"/>
              </a:rPr>
              <a:t> </a:t>
            </a:r>
            <a:r>
              <a:rPr lang="el-GR" altLang="el-GR" sz="2800" b="1" i="1" dirty="0">
                <a:latin typeface="Calibri" pitchFamily="34" charset="0"/>
              </a:rPr>
              <a:t>Η προσαρμογή αυτή </a:t>
            </a:r>
            <a:r>
              <a:rPr lang="el-GR" altLang="el-GR" sz="2800" b="1" i="1" dirty="0">
                <a:solidFill>
                  <a:srgbClr val="99FF33"/>
                </a:solidFill>
                <a:latin typeface="Calibri" pitchFamily="34" charset="0"/>
              </a:rPr>
              <a:t>προσφέρει οικολογικό πλεονέκτημα </a:t>
            </a:r>
            <a:r>
              <a:rPr lang="el-GR" altLang="el-GR" sz="2800" b="1" i="1" dirty="0">
                <a:latin typeface="Calibri" pitchFamily="34" charset="0"/>
              </a:rPr>
              <a:t>έναντι …</a:t>
            </a:r>
          </a:p>
          <a:p>
            <a:pPr eaLnBrk="1" hangingPunct="1"/>
            <a:endParaRPr lang="el-GR" altLang="el-GR" sz="2000" b="1" i="1" dirty="0">
              <a:latin typeface="Calibri" pitchFamily="34" charset="0"/>
            </a:endParaRPr>
          </a:p>
          <a:p>
            <a:pPr eaLnBrk="1" hangingPunct="1">
              <a:buFont typeface="Wingdings" pitchFamily="2" charset="2"/>
              <a:buChar char="Ø"/>
            </a:pPr>
            <a:r>
              <a:rPr lang="el-GR" altLang="el-GR" sz="2800" b="1" i="1" dirty="0">
                <a:solidFill>
                  <a:srgbClr val="99FF33"/>
                </a:solidFill>
                <a:latin typeface="Calibri" pitchFamily="34" charset="0"/>
              </a:rPr>
              <a:t> </a:t>
            </a:r>
            <a:r>
              <a:rPr lang="el-GR" altLang="el-GR" sz="2800" b="1" i="1" dirty="0">
                <a:latin typeface="Calibri" pitchFamily="34" charset="0"/>
              </a:rPr>
              <a:t>Τα φυτά διαθέτουν την δείνα προσαρμογή που </a:t>
            </a:r>
            <a:r>
              <a:rPr lang="el-GR" altLang="el-GR" sz="2800" b="1" i="1" dirty="0">
                <a:solidFill>
                  <a:srgbClr val="99FF33"/>
                </a:solidFill>
                <a:latin typeface="Calibri" pitchFamily="34" charset="0"/>
              </a:rPr>
              <a:t>τους δίνει τη δυνατότητα</a:t>
            </a:r>
            <a:r>
              <a:rPr lang="el-GR" altLang="el-GR" sz="2800" b="1" i="1" dirty="0">
                <a:latin typeface="Calibri" pitchFamily="34" charset="0"/>
              </a:rPr>
              <a:t> να αντιμετωπίζουν  …</a:t>
            </a:r>
          </a:p>
          <a:p>
            <a:pPr eaLnBrk="1" hangingPunct="1">
              <a:buFont typeface="Wingdings" pitchFamily="2" charset="2"/>
              <a:buChar char="Ø"/>
            </a:pPr>
            <a:endParaRPr lang="el-GR" altLang="el-GR" sz="2000" b="1" i="1" dirty="0">
              <a:latin typeface="Calibri" pitchFamily="34" charset="0"/>
            </a:endParaRPr>
          </a:p>
          <a:p>
            <a:pPr eaLnBrk="1" hangingPunct="1">
              <a:buFont typeface="Wingdings" pitchFamily="2" charset="2"/>
              <a:buChar char="Ø"/>
            </a:pPr>
            <a:r>
              <a:rPr lang="el-GR" altLang="el-GR" sz="2800" b="1" i="1" dirty="0">
                <a:solidFill>
                  <a:srgbClr val="99FF33"/>
                </a:solidFill>
                <a:latin typeface="Calibri" pitchFamily="34" charset="0"/>
              </a:rPr>
              <a:t> Χάρη στη φυσική επιλογή </a:t>
            </a:r>
            <a:r>
              <a:rPr lang="el-GR" altLang="el-GR" sz="2800" b="1" i="1" dirty="0">
                <a:latin typeface="Calibri" pitchFamily="34" charset="0"/>
              </a:rPr>
              <a:t>το φυτό Χ έχει προσαρμοστεί επιτυχώς στις συνθήκες …</a:t>
            </a:r>
          </a:p>
          <a:p>
            <a:pPr eaLnBrk="1" hangingPunct="1">
              <a:buFont typeface="Wingdings" pitchFamily="2" charset="2"/>
              <a:buChar char="Ø"/>
            </a:pPr>
            <a:endParaRPr lang="el-GR" altLang="el-GR" sz="2000" b="1" i="1" dirty="0">
              <a:latin typeface="Calibri" pitchFamily="34" charset="0"/>
            </a:endParaRPr>
          </a:p>
          <a:p>
            <a:pPr eaLnBrk="1" hangingPunct="1">
              <a:buFont typeface="Wingdings" pitchFamily="2" charset="2"/>
              <a:buChar char="Ø"/>
            </a:pPr>
            <a:r>
              <a:rPr lang="el-GR" altLang="el-GR" sz="2800" b="1" i="1" dirty="0">
                <a:solidFill>
                  <a:srgbClr val="99FF33"/>
                </a:solidFill>
                <a:latin typeface="Calibri" pitchFamily="34" charset="0"/>
              </a:rPr>
              <a:t> Η επιλεκτική πίεση των (αντίξοων) συνθηκών οδήγησε μέσω της φυσικής επιλογής στην εμφάνιση και ‘υιοθέτηση’ της προσαρμογής Ζ …</a:t>
            </a:r>
            <a:endParaRPr lang="fr-FR" altLang="el-GR" sz="2800" b="1" i="1" dirty="0">
              <a:solidFill>
                <a:srgbClr val="99FF33"/>
              </a:solidFill>
              <a:latin typeface="Calibri"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3528" y="4278575"/>
            <a:ext cx="8496944" cy="2308324"/>
          </a:xfrm>
          <a:prstGeom prst="rect">
            <a:avLst/>
          </a:prstGeom>
          <a:solidFill>
            <a:srgbClr val="99FF33"/>
          </a:solidFill>
        </p:spPr>
        <p:txBody>
          <a:bodyPr wrap="square" rtlCol="0">
            <a:spAutoFit/>
          </a:bodyPr>
          <a:lstStyle/>
          <a:p>
            <a:r>
              <a:rPr lang="en-US" sz="4400" b="1" dirty="0">
                <a:solidFill>
                  <a:schemeClr val="bg1"/>
                </a:solidFill>
                <a:latin typeface="MV Boli" pitchFamily="2" charset="0"/>
                <a:cs typeface="MV Boli" pitchFamily="2" charset="0"/>
              </a:rPr>
              <a:t>Everything (almost) in Biology Makes Best Sense in the Light of Evolution</a:t>
            </a:r>
          </a:p>
          <a:p>
            <a:pPr algn="just"/>
            <a:r>
              <a:rPr lang="en-US" sz="1200" b="1" dirty="0">
                <a:solidFill>
                  <a:schemeClr val="bg1"/>
                </a:solidFill>
                <a:latin typeface="MV Boli" pitchFamily="2" charset="0"/>
                <a:cs typeface="MV Boli" pitchFamily="2" charset="0"/>
              </a:rPr>
              <a:t>Costas A. </a:t>
            </a:r>
            <a:r>
              <a:rPr lang="en-US" sz="1200" b="1" dirty="0" err="1">
                <a:solidFill>
                  <a:schemeClr val="bg1"/>
                </a:solidFill>
                <a:latin typeface="MV Boli" pitchFamily="2" charset="0"/>
                <a:cs typeface="MV Boli" pitchFamily="2" charset="0"/>
              </a:rPr>
              <a:t>Thanos</a:t>
            </a:r>
            <a:endParaRPr lang="el-GR" sz="1200" b="1" dirty="0">
              <a:solidFill>
                <a:schemeClr val="bg1"/>
              </a:solidFill>
              <a:latin typeface="Times New Roman" pitchFamily="18" charset="0"/>
              <a:cs typeface="MV Boli" pitchFamily="2" charset="0"/>
            </a:endParaRPr>
          </a:p>
        </p:txBody>
      </p:sp>
      <p:pic>
        <p:nvPicPr>
          <p:cNvPr id="137218" name="Picture 2"/>
          <p:cNvPicPr>
            <a:picLocks noChangeAspect="1" noChangeArrowheads="1"/>
          </p:cNvPicPr>
          <p:nvPr/>
        </p:nvPicPr>
        <p:blipFill>
          <a:blip r:embed="rId3" cstate="print"/>
          <a:srcRect/>
          <a:stretch>
            <a:fillRect/>
          </a:stretch>
        </p:blipFill>
        <p:spPr bwMode="auto">
          <a:xfrm>
            <a:off x="333375" y="460623"/>
            <a:ext cx="8477250" cy="3400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3" cstate="print"/>
          <a:srcRect/>
          <a:stretch>
            <a:fillRect/>
          </a:stretch>
        </p:blipFill>
        <p:spPr bwMode="auto">
          <a:xfrm>
            <a:off x="94412" y="188640"/>
            <a:ext cx="8955176" cy="3456384"/>
          </a:xfrm>
          <a:prstGeom prst="rect">
            <a:avLst/>
          </a:prstGeom>
          <a:noFill/>
          <a:ln w="9525">
            <a:noFill/>
            <a:miter lim="800000"/>
            <a:headEnd/>
            <a:tailEnd/>
          </a:ln>
        </p:spPr>
      </p:pic>
      <p:sp>
        <p:nvSpPr>
          <p:cNvPr id="3" name="2 - TextBox"/>
          <p:cNvSpPr txBox="1"/>
          <p:nvPr/>
        </p:nvSpPr>
        <p:spPr>
          <a:xfrm>
            <a:off x="1619672" y="4293096"/>
            <a:ext cx="2350708" cy="646331"/>
          </a:xfrm>
          <a:prstGeom prst="rect">
            <a:avLst/>
          </a:prstGeom>
          <a:solidFill>
            <a:schemeClr val="bg2">
              <a:lumMod val="20000"/>
              <a:lumOff val="80000"/>
            </a:schemeClr>
          </a:solidFill>
        </p:spPr>
        <p:txBody>
          <a:bodyPr wrap="none" rtlCol="0">
            <a:spAutoFit/>
          </a:bodyPr>
          <a:lstStyle/>
          <a:p>
            <a:r>
              <a:rPr lang="el-GR" sz="3600" b="1" dirty="0">
                <a:solidFill>
                  <a:schemeClr val="bg1"/>
                </a:solidFill>
                <a:latin typeface="+mn-lt"/>
              </a:rPr>
              <a:t>ομοπλασία</a:t>
            </a:r>
            <a:endParaRPr lang="en-US" sz="3600" b="1" dirty="0">
              <a:solidFill>
                <a:schemeClr val="bg1"/>
              </a:solidFill>
              <a:latin typeface="+mn-lt"/>
            </a:endParaRPr>
          </a:p>
        </p:txBody>
      </p:sp>
      <p:pic>
        <p:nvPicPr>
          <p:cNvPr id="109569" name="Picture 1"/>
          <p:cNvPicPr>
            <a:picLocks noChangeAspect="1" noChangeArrowheads="1"/>
          </p:cNvPicPr>
          <p:nvPr/>
        </p:nvPicPr>
        <p:blipFill>
          <a:blip r:embed="rId4" cstate="print"/>
          <a:srcRect/>
          <a:stretch>
            <a:fillRect/>
          </a:stretch>
        </p:blipFill>
        <p:spPr bwMode="auto">
          <a:xfrm>
            <a:off x="4499992" y="3990975"/>
            <a:ext cx="4352925" cy="286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74985" y="207818"/>
            <a:ext cx="9069015" cy="63895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107504" y="61936"/>
            <a:ext cx="6192688" cy="6581080"/>
          </a:xfrm>
          <a:prstGeom prst="rect">
            <a:avLst/>
          </a:prstGeom>
          <a:noFill/>
          <a:ln w="9525">
            <a:noFill/>
            <a:miter lim="800000"/>
            <a:headEnd/>
            <a:tailEnd/>
          </a:ln>
        </p:spPr>
      </p:pic>
      <p:sp>
        <p:nvSpPr>
          <p:cNvPr id="3" name="2 - TextBox"/>
          <p:cNvSpPr txBox="1"/>
          <p:nvPr/>
        </p:nvSpPr>
        <p:spPr>
          <a:xfrm>
            <a:off x="6444208" y="1628800"/>
            <a:ext cx="2808313" cy="2677656"/>
          </a:xfrm>
          <a:prstGeom prst="rect">
            <a:avLst/>
          </a:prstGeom>
          <a:noFill/>
        </p:spPr>
        <p:txBody>
          <a:bodyPr wrap="square" rtlCol="0">
            <a:spAutoFit/>
          </a:bodyPr>
          <a:lstStyle/>
          <a:p>
            <a:r>
              <a:rPr lang="en-US" sz="2800" b="1" dirty="0">
                <a:solidFill>
                  <a:srgbClr val="FFFF00"/>
                </a:solidFill>
                <a:latin typeface="+mn-lt"/>
              </a:rPr>
              <a:t>Singularities</a:t>
            </a:r>
            <a:endParaRPr lang="el-GR" sz="2800" b="1" dirty="0">
              <a:solidFill>
                <a:srgbClr val="FFFF00"/>
              </a:solidFill>
              <a:latin typeface="+mn-lt"/>
            </a:endParaRPr>
          </a:p>
          <a:p>
            <a:endParaRPr lang="en-US" sz="2800" b="1" dirty="0">
              <a:solidFill>
                <a:srgbClr val="FFFF00"/>
              </a:solidFill>
              <a:latin typeface="+mn-lt"/>
            </a:endParaRPr>
          </a:p>
          <a:p>
            <a:r>
              <a:rPr lang="en-US" sz="2800" b="1" dirty="0">
                <a:solidFill>
                  <a:srgbClr val="FFFF00"/>
                </a:solidFill>
                <a:latin typeface="+mn-lt"/>
              </a:rPr>
              <a:t>‘</a:t>
            </a:r>
            <a:r>
              <a:rPr lang="el-GR" sz="2800" b="1" dirty="0">
                <a:solidFill>
                  <a:srgbClr val="FFFF00"/>
                </a:solidFill>
                <a:latin typeface="+mn-lt"/>
              </a:rPr>
              <a:t>Μοναδικότητες’</a:t>
            </a:r>
          </a:p>
          <a:p>
            <a:r>
              <a:rPr lang="el-GR" sz="2800" b="1" dirty="0">
                <a:solidFill>
                  <a:srgbClr val="FFFF00"/>
                </a:solidFill>
                <a:latin typeface="+mn-lt"/>
              </a:rPr>
              <a:t>στην εξελικτική ιστορία των φυτών</a:t>
            </a:r>
            <a:endParaRPr lang="en-US" sz="2800" b="1" dirty="0">
              <a:solidFill>
                <a:srgbClr val="FFFF00"/>
              </a:solidFill>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 Ομάδα"/>
          <p:cNvGrpSpPr>
            <a:grpSpLocks noChangeAspect="1"/>
          </p:cNvGrpSpPr>
          <p:nvPr/>
        </p:nvGrpSpPr>
        <p:grpSpPr>
          <a:xfrm>
            <a:off x="72008" y="353053"/>
            <a:ext cx="8964488" cy="6460323"/>
            <a:chOff x="72008" y="353053"/>
            <a:chExt cx="8964488" cy="6460323"/>
          </a:xfrm>
        </p:grpSpPr>
        <p:pic>
          <p:nvPicPr>
            <p:cNvPr id="32770" name="Picture 2"/>
            <p:cNvPicPr>
              <a:picLocks noChangeAspect="1" noChangeArrowheads="1"/>
            </p:cNvPicPr>
            <p:nvPr/>
          </p:nvPicPr>
          <p:blipFill>
            <a:blip r:embed="rId3" cstate="print"/>
            <a:srcRect/>
            <a:stretch>
              <a:fillRect/>
            </a:stretch>
          </p:blipFill>
          <p:spPr bwMode="auto">
            <a:xfrm>
              <a:off x="72008" y="353053"/>
              <a:ext cx="8964488" cy="6460323"/>
            </a:xfrm>
            <a:prstGeom prst="rect">
              <a:avLst/>
            </a:prstGeom>
            <a:noFill/>
            <a:ln w="9525">
              <a:noFill/>
              <a:miter lim="800000"/>
              <a:headEnd/>
              <a:tailEnd/>
            </a:ln>
          </p:spPr>
        </p:pic>
        <p:sp>
          <p:nvSpPr>
            <p:cNvPr id="4" name="3 - Ορθογώνιο"/>
            <p:cNvSpPr/>
            <p:nvPr/>
          </p:nvSpPr>
          <p:spPr>
            <a:xfrm>
              <a:off x="179512" y="5229200"/>
              <a:ext cx="432048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2 - TextBox"/>
          <p:cNvSpPr txBox="1"/>
          <p:nvPr/>
        </p:nvSpPr>
        <p:spPr>
          <a:xfrm>
            <a:off x="4932040" y="100950"/>
            <a:ext cx="3888432" cy="1815882"/>
          </a:xfrm>
          <a:prstGeom prst="rect">
            <a:avLst/>
          </a:prstGeom>
          <a:solidFill>
            <a:schemeClr val="bg1"/>
          </a:solidFill>
        </p:spPr>
        <p:txBody>
          <a:bodyPr wrap="square" rtlCol="0">
            <a:spAutoFit/>
          </a:bodyPr>
          <a:lstStyle/>
          <a:p>
            <a:r>
              <a:rPr lang="el-GR" sz="2800" b="1" dirty="0">
                <a:solidFill>
                  <a:srgbClr val="FFFF00"/>
                </a:solidFill>
                <a:latin typeface="+mn-lt"/>
              </a:rPr>
              <a:t>Επαναλαμβανόμενοι νεωτερισμοί</a:t>
            </a:r>
          </a:p>
          <a:p>
            <a:r>
              <a:rPr lang="el-GR" sz="2800" b="1" dirty="0">
                <a:solidFill>
                  <a:srgbClr val="FFFF00"/>
                </a:solidFill>
                <a:latin typeface="+mn-lt"/>
              </a:rPr>
              <a:t>στην εξελικτική ιστορία των φυτών</a:t>
            </a:r>
            <a:endParaRPr lang="en-US" sz="2800" b="1" dirty="0">
              <a:solidFill>
                <a:srgbClr val="FFFF00"/>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p:nvPr/>
        </p:nvGrpSpPr>
        <p:grpSpPr>
          <a:xfrm>
            <a:off x="1403648" y="44624"/>
            <a:ext cx="6978859" cy="6813376"/>
            <a:chOff x="1475656" y="44624"/>
            <a:chExt cx="6978859" cy="6813376"/>
          </a:xfrm>
        </p:grpSpPr>
        <p:pic>
          <p:nvPicPr>
            <p:cNvPr id="24578" name="Picture 2"/>
            <p:cNvPicPr>
              <a:picLocks noChangeAspect="1" noChangeArrowheads="1"/>
            </p:cNvPicPr>
            <p:nvPr/>
          </p:nvPicPr>
          <p:blipFill>
            <a:blip r:embed="rId3" cstate="print"/>
            <a:srcRect/>
            <a:stretch>
              <a:fillRect/>
            </a:stretch>
          </p:blipFill>
          <p:spPr bwMode="auto">
            <a:xfrm>
              <a:off x="1703536" y="44624"/>
              <a:ext cx="5892800" cy="914400"/>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1475656" y="1023596"/>
              <a:ext cx="6336704" cy="5834404"/>
            </a:xfrm>
            <a:prstGeom prst="rect">
              <a:avLst/>
            </a:prstGeom>
            <a:noFill/>
            <a:ln w="9525">
              <a:noFill/>
              <a:miter lim="800000"/>
              <a:headEnd/>
              <a:tailEnd/>
            </a:ln>
          </p:spPr>
        </p:pic>
        <p:sp>
          <p:nvSpPr>
            <p:cNvPr id="4" name="3 - TextBox"/>
            <p:cNvSpPr txBox="1"/>
            <p:nvPr/>
          </p:nvSpPr>
          <p:spPr>
            <a:xfrm>
              <a:off x="7236296" y="6381328"/>
              <a:ext cx="1218219" cy="461665"/>
            </a:xfrm>
            <a:prstGeom prst="rect">
              <a:avLst/>
            </a:prstGeom>
            <a:noFill/>
          </p:spPr>
          <p:txBody>
            <a:bodyPr wrap="none" rtlCol="0">
              <a:spAutoFit/>
            </a:bodyPr>
            <a:lstStyle/>
            <a:p>
              <a:r>
                <a:rPr lang="el-GR" sz="1200" dirty="0">
                  <a:latin typeface="+mn-lt"/>
                </a:rPr>
                <a:t>στο σποριόφυτο</a:t>
              </a:r>
            </a:p>
            <a:p>
              <a:r>
                <a:rPr lang="el-GR" sz="1200" dirty="0">
                  <a:latin typeface="+mn-lt"/>
                </a:rPr>
                <a:t>στο </a:t>
              </a:r>
              <a:r>
                <a:rPr lang="el-GR" sz="1200" dirty="0" err="1">
                  <a:latin typeface="+mn-lt"/>
                </a:rPr>
                <a:t>γαμετόφυτο</a:t>
              </a:r>
              <a:endParaRPr lang="en-US" sz="1200" dirty="0">
                <a:latin typeface="+mn-lt"/>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p:nvPr/>
        </p:nvGrpSpPr>
        <p:grpSpPr>
          <a:xfrm>
            <a:off x="0" y="0"/>
            <a:ext cx="9144000" cy="6858000"/>
            <a:chOff x="0" y="0"/>
            <a:chExt cx="9144000" cy="6858000"/>
          </a:xfrm>
        </p:grpSpPr>
        <p:pic>
          <p:nvPicPr>
            <p:cNvPr id="25603" name="Picture 3"/>
            <p:cNvPicPr>
              <a:picLocks noChangeAspect="1" noChangeArrowheads="1"/>
            </p:cNvPicPr>
            <p:nvPr/>
          </p:nvPicPr>
          <p:blipFill>
            <a:blip r:embed="rId3" cstate="print"/>
            <a:srcRect/>
            <a:stretch>
              <a:fillRect/>
            </a:stretch>
          </p:blipFill>
          <p:spPr bwMode="auto">
            <a:xfrm>
              <a:off x="2090407" y="0"/>
              <a:ext cx="7053593" cy="6858000"/>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0" y="5577290"/>
              <a:ext cx="4427984" cy="1280709"/>
            </a:xfrm>
            <a:prstGeom prst="rect">
              <a:avLst/>
            </a:prstGeom>
            <a:noFill/>
            <a:ln w="9525">
              <a:noFill/>
              <a:miter lim="800000"/>
              <a:headEnd/>
              <a:tailEnd/>
            </a:ln>
          </p:spPr>
        </p:pic>
      </p:grpSp>
      <p:grpSp>
        <p:nvGrpSpPr>
          <p:cNvPr id="3" name="7 - Ομάδα"/>
          <p:cNvGrpSpPr/>
          <p:nvPr/>
        </p:nvGrpSpPr>
        <p:grpSpPr>
          <a:xfrm>
            <a:off x="0" y="4526226"/>
            <a:ext cx="3419872" cy="891007"/>
            <a:chOff x="0" y="4526226"/>
            <a:chExt cx="3419872" cy="891007"/>
          </a:xfrm>
        </p:grpSpPr>
        <p:pic>
          <p:nvPicPr>
            <p:cNvPr id="25605" name="Picture 5"/>
            <p:cNvPicPr>
              <a:picLocks noChangeAspect="1" noChangeArrowheads="1"/>
            </p:cNvPicPr>
            <p:nvPr/>
          </p:nvPicPr>
          <p:blipFill>
            <a:blip r:embed="rId5" cstate="print"/>
            <a:srcRect/>
            <a:stretch>
              <a:fillRect/>
            </a:stretch>
          </p:blipFill>
          <p:spPr bwMode="auto">
            <a:xfrm>
              <a:off x="0" y="4526226"/>
              <a:ext cx="3419872" cy="702974"/>
            </a:xfrm>
            <a:prstGeom prst="rect">
              <a:avLst/>
            </a:prstGeom>
            <a:noFill/>
            <a:ln w="9525">
              <a:noFill/>
              <a:miter lim="800000"/>
              <a:headEnd/>
              <a:tailEnd/>
            </a:ln>
          </p:spPr>
        </p:pic>
        <p:pic>
          <p:nvPicPr>
            <p:cNvPr id="25606" name="Picture 6"/>
            <p:cNvPicPr>
              <a:picLocks noChangeAspect="1" noChangeArrowheads="1"/>
            </p:cNvPicPr>
            <p:nvPr/>
          </p:nvPicPr>
          <p:blipFill>
            <a:blip r:embed="rId6" cstate="print"/>
            <a:srcRect/>
            <a:stretch>
              <a:fillRect/>
            </a:stretch>
          </p:blipFill>
          <p:spPr bwMode="auto">
            <a:xfrm>
              <a:off x="0" y="5204995"/>
              <a:ext cx="3275856" cy="21223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88900" y="2273300"/>
            <a:ext cx="8964613" cy="231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755576" y="57459"/>
            <a:ext cx="7704856" cy="66806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print"/>
          <a:srcRect/>
          <a:stretch>
            <a:fillRect/>
          </a:stretch>
        </p:blipFill>
        <p:spPr bwMode="auto">
          <a:xfrm>
            <a:off x="109488" y="1052736"/>
            <a:ext cx="8925024"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99B69A9-6A11-25D3-DB31-BCBC59A5B080}"/>
              </a:ext>
            </a:extLst>
          </p:cNvPr>
          <p:cNvPicPr>
            <a:picLocks noChangeAspect="1"/>
          </p:cNvPicPr>
          <p:nvPr/>
        </p:nvPicPr>
        <p:blipFill>
          <a:blip r:embed="rId2" cstate="print"/>
          <a:stretch>
            <a:fillRect/>
          </a:stretch>
        </p:blipFill>
        <p:spPr>
          <a:xfrm>
            <a:off x="3424182" y="2060848"/>
            <a:ext cx="5756330" cy="4832213"/>
          </a:xfrm>
          <a:prstGeom prst="rect">
            <a:avLst/>
          </a:prstGeom>
        </p:spPr>
      </p:pic>
      <p:pic>
        <p:nvPicPr>
          <p:cNvPr id="3" name="Picture 2">
            <a:extLst>
              <a:ext uri="{FF2B5EF4-FFF2-40B4-BE49-F238E27FC236}">
                <a16:creationId xmlns="" xmlns:a16="http://schemas.microsoft.com/office/drawing/2014/main" id="{3226DA1F-C974-CD0A-EE8C-4D9C948406D5}"/>
              </a:ext>
            </a:extLst>
          </p:cNvPr>
          <p:cNvPicPr>
            <a:picLocks noChangeAspect="1"/>
          </p:cNvPicPr>
          <p:nvPr/>
        </p:nvPicPr>
        <p:blipFill>
          <a:blip r:embed="rId3" cstate="print"/>
          <a:stretch>
            <a:fillRect/>
          </a:stretch>
        </p:blipFill>
        <p:spPr>
          <a:xfrm>
            <a:off x="8926" y="-4868"/>
            <a:ext cx="3958112" cy="3577884"/>
          </a:xfrm>
          <a:prstGeom prst="rect">
            <a:avLst/>
          </a:prstGeom>
        </p:spPr>
      </p:pic>
    </p:spTree>
    <p:extLst>
      <p:ext uri="{BB962C8B-B14F-4D97-AF65-F5344CB8AC3E}">
        <p14:creationId xmlns="" xmlns:p14="http://schemas.microsoft.com/office/powerpoint/2010/main" val="2174381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1619672" y="1028566"/>
            <a:ext cx="5816600" cy="685800"/>
          </a:xfrm>
          <a:prstGeom prst="rect">
            <a:avLst/>
          </a:prstGeom>
          <a:solidFill>
            <a:srgbClr val="FFFF00"/>
          </a:solid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539552" y="1820654"/>
            <a:ext cx="8038375" cy="1768078"/>
          </a:xfrm>
          <a:prstGeom prst="rect">
            <a:avLst/>
          </a:prstGeom>
          <a:noFill/>
          <a:ln w="9525">
            <a:noFill/>
            <a:miter lim="800000"/>
            <a:headEnd/>
            <a:tailEnd/>
          </a:ln>
        </p:spPr>
      </p:pic>
      <p:pic>
        <p:nvPicPr>
          <p:cNvPr id="28676" name="Picture 4"/>
          <p:cNvPicPr>
            <a:picLocks noChangeAspect="1" noChangeArrowheads="1"/>
          </p:cNvPicPr>
          <p:nvPr/>
        </p:nvPicPr>
        <p:blipFill>
          <a:blip r:embed="rId5" cstate="print"/>
          <a:srcRect/>
          <a:stretch>
            <a:fillRect/>
          </a:stretch>
        </p:blipFill>
        <p:spPr bwMode="auto">
          <a:xfrm>
            <a:off x="254514" y="3707463"/>
            <a:ext cx="8637966" cy="1449729"/>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90112" y="1484784"/>
            <a:ext cx="8763776"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3600400" y="-102"/>
            <a:ext cx="3895673" cy="645343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0" y="0"/>
            <a:ext cx="3571677" cy="6858000"/>
          </a:xfrm>
          <a:prstGeom prst="rect">
            <a:avLst/>
          </a:prstGeom>
          <a:noFill/>
          <a:ln w="9525">
            <a:noFill/>
            <a:miter lim="800000"/>
            <a:headEnd/>
            <a:tailEnd/>
          </a:ln>
        </p:spPr>
      </p:pic>
      <p:sp>
        <p:nvSpPr>
          <p:cNvPr id="6" name="TextBox 1"/>
          <p:cNvSpPr txBox="1"/>
          <p:nvPr/>
        </p:nvSpPr>
        <p:spPr>
          <a:xfrm>
            <a:off x="7452320" y="4293096"/>
            <a:ext cx="1742400" cy="1384995"/>
          </a:xfrm>
          <a:prstGeom prst="rect">
            <a:avLst/>
          </a:prstGeom>
          <a:noFill/>
        </p:spPr>
        <p:txBody>
          <a:bodyPr wrap="none" rtlCol="0">
            <a:spAutoFit/>
          </a:bodyPr>
          <a:lstStyle/>
          <a:p>
            <a:r>
              <a:rPr lang="en-US" sz="1400" b="1" dirty="0" smtClean="0">
                <a:solidFill>
                  <a:schemeClr val="bg2">
                    <a:lumMod val="40000"/>
                    <a:lumOff val="60000"/>
                  </a:schemeClr>
                </a:solidFill>
                <a:latin typeface="+mn-lt"/>
              </a:rPr>
              <a:t>Genetic drift</a:t>
            </a:r>
          </a:p>
          <a:p>
            <a:r>
              <a:rPr lang="el-GR" sz="1400" b="1" dirty="0" smtClean="0">
                <a:solidFill>
                  <a:srgbClr val="FFC000"/>
                </a:solidFill>
                <a:latin typeface="+mn-lt"/>
              </a:rPr>
              <a:t>Γενετική παρέκκλιση</a:t>
            </a:r>
          </a:p>
          <a:p>
            <a:r>
              <a:rPr lang="el-GR" sz="1400" b="1" dirty="0" smtClean="0">
                <a:solidFill>
                  <a:srgbClr val="FFC000"/>
                </a:solidFill>
                <a:latin typeface="+mn-lt"/>
              </a:rPr>
              <a:t>→ περιπλάνηση</a:t>
            </a:r>
            <a:endParaRPr lang="en-US" sz="1400" b="1" dirty="0" smtClean="0">
              <a:solidFill>
                <a:srgbClr val="FFC000"/>
              </a:solidFill>
              <a:latin typeface="+mn-lt"/>
            </a:endParaRPr>
          </a:p>
          <a:p>
            <a:endParaRPr lang="en-US" sz="1400" b="1" dirty="0" smtClean="0">
              <a:solidFill>
                <a:schemeClr val="bg2">
                  <a:lumMod val="40000"/>
                  <a:lumOff val="60000"/>
                </a:schemeClr>
              </a:solidFill>
              <a:latin typeface="+mn-lt"/>
            </a:endParaRPr>
          </a:p>
          <a:p>
            <a:r>
              <a:rPr lang="en-US" sz="1400" b="1" dirty="0" smtClean="0">
                <a:solidFill>
                  <a:schemeClr val="bg2">
                    <a:lumMod val="40000"/>
                    <a:lumOff val="60000"/>
                  </a:schemeClr>
                </a:solidFill>
                <a:latin typeface="+mn-lt"/>
              </a:rPr>
              <a:t>Diversification</a:t>
            </a:r>
            <a:endParaRPr lang="el-GR" sz="1400" b="1" dirty="0" smtClean="0">
              <a:solidFill>
                <a:schemeClr val="bg2">
                  <a:lumMod val="40000"/>
                  <a:lumOff val="60000"/>
                </a:schemeClr>
              </a:solidFill>
              <a:latin typeface="+mn-lt"/>
            </a:endParaRPr>
          </a:p>
          <a:p>
            <a:r>
              <a:rPr lang="el-GR" sz="1400" b="1" dirty="0" err="1" smtClean="0">
                <a:solidFill>
                  <a:srgbClr val="FFC000"/>
                </a:solidFill>
                <a:latin typeface="+mn-lt"/>
              </a:rPr>
              <a:t>Ποικιλοποίηση</a:t>
            </a:r>
            <a:endParaRPr lang="el-GR" sz="1400" b="1" dirty="0">
              <a:solidFill>
                <a:schemeClr val="bg2">
                  <a:lumMod val="40000"/>
                  <a:lumOff val="60000"/>
                </a:schemeClr>
              </a:solidFill>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777491" y="1412776"/>
            <a:ext cx="3971344" cy="2585323"/>
          </a:xfrm>
          <a:prstGeom prst="rect">
            <a:avLst/>
          </a:prstGeom>
          <a:noFill/>
        </p:spPr>
        <p:txBody>
          <a:bodyPr wrap="none" rtlCol="0">
            <a:spAutoFit/>
          </a:bodyPr>
          <a:lstStyle/>
          <a:p>
            <a:pPr algn="ctr"/>
            <a:r>
              <a:rPr lang="el-GR" sz="5400" b="1" dirty="0">
                <a:solidFill>
                  <a:srgbClr val="66CCFF"/>
                </a:solidFill>
                <a:latin typeface="+mn-lt"/>
              </a:rPr>
              <a:t>Προσαρμογή</a:t>
            </a:r>
          </a:p>
          <a:p>
            <a:pPr algn="ctr"/>
            <a:endParaRPr lang="el-GR" sz="5400" b="1" dirty="0">
              <a:solidFill>
                <a:srgbClr val="66CCFF"/>
              </a:solidFill>
              <a:latin typeface="+mn-lt"/>
            </a:endParaRPr>
          </a:p>
          <a:p>
            <a:pPr algn="ctr"/>
            <a:r>
              <a:rPr lang="en-US" sz="5400" b="1" dirty="0">
                <a:solidFill>
                  <a:srgbClr val="66CCFF"/>
                </a:solidFill>
                <a:latin typeface="+mn-lt"/>
              </a:rPr>
              <a:t>Adaptation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14313" y="0"/>
            <a:ext cx="8548687" cy="6858000"/>
          </a:xfrm>
          <a:prstGeom prst="rect">
            <a:avLst/>
          </a:prstGeom>
          <a:noFill/>
          <a:ln w="9525">
            <a:noFill/>
            <a:miter lim="800000"/>
            <a:headEnd/>
            <a:tailEnd/>
          </a:ln>
        </p:spPr>
        <p:txBody>
          <a:bodyPr>
            <a:spAutoFit/>
          </a:bodyPr>
          <a:lstStyle/>
          <a:p>
            <a:pPr algn="ctr" eaLnBrk="0" hangingPunct="0"/>
            <a:r>
              <a:rPr lang="el-GR" sz="4000" dirty="0">
                <a:solidFill>
                  <a:srgbClr val="FFFF00"/>
                </a:solidFill>
                <a:latin typeface="Calibri" pitchFamily="34" charset="0"/>
              </a:rPr>
              <a:t>Ο όρος </a:t>
            </a:r>
            <a:r>
              <a:rPr lang="el-GR" sz="4000" b="1" dirty="0">
                <a:solidFill>
                  <a:srgbClr val="00FFFF"/>
                </a:solidFill>
                <a:latin typeface="Calibri" pitchFamily="34" charset="0"/>
              </a:rPr>
              <a:t>ΠΡΟΣΑΡΜΟΓΗ</a:t>
            </a:r>
            <a:r>
              <a:rPr lang="el-GR" sz="4000" dirty="0">
                <a:solidFill>
                  <a:srgbClr val="FFFF00"/>
                </a:solidFill>
                <a:latin typeface="Calibri" pitchFamily="34" charset="0"/>
              </a:rPr>
              <a:t> αναφέρεται:</a:t>
            </a:r>
          </a:p>
          <a:p>
            <a:pPr algn="ctr" eaLnBrk="0" hangingPunct="0"/>
            <a:r>
              <a:rPr lang="el-GR" sz="4000" dirty="0">
                <a:solidFill>
                  <a:srgbClr val="FFFF00"/>
                </a:solidFill>
                <a:latin typeface="Calibri" pitchFamily="34" charset="0"/>
              </a:rPr>
              <a:t>(α) στους συγκεκριμένους </a:t>
            </a:r>
            <a:r>
              <a:rPr lang="el-GR" sz="4000" b="1" dirty="0">
                <a:solidFill>
                  <a:srgbClr val="FF66CC"/>
                </a:solidFill>
                <a:latin typeface="Calibri" pitchFamily="34" charset="0"/>
              </a:rPr>
              <a:t>χαρακτήρες</a:t>
            </a:r>
            <a:r>
              <a:rPr lang="el-GR" sz="4000" dirty="0">
                <a:solidFill>
                  <a:srgbClr val="FFFF00"/>
                </a:solidFill>
                <a:latin typeface="Calibri" pitchFamily="34" charset="0"/>
              </a:rPr>
              <a:t> (μορφολογικούς ή φυσιολογικούς ενός οργανισμού) ή </a:t>
            </a:r>
            <a:r>
              <a:rPr lang="el-GR" sz="4000" b="1" dirty="0">
                <a:solidFill>
                  <a:srgbClr val="FF66CC"/>
                </a:solidFill>
                <a:latin typeface="Calibri" pitchFamily="34" charset="0"/>
              </a:rPr>
              <a:t>γνωρίσματα</a:t>
            </a:r>
            <a:r>
              <a:rPr lang="el-GR" sz="4000" dirty="0">
                <a:solidFill>
                  <a:srgbClr val="FFFF00"/>
                </a:solidFill>
                <a:latin typeface="Calibri" pitchFamily="34" charset="0"/>
              </a:rPr>
              <a:t> που είναι αποτέλεσμα της φυσικής επιλογής και επιφέρουν μεγαλύτερες πιθανότητες επιτυχίας (επιβίωσης και αναπαραγωγής-‘διαιώνισης’) και</a:t>
            </a:r>
          </a:p>
          <a:p>
            <a:pPr algn="ctr" eaLnBrk="0" hangingPunct="0"/>
            <a:r>
              <a:rPr lang="el-GR" sz="4000" dirty="0">
                <a:solidFill>
                  <a:srgbClr val="FFFF00"/>
                </a:solidFill>
                <a:latin typeface="Calibri" pitchFamily="34" charset="0"/>
              </a:rPr>
              <a:t>(β) στην </a:t>
            </a:r>
            <a:r>
              <a:rPr lang="el-GR" sz="4000" b="1" dirty="0">
                <a:solidFill>
                  <a:srgbClr val="FF66CC"/>
                </a:solidFill>
                <a:latin typeface="Calibri" pitchFamily="34" charset="0"/>
              </a:rPr>
              <a:t>εξελικτική διεργασία</a:t>
            </a:r>
            <a:r>
              <a:rPr lang="el-GR" sz="4000" dirty="0">
                <a:solidFill>
                  <a:srgbClr val="FFFF00"/>
                </a:solidFill>
                <a:latin typeface="Calibri" pitchFamily="34" charset="0"/>
              </a:rPr>
              <a:t> με την οποία ‘υιοθετούνται’ οι προσαρμοσμένοι χαρακτήρες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up)">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33400" y="460375"/>
            <a:ext cx="8153400" cy="5760551"/>
          </a:xfrm>
          <a:prstGeom prst="rect">
            <a:avLst/>
          </a:prstGeom>
          <a:noFill/>
          <a:ln w="9525">
            <a:noFill/>
            <a:miter lim="800000"/>
            <a:headEnd/>
            <a:tailEnd/>
          </a:ln>
        </p:spPr>
        <p:txBody>
          <a:bodyPr>
            <a:spAutoFit/>
          </a:bodyPr>
          <a:lstStyle/>
          <a:p>
            <a:pPr algn="ctr" eaLnBrk="0" hangingPunct="0">
              <a:spcBef>
                <a:spcPts val="500"/>
              </a:spcBef>
              <a:spcAft>
                <a:spcPts val="500"/>
              </a:spcAft>
            </a:pP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concept</a:t>
            </a:r>
            <a:r>
              <a:rPr lang="el-GR" sz="3600" dirty="0">
                <a:solidFill>
                  <a:srgbClr val="FFCC00"/>
                </a:solidFill>
                <a:latin typeface="Calibri" pitchFamily="34" charset="0"/>
              </a:rPr>
              <a:t> </a:t>
            </a:r>
            <a:r>
              <a:rPr lang="el-GR" sz="3600" dirty="0" err="1">
                <a:solidFill>
                  <a:srgbClr val="FFCC00"/>
                </a:solidFill>
                <a:latin typeface="Calibri" pitchFamily="34" charset="0"/>
              </a:rPr>
              <a:t>of</a:t>
            </a:r>
            <a:r>
              <a:rPr lang="el-GR" sz="3600" dirty="0">
                <a:solidFill>
                  <a:srgbClr val="FFCC00"/>
                </a:solidFill>
                <a:latin typeface="Calibri" pitchFamily="34" charset="0"/>
              </a:rPr>
              <a:t> </a:t>
            </a:r>
            <a:r>
              <a:rPr lang="el-GR" sz="3600" dirty="0" err="1">
                <a:solidFill>
                  <a:srgbClr val="FF0000"/>
                </a:solidFill>
                <a:latin typeface="Calibri" pitchFamily="34" charset="0"/>
              </a:rPr>
              <a:t>adaptation</a:t>
            </a:r>
            <a:r>
              <a:rPr lang="el-GR" sz="3600" dirty="0">
                <a:solidFill>
                  <a:srgbClr val="FFCC00"/>
                </a:solidFill>
                <a:latin typeface="Calibri" pitchFamily="34" charset="0"/>
              </a:rPr>
              <a:t> </a:t>
            </a:r>
            <a:r>
              <a:rPr lang="el-GR" sz="3600" dirty="0" err="1">
                <a:solidFill>
                  <a:srgbClr val="FFCC00"/>
                </a:solidFill>
                <a:latin typeface="Calibri" pitchFamily="34" charset="0"/>
              </a:rPr>
              <a:t>is</a:t>
            </a:r>
            <a:r>
              <a:rPr lang="el-GR" sz="3600" dirty="0">
                <a:solidFill>
                  <a:srgbClr val="FFCC00"/>
                </a:solidFill>
                <a:latin typeface="Calibri" pitchFamily="34" charset="0"/>
              </a:rPr>
              <a:t> </a:t>
            </a:r>
            <a:r>
              <a:rPr lang="el-GR" sz="3600" dirty="0" err="1">
                <a:solidFill>
                  <a:srgbClr val="FFCC00"/>
                </a:solidFill>
                <a:latin typeface="Calibri" pitchFamily="34" charset="0"/>
              </a:rPr>
              <a:t>both</a:t>
            </a:r>
            <a:r>
              <a:rPr lang="el-GR" sz="3600" dirty="0">
                <a:solidFill>
                  <a:srgbClr val="FFCC00"/>
                </a:solidFill>
                <a:latin typeface="Calibri" pitchFamily="34" charset="0"/>
              </a:rPr>
              <a:t> </a:t>
            </a:r>
            <a:r>
              <a:rPr lang="el-GR" sz="3600" dirty="0" err="1">
                <a:solidFill>
                  <a:srgbClr val="FFCC00"/>
                </a:solidFill>
                <a:latin typeface="Calibri" pitchFamily="34" charset="0"/>
              </a:rPr>
              <a:t>ill</a:t>
            </a:r>
            <a:r>
              <a:rPr lang="el-GR" sz="3600" dirty="0">
                <a:solidFill>
                  <a:srgbClr val="FFCC00"/>
                </a:solidFill>
                <a:latin typeface="Calibri" pitchFamily="34" charset="0"/>
              </a:rPr>
              <a:t> </a:t>
            </a:r>
            <a:r>
              <a:rPr lang="el-GR" sz="3600" dirty="0" err="1">
                <a:solidFill>
                  <a:srgbClr val="FFCC00"/>
                </a:solidFill>
                <a:latin typeface="Calibri" pitchFamily="34" charset="0"/>
              </a:rPr>
              <a:t>defined</a:t>
            </a:r>
            <a:r>
              <a:rPr lang="el-GR" sz="3600" dirty="0">
                <a:solidFill>
                  <a:srgbClr val="FFCC00"/>
                </a:solidFill>
                <a:latin typeface="Calibri" pitchFamily="34" charset="0"/>
              </a:rPr>
              <a:t> </a:t>
            </a:r>
            <a:r>
              <a:rPr lang="el-GR" sz="3600" dirty="0" err="1">
                <a:solidFill>
                  <a:srgbClr val="FFCC00"/>
                </a:solidFill>
                <a:latin typeface="Calibri" pitchFamily="34" charset="0"/>
              </a:rPr>
              <a:t>and</a:t>
            </a:r>
            <a:r>
              <a:rPr lang="el-GR" sz="3600" dirty="0">
                <a:solidFill>
                  <a:srgbClr val="FFCC00"/>
                </a:solidFill>
                <a:latin typeface="Calibri" pitchFamily="34" charset="0"/>
              </a:rPr>
              <a:t> </a:t>
            </a:r>
            <a:r>
              <a:rPr lang="el-GR" sz="3600" dirty="0" err="1">
                <a:solidFill>
                  <a:srgbClr val="FFCC00"/>
                </a:solidFill>
                <a:latin typeface="Calibri" pitchFamily="34" charset="0"/>
              </a:rPr>
              <a:t>complex</a:t>
            </a:r>
            <a:r>
              <a:rPr lang="el-GR" sz="3600" dirty="0">
                <a:solidFill>
                  <a:srgbClr val="FFCC00"/>
                </a:solidFill>
                <a:latin typeface="Calibri" pitchFamily="34" charset="0"/>
              </a:rPr>
              <a:t>. </a:t>
            </a:r>
            <a:r>
              <a:rPr lang="el-GR" sz="3600" dirty="0" err="1">
                <a:solidFill>
                  <a:srgbClr val="FFCC00"/>
                </a:solidFill>
                <a:latin typeface="Calibri" pitchFamily="34" charset="0"/>
              </a:rPr>
              <a:t>In</a:t>
            </a:r>
            <a:r>
              <a:rPr lang="el-GR" sz="3600" dirty="0">
                <a:solidFill>
                  <a:srgbClr val="FFCC00"/>
                </a:solidFill>
                <a:latin typeface="Calibri" pitchFamily="34" charset="0"/>
              </a:rPr>
              <a:t> a </a:t>
            </a:r>
            <a:r>
              <a:rPr lang="el-GR" sz="3600" dirty="0" err="1">
                <a:solidFill>
                  <a:srgbClr val="FFCC00"/>
                </a:solidFill>
                <a:latin typeface="Calibri" pitchFamily="34" charset="0"/>
              </a:rPr>
              <a:t>more</a:t>
            </a:r>
            <a:r>
              <a:rPr lang="el-GR" sz="3600" dirty="0">
                <a:solidFill>
                  <a:srgbClr val="FFCC00"/>
                </a:solidFill>
                <a:latin typeface="Calibri" pitchFamily="34" charset="0"/>
              </a:rPr>
              <a:t> </a:t>
            </a:r>
            <a:r>
              <a:rPr lang="el-GR" sz="3600" dirty="0" err="1">
                <a:solidFill>
                  <a:srgbClr val="FFCC00"/>
                </a:solidFill>
                <a:latin typeface="Calibri" pitchFamily="34" charset="0"/>
              </a:rPr>
              <a:t>technical</a:t>
            </a:r>
            <a:r>
              <a:rPr lang="el-GR" sz="3600" dirty="0">
                <a:solidFill>
                  <a:srgbClr val="FFCC00"/>
                </a:solidFill>
                <a:latin typeface="Calibri" pitchFamily="34" charset="0"/>
              </a:rPr>
              <a:t> </a:t>
            </a:r>
            <a:r>
              <a:rPr lang="el-GR" sz="3600" dirty="0" err="1">
                <a:solidFill>
                  <a:srgbClr val="FFCC00"/>
                </a:solidFill>
                <a:latin typeface="Calibri" pitchFamily="34" charset="0"/>
              </a:rPr>
              <a:t>description</a:t>
            </a:r>
            <a:r>
              <a:rPr lang="el-GR" sz="3600" dirty="0">
                <a:solidFill>
                  <a:srgbClr val="FFCC00"/>
                </a:solidFill>
                <a:latin typeface="Calibri" pitchFamily="34" charset="0"/>
              </a:rPr>
              <a:t> </a:t>
            </a:r>
            <a:r>
              <a:rPr lang="el-GR" sz="3600" dirty="0" err="1">
                <a:solidFill>
                  <a:srgbClr val="FFCC00"/>
                </a:solidFill>
                <a:latin typeface="Calibri" pitchFamily="34" charset="0"/>
              </a:rPr>
              <a:t>of</a:t>
            </a:r>
            <a:r>
              <a:rPr lang="el-GR" sz="3600" dirty="0">
                <a:solidFill>
                  <a:srgbClr val="FFCC00"/>
                </a:solidFill>
                <a:latin typeface="Calibri" pitchFamily="34" charset="0"/>
              </a:rPr>
              <a:t> </a:t>
            </a:r>
            <a:r>
              <a:rPr lang="el-GR" sz="3600" dirty="0" err="1">
                <a:solidFill>
                  <a:srgbClr val="FFCC00"/>
                </a:solidFill>
                <a:latin typeface="Calibri" pitchFamily="34" charset="0"/>
              </a:rPr>
              <a:t>an</a:t>
            </a:r>
            <a:r>
              <a:rPr lang="el-GR" sz="3600" dirty="0">
                <a:solidFill>
                  <a:srgbClr val="FFCC00"/>
                </a:solidFill>
                <a:latin typeface="Calibri" pitchFamily="34" charset="0"/>
              </a:rPr>
              <a:t> </a:t>
            </a:r>
            <a:r>
              <a:rPr lang="el-GR" sz="3600" dirty="0" err="1">
                <a:solidFill>
                  <a:srgbClr val="FFCC00"/>
                </a:solidFill>
                <a:latin typeface="Calibri" pitchFamily="34" charset="0"/>
              </a:rPr>
              <a:t>adaptation</a:t>
            </a:r>
            <a:r>
              <a:rPr lang="el-GR" sz="3600" dirty="0">
                <a:solidFill>
                  <a:srgbClr val="FFCC00"/>
                </a:solidFill>
                <a:latin typeface="Calibri" pitchFamily="34" charset="0"/>
              </a:rPr>
              <a:t>, </a:t>
            </a:r>
            <a:r>
              <a:rPr lang="el-GR" sz="3600" dirty="0" err="1">
                <a:solidFill>
                  <a:srgbClr val="FFCC00"/>
                </a:solidFill>
                <a:latin typeface="Calibri" pitchFamily="34" charset="0"/>
              </a:rPr>
              <a:t>we</a:t>
            </a:r>
            <a:r>
              <a:rPr lang="el-GR" sz="3600" dirty="0">
                <a:solidFill>
                  <a:srgbClr val="FFCC00"/>
                </a:solidFill>
                <a:latin typeface="Calibri" pitchFamily="34" charset="0"/>
              </a:rPr>
              <a:t> </a:t>
            </a:r>
            <a:r>
              <a:rPr lang="el-GR" sz="3600" dirty="0" err="1">
                <a:solidFill>
                  <a:srgbClr val="FFCC00"/>
                </a:solidFill>
                <a:latin typeface="Calibri" pitchFamily="34" charset="0"/>
              </a:rPr>
              <a:t>may</a:t>
            </a:r>
            <a:r>
              <a:rPr lang="el-GR" sz="3600" dirty="0">
                <a:solidFill>
                  <a:srgbClr val="FFCC00"/>
                </a:solidFill>
                <a:latin typeface="Calibri" pitchFamily="34" charset="0"/>
              </a:rPr>
              <a:t> </a:t>
            </a:r>
            <a:r>
              <a:rPr lang="el-GR" sz="3600" dirty="0" err="1">
                <a:solidFill>
                  <a:srgbClr val="FFCC00"/>
                </a:solidFill>
                <a:latin typeface="Calibri" pitchFamily="34" charset="0"/>
              </a:rPr>
              <a:t>say</a:t>
            </a:r>
            <a:r>
              <a:rPr lang="el-GR" sz="3600" dirty="0">
                <a:solidFill>
                  <a:srgbClr val="FFCC00"/>
                </a:solidFill>
                <a:latin typeface="Calibri" pitchFamily="34" charset="0"/>
              </a:rPr>
              <a:t> </a:t>
            </a:r>
            <a:r>
              <a:rPr lang="el-GR" sz="3600" dirty="0" err="1">
                <a:solidFill>
                  <a:srgbClr val="FFCC00"/>
                </a:solidFill>
                <a:latin typeface="Calibri" pitchFamily="34" charset="0"/>
              </a:rPr>
              <a:t>it</a:t>
            </a:r>
            <a:r>
              <a:rPr lang="el-GR" sz="3600" dirty="0">
                <a:solidFill>
                  <a:srgbClr val="FFCC00"/>
                </a:solidFill>
                <a:latin typeface="Calibri" pitchFamily="34" charset="0"/>
              </a:rPr>
              <a:t> </a:t>
            </a:r>
            <a:r>
              <a:rPr lang="el-GR" sz="3600" dirty="0" err="1">
                <a:solidFill>
                  <a:srgbClr val="FFCC00"/>
                </a:solidFill>
                <a:latin typeface="Calibri" pitchFamily="34" charset="0"/>
              </a:rPr>
              <a:t>is</a:t>
            </a:r>
            <a:r>
              <a:rPr lang="el-GR" sz="3600" dirty="0">
                <a:solidFill>
                  <a:srgbClr val="FFCC00"/>
                </a:solidFill>
                <a:latin typeface="Calibri" pitchFamily="34" charset="0"/>
              </a:rPr>
              <a:t> </a:t>
            </a:r>
            <a:r>
              <a:rPr lang="el-GR" sz="3600" dirty="0">
                <a:solidFill>
                  <a:srgbClr val="FF0000"/>
                </a:solidFill>
                <a:latin typeface="Calibri" pitchFamily="34" charset="0"/>
              </a:rPr>
              <a:t>a </a:t>
            </a:r>
            <a:r>
              <a:rPr lang="el-GR" sz="3600" dirty="0" err="1">
                <a:solidFill>
                  <a:srgbClr val="FF0000"/>
                </a:solidFill>
                <a:latin typeface="Calibri" pitchFamily="34" charset="0"/>
              </a:rPr>
              <a:t>trait</a:t>
            </a:r>
            <a:r>
              <a:rPr lang="el-GR" sz="3600" dirty="0">
                <a:solidFill>
                  <a:srgbClr val="FF0000"/>
                </a:solidFill>
                <a:latin typeface="Calibri" pitchFamily="34" charset="0"/>
              </a:rPr>
              <a:t> </a:t>
            </a:r>
            <a:r>
              <a:rPr lang="el-GR" sz="3600" dirty="0" err="1">
                <a:solidFill>
                  <a:srgbClr val="FF0000"/>
                </a:solidFill>
                <a:latin typeface="Calibri" pitchFamily="34" charset="0"/>
              </a:rPr>
              <a:t>that</a:t>
            </a:r>
            <a:r>
              <a:rPr lang="el-GR" sz="3600" dirty="0">
                <a:solidFill>
                  <a:srgbClr val="FF0000"/>
                </a:solidFill>
                <a:latin typeface="Calibri" pitchFamily="34" charset="0"/>
              </a:rPr>
              <a:t> </a:t>
            </a:r>
            <a:r>
              <a:rPr lang="el-GR" sz="3600" dirty="0" err="1">
                <a:solidFill>
                  <a:srgbClr val="FF0000"/>
                </a:solidFill>
                <a:latin typeface="Calibri" pitchFamily="34" charset="0"/>
              </a:rPr>
              <a:t>has</a:t>
            </a:r>
            <a:r>
              <a:rPr lang="el-GR" sz="3600" dirty="0">
                <a:solidFill>
                  <a:srgbClr val="FF0000"/>
                </a:solidFill>
                <a:latin typeface="Calibri" pitchFamily="34" charset="0"/>
              </a:rPr>
              <a:t> </a:t>
            </a:r>
            <a:r>
              <a:rPr lang="el-GR" sz="3600" dirty="0" err="1">
                <a:solidFill>
                  <a:srgbClr val="FF0000"/>
                </a:solidFill>
                <a:latin typeface="Calibri" pitchFamily="34" charset="0"/>
              </a:rPr>
              <a:t>resulted</a:t>
            </a:r>
            <a:r>
              <a:rPr lang="el-GR" sz="3600" dirty="0">
                <a:solidFill>
                  <a:srgbClr val="FF0000"/>
                </a:solidFill>
                <a:latin typeface="Calibri" pitchFamily="34" charset="0"/>
              </a:rPr>
              <a:t> </a:t>
            </a:r>
            <a:r>
              <a:rPr lang="el-GR" sz="3600" dirty="0" err="1">
                <a:solidFill>
                  <a:srgbClr val="FF0000"/>
                </a:solidFill>
                <a:latin typeface="Calibri" pitchFamily="34" charset="0"/>
              </a:rPr>
              <a:t>from</a:t>
            </a:r>
            <a:r>
              <a:rPr lang="el-GR" sz="3600" dirty="0">
                <a:solidFill>
                  <a:srgbClr val="FF0000"/>
                </a:solidFill>
                <a:latin typeface="Calibri" pitchFamily="34" charset="0"/>
              </a:rPr>
              <a:t> </a:t>
            </a:r>
            <a:r>
              <a:rPr lang="el-GR" sz="3600" dirty="0" err="1">
                <a:solidFill>
                  <a:srgbClr val="FF0000"/>
                </a:solidFill>
                <a:latin typeface="Calibri" pitchFamily="34" charset="0"/>
              </a:rPr>
              <a:t>particular</a:t>
            </a:r>
            <a:r>
              <a:rPr lang="el-GR" sz="3600" dirty="0">
                <a:solidFill>
                  <a:srgbClr val="FF0000"/>
                </a:solidFill>
                <a:latin typeface="Calibri" pitchFamily="34" charset="0"/>
              </a:rPr>
              <a:t> </a:t>
            </a:r>
            <a:r>
              <a:rPr lang="el-GR" sz="3600" dirty="0" err="1">
                <a:solidFill>
                  <a:srgbClr val="FF0000"/>
                </a:solidFill>
                <a:latin typeface="Calibri" pitchFamily="34" charset="0"/>
              </a:rPr>
              <a:t>selective</a:t>
            </a:r>
            <a:r>
              <a:rPr lang="el-GR" sz="3600" dirty="0">
                <a:solidFill>
                  <a:srgbClr val="FF0000"/>
                </a:solidFill>
                <a:latin typeface="Calibri" pitchFamily="34" charset="0"/>
              </a:rPr>
              <a:t> </a:t>
            </a:r>
            <a:r>
              <a:rPr lang="el-GR" sz="3600" dirty="0" err="1">
                <a:solidFill>
                  <a:srgbClr val="FF0000"/>
                </a:solidFill>
                <a:latin typeface="Calibri" pitchFamily="34" charset="0"/>
              </a:rPr>
              <a:t>pressures</a:t>
            </a:r>
            <a:r>
              <a:rPr lang="el-GR" sz="3600" dirty="0">
                <a:solidFill>
                  <a:srgbClr val="FF0000"/>
                </a:solidFill>
                <a:latin typeface="Calibri" pitchFamily="34" charset="0"/>
              </a:rPr>
              <a:t> </a:t>
            </a:r>
            <a:r>
              <a:rPr lang="el-GR" sz="3600" dirty="0" err="1">
                <a:solidFill>
                  <a:srgbClr val="FFCC00"/>
                </a:solidFill>
                <a:latin typeface="Calibri" pitchFamily="34" charset="0"/>
              </a:rPr>
              <a:t>because</a:t>
            </a:r>
            <a:r>
              <a:rPr lang="el-GR" sz="3600" dirty="0">
                <a:solidFill>
                  <a:srgbClr val="FFCC00"/>
                </a:solidFill>
                <a:latin typeface="Calibri" pitchFamily="34" charset="0"/>
              </a:rPr>
              <a:t> </a:t>
            </a:r>
            <a:r>
              <a:rPr lang="el-GR" sz="3600" dirty="0" err="1">
                <a:solidFill>
                  <a:srgbClr val="FFCC00"/>
                </a:solidFill>
                <a:latin typeface="Calibri" pitchFamily="34" charset="0"/>
              </a:rPr>
              <a:t>it</a:t>
            </a:r>
            <a:r>
              <a:rPr lang="el-GR" sz="3600" dirty="0">
                <a:solidFill>
                  <a:srgbClr val="FFCC00"/>
                </a:solidFill>
                <a:latin typeface="Calibri" pitchFamily="34" charset="0"/>
              </a:rPr>
              <a:t> </a:t>
            </a:r>
            <a:r>
              <a:rPr lang="en-US" sz="3600" dirty="0">
                <a:solidFill>
                  <a:srgbClr val="FFCC00"/>
                </a:solidFill>
                <a:latin typeface="Calibri" pitchFamily="34" charset="0"/>
              </a:rPr>
              <a:t>conferred </a:t>
            </a:r>
            <a:r>
              <a:rPr lang="el-GR" sz="3600" dirty="0" err="1">
                <a:solidFill>
                  <a:srgbClr val="00B0F0"/>
                </a:solidFill>
                <a:latin typeface="Calibri" pitchFamily="34" charset="0"/>
              </a:rPr>
              <a:t>increased</a:t>
            </a:r>
            <a:r>
              <a:rPr lang="el-GR" sz="3600" dirty="0">
                <a:solidFill>
                  <a:srgbClr val="00B0F0"/>
                </a:solidFill>
                <a:latin typeface="Calibri" pitchFamily="34" charset="0"/>
              </a:rPr>
              <a:t> </a:t>
            </a:r>
            <a:r>
              <a:rPr lang="el-GR" sz="3600" dirty="0" err="1">
                <a:solidFill>
                  <a:srgbClr val="00B0F0"/>
                </a:solidFill>
                <a:latin typeface="Calibri" pitchFamily="34" charset="0"/>
              </a:rPr>
              <a:t>fitness</a:t>
            </a:r>
            <a:r>
              <a:rPr lang="el-GR" sz="3600" dirty="0">
                <a:solidFill>
                  <a:srgbClr val="FFCC00"/>
                </a:solidFill>
                <a:latin typeface="Calibri" pitchFamily="34" charset="0"/>
              </a:rPr>
              <a:t> </a:t>
            </a:r>
            <a:r>
              <a:rPr lang="el-GR" sz="3600" dirty="0" err="1">
                <a:solidFill>
                  <a:srgbClr val="FFCC00"/>
                </a:solidFill>
                <a:latin typeface="Calibri" pitchFamily="34" charset="0"/>
              </a:rPr>
              <a:t>on</a:t>
            </a:r>
            <a:r>
              <a:rPr lang="el-GR" sz="3600" dirty="0">
                <a:solidFill>
                  <a:srgbClr val="FFCC00"/>
                </a:solidFill>
                <a:latin typeface="Calibri" pitchFamily="34" charset="0"/>
              </a:rPr>
              <a:t> </a:t>
            </a: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genotype</a:t>
            </a:r>
            <a:r>
              <a:rPr lang="el-GR" sz="3600" dirty="0">
                <a:solidFill>
                  <a:srgbClr val="FFCC00"/>
                </a:solidFill>
                <a:latin typeface="Calibri" pitchFamily="34" charset="0"/>
              </a:rPr>
              <a:t> </a:t>
            </a:r>
            <a:r>
              <a:rPr lang="el-GR" sz="3600" dirty="0" err="1">
                <a:solidFill>
                  <a:srgbClr val="FFCC00"/>
                </a:solidFill>
                <a:latin typeface="Calibri" pitchFamily="34" charset="0"/>
              </a:rPr>
              <a:t>producing</a:t>
            </a:r>
            <a:r>
              <a:rPr lang="el-GR" sz="3600" dirty="0">
                <a:solidFill>
                  <a:srgbClr val="FFCC00"/>
                </a:solidFill>
                <a:latin typeface="Calibri" pitchFamily="34" charset="0"/>
              </a:rPr>
              <a:t> </a:t>
            </a: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trait</a:t>
            </a:r>
            <a:r>
              <a:rPr lang="el-GR" sz="3600" dirty="0">
                <a:solidFill>
                  <a:srgbClr val="FFCC00"/>
                </a:solidFill>
                <a:latin typeface="Calibri" pitchFamily="34" charset="0"/>
              </a:rPr>
              <a:t>. </a:t>
            </a: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genotype's</a:t>
            </a:r>
            <a:r>
              <a:rPr lang="el-GR" sz="3600" dirty="0">
                <a:solidFill>
                  <a:srgbClr val="FFCC00"/>
                </a:solidFill>
                <a:latin typeface="Calibri" pitchFamily="34" charset="0"/>
              </a:rPr>
              <a:t> </a:t>
            </a:r>
            <a:r>
              <a:rPr lang="el-GR" sz="3600" dirty="0" err="1">
                <a:solidFill>
                  <a:srgbClr val="FFCC00"/>
                </a:solidFill>
                <a:latin typeface="Calibri" pitchFamily="34" charset="0"/>
              </a:rPr>
              <a:t>adaptedness</a:t>
            </a:r>
            <a:r>
              <a:rPr lang="el-GR" sz="3600" dirty="0">
                <a:solidFill>
                  <a:srgbClr val="FFCC00"/>
                </a:solidFill>
                <a:latin typeface="Calibri" pitchFamily="34" charset="0"/>
              </a:rPr>
              <a:t> </a:t>
            </a:r>
            <a:r>
              <a:rPr lang="el-GR" sz="3600" dirty="0" err="1">
                <a:solidFill>
                  <a:srgbClr val="FFCC00"/>
                </a:solidFill>
                <a:latin typeface="Calibri" pitchFamily="34" charset="0"/>
              </a:rPr>
              <a:t>is</a:t>
            </a:r>
            <a:r>
              <a:rPr lang="el-GR" sz="3600" dirty="0">
                <a:solidFill>
                  <a:srgbClr val="FFCC00"/>
                </a:solidFill>
                <a:latin typeface="Calibri" pitchFamily="34" charset="0"/>
              </a:rPr>
              <a:t> </a:t>
            </a:r>
            <a:r>
              <a:rPr lang="el-GR" sz="3600" dirty="0" err="1">
                <a:solidFill>
                  <a:srgbClr val="FFCC00"/>
                </a:solidFill>
                <a:latin typeface="Calibri" pitchFamily="34" charset="0"/>
              </a:rPr>
              <a:t>its</a:t>
            </a:r>
            <a:r>
              <a:rPr lang="el-GR" sz="3600" dirty="0">
                <a:solidFill>
                  <a:srgbClr val="FFCC00"/>
                </a:solidFill>
                <a:latin typeface="Calibri" pitchFamily="34" charset="0"/>
              </a:rPr>
              <a:t> </a:t>
            </a:r>
            <a:r>
              <a:rPr lang="el-GR" sz="3600" dirty="0" err="1">
                <a:solidFill>
                  <a:srgbClr val="00B0F0"/>
                </a:solidFill>
                <a:latin typeface="Calibri" pitchFamily="34" charset="0"/>
              </a:rPr>
              <a:t>ability</a:t>
            </a:r>
            <a:r>
              <a:rPr lang="el-GR" sz="3600" dirty="0">
                <a:solidFill>
                  <a:srgbClr val="00B0F0"/>
                </a:solidFill>
                <a:latin typeface="Calibri" pitchFamily="34" charset="0"/>
              </a:rPr>
              <a:t> </a:t>
            </a:r>
            <a:r>
              <a:rPr lang="el-GR" sz="3600" dirty="0" err="1">
                <a:solidFill>
                  <a:srgbClr val="00B0F0"/>
                </a:solidFill>
                <a:latin typeface="Calibri" pitchFamily="34" charset="0"/>
              </a:rPr>
              <a:t>to</a:t>
            </a:r>
            <a:r>
              <a:rPr lang="el-GR" sz="3600" dirty="0">
                <a:solidFill>
                  <a:srgbClr val="00B0F0"/>
                </a:solidFill>
                <a:latin typeface="Calibri" pitchFamily="34" charset="0"/>
              </a:rPr>
              <a:t> </a:t>
            </a:r>
            <a:r>
              <a:rPr lang="el-GR" sz="3600" dirty="0" err="1">
                <a:solidFill>
                  <a:srgbClr val="00B0F0"/>
                </a:solidFill>
                <a:latin typeface="Calibri" pitchFamily="34" charset="0"/>
              </a:rPr>
              <a:t>survive</a:t>
            </a:r>
            <a:r>
              <a:rPr lang="el-GR" sz="3600" dirty="0">
                <a:solidFill>
                  <a:srgbClr val="00B0F0"/>
                </a:solidFill>
                <a:latin typeface="Calibri" pitchFamily="34" charset="0"/>
              </a:rPr>
              <a:t> </a:t>
            </a:r>
            <a:r>
              <a:rPr lang="el-GR" sz="3600" dirty="0" err="1">
                <a:solidFill>
                  <a:srgbClr val="00B0F0"/>
                </a:solidFill>
                <a:latin typeface="Calibri" pitchFamily="34" charset="0"/>
              </a:rPr>
              <a:t>and</a:t>
            </a:r>
            <a:r>
              <a:rPr lang="el-GR" sz="3600" dirty="0">
                <a:solidFill>
                  <a:srgbClr val="00B0F0"/>
                </a:solidFill>
                <a:latin typeface="Calibri" pitchFamily="34" charset="0"/>
              </a:rPr>
              <a:t> </a:t>
            </a:r>
            <a:r>
              <a:rPr lang="el-GR" sz="3600" dirty="0" err="1">
                <a:solidFill>
                  <a:srgbClr val="00B0F0"/>
                </a:solidFill>
                <a:latin typeface="Calibri" pitchFamily="34" charset="0"/>
              </a:rPr>
              <a:t>reproduce</a:t>
            </a:r>
            <a:r>
              <a:rPr lang="el-GR" sz="3600" dirty="0">
                <a:solidFill>
                  <a:srgbClr val="FFCC00"/>
                </a:solidFill>
                <a:latin typeface="Calibri" pitchFamily="34" charset="0"/>
              </a:rPr>
              <a:t> </a:t>
            </a:r>
            <a:r>
              <a:rPr lang="el-GR" sz="3600" dirty="0" err="1">
                <a:solidFill>
                  <a:srgbClr val="FFCC00"/>
                </a:solidFill>
                <a:latin typeface="Calibri" pitchFamily="34" charset="0"/>
              </a:rPr>
              <a:t>in</a:t>
            </a:r>
            <a:r>
              <a:rPr lang="el-GR" sz="3600" dirty="0">
                <a:solidFill>
                  <a:srgbClr val="FFCC00"/>
                </a:solidFill>
                <a:latin typeface="Calibri" pitchFamily="34" charset="0"/>
              </a:rPr>
              <a:t> </a:t>
            </a:r>
            <a:r>
              <a:rPr lang="el-GR" sz="3600" dirty="0" err="1">
                <a:solidFill>
                  <a:srgbClr val="FFCC00"/>
                </a:solidFill>
                <a:latin typeface="Calibri" pitchFamily="34" charset="0"/>
              </a:rPr>
              <a:t>relation</a:t>
            </a:r>
            <a:r>
              <a:rPr lang="el-GR" sz="3600" dirty="0">
                <a:solidFill>
                  <a:srgbClr val="FFCC00"/>
                </a:solidFill>
                <a:latin typeface="Calibri" pitchFamily="34" charset="0"/>
              </a:rPr>
              <a:t> </a:t>
            </a:r>
            <a:r>
              <a:rPr lang="el-GR" sz="3600" dirty="0" err="1">
                <a:solidFill>
                  <a:srgbClr val="FFCC00"/>
                </a:solidFill>
                <a:latin typeface="Calibri" pitchFamily="34" charset="0"/>
              </a:rPr>
              <a:t>to</a:t>
            </a:r>
            <a:r>
              <a:rPr lang="el-GR" sz="3600" dirty="0">
                <a:solidFill>
                  <a:srgbClr val="FFCC00"/>
                </a:solidFill>
                <a:latin typeface="Calibri" pitchFamily="34" charset="0"/>
              </a:rPr>
              <a:t> </a:t>
            </a:r>
            <a:r>
              <a:rPr lang="el-GR" sz="3600" dirty="0" err="1">
                <a:solidFill>
                  <a:srgbClr val="FFCC00"/>
                </a:solidFill>
                <a:latin typeface="Calibri" pitchFamily="34" charset="0"/>
              </a:rPr>
              <a:t>those</a:t>
            </a:r>
            <a:r>
              <a:rPr lang="el-GR" sz="3600" dirty="0">
                <a:solidFill>
                  <a:srgbClr val="FFCC00"/>
                </a:solidFill>
                <a:latin typeface="Calibri" pitchFamily="34" charset="0"/>
              </a:rPr>
              <a:t> </a:t>
            </a:r>
            <a:r>
              <a:rPr lang="el-GR" sz="3600" dirty="0" err="1">
                <a:solidFill>
                  <a:srgbClr val="FFCC00"/>
                </a:solidFill>
                <a:latin typeface="Calibri" pitchFamily="34" charset="0"/>
              </a:rPr>
              <a:t>abilities</a:t>
            </a:r>
            <a:r>
              <a:rPr lang="el-GR" sz="3600" dirty="0">
                <a:solidFill>
                  <a:srgbClr val="FFCC00"/>
                </a:solidFill>
                <a:latin typeface="Calibri" pitchFamily="34" charset="0"/>
              </a:rPr>
              <a:t> </a:t>
            </a:r>
            <a:r>
              <a:rPr lang="el-GR" sz="3600" dirty="0" err="1">
                <a:solidFill>
                  <a:srgbClr val="FFCC00"/>
                </a:solidFill>
                <a:latin typeface="Calibri" pitchFamily="34" charset="0"/>
              </a:rPr>
              <a:t>of</a:t>
            </a:r>
            <a:r>
              <a:rPr lang="el-GR" sz="3600" dirty="0">
                <a:solidFill>
                  <a:srgbClr val="FFCC00"/>
                </a:solidFill>
                <a:latin typeface="Calibri" pitchFamily="34" charset="0"/>
              </a:rPr>
              <a:t> </a:t>
            </a: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other</a:t>
            </a:r>
            <a:r>
              <a:rPr lang="el-GR" sz="3600" dirty="0">
                <a:solidFill>
                  <a:srgbClr val="FFCC00"/>
                </a:solidFill>
                <a:latin typeface="Calibri" pitchFamily="34" charset="0"/>
              </a:rPr>
              <a:t> </a:t>
            </a:r>
            <a:r>
              <a:rPr lang="el-GR" sz="3600" dirty="0" err="1">
                <a:solidFill>
                  <a:srgbClr val="FFCC00"/>
                </a:solidFill>
                <a:latin typeface="Calibri" pitchFamily="34" charset="0"/>
              </a:rPr>
              <a:t>genotypes</a:t>
            </a:r>
            <a:r>
              <a:rPr lang="el-GR" sz="3600" dirty="0">
                <a:solidFill>
                  <a:srgbClr val="FFCC00"/>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up)">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Ορισμός προσαρμογής"/>
          <p:cNvPicPr>
            <a:picLocks noChangeAspect="1" noChangeArrowheads="1"/>
          </p:cNvPicPr>
          <p:nvPr/>
        </p:nvPicPr>
        <p:blipFill>
          <a:blip r:embed="rId3" cstate="screen"/>
          <a:srcRect/>
          <a:stretch>
            <a:fillRect/>
          </a:stretch>
        </p:blipFill>
        <p:spPr bwMode="auto">
          <a:xfrm>
            <a:off x="3203848" y="2580048"/>
            <a:ext cx="5940152" cy="4277952"/>
          </a:xfrm>
          <a:prstGeom prst="rect">
            <a:avLst/>
          </a:prstGeom>
          <a:noFill/>
          <a:ln w="9525">
            <a:noFill/>
            <a:miter lim="800000"/>
            <a:headEnd/>
            <a:tailEnd/>
          </a:ln>
        </p:spPr>
      </p:pic>
      <p:pic>
        <p:nvPicPr>
          <p:cNvPr id="4" name="Picture 2" descr="adaptation definition"/>
          <p:cNvPicPr>
            <a:picLocks noChangeAspect="1" noChangeArrowheads="1"/>
          </p:cNvPicPr>
          <p:nvPr/>
        </p:nvPicPr>
        <p:blipFill>
          <a:blip r:embed="rId4" cstate="screen"/>
          <a:srcRect/>
          <a:stretch>
            <a:fillRect/>
          </a:stretch>
        </p:blipFill>
        <p:spPr bwMode="auto">
          <a:xfrm>
            <a:off x="7801" y="116632"/>
            <a:ext cx="9172711" cy="1080120"/>
          </a:xfrm>
          <a:prstGeom prst="rect">
            <a:avLst/>
          </a:prstGeom>
          <a:noFill/>
          <a:ln w="9525">
            <a:noFill/>
            <a:miter lim="800000"/>
            <a:headEnd/>
            <a:tailEnd/>
          </a:ln>
        </p:spPr>
      </p:pic>
      <p:grpSp>
        <p:nvGrpSpPr>
          <p:cNvPr id="7" name="Group 6"/>
          <p:cNvGrpSpPr/>
          <p:nvPr/>
        </p:nvGrpSpPr>
        <p:grpSpPr>
          <a:xfrm>
            <a:off x="1" y="1436783"/>
            <a:ext cx="3203848" cy="4584505"/>
            <a:chOff x="1" y="1436783"/>
            <a:chExt cx="3203848" cy="4584505"/>
          </a:xfrm>
        </p:grpSpPr>
        <p:pic>
          <p:nvPicPr>
            <p:cNvPr id="11266" name="Picture 2" descr="Εξελικτική Βιολογία (εξώφυλλο)"/>
            <p:cNvPicPr>
              <a:picLocks noChangeAspect="1" noChangeArrowheads="1"/>
            </p:cNvPicPr>
            <p:nvPr/>
          </p:nvPicPr>
          <p:blipFill>
            <a:blip r:embed="rId5" cstate="screen"/>
            <a:srcRect/>
            <a:stretch>
              <a:fillRect/>
            </a:stretch>
          </p:blipFill>
          <p:spPr bwMode="auto">
            <a:xfrm>
              <a:off x="1" y="1436783"/>
              <a:ext cx="3203848" cy="4584505"/>
            </a:xfrm>
            <a:prstGeom prst="rect">
              <a:avLst/>
            </a:prstGeom>
            <a:noFill/>
            <a:ln w="9525">
              <a:noFill/>
              <a:miter lim="800000"/>
              <a:headEnd/>
              <a:tailEnd/>
            </a:ln>
          </p:spPr>
        </p:pic>
        <p:sp>
          <p:nvSpPr>
            <p:cNvPr id="6" name="TextBox 5"/>
            <p:cNvSpPr txBox="1"/>
            <p:nvPr/>
          </p:nvSpPr>
          <p:spPr>
            <a:xfrm>
              <a:off x="2411760" y="5013176"/>
              <a:ext cx="697627" cy="646331"/>
            </a:xfrm>
            <a:prstGeom prst="rect">
              <a:avLst/>
            </a:prstGeom>
            <a:noFill/>
          </p:spPr>
          <p:txBody>
            <a:bodyPr wrap="none" rtlCol="0">
              <a:spAutoFit/>
            </a:bodyPr>
            <a:lstStyle/>
            <a:p>
              <a:r>
                <a:rPr lang="en-US" b="1" dirty="0">
                  <a:solidFill>
                    <a:schemeClr val="bg1"/>
                  </a:solidFill>
                </a:rPr>
                <a:t>1986</a:t>
              </a:r>
            </a:p>
            <a:p>
              <a:r>
                <a:rPr lang="en-US" b="1" dirty="0">
                  <a:solidFill>
                    <a:schemeClr val="bg1"/>
                  </a:solidFill>
                </a:rPr>
                <a:t>1991</a:t>
              </a:r>
              <a:endParaRPr lang="el-GR"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36096" y="2204864"/>
            <a:ext cx="3672408" cy="4647426"/>
          </a:xfrm>
          <a:prstGeom prst="rect">
            <a:avLst/>
          </a:prstGeom>
        </p:spPr>
        <p:txBody>
          <a:bodyPr wrap="square">
            <a:spAutoFit/>
          </a:bodyPr>
          <a:lstStyle/>
          <a:p>
            <a:r>
              <a:rPr lang="fr-FR" sz="2400" b="1" dirty="0">
                <a:solidFill>
                  <a:srgbClr val="FF0000"/>
                </a:solidFill>
              </a:rPr>
              <a:t>adaptation</a:t>
            </a:r>
          </a:p>
          <a:p>
            <a:endParaRPr lang="en-US" sz="1600" b="1" dirty="0">
              <a:solidFill>
                <a:srgbClr val="FFFF00"/>
              </a:solidFill>
            </a:endParaRPr>
          </a:p>
          <a:p>
            <a:r>
              <a:rPr lang="en-US" sz="1600" b="1" dirty="0">
                <a:solidFill>
                  <a:srgbClr val="FFFF00"/>
                </a:solidFill>
              </a:rPr>
              <a:t>A process of genetic change in a population whereby, as a result of natural selection, the average state of a character becomes improved with reference to a specific function, or whereby a population is thought to have</a:t>
            </a:r>
          </a:p>
          <a:p>
            <a:r>
              <a:rPr lang="en-US" sz="1600" b="1" dirty="0">
                <a:solidFill>
                  <a:srgbClr val="FFFF00"/>
                </a:solidFill>
              </a:rPr>
              <a:t>become better suited to some feature of its environment.</a:t>
            </a:r>
          </a:p>
          <a:p>
            <a:endParaRPr lang="en-US" sz="1600" b="1" dirty="0">
              <a:solidFill>
                <a:srgbClr val="FFFF00"/>
              </a:solidFill>
            </a:endParaRPr>
          </a:p>
          <a:p>
            <a:r>
              <a:rPr lang="en-US" sz="1600" b="1" dirty="0">
                <a:solidFill>
                  <a:srgbClr val="FFFF00"/>
                </a:solidFill>
              </a:rPr>
              <a:t>Also, </a:t>
            </a:r>
            <a:r>
              <a:rPr lang="en-US" sz="1600" b="1" i="1" dirty="0">
                <a:solidFill>
                  <a:srgbClr val="FFFF00"/>
                </a:solidFill>
              </a:rPr>
              <a:t>an adaptation: a feature that has become </a:t>
            </a:r>
            <a:r>
              <a:rPr lang="en-US" sz="1600" b="1" dirty="0">
                <a:solidFill>
                  <a:srgbClr val="FFFF00"/>
                </a:solidFill>
              </a:rPr>
              <a:t>prevalent in a population because of a selective advantage conveyed by that feature in the improvement in </a:t>
            </a:r>
            <a:r>
              <a:rPr lang="fr-FR" sz="1600" b="1" dirty="0" err="1">
                <a:solidFill>
                  <a:srgbClr val="FFFF00"/>
                </a:solidFill>
              </a:rPr>
              <a:t>some</a:t>
            </a:r>
            <a:r>
              <a:rPr lang="fr-FR" sz="1600" b="1" dirty="0">
                <a:solidFill>
                  <a:srgbClr val="FFFF00"/>
                </a:solidFill>
              </a:rPr>
              <a:t> </a:t>
            </a:r>
            <a:r>
              <a:rPr lang="fr-FR" sz="1600" b="1" dirty="0" err="1">
                <a:solidFill>
                  <a:srgbClr val="FFFF00"/>
                </a:solidFill>
              </a:rPr>
              <a:t>function</a:t>
            </a:r>
            <a:r>
              <a:rPr lang="fr-FR" sz="1600" b="1" dirty="0">
                <a:solidFill>
                  <a:srgbClr val="FFFF00"/>
                </a:solidFill>
              </a:rPr>
              <a:t>.</a:t>
            </a:r>
            <a:endParaRPr lang="el-GR" sz="1600" b="1" dirty="0">
              <a:solidFill>
                <a:srgbClr val="FFFF00"/>
              </a:solidFill>
            </a:endParaRPr>
          </a:p>
        </p:txBody>
      </p:sp>
      <p:grpSp>
        <p:nvGrpSpPr>
          <p:cNvPr id="8" name="Group 7"/>
          <p:cNvGrpSpPr>
            <a:grpSpLocks noChangeAspect="1"/>
          </p:cNvGrpSpPr>
          <p:nvPr/>
        </p:nvGrpSpPr>
        <p:grpSpPr>
          <a:xfrm>
            <a:off x="1" y="0"/>
            <a:ext cx="2123728" cy="2682887"/>
            <a:chOff x="0" y="0"/>
            <a:chExt cx="4283968" cy="5411900"/>
          </a:xfrm>
        </p:grpSpPr>
        <p:pic>
          <p:nvPicPr>
            <p:cNvPr id="149506" name="Picture 2" descr="https://images-na.ssl-images-amazon.com/images/I/41DTVBk0otL._SX393_BO1,204,203,200_.jpg"/>
            <p:cNvPicPr>
              <a:picLocks noChangeAspect="1" noChangeArrowheads="1"/>
            </p:cNvPicPr>
            <p:nvPr/>
          </p:nvPicPr>
          <p:blipFill>
            <a:blip r:embed="rId3" cstate="screen"/>
            <a:srcRect/>
            <a:stretch>
              <a:fillRect/>
            </a:stretch>
          </p:blipFill>
          <p:spPr bwMode="auto">
            <a:xfrm>
              <a:off x="0" y="0"/>
              <a:ext cx="4283968" cy="5411900"/>
            </a:xfrm>
            <a:prstGeom prst="rect">
              <a:avLst/>
            </a:prstGeom>
            <a:noFill/>
          </p:spPr>
        </p:pic>
        <p:sp>
          <p:nvSpPr>
            <p:cNvPr id="7" name="TextBox 6"/>
            <p:cNvSpPr txBox="1"/>
            <p:nvPr/>
          </p:nvSpPr>
          <p:spPr>
            <a:xfrm>
              <a:off x="179512" y="4869160"/>
              <a:ext cx="697627" cy="369332"/>
            </a:xfrm>
            <a:prstGeom prst="rect">
              <a:avLst/>
            </a:prstGeom>
            <a:noFill/>
          </p:spPr>
          <p:txBody>
            <a:bodyPr wrap="none" rtlCol="0">
              <a:spAutoFit/>
            </a:bodyPr>
            <a:lstStyle/>
            <a:p>
              <a:r>
                <a:rPr lang="en-US" b="1" dirty="0"/>
                <a:t>2017</a:t>
              </a:r>
              <a:endParaRPr lang="el-GR" b="1" dirty="0"/>
            </a:p>
          </p:txBody>
        </p:sp>
      </p:grpSp>
      <p:pic>
        <p:nvPicPr>
          <p:cNvPr id="9217" name="Picture 1"/>
          <p:cNvPicPr>
            <a:picLocks noChangeAspect="1" noChangeArrowheads="1"/>
          </p:cNvPicPr>
          <p:nvPr/>
        </p:nvPicPr>
        <p:blipFill>
          <a:blip r:embed="rId4" cstate="print"/>
          <a:srcRect/>
          <a:stretch>
            <a:fillRect/>
          </a:stretch>
        </p:blipFill>
        <p:spPr bwMode="auto">
          <a:xfrm>
            <a:off x="1356646" y="2780928"/>
            <a:ext cx="3863426" cy="4077072"/>
          </a:xfrm>
          <a:prstGeom prst="rect">
            <a:avLst/>
          </a:prstGeom>
          <a:noFill/>
          <a:ln w="9525">
            <a:noFill/>
            <a:miter lim="800000"/>
            <a:headEnd/>
            <a:tailEnd/>
          </a:ln>
        </p:spPr>
      </p:pic>
      <p:pic>
        <p:nvPicPr>
          <p:cNvPr id="9218" name="Picture 2"/>
          <p:cNvPicPr>
            <a:picLocks noChangeAspect="1" noChangeArrowheads="1"/>
          </p:cNvPicPr>
          <p:nvPr/>
        </p:nvPicPr>
        <p:blipFill>
          <a:blip r:embed="rId5" cstate="print"/>
          <a:srcRect/>
          <a:stretch>
            <a:fillRect/>
          </a:stretch>
        </p:blipFill>
        <p:spPr bwMode="auto">
          <a:xfrm>
            <a:off x="2195736" y="0"/>
            <a:ext cx="3912741" cy="20173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283968" y="1124744"/>
            <a:ext cx="4695056" cy="5637441"/>
          </a:xfrm>
          <a:prstGeom prst="rect">
            <a:avLst/>
          </a:prstGeom>
          <a:noFill/>
          <a:ln w="9525">
            <a:noFill/>
            <a:miter lim="800000"/>
            <a:headEnd/>
            <a:tailEnd/>
          </a:ln>
        </p:spPr>
        <p:txBody>
          <a:bodyPr wrap="square">
            <a:spAutoFit/>
          </a:bodyPr>
          <a:lstStyle/>
          <a:p>
            <a:pPr algn="ctr" eaLnBrk="0" hangingPunct="0">
              <a:spcBef>
                <a:spcPts val="500"/>
              </a:spcBef>
              <a:spcAft>
                <a:spcPts val="500"/>
              </a:spcAft>
            </a:pPr>
            <a:r>
              <a:rPr lang="el-GR" sz="3200" dirty="0" err="1">
                <a:solidFill>
                  <a:srgbClr val="FFFF00"/>
                </a:solidFill>
                <a:latin typeface="Calibri" pitchFamily="34" charset="0"/>
              </a:rPr>
              <a:t>That</a:t>
            </a:r>
            <a:r>
              <a:rPr lang="el-GR" sz="3200" dirty="0">
                <a:solidFill>
                  <a:srgbClr val="FFFF00"/>
                </a:solidFill>
                <a:latin typeface="Calibri" pitchFamily="34" charset="0"/>
              </a:rPr>
              <a:t> </a:t>
            </a:r>
            <a:r>
              <a:rPr lang="el-GR" sz="3200" dirty="0" err="1">
                <a:solidFill>
                  <a:srgbClr val="FFFF00"/>
                </a:solidFill>
                <a:latin typeface="Calibri" pitchFamily="34" charset="0"/>
              </a:rPr>
              <a:t>organisms</a:t>
            </a:r>
            <a:r>
              <a:rPr lang="el-GR" sz="3200" dirty="0">
                <a:solidFill>
                  <a:srgbClr val="FFFF00"/>
                </a:solidFill>
                <a:latin typeface="Calibri" pitchFamily="34" charset="0"/>
              </a:rPr>
              <a:t> </a:t>
            </a:r>
            <a:r>
              <a:rPr lang="el-GR" sz="3200" dirty="0" err="1">
                <a:solidFill>
                  <a:srgbClr val="FFFF00"/>
                </a:solidFill>
                <a:latin typeface="Calibri" pitchFamily="34" charset="0"/>
              </a:rPr>
              <a:t>or</a:t>
            </a:r>
            <a:r>
              <a:rPr lang="el-GR" sz="3200" dirty="0">
                <a:solidFill>
                  <a:srgbClr val="FFFF00"/>
                </a:solidFill>
                <a:latin typeface="Calibri" pitchFamily="34" charset="0"/>
              </a:rPr>
              <a:t> </a:t>
            </a:r>
            <a:r>
              <a:rPr lang="el-GR" sz="3200" dirty="0" err="1">
                <a:solidFill>
                  <a:srgbClr val="FFFF00"/>
                </a:solidFill>
                <a:latin typeface="Calibri" pitchFamily="34" charset="0"/>
              </a:rPr>
              <a:t>their</a:t>
            </a:r>
            <a:r>
              <a:rPr lang="el-GR" sz="3200" dirty="0">
                <a:solidFill>
                  <a:srgbClr val="FFFF00"/>
                </a:solidFill>
                <a:latin typeface="Calibri" pitchFamily="34" charset="0"/>
              </a:rPr>
              <a:t> </a:t>
            </a:r>
            <a:r>
              <a:rPr lang="el-GR" sz="3200" dirty="0" err="1">
                <a:solidFill>
                  <a:srgbClr val="FFFF00"/>
                </a:solidFill>
                <a:latin typeface="Calibri" pitchFamily="34" charset="0"/>
              </a:rPr>
              <a:t>structures</a:t>
            </a:r>
            <a:r>
              <a:rPr lang="el-GR" sz="3200" dirty="0">
                <a:solidFill>
                  <a:srgbClr val="FFFF00"/>
                </a:solidFill>
                <a:latin typeface="Calibri" pitchFamily="34" charset="0"/>
              </a:rPr>
              <a:t> </a:t>
            </a:r>
            <a:r>
              <a:rPr lang="el-GR" sz="3200" dirty="0" err="1">
                <a:solidFill>
                  <a:srgbClr val="FFFF00"/>
                </a:solidFill>
                <a:latin typeface="Calibri" pitchFamily="34" charset="0"/>
              </a:rPr>
              <a:t>often</a:t>
            </a:r>
            <a:r>
              <a:rPr lang="el-GR" sz="3200" dirty="0">
                <a:solidFill>
                  <a:srgbClr val="FFFF00"/>
                </a:solidFill>
                <a:latin typeface="Calibri" pitchFamily="34" charset="0"/>
              </a:rPr>
              <a:t> </a:t>
            </a:r>
            <a:r>
              <a:rPr lang="el-GR" sz="3200" dirty="0" err="1">
                <a:solidFill>
                  <a:srgbClr val="FFFF00"/>
                </a:solidFill>
                <a:latin typeface="Calibri" pitchFamily="34" charset="0"/>
              </a:rPr>
              <a:t>appear</a:t>
            </a:r>
            <a:r>
              <a:rPr lang="el-GR" sz="3200" dirty="0">
                <a:solidFill>
                  <a:srgbClr val="FFFF00"/>
                </a:solidFill>
                <a:latin typeface="Calibri" pitchFamily="34" charset="0"/>
              </a:rPr>
              <a:t> </a:t>
            </a:r>
            <a:r>
              <a:rPr lang="el-GR" sz="3200" dirty="0" err="1">
                <a:solidFill>
                  <a:srgbClr val="FFFF00"/>
                </a:solidFill>
                <a:latin typeface="Calibri" pitchFamily="34" charset="0"/>
              </a:rPr>
              <a:t>to</a:t>
            </a:r>
            <a:r>
              <a:rPr lang="el-GR" sz="3200" dirty="0">
                <a:solidFill>
                  <a:srgbClr val="FFFF00"/>
                </a:solidFill>
                <a:latin typeface="Calibri" pitchFamily="34" charset="0"/>
              </a:rPr>
              <a:t> </a:t>
            </a:r>
            <a:r>
              <a:rPr lang="el-GR" sz="3200" dirty="0" err="1">
                <a:solidFill>
                  <a:srgbClr val="FFFF00"/>
                </a:solidFill>
                <a:latin typeface="Calibri" pitchFamily="34" charset="0"/>
              </a:rPr>
              <a:t>be</a:t>
            </a:r>
            <a:r>
              <a:rPr lang="el-GR" sz="3200" dirty="0">
                <a:solidFill>
                  <a:srgbClr val="FFFF00"/>
                </a:solidFill>
                <a:latin typeface="Calibri" pitchFamily="34" charset="0"/>
              </a:rPr>
              <a:t> </a:t>
            </a:r>
            <a:r>
              <a:rPr lang="el-GR" sz="3200" dirty="0" err="1">
                <a:solidFill>
                  <a:srgbClr val="FFFF00"/>
                </a:solidFill>
                <a:latin typeface="Calibri" pitchFamily="34" charset="0"/>
              </a:rPr>
              <a:t>suited</a:t>
            </a:r>
            <a:r>
              <a:rPr lang="el-GR" sz="3200" dirty="0">
                <a:solidFill>
                  <a:srgbClr val="FFFF00"/>
                </a:solidFill>
                <a:latin typeface="Calibri" pitchFamily="34" charset="0"/>
              </a:rPr>
              <a:t> </a:t>
            </a:r>
            <a:r>
              <a:rPr lang="el-GR" sz="3200" dirty="0" err="1">
                <a:solidFill>
                  <a:srgbClr val="FFFF00"/>
                </a:solidFill>
                <a:latin typeface="Calibri" pitchFamily="34" charset="0"/>
              </a:rPr>
              <a:t>to</a:t>
            </a:r>
            <a:r>
              <a:rPr lang="el-GR" sz="3200" dirty="0">
                <a:solidFill>
                  <a:srgbClr val="FFFF00"/>
                </a:solidFill>
                <a:latin typeface="Calibri" pitchFamily="34" charset="0"/>
              </a:rPr>
              <a:t> </a:t>
            </a:r>
            <a:r>
              <a:rPr lang="el-GR" sz="3200" dirty="0" err="1">
                <a:solidFill>
                  <a:srgbClr val="FFFF00"/>
                </a:solidFill>
                <a:latin typeface="Calibri" pitchFamily="34" charset="0"/>
              </a:rPr>
              <a:t>or</a:t>
            </a:r>
            <a:r>
              <a:rPr lang="el-GR" sz="3200" dirty="0">
                <a:solidFill>
                  <a:srgbClr val="FFFF00"/>
                </a:solidFill>
                <a:latin typeface="Calibri" pitchFamily="34" charset="0"/>
              </a:rPr>
              <a:t> </a:t>
            </a:r>
            <a:r>
              <a:rPr lang="el-GR" sz="3200" dirty="0" err="1">
                <a:solidFill>
                  <a:srgbClr val="FFFF00"/>
                </a:solidFill>
                <a:latin typeface="Calibri" pitchFamily="34" charset="0"/>
              </a:rPr>
              <a:t>designed</a:t>
            </a:r>
            <a:r>
              <a:rPr lang="el-GR" sz="3200" dirty="0">
                <a:solidFill>
                  <a:srgbClr val="FFFF00"/>
                </a:solidFill>
                <a:latin typeface="Calibri" pitchFamily="34" charset="0"/>
              </a:rPr>
              <a:t> </a:t>
            </a:r>
            <a:r>
              <a:rPr lang="el-GR" sz="3200" dirty="0" err="1">
                <a:solidFill>
                  <a:srgbClr val="FFFF00"/>
                </a:solidFill>
                <a:latin typeface="Calibri" pitchFamily="34" charset="0"/>
              </a:rPr>
              <a:t>for</a:t>
            </a:r>
            <a:r>
              <a:rPr lang="el-GR" sz="3200" dirty="0">
                <a:solidFill>
                  <a:srgbClr val="FFFF00"/>
                </a:solidFill>
                <a:latin typeface="Calibri" pitchFamily="34" charset="0"/>
              </a:rPr>
              <a:t> </a:t>
            </a:r>
            <a:r>
              <a:rPr lang="el-GR" sz="3200" dirty="0" err="1">
                <a:solidFill>
                  <a:srgbClr val="FFFF00"/>
                </a:solidFill>
                <a:latin typeface="Calibri" pitchFamily="34" charset="0"/>
              </a:rPr>
              <a:t>various</a:t>
            </a:r>
            <a:r>
              <a:rPr lang="el-GR" sz="3200" dirty="0">
                <a:solidFill>
                  <a:srgbClr val="FFFF00"/>
                </a:solidFill>
                <a:latin typeface="Calibri" pitchFamily="34" charset="0"/>
              </a:rPr>
              <a:t> </a:t>
            </a:r>
            <a:r>
              <a:rPr lang="el-GR" sz="3200" dirty="0" err="1">
                <a:solidFill>
                  <a:srgbClr val="FFFF00"/>
                </a:solidFill>
                <a:latin typeface="Calibri" pitchFamily="34" charset="0"/>
              </a:rPr>
              <a:t>ecological</a:t>
            </a:r>
            <a:r>
              <a:rPr lang="el-GR" sz="3200" dirty="0">
                <a:solidFill>
                  <a:srgbClr val="FFFF00"/>
                </a:solidFill>
                <a:latin typeface="Calibri" pitchFamily="34" charset="0"/>
              </a:rPr>
              <a:t> </a:t>
            </a:r>
            <a:r>
              <a:rPr lang="el-GR" sz="3200" dirty="0" err="1">
                <a:solidFill>
                  <a:srgbClr val="FFFF00"/>
                </a:solidFill>
                <a:latin typeface="Calibri" pitchFamily="34" charset="0"/>
              </a:rPr>
              <a:t>conditions</a:t>
            </a:r>
            <a:r>
              <a:rPr lang="el-GR" sz="3200" dirty="0">
                <a:solidFill>
                  <a:srgbClr val="FFFF00"/>
                </a:solidFill>
                <a:latin typeface="Calibri" pitchFamily="34" charset="0"/>
              </a:rPr>
              <a:t> </a:t>
            </a:r>
            <a:r>
              <a:rPr lang="el-GR" sz="3200" dirty="0" err="1">
                <a:solidFill>
                  <a:srgbClr val="FFFF00"/>
                </a:solidFill>
                <a:latin typeface="Calibri" pitchFamily="34" charset="0"/>
              </a:rPr>
              <a:t>long</a:t>
            </a:r>
            <a:r>
              <a:rPr lang="el-GR" sz="3200" dirty="0">
                <a:solidFill>
                  <a:srgbClr val="FFFF00"/>
                </a:solidFill>
                <a:latin typeface="Calibri" pitchFamily="34" charset="0"/>
              </a:rPr>
              <a:t> </a:t>
            </a:r>
            <a:r>
              <a:rPr lang="el-GR" sz="3200" dirty="0" err="1">
                <a:solidFill>
                  <a:srgbClr val="FFFF00"/>
                </a:solidFill>
                <a:latin typeface="Calibri" pitchFamily="34" charset="0"/>
              </a:rPr>
              <a:t>has</a:t>
            </a:r>
            <a:r>
              <a:rPr lang="el-GR" sz="3200" dirty="0">
                <a:solidFill>
                  <a:srgbClr val="FFFF00"/>
                </a:solidFill>
                <a:latin typeface="Calibri" pitchFamily="34" charset="0"/>
              </a:rPr>
              <a:t> </a:t>
            </a:r>
            <a:r>
              <a:rPr lang="el-GR" sz="3200" dirty="0" err="1">
                <a:solidFill>
                  <a:srgbClr val="FFFF00"/>
                </a:solidFill>
                <a:latin typeface="Calibri" pitchFamily="34" charset="0"/>
              </a:rPr>
              <a:t>been</a:t>
            </a:r>
            <a:r>
              <a:rPr lang="el-GR" sz="3200" dirty="0">
                <a:solidFill>
                  <a:srgbClr val="FFFF00"/>
                </a:solidFill>
                <a:latin typeface="Calibri" pitchFamily="34" charset="0"/>
              </a:rPr>
              <a:t> </a:t>
            </a:r>
            <a:r>
              <a:rPr lang="el-GR" sz="3200" dirty="0" err="1">
                <a:solidFill>
                  <a:srgbClr val="FFFF00"/>
                </a:solidFill>
                <a:latin typeface="Calibri" pitchFamily="34" charset="0"/>
              </a:rPr>
              <a:t>accepted</a:t>
            </a:r>
            <a:r>
              <a:rPr lang="el-GR" sz="3200" dirty="0">
                <a:solidFill>
                  <a:srgbClr val="FFFF00"/>
                </a:solidFill>
                <a:latin typeface="Calibri" pitchFamily="34" charset="0"/>
              </a:rPr>
              <a:t> </a:t>
            </a:r>
            <a:r>
              <a:rPr lang="el-GR" sz="3200" dirty="0" err="1">
                <a:solidFill>
                  <a:srgbClr val="FFFF00"/>
                </a:solidFill>
                <a:latin typeface="Calibri" pitchFamily="34" charset="0"/>
              </a:rPr>
              <a:t>without</a:t>
            </a:r>
            <a:r>
              <a:rPr lang="el-GR" sz="3200" dirty="0">
                <a:solidFill>
                  <a:srgbClr val="FFFF00"/>
                </a:solidFill>
                <a:latin typeface="Calibri" pitchFamily="34" charset="0"/>
              </a:rPr>
              <a:t> </a:t>
            </a:r>
            <a:r>
              <a:rPr lang="el-GR" sz="3200" dirty="0" err="1">
                <a:solidFill>
                  <a:srgbClr val="FFFF00"/>
                </a:solidFill>
                <a:latin typeface="Calibri" pitchFamily="34" charset="0"/>
              </a:rPr>
              <a:t>question</a:t>
            </a:r>
            <a:r>
              <a:rPr lang="el-GR" sz="3200" dirty="0">
                <a:solidFill>
                  <a:srgbClr val="FFFF00"/>
                </a:solidFill>
                <a:latin typeface="Calibri" pitchFamily="34" charset="0"/>
              </a:rPr>
              <a:t>.</a:t>
            </a:r>
          </a:p>
          <a:p>
            <a:pPr algn="ctr" eaLnBrk="0" hangingPunct="0">
              <a:spcBef>
                <a:spcPts val="500"/>
              </a:spcBef>
              <a:spcAft>
                <a:spcPts val="500"/>
              </a:spcAft>
            </a:pPr>
            <a:r>
              <a:rPr lang="el-GR" sz="3200" dirty="0" err="1">
                <a:solidFill>
                  <a:srgbClr val="00FFFF"/>
                </a:solidFill>
                <a:latin typeface="Calibri" pitchFamily="34" charset="0"/>
              </a:rPr>
              <a:t>Even</a:t>
            </a:r>
            <a:r>
              <a:rPr lang="el-GR" sz="3200" dirty="0">
                <a:solidFill>
                  <a:srgbClr val="00FFFF"/>
                </a:solidFill>
                <a:latin typeface="Calibri" pitchFamily="34" charset="0"/>
              </a:rPr>
              <a:t> </a:t>
            </a:r>
            <a:r>
              <a:rPr lang="el-GR" sz="3200" dirty="0" err="1">
                <a:solidFill>
                  <a:srgbClr val="00FFFF"/>
                </a:solidFill>
                <a:latin typeface="Calibri" pitchFamily="34" charset="0"/>
              </a:rPr>
              <a:t>the</a:t>
            </a:r>
            <a:r>
              <a:rPr lang="el-GR" sz="3200" dirty="0">
                <a:solidFill>
                  <a:srgbClr val="00FFFF"/>
                </a:solidFill>
                <a:latin typeface="Calibri" pitchFamily="34" charset="0"/>
              </a:rPr>
              <a:t> </a:t>
            </a:r>
            <a:r>
              <a:rPr lang="el-GR" sz="3200" dirty="0" err="1">
                <a:solidFill>
                  <a:srgbClr val="00FFFF"/>
                </a:solidFill>
                <a:latin typeface="Calibri" pitchFamily="34" charset="0"/>
              </a:rPr>
              <a:t>early</a:t>
            </a:r>
            <a:r>
              <a:rPr lang="el-GR" sz="3200" dirty="0">
                <a:solidFill>
                  <a:srgbClr val="00FFFF"/>
                </a:solidFill>
                <a:latin typeface="Calibri" pitchFamily="34" charset="0"/>
              </a:rPr>
              <a:t> </a:t>
            </a:r>
            <a:r>
              <a:rPr lang="el-GR" sz="3200" dirty="0" err="1">
                <a:solidFill>
                  <a:srgbClr val="00FFFF"/>
                </a:solidFill>
                <a:latin typeface="Calibri" pitchFamily="34" charset="0"/>
              </a:rPr>
              <a:t>philosophers</a:t>
            </a:r>
            <a:r>
              <a:rPr lang="el-GR" sz="3200" dirty="0">
                <a:solidFill>
                  <a:srgbClr val="00FFFF"/>
                </a:solidFill>
                <a:latin typeface="Calibri" pitchFamily="34" charset="0"/>
              </a:rPr>
              <a:t> </a:t>
            </a:r>
            <a:r>
              <a:rPr lang="el-GR" sz="3200" dirty="0" err="1">
                <a:solidFill>
                  <a:srgbClr val="00FFFF"/>
                </a:solidFill>
                <a:latin typeface="Calibri" pitchFamily="34" charset="0"/>
              </a:rPr>
              <a:t>considered</a:t>
            </a:r>
            <a:r>
              <a:rPr lang="el-GR" sz="3200" dirty="0">
                <a:solidFill>
                  <a:srgbClr val="00FFFF"/>
                </a:solidFill>
                <a:latin typeface="Calibri" pitchFamily="34" charset="0"/>
              </a:rPr>
              <a:t> </a:t>
            </a:r>
            <a:r>
              <a:rPr lang="el-GR" sz="3200" dirty="0" err="1">
                <a:solidFill>
                  <a:srgbClr val="00FFFF"/>
                </a:solidFill>
                <a:latin typeface="Calibri" pitchFamily="34" charset="0"/>
              </a:rPr>
              <a:t>the</a:t>
            </a:r>
            <a:r>
              <a:rPr lang="el-GR" sz="3200" dirty="0">
                <a:solidFill>
                  <a:srgbClr val="00FFFF"/>
                </a:solidFill>
                <a:latin typeface="Calibri" pitchFamily="34" charset="0"/>
              </a:rPr>
              <a:t> </a:t>
            </a:r>
            <a:r>
              <a:rPr lang="el-GR" sz="3200" dirty="0" err="1">
                <a:solidFill>
                  <a:srgbClr val="00FFFF"/>
                </a:solidFill>
                <a:latin typeface="Calibri" pitchFamily="34" charset="0"/>
              </a:rPr>
              <a:t>adaptations</a:t>
            </a:r>
            <a:r>
              <a:rPr lang="el-GR" sz="3200" dirty="0">
                <a:solidFill>
                  <a:srgbClr val="00FFFF"/>
                </a:solidFill>
                <a:latin typeface="Calibri" pitchFamily="34" charset="0"/>
              </a:rPr>
              <a:t> </a:t>
            </a:r>
            <a:r>
              <a:rPr lang="el-GR" sz="3200" dirty="0" err="1">
                <a:solidFill>
                  <a:srgbClr val="00FFFF"/>
                </a:solidFill>
                <a:latin typeface="Calibri" pitchFamily="34" charset="0"/>
              </a:rPr>
              <a:t>of</a:t>
            </a:r>
            <a:r>
              <a:rPr lang="el-GR" sz="3200" dirty="0">
                <a:solidFill>
                  <a:srgbClr val="00FFFF"/>
                </a:solidFill>
                <a:latin typeface="Calibri" pitchFamily="34" charset="0"/>
              </a:rPr>
              <a:t> </a:t>
            </a:r>
            <a:r>
              <a:rPr lang="el-GR" sz="3200" dirty="0" err="1">
                <a:solidFill>
                  <a:srgbClr val="00FFFF"/>
                </a:solidFill>
                <a:latin typeface="Calibri" pitchFamily="34" charset="0"/>
              </a:rPr>
              <a:t>life</a:t>
            </a:r>
            <a:r>
              <a:rPr lang="el-GR" sz="3200" dirty="0">
                <a:solidFill>
                  <a:srgbClr val="00FFFF"/>
                </a:solidFill>
                <a:latin typeface="Calibri" pitchFamily="34" charset="0"/>
              </a:rPr>
              <a:t> </a:t>
            </a:r>
            <a:r>
              <a:rPr lang="el-GR" sz="3200" dirty="0" err="1">
                <a:solidFill>
                  <a:srgbClr val="00FFFF"/>
                </a:solidFill>
                <a:latin typeface="Calibri" pitchFamily="34" charset="0"/>
              </a:rPr>
              <a:t>on</a:t>
            </a:r>
            <a:r>
              <a:rPr lang="el-GR" sz="3200" dirty="0">
                <a:solidFill>
                  <a:srgbClr val="00FFFF"/>
                </a:solidFill>
                <a:latin typeface="Calibri" pitchFamily="34" charset="0"/>
              </a:rPr>
              <a:t> </a:t>
            </a:r>
            <a:r>
              <a:rPr lang="el-GR" sz="3200" dirty="0" err="1">
                <a:solidFill>
                  <a:srgbClr val="00FFFF"/>
                </a:solidFill>
                <a:latin typeface="Calibri" pitchFamily="34" charset="0"/>
              </a:rPr>
              <a:t>Earth</a:t>
            </a:r>
            <a:r>
              <a:rPr lang="el-GR" sz="3200" dirty="0">
                <a:solidFill>
                  <a:srgbClr val="00FFFF"/>
                </a:solidFill>
                <a:latin typeface="Calibri" pitchFamily="34" charset="0"/>
              </a:rPr>
              <a:t>.</a:t>
            </a:r>
            <a:r>
              <a:rPr lang="el-GR" sz="3200" dirty="0">
                <a:solidFill>
                  <a:srgbClr val="FFFF00"/>
                </a:solidFill>
                <a:latin typeface="Calibri" pitchFamily="34" charset="0"/>
              </a:rPr>
              <a:t> </a:t>
            </a:r>
          </a:p>
        </p:txBody>
      </p:sp>
      <p:grpSp>
        <p:nvGrpSpPr>
          <p:cNvPr id="5" name="Group 4"/>
          <p:cNvGrpSpPr/>
          <p:nvPr/>
        </p:nvGrpSpPr>
        <p:grpSpPr>
          <a:xfrm>
            <a:off x="0" y="-27384"/>
            <a:ext cx="3779912" cy="5733059"/>
            <a:chOff x="0" y="1124941"/>
            <a:chExt cx="3779912" cy="5733059"/>
          </a:xfrm>
        </p:grpSpPr>
        <p:pic>
          <p:nvPicPr>
            <p:cNvPr id="5122" name="Picture 2" descr="https://images-na.ssl-images-amazon.com/images/I/51-YE3eDpoL._SX327_BO1,204,203,200_.jpg"/>
            <p:cNvPicPr>
              <a:picLocks noChangeAspect="1" noChangeArrowheads="1"/>
            </p:cNvPicPr>
            <p:nvPr/>
          </p:nvPicPr>
          <p:blipFill>
            <a:blip r:embed="rId3" cstate="screen"/>
            <a:srcRect/>
            <a:stretch>
              <a:fillRect/>
            </a:stretch>
          </p:blipFill>
          <p:spPr bwMode="auto">
            <a:xfrm>
              <a:off x="0" y="1124941"/>
              <a:ext cx="3779912" cy="5733059"/>
            </a:xfrm>
            <a:prstGeom prst="rect">
              <a:avLst/>
            </a:prstGeom>
            <a:noFill/>
          </p:spPr>
        </p:pic>
        <p:sp>
          <p:nvSpPr>
            <p:cNvPr id="4" name="TextBox 3"/>
            <p:cNvSpPr txBox="1"/>
            <p:nvPr/>
          </p:nvSpPr>
          <p:spPr>
            <a:xfrm>
              <a:off x="251520" y="6488668"/>
              <a:ext cx="697627" cy="369332"/>
            </a:xfrm>
            <a:prstGeom prst="rect">
              <a:avLst/>
            </a:prstGeom>
            <a:noFill/>
          </p:spPr>
          <p:txBody>
            <a:bodyPr wrap="none" rtlCol="0">
              <a:spAutoFit/>
            </a:bodyPr>
            <a:lstStyle/>
            <a:p>
              <a:r>
                <a:rPr lang="en-US" b="1" dirty="0"/>
                <a:t>1981</a:t>
              </a:r>
              <a:endParaRPr lang="el-GR"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up)">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539552" y="764704"/>
            <a:ext cx="8153400" cy="5273675"/>
          </a:xfrm>
          <a:prstGeom prst="rect">
            <a:avLst/>
          </a:prstGeom>
          <a:noFill/>
          <a:ln w="9525">
            <a:noFill/>
            <a:miter lim="800000"/>
            <a:headEnd/>
            <a:tailEnd/>
          </a:ln>
        </p:spPr>
        <p:txBody>
          <a:bodyPr>
            <a:spAutoFit/>
          </a:bodyPr>
          <a:lstStyle/>
          <a:p>
            <a:pPr algn="ctr" eaLnBrk="0" hangingPunct="0">
              <a:spcBef>
                <a:spcPts val="500"/>
              </a:spcBef>
              <a:spcAft>
                <a:spcPts val="500"/>
              </a:spcAft>
            </a:pPr>
            <a:r>
              <a:rPr lang="el-GR" sz="3200" dirty="0" err="1">
                <a:solidFill>
                  <a:srgbClr val="00FFFF"/>
                </a:solidFill>
                <a:latin typeface="Calibri" pitchFamily="34" charset="0"/>
              </a:rPr>
              <a:t>Theophrastus</a:t>
            </a:r>
            <a:r>
              <a:rPr lang="el-GR" sz="3200" dirty="0">
                <a:solidFill>
                  <a:srgbClr val="FFFF00"/>
                </a:solidFill>
                <a:latin typeface="Calibri" pitchFamily="34" charset="0"/>
              </a:rPr>
              <a:t>, </a:t>
            </a:r>
            <a:r>
              <a:rPr lang="el-GR" sz="3200" dirty="0" err="1">
                <a:solidFill>
                  <a:srgbClr val="FFFF00"/>
                </a:solidFill>
                <a:latin typeface="Calibri" pitchFamily="34" charset="0"/>
              </a:rPr>
              <a:t>who</a:t>
            </a:r>
            <a:r>
              <a:rPr lang="el-GR" sz="3200" dirty="0">
                <a:solidFill>
                  <a:srgbClr val="FFFF00"/>
                </a:solidFill>
                <a:latin typeface="Calibri" pitchFamily="34" charset="0"/>
              </a:rPr>
              <a:t> </a:t>
            </a:r>
            <a:r>
              <a:rPr lang="el-GR" sz="3200" dirty="0" err="1">
                <a:solidFill>
                  <a:srgbClr val="FFFF00"/>
                </a:solidFill>
                <a:latin typeface="Calibri" pitchFamily="34" charset="0"/>
              </a:rPr>
              <a:t>may</a:t>
            </a:r>
            <a:r>
              <a:rPr lang="el-GR" sz="3200" dirty="0">
                <a:solidFill>
                  <a:srgbClr val="FFFF00"/>
                </a:solidFill>
                <a:latin typeface="Calibri" pitchFamily="34" charset="0"/>
              </a:rPr>
              <a:t> </a:t>
            </a:r>
            <a:r>
              <a:rPr lang="el-GR" sz="3200" dirty="0" err="1">
                <a:solidFill>
                  <a:srgbClr val="FFFF00"/>
                </a:solidFill>
                <a:latin typeface="Calibri" pitchFamily="34" charset="0"/>
              </a:rPr>
              <a:t>well</a:t>
            </a:r>
            <a:r>
              <a:rPr lang="el-GR" sz="3200" dirty="0">
                <a:solidFill>
                  <a:srgbClr val="FFFF00"/>
                </a:solidFill>
                <a:latin typeface="Calibri" pitchFamily="34" charset="0"/>
              </a:rPr>
              <a:t> </a:t>
            </a:r>
            <a:r>
              <a:rPr lang="el-GR" sz="3200" dirty="0" err="1">
                <a:solidFill>
                  <a:srgbClr val="FFFF00"/>
                </a:solidFill>
                <a:latin typeface="Calibri" pitchFamily="34" charset="0"/>
              </a:rPr>
              <a:t>be</a:t>
            </a:r>
            <a:r>
              <a:rPr lang="el-GR" sz="3200" dirty="0">
                <a:solidFill>
                  <a:srgbClr val="FFFF00"/>
                </a:solidFill>
                <a:latin typeface="Calibri" pitchFamily="34" charset="0"/>
              </a:rPr>
              <a:t> </a:t>
            </a:r>
            <a:r>
              <a:rPr lang="el-GR" sz="3200" dirty="0" err="1">
                <a:solidFill>
                  <a:srgbClr val="FFFF00"/>
                </a:solidFill>
                <a:latin typeface="Calibri" pitchFamily="34" charset="0"/>
              </a:rPr>
              <a:t>considered</a:t>
            </a:r>
            <a:r>
              <a:rPr lang="el-GR" sz="3200" dirty="0">
                <a:solidFill>
                  <a:srgbClr val="FFFF00"/>
                </a:solidFill>
                <a:latin typeface="Calibri" pitchFamily="34" charset="0"/>
              </a:rPr>
              <a:t> </a:t>
            </a:r>
            <a:r>
              <a:rPr lang="el-GR" sz="3200" dirty="0" err="1">
                <a:solidFill>
                  <a:srgbClr val="FFFF00"/>
                </a:solidFill>
                <a:latin typeface="Calibri" pitchFamily="34" charset="0"/>
              </a:rPr>
              <a:t>the</a:t>
            </a:r>
            <a:r>
              <a:rPr lang="el-GR" sz="3200" dirty="0">
                <a:solidFill>
                  <a:srgbClr val="FFFF00"/>
                </a:solidFill>
                <a:latin typeface="Calibri" pitchFamily="34" charset="0"/>
              </a:rPr>
              <a:t> </a:t>
            </a:r>
            <a:r>
              <a:rPr lang="el-GR" sz="3200" dirty="0" err="1">
                <a:solidFill>
                  <a:srgbClr val="00FFFF"/>
                </a:solidFill>
                <a:latin typeface="Calibri" pitchFamily="34" charset="0"/>
              </a:rPr>
              <a:t>founder</a:t>
            </a:r>
            <a:r>
              <a:rPr lang="el-GR" sz="3200" dirty="0">
                <a:solidFill>
                  <a:srgbClr val="00FFFF"/>
                </a:solidFill>
                <a:latin typeface="Calibri" pitchFamily="34" charset="0"/>
              </a:rPr>
              <a:t> </a:t>
            </a:r>
            <a:r>
              <a:rPr lang="el-GR" sz="3200" dirty="0" err="1">
                <a:solidFill>
                  <a:srgbClr val="00FFFF"/>
                </a:solidFill>
                <a:latin typeface="Calibri" pitchFamily="34" charset="0"/>
              </a:rPr>
              <a:t>of</a:t>
            </a:r>
            <a:r>
              <a:rPr lang="el-GR" sz="3200" dirty="0">
                <a:solidFill>
                  <a:srgbClr val="00FFFF"/>
                </a:solidFill>
                <a:latin typeface="Calibri" pitchFamily="34" charset="0"/>
              </a:rPr>
              <a:t> </a:t>
            </a:r>
            <a:r>
              <a:rPr lang="el-GR" sz="3200" dirty="0" err="1">
                <a:solidFill>
                  <a:srgbClr val="00FFFF"/>
                </a:solidFill>
                <a:latin typeface="Calibri" pitchFamily="34" charset="0"/>
              </a:rPr>
              <a:t>both</a:t>
            </a:r>
            <a:r>
              <a:rPr lang="el-GR" sz="3200" dirty="0">
                <a:solidFill>
                  <a:srgbClr val="00FFFF"/>
                </a:solidFill>
                <a:latin typeface="Calibri" pitchFamily="34" charset="0"/>
              </a:rPr>
              <a:t> </a:t>
            </a:r>
            <a:r>
              <a:rPr lang="el-GR" sz="3200" dirty="0" err="1">
                <a:solidFill>
                  <a:srgbClr val="00FFFF"/>
                </a:solidFill>
                <a:latin typeface="Calibri" pitchFamily="34" charset="0"/>
              </a:rPr>
              <a:t>plant</a:t>
            </a:r>
            <a:r>
              <a:rPr lang="el-GR" sz="3200" dirty="0">
                <a:solidFill>
                  <a:srgbClr val="00FFFF"/>
                </a:solidFill>
                <a:latin typeface="Calibri" pitchFamily="34" charset="0"/>
              </a:rPr>
              <a:t> </a:t>
            </a:r>
            <a:r>
              <a:rPr lang="el-GR" sz="3200" dirty="0" err="1">
                <a:solidFill>
                  <a:srgbClr val="00FFFF"/>
                </a:solidFill>
                <a:latin typeface="Calibri" pitchFamily="34" charset="0"/>
              </a:rPr>
              <a:t>geography</a:t>
            </a:r>
            <a:r>
              <a:rPr lang="el-GR" sz="3200" dirty="0">
                <a:solidFill>
                  <a:srgbClr val="00FFFF"/>
                </a:solidFill>
                <a:latin typeface="Calibri" pitchFamily="34" charset="0"/>
              </a:rPr>
              <a:t> </a:t>
            </a:r>
            <a:r>
              <a:rPr lang="el-GR" sz="3200" dirty="0" err="1">
                <a:solidFill>
                  <a:srgbClr val="00FFFF"/>
                </a:solidFill>
                <a:latin typeface="Calibri" pitchFamily="34" charset="0"/>
              </a:rPr>
              <a:t>and</a:t>
            </a:r>
            <a:r>
              <a:rPr lang="el-GR" sz="3200" dirty="0">
                <a:solidFill>
                  <a:srgbClr val="00FFFF"/>
                </a:solidFill>
                <a:latin typeface="Calibri" pitchFamily="34" charset="0"/>
              </a:rPr>
              <a:t> </a:t>
            </a:r>
            <a:r>
              <a:rPr lang="el-GR" sz="3200" dirty="0" err="1">
                <a:solidFill>
                  <a:srgbClr val="00FFFF"/>
                </a:solidFill>
                <a:latin typeface="Calibri" pitchFamily="34" charset="0"/>
              </a:rPr>
              <a:t>ecology</a:t>
            </a:r>
            <a:r>
              <a:rPr lang="el-GR" sz="3200" dirty="0">
                <a:solidFill>
                  <a:srgbClr val="FFFF00"/>
                </a:solidFill>
                <a:latin typeface="Calibri" pitchFamily="34" charset="0"/>
              </a:rPr>
              <a:t>, </a:t>
            </a:r>
            <a:r>
              <a:rPr lang="el-GR" sz="3200" dirty="0" err="1">
                <a:solidFill>
                  <a:srgbClr val="FFFF00"/>
                </a:solidFill>
                <a:latin typeface="Calibri" pitchFamily="34" charset="0"/>
              </a:rPr>
              <a:t>not</a:t>
            </a:r>
            <a:r>
              <a:rPr lang="el-GR" sz="3200" dirty="0">
                <a:solidFill>
                  <a:srgbClr val="FFFF00"/>
                </a:solidFill>
                <a:latin typeface="Calibri" pitchFamily="34" charset="0"/>
              </a:rPr>
              <a:t> </a:t>
            </a:r>
            <a:r>
              <a:rPr lang="el-GR" sz="3200" dirty="0" err="1">
                <a:solidFill>
                  <a:srgbClr val="FFFF00"/>
                </a:solidFill>
                <a:latin typeface="Calibri" pitchFamily="34" charset="0"/>
              </a:rPr>
              <a:t>only</a:t>
            </a:r>
            <a:r>
              <a:rPr lang="el-GR" sz="3200" dirty="0">
                <a:solidFill>
                  <a:srgbClr val="FFFF00"/>
                </a:solidFill>
                <a:latin typeface="Calibri" pitchFamily="34" charset="0"/>
              </a:rPr>
              <a:t> </a:t>
            </a:r>
            <a:r>
              <a:rPr lang="el-GR" sz="3200" dirty="0" err="1">
                <a:solidFill>
                  <a:srgbClr val="FFFF00"/>
                </a:solidFill>
                <a:latin typeface="Calibri" pitchFamily="34" charset="0"/>
              </a:rPr>
              <a:t>merely</a:t>
            </a:r>
            <a:r>
              <a:rPr lang="el-GR" sz="3200" dirty="0">
                <a:solidFill>
                  <a:srgbClr val="FFFF00"/>
                </a:solidFill>
                <a:latin typeface="Calibri" pitchFamily="34" charset="0"/>
              </a:rPr>
              <a:t> </a:t>
            </a:r>
            <a:r>
              <a:rPr lang="el-GR" sz="3200" dirty="0" err="1">
                <a:solidFill>
                  <a:srgbClr val="FFFF00"/>
                </a:solidFill>
                <a:latin typeface="Calibri" pitchFamily="34" charset="0"/>
              </a:rPr>
              <a:t>listed</a:t>
            </a:r>
            <a:r>
              <a:rPr lang="el-GR" sz="3200" dirty="0">
                <a:solidFill>
                  <a:srgbClr val="FFFF00"/>
                </a:solidFill>
                <a:latin typeface="Calibri" pitchFamily="34" charset="0"/>
              </a:rPr>
              <a:t> </a:t>
            </a:r>
            <a:r>
              <a:rPr lang="el-GR" sz="3200" dirty="0" err="1">
                <a:solidFill>
                  <a:srgbClr val="FFFF00"/>
                </a:solidFill>
                <a:latin typeface="Calibri" pitchFamily="34" charset="0"/>
              </a:rPr>
              <a:t>plants</a:t>
            </a:r>
            <a:r>
              <a:rPr lang="el-GR" sz="3200" dirty="0">
                <a:solidFill>
                  <a:srgbClr val="FFFF00"/>
                </a:solidFill>
                <a:latin typeface="Calibri" pitchFamily="34" charset="0"/>
              </a:rPr>
              <a:t> </a:t>
            </a:r>
            <a:r>
              <a:rPr lang="el-GR" sz="3200" dirty="0" err="1">
                <a:solidFill>
                  <a:srgbClr val="FFFF00"/>
                </a:solidFill>
                <a:latin typeface="Calibri" pitchFamily="34" charset="0"/>
              </a:rPr>
              <a:t>peculiar</a:t>
            </a:r>
            <a:r>
              <a:rPr lang="el-GR" sz="3200" dirty="0">
                <a:solidFill>
                  <a:srgbClr val="FFFF00"/>
                </a:solidFill>
                <a:latin typeface="Calibri" pitchFamily="34" charset="0"/>
              </a:rPr>
              <a:t> </a:t>
            </a:r>
            <a:r>
              <a:rPr lang="el-GR" sz="3200" dirty="0" err="1">
                <a:solidFill>
                  <a:srgbClr val="FFFF00"/>
                </a:solidFill>
                <a:latin typeface="Calibri" pitchFamily="34" charset="0"/>
              </a:rPr>
              <a:t>to</a:t>
            </a:r>
            <a:r>
              <a:rPr lang="el-GR" sz="3200" dirty="0">
                <a:solidFill>
                  <a:srgbClr val="FFFF00"/>
                </a:solidFill>
                <a:latin typeface="Calibri" pitchFamily="34" charset="0"/>
              </a:rPr>
              <a:t> </a:t>
            </a:r>
            <a:r>
              <a:rPr lang="el-GR" sz="3200" dirty="0" err="1">
                <a:solidFill>
                  <a:srgbClr val="FFFF00"/>
                </a:solidFill>
                <a:latin typeface="Calibri" pitchFamily="34" charset="0"/>
              </a:rPr>
              <a:t>particular</a:t>
            </a:r>
            <a:r>
              <a:rPr lang="el-GR" sz="3200" dirty="0">
                <a:solidFill>
                  <a:srgbClr val="FFFF00"/>
                </a:solidFill>
                <a:latin typeface="Calibri" pitchFamily="34" charset="0"/>
              </a:rPr>
              <a:t> </a:t>
            </a:r>
            <a:r>
              <a:rPr lang="el-GR" sz="3200" dirty="0" err="1">
                <a:solidFill>
                  <a:srgbClr val="FFFF00"/>
                </a:solidFill>
                <a:latin typeface="Calibri" pitchFamily="34" charset="0"/>
              </a:rPr>
              <a:t>conditions</a:t>
            </a:r>
            <a:r>
              <a:rPr lang="el-GR" sz="3200" dirty="0">
                <a:solidFill>
                  <a:srgbClr val="FFFF00"/>
                </a:solidFill>
                <a:latin typeface="Calibri" pitchFamily="34" charset="0"/>
              </a:rPr>
              <a:t> </a:t>
            </a:r>
            <a:r>
              <a:rPr lang="el-GR" sz="3200" dirty="0" err="1">
                <a:solidFill>
                  <a:srgbClr val="FFFF00"/>
                </a:solidFill>
                <a:latin typeface="Calibri" pitchFamily="34" charset="0"/>
              </a:rPr>
              <a:t>and</a:t>
            </a:r>
            <a:r>
              <a:rPr lang="el-GR" sz="3200" dirty="0">
                <a:solidFill>
                  <a:srgbClr val="FFFF00"/>
                </a:solidFill>
                <a:latin typeface="Calibri" pitchFamily="34" charset="0"/>
              </a:rPr>
              <a:t> </a:t>
            </a:r>
            <a:r>
              <a:rPr lang="el-GR" sz="3200" dirty="0" err="1">
                <a:solidFill>
                  <a:srgbClr val="FFFF00"/>
                </a:solidFill>
                <a:latin typeface="Calibri" pitchFamily="34" charset="0"/>
              </a:rPr>
              <a:t>types</a:t>
            </a:r>
            <a:r>
              <a:rPr lang="el-GR" sz="3200" dirty="0">
                <a:solidFill>
                  <a:srgbClr val="FFFF00"/>
                </a:solidFill>
                <a:latin typeface="Calibri" pitchFamily="34" charset="0"/>
              </a:rPr>
              <a:t> </a:t>
            </a:r>
            <a:r>
              <a:rPr lang="el-GR" sz="3200" dirty="0" err="1">
                <a:solidFill>
                  <a:srgbClr val="FFFF00"/>
                </a:solidFill>
                <a:latin typeface="Calibri" pitchFamily="34" charset="0"/>
              </a:rPr>
              <a:t>of</a:t>
            </a:r>
            <a:r>
              <a:rPr lang="el-GR" sz="3200" dirty="0">
                <a:solidFill>
                  <a:srgbClr val="FFFF00"/>
                </a:solidFill>
                <a:latin typeface="Calibri" pitchFamily="34" charset="0"/>
              </a:rPr>
              <a:t> </a:t>
            </a:r>
            <a:r>
              <a:rPr lang="el-GR" sz="3200" dirty="0" err="1">
                <a:solidFill>
                  <a:srgbClr val="FFFF00"/>
                </a:solidFill>
                <a:latin typeface="Calibri" pitchFamily="34" charset="0"/>
              </a:rPr>
              <a:t>habitat</a:t>
            </a:r>
            <a:r>
              <a:rPr lang="el-GR" sz="3200" dirty="0">
                <a:solidFill>
                  <a:srgbClr val="FFFF00"/>
                </a:solidFill>
                <a:latin typeface="Calibri" pitchFamily="34" charset="0"/>
              </a:rPr>
              <a:t>, </a:t>
            </a:r>
            <a:r>
              <a:rPr lang="el-GR" sz="3200" dirty="0" err="1">
                <a:solidFill>
                  <a:srgbClr val="FFFF00"/>
                </a:solidFill>
                <a:latin typeface="Calibri" pitchFamily="34" charset="0"/>
              </a:rPr>
              <a:t>but</a:t>
            </a:r>
            <a:r>
              <a:rPr lang="el-GR" sz="3200" dirty="0">
                <a:solidFill>
                  <a:srgbClr val="FFFF00"/>
                </a:solidFill>
                <a:latin typeface="Calibri" pitchFamily="34" charset="0"/>
              </a:rPr>
              <a:t> </a:t>
            </a:r>
            <a:r>
              <a:rPr lang="el-GR" sz="3200" dirty="0" err="1">
                <a:solidFill>
                  <a:srgbClr val="FFFF00"/>
                </a:solidFill>
                <a:latin typeface="Calibri" pitchFamily="34" charset="0"/>
              </a:rPr>
              <a:t>shows</a:t>
            </a:r>
            <a:r>
              <a:rPr lang="el-GR" sz="3200" dirty="0">
                <a:solidFill>
                  <a:srgbClr val="FFFF00"/>
                </a:solidFill>
                <a:latin typeface="Calibri" pitchFamily="34" charset="0"/>
              </a:rPr>
              <a:t> </a:t>
            </a:r>
            <a:r>
              <a:rPr lang="el-GR" sz="3200" dirty="0" err="1">
                <a:solidFill>
                  <a:srgbClr val="FFFF00"/>
                </a:solidFill>
                <a:latin typeface="Calibri" pitchFamily="34" charset="0"/>
              </a:rPr>
              <a:t>awareness</a:t>
            </a:r>
            <a:r>
              <a:rPr lang="el-GR" sz="3200" dirty="0">
                <a:solidFill>
                  <a:srgbClr val="FFFF00"/>
                </a:solidFill>
                <a:latin typeface="Calibri" pitchFamily="34" charset="0"/>
              </a:rPr>
              <a:t> </a:t>
            </a:r>
            <a:r>
              <a:rPr lang="el-GR" sz="3200" dirty="0" err="1">
                <a:solidFill>
                  <a:srgbClr val="FFFF00"/>
                </a:solidFill>
                <a:latin typeface="Calibri" pitchFamily="34" charset="0"/>
              </a:rPr>
              <a:t>of</a:t>
            </a:r>
            <a:r>
              <a:rPr lang="el-GR" sz="3200" dirty="0">
                <a:solidFill>
                  <a:srgbClr val="FFFF00"/>
                </a:solidFill>
                <a:latin typeface="Calibri" pitchFamily="34" charset="0"/>
              </a:rPr>
              <a:t> </a:t>
            </a:r>
            <a:r>
              <a:rPr lang="el-GR" sz="3200" dirty="0" err="1">
                <a:solidFill>
                  <a:srgbClr val="FFFF00"/>
                </a:solidFill>
                <a:latin typeface="Calibri" pitchFamily="34" charset="0"/>
              </a:rPr>
              <a:t>plant</a:t>
            </a:r>
            <a:r>
              <a:rPr lang="el-GR" sz="3200" dirty="0">
                <a:solidFill>
                  <a:srgbClr val="FFFF00"/>
                </a:solidFill>
                <a:latin typeface="Calibri" pitchFamily="34" charset="0"/>
              </a:rPr>
              <a:t> </a:t>
            </a:r>
            <a:r>
              <a:rPr lang="el-GR" sz="3200" dirty="0" err="1">
                <a:solidFill>
                  <a:srgbClr val="FFFF00"/>
                </a:solidFill>
                <a:latin typeface="Calibri" pitchFamily="34" charset="0"/>
              </a:rPr>
              <a:t>communities</a:t>
            </a:r>
            <a:r>
              <a:rPr lang="el-GR" sz="3200" dirty="0">
                <a:solidFill>
                  <a:srgbClr val="FFFF00"/>
                </a:solidFill>
                <a:latin typeface="Calibri" pitchFamily="34" charset="0"/>
              </a:rPr>
              <a:t> </a:t>
            </a:r>
            <a:r>
              <a:rPr lang="el-GR" sz="3200" dirty="0" err="1">
                <a:solidFill>
                  <a:srgbClr val="FFFF00"/>
                </a:solidFill>
                <a:latin typeface="Calibri" pitchFamily="34" charset="0"/>
              </a:rPr>
              <a:t>and</a:t>
            </a:r>
            <a:r>
              <a:rPr lang="el-GR" sz="3200" dirty="0">
                <a:solidFill>
                  <a:srgbClr val="FFFF00"/>
                </a:solidFill>
                <a:latin typeface="Calibri" pitchFamily="34" charset="0"/>
              </a:rPr>
              <a:t> </a:t>
            </a:r>
            <a:r>
              <a:rPr lang="el-GR" sz="3200" dirty="0" err="1">
                <a:solidFill>
                  <a:srgbClr val="FFFF00"/>
                </a:solidFill>
                <a:latin typeface="Calibri" pitchFamily="34" charset="0"/>
              </a:rPr>
              <a:t>of</a:t>
            </a:r>
            <a:r>
              <a:rPr lang="el-GR" sz="3200" dirty="0">
                <a:solidFill>
                  <a:srgbClr val="FFFF00"/>
                </a:solidFill>
                <a:latin typeface="Calibri" pitchFamily="34" charset="0"/>
              </a:rPr>
              <a:t> </a:t>
            </a:r>
            <a:r>
              <a:rPr lang="el-GR" sz="3200" dirty="0" err="1">
                <a:solidFill>
                  <a:srgbClr val="FFFF00"/>
                </a:solidFill>
                <a:latin typeface="Calibri" pitchFamily="34" charset="0"/>
              </a:rPr>
              <a:t>the</a:t>
            </a:r>
            <a:r>
              <a:rPr lang="el-GR" sz="3200" dirty="0">
                <a:solidFill>
                  <a:srgbClr val="FFFF00"/>
                </a:solidFill>
                <a:latin typeface="Calibri" pitchFamily="34" charset="0"/>
              </a:rPr>
              <a:t> </a:t>
            </a:r>
            <a:r>
              <a:rPr lang="el-GR" sz="3200" dirty="0" err="1">
                <a:solidFill>
                  <a:srgbClr val="FF66FF"/>
                </a:solidFill>
                <a:latin typeface="Calibri" pitchFamily="34" charset="0"/>
              </a:rPr>
              <a:t>adaptations</a:t>
            </a:r>
            <a:r>
              <a:rPr lang="el-GR" sz="3200" dirty="0">
                <a:solidFill>
                  <a:srgbClr val="FF66FF"/>
                </a:solidFill>
                <a:latin typeface="Calibri" pitchFamily="34" charset="0"/>
              </a:rPr>
              <a:t> </a:t>
            </a:r>
            <a:r>
              <a:rPr lang="el-GR" sz="3200" dirty="0" err="1">
                <a:solidFill>
                  <a:srgbClr val="FF66FF"/>
                </a:solidFill>
                <a:latin typeface="Calibri" pitchFamily="34" charset="0"/>
              </a:rPr>
              <a:t>of</a:t>
            </a:r>
            <a:r>
              <a:rPr lang="el-GR" sz="3200" dirty="0">
                <a:solidFill>
                  <a:srgbClr val="FF66FF"/>
                </a:solidFill>
                <a:latin typeface="Calibri" pitchFamily="34" charset="0"/>
              </a:rPr>
              <a:t> </a:t>
            </a:r>
            <a:r>
              <a:rPr lang="el-GR" sz="3200" dirty="0" err="1">
                <a:solidFill>
                  <a:srgbClr val="FF66FF"/>
                </a:solidFill>
                <a:latin typeface="Calibri" pitchFamily="34" charset="0"/>
              </a:rPr>
              <a:t>specific</a:t>
            </a:r>
            <a:r>
              <a:rPr lang="el-GR" sz="3200" dirty="0">
                <a:solidFill>
                  <a:srgbClr val="FF66FF"/>
                </a:solidFill>
                <a:latin typeface="Calibri" pitchFamily="34" charset="0"/>
              </a:rPr>
              <a:t> </a:t>
            </a:r>
            <a:r>
              <a:rPr lang="el-GR" sz="3200" dirty="0" err="1">
                <a:solidFill>
                  <a:srgbClr val="FF66FF"/>
                </a:solidFill>
                <a:latin typeface="Calibri" pitchFamily="34" charset="0"/>
              </a:rPr>
              <a:t>plants</a:t>
            </a:r>
            <a:r>
              <a:rPr lang="el-GR" sz="3200" dirty="0">
                <a:solidFill>
                  <a:srgbClr val="FF66FF"/>
                </a:solidFill>
                <a:latin typeface="Calibri" pitchFamily="34" charset="0"/>
              </a:rPr>
              <a:t> </a:t>
            </a:r>
            <a:r>
              <a:rPr lang="el-GR" sz="3200" dirty="0" err="1">
                <a:solidFill>
                  <a:srgbClr val="FF66FF"/>
                </a:solidFill>
                <a:latin typeface="Calibri" pitchFamily="34" charset="0"/>
              </a:rPr>
              <a:t>to</a:t>
            </a:r>
            <a:r>
              <a:rPr lang="el-GR" sz="3200" dirty="0">
                <a:solidFill>
                  <a:srgbClr val="FF66FF"/>
                </a:solidFill>
                <a:latin typeface="Calibri" pitchFamily="34" charset="0"/>
              </a:rPr>
              <a:t> a </a:t>
            </a:r>
            <a:r>
              <a:rPr lang="el-GR" sz="3200" dirty="0" err="1">
                <a:solidFill>
                  <a:srgbClr val="FF66FF"/>
                </a:solidFill>
                <a:latin typeface="Calibri" pitchFamily="34" charset="0"/>
              </a:rPr>
              <a:t>definite</a:t>
            </a:r>
            <a:r>
              <a:rPr lang="el-GR" sz="3200" dirty="0">
                <a:solidFill>
                  <a:srgbClr val="FF66FF"/>
                </a:solidFill>
                <a:latin typeface="Calibri" pitchFamily="34" charset="0"/>
              </a:rPr>
              <a:t> </a:t>
            </a:r>
            <a:r>
              <a:rPr lang="el-GR" sz="3200" dirty="0" err="1">
                <a:solidFill>
                  <a:srgbClr val="FF66FF"/>
                </a:solidFill>
                <a:latin typeface="Calibri" pitchFamily="34" charset="0"/>
              </a:rPr>
              <a:t>range</a:t>
            </a:r>
            <a:r>
              <a:rPr lang="el-GR" sz="3200" dirty="0">
                <a:solidFill>
                  <a:srgbClr val="FF66FF"/>
                </a:solidFill>
                <a:latin typeface="Calibri" pitchFamily="34" charset="0"/>
              </a:rPr>
              <a:t> </a:t>
            </a:r>
            <a:r>
              <a:rPr lang="el-GR" sz="3200" dirty="0" err="1">
                <a:solidFill>
                  <a:srgbClr val="FF66FF"/>
                </a:solidFill>
                <a:latin typeface="Calibri" pitchFamily="34" charset="0"/>
              </a:rPr>
              <a:t>of</a:t>
            </a:r>
            <a:r>
              <a:rPr lang="el-GR" sz="3200" dirty="0">
                <a:solidFill>
                  <a:srgbClr val="FF66FF"/>
                </a:solidFill>
                <a:latin typeface="Calibri" pitchFamily="34" charset="0"/>
              </a:rPr>
              <a:t> </a:t>
            </a:r>
            <a:r>
              <a:rPr lang="el-GR" sz="3200" dirty="0" err="1">
                <a:solidFill>
                  <a:srgbClr val="FF66FF"/>
                </a:solidFill>
                <a:latin typeface="Calibri" pitchFamily="34" charset="0"/>
              </a:rPr>
              <a:t>environmental</a:t>
            </a:r>
            <a:r>
              <a:rPr lang="el-GR" sz="3200" dirty="0">
                <a:solidFill>
                  <a:srgbClr val="FF66FF"/>
                </a:solidFill>
                <a:latin typeface="Calibri" pitchFamily="34" charset="0"/>
              </a:rPr>
              <a:t> </a:t>
            </a:r>
            <a:r>
              <a:rPr lang="el-GR" sz="3200" dirty="0" err="1">
                <a:solidFill>
                  <a:srgbClr val="FF66FF"/>
                </a:solidFill>
                <a:latin typeface="Calibri" pitchFamily="34" charset="0"/>
              </a:rPr>
              <a:t>conditions</a:t>
            </a:r>
            <a:r>
              <a:rPr lang="el-GR" sz="3200" dirty="0">
                <a:solidFill>
                  <a:srgbClr val="FFFF00"/>
                </a:solidFill>
                <a:latin typeface="Calibri" pitchFamily="34" charset="0"/>
              </a:rPr>
              <a:t>.</a:t>
            </a:r>
          </a:p>
          <a:p>
            <a:pPr algn="ctr" eaLnBrk="0" hangingPunct="0">
              <a:spcBef>
                <a:spcPts val="500"/>
              </a:spcBef>
              <a:spcAft>
                <a:spcPts val="500"/>
              </a:spcAft>
            </a:pPr>
            <a:endParaRPr lang="el-GR" sz="3200" dirty="0">
              <a:solidFill>
                <a:srgbClr val="FFFF00"/>
              </a:solidFill>
              <a:latin typeface="Calibri" pitchFamily="34" charset="0"/>
            </a:endParaRPr>
          </a:p>
          <a:p>
            <a:pPr algn="ctr" eaLnBrk="0" hangingPunct="0">
              <a:spcBef>
                <a:spcPts val="500"/>
              </a:spcBef>
              <a:spcAft>
                <a:spcPts val="500"/>
              </a:spcAft>
            </a:pPr>
            <a:r>
              <a:rPr lang="el-GR" sz="3200" dirty="0" err="1">
                <a:solidFill>
                  <a:srgbClr val="66FF33"/>
                </a:solidFill>
                <a:latin typeface="Calibri" pitchFamily="34" charset="0"/>
              </a:rPr>
              <a:t>Morton</a:t>
            </a:r>
            <a:r>
              <a:rPr lang="el-GR" sz="3200" dirty="0">
                <a:solidFill>
                  <a:srgbClr val="66FF33"/>
                </a:solidFill>
                <a:latin typeface="Calibri" pitchFamily="34" charset="0"/>
              </a:rPr>
              <a:t> A.G., </a:t>
            </a:r>
            <a:r>
              <a:rPr lang="el-GR" sz="3200" b="1" i="1" dirty="0" err="1">
                <a:solidFill>
                  <a:srgbClr val="66FF33"/>
                </a:solidFill>
                <a:latin typeface="Calibri" pitchFamily="34" charset="0"/>
              </a:rPr>
              <a:t>History</a:t>
            </a:r>
            <a:r>
              <a:rPr lang="el-GR" sz="3200" b="1" i="1" dirty="0">
                <a:solidFill>
                  <a:srgbClr val="66FF33"/>
                </a:solidFill>
                <a:latin typeface="Calibri" pitchFamily="34" charset="0"/>
              </a:rPr>
              <a:t> </a:t>
            </a:r>
            <a:r>
              <a:rPr lang="el-GR" sz="3200" b="1" i="1" dirty="0" err="1">
                <a:solidFill>
                  <a:srgbClr val="66FF33"/>
                </a:solidFill>
                <a:latin typeface="Calibri" pitchFamily="34" charset="0"/>
              </a:rPr>
              <a:t>of</a:t>
            </a:r>
            <a:r>
              <a:rPr lang="el-GR" sz="3200" b="1" i="1" dirty="0">
                <a:solidFill>
                  <a:srgbClr val="66FF33"/>
                </a:solidFill>
                <a:latin typeface="Calibri" pitchFamily="34" charset="0"/>
              </a:rPr>
              <a:t> </a:t>
            </a:r>
            <a:r>
              <a:rPr lang="el-GR" sz="3200" b="1" i="1" dirty="0" err="1">
                <a:solidFill>
                  <a:srgbClr val="66FF33"/>
                </a:solidFill>
                <a:latin typeface="Calibri" pitchFamily="34" charset="0"/>
              </a:rPr>
              <a:t>Botanical</a:t>
            </a:r>
            <a:r>
              <a:rPr lang="el-GR" sz="3200" b="1" i="1" dirty="0">
                <a:solidFill>
                  <a:srgbClr val="66FF33"/>
                </a:solidFill>
                <a:latin typeface="Calibri" pitchFamily="34" charset="0"/>
              </a:rPr>
              <a:t> </a:t>
            </a:r>
            <a:r>
              <a:rPr lang="el-GR" sz="3200" b="1" i="1" dirty="0" err="1">
                <a:solidFill>
                  <a:srgbClr val="66FF33"/>
                </a:solidFill>
                <a:latin typeface="Calibri" pitchFamily="34" charset="0"/>
              </a:rPr>
              <a:t>Science</a:t>
            </a:r>
            <a:r>
              <a:rPr lang="el-GR" sz="3200" dirty="0">
                <a:solidFill>
                  <a:srgbClr val="66FF33"/>
                </a:solidFill>
                <a:latin typeface="Calibri" pitchFamily="34" charset="0"/>
              </a:rPr>
              <a:t>, </a:t>
            </a:r>
            <a:r>
              <a:rPr lang="el-GR" sz="3200" dirty="0" err="1">
                <a:solidFill>
                  <a:srgbClr val="66FF33"/>
                </a:solidFill>
                <a:latin typeface="Calibri" pitchFamily="34" charset="0"/>
              </a:rPr>
              <a:t>Academic</a:t>
            </a:r>
            <a:r>
              <a:rPr lang="el-GR" sz="3200" dirty="0">
                <a:solidFill>
                  <a:srgbClr val="66FF33"/>
                </a:solidFill>
                <a:latin typeface="Calibri" pitchFamily="34" charset="0"/>
              </a:rPr>
              <a:t> </a:t>
            </a:r>
            <a:r>
              <a:rPr lang="el-GR" sz="3200" dirty="0" err="1">
                <a:solidFill>
                  <a:srgbClr val="66FF33"/>
                </a:solidFill>
                <a:latin typeface="Calibri" pitchFamily="34" charset="0"/>
              </a:rPr>
              <a:t>Press</a:t>
            </a:r>
            <a:r>
              <a:rPr lang="el-GR" sz="3200" dirty="0">
                <a:solidFill>
                  <a:srgbClr val="66FF33"/>
                </a:solidFill>
                <a:latin typeface="Calibri" pitchFamily="34" charset="0"/>
              </a:rPr>
              <a:t>, 1981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226DA1F-C974-CD0A-EE8C-4D9C948406D5}"/>
              </a:ext>
            </a:extLst>
          </p:cNvPr>
          <p:cNvPicPr>
            <a:picLocks noChangeAspect="1"/>
          </p:cNvPicPr>
          <p:nvPr/>
        </p:nvPicPr>
        <p:blipFill>
          <a:blip r:embed="rId2" cstate="print"/>
          <a:stretch>
            <a:fillRect/>
          </a:stretch>
        </p:blipFill>
        <p:spPr>
          <a:xfrm>
            <a:off x="8926" y="-4868"/>
            <a:ext cx="3958112" cy="3577884"/>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1475656" y="1059523"/>
            <a:ext cx="7668344" cy="5798477"/>
          </a:xfrm>
          <a:prstGeom prst="rect">
            <a:avLst/>
          </a:prstGeom>
          <a:noFill/>
          <a:ln w="9525">
            <a:noFill/>
            <a:miter lim="800000"/>
            <a:headEnd/>
            <a:tailEnd/>
          </a:ln>
        </p:spPr>
      </p:pic>
    </p:spTree>
    <p:extLst>
      <p:ext uri="{BB962C8B-B14F-4D97-AF65-F5344CB8AC3E}">
        <p14:creationId xmlns="" xmlns:p14="http://schemas.microsoft.com/office/powerpoint/2010/main" val="2174381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 Ομάδα"/>
          <p:cNvGrpSpPr/>
          <p:nvPr/>
        </p:nvGrpSpPr>
        <p:grpSpPr>
          <a:xfrm>
            <a:off x="0" y="0"/>
            <a:ext cx="9180512" cy="6858000"/>
            <a:chOff x="0" y="0"/>
            <a:chExt cx="9180512" cy="6858000"/>
          </a:xfrm>
        </p:grpSpPr>
        <p:pic>
          <p:nvPicPr>
            <p:cNvPr id="7" name="Picture 2"/>
            <p:cNvPicPr>
              <a:picLocks noChangeArrowheads="1"/>
            </p:cNvPicPr>
            <p:nvPr/>
          </p:nvPicPr>
          <p:blipFill>
            <a:blip r:embed="rId2" cstate="screen"/>
            <a:srcRect/>
            <a:stretch>
              <a:fillRect/>
            </a:stretch>
          </p:blipFill>
          <p:spPr bwMode="auto">
            <a:xfrm>
              <a:off x="0" y="0"/>
              <a:ext cx="5186363" cy="68580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721436" y="1628800"/>
              <a:ext cx="4459076" cy="4550544"/>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755576" y="6114752"/>
              <a:ext cx="3792676" cy="626616"/>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362200" y="381000"/>
            <a:ext cx="6781800" cy="6121400"/>
          </a:xfrm>
          <a:prstGeom prst="rect">
            <a:avLst/>
          </a:prstGeom>
          <a:noFill/>
          <a:ln w="9525">
            <a:noFill/>
            <a:miter lim="800000"/>
            <a:headEnd/>
            <a:tailEnd/>
          </a:ln>
        </p:spPr>
        <p:txBody>
          <a:bodyPr>
            <a:spAutoFit/>
          </a:bodyPr>
          <a:lstStyle/>
          <a:p>
            <a:pPr eaLnBrk="0" hangingPunct="0"/>
            <a:r>
              <a:rPr lang="el-GR" sz="4400" b="1">
                <a:solidFill>
                  <a:srgbClr val="FFFF00"/>
                </a:solidFill>
                <a:latin typeface="Garamond" pitchFamily="18" charset="0"/>
              </a:rPr>
              <a:t>Άπαντα δ’ εν τοις </a:t>
            </a:r>
            <a:r>
              <a:rPr lang="el-GR" sz="4400" b="1">
                <a:solidFill>
                  <a:srgbClr val="FF0000"/>
                </a:solidFill>
                <a:latin typeface="Garamond" pitchFamily="18" charset="0"/>
              </a:rPr>
              <a:t>οικείοις τόποις</a:t>
            </a:r>
            <a:r>
              <a:rPr lang="el-GR" sz="4400" b="1">
                <a:solidFill>
                  <a:srgbClr val="FFFF00"/>
                </a:solidFill>
                <a:latin typeface="Garamond" pitchFamily="18" charset="0"/>
              </a:rPr>
              <a:t> καλλίω γίνεται και μάλλον ευσθενεί</a:t>
            </a:r>
            <a:r>
              <a:rPr lang="el-GR" sz="4400" b="1" baseline="30000">
                <a:solidFill>
                  <a:srgbClr val="FFFF00"/>
                </a:solidFill>
                <a:latin typeface="Garamond" pitchFamily="18" charset="0"/>
              </a:rPr>
              <a:t>. </a:t>
            </a:r>
            <a:r>
              <a:rPr lang="el-GR" sz="4400" b="1">
                <a:solidFill>
                  <a:srgbClr val="FFFF00"/>
                </a:solidFill>
                <a:latin typeface="Garamond" pitchFamily="18" charset="0"/>
              </a:rPr>
              <a:t>και γαρ τοις αγρίοις εισίν εκάστοις οικείοι καθάπερ τοις ημέροις. Τα μεν γαρ φιλεί τους </a:t>
            </a:r>
            <a:r>
              <a:rPr lang="el-GR" sz="4400" b="1">
                <a:solidFill>
                  <a:srgbClr val="00FFFF"/>
                </a:solidFill>
                <a:latin typeface="Garamond" pitchFamily="18" charset="0"/>
              </a:rPr>
              <a:t>εφύδρους</a:t>
            </a:r>
            <a:r>
              <a:rPr lang="el-GR" sz="4400" b="1">
                <a:solidFill>
                  <a:srgbClr val="FFFF00"/>
                </a:solidFill>
                <a:latin typeface="Garamond" pitchFamily="18" charset="0"/>
              </a:rPr>
              <a:t> και </a:t>
            </a:r>
            <a:r>
              <a:rPr lang="el-GR" sz="4400" b="1">
                <a:solidFill>
                  <a:srgbClr val="00FFFF"/>
                </a:solidFill>
                <a:latin typeface="Garamond" pitchFamily="18" charset="0"/>
              </a:rPr>
              <a:t>ελώδεις,</a:t>
            </a:r>
            <a:r>
              <a:rPr lang="el-GR" sz="4400" b="1">
                <a:solidFill>
                  <a:srgbClr val="FFFF00"/>
                </a:solidFill>
                <a:latin typeface="Garamond" pitchFamily="18" charset="0"/>
              </a:rPr>
              <a:t>  οίον αίγειρος λεύκη ιτέα και όλως τα περί τους ποταμούς φυόμενα, </a:t>
            </a:r>
            <a:endParaRPr lang="en-GB" sz="4400" b="1" i="1">
              <a:solidFill>
                <a:srgbClr val="66FF33"/>
              </a:solidFill>
              <a:latin typeface="Garamond" pitchFamily="18" charset="0"/>
            </a:endParaRPr>
          </a:p>
        </p:txBody>
      </p:sp>
      <p:pic>
        <p:nvPicPr>
          <p:cNvPr id="17411"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dissolve">
                                      <p:cBhvr>
                                        <p:cTn id="7" dur="500"/>
                                        <p:tgtEl>
                                          <p:spTgt spid="174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wipe(left)">
                                      <p:cBhvr>
                                        <p:cTn id="1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362200" y="66675"/>
            <a:ext cx="6781800" cy="6862763"/>
          </a:xfrm>
          <a:prstGeom prst="rect">
            <a:avLst/>
          </a:prstGeom>
          <a:noFill/>
          <a:ln w="9525">
            <a:noFill/>
            <a:miter lim="800000"/>
            <a:headEnd/>
            <a:tailEnd/>
          </a:ln>
        </p:spPr>
        <p:txBody>
          <a:bodyPr>
            <a:spAutoFit/>
          </a:bodyPr>
          <a:lstStyle/>
          <a:p>
            <a:pPr eaLnBrk="0" hangingPunct="0"/>
            <a:r>
              <a:rPr lang="el-GR" sz="4400" b="1">
                <a:solidFill>
                  <a:srgbClr val="FFFF00"/>
                </a:solidFill>
                <a:latin typeface="Garamond" pitchFamily="18" charset="0"/>
              </a:rPr>
              <a:t>τα δε τους ευσκεπείς και </a:t>
            </a:r>
            <a:r>
              <a:rPr lang="el-GR" sz="4400" b="1">
                <a:solidFill>
                  <a:srgbClr val="00FFFF"/>
                </a:solidFill>
                <a:latin typeface="Garamond" pitchFamily="18" charset="0"/>
              </a:rPr>
              <a:t>ευηλίους</a:t>
            </a:r>
            <a:r>
              <a:rPr lang="el-GR" sz="4400" b="1">
                <a:solidFill>
                  <a:srgbClr val="FFFF00"/>
                </a:solidFill>
                <a:latin typeface="Garamond" pitchFamily="18" charset="0"/>
              </a:rPr>
              <a:t>, τα δε μάλλον τους </a:t>
            </a:r>
            <a:r>
              <a:rPr lang="el-GR" sz="4400" b="1">
                <a:solidFill>
                  <a:srgbClr val="00FFFF"/>
                </a:solidFill>
                <a:latin typeface="Garamond" pitchFamily="18" charset="0"/>
              </a:rPr>
              <a:t>παλισκίους</a:t>
            </a:r>
            <a:r>
              <a:rPr lang="el-GR" sz="4400" b="1">
                <a:solidFill>
                  <a:srgbClr val="FFFF00"/>
                </a:solidFill>
                <a:latin typeface="Garamond" pitchFamily="18" charset="0"/>
              </a:rPr>
              <a:t>. 	Πεύκη μεν γαρ εν τοις προσηλίοις καλλίστη και μεγίστη φύεται, εν δε τοις παλισκίοις όλως ου φύεται</a:t>
            </a:r>
            <a:r>
              <a:rPr lang="el-GR" sz="4400" b="1" baseline="30000">
                <a:solidFill>
                  <a:srgbClr val="FFFF00"/>
                </a:solidFill>
                <a:latin typeface="Garamond" pitchFamily="18" charset="0"/>
              </a:rPr>
              <a:t>.</a:t>
            </a:r>
            <a:r>
              <a:rPr lang="el-GR" sz="4400" b="1">
                <a:solidFill>
                  <a:srgbClr val="FFFF00"/>
                </a:solidFill>
                <a:latin typeface="Garamond" pitchFamily="18" charset="0"/>
              </a:rPr>
              <a:t> ελάτη δε ανάπαλιν εν τοις παλισκίοις καλλίστη, τοις δε ευηλίοις ουχ ομοίως.</a:t>
            </a:r>
          </a:p>
          <a:p>
            <a:pPr algn="r" eaLnBrk="0" hangingPunct="0"/>
            <a:r>
              <a:rPr lang="en-GB" sz="4400" b="1" i="1">
                <a:solidFill>
                  <a:srgbClr val="66FF33"/>
                </a:solidFill>
                <a:latin typeface="Garamond" pitchFamily="18" charset="0"/>
              </a:rPr>
              <a:t>ΠΦΙ Δ, </a:t>
            </a:r>
            <a:r>
              <a:rPr lang="el-GR" sz="4400" b="1" i="1">
                <a:solidFill>
                  <a:srgbClr val="66FF33"/>
                </a:solidFill>
                <a:latin typeface="Garamond" pitchFamily="18" charset="0"/>
              </a:rPr>
              <a:t>1</a:t>
            </a:r>
            <a:r>
              <a:rPr lang="en-GB" sz="4400" b="1" i="1">
                <a:solidFill>
                  <a:srgbClr val="66FF33"/>
                </a:solidFill>
                <a:latin typeface="Garamond" pitchFamily="18" charset="0"/>
              </a:rPr>
              <a:t>, 1</a:t>
            </a:r>
          </a:p>
        </p:txBody>
      </p:sp>
      <p:pic>
        <p:nvPicPr>
          <p:cNvPr id="18435"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dissolve">
                                      <p:cBhvr>
                                        <p:cTn id="7" dur="500"/>
                                        <p:tgtEl>
                                          <p:spTgt spid="1843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434"/>
                                        </p:tgtEl>
                                        <p:attrNameLst>
                                          <p:attrName>style.visibility</p:attrName>
                                        </p:attrNameLst>
                                      </p:cBhvr>
                                      <p:to>
                                        <p:strVal val="visible"/>
                                      </p:to>
                                    </p:set>
                                    <p:animEffect transition="in" filter="wipe(up)">
                                      <p:cBhvr>
                                        <p:cTn id="11"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362200" y="66675"/>
            <a:ext cx="6781800" cy="6797675"/>
          </a:xfrm>
          <a:prstGeom prst="rect">
            <a:avLst/>
          </a:prstGeom>
          <a:noFill/>
          <a:ln w="9525">
            <a:noFill/>
            <a:miter lim="800000"/>
            <a:headEnd/>
            <a:tailEnd/>
          </a:ln>
        </p:spPr>
        <p:txBody>
          <a:bodyPr>
            <a:spAutoFit/>
          </a:bodyPr>
          <a:lstStyle/>
          <a:p>
            <a:pPr eaLnBrk="0" hangingPunct="0"/>
            <a:r>
              <a:rPr lang="el-GR" sz="4000" b="1">
                <a:solidFill>
                  <a:srgbClr val="FFFF00"/>
                </a:solidFill>
                <a:latin typeface="Garamond" pitchFamily="18" charset="0"/>
              </a:rPr>
              <a:t>Περί δε τας κορυφάς των ορέων και τους ψυχρούς τόπους θυία μεν φύεται και εις ύψος, ελάτη δε και άρκευθος φύεται μεν, ουκ εις ύψος δε καθάπερ και περί την άκραν Κυλλήνην. Φύεται δε και η κήλαστρος επί των άκρων και χειμεριωτάτων. Ταύτα μεν ουν αν τις θείη </a:t>
            </a:r>
            <a:r>
              <a:rPr lang="el-GR" sz="4000" b="1">
                <a:solidFill>
                  <a:srgbClr val="00FFFF"/>
                </a:solidFill>
                <a:latin typeface="Garamond" pitchFamily="18" charset="0"/>
              </a:rPr>
              <a:t>φιλόψυχρα</a:t>
            </a:r>
            <a:r>
              <a:rPr lang="el-GR" sz="4400" b="1" baseline="30000">
                <a:solidFill>
                  <a:srgbClr val="FFFF00"/>
                </a:solidFill>
                <a:latin typeface="Garamond" pitchFamily="18" charset="0"/>
              </a:rPr>
              <a:t>.</a:t>
            </a:r>
            <a:r>
              <a:rPr lang="el-GR" sz="4000" b="1">
                <a:solidFill>
                  <a:srgbClr val="FFFF00"/>
                </a:solidFill>
                <a:latin typeface="Garamond" pitchFamily="18" charset="0"/>
              </a:rPr>
              <a:t> τα δ’ άλλα πάντα, ως ειπείν, μάλλον χαίρειν τοις </a:t>
            </a:r>
            <a:r>
              <a:rPr lang="el-GR" sz="4000" b="1">
                <a:solidFill>
                  <a:srgbClr val="00FFFF"/>
                </a:solidFill>
                <a:latin typeface="Garamond" pitchFamily="18" charset="0"/>
              </a:rPr>
              <a:t>προσείλοις</a:t>
            </a:r>
            <a:r>
              <a:rPr lang="el-GR" sz="4000" b="1">
                <a:solidFill>
                  <a:srgbClr val="FFFF00"/>
                </a:solidFill>
                <a:latin typeface="Garamond" pitchFamily="18" charset="0"/>
              </a:rPr>
              <a:t>.	  </a:t>
            </a:r>
            <a:r>
              <a:rPr lang="en-GB" sz="4000" b="1" i="1">
                <a:solidFill>
                  <a:srgbClr val="66FF33"/>
                </a:solidFill>
                <a:latin typeface="Garamond" pitchFamily="18" charset="0"/>
              </a:rPr>
              <a:t>ΠΦΙ Δ, </a:t>
            </a:r>
            <a:r>
              <a:rPr lang="el-GR" sz="4000" b="1" i="1">
                <a:solidFill>
                  <a:srgbClr val="66FF33"/>
                </a:solidFill>
                <a:latin typeface="Garamond" pitchFamily="18" charset="0"/>
              </a:rPr>
              <a:t>1</a:t>
            </a:r>
            <a:r>
              <a:rPr lang="en-GB" sz="4000" b="1" i="1">
                <a:solidFill>
                  <a:srgbClr val="66FF33"/>
                </a:solidFill>
                <a:latin typeface="Garamond" pitchFamily="18" charset="0"/>
              </a:rPr>
              <a:t>, 3</a:t>
            </a:r>
          </a:p>
        </p:txBody>
      </p:sp>
      <p:pic>
        <p:nvPicPr>
          <p:cNvPr id="19459"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dissolve">
                                      <p:cBhvr>
                                        <p:cTn id="7" dur="500"/>
                                        <p:tgtEl>
                                          <p:spTgt spid="1945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wipe(up)">
                                      <p:cBhvr>
                                        <p:cTn id="11"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362200" y="381000"/>
            <a:ext cx="6781800" cy="6121400"/>
          </a:xfrm>
          <a:prstGeom prst="rect">
            <a:avLst/>
          </a:prstGeom>
          <a:noFill/>
          <a:ln w="9525">
            <a:noFill/>
            <a:miter lim="800000"/>
            <a:headEnd/>
            <a:tailEnd/>
          </a:ln>
        </p:spPr>
        <p:txBody>
          <a:bodyPr>
            <a:spAutoFit/>
          </a:bodyPr>
          <a:lstStyle/>
          <a:p>
            <a:pPr eaLnBrk="0" hangingPunct="0"/>
            <a:r>
              <a:rPr lang="el-GR" sz="4400" b="1">
                <a:solidFill>
                  <a:srgbClr val="FFFF00"/>
                </a:solidFill>
                <a:latin typeface="Garamond" pitchFamily="18" charset="0"/>
              </a:rPr>
              <a:t>Διαιρείν δε χρη και ταύτα κατά τους τόπους, οίον ει τα μεν </a:t>
            </a:r>
            <a:r>
              <a:rPr lang="el-GR" sz="4400" b="1">
                <a:solidFill>
                  <a:srgbClr val="00FFFF"/>
                </a:solidFill>
                <a:latin typeface="Garamond" pitchFamily="18" charset="0"/>
              </a:rPr>
              <a:t>έλεια</a:t>
            </a:r>
            <a:r>
              <a:rPr lang="el-GR" sz="4400" b="1">
                <a:solidFill>
                  <a:srgbClr val="FFFF00"/>
                </a:solidFill>
                <a:latin typeface="Garamond" pitchFamily="18" charset="0"/>
              </a:rPr>
              <a:t>, τα δε </a:t>
            </a:r>
            <a:r>
              <a:rPr lang="el-GR" sz="4400" b="1">
                <a:solidFill>
                  <a:srgbClr val="00FFFF"/>
                </a:solidFill>
                <a:latin typeface="Garamond" pitchFamily="18" charset="0"/>
              </a:rPr>
              <a:t>λιμναία</a:t>
            </a:r>
            <a:r>
              <a:rPr lang="el-GR" sz="4400" b="1">
                <a:solidFill>
                  <a:srgbClr val="FFFF00"/>
                </a:solidFill>
                <a:latin typeface="Garamond" pitchFamily="18" charset="0"/>
              </a:rPr>
              <a:t>, τα δε </a:t>
            </a:r>
            <a:r>
              <a:rPr lang="el-GR" sz="4400" b="1">
                <a:solidFill>
                  <a:srgbClr val="00FFFF"/>
                </a:solidFill>
                <a:latin typeface="Garamond" pitchFamily="18" charset="0"/>
              </a:rPr>
              <a:t>ποτάμια</a:t>
            </a:r>
            <a:r>
              <a:rPr lang="el-GR" sz="4400" b="1">
                <a:solidFill>
                  <a:srgbClr val="FFFF00"/>
                </a:solidFill>
                <a:latin typeface="Garamond" pitchFamily="18" charset="0"/>
              </a:rPr>
              <a:t> μάλλον, ή και κοινά πάντων των τόπων</a:t>
            </a:r>
            <a:r>
              <a:rPr lang="el-GR" sz="4400" b="1" baseline="30000">
                <a:solidFill>
                  <a:srgbClr val="FFFF00"/>
                </a:solidFill>
                <a:latin typeface="Garamond" pitchFamily="18" charset="0"/>
              </a:rPr>
              <a:t>.</a:t>
            </a:r>
            <a:r>
              <a:rPr lang="el-GR" sz="4400" b="1">
                <a:solidFill>
                  <a:srgbClr val="FFFF00"/>
                </a:solidFill>
                <a:latin typeface="Garamond" pitchFamily="18" charset="0"/>
              </a:rPr>
              <a:t> διαιρείν δε και ποία ταυτά εν τω υγρώ και τω ξηρώ φύεται, και ποία εν τω υγρώ μόνον, ... 			</a:t>
            </a:r>
            <a:r>
              <a:rPr lang="en-GB" sz="4400" b="1" i="1">
                <a:solidFill>
                  <a:srgbClr val="66FF33"/>
                </a:solidFill>
                <a:latin typeface="Garamond" pitchFamily="18" charset="0"/>
              </a:rPr>
              <a:t>ΠΦΙ Δ, </a:t>
            </a:r>
            <a:r>
              <a:rPr lang="el-GR" sz="4400" b="1" i="1">
                <a:solidFill>
                  <a:srgbClr val="66FF33"/>
                </a:solidFill>
                <a:latin typeface="Garamond" pitchFamily="18" charset="0"/>
              </a:rPr>
              <a:t>10</a:t>
            </a:r>
            <a:r>
              <a:rPr lang="en-GB" sz="4400" b="1" i="1">
                <a:solidFill>
                  <a:srgbClr val="66FF33"/>
                </a:solidFill>
                <a:latin typeface="Garamond" pitchFamily="18" charset="0"/>
              </a:rPr>
              <a:t>, 1</a:t>
            </a:r>
          </a:p>
        </p:txBody>
      </p:sp>
      <p:pic>
        <p:nvPicPr>
          <p:cNvPr id="20483"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dissolve">
                                      <p:cBhvr>
                                        <p:cTn id="7" dur="500"/>
                                        <p:tgtEl>
                                          <p:spTgt spid="2048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wipe(up)">
                                      <p:cBhvr>
                                        <p:cTn id="11"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133600" y="66675"/>
            <a:ext cx="7010400" cy="6683375"/>
          </a:xfrm>
          <a:prstGeom prst="rect">
            <a:avLst/>
          </a:prstGeom>
          <a:noFill/>
          <a:ln w="9525">
            <a:noFill/>
            <a:miter lim="800000"/>
            <a:headEnd/>
            <a:tailEnd/>
          </a:ln>
        </p:spPr>
        <p:txBody>
          <a:bodyPr>
            <a:spAutoFit/>
          </a:bodyPr>
          <a:lstStyle/>
          <a:p>
            <a:pPr eaLnBrk="0" hangingPunct="0"/>
            <a:r>
              <a:rPr lang="el-GR" sz="3600" b="1">
                <a:solidFill>
                  <a:srgbClr val="FFFF00"/>
                </a:solidFill>
                <a:latin typeface="Garamond" pitchFamily="18" charset="0"/>
              </a:rPr>
              <a:t>Ότι δε </a:t>
            </a:r>
            <a:r>
              <a:rPr lang="el-GR" sz="3600" b="1">
                <a:solidFill>
                  <a:srgbClr val="FF0000"/>
                </a:solidFill>
                <a:latin typeface="Garamond" pitchFamily="18" charset="0"/>
              </a:rPr>
              <a:t>έκαστον ζητεί και χώραν οικείαν και κράσιν αέρος</a:t>
            </a:r>
            <a:r>
              <a:rPr lang="el-GR" sz="3600" b="1">
                <a:solidFill>
                  <a:srgbClr val="FFFF00"/>
                </a:solidFill>
                <a:latin typeface="Garamond" pitchFamily="18" charset="0"/>
              </a:rPr>
              <a:t>, φανερόν τω τα μεν φέρειν ενίους τόπους, τα δε μη φέρειν μήτε αυτά γιγνόμενα μήτε φυτευόμενα ραδίως, εάν δε και αντιλάβηται μη καρποφορείν, ώσπερ επί του φοίνικος ελέχθη και της αιγυπτίας συκαμίνου και άλλων. Εισί γαρ πλείω και εν πλείοσι χώραις τα μεν όλως ου φυόμενα, &lt;τα δε φυόμενα μεν&gt; αναυξή δε και άκαρπα και το όλον φαύλα. 	     </a:t>
            </a:r>
            <a:r>
              <a:rPr lang="en-GB" sz="3600" b="1" i="1">
                <a:solidFill>
                  <a:srgbClr val="66FF33"/>
                </a:solidFill>
                <a:latin typeface="Garamond" pitchFamily="18" charset="0"/>
              </a:rPr>
              <a:t>ΠΦΙ Δ, </a:t>
            </a:r>
            <a:r>
              <a:rPr lang="el-GR" sz="3600" b="1" i="1">
                <a:solidFill>
                  <a:srgbClr val="66FF33"/>
                </a:solidFill>
                <a:latin typeface="Garamond" pitchFamily="18" charset="0"/>
              </a:rPr>
              <a:t>1</a:t>
            </a:r>
            <a:r>
              <a:rPr lang="en-GB" sz="3600" b="1" i="1">
                <a:solidFill>
                  <a:srgbClr val="66FF33"/>
                </a:solidFill>
                <a:latin typeface="Garamond" pitchFamily="18" charset="0"/>
              </a:rPr>
              <a:t>, 4</a:t>
            </a:r>
          </a:p>
        </p:txBody>
      </p:sp>
      <p:pic>
        <p:nvPicPr>
          <p:cNvPr id="21507"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dissolve">
                                      <p:cBhvr>
                                        <p:cTn id="7" dur="500"/>
                                        <p:tgtEl>
                                          <p:spTgt spid="2150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506"/>
                                        </p:tgtEl>
                                        <p:attrNameLst>
                                          <p:attrName>style.visibility</p:attrName>
                                        </p:attrNameLst>
                                      </p:cBhvr>
                                      <p:to>
                                        <p:strVal val="visible"/>
                                      </p:to>
                                    </p:set>
                                    <p:animEffect transition="in" filter="wipe(up)">
                                      <p:cBhvr>
                                        <p:cTn id="11"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438400" y="66675"/>
            <a:ext cx="7010400" cy="6791325"/>
          </a:xfrm>
          <a:prstGeom prst="rect">
            <a:avLst/>
          </a:prstGeom>
          <a:noFill/>
          <a:ln w="9525">
            <a:noFill/>
            <a:miter lim="800000"/>
            <a:headEnd/>
            <a:tailEnd/>
          </a:ln>
        </p:spPr>
        <p:txBody>
          <a:bodyPr>
            <a:spAutoFit/>
          </a:bodyPr>
          <a:lstStyle/>
          <a:p>
            <a:pPr eaLnBrk="0" hangingPunct="0"/>
            <a:r>
              <a:rPr lang="el-GR" sz="4400" b="1">
                <a:solidFill>
                  <a:srgbClr val="FF0000"/>
                </a:solidFill>
                <a:latin typeface="Garamond" pitchFamily="18" charset="0"/>
              </a:rPr>
              <a:t>Τους δε τόπους ζητεί τους οικείους </a:t>
            </a:r>
            <a:r>
              <a:rPr lang="el-GR" sz="4400" b="1">
                <a:solidFill>
                  <a:srgbClr val="FFFF00"/>
                </a:solidFill>
                <a:latin typeface="Garamond" pitchFamily="18" charset="0"/>
              </a:rPr>
              <a:t>ου μόνον τα περιττά και ίδια των δένδρων (ώσπερ είπομεν), αλλά και τα κοινότερα γινόμενα</a:t>
            </a:r>
            <a:r>
              <a:rPr lang="el-GR" sz="4400" b="1" baseline="30000">
                <a:solidFill>
                  <a:srgbClr val="FFFF00"/>
                </a:solidFill>
                <a:latin typeface="Garamond" pitchFamily="18" charset="0"/>
              </a:rPr>
              <a:t>.</a:t>
            </a:r>
            <a:r>
              <a:rPr lang="el-GR" sz="4400" b="1">
                <a:solidFill>
                  <a:srgbClr val="FFFF00"/>
                </a:solidFill>
                <a:latin typeface="Garamond" pitchFamily="18" charset="0"/>
              </a:rPr>
              <a:t> τα μεν γαρ φιλεί </a:t>
            </a:r>
            <a:r>
              <a:rPr lang="el-GR" sz="4400" b="1">
                <a:solidFill>
                  <a:srgbClr val="00FFFF"/>
                </a:solidFill>
                <a:latin typeface="Garamond" pitchFamily="18" charset="0"/>
              </a:rPr>
              <a:t>ξηρούς</a:t>
            </a:r>
            <a:r>
              <a:rPr lang="el-GR" sz="4400" b="1">
                <a:solidFill>
                  <a:srgbClr val="FFFF00"/>
                </a:solidFill>
                <a:latin typeface="Garamond" pitchFamily="18" charset="0"/>
              </a:rPr>
              <a:t>, τα δε </a:t>
            </a:r>
            <a:r>
              <a:rPr lang="el-GR" sz="4400" b="1">
                <a:solidFill>
                  <a:srgbClr val="00FFFF"/>
                </a:solidFill>
                <a:latin typeface="Garamond" pitchFamily="18" charset="0"/>
              </a:rPr>
              <a:t>ευύδρους</a:t>
            </a:r>
            <a:r>
              <a:rPr lang="el-GR" sz="4400" b="1">
                <a:solidFill>
                  <a:srgbClr val="FFFF00"/>
                </a:solidFill>
                <a:latin typeface="Garamond" pitchFamily="18" charset="0"/>
              </a:rPr>
              <a:t>, τα δε </a:t>
            </a:r>
            <a:r>
              <a:rPr lang="el-GR" sz="4400" b="1">
                <a:solidFill>
                  <a:srgbClr val="00FFFF"/>
                </a:solidFill>
                <a:latin typeface="Garamond" pitchFamily="18" charset="0"/>
              </a:rPr>
              <a:t>χειμερινούς</a:t>
            </a:r>
            <a:r>
              <a:rPr lang="el-GR" sz="4400" b="1">
                <a:solidFill>
                  <a:srgbClr val="FFFF00"/>
                </a:solidFill>
                <a:latin typeface="Garamond" pitchFamily="18" charset="0"/>
              </a:rPr>
              <a:t>, τα δε </a:t>
            </a:r>
            <a:r>
              <a:rPr lang="el-GR" sz="4400" b="1">
                <a:solidFill>
                  <a:srgbClr val="00FFFF"/>
                </a:solidFill>
                <a:latin typeface="Garamond" pitchFamily="18" charset="0"/>
              </a:rPr>
              <a:t>προσείλους</a:t>
            </a:r>
            <a:r>
              <a:rPr lang="el-GR" sz="4400" b="1">
                <a:solidFill>
                  <a:srgbClr val="FFFF00"/>
                </a:solidFill>
                <a:latin typeface="Garamond" pitchFamily="18" charset="0"/>
              </a:rPr>
              <a:t>, τα δε </a:t>
            </a:r>
            <a:r>
              <a:rPr lang="el-GR" sz="4400" b="1">
                <a:solidFill>
                  <a:srgbClr val="00FFFF"/>
                </a:solidFill>
                <a:latin typeface="Garamond" pitchFamily="18" charset="0"/>
              </a:rPr>
              <a:t>παλισκίους</a:t>
            </a:r>
            <a:r>
              <a:rPr lang="el-GR" sz="4400" b="1">
                <a:solidFill>
                  <a:srgbClr val="FFFF00"/>
                </a:solidFill>
                <a:latin typeface="Garamond" pitchFamily="18" charset="0"/>
              </a:rPr>
              <a:t>, και όλως μεν </a:t>
            </a:r>
            <a:r>
              <a:rPr lang="el-GR" sz="4400" b="1">
                <a:solidFill>
                  <a:srgbClr val="00FFFF"/>
                </a:solidFill>
                <a:latin typeface="Garamond" pitchFamily="18" charset="0"/>
              </a:rPr>
              <a:t>ορεινούς</a:t>
            </a:r>
            <a:r>
              <a:rPr lang="el-GR" sz="4400" b="1">
                <a:solidFill>
                  <a:srgbClr val="FFFF00"/>
                </a:solidFill>
                <a:latin typeface="Garamond" pitchFamily="18" charset="0"/>
              </a:rPr>
              <a:t>, τα δε </a:t>
            </a:r>
            <a:r>
              <a:rPr lang="el-GR" sz="4400" b="1">
                <a:solidFill>
                  <a:srgbClr val="00FFFF"/>
                </a:solidFill>
                <a:latin typeface="Garamond" pitchFamily="18" charset="0"/>
              </a:rPr>
              <a:t>ελώδεις </a:t>
            </a:r>
            <a:r>
              <a:rPr lang="el-GR" sz="4400" b="1">
                <a:solidFill>
                  <a:srgbClr val="FFFF00"/>
                </a:solidFill>
                <a:latin typeface="Garamond" pitchFamily="18" charset="0"/>
              </a:rPr>
              <a:t>…</a:t>
            </a:r>
            <a:endParaRPr lang="el-GR" sz="4400" b="1">
              <a:solidFill>
                <a:srgbClr val="00FFFF"/>
              </a:solidFill>
              <a:latin typeface="Garamond" pitchFamily="18" charset="0"/>
            </a:endParaRPr>
          </a:p>
        </p:txBody>
      </p:sp>
      <p:pic>
        <p:nvPicPr>
          <p:cNvPr id="22531"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530"/>
                                        </p:tgtEl>
                                        <p:attrNameLst>
                                          <p:attrName>style.visibility</p:attrName>
                                        </p:attrNameLst>
                                      </p:cBhvr>
                                      <p:to>
                                        <p:strVal val="visible"/>
                                      </p:to>
                                    </p:set>
                                    <p:animEffect transition="in" filter="wipe(left)">
                                      <p:cBhvr>
                                        <p:cTn id="11"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133600" y="66675"/>
            <a:ext cx="7010400" cy="6797675"/>
          </a:xfrm>
          <a:prstGeom prst="rect">
            <a:avLst/>
          </a:prstGeom>
          <a:noFill/>
          <a:ln w="9525">
            <a:noFill/>
            <a:miter lim="800000"/>
            <a:headEnd/>
            <a:tailEnd/>
          </a:ln>
        </p:spPr>
        <p:txBody>
          <a:bodyPr>
            <a:spAutoFit/>
          </a:bodyPr>
          <a:lstStyle/>
          <a:p>
            <a:pPr eaLnBrk="0" hangingPunct="0"/>
            <a:r>
              <a:rPr lang="el-GR" sz="4000" b="1">
                <a:solidFill>
                  <a:srgbClr val="FFFF00"/>
                </a:solidFill>
                <a:latin typeface="Garamond" pitchFamily="18" charset="0"/>
              </a:rPr>
              <a:t>… και γαρ </a:t>
            </a:r>
            <a:r>
              <a:rPr lang="el-GR" sz="4000" b="1">
                <a:solidFill>
                  <a:srgbClr val="FF0000"/>
                </a:solidFill>
                <a:latin typeface="Garamond" pitchFamily="18" charset="0"/>
              </a:rPr>
              <a:t>το συγγενές της φύσεως έκαστον άγει προς το οικείον</a:t>
            </a:r>
            <a:r>
              <a:rPr lang="el-GR" sz="4000" b="1">
                <a:solidFill>
                  <a:srgbClr val="FFFF00"/>
                </a:solidFill>
                <a:latin typeface="Garamond" pitchFamily="18" charset="0"/>
              </a:rPr>
              <a:t>, εν ώπερ και τα αυτόματα φύεται (το δ’ αυτόματον μηνύει την φύσιν, ώσπερ εκ των αυτών αι τροφαί και αι γενέσεις)</a:t>
            </a:r>
            <a:r>
              <a:rPr lang="el-GR" sz="4000" b="1" baseline="30000">
                <a:solidFill>
                  <a:srgbClr val="FFFF00"/>
                </a:solidFill>
                <a:latin typeface="Garamond" pitchFamily="18" charset="0"/>
              </a:rPr>
              <a:t>.</a:t>
            </a:r>
            <a:r>
              <a:rPr lang="el-GR" sz="4000" b="1">
                <a:solidFill>
                  <a:srgbClr val="FFFF00"/>
                </a:solidFill>
                <a:latin typeface="Garamond" pitchFamily="18" charset="0"/>
              </a:rPr>
              <a:t> και αι καθ’ έκαστον διαιρέσεις, οίον η θερμότης και η ψυχρότης, και η ξηρότης και η υγρότης (</a:t>
            </a:r>
            <a:r>
              <a:rPr lang="el-GR" sz="4000" b="1">
                <a:solidFill>
                  <a:srgbClr val="FF0000"/>
                </a:solidFill>
                <a:latin typeface="Garamond" pitchFamily="18" charset="0"/>
              </a:rPr>
              <a:t>ζητεί γαρ πρόσφορα κατά την κράσιν</a:t>
            </a:r>
            <a:r>
              <a:rPr lang="el-GR" sz="4000" b="1">
                <a:solidFill>
                  <a:srgbClr val="FFFF00"/>
                </a:solidFill>
                <a:latin typeface="Garamond" pitchFamily="18" charset="0"/>
              </a:rPr>
              <a:t>) …</a:t>
            </a:r>
          </a:p>
          <a:p>
            <a:pPr algn="r" eaLnBrk="0" hangingPunct="0"/>
            <a:r>
              <a:rPr lang="en-GB" sz="4000" b="1" i="1">
                <a:solidFill>
                  <a:srgbClr val="66FF33"/>
                </a:solidFill>
                <a:latin typeface="Garamond" pitchFamily="18" charset="0"/>
              </a:rPr>
              <a:t>ΠΦΑ Β, 7, 1</a:t>
            </a:r>
          </a:p>
        </p:txBody>
      </p:sp>
      <p:pic>
        <p:nvPicPr>
          <p:cNvPr id="23555"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dissolve">
                                      <p:cBhvr>
                                        <p:cTn id="7" dur="500"/>
                                        <p:tgtEl>
                                          <p:spTgt spid="2355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wipe(up)">
                                      <p:cBhvr>
                                        <p:cTn id="11"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61950" y="460375"/>
            <a:ext cx="8458200" cy="5632450"/>
          </a:xfrm>
          <a:prstGeom prst="rect">
            <a:avLst/>
          </a:prstGeom>
          <a:noFill/>
          <a:ln w="9525">
            <a:noFill/>
            <a:miter lim="800000"/>
            <a:headEnd/>
            <a:tailEnd/>
          </a:ln>
        </p:spPr>
        <p:txBody>
          <a:bodyPr>
            <a:spAutoFit/>
          </a:bodyPr>
          <a:lstStyle/>
          <a:p>
            <a:pPr algn="ctr" eaLnBrk="0" hangingPunct="0">
              <a:spcBef>
                <a:spcPts val="500"/>
              </a:spcBef>
              <a:spcAft>
                <a:spcPts val="500"/>
              </a:spcAft>
            </a:pPr>
            <a:r>
              <a:rPr lang="el-GR" sz="4000" dirty="0" err="1">
                <a:solidFill>
                  <a:srgbClr val="00FF00"/>
                </a:solidFill>
                <a:latin typeface="Calibri" pitchFamily="34" charset="0"/>
              </a:rPr>
              <a:t>Natural</a:t>
            </a:r>
            <a:r>
              <a:rPr lang="el-GR" sz="4000" dirty="0">
                <a:solidFill>
                  <a:srgbClr val="00FF00"/>
                </a:solidFill>
                <a:latin typeface="Calibri" pitchFamily="34" charset="0"/>
              </a:rPr>
              <a:t> </a:t>
            </a:r>
            <a:r>
              <a:rPr lang="el-GR" sz="4000" dirty="0" err="1">
                <a:solidFill>
                  <a:srgbClr val="00FF00"/>
                </a:solidFill>
                <a:latin typeface="Calibri" pitchFamily="34" charset="0"/>
              </a:rPr>
              <a:t>selection</a:t>
            </a:r>
            <a:r>
              <a:rPr lang="el-GR" sz="4000" dirty="0">
                <a:solidFill>
                  <a:srgbClr val="00FF00"/>
                </a:solidFill>
                <a:latin typeface="Calibri" pitchFamily="34" charset="0"/>
              </a:rPr>
              <a:t> </a:t>
            </a:r>
            <a:r>
              <a:rPr lang="el-GR" sz="4000" dirty="0" err="1">
                <a:solidFill>
                  <a:srgbClr val="00FF00"/>
                </a:solidFill>
                <a:latin typeface="Calibri" pitchFamily="34" charset="0"/>
              </a:rPr>
              <a:t>is</a:t>
            </a:r>
            <a:r>
              <a:rPr lang="el-GR" sz="4000" dirty="0">
                <a:solidFill>
                  <a:srgbClr val="00FF00"/>
                </a:solidFill>
                <a:latin typeface="Calibri" pitchFamily="34" charset="0"/>
              </a:rPr>
              <a:t> </a:t>
            </a:r>
            <a:r>
              <a:rPr lang="el-GR" sz="4000" dirty="0" err="1">
                <a:solidFill>
                  <a:srgbClr val="00FF00"/>
                </a:solidFill>
                <a:latin typeface="Calibri" pitchFamily="34" charset="0"/>
              </a:rPr>
              <a:t>not</a:t>
            </a:r>
            <a:r>
              <a:rPr lang="el-GR" sz="4000" dirty="0">
                <a:solidFill>
                  <a:srgbClr val="00FF00"/>
                </a:solidFill>
                <a:latin typeface="Calibri" pitchFamily="34" charset="0"/>
              </a:rPr>
              <a:t> </a:t>
            </a:r>
            <a:r>
              <a:rPr lang="el-GR" sz="4000" dirty="0" err="1">
                <a:solidFill>
                  <a:srgbClr val="00FF00"/>
                </a:solidFill>
                <a:latin typeface="Calibri" pitchFamily="34" charset="0"/>
              </a:rPr>
              <a:t>the</a:t>
            </a:r>
            <a:r>
              <a:rPr lang="el-GR" sz="4000" dirty="0">
                <a:solidFill>
                  <a:srgbClr val="00FF00"/>
                </a:solidFill>
                <a:latin typeface="Calibri" pitchFamily="34" charset="0"/>
              </a:rPr>
              <a:t> </a:t>
            </a:r>
            <a:r>
              <a:rPr lang="el-GR" sz="4000" dirty="0" err="1">
                <a:solidFill>
                  <a:srgbClr val="00FF00"/>
                </a:solidFill>
                <a:latin typeface="Calibri" pitchFamily="34" charset="0"/>
              </a:rPr>
              <a:t>only</a:t>
            </a:r>
            <a:r>
              <a:rPr lang="el-GR" sz="4000" dirty="0">
                <a:solidFill>
                  <a:srgbClr val="00FF00"/>
                </a:solidFill>
                <a:latin typeface="Calibri" pitchFamily="34" charset="0"/>
              </a:rPr>
              <a:t> </a:t>
            </a:r>
            <a:r>
              <a:rPr lang="el-GR" sz="4000" dirty="0" err="1">
                <a:solidFill>
                  <a:srgbClr val="00FF00"/>
                </a:solidFill>
                <a:latin typeface="Calibri" pitchFamily="34" charset="0"/>
              </a:rPr>
              <a:t>process</a:t>
            </a:r>
            <a:r>
              <a:rPr lang="el-GR" sz="4000" dirty="0">
                <a:solidFill>
                  <a:srgbClr val="00FF00"/>
                </a:solidFill>
                <a:latin typeface="Calibri" pitchFamily="34" charset="0"/>
              </a:rPr>
              <a:t> </a:t>
            </a:r>
            <a:r>
              <a:rPr lang="el-GR" sz="4000" dirty="0" err="1">
                <a:solidFill>
                  <a:srgbClr val="00FF00"/>
                </a:solidFill>
                <a:latin typeface="Calibri" pitchFamily="34" charset="0"/>
              </a:rPr>
              <a:t>which</a:t>
            </a:r>
            <a:r>
              <a:rPr lang="el-GR" sz="4000" dirty="0">
                <a:solidFill>
                  <a:srgbClr val="00FF00"/>
                </a:solidFill>
                <a:latin typeface="Calibri" pitchFamily="34" charset="0"/>
              </a:rPr>
              <a:t> </a:t>
            </a:r>
            <a:r>
              <a:rPr lang="el-GR" sz="4000" dirty="0" err="1">
                <a:solidFill>
                  <a:srgbClr val="00FF00"/>
                </a:solidFill>
                <a:latin typeface="Calibri" pitchFamily="34" charset="0"/>
              </a:rPr>
              <a:t>causes</a:t>
            </a:r>
            <a:r>
              <a:rPr lang="el-GR" sz="4000" dirty="0">
                <a:solidFill>
                  <a:srgbClr val="00FF00"/>
                </a:solidFill>
                <a:latin typeface="Calibri" pitchFamily="34" charset="0"/>
              </a:rPr>
              <a:t> </a:t>
            </a:r>
            <a:r>
              <a:rPr lang="el-GR" sz="4000" dirty="0" err="1">
                <a:solidFill>
                  <a:srgbClr val="00FF00"/>
                </a:solidFill>
                <a:latin typeface="Calibri" pitchFamily="34" charset="0"/>
              </a:rPr>
              <a:t>evolution</a:t>
            </a:r>
            <a:r>
              <a:rPr lang="el-GR" sz="4000" dirty="0">
                <a:solidFill>
                  <a:srgbClr val="00FF00"/>
                </a:solidFill>
                <a:latin typeface="Calibri" pitchFamily="34" charset="0"/>
              </a:rPr>
              <a:t>, </a:t>
            </a:r>
            <a:r>
              <a:rPr lang="el-GR" sz="4000" dirty="0" err="1">
                <a:solidFill>
                  <a:srgbClr val="00FF00"/>
                </a:solidFill>
                <a:latin typeface="Calibri" pitchFamily="34" charset="0"/>
              </a:rPr>
              <a:t>but</a:t>
            </a:r>
            <a:r>
              <a:rPr lang="el-GR" sz="4000" dirty="0">
                <a:solidFill>
                  <a:srgbClr val="00FF00"/>
                </a:solidFill>
                <a:latin typeface="Calibri" pitchFamily="34" charset="0"/>
              </a:rPr>
              <a:t> </a:t>
            </a:r>
            <a:r>
              <a:rPr lang="el-GR" sz="4000" b="1" dirty="0" err="1">
                <a:solidFill>
                  <a:srgbClr val="00FFFF"/>
                </a:solidFill>
                <a:latin typeface="Calibri" pitchFamily="34" charset="0"/>
              </a:rPr>
              <a:t>natural</a:t>
            </a:r>
            <a:r>
              <a:rPr lang="el-GR" sz="4000" b="1" dirty="0">
                <a:solidFill>
                  <a:srgbClr val="00FFFF"/>
                </a:solidFill>
                <a:latin typeface="Calibri" pitchFamily="34" charset="0"/>
              </a:rPr>
              <a:t> </a:t>
            </a:r>
            <a:r>
              <a:rPr lang="el-GR" sz="4000" b="1" dirty="0" err="1">
                <a:solidFill>
                  <a:srgbClr val="00FFFF"/>
                </a:solidFill>
                <a:latin typeface="Calibri" pitchFamily="34" charset="0"/>
              </a:rPr>
              <a:t>selection</a:t>
            </a:r>
            <a:r>
              <a:rPr lang="el-GR" sz="4000" b="1" dirty="0">
                <a:solidFill>
                  <a:srgbClr val="00FFFF"/>
                </a:solidFill>
                <a:latin typeface="Calibri" pitchFamily="34" charset="0"/>
              </a:rPr>
              <a:t> </a:t>
            </a:r>
            <a:r>
              <a:rPr lang="el-GR" sz="4000" b="1" dirty="0" err="1">
                <a:solidFill>
                  <a:srgbClr val="00FFFF"/>
                </a:solidFill>
                <a:latin typeface="Calibri" pitchFamily="34" charset="0"/>
              </a:rPr>
              <a:t>is</a:t>
            </a:r>
            <a:r>
              <a:rPr lang="el-GR" sz="4000" b="1" dirty="0">
                <a:solidFill>
                  <a:srgbClr val="00FFFF"/>
                </a:solidFill>
                <a:latin typeface="Calibri" pitchFamily="34" charset="0"/>
              </a:rPr>
              <a:t> </a:t>
            </a:r>
            <a:r>
              <a:rPr lang="el-GR" sz="4000" b="1" dirty="0" err="1">
                <a:solidFill>
                  <a:srgbClr val="00FFFF"/>
                </a:solidFill>
                <a:latin typeface="Calibri" pitchFamily="34" charset="0"/>
              </a:rPr>
              <a:t>the</a:t>
            </a:r>
            <a:r>
              <a:rPr lang="el-GR" sz="4000" b="1" dirty="0">
                <a:solidFill>
                  <a:srgbClr val="00FFFF"/>
                </a:solidFill>
                <a:latin typeface="Calibri" pitchFamily="34" charset="0"/>
              </a:rPr>
              <a:t> </a:t>
            </a:r>
            <a:r>
              <a:rPr lang="el-GR" sz="4000" b="1" dirty="0" err="1">
                <a:solidFill>
                  <a:srgbClr val="00FFFF"/>
                </a:solidFill>
                <a:latin typeface="Calibri" pitchFamily="34" charset="0"/>
              </a:rPr>
              <a:t>only</a:t>
            </a:r>
            <a:r>
              <a:rPr lang="el-GR" sz="4000" b="1" dirty="0">
                <a:solidFill>
                  <a:srgbClr val="00FFFF"/>
                </a:solidFill>
                <a:latin typeface="Calibri" pitchFamily="34" charset="0"/>
              </a:rPr>
              <a:t> </a:t>
            </a:r>
            <a:r>
              <a:rPr lang="el-GR" sz="4000" b="1" dirty="0" err="1">
                <a:solidFill>
                  <a:srgbClr val="00FFFF"/>
                </a:solidFill>
                <a:latin typeface="Calibri" pitchFamily="34" charset="0"/>
              </a:rPr>
              <a:t>process</a:t>
            </a:r>
            <a:r>
              <a:rPr lang="el-GR" sz="4000" b="1" dirty="0">
                <a:solidFill>
                  <a:srgbClr val="00FFFF"/>
                </a:solidFill>
                <a:latin typeface="Calibri" pitchFamily="34" charset="0"/>
              </a:rPr>
              <a:t> </a:t>
            </a:r>
            <a:r>
              <a:rPr lang="el-GR" sz="4000" b="1" dirty="0" err="1">
                <a:solidFill>
                  <a:srgbClr val="00FFFF"/>
                </a:solidFill>
                <a:latin typeface="Calibri" pitchFamily="34" charset="0"/>
              </a:rPr>
              <a:t>which</a:t>
            </a:r>
            <a:r>
              <a:rPr lang="el-GR" sz="4000" b="1" dirty="0">
                <a:solidFill>
                  <a:srgbClr val="00FFFF"/>
                </a:solidFill>
                <a:latin typeface="Calibri" pitchFamily="34" charset="0"/>
              </a:rPr>
              <a:t> </a:t>
            </a:r>
            <a:r>
              <a:rPr lang="el-GR" sz="4000" b="1" dirty="0" err="1">
                <a:solidFill>
                  <a:srgbClr val="00FFFF"/>
                </a:solidFill>
                <a:latin typeface="Calibri" pitchFamily="34" charset="0"/>
              </a:rPr>
              <a:t>causes</a:t>
            </a:r>
            <a:r>
              <a:rPr lang="el-GR" sz="4000" b="1" dirty="0">
                <a:solidFill>
                  <a:srgbClr val="00FFFF"/>
                </a:solidFill>
                <a:latin typeface="Calibri" pitchFamily="34" charset="0"/>
              </a:rPr>
              <a:t> </a:t>
            </a:r>
            <a:r>
              <a:rPr lang="el-GR" sz="4000" b="1" dirty="0" err="1">
                <a:solidFill>
                  <a:srgbClr val="00FFFF"/>
                </a:solidFill>
                <a:latin typeface="Calibri" pitchFamily="34" charset="0"/>
              </a:rPr>
              <a:t>adaptation</a:t>
            </a:r>
            <a:r>
              <a:rPr lang="el-GR" sz="4000" dirty="0">
                <a:solidFill>
                  <a:srgbClr val="00FF00"/>
                </a:solidFill>
                <a:latin typeface="Calibri" pitchFamily="34" charset="0"/>
              </a:rPr>
              <a:t>. </a:t>
            </a:r>
            <a:r>
              <a:rPr lang="el-GR" sz="4000" dirty="0" err="1">
                <a:solidFill>
                  <a:srgbClr val="00FF00"/>
                </a:solidFill>
                <a:latin typeface="Calibri" pitchFamily="34" charset="0"/>
              </a:rPr>
              <a:t>Adaptation</a:t>
            </a:r>
            <a:r>
              <a:rPr lang="el-GR" sz="4000" dirty="0">
                <a:solidFill>
                  <a:srgbClr val="00FF00"/>
                </a:solidFill>
                <a:latin typeface="Calibri" pitchFamily="34" charset="0"/>
              </a:rPr>
              <a:t> </a:t>
            </a:r>
            <a:r>
              <a:rPr lang="el-GR" sz="4000" dirty="0" err="1">
                <a:solidFill>
                  <a:srgbClr val="00FF00"/>
                </a:solidFill>
                <a:latin typeface="Calibri" pitchFamily="34" charset="0"/>
              </a:rPr>
              <a:t>occurs</a:t>
            </a:r>
            <a:r>
              <a:rPr lang="el-GR" sz="4000" dirty="0">
                <a:solidFill>
                  <a:srgbClr val="00FF00"/>
                </a:solidFill>
                <a:latin typeface="Calibri" pitchFamily="34" charset="0"/>
              </a:rPr>
              <a:t> </a:t>
            </a:r>
            <a:r>
              <a:rPr lang="el-GR" sz="4000" i="1" dirty="0" err="1">
                <a:solidFill>
                  <a:srgbClr val="00FF00"/>
                </a:solidFill>
                <a:latin typeface="Calibri" pitchFamily="34" charset="0"/>
              </a:rPr>
              <a:t>only</a:t>
            </a:r>
            <a:r>
              <a:rPr lang="el-GR" sz="4000" dirty="0">
                <a:solidFill>
                  <a:srgbClr val="00FF00"/>
                </a:solidFill>
                <a:latin typeface="Calibri" pitchFamily="34" charset="0"/>
              </a:rPr>
              <a:t> </a:t>
            </a:r>
            <a:r>
              <a:rPr lang="el-GR" sz="4000" dirty="0" err="1">
                <a:solidFill>
                  <a:srgbClr val="00FF00"/>
                </a:solidFill>
                <a:latin typeface="Calibri" pitchFamily="34" charset="0"/>
              </a:rPr>
              <a:t>through</a:t>
            </a:r>
            <a:r>
              <a:rPr lang="el-GR" sz="4000" dirty="0">
                <a:solidFill>
                  <a:srgbClr val="00FF00"/>
                </a:solidFill>
                <a:latin typeface="Calibri" pitchFamily="34" charset="0"/>
              </a:rPr>
              <a:t> </a:t>
            </a:r>
            <a:r>
              <a:rPr lang="el-GR" sz="4000" dirty="0" err="1">
                <a:solidFill>
                  <a:srgbClr val="00FF00"/>
                </a:solidFill>
                <a:latin typeface="Calibri" pitchFamily="34" charset="0"/>
              </a:rPr>
              <a:t>natural</a:t>
            </a:r>
            <a:r>
              <a:rPr lang="el-GR" sz="4000" dirty="0">
                <a:solidFill>
                  <a:srgbClr val="00FF00"/>
                </a:solidFill>
                <a:latin typeface="Calibri" pitchFamily="34" charset="0"/>
              </a:rPr>
              <a:t> </a:t>
            </a:r>
            <a:r>
              <a:rPr lang="el-GR" sz="4000" dirty="0" err="1">
                <a:solidFill>
                  <a:srgbClr val="00FF00"/>
                </a:solidFill>
                <a:latin typeface="Calibri" pitchFamily="34" charset="0"/>
              </a:rPr>
              <a:t>selection</a:t>
            </a:r>
            <a:r>
              <a:rPr lang="el-GR" sz="4000" dirty="0">
                <a:solidFill>
                  <a:srgbClr val="00FF00"/>
                </a:solidFill>
                <a:latin typeface="Calibri" pitchFamily="34" charset="0"/>
              </a:rPr>
              <a:t> </a:t>
            </a:r>
            <a:r>
              <a:rPr lang="el-GR" sz="4000" dirty="0" err="1">
                <a:solidFill>
                  <a:srgbClr val="00FF00"/>
                </a:solidFill>
                <a:latin typeface="Calibri" pitchFamily="34" charset="0"/>
              </a:rPr>
              <a:t>because</a:t>
            </a:r>
            <a:r>
              <a:rPr lang="el-GR" sz="4000" dirty="0">
                <a:solidFill>
                  <a:srgbClr val="00FF00"/>
                </a:solidFill>
                <a:latin typeface="Calibri" pitchFamily="34" charset="0"/>
              </a:rPr>
              <a:t> </a:t>
            </a:r>
            <a:r>
              <a:rPr lang="el-GR" sz="4000" b="1" dirty="0" err="1">
                <a:solidFill>
                  <a:srgbClr val="00FF00"/>
                </a:solidFill>
                <a:latin typeface="Calibri" pitchFamily="34" charset="0"/>
              </a:rPr>
              <a:t>other</a:t>
            </a:r>
            <a:r>
              <a:rPr lang="el-GR" sz="4000" b="1" dirty="0">
                <a:solidFill>
                  <a:srgbClr val="00FF00"/>
                </a:solidFill>
                <a:latin typeface="Calibri" pitchFamily="34" charset="0"/>
              </a:rPr>
              <a:t> </a:t>
            </a:r>
            <a:r>
              <a:rPr lang="el-GR" sz="4000" b="1" dirty="0" err="1">
                <a:solidFill>
                  <a:srgbClr val="00FF00"/>
                </a:solidFill>
                <a:latin typeface="Calibri" pitchFamily="34" charset="0"/>
              </a:rPr>
              <a:t>processes</a:t>
            </a:r>
            <a:r>
              <a:rPr lang="el-GR" sz="4000" b="1" dirty="0">
                <a:solidFill>
                  <a:srgbClr val="00FF00"/>
                </a:solidFill>
                <a:latin typeface="Calibri" pitchFamily="34" charset="0"/>
              </a:rPr>
              <a:t> </a:t>
            </a:r>
            <a:r>
              <a:rPr lang="el-GR" sz="4000" b="1" dirty="0" err="1">
                <a:solidFill>
                  <a:srgbClr val="00FF00"/>
                </a:solidFill>
                <a:latin typeface="Calibri" pitchFamily="34" charset="0"/>
              </a:rPr>
              <a:t>of</a:t>
            </a:r>
            <a:r>
              <a:rPr lang="el-GR" sz="4000" b="1" dirty="0">
                <a:solidFill>
                  <a:srgbClr val="00FF00"/>
                </a:solidFill>
                <a:latin typeface="Calibri" pitchFamily="34" charset="0"/>
              </a:rPr>
              <a:t> </a:t>
            </a:r>
            <a:r>
              <a:rPr lang="el-GR" sz="4000" b="1" dirty="0" err="1">
                <a:solidFill>
                  <a:srgbClr val="00FF00"/>
                </a:solidFill>
                <a:latin typeface="Calibri" pitchFamily="34" charset="0"/>
              </a:rPr>
              <a:t>evolution</a:t>
            </a:r>
            <a:r>
              <a:rPr lang="el-GR" sz="4000" b="1" dirty="0">
                <a:solidFill>
                  <a:srgbClr val="00FF00"/>
                </a:solidFill>
                <a:latin typeface="Calibri" pitchFamily="34" charset="0"/>
              </a:rPr>
              <a:t> </a:t>
            </a:r>
            <a:r>
              <a:rPr lang="el-GR" sz="4000" dirty="0">
                <a:solidFill>
                  <a:srgbClr val="00FF00"/>
                </a:solidFill>
                <a:latin typeface="Calibri" pitchFamily="34" charset="0"/>
              </a:rPr>
              <a:t>(</a:t>
            </a:r>
            <a:r>
              <a:rPr lang="el-GR" sz="4000" dirty="0" err="1">
                <a:solidFill>
                  <a:srgbClr val="00FF00"/>
                </a:solidFill>
                <a:latin typeface="Calibri" pitchFamily="34" charset="0"/>
              </a:rPr>
              <a:t>genetic</a:t>
            </a:r>
            <a:r>
              <a:rPr lang="el-GR" sz="4000" dirty="0">
                <a:solidFill>
                  <a:srgbClr val="00FF00"/>
                </a:solidFill>
                <a:latin typeface="Calibri" pitchFamily="34" charset="0"/>
              </a:rPr>
              <a:t> </a:t>
            </a:r>
            <a:r>
              <a:rPr lang="el-GR" sz="4000" dirty="0" err="1">
                <a:solidFill>
                  <a:srgbClr val="00FF00"/>
                </a:solidFill>
                <a:latin typeface="Calibri" pitchFamily="34" charset="0"/>
              </a:rPr>
              <a:t>change</a:t>
            </a:r>
            <a:r>
              <a:rPr lang="el-GR" sz="4000" dirty="0">
                <a:solidFill>
                  <a:srgbClr val="00FF00"/>
                </a:solidFill>
                <a:latin typeface="Calibri" pitchFamily="34" charset="0"/>
              </a:rPr>
              <a:t> </a:t>
            </a:r>
            <a:r>
              <a:rPr lang="el-GR" sz="4000" dirty="0" err="1">
                <a:solidFill>
                  <a:srgbClr val="00FF00"/>
                </a:solidFill>
                <a:latin typeface="Calibri" pitchFamily="34" charset="0"/>
              </a:rPr>
              <a:t>through</a:t>
            </a:r>
            <a:r>
              <a:rPr lang="el-GR" sz="4000" dirty="0">
                <a:solidFill>
                  <a:srgbClr val="00FF00"/>
                </a:solidFill>
                <a:latin typeface="Calibri" pitchFamily="34" charset="0"/>
              </a:rPr>
              <a:t> </a:t>
            </a:r>
            <a:r>
              <a:rPr lang="el-GR" sz="4000" dirty="0" err="1">
                <a:solidFill>
                  <a:srgbClr val="00FF00"/>
                </a:solidFill>
                <a:latin typeface="Calibri" pitchFamily="34" charset="0"/>
              </a:rPr>
              <a:t>time</a:t>
            </a:r>
            <a:r>
              <a:rPr lang="el-GR" sz="4000" dirty="0">
                <a:solidFill>
                  <a:srgbClr val="00FF00"/>
                </a:solidFill>
                <a:latin typeface="Calibri" pitchFamily="34" charset="0"/>
              </a:rPr>
              <a:t>) </a:t>
            </a:r>
            <a:r>
              <a:rPr lang="el-GR" sz="4000" dirty="0" err="1">
                <a:solidFill>
                  <a:srgbClr val="00FF00"/>
                </a:solidFill>
                <a:latin typeface="Calibri" pitchFamily="34" charset="0"/>
              </a:rPr>
              <a:t>do</a:t>
            </a:r>
            <a:r>
              <a:rPr lang="el-GR" sz="4000" dirty="0">
                <a:solidFill>
                  <a:srgbClr val="00FF00"/>
                </a:solidFill>
                <a:latin typeface="Calibri" pitchFamily="34" charset="0"/>
              </a:rPr>
              <a:t> </a:t>
            </a:r>
            <a:r>
              <a:rPr lang="el-GR" sz="4000" dirty="0" err="1">
                <a:solidFill>
                  <a:srgbClr val="00FF00"/>
                </a:solidFill>
                <a:latin typeface="Calibri" pitchFamily="34" charset="0"/>
              </a:rPr>
              <a:t>not</a:t>
            </a:r>
            <a:r>
              <a:rPr lang="el-GR" sz="4000" dirty="0">
                <a:solidFill>
                  <a:srgbClr val="00FF00"/>
                </a:solidFill>
                <a:latin typeface="Calibri" pitchFamily="34" charset="0"/>
              </a:rPr>
              <a:t> </a:t>
            </a:r>
            <a:r>
              <a:rPr lang="el-GR" sz="4000" dirty="0" err="1">
                <a:solidFill>
                  <a:srgbClr val="00FF00"/>
                </a:solidFill>
                <a:latin typeface="Calibri" pitchFamily="34" charset="0"/>
              </a:rPr>
              <a:t>occur</a:t>
            </a:r>
            <a:r>
              <a:rPr lang="el-GR" sz="4000" dirty="0">
                <a:solidFill>
                  <a:srgbClr val="00FF00"/>
                </a:solidFill>
                <a:latin typeface="Calibri" pitchFamily="34" charset="0"/>
              </a:rPr>
              <a:t> </a:t>
            </a:r>
            <a:r>
              <a:rPr lang="el-GR" sz="4000" dirty="0" err="1">
                <a:solidFill>
                  <a:srgbClr val="00FF00"/>
                </a:solidFill>
                <a:latin typeface="Calibri" pitchFamily="34" charset="0"/>
              </a:rPr>
              <a:t>through</a:t>
            </a:r>
            <a:r>
              <a:rPr lang="el-GR" sz="4000" dirty="0">
                <a:solidFill>
                  <a:srgbClr val="00FF00"/>
                </a:solidFill>
                <a:latin typeface="Calibri" pitchFamily="34" charset="0"/>
              </a:rPr>
              <a:t> </a:t>
            </a:r>
            <a:r>
              <a:rPr lang="el-GR" sz="4000" dirty="0" err="1">
                <a:solidFill>
                  <a:srgbClr val="00FF00"/>
                </a:solidFill>
                <a:latin typeface="Calibri" pitchFamily="34" charset="0"/>
              </a:rPr>
              <a:t>fitness</a:t>
            </a:r>
            <a:r>
              <a:rPr lang="el-GR" sz="4000" dirty="0">
                <a:solidFill>
                  <a:srgbClr val="00FF00"/>
                </a:solidFill>
                <a:latin typeface="Calibri" pitchFamily="34" charset="0"/>
              </a:rPr>
              <a:t> </a:t>
            </a:r>
            <a:r>
              <a:rPr lang="el-GR" sz="4000" dirty="0" err="1">
                <a:solidFill>
                  <a:srgbClr val="00FF00"/>
                </a:solidFill>
                <a:latin typeface="Calibri" pitchFamily="34" charset="0"/>
              </a:rPr>
              <a:t>differences</a:t>
            </a:r>
            <a:r>
              <a:rPr lang="el-GR" sz="4000" dirty="0">
                <a:solidFill>
                  <a:srgbClr val="00FF00"/>
                </a:solidFill>
                <a:latin typeface="Calibri" pitchFamily="34" charset="0"/>
              </a:rPr>
              <a:t> </a:t>
            </a:r>
            <a:r>
              <a:rPr lang="el-GR" sz="4000" dirty="0" err="1">
                <a:solidFill>
                  <a:srgbClr val="00FF00"/>
                </a:solidFill>
                <a:latin typeface="Calibri" pitchFamily="34" charset="0"/>
              </a:rPr>
              <a:t>among</a:t>
            </a:r>
            <a:r>
              <a:rPr lang="el-GR" sz="4000" dirty="0">
                <a:solidFill>
                  <a:srgbClr val="00FF00"/>
                </a:solidFill>
                <a:latin typeface="Calibri" pitchFamily="34" charset="0"/>
              </a:rPr>
              <a:t> </a:t>
            </a:r>
            <a:r>
              <a:rPr lang="el-GR" sz="4000" dirty="0" err="1">
                <a:solidFill>
                  <a:srgbClr val="00FF00"/>
                </a:solidFill>
                <a:latin typeface="Calibri" pitchFamily="34" charset="0"/>
              </a:rPr>
              <a:t>individuals</a:t>
            </a:r>
            <a:r>
              <a:rPr lang="el-GR" sz="4000" dirty="0">
                <a:solidFill>
                  <a:srgbClr val="00FF00"/>
                </a:solidFill>
                <a:latin typeface="Calibri" pitchFamily="34" charset="0"/>
              </a:rPr>
              <a:t> </a:t>
            </a:r>
            <a:r>
              <a:rPr lang="el-GR" sz="4000" dirty="0" err="1">
                <a:solidFill>
                  <a:srgbClr val="00FF00"/>
                </a:solidFill>
                <a:latin typeface="Calibri" pitchFamily="34" charset="0"/>
              </a:rPr>
              <a:t>of</a:t>
            </a:r>
            <a:r>
              <a:rPr lang="el-GR" sz="4000" dirty="0">
                <a:solidFill>
                  <a:srgbClr val="00FF00"/>
                </a:solidFill>
                <a:latin typeface="Calibri" pitchFamily="34" charset="0"/>
              </a:rPr>
              <a:t> </a:t>
            </a:r>
            <a:r>
              <a:rPr lang="el-GR" sz="4000" dirty="0" err="1">
                <a:solidFill>
                  <a:srgbClr val="00FF00"/>
                </a:solidFill>
                <a:latin typeface="Calibri" pitchFamily="34" charset="0"/>
              </a:rPr>
              <a:t>different</a:t>
            </a:r>
            <a:r>
              <a:rPr lang="el-GR" sz="4000" dirty="0">
                <a:solidFill>
                  <a:srgbClr val="00FF00"/>
                </a:solidFill>
                <a:latin typeface="Calibri" pitchFamily="34" charset="0"/>
              </a:rPr>
              <a:t> </a:t>
            </a:r>
            <a:r>
              <a:rPr lang="el-GR" sz="4000" dirty="0" err="1">
                <a:solidFill>
                  <a:srgbClr val="00FF00"/>
                </a:solidFill>
                <a:latin typeface="Calibri" pitchFamily="34" charset="0"/>
              </a:rPr>
              <a:t>genotypes</a:t>
            </a:r>
            <a:r>
              <a:rPr lang="el-GR" sz="4000" dirty="0">
                <a:solidFill>
                  <a:srgbClr val="00FF00"/>
                </a:solidFill>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up)">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1" y="0"/>
            <a:ext cx="4835625" cy="6858000"/>
          </a:xfrm>
          <a:prstGeom prst="rect">
            <a:avLst/>
          </a:prstGeom>
          <a:noFill/>
          <a:ln w="9525">
            <a:noFill/>
            <a:miter lim="800000"/>
            <a:headEnd/>
            <a:tailEnd/>
          </a:ln>
        </p:spPr>
      </p:pic>
      <p:pic>
        <p:nvPicPr>
          <p:cNvPr id="148482" name="Picture 2"/>
          <p:cNvPicPr>
            <a:picLocks noChangeAspect="1" noChangeArrowheads="1"/>
          </p:cNvPicPr>
          <p:nvPr/>
        </p:nvPicPr>
        <p:blipFill>
          <a:blip r:embed="rId4" cstate="print"/>
          <a:srcRect/>
          <a:stretch>
            <a:fillRect/>
          </a:stretch>
        </p:blipFill>
        <p:spPr bwMode="auto">
          <a:xfrm>
            <a:off x="4427984" y="5305557"/>
            <a:ext cx="4716016" cy="157982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795367" y="1000108"/>
            <a:ext cx="7920037" cy="4832092"/>
          </a:xfrm>
          <a:prstGeom prst="rect">
            <a:avLst/>
          </a:prstGeom>
          <a:noFill/>
          <a:ln w="9525">
            <a:noFill/>
            <a:miter lim="800000"/>
            <a:headEnd/>
            <a:tailEnd/>
          </a:ln>
        </p:spPr>
        <p:txBody>
          <a:bodyPr>
            <a:spAutoFit/>
          </a:bodyPr>
          <a:lstStyle/>
          <a:p>
            <a:r>
              <a:rPr lang="el-GR" sz="2800" b="1" dirty="0" err="1">
                <a:solidFill>
                  <a:srgbClr val="FFFF00"/>
                </a:solidFill>
                <a:latin typeface="Calibri" pitchFamily="34" charset="0"/>
              </a:rPr>
              <a:t>Ενδεχομενικότητα</a:t>
            </a:r>
            <a:r>
              <a:rPr lang="el-GR" sz="2800" b="1" dirty="0">
                <a:solidFill>
                  <a:srgbClr val="FFFF00"/>
                </a:solidFill>
                <a:latin typeface="Calibri" pitchFamily="34" charset="0"/>
              </a:rPr>
              <a:t> (τύχη) και νομοτέλεια (αιτιοκρατία). </a:t>
            </a:r>
            <a:r>
              <a:rPr lang="el-GR" sz="2800" dirty="0">
                <a:latin typeface="Calibri" pitchFamily="34" charset="0"/>
              </a:rPr>
              <a:t>Μοναδικά και επαναλαμβανόμενα γεγονότα στην πορεία της εξέλιξης των φωτοσυνθετικών οργανισμών.</a:t>
            </a:r>
          </a:p>
          <a:p>
            <a:endParaRPr lang="el-GR" sz="2800" b="1" dirty="0">
              <a:latin typeface="Calibri" pitchFamily="34" charset="0"/>
            </a:endParaRPr>
          </a:p>
          <a:p>
            <a:r>
              <a:rPr lang="el-GR" sz="2800" b="1" dirty="0" err="1">
                <a:solidFill>
                  <a:srgbClr val="99FF33"/>
                </a:solidFill>
                <a:latin typeface="Calibri" pitchFamily="34" charset="0"/>
              </a:rPr>
              <a:t>Μικροεξέλιξη</a:t>
            </a:r>
            <a:r>
              <a:rPr lang="el-GR" sz="2800" b="1" dirty="0">
                <a:solidFill>
                  <a:srgbClr val="99FF33"/>
                </a:solidFill>
                <a:latin typeface="Calibri" pitchFamily="34" charset="0"/>
              </a:rPr>
              <a:t> και προσαρμογές στον κόσμο των φυτών.</a:t>
            </a:r>
            <a:r>
              <a:rPr lang="el-GR" sz="2800" dirty="0">
                <a:solidFill>
                  <a:srgbClr val="99FF33"/>
                </a:solidFill>
                <a:latin typeface="Calibri" pitchFamily="34" charset="0"/>
              </a:rPr>
              <a:t> </a:t>
            </a:r>
            <a:r>
              <a:rPr lang="el-GR" sz="2800" dirty="0">
                <a:latin typeface="Calibri" pitchFamily="34" charset="0"/>
              </a:rPr>
              <a:t>Ο ρόλος της φυσικής επιλογής: από την </a:t>
            </a:r>
            <a:r>
              <a:rPr lang="el-GR" sz="2800" dirty="0" err="1">
                <a:latin typeface="Calibri" pitchFamily="34" charset="0"/>
              </a:rPr>
              <a:t>ποικιλοποίηση</a:t>
            </a:r>
            <a:r>
              <a:rPr lang="el-GR" sz="2800" dirty="0">
                <a:latin typeface="Calibri" pitchFamily="34" charset="0"/>
              </a:rPr>
              <a:t> </a:t>
            </a:r>
            <a:r>
              <a:rPr lang="en-GB" sz="2800" dirty="0">
                <a:latin typeface="Calibri" pitchFamily="34" charset="0"/>
              </a:rPr>
              <a:t>(diversification</a:t>
            </a:r>
            <a:r>
              <a:rPr lang="el-GR" sz="2800" dirty="0">
                <a:latin typeface="Calibri" pitchFamily="34" charset="0"/>
              </a:rPr>
              <a:t>) των πληθυσμών στην προσαρμογή (και τους προσαρμοστικούς χαρακτήρες), τους οικοτύπους και την ειδογένεση.</a:t>
            </a:r>
          </a:p>
          <a:p>
            <a:endParaRPr lang="el-GR" sz="2800" dirty="0">
              <a:latin typeface="Calibr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tness definition"/>
          <p:cNvPicPr>
            <a:picLocks noChangeAspect="1" noChangeArrowheads="1"/>
          </p:cNvPicPr>
          <p:nvPr/>
        </p:nvPicPr>
        <p:blipFill>
          <a:blip r:embed="rId3" cstate="screen"/>
          <a:srcRect/>
          <a:stretch>
            <a:fillRect/>
          </a:stretch>
        </p:blipFill>
        <p:spPr bwMode="auto">
          <a:xfrm>
            <a:off x="228600" y="357535"/>
            <a:ext cx="8686800" cy="911225"/>
          </a:xfrm>
          <a:prstGeom prst="rect">
            <a:avLst/>
          </a:prstGeom>
          <a:noFill/>
          <a:ln w="9525">
            <a:noFill/>
            <a:miter lim="800000"/>
            <a:headEnd/>
            <a:tailEnd/>
          </a:ln>
        </p:spPr>
      </p:pic>
      <p:pic>
        <p:nvPicPr>
          <p:cNvPr id="25603" name="Picture 3" descr="αρμοστικότητα"/>
          <p:cNvPicPr>
            <a:picLocks noChangeAspect="1" noChangeArrowheads="1"/>
          </p:cNvPicPr>
          <p:nvPr/>
        </p:nvPicPr>
        <p:blipFill>
          <a:blip r:embed="rId4" cstate="screen"/>
          <a:srcRect/>
          <a:stretch>
            <a:fillRect/>
          </a:stretch>
        </p:blipFill>
        <p:spPr bwMode="auto">
          <a:xfrm>
            <a:off x="228600" y="1484784"/>
            <a:ext cx="8610600" cy="2387600"/>
          </a:xfrm>
          <a:prstGeom prst="rect">
            <a:avLst/>
          </a:prstGeom>
          <a:noFill/>
          <a:ln w="9525">
            <a:noFill/>
            <a:miter lim="800000"/>
            <a:headEnd/>
            <a:tailEnd/>
          </a:ln>
        </p:spPr>
      </p:pic>
      <p:sp>
        <p:nvSpPr>
          <p:cNvPr id="4" name="Rectangle 2"/>
          <p:cNvSpPr>
            <a:spLocks noChangeArrowheads="1"/>
          </p:cNvSpPr>
          <p:nvPr/>
        </p:nvSpPr>
        <p:spPr bwMode="auto">
          <a:xfrm>
            <a:off x="4211960" y="4005064"/>
            <a:ext cx="4349552" cy="2677656"/>
          </a:xfrm>
          <a:prstGeom prst="rect">
            <a:avLst/>
          </a:prstGeom>
          <a:noFill/>
          <a:ln w="9525">
            <a:solidFill>
              <a:srgbClr val="FFFF00"/>
            </a:solidFill>
            <a:miter lim="800000"/>
            <a:headEnd/>
            <a:tailEnd/>
          </a:ln>
        </p:spPr>
        <p:txBody>
          <a:bodyPr wrap="square">
            <a:spAutoFit/>
          </a:bodyPr>
          <a:lstStyle/>
          <a:p>
            <a:pPr algn="ctr" eaLnBrk="0" hangingPunct="0">
              <a:spcBef>
                <a:spcPts val="500"/>
              </a:spcBef>
              <a:spcAft>
                <a:spcPts val="500"/>
              </a:spcAft>
            </a:pPr>
            <a:r>
              <a:rPr lang="el-GR" sz="2400" b="1" dirty="0" err="1">
                <a:solidFill>
                  <a:srgbClr val="00FFFF"/>
                </a:solidFill>
                <a:latin typeface="Calibri" pitchFamily="34" charset="0"/>
              </a:rPr>
              <a:t>Fitness</a:t>
            </a:r>
            <a:r>
              <a:rPr lang="el-GR" sz="2400" dirty="0">
                <a:solidFill>
                  <a:srgbClr val="00FF00"/>
                </a:solidFill>
                <a:latin typeface="Calibri" pitchFamily="34" charset="0"/>
              </a:rPr>
              <a:t> </a:t>
            </a:r>
            <a:r>
              <a:rPr lang="el-GR" sz="2400" dirty="0" err="1">
                <a:solidFill>
                  <a:srgbClr val="00FF00"/>
                </a:solidFill>
                <a:latin typeface="Calibri" pitchFamily="34" charset="0"/>
              </a:rPr>
              <a:t>is</a:t>
            </a:r>
            <a:r>
              <a:rPr lang="el-GR" sz="2400" dirty="0">
                <a:solidFill>
                  <a:srgbClr val="00FF00"/>
                </a:solidFill>
                <a:latin typeface="Calibri" pitchFamily="34" charset="0"/>
              </a:rPr>
              <a:t> </a:t>
            </a:r>
            <a:r>
              <a:rPr lang="el-GR" sz="2400" dirty="0" err="1">
                <a:solidFill>
                  <a:srgbClr val="00FF00"/>
                </a:solidFill>
                <a:latin typeface="Calibri" pitchFamily="34" charset="0"/>
              </a:rPr>
              <a:t>an</a:t>
            </a:r>
            <a:r>
              <a:rPr lang="el-GR" sz="2400" dirty="0">
                <a:solidFill>
                  <a:srgbClr val="00FF00"/>
                </a:solidFill>
                <a:latin typeface="Calibri" pitchFamily="34" charset="0"/>
              </a:rPr>
              <a:t> </a:t>
            </a:r>
            <a:r>
              <a:rPr lang="el-GR" sz="2400" dirty="0" err="1">
                <a:solidFill>
                  <a:srgbClr val="00FF00"/>
                </a:solidFill>
                <a:latin typeface="Calibri" pitchFamily="34" charset="0"/>
              </a:rPr>
              <a:t>important</a:t>
            </a:r>
            <a:r>
              <a:rPr lang="el-GR" sz="2400" dirty="0">
                <a:solidFill>
                  <a:srgbClr val="00FF00"/>
                </a:solidFill>
                <a:latin typeface="Calibri" pitchFamily="34" charset="0"/>
              </a:rPr>
              <a:t> </a:t>
            </a:r>
            <a:r>
              <a:rPr lang="el-GR" sz="2400" dirty="0" err="1">
                <a:solidFill>
                  <a:srgbClr val="00FF00"/>
                </a:solidFill>
                <a:latin typeface="Calibri" pitchFamily="34" charset="0"/>
              </a:rPr>
              <a:t>aspect</a:t>
            </a:r>
            <a:r>
              <a:rPr lang="el-GR" sz="2400" dirty="0">
                <a:solidFill>
                  <a:srgbClr val="00FF00"/>
                </a:solidFill>
                <a:latin typeface="Calibri" pitchFamily="34" charset="0"/>
              </a:rPr>
              <a:t> </a:t>
            </a:r>
            <a:r>
              <a:rPr lang="el-GR" sz="2400" dirty="0" err="1">
                <a:solidFill>
                  <a:srgbClr val="00FF00"/>
                </a:solidFill>
                <a:latin typeface="Calibri" pitchFamily="34" charset="0"/>
              </a:rPr>
              <a:t>of</a:t>
            </a:r>
            <a:r>
              <a:rPr lang="el-GR" sz="2400" dirty="0">
                <a:solidFill>
                  <a:srgbClr val="00FF00"/>
                </a:solidFill>
                <a:latin typeface="Calibri" pitchFamily="34" charset="0"/>
              </a:rPr>
              <a:t> </a:t>
            </a:r>
            <a:r>
              <a:rPr lang="el-GR" sz="2400" dirty="0" err="1">
                <a:solidFill>
                  <a:srgbClr val="00FF00"/>
                </a:solidFill>
                <a:latin typeface="Calibri" pitchFamily="34" charset="0"/>
              </a:rPr>
              <a:t>the</a:t>
            </a:r>
            <a:r>
              <a:rPr lang="el-GR" sz="2400" dirty="0">
                <a:solidFill>
                  <a:srgbClr val="00FF00"/>
                </a:solidFill>
                <a:latin typeface="Calibri" pitchFamily="34" charset="0"/>
              </a:rPr>
              <a:t> </a:t>
            </a:r>
            <a:r>
              <a:rPr lang="el-GR" sz="2400" dirty="0" err="1">
                <a:solidFill>
                  <a:srgbClr val="00FF00"/>
                </a:solidFill>
                <a:latin typeface="Calibri" pitchFamily="34" charset="0"/>
              </a:rPr>
              <a:t>process</a:t>
            </a:r>
            <a:r>
              <a:rPr lang="el-GR" sz="2400" dirty="0">
                <a:solidFill>
                  <a:srgbClr val="00FF00"/>
                </a:solidFill>
                <a:latin typeface="Calibri" pitchFamily="34" charset="0"/>
              </a:rPr>
              <a:t> </a:t>
            </a:r>
            <a:r>
              <a:rPr lang="el-GR" sz="2400" dirty="0" err="1">
                <a:solidFill>
                  <a:srgbClr val="00FF00"/>
                </a:solidFill>
                <a:latin typeface="Calibri" pitchFamily="34" charset="0"/>
              </a:rPr>
              <a:t>of</a:t>
            </a:r>
            <a:r>
              <a:rPr lang="el-GR" sz="2400" dirty="0">
                <a:solidFill>
                  <a:srgbClr val="00FF00"/>
                </a:solidFill>
                <a:latin typeface="Calibri" pitchFamily="34" charset="0"/>
              </a:rPr>
              <a:t> </a:t>
            </a:r>
            <a:r>
              <a:rPr lang="el-GR" sz="2400" dirty="0" err="1">
                <a:solidFill>
                  <a:srgbClr val="00FF00"/>
                </a:solidFill>
                <a:latin typeface="Calibri" pitchFamily="34" charset="0"/>
              </a:rPr>
              <a:t>adaptation</a:t>
            </a:r>
            <a:r>
              <a:rPr lang="el-GR" sz="2400" dirty="0">
                <a:solidFill>
                  <a:srgbClr val="00FF00"/>
                </a:solidFill>
                <a:latin typeface="Calibri" pitchFamily="34" charset="0"/>
              </a:rPr>
              <a:t>: </a:t>
            </a:r>
            <a:r>
              <a:rPr lang="el-GR" sz="2400" dirty="0" err="1">
                <a:solidFill>
                  <a:srgbClr val="00FF00"/>
                </a:solidFill>
                <a:latin typeface="Calibri" pitchFamily="34" charset="0"/>
              </a:rPr>
              <a:t>more</a:t>
            </a:r>
            <a:r>
              <a:rPr lang="el-GR" sz="2400" dirty="0">
                <a:solidFill>
                  <a:srgbClr val="00FF00"/>
                </a:solidFill>
                <a:latin typeface="Calibri" pitchFamily="34" charset="0"/>
              </a:rPr>
              <a:t> </a:t>
            </a:r>
            <a:r>
              <a:rPr lang="el-GR" sz="2400" dirty="0" err="1">
                <a:solidFill>
                  <a:srgbClr val="00FF00"/>
                </a:solidFill>
                <a:latin typeface="Calibri" pitchFamily="34" charset="0"/>
              </a:rPr>
              <a:t>fit</a:t>
            </a:r>
            <a:r>
              <a:rPr lang="el-GR" sz="2400" dirty="0">
                <a:solidFill>
                  <a:srgbClr val="00FF00"/>
                </a:solidFill>
                <a:latin typeface="Calibri" pitchFamily="34" charset="0"/>
              </a:rPr>
              <a:t> </a:t>
            </a:r>
            <a:r>
              <a:rPr lang="el-GR" sz="2400" dirty="0" err="1">
                <a:solidFill>
                  <a:srgbClr val="00FF00"/>
                </a:solidFill>
                <a:latin typeface="Calibri" pitchFamily="34" charset="0"/>
              </a:rPr>
              <a:t>organisms</a:t>
            </a:r>
            <a:r>
              <a:rPr lang="el-GR" sz="2400" dirty="0">
                <a:solidFill>
                  <a:srgbClr val="00FF00"/>
                </a:solidFill>
                <a:latin typeface="Calibri" pitchFamily="34" charset="0"/>
              </a:rPr>
              <a:t> </a:t>
            </a:r>
            <a:r>
              <a:rPr lang="el-GR" sz="2400" dirty="0" err="1">
                <a:solidFill>
                  <a:srgbClr val="00FF00"/>
                </a:solidFill>
                <a:latin typeface="Calibri" pitchFamily="34" charset="0"/>
              </a:rPr>
              <a:t>leave</a:t>
            </a:r>
            <a:r>
              <a:rPr lang="el-GR" sz="2400" dirty="0">
                <a:solidFill>
                  <a:srgbClr val="00FF00"/>
                </a:solidFill>
                <a:latin typeface="Calibri" pitchFamily="34" charset="0"/>
              </a:rPr>
              <a:t> </a:t>
            </a:r>
            <a:r>
              <a:rPr lang="el-GR" sz="2400" dirty="0" err="1">
                <a:solidFill>
                  <a:srgbClr val="00FF00"/>
                </a:solidFill>
                <a:latin typeface="Calibri" pitchFamily="34" charset="0"/>
              </a:rPr>
              <a:t>more</a:t>
            </a:r>
            <a:r>
              <a:rPr lang="el-GR" sz="2400" dirty="0">
                <a:solidFill>
                  <a:srgbClr val="00FF00"/>
                </a:solidFill>
                <a:latin typeface="Calibri" pitchFamily="34" charset="0"/>
              </a:rPr>
              <a:t> </a:t>
            </a:r>
            <a:r>
              <a:rPr lang="el-GR" sz="2400" dirty="0" err="1">
                <a:solidFill>
                  <a:srgbClr val="00FF00"/>
                </a:solidFill>
                <a:latin typeface="Calibri" pitchFamily="34" charset="0"/>
              </a:rPr>
              <a:t>offspring</a:t>
            </a:r>
            <a:r>
              <a:rPr lang="el-GR" sz="2400" dirty="0">
                <a:solidFill>
                  <a:srgbClr val="00FF00"/>
                </a:solidFill>
                <a:latin typeface="Calibri" pitchFamily="34" charset="0"/>
              </a:rPr>
              <a:t>, </a:t>
            </a:r>
            <a:r>
              <a:rPr lang="el-GR" sz="2400" dirty="0" err="1">
                <a:solidFill>
                  <a:srgbClr val="00FF00"/>
                </a:solidFill>
                <a:latin typeface="Calibri" pitchFamily="34" charset="0"/>
              </a:rPr>
              <a:t>hence</a:t>
            </a:r>
            <a:r>
              <a:rPr lang="el-GR" sz="2400" dirty="0">
                <a:solidFill>
                  <a:srgbClr val="00FF00"/>
                </a:solidFill>
                <a:latin typeface="Calibri" pitchFamily="34" charset="0"/>
              </a:rPr>
              <a:t> </a:t>
            </a:r>
            <a:r>
              <a:rPr lang="el-GR" sz="2400" dirty="0" err="1">
                <a:solidFill>
                  <a:srgbClr val="00FF00"/>
                </a:solidFill>
                <a:latin typeface="Calibri" pitchFamily="34" charset="0"/>
              </a:rPr>
              <a:t>more</a:t>
            </a:r>
            <a:r>
              <a:rPr lang="el-GR" sz="2400" dirty="0">
                <a:solidFill>
                  <a:srgbClr val="00FF00"/>
                </a:solidFill>
                <a:latin typeface="Calibri" pitchFamily="34" charset="0"/>
              </a:rPr>
              <a:t> </a:t>
            </a:r>
            <a:r>
              <a:rPr lang="el-GR" sz="2400" dirty="0" err="1">
                <a:solidFill>
                  <a:srgbClr val="00FF00"/>
                </a:solidFill>
                <a:latin typeface="Calibri" pitchFamily="34" charset="0"/>
              </a:rPr>
              <a:t>genes</a:t>
            </a:r>
            <a:r>
              <a:rPr lang="el-GR" sz="2400" dirty="0">
                <a:solidFill>
                  <a:srgbClr val="00FF00"/>
                </a:solidFill>
                <a:latin typeface="Calibri" pitchFamily="34" charset="0"/>
              </a:rPr>
              <a:t>, </a:t>
            </a:r>
            <a:r>
              <a:rPr lang="el-GR" sz="2400" dirty="0" err="1">
                <a:solidFill>
                  <a:srgbClr val="00FF00"/>
                </a:solidFill>
                <a:latin typeface="Calibri" pitchFamily="34" charset="0"/>
              </a:rPr>
              <a:t>which</a:t>
            </a:r>
            <a:r>
              <a:rPr lang="el-GR" sz="2400" dirty="0">
                <a:solidFill>
                  <a:srgbClr val="00FF00"/>
                </a:solidFill>
                <a:latin typeface="Calibri" pitchFamily="34" charset="0"/>
              </a:rPr>
              <a:t> </a:t>
            </a:r>
            <a:r>
              <a:rPr lang="el-GR" sz="2400" dirty="0" err="1">
                <a:solidFill>
                  <a:srgbClr val="00FF00"/>
                </a:solidFill>
                <a:latin typeface="Calibri" pitchFamily="34" charset="0"/>
              </a:rPr>
              <a:t>contribute</a:t>
            </a:r>
            <a:r>
              <a:rPr lang="el-GR" sz="2400" dirty="0">
                <a:solidFill>
                  <a:srgbClr val="00FF00"/>
                </a:solidFill>
                <a:latin typeface="Calibri" pitchFamily="34" charset="0"/>
              </a:rPr>
              <a:t> </a:t>
            </a:r>
            <a:r>
              <a:rPr lang="el-GR" sz="2400" dirty="0" err="1">
                <a:solidFill>
                  <a:srgbClr val="00FF00"/>
                </a:solidFill>
                <a:latin typeface="Calibri" pitchFamily="34" charset="0"/>
              </a:rPr>
              <a:t>toward</a:t>
            </a:r>
            <a:r>
              <a:rPr lang="el-GR" sz="2400" dirty="0">
                <a:solidFill>
                  <a:srgbClr val="00FF00"/>
                </a:solidFill>
                <a:latin typeface="Calibri" pitchFamily="34" charset="0"/>
              </a:rPr>
              <a:t> </a:t>
            </a:r>
            <a:r>
              <a:rPr lang="el-GR" sz="2400" dirty="0" err="1">
                <a:solidFill>
                  <a:srgbClr val="00FF00"/>
                </a:solidFill>
                <a:latin typeface="Calibri" pitchFamily="34" charset="0"/>
              </a:rPr>
              <a:t>succeeding</a:t>
            </a:r>
            <a:r>
              <a:rPr lang="el-GR" sz="2400" dirty="0">
                <a:solidFill>
                  <a:srgbClr val="00FF00"/>
                </a:solidFill>
                <a:latin typeface="Calibri" pitchFamily="34" charset="0"/>
              </a:rPr>
              <a:t> </a:t>
            </a:r>
            <a:r>
              <a:rPr lang="el-GR" sz="2400" dirty="0" err="1">
                <a:solidFill>
                  <a:srgbClr val="00FF00"/>
                </a:solidFill>
                <a:latin typeface="Calibri" pitchFamily="34" charset="0"/>
              </a:rPr>
              <a:t>generations</a:t>
            </a:r>
            <a:r>
              <a:rPr lang="el-GR" sz="2400" dirty="0">
                <a:solidFill>
                  <a:srgbClr val="00FF00"/>
                </a:solidFill>
                <a:latin typeface="Calibri" pitchFamily="34" charset="0"/>
              </a:rPr>
              <a:t> </a:t>
            </a:r>
            <a:r>
              <a:rPr lang="el-GR" sz="2400" dirty="0" err="1">
                <a:solidFill>
                  <a:srgbClr val="00FF00"/>
                </a:solidFill>
                <a:latin typeface="Calibri" pitchFamily="34" charset="0"/>
              </a:rPr>
              <a:t>than</a:t>
            </a:r>
            <a:r>
              <a:rPr lang="el-GR" sz="2400" dirty="0">
                <a:solidFill>
                  <a:srgbClr val="00FF00"/>
                </a:solidFill>
                <a:latin typeface="Calibri" pitchFamily="34" charset="0"/>
              </a:rPr>
              <a:t> </a:t>
            </a:r>
            <a:r>
              <a:rPr lang="el-GR" sz="2400" dirty="0" err="1">
                <a:solidFill>
                  <a:srgbClr val="00FF00"/>
                </a:solidFill>
                <a:latin typeface="Calibri" pitchFamily="34" charset="0"/>
              </a:rPr>
              <a:t>their</a:t>
            </a:r>
            <a:r>
              <a:rPr lang="el-GR" sz="2400" dirty="0">
                <a:solidFill>
                  <a:srgbClr val="00FF00"/>
                </a:solidFill>
                <a:latin typeface="Calibri" pitchFamily="34" charset="0"/>
              </a:rPr>
              <a:t> </a:t>
            </a:r>
            <a:r>
              <a:rPr lang="el-GR" sz="2400" dirty="0" err="1">
                <a:solidFill>
                  <a:srgbClr val="00FF00"/>
                </a:solidFill>
                <a:latin typeface="Calibri" pitchFamily="34" charset="0"/>
              </a:rPr>
              <a:t>less</a:t>
            </a:r>
            <a:r>
              <a:rPr lang="el-GR" sz="2400" dirty="0">
                <a:solidFill>
                  <a:srgbClr val="00FF00"/>
                </a:solidFill>
                <a:latin typeface="Calibri" pitchFamily="34" charset="0"/>
              </a:rPr>
              <a:t> </a:t>
            </a:r>
            <a:r>
              <a:rPr lang="el-GR" sz="2400" dirty="0" err="1">
                <a:solidFill>
                  <a:srgbClr val="00FF00"/>
                </a:solidFill>
                <a:latin typeface="Calibri" pitchFamily="34" charset="0"/>
              </a:rPr>
              <a:t>fit</a:t>
            </a:r>
            <a:r>
              <a:rPr lang="el-GR" sz="2400" dirty="0">
                <a:solidFill>
                  <a:srgbClr val="00FF00"/>
                </a:solidFill>
                <a:latin typeface="Calibri" pitchFamily="34" charset="0"/>
              </a:rPr>
              <a:t> "</a:t>
            </a:r>
            <a:r>
              <a:rPr lang="el-GR" sz="2400" dirty="0" err="1">
                <a:solidFill>
                  <a:srgbClr val="00FF00"/>
                </a:solidFill>
                <a:latin typeface="Calibri" pitchFamily="34" charset="0"/>
              </a:rPr>
              <a:t>competitors</a:t>
            </a:r>
            <a:r>
              <a:rPr lang="el-GR" sz="2400" dirty="0">
                <a:solidFill>
                  <a:srgbClr val="00FF00"/>
                </a:solidFill>
                <a:latin typeface="Calibri" pitchFamily="34" charset="0"/>
              </a:rPr>
              <a:t>". </a:t>
            </a:r>
          </a:p>
        </p:txBody>
      </p:sp>
      <p:grpSp>
        <p:nvGrpSpPr>
          <p:cNvPr id="7" name="6 - Ομάδα"/>
          <p:cNvGrpSpPr>
            <a:grpSpLocks noChangeAspect="1"/>
          </p:cNvGrpSpPr>
          <p:nvPr/>
        </p:nvGrpSpPr>
        <p:grpSpPr>
          <a:xfrm>
            <a:off x="251520" y="4149080"/>
            <a:ext cx="3416408" cy="2450252"/>
            <a:chOff x="2523744" y="2524125"/>
            <a:chExt cx="4096512" cy="2938023"/>
          </a:xfrm>
        </p:grpSpPr>
        <p:pic>
          <p:nvPicPr>
            <p:cNvPr id="155649" name="Picture 1"/>
            <p:cNvPicPr>
              <a:picLocks noChangeAspect="1" noChangeArrowheads="1"/>
            </p:cNvPicPr>
            <p:nvPr/>
          </p:nvPicPr>
          <p:blipFill>
            <a:blip r:embed="rId5" cstate="print"/>
            <a:srcRect/>
            <a:stretch>
              <a:fillRect/>
            </a:stretch>
          </p:blipFill>
          <p:spPr bwMode="auto">
            <a:xfrm>
              <a:off x="2524125" y="2524125"/>
              <a:ext cx="4095750" cy="1809750"/>
            </a:xfrm>
            <a:prstGeom prst="rect">
              <a:avLst/>
            </a:prstGeom>
            <a:noFill/>
            <a:ln w="9525">
              <a:noFill/>
              <a:miter lim="800000"/>
              <a:headEnd/>
              <a:tailEnd/>
            </a:ln>
          </p:spPr>
        </p:pic>
        <p:pic>
          <p:nvPicPr>
            <p:cNvPr id="155650" name="Picture 2"/>
            <p:cNvPicPr>
              <a:picLocks noChangeAspect="1" noChangeArrowheads="1"/>
            </p:cNvPicPr>
            <p:nvPr/>
          </p:nvPicPr>
          <p:blipFill>
            <a:blip r:embed="rId6" cstate="print"/>
            <a:srcRect/>
            <a:stretch>
              <a:fillRect/>
            </a:stretch>
          </p:blipFill>
          <p:spPr bwMode="auto">
            <a:xfrm>
              <a:off x="2523744" y="4293096"/>
              <a:ext cx="4096512" cy="116905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dissolve">
                                      <p:cBhvr>
                                        <p:cTn id="13" dur="500"/>
                                        <p:tgtEl>
                                          <p:spTgt spid="25603"/>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cstate="print"/>
          <a:srcRect/>
          <a:stretch>
            <a:fillRect/>
          </a:stretch>
        </p:blipFill>
        <p:spPr bwMode="auto">
          <a:xfrm>
            <a:off x="0" y="949187"/>
            <a:ext cx="9144000" cy="5936197"/>
          </a:xfrm>
          <a:prstGeom prst="rect">
            <a:avLst/>
          </a:prstGeom>
          <a:noFill/>
          <a:ln w="9525">
            <a:noFill/>
            <a:miter lim="800000"/>
            <a:headEnd/>
            <a:tailEnd/>
          </a:ln>
        </p:spPr>
      </p:pic>
      <p:grpSp>
        <p:nvGrpSpPr>
          <p:cNvPr id="7" name="6 - Ομάδα"/>
          <p:cNvGrpSpPr/>
          <p:nvPr/>
        </p:nvGrpSpPr>
        <p:grpSpPr>
          <a:xfrm>
            <a:off x="5494338" y="21327"/>
            <a:ext cx="3649662" cy="3911729"/>
            <a:chOff x="5494338" y="-50681"/>
            <a:chExt cx="3649662" cy="3911729"/>
          </a:xfrm>
        </p:grpSpPr>
        <p:pic>
          <p:nvPicPr>
            <p:cNvPr id="120834" name="Picture 2"/>
            <p:cNvPicPr>
              <a:picLocks noChangeAspect="1" noChangeArrowheads="1"/>
            </p:cNvPicPr>
            <p:nvPr/>
          </p:nvPicPr>
          <p:blipFill>
            <a:blip r:embed="rId4" cstate="print"/>
            <a:srcRect/>
            <a:stretch>
              <a:fillRect/>
            </a:stretch>
          </p:blipFill>
          <p:spPr bwMode="auto">
            <a:xfrm>
              <a:off x="5494338" y="332656"/>
              <a:ext cx="3649662" cy="3528392"/>
            </a:xfrm>
            <a:prstGeom prst="rect">
              <a:avLst/>
            </a:prstGeom>
            <a:noFill/>
            <a:ln w="9525">
              <a:noFill/>
              <a:miter lim="800000"/>
              <a:headEnd/>
              <a:tailEnd/>
            </a:ln>
          </p:spPr>
        </p:pic>
        <p:pic>
          <p:nvPicPr>
            <p:cNvPr id="120835" name="Picture 3"/>
            <p:cNvPicPr>
              <a:picLocks noChangeAspect="1" noChangeArrowheads="1"/>
            </p:cNvPicPr>
            <p:nvPr/>
          </p:nvPicPr>
          <p:blipFill>
            <a:blip r:embed="rId5" cstate="print"/>
            <a:srcRect/>
            <a:stretch>
              <a:fillRect/>
            </a:stretch>
          </p:blipFill>
          <p:spPr bwMode="auto">
            <a:xfrm>
              <a:off x="5508104" y="-50681"/>
              <a:ext cx="3635896" cy="383337"/>
            </a:xfrm>
            <a:prstGeom prst="rect">
              <a:avLst/>
            </a:prstGeom>
            <a:noFill/>
            <a:ln w="9525">
              <a:noFill/>
              <a:miter lim="800000"/>
              <a:headEnd/>
              <a:tailEnd/>
            </a:ln>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4000" cy="3970318"/>
          </a:xfrm>
          <a:prstGeom prst="rect">
            <a:avLst/>
          </a:prstGeom>
          <a:solidFill>
            <a:srgbClr val="002060"/>
          </a:solidFill>
        </p:spPr>
        <p:txBody>
          <a:bodyPr wrap="square" rtlCol="0">
            <a:spAutoFit/>
          </a:bodyPr>
          <a:lstStyle/>
          <a:p>
            <a:r>
              <a:rPr lang="el-GR" sz="3600" b="1" dirty="0">
                <a:latin typeface="+mn-lt"/>
              </a:rPr>
              <a:t>Αναγνωρίζοντας τις προσαρμογές</a:t>
            </a:r>
          </a:p>
          <a:p>
            <a:r>
              <a:rPr lang="el-GR" sz="2400" b="1" dirty="0">
                <a:solidFill>
                  <a:srgbClr val="FFFF00"/>
                </a:solidFill>
                <a:latin typeface="+mn-lt"/>
              </a:rPr>
              <a:t>Δεν είναι όλα τα γνωρίσματα προσαρμογές</a:t>
            </a:r>
            <a:r>
              <a:rPr lang="el-GR" sz="2400" dirty="0">
                <a:latin typeface="+mn-lt"/>
              </a:rPr>
              <a:t>. Υπάρχουν τουλάχιστον τέσσερις άλλες πιθανές ερμηνείες</a:t>
            </a:r>
            <a:r>
              <a:rPr lang="en-US" sz="2400" dirty="0">
                <a:latin typeface="+mn-lt"/>
              </a:rPr>
              <a:t> </a:t>
            </a:r>
            <a:r>
              <a:rPr lang="el-GR" sz="2400" dirty="0">
                <a:latin typeface="+mn-lt"/>
              </a:rPr>
              <a:t>για τα χαρακτηριστικά που διαθέτει ένας οργανισμός. </a:t>
            </a:r>
            <a:r>
              <a:rPr lang="el-GR" sz="2400" b="1" dirty="0">
                <a:solidFill>
                  <a:srgbClr val="FFFF00"/>
                </a:solidFill>
                <a:latin typeface="+mn-lt"/>
              </a:rPr>
              <a:t>Πρώτον</a:t>
            </a:r>
            <a:r>
              <a:rPr lang="el-GR" sz="2400" dirty="0">
                <a:latin typeface="+mn-lt"/>
              </a:rPr>
              <a:t>, ένα γνώρισμα μπορεί να είναι μία αναγκαστική συνέπεια των νόμων της φυσικής ή της χημείας. Η αιμοσφαιρίνη δίνει στο αίμα το κόκκινο χρώμα του, όμως η ερυθρότητα δεν είναι προσαρμογή. Είναι απλώς ένα παραπροϊόν της πρωτεϊνικής</a:t>
            </a:r>
          </a:p>
          <a:p>
            <a:r>
              <a:rPr lang="el-GR" sz="2400" dirty="0">
                <a:latin typeface="+mn-lt"/>
              </a:rPr>
              <a:t>δομής. (Ωστόσο, αυτό το γνώρισμα έχει συνεπιλεγεί για διάφορους λειτουργικούς ρόλους στην εξέλιξη πολλών ειδών σπονδυλωτών, όπως στο κορακοειδές </a:t>
            </a:r>
            <a:r>
              <a:rPr lang="en-US" sz="2400" i="1" dirty="0" err="1">
                <a:latin typeface="+mn-lt"/>
              </a:rPr>
              <a:t>Corcorax</a:t>
            </a:r>
            <a:r>
              <a:rPr lang="en-US" sz="2400" i="1" dirty="0">
                <a:latin typeface="+mn-lt"/>
              </a:rPr>
              <a:t> </a:t>
            </a:r>
            <a:r>
              <a:rPr lang="en-US" sz="2400" i="1" dirty="0" err="1">
                <a:latin typeface="+mn-lt"/>
              </a:rPr>
              <a:t>melanorhamphos</a:t>
            </a:r>
            <a:r>
              <a:rPr lang="en-US" sz="2400" i="1" dirty="0">
                <a:latin typeface="+mn-lt"/>
              </a:rPr>
              <a:t> [</a:t>
            </a:r>
            <a:r>
              <a:rPr lang="el-GR" sz="2400" b="1" i="1" dirty="0">
                <a:latin typeface="+mn-lt"/>
              </a:rPr>
              <a:t>Εικόνα 3.15].)</a:t>
            </a:r>
          </a:p>
        </p:txBody>
      </p:sp>
      <p:pic>
        <p:nvPicPr>
          <p:cNvPr id="149506" name="Picture 2"/>
          <p:cNvPicPr>
            <a:picLocks noChangeAspect="1" noChangeArrowheads="1"/>
          </p:cNvPicPr>
          <p:nvPr/>
        </p:nvPicPr>
        <p:blipFill>
          <a:blip r:embed="rId3" cstate="print"/>
          <a:srcRect/>
          <a:stretch>
            <a:fillRect/>
          </a:stretch>
        </p:blipFill>
        <p:spPr bwMode="auto">
          <a:xfrm>
            <a:off x="107504" y="4113652"/>
            <a:ext cx="7056784" cy="2627716"/>
          </a:xfrm>
          <a:prstGeom prst="rect">
            <a:avLst/>
          </a:prstGeom>
          <a:noFill/>
          <a:ln w="9525">
            <a:noFill/>
            <a:miter lim="800000"/>
            <a:headEnd/>
            <a:tailEnd/>
          </a:ln>
        </p:spPr>
      </p:pic>
      <p:sp>
        <p:nvSpPr>
          <p:cNvPr id="6" name="5 - Ορθογώνιο"/>
          <p:cNvSpPr/>
          <p:nvPr/>
        </p:nvSpPr>
        <p:spPr>
          <a:xfrm>
            <a:off x="7164288" y="4023062"/>
            <a:ext cx="2051720" cy="2862322"/>
          </a:xfrm>
          <a:prstGeom prst="rect">
            <a:avLst/>
          </a:prstGeom>
        </p:spPr>
        <p:txBody>
          <a:bodyPr wrap="square">
            <a:spAutoFit/>
          </a:bodyPr>
          <a:lstStyle/>
          <a:p>
            <a:r>
              <a:rPr lang="el-GR" sz="1200" b="1" dirty="0">
                <a:latin typeface="+mn-lt"/>
              </a:rPr>
              <a:t>Εικόνα 3.15 </a:t>
            </a:r>
          </a:p>
          <a:p>
            <a:r>
              <a:rPr lang="el-GR" sz="1200" dirty="0">
                <a:latin typeface="+mn-lt"/>
              </a:rPr>
              <a:t>(A) Το αυστραλιανό </a:t>
            </a:r>
            <a:r>
              <a:rPr lang="el-GR" sz="1200" dirty="0" err="1">
                <a:latin typeface="+mn-lt"/>
              </a:rPr>
              <a:t>κορακοει</a:t>
            </a:r>
            <a:r>
              <a:rPr lang="el-GR" sz="1200" dirty="0">
                <a:latin typeface="+mn-lt"/>
              </a:rPr>
              <a:t>-</a:t>
            </a:r>
            <a:r>
              <a:rPr lang="el-GR" sz="1200" dirty="0" err="1">
                <a:latin typeface="+mn-lt"/>
              </a:rPr>
              <a:t>δές</a:t>
            </a:r>
            <a:r>
              <a:rPr lang="el-GR" sz="1200" dirty="0">
                <a:latin typeface="+mn-lt"/>
              </a:rPr>
              <a:t> με τα λευκά φτερά (</a:t>
            </a:r>
            <a:r>
              <a:rPr lang="el-GR" sz="1200" i="1" dirty="0" err="1">
                <a:latin typeface="+mn-lt"/>
              </a:rPr>
              <a:t>Corcorax</a:t>
            </a:r>
            <a:r>
              <a:rPr lang="el-GR" sz="1200" i="1" dirty="0">
                <a:latin typeface="+mn-lt"/>
              </a:rPr>
              <a:t> </a:t>
            </a:r>
            <a:r>
              <a:rPr lang="el-GR" sz="1200" i="1" dirty="0" err="1">
                <a:latin typeface="+mn-lt"/>
              </a:rPr>
              <a:t>melanorhamphos</a:t>
            </a:r>
            <a:r>
              <a:rPr lang="el-GR" sz="1200" i="1" dirty="0">
                <a:latin typeface="+mn-lt"/>
              </a:rPr>
              <a:t>) έχει, υπό κανονικές </a:t>
            </a:r>
            <a:r>
              <a:rPr lang="el-GR" sz="1200" i="1" dirty="0" err="1">
                <a:latin typeface="+mn-lt"/>
              </a:rPr>
              <a:t>συνθή</a:t>
            </a:r>
            <a:r>
              <a:rPr lang="el-GR" sz="1200" i="1" dirty="0">
                <a:latin typeface="+mn-lt"/>
              </a:rPr>
              <a:t>-</a:t>
            </a:r>
            <a:r>
              <a:rPr lang="el-GR" sz="1200" i="1" dirty="0" err="1">
                <a:latin typeface="+mn-lt"/>
              </a:rPr>
              <a:t>κες</a:t>
            </a:r>
            <a:r>
              <a:rPr lang="el-GR" sz="1200" i="1" dirty="0">
                <a:latin typeface="+mn-lt"/>
              </a:rPr>
              <a:t>, </a:t>
            </a:r>
            <a:r>
              <a:rPr lang="el-GR" sz="1200" dirty="0">
                <a:latin typeface="+mn-lt"/>
              </a:rPr>
              <a:t>μάτια με έντονα κίτρινο χρώμα. (B) Στη διάρκεια των επιδείξεων επιθετικής </a:t>
            </a:r>
            <a:r>
              <a:rPr lang="el-GR" sz="1200" dirty="0" err="1">
                <a:latin typeface="+mn-lt"/>
              </a:rPr>
              <a:t>συμπε</a:t>
            </a:r>
            <a:r>
              <a:rPr lang="el-GR" sz="1200" dirty="0">
                <a:latin typeface="+mn-lt"/>
              </a:rPr>
              <a:t>-</a:t>
            </a:r>
            <a:r>
              <a:rPr lang="el-GR" sz="1200" dirty="0" err="1">
                <a:latin typeface="+mn-lt"/>
              </a:rPr>
              <a:t>ριφοράς</a:t>
            </a:r>
            <a:r>
              <a:rPr lang="el-GR" sz="1200" dirty="0">
                <a:latin typeface="+mn-lt"/>
              </a:rPr>
              <a:t>, το πουλί </a:t>
            </a:r>
            <a:r>
              <a:rPr lang="el-GR" sz="1200" dirty="0" err="1">
                <a:latin typeface="+mn-lt"/>
              </a:rPr>
              <a:t>παρουσιά</a:t>
            </a:r>
            <a:r>
              <a:rPr lang="el-GR" sz="1200" dirty="0">
                <a:latin typeface="+mn-lt"/>
              </a:rPr>
              <a:t>-ζει γουρλωτά, λαμπερά </a:t>
            </a:r>
            <a:r>
              <a:rPr lang="el-GR" sz="1200" dirty="0" err="1">
                <a:latin typeface="+mn-lt"/>
              </a:rPr>
              <a:t>κόκκι</a:t>
            </a:r>
            <a:r>
              <a:rPr lang="el-GR" sz="1200" dirty="0">
                <a:latin typeface="+mn-lt"/>
              </a:rPr>
              <a:t>-να μάτια, αξιοποιώντας το κόκκινο χρώμα της </a:t>
            </a:r>
            <a:r>
              <a:rPr lang="el-GR" sz="1200" dirty="0" err="1">
                <a:latin typeface="+mn-lt"/>
              </a:rPr>
              <a:t>αιμοσφαι</a:t>
            </a:r>
            <a:r>
              <a:rPr lang="el-GR" sz="1200" dirty="0">
                <a:latin typeface="+mn-lt"/>
              </a:rPr>
              <a:t>-ρίνης που δεν αποτελεί προ-</a:t>
            </a:r>
            <a:r>
              <a:rPr lang="el-GR" sz="1200" dirty="0" err="1">
                <a:latin typeface="+mn-lt"/>
              </a:rPr>
              <a:t>σαρμοστική</a:t>
            </a:r>
            <a:r>
              <a:rPr lang="el-GR" sz="1200" dirty="0">
                <a:latin typeface="+mn-lt"/>
              </a:rPr>
              <a:t> ιδιότητα για μια προσαρμοστική λειτουργία.</a:t>
            </a:r>
            <a:endParaRPr lang="en-US" sz="1200" dirty="0">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4000" cy="6601807"/>
          </a:xfrm>
          <a:prstGeom prst="rect">
            <a:avLst/>
          </a:prstGeom>
          <a:solidFill>
            <a:srgbClr val="002060"/>
          </a:solidFill>
        </p:spPr>
        <p:txBody>
          <a:bodyPr wrap="square" rtlCol="0">
            <a:spAutoFit/>
          </a:bodyPr>
          <a:lstStyle/>
          <a:p>
            <a:r>
              <a:rPr lang="el-GR" sz="3600" b="1" dirty="0">
                <a:latin typeface="+mn-lt"/>
              </a:rPr>
              <a:t>Αναγνωρίζοντας τις προσαρμογές…(2)</a:t>
            </a:r>
          </a:p>
          <a:p>
            <a:r>
              <a:rPr lang="el-GR" sz="2400" b="1" dirty="0">
                <a:solidFill>
                  <a:srgbClr val="FFFF00"/>
                </a:solidFill>
                <a:latin typeface="+mn-lt"/>
              </a:rPr>
              <a:t>Δεύτερον</a:t>
            </a:r>
            <a:r>
              <a:rPr lang="el-GR" sz="2400" dirty="0">
                <a:latin typeface="+mn-lt"/>
              </a:rPr>
              <a:t>, το γνώρισμα μπορεί να έχει εξελιχθεί με άλλους μηχανισμούς (όπως είναι η τυχαία γενετική παρέκκλιση) αντί για τη φυσική επιλογή (βλέπε Κεφάλαιο 7).</a:t>
            </a:r>
          </a:p>
          <a:p>
            <a:r>
              <a:rPr lang="el-GR" sz="2400" b="1" dirty="0">
                <a:solidFill>
                  <a:srgbClr val="FFFF00"/>
                </a:solidFill>
                <a:latin typeface="+mn-lt"/>
              </a:rPr>
              <a:t>Τρίτον</a:t>
            </a:r>
            <a:r>
              <a:rPr lang="el-GR" sz="2400" dirty="0">
                <a:latin typeface="+mn-lt"/>
              </a:rPr>
              <a:t>, το γνώρισμα μπορεί να έχει εξελιχθεί όχι γιατί απέφερε κάποιο προσαρμοστικό πλεονέκτημα, αλλά διότι είναι συνδυασμένο με κάποιο άλλο γνώρισμα που ήταν πλεονεκτικό. (Όπως θα δούμε, η γενετική σύνδεση και η πλειοτροπία [η φαινοτυπική επίδραση ενός γονιδίου σε πολλούς χαρακτήρες] είναι σημαντικές αιτίες τέτοιων συσχετίσεων.)</a:t>
            </a:r>
          </a:p>
          <a:p>
            <a:r>
              <a:rPr lang="el-GR" sz="2400" b="1" dirty="0">
                <a:solidFill>
                  <a:srgbClr val="FFFF00"/>
                </a:solidFill>
                <a:latin typeface="+mn-lt"/>
              </a:rPr>
              <a:t>Τέταρτον</a:t>
            </a:r>
            <a:r>
              <a:rPr lang="el-GR" sz="2400" dirty="0">
                <a:latin typeface="+mn-lt"/>
              </a:rPr>
              <a:t>, μια κατάσταση χαρακτήρα μπορεί να είναι συνέπεια της φυλογενετικής ιστορίας. Ο Δαρβίνος διαπίστωσε σαφώς ότι ένα γνώρισμα που φαίνεται να είναι ευεργετικό, δεν εξελίχθηκε παρόλα αυτά για τη λειτουργία που εξυπηρετεί σήμερα ή και για καμία απολύτως λειτουργία: </a:t>
            </a:r>
            <a:r>
              <a:rPr lang="el-GR" sz="1500" dirty="0">
                <a:latin typeface="+mn-lt"/>
              </a:rPr>
              <a:t>«οι ραφές στα κρανία των νεαρών θηλαστικών έχουν θεωρηθεί ως μια θαυμάσια προσαρμογή που βοηθά τον τοκετό και δεν υπάρχει καμία πραγματικά αμφιβολία ότι διευκολύνει σημαντικά ή και ότι είναι εντελώς απαραίτητη για τη συγκεκριμένη λειτουργία. Καθώς όμως οι ραφές απαντούν και στα κρανία των νεαρών πτηνών και ερπετών που πρέπει απλώς να εκκολαφθούν από το αβγό τους, μπορούμε να συναγάγουμε ότι αυτή η κατασκευή είναι αποτέλεσμα των νόμων της αύξησης και έχει αξιοποιηθεί για τον τοκετό των ανώτερων ζώων» (</a:t>
            </a:r>
            <a:r>
              <a:rPr lang="el-GR" sz="1500" i="1" dirty="0">
                <a:latin typeface="+mn-lt"/>
              </a:rPr>
              <a:t>Η Καταγωγή των Ειδών, Κεφάλαιο 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4000" cy="6924973"/>
          </a:xfrm>
          <a:prstGeom prst="rect">
            <a:avLst/>
          </a:prstGeom>
          <a:solidFill>
            <a:srgbClr val="002060"/>
          </a:solidFill>
        </p:spPr>
        <p:txBody>
          <a:bodyPr wrap="square" rtlCol="0">
            <a:spAutoFit/>
          </a:bodyPr>
          <a:lstStyle/>
          <a:p>
            <a:r>
              <a:rPr lang="el-GR" sz="3600" b="1" dirty="0">
                <a:latin typeface="+mn-lt"/>
              </a:rPr>
              <a:t>Αναγνωρίζοντας τις προσαρμογές…(3)</a:t>
            </a:r>
          </a:p>
          <a:p>
            <a:r>
              <a:rPr lang="el-GR" sz="2400" b="1" i="1" dirty="0">
                <a:solidFill>
                  <a:srgbClr val="FFFF00"/>
                </a:solidFill>
                <a:latin typeface="+mn-lt"/>
              </a:rPr>
              <a:t>Απαιτείται λοιπόν η κατάλληλη </a:t>
            </a:r>
            <a:r>
              <a:rPr lang="el-GR" sz="2400" b="1" dirty="0">
                <a:solidFill>
                  <a:srgbClr val="FFFF00"/>
                </a:solidFill>
                <a:latin typeface="+mn-lt"/>
              </a:rPr>
              <a:t>διορατικότητα για να αποφανθούμε σχετικά με το εάν ένα γνώρισμα αποτελεί προσαρμογή ή όχι.</a:t>
            </a:r>
            <a:r>
              <a:rPr lang="el-GR" sz="2400" dirty="0">
                <a:latin typeface="+mn-lt"/>
              </a:rPr>
              <a:t> Για παράδειγμα, γνωρίζουμε ότι ο χρωματισμός ποικίλλει σε πολλά είδη πουλιών, οπότε είναι εύλογο να διατυπώσουμε το ερώτημα εάν </a:t>
            </a:r>
            <a:r>
              <a:rPr lang="el-GR" sz="2400" dirty="0" err="1">
                <a:latin typeface="+mn-lt"/>
              </a:rPr>
              <a:t>υπάρ</a:t>
            </a:r>
            <a:r>
              <a:rPr lang="el-GR" sz="2400" dirty="0">
                <a:latin typeface="+mn-lt"/>
              </a:rPr>
              <a:t>-χει κάποιος προσαρμοστικός λόγος για τις χρωματικές διαφορές μεταξύ στενά συγγενικών ειδών. Από την άλλη πλευρά, δεν είναι καθόλου </a:t>
            </a:r>
            <a:r>
              <a:rPr lang="el-GR" sz="2400" dirty="0" err="1">
                <a:latin typeface="+mn-lt"/>
              </a:rPr>
              <a:t>λογι</a:t>
            </a:r>
            <a:r>
              <a:rPr lang="el-GR" sz="2400" dirty="0">
                <a:latin typeface="+mn-lt"/>
              </a:rPr>
              <a:t>-</a:t>
            </a:r>
            <a:r>
              <a:rPr lang="el-GR" sz="2400" dirty="0" err="1">
                <a:latin typeface="+mn-lt"/>
              </a:rPr>
              <a:t>κό</a:t>
            </a:r>
            <a:r>
              <a:rPr lang="el-GR" sz="2400" dirty="0">
                <a:latin typeface="+mn-lt"/>
              </a:rPr>
              <a:t> να ρωτήσουμε εάν είναι προσαρμοστικό για ένα κολιμπρί να έχει τέσσερα δάκτυλα αντί για πέντε, με δεδομένο ότι ο πρόγονος όλων των πτηνών έχασε το πέμπτο δάκτυλο, το οποίο δεν επανεμφανίστηκε ποτέ σε κάποιο άλλο είδος πουλιού έκτοτε. Είναι λοιπόν αρκετά προφανές ότι δεν υπάρχει προοπτική για πέντε δάκτυλα στα κολιμπρί.</a:t>
            </a:r>
          </a:p>
          <a:p>
            <a:r>
              <a:rPr lang="el-GR" sz="2400" dirty="0">
                <a:latin typeface="+mn-lt"/>
              </a:rPr>
              <a:t>       Για όλους αυτούς τους λόγους, πολλοί επιστήμονες προειδοποιούν πως </a:t>
            </a:r>
            <a:r>
              <a:rPr lang="el-GR" sz="2400" b="1" dirty="0">
                <a:solidFill>
                  <a:srgbClr val="FFFF00"/>
                </a:solidFill>
                <a:latin typeface="+mn-lt"/>
              </a:rPr>
              <a:t>δεν πρέπει να προτρέχουμε, δεχόμενοι ότι ένα γνώρισμα είναι προσαρμογή, εάν δεν υπάρχουν τα κατάλληλα πειστήρια που επιτρέπουν αυτήν την ερμηνεία. </a:t>
            </a:r>
            <a:r>
              <a:rPr lang="el-GR" sz="2400" dirty="0">
                <a:latin typeface="+mn-lt"/>
              </a:rPr>
              <a:t>Αυτή η προτροπή βέβαια δεν αρνείται το γεγονός ότι πάρα πολλά γνωρίσματα ενός οργανισμού, πιθανότατα η πλειονότητά τους, είναι πραγματικά προσαρμογές. </a:t>
            </a:r>
            <a:endParaRPr lang="el-GR" sz="2400" dirty="0">
              <a:solidFill>
                <a:schemeClr val="bg1"/>
              </a:solidFill>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4000" cy="2123658"/>
          </a:xfrm>
          <a:prstGeom prst="rect">
            <a:avLst/>
          </a:prstGeom>
          <a:solidFill>
            <a:srgbClr val="002060"/>
          </a:solidFill>
        </p:spPr>
        <p:txBody>
          <a:bodyPr wrap="square" rtlCol="0">
            <a:spAutoFit/>
          </a:bodyPr>
          <a:lstStyle/>
          <a:p>
            <a:r>
              <a:rPr lang="el-GR" sz="3600" b="1" dirty="0">
                <a:latin typeface="+mn-lt"/>
              </a:rPr>
              <a:t>Αναγνωρίζοντας τις προσαρμογές…(4)</a:t>
            </a:r>
          </a:p>
          <a:p>
            <a:r>
              <a:rPr lang="el-GR" sz="2400" dirty="0">
                <a:latin typeface="+mn-lt"/>
              </a:rPr>
              <a:t>Αρκετές μέθοδοι και κριτήρια χρησιμοποιούνται για να συμπεράνουμε εάν ένα γνώρισμα αποτελεί πράγματι προσαρμογή για κάποια συγκεκριμένη λειτουργία. Οι προσεγγίσεις που περιγράφονται στη συνέχεια αφορούν μόνο τους φαινοτυπικούς χαρακτήρες.</a:t>
            </a:r>
            <a:endParaRPr lang="el-GR" sz="2400" dirty="0">
              <a:solidFill>
                <a:schemeClr val="bg1"/>
              </a:solidFill>
              <a:latin typeface="+mn-lt"/>
            </a:endParaRPr>
          </a:p>
        </p:txBody>
      </p:sp>
      <p:sp>
        <p:nvSpPr>
          <p:cNvPr id="3" name="TextBox 5"/>
          <p:cNvSpPr txBox="1"/>
          <p:nvPr/>
        </p:nvSpPr>
        <p:spPr>
          <a:xfrm>
            <a:off x="0" y="2268736"/>
            <a:ext cx="5364088" cy="4616648"/>
          </a:xfrm>
          <a:prstGeom prst="rect">
            <a:avLst/>
          </a:prstGeom>
          <a:solidFill>
            <a:srgbClr val="FFFF00"/>
          </a:solidFill>
        </p:spPr>
        <p:txBody>
          <a:bodyPr wrap="square" rtlCol="0">
            <a:spAutoFit/>
          </a:bodyPr>
          <a:lstStyle/>
          <a:p>
            <a:r>
              <a:rPr lang="el-GR" sz="2400" b="1" dirty="0">
                <a:solidFill>
                  <a:schemeClr val="bg1"/>
                </a:solidFill>
                <a:latin typeface="+mn-lt"/>
              </a:rPr>
              <a:t>ΠΟΛΥΠΛΟΚΟΤΗΤΑ </a:t>
            </a:r>
          </a:p>
          <a:p>
            <a:r>
              <a:rPr lang="el-GR" dirty="0">
                <a:solidFill>
                  <a:schemeClr val="bg1"/>
                </a:solidFill>
                <a:latin typeface="+mn-lt"/>
              </a:rPr>
              <a:t>Ακόμη και αν δεν μπορούμε να μαντέψουμε αμέσως τη λειτουργία ενός γνωρίσματος, </a:t>
            </a:r>
            <a:r>
              <a:rPr lang="el-GR" i="1" dirty="0">
                <a:solidFill>
                  <a:schemeClr val="bg1"/>
                </a:solidFill>
                <a:latin typeface="+mn-lt"/>
              </a:rPr>
              <a:t>μπορούμε συνήθως να υποπτευθούμε ότι έχει μια προσαρμοστική λειτουργία εάν το γνώρισμα αυτό είναι πολύπλοκο, δεδομένου ότι η πολυπλοκότητα </a:t>
            </a:r>
            <a:r>
              <a:rPr lang="el-GR" dirty="0">
                <a:solidFill>
                  <a:schemeClr val="bg1"/>
                </a:solidFill>
                <a:latin typeface="+mn-lt"/>
              </a:rPr>
              <a:t>δεν μπορεί να εμφανιστεί εξελικτικά παρά μόνο με φυσική επιλογή. Για παράδειγμα, μία περίεργη, έντονα αγγειωμένη δομή που ονομάζεται ‘χτένι’ (</a:t>
            </a:r>
            <a:r>
              <a:rPr lang="el-GR" dirty="0" err="1">
                <a:solidFill>
                  <a:schemeClr val="bg1"/>
                </a:solidFill>
                <a:latin typeface="+mn-lt"/>
              </a:rPr>
              <a:t>pecten</a:t>
            </a:r>
            <a:r>
              <a:rPr lang="el-GR" dirty="0">
                <a:solidFill>
                  <a:schemeClr val="bg1"/>
                </a:solidFill>
                <a:latin typeface="+mn-lt"/>
              </a:rPr>
              <a:t>) βρίσκεται μπροστά από τον αμφιβληστροειδή, στους οφθαλμούς των πτηνών (</a:t>
            </a:r>
            <a:r>
              <a:rPr lang="el-GR" b="1" dirty="0">
                <a:solidFill>
                  <a:schemeClr val="bg1"/>
                </a:solidFill>
                <a:latin typeface="+mn-lt"/>
              </a:rPr>
              <a:t>Εικόνα 3.16</a:t>
            </a:r>
            <a:r>
              <a:rPr lang="el-GR" dirty="0">
                <a:solidFill>
                  <a:schemeClr val="bg1"/>
                </a:solidFill>
                <a:latin typeface="+mn-lt"/>
              </a:rPr>
              <a:t>). Μόλις πρόσφατα έχουν υπάρξει ικανές ενδείξεις ότι το χτένι παρέχει οξυγόνο στον αμφιβληστροειδή, όμως πάντοτε πιστευόταν ότι εξυπηρετεί κάποιον σημαντικό ρόλο αφενός λόγω της πολυπλοκότητάς του και αφετέρου χάρη στη γενική παρουσία του σε όλα τα είδη πτηνών.</a:t>
            </a:r>
          </a:p>
        </p:txBody>
      </p:sp>
      <p:pic>
        <p:nvPicPr>
          <p:cNvPr id="4" name="Picture 1"/>
          <p:cNvPicPr>
            <a:picLocks noChangeAspect="1" noChangeArrowheads="1"/>
          </p:cNvPicPr>
          <p:nvPr/>
        </p:nvPicPr>
        <p:blipFill>
          <a:blip r:embed="rId3" cstate="print"/>
          <a:srcRect/>
          <a:stretch>
            <a:fillRect/>
          </a:stretch>
        </p:blipFill>
        <p:spPr bwMode="auto">
          <a:xfrm>
            <a:off x="5462720" y="2420889"/>
            <a:ext cx="3681280" cy="443711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 Ομάδα"/>
          <p:cNvGrpSpPr>
            <a:grpSpLocks noChangeAspect="1"/>
          </p:cNvGrpSpPr>
          <p:nvPr/>
        </p:nvGrpSpPr>
        <p:grpSpPr>
          <a:xfrm>
            <a:off x="-252536" y="3356992"/>
            <a:ext cx="6552729" cy="4216058"/>
            <a:chOff x="0" y="3356992"/>
            <a:chExt cx="6552729" cy="4216058"/>
          </a:xfrm>
        </p:grpSpPr>
        <p:pic>
          <p:nvPicPr>
            <p:cNvPr id="114689" name="Picture 1"/>
            <p:cNvPicPr>
              <a:picLocks noChangeAspect="1" noChangeArrowheads="1"/>
            </p:cNvPicPr>
            <p:nvPr/>
          </p:nvPicPr>
          <p:blipFill>
            <a:blip r:embed="rId3" cstate="print"/>
            <a:srcRect/>
            <a:stretch>
              <a:fillRect/>
            </a:stretch>
          </p:blipFill>
          <p:spPr bwMode="auto">
            <a:xfrm>
              <a:off x="0" y="3356992"/>
              <a:ext cx="6552729" cy="4216058"/>
            </a:xfrm>
            <a:prstGeom prst="rect">
              <a:avLst/>
            </a:prstGeom>
            <a:noFill/>
            <a:ln w="9525">
              <a:noFill/>
              <a:miter lim="800000"/>
              <a:headEnd/>
              <a:tailEnd/>
            </a:ln>
          </p:spPr>
        </p:pic>
        <p:sp>
          <p:nvSpPr>
            <p:cNvPr id="5" name="4 - Ορθογώνιο"/>
            <p:cNvSpPr/>
            <p:nvPr/>
          </p:nvSpPr>
          <p:spPr>
            <a:xfrm>
              <a:off x="0" y="6093296"/>
              <a:ext cx="3707904" cy="1368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92696"/>
            <a:ext cx="9144000" cy="2954655"/>
          </a:xfrm>
          <a:prstGeom prst="rect">
            <a:avLst/>
          </a:prstGeom>
          <a:solidFill>
            <a:srgbClr val="FFFF00"/>
          </a:solidFill>
        </p:spPr>
        <p:txBody>
          <a:bodyPr wrap="square" rtlCol="0">
            <a:spAutoFit/>
          </a:bodyPr>
          <a:lstStyle/>
          <a:p>
            <a:r>
              <a:rPr lang="el-GR" sz="2400" b="1" dirty="0">
                <a:solidFill>
                  <a:schemeClr val="bg1"/>
                </a:solidFill>
                <a:latin typeface="+mn-lt"/>
              </a:rPr>
              <a:t>ΣΧΕΔΙΟ</a:t>
            </a:r>
          </a:p>
          <a:p>
            <a:r>
              <a:rPr lang="el-GR" dirty="0">
                <a:solidFill>
                  <a:schemeClr val="bg1"/>
                </a:solidFill>
                <a:latin typeface="+mn-lt"/>
              </a:rPr>
              <a:t>Η λειτουργία ενός χαρακτήρα συνάγεται συχνά από την </a:t>
            </a:r>
            <a:r>
              <a:rPr lang="el-GR" i="1" dirty="0">
                <a:solidFill>
                  <a:schemeClr val="bg1"/>
                </a:solidFill>
                <a:latin typeface="+mn-lt"/>
              </a:rPr>
              <a:t>αντιστοιχία του προς το σχέδιο που </a:t>
            </a:r>
            <a:r>
              <a:rPr lang="el-GR" dirty="0">
                <a:solidFill>
                  <a:schemeClr val="bg1"/>
                </a:solidFill>
                <a:latin typeface="+mn-lt"/>
              </a:rPr>
              <a:t>ένας μηχανικός θα είχε φτιάξει για τη συγκεκριμένη λειτουργία, ή από τις </a:t>
            </a:r>
            <a:r>
              <a:rPr lang="el-GR" i="1" dirty="0">
                <a:solidFill>
                  <a:schemeClr val="bg1"/>
                </a:solidFill>
                <a:latin typeface="+mn-lt"/>
              </a:rPr>
              <a:t>προβλέψεις ενός μοντέλου της </a:t>
            </a:r>
            <a:r>
              <a:rPr lang="el-GR" dirty="0">
                <a:solidFill>
                  <a:schemeClr val="bg1"/>
                </a:solidFill>
                <a:latin typeface="+mn-lt"/>
              </a:rPr>
              <a:t>λειτουργίας του. Για παράδειγμα, πολλά φυτά που απαντούν σε θερμά </a:t>
            </a:r>
            <a:r>
              <a:rPr lang="el-GR" dirty="0" err="1">
                <a:solidFill>
                  <a:schemeClr val="bg1"/>
                </a:solidFill>
                <a:latin typeface="+mn-lt"/>
              </a:rPr>
              <a:t>περιβάλ</a:t>
            </a:r>
            <a:r>
              <a:rPr lang="el-GR" dirty="0">
                <a:solidFill>
                  <a:schemeClr val="bg1"/>
                </a:solidFill>
                <a:latin typeface="+mn-lt"/>
              </a:rPr>
              <a:t>-</a:t>
            </a:r>
            <a:r>
              <a:rPr lang="el-GR" dirty="0" err="1">
                <a:solidFill>
                  <a:schemeClr val="bg1"/>
                </a:solidFill>
                <a:latin typeface="+mn-lt"/>
              </a:rPr>
              <a:t>λοντα</a:t>
            </a:r>
            <a:r>
              <a:rPr lang="el-GR" dirty="0">
                <a:solidFill>
                  <a:schemeClr val="bg1"/>
                </a:solidFill>
                <a:latin typeface="+mn-lt"/>
              </a:rPr>
              <a:t> διαθέτουν φύλλα πολυσχιδή, λοβωτά ή σύνθετα (</a:t>
            </a:r>
            <a:r>
              <a:rPr lang="el-GR" b="1" dirty="0">
                <a:solidFill>
                  <a:schemeClr val="bg1"/>
                </a:solidFill>
                <a:latin typeface="+mn-lt"/>
              </a:rPr>
              <a:t>Εικόνα 3.17</a:t>
            </a:r>
            <a:r>
              <a:rPr lang="el-GR" dirty="0">
                <a:solidFill>
                  <a:schemeClr val="bg1"/>
                </a:solidFill>
                <a:latin typeface="+mn-lt"/>
              </a:rPr>
              <a:t>). Τα γνωρίσματα αυτά συνάδουν με ένα μοντέλο σύμφωνα με το οποίο το λεπτό, θερμό “οριακό στρώμα” του αέρα πάνω ακριβώς από την επιφάνεια του φύλλου διασκορπίζεται ευκολότερα εάν ο άνεμος φυσά πάνω από μια μικρή επιφάνεια παρά από μια μεγάλη, έτσι ώστε ένα διαιρεμένο φύλλο μπορεί να ψυχθεί πολύ πιο αποτελεσματικά (από ένα ακέραιο). Τα ερευνητικά πεδία της λειτουργικής μορφολογίας και της οικολογικής φυσιολογίας ασχολούνται με αναλύσεις αυτού του είδους.</a:t>
            </a:r>
          </a:p>
        </p:txBody>
      </p:sp>
      <p:sp>
        <p:nvSpPr>
          <p:cNvPr id="4" name="TextBox 4"/>
          <p:cNvSpPr txBox="1"/>
          <p:nvPr/>
        </p:nvSpPr>
        <p:spPr>
          <a:xfrm>
            <a:off x="0" y="-27384"/>
            <a:ext cx="9144000" cy="646331"/>
          </a:xfrm>
          <a:prstGeom prst="rect">
            <a:avLst/>
          </a:prstGeom>
          <a:solidFill>
            <a:srgbClr val="002060"/>
          </a:solidFill>
        </p:spPr>
        <p:txBody>
          <a:bodyPr wrap="square" rtlCol="0">
            <a:spAutoFit/>
          </a:bodyPr>
          <a:lstStyle/>
          <a:p>
            <a:r>
              <a:rPr lang="el-GR" sz="3600" b="1" dirty="0">
                <a:latin typeface="+mn-lt"/>
              </a:rPr>
              <a:t>Αναγνωρίζοντας τις προσαρμογές…(5)</a:t>
            </a:r>
          </a:p>
        </p:txBody>
      </p:sp>
      <p:sp>
        <p:nvSpPr>
          <p:cNvPr id="7" name="6 - Ορθογώνιο"/>
          <p:cNvSpPr/>
          <p:nvPr/>
        </p:nvSpPr>
        <p:spPr>
          <a:xfrm>
            <a:off x="6264696" y="3645024"/>
            <a:ext cx="2915816" cy="3323987"/>
          </a:xfrm>
          <a:prstGeom prst="rect">
            <a:avLst/>
          </a:prstGeom>
        </p:spPr>
        <p:txBody>
          <a:bodyPr wrap="square">
            <a:spAutoFit/>
          </a:bodyPr>
          <a:lstStyle/>
          <a:p>
            <a:r>
              <a:rPr lang="el-GR" sz="1400" dirty="0">
                <a:latin typeface="+mn-lt"/>
              </a:rPr>
              <a:t>Εικόνα 3.17 Λειτουργικές </a:t>
            </a:r>
            <a:r>
              <a:rPr lang="el-GR" sz="1400" dirty="0" err="1">
                <a:latin typeface="+mn-lt"/>
              </a:rPr>
              <a:t>μορφολογι</a:t>
            </a:r>
            <a:r>
              <a:rPr lang="el-GR" sz="1400" dirty="0">
                <a:latin typeface="+mn-lt"/>
              </a:rPr>
              <a:t>-</a:t>
            </a:r>
            <a:r>
              <a:rPr lang="el-GR" sz="1400" dirty="0" err="1">
                <a:latin typeface="+mn-lt"/>
              </a:rPr>
              <a:t>κές</a:t>
            </a:r>
            <a:r>
              <a:rPr lang="el-GR" sz="1400" dirty="0">
                <a:latin typeface="+mn-lt"/>
              </a:rPr>
              <a:t> αναλύσεις έδειξαν ότι οι μικρές επιφάνειες αποβάλλουν το θερμό “οριακό στρώμα” αέρα, που </a:t>
            </a:r>
            <a:r>
              <a:rPr lang="el-GR" sz="1400" dirty="0" err="1">
                <a:latin typeface="+mn-lt"/>
              </a:rPr>
              <a:t>σχηματί</a:t>
            </a:r>
            <a:r>
              <a:rPr lang="el-GR" sz="1400" dirty="0">
                <a:latin typeface="+mn-lt"/>
              </a:rPr>
              <a:t>-</a:t>
            </a:r>
            <a:r>
              <a:rPr lang="el-GR" sz="1400" dirty="0" err="1">
                <a:latin typeface="+mn-lt"/>
              </a:rPr>
              <a:t>ζεται</a:t>
            </a:r>
            <a:r>
              <a:rPr lang="el-GR" sz="1400" dirty="0">
                <a:latin typeface="+mn-lt"/>
              </a:rPr>
              <a:t> γύρω τους, ευκολότερα από ό,τι οι μεγάλες. Πολλά τροπικά και </a:t>
            </a:r>
            <a:r>
              <a:rPr lang="el-GR" sz="1400" dirty="0" err="1">
                <a:latin typeface="+mn-lt"/>
              </a:rPr>
              <a:t>ερημι</a:t>
            </a:r>
            <a:r>
              <a:rPr lang="el-GR" sz="1400" dirty="0">
                <a:latin typeface="+mn-lt"/>
              </a:rPr>
              <a:t>-</a:t>
            </a:r>
            <a:r>
              <a:rPr lang="el-GR" sz="1400" dirty="0" err="1">
                <a:latin typeface="+mn-lt"/>
              </a:rPr>
              <a:t>κά</a:t>
            </a:r>
            <a:r>
              <a:rPr lang="el-GR" sz="1400" dirty="0">
                <a:latin typeface="+mn-lt"/>
              </a:rPr>
              <a:t> φυτά διαθέτουν μεγάλα φύλλα που είτε είναι σύνθετα, αποτελούμε-να από μικρότερα φυλλάρια, όπως στην </a:t>
            </a:r>
            <a:r>
              <a:rPr lang="el-GR" sz="1400" i="1" dirty="0" err="1">
                <a:latin typeface="+mn-lt"/>
              </a:rPr>
              <a:t>Acacia</a:t>
            </a:r>
            <a:r>
              <a:rPr lang="el-GR" sz="1400" i="1" dirty="0">
                <a:latin typeface="+mn-lt"/>
              </a:rPr>
              <a:t> </a:t>
            </a:r>
            <a:r>
              <a:rPr lang="el-GR" sz="1400" i="1" dirty="0" err="1">
                <a:latin typeface="+mn-lt"/>
              </a:rPr>
              <a:t>karroo</a:t>
            </a:r>
            <a:r>
              <a:rPr lang="el-GR" sz="1400" i="1" dirty="0">
                <a:latin typeface="+mn-lt"/>
              </a:rPr>
              <a:t> </a:t>
            </a:r>
            <a:r>
              <a:rPr lang="el-GR" sz="1400" dirty="0">
                <a:latin typeface="+mn-lt"/>
              </a:rPr>
              <a:t>(A), είτε λοβωτά ή σχισμένα όπως στην μπανάνα (B). Πιστεύεται λοιπόν ότι η μορφή αυτών των φύλλων αποτελεί προσαρμογή για την ελάττωση της θερμοκρασίας του φύλλου.</a:t>
            </a:r>
            <a:endParaRPr lang="en-US" sz="1400" dirty="0">
              <a:latin typeface="+mn-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0" y="-27384"/>
            <a:ext cx="9144000" cy="646331"/>
          </a:xfrm>
          <a:prstGeom prst="rect">
            <a:avLst/>
          </a:prstGeom>
          <a:solidFill>
            <a:srgbClr val="002060"/>
          </a:solidFill>
        </p:spPr>
        <p:txBody>
          <a:bodyPr wrap="square" rtlCol="0">
            <a:spAutoFit/>
          </a:bodyPr>
          <a:lstStyle/>
          <a:p>
            <a:r>
              <a:rPr lang="el-GR" sz="3600" b="1" dirty="0">
                <a:latin typeface="+mn-lt"/>
              </a:rPr>
              <a:t>Αναγνωρίζοντας τις προσαρμογές…(6)</a:t>
            </a:r>
          </a:p>
        </p:txBody>
      </p:sp>
      <p:sp>
        <p:nvSpPr>
          <p:cNvPr id="5" name="TextBox 4"/>
          <p:cNvSpPr txBox="1"/>
          <p:nvPr/>
        </p:nvSpPr>
        <p:spPr>
          <a:xfrm>
            <a:off x="0" y="692696"/>
            <a:ext cx="9144000" cy="6278642"/>
          </a:xfrm>
          <a:prstGeom prst="rect">
            <a:avLst/>
          </a:prstGeom>
          <a:solidFill>
            <a:srgbClr val="FFFF00"/>
          </a:solidFill>
        </p:spPr>
        <p:txBody>
          <a:bodyPr wrap="square" rtlCol="0">
            <a:spAutoFit/>
          </a:bodyPr>
          <a:lstStyle/>
          <a:p>
            <a:r>
              <a:rPr lang="el-GR" sz="2400" b="1" dirty="0">
                <a:solidFill>
                  <a:schemeClr val="bg1"/>
                </a:solidFill>
                <a:latin typeface="+mn-lt"/>
              </a:rPr>
              <a:t>ΠΕΙΡΑΜΑΤΑ</a:t>
            </a:r>
          </a:p>
          <a:p>
            <a:r>
              <a:rPr lang="el-GR" dirty="0">
                <a:solidFill>
                  <a:schemeClr val="bg1"/>
                </a:solidFill>
                <a:latin typeface="+mn-lt"/>
              </a:rPr>
              <a:t>Με πειράματα μπορεί να δείξουμε ότι ένα γνώρισμα ενισχύει την επιβίωση ή την αναπαραγωγή, ή ακόμη βελτιώνει τη λειτουργικότητα (π.χ. κίνηση ή άμυνα) με τρόπο που πιθανόν αυξάνει την αρμοστικότητα, συγκριτικά προς τα άτομα με άλλα γνωρίσματα. Για παράδειγμα, αρκετοί ανθικοί χαρακτήρες έχουν εξελιχθεί με συγκλίνοντα τρόπο στις πολλές γενεαλογικές γραμμές των φυτών που έχουν ‘μετατοπιστεί’ από την επικονίαση με έντομα στην επικονίαση με πουλιά (</a:t>
            </a:r>
            <a:r>
              <a:rPr lang="el-GR" b="1" dirty="0">
                <a:solidFill>
                  <a:schemeClr val="bg1"/>
                </a:solidFill>
                <a:latin typeface="+mn-lt"/>
              </a:rPr>
              <a:t>Εικόνα 3.18Α</a:t>
            </a:r>
            <a:r>
              <a:rPr lang="el-GR" dirty="0">
                <a:solidFill>
                  <a:schemeClr val="bg1"/>
                </a:solidFill>
                <a:latin typeface="+mn-lt"/>
              </a:rPr>
              <a:t>). Η </a:t>
            </a:r>
            <a:r>
              <a:rPr lang="el-GR" dirty="0" err="1">
                <a:solidFill>
                  <a:schemeClr val="bg1"/>
                </a:solidFill>
                <a:latin typeface="+mn-lt"/>
              </a:rPr>
              <a:t>Maria</a:t>
            </a:r>
            <a:r>
              <a:rPr lang="el-GR" dirty="0">
                <a:solidFill>
                  <a:schemeClr val="bg1"/>
                </a:solidFill>
                <a:latin typeface="+mn-lt"/>
              </a:rPr>
              <a:t> </a:t>
            </a:r>
            <a:r>
              <a:rPr lang="el-GR" dirty="0" err="1">
                <a:solidFill>
                  <a:schemeClr val="bg1"/>
                </a:solidFill>
                <a:latin typeface="+mn-lt"/>
              </a:rPr>
              <a:t>Castellanos</a:t>
            </a:r>
            <a:r>
              <a:rPr lang="el-GR" dirty="0">
                <a:solidFill>
                  <a:schemeClr val="bg1"/>
                </a:solidFill>
                <a:latin typeface="+mn-lt"/>
              </a:rPr>
              <a:t> και οι συνεργάτες της έλεγξαν την υπόθεση ότι ορισμένα από αυτά τα γνωρίσματα είναι πλεονεκτικά μια και διευκολύνουν την επικονίαση από πουλιά ενώ άλλα επειδή ‘αποθαρρύνουν’ τις μέλισσες, που αποτελούν  λιγότερο αποτελεσματικούς επικονιαστές αφού χρησιμοποιούν σημαντικό ποσοστό της γύρης ως τροφή για τις προνύμφες τους [7]. Οι ερευνητές τροποποίησαν ‘χειρουργικά’ ορισμένα γνωρίσματα των ανθέων σε ένα φυτό που επικονιάζεται με μέλισσες, έτσι ώστε να μοιάζει με το συγγενικό είδος που επικονιάζεται με κολιμπρί (</a:t>
            </a:r>
            <a:r>
              <a:rPr lang="el-GR" b="1" dirty="0">
                <a:solidFill>
                  <a:schemeClr val="bg1"/>
                </a:solidFill>
                <a:latin typeface="+mn-lt"/>
              </a:rPr>
              <a:t>Εικόνα 3.18Β-Ε</a:t>
            </a:r>
            <a:r>
              <a:rPr lang="el-GR" dirty="0">
                <a:solidFill>
                  <a:schemeClr val="bg1"/>
                </a:solidFill>
                <a:latin typeface="+mn-lt"/>
              </a:rPr>
              <a:t>). Στη συνέχεια μέτρησαν τη μεταφορά γύρης στα ‘τροποποιημένα’ άνθη από βομβίνους και κολιμπρί. Η έρευνα κατέληξε στο συμπέρασμα ότι το κατώτερο “χείλος”, τυπικό για τα άνθη που επικονιάζονται από μέλισσες και το οποίο οι μέλισσες χρησιμοποιούν ως ‘εξέδρα προσγείωσης’ (βλέπε Εικόνα 3.18B), έχει συρρικνωθεί ή και χαθεί σε ορισμένα είδη που επικονιάζονται με πουλιά καθότι η απουσία του αποθαρρύνει τις μέλισσες (βλέπε Εικόνα 3.18Γ). Οι ανθήρες που προεξέχουν στα</a:t>
            </a:r>
          </a:p>
          <a:p>
            <a:r>
              <a:rPr lang="el-GR" dirty="0">
                <a:solidFill>
                  <a:schemeClr val="bg1"/>
                </a:solidFill>
                <a:latin typeface="+mn-lt"/>
              </a:rPr>
              <a:t>ορνιθόφιλα είδη αποτελούν επίσης μια ‘αντί-</a:t>
            </a:r>
            <a:r>
              <a:rPr lang="el-GR" dirty="0" err="1">
                <a:solidFill>
                  <a:schemeClr val="bg1"/>
                </a:solidFill>
                <a:latin typeface="+mn-lt"/>
              </a:rPr>
              <a:t>μέλισσ</a:t>
            </a:r>
            <a:r>
              <a:rPr lang="el-GR" dirty="0">
                <a:solidFill>
                  <a:schemeClr val="bg1"/>
                </a:solidFill>
                <a:latin typeface="+mn-lt"/>
              </a:rPr>
              <a:t>α’ προσαρμογή (βλέπε Εικόνα 3.18Δ) ενώ ο στενά περισταλμένος σωλήνας της στεφάνης (βλέπε Εικόνα 3.18E) είναι ταυτόχρονα ‘υπέρ-</a:t>
            </a:r>
            <a:r>
              <a:rPr lang="el-GR" dirty="0" err="1">
                <a:solidFill>
                  <a:schemeClr val="bg1"/>
                </a:solidFill>
                <a:latin typeface="+mn-lt"/>
              </a:rPr>
              <a:t>πτην</a:t>
            </a:r>
            <a:r>
              <a:rPr lang="el-GR" dirty="0">
                <a:solidFill>
                  <a:schemeClr val="bg1"/>
                </a:solidFill>
                <a:latin typeface="+mn-lt"/>
              </a:rPr>
              <a:t>ό’ και ‘αντί-</a:t>
            </a:r>
            <a:r>
              <a:rPr lang="el-GR" dirty="0" err="1">
                <a:solidFill>
                  <a:schemeClr val="bg1"/>
                </a:solidFill>
                <a:latin typeface="+mn-lt"/>
              </a:rPr>
              <a:t>μέλισσ</a:t>
            </a:r>
            <a:r>
              <a:rPr lang="el-GR" dirty="0">
                <a:solidFill>
                  <a:schemeClr val="bg1"/>
                </a:solidFill>
                <a:latin typeface="+mn-lt"/>
              </a:rPr>
              <a:t>α’: αναγκάζει τα κολιμπρί να αφαιρούν περισσότερη γύρη αλλά εμποδίζει τις μέλισσες να αποκτούν εύκολα νέκταρ.</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spect="1" noChangeArrowheads="1"/>
          </p:cNvPicPr>
          <p:nvPr/>
        </p:nvPicPr>
        <p:blipFill>
          <a:blip r:embed="rId3" cstate="print"/>
          <a:srcRect/>
          <a:stretch>
            <a:fillRect/>
          </a:stretch>
        </p:blipFill>
        <p:spPr bwMode="auto">
          <a:xfrm>
            <a:off x="323528" y="-9509"/>
            <a:ext cx="8460432" cy="689489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71691"/>
            <a:ext cx="9144000" cy="6278642"/>
          </a:xfrm>
          <a:prstGeom prst="rect">
            <a:avLst/>
          </a:prstGeom>
          <a:solidFill>
            <a:srgbClr val="FFFF00"/>
          </a:solidFill>
        </p:spPr>
        <p:txBody>
          <a:bodyPr wrap="square">
            <a:spAutoFit/>
          </a:bodyPr>
          <a:lstStyle/>
          <a:p>
            <a:r>
              <a:rPr lang="el-GR" sz="2400" b="1" dirty="0">
                <a:solidFill>
                  <a:schemeClr val="bg1"/>
                </a:solidFill>
                <a:latin typeface="+mn-lt"/>
              </a:rPr>
              <a:t>Η ΣΥΓΚΡΙΤΙΚΗ ΜΕΘΟΔΟΣ</a:t>
            </a:r>
          </a:p>
          <a:p>
            <a:r>
              <a:rPr lang="el-GR" dirty="0">
                <a:solidFill>
                  <a:schemeClr val="bg1"/>
                </a:solidFill>
                <a:latin typeface="+mn-lt"/>
              </a:rPr>
              <a:t>Ένας αποτελεσματικός τρόπος για να συμπεράνουμε σχετικά με την προσαρμοστική σημασία ενός γνωρίσματος είναι η </a:t>
            </a:r>
            <a:r>
              <a:rPr lang="el-GR" b="1" dirty="0">
                <a:solidFill>
                  <a:schemeClr val="bg1"/>
                </a:solidFill>
                <a:latin typeface="+mn-lt"/>
              </a:rPr>
              <a:t>συγκριτική μέθοδος (</a:t>
            </a:r>
            <a:r>
              <a:rPr lang="el-GR" b="1" dirty="0" err="1">
                <a:solidFill>
                  <a:schemeClr val="bg1"/>
                </a:solidFill>
                <a:latin typeface="+mn-lt"/>
              </a:rPr>
              <a:t>comparative</a:t>
            </a:r>
            <a:r>
              <a:rPr lang="el-GR" b="1" dirty="0">
                <a:solidFill>
                  <a:schemeClr val="bg1"/>
                </a:solidFill>
                <a:latin typeface="+mn-lt"/>
              </a:rPr>
              <a:t> </a:t>
            </a:r>
            <a:r>
              <a:rPr lang="el-GR" b="1" dirty="0" err="1">
                <a:solidFill>
                  <a:schemeClr val="bg1"/>
                </a:solidFill>
                <a:latin typeface="+mn-lt"/>
              </a:rPr>
              <a:t>method</a:t>
            </a:r>
            <a:r>
              <a:rPr lang="el-GR" b="1" dirty="0">
                <a:solidFill>
                  <a:schemeClr val="bg1"/>
                </a:solidFill>
                <a:latin typeface="+mn-lt"/>
              </a:rPr>
              <a:t>)</a:t>
            </a:r>
            <a:r>
              <a:rPr lang="el-GR" dirty="0">
                <a:solidFill>
                  <a:schemeClr val="bg1"/>
                </a:solidFill>
                <a:latin typeface="+mn-lt"/>
              </a:rPr>
              <a:t>, η οποία συνίσταται στη </a:t>
            </a:r>
            <a:r>
              <a:rPr lang="el-GR" i="1" dirty="0">
                <a:solidFill>
                  <a:schemeClr val="bg1"/>
                </a:solidFill>
                <a:latin typeface="+mn-lt"/>
              </a:rPr>
              <a:t>σύγκριση ομάδων ειδών στα οποία τίθενται ή ελέγχονται υποθέσεις για την προσαρμογή και άλλα εξελικτικά φαινόμενα. </a:t>
            </a:r>
            <a:r>
              <a:rPr lang="el-GR" dirty="0">
                <a:solidFill>
                  <a:schemeClr val="bg1"/>
                </a:solidFill>
                <a:latin typeface="+mn-lt"/>
              </a:rPr>
              <a:t>Η μέθοδος αυτή αντλεί δεδομένα από τα “φυσικά εξελικτικά  πειράματα” που παρέχει η συγκλίνουσα εξέλιξη. Εάν ένα γνώρισμα εμφανίζεται εξελικτικά, με ανεξάρτητο τρόπο, σε πολλές γενεαλογικές γραμμές λόγω μιας παρόμοιας επιλεκτικής πίεσης, μας δίνεται η δυνατότητα να συμπεράνουμε σχετικά με τη λειτουργία αυτού του γνωρίσματος προσδιορίζοντας τον οικολογικό ή άλλο επιλεκτικό παράγοντα με τον οποίο συσχετίζεται. Για παράδειγμα, ένα μακρύ, λεπτό ράμφος έχει εξελιχθεί σε τουλάχιστον έξι γενεαλογικές γραμμές πουλιών που τρέφονται με νέκταρ, ενώ πολλά φυτά που επικονιάζονται από αυτά τα πουλιά έχουν ανεξάρτητα εξελίξει ελκυστικούς χρωματισμούς, κόκκινο και πορτοκαλί, καθώς και μια σωληνοειδή μορφή που εμποδίζει την πρόσβαση στις μέλισσες (βλέπε Εικόνα 2.22). Μεταξύ των ψαριών, οι γρήγορα κινούμενοι θηρευτές των ανοιχτών θαλασσών, αν και ανήκουν σε πολλές διαφορετικές οικογένειες, έχουν αποκτήσει ένα σώμα με παρόμοια υδροδυναμική μορφή, με διχαλωτό ουραίο πτερύγιο και λεπτή βάση ουράς (ουραίο μίσχο), ενώ τα ψάρια</a:t>
            </a:r>
          </a:p>
          <a:p>
            <a:r>
              <a:rPr lang="el-GR" dirty="0">
                <a:solidFill>
                  <a:schemeClr val="bg1"/>
                </a:solidFill>
                <a:latin typeface="+mn-lt"/>
              </a:rPr>
              <a:t>που ζουν σε περίπλοκα περιβάλλοντα, όπως ανάμεσα σε κοράλλια ή υποβρύχια βλάστηση, διαθέτουν ένα πλατύ, συμπιεσμένο σώμα που τους επιτρέπει να μεταβάλλουν γρήγορα κατεύθυνση (</a:t>
            </a:r>
            <a:r>
              <a:rPr lang="el-GR" b="1" dirty="0">
                <a:solidFill>
                  <a:schemeClr val="bg1"/>
                </a:solidFill>
                <a:latin typeface="+mn-lt"/>
              </a:rPr>
              <a:t>Εικόνα </a:t>
            </a:r>
            <a:r>
              <a:rPr lang="en-US" b="1" dirty="0">
                <a:solidFill>
                  <a:schemeClr val="bg1"/>
                </a:solidFill>
                <a:latin typeface="+mn-lt"/>
              </a:rPr>
              <a:t>3.19</a:t>
            </a:r>
            <a:r>
              <a:rPr lang="en-US" dirty="0">
                <a:solidFill>
                  <a:schemeClr val="bg1"/>
                </a:solidFill>
                <a:latin typeface="+mn-lt"/>
              </a:rPr>
              <a:t>).</a:t>
            </a:r>
            <a:endParaRPr lang="el-GR" dirty="0">
              <a:solidFill>
                <a:schemeClr val="bg1"/>
              </a:solidFill>
              <a:latin typeface="+mn-lt"/>
            </a:endParaRPr>
          </a:p>
          <a:p>
            <a:r>
              <a:rPr lang="el-GR" dirty="0">
                <a:solidFill>
                  <a:schemeClr val="bg1"/>
                </a:solidFill>
                <a:latin typeface="+mn-lt"/>
              </a:rPr>
              <a:t>Οι προβλέψεις αυτές που εξάγονται από υποθέσεις συνιστούν την </a:t>
            </a:r>
            <a:r>
              <a:rPr lang="el-GR" b="1" dirty="0" err="1">
                <a:solidFill>
                  <a:schemeClr val="bg1"/>
                </a:solidFill>
                <a:latin typeface="+mn-lt"/>
              </a:rPr>
              <a:t>υποθετικο</a:t>
            </a:r>
            <a:r>
              <a:rPr lang="el-GR" b="1" dirty="0">
                <a:solidFill>
                  <a:schemeClr val="bg1"/>
                </a:solidFill>
                <a:latin typeface="+mn-lt"/>
              </a:rPr>
              <a:t>-παραγωγική μέθοδο (</a:t>
            </a:r>
            <a:r>
              <a:rPr lang="en-US" b="1" dirty="0" err="1">
                <a:solidFill>
                  <a:schemeClr val="bg1"/>
                </a:solidFill>
                <a:latin typeface="+mn-lt"/>
              </a:rPr>
              <a:t>hypothetico</a:t>
            </a:r>
            <a:r>
              <a:rPr lang="en-US" b="1" dirty="0">
                <a:solidFill>
                  <a:schemeClr val="bg1"/>
                </a:solidFill>
                <a:latin typeface="+mn-lt"/>
              </a:rPr>
              <a:t>-deductive method)</a:t>
            </a:r>
            <a:r>
              <a:rPr lang="en-US" dirty="0">
                <a:solidFill>
                  <a:schemeClr val="bg1"/>
                </a:solidFill>
                <a:latin typeface="+mn-lt"/>
              </a:rPr>
              <a:t>, </a:t>
            </a:r>
            <a:r>
              <a:rPr lang="el-GR" dirty="0">
                <a:solidFill>
                  <a:schemeClr val="bg1"/>
                </a:solidFill>
                <a:latin typeface="+mn-lt"/>
              </a:rPr>
              <a:t>της οποίας ο Δαρβίνος υπήρξε ένας από τους πρώτους επιτυχημένους θιασώτες [16, 45].</a:t>
            </a:r>
          </a:p>
        </p:txBody>
      </p:sp>
      <p:sp>
        <p:nvSpPr>
          <p:cNvPr id="4" name="TextBox 4"/>
          <p:cNvSpPr txBox="1"/>
          <p:nvPr/>
        </p:nvSpPr>
        <p:spPr>
          <a:xfrm>
            <a:off x="0" y="-27384"/>
            <a:ext cx="9144000" cy="646331"/>
          </a:xfrm>
          <a:prstGeom prst="rect">
            <a:avLst/>
          </a:prstGeom>
          <a:solidFill>
            <a:srgbClr val="002060"/>
          </a:solidFill>
        </p:spPr>
        <p:txBody>
          <a:bodyPr wrap="square" rtlCol="0">
            <a:spAutoFit/>
          </a:bodyPr>
          <a:lstStyle/>
          <a:p>
            <a:r>
              <a:rPr lang="el-GR" sz="3600" b="1" dirty="0">
                <a:latin typeface="+mn-lt"/>
              </a:rPr>
              <a:t>Αναγνωρίζοντας τις προσαρμογές…(7)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400556" y="1412776"/>
            <a:ext cx="8725209" cy="3416320"/>
          </a:xfrm>
          <a:prstGeom prst="rect">
            <a:avLst/>
          </a:prstGeom>
          <a:noFill/>
        </p:spPr>
        <p:txBody>
          <a:bodyPr wrap="none" rtlCol="0">
            <a:spAutoFit/>
          </a:bodyPr>
          <a:lstStyle/>
          <a:p>
            <a:pPr algn="ctr"/>
            <a:r>
              <a:rPr lang="el-GR" sz="5400" b="1" dirty="0">
                <a:solidFill>
                  <a:srgbClr val="66CCFF"/>
                </a:solidFill>
                <a:latin typeface="+mn-lt"/>
              </a:rPr>
              <a:t>Νομοτελειακή αιτιοκρατία</a:t>
            </a:r>
          </a:p>
          <a:p>
            <a:pPr algn="ctr"/>
            <a:r>
              <a:rPr lang="el-GR" sz="5400" b="1" dirty="0">
                <a:solidFill>
                  <a:srgbClr val="66CCFF"/>
                </a:solidFill>
                <a:latin typeface="+mn-lt"/>
              </a:rPr>
              <a:t>ή τύχη και </a:t>
            </a:r>
            <a:r>
              <a:rPr lang="el-GR" sz="5400" b="1" dirty="0" err="1">
                <a:solidFill>
                  <a:srgbClr val="66CCFF"/>
                </a:solidFill>
                <a:latin typeface="+mn-lt"/>
              </a:rPr>
              <a:t>ενδεχομενικότητα</a:t>
            </a:r>
            <a:r>
              <a:rPr lang="en-US" sz="5400" b="1" dirty="0">
                <a:solidFill>
                  <a:srgbClr val="66CCFF"/>
                </a:solidFill>
                <a:latin typeface="+mn-lt"/>
              </a:rPr>
              <a:t>;</a:t>
            </a:r>
            <a:endParaRPr lang="el-GR" sz="5400" b="1" dirty="0">
              <a:solidFill>
                <a:srgbClr val="66CCFF"/>
              </a:solidFill>
              <a:latin typeface="+mn-lt"/>
            </a:endParaRPr>
          </a:p>
          <a:p>
            <a:pPr algn="ctr"/>
            <a:r>
              <a:rPr lang="el-GR" sz="5400" b="1" dirty="0">
                <a:solidFill>
                  <a:srgbClr val="66CCFF"/>
                </a:solidFill>
                <a:latin typeface="+mn-lt"/>
              </a:rPr>
              <a:t>Τα μοναδικά γεγονότα</a:t>
            </a:r>
          </a:p>
          <a:p>
            <a:pPr algn="ctr"/>
            <a:r>
              <a:rPr lang="el-GR" sz="5400" b="1" dirty="0">
                <a:solidFill>
                  <a:srgbClr val="66CCFF"/>
                </a:solidFill>
                <a:latin typeface="+mn-lt"/>
              </a:rPr>
              <a:t>(</a:t>
            </a:r>
            <a:r>
              <a:rPr lang="en-US" sz="5400" b="1" dirty="0">
                <a:solidFill>
                  <a:srgbClr val="66CCFF"/>
                </a:solidFill>
                <a:latin typeface="+mn-lt"/>
              </a:rPr>
              <a:t>singularities</a:t>
            </a:r>
            <a:r>
              <a:rPr lang="el-GR" sz="5400" b="1" dirty="0">
                <a:solidFill>
                  <a:srgbClr val="66CCFF"/>
                </a:solidFill>
                <a:latin typeface="+mn-lt"/>
              </a:rPr>
              <a:t>) στην εξέλιξη </a:t>
            </a:r>
            <a:endParaRPr lang="en-US" sz="5400" b="1" dirty="0">
              <a:solidFill>
                <a:srgbClr val="66CCFF"/>
              </a:solidFill>
              <a:latin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spect="1" noChangeArrowheads="1"/>
          </p:cNvPicPr>
          <p:nvPr/>
        </p:nvPicPr>
        <p:blipFill>
          <a:blip r:embed="rId3" cstate="print"/>
          <a:srcRect/>
          <a:stretch>
            <a:fillRect/>
          </a:stretch>
        </p:blipFill>
        <p:spPr bwMode="auto">
          <a:xfrm>
            <a:off x="-108520" y="-1"/>
            <a:ext cx="7236296" cy="6815931"/>
          </a:xfrm>
          <a:prstGeom prst="rect">
            <a:avLst/>
          </a:prstGeom>
          <a:noFill/>
          <a:ln w="9525">
            <a:noFill/>
            <a:miter lim="800000"/>
            <a:headEnd/>
            <a:tailEnd/>
          </a:ln>
        </p:spPr>
      </p:pic>
      <p:sp>
        <p:nvSpPr>
          <p:cNvPr id="4" name="3 - Ορθογώνιο"/>
          <p:cNvSpPr/>
          <p:nvPr/>
        </p:nvSpPr>
        <p:spPr>
          <a:xfrm>
            <a:off x="7200800" y="188640"/>
            <a:ext cx="2051720" cy="6186309"/>
          </a:xfrm>
          <a:prstGeom prst="rect">
            <a:avLst/>
          </a:prstGeom>
        </p:spPr>
        <p:txBody>
          <a:bodyPr wrap="square">
            <a:spAutoFit/>
          </a:bodyPr>
          <a:lstStyle/>
          <a:p>
            <a:r>
              <a:rPr lang="el-GR" sz="1200" b="1" dirty="0">
                <a:latin typeface="+mn-lt"/>
              </a:rPr>
              <a:t>Εικόνα 2.22 </a:t>
            </a:r>
            <a:r>
              <a:rPr lang="el-GR" sz="1200" dirty="0">
                <a:latin typeface="+mn-lt"/>
              </a:rPr>
              <a:t>Παραδείγματα συγκλίνουσας εξέλιξης. Πολλές ομάδες πουλιών έχουν ανεξάρτητα εξελίξει μακριά, λεπτά ράμφη</a:t>
            </a:r>
          </a:p>
          <a:p>
            <a:r>
              <a:rPr lang="el-GR" sz="1200" dirty="0">
                <a:latin typeface="+mn-lt"/>
              </a:rPr>
              <a:t>για να τρέφονται με νέκταρ που παράγεται στη βάση μακριών, σωληνωτών ανθέων.</a:t>
            </a:r>
            <a:endParaRPr lang="en-US" sz="1200" dirty="0">
              <a:latin typeface="+mn-lt"/>
            </a:endParaRPr>
          </a:p>
          <a:p>
            <a:r>
              <a:rPr lang="el-GR" sz="1200" dirty="0">
                <a:latin typeface="+mn-lt"/>
              </a:rPr>
              <a:t>(Α) Κολιμπρί, οικογένεια </a:t>
            </a:r>
            <a:r>
              <a:rPr lang="el-GR" sz="1200" dirty="0" err="1">
                <a:latin typeface="+mn-lt"/>
              </a:rPr>
              <a:t>Trochilidae</a:t>
            </a:r>
            <a:r>
              <a:rPr lang="el-GR" sz="1200" dirty="0">
                <a:latin typeface="+mn-lt"/>
              </a:rPr>
              <a:t>. Αυτό το</a:t>
            </a:r>
            <a:r>
              <a:rPr lang="en-US" sz="1200" dirty="0">
                <a:latin typeface="+mn-lt"/>
              </a:rPr>
              <a:t> </a:t>
            </a:r>
            <a:r>
              <a:rPr lang="el-GR" sz="1200" dirty="0">
                <a:latin typeface="+mn-lt"/>
              </a:rPr>
              <a:t>βιολετί κολιμπρί, </a:t>
            </a:r>
            <a:r>
              <a:rPr lang="en-US" sz="1200" i="1" dirty="0" err="1">
                <a:latin typeface="+mn-lt"/>
              </a:rPr>
              <a:t>Campylopterus</a:t>
            </a:r>
            <a:r>
              <a:rPr lang="en-US" sz="1200" i="1" dirty="0">
                <a:latin typeface="+mn-lt"/>
              </a:rPr>
              <a:t> </a:t>
            </a:r>
            <a:r>
              <a:rPr lang="en-US" sz="1200" i="1" dirty="0" err="1">
                <a:latin typeface="+mn-lt"/>
              </a:rPr>
              <a:t>hemileucurus</a:t>
            </a:r>
            <a:r>
              <a:rPr lang="en-US" sz="1200" i="1" dirty="0">
                <a:latin typeface="+mn-lt"/>
              </a:rPr>
              <a:t>, </a:t>
            </a:r>
            <a:r>
              <a:rPr lang="el-GR" sz="1200" dirty="0">
                <a:latin typeface="+mn-lt"/>
              </a:rPr>
              <a:t>είναι από την Κόστα Ρίκα.</a:t>
            </a:r>
            <a:endParaRPr lang="en-US" sz="1200" dirty="0">
              <a:latin typeface="+mn-lt"/>
            </a:endParaRPr>
          </a:p>
          <a:p>
            <a:r>
              <a:rPr lang="el-GR" sz="1200" dirty="0">
                <a:latin typeface="+mn-lt"/>
              </a:rPr>
              <a:t>(Β) </a:t>
            </a:r>
            <a:r>
              <a:rPr lang="el-GR" sz="1200" dirty="0" err="1">
                <a:latin typeface="+mn-lt"/>
              </a:rPr>
              <a:t>Ηλιοπούλι</a:t>
            </a:r>
            <a:r>
              <a:rPr lang="el-GR" sz="1200" dirty="0">
                <a:latin typeface="+mn-lt"/>
              </a:rPr>
              <a:t>, οικογένεια </a:t>
            </a:r>
            <a:r>
              <a:rPr lang="en-US" sz="1200" dirty="0" err="1">
                <a:latin typeface="+mn-lt"/>
              </a:rPr>
              <a:t>Nectarinidae</a:t>
            </a:r>
            <a:r>
              <a:rPr lang="en-US" sz="1200" dirty="0">
                <a:latin typeface="+mn-lt"/>
              </a:rPr>
              <a:t>. </a:t>
            </a:r>
            <a:r>
              <a:rPr lang="el-GR" sz="1200" dirty="0">
                <a:latin typeface="+mn-lt"/>
              </a:rPr>
              <a:t>Το </a:t>
            </a:r>
            <a:r>
              <a:rPr lang="en-US" sz="1200" i="1" dirty="0" err="1">
                <a:latin typeface="+mn-lt"/>
              </a:rPr>
              <a:t>Nectarinia</a:t>
            </a:r>
            <a:endParaRPr lang="en-US" sz="1200" i="1" dirty="0">
              <a:latin typeface="+mn-lt"/>
            </a:endParaRPr>
          </a:p>
          <a:p>
            <a:r>
              <a:rPr lang="el-GR" sz="1200" i="1" dirty="0" err="1">
                <a:latin typeface="+mn-lt"/>
              </a:rPr>
              <a:t>afra</a:t>
            </a:r>
            <a:r>
              <a:rPr lang="el-GR" sz="1200" i="1" dirty="0">
                <a:latin typeface="+mn-lt"/>
              </a:rPr>
              <a:t> </a:t>
            </a:r>
            <a:r>
              <a:rPr lang="el-GR" sz="1200" dirty="0">
                <a:latin typeface="+mn-lt"/>
              </a:rPr>
              <a:t>ζει στη Νότια Αφρική. Και τα φυτά που επικονιάζονται από πουλιά, έχουν υποστεί σύγκλιση στα χαρακτηριστικά του άνθους.</a:t>
            </a:r>
          </a:p>
          <a:p>
            <a:r>
              <a:rPr lang="el-GR" sz="1200" dirty="0">
                <a:latin typeface="+mn-lt"/>
              </a:rPr>
              <a:t>Ένα μακρύ, σωληνωτό άνθος, συχνά κόκκινο ή πορτοκαλί, έχει ανεξάρτητα εξελιχθεί σε πολλές ομάδες φυτών που επικονιάζονται από πουλιά. (Γ) Η </a:t>
            </a:r>
            <a:r>
              <a:rPr lang="el-GR" sz="1200" i="1" dirty="0" err="1">
                <a:latin typeface="+mn-lt"/>
              </a:rPr>
              <a:t>Erythrina</a:t>
            </a:r>
            <a:r>
              <a:rPr lang="el-GR" sz="1200" i="1" dirty="0">
                <a:latin typeface="+mn-lt"/>
              </a:rPr>
              <a:t>, μέλος της οικογένειας των ψυχανθών, </a:t>
            </a:r>
            <a:r>
              <a:rPr lang="el-GR" sz="1200" dirty="0" err="1">
                <a:latin typeface="+mn-lt"/>
              </a:rPr>
              <a:t>Fabaceae</a:t>
            </a:r>
            <a:r>
              <a:rPr lang="el-GR" sz="1200" dirty="0">
                <a:latin typeface="+mn-lt"/>
              </a:rPr>
              <a:t>. (Δ) Τα </a:t>
            </a:r>
            <a:r>
              <a:rPr lang="el-GR" sz="1200" dirty="0" err="1">
                <a:latin typeface="+mn-lt"/>
              </a:rPr>
              <a:t>ηλιοπούλια</a:t>
            </a:r>
            <a:r>
              <a:rPr lang="el-GR" sz="1200" dirty="0">
                <a:latin typeface="+mn-lt"/>
              </a:rPr>
              <a:t> στην Αφρική και τη Μέση</a:t>
            </a:r>
          </a:p>
          <a:p>
            <a:r>
              <a:rPr lang="el-GR" sz="1200" dirty="0">
                <a:latin typeface="+mn-lt"/>
              </a:rPr>
              <a:t>Ανατολή επισκέπτονται πολλά είδη </a:t>
            </a:r>
            <a:r>
              <a:rPr lang="el-GR" sz="1200" i="1" dirty="0" err="1">
                <a:latin typeface="+mn-lt"/>
              </a:rPr>
              <a:t>Aloe</a:t>
            </a:r>
            <a:r>
              <a:rPr lang="el-GR" sz="1200" i="1" dirty="0">
                <a:latin typeface="+mn-lt"/>
              </a:rPr>
              <a:t> </a:t>
            </a:r>
            <a:r>
              <a:rPr lang="el-GR" sz="1200" dirty="0">
                <a:latin typeface="+mn-lt"/>
              </a:rPr>
              <a:t>(</a:t>
            </a:r>
            <a:r>
              <a:rPr lang="el-GR" sz="1200" dirty="0" err="1">
                <a:latin typeface="+mn-lt"/>
              </a:rPr>
              <a:t>Asphodelaceae</a:t>
            </a:r>
            <a:r>
              <a:rPr lang="el-GR" sz="1200" dirty="0">
                <a:latin typeface="+mn-lt"/>
              </a:rPr>
              <a:t>).</a:t>
            </a:r>
            <a:endParaRPr lang="en-US" sz="1200" dirty="0">
              <a:latin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323528" y="0"/>
            <a:ext cx="8557110"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51520" y="474345"/>
            <a:ext cx="8892480" cy="4708981"/>
          </a:xfrm>
          <a:prstGeom prst="rect">
            <a:avLst/>
          </a:prstGeom>
        </p:spPr>
        <p:txBody>
          <a:bodyPr wrap="square">
            <a:spAutoFit/>
          </a:bodyPr>
          <a:lstStyle/>
          <a:p>
            <a:pPr algn="ctr"/>
            <a:r>
              <a:rPr lang="el-GR" sz="3600" b="1" dirty="0">
                <a:solidFill>
                  <a:srgbClr val="00B0F0"/>
                </a:solidFill>
                <a:latin typeface="+mn-lt"/>
              </a:rPr>
              <a:t>Τι να μην περιμένουμε από τη φυσική</a:t>
            </a:r>
          </a:p>
          <a:p>
            <a:pPr algn="ctr"/>
            <a:r>
              <a:rPr lang="el-GR" sz="3600" b="1" dirty="0">
                <a:solidFill>
                  <a:srgbClr val="00B0F0"/>
                </a:solidFill>
                <a:latin typeface="+mn-lt"/>
              </a:rPr>
              <a:t>επιλογή</a:t>
            </a:r>
          </a:p>
          <a:p>
            <a:endParaRPr lang="el-GR" dirty="0">
              <a:latin typeface="+mn-lt"/>
            </a:endParaRPr>
          </a:p>
          <a:p>
            <a:endParaRPr lang="el-GR" dirty="0">
              <a:latin typeface="+mn-lt"/>
            </a:endParaRPr>
          </a:p>
          <a:p>
            <a:r>
              <a:rPr lang="el-GR" sz="2400" dirty="0">
                <a:latin typeface="+mn-lt"/>
              </a:rPr>
              <a:t>Η επιλογή στα επίπεδα των γονιδίων και των ατόμων είναι εγγενώς “εγωιστική”: το γονίδιο ή ο γονότυπος με το μεγαλύτερο τάχος (ρυθμό) αύξησης ‘εξαπλώνεται’ σε βάρος των υπολοίπων. Η ποικιλία των εγωιστικών συμπεριφορών που ορισμένοι οργανισμοί ασκούν στα άλλα άτομα του ίδιου είδους, είναι εκπληκτική: από την άμυνα της </a:t>
            </a:r>
            <a:r>
              <a:rPr lang="el-GR" sz="2400" dirty="0" err="1">
                <a:latin typeface="+mn-lt"/>
              </a:rPr>
              <a:t>χωροκράτειάς</a:t>
            </a:r>
            <a:r>
              <a:rPr lang="el-GR" sz="2400" dirty="0">
                <a:latin typeface="+mn-lt"/>
              </a:rPr>
              <a:t> τους έως τον παρασιτισμό και την παιδοκτονία. Επίσης, η συνεργασία μεταξύ των οργανισμών απαιτεί ειδικές ερμηνείες, όπως είναι η επιλογή συγγενών.</a:t>
            </a:r>
            <a:endParaRPr lang="en-US" sz="2400" dirty="0">
              <a:latin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12" y="4581128"/>
            <a:ext cx="9108504" cy="2308324"/>
          </a:xfrm>
          <a:prstGeom prst="rect">
            <a:avLst/>
          </a:prstGeom>
          <a:solidFill>
            <a:srgbClr val="99FF33"/>
          </a:solidFill>
        </p:spPr>
        <p:txBody>
          <a:bodyPr wrap="square">
            <a:spAutoFit/>
          </a:bodyPr>
          <a:lstStyle/>
          <a:p>
            <a:r>
              <a:rPr lang="el-GR" dirty="0">
                <a:solidFill>
                  <a:schemeClr val="bg1"/>
                </a:solidFill>
                <a:latin typeface="+mn-lt"/>
              </a:rPr>
              <a:t>Επειδή η αρχή που διέπει την επιλογή συγγενών</a:t>
            </a:r>
            <a:r>
              <a:rPr lang="en-US" dirty="0">
                <a:solidFill>
                  <a:schemeClr val="bg1"/>
                </a:solidFill>
                <a:latin typeface="+mn-lt"/>
              </a:rPr>
              <a:t> </a:t>
            </a:r>
            <a:r>
              <a:rPr lang="el-GR" dirty="0">
                <a:solidFill>
                  <a:schemeClr val="bg1"/>
                </a:solidFill>
                <a:latin typeface="+mn-lt"/>
              </a:rPr>
              <a:t>δεν μπορεί να λειτουργήσει πέραν του είδους (δηλαδή σε ένα άλλο είδος), «η φυσική επιλογή δεν είναι δυνατόν να επιφέρει κάποια τροποποίηση σε ένα είδος, αποκλειστικά και μόνο για όφελος ενός άλλου είδους» (Δαρβίνος, </a:t>
            </a:r>
            <a:r>
              <a:rPr lang="el-GR" i="1" dirty="0">
                <a:solidFill>
                  <a:schemeClr val="bg1"/>
                </a:solidFill>
                <a:latin typeface="+mn-lt"/>
              </a:rPr>
              <a:t>Η Καταγωγή των Ειδών, </a:t>
            </a:r>
            <a:r>
              <a:rPr lang="el-GR" dirty="0">
                <a:solidFill>
                  <a:schemeClr val="bg1"/>
                </a:solidFill>
                <a:latin typeface="+mn-lt"/>
              </a:rPr>
              <a:t>Κεφάλαιο 6). Εάν ένα είδος επιδεικνύει συμπεριφορά που ευνοεί ένα άλλο είδος, είτε η συμπεριφορά είναι ευεργετική για τα άτομα που την ασκούν, όπως στις μέλισσες που αποκτούν τροφή από τα άνθη τα οποία επικονιάζουν, είτε το ένα είδος εξαπατάται από το άλλο, όπως στην περίπτωση των εντόμων που ‘</a:t>
            </a:r>
            <a:r>
              <a:rPr lang="el-GR" dirty="0" err="1">
                <a:solidFill>
                  <a:schemeClr val="bg1"/>
                </a:solidFill>
                <a:latin typeface="+mn-lt"/>
              </a:rPr>
              <a:t>ψευδοσυνουσιάζονται</a:t>
            </a:r>
            <a:r>
              <a:rPr lang="el-GR" dirty="0">
                <a:solidFill>
                  <a:schemeClr val="bg1"/>
                </a:solidFill>
                <a:latin typeface="+mn-lt"/>
              </a:rPr>
              <a:t>’ με τα παραπλανητικά άνθη των ορχιδεών (</a:t>
            </a:r>
            <a:r>
              <a:rPr lang="el-GR" b="1" dirty="0">
                <a:solidFill>
                  <a:schemeClr val="bg1"/>
                </a:solidFill>
                <a:latin typeface="+mn-lt"/>
              </a:rPr>
              <a:t>Εικόνα 3.23).</a:t>
            </a:r>
            <a:endParaRPr lang="el-GR" dirty="0">
              <a:solidFill>
                <a:schemeClr val="bg1"/>
              </a:solidFill>
              <a:latin typeface="+mn-lt"/>
            </a:endParaRPr>
          </a:p>
        </p:txBody>
      </p:sp>
      <p:pic>
        <p:nvPicPr>
          <p:cNvPr id="106497" name="Picture 1"/>
          <p:cNvPicPr>
            <a:picLocks noChangeAspect="1" noChangeArrowheads="1"/>
          </p:cNvPicPr>
          <p:nvPr/>
        </p:nvPicPr>
        <p:blipFill>
          <a:blip r:embed="rId3" cstate="print"/>
          <a:srcRect/>
          <a:stretch>
            <a:fillRect/>
          </a:stretch>
        </p:blipFill>
        <p:spPr bwMode="auto">
          <a:xfrm>
            <a:off x="0" y="44624"/>
            <a:ext cx="9108504" cy="4631443"/>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0 - Ομάδα"/>
          <p:cNvGrpSpPr/>
          <p:nvPr/>
        </p:nvGrpSpPr>
        <p:grpSpPr>
          <a:xfrm>
            <a:off x="14745" y="1044116"/>
            <a:ext cx="9129255" cy="5337212"/>
            <a:chOff x="14745" y="756084"/>
            <a:chExt cx="9129255" cy="5337212"/>
          </a:xfrm>
        </p:grpSpPr>
        <p:grpSp>
          <p:nvGrpSpPr>
            <p:cNvPr id="3" name="9 - Ομάδα"/>
            <p:cNvGrpSpPr/>
            <p:nvPr/>
          </p:nvGrpSpPr>
          <p:grpSpPr>
            <a:xfrm>
              <a:off x="14745" y="756084"/>
              <a:ext cx="9129255" cy="5337212"/>
              <a:chOff x="14745" y="756084"/>
              <a:chExt cx="9129255" cy="5337212"/>
            </a:xfrm>
          </p:grpSpPr>
          <p:pic>
            <p:nvPicPr>
              <p:cNvPr id="146434" name="Picture 2"/>
              <p:cNvPicPr>
                <a:picLocks noChangeAspect="1" noChangeArrowheads="1"/>
              </p:cNvPicPr>
              <p:nvPr/>
            </p:nvPicPr>
            <p:blipFill>
              <a:blip r:embed="rId3" cstate="print"/>
              <a:srcRect/>
              <a:stretch>
                <a:fillRect/>
              </a:stretch>
            </p:blipFill>
            <p:spPr bwMode="auto">
              <a:xfrm>
                <a:off x="14745" y="756084"/>
                <a:ext cx="9129255" cy="5337212"/>
              </a:xfrm>
              <a:prstGeom prst="rect">
                <a:avLst/>
              </a:prstGeom>
              <a:noFill/>
              <a:ln w="9525">
                <a:noFill/>
                <a:miter lim="800000"/>
                <a:headEnd/>
                <a:tailEnd/>
              </a:ln>
            </p:spPr>
          </p:pic>
          <p:pic>
            <p:nvPicPr>
              <p:cNvPr id="122882" name="Picture 2"/>
              <p:cNvPicPr>
                <a:picLocks noChangeAspect="1" noChangeArrowheads="1"/>
              </p:cNvPicPr>
              <p:nvPr/>
            </p:nvPicPr>
            <p:blipFill>
              <a:blip r:embed="rId4" cstate="print"/>
              <a:srcRect/>
              <a:stretch>
                <a:fillRect/>
              </a:stretch>
            </p:blipFill>
            <p:spPr bwMode="auto">
              <a:xfrm>
                <a:off x="4427984" y="764704"/>
                <a:ext cx="2244096" cy="1945539"/>
              </a:xfrm>
              <a:prstGeom prst="rect">
                <a:avLst/>
              </a:prstGeom>
              <a:noFill/>
              <a:ln w="9525">
                <a:noFill/>
                <a:miter lim="800000"/>
                <a:headEnd/>
                <a:tailEnd/>
              </a:ln>
            </p:spPr>
          </p:pic>
          <p:pic>
            <p:nvPicPr>
              <p:cNvPr id="122885" name="Picture 5"/>
              <p:cNvPicPr>
                <a:picLocks noChangeAspect="1" noChangeArrowheads="1"/>
              </p:cNvPicPr>
              <p:nvPr/>
            </p:nvPicPr>
            <p:blipFill>
              <a:blip r:embed="rId5" cstate="print"/>
              <a:srcRect/>
              <a:stretch>
                <a:fillRect/>
              </a:stretch>
            </p:blipFill>
            <p:spPr bwMode="auto">
              <a:xfrm>
                <a:off x="107505" y="3996322"/>
                <a:ext cx="1944216" cy="2024966"/>
              </a:xfrm>
              <a:prstGeom prst="rect">
                <a:avLst/>
              </a:prstGeom>
              <a:noFill/>
              <a:ln w="9525">
                <a:noFill/>
                <a:miter lim="800000"/>
                <a:headEnd/>
                <a:tailEnd/>
              </a:ln>
            </p:spPr>
          </p:pic>
          <p:pic>
            <p:nvPicPr>
              <p:cNvPr id="122886" name="Picture 6"/>
              <p:cNvPicPr>
                <a:picLocks noChangeAspect="1" noChangeArrowheads="1"/>
              </p:cNvPicPr>
              <p:nvPr/>
            </p:nvPicPr>
            <p:blipFill>
              <a:blip r:embed="rId6" cstate="print"/>
              <a:srcRect/>
              <a:stretch>
                <a:fillRect/>
              </a:stretch>
            </p:blipFill>
            <p:spPr bwMode="auto">
              <a:xfrm>
                <a:off x="2051720" y="4005064"/>
                <a:ext cx="1968451" cy="1303902"/>
              </a:xfrm>
              <a:prstGeom prst="rect">
                <a:avLst/>
              </a:prstGeom>
              <a:noFill/>
              <a:ln w="9525">
                <a:noFill/>
                <a:miter lim="800000"/>
                <a:headEnd/>
                <a:tailEnd/>
              </a:ln>
            </p:spPr>
          </p:pic>
          <p:pic>
            <p:nvPicPr>
              <p:cNvPr id="122887" name="Picture 7"/>
              <p:cNvPicPr>
                <a:picLocks noChangeAspect="1" noChangeArrowheads="1"/>
              </p:cNvPicPr>
              <p:nvPr/>
            </p:nvPicPr>
            <p:blipFill>
              <a:blip r:embed="rId7" cstate="print"/>
              <a:srcRect/>
              <a:stretch>
                <a:fillRect/>
              </a:stretch>
            </p:blipFill>
            <p:spPr bwMode="auto">
              <a:xfrm>
                <a:off x="2051720" y="5373216"/>
                <a:ext cx="2304256" cy="623677"/>
              </a:xfrm>
              <a:prstGeom prst="rect">
                <a:avLst/>
              </a:prstGeom>
              <a:noFill/>
              <a:ln w="9525">
                <a:noFill/>
                <a:miter lim="800000"/>
                <a:headEnd/>
                <a:tailEnd/>
              </a:ln>
            </p:spPr>
          </p:pic>
        </p:grpSp>
        <p:pic>
          <p:nvPicPr>
            <p:cNvPr id="122883" name="Picture 3"/>
            <p:cNvPicPr>
              <a:picLocks noChangeAspect="1" noChangeArrowheads="1"/>
            </p:cNvPicPr>
            <p:nvPr/>
          </p:nvPicPr>
          <p:blipFill>
            <a:blip r:embed="rId8" cstate="print"/>
            <a:srcRect/>
            <a:stretch>
              <a:fillRect/>
            </a:stretch>
          </p:blipFill>
          <p:spPr bwMode="auto">
            <a:xfrm>
              <a:off x="4472880" y="2708920"/>
              <a:ext cx="2979440" cy="475169"/>
            </a:xfrm>
            <a:prstGeom prst="rect">
              <a:avLst/>
            </a:prstGeom>
            <a:noFill/>
            <a:ln w="9525">
              <a:noFill/>
              <a:miter lim="800000"/>
              <a:headEnd/>
              <a:tailEnd/>
            </a:ln>
          </p:spPr>
        </p:pic>
      </p:grpSp>
      <p:sp>
        <p:nvSpPr>
          <p:cNvPr id="10" name="TextBox 4"/>
          <p:cNvSpPr txBox="1"/>
          <p:nvPr/>
        </p:nvSpPr>
        <p:spPr>
          <a:xfrm>
            <a:off x="0" y="-27384"/>
            <a:ext cx="9144000" cy="1015663"/>
          </a:xfrm>
          <a:prstGeom prst="rect">
            <a:avLst/>
          </a:prstGeom>
          <a:solidFill>
            <a:srgbClr val="002060"/>
          </a:solidFill>
        </p:spPr>
        <p:txBody>
          <a:bodyPr wrap="square" rtlCol="0">
            <a:spAutoFit/>
          </a:bodyPr>
          <a:lstStyle/>
          <a:p>
            <a:pPr algn="ctr"/>
            <a:r>
              <a:rPr lang="el-GR" sz="3600" b="1" dirty="0">
                <a:latin typeface="+mn-lt"/>
              </a:rPr>
              <a:t>Η Εξέλιξη εν δράσει (1)</a:t>
            </a:r>
          </a:p>
          <a:p>
            <a:pPr algn="ctr"/>
            <a:r>
              <a:rPr lang="el-GR" sz="2400" b="1" dirty="0">
                <a:latin typeface="+mn-lt"/>
              </a:rPr>
              <a:t>Η επιλεκτική πίεση των ξενικών ειδών</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0" y="-27384"/>
            <a:ext cx="9144000" cy="1015663"/>
          </a:xfrm>
          <a:prstGeom prst="rect">
            <a:avLst/>
          </a:prstGeom>
          <a:solidFill>
            <a:srgbClr val="002060"/>
          </a:solidFill>
        </p:spPr>
        <p:txBody>
          <a:bodyPr wrap="square" rtlCol="0">
            <a:spAutoFit/>
          </a:bodyPr>
          <a:lstStyle/>
          <a:p>
            <a:pPr algn="ctr"/>
            <a:r>
              <a:rPr lang="el-GR" sz="3600" b="1" dirty="0">
                <a:latin typeface="+mn-lt"/>
              </a:rPr>
              <a:t>Η Εξέλιξη εν δράσει (2)</a:t>
            </a:r>
          </a:p>
          <a:p>
            <a:pPr algn="ctr"/>
            <a:r>
              <a:rPr lang="el-GR" sz="2400" b="1" dirty="0">
                <a:latin typeface="+mn-lt"/>
              </a:rPr>
              <a:t>Η άνοδος και η πτώση του βιομηχανικού μελανισμού</a:t>
            </a:r>
          </a:p>
        </p:txBody>
      </p:sp>
      <p:pic>
        <p:nvPicPr>
          <p:cNvPr id="211970" name="Picture 2"/>
          <p:cNvPicPr>
            <a:picLocks noChangeAspect="1" noChangeArrowheads="1"/>
          </p:cNvPicPr>
          <p:nvPr/>
        </p:nvPicPr>
        <p:blipFill>
          <a:blip r:embed="rId3" cstate="print"/>
          <a:srcRect/>
          <a:stretch>
            <a:fillRect/>
          </a:stretch>
        </p:blipFill>
        <p:spPr bwMode="auto">
          <a:xfrm>
            <a:off x="-19922" y="1052736"/>
            <a:ext cx="9163922" cy="560444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0" y="-27384"/>
            <a:ext cx="9144000" cy="1015663"/>
          </a:xfrm>
          <a:prstGeom prst="rect">
            <a:avLst/>
          </a:prstGeom>
          <a:solidFill>
            <a:srgbClr val="002060"/>
          </a:solidFill>
        </p:spPr>
        <p:txBody>
          <a:bodyPr wrap="square" rtlCol="0">
            <a:spAutoFit/>
          </a:bodyPr>
          <a:lstStyle/>
          <a:p>
            <a:pPr algn="ctr"/>
            <a:r>
              <a:rPr lang="el-GR" sz="3600" b="1" dirty="0">
                <a:latin typeface="+mn-lt"/>
              </a:rPr>
              <a:t>Η Εξέλιξη εν δράσει (3)</a:t>
            </a:r>
          </a:p>
          <a:p>
            <a:pPr algn="ctr"/>
            <a:r>
              <a:rPr lang="el-GR" sz="2400" b="1" dirty="0">
                <a:latin typeface="+mn-lt"/>
              </a:rPr>
              <a:t>Οι Κινέζοι </a:t>
            </a:r>
            <a:r>
              <a:rPr lang="el-GR" sz="2400" b="1" dirty="0" err="1">
                <a:latin typeface="+mn-lt"/>
              </a:rPr>
              <a:t>βοτανοσυλλέκτες</a:t>
            </a:r>
            <a:r>
              <a:rPr lang="el-GR" sz="2400" b="1" dirty="0">
                <a:latin typeface="+mn-lt"/>
              </a:rPr>
              <a:t> και το φυτό που </a:t>
            </a:r>
            <a:r>
              <a:rPr lang="el-GR" sz="2400" b="1" dirty="0" smtClean="0">
                <a:latin typeface="+mn-lt"/>
              </a:rPr>
              <a:t>‘άλλαξε’ </a:t>
            </a:r>
            <a:r>
              <a:rPr lang="el-GR" sz="2400" b="1" dirty="0">
                <a:latin typeface="+mn-lt"/>
              </a:rPr>
              <a:t>χρώμα</a:t>
            </a:r>
          </a:p>
        </p:txBody>
      </p:sp>
      <p:pic>
        <p:nvPicPr>
          <p:cNvPr id="212994" name="Picture 2"/>
          <p:cNvPicPr>
            <a:picLocks noChangeAspect="1" noChangeArrowheads="1"/>
          </p:cNvPicPr>
          <p:nvPr/>
        </p:nvPicPr>
        <p:blipFill>
          <a:blip r:embed="rId3" cstate="print"/>
          <a:srcRect/>
          <a:stretch>
            <a:fillRect/>
          </a:stretch>
        </p:blipFill>
        <p:spPr bwMode="auto">
          <a:xfrm>
            <a:off x="0" y="1951126"/>
            <a:ext cx="4499992" cy="4906874"/>
          </a:xfrm>
          <a:prstGeom prst="rect">
            <a:avLst/>
          </a:prstGeom>
          <a:noFill/>
          <a:ln w="9525">
            <a:noFill/>
            <a:miter lim="800000"/>
            <a:headEnd/>
            <a:tailEnd/>
          </a:ln>
        </p:spPr>
      </p:pic>
      <p:pic>
        <p:nvPicPr>
          <p:cNvPr id="212995" name="Picture 3"/>
          <p:cNvPicPr>
            <a:picLocks noChangeAspect="1" noChangeArrowheads="1"/>
          </p:cNvPicPr>
          <p:nvPr/>
        </p:nvPicPr>
        <p:blipFill>
          <a:blip r:embed="rId4" cstate="print"/>
          <a:srcRect/>
          <a:stretch>
            <a:fillRect/>
          </a:stretch>
        </p:blipFill>
        <p:spPr bwMode="auto">
          <a:xfrm>
            <a:off x="4499993" y="1539638"/>
            <a:ext cx="4644008" cy="5140314"/>
          </a:xfrm>
          <a:prstGeom prst="rect">
            <a:avLst/>
          </a:prstGeom>
          <a:noFill/>
          <a:ln w="9525">
            <a:noFill/>
            <a:miter lim="800000"/>
            <a:headEnd/>
            <a:tailEnd/>
          </a:ln>
        </p:spPr>
      </p:pic>
      <p:pic>
        <p:nvPicPr>
          <p:cNvPr id="212996" name="Picture 4"/>
          <p:cNvPicPr>
            <a:picLocks noChangeAspect="1" noChangeArrowheads="1"/>
          </p:cNvPicPr>
          <p:nvPr/>
        </p:nvPicPr>
        <p:blipFill>
          <a:blip r:embed="rId5" cstate="print"/>
          <a:srcRect/>
          <a:stretch>
            <a:fillRect/>
          </a:stretch>
        </p:blipFill>
        <p:spPr bwMode="auto">
          <a:xfrm rot="10800000" flipH="1" flipV="1">
            <a:off x="6156176" y="6525344"/>
            <a:ext cx="2997546" cy="332656"/>
          </a:xfrm>
          <a:prstGeom prst="rect">
            <a:avLst/>
          </a:prstGeom>
          <a:noFill/>
          <a:ln w="9525">
            <a:noFill/>
            <a:miter lim="800000"/>
            <a:headEnd/>
            <a:tailEnd/>
          </a:ln>
        </p:spPr>
      </p:pic>
      <p:pic>
        <p:nvPicPr>
          <p:cNvPr id="212997" name="Picture 5"/>
          <p:cNvPicPr>
            <a:picLocks noChangeAspect="1" noChangeArrowheads="1"/>
          </p:cNvPicPr>
          <p:nvPr/>
        </p:nvPicPr>
        <p:blipFill>
          <a:blip r:embed="rId6" cstate="print"/>
          <a:srcRect/>
          <a:stretch>
            <a:fillRect/>
          </a:stretch>
        </p:blipFill>
        <p:spPr bwMode="auto">
          <a:xfrm>
            <a:off x="5915025" y="943000"/>
            <a:ext cx="3228975" cy="685800"/>
          </a:xfrm>
          <a:prstGeom prst="rect">
            <a:avLst/>
          </a:prstGeom>
          <a:noFill/>
          <a:ln w="9525">
            <a:noFill/>
            <a:miter lim="800000"/>
            <a:headEnd/>
            <a:tailEnd/>
          </a:ln>
        </p:spPr>
      </p:pic>
      <p:pic>
        <p:nvPicPr>
          <p:cNvPr id="212999" name="Picture 7"/>
          <p:cNvPicPr>
            <a:picLocks noChangeAspect="1" noChangeArrowheads="1"/>
          </p:cNvPicPr>
          <p:nvPr/>
        </p:nvPicPr>
        <p:blipFill>
          <a:blip r:embed="rId7" cstate="print"/>
          <a:srcRect/>
          <a:stretch>
            <a:fillRect/>
          </a:stretch>
        </p:blipFill>
        <p:spPr bwMode="auto">
          <a:xfrm>
            <a:off x="7308304" y="4725144"/>
            <a:ext cx="1720772" cy="17040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screen"/>
          <a:srcRect/>
          <a:stretch>
            <a:fillRect/>
          </a:stretch>
        </p:blipFill>
        <p:spPr bwMode="auto">
          <a:xfrm>
            <a:off x="-44450" y="549275"/>
            <a:ext cx="9232900"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TextBox"/>
          <p:cNvSpPr txBox="1">
            <a:spLocks noChangeArrowheads="1"/>
          </p:cNvSpPr>
          <p:nvPr/>
        </p:nvSpPr>
        <p:spPr bwMode="auto">
          <a:xfrm>
            <a:off x="714375" y="1379538"/>
            <a:ext cx="7742238" cy="3478212"/>
          </a:xfrm>
          <a:prstGeom prst="rect">
            <a:avLst/>
          </a:prstGeom>
          <a:noFill/>
          <a:ln w="9525">
            <a:noFill/>
            <a:miter lim="800000"/>
            <a:headEnd/>
            <a:tailEnd/>
          </a:ln>
        </p:spPr>
        <p:txBody>
          <a:bodyPr wrap="none">
            <a:spAutoFit/>
          </a:bodyPr>
          <a:lstStyle/>
          <a:p>
            <a:pPr algn="r"/>
            <a:r>
              <a:rPr lang="el-GR" sz="4400" b="1">
                <a:solidFill>
                  <a:srgbClr val="99FF33"/>
                </a:solidFill>
                <a:latin typeface="Calibri" pitchFamily="34" charset="0"/>
              </a:rPr>
              <a:t>Μικροεξέλιξη (</a:t>
            </a:r>
            <a:r>
              <a:rPr lang="en-US" sz="4400" b="1">
                <a:solidFill>
                  <a:srgbClr val="99FF33"/>
                </a:solidFill>
                <a:latin typeface="Calibri" pitchFamily="34" charset="0"/>
              </a:rPr>
              <a:t>microevolution)</a:t>
            </a:r>
            <a:endParaRPr lang="el-GR" sz="4400" b="1">
              <a:solidFill>
                <a:srgbClr val="99FF33"/>
              </a:solidFill>
              <a:latin typeface="Calibri" pitchFamily="34" charset="0"/>
            </a:endParaRPr>
          </a:p>
          <a:p>
            <a:pPr algn="r"/>
            <a:r>
              <a:rPr lang="el-GR" sz="4400" b="1">
                <a:solidFill>
                  <a:srgbClr val="FFC000"/>
                </a:solidFill>
                <a:latin typeface="Calibri" pitchFamily="34" charset="0"/>
              </a:rPr>
              <a:t>προσαρμογή</a:t>
            </a:r>
            <a:endParaRPr lang="en-US" sz="4400" b="1">
              <a:solidFill>
                <a:srgbClr val="FFC000"/>
              </a:solidFill>
              <a:latin typeface="Calibri" pitchFamily="34" charset="0"/>
            </a:endParaRPr>
          </a:p>
          <a:p>
            <a:pPr algn="r"/>
            <a:endParaRPr lang="en-US" sz="4400" b="1">
              <a:solidFill>
                <a:srgbClr val="99FF33"/>
              </a:solidFill>
              <a:latin typeface="Calibri" pitchFamily="34" charset="0"/>
            </a:endParaRPr>
          </a:p>
          <a:p>
            <a:pPr algn="r"/>
            <a:r>
              <a:rPr lang="el-GR" sz="4400" b="1">
                <a:solidFill>
                  <a:srgbClr val="99FF33"/>
                </a:solidFill>
                <a:latin typeface="Calibri" pitchFamily="34" charset="0"/>
              </a:rPr>
              <a:t>Μακροεξέλιξη </a:t>
            </a:r>
            <a:r>
              <a:rPr lang="en-US" sz="4400" b="1">
                <a:solidFill>
                  <a:srgbClr val="99FF33"/>
                </a:solidFill>
                <a:latin typeface="Calibri" pitchFamily="34" charset="0"/>
              </a:rPr>
              <a:t>(macroevolution)</a:t>
            </a:r>
            <a:endParaRPr lang="el-GR" sz="4400" b="1">
              <a:solidFill>
                <a:srgbClr val="99FF33"/>
              </a:solidFill>
              <a:latin typeface="Calibri" pitchFamily="34" charset="0"/>
            </a:endParaRPr>
          </a:p>
          <a:p>
            <a:pPr algn="r"/>
            <a:r>
              <a:rPr lang="el-GR" sz="4400" b="1">
                <a:solidFill>
                  <a:srgbClr val="FFC000"/>
                </a:solidFill>
                <a:latin typeface="Calibri" pitchFamily="34" charset="0"/>
              </a:rPr>
              <a:t>ειδογένεση</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TextBox"/>
          <p:cNvSpPr txBox="1">
            <a:spLocks noChangeArrowheads="1"/>
          </p:cNvSpPr>
          <p:nvPr/>
        </p:nvSpPr>
        <p:spPr bwMode="auto">
          <a:xfrm>
            <a:off x="1646238" y="1274763"/>
            <a:ext cx="6640023" cy="4154984"/>
          </a:xfrm>
          <a:prstGeom prst="rect">
            <a:avLst/>
          </a:prstGeom>
          <a:noFill/>
          <a:ln w="9525">
            <a:noFill/>
            <a:miter lim="800000"/>
            <a:headEnd/>
            <a:tailEnd/>
          </a:ln>
        </p:spPr>
        <p:txBody>
          <a:bodyPr wrap="none">
            <a:spAutoFit/>
          </a:bodyPr>
          <a:lstStyle/>
          <a:p>
            <a:r>
              <a:rPr lang="el-GR" sz="4400" b="1" dirty="0">
                <a:solidFill>
                  <a:srgbClr val="FFC000"/>
                </a:solidFill>
                <a:latin typeface="Calibri" pitchFamily="34" charset="0"/>
              </a:rPr>
              <a:t>ΜΙΚΡΟΕΞΕΛΙΞΗ</a:t>
            </a:r>
          </a:p>
          <a:p>
            <a:endParaRPr lang="el-GR" sz="4400" b="1" dirty="0">
              <a:solidFill>
                <a:srgbClr val="99FF33"/>
              </a:solidFill>
              <a:latin typeface="Calibri" pitchFamily="34" charset="0"/>
            </a:endParaRPr>
          </a:p>
          <a:p>
            <a:r>
              <a:rPr lang="el-GR" sz="4400" b="1" dirty="0">
                <a:solidFill>
                  <a:srgbClr val="99FF33"/>
                </a:solidFill>
                <a:latin typeface="Calibri" pitchFamily="34" charset="0"/>
              </a:rPr>
              <a:t>Αφθονία απογόνων</a:t>
            </a:r>
          </a:p>
          <a:p>
            <a:r>
              <a:rPr lang="el-GR" sz="4400" b="1" dirty="0">
                <a:solidFill>
                  <a:srgbClr val="99FF33"/>
                </a:solidFill>
                <a:latin typeface="Calibri" pitchFamily="34" charset="0"/>
              </a:rPr>
              <a:t>Ατομική ποικιλομορφία</a:t>
            </a:r>
            <a:endParaRPr lang="en-US" sz="4400" b="1" dirty="0">
              <a:solidFill>
                <a:srgbClr val="FFC000"/>
              </a:solidFill>
              <a:latin typeface="Calibri" pitchFamily="34" charset="0"/>
            </a:endParaRPr>
          </a:p>
          <a:p>
            <a:r>
              <a:rPr lang="el-GR" sz="4400" b="1" dirty="0">
                <a:solidFill>
                  <a:srgbClr val="99FF33"/>
                </a:solidFill>
                <a:latin typeface="Calibri" pitchFamily="34" charset="0"/>
              </a:rPr>
              <a:t>‘Πάλη’ επιβίωσης</a:t>
            </a:r>
          </a:p>
          <a:p>
            <a:r>
              <a:rPr lang="el-GR" sz="4400" b="1" dirty="0">
                <a:solidFill>
                  <a:srgbClr val="99FF33"/>
                </a:solidFill>
                <a:latin typeface="Calibri" pitchFamily="34" charset="0"/>
              </a:rPr>
              <a:t>Επιβίωση των ‘ικανοτέρων’</a:t>
            </a:r>
            <a:endParaRPr lang="el-GR" sz="4400" b="1" dirty="0">
              <a:solidFill>
                <a:srgbClr val="FFC000"/>
              </a:solidFill>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3" cstate="print"/>
          <a:srcRect/>
          <a:stretch>
            <a:fillRect/>
          </a:stretch>
        </p:blipFill>
        <p:spPr bwMode="auto">
          <a:xfrm>
            <a:off x="4427984" y="2780928"/>
            <a:ext cx="4584700" cy="3949700"/>
          </a:xfrm>
          <a:prstGeom prst="rect">
            <a:avLst/>
          </a:prstGeom>
          <a:noFill/>
          <a:ln w="9525">
            <a:noFill/>
            <a:miter lim="800000"/>
            <a:headEnd/>
            <a:tailEnd/>
          </a:ln>
        </p:spPr>
      </p:pic>
      <p:sp>
        <p:nvSpPr>
          <p:cNvPr id="5" name="4 - TextBox"/>
          <p:cNvSpPr txBox="1"/>
          <p:nvPr/>
        </p:nvSpPr>
        <p:spPr>
          <a:xfrm>
            <a:off x="228114" y="6392361"/>
            <a:ext cx="3614644" cy="276999"/>
          </a:xfrm>
          <a:prstGeom prst="rect">
            <a:avLst/>
          </a:prstGeom>
          <a:solidFill>
            <a:srgbClr val="FFFFCC"/>
          </a:solidFill>
        </p:spPr>
        <p:txBody>
          <a:bodyPr wrap="none" rtlCol="0">
            <a:spAutoFit/>
          </a:bodyPr>
          <a:lstStyle/>
          <a:p>
            <a:r>
              <a:rPr lang="en-US" sz="1200" dirty="0" smtClean="0">
                <a:solidFill>
                  <a:schemeClr val="bg1"/>
                </a:solidFill>
              </a:rPr>
              <a:t>https://www.youtube.com/watch?v=MWttTYrw3HU</a:t>
            </a:r>
            <a:endParaRPr lang="en-US" sz="1200" dirty="0">
              <a:solidFill>
                <a:schemeClr val="bg1"/>
              </a:solidFill>
            </a:endParaRPr>
          </a:p>
        </p:txBody>
      </p:sp>
      <p:pic>
        <p:nvPicPr>
          <p:cNvPr id="328707" name="Picture 3"/>
          <p:cNvPicPr>
            <a:picLocks noChangeAspect="1" noChangeArrowheads="1"/>
          </p:cNvPicPr>
          <p:nvPr/>
        </p:nvPicPr>
        <p:blipFill>
          <a:blip r:embed="rId4" cstate="print"/>
          <a:srcRect/>
          <a:stretch>
            <a:fillRect/>
          </a:stretch>
        </p:blipFill>
        <p:spPr bwMode="auto">
          <a:xfrm>
            <a:off x="153144" y="88776"/>
            <a:ext cx="5715000" cy="3124200"/>
          </a:xfrm>
          <a:prstGeom prst="rect">
            <a:avLst/>
          </a:prstGeom>
          <a:noFill/>
          <a:ln w="9525">
            <a:noFill/>
            <a:miter lim="800000"/>
            <a:headEnd/>
            <a:tailEnd/>
          </a:ln>
        </p:spPr>
      </p:pic>
      <p:pic>
        <p:nvPicPr>
          <p:cNvPr id="328708" name="Picture 4"/>
          <p:cNvPicPr>
            <a:picLocks noChangeAspect="1" noChangeArrowheads="1"/>
          </p:cNvPicPr>
          <p:nvPr/>
        </p:nvPicPr>
        <p:blipFill>
          <a:blip r:embed="rId5" cstate="print"/>
          <a:srcRect/>
          <a:stretch>
            <a:fillRect/>
          </a:stretch>
        </p:blipFill>
        <p:spPr bwMode="auto">
          <a:xfrm>
            <a:off x="179512" y="3356991"/>
            <a:ext cx="3672408" cy="2521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TextBox"/>
          <p:cNvSpPr txBox="1">
            <a:spLocks noChangeArrowheads="1"/>
          </p:cNvSpPr>
          <p:nvPr/>
        </p:nvSpPr>
        <p:spPr bwMode="auto">
          <a:xfrm>
            <a:off x="1697038" y="785813"/>
            <a:ext cx="5999162" cy="5508625"/>
          </a:xfrm>
          <a:prstGeom prst="rect">
            <a:avLst/>
          </a:prstGeom>
          <a:noFill/>
          <a:ln w="9525">
            <a:noFill/>
            <a:miter lim="800000"/>
            <a:headEnd/>
            <a:tailEnd/>
          </a:ln>
        </p:spPr>
        <p:txBody>
          <a:bodyPr wrap="none">
            <a:spAutoFit/>
          </a:bodyPr>
          <a:lstStyle/>
          <a:p>
            <a:r>
              <a:rPr lang="el-GR" sz="4400" b="1">
                <a:solidFill>
                  <a:srgbClr val="FFC000"/>
                </a:solidFill>
                <a:latin typeface="Calibri" pitchFamily="34" charset="0"/>
              </a:rPr>
              <a:t>ΑΠΟ ΤΗ ΜΙΚΡΟΕΞΕΛΙΞΗ</a:t>
            </a:r>
          </a:p>
          <a:p>
            <a:r>
              <a:rPr lang="el-GR" sz="4400" b="1">
                <a:solidFill>
                  <a:srgbClr val="FFC000"/>
                </a:solidFill>
                <a:latin typeface="Calibri" pitchFamily="34" charset="0"/>
              </a:rPr>
              <a:t>ΣΤΗ ΜΑΚΡΟΕΞΕΛΙΞΗ</a:t>
            </a:r>
          </a:p>
          <a:p>
            <a:endParaRPr lang="el-GR" sz="4400" b="1">
              <a:solidFill>
                <a:srgbClr val="99FF33"/>
              </a:solidFill>
              <a:latin typeface="Calibri" pitchFamily="34" charset="0"/>
            </a:endParaRPr>
          </a:p>
          <a:p>
            <a:r>
              <a:rPr lang="el-GR" sz="4400" b="1">
                <a:solidFill>
                  <a:srgbClr val="99FF33"/>
                </a:solidFill>
                <a:latin typeface="Calibri" pitchFamily="34" charset="0"/>
              </a:rPr>
              <a:t>Η αρχή της απόκλισης</a:t>
            </a:r>
            <a:endParaRPr lang="en-US" sz="4400" b="1">
              <a:solidFill>
                <a:srgbClr val="99FF33"/>
              </a:solidFill>
              <a:latin typeface="Calibri" pitchFamily="34" charset="0"/>
            </a:endParaRPr>
          </a:p>
          <a:p>
            <a:r>
              <a:rPr lang="el-GR" sz="4400" b="1">
                <a:solidFill>
                  <a:srgbClr val="99FF33"/>
                </a:solidFill>
                <a:latin typeface="Calibri" pitchFamily="34" charset="0"/>
              </a:rPr>
              <a:t>(</a:t>
            </a:r>
            <a:r>
              <a:rPr lang="en-US" sz="4400" b="1">
                <a:solidFill>
                  <a:srgbClr val="99FF33"/>
                </a:solidFill>
                <a:latin typeface="Calibri" pitchFamily="34" charset="0"/>
              </a:rPr>
              <a:t>divergence)</a:t>
            </a:r>
          </a:p>
          <a:p>
            <a:endParaRPr lang="en-US" sz="4400" b="1">
              <a:solidFill>
                <a:srgbClr val="99FF33"/>
              </a:solidFill>
              <a:latin typeface="Calibri" pitchFamily="34" charset="0"/>
            </a:endParaRPr>
          </a:p>
          <a:p>
            <a:r>
              <a:rPr lang="el-GR" sz="4400" b="1">
                <a:solidFill>
                  <a:srgbClr val="99FF33"/>
                </a:solidFill>
                <a:latin typeface="Calibri" pitchFamily="34" charset="0"/>
              </a:rPr>
              <a:t>Η εξαφάνιση των ειδών</a:t>
            </a:r>
          </a:p>
          <a:p>
            <a:r>
              <a:rPr lang="en-US" sz="4400" b="1">
                <a:solidFill>
                  <a:srgbClr val="99FF33"/>
                </a:solidFill>
                <a:latin typeface="Calibri" pitchFamily="34" charset="0"/>
              </a:rPr>
              <a:t>(extinction)</a:t>
            </a:r>
            <a:endParaRPr lang="el-GR" sz="4400" b="1">
              <a:solidFill>
                <a:srgbClr val="FFC000"/>
              </a:solidFill>
              <a:latin typeface="Calibri"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cstate="screen"/>
          <a:srcRect/>
          <a:stretch>
            <a:fillRect/>
          </a:stretch>
        </p:blipFill>
        <p:spPr bwMode="auto">
          <a:xfrm>
            <a:off x="0" y="0"/>
            <a:ext cx="4767263" cy="3429000"/>
          </a:xfrm>
          <a:prstGeom prst="rect">
            <a:avLst/>
          </a:prstGeom>
          <a:noFill/>
          <a:ln w="9525">
            <a:noFill/>
            <a:miter lim="800000"/>
            <a:headEnd/>
            <a:tailEnd/>
          </a:ln>
        </p:spPr>
      </p:pic>
      <p:pic>
        <p:nvPicPr>
          <p:cNvPr id="31747" name="Picture 4"/>
          <p:cNvPicPr>
            <a:picLocks noChangeAspect="1" noChangeArrowheads="1"/>
          </p:cNvPicPr>
          <p:nvPr/>
        </p:nvPicPr>
        <p:blipFill>
          <a:blip r:embed="rId4" cstate="screen"/>
          <a:srcRect/>
          <a:stretch>
            <a:fillRect/>
          </a:stretch>
        </p:blipFill>
        <p:spPr bwMode="auto">
          <a:xfrm>
            <a:off x="4637088" y="1989138"/>
            <a:ext cx="4506912" cy="4868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cstate="screen"/>
          <a:srcRect/>
          <a:stretch>
            <a:fillRect/>
          </a:stretch>
        </p:blipFill>
        <p:spPr bwMode="auto">
          <a:xfrm>
            <a:off x="1095375" y="585788"/>
            <a:ext cx="6953250" cy="568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screen"/>
          <a:srcRect/>
          <a:stretch>
            <a:fillRect/>
          </a:stretch>
        </p:blipFill>
        <p:spPr bwMode="auto">
          <a:xfrm>
            <a:off x="171450" y="1144860"/>
            <a:ext cx="8801100" cy="5524500"/>
          </a:xfrm>
          <a:prstGeom prst="rect">
            <a:avLst/>
          </a:prstGeom>
          <a:noFill/>
          <a:ln w="9525">
            <a:noFill/>
            <a:miter lim="800000"/>
            <a:headEnd/>
            <a:tailEnd/>
          </a:ln>
        </p:spPr>
      </p:pic>
      <p:sp>
        <p:nvSpPr>
          <p:cNvPr id="3" name="TextBox 4"/>
          <p:cNvSpPr txBox="1"/>
          <p:nvPr/>
        </p:nvSpPr>
        <p:spPr>
          <a:xfrm>
            <a:off x="0" y="-27384"/>
            <a:ext cx="9144000" cy="1200329"/>
          </a:xfrm>
          <a:prstGeom prst="rect">
            <a:avLst/>
          </a:prstGeom>
          <a:solidFill>
            <a:srgbClr val="002060"/>
          </a:solidFill>
        </p:spPr>
        <p:txBody>
          <a:bodyPr wrap="square" rtlCol="0">
            <a:spAutoFit/>
          </a:bodyPr>
          <a:lstStyle/>
          <a:p>
            <a:pPr algn="ctr"/>
            <a:r>
              <a:rPr lang="el-GR" sz="3600" b="1" dirty="0">
                <a:latin typeface="+mn-lt"/>
              </a:rPr>
              <a:t>Φυσική επιλογή,</a:t>
            </a:r>
          </a:p>
          <a:p>
            <a:pPr algn="ctr"/>
            <a:r>
              <a:rPr lang="el-GR" sz="3600" b="1" dirty="0">
                <a:latin typeface="+mn-lt"/>
              </a:rPr>
              <a:t>επιλεκτική πίεση, τύποι επιλογής</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cstate="print"/>
          <a:srcRect/>
          <a:stretch>
            <a:fillRect/>
          </a:stretch>
        </p:blipFill>
        <p:spPr bwMode="auto">
          <a:xfrm>
            <a:off x="-396552" y="0"/>
            <a:ext cx="6629890" cy="6858000"/>
          </a:xfrm>
          <a:prstGeom prst="rect">
            <a:avLst/>
          </a:prstGeom>
          <a:noFill/>
          <a:ln w="9525">
            <a:noFill/>
            <a:miter lim="800000"/>
            <a:headEnd/>
            <a:tailEnd/>
          </a:ln>
        </p:spPr>
      </p:pic>
      <p:sp>
        <p:nvSpPr>
          <p:cNvPr id="74755" name="2 - TextBox"/>
          <p:cNvSpPr txBox="1">
            <a:spLocks noChangeArrowheads="1"/>
          </p:cNvSpPr>
          <p:nvPr/>
        </p:nvSpPr>
        <p:spPr bwMode="auto">
          <a:xfrm>
            <a:off x="5003800" y="1196975"/>
            <a:ext cx="4038600" cy="52228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r>
              <a:rPr lang="el-GR" sz="2800" b="1" dirty="0">
                <a:solidFill>
                  <a:srgbClr val="FFFFFF"/>
                </a:solidFill>
                <a:ea typeface="Calibri" pitchFamily="34" charset="0"/>
                <a:cs typeface="Calibri" pitchFamily="34" charset="0"/>
              </a:rPr>
              <a:t>Σταθεροποιητική επιλογή</a:t>
            </a:r>
          </a:p>
        </p:txBody>
      </p:sp>
      <p:sp>
        <p:nvSpPr>
          <p:cNvPr id="74757" name="4 - TextBox"/>
          <p:cNvSpPr txBox="1">
            <a:spLocks noChangeArrowheads="1"/>
          </p:cNvSpPr>
          <p:nvPr/>
        </p:nvSpPr>
        <p:spPr bwMode="auto">
          <a:xfrm>
            <a:off x="5003800" y="5643016"/>
            <a:ext cx="3414713" cy="52228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r>
              <a:rPr lang="el-GR" sz="2800" b="1">
                <a:solidFill>
                  <a:srgbClr val="FFFFFF"/>
                </a:solidFill>
                <a:ea typeface="Calibri" pitchFamily="34" charset="0"/>
                <a:cs typeface="Calibri" pitchFamily="34" charset="0"/>
              </a:rPr>
              <a:t>Διασπαστική επιλογή</a:t>
            </a:r>
          </a:p>
        </p:txBody>
      </p:sp>
      <p:sp>
        <p:nvSpPr>
          <p:cNvPr id="6" name="2 - TextBox"/>
          <p:cNvSpPr txBox="1">
            <a:spLocks noChangeArrowheads="1"/>
          </p:cNvSpPr>
          <p:nvPr/>
        </p:nvSpPr>
        <p:spPr bwMode="auto">
          <a:xfrm>
            <a:off x="5024113" y="3337828"/>
            <a:ext cx="3560014" cy="523220"/>
          </a:xfrm>
          <a:prstGeom prst="rect">
            <a:avLst/>
          </a:prstGeom>
          <a:solidFill>
            <a:schemeClr val="accent2">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r>
              <a:rPr lang="el-GR" sz="2800" b="1" dirty="0" err="1">
                <a:solidFill>
                  <a:srgbClr val="FFFFFF"/>
                </a:solidFill>
                <a:ea typeface="Calibri" pitchFamily="34" charset="0"/>
                <a:cs typeface="Calibri" pitchFamily="34" charset="0"/>
              </a:rPr>
              <a:t>Κατευθυντική</a:t>
            </a:r>
            <a:r>
              <a:rPr lang="el-GR" sz="2800" b="1" dirty="0">
                <a:solidFill>
                  <a:srgbClr val="FFFFFF"/>
                </a:solidFill>
                <a:ea typeface="Calibri" pitchFamily="34" charset="0"/>
                <a:cs typeface="Calibri" pitchFamily="34" charset="0"/>
              </a:rPr>
              <a:t> επιλογή</a:t>
            </a:r>
          </a:p>
        </p:txBody>
      </p:sp>
      <p:sp>
        <p:nvSpPr>
          <p:cNvPr id="7" name="6 - TextBox"/>
          <p:cNvSpPr txBox="1"/>
          <p:nvPr/>
        </p:nvSpPr>
        <p:spPr>
          <a:xfrm>
            <a:off x="6566774" y="6165304"/>
            <a:ext cx="2037674" cy="369332"/>
          </a:xfrm>
          <a:prstGeom prst="rect">
            <a:avLst/>
          </a:prstGeom>
          <a:noFill/>
        </p:spPr>
        <p:txBody>
          <a:bodyPr wrap="none" rtlCol="0">
            <a:spAutoFit/>
          </a:bodyPr>
          <a:lstStyle/>
          <a:p>
            <a:r>
              <a:rPr lang="en-US" dirty="0">
                <a:latin typeface="+mn-lt"/>
              </a:rPr>
              <a:t>Disruptive selection</a:t>
            </a:r>
          </a:p>
        </p:txBody>
      </p:sp>
      <p:sp>
        <p:nvSpPr>
          <p:cNvPr id="8" name="7 - TextBox"/>
          <p:cNvSpPr txBox="1"/>
          <p:nvPr/>
        </p:nvSpPr>
        <p:spPr>
          <a:xfrm>
            <a:off x="6516216" y="1700808"/>
            <a:ext cx="2620204" cy="646331"/>
          </a:xfrm>
          <a:prstGeom prst="rect">
            <a:avLst/>
          </a:prstGeom>
          <a:noFill/>
        </p:spPr>
        <p:txBody>
          <a:bodyPr wrap="none" rtlCol="0">
            <a:spAutoFit/>
          </a:bodyPr>
          <a:lstStyle/>
          <a:p>
            <a:r>
              <a:rPr lang="en-US" dirty="0">
                <a:latin typeface="+mn-lt"/>
              </a:rPr>
              <a:t>Stabilizing selection</a:t>
            </a:r>
            <a:r>
              <a:rPr lang="el-GR" dirty="0">
                <a:latin typeface="+mn-lt"/>
              </a:rPr>
              <a:t>,</a:t>
            </a:r>
          </a:p>
          <a:p>
            <a:r>
              <a:rPr lang="el-GR" dirty="0">
                <a:latin typeface="+mn-lt"/>
              </a:rPr>
              <a:t>σταθεροποιούσα επιλογή</a:t>
            </a:r>
            <a:endParaRPr lang="en-US" dirty="0">
              <a:latin typeface="+mn-lt"/>
            </a:endParaRPr>
          </a:p>
        </p:txBody>
      </p:sp>
      <p:sp>
        <p:nvSpPr>
          <p:cNvPr id="9" name="8 - TextBox"/>
          <p:cNvSpPr txBox="1"/>
          <p:nvPr/>
        </p:nvSpPr>
        <p:spPr>
          <a:xfrm>
            <a:off x="6523796" y="3861048"/>
            <a:ext cx="2393540" cy="646331"/>
          </a:xfrm>
          <a:prstGeom prst="rect">
            <a:avLst/>
          </a:prstGeom>
          <a:noFill/>
        </p:spPr>
        <p:txBody>
          <a:bodyPr wrap="none" rtlCol="0">
            <a:spAutoFit/>
          </a:bodyPr>
          <a:lstStyle/>
          <a:p>
            <a:r>
              <a:rPr lang="en-US" dirty="0">
                <a:latin typeface="+mn-lt"/>
              </a:rPr>
              <a:t>Directional selection</a:t>
            </a:r>
            <a:r>
              <a:rPr lang="el-GR" dirty="0">
                <a:latin typeface="+mn-lt"/>
              </a:rPr>
              <a:t>,</a:t>
            </a:r>
          </a:p>
          <a:p>
            <a:r>
              <a:rPr lang="el-GR" dirty="0">
                <a:latin typeface="+mn-lt"/>
              </a:rPr>
              <a:t>κατευθύνουσα επιλογή</a:t>
            </a:r>
            <a:endParaRPr lang="en-US" dirty="0">
              <a:latin typeface="+mn-l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496" y="116632"/>
            <a:ext cx="9051879" cy="5092383"/>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995935" y="5229201"/>
            <a:ext cx="5098297"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692696"/>
            <a:ext cx="9144000" cy="6080790"/>
            <a:chOff x="0" y="692696"/>
            <a:chExt cx="9144000" cy="6080790"/>
          </a:xfrm>
        </p:grpSpPr>
        <p:pic>
          <p:nvPicPr>
            <p:cNvPr id="48130" name="Picture 2"/>
            <p:cNvPicPr>
              <a:picLocks noChangeAspect="1" noChangeArrowheads="1"/>
            </p:cNvPicPr>
            <p:nvPr/>
          </p:nvPicPr>
          <p:blipFill>
            <a:blip r:embed="rId3" cstate="screen"/>
            <a:srcRect/>
            <a:stretch>
              <a:fillRect/>
            </a:stretch>
          </p:blipFill>
          <p:spPr bwMode="auto">
            <a:xfrm>
              <a:off x="0" y="692696"/>
              <a:ext cx="4610100" cy="4913313"/>
            </a:xfrm>
            <a:prstGeom prst="rect">
              <a:avLst/>
            </a:prstGeom>
            <a:noFill/>
            <a:ln w="9525">
              <a:noFill/>
              <a:miter lim="800000"/>
              <a:headEnd/>
              <a:tailEnd/>
            </a:ln>
          </p:spPr>
        </p:pic>
        <p:grpSp>
          <p:nvGrpSpPr>
            <p:cNvPr id="3" name="Group 6"/>
            <p:cNvGrpSpPr/>
            <p:nvPr/>
          </p:nvGrpSpPr>
          <p:grpSpPr>
            <a:xfrm>
              <a:off x="4499992" y="692696"/>
              <a:ext cx="4644008" cy="6080790"/>
              <a:chOff x="4499992" y="692696"/>
              <a:chExt cx="4644008" cy="6080790"/>
            </a:xfrm>
          </p:grpSpPr>
          <p:grpSp>
            <p:nvGrpSpPr>
              <p:cNvPr id="4" name="Group 4"/>
              <p:cNvGrpSpPr/>
              <p:nvPr/>
            </p:nvGrpSpPr>
            <p:grpSpPr>
              <a:xfrm>
                <a:off x="4499992" y="692696"/>
                <a:ext cx="4644008" cy="5373216"/>
                <a:chOff x="4499992" y="1484784"/>
                <a:chExt cx="4644008" cy="5373216"/>
              </a:xfrm>
            </p:grpSpPr>
            <p:pic>
              <p:nvPicPr>
                <p:cNvPr id="48131" name="Picture 2"/>
                <p:cNvPicPr>
                  <a:picLocks noChangeAspect="1" noChangeArrowheads="1"/>
                </p:cNvPicPr>
                <p:nvPr/>
              </p:nvPicPr>
              <p:blipFill>
                <a:blip r:embed="rId4" cstate="screen"/>
                <a:srcRect/>
                <a:stretch>
                  <a:fillRect/>
                </a:stretch>
              </p:blipFill>
              <p:spPr bwMode="auto">
                <a:xfrm>
                  <a:off x="4500563" y="1484784"/>
                  <a:ext cx="4643437" cy="4394200"/>
                </a:xfrm>
                <a:prstGeom prst="rect">
                  <a:avLst/>
                </a:prstGeom>
                <a:noFill/>
                <a:ln w="9525">
                  <a:noFill/>
                  <a:miter lim="800000"/>
                  <a:headEnd/>
                  <a:tailEnd/>
                </a:ln>
              </p:spPr>
            </p:pic>
            <p:pic>
              <p:nvPicPr>
                <p:cNvPr id="43009" name="Picture 1"/>
                <p:cNvPicPr>
                  <a:picLocks noChangeAspect="1" noChangeArrowheads="1"/>
                </p:cNvPicPr>
                <p:nvPr/>
              </p:nvPicPr>
              <p:blipFill>
                <a:blip r:embed="rId5" cstate="screen"/>
                <a:srcRect/>
                <a:stretch>
                  <a:fillRect/>
                </a:stretch>
              </p:blipFill>
              <p:spPr bwMode="auto">
                <a:xfrm>
                  <a:off x="4499992" y="5851194"/>
                  <a:ext cx="4644008" cy="1006806"/>
                </a:xfrm>
                <a:prstGeom prst="rect">
                  <a:avLst/>
                </a:prstGeom>
                <a:noFill/>
                <a:ln w="9525">
                  <a:noFill/>
                  <a:miter lim="800000"/>
                  <a:headEnd/>
                  <a:tailEnd/>
                </a:ln>
              </p:spPr>
            </p:pic>
          </p:grpSp>
          <p:pic>
            <p:nvPicPr>
              <p:cNvPr id="43010" name="Picture 2"/>
              <p:cNvPicPr>
                <a:picLocks noChangeAspect="1" noChangeArrowheads="1"/>
              </p:cNvPicPr>
              <p:nvPr/>
            </p:nvPicPr>
            <p:blipFill>
              <a:blip r:embed="rId6" cstate="screen"/>
              <a:srcRect/>
              <a:stretch>
                <a:fillRect/>
              </a:stretch>
            </p:blipFill>
            <p:spPr bwMode="auto">
              <a:xfrm>
                <a:off x="4499992" y="6066000"/>
                <a:ext cx="4644008" cy="707486"/>
              </a:xfrm>
              <a:prstGeom prst="rect">
                <a:avLst/>
              </a:prstGeom>
              <a:noFill/>
              <a:ln w="9525">
                <a:noFill/>
                <a:miter lim="800000"/>
                <a:headEnd/>
                <a:tailEnd/>
              </a:ln>
            </p:spPr>
          </p:pic>
        </p:grpSp>
      </p:grpSp>
      <p:sp>
        <p:nvSpPr>
          <p:cNvPr id="9" name="2 - TextBox"/>
          <p:cNvSpPr txBox="1"/>
          <p:nvPr/>
        </p:nvSpPr>
        <p:spPr>
          <a:xfrm>
            <a:off x="179512" y="44624"/>
            <a:ext cx="8978420" cy="523220"/>
          </a:xfrm>
          <a:prstGeom prst="rect">
            <a:avLst/>
          </a:prstGeom>
          <a:noFill/>
        </p:spPr>
        <p:txBody>
          <a:bodyPr wrap="none" rtlCol="0">
            <a:spAutoFit/>
          </a:bodyPr>
          <a:lstStyle/>
          <a:p>
            <a:r>
              <a:rPr lang="el-GR" sz="2800" b="1" dirty="0">
                <a:solidFill>
                  <a:srgbClr val="92D050"/>
                </a:solidFill>
                <a:latin typeface="+mn-lt"/>
              </a:rPr>
              <a:t>Αναπτυξιακή πλαστικότητα και </a:t>
            </a:r>
            <a:r>
              <a:rPr lang="en-US" sz="2800" b="1" dirty="0">
                <a:solidFill>
                  <a:srgbClr val="92D050"/>
                </a:solidFill>
                <a:latin typeface="+mn-lt"/>
              </a:rPr>
              <a:t>cline</a:t>
            </a:r>
            <a:r>
              <a:rPr lang="el-GR" sz="2800" b="1" dirty="0">
                <a:solidFill>
                  <a:srgbClr val="92D050"/>
                </a:solidFill>
                <a:latin typeface="+mn-lt"/>
              </a:rPr>
              <a:t> (κλίνη</a:t>
            </a:r>
            <a:r>
              <a:rPr lang="en-US" sz="2800" b="1" dirty="0">
                <a:solidFill>
                  <a:srgbClr val="92D050"/>
                </a:solidFill>
                <a:latin typeface="+mn-lt"/>
              </a:rPr>
              <a:t>, </a:t>
            </a:r>
            <a:r>
              <a:rPr lang="el-GR" sz="2800" b="1" dirty="0" err="1">
                <a:solidFill>
                  <a:srgbClr val="92D050"/>
                </a:solidFill>
                <a:latin typeface="+mn-lt"/>
              </a:rPr>
              <a:t>κλινές</a:t>
            </a:r>
            <a:r>
              <a:rPr lang="el-GR" sz="2800" b="1" dirty="0">
                <a:solidFill>
                  <a:srgbClr val="92D050"/>
                </a:solidFill>
                <a:latin typeface="+mn-lt"/>
              </a:rPr>
              <a:t>, κλίση)</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cstate="screen"/>
          <a:srcRect/>
          <a:stretch>
            <a:fillRect/>
          </a:stretch>
        </p:blipFill>
        <p:spPr bwMode="auto">
          <a:xfrm>
            <a:off x="0" y="1159646"/>
            <a:ext cx="9144000" cy="5653730"/>
          </a:xfrm>
          <a:prstGeom prst="rect">
            <a:avLst/>
          </a:prstGeom>
          <a:noFill/>
          <a:ln w="9525">
            <a:noFill/>
            <a:miter lim="800000"/>
            <a:headEnd/>
            <a:tailEnd/>
          </a:ln>
        </p:spPr>
      </p:pic>
      <p:sp>
        <p:nvSpPr>
          <p:cNvPr id="4" name="TextBox 3"/>
          <p:cNvSpPr txBox="1"/>
          <p:nvPr/>
        </p:nvSpPr>
        <p:spPr>
          <a:xfrm>
            <a:off x="1901624" y="44624"/>
            <a:ext cx="4902624" cy="1077218"/>
          </a:xfrm>
          <a:prstGeom prst="rect">
            <a:avLst/>
          </a:prstGeom>
          <a:noFill/>
        </p:spPr>
        <p:txBody>
          <a:bodyPr wrap="none" rtlCol="0">
            <a:spAutoFit/>
          </a:bodyPr>
          <a:lstStyle/>
          <a:p>
            <a:pPr algn="ctr"/>
            <a:r>
              <a:rPr lang="el-GR" sz="3200" b="1" dirty="0" err="1">
                <a:solidFill>
                  <a:srgbClr val="92D050"/>
                </a:solidFill>
                <a:latin typeface="+mn-lt"/>
              </a:rPr>
              <a:t>Φαινοτυπική</a:t>
            </a:r>
            <a:r>
              <a:rPr lang="el-GR" sz="3200" b="1" dirty="0">
                <a:solidFill>
                  <a:srgbClr val="92D050"/>
                </a:solidFill>
                <a:latin typeface="+mn-lt"/>
              </a:rPr>
              <a:t> πλαστικότητα</a:t>
            </a:r>
          </a:p>
          <a:p>
            <a:pPr algn="ctr"/>
            <a:r>
              <a:rPr lang="en-US" sz="3200" b="1" dirty="0">
                <a:solidFill>
                  <a:srgbClr val="92D050"/>
                </a:solidFill>
                <a:latin typeface="+mn-lt"/>
              </a:rPr>
              <a:t>Phenotypic plasticity</a:t>
            </a:r>
            <a:endParaRPr lang="el-GR" sz="3200" b="1" dirty="0">
              <a:solidFill>
                <a:srgbClr val="92D050"/>
              </a:solidFill>
              <a:latin typeface="+mn-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E:\KOUNNAMAS\2009 12 12 Pentadactylos\DSCN0562.jpg"/>
          <p:cNvPicPr>
            <a:picLocks noChangeAspect="1" noChangeArrowheads="1"/>
          </p:cNvPicPr>
          <p:nvPr/>
        </p:nvPicPr>
        <p:blipFill>
          <a:blip r:embed="rId3" cstate="screen"/>
          <a:srcRect/>
          <a:stretch>
            <a:fillRect/>
          </a:stretch>
        </p:blipFill>
        <p:spPr bwMode="auto">
          <a:xfrm>
            <a:off x="-1044623" y="0"/>
            <a:ext cx="10188624" cy="7641468"/>
          </a:xfrm>
          <a:prstGeom prst="rect">
            <a:avLst/>
          </a:prstGeom>
          <a:noFill/>
        </p:spPr>
      </p:pic>
      <p:sp>
        <p:nvSpPr>
          <p:cNvPr id="3" name="TextBox 2"/>
          <p:cNvSpPr txBox="1"/>
          <p:nvPr/>
        </p:nvSpPr>
        <p:spPr>
          <a:xfrm>
            <a:off x="3754342" y="5517232"/>
            <a:ext cx="5138138" cy="1200329"/>
          </a:xfrm>
          <a:prstGeom prst="rect">
            <a:avLst/>
          </a:prstGeom>
          <a:noFill/>
        </p:spPr>
        <p:txBody>
          <a:bodyPr wrap="none" rtlCol="0">
            <a:spAutoFit/>
          </a:bodyPr>
          <a:lstStyle/>
          <a:p>
            <a:pPr algn="r"/>
            <a:r>
              <a:rPr lang="en-US" sz="3600" b="1" i="1" dirty="0" err="1">
                <a:solidFill>
                  <a:srgbClr val="92D050"/>
                </a:solidFill>
                <a:latin typeface="+mn-lt"/>
              </a:rPr>
              <a:t>Pinus</a:t>
            </a:r>
            <a:r>
              <a:rPr lang="en-US" sz="3600" b="1" i="1" dirty="0">
                <a:solidFill>
                  <a:srgbClr val="92D050"/>
                </a:solidFill>
                <a:latin typeface="+mn-lt"/>
              </a:rPr>
              <a:t> </a:t>
            </a:r>
            <a:r>
              <a:rPr lang="en-US" sz="3600" b="1" i="1" dirty="0" err="1">
                <a:solidFill>
                  <a:srgbClr val="92D050"/>
                </a:solidFill>
                <a:latin typeface="+mn-lt"/>
              </a:rPr>
              <a:t>brutia</a:t>
            </a:r>
            <a:endParaRPr lang="el-GR" sz="3600" b="1" i="1" dirty="0">
              <a:solidFill>
                <a:srgbClr val="92D050"/>
              </a:solidFill>
              <a:latin typeface="+mn-lt"/>
            </a:endParaRPr>
          </a:p>
          <a:p>
            <a:pPr algn="r"/>
            <a:r>
              <a:rPr lang="el-GR" sz="3600" b="1" dirty="0">
                <a:solidFill>
                  <a:srgbClr val="92D050"/>
                </a:solidFill>
                <a:latin typeface="+mn-lt"/>
              </a:rPr>
              <a:t>(Πενταδάκτυλος, Κύπρος)</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E:\PHOTOS\2008 11 29 Pinus brutia Chrysoskalitissa\Image1c.jpg"/>
          <p:cNvPicPr>
            <a:picLocks noChangeAspect="1" noChangeArrowheads="1"/>
          </p:cNvPicPr>
          <p:nvPr/>
        </p:nvPicPr>
        <p:blipFill>
          <a:blip r:embed="rId3" cstate="screen"/>
          <a:srcRect/>
          <a:stretch>
            <a:fillRect/>
          </a:stretch>
        </p:blipFill>
        <p:spPr bwMode="auto">
          <a:xfrm>
            <a:off x="0" y="1074379"/>
            <a:ext cx="9144000" cy="5738997"/>
          </a:xfrm>
          <a:prstGeom prst="rect">
            <a:avLst/>
          </a:prstGeom>
          <a:noFill/>
        </p:spPr>
      </p:pic>
      <p:sp>
        <p:nvSpPr>
          <p:cNvPr id="5" name="TextBox 4"/>
          <p:cNvSpPr txBox="1"/>
          <p:nvPr/>
        </p:nvSpPr>
        <p:spPr>
          <a:xfrm>
            <a:off x="395536" y="188640"/>
            <a:ext cx="8373061" cy="646331"/>
          </a:xfrm>
          <a:prstGeom prst="rect">
            <a:avLst/>
          </a:prstGeom>
          <a:noFill/>
        </p:spPr>
        <p:txBody>
          <a:bodyPr wrap="none" rtlCol="0">
            <a:spAutoFit/>
          </a:bodyPr>
          <a:lstStyle/>
          <a:p>
            <a:r>
              <a:rPr lang="en-US" sz="3600" b="1" i="1" dirty="0" err="1">
                <a:solidFill>
                  <a:srgbClr val="92D050"/>
                </a:solidFill>
                <a:latin typeface="+mn-lt"/>
              </a:rPr>
              <a:t>Pinus</a:t>
            </a:r>
            <a:r>
              <a:rPr lang="en-US" sz="3600" b="1" i="1" dirty="0">
                <a:solidFill>
                  <a:srgbClr val="92D050"/>
                </a:solidFill>
                <a:latin typeface="+mn-lt"/>
              </a:rPr>
              <a:t> </a:t>
            </a:r>
            <a:r>
              <a:rPr lang="en-US" sz="3600" b="1" i="1" dirty="0" err="1">
                <a:solidFill>
                  <a:srgbClr val="92D050"/>
                </a:solidFill>
                <a:latin typeface="+mn-lt"/>
              </a:rPr>
              <a:t>brutia</a:t>
            </a:r>
            <a:r>
              <a:rPr lang="en-US" sz="3600" b="1" i="1" dirty="0">
                <a:solidFill>
                  <a:srgbClr val="92D050"/>
                </a:solidFill>
                <a:latin typeface="+mn-lt"/>
              </a:rPr>
              <a:t> </a:t>
            </a:r>
            <a:r>
              <a:rPr lang="el-GR" sz="3600" b="1" dirty="0">
                <a:solidFill>
                  <a:srgbClr val="92D050"/>
                </a:solidFill>
                <a:latin typeface="+mn-lt"/>
              </a:rPr>
              <a:t>(</a:t>
            </a:r>
            <a:r>
              <a:rPr lang="el-GR" sz="3600" b="1" dirty="0" err="1">
                <a:solidFill>
                  <a:srgbClr val="92D050"/>
                </a:solidFill>
                <a:latin typeface="+mn-lt"/>
              </a:rPr>
              <a:t>Χρυσοσκαλίτισσα</a:t>
            </a:r>
            <a:r>
              <a:rPr lang="el-GR" sz="3600" b="1" dirty="0">
                <a:solidFill>
                  <a:srgbClr val="92D050"/>
                </a:solidFill>
                <a:latin typeface="+mn-lt"/>
              </a:rPr>
              <a:t>, ΝΔ Κρήτη)</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2" name="Picture 4"/>
          <p:cNvPicPr>
            <a:picLocks noChangeAspect="1" noChangeArrowheads="1"/>
          </p:cNvPicPr>
          <p:nvPr/>
        </p:nvPicPr>
        <p:blipFill>
          <a:blip r:embed="rId3" cstate="print"/>
          <a:srcRect/>
          <a:stretch>
            <a:fillRect/>
          </a:stretch>
        </p:blipFill>
        <p:spPr bwMode="auto">
          <a:xfrm>
            <a:off x="3059832" y="188640"/>
            <a:ext cx="5803900" cy="2882900"/>
          </a:xfrm>
          <a:prstGeom prst="rect">
            <a:avLst/>
          </a:prstGeom>
          <a:noFill/>
          <a:ln w="9525">
            <a:noFill/>
            <a:miter lim="800000"/>
            <a:headEnd/>
            <a:tailEnd/>
          </a:ln>
        </p:spPr>
      </p:pic>
      <p:pic>
        <p:nvPicPr>
          <p:cNvPr id="329733" name="Picture 5"/>
          <p:cNvPicPr>
            <a:picLocks noChangeAspect="1" noChangeArrowheads="1"/>
          </p:cNvPicPr>
          <p:nvPr/>
        </p:nvPicPr>
        <p:blipFill>
          <a:blip r:embed="rId4" cstate="print"/>
          <a:srcRect/>
          <a:stretch>
            <a:fillRect/>
          </a:stretch>
        </p:blipFill>
        <p:spPr bwMode="auto">
          <a:xfrm>
            <a:off x="3059832" y="3212976"/>
            <a:ext cx="5778500" cy="2209800"/>
          </a:xfrm>
          <a:prstGeom prst="rect">
            <a:avLst/>
          </a:prstGeom>
          <a:noFill/>
          <a:ln w="9525">
            <a:noFill/>
            <a:miter lim="800000"/>
            <a:headEnd/>
            <a:tailEnd/>
          </a:ln>
        </p:spPr>
      </p:pic>
      <p:grpSp>
        <p:nvGrpSpPr>
          <p:cNvPr id="2" name="7 - Ομάδα"/>
          <p:cNvGrpSpPr/>
          <p:nvPr/>
        </p:nvGrpSpPr>
        <p:grpSpPr>
          <a:xfrm>
            <a:off x="107504" y="188640"/>
            <a:ext cx="2755900" cy="4216400"/>
            <a:chOff x="107504" y="188640"/>
            <a:chExt cx="2755900" cy="4216400"/>
          </a:xfrm>
        </p:grpSpPr>
        <p:pic>
          <p:nvPicPr>
            <p:cNvPr id="329731" name="Picture 3"/>
            <p:cNvPicPr>
              <a:picLocks noChangeAspect="1" noChangeArrowheads="1"/>
            </p:cNvPicPr>
            <p:nvPr/>
          </p:nvPicPr>
          <p:blipFill>
            <a:blip r:embed="rId5" cstate="print"/>
            <a:srcRect/>
            <a:stretch>
              <a:fillRect/>
            </a:stretch>
          </p:blipFill>
          <p:spPr bwMode="auto">
            <a:xfrm>
              <a:off x="107504" y="188640"/>
              <a:ext cx="2755900" cy="4216400"/>
            </a:xfrm>
            <a:prstGeom prst="rect">
              <a:avLst/>
            </a:prstGeom>
            <a:noFill/>
            <a:ln w="9525">
              <a:noFill/>
              <a:miter lim="800000"/>
              <a:headEnd/>
              <a:tailEnd/>
            </a:ln>
          </p:spPr>
        </p:pic>
        <p:sp>
          <p:nvSpPr>
            <p:cNvPr id="7" name="6 - TextBox"/>
            <p:cNvSpPr txBox="1"/>
            <p:nvPr/>
          </p:nvSpPr>
          <p:spPr>
            <a:xfrm>
              <a:off x="1907704" y="3356992"/>
              <a:ext cx="652743" cy="369332"/>
            </a:xfrm>
            <a:prstGeom prst="rect">
              <a:avLst/>
            </a:prstGeom>
            <a:noFill/>
          </p:spPr>
          <p:txBody>
            <a:bodyPr wrap="none" rtlCol="0">
              <a:spAutoFit/>
            </a:bodyPr>
            <a:lstStyle/>
            <a:p>
              <a:r>
                <a:rPr lang="en-US" dirty="0"/>
                <a:t>1989</a:t>
              </a:r>
            </a:p>
          </p:txBody>
        </p:sp>
      </p:grpSp>
      <p:grpSp>
        <p:nvGrpSpPr>
          <p:cNvPr id="9" name="8 - Ομάδα"/>
          <p:cNvGrpSpPr>
            <a:grpSpLocks noChangeAspect="1"/>
          </p:cNvGrpSpPr>
          <p:nvPr/>
        </p:nvGrpSpPr>
        <p:grpSpPr>
          <a:xfrm>
            <a:off x="467544" y="4653136"/>
            <a:ext cx="1428750" cy="2232248"/>
            <a:chOff x="467544" y="4653136"/>
            <a:chExt cx="1428750" cy="2232248"/>
          </a:xfrm>
        </p:grpSpPr>
        <p:pic>
          <p:nvPicPr>
            <p:cNvPr id="48130" name="Picture 2" descr="Steven Jay Gould"/>
            <p:cNvPicPr>
              <a:picLocks noChangeAspect="1" noChangeArrowheads="1"/>
            </p:cNvPicPr>
            <p:nvPr/>
          </p:nvPicPr>
          <p:blipFill>
            <a:blip r:embed="rId6" cstate="print"/>
            <a:srcRect/>
            <a:stretch>
              <a:fillRect/>
            </a:stretch>
          </p:blipFill>
          <p:spPr bwMode="auto">
            <a:xfrm>
              <a:off x="467544" y="4653136"/>
              <a:ext cx="1428750" cy="1876425"/>
            </a:xfrm>
            <a:prstGeom prst="rect">
              <a:avLst/>
            </a:prstGeom>
            <a:noFill/>
          </p:spPr>
        </p:pic>
        <p:sp>
          <p:nvSpPr>
            <p:cNvPr id="8" name="7 - TextBox"/>
            <p:cNvSpPr txBox="1"/>
            <p:nvPr/>
          </p:nvSpPr>
          <p:spPr>
            <a:xfrm>
              <a:off x="572336" y="6516052"/>
              <a:ext cx="1191352" cy="369332"/>
            </a:xfrm>
            <a:prstGeom prst="rect">
              <a:avLst/>
            </a:prstGeom>
            <a:noFill/>
          </p:spPr>
          <p:txBody>
            <a:bodyPr wrap="none" rtlCol="0">
              <a:spAutoFit/>
            </a:bodyPr>
            <a:lstStyle/>
            <a:p>
              <a:r>
                <a:rPr lang="en-US" dirty="0">
                  <a:latin typeface="+mn-lt"/>
                </a:rPr>
                <a:t>1941-2002</a:t>
              </a:r>
            </a:p>
          </p:txBody>
        </p:sp>
      </p:grpSp>
      <p:sp>
        <p:nvSpPr>
          <p:cNvPr id="10" name="9 - TextBox"/>
          <p:cNvSpPr txBox="1"/>
          <p:nvPr/>
        </p:nvSpPr>
        <p:spPr>
          <a:xfrm>
            <a:off x="2051720" y="5877272"/>
            <a:ext cx="3867021" cy="923330"/>
          </a:xfrm>
          <a:prstGeom prst="rect">
            <a:avLst/>
          </a:prstGeom>
          <a:noFill/>
        </p:spPr>
        <p:txBody>
          <a:bodyPr wrap="none" rtlCol="0">
            <a:spAutoFit/>
          </a:bodyPr>
          <a:lstStyle/>
          <a:p>
            <a:r>
              <a:rPr lang="en-US" dirty="0">
                <a:latin typeface="+mn-lt"/>
              </a:rPr>
              <a:t>Punctuated equilibrium</a:t>
            </a:r>
          </a:p>
          <a:p>
            <a:r>
              <a:rPr lang="en-US" dirty="0">
                <a:latin typeface="+mn-lt"/>
              </a:rPr>
              <a:t>Contingency of key evolutionary events</a:t>
            </a:r>
          </a:p>
          <a:p>
            <a:r>
              <a:rPr lang="en-US" dirty="0" err="1">
                <a:latin typeface="+mn-lt"/>
              </a:rPr>
              <a:t>Exaptation</a:t>
            </a:r>
            <a:endParaRPr lang="en-US" dirty="0">
              <a:latin typeface="+mn-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450362" y="0"/>
            <a:ext cx="8298102" cy="6858000"/>
            <a:chOff x="450362" y="0"/>
            <a:chExt cx="8298102" cy="6858000"/>
          </a:xfrm>
        </p:grpSpPr>
        <p:pic>
          <p:nvPicPr>
            <p:cNvPr id="113666" name="Picture 2"/>
            <p:cNvPicPr>
              <a:picLocks noChangeAspect="1" noChangeArrowheads="1"/>
            </p:cNvPicPr>
            <p:nvPr/>
          </p:nvPicPr>
          <p:blipFill>
            <a:blip r:embed="rId3" cstate="screen"/>
            <a:srcRect/>
            <a:stretch>
              <a:fillRect/>
            </a:stretch>
          </p:blipFill>
          <p:spPr bwMode="auto">
            <a:xfrm>
              <a:off x="450362" y="0"/>
              <a:ext cx="8298102" cy="6858000"/>
            </a:xfrm>
            <a:prstGeom prst="rect">
              <a:avLst/>
            </a:prstGeom>
            <a:noFill/>
            <a:ln w="9525">
              <a:noFill/>
              <a:miter lim="800000"/>
              <a:headEnd/>
              <a:tailEnd/>
            </a:ln>
          </p:spPr>
        </p:pic>
        <p:sp>
          <p:nvSpPr>
            <p:cNvPr id="4" name="Rectangle 3"/>
            <p:cNvSpPr/>
            <p:nvPr/>
          </p:nvSpPr>
          <p:spPr>
            <a:xfrm>
              <a:off x="4572000" y="0"/>
              <a:ext cx="4032448" cy="836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TextBox"/>
          <p:cNvSpPr txBox="1">
            <a:spLocks noChangeArrowheads="1"/>
          </p:cNvSpPr>
          <p:nvPr/>
        </p:nvSpPr>
        <p:spPr bwMode="auto">
          <a:xfrm>
            <a:off x="179388" y="44450"/>
            <a:ext cx="8964612" cy="6616700"/>
          </a:xfrm>
          <a:prstGeom prst="rect">
            <a:avLst/>
          </a:prstGeom>
          <a:noFill/>
          <a:ln w="9525">
            <a:noFill/>
            <a:miter lim="800000"/>
            <a:headEnd/>
            <a:tailEnd/>
          </a:ln>
        </p:spPr>
        <p:txBody>
          <a:bodyPr>
            <a:spAutoFit/>
          </a:bodyPr>
          <a:lstStyle/>
          <a:p>
            <a:r>
              <a:rPr lang="el-GR" sz="3600" b="1" dirty="0">
                <a:solidFill>
                  <a:srgbClr val="66FFFF"/>
                </a:solidFill>
                <a:latin typeface="Calibri" pitchFamily="34" charset="0"/>
              </a:rPr>
              <a:t>Εγκλιματισμός</a:t>
            </a:r>
            <a:r>
              <a:rPr lang="en-GB" sz="3600" b="1" dirty="0">
                <a:solidFill>
                  <a:srgbClr val="66FFFF"/>
                </a:solidFill>
                <a:latin typeface="Calibri" pitchFamily="34" charset="0"/>
              </a:rPr>
              <a:t> - </a:t>
            </a:r>
            <a:r>
              <a:rPr lang="en-GB" sz="3600" b="1" dirty="0">
                <a:solidFill>
                  <a:srgbClr val="99FF33"/>
                </a:solidFill>
                <a:latin typeface="Calibri" pitchFamily="34" charset="0"/>
              </a:rPr>
              <a:t>Acclimation</a:t>
            </a:r>
            <a:endParaRPr lang="el-GR" sz="3600" b="1" dirty="0">
              <a:solidFill>
                <a:srgbClr val="99FF33"/>
              </a:solidFill>
              <a:latin typeface="Calibri" pitchFamily="34" charset="0"/>
            </a:endParaRPr>
          </a:p>
          <a:p>
            <a:endParaRPr lang="en-US" b="1" dirty="0">
              <a:solidFill>
                <a:srgbClr val="99FF33"/>
              </a:solidFill>
              <a:latin typeface="Calibri" pitchFamily="34" charset="0"/>
            </a:endParaRPr>
          </a:p>
          <a:p>
            <a:r>
              <a:rPr lang="en-US" sz="3600" b="1" dirty="0">
                <a:solidFill>
                  <a:srgbClr val="99FF33"/>
                </a:solidFill>
                <a:latin typeface="Calibri" pitchFamily="34" charset="0"/>
              </a:rPr>
              <a:t>Acclimation</a:t>
            </a:r>
            <a:r>
              <a:rPr lang="el-GR" sz="3600" b="1" dirty="0">
                <a:solidFill>
                  <a:srgbClr val="99FF33"/>
                </a:solidFill>
                <a:latin typeface="Calibri" pitchFamily="34" charset="0"/>
              </a:rPr>
              <a:t> </a:t>
            </a:r>
            <a:r>
              <a:rPr lang="en-GB" sz="3600" b="1" dirty="0">
                <a:solidFill>
                  <a:srgbClr val="99FF33"/>
                </a:solidFill>
                <a:latin typeface="Calibri" pitchFamily="34" charset="0"/>
              </a:rPr>
              <a:t>[acclimatisation, acclimatization]</a:t>
            </a:r>
            <a:endParaRPr lang="el-GR" sz="3600" b="1" dirty="0">
              <a:solidFill>
                <a:srgbClr val="99FF33"/>
              </a:solidFill>
              <a:latin typeface="Calibri" pitchFamily="34" charset="0"/>
            </a:endParaRPr>
          </a:p>
          <a:p>
            <a:r>
              <a:rPr lang="en-US" sz="3600" dirty="0">
                <a:solidFill>
                  <a:srgbClr val="FFFF00"/>
                </a:solidFill>
                <a:latin typeface="Calibri" pitchFamily="34" charset="0"/>
              </a:rPr>
              <a:t>Physiological adjustment of an organism in response to an environmental factor such as temperature or light levels.</a:t>
            </a:r>
          </a:p>
          <a:p>
            <a:endParaRPr lang="el-GR" b="1" dirty="0">
              <a:solidFill>
                <a:srgbClr val="66FFFF"/>
              </a:solidFill>
              <a:latin typeface="Calibri" pitchFamily="34" charset="0"/>
            </a:endParaRPr>
          </a:p>
          <a:p>
            <a:r>
              <a:rPr lang="el-GR" sz="3600" b="1" dirty="0">
                <a:solidFill>
                  <a:srgbClr val="66FFFF"/>
                </a:solidFill>
                <a:latin typeface="Calibri" pitchFamily="34" charset="0"/>
              </a:rPr>
              <a:t>Σκληραγώγηση – </a:t>
            </a:r>
            <a:r>
              <a:rPr lang="en-GB" sz="3600" b="1" dirty="0">
                <a:solidFill>
                  <a:srgbClr val="99FF33"/>
                </a:solidFill>
                <a:latin typeface="Calibri" pitchFamily="34" charset="0"/>
              </a:rPr>
              <a:t>Hardening</a:t>
            </a:r>
          </a:p>
          <a:p>
            <a:r>
              <a:rPr lang="el-GR" sz="3600" b="1" dirty="0">
                <a:solidFill>
                  <a:srgbClr val="66FFFF"/>
                </a:solidFill>
                <a:latin typeface="Calibri" pitchFamily="34" charset="0"/>
              </a:rPr>
              <a:t>Εναρμόνιση [διευθέτηση] - </a:t>
            </a:r>
            <a:r>
              <a:rPr lang="en-GB" sz="3600" b="1" dirty="0">
                <a:solidFill>
                  <a:srgbClr val="99FF33"/>
                </a:solidFill>
                <a:latin typeface="Calibri" pitchFamily="34" charset="0"/>
              </a:rPr>
              <a:t>Adjustment</a:t>
            </a:r>
          </a:p>
          <a:p>
            <a:endParaRPr lang="en-GB" sz="1200" b="1" dirty="0">
              <a:solidFill>
                <a:srgbClr val="99FF33"/>
              </a:solidFill>
              <a:latin typeface="Calibri" pitchFamily="34" charset="0"/>
            </a:endParaRPr>
          </a:p>
          <a:p>
            <a:r>
              <a:rPr lang="en-US" sz="1600" dirty="0">
                <a:solidFill>
                  <a:srgbClr val="FFFF00"/>
                </a:solidFill>
                <a:latin typeface="Calibri" pitchFamily="34" charset="0"/>
              </a:rPr>
              <a:t>Plant adaptation represents an evolutionary process that led through selection to a genetically determined level of stress tolerance and a species’ place and fitness in its ecosystem. It is necessary to distinguish adaptation from another concept, acclimation (or ‘hardening’), which indicates the degree to which a species may change its metabolism, development and growth </a:t>
            </a:r>
            <a:r>
              <a:rPr lang="en-US" sz="1600" dirty="0" err="1">
                <a:solidFill>
                  <a:srgbClr val="FFFF00"/>
                </a:solidFill>
                <a:latin typeface="Calibri" pitchFamily="34" charset="0"/>
              </a:rPr>
              <a:t>behaviour</a:t>
            </a:r>
            <a:r>
              <a:rPr lang="en-US" sz="1600" dirty="0">
                <a:solidFill>
                  <a:srgbClr val="FFFF00"/>
                </a:solidFill>
                <a:latin typeface="Calibri" pitchFamily="34" charset="0"/>
              </a:rPr>
              <a:t> to adjust to changes in the environment, which may be transient but which also may exceed the life time of an annual species. Exposing a plant to a </a:t>
            </a:r>
            <a:r>
              <a:rPr lang="en-US" sz="1600" dirty="0" err="1">
                <a:solidFill>
                  <a:srgbClr val="FFFF00"/>
                </a:solidFill>
                <a:latin typeface="Calibri" pitchFamily="34" charset="0"/>
              </a:rPr>
              <a:t>sublethal</a:t>
            </a:r>
            <a:r>
              <a:rPr lang="en-US" sz="1600" dirty="0">
                <a:solidFill>
                  <a:srgbClr val="FFFF00"/>
                </a:solidFill>
                <a:latin typeface="Calibri" pitchFamily="34" charset="0"/>
              </a:rPr>
              <a:t> stress increases the ability to tolerate a much more severe stress imposition later.</a:t>
            </a:r>
            <a:endParaRPr lang="fr-FR" sz="1600" dirty="0">
              <a:solidFill>
                <a:srgbClr val="FFFF00"/>
              </a:solidFill>
              <a:latin typeface="Calibr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cstate="print"/>
          <a:srcRect/>
          <a:stretch>
            <a:fillRect/>
          </a:stretch>
        </p:blipFill>
        <p:spPr bwMode="auto">
          <a:xfrm>
            <a:off x="0" y="0"/>
            <a:ext cx="6950326" cy="6821138"/>
          </a:xfrm>
          <a:prstGeom prst="rect">
            <a:avLst/>
          </a:prstGeom>
          <a:noFill/>
          <a:ln w="9525">
            <a:noFill/>
            <a:miter lim="800000"/>
            <a:headEnd/>
            <a:tailEnd/>
          </a:ln>
        </p:spPr>
      </p:pic>
      <p:sp>
        <p:nvSpPr>
          <p:cNvPr id="28675" name="6 - TextBox"/>
          <p:cNvSpPr txBox="1">
            <a:spLocks noChangeArrowheads="1"/>
          </p:cNvSpPr>
          <p:nvPr/>
        </p:nvSpPr>
        <p:spPr bwMode="auto">
          <a:xfrm>
            <a:off x="6929437" y="1844675"/>
            <a:ext cx="2251075" cy="1200150"/>
          </a:xfrm>
          <a:prstGeom prst="rect">
            <a:avLst/>
          </a:prstGeom>
          <a:noFill/>
          <a:ln w="9525">
            <a:noFill/>
            <a:miter lim="800000"/>
            <a:headEnd/>
            <a:tailEnd/>
          </a:ln>
        </p:spPr>
        <p:txBody>
          <a:bodyPr wrap="none">
            <a:spAutoFit/>
          </a:bodyPr>
          <a:lstStyle/>
          <a:p>
            <a:r>
              <a:rPr lang="en-GB" sz="3600" b="1" i="1" dirty="0" err="1">
                <a:solidFill>
                  <a:srgbClr val="FFFF00"/>
                </a:solidFill>
                <a:latin typeface="Calibri" pitchFamily="34" charset="0"/>
              </a:rPr>
              <a:t>Atriplex</a:t>
            </a:r>
            <a:endParaRPr lang="en-GB" sz="3600" b="1" i="1" dirty="0">
              <a:solidFill>
                <a:srgbClr val="FFFF00"/>
              </a:solidFill>
              <a:latin typeface="Calibri" pitchFamily="34" charset="0"/>
            </a:endParaRPr>
          </a:p>
          <a:p>
            <a:r>
              <a:rPr lang="en-GB" sz="3600" b="1" i="1" dirty="0" err="1">
                <a:solidFill>
                  <a:srgbClr val="FFFF00"/>
                </a:solidFill>
                <a:latin typeface="Calibri" pitchFamily="34" charset="0"/>
              </a:rPr>
              <a:t>lentiformis</a:t>
            </a:r>
            <a:endParaRPr lang="el-GR" sz="3600" b="1" i="1" dirty="0">
              <a:solidFill>
                <a:srgbClr val="FFFF00"/>
              </a:solidFill>
              <a:latin typeface="Calibri"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noChangeArrowheads="1"/>
          </p:cNvPicPr>
          <p:nvPr/>
        </p:nvPicPr>
        <p:blipFill>
          <a:blip r:embed="rId3" cstate="screen"/>
          <a:srcRect/>
          <a:stretch>
            <a:fillRect/>
          </a:stretch>
        </p:blipFill>
        <p:spPr bwMode="auto">
          <a:xfrm>
            <a:off x="0" y="0"/>
            <a:ext cx="7124700" cy="6867525"/>
          </a:xfrm>
          <a:prstGeom prst="rect">
            <a:avLst/>
          </a:prstGeom>
          <a:noFill/>
          <a:ln w="9525">
            <a:noFill/>
            <a:miter lim="800000"/>
            <a:headEnd/>
            <a:tailEnd/>
          </a:ln>
        </p:spPr>
      </p:pic>
      <p:sp>
        <p:nvSpPr>
          <p:cNvPr id="28675" name="6 - TextBox"/>
          <p:cNvSpPr txBox="1">
            <a:spLocks noChangeArrowheads="1"/>
          </p:cNvSpPr>
          <p:nvPr/>
        </p:nvSpPr>
        <p:spPr bwMode="auto">
          <a:xfrm>
            <a:off x="7545576" y="2237963"/>
            <a:ext cx="1562928" cy="830997"/>
          </a:xfrm>
          <a:prstGeom prst="rect">
            <a:avLst/>
          </a:prstGeom>
          <a:noFill/>
          <a:ln w="9525">
            <a:noFill/>
            <a:miter lim="800000"/>
            <a:headEnd/>
            <a:tailEnd/>
          </a:ln>
        </p:spPr>
        <p:txBody>
          <a:bodyPr wrap="none">
            <a:spAutoFit/>
          </a:bodyPr>
          <a:lstStyle/>
          <a:p>
            <a:r>
              <a:rPr lang="en-GB" sz="2400" b="1" i="1" dirty="0" err="1">
                <a:solidFill>
                  <a:srgbClr val="FFFF00"/>
                </a:solidFill>
                <a:latin typeface="Calibri" pitchFamily="34" charset="0"/>
              </a:rPr>
              <a:t>Atriplex</a:t>
            </a:r>
            <a:endParaRPr lang="en-GB" sz="2400" b="1" i="1" dirty="0">
              <a:solidFill>
                <a:srgbClr val="FFFF00"/>
              </a:solidFill>
              <a:latin typeface="Calibri" pitchFamily="34" charset="0"/>
            </a:endParaRPr>
          </a:p>
          <a:p>
            <a:r>
              <a:rPr lang="en-GB" sz="2400" b="1" i="1" dirty="0" err="1">
                <a:solidFill>
                  <a:srgbClr val="FFFF00"/>
                </a:solidFill>
                <a:latin typeface="Calibri" pitchFamily="34" charset="0"/>
              </a:rPr>
              <a:t>lentiformis</a:t>
            </a:r>
            <a:endParaRPr lang="el-GR" sz="2400" b="1" i="1" dirty="0">
              <a:solidFill>
                <a:srgbClr val="FFFF00"/>
              </a:solidFill>
              <a:latin typeface="Calibri" pitchFamily="34" charset="0"/>
            </a:endParaRPr>
          </a:p>
        </p:txBody>
      </p:sp>
      <p:pic>
        <p:nvPicPr>
          <p:cNvPr id="123906" name="Picture 2"/>
          <p:cNvPicPr>
            <a:picLocks noChangeAspect="1" noChangeArrowheads="1"/>
          </p:cNvPicPr>
          <p:nvPr/>
        </p:nvPicPr>
        <p:blipFill>
          <a:blip r:embed="rId4" cstate="screen"/>
          <a:srcRect/>
          <a:stretch>
            <a:fillRect/>
          </a:stretch>
        </p:blipFill>
        <p:spPr bwMode="auto">
          <a:xfrm>
            <a:off x="4427984" y="4905011"/>
            <a:ext cx="4716016" cy="1476317"/>
          </a:xfrm>
          <a:prstGeom prst="rect">
            <a:avLst/>
          </a:prstGeom>
          <a:noFill/>
          <a:ln w="9525">
            <a:noFill/>
            <a:miter lim="800000"/>
            <a:headEnd/>
            <a:tailEnd/>
          </a:ln>
        </p:spPr>
      </p:pic>
      <p:pic>
        <p:nvPicPr>
          <p:cNvPr id="123908" name="Picture 4"/>
          <p:cNvPicPr>
            <a:picLocks noChangeAspect="1" noChangeArrowheads="1"/>
          </p:cNvPicPr>
          <p:nvPr/>
        </p:nvPicPr>
        <p:blipFill>
          <a:blip r:embed="rId5" cstate="screen"/>
          <a:srcRect/>
          <a:stretch>
            <a:fillRect/>
          </a:stretch>
        </p:blipFill>
        <p:spPr bwMode="auto">
          <a:xfrm>
            <a:off x="2735312" y="6627685"/>
            <a:ext cx="1980704" cy="185691"/>
          </a:xfrm>
          <a:prstGeom prst="rect">
            <a:avLst/>
          </a:prstGeom>
          <a:noFill/>
          <a:ln w="9525">
            <a:noFill/>
            <a:miter lim="800000"/>
            <a:headEnd/>
            <a:tailEnd/>
          </a:ln>
        </p:spPr>
      </p:pic>
      <p:pic>
        <p:nvPicPr>
          <p:cNvPr id="123910" name="Picture 6" descr="Atriplex lentiformis"/>
          <p:cNvPicPr>
            <a:picLocks noChangeAspect="1" noChangeArrowheads="1"/>
          </p:cNvPicPr>
          <p:nvPr/>
        </p:nvPicPr>
        <p:blipFill>
          <a:blip r:embed="rId6" cstate="screen"/>
          <a:srcRect/>
          <a:stretch>
            <a:fillRect/>
          </a:stretch>
        </p:blipFill>
        <p:spPr bwMode="auto">
          <a:xfrm>
            <a:off x="5944716" y="1"/>
            <a:ext cx="3199284" cy="2132856"/>
          </a:xfrm>
          <a:prstGeom prst="rect">
            <a:avLst/>
          </a:prstGeom>
          <a:noFill/>
        </p:spPr>
      </p:pic>
      <p:pic>
        <p:nvPicPr>
          <p:cNvPr id="123911" name="Picture 7"/>
          <p:cNvPicPr>
            <a:picLocks noChangeAspect="1" noChangeArrowheads="1"/>
          </p:cNvPicPr>
          <p:nvPr/>
        </p:nvPicPr>
        <p:blipFill>
          <a:blip r:embed="rId7" cstate="screen"/>
          <a:srcRect/>
          <a:stretch>
            <a:fillRect/>
          </a:stretch>
        </p:blipFill>
        <p:spPr bwMode="auto">
          <a:xfrm>
            <a:off x="0" y="0"/>
            <a:ext cx="3707904" cy="1292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cstate="screen"/>
          <a:srcRect/>
          <a:stretch>
            <a:fillRect/>
          </a:stretch>
        </p:blipFill>
        <p:spPr bwMode="auto">
          <a:xfrm>
            <a:off x="0" y="0"/>
            <a:ext cx="5633584" cy="2060848"/>
          </a:xfrm>
          <a:prstGeom prst="rect">
            <a:avLst/>
          </a:prstGeom>
          <a:noFill/>
          <a:ln w="9525">
            <a:noFill/>
            <a:miter lim="800000"/>
            <a:headEnd/>
            <a:tailEnd/>
          </a:ln>
        </p:spPr>
      </p:pic>
      <p:pic>
        <p:nvPicPr>
          <p:cNvPr id="2" name="Picture 2"/>
          <p:cNvPicPr>
            <a:picLocks noChangeAspect="1" noChangeArrowheads="1"/>
          </p:cNvPicPr>
          <p:nvPr/>
        </p:nvPicPr>
        <p:blipFill>
          <a:blip r:embed="rId4" cstate="screen"/>
          <a:srcRect/>
          <a:stretch>
            <a:fillRect/>
          </a:stretch>
        </p:blipFill>
        <p:spPr bwMode="auto">
          <a:xfrm>
            <a:off x="-129880" y="2160240"/>
            <a:ext cx="7294168" cy="4697760"/>
          </a:xfrm>
          <a:prstGeom prst="rect">
            <a:avLst/>
          </a:prstGeom>
          <a:noFill/>
          <a:ln w="9525">
            <a:noFill/>
            <a:miter lim="800000"/>
            <a:headEnd/>
            <a:tailEnd/>
          </a:ln>
        </p:spPr>
      </p:pic>
      <p:pic>
        <p:nvPicPr>
          <p:cNvPr id="86018" name="Picture 2" descr="1207995 Creosote Bush [Larrea divaricata ssp. tridentata]. Arizona-Sonora Desert Museum, Tucson, AZ. © Mark Turner"/>
          <p:cNvPicPr>
            <a:picLocks noChangeAspect="1" noChangeArrowheads="1"/>
          </p:cNvPicPr>
          <p:nvPr/>
        </p:nvPicPr>
        <p:blipFill>
          <a:blip r:embed="rId5" cstate="screen"/>
          <a:srcRect/>
          <a:stretch>
            <a:fillRect/>
          </a:stretch>
        </p:blipFill>
        <p:spPr bwMode="auto">
          <a:xfrm>
            <a:off x="5652121" y="0"/>
            <a:ext cx="3491880" cy="5233731"/>
          </a:xfrm>
          <a:prstGeom prst="rect">
            <a:avLst/>
          </a:prstGeom>
          <a:noFill/>
        </p:spPr>
      </p:pic>
      <p:pic>
        <p:nvPicPr>
          <p:cNvPr id="86019" name="Picture 3"/>
          <p:cNvPicPr>
            <a:picLocks noChangeAspect="1" noChangeArrowheads="1"/>
          </p:cNvPicPr>
          <p:nvPr/>
        </p:nvPicPr>
        <p:blipFill>
          <a:blip r:embed="rId6" cstate="screen"/>
          <a:srcRect/>
          <a:stretch>
            <a:fillRect/>
          </a:stretch>
        </p:blipFill>
        <p:spPr bwMode="auto">
          <a:xfrm>
            <a:off x="1115616" y="5108593"/>
            <a:ext cx="4197946" cy="624663"/>
          </a:xfrm>
          <a:prstGeom prst="rect">
            <a:avLst/>
          </a:prstGeom>
          <a:noFill/>
          <a:ln w="9525">
            <a:noFill/>
            <a:miter lim="800000"/>
            <a:headEnd/>
            <a:tailEnd/>
          </a:ln>
        </p:spPr>
      </p:pic>
      <p:sp>
        <p:nvSpPr>
          <p:cNvPr id="7" name="6 - TextBox"/>
          <p:cNvSpPr txBox="1">
            <a:spLocks noChangeArrowheads="1"/>
          </p:cNvSpPr>
          <p:nvPr/>
        </p:nvSpPr>
        <p:spPr bwMode="auto">
          <a:xfrm>
            <a:off x="7581072" y="5373216"/>
            <a:ext cx="1464247" cy="830997"/>
          </a:xfrm>
          <a:prstGeom prst="rect">
            <a:avLst/>
          </a:prstGeom>
          <a:noFill/>
          <a:ln w="9525">
            <a:noFill/>
            <a:miter lim="800000"/>
            <a:headEnd/>
            <a:tailEnd/>
          </a:ln>
        </p:spPr>
        <p:txBody>
          <a:bodyPr wrap="none">
            <a:spAutoFit/>
          </a:bodyPr>
          <a:lstStyle/>
          <a:p>
            <a:r>
              <a:rPr lang="en-GB" sz="2400" b="1" i="1" dirty="0" err="1">
                <a:solidFill>
                  <a:srgbClr val="FFFF00"/>
                </a:solidFill>
                <a:latin typeface="Calibri" pitchFamily="34" charset="0"/>
              </a:rPr>
              <a:t>Larrea</a:t>
            </a:r>
            <a:endParaRPr lang="en-GB" sz="2400" b="1" i="1" dirty="0">
              <a:solidFill>
                <a:srgbClr val="FFFF00"/>
              </a:solidFill>
              <a:latin typeface="Calibri" pitchFamily="34" charset="0"/>
            </a:endParaRPr>
          </a:p>
          <a:p>
            <a:r>
              <a:rPr lang="en-GB" sz="2400" b="1" i="1" dirty="0" err="1">
                <a:solidFill>
                  <a:srgbClr val="FFFF00"/>
                </a:solidFill>
                <a:latin typeface="Calibri" pitchFamily="34" charset="0"/>
              </a:rPr>
              <a:t>divaricata</a:t>
            </a:r>
            <a:endParaRPr lang="el-GR" sz="2400" b="1" i="1" dirty="0">
              <a:solidFill>
                <a:srgbClr val="FFFF00"/>
              </a:solidFill>
              <a:latin typeface="Calibri" pitchFamily="34" charset="0"/>
            </a:endParaRPr>
          </a:p>
        </p:txBody>
      </p:sp>
      <p:cxnSp>
        <p:nvCxnSpPr>
          <p:cNvPr id="9" name="Straight Connector 8"/>
          <p:cNvCxnSpPr/>
          <p:nvPr/>
        </p:nvCxnSpPr>
        <p:spPr>
          <a:xfrm>
            <a:off x="2051720" y="2492896"/>
            <a:ext cx="0" cy="2160240"/>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87824" y="2492896"/>
            <a:ext cx="0" cy="2160240"/>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68000" y="2484000"/>
            <a:ext cx="0" cy="2160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cstate="screen"/>
          <a:srcRect/>
          <a:stretch>
            <a:fillRect/>
          </a:stretch>
        </p:blipFill>
        <p:spPr bwMode="auto">
          <a:xfrm>
            <a:off x="0" y="157163"/>
            <a:ext cx="9144000" cy="5503862"/>
          </a:xfrm>
          <a:prstGeom prst="rect">
            <a:avLst/>
          </a:prstGeom>
          <a:noFill/>
          <a:ln w="9525">
            <a:noFill/>
            <a:miter lim="800000"/>
            <a:headEnd/>
            <a:tailEnd/>
          </a:ln>
        </p:spPr>
      </p:pic>
      <p:pic>
        <p:nvPicPr>
          <p:cNvPr id="29699" name="Picture 2"/>
          <p:cNvPicPr>
            <a:picLocks noChangeAspect="1" noChangeArrowheads="1"/>
          </p:cNvPicPr>
          <p:nvPr/>
        </p:nvPicPr>
        <p:blipFill>
          <a:blip r:embed="rId4" cstate="screen"/>
          <a:srcRect/>
          <a:stretch>
            <a:fillRect/>
          </a:stretch>
        </p:blipFill>
        <p:spPr bwMode="auto">
          <a:xfrm>
            <a:off x="684213" y="5654675"/>
            <a:ext cx="7739062" cy="1203325"/>
          </a:xfrm>
          <a:prstGeom prst="rect">
            <a:avLst/>
          </a:prstGeom>
          <a:noFill/>
          <a:ln w="9525">
            <a:noFill/>
            <a:miter lim="800000"/>
            <a:headEnd/>
            <a:tailEnd/>
          </a:ln>
        </p:spPr>
      </p:pic>
      <p:sp>
        <p:nvSpPr>
          <p:cNvPr id="4" name="TextBox 3"/>
          <p:cNvSpPr txBox="1"/>
          <p:nvPr/>
        </p:nvSpPr>
        <p:spPr>
          <a:xfrm>
            <a:off x="2411760" y="476672"/>
            <a:ext cx="1745221" cy="400110"/>
          </a:xfrm>
          <a:prstGeom prst="rect">
            <a:avLst/>
          </a:prstGeom>
          <a:noFill/>
        </p:spPr>
        <p:txBody>
          <a:bodyPr wrap="none" rtlCol="0">
            <a:spAutoFit/>
          </a:bodyPr>
          <a:lstStyle/>
          <a:p>
            <a:r>
              <a:rPr lang="el-GR" sz="2000" b="1" dirty="0">
                <a:solidFill>
                  <a:srgbClr val="FF0000"/>
                </a:solidFill>
                <a:latin typeface="+mn-lt"/>
              </a:rPr>
              <a:t>Εγκλιματισμός</a:t>
            </a:r>
          </a:p>
        </p:txBody>
      </p:sp>
      <p:sp>
        <p:nvSpPr>
          <p:cNvPr id="5" name="TextBox 4"/>
          <p:cNvSpPr txBox="1"/>
          <p:nvPr/>
        </p:nvSpPr>
        <p:spPr>
          <a:xfrm>
            <a:off x="6427179" y="476672"/>
            <a:ext cx="1588897" cy="400110"/>
          </a:xfrm>
          <a:prstGeom prst="rect">
            <a:avLst/>
          </a:prstGeom>
          <a:noFill/>
        </p:spPr>
        <p:txBody>
          <a:bodyPr wrap="none" rtlCol="0">
            <a:spAutoFit/>
          </a:bodyPr>
          <a:lstStyle/>
          <a:p>
            <a:r>
              <a:rPr lang="el-GR" sz="2000" b="1" dirty="0">
                <a:solidFill>
                  <a:srgbClr val="FF0000"/>
                </a:solidFill>
                <a:latin typeface="+mn-lt"/>
              </a:rPr>
              <a:t>Προσαρμογή</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1006475"/>
            <a:ext cx="9144000" cy="4943475"/>
            <a:chOff x="0" y="1006475"/>
            <a:chExt cx="9144000" cy="4943475"/>
          </a:xfrm>
        </p:grpSpPr>
        <p:pic>
          <p:nvPicPr>
            <p:cNvPr id="49154" name="Picture 3"/>
            <p:cNvPicPr>
              <a:picLocks noChangeAspect="1" noChangeArrowheads="1"/>
            </p:cNvPicPr>
            <p:nvPr/>
          </p:nvPicPr>
          <p:blipFill>
            <a:blip r:embed="rId3" cstate="screen"/>
            <a:srcRect/>
            <a:stretch>
              <a:fillRect/>
            </a:stretch>
          </p:blipFill>
          <p:spPr bwMode="auto">
            <a:xfrm>
              <a:off x="0" y="1006475"/>
              <a:ext cx="9144000" cy="4943475"/>
            </a:xfrm>
            <a:prstGeom prst="rect">
              <a:avLst/>
            </a:prstGeom>
            <a:noFill/>
            <a:ln w="9525">
              <a:noFill/>
              <a:miter lim="800000"/>
              <a:headEnd/>
              <a:tailEnd/>
            </a:ln>
          </p:spPr>
        </p:pic>
        <p:sp>
          <p:nvSpPr>
            <p:cNvPr id="3" name="Rectangle 2"/>
            <p:cNvSpPr/>
            <p:nvPr/>
          </p:nvSpPr>
          <p:spPr>
            <a:xfrm>
              <a:off x="179512" y="1124744"/>
              <a:ext cx="4392488" cy="72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 name="2 - TextBox"/>
          <p:cNvSpPr txBox="1"/>
          <p:nvPr/>
        </p:nvSpPr>
        <p:spPr>
          <a:xfrm>
            <a:off x="1115616" y="188640"/>
            <a:ext cx="2389950" cy="707886"/>
          </a:xfrm>
          <a:prstGeom prst="rect">
            <a:avLst/>
          </a:prstGeom>
          <a:noFill/>
        </p:spPr>
        <p:txBody>
          <a:bodyPr wrap="none" rtlCol="0">
            <a:spAutoFit/>
          </a:bodyPr>
          <a:lstStyle/>
          <a:p>
            <a:r>
              <a:rPr lang="el-GR" sz="4000" b="1" dirty="0">
                <a:solidFill>
                  <a:srgbClr val="FFFF00"/>
                </a:solidFill>
                <a:latin typeface="+mn-lt"/>
              </a:rPr>
              <a:t>Οικότυποι</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14313" y="500063"/>
            <a:ext cx="8786812" cy="5632450"/>
          </a:xfrm>
          <a:prstGeom prst="rect">
            <a:avLst/>
          </a:prstGeom>
          <a:noFill/>
          <a:ln w="9525">
            <a:noFill/>
            <a:miter lim="800000"/>
            <a:headEnd/>
            <a:tailEnd/>
          </a:ln>
        </p:spPr>
        <p:txBody>
          <a:bodyPr>
            <a:spAutoFit/>
          </a:bodyPr>
          <a:lstStyle/>
          <a:p>
            <a:pPr algn="ctr"/>
            <a:r>
              <a:rPr lang="el-GR" sz="3600" b="1">
                <a:solidFill>
                  <a:srgbClr val="92D050"/>
                </a:solidFill>
                <a:latin typeface="Calibri" pitchFamily="34" charset="0"/>
              </a:rPr>
              <a:t>Η </a:t>
            </a:r>
            <a:r>
              <a:rPr lang="el-GR" sz="3600" b="1">
                <a:solidFill>
                  <a:srgbClr val="FFFF00"/>
                </a:solidFill>
                <a:latin typeface="Calibri" pitchFamily="34" charset="0"/>
              </a:rPr>
              <a:t>προσαρμογή</a:t>
            </a:r>
            <a:r>
              <a:rPr lang="el-GR" sz="3600" b="1">
                <a:solidFill>
                  <a:srgbClr val="92D050"/>
                </a:solidFill>
                <a:latin typeface="Calibri" pitchFamily="34" charset="0"/>
              </a:rPr>
              <a:t> των φυτών (</a:t>
            </a:r>
            <a:r>
              <a:rPr lang="el-GR" sz="3600" b="1" u="sng">
                <a:solidFill>
                  <a:srgbClr val="92D050"/>
                </a:solidFill>
                <a:latin typeface="Calibri" pitchFamily="34" charset="0"/>
              </a:rPr>
              <a:t>ως διεργασία</a:t>
            </a:r>
            <a:r>
              <a:rPr lang="el-GR" sz="3600" b="1">
                <a:solidFill>
                  <a:srgbClr val="92D050"/>
                </a:solidFill>
                <a:latin typeface="Calibri" pitchFamily="34" charset="0"/>
              </a:rPr>
              <a:t>) έναντι διαφόρων περιβαλλοντικών παραγόντων μπορεί να έχει σημαντικές επιπτώσεις στη φυσιολογία (λειτουργίες και μηχανισμοί), στη μορφολογία και στον ανταγωνισμό.</a:t>
            </a:r>
          </a:p>
          <a:p>
            <a:pPr algn="ctr"/>
            <a:r>
              <a:rPr lang="el-GR" sz="3600" b="1">
                <a:solidFill>
                  <a:srgbClr val="92D050"/>
                </a:solidFill>
                <a:latin typeface="Calibri" pitchFamily="34" charset="0"/>
              </a:rPr>
              <a:t>Μία ‘όψη’ της προσαρμογής είναι η εξελικτική ανάπτυξη </a:t>
            </a:r>
            <a:r>
              <a:rPr lang="el-GR" sz="3600" b="1">
                <a:solidFill>
                  <a:srgbClr val="FFFF00"/>
                </a:solidFill>
                <a:latin typeface="Calibri" pitchFamily="34" charset="0"/>
              </a:rPr>
              <a:t>οικοτύπων</a:t>
            </a:r>
            <a:r>
              <a:rPr lang="el-GR" sz="3600" b="1">
                <a:solidFill>
                  <a:srgbClr val="92D050"/>
                </a:solidFill>
                <a:latin typeface="Calibri" pitchFamily="34" charset="0"/>
              </a:rPr>
              <a:t>, δηλαδή πληθυσμών προσαρμοσμένων στα τοπικά περιβάλλοντα.</a:t>
            </a:r>
            <a:endParaRPr lang="el-GR" sz="3600" b="1">
              <a:solidFill>
                <a:srgbClr val="00FF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wipe(up)">
                                      <p:cBhvr>
                                        <p:cTn id="7" dur="500"/>
                                        <p:tgtEl>
                                          <p:spTgt spid="13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2 - TextBox"/>
          <p:cNvSpPr txBox="1">
            <a:spLocks noChangeArrowheads="1"/>
          </p:cNvSpPr>
          <p:nvPr/>
        </p:nvSpPr>
        <p:spPr bwMode="auto">
          <a:xfrm flipH="1">
            <a:off x="1692275" y="1052513"/>
            <a:ext cx="5715000" cy="424731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el-GR" sz="5400" b="1" dirty="0"/>
              <a:t>Οι πρωτοποριακές και κλασικές μελέτες σχετικά με τους οικοτύπους</a:t>
            </a:r>
            <a:r>
              <a:rPr lang="en-US" sz="5400" b="1" dirty="0"/>
              <a:t> </a:t>
            </a:r>
            <a:r>
              <a:rPr lang="el-GR" sz="5400" b="1" dirty="0"/>
              <a:t>των φυτών</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cstate="print"/>
          <a:srcRect/>
          <a:stretch>
            <a:fillRect/>
          </a:stretch>
        </p:blipFill>
        <p:spPr bwMode="auto">
          <a:xfrm>
            <a:off x="0" y="-1"/>
            <a:ext cx="3779912" cy="5411802"/>
          </a:xfrm>
          <a:prstGeom prst="rect">
            <a:avLst/>
          </a:prstGeom>
          <a:noFill/>
          <a:ln w="9525">
            <a:noFill/>
            <a:miter lim="800000"/>
            <a:headEnd/>
            <a:tailEnd/>
          </a:ln>
        </p:spPr>
      </p:pic>
      <p:grpSp>
        <p:nvGrpSpPr>
          <p:cNvPr id="8" name="7 - Ομάδα"/>
          <p:cNvGrpSpPr>
            <a:grpSpLocks noChangeAspect="1"/>
          </p:cNvGrpSpPr>
          <p:nvPr/>
        </p:nvGrpSpPr>
        <p:grpSpPr>
          <a:xfrm>
            <a:off x="3880516" y="0"/>
            <a:ext cx="5263486" cy="6858000"/>
            <a:chOff x="4067944" y="0"/>
            <a:chExt cx="5076057" cy="6613791"/>
          </a:xfrm>
        </p:grpSpPr>
        <p:pic>
          <p:nvPicPr>
            <p:cNvPr id="88066" name="Picture 2"/>
            <p:cNvPicPr>
              <a:picLocks noChangeAspect="1" noChangeArrowheads="1"/>
            </p:cNvPicPr>
            <p:nvPr/>
          </p:nvPicPr>
          <p:blipFill>
            <a:blip r:embed="rId4" cstate="print"/>
            <a:srcRect/>
            <a:stretch>
              <a:fillRect/>
            </a:stretch>
          </p:blipFill>
          <p:spPr bwMode="auto">
            <a:xfrm>
              <a:off x="4067945" y="0"/>
              <a:ext cx="5076056" cy="5910197"/>
            </a:xfrm>
            <a:prstGeom prst="rect">
              <a:avLst/>
            </a:prstGeom>
            <a:noFill/>
            <a:ln w="9525">
              <a:noFill/>
              <a:miter lim="800000"/>
              <a:headEnd/>
              <a:tailEnd/>
            </a:ln>
          </p:spPr>
        </p:pic>
        <p:pic>
          <p:nvPicPr>
            <p:cNvPr id="88068" name="Picture 4"/>
            <p:cNvPicPr>
              <a:picLocks noChangeAspect="1" noChangeArrowheads="1"/>
            </p:cNvPicPr>
            <p:nvPr/>
          </p:nvPicPr>
          <p:blipFill>
            <a:blip r:embed="rId5" cstate="print"/>
            <a:srcRect/>
            <a:stretch>
              <a:fillRect/>
            </a:stretch>
          </p:blipFill>
          <p:spPr bwMode="auto">
            <a:xfrm>
              <a:off x="4067944" y="5877272"/>
              <a:ext cx="5074920" cy="73651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 Ομάδα"/>
          <p:cNvGrpSpPr/>
          <p:nvPr/>
        </p:nvGrpSpPr>
        <p:grpSpPr>
          <a:xfrm>
            <a:off x="179512" y="1052736"/>
            <a:ext cx="2952328" cy="4868788"/>
            <a:chOff x="395536" y="260648"/>
            <a:chExt cx="2819400" cy="4076700"/>
          </a:xfrm>
        </p:grpSpPr>
        <p:pic>
          <p:nvPicPr>
            <p:cNvPr id="332802" name="Picture 2"/>
            <p:cNvPicPr>
              <a:picLocks noChangeAspect="1" noChangeArrowheads="1"/>
            </p:cNvPicPr>
            <p:nvPr/>
          </p:nvPicPr>
          <p:blipFill>
            <a:blip r:embed="rId3" cstate="print"/>
            <a:srcRect/>
            <a:stretch>
              <a:fillRect/>
            </a:stretch>
          </p:blipFill>
          <p:spPr bwMode="auto">
            <a:xfrm>
              <a:off x="395536" y="260648"/>
              <a:ext cx="2819400" cy="4076700"/>
            </a:xfrm>
            <a:prstGeom prst="rect">
              <a:avLst/>
            </a:prstGeom>
            <a:noFill/>
            <a:ln w="9525">
              <a:noFill/>
              <a:miter lim="800000"/>
              <a:headEnd/>
              <a:tailEnd/>
            </a:ln>
          </p:spPr>
        </p:pic>
        <p:sp>
          <p:nvSpPr>
            <p:cNvPr id="3" name="2 - TextBox"/>
            <p:cNvSpPr txBox="1"/>
            <p:nvPr/>
          </p:nvSpPr>
          <p:spPr>
            <a:xfrm>
              <a:off x="2335081" y="3933056"/>
              <a:ext cx="652743" cy="369332"/>
            </a:xfrm>
            <a:prstGeom prst="rect">
              <a:avLst/>
            </a:prstGeom>
            <a:noFill/>
          </p:spPr>
          <p:txBody>
            <a:bodyPr wrap="none" rtlCol="0">
              <a:spAutoFit/>
            </a:bodyPr>
            <a:lstStyle/>
            <a:p>
              <a:r>
                <a:rPr lang="en-US" dirty="0"/>
                <a:t>2004</a:t>
              </a:r>
            </a:p>
          </p:txBody>
        </p:sp>
      </p:grpSp>
      <p:pic>
        <p:nvPicPr>
          <p:cNvPr id="332803" name="Picture 3"/>
          <p:cNvPicPr>
            <a:picLocks noChangeAspect="1" noChangeArrowheads="1"/>
          </p:cNvPicPr>
          <p:nvPr/>
        </p:nvPicPr>
        <p:blipFill>
          <a:blip r:embed="rId4" cstate="print"/>
          <a:srcRect/>
          <a:stretch>
            <a:fillRect/>
          </a:stretch>
        </p:blipFill>
        <p:spPr bwMode="auto">
          <a:xfrm>
            <a:off x="3251200" y="260648"/>
            <a:ext cx="5892800" cy="3340100"/>
          </a:xfrm>
          <a:prstGeom prst="rect">
            <a:avLst/>
          </a:prstGeom>
          <a:noFill/>
          <a:ln w="9525">
            <a:noFill/>
            <a:miter lim="800000"/>
            <a:headEnd/>
            <a:tailEnd/>
          </a:ln>
        </p:spPr>
      </p:pic>
      <p:pic>
        <p:nvPicPr>
          <p:cNvPr id="46082" name="Picture 2" descr="https://www.azquotes.com/picture-quotes/quote-the-underlying-reason-for-convergence-seems-to-be-that-all-organisms-are-under-constant-simon-conway-morris-110-89-84.jpg"/>
          <p:cNvPicPr>
            <a:picLocks noChangeAspect="1" noChangeArrowheads="1"/>
          </p:cNvPicPr>
          <p:nvPr/>
        </p:nvPicPr>
        <p:blipFill>
          <a:blip r:embed="rId5" cstate="print"/>
          <a:srcRect/>
          <a:stretch>
            <a:fillRect/>
          </a:stretch>
        </p:blipFill>
        <p:spPr bwMode="auto">
          <a:xfrm>
            <a:off x="3275857" y="3907881"/>
            <a:ext cx="5868144" cy="2761479"/>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Εικόνα 2"/>
          <p:cNvPicPr>
            <a:picLocks noChangeAspect="1"/>
          </p:cNvPicPr>
          <p:nvPr/>
        </p:nvPicPr>
        <p:blipFill>
          <a:blip r:embed="rId3" cstate="print"/>
          <a:srcRect/>
          <a:stretch>
            <a:fillRect/>
          </a:stretch>
        </p:blipFill>
        <p:spPr bwMode="auto">
          <a:xfrm>
            <a:off x="0" y="1369913"/>
            <a:ext cx="9144000" cy="4651375"/>
          </a:xfrm>
          <a:prstGeom prst="rect">
            <a:avLst/>
          </a:prstGeom>
          <a:noFill/>
          <a:ln w="9525">
            <a:noFill/>
            <a:miter lim="800000"/>
            <a:headEnd/>
            <a:tailEnd/>
          </a:ln>
        </p:spPr>
      </p:pic>
      <p:sp>
        <p:nvSpPr>
          <p:cNvPr id="3" name="2 - TextBox"/>
          <p:cNvSpPr txBox="1"/>
          <p:nvPr/>
        </p:nvSpPr>
        <p:spPr>
          <a:xfrm>
            <a:off x="1115616" y="260648"/>
            <a:ext cx="7319440" cy="954107"/>
          </a:xfrm>
          <a:prstGeom prst="rect">
            <a:avLst/>
          </a:prstGeom>
          <a:noFill/>
        </p:spPr>
        <p:txBody>
          <a:bodyPr wrap="none" rtlCol="0">
            <a:spAutoFit/>
          </a:bodyPr>
          <a:lstStyle/>
          <a:p>
            <a:pPr algn="ctr"/>
            <a:r>
              <a:rPr lang="el-GR" sz="3200" b="1" dirty="0">
                <a:latin typeface="+mn-lt"/>
              </a:rPr>
              <a:t>Πειράματα μεταφύτευσης – κοινοί κήποι</a:t>
            </a:r>
            <a:endParaRPr lang="en-US" sz="3200" b="1" dirty="0">
              <a:latin typeface="+mn-lt"/>
            </a:endParaRPr>
          </a:p>
          <a:p>
            <a:pPr algn="ctr"/>
            <a:r>
              <a:rPr lang="en-US" sz="2400" b="1" dirty="0">
                <a:solidFill>
                  <a:srgbClr val="FFC000"/>
                </a:solidFill>
                <a:latin typeface="+mn-lt"/>
              </a:rPr>
              <a:t>Transplant experiments – common gardens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3" cstate="print"/>
          <a:srcRect/>
          <a:stretch>
            <a:fillRect/>
          </a:stretch>
        </p:blipFill>
        <p:spPr bwMode="auto">
          <a:xfrm>
            <a:off x="0" y="307424"/>
            <a:ext cx="9144000" cy="6217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screen"/>
          <a:srcRect/>
          <a:stretch>
            <a:fillRect/>
          </a:stretch>
        </p:blipFill>
        <p:spPr bwMode="auto">
          <a:xfrm>
            <a:off x="827088" y="598488"/>
            <a:ext cx="7200900" cy="589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screen"/>
          <a:srcRect/>
          <a:stretch>
            <a:fillRect/>
          </a:stretch>
        </p:blipFill>
        <p:spPr bwMode="auto">
          <a:xfrm>
            <a:off x="468313" y="0"/>
            <a:ext cx="81629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2115616"/>
            <a:ext cx="9144000" cy="11260587"/>
            <a:chOff x="0" y="-2115616"/>
            <a:chExt cx="9144000" cy="11260587"/>
          </a:xfrm>
        </p:grpSpPr>
        <p:pic>
          <p:nvPicPr>
            <p:cNvPr id="114690" name="Picture 2"/>
            <p:cNvPicPr>
              <a:picLocks noChangeAspect="1" noChangeArrowheads="1"/>
            </p:cNvPicPr>
            <p:nvPr/>
          </p:nvPicPr>
          <p:blipFill>
            <a:blip r:embed="rId3" cstate="screen"/>
            <a:srcRect/>
            <a:stretch>
              <a:fillRect/>
            </a:stretch>
          </p:blipFill>
          <p:spPr bwMode="auto">
            <a:xfrm>
              <a:off x="0" y="692696"/>
              <a:ext cx="4588878" cy="8452275"/>
            </a:xfrm>
            <a:prstGeom prst="rect">
              <a:avLst/>
            </a:prstGeom>
            <a:noFill/>
            <a:ln w="9525">
              <a:noFill/>
              <a:miter lim="800000"/>
              <a:headEnd/>
              <a:tailEnd/>
            </a:ln>
          </p:spPr>
        </p:pic>
        <p:grpSp>
          <p:nvGrpSpPr>
            <p:cNvPr id="5" name="Group 4"/>
            <p:cNvGrpSpPr/>
            <p:nvPr/>
          </p:nvGrpSpPr>
          <p:grpSpPr>
            <a:xfrm>
              <a:off x="4555122" y="-2115616"/>
              <a:ext cx="4588878" cy="8452275"/>
              <a:chOff x="4555122" y="-2115616"/>
              <a:chExt cx="4588878" cy="8452275"/>
            </a:xfrm>
          </p:grpSpPr>
          <p:pic>
            <p:nvPicPr>
              <p:cNvPr id="3" name="Picture 2"/>
              <p:cNvPicPr>
                <a:picLocks noChangeAspect="1" noChangeArrowheads="1"/>
              </p:cNvPicPr>
              <p:nvPr/>
            </p:nvPicPr>
            <p:blipFill>
              <a:blip r:embed="rId3" cstate="screen"/>
              <a:srcRect/>
              <a:stretch>
                <a:fillRect/>
              </a:stretch>
            </p:blipFill>
            <p:spPr bwMode="auto">
              <a:xfrm>
                <a:off x="4555122" y="-2115616"/>
                <a:ext cx="4588878" cy="8452275"/>
              </a:xfrm>
              <a:prstGeom prst="rect">
                <a:avLst/>
              </a:prstGeom>
              <a:noFill/>
              <a:ln w="9525">
                <a:noFill/>
                <a:miter lim="800000"/>
                <a:headEnd/>
                <a:tailEnd/>
              </a:ln>
            </p:spPr>
          </p:pic>
          <p:sp>
            <p:nvSpPr>
              <p:cNvPr id="4" name="Rectangle 3"/>
              <p:cNvSpPr/>
              <p:nvPr/>
            </p:nvSpPr>
            <p:spPr>
              <a:xfrm>
                <a:off x="4644008" y="-2043608"/>
                <a:ext cx="4499992" cy="5760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 name="Rectangle 5"/>
            <p:cNvSpPr/>
            <p:nvPr/>
          </p:nvSpPr>
          <p:spPr>
            <a:xfrm>
              <a:off x="0" y="6525344"/>
              <a:ext cx="4499992" cy="259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screen"/>
          <a:srcRect/>
          <a:stretch>
            <a:fillRect/>
          </a:stretch>
        </p:blipFill>
        <p:spPr bwMode="auto">
          <a:xfrm>
            <a:off x="833438" y="0"/>
            <a:ext cx="7483475" cy="6929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3" cstate="screen"/>
          <a:srcRect/>
          <a:stretch>
            <a:fillRect/>
          </a:stretch>
        </p:blipFill>
        <p:spPr bwMode="auto">
          <a:xfrm>
            <a:off x="6654122" y="3429000"/>
            <a:ext cx="2489878" cy="3429000"/>
          </a:xfrm>
          <a:prstGeom prst="rect">
            <a:avLst/>
          </a:prstGeom>
          <a:noFill/>
          <a:ln w="9525">
            <a:noFill/>
            <a:miter lim="800000"/>
            <a:headEnd/>
            <a:tailEnd/>
          </a:ln>
        </p:spPr>
      </p:pic>
      <p:pic>
        <p:nvPicPr>
          <p:cNvPr id="115714" name="Picture 2"/>
          <p:cNvPicPr>
            <a:picLocks noChangeAspect="1" noChangeArrowheads="1"/>
          </p:cNvPicPr>
          <p:nvPr/>
        </p:nvPicPr>
        <p:blipFill>
          <a:blip r:embed="rId4" cstate="screen"/>
          <a:srcRect/>
          <a:stretch>
            <a:fillRect/>
          </a:stretch>
        </p:blipFill>
        <p:spPr bwMode="auto">
          <a:xfrm>
            <a:off x="1" y="-1"/>
            <a:ext cx="4668612" cy="4941169"/>
          </a:xfrm>
          <a:prstGeom prst="rect">
            <a:avLst/>
          </a:prstGeom>
          <a:noFill/>
          <a:ln w="9525">
            <a:noFill/>
            <a:miter lim="800000"/>
            <a:headEnd/>
            <a:tailEnd/>
          </a:ln>
        </p:spPr>
      </p:pic>
      <p:pic>
        <p:nvPicPr>
          <p:cNvPr id="115715" name="Picture 3"/>
          <p:cNvPicPr>
            <a:picLocks noChangeAspect="1" noChangeArrowheads="1"/>
          </p:cNvPicPr>
          <p:nvPr/>
        </p:nvPicPr>
        <p:blipFill>
          <a:blip r:embed="rId5" cstate="screen"/>
          <a:srcRect/>
          <a:stretch>
            <a:fillRect/>
          </a:stretch>
        </p:blipFill>
        <p:spPr bwMode="auto">
          <a:xfrm>
            <a:off x="4644008" y="0"/>
            <a:ext cx="4499992" cy="4069782"/>
          </a:xfrm>
          <a:prstGeom prst="rect">
            <a:avLst/>
          </a:prstGeom>
          <a:noFill/>
          <a:ln w="9525">
            <a:noFill/>
            <a:miter lim="800000"/>
            <a:headEnd/>
            <a:tailEnd/>
          </a:ln>
        </p:spPr>
      </p:pic>
      <p:pic>
        <p:nvPicPr>
          <p:cNvPr id="115717" name="Picture 5"/>
          <p:cNvPicPr>
            <a:picLocks noChangeAspect="1" noChangeArrowheads="1"/>
          </p:cNvPicPr>
          <p:nvPr/>
        </p:nvPicPr>
        <p:blipFill>
          <a:blip r:embed="rId6" cstate="screen"/>
          <a:srcRect/>
          <a:stretch>
            <a:fillRect/>
          </a:stretch>
        </p:blipFill>
        <p:spPr bwMode="auto">
          <a:xfrm>
            <a:off x="1691680" y="5753100"/>
            <a:ext cx="4943475" cy="110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14313" y="642938"/>
            <a:ext cx="8786812" cy="3800475"/>
          </a:xfrm>
          <a:prstGeom prst="rect">
            <a:avLst/>
          </a:prstGeom>
          <a:noFill/>
          <a:ln w="9525">
            <a:noFill/>
            <a:miter lim="800000"/>
            <a:headEnd/>
            <a:tailEnd/>
          </a:ln>
        </p:spPr>
        <p:txBody>
          <a:bodyPr>
            <a:spAutoFit/>
          </a:bodyPr>
          <a:lstStyle/>
          <a:p>
            <a:pPr algn="ctr" eaLnBrk="0" hangingPunct="0">
              <a:spcBef>
                <a:spcPts val="500"/>
              </a:spcBef>
              <a:spcAft>
                <a:spcPts val="500"/>
              </a:spcAft>
            </a:pPr>
            <a:r>
              <a:rPr lang="el-GR" sz="5400" b="1" dirty="0">
                <a:solidFill>
                  <a:srgbClr val="00FFFF"/>
                </a:solidFill>
                <a:latin typeface="Calibri" pitchFamily="34" charset="0"/>
              </a:rPr>
              <a:t>Παράδειγμα</a:t>
            </a:r>
            <a:endParaRPr lang="en-US" sz="5400" b="1" dirty="0">
              <a:solidFill>
                <a:srgbClr val="00FFFF"/>
              </a:solidFill>
              <a:latin typeface="Calibri" pitchFamily="34" charset="0"/>
            </a:endParaRPr>
          </a:p>
          <a:p>
            <a:pPr algn="ctr" eaLnBrk="0" hangingPunct="0">
              <a:spcBef>
                <a:spcPts val="500"/>
              </a:spcBef>
              <a:spcAft>
                <a:spcPts val="500"/>
              </a:spcAft>
            </a:pPr>
            <a:r>
              <a:rPr lang="el-GR" sz="5400" b="1" dirty="0">
                <a:solidFill>
                  <a:srgbClr val="FFFF00"/>
                </a:solidFill>
                <a:latin typeface="Calibri" pitchFamily="34" charset="0"/>
              </a:rPr>
              <a:t>φυσιολογικής</a:t>
            </a:r>
            <a:r>
              <a:rPr lang="el-GR" sz="5400" b="1" dirty="0">
                <a:solidFill>
                  <a:srgbClr val="00FFFF"/>
                </a:solidFill>
                <a:latin typeface="Calibri" pitchFamily="34" charset="0"/>
              </a:rPr>
              <a:t> προσαρμογής</a:t>
            </a:r>
          </a:p>
          <a:p>
            <a:pPr algn="ctr" eaLnBrk="0" hangingPunct="0">
              <a:spcBef>
                <a:spcPts val="500"/>
              </a:spcBef>
              <a:spcAft>
                <a:spcPts val="500"/>
              </a:spcAft>
            </a:pPr>
            <a:r>
              <a:rPr lang="el-GR" sz="5400" b="1" dirty="0">
                <a:solidFill>
                  <a:srgbClr val="00FF00"/>
                </a:solidFill>
                <a:latin typeface="Calibri" pitchFamily="34" charset="0"/>
              </a:rPr>
              <a:t>στην τραχεία </a:t>
            </a:r>
            <a:r>
              <a:rPr lang="el-GR" sz="5400" b="1" dirty="0" err="1">
                <a:solidFill>
                  <a:srgbClr val="00FF00"/>
                </a:solidFill>
                <a:latin typeface="Calibri" pitchFamily="34" charset="0"/>
              </a:rPr>
              <a:t>πεύκη</a:t>
            </a:r>
            <a:endParaRPr lang="el-GR" sz="5400" b="1" dirty="0">
              <a:solidFill>
                <a:srgbClr val="00FF00"/>
              </a:solidFill>
              <a:latin typeface="Calibri" pitchFamily="34" charset="0"/>
            </a:endParaRPr>
          </a:p>
          <a:p>
            <a:pPr algn="ctr" eaLnBrk="0" hangingPunct="0">
              <a:spcBef>
                <a:spcPts val="500"/>
              </a:spcBef>
              <a:spcAft>
                <a:spcPts val="500"/>
              </a:spcAft>
            </a:pPr>
            <a:r>
              <a:rPr lang="en-US" sz="5400" b="1" i="1" dirty="0" err="1">
                <a:solidFill>
                  <a:srgbClr val="00FF00"/>
                </a:solidFill>
                <a:latin typeface="Calibri" pitchFamily="34" charset="0"/>
              </a:rPr>
              <a:t>Pinus</a:t>
            </a:r>
            <a:r>
              <a:rPr lang="en-US" sz="5400" b="1" i="1" dirty="0">
                <a:solidFill>
                  <a:srgbClr val="00FF00"/>
                </a:solidFill>
                <a:latin typeface="Calibri" pitchFamily="34" charset="0"/>
              </a:rPr>
              <a:t> </a:t>
            </a:r>
            <a:r>
              <a:rPr lang="en-US" sz="5400" b="1" i="1" dirty="0" err="1">
                <a:solidFill>
                  <a:srgbClr val="00FF00"/>
                </a:solidFill>
                <a:latin typeface="Calibri" pitchFamily="34" charset="0"/>
              </a:rPr>
              <a:t>brutia</a:t>
            </a:r>
            <a:endParaRPr lang="el-GR" sz="5400" b="1" dirty="0">
              <a:solidFill>
                <a:srgbClr val="00FF00"/>
              </a:solidFill>
              <a:latin typeface="Calibri" pitchFamily="34" charset="0"/>
            </a:endParaRPr>
          </a:p>
        </p:txBody>
      </p:sp>
      <p:sp>
        <p:nvSpPr>
          <p:cNvPr id="5" name="Rectangle 2"/>
          <p:cNvSpPr>
            <a:spLocks noChangeArrowheads="1"/>
          </p:cNvSpPr>
          <p:nvPr/>
        </p:nvSpPr>
        <p:spPr bwMode="auto">
          <a:xfrm>
            <a:off x="214313" y="4786313"/>
            <a:ext cx="8929687" cy="639762"/>
          </a:xfrm>
          <a:prstGeom prst="rect">
            <a:avLst/>
          </a:prstGeom>
          <a:noFill/>
          <a:ln w="9525">
            <a:noFill/>
            <a:miter lim="800000"/>
            <a:headEnd/>
            <a:tailEnd/>
          </a:ln>
        </p:spPr>
        <p:txBody>
          <a:bodyPr lIns="92075" tIns="46038" rIns="92075" bIns="46038">
            <a:spAutoFit/>
          </a:bodyPr>
          <a:lstStyle/>
          <a:p>
            <a:pPr algn="ctr" defTabSz="762000" eaLnBrk="0" hangingPunct="0">
              <a:lnSpc>
                <a:spcPct val="120000"/>
              </a:lnSpc>
            </a:pPr>
            <a:r>
              <a:rPr lang="el-GR" sz="3200" b="1" dirty="0">
                <a:solidFill>
                  <a:srgbClr val="66FFFF"/>
                </a:solidFill>
                <a:latin typeface="Calibri" pitchFamily="34" charset="0"/>
              </a:rPr>
              <a:t>[απαίτηση </a:t>
            </a:r>
            <a:r>
              <a:rPr lang="el-GR" sz="3200" b="1" dirty="0" err="1">
                <a:solidFill>
                  <a:srgbClr val="66FFFF"/>
                </a:solidFill>
                <a:latin typeface="Calibri" pitchFamily="34" charset="0"/>
              </a:rPr>
              <a:t>στρωμάτωσης</a:t>
            </a:r>
            <a:r>
              <a:rPr lang="el-GR" sz="3200" b="1" dirty="0">
                <a:solidFill>
                  <a:srgbClr val="66FFFF"/>
                </a:solidFill>
                <a:latin typeface="Calibri" pitchFamily="34" charset="0"/>
              </a:rPr>
              <a:t> </a:t>
            </a:r>
            <a:r>
              <a:rPr lang="en-US" sz="3200" b="1" dirty="0">
                <a:solidFill>
                  <a:srgbClr val="66FFFF"/>
                </a:solidFill>
                <a:latin typeface="Calibri" pitchFamily="34" charset="0"/>
              </a:rPr>
              <a:t>(stratification)]</a:t>
            </a:r>
            <a:endParaRPr lang="el-GR" sz="3200" b="1" dirty="0">
              <a:solidFill>
                <a:srgbClr val="66FFFF"/>
              </a:solidFill>
              <a:latin typeface="Calibri"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screen"/>
          <a:srcRect/>
          <a:stretch>
            <a:fillRect/>
          </a:stretch>
        </p:blipFill>
        <p:spPr bwMode="auto">
          <a:xfrm>
            <a:off x="1905000" y="0"/>
            <a:ext cx="5143500" cy="6858000"/>
          </a:xfrm>
          <a:prstGeom prst="rect">
            <a:avLst/>
          </a:prstGeom>
          <a:noFill/>
          <a:ln w="9525">
            <a:noFill/>
            <a:miter lim="800000"/>
            <a:headEnd/>
            <a:tailEnd/>
          </a:ln>
        </p:spPr>
      </p:pic>
    </p:spTree>
  </p:cSld>
  <p:clrMapOvr>
    <a:masterClrMapping/>
  </p:clrMapOvr>
  <p:transition spd="slow">
    <p:blinds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Line 3"/>
          <p:cNvSpPr>
            <a:spLocks noChangeShapeType="1"/>
          </p:cNvSpPr>
          <p:nvPr/>
        </p:nvSpPr>
        <p:spPr bwMode="auto">
          <a:xfrm flipV="1">
            <a:off x="4038600" y="1828800"/>
            <a:ext cx="0" cy="3606800"/>
          </a:xfrm>
          <a:prstGeom prst="line">
            <a:avLst/>
          </a:prstGeom>
          <a:noFill/>
          <a:ln w="19050">
            <a:solidFill>
              <a:srgbClr val="000000"/>
            </a:solidFill>
            <a:round/>
            <a:headEnd/>
            <a:tailEnd/>
          </a:ln>
        </p:spPr>
        <p:txBody>
          <a:bodyPr/>
          <a:lstStyle/>
          <a:p>
            <a:endParaRPr lang="el-GR"/>
          </a:p>
        </p:txBody>
      </p:sp>
      <p:sp>
        <p:nvSpPr>
          <p:cNvPr id="2052" name="Line 4"/>
          <p:cNvSpPr>
            <a:spLocks noChangeShapeType="1"/>
          </p:cNvSpPr>
          <p:nvPr/>
        </p:nvSpPr>
        <p:spPr bwMode="auto">
          <a:xfrm flipV="1">
            <a:off x="6172200" y="1828800"/>
            <a:ext cx="0" cy="3587750"/>
          </a:xfrm>
          <a:prstGeom prst="line">
            <a:avLst/>
          </a:prstGeom>
          <a:noFill/>
          <a:ln w="19050">
            <a:solidFill>
              <a:srgbClr val="000000"/>
            </a:solidFill>
            <a:round/>
            <a:headEnd/>
            <a:tailEnd/>
          </a:ln>
        </p:spPr>
        <p:txBody>
          <a:bodyPr/>
          <a:lstStyle/>
          <a:p>
            <a:endParaRPr lang="el-GR"/>
          </a:p>
        </p:txBody>
      </p:sp>
      <p:sp>
        <p:nvSpPr>
          <p:cNvPr id="2053" name="5 - TextBox"/>
          <p:cNvSpPr txBox="1">
            <a:spLocks noChangeArrowheads="1"/>
          </p:cNvSpPr>
          <p:nvPr/>
        </p:nvSpPr>
        <p:spPr bwMode="auto">
          <a:xfrm>
            <a:off x="611188" y="115888"/>
            <a:ext cx="7847012" cy="1201737"/>
          </a:xfrm>
          <a:prstGeom prst="rect">
            <a:avLst/>
          </a:prstGeom>
          <a:noFill/>
          <a:ln w="9525">
            <a:noFill/>
            <a:miter lim="800000"/>
            <a:headEnd/>
            <a:tailEnd/>
          </a:ln>
        </p:spPr>
        <p:txBody>
          <a:bodyPr wrap="none">
            <a:spAutoFit/>
          </a:bodyPr>
          <a:lstStyle/>
          <a:p>
            <a:pPr algn="ctr"/>
            <a:r>
              <a:rPr lang="en-US" sz="3600" b="1">
                <a:solidFill>
                  <a:srgbClr val="66FFFF"/>
                </a:solidFill>
                <a:latin typeface="Calibri" pitchFamily="34" charset="0"/>
              </a:rPr>
              <a:t> Stratification of </a:t>
            </a:r>
            <a:r>
              <a:rPr lang="en-US" sz="3600" b="1" i="1">
                <a:solidFill>
                  <a:srgbClr val="66FFFF"/>
                </a:solidFill>
                <a:latin typeface="Calibri" pitchFamily="34" charset="0"/>
              </a:rPr>
              <a:t>Pinus halepensis</a:t>
            </a:r>
            <a:endParaRPr lang="el-GR" sz="3600" b="1">
              <a:solidFill>
                <a:srgbClr val="66FFFF"/>
              </a:solidFill>
              <a:latin typeface="Calibri" pitchFamily="34" charset="0"/>
            </a:endParaRPr>
          </a:p>
          <a:p>
            <a:pPr algn="ctr"/>
            <a:r>
              <a:rPr lang="en-US" sz="3600" b="1">
                <a:solidFill>
                  <a:srgbClr val="66FFFF"/>
                </a:solidFill>
                <a:latin typeface="Calibri" pitchFamily="34" charset="0"/>
              </a:rPr>
              <a:t>(germination at 15 and 20 C in the Dark)</a:t>
            </a:r>
            <a:endParaRPr lang="fr-FR" sz="3600" b="1">
              <a:solidFill>
                <a:srgbClr val="66FFFF"/>
              </a:solidFill>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419100" y="1322784"/>
            <a:ext cx="8305800" cy="5562600"/>
          </a:xfrm>
          <a:prstGeom prst="rect">
            <a:avLst/>
          </a:prstGeom>
          <a:noFill/>
          <a:ln w="9525">
            <a:noFill/>
            <a:miter lim="800000"/>
            <a:headEnd/>
            <a:tailEnd/>
          </a:ln>
          <a:effec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5" name="Picture 3"/>
          <p:cNvPicPr>
            <a:picLocks noChangeAspect="1" noChangeArrowheads="1"/>
          </p:cNvPicPr>
          <p:nvPr/>
        </p:nvPicPr>
        <p:blipFill>
          <a:blip r:embed="rId3" cstate="print"/>
          <a:srcRect/>
          <a:stretch>
            <a:fillRect/>
          </a:stretch>
        </p:blipFill>
        <p:spPr bwMode="auto">
          <a:xfrm>
            <a:off x="683568" y="1268760"/>
            <a:ext cx="7936673" cy="4477097"/>
          </a:xfrm>
          <a:prstGeom prst="rect">
            <a:avLst/>
          </a:prstGeom>
          <a:noFill/>
          <a:ln w="9525">
            <a:noFill/>
            <a:miter lim="800000"/>
            <a:headEnd/>
            <a:tailEnd/>
          </a:ln>
        </p:spPr>
      </p:pic>
      <p:sp>
        <p:nvSpPr>
          <p:cNvPr id="4" name="3 - TextBox"/>
          <p:cNvSpPr txBox="1"/>
          <p:nvPr/>
        </p:nvSpPr>
        <p:spPr>
          <a:xfrm>
            <a:off x="2843808" y="2564904"/>
            <a:ext cx="3680879" cy="461665"/>
          </a:xfrm>
          <a:prstGeom prst="rect">
            <a:avLst/>
          </a:prstGeom>
          <a:solidFill>
            <a:srgbClr val="C00000"/>
          </a:solidFill>
        </p:spPr>
        <p:txBody>
          <a:bodyPr wrap="none" rtlCol="0">
            <a:spAutoFit/>
          </a:bodyPr>
          <a:lstStyle/>
          <a:p>
            <a:r>
              <a:rPr lang="el-GR" sz="2400" b="1" dirty="0"/>
              <a:t>Τύχη και </a:t>
            </a:r>
            <a:r>
              <a:rPr lang="el-GR" sz="2400" b="1" dirty="0" err="1"/>
              <a:t>ενδεχομενικότητα</a:t>
            </a:r>
            <a:endParaRPr lang="en-US" sz="2400" b="1" dirty="0"/>
          </a:p>
        </p:txBody>
      </p:sp>
      <p:sp>
        <p:nvSpPr>
          <p:cNvPr id="5" name="4 - TextBox"/>
          <p:cNvSpPr txBox="1"/>
          <p:nvPr/>
        </p:nvSpPr>
        <p:spPr>
          <a:xfrm>
            <a:off x="3094828" y="3717032"/>
            <a:ext cx="3277372" cy="461665"/>
          </a:xfrm>
          <a:prstGeom prst="rect">
            <a:avLst/>
          </a:prstGeom>
          <a:solidFill>
            <a:srgbClr val="C00000"/>
          </a:solidFill>
        </p:spPr>
        <p:txBody>
          <a:bodyPr wrap="none" rtlCol="0">
            <a:spAutoFit/>
          </a:bodyPr>
          <a:lstStyle/>
          <a:p>
            <a:r>
              <a:rPr lang="el-GR" sz="2400" b="1" dirty="0"/>
              <a:t>Εξελικτική αιτιοκρατία </a:t>
            </a:r>
            <a:endParaRPr lang="en-US" sz="2400"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3 - TextBox"/>
          <p:cNvSpPr txBox="1">
            <a:spLocks noChangeArrowheads="1"/>
          </p:cNvSpPr>
          <p:nvPr/>
        </p:nvSpPr>
        <p:spPr bwMode="auto">
          <a:xfrm>
            <a:off x="755650" y="115888"/>
            <a:ext cx="7635875" cy="1201737"/>
          </a:xfrm>
          <a:prstGeom prst="rect">
            <a:avLst/>
          </a:prstGeom>
          <a:noFill/>
          <a:ln w="9525">
            <a:noFill/>
            <a:miter lim="800000"/>
            <a:headEnd/>
            <a:tailEnd/>
          </a:ln>
        </p:spPr>
        <p:txBody>
          <a:bodyPr wrap="none">
            <a:spAutoFit/>
          </a:bodyPr>
          <a:lstStyle/>
          <a:p>
            <a:pPr algn="ctr"/>
            <a:r>
              <a:rPr lang="en-US" sz="3600" b="1">
                <a:solidFill>
                  <a:srgbClr val="66FFFF"/>
                </a:solidFill>
                <a:latin typeface="Calibri" pitchFamily="34" charset="0"/>
              </a:rPr>
              <a:t> Germinability (in the Dark) of seeds</a:t>
            </a:r>
            <a:endParaRPr lang="el-GR" sz="3600" b="1">
              <a:solidFill>
                <a:srgbClr val="66FFFF"/>
              </a:solidFill>
              <a:latin typeface="Calibri" pitchFamily="34" charset="0"/>
            </a:endParaRPr>
          </a:p>
          <a:p>
            <a:pPr algn="ctr"/>
            <a:r>
              <a:rPr lang="el-GR" sz="3600" b="1">
                <a:solidFill>
                  <a:srgbClr val="66FFFF"/>
                </a:solidFill>
                <a:latin typeface="Calibri" pitchFamily="34" charset="0"/>
              </a:rPr>
              <a:t>from 3 Greek </a:t>
            </a:r>
            <a:r>
              <a:rPr lang="el-GR" sz="3600" b="1" i="1">
                <a:solidFill>
                  <a:srgbClr val="66FFFF"/>
                </a:solidFill>
                <a:latin typeface="Calibri" pitchFamily="34" charset="0"/>
              </a:rPr>
              <a:t>Pinus brutia</a:t>
            </a:r>
            <a:r>
              <a:rPr lang="el-GR" sz="3600" b="1">
                <a:solidFill>
                  <a:srgbClr val="66FFFF"/>
                </a:solidFill>
                <a:latin typeface="Calibri" pitchFamily="34" charset="0"/>
              </a:rPr>
              <a:t> provenance</a:t>
            </a:r>
            <a:r>
              <a:rPr lang="en-US" sz="3600" b="1">
                <a:solidFill>
                  <a:srgbClr val="66FFFF"/>
                </a:solidFill>
                <a:latin typeface="Calibri" pitchFamily="34" charset="0"/>
              </a:rPr>
              <a:t>s</a:t>
            </a:r>
            <a:endParaRPr lang="fr-FR" sz="3600" b="1">
              <a:solidFill>
                <a:srgbClr val="66FFFF"/>
              </a:solidFill>
              <a:latin typeface="Calibri"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622300" y="1398984"/>
            <a:ext cx="7899400" cy="5486400"/>
          </a:xfrm>
          <a:prstGeom prst="rect">
            <a:avLst/>
          </a:prstGeom>
          <a:noFill/>
          <a:ln w="9525">
            <a:noFill/>
            <a:miter lim="800000"/>
            <a:headEnd/>
            <a:tailEnd/>
          </a:ln>
          <a:effectLst/>
        </p:spPr>
      </p:pic>
    </p:spTree>
  </p:cSld>
  <p:clrMapOvr>
    <a:masterClrMapping/>
  </p:clrMapOvr>
  <p:transition spd="slow">
    <p:blinds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9 - Ομάδα"/>
          <p:cNvGrpSpPr/>
          <p:nvPr/>
        </p:nvGrpSpPr>
        <p:grpSpPr>
          <a:xfrm>
            <a:off x="0" y="139700"/>
            <a:ext cx="9144000" cy="6889700"/>
            <a:chOff x="0" y="139700"/>
            <a:chExt cx="9144000" cy="6889700"/>
          </a:xfrm>
        </p:grpSpPr>
        <p:pic>
          <p:nvPicPr>
            <p:cNvPr id="4098" name="Picture 2"/>
            <p:cNvPicPr>
              <a:picLocks noChangeAspect="1" noChangeArrowheads="1"/>
            </p:cNvPicPr>
            <p:nvPr/>
          </p:nvPicPr>
          <p:blipFill>
            <a:blip r:embed="rId2" cstate="print"/>
            <a:srcRect/>
            <a:stretch>
              <a:fillRect/>
            </a:stretch>
          </p:blipFill>
          <p:spPr bwMode="auto">
            <a:xfrm>
              <a:off x="0" y="1543000"/>
              <a:ext cx="9144000" cy="5486400"/>
            </a:xfrm>
            <a:prstGeom prst="rect">
              <a:avLst/>
            </a:prstGeom>
            <a:noFill/>
            <a:ln w="9525">
              <a:noFill/>
              <a:miter lim="800000"/>
              <a:headEnd/>
              <a:tailEnd/>
            </a:ln>
            <a:effectLst/>
          </p:spPr>
        </p:pic>
        <p:grpSp>
          <p:nvGrpSpPr>
            <p:cNvPr id="5" name="4 - Ομάδα"/>
            <p:cNvGrpSpPr/>
            <p:nvPr/>
          </p:nvGrpSpPr>
          <p:grpSpPr>
            <a:xfrm>
              <a:off x="2751092" y="4953000"/>
              <a:ext cx="5565324" cy="461665"/>
              <a:chOff x="2590800" y="4953000"/>
              <a:chExt cx="5565324" cy="461665"/>
            </a:xfrm>
          </p:grpSpPr>
          <p:sp>
            <p:nvSpPr>
              <p:cNvPr id="6" name="Text Box 6"/>
              <p:cNvSpPr txBox="1">
                <a:spLocks noChangeArrowheads="1"/>
              </p:cNvSpPr>
              <p:nvPr/>
            </p:nvSpPr>
            <p:spPr bwMode="auto">
              <a:xfrm>
                <a:off x="2590800" y="4953000"/>
                <a:ext cx="1200585" cy="461665"/>
              </a:xfrm>
              <a:prstGeom prst="rect">
                <a:avLst/>
              </a:prstGeom>
              <a:solidFill>
                <a:schemeClr val="tx1"/>
              </a:solidFill>
              <a:ln w="9525">
                <a:noFill/>
                <a:miter lim="800000"/>
                <a:headEnd/>
                <a:tailEnd/>
              </a:ln>
            </p:spPr>
            <p:txBody>
              <a:bodyPr wrap="none">
                <a:spAutoFit/>
              </a:bodyPr>
              <a:lstStyle/>
              <a:p>
                <a:pPr eaLnBrk="0" hangingPunct="0"/>
                <a:r>
                  <a:rPr lang="el-GR" sz="2400" b="1" dirty="0">
                    <a:solidFill>
                      <a:srgbClr val="FF0000"/>
                    </a:solidFill>
                    <a:latin typeface="Calibri" pitchFamily="34" charset="0"/>
                  </a:rPr>
                  <a:t>ΣΟΥΦΛΙ</a:t>
                </a:r>
              </a:p>
            </p:txBody>
          </p:sp>
          <p:sp>
            <p:nvSpPr>
              <p:cNvPr id="7" name="Text Box 7"/>
              <p:cNvSpPr txBox="1">
                <a:spLocks noChangeArrowheads="1"/>
              </p:cNvSpPr>
              <p:nvPr/>
            </p:nvSpPr>
            <p:spPr bwMode="auto">
              <a:xfrm>
                <a:off x="4800600" y="4953000"/>
                <a:ext cx="1070229" cy="461665"/>
              </a:xfrm>
              <a:prstGeom prst="rect">
                <a:avLst/>
              </a:prstGeom>
              <a:solidFill>
                <a:schemeClr val="tx1"/>
              </a:solidFill>
              <a:ln w="9525">
                <a:noFill/>
                <a:miter lim="800000"/>
                <a:headEnd/>
                <a:tailEnd/>
              </a:ln>
            </p:spPr>
            <p:txBody>
              <a:bodyPr wrap="none">
                <a:spAutoFit/>
              </a:bodyPr>
              <a:lstStyle/>
              <a:p>
                <a:pPr eaLnBrk="0" hangingPunct="0"/>
                <a:r>
                  <a:rPr lang="el-GR" sz="2400" b="1" dirty="0">
                    <a:solidFill>
                      <a:srgbClr val="FF0000"/>
                    </a:solidFill>
                    <a:latin typeface="Calibri" pitchFamily="34" charset="0"/>
                  </a:rPr>
                  <a:t>ΘΑΣΟΣ</a:t>
                </a:r>
              </a:p>
            </p:txBody>
          </p:sp>
          <p:sp>
            <p:nvSpPr>
              <p:cNvPr id="8" name="Text Box 8"/>
              <p:cNvSpPr txBox="1">
                <a:spLocks noChangeArrowheads="1"/>
              </p:cNvSpPr>
              <p:nvPr/>
            </p:nvSpPr>
            <p:spPr bwMode="auto">
              <a:xfrm>
                <a:off x="7086600" y="4953000"/>
                <a:ext cx="1069524" cy="461665"/>
              </a:xfrm>
              <a:prstGeom prst="rect">
                <a:avLst/>
              </a:prstGeom>
              <a:solidFill>
                <a:schemeClr val="tx1"/>
              </a:solidFill>
              <a:ln w="9525">
                <a:noFill/>
                <a:miter lim="800000"/>
                <a:headEnd/>
                <a:tailEnd/>
              </a:ln>
            </p:spPr>
            <p:txBody>
              <a:bodyPr wrap="none">
                <a:spAutoFit/>
              </a:bodyPr>
              <a:lstStyle/>
              <a:p>
                <a:pPr eaLnBrk="0" hangingPunct="0"/>
                <a:r>
                  <a:rPr lang="el-GR" sz="2400" b="1" dirty="0">
                    <a:solidFill>
                      <a:srgbClr val="FF0000"/>
                    </a:solidFill>
                    <a:latin typeface="Calibri" pitchFamily="34" charset="0"/>
                  </a:rPr>
                  <a:t>ΛΑΣΙΘΙ</a:t>
                </a:r>
              </a:p>
            </p:txBody>
          </p:sp>
        </p:grpSp>
        <p:sp>
          <p:nvSpPr>
            <p:cNvPr id="9" name="8 - TextBox"/>
            <p:cNvSpPr txBox="1">
              <a:spLocks noChangeArrowheads="1"/>
            </p:cNvSpPr>
            <p:nvPr/>
          </p:nvSpPr>
          <p:spPr bwMode="auto">
            <a:xfrm>
              <a:off x="134938" y="139700"/>
              <a:ext cx="8685212" cy="1201738"/>
            </a:xfrm>
            <a:prstGeom prst="rect">
              <a:avLst/>
            </a:prstGeom>
            <a:noFill/>
            <a:ln w="9525">
              <a:noFill/>
              <a:miter lim="800000"/>
              <a:headEnd/>
              <a:tailEnd/>
            </a:ln>
          </p:spPr>
          <p:txBody>
            <a:bodyPr wrap="none">
              <a:spAutoFit/>
            </a:bodyPr>
            <a:lstStyle/>
            <a:p>
              <a:pPr algn="ctr"/>
              <a:r>
                <a:rPr lang="en-US" sz="3600" b="1" dirty="0">
                  <a:solidFill>
                    <a:srgbClr val="66FFFF"/>
                  </a:solidFill>
                  <a:latin typeface="Calibri" pitchFamily="34" charset="0"/>
                </a:rPr>
                <a:t> </a:t>
              </a:r>
              <a:r>
                <a:rPr lang="el-GR" sz="3600" b="1" dirty="0">
                  <a:solidFill>
                    <a:srgbClr val="66FFFF"/>
                  </a:solidFill>
                  <a:latin typeface="Calibri" pitchFamily="34" charset="0"/>
                </a:rPr>
                <a:t>Στρωμάτωση σπερμάτων </a:t>
              </a:r>
              <a:r>
                <a:rPr lang="en-US" sz="3600" b="1" i="1" dirty="0" err="1">
                  <a:solidFill>
                    <a:srgbClr val="66FFFF"/>
                  </a:solidFill>
                  <a:latin typeface="Calibri" pitchFamily="34" charset="0"/>
                </a:rPr>
                <a:t>Pinus</a:t>
              </a:r>
              <a:r>
                <a:rPr lang="en-US" sz="3600" b="1" i="1" dirty="0">
                  <a:solidFill>
                    <a:srgbClr val="66FFFF"/>
                  </a:solidFill>
                  <a:latin typeface="Calibri" pitchFamily="34" charset="0"/>
                </a:rPr>
                <a:t> </a:t>
              </a:r>
              <a:r>
                <a:rPr lang="en-US" sz="3600" b="1" i="1" dirty="0" err="1">
                  <a:solidFill>
                    <a:srgbClr val="66FFFF"/>
                  </a:solidFill>
                  <a:latin typeface="Calibri" pitchFamily="34" charset="0"/>
                </a:rPr>
                <a:t>brutia</a:t>
              </a:r>
              <a:r>
                <a:rPr lang="en-US" sz="3600" b="1" dirty="0">
                  <a:solidFill>
                    <a:srgbClr val="66FFFF"/>
                  </a:solidFill>
                  <a:latin typeface="Calibri" pitchFamily="34" charset="0"/>
                </a:rPr>
                <a:t> (5 </a:t>
              </a:r>
              <a:r>
                <a:rPr lang="en-US" sz="3600" b="1" baseline="30000" dirty="0" err="1">
                  <a:solidFill>
                    <a:srgbClr val="66FFFF"/>
                  </a:solidFill>
                  <a:latin typeface="Calibri" pitchFamily="34" charset="0"/>
                </a:rPr>
                <a:t>o</a:t>
              </a:r>
              <a:r>
                <a:rPr lang="en-US" sz="3600" b="1" dirty="0" err="1">
                  <a:solidFill>
                    <a:srgbClr val="66FFFF"/>
                  </a:solidFill>
                  <a:latin typeface="Calibri" pitchFamily="34" charset="0"/>
                </a:rPr>
                <a:t>C</a:t>
              </a:r>
              <a:r>
                <a:rPr lang="en-US" sz="3600" b="1" dirty="0">
                  <a:solidFill>
                    <a:srgbClr val="66FFFF"/>
                  </a:solidFill>
                  <a:latin typeface="Calibri" pitchFamily="34" charset="0"/>
                </a:rPr>
                <a:t>)</a:t>
              </a:r>
              <a:endParaRPr lang="el-GR" sz="3600" b="1" dirty="0">
                <a:solidFill>
                  <a:srgbClr val="66FFFF"/>
                </a:solidFill>
                <a:latin typeface="Calibri" pitchFamily="34" charset="0"/>
              </a:endParaRPr>
            </a:p>
            <a:p>
              <a:pPr algn="ctr"/>
              <a:r>
                <a:rPr lang="el-GR" sz="3600" b="1" dirty="0">
                  <a:solidFill>
                    <a:srgbClr val="66FFFF"/>
                  </a:solidFill>
                  <a:latin typeface="Calibri" pitchFamily="34" charset="0"/>
                </a:rPr>
                <a:t>3 Ελληνικών προελεύσεων</a:t>
              </a:r>
              <a:endParaRPr lang="fr-FR" sz="3600" b="1" dirty="0">
                <a:solidFill>
                  <a:srgbClr val="66FFFF"/>
                </a:solidFill>
                <a:latin typeface="Calibri" pitchFamily="34" charset="0"/>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09a"/>
          <p:cNvPicPr>
            <a:picLocks noChangeAspect="1" noChangeArrowheads="1"/>
          </p:cNvPicPr>
          <p:nvPr/>
        </p:nvPicPr>
        <p:blipFill>
          <a:blip r:embed="rId3" cstate="screen"/>
          <a:srcRect/>
          <a:stretch>
            <a:fillRect/>
          </a:stretch>
        </p:blipFill>
        <p:spPr bwMode="auto">
          <a:xfrm>
            <a:off x="3657600" y="304800"/>
            <a:ext cx="5486400" cy="6248400"/>
          </a:xfrm>
          <a:prstGeom prst="rect">
            <a:avLst/>
          </a:prstGeom>
          <a:noFill/>
          <a:ln w="9525">
            <a:noFill/>
            <a:miter lim="800000"/>
            <a:headEnd/>
            <a:tailEnd/>
          </a:ln>
        </p:spPr>
      </p:pic>
      <p:sp>
        <p:nvSpPr>
          <p:cNvPr id="54275" name="Text Box 4"/>
          <p:cNvSpPr txBox="1">
            <a:spLocks noChangeArrowheads="1"/>
          </p:cNvSpPr>
          <p:nvPr/>
        </p:nvSpPr>
        <p:spPr bwMode="auto">
          <a:xfrm>
            <a:off x="3962400" y="1219200"/>
            <a:ext cx="373063" cy="457200"/>
          </a:xfrm>
          <a:prstGeom prst="rect">
            <a:avLst/>
          </a:prstGeom>
          <a:solidFill>
            <a:schemeClr val="tx2"/>
          </a:solidFill>
          <a:ln w="9525">
            <a:noFill/>
            <a:miter lim="800000"/>
            <a:headEnd/>
            <a:tailEnd/>
          </a:ln>
        </p:spPr>
        <p:txBody>
          <a:bodyPr wrap="none">
            <a:spAutoFit/>
          </a:bodyPr>
          <a:lstStyle/>
          <a:p>
            <a:pPr eaLnBrk="0" hangingPunct="0"/>
            <a:r>
              <a:rPr lang="el-GR" b="1">
                <a:solidFill>
                  <a:srgbClr val="FFFF00"/>
                </a:solidFill>
                <a:latin typeface="Comic Sans MS" pitchFamily="66" charset="0"/>
              </a:rPr>
              <a:t>C</a:t>
            </a:r>
            <a:endParaRPr lang="el-GR">
              <a:latin typeface="Calibri" pitchFamily="34" charset="0"/>
            </a:endParaRPr>
          </a:p>
        </p:txBody>
      </p:sp>
      <p:sp>
        <p:nvSpPr>
          <p:cNvPr id="54276" name="Text Box 5"/>
          <p:cNvSpPr txBox="1">
            <a:spLocks noChangeArrowheads="1"/>
          </p:cNvSpPr>
          <p:nvPr/>
        </p:nvSpPr>
        <p:spPr bwMode="auto">
          <a:xfrm>
            <a:off x="3962400" y="4191000"/>
            <a:ext cx="406400" cy="457200"/>
          </a:xfrm>
          <a:prstGeom prst="rect">
            <a:avLst/>
          </a:prstGeom>
          <a:solidFill>
            <a:schemeClr val="tx2"/>
          </a:solidFill>
          <a:ln w="9525">
            <a:noFill/>
            <a:miter lim="800000"/>
            <a:headEnd/>
            <a:tailEnd/>
          </a:ln>
        </p:spPr>
        <p:txBody>
          <a:bodyPr wrap="none">
            <a:spAutoFit/>
          </a:bodyPr>
          <a:lstStyle/>
          <a:p>
            <a:pPr eaLnBrk="0" hangingPunct="0"/>
            <a:r>
              <a:rPr lang="el-GR" b="1">
                <a:solidFill>
                  <a:srgbClr val="FFFF00"/>
                </a:solidFill>
                <a:latin typeface="Comic Sans MS" pitchFamily="66" charset="0"/>
              </a:rPr>
              <a:t>A</a:t>
            </a:r>
            <a:endParaRPr lang="el-GR">
              <a:latin typeface="Calibri" pitchFamily="34" charset="0"/>
            </a:endParaRPr>
          </a:p>
        </p:txBody>
      </p:sp>
      <p:sp>
        <p:nvSpPr>
          <p:cNvPr id="54277" name="Text Box 6"/>
          <p:cNvSpPr txBox="1">
            <a:spLocks noChangeArrowheads="1"/>
          </p:cNvSpPr>
          <p:nvPr/>
        </p:nvSpPr>
        <p:spPr bwMode="auto">
          <a:xfrm>
            <a:off x="3962400" y="2667000"/>
            <a:ext cx="376238" cy="457200"/>
          </a:xfrm>
          <a:prstGeom prst="rect">
            <a:avLst/>
          </a:prstGeom>
          <a:solidFill>
            <a:schemeClr val="tx2"/>
          </a:solidFill>
          <a:ln w="9525">
            <a:noFill/>
            <a:miter lim="800000"/>
            <a:headEnd/>
            <a:tailEnd/>
          </a:ln>
        </p:spPr>
        <p:txBody>
          <a:bodyPr wrap="none">
            <a:spAutoFit/>
          </a:bodyPr>
          <a:lstStyle/>
          <a:p>
            <a:pPr eaLnBrk="0" hangingPunct="0"/>
            <a:r>
              <a:rPr lang="el-GR" b="1">
                <a:solidFill>
                  <a:srgbClr val="FFFF00"/>
                </a:solidFill>
                <a:latin typeface="Comic Sans MS" pitchFamily="66" charset="0"/>
              </a:rPr>
              <a:t>B</a:t>
            </a:r>
            <a:endParaRPr lang="el-GR">
              <a:latin typeface="Calibri" pitchFamily="34" charset="0"/>
            </a:endParaRPr>
          </a:p>
        </p:txBody>
      </p:sp>
      <p:sp>
        <p:nvSpPr>
          <p:cNvPr id="54278" name="6 - TextBox"/>
          <p:cNvSpPr txBox="1">
            <a:spLocks noChangeArrowheads="1"/>
          </p:cNvSpPr>
          <p:nvPr/>
        </p:nvSpPr>
        <p:spPr bwMode="auto">
          <a:xfrm>
            <a:off x="323850" y="533400"/>
            <a:ext cx="3168650" cy="5632450"/>
          </a:xfrm>
          <a:prstGeom prst="rect">
            <a:avLst/>
          </a:prstGeom>
          <a:noFill/>
          <a:ln w="9525">
            <a:noFill/>
            <a:miter lim="800000"/>
            <a:headEnd/>
            <a:tailEnd/>
          </a:ln>
        </p:spPr>
        <p:txBody>
          <a:bodyPr>
            <a:spAutoFit/>
          </a:bodyPr>
          <a:lstStyle/>
          <a:p>
            <a:r>
              <a:rPr lang="en-US" sz="3600" b="1">
                <a:solidFill>
                  <a:srgbClr val="FFFF00"/>
                </a:solidFill>
                <a:latin typeface="Calibri" pitchFamily="34" charset="0"/>
              </a:rPr>
              <a:t> Climatic</a:t>
            </a:r>
            <a:endParaRPr lang="el-GR" sz="3600" b="1">
              <a:solidFill>
                <a:srgbClr val="FFFF00"/>
              </a:solidFill>
              <a:latin typeface="Calibri" pitchFamily="34" charset="0"/>
            </a:endParaRPr>
          </a:p>
          <a:p>
            <a:r>
              <a:rPr lang="en-US" sz="3600" b="1">
                <a:solidFill>
                  <a:srgbClr val="FFFF00"/>
                </a:solidFill>
                <a:latin typeface="Calibri" pitchFamily="34" charset="0"/>
              </a:rPr>
              <a:t>conditions</a:t>
            </a:r>
            <a:endParaRPr lang="el-GR" sz="3600" b="1">
              <a:solidFill>
                <a:srgbClr val="FFFF00"/>
              </a:solidFill>
              <a:latin typeface="Calibri" pitchFamily="34" charset="0"/>
            </a:endParaRPr>
          </a:p>
          <a:p>
            <a:r>
              <a:rPr lang="en-US" sz="3600" b="1">
                <a:solidFill>
                  <a:srgbClr val="FFFF00"/>
                </a:solidFill>
                <a:latin typeface="Calibri" pitchFamily="34" charset="0"/>
              </a:rPr>
              <a:t>and temporal patterns of seedling recruitment in </a:t>
            </a:r>
            <a:r>
              <a:rPr lang="en-US" sz="3600" b="1" i="1">
                <a:solidFill>
                  <a:srgbClr val="FFFF00"/>
                </a:solidFill>
                <a:latin typeface="Calibri" pitchFamily="34" charset="0"/>
              </a:rPr>
              <a:t>Pinus brutia</a:t>
            </a:r>
            <a:endParaRPr lang="el-GR" sz="3600" b="1">
              <a:solidFill>
                <a:srgbClr val="FFFF00"/>
              </a:solidFill>
              <a:latin typeface="Calibri" pitchFamily="34" charset="0"/>
            </a:endParaRPr>
          </a:p>
          <a:p>
            <a:r>
              <a:rPr lang="en-US" sz="3600" b="1">
                <a:solidFill>
                  <a:srgbClr val="FFFF00"/>
                </a:solidFill>
                <a:latin typeface="Calibri" pitchFamily="34" charset="0"/>
              </a:rPr>
              <a:t>(A, B, C) and</a:t>
            </a:r>
            <a:endParaRPr lang="el-GR" sz="3600" b="1">
              <a:solidFill>
                <a:srgbClr val="FFFF00"/>
              </a:solidFill>
              <a:latin typeface="Calibri" pitchFamily="34" charset="0"/>
            </a:endParaRPr>
          </a:p>
          <a:p>
            <a:r>
              <a:rPr lang="en-US" sz="3600" b="1" i="1">
                <a:solidFill>
                  <a:srgbClr val="FFFF00"/>
                </a:solidFill>
                <a:latin typeface="Calibri" pitchFamily="34" charset="0"/>
              </a:rPr>
              <a:t>P. halepensis</a:t>
            </a:r>
            <a:r>
              <a:rPr lang="en-US" sz="3600" b="1">
                <a:solidFill>
                  <a:srgbClr val="FFFF00"/>
                </a:solidFill>
                <a:latin typeface="Calibri" pitchFamily="34" charset="0"/>
              </a:rPr>
              <a:t> (bottom)</a:t>
            </a:r>
            <a:endParaRPr lang="el-GR" sz="3600" b="1">
              <a:solidFill>
                <a:srgbClr val="FFFF00"/>
              </a:solidFill>
              <a:latin typeface="Calibri" pitchFamily="34" charset="0"/>
            </a:endParaRPr>
          </a:p>
        </p:txBody>
      </p:sp>
    </p:spTree>
  </p:cSld>
  <p:clrMapOvr>
    <a:masterClrMapping/>
  </p:clrMapOvr>
  <p:transition spd="slow">
    <p:blinds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7" name="Picture 7" descr="Thanos final 2"/>
          <p:cNvPicPr>
            <a:picLocks noChangeAspect="1" noChangeArrowheads="1"/>
          </p:cNvPicPr>
          <p:nvPr/>
        </p:nvPicPr>
        <p:blipFill>
          <a:blip r:embed="rId3" cstate="screen"/>
          <a:srcRect/>
          <a:stretch>
            <a:fillRect/>
          </a:stretch>
        </p:blipFill>
        <p:spPr bwMode="auto">
          <a:xfrm>
            <a:off x="0" y="-93663"/>
            <a:ext cx="9144000" cy="6951663"/>
          </a:xfrm>
          <a:prstGeom prst="rect">
            <a:avLst/>
          </a:prstGeom>
          <a:noFill/>
          <a:ln w="9525">
            <a:noFill/>
            <a:miter lim="800000"/>
            <a:headEnd/>
            <a:tailEnd/>
          </a:ln>
        </p:spPr>
      </p:pic>
      <p:sp>
        <p:nvSpPr>
          <p:cNvPr id="3" name="2 - TextBox"/>
          <p:cNvSpPr txBox="1"/>
          <p:nvPr/>
        </p:nvSpPr>
        <p:spPr>
          <a:xfrm>
            <a:off x="131333" y="116632"/>
            <a:ext cx="7660302" cy="369332"/>
          </a:xfrm>
          <a:prstGeom prst="rect">
            <a:avLst/>
          </a:prstGeom>
          <a:solidFill>
            <a:srgbClr val="99FF33"/>
          </a:solidFill>
        </p:spPr>
        <p:txBody>
          <a:bodyPr wrap="none" rtlCol="0">
            <a:spAutoFit/>
          </a:bodyPr>
          <a:lstStyle/>
          <a:p>
            <a:r>
              <a:rPr lang="el-GR" b="1" dirty="0">
                <a:solidFill>
                  <a:schemeClr val="bg1"/>
                </a:solidFill>
                <a:latin typeface="+mn-lt"/>
              </a:rPr>
              <a:t>Η εποχική φύτρωση των σπερμάτων και εμφάνιση των αρτιβλάστων </a:t>
            </a:r>
            <a:r>
              <a:rPr lang="en-US" b="1" i="1" dirty="0">
                <a:solidFill>
                  <a:schemeClr val="bg1"/>
                </a:solidFill>
                <a:latin typeface="+mn-lt"/>
              </a:rPr>
              <a:t>P. </a:t>
            </a:r>
            <a:r>
              <a:rPr lang="en-US" b="1" i="1" dirty="0" err="1">
                <a:solidFill>
                  <a:schemeClr val="bg1"/>
                </a:solidFill>
                <a:latin typeface="+mn-lt"/>
              </a:rPr>
              <a:t>brutia</a:t>
            </a:r>
            <a:endParaRPr lang="en-US" b="1" i="1" dirty="0">
              <a:solidFill>
                <a:schemeClr val="bg1"/>
              </a:solidFill>
              <a:latin typeface="+mn-lt"/>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8487"/>
                                        </p:tgtEl>
                                        <p:attrNameLst>
                                          <p:attrName>style.visibility</p:attrName>
                                        </p:attrNameLst>
                                      </p:cBhvr>
                                      <p:to>
                                        <p:strVal val="visible"/>
                                      </p:to>
                                    </p:set>
                                    <p:animEffect transition="in" filter="dissolve">
                                      <p:cBhvr>
                                        <p:cTn id="7" dur="500"/>
                                        <p:tgtEl>
                                          <p:spTgt spid="14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p:cNvPicPr>
            <a:picLocks noChangeAspect="1" noChangeArrowheads="1"/>
          </p:cNvPicPr>
          <p:nvPr/>
        </p:nvPicPr>
        <p:blipFill>
          <a:blip r:embed="rId3" cstate="screen"/>
          <a:srcRect/>
          <a:stretch>
            <a:fillRect/>
          </a:stretch>
        </p:blipFill>
        <p:spPr bwMode="auto">
          <a:xfrm>
            <a:off x="7478423" y="1628800"/>
            <a:ext cx="1665577" cy="2736304"/>
          </a:xfrm>
          <a:prstGeom prst="rect">
            <a:avLst/>
          </a:prstGeom>
          <a:noFill/>
          <a:ln w="9525">
            <a:noFill/>
            <a:miter lim="800000"/>
            <a:headEnd/>
            <a:tailEnd/>
          </a:ln>
        </p:spPr>
      </p:pic>
      <p:pic>
        <p:nvPicPr>
          <p:cNvPr id="116739" name="Picture 3"/>
          <p:cNvPicPr>
            <a:picLocks noChangeAspect="1" noChangeArrowheads="1"/>
          </p:cNvPicPr>
          <p:nvPr/>
        </p:nvPicPr>
        <p:blipFill>
          <a:blip r:embed="rId4" cstate="screen"/>
          <a:srcRect/>
          <a:stretch>
            <a:fillRect/>
          </a:stretch>
        </p:blipFill>
        <p:spPr bwMode="auto">
          <a:xfrm>
            <a:off x="7024319" y="0"/>
            <a:ext cx="2119681" cy="1959099"/>
          </a:xfrm>
          <a:prstGeom prst="rect">
            <a:avLst/>
          </a:prstGeom>
          <a:noFill/>
          <a:ln w="9525">
            <a:noFill/>
            <a:miter lim="800000"/>
            <a:headEnd/>
            <a:tailEnd/>
          </a:ln>
        </p:spPr>
      </p:pic>
      <p:pic>
        <p:nvPicPr>
          <p:cNvPr id="116741" name="Picture 5"/>
          <p:cNvPicPr>
            <a:picLocks noChangeAspect="1" noChangeArrowheads="1"/>
          </p:cNvPicPr>
          <p:nvPr/>
        </p:nvPicPr>
        <p:blipFill>
          <a:blip r:embed="rId5" cstate="screen"/>
          <a:srcRect/>
          <a:stretch>
            <a:fillRect/>
          </a:stretch>
        </p:blipFill>
        <p:spPr bwMode="auto">
          <a:xfrm>
            <a:off x="7505116" y="4335785"/>
            <a:ext cx="1638884" cy="2522215"/>
          </a:xfrm>
          <a:prstGeom prst="rect">
            <a:avLst/>
          </a:prstGeom>
          <a:noFill/>
          <a:ln w="9525">
            <a:noFill/>
            <a:miter lim="800000"/>
            <a:headEnd/>
            <a:tailEnd/>
          </a:ln>
        </p:spPr>
      </p:pic>
      <p:sp>
        <p:nvSpPr>
          <p:cNvPr id="6" name="5 - TextBox"/>
          <p:cNvSpPr txBox="1"/>
          <p:nvPr/>
        </p:nvSpPr>
        <p:spPr>
          <a:xfrm>
            <a:off x="155448" y="528935"/>
            <a:ext cx="5935343" cy="276999"/>
          </a:xfrm>
          <a:prstGeom prst="rect">
            <a:avLst/>
          </a:prstGeom>
          <a:solidFill>
            <a:srgbClr val="99FF33"/>
          </a:solidFill>
        </p:spPr>
        <p:txBody>
          <a:bodyPr wrap="none" rtlCol="0">
            <a:spAutoFit/>
          </a:bodyPr>
          <a:lstStyle/>
          <a:p>
            <a:r>
              <a:rPr lang="en-US" sz="1200" dirty="0">
                <a:solidFill>
                  <a:srgbClr val="002060"/>
                </a:solidFill>
                <a:latin typeface="+mn-lt"/>
              </a:rPr>
              <a:t>Adaptive radiation – </a:t>
            </a:r>
            <a:r>
              <a:rPr lang="el-GR" sz="1200" dirty="0">
                <a:solidFill>
                  <a:srgbClr val="002060"/>
                </a:solidFill>
                <a:latin typeface="+mn-lt"/>
              </a:rPr>
              <a:t>Προσαρμοστική </a:t>
            </a:r>
            <a:r>
              <a:rPr lang="el-GR" sz="1200" dirty="0" err="1">
                <a:solidFill>
                  <a:srgbClr val="002060"/>
                </a:solidFill>
                <a:latin typeface="+mn-lt"/>
              </a:rPr>
              <a:t>εξακτίνωση</a:t>
            </a:r>
            <a:r>
              <a:rPr lang="en-US" sz="1200" dirty="0">
                <a:solidFill>
                  <a:srgbClr val="002060"/>
                </a:solidFill>
                <a:latin typeface="+mn-lt"/>
              </a:rPr>
              <a:t> (</a:t>
            </a:r>
            <a:r>
              <a:rPr lang="el-GR" sz="1200" dirty="0">
                <a:solidFill>
                  <a:srgbClr val="002060"/>
                </a:solidFill>
                <a:latin typeface="+mn-lt"/>
              </a:rPr>
              <a:t>ακτινωτή, προσαρμοστική </a:t>
            </a:r>
            <a:r>
              <a:rPr lang="el-GR" sz="1200" dirty="0" err="1">
                <a:solidFill>
                  <a:srgbClr val="002060"/>
                </a:solidFill>
                <a:latin typeface="+mn-lt"/>
              </a:rPr>
              <a:t>ποικιλοποίηση</a:t>
            </a:r>
            <a:r>
              <a:rPr lang="el-GR" sz="1200" dirty="0">
                <a:solidFill>
                  <a:srgbClr val="002060"/>
                </a:solidFill>
                <a:latin typeface="+mn-lt"/>
              </a:rPr>
              <a:t>)</a:t>
            </a:r>
            <a:endParaRPr lang="en-US" sz="1200" dirty="0">
              <a:solidFill>
                <a:srgbClr val="002060"/>
              </a:solidFill>
              <a:latin typeface="+mn-lt"/>
            </a:endParaRPr>
          </a:p>
        </p:txBody>
      </p:sp>
      <p:grpSp>
        <p:nvGrpSpPr>
          <p:cNvPr id="8" name="7 - Ομάδα"/>
          <p:cNvGrpSpPr/>
          <p:nvPr/>
        </p:nvGrpSpPr>
        <p:grpSpPr>
          <a:xfrm>
            <a:off x="1" y="0"/>
            <a:ext cx="7019841" cy="6858000"/>
            <a:chOff x="1" y="0"/>
            <a:chExt cx="7019841" cy="6858000"/>
          </a:xfrm>
        </p:grpSpPr>
        <p:pic>
          <p:nvPicPr>
            <p:cNvPr id="116738" name="Picture 2"/>
            <p:cNvPicPr>
              <a:picLocks noChangeAspect="1" noChangeArrowheads="1"/>
            </p:cNvPicPr>
            <p:nvPr/>
          </p:nvPicPr>
          <p:blipFill>
            <a:blip r:embed="rId6" cstate="screen"/>
            <a:srcRect/>
            <a:stretch>
              <a:fillRect/>
            </a:stretch>
          </p:blipFill>
          <p:spPr bwMode="auto">
            <a:xfrm>
              <a:off x="1" y="0"/>
              <a:ext cx="7019841" cy="6858000"/>
            </a:xfrm>
            <a:prstGeom prst="rect">
              <a:avLst/>
            </a:prstGeom>
            <a:noFill/>
            <a:ln w="9525">
              <a:noFill/>
              <a:miter lim="800000"/>
              <a:headEnd/>
              <a:tailEnd/>
            </a:ln>
          </p:spPr>
        </p:pic>
        <p:sp>
          <p:nvSpPr>
            <p:cNvPr id="7" name="6 - Έλλειψη"/>
            <p:cNvSpPr/>
            <p:nvPr/>
          </p:nvSpPr>
          <p:spPr>
            <a:xfrm>
              <a:off x="107504" y="5301208"/>
              <a:ext cx="576064"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8 - TextBox"/>
          <p:cNvSpPr txBox="1"/>
          <p:nvPr/>
        </p:nvSpPr>
        <p:spPr>
          <a:xfrm>
            <a:off x="107504" y="528935"/>
            <a:ext cx="6632841" cy="276999"/>
          </a:xfrm>
          <a:prstGeom prst="rect">
            <a:avLst/>
          </a:prstGeom>
          <a:noFill/>
        </p:spPr>
        <p:txBody>
          <a:bodyPr wrap="none" rtlCol="0">
            <a:spAutoFit/>
          </a:bodyPr>
          <a:lstStyle/>
          <a:p>
            <a:r>
              <a:rPr lang="en-US" sz="1200" b="1" dirty="0" err="1" smtClean="0">
                <a:solidFill>
                  <a:schemeClr val="bg1"/>
                </a:solidFill>
                <a:latin typeface="+mn-lt"/>
              </a:rPr>
              <a:t>Radiative</a:t>
            </a:r>
            <a:r>
              <a:rPr lang="en-US" sz="1200" b="1" dirty="0" smtClean="0">
                <a:solidFill>
                  <a:schemeClr val="bg1"/>
                </a:solidFill>
                <a:latin typeface="+mn-lt"/>
              </a:rPr>
              <a:t> diversification – </a:t>
            </a:r>
            <a:r>
              <a:rPr lang="el-GR" sz="1200" b="1" dirty="0" smtClean="0">
                <a:solidFill>
                  <a:schemeClr val="bg1"/>
                </a:solidFill>
                <a:latin typeface="+mn-lt"/>
              </a:rPr>
              <a:t>Ακτινωτή </a:t>
            </a:r>
            <a:r>
              <a:rPr lang="el-GR" sz="1200" b="1" dirty="0" err="1" smtClean="0">
                <a:solidFill>
                  <a:schemeClr val="bg1"/>
                </a:solidFill>
                <a:latin typeface="+mn-lt"/>
              </a:rPr>
              <a:t>ποικιλοποίηση</a:t>
            </a:r>
            <a:r>
              <a:rPr lang="el-GR" sz="1200" b="1" dirty="0" smtClean="0">
                <a:solidFill>
                  <a:schemeClr val="bg1"/>
                </a:solidFill>
                <a:latin typeface="+mn-lt"/>
              </a:rPr>
              <a:t> /  </a:t>
            </a:r>
            <a:r>
              <a:rPr lang="en-US" sz="1200" b="1" dirty="0" smtClean="0">
                <a:solidFill>
                  <a:schemeClr val="bg1"/>
                </a:solidFill>
                <a:latin typeface="+mn-lt"/>
              </a:rPr>
              <a:t>Evolutionary radiation – </a:t>
            </a:r>
            <a:r>
              <a:rPr lang="el-GR" sz="1200" b="1" dirty="0" smtClean="0">
                <a:solidFill>
                  <a:schemeClr val="bg1"/>
                </a:solidFill>
                <a:latin typeface="+mn-lt"/>
              </a:rPr>
              <a:t>Εξελικτική </a:t>
            </a:r>
            <a:r>
              <a:rPr lang="el-GR" sz="1200" b="1" dirty="0" err="1" smtClean="0">
                <a:solidFill>
                  <a:schemeClr val="bg1"/>
                </a:solidFill>
                <a:latin typeface="+mn-lt"/>
              </a:rPr>
              <a:t>εξακτίνωση</a:t>
            </a:r>
            <a:endParaRPr lang="en-US" sz="1200" b="1" dirty="0">
              <a:solidFill>
                <a:schemeClr val="bg1"/>
              </a:solidFill>
              <a:latin typeface="+mn-lt"/>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9 - Ομάδα"/>
          <p:cNvGrpSpPr/>
          <p:nvPr/>
        </p:nvGrpSpPr>
        <p:grpSpPr>
          <a:xfrm>
            <a:off x="-79909" y="332656"/>
            <a:ext cx="9223909" cy="6197200"/>
            <a:chOff x="-79909" y="332656"/>
            <a:chExt cx="9223909" cy="6197200"/>
          </a:xfrm>
        </p:grpSpPr>
        <p:grpSp>
          <p:nvGrpSpPr>
            <p:cNvPr id="7" name="6 - Ομάδα"/>
            <p:cNvGrpSpPr/>
            <p:nvPr/>
          </p:nvGrpSpPr>
          <p:grpSpPr>
            <a:xfrm>
              <a:off x="-36512" y="332656"/>
              <a:ext cx="9180512" cy="6197200"/>
              <a:chOff x="0" y="328144"/>
              <a:chExt cx="9180512" cy="6197200"/>
            </a:xfrm>
          </p:grpSpPr>
          <p:grpSp>
            <p:nvGrpSpPr>
              <p:cNvPr id="2" name="Group 6"/>
              <p:cNvGrpSpPr/>
              <p:nvPr/>
            </p:nvGrpSpPr>
            <p:grpSpPr>
              <a:xfrm>
                <a:off x="0" y="328144"/>
                <a:ext cx="9180512" cy="6197200"/>
                <a:chOff x="0" y="-27384"/>
                <a:chExt cx="9180512" cy="6197200"/>
              </a:xfrm>
            </p:grpSpPr>
            <p:pic>
              <p:nvPicPr>
                <p:cNvPr id="117766" name="Picture 6"/>
                <p:cNvPicPr>
                  <a:picLocks noChangeAspect="1" noChangeArrowheads="1"/>
                </p:cNvPicPr>
                <p:nvPr/>
              </p:nvPicPr>
              <p:blipFill>
                <a:blip r:embed="rId3" cstate="screen"/>
                <a:srcRect/>
                <a:stretch>
                  <a:fillRect/>
                </a:stretch>
              </p:blipFill>
              <p:spPr bwMode="auto">
                <a:xfrm>
                  <a:off x="6696744" y="4005064"/>
                  <a:ext cx="2483768" cy="2164752"/>
                </a:xfrm>
                <a:prstGeom prst="rect">
                  <a:avLst/>
                </a:prstGeom>
                <a:noFill/>
                <a:ln w="9525">
                  <a:noFill/>
                  <a:miter lim="800000"/>
                  <a:headEnd/>
                  <a:tailEnd/>
                </a:ln>
              </p:spPr>
            </p:pic>
            <p:pic>
              <p:nvPicPr>
                <p:cNvPr id="117763" name="Picture 3"/>
                <p:cNvPicPr>
                  <a:picLocks noChangeAspect="1" noChangeArrowheads="1"/>
                </p:cNvPicPr>
                <p:nvPr/>
              </p:nvPicPr>
              <p:blipFill>
                <a:blip r:embed="rId4" cstate="screen"/>
                <a:srcRect/>
                <a:stretch>
                  <a:fillRect/>
                </a:stretch>
              </p:blipFill>
              <p:spPr bwMode="auto">
                <a:xfrm>
                  <a:off x="0" y="-27384"/>
                  <a:ext cx="6760717" cy="6089959"/>
                </a:xfrm>
                <a:prstGeom prst="rect">
                  <a:avLst/>
                </a:prstGeom>
                <a:noFill/>
                <a:ln w="9525">
                  <a:noFill/>
                  <a:miter lim="800000"/>
                  <a:headEnd/>
                  <a:tailEnd/>
                </a:ln>
              </p:spPr>
            </p:pic>
            <p:pic>
              <p:nvPicPr>
                <p:cNvPr id="117765" name="Picture 5"/>
                <p:cNvPicPr>
                  <a:picLocks noChangeAspect="1" noChangeArrowheads="1"/>
                </p:cNvPicPr>
                <p:nvPr/>
              </p:nvPicPr>
              <p:blipFill>
                <a:blip r:embed="rId5" cstate="screen"/>
                <a:srcRect/>
                <a:stretch>
                  <a:fillRect/>
                </a:stretch>
              </p:blipFill>
              <p:spPr bwMode="auto">
                <a:xfrm>
                  <a:off x="6686022" y="-27384"/>
                  <a:ext cx="2457978" cy="4078188"/>
                </a:xfrm>
                <a:prstGeom prst="rect">
                  <a:avLst/>
                </a:prstGeom>
                <a:noFill/>
                <a:ln w="9525">
                  <a:noFill/>
                  <a:miter lim="800000"/>
                  <a:headEnd/>
                  <a:tailEnd/>
                </a:ln>
              </p:spPr>
            </p:pic>
          </p:grpSp>
          <p:sp>
            <p:nvSpPr>
              <p:cNvPr id="6" name="5 - Έλλειψη"/>
              <p:cNvSpPr/>
              <p:nvPr/>
            </p:nvSpPr>
            <p:spPr>
              <a:xfrm>
                <a:off x="107504" y="1340768"/>
                <a:ext cx="792088"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7 - TextBox"/>
            <p:cNvSpPr txBox="1"/>
            <p:nvPr/>
          </p:nvSpPr>
          <p:spPr>
            <a:xfrm>
              <a:off x="1352109" y="2060848"/>
              <a:ext cx="987643" cy="230832"/>
            </a:xfrm>
            <a:prstGeom prst="rect">
              <a:avLst/>
            </a:prstGeom>
            <a:solidFill>
              <a:schemeClr val="tx1">
                <a:lumMod val="95000"/>
              </a:schemeClr>
            </a:solidFill>
          </p:spPr>
          <p:txBody>
            <a:bodyPr wrap="square" rtlCol="0">
              <a:spAutoFit/>
            </a:bodyPr>
            <a:lstStyle/>
            <a:p>
              <a:r>
                <a:rPr lang="el-GR" sz="900" dirty="0" smtClean="0">
                  <a:solidFill>
                    <a:schemeClr val="bg1"/>
                  </a:solidFill>
                  <a:latin typeface="Times New Roman" pitchFamily="18" charset="0"/>
                  <a:cs typeface="Times New Roman" pitchFamily="18" charset="0"/>
                </a:rPr>
                <a:t>&amp; σπέρματα που</a:t>
              </a:r>
              <a:endParaRPr lang="en-US" sz="900" dirty="0">
                <a:solidFill>
                  <a:schemeClr val="bg1"/>
                </a:solidFill>
                <a:latin typeface="Times New Roman" pitchFamily="18" charset="0"/>
                <a:cs typeface="Times New Roman" pitchFamily="18" charset="0"/>
              </a:endParaRPr>
            </a:p>
          </p:txBody>
        </p:sp>
        <p:sp>
          <p:nvSpPr>
            <p:cNvPr id="9" name="8 - TextBox"/>
            <p:cNvSpPr txBox="1"/>
            <p:nvPr/>
          </p:nvSpPr>
          <p:spPr>
            <a:xfrm>
              <a:off x="-79909" y="2262064"/>
              <a:ext cx="835485" cy="230832"/>
            </a:xfrm>
            <a:prstGeom prst="rect">
              <a:avLst/>
            </a:prstGeom>
            <a:solidFill>
              <a:schemeClr val="tx1">
                <a:lumMod val="95000"/>
              </a:schemeClr>
            </a:solidFill>
          </p:spPr>
          <p:txBody>
            <a:bodyPr wrap="none" rtlCol="0">
              <a:spAutoFit/>
            </a:bodyPr>
            <a:lstStyle/>
            <a:p>
              <a:r>
                <a:rPr lang="el-GR" sz="900" dirty="0" smtClean="0">
                  <a:solidFill>
                    <a:schemeClr val="bg1"/>
                  </a:solidFill>
                  <a:latin typeface="Times New Roman" pitchFamily="18" charset="0"/>
                  <a:cs typeface="Times New Roman" pitchFamily="18" charset="0"/>
                </a:rPr>
                <a:t>διασπείρονται</a:t>
              </a:r>
              <a:endParaRPr lang="en-US" sz="900" dirty="0">
                <a:solidFill>
                  <a:schemeClr val="bg1"/>
                </a:solidFill>
                <a:latin typeface="Times New Roman" pitchFamily="18" charset="0"/>
                <a:cs typeface="Times New Roman" pitchFamily="18" charset="0"/>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 Ομάδα"/>
          <p:cNvGrpSpPr/>
          <p:nvPr/>
        </p:nvGrpSpPr>
        <p:grpSpPr>
          <a:xfrm>
            <a:off x="-36512" y="176783"/>
            <a:ext cx="9144000" cy="6420569"/>
            <a:chOff x="-36512" y="188640"/>
            <a:chExt cx="9144000" cy="6420569"/>
          </a:xfrm>
        </p:grpSpPr>
        <p:pic>
          <p:nvPicPr>
            <p:cNvPr id="11265" name="Picture 1"/>
            <p:cNvPicPr>
              <a:picLocks noChangeAspect="1" noChangeArrowheads="1"/>
            </p:cNvPicPr>
            <p:nvPr/>
          </p:nvPicPr>
          <p:blipFill>
            <a:blip r:embed="rId3" cstate="screen"/>
            <a:srcRect/>
            <a:stretch>
              <a:fillRect/>
            </a:stretch>
          </p:blipFill>
          <p:spPr bwMode="auto">
            <a:xfrm>
              <a:off x="-36512" y="188640"/>
              <a:ext cx="9144000" cy="4876800"/>
            </a:xfrm>
            <a:prstGeom prst="rect">
              <a:avLst/>
            </a:prstGeom>
            <a:noFill/>
            <a:ln w="9525">
              <a:noFill/>
              <a:miter lim="800000"/>
              <a:headEnd/>
              <a:tailEnd/>
            </a:ln>
          </p:spPr>
        </p:pic>
        <p:pic>
          <p:nvPicPr>
            <p:cNvPr id="7169" name="Picture 1"/>
            <p:cNvPicPr>
              <a:picLocks noChangeAspect="1" noChangeArrowheads="1"/>
            </p:cNvPicPr>
            <p:nvPr/>
          </p:nvPicPr>
          <p:blipFill>
            <a:blip r:embed="rId4" cstate="print"/>
            <a:srcRect/>
            <a:stretch>
              <a:fillRect/>
            </a:stretch>
          </p:blipFill>
          <p:spPr bwMode="auto">
            <a:xfrm>
              <a:off x="-36512" y="3356992"/>
              <a:ext cx="5684391" cy="3252217"/>
            </a:xfrm>
            <a:prstGeom prst="rect">
              <a:avLst/>
            </a:prstGeom>
            <a:noFill/>
            <a:ln w="9525">
              <a:noFill/>
              <a:miter lim="800000"/>
              <a:headEnd/>
              <a:tailEnd/>
            </a:ln>
          </p:spPr>
        </p:pic>
      </p:grpSp>
      <p:sp>
        <p:nvSpPr>
          <p:cNvPr id="7" name="6 - TextBox"/>
          <p:cNvSpPr txBox="1"/>
          <p:nvPr/>
        </p:nvSpPr>
        <p:spPr>
          <a:xfrm>
            <a:off x="6012160" y="5048597"/>
            <a:ext cx="2844824" cy="1692771"/>
          </a:xfrm>
          <a:prstGeom prst="rect">
            <a:avLst/>
          </a:prstGeom>
          <a:noFill/>
        </p:spPr>
        <p:txBody>
          <a:bodyPr wrap="square" rtlCol="0">
            <a:spAutoFit/>
          </a:bodyPr>
          <a:lstStyle/>
          <a:p>
            <a:pPr algn="ctr"/>
            <a:r>
              <a:rPr lang="el-GR" sz="2600" b="1" dirty="0">
                <a:solidFill>
                  <a:srgbClr val="FF0000"/>
                </a:solidFill>
                <a:latin typeface="+mn-lt"/>
              </a:rPr>
              <a:t>ΌΧΙ στην ‘χαλαρή’ και ‘εύκολη’ χρήση του όρου ΠΡΟΣΑΡΜΟΓΗ!</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16013" y="90000"/>
            <a:ext cx="6769100" cy="6794988"/>
            <a:chOff x="1116013" y="90000"/>
            <a:chExt cx="6769100" cy="6794988"/>
          </a:xfrm>
        </p:grpSpPr>
        <p:pic>
          <p:nvPicPr>
            <p:cNvPr id="36866" name="Picture 3"/>
            <p:cNvPicPr>
              <a:picLocks noChangeAspect="1" noChangeArrowheads="1"/>
            </p:cNvPicPr>
            <p:nvPr/>
          </p:nvPicPr>
          <p:blipFill>
            <a:blip r:embed="rId3" cstate="screen"/>
            <a:srcRect/>
            <a:stretch>
              <a:fillRect/>
            </a:stretch>
          </p:blipFill>
          <p:spPr bwMode="auto">
            <a:xfrm>
              <a:off x="1116013" y="92075"/>
              <a:ext cx="6769100" cy="6792913"/>
            </a:xfrm>
            <a:prstGeom prst="rect">
              <a:avLst/>
            </a:prstGeom>
            <a:noFill/>
            <a:ln w="9525">
              <a:noFill/>
              <a:miter lim="800000"/>
              <a:headEnd/>
              <a:tailEnd/>
            </a:ln>
          </p:spPr>
        </p:pic>
        <p:sp>
          <p:nvSpPr>
            <p:cNvPr id="3" name="Oval 2"/>
            <p:cNvSpPr/>
            <p:nvPr/>
          </p:nvSpPr>
          <p:spPr>
            <a:xfrm>
              <a:off x="4248000" y="90000"/>
              <a:ext cx="648072" cy="3326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755576" y="1340768"/>
            <a:ext cx="7610475" cy="5219700"/>
          </a:xfrm>
          <a:prstGeom prst="rect">
            <a:avLst/>
          </a:prstGeom>
          <a:noFill/>
          <a:ln w="9525">
            <a:noFill/>
            <a:miter lim="800000"/>
            <a:headEnd/>
            <a:tailEnd/>
          </a:ln>
        </p:spPr>
      </p:pic>
      <p:sp>
        <p:nvSpPr>
          <p:cNvPr id="3" name="2 - TextBox"/>
          <p:cNvSpPr txBox="1"/>
          <p:nvPr/>
        </p:nvSpPr>
        <p:spPr>
          <a:xfrm>
            <a:off x="1115616" y="404664"/>
            <a:ext cx="7006855" cy="523220"/>
          </a:xfrm>
          <a:prstGeom prst="rect">
            <a:avLst/>
          </a:prstGeom>
          <a:noFill/>
        </p:spPr>
        <p:txBody>
          <a:bodyPr wrap="none" rtlCol="0">
            <a:spAutoFit/>
          </a:bodyPr>
          <a:lstStyle/>
          <a:p>
            <a:r>
              <a:rPr lang="el-GR" sz="2800" b="1" dirty="0">
                <a:solidFill>
                  <a:srgbClr val="FF0000"/>
                </a:solidFill>
                <a:latin typeface="+mn-lt"/>
              </a:rPr>
              <a:t>Προσοχή στη χρήση του όρου ΠΡΟΣΑΡΜΟΓΗ!</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11 - Ομάδα"/>
          <p:cNvGrpSpPr>
            <a:grpSpLocks/>
          </p:cNvGrpSpPr>
          <p:nvPr/>
        </p:nvGrpSpPr>
        <p:grpSpPr bwMode="auto">
          <a:xfrm>
            <a:off x="274638" y="476250"/>
            <a:ext cx="8594725" cy="4259263"/>
            <a:chOff x="274320" y="1066800"/>
            <a:chExt cx="8595360" cy="4258570"/>
          </a:xfrm>
        </p:grpSpPr>
        <p:pic>
          <p:nvPicPr>
            <p:cNvPr id="58372" name="Picture 11"/>
            <p:cNvPicPr>
              <a:picLocks noChangeAspect="1" noChangeArrowheads="1"/>
            </p:cNvPicPr>
            <p:nvPr/>
          </p:nvPicPr>
          <p:blipFill>
            <a:blip r:embed="rId2" cstate="screen"/>
            <a:srcRect/>
            <a:stretch>
              <a:fillRect/>
            </a:stretch>
          </p:blipFill>
          <p:spPr bwMode="auto">
            <a:xfrm>
              <a:off x="274320" y="4419601"/>
              <a:ext cx="8595360" cy="905769"/>
            </a:xfrm>
            <a:prstGeom prst="rect">
              <a:avLst/>
            </a:prstGeom>
            <a:noFill/>
            <a:ln w="9525">
              <a:noFill/>
              <a:miter lim="800000"/>
              <a:headEnd/>
              <a:tailEnd/>
            </a:ln>
          </p:spPr>
        </p:pic>
        <p:pic>
          <p:nvPicPr>
            <p:cNvPr id="58373" name="Picture 10"/>
            <p:cNvPicPr>
              <a:picLocks noChangeAspect="1" noChangeArrowheads="1"/>
            </p:cNvPicPr>
            <p:nvPr/>
          </p:nvPicPr>
          <p:blipFill>
            <a:blip r:embed="rId3" cstate="screen"/>
            <a:srcRect/>
            <a:stretch>
              <a:fillRect/>
            </a:stretch>
          </p:blipFill>
          <p:spPr bwMode="auto">
            <a:xfrm>
              <a:off x="280988" y="1066800"/>
              <a:ext cx="8582025" cy="3590925"/>
            </a:xfrm>
            <a:prstGeom prst="rect">
              <a:avLst/>
            </a:prstGeom>
            <a:noFill/>
            <a:ln w="9525">
              <a:noFill/>
              <a:miter lim="800000"/>
              <a:headEnd/>
              <a:tailEnd/>
            </a:ln>
          </p:spPr>
        </p:pic>
      </p:grpSp>
      <p:sp>
        <p:nvSpPr>
          <p:cNvPr id="58371" name="12 - TextBox"/>
          <p:cNvSpPr txBox="1">
            <a:spLocks noChangeArrowheads="1"/>
          </p:cNvSpPr>
          <p:nvPr/>
        </p:nvSpPr>
        <p:spPr bwMode="auto">
          <a:xfrm>
            <a:off x="609600" y="5083932"/>
            <a:ext cx="8534400" cy="1631216"/>
          </a:xfrm>
          <a:prstGeom prst="rect">
            <a:avLst/>
          </a:prstGeom>
          <a:noFill/>
          <a:ln w="9525">
            <a:noFill/>
            <a:miter lim="800000"/>
            <a:headEnd/>
            <a:tailEnd/>
          </a:ln>
        </p:spPr>
        <p:txBody>
          <a:bodyPr wrap="square">
            <a:spAutoFit/>
          </a:bodyPr>
          <a:lstStyle/>
          <a:p>
            <a:pPr algn="ctr" eaLnBrk="0" hangingPunct="0"/>
            <a:r>
              <a:rPr lang="el-GR" sz="4000" b="1" dirty="0">
                <a:solidFill>
                  <a:srgbClr val="FFFF00"/>
                </a:solidFill>
                <a:latin typeface="Calibri" pitchFamily="34" charset="0"/>
              </a:rPr>
              <a:t>Προσαρμογές   ή  Αλλοπροσαρμογές ?</a:t>
            </a:r>
          </a:p>
          <a:p>
            <a:pPr eaLnBrk="0" hangingPunct="0"/>
            <a:r>
              <a:rPr lang="el-GR" sz="4000" b="1" dirty="0">
                <a:solidFill>
                  <a:srgbClr val="FFFF00"/>
                </a:solidFill>
                <a:latin typeface="Calibri" pitchFamily="34" charset="0"/>
              </a:rPr>
              <a:t>    </a:t>
            </a:r>
            <a:r>
              <a:rPr lang="en-US" sz="4000" b="1" dirty="0">
                <a:solidFill>
                  <a:srgbClr val="FFFF00"/>
                </a:solidFill>
                <a:latin typeface="Calibri" pitchFamily="34" charset="0"/>
              </a:rPr>
              <a:t>Adaptations     </a:t>
            </a:r>
            <a:r>
              <a:rPr lang="el-GR" sz="4000" b="1" dirty="0">
                <a:solidFill>
                  <a:srgbClr val="FFFF00"/>
                </a:solidFill>
                <a:latin typeface="Calibri" pitchFamily="34" charset="0"/>
              </a:rPr>
              <a:t>        </a:t>
            </a:r>
            <a:r>
              <a:rPr lang="en-US" sz="4000" b="1" dirty="0" err="1">
                <a:solidFill>
                  <a:srgbClr val="FFFF00"/>
                </a:solidFill>
                <a:latin typeface="Calibri" pitchFamily="34" charset="0"/>
              </a:rPr>
              <a:t>Exaptations</a:t>
            </a:r>
            <a:endParaRPr lang="el-GR" sz="4000" b="1" dirty="0">
              <a:solidFill>
                <a:srgbClr val="FFFF00"/>
              </a:solidFill>
              <a:latin typeface="Calibri" pitchFamily="34" charset="0"/>
            </a:endParaRPr>
          </a:p>
          <a:p>
            <a:pPr eaLnBrk="0" hangingPunct="0"/>
            <a:r>
              <a:rPr lang="el-GR" sz="2000" b="1" dirty="0">
                <a:solidFill>
                  <a:srgbClr val="00B0F0"/>
                </a:solidFill>
                <a:latin typeface="Calibri" pitchFamily="34" charset="0"/>
              </a:rPr>
              <a:t>                                                                                     </a:t>
            </a:r>
            <a:r>
              <a:rPr lang="el-GR" sz="2000" b="1" dirty="0" err="1">
                <a:solidFill>
                  <a:srgbClr val="00B0F0"/>
                </a:solidFill>
                <a:latin typeface="Calibri" pitchFamily="34" charset="0"/>
              </a:rPr>
              <a:t>προτεραρμογές</a:t>
            </a:r>
            <a:r>
              <a:rPr lang="el-GR" sz="2000" b="1" dirty="0">
                <a:solidFill>
                  <a:srgbClr val="00B0F0"/>
                </a:solidFill>
                <a:latin typeface="Calibri" pitchFamily="34" charset="0"/>
              </a:rPr>
              <a:t> (ΚΘ)                                     </a:t>
            </a:r>
            <a:endParaRPr lang="fr-FR" sz="2000" b="1" dirty="0">
              <a:solidFill>
                <a:srgbClr val="00B0F0"/>
              </a:solidFill>
              <a:latin typeface="Calibri"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4450</TotalTime>
  <Words>4571</Words>
  <Application>Microsoft Office PowerPoint</Application>
  <PresentationFormat>Προβολή στην οθόνη (4:3)</PresentationFormat>
  <Paragraphs>424</Paragraphs>
  <Slides>104</Slides>
  <Notes>97</Notes>
  <HiddenSlides>1</HiddenSlides>
  <MMClips>0</MMClips>
  <ScaleCrop>false</ScaleCrop>
  <HeadingPairs>
    <vt:vector size="4" baseType="variant">
      <vt:variant>
        <vt:lpstr>Θέμα</vt:lpstr>
      </vt:variant>
      <vt:variant>
        <vt:i4>1</vt:i4>
      </vt:variant>
      <vt:variant>
        <vt:lpstr>Τίτλοι διαφανειών</vt:lpstr>
      </vt:variant>
      <vt:variant>
        <vt:i4>104</vt:i4>
      </vt:variant>
    </vt:vector>
  </HeadingPairs>
  <TitlesOfParts>
    <vt:vector size="105"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cthanos</dc:creator>
  <cp:lastModifiedBy>Costas Thanos</cp:lastModifiedBy>
  <cp:revision>286</cp:revision>
  <dcterms:created xsi:type="dcterms:W3CDTF">2015-12-13T09:33:01Z</dcterms:created>
  <dcterms:modified xsi:type="dcterms:W3CDTF">2025-11-23T17:59:39Z</dcterms:modified>
</cp:coreProperties>
</file>