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911" r:id="rId2"/>
    <p:sldId id="902" r:id="rId3"/>
    <p:sldId id="903" r:id="rId4"/>
    <p:sldId id="904" r:id="rId5"/>
    <p:sldId id="815" r:id="rId6"/>
    <p:sldId id="816" r:id="rId7"/>
    <p:sldId id="817" r:id="rId8"/>
    <p:sldId id="905" r:id="rId9"/>
    <p:sldId id="819" r:id="rId10"/>
    <p:sldId id="910" r:id="rId11"/>
    <p:sldId id="821" r:id="rId12"/>
    <p:sldId id="822" r:id="rId13"/>
    <p:sldId id="823" r:id="rId14"/>
    <p:sldId id="824" r:id="rId15"/>
    <p:sldId id="825" r:id="rId16"/>
    <p:sldId id="826" r:id="rId17"/>
    <p:sldId id="827" r:id="rId18"/>
    <p:sldId id="828" r:id="rId19"/>
    <p:sldId id="829" r:id="rId20"/>
    <p:sldId id="830" r:id="rId21"/>
    <p:sldId id="831" r:id="rId22"/>
    <p:sldId id="908" r:id="rId23"/>
    <p:sldId id="832" r:id="rId24"/>
    <p:sldId id="907" r:id="rId25"/>
    <p:sldId id="833" r:id="rId26"/>
    <p:sldId id="834" r:id="rId27"/>
    <p:sldId id="835" r:id="rId28"/>
    <p:sldId id="836" r:id="rId29"/>
    <p:sldId id="837" r:id="rId30"/>
    <p:sldId id="838" r:id="rId31"/>
    <p:sldId id="839" r:id="rId32"/>
    <p:sldId id="840" r:id="rId33"/>
    <p:sldId id="841" r:id="rId34"/>
    <p:sldId id="842" r:id="rId35"/>
    <p:sldId id="843" r:id="rId36"/>
    <p:sldId id="844" r:id="rId37"/>
    <p:sldId id="845" r:id="rId38"/>
    <p:sldId id="846" r:id="rId39"/>
    <p:sldId id="847" r:id="rId40"/>
    <p:sldId id="848" r:id="rId41"/>
    <p:sldId id="850" r:id="rId42"/>
    <p:sldId id="851" r:id="rId43"/>
    <p:sldId id="852" r:id="rId44"/>
    <p:sldId id="853" r:id="rId45"/>
    <p:sldId id="854" r:id="rId46"/>
    <p:sldId id="855" r:id="rId47"/>
    <p:sldId id="856" r:id="rId48"/>
    <p:sldId id="857" r:id="rId49"/>
    <p:sldId id="858" r:id="rId50"/>
    <p:sldId id="859" r:id="rId51"/>
    <p:sldId id="860" r:id="rId52"/>
    <p:sldId id="861" r:id="rId53"/>
    <p:sldId id="862" r:id="rId54"/>
    <p:sldId id="863" r:id="rId55"/>
    <p:sldId id="864" r:id="rId56"/>
    <p:sldId id="865" r:id="rId57"/>
    <p:sldId id="866" r:id="rId58"/>
    <p:sldId id="867" r:id="rId59"/>
    <p:sldId id="868" r:id="rId60"/>
    <p:sldId id="869" r:id="rId61"/>
    <p:sldId id="870" r:id="rId62"/>
    <p:sldId id="871" r:id="rId63"/>
    <p:sldId id="872" r:id="rId64"/>
    <p:sldId id="873" r:id="rId65"/>
    <p:sldId id="874" r:id="rId66"/>
    <p:sldId id="875" r:id="rId67"/>
    <p:sldId id="876" r:id="rId68"/>
    <p:sldId id="877" r:id="rId69"/>
    <p:sldId id="878" r:id="rId70"/>
    <p:sldId id="879" r:id="rId71"/>
    <p:sldId id="880" r:id="rId72"/>
    <p:sldId id="881" r:id="rId73"/>
    <p:sldId id="882" r:id="rId74"/>
    <p:sldId id="883" r:id="rId75"/>
    <p:sldId id="884" r:id="rId76"/>
    <p:sldId id="885" r:id="rId77"/>
    <p:sldId id="886" r:id="rId78"/>
    <p:sldId id="887" r:id="rId79"/>
    <p:sldId id="888" r:id="rId80"/>
    <p:sldId id="889" r:id="rId81"/>
    <p:sldId id="890" r:id="rId82"/>
    <p:sldId id="891" r:id="rId83"/>
    <p:sldId id="892" r:id="rId84"/>
    <p:sldId id="893" r:id="rId85"/>
    <p:sldId id="894" r:id="rId86"/>
    <p:sldId id="895" r:id="rId87"/>
    <p:sldId id="896" r:id="rId88"/>
    <p:sldId id="897" r:id="rId89"/>
    <p:sldId id="898" r:id="rId90"/>
    <p:sldId id="899" r:id="rId91"/>
    <p:sldId id="709" r:id="rId92"/>
    <p:sldId id="704" r:id="rId93"/>
    <p:sldId id="717" r:id="rId94"/>
    <p:sldId id="716" r:id="rId95"/>
    <p:sldId id="707" r:id="rId96"/>
    <p:sldId id="706" r:id="rId97"/>
    <p:sldId id="906" r:id="rId98"/>
    <p:sldId id="647" r:id="rId99"/>
    <p:sldId id="661" r:id="rId100"/>
    <p:sldId id="662" r:id="rId101"/>
    <p:sldId id="663" r:id="rId102"/>
    <p:sldId id="664" r:id="rId103"/>
    <p:sldId id="665" r:id="rId104"/>
    <p:sldId id="666" r:id="rId105"/>
    <p:sldId id="667" r:id="rId106"/>
    <p:sldId id="699" r:id="rId107"/>
    <p:sldId id="668" r:id="rId108"/>
    <p:sldId id="670" r:id="rId109"/>
    <p:sldId id="719" r:id="rId110"/>
    <p:sldId id="671" r:id="rId111"/>
    <p:sldId id="672" r:id="rId112"/>
    <p:sldId id="673" r:id="rId113"/>
    <p:sldId id="674" r:id="rId114"/>
    <p:sldId id="675" r:id="rId115"/>
    <p:sldId id="676" r:id="rId116"/>
    <p:sldId id="677" r:id="rId117"/>
    <p:sldId id="678" r:id="rId118"/>
    <p:sldId id="679" r:id="rId119"/>
    <p:sldId id="680" r:id="rId120"/>
    <p:sldId id="681" r:id="rId121"/>
    <p:sldId id="682" r:id="rId122"/>
    <p:sldId id="683" r:id="rId123"/>
    <p:sldId id="684" r:id="rId124"/>
    <p:sldId id="685" r:id="rId125"/>
    <p:sldId id="686" r:id="rId126"/>
    <p:sldId id="687" r:id="rId127"/>
    <p:sldId id="688" r:id="rId128"/>
    <p:sldId id="689" r:id="rId129"/>
    <p:sldId id="690" r:id="rId130"/>
    <p:sldId id="691" r:id="rId131"/>
    <p:sldId id="692" r:id="rId13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9FF33"/>
    <a:srgbClr val="008000"/>
    <a:srgbClr val="006600"/>
    <a:srgbClr val="FFFFCC"/>
    <a:srgbClr val="1C1C1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4" autoAdjust="0"/>
  </p:normalViewPr>
  <p:slideViewPr>
    <p:cSldViewPr>
      <p:cViewPr>
        <p:scale>
          <a:sx n="59" d="100"/>
          <a:sy n="59" d="100"/>
        </p:scale>
        <p:origin x="-816" y="8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0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E0D2FF-0A9F-4A8A-B2F5-5721D529B42D}" type="datetimeFigureOut">
              <a:rPr lang="el-GR" smtClean="0"/>
              <a:pPr/>
              <a:t>20/11/2025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66A10-1CC5-4B26-9060-52F1EA37621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Digital_object_identifier"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doi.org/10.1038/287041a0" TargetMode="External"/><Relationship Id="rId5" Type="http://schemas.openxmlformats.org/officeDocument/2006/relationships/hyperlink" Target="https://doi.org/10.1046/j.1095-8339.2002.00073.x" TargetMode="External"/><Relationship Id="rId4" Type="http://schemas.openxmlformats.org/officeDocument/2006/relationships/hyperlink" Target="https://doi.org/10.1666/0094-8373(2008)034"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3</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
        <p:nvSpPr>
          <p:cNvPr id="77828" name="Slide Number Placeholder 3"/>
          <p:cNvSpPr>
            <a:spLocks noGrp="1"/>
          </p:cNvSpPr>
          <p:nvPr>
            <p:ph type="sldNum" sz="quarter" idx="5"/>
          </p:nvPr>
        </p:nvSpPr>
        <p:spPr>
          <a:noFill/>
        </p:spPr>
        <p:txBody>
          <a:bodyPr/>
          <a:lstStyle/>
          <a:p>
            <a:fld id="{EE212A31-C573-4031-B901-816733292D36}" type="slidenum">
              <a:rPr lang="el-GR" smtClean="0"/>
              <a:pPr/>
              <a:t>14</a:t>
            </a:fld>
            <a:endParaRPr lang="el-GR"/>
          </a:p>
        </p:txBody>
      </p:sp>
    </p:spTree>
    <p:extLst>
      <p:ext uri="{BB962C8B-B14F-4D97-AF65-F5344CB8AC3E}">
        <p14:creationId xmlns="" xmlns:p14="http://schemas.microsoft.com/office/powerpoint/2010/main" val="35746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Major transitions in the evolution of early land plants: a bryological perspective</a:t>
            </a:r>
          </a:p>
          <a:p>
            <a:r>
              <a:rPr lang="en-US" sz="1200" b="0" i="0" u="none" strike="noStrike" kern="1200" baseline="0" dirty="0">
                <a:solidFill>
                  <a:schemeClr val="tx1"/>
                </a:solidFill>
                <a:latin typeface="+mn-lt"/>
                <a:ea typeface="+mn-ea"/>
                <a:cs typeface="+mn-cs"/>
              </a:rPr>
              <a:t>Roberto Ligrone1,*, Jeffrey G. Duckett2 and Karen S. Renzaglia3</a:t>
            </a:r>
          </a:p>
          <a:p>
            <a:r>
              <a:rPr lang="en-US" sz="1200" b="0" i="0" u="none" strike="noStrike" kern="1200" baseline="0" dirty="0">
                <a:solidFill>
                  <a:schemeClr val="tx1"/>
                </a:solidFill>
                <a:latin typeface="+mn-lt"/>
                <a:ea typeface="+mn-ea"/>
                <a:cs typeface="+mn-cs"/>
              </a:rPr>
              <a:t>Annals of Botany 109: 851–871, 2012</a:t>
            </a:r>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16</a:t>
            </a:fld>
            <a:endParaRPr lang="el-GR"/>
          </a:p>
        </p:txBody>
      </p:sp>
    </p:spTree>
    <p:extLst>
      <p:ext uri="{BB962C8B-B14F-4D97-AF65-F5344CB8AC3E}">
        <p14:creationId xmlns="" xmlns:p14="http://schemas.microsoft.com/office/powerpoint/2010/main" val="201508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4756" name="Slide Number Placeholder 3"/>
          <p:cNvSpPr>
            <a:spLocks noGrp="1"/>
          </p:cNvSpPr>
          <p:nvPr>
            <p:ph type="sldNum" sz="quarter" idx="5"/>
          </p:nvPr>
        </p:nvSpPr>
        <p:spPr>
          <a:noFill/>
        </p:spPr>
        <p:txBody>
          <a:bodyPr/>
          <a:lstStyle/>
          <a:p>
            <a:fld id="{A9EBC05D-B934-4397-9FBC-A010E5C9D471}" type="slidenum">
              <a:rPr lang="el-GR" smtClean="0"/>
              <a:pPr/>
              <a:t>17</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5780" name="Slide Number Placeholder 3"/>
          <p:cNvSpPr>
            <a:spLocks noGrp="1"/>
          </p:cNvSpPr>
          <p:nvPr>
            <p:ph type="sldNum" sz="quarter" idx="5"/>
          </p:nvPr>
        </p:nvSpPr>
        <p:spPr>
          <a:noFill/>
        </p:spPr>
        <p:txBody>
          <a:bodyPr/>
          <a:lstStyle/>
          <a:p>
            <a:fld id="{DD4C763B-CF48-461E-B0A1-68F261357078}" type="slidenum">
              <a:rPr lang="el-GR" smtClean="0"/>
              <a:pPr/>
              <a:t>18</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6804" name="Slide Number Placeholder 3"/>
          <p:cNvSpPr>
            <a:spLocks noGrp="1"/>
          </p:cNvSpPr>
          <p:nvPr>
            <p:ph type="sldNum" sz="quarter" idx="5"/>
          </p:nvPr>
        </p:nvSpPr>
        <p:spPr>
          <a:noFill/>
        </p:spPr>
        <p:txBody>
          <a:bodyPr/>
          <a:lstStyle/>
          <a:p>
            <a:fld id="{A3C58C49-8F27-4C0B-AEBA-458125360206}" type="slidenum">
              <a:rPr lang="el-GR" smtClean="0"/>
              <a:pPr/>
              <a:t>19</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20</a:t>
            </a:fld>
            <a:endParaRPr lang="el-GR"/>
          </a:p>
        </p:txBody>
      </p:sp>
    </p:spTree>
    <p:extLst>
      <p:ext uri="{BB962C8B-B14F-4D97-AF65-F5344CB8AC3E}">
        <p14:creationId xmlns="" xmlns:p14="http://schemas.microsoft.com/office/powerpoint/2010/main" val="2045300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22</a:t>
            </a:fld>
            <a:endParaRPr lang="el-GR"/>
          </a:p>
        </p:txBody>
      </p:sp>
    </p:spTree>
    <p:extLst>
      <p:ext uri="{BB962C8B-B14F-4D97-AF65-F5344CB8AC3E}">
        <p14:creationId xmlns="" xmlns:p14="http://schemas.microsoft.com/office/powerpoint/2010/main" val="600156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23</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Phylogenomic</a:t>
            </a:r>
            <a:r>
              <a:rPr lang="en-US" sz="1200" kern="1200" baseline="0" dirty="0" smtClean="0">
                <a:solidFill>
                  <a:schemeClr val="tx1"/>
                </a:solidFill>
                <a:latin typeface="+mn-lt"/>
                <a:ea typeface="+mn-ea"/>
                <a:cs typeface="+mn-cs"/>
              </a:rPr>
              <a:t> Evidence for the </a:t>
            </a:r>
            <a:r>
              <a:rPr lang="en-US" sz="1200" kern="1200" baseline="0" dirty="0" err="1" smtClean="0">
                <a:solidFill>
                  <a:schemeClr val="tx1"/>
                </a:solidFill>
                <a:latin typeface="+mn-lt"/>
                <a:ea typeface="+mn-ea"/>
                <a:cs typeface="+mn-cs"/>
              </a:rPr>
              <a:t>Monophyly</a:t>
            </a:r>
            <a:r>
              <a:rPr lang="en-US" sz="1200" kern="1200" baseline="0" dirty="0" smtClean="0">
                <a:solidFill>
                  <a:schemeClr val="tx1"/>
                </a:solidFill>
                <a:latin typeface="+mn-lt"/>
                <a:ea typeface="+mn-ea"/>
                <a:cs typeface="+mn-cs"/>
              </a:rPr>
              <a:t> of Bryophytes and the Reductive Evolution of Stomata</a:t>
            </a:r>
          </a:p>
          <a:p>
            <a:r>
              <a:rPr lang="en-US" sz="1200" kern="1200" baseline="0" dirty="0" smtClean="0">
                <a:solidFill>
                  <a:schemeClr val="tx1"/>
                </a:solidFill>
                <a:latin typeface="+mn-lt"/>
                <a:ea typeface="+mn-ea"/>
                <a:cs typeface="+mn-cs"/>
              </a:rPr>
              <a:t>Harris et al., 2020, Current Biology 30, 2001–2012, June 8, 2020</a:t>
            </a:r>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24</a:t>
            </a:fld>
            <a:endParaRPr lang="el-GR"/>
          </a:p>
        </p:txBody>
      </p:sp>
    </p:spTree>
    <p:extLst>
      <p:ext uri="{BB962C8B-B14F-4D97-AF65-F5344CB8AC3E}">
        <p14:creationId xmlns="" xmlns:p14="http://schemas.microsoft.com/office/powerpoint/2010/main" val="3027614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77828" name="Slide Number Placeholder 3"/>
          <p:cNvSpPr>
            <a:spLocks noGrp="1"/>
          </p:cNvSpPr>
          <p:nvPr>
            <p:ph type="sldNum" sz="quarter" idx="5"/>
          </p:nvPr>
        </p:nvSpPr>
        <p:spPr>
          <a:noFill/>
        </p:spPr>
        <p:txBody>
          <a:bodyPr/>
          <a:lstStyle/>
          <a:p>
            <a:fld id="{EE212A31-C573-4031-B901-816733292D36}" type="slidenum">
              <a:rPr lang="el-GR" smtClean="0"/>
              <a:pPr/>
              <a:t>25</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4</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26</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27</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29</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30</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a:solidFill>
                  <a:schemeClr val="tx1"/>
                </a:solidFill>
                <a:latin typeface="+mn-lt"/>
                <a:ea typeface="+mn-ea"/>
                <a:cs typeface="+mn-cs"/>
              </a:rPr>
              <a:t>Current Biology 21, 1030–1035, June 21, 2011</a:t>
            </a:r>
          </a:p>
          <a:p>
            <a:r>
              <a:rPr lang="fr-FR" sz="1200" kern="1200" baseline="0" dirty="0">
                <a:solidFill>
                  <a:schemeClr val="tx1"/>
                </a:solidFill>
                <a:latin typeface="+mn-lt"/>
                <a:ea typeface="+mn-ea"/>
                <a:cs typeface="+mn-cs"/>
              </a:rPr>
              <a:t>Land Plants </a:t>
            </a:r>
            <a:r>
              <a:rPr lang="fr-FR" sz="1200" kern="1200" baseline="0" dirty="0" err="1">
                <a:solidFill>
                  <a:schemeClr val="tx1"/>
                </a:solidFill>
                <a:latin typeface="+mn-lt"/>
                <a:ea typeface="+mn-ea"/>
                <a:cs typeface="+mn-cs"/>
              </a:rPr>
              <a:t>Acquired</a:t>
            </a:r>
            <a:r>
              <a:rPr lang="fr-FR" sz="1200" kern="1200" baseline="0" dirty="0">
                <a:solidFill>
                  <a:schemeClr val="tx1"/>
                </a:solidFill>
                <a:latin typeface="+mn-lt"/>
                <a:ea typeface="+mn-ea"/>
                <a:cs typeface="+mn-cs"/>
              </a:rPr>
              <a:t> Active Stomatal Control </a:t>
            </a:r>
            <a:r>
              <a:rPr lang="en-US" sz="1200" kern="1200" baseline="0" dirty="0">
                <a:solidFill>
                  <a:schemeClr val="tx1"/>
                </a:solidFill>
                <a:latin typeface="+mn-lt"/>
                <a:ea typeface="+mn-ea"/>
                <a:cs typeface="+mn-cs"/>
              </a:rPr>
              <a:t>Early in Their Evolutionary History</a:t>
            </a:r>
          </a:p>
          <a:p>
            <a:r>
              <a:rPr lang="fr-FR" sz="1200" kern="1200" baseline="0" dirty="0">
                <a:solidFill>
                  <a:schemeClr val="tx1"/>
                </a:solidFill>
                <a:latin typeface="+mn-lt"/>
                <a:ea typeface="+mn-ea"/>
                <a:cs typeface="+mn-cs"/>
              </a:rPr>
              <a:t>Elizabeth M. </a:t>
            </a:r>
            <a:r>
              <a:rPr lang="fr-FR" sz="1200" kern="1200" baseline="0" dirty="0" err="1">
                <a:solidFill>
                  <a:schemeClr val="tx1"/>
                </a:solidFill>
                <a:latin typeface="+mn-lt"/>
                <a:ea typeface="+mn-ea"/>
                <a:cs typeface="+mn-cs"/>
              </a:rPr>
              <a:t>Ruszala</a:t>
            </a:r>
            <a:r>
              <a:rPr lang="fr-FR" sz="1200" kern="1200" baseline="0" dirty="0">
                <a:solidFill>
                  <a:schemeClr val="tx1"/>
                </a:solidFill>
                <a:latin typeface="+mn-lt"/>
                <a:ea typeface="+mn-ea"/>
                <a:cs typeface="+mn-cs"/>
              </a:rPr>
              <a:t>,1 David J. </a:t>
            </a:r>
            <a:r>
              <a:rPr lang="fr-FR" sz="1200" kern="1200" baseline="0" dirty="0" err="1">
                <a:solidFill>
                  <a:schemeClr val="tx1"/>
                </a:solidFill>
                <a:latin typeface="+mn-lt"/>
                <a:ea typeface="+mn-ea"/>
                <a:cs typeface="+mn-cs"/>
              </a:rPr>
              <a:t>Beerling</a:t>
            </a:r>
            <a:r>
              <a:rPr lang="fr-FR" sz="1200" kern="1200" baseline="0" dirty="0">
                <a:solidFill>
                  <a:schemeClr val="tx1"/>
                </a:solidFill>
                <a:latin typeface="+mn-lt"/>
                <a:ea typeface="+mn-ea"/>
                <a:cs typeface="+mn-cs"/>
              </a:rPr>
              <a:t>,2 Peter J. </a:t>
            </a:r>
            <a:r>
              <a:rPr lang="fr-FR" sz="1200" kern="1200" baseline="0" dirty="0" err="1">
                <a:solidFill>
                  <a:schemeClr val="tx1"/>
                </a:solidFill>
                <a:latin typeface="+mn-lt"/>
                <a:ea typeface="+mn-ea"/>
                <a:cs typeface="+mn-cs"/>
              </a:rPr>
              <a:t>Franks</a:t>
            </a:r>
            <a:r>
              <a:rPr lang="fr-FR" sz="1200" kern="1200" baseline="0" dirty="0">
                <a:solidFill>
                  <a:schemeClr val="tx1"/>
                </a:solidFill>
                <a:latin typeface="+mn-lt"/>
                <a:ea typeface="+mn-ea"/>
                <a:cs typeface="+mn-cs"/>
              </a:rPr>
              <a:t>,2,4 </a:t>
            </a:r>
            <a:r>
              <a:rPr lang="fr-FR" sz="1200" kern="1200" baseline="0" dirty="0" err="1">
                <a:solidFill>
                  <a:schemeClr val="tx1"/>
                </a:solidFill>
                <a:latin typeface="+mn-lt"/>
                <a:ea typeface="+mn-ea"/>
                <a:cs typeface="+mn-cs"/>
              </a:rPr>
              <a:t>Caspar</a:t>
            </a:r>
            <a:r>
              <a:rPr lang="fr-FR" sz="1200" kern="1200" baseline="0" dirty="0">
                <a:solidFill>
                  <a:schemeClr val="tx1"/>
                </a:solidFill>
                <a:latin typeface="+mn-lt"/>
                <a:ea typeface="+mn-ea"/>
                <a:cs typeface="+mn-cs"/>
              </a:rPr>
              <a:t> Chater,2 Stuart A. Casson,1 Julie E. Gray,3 and Alistair M. Hetherington1</a:t>
            </a:r>
            <a:endParaRPr lang="en-US" dirty="0"/>
          </a:p>
          <a:p>
            <a:r>
              <a:rPr lang="en-US" sz="1200" kern="1200" baseline="0" dirty="0">
                <a:solidFill>
                  <a:schemeClr val="tx1"/>
                </a:solidFill>
                <a:latin typeface="+mn-lt"/>
                <a:ea typeface="+mn-ea"/>
                <a:cs typeface="+mn-cs"/>
              </a:rPr>
              <a:t>Figure 1. </a:t>
            </a:r>
            <a:r>
              <a:rPr lang="en-US" sz="1200" kern="1200" baseline="0" dirty="0" err="1">
                <a:solidFill>
                  <a:schemeClr val="tx1"/>
                </a:solidFill>
                <a:latin typeface="+mn-lt"/>
                <a:ea typeface="+mn-ea"/>
                <a:cs typeface="+mn-cs"/>
              </a:rPr>
              <a:t>Phylogenetic</a:t>
            </a:r>
            <a:r>
              <a:rPr lang="en-US" sz="1200" kern="1200" baseline="0" dirty="0">
                <a:solidFill>
                  <a:schemeClr val="tx1"/>
                </a:solidFill>
                <a:latin typeface="+mn-lt"/>
                <a:ea typeface="+mn-ea"/>
                <a:cs typeface="+mn-cs"/>
              </a:rPr>
              <a:t> Tree Showing Relationships</a:t>
            </a:r>
          </a:p>
          <a:p>
            <a:r>
              <a:rPr lang="en-US" sz="1200" kern="1200" baseline="0" dirty="0">
                <a:solidFill>
                  <a:schemeClr val="tx1"/>
                </a:solidFill>
                <a:latin typeface="+mn-lt"/>
                <a:ea typeface="+mn-ea"/>
                <a:cs typeface="+mn-cs"/>
              </a:rPr>
              <a:t>between Major Groups of Extant Land</a:t>
            </a:r>
          </a:p>
          <a:p>
            <a:r>
              <a:rPr lang="fr-FR" sz="1200" kern="1200" baseline="0" dirty="0">
                <a:solidFill>
                  <a:schemeClr val="tx1"/>
                </a:solidFill>
                <a:latin typeface="+mn-lt"/>
                <a:ea typeface="+mn-ea"/>
                <a:cs typeface="+mn-cs"/>
              </a:rPr>
              <a:t>Plants</a:t>
            </a:r>
          </a:p>
          <a:p>
            <a:r>
              <a:rPr lang="en-US" sz="1200" kern="1200" baseline="0" dirty="0">
                <a:solidFill>
                  <a:schemeClr val="tx1"/>
                </a:solidFill>
                <a:latin typeface="+mn-lt"/>
                <a:ea typeface="+mn-ea"/>
                <a:cs typeface="+mn-cs"/>
              </a:rPr>
              <a:t>Land plants are divided into vascular (green)</a:t>
            </a:r>
          </a:p>
          <a:p>
            <a:r>
              <a:rPr lang="en-US" sz="1200" kern="1200" baseline="0" dirty="0">
                <a:solidFill>
                  <a:schemeClr val="tx1"/>
                </a:solidFill>
                <a:latin typeface="+mn-lt"/>
                <a:ea typeface="+mn-ea"/>
                <a:cs typeface="+mn-cs"/>
              </a:rPr>
              <a:t>and nonvascular (bryophyte, light blue) groups,</a:t>
            </a:r>
          </a:p>
          <a:p>
            <a:r>
              <a:rPr lang="en-US" sz="1200" kern="1200" baseline="0" dirty="0">
                <a:solidFill>
                  <a:schemeClr val="tx1"/>
                </a:solidFill>
                <a:latin typeface="+mn-lt"/>
                <a:ea typeface="+mn-ea"/>
                <a:cs typeface="+mn-cs"/>
              </a:rPr>
              <a:t>with the sister group to the land plants (</a:t>
            </a:r>
            <a:r>
              <a:rPr lang="en-US" sz="1200" kern="1200" baseline="0" dirty="0" err="1">
                <a:solidFill>
                  <a:schemeClr val="tx1"/>
                </a:solidFill>
                <a:latin typeface="+mn-lt"/>
                <a:ea typeface="+mn-ea"/>
                <a:cs typeface="+mn-cs"/>
              </a:rPr>
              <a:t>charophycean</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algae) shown in dark blue. Approximate</a:t>
            </a:r>
          </a:p>
          <a:p>
            <a:r>
              <a:rPr lang="en-US" sz="1200" kern="1200" baseline="0" dirty="0">
                <a:solidFill>
                  <a:schemeClr val="tx1"/>
                </a:solidFill>
                <a:latin typeface="+mn-lt"/>
                <a:ea typeface="+mn-ea"/>
                <a:cs typeface="+mn-cs"/>
              </a:rPr>
              <a:t>timings of divergence (millions of years</a:t>
            </a:r>
          </a:p>
          <a:p>
            <a:r>
              <a:rPr lang="en-US" sz="1200" kern="1200" baseline="0" dirty="0">
                <a:solidFill>
                  <a:schemeClr val="tx1"/>
                </a:solidFill>
                <a:latin typeface="+mn-lt"/>
                <a:ea typeface="+mn-ea"/>
                <a:cs typeface="+mn-cs"/>
              </a:rPr>
              <a:t>ago) are displayed [11–14]. The red asterisk</a:t>
            </a:r>
          </a:p>
          <a:p>
            <a:r>
              <a:rPr lang="en-US" sz="1200" kern="1200" baseline="0" dirty="0">
                <a:solidFill>
                  <a:schemeClr val="tx1"/>
                </a:solidFill>
                <a:latin typeface="+mn-lt"/>
                <a:ea typeface="+mn-ea"/>
                <a:cs typeface="+mn-cs"/>
              </a:rPr>
              <a:t>marks the acquisition of stomata; the upper</a:t>
            </a:r>
          </a:p>
          <a:p>
            <a:r>
              <a:rPr lang="en-US" sz="1200" kern="1200" baseline="0" dirty="0">
                <a:solidFill>
                  <a:schemeClr val="tx1"/>
                </a:solidFill>
                <a:latin typeface="+mn-lt"/>
                <a:ea typeface="+mn-ea"/>
                <a:cs typeface="+mn-cs"/>
              </a:rPr>
              <a:t>black asterisk marks the acquisition of active</a:t>
            </a:r>
          </a:p>
          <a:p>
            <a:r>
              <a:rPr lang="en-US" sz="1200" kern="1200" baseline="0" dirty="0">
                <a:solidFill>
                  <a:schemeClr val="tx1"/>
                </a:solidFill>
                <a:latin typeface="+mn-lt"/>
                <a:ea typeface="+mn-ea"/>
                <a:cs typeface="+mn-cs"/>
              </a:rPr>
              <a:t>stomatal control reported by </a:t>
            </a:r>
            <a:r>
              <a:rPr lang="en-US" sz="1200" kern="1200" baseline="0" dirty="0" err="1">
                <a:solidFill>
                  <a:schemeClr val="tx1"/>
                </a:solidFill>
                <a:latin typeface="+mn-lt"/>
                <a:ea typeface="+mn-ea"/>
                <a:cs typeface="+mn-cs"/>
              </a:rPr>
              <a:t>Brodribb</a:t>
            </a:r>
            <a:r>
              <a:rPr lang="en-US" sz="1200" kern="1200" baseline="0" dirty="0">
                <a:solidFill>
                  <a:schemeClr val="tx1"/>
                </a:solidFill>
                <a:latin typeface="+mn-lt"/>
                <a:ea typeface="+mn-ea"/>
                <a:cs typeface="+mn-cs"/>
              </a:rPr>
              <a:t> and</a:t>
            </a:r>
          </a:p>
          <a:p>
            <a:r>
              <a:rPr lang="en-US" sz="1200" kern="1200" baseline="0" dirty="0" err="1">
                <a:solidFill>
                  <a:schemeClr val="tx1"/>
                </a:solidFill>
                <a:latin typeface="+mn-lt"/>
                <a:ea typeface="+mn-ea"/>
                <a:cs typeface="+mn-cs"/>
              </a:rPr>
              <a:t>McAdam</a:t>
            </a:r>
            <a:r>
              <a:rPr lang="en-US" sz="1200" kern="1200" baseline="0" dirty="0">
                <a:solidFill>
                  <a:schemeClr val="tx1"/>
                </a:solidFill>
                <a:latin typeface="+mn-lt"/>
                <a:ea typeface="+mn-ea"/>
                <a:cs typeface="+mn-cs"/>
              </a:rPr>
              <a:t> [8], whereas the lower black asterisk</a:t>
            </a:r>
          </a:p>
          <a:p>
            <a:r>
              <a:rPr lang="en-US" sz="1200" kern="1200" baseline="0" dirty="0">
                <a:solidFill>
                  <a:schemeClr val="tx1"/>
                </a:solidFill>
                <a:latin typeface="+mn-lt"/>
                <a:ea typeface="+mn-ea"/>
                <a:cs typeface="+mn-cs"/>
              </a:rPr>
              <a:t>marks the acquisition of active stomatal control</a:t>
            </a:r>
          </a:p>
          <a:p>
            <a:r>
              <a:rPr lang="en-US" sz="1200" kern="1200" baseline="0" dirty="0">
                <a:solidFill>
                  <a:schemeClr val="tx1"/>
                </a:solidFill>
                <a:latin typeface="+mn-lt"/>
                <a:ea typeface="+mn-ea"/>
                <a:cs typeface="+mn-cs"/>
              </a:rPr>
              <a:t>demonstrated in the current study. An image of</a:t>
            </a:r>
          </a:p>
          <a:p>
            <a:r>
              <a:rPr lang="fr-FR" sz="1200" kern="1200" baseline="0" dirty="0" err="1">
                <a:solidFill>
                  <a:schemeClr val="tx1"/>
                </a:solidFill>
                <a:latin typeface="+mn-lt"/>
                <a:ea typeface="+mn-ea"/>
                <a:cs typeface="+mn-cs"/>
              </a:rPr>
              <a:t>Selaginella</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uncinata</a:t>
            </a:r>
            <a:r>
              <a:rPr lang="fr-FR" sz="1200" kern="1200" baseline="0" dirty="0">
                <a:solidFill>
                  <a:schemeClr val="tx1"/>
                </a:solidFill>
                <a:latin typeface="+mn-lt"/>
                <a:ea typeface="+mn-ea"/>
                <a:cs typeface="+mn-cs"/>
              </a:rPr>
              <a:t>, the model </a:t>
            </a:r>
            <a:r>
              <a:rPr lang="fr-FR" sz="1200" kern="1200" baseline="0" dirty="0" err="1">
                <a:solidFill>
                  <a:schemeClr val="tx1"/>
                </a:solidFill>
                <a:latin typeface="+mn-lt"/>
                <a:ea typeface="+mn-ea"/>
                <a:cs typeface="+mn-cs"/>
              </a:rPr>
              <a:t>lycophyte</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used</a:t>
            </a:r>
            <a:endParaRPr lang="fr-FR"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for these physiological experiments, is shown</a:t>
            </a:r>
          </a:p>
          <a:p>
            <a:r>
              <a:rPr lang="fr-FR" sz="1200" kern="1200" baseline="0" dirty="0" err="1">
                <a:solidFill>
                  <a:schemeClr val="tx1"/>
                </a:solidFill>
                <a:latin typeface="+mn-lt"/>
                <a:ea typeface="+mn-ea"/>
                <a:cs typeface="+mn-cs"/>
              </a:rPr>
              <a:t>at</a:t>
            </a:r>
            <a:r>
              <a:rPr lang="fr-FR" sz="1200" kern="1200" baseline="0" dirty="0">
                <a:solidFill>
                  <a:schemeClr val="tx1"/>
                </a:solidFill>
                <a:latin typeface="+mn-lt"/>
                <a:ea typeface="+mn-ea"/>
                <a:cs typeface="+mn-cs"/>
              </a:rPr>
              <a:t> right.</a:t>
            </a:r>
          </a:p>
          <a:p>
            <a:r>
              <a:rPr lang="en-US" sz="1200" kern="1200" baseline="0" dirty="0">
                <a:solidFill>
                  <a:schemeClr val="tx1"/>
                </a:solidFill>
                <a:latin typeface="+mn-lt"/>
                <a:ea typeface="+mn-ea"/>
                <a:cs typeface="+mn-cs"/>
              </a:rPr>
              <a:t>Figure 2. Stomata of the Basal Vascular Plant </a:t>
            </a:r>
            <a:r>
              <a:rPr lang="en-US" sz="1200" kern="1200" baseline="0" dirty="0" err="1">
                <a:solidFill>
                  <a:schemeClr val="tx1"/>
                </a:solidFill>
                <a:latin typeface="+mn-lt"/>
                <a:ea typeface="+mn-ea"/>
                <a:cs typeface="+mn-cs"/>
              </a:rPr>
              <a:t>Selaginella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uncinata</a:t>
            </a:r>
            <a:r>
              <a:rPr lang="en-US" sz="1200" kern="1200" baseline="0" dirty="0">
                <a:solidFill>
                  <a:schemeClr val="tx1"/>
                </a:solidFill>
                <a:latin typeface="+mn-lt"/>
                <a:ea typeface="+mn-ea"/>
                <a:cs typeface="+mn-cs"/>
              </a:rPr>
              <a:t> Respond to </a:t>
            </a:r>
            <a:r>
              <a:rPr lang="en-US" sz="1200" kern="1200" baseline="0" dirty="0" err="1">
                <a:solidFill>
                  <a:schemeClr val="tx1"/>
                </a:solidFill>
                <a:latin typeface="+mn-lt"/>
                <a:ea typeface="+mn-ea"/>
                <a:cs typeface="+mn-cs"/>
              </a:rPr>
              <a:t>Abscisic</a:t>
            </a:r>
            <a:r>
              <a:rPr lang="en-US" sz="1200" kern="1200" baseline="0" dirty="0">
                <a:solidFill>
                  <a:schemeClr val="tx1"/>
                </a:solidFill>
                <a:latin typeface="+mn-lt"/>
                <a:ea typeface="+mn-ea"/>
                <a:cs typeface="+mn-cs"/>
              </a:rPr>
              <a:t> Acid</a:t>
            </a:r>
          </a:p>
          <a:p>
            <a:r>
              <a:rPr lang="en-US" sz="1200" kern="1200" baseline="0" dirty="0">
                <a:solidFill>
                  <a:schemeClr val="tx1"/>
                </a:solidFill>
                <a:latin typeface="+mn-lt"/>
                <a:ea typeface="+mn-ea"/>
                <a:cs typeface="+mn-cs"/>
              </a:rPr>
              <a:t>(A) Stomatal aperture measurements show </a:t>
            </a:r>
            <a:r>
              <a:rPr lang="en-US" sz="1200" kern="1200" baseline="0" dirty="0" err="1">
                <a:solidFill>
                  <a:schemeClr val="tx1"/>
                </a:solidFill>
                <a:latin typeface="+mn-lt"/>
                <a:ea typeface="+mn-ea"/>
                <a:cs typeface="+mn-cs"/>
              </a:rPr>
              <a:t>abscisic</a:t>
            </a:r>
            <a:r>
              <a:rPr lang="en-US" sz="1200" kern="1200" baseline="0" dirty="0">
                <a:solidFill>
                  <a:schemeClr val="tx1"/>
                </a:solidFill>
                <a:latin typeface="+mn-lt"/>
                <a:ea typeface="+mn-ea"/>
                <a:cs typeface="+mn-cs"/>
              </a:rPr>
              <a:t> acid (ABA) inhibition of light-induced opening of </a:t>
            </a:r>
            <a:r>
              <a:rPr lang="en-US" sz="1200" kern="1200" baseline="0" dirty="0" err="1">
                <a:solidFill>
                  <a:schemeClr val="tx1"/>
                </a:solidFill>
                <a:latin typeface="+mn-lt"/>
                <a:ea typeface="+mn-ea"/>
                <a:cs typeface="+mn-cs"/>
              </a:rPr>
              <a:t>preclosed</a:t>
            </a:r>
            <a:r>
              <a:rPr lang="en-US" sz="1200" kern="1200" baseline="0" dirty="0">
                <a:solidFill>
                  <a:schemeClr val="tx1"/>
                </a:solidFill>
                <a:latin typeface="+mn-lt"/>
                <a:ea typeface="+mn-ea"/>
                <a:cs typeface="+mn-cs"/>
              </a:rPr>
              <a:t> stomata.</a:t>
            </a:r>
          </a:p>
          <a:p>
            <a:r>
              <a:rPr lang="en-US" sz="1200" kern="1200" baseline="0" dirty="0">
                <a:solidFill>
                  <a:schemeClr val="tx1"/>
                </a:solidFill>
                <a:latin typeface="+mn-lt"/>
                <a:ea typeface="+mn-ea"/>
                <a:cs typeface="+mn-cs"/>
              </a:rPr>
              <a:t>(B) ABA promotion of stomatal closure in </a:t>
            </a:r>
            <a:r>
              <a:rPr lang="en-US" sz="1200" kern="1200" baseline="0" dirty="0" err="1">
                <a:solidFill>
                  <a:schemeClr val="tx1"/>
                </a:solidFill>
                <a:latin typeface="+mn-lt"/>
                <a:ea typeface="+mn-ea"/>
                <a:cs typeface="+mn-cs"/>
              </a:rPr>
              <a:t>preopened</a:t>
            </a:r>
            <a:r>
              <a:rPr lang="en-US" sz="1200" kern="1200" baseline="0" dirty="0">
                <a:solidFill>
                  <a:schemeClr val="tx1"/>
                </a:solidFill>
                <a:latin typeface="+mn-lt"/>
                <a:ea typeface="+mn-ea"/>
                <a:cs typeface="+mn-cs"/>
              </a:rPr>
              <a:t> stomata. Data are mean values 6 standard error of the mean (SEM) of three independent experiments</a:t>
            </a:r>
          </a:p>
          <a:p>
            <a:r>
              <a:rPr lang="en-US" sz="1200" kern="1200" baseline="0" dirty="0">
                <a:solidFill>
                  <a:schemeClr val="tx1"/>
                </a:solidFill>
                <a:latin typeface="+mn-lt"/>
                <a:ea typeface="+mn-ea"/>
                <a:cs typeface="+mn-cs"/>
              </a:rPr>
              <a:t>(n = 120). All ABA treatments in (A) and (B) are significantly different from control treatment (p &lt; 0.005; Student’s t test).</a:t>
            </a:r>
          </a:p>
          <a:p>
            <a:r>
              <a:rPr lang="en-US" sz="1200" kern="1200" baseline="0" dirty="0">
                <a:solidFill>
                  <a:schemeClr val="tx1"/>
                </a:solidFill>
                <a:latin typeface="+mn-lt"/>
                <a:ea typeface="+mn-ea"/>
                <a:cs typeface="+mn-cs"/>
              </a:rPr>
              <a:t>(C) S. </a:t>
            </a:r>
            <a:r>
              <a:rPr lang="en-US" sz="1200" kern="1200" baseline="0" dirty="0" err="1">
                <a:solidFill>
                  <a:schemeClr val="tx1"/>
                </a:solidFill>
                <a:latin typeface="+mn-lt"/>
                <a:ea typeface="+mn-ea"/>
                <a:cs typeface="+mn-cs"/>
              </a:rPr>
              <a:t>uncinata</a:t>
            </a:r>
            <a:r>
              <a:rPr lang="en-US" sz="1200" kern="1200" baseline="0" dirty="0">
                <a:solidFill>
                  <a:schemeClr val="tx1"/>
                </a:solidFill>
                <a:latin typeface="+mn-lt"/>
                <a:ea typeface="+mn-ea"/>
                <a:cs typeface="+mn-cs"/>
              </a:rPr>
              <a:t> steady-state stomatal conductance to water vapor (</a:t>
            </a:r>
            <a:r>
              <a:rPr lang="en-US" sz="1200" kern="1200" baseline="0" dirty="0" err="1">
                <a:solidFill>
                  <a:schemeClr val="tx1"/>
                </a:solidFill>
                <a:latin typeface="+mn-lt"/>
                <a:ea typeface="+mn-ea"/>
                <a:cs typeface="+mn-cs"/>
              </a:rPr>
              <a:t>gw</a:t>
            </a:r>
            <a:r>
              <a:rPr lang="en-US" sz="1200" kern="1200" baseline="0" dirty="0">
                <a:solidFill>
                  <a:schemeClr val="tx1"/>
                </a:solidFill>
                <a:latin typeface="+mn-lt"/>
                <a:ea typeface="+mn-ea"/>
                <a:cs typeface="+mn-cs"/>
              </a:rPr>
              <a:t>) is reduced in the presence of ABA and returns to higher </a:t>
            </a:r>
            <a:r>
              <a:rPr lang="en-US" sz="1200" kern="1200" baseline="0" dirty="0" err="1">
                <a:solidFill>
                  <a:schemeClr val="tx1"/>
                </a:solidFill>
                <a:latin typeface="+mn-lt"/>
                <a:ea typeface="+mn-ea"/>
                <a:cs typeface="+mn-cs"/>
              </a:rPr>
              <a:t>gw</a:t>
            </a:r>
            <a:r>
              <a:rPr lang="en-US" sz="1200" kern="1200" baseline="0" dirty="0">
                <a:solidFill>
                  <a:schemeClr val="tx1"/>
                </a:solidFill>
                <a:latin typeface="+mn-lt"/>
                <a:ea typeface="+mn-ea"/>
                <a:cs typeface="+mn-cs"/>
              </a:rPr>
              <a:t> after ABA treatment</a:t>
            </a:r>
          </a:p>
          <a:p>
            <a:r>
              <a:rPr lang="en-US" sz="1200" kern="1200" baseline="0" dirty="0">
                <a:solidFill>
                  <a:schemeClr val="tx1"/>
                </a:solidFill>
                <a:latin typeface="+mn-lt"/>
                <a:ea typeface="+mn-ea"/>
                <a:cs typeface="+mn-cs"/>
              </a:rPr>
              <a:t>ceases (indicated by dashed vertical line). Data are mean </a:t>
            </a:r>
            <a:r>
              <a:rPr lang="en-US" sz="1200" kern="1200" baseline="0" dirty="0" err="1">
                <a:solidFill>
                  <a:schemeClr val="tx1"/>
                </a:solidFill>
                <a:latin typeface="+mn-lt"/>
                <a:ea typeface="+mn-ea"/>
                <a:cs typeface="+mn-cs"/>
              </a:rPr>
              <a:t>gw</a:t>
            </a:r>
            <a:r>
              <a:rPr lang="en-US" sz="1200" kern="1200" baseline="0" dirty="0">
                <a:solidFill>
                  <a:schemeClr val="tx1"/>
                </a:solidFill>
                <a:latin typeface="+mn-lt"/>
                <a:ea typeface="+mn-ea"/>
                <a:cs typeface="+mn-cs"/>
              </a:rPr>
              <a:t> values 6 SEM (n = 3) from three independent experiments.</a:t>
            </a:r>
          </a:p>
          <a:p>
            <a:r>
              <a:rPr lang="fr-FR" sz="1200" kern="1200" baseline="0" dirty="0" err="1">
                <a:solidFill>
                  <a:schemeClr val="tx1"/>
                </a:solidFill>
                <a:latin typeface="+mn-lt"/>
                <a:ea typeface="+mn-ea"/>
                <a:cs typeface="+mn-cs"/>
              </a:rPr>
              <a:t>These</a:t>
            </a:r>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32</a:t>
            </a:fld>
            <a:endParaRPr lang="el-GR"/>
          </a:p>
        </p:txBody>
      </p:sp>
    </p:spTree>
    <p:extLst>
      <p:ext uri="{BB962C8B-B14F-4D97-AF65-F5344CB8AC3E}">
        <p14:creationId xmlns="" xmlns:p14="http://schemas.microsoft.com/office/powerpoint/2010/main" val="3658786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33</a:t>
            </a:fld>
            <a:endParaRPr lang="el-GR"/>
          </a:p>
        </p:txBody>
      </p:sp>
    </p:spTree>
    <p:extLst>
      <p:ext uri="{BB962C8B-B14F-4D97-AF65-F5344CB8AC3E}">
        <p14:creationId xmlns="" xmlns:p14="http://schemas.microsoft.com/office/powerpoint/2010/main" val="2045300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Major transitions in the evolution of early land plants: a bryological perspective</a:t>
            </a:r>
          </a:p>
          <a:p>
            <a:r>
              <a:rPr lang="en-US" sz="1200" b="0" i="0" u="none" strike="noStrike" kern="1200" baseline="0" dirty="0">
                <a:solidFill>
                  <a:schemeClr val="tx1"/>
                </a:solidFill>
                <a:latin typeface="+mn-lt"/>
                <a:ea typeface="+mn-ea"/>
                <a:cs typeface="+mn-cs"/>
              </a:rPr>
              <a:t>Roberto Ligrone1,*, Jeffrey G. Duckett2 and Karen S. Renzaglia3</a:t>
            </a:r>
          </a:p>
          <a:p>
            <a:r>
              <a:rPr lang="en-US" sz="1200" b="0" i="0" u="none" strike="noStrike" kern="1200" baseline="0" dirty="0">
                <a:solidFill>
                  <a:schemeClr val="tx1"/>
                </a:solidFill>
                <a:latin typeface="+mn-lt"/>
                <a:ea typeface="+mn-ea"/>
                <a:cs typeface="+mn-cs"/>
              </a:rPr>
              <a:t>Annals of Botany 109: 851–871, 2012</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34</a:t>
            </a:fld>
            <a:endParaRPr lang="el-GR"/>
          </a:p>
        </p:txBody>
      </p:sp>
    </p:spTree>
    <p:extLst>
      <p:ext uri="{BB962C8B-B14F-4D97-AF65-F5344CB8AC3E}">
        <p14:creationId xmlns="" xmlns:p14="http://schemas.microsoft.com/office/powerpoint/2010/main" val="314248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Major transitions in the evolution of early land plants: a bryological perspective</a:t>
            </a:r>
          </a:p>
          <a:p>
            <a:r>
              <a:rPr lang="en-US" sz="1200" b="0" i="0" u="none" strike="noStrike" kern="1200" baseline="0" dirty="0">
                <a:solidFill>
                  <a:schemeClr val="tx1"/>
                </a:solidFill>
                <a:latin typeface="+mn-lt"/>
                <a:ea typeface="+mn-ea"/>
                <a:cs typeface="+mn-cs"/>
              </a:rPr>
              <a:t>Roberto Ligrone1,*, Jeffrey G. Duckett2 and Karen S. Renzaglia3</a:t>
            </a:r>
          </a:p>
          <a:p>
            <a:r>
              <a:rPr lang="en-US" sz="1200" b="0" i="0" u="none" strike="noStrike" kern="1200" baseline="0" dirty="0">
                <a:solidFill>
                  <a:schemeClr val="tx1"/>
                </a:solidFill>
                <a:latin typeface="+mn-lt"/>
                <a:ea typeface="+mn-ea"/>
                <a:cs typeface="+mn-cs"/>
              </a:rPr>
              <a:t>Annals of Botany 109: 851–871, 2012</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35</a:t>
            </a:fld>
            <a:endParaRPr lang="el-GR"/>
          </a:p>
        </p:txBody>
      </p:sp>
    </p:spTree>
    <p:extLst>
      <p:ext uri="{BB962C8B-B14F-4D97-AF65-F5344CB8AC3E}">
        <p14:creationId xmlns="" xmlns:p14="http://schemas.microsoft.com/office/powerpoint/2010/main" val="398817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37</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40</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5</a:t>
            </a:fld>
            <a:endParaRPr lang="el-GR"/>
          </a:p>
        </p:txBody>
      </p:sp>
    </p:spTree>
    <p:extLst>
      <p:ext uri="{BB962C8B-B14F-4D97-AF65-F5344CB8AC3E}">
        <p14:creationId xmlns="" xmlns:p14="http://schemas.microsoft.com/office/powerpoint/2010/main" val="2082046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Animated reconstruction of </a:t>
            </a:r>
            <a:r>
              <a:rPr lang="en-US" sz="1200" b="0" i="1" kern="1200" dirty="0" err="1">
                <a:solidFill>
                  <a:schemeClr val="tx1"/>
                </a:solidFill>
                <a:latin typeface="+mn-lt"/>
                <a:ea typeface="+mn-ea"/>
                <a:cs typeface="+mn-cs"/>
              </a:rPr>
              <a:t>Cooksonia</a:t>
            </a:r>
            <a:r>
              <a:rPr lang="en-US" sz="1200" b="0" i="1" kern="1200" dirty="0">
                <a:solidFill>
                  <a:schemeClr val="tx1"/>
                </a:solidFill>
                <a:latin typeface="+mn-lt"/>
                <a:ea typeface="+mn-ea"/>
                <a:cs typeface="+mn-cs"/>
              </a:rPr>
              <a:t> </a:t>
            </a:r>
            <a:r>
              <a:rPr lang="en-US" sz="1200" b="0" i="1" kern="1200" dirty="0" err="1">
                <a:solidFill>
                  <a:schemeClr val="tx1"/>
                </a:solidFill>
                <a:latin typeface="+mn-lt"/>
                <a:ea typeface="+mn-ea"/>
                <a:cs typeface="+mn-cs"/>
              </a:rPr>
              <a:t>pertoni</a:t>
            </a:r>
            <a:r>
              <a:rPr lang="en-US" sz="1200" b="0" i="0" kern="1200" dirty="0">
                <a:solidFill>
                  <a:schemeClr val="tx1"/>
                </a:solidFill>
                <a:latin typeface="+mn-lt"/>
                <a:ea typeface="+mn-ea"/>
                <a:cs typeface="+mn-cs"/>
              </a:rPr>
              <a:t>. The stems have been reconstructed as non-photosynthetic, according to Boyce (2008). The axes are imagined to be around 100μm in diameter. It is left to the viewer's imagination whether or not the </a:t>
            </a:r>
            <a:r>
              <a:rPr lang="en-US" sz="1200" b="0" i="0" kern="1200" dirty="0" err="1">
                <a:solidFill>
                  <a:schemeClr val="tx1"/>
                </a:solidFill>
                <a:latin typeface="+mn-lt"/>
                <a:ea typeface="+mn-ea"/>
                <a:cs typeface="+mn-cs"/>
              </a:rPr>
              <a:t>thallus</a:t>
            </a:r>
            <a:r>
              <a:rPr lang="en-US" sz="1200" b="0" i="0" kern="1200" dirty="0">
                <a:solidFill>
                  <a:schemeClr val="tx1"/>
                </a:solidFill>
                <a:latin typeface="+mn-lt"/>
                <a:ea typeface="+mn-ea"/>
                <a:cs typeface="+mn-cs"/>
              </a:rPr>
              <a:t> is associated with the </a:t>
            </a:r>
            <a:r>
              <a:rPr lang="en-US" sz="1200" b="0" i="1"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 axes! Sources: C. Kevin Boyce. "How green was </a:t>
            </a:r>
            <a:r>
              <a:rPr lang="en-US" sz="1200" b="0" i="1"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 The importance of size in understanding the early evolution of physiology in the vascular plant lineage". </a:t>
            </a:r>
            <a:r>
              <a:rPr lang="en-US" sz="1200" b="0" i="1" kern="1200" dirty="0" err="1">
                <a:solidFill>
                  <a:schemeClr val="tx1"/>
                </a:solidFill>
                <a:latin typeface="+mn-lt"/>
                <a:ea typeface="+mn-ea"/>
                <a:cs typeface="+mn-cs"/>
              </a:rPr>
              <a:t>Paleobiology</a:t>
            </a:r>
            <a:r>
              <a:rPr lang="en-US" sz="1200" b="0" i="1" kern="1200" dirty="0">
                <a:solidFill>
                  <a:schemeClr val="tx1"/>
                </a:solidFill>
                <a:latin typeface="+mn-lt"/>
                <a:ea typeface="+mn-ea"/>
                <a:cs typeface="+mn-cs"/>
              </a:rPr>
              <a:t>, 34(2), 2008, pp. 179–194</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 tooltip="w:Digital object identifier"/>
              </a:rPr>
              <a:t>DOI</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
              </a:rPr>
              <a:t>[0179:HGWCTI</a:t>
            </a:r>
            <a:r>
              <a:rPr lang="en-US" sz="1200" b="0" i="0" kern="1200" dirty="0">
                <a:solidFill>
                  <a:schemeClr val="tx1"/>
                </a:solidFill>
                <a:latin typeface="+mn-lt"/>
                <a:ea typeface="+mn-ea"/>
                <a:cs typeface="+mn-cs"/>
              </a:rPr>
              <a:t>2.0.CO;2 10.1666/0094-8373(2008)034[0179:HGWCTI]2.0.CO;2]. </a:t>
            </a:r>
            <a:r>
              <a:rPr lang="en-US" sz="1200" b="0" i="0" kern="1200" dirty="0" err="1">
                <a:solidFill>
                  <a:schemeClr val="tx1"/>
                </a:solidFill>
                <a:latin typeface="+mn-lt"/>
                <a:ea typeface="+mn-ea"/>
                <a:cs typeface="+mn-cs"/>
              </a:rPr>
              <a:t>Habgood</a:t>
            </a:r>
            <a:r>
              <a:rPr lang="en-US" sz="1200" b="0" i="0" kern="1200" dirty="0">
                <a:solidFill>
                  <a:schemeClr val="tx1"/>
                </a:solidFill>
                <a:latin typeface="+mn-lt"/>
                <a:ea typeface="+mn-ea"/>
                <a:cs typeface="+mn-cs"/>
              </a:rPr>
              <a:t>, K.S.; Edwards, D.; Axe, L. (2002). "New perspectives on </a:t>
            </a:r>
            <a:r>
              <a:rPr lang="en-US" sz="1200" b="0" i="0"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 from the Lower Devonian of the Welsh Borderland". </a:t>
            </a:r>
            <a:r>
              <a:rPr lang="en-US" sz="1200" b="0" i="1" kern="1200" dirty="0">
                <a:solidFill>
                  <a:schemeClr val="tx1"/>
                </a:solidFill>
                <a:latin typeface="+mn-lt"/>
                <a:ea typeface="+mn-ea"/>
                <a:cs typeface="+mn-cs"/>
              </a:rPr>
              <a:t>Botanical Journal of the </a:t>
            </a:r>
            <a:r>
              <a:rPr lang="en-US" sz="1200" b="0" i="1" kern="1200" dirty="0" err="1">
                <a:solidFill>
                  <a:schemeClr val="tx1"/>
                </a:solidFill>
                <a:latin typeface="+mn-lt"/>
                <a:ea typeface="+mn-ea"/>
                <a:cs typeface="+mn-cs"/>
              </a:rPr>
              <a:t>Linnean</a:t>
            </a:r>
            <a:r>
              <a:rPr lang="en-US" sz="1200" b="0" i="1" kern="1200" dirty="0">
                <a:solidFill>
                  <a:schemeClr val="tx1"/>
                </a:solidFill>
                <a:latin typeface="+mn-lt"/>
                <a:ea typeface="+mn-ea"/>
                <a:cs typeface="+mn-cs"/>
              </a:rPr>
              <a:t> Society</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139</a:t>
            </a:r>
            <a:r>
              <a:rPr lang="en-US" sz="1200" b="0" i="0" kern="1200" dirty="0">
                <a:solidFill>
                  <a:schemeClr val="tx1"/>
                </a:solidFill>
                <a:latin typeface="+mn-lt"/>
                <a:ea typeface="+mn-ea"/>
                <a:cs typeface="+mn-cs"/>
              </a:rPr>
              <a:t> (4): 339-359. </a:t>
            </a:r>
            <a:r>
              <a:rPr lang="en-US" sz="1200" b="0" i="0" u="none" strike="noStrike" kern="1200" dirty="0">
                <a:solidFill>
                  <a:schemeClr val="tx1"/>
                </a:solidFill>
                <a:latin typeface="+mn-lt"/>
                <a:ea typeface="+mn-ea"/>
                <a:cs typeface="+mn-cs"/>
                <a:hlinkClick r:id="rId3" tooltip="w:Digital object identifier"/>
              </a:rPr>
              <a:t>DOI</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
              </a:rPr>
              <a:t>10.1046/j.1095-8339.2002.00073.x</a:t>
            </a:r>
            <a:r>
              <a:rPr lang="en-US" sz="1200" b="0" i="0" kern="1200" dirty="0">
                <a:solidFill>
                  <a:schemeClr val="tx1"/>
                </a:solidFill>
                <a:latin typeface="+mn-lt"/>
                <a:ea typeface="+mn-ea"/>
                <a:cs typeface="+mn-cs"/>
              </a:rPr>
              <a:t>. D. Edwards (1980). "Records of </a:t>
            </a:r>
            <a:r>
              <a:rPr lang="en-US" sz="1200" b="0" i="1" kern="1200" dirty="0" err="1">
                <a:solidFill>
                  <a:schemeClr val="tx1"/>
                </a:solidFill>
                <a:latin typeface="+mn-lt"/>
                <a:ea typeface="+mn-ea"/>
                <a:cs typeface="+mn-cs"/>
              </a:rPr>
              <a:t>Cooksonia</a:t>
            </a:r>
            <a:r>
              <a:rPr lang="en-US" sz="1200" b="0" i="0" kern="1200" dirty="0">
                <a:solidFill>
                  <a:schemeClr val="tx1"/>
                </a:solidFill>
                <a:latin typeface="+mn-lt"/>
                <a:ea typeface="+mn-ea"/>
                <a:cs typeface="+mn-cs"/>
              </a:rPr>
              <a:t>-type sporangia from late </a:t>
            </a:r>
            <a:r>
              <a:rPr lang="en-US" sz="1200" b="0" i="0" kern="1200" dirty="0" err="1">
                <a:solidFill>
                  <a:schemeClr val="tx1"/>
                </a:solidFill>
                <a:latin typeface="+mn-lt"/>
                <a:ea typeface="+mn-ea"/>
                <a:cs typeface="+mn-cs"/>
              </a:rPr>
              <a:t>Wenlock</a:t>
            </a:r>
            <a:r>
              <a:rPr lang="en-US" sz="1200" b="0" i="0" kern="1200" dirty="0">
                <a:solidFill>
                  <a:schemeClr val="tx1"/>
                </a:solidFill>
                <a:latin typeface="+mn-lt"/>
                <a:ea typeface="+mn-ea"/>
                <a:cs typeface="+mn-cs"/>
              </a:rPr>
              <a:t> strata in Ireland". </a:t>
            </a:r>
            <a:r>
              <a:rPr lang="en-US" sz="1200" b="0" i="1" kern="1200" dirty="0">
                <a:solidFill>
                  <a:schemeClr val="tx1"/>
                </a:solidFill>
                <a:latin typeface="+mn-lt"/>
                <a:ea typeface="+mn-ea"/>
                <a:cs typeface="+mn-cs"/>
              </a:rPr>
              <a:t>Nature</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287</a:t>
            </a:r>
            <a:r>
              <a:rPr lang="en-US" sz="1200" b="0" i="0" kern="1200" dirty="0">
                <a:solidFill>
                  <a:schemeClr val="tx1"/>
                </a:solidFill>
                <a:latin typeface="+mn-lt"/>
                <a:ea typeface="+mn-ea"/>
                <a:cs typeface="+mn-cs"/>
              </a:rPr>
              <a:t>: 41–42. </a:t>
            </a:r>
            <a:r>
              <a:rPr lang="en-US" sz="1200" b="0" i="0" u="none" strike="noStrike" kern="1200" dirty="0">
                <a:solidFill>
                  <a:schemeClr val="tx1"/>
                </a:solidFill>
                <a:latin typeface="+mn-lt"/>
                <a:ea typeface="+mn-ea"/>
                <a:cs typeface="+mn-cs"/>
                <a:hlinkClick r:id="rId3" tooltip="w:Digital object identifier"/>
              </a:rPr>
              <a:t>DOI</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6"/>
              </a:rPr>
              <a:t>10.1038/287041a0</a:t>
            </a:r>
            <a:r>
              <a:rPr lang="en-US" sz="1200" b="0" i="0" kern="1200" dirty="0">
                <a:solidFill>
                  <a:schemeClr val="tx1"/>
                </a:solidFill>
                <a:latin typeface="+mn-lt"/>
                <a:ea typeface="+mn-ea"/>
                <a:cs typeface="+mn-cs"/>
              </a:rPr>
              <a:t>.</a:t>
            </a:r>
            <a:endParaRPr lang="el-GR" dirty="0"/>
          </a:p>
        </p:txBody>
      </p:sp>
      <p:sp>
        <p:nvSpPr>
          <p:cNvPr id="4" name="Slide Number Placeholder 3"/>
          <p:cNvSpPr>
            <a:spLocks noGrp="1"/>
          </p:cNvSpPr>
          <p:nvPr>
            <p:ph type="sldNum" sz="quarter" idx="10"/>
          </p:nvPr>
        </p:nvSpPr>
        <p:spPr/>
        <p:txBody>
          <a:bodyPr/>
          <a:lstStyle/>
          <a:p>
            <a:fld id="{23A12972-699D-4F9E-B124-4B60E08E896A}" type="slidenum">
              <a:rPr lang="el-GR" smtClean="0"/>
              <a:pPr/>
              <a:t>41</a:t>
            </a:fld>
            <a:endParaRPr lang="el-GR"/>
          </a:p>
        </p:txBody>
      </p:sp>
    </p:spTree>
    <p:extLst>
      <p:ext uri="{BB962C8B-B14F-4D97-AF65-F5344CB8AC3E}">
        <p14:creationId xmlns="" xmlns:p14="http://schemas.microsoft.com/office/powerpoint/2010/main" val="2442727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42</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45</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46</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National Geographic</a:t>
            </a:r>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47</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08B83-7B16-42C5-8FA2-1C234053E33A}" type="slidenum">
              <a:rPr lang="el-GR"/>
              <a:pPr/>
              <a:t>50</a:t>
            </a:fld>
            <a:endParaRPr lang="el-GR"/>
          </a:p>
        </p:txBody>
      </p:sp>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054D7-3904-495B-83AB-BA51B73D7656}" type="slidenum">
              <a:rPr lang="el-GR"/>
              <a:pPr/>
              <a:t>51</a:t>
            </a:fld>
            <a:endParaRPr lang="el-G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52</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53</a:t>
            </a:fld>
            <a:endParaRPr lang="el-GR"/>
          </a:p>
        </p:txBody>
      </p:sp>
    </p:spTree>
    <p:extLst>
      <p:ext uri="{BB962C8B-B14F-4D97-AF65-F5344CB8AC3E}">
        <p14:creationId xmlns="" xmlns:p14="http://schemas.microsoft.com/office/powerpoint/2010/main" val="1759508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55</a:t>
            </a:fld>
            <a:endParaRPr lang="el-GR"/>
          </a:p>
        </p:txBody>
      </p:sp>
    </p:spTree>
    <p:extLst>
      <p:ext uri="{BB962C8B-B14F-4D97-AF65-F5344CB8AC3E}">
        <p14:creationId xmlns="" xmlns:p14="http://schemas.microsoft.com/office/powerpoint/2010/main" val="94599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6</a:t>
            </a:fld>
            <a:endParaRPr lang="el-GR"/>
          </a:p>
        </p:txBody>
      </p:sp>
    </p:spTree>
    <p:extLst>
      <p:ext uri="{BB962C8B-B14F-4D97-AF65-F5344CB8AC3E}">
        <p14:creationId xmlns="" xmlns:p14="http://schemas.microsoft.com/office/powerpoint/2010/main" val="5303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BEK, J., OPLUŠTIL, S., DRABKOVA, J. &amp; PŠENIČKA, J. 2015. The </a:t>
            </a:r>
            <a:r>
              <a:rPr lang="fr-FR" sz="1200" kern="1200" baseline="0" dirty="0" err="1">
                <a:solidFill>
                  <a:schemeClr val="tx1"/>
                </a:solidFill>
                <a:latin typeface="+mn-lt"/>
                <a:ea typeface="+mn-ea"/>
                <a:cs typeface="+mn-cs"/>
              </a:rPr>
              <a:t>sub</a:t>
            </a:r>
            <a:r>
              <a:rPr lang="fr-FR" sz="1200" kern="1200" baseline="0" dirty="0">
                <a:solidFill>
                  <a:schemeClr val="tx1"/>
                </a:solidFill>
                <a:latin typeface="+mn-lt"/>
                <a:ea typeface="+mn-ea"/>
                <a:cs typeface="+mn-cs"/>
              </a:rPr>
              <a:t>-arborescent </a:t>
            </a:r>
            <a:r>
              <a:rPr lang="fr-FR" sz="1200" kern="1200" baseline="0" dirty="0" err="1">
                <a:solidFill>
                  <a:schemeClr val="tx1"/>
                </a:solidFill>
                <a:latin typeface="+mn-lt"/>
                <a:ea typeface="+mn-ea"/>
                <a:cs typeface="+mn-cs"/>
              </a:rPr>
              <a:t>lycopsid</a:t>
            </a:r>
            <a:r>
              <a:rPr lang="fr-FR" sz="1200" kern="1200" baseline="0" dirty="0">
                <a:solidFill>
                  <a:schemeClr val="tx1"/>
                </a:solidFill>
                <a:latin typeface="+mn-lt"/>
                <a:ea typeface="+mn-ea"/>
                <a:cs typeface="+mn-cs"/>
              </a:rPr>
              <a:t> </a:t>
            </a:r>
            <a:r>
              <a:rPr lang="fr-FR" sz="1200" i="1" kern="1200" baseline="0" dirty="0" err="1">
                <a:solidFill>
                  <a:schemeClr val="tx1"/>
                </a:solidFill>
                <a:latin typeface="+mn-lt"/>
                <a:ea typeface="+mn-ea"/>
                <a:cs typeface="+mn-cs"/>
              </a:rPr>
              <a:t>Omphalophloios</a:t>
            </a:r>
            <a:r>
              <a:rPr lang="fr-FR" sz="1200" i="1" kern="1200" baseline="0" dirty="0">
                <a:solidFill>
                  <a:schemeClr val="tx1"/>
                </a:solidFill>
                <a:latin typeface="+mn-lt"/>
                <a:ea typeface="+mn-ea"/>
                <a:cs typeface="+mn-cs"/>
              </a:rPr>
              <a:t> </a:t>
            </a:r>
            <a:r>
              <a:rPr lang="fr-FR" sz="1200" i="1" kern="1200" baseline="0" dirty="0" err="1">
                <a:solidFill>
                  <a:schemeClr val="tx1"/>
                </a:solidFill>
                <a:latin typeface="+mn-lt"/>
                <a:ea typeface="+mn-ea"/>
                <a:cs typeface="+mn-cs"/>
              </a:rPr>
              <a:t>feistmantelii</a:t>
            </a:r>
            <a:endParaRPr lang="fr-FR" sz="1200" i="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 </a:t>
            </a:r>
            <a:r>
              <a:rPr lang="en-US" sz="1200" kern="1200" baseline="0" dirty="0" err="1">
                <a:solidFill>
                  <a:schemeClr val="tx1"/>
                </a:solidFill>
                <a:latin typeface="+mn-lt"/>
                <a:ea typeface="+mn-ea"/>
                <a:cs typeface="+mn-cs"/>
              </a:rPr>
              <a:t>Feistmantel</a:t>
            </a:r>
            <a:r>
              <a:rPr lang="en-US" sz="1200" kern="1200" baseline="0" dirty="0">
                <a:solidFill>
                  <a:schemeClr val="tx1"/>
                </a:solidFill>
                <a:latin typeface="+mn-lt"/>
                <a:ea typeface="+mn-ea"/>
                <a:cs typeface="+mn-cs"/>
              </a:rPr>
              <a:t>) comb. </a:t>
            </a:r>
            <a:r>
              <a:rPr lang="en-US" sz="1200" kern="1200" baseline="0" dirty="0" err="1">
                <a:solidFill>
                  <a:schemeClr val="tx1"/>
                </a:solidFill>
                <a:latin typeface="+mn-lt"/>
                <a:ea typeface="+mn-ea"/>
                <a:cs typeface="+mn-cs"/>
              </a:rPr>
              <a:t>nov</a:t>
            </a:r>
            <a:r>
              <a:rPr lang="en-US" sz="1200" kern="1200" baseline="0" dirty="0">
                <a:solidFill>
                  <a:schemeClr val="tx1"/>
                </a:solidFill>
                <a:latin typeface="+mn-lt"/>
                <a:ea typeface="+mn-ea"/>
                <a:cs typeface="+mn-cs"/>
              </a:rPr>
              <a:t>. emend. from the Middle Pennsylvanian of the Czech Republic. </a:t>
            </a:r>
            <a:r>
              <a:rPr lang="en-US" sz="1200" i="1" kern="1200" baseline="0" dirty="0">
                <a:solidFill>
                  <a:schemeClr val="tx1"/>
                </a:solidFill>
                <a:latin typeface="+mn-lt"/>
                <a:ea typeface="+mn-ea"/>
                <a:cs typeface="+mn-cs"/>
              </a:rPr>
              <a:t>Bulletin of Geosciences</a:t>
            </a:r>
          </a:p>
          <a:p>
            <a:r>
              <a:rPr lang="en-US" sz="1200" i="1" kern="1200" baseline="0" dirty="0">
                <a:solidFill>
                  <a:schemeClr val="tx1"/>
                </a:solidFill>
                <a:latin typeface="+mn-lt"/>
                <a:ea typeface="+mn-ea"/>
                <a:cs typeface="+mn-cs"/>
              </a:rPr>
              <a:t>90(1), 227–279 (35 figures). Czech Geological Survey, Prague. ISSN 1214-1119. Manuscript received February</a:t>
            </a:r>
          </a:p>
          <a:p>
            <a:r>
              <a:rPr lang="en-US" sz="1200" kern="1200" baseline="0" dirty="0">
                <a:solidFill>
                  <a:schemeClr val="tx1"/>
                </a:solidFill>
                <a:latin typeface="+mn-lt"/>
                <a:ea typeface="+mn-ea"/>
                <a:cs typeface="+mn-cs"/>
              </a:rPr>
              <a:t>26, 2014; accepted in revised form October 22, 2014; published online January 21, 2015; issued January 26, 2015.</a:t>
            </a:r>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57</a:t>
            </a:fld>
            <a:endParaRPr lang="el-GR"/>
          </a:p>
        </p:txBody>
      </p:sp>
    </p:spTree>
    <p:extLst>
      <p:ext uri="{BB962C8B-B14F-4D97-AF65-F5344CB8AC3E}">
        <p14:creationId xmlns="" xmlns:p14="http://schemas.microsoft.com/office/powerpoint/2010/main" val="4073625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58</a:t>
            </a:fld>
            <a:endParaRPr lang="el-GR"/>
          </a:p>
        </p:txBody>
      </p:sp>
    </p:spTree>
    <p:extLst>
      <p:ext uri="{BB962C8B-B14F-4D97-AF65-F5344CB8AC3E}">
        <p14:creationId xmlns="" xmlns:p14="http://schemas.microsoft.com/office/powerpoint/2010/main" val="4275699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59</a:t>
            </a:fld>
            <a:endParaRPr lang="el-GR"/>
          </a:p>
        </p:txBody>
      </p:sp>
    </p:spTree>
    <p:extLst>
      <p:ext uri="{BB962C8B-B14F-4D97-AF65-F5344CB8AC3E}">
        <p14:creationId xmlns="" xmlns:p14="http://schemas.microsoft.com/office/powerpoint/2010/main" val="2479150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Queensland 2005</a:t>
            </a:r>
          </a:p>
          <a:p>
            <a:endParaRPr lang="en-US" dirty="0"/>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60</a:t>
            </a:fld>
            <a:endParaRPr lang="el-GR"/>
          </a:p>
        </p:txBody>
      </p:sp>
    </p:spTree>
    <p:extLst>
      <p:ext uri="{BB962C8B-B14F-4D97-AF65-F5344CB8AC3E}">
        <p14:creationId xmlns="" xmlns:p14="http://schemas.microsoft.com/office/powerpoint/2010/main" val="468660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61</a:t>
            </a:fld>
            <a:endParaRPr lang="el-GR"/>
          </a:p>
        </p:txBody>
      </p:sp>
    </p:spTree>
    <p:extLst>
      <p:ext uri="{BB962C8B-B14F-4D97-AF65-F5344CB8AC3E}">
        <p14:creationId xmlns="" xmlns:p14="http://schemas.microsoft.com/office/powerpoint/2010/main" val="3907354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62</a:t>
            </a:fld>
            <a:endParaRPr lang="el-GR"/>
          </a:p>
        </p:txBody>
      </p:sp>
    </p:spTree>
    <p:extLst>
      <p:ext uri="{BB962C8B-B14F-4D97-AF65-F5344CB8AC3E}">
        <p14:creationId xmlns="" xmlns:p14="http://schemas.microsoft.com/office/powerpoint/2010/main" val="1416334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Taiwan 2010</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63</a:t>
            </a:fld>
            <a:endParaRPr lang="el-GR"/>
          </a:p>
        </p:txBody>
      </p:sp>
    </p:spTree>
    <p:extLst>
      <p:ext uri="{BB962C8B-B14F-4D97-AF65-F5344CB8AC3E}">
        <p14:creationId xmlns="" xmlns:p14="http://schemas.microsoft.com/office/powerpoint/2010/main" val="1094851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Queensland 2005</a:t>
            </a:r>
          </a:p>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64</a:t>
            </a:fld>
            <a:endParaRPr lang="el-GR"/>
          </a:p>
        </p:txBody>
      </p:sp>
    </p:spTree>
    <p:extLst>
      <p:ext uri="{BB962C8B-B14F-4D97-AF65-F5344CB8AC3E}">
        <p14:creationId xmlns="" xmlns:p14="http://schemas.microsoft.com/office/powerpoint/2010/main" val="2527458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08B83-7B16-42C5-8FA2-1C234053E33A}" type="slidenum">
              <a:rPr lang="el-GR"/>
              <a:pPr/>
              <a:t>65</a:t>
            </a:fld>
            <a:endParaRPr lang="el-GR"/>
          </a:p>
        </p:txBody>
      </p:sp>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Fig 20-08</a:t>
            </a:r>
          </a:p>
          <a:p>
            <a:r>
              <a:rPr lang="en-US">
                <a:latin typeface="Verdana" pitchFamily="34" charset="0"/>
              </a:rPr>
              <a:t>Biology of Plants, Raven-Evert-Eichhorn</a:t>
            </a:r>
          </a:p>
          <a:p>
            <a:r>
              <a:rPr lang="el-GR" b="1">
                <a:solidFill>
                  <a:srgbClr val="FFFFFF"/>
                </a:solidFill>
                <a:latin typeface="Verdana" pitchFamily="34" charset="0"/>
              </a:rPr>
              <a:t>Chapter 20</a:t>
            </a:r>
            <a:r>
              <a:rPr lang="en-US" b="1">
                <a:solidFill>
                  <a:srgbClr val="FFFFFF"/>
                </a:solidFill>
                <a:latin typeface="Verdana" pitchFamily="34" charset="0"/>
              </a:rPr>
              <a:t>, Gymnosperms</a:t>
            </a:r>
            <a:endParaRPr lang="en-US"/>
          </a:p>
          <a:p>
            <a:endParaRPr lang="el-GR"/>
          </a:p>
        </p:txBody>
      </p:sp>
    </p:spTree>
    <p:extLst>
      <p:ext uri="{BB962C8B-B14F-4D97-AF65-F5344CB8AC3E}">
        <p14:creationId xmlns="" xmlns:p14="http://schemas.microsoft.com/office/powerpoint/2010/main" val="2167983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08B83-7B16-42C5-8FA2-1C234053E33A}" type="slidenum">
              <a:rPr lang="el-GR"/>
              <a:pPr/>
              <a:t>66</a:t>
            </a:fld>
            <a:endParaRPr lang="el-GR"/>
          </a:p>
        </p:txBody>
      </p:sp>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Tree>
    <p:extLst>
      <p:ext uri="{BB962C8B-B14F-4D97-AF65-F5344CB8AC3E}">
        <p14:creationId xmlns="" xmlns:p14="http://schemas.microsoft.com/office/powerpoint/2010/main" val="313794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7</a:t>
            </a:fld>
            <a:endParaRPr lang="el-GR"/>
          </a:p>
        </p:txBody>
      </p:sp>
    </p:spTree>
    <p:extLst>
      <p:ext uri="{BB962C8B-B14F-4D97-AF65-F5344CB8AC3E}">
        <p14:creationId xmlns="" xmlns:p14="http://schemas.microsoft.com/office/powerpoint/2010/main" val="2396685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CDE9A-058E-41FD-AB37-54A00C1034E2}" type="slidenum">
              <a:rPr lang="el-GR"/>
              <a:pPr/>
              <a:t>70</a:t>
            </a:fld>
            <a:endParaRPr lang="el-G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l-GR"/>
              <a:t>http://www.ucmp.berkeley.edu/paleozoic/paleozoicstrat.html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D44B9-F645-4738-AF64-3C0524BA4B0B}" type="slidenum">
              <a:rPr lang="el-GR"/>
              <a:pPr/>
              <a:t>71</a:t>
            </a:fld>
            <a:endParaRPr lang="el-G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l-GR"/>
              <a:t>http://www.ucmp.berkeley.edu/devonian/devstrat.html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50F8E-58A4-416B-BE01-351C847DA6CB}" type="slidenum">
              <a:rPr lang="el-GR"/>
              <a:pPr/>
              <a:t>72</a:t>
            </a:fld>
            <a:endParaRPr lang="el-G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l-GR" dirty="0"/>
              <a:t>http://www.ucmp.berkeley.edu/seedplants/seedplantsfr.html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75A866-2ED1-4323-BCEF-AEA6A7C5D417}" type="slidenum">
              <a:rPr lang="el-GR"/>
              <a:pPr/>
              <a:t>73</a:t>
            </a:fld>
            <a:endParaRPr lang="el-GR"/>
          </a:p>
        </p:txBody>
      </p:sp>
      <p:sp>
        <p:nvSpPr>
          <p:cNvPr id="7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3" tIns="45716" rIns="91433" bIns="45716"/>
          <a:lstStyle/>
          <a:p>
            <a:r>
              <a:rPr lang="el-GR" dirty="0" err="1"/>
              <a:t>Fig</a:t>
            </a:r>
            <a:r>
              <a:rPr lang="el-GR" dirty="0"/>
              <a:t>. 30-1 </a:t>
            </a:r>
            <a:r>
              <a:rPr lang="el-GR" dirty="0" err="1"/>
              <a:t>Moore</a:t>
            </a:r>
            <a:r>
              <a:rPr lang="el-GR" dirty="0"/>
              <a:t> </a:t>
            </a:r>
            <a:r>
              <a:rPr lang="el-GR" dirty="0" err="1"/>
              <a:t>et</a:t>
            </a:r>
            <a:r>
              <a:rPr lang="el-GR" dirty="0"/>
              <a:t> </a:t>
            </a:r>
            <a:r>
              <a:rPr lang="el-GR" dirty="0" err="1"/>
              <a:t>al</a:t>
            </a:r>
            <a:r>
              <a:rPr lang="el-GR" dirty="0"/>
              <a:t>. </a:t>
            </a:r>
            <a:r>
              <a:rPr lang="el-GR" dirty="0" err="1"/>
              <a:t>Reconstruction</a:t>
            </a:r>
            <a:r>
              <a:rPr lang="el-GR" dirty="0"/>
              <a:t> of a </a:t>
            </a:r>
            <a:r>
              <a:rPr lang="el-GR" dirty="0" err="1"/>
              <a:t>loose</a:t>
            </a:r>
            <a:r>
              <a:rPr lang="el-GR" dirty="0"/>
              <a:t> </a:t>
            </a:r>
            <a:r>
              <a:rPr lang="el-GR" dirty="0" err="1"/>
              <a:t>cluster</a:t>
            </a:r>
            <a:r>
              <a:rPr lang="el-GR" dirty="0"/>
              <a:t> of </a:t>
            </a:r>
            <a:r>
              <a:rPr lang="el-GR" dirty="0" err="1"/>
              <a:t>ovules</a:t>
            </a:r>
            <a:r>
              <a:rPr lang="el-GR" dirty="0"/>
              <a:t> </a:t>
            </a:r>
            <a:r>
              <a:rPr lang="el-GR" dirty="0" err="1"/>
              <a:t>in</a:t>
            </a:r>
            <a:r>
              <a:rPr lang="el-GR" dirty="0"/>
              <a:t> the </a:t>
            </a:r>
            <a:r>
              <a:rPr lang="el-GR" dirty="0" err="1"/>
              <a:t>late</a:t>
            </a:r>
            <a:r>
              <a:rPr lang="el-GR" dirty="0"/>
              <a:t> </a:t>
            </a:r>
            <a:r>
              <a:rPr lang="el-GR" dirty="0" err="1"/>
              <a:t>Devonian</a:t>
            </a:r>
            <a:r>
              <a:rPr lang="el-GR" dirty="0"/>
              <a:t> (360 </a:t>
            </a:r>
            <a:r>
              <a:rPr lang="el-GR" dirty="0" err="1"/>
              <a:t>million</a:t>
            </a:r>
            <a:r>
              <a:rPr lang="el-GR" dirty="0"/>
              <a:t> </a:t>
            </a:r>
            <a:r>
              <a:rPr lang="el-GR" dirty="0" err="1"/>
              <a:t>years</a:t>
            </a:r>
            <a:r>
              <a:rPr lang="el-GR" dirty="0"/>
              <a:t> BP). </a:t>
            </a:r>
            <a:r>
              <a:rPr lang="el-GR" dirty="0" err="1"/>
              <a:t>Ovules</a:t>
            </a:r>
            <a:r>
              <a:rPr lang="el-GR" dirty="0"/>
              <a:t> </a:t>
            </a:r>
            <a:r>
              <a:rPr lang="el-GR" dirty="0" err="1"/>
              <a:t>with</a:t>
            </a:r>
            <a:r>
              <a:rPr lang="el-GR" dirty="0"/>
              <a:t> </a:t>
            </a:r>
            <a:r>
              <a:rPr lang="el-GR" dirty="0" err="1"/>
              <a:t>finger</a:t>
            </a:r>
            <a:r>
              <a:rPr lang="el-GR" dirty="0"/>
              <a:t>-</a:t>
            </a:r>
            <a:r>
              <a:rPr lang="el-GR" dirty="0" err="1"/>
              <a:t>like</a:t>
            </a:r>
            <a:r>
              <a:rPr lang="el-GR" dirty="0"/>
              <a:t> </a:t>
            </a:r>
            <a:r>
              <a:rPr lang="el-GR" dirty="0" err="1"/>
              <a:t>projections</a:t>
            </a:r>
            <a:r>
              <a:rPr lang="el-GR" dirty="0"/>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8D989-4603-4505-B41B-85583D48D35C}" type="slidenum">
              <a:rPr lang="el-GR"/>
              <a:pPr/>
              <a:t>74</a:t>
            </a:fld>
            <a:endParaRPr lang="el-GR"/>
          </a:p>
        </p:txBody>
      </p:sp>
      <p:sp>
        <p:nvSpPr>
          <p:cNvPr id="16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l-GR" dirty="0" err="1"/>
              <a:t>Fig</a:t>
            </a:r>
            <a:r>
              <a:rPr lang="el-GR" dirty="0"/>
              <a:t>. 30-2 </a:t>
            </a:r>
            <a:r>
              <a:rPr lang="el-GR" dirty="0" err="1"/>
              <a:t>Moore</a:t>
            </a:r>
            <a:r>
              <a:rPr lang="el-GR" dirty="0"/>
              <a:t> </a:t>
            </a:r>
            <a:r>
              <a:rPr lang="el-GR" dirty="0" err="1"/>
              <a:t>et</a:t>
            </a:r>
            <a:r>
              <a:rPr lang="el-GR" dirty="0"/>
              <a:t> </a:t>
            </a:r>
            <a:r>
              <a:rPr lang="el-GR" dirty="0" err="1"/>
              <a:t>al</a:t>
            </a:r>
            <a:r>
              <a:rPr lang="el-GR" dirty="0"/>
              <a:t>. </a:t>
            </a:r>
            <a:r>
              <a:rPr lang="el-GR" dirty="0" err="1"/>
              <a:t>Ovule</a:t>
            </a:r>
            <a:r>
              <a:rPr lang="el-GR" dirty="0"/>
              <a:t> </a:t>
            </a:r>
            <a:r>
              <a:rPr lang="el-GR" dirty="0" err="1"/>
              <a:t>evolution</a:t>
            </a:r>
            <a:r>
              <a:rPr lang="el-GR" dirty="0"/>
              <a:t> </a:t>
            </a:r>
            <a:r>
              <a:rPr lang="el-GR" dirty="0" err="1"/>
              <a:t>towards</a:t>
            </a:r>
            <a:r>
              <a:rPr lang="el-GR" dirty="0"/>
              <a:t> a </a:t>
            </a:r>
            <a:r>
              <a:rPr lang="el-GR" dirty="0" err="1"/>
              <a:t>more</a:t>
            </a:r>
            <a:r>
              <a:rPr lang="el-GR" dirty="0"/>
              <a:t> </a:t>
            </a:r>
            <a:r>
              <a:rPr lang="el-GR" dirty="0" err="1"/>
              <a:t>closed</a:t>
            </a:r>
            <a:r>
              <a:rPr lang="el-GR" dirty="0"/>
              <a:t> </a:t>
            </a:r>
            <a:r>
              <a:rPr lang="el-GR" dirty="0" err="1"/>
              <a:t>ovule</a:t>
            </a:r>
            <a:r>
              <a:rPr lang="el-GR" dirty="0"/>
              <a:t> </a:t>
            </a:r>
            <a:r>
              <a:rPr lang="el-GR" dirty="0" err="1"/>
              <a:t>structure</a:t>
            </a:r>
            <a:r>
              <a:rPr lang="el-GR" dirty="0"/>
              <a:t> - </a:t>
            </a:r>
            <a:r>
              <a:rPr lang="el-GR" dirty="0" err="1"/>
              <a:t>early</a:t>
            </a:r>
            <a:r>
              <a:rPr lang="el-GR" dirty="0"/>
              <a:t> </a:t>
            </a:r>
            <a:r>
              <a:rPr lang="el-GR" dirty="0" err="1"/>
              <a:t>Carboniferous</a:t>
            </a:r>
            <a:r>
              <a:rPr lang="el-GR" dirty="0"/>
              <a:t>. (</a:t>
            </a:r>
            <a:r>
              <a:rPr lang="el-GR" dirty="0" err="1"/>
              <a:t>progressively</a:t>
            </a:r>
            <a:r>
              <a:rPr lang="el-GR" dirty="0"/>
              <a:t> </a:t>
            </a:r>
            <a:r>
              <a:rPr lang="el-GR" dirty="0" err="1"/>
              <a:t>enclosed</a:t>
            </a:r>
            <a:r>
              <a:rPr lang="el-GR" dirty="0"/>
              <a:t> </a:t>
            </a:r>
            <a:r>
              <a:rPr lang="el-GR" dirty="0" err="1"/>
              <a:t>by</a:t>
            </a:r>
            <a:r>
              <a:rPr lang="el-GR" dirty="0"/>
              <a:t> </a:t>
            </a:r>
            <a:r>
              <a:rPr lang="el-GR" dirty="0" err="1"/>
              <a:t>ovule</a:t>
            </a:r>
            <a:r>
              <a:rPr lang="el-GR" dirty="0"/>
              <a:t> </a:t>
            </a:r>
            <a:r>
              <a:rPr lang="el-GR" dirty="0" err="1"/>
              <a:t>integuments</a:t>
            </a:r>
            <a:r>
              <a:rPr lang="el-GR" dirty="0"/>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684A2-1848-4CDD-98E6-2A1E5DBE1C6C}" type="slidenum">
              <a:rPr lang="el-GR"/>
              <a:pPr/>
              <a:t>75</a:t>
            </a:fld>
            <a:endParaRPr lang="el-G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A4A91-5136-4103-A849-ACF3CCF0952A}" type="slidenum">
              <a:rPr lang="el-GR"/>
              <a:pPr/>
              <a:t>76</a:t>
            </a:fld>
            <a:endParaRPr lang="el-GR"/>
          </a:p>
        </p:txBody>
      </p:sp>
      <p:sp>
        <p:nvSpPr>
          <p:cNvPr id="159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l-GR"/>
              <a:t>Fig. 19.11 Raven et al. Reconstruction of a Carboniferous period swamp forest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684A2-1848-4CDD-98E6-2A1E5DBE1C6C}" type="slidenum">
              <a:rPr lang="el-GR"/>
              <a:pPr/>
              <a:t>77</a:t>
            </a:fld>
            <a:endParaRPr lang="el-G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l-GR"/>
              <a:t>http://www.ucmp.berkeley.edu/seedplants/seedplantsfr.html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054D7-3904-495B-83AB-BA51B73D7656}" type="slidenum">
              <a:rPr lang="el-GR"/>
              <a:pPr/>
              <a:t>78</a:t>
            </a:fld>
            <a:endParaRPr lang="el-G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l-GR"/>
              <a:t>http://www.ucmp.berkeley.edu/seedplants/seedplantsfr.html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B0954F-4360-419B-BA75-9102D59ED846}" type="slidenum">
              <a:rPr lang="el-GR"/>
              <a:pPr/>
              <a:t>79</a:t>
            </a:fld>
            <a:endParaRPr lang="el-GR"/>
          </a:p>
        </p:txBody>
      </p:sp>
      <p:sp>
        <p:nvSpPr>
          <p:cNvPr id="138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8</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B0954F-4360-419B-BA75-9102D59ED846}" type="slidenum">
              <a:rPr lang="el-GR"/>
              <a:pPr/>
              <a:t>80</a:t>
            </a:fld>
            <a:endParaRPr lang="el-GR"/>
          </a:p>
        </p:txBody>
      </p:sp>
      <p:sp>
        <p:nvSpPr>
          <p:cNvPr id="138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Verdana" pitchFamily="34" charset="0"/>
              </a:rPr>
              <a:t>Biology of Plants, Raven-Evert-</a:t>
            </a:r>
            <a:r>
              <a:rPr lang="en-US" dirty="0" err="1">
                <a:latin typeface="Verdana" pitchFamily="34" charset="0"/>
              </a:rPr>
              <a:t>Eichhorn</a:t>
            </a:r>
            <a:endParaRPr lang="en-US" dirty="0">
              <a:latin typeface="Verdana" pitchFamily="34" charset="0"/>
            </a:endParaRPr>
          </a:p>
          <a:p>
            <a:r>
              <a:rPr lang="el-GR" b="1" dirty="0" err="1">
                <a:solidFill>
                  <a:srgbClr val="FFFFFF"/>
                </a:solidFill>
                <a:latin typeface="Verdana" pitchFamily="34" charset="0"/>
              </a:rPr>
              <a:t>Chapter</a:t>
            </a:r>
            <a:r>
              <a:rPr lang="el-GR" b="1" dirty="0">
                <a:solidFill>
                  <a:srgbClr val="FFFFFF"/>
                </a:solidFill>
                <a:latin typeface="Verdana" pitchFamily="34" charset="0"/>
              </a:rPr>
              <a:t> 20</a:t>
            </a:r>
            <a:r>
              <a:rPr lang="en-US" b="1" dirty="0">
                <a:solidFill>
                  <a:srgbClr val="FFFFFF"/>
                </a:solidFill>
                <a:latin typeface="Verdana" pitchFamily="34" charset="0"/>
              </a:rPr>
              <a:t>, Gymnosperms</a:t>
            </a:r>
            <a:endParaRPr lang="en-US" dirty="0">
              <a:latin typeface="Verdana" pitchFamily="34" charset="0"/>
            </a:endParaRPr>
          </a:p>
          <a:p>
            <a:r>
              <a:rPr lang="el-GR" dirty="0" err="1">
                <a:latin typeface="Verdana" pitchFamily="34" charset="0"/>
              </a:rPr>
              <a:t>Richard</a:t>
            </a:r>
            <a:r>
              <a:rPr lang="el-GR" dirty="0">
                <a:latin typeface="Verdana" pitchFamily="34" charset="0"/>
              </a:rPr>
              <a:t> </a:t>
            </a:r>
            <a:r>
              <a:rPr lang="el-GR" dirty="0" err="1">
                <a:latin typeface="Verdana" pitchFamily="34" charset="0"/>
              </a:rPr>
              <a:t>Robinson</a:t>
            </a:r>
            <a:r>
              <a:rPr lang="el-GR" dirty="0">
                <a:latin typeface="Verdana" pitchFamily="34" charset="0"/>
              </a:rPr>
              <a:t/>
            </a:r>
            <a:br>
              <a:rPr lang="el-GR" dirty="0">
                <a:latin typeface="Verdana" pitchFamily="34" charset="0"/>
              </a:rPr>
            </a:br>
            <a:r>
              <a:rPr lang="el-GR" dirty="0" err="1">
                <a:latin typeface="Verdana" pitchFamily="34" charset="0"/>
              </a:rPr>
              <a:t>Science</a:t>
            </a:r>
            <a:r>
              <a:rPr lang="el-GR" dirty="0">
                <a:latin typeface="Verdana" pitchFamily="34" charset="0"/>
              </a:rPr>
              <a:t> </a:t>
            </a:r>
            <a:r>
              <a:rPr lang="el-GR" dirty="0" err="1">
                <a:latin typeface="Verdana" pitchFamily="34" charset="0"/>
              </a:rPr>
              <a:t>Writer</a:t>
            </a:r>
            <a:r>
              <a:rPr lang="el-GR" dirty="0">
                <a:latin typeface="Verdana" pitchFamily="34" charset="0"/>
              </a:rPr>
              <a:t/>
            </a:r>
            <a:br>
              <a:rPr lang="el-GR" dirty="0">
                <a:latin typeface="Verdana" pitchFamily="34" charset="0"/>
              </a:rPr>
            </a:br>
            <a:endParaRPr lang="el-GR" dirty="0">
              <a:latin typeface="Verdana" pitchFamily="34" charset="0"/>
            </a:endParaRPr>
          </a:p>
          <a:p>
            <a:endParaRPr lang="el-G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075C0-C7DC-4C6D-9158-B306B71B3F03}" type="slidenum">
              <a:rPr lang="el-GR"/>
              <a:pPr/>
              <a:t>81</a:t>
            </a:fld>
            <a:endParaRPr lang="el-GR"/>
          </a:p>
        </p:txBody>
      </p:sp>
      <p:sp>
        <p:nvSpPr>
          <p:cNvPr id="140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Verdana" pitchFamily="34" charset="0"/>
              </a:rPr>
              <a:t>Biology of Plants, Raven-Evert-</a:t>
            </a:r>
            <a:r>
              <a:rPr lang="en-US" dirty="0" err="1">
                <a:latin typeface="Verdana" pitchFamily="34" charset="0"/>
              </a:rPr>
              <a:t>Eichhorn</a:t>
            </a:r>
            <a:endParaRPr lang="en-US" dirty="0">
              <a:latin typeface="Verdana" pitchFamily="34" charset="0"/>
            </a:endParaRPr>
          </a:p>
          <a:p>
            <a:r>
              <a:rPr lang="el-GR" b="1" dirty="0">
                <a:solidFill>
                  <a:srgbClr val="FFFFFF"/>
                </a:solidFill>
                <a:latin typeface="Verdana" pitchFamily="34" charset="0"/>
              </a:rPr>
              <a:t>Chapter 20</a:t>
            </a:r>
            <a:r>
              <a:rPr lang="en-US" b="1" dirty="0">
                <a:solidFill>
                  <a:srgbClr val="FFFFFF"/>
                </a:solidFill>
                <a:latin typeface="Verdana" pitchFamily="34" charset="0"/>
              </a:rPr>
              <a:t>, Gymnosperms</a:t>
            </a:r>
            <a:endParaRPr lang="en-US" dirty="0">
              <a:latin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a:latin typeface="Verdana" pitchFamily="34" charset="0"/>
              </a:rPr>
              <a:t>Richard Robinson</a:t>
            </a:r>
            <a:br>
              <a:rPr lang="el-GR" dirty="0">
                <a:latin typeface="Verdana" pitchFamily="34" charset="0"/>
              </a:rPr>
            </a:br>
            <a:r>
              <a:rPr lang="el-GR" dirty="0">
                <a:latin typeface="Verdana" pitchFamily="34" charset="0"/>
              </a:rPr>
              <a:t>Science Writer</a:t>
            </a:r>
            <a:br>
              <a:rPr lang="el-GR" dirty="0">
                <a:latin typeface="Verdana" pitchFamily="34" charset="0"/>
              </a:rPr>
            </a:br>
            <a:r>
              <a:rPr lang="el-GR" dirty="0"/>
              <a:t>Fig. 20.12  Raven et al. Flagellated sperm in Gingko biloba</a:t>
            </a:r>
          </a:p>
          <a:p>
            <a:endParaRPr lang="el-GR" dirty="0">
              <a:latin typeface="Verdana" pitchFamily="34" charset="0"/>
            </a:endParaRPr>
          </a:p>
          <a:p>
            <a:endParaRPr lang="el-GR" dirty="0"/>
          </a:p>
          <a:p>
            <a:endParaRPr lang="el-G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87919-5E60-4D17-B6EE-84727306F328}" type="slidenum">
              <a:rPr lang="el-GR"/>
              <a:pPr/>
              <a:t>86</a:t>
            </a:fld>
            <a:endParaRPr lang="el-G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Fig 41</a:t>
            </a:r>
          </a:p>
          <a:p>
            <a:r>
              <a:rPr lang="en-US"/>
              <a:t>Raynal-Roques, La Botanique redecouverte</a:t>
            </a:r>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A07E6CF-2467-4B52-BF13-AF57291CF421}" type="slidenum">
              <a:rPr lang="el-GR"/>
              <a:pPr/>
              <a:t>87</a:t>
            </a:fld>
            <a:endParaRPr lang="el-GR"/>
          </a:p>
        </p:txBody>
      </p:sp>
      <p:sp>
        <p:nvSpPr>
          <p:cNvPr id="76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3" tIns="45716" rIns="91433" bIns="45716"/>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l-GR" dirty="0"/>
          </a:p>
        </p:txBody>
      </p:sp>
      <p:pic>
        <p:nvPicPr>
          <p:cNvPr id="76804" name="Picture 4"/>
          <p:cNvPicPr>
            <a:picLocks noChangeAspect="1" noChangeArrowheads="1"/>
          </p:cNvPicPr>
          <p:nvPr/>
        </p:nvPicPr>
        <p:blipFill>
          <a:blip r:embed="rId3"/>
          <a:srcRect/>
          <a:stretch>
            <a:fillRect/>
          </a:stretch>
        </p:blipFill>
        <p:spPr bwMode="auto">
          <a:xfrm>
            <a:off x="1371600" y="4648200"/>
            <a:ext cx="4038600" cy="3176588"/>
          </a:xfrm>
          <a:prstGeom prst="rect">
            <a:avLst/>
          </a:prstGeom>
          <a:noFill/>
          <a:ln w="9525">
            <a:noFill/>
            <a:miter lim="800000"/>
            <a:headEnd/>
            <a:tailEnd/>
          </a:ln>
          <a:effectLst/>
        </p:spPr>
      </p:pic>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C3B11-16EE-4D70-B844-6E116C0D872B}" type="slidenum">
              <a:rPr lang="el-GR"/>
              <a:pPr/>
              <a:t>88</a:t>
            </a:fld>
            <a:endParaRPr lang="el-G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Fig 30.9 Moore et al</a:t>
            </a:r>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04CD9-3E40-4629-9527-2994CE8D2046}" type="slidenum">
              <a:rPr lang="el-GR"/>
              <a:pPr/>
              <a:t>90</a:t>
            </a:fld>
            <a:endParaRPr lang="el-G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t>Fig 1.32</a:t>
            </a:r>
          </a:p>
          <a:p>
            <a:r>
              <a:rPr lang="el-GR"/>
              <a:t>Colour Atlas of Plant Structure, Bowes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97</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98</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a:ln/>
        </p:spPr>
      </p:sp>
      <p:sp>
        <p:nvSpPr>
          <p:cNvPr id="64515" name="2 - Θέση σημειώσεων"/>
          <p:cNvSpPr>
            <a:spLocks noGrp="1"/>
          </p:cNvSpPr>
          <p:nvPr>
            <p:ph type="body" idx="1"/>
          </p:nvPr>
        </p:nvSpPr>
        <p:spPr>
          <a:noFill/>
          <a:ln/>
        </p:spPr>
        <p:txBody>
          <a:bodyPr/>
          <a:lstStyle/>
          <a:p>
            <a:r>
              <a:rPr lang="el-GR"/>
              <a:t>1840 (31), 1867 (58),  1868 (59), 1880 (71)</a:t>
            </a:r>
          </a:p>
        </p:txBody>
      </p:sp>
      <p:sp>
        <p:nvSpPr>
          <p:cNvPr id="64516" name="3 - Θέση αριθμού διαφάνειας"/>
          <p:cNvSpPr>
            <a:spLocks noGrp="1"/>
          </p:cNvSpPr>
          <p:nvPr>
            <p:ph type="sldNum" sz="quarter" idx="5"/>
          </p:nvPr>
        </p:nvSpPr>
        <p:spPr>
          <a:noFill/>
        </p:spPr>
        <p:txBody>
          <a:bodyPr/>
          <a:lstStyle/>
          <a:p>
            <a:fld id="{ED7C14DE-E568-4542-A40C-5EAFFE9F8FEE}" type="slidenum">
              <a:rPr lang="el-GR" smtClean="0"/>
              <a:pPr/>
              <a:t>99</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l-GR" b="1" dirty="0"/>
              <a:t>Figure 1 </a:t>
            </a:r>
            <a:r>
              <a:rPr lang="el-GR" dirty="0"/>
              <a:t>| </a:t>
            </a:r>
            <a:r>
              <a:rPr lang="el-GR" b="1" dirty="0"/>
              <a:t>Darwin’s view of the link between microevolution and</a:t>
            </a:r>
            <a:endParaRPr lang="el-GR" dirty="0"/>
          </a:p>
          <a:p>
            <a:pPr>
              <a:defRPr/>
            </a:pPr>
            <a:r>
              <a:rPr lang="el-GR" b="1" dirty="0"/>
              <a:t>macroevolution. This figure appears in chapter 4 of Darwin’s </a:t>
            </a:r>
            <a:r>
              <a:rPr lang="el-GR" b="1" i="1" dirty="0"/>
              <a:t>On the</a:t>
            </a:r>
            <a:endParaRPr lang="el-GR" dirty="0"/>
          </a:p>
          <a:p>
            <a:pPr>
              <a:defRPr/>
            </a:pPr>
            <a:r>
              <a:rPr lang="el-GR" b="1" i="1" dirty="0"/>
              <a:t>Origin of Species</a:t>
            </a:r>
            <a:r>
              <a:rPr lang="el-GR" b="1" dirty="0"/>
              <a:t>. The </a:t>
            </a:r>
            <a:r>
              <a:rPr lang="el-GR" b="1" i="1" dirty="0"/>
              <a:t>x </a:t>
            </a:r>
            <a:r>
              <a:rPr lang="el-GR" b="1" dirty="0"/>
              <a:t>axis represents a hypothetical ecological variable.</a:t>
            </a:r>
            <a:endParaRPr lang="el-GR" dirty="0"/>
          </a:p>
          <a:p>
            <a:pPr>
              <a:defRPr/>
            </a:pPr>
            <a:r>
              <a:rPr lang="el-GR" b="1" dirty="0"/>
              <a:t>The </a:t>
            </a:r>
            <a:r>
              <a:rPr lang="el-GR" b="1" i="1" dirty="0"/>
              <a:t>y </a:t>
            </a:r>
            <a:r>
              <a:rPr lang="el-GR" b="1" dirty="0"/>
              <a:t>axis represents time. Each horizontal line, associated with roman</a:t>
            </a:r>
            <a:endParaRPr lang="el-GR" dirty="0"/>
          </a:p>
          <a:p>
            <a:pPr>
              <a:defRPr/>
            </a:pPr>
            <a:r>
              <a:rPr lang="el-GR" b="1" dirty="0"/>
              <a:t>numerals I to XIV, represents a long but unspecified interval of time. A to</a:t>
            </a:r>
            <a:endParaRPr lang="el-GR" dirty="0"/>
          </a:p>
          <a:p>
            <a:pPr>
              <a:defRPr/>
            </a:pPr>
            <a:r>
              <a:rPr lang="el-GR" b="1" dirty="0"/>
              <a:t>L are 11 species in a hypothetical genus. Two of these species (A and I)</a:t>
            </a:r>
            <a:endParaRPr lang="el-GR" dirty="0"/>
          </a:p>
          <a:p>
            <a:pPr>
              <a:defRPr/>
            </a:pPr>
            <a:r>
              <a:rPr lang="el-GR" b="1" dirty="0"/>
              <a:t>diversify over time, whereas eight become extinct. One species (F) does</a:t>
            </a:r>
            <a:endParaRPr lang="el-GR" dirty="0"/>
          </a:p>
          <a:p>
            <a:pPr>
              <a:defRPr/>
            </a:pPr>
            <a:r>
              <a:rPr lang="el-GR" b="1" dirty="0"/>
              <a:t>not diversify but has surviving descendants, and it represents what Darwin</a:t>
            </a:r>
            <a:endParaRPr lang="el-GR" dirty="0"/>
          </a:p>
          <a:p>
            <a:pPr>
              <a:defRPr/>
            </a:pPr>
            <a:r>
              <a:rPr lang="el-GR" b="1" dirty="0"/>
              <a:t>described as “living fossils” — slowly evolving lineages that survived</a:t>
            </a:r>
            <a:endParaRPr lang="el-GR" dirty="0"/>
          </a:p>
          <a:p>
            <a:pPr>
              <a:defRPr/>
            </a:pPr>
            <a:r>
              <a:rPr lang="el-GR" b="1" dirty="0"/>
              <a:t>in marginal habitats where they were shielded from interactions with</a:t>
            </a:r>
            <a:endParaRPr lang="el-GR" dirty="0"/>
          </a:p>
          <a:p>
            <a:pPr>
              <a:defRPr/>
            </a:pPr>
            <a:r>
              <a:rPr lang="el-GR" b="1" dirty="0"/>
              <a:t>more rapidly diversifying lineages. At each intersection between the</a:t>
            </a:r>
            <a:endParaRPr lang="el-GR" dirty="0"/>
          </a:p>
          <a:p>
            <a:pPr>
              <a:defRPr/>
            </a:pPr>
            <a:r>
              <a:rPr lang="el-GR" b="1" dirty="0"/>
              <a:t>diversifying lineages and the divisions in time, the lineage is represented</a:t>
            </a:r>
            <a:endParaRPr lang="el-GR" dirty="0"/>
          </a:p>
          <a:p>
            <a:pPr>
              <a:defRPr/>
            </a:pPr>
            <a:r>
              <a:rPr lang="el-GR" b="1" dirty="0"/>
              <a:t>by diverging dashed lines, which are varieties that differ from one another</a:t>
            </a:r>
            <a:endParaRPr lang="el-GR" dirty="0"/>
          </a:p>
          <a:p>
            <a:pPr>
              <a:defRPr/>
            </a:pPr>
            <a:r>
              <a:rPr lang="el-GR" b="1" dirty="0"/>
              <a:t>in characteristics and habitat use. Most of these become extinct. Some,</a:t>
            </a:r>
            <a:endParaRPr lang="el-GR" dirty="0"/>
          </a:p>
          <a:p>
            <a:pPr>
              <a:defRPr/>
            </a:pPr>
            <a:r>
              <a:rPr lang="el-GR" b="1" dirty="0"/>
              <a:t>labelled with lower-case letters and numerical superscripts, represent</a:t>
            </a:r>
            <a:endParaRPr lang="el-GR" dirty="0"/>
          </a:p>
          <a:p>
            <a:pPr>
              <a:defRPr/>
            </a:pPr>
            <a:r>
              <a:rPr lang="el-GR" b="1" dirty="0"/>
              <a:t>distinct descendent subspecies or species. The descendants seen at each</a:t>
            </a:r>
            <a:endParaRPr lang="el-GR" dirty="0"/>
          </a:p>
          <a:p>
            <a:pPr>
              <a:defRPr/>
            </a:pPr>
            <a:r>
              <a:rPr lang="el-GR" b="1" dirty="0"/>
              <a:t>time horizon are not simply modified versions of their immediate ancestor</a:t>
            </a:r>
            <a:endParaRPr lang="el-GR" dirty="0"/>
          </a:p>
          <a:p>
            <a:pPr>
              <a:defRPr/>
            </a:pPr>
            <a:r>
              <a:rPr lang="el-GR" b="1" dirty="0"/>
              <a:t>but new and improved organisms that outcompeted their parental lineage</a:t>
            </a:r>
            <a:endParaRPr lang="el-GR" dirty="0"/>
          </a:p>
          <a:p>
            <a:pPr>
              <a:defRPr/>
            </a:pPr>
            <a:r>
              <a:rPr lang="el-GR" b="1" dirty="0"/>
              <a:t>and drove it to extinction. Thus </a:t>
            </a:r>
            <a:r>
              <a:rPr lang="el-GR" b="1" i="1" dirty="0"/>
              <a:t>a</a:t>
            </a:r>
            <a:r>
              <a:rPr lang="el-GR" b="1" dirty="0"/>
              <a:t>2 is not just </a:t>
            </a:r>
            <a:r>
              <a:rPr lang="el-GR" b="1" i="1" dirty="0"/>
              <a:t>a</a:t>
            </a:r>
            <a:r>
              <a:rPr lang="el-GR" b="1" dirty="0"/>
              <a:t>1 1,000 generations later; it is</a:t>
            </a:r>
            <a:endParaRPr lang="el-GR" dirty="0"/>
          </a:p>
          <a:p>
            <a:pPr>
              <a:defRPr/>
            </a:pPr>
            <a:r>
              <a:rPr lang="el-GR" b="1" dirty="0"/>
              <a:t>a daughter lineage that outcompeted </a:t>
            </a:r>
            <a:r>
              <a:rPr lang="el-GR" b="1" i="1" dirty="0"/>
              <a:t>a</a:t>
            </a:r>
            <a:r>
              <a:rPr lang="el-GR" b="1" dirty="0"/>
              <a:t>1. If there is more than one surviving</a:t>
            </a:r>
            <a:endParaRPr lang="el-GR" dirty="0"/>
          </a:p>
          <a:p>
            <a:pPr>
              <a:defRPr/>
            </a:pPr>
            <a:r>
              <a:rPr lang="el-GR" b="1" dirty="0"/>
              <a:t>lineage at a node, the survivors tend to be the ones most different from one</a:t>
            </a:r>
            <a:endParaRPr lang="el-GR" dirty="0"/>
          </a:p>
          <a:p>
            <a:pPr>
              <a:defRPr/>
            </a:pPr>
            <a:r>
              <a:rPr lang="el-GR" b="1" dirty="0"/>
              <a:t>another. For example, </a:t>
            </a:r>
            <a:r>
              <a:rPr lang="el-GR" b="1" i="1" dirty="0"/>
              <a:t>a</a:t>
            </a:r>
            <a:r>
              <a:rPr lang="el-GR" b="1" dirty="0"/>
              <a:t>1 and </a:t>
            </a:r>
            <a:r>
              <a:rPr lang="el-GR" b="1" i="1" dirty="0"/>
              <a:t>m</a:t>
            </a:r>
            <a:r>
              <a:rPr lang="el-GR" b="1" dirty="0"/>
              <a:t>1 are the most divergent populations derived</a:t>
            </a:r>
            <a:endParaRPr lang="el-GR" dirty="0"/>
          </a:p>
          <a:p>
            <a:pPr>
              <a:defRPr/>
            </a:pPr>
            <a:r>
              <a:rPr lang="el-GR" b="1" dirty="0"/>
              <a:t>from A at the end of the first time interval, and these are the ones that</a:t>
            </a:r>
            <a:endParaRPr lang="el-GR" dirty="0"/>
          </a:p>
          <a:p>
            <a:pPr>
              <a:defRPr/>
            </a:pPr>
            <a:r>
              <a:rPr lang="el-GR" b="1" dirty="0"/>
              <a:t>survive. As each lineage diversifies, its descendants fan out along the </a:t>
            </a:r>
            <a:r>
              <a:rPr lang="el-GR" b="1" i="1" dirty="0"/>
              <a:t>x </a:t>
            </a:r>
            <a:r>
              <a:rPr lang="el-GR" b="1" dirty="0"/>
              <a:t>axis,</a:t>
            </a:r>
            <a:endParaRPr lang="el-GR" dirty="0"/>
          </a:p>
          <a:p>
            <a:pPr>
              <a:defRPr/>
            </a:pPr>
            <a:r>
              <a:rPr lang="el-GR" b="1" dirty="0"/>
              <a:t>occupying progressively more ecological space. They do so at the expense</a:t>
            </a:r>
            <a:endParaRPr lang="el-GR" dirty="0"/>
          </a:p>
          <a:p>
            <a:pPr>
              <a:defRPr/>
            </a:pPr>
            <a:r>
              <a:rPr lang="el-GR" b="1" dirty="0"/>
              <a:t>of the species that lie closest to them on the </a:t>
            </a:r>
            <a:r>
              <a:rPr lang="el-GR" b="1" i="1" dirty="0"/>
              <a:t>x </a:t>
            </a:r>
            <a:r>
              <a:rPr lang="el-GR" b="1" dirty="0"/>
              <a:t>axis, which become extinct,</a:t>
            </a:r>
            <a:endParaRPr lang="el-GR" dirty="0"/>
          </a:p>
          <a:p>
            <a:pPr>
              <a:defRPr/>
            </a:pPr>
            <a:r>
              <a:rPr lang="el-GR" b="1" dirty="0"/>
              <a:t>presumably because they lost out in competition for resources. (Figure</a:t>
            </a:r>
            <a:endParaRPr lang="el-GR" dirty="0"/>
          </a:p>
          <a:p>
            <a:pPr>
              <a:defRPr/>
            </a:pPr>
            <a:r>
              <a:rPr lang="el-GR" b="1" dirty="0"/>
              <a:t>reproduced from ref. 1.)</a:t>
            </a:r>
            <a:endParaRPr lang="el-GR" dirty="0"/>
          </a:p>
          <a:p>
            <a:pPr>
              <a:defRPr/>
            </a:pPr>
            <a:r>
              <a:rPr lang="en-US" dirty="0"/>
              <a:t>Darwin’s bridge between microevolution and macroevolution</a:t>
            </a:r>
          </a:p>
          <a:p>
            <a:pPr>
              <a:defRPr/>
            </a:pPr>
            <a:r>
              <a:rPr lang="de-DE" dirty="0"/>
              <a:t>David N. Reznick1 &amp; Robert E. Ricklefs2</a:t>
            </a:r>
          </a:p>
          <a:p>
            <a:pPr>
              <a:defRPr/>
            </a:pPr>
            <a:r>
              <a:rPr lang="en-US" dirty="0" err="1"/>
              <a:t>NATURE|Vol</a:t>
            </a:r>
            <a:r>
              <a:rPr lang="en-US" dirty="0"/>
              <a:t> 457|12 February 2009,837-842</a:t>
            </a:r>
            <a:endParaRPr lang="el-GR" dirty="0"/>
          </a:p>
        </p:txBody>
      </p:sp>
      <p:sp>
        <p:nvSpPr>
          <p:cNvPr id="65540" name="Slide Number Placeholder 3"/>
          <p:cNvSpPr>
            <a:spLocks noGrp="1"/>
          </p:cNvSpPr>
          <p:nvPr>
            <p:ph type="sldNum" sz="quarter" idx="5"/>
          </p:nvPr>
        </p:nvSpPr>
        <p:spPr>
          <a:noFill/>
        </p:spPr>
        <p:txBody>
          <a:bodyPr/>
          <a:lstStyle/>
          <a:p>
            <a:fld id="{D352D3AD-60B2-452F-828B-48FF1507FEC3}" type="slidenum">
              <a:rPr lang="el-GR" smtClean="0"/>
              <a:pPr/>
              <a:t>102</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11</a:t>
            </a:fld>
            <a:endParaRPr lang="el-GR"/>
          </a:p>
        </p:txBody>
      </p:sp>
    </p:spTree>
    <p:extLst>
      <p:ext uri="{BB962C8B-B14F-4D97-AF65-F5344CB8AC3E}">
        <p14:creationId xmlns="" xmlns:p14="http://schemas.microsoft.com/office/powerpoint/2010/main" val="39881783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p:cNvSpPr>
            <a:spLocks noGrp="1" noRot="1" noChangeAspect="1" noTextEdit="1"/>
          </p:cNvSpPr>
          <p:nvPr>
            <p:ph type="sldImg"/>
          </p:nvPr>
        </p:nvSpPr>
        <p:spPr>
          <a:ln/>
        </p:spPr>
      </p:sp>
      <p:sp>
        <p:nvSpPr>
          <p:cNvPr id="3" name="2 - Θέση σημειώσεων"/>
          <p:cNvSpPr>
            <a:spLocks noGrp="1"/>
          </p:cNvSpPr>
          <p:nvPr>
            <p:ph type="body" idx="1"/>
          </p:nvPr>
        </p:nvSpPr>
        <p:spPr/>
        <p:txBody>
          <a:bodyPr>
            <a:normAutofit fontScale="25000" lnSpcReduction="20000"/>
          </a:bodyPr>
          <a:lstStyle/>
          <a:p>
            <a:pPr>
              <a:defRPr/>
            </a:pPr>
            <a:r>
              <a:rPr lang="en-US" dirty="0"/>
              <a:t>American Journal of Botany 96(1): 5–21. 2009.</a:t>
            </a:r>
          </a:p>
          <a:p>
            <a:pPr>
              <a:defRPr/>
            </a:pPr>
            <a:r>
              <a:rPr lang="en-US" i="1" dirty="0"/>
              <a:t>I have just read Ball ’ s Essay. It is pretty bold. The rapid development</a:t>
            </a:r>
          </a:p>
          <a:p>
            <a:pPr>
              <a:defRPr/>
            </a:pPr>
            <a:r>
              <a:rPr lang="en-US" i="1" dirty="0"/>
              <a:t>as far as we can judge of all the higher plants within</a:t>
            </a:r>
          </a:p>
          <a:p>
            <a:pPr>
              <a:defRPr/>
            </a:pPr>
            <a:r>
              <a:rPr lang="en-US" i="1" dirty="0"/>
              <a:t>recent geological times is an abominable mystery. Certainly it</a:t>
            </a:r>
          </a:p>
          <a:p>
            <a:pPr>
              <a:defRPr/>
            </a:pPr>
            <a:r>
              <a:rPr lang="en-US" i="1" dirty="0"/>
              <a:t>would be a great step if we could believe that the higher plants</a:t>
            </a:r>
          </a:p>
          <a:p>
            <a:pPr>
              <a:defRPr/>
            </a:pPr>
            <a:r>
              <a:rPr lang="en-US" i="1" dirty="0"/>
              <a:t>at </a:t>
            </a:r>
            <a:r>
              <a:rPr lang="en-US" i="1" dirty="0" err="1"/>
              <a:t>fi</a:t>
            </a:r>
            <a:r>
              <a:rPr lang="en-US" i="1" dirty="0"/>
              <a:t> </a:t>
            </a:r>
            <a:r>
              <a:rPr lang="en-US" i="1" dirty="0" err="1"/>
              <a:t>rst</a:t>
            </a:r>
            <a:r>
              <a:rPr lang="en-US" i="1" dirty="0"/>
              <a:t> could live only at a high level; but until it is experimentally</a:t>
            </a:r>
          </a:p>
          <a:p>
            <a:pPr>
              <a:defRPr/>
            </a:pPr>
            <a:r>
              <a:rPr lang="en-US" dirty="0"/>
              <a:t>[proved] </a:t>
            </a:r>
            <a:r>
              <a:rPr lang="en-US" i="1" dirty="0"/>
              <a:t>that </a:t>
            </a:r>
            <a:r>
              <a:rPr lang="en-US" i="1" dirty="0" err="1"/>
              <a:t>Cycadeae</a:t>
            </a:r>
            <a:r>
              <a:rPr lang="en-US" i="1" dirty="0"/>
              <a:t>, ferns, etc., can withstand much</a:t>
            </a:r>
          </a:p>
          <a:p>
            <a:pPr>
              <a:defRPr/>
            </a:pPr>
            <a:r>
              <a:rPr lang="en-US" i="1" dirty="0"/>
              <a:t>more carbonic acid than the higher plants, the hypothesis seems</a:t>
            </a:r>
          </a:p>
          <a:p>
            <a:pPr>
              <a:defRPr/>
            </a:pPr>
            <a:r>
              <a:rPr lang="en-US" i="1" dirty="0"/>
              <a:t>to me far too rash. </a:t>
            </a:r>
            <a:r>
              <a:rPr lang="en-US" i="1" dirty="0" err="1"/>
              <a:t>Saporta</a:t>
            </a:r>
            <a:r>
              <a:rPr lang="en-US" i="1" dirty="0"/>
              <a:t> believes that there was an astonishingly</a:t>
            </a:r>
          </a:p>
          <a:p>
            <a:pPr>
              <a:defRPr/>
            </a:pPr>
            <a:r>
              <a:rPr lang="en-US" i="1" dirty="0"/>
              <a:t>rapid development of the high plants, as soon [as] fl </a:t>
            </a:r>
            <a:r>
              <a:rPr lang="en-US" i="1" dirty="0" err="1"/>
              <a:t>owerfrequenting</a:t>
            </a:r>
            <a:endParaRPr lang="en-US" i="1" dirty="0"/>
          </a:p>
          <a:p>
            <a:pPr>
              <a:defRPr/>
            </a:pPr>
            <a:r>
              <a:rPr lang="en-US" i="1" dirty="0"/>
              <a:t>insects were developed and </a:t>
            </a:r>
            <a:r>
              <a:rPr lang="en-US" i="1" dirty="0" err="1"/>
              <a:t>favoured</a:t>
            </a:r>
            <a:r>
              <a:rPr lang="en-US" i="1" dirty="0"/>
              <a:t> intercrossing.</a:t>
            </a:r>
          </a:p>
          <a:p>
            <a:pPr>
              <a:defRPr/>
            </a:pPr>
            <a:r>
              <a:rPr lang="en-US" i="1" dirty="0"/>
              <a:t>I </a:t>
            </a:r>
            <a:r>
              <a:rPr lang="en-US" i="1" dirty="0" err="1"/>
              <a:t>sh</a:t>
            </a:r>
            <a:r>
              <a:rPr lang="en-US" i="1" dirty="0"/>
              <a:t> d like to see this whole problem solved. I have fancied that</a:t>
            </a:r>
          </a:p>
          <a:p>
            <a:pPr>
              <a:defRPr/>
            </a:pPr>
            <a:r>
              <a:rPr lang="en-US" i="1" dirty="0"/>
              <a:t>perhaps there was during long ages a small isolated continent</a:t>
            </a:r>
          </a:p>
          <a:p>
            <a:pPr>
              <a:defRPr/>
            </a:pPr>
            <a:r>
              <a:rPr lang="en-US" i="1" dirty="0"/>
              <a:t>in the S. hemisphere which served as the birthplace of the</a:t>
            </a:r>
          </a:p>
          <a:p>
            <a:pPr>
              <a:defRPr/>
            </a:pPr>
            <a:r>
              <a:rPr lang="en-US" i="1" dirty="0"/>
              <a:t>higher plants — but this is a wretchedly poor conjecture. — Excerpt</a:t>
            </a:r>
          </a:p>
          <a:p>
            <a:pPr>
              <a:defRPr/>
            </a:pPr>
            <a:r>
              <a:rPr lang="en-US" dirty="0"/>
              <a:t>of a letter written by Charles Darwin on 22 July 1879 to</a:t>
            </a:r>
          </a:p>
          <a:p>
            <a:pPr>
              <a:defRPr/>
            </a:pPr>
            <a:r>
              <a:rPr lang="fr-FR" dirty="0"/>
              <a:t>Joseph Hooker</a:t>
            </a:r>
          </a:p>
          <a:p>
            <a:pPr>
              <a:defRPr/>
            </a:pPr>
            <a:r>
              <a:rPr lang="en-US" dirty="0"/>
              <a:t>Charles Darwin ’ s fascination and frustration with the epic set</a:t>
            </a:r>
          </a:p>
          <a:p>
            <a:pPr>
              <a:defRPr/>
            </a:pPr>
            <a:r>
              <a:rPr lang="en-US" dirty="0"/>
              <a:t>of evolutionary events associated with the origin and early radiation</a:t>
            </a:r>
          </a:p>
          <a:p>
            <a:pPr>
              <a:defRPr/>
            </a:pPr>
            <a:r>
              <a:rPr lang="en-US" dirty="0"/>
              <a:t>of fl </a:t>
            </a:r>
            <a:r>
              <a:rPr lang="en-US" dirty="0" err="1"/>
              <a:t>owering</a:t>
            </a:r>
            <a:r>
              <a:rPr lang="en-US" dirty="0"/>
              <a:t> plants are legendary. Perhaps no other group of</a:t>
            </a:r>
          </a:p>
          <a:p>
            <a:pPr>
              <a:defRPr/>
            </a:pPr>
            <a:r>
              <a:rPr lang="en-US" dirty="0"/>
              <a:t>organisms merited Darwin ’ s attention in such dramatic terms:</a:t>
            </a:r>
          </a:p>
          <a:p>
            <a:pPr>
              <a:defRPr/>
            </a:pPr>
            <a:r>
              <a:rPr lang="en-US" dirty="0"/>
              <a:t>“ abominable mystery,” “ most perplexing phenomenon,” “ nothing...</a:t>
            </a:r>
          </a:p>
          <a:p>
            <a:pPr>
              <a:defRPr/>
            </a:pPr>
            <a:r>
              <a:rPr lang="en-US" dirty="0"/>
              <a:t>more extraordinary. ” But of all of the comments made by</a:t>
            </a:r>
          </a:p>
          <a:p>
            <a:pPr>
              <a:defRPr/>
            </a:pPr>
            <a:r>
              <a:rPr lang="en-US" dirty="0"/>
              <a:t>Darwin about the early evolutionary history of fl </a:t>
            </a:r>
            <a:r>
              <a:rPr lang="en-US" dirty="0" err="1"/>
              <a:t>owering</a:t>
            </a:r>
            <a:r>
              <a:rPr lang="en-US" dirty="0"/>
              <a:t> plants,</a:t>
            </a:r>
          </a:p>
          <a:p>
            <a:pPr>
              <a:defRPr/>
            </a:pPr>
            <a:r>
              <a:rPr lang="en-US" dirty="0"/>
              <a:t>his “ abominable mystery ” has captured the imaginations of generations</a:t>
            </a:r>
          </a:p>
          <a:p>
            <a:pPr>
              <a:defRPr/>
            </a:pPr>
            <a:r>
              <a:rPr lang="en-US" dirty="0"/>
              <a:t>of plant biologists. Beginning just months after Darwin</a:t>
            </a:r>
          </a:p>
          <a:p>
            <a:pPr>
              <a:defRPr/>
            </a:pPr>
            <a:r>
              <a:rPr lang="en-US" dirty="0"/>
              <a:t>’ s letter of 22 July 1879 to Joseph Hooker ( Figs. 1A – G ) was</a:t>
            </a:r>
          </a:p>
          <a:p>
            <a:pPr>
              <a:defRPr/>
            </a:pPr>
            <a:r>
              <a:rPr lang="en-US" dirty="0" err="1"/>
              <a:t>fi</a:t>
            </a:r>
            <a:r>
              <a:rPr lang="en-US" dirty="0"/>
              <a:t> </a:t>
            </a:r>
            <a:r>
              <a:rPr lang="en-US" dirty="0" err="1"/>
              <a:t>rst</a:t>
            </a:r>
            <a:r>
              <a:rPr lang="en-US" dirty="0"/>
              <a:t> published in </a:t>
            </a:r>
            <a:r>
              <a:rPr lang="en-US" i="1" dirty="0"/>
              <a:t>More Letters of Charles Darwin ( Darwin and</a:t>
            </a:r>
          </a:p>
          <a:p>
            <a:pPr>
              <a:defRPr/>
            </a:pPr>
            <a:r>
              <a:rPr lang="en-US" dirty="0"/>
              <a:t>Seward, 1903 ), biologists have used the phrase “ abominable</a:t>
            </a:r>
          </a:p>
          <a:p>
            <a:pPr>
              <a:defRPr/>
            </a:pPr>
            <a:r>
              <a:rPr lang="en-US" dirty="0"/>
              <a:t>mystery ” unabated, through the modern synthesis and on to the</a:t>
            </a:r>
          </a:p>
          <a:p>
            <a:pPr>
              <a:defRPr/>
            </a:pPr>
            <a:r>
              <a:rPr lang="en-US" dirty="0"/>
              <a:t>current synthesis of molecular </a:t>
            </a:r>
            <a:r>
              <a:rPr lang="en-US" dirty="0" err="1"/>
              <a:t>phylogenetics</a:t>
            </a:r>
            <a:r>
              <a:rPr lang="en-US" dirty="0"/>
              <a:t>, developmental genetics,</a:t>
            </a:r>
          </a:p>
          <a:p>
            <a:pPr>
              <a:defRPr/>
            </a:pPr>
            <a:r>
              <a:rPr lang="en-US" dirty="0"/>
              <a:t>morphology, and </a:t>
            </a:r>
            <a:r>
              <a:rPr lang="en-US" dirty="0" err="1"/>
              <a:t>paleobotany</a:t>
            </a:r>
            <a:r>
              <a:rPr lang="en-US" dirty="0"/>
              <a:t> (e.g., Seward, 1904 ; Grew,</a:t>
            </a:r>
          </a:p>
          <a:p>
            <a:pPr>
              <a:defRPr/>
            </a:pPr>
            <a:r>
              <a:rPr lang="en-US" dirty="0"/>
              <a:t>1911; </a:t>
            </a:r>
            <a:r>
              <a:rPr lang="en-US" dirty="0" err="1"/>
              <a:t>Stopes</a:t>
            </a:r>
            <a:r>
              <a:rPr lang="en-US" dirty="0"/>
              <a:t>, 1913; </a:t>
            </a:r>
            <a:r>
              <a:rPr lang="en-US" dirty="0" err="1"/>
              <a:t>Parkin</a:t>
            </a:r>
            <a:r>
              <a:rPr lang="en-US" dirty="0"/>
              <a:t>, 1925; Scott, 1925; Wieland, 1929;</a:t>
            </a:r>
          </a:p>
          <a:p>
            <a:pPr>
              <a:defRPr/>
            </a:pPr>
            <a:r>
              <a:rPr lang="nb-NO" dirty="0"/>
              <a:t>Baker, 1963; Stebbins, 1965; Regal, 1977; Crepet, 1998, 2000;</a:t>
            </a:r>
          </a:p>
          <a:p>
            <a:pPr>
              <a:defRPr/>
            </a:pPr>
            <a:r>
              <a:rPr lang="fr-FR" dirty="0" err="1"/>
              <a:t>Bowe</a:t>
            </a:r>
            <a:r>
              <a:rPr lang="fr-FR" dirty="0"/>
              <a:t> et al., 2000 ; </a:t>
            </a:r>
            <a:r>
              <a:rPr lang="fr-FR" dirty="0" err="1"/>
              <a:t>Chaw</a:t>
            </a:r>
            <a:r>
              <a:rPr lang="fr-FR" dirty="0"/>
              <a:t> et al., 2000 ; Ma and </a:t>
            </a:r>
            <a:r>
              <a:rPr lang="fr-FR" dirty="0" err="1"/>
              <a:t>dePamphilis</a:t>
            </a:r>
            <a:r>
              <a:rPr lang="fr-FR" dirty="0"/>
              <a:t>, 2000 ;</a:t>
            </a:r>
          </a:p>
          <a:p>
            <a:pPr>
              <a:defRPr/>
            </a:pPr>
            <a:r>
              <a:rPr lang="fr-FR" dirty="0"/>
              <a:t>Davies et al., 2004 ; </a:t>
            </a:r>
            <a:r>
              <a:rPr lang="fr-FR" dirty="0" err="1"/>
              <a:t>Feild</a:t>
            </a:r>
            <a:r>
              <a:rPr lang="fr-FR" dirty="0"/>
              <a:t> and </a:t>
            </a:r>
            <a:r>
              <a:rPr lang="fr-FR" dirty="0" err="1"/>
              <a:t>Arens</a:t>
            </a:r>
            <a:r>
              <a:rPr lang="fr-FR" dirty="0"/>
              <a:t>, 2005 ; Friedman, 2006 ;</a:t>
            </a:r>
          </a:p>
          <a:p>
            <a:pPr>
              <a:defRPr/>
            </a:pPr>
            <a:r>
              <a:rPr lang="en-US" dirty="0" err="1"/>
              <a:t>Frohlich</a:t>
            </a:r>
            <a:r>
              <a:rPr lang="en-US" dirty="0"/>
              <a:t> and Chase, 2007 ; </a:t>
            </a:r>
            <a:r>
              <a:rPr lang="en-US" dirty="0" err="1"/>
              <a:t>Theissen</a:t>
            </a:r>
            <a:r>
              <a:rPr lang="en-US" dirty="0"/>
              <a:t> and </a:t>
            </a:r>
            <a:r>
              <a:rPr lang="en-US" dirty="0" err="1"/>
              <a:t>Melzer</a:t>
            </a:r>
            <a:r>
              <a:rPr lang="en-US" dirty="0"/>
              <a:t>, 2007 ). A Google</a:t>
            </a:r>
          </a:p>
          <a:p>
            <a:pPr>
              <a:defRPr/>
            </a:pPr>
            <a:r>
              <a:rPr lang="en-US" dirty="0"/>
              <a:t>search of the internet for “ abominable mystery ” and “ Darwin ”</a:t>
            </a:r>
          </a:p>
          <a:p>
            <a:pPr>
              <a:defRPr/>
            </a:pPr>
            <a:r>
              <a:rPr lang="en-US" dirty="0"/>
              <a:t>will yield hundreds (if not thousands) of results, often in science</a:t>
            </a:r>
          </a:p>
          <a:p>
            <a:pPr>
              <a:defRPr/>
            </a:pPr>
            <a:r>
              <a:rPr lang="en-US" dirty="0"/>
              <a:t>headlines referring to the mystery as “ solved. ”</a:t>
            </a:r>
          </a:p>
          <a:p>
            <a:pPr>
              <a:defRPr/>
            </a:pPr>
            <a:r>
              <a:rPr lang="en-US" dirty="0"/>
              <a:t>Over the course of the last century, Darwin ’ s abominable</a:t>
            </a:r>
          </a:p>
          <a:p>
            <a:pPr>
              <a:defRPr/>
            </a:pPr>
            <a:r>
              <a:rPr lang="en-US" dirty="0"/>
              <a:t>mystery has become synonymous with the complexities and often</a:t>
            </a:r>
          </a:p>
          <a:p>
            <a:pPr>
              <a:defRPr/>
            </a:pPr>
            <a:r>
              <a:rPr lang="en-US" dirty="0"/>
              <a:t>seemingly impenetrable questions surrounding the origin</a:t>
            </a:r>
          </a:p>
          <a:p>
            <a:pPr>
              <a:defRPr/>
            </a:pPr>
            <a:r>
              <a:rPr lang="en-US" dirty="0"/>
              <a:t>and earliest phases of angiosperm evolutionary history. Meanings</a:t>
            </a:r>
          </a:p>
          <a:p>
            <a:pPr>
              <a:defRPr/>
            </a:pPr>
            <a:r>
              <a:rPr lang="en-US" dirty="0"/>
              <a:t>ascribed to Darwin ’ s abominable mystery are highly variable</a:t>
            </a:r>
          </a:p>
          <a:p>
            <a:pPr>
              <a:defRPr/>
            </a:pPr>
            <a:r>
              <a:rPr lang="en-US" dirty="0"/>
              <a:t>and include the </a:t>
            </a:r>
            <a:r>
              <a:rPr lang="en-US" dirty="0" err="1"/>
              <a:t>phylogenetic</a:t>
            </a:r>
            <a:r>
              <a:rPr lang="en-US" dirty="0"/>
              <a:t> relationships of angiosperms</a:t>
            </a:r>
          </a:p>
          <a:p>
            <a:pPr>
              <a:defRPr/>
            </a:pPr>
            <a:r>
              <a:rPr lang="en-US" dirty="0"/>
              <a:t>to other seed plant lineages; the </a:t>
            </a:r>
            <a:r>
              <a:rPr lang="en-US" dirty="0" err="1"/>
              <a:t>phylogenetic</a:t>
            </a:r>
            <a:r>
              <a:rPr lang="en-US" dirty="0"/>
              <a:t> relationships of</a:t>
            </a:r>
          </a:p>
          <a:p>
            <a:pPr>
              <a:defRPr/>
            </a:pPr>
            <a:r>
              <a:rPr lang="en-US" dirty="0"/>
              <a:t>major </a:t>
            </a:r>
            <a:r>
              <a:rPr lang="en-US" dirty="0" err="1"/>
              <a:t>clades</a:t>
            </a:r>
            <a:r>
              <a:rPr lang="en-US" dirty="0"/>
              <a:t> within angiosperms; the search for the fossil precursors</a:t>
            </a:r>
          </a:p>
          <a:p>
            <a:pPr>
              <a:defRPr/>
            </a:pPr>
            <a:r>
              <a:rPr lang="en-US" dirty="0"/>
              <a:t>of fl </a:t>
            </a:r>
            <a:r>
              <a:rPr lang="en-US" dirty="0" err="1"/>
              <a:t>owering</a:t>
            </a:r>
            <a:r>
              <a:rPr lang="en-US" dirty="0"/>
              <a:t> plants; the search for the earliest fossil</a:t>
            </a:r>
          </a:p>
          <a:p>
            <a:pPr>
              <a:defRPr/>
            </a:pPr>
            <a:r>
              <a:rPr lang="en-US" dirty="0"/>
              <a:t>1 Manuscript received 28 April 2008; revision accepted 11 June 2008.</a:t>
            </a:r>
          </a:p>
          <a:p>
            <a:pPr>
              <a:defRPr/>
            </a:pPr>
            <a:r>
              <a:rPr lang="en-US" dirty="0"/>
              <a:t>The author thanks J. Browne, P. Crane, P. </a:t>
            </a:r>
            <a:r>
              <a:rPr lang="en-US" dirty="0" err="1"/>
              <a:t>Diggle</a:t>
            </a:r>
            <a:r>
              <a:rPr lang="en-US" dirty="0"/>
              <a:t>, S. Renner, R.</a:t>
            </a:r>
          </a:p>
          <a:p>
            <a:pPr>
              <a:defRPr/>
            </a:pPr>
            <a:r>
              <a:rPr lang="en-US" dirty="0" err="1"/>
              <a:t>Robichaux</a:t>
            </a:r>
            <a:r>
              <a:rPr lang="en-US" dirty="0"/>
              <a:t>, and R. </a:t>
            </a:r>
            <a:r>
              <a:rPr lang="en-US" dirty="0" err="1"/>
              <a:t>Stockey</a:t>
            </a:r>
            <a:r>
              <a:rPr lang="en-US" dirty="0"/>
              <a:t> for suggestions for the improvement of the</a:t>
            </a:r>
          </a:p>
          <a:p>
            <a:pPr>
              <a:defRPr/>
            </a:pPr>
            <a:r>
              <a:rPr lang="en-US" dirty="0"/>
              <a:t>manuscript, Y. </a:t>
            </a:r>
            <a:r>
              <a:rPr lang="en-US" dirty="0" err="1"/>
              <a:t>Linhart</a:t>
            </a:r>
            <a:r>
              <a:rPr lang="en-US" dirty="0"/>
              <a:t> and E. Smith for assistance with French – English</a:t>
            </a:r>
          </a:p>
          <a:p>
            <a:pPr>
              <a:defRPr/>
            </a:pPr>
            <a:r>
              <a:rPr lang="en-US" dirty="0"/>
              <a:t>translation, A. Mayer for assistance with German – English translation, P.</a:t>
            </a:r>
          </a:p>
          <a:p>
            <a:pPr>
              <a:defRPr/>
            </a:pPr>
            <a:r>
              <a:rPr lang="en-US" dirty="0" err="1"/>
              <a:t>Endress</a:t>
            </a:r>
            <a:r>
              <a:rPr lang="en-US" dirty="0"/>
              <a:t> for help tracking down a portrait of Oswald </a:t>
            </a:r>
            <a:r>
              <a:rPr lang="en-US" dirty="0" err="1"/>
              <a:t>Heer</a:t>
            </a:r>
            <a:r>
              <a:rPr lang="en-US" dirty="0"/>
              <a:t>, and A. </a:t>
            </a:r>
            <a:r>
              <a:rPr lang="en-US" dirty="0" err="1"/>
              <a:t>Pearn</a:t>
            </a:r>
            <a:r>
              <a:rPr lang="en-US" dirty="0"/>
              <a:t> and</a:t>
            </a:r>
          </a:p>
          <a:p>
            <a:pPr>
              <a:defRPr/>
            </a:pPr>
            <a:r>
              <a:rPr lang="en-US" dirty="0"/>
              <a:t>E. Smith of the Darwin Correspondence Project for the extraordinary</a:t>
            </a:r>
          </a:p>
          <a:p>
            <a:pPr>
              <a:defRPr/>
            </a:pPr>
            <a:r>
              <a:rPr lang="en-US" dirty="0"/>
              <a:t>measures taken to provide access to previously unpublished letters to and</a:t>
            </a:r>
          </a:p>
          <a:p>
            <a:pPr>
              <a:defRPr/>
            </a:pPr>
            <a:r>
              <a:rPr lang="en-US" dirty="0"/>
              <a:t>from Charles Darwin. This research was supported by grants from the</a:t>
            </a:r>
          </a:p>
          <a:p>
            <a:pPr>
              <a:defRPr/>
            </a:pPr>
            <a:r>
              <a:rPr lang="en-US" dirty="0"/>
              <a:t>National Science Foundation and the University of Colorado Committee</a:t>
            </a:r>
          </a:p>
          <a:p>
            <a:pPr>
              <a:defRPr/>
            </a:pPr>
            <a:r>
              <a:rPr lang="en-US" dirty="0"/>
              <a:t>on Research and Creative Works. To B.L.F., whose love of literature and</a:t>
            </a:r>
          </a:p>
          <a:p>
            <a:pPr>
              <a:defRPr/>
            </a:pPr>
            <a:r>
              <a:rPr lang="fr-FR" dirty="0" err="1"/>
              <a:t>history</a:t>
            </a:r>
            <a:r>
              <a:rPr lang="fr-FR" dirty="0"/>
              <a:t> </a:t>
            </a:r>
            <a:r>
              <a:rPr lang="fr-FR" dirty="0" err="1"/>
              <a:t>inspired</a:t>
            </a:r>
            <a:r>
              <a:rPr lang="fr-FR" dirty="0"/>
              <a:t> </a:t>
            </a:r>
            <a:r>
              <a:rPr lang="fr-FR" dirty="0" err="1"/>
              <a:t>this</a:t>
            </a:r>
            <a:r>
              <a:rPr lang="fr-FR" dirty="0"/>
              <a:t>.</a:t>
            </a:r>
          </a:p>
          <a:p>
            <a:pPr>
              <a:defRPr/>
            </a:pPr>
            <a:r>
              <a:rPr lang="fr-FR" dirty="0"/>
              <a:t>2 E-mail: ned@colorado.edu</a:t>
            </a:r>
          </a:p>
          <a:p>
            <a:pPr>
              <a:defRPr/>
            </a:pPr>
            <a:r>
              <a:rPr lang="fr-FR" dirty="0" err="1"/>
              <a:t>doi</a:t>
            </a:r>
            <a:r>
              <a:rPr lang="fr-FR" dirty="0"/>
              <a:t>:10.3732/</a:t>
            </a:r>
            <a:r>
              <a:rPr lang="fr-FR" dirty="0" err="1"/>
              <a:t>ajb</a:t>
            </a:r>
            <a:r>
              <a:rPr lang="fr-FR" dirty="0"/>
              <a:t>.0800150</a:t>
            </a:r>
          </a:p>
          <a:p>
            <a:pPr>
              <a:defRPr/>
            </a:pPr>
            <a:r>
              <a:rPr lang="en-US" b="1" dirty="0"/>
              <a:t>THE MEANING OF DARWIN ’ S “ ABOMINABLE MYSTERY ” 1</a:t>
            </a:r>
          </a:p>
          <a:p>
            <a:pPr>
              <a:defRPr/>
            </a:pPr>
            <a:r>
              <a:rPr lang="fr-FR" dirty="0"/>
              <a:t>William E. Friedman 2</a:t>
            </a:r>
          </a:p>
          <a:p>
            <a:pPr>
              <a:defRPr/>
            </a:pPr>
            <a:r>
              <a:rPr lang="en-US" dirty="0"/>
              <a:t>Department of Ecology and Evolutionary Biology, University of Colorado, Boulder, Colorado 80309 USA</a:t>
            </a:r>
          </a:p>
          <a:p>
            <a:pPr>
              <a:defRPr/>
            </a:pPr>
            <a:r>
              <a:rPr lang="en-US" dirty="0"/>
              <a:t>Charles Darwin ’ s “ abominable mystery ” has come to symbolize just about all aspects of the origin and early evolution of fl </a:t>
            </a:r>
            <a:r>
              <a:rPr lang="en-US" dirty="0" err="1"/>
              <a:t>owering</a:t>
            </a:r>
            <a:endParaRPr lang="en-US" dirty="0"/>
          </a:p>
          <a:p>
            <a:pPr>
              <a:defRPr/>
            </a:pPr>
            <a:r>
              <a:rPr lang="en-US" dirty="0"/>
              <a:t>plants. Yet, there has never been an analysis of precisely what Darwin thought was so abominably mysterious. Here I explicate</a:t>
            </a:r>
          </a:p>
          <a:p>
            <a:pPr>
              <a:defRPr/>
            </a:pPr>
            <a:r>
              <a:rPr lang="en-US" dirty="0"/>
              <a:t>Darwin ’ s thoughts and frustrations with the fossil record of fl </a:t>
            </a:r>
            <a:r>
              <a:rPr lang="en-US" dirty="0" err="1"/>
              <a:t>owering</a:t>
            </a:r>
            <a:r>
              <a:rPr lang="en-US" dirty="0"/>
              <a:t> plants as revealed in correspondence with Joseph</a:t>
            </a:r>
          </a:p>
          <a:p>
            <a:pPr>
              <a:defRPr/>
            </a:pPr>
            <a:r>
              <a:rPr lang="en-US" dirty="0"/>
              <a:t>Hooker, Gaston de </a:t>
            </a:r>
            <a:r>
              <a:rPr lang="en-US" dirty="0" err="1"/>
              <a:t>Saporta</a:t>
            </a:r>
            <a:r>
              <a:rPr lang="en-US" dirty="0"/>
              <a:t>, and Oswald </a:t>
            </a:r>
            <a:r>
              <a:rPr lang="en-US" dirty="0" err="1"/>
              <a:t>Heer</a:t>
            </a:r>
            <a:r>
              <a:rPr lang="en-US" dirty="0"/>
              <a:t> between 1875 and 1881. I also examine the essay by John Ball that prompted Darwin</a:t>
            </a:r>
          </a:p>
          <a:p>
            <a:pPr>
              <a:defRPr/>
            </a:pPr>
            <a:r>
              <a:rPr lang="en-US" dirty="0"/>
              <a:t>to write his “ abominable mystery ” letter to Hooker in July of 1879. Contrary to what is generally believed, Darwin ’ s abominable</a:t>
            </a:r>
          </a:p>
          <a:p>
            <a:pPr>
              <a:defRPr/>
            </a:pPr>
            <a:r>
              <a:rPr lang="en-US" dirty="0"/>
              <a:t>mystery has little if anything to do with the fossil prehistory of angiosperms, </a:t>
            </a:r>
            <a:r>
              <a:rPr lang="en-US" dirty="0" err="1"/>
              <a:t>identifi</a:t>
            </a:r>
            <a:r>
              <a:rPr lang="en-US" dirty="0"/>
              <a:t> </a:t>
            </a:r>
            <a:r>
              <a:rPr lang="en-US" dirty="0" err="1"/>
              <a:t>cation</a:t>
            </a:r>
            <a:r>
              <a:rPr lang="en-US" dirty="0"/>
              <a:t> of the closest relatives of</a:t>
            </a:r>
          </a:p>
          <a:p>
            <a:pPr>
              <a:defRPr/>
            </a:pPr>
            <a:r>
              <a:rPr lang="en-US" dirty="0"/>
              <a:t>fl </a:t>
            </a:r>
            <a:r>
              <a:rPr lang="en-US" dirty="0" err="1"/>
              <a:t>owering</a:t>
            </a:r>
            <a:r>
              <a:rPr lang="en-US" dirty="0"/>
              <a:t> plants, questions of the homologies (and character transformations) of </a:t>
            </a:r>
            <a:r>
              <a:rPr lang="en-US" dirty="0" err="1"/>
              <a:t>defi</a:t>
            </a:r>
            <a:r>
              <a:rPr lang="en-US" dirty="0"/>
              <a:t> </a:t>
            </a:r>
            <a:r>
              <a:rPr lang="en-US" dirty="0" err="1"/>
              <a:t>ning</a:t>
            </a:r>
            <a:r>
              <a:rPr lang="en-US" dirty="0"/>
              <a:t> features of fl </a:t>
            </a:r>
            <a:r>
              <a:rPr lang="en-US" dirty="0" err="1"/>
              <a:t>owering</a:t>
            </a:r>
            <a:r>
              <a:rPr lang="en-US" dirty="0"/>
              <a:t> plants, or the phylogeny</a:t>
            </a:r>
          </a:p>
          <a:p>
            <a:pPr>
              <a:defRPr/>
            </a:pPr>
            <a:r>
              <a:rPr lang="en-US" dirty="0"/>
              <a:t>of fl </a:t>
            </a:r>
            <a:r>
              <a:rPr lang="en-US" dirty="0" err="1"/>
              <a:t>owering</a:t>
            </a:r>
            <a:r>
              <a:rPr lang="en-US" dirty="0"/>
              <a:t> plants themselves. Darwin ’ s abominable mystery and his abiding interest in the radiation of angiosperms were</a:t>
            </a:r>
          </a:p>
          <a:p>
            <a:pPr>
              <a:defRPr/>
            </a:pPr>
            <a:r>
              <a:rPr lang="en-US" dirty="0"/>
              <a:t>never driven primarily by a need to understand the literal text of the evolutionary history of fl </a:t>
            </a:r>
            <a:r>
              <a:rPr lang="en-US" dirty="0" err="1"/>
              <a:t>owering</a:t>
            </a:r>
            <a:r>
              <a:rPr lang="en-US" dirty="0"/>
              <a:t> plants. Rather, Darwin was</a:t>
            </a:r>
          </a:p>
          <a:p>
            <a:pPr>
              <a:defRPr/>
            </a:pPr>
            <a:r>
              <a:rPr lang="en-US" dirty="0"/>
              <a:t>deeply bothered by what he perceived to be an abrupt origin and highly accelerated rate of </a:t>
            </a:r>
            <a:r>
              <a:rPr lang="en-US" dirty="0" err="1"/>
              <a:t>diversifi</a:t>
            </a:r>
            <a:r>
              <a:rPr lang="en-US" dirty="0"/>
              <a:t> </a:t>
            </a:r>
            <a:r>
              <a:rPr lang="en-US" dirty="0" err="1"/>
              <a:t>cation</a:t>
            </a:r>
            <a:r>
              <a:rPr lang="en-US" dirty="0"/>
              <a:t> of fl </a:t>
            </a:r>
            <a:r>
              <a:rPr lang="en-US" dirty="0" err="1"/>
              <a:t>owering</a:t>
            </a:r>
            <a:r>
              <a:rPr lang="en-US" dirty="0"/>
              <a:t> plants in</a:t>
            </a:r>
          </a:p>
          <a:p>
            <a:pPr>
              <a:defRPr/>
            </a:pPr>
            <a:r>
              <a:rPr lang="en-US" dirty="0"/>
              <a:t>the mid-Cretaceous. This led Darwin to create speculative arguments for a long, gradual, and undiscovered pre-Cretaceous history</a:t>
            </a:r>
          </a:p>
          <a:p>
            <a:pPr>
              <a:defRPr/>
            </a:pPr>
            <a:r>
              <a:rPr lang="en-US" dirty="0"/>
              <a:t>of fl </a:t>
            </a:r>
            <a:r>
              <a:rPr lang="en-US" dirty="0" err="1"/>
              <a:t>owering</a:t>
            </a:r>
            <a:r>
              <a:rPr lang="en-US" dirty="0"/>
              <a:t> plants on a lost island or continent. Darwin also took refuge in the possibility that a rapid </a:t>
            </a:r>
            <a:r>
              <a:rPr lang="en-US" dirty="0" err="1"/>
              <a:t>diversifi</a:t>
            </a:r>
            <a:r>
              <a:rPr lang="en-US" dirty="0"/>
              <a:t> </a:t>
            </a:r>
            <a:r>
              <a:rPr lang="en-US" dirty="0" err="1"/>
              <a:t>cation</a:t>
            </a:r>
            <a:r>
              <a:rPr lang="en-US" dirty="0"/>
              <a:t> of fl </a:t>
            </a:r>
            <a:r>
              <a:rPr lang="en-US" dirty="0" err="1"/>
              <a:t>owering</a:t>
            </a:r>
            <a:endParaRPr lang="en-US" dirty="0"/>
          </a:p>
          <a:p>
            <a:pPr>
              <a:defRPr/>
            </a:pPr>
            <a:r>
              <a:rPr lang="en-US" dirty="0"/>
              <a:t>plants in the mid-Cretaceous might, if real, have a biological explanation involving </a:t>
            </a:r>
            <a:r>
              <a:rPr lang="en-US" dirty="0" err="1"/>
              <a:t>coevolutionary</a:t>
            </a:r>
            <a:r>
              <a:rPr lang="en-US" dirty="0"/>
              <a:t> interactions between pollinating</a:t>
            </a:r>
          </a:p>
          <a:p>
            <a:pPr>
              <a:defRPr/>
            </a:pPr>
            <a:r>
              <a:rPr lang="en-US" dirty="0"/>
              <a:t>insects and angiosperms. Nevertheless, although generations of plant biologists have seized upon Darwin ’ s abominable mystery</a:t>
            </a:r>
          </a:p>
          <a:p>
            <a:pPr>
              <a:defRPr/>
            </a:pPr>
            <a:r>
              <a:rPr lang="en-US" dirty="0"/>
              <a:t>as a metaphor for their struggle to understand angiosperm history, the evidence strongly suggests that the abominable mystery</a:t>
            </a:r>
          </a:p>
          <a:p>
            <a:pPr>
              <a:defRPr/>
            </a:pPr>
            <a:r>
              <a:rPr lang="en-US" dirty="0"/>
              <a:t>is not about angiosperms per se. On the contrary, Darwin ’ s abominable mystery is about his abhorrence that evolution could be</a:t>
            </a:r>
          </a:p>
          <a:p>
            <a:pPr>
              <a:defRPr/>
            </a:pPr>
            <a:r>
              <a:rPr lang="en-US" dirty="0"/>
              <a:t>both rapid and potentially even </a:t>
            </a:r>
            <a:r>
              <a:rPr lang="en-US" dirty="0" err="1"/>
              <a:t>saltational</a:t>
            </a:r>
            <a:r>
              <a:rPr lang="en-US" dirty="0"/>
              <a:t>. Throughout the last years of his life, it just so happens that fl </a:t>
            </a:r>
            <a:r>
              <a:rPr lang="en-US" dirty="0" err="1"/>
              <a:t>owering</a:t>
            </a:r>
            <a:r>
              <a:rPr lang="en-US" dirty="0"/>
              <a:t> plants, among all</a:t>
            </a:r>
          </a:p>
          <a:p>
            <a:pPr>
              <a:defRPr/>
            </a:pPr>
            <a:r>
              <a:rPr lang="en-US" dirty="0"/>
              <a:t>groups of organisms, presented Darwin with the most extreme exception to his strongly held notion </a:t>
            </a:r>
            <a:r>
              <a:rPr lang="en-US" i="1" dirty="0" err="1"/>
              <a:t>natura</a:t>
            </a:r>
            <a:r>
              <a:rPr lang="en-US" i="1" dirty="0"/>
              <a:t> non </a:t>
            </a:r>
            <a:r>
              <a:rPr lang="en-US" i="1" dirty="0" err="1"/>
              <a:t>facit</a:t>
            </a:r>
            <a:r>
              <a:rPr lang="en-US" i="1" dirty="0"/>
              <a:t> </a:t>
            </a:r>
            <a:r>
              <a:rPr lang="en-US" i="1" dirty="0" err="1"/>
              <a:t>saltum</a:t>
            </a:r>
            <a:r>
              <a:rPr lang="en-US" i="1" dirty="0"/>
              <a:t> , nature</a:t>
            </a:r>
          </a:p>
          <a:p>
            <a:pPr>
              <a:defRPr/>
            </a:pPr>
            <a:r>
              <a:rPr lang="en-US" dirty="0"/>
              <a:t>does not make a leap.</a:t>
            </a:r>
            <a:endParaRPr lang="el-GR" dirty="0"/>
          </a:p>
        </p:txBody>
      </p:sp>
      <p:sp>
        <p:nvSpPr>
          <p:cNvPr id="54276" name="3 - Θέση αριθμού διαφάνειας"/>
          <p:cNvSpPr>
            <a:spLocks noGrp="1"/>
          </p:cNvSpPr>
          <p:nvPr>
            <p:ph type="sldNum" sz="quarter" idx="5"/>
          </p:nvPr>
        </p:nvSpPr>
        <p:spPr>
          <a:noFill/>
        </p:spPr>
        <p:txBody>
          <a:bodyPr/>
          <a:lstStyle/>
          <a:p>
            <a:fld id="{FE080FFE-7919-4AB8-8880-607C3D386D31}" type="slidenum">
              <a:rPr lang="el-GR" smtClean="0"/>
              <a:pPr/>
              <a:t>103</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l-GR"/>
          </a:p>
        </p:txBody>
      </p:sp>
      <p:sp>
        <p:nvSpPr>
          <p:cNvPr id="172036" name="Slide Number Placeholder 3"/>
          <p:cNvSpPr>
            <a:spLocks noGrp="1"/>
          </p:cNvSpPr>
          <p:nvPr>
            <p:ph type="sldNum" sz="quarter" idx="5"/>
          </p:nvPr>
        </p:nvSpPr>
        <p:spPr>
          <a:noFill/>
        </p:spPr>
        <p:txBody>
          <a:bodyPr/>
          <a:lstStyle/>
          <a:p>
            <a:fld id="{452B7D1E-6A30-480F-AE6F-33C6B87B301E}" type="slidenum">
              <a:rPr lang="el-GR" smtClean="0"/>
              <a:pPr/>
              <a:t>105</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l-GR"/>
          </a:p>
        </p:txBody>
      </p:sp>
      <p:sp>
        <p:nvSpPr>
          <p:cNvPr id="172036" name="Slide Number Placeholder 3"/>
          <p:cNvSpPr>
            <a:spLocks noGrp="1"/>
          </p:cNvSpPr>
          <p:nvPr>
            <p:ph type="sldNum" sz="quarter" idx="5"/>
          </p:nvPr>
        </p:nvSpPr>
        <p:spPr>
          <a:noFill/>
        </p:spPr>
        <p:txBody>
          <a:bodyPr/>
          <a:lstStyle/>
          <a:p>
            <a:fld id="{452B7D1E-6A30-480F-AE6F-33C6B87B301E}" type="slidenum">
              <a:rPr lang="el-GR" smtClean="0"/>
              <a:pPr/>
              <a:t>106</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l-GR"/>
          </a:p>
        </p:txBody>
      </p:sp>
      <p:sp>
        <p:nvSpPr>
          <p:cNvPr id="172036" name="Slide Number Placeholder 3"/>
          <p:cNvSpPr>
            <a:spLocks noGrp="1"/>
          </p:cNvSpPr>
          <p:nvPr>
            <p:ph type="sldNum" sz="quarter" idx="5"/>
          </p:nvPr>
        </p:nvSpPr>
        <p:spPr>
          <a:noFill/>
        </p:spPr>
        <p:txBody>
          <a:bodyPr/>
          <a:lstStyle/>
          <a:p>
            <a:fld id="{452B7D1E-6A30-480F-AE6F-33C6B87B301E}" type="slidenum">
              <a:rPr lang="el-GR" smtClean="0"/>
              <a:pPr/>
              <a:t>107</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Shenyang, Liaoning Province</a:t>
            </a:r>
            <a:endParaRPr lang="el-GR" dirty="0"/>
          </a:p>
        </p:txBody>
      </p:sp>
      <p:sp>
        <p:nvSpPr>
          <p:cNvPr id="4" name="Θέση αριθμού διαφάνειας 3"/>
          <p:cNvSpPr>
            <a:spLocks noGrp="1"/>
          </p:cNvSpPr>
          <p:nvPr>
            <p:ph type="sldNum" sz="quarter" idx="5"/>
          </p:nvPr>
        </p:nvSpPr>
        <p:spPr/>
        <p:txBody>
          <a:bodyPr/>
          <a:lstStyle/>
          <a:p>
            <a:pPr>
              <a:defRPr/>
            </a:pPr>
            <a:fld id="{215AB267-89BB-42FD-9AE9-4BB5CEBD1870}" type="slidenum">
              <a:rPr lang="el-GR" smtClean="0"/>
              <a:pPr>
                <a:defRPr/>
              </a:pPr>
              <a:t>111</a:t>
            </a:fld>
            <a:endParaRPr lang="el-GR"/>
          </a:p>
        </p:txBody>
      </p:sp>
    </p:spTree>
    <p:extLst>
      <p:ext uri="{BB962C8B-B14F-4D97-AF65-F5344CB8AC3E}">
        <p14:creationId xmlns="" xmlns:p14="http://schemas.microsoft.com/office/powerpoint/2010/main" val="21082097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118</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A review of recent advances in the study of early</a:t>
            </a:r>
          </a:p>
          <a:p>
            <a:r>
              <a:rPr lang="fr-FR" sz="1200" kern="1200" baseline="0" dirty="0" err="1">
                <a:solidFill>
                  <a:schemeClr val="tx1"/>
                </a:solidFill>
                <a:latin typeface="+mn-lt"/>
                <a:ea typeface="+mn-ea"/>
                <a:cs typeface="+mn-cs"/>
              </a:rPr>
              <a:t>angiosperms</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from</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northeastern</a:t>
            </a:r>
            <a:r>
              <a:rPr lang="fr-FR" sz="1200" kern="1200" baseline="0" dirty="0">
                <a:solidFill>
                  <a:schemeClr val="tx1"/>
                </a:solidFill>
                <a:latin typeface="+mn-lt"/>
                <a:ea typeface="+mn-ea"/>
                <a:cs typeface="+mn-cs"/>
              </a:rPr>
              <a:t> China</a:t>
            </a:r>
          </a:p>
          <a:p>
            <a:r>
              <a:rPr lang="pt-BR" sz="1200" kern="1200" baseline="0" dirty="0">
                <a:solidFill>
                  <a:schemeClr val="tx1"/>
                </a:solidFill>
                <a:latin typeface="+mn-lt"/>
                <a:ea typeface="+mn-ea"/>
                <a:cs typeface="+mn-cs"/>
              </a:rPr>
              <a:t>Ge Suna</a:t>
            </a:r>
            <a:r>
              <a:rPr lang="pt-BR" sz="1200" i="1" kern="1200" baseline="0" dirty="0">
                <a:solidFill>
                  <a:schemeClr val="tx1"/>
                </a:solidFill>
                <a:latin typeface="+mn-lt"/>
                <a:ea typeface="+mn-ea"/>
                <a:cs typeface="+mn-cs"/>
              </a:rPr>
              <a:t>,b,c,∗, David L. Dilcher c,d, Shao-Lin Zheng e</a:t>
            </a:r>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119</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123</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124</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l-GR"/>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125</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3A12972-699D-4F9E-B124-4B60E08E896A}" type="slidenum">
              <a:rPr lang="el-GR" smtClean="0"/>
              <a:pPr/>
              <a:t>12</a:t>
            </a:fld>
            <a:endParaRPr lang="el-GR"/>
          </a:p>
        </p:txBody>
      </p:sp>
    </p:spTree>
    <p:extLst>
      <p:ext uri="{BB962C8B-B14F-4D97-AF65-F5344CB8AC3E}">
        <p14:creationId xmlns="" xmlns:p14="http://schemas.microsoft.com/office/powerpoint/2010/main" val="39881783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l-GR" dirty="0"/>
              <a:t>Από εργασία διαφάνειας 12</a:t>
            </a:r>
            <a:r>
              <a:rPr lang="en-US" dirty="0"/>
              <a:t>2</a:t>
            </a:r>
            <a:endParaRPr lang="el-GR" dirty="0"/>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126</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Από εργασία διαφάνειας 12</a:t>
            </a:r>
            <a:r>
              <a:rPr lang="en-US" dirty="0"/>
              <a:t>2</a:t>
            </a:r>
            <a:endParaRPr lang="el-GR" dirty="0"/>
          </a:p>
          <a:p>
            <a:endParaRPr lang="el-GR" dirty="0"/>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127</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Από εργασία διαφάνειας 12</a:t>
            </a:r>
            <a:r>
              <a:rPr lang="en-US" dirty="0"/>
              <a:t>2</a:t>
            </a:r>
            <a:endParaRPr lang="el-GR" dirty="0"/>
          </a:p>
          <a:p>
            <a:endParaRPr lang="el-GR" dirty="0"/>
          </a:p>
        </p:txBody>
      </p:sp>
      <p:sp>
        <p:nvSpPr>
          <p:cNvPr id="63492" name="Slide Number Placeholder 3"/>
          <p:cNvSpPr>
            <a:spLocks noGrp="1"/>
          </p:cNvSpPr>
          <p:nvPr>
            <p:ph type="sldNum" sz="quarter" idx="5"/>
          </p:nvPr>
        </p:nvSpPr>
        <p:spPr>
          <a:noFill/>
        </p:spPr>
        <p:txBody>
          <a:bodyPr/>
          <a:lstStyle/>
          <a:p>
            <a:fld id="{72CA2472-BCE8-4D4A-8606-90FDAA168626}" type="slidenum">
              <a:rPr lang="el-GR" smtClean="0"/>
              <a:pPr/>
              <a:t>128</a:t>
            </a:fld>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Από εργασία διαφάνειας 1</a:t>
            </a:r>
            <a:r>
              <a:rPr lang="en-US" dirty="0"/>
              <a:t>26</a:t>
            </a:r>
            <a:endParaRPr 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130</a:t>
            </a:fld>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131</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20/11/2025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67E73-1597-4B2C-AD0C-CE1DA10901A6}" type="datetimeFigureOut">
              <a:rPr lang="el-GR" smtClean="0"/>
              <a:pPr/>
              <a:t>20/11/2025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EBB8B-197A-4270-B23A-8D060366524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34.emf"/><Relationship Id="rId4" Type="http://schemas.openxmlformats.org/officeDocument/2006/relationships/image" Target="../media/image133.emf"/></Relationships>
</file>

<file path=ppt/slides/_rels/slide108.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xml"/><Relationship Id="rId4" Type="http://schemas.openxmlformats.org/officeDocument/2006/relationships/image" Target="../media/image140.emf"/></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1.xml"/><Relationship Id="rId4" Type="http://schemas.openxmlformats.org/officeDocument/2006/relationships/image" Target="../media/image167.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ucmp.berkeley.edu/paleozoic/paleozoicevents.map"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hyperlink" Target="https://doi.org/10.1016/j.tplants.2022.05.005" TargetMode="Externa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www.madland.science/greening.php" TargetMode="External"/><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hyperlink" Target="https://doi.org/10.1016/j.tplants.2022.05.005"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8.png"/><Relationship Id="rId1" Type="http://schemas.openxmlformats.org/officeDocument/2006/relationships/slideLayout" Target="../slideLayouts/slideLayout1.xml"/><Relationship Id="rId5" Type="http://schemas.openxmlformats.org/officeDocument/2006/relationships/hyperlink" Target="https://doi.org/10.1016/j.tplants.2022.05.005" TargetMode="External"/><Relationship Id="rId4" Type="http://schemas.openxmlformats.org/officeDocument/2006/relationships/image" Target="../media/image11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057" y="1916832"/>
            <a:ext cx="6294287" cy="1754326"/>
          </a:xfrm>
          <a:prstGeom prst="rect">
            <a:avLst/>
          </a:prstGeom>
          <a:noFill/>
        </p:spPr>
        <p:txBody>
          <a:bodyPr wrap="none" rtlCol="0">
            <a:spAutoFit/>
          </a:bodyPr>
          <a:lstStyle/>
          <a:p>
            <a:r>
              <a:rPr lang="el-GR" sz="5400" b="1" dirty="0">
                <a:solidFill>
                  <a:srgbClr val="99FF33"/>
                </a:solidFill>
              </a:rPr>
              <a:t>Η Εξέλιξη των Φυτών</a:t>
            </a:r>
            <a:endParaRPr lang="en-US" sz="5400" b="1" dirty="0">
              <a:solidFill>
                <a:srgbClr val="99FF33"/>
              </a:solidFill>
            </a:endParaRPr>
          </a:p>
          <a:p>
            <a:pPr algn="ctr"/>
            <a:r>
              <a:rPr lang="en-US" sz="5400" b="1" dirty="0">
                <a:solidFill>
                  <a:srgbClr val="99FF33"/>
                </a:solidFill>
              </a:rPr>
              <a:t>3</a:t>
            </a:r>
            <a:endParaRPr lang="el-GR" sz="5400" b="1" dirty="0">
              <a:solidFill>
                <a:srgbClr val="99FF33"/>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057" y="1916832"/>
            <a:ext cx="6294287" cy="1754326"/>
          </a:xfrm>
          <a:prstGeom prst="rect">
            <a:avLst/>
          </a:prstGeom>
          <a:noFill/>
        </p:spPr>
        <p:txBody>
          <a:bodyPr wrap="none" rtlCol="0">
            <a:spAutoFit/>
          </a:bodyPr>
          <a:lstStyle/>
          <a:p>
            <a:r>
              <a:rPr lang="el-GR" sz="5400" b="1" dirty="0">
                <a:solidFill>
                  <a:srgbClr val="99FF33"/>
                </a:solidFill>
              </a:rPr>
              <a:t>Η Εξέλιξη των Φυτών</a:t>
            </a:r>
            <a:endParaRPr lang="en-US" sz="5400" b="1" dirty="0">
              <a:solidFill>
                <a:srgbClr val="99FF33"/>
              </a:solidFill>
            </a:endParaRPr>
          </a:p>
          <a:p>
            <a:pPr algn="ctr"/>
            <a:r>
              <a:rPr lang="en-US" sz="5400" b="1" dirty="0">
                <a:solidFill>
                  <a:srgbClr val="99FF33"/>
                </a:solidFill>
              </a:rPr>
              <a:t>3</a:t>
            </a:r>
            <a:endParaRPr lang="el-GR" sz="5400" b="1" dirty="0">
              <a:solidFill>
                <a:srgbClr val="99FF33"/>
              </a:solidFill>
            </a:endParaRPr>
          </a:p>
        </p:txBody>
      </p:sp>
      <p:pic>
        <p:nvPicPr>
          <p:cNvPr id="1026" name="Picture 2"/>
          <p:cNvPicPr>
            <a:picLocks noChangeAspect="1" noChangeArrowheads="1"/>
          </p:cNvPicPr>
          <p:nvPr/>
        </p:nvPicPr>
        <p:blipFill>
          <a:blip r:embed="rId2" cstate="print"/>
          <a:srcRect/>
          <a:stretch>
            <a:fillRect/>
          </a:stretch>
        </p:blipFill>
        <p:spPr bwMode="auto">
          <a:xfrm>
            <a:off x="0" y="620688"/>
            <a:ext cx="9144000" cy="5183167"/>
          </a:xfrm>
          <a:prstGeom prst="rect">
            <a:avLst/>
          </a:prstGeom>
          <a:noFill/>
          <a:ln w="9525">
            <a:noFill/>
            <a:miter lim="800000"/>
            <a:headEnd/>
            <a:tailEnd/>
          </a:ln>
        </p:spPr>
      </p:pic>
      <p:sp>
        <p:nvSpPr>
          <p:cNvPr id="4" name="3 - TextBox"/>
          <p:cNvSpPr txBox="1"/>
          <p:nvPr/>
        </p:nvSpPr>
        <p:spPr>
          <a:xfrm>
            <a:off x="6084168" y="6304002"/>
            <a:ext cx="3087705" cy="553998"/>
          </a:xfrm>
          <a:prstGeom prst="rect">
            <a:avLst/>
          </a:prstGeom>
          <a:noFill/>
        </p:spPr>
        <p:txBody>
          <a:bodyPr wrap="none" rtlCol="0">
            <a:spAutoFit/>
          </a:bodyPr>
          <a:lstStyle/>
          <a:p>
            <a:r>
              <a:rPr lang="en-US" sz="1000" b="1" dirty="0" smtClean="0"/>
              <a:t>https://www.youtube.com/watch?v=vahz8HX9CKw </a:t>
            </a:r>
          </a:p>
          <a:p>
            <a:r>
              <a:rPr lang="en-US" sz="1000" b="1" dirty="0" smtClean="0"/>
              <a:t>University of Oxford Botanic Garden and Arboretum</a:t>
            </a:r>
          </a:p>
          <a:p>
            <a:r>
              <a:rPr lang="fr-FR" sz="1000" b="1" dirty="0" smtClean="0"/>
              <a:t>Dr Paul </a:t>
            </a:r>
            <a:r>
              <a:rPr lang="fr-FR" sz="1000" b="1" dirty="0" err="1" smtClean="0"/>
              <a:t>Kenrick's</a:t>
            </a:r>
            <a:r>
              <a:rPr lang="fr-FR" sz="1000" b="1" dirty="0" smtClean="0"/>
              <a:t> </a:t>
            </a:r>
            <a:r>
              <a:rPr lang="fr-FR" sz="1000" b="1" dirty="0" err="1" smtClean="0"/>
              <a:t>Autumn</a:t>
            </a:r>
            <a:r>
              <a:rPr lang="fr-FR" sz="1000" b="1" dirty="0" smtClean="0"/>
              <a:t> Science Lecture (23.10.2025)</a:t>
            </a:r>
            <a:endParaRPr lang="en-US" sz="10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screen"/>
          <a:srcRect/>
          <a:stretch>
            <a:fillRect/>
          </a:stretch>
        </p:blipFill>
        <p:spPr bwMode="auto">
          <a:xfrm>
            <a:off x="306646" y="0"/>
            <a:ext cx="829780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screen"/>
          <a:srcRect/>
          <a:stretch>
            <a:fillRect/>
          </a:stretch>
        </p:blipFill>
        <p:spPr bwMode="auto">
          <a:xfrm>
            <a:off x="227689" y="0"/>
            <a:ext cx="8688621"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36511" y="332656"/>
            <a:ext cx="9180512" cy="6120680"/>
            <a:chOff x="-36511" y="332656"/>
            <a:chExt cx="9180512" cy="6120680"/>
          </a:xfrm>
        </p:grpSpPr>
        <p:pic>
          <p:nvPicPr>
            <p:cNvPr id="22530" name="Εικόνα 1"/>
            <p:cNvPicPr>
              <a:picLocks noChangeAspect="1"/>
            </p:cNvPicPr>
            <p:nvPr/>
          </p:nvPicPr>
          <p:blipFill>
            <a:blip r:embed="rId3" cstate="screen"/>
            <a:srcRect/>
            <a:stretch>
              <a:fillRect/>
            </a:stretch>
          </p:blipFill>
          <p:spPr bwMode="auto">
            <a:xfrm>
              <a:off x="-36511" y="332656"/>
              <a:ext cx="9180512" cy="6102954"/>
            </a:xfrm>
            <a:prstGeom prst="rect">
              <a:avLst/>
            </a:prstGeom>
            <a:noFill/>
            <a:ln w="9525">
              <a:noFill/>
              <a:miter lim="800000"/>
              <a:headEnd/>
              <a:tailEnd/>
            </a:ln>
          </p:spPr>
        </p:pic>
        <p:sp>
          <p:nvSpPr>
            <p:cNvPr id="22531" name="2 - TextBox"/>
            <p:cNvSpPr txBox="1">
              <a:spLocks noChangeArrowheads="1"/>
            </p:cNvSpPr>
            <p:nvPr/>
          </p:nvSpPr>
          <p:spPr bwMode="auto">
            <a:xfrm>
              <a:off x="137170" y="5499229"/>
              <a:ext cx="3714750" cy="954107"/>
            </a:xfrm>
            <a:prstGeom prst="rect">
              <a:avLst/>
            </a:prstGeom>
            <a:noFill/>
            <a:ln w="9525">
              <a:noFill/>
              <a:miter lim="800000"/>
              <a:headEnd/>
              <a:tailEnd/>
            </a:ln>
          </p:spPr>
          <p:txBody>
            <a:bodyPr>
              <a:spAutoFit/>
            </a:bodyPr>
            <a:lstStyle/>
            <a:p>
              <a:r>
                <a:rPr lang="en-US" b="1" dirty="0">
                  <a:solidFill>
                    <a:schemeClr val="accent5">
                      <a:lumMod val="75000"/>
                    </a:schemeClr>
                  </a:solidFill>
                  <a:latin typeface="Calibri" pitchFamily="34" charset="0"/>
                </a:rPr>
                <a:t>C. </a:t>
              </a:r>
              <a:r>
                <a:rPr lang="el-GR" b="1" dirty="0">
                  <a:solidFill>
                    <a:schemeClr val="accent5">
                      <a:lumMod val="75000"/>
                    </a:schemeClr>
                  </a:solidFill>
                  <a:latin typeface="Calibri" pitchFamily="34" charset="0"/>
                </a:rPr>
                <a:t>Darwin</a:t>
              </a:r>
              <a:r>
                <a:rPr lang="en-US" b="1" dirty="0">
                  <a:solidFill>
                    <a:schemeClr val="accent5">
                      <a:lumMod val="75000"/>
                    </a:schemeClr>
                  </a:solidFill>
                  <a:latin typeface="Calibri" pitchFamily="34" charset="0"/>
                </a:rPr>
                <a:t> (1859)</a:t>
              </a:r>
            </a:p>
            <a:p>
              <a:r>
                <a:rPr lang="el-GR" b="1" i="1" dirty="0">
                  <a:solidFill>
                    <a:schemeClr val="accent5">
                      <a:lumMod val="75000"/>
                    </a:schemeClr>
                  </a:solidFill>
                  <a:latin typeface="Calibri" pitchFamily="34" charset="0"/>
                </a:rPr>
                <a:t>On the</a:t>
              </a:r>
              <a:r>
                <a:rPr lang="en-US" b="1" i="1" dirty="0">
                  <a:solidFill>
                    <a:schemeClr val="accent5">
                      <a:lumMod val="75000"/>
                    </a:schemeClr>
                  </a:solidFill>
                  <a:latin typeface="Calibri" pitchFamily="34" charset="0"/>
                </a:rPr>
                <a:t> </a:t>
              </a:r>
              <a:r>
                <a:rPr lang="el-GR" b="1" i="1" dirty="0">
                  <a:solidFill>
                    <a:schemeClr val="accent5">
                      <a:lumMod val="75000"/>
                    </a:schemeClr>
                  </a:solidFill>
                  <a:latin typeface="Calibri" pitchFamily="34" charset="0"/>
                </a:rPr>
                <a:t>Origin of Species</a:t>
              </a:r>
              <a:endParaRPr lang="en-US" b="1" i="1" dirty="0">
                <a:solidFill>
                  <a:schemeClr val="accent5">
                    <a:lumMod val="75000"/>
                  </a:schemeClr>
                </a:solidFill>
                <a:latin typeface="Calibri" pitchFamily="34" charset="0"/>
              </a:endParaRPr>
            </a:p>
            <a:p>
              <a:r>
                <a:rPr lang="en-US" sz="2000" b="1" dirty="0">
                  <a:solidFill>
                    <a:schemeClr val="accent5">
                      <a:lumMod val="75000"/>
                    </a:schemeClr>
                  </a:solidFill>
                  <a:latin typeface="Calibri" pitchFamily="34" charset="0"/>
                </a:rPr>
                <a:t>(chapter 4)</a:t>
              </a:r>
              <a:endParaRPr lang="fr-FR" sz="2000" dirty="0">
                <a:solidFill>
                  <a:schemeClr val="accent5">
                    <a:lumMod val="75000"/>
                  </a:schemeClr>
                </a:solidFill>
                <a:latin typeface="Calibri" pitchFamily="34" charset="0"/>
              </a:endParaRPr>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TextBox"/>
          <p:cNvSpPr txBox="1">
            <a:spLocks noChangeArrowheads="1"/>
          </p:cNvSpPr>
          <p:nvPr/>
        </p:nvSpPr>
        <p:spPr bwMode="auto">
          <a:xfrm>
            <a:off x="285750" y="2852936"/>
            <a:ext cx="8858250" cy="4031873"/>
          </a:xfrm>
          <a:prstGeom prst="rect">
            <a:avLst/>
          </a:prstGeom>
          <a:noFill/>
          <a:ln w="9525">
            <a:noFill/>
            <a:miter lim="800000"/>
            <a:headEnd/>
            <a:tailEnd/>
          </a:ln>
        </p:spPr>
        <p:txBody>
          <a:bodyPr>
            <a:spAutoFit/>
          </a:bodyPr>
          <a:lstStyle/>
          <a:p>
            <a:r>
              <a:rPr lang="en-US" sz="3200" i="1" dirty="0">
                <a:solidFill>
                  <a:srgbClr val="FFFF00"/>
                </a:solidFill>
                <a:latin typeface="Calibri" pitchFamily="34" charset="0"/>
              </a:rPr>
              <a:t>I have just read Ball’s Essay. It is pretty bold. The rapid development</a:t>
            </a:r>
            <a:r>
              <a:rPr lang="el-GR" sz="3200" i="1" dirty="0">
                <a:solidFill>
                  <a:srgbClr val="FFFF00"/>
                </a:solidFill>
                <a:latin typeface="Calibri" pitchFamily="34" charset="0"/>
              </a:rPr>
              <a:t> </a:t>
            </a:r>
            <a:r>
              <a:rPr lang="en-US" sz="3200" i="1" dirty="0">
                <a:solidFill>
                  <a:srgbClr val="FFFF00"/>
                </a:solidFill>
                <a:latin typeface="Calibri" pitchFamily="34" charset="0"/>
              </a:rPr>
              <a:t>as far as we can judge of all the higher plants within</a:t>
            </a:r>
            <a:r>
              <a:rPr lang="el-GR" sz="3200" i="1" dirty="0">
                <a:solidFill>
                  <a:srgbClr val="FFFF00"/>
                </a:solidFill>
                <a:latin typeface="Calibri" pitchFamily="34" charset="0"/>
              </a:rPr>
              <a:t> </a:t>
            </a:r>
            <a:r>
              <a:rPr lang="en-US" sz="3200" i="1" dirty="0">
                <a:solidFill>
                  <a:srgbClr val="FFFF00"/>
                </a:solidFill>
                <a:latin typeface="Calibri" pitchFamily="34" charset="0"/>
              </a:rPr>
              <a:t>recent geological times is an abominable mystery.</a:t>
            </a:r>
          </a:p>
          <a:p>
            <a:endParaRPr lang="en-US" sz="3200" i="1" dirty="0">
              <a:solidFill>
                <a:srgbClr val="FFFF00"/>
              </a:solidFill>
              <a:latin typeface="Calibri" pitchFamily="34" charset="0"/>
            </a:endParaRPr>
          </a:p>
          <a:p>
            <a:r>
              <a:rPr lang="el-GR" sz="3200" dirty="0">
                <a:solidFill>
                  <a:srgbClr val="FFFF00"/>
                </a:solidFill>
                <a:latin typeface="Calibri" pitchFamily="34" charset="0"/>
              </a:rPr>
              <a:t>Απόσπασμα από επιστολή του </a:t>
            </a:r>
            <a:r>
              <a:rPr lang="en-US" sz="3200" dirty="0">
                <a:solidFill>
                  <a:srgbClr val="FFFF00"/>
                </a:solidFill>
                <a:latin typeface="Calibri" pitchFamily="34" charset="0"/>
              </a:rPr>
              <a:t>Charles Darwin </a:t>
            </a:r>
            <a:r>
              <a:rPr lang="el-GR" sz="3200" dirty="0">
                <a:solidFill>
                  <a:srgbClr val="FFFF00"/>
                </a:solidFill>
                <a:latin typeface="Calibri" pitchFamily="34" charset="0"/>
              </a:rPr>
              <a:t>στις 22 Ιουλίου </a:t>
            </a:r>
            <a:r>
              <a:rPr lang="en-US" sz="3200" dirty="0">
                <a:solidFill>
                  <a:srgbClr val="FFFF00"/>
                </a:solidFill>
                <a:latin typeface="Calibri" pitchFamily="34" charset="0"/>
              </a:rPr>
              <a:t>1879 </a:t>
            </a:r>
            <a:r>
              <a:rPr lang="el-GR" sz="3200" dirty="0">
                <a:solidFill>
                  <a:srgbClr val="FFFF00"/>
                </a:solidFill>
                <a:latin typeface="Calibri" pitchFamily="34" charset="0"/>
              </a:rPr>
              <a:t>προς τον </a:t>
            </a:r>
            <a:r>
              <a:rPr lang="fr-FR" sz="3200" dirty="0">
                <a:solidFill>
                  <a:srgbClr val="FFFF00"/>
                </a:solidFill>
                <a:latin typeface="Calibri" pitchFamily="34" charset="0"/>
              </a:rPr>
              <a:t>Joseph Hooker</a:t>
            </a:r>
          </a:p>
          <a:p>
            <a:pPr algn="r"/>
            <a:r>
              <a:rPr lang="en-US" sz="3200" dirty="0">
                <a:solidFill>
                  <a:srgbClr val="FFFF00"/>
                </a:solidFill>
                <a:latin typeface="Calibri" pitchFamily="34" charset="0"/>
              </a:rPr>
              <a:t>d. 1882</a:t>
            </a:r>
            <a:endParaRPr lang="el-GR" sz="3200" dirty="0">
              <a:solidFill>
                <a:srgbClr val="FFFF00"/>
              </a:solidFill>
              <a:latin typeface="Calibri" pitchFamily="34" charset="0"/>
            </a:endParaRPr>
          </a:p>
        </p:txBody>
      </p:sp>
      <p:sp>
        <p:nvSpPr>
          <p:cNvPr id="12" name="11 - TextBox"/>
          <p:cNvSpPr txBox="1"/>
          <p:nvPr/>
        </p:nvSpPr>
        <p:spPr>
          <a:xfrm>
            <a:off x="357188" y="620688"/>
            <a:ext cx="7005637" cy="1754188"/>
          </a:xfrm>
          <a:prstGeom prst="rect">
            <a:avLst/>
          </a:prstGeom>
          <a:noFill/>
        </p:spPr>
        <p:txBody>
          <a:bodyPr wrap="none">
            <a:spAutoFit/>
          </a:bodyPr>
          <a:lstStyle/>
          <a:p>
            <a:pPr>
              <a:defRPr/>
            </a:pPr>
            <a:r>
              <a:rPr lang="el-GR" sz="3600" b="1" dirty="0">
                <a:solidFill>
                  <a:srgbClr val="66FFFF"/>
                </a:solidFill>
                <a:latin typeface="Calibri" pitchFamily="34" charset="0"/>
              </a:rPr>
              <a:t>ΤΟ ΑΠΕΧΘΕΣ ΜΥΣΤΗΡΙΟ</a:t>
            </a:r>
          </a:p>
          <a:p>
            <a:pPr>
              <a:defRPr/>
            </a:pPr>
            <a:r>
              <a:rPr lang="en-US" sz="3600" b="1" dirty="0">
                <a:solidFill>
                  <a:srgbClr val="66FFFF"/>
                </a:solidFill>
                <a:latin typeface="Calibri" pitchFamily="34" charset="0"/>
              </a:rPr>
              <a:t>(THE ABOMINABLE MYSTERY)</a:t>
            </a:r>
            <a:endParaRPr lang="en-US" sz="1000" b="1" dirty="0">
              <a:solidFill>
                <a:srgbClr val="66FFFF"/>
              </a:solidFill>
              <a:latin typeface="Calibri" pitchFamily="34" charset="0"/>
            </a:endParaRPr>
          </a:p>
          <a:p>
            <a:pPr>
              <a:defRPr/>
            </a:pPr>
            <a:r>
              <a:rPr lang="en-US" sz="3600" b="1" dirty="0" err="1">
                <a:latin typeface="Calibri" pitchFamily="34" charset="0"/>
              </a:rPr>
              <a:t>Natura</a:t>
            </a:r>
            <a:r>
              <a:rPr lang="en-US" sz="3600" b="1" dirty="0">
                <a:latin typeface="Calibri" pitchFamily="34" charset="0"/>
              </a:rPr>
              <a:t> non </a:t>
            </a:r>
            <a:r>
              <a:rPr lang="en-US" sz="3600" b="1" dirty="0" err="1">
                <a:latin typeface="Calibri" pitchFamily="34" charset="0"/>
              </a:rPr>
              <a:t>facit</a:t>
            </a:r>
            <a:r>
              <a:rPr lang="en-US" sz="3600" b="1" dirty="0">
                <a:latin typeface="Calibri" pitchFamily="34" charset="0"/>
              </a:rPr>
              <a:t> </a:t>
            </a:r>
            <a:r>
              <a:rPr lang="en-US" sz="3600" b="1" dirty="0" err="1">
                <a:latin typeface="Calibri" pitchFamily="34" charset="0"/>
              </a:rPr>
              <a:t>saltum</a:t>
            </a:r>
            <a:r>
              <a:rPr lang="en-US" sz="3600" b="1" dirty="0">
                <a:latin typeface="Calibri" pitchFamily="34" charset="0"/>
              </a:rPr>
              <a:t> – C. Darwin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16 - Ομάδα"/>
          <p:cNvGrpSpPr/>
          <p:nvPr/>
        </p:nvGrpSpPr>
        <p:grpSpPr>
          <a:xfrm>
            <a:off x="0" y="476672"/>
            <a:ext cx="9271613" cy="6002238"/>
            <a:chOff x="0" y="476672"/>
            <a:chExt cx="9271613" cy="6002238"/>
          </a:xfrm>
        </p:grpSpPr>
        <p:pic>
          <p:nvPicPr>
            <p:cNvPr id="49153" name="Picture 1"/>
            <p:cNvPicPr>
              <a:picLocks noChangeAspect="1" noChangeArrowheads="1"/>
            </p:cNvPicPr>
            <p:nvPr/>
          </p:nvPicPr>
          <p:blipFill>
            <a:blip r:embed="rId2" cstate="screen"/>
            <a:srcRect/>
            <a:stretch>
              <a:fillRect/>
            </a:stretch>
          </p:blipFill>
          <p:spPr bwMode="auto">
            <a:xfrm>
              <a:off x="0" y="476672"/>
              <a:ext cx="9271613" cy="6002238"/>
            </a:xfrm>
            <a:prstGeom prst="rect">
              <a:avLst/>
            </a:prstGeom>
            <a:noFill/>
            <a:ln w="9525">
              <a:noFill/>
              <a:miter lim="800000"/>
              <a:headEnd/>
              <a:tailEnd/>
            </a:ln>
          </p:spPr>
        </p:pic>
        <p:cxnSp>
          <p:nvCxnSpPr>
            <p:cNvPr id="4" name="3 - Ευθεία γραμμή σύνδεσης"/>
            <p:cNvCxnSpPr/>
            <p:nvPr/>
          </p:nvCxnSpPr>
          <p:spPr>
            <a:xfrm>
              <a:off x="928662" y="4214818"/>
              <a:ext cx="771530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a:off x="928662" y="4392000"/>
              <a:ext cx="1143008" cy="15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a:off x="7858148" y="4050000"/>
              <a:ext cx="720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 Ομάδα"/>
          <p:cNvGrpSpPr/>
          <p:nvPr/>
        </p:nvGrpSpPr>
        <p:grpSpPr>
          <a:xfrm>
            <a:off x="0" y="571332"/>
            <a:ext cx="9144000" cy="5449956"/>
            <a:chOff x="0" y="571332"/>
            <a:chExt cx="9144000" cy="5449956"/>
          </a:xfrm>
        </p:grpSpPr>
        <p:pic>
          <p:nvPicPr>
            <p:cNvPr id="196610" name="Picture 2"/>
            <p:cNvPicPr>
              <a:picLocks noChangeAspect="1" noChangeArrowheads="1"/>
            </p:cNvPicPr>
            <p:nvPr/>
          </p:nvPicPr>
          <p:blipFill>
            <a:blip r:embed="rId3" cstate="screen"/>
            <a:srcRect/>
            <a:stretch>
              <a:fillRect/>
            </a:stretch>
          </p:blipFill>
          <p:spPr bwMode="auto">
            <a:xfrm>
              <a:off x="0" y="571332"/>
              <a:ext cx="9144000" cy="5449956"/>
            </a:xfrm>
            <a:prstGeom prst="rect">
              <a:avLst/>
            </a:prstGeom>
            <a:noFill/>
            <a:ln w="9525">
              <a:noFill/>
              <a:miter lim="800000"/>
              <a:headEnd/>
              <a:tailEnd/>
            </a:ln>
          </p:spPr>
        </p:pic>
        <p:cxnSp>
          <p:nvCxnSpPr>
            <p:cNvPr id="4" name="3 - Ευθεία γραμμή σύνδεσης"/>
            <p:cNvCxnSpPr/>
            <p:nvPr/>
          </p:nvCxnSpPr>
          <p:spPr>
            <a:xfrm>
              <a:off x="8001024" y="5022000"/>
              <a:ext cx="42862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5 - Ευθεία γραμμή σύνδεσης"/>
            <p:cNvCxnSpPr/>
            <p:nvPr/>
          </p:nvCxnSpPr>
          <p:spPr>
            <a:xfrm>
              <a:off x="785786" y="5214950"/>
              <a:ext cx="764386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 Ευθεία γραμμή σύνδεσης"/>
            <p:cNvCxnSpPr/>
            <p:nvPr/>
          </p:nvCxnSpPr>
          <p:spPr>
            <a:xfrm>
              <a:off x="785786" y="5382000"/>
              <a:ext cx="135732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3" cstate="print"/>
          <a:srcRect/>
          <a:stretch>
            <a:fillRect/>
          </a:stretch>
        </p:blipFill>
        <p:spPr bwMode="auto">
          <a:xfrm rot="16200000">
            <a:off x="-1611652" y="1817349"/>
            <a:ext cx="6300192" cy="2898759"/>
          </a:xfrm>
          <a:prstGeom prst="rect">
            <a:avLst/>
          </a:prstGeom>
          <a:noFill/>
          <a:ln w="9525">
            <a:noFill/>
            <a:miter lim="800000"/>
            <a:headEnd/>
            <a:tailEnd/>
          </a:ln>
        </p:spPr>
      </p:pic>
      <p:pic>
        <p:nvPicPr>
          <p:cNvPr id="62469" name="Picture 5"/>
          <p:cNvPicPr>
            <a:picLocks noChangeAspect="1" noChangeArrowheads="1"/>
          </p:cNvPicPr>
          <p:nvPr/>
        </p:nvPicPr>
        <p:blipFill>
          <a:blip r:embed="rId4" cstate="print"/>
          <a:srcRect/>
          <a:stretch>
            <a:fillRect/>
          </a:stretch>
        </p:blipFill>
        <p:spPr bwMode="auto">
          <a:xfrm>
            <a:off x="3059832" y="0"/>
            <a:ext cx="6103372" cy="3140968"/>
          </a:xfrm>
          <a:prstGeom prst="rect">
            <a:avLst/>
          </a:prstGeom>
          <a:noFill/>
          <a:ln w="9525">
            <a:noFill/>
            <a:miter lim="800000"/>
            <a:headEnd/>
            <a:tailEnd/>
          </a:ln>
        </p:spPr>
      </p:pic>
      <p:pic>
        <p:nvPicPr>
          <p:cNvPr id="62470" name="Picture 6"/>
          <p:cNvPicPr>
            <a:picLocks noChangeAspect="1" noChangeArrowheads="1"/>
          </p:cNvPicPr>
          <p:nvPr/>
        </p:nvPicPr>
        <p:blipFill>
          <a:blip r:embed="rId5" cstate="print"/>
          <a:srcRect/>
          <a:stretch>
            <a:fillRect/>
          </a:stretch>
        </p:blipFill>
        <p:spPr bwMode="auto">
          <a:xfrm>
            <a:off x="3086695" y="3140968"/>
            <a:ext cx="6057305" cy="3393423"/>
          </a:xfrm>
          <a:prstGeom prst="rect">
            <a:avLst/>
          </a:prstGeom>
          <a:noFill/>
          <a:ln w="9525">
            <a:noFill/>
            <a:miter lim="800000"/>
            <a:headEnd/>
            <a:tailEnd/>
          </a:ln>
        </p:spPr>
      </p:pic>
      <p:sp>
        <p:nvSpPr>
          <p:cNvPr id="5" name="4 - TextBox"/>
          <p:cNvSpPr txBox="1"/>
          <p:nvPr/>
        </p:nvSpPr>
        <p:spPr>
          <a:xfrm>
            <a:off x="4268587" y="3071810"/>
            <a:ext cx="4695901" cy="646331"/>
          </a:xfrm>
          <a:prstGeom prst="rect">
            <a:avLst/>
          </a:prstGeom>
          <a:solidFill>
            <a:srgbClr val="FFFF00"/>
          </a:solidFill>
        </p:spPr>
        <p:txBody>
          <a:bodyPr wrap="none" rtlCol="0">
            <a:spAutoFit/>
          </a:bodyPr>
          <a:lstStyle/>
          <a:p>
            <a:r>
              <a:rPr lang="en-US" b="1" dirty="0">
                <a:solidFill>
                  <a:srgbClr val="0066FF"/>
                </a:solidFill>
                <a:latin typeface="+mn-lt"/>
              </a:rPr>
              <a:t>Stasis</a:t>
            </a:r>
            <a:r>
              <a:rPr lang="el-GR" b="1" dirty="0">
                <a:solidFill>
                  <a:srgbClr val="0066FF"/>
                </a:solidFill>
                <a:latin typeface="+mn-lt"/>
              </a:rPr>
              <a:t> </a:t>
            </a:r>
            <a:r>
              <a:rPr lang="en-US" b="1" dirty="0">
                <a:solidFill>
                  <a:srgbClr val="0066FF"/>
                </a:solidFill>
                <a:latin typeface="+mn-lt"/>
              </a:rPr>
              <a:t>- </a:t>
            </a:r>
            <a:r>
              <a:rPr lang="el-GR" b="1" dirty="0">
                <a:solidFill>
                  <a:srgbClr val="0066FF"/>
                </a:solidFill>
                <a:latin typeface="+mn-lt"/>
              </a:rPr>
              <a:t>Στάση </a:t>
            </a:r>
            <a:r>
              <a:rPr lang="en-US" b="1" dirty="0">
                <a:solidFill>
                  <a:srgbClr val="0066FF"/>
                </a:solidFill>
                <a:latin typeface="+mn-lt"/>
              </a:rPr>
              <a:t>[</a:t>
            </a:r>
            <a:r>
              <a:rPr lang="en-US" b="1" dirty="0" err="1">
                <a:solidFill>
                  <a:srgbClr val="0066FF"/>
                </a:solidFill>
                <a:latin typeface="+mn-lt"/>
              </a:rPr>
              <a:t>Eldredge</a:t>
            </a:r>
            <a:r>
              <a:rPr lang="en-US" b="1" dirty="0">
                <a:solidFill>
                  <a:srgbClr val="0066FF"/>
                </a:solidFill>
                <a:latin typeface="+mn-lt"/>
              </a:rPr>
              <a:t> &amp; Gould 1972]</a:t>
            </a:r>
            <a:endParaRPr lang="el-GR" b="1" dirty="0">
              <a:solidFill>
                <a:srgbClr val="0066FF"/>
              </a:solidFill>
              <a:latin typeface="+mn-lt"/>
            </a:endParaRPr>
          </a:p>
          <a:p>
            <a:r>
              <a:rPr lang="en-US" b="1" dirty="0">
                <a:solidFill>
                  <a:srgbClr val="0066FF"/>
                </a:solidFill>
                <a:latin typeface="+mn-lt"/>
              </a:rPr>
              <a:t>Punctuated Equilibrium - </a:t>
            </a:r>
            <a:r>
              <a:rPr lang="el-GR" b="1" dirty="0" err="1">
                <a:solidFill>
                  <a:srgbClr val="0066FF"/>
                </a:solidFill>
                <a:latin typeface="+mn-lt"/>
              </a:rPr>
              <a:t>Εστιγμένη</a:t>
            </a:r>
            <a:r>
              <a:rPr lang="el-GR" b="1" dirty="0">
                <a:solidFill>
                  <a:srgbClr val="0066FF"/>
                </a:solidFill>
                <a:latin typeface="+mn-lt"/>
              </a:rPr>
              <a:t> Ισορροπία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srcRect/>
          <a:stretch>
            <a:fillRect/>
          </a:stretch>
        </p:blipFill>
        <p:spPr bwMode="auto">
          <a:xfrm>
            <a:off x="251520" y="394742"/>
            <a:ext cx="2916781" cy="1152128"/>
          </a:xfrm>
          <a:prstGeom prst="rect">
            <a:avLst/>
          </a:prstGeom>
          <a:noFill/>
          <a:ln w="9525">
            <a:noFill/>
            <a:miter lim="800000"/>
            <a:headEnd/>
            <a:tailEnd/>
          </a:ln>
        </p:spPr>
      </p:pic>
      <p:grpSp>
        <p:nvGrpSpPr>
          <p:cNvPr id="16" name="Ομάδα 15">
            <a:extLst>
              <a:ext uri="{FF2B5EF4-FFF2-40B4-BE49-F238E27FC236}">
                <a16:creationId xmlns="" xmlns:a16="http://schemas.microsoft.com/office/drawing/2014/main" id="{2BB37F70-5D5D-0F70-22A6-873FA74379F2}"/>
              </a:ext>
            </a:extLst>
          </p:cNvPr>
          <p:cNvGrpSpPr/>
          <p:nvPr/>
        </p:nvGrpSpPr>
        <p:grpSpPr>
          <a:xfrm>
            <a:off x="16808" y="2924944"/>
            <a:ext cx="9144000" cy="3804727"/>
            <a:chOff x="16808" y="2924944"/>
            <a:chExt cx="9144000" cy="3804727"/>
          </a:xfrm>
        </p:grpSpPr>
        <p:pic>
          <p:nvPicPr>
            <p:cNvPr id="15" name="Εικόνα 14">
              <a:extLst>
                <a:ext uri="{FF2B5EF4-FFF2-40B4-BE49-F238E27FC236}">
                  <a16:creationId xmlns="" xmlns:a16="http://schemas.microsoft.com/office/drawing/2014/main" id="{9029E4DB-AE19-1A92-2164-07DAD6EFD120}"/>
                </a:ext>
              </a:extLst>
            </p:cNvPr>
            <p:cNvPicPr>
              <a:picLocks noChangeAspect="1"/>
            </p:cNvPicPr>
            <p:nvPr/>
          </p:nvPicPr>
          <p:blipFill>
            <a:blip r:embed="rId4" cstate="print"/>
            <a:stretch>
              <a:fillRect/>
            </a:stretch>
          </p:blipFill>
          <p:spPr>
            <a:xfrm>
              <a:off x="16808" y="2924944"/>
              <a:ext cx="9144000" cy="3804727"/>
            </a:xfrm>
            <a:prstGeom prst="rect">
              <a:avLst/>
            </a:prstGeom>
          </p:spPr>
        </p:pic>
        <p:sp>
          <p:nvSpPr>
            <p:cNvPr id="8" name="7 - Ορθογώνιο"/>
            <p:cNvSpPr/>
            <p:nvPr/>
          </p:nvSpPr>
          <p:spPr>
            <a:xfrm>
              <a:off x="2843808" y="6302906"/>
              <a:ext cx="3240360"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107504" y="4869160"/>
              <a:ext cx="8856984"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3" name="Εικόνα 12">
            <a:extLst>
              <a:ext uri="{FF2B5EF4-FFF2-40B4-BE49-F238E27FC236}">
                <a16:creationId xmlns="" xmlns:a16="http://schemas.microsoft.com/office/drawing/2014/main" id="{A20A73AC-9446-FEE2-F655-8AE25A8A1519}"/>
              </a:ext>
            </a:extLst>
          </p:cNvPr>
          <p:cNvPicPr>
            <a:picLocks noChangeAspect="1"/>
          </p:cNvPicPr>
          <p:nvPr/>
        </p:nvPicPr>
        <p:blipFill>
          <a:blip r:embed="rId5" cstate="print"/>
          <a:stretch>
            <a:fillRect/>
          </a:stretch>
        </p:blipFill>
        <p:spPr>
          <a:xfrm>
            <a:off x="3275856" y="-27384"/>
            <a:ext cx="5868144" cy="2209349"/>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1B51D20F-F2FE-9E84-36F0-36D1B6664C16}"/>
              </a:ext>
            </a:extLst>
          </p:cNvPr>
          <p:cNvPicPr>
            <a:picLocks noChangeAspect="1"/>
          </p:cNvPicPr>
          <p:nvPr/>
        </p:nvPicPr>
        <p:blipFill>
          <a:blip r:embed="rId2" cstate="print"/>
          <a:stretch>
            <a:fillRect/>
          </a:stretch>
        </p:blipFill>
        <p:spPr>
          <a:xfrm>
            <a:off x="0" y="116632"/>
            <a:ext cx="9144000" cy="6057216"/>
          </a:xfrm>
          <a:prstGeom prst="rect">
            <a:avLst/>
          </a:prstGeom>
        </p:spPr>
      </p:pic>
    </p:spTree>
    <p:extLst>
      <p:ext uri="{BB962C8B-B14F-4D97-AF65-F5344CB8AC3E}">
        <p14:creationId xmlns="" xmlns:p14="http://schemas.microsoft.com/office/powerpoint/2010/main" val="7493706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4192" y="0"/>
            <a:ext cx="7764997" cy="3501008"/>
          </a:xfrm>
          <a:prstGeom prst="rect">
            <a:avLst/>
          </a:prstGeom>
        </p:spPr>
      </p:pic>
      <p:pic>
        <p:nvPicPr>
          <p:cNvPr id="4" name="Picture 3"/>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27673" y="3501008"/>
            <a:ext cx="8516327" cy="3356993"/>
          </a:xfrm>
          <a:prstGeom prst="rect">
            <a:avLst/>
          </a:prstGeom>
        </p:spPr>
      </p:pic>
    </p:spTree>
    <p:extLst>
      <p:ext uri="{BB962C8B-B14F-4D97-AF65-F5344CB8AC3E}">
        <p14:creationId xmlns="" xmlns:p14="http://schemas.microsoft.com/office/powerpoint/2010/main" val="2077865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0"/>
            <a:ext cx="9144000" cy="4052048"/>
          </a:xfrm>
          <a:prstGeom prst="rect">
            <a:avLst/>
          </a:prstGeom>
          <a:noFill/>
          <a:ln w="9525">
            <a:noFill/>
            <a:miter lim="800000"/>
            <a:headEnd/>
            <a:tailEnd/>
          </a:ln>
        </p:spPr>
      </p:pic>
      <p:sp>
        <p:nvSpPr>
          <p:cNvPr id="6" name="5 - TextBox"/>
          <p:cNvSpPr txBox="1"/>
          <p:nvPr/>
        </p:nvSpPr>
        <p:spPr>
          <a:xfrm>
            <a:off x="0" y="4005064"/>
            <a:ext cx="9180512" cy="2880320"/>
          </a:xfrm>
          <a:prstGeom prst="rect">
            <a:avLst/>
          </a:prstGeom>
          <a:solidFill>
            <a:srgbClr val="FFFF99"/>
          </a:solidFill>
        </p:spPr>
        <p:txBody>
          <a:bodyPr wrap="square" rtlCol="0">
            <a:spAutoFit/>
          </a:bodyPr>
          <a:lstStyle/>
          <a:p>
            <a:r>
              <a:rPr lang="en-US" sz="1500" b="1" dirty="0">
                <a:solidFill>
                  <a:schemeClr val="bg1"/>
                </a:solidFill>
              </a:rPr>
              <a:t>The green plants (</a:t>
            </a:r>
            <a:r>
              <a:rPr lang="en-US" sz="1500" b="1" dirty="0" err="1">
                <a:solidFill>
                  <a:schemeClr val="bg1"/>
                </a:solidFill>
              </a:rPr>
              <a:t>Viridiplantae</a:t>
            </a:r>
            <a:r>
              <a:rPr lang="en-US" sz="1500" b="1" dirty="0">
                <a:solidFill>
                  <a:schemeClr val="bg1"/>
                </a:solidFill>
              </a:rPr>
              <a:t>) live in very</a:t>
            </a:r>
            <a:r>
              <a:rPr lang="el-GR" sz="1500" b="1" dirty="0">
                <a:solidFill>
                  <a:schemeClr val="bg1"/>
                </a:solidFill>
              </a:rPr>
              <a:t> </a:t>
            </a:r>
            <a:r>
              <a:rPr lang="en-US" sz="1500" b="1" dirty="0">
                <a:solidFill>
                  <a:schemeClr val="bg1"/>
                </a:solidFill>
              </a:rPr>
              <a:t>diverse habitats such as seawater, freshwater,</a:t>
            </a:r>
            <a:r>
              <a:rPr lang="el-GR" sz="1500" b="1" dirty="0">
                <a:solidFill>
                  <a:schemeClr val="bg1"/>
                </a:solidFill>
              </a:rPr>
              <a:t> </a:t>
            </a:r>
            <a:r>
              <a:rPr lang="en-US" sz="1500" b="1" dirty="0">
                <a:solidFill>
                  <a:schemeClr val="bg1"/>
                </a:solidFill>
              </a:rPr>
              <a:t>soil, rock, and snow. They encompass</a:t>
            </a:r>
            <a:r>
              <a:rPr lang="el-GR" sz="1500" b="1" dirty="0">
                <a:solidFill>
                  <a:schemeClr val="bg1"/>
                </a:solidFill>
              </a:rPr>
              <a:t> </a:t>
            </a:r>
            <a:r>
              <a:rPr lang="en-US" sz="1500" b="1" dirty="0">
                <a:solidFill>
                  <a:schemeClr val="bg1"/>
                </a:solidFill>
              </a:rPr>
              <a:t>organisms of very different anatomy,</a:t>
            </a:r>
            <a:r>
              <a:rPr lang="el-GR" sz="1500" b="1" dirty="0">
                <a:solidFill>
                  <a:schemeClr val="bg1"/>
                </a:solidFill>
              </a:rPr>
              <a:t> </a:t>
            </a:r>
            <a:r>
              <a:rPr lang="en-US" sz="1500" b="1" dirty="0">
                <a:solidFill>
                  <a:schemeClr val="bg1"/>
                </a:solidFill>
              </a:rPr>
              <a:t>such as single-cell algae (e.g., the model</a:t>
            </a:r>
            <a:r>
              <a:rPr lang="el-GR" sz="1500" b="1" dirty="0">
                <a:solidFill>
                  <a:schemeClr val="bg1"/>
                </a:solidFill>
              </a:rPr>
              <a:t> </a:t>
            </a:r>
            <a:r>
              <a:rPr lang="en-US" sz="1500" b="1" dirty="0">
                <a:solidFill>
                  <a:schemeClr val="bg1"/>
                </a:solidFill>
              </a:rPr>
              <a:t>organism </a:t>
            </a:r>
            <a:r>
              <a:rPr lang="en-US" sz="1500" b="1" i="1" dirty="0" err="1">
                <a:solidFill>
                  <a:schemeClr val="bg1"/>
                </a:solidFill>
              </a:rPr>
              <a:t>Chlamydomonas</a:t>
            </a:r>
            <a:r>
              <a:rPr lang="en-US" sz="1500" b="1" dirty="0">
                <a:solidFill>
                  <a:schemeClr val="bg1"/>
                </a:solidFill>
              </a:rPr>
              <a:t>), </a:t>
            </a:r>
            <a:r>
              <a:rPr lang="en-US" sz="1500" b="1" dirty="0" err="1">
                <a:solidFill>
                  <a:schemeClr val="bg1"/>
                </a:solidFill>
              </a:rPr>
              <a:t>multicellular</a:t>
            </a:r>
            <a:r>
              <a:rPr lang="el-GR" sz="1500" b="1" dirty="0">
                <a:solidFill>
                  <a:schemeClr val="bg1"/>
                </a:solidFill>
              </a:rPr>
              <a:t> </a:t>
            </a:r>
            <a:r>
              <a:rPr lang="en-US" sz="1500" b="1" dirty="0">
                <a:solidFill>
                  <a:schemeClr val="bg1"/>
                </a:solidFill>
              </a:rPr>
              <a:t>green seaweeds such as </a:t>
            </a:r>
            <a:r>
              <a:rPr lang="en-US" sz="1500" b="1" i="1" dirty="0" err="1">
                <a:solidFill>
                  <a:schemeClr val="bg1"/>
                </a:solidFill>
              </a:rPr>
              <a:t>Ulva</a:t>
            </a:r>
            <a:r>
              <a:rPr lang="en-US" sz="1500" b="1" dirty="0">
                <a:solidFill>
                  <a:schemeClr val="bg1"/>
                </a:solidFill>
              </a:rPr>
              <a:t> (sea lettuce),</a:t>
            </a:r>
            <a:r>
              <a:rPr lang="el-GR" sz="1500" b="1" dirty="0">
                <a:solidFill>
                  <a:schemeClr val="bg1"/>
                </a:solidFill>
              </a:rPr>
              <a:t> </a:t>
            </a:r>
            <a:r>
              <a:rPr lang="en-US" sz="1500" b="1" dirty="0">
                <a:solidFill>
                  <a:schemeClr val="bg1"/>
                </a:solidFill>
              </a:rPr>
              <a:t>morphologically complex freshwater</a:t>
            </a:r>
            <a:r>
              <a:rPr lang="el-GR" sz="1500" b="1" dirty="0">
                <a:solidFill>
                  <a:schemeClr val="bg1"/>
                </a:solidFill>
              </a:rPr>
              <a:t> </a:t>
            </a:r>
            <a:r>
              <a:rPr lang="en-US" sz="1500" b="1" dirty="0">
                <a:solidFill>
                  <a:schemeClr val="bg1"/>
                </a:solidFill>
              </a:rPr>
              <a:t>algae such as </a:t>
            </a:r>
            <a:r>
              <a:rPr lang="en-US" sz="1500" b="1" i="1" dirty="0" err="1">
                <a:solidFill>
                  <a:schemeClr val="bg1"/>
                </a:solidFill>
              </a:rPr>
              <a:t>Chara</a:t>
            </a:r>
            <a:r>
              <a:rPr lang="en-US" sz="1500" b="1" dirty="0">
                <a:solidFill>
                  <a:schemeClr val="bg1"/>
                </a:solidFill>
              </a:rPr>
              <a:t>, mosses such</a:t>
            </a:r>
            <a:r>
              <a:rPr lang="el-GR" sz="1500" b="1" dirty="0">
                <a:solidFill>
                  <a:schemeClr val="bg1"/>
                </a:solidFill>
              </a:rPr>
              <a:t> </a:t>
            </a:r>
            <a:r>
              <a:rPr lang="en-US" sz="1500" b="1" dirty="0">
                <a:solidFill>
                  <a:schemeClr val="bg1"/>
                </a:solidFill>
              </a:rPr>
              <a:t>as the small-in-stature </a:t>
            </a:r>
            <a:r>
              <a:rPr lang="en-US" sz="1500" b="1" dirty="0" err="1">
                <a:solidFill>
                  <a:schemeClr val="bg1"/>
                </a:solidFill>
              </a:rPr>
              <a:t>evo-devo</a:t>
            </a:r>
            <a:r>
              <a:rPr lang="en-US" sz="1500" b="1" dirty="0">
                <a:solidFill>
                  <a:schemeClr val="bg1"/>
                </a:solidFill>
              </a:rPr>
              <a:t> model</a:t>
            </a:r>
            <a:r>
              <a:rPr lang="el-GR" sz="1500" b="1" dirty="0">
                <a:solidFill>
                  <a:schemeClr val="bg1"/>
                </a:solidFill>
              </a:rPr>
              <a:t> </a:t>
            </a:r>
            <a:r>
              <a:rPr lang="en-US" sz="1500" b="1" dirty="0">
                <a:solidFill>
                  <a:schemeClr val="bg1"/>
                </a:solidFill>
              </a:rPr>
              <a:t>organism </a:t>
            </a:r>
            <a:r>
              <a:rPr lang="en-US" sz="1500" b="1" i="1" dirty="0">
                <a:solidFill>
                  <a:schemeClr val="bg1"/>
                </a:solidFill>
              </a:rPr>
              <a:t>P. patens</a:t>
            </a:r>
            <a:r>
              <a:rPr lang="en-US" sz="1500" b="1" dirty="0">
                <a:solidFill>
                  <a:schemeClr val="bg1"/>
                </a:solidFill>
              </a:rPr>
              <a:t>, and giant trees such</a:t>
            </a:r>
            <a:r>
              <a:rPr lang="el-GR" sz="1500" b="1" dirty="0">
                <a:solidFill>
                  <a:schemeClr val="bg1"/>
                </a:solidFill>
              </a:rPr>
              <a:t> </a:t>
            </a:r>
            <a:r>
              <a:rPr lang="en-US" sz="1500" b="1" dirty="0">
                <a:solidFill>
                  <a:schemeClr val="bg1"/>
                </a:solidFill>
              </a:rPr>
              <a:t>as the iconic sequoia. Traits such as</a:t>
            </a:r>
            <a:r>
              <a:rPr lang="el-GR" sz="1500" b="1" dirty="0">
                <a:solidFill>
                  <a:schemeClr val="bg1"/>
                </a:solidFill>
              </a:rPr>
              <a:t> </a:t>
            </a:r>
            <a:r>
              <a:rPr lang="en-US" sz="1500" b="1" dirty="0" err="1">
                <a:solidFill>
                  <a:schemeClr val="bg1"/>
                </a:solidFill>
              </a:rPr>
              <a:t>multicellularity</a:t>
            </a:r>
            <a:r>
              <a:rPr lang="en-US" sz="1500" b="1" dirty="0">
                <a:solidFill>
                  <a:schemeClr val="bg1"/>
                </a:solidFill>
              </a:rPr>
              <a:t> or the adaptation to</a:t>
            </a:r>
            <a:r>
              <a:rPr lang="el-GR" sz="1500" b="1" dirty="0">
                <a:solidFill>
                  <a:schemeClr val="bg1"/>
                </a:solidFill>
              </a:rPr>
              <a:t> </a:t>
            </a:r>
            <a:r>
              <a:rPr lang="en-US" sz="1500" b="1" dirty="0">
                <a:solidFill>
                  <a:schemeClr val="bg1"/>
                </a:solidFill>
              </a:rPr>
              <a:t>diverse habitats evolved several times</a:t>
            </a:r>
            <a:r>
              <a:rPr lang="el-GR" sz="1500" b="1" dirty="0">
                <a:solidFill>
                  <a:schemeClr val="bg1"/>
                </a:solidFill>
              </a:rPr>
              <a:t> </a:t>
            </a:r>
            <a:r>
              <a:rPr lang="en-US" sz="1500" b="1" dirty="0">
                <a:solidFill>
                  <a:schemeClr val="bg1"/>
                </a:solidFill>
              </a:rPr>
              <a:t>within the green plants. However, </a:t>
            </a:r>
            <a:r>
              <a:rPr lang="en-US" sz="1500" b="1" u="wavyDbl" dirty="0">
                <a:solidFill>
                  <a:srgbClr val="0066FF"/>
                </a:solidFill>
                <a:uFill>
                  <a:solidFill>
                    <a:srgbClr val="FF0000"/>
                  </a:solidFill>
                </a:uFill>
              </a:rPr>
              <a:t>the</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transition to the terrestrial habitat that</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eventually led to the stunning diversity of</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land plants (</a:t>
            </a:r>
            <a:r>
              <a:rPr lang="en-US" sz="1500" b="1" u="wavyDbl" dirty="0" err="1">
                <a:solidFill>
                  <a:srgbClr val="0066FF"/>
                </a:solidFill>
                <a:uFill>
                  <a:solidFill>
                    <a:srgbClr val="FF0000"/>
                  </a:solidFill>
                </a:uFill>
              </a:rPr>
              <a:t>Embryophyta</a:t>
            </a:r>
            <a:r>
              <a:rPr lang="en-US" sz="1500" b="1" u="wavyDbl" dirty="0">
                <a:solidFill>
                  <a:srgbClr val="0066FF"/>
                </a:solidFill>
                <a:uFill>
                  <a:solidFill>
                    <a:srgbClr val="FF0000"/>
                  </a:solidFill>
                </a:uFill>
              </a:rPr>
              <a:t>) most likely</a:t>
            </a:r>
            <a:r>
              <a:rPr lang="el-GR" sz="1500" b="1" u="wavyDbl" dirty="0">
                <a:solidFill>
                  <a:srgbClr val="0066FF"/>
                </a:solidFill>
                <a:uFill>
                  <a:solidFill>
                    <a:srgbClr val="FF0000"/>
                  </a:solidFill>
                </a:uFill>
              </a:rPr>
              <a:t> </a:t>
            </a:r>
            <a:r>
              <a:rPr lang="en-US" sz="1500" b="1" u="wavyDbl" dirty="0">
                <a:solidFill>
                  <a:srgbClr val="0066FF"/>
                </a:solidFill>
                <a:uFill>
                  <a:solidFill>
                    <a:srgbClr val="FF0000"/>
                  </a:solidFill>
                </a:uFill>
              </a:rPr>
              <a:t>occurred only once</a:t>
            </a:r>
            <a:r>
              <a:rPr lang="en-US" sz="1500" b="1" dirty="0">
                <a:solidFill>
                  <a:schemeClr val="bg1"/>
                </a:solidFill>
              </a:rPr>
              <a:t>. The </a:t>
            </a:r>
            <a:r>
              <a:rPr lang="en-US" sz="1500" b="1" dirty="0" err="1">
                <a:solidFill>
                  <a:schemeClr val="bg1"/>
                </a:solidFill>
              </a:rPr>
              <a:t>Zygnematophyceae</a:t>
            </a:r>
            <a:r>
              <a:rPr lang="el-GR" sz="1500" b="1" dirty="0">
                <a:solidFill>
                  <a:schemeClr val="bg1"/>
                </a:solidFill>
              </a:rPr>
              <a:t> </a:t>
            </a:r>
            <a:r>
              <a:rPr lang="en-US" sz="1500" b="1" dirty="0">
                <a:solidFill>
                  <a:schemeClr val="bg1"/>
                </a:solidFill>
              </a:rPr>
              <a:t>(conjugating algae) are the sister</a:t>
            </a:r>
            <a:r>
              <a:rPr lang="el-GR" sz="1500" b="1" dirty="0">
                <a:solidFill>
                  <a:schemeClr val="bg1"/>
                </a:solidFill>
              </a:rPr>
              <a:t> </a:t>
            </a:r>
            <a:r>
              <a:rPr lang="en-US" sz="1500" b="1" dirty="0">
                <a:solidFill>
                  <a:schemeClr val="bg1"/>
                </a:solidFill>
              </a:rPr>
              <a:t>lineage to the land plants (One Thousand</a:t>
            </a:r>
            <a:r>
              <a:rPr lang="el-GR" sz="1500" b="1" dirty="0">
                <a:solidFill>
                  <a:schemeClr val="bg1"/>
                </a:solidFill>
              </a:rPr>
              <a:t> </a:t>
            </a:r>
            <a:r>
              <a:rPr lang="en-US" sz="1500" b="1" dirty="0">
                <a:solidFill>
                  <a:schemeClr val="bg1"/>
                </a:solidFill>
              </a:rPr>
              <a:t>Plant </a:t>
            </a:r>
            <a:r>
              <a:rPr lang="en-US" sz="1500" b="1" dirty="0" err="1">
                <a:solidFill>
                  <a:schemeClr val="bg1"/>
                </a:solidFill>
              </a:rPr>
              <a:t>Transcriptomes</a:t>
            </a:r>
            <a:r>
              <a:rPr lang="en-US" sz="1500" b="1" dirty="0">
                <a:solidFill>
                  <a:schemeClr val="bg1"/>
                </a:solidFill>
              </a:rPr>
              <a:t>, 2019) and thus</a:t>
            </a:r>
            <a:r>
              <a:rPr lang="el-GR" sz="1500" b="1" dirty="0">
                <a:solidFill>
                  <a:schemeClr val="bg1"/>
                </a:solidFill>
              </a:rPr>
              <a:t> </a:t>
            </a:r>
            <a:r>
              <a:rPr lang="en-US" sz="1500" b="1" dirty="0">
                <a:solidFill>
                  <a:schemeClr val="bg1"/>
                </a:solidFill>
              </a:rPr>
              <a:t>are of key importance to determine how</a:t>
            </a:r>
            <a:r>
              <a:rPr lang="el-GR" sz="1500" b="1" dirty="0">
                <a:solidFill>
                  <a:schemeClr val="bg1"/>
                </a:solidFill>
              </a:rPr>
              <a:t> </a:t>
            </a:r>
            <a:r>
              <a:rPr lang="en-US" sz="1500" b="1" dirty="0">
                <a:solidFill>
                  <a:schemeClr val="bg1"/>
                </a:solidFill>
              </a:rPr>
              <a:t>molecular adaptation of plant life to land</a:t>
            </a:r>
            <a:r>
              <a:rPr lang="el-GR" sz="1500" b="1" dirty="0">
                <a:solidFill>
                  <a:schemeClr val="bg1"/>
                </a:solidFill>
              </a:rPr>
              <a:t> </a:t>
            </a:r>
            <a:r>
              <a:rPr lang="en-US" sz="1500" b="1" dirty="0">
                <a:solidFill>
                  <a:schemeClr val="bg1"/>
                </a:solidFill>
              </a:rPr>
              <a:t>occurred. The genome of one of these</a:t>
            </a:r>
            <a:r>
              <a:rPr lang="el-GR" sz="1500" b="1" dirty="0">
                <a:solidFill>
                  <a:schemeClr val="bg1"/>
                </a:solidFill>
              </a:rPr>
              <a:t> </a:t>
            </a:r>
            <a:r>
              <a:rPr lang="en-US" sz="1500" b="1" dirty="0">
                <a:solidFill>
                  <a:schemeClr val="bg1"/>
                </a:solidFill>
              </a:rPr>
              <a:t>algae (</a:t>
            </a:r>
            <a:r>
              <a:rPr lang="en-US" sz="1500" b="1" i="1" dirty="0" err="1">
                <a:solidFill>
                  <a:schemeClr val="bg1"/>
                </a:solidFill>
              </a:rPr>
              <a:t>Penium</a:t>
            </a:r>
            <a:r>
              <a:rPr lang="en-US" sz="1500" b="1" dirty="0">
                <a:solidFill>
                  <a:schemeClr val="bg1"/>
                </a:solidFill>
              </a:rPr>
              <a:t>) is published in this issue</a:t>
            </a:r>
            <a:r>
              <a:rPr lang="el-GR" sz="1500" b="1" dirty="0">
                <a:solidFill>
                  <a:schemeClr val="bg1"/>
                </a:solidFill>
              </a:rPr>
              <a:t> </a:t>
            </a:r>
            <a:r>
              <a:rPr lang="en-US" sz="1500" b="1" dirty="0">
                <a:solidFill>
                  <a:schemeClr val="bg1"/>
                </a:solidFill>
              </a:rPr>
              <a:t>of Cell (Jiao et al., 2020) and shows that</a:t>
            </a:r>
            <a:r>
              <a:rPr lang="el-GR" sz="1500" b="1" dirty="0">
                <a:solidFill>
                  <a:schemeClr val="bg1"/>
                </a:solidFill>
              </a:rPr>
              <a:t> </a:t>
            </a:r>
            <a:r>
              <a:rPr lang="en-US" sz="1500" b="1" dirty="0">
                <a:solidFill>
                  <a:schemeClr val="bg1"/>
                </a:solidFill>
              </a:rPr>
              <a:t>carbohydrate-active enzymes (</a:t>
            </a:r>
            <a:r>
              <a:rPr lang="en-US" sz="1500" b="1" dirty="0" err="1">
                <a:solidFill>
                  <a:schemeClr val="bg1"/>
                </a:solidFill>
              </a:rPr>
              <a:t>CAZymes</a:t>
            </a:r>
            <a:r>
              <a:rPr lang="en-US" sz="1500" b="1" dirty="0">
                <a:solidFill>
                  <a:schemeClr val="bg1"/>
                </a:solidFill>
              </a:rPr>
              <a:t>)</a:t>
            </a:r>
            <a:r>
              <a:rPr lang="el-GR" sz="1500" b="1" dirty="0">
                <a:solidFill>
                  <a:schemeClr val="bg1"/>
                </a:solidFill>
              </a:rPr>
              <a:t> </a:t>
            </a:r>
            <a:r>
              <a:rPr lang="en-US" sz="1500" b="1" dirty="0">
                <a:solidFill>
                  <a:schemeClr val="bg1"/>
                </a:solidFill>
              </a:rPr>
              <a:t>are expanded in this species, probably</a:t>
            </a:r>
            <a:r>
              <a:rPr lang="el-GR" sz="1500" b="1" dirty="0">
                <a:solidFill>
                  <a:schemeClr val="bg1"/>
                </a:solidFill>
              </a:rPr>
              <a:t> </a:t>
            </a:r>
            <a:r>
              <a:rPr lang="en-US" sz="1500" b="1" dirty="0">
                <a:solidFill>
                  <a:schemeClr val="bg1"/>
                </a:solidFill>
              </a:rPr>
              <a:t>involved in the generation of mucilage</a:t>
            </a:r>
            <a:r>
              <a:rPr lang="el-GR" sz="1500" b="1" dirty="0">
                <a:solidFill>
                  <a:schemeClr val="bg1"/>
                </a:solidFill>
              </a:rPr>
              <a:t> </a:t>
            </a:r>
            <a:r>
              <a:rPr lang="en-US" sz="1500" b="1" dirty="0">
                <a:solidFill>
                  <a:schemeClr val="bg1"/>
                </a:solidFill>
              </a:rPr>
              <a:t>that acts as a protective sheet against</a:t>
            </a:r>
            <a:r>
              <a:rPr lang="el-GR" sz="1500" b="1" dirty="0">
                <a:solidFill>
                  <a:schemeClr val="bg1"/>
                </a:solidFill>
              </a:rPr>
              <a:t> </a:t>
            </a:r>
            <a:r>
              <a:rPr lang="en-US" sz="1500" b="1" dirty="0">
                <a:solidFill>
                  <a:schemeClr val="bg1"/>
                </a:solidFill>
              </a:rPr>
              <a:t>drought, one of the prime </a:t>
            </a:r>
            <a:r>
              <a:rPr lang="en-US" sz="1500" b="1" dirty="0" err="1">
                <a:solidFill>
                  <a:schemeClr val="bg1"/>
                </a:solidFill>
              </a:rPr>
              <a:t>abiotic</a:t>
            </a:r>
            <a:r>
              <a:rPr lang="en-US" sz="1500" b="1" dirty="0">
                <a:solidFill>
                  <a:schemeClr val="bg1"/>
                </a:solidFill>
              </a:rPr>
              <a:t> stress</a:t>
            </a:r>
            <a:r>
              <a:rPr lang="el-GR" sz="1500" b="1" dirty="0">
                <a:solidFill>
                  <a:schemeClr val="bg1"/>
                </a:solidFill>
              </a:rPr>
              <a:t> </a:t>
            </a:r>
            <a:r>
              <a:rPr lang="en-US" sz="1500" b="1" dirty="0">
                <a:solidFill>
                  <a:schemeClr val="bg1"/>
                </a:solidFill>
              </a:rPr>
              <a:t>factors that land plants have to cope with.</a:t>
            </a:r>
          </a:p>
        </p:txBody>
      </p:sp>
    </p:spTree>
    <p:extLst>
      <p:ext uri="{BB962C8B-B14F-4D97-AF65-F5344CB8AC3E}">
        <p14:creationId xmlns="" xmlns:p14="http://schemas.microsoft.com/office/powerpoint/2010/main" val="6932460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14512" y="1700808"/>
            <a:ext cx="9163381" cy="3177016"/>
          </a:xfrm>
          <a:prstGeom prst="rect">
            <a:avLst/>
          </a:prstGeom>
        </p:spPr>
      </p:pic>
      <p:sp>
        <p:nvSpPr>
          <p:cNvPr id="4" name="TextBox 3"/>
          <p:cNvSpPr txBox="1"/>
          <p:nvPr/>
        </p:nvSpPr>
        <p:spPr>
          <a:xfrm>
            <a:off x="71406" y="4857760"/>
            <a:ext cx="9145016" cy="1754326"/>
          </a:xfrm>
          <a:prstGeom prst="rect">
            <a:avLst/>
          </a:prstGeom>
          <a:noFill/>
        </p:spPr>
        <p:txBody>
          <a:bodyPr wrap="square" rtlCol="0">
            <a:spAutoFit/>
          </a:bodyPr>
          <a:lstStyle/>
          <a:p>
            <a:r>
              <a:rPr lang="en-US" b="1" dirty="0"/>
              <a:t>Morphology of </a:t>
            </a:r>
            <a:r>
              <a:rPr lang="en-US" b="1" i="1" dirty="0" err="1"/>
              <a:t>Welwitschia</a:t>
            </a:r>
            <a:r>
              <a:rPr lang="en-US" b="1" i="1" dirty="0"/>
              <a:t> mirabilis, </a:t>
            </a:r>
            <a:r>
              <a:rPr lang="en-US" b="1" dirty="0"/>
              <a:t>a </a:t>
            </a:r>
            <a:r>
              <a:rPr lang="en-US" b="1" dirty="0" err="1"/>
              <a:t>gnetophyte</a:t>
            </a:r>
            <a:r>
              <a:rPr lang="en-GB" b="1" dirty="0"/>
              <a:t>. (a)</a:t>
            </a:r>
            <a:r>
              <a:rPr lang="el-GR" b="1" dirty="0"/>
              <a:t> </a:t>
            </a:r>
            <a:r>
              <a:rPr lang="en-US" b="1" i="1" dirty="0" err="1"/>
              <a:t>Welwitschia</a:t>
            </a:r>
            <a:r>
              <a:rPr lang="en-US" b="1" i="1" dirty="0"/>
              <a:t> mirabilis </a:t>
            </a:r>
            <a:r>
              <a:rPr lang="en-US" b="1" dirty="0"/>
              <a:t>plant with female</a:t>
            </a:r>
            <a:r>
              <a:rPr lang="el-GR" b="1" dirty="0"/>
              <a:t> </a:t>
            </a:r>
            <a:r>
              <a:rPr lang="en-US" b="1" dirty="0"/>
              <a:t>cones on stalks emerging from the scaly body</a:t>
            </a:r>
            <a:r>
              <a:rPr lang="el-GR" b="1" dirty="0"/>
              <a:t> </a:t>
            </a:r>
            <a:r>
              <a:rPr lang="en-US" b="1" dirty="0"/>
              <a:t>at the base of the leaves, at Huntington</a:t>
            </a:r>
            <a:r>
              <a:rPr lang="el-GR" b="1" dirty="0"/>
              <a:t> </a:t>
            </a:r>
            <a:r>
              <a:rPr lang="it-IT" b="1" dirty="0" err="1"/>
              <a:t>Botanical</a:t>
            </a:r>
            <a:r>
              <a:rPr lang="it-IT" b="1" dirty="0"/>
              <a:t> </a:t>
            </a:r>
            <a:r>
              <a:rPr lang="it-IT" b="1" dirty="0" err="1"/>
              <a:t>Gardens</a:t>
            </a:r>
            <a:r>
              <a:rPr lang="it-IT" b="1" dirty="0"/>
              <a:t>, San Marino, (CA, USA).</a:t>
            </a:r>
            <a:r>
              <a:rPr lang="el-GR" b="1" dirty="0"/>
              <a:t> </a:t>
            </a:r>
            <a:r>
              <a:rPr lang="en-GB" b="1" dirty="0"/>
              <a:t>(b) Female cone. (c) Male cone. (d) Close-up</a:t>
            </a:r>
            <a:r>
              <a:rPr lang="el-GR" b="1" dirty="0"/>
              <a:t> </a:t>
            </a:r>
            <a:r>
              <a:rPr lang="en-US" b="1" dirty="0"/>
              <a:t>of a dissected male axillary unit showing the</a:t>
            </a:r>
            <a:r>
              <a:rPr lang="el-GR" b="1" dirty="0"/>
              <a:t> </a:t>
            </a:r>
            <a:r>
              <a:rPr lang="en-US" b="1" dirty="0"/>
              <a:t>bracts (b) and the pollen-producing </a:t>
            </a:r>
            <a:r>
              <a:rPr lang="en-US" b="1" dirty="0" err="1"/>
              <a:t>synangia</a:t>
            </a:r>
            <a:r>
              <a:rPr lang="el-GR" b="1" dirty="0"/>
              <a:t> </a:t>
            </a:r>
            <a:r>
              <a:rPr lang="en-US" b="1" dirty="0"/>
              <a:t>(</a:t>
            </a:r>
            <a:r>
              <a:rPr lang="en-US" b="1" dirty="0" err="1"/>
              <a:t>Sy</a:t>
            </a:r>
            <a:r>
              <a:rPr lang="en-US" b="1" dirty="0"/>
              <a:t>) at the tips of the </a:t>
            </a:r>
            <a:r>
              <a:rPr lang="en-US" b="1" dirty="0" err="1"/>
              <a:t>antherophores</a:t>
            </a:r>
            <a:r>
              <a:rPr lang="en-US" b="1" dirty="0"/>
              <a:t> which</a:t>
            </a:r>
            <a:r>
              <a:rPr lang="el-GR" b="1" dirty="0"/>
              <a:t> </a:t>
            </a:r>
            <a:r>
              <a:rPr lang="en-US" b="1" dirty="0"/>
              <a:t>surround the sterile ovule (So) with its</a:t>
            </a:r>
            <a:r>
              <a:rPr lang="el-GR" b="1" dirty="0"/>
              <a:t> </a:t>
            </a:r>
            <a:r>
              <a:rPr lang="en-US" b="1" dirty="0"/>
              <a:t>integument. One bract and part of the</a:t>
            </a:r>
            <a:r>
              <a:rPr lang="el-GR" b="1" dirty="0"/>
              <a:t> </a:t>
            </a:r>
            <a:r>
              <a:rPr lang="en-US" b="1" dirty="0" err="1"/>
              <a:t>antherophore</a:t>
            </a:r>
            <a:r>
              <a:rPr lang="en-US" b="1" dirty="0"/>
              <a:t> have been removed to show</a:t>
            </a:r>
            <a:r>
              <a:rPr lang="el-GR" b="1" dirty="0"/>
              <a:t> </a:t>
            </a:r>
            <a:r>
              <a:rPr lang="en-GB" b="1" dirty="0"/>
              <a:t>the central ovule.</a:t>
            </a:r>
            <a:endParaRPr lang="el-GR" b="1" dirty="0"/>
          </a:p>
        </p:txBody>
      </p:sp>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0" y="1"/>
            <a:ext cx="3995936" cy="1537520"/>
          </a:xfrm>
          <a:prstGeom prst="rect">
            <a:avLst/>
          </a:prstGeom>
        </p:spPr>
      </p:pic>
      <p:pic>
        <p:nvPicPr>
          <p:cNvPr id="6" name="Picture 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995936" y="646257"/>
            <a:ext cx="1422016" cy="891264"/>
          </a:xfrm>
          <a:prstGeom prst="rect">
            <a:avLst/>
          </a:prstGeom>
        </p:spPr>
      </p:pic>
    </p:spTree>
    <p:extLst>
      <p:ext uri="{BB962C8B-B14F-4D97-AF65-F5344CB8AC3E}">
        <p14:creationId xmlns="" xmlns:p14="http://schemas.microsoft.com/office/powerpoint/2010/main" val="19816047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E:\CONFERENCES\2013 06 - SEED ECOLOGY 4 - CHINA\PHOTOS\2013 06 25\DSCN2449.jpg"/>
          <p:cNvPicPr>
            <a:picLocks noChangeAspect="1" noChangeArrowheads="1"/>
          </p:cNvPicPr>
          <p:nvPr/>
        </p:nvPicPr>
        <p:blipFill>
          <a:blip r:embed="rId3" cstate="screen"/>
          <a:srcRect/>
          <a:stretch>
            <a:fillRect/>
          </a:stretch>
        </p:blipFill>
        <p:spPr bwMode="auto">
          <a:xfrm>
            <a:off x="1" y="27384"/>
            <a:ext cx="9144000" cy="685800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E:\CONFERENCES\2013 06 - SEED ECOLOGY 4 - CHINA\PHOTOS\2013 06 25\DSCN2461.jpg"/>
          <p:cNvPicPr>
            <a:picLocks noChangeAspect="1" noChangeArrowheads="1"/>
          </p:cNvPicPr>
          <p:nvPr/>
        </p:nvPicPr>
        <p:blipFill>
          <a:blip r:embed="rId2" cstate="screen"/>
          <a:srcRect/>
          <a:stretch>
            <a:fillRect/>
          </a:stretch>
        </p:blipFill>
        <p:spPr bwMode="auto">
          <a:xfrm>
            <a:off x="-1" y="-90772"/>
            <a:ext cx="9205531" cy="6904148"/>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E:\CONFERENCES\2013 06 - SEED ECOLOGY 4 - CHINA\PHOTOS\2013 06 25\DSCN2500.jpg"/>
          <p:cNvPicPr>
            <a:picLocks noChangeAspect="1" noChangeArrowheads="1"/>
          </p:cNvPicPr>
          <p:nvPr/>
        </p:nvPicPr>
        <p:blipFill>
          <a:blip r:embed="rId2" cstate="screen"/>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E:\CONFERENCES\2013 06 - SEED ECOLOGY 4 - CHINA\PHOTOS\2013 06 25\DSCN2476.jpg"/>
          <p:cNvPicPr>
            <a:picLocks noChangeAspect="1" noChangeArrowheads="1"/>
          </p:cNvPicPr>
          <p:nvPr/>
        </p:nvPicPr>
        <p:blipFill>
          <a:blip r:embed="rId2" cstate="screen"/>
          <a:srcRect/>
          <a:stretch>
            <a:fillRect/>
          </a:stretch>
        </p:blipFill>
        <p:spPr bwMode="auto">
          <a:xfrm>
            <a:off x="-1" y="18256"/>
            <a:ext cx="9156171" cy="6867128"/>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Archaefructus liaoningensis.jpg"/>
          <p:cNvPicPr>
            <a:picLocks noChangeAspect="1" noChangeArrowheads="1"/>
          </p:cNvPicPr>
          <p:nvPr/>
        </p:nvPicPr>
        <p:blipFill>
          <a:blip r:embed="rId2" cstate="screen"/>
          <a:srcRect/>
          <a:stretch>
            <a:fillRect/>
          </a:stretch>
        </p:blipFill>
        <p:spPr bwMode="auto">
          <a:xfrm>
            <a:off x="107504" y="0"/>
            <a:ext cx="8964488" cy="6723366"/>
          </a:xfrm>
          <a:prstGeom prst="rect">
            <a:avLst/>
          </a:prstGeom>
          <a:noFill/>
        </p:spPr>
      </p:pic>
      <p:sp>
        <p:nvSpPr>
          <p:cNvPr id="3" name="TextBox 2"/>
          <p:cNvSpPr txBox="1"/>
          <p:nvPr/>
        </p:nvSpPr>
        <p:spPr>
          <a:xfrm>
            <a:off x="179512" y="-27384"/>
            <a:ext cx="3242554" cy="1569660"/>
          </a:xfrm>
          <a:prstGeom prst="rect">
            <a:avLst/>
          </a:prstGeom>
          <a:noFill/>
        </p:spPr>
        <p:txBody>
          <a:bodyPr wrap="none" rtlCol="0">
            <a:spAutoFit/>
          </a:bodyPr>
          <a:lstStyle/>
          <a:p>
            <a:r>
              <a:rPr lang="el-GR" sz="2400" b="1" dirty="0"/>
              <a:t>Το παλαιότερο (ίσως)</a:t>
            </a:r>
          </a:p>
          <a:p>
            <a:r>
              <a:rPr lang="el-GR" sz="2400" b="1" dirty="0"/>
              <a:t>απολίθωμα </a:t>
            </a:r>
            <a:r>
              <a:rPr lang="el-GR" sz="2400" b="1" dirty="0" err="1"/>
              <a:t>ανθοφύτου</a:t>
            </a:r>
            <a:endParaRPr lang="el-GR" sz="2400" b="1" dirty="0"/>
          </a:p>
          <a:p>
            <a:r>
              <a:rPr lang="el-GR" sz="2400" b="1" dirty="0"/>
              <a:t>(</a:t>
            </a:r>
            <a:r>
              <a:rPr lang="en-US" sz="2400" b="1" i="1" dirty="0" err="1"/>
              <a:t>Archaefructu</a:t>
            </a:r>
            <a:r>
              <a:rPr lang="en-US" sz="2400" b="1" dirty="0" err="1"/>
              <a:t>s</a:t>
            </a:r>
            <a:r>
              <a:rPr lang="en-US" sz="2400" b="1" dirty="0"/>
              <a:t> sp.</a:t>
            </a:r>
            <a:r>
              <a:rPr lang="el-GR" sz="2400" b="1" dirty="0"/>
              <a:t>)</a:t>
            </a:r>
            <a:endParaRPr lang="en-US" sz="2400" b="1" dirty="0"/>
          </a:p>
          <a:p>
            <a:r>
              <a:rPr lang="en-US" sz="2400" b="1" dirty="0"/>
              <a:t>125 MA</a:t>
            </a:r>
            <a:endParaRPr lang="el-GR" sz="2400" b="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E:\CONFERENCES\2013 06 - SEED ECOLOGY 4 - CHINA\PHOTOS\2013 06 25\DSCN2481.jpg"/>
          <p:cNvPicPr>
            <a:picLocks noChangeAspect="1" noChangeArrowheads="1"/>
          </p:cNvPicPr>
          <p:nvPr/>
        </p:nvPicPr>
        <p:blipFill>
          <a:blip r:embed="rId2" cstate="screen"/>
          <a:srcRect/>
          <a:stretch>
            <a:fillRect/>
          </a:stretch>
        </p:blipFill>
        <p:spPr bwMode="auto">
          <a:xfrm>
            <a:off x="0" y="-102096"/>
            <a:ext cx="5220072" cy="6960096"/>
          </a:xfrm>
          <a:prstGeom prst="rect">
            <a:avLst/>
          </a:prstGeom>
          <a:noFill/>
        </p:spPr>
      </p:pic>
      <p:pic>
        <p:nvPicPr>
          <p:cNvPr id="123905" name="Picture 1" descr="E:\CONFERENCES\2013 06 - SEED ECOLOGY 4 - CHINA\PHOTOS\2013 06 25\DSCN2487.jpg"/>
          <p:cNvPicPr>
            <a:picLocks noChangeAspect="1" noChangeArrowheads="1"/>
          </p:cNvPicPr>
          <p:nvPr/>
        </p:nvPicPr>
        <p:blipFill>
          <a:blip r:embed="rId3" cstate="screen"/>
          <a:srcRect/>
          <a:stretch>
            <a:fillRect/>
          </a:stretch>
        </p:blipFill>
        <p:spPr bwMode="auto">
          <a:xfrm>
            <a:off x="4469060" y="1"/>
            <a:ext cx="5143500" cy="68580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E:\CONFERENCES\2013 06 - SEED ECOLOGY 4 - CHINA\PHOTOS\2013 06 25\DSCN2610.jpg"/>
          <p:cNvPicPr>
            <a:picLocks noChangeAspect="1" noChangeArrowheads="1"/>
          </p:cNvPicPr>
          <p:nvPr/>
        </p:nvPicPr>
        <p:blipFill>
          <a:blip r:embed="rId2" cstate="screen"/>
          <a:srcRect/>
          <a:stretch>
            <a:fillRect/>
          </a:stretch>
        </p:blipFill>
        <p:spPr bwMode="auto">
          <a:xfrm>
            <a:off x="-1644352" y="-963488"/>
            <a:ext cx="10788352" cy="8091264"/>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screen"/>
          <a:srcRect/>
          <a:stretch>
            <a:fillRect/>
          </a:stretch>
        </p:blipFill>
        <p:spPr bwMode="auto">
          <a:xfrm>
            <a:off x="27678" y="482205"/>
            <a:ext cx="9116322" cy="58757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3" name="Picture 3"/>
          <p:cNvPicPr>
            <a:picLocks noChangeAspect="1" noChangeArrowheads="1"/>
          </p:cNvPicPr>
          <p:nvPr/>
        </p:nvPicPr>
        <p:blipFill>
          <a:blip r:embed="rId3" cstate="screen"/>
          <a:srcRect/>
          <a:stretch>
            <a:fillRect/>
          </a:stretch>
        </p:blipFill>
        <p:spPr bwMode="auto">
          <a:xfrm>
            <a:off x="484533" y="0"/>
            <a:ext cx="8047907" cy="6907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323528" y="0"/>
            <a:ext cx="8541402" cy="6858000"/>
          </a:xfrm>
          <a:prstGeom prst="rect">
            <a:avLst/>
          </a:prstGeom>
          <a:noFill/>
          <a:ln w="9525">
            <a:noFill/>
            <a:miter lim="800000"/>
            <a:headEnd/>
            <a:tailEnd/>
          </a:ln>
        </p:spPr>
      </p:pic>
    </p:spTree>
    <p:extLst>
      <p:ext uri="{BB962C8B-B14F-4D97-AF65-F5344CB8AC3E}">
        <p14:creationId xmlns="" xmlns:p14="http://schemas.microsoft.com/office/powerpoint/2010/main" val="37101730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4614651" y="4653135"/>
            <a:ext cx="4529349" cy="2149703"/>
          </a:xfrm>
          <a:prstGeom prst="rect">
            <a:avLst/>
          </a:prstGeom>
          <a:noFill/>
          <a:ln w="9525">
            <a:noFill/>
            <a:miter lim="800000"/>
            <a:headEnd/>
            <a:tailEnd/>
          </a:ln>
        </p:spPr>
      </p:pic>
      <p:pic>
        <p:nvPicPr>
          <p:cNvPr id="189442" name="Picture 2"/>
          <p:cNvPicPr>
            <a:picLocks noChangeAspect="1" noChangeArrowheads="1"/>
          </p:cNvPicPr>
          <p:nvPr/>
        </p:nvPicPr>
        <p:blipFill>
          <a:blip r:embed="rId3" cstate="screen"/>
          <a:srcRect/>
          <a:stretch>
            <a:fillRect/>
          </a:stretch>
        </p:blipFill>
        <p:spPr bwMode="auto">
          <a:xfrm>
            <a:off x="0" y="44624"/>
            <a:ext cx="9143999" cy="5739591"/>
          </a:xfrm>
          <a:prstGeom prst="rect">
            <a:avLst/>
          </a:prstGeom>
          <a:noFill/>
          <a:ln w="9525">
            <a:noFill/>
            <a:miter lim="800000"/>
            <a:headEnd/>
            <a:tailEnd/>
          </a:ln>
        </p:spPr>
      </p:pic>
      <p:pic>
        <p:nvPicPr>
          <p:cNvPr id="190466" name="Picture 2"/>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394146" y="5733256"/>
            <a:ext cx="4249862" cy="2017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E:\CONFERENCES\2013 06 - SEED ECOLOGY 4 - CHINA\PHOTOS\2013 06 25\DSCN2562.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E:\CONFERENCES\2013 06 - SEED ECOLOGY 4 - CHINA\PHOTOS\2013 06 25\DSCN2564.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251520" y="188640"/>
            <a:ext cx="8640960" cy="6624736"/>
            <a:chOff x="251520" y="188640"/>
            <a:chExt cx="8640960" cy="6624736"/>
          </a:xfrm>
        </p:grpSpPr>
        <p:pic>
          <p:nvPicPr>
            <p:cNvPr id="24580" name="Picture 4" descr="D:\EDUCATION\ΕΞΕΛΙΚΤΙΚΗ ΒΙΟΛΟΓΙΑ\2019-20\NEW MATERIAL FOR LECTURES\iupaleobotan.jpg"/>
            <p:cNvPicPr>
              <a:picLocks noChangeAspect="1" noChangeArrowheads="1"/>
            </p:cNvPicPr>
            <p:nvPr/>
          </p:nvPicPr>
          <p:blipFill>
            <a:blip r:embed="rId3" cstate="print"/>
            <a:srcRect/>
            <a:stretch>
              <a:fillRect/>
            </a:stretch>
          </p:blipFill>
          <p:spPr bwMode="auto">
            <a:xfrm>
              <a:off x="251520" y="1052736"/>
              <a:ext cx="8640960" cy="5760640"/>
            </a:xfrm>
            <a:prstGeom prst="rect">
              <a:avLst/>
            </a:prstGeom>
            <a:noFill/>
          </p:spPr>
        </p:pic>
        <p:pic>
          <p:nvPicPr>
            <p:cNvPr id="24578" name="Picture 2"/>
            <p:cNvPicPr>
              <a:picLocks noChangeAspect="1" noChangeArrowheads="1"/>
            </p:cNvPicPr>
            <p:nvPr/>
          </p:nvPicPr>
          <p:blipFill>
            <a:blip r:embed="rId4" cstate="print"/>
            <a:srcRect/>
            <a:stretch>
              <a:fillRect/>
            </a:stretch>
          </p:blipFill>
          <p:spPr bwMode="auto">
            <a:xfrm>
              <a:off x="402406" y="188640"/>
              <a:ext cx="8274050" cy="914400"/>
            </a:xfrm>
            <a:prstGeom prst="rect">
              <a:avLst/>
            </a:prstGeom>
            <a:noFill/>
            <a:ln w="9525">
              <a:noFill/>
              <a:miter lim="800000"/>
              <a:headEnd/>
              <a:tailEnd/>
            </a:ln>
          </p:spPr>
        </p:pic>
        <p:pic>
          <p:nvPicPr>
            <p:cNvPr id="24579" name="Picture 3"/>
            <p:cNvPicPr>
              <a:picLocks noChangeAspect="1" noChangeArrowheads="1"/>
            </p:cNvPicPr>
            <p:nvPr/>
          </p:nvPicPr>
          <p:blipFill>
            <a:blip r:embed="rId5" cstate="print"/>
            <a:srcRect/>
            <a:stretch>
              <a:fillRect/>
            </a:stretch>
          </p:blipFill>
          <p:spPr bwMode="auto">
            <a:xfrm>
              <a:off x="2884428" y="1628800"/>
              <a:ext cx="5589851" cy="252028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354400" y="72008"/>
            <a:ext cx="6548495" cy="6741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3" cstate="screen"/>
          <a:srcRect/>
          <a:stretch>
            <a:fillRect/>
          </a:stretch>
        </p:blipFill>
        <p:spPr bwMode="auto">
          <a:xfrm>
            <a:off x="1" y="338138"/>
            <a:ext cx="9144000" cy="5678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srcRect/>
          <a:stretch>
            <a:fillRect/>
          </a:stretch>
        </p:blipFill>
        <p:spPr bwMode="auto">
          <a:xfrm>
            <a:off x="1049768" y="-387424"/>
            <a:ext cx="6906608" cy="5517232"/>
          </a:xfrm>
          <a:prstGeom prst="rect">
            <a:avLst/>
          </a:prstGeom>
          <a:noFill/>
          <a:ln w="9525">
            <a:noFill/>
            <a:miter lim="800000"/>
            <a:headEnd/>
            <a:tailEnd/>
          </a:ln>
        </p:spPr>
      </p:pic>
      <p:pic>
        <p:nvPicPr>
          <p:cNvPr id="405506" name="Picture 2"/>
          <p:cNvPicPr>
            <a:picLocks noChangeAspect="1" noChangeArrowheads="1"/>
          </p:cNvPicPr>
          <p:nvPr/>
        </p:nvPicPr>
        <p:blipFill>
          <a:blip r:embed="rId4" cstate="screen"/>
          <a:srcRect/>
          <a:stretch>
            <a:fillRect/>
          </a:stretch>
        </p:blipFill>
        <p:spPr bwMode="auto">
          <a:xfrm>
            <a:off x="0" y="5091755"/>
            <a:ext cx="9144000" cy="1766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cstate="screen"/>
          <a:srcRect/>
          <a:stretch>
            <a:fillRect/>
          </a:stretch>
        </p:blipFill>
        <p:spPr bwMode="auto">
          <a:xfrm>
            <a:off x="-36512" y="0"/>
            <a:ext cx="8201025" cy="5924550"/>
          </a:xfrm>
          <a:prstGeom prst="rect">
            <a:avLst/>
          </a:prstGeom>
          <a:noFill/>
          <a:ln w="9525">
            <a:noFill/>
            <a:miter lim="800000"/>
            <a:headEnd/>
            <a:tailEnd/>
          </a:ln>
        </p:spPr>
      </p:pic>
      <p:pic>
        <p:nvPicPr>
          <p:cNvPr id="403459" name="Picture 3"/>
          <p:cNvPicPr>
            <a:picLocks noChangeAspect="1" noChangeArrowheads="1"/>
          </p:cNvPicPr>
          <p:nvPr/>
        </p:nvPicPr>
        <p:blipFill>
          <a:blip r:embed="rId4" cstate="screen"/>
          <a:srcRect/>
          <a:stretch>
            <a:fillRect/>
          </a:stretch>
        </p:blipFill>
        <p:spPr bwMode="auto">
          <a:xfrm>
            <a:off x="1259631" y="5534748"/>
            <a:ext cx="7884369" cy="13232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285720" y="-27384"/>
            <a:ext cx="8388399" cy="6858000"/>
            <a:chOff x="285720" y="-27384"/>
            <a:chExt cx="8388399" cy="6858000"/>
          </a:xfrm>
        </p:grpSpPr>
        <p:pic>
          <p:nvPicPr>
            <p:cNvPr id="407554" name="Picture 2"/>
            <p:cNvPicPr>
              <a:picLocks noChangeAspect="1" noChangeArrowheads="1"/>
            </p:cNvPicPr>
            <p:nvPr/>
          </p:nvPicPr>
          <p:blipFill>
            <a:blip r:embed="rId3" cstate="screen"/>
            <a:srcRect/>
            <a:stretch>
              <a:fillRect/>
            </a:stretch>
          </p:blipFill>
          <p:spPr bwMode="auto">
            <a:xfrm>
              <a:off x="467544" y="-27384"/>
              <a:ext cx="8206575" cy="6858000"/>
            </a:xfrm>
            <a:prstGeom prst="rect">
              <a:avLst/>
            </a:prstGeom>
            <a:noFill/>
            <a:ln w="9525">
              <a:noFill/>
              <a:miter lim="800000"/>
              <a:headEnd/>
              <a:tailEnd/>
            </a:ln>
          </p:spPr>
        </p:pic>
        <p:sp>
          <p:nvSpPr>
            <p:cNvPr id="3" name="2 - TextBox"/>
            <p:cNvSpPr txBox="1"/>
            <p:nvPr/>
          </p:nvSpPr>
          <p:spPr>
            <a:xfrm>
              <a:off x="285720" y="785794"/>
              <a:ext cx="1928826" cy="923330"/>
            </a:xfrm>
            <a:prstGeom prst="rect">
              <a:avLst/>
            </a:prstGeom>
            <a:noFill/>
          </p:spPr>
          <p:txBody>
            <a:bodyPr wrap="square" rtlCol="0">
              <a:spAutoFit/>
            </a:bodyPr>
            <a:lstStyle/>
            <a:p>
              <a:pPr algn="r"/>
              <a:r>
                <a:rPr lang="el-GR" b="1" dirty="0">
                  <a:solidFill>
                    <a:srgbClr val="FF0000"/>
                  </a:solidFill>
                </a:rPr>
                <a:t>Τα αρχέγονα άνθη είναι</a:t>
              </a:r>
            </a:p>
            <a:p>
              <a:pPr algn="r"/>
              <a:r>
                <a:rPr lang="el-GR" b="1" dirty="0">
                  <a:solidFill>
                    <a:srgbClr val="FF0000"/>
                  </a:solidFill>
                </a:rPr>
                <a:t>ΕΡΜΑΦΡΟΔΙΤΑ</a:t>
              </a:r>
              <a:r>
                <a:rPr lang="en-US" b="1" dirty="0">
                  <a:solidFill>
                    <a:srgbClr val="FF0000"/>
                  </a:solidFill>
                </a:rPr>
                <a:t> </a:t>
              </a:r>
              <a:endParaRPr lang="el-GR" b="1" dirty="0">
                <a:solidFill>
                  <a:srgbClr val="FF0000"/>
                </a:solidFill>
              </a:endParaRPr>
            </a:p>
          </p:txBody>
        </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51520" y="4869"/>
            <a:ext cx="8747328" cy="5006834"/>
          </a:xfrm>
          <a:prstGeom prst="rect">
            <a:avLst/>
          </a:prstGeom>
        </p:spPr>
      </p:pic>
      <p:pic>
        <p:nvPicPr>
          <p:cNvPr id="2" name="Picture 1"/>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0" y="5097525"/>
            <a:ext cx="4644009" cy="1710047"/>
          </a:xfrm>
          <a:prstGeom prst="rect">
            <a:avLst/>
          </a:prstGeom>
        </p:spPr>
      </p:pic>
      <p:pic>
        <p:nvPicPr>
          <p:cNvPr id="6" name="Picture 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644009" y="5097524"/>
            <a:ext cx="4530224" cy="1710047"/>
          </a:xfrm>
          <a:prstGeom prst="rect">
            <a:avLst/>
          </a:prstGeom>
        </p:spPr>
      </p:pic>
    </p:spTree>
    <p:extLst>
      <p:ext uri="{BB962C8B-B14F-4D97-AF65-F5344CB8AC3E}">
        <p14:creationId xmlns="" xmlns:p14="http://schemas.microsoft.com/office/powerpoint/2010/main" val="1221298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37370" y="887950"/>
            <a:ext cx="9106630" cy="5061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3" cstate="print"/>
          <a:stretch>
            <a:fillRect/>
          </a:stretch>
        </p:blipFill>
        <p:spPr>
          <a:xfrm>
            <a:off x="-21662" y="0"/>
            <a:ext cx="6969926" cy="6858000"/>
          </a:xfrm>
          <a:prstGeom prst="rect">
            <a:avLst/>
          </a:prstGeom>
        </p:spPr>
      </p:pic>
      <p:sp>
        <p:nvSpPr>
          <p:cNvPr id="3" name="TextBox 2"/>
          <p:cNvSpPr txBox="1"/>
          <p:nvPr/>
        </p:nvSpPr>
        <p:spPr>
          <a:xfrm>
            <a:off x="5076056" y="2420888"/>
            <a:ext cx="4104456" cy="4493538"/>
          </a:xfrm>
          <a:prstGeom prst="rect">
            <a:avLst/>
          </a:prstGeom>
          <a:solidFill>
            <a:schemeClr val="accent2"/>
          </a:solidFill>
        </p:spPr>
        <p:txBody>
          <a:bodyPr wrap="square" rtlCol="0">
            <a:spAutoFit/>
          </a:bodyPr>
          <a:lstStyle/>
          <a:p>
            <a:r>
              <a:rPr lang="en-GB" sz="1100" b="1" dirty="0">
                <a:latin typeface="+mn-lt"/>
              </a:rPr>
              <a:t>Figure 1 | </a:t>
            </a:r>
            <a:r>
              <a:rPr lang="en-GB" sz="1100" dirty="0">
                <a:latin typeface="+mn-lt"/>
              </a:rPr>
              <a:t>Fossil ranges of major angiosperm lineages, focused on the Cretaceous diversification. The fossil record of plant micro-, </a:t>
            </a:r>
            <a:r>
              <a:rPr lang="en-GB" sz="1100" dirty="0" err="1">
                <a:latin typeface="+mn-lt"/>
              </a:rPr>
              <a:t>meso</a:t>
            </a:r>
            <a:r>
              <a:rPr lang="en-GB" sz="1100" dirty="0">
                <a:latin typeface="+mn-lt"/>
              </a:rPr>
              <a:t>- and macrofossils shows that the first major radiation of angiosperms took place in the Early Cretaceous. Fossil flowers recognized so far from the Early Cretaceous are either extinct forms, apparently with no close relatives among living angiosperms, or are related to </a:t>
            </a:r>
            <a:r>
              <a:rPr lang="en-GB" sz="1100" dirty="0" err="1">
                <a:latin typeface="+mn-lt"/>
              </a:rPr>
              <a:t>Austrobaileyales</a:t>
            </a:r>
            <a:r>
              <a:rPr lang="en-GB" sz="1100" dirty="0">
                <a:latin typeface="+mn-lt"/>
              </a:rPr>
              <a:t>, </a:t>
            </a:r>
            <a:r>
              <a:rPr lang="en-GB" sz="1100" dirty="0" err="1">
                <a:latin typeface="+mn-lt"/>
              </a:rPr>
              <a:t>Chloranthales</a:t>
            </a:r>
            <a:r>
              <a:rPr lang="en-GB" sz="1100" dirty="0">
                <a:latin typeface="+mn-lt"/>
              </a:rPr>
              <a:t>, </a:t>
            </a:r>
            <a:r>
              <a:rPr lang="en-GB" sz="1100" dirty="0" err="1">
                <a:latin typeface="+mn-lt"/>
              </a:rPr>
              <a:t>Nymphaeales</a:t>
            </a:r>
            <a:r>
              <a:rPr lang="en-GB" sz="1100" dirty="0">
                <a:latin typeface="+mn-lt"/>
              </a:rPr>
              <a:t>, various groups of </a:t>
            </a:r>
            <a:r>
              <a:rPr lang="en-GB" sz="1100" dirty="0" err="1">
                <a:latin typeface="+mn-lt"/>
              </a:rPr>
              <a:t>eumagnoliids</a:t>
            </a:r>
            <a:r>
              <a:rPr lang="en-GB" sz="1100" dirty="0">
                <a:latin typeface="+mn-lt"/>
              </a:rPr>
              <a:t>, or early branches of eudicots or monocots. Floral diagrams of Early Cretaceous angiosperms from left to right: ANA: </a:t>
            </a:r>
            <a:r>
              <a:rPr lang="en-GB" sz="1100" i="1" dirty="0" err="1">
                <a:latin typeface="+mn-lt"/>
              </a:rPr>
              <a:t>Monetianthus</a:t>
            </a:r>
            <a:r>
              <a:rPr lang="en-GB" sz="1100" i="1" dirty="0">
                <a:latin typeface="+mn-lt"/>
              </a:rPr>
              <a:t> </a:t>
            </a:r>
            <a:r>
              <a:rPr lang="en-GB" sz="1100" dirty="0">
                <a:latin typeface="+mn-lt"/>
              </a:rPr>
              <a:t>(</a:t>
            </a:r>
            <a:r>
              <a:rPr lang="en-GB" sz="1100" dirty="0" err="1">
                <a:latin typeface="+mn-lt"/>
              </a:rPr>
              <a:t>Nymphaeales</a:t>
            </a:r>
            <a:r>
              <a:rPr lang="en-GB" sz="1100" dirty="0">
                <a:latin typeface="+mn-lt"/>
              </a:rPr>
              <a:t>); </a:t>
            </a:r>
            <a:r>
              <a:rPr lang="en-GB" sz="1100" dirty="0" err="1">
                <a:latin typeface="+mn-lt"/>
              </a:rPr>
              <a:t>chloranthoids</a:t>
            </a:r>
            <a:r>
              <a:rPr lang="en-GB" sz="1100" dirty="0">
                <a:latin typeface="+mn-lt"/>
              </a:rPr>
              <a:t>: </a:t>
            </a:r>
            <a:r>
              <a:rPr lang="en-GB" sz="1100" i="1" dirty="0" err="1">
                <a:latin typeface="+mn-lt"/>
              </a:rPr>
              <a:t>Canrightia</a:t>
            </a:r>
            <a:r>
              <a:rPr lang="en-GB" sz="1100" i="1" dirty="0">
                <a:latin typeface="+mn-lt"/>
              </a:rPr>
              <a:t> </a:t>
            </a:r>
            <a:r>
              <a:rPr lang="en-GB" sz="1100" dirty="0">
                <a:latin typeface="+mn-lt"/>
              </a:rPr>
              <a:t>and </a:t>
            </a:r>
            <a:r>
              <a:rPr lang="en-GB" sz="1100" i="1" dirty="0" err="1">
                <a:latin typeface="+mn-lt"/>
              </a:rPr>
              <a:t>Canrightiopsis</a:t>
            </a:r>
            <a:r>
              <a:rPr lang="en-GB" sz="1100" dirty="0">
                <a:latin typeface="+mn-lt"/>
              </a:rPr>
              <a:t>; </a:t>
            </a:r>
            <a:r>
              <a:rPr lang="en-GB" sz="1100" dirty="0" err="1">
                <a:latin typeface="+mn-lt"/>
              </a:rPr>
              <a:t>eumagnoliids</a:t>
            </a:r>
            <a:r>
              <a:rPr lang="en-GB" sz="1100" dirty="0">
                <a:latin typeface="+mn-lt"/>
              </a:rPr>
              <a:t>: </a:t>
            </a:r>
            <a:r>
              <a:rPr lang="en-GB" sz="1100" i="1" dirty="0" err="1">
                <a:latin typeface="+mn-lt"/>
              </a:rPr>
              <a:t>Virginianthus</a:t>
            </a:r>
            <a:r>
              <a:rPr lang="en-GB" sz="1100" dirty="0">
                <a:latin typeface="+mn-lt"/>
              </a:rPr>
              <a:t>, </a:t>
            </a:r>
            <a:r>
              <a:rPr lang="en-GB" sz="1100" i="1" dirty="0" err="1">
                <a:latin typeface="+mn-lt"/>
              </a:rPr>
              <a:t>Powhatania</a:t>
            </a:r>
            <a:r>
              <a:rPr lang="en-GB" sz="1100" i="1" dirty="0">
                <a:latin typeface="+mn-lt"/>
              </a:rPr>
              <a:t> </a:t>
            </a:r>
            <a:r>
              <a:rPr lang="en-GB" sz="1100" dirty="0">
                <a:latin typeface="+mn-lt"/>
              </a:rPr>
              <a:t>and </a:t>
            </a:r>
            <a:r>
              <a:rPr lang="en-GB" sz="1100" i="1" dirty="0" err="1">
                <a:latin typeface="+mn-lt"/>
              </a:rPr>
              <a:t>Potomacanthus</a:t>
            </a:r>
            <a:r>
              <a:rPr lang="en-GB" sz="1100" i="1" dirty="0">
                <a:latin typeface="+mn-lt"/>
              </a:rPr>
              <a:t> </a:t>
            </a:r>
            <a:r>
              <a:rPr lang="en-GB" sz="1100" dirty="0">
                <a:latin typeface="+mn-lt"/>
              </a:rPr>
              <a:t>(</a:t>
            </a:r>
            <a:r>
              <a:rPr lang="en-GB" sz="1100" dirty="0" err="1">
                <a:latin typeface="+mn-lt"/>
              </a:rPr>
              <a:t>Laurales</a:t>
            </a:r>
            <a:r>
              <a:rPr lang="en-GB" sz="1100" dirty="0">
                <a:latin typeface="+mn-lt"/>
              </a:rPr>
              <a:t>); basal eudicots: </a:t>
            </a:r>
            <a:r>
              <a:rPr lang="en-GB" sz="1100" i="1" dirty="0" err="1">
                <a:latin typeface="+mn-lt"/>
              </a:rPr>
              <a:t>Kajanthus</a:t>
            </a:r>
            <a:r>
              <a:rPr lang="en-GB" sz="1100" i="1" dirty="0">
                <a:latin typeface="+mn-lt"/>
              </a:rPr>
              <a:t> </a:t>
            </a:r>
            <a:r>
              <a:rPr lang="en-GB" sz="1100" dirty="0">
                <a:latin typeface="+mn-lt"/>
              </a:rPr>
              <a:t>(</a:t>
            </a:r>
            <a:r>
              <a:rPr lang="en-GB" sz="1100" dirty="0" err="1">
                <a:latin typeface="+mn-lt"/>
              </a:rPr>
              <a:t>Ranunculales</a:t>
            </a:r>
            <a:r>
              <a:rPr lang="en-GB" sz="1100" dirty="0">
                <a:latin typeface="+mn-lt"/>
              </a:rPr>
              <a:t>) and </a:t>
            </a:r>
            <a:r>
              <a:rPr lang="en-GB" sz="1100" i="1" dirty="0" err="1">
                <a:latin typeface="+mn-lt"/>
              </a:rPr>
              <a:t>Kenilanthus</a:t>
            </a:r>
            <a:r>
              <a:rPr lang="en-GB" sz="1100" i="1" dirty="0">
                <a:latin typeface="+mn-lt"/>
              </a:rPr>
              <a:t> </a:t>
            </a:r>
            <a:r>
              <a:rPr lang="en-GB" sz="1100" dirty="0">
                <a:latin typeface="+mn-lt"/>
              </a:rPr>
              <a:t>(uncertain position). Floral diagrams of mid-Cretaceous angiosperms from left to right: </a:t>
            </a:r>
            <a:r>
              <a:rPr lang="en-GB" sz="1100" dirty="0" err="1">
                <a:latin typeface="+mn-lt"/>
              </a:rPr>
              <a:t>chloranthoid</a:t>
            </a:r>
            <a:r>
              <a:rPr lang="en-GB" sz="1100" dirty="0">
                <a:latin typeface="+mn-lt"/>
              </a:rPr>
              <a:t>: unnamed </a:t>
            </a:r>
            <a:r>
              <a:rPr lang="en-GB" sz="1100" i="1" dirty="0" err="1">
                <a:latin typeface="+mn-lt"/>
              </a:rPr>
              <a:t>Chloranthistemon</a:t>
            </a:r>
            <a:r>
              <a:rPr lang="en-GB" sz="1100" dirty="0">
                <a:latin typeface="+mn-lt"/>
              </a:rPr>
              <a:t>-like flower; </a:t>
            </a:r>
            <a:r>
              <a:rPr lang="en-GB" sz="1100" dirty="0" err="1">
                <a:latin typeface="+mn-lt"/>
              </a:rPr>
              <a:t>eumagnoliids</a:t>
            </a:r>
            <a:r>
              <a:rPr lang="en-GB" sz="1100" dirty="0">
                <a:latin typeface="+mn-lt"/>
              </a:rPr>
              <a:t>: </a:t>
            </a:r>
            <a:r>
              <a:rPr lang="en-GB" sz="1100" i="1" dirty="0" err="1">
                <a:latin typeface="+mn-lt"/>
              </a:rPr>
              <a:t>Archaeanthus</a:t>
            </a:r>
            <a:r>
              <a:rPr lang="en-GB" sz="1100" i="1" dirty="0">
                <a:latin typeface="+mn-lt"/>
              </a:rPr>
              <a:t> </a:t>
            </a:r>
            <a:r>
              <a:rPr lang="en-GB" sz="1100" dirty="0">
                <a:latin typeface="+mn-lt"/>
              </a:rPr>
              <a:t>(</a:t>
            </a:r>
            <a:r>
              <a:rPr lang="en-GB" sz="1100" dirty="0" err="1">
                <a:latin typeface="+mn-lt"/>
              </a:rPr>
              <a:t>Magnoliales</a:t>
            </a:r>
            <a:r>
              <a:rPr lang="en-GB" sz="1100" dirty="0">
                <a:latin typeface="+mn-lt"/>
              </a:rPr>
              <a:t>) and </a:t>
            </a:r>
            <a:r>
              <a:rPr lang="en-GB" sz="1100" i="1" dirty="0" err="1">
                <a:latin typeface="+mn-lt"/>
              </a:rPr>
              <a:t>Mauldinia</a:t>
            </a:r>
            <a:r>
              <a:rPr lang="en-GB" sz="1100" i="1" dirty="0">
                <a:latin typeface="+mn-lt"/>
              </a:rPr>
              <a:t> </a:t>
            </a:r>
            <a:r>
              <a:rPr lang="en-GB" sz="1100" dirty="0">
                <a:latin typeface="+mn-lt"/>
              </a:rPr>
              <a:t>(</a:t>
            </a:r>
            <a:r>
              <a:rPr lang="en-GB" sz="1100" dirty="0" err="1">
                <a:latin typeface="+mn-lt"/>
              </a:rPr>
              <a:t>Laurales</a:t>
            </a:r>
            <a:r>
              <a:rPr lang="en-GB" sz="1100" dirty="0">
                <a:latin typeface="+mn-lt"/>
              </a:rPr>
              <a:t>); basal eudicots: </a:t>
            </a:r>
            <a:r>
              <a:rPr lang="en-GB" sz="1100" i="1" dirty="0" err="1">
                <a:latin typeface="+mn-lt"/>
              </a:rPr>
              <a:t>Spanomera</a:t>
            </a:r>
            <a:r>
              <a:rPr lang="en-GB" sz="1100" i="1" dirty="0">
                <a:latin typeface="+mn-lt"/>
              </a:rPr>
              <a:t> </a:t>
            </a:r>
            <a:r>
              <a:rPr lang="en-GB" sz="1100" dirty="0">
                <a:latin typeface="+mn-lt"/>
              </a:rPr>
              <a:t>(</a:t>
            </a:r>
            <a:r>
              <a:rPr lang="en-GB" sz="1100" dirty="0" err="1">
                <a:latin typeface="+mn-lt"/>
              </a:rPr>
              <a:t>Buxales</a:t>
            </a:r>
            <a:r>
              <a:rPr lang="en-GB" sz="1100" dirty="0">
                <a:latin typeface="+mn-lt"/>
              </a:rPr>
              <a:t>) and </a:t>
            </a:r>
            <a:r>
              <a:rPr lang="en-GB" sz="1100" i="1" dirty="0" err="1">
                <a:latin typeface="+mn-lt"/>
              </a:rPr>
              <a:t>Friisicarpus</a:t>
            </a:r>
            <a:r>
              <a:rPr lang="en-GB" sz="1100" i="1" dirty="0">
                <a:latin typeface="+mn-lt"/>
              </a:rPr>
              <a:t> </a:t>
            </a:r>
            <a:r>
              <a:rPr lang="en-GB" sz="1100" dirty="0">
                <a:latin typeface="+mn-lt"/>
              </a:rPr>
              <a:t>(</a:t>
            </a:r>
            <a:r>
              <a:rPr lang="en-GB" sz="1100" dirty="0" err="1">
                <a:latin typeface="+mn-lt"/>
              </a:rPr>
              <a:t>Proteales</a:t>
            </a:r>
            <a:r>
              <a:rPr lang="en-GB" sz="1100" dirty="0">
                <a:latin typeface="+mn-lt"/>
              </a:rPr>
              <a:t>); </a:t>
            </a:r>
            <a:r>
              <a:rPr lang="en-GB" sz="1100" dirty="0" err="1">
                <a:latin typeface="+mn-lt"/>
              </a:rPr>
              <a:t>rosids</a:t>
            </a:r>
            <a:r>
              <a:rPr lang="en-GB" sz="1100" dirty="0">
                <a:latin typeface="+mn-lt"/>
              </a:rPr>
              <a:t>: </a:t>
            </a:r>
            <a:r>
              <a:rPr lang="en-GB" sz="1100" i="1" dirty="0" err="1">
                <a:latin typeface="+mn-lt"/>
              </a:rPr>
              <a:t>Caliciflora</a:t>
            </a:r>
            <a:r>
              <a:rPr lang="en-GB" sz="1100" i="1" dirty="0">
                <a:latin typeface="+mn-lt"/>
              </a:rPr>
              <a:t> </a:t>
            </a:r>
            <a:r>
              <a:rPr lang="en-GB" sz="1100" dirty="0">
                <a:latin typeface="+mn-lt"/>
              </a:rPr>
              <a:t>and unnamed Rose Creek </a:t>
            </a:r>
            <a:r>
              <a:rPr lang="en-GB" sz="1100" dirty="0" err="1">
                <a:latin typeface="+mn-lt"/>
              </a:rPr>
              <a:t>rosid</a:t>
            </a:r>
            <a:r>
              <a:rPr lang="en-GB" sz="1100" dirty="0">
                <a:latin typeface="+mn-lt"/>
              </a:rPr>
              <a:t> (precise placement among </a:t>
            </a:r>
            <a:r>
              <a:rPr lang="en-GB" sz="1100" dirty="0" err="1">
                <a:latin typeface="+mn-lt"/>
              </a:rPr>
              <a:t>Pentapentalae</a:t>
            </a:r>
            <a:r>
              <a:rPr lang="en-GB" sz="1100" dirty="0">
                <a:latin typeface="+mn-lt"/>
              </a:rPr>
              <a:t> uncertain). Floral diagrams of Late Cretaceous angiosperms from left to right: </a:t>
            </a:r>
            <a:r>
              <a:rPr lang="en-GB" sz="1100" dirty="0" err="1">
                <a:latin typeface="+mn-lt"/>
              </a:rPr>
              <a:t>chloranthoids</a:t>
            </a:r>
            <a:r>
              <a:rPr lang="en-GB" sz="1100" dirty="0">
                <a:latin typeface="+mn-lt"/>
              </a:rPr>
              <a:t>: </a:t>
            </a:r>
            <a:r>
              <a:rPr lang="en-GB" sz="1100" i="1" dirty="0" err="1">
                <a:latin typeface="+mn-lt"/>
              </a:rPr>
              <a:t>Chloranthistemon</a:t>
            </a:r>
            <a:r>
              <a:rPr lang="en-GB" sz="1100" dirty="0">
                <a:latin typeface="+mn-lt"/>
              </a:rPr>
              <a:t>; </a:t>
            </a:r>
            <a:r>
              <a:rPr lang="en-GB" sz="1100" dirty="0" err="1">
                <a:latin typeface="+mn-lt"/>
              </a:rPr>
              <a:t>eumagnoliids</a:t>
            </a:r>
            <a:r>
              <a:rPr lang="en-GB" sz="1100" dirty="0">
                <a:latin typeface="+mn-lt"/>
              </a:rPr>
              <a:t>: </a:t>
            </a:r>
            <a:r>
              <a:rPr lang="en-GB" sz="1100" i="1" dirty="0" err="1">
                <a:latin typeface="+mn-lt"/>
              </a:rPr>
              <a:t>Futabanthus</a:t>
            </a:r>
            <a:r>
              <a:rPr lang="en-GB" sz="1100" i="1" dirty="0">
                <a:latin typeface="+mn-lt"/>
              </a:rPr>
              <a:t> </a:t>
            </a:r>
            <a:r>
              <a:rPr lang="en-GB" sz="1100" dirty="0">
                <a:latin typeface="+mn-lt"/>
              </a:rPr>
              <a:t>(</a:t>
            </a:r>
            <a:r>
              <a:rPr lang="en-GB" sz="1100" dirty="0" err="1">
                <a:latin typeface="+mn-lt"/>
              </a:rPr>
              <a:t>Magnoliales</a:t>
            </a:r>
            <a:r>
              <a:rPr lang="en-GB" sz="1100" dirty="0">
                <a:latin typeface="+mn-lt"/>
              </a:rPr>
              <a:t>), </a:t>
            </a:r>
            <a:r>
              <a:rPr lang="en-GB" sz="1100" i="1" dirty="0" err="1">
                <a:latin typeface="+mn-lt"/>
              </a:rPr>
              <a:t>Neusenia</a:t>
            </a:r>
            <a:r>
              <a:rPr lang="en-GB" sz="1100" i="1" dirty="0">
                <a:latin typeface="+mn-lt"/>
              </a:rPr>
              <a:t> </a:t>
            </a:r>
            <a:r>
              <a:rPr lang="en-GB" sz="1100" dirty="0">
                <a:latin typeface="+mn-lt"/>
              </a:rPr>
              <a:t>and </a:t>
            </a:r>
            <a:r>
              <a:rPr lang="en-GB" sz="1100" i="1" dirty="0" err="1">
                <a:latin typeface="+mn-lt"/>
              </a:rPr>
              <a:t>Lauranthus</a:t>
            </a:r>
            <a:r>
              <a:rPr lang="en-GB" sz="1100" i="1" dirty="0">
                <a:latin typeface="+mn-lt"/>
              </a:rPr>
              <a:t> </a:t>
            </a:r>
            <a:r>
              <a:rPr lang="en-GB" sz="1100" dirty="0">
                <a:latin typeface="+mn-lt"/>
              </a:rPr>
              <a:t>(</a:t>
            </a:r>
            <a:r>
              <a:rPr lang="en-GB" sz="1100" dirty="0" err="1">
                <a:latin typeface="+mn-lt"/>
              </a:rPr>
              <a:t>Laurales</a:t>
            </a:r>
            <a:r>
              <a:rPr lang="en-GB" sz="1100" dirty="0">
                <a:latin typeface="+mn-lt"/>
              </a:rPr>
              <a:t>); basal eudicots: </a:t>
            </a:r>
            <a:r>
              <a:rPr lang="en-GB" sz="1100" i="1" dirty="0" err="1">
                <a:latin typeface="+mn-lt"/>
              </a:rPr>
              <a:t>Quadriplatanus</a:t>
            </a:r>
            <a:r>
              <a:rPr lang="en-GB" sz="1100" i="1" dirty="0">
                <a:latin typeface="+mn-lt"/>
              </a:rPr>
              <a:t> </a:t>
            </a:r>
            <a:r>
              <a:rPr lang="en-GB" sz="1100" dirty="0">
                <a:latin typeface="+mn-lt"/>
              </a:rPr>
              <a:t>(</a:t>
            </a:r>
            <a:r>
              <a:rPr lang="en-GB" sz="1100" dirty="0" err="1">
                <a:latin typeface="+mn-lt"/>
              </a:rPr>
              <a:t>Proteales</a:t>
            </a:r>
            <a:r>
              <a:rPr lang="en-GB" sz="1100" dirty="0">
                <a:latin typeface="+mn-lt"/>
              </a:rPr>
              <a:t>); </a:t>
            </a:r>
            <a:r>
              <a:rPr lang="en-GB" sz="1100" dirty="0" err="1">
                <a:latin typeface="+mn-lt"/>
              </a:rPr>
              <a:t>rosids</a:t>
            </a:r>
            <a:r>
              <a:rPr lang="en-GB" sz="1100" dirty="0">
                <a:latin typeface="+mn-lt"/>
              </a:rPr>
              <a:t>: </a:t>
            </a:r>
            <a:r>
              <a:rPr lang="en-GB" sz="1100" i="1" dirty="0" err="1">
                <a:latin typeface="+mn-lt"/>
              </a:rPr>
              <a:t>Platydiscus</a:t>
            </a:r>
            <a:r>
              <a:rPr lang="en-GB" sz="1100" i="1" dirty="0">
                <a:latin typeface="+mn-lt"/>
              </a:rPr>
              <a:t> </a:t>
            </a:r>
            <a:r>
              <a:rPr lang="en-GB" sz="1100" dirty="0">
                <a:latin typeface="+mn-lt"/>
              </a:rPr>
              <a:t>(</a:t>
            </a:r>
            <a:r>
              <a:rPr lang="en-GB" sz="1100" dirty="0" err="1">
                <a:latin typeface="+mn-lt"/>
              </a:rPr>
              <a:t>Oxidales</a:t>
            </a:r>
            <a:r>
              <a:rPr lang="en-GB" sz="1100" dirty="0">
                <a:latin typeface="+mn-lt"/>
              </a:rPr>
              <a:t>), </a:t>
            </a:r>
            <a:r>
              <a:rPr lang="en-GB" sz="1100" i="1" dirty="0" err="1">
                <a:latin typeface="+mn-lt"/>
              </a:rPr>
              <a:t>Archaefagacea</a:t>
            </a:r>
            <a:r>
              <a:rPr lang="en-GB" sz="1100" i="1" dirty="0">
                <a:latin typeface="+mn-lt"/>
              </a:rPr>
              <a:t> </a:t>
            </a:r>
            <a:r>
              <a:rPr lang="en-GB" sz="1100" dirty="0">
                <a:latin typeface="+mn-lt"/>
              </a:rPr>
              <a:t>and </a:t>
            </a:r>
            <a:r>
              <a:rPr lang="en-GB" sz="1100" i="1" dirty="0" err="1">
                <a:latin typeface="+mn-lt"/>
              </a:rPr>
              <a:t>Manningia</a:t>
            </a:r>
            <a:r>
              <a:rPr lang="en-GB" sz="1100" i="1" dirty="0">
                <a:latin typeface="+mn-lt"/>
              </a:rPr>
              <a:t> </a:t>
            </a:r>
            <a:r>
              <a:rPr lang="en-GB" sz="1100" dirty="0">
                <a:latin typeface="+mn-lt"/>
              </a:rPr>
              <a:t>(</a:t>
            </a:r>
            <a:r>
              <a:rPr lang="en-GB" sz="1100" dirty="0" err="1">
                <a:latin typeface="+mn-lt"/>
              </a:rPr>
              <a:t>Fagales</a:t>
            </a:r>
            <a:r>
              <a:rPr lang="en-GB" sz="1100" dirty="0">
                <a:latin typeface="+mn-lt"/>
              </a:rPr>
              <a:t>); </a:t>
            </a:r>
            <a:r>
              <a:rPr lang="en-GB" sz="1100" dirty="0" err="1">
                <a:latin typeface="+mn-lt"/>
              </a:rPr>
              <a:t>asterids</a:t>
            </a:r>
            <a:r>
              <a:rPr lang="en-GB" sz="1100" dirty="0">
                <a:latin typeface="+mn-lt"/>
              </a:rPr>
              <a:t>: </a:t>
            </a:r>
            <a:r>
              <a:rPr lang="en-GB" sz="1100" i="1" dirty="0" err="1">
                <a:latin typeface="+mn-lt"/>
              </a:rPr>
              <a:t>Paradinandra</a:t>
            </a:r>
            <a:r>
              <a:rPr lang="en-GB" sz="1100" i="1" dirty="0">
                <a:latin typeface="+mn-lt"/>
              </a:rPr>
              <a:t> </a:t>
            </a:r>
            <a:r>
              <a:rPr lang="en-GB" sz="1100" dirty="0">
                <a:latin typeface="+mn-lt"/>
              </a:rPr>
              <a:t>and </a:t>
            </a:r>
            <a:r>
              <a:rPr lang="en-GB" sz="1100" i="1" dirty="0" err="1">
                <a:latin typeface="+mn-lt"/>
              </a:rPr>
              <a:t>Parasaurauia</a:t>
            </a:r>
            <a:r>
              <a:rPr lang="en-GB" sz="1100" i="1" dirty="0">
                <a:latin typeface="+mn-lt"/>
              </a:rPr>
              <a:t> </a:t>
            </a:r>
            <a:r>
              <a:rPr lang="en-GB" sz="1100" dirty="0">
                <a:latin typeface="+mn-lt"/>
              </a:rPr>
              <a:t>(</a:t>
            </a:r>
            <a:r>
              <a:rPr lang="en-GB" sz="1100" dirty="0" err="1">
                <a:latin typeface="+mn-lt"/>
              </a:rPr>
              <a:t>Ericales</a:t>
            </a:r>
            <a:r>
              <a:rPr lang="en-GB" sz="1100" dirty="0">
                <a:latin typeface="+mn-lt"/>
              </a:rPr>
              <a:t>), </a:t>
            </a:r>
            <a:r>
              <a:rPr lang="en-GB" sz="1100" i="1" dirty="0" err="1">
                <a:latin typeface="+mn-lt"/>
              </a:rPr>
              <a:t>Silvianthemum</a:t>
            </a:r>
            <a:r>
              <a:rPr lang="en-GB" sz="1100" i="1" dirty="0">
                <a:latin typeface="+mn-lt"/>
              </a:rPr>
              <a:t> </a:t>
            </a:r>
            <a:r>
              <a:rPr lang="en-GB" sz="1100" dirty="0">
                <a:latin typeface="+mn-lt"/>
              </a:rPr>
              <a:t>and </a:t>
            </a:r>
            <a:r>
              <a:rPr lang="en-GB" sz="1100" i="1" dirty="0" err="1">
                <a:latin typeface="+mn-lt"/>
              </a:rPr>
              <a:t>Bertilanthus</a:t>
            </a:r>
            <a:r>
              <a:rPr lang="en-GB" sz="1100" i="1" dirty="0">
                <a:latin typeface="+mn-lt"/>
              </a:rPr>
              <a:t> </a:t>
            </a:r>
            <a:r>
              <a:rPr lang="en-GB" sz="1100" dirty="0">
                <a:latin typeface="+mn-lt"/>
              </a:rPr>
              <a:t>(</a:t>
            </a:r>
            <a:r>
              <a:rPr lang="en-GB" sz="1100" dirty="0" err="1">
                <a:latin typeface="+mn-lt"/>
              </a:rPr>
              <a:t>Paracryphiales</a:t>
            </a:r>
            <a:r>
              <a:rPr lang="en-GB" sz="1100" dirty="0">
                <a:latin typeface="+mn-lt"/>
              </a:rPr>
              <a:t>). ANA, </a:t>
            </a:r>
            <a:r>
              <a:rPr lang="en-GB" sz="1100" dirty="0" err="1">
                <a:latin typeface="+mn-lt"/>
              </a:rPr>
              <a:t>Amborellales</a:t>
            </a:r>
            <a:r>
              <a:rPr lang="en-GB" sz="1100" dirty="0">
                <a:latin typeface="+mn-lt"/>
              </a:rPr>
              <a:t>–</a:t>
            </a:r>
            <a:r>
              <a:rPr lang="en-GB" sz="1100" dirty="0" err="1">
                <a:latin typeface="+mn-lt"/>
              </a:rPr>
              <a:t>Nymphaeales</a:t>
            </a:r>
            <a:r>
              <a:rPr lang="en-GB" sz="1100" dirty="0">
                <a:latin typeface="+mn-lt"/>
              </a:rPr>
              <a:t>–</a:t>
            </a:r>
            <a:r>
              <a:rPr lang="en-GB" sz="1100" dirty="0" err="1">
                <a:latin typeface="+mn-lt"/>
              </a:rPr>
              <a:t>Austrobaileyales</a:t>
            </a:r>
            <a:r>
              <a:rPr lang="en-GB" sz="1100" dirty="0">
                <a:latin typeface="+mn-lt"/>
              </a:rPr>
              <a:t>. </a:t>
            </a:r>
            <a:endParaRPr lang="el-GR" sz="1100" dirty="0">
              <a:latin typeface="+mn-lt"/>
            </a:endParaRPr>
          </a:p>
        </p:txBody>
      </p:sp>
    </p:spTree>
    <p:extLst>
      <p:ext uri="{BB962C8B-B14F-4D97-AF65-F5344CB8AC3E}">
        <p14:creationId xmlns="" xmlns:p14="http://schemas.microsoft.com/office/powerpoint/2010/main" val="29578633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0" y="77067"/>
            <a:ext cx="9144000" cy="6780933"/>
            <a:chOff x="0" y="77067"/>
            <a:chExt cx="9144000" cy="6780933"/>
          </a:xfrm>
        </p:grpSpPr>
        <p:pic>
          <p:nvPicPr>
            <p:cNvPr id="22530" name="Picture 2"/>
            <p:cNvPicPr>
              <a:picLocks noChangeAspect="1" noChangeArrowheads="1"/>
            </p:cNvPicPr>
            <p:nvPr/>
          </p:nvPicPr>
          <p:blipFill>
            <a:blip r:embed="rId3" cstate="print"/>
            <a:srcRect/>
            <a:stretch>
              <a:fillRect/>
            </a:stretch>
          </p:blipFill>
          <p:spPr bwMode="auto">
            <a:xfrm>
              <a:off x="0" y="77067"/>
              <a:ext cx="6084168" cy="6780933"/>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5985495" y="1628800"/>
              <a:ext cx="3158505" cy="1450310"/>
            </a:xfrm>
            <a:prstGeom prst="rect">
              <a:avLst/>
            </a:prstGeom>
            <a:noFill/>
            <a:ln w="9525">
              <a:noFill/>
              <a:miter lim="800000"/>
              <a:headEnd/>
              <a:tailEnd/>
            </a:ln>
          </p:spPr>
        </p:pic>
        <p:sp>
          <p:nvSpPr>
            <p:cNvPr id="4" name="3 - TextBox"/>
            <p:cNvSpPr txBox="1"/>
            <p:nvPr/>
          </p:nvSpPr>
          <p:spPr>
            <a:xfrm>
              <a:off x="8491257" y="3068960"/>
              <a:ext cx="652743" cy="369332"/>
            </a:xfrm>
            <a:prstGeom prst="rect">
              <a:avLst/>
            </a:prstGeom>
            <a:solidFill>
              <a:schemeClr val="tx1"/>
            </a:solidFill>
          </p:spPr>
          <p:txBody>
            <a:bodyPr wrap="none" rtlCol="0">
              <a:spAutoFit/>
            </a:bodyPr>
            <a:lstStyle/>
            <a:p>
              <a:r>
                <a:rPr lang="el-GR" b="1" dirty="0">
                  <a:solidFill>
                    <a:srgbClr val="1C1C1C"/>
                  </a:solidFill>
                </a:rPr>
                <a:t>2019</a:t>
              </a:r>
              <a:endParaRPr lang="en-US" b="1" dirty="0">
                <a:solidFill>
                  <a:srgbClr val="1C1C1C"/>
                </a:solidFill>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8 - Ομάδα"/>
          <p:cNvGrpSpPr/>
          <p:nvPr/>
        </p:nvGrpSpPr>
        <p:grpSpPr>
          <a:xfrm>
            <a:off x="35496" y="0"/>
            <a:ext cx="9097107" cy="6893533"/>
            <a:chOff x="35496" y="0"/>
            <a:chExt cx="9097107" cy="6893533"/>
          </a:xfrm>
        </p:grpSpPr>
        <p:grpSp>
          <p:nvGrpSpPr>
            <p:cNvPr id="4" name="7 - Ομάδα"/>
            <p:cNvGrpSpPr/>
            <p:nvPr/>
          </p:nvGrpSpPr>
          <p:grpSpPr>
            <a:xfrm>
              <a:off x="35496" y="0"/>
              <a:ext cx="9097107" cy="6893533"/>
              <a:chOff x="35496" y="0"/>
              <a:chExt cx="9097107" cy="6893533"/>
            </a:xfrm>
          </p:grpSpPr>
          <p:grpSp>
            <p:nvGrpSpPr>
              <p:cNvPr id="5" name="Group 3"/>
              <p:cNvGrpSpPr/>
              <p:nvPr/>
            </p:nvGrpSpPr>
            <p:grpSpPr>
              <a:xfrm>
                <a:off x="35496" y="0"/>
                <a:ext cx="9097107" cy="6893533"/>
                <a:chOff x="35496" y="0"/>
                <a:chExt cx="9097107" cy="6893533"/>
              </a:xfrm>
            </p:grpSpPr>
            <p:pic>
              <p:nvPicPr>
                <p:cNvPr id="183298" name="Picture 2"/>
                <p:cNvPicPr>
                  <a:picLocks noChangeAspect="1" noChangeArrowheads="1"/>
                </p:cNvPicPr>
                <p:nvPr/>
              </p:nvPicPr>
              <p:blipFill>
                <a:blip r:embed="rId3" cstate="screen"/>
                <a:srcRect/>
                <a:stretch>
                  <a:fillRect/>
                </a:stretch>
              </p:blipFill>
              <p:spPr bwMode="auto">
                <a:xfrm>
                  <a:off x="35496" y="0"/>
                  <a:ext cx="9097107" cy="6893533"/>
                </a:xfrm>
                <a:prstGeom prst="rect">
                  <a:avLst/>
                </a:prstGeom>
                <a:noFill/>
                <a:ln w="9525">
                  <a:noFill/>
                  <a:miter lim="800000"/>
                  <a:headEnd/>
                  <a:tailEnd/>
                </a:ln>
              </p:spPr>
            </p:pic>
            <p:pic>
              <p:nvPicPr>
                <p:cNvPr id="184322" name="Picture 2"/>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2008" y="4413949"/>
                  <a:ext cx="2987824" cy="2444051"/>
                </a:xfrm>
                <a:prstGeom prst="rect">
                  <a:avLst/>
                </a:prstGeom>
                <a:noFill/>
                <a:ln w="9525">
                  <a:noFill/>
                  <a:miter lim="800000"/>
                  <a:headEnd/>
                  <a:tailEnd/>
                </a:ln>
              </p:spPr>
            </p:pic>
          </p:grpSp>
          <p:sp>
            <p:nvSpPr>
              <p:cNvPr id="7" name="6 - TextBox"/>
              <p:cNvSpPr txBox="1"/>
              <p:nvPr/>
            </p:nvSpPr>
            <p:spPr>
              <a:xfrm>
                <a:off x="7689782" y="2132856"/>
                <a:ext cx="1418722" cy="369332"/>
              </a:xfrm>
              <a:prstGeom prst="rect">
                <a:avLst/>
              </a:prstGeom>
              <a:solidFill>
                <a:schemeClr val="bg2">
                  <a:lumMod val="20000"/>
                  <a:lumOff val="80000"/>
                </a:schemeClr>
              </a:solidFill>
            </p:spPr>
            <p:txBody>
              <a:bodyPr wrap="none" rtlCol="0">
                <a:spAutoFit/>
              </a:bodyPr>
              <a:lstStyle/>
              <a:p>
                <a:r>
                  <a:rPr lang="el-GR" b="1" dirty="0">
                    <a:solidFill>
                      <a:schemeClr val="bg1"/>
                    </a:solidFill>
                  </a:rPr>
                  <a:t>Άνθη καρποί</a:t>
                </a:r>
                <a:endParaRPr lang="en-US" b="1" dirty="0">
                  <a:solidFill>
                    <a:schemeClr val="bg1"/>
                  </a:solidFill>
                </a:endParaRPr>
              </a:p>
            </p:txBody>
          </p:sp>
        </p:grpSp>
        <p:sp>
          <p:nvSpPr>
            <p:cNvPr id="2" name="TextBox 1"/>
            <p:cNvSpPr txBox="1"/>
            <p:nvPr/>
          </p:nvSpPr>
          <p:spPr>
            <a:xfrm>
              <a:off x="5940152" y="692696"/>
              <a:ext cx="2994346" cy="369332"/>
            </a:xfrm>
            <a:prstGeom prst="rect">
              <a:avLst/>
            </a:prstGeom>
            <a:solidFill>
              <a:srgbClr val="FFFF00"/>
            </a:solidFill>
          </p:spPr>
          <p:txBody>
            <a:bodyPr wrap="none" rtlCol="0">
              <a:spAutoFit/>
            </a:bodyPr>
            <a:lstStyle/>
            <a:p>
              <a:r>
                <a:rPr lang="el-GR" b="1" dirty="0">
                  <a:solidFill>
                    <a:schemeClr val="bg1"/>
                  </a:solidFill>
                </a:rPr>
                <a:t>Ή Αγγειόφυτα ή </a:t>
              </a:r>
              <a:r>
                <a:rPr lang="el-GR" b="1" dirty="0" err="1">
                  <a:solidFill>
                    <a:schemeClr val="bg1"/>
                  </a:solidFill>
                </a:rPr>
                <a:t>Τραχεόφυτα</a:t>
              </a:r>
              <a:endParaRPr lang="el-GR" b="1" dirty="0">
                <a:solidFill>
                  <a:schemeClr val="bg1"/>
                </a:solidFill>
              </a:endParaRPr>
            </a:p>
          </p:txBody>
        </p:sp>
        <p:sp>
          <p:nvSpPr>
            <p:cNvPr id="6" name="TextBox 5"/>
            <p:cNvSpPr txBox="1"/>
            <p:nvPr/>
          </p:nvSpPr>
          <p:spPr>
            <a:xfrm>
              <a:off x="1723584" y="1268760"/>
              <a:ext cx="2344360" cy="369332"/>
            </a:xfrm>
            <a:prstGeom prst="rect">
              <a:avLst/>
            </a:prstGeom>
            <a:solidFill>
              <a:srgbClr val="92D050"/>
            </a:solidFill>
          </p:spPr>
          <p:txBody>
            <a:bodyPr wrap="none" rtlCol="0">
              <a:spAutoFit/>
            </a:bodyPr>
            <a:lstStyle/>
            <a:p>
              <a:r>
                <a:rPr lang="el-GR" b="1" dirty="0"/>
                <a:t>Άσπερμα Αγγειόφυτα</a:t>
              </a:r>
            </a:p>
          </p:txBody>
        </p:sp>
      </p:grpSp>
    </p:spTree>
    <p:extLst>
      <p:ext uri="{BB962C8B-B14F-4D97-AF65-F5344CB8AC3E}">
        <p14:creationId xmlns="" xmlns:p14="http://schemas.microsoft.com/office/powerpoint/2010/main" val="129270780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screen"/>
          <a:stretch>
            <a:fillRect/>
          </a:stretch>
        </p:blipFill>
        <p:spPr>
          <a:xfrm>
            <a:off x="1469143" y="1899437"/>
            <a:ext cx="6343217" cy="3545787"/>
          </a:xfrm>
          <a:prstGeom prst="rect">
            <a:avLst/>
          </a:prstGeom>
        </p:spPr>
      </p:pic>
      <p:sp>
        <p:nvSpPr>
          <p:cNvPr id="3" name="TextBox 2"/>
          <p:cNvSpPr txBox="1"/>
          <p:nvPr/>
        </p:nvSpPr>
        <p:spPr>
          <a:xfrm>
            <a:off x="2510820" y="476672"/>
            <a:ext cx="3717364" cy="1015663"/>
          </a:xfrm>
          <a:prstGeom prst="rect">
            <a:avLst/>
          </a:prstGeom>
          <a:noFill/>
        </p:spPr>
        <p:txBody>
          <a:bodyPr wrap="none" rtlCol="0">
            <a:spAutoFit/>
          </a:bodyPr>
          <a:lstStyle/>
          <a:p>
            <a:r>
              <a:rPr lang="el-GR" sz="6000" b="1" dirty="0">
                <a:solidFill>
                  <a:srgbClr val="FFC000"/>
                </a:solidFill>
              </a:rPr>
              <a:t>ΒΡΥΟΦΥΤΑ</a:t>
            </a:r>
          </a:p>
        </p:txBody>
      </p:sp>
    </p:spTree>
    <p:extLst>
      <p:ext uri="{BB962C8B-B14F-4D97-AF65-F5344CB8AC3E}">
        <p14:creationId xmlns="" xmlns:p14="http://schemas.microsoft.com/office/powerpoint/2010/main" val="960913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044159" y="0"/>
            <a:ext cx="7055681"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a:stretch>
            <a:fillRect/>
          </a:stretch>
        </p:blipFill>
        <p:spPr bwMode="auto">
          <a:xfrm>
            <a:off x="-111125" y="-26988"/>
            <a:ext cx="9363075" cy="6853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srcRect/>
          <a:stretch>
            <a:fillRect/>
          </a:stretch>
        </p:blipFill>
        <p:spPr bwMode="auto">
          <a:xfrm>
            <a:off x="1403350" y="201613"/>
            <a:ext cx="6337300" cy="6454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screen"/>
          <a:srcRect/>
          <a:stretch>
            <a:fillRect/>
          </a:stretch>
        </p:blipFill>
        <p:spPr bwMode="auto">
          <a:xfrm>
            <a:off x="1150938" y="0"/>
            <a:ext cx="68770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4"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5"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6" name="Rectangle 14"/>
          <p:cNvSpPr>
            <a:spLocks noChangeArrowheads="1"/>
          </p:cNvSpPr>
          <p:nvPr/>
        </p:nvSpPr>
        <p:spPr bwMode="auto">
          <a:xfrm>
            <a:off x="2195736" y="2996952"/>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7" name="Rectangle 15"/>
          <p:cNvSpPr>
            <a:spLocks noChangeArrowheads="1"/>
          </p:cNvSpPr>
          <p:nvPr/>
        </p:nvSpPr>
        <p:spPr bwMode="auto">
          <a:xfrm>
            <a:off x="2771800" y="3501008"/>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331639" y="0"/>
            <a:ext cx="7240397" cy="6858000"/>
          </a:xfrm>
          <a:prstGeom prst="rect">
            <a:avLst/>
          </a:prstGeom>
          <a:noFill/>
          <a:ln w="9525">
            <a:noFill/>
            <a:miter lim="800000"/>
            <a:headEnd/>
            <a:tailEnd/>
          </a:ln>
        </p:spPr>
      </p:pic>
      <p:pic>
        <p:nvPicPr>
          <p:cNvPr id="45058" name="Picture 2"/>
          <p:cNvPicPr>
            <a:picLocks noChangeAspect="1" noChangeArrowheads="1"/>
          </p:cNvPicPr>
          <p:nvPr/>
        </p:nvPicPr>
        <p:blipFill>
          <a:blip r:embed="rId4" cstate="print"/>
          <a:srcRect/>
          <a:stretch>
            <a:fillRect/>
          </a:stretch>
        </p:blipFill>
        <p:spPr bwMode="auto">
          <a:xfrm>
            <a:off x="-1" y="1700808"/>
            <a:ext cx="4249933" cy="1584176"/>
          </a:xfrm>
          <a:prstGeom prst="rect">
            <a:avLst/>
          </a:prstGeom>
          <a:noFill/>
          <a:ln w="9525">
            <a:noFill/>
            <a:miter lim="800000"/>
            <a:headEnd/>
            <a:tailEnd/>
          </a:ln>
        </p:spPr>
      </p:pic>
      <p:grpSp>
        <p:nvGrpSpPr>
          <p:cNvPr id="2" name="10 - Ομάδα"/>
          <p:cNvGrpSpPr>
            <a:grpSpLocks noChangeAspect="1"/>
          </p:cNvGrpSpPr>
          <p:nvPr/>
        </p:nvGrpSpPr>
        <p:grpSpPr>
          <a:xfrm>
            <a:off x="4607496" y="6012260"/>
            <a:ext cx="4536504" cy="873124"/>
            <a:chOff x="971600" y="4581128"/>
            <a:chExt cx="7128792" cy="1372052"/>
          </a:xfrm>
        </p:grpSpPr>
        <p:pic>
          <p:nvPicPr>
            <p:cNvPr id="45059" name="Picture 3"/>
            <p:cNvPicPr>
              <a:picLocks noChangeAspect="1" noChangeArrowheads="1"/>
            </p:cNvPicPr>
            <p:nvPr/>
          </p:nvPicPr>
          <p:blipFill>
            <a:blip r:embed="rId5" cstate="print"/>
            <a:srcRect/>
            <a:stretch>
              <a:fillRect/>
            </a:stretch>
          </p:blipFill>
          <p:spPr bwMode="auto">
            <a:xfrm>
              <a:off x="971600" y="4581128"/>
              <a:ext cx="7128792" cy="457591"/>
            </a:xfrm>
            <a:prstGeom prst="rect">
              <a:avLst/>
            </a:prstGeom>
            <a:noFill/>
            <a:ln w="9525">
              <a:noFill/>
              <a:miter lim="800000"/>
              <a:headEnd/>
              <a:tailEnd/>
            </a:ln>
          </p:spPr>
        </p:pic>
        <p:pic>
          <p:nvPicPr>
            <p:cNvPr id="45060" name="Picture 4"/>
            <p:cNvPicPr>
              <a:picLocks noChangeAspect="1" noChangeArrowheads="1"/>
            </p:cNvPicPr>
            <p:nvPr/>
          </p:nvPicPr>
          <p:blipFill>
            <a:blip r:embed="rId6" cstate="print"/>
            <a:srcRect/>
            <a:stretch>
              <a:fillRect/>
            </a:stretch>
          </p:blipFill>
          <p:spPr bwMode="auto">
            <a:xfrm>
              <a:off x="971600" y="5013176"/>
              <a:ext cx="7128792" cy="568679"/>
            </a:xfrm>
            <a:prstGeom prst="rect">
              <a:avLst/>
            </a:prstGeom>
            <a:noFill/>
            <a:ln w="9525">
              <a:noFill/>
              <a:miter lim="800000"/>
              <a:headEnd/>
              <a:tailEnd/>
            </a:ln>
          </p:spPr>
        </p:pic>
        <p:pic>
          <p:nvPicPr>
            <p:cNvPr id="45061" name="Picture 5"/>
            <p:cNvPicPr>
              <a:picLocks noChangeAspect="1" noChangeArrowheads="1"/>
            </p:cNvPicPr>
            <p:nvPr/>
          </p:nvPicPr>
          <p:blipFill>
            <a:blip r:embed="rId7" cstate="print"/>
            <a:srcRect/>
            <a:stretch>
              <a:fillRect/>
            </a:stretch>
          </p:blipFill>
          <p:spPr bwMode="auto">
            <a:xfrm>
              <a:off x="971600" y="5567011"/>
              <a:ext cx="7128792" cy="386169"/>
            </a:xfrm>
            <a:prstGeom prst="rect">
              <a:avLst/>
            </a:prstGeom>
            <a:noFill/>
            <a:ln w="9525">
              <a:noFill/>
              <a:miter lim="800000"/>
              <a:headEnd/>
              <a:tailEnd/>
            </a:ln>
          </p:spPr>
        </p:pic>
      </p:grpSp>
      <p:sp>
        <p:nvSpPr>
          <p:cNvPr id="12" name="11 - TextBox"/>
          <p:cNvSpPr txBox="1"/>
          <p:nvPr/>
        </p:nvSpPr>
        <p:spPr>
          <a:xfrm>
            <a:off x="0" y="692696"/>
            <a:ext cx="4209999" cy="584775"/>
          </a:xfrm>
          <a:prstGeom prst="rect">
            <a:avLst/>
          </a:prstGeom>
          <a:solidFill>
            <a:srgbClr val="00B0F0"/>
          </a:solidFill>
        </p:spPr>
        <p:txBody>
          <a:bodyPr wrap="none" rtlCol="0">
            <a:spAutoFit/>
          </a:bodyPr>
          <a:lstStyle/>
          <a:p>
            <a:r>
              <a:rPr lang="el-GR" sz="3200" b="1" dirty="0"/>
              <a:t>Εξέλιξη της </a:t>
            </a:r>
            <a:r>
              <a:rPr lang="el-GR" sz="3200" b="1" dirty="0" err="1"/>
              <a:t>εφυμενίδας</a:t>
            </a:r>
            <a:endParaRPr lang="en-US" sz="3200" b="1" dirty="0"/>
          </a:p>
        </p:txBody>
      </p:sp>
    </p:spTree>
    <p:extLst>
      <p:ext uri="{BB962C8B-B14F-4D97-AF65-F5344CB8AC3E}">
        <p14:creationId xmlns="" xmlns:p14="http://schemas.microsoft.com/office/powerpoint/2010/main" val="493949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5046" y="620688"/>
            <a:ext cx="6517682" cy="1938992"/>
          </a:xfrm>
          <a:prstGeom prst="rect">
            <a:avLst/>
          </a:prstGeom>
          <a:noFill/>
        </p:spPr>
        <p:txBody>
          <a:bodyPr wrap="none" rtlCol="0">
            <a:spAutoFit/>
          </a:bodyPr>
          <a:lstStyle/>
          <a:p>
            <a:pPr algn="ctr"/>
            <a:r>
              <a:rPr lang="el-GR" sz="4000" b="1" dirty="0">
                <a:solidFill>
                  <a:srgbClr val="92D050"/>
                </a:solidFill>
              </a:rPr>
              <a:t>Από τα Βρυόφυτα στα</a:t>
            </a:r>
          </a:p>
          <a:p>
            <a:pPr algn="ctr"/>
            <a:r>
              <a:rPr lang="el-GR" sz="4000" b="1" dirty="0">
                <a:solidFill>
                  <a:srgbClr val="92D050"/>
                </a:solidFill>
              </a:rPr>
              <a:t>Άσπερμα </a:t>
            </a:r>
            <a:r>
              <a:rPr lang="el-GR" sz="4000" b="1" dirty="0" err="1">
                <a:solidFill>
                  <a:srgbClr val="92D050"/>
                </a:solidFill>
              </a:rPr>
              <a:t>Τραχεόφυτα</a:t>
            </a:r>
            <a:endParaRPr lang="el-GR" sz="4000" b="1" dirty="0">
              <a:solidFill>
                <a:srgbClr val="92D050"/>
              </a:solidFill>
            </a:endParaRPr>
          </a:p>
          <a:p>
            <a:pPr algn="ctr"/>
            <a:r>
              <a:rPr lang="el-GR" sz="4000" b="1" dirty="0">
                <a:solidFill>
                  <a:srgbClr val="92D050"/>
                </a:solidFill>
              </a:rPr>
              <a:t>(</a:t>
            </a:r>
            <a:r>
              <a:rPr lang="el-GR" sz="4000" b="1" dirty="0" err="1">
                <a:solidFill>
                  <a:srgbClr val="92D050"/>
                </a:solidFill>
              </a:rPr>
              <a:t>Λυκόφυτα</a:t>
            </a:r>
            <a:r>
              <a:rPr lang="el-GR" sz="4000" b="1" dirty="0">
                <a:solidFill>
                  <a:srgbClr val="92D050"/>
                </a:solidFill>
              </a:rPr>
              <a:t> και Πτεριδόφυτα)</a:t>
            </a:r>
          </a:p>
        </p:txBody>
      </p:sp>
      <p:sp>
        <p:nvSpPr>
          <p:cNvPr id="4" name="TextBox 3"/>
          <p:cNvSpPr txBox="1"/>
          <p:nvPr/>
        </p:nvSpPr>
        <p:spPr>
          <a:xfrm>
            <a:off x="2411760" y="3501008"/>
            <a:ext cx="6026650" cy="1754326"/>
          </a:xfrm>
          <a:prstGeom prst="rect">
            <a:avLst/>
          </a:prstGeom>
          <a:noFill/>
        </p:spPr>
        <p:txBody>
          <a:bodyPr wrap="none" rtlCol="0">
            <a:spAutoFit/>
          </a:bodyPr>
          <a:lstStyle/>
          <a:p>
            <a:pPr marL="285750" indent="-285750">
              <a:buFont typeface="Arial" panose="020B0604020202020204" pitchFamily="34" charset="0"/>
              <a:buChar char="•"/>
            </a:pPr>
            <a:r>
              <a:rPr lang="el-GR" sz="3600" b="1" dirty="0">
                <a:solidFill>
                  <a:srgbClr val="FFFF00"/>
                </a:solidFill>
              </a:rPr>
              <a:t>Στόματα</a:t>
            </a:r>
          </a:p>
          <a:p>
            <a:pPr marL="285750" indent="-285750">
              <a:buFont typeface="Arial" panose="020B0604020202020204" pitchFamily="34" charset="0"/>
              <a:buChar char="•"/>
            </a:pPr>
            <a:r>
              <a:rPr lang="el-GR" sz="3600" b="1" dirty="0">
                <a:solidFill>
                  <a:srgbClr val="FFFF00"/>
                </a:solidFill>
              </a:rPr>
              <a:t>Σποριόφυτο διακλαδιζόμενο</a:t>
            </a:r>
          </a:p>
          <a:p>
            <a:pPr marL="285750" indent="-285750">
              <a:buFont typeface="Arial" panose="020B0604020202020204" pitchFamily="34" charset="0"/>
              <a:buChar char="•"/>
            </a:pPr>
            <a:r>
              <a:rPr lang="el-GR" sz="3600" b="1" dirty="0">
                <a:solidFill>
                  <a:srgbClr val="FFFF00"/>
                </a:solidFill>
              </a:rPr>
              <a:t>Αγωγός ιστός</a:t>
            </a:r>
          </a:p>
        </p:txBody>
      </p:sp>
    </p:spTree>
    <p:extLst>
      <p:ext uri="{BB962C8B-B14F-4D97-AF65-F5344CB8AC3E}">
        <p14:creationId xmlns="" xmlns:p14="http://schemas.microsoft.com/office/powerpoint/2010/main" val="784558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589297"/>
            <a:ext cx="9144000" cy="5679405"/>
          </a:xfrm>
          <a:prstGeom prst="rect">
            <a:avLst/>
          </a:prstGeom>
        </p:spPr>
      </p:pic>
    </p:spTree>
    <p:extLst>
      <p:ext uri="{BB962C8B-B14F-4D97-AF65-F5344CB8AC3E}">
        <p14:creationId xmlns="" xmlns:p14="http://schemas.microsoft.com/office/powerpoint/2010/main" val="2894628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589297"/>
            <a:ext cx="9144000" cy="5679405"/>
          </a:xfrm>
          <a:prstGeom prst="rect">
            <a:avLst/>
          </a:prstGeom>
        </p:spPr>
      </p:pic>
      <p:sp>
        <p:nvSpPr>
          <p:cNvPr id="3" name="TextBox 2">
            <a:extLst>
              <a:ext uri="{FF2B5EF4-FFF2-40B4-BE49-F238E27FC236}">
                <a16:creationId xmlns="" xmlns:a16="http://schemas.microsoft.com/office/drawing/2014/main" id="{08C9954B-9062-4AE7-9F2F-3E6231DA358F}"/>
              </a:ext>
            </a:extLst>
          </p:cNvPr>
          <p:cNvSpPr txBox="1"/>
          <p:nvPr/>
        </p:nvSpPr>
        <p:spPr>
          <a:xfrm>
            <a:off x="1187624" y="2060848"/>
            <a:ext cx="2304256" cy="3108543"/>
          </a:xfrm>
          <a:prstGeom prst="rect">
            <a:avLst/>
          </a:prstGeom>
          <a:noFill/>
        </p:spPr>
        <p:txBody>
          <a:bodyPr wrap="square" rtlCol="0">
            <a:spAutoFit/>
          </a:bodyPr>
          <a:lstStyle/>
          <a:p>
            <a:r>
              <a:rPr lang="el-GR" sz="19600" dirty="0">
                <a:solidFill>
                  <a:srgbClr val="FF0000"/>
                </a:solidFill>
              </a:rPr>
              <a:t>Χ</a:t>
            </a:r>
            <a:endParaRPr lang="en-GB" sz="19600" dirty="0">
              <a:solidFill>
                <a:srgbClr val="FF0000"/>
              </a:solidFill>
            </a:endParaRPr>
          </a:p>
        </p:txBody>
      </p:sp>
    </p:spTree>
    <p:extLst>
      <p:ext uri="{BB962C8B-B14F-4D97-AF65-F5344CB8AC3E}">
        <p14:creationId xmlns="" xmlns:p14="http://schemas.microsoft.com/office/powerpoint/2010/main" val="4285005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AutoShape 2" descr="342,200+ Conifer Cone Stock Photo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3300" name="AutoShape 4" descr="342,200+ Conifer Cone Stock Photo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3302" name="AutoShape 6" descr="342,200+ Conifer Cone Stock Photo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3" name="12 - Ομάδα"/>
          <p:cNvGrpSpPr/>
          <p:nvPr/>
        </p:nvGrpSpPr>
        <p:grpSpPr>
          <a:xfrm>
            <a:off x="1064374" y="0"/>
            <a:ext cx="6892002" cy="6878724"/>
            <a:chOff x="1064374" y="0"/>
            <a:chExt cx="6892002" cy="6878724"/>
          </a:xfrm>
        </p:grpSpPr>
        <p:grpSp>
          <p:nvGrpSpPr>
            <p:cNvPr id="12" name="Group 11">
              <a:extLst>
                <a:ext uri="{FF2B5EF4-FFF2-40B4-BE49-F238E27FC236}">
                  <a16:creationId xmlns="" xmlns:a16="http://schemas.microsoft.com/office/drawing/2014/main" id="{CF9B72A4-3755-45AE-83A7-CF5EE56ED778}"/>
                </a:ext>
              </a:extLst>
            </p:cNvPr>
            <p:cNvGrpSpPr>
              <a:grpSpLocks noChangeAspect="1"/>
            </p:cNvGrpSpPr>
            <p:nvPr/>
          </p:nvGrpSpPr>
          <p:grpSpPr>
            <a:xfrm>
              <a:off x="1064374" y="0"/>
              <a:ext cx="6892002" cy="6878724"/>
              <a:chOff x="1064374" y="0"/>
              <a:chExt cx="6892002" cy="6878724"/>
            </a:xfrm>
          </p:grpSpPr>
          <p:grpSp>
            <p:nvGrpSpPr>
              <p:cNvPr id="11" name="Group 10">
                <a:extLst>
                  <a:ext uri="{FF2B5EF4-FFF2-40B4-BE49-F238E27FC236}">
                    <a16:creationId xmlns="" xmlns:a16="http://schemas.microsoft.com/office/drawing/2014/main" id="{B1E78256-46A8-43CD-AFB5-3EFA1339E539}"/>
                  </a:ext>
                </a:extLst>
              </p:cNvPr>
              <p:cNvGrpSpPr/>
              <p:nvPr/>
            </p:nvGrpSpPr>
            <p:grpSpPr>
              <a:xfrm>
                <a:off x="1064374" y="0"/>
                <a:ext cx="6892002" cy="6878724"/>
                <a:chOff x="1064374" y="0"/>
                <a:chExt cx="6892002" cy="6878724"/>
              </a:xfrm>
            </p:grpSpPr>
            <p:pic>
              <p:nvPicPr>
                <p:cNvPr id="5" name="Picture 4">
                  <a:extLst>
                    <a:ext uri="{FF2B5EF4-FFF2-40B4-BE49-F238E27FC236}">
                      <a16:creationId xmlns="" xmlns:a16="http://schemas.microsoft.com/office/drawing/2014/main" id="{FDE54469-AEDD-4EC4-ACDE-7981F04BCA90}"/>
                    </a:ext>
                  </a:extLst>
                </p:cNvPr>
                <p:cNvPicPr>
                  <a:picLocks noChangeAspect="1"/>
                </p:cNvPicPr>
                <p:nvPr/>
              </p:nvPicPr>
              <p:blipFill>
                <a:blip r:embed="rId3" cstate="print"/>
                <a:stretch>
                  <a:fillRect/>
                </a:stretch>
              </p:blipFill>
              <p:spPr>
                <a:xfrm>
                  <a:off x="1064374" y="0"/>
                  <a:ext cx="6892002" cy="6878724"/>
                </a:xfrm>
                <a:prstGeom prst="rect">
                  <a:avLst/>
                </a:prstGeom>
              </p:spPr>
            </p:pic>
            <p:cxnSp>
              <p:nvCxnSpPr>
                <p:cNvPr id="6" name="Straight Connector 5">
                  <a:extLst>
                    <a:ext uri="{FF2B5EF4-FFF2-40B4-BE49-F238E27FC236}">
                      <a16:creationId xmlns="" xmlns:a16="http://schemas.microsoft.com/office/drawing/2014/main" id="{535779A7-692F-4A46-93BE-F5A76872B18D}"/>
                    </a:ext>
                  </a:extLst>
                </p:cNvPr>
                <p:cNvCxnSpPr>
                  <a:cxnSpLocks/>
                </p:cNvCxnSpPr>
                <p:nvPr/>
              </p:nvCxnSpPr>
              <p:spPr>
                <a:xfrm>
                  <a:off x="6768000" y="2520000"/>
                  <a:ext cx="432000" cy="3600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463CC935-39C3-4159-A9FB-5CF9E496FFFE}"/>
                    </a:ext>
                  </a:extLst>
                </p:cNvPr>
                <p:cNvPicPr>
                  <a:picLocks noChangeAspect="1"/>
                </p:cNvPicPr>
                <p:nvPr/>
              </p:nvPicPr>
              <p:blipFill>
                <a:blip r:embed="rId4" cstate="print"/>
                <a:stretch>
                  <a:fillRect/>
                </a:stretch>
              </p:blipFill>
              <p:spPr>
                <a:xfrm>
                  <a:off x="6300192" y="1988840"/>
                  <a:ext cx="792088" cy="509235"/>
                </a:xfrm>
                <a:prstGeom prst="rect">
                  <a:avLst/>
                </a:prstGeom>
              </p:spPr>
            </p:pic>
          </p:grpSp>
          <p:sp>
            <p:nvSpPr>
              <p:cNvPr id="10" name="TextBox 9">
                <a:extLst>
                  <a:ext uri="{FF2B5EF4-FFF2-40B4-BE49-F238E27FC236}">
                    <a16:creationId xmlns="" xmlns:a16="http://schemas.microsoft.com/office/drawing/2014/main" id="{19CC14D2-F25E-429E-8A4B-D32CB10B5C25}"/>
                  </a:ext>
                </a:extLst>
              </p:cNvPr>
              <p:cNvSpPr txBox="1"/>
              <p:nvPr/>
            </p:nvSpPr>
            <p:spPr>
              <a:xfrm>
                <a:off x="6372201" y="1988840"/>
                <a:ext cx="720079" cy="200055"/>
              </a:xfrm>
              <a:prstGeom prst="rect">
                <a:avLst/>
              </a:prstGeom>
              <a:solidFill>
                <a:schemeClr val="tx1"/>
              </a:solidFill>
            </p:spPr>
            <p:txBody>
              <a:bodyPr wrap="square" rtlCol="0">
                <a:spAutoFit/>
              </a:bodyPr>
              <a:lstStyle/>
              <a:p>
                <a:r>
                  <a:rPr lang="en-GB" sz="700" b="1" dirty="0">
                    <a:solidFill>
                      <a:schemeClr val="bg1"/>
                    </a:solidFill>
                  </a:rPr>
                  <a:t>Gymnosperms</a:t>
                </a:r>
              </a:p>
            </p:txBody>
          </p:sp>
        </p:grpSp>
        <p:pic>
          <p:nvPicPr>
            <p:cNvPr id="183304" name="Picture 8"/>
            <p:cNvPicPr>
              <a:picLocks noChangeAspect="1" noChangeArrowheads="1"/>
            </p:cNvPicPr>
            <p:nvPr/>
          </p:nvPicPr>
          <p:blipFill>
            <a:blip r:embed="rId5" cstate="print"/>
            <a:srcRect/>
            <a:stretch>
              <a:fillRect/>
            </a:stretch>
          </p:blipFill>
          <p:spPr bwMode="auto">
            <a:xfrm>
              <a:off x="6444208" y="1268760"/>
              <a:ext cx="560265" cy="694060"/>
            </a:xfrm>
            <a:prstGeom prst="rect">
              <a:avLst/>
            </a:prstGeom>
            <a:noFill/>
            <a:ln w="9525">
              <a:noFill/>
              <a:miter lim="800000"/>
              <a:headEnd/>
              <a:tailEnd/>
            </a:ln>
          </p:spPr>
        </p:pic>
      </p:grpSp>
    </p:spTree>
    <p:extLst>
      <p:ext uri="{BB962C8B-B14F-4D97-AF65-F5344CB8AC3E}">
        <p14:creationId xmlns="" xmlns:p14="http://schemas.microsoft.com/office/powerpoint/2010/main" val="3285868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screen"/>
          <a:srcRect/>
          <a:stretch>
            <a:fillRect/>
          </a:stretch>
        </p:blipFill>
        <p:spPr bwMode="auto">
          <a:xfrm>
            <a:off x="914400" y="242888"/>
            <a:ext cx="7315200" cy="6372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491453"/>
            <a:ext cx="9144000" cy="5875094"/>
          </a:xfrm>
          <a:prstGeom prst="rect">
            <a:avLst/>
          </a:prstGeom>
        </p:spPr>
      </p:pic>
    </p:spTree>
    <p:extLst>
      <p:ext uri="{BB962C8B-B14F-4D97-AF65-F5344CB8AC3E}">
        <p14:creationId xmlns="" xmlns:p14="http://schemas.microsoft.com/office/powerpoint/2010/main" val="2239190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908242"/>
            <a:ext cx="9144000" cy="5041515"/>
          </a:xfrm>
          <a:prstGeom prst="rect">
            <a:avLst/>
          </a:prstGeom>
        </p:spPr>
      </p:pic>
    </p:spTree>
    <p:extLst>
      <p:ext uri="{BB962C8B-B14F-4D97-AF65-F5344CB8AC3E}">
        <p14:creationId xmlns="" xmlns:p14="http://schemas.microsoft.com/office/powerpoint/2010/main" val="833877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screen"/>
          <a:srcRect/>
          <a:stretch>
            <a:fillRect/>
          </a:stretch>
        </p:blipFill>
        <p:spPr bwMode="auto">
          <a:xfrm>
            <a:off x="985838" y="261938"/>
            <a:ext cx="7172325" cy="6334125"/>
          </a:xfrm>
          <a:prstGeom prst="rect">
            <a:avLst/>
          </a:prstGeom>
          <a:noFill/>
          <a:ln w="9525">
            <a:noFill/>
            <a:miter lim="800000"/>
            <a:headEnd/>
            <a:tailEnd/>
          </a:ln>
        </p:spPr>
      </p:pic>
    </p:spTree>
    <p:extLst>
      <p:ext uri="{BB962C8B-B14F-4D97-AF65-F5344CB8AC3E}">
        <p14:creationId xmlns="" xmlns:p14="http://schemas.microsoft.com/office/powerpoint/2010/main" val="200139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452054"/>
            <a:ext cx="9144000" cy="5953891"/>
          </a:xfrm>
          <a:prstGeom prst="rect">
            <a:avLst/>
          </a:prstGeom>
        </p:spPr>
      </p:pic>
    </p:spTree>
    <p:extLst>
      <p:ext uri="{BB962C8B-B14F-4D97-AF65-F5344CB8AC3E}">
        <p14:creationId xmlns="" xmlns:p14="http://schemas.microsoft.com/office/powerpoint/2010/main" val="1436718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3" cstate="print"/>
          <a:srcRect/>
          <a:stretch>
            <a:fillRect/>
          </a:stretch>
        </p:blipFill>
        <p:spPr bwMode="auto">
          <a:xfrm>
            <a:off x="774700" y="2038350"/>
            <a:ext cx="7594600" cy="2781300"/>
          </a:xfrm>
          <a:prstGeom prst="rect">
            <a:avLst/>
          </a:prstGeom>
          <a:noFill/>
          <a:ln w="9525">
            <a:noFill/>
            <a:miter lim="800000"/>
            <a:headEnd/>
            <a:tailEnd/>
          </a:ln>
        </p:spPr>
      </p:pic>
      <p:sp>
        <p:nvSpPr>
          <p:cNvPr id="4" name="3 - TextBox"/>
          <p:cNvSpPr txBox="1"/>
          <p:nvPr/>
        </p:nvSpPr>
        <p:spPr>
          <a:xfrm>
            <a:off x="1043608" y="1124744"/>
            <a:ext cx="7172733" cy="584775"/>
          </a:xfrm>
          <a:prstGeom prst="rect">
            <a:avLst/>
          </a:prstGeom>
          <a:noFill/>
        </p:spPr>
        <p:txBody>
          <a:bodyPr wrap="none" rtlCol="0">
            <a:spAutoFit/>
          </a:bodyPr>
          <a:lstStyle/>
          <a:p>
            <a:r>
              <a:rPr lang="el-GR" sz="3200" b="1" dirty="0"/>
              <a:t>Πρόδρομες μορφές πολυκυτταρικότητας</a:t>
            </a:r>
            <a:endParaRPr lang="en-US" sz="3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DUCATION\ΕΞΕΛΙΚΤΙΚΗ ΒΙΟΛΟΓΙΑ\2019-20\NEW MATERIAL FOR LECTURES\174, 788 Stomata bryophyte C9t2a4IXsAALkKF.jpg"/>
          <p:cNvPicPr>
            <a:picLocks noChangeAspect="1" noChangeArrowheads="1"/>
          </p:cNvPicPr>
          <p:nvPr/>
        </p:nvPicPr>
        <p:blipFill>
          <a:blip r:embed="rId3" cstate="print"/>
          <a:srcRect/>
          <a:stretch>
            <a:fillRect/>
          </a:stretch>
        </p:blipFill>
        <p:spPr bwMode="auto">
          <a:xfrm>
            <a:off x="58066" y="476672"/>
            <a:ext cx="9085934" cy="4058384"/>
          </a:xfrm>
          <a:prstGeom prst="rect">
            <a:avLst/>
          </a:prstGeom>
          <a:noFill/>
        </p:spPr>
      </p:pic>
      <p:grpSp>
        <p:nvGrpSpPr>
          <p:cNvPr id="2" name="4 - Ομάδα"/>
          <p:cNvGrpSpPr/>
          <p:nvPr/>
        </p:nvGrpSpPr>
        <p:grpSpPr>
          <a:xfrm>
            <a:off x="787400" y="4869160"/>
            <a:ext cx="8356600" cy="1697983"/>
            <a:chOff x="787400" y="4869160"/>
            <a:chExt cx="8356600" cy="1697983"/>
          </a:xfrm>
        </p:grpSpPr>
        <p:pic>
          <p:nvPicPr>
            <p:cNvPr id="22531" name="Picture 3"/>
            <p:cNvPicPr>
              <a:picLocks noChangeAspect="1" noChangeArrowheads="1"/>
            </p:cNvPicPr>
            <p:nvPr/>
          </p:nvPicPr>
          <p:blipFill>
            <a:blip r:embed="rId4" cstate="print"/>
            <a:srcRect/>
            <a:stretch>
              <a:fillRect/>
            </a:stretch>
          </p:blipFill>
          <p:spPr bwMode="auto">
            <a:xfrm>
              <a:off x="3707904" y="6237312"/>
              <a:ext cx="5436096" cy="329831"/>
            </a:xfrm>
            <a:prstGeom prst="rect">
              <a:avLst/>
            </a:prstGeom>
            <a:noFill/>
            <a:ln w="9525">
              <a:noFill/>
              <a:miter lim="800000"/>
              <a:headEnd/>
              <a:tailEnd/>
            </a:ln>
          </p:spPr>
        </p:pic>
        <p:pic>
          <p:nvPicPr>
            <p:cNvPr id="22532" name="Picture 4"/>
            <p:cNvPicPr>
              <a:picLocks noChangeAspect="1" noChangeArrowheads="1"/>
            </p:cNvPicPr>
            <p:nvPr/>
          </p:nvPicPr>
          <p:blipFill>
            <a:blip r:embed="rId5" cstate="print"/>
            <a:srcRect/>
            <a:stretch>
              <a:fillRect/>
            </a:stretch>
          </p:blipFill>
          <p:spPr bwMode="auto">
            <a:xfrm>
              <a:off x="787400" y="4869160"/>
              <a:ext cx="8356600" cy="14033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5" y="620688"/>
            <a:ext cx="8208912" cy="5632311"/>
          </a:xfrm>
          <a:prstGeom prst="rect">
            <a:avLst/>
          </a:prstGeom>
          <a:noFill/>
        </p:spPr>
        <p:txBody>
          <a:bodyPr wrap="square" rtlCol="0">
            <a:spAutoFit/>
          </a:bodyPr>
          <a:lstStyle/>
          <a:p>
            <a:pPr algn="ctr"/>
            <a:r>
              <a:rPr lang="el-GR" sz="4000" b="1" dirty="0" err="1">
                <a:solidFill>
                  <a:srgbClr val="CC9900"/>
                </a:solidFill>
              </a:rPr>
              <a:t>Ομοιόυδρα</a:t>
            </a:r>
            <a:r>
              <a:rPr lang="el-GR" sz="4000" b="1" dirty="0">
                <a:solidFill>
                  <a:srgbClr val="CC9900"/>
                </a:solidFill>
              </a:rPr>
              <a:t> (</a:t>
            </a:r>
            <a:r>
              <a:rPr lang="en-US" sz="4000" b="1" dirty="0" err="1">
                <a:solidFill>
                  <a:srgbClr val="CC9900"/>
                </a:solidFill>
              </a:rPr>
              <a:t>Homoiohydrous</a:t>
            </a:r>
            <a:r>
              <a:rPr lang="en-US" sz="4000" b="1" dirty="0">
                <a:solidFill>
                  <a:srgbClr val="CC9900"/>
                </a:solidFill>
              </a:rPr>
              <a:t>)</a:t>
            </a:r>
          </a:p>
          <a:p>
            <a:pPr algn="ctr"/>
            <a:r>
              <a:rPr lang="el-GR" sz="4000" b="1" dirty="0" err="1">
                <a:solidFill>
                  <a:srgbClr val="CC9900"/>
                </a:solidFill>
              </a:rPr>
              <a:t>Ομοιοϋδρία</a:t>
            </a:r>
            <a:r>
              <a:rPr lang="el-GR" sz="4000" b="1" dirty="0">
                <a:solidFill>
                  <a:srgbClr val="CC9900"/>
                </a:solidFill>
              </a:rPr>
              <a:t> </a:t>
            </a:r>
            <a:r>
              <a:rPr lang="en-US" sz="4000" b="1" dirty="0">
                <a:solidFill>
                  <a:srgbClr val="CC9900"/>
                </a:solidFill>
              </a:rPr>
              <a:t>(</a:t>
            </a:r>
            <a:r>
              <a:rPr lang="en-US" sz="4000" b="1" dirty="0" err="1">
                <a:solidFill>
                  <a:srgbClr val="CC9900"/>
                </a:solidFill>
              </a:rPr>
              <a:t>Homoiohydry</a:t>
            </a:r>
            <a:r>
              <a:rPr lang="en-US" sz="4000" b="1" dirty="0">
                <a:solidFill>
                  <a:srgbClr val="CC9900"/>
                </a:solidFill>
              </a:rPr>
              <a:t>)</a:t>
            </a:r>
            <a:endParaRPr lang="el-GR" sz="4000" b="1" dirty="0">
              <a:solidFill>
                <a:srgbClr val="CC9900"/>
              </a:solidFill>
            </a:endParaRPr>
          </a:p>
          <a:p>
            <a:pPr algn="ctr"/>
            <a:r>
              <a:rPr lang="el-GR" sz="4000" b="1" dirty="0">
                <a:solidFill>
                  <a:srgbClr val="92D050"/>
                </a:solidFill>
              </a:rPr>
              <a:t>≠</a:t>
            </a:r>
          </a:p>
          <a:p>
            <a:pPr algn="ctr"/>
            <a:r>
              <a:rPr lang="el-GR" sz="4000" b="1" dirty="0" err="1">
                <a:solidFill>
                  <a:srgbClr val="00B0F0"/>
                </a:solidFill>
              </a:rPr>
              <a:t>Ποικιλόυδρα</a:t>
            </a:r>
            <a:r>
              <a:rPr lang="el-GR" sz="4000" b="1" dirty="0">
                <a:solidFill>
                  <a:srgbClr val="00B0F0"/>
                </a:solidFill>
              </a:rPr>
              <a:t> (</a:t>
            </a:r>
            <a:r>
              <a:rPr lang="en-US" sz="4000" b="1" dirty="0" err="1">
                <a:solidFill>
                  <a:srgbClr val="00B0F0"/>
                </a:solidFill>
              </a:rPr>
              <a:t>Poikilohydrous</a:t>
            </a:r>
            <a:r>
              <a:rPr lang="en-US" sz="4000" b="1" dirty="0">
                <a:solidFill>
                  <a:srgbClr val="00B0F0"/>
                </a:solidFill>
              </a:rPr>
              <a:t>)</a:t>
            </a:r>
          </a:p>
          <a:p>
            <a:pPr algn="ctr"/>
            <a:r>
              <a:rPr lang="el-GR" sz="4000" b="1" dirty="0" err="1">
                <a:solidFill>
                  <a:srgbClr val="00B0F0"/>
                </a:solidFill>
              </a:rPr>
              <a:t>Ποικιλοϋδρία</a:t>
            </a:r>
            <a:r>
              <a:rPr lang="el-GR" sz="4000" b="1" dirty="0">
                <a:solidFill>
                  <a:srgbClr val="00B0F0"/>
                </a:solidFill>
              </a:rPr>
              <a:t> </a:t>
            </a:r>
            <a:r>
              <a:rPr lang="en-US" sz="4000" b="1" dirty="0">
                <a:solidFill>
                  <a:srgbClr val="00B0F0"/>
                </a:solidFill>
              </a:rPr>
              <a:t>(</a:t>
            </a:r>
            <a:r>
              <a:rPr lang="en-US" sz="4000" b="1" dirty="0" err="1">
                <a:solidFill>
                  <a:srgbClr val="00B0F0"/>
                </a:solidFill>
              </a:rPr>
              <a:t>Poikilohydry</a:t>
            </a:r>
            <a:r>
              <a:rPr lang="en-US" sz="4000" b="1" dirty="0">
                <a:solidFill>
                  <a:srgbClr val="00B0F0"/>
                </a:solidFill>
              </a:rPr>
              <a:t>)</a:t>
            </a:r>
            <a:endParaRPr lang="el-GR" sz="4000" b="1" dirty="0">
              <a:solidFill>
                <a:srgbClr val="00B0F0"/>
              </a:solidFill>
            </a:endParaRPr>
          </a:p>
          <a:p>
            <a:pPr algn="ctr"/>
            <a:endParaRPr lang="el-GR" sz="4000" b="1" dirty="0">
              <a:solidFill>
                <a:srgbClr val="00B0F0"/>
              </a:solidFill>
            </a:endParaRPr>
          </a:p>
          <a:p>
            <a:pPr algn="ctr"/>
            <a:endParaRPr lang="el-GR" sz="4000" b="1" dirty="0">
              <a:solidFill>
                <a:srgbClr val="00B0F0"/>
              </a:solidFill>
            </a:endParaRPr>
          </a:p>
          <a:p>
            <a:pPr algn="ctr"/>
            <a:endParaRPr lang="el-GR" sz="4000" b="1" dirty="0">
              <a:solidFill>
                <a:srgbClr val="00B0F0"/>
              </a:solidFill>
            </a:endParaRPr>
          </a:p>
          <a:p>
            <a:pPr algn="ctr"/>
            <a:r>
              <a:rPr lang="el-GR" sz="4000" b="1" dirty="0">
                <a:solidFill>
                  <a:srgbClr val="FF99FF"/>
                </a:solidFill>
              </a:rPr>
              <a:t>Ομοιόσταση (</a:t>
            </a:r>
            <a:r>
              <a:rPr lang="en-US" sz="4000" b="1" dirty="0">
                <a:solidFill>
                  <a:srgbClr val="FF99FF"/>
                </a:solidFill>
              </a:rPr>
              <a:t>Homeostasis)</a:t>
            </a:r>
            <a:endParaRPr lang="el-GR" sz="4000" b="1" dirty="0">
              <a:solidFill>
                <a:srgbClr val="FF99FF"/>
              </a:solidFill>
            </a:endParaRPr>
          </a:p>
        </p:txBody>
      </p:sp>
    </p:spTree>
    <p:extLst>
      <p:ext uri="{BB962C8B-B14F-4D97-AF65-F5344CB8AC3E}">
        <p14:creationId xmlns="" xmlns:p14="http://schemas.microsoft.com/office/powerpoint/2010/main" val="1688361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EDUCATION\ΕΙΣΑΓΩΓΗ ΣΤΗ ΒΟΤΑΝΙΚΗ\2016-17\Stomatal evolution.jpg"/>
          <p:cNvPicPr>
            <a:picLocks noChangeAspect="1" noChangeArrowheads="1"/>
          </p:cNvPicPr>
          <p:nvPr/>
        </p:nvPicPr>
        <p:blipFill>
          <a:blip r:embed="rId3" cstate="screen"/>
          <a:srcRect/>
          <a:stretch>
            <a:fillRect/>
          </a:stretch>
        </p:blipFill>
        <p:spPr bwMode="auto">
          <a:xfrm>
            <a:off x="107504" y="0"/>
            <a:ext cx="8981326" cy="6858000"/>
          </a:xfrm>
          <a:prstGeom prst="rect">
            <a:avLst/>
          </a:prstGeom>
          <a:noFill/>
        </p:spPr>
      </p:pic>
    </p:spTree>
    <p:extLst>
      <p:ext uri="{BB962C8B-B14F-4D97-AF65-F5344CB8AC3E}">
        <p14:creationId xmlns="" xmlns:p14="http://schemas.microsoft.com/office/powerpoint/2010/main" val="1353029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08520" y="116632"/>
            <a:ext cx="9624318" cy="6741368"/>
            <a:chOff x="-108520" y="116632"/>
            <a:chExt cx="9624318" cy="6741368"/>
          </a:xfrm>
        </p:grpSpPr>
        <p:pic>
          <p:nvPicPr>
            <p:cNvPr id="2050" name="Picture 2"/>
            <p:cNvPicPr>
              <a:picLocks noChangeAspect="1" noChangeArrowheads="1"/>
            </p:cNvPicPr>
            <p:nvPr/>
          </p:nvPicPr>
          <p:blipFill>
            <a:blip r:embed="rId3" cstate="screen"/>
            <a:srcRect/>
            <a:stretch>
              <a:fillRect/>
            </a:stretch>
          </p:blipFill>
          <p:spPr bwMode="auto">
            <a:xfrm>
              <a:off x="-108520" y="116632"/>
              <a:ext cx="9624318" cy="5286722"/>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635896" y="5387101"/>
              <a:ext cx="5612507" cy="1470899"/>
            </a:xfrm>
            <a:prstGeom prst="rect">
              <a:avLst/>
            </a:prstGeom>
            <a:noFill/>
            <a:ln w="9525">
              <a:noFill/>
              <a:miter lim="800000"/>
              <a:headEnd/>
              <a:tailEnd/>
            </a:ln>
          </p:spPr>
        </p:pic>
        <p:pic>
          <p:nvPicPr>
            <p:cNvPr id="2052" name="Picture 4"/>
            <p:cNvPicPr>
              <a:picLocks noChangeAspect="1" noChangeArrowheads="1"/>
            </p:cNvPicPr>
            <p:nvPr/>
          </p:nvPicPr>
          <p:blipFill>
            <a:blip r:embed="rId5" cstate="screen"/>
            <a:srcRect/>
            <a:stretch>
              <a:fillRect/>
            </a:stretch>
          </p:blipFill>
          <p:spPr bwMode="auto">
            <a:xfrm>
              <a:off x="5292080" y="5229200"/>
              <a:ext cx="3819525" cy="314325"/>
            </a:xfrm>
            <a:prstGeom prst="rect">
              <a:avLst/>
            </a:prstGeom>
            <a:noFill/>
            <a:ln w="9525">
              <a:noFill/>
              <a:miter lim="800000"/>
              <a:headEnd/>
              <a:tailEnd/>
            </a:ln>
          </p:spPr>
        </p:pic>
      </p:grpSp>
    </p:spTree>
    <p:extLst>
      <p:ext uri="{BB962C8B-B14F-4D97-AF65-F5344CB8AC3E}">
        <p14:creationId xmlns="" xmlns:p14="http://schemas.microsoft.com/office/powerpoint/2010/main" val="3754952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cstate="screen"/>
          <a:stretch>
            <a:fillRect/>
          </a:stretch>
        </p:blipFill>
        <p:spPr>
          <a:xfrm>
            <a:off x="0" y="1170302"/>
            <a:ext cx="9144000" cy="5211026"/>
          </a:xfrm>
          <a:prstGeom prst="rect">
            <a:avLst/>
          </a:prstGeom>
        </p:spPr>
      </p:pic>
      <p:sp>
        <p:nvSpPr>
          <p:cNvPr id="4" name="TextBox 3"/>
          <p:cNvSpPr txBox="1"/>
          <p:nvPr/>
        </p:nvSpPr>
        <p:spPr>
          <a:xfrm>
            <a:off x="298886" y="179348"/>
            <a:ext cx="5028300" cy="584775"/>
          </a:xfrm>
          <a:prstGeom prst="rect">
            <a:avLst/>
          </a:prstGeom>
          <a:solidFill>
            <a:schemeClr val="accent1">
              <a:alpha val="38000"/>
            </a:schemeClr>
          </a:solidFill>
        </p:spPr>
        <p:txBody>
          <a:bodyPr wrap="none" rtlCol="0">
            <a:spAutoFit/>
          </a:bodyPr>
          <a:lstStyle/>
          <a:p>
            <a:r>
              <a:rPr lang="el-GR" sz="3200" b="1" dirty="0"/>
              <a:t>Διακλαδισμένο σποριόφυτο</a:t>
            </a:r>
          </a:p>
        </p:txBody>
      </p:sp>
    </p:spTree>
    <p:extLst>
      <p:ext uri="{BB962C8B-B14F-4D97-AF65-F5344CB8AC3E}">
        <p14:creationId xmlns="" xmlns:p14="http://schemas.microsoft.com/office/powerpoint/2010/main" val="3467977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827584" y="-23955"/>
            <a:ext cx="7560840" cy="6840760"/>
          </a:xfrm>
          <a:prstGeom prst="rect">
            <a:avLst/>
          </a:prstGeom>
        </p:spPr>
      </p:pic>
      <p:sp>
        <p:nvSpPr>
          <p:cNvPr id="3" name="TextBox 2"/>
          <p:cNvSpPr txBox="1"/>
          <p:nvPr/>
        </p:nvSpPr>
        <p:spPr>
          <a:xfrm>
            <a:off x="1105046" y="188640"/>
            <a:ext cx="4835106" cy="369332"/>
          </a:xfrm>
          <a:prstGeom prst="rect">
            <a:avLst/>
          </a:prstGeom>
          <a:solidFill>
            <a:schemeClr val="accent1">
              <a:alpha val="38000"/>
            </a:schemeClr>
          </a:solidFill>
        </p:spPr>
        <p:txBody>
          <a:bodyPr wrap="none" rtlCol="0">
            <a:spAutoFit/>
          </a:bodyPr>
          <a:lstStyle/>
          <a:p>
            <a:r>
              <a:rPr lang="el-GR" b="1" dirty="0"/>
              <a:t>Διακλαδισμένο σποριόφυτο ενός </a:t>
            </a:r>
            <a:r>
              <a:rPr lang="el-GR" b="1" dirty="0" err="1"/>
              <a:t>πτεριδοφύτου</a:t>
            </a:r>
            <a:endParaRPr lang="el-GR" b="1" dirty="0"/>
          </a:p>
        </p:txBody>
      </p:sp>
    </p:spTree>
    <p:extLst>
      <p:ext uri="{BB962C8B-B14F-4D97-AF65-F5344CB8AC3E}">
        <p14:creationId xmlns="" xmlns:p14="http://schemas.microsoft.com/office/powerpoint/2010/main" val="2316229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3"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4"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5"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6"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9"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
        <p:nvSpPr>
          <p:cNvPr id="10" name="TextBox 2"/>
          <p:cNvSpPr txBox="1"/>
          <p:nvPr/>
        </p:nvSpPr>
        <p:spPr>
          <a:xfrm>
            <a:off x="1753329" y="5529426"/>
            <a:ext cx="5987024" cy="1138773"/>
          </a:xfrm>
          <a:prstGeom prst="rect">
            <a:avLst/>
          </a:prstGeom>
          <a:noFill/>
        </p:spPr>
        <p:txBody>
          <a:bodyPr wrap="none" rtlCol="0">
            <a:spAutoFit/>
          </a:bodyPr>
          <a:lstStyle/>
          <a:p>
            <a:pPr algn="ctr"/>
            <a:r>
              <a:rPr lang="el-GR" sz="4000" b="1" dirty="0">
                <a:solidFill>
                  <a:srgbClr val="0066FF"/>
                </a:solidFill>
              </a:rPr>
              <a:t>Αγγειόφυτα ή </a:t>
            </a:r>
            <a:r>
              <a:rPr lang="el-GR" sz="4000" b="1" dirty="0" err="1">
                <a:solidFill>
                  <a:srgbClr val="0066FF"/>
                </a:solidFill>
              </a:rPr>
              <a:t>Τραχεόφυτα</a:t>
            </a:r>
            <a:endParaRPr lang="el-GR" sz="4000" b="1" dirty="0">
              <a:solidFill>
                <a:srgbClr val="0066FF"/>
              </a:solidFill>
            </a:endParaRPr>
          </a:p>
          <a:p>
            <a:pPr algn="ctr"/>
            <a:r>
              <a:rPr lang="el-GR" sz="2800" b="1" dirty="0">
                <a:solidFill>
                  <a:srgbClr val="0066FF"/>
                </a:solidFill>
              </a:rPr>
              <a:t>(</a:t>
            </a:r>
            <a:r>
              <a:rPr lang="en-US" sz="2800" b="1" dirty="0">
                <a:solidFill>
                  <a:srgbClr val="0066FF"/>
                </a:solidFill>
              </a:rPr>
              <a:t>Vascular plants or </a:t>
            </a:r>
            <a:r>
              <a:rPr lang="en-US" sz="2800" b="1" dirty="0" err="1">
                <a:solidFill>
                  <a:srgbClr val="0066FF"/>
                </a:solidFill>
              </a:rPr>
              <a:t>Tracheophytes</a:t>
            </a:r>
            <a:r>
              <a:rPr lang="en-US" sz="2800" b="1" dirty="0">
                <a:solidFill>
                  <a:srgbClr val="0066FF"/>
                </a:solidFill>
              </a:rPr>
              <a:t>)</a:t>
            </a:r>
            <a:endParaRPr lang="el-GR" sz="2800" b="1" dirty="0">
              <a:solidFill>
                <a:srgbClr val="0066FF"/>
              </a:solidFill>
            </a:endParaRPr>
          </a:p>
        </p:txBody>
      </p:sp>
    </p:spTree>
    <p:extLst>
      <p:ext uri="{BB962C8B-B14F-4D97-AF65-F5344CB8AC3E}">
        <p14:creationId xmlns="" xmlns:p14="http://schemas.microsoft.com/office/powerpoint/2010/main" val="3571743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489536" y="0"/>
            <a:ext cx="8164927" cy="6858000"/>
          </a:xfrm>
          <a:prstGeom prst="rect">
            <a:avLst/>
          </a:prstGeom>
        </p:spPr>
      </p:pic>
      <p:sp>
        <p:nvSpPr>
          <p:cNvPr id="3" name="TextBox 2"/>
          <p:cNvSpPr txBox="1"/>
          <p:nvPr/>
        </p:nvSpPr>
        <p:spPr>
          <a:xfrm>
            <a:off x="683568" y="2483604"/>
            <a:ext cx="4786695" cy="369332"/>
          </a:xfrm>
          <a:prstGeom prst="rect">
            <a:avLst/>
          </a:prstGeom>
          <a:solidFill>
            <a:srgbClr val="1C1C1C">
              <a:alpha val="68000"/>
            </a:srgbClr>
          </a:solidFill>
        </p:spPr>
        <p:txBody>
          <a:bodyPr wrap="none" rtlCol="0">
            <a:spAutoFit/>
          </a:bodyPr>
          <a:lstStyle/>
          <a:p>
            <a:r>
              <a:rPr lang="el-GR" b="1" dirty="0"/>
              <a:t>Πρόδρομη μορφή αγωγού ιστού στα βρυόφυτα</a:t>
            </a:r>
          </a:p>
        </p:txBody>
      </p:sp>
    </p:spTree>
    <p:extLst>
      <p:ext uri="{BB962C8B-B14F-4D97-AF65-F5344CB8AC3E}">
        <p14:creationId xmlns="" xmlns:p14="http://schemas.microsoft.com/office/powerpoint/2010/main" val="4002935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screen"/>
          <a:stretch>
            <a:fillRect/>
          </a:stretch>
        </p:blipFill>
        <p:spPr>
          <a:xfrm>
            <a:off x="489536" y="0"/>
            <a:ext cx="8164927" cy="6858000"/>
          </a:xfrm>
          <a:prstGeom prst="rect">
            <a:avLst/>
          </a:prstGeom>
        </p:spPr>
      </p:pic>
      <p:sp>
        <p:nvSpPr>
          <p:cNvPr id="3" name="TextBox 2"/>
          <p:cNvSpPr txBox="1"/>
          <p:nvPr/>
        </p:nvSpPr>
        <p:spPr>
          <a:xfrm>
            <a:off x="683568" y="574809"/>
            <a:ext cx="4032448" cy="2062103"/>
          </a:xfrm>
          <a:prstGeom prst="rect">
            <a:avLst/>
          </a:prstGeom>
          <a:solidFill>
            <a:schemeClr val="tx1"/>
          </a:solidFill>
        </p:spPr>
        <p:txBody>
          <a:bodyPr wrap="square" rtlCol="0">
            <a:spAutoFit/>
          </a:bodyPr>
          <a:lstStyle/>
          <a:p>
            <a:r>
              <a:rPr lang="en-US" sz="3200" b="1" dirty="0">
                <a:solidFill>
                  <a:srgbClr val="0070C0"/>
                </a:solidFill>
              </a:rPr>
              <a:t>Hadron – Lepton</a:t>
            </a:r>
          </a:p>
          <a:p>
            <a:r>
              <a:rPr lang="en-US" sz="3200" b="1" dirty="0" err="1">
                <a:solidFill>
                  <a:srgbClr val="0070C0"/>
                </a:solidFill>
              </a:rPr>
              <a:t>Hadrome</a:t>
            </a:r>
            <a:r>
              <a:rPr lang="en-US" sz="3200" b="1" dirty="0">
                <a:solidFill>
                  <a:srgbClr val="0070C0"/>
                </a:solidFill>
              </a:rPr>
              <a:t> – </a:t>
            </a:r>
            <a:r>
              <a:rPr lang="en-US" sz="3200" b="1" dirty="0" err="1">
                <a:solidFill>
                  <a:srgbClr val="0070C0"/>
                </a:solidFill>
              </a:rPr>
              <a:t>Leptome</a:t>
            </a:r>
            <a:endParaRPr lang="en-US" sz="3200" b="1" dirty="0">
              <a:solidFill>
                <a:srgbClr val="0070C0"/>
              </a:solidFill>
            </a:endParaRPr>
          </a:p>
          <a:p>
            <a:r>
              <a:rPr lang="en-US" sz="3200" b="1" dirty="0">
                <a:solidFill>
                  <a:srgbClr val="0070C0"/>
                </a:solidFill>
              </a:rPr>
              <a:t>[</a:t>
            </a:r>
            <a:r>
              <a:rPr lang="en-US" sz="3200" b="1" dirty="0" err="1">
                <a:solidFill>
                  <a:srgbClr val="0070C0"/>
                </a:solidFill>
              </a:rPr>
              <a:t>Hydron</a:t>
            </a:r>
            <a:r>
              <a:rPr lang="en-US" sz="3200" b="1" dirty="0">
                <a:solidFill>
                  <a:srgbClr val="0070C0"/>
                </a:solidFill>
              </a:rPr>
              <a:t>, </a:t>
            </a:r>
            <a:r>
              <a:rPr lang="en-US" sz="3200" b="1" dirty="0" err="1">
                <a:solidFill>
                  <a:srgbClr val="0070C0"/>
                </a:solidFill>
              </a:rPr>
              <a:t>Hydrome</a:t>
            </a:r>
            <a:r>
              <a:rPr lang="en-US" sz="3200" b="1" dirty="0">
                <a:solidFill>
                  <a:srgbClr val="0070C0"/>
                </a:solidFill>
              </a:rPr>
              <a:t>]</a:t>
            </a:r>
          </a:p>
          <a:p>
            <a:r>
              <a:rPr lang="en-US" sz="3200" b="1" dirty="0">
                <a:solidFill>
                  <a:srgbClr val="0070C0"/>
                </a:solidFill>
              </a:rPr>
              <a:t>hydroid - </a:t>
            </a:r>
            <a:r>
              <a:rPr lang="en-US" sz="3200" b="1" dirty="0" err="1">
                <a:solidFill>
                  <a:srgbClr val="0070C0"/>
                </a:solidFill>
              </a:rPr>
              <a:t>leptoid</a:t>
            </a:r>
            <a:endParaRPr lang="el-GR" sz="3200" b="1" dirty="0">
              <a:solidFill>
                <a:srgbClr val="0070C0"/>
              </a:solidFill>
            </a:endParaRPr>
          </a:p>
        </p:txBody>
      </p:sp>
    </p:spTree>
    <p:extLst>
      <p:ext uri="{BB962C8B-B14F-4D97-AF65-F5344CB8AC3E}">
        <p14:creationId xmlns="" xmlns:p14="http://schemas.microsoft.com/office/powerpoint/2010/main" val="2610122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cstate="screen"/>
          <a:srcRect/>
          <a:stretch>
            <a:fillRect/>
          </a:stretch>
        </p:blipFill>
        <p:spPr bwMode="auto">
          <a:xfrm>
            <a:off x="0" y="-1"/>
            <a:ext cx="4211960" cy="6811529"/>
          </a:xfrm>
          <a:prstGeom prst="rect">
            <a:avLst/>
          </a:prstGeom>
          <a:noFill/>
          <a:ln w="9525">
            <a:noFill/>
            <a:miter lim="800000"/>
            <a:headEnd/>
            <a:tailEnd/>
          </a:ln>
        </p:spPr>
      </p:pic>
      <p:pic>
        <p:nvPicPr>
          <p:cNvPr id="83970" name="Picture 2"/>
          <p:cNvPicPr>
            <a:picLocks noChangeAspect="1" noChangeArrowheads="1"/>
          </p:cNvPicPr>
          <p:nvPr/>
        </p:nvPicPr>
        <p:blipFill>
          <a:blip r:embed="rId3" cstate="screen"/>
          <a:srcRect/>
          <a:stretch>
            <a:fillRect/>
          </a:stretch>
        </p:blipFill>
        <p:spPr bwMode="auto">
          <a:xfrm>
            <a:off x="4276117" y="2708920"/>
            <a:ext cx="4867883" cy="4077072"/>
          </a:xfrm>
          <a:prstGeom prst="rect">
            <a:avLst/>
          </a:prstGeom>
          <a:noFill/>
          <a:ln w="9525">
            <a:noFill/>
            <a:miter lim="800000"/>
            <a:headEnd/>
            <a:tailEnd/>
          </a:ln>
        </p:spPr>
      </p:pic>
    </p:spTree>
    <p:extLst>
      <p:ext uri="{BB962C8B-B14F-4D97-AF65-F5344CB8AC3E}">
        <p14:creationId xmlns="" xmlns:p14="http://schemas.microsoft.com/office/powerpoint/2010/main" val="913020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876300" y="692696"/>
            <a:ext cx="7391400" cy="5092700"/>
          </a:xfrm>
          <a:prstGeom prst="rect">
            <a:avLst/>
          </a:prstGeom>
          <a:noFill/>
          <a:ln w="9525">
            <a:noFill/>
            <a:miter lim="800000"/>
            <a:headEnd/>
            <a:tailEnd/>
          </a:ln>
        </p:spPr>
      </p:pic>
      <p:sp>
        <p:nvSpPr>
          <p:cNvPr id="3" name="2 - TextBox"/>
          <p:cNvSpPr txBox="1"/>
          <p:nvPr/>
        </p:nvSpPr>
        <p:spPr>
          <a:xfrm>
            <a:off x="3635896" y="5949280"/>
            <a:ext cx="1898468" cy="584775"/>
          </a:xfrm>
          <a:prstGeom prst="rect">
            <a:avLst/>
          </a:prstGeom>
          <a:noFill/>
        </p:spPr>
        <p:txBody>
          <a:bodyPr wrap="none" rtlCol="0">
            <a:spAutoFit/>
          </a:bodyPr>
          <a:lstStyle/>
          <a:p>
            <a:r>
              <a:rPr lang="en-US" sz="3200" b="1" i="1" dirty="0" err="1">
                <a:solidFill>
                  <a:srgbClr val="99FF33"/>
                </a:solidFill>
              </a:rPr>
              <a:t>Volvox</a:t>
            </a:r>
            <a:r>
              <a:rPr lang="en-US" sz="3200" b="1" i="1" dirty="0">
                <a:solidFill>
                  <a:srgbClr val="99FF33"/>
                </a:solidFill>
              </a:rPr>
              <a:t> </a:t>
            </a:r>
            <a:r>
              <a:rPr lang="en-US" sz="3200" b="1" dirty="0">
                <a:solidFill>
                  <a:srgbClr val="99FF33"/>
                </a:solidFill>
              </a:rPr>
              <a:t>sp.</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srcRect/>
          <a:stretch>
            <a:fillRect/>
          </a:stretch>
        </p:blipFill>
        <p:spPr bwMode="auto">
          <a:xfrm>
            <a:off x="539552" y="183111"/>
            <a:ext cx="5544616" cy="6558257"/>
          </a:xfrm>
          <a:prstGeom prst="rect">
            <a:avLst/>
          </a:prstGeom>
          <a:noFill/>
          <a:ln w="9525">
            <a:noFill/>
            <a:miter lim="800000"/>
            <a:headEnd/>
            <a:tailEnd/>
          </a:ln>
        </p:spPr>
      </p:pic>
      <p:pic>
        <p:nvPicPr>
          <p:cNvPr id="2" name="Εικόνα 1"/>
          <p:cNvPicPr>
            <a:picLocks noChangeAspect="1"/>
          </p:cNvPicPr>
          <p:nvPr/>
        </p:nvPicPr>
        <p:blipFill>
          <a:blip r:embed="rId4" cstate="screen"/>
          <a:stretch>
            <a:fillRect/>
          </a:stretch>
        </p:blipFill>
        <p:spPr>
          <a:xfrm>
            <a:off x="6516216" y="188640"/>
            <a:ext cx="1908008" cy="6537733"/>
          </a:xfrm>
          <a:prstGeom prst="rect">
            <a:avLst/>
          </a:prstGeom>
        </p:spPr>
      </p:pic>
    </p:spTree>
    <p:extLst>
      <p:ext uri="{BB962C8B-B14F-4D97-AF65-F5344CB8AC3E}">
        <p14:creationId xmlns="" xmlns:p14="http://schemas.microsoft.com/office/powerpoint/2010/main" val="36613100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8/84/Cooksonia_pertoni.png"/>
          <p:cNvPicPr>
            <a:picLocks noChangeAspect="1" noChangeArrowheads="1"/>
          </p:cNvPicPr>
          <p:nvPr/>
        </p:nvPicPr>
        <p:blipFill>
          <a:blip r:embed="rId3" cstate="screen"/>
          <a:srcRect/>
          <a:stretch>
            <a:fillRect/>
          </a:stretch>
        </p:blipFill>
        <p:spPr bwMode="auto">
          <a:xfrm>
            <a:off x="107504" y="0"/>
            <a:ext cx="6916316" cy="6916316"/>
          </a:xfrm>
          <a:prstGeom prst="rect">
            <a:avLst/>
          </a:prstGeom>
          <a:noFill/>
        </p:spPr>
      </p:pic>
      <p:sp>
        <p:nvSpPr>
          <p:cNvPr id="3" name="TextBox 2"/>
          <p:cNvSpPr txBox="1"/>
          <p:nvPr/>
        </p:nvSpPr>
        <p:spPr>
          <a:xfrm>
            <a:off x="5292080" y="5301208"/>
            <a:ext cx="3931654" cy="1569660"/>
          </a:xfrm>
          <a:prstGeom prst="rect">
            <a:avLst/>
          </a:prstGeom>
          <a:solidFill>
            <a:schemeClr val="accent1">
              <a:alpha val="38000"/>
            </a:schemeClr>
          </a:solidFill>
        </p:spPr>
        <p:txBody>
          <a:bodyPr wrap="none" rtlCol="0">
            <a:spAutoFit/>
          </a:bodyPr>
          <a:lstStyle/>
          <a:p>
            <a:r>
              <a:rPr lang="el-GR" sz="3200" b="1" dirty="0"/>
              <a:t>Το πρώτο </a:t>
            </a:r>
            <a:r>
              <a:rPr lang="el-GR" sz="3200" b="1" dirty="0" err="1"/>
              <a:t>αγγειόφυτο</a:t>
            </a:r>
            <a:endParaRPr lang="el-GR" sz="3200" b="1" dirty="0"/>
          </a:p>
          <a:p>
            <a:r>
              <a:rPr lang="en-US" sz="3200" b="1" i="1" dirty="0" err="1"/>
              <a:t>Cooksonia</a:t>
            </a:r>
            <a:r>
              <a:rPr lang="en-US" sz="3200" b="1" i="1" dirty="0"/>
              <a:t> </a:t>
            </a:r>
            <a:r>
              <a:rPr lang="en-US" sz="3200" b="1" i="1" dirty="0" err="1"/>
              <a:t>pertoni</a:t>
            </a:r>
            <a:endParaRPr lang="en-US" sz="3200" b="1" i="1" dirty="0"/>
          </a:p>
          <a:p>
            <a:r>
              <a:rPr lang="en-US" sz="3200" b="1" dirty="0"/>
              <a:t>~410 MA</a:t>
            </a:r>
            <a:endParaRPr lang="el-GR" sz="3200" b="1" dirty="0"/>
          </a:p>
        </p:txBody>
      </p:sp>
    </p:spTree>
    <p:extLst>
      <p:ext uri="{BB962C8B-B14F-4D97-AF65-F5344CB8AC3E}">
        <p14:creationId xmlns="" xmlns:p14="http://schemas.microsoft.com/office/powerpoint/2010/main" val="1889093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srcRect/>
          <a:stretch>
            <a:fillRect/>
          </a:stretch>
        </p:blipFill>
        <p:spPr bwMode="auto">
          <a:xfrm>
            <a:off x="323169" y="0"/>
            <a:ext cx="8497303" cy="6858000"/>
          </a:xfrm>
          <a:prstGeom prst="rect">
            <a:avLst/>
          </a:prstGeom>
          <a:noFill/>
          <a:ln w="9525">
            <a:noFill/>
            <a:miter lim="800000"/>
            <a:headEnd/>
            <a:tailEnd/>
          </a:ln>
        </p:spPr>
      </p:pic>
    </p:spTree>
    <p:extLst>
      <p:ext uri="{BB962C8B-B14F-4D97-AF65-F5344CB8AC3E}">
        <p14:creationId xmlns="" xmlns:p14="http://schemas.microsoft.com/office/powerpoint/2010/main" val="26530180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0" y="16768"/>
            <a:ext cx="5724128" cy="4308736"/>
          </a:xfrm>
          <a:prstGeom prst="rect">
            <a:avLst/>
          </a:prstGeom>
        </p:spPr>
      </p:pic>
      <p:pic>
        <p:nvPicPr>
          <p:cNvPr id="3" name="Picture 2"/>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179521" y="2132855"/>
            <a:ext cx="3988685" cy="4737855"/>
          </a:xfrm>
          <a:prstGeom prst="rect">
            <a:avLst/>
          </a:prstGeom>
        </p:spPr>
      </p:pic>
      <p:sp>
        <p:nvSpPr>
          <p:cNvPr id="4" name="TextBox 3"/>
          <p:cNvSpPr txBox="1"/>
          <p:nvPr/>
        </p:nvSpPr>
        <p:spPr>
          <a:xfrm>
            <a:off x="1259632" y="5229200"/>
            <a:ext cx="1346844" cy="523220"/>
          </a:xfrm>
          <a:prstGeom prst="rect">
            <a:avLst/>
          </a:prstGeom>
          <a:solidFill>
            <a:schemeClr val="accent2"/>
          </a:solidFill>
        </p:spPr>
        <p:txBody>
          <a:bodyPr wrap="none" rtlCol="0">
            <a:spAutoFit/>
          </a:bodyPr>
          <a:lstStyle/>
          <a:p>
            <a:r>
              <a:rPr lang="en-US" sz="2800" b="1" dirty="0"/>
              <a:t>410 MA</a:t>
            </a:r>
            <a:endParaRPr lang="el-GR" sz="2800" b="1" dirty="0"/>
          </a:p>
        </p:txBody>
      </p:sp>
    </p:spTree>
    <p:extLst>
      <p:ext uri="{BB962C8B-B14F-4D97-AF65-F5344CB8AC3E}">
        <p14:creationId xmlns="" xmlns:p14="http://schemas.microsoft.com/office/powerpoint/2010/main" val="25669592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screen"/>
          <a:srcRect/>
          <a:stretch>
            <a:fillRect/>
          </a:stretch>
        </p:blipFill>
        <p:spPr bwMode="auto">
          <a:xfrm>
            <a:off x="5950" y="-719948"/>
            <a:ext cx="9144000" cy="7577948"/>
          </a:xfrm>
          <a:prstGeom prst="rect">
            <a:avLst/>
          </a:prstGeom>
          <a:noFill/>
          <a:ln w="9525">
            <a:noFill/>
            <a:miter lim="800000"/>
            <a:headEnd/>
            <a:tailEnd/>
          </a:ln>
        </p:spPr>
      </p:pic>
      <p:sp>
        <p:nvSpPr>
          <p:cNvPr id="3" name="Text Box 2051"/>
          <p:cNvSpPr txBox="1">
            <a:spLocks noChangeArrowheads="1"/>
          </p:cNvSpPr>
          <p:nvPr/>
        </p:nvSpPr>
        <p:spPr bwMode="auto">
          <a:xfrm>
            <a:off x="395536" y="0"/>
            <a:ext cx="7577202" cy="1384995"/>
          </a:xfrm>
          <a:prstGeom prst="rect">
            <a:avLst/>
          </a:prstGeom>
          <a:noFill/>
          <a:ln w="9525">
            <a:noFill/>
            <a:miter lim="800000"/>
            <a:headEnd/>
            <a:tailEnd/>
          </a:ln>
          <a:effectLst/>
        </p:spPr>
        <p:txBody>
          <a:bodyPr wrap="none">
            <a:spAutoFit/>
          </a:bodyPr>
          <a:lstStyle/>
          <a:p>
            <a:r>
              <a:rPr lang="en-US" sz="2800" b="1" dirty="0">
                <a:solidFill>
                  <a:srgbClr val="FF0000"/>
                </a:solidFill>
                <a:latin typeface="Calibri" pitchFamily="34" charset="0"/>
              </a:rPr>
              <a:t>40</a:t>
            </a:r>
            <a:r>
              <a:rPr lang="el-GR" sz="2800" b="1" dirty="0">
                <a:solidFill>
                  <a:srgbClr val="FF0000"/>
                </a:solidFill>
                <a:latin typeface="Calibri" pitchFamily="34" charset="0"/>
              </a:rPr>
              <a:t>9</a:t>
            </a:r>
            <a:r>
              <a:rPr lang="en-US" sz="2800" b="1" dirty="0">
                <a:solidFill>
                  <a:srgbClr val="FF0000"/>
                </a:solidFill>
                <a:latin typeface="Calibri" pitchFamily="34" charset="0"/>
              </a:rPr>
              <a:t>-38</a:t>
            </a:r>
            <a:r>
              <a:rPr lang="el-GR" sz="2800" b="1" dirty="0">
                <a:solidFill>
                  <a:srgbClr val="FF0000"/>
                </a:solidFill>
                <a:latin typeface="Calibri" pitchFamily="34" charset="0"/>
              </a:rPr>
              <a:t>6</a:t>
            </a:r>
            <a:r>
              <a:rPr lang="en-US" sz="2800" b="1" dirty="0">
                <a:solidFill>
                  <a:srgbClr val="FF0000"/>
                </a:solidFill>
                <a:latin typeface="Calibri" pitchFamily="34" charset="0"/>
              </a:rPr>
              <a:t> MA BP, </a:t>
            </a:r>
            <a:r>
              <a:rPr lang="el-GR" sz="2800" b="1" dirty="0">
                <a:solidFill>
                  <a:srgbClr val="FF0000"/>
                </a:solidFill>
                <a:latin typeface="Calibri" pitchFamily="34" charset="0"/>
              </a:rPr>
              <a:t>κατώτερο </a:t>
            </a:r>
            <a:r>
              <a:rPr lang="el-GR" sz="2800" b="1" dirty="0" err="1">
                <a:solidFill>
                  <a:srgbClr val="FF0000"/>
                </a:solidFill>
                <a:latin typeface="Calibri" pitchFamily="34" charset="0"/>
              </a:rPr>
              <a:t>Δεβόνιο</a:t>
            </a:r>
            <a:endParaRPr lang="el-GR" sz="2800" b="1" dirty="0">
              <a:solidFill>
                <a:srgbClr val="FF0000"/>
              </a:solidFill>
              <a:latin typeface="Calibri" pitchFamily="34" charset="0"/>
            </a:endParaRPr>
          </a:p>
          <a:p>
            <a:r>
              <a:rPr lang="el-GR" sz="2800" b="1" dirty="0">
                <a:solidFill>
                  <a:schemeClr val="bg1"/>
                </a:solidFill>
                <a:latin typeface="Calibri" pitchFamily="34" charset="0"/>
              </a:rPr>
              <a:t>Φυτά με αγωγό ιστό (αγγειόφυτα ή τραχεόφυτα)</a:t>
            </a:r>
          </a:p>
          <a:p>
            <a:r>
              <a:rPr lang="el-GR" sz="2800" b="1" dirty="0">
                <a:solidFill>
                  <a:schemeClr val="bg1"/>
                </a:solidFill>
                <a:latin typeface="Calibri" pitchFamily="34" charset="0"/>
              </a:rPr>
              <a:t>αλλά ΧΩΡΙΣ σπέρματα </a:t>
            </a:r>
            <a:endParaRPr lang="en-US" sz="2800" b="1" dirty="0">
              <a:solidFill>
                <a:schemeClr val="bg1"/>
              </a:solidFill>
              <a:latin typeface="Calibri" pitchFamily="34" charset="0"/>
            </a:endParaRPr>
          </a:p>
        </p:txBody>
      </p:sp>
    </p:spTree>
    <p:extLst>
      <p:ext uri="{BB962C8B-B14F-4D97-AF65-F5344CB8AC3E}">
        <p14:creationId xmlns="" xmlns:p14="http://schemas.microsoft.com/office/powerpoint/2010/main" val="2101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screen"/>
          <a:srcRect/>
          <a:stretch>
            <a:fillRect/>
          </a:stretch>
        </p:blipFill>
        <p:spPr bwMode="auto">
          <a:xfrm>
            <a:off x="1" y="721166"/>
            <a:ext cx="9144000" cy="6164218"/>
          </a:xfrm>
          <a:prstGeom prst="rect">
            <a:avLst/>
          </a:prstGeom>
          <a:noFill/>
          <a:ln w="9525">
            <a:noFill/>
            <a:miter lim="800000"/>
            <a:headEnd/>
            <a:tailEnd/>
          </a:ln>
        </p:spPr>
      </p:pic>
      <p:pic>
        <p:nvPicPr>
          <p:cNvPr id="3" name="Picture 1"/>
          <p:cNvPicPr>
            <a:picLocks noChangeAspect="1" noChangeArrowheads="1"/>
          </p:cNvPicPr>
          <p:nvPr/>
        </p:nvPicPr>
        <p:blipFill>
          <a:blip r:embed="rId4" cstate="screen"/>
          <a:srcRect/>
          <a:stretch>
            <a:fillRect/>
          </a:stretch>
        </p:blipFill>
        <p:spPr bwMode="auto">
          <a:xfrm>
            <a:off x="5661817" y="0"/>
            <a:ext cx="3482183" cy="1340768"/>
          </a:xfrm>
          <a:prstGeom prst="rect">
            <a:avLst/>
          </a:prstGeom>
          <a:noFill/>
          <a:ln w="9525">
            <a:noFill/>
            <a:miter lim="800000"/>
            <a:headEnd/>
            <a:tailEnd/>
          </a:ln>
        </p:spPr>
      </p:pic>
    </p:spTree>
    <p:extLst>
      <p:ext uri="{BB962C8B-B14F-4D97-AF65-F5344CB8AC3E}">
        <p14:creationId xmlns="" xmlns:p14="http://schemas.microsoft.com/office/powerpoint/2010/main" val="15055860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screen"/>
          <a:srcRect/>
          <a:stretch>
            <a:fillRect/>
          </a:stretch>
        </p:blipFill>
        <p:spPr bwMode="auto">
          <a:xfrm>
            <a:off x="1" y="1772816"/>
            <a:ext cx="9143999" cy="5214205"/>
          </a:xfrm>
          <a:prstGeom prst="rect">
            <a:avLst/>
          </a:prstGeom>
          <a:noFill/>
          <a:ln w="9525">
            <a:noFill/>
            <a:miter lim="800000"/>
            <a:headEnd/>
            <a:tailEnd/>
          </a:ln>
        </p:spPr>
      </p:pic>
      <p:pic>
        <p:nvPicPr>
          <p:cNvPr id="11266" name="Picture 2"/>
          <p:cNvPicPr>
            <a:picLocks noChangeAspect="1" noChangeArrowheads="1"/>
          </p:cNvPicPr>
          <p:nvPr/>
        </p:nvPicPr>
        <p:blipFill>
          <a:blip r:embed="rId4" cstate="screen"/>
          <a:srcRect/>
          <a:stretch>
            <a:fillRect/>
          </a:stretch>
        </p:blipFill>
        <p:spPr bwMode="auto">
          <a:xfrm>
            <a:off x="3952183" y="0"/>
            <a:ext cx="5191817" cy="1916831"/>
          </a:xfrm>
          <a:prstGeom prst="rect">
            <a:avLst/>
          </a:prstGeom>
          <a:noFill/>
          <a:ln w="9525">
            <a:noFill/>
            <a:miter lim="800000"/>
            <a:headEnd/>
            <a:tailEnd/>
          </a:ln>
        </p:spPr>
      </p:pic>
    </p:spTree>
    <p:extLst>
      <p:ext uri="{BB962C8B-B14F-4D97-AF65-F5344CB8AC3E}">
        <p14:creationId xmlns="" xmlns:p14="http://schemas.microsoft.com/office/powerpoint/2010/main" val="704426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EDUCATION\ΠΣΕ ΤΕΙ\Εξελικτική &amp; Συστηματική Βοτανική\Παραδόσεις\Devonian1.jpg"/>
          <p:cNvPicPr>
            <a:picLocks noChangeAspect="1" noChangeArrowheads="1"/>
          </p:cNvPicPr>
          <p:nvPr/>
        </p:nvPicPr>
        <p:blipFill>
          <a:blip r:embed="rId3" cstate="screen"/>
          <a:srcRect/>
          <a:stretch>
            <a:fillRect/>
          </a:stretch>
        </p:blipFill>
        <p:spPr bwMode="auto">
          <a:xfrm>
            <a:off x="0" y="237703"/>
            <a:ext cx="9144000" cy="6143625"/>
          </a:xfrm>
          <a:prstGeom prst="rect">
            <a:avLst/>
          </a:prstGeom>
          <a:noFill/>
        </p:spPr>
      </p:pic>
      <p:sp>
        <p:nvSpPr>
          <p:cNvPr id="3" name="2 - TextBox"/>
          <p:cNvSpPr txBox="1"/>
          <p:nvPr/>
        </p:nvSpPr>
        <p:spPr>
          <a:xfrm>
            <a:off x="2915816" y="404664"/>
            <a:ext cx="1587294" cy="1077218"/>
          </a:xfrm>
          <a:prstGeom prst="rect">
            <a:avLst/>
          </a:prstGeom>
          <a:noFill/>
        </p:spPr>
        <p:txBody>
          <a:bodyPr wrap="none" rtlCol="0">
            <a:spAutoFit/>
          </a:bodyPr>
          <a:lstStyle/>
          <a:p>
            <a:r>
              <a:rPr lang="el-GR" sz="3200" b="1" dirty="0" err="1">
                <a:solidFill>
                  <a:schemeClr val="bg1"/>
                </a:solidFill>
              </a:rPr>
              <a:t>Υστερο</a:t>
            </a:r>
            <a:endParaRPr lang="el-GR" sz="3200" b="1" dirty="0">
              <a:solidFill>
                <a:schemeClr val="bg1"/>
              </a:solidFill>
            </a:endParaRPr>
          </a:p>
          <a:p>
            <a:r>
              <a:rPr lang="el-GR" sz="3200" b="1" dirty="0">
                <a:solidFill>
                  <a:schemeClr val="bg1"/>
                </a:solidFill>
              </a:rPr>
              <a:t>Δεβόνιο</a:t>
            </a:r>
            <a:endParaRPr lang="en-US" sz="3200" b="1" dirty="0">
              <a:solidFill>
                <a:schemeClr val="bg1"/>
              </a:solidFill>
            </a:endParaRPr>
          </a:p>
        </p:txBody>
      </p:sp>
    </p:spTree>
    <p:extLst>
      <p:ext uri="{BB962C8B-B14F-4D97-AF65-F5344CB8AC3E}">
        <p14:creationId xmlns="" xmlns:p14="http://schemas.microsoft.com/office/powerpoint/2010/main" val="14806447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 Ομάδα"/>
          <p:cNvGrpSpPr/>
          <p:nvPr/>
        </p:nvGrpSpPr>
        <p:grpSpPr>
          <a:xfrm>
            <a:off x="-13153" y="0"/>
            <a:ext cx="9168719" cy="6858000"/>
            <a:chOff x="-13153" y="0"/>
            <a:chExt cx="9168719" cy="6858000"/>
          </a:xfrm>
        </p:grpSpPr>
        <p:pic>
          <p:nvPicPr>
            <p:cNvPr id="125954" name="Picture 2" descr="E:\EDUCATION\ΠΣΕ ΤΕΙ\Εξελικτική &amp; Συστηματική Βοτανική\Παραδόσεις\Devonian2.jpg"/>
            <p:cNvPicPr>
              <a:picLocks noChangeAspect="1" noChangeArrowheads="1"/>
            </p:cNvPicPr>
            <p:nvPr/>
          </p:nvPicPr>
          <p:blipFill>
            <a:blip r:embed="rId2" cstate="screen"/>
            <a:srcRect/>
            <a:stretch>
              <a:fillRect/>
            </a:stretch>
          </p:blipFill>
          <p:spPr bwMode="auto">
            <a:xfrm>
              <a:off x="-13153" y="0"/>
              <a:ext cx="9168719" cy="6858000"/>
            </a:xfrm>
            <a:prstGeom prst="rect">
              <a:avLst/>
            </a:prstGeom>
            <a:noFill/>
          </p:spPr>
        </p:pic>
        <p:pic>
          <p:nvPicPr>
            <p:cNvPr id="125955" name="Picture 3" descr="E:\EDUCATION\ΠΣΕ ΤΕΙ\Εξελικτική &amp; Συστηματική Βοτανική\Παραδόσεις\Devonian2a.jpg"/>
            <p:cNvPicPr>
              <a:picLocks noChangeAspect="1" noChangeArrowheads="1"/>
            </p:cNvPicPr>
            <p:nvPr/>
          </p:nvPicPr>
          <p:blipFill>
            <a:blip r:embed="rId3" cstate="screen"/>
            <a:srcRect/>
            <a:stretch>
              <a:fillRect/>
            </a:stretch>
          </p:blipFill>
          <p:spPr bwMode="auto">
            <a:xfrm>
              <a:off x="6410341" y="404664"/>
              <a:ext cx="2560395" cy="1872208"/>
            </a:xfrm>
            <a:prstGeom prst="rect">
              <a:avLst/>
            </a:prstGeom>
            <a:noFill/>
          </p:spPr>
        </p:pic>
        <p:sp>
          <p:nvSpPr>
            <p:cNvPr id="4" name="3 - TextBox"/>
            <p:cNvSpPr txBox="1"/>
            <p:nvPr/>
          </p:nvSpPr>
          <p:spPr>
            <a:xfrm>
              <a:off x="6732240" y="1929026"/>
              <a:ext cx="2051203" cy="707886"/>
            </a:xfrm>
            <a:prstGeom prst="rect">
              <a:avLst/>
            </a:prstGeom>
            <a:solidFill>
              <a:srgbClr val="FFCC66"/>
            </a:solidFill>
          </p:spPr>
          <p:txBody>
            <a:bodyPr wrap="none" rtlCol="0">
              <a:spAutoFit/>
            </a:bodyPr>
            <a:lstStyle/>
            <a:p>
              <a:r>
                <a:rPr lang="el-GR" sz="2000" dirty="0" err="1">
                  <a:solidFill>
                    <a:schemeClr val="bg1"/>
                  </a:solidFill>
                </a:rPr>
                <a:t>Προγυμνόσπερμο</a:t>
              </a:r>
              <a:endParaRPr lang="el-GR" sz="2000" dirty="0">
                <a:solidFill>
                  <a:schemeClr val="bg1"/>
                </a:solidFill>
              </a:endParaRPr>
            </a:p>
            <a:p>
              <a:r>
                <a:rPr lang="el-GR" sz="2000" dirty="0">
                  <a:solidFill>
                    <a:schemeClr val="bg1"/>
                  </a:solidFill>
                </a:rPr>
                <a:t>(άσπερμο)</a:t>
              </a:r>
              <a:endParaRPr lang="en-US" sz="2000" dirty="0">
                <a:solidFill>
                  <a:schemeClr val="bg1"/>
                </a:solidFill>
              </a:endParaRPr>
            </a:p>
          </p:txBody>
        </p:sp>
      </p:grpSp>
    </p:spTree>
    <p:extLst>
      <p:ext uri="{BB962C8B-B14F-4D97-AF65-F5344CB8AC3E}">
        <p14:creationId xmlns="" xmlns:p14="http://schemas.microsoft.com/office/powerpoint/2010/main" val="2999543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p:nvPr/>
        </p:nvGrpSpPr>
        <p:grpSpPr>
          <a:xfrm>
            <a:off x="42047" y="353100"/>
            <a:ext cx="9210473" cy="6172244"/>
            <a:chOff x="42047" y="353100"/>
            <a:chExt cx="9210473" cy="6172244"/>
          </a:xfrm>
        </p:grpSpPr>
        <p:pic>
          <p:nvPicPr>
            <p:cNvPr id="126978" name="Picture 2" descr="E:\EDUCATION\ΠΣΕ ΤΕΙ\Εξελικτική &amp; Συστηματική Βοτανική\Παραδόσεις\Devonian3.jpg"/>
            <p:cNvPicPr>
              <a:picLocks noChangeAspect="1" noChangeArrowheads="1"/>
            </p:cNvPicPr>
            <p:nvPr/>
          </p:nvPicPr>
          <p:blipFill>
            <a:blip r:embed="rId2" cstate="screen"/>
            <a:srcRect/>
            <a:stretch>
              <a:fillRect/>
            </a:stretch>
          </p:blipFill>
          <p:spPr bwMode="auto">
            <a:xfrm>
              <a:off x="42047" y="353100"/>
              <a:ext cx="9210473" cy="6172244"/>
            </a:xfrm>
            <a:prstGeom prst="rect">
              <a:avLst/>
            </a:prstGeom>
            <a:noFill/>
          </p:spPr>
        </p:pic>
        <p:pic>
          <p:nvPicPr>
            <p:cNvPr id="126979" name="Picture 3"/>
            <p:cNvPicPr>
              <a:picLocks noChangeAspect="1" noChangeArrowheads="1"/>
            </p:cNvPicPr>
            <p:nvPr/>
          </p:nvPicPr>
          <p:blipFill>
            <a:blip r:embed="rId3" cstate="screen"/>
            <a:srcRect/>
            <a:stretch>
              <a:fillRect/>
            </a:stretch>
          </p:blipFill>
          <p:spPr bwMode="auto">
            <a:xfrm>
              <a:off x="6300192" y="3140968"/>
              <a:ext cx="2843808" cy="705264"/>
            </a:xfrm>
            <a:prstGeom prst="rect">
              <a:avLst/>
            </a:prstGeom>
            <a:noFill/>
            <a:ln w="9525">
              <a:noFill/>
              <a:miter lim="800000"/>
              <a:headEnd/>
              <a:tailEnd/>
            </a:ln>
          </p:spPr>
        </p:pic>
        <p:sp>
          <p:nvSpPr>
            <p:cNvPr id="4" name="3 - TextBox"/>
            <p:cNvSpPr txBox="1"/>
            <p:nvPr/>
          </p:nvSpPr>
          <p:spPr>
            <a:xfrm>
              <a:off x="6588224" y="3450486"/>
              <a:ext cx="2592288" cy="323165"/>
            </a:xfrm>
            <a:prstGeom prst="rect">
              <a:avLst/>
            </a:prstGeom>
            <a:solidFill>
              <a:srgbClr val="FFCC66"/>
            </a:solidFill>
          </p:spPr>
          <p:txBody>
            <a:bodyPr wrap="square" rtlCol="0">
              <a:spAutoFit/>
            </a:bodyPr>
            <a:lstStyle/>
            <a:p>
              <a:r>
                <a:rPr lang="el-GR" sz="1500" b="1" dirty="0" err="1">
                  <a:solidFill>
                    <a:schemeClr val="bg1"/>
                  </a:solidFill>
                </a:rPr>
                <a:t>Προγυμνόσπερμο</a:t>
              </a:r>
              <a:r>
                <a:rPr lang="el-GR" sz="1500" b="1" dirty="0">
                  <a:solidFill>
                    <a:schemeClr val="bg1"/>
                  </a:solidFill>
                </a:rPr>
                <a:t> (άσπερμο)</a:t>
              </a:r>
              <a:endParaRPr lang="en-US" sz="1500" b="1" dirty="0">
                <a:solidFill>
                  <a:schemeClr val="bg1"/>
                </a:solidFill>
              </a:endParaRPr>
            </a:p>
          </p:txBody>
        </p:sp>
      </p:grpSp>
    </p:spTree>
    <p:extLst>
      <p:ext uri="{BB962C8B-B14F-4D97-AF65-F5344CB8AC3E}">
        <p14:creationId xmlns="" xmlns:p14="http://schemas.microsoft.com/office/powerpoint/2010/main" val="3822470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print"/>
          <a:srcRect/>
          <a:stretch>
            <a:fillRect/>
          </a:stretch>
        </p:blipFill>
        <p:spPr bwMode="auto">
          <a:xfrm>
            <a:off x="70577" y="908720"/>
            <a:ext cx="4285399" cy="3168352"/>
          </a:xfrm>
          <a:prstGeom prst="rect">
            <a:avLst/>
          </a:prstGeom>
          <a:noFill/>
          <a:ln w="9525">
            <a:noFill/>
            <a:miter lim="800000"/>
            <a:headEnd/>
            <a:tailEnd/>
          </a:ln>
        </p:spPr>
      </p:pic>
      <p:pic>
        <p:nvPicPr>
          <p:cNvPr id="338947" name="Picture 3"/>
          <p:cNvPicPr>
            <a:picLocks noChangeAspect="1" noChangeArrowheads="1"/>
          </p:cNvPicPr>
          <p:nvPr/>
        </p:nvPicPr>
        <p:blipFill>
          <a:blip r:embed="rId4" cstate="print"/>
          <a:srcRect/>
          <a:stretch>
            <a:fillRect/>
          </a:stretch>
        </p:blipFill>
        <p:spPr bwMode="auto">
          <a:xfrm>
            <a:off x="4485580" y="692696"/>
            <a:ext cx="4406900" cy="5740400"/>
          </a:xfrm>
          <a:prstGeom prst="rect">
            <a:avLst/>
          </a:prstGeom>
          <a:noFill/>
          <a:ln w="9525">
            <a:noFill/>
            <a:miter lim="800000"/>
            <a:headEnd/>
            <a:tailEnd/>
          </a:ln>
        </p:spPr>
      </p:pic>
    </p:spTree>
    <p:extLst>
      <p:ext uri="{BB962C8B-B14F-4D97-AF65-F5344CB8AC3E}">
        <p14:creationId xmlns="" xmlns:p14="http://schemas.microsoft.com/office/powerpoint/2010/main" val="37178876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 Ομάδα"/>
          <p:cNvGrpSpPr/>
          <p:nvPr/>
        </p:nvGrpSpPr>
        <p:grpSpPr>
          <a:xfrm>
            <a:off x="86767" y="0"/>
            <a:ext cx="8949729" cy="6858000"/>
            <a:chOff x="86767" y="0"/>
            <a:chExt cx="8949729" cy="6858000"/>
          </a:xfrm>
        </p:grpSpPr>
        <p:grpSp>
          <p:nvGrpSpPr>
            <p:cNvPr id="2" name="Group 8"/>
            <p:cNvGrpSpPr/>
            <p:nvPr/>
          </p:nvGrpSpPr>
          <p:grpSpPr>
            <a:xfrm>
              <a:off x="86767" y="0"/>
              <a:ext cx="4341217" cy="6858000"/>
              <a:chOff x="0" y="0"/>
              <a:chExt cx="4341217" cy="6858000"/>
            </a:xfrm>
          </p:grpSpPr>
          <p:pic>
            <p:nvPicPr>
              <p:cNvPr id="188420" name="Picture 4"/>
              <p:cNvPicPr>
                <a:picLocks noChangeAspect="1" noChangeArrowheads="1"/>
              </p:cNvPicPr>
              <p:nvPr/>
            </p:nvPicPr>
            <p:blipFill>
              <a:blip r:embed="rId3" cstate="screen"/>
              <a:srcRect/>
              <a:stretch>
                <a:fillRect/>
              </a:stretch>
            </p:blipFill>
            <p:spPr bwMode="auto">
              <a:xfrm>
                <a:off x="0" y="0"/>
                <a:ext cx="4341217" cy="6858000"/>
              </a:xfrm>
              <a:prstGeom prst="rect">
                <a:avLst/>
              </a:prstGeom>
              <a:noFill/>
              <a:ln w="9525">
                <a:noFill/>
                <a:miter lim="800000"/>
                <a:headEnd/>
                <a:tailEnd/>
              </a:ln>
            </p:spPr>
          </p:pic>
          <p:sp>
            <p:nvSpPr>
              <p:cNvPr id="8" name="Rectangle 7"/>
              <p:cNvSpPr/>
              <p:nvPr/>
            </p:nvSpPr>
            <p:spPr>
              <a:xfrm>
                <a:off x="0" y="0"/>
                <a:ext cx="1475656" cy="18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 name="Group 11"/>
            <p:cNvGrpSpPr/>
            <p:nvPr/>
          </p:nvGrpSpPr>
          <p:grpSpPr>
            <a:xfrm>
              <a:off x="4750246" y="306238"/>
              <a:ext cx="4286250" cy="6507138"/>
              <a:chOff x="4644008" y="0"/>
              <a:chExt cx="4286250" cy="6507138"/>
            </a:xfrm>
          </p:grpSpPr>
          <p:pic>
            <p:nvPicPr>
              <p:cNvPr id="192514" name="Picture 2"/>
              <p:cNvPicPr>
                <a:picLocks noChangeAspect="1" noChangeArrowheads="1"/>
              </p:cNvPicPr>
              <p:nvPr/>
            </p:nvPicPr>
            <p:blipFill>
              <a:blip r:embed="rId4" cstate="screen"/>
              <a:srcRect/>
              <a:stretch>
                <a:fillRect/>
              </a:stretch>
            </p:blipFill>
            <p:spPr bwMode="auto">
              <a:xfrm>
                <a:off x="4644008" y="0"/>
                <a:ext cx="4286250" cy="628650"/>
              </a:xfrm>
              <a:prstGeom prst="rect">
                <a:avLst/>
              </a:prstGeom>
              <a:noFill/>
              <a:ln w="9525">
                <a:noFill/>
                <a:miter lim="800000"/>
                <a:headEnd/>
                <a:tailEnd/>
              </a:ln>
            </p:spPr>
          </p:pic>
          <p:pic>
            <p:nvPicPr>
              <p:cNvPr id="192515" name="Picture 3"/>
              <p:cNvPicPr>
                <a:picLocks noChangeAspect="1" noChangeArrowheads="1"/>
              </p:cNvPicPr>
              <p:nvPr/>
            </p:nvPicPr>
            <p:blipFill>
              <a:blip r:embed="rId5" cstate="screen"/>
              <a:srcRect/>
              <a:stretch>
                <a:fillRect/>
              </a:stretch>
            </p:blipFill>
            <p:spPr bwMode="auto">
              <a:xfrm>
                <a:off x="4644008" y="620688"/>
                <a:ext cx="4267200" cy="5886450"/>
              </a:xfrm>
              <a:prstGeom prst="rect">
                <a:avLst/>
              </a:prstGeom>
              <a:noFill/>
              <a:ln w="9525">
                <a:noFill/>
                <a:miter lim="800000"/>
                <a:headEnd/>
                <a:tailEnd/>
              </a:ln>
            </p:spPr>
          </p:pic>
        </p:grpSp>
        <p:sp>
          <p:nvSpPr>
            <p:cNvPr id="11" name="10 - Βέλος προς τα κάτω"/>
            <p:cNvSpPr/>
            <p:nvPr/>
          </p:nvSpPr>
          <p:spPr>
            <a:xfrm>
              <a:off x="2195736" y="2060848"/>
              <a:ext cx="936104" cy="100811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23528" y="0"/>
            <a:ext cx="8532440" cy="5461917"/>
          </a:xfrm>
          <a:prstGeom prst="rect">
            <a:avLst/>
          </a:prstGeom>
          <a:noFill/>
          <a:ln w="9525">
            <a:noFill/>
            <a:miter lim="800000"/>
            <a:headEnd/>
            <a:tailEnd/>
          </a:ln>
        </p:spPr>
      </p:pic>
      <p:sp>
        <p:nvSpPr>
          <p:cNvPr id="4" name="3 - TextBox"/>
          <p:cNvSpPr txBox="1"/>
          <p:nvPr/>
        </p:nvSpPr>
        <p:spPr>
          <a:xfrm>
            <a:off x="36512" y="5445224"/>
            <a:ext cx="9144000" cy="1477328"/>
          </a:xfrm>
          <a:prstGeom prst="rect">
            <a:avLst/>
          </a:prstGeom>
          <a:noFill/>
        </p:spPr>
        <p:txBody>
          <a:bodyPr wrap="square" rtlCol="0">
            <a:spAutoFit/>
          </a:bodyPr>
          <a:lstStyle/>
          <a:p>
            <a:r>
              <a:rPr lang="el-GR" sz="900" dirty="0">
                <a:solidFill>
                  <a:srgbClr val="FFFF00"/>
                </a:solidFill>
              </a:rPr>
              <a:t>18-8 Τοπίο του Ανώτερου Λιθανθρακοφόρου Τροπικά έλη του Ανώτερου Λιθανθρακοφόρου όπου κυριαρχούσαν διάφορα γένη γιγαντιαίων δένδρων </a:t>
            </a:r>
            <a:r>
              <a:rPr lang="el-GR" sz="900" dirty="0" err="1">
                <a:solidFill>
                  <a:srgbClr val="FFFF00"/>
                </a:solidFill>
              </a:rPr>
              <a:t>λυκοφύτων</a:t>
            </a:r>
            <a:r>
              <a:rPr lang="el-GR" sz="900" dirty="0">
                <a:solidFill>
                  <a:srgbClr val="FFFF00"/>
                </a:solidFill>
              </a:rPr>
              <a:t>, τα οποία όταν ωρίμαζαν, σχημάτιζαν έναν δασικό όροφο εναέριων, διάχυτα διακλαδισμένων κορυφών, που εδώ φαίνονται στο βάθος. Αυτά τα δένδρα είχαν ογκώδεις κορμούς (εμπρός αριστερά και αλλού) που σταθεροποιούνταν στα λασπώδη έλη με υψηλούς άξονες και διακλαδιζόμενους στη βάση, από όπου εκτείνονταν πολυάριθμες μικρότερες ρίζες, πιθανότατα φωτοσυνθετικές. Παρατηρήστε επίσης μερικά </a:t>
            </a:r>
            <a:r>
              <a:rPr lang="el-GR" sz="900" dirty="0" err="1">
                <a:solidFill>
                  <a:srgbClr val="FFFF00"/>
                </a:solidFill>
              </a:rPr>
              <a:t>λυκόφυτα</a:t>
            </a:r>
            <a:r>
              <a:rPr lang="el-GR" sz="900" dirty="0">
                <a:solidFill>
                  <a:srgbClr val="FFFF00"/>
                </a:solidFill>
              </a:rPr>
              <a:t> χαμηλού ύψους με κώνους (κέντρο εμπρός). Πλημυρισμένες και βαλτώδεις εκτάσεις του δασικού εδάφους ευνοούσαν άλλους τύπους </a:t>
            </a:r>
            <a:r>
              <a:rPr lang="el-GR" sz="900" dirty="0" err="1">
                <a:solidFill>
                  <a:srgbClr val="FFFF00"/>
                </a:solidFill>
              </a:rPr>
              <a:t>λυκοφύτων</a:t>
            </a:r>
            <a:r>
              <a:rPr lang="el-GR" sz="900" dirty="0">
                <a:solidFill>
                  <a:srgbClr val="FFFF00"/>
                </a:solidFill>
              </a:rPr>
              <a:t>, όπως το </a:t>
            </a:r>
            <a:r>
              <a:rPr lang="el-GR" sz="900" dirty="0" err="1">
                <a:solidFill>
                  <a:srgbClr val="FFFF00"/>
                </a:solidFill>
              </a:rPr>
              <a:t>αδιακλάδωτο</a:t>
            </a:r>
            <a:r>
              <a:rPr lang="el-GR" sz="900" dirty="0">
                <a:solidFill>
                  <a:srgbClr val="FFFF00"/>
                </a:solidFill>
              </a:rPr>
              <a:t> </a:t>
            </a:r>
            <a:r>
              <a:rPr lang="el-GR" sz="900" i="1" dirty="0" err="1">
                <a:solidFill>
                  <a:srgbClr val="FFFF00"/>
                </a:solidFill>
              </a:rPr>
              <a:t>Chaloneria</a:t>
            </a:r>
            <a:r>
              <a:rPr lang="el-GR" sz="900" i="1" dirty="0">
                <a:solidFill>
                  <a:srgbClr val="FFFF00"/>
                </a:solidFill>
              </a:rPr>
              <a:t> (κέντρο και δεξιά εμπρός) και μορφές </a:t>
            </a:r>
            <a:r>
              <a:rPr lang="el-GR" sz="900" i="1" dirty="0" err="1">
                <a:solidFill>
                  <a:srgbClr val="FFFF00"/>
                </a:solidFill>
              </a:rPr>
              <a:t>ιππουρίδας</a:t>
            </a:r>
            <a:r>
              <a:rPr lang="el-GR" sz="900" i="1" dirty="0">
                <a:solidFill>
                  <a:srgbClr val="FFFF00"/>
                </a:solidFill>
              </a:rPr>
              <a:t>, όπως ο θάμνος </a:t>
            </a:r>
            <a:r>
              <a:rPr lang="el-GR" sz="900" i="1" dirty="0" err="1">
                <a:solidFill>
                  <a:srgbClr val="FFFF00"/>
                </a:solidFill>
              </a:rPr>
              <a:t>Sphenophyllum</a:t>
            </a:r>
            <a:r>
              <a:rPr lang="el-GR" sz="900" i="1" dirty="0">
                <a:solidFill>
                  <a:srgbClr val="FFFF00"/>
                </a:solidFill>
              </a:rPr>
              <a:t> (κάτω δεξιά γωνία) </a:t>
            </a:r>
            <a:r>
              <a:rPr lang="el-GR" sz="900" dirty="0">
                <a:solidFill>
                  <a:srgbClr val="FFFF00"/>
                </a:solidFill>
              </a:rPr>
              <a:t>και ο </a:t>
            </a:r>
            <a:r>
              <a:rPr lang="el-GR" sz="900" i="1" dirty="0" err="1">
                <a:solidFill>
                  <a:srgbClr val="FFFF00"/>
                </a:solidFill>
              </a:rPr>
              <a:t>Diplocalamites</a:t>
            </a:r>
            <a:r>
              <a:rPr lang="el-GR" sz="900" i="1" dirty="0">
                <a:solidFill>
                  <a:srgbClr val="FFFF00"/>
                </a:solidFill>
              </a:rPr>
              <a:t> με μορφή χριστουγεννιάτικου δένδρου (στη μέση πίσω δεξιά). </a:t>
            </a:r>
            <a:r>
              <a:rPr lang="el-GR" sz="900" dirty="0">
                <a:solidFill>
                  <a:srgbClr val="FFFF00"/>
                </a:solidFill>
              </a:rPr>
              <a:t>Λιγότερο υγρά, ή ελαφρώς ανυψωμένα εδάφη, όπως φαίνονται στα αριστερά, φιλοξενούσαν μικτή βλάστηση, που περιλαμβάνει πρώιμα κωνοφόρα, φτέρες που καλύπτουν το έδαφος, υψηλές δενδρώδεις φτέρες και </a:t>
            </a:r>
            <a:r>
              <a:rPr lang="el-GR" sz="900" dirty="0" err="1">
                <a:solidFill>
                  <a:srgbClr val="FFFF00"/>
                </a:solidFill>
              </a:rPr>
              <a:t>πτεριδοσπερματόφυτα</a:t>
            </a:r>
            <a:r>
              <a:rPr lang="el-GR" sz="900" dirty="0">
                <a:solidFill>
                  <a:srgbClr val="FFFF00"/>
                </a:solidFill>
              </a:rPr>
              <a:t>. Μεταξύ των σπερματοφύτων ήταν το </a:t>
            </a:r>
            <a:r>
              <a:rPr lang="el-GR" sz="900" i="1" dirty="0" err="1">
                <a:solidFill>
                  <a:srgbClr val="FFFF00"/>
                </a:solidFill>
              </a:rPr>
              <a:t>Cordaixylon</a:t>
            </a:r>
            <a:r>
              <a:rPr lang="el-GR" sz="900" i="1" dirty="0">
                <a:solidFill>
                  <a:srgbClr val="FFFF00"/>
                </a:solidFill>
              </a:rPr>
              <a:t>, ένας θαμνώδης συγγενής των κωνοφόρων με ταινιοειδή φύλλα (εμπρός αριστερά) και το </a:t>
            </a:r>
            <a:r>
              <a:rPr lang="el-GR" sz="900" i="1" dirty="0" err="1">
                <a:solidFill>
                  <a:srgbClr val="FFFF00"/>
                </a:solidFill>
              </a:rPr>
              <a:t>Callistophyton</a:t>
            </a:r>
            <a:r>
              <a:rPr lang="el-GR" sz="900" i="1" dirty="0">
                <a:solidFill>
                  <a:srgbClr val="FFFF00"/>
                </a:solidFill>
              </a:rPr>
              <a:t>, ένα αναρριχητικό </a:t>
            </a:r>
            <a:r>
              <a:rPr lang="el-GR" sz="900" dirty="0" err="1">
                <a:solidFill>
                  <a:srgbClr val="FFFF00"/>
                </a:solidFill>
              </a:rPr>
              <a:t>πτεριδοσπερματόφυτο</a:t>
            </a:r>
            <a:r>
              <a:rPr lang="el-GR" sz="900" dirty="0">
                <a:solidFill>
                  <a:srgbClr val="FFFF00"/>
                </a:solidFill>
              </a:rPr>
              <a:t>, που φαίνεται εδώ να αναπτύσσεται στη βάση του μεγαλύτερου δένδρου </a:t>
            </a:r>
            <a:r>
              <a:rPr lang="el-GR" sz="900" dirty="0" err="1">
                <a:solidFill>
                  <a:srgbClr val="FFFF00"/>
                </a:solidFill>
              </a:rPr>
              <a:t>λυκόφυτου</a:t>
            </a:r>
            <a:r>
              <a:rPr lang="el-GR" sz="900" dirty="0">
                <a:solidFill>
                  <a:srgbClr val="FFFF00"/>
                </a:solidFill>
              </a:rPr>
              <a:t>. Πίσω αριστερά είναι το </a:t>
            </a:r>
            <a:r>
              <a:rPr lang="el-GR" sz="900" i="1" dirty="0" err="1">
                <a:solidFill>
                  <a:srgbClr val="FFFF00"/>
                </a:solidFill>
              </a:rPr>
              <a:t>Psaronius</a:t>
            </a:r>
            <a:r>
              <a:rPr lang="el-GR" sz="900" i="1" dirty="0">
                <a:solidFill>
                  <a:srgbClr val="FFFF00"/>
                </a:solidFill>
              </a:rPr>
              <a:t>, </a:t>
            </a:r>
            <a:r>
              <a:rPr lang="el-GR" sz="900" dirty="0">
                <a:solidFill>
                  <a:srgbClr val="FFFF00"/>
                </a:solidFill>
              </a:rPr>
              <a:t>ένα πρώιμο </a:t>
            </a:r>
            <a:r>
              <a:rPr lang="el-GR" sz="900" dirty="0" err="1">
                <a:solidFill>
                  <a:srgbClr val="FFFF00"/>
                </a:solidFill>
              </a:rPr>
              <a:t>πτεριδοσπερματόφυτο</a:t>
            </a:r>
            <a:r>
              <a:rPr lang="el-GR" sz="900" dirty="0">
                <a:solidFill>
                  <a:srgbClr val="FFFF00"/>
                </a:solidFill>
              </a:rPr>
              <a:t>. Αλλού διακρίνονται εύρωστα φυτά όπως το όρθιο </a:t>
            </a:r>
            <a:r>
              <a:rPr lang="el-GR" sz="900" dirty="0" err="1">
                <a:solidFill>
                  <a:srgbClr val="FFFF00"/>
                </a:solidFill>
              </a:rPr>
              <a:t>σκιαδόμορφο</a:t>
            </a:r>
            <a:r>
              <a:rPr lang="el-GR" sz="900" dirty="0">
                <a:solidFill>
                  <a:srgbClr val="FFFF00"/>
                </a:solidFill>
              </a:rPr>
              <a:t> </a:t>
            </a:r>
            <a:r>
              <a:rPr lang="el-GR" sz="900" dirty="0" err="1">
                <a:solidFill>
                  <a:srgbClr val="FFFF00"/>
                </a:solidFill>
              </a:rPr>
              <a:t>πτεριδοσπερματόφυτο</a:t>
            </a:r>
            <a:r>
              <a:rPr lang="el-GR" sz="900" dirty="0">
                <a:solidFill>
                  <a:srgbClr val="FFFF00"/>
                </a:solidFill>
              </a:rPr>
              <a:t> </a:t>
            </a:r>
            <a:r>
              <a:rPr lang="el-GR" sz="900" i="1" dirty="0" err="1">
                <a:solidFill>
                  <a:srgbClr val="FFFF00"/>
                </a:solidFill>
              </a:rPr>
              <a:t>Medullosa</a:t>
            </a:r>
            <a:r>
              <a:rPr lang="el-GR" sz="900" i="1" dirty="0">
                <a:solidFill>
                  <a:srgbClr val="FFFF00"/>
                </a:solidFill>
              </a:rPr>
              <a:t> που </a:t>
            </a:r>
            <a:r>
              <a:rPr lang="el-GR" sz="900" dirty="0">
                <a:solidFill>
                  <a:srgbClr val="FFFF00"/>
                </a:solidFill>
              </a:rPr>
              <a:t>καταλαμβάνει ηλιόλουστες, περισσότερο διαταραγμένες περιοχές ανοιγμένες από προγενέστερες πλημύρες (δεξιά στη μέση εμπρός και στο βάθος).</a:t>
            </a:r>
            <a:endParaRPr lang="en-US" sz="900" dirty="0">
              <a:solidFill>
                <a:srgbClr val="FFFF00"/>
              </a:solidFill>
            </a:endParaRPr>
          </a:p>
        </p:txBody>
      </p:sp>
      <p:sp>
        <p:nvSpPr>
          <p:cNvPr id="5" name="Text Box 3"/>
          <p:cNvSpPr txBox="1">
            <a:spLocks noChangeArrowheads="1"/>
          </p:cNvSpPr>
          <p:nvPr/>
        </p:nvSpPr>
        <p:spPr bwMode="auto">
          <a:xfrm>
            <a:off x="2555776" y="2476053"/>
            <a:ext cx="3081337" cy="1384995"/>
          </a:xfrm>
          <a:prstGeom prst="rect">
            <a:avLst/>
          </a:prstGeom>
          <a:noFill/>
          <a:ln w="9525">
            <a:noFill/>
            <a:miter lim="800000"/>
            <a:headEnd/>
            <a:tailEnd/>
          </a:ln>
          <a:effectLst/>
        </p:spPr>
        <p:txBody>
          <a:bodyPr>
            <a:spAutoFit/>
          </a:bodyPr>
          <a:lstStyle/>
          <a:p>
            <a:pPr algn="r"/>
            <a:r>
              <a:rPr lang="en-US" sz="2800" b="1" dirty="0">
                <a:solidFill>
                  <a:schemeClr val="bg1"/>
                </a:solidFill>
                <a:latin typeface="Calibri" pitchFamily="34" charset="0"/>
              </a:rPr>
              <a:t>Upper Carboniferous</a:t>
            </a:r>
            <a:endParaRPr lang="el-GR" sz="2800" b="1" dirty="0">
              <a:solidFill>
                <a:schemeClr val="bg1"/>
              </a:solidFill>
              <a:latin typeface="Calibri" pitchFamily="34" charset="0"/>
            </a:endParaRPr>
          </a:p>
          <a:p>
            <a:pPr algn="r"/>
            <a:r>
              <a:rPr lang="el-GR" sz="2800" b="1" dirty="0">
                <a:solidFill>
                  <a:schemeClr val="bg1"/>
                </a:solidFill>
                <a:latin typeface="Calibri" pitchFamily="34" charset="0"/>
              </a:rPr>
              <a:t>340 ΜΑ</a:t>
            </a:r>
            <a:endParaRPr lang="en-US" sz="28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00811" y="534646"/>
            <a:ext cx="8763677" cy="5774674"/>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F2295FC3-874F-4F26-A522-241D43770BE8}"/>
              </a:ext>
            </a:extLst>
          </p:cNvPr>
          <p:cNvSpPr txBox="1"/>
          <p:nvPr/>
        </p:nvSpPr>
        <p:spPr>
          <a:xfrm>
            <a:off x="4211960" y="908720"/>
            <a:ext cx="2406043" cy="369332"/>
          </a:xfrm>
          <a:prstGeom prst="rect">
            <a:avLst/>
          </a:prstGeom>
          <a:noFill/>
        </p:spPr>
        <p:txBody>
          <a:bodyPr wrap="none" rtlCol="0">
            <a:spAutoFit/>
          </a:bodyPr>
          <a:lstStyle/>
          <a:p>
            <a:r>
              <a:rPr lang="el-GR" b="1" dirty="0">
                <a:solidFill>
                  <a:srgbClr val="00B0F0"/>
                </a:solidFill>
              </a:rPr>
              <a:t>ΑΣΠΕΡΜΑ ΑΓΓΕΙΟΦΥΤΑ</a:t>
            </a:r>
            <a:endParaRPr lang="en-GB" b="1" dirty="0">
              <a:solidFill>
                <a:srgbClr val="00B0F0"/>
              </a:solidFill>
            </a:endParaRPr>
          </a:p>
        </p:txBody>
      </p:sp>
      <p:sp>
        <p:nvSpPr>
          <p:cNvPr id="4" name="3 - TextBox"/>
          <p:cNvSpPr txBox="1"/>
          <p:nvPr/>
        </p:nvSpPr>
        <p:spPr>
          <a:xfrm>
            <a:off x="6300192" y="3933056"/>
            <a:ext cx="2400016" cy="1077218"/>
          </a:xfrm>
          <a:prstGeom prst="rect">
            <a:avLst/>
          </a:prstGeom>
          <a:noFill/>
        </p:spPr>
        <p:txBody>
          <a:bodyPr wrap="none" rtlCol="0">
            <a:spAutoFit/>
          </a:bodyPr>
          <a:lstStyle/>
          <a:p>
            <a:r>
              <a:rPr lang="el-GR" sz="3200" b="1" dirty="0" smtClean="0">
                <a:solidFill>
                  <a:srgbClr val="92D050"/>
                </a:solidFill>
              </a:rPr>
              <a:t>ΟΜΟΠΛΑΣΙΑ</a:t>
            </a:r>
          </a:p>
          <a:p>
            <a:r>
              <a:rPr lang="en-US" sz="3200" b="1" dirty="0" smtClean="0">
                <a:solidFill>
                  <a:srgbClr val="92D050"/>
                </a:solidFill>
              </a:rPr>
              <a:t>HOMOPLASY</a:t>
            </a:r>
            <a:endParaRPr lang="el-GR" sz="3200" b="1" dirty="0">
              <a:solidFill>
                <a:srgbClr val="92D05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screen"/>
          <a:srcRect/>
          <a:stretch>
            <a:fillRect/>
          </a:stretch>
        </p:blipFill>
        <p:spPr bwMode="auto">
          <a:xfrm>
            <a:off x="899592" y="0"/>
            <a:ext cx="7470041" cy="6858000"/>
          </a:xfrm>
          <a:prstGeom prst="rect">
            <a:avLst/>
          </a:prstGeom>
          <a:noFill/>
          <a:ln w="9525">
            <a:noFill/>
            <a:miter lim="800000"/>
            <a:headEnd/>
            <a:tailEnd/>
          </a:ln>
        </p:spPr>
      </p:pic>
      <p:sp>
        <p:nvSpPr>
          <p:cNvPr id="3" name="Oval 2"/>
          <p:cNvSpPr/>
          <p:nvPr/>
        </p:nvSpPr>
        <p:spPr>
          <a:xfrm>
            <a:off x="1619672" y="1484784"/>
            <a:ext cx="432048" cy="432048"/>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5076056" y="1484784"/>
            <a:ext cx="432048" cy="432048"/>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6516216" y="1484784"/>
            <a:ext cx="432048" cy="432048"/>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1678026" y="1115452"/>
            <a:ext cx="301686" cy="369332"/>
          </a:xfrm>
          <a:prstGeom prst="rect">
            <a:avLst/>
          </a:prstGeom>
          <a:noFill/>
        </p:spPr>
        <p:txBody>
          <a:bodyPr wrap="none" rtlCol="0">
            <a:spAutoFit/>
          </a:bodyPr>
          <a:lstStyle/>
          <a:p>
            <a:r>
              <a:rPr lang="el-GR" b="1" dirty="0">
                <a:solidFill>
                  <a:schemeClr val="bg1"/>
                </a:solidFill>
              </a:rPr>
              <a:t>1</a:t>
            </a:r>
          </a:p>
        </p:txBody>
      </p:sp>
      <p:sp>
        <p:nvSpPr>
          <p:cNvPr id="10" name="TextBox 9"/>
          <p:cNvSpPr txBox="1"/>
          <p:nvPr/>
        </p:nvSpPr>
        <p:spPr>
          <a:xfrm>
            <a:off x="5220072" y="1187460"/>
            <a:ext cx="301686" cy="369332"/>
          </a:xfrm>
          <a:prstGeom prst="rect">
            <a:avLst/>
          </a:prstGeom>
          <a:noFill/>
        </p:spPr>
        <p:txBody>
          <a:bodyPr wrap="none" rtlCol="0">
            <a:spAutoFit/>
          </a:bodyPr>
          <a:lstStyle/>
          <a:p>
            <a:r>
              <a:rPr lang="el-GR" b="1" dirty="0">
                <a:solidFill>
                  <a:schemeClr val="bg1"/>
                </a:solidFill>
              </a:rPr>
              <a:t>2</a:t>
            </a:r>
          </a:p>
        </p:txBody>
      </p:sp>
      <p:sp>
        <p:nvSpPr>
          <p:cNvPr id="11" name="TextBox 10"/>
          <p:cNvSpPr txBox="1"/>
          <p:nvPr/>
        </p:nvSpPr>
        <p:spPr>
          <a:xfrm>
            <a:off x="6574570" y="1187460"/>
            <a:ext cx="301686" cy="369332"/>
          </a:xfrm>
          <a:prstGeom prst="rect">
            <a:avLst/>
          </a:prstGeom>
          <a:noFill/>
        </p:spPr>
        <p:txBody>
          <a:bodyPr wrap="none" rtlCol="0">
            <a:spAutoFit/>
          </a:bodyPr>
          <a:lstStyle/>
          <a:p>
            <a:r>
              <a:rPr lang="el-GR" b="1" dirty="0">
                <a:solidFill>
                  <a:schemeClr val="bg1"/>
                </a:solidFill>
              </a:rPr>
              <a:t>3</a:t>
            </a:r>
          </a:p>
        </p:txBody>
      </p:sp>
      <p:sp>
        <p:nvSpPr>
          <p:cNvPr id="12" name="TextBox 11"/>
          <p:cNvSpPr txBox="1"/>
          <p:nvPr/>
        </p:nvSpPr>
        <p:spPr>
          <a:xfrm>
            <a:off x="-36512" y="3934797"/>
            <a:ext cx="3240360" cy="2031325"/>
          </a:xfrm>
          <a:prstGeom prst="rect">
            <a:avLst/>
          </a:prstGeom>
          <a:solidFill>
            <a:srgbClr val="1C1C1C">
              <a:alpha val="68000"/>
            </a:srgbClr>
          </a:solidFill>
        </p:spPr>
        <p:txBody>
          <a:bodyPr wrap="square" rtlCol="0">
            <a:spAutoFit/>
          </a:bodyPr>
          <a:lstStyle/>
          <a:p>
            <a:r>
              <a:rPr lang="el-GR" b="1" dirty="0">
                <a:solidFill>
                  <a:srgbClr val="FFFF00"/>
                </a:solidFill>
              </a:rPr>
              <a:t>3 εμφανίσεις δευτερογενούς αύξησης (παραγωγής ξύλου)</a:t>
            </a:r>
          </a:p>
          <a:p>
            <a:r>
              <a:rPr lang="el-GR" b="1" dirty="0">
                <a:solidFill>
                  <a:srgbClr val="FFFF00"/>
                </a:solidFill>
              </a:rPr>
              <a:t>σε άσπερμα αγγειόφυτα</a:t>
            </a:r>
          </a:p>
          <a:p>
            <a:r>
              <a:rPr lang="el-GR" b="1" dirty="0">
                <a:solidFill>
                  <a:srgbClr val="FFFF00"/>
                </a:solidFill>
              </a:rPr>
              <a:t>1:  </a:t>
            </a:r>
            <a:r>
              <a:rPr lang="el-GR" b="1" dirty="0" err="1">
                <a:solidFill>
                  <a:srgbClr val="FFFF00"/>
                </a:solidFill>
              </a:rPr>
              <a:t>Λυκόφυτα</a:t>
            </a:r>
            <a:r>
              <a:rPr lang="en-US" b="1" dirty="0">
                <a:solidFill>
                  <a:srgbClr val="FFFF00"/>
                </a:solidFill>
              </a:rPr>
              <a:t>*</a:t>
            </a:r>
            <a:endParaRPr lang="el-GR" b="1" dirty="0">
              <a:solidFill>
                <a:srgbClr val="FFFF00"/>
              </a:solidFill>
            </a:endParaRPr>
          </a:p>
          <a:p>
            <a:r>
              <a:rPr lang="el-GR" b="1" dirty="0">
                <a:solidFill>
                  <a:srgbClr val="FFFF00"/>
                </a:solidFill>
              </a:rPr>
              <a:t>2:  Δενδρώδεις </a:t>
            </a:r>
            <a:r>
              <a:rPr lang="el-GR" b="1" dirty="0" err="1">
                <a:solidFill>
                  <a:srgbClr val="FFFF00"/>
                </a:solidFill>
              </a:rPr>
              <a:t>πτέριδες</a:t>
            </a:r>
            <a:endParaRPr lang="el-GR" b="1" dirty="0">
              <a:solidFill>
                <a:srgbClr val="FFFF00"/>
              </a:solidFill>
            </a:endParaRPr>
          </a:p>
          <a:p>
            <a:r>
              <a:rPr lang="el-GR" b="1" dirty="0">
                <a:solidFill>
                  <a:srgbClr val="FFFF00"/>
                </a:solidFill>
              </a:rPr>
              <a:t>3:  </a:t>
            </a:r>
            <a:r>
              <a:rPr lang="en-US" b="1" i="1" dirty="0" err="1">
                <a:solidFill>
                  <a:srgbClr val="FFFF00"/>
                </a:solidFill>
              </a:rPr>
              <a:t>Archaeopteris</a:t>
            </a:r>
            <a:r>
              <a:rPr lang="en-US" b="1" dirty="0">
                <a:solidFill>
                  <a:srgbClr val="FFFF00"/>
                </a:solidFill>
              </a:rPr>
              <a:t> sp.*</a:t>
            </a:r>
          </a:p>
          <a:p>
            <a:r>
              <a:rPr lang="en-US" b="1" dirty="0">
                <a:solidFill>
                  <a:srgbClr val="FFFF00"/>
                </a:solidFill>
              </a:rPr>
              <a:t>(*</a:t>
            </a:r>
            <a:r>
              <a:rPr lang="el-GR" b="1" dirty="0">
                <a:solidFill>
                  <a:srgbClr val="FFFF00"/>
                </a:solidFill>
              </a:rPr>
              <a:t>: εξαφανισμένα)</a:t>
            </a:r>
          </a:p>
        </p:txBody>
      </p:sp>
      <p:sp>
        <p:nvSpPr>
          <p:cNvPr id="2" name="TextBox 1"/>
          <p:cNvSpPr txBox="1"/>
          <p:nvPr/>
        </p:nvSpPr>
        <p:spPr>
          <a:xfrm>
            <a:off x="6444208" y="4737918"/>
            <a:ext cx="2678155" cy="1200329"/>
          </a:xfrm>
          <a:prstGeom prst="rect">
            <a:avLst/>
          </a:prstGeom>
          <a:solidFill>
            <a:schemeClr val="accent2"/>
          </a:solidFill>
        </p:spPr>
        <p:txBody>
          <a:bodyPr wrap="square" rtlCol="0">
            <a:spAutoFit/>
          </a:bodyPr>
          <a:lstStyle/>
          <a:p>
            <a:r>
              <a:rPr lang="el-GR" b="1" dirty="0">
                <a:solidFill>
                  <a:srgbClr val="FFFF00"/>
                </a:solidFill>
              </a:rPr>
              <a:t>ΚΑΜΒΙΟ =</a:t>
            </a:r>
          </a:p>
          <a:p>
            <a:r>
              <a:rPr lang="el-GR" b="1" dirty="0">
                <a:solidFill>
                  <a:srgbClr val="FFFF00"/>
                </a:solidFill>
              </a:rPr>
              <a:t>ΔΕΥΤΕΡΟΓΕΝΗΣ ΑΥΞΗΣΗ =</a:t>
            </a:r>
          </a:p>
          <a:p>
            <a:r>
              <a:rPr lang="el-GR" b="1" dirty="0">
                <a:solidFill>
                  <a:srgbClr val="FFFF00"/>
                </a:solidFill>
              </a:rPr>
              <a:t>ΠΑΡΑΓΩΓΗ ΞΥΛΟΥ</a:t>
            </a:r>
          </a:p>
          <a:p>
            <a:r>
              <a:rPr lang="el-GR" b="1" dirty="0">
                <a:solidFill>
                  <a:srgbClr val="FFFF00"/>
                </a:solidFill>
              </a:rPr>
              <a:t>(ΚΑΙ ΚΟΡΜΩΝ)</a:t>
            </a:r>
          </a:p>
        </p:txBody>
      </p:sp>
    </p:spTree>
    <p:extLst>
      <p:ext uri="{BB962C8B-B14F-4D97-AF65-F5344CB8AC3E}">
        <p14:creationId xmlns="" xmlns:p14="http://schemas.microsoft.com/office/powerpoint/2010/main" val="2195844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E:\P R O J E C T S\ENSCONET\2005 04 Cordoba meeting\Cordoba April 2005 photos\April 8, 2005\DSCN0098.JPG"/>
          <p:cNvPicPr>
            <a:picLocks noChangeAspect="1" noChangeArrowheads="1"/>
          </p:cNvPicPr>
          <p:nvPr/>
        </p:nvPicPr>
        <p:blipFill>
          <a:blip r:embed="rId2" cstate="screen"/>
          <a:srcRect/>
          <a:stretch>
            <a:fillRect/>
          </a:stretch>
        </p:blipFill>
        <p:spPr bwMode="auto">
          <a:xfrm>
            <a:off x="0" y="0"/>
            <a:ext cx="9144487" cy="6858000"/>
          </a:xfrm>
          <a:prstGeom prst="rect">
            <a:avLst/>
          </a:prstGeom>
          <a:noFill/>
        </p:spPr>
      </p:pic>
      <p:sp>
        <p:nvSpPr>
          <p:cNvPr id="3" name="TextBox 2"/>
          <p:cNvSpPr txBox="1"/>
          <p:nvPr/>
        </p:nvSpPr>
        <p:spPr>
          <a:xfrm>
            <a:off x="179512" y="188640"/>
            <a:ext cx="648072" cy="707886"/>
          </a:xfrm>
          <a:prstGeom prst="rect">
            <a:avLst/>
          </a:prstGeom>
          <a:solidFill>
            <a:srgbClr val="C00000"/>
          </a:solidFill>
        </p:spPr>
        <p:txBody>
          <a:bodyPr wrap="square" rtlCol="0">
            <a:spAutoFit/>
          </a:bodyPr>
          <a:lstStyle/>
          <a:p>
            <a:r>
              <a:rPr lang="el-GR" sz="4000" b="1" dirty="0"/>
              <a:t> 1</a:t>
            </a:r>
          </a:p>
        </p:txBody>
      </p:sp>
    </p:spTree>
    <p:extLst>
      <p:ext uri="{BB962C8B-B14F-4D97-AF65-F5344CB8AC3E}">
        <p14:creationId xmlns="" xmlns:p14="http://schemas.microsoft.com/office/powerpoint/2010/main" val="17312339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E:\P R O J E C T S\ENSCONET\2005 04 Cordoba meeting\Cordoba April 2005 photos\April 9, 2005\DSCN0033.JPG"/>
          <p:cNvPicPr>
            <a:picLocks noChangeAspect="1" noChangeArrowheads="1"/>
          </p:cNvPicPr>
          <p:nvPr/>
        </p:nvPicPr>
        <p:blipFill>
          <a:blip r:embed="rId3" cstate="screen"/>
          <a:srcRect/>
          <a:stretch>
            <a:fillRect/>
          </a:stretch>
        </p:blipFill>
        <p:spPr bwMode="auto">
          <a:xfrm>
            <a:off x="-36512" y="-27384"/>
            <a:ext cx="5143227" cy="6858001"/>
          </a:xfrm>
          <a:prstGeom prst="rect">
            <a:avLst/>
          </a:prstGeom>
          <a:noFill/>
        </p:spPr>
      </p:pic>
      <p:pic>
        <p:nvPicPr>
          <p:cNvPr id="116738" name="Picture 2" descr="E:\P R O J E C T S\ENSCONET\2005 04 Cordoba meeting\Cordoba April 2005 photos\April 9, 2005\DSCN0038.JPG"/>
          <p:cNvPicPr>
            <a:picLocks noChangeAspect="1" noChangeArrowheads="1"/>
          </p:cNvPicPr>
          <p:nvPr/>
        </p:nvPicPr>
        <p:blipFill>
          <a:blip r:embed="rId4" cstate="screen"/>
          <a:srcRect/>
          <a:stretch>
            <a:fillRect/>
          </a:stretch>
        </p:blipFill>
        <p:spPr bwMode="auto">
          <a:xfrm>
            <a:off x="4644008" y="-27751"/>
            <a:ext cx="5184576" cy="6913136"/>
          </a:xfrm>
          <a:prstGeom prst="rect">
            <a:avLst/>
          </a:prstGeom>
          <a:noFill/>
        </p:spPr>
      </p:pic>
      <p:sp>
        <p:nvSpPr>
          <p:cNvPr id="4" name="TextBox 3"/>
          <p:cNvSpPr txBox="1"/>
          <p:nvPr/>
        </p:nvSpPr>
        <p:spPr>
          <a:xfrm>
            <a:off x="251520" y="6093296"/>
            <a:ext cx="6565323" cy="523220"/>
          </a:xfrm>
          <a:prstGeom prst="rect">
            <a:avLst/>
          </a:prstGeom>
          <a:solidFill>
            <a:srgbClr val="006600"/>
          </a:solidFill>
        </p:spPr>
        <p:txBody>
          <a:bodyPr wrap="none" rtlCol="0">
            <a:spAutoFit/>
          </a:bodyPr>
          <a:lstStyle/>
          <a:p>
            <a:r>
              <a:rPr lang="en-US" sz="2800" b="1" i="1" dirty="0" err="1"/>
              <a:t>Omphalophloios</a:t>
            </a:r>
            <a:r>
              <a:rPr lang="en-US" sz="2800" b="1" i="1" dirty="0"/>
              <a:t> </a:t>
            </a:r>
            <a:r>
              <a:rPr lang="en-US" sz="2800" b="1" i="1" dirty="0" err="1"/>
              <a:t>puertollanense</a:t>
            </a:r>
            <a:r>
              <a:rPr lang="en-US" sz="2800" b="1" i="1" dirty="0"/>
              <a:t> </a:t>
            </a:r>
            <a:r>
              <a:rPr lang="en-US" sz="2800" b="1" dirty="0"/>
              <a:t>(</a:t>
            </a:r>
            <a:r>
              <a:rPr lang="en-US" sz="2800" b="1" dirty="0" err="1"/>
              <a:t>Isoetales</a:t>
            </a:r>
            <a:r>
              <a:rPr lang="en-US" sz="2800" b="1" dirty="0"/>
              <a:t>)</a:t>
            </a:r>
            <a:endParaRPr lang="el-GR" sz="2800" b="1" dirty="0"/>
          </a:p>
        </p:txBody>
      </p:sp>
    </p:spTree>
    <p:extLst>
      <p:ext uri="{BB962C8B-B14F-4D97-AF65-F5344CB8AC3E}">
        <p14:creationId xmlns="" xmlns:p14="http://schemas.microsoft.com/office/powerpoint/2010/main" val="22776520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E:\P R O J E C T S\ENSCONET\2005 04 Cordoba meeting\Cordoba April 2005 photos\April 9, 2005\DSCN0096.JPG"/>
          <p:cNvPicPr>
            <a:picLocks noChangeAspect="1" noChangeArrowheads="1"/>
          </p:cNvPicPr>
          <p:nvPr/>
        </p:nvPicPr>
        <p:blipFill>
          <a:blip r:embed="rId2" cstate="screen"/>
          <a:srcRect/>
          <a:stretch>
            <a:fillRect/>
          </a:stretch>
        </p:blipFill>
        <p:spPr bwMode="auto">
          <a:xfrm>
            <a:off x="4139952" y="-1"/>
            <a:ext cx="5143227" cy="6858001"/>
          </a:xfrm>
          <a:prstGeom prst="rect">
            <a:avLst/>
          </a:prstGeom>
          <a:noFill/>
        </p:spPr>
      </p:pic>
      <p:pic>
        <p:nvPicPr>
          <p:cNvPr id="115713" name="Picture 1" descr="E:\P R O J E C T S\ENSCONET\2005 04 Cordoba meeting\Cordoba April 2005 photos\April 9, 2005\Dscn0040a.jpg"/>
          <p:cNvPicPr>
            <a:picLocks noChangeAspect="1" noChangeArrowheads="1"/>
          </p:cNvPicPr>
          <p:nvPr/>
        </p:nvPicPr>
        <p:blipFill>
          <a:blip r:embed="rId3" cstate="screen"/>
          <a:srcRect/>
          <a:stretch>
            <a:fillRect/>
          </a:stretch>
        </p:blipFill>
        <p:spPr bwMode="auto">
          <a:xfrm>
            <a:off x="-108520" y="0"/>
            <a:ext cx="5245438" cy="6858000"/>
          </a:xfrm>
          <a:prstGeom prst="rect">
            <a:avLst/>
          </a:prstGeom>
          <a:noFill/>
        </p:spPr>
      </p:pic>
      <p:sp>
        <p:nvSpPr>
          <p:cNvPr id="4" name="TextBox 3"/>
          <p:cNvSpPr txBox="1"/>
          <p:nvPr/>
        </p:nvSpPr>
        <p:spPr>
          <a:xfrm>
            <a:off x="4427984" y="6341258"/>
            <a:ext cx="3926203" cy="400110"/>
          </a:xfrm>
          <a:prstGeom prst="rect">
            <a:avLst/>
          </a:prstGeom>
          <a:solidFill>
            <a:schemeClr val="bg1">
              <a:lumMod val="65000"/>
              <a:lumOff val="35000"/>
            </a:schemeClr>
          </a:solidFill>
        </p:spPr>
        <p:txBody>
          <a:bodyPr wrap="none" rtlCol="0">
            <a:spAutoFit/>
          </a:bodyPr>
          <a:lstStyle/>
          <a:p>
            <a:r>
              <a:rPr lang="en-US" sz="2000" b="1" dirty="0"/>
              <a:t>~300 MA </a:t>
            </a:r>
            <a:r>
              <a:rPr lang="el-GR" sz="2000" b="1" dirty="0"/>
              <a:t>- ανώτ. Λιθανθρακοφόρο</a:t>
            </a:r>
          </a:p>
        </p:txBody>
      </p:sp>
    </p:spTree>
    <p:extLst>
      <p:ext uri="{BB962C8B-B14F-4D97-AF65-F5344CB8AC3E}">
        <p14:creationId xmlns="" xmlns:p14="http://schemas.microsoft.com/office/powerpoint/2010/main" val="40498941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screen"/>
          <a:srcRect/>
          <a:stretch>
            <a:fillRect/>
          </a:stretch>
        </p:blipFill>
        <p:spPr bwMode="auto">
          <a:xfrm>
            <a:off x="0" y="116633"/>
            <a:ext cx="9139135" cy="6628266"/>
          </a:xfrm>
          <a:prstGeom prst="rect">
            <a:avLst/>
          </a:prstGeom>
          <a:noFill/>
          <a:ln w="9525">
            <a:noFill/>
            <a:miter lim="800000"/>
            <a:headEnd/>
            <a:tailEnd/>
          </a:ln>
        </p:spPr>
      </p:pic>
      <p:pic>
        <p:nvPicPr>
          <p:cNvPr id="187394" name="Picture 2"/>
          <p:cNvPicPr>
            <a:picLocks noChangeAspect="1" noChangeArrowheads="1"/>
          </p:cNvPicPr>
          <p:nvPr/>
        </p:nvPicPr>
        <p:blipFill>
          <a:blip r:embed="rId4" cstate="screen"/>
          <a:srcRect/>
          <a:stretch>
            <a:fillRect/>
          </a:stretch>
        </p:blipFill>
        <p:spPr bwMode="auto">
          <a:xfrm>
            <a:off x="6705600" y="4791075"/>
            <a:ext cx="2438400" cy="2066925"/>
          </a:xfrm>
          <a:prstGeom prst="rect">
            <a:avLst/>
          </a:prstGeom>
          <a:noFill/>
          <a:ln w="9525">
            <a:noFill/>
            <a:miter lim="800000"/>
            <a:headEnd/>
            <a:tailEnd/>
          </a:ln>
        </p:spPr>
      </p:pic>
    </p:spTree>
    <p:extLst>
      <p:ext uri="{BB962C8B-B14F-4D97-AF65-F5344CB8AC3E}">
        <p14:creationId xmlns="" xmlns:p14="http://schemas.microsoft.com/office/powerpoint/2010/main" val="250609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EDUCATION\ΕΞΕΛΙΚΤΙΚΗ ΒΙΟΛΟΓΙΑ\2015-16\Treefern Cyathea\DSCN1347.JPG"/>
          <p:cNvPicPr>
            <a:picLocks noChangeAspect="1" noChangeArrowheads="1"/>
          </p:cNvPicPr>
          <p:nvPr/>
        </p:nvPicPr>
        <p:blipFill>
          <a:blip r:embed="rId3" cstate="screen"/>
          <a:srcRect/>
          <a:stretch>
            <a:fillRect/>
          </a:stretch>
        </p:blipFill>
        <p:spPr bwMode="auto">
          <a:xfrm>
            <a:off x="0" y="1"/>
            <a:ext cx="9144487" cy="6858000"/>
          </a:xfrm>
          <a:prstGeom prst="rect">
            <a:avLst/>
          </a:prstGeom>
          <a:noFill/>
        </p:spPr>
      </p:pic>
      <p:sp>
        <p:nvSpPr>
          <p:cNvPr id="3" name="TextBox 2"/>
          <p:cNvSpPr txBox="1"/>
          <p:nvPr/>
        </p:nvSpPr>
        <p:spPr>
          <a:xfrm>
            <a:off x="179512" y="188640"/>
            <a:ext cx="648072" cy="707886"/>
          </a:xfrm>
          <a:prstGeom prst="rect">
            <a:avLst/>
          </a:prstGeom>
          <a:solidFill>
            <a:srgbClr val="C00000"/>
          </a:solidFill>
        </p:spPr>
        <p:txBody>
          <a:bodyPr wrap="square" rtlCol="0">
            <a:spAutoFit/>
          </a:bodyPr>
          <a:lstStyle/>
          <a:p>
            <a:r>
              <a:rPr lang="el-GR" sz="4000" b="1" dirty="0"/>
              <a:t> 2</a:t>
            </a:r>
          </a:p>
        </p:txBody>
      </p:sp>
    </p:spTree>
    <p:extLst>
      <p:ext uri="{BB962C8B-B14F-4D97-AF65-F5344CB8AC3E}">
        <p14:creationId xmlns="" xmlns:p14="http://schemas.microsoft.com/office/powerpoint/2010/main" val="35117157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E:\EDUCATION\ΕΞΕΛΙΚΤΙΚΗ ΒΙΟΛΟΓΙΑ\2015-16\Treefern Cyathea\DSCN0071.JPG"/>
          <p:cNvPicPr>
            <a:picLocks noChangeAspect="1" noChangeArrowheads="1"/>
          </p:cNvPicPr>
          <p:nvPr/>
        </p:nvPicPr>
        <p:blipFill>
          <a:blip r:embed="rId3" cstate="screen"/>
          <a:srcRect/>
          <a:stretch>
            <a:fillRect/>
          </a:stretch>
        </p:blipFill>
        <p:spPr bwMode="auto">
          <a:xfrm>
            <a:off x="72008" y="-53649"/>
            <a:ext cx="8964488" cy="6723009"/>
          </a:xfrm>
          <a:prstGeom prst="rect">
            <a:avLst/>
          </a:prstGeom>
          <a:noFill/>
        </p:spPr>
      </p:pic>
    </p:spTree>
    <p:extLst>
      <p:ext uri="{BB962C8B-B14F-4D97-AF65-F5344CB8AC3E}">
        <p14:creationId xmlns="" xmlns:p14="http://schemas.microsoft.com/office/powerpoint/2010/main" val="3897518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 Ομάδα"/>
          <p:cNvGrpSpPr/>
          <p:nvPr/>
        </p:nvGrpSpPr>
        <p:grpSpPr>
          <a:xfrm>
            <a:off x="0" y="7313"/>
            <a:ext cx="9144000" cy="5293895"/>
            <a:chOff x="0" y="782052"/>
            <a:chExt cx="9144000" cy="5293895"/>
          </a:xfrm>
        </p:grpSpPr>
        <p:pic>
          <p:nvPicPr>
            <p:cNvPr id="3" name="Εικόνα 2">
              <a:extLst>
                <a:ext uri="{FF2B5EF4-FFF2-40B4-BE49-F238E27FC236}">
                  <a16:creationId xmlns="" xmlns:a16="http://schemas.microsoft.com/office/drawing/2014/main" id="{2AC0B2B3-F89C-0FB1-B665-F5429D8FD41F}"/>
                </a:ext>
              </a:extLst>
            </p:cNvPr>
            <p:cNvPicPr>
              <a:picLocks noChangeAspect="1"/>
            </p:cNvPicPr>
            <p:nvPr/>
          </p:nvPicPr>
          <p:blipFill>
            <a:blip r:embed="rId3" cstate="print"/>
            <a:stretch>
              <a:fillRect/>
            </a:stretch>
          </p:blipFill>
          <p:spPr>
            <a:xfrm>
              <a:off x="0" y="782052"/>
              <a:ext cx="9144000" cy="5293895"/>
            </a:xfrm>
            <a:prstGeom prst="rect">
              <a:avLst/>
            </a:prstGeom>
          </p:spPr>
        </p:pic>
        <p:sp>
          <p:nvSpPr>
            <p:cNvPr id="6" name="5 - Δεξιό βέλος"/>
            <p:cNvSpPr/>
            <p:nvPr/>
          </p:nvSpPr>
          <p:spPr>
            <a:xfrm rot="3537854">
              <a:off x="3981973" y="3031280"/>
              <a:ext cx="864096" cy="79208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6 - TextBox"/>
          <p:cNvSpPr txBox="1"/>
          <p:nvPr/>
        </p:nvSpPr>
        <p:spPr>
          <a:xfrm>
            <a:off x="1403648" y="5445224"/>
            <a:ext cx="7560840" cy="1200329"/>
          </a:xfrm>
          <a:prstGeom prst="rect">
            <a:avLst/>
          </a:prstGeom>
          <a:noFill/>
        </p:spPr>
        <p:txBody>
          <a:bodyPr wrap="square" rtlCol="0">
            <a:spAutoFit/>
          </a:bodyPr>
          <a:lstStyle/>
          <a:p>
            <a:r>
              <a:rPr lang="en-US" b="1" dirty="0">
                <a:solidFill>
                  <a:srgbClr val="FFFF00"/>
                </a:solidFill>
              </a:rPr>
              <a:t>Macroscopic </a:t>
            </a:r>
            <a:r>
              <a:rPr lang="en-US" b="1" dirty="0" err="1">
                <a:solidFill>
                  <a:srgbClr val="FFFF00"/>
                </a:solidFill>
              </a:rPr>
              <a:t>multicellular</a:t>
            </a:r>
            <a:r>
              <a:rPr lang="en-US" b="1" dirty="0">
                <a:solidFill>
                  <a:srgbClr val="FFFF00"/>
                </a:solidFill>
              </a:rPr>
              <a:t> life had been dated to around 600 million years ago, but new fossils suggest that </a:t>
            </a:r>
            <a:r>
              <a:rPr lang="en-US" b="1" dirty="0" err="1">
                <a:solidFill>
                  <a:srgbClr val="FFFF00"/>
                </a:solidFill>
              </a:rPr>
              <a:t>centimetres</a:t>
            </a:r>
            <a:r>
              <a:rPr lang="en-US" b="1" dirty="0">
                <a:solidFill>
                  <a:srgbClr val="FFFF00"/>
                </a:solidFill>
              </a:rPr>
              <a:t>-long </a:t>
            </a:r>
            <a:r>
              <a:rPr lang="en-US" b="1" dirty="0" err="1">
                <a:solidFill>
                  <a:srgbClr val="FFFF00"/>
                </a:solidFill>
              </a:rPr>
              <a:t>multicellular</a:t>
            </a:r>
            <a:r>
              <a:rPr lang="en-US" b="1" dirty="0">
                <a:solidFill>
                  <a:srgbClr val="FFFF00"/>
                </a:solidFill>
              </a:rPr>
              <a:t> organisms existed as early as 1.56 billion years ago. </a:t>
            </a:r>
          </a:p>
          <a:p>
            <a:pPr algn="r"/>
            <a:r>
              <a:rPr lang="fr-FR" i="1" dirty="0">
                <a:solidFill>
                  <a:srgbClr val="FFFF00"/>
                </a:solidFill>
              </a:rPr>
              <a:t>Nature Commun.</a:t>
            </a:r>
            <a:r>
              <a:rPr lang="fr-FR" dirty="0">
                <a:solidFill>
                  <a:srgbClr val="FFFF00"/>
                </a:solidFill>
              </a:rPr>
              <a:t> </a:t>
            </a:r>
            <a:r>
              <a:rPr lang="fr-FR" b="1" dirty="0">
                <a:solidFill>
                  <a:srgbClr val="FFFF00"/>
                </a:solidFill>
              </a:rPr>
              <a:t>7</a:t>
            </a:r>
            <a:r>
              <a:rPr lang="fr-FR" dirty="0">
                <a:solidFill>
                  <a:srgbClr val="FFFF00"/>
                </a:solidFill>
              </a:rPr>
              <a:t>, 11500 (2016)</a:t>
            </a:r>
            <a:endParaRPr lang="en-US" b="1" dirty="0">
              <a:solidFill>
                <a:srgbClr val="FFFF00"/>
              </a:solidFill>
            </a:endParaRPr>
          </a:p>
        </p:txBody>
      </p:sp>
    </p:spTree>
    <p:extLst>
      <p:ext uri="{BB962C8B-B14F-4D97-AF65-F5344CB8AC3E}">
        <p14:creationId xmlns="" xmlns:p14="http://schemas.microsoft.com/office/powerpoint/2010/main" val="12122598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E:\EDUCATION\ΕΞΕΛΙΚΤΙΚΗ ΒΙΟΛΟΓΙΑ\2015-16\Treefern Cyathea\DSCN0035.JPG"/>
          <p:cNvPicPr>
            <a:picLocks noChangeAspect="1" noChangeArrowheads="1"/>
          </p:cNvPicPr>
          <p:nvPr/>
        </p:nvPicPr>
        <p:blipFill>
          <a:blip r:embed="rId3" cstate="screen"/>
          <a:srcRect/>
          <a:stretch>
            <a:fillRect/>
          </a:stretch>
        </p:blipFill>
        <p:spPr bwMode="auto">
          <a:xfrm>
            <a:off x="-485" y="0"/>
            <a:ext cx="9144486" cy="6858000"/>
          </a:xfrm>
          <a:prstGeom prst="rect">
            <a:avLst/>
          </a:prstGeom>
          <a:noFill/>
        </p:spPr>
      </p:pic>
    </p:spTree>
    <p:extLst>
      <p:ext uri="{BB962C8B-B14F-4D97-AF65-F5344CB8AC3E}">
        <p14:creationId xmlns="" xmlns:p14="http://schemas.microsoft.com/office/powerpoint/2010/main" val="1628716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E:\EDUCATION\ΕΞΕΛΙΚΤΙΚΗ ΒΙΟΛΟΓΙΑ\2015-16\Treefern Cyathea\DSCN0188.JPG"/>
          <p:cNvPicPr>
            <a:picLocks noChangeAspect="1" noChangeArrowheads="1"/>
          </p:cNvPicPr>
          <p:nvPr/>
        </p:nvPicPr>
        <p:blipFill>
          <a:blip r:embed="rId3" cstate="screen"/>
          <a:srcRect/>
          <a:stretch>
            <a:fillRect/>
          </a:stretch>
        </p:blipFill>
        <p:spPr bwMode="auto">
          <a:xfrm>
            <a:off x="0" y="365"/>
            <a:ext cx="9144000" cy="6857635"/>
          </a:xfrm>
          <a:prstGeom prst="rect">
            <a:avLst/>
          </a:prstGeom>
          <a:noFill/>
        </p:spPr>
      </p:pic>
    </p:spTree>
    <p:extLst>
      <p:ext uri="{BB962C8B-B14F-4D97-AF65-F5344CB8AC3E}">
        <p14:creationId xmlns="" xmlns:p14="http://schemas.microsoft.com/office/powerpoint/2010/main" val="20809416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E:\EDUCATION\ΕΞΕΛΙΚΤΙΚΗ ΒΙΟΛΟΓΙΑ\2015-16\Treefern Cyathea\DSCN0194.JPG"/>
          <p:cNvPicPr>
            <a:picLocks noChangeAspect="1" noChangeArrowheads="1"/>
          </p:cNvPicPr>
          <p:nvPr/>
        </p:nvPicPr>
        <p:blipFill>
          <a:blip r:embed="rId3" cstate="screen"/>
          <a:srcRect/>
          <a:stretch>
            <a:fillRect/>
          </a:stretch>
        </p:blipFill>
        <p:spPr bwMode="auto">
          <a:xfrm>
            <a:off x="0" y="1"/>
            <a:ext cx="9144486" cy="6858000"/>
          </a:xfrm>
          <a:prstGeom prst="rect">
            <a:avLst/>
          </a:prstGeom>
          <a:noFill/>
        </p:spPr>
      </p:pic>
    </p:spTree>
    <p:extLst>
      <p:ext uri="{BB962C8B-B14F-4D97-AF65-F5344CB8AC3E}">
        <p14:creationId xmlns="" xmlns:p14="http://schemas.microsoft.com/office/powerpoint/2010/main" val="35843015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E:\CONFERENCES2\2010 - TAIWAN\PHOTOS\Taipei\2010 08 21\DSCN2854.jpg"/>
          <p:cNvPicPr>
            <a:picLocks noChangeAspect="1" noChangeArrowheads="1"/>
          </p:cNvPicPr>
          <p:nvPr/>
        </p:nvPicPr>
        <p:blipFill>
          <a:blip r:embed="rId3" cstate="screen"/>
          <a:srcRect/>
          <a:stretch>
            <a:fillRect/>
          </a:stretch>
        </p:blipFill>
        <p:spPr bwMode="auto">
          <a:xfrm>
            <a:off x="1" y="0"/>
            <a:ext cx="9144000" cy="6858000"/>
          </a:xfrm>
          <a:prstGeom prst="rect">
            <a:avLst/>
          </a:prstGeom>
          <a:noFill/>
        </p:spPr>
      </p:pic>
    </p:spTree>
    <p:extLst>
      <p:ext uri="{BB962C8B-B14F-4D97-AF65-F5344CB8AC3E}">
        <p14:creationId xmlns="" xmlns:p14="http://schemas.microsoft.com/office/powerpoint/2010/main" val="1703851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E:\EDUCATION\ΕΞΕΛΙΚΤΙΚΗ ΒΙΟΛΟΓΙΑ\2015-16\Treefern Cyathea\DSCN0431.JPG"/>
          <p:cNvPicPr>
            <a:picLocks noChangeAspect="1" noChangeArrowheads="1"/>
          </p:cNvPicPr>
          <p:nvPr/>
        </p:nvPicPr>
        <p:blipFill>
          <a:blip r:embed="rId3" cstate="screen"/>
          <a:srcRect/>
          <a:stretch>
            <a:fillRect/>
          </a:stretch>
        </p:blipFill>
        <p:spPr bwMode="auto">
          <a:xfrm>
            <a:off x="0" y="0"/>
            <a:ext cx="5143226" cy="6858000"/>
          </a:xfrm>
          <a:prstGeom prst="rect">
            <a:avLst/>
          </a:prstGeom>
          <a:noFill/>
        </p:spPr>
      </p:pic>
      <p:sp>
        <p:nvSpPr>
          <p:cNvPr id="4" name="TextBox 3"/>
          <p:cNvSpPr txBox="1"/>
          <p:nvPr/>
        </p:nvSpPr>
        <p:spPr>
          <a:xfrm>
            <a:off x="77010" y="6362164"/>
            <a:ext cx="8896025" cy="507831"/>
          </a:xfrm>
          <a:prstGeom prst="rect">
            <a:avLst/>
          </a:prstGeom>
          <a:solidFill>
            <a:srgbClr val="006600"/>
          </a:solidFill>
        </p:spPr>
        <p:txBody>
          <a:bodyPr wrap="none" rtlCol="0">
            <a:spAutoFit/>
          </a:bodyPr>
          <a:lstStyle/>
          <a:p>
            <a:pPr algn="ctr"/>
            <a:r>
              <a:rPr lang="en-US" sz="2700" b="1" i="1" dirty="0" err="1"/>
              <a:t>Cyathea</a:t>
            </a:r>
            <a:r>
              <a:rPr lang="en-US" sz="2700" b="1" i="1" dirty="0"/>
              <a:t> </a:t>
            </a:r>
            <a:r>
              <a:rPr lang="en-US" sz="2700" b="1" i="1" dirty="0" err="1"/>
              <a:t>australis</a:t>
            </a:r>
            <a:r>
              <a:rPr lang="en-US" sz="2700" b="1" i="1" dirty="0"/>
              <a:t> </a:t>
            </a:r>
            <a:r>
              <a:rPr lang="en-US" sz="2700" b="1" dirty="0"/>
              <a:t>(</a:t>
            </a:r>
            <a:r>
              <a:rPr lang="en-US" sz="2700" b="1" dirty="0" err="1"/>
              <a:t>Cyatheaceae</a:t>
            </a:r>
            <a:r>
              <a:rPr lang="en-US" sz="2700" b="1" dirty="0"/>
              <a:t>, </a:t>
            </a:r>
            <a:r>
              <a:rPr lang="en-US" sz="2700" b="1" dirty="0" err="1"/>
              <a:t>Cyatheales</a:t>
            </a:r>
            <a:r>
              <a:rPr lang="en-US" sz="2700" b="1" dirty="0"/>
              <a:t>, </a:t>
            </a:r>
            <a:r>
              <a:rPr lang="en-US" sz="2700" b="1" dirty="0" err="1"/>
              <a:t>Polypodiopsida</a:t>
            </a:r>
            <a:r>
              <a:rPr lang="en-US" sz="2700" b="1" dirty="0"/>
              <a:t>)</a:t>
            </a:r>
            <a:endParaRPr lang="el-GR" sz="2700" b="1" dirty="0"/>
          </a:p>
        </p:txBody>
      </p:sp>
      <p:sp>
        <p:nvSpPr>
          <p:cNvPr id="5" name="TextBox 4"/>
          <p:cNvSpPr txBox="1"/>
          <p:nvPr/>
        </p:nvSpPr>
        <p:spPr>
          <a:xfrm>
            <a:off x="5148065" y="0"/>
            <a:ext cx="3995936" cy="954107"/>
          </a:xfrm>
          <a:prstGeom prst="rect">
            <a:avLst/>
          </a:prstGeom>
          <a:solidFill>
            <a:srgbClr val="006600"/>
          </a:solidFill>
        </p:spPr>
        <p:txBody>
          <a:bodyPr wrap="square" rtlCol="0">
            <a:spAutoFit/>
          </a:bodyPr>
          <a:lstStyle/>
          <a:p>
            <a:pPr algn="ctr"/>
            <a:r>
              <a:rPr lang="el-GR" sz="2800" b="1" dirty="0"/>
              <a:t>Δενδρώδεις πτέριδες</a:t>
            </a:r>
          </a:p>
          <a:p>
            <a:pPr algn="ctr"/>
            <a:r>
              <a:rPr lang="el-GR" sz="2800" b="1" dirty="0"/>
              <a:t>(</a:t>
            </a:r>
            <a:r>
              <a:rPr lang="en-US" sz="2800" b="1" dirty="0"/>
              <a:t>tree ferns)</a:t>
            </a:r>
            <a:endParaRPr lang="el-GR" sz="2800" b="1" dirty="0"/>
          </a:p>
        </p:txBody>
      </p:sp>
      <p:pic>
        <p:nvPicPr>
          <p:cNvPr id="183299" name="Picture 3" descr="E:\EDUCATION\ΕΞΕΛΙΚΤΙΚΗ ΒΙΟΛΟΓΙΑ\2015-16\Treefern Cyathea\DSCN1096.JPG"/>
          <p:cNvPicPr>
            <a:picLocks noChangeAspect="1" noChangeArrowheads="1"/>
          </p:cNvPicPr>
          <p:nvPr/>
        </p:nvPicPr>
        <p:blipFill>
          <a:blip r:embed="rId4" cstate="screen"/>
          <a:srcRect/>
          <a:stretch>
            <a:fillRect/>
          </a:stretch>
        </p:blipFill>
        <p:spPr bwMode="auto">
          <a:xfrm>
            <a:off x="5196767" y="1046063"/>
            <a:ext cx="3947233" cy="5263257"/>
          </a:xfrm>
          <a:prstGeom prst="rect">
            <a:avLst/>
          </a:prstGeom>
          <a:noFill/>
        </p:spPr>
      </p:pic>
    </p:spTree>
    <p:extLst>
      <p:ext uri="{BB962C8B-B14F-4D97-AF65-F5344CB8AC3E}">
        <p14:creationId xmlns="" xmlns:p14="http://schemas.microsoft.com/office/powerpoint/2010/main" val="14025428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whfreeman.com/raven/content/img/is20/rv20is06.jpg"/>
          <p:cNvPicPr>
            <a:picLocks noChangeAspect="1" noChangeArrowheads="1"/>
          </p:cNvPicPr>
          <p:nvPr/>
        </p:nvPicPr>
        <p:blipFill>
          <a:blip r:embed="rId3" cstate="screen"/>
          <a:srcRect/>
          <a:stretch>
            <a:fillRect/>
          </a:stretch>
        </p:blipFill>
        <p:spPr bwMode="auto">
          <a:xfrm>
            <a:off x="122238" y="0"/>
            <a:ext cx="4389437" cy="6858000"/>
          </a:xfrm>
          <a:prstGeom prst="rect">
            <a:avLst/>
          </a:prstGeom>
          <a:noFill/>
        </p:spPr>
      </p:pic>
      <p:pic>
        <p:nvPicPr>
          <p:cNvPr id="182276" name="Picture 4"/>
          <p:cNvPicPr>
            <a:picLocks noChangeAspect="1" noChangeArrowheads="1"/>
          </p:cNvPicPr>
          <p:nvPr/>
        </p:nvPicPr>
        <p:blipFill>
          <a:blip r:embed="rId4" cstate="screen"/>
          <a:srcRect/>
          <a:stretch>
            <a:fillRect/>
          </a:stretch>
        </p:blipFill>
        <p:spPr bwMode="auto">
          <a:xfrm>
            <a:off x="251521" y="4581128"/>
            <a:ext cx="4176464" cy="825967"/>
          </a:xfrm>
          <a:prstGeom prst="rect">
            <a:avLst/>
          </a:prstGeom>
          <a:noFill/>
          <a:ln w="9525">
            <a:noFill/>
            <a:miter lim="800000"/>
            <a:headEnd/>
            <a:tailEnd/>
          </a:ln>
        </p:spPr>
      </p:pic>
      <p:pic>
        <p:nvPicPr>
          <p:cNvPr id="188418" name="Picture 2"/>
          <p:cNvPicPr>
            <a:picLocks noChangeAspect="1" noChangeArrowheads="1"/>
          </p:cNvPicPr>
          <p:nvPr/>
        </p:nvPicPr>
        <p:blipFill>
          <a:blip r:embed="rId5" cstate="screen"/>
          <a:srcRect/>
          <a:stretch>
            <a:fillRect/>
          </a:stretch>
        </p:blipFill>
        <p:spPr bwMode="auto">
          <a:xfrm>
            <a:off x="4572000" y="718743"/>
            <a:ext cx="4572000" cy="6139258"/>
          </a:xfrm>
          <a:prstGeom prst="rect">
            <a:avLst/>
          </a:prstGeom>
          <a:noFill/>
          <a:ln w="9525">
            <a:noFill/>
            <a:miter lim="800000"/>
            <a:headEnd/>
            <a:tailEnd/>
          </a:ln>
        </p:spPr>
      </p:pic>
      <p:sp>
        <p:nvSpPr>
          <p:cNvPr id="5" name="TextBox 4"/>
          <p:cNvSpPr txBox="1"/>
          <p:nvPr/>
        </p:nvSpPr>
        <p:spPr>
          <a:xfrm>
            <a:off x="179512" y="188640"/>
            <a:ext cx="648072" cy="707886"/>
          </a:xfrm>
          <a:prstGeom prst="rect">
            <a:avLst/>
          </a:prstGeom>
          <a:solidFill>
            <a:srgbClr val="C00000"/>
          </a:solidFill>
        </p:spPr>
        <p:txBody>
          <a:bodyPr wrap="square" rtlCol="0">
            <a:spAutoFit/>
          </a:bodyPr>
          <a:lstStyle/>
          <a:p>
            <a:r>
              <a:rPr lang="el-GR" sz="4000" b="1" dirty="0"/>
              <a:t> 3</a:t>
            </a:r>
          </a:p>
        </p:txBody>
      </p:sp>
    </p:spTree>
    <p:extLst>
      <p:ext uri="{BB962C8B-B14F-4D97-AF65-F5344CB8AC3E}">
        <p14:creationId xmlns="" xmlns:p14="http://schemas.microsoft.com/office/powerpoint/2010/main" val="42793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dissolve">
                                      <p:cBhvr>
                                        <p:cTn id="7" dur="5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 Ομάδα"/>
          <p:cNvGrpSpPr/>
          <p:nvPr/>
        </p:nvGrpSpPr>
        <p:grpSpPr>
          <a:xfrm>
            <a:off x="-108520" y="0"/>
            <a:ext cx="4824536" cy="6089529"/>
            <a:chOff x="4427984" y="-1"/>
            <a:chExt cx="4824536" cy="6089529"/>
          </a:xfrm>
        </p:grpSpPr>
        <p:sp>
          <p:nvSpPr>
            <p:cNvPr id="6" name="5 - Ορθογώνιο"/>
            <p:cNvSpPr/>
            <p:nvPr/>
          </p:nvSpPr>
          <p:spPr>
            <a:xfrm>
              <a:off x="4427984" y="5301208"/>
              <a:ext cx="4824536"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1250" name="Picture 2"/>
            <p:cNvPicPr>
              <a:picLocks noChangeAspect="1" noChangeArrowheads="1"/>
            </p:cNvPicPr>
            <p:nvPr/>
          </p:nvPicPr>
          <p:blipFill>
            <a:blip r:embed="rId3" cstate="screen"/>
            <a:srcRect/>
            <a:stretch>
              <a:fillRect/>
            </a:stretch>
          </p:blipFill>
          <p:spPr bwMode="auto">
            <a:xfrm>
              <a:off x="4499992" y="-1"/>
              <a:ext cx="4644008" cy="5521509"/>
            </a:xfrm>
            <a:prstGeom prst="rect">
              <a:avLst/>
            </a:prstGeom>
            <a:noFill/>
            <a:ln w="9525">
              <a:noFill/>
              <a:miter lim="800000"/>
              <a:headEnd/>
              <a:tailEnd/>
            </a:ln>
          </p:spPr>
        </p:pic>
        <p:pic>
          <p:nvPicPr>
            <p:cNvPr id="182274" name="Picture 2"/>
            <p:cNvPicPr>
              <a:picLocks noChangeAspect="1" noChangeArrowheads="1"/>
            </p:cNvPicPr>
            <p:nvPr/>
          </p:nvPicPr>
          <p:blipFill>
            <a:blip r:embed="rId4" cstate="screen"/>
            <a:srcRect/>
            <a:stretch>
              <a:fillRect/>
            </a:stretch>
          </p:blipFill>
          <p:spPr bwMode="auto">
            <a:xfrm>
              <a:off x="4518000" y="5526000"/>
              <a:ext cx="4644000" cy="563528"/>
            </a:xfrm>
            <a:prstGeom prst="rect">
              <a:avLst/>
            </a:prstGeom>
            <a:noFill/>
            <a:ln w="9525">
              <a:noFill/>
              <a:miter lim="800000"/>
              <a:headEnd/>
              <a:tailEnd/>
            </a:ln>
          </p:spPr>
        </p:pic>
      </p:grpSp>
      <p:pic>
        <p:nvPicPr>
          <p:cNvPr id="188419" name="Picture 3"/>
          <p:cNvPicPr>
            <a:picLocks noChangeAspect="1" noChangeArrowheads="1"/>
          </p:cNvPicPr>
          <p:nvPr/>
        </p:nvPicPr>
        <p:blipFill>
          <a:blip r:embed="rId5" cstate="screen"/>
          <a:srcRect/>
          <a:stretch>
            <a:fillRect/>
          </a:stretch>
        </p:blipFill>
        <p:spPr bwMode="auto">
          <a:xfrm>
            <a:off x="4572000" y="1095061"/>
            <a:ext cx="4572000" cy="5762940"/>
          </a:xfrm>
          <a:prstGeom prst="rect">
            <a:avLst/>
          </a:prstGeom>
          <a:noFill/>
          <a:ln w="9525">
            <a:noFill/>
            <a:miter lim="800000"/>
            <a:headEnd/>
            <a:tailEnd/>
          </a:ln>
        </p:spPr>
      </p:pic>
      <p:pic>
        <p:nvPicPr>
          <p:cNvPr id="38914" name="Picture 2"/>
          <p:cNvPicPr>
            <a:picLocks noChangeAspect="1" noChangeArrowheads="1"/>
          </p:cNvPicPr>
          <p:nvPr/>
        </p:nvPicPr>
        <p:blipFill>
          <a:blip r:embed="rId6" cstate="print"/>
          <a:srcRect/>
          <a:stretch>
            <a:fillRect/>
          </a:stretch>
        </p:blipFill>
        <p:spPr bwMode="auto">
          <a:xfrm>
            <a:off x="0" y="6165304"/>
            <a:ext cx="4067944" cy="298382"/>
          </a:xfrm>
          <a:prstGeom prst="rect">
            <a:avLst/>
          </a:prstGeom>
          <a:noFill/>
          <a:ln w="9525">
            <a:noFill/>
            <a:miter lim="800000"/>
            <a:headEnd/>
            <a:tailEnd/>
          </a:ln>
        </p:spPr>
      </p:pic>
    </p:spTree>
    <p:extLst>
      <p:ext uri="{BB962C8B-B14F-4D97-AF65-F5344CB8AC3E}">
        <p14:creationId xmlns="" xmlns:p14="http://schemas.microsoft.com/office/powerpoint/2010/main" val="4868129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899592" y="5877272"/>
            <a:ext cx="739619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Ετεροσπορία και σχηματισμός περιβλήματος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5"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6"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3"/>
          <p:cNvSpPr>
            <a:spLocks noChangeArrowheads="1"/>
          </p:cNvSpPr>
          <p:nvPr/>
        </p:nvSpPr>
        <p:spPr bwMode="auto">
          <a:xfrm>
            <a:off x="1547664" y="2564904"/>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8"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9"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0"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1"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2" name="Rectangle 18"/>
          <p:cNvSpPr>
            <a:spLocks noChangeArrowheads="1"/>
          </p:cNvSpPr>
          <p:nvPr/>
        </p:nvSpPr>
        <p:spPr bwMode="auto">
          <a:xfrm>
            <a:off x="2868407" y="5124183"/>
            <a:ext cx="463030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Η εμφάνιση των σπερμάτων</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
        <p:nvSpPr>
          <p:cNvPr id="11" name="TextBox 10"/>
          <p:cNvSpPr txBox="1"/>
          <p:nvPr/>
        </p:nvSpPr>
        <p:spPr>
          <a:xfrm>
            <a:off x="251520" y="5589240"/>
            <a:ext cx="809837" cy="1077218"/>
          </a:xfrm>
          <a:prstGeom prst="rect">
            <a:avLst/>
          </a:prstGeom>
          <a:noFill/>
        </p:spPr>
        <p:txBody>
          <a:bodyPr wrap="none" rtlCol="0">
            <a:spAutoFit/>
          </a:bodyPr>
          <a:lstStyle/>
          <a:p>
            <a:r>
              <a:rPr lang="en-US" sz="3200" b="1" dirty="0">
                <a:solidFill>
                  <a:srgbClr val="FF0000"/>
                </a:solidFill>
              </a:rPr>
              <a:t>380</a:t>
            </a:r>
          </a:p>
          <a:p>
            <a:r>
              <a:rPr lang="en-US" sz="3200" b="1" dirty="0">
                <a:solidFill>
                  <a:srgbClr val="FF0000"/>
                </a:solidFill>
              </a:rPr>
              <a:t>MA</a:t>
            </a:r>
            <a:endParaRPr lang="el-GR" sz="3200" b="1" dirty="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225624" y="990600"/>
            <a:ext cx="7162800" cy="4297138"/>
          </a:xfrm>
          <a:prstGeom prst="rect">
            <a:avLst/>
          </a:prstGeom>
          <a:noFill/>
          <a:ln w="12700">
            <a:noFill/>
            <a:miter lim="800000"/>
            <a:headEnd type="none" w="sm" len="sm"/>
            <a:tailEnd type="none" w="sm" len="sm"/>
          </a:ln>
          <a:effectLst/>
        </p:spPr>
        <p:txBody>
          <a:bodyPr>
            <a:spAutoFit/>
          </a:bodyPr>
          <a:lstStyle/>
          <a:p>
            <a:pPr algn="ctr" defTabSz="762000">
              <a:lnSpc>
                <a:spcPct val="130000"/>
              </a:lnSpc>
              <a:spcBef>
                <a:spcPct val="40000"/>
              </a:spcBef>
            </a:pPr>
            <a:r>
              <a:rPr lang="el-GR" sz="7200" b="1" dirty="0">
                <a:solidFill>
                  <a:srgbClr val="FFFF00"/>
                </a:solidFill>
                <a:latin typeface="Calibri" pitchFamily="34" charset="0"/>
              </a:rPr>
              <a:t> Η εμφάνιση     και η εξέλιξη των σπερμάτων</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549525" y="457200"/>
            <a:ext cx="3678238" cy="1016000"/>
          </a:xfrm>
          <a:prstGeom prst="rect">
            <a:avLst/>
          </a:prstGeom>
          <a:noFill/>
          <a:ln w="9525">
            <a:noFill/>
            <a:miter lim="800000"/>
            <a:headEnd/>
            <a:tailEnd/>
          </a:ln>
        </p:spPr>
        <p:txBody>
          <a:bodyPr wrap="none">
            <a:spAutoFit/>
          </a:bodyPr>
          <a:lstStyle/>
          <a:p>
            <a:pPr eaLnBrk="0" hangingPunct="0"/>
            <a:r>
              <a:rPr lang="el-GR" sz="6000" b="1">
                <a:solidFill>
                  <a:srgbClr val="00FF00"/>
                </a:solidFill>
                <a:latin typeface="Calibri" pitchFamily="34" charset="0"/>
              </a:rPr>
              <a:t>ΣΠΕΡΜΑΤΑ</a:t>
            </a:r>
            <a:endParaRPr lang="el-GR" sz="2400">
              <a:latin typeface="Calibri" pitchFamily="34" charset="0"/>
            </a:endParaRPr>
          </a:p>
        </p:txBody>
      </p:sp>
      <p:sp>
        <p:nvSpPr>
          <p:cNvPr id="22531" name="Rectangle 7"/>
          <p:cNvSpPr>
            <a:spLocks noChangeArrowheads="1"/>
          </p:cNvSpPr>
          <p:nvPr/>
        </p:nvSpPr>
        <p:spPr bwMode="auto">
          <a:xfrm>
            <a:off x="395288" y="2133600"/>
            <a:ext cx="8520112" cy="830263"/>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φορείς γενετικής ποικιλότητας</a:t>
            </a:r>
            <a:endParaRPr lang="el-GR">
              <a:latin typeface="Calibri" pitchFamily="34" charset="0"/>
            </a:endParaRPr>
          </a:p>
        </p:txBody>
      </p:sp>
      <p:sp>
        <p:nvSpPr>
          <p:cNvPr id="22532" name="Rectangle 8"/>
          <p:cNvSpPr>
            <a:spLocks noChangeArrowheads="1"/>
          </p:cNvSpPr>
          <p:nvPr/>
        </p:nvSpPr>
        <p:spPr bwMode="auto">
          <a:xfrm>
            <a:off x="684213" y="3173413"/>
            <a:ext cx="7820025" cy="831850"/>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μονάδες πολλαπλασιασμού</a:t>
            </a:r>
            <a:endParaRPr lang="el-GR">
              <a:latin typeface="Calibri" pitchFamily="34" charset="0"/>
            </a:endParaRPr>
          </a:p>
        </p:txBody>
      </p:sp>
      <p:sp>
        <p:nvSpPr>
          <p:cNvPr id="22533" name="Rectangle 9"/>
          <p:cNvSpPr>
            <a:spLocks noChangeArrowheads="1"/>
          </p:cNvSpPr>
          <p:nvPr/>
        </p:nvSpPr>
        <p:spPr bwMode="auto">
          <a:xfrm>
            <a:off x="1042988" y="4221163"/>
            <a:ext cx="4583112" cy="830262"/>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κινητές μορφές</a:t>
            </a:r>
            <a:endParaRPr lang="el-GR">
              <a:latin typeface="Calibri" pitchFamily="34" charset="0"/>
            </a:endParaRPr>
          </a:p>
        </p:txBody>
      </p:sp>
      <p:sp>
        <p:nvSpPr>
          <p:cNvPr id="22534" name="Rectangle 10"/>
          <p:cNvSpPr>
            <a:spLocks noChangeArrowheads="1"/>
          </p:cNvSpPr>
          <p:nvPr/>
        </p:nvSpPr>
        <p:spPr bwMode="auto">
          <a:xfrm>
            <a:off x="1404938" y="5189538"/>
            <a:ext cx="5111750" cy="831850"/>
          </a:xfrm>
          <a:prstGeom prst="rect">
            <a:avLst/>
          </a:prstGeom>
          <a:noFill/>
          <a:ln w="9525">
            <a:noFill/>
            <a:miter lim="800000"/>
            <a:headEnd/>
            <a:tailEnd/>
          </a:ln>
        </p:spPr>
        <p:txBody>
          <a:bodyPr wrap="none" anchor="ctr">
            <a:spAutoFit/>
          </a:bodyPr>
          <a:lstStyle/>
          <a:p>
            <a:pPr eaLnBrk="0" hangingPunct="0">
              <a:buFontTx/>
              <a:buChar char="•"/>
              <a:tabLst>
                <a:tab pos="228600" algn="l"/>
              </a:tabLst>
            </a:pPr>
            <a:r>
              <a:rPr lang="el-GR" sz="4800" b="1">
                <a:solidFill>
                  <a:srgbClr val="FFFF00"/>
                </a:solidFill>
                <a:latin typeface="Calibri" pitchFamily="34" charset="0"/>
                <a:cs typeface="Times New Roman" pitchFamily="18" charset="0"/>
              </a:rPr>
              <a:t> ανθεκτικές</a:t>
            </a:r>
            <a:r>
              <a:rPr lang="en-US" sz="4800" b="1">
                <a:solidFill>
                  <a:srgbClr val="FFFF00"/>
                </a:solidFill>
                <a:latin typeface="Calibri" pitchFamily="34" charset="0"/>
                <a:cs typeface="Times New Roman" pitchFamily="18" charset="0"/>
              </a:rPr>
              <a:t> </a:t>
            </a:r>
            <a:r>
              <a:rPr lang="el-GR" sz="4800" b="1">
                <a:solidFill>
                  <a:srgbClr val="FFFF00"/>
                </a:solidFill>
                <a:latin typeface="Calibri" pitchFamily="34" charset="0"/>
                <a:cs typeface="Times New Roman" pitchFamily="18" charset="0"/>
              </a:rPr>
              <a:t>δομές</a:t>
            </a:r>
            <a:endParaRPr lang="el-GR">
              <a:latin typeface="Calibri" pitchFamily="34" charset="0"/>
            </a:endParaRPr>
          </a:p>
        </p:txBody>
      </p:sp>
    </p:spTree>
  </p:cSld>
  <p:clrMapOvr>
    <a:masterClrMapping/>
  </p:clrMapOvr>
  <p:transition>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p:nvPr/>
        </p:nvGrpSpPr>
        <p:grpSpPr>
          <a:xfrm>
            <a:off x="0" y="803715"/>
            <a:ext cx="9180512" cy="5250569"/>
            <a:chOff x="0" y="803715"/>
            <a:chExt cx="9180512" cy="5250569"/>
          </a:xfrm>
        </p:grpSpPr>
        <p:pic>
          <p:nvPicPr>
            <p:cNvPr id="3" name="Εικόνα 2">
              <a:extLst>
                <a:ext uri="{FF2B5EF4-FFF2-40B4-BE49-F238E27FC236}">
                  <a16:creationId xmlns="" xmlns:a16="http://schemas.microsoft.com/office/drawing/2014/main" id="{C49573EE-11C1-652C-79B7-7509412A05A0}"/>
                </a:ext>
              </a:extLst>
            </p:cNvPr>
            <p:cNvPicPr>
              <a:picLocks noChangeAspect="1"/>
            </p:cNvPicPr>
            <p:nvPr/>
          </p:nvPicPr>
          <p:blipFill>
            <a:blip r:embed="rId3" cstate="print"/>
            <a:stretch>
              <a:fillRect/>
            </a:stretch>
          </p:blipFill>
          <p:spPr>
            <a:xfrm>
              <a:off x="0" y="803715"/>
              <a:ext cx="9144000" cy="5250569"/>
            </a:xfrm>
            <a:prstGeom prst="rect">
              <a:avLst/>
            </a:prstGeom>
          </p:spPr>
        </p:pic>
        <p:sp>
          <p:nvSpPr>
            <p:cNvPr id="4" name="3 - Έλλειψη"/>
            <p:cNvSpPr/>
            <p:nvPr/>
          </p:nvSpPr>
          <p:spPr>
            <a:xfrm>
              <a:off x="4572000" y="1268760"/>
              <a:ext cx="4608512" cy="108012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 xmlns:a16="http://schemas.microsoft.com/office/drawing/2014/main" id="{C80D8292-D40F-4B92-999A-8676B667CDA4}"/>
              </a:ext>
            </a:extLst>
          </p:cNvPr>
          <p:cNvSpPr/>
          <p:nvPr/>
        </p:nvSpPr>
        <p:spPr>
          <a:xfrm>
            <a:off x="0" y="1844824"/>
            <a:ext cx="4572000" cy="172819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3257898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 Ομάδα"/>
          <p:cNvGrpSpPr/>
          <p:nvPr/>
        </p:nvGrpSpPr>
        <p:grpSpPr>
          <a:xfrm>
            <a:off x="609600" y="620688"/>
            <a:ext cx="8077200" cy="5899150"/>
            <a:chOff x="609600" y="958850"/>
            <a:chExt cx="8077200" cy="5899150"/>
          </a:xfrm>
        </p:grpSpPr>
        <p:pic>
          <p:nvPicPr>
            <p:cNvPr id="176131" name="Picture 1027" descr="http://www.ucmp.berkeley.edu/paleozoic/paleozoicevents.gif">
              <a:hlinkClick r:id="rId3"/>
            </p:cNvPr>
            <p:cNvPicPr>
              <a:picLocks noChangeAspect="1" noChangeArrowheads="1"/>
            </p:cNvPicPr>
            <p:nvPr/>
          </p:nvPicPr>
          <p:blipFill>
            <a:blip r:embed="rId4" cstate="screen"/>
            <a:srcRect/>
            <a:stretch>
              <a:fillRect/>
            </a:stretch>
          </p:blipFill>
          <p:spPr bwMode="auto">
            <a:xfrm>
              <a:off x="609600" y="958850"/>
              <a:ext cx="8077200" cy="5899150"/>
            </a:xfrm>
            <a:prstGeom prst="rect">
              <a:avLst/>
            </a:prstGeom>
            <a:solidFill>
              <a:srgbClr val="FFFF00"/>
            </a:solidFill>
          </p:spPr>
        </p:pic>
        <p:sp>
          <p:nvSpPr>
            <p:cNvPr id="176133" name="Oval 1029"/>
            <p:cNvSpPr>
              <a:spLocks noChangeArrowheads="1"/>
            </p:cNvSpPr>
            <p:nvPr/>
          </p:nvSpPr>
          <p:spPr bwMode="auto">
            <a:xfrm>
              <a:off x="4953000" y="4572000"/>
              <a:ext cx="2667000" cy="838200"/>
            </a:xfrm>
            <a:prstGeom prst="ellipse">
              <a:avLst/>
            </a:prstGeom>
            <a:solidFill>
              <a:srgbClr val="006600">
                <a:alpha val="50000"/>
              </a:srgbClr>
            </a:solidFill>
            <a:ln w="44450">
              <a:solidFill>
                <a:schemeClr val="tx1"/>
              </a:solidFill>
              <a:round/>
              <a:headEnd/>
              <a:tailEnd/>
            </a:ln>
            <a:effectLst/>
          </p:spPr>
          <p:txBody>
            <a:bodyPr wrap="none" anchor="ctr"/>
            <a:lstStyle/>
            <a:p>
              <a:endParaRPr lang="el-GR"/>
            </a:p>
          </p:txBody>
        </p:sp>
        <p:sp>
          <p:nvSpPr>
            <p:cNvPr id="176134" name="Oval 1030"/>
            <p:cNvSpPr>
              <a:spLocks noChangeArrowheads="1"/>
            </p:cNvSpPr>
            <p:nvPr/>
          </p:nvSpPr>
          <p:spPr bwMode="auto">
            <a:xfrm>
              <a:off x="4876800" y="2971800"/>
              <a:ext cx="2667000" cy="533400"/>
            </a:xfrm>
            <a:prstGeom prst="ellipse">
              <a:avLst/>
            </a:prstGeom>
            <a:solidFill>
              <a:srgbClr val="993300">
                <a:alpha val="50000"/>
              </a:srgbClr>
            </a:solidFill>
            <a:ln w="44450">
              <a:solidFill>
                <a:schemeClr val="tx1"/>
              </a:solidFill>
              <a:round/>
              <a:headEnd/>
              <a:tailEnd/>
            </a:ln>
            <a:effectLst/>
          </p:spPr>
          <p:txBody>
            <a:bodyPr wrap="none" anchor="ctr"/>
            <a:lstStyle/>
            <a:p>
              <a:endParaRPr lang="el-GR"/>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79512" y="1295400"/>
            <a:ext cx="7116763" cy="4876800"/>
            <a:chOff x="797" y="1152"/>
            <a:chExt cx="3750" cy="2736"/>
          </a:xfrm>
        </p:grpSpPr>
        <p:pic>
          <p:nvPicPr>
            <p:cNvPr id="149508" name="Picture 4" descr="http://www.ucmp.berkeley.edu/devonian/devonian.gif"/>
            <p:cNvPicPr>
              <a:picLocks noChangeAspect="1" noChangeArrowheads="1"/>
            </p:cNvPicPr>
            <p:nvPr/>
          </p:nvPicPr>
          <p:blipFill>
            <a:blip r:embed="rId3" cstate="screen"/>
            <a:srcRect/>
            <a:stretch>
              <a:fillRect/>
            </a:stretch>
          </p:blipFill>
          <p:spPr bwMode="auto">
            <a:xfrm>
              <a:off x="797" y="1175"/>
              <a:ext cx="1954" cy="2713"/>
            </a:xfrm>
            <a:prstGeom prst="rect">
              <a:avLst/>
            </a:prstGeom>
            <a:noFill/>
          </p:spPr>
        </p:pic>
        <p:pic>
          <p:nvPicPr>
            <p:cNvPr id="149509" name="Picture 5" descr="http://www.ucmp.berkeley.edu/devonian/devscale.gif"/>
            <p:cNvPicPr>
              <a:picLocks noChangeAspect="1" noChangeArrowheads="1"/>
            </p:cNvPicPr>
            <p:nvPr/>
          </p:nvPicPr>
          <p:blipFill>
            <a:blip r:embed="rId4" cstate="screen"/>
            <a:srcRect/>
            <a:stretch>
              <a:fillRect/>
            </a:stretch>
          </p:blipFill>
          <p:spPr bwMode="auto">
            <a:xfrm>
              <a:off x="2592" y="1152"/>
              <a:ext cx="1955" cy="2713"/>
            </a:xfrm>
            <a:prstGeom prst="rect">
              <a:avLst/>
            </a:prstGeom>
            <a:solidFill>
              <a:srgbClr val="FFFF00"/>
            </a:solidFill>
          </p:spPr>
        </p:pic>
      </p:grpSp>
      <p:sp>
        <p:nvSpPr>
          <p:cNvPr id="6" name="5 - TextBox"/>
          <p:cNvSpPr txBox="1"/>
          <p:nvPr/>
        </p:nvSpPr>
        <p:spPr>
          <a:xfrm>
            <a:off x="4499992" y="3356992"/>
            <a:ext cx="4693721" cy="461665"/>
          </a:xfrm>
          <a:prstGeom prst="rect">
            <a:avLst/>
          </a:prstGeom>
          <a:solidFill>
            <a:srgbClr val="92D050"/>
          </a:solidFill>
        </p:spPr>
        <p:txBody>
          <a:bodyPr wrap="none" rtlCol="0">
            <a:spAutoFit/>
          </a:bodyPr>
          <a:lstStyle/>
          <a:p>
            <a:r>
              <a:rPr lang="el-GR" sz="2400" b="1" dirty="0">
                <a:solidFill>
                  <a:schemeClr val="bg1"/>
                </a:solidFill>
              </a:rPr>
              <a:t>Εμφάνιση των πρώτων σπερμάτων</a:t>
            </a:r>
          </a:p>
        </p:txBody>
      </p:sp>
      <p:cxnSp>
        <p:nvCxnSpPr>
          <p:cNvPr id="8" name="7 - Ευθύγραμμο βέλος σύνδεσης"/>
          <p:cNvCxnSpPr/>
          <p:nvPr/>
        </p:nvCxnSpPr>
        <p:spPr>
          <a:xfrm flipH="1">
            <a:off x="2915816" y="3573016"/>
            <a:ext cx="1584176" cy="0"/>
          </a:xfrm>
          <a:prstGeom prst="straightConnector1">
            <a:avLst/>
          </a:prstGeom>
          <a:ln w="539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2052" descr="http://www.ucmp.berkeley.edu/seedplants/pteridosperms/archaeospermaneg.gif"/>
          <p:cNvPicPr>
            <a:picLocks noChangeAspect="1" noChangeArrowheads="1"/>
          </p:cNvPicPr>
          <p:nvPr/>
        </p:nvPicPr>
        <p:blipFill>
          <a:blip r:embed="rId3" cstate="screen"/>
          <a:srcRect/>
          <a:stretch>
            <a:fillRect/>
          </a:stretch>
        </p:blipFill>
        <p:spPr bwMode="auto">
          <a:xfrm>
            <a:off x="5962650" y="457200"/>
            <a:ext cx="3181350" cy="6400800"/>
          </a:xfrm>
          <a:prstGeom prst="rect">
            <a:avLst/>
          </a:prstGeom>
          <a:noFill/>
        </p:spPr>
      </p:pic>
      <p:sp>
        <p:nvSpPr>
          <p:cNvPr id="171010" name="Rectangle 2050"/>
          <p:cNvSpPr>
            <a:spLocks noChangeArrowheads="1"/>
          </p:cNvSpPr>
          <p:nvPr/>
        </p:nvSpPr>
        <p:spPr bwMode="auto">
          <a:xfrm>
            <a:off x="179512" y="116632"/>
            <a:ext cx="8943528" cy="1169551"/>
          </a:xfrm>
          <a:prstGeom prst="rect">
            <a:avLst/>
          </a:prstGeom>
          <a:noFill/>
          <a:ln w="9525">
            <a:noFill/>
            <a:miter lim="800000"/>
            <a:headEnd/>
            <a:tailEnd/>
          </a:ln>
          <a:effectLst/>
        </p:spPr>
        <p:txBody>
          <a:bodyPr wrap="square">
            <a:spAutoFit/>
          </a:bodyPr>
          <a:lstStyle/>
          <a:p>
            <a:r>
              <a:rPr lang="el-GR" sz="1400" b="1" dirty="0">
                <a:solidFill>
                  <a:srgbClr val="FFFF00"/>
                </a:solidFill>
                <a:latin typeface="Calibri" pitchFamily="34" charset="0"/>
              </a:rPr>
              <a:t>The oldest known seed plant is </a:t>
            </a:r>
            <a:r>
              <a:rPr lang="el-GR" sz="1400" b="1" i="1" dirty="0">
                <a:solidFill>
                  <a:srgbClr val="FF99CC"/>
                </a:solidFill>
                <a:latin typeface="Calibri" pitchFamily="34" charset="0"/>
              </a:rPr>
              <a:t>Elkinsia polymorpha</a:t>
            </a:r>
            <a:r>
              <a:rPr lang="el-GR" sz="1400" b="1" dirty="0">
                <a:solidFill>
                  <a:srgbClr val="FFFF00"/>
                </a:solidFill>
                <a:latin typeface="Calibri" pitchFamily="34" charset="0"/>
              </a:rPr>
              <a:t>, a "seed fern" from Late Devonian (Famennian) of West Virginia. Though the fossils consist only of small seed-bearing shoots, these fragments are quite well-preserved. This has allowed us to learn details about the evolutionary development of the seed. Another such fossil from about this time is </a:t>
            </a:r>
            <a:r>
              <a:rPr lang="el-GR" sz="1400" b="1" i="1" dirty="0">
                <a:solidFill>
                  <a:srgbClr val="FF99CC"/>
                </a:solidFill>
                <a:latin typeface="Calibri" pitchFamily="34" charset="0"/>
              </a:rPr>
              <a:t>Archaeosperma</a:t>
            </a:r>
            <a:r>
              <a:rPr lang="el-GR" sz="1400" b="1" dirty="0">
                <a:solidFill>
                  <a:srgbClr val="FFFF00"/>
                </a:solidFill>
                <a:latin typeface="Calibri" pitchFamily="34" charset="0"/>
              </a:rPr>
              <a:t>, also known only from fragments. At right is a diagram (modified from Stewart &amp; Rothwell, 1993) of </a:t>
            </a:r>
            <a:r>
              <a:rPr lang="el-GR" sz="1400" b="1" i="1" dirty="0">
                <a:solidFill>
                  <a:srgbClr val="FFFF00"/>
                </a:solidFill>
                <a:latin typeface="Calibri" pitchFamily="34" charset="0"/>
              </a:rPr>
              <a:t>Archaeosperma arnoldii</a:t>
            </a:r>
            <a:r>
              <a:rPr lang="el-GR" sz="1400" b="1" dirty="0">
                <a:solidFill>
                  <a:srgbClr val="FFFF00"/>
                </a:solidFill>
                <a:latin typeface="Calibri" pitchFamily="34" charset="0"/>
              </a:rPr>
              <a:t>, showing four ovules surrounded by claw-like appendages.</a:t>
            </a:r>
          </a:p>
        </p:txBody>
      </p:sp>
      <p:pic>
        <p:nvPicPr>
          <p:cNvPr id="180226" name="Picture 2"/>
          <p:cNvPicPr>
            <a:picLocks noChangeAspect="1" noChangeArrowheads="1"/>
          </p:cNvPicPr>
          <p:nvPr/>
        </p:nvPicPr>
        <p:blipFill>
          <a:blip r:embed="rId4" cstate="screen"/>
          <a:srcRect/>
          <a:stretch>
            <a:fillRect/>
          </a:stretch>
        </p:blipFill>
        <p:spPr bwMode="auto">
          <a:xfrm>
            <a:off x="395536" y="1327511"/>
            <a:ext cx="4320480" cy="55304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slide(fromLeft)">
                                      <p:cBhvr>
                                        <p:cTn id="7" dur="500"/>
                                        <p:tgtEl>
                                          <p:spTgt spid="1710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1012"/>
                                        </p:tgtEl>
                                        <p:attrNameLst>
                                          <p:attrName>style.visibility</p:attrName>
                                        </p:attrNameLst>
                                      </p:cBhvr>
                                      <p:to>
                                        <p:strVal val="visible"/>
                                      </p:to>
                                    </p:set>
                                    <p:anim calcmode="lin" valueType="num">
                                      <p:cBhvr additive="base">
                                        <p:cTn id="12" dur="500" fill="hold"/>
                                        <p:tgtEl>
                                          <p:spTgt spid="171012"/>
                                        </p:tgtEl>
                                        <p:attrNameLst>
                                          <p:attrName>ppt_x</p:attrName>
                                        </p:attrNameLst>
                                      </p:cBhvr>
                                      <p:tavLst>
                                        <p:tav tm="0">
                                          <p:val>
                                            <p:strVal val="1+#ppt_w/2"/>
                                          </p:val>
                                        </p:tav>
                                        <p:tav tm="100000">
                                          <p:val>
                                            <p:strVal val="#ppt_x"/>
                                          </p:val>
                                        </p:tav>
                                      </p:tavLst>
                                    </p:anim>
                                    <p:anim calcmode="lin" valueType="num">
                                      <p:cBhvr additive="base">
                                        <p:cTn id="13" dur="500" fill="hold"/>
                                        <p:tgtEl>
                                          <p:spTgt spid="171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Seed Physiology\Moore\30.1 Devonian cluster of ovules.jpg"/>
          <p:cNvPicPr>
            <a:picLocks noChangeAspect="1" noChangeArrowheads="1"/>
          </p:cNvPicPr>
          <p:nvPr/>
        </p:nvPicPr>
        <p:blipFill>
          <a:blip r:embed="rId3" cstate="screen"/>
          <a:srcRect/>
          <a:stretch>
            <a:fillRect/>
          </a:stretch>
        </p:blipFill>
        <p:spPr bwMode="auto">
          <a:xfrm>
            <a:off x="0" y="0"/>
            <a:ext cx="5110163" cy="6858000"/>
          </a:xfrm>
          <a:prstGeom prst="rect">
            <a:avLst/>
          </a:prstGeom>
          <a:noFill/>
        </p:spPr>
      </p:pic>
      <p:sp>
        <p:nvSpPr>
          <p:cNvPr id="71683" name="Text Box 3"/>
          <p:cNvSpPr txBox="1">
            <a:spLocks noChangeArrowheads="1"/>
          </p:cNvSpPr>
          <p:nvPr/>
        </p:nvSpPr>
        <p:spPr bwMode="auto">
          <a:xfrm>
            <a:off x="5343525" y="2054225"/>
            <a:ext cx="2985113" cy="830997"/>
          </a:xfrm>
          <a:prstGeom prst="rect">
            <a:avLst/>
          </a:prstGeom>
          <a:noFill/>
          <a:ln w="9525">
            <a:noFill/>
            <a:miter lim="800000"/>
            <a:headEnd/>
            <a:tailEnd/>
          </a:ln>
          <a:effectLst/>
        </p:spPr>
        <p:txBody>
          <a:bodyPr wrap="none">
            <a:spAutoFit/>
          </a:bodyPr>
          <a:lstStyle/>
          <a:p>
            <a:r>
              <a:rPr lang="el-GR" sz="4800" b="1" dirty="0">
                <a:solidFill>
                  <a:srgbClr val="FFFF00"/>
                </a:solidFill>
                <a:latin typeface="Calibri" pitchFamily="34" charset="0"/>
              </a:rPr>
              <a:t>360 </a:t>
            </a:r>
            <a:r>
              <a:rPr lang="en-US" sz="4800" b="1" dirty="0">
                <a:solidFill>
                  <a:srgbClr val="FFFF00"/>
                </a:solidFill>
                <a:latin typeface="Calibri" pitchFamily="34" charset="0"/>
              </a:rPr>
              <a:t>MA BP</a:t>
            </a:r>
            <a:endParaRPr lang="el-GR" sz="4800" b="1" dirty="0">
              <a:solidFill>
                <a:srgbClr val="FFFF00"/>
              </a:solidFill>
              <a:latin typeface="Calibri" pitchFamily="34" charset="0"/>
            </a:endParaRPr>
          </a:p>
        </p:txBody>
      </p:sp>
      <p:sp>
        <p:nvSpPr>
          <p:cNvPr id="4" name="3 - TextBox"/>
          <p:cNvSpPr txBox="1"/>
          <p:nvPr/>
        </p:nvSpPr>
        <p:spPr>
          <a:xfrm>
            <a:off x="5220072" y="4721076"/>
            <a:ext cx="3672408" cy="2308324"/>
          </a:xfrm>
          <a:prstGeom prst="rect">
            <a:avLst/>
          </a:prstGeom>
          <a:noFill/>
        </p:spPr>
        <p:txBody>
          <a:bodyPr wrap="square" rtlCol="0">
            <a:spAutoFit/>
          </a:bodyPr>
          <a:lstStyle/>
          <a:p>
            <a:r>
              <a:rPr lang="el-GR" sz="2400" b="1" dirty="0" err="1"/>
              <a:t>Reconstruction</a:t>
            </a:r>
            <a:r>
              <a:rPr lang="el-GR" sz="2400" b="1" dirty="0"/>
              <a:t> of a </a:t>
            </a:r>
            <a:r>
              <a:rPr lang="el-GR" sz="2400" b="1" dirty="0" err="1"/>
              <a:t>loose</a:t>
            </a:r>
            <a:r>
              <a:rPr lang="el-GR" sz="2400" b="1" dirty="0"/>
              <a:t> </a:t>
            </a:r>
            <a:r>
              <a:rPr lang="el-GR" sz="2400" b="1" dirty="0" err="1"/>
              <a:t>cluster</a:t>
            </a:r>
            <a:r>
              <a:rPr lang="el-GR" sz="2400" b="1" dirty="0"/>
              <a:t> of </a:t>
            </a:r>
            <a:r>
              <a:rPr lang="el-GR" sz="2400" b="1" dirty="0" err="1"/>
              <a:t>ovules</a:t>
            </a:r>
            <a:r>
              <a:rPr lang="el-GR" sz="2400" b="1" dirty="0"/>
              <a:t> </a:t>
            </a:r>
            <a:r>
              <a:rPr lang="el-GR" sz="2400" b="1" dirty="0" err="1"/>
              <a:t>in</a:t>
            </a:r>
            <a:r>
              <a:rPr lang="el-GR" sz="2400" b="1" dirty="0"/>
              <a:t> the </a:t>
            </a:r>
            <a:r>
              <a:rPr lang="el-GR" sz="2400" b="1" dirty="0" err="1"/>
              <a:t>late</a:t>
            </a:r>
            <a:r>
              <a:rPr lang="el-GR" sz="2400" b="1" dirty="0"/>
              <a:t> </a:t>
            </a:r>
            <a:r>
              <a:rPr lang="el-GR" sz="2400" b="1" dirty="0" err="1"/>
              <a:t>Devonian</a:t>
            </a:r>
            <a:r>
              <a:rPr lang="el-GR" sz="2400" b="1" dirty="0"/>
              <a:t> (360 </a:t>
            </a:r>
            <a:r>
              <a:rPr lang="el-GR" sz="2400" b="1" dirty="0" err="1"/>
              <a:t>million</a:t>
            </a:r>
            <a:r>
              <a:rPr lang="el-GR" sz="2400" b="1" dirty="0"/>
              <a:t> </a:t>
            </a:r>
            <a:r>
              <a:rPr lang="el-GR" sz="2400" b="1" dirty="0" err="1"/>
              <a:t>years</a:t>
            </a:r>
            <a:r>
              <a:rPr lang="el-GR" sz="2400" b="1" dirty="0"/>
              <a:t> BP). </a:t>
            </a:r>
            <a:r>
              <a:rPr lang="el-GR" sz="2400" b="1" dirty="0" err="1"/>
              <a:t>Ovules</a:t>
            </a:r>
            <a:r>
              <a:rPr lang="el-GR" sz="2400" b="1" dirty="0"/>
              <a:t> </a:t>
            </a:r>
            <a:r>
              <a:rPr lang="el-GR" sz="2400" b="1" dirty="0" err="1"/>
              <a:t>with</a:t>
            </a:r>
            <a:r>
              <a:rPr lang="el-GR" sz="2400" b="1" dirty="0"/>
              <a:t> </a:t>
            </a:r>
            <a:r>
              <a:rPr lang="el-GR" sz="2400" b="1" dirty="0" err="1"/>
              <a:t>finger</a:t>
            </a:r>
            <a:r>
              <a:rPr lang="el-GR" sz="2400" b="1" dirty="0"/>
              <a:t>-</a:t>
            </a:r>
            <a:r>
              <a:rPr lang="el-GR" sz="2400" b="1" dirty="0" err="1"/>
              <a:t>like</a:t>
            </a:r>
            <a:r>
              <a:rPr lang="el-GR" sz="2400" b="1" dirty="0"/>
              <a:t> </a:t>
            </a:r>
            <a:r>
              <a:rPr lang="el-GR" sz="2400" b="1" dirty="0" err="1"/>
              <a:t>projections</a:t>
            </a:r>
            <a:r>
              <a:rPr lang="el-GR" sz="2400" b="1" dirty="0"/>
              <a:t>.</a:t>
            </a:r>
          </a:p>
          <a:p>
            <a:endParaRPr lang="el-G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dissolve">
                                      <p:cBhvr>
                                        <p:cTn id="7" dur="500"/>
                                        <p:tgtEl>
                                          <p:spTgt spid="71682"/>
                                        </p:tgtEl>
                                      </p:cBhvr>
                                    </p:animEffect>
                                  </p:childTnLst>
                                </p:cTn>
                              </p:par>
                            </p:childTnLst>
                          </p:cTn>
                        </p:par>
                        <p:par>
                          <p:cTn id="8" fill="hold">
                            <p:stCondLst>
                              <p:cond delay="500"/>
                            </p:stCondLst>
                            <p:childTnLst>
                              <p:par>
                                <p:cTn id="9" presetID="2" presetClass="entr" presetSubtype="1" fill="hold" grpId="0" nodeType="afterEffect">
                                  <p:stCondLst>
                                    <p:cond delay="1000"/>
                                  </p:stCondLst>
                                  <p:childTnLst>
                                    <p:set>
                                      <p:cBhvr>
                                        <p:cTn id="10" dur="1" fill="hold">
                                          <p:stCondLst>
                                            <p:cond delay="0"/>
                                          </p:stCondLst>
                                        </p:cTn>
                                        <p:tgtEl>
                                          <p:spTgt spid="71683"/>
                                        </p:tgtEl>
                                        <p:attrNameLst>
                                          <p:attrName>style.visibility</p:attrName>
                                        </p:attrNameLst>
                                      </p:cBhvr>
                                      <p:to>
                                        <p:strVal val="visible"/>
                                      </p:to>
                                    </p:set>
                                    <p:anim calcmode="lin" valueType="num">
                                      <p:cBhvr additive="base">
                                        <p:cTn id="11" dur="500" fill="hold"/>
                                        <p:tgtEl>
                                          <p:spTgt spid="71683"/>
                                        </p:tgtEl>
                                        <p:attrNameLst>
                                          <p:attrName>ppt_x</p:attrName>
                                        </p:attrNameLst>
                                      </p:cBhvr>
                                      <p:tavLst>
                                        <p:tav tm="0">
                                          <p:val>
                                            <p:strVal val="#ppt_x"/>
                                          </p:val>
                                        </p:tav>
                                        <p:tav tm="100000">
                                          <p:val>
                                            <p:strVal val="#ppt_x"/>
                                          </p:val>
                                        </p:tav>
                                      </p:tavLst>
                                    </p:anim>
                                    <p:anim calcmode="lin" valueType="num">
                                      <p:cBhvr additive="base">
                                        <p:cTn id="12" dur="500" fill="hold"/>
                                        <p:tgtEl>
                                          <p:spTgt spid="716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050" descr="G:\Seed Physiology\Moore\30.2 seed evolution (early Carboniferous).jpg"/>
          <p:cNvPicPr>
            <a:picLocks noChangeAspect="1" noChangeArrowheads="1"/>
          </p:cNvPicPr>
          <p:nvPr/>
        </p:nvPicPr>
        <p:blipFill>
          <a:blip r:embed="rId3" cstate="screen"/>
          <a:srcRect/>
          <a:stretch>
            <a:fillRect/>
          </a:stretch>
        </p:blipFill>
        <p:spPr bwMode="auto">
          <a:xfrm>
            <a:off x="0" y="0"/>
            <a:ext cx="5265737" cy="6858000"/>
          </a:xfrm>
          <a:prstGeom prst="rect">
            <a:avLst/>
          </a:prstGeom>
          <a:noFill/>
        </p:spPr>
      </p:pic>
      <p:sp>
        <p:nvSpPr>
          <p:cNvPr id="3" name="2 - Ορθογώνιο"/>
          <p:cNvSpPr/>
          <p:nvPr/>
        </p:nvSpPr>
        <p:spPr>
          <a:xfrm>
            <a:off x="5598368" y="4145012"/>
            <a:ext cx="3222104" cy="2308324"/>
          </a:xfrm>
          <a:prstGeom prst="rect">
            <a:avLst/>
          </a:prstGeom>
        </p:spPr>
        <p:txBody>
          <a:bodyPr wrap="square">
            <a:spAutoFit/>
          </a:bodyPr>
          <a:lstStyle/>
          <a:p>
            <a:r>
              <a:rPr lang="el-GR" sz="2400" b="1" dirty="0" err="1"/>
              <a:t>Ovule</a:t>
            </a:r>
            <a:r>
              <a:rPr lang="el-GR" sz="2400" b="1" dirty="0"/>
              <a:t> </a:t>
            </a:r>
            <a:r>
              <a:rPr lang="el-GR" sz="2400" b="1" dirty="0" err="1"/>
              <a:t>evolution</a:t>
            </a:r>
            <a:r>
              <a:rPr lang="el-GR" sz="2400" b="1" dirty="0"/>
              <a:t> </a:t>
            </a:r>
            <a:r>
              <a:rPr lang="el-GR" sz="2400" b="1" dirty="0" err="1"/>
              <a:t>towards</a:t>
            </a:r>
            <a:r>
              <a:rPr lang="el-GR" sz="2400" b="1" dirty="0"/>
              <a:t> a </a:t>
            </a:r>
            <a:r>
              <a:rPr lang="el-GR" sz="2400" b="1" dirty="0" err="1"/>
              <a:t>more</a:t>
            </a:r>
            <a:r>
              <a:rPr lang="el-GR" sz="2400" b="1" dirty="0"/>
              <a:t> </a:t>
            </a:r>
            <a:r>
              <a:rPr lang="el-GR" sz="2400" b="1" dirty="0" err="1"/>
              <a:t>closed</a:t>
            </a:r>
            <a:r>
              <a:rPr lang="el-GR" sz="2400" b="1" dirty="0"/>
              <a:t> </a:t>
            </a:r>
            <a:r>
              <a:rPr lang="el-GR" sz="2400" b="1" dirty="0" err="1"/>
              <a:t>ovule</a:t>
            </a:r>
            <a:r>
              <a:rPr lang="el-GR" sz="2400" b="1" dirty="0"/>
              <a:t> </a:t>
            </a:r>
            <a:r>
              <a:rPr lang="el-GR" sz="2400" b="1" dirty="0" err="1"/>
              <a:t>structure</a:t>
            </a:r>
            <a:r>
              <a:rPr lang="el-GR" sz="2400" b="1" dirty="0"/>
              <a:t> - </a:t>
            </a:r>
            <a:r>
              <a:rPr lang="el-GR" sz="2400" b="1" dirty="0" err="1"/>
              <a:t>early</a:t>
            </a:r>
            <a:r>
              <a:rPr lang="el-GR" sz="2400" b="1" dirty="0"/>
              <a:t> </a:t>
            </a:r>
            <a:r>
              <a:rPr lang="el-GR" sz="2400" b="1" dirty="0" err="1"/>
              <a:t>Carboniferous</a:t>
            </a:r>
            <a:r>
              <a:rPr lang="el-GR" sz="2400" b="1" dirty="0"/>
              <a:t>. (</a:t>
            </a:r>
            <a:r>
              <a:rPr lang="el-GR" sz="2400" b="1" dirty="0" err="1"/>
              <a:t>progressively</a:t>
            </a:r>
            <a:r>
              <a:rPr lang="el-GR" sz="2400" b="1" dirty="0"/>
              <a:t> </a:t>
            </a:r>
            <a:r>
              <a:rPr lang="el-GR" sz="2400" b="1" dirty="0" err="1"/>
              <a:t>enclosed</a:t>
            </a:r>
            <a:r>
              <a:rPr lang="el-GR" sz="2400" b="1" dirty="0"/>
              <a:t> </a:t>
            </a:r>
            <a:r>
              <a:rPr lang="el-GR" sz="2400" b="1" dirty="0" err="1"/>
              <a:t>by</a:t>
            </a:r>
            <a:r>
              <a:rPr lang="el-GR" sz="2400" b="1" dirty="0"/>
              <a:t> </a:t>
            </a:r>
            <a:r>
              <a:rPr lang="el-GR" sz="2400" b="1" dirty="0" err="1"/>
              <a:t>ovule</a:t>
            </a:r>
            <a:r>
              <a:rPr lang="el-GR" sz="2400" b="1" dirty="0"/>
              <a:t> </a:t>
            </a:r>
            <a:r>
              <a:rPr lang="el-GR" sz="2400" b="1" dirty="0" err="1"/>
              <a:t>integuments</a:t>
            </a:r>
            <a:r>
              <a:rPr lang="el-GR" sz="24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dissolve">
                                      <p:cBhvr>
                                        <p:cTn id="7" dur="5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screen"/>
          <a:srcRect/>
          <a:stretch>
            <a:fillRect/>
          </a:stretch>
        </p:blipFill>
        <p:spPr bwMode="auto">
          <a:xfrm>
            <a:off x="-1" y="0"/>
            <a:ext cx="9136721" cy="5877272"/>
          </a:xfrm>
          <a:prstGeom prst="rect">
            <a:avLst/>
          </a:prstGeom>
          <a:noFill/>
          <a:ln w="9525">
            <a:noFill/>
            <a:miter lim="800000"/>
            <a:headEnd/>
            <a:tailEnd/>
          </a:ln>
        </p:spPr>
      </p:pic>
      <p:pic>
        <p:nvPicPr>
          <p:cNvPr id="186370" name="Picture 2"/>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5834598"/>
            <a:ext cx="9144000" cy="1023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G:\Seed Physiology\Raven\19-11a Carboniferous.jpg"/>
          <p:cNvPicPr>
            <a:picLocks noChangeAspect="1" noChangeArrowheads="1"/>
          </p:cNvPicPr>
          <p:nvPr/>
        </p:nvPicPr>
        <p:blipFill>
          <a:blip r:embed="rId3" cstate="screen"/>
          <a:srcRect/>
          <a:stretch>
            <a:fillRect/>
          </a:stretch>
        </p:blipFill>
        <p:spPr bwMode="auto">
          <a:xfrm>
            <a:off x="0" y="990600"/>
            <a:ext cx="9144000" cy="4273550"/>
          </a:xfrm>
          <a:prstGeom prst="rect">
            <a:avLst/>
          </a:prstGeom>
          <a:noFill/>
        </p:spPr>
      </p:pic>
      <p:sp>
        <p:nvSpPr>
          <p:cNvPr id="158723" name="Text Box 3"/>
          <p:cNvSpPr txBox="1">
            <a:spLocks noChangeArrowheads="1"/>
          </p:cNvSpPr>
          <p:nvPr/>
        </p:nvSpPr>
        <p:spPr bwMode="auto">
          <a:xfrm>
            <a:off x="746125" y="254000"/>
            <a:ext cx="6093463" cy="584775"/>
          </a:xfrm>
          <a:prstGeom prst="rect">
            <a:avLst/>
          </a:prstGeom>
          <a:noFill/>
          <a:ln w="9525">
            <a:noFill/>
            <a:miter lim="800000"/>
            <a:headEnd/>
            <a:tailEnd/>
          </a:ln>
          <a:effectLst/>
        </p:spPr>
        <p:txBody>
          <a:bodyPr wrap="none">
            <a:spAutoFit/>
          </a:bodyPr>
          <a:lstStyle/>
          <a:p>
            <a:r>
              <a:rPr lang="el-GR" sz="3200" b="1" dirty="0">
                <a:solidFill>
                  <a:srgbClr val="FFFF00"/>
                </a:solidFill>
                <a:latin typeface="Calibri" pitchFamily="34" charset="0"/>
              </a:rPr>
              <a:t>Λιθανθρακοφόρο [</a:t>
            </a:r>
            <a:r>
              <a:rPr lang="en-US" sz="3200" b="1" dirty="0">
                <a:solidFill>
                  <a:srgbClr val="FFFF00"/>
                </a:solidFill>
                <a:latin typeface="Calibri" pitchFamily="34" charset="0"/>
              </a:rPr>
              <a:t>Carboniferous</a:t>
            </a:r>
            <a:r>
              <a:rPr lang="el-GR" sz="3200" b="1" dirty="0">
                <a:solidFill>
                  <a:srgbClr val="FFFF00"/>
                </a:solidFill>
                <a:latin typeface="Calibri" pitchFamily="34" charset="0"/>
              </a:rPr>
              <a:t>]</a:t>
            </a:r>
            <a:r>
              <a:rPr lang="en-US" sz="3200" b="1" dirty="0">
                <a:solidFill>
                  <a:srgbClr val="FFFF00"/>
                </a:solidFill>
                <a:latin typeface="Calibri" pitchFamily="34" charset="0"/>
              </a:rPr>
              <a:t> </a:t>
            </a:r>
          </a:p>
        </p:txBody>
      </p:sp>
      <p:sp>
        <p:nvSpPr>
          <p:cNvPr id="158724" name="Text Box 4"/>
          <p:cNvSpPr txBox="1">
            <a:spLocks noChangeArrowheads="1"/>
          </p:cNvSpPr>
          <p:nvPr/>
        </p:nvSpPr>
        <p:spPr bwMode="auto">
          <a:xfrm>
            <a:off x="3733800" y="5638800"/>
            <a:ext cx="4112023" cy="830997"/>
          </a:xfrm>
          <a:prstGeom prst="rect">
            <a:avLst/>
          </a:prstGeom>
          <a:noFill/>
          <a:ln w="9525">
            <a:noFill/>
            <a:miter lim="800000"/>
            <a:headEnd/>
            <a:tailEnd/>
          </a:ln>
          <a:effectLst/>
        </p:spPr>
        <p:txBody>
          <a:bodyPr wrap="none">
            <a:spAutoFit/>
          </a:bodyPr>
          <a:lstStyle/>
          <a:p>
            <a:r>
              <a:rPr lang="el-GR" sz="4800" b="1" dirty="0">
                <a:solidFill>
                  <a:srgbClr val="FFFF00"/>
                </a:solidFill>
                <a:latin typeface="Calibri" pitchFamily="34" charset="0"/>
              </a:rPr>
              <a:t>360</a:t>
            </a:r>
            <a:r>
              <a:rPr lang="en-US" sz="4800" b="1" dirty="0">
                <a:solidFill>
                  <a:srgbClr val="FFFF00"/>
                </a:solidFill>
                <a:latin typeface="Calibri" pitchFamily="34" charset="0"/>
              </a:rPr>
              <a:t>-286</a:t>
            </a:r>
            <a:r>
              <a:rPr lang="el-GR" sz="4800" b="1" dirty="0">
                <a:solidFill>
                  <a:srgbClr val="FFFF00"/>
                </a:solidFill>
                <a:latin typeface="Calibri" pitchFamily="34" charset="0"/>
              </a:rPr>
              <a:t> </a:t>
            </a:r>
            <a:r>
              <a:rPr lang="en-US" sz="4800" b="1" dirty="0">
                <a:solidFill>
                  <a:srgbClr val="FFFF00"/>
                </a:solidFill>
                <a:latin typeface="Calibri" pitchFamily="34" charset="0"/>
              </a:rPr>
              <a:t>MA BP</a:t>
            </a:r>
            <a:endParaRPr lang="el-GR" sz="4800" b="1" dirty="0">
              <a:solidFill>
                <a:srgbClr val="FFFF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8723"/>
                                        </p:tgtEl>
                                        <p:attrNameLst>
                                          <p:attrName>style.visibility</p:attrName>
                                        </p:attrNameLst>
                                      </p:cBhvr>
                                      <p:to>
                                        <p:strVal val="visible"/>
                                      </p:to>
                                    </p:set>
                                    <p:anim calcmode="lin" valueType="num">
                                      <p:cBhvr additive="base">
                                        <p:cTn id="7" dur="500" fill="hold"/>
                                        <p:tgtEl>
                                          <p:spTgt spid="158723"/>
                                        </p:tgtEl>
                                        <p:attrNameLst>
                                          <p:attrName>ppt_x</p:attrName>
                                        </p:attrNameLst>
                                      </p:cBhvr>
                                      <p:tavLst>
                                        <p:tav tm="0">
                                          <p:val>
                                            <p:strVal val="0-#ppt_w/2"/>
                                          </p:val>
                                        </p:tav>
                                        <p:tav tm="100000">
                                          <p:val>
                                            <p:strVal val="#ppt_x"/>
                                          </p:val>
                                        </p:tav>
                                      </p:tavLst>
                                    </p:anim>
                                    <p:anim calcmode="lin" valueType="num">
                                      <p:cBhvr additive="base">
                                        <p:cTn id="8" dur="500" fill="hold"/>
                                        <p:tgtEl>
                                          <p:spTgt spid="1587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1000"/>
                                  </p:stCondLst>
                                  <p:childTnLst>
                                    <p:set>
                                      <p:cBhvr>
                                        <p:cTn id="11" dur="1" fill="hold">
                                          <p:stCondLst>
                                            <p:cond delay="0"/>
                                          </p:stCondLst>
                                        </p:cTn>
                                        <p:tgtEl>
                                          <p:spTgt spid="158722"/>
                                        </p:tgtEl>
                                        <p:attrNameLst>
                                          <p:attrName>style.visibility</p:attrName>
                                        </p:attrNameLst>
                                      </p:cBhvr>
                                      <p:to>
                                        <p:strVal val="visible"/>
                                      </p:to>
                                    </p:set>
                                    <p:animEffect transition="in" filter="dissolve">
                                      <p:cBhvr>
                                        <p:cTn id="12" dur="500"/>
                                        <p:tgtEl>
                                          <p:spTgt spid="158722"/>
                                        </p:tgtEl>
                                      </p:cBhvr>
                                    </p:animEffect>
                                  </p:childTnLst>
                                </p:cTn>
                              </p:par>
                            </p:childTnLst>
                          </p:cTn>
                        </p:par>
                        <p:par>
                          <p:cTn id="13" fill="hold">
                            <p:stCondLst>
                              <p:cond delay="2000"/>
                            </p:stCondLst>
                            <p:childTnLst>
                              <p:par>
                                <p:cTn id="14" presetID="2" presetClass="entr" presetSubtype="1" fill="hold" grpId="0" nodeType="afterEffect">
                                  <p:stCondLst>
                                    <p:cond delay="1000"/>
                                  </p:stCondLst>
                                  <p:childTnLst>
                                    <p:set>
                                      <p:cBhvr>
                                        <p:cTn id="15" dur="1" fill="hold">
                                          <p:stCondLst>
                                            <p:cond delay="0"/>
                                          </p:stCondLst>
                                        </p:cTn>
                                        <p:tgtEl>
                                          <p:spTgt spid="158724"/>
                                        </p:tgtEl>
                                        <p:attrNameLst>
                                          <p:attrName>style.visibility</p:attrName>
                                        </p:attrNameLst>
                                      </p:cBhvr>
                                      <p:to>
                                        <p:strVal val="visible"/>
                                      </p:to>
                                    </p:set>
                                    <p:anim calcmode="lin" valueType="num">
                                      <p:cBhvr additive="base">
                                        <p:cTn id="16" dur="500" fill="hold"/>
                                        <p:tgtEl>
                                          <p:spTgt spid="158724"/>
                                        </p:tgtEl>
                                        <p:attrNameLst>
                                          <p:attrName>ppt_x</p:attrName>
                                        </p:attrNameLst>
                                      </p:cBhvr>
                                      <p:tavLst>
                                        <p:tav tm="0">
                                          <p:val>
                                            <p:strVal val="#ppt_x"/>
                                          </p:val>
                                        </p:tav>
                                        <p:tav tm="100000">
                                          <p:val>
                                            <p:strVal val="#ppt_x"/>
                                          </p:val>
                                        </p:tav>
                                      </p:tavLst>
                                    </p:anim>
                                    <p:anim calcmode="lin" valueType="num">
                                      <p:cBhvr additive="base">
                                        <p:cTn id="17" dur="500" fill="hold"/>
                                        <p:tgtEl>
                                          <p:spTgt spid="1587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autoUpdateAnimBg="0"/>
      <p:bldP spid="15872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050"/>
          <p:cNvSpPr txBox="1">
            <a:spLocks noChangeArrowheads="1"/>
          </p:cNvSpPr>
          <p:nvPr/>
        </p:nvSpPr>
        <p:spPr bwMode="auto">
          <a:xfrm>
            <a:off x="349696" y="471438"/>
            <a:ext cx="8686800" cy="5693866"/>
          </a:xfrm>
          <a:prstGeom prst="rect">
            <a:avLst/>
          </a:prstGeom>
          <a:noFill/>
          <a:ln w="9525">
            <a:noFill/>
            <a:miter lim="800000"/>
            <a:headEnd/>
            <a:tailEnd/>
          </a:ln>
          <a:effectLst/>
        </p:spPr>
        <p:txBody>
          <a:bodyPr>
            <a:spAutoFit/>
          </a:bodyPr>
          <a:lstStyle/>
          <a:p>
            <a:r>
              <a:rPr lang="el-GR" sz="2800" b="1" dirty="0">
                <a:solidFill>
                  <a:srgbClr val="FFFF00"/>
                </a:solidFill>
                <a:latin typeface="Calibri" pitchFamily="34" charset="0"/>
              </a:rPr>
              <a:t>The Carboniferous saw an increase in the number and kinds of seed plants. In the coal swamps of North America grew pteridosperms like </a:t>
            </a:r>
            <a:r>
              <a:rPr lang="el-GR" sz="2800" b="1" i="1" dirty="0">
                <a:solidFill>
                  <a:srgbClr val="FF99CC"/>
                </a:solidFill>
                <a:latin typeface="Calibri" pitchFamily="34" charset="0"/>
              </a:rPr>
              <a:t>Medullosa</a:t>
            </a:r>
            <a:r>
              <a:rPr lang="el-GR" sz="2800" b="1" dirty="0">
                <a:solidFill>
                  <a:srgbClr val="FFFF00"/>
                </a:solidFill>
                <a:latin typeface="Calibri" pitchFamily="34" charset="0"/>
              </a:rPr>
              <a:t>, a seed plant that resembles modern tree-ferns, but which bore seeds. </a:t>
            </a:r>
            <a:r>
              <a:rPr lang="el-GR" sz="2800" b="1" dirty="0">
                <a:solidFill>
                  <a:srgbClr val="FF99CC"/>
                </a:solidFill>
                <a:latin typeface="Calibri" pitchFamily="34" charset="0"/>
              </a:rPr>
              <a:t>Cordaites</a:t>
            </a:r>
            <a:r>
              <a:rPr lang="el-GR" sz="2800" b="1" dirty="0">
                <a:solidFill>
                  <a:srgbClr val="FFFF00"/>
                </a:solidFill>
                <a:latin typeface="Calibri" pitchFamily="34" charset="0"/>
              </a:rPr>
              <a:t> also grew in these swamps, and in a number of other habitats including ocean-edge environments similar to that of the modern mangrove. However, the cordaites are believed to be closer relatives of modern conifers. Both the medullosans and cordaites were small trees when compared to the great scale-trees which dominated these Late Paleozoic coal swamps. Seed plants were thus overshadowed in their early evolution by plants which did not produce seeds.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0-#ppt_w/2"/>
                                          </p:val>
                                        </p:tav>
                                        <p:tav tm="100000">
                                          <p:val>
                                            <p:strVal val="#ppt_x"/>
                                          </p:val>
                                        </p:tav>
                                      </p:tavLst>
                                    </p:anim>
                                    <p:anim calcmode="lin" valueType="num">
                                      <p:cBhvr additive="base">
                                        <p:cTn id="8" dur="500" fill="hold"/>
                                        <p:tgtEl>
                                          <p:spTgt spid="1730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1026"/>
          <p:cNvSpPr txBox="1">
            <a:spLocks noChangeArrowheads="1"/>
          </p:cNvSpPr>
          <p:nvPr/>
        </p:nvSpPr>
        <p:spPr bwMode="auto">
          <a:xfrm>
            <a:off x="838200" y="457200"/>
            <a:ext cx="7897813" cy="4524315"/>
          </a:xfrm>
          <a:prstGeom prst="rect">
            <a:avLst/>
          </a:prstGeom>
          <a:noFill/>
          <a:ln w="9525">
            <a:noFill/>
            <a:miter lim="800000"/>
            <a:headEnd/>
            <a:tailEnd/>
          </a:ln>
          <a:effectLst/>
        </p:spPr>
        <p:txBody>
          <a:bodyPr>
            <a:spAutoFit/>
          </a:bodyPr>
          <a:lstStyle/>
          <a:p>
            <a:r>
              <a:rPr lang="el-GR" sz="3200" b="1" dirty="0">
                <a:solidFill>
                  <a:srgbClr val="FFFF00"/>
                </a:solidFill>
                <a:latin typeface="Calibri" pitchFamily="34" charset="0"/>
              </a:rPr>
              <a:t>By the Westphalian (Late Carboniferous), the </a:t>
            </a:r>
            <a:r>
              <a:rPr lang="el-GR" sz="3200" b="1" dirty="0">
                <a:solidFill>
                  <a:srgbClr val="FF99CC"/>
                </a:solidFill>
                <a:latin typeface="Calibri" pitchFamily="34" charset="0"/>
              </a:rPr>
              <a:t>Voltziales</a:t>
            </a:r>
            <a:r>
              <a:rPr lang="el-GR" sz="3200" b="1" dirty="0">
                <a:solidFill>
                  <a:srgbClr val="FFFF00"/>
                </a:solidFill>
                <a:latin typeface="Calibri" pitchFamily="34" charset="0"/>
              </a:rPr>
              <a:t> first show up. These are believed to be the closest relatives of modern conifers, and in fact some paleobotanists classify them as conifers.</a:t>
            </a:r>
            <a:endParaRPr lang="en-US" sz="3200" b="1" dirty="0">
              <a:solidFill>
                <a:srgbClr val="FFFF00"/>
              </a:solidFill>
              <a:latin typeface="Calibri" pitchFamily="34" charset="0"/>
            </a:endParaRPr>
          </a:p>
          <a:p>
            <a:r>
              <a:rPr lang="el-GR" sz="3200" b="1" dirty="0">
                <a:solidFill>
                  <a:srgbClr val="FFFF00"/>
                </a:solidFill>
                <a:latin typeface="Calibri" pitchFamily="34" charset="0"/>
              </a:rPr>
              <a:t>By the Permian, the seed plants were beginning to produce large trees, and by the Triassic, all major groups </a:t>
            </a:r>
            <a:r>
              <a:rPr lang="el-GR" sz="3200" b="1" dirty="0" err="1">
                <a:solidFill>
                  <a:srgbClr val="FFFF00"/>
                </a:solidFill>
                <a:latin typeface="Calibri" pitchFamily="34" charset="0"/>
              </a:rPr>
              <a:t>of</a:t>
            </a:r>
            <a:r>
              <a:rPr lang="el-GR" sz="3200" b="1" dirty="0">
                <a:solidFill>
                  <a:srgbClr val="FFFF00"/>
                </a:solidFill>
                <a:latin typeface="Calibri" pitchFamily="34" charset="0"/>
              </a:rPr>
              <a:t> </a:t>
            </a:r>
            <a:r>
              <a:rPr lang="el-GR" sz="3200" b="1" dirty="0" err="1">
                <a:solidFill>
                  <a:srgbClr val="FFFF00"/>
                </a:solidFill>
                <a:latin typeface="Calibri" pitchFamily="34" charset="0"/>
              </a:rPr>
              <a:t>seed</a:t>
            </a:r>
            <a:r>
              <a:rPr lang="en-US" sz="3200" b="1" dirty="0">
                <a:solidFill>
                  <a:srgbClr val="FFFF00"/>
                </a:solidFill>
                <a:latin typeface="Calibri" pitchFamily="34" charset="0"/>
              </a:rPr>
              <a:t> </a:t>
            </a:r>
            <a:r>
              <a:rPr lang="el-GR" sz="3200" b="1" dirty="0" err="1">
                <a:solidFill>
                  <a:srgbClr val="FFFF00"/>
                </a:solidFill>
                <a:latin typeface="Calibri" pitchFamily="34" charset="0"/>
              </a:rPr>
              <a:t>plants</a:t>
            </a:r>
            <a:r>
              <a:rPr lang="el-GR" sz="3200" b="1" dirty="0">
                <a:solidFill>
                  <a:srgbClr val="FFFF00"/>
                </a:solidFill>
                <a:latin typeface="Calibri" pitchFamily="34" charset="0"/>
              </a:rPr>
              <a:t> had appeared, except for the flowering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additive="base">
                                        <p:cTn id="7" dur="500" fill="hold"/>
                                        <p:tgtEl>
                                          <p:spTgt spid="174082"/>
                                        </p:tgtEl>
                                        <p:attrNameLst>
                                          <p:attrName>ppt_x</p:attrName>
                                        </p:attrNameLst>
                                      </p:cBhvr>
                                      <p:tavLst>
                                        <p:tav tm="0">
                                          <p:val>
                                            <p:strVal val="0-#ppt_w/2"/>
                                          </p:val>
                                        </p:tav>
                                        <p:tav tm="100000">
                                          <p:val>
                                            <p:strVal val="#ppt_x"/>
                                          </p:val>
                                        </p:tav>
                                      </p:tavLst>
                                    </p:anim>
                                    <p:anim calcmode="lin" valueType="num">
                                      <p:cBhvr additive="base">
                                        <p:cTn id="8" dur="500" fill="hold"/>
                                        <p:tgtEl>
                                          <p:spTgt spid="1740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4680520" y="6519446"/>
            <a:ext cx="4644008" cy="338554"/>
          </a:xfrm>
          <a:prstGeom prst="rect">
            <a:avLst/>
          </a:prstGeom>
        </p:spPr>
        <p:txBody>
          <a:bodyPr wrap="square">
            <a:spAutoFit/>
          </a:bodyPr>
          <a:lstStyle/>
          <a:p>
            <a:r>
              <a:rPr lang="en-US" sz="1600" dirty="0"/>
              <a:t>https://www.youtube.com/watch?v=WBogvipUIK8</a:t>
            </a:r>
          </a:p>
        </p:txBody>
      </p:sp>
      <p:pic>
        <p:nvPicPr>
          <p:cNvPr id="48130" name="Picture 2" descr="DCIM102MEDIADJI_0433.JPG"/>
          <p:cNvPicPr>
            <a:picLocks noChangeAspect="1" noChangeArrowheads="1"/>
          </p:cNvPicPr>
          <p:nvPr/>
        </p:nvPicPr>
        <p:blipFill>
          <a:blip r:embed="rId3" cstate="print"/>
          <a:srcRect/>
          <a:stretch>
            <a:fillRect/>
          </a:stretch>
        </p:blipFill>
        <p:spPr bwMode="auto">
          <a:xfrm>
            <a:off x="-609600" y="-27384"/>
            <a:ext cx="9753600" cy="6543676"/>
          </a:xfrm>
          <a:prstGeom prst="rect">
            <a:avLst/>
          </a:prstGeom>
          <a:noFill/>
        </p:spPr>
      </p:pic>
      <p:pic>
        <p:nvPicPr>
          <p:cNvPr id="46082" name="Picture 2"/>
          <p:cNvPicPr>
            <a:picLocks noChangeAspect="1" noChangeArrowheads="1"/>
          </p:cNvPicPr>
          <p:nvPr/>
        </p:nvPicPr>
        <p:blipFill>
          <a:blip r:embed="rId4" cstate="print"/>
          <a:srcRect/>
          <a:stretch>
            <a:fillRect/>
          </a:stretch>
        </p:blipFill>
        <p:spPr bwMode="auto">
          <a:xfrm>
            <a:off x="35496" y="0"/>
            <a:ext cx="4507523" cy="6858000"/>
          </a:xfrm>
          <a:prstGeom prst="rect">
            <a:avLst/>
          </a:prstGeom>
          <a:noFill/>
          <a:ln w="9525">
            <a:noFill/>
            <a:miter lim="800000"/>
            <a:headEnd/>
            <a:tailEnd/>
          </a:ln>
        </p:spPr>
      </p:pic>
      <p:sp>
        <p:nvSpPr>
          <p:cNvPr id="6" name="5 - Ορθογώνιο"/>
          <p:cNvSpPr/>
          <p:nvPr/>
        </p:nvSpPr>
        <p:spPr>
          <a:xfrm>
            <a:off x="5868144" y="44624"/>
            <a:ext cx="3136949" cy="707886"/>
          </a:xfrm>
          <a:prstGeom prst="rect">
            <a:avLst/>
          </a:prstGeom>
        </p:spPr>
        <p:txBody>
          <a:bodyPr wrap="none">
            <a:spAutoFit/>
          </a:bodyPr>
          <a:lstStyle/>
          <a:p>
            <a:r>
              <a:rPr lang="el-GR" sz="4000" b="1" i="1" dirty="0" err="1">
                <a:solidFill>
                  <a:srgbClr val="FFFF00"/>
                </a:solidFill>
                <a:latin typeface="Calibri" pitchFamily="34" charset="0"/>
              </a:rPr>
              <a:t>Ginkgo</a:t>
            </a:r>
            <a:r>
              <a:rPr lang="el-GR" sz="4000" b="1" i="1" dirty="0">
                <a:solidFill>
                  <a:srgbClr val="FFFF00"/>
                </a:solidFill>
                <a:latin typeface="Calibri" pitchFamily="34" charset="0"/>
              </a:rPr>
              <a:t> </a:t>
            </a:r>
            <a:r>
              <a:rPr lang="el-GR" sz="4000" b="1" i="1" dirty="0" err="1">
                <a:solidFill>
                  <a:srgbClr val="FFFF00"/>
                </a:solidFill>
                <a:latin typeface="Calibri" pitchFamily="34" charset="0"/>
              </a:rPr>
              <a:t>biloba</a:t>
            </a:r>
            <a:endParaRPr lang="el-GR" sz="4000" b="1" dirty="0">
              <a:solidFill>
                <a:srgbClr val="FFFF00"/>
              </a:solidFill>
              <a:latin typeface="Calibri" pitchFamily="34" charset="0"/>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ipe(down)">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08A0841B-CC51-3ED4-5B05-E5E30D2E4A6D}"/>
              </a:ext>
            </a:extLst>
          </p:cNvPr>
          <p:cNvPicPr>
            <a:picLocks noChangeAspect="1"/>
          </p:cNvPicPr>
          <p:nvPr/>
        </p:nvPicPr>
        <p:blipFill>
          <a:blip r:embed="rId3" cstate="print"/>
          <a:stretch>
            <a:fillRect/>
          </a:stretch>
        </p:blipFill>
        <p:spPr>
          <a:xfrm>
            <a:off x="494270" y="0"/>
            <a:ext cx="8155460" cy="6858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036496" cy="14434721"/>
          </a:xfrm>
          <a:prstGeom prst="rect">
            <a:avLst/>
          </a:prstGeom>
          <a:noFill/>
          <a:ln w="9525">
            <a:noFill/>
            <a:miter lim="800000"/>
            <a:headEnd/>
            <a:tailEnd/>
          </a:ln>
          <a:effectLst/>
        </p:spPr>
        <p:txBody>
          <a:bodyPr wrap="square">
            <a:spAutoFit/>
          </a:bodyPr>
          <a:lstStyle/>
          <a:p>
            <a:pPr eaLnBrk="1" hangingPunct="1"/>
            <a:r>
              <a:rPr lang="el-GR" sz="2000" b="1" i="1" dirty="0">
                <a:solidFill>
                  <a:srgbClr val="66FF33"/>
                </a:solidFill>
                <a:latin typeface="Calibri" pitchFamily="34" charset="0"/>
              </a:rPr>
              <a:t>Ginkgo biloba</a:t>
            </a:r>
            <a:endParaRPr lang="el-GR" sz="2000" b="1" dirty="0">
              <a:solidFill>
                <a:srgbClr val="66FF33"/>
              </a:solidFill>
              <a:latin typeface="Calibri" pitchFamily="34" charset="0"/>
            </a:endParaRPr>
          </a:p>
          <a:p>
            <a:pPr eaLnBrk="1" hangingPunct="1"/>
            <a:r>
              <a:rPr lang="el-GR" i="1" dirty="0">
                <a:solidFill>
                  <a:srgbClr val="FFFF00"/>
                </a:solidFill>
                <a:latin typeface="Calibri" pitchFamily="34" charset="0"/>
              </a:rPr>
              <a:t>Ginkgo biloba is the sole surviving member of the Ginkgophyta, a phylum of vascular plants that arose more than 200 million years ago. Dinosaurs roamed in Jurassic forests populated by ginkgos. The tree has remained virtually unchanged since then, leading Charles Darwin to call the ginkgo "a living fossil." While species of ginkgos once inhabited the entire planet—there is a ginkgo petrified forest in Washington State—they gradually lost out to increasing competition from angiosperms. Ginkgo biloba itself came perilously close to extinction, preserved only by cultivation on temple grounds in Japan and China, where it was revered as a symbol of longevity.</a:t>
            </a:r>
          </a:p>
          <a:p>
            <a:r>
              <a:rPr lang="el-GR" i="1" dirty="0">
                <a:solidFill>
                  <a:srgbClr val="FFFF00"/>
                </a:solidFill>
                <a:latin typeface="Calibri" pitchFamily="34" charset="0"/>
              </a:rPr>
              <a:t>Individual ginkgo trees can be extremely long-lived. One famous specimen is found in Kamakura, a capital of ancient Japan. Planted next to a Buddhist shrine, it was already mature in 1290, when the assassin of the Shogun hid beneath it before committing his crime. Still alive and thriving, it continues to produce enormous numbers of nuts each year, which are gathered to make a custard-like dish called chanmushi.</a:t>
            </a:r>
          </a:p>
          <a:p>
            <a:r>
              <a:rPr lang="el-GR" i="1" dirty="0">
                <a:solidFill>
                  <a:srgbClr val="FFFF00"/>
                </a:solidFill>
                <a:latin typeface="Calibri" pitchFamily="34" charset="0"/>
              </a:rPr>
              <a:t>Though the nuts are prized by some, they are reviled by others for the rank odor released when they become overripe. Comparing unfavorably to rancid butter and vomit, the odor has been called "probably the worst thing you'll ever smell." Luckily, the ginkgo sexes are found on separate trees. Outside of Asia, males are planted almost exclusively.</a:t>
            </a:r>
          </a:p>
          <a:p>
            <a:r>
              <a:rPr lang="el-GR" i="1" dirty="0">
                <a:solidFill>
                  <a:srgbClr val="FFFF00"/>
                </a:solidFill>
                <a:latin typeface="Calibri" pitchFamily="34" charset="0"/>
              </a:rPr>
              <a:t>The leaves of ginkgo contain their own rich mix of chemicals, many of them unique to the species. While ginkgo nuts have been a part of traditional Chinese herbal medicine for centuries, the widespread use of its leaves is much more recent. In the mid 1960s, a German pharmaceutical company showed that leaf extracts of ginkgo contained several potent chemicals. Among them were compounds that helped control production of free radicals, the toxic molecular fragments that are implicated in an increasing number of degenerative diseases.</a:t>
            </a:r>
          </a:p>
          <a:p>
            <a:r>
              <a:rPr lang="el-GR" sz="2000" i="1" dirty="0">
                <a:solidFill>
                  <a:srgbClr val="66FF33"/>
                </a:solidFill>
                <a:latin typeface="Calibri" pitchFamily="34" charset="0"/>
              </a:rPr>
              <a:t>One particular leaf compound, a 20-carbon terpenoid dubbed ginkgolide B, inhibits a blood protein called platelet activating factor, or PAF. This protein is a critical part of the clotting process, but it can cause problems, too. Stimulated by PAF, microscopic clots can block capillary beds, preventing adequate blood flow to regions of the brain and other parts of the body. By inhibiting PAF, ginkgo extract is thought to improve circulation and preserve tissues that would otherwise be at risk. Ginkgo's promise for treatment of Alzheimer's disease stems from this circulation-enhancing ability. In a controlled study published in the October 22, 1997, issue of the Journal of the American Medical Association, researchers reported ginkgo extract "appears capable of stabilizing and, in a substantial number of cases, improving the cognitive performance and the social functioning of demented patients for 6 months to 1 year."</a:t>
            </a:r>
          </a:p>
          <a:p>
            <a:r>
              <a:rPr lang="el-GR" sz="2000" i="1" dirty="0">
                <a:solidFill>
                  <a:srgbClr val="66FF33"/>
                </a:solidFill>
                <a:latin typeface="Calibri" pitchFamily="34" charset="0"/>
              </a:rPr>
              <a:t>Ginkgo extract also shows potential for other circulatory conditions and has become one of the most widely prescribed medications in Europe. In the United States, it is available without prescription as a "nutritional supplement" sold at health food stores and increasingly at mainstream pharmacies throughout the country. Proponents claim its virtues as a "memory enhancement" drug, although no carefully controlled studies have yet shown any benefit for young people already in good health. Nonetheless, with few side effects and proven value in at least some conditions, ginkgo's appeal is growing. To keep up with a billion-dollar-per-year demand, plantations totaling more than 4000 hectares have been established in South Carolina, China, and France. With further studies likely to extend the role of ginkgo in fighting disease, a healthy future seems assured for this singular tree.</a:t>
            </a:r>
          </a:p>
          <a:p>
            <a:endParaRPr lang="el-GR" sz="2000" dirty="0">
              <a:solidFill>
                <a:srgbClr val="66FF33"/>
              </a:solidFill>
              <a:latin typeface="Calibri" pitchFamily="34" charset="0"/>
            </a:endParaRPr>
          </a:p>
          <a:p>
            <a:endParaRPr lang="el-GR" sz="2000" dirty="0">
              <a:solidFill>
                <a:srgbClr val="66FF33"/>
              </a:solidFill>
              <a:latin typeface="Calibri" pitchFamily="34"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050"/>
          <p:cNvSpPr>
            <a:spLocks noChangeArrowheads="1"/>
          </p:cNvSpPr>
          <p:nvPr/>
        </p:nvSpPr>
        <p:spPr bwMode="auto">
          <a:xfrm>
            <a:off x="5508104" y="332656"/>
            <a:ext cx="3456384" cy="5909310"/>
          </a:xfrm>
          <a:prstGeom prst="rect">
            <a:avLst/>
          </a:prstGeom>
          <a:noFill/>
          <a:ln w="9525">
            <a:noFill/>
            <a:miter lim="800000"/>
            <a:headEnd/>
            <a:tailEnd/>
          </a:ln>
          <a:effectLst/>
        </p:spPr>
        <p:txBody>
          <a:bodyPr wrap="square">
            <a:spAutoFit/>
          </a:bodyPr>
          <a:lstStyle/>
          <a:p>
            <a:pPr algn="r"/>
            <a:r>
              <a:rPr lang="el-GR" b="1" i="1" dirty="0">
                <a:solidFill>
                  <a:srgbClr val="FF99CC"/>
                </a:solidFill>
                <a:latin typeface="Calibri" pitchFamily="34" charset="0"/>
              </a:rPr>
              <a:t>Ginkgo biloba</a:t>
            </a:r>
            <a:r>
              <a:rPr lang="el-GR" b="1" i="1" dirty="0">
                <a:solidFill>
                  <a:srgbClr val="66FF33"/>
                </a:solidFill>
                <a:latin typeface="Calibri" pitchFamily="34" charset="0"/>
              </a:rPr>
              <a:t> </a:t>
            </a:r>
            <a:r>
              <a:rPr lang="el-GR" b="1" dirty="0">
                <a:solidFill>
                  <a:srgbClr val="66FF33"/>
                </a:solidFill>
                <a:latin typeface="Calibri" pitchFamily="34" charset="0"/>
              </a:rPr>
              <a:t>is the sole surviving member of the </a:t>
            </a:r>
            <a:r>
              <a:rPr lang="el-GR" b="1" dirty="0">
                <a:solidFill>
                  <a:srgbClr val="FF99CC"/>
                </a:solidFill>
                <a:latin typeface="Calibri" pitchFamily="34" charset="0"/>
              </a:rPr>
              <a:t>Ginkgophyta</a:t>
            </a:r>
            <a:r>
              <a:rPr lang="el-GR" b="1" dirty="0">
                <a:solidFill>
                  <a:srgbClr val="66FF33"/>
                </a:solidFill>
                <a:latin typeface="Calibri" pitchFamily="34" charset="0"/>
              </a:rPr>
              <a:t>, a phylum of vascular plants that arose more than 200 million years ago. Dinosaurs roamed in Jurassic forests populated by ginkgos. The tree has remained virtually unchanged since then, leading Charles Darwin to call the ginkgo "a living fossil." While species of ginkgos once inhabited the entire planet—there is a ginkgo petrified forest in Washington State—they gradually lost out to increasing competition from angiosperms. Ginkgo biloba itself came perilously close to extinction, preserved only by cultivation on temple grounds in Japan and China, where it was revered as a symbol of longevity.</a:t>
            </a:r>
          </a:p>
        </p:txBody>
      </p:sp>
      <p:pic>
        <p:nvPicPr>
          <p:cNvPr id="3" name="Picture 2" descr="G:\Seed Physiology\Raven\20-12a sperm in Ginkgo.jpg"/>
          <p:cNvPicPr>
            <a:picLocks noChangeAspect="1" noChangeArrowheads="1"/>
          </p:cNvPicPr>
          <p:nvPr/>
        </p:nvPicPr>
        <p:blipFill>
          <a:blip r:embed="rId3" cstate="screen"/>
          <a:srcRect/>
          <a:stretch>
            <a:fillRect/>
          </a:stretch>
        </p:blipFill>
        <p:spPr bwMode="auto">
          <a:xfrm>
            <a:off x="0" y="0"/>
            <a:ext cx="5443538" cy="6858000"/>
          </a:xfrm>
          <a:prstGeom prst="rect">
            <a:avLst/>
          </a:prstGeom>
          <a:noFill/>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E:\CONFERENCES\2013 06 - SEED ECOLOGY 4 - CHINA\PHOTOS\2013 07 05\DSCN5959.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E:\CONFERENCES\2013 06 - SEED ECOLOGY 4 - CHINA\PHOTOS\2013 07 05\DSCN5966.jpg"/>
          <p:cNvPicPr>
            <a:picLocks noChangeAspect="1" noChangeArrowheads="1"/>
          </p:cNvPicPr>
          <p:nvPr/>
        </p:nvPicPr>
        <p:blipFill>
          <a:blip r:embed="rId2" cstate="screen"/>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E:\CONFERENCES\2013 06 - SEED ECOLOGY 4 - CHINA\PHOTOS\2013 07 05\DSCN5967.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Rectangle 12"/>
          <p:cNvSpPr>
            <a:spLocks noChangeArrowheads="1"/>
          </p:cNvSpPr>
          <p:nvPr/>
        </p:nvSpPr>
        <p:spPr bwMode="auto">
          <a:xfrm>
            <a:off x="2699792" y="6218148"/>
            <a:ext cx="401924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Ωοθήκη και περιάνθιο</a:t>
            </a:r>
            <a:endParaRPr kumimoji="0" lang="el-GR" sz="1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8"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9"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0"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1"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2"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3"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4" name="Rectangle 18"/>
          <p:cNvSpPr>
            <a:spLocks noChangeArrowheads="1"/>
          </p:cNvSpPr>
          <p:nvPr/>
        </p:nvSpPr>
        <p:spPr bwMode="auto">
          <a:xfrm>
            <a:off x="2821921" y="5124183"/>
            <a:ext cx="472328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εμφάνιση των σπερμάτων</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5" name="Rectangle 19"/>
          <p:cNvSpPr>
            <a:spLocks noChangeArrowheads="1"/>
          </p:cNvSpPr>
          <p:nvPr/>
        </p:nvSpPr>
        <p:spPr bwMode="auto">
          <a:xfrm>
            <a:off x="3429266" y="5661248"/>
            <a:ext cx="40609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Η εμφάνιση του άνθους</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E:\4 lectures Seeds\RoquesFig41.tif"/>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67544" y="-23093"/>
            <a:ext cx="5526658" cy="8492653"/>
          </a:xfrm>
          <a:prstGeom prst="rect">
            <a:avLst/>
          </a:prstGeom>
          <a:noFill/>
        </p:spPr>
      </p:pic>
      <p:pic>
        <p:nvPicPr>
          <p:cNvPr id="44034" name="Picture 2"/>
          <p:cNvPicPr>
            <a:picLocks noChangeAspect="1" noChangeArrowheads="1"/>
          </p:cNvPicPr>
          <p:nvPr/>
        </p:nvPicPr>
        <p:blipFill>
          <a:blip r:embed="rId4" cstate="print"/>
          <a:srcRect/>
          <a:stretch>
            <a:fillRect/>
          </a:stretch>
        </p:blipFill>
        <p:spPr bwMode="auto">
          <a:xfrm>
            <a:off x="4061368" y="4293096"/>
            <a:ext cx="5039373" cy="1440160"/>
          </a:xfrm>
          <a:prstGeom prst="rect">
            <a:avLst/>
          </a:prstGeom>
          <a:noFill/>
          <a:ln w="9525">
            <a:noFill/>
            <a:miter lim="800000"/>
            <a:headEnd/>
            <a:tailEnd/>
          </a:ln>
        </p:spPr>
      </p:pic>
      <p:sp>
        <p:nvSpPr>
          <p:cNvPr id="4" name="3 - TextBox"/>
          <p:cNvSpPr txBox="1"/>
          <p:nvPr/>
        </p:nvSpPr>
        <p:spPr>
          <a:xfrm>
            <a:off x="6372200" y="332656"/>
            <a:ext cx="2771800" cy="2246769"/>
          </a:xfrm>
          <a:prstGeom prst="rect">
            <a:avLst/>
          </a:prstGeom>
          <a:noFill/>
        </p:spPr>
        <p:txBody>
          <a:bodyPr wrap="square" rtlCol="0">
            <a:spAutoFit/>
          </a:bodyPr>
          <a:lstStyle/>
          <a:p>
            <a:r>
              <a:rPr lang="en-US" sz="2800" b="1" dirty="0"/>
              <a:t>H</a:t>
            </a:r>
            <a:r>
              <a:rPr lang="el-GR" sz="2800" b="1" dirty="0"/>
              <a:t> ανταγωνιστική εκτόπιση των Γυμνοσπέρμων από τα Αγγειόσπερμα</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3538"/>
                                        </p:tgtEl>
                                        <p:attrNameLst>
                                          <p:attrName>style.visibility</p:attrName>
                                        </p:attrNameLst>
                                      </p:cBhvr>
                                      <p:to>
                                        <p:strVal val="visible"/>
                                      </p:to>
                                    </p:set>
                                    <p:animEffect transition="in" filter="dissolve">
                                      <p:cBhvr>
                                        <p:cTn id="7" dur="500"/>
                                        <p:tgtEl>
                                          <p:spTgt spid="193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screen"/>
          <a:srcRect/>
          <a:stretch>
            <a:fillRect/>
          </a:stretch>
        </p:blipFill>
        <p:spPr bwMode="auto">
          <a:xfrm>
            <a:off x="0" y="0"/>
            <a:ext cx="6381186" cy="6858000"/>
          </a:xfrm>
          <a:prstGeom prst="rect">
            <a:avLst/>
          </a:prstGeom>
          <a:noFill/>
          <a:ln w="9525">
            <a:noFill/>
            <a:miter lim="800000"/>
            <a:headEnd/>
            <a:tailEnd/>
          </a:ln>
        </p:spPr>
      </p:pic>
      <p:pic>
        <p:nvPicPr>
          <p:cNvPr id="187395" name="Picture 3"/>
          <p:cNvPicPr>
            <a:picLocks noChangeAspect="1" noChangeArrowheads="1"/>
          </p:cNvPicPr>
          <p:nvPr/>
        </p:nvPicPr>
        <p:blipFill>
          <a:blip r:embed="rId4" cstate="screen"/>
          <a:srcRect/>
          <a:stretch>
            <a:fillRect/>
          </a:stretch>
        </p:blipFill>
        <p:spPr bwMode="auto">
          <a:xfrm>
            <a:off x="3949849" y="4802267"/>
            <a:ext cx="5194151" cy="20557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026" descr="E:\4 lectures Seeds\30.9Pollinationdroplet color.jpg"/>
          <p:cNvPicPr>
            <a:picLocks noChangeAspect="1" noChangeArrowheads="1"/>
          </p:cNvPicPr>
          <p:nvPr/>
        </p:nvPicPr>
        <p:blipFill>
          <a:blip r:embed="rId3" cstate="screen"/>
          <a:srcRect/>
          <a:stretch>
            <a:fillRect/>
          </a:stretch>
        </p:blipFill>
        <p:spPr bwMode="auto">
          <a:xfrm>
            <a:off x="1371600" y="0"/>
            <a:ext cx="661828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dissolve">
                                      <p:cBhvr>
                                        <p:cTn id="7" dur="5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Rectangle 12"/>
          <p:cNvSpPr>
            <a:spLocks noChangeArrowheads="1"/>
          </p:cNvSpPr>
          <p:nvPr/>
        </p:nvSpPr>
        <p:spPr bwMode="auto">
          <a:xfrm>
            <a:off x="2699792" y="6218148"/>
            <a:ext cx="401924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Ωοθήκη και περιάνθιο</a:t>
            </a:r>
            <a:endParaRPr kumimoji="0" lang="el-GR" sz="1800" b="0" i="0" u="none" strike="noStrike" cap="none" normalizeH="0" baseline="0" dirty="0">
              <a:ln>
                <a:noFill/>
              </a:ln>
              <a:solidFill>
                <a:schemeClr val="tx1"/>
              </a:solidFill>
              <a:effectLst/>
              <a:latin typeface="Calibri" pitchFamily="34" charset="0"/>
              <a:cs typeface="Arial" pitchFamily="34" charset="0"/>
            </a:endParaRPr>
          </a:p>
        </p:txBody>
      </p:sp>
      <p:sp>
        <p:nvSpPr>
          <p:cNvPr id="17"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8"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19"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0"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1" name="Rectangle 15"/>
          <p:cNvSpPr>
            <a:spLocks noChangeArrowheads="1"/>
          </p:cNvSpPr>
          <p:nvPr/>
        </p:nvSpPr>
        <p:spPr bwMode="auto">
          <a:xfrm>
            <a:off x="2771800"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2"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3" name="Rectangle 17"/>
          <p:cNvSpPr>
            <a:spLocks noChangeArrowheads="1"/>
          </p:cNvSpPr>
          <p:nvPr/>
        </p:nvSpPr>
        <p:spPr bwMode="auto">
          <a:xfrm>
            <a:off x="4355976" y="4581128"/>
            <a:ext cx="268823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Ο αγωγός ιστός</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4" name="Rectangle 18"/>
          <p:cNvSpPr>
            <a:spLocks noChangeArrowheads="1"/>
          </p:cNvSpPr>
          <p:nvPr/>
        </p:nvSpPr>
        <p:spPr bwMode="auto">
          <a:xfrm>
            <a:off x="2821921" y="5124183"/>
            <a:ext cx="472328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εμφάνιση των σπερμάτων</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25" name="Rectangle 19"/>
          <p:cNvSpPr>
            <a:spLocks noChangeArrowheads="1"/>
          </p:cNvSpPr>
          <p:nvPr/>
        </p:nvSpPr>
        <p:spPr bwMode="auto">
          <a:xfrm>
            <a:off x="3429266" y="5661248"/>
            <a:ext cx="40609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00B0F0"/>
                </a:solidFill>
                <a:effectLst/>
                <a:latin typeface="Calibri" pitchFamily="34" charset="0"/>
                <a:ea typeface="Times New Roman" pitchFamily="18" charset="0"/>
                <a:cs typeface="Arial" pitchFamily="34" charset="0"/>
              </a:rPr>
              <a:t>Η εμφάνιση του άνθους</a:t>
            </a:r>
            <a:endParaRPr kumimoji="0" lang="el-GR" sz="2800" b="0" i="0" u="none" strike="noStrike" cap="none" normalizeH="0" baseline="0" dirty="0">
              <a:ln>
                <a:noFill/>
              </a:ln>
              <a:solidFill>
                <a:srgbClr val="00B0F0"/>
              </a:solidFill>
              <a:effectLst/>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8" name="Rectangle 10"/>
          <p:cNvSpPr>
            <a:spLocks noChangeArrowheads="1"/>
          </p:cNvSpPr>
          <p:nvPr/>
        </p:nvSpPr>
        <p:spPr bwMode="auto">
          <a:xfrm>
            <a:off x="262172" y="5013176"/>
            <a:ext cx="8702315"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AutoNum type="arabicPeriod"/>
              <a:tabLst/>
            </a:pPr>
            <a:r>
              <a:rPr kumimoji="0" lang="el-GR" sz="2800" b="1" i="0" u="none" strike="noStrike" cap="none" normalizeH="0" baseline="0" dirty="0">
                <a:ln>
                  <a:noFill/>
                </a:ln>
                <a:solidFill>
                  <a:srgbClr val="FF0000"/>
                </a:solidFill>
                <a:effectLst/>
                <a:latin typeface="Calibri" pitchFamily="34" charset="0"/>
                <a:ea typeface="Times New Roman" pitchFamily="18" charset="0"/>
                <a:cs typeface="Arial" pitchFamily="34" charset="0"/>
              </a:rPr>
              <a:t>Πολυκύτταρο έμβρυο</a:t>
            </a:r>
          </a:p>
          <a:p>
            <a:pPr indent="457200" algn="just" fontAlgn="base">
              <a:spcBef>
                <a:spcPct val="0"/>
              </a:spcBef>
              <a:spcAft>
                <a:spcPct val="0"/>
              </a:spcAft>
              <a:buFontTx/>
              <a:buAutoNum type="arabicPeriod"/>
            </a:pPr>
            <a:r>
              <a:rPr lang="el-GR" sz="2800" b="1" dirty="0">
                <a:solidFill>
                  <a:srgbClr val="FF0000"/>
                </a:solidFill>
                <a:latin typeface="Calibri" pitchFamily="34" charset="0"/>
              </a:rPr>
              <a:t>Παραμονή ωαρίου και εμβρύου μέσα στο </a:t>
            </a:r>
            <a:r>
              <a:rPr lang="el-GR" sz="2800" b="1" dirty="0" err="1">
                <a:solidFill>
                  <a:srgbClr val="FF0000"/>
                </a:solidFill>
                <a:latin typeface="Calibri" pitchFamily="34" charset="0"/>
              </a:rPr>
              <a:t>αρχεγόνιο</a:t>
            </a:r>
            <a:endParaRPr lang="el-GR" sz="2800" b="1" dirty="0">
              <a:solidFill>
                <a:srgbClr val="FF0000"/>
              </a:solidFill>
              <a:latin typeface="Calibri" pitchFamily="34" charset="0"/>
            </a:endParaRPr>
          </a:p>
          <a:p>
            <a:pPr indent="457200" algn="just" fontAlgn="base">
              <a:spcBef>
                <a:spcPct val="0"/>
              </a:spcBef>
              <a:spcAft>
                <a:spcPct val="0"/>
              </a:spcAft>
              <a:buFontTx/>
              <a:buAutoNum type="arabicPeriod"/>
            </a:pPr>
            <a:r>
              <a:rPr kumimoji="0" lang="el-GR" sz="2800" b="1" i="0" u="none" strike="noStrike" cap="none" normalizeH="0" baseline="0" dirty="0">
                <a:ln>
                  <a:noFill/>
                </a:ln>
                <a:solidFill>
                  <a:srgbClr val="FF0000"/>
                </a:solidFill>
                <a:effectLst/>
                <a:latin typeface="Calibri" pitchFamily="34" charset="0"/>
                <a:cs typeface="Arial" pitchFamily="34" charset="0"/>
              </a:rPr>
              <a:t>Εφυμενίδα</a:t>
            </a:r>
          </a:p>
          <a:p>
            <a:pPr indent="457200" algn="just" fontAlgn="base">
              <a:spcBef>
                <a:spcPct val="0"/>
              </a:spcBef>
              <a:spcAft>
                <a:spcPct val="0"/>
              </a:spcAft>
              <a:buFontTx/>
              <a:buAutoNum type="arabicPeriod"/>
            </a:pPr>
            <a:r>
              <a:rPr lang="el-GR" sz="2800" b="1" dirty="0">
                <a:solidFill>
                  <a:srgbClr val="FF0000"/>
                </a:solidFill>
                <a:latin typeface="Calibri" pitchFamily="34" charset="0"/>
                <a:cs typeface="Arial" pitchFamily="34" charset="0"/>
              </a:rPr>
              <a:t>Στόματα </a:t>
            </a:r>
            <a:r>
              <a:rPr lang="el-GR" sz="1400" b="1" dirty="0">
                <a:solidFill>
                  <a:srgbClr val="FF0000"/>
                </a:solidFill>
                <a:latin typeface="Calibri" pitchFamily="34" charset="0"/>
                <a:cs typeface="Arial" pitchFamily="34" charset="0"/>
              </a:rPr>
              <a:t>(υποτυπώδη και μόνο στο σποριόφυτο των </a:t>
            </a:r>
            <a:r>
              <a:rPr lang="el-GR" sz="1400" b="1" dirty="0" err="1">
                <a:solidFill>
                  <a:srgbClr val="FF0000"/>
                </a:solidFill>
                <a:latin typeface="Calibri" pitchFamily="34" charset="0"/>
                <a:cs typeface="Arial" pitchFamily="34" charset="0"/>
              </a:rPr>
              <a:t>φυλλοβρύων</a:t>
            </a:r>
            <a:r>
              <a:rPr lang="el-GR" sz="1400" b="1" dirty="0">
                <a:solidFill>
                  <a:srgbClr val="FF0000"/>
                </a:solidFill>
                <a:latin typeface="Calibri" pitchFamily="34" charset="0"/>
                <a:cs typeface="Arial" pitchFamily="34" charset="0"/>
              </a:rPr>
              <a:t> και των </a:t>
            </a:r>
            <a:r>
              <a:rPr lang="el-GR" sz="1400" b="1" dirty="0" err="1">
                <a:solidFill>
                  <a:srgbClr val="FF0000"/>
                </a:solidFill>
                <a:latin typeface="Calibri" pitchFamily="34" charset="0"/>
                <a:cs typeface="Arial" pitchFamily="34" charset="0"/>
              </a:rPr>
              <a:t>ανθοκερωτών</a:t>
            </a:r>
            <a:r>
              <a:rPr lang="el-GR" sz="1400" b="1" dirty="0">
                <a:solidFill>
                  <a:srgbClr val="FF0000"/>
                </a:solidFill>
                <a:latin typeface="Calibri" pitchFamily="34" charset="0"/>
                <a:cs typeface="Arial" pitchFamily="34" charset="0"/>
              </a:rPr>
              <a:t>)</a:t>
            </a:r>
            <a:endParaRPr kumimoji="0" lang="el-GR" sz="1400" b="0" i="0" u="none" strike="noStrike" cap="none" normalizeH="0" baseline="0" dirty="0">
              <a:ln>
                <a:noFill/>
              </a:ln>
              <a:solidFill>
                <a:srgbClr val="FF0000"/>
              </a:solidFill>
              <a:effectLst/>
              <a:latin typeface="Calibri" pitchFamily="34" charset="0"/>
              <a:cs typeface="Arial" pitchFamily="34" charset="0"/>
            </a:endParaRPr>
          </a:p>
        </p:txBody>
      </p:sp>
      <p:sp>
        <p:nvSpPr>
          <p:cNvPr id="12" name="Rectangle 11"/>
          <p:cNvSpPr>
            <a:spLocks noChangeArrowheads="1"/>
          </p:cNvSpPr>
          <p:nvPr/>
        </p:nvSpPr>
        <p:spPr bwMode="auto">
          <a:xfrm>
            <a:off x="107504" y="116632"/>
            <a:ext cx="86764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Τα 8 γεγονότα-ορόσημα</a:t>
            </a:r>
            <a:endParaRPr kumimoji="0" lang="el-GR" sz="8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στην ιστορία της εξέλιξης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3600" b="1" i="0" u="none" strike="noStrike" cap="none" normalizeH="0" baseline="0" dirty="0">
                <a:ln>
                  <a:noFill/>
                </a:ln>
                <a:solidFill>
                  <a:srgbClr val="00FF00"/>
                </a:solidFill>
                <a:effectLst/>
                <a:ea typeface="Times New Roman" pitchFamily="18" charset="0"/>
                <a:cs typeface="Arial" pitchFamily="34" charset="0"/>
              </a:rPr>
              <a:t>της φυτικής ζωής</a:t>
            </a:r>
            <a:endParaRPr kumimoji="0" lang="el-GR" sz="1800" b="0" i="0" u="none" strike="noStrike" cap="none" normalizeH="0" baseline="0" dirty="0">
              <a:ln>
                <a:noFill/>
              </a:ln>
              <a:solidFill>
                <a:schemeClr val="tx1"/>
              </a:solidFill>
              <a:effectLst/>
              <a:cs typeface="Arial" pitchFamily="34" charset="0"/>
            </a:endParaRPr>
          </a:p>
        </p:txBody>
      </p:sp>
      <p:sp>
        <p:nvSpPr>
          <p:cNvPr id="13" name="Rectangle 12"/>
          <p:cNvSpPr>
            <a:spLocks noChangeArrowheads="1"/>
          </p:cNvSpPr>
          <p:nvPr/>
        </p:nvSpPr>
        <p:spPr bwMode="auto">
          <a:xfrm>
            <a:off x="611560" y="2060848"/>
            <a:ext cx="59647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Εμφάνιση των πρώτων μορφών ζωής</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4" name="Rectangle 13"/>
          <p:cNvSpPr>
            <a:spLocks noChangeArrowheads="1"/>
          </p:cNvSpPr>
          <p:nvPr/>
        </p:nvSpPr>
        <p:spPr bwMode="auto">
          <a:xfrm>
            <a:off x="1547664" y="2545740"/>
            <a:ext cx="25481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Φωτοσύνθεση</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5" name="Rectangle 14"/>
          <p:cNvSpPr>
            <a:spLocks noChangeArrowheads="1"/>
          </p:cNvSpPr>
          <p:nvPr/>
        </p:nvSpPr>
        <p:spPr bwMode="auto">
          <a:xfrm>
            <a:off x="2195736" y="3049796"/>
            <a:ext cx="40950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Το ευκαρυωτικό κύτταρο</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6" name="Rectangle 15"/>
          <p:cNvSpPr>
            <a:spLocks noChangeArrowheads="1"/>
          </p:cNvSpPr>
          <p:nvPr/>
        </p:nvSpPr>
        <p:spPr bwMode="auto">
          <a:xfrm>
            <a:off x="2897929" y="3573016"/>
            <a:ext cx="44103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CC"/>
                </a:solidFill>
                <a:effectLst/>
                <a:latin typeface="Calibri" pitchFamily="34" charset="0"/>
                <a:ea typeface="Times New Roman" pitchFamily="18" charset="0"/>
                <a:cs typeface="Arial" pitchFamily="34" charset="0"/>
              </a:rPr>
              <a:t>Η πολυκύτταρη κατασκευή</a:t>
            </a:r>
            <a:endParaRPr kumimoji="0" lang="el-GR" sz="2800" b="0" i="0" u="none" strike="noStrike" cap="none" normalizeH="0" baseline="0" dirty="0">
              <a:ln>
                <a:noFill/>
              </a:ln>
              <a:solidFill>
                <a:srgbClr val="FFFFCC"/>
              </a:solidFill>
              <a:effectLst/>
              <a:latin typeface="Calibri" pitchFamily="34" charset="0"/>
              <a:cs typeface="Arial" pitchFamily="34" charset="0"/>
            </a:endParaRPr>
          </a:p>
        </p:txBody>
      </p:sp>
      <p:sp>
        <p:nvSpPr>
          <p:cNvPr id="17" name="Rectangle 16"/>
          <p:cNvSpPr>
            <a:spLocks noChangeArrowheads="1"/>
          </p:cNvSpPr>
          <p:nvPr/>
        </p:nvSpPr>
        <p:spPr bwMode="auto">
          <a:xfrm>
            <a:off x="3563888" y="4077072"/>
            <a:ext cx="34006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l-GR" sz="2800" b="1" i="0" u="none" strike="noStrike" cap="none" normalizeH="0" baseline="0" dirty="0">
                <a:ln>
                  <a:noFill/>
                </a:ln>
                <a:solidFill>
                  <a:srgbClr val="FFFF00"/>
                </a:solidFill>
                <a:effectLst/>
                <a:latin typeface="Calibri" pitchFamily="34" charset="0"/>
                <a:ea typeface="Times New Roman" pitchFamily="18" charset="0"/>
                <a:cs typeface="Arial" pitchFamily="34" charset="0"/>
              </a:rPr>
              <a:t>Η έξοδος στη στεριά</a:t>
            </a:r>
            <a:endParaRPr kumimoji="0" lang="el-GR" sz="2800" b="0" i="0" u="none" strike="noStrike" cap="none" normalizeH="0" baseline="0" dirty="0">
              <a:ln>
                <a:noFill/>
              </a:ln>
              <a:solidFill>
                <a:schemeClr val="tx1"/>
              </a:solidFill>
              <a:effectLst/>
              <a:latin typeface="Calibri" pitchFamily="34" charset="0"/>
              <a:cs typeface="Arial" pitchFamily="34" charset="0"/>
            </a:endParaRPr>
          </a:p>
        </p:txBody>
      </p:sp>
      <p:sp>
        <p:nvSpPr>
          <p:cNvPr id="9" name="TextBox 8"/>
          <p:cNvSpPr txBox="1"/>
          <p:nvPr/>
        </p:nvSpPr>
        <p:spPr>
          <a:xfrm>
            <a:off x="179512" y="3789040"/>
            <a:ext cx="2216889" cy="1200329"/>
          </a:xfrm>
          <a:prstGeom prst="rect">
            <a:avLst/>
          </a:prstGeom>
          <a:noFill/>
        </p:spPr>
        <p:txBody>
          <a:bodyPr wrap="none" rtlCol="0">
            <a:spAutoFit/>
          </a:bodyPr>
          <a:lstStyle/>
          <a:p>
            <a:r>
              <a:rPr lang="en-US" sz="3600" b="1" dirty="0">
                <a:solidFill>
                  <a:srgbClr val="FFFF00"/>
                </a:solidFill>
              </a:rPr>
              <a:t>470 MA</a:t>
            </a:r>
            <a:endParaRPr lang="el-GR" sz="3600" b="1" dirty="0">
              <a:solidFill>
                <a:srgbClr val="FFFF00"/>
              </a:solidFill>
            </a:endParaRPr>
          </a:p>
          <a:p>
            <a:r>
              <a:rPr lang="el-GR" sz="3600" b="1" dirty="0" err="1">
                <a:solidFill>
                  <a:srgbClr val="FFFF00"/>
                </a:solidFill>
              </a:rPr>
              <a:t>Ορδοβίκιο</a:t>
            </a:r>
            <a:endParaRPr lang="el-GR" sz="3600" b="1" dirty="0">
              <a:solidFill>
                <a:srgbClr val="FFFF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Seed Physiology\Bowes\Fig 1.32.jpg"/>
          <p:cNvPicPr>
            <a:picLocks noChangeAspect="1" noChangeArrowheads="1"/>
          </p:cNvPicPr>
          <p:nvPr/>
        </p:nvPicPr>
        <p:blipFill>
          <a:blip r:embed="rId3" cstate="screen"/>
          <a:srcRect/>
          <a:stretch>
            <a:fillRect/>
          </a:stretch>
        </p:blipFill>
        <p:spPr bwMode="auto">
          <a:xfrm>
            <a:off x="0" y="0"/>
            <a:ext cx="5080000" cy="6858000"/>
          </a:xfrm>
          <a:prstGeom prst="rect">
            <a:avLst/>
          </a:prstGeom>
          <a:noFill/>
        </p:spPr>
      </p:pic>
      <p:pic>
        <p:nvPicPr>
          <p:cNvPr id="79875" name="Picture 3" descr="F:\Seed Physiology\Bowes\Fig 1.32 legend.jpg"/>
          <p:cNvPicPr>
            <a:picLocks noChangeAspect="1" noChangeArrowheads="1"/>
          </p:cNvPicPr>
          <p:nvPr/>
        </p:nvPicPr>
        <p:blipFill>
          <a:blip r:embed="rId4" cstate="screen"/>
          <a:srcRect/>
          <a:stretch>
            <a:fillRect/>
          </a:stretch>
        </p:blipFill>
        <p:spPr bwMode="auto">
          <a:xfrm>
            <a:off x="4800600" y="4373563"/>
            <a:ext cx="4343400" cy="2484437"/>
          </a:xfrm>
          <a:prstGeom prst="rect">
            <a:avLst/>
          </a:prstGeom>
          <a:noFill/>
        </p:spPr>
      </p:pic>
      <p:sp>
        <p:nvSpPr>
          <p:cNvPr id="4" name="3 - TextBox"/>
          <p:cNvSpPr txBox="1"/>
          <p:nvPr/>
        </p:nvSpPr>
        <p:spPr>
          <a:xfrm>
            <a:off x="5508104" y="332656"/>
            <a:ext cx="3528392" cy="3785652"/>
          </a:xfrm>
          <a:prstGeom prst="rect">
            <a:avLst/>
          </a:prstGeom>
          <a:noFill/>
        </p:spPr>
        <p:txBody>
          <a:bodyPr wrap="square" rtlCol="0">
            <a:spAutoFit/>
          </a:bodyPr>
          <a:lstStyle/>
          <a:p>
            <a:r>
              <a:rPr lang="el-GR" sz="2400" b="1" dirty="0">
                <a:solidFill>
                  <a:srgbClr val="FFFF00"/>
                </a:solidFill>
              </a:rPr>
              <a:t>Α: σπερματοβλάστη </a:t>
            </a:r>
            <a:r>
              <a:rPr lang="el-GR" sz="2400" b="1" dirty="0" err="1">
                <a:solidFill>
                  <a:srgbClr val="FFFF00"/>
                </a:solidFill>
              </a:rPr>
              <a:t>Γυμνοσπέρμου</a:t>
            </a:r>
            <a:endParaRPr lang="el-GR" sz="2400" b="1" dirty="0">
              <a:solidFill>
                <a:srgbClr val="FFFF00"/>
              </a:solidFill>
            </a:endParaRPr>
          </a:p>
          <a:p>
            <a:endParaRPr lang="el-GR" sz="2400" b="1" dirty="0">
              <a:solidFill>
                <a:srgbClr val="FFFF00"/>
              </a:solidFill>
            </a:endParaRPr>
          </a:p>
          <a:p>
            <a:r>
              <a:rPr lang="el-GR" sz="2400" b="1" dirty="0">
                <a:solidFill>
                  <a:srgbClr val="FFFF00"/>
                </a:solidFill>
              </a:rPr>
              <a:t>Β: καρπόφυλλο και σπερματοβλάστη Αγγειοσπέρμου</a:t>
            </a:r>
          </a:p>
          <a:p>
            <a:endParaRPr lang="el-GR" sz="2400" b="1" dirty="0">
              <a:solidFill>
                <a:srgbClr val="FFFF00"/>
              </a:solidFill>
            </a:endParaRPr>
          </a:p>
          <a:p>
            <a:r>
              <a:rPr lang="en-US" sz="2400" b="1" dirty="0">
                <a:solidFill>
                  <a:srgbClr val="FFFF00"/>
                </a:solidFill>
              </a:rPr>
              <a:t>C</a:t>
            </a:r>
            <a:r>
              <a:rPr lang="el-GR" sz="2400" b="1" dirty="0">
                <a:solidFill>
                  <a:srgbClr val="FFFF00"/>
                </a:solidFill>
              </a:rPr>
              <a:t>:  </a:t>
            </a:r>
            <a:r>
              <a:rPr lang="el-GR" sz="2400" b="1" dirty="0" err="1">
                <a:solidFill>
                  <a:srgbClr val="FFFF00"/>
                </a:solidFill>
              </a:rPr>
              <a:t>εμβρυόσακκος</a:t>
            </a:r>
            <a:r>
              <a:rPr lang="el-GR" sz="2400" b="1" dirty="0">
                <a:solidFill>
                  <a:srgbClr val="FFFF00"/>
                </a:solidFill>
              </a:rPr>
              <a:t> Αγγειοσπέρμου κατά την γονιμοποίηση</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blinds(horizontal)">
                                      <p:cBhvr>
                                        <p:cTn id="7" dur="500"/>
                                        <p:tgtEl>
                                          <p:spTgt spid="79874"/>
                                        </p:tgtEl>
                                      </p:cBhvr>
                                    </p:animEffect>
                                  </p:childTnLst>
                                </p:cTn>
                              </p:par>
                            </p:childTnLst>
                          </p:cTn>
                        </p:par>
                        <p:par>
                          <p:cTn id="8" fill="hold">
                            <p:stCondLst>
                              <p:cond delay="500"/>
                            </p:stCondLst>
                            <p:childTnLst>
                              <p:par>
                                <p:cTn id="9" presetID="3" presetClass="entr" presetSubtype="10" fill="hold" nodeType="afterEffect">
                                  <p:stCondLst>
                                    <p:cond delay="2000"/>
                                  </p:stCondLst>
                                  <p:childTnLst>
                                    <p:set>
                                      <p:cBhvr>
                                        <p:cTn id="10" dur="1" fill="hold">
                                          <p:stCondLst>
                                            <p:cond delay="0"/>
                                          </p:stCondLst>
                                        </p:cTn>
                                        <p:tgtEl>
                                          <p:spTgt spid="79875"/>
                                        </p:tgtEl>
                                        <p:attrNameLst>
                                          <p:attrName>style.visibility</p:attrName>
                                        </p:attrNameLst>
                                      </p:cBhvr>
                                      <p:to>
                                        <p:strVal val="visible"/>
                                      </p:to>
                                    </p:set>
                                    <p:animEffect transition="in" filter="blinds(horizontal)">
                                      <p:cBhvr>
                                        <p:cTn id="11"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1" name="Picture 5"/>
          <p:cNvPicPr>
            <a:picLocks noChangeAspect="1" noChangeArrowheads="1"/>
          </p:cNvPicPr>
          <p:nvPr/>
        </p:nvPicPr>
        <p:blipFill>
          <a:blip r:embed="rId2" cstate="print"/>
          <a:srcRect/>
          <a:stretch>
            <a:fillRect/>
          </a:stretch>
        </p:blipFill>
        <p:spPr bwMode="auto">
          <a:xfrm>
            <a:off x="0" y="227531"/>
            <a:ext cx="9144000" cy="5001669"/>
          </a:xfrm>
          <a:prstGeom prst="rect">
            <a:avLst/>
          </a:prstGeom>
          <a:noFill/>
          <a:ln w="9525">
            <a:noFill/>
            <a:miter lim="800000"/>
            <a:headEnd/>
            <a:tailEnd/>
          </a:ln>
        </p:spPr>
      </p:pic>
      <p:grpSp>
        <p:nvGrpSpPr>
          <p:cNvPr id="12" name="11 - Ομάδα"/>
          <p:cNvGrpSpPr>
            <a:grpSpLocks noChangeAspect="1"/>
          </p:cNvGrpSpPr>
          <p:nvPr/>
        </p:nvGrpSpPr>
        <p:grpSpPr>
          <a:xfrm>
            <a:off x="4480560" y="5301208"/>
            <a:ext cx="4752528" cy="1593468"/>
            <a:chOff x="4480560" y="5301208"/>
            <a:chExt cx="4752528" cy="1593468"/>
          </a:xfrm>
        </p:grpSpPr>
        <p:grpSp>
          <p:nvGrpSpPr>
            <p:cNvPr id="11" name="10 - Ομάδα"/>
            <p:cNvGrpSpPr/>
            <p:nvPr/>
          </p:nvGrpSpPr>
          <p:grpSpPr>
            <a:xfrm>
              <a:off x="4480560" y="5301208"/>
              <a:ext cx="4681907" cy="1287737"/>
              <a:chOff x="4480560" y="5301208"/>
              <a:chExt cx="4681907" cy="1287737"/>
            </a:xfrm>
          </p:grpSpPr>
          <p:pic>
            <p:nvPicPr>
              <p:cNvPr id="239622" name="Picture 6"/>
              <p:cNvPicPr>
                <a:picLocks noChangeAspect="1" noChangeArrowheads="1"/>
              </p:cNvPicPr>
              <p:nvPr/>
            </p:nvPicPr>
            <p:blipFill>
              <a:blip r:embed="rId3" cstate="print"/>
              <a:srcRect/>
              <a:stretch>
                <a:fillRect/>
              </a:stretch>
            </p:blipFill>
            <p:spPr bwMode="auto">
              <a:xfrm>
                <a:off x="4480560" y="5301208"/>
                <a:ext cx="4681907" cy="1008112"/>
              </a:xfrm>
              <a:prstGeom prst="rect">
                <a:avLst/>
              </a:prstGeom>
              <a:noFill/>
              <a:ln w="9525">
                <a:noFill/>
                <a:miter lim="800000"/>
                <a:headEnd/>
                <a:tailEnd/>
              </a:ln>
            </p:spPr>
          </p:pic>
          <p:pic>
            <p:nvPicPr>
              <p:cNvPr id="239623" name="Picture 7"/>
              <p:cNvPicPr>
                <a:picLocks noChangeAspect="1" noChangeArrowheads="1"/>
              </p:cNvPicPr>
              <p:nvPr/>
            </p:nvPicPr>
            <p:blipFill>
              <a:blip r:embed="rId4" cstate="print"/>
              <a:srcRect/>
              <a:stretch>
                <a:fillRect/>
              </a:stretch>
            </p:blipFill>
            <p:spPr bwMode="auto">
              <a:xfrm>
                <a:off x="4480560" y="6237312"/>
                <a:ext cx="4681728" cy="351633"/>
              </a:xfrm>
              <a:prstGeom prst="rect">
                <a:avLst/>
              </a:prstGeom>
              <a:noFill/>
              <a:ln w="9525">
                <a:noFill/>
                <a:miter lim="800000"/>
                <a:headEnd/>
                <a:tailEnd/>
              </a:ln>
            </p:spPr>
          </p:pic>
        </p:grpSp>
        <p:sp>
          <p:nvSpPr>
            <p:cNvPr id="10" name="9 - Ορθογώνιο"/>
            <p:cNvSpPr/>
            <p:nvPr/>
          </p:nvSpPr>
          <p:spPr>
            <a:xfrm>
              <a:off x="4480560" y="6525344"/>
              <a:ext cx="4752528" cy="369332"/>
            </a:xfrm>
            <a:prstGeom prst="rect">
              <a:avLst/>
            </a:prstGeom>
            <a:solidFill>
              <a:schemeClr val="tx1"/>
            </a:solidFill>
          </p:spPr>
          <p:txBody>
            <a:bodyPr wrap="square">
              <a:spAutoFit/>
            </a:bodyPr>
            <a:lstStyle/>
            <a:p>
              <a:r>
                <a:rPr lang="en-US" b="1" dirty="0">
                  <a:solidFill>
                    <a:srgbClr val="FFFF00"/>
                  </a:solidFill>
                  <a:latin typeface="+mn-lt"/>
                  <a:hlinkClick r:id="rId5"/>
                </a:rPr>
                <a:t>https://doi.org/10.1016/j.tplants.2022.05.005</a:t>
              </a:r>
              <a:endParaRPr lang="en-US" b="1" dirty="0">
                <a:solidFill>
                  <a:srgbClr val="FFFF00"/>
                </a:solidFill>
                <a:latin typeface="+mn-lt"/>
              </a:endParaRPr>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95536" y="307677"/>
            <a:ext cx="8820472" cy="6001643"/>
          </a:xfrm>
          <a:prstGeom prst="rect">
            <a:avLst/>
          </a:prstGeom>
        </p:spPr>
        <p:txBody>
          <a:bodyPr wrap="square">
            <a:spAutoFit/>
          </a:bodyPr>
          <a:lstStyle/>
          <a:p>
            <a:r>
              <a:rPr lang="en-US" sz="3600" b="1" dirty="0">
                <a:solidFill>
                  <a:srgbClr val="FFFF00"/>
                </a:solidFill>
                <a:latin typeface="+mn-lt"/>
              </a:rPr>
              <a:t>Highlights</a:t>
            </a:r>
          </a:p>
          <a:p>
            <a:endParaRPr lang="en-US" b="1" dirty="0">
              <a:solidFill>
                <a:srgbClr val="66CCFF"/>
              </a:solidFill>
              <a:latin typeface="+mn-lt"/>
            </a:endParaRPr>
          </a:p>
          <a:p>
            <a:r>
              <a:rPr lang="en-US" sz="2200" b="1" dirty="0">
                <a:solidFill>
                  <a:srgbClr val="99FF33"/>
                </a:solidFill>
                <a:latin typeface="+mn-lt"/>
              </a:rPr>
              <a:t>Two decisive endosymbiotic events, the emergence of eukaryotes followed by the further incorporation of a photosynthesizing cyanobacterium, laid the foundation for the development of plant life.</a:t>
            </a:r>
          </a:p>
          <a:p>
            <a:endParaRPr lang="en-US" sz="2200" b="1" dirty="0">
              <a:solidFill>
                <a:srgbClr val="99FF33"/>
              </a:solidFill>
              <a:latin typeface="+mn-lt"/>
            </a:endParaRPr>
          </a:p>
          <a:p>
            <a:r>
              <a:rPr lang="en-US" sz="2200" b="1" dirty="0">
                <a:solidFill>
                  <a:srgbClr val="99FF33"/>
                </a:solidFill>
                <a:latin typeface="+mn-lt"/>
              </a:rPr>
              <a:t>Increasing cellular complexity, the development of new body plans, new molecular adaptations, and constant colonization of novel habitats probably paved the way for plant evolution from fresh water to salt water and, at least 500 million years ago, to land.</a:t>
            </a:r>
          </a:p>
          <a:p>
            <a:endParaRPr lang="en-US" sz="2200" b="1" dirty="0">
              <a:solidFill>
                <a:srgbClr val="99FF33"/>
              </a:solidFill>
              <a:latin typeface="+mn-lt"/>
            </a:endParaRPr>
          </a:p>
          <a:p>
            <a:r>
              <a:rPr lang="en-US" sz="2200" b="1" dirty="0">
                <a:solidFill>
                  <a:srgbClr val="99FF33"/>
                </a:solidFill>
                <a:latin typeface="+mn-lt"/>
              </a:rPr>
              <a:t>The history of plant life, and particularly the greening ashore, is inseparably linked to the success of all life as we know it today.</a:t>
            </a:r>
          </a:p>
          <a:p>
            <a:endParaRPr lang="en-US" sz="2200" b="1" dirty="0">
              <a:solidFill>
                <a:srgbClr val="99FF33"/>
              </a:solidFill>
              <a:latin typeface="+mn-lt"/>
            </a:endParaRPr>
          </a:p>
          <a:p>
            <a:r>
              <a:rPr lang="en-US" sz="2200" b="1" dirty="0">
                <a:solidFill>
                  <a:srgbClr val="99FF33"/>
                </a:solidFill>
                <a:latin typeface="+mn-lt"/>
              </a:rPr>
              <a:t>Plant life enriched the atmosphere with oxygen and fixed CO2, thereby paving the way for the success of further life in this previously hostile habitat – and ultimately enabled the emergence of our own species.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0" y="0"/>
            <a:ext cx="5093177" cy="6858000"/>
          </a:xfrm>
          <a:prstGeom prst="rect">
            <a:avLst/>
          </a:prstGeom>
          <a:noFill/>
          <a:ln w="9525">
            <a:noFill/>
            <a:miter lim="800000"/>
            <a:headEnd/>
            <a:tailEnd/>
          </a:ln>
        </p:spPr>
      </p:pic>
      <p:sp>
        <p:nvSpPr>
          <p:cNvPr id="7" name="6 - Ορθογώνιο"/>
          <p:cNvSpPr/>
          <p:nvPr/>
        </p:nvSpPr>
        <p:spPr>
          <a:xfrm>
            <a:off x="5112568" y="0"/>
            <a:ext cx="4067944" cy="923330"/>
          </a:xfrm>
          <a:prstGeom prst="rect">
            <a:avLst/>
          </a:prstGeom>
        </p:spPr>
        <p:txBody>
          <a:bodyPr wrap="square">
            <a:spAutoFit/>
          </a:bodyPr>
          <a:lstStyle/>
          <a:p>
            <a:pPr algn="ctr"/>
            <a:r>
              <a:rPr lang="en-US" b="1" dirty="0">
                <a:solidFill>
                  <a:srgbClr val="FFFF00"/>
                </a:solidFill>
              </a:rPr>
              <a:t>The evolution of the </a:t>
            </a:r>
            <a:r>
              <a:rPr lang="en-US" b="1" dirty="0" err="1">
                <a:solidFill>
                  <a:srgbClr val="FFFF00"/>
                </a:solidFill>
              </a:rPr>
              <a:t>Archaeplastida</a:t>
            </a:r>
            <a:r>
              <a:rPr lang="en-US" b="1" dirty="0">
                <a:solidFill>
                  <a:srgbClr val="FFFF00"/>
                </a:solidFill>
              </a:rPr>
              <a:t> with a focus on the green lineage</a:t>
            </a:r>
          </a:p>
          <a:p>
            <a:pPr algn="ctr"/>
            <a:r>
              <a:rPr lang="en-US" b="1" dirty="0">
                <a:solidFill>
                  <a:srgbClr val="FFFF00"/>
                </a:solidFill>
              </a:rPr>
              <a:t>(</a:t>
            </a:r>
            <a:r>
              <a:rPr lang="en-US" b="1" dirty="0" err="1">
                <a:solidFill>
                  <a:srgbClr val="FFFF00"/>
                </a:solidFill>
              </a:rPr>
              <a:t>Chloroplastida</a:t>
            </a:r>
            <a:r>
              <a:rPr lang="en-US" b="1" dirty="0">
                <a:solidFill>
                  <a:srgbClr val="FFFF00"/>
                </a:solidFill>
              </a:rPr>
              <a:t>)</a:t>
            </a:r>
          </a:p>
        </p:txBody>
      </p:sp>
      <p:sp>
        <p:nvSpPr>
          <p:cNvPr id="8" name="7 - Ορθογώνιο"/>
          <p:cNvSpPr/>
          <p:nvPr/>
        </p:nvSpPr>
        <p:spPr>
          <a:xfrm>
            <a:off x="5364088" y="980728"/>
            <a:ext cx="3779912" cy="4708981"/>
          </a:xfrm>
          <a:prstGeom prst="rect">
            <a:avLst/>
          </a:prstGeom>
        </p:spPr>
        <p:txBody>
          <a:bodyPr wrap="square">
            <a:spAutoFit/>
          </a:bodyPr>
          <a:lstStyle/>
          <a:p>
            <a:r>
              <a:rPr lang="en-US" sz="1200" b="1" dirty="0">
                <a:solidFill>
                  <a:srgbClr val="FFFF00"/>
                </a:solidFill>
                <a:latin typeface="+mn-lt"/>
              </a:rPr>
              <a:t>The phylogenetic diagram commences at the bottom right with the origin of eukaryotes (eukaryogenesis) through the endosymbiotic integration of a bacterium (today's mitochondrion) into an </a:t>
            </a:r>
            <a:r>
              <a:rPr lang="en-US" sz="1200" b="1" dirty="0" err="1">
                <a:solidFill>
                  <a:srgbClr val="FFFF00"/>
                </a:solidFill>
                <a:latin typeface="+mn-lt"/>
              </a:rPr>
              <a:t>archaeal</a:t>
            </a:r>
            <a:r>
              <a:rPr lang="en-US" sz="1200" b="1" dirty="0">
                <a:solidFill>
                  <a:srgbClr val="FFFF00"/>
                </a:solidFill>
                <a:latin typeface="+mn-lt"/>
              </a:rPr>
              <a:t> host. The </a:t>
            </a:r>
            <a:r>
              <a:rPr lang="en-US" sz="1200" b="1" dirty="0" err="1">
                <a:solidFill>
                  <a:srgbClr val="FFFF00"/>
                </a:solidFill>
                <a:latin typeface="+mn-lt"/>
              </a:rPr>
              <a:t>Archaeplastida</a:t>
            </a:r>
            <a:r>
              <a:rPr lang="en-US" sz="1200" b="1" dirty="0">
                <a:solidFill>
                  <a:srgbClr val="FFFF00"/>
                </a:solidFill>
                <a:latin typeface="+mn-lt"/>
              </a:rPr>
              <a:t> emerged as a eukaryotic supergroup after the endosymbiotic integration of a cyanobacterium (today's plastid). </a:t>
            </a:r>
            <a:r>
              <a:rPr lang="en-US" sz="1200" b="1" dirty="0" err="1">
                <a:solidFill>
                  <a:srgbClr val="FFFF00"/>
                </a:solidFill>
                <a:latin typeface="+mn-lt"/>
              </a:rPr>
              <a:t>Archaeplastida</a:t>
            </a:r>
            <a:r>
              <a:rPr lang="en-US" sz="1200" b="1" dirty="0">
                <a:solidFill>
                  <a:srgbClr val="FFFF00"/>
                </a:solidFill>
                <a:latin typeface="+mn-lt"/>
              </a:rPr>
              <a:t> comprise red and glaucophyte algae, as well as the green lineage (</a:t>
            </a:r>
            <a:r>
              <a:rPr lang="en-US" sz="1200" b="1" dirty="0" err="1">
                <a:solidFill>
                  <a:srgbClr val="FFFF00"/>
                </a:solidFill>
                <a:latin typeface="+mn-lt"/>
              </a:rPr>
              <a:t>Chloroplastida</a:t>
            </a:r>
            <a:r>
              <a:rPr lang="en-US" sz="1200" b="1" dirty="0">
                <a:solidFill>
                  <a:srgbClr val="FFFF00"/>
                </a:solidFill>
                <a:latin typeface="+mn-lt"/>
              </a:rPr>
              <a:t>). The latter splits into </a:t>
            </a:r>
            <a:r>
              <a:rPr lang="en-US" sz="1200" b="1" dirty="0" err="1">
                <a:solidFill>
                  <a:srgbClr val="FFFF00"/>
                </a:solidFill>
                <a:latin typeface="+mn-lt"/>
              </a:rPr>
              <a:t>Chlorophyta</a:t>
            </a:r>
            <a:r>
              <a:rPr lang="en-US" sz="1200" b="1" dirty="0">
                <a:solidFill>
                  <a:srgbClr val="FFFF00"/>
                </a:solidFill>
                <a:latin typeface="+mn-lt"/>
              </a:rPr>
              <a:t> and </a:t>
            </a:r>
            <a:r>
              <a:rPr lang="en-US" sz="1200" b="1" dirty="0" err="1">
                <a:solidFill>
                  <a:srgbClr val="FFFF00"/>
                </a:solidFill>
                <a:latin typeface="+mn-lt"/>
              </a:rPr>
              <a:t>Streptophyta</a:t>
            </a:r>
            <a:r>
              <a:rPr lang="en-US" sz="1200" b="1" dirty="0">
                <a:solidFill>
                  <a:srgbClr val="FFFF00"/>
                </a:solidFill>
                <a:latin typeface="+mn-lt"/>
              </a:rPr>
              <a:t>, which gradually evolved new features such as the phragmoplast, plasmodesmata, alternating generations, and polyplastidity that support life on land. Finally, the </a:t>
            </a:r>
            <a:r>
              <a:rPr lang="en-US" sz="1200" b="1" dirty="0" err="1">
                <a:solidFill>
                  <a:srgbClr val="FFFF00"/>
                </a:solidFill>
                <a:latin typeface="+mn-lt"/>
              </a:rPr>
              <a:t>Anydrophyta</a:t>
            </a:r>
            <a:r>
              <a:rPr lang="en-US" sz="1200" b="1" dirty="0">
                <a:solidFill>
                  <a:srgbClr val="FFFF00"/>
                </a:solidFill>
                <a:latin typeface="+mn-lt"/>
              </a:rPr>
              <a:t> (that can cope without a constant supply of water) achieved a transition to land and gave rise to the </a:t>
            </a:r>
            <a:r>
              <a:rPr lang="en-US" sz="1200" b="1" dirty="0" err="1">
                <a:solidFill>
                  <a:srgbClr val="FFFF00"/>
                </a:solidFill>
                <a:latin typeface="+mn-lt"/>
              </a:rPr>
              <a:t>Embryophyta</a:t>
            </a:r>
            <a:r>
              <a:rPr lang="en-US" sz="1200" b="1" dirty="0">
                <a:solidFill>
                  <a:srgbClr val="FFFF00"/>
                </a:solidFill>
                <a:latin typeface="+mn-lt"/>
              </a:rPr>
              <a:t> in which the bryophytes are sisters to the vascular plants (</a:t>
            </a:r>
            <a:r>
              <a:rPr lang="en-US" sz="1200" b="1" dirty="0" err="1">
                <a:solidFill>
                  <a:srgbClr val="FFFF00"/>
                </a:solidFill>
                <a:latin typeface="+mn-lt"/>
              </a:rPr>
              <a:t>Tracheophyta</a:t>
            </a:r>
            <a:r>
              <a:rPr lang="en-US" sz="1200" b="1" dirty="0">
                <a:solidFill>
                  <a:srgbClr val="FFFF00"/>
                </a:solidFill>
                <a:latin typeface="+mn-lt"/>
              </a:rPr>
              <a:t>). The latter comprise </a:t>
            </a:r>
            <a:r>
              <a:rPr lang="en-US" sz="1200" b="1" dirty="0" err="1">
                <a:solidFill>
                  <a:srgbClr val="FFFF00"/>
                </a:solidFill>
                <a:latin typeface="+mn-lt"/>
              </a:rPr>
              <a:t>lycophytes</a:t>
            </a:r>
            <a:r>
              <a:rPr lang="en-US" sz="1200" b="1" dirty="0">
                <a:solidFill>
                  <a:srgbClr val="FFFF00"/>
                </a:solidFill>
                <a:latin typeface="+mn-lt"/>
              </a:rPr>
              <a:t>, ferns, and seed plants (</a:t>
            </a:r>
            <a:r>
              <a:rPr lang="en-US" sz="1200" b="1" dirty="0" err="1">
                <a:solidFill>
                  <a:srgbClr val="FFFF00"/>
                </a:solidFill>
                <a:latin typeface="+mn-lt"/>
              </a:rPr>
              <a:t>Spermatophyta</a:t>
            </a:r>
            <a:r>
              <a:rPr lang="en-US" sz="1200" b="1" dirty="0">
                <a:solidFill>
                  <a:srgbClr val="FFFF00"/>
                </a:solidFill>
                <a:latin typeface="+mn-lt"/>
              </a:rPr>
              <a:t>). The gymnosperms and the flowering plants (top right) dominate today's macroscopic floral life in the majority of habitats. The elements around the phylogram provide some detail on individual aspects of plant evolution and their impact on the atmosphere. A high-resolution version of this figure can be found in the supplemental information online and at </a:t>
            </a:r>
            <a:r>
              <a:rPr lang="en-US" sz="1200" b="1" dirty="0">
                <a:solidFill>
                  <a:srgbClr val="FFFF00"/>
                </a:solidFill>
                <a:latin typeface="+mn-lt"/>
                <a:hlinkClick r:id="rId3"/>
              </a:rPr>
              <a:t>www.madland.science/greening.php</a:t>
            </a:r>
            <a:r>
              <a:rPr lang="en-US" sz="1200" b="1" dirty="0">
                <a:solidFill>
                  <a:srgbClr val="FFFF00"/>
                </a:solidFill>
                <a:latin typeface="+mn-lt"/>
              </a:rPr>
              <a:t>.</a:t>
            </a:r>
          </a:p>
        </p:txBody>
      </p:sp>
      <p:grpSp>
        <p:nvGrpSpPr>
          <p:cNvPr id="9" name="8 - Ομάδα"/>
          <p:cNvGrpSpPr>
            <a:grpSpLocks noChangeAspect="1"/>
          </p:cNvGrpSpPr>
          <p:nvPr/>
        </p:nvGrpSpPr>
        <p:grpSpPr>
          <a:xfrm>
            <a:off x="5868144" y="5766447"/>
            <a:ext cx="3364944" cy="1143727"/>
            <a:chOff x="4480560" y="5301208"/>
            <a:chExt cx="4752528" cy="1615360"/>
          </a:xfrm>
        </p:grpSpPr>
        <p:grpSp>
          <p:nvGrpSpPr>
            <p:cNvPr id="10" name="10 - Ομάδα"/>
            <p:cNvGrpSpPr/>
            <p:nvPr/>
          </p:nvGrpSpPr>
          <p:grpSpPr>
            <a:xfrm>
              <a:off x="4480560" y="5301208"/>
              <a:ext cx="4681907" cy="1287737"/>
              <a:chOff x="4480560" y="5301208"/>
              <a:chExt cx="4681907" cy="1287737"/>
            </a:xfrm>
          </p:grpSpPr>
          <p:pic>
            <p:nvPicPr>
              <p:cNvPr id="12" name="Picture 6"/>
              <p:cNvPicPr>
                <a:picLocks noChangeAspect="1" noChangeArrowheads="1"/>
              </p:cNvPicPr>
              <p:nvPr/>
            </p:nvPicPr>
            <p:blipFill>
              <a:blip r:embed="rId4" cstate="print"/>
              <a:srcRect/>
              <a:stretch>
                <a:fillRect/>
              </a:stretch>
            </p:blipFill>
            <p:spPr bwMode="auto">
              <a:xfrm>
                <a:off x="4480560" y="5301208"/>
                <a:ext cx="4681907" cy="1008112"/>
              </a:xfrm>
              <a:prstGeom prst="rect">
                <a:avLst/>
              </a:prstGeom>
              <a:noFill/>
              <a:ln w="9525">
                <a:noFill/>
                <a:miter lim="800000"/>
                <a:headEnd/>
                <a:tailEnd/>
              </a:ln>
            </p:spPr>
          </p:pic>
          <p:pic>
            <p:nvPicPr>
              <p:cNvPr id="13" name="Picture 7"/>
              <p:cNvPicPr>
                <a:picLocks noChangeAspect="1" noChangeArrowheads="1"/>
              </p:cNvPicPr>
              <p:nvPr/>
            </p:nvPicPr>
            <p:blipFill>
              <a:blip r:embed="rId5" cstate="print"/>
              <a:srcRect/>
              <a:stretch>
                <a:fillRect/>
              </a:stretch>
            </p:blipFill>
            <p:spPr bwMode="auto">
              <a:xfrm>
                <a:off x="4480560" y="6237312"/>
                <a:ext cx="4681728" cy="351633"/>
              </a:xfrm>
              <a:prstGeom prst="rect">
                <a:avLst/>
              </a:prstGeom>
              <a:noFill/>
              <a:ln w="9525">
                <a:noFill/>
                <a:miter lim="800000"/>
                <a:headEnd/>
                <a:tailEnd/>
              </a:ln>
            </p:spPr>
          </p:pic>
        </p:grpSp>
        <p:sp>
          <p:nvSpPr>
            <p:cNvPr id="11" name="10 - Ορθογώνιο"/>
            <p:cNvSpPr/>
            <p:nvPr/>
          </p:nvSpPr>
          <p:spPr>
            <a:xfrm>
              <a:off x="4480560" y="6525344"/>
              <a:ext cx="4752528" cy="391224"/>
            </a:xfrm>
            <a:prstGeom prst="rect">
              <a:avLst/>
            </a:prstGeom>
            <a:solidFill>
              <a:schemeClr val="tx1"/>
            </a:solidFill>
          </p:spPr>
          <p:txBody>
            <a:bodyPr wrap="square">
              <a:spAutoFit/>
            </a:bodyPr>
            <a:lstStyle/>
            <a:p>
              <a:r>
                <a:rPr lang="en-US" sz="1200" b="1" dirty="0">
                  <a:solidFill>
                    <a:srgbClr val="FFFF00"/>
                  </a:solidFill>
                  <a:latin typeface="+mn-lt"/>
                  <a:hlinkClick r:id="rId6"/>
                </a:rPr>
                <a:t>https://doi.org/10.1016/j.tplants.2022.05.005</a:t>
              </a:r>
              <a:endParaRPr lang="en-US" sz="1200" b="1" dirty="0">
                <a:solidFill>
                  <a:srgbClr val="FFFF00"/>
                </a:solidFill>
                <a:latin typeface="+mn-lt"/>
              </a:endParaRPr>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0" y="-5427080"/>
            <a:ext cx="9144000" cy="12312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0" y="0"/>
            <a:ext cx="9144000" cy="12312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0" y="607806"/>
            <a:ext cx="9144000" cy="5989546"/>
          </a:xfrm>
          <a:prstGeom prst="rect">
            <a:avLst/>
          </a:prstGeom>
          <a:noFill/>
          <a:ln w="9525">
            <a:noFill/>
            <a:miter lim="800000"/>
            <a:headEnd/>
            <a:tailEnd/>
          </a:ln>
        </p:spPr>
      </p:pic>
      <p:grpSp>
        <p:nvGrpSpPr>
          <p:cNvPr id="4" name="3 - Ομάδα"/>
          <p:cNvGrpSpPr>
            <a:grpSpLocks noChangeAspect="1"/>
          </p:cNvGrpSpPr>
          <p:nvPr/>
        </p:nvGrpSpPr>
        <p:grpSpPr>
          <a:xfrm>
            <a:off x="0" y="0"/>
            <a:ext cx="3364944" cy="1143727"/>
            <a:chOff x="4480560" y="5301208"/>
            <a:chExt cx="4752528" cy="1615360"/>
          </a:xfrm>
        </p:grpSpPr>
        <p:grpSp>
          <p:nvGrpSpPr>
            <p:cNvPr id="5" name="10 - Ομάδα"/>
            <p:cNvGrpSpPr/>
            <p:nvPr/>
          </p:nvGrpSpPr>
          <p:grpSpPr>
            <a:xfrm>
              <a:off x="4480560" y="5301208"/>
              <a:ext cx="4681907" cy="1287737"/>
              <a:chOff x="4480560" y="5301208"/>
              <a:chExt cx="4681907" cy="1287737"/>
            </a:xfrm>
          </p:grpSpPr>
          <p:pic>
            <p:nvPicPr>
              <p:cNvPr id="7" name="Picture 6"/>
              <p:cNvPicPr>
                <a:picLocks noChangeAspect="1" noChangeArrowheads="1"/>
              </p:cNvPicPr>
              <p:nvPr/>
            </p:nvPicPr>
            <p:blipFill>
              <a:blip r:embed="rId3" cstate="print"/>
              <a:srcRect/>
              <a:stretch>
                <a:fillRect/>
              </a:stretch>
            </p:blipFill>
            <p:spPr bwMode="auto">
              <a:xfrm>
                <a:off x="4480560" y="5301208"/>
                <a:ext cx="4681907" cy="1008112"/>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4480560" y="6237312"/>
                <a:ext cx="4681728" cy="351633"/>
              </a:xfrm>
              <a:prstGeom prst="rect">
                <a:avLst/>
              </a:prstGeom>
              <a:noFill/>
              <a:ln w="9525">
                <a:noFill/>
                <a:miter lim="800000"/>
                <a:headEnd/>
                <a:tailEnd/>
              </a:ln>
            </p:spPr>
          </p:pic>
        </p:grpSp>
        <p:sp>
          <p:nvSpPr>
            <p:cNvPr id="6" name="5 - Ορθογώνιο"/>
            <p:cNvSpPr/>
            <p:nvPr/>
          </p:nvSpPr>
          <p:spPr>
            <a:xfrm>
              <a:off x="4480560" y="6525344"/>
              <a:ext cx="4752528" cy="391224"/>
            </a:xfrm>
            <a:prstGeom prst="rect">
              <a:avLst/>
            </a:prstGeom>
            <a:solidFill>
              <a:schemeClr val="tx1"/>
            </a:solidFill>
          </p:spPr>
          <p:txBody>
            <a:bodyPr wrap="square">
              <a:spAutoFit/>
            </a:bodyPr>
            <a:lstStyle/>
            <a:p>
              <a:r>
                <a:rPr lang="en-US" sz="1200" b="1" dirty="0">
                  <a:solidFill>
                    <a:srgbClr val="FFFF00"/>
                  </a:solidFill>
                  <a:latin typeface="+mn-lt"/>
                  <a:hlinkClick r:id="rId5"/>
                </a:rPr>
                <a:t>https://doi.org/10.1016/j.tplants.2022.05.005</a:t>
              </a:r>
              <a:endParaRPr lang="en-US" sz="1200" b="1" dirty="0">
                <a:solidFill>
                  <a:srgbClr val="FFFF00"/>
                </a:solidFill>
                <a:latin typeface="+mn-lt"/>
              </a:endParaRPr>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115616" y="1412776"/>
            <a:ext cx="7295074" cy="3416320"/>
          </a:xfrm>
          <a:prstGeom prst="rect">
            <a:avLst/>
          </a:prstGeom>
          <a:noFill/>
        </p:spPr>
        <p:txBody>
          <a:bodyPr wrap="none" rtlCol="0">
            <a:spAutoFit/>
          </a:bodyPr>
          <a:lstStyle/>
          <a:p>
            <a:pPr algn="ctr"/>
            <a:r>
              <a:rPr lang="el-GR" sz="5400" b="1" dirty="0">
                <a:solidFill>
                  <a:srgbClr val="66CCFF"/>
                </a:solidFill>
                <a:latin typeface="+mn-lt"/>
              </a:rPr>
              <a:t>Η </a:t>
            </a:r>
            <a:r>
              <a:rPr lang="en-US" sz="5400" b="1" dirty="0">
                <a:solidFill>
                  <a:srgbClr val="66CCFF"/>
                </a:solidFill>
                <a:latin typeface="+mn-lt"/>
              </a:rPr>
              <a:t>‘</a:t>
            </a:r>
            <a:r>
              <a:rPr lang="el-GR" sz="5400" b="1" dirty="0">
                <a:solidFill>
                  <a:srgbClr val="66CCFF"/>
                </a:solidFill>
                <a:latin typeface="+mn-lt"/>
              </a:rPr>
              <a:t>εξελικτική έκρηξη’</a:t>
            </a:r>
          </a:p>
          <a:p>
            <a:pPr algn="ctr"/>
            <a:r>
              <a:rPr lang="el-GR" sz="5400" b="1" dirty="0">
                <a:solidFill>
                  <a:srgbClr val="66CCFF"/>
                </a:solidFill>
                <a:latin typeface="+mn-lt"/>
              </a:rPr>
              <a:t>των Αγγειοσπέρμων</a:t>
            </a:r>
          </a:p>
          <a:p>
            <a:pPr algn="ctr"/>
            <a:r>
              <a:rPr lang="el-GR" sz="5400" b="1" dirty="0">
                <a:solidFill>
                  <a:srgbClr val="66CCFF"/>
                </a:solidFill>
                <a:latin typeface="+mn-lt"/>
              </a:rPr>
              <a:t>&amp; το ‘απεχθές μυστήριο’</a:t>
            </a:r>
          </a:p>
          <a:p>
            <a:pPr algn="ctr"/>
            <a:r>
              <a:rPr lang="el-GR" sz="5400" b="1" dirty="0">
                <a:solidFill>
                  <a:srgbClr val="66CCFF"/>
                </a:solidFill>
                <a:latin typeface="+mn-lt"/>
              </a:rPr>
              <a:t>του Δαρβίνου</a:t>
            </a:r>
            <a:endParaRPr lang="en-US" sz="5400" b="1" dirty="0">
              <a:solidFill>
                <a:srgbClr val="66CCFF"/>
              </a:solidFill>
              <a:latin typeface="+mn-l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Darwintwit.PNG"/>
          <p:cNvPicPr>
            <a:picLocks noChangeAspect="1"/>
          </p:cNvPicPr>
          <p:nvPr/>
        </p:nvPicPr>
        <p:blipFill>
          <a:blip r:embed="rId3" cstate="print"/>
          <a:stretch>
            <a:fillRect/>
          </a:stretch>
        </p:blipFill>
        <p:spPr>
          <a:xfrm>
            <a:off x="443349" y="764704"/>
            <a:ext cx="8581238" cy="4824536"/>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0 - TextBox"/>
          <p:cNvSpPr txBox="1">
            <a:spLocks noChangeArrowheads="1"/>
          </p:cNvSpPr>
          <p:nvPr/>
        </p:nvSpPr>
        <p:spPr bwMode="auto">
          <a:xfrm>
            <a:off x="714253" y="4738688"/>
            <a:ext cx="7688515" cy="1569660"/>
          </a:xfrm>
          <a:prstGeom prst="rect">
            <a:avLst/>
          </a:prstGeom>
          <a:noFill/>
          <a:ln w="9525">
            <a:noFill/>
            <a:miter lim="800000"/>
            <a:headEnd/>
            <a:tailEnd/>
          </a:ln>
        </p:spPr>
        <p:txBody>
          <a:bodyPr wrap="none">
            <a:spAutoFit/>
          </a:bodyPr>
          <a:lstStyle/>
          <a:p>
            <a:pPr algn="ctr"/>
            <a:r>
              <a:rPr lang="el-GR" sz="4800" b="1" dirty="0">
                <a:solidFill>
                  <a:srgbClr val="FFCC00"/>
                </a:solidFill>
                <a:latin typeface="Calibri" pitchFamily="34" charset="0"/>
              </a:rPr>
              <a:t>Κάρολος Δαρβίνος</a:t>
            </a:r>
          </a:p>
          <a:p>
            <a:pPr algn="ctr"/>
            <a:r>
              <a:rPr lang="el-GR" sz="4800" b="1" dirty="0">
                <a:solidFill>
                  <a:srgbClr val="FFCC00"/>
                </a:solidFill>
                <a:latin typeface="Calibri" pitchFamily="34" charset="0"/>
              </a:rPr>
              <a:t>... και σπουδαίος φυτολόγος </a:t>
            </a:r>
          </a:p>
        </p:txBody>
      </p:sp>
      <p:pic>
        <p:nvPicPr>
          <p:cNvPr id="21507" name="Picture 2053" descr="12-1a Darwin"/>
          <p:cNvPicPr>
            <a:picLocks noChangeAspect="1" noChangeArrowheads="1"/>
          </p:cNvPicPr>
          <p:nvPr/>
        </p:nvPicPr>
        <p:blipFill>
          <a:blip r:embed="rId3" cstate="screen"/>
          <a:srcRect/>
          <a:stretch>
            <a:fillRect/>
          </a:stretch>
        </p:blipFill>
        <p:spPr bwMode="auto">
          <a:xfrm>
            <a:off x="142875" y="1143000"/>
            <a:ext cx="1857375" cy="2859088"/>
          </a:xfrm>
          <a:prstGeom prst="rect">
            <a:avLst/>
          </a:prstGeom>
          <a:noFill/>
          <a:ln w="9525">
            <a:noFill/>
            <a:miter lim="800000"/>
            <a:headEnd/>
            <a:tailEnd/>
          </a:ln>
        </p:spPr>
      </p:pic>
      <p:pic>
        <p:nvPicPr>
          <p:cNvPr id="21508" name="Picture 2052" descr="Charles Darwin 02"/>
          <p:cNvPicPr>
            <a:picLocks noChangeAspect="1" noChangeArrowheads="1"/>
          </p:cNvPicPr>
          <p:nvPr/>
        </p:nvPicPr>
        <p:blipFill>
          <a:blip r:embed="rId4" cstate="screen"/>
          <a:srcRect/>
          <a:stretch>
            <a:fillRect/>
          </a:stretch>
        </p:blipFill>
        <p:spPr bwMode="auto">
          <a:xfrm>
            <a:off x="4286250" y="1143000"/>
            <a:ext cx="2714625" cy="2968625"/>
          </a:xfrm>
          <a:prstGeom prst="rect">
            <a:avLst/>
          </a:prstGeom>
          <a:noFill/>
          <a:ln w="9525">
            <a:noFill/>
            <a:miter lim="800000"/>
            <a:headEnd/>
            <a:tailEnd/>
          </a:ln>
        </p:spPr>
      </p:pic>
      <p:pic>
        <p:nvPicPr>
          <p:cNvPr id="21509" name="Picture 2" descr="K:\EBE DARWIN\1880 Darwin.jpg"/>
          <p:cNvPicPr>
            <a:picLocks noChangeAspect="1" noChangeArrowheads="1"/>
          </p:cNvPicPr>
          <p:nvPr/>
        </p:nvPicPr>
        <p:blipFill>
          <a:blip r:embed="rId5" cstate="screen"/>
          <a:srcRect/>
          <a:stretch>
            <a:fillRect/>
          </a:stretch>
        </p:blipFill>
        <p:spPr bwMode="auto">
          <a:xfrm>
            <a:off x="7000875" y="1143000"/>
            <a:ext cx="2022475" cy="2847975"/>
          </a:xfrm>
          <a:prstGeom prst="rect">
            <a:avLst/>
          </a:prstGeom>
          <a:noFill/>
          <a:ln w="9525">
            <a:noFill/>
            <a:miter lim="800000"/>
            <a:headEnd/>
            <a:tailEnd/>
          </a:ln>
        </p:spPr>
      </p:pic>
      <p:pic>
        <p:nvPicPr>
          <p:cNvPr id="21510" name="Picture 4"/>
          <p:cNvPicPr>
            <a:picLocks noChangeAspect="1" noChangeArrowheads="1"/>
          </p:cNvPicPr>
          <p:nvPr/>
        </p:nvPicPr>
        <p:blipFill>
          <a:blip r:embed="rId6" cstate="screen"/>
          <a:srcRect/>
          <a:stretch>
            <a:fillRect/>
          </a:stretch>
        </p:blipFill>
        <p:spPr bwMode="auto">
          <a:xfrm>
            <a:off x="2143125" y="1154113"/>
            <a:ext cx="2384425" cy="2846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8586</TotalTime>
  <Words>5958</Words>
  <Application>Microsoft Office PowerPoint</Application>
  <PresentationFormat>Προβολή στην οθόνη (4:3)</PresentationFormat>
  <Paragraphs>531</Paragraphs>
  <Slides>131</Slides>
  <Notes>84</Notes>
  <HiddenSlides>0</HiddenSlides>
  <MMClips>0</MMClips>
  <ScaleCrop>false</ScaleCrop>
  <HeadingPairs>
    <vt:vector size="4" baseType="variant">
      <vt:variant>
        <vt:lpstr>Θέμα</vt:lpstr>
      </vt:variant>
      <vt:variant>
        <vt:i4>1</vt:i4>
      </vt:variant>
      <vt:variant>
        <vt:lpstr>Τίτλοι διαφανειών</vt:lpstr>
      </vt:variant>
      <vt:variant>
        <vt:i4>131</vt:i4>
      </vt:variant>
    </vt:vector>
  </HeadingPairs>
  <TitlesOfParts>
    <vt:vector size="132"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cthanos</dc:creator>
  <cp:lastModifiedBy>PC 11A</cp:lastModifiedBy>
  <cp:revision>405</cp:revision>
  <dcterms:created xsi:type="dcterms:W3CDTF">2015-12-13T09:33:01Z</dcterms:created>
  <dcterms:modified xsi:type="dcterms:W3CDTF">2025-11-20T11:02:14Z</dcterms:modified>
</cp:coreProperties>
</file>