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68" r:id="rId2"/>
    <p:sldId id="920" r:id="rId3"/>
    <p:sldId id="912" r:id="rId4"/>
    <p:sldId id="913" r:id="rId5"/>
    <p:sldId id="914" r:id="rId6"/>
    <p:sldId id="915" r:id="rId7"/>
    <p:sldId id="916" r:id="rId8"/>
    <p:sldId id="917" r:id="rId9"/>
    <p:sldId id="919" r:id="rId10"/>
    <p:sldId id="918" r:id="rId11"/>
    <p:sldId id="906" r:id="rId12"/>
    <p:sldId id="907" r:id="rId13"/>
    <p:sldId id="720" r:id="rId14"/>
    <p:sldId id="721" r:id="rId15"/>
    <p:sldId id="722" r:id="rId16"/>
    <p:sldId id="723" r:id="rId17"/>
    <p:sldId id="724" r:id="rId18"/>
    <p:sldId id="725" r:id="rId19"/>
    <p:sldId id="726" r:id="rId20"/>
    <p:sldId id="727" r:id="rId21"/>
    <p:sldId id="728" r:id="rId22"/>
    <p:sldId id="729" r:id="rId23"/>
    <p:sldId id="730" r:id="rId24"/>
    <p:sldId id="731" r:id="rId25"/>
    <p:sldId id="732" r:id="rId26"/>
    <p:sldId id="733" r:id="rId27"/>
    <p:sldId id="734" r:id="rId28"/>
    <p:sldId id="735" r:id="rId29"/>
    <p:sldId id="736" r:id="rId30"/>
    <p:sldId id="737" r:id="rId31"/>
    <p:sldId id="738" r:id="rId32"/>
    <p:sldId id="739" r:id="rId33"/>
    <p:sldId id="740" r:id="rId34"/>
    <p:sldId id="741" r:id="rId35"/>
    <p:sldId id="742" r:id="rId36"/>
    <p:sldId id="743" r:id="rId37"/>
    <p:sldId id="744" r:id="rId38"/>
    <p:sldId id="745" r:id="rId39"/>
    <p:sldId id="705" r:id="rId40"/>
    <p:sldId id="812" r:id="rId41"/>
    <p:sldId id="706" r:id="rId42"/>
    <p:sldId id="921" r:id="rId43"/>
    <p:sldId id="818" r:id="rId44"/>
    <p:sldId id="707" r:id="rId45"/>
    <p:sldId id="908" r:id="rId46"/>
    <p:sldId id="900" r:id="rId47"/>
    <p:sldId id="910" r:id="rId48"/>
    <p:sldId id="710" r:id="rId49"/>
    <p:sldId id="708" r:id="rId50"/>
    <p:sldId id="711" r:id="rId51"/>
    <p:sldId id="712" r:id="rId52"/>
    <p:sldId id="713" r:id="rId53"/>
    <p:sldId id="813" r:id="rId54"/>
    <p:sldId id="714" r:id="rId55"/>
    <p:sldId id="715" r:id="rId56"/>
    <p:sldId id="814" r:id="rId57"/>
    <p:sldId id="716" r:id="rId58"/>
    <p:sldId id="717" r:id="rId59"/>
    <p:sldId id="718" r:id="rId60"/>
    <p:sldId id="719" r:id="rId61"/>
    <p:sldId id="901" r:id="rId62"/>
    <p:sldId id="909" r:id="rId6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C1C"/>
    <a:srgbClr val="99FF33"/>
    <a:srgbClr val="008000"/>
    <a:srgbClr val="0066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387" autoAdjust="0"/>
  </p:normalViewPr>
  <p:slideViewPr>
    <p:cSldViewPr>
      <p:cViewPr varScale="1">
        <p:scale>
          <a:sx n="100" d="100"/>
          <a:sy n="100" d="100"/>
        </p:scale>
        <p:origin x="191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86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E0D2FF-0A9F-4A8A-B2F5-5721D529B42D}" type="datetimeFigureOut">
              <a:rPr lang="el-GR" smtClean="0"/>
              <a:pPr/>
              <a:t>13/11/2025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66A10-1CC5-4B26-9060-52F1EA37621F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WttTYrw3HU&amp;t=1115s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books/NBK9839/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sinauer.com/" TargetMode="External"/></Relationships>
</file>

<file path=ppt/notesSlides/_rels/notes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WttTYrw3HU&amp;t=1115s" TargetMode="External"/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s.wikipedia.org/wiki/Usuario:Maulucioni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WttTYrw3HU&amp;t=1115s" TargetMode="External"/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Ricard</a:t>
            </a:r>
            <a:r>
              <a:rPr lang="en-US" dirty="0"/>
              <a:t> (1970) Atlas de </a:t>
            </a:r>
            <a:r>
              <a:rPr lang="en-US" dirty="0" err="1"/>
              <a:t>Biologie</a:t>
            </a:r>
            <a:r>
              <a:rPr lang="en-US" dirty="0"/>
              <a:t>. Stock, Paris.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66A10-1CC5-4B26-9060-52F1EA37621F}" type="slidenum">
              <a:rPr lang="el-GR" smtClean="0"/>
              <a:pPr/>
              <a:t>3</a:t>
            </a:fld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Futuyma</a:t>
            </a:r>
            <a:r>
              <a:rPr lang="el-G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Kirkpatrick</a:t>
            </a:r>
            <a:r>
              <a:rPr lang="el-G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(2019) Εξέλιξη.</a:t>
            </a:r>
            <a:r>
              <a:rPr lang="el-GR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</a:t>
            </a:r>
            <a:r>
              <a:rPr lang="el-GR" sz="1200" b="0" i="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η</a:t>
            </a:r>
            <a:r>
              <a:rPr lang="el-G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αμερικανική, 1</a:t>
            </a:r>
            <a:r>
              <a:rPr lang="el-GR" sz="1200" b="0" i="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η</a:t>
            </a:r>
            <a:r>
              <a:rPr lang="el-G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ελληνική έκδοση.</a:t>
            </a:r>
            <a:r>
              <a:rPr lang="el-GR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Εκδόσεις </a:t>
            </a:r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Utopia. </a:t>
            </a:r>
            <a:r>
              <a:rPr lang="el-GR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Αθήνα.</a:t>
            </a:r>
            <a:endParaRPr lang="en-US" b="0" dirty="0"/>
          </a:p>
          <a:p>
            <a:endParaRPr lang="el-GR" dirty="0"/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B7D1E-6A30-480F-AE6F-33C6B87B301E}" type="slidenum">
              <a:rPr lang="el-GR" smtClean="0"/>
              <a:pPr/>
              <a:t>14</a:t>
            </a:fld>
            <a:endParaRPr 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 dirty="0"/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B7D1E-6A30-480F-AE6F-33C6B87B301E}" type="slidenum">
              <a:rPr lang="el-GR" smtClean="0"/>
              <a:pPr/>
              <a:t>15</a:t>
            </a:fld>
            <a:endParaRPr 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l-GR" dirty="0"/>
              <a:t>Βλ. #37</a:t>
            </a:r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B7D1E-6A30-480F-AE6F-33C6B87B301E}" type="slidenum">
              <a:rPr lang="el-GR" smtClean="0"/>
              <a:pPr/>
              <a:t>16</a:t>
            </a:fld>
            <a:endParaRPr lang="el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/>
              <a:t>Βλ. #37</a:t>
            </a:r>
          </a:p>
          <a:p>
            <a:endParaRPr lang="el-GR" dirty="0"/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B7D1E-6A30-480F-AE6F-33C6B87B301E}" type="slidenum">
              <a:rPr lang="el-GR" smtClean="0"/>
              <a:pPr/>
              <a:t>17</a:t>
            </a:fld>
            <a:endParaRPr lang="el-G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Βασίζεται</a:t>
            </a:r>
            <a:r>
              <a:rPr lang="el-GR" baseline="0" dirty="0"/>
              <a:t> στο βιβλίο </a:t>
            </a:r>
            <a:r>
              <a:rPr lang="en-US" baseline="0" dirty="0"/>
              <a:t>The Evolutionary Biology of Plants, K.J. </a:t>
            </a:r>
            <a:r>
              <a:rPr lang="en-US" baseline="0" dirty="0" err="1"/>
              <a:t>Niklas</a:t>
            </a:r>
            <a:r>
              <a:rPr lang="en-US" baseline="0" dirty="0"/>
              <a:t>, 1996</a:t>
            </a:r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66A10-1CC5-4B26-9060-52F1EA37621F}" type="slidenum">
              <a:rPr lang="el-GR" smtClean="0"/>
              <a:pPr/>
              <a:t>18</a:t>
            </a:fld>
            <a:endParaRPr lang="el-G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Tashiro</a:t>
            </a:r>
            <a:r>
              <a:rPr lang="en-U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T., Ishida, A., Hori, M.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 al.</a:t>
            </a:r>
            <a:r>
              <a:rPr lang="en-U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Early trace of life from 3.95 </a:t>
            </a:r>
            <a:r>
              <a:rPr lang="en-US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</a:t>
            </a:r>
            <a:r>
              <a:rPr lang="en-U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sedimentary rocks in Labrador, Canada.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Nature</a:t>
            </a:r>
            <a:r>
              <a:rPr lang="en-U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549, 516–518 (2017). https://doi.org/10.1038/nature24019</a:t>
            </a:r>
            <a:endParaRPr lang="en-US" sz="1200" b="1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conclude that the graphite from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clastic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sedimentary rocks in the</a:t>
            </a:r>
          </a:p>
          <a:p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Saglek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Block has a biogenic origin and the primary δ 13Corg and δ 13Ccarb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values were estimated to be less than − 28.2 and greater than − 2.6‰,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respectively. As a result, the isotopic fractionation between graphite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carbonate (δ 13Ccarb–δ 13Corg) reached − 25.6‰ more than those in</a:t>
            </a:r>
          </a:p>
          <a:p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turbidite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-derived sedimentary rocks of the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Isua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supracrustal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belt6. The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 fractionation provides the oldest evidence for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autotrophs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using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reductive acetyl-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CoA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pathway or the Calvin cycle, over 3.95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(Extended Data Fig. 5).</a:t>
            </a:r>
          </a:p>
          <a:p>
            <a:r>
              <a:rPr lang="el-G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Εχουν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διατυπωθεί επιφυλάξεις 1. για την ακρίβεια της χρονολόγησης και 2. για την πιθανότητα ο λόγος δ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C13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να επηρεάζεται από τη δραστηριότητα πρόσκρουσης μετεωριτών. Σε κάθε περίπτωση γίνεται δεκτή ως αρχαιότερη εμφάνιση ιχνών ζωής τα 3,8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GA. 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Μία εργασία του 2015 που αναφέρει παρουσία </a:t>
            </a:r>
            <a:r>
              <a:rPr lang="el-G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βιογενούς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γραφίτη εγκλωβισμένου σε κόκκο </a:t>
            </a:r>
            <a:r>
              <a:rPr lang="el-G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ζιρκόν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με ηλικία 4,1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μάλλον δεν γίνεται ευρύτερα αποδεκτή.</a:t>
            </a:r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66A10-1CC5-4B26-9060-52F1EA37621F}" type="slidenum">
              <a:rPr lang="el-GR" smtClean="0"/>
              <a:pPr/>
              <a:t>19</a:t>
            </a:fld>
            <a:endParaRPr lang="el-G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66A10-1CC5-4B26-9060-52F1EA37621F}" type="slidenum">
              <a:rPr lang="el-GR" smtClean="0"/>
              <a:pPr/>
              <a:t>20</a:t>
            </a:fld>
            <a:endParaRPr lang="el-G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Raven, Evert &amp; </a:t>
            </a:r>
            <a:r>
              <a:rPr lang="en-US" sz="1200" b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Eichhorn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(2014) Βιολογία των Φυτών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l-GR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8η 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Αμερικανική-1η Ελληνική Έκδοση, </a:t>
            </a:r>
            <a:r>
              <a:rPr lang="el-GR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Εκδόσεις </a:t>
            </a:r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Utopia. </a:t>
            </a:r>
            <a:r>
              <a:rPr lang="el-GR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Αθήνα.</a:t>
            </a:r>
            <a:endParaRPr lang="fr-FR" altLang="el-GR" dirty="0"/>
          </a:p>
          <a:p>
            <a:endParaRPr lang="el-GR" dirty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17841-2515-484C-8EF6-17975B123F43}" type="slidenum">
              <a:rPr lang="el-GR" smtClean="0"/>
              <a:pPr/>
              <a:t>21</a:t>
            </a:fld>
            <a:endParaRPr lang="el-G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l-GR" altLang="el-GR" dirty="0" err="1"/>
              <a:t>Φωτ</a:t>
            </a:r>
            <a:r>
              <a:rPr lang="el-GR" altLang="el-GR" baseline="0" dirty="0"/>
              <a:t>. Κ. Θάνος</a:t>
            </a:r>
            <a:endParaRPr lang="el-GR" altLang="el-GR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DB5560-8D76-42E1-B381-ADEDA6318A30}" type="slidenum">
              <a:rPr lang="el-GR" altLang="el-GR" smtClean="0"/>
              <a:pPr/>
              <a:t>22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Starr, Evers &amp; Starr (2014) 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Βιολογία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Βασικές Έννοιες και Αρχές.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</a:t>
            </a:r>
            <a:r>
              <a:rPr lang="el-GR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η 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Αμερικανική-1η Ελληνική Έκδοση, </a:t>
            </a:r>
            <a:r>
              <a:rPr lang="el-GR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Εκδόσεις </a:t>
            </a:r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Utopia. </a:t>
            </a:r>
            <a:r>
              <a:rPr lang="el-GR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Αθήνα.</a:t>
            </a:r>
            <a:endParaRPr lang="el-GR" alt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66A10-1CC5-4B26-9060-52F1EA37621F}" type="slidenum">
              <a:rPr lang="el-GR" smtClean="0"/>
              <a:pPr/>
              <a:t>23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Ricard</a:t>
            </a:r>
            <a:r>
              <a:rPr lang="en-US" dirty="0"/>
              <a:t> (1970) Atlas de </a:t>
            </a:r>
            <a:r>
              <a:rPr lang="en-US" dirty="0" err="1"/>
              <a:t>Biologie</a:t>
            </a:r>
            <a:r>
              <a:rPr lang="en-US" dirty="0"/>
              <a:t>. Stock, Paris.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err="1"/>
              <a:t>Φωτ</a:t>
            </a:r>
            <a:r>
              <a:rPr lang="el-GR" dirty="0"/>
              <a:t>.</a:t>
            </a:r>
            <a:r>
              <a:rPr lang="el-GR" baseline="0" dirty="0"/>
              <a:t> Κ. Θάνος</a:t>
            </a:r>
            <a:endParaRPr lang="en-US" dirty="0"/>
          </a:p>
          <a:p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66A10-1CC5-4B26-9060-52F1EA37621F}" type="slidenum">
              <a:rPr lang="el-GR" smtClean="0"/>
              <a:pPr/>
              <a:t>4</a:t>
            </a:fld>
            <a:endParaRPr lang="el-G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EE0F50-88DA-4BBA-A5D6-00CD6EB6295F}" type="slidenum">
              <a:rPr lang="el-GR" smtClean="0"/>
              <a:pPr/>
              <a:t>24</a:t>
            </a:fld>
            <a:endParaRPr lang="el-G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CF277E-B6D6-41FD-AF2E-DCE3DFD19D3B}" type="slidenum">
              <a:rPr lang="el-GR" smtClean="0"/>
              <a:pPr/>
              <a:t>25</a:t>
            </a:fld>
            <a:endParaRPr lang="el-G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Raven, Evert &amp; </a:t>
            </a:r>
            <a:r>
              <a:rPr lang="en-US" sz="1200" b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Eichhorn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(2014) Βιολογία των Φυτών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l-GR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8η 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Αμερικανική-1η Ελληνική Έκδοση, </a:t>
            </a:r>
            <a:r>
              <a:rPr lang="el-GR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Εκδόσεις </a:t>
            </a:r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Utopia. </a:t>
            </a:r>
            <a:r>
              <a:rPr lang="el-GR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Αθήνα.</a:t>
            </a:r>
            <a:endParaRPr lang="fr-FR" altLang="el-GR" dirty="0"/>
          </a:p>
          <a:p>
            <a:endParaRPr lang="el-GR" dirty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61FBCA-70AC-4379-A7E3-6AAA6F4824DB}" type="slidenum">
              <a:rPr lang="el-GR" smtClean="0"/>
              <a:pPr/>
              <a:t>26</a:t>
            </a:fld>
            <a:endParaRPr lang="el-G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C784B8-678E-4F95-A06C-BD0CF7F379D8}" type="slidenum">
              <a:rPr lang="el-GR" smtClean="0"/>
              <a:pPr/>
              <a:t>27</a:t>
            </a:fld>
            <a:endParaRPr lang="el-G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Raven, Evert &amp; </a:t>
            </a:r>
            <a:r>
              <a:rPr lang="en-US" sz="1200" b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Eichhorn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(2014) Βιολογία των Φυτών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l-GR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8η 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Αμερικανική-1η Ελληνική Έκδοση, </a:t>
            </a:r>
            <a:r>
              <a:rPr lang="el-GR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Εκδόσεις </a:t>
            </a:r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Utopia. </a:t>
            </a:r>
            <a:r>
              <a:rPr lang="el-GR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Αθήνα.</a:t>
            </a:r>
            <a:endParaRPr lang="fr-FR" altLang="el-GR" dirty="0"/>
          </a:p>
          <a:p>
            <a:endParaRPr lang="el-GR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CA2472-BCE8-4D4A-8606-90FDAA168626}" type="slidenum">
              <a:rPr lang="el-GR" smtClean="0"/>
              <a:pPr/>
              <a:t>28</a:t>
            </a:fld>
            <a:endParaRPr lang="el-G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 altLang="el-GR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161420-9025-4AEC-BF6E-2B208E9DCC50}" type="slidenum">
              <a:rPr lang="el-GR" altLang="el-GR" smtClean="0"/>
              <a:pPr/>
              <a:t>29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25CA1A-F90C-43FA-B043-305E461C76E2}" type="slidenum">
              <a:rPr lang="el-GR" altLang="el-GR" smtClean="0"/>
              <a:pPr/>
              <a:t>30</a:t>
            </a:fld>
            <a:endParaRPr lang="el-GR" altLang="el-GR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68338"/>
            <a:ext cx="4618037" cy="3463925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4513"/>
            <a:ext cx="5008563" cy="4127500"/>
          </a:xfrm>
          <a:noFill/>
          <a:ln/>
        </p:spPr>
        <p:txBody>
          <a:bodyPr lIns="88615" tIns="44307" rIns="88615" bIns="44307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3"/>
              </a:rPr>
              <a:t>https://www.youtube.com/watch?v=MWttTYrw3HU&amp;t=1115s</a:t>
            </a:r>
            <a:endParaRPr lang="en-US" sz="1200" dirty="0"/>
          </a:p>
          <a:p>
            <a:endParaRPr lang="fr-FR" altLang="el-GR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CA2472-BCE8-4D4A-8606-90FDAA168626}" type="slidenum">
              <a:rPr lang="el-GR" smtClean="0"/>
              <a:pPr/>
              <a:t>31</a:t>
            </a:fld>
            <a:endParaRPr lang="el-G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CA2472-BCE8-4D4A-8606-90FDAA168626}" type="slidenum">
              <a:rPr lang="el-GR" smtClean="0"/>
              <a:pPr/>
              <a:t>32</a:t>
            </a:fld>
            <a:endParaRPr lang="el-G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7271A98-DDBF-434D-9440-7F329A00CE96}" type="slidenum">
              <a:rPr lang="el-GR" altLang="el-GR"/>
              <a:pPr>
                <a:spcBef>
                  <a:spcPct val="0"/>
                </a:spcBef>
              </a:pPr>
              <a:t>33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051699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Ricard</a:t>
            </a:r>
            <a:r>
              <a:rPr lang="en-US" dirty="0"/>
              <a:t> (1970) Atlas de </a:t>
            </a:r>
            <a:r>
              <a:rPr lang="en-US" dirty="0" err="1"/>
              <a:t>Biologie</a:t>
            </a:r>
            <a:r>
              <a:rPr lang="en-US" dirty="0"/>
              <a:t>. Stock, Paris.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err="1"/>
              <a:t>Φωτ</a:t>
            </a:r>
            <a:r>
              <a:rPr lang="el-GR" dirty="0"/>
              <a:t>.</a:t>
            </a:r>
            <a:r>
              <a:rPr lang="el-GR" baseline="0" dirty="0"/>
              <a:t> Κ. Θάνος</a:t>
            </a:r>
            <a:endParaRPr lang="en-US" dirty="0"/>
          </a:p>
          <a:p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66A10-1CC5-4B26-9060-52F1EA37621F}" type="slidenum">
              <a:rPr lang="el-GR" smtClean="0"/>
              <a:pPr/>
              <a:t>5</a:t>
            </a:fld>
            <a:endParaRPr lang="el-G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CA2472-BCE8-4D4A-8606-90FDAA168626}" type="slidenum">
              <a:rPr lang="el-GR" smtClean="0"/>
              <a:pPr/>
              <a:t>34</a:t>
            </a:fld>
            <a:endParaRPr lang="el-G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7271A98-DDBF-434D-9440-7F329A00CE96}" type="slidenum">
              <a:rPr lang="el-GR" altLang="el-GR"/>
              <a:pPr>
                <a:spcBef>
                  <a:spcPct val="0"/>
                </a:spcBef>
              </a:pPr>
              <a:t>35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0516995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D640AD-2FE9-4DE6-B77C-0E9193BBFD73}" type="slidenum">
              <a:rPr lang="el-GR" smtClean="0"/>
              <a:pPr/>
              <a:t>36</a:t>
            </a:fld>
            <a:endParaRPr lang="el-GR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68338"/>
            <a:ext cx="4618037" cy="3463925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4513"/>
            <a:ext cx="5008563" cy="4127500"/>
          </a:xfrm>
          <a:noFill/>
          <a:ln/>
        </p:spPr>
        <p:txBody>
          <a:bodyPr lIns="88615" tIns="44307" rIns="88615" bIns="44307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Raven, Evert &amp; </a:t>
            </a:r>
            <a:r>
              <a:rPr lang="en-US" sz="1200" b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Eichhorn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(2014) Βιολογία των Φυτών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l-GR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8η 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Αμερικανική-1η Ελληνική Έκδοση, </a:t>
            </a:r>
            <a:r>
              <a:rPr lang="el-GR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Εκδόσεις </a:t>
            </a:r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Utopia. </a:t>
            </a:r>
            <a:r>
              <a:rPr lang="el-GR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Αθήνα.</a:t>
            </a:r>
            <a:endParaRPr lang="fr-FR" altLang="el-GR" dirty="0"/>
          </a:p>
          <a:p>
            <a:endParaRPr lang="fr-FR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CA2472-BCE8-4D4A-8606-90FDAA168626}" type="slidenum">
              <a:rPr lang="el-GR" smtClean="0"/>
              <a:pPr/>
              <a:t>37</a:t>
            </a:fld>
            <a:endParaRPr lang="el-G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CA2472-BCE8-4D4A-8606-90FDAA168626}" type="slidenum">
              <a:rPr lang="el-GR" smtClean="0"/>
              <a:pPr/>
              <a:t>38</a:t>
            </a:fld>
            <a:endParaRPr lang="el-G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l-GR">
                <a:latin typeface="Arial" panose="020B0604020202020204" pitchFamily="34" charset="0"/>
              </a:rPr>
              <a:t>RCO2 = times of CO2 per Quaternary average</a:t>
            </a:r>
            <a:endParaRPr lang="el-GR" altLang="el-GR">
              <a:latin typeface="Arial" panose="020B0604020202020204" pitchFamily="34" charset="0"/>
            </a:endParaRPr>
          </a:p>
        </p:txBody>
      </p:sp>
      <p:sp>
        <p:nvSpPr>
          <p:cNvPr id="7578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1392DBE-7935-44CD-9706-B396C0A294D6}" type="slidenum">
              <a:rPr lang="fr-FR" altLang="el-GR" sz="1200">
                <a:latin typeface="Arial" panose="020B0604020202020204" pitchFamily="34" charset="0"/>
              </a:rPr>
              <a:pPr/>
              <a:t>39</a:t>
            </a:fld>
            <a:endParaRPr lang="fr-FR" altLang="el-GR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3853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 altLang="el-GR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8E8D59-A381-4694-8988-4F02FCFC65E2}" type="slidenum">
              <a:rPr lang="fr-FR" altLang="el-GR" smtClean="0"/>
              <a:pPr>
                <a:defRPr/>
              </a:pPr>
              <a:t>40</a:t>
            </a:fld>
            <a:endParaRPr lang="fr-FR" altLang="el-G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 altLang="el-GR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8E8D59-A381-4694-8988-4F02FCFC65E2}" type="slidenum">
              <a:rPr lang="fr-FR" altLang="el-GR" smtClean="0"/>
              <a:pPr>
                <a:defRPr/>
              </a:pPr>
              <a:t>41</a:t>
            </a:fld>
            <a:endParaRPr lang="fr-FR" altLang="el-G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 altLang="el-GR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8E8D59-A381-4694-8988-4F02FCFC65E2}" type="slidenum">
              <a:rPr lang="fr-FR" altLang="el-GR" smtClean="0"/>
              <a:pPr>
                <a:defRPr/>
              </a:pPr>
              <a:t>42</a:t>
            </a:fld>
            <a:endParaRPr lang="fr-FR" altLang="el-G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17471-3D19-47C5-B768-DF50AB041DF3}" type="slidenum">
              <a:rPr lang="el-GR" smtClean="0"/>
              <a:pPr/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244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Yin-Long QIU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Alexander B. TAYLOR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Hilary A.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McMANUS</a:t>
            </a:r>
            <a:endParaRPr lang="el-GR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Evolution of the life cycle in land plants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Journal of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Systematics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Evolution 50 (3): 171–194 (2012)</a:t>
            </a:r>
            <a:endParaRPr lang="en-US" dirty="0"/>
          </a:p>
          <a:p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66A10-1CC5-4B26-9060-52F1EA37621F}" type="slidenum">
              <a:rPr lang="el-GR" smtClean="0"/>
              <a:pPr/>
              <a:t>6</a:t>
            </a:fld>
            <a:endParaRPr lang="el-G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17471-3D19-47C5-B768-DF50AB041DF3}" type="slidenum">
              <a:rPr lang="el-GR" smtClean="0"/>
              <a:pPr/>
              <a:t>44</a:t>
            </a:fld>
            <a:endParaRPr lang="el-G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l-GR">
                <a:latin typeface="Arial" panose="020B0604020202020204" pitchFamily="34" charset="0"/>
              </a:rPr>
              <a:t>RCO2 = times of CO2 per Quaternary average</a:t>
            </a:r>
            <a:endParaRPr lang="el-GR" altLang="el-GR">
              <a:latin typeface="Arial" panose="020B0604020202020204" pitchFamily="34" charset="0"/>
            </a:endParaRPr>
          </a:p>
        </p:txBody>
      </p:sp>
      <p:sp>
        <p:nvSpPr>
          <p:cNvPr id="7578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1392DBE-7935-44CD-9706-B396C0A294D6}" type="slidenum">
              <a:rPr lang="fr-FR" altLang="el-GR" sz="1200">
                <a:latin typeface="Arial" panose="020B0604020202020204" pitchFamily="34" charset="0"/>
              </a:rPr>
              <a:pPr/>
              <a:t>45</a:t>
            </a:fld>
            <a:endParaRPr lang="fr-FR" altLang="el-GR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3853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8EB92D-E5BD-42D2-9600-D4440D8F8EC3}" type="slidenum">
              <a:rPr lang="el-GR" alt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17471-3D19-47C5-B768-DF50AB041DF3}" type="slidenum">
              <a:rPr lang="el-GR" smtClean="0"/>
              <a:pPr/>
              <a:t>49</a:t>
            </a:fld>
            <a:endParaRPr lang="el-G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66A10-1CC5-4B26-9060-52F1EA37621F}" type="slidenum">
              <a:rPr lang="el-GR" smtClean="0"/>
              <a:pPr/>
              <a:t>51</a:t>
            </a:fld>
            <a:endParaRPr lang="el-G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17471-3D19-47C5-B768-DF50AB041DF3}" type="slidenum">
              <a:rPr lang="el-GR" smtClean="0"/>
              <a:pPr/>
              <a:t>53</a:t>
            </a:fld>
            <a:endParaRPr lang="el-G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Raven, Evert &amp; </a:t>
            </a:r>
            <a:r>
              <a:rPr lang="en-US" sz="1200" b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Eichhorn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(2014) Βιολογία των Φυτών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l-GR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8η 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Αμερικανική-1η Ελληνική Έκδοση, </a:t>
            </a:r>
            <a:r>
              <a:rPr lang="el-GR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Εκδόσεις </a:t>
            </a:r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Utopia. </a:t>
            </a:r>
            <a:r>
              <a:rPr lang="el-GR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Αθήνα.</a:t>
            </a:r>
            <a:endParaRPr lang="fr-FR" altLang="el-GR" dirty="0"/>
          </a:p>
          <a:p>
            <a:endParaRPr lang="el-GR" dirty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964DC1-F25B-49F8-960E-3B10C0D46868}" type="slidenum">
              <a:rPr lang="el-GR" smtClean="0"/>
              <a:pPr/>
              <a:t>55</a:t>
            </a:fld>
            <a:endParaRPr lang="el-G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17471-3D19-47C5-B768-DF50AB041DF3}" type="slidenum">
              <a:rPr lang="el-GR" smtClean="0"/>
              <a:pPr/>
              <a:t>56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28608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Cell, 2nd edition</a:t>
            </a:r>
          </a:p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Molecular Approach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Geoffrey M Cooper.</a:t>
            </a:r>
          </a:p>
          <a:p>
            <a:pPr algn="l"/>
            <a:r>
              <a:rPr lang="en-US" b="0" i="0" u="none" strike="noStrike" dirty="0">
                <a:solidFill>
                  <a:srgbClr val="2F4A8B"/>
                </a:solidFill>
                <a:effectLst/>
                <a:latin typeface="arial" panose="020B0604020202020204" pitchFamily="34" charset="0"/>
                <a:hlinkClick r:id="rId3"/>
              </a:rPr>
              <a:t>Author Information</a:t>
            </a: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Sunderland (MA): </a:t>
            </a:r>
            <a:r>
              <a:rPr lang="en-US" b="0" i="0" dirty="0">
                <a:solidFill>
                  <a:srgbClr val="2F4A8B"/>
                </a:solidFill>
                <a:effectLst/>
                <a:latin typeface="arial" panose="020B0604020202020204" pitchFamily="34" charset="0"/>
                <a:hlinkClick r:id="rId4"/>
              </a:rPr>
              <a:t>Sinauer Associates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; 2000.ISBN-10: 0-87893-106-6</a:t>
            </a:r>
          </a:p>
          <a:p>
            <a:endParaRPr lang="el-GR" dirty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17471-3D19-47C5-B768-DF50AB041DF3}" type="slidenum">
              <a:rPr lang="el-GR" smtClean="0"/>
              <a:pPr/>
              <a:t>57</a:t>
            </a:fld>
            <a:endParaRPr lang="el-G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3"/>
              </a:rPr>
              <a:t>https://www.youtube.com/watch?v=MWttTYrw3HU&amp;t=1115s</a:t>
            </a:r>
            <a:endParaRPr lang="en-US" sz="1200" dirty="0"/>
          </a:p>
          <a:p>
            <a:endParaRPr lang="el-GR" dirty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17471-3D19-47C5-B768-DF50AB041DF3}" type="slidenum">
              <a:rPr lang="el-GR" smtClean="0"/>
              <a:pPr/>
              <a:t>58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Phylogenetic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plant tree, showing the major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clades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traditional groups. Monophyletic groups are in black and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paraphyletics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blue. </a:t>
            </a:r>
            <a:r>
              <a:rPr lang="fr-F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 </a:t>
            </a:r>
            <a:r>
              <a:rPr lang="fr-FR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February</a:t>
            </a:r>
            <a:r>
              <a:rPr lang="fr-F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2016.</a:t>
            </a:r>
            <a:r>
              <a:rPr lang="fr-FR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1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Mauricio </a:t>
            </a:r>
            <a:r>
              <a:rPr lang="fr-FR" sz="1200" b="0" i="1" u="none" strike="noStrike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Lucioni</a:t>
            </a:r>
            <a:r>
              <a:rPr lang="fr-FR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fr-FR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de Lima, </a:t>
            </a:r>
            <a:r>
              <a:rPr lang="fr-FR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Perú</a:t>
            </a:r>
            <a:r>
              <a:rPr lang="fr-FR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66A10-1CC5-4B26-9060-52F1EA37621F}" type="slidenum">
              <a:rPr lang="el-GR" smtClean="0"/>
              <a:pPr/>
              <a:t>7</a:t>
            </a:fld>
            <a:endParaRPr lang="el-G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1631F5-1B69-447E-9EAD-B603E7A5E159}" type="slidenum">
              <a:rPr lang="el-GR" altLang="el-GR" smtClean="0"/>
              <a:pPr/>
              <a:t>59</a:t>
            </a:fld>
            <a:endParaRPr lang="el-GR" altLang="el-GR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68338"/>
            <a:ext cx="4618037" cy="3463925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4513"/>
            <a:ext cx="5008563" cy="4127500"/>
          </a:xfrm>
          <a:noFill/>
          <a:ln/>
        </p:spPr>
        <p:txBody>
          <a:bodyPr lIns="88615" tIns="44307" rIns="88615" bIns="44307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3"/>
              </a:rPr>
              <a:t>https://www.youtube.com/watch?v=MWttTYrw3HU&amp;t=1115s</a:t>
            </a:r>
            <a:endParaRPr lang="en-US" sz="1200" dirty="0"/>
          </a:p>
          <a:p>
            <a:endParaRPr lang="fr-FR" altLang="el-GR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 dirty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964DC1-F25B-49F8-960E-3B10C0D46868}" type="slidenum">
              <a:rPr lang="el-GR" smtClean="0"/>
              <a:pPr/>
              <a:t>60</a:t>
            </a:fld>
            <a:endParaRPr lang="el-G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/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2B7D1E-6A30-480F-AE6F-33C6B87B301E}" type="slidenum">
              <a:rPr lang="el-GR" smtClean="0"/>
              <a:pPr/>
              <a:t>61</a:t>
            </a:fld>
            <a:endParaRPr lang="el-G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17471-3D19-47C5-B768-DF50AB041DF3}" type="slidenum">
              <a:rPr lang="el-GR" smtClean="0"/>
              <a:pPr/>
              <a:t>62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KewScience</a:t>
            </a:r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66A10-1CC5-4B26-9060-52F1EA37621F}" type="slidenum">
              <a:rPr lang="el-GR" smtClean="0"/>
              <a:pPr/>
              <a:t>8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8A9439-A07D-497C-9C81-A74E4188E8D2}" type="slidenum">
              <a:rPr lang="el-GR" alt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66A10-1CC5-4B26-9060-52F1EA37621F}" type="slidenum">
              <a:rPr lang="el-GR" smtClean="0"/>
              <a:pPr/>
              <a:t>11</a:t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8EB92D-E5BD-42D2-9600-D4440D8F8EC3}" type="slidenum">
              <a:rPr lang="el-GR" altLang="el-G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l-GR" alt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7E73-1597-4B2C-AD0C-CE1DA10901A6}" type="datetimeFigureOut">
              <a:rPr lang="el-GR" smtClean="0"/>
              <a:pPr/>
              <a:t>13/11/2025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BB8B-197A-4270-B23A-8D060366524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7E73-1597-4B2C-AD0C-CE1DA10901A6}" type="datetimeFigureOut">
              <a:rPr lang="el-GR" smtClean="0"/>
              <a:pPr/>
              <a:t>13/11/2025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BB8B-197A-4270-B23A-8D060366524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7E73-1597-4B2C-AD0C-CE1DA10901A6}" type="datetimeFigureOut">
              <a:rPr lang="el-GR" smtClean="0"/>
              <a:pPr/>
              <a:t>13/11/2025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BB8B-197A-4270-B23A-8D060366524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F5FAC-FD9D-4E5E-A545-E5CC4CC5D74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 txBox="1">
            <a:spLocks/>
          </p:cNvSpPr>
          <p:nvPr userDrawn="1"/>
        </p:nvSpPr>
        <p:spPr bwMode="auto">
          <a:xfrm>
            <a:off x="6324600" y="6477000"/>
            <a:ext cx="2600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sz="850" dirty="0">
                <a:latin typeface="+mj-lt"/>
                <a:ea typeface="+mj-ea"/>
                <a:cs typeface="+mj-cs"/>
              </a:rPr>
              <a:t>©  2017 American Society of Plant Biologists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7E73-1597-4B2C-AD0C-CE1DA10901A6}" type="datetimeFigureOut">
              <a:rPr lang="el-GR" smtClean="0"/>
              <a:pPr/>
              <a:t>13/11/2025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BB8B-197A-4270-B23A-8D060366524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7E73-1597-4B2C-AD0C-CE1DA10901A6}" type="datetimeFigureOut">
              <a:rPr lang="el-GR" smtClean="0"/>
              <a:pPr/>
              <a:t>13/11/2025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BB8B-197A-4270-B23A-8D060366524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7E73-1597-4B2C-AD0C-CE1DA10901A6}" type="datetimeFigureOut">
              <a:rPr lang="el-GR" smtClean="0"/>
              <a:pPr/>
              <a:t>13/11/2025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BB8B-197A-4270-B23A-8D060366524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7E73-1597-4B2C-AD0C-CE1DA10901A6}" type="datetimeFigureOut">
              <a:rPr lang="el-GR" smtClean="0"/>
              <a:pPr/>
              <a:t>13/11/2025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BB8B-197A-4270-B23A-8D060366524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7E73-1597-4B2C-AD0C-CE1DA10901A6}" type="datetimeFigureOut">
              <a:rPr lang="el-GR" smtClean="0"/>
              <a:pPr/>
              <a:t>13/11/2025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BB8B-197A-4270-B23A-8D060366524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7E73-1597-4B2C-AD0C-CE1DA10901A6}" type="datetimeFigureOut">
              <a:rPr lang="el-GR" smtClean="0"/>
              <a:pPr/>
              <a:t>13/11/2025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BB8B-197A-4270-B23A-8D060366524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7E73-1597-4B2C-AD0C-CE1DA10901A6}" type="datetimeFigureOut">
              <a:rPr lang="el-GR" smtClean="0"/>
              <a:pPr/>
              <a:t>13/11/2025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BB8B-197A-4270-B23A-8D060366524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67E73-1597-4B2C-AD0C-CE1DA10901A6}" type="datetimeFigureOut">
              <a:rPr lang="el-GR" smtClean="0"/>
              <a:pPr/>
              <a:t>13/11/2025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EBB8B-197A-4270-B23A-8D060366524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67E73-1597-4B2C-AD0C-CE1DA10901A6}" type="datetimeFigureOut">
              <a:rPr lang="el-GR" smtClean="0"/>
              <a:pPr/>
              <a:t>13/11/2025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EBB8B-197A-4270-B23A-8D0603665247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rontiersin.org/plant_physiology/10.3389/fpls.2011.00028/pdf/full" TargetMode="Externa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microsoft.com/office/2007/relationships/media" Target="../media/media1.mp4"/><Relationship Id="rId7" Type="http://schemas.openxmlformats.org/officeDocument/2006/relationships/image" Target="../media/image111.png"/><Relationship Id="rId2" Type="http://schemas.openxmlformats.org/officeDocument/2006/relationships/video" Target="file:///H:\EDUCATION\&#917;&#926;&#917;&#923;&#921;&#922;&#932;&#921;&#922;&#919;%20&#914;&#921;&#927;&#923;&#927;&#915;&#921;&#913;\2023-24\&#928;&#913;&#929;&#913;&#916;&#927;&#931;&#917;&#921;&#931;\seaslug.mp4" TargetMode="External"/><Relationship Id="rId1" Type="http://schemas.microsoft.com/office/2007/relationships/media" Target="file:///H:\EDUCATION\&#917;&#926;&#917;&#923;&#921;&#922;&#932;&#921;&#922;&#919;%20&#914;&#921;&#927;&#923;&#927;&#915;&#921;&#913;\2023-24\&#928;&#913;&#929;&#913;&#916;&#927;&#931;&#917;&#921;&#931;\seaslug.mp4" TargetMode="External"/><Relationship Id="rId6" Type="http://schemas.openxmlformats.org/officeDocument/2006/relationships/notesSlide" Target="../notesSlides/notesSlide53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4057" y="1916832"/>
            <a:ext cx="629428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5400" b="1" dirty="0">
                <a:solidFill>
                  <a:srgbClr val="99FF33"/>
                </a:solidFill>
              </a:rPr>
              <a:t>Η Εξέλιξη των Φυτών</a:t>
            </a:r>
            <a:endParaRPr lang="en-US" sz="5400" b="1" dirty="0">
              <a:solidFill>
                <a:srgbClr val="99FF33"/>
              </a:solidFill>
            </a:endParaRPr>
          </a:p>
          <a:p>
            <a:pPr algn="ctr"/>
            <a:r>
              <a:rPr lang="en-US" sz="5400" b="1" dirty="0">
                <a:solidFill>
                  <a:srgbClr val="99FF33"/>
                </a:solidFill>
              </a:rPr>
              <a:t>2</a:t>
            </a:r>
            <a:endParaRPr lang="el-GR" sz="5400" b="1" dirty="0">
              <a:solidFill>
                <a:srgbClr val="99FF33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085975" y="0"/>
            <a:ext cx="7058025" cy="681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2492896"/>
            <a:ext cx="303952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7020272" y="5877272"/>
            <a:ext cx="545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B0F0"/>
                </a:solidFill>
              </a:rPr>
              <a:t>25.000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331640" y="836712"/>
            <a:ext cx="2427075" cy="2308324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FFFF00"/>
                </a:solidFill>
              </a:rPr>
              <a:t>2017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l-GR" b="1" dirty="0">
                <a:solidFill>
                  <a:srgbClr val="FFFF00"/>
                </a:solidFill>
              </a:rPr>
              <a:t>είδη</a:t>
            </a:r>
          </a:p>
          <a:p>
            <a:r>
              <a:rPr lang="el-GR" b="1" dirty="0">
                <a:solidFill>
                  <a:srgbClr val="FFFF00"/>
                </a:solidFill>
              </a:rPr>
              <a:t>ΕΜΒΡΥΟΦΥΤΑ  407.000</a:t>
            </a:r>
          </a:p>
          <a:p>
            <a:r>
              <a:rPr lang="el-GR" b="1" dirty="0">
                <a:solidFill>
                  <a:srgbClr val="FFFF00"/>
                </a:solidFill>
              </a:rPr>
              <a:t>ΑΓΓΕΙΟΦΥΤΑ     382.000</a:t>
            </a:r>
            <a:endParaRPr lang="en-US" b="1" dirty="0">
              <a:solidFill>
                <a:srgbClr val="FFFF00"/>
              </a:solidFill>
            </a:endParaRPr>
          </a:p>
          <a:p>
            <a:endParaRPr lang="el-GR" b="1" dirty="0">
              <a:solidFill>
                <a:srgbClr val="FFFF00"/>
              </a:solidFill>
            </a:endParaRPr>
          </a:p>
          <a:p>
            <a:r>
              <a:rPr lang="el-GR" b="1" dirty="0">
                <a:solidFill>
                  <a:srgbClr val="FFFF00"/>
                </a:solidFill>
              </a:rPr>
              <a:t>2025 Νοε (</a:t>
            </a:r>
            <a:r>
              <a:rPr lang="en-US" b="1" dirty="0">
                <a:solidFill>
                  <a:srgbClr val="FFFF00"/>
                </a:solidFill>
              </a:rPr>
              <a:t>POWO)</a:t>
            </a:r>
          </a:p>
          <a:p>
            <a:r>
              <a:rPr lang="en-US" b="1" dirty="0">
                <a:solidFill>
                  <a:srgbClr val="FFFF00"/>
                </a:solidFill>
              </a:rPr>
              <a:t>417.528</a:t>
            </a:r>
          </a:p>
          <a:p>
            <a:r>
              <a:rPr lang="en-US" b="1" dirty="0">
                <a:solidFill>
                  <a:srgbClr val="FFFF00"/>
                </a:solidFill>
              </a:rPr>
              <a:t>387.957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1A5EEA-25BE-FE23-D3D1-509E727C65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7384"/>
            <a:ext cx="9144000" cy="6045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060A1D-9292-BFEB-91D5-DFEDE95EF4D5}"/>
              </a:ext>
            </a:extLst>
          </p:cNvPr>
          <p:cNvSpPr txBox="1"/>
          <p:nvPr/>
        </p:nvSpPr>
        <p:spPr>
          <a:xfrm>
            <a:off x="683568" y="6074712"/>
            <a:ext cx="77768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LUCA: Last Universal Common Ancestor (4 </a:t>
            </a:r>
            <a:r>
              <a:rPr lang="en-GB" sz="1400" b="1" dirty="0" err="1"/>
              <a:t>Gya</a:t>
            </a:r>
            <a:r>
              <a:rPr lang="en-GB" sz="1400" b="1" dirty="0"/>
              <a:t>)</a:t>
            </a:r>
          </a:p>
          <a:p>
            <a:r>
              <a:rPr lang="en-GB" sz="1400" b="1" dirty="0"/>
              <a:t>                                           LACA: Last Archaeal Common Ancestor (3 </a:t>
            </a:r>
            <a:r>
              <a:rPr lang="en-GB" sz="1400" b="1" dirty="0" err="1"/>
              <a:t>Gya</a:t>
            </a:r>
            <a:r>
              <a:rPr lang="en-GB" sz="1400" b="1" dirty="0"/>
              <a:t>)</a:t>
            </a:r>
          </a:p>
          <a:p>
            <a:r>
              <a:rPr lang="en-GB" sz="1400" b="1" dirty="0"/>
              <a:t>                                                                                       LECA: Last Eucaryotic Common Ancestor (1,7-1,8 </a:t>
            </a:r>
            <a:r>
              <a:rPr lang="en-GB" sz="1400" b="1" dirty="0" err="1"/>
              <a:t>Gya</a:t>
            </a:r>
            <a:r>
              <a:rPr lang="en-GB" sz="1400" b="1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647388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altLang="en-US" dirty="0">
                <a:solidFill>
                  <a:srgbClr val="99FF33"/>
                </a:solidFill>
                <a:latin typeface="Arial" charset="0"/>
                <a:cs typeface="Arial" charset="0"/>
              </a:rPr>
              <a:t>Plants descended from a eukaryotic ancestor + a </a:t>
            </a:r>
            <a:r>
              <a:rPr lang="en-GB" altLang="en-US" dirty="0" err="1">
                <a:solidFill>
                  <a:srgbClr val="99FF33"/>
                </a:solidFill>
                <a:latin typeface="Arial" charset="0"/>
                <a:cs typeface="Arial" charset="0"/>
              </a:rPr>
              <a:t>cyanobacterium</a:t>
            </a:r>
            <a:endParaRPr lang="en-GB" altLang="en-US" dirty="0">
              <a:solidFill>
                <a:srgbClr val="99FF33"/>
              </a:solidFill>
              <a:latin typeface="Arial" charset="0"/>
              <a:cs typeface="Arial" charset="0"/>
            </a:endParaRPr>
          </a:p>
        </p:txBody>
      </p: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255588" y="1370013"/>
            <a:ext cx="5233987" cy="4802187"/>
            <a:chOff x="255716" y="1459468"/>
            <a:chExt cx="5233099" cy="4802071"/>
          </a:xfrm>
        </p:grpSpPr>
        <p:grpSp>
          <p:nvGrpSpPr>
            <p:cNvPr id="4" name="Group 51"/>
            <p:cNvGrpSpPr>
              <a:grpSpLocks/>
            </p:cNvGrpSpPr>
            <p:nvPr/>
          </p:nvGrpSpPr>
          <p:grpSpPr bwMode="auto">
            <a:xfrm>
              <a:off x="255716" y="1459468"/>
              <a:ext cx="5006276" cy="4802071"/>
              <a:chOff x="4114800" y="1459468"/>
              <a:chExt cx="5006276" cy="4802071"/>
            </a:xfrm>
          </p:grpSpPr>
          <p:grpSp>
            <p:nvGrpSpPr>
              <p:cNvPr id="5" name="Group 38"/>
              <p:cNvGrpSpPr>
                <a:grpSpLocks/>
              </p:cNvGrpSpPr>
              <p:nvPr/>
            </p:nvGrpSpPr>
            <p:grpSpPr bwMode="auto">
              <a:xfrm>
                <a:off x="4114800" y="1981200"/>
                <a:ext cx="4571998" cy="3942538"/>
                <a:chOff x="4648202" y="1347783"/>
                <a:chExt cx="4910969" cy="4595817"/>
              </a:xfrm>
            </p:grpSpPr>
            <p:grpSp>
              <p:nvGrpSpPr>
                <p:cNvPr id="6" name="Group 31"/>
                <p:cNvGrpSpPr>
                  <a:grpSpLocks/>
                </p:cNvGrpSpPr>
                <p:nvPr/>
              </p:nvGrpSpPr>
              <p:grpSpPr bwMode="auto">
                <a:xfrm>
                  <a:off x="4648202" y="1347783"/>
                  <a:ext cx="4910969" cy="4595817"/>
                  <a:chOff x="4648202" y="1347783"/>
                  <a:chExt cx="4910969" cy="4595817"/>
                </a:xfrm>
              </p:grpSpPr>
              <p:sp>
                <p:nvSpPr>
                  <p:cNvPr id="25" name="Bent Arrow 24"/>
                  <p:cNvSpPr/>
                  <p:nvPr/>
                </p:nvSpPr>
                <p:spPr>
                  <a:xfrm rot="16200000">
                    <a:off x="6801710" y="2386642"/>
                    <a:ext cx="2768354" cy="695603"/>
                  </a:xfrm>
                  <a:prstGeom prst="bentArrow">
                    <a:avLst>
                      <a:gd name="adj1" fmla="val 35752"/>
                      <a:gd name="adj2" fmla="val 31761"/>
                      <a:gd name="adj3" fmla="val 50000"/>
                      <a:gd name="adj4" fmla="val 87500"/>
                    </a:avLst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GB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3" name="Bent Arrow 22"/>
                  <p:cNvSpPr/>
                  <p:nvPr/>
                </p:nvSpPr>
                <p:spPr>
                  <a:xfrm rot="5400000" flipH="1">
                    <a:off x="6474433" y="2418970"/>
                    <a:ext cx="3373469" cy="1236058"/>
                  </a:xfrm>
                  <a:prstGeom prst="bentArrow">
                    <a:avLst>
                      <a:gd name="adj1" fmla="val 18066"/>
                      <a:gd name="adj2" fmla="val 17052"/>
                      <a:gd name="adj3" fmla="val 26907"/>
                      <a:gd name="adj4" fmla="val 87500"/>
                    </a:avLst>
                  </a:prstGeom>
                  <a:gradFill>
                    <a:gsLst>
                      <a:gs pos="0">
                        <a:schemeClr val="accent2"/>
                      </a:gs>
                      <a:gs pos="100000">
                        <a:schemeClr val="tx1">
                          <a:lumMod val="50000"/>
                          <a:lumOff val="50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GB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1" name="Bent Arrow 20"/>
                  <p:cNvSpPr/>
                  <p:nvPr/>
                </p:nvSpPr>
                <p:spPr>
                  <a:xfrm rot="5400000" flipH="1">
                    <a:off x="6521663" y="2220002"/>
                    <a:ext cx="3906414" cy="2166940"/>
                  </a:xfrm>
                  <a:prstGeom prst="bentArrow">
                    <a:avLst>
                      <a:gd name="adj1" fmla="val 10345"/>
                      <a:gd name="adj2" fmla="val 10236"/>
                      <a:gd name="adj3" fmla="val 15937"/>
                      <a:gd name="adj4" fmla="val 82328"/>
                    </a:avLst>
                  </a:prstGeom>
                  <a:gradFill>
                    <a:gsLst>
                      <a:gs pos="0">
                        <a:schemeClr val="accent5">
                          <a:lumMod val="75000"/>
                        </a:schemeClr>
                      </a:gs>
                      <a:gs pos="100000">
                        <a:schemeClr val="tx1">
                          <a:lumMod val="50000"/>
                          <a:lumOff val="50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GB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2" name="Up Arrow 21"/>
                  <p:cNvSpPr/>
                  <p:nvPr/>
                </p:nvSpPr>
                <p:spPr>
                  <a:xfrm>
                    <a:off x="7272056" y="1348415"/>
                    <a:ext cx="422817" cy="4594803"/>
                  </a:xfrm>
                  <a:prstGeom prst="upArrow">
                    <a:avLst>
                      <a:gd name="adj1" fmla="val 50000"/>
                      <a:gd name="adj2" fmla="val 78435"/>
                    </a:avLst>
                  </a:prstGeom>
                  <a:gradFill>
                    <a:gsLst>
                      <a:gs pos="0">
                        <a:srgbClr val="00B050"/>
                      </a:gs>
                      <a:gs pos="100000">
                        <a:schemeClr val="tx1">
                          <a:lumMod val="50000"/>
                          <a:lumOff val="50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defRPr/>
                    </a:pPr>
                    <a:endParaRPr lang="en-GB" altLang="en-US" sz="1800">
                      <a:solidFill>
                        <a:srgbClr val="FFFFFF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24" name="Bent Arrow 23"/>
                  <p:cNvSpPr/>
                  <p:nvPr/>
                </p:nvSpPr>
                <p:spPr>
                  <a:xfrm rot="16200000">
                    <a:off x="6464368" y="1661680"/>
                    <a:ext cx="1332363" cy="705832"/>
                  </a:xfrm>
                  <a:prstGeom prst="bentArrow">
                    <a:avLst>
                      <a:gd name="adj1" fmla="val 33091"/>
                      <a:gd name="adj2" fmla="val 29266"/>
                      <a:gd name="adj3" fmla="val 48742"/>
                      <a:gd name="adj4" fmla="val 87500"/>
                    </a:avLst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GB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6" name="Bent Arrow 25"/>
                  <p:cNvSpPr/>
                  <p:nvPr/>
                </p:nvSpPr>
                <p:spPr>
                  <a:xfrm rot="16200000">
                    <a:off x="4133931" y="2425306"/>
                    <a:ext cx="4361639" cy="2207857"/>
                  </a:xfrm>
                  <a:prstGeom prst="bentArrow">
                    <a:avLst>
                      <a:gd name="adj1" fmla="val 10345"/>
                      <a:gd name="adj2" fmla="val 9781"/>
                      <a:gd name="adj3" fmla="val 15229"/>
                      <a:gd name="adj4" fmla="val 82328"/>
                    </a:avLst>
                  </a:prstGeom>
                  <a:gradFill>
                    <a:gsLst>
                      <a:gs pos="0">
                        <a:schemeClr val="accent4">
                          <a:lumMod val="60000"/>
                          <a:lumOff val="40000"/>
                        </a:schemeClr>
                      </a:gs>
                      <a:gs pos="100000">
                        <a:schemeClr val="tx1">
                          <a:lumMod val="50000"/>
                          <a:lumOff val="50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GB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7" name="Bent Arrow 26"/>
                  <p:cNvSpPr/>
                  <p:nvPr/>
                </p:nvSpPr>
                <p:spPr>
                  <a:xfrm rot="16200000">
                    <a:off x="3617012" y="2379605"/>
                    <a:ext cx="2918246" cy="855864"/>
                  </a:xfrm>
                  <a:prstGeom prst="bentArrow">
                    <a:avLst>
                      <a:gd name="adj1" fmla="val 27697"/>
                      <a:gd name="adj2" fmla="val 25000"/>
                      <a:gd name="adj3" fmla="val 39699"/>
                      <a:gd name="adj4" fmla="val 87500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GB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8" name="Bent Arrow 27"/>
                  <p:cNvSpPr/>
                  <p:nvPr/>
                </p:nvSpPr>
                <p:spPr>
                  <a:xfrm rot="16200000">
                    <a:off x="4735695" y="2727289"/>
                    <a:ext cx="4060007" cy="1305960"/>
                  </a:xfrm>
                  <a:prstGeom prst="bentArrow">
                    <a:avLst>
                      <a:gd name="adj1" fmla="val 17925"/>
                      <a:gd name="adj2" fmla="val 16544"/>
                      <a:gd name="adj3" fmla="val 25537"/>
                      <a:gd name="adj4" fmla="val 82328"/>
                    </a:avLst>
                  </a:prstGeom>
                  <a:gradFill>
                    <a:gsLst>
                      <a:gs pos="0">
                        <a:schemeClr val="accent4">
                          <a:lumMod val="60000"/>
                          <a:lumOff val="40000"/>
                        </a:schemeClr>
                      </a:gs>
                      <a:gs pos="100000">
                        <a:schemeClr val="tx1">
                          <a:lumMod val="50000"/>
                          <a:lumOff val="50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GB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9" name="Bent Arrow 28"/>
                  <p:cNvSpPr/>
                  <p:nvPr/>
                </p:nvSpPr>
                <p:spPr>
                  <a:xfrm rot="16200000">
                    <a:off x="4748473" y="2245515"/>
                    <a:ext cx="2500032" cy="705832"/>
                  </a:xfrm>
                  <a:prstGeom prst="bentArrow">
                    <a:avLst>
                      <a:gd name="adj1" fmla="val 33091"/>
                      <a:gd name="adj2" fmla="val 29823"/>
                      <a:gd name="adj3" fmla="val 48000"/>
                      <a:gd name="adj4" fmla="val 87500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n-GB" sz="1800" dirty="0">
                      <a:solidFill>
                        <a:srgbClr val="00B0F0"/>
                      </a:solidFill>
                    </a:endParaRPr>
                  </a:p>
                </p:txBody>
              </p:sp>
            </p:grpSp>
            <p:sp>
              <p:nvSpPr>
                <p:cNvPr id="37" name="Freeform 36"/>
                <p:cNvSpPr/>
                <p:nvPr/>
              </p:nvSpPr>
              <p:spPr>
                <a:xfrm>
                  <a:off x="6351405" y="4118620"/>
                  <a:ext cx="1251403" cy="401559"/>
                </a:xfrm>
                <a:custGeom>
                  <a:avLst/>
                  <a:gdLst>
                    <a:gd name="connsiteX0" fmla="*/ 0 w 1314450"/>
                    <a:gd name="connsiteY0" fmla="*/ 400402 h 400402"/>
                    <a:gd name="connsiteX1" fmla="*/ 219075 w 1314450"/>
                    <a:gd name="connsiteY1" fmla="*/ 219427 h 400402"/>
                    <a:gd name="connsiteX2" fmla="*/ 466725 w 1314450"/>
                    <a:gd name="connsiteY2" fmla="*/ 76552 h 400402"/>
                    <a:gd name="connsiteX3" fmla="*/ 866775 w 1314450"/>
                    <a:gd name="connsiteY3" fmla="*/ 9877 h 400402"/>
                    <a:gd name="connsiteX4" fmla="*/ 1314450 w 1314450"/>
                    <a:gd name="connsiteY4" fmla="*/ 352 h 400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4450" h="400402">
                      <a:moveTo>
                        <a:pt x="0" y="400402"/>
                      </a:moveTo>
                      <a:cubicBezTo>
                        <a:pt x="70644" y="336902"/>
                        <a:pt x="141288" y="273402"/>
                        <a:pt x="219075" y="219427"/>
                      </a:cubicBezTo>
                      <a:cubicBezTo>
                        <a:pt x="296862" y="165452"/>
                        <a:pt x="358775" y="111477"/>
                        <a:pt x="466725" y="76552"/>
                      </a:cubicBezTo>
                      <a:cubicBezTo>
                        <a:pt x="574675" y="41627"/>
                        <a:pt x="725487" y="22577"/>
                        <a:pt x="866775" y="9877"/>
                      </a:cubicBezTo>
                      <a:cubicBezTo>
                        <a:pt x="1008063" y="-2823"/>
                        <a:pt x="1314450" y="352"/>
                        <a:pt x="1314450" y="352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prstDash val="sysDash"/>
                  <a:headEnd type="none" w="med" len="med"/>
                  <a:tailEnd type="triangl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GB" sz="1800" dirty="0">
                    <a:solidFill>
                      <a:srgbClr val="00B0F0"/>
                    </a:solidFill>
                  </a:endParaRPr>
                </a:p>
              </p:txBody>
            </p:sp>
            <p:sp>
              <p:nvSpPr>
                <p:cNvPr id="36" name="Freeform 35"/>
                <p:cNvSpPr/>
                <p:nvPr/>
              </p:nvSpPr>
              <p:spPr>
                <a:xfrm>
                  <a:off x="6124653" y="4886579"/>
                  <a:ext cx="1314484" cy="399709"/>
                </a:xfrm>
                <a:custGeom>
                  <a:avLst/>
                  <a:gdLst>
                    <a:gd name="connsiteX0" fmla="*/ 0 w 1314450"/>
                    <a:gd name="connsiteY0" fmla="*/ 400402 h 400402"/>
                    <a:gd name="connsiteX1" fmla="*/ 219075 w 1314450"/>
                    <a:gd name="connsiteY1" fmla="*/ 219427 h 400402"/>
                    <a:gd name="connsiteX2" fmla="*/ 466725 w 1314450"/>
                    <a:gd name="connsiteY2" fmla="*/ 76552 h 400402"/>
                    <a:gd name="connsiteX3" fmla="*/ 866775 w 1314450"/>
                    <a:gd name="connsiteY3" fmla="*/ 9877 h 400402"/>
                    <a:gd name="connsiteX4" fmla="*/ 1314450 w 1314450"/>
                    <a:gd name="connsiteY4" fmla="*/ 352 h 400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14450" h="400402">
                      <a:moveTo>
                        <a:pt x="0" y="400402"/>
                      </a:moveTo>
                      <a:cubicBezTo>
                        <a:pt x="70644" y="336902"/>
                        <a:pt x="141288" y="273402"/>
                        <a:pt x="219075" y="219427"/>
                      </a:cubicBezTo>
                      <a:cubicBezTo>
                        <a:pt x="296862" y="165452"/>
                        <a:pt x="358775" y="111477"/>
                        <a:pt x="466725" y="76552"/>
                      </a:cubicBezTo>
                      <a:cubicBezTo>
                        <a:pt x="574675" y="41627"/>
                        <a:pt x="725487" y="22577"/>
                        <a:pt x="866775" y="9877"/>
                      </a:cubicBezTo>
                      <a:cubicBezTo>
                        <a:pt x="1008063" y="-2823"/>
                        <a:pt x="1314450" y="352"/>
                        <a:pt x="1314450" y="352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prstDash val="sysDash"/>
                  <a:headEnd type="none" w="med" len="med"/>
                  <a:tailEnd type="triangl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GB" sz="1800" dirty="0">
                    <a:solidFill>
                      <a:srgbClr val="FFC000"/>
                    </a:solidFill>
                  </a:endParaRPr>
                </a:p>
              </p:txBody>
            </p:sp>
          </p:grpSp>
          <p:sp>
            <p:nvSpPr>
              <p:cNvPr id="11275" name="TextBox 39"/>
              <p:cNvSpPr txBox="1">
                <a:spLocks noChangeArrowheads="1"/>
              </p:cNvSpPr>
              <p:nvPr/>
            </p:nvSpPr>
            <p:spPr bwMode="auto">
              <a:xfrm>
                <a:off x="5764084" y="5892207"/>
                <a:ext cx="194155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GB" altLang="en-US" sz="1800" b="1">
                    <a:solidFill>
                      <a:srgbClr val="00B0F0"/>
                    </a:solidFill>
                    <a:latin typeface="Arial" charset="0"/>
                    <a:cs typeface="Arial" charset="0"/>
                  </a:rPr>
                  <a:t>ORIGIN OF LIFE</a:t>
                </a:r>
              </a:p>
            </p:txBody>
          </p:sp>
          <p:sp>
            <p:nvSpPr>
              <p:cNvPr id="41" name="Right Brace 40"/>
              <p:cNvSpPr/>
              <p:nvPr/>
            </p:nvSpPr>
            <p:spPr>
              <a:xfrm rot="16200000">
                <a:off x="4940938" y="1047643"/>
                <a:ext cx="204782" cy="1663418"/>
              </a:xfrm>
              <a:prstGeom prst="rightBrace">
                <a:avLst>
                  <a:gd name="adj1" fmla="val 100244"/>
                  <a:gd name="adj2" fmla="val 5000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en-US" sz="180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  <p:sp>
            <p:nvSpPr>
              <p:cNvPr id="11277" name="TextBox 41"/>
              <p:cNvSpPr txBox="1">
                <a:spLocks noChangeArrowheads="1"/>
              </p:cNvSpPr>
              <p:nvPr/>
            </p:nvSpPr>
            <p:spPr bwMode="auto">
              <a:xfrm>
                <a:off x="4529384" y="1459468"/>
                <a:ext cx="1030876" cy="3693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GB" altLang="en-US" sz="1800" dirty="0">
                    <a:solidFill>
                      <a:srgbClr val="00B0F0"/>
                    </a:solidFill>
                    <a:latin typeface="Arial" charset="0"/>
                    <a:cs typeface="Arial" charset="0"/>
                  </a:rPr>
                  <a:t>Bacteria</a:t>
                </a:r>
              </a:p>
            </p:txBody>
          </p:sp>
          <p:sp>
            <p:nvSpPr>
              <p:cNvPr id="11278" name="TextBox 42"/>
              <p:cNvSpPr txBox="1">
                <a:spLocks noChangeArrowheads="1"/>
              </p:cNvSpPr>
              <p:nvPr/>
            </p:nvSpPr>
            <p:spPr bwMode="auto">
              <a:xfrm>
                <a:off x="8077200" y="1459468"/>
                <a:ext cx="10438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GB" altLang="en-US" sz="1800" dirty="0" err="1">
                    <a:solidFill>
                      <a:srgbClr val="00B0F0"/>
                    </a:solidFill>
                    <a:latin typeface="Arial" charset="0"/>
                    <a:cs typeface="Arial" charset="0"/>
                  </a:rPr>
                  <a:t>Archaea</a:t>
                </a:r>
                <a:endParaRPr lang="en-GB" altLang="en-US" sz="1800" dirty="0">
                  <a:solidFill>
                    <a:srgbClr val="00B0F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4" name="Right Brace 43"/>
              <p:cNvSpPr/>
              <p:nvPr/>
            </p:nvSpPr>
            <p:spPr>
              <a:xfrm rot="16200000">
                <a:off x="6982116" y="1047643"/>
                <a:ext cx="204782" cy="1663418"/>
              </a:xfrm>
              <a:prstGeom prst="rightBrace">
                <a:avLst>
                  <a:gd name="adj1" fmla="val 100244"/>
                  <a:gd name="adj2" fmla="val 5000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en-US" sz="180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  <p:sp>
            <p:nvSpPr>
              <p:cNvPr id="11280" name="TextBox 44"/>
              <p:cNvSpPr txBox="1">
                <a:spLocks noChangeArrowheads="1"/>
              </p:cNvSpPr>
              <p:nvPr/>
            </p:nvSpPr>
            <p:spPr bwMode="auto">
              <a:xfrm>
                <a:off x="6604596" y="1459468"/>
                <a:ext cx="103105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GB" altLang="en-US" sz="1800">
                    <a:solidFill>
                      <a:srgbClr val="00B0F0"/>
                    </a:solidFill>
                    <a:latin typeface="Arial" charset="0"/>
                    <a:cs typeface="Arial" charset="0"/>
                  </a:rPr>
                  <a:t>Eukarya</a:t>
                </a:r>
              </a:p>
            </p:txBody>
          </p:sp>
          <p:sp>
            <p:nvSpPr>
              <p:cNvPr id="11281" name="TextBox 45"/>
              <p:cNvSpPr txBox="1">
                <a:spLocks noChangeArrowheads="1"/>
              </p:cNvSpPr>
              <p:nvPr/>
            </p:nvSpPr>
            <p:spPr bwMode="auto">
              <a:xfrm>
                <a:off x="4254183" y="5347161"/>
                <a:ext cx="2271542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en-GB" altLang="en-US" sz="1400" i="1">
                    <a:solidFill>
                      <a:srgbClr val="00B0F0"/>
                    </a:solidFill>
                    <a:latin typeface="Arial" charset="0"/>
                    <a:cs typeface="Arial" charset="0"/>
                  </a:rPr>
                  <a:t>Mitochondrial endosymbiosis</a:t>
                </a:r>
              </a:p>
            </p:txBody>
          </p:sp>
          <p:sp>
            <p:nvSpPr>
              <p:cNvPr id="11282" name="TextBox 46"/>
              <p:cNvSpPr txBox="1">
                <a:spLocks noChangeArrowheads="1"/>
              </p:cNvSpPr>
              <p:nvPr/>
            </p:nvSpPr>
            <p:spPr bwMode="auto">
              <a:xfrm>
                <a:off x="5766396" y="3583137"/>
                <a:ext cx="1099115" cy="738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en-GB" altLang="en-US" sz="1400" i="1">
                    <a:solidFill>
                      <a:srgbClr val="00B0F0"/>
                    </a:solidFill>
                    <a:latin typeface="Arial" charset="0"/>
                    <a:cs typeface="Arial" charset="0"/>
                  </a:rPr>
                  <a:t>Plastid endo-symbiosis</a:t>
                </a:r>
              </a:p>
            </p:txBody>
          </p:sp>
          <p:sp>
            <p:nvSpPr>
              <p:cNvPr id="11283" name="TextBox 47"/>
              <p:cNvSpPr txBox="1">
                <a:spLocks noChangeArrowheads="1"/>
              </p:cNvSpPr>
              <p:nvPr/>
            </p:nvSpPr>
            <p:spPr bwMode="auto">
              <a:xfrm rot="-5400000">
                <a:off x="6307079" y="2354918"/>
                <a:ext cx="902811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GB" altLang="en-US" sz="1400" b="1">
                    <a:solidFill>
                      <a:srgbClr val="FFFF99"/>
                    </a:solidFill>
                    <a:latin typeface="Arial" charset="0"/>
                    <a:cs typeface="Arial" charset="0"/>
                  </a:rPr>
                  <a:t>PLANTS</a:t>
                </a:r>
              </a:p>
            </p:txBody>
          </p:sp>
          <p:sp>
            <p:nvSpPr>
              <p:cNvPr id="11284" name="TextBox 48"/>
              <p:cNvSpPr txBox="1">
                <a:spLocks noChangeArrowheads="1"/>
              </p:cNvSpPr>
              <p:nvPr/>
            </p:nvSpPr>
            <p:spPr bwMode="auto">
              <a:xfrm rot="-5400000">
                <a:off x="5896800" y="2310034"/>
                <a:ext cx="81304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GB" altLang="en-US" sz="1400" b="1">
                    <a:solidFill>
                      <a:srgbClr val="FFFF99"/>
                    </a:solidFill>
                    <a:latin typeface="Arial" charset="0"/>
                    <a:cs typeface="Arial" charset="0"/>
                  </a:rPr>
                  <a:t>ALGAE</a:t>
                </a:r>
              </a:p>
            </p:txBody>
          </p:sp>
          <p:sp>
            <p:nvSpPr>
              <p:cNvPr id="11285" name="TextBox 49"/>
              <p:cNvSpPr txBox="1">
                <a:spLocks noChangeArrowheads="1"/>
              </p:cNvSpPr>
              <p:nvPr/>
            </p:nvSpPr>
            <p:spPr bwMode="auto">
              <a:xfrm rot="-5400000">
                <a:off x="6919200" y="2274768"/>
                <a:ext cx="742511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GB" altLang="en-US" sz="1400" b="1">
                    <a:solidFill>
                      <a:srgbClr val="FFFFCC"/>
                    </a:solidFill>
                    <a:latin typeface="Arial" charset="0"/>
                    <a:cs typeface="Arial" charset="0"/>
                  </a:rPr>
                  <a:t>FUNGI</a:t>
                </a:r>
              </a:p>
            </p:txBody>
          </p:sp>
          <p:sp>
            <p:nvSpPr>
              <p:cNvPr id="11286" name="TextBox 50"/>
              <p:cNvSpPr txBox="1">
                <a:spLocks noChangeArrowheads="1"/>
              </p:cNvSpPr>
              <p:nvPr/>
            </p:nvSpPr>
            <p:spPr bwMode="auto">
              <a:xfrm rot="-5400000">
                <a:off x="7265181" y="2404611"/>
                <a:ext cx="100219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GB" altLang="en-US" sz="1400" b="1">
                    <a:solidFill>
                      <a:srgbClr val="FFFFCC"/>
                    </a:solidFill>
                    <a:latin typeface="Arial" charset="0"/>
                    <a:cs typeface="Arial" charset="0"/>
                  </a:rPr>
                  <a:t>ANIMALS</a:t>
                </a:r>
              </a:p>
            </p:txBody>
          </p:sp>
        </p:grpSp>
        <p:sp>
          <p:nvSpPr>
            <p:cNvPr id="11271" name="TextBox 52"/>
            <p:cNvSpPr txBox="1">
              <a:spLocks noChangeArrowheads="1"/>
            </p:cNvSpPr>
            <p:nvPr/>
          </p:nvSpPr>
          <p:spPr bwMode="auto">
            <a:xfrm>
              <a:off x="4648200" y="5904611"/>
              <a:ext cx="84061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GB" altLang="en-US" sz="1200" b="1">
                  <a:solidFill>
                    <a:srgbClr val="00B0F0"/>
                  </a:solidFill>
                  <a:latin typeface="Arial" charset="0"/>
                  <a:cs typeface="Arial" charset="0"/>
                </a:rPr>
                <a:t>&gt;3.5 BYA</a:t>
              </a:r>
            </a:p>
          </p:txBody>
        </p:sp>
        <p:sp>
          <p:nvSpPr>
            <p:cNvPr id="11272" name="TextBox 53"/>
            <p:cNvSpPr txBox="1">
              <a:spLocks noChangeArrowheads="1"/>
            </p:cNvSpPr>
            <p:nvPr/>
          </p:nvSpPr>
          <p:spPr bwMode="auto">
            <a:xfrm>
              <a:off x="4648200" y="4017121"/>
              <a:ext cx="84061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GB" altLang="en-US" sz="1200" b="1" dirty="0">
                  <a:solidFill>
                    <a:srgbClr val="00B0F0"/>
                  </a:solidFill>
                  <a:latin typeface="Arial" charset="0"/>
                  <a:cs typeface="Arial" charset="0"/>
                </a:rPr>
                <a:t>&gt;1.5 BYA</a:t>
              </a:r>
            </a:p>
          </p:txBody>
        </p:sp>
        <p:sp>
          <p:nvSpPr>
            <p:cNvPr id="11273" name="TextBox 54"/>
            <p:cNvSpPr txBox="1">
              <a:spLocks noChangeArrowheads="1"/>
            </p:cNvSpPr>
            <p:nvPr/>
          </p:nvSpPr>
          <p:spPr bwMode="auto">
            <a:xfrm>
              <a:off x="4648200" y="2799912"/>
              <a:ext cx="84061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GB" altLang="en-US" sz="1200" b="1" dirty="0">
                  <a:solidFill>
                    <a:srgbClr val="00B0F0"/>
                  </a:solidFill>
                  <a:latin typeface="Arial" charset="0"/>
                  <a:cs typeface="Arial" charset="0"/>
                </a:rPr>
                <a:t>&gt;0.5 BYA</a:t>
              </a:r>
            </a:p>
          </p:txBody>
        </p:sp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867400" y="2159000"/>
            <a:ext cx="2971800" cy="3108325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dirty="0">
                <a:solidFill>
                  <a:prstClr val="black"/>
                </a:solidFill>
              </a:rPr>
              <a:t>Photosynthesis evolved in bacteria. All photosynthetic eukaryotes acquired this ability through </a:t>
            </a:r>
            <a:r>
              <a:rPr lang="en-GB" altLang="en-US" sz="1800" dirty="0" err="1">
                <a:solidFill>
                  <a:prstClr val="black"/>
                </a:solidFill>
              </a:rPr>
              <a:t>endosymbiosis</a:t>
            </a:r>
            <a:r>
              <a:rPr lang="en-GB" altLang="en-US" sz="1800" dirty="0">
                <a:solidFill>
                  <a:prstClr val="black"/>
                </a:solidFill>
              </a:rPr>
              <a:t> of  photosynthetic bacteria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dirty="0">
              <a:solidFill>
                <a:prstClr val="black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400" dirty="0">
                <a:solidFill>
                  <a:prstClr val="black"/>
                </a:solidFill>
              </a:rPr>
              <a:t>Therefore, some “plant” genes (those derived from the ancestral bacteria) are more like bacterial genes than the genes of other eukaryotes</a:t>
            </a:r>
          </a:p>
        </p:txBody>
      </p:sp>
      <p:sp>
        <p:nvSpPr>
          <p:cNvPr id="11269" name="TextBox 3"/>
          <p:cNvSpPr txBox="1">
            <a:spLocks noChangeArrowheads="1"/>
          </p:cNvSpPr>
          <p:nvPr/>
        </p:nvSpPr>
        <p:spPr bwMode="auto">
          <a:xfrm>
            <a:off x="3198813" y="6119813"/>
            <a:ext cx="59451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GB" altLang="en-US" sz="800"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Adapted from Govindjee and Shevela, D. (2011). Adventures with cyanobacteria: a personal perspective. Frontiers in Plant Science. 2: </a:t>
            </a:r>
            <a:r>
              <a:rPr lang="en-GB" altLang="en-US" sz="800"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28</a:t>
            </a:r>
            <a:r>
              <a:rPr lang="en-GB" altLang="en-US" sz="800"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- Ομάδα"/>
          <p:cNvGrpSpPr/>
          <p:nvPr/>
        </p:nvGrpSpPr>
        <p:grpSpPr>
          <a:xfrm>
            <a:off x="28815" y="332657"/>
            <a:ext cx="9151697" cy="6624736"/>
            <a:chOff x="28815" y="332657"/>
            <a:chExt cx="9151697" cy="662473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15" y="332657"/>
              <a:ext cx="9151697" cy="6624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2" name="3 - TextBox"/>
            <p:cNvSpPr txBox="1">
              <a:spLocks noChangeArrowheads="1"/>
            </p:cNvSpPr>
            <p:nvPr/>
          </p:nvSpPr>
          <p:spPr bwMode="auto">
            <a:xfrm>
              <a:off x="1979712" y="404664"/>
              <a:ext cx="6048375" cy="30797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l-GR" altLang="el-GR" sz="14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ΕΜΒΡΥΟΦΥΤΑ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338124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5 - Ομάδα"/>
          <p:cNvGrpSpPr>
            <a:grpSpLocks noChangeAspect="1"/>
          </p:cNvGrpSpPr>
          <p:nvPr/>
        </p:nvGrpSpPr>
        <p:grpSpPr>
          <a:xfrm>
            <a:off x="5270574" y="1700808"/>
            <a:ext cx="3873426" cy="5112568"/>
            <a:chOff x="5270574" y="116632"/>
            <a:chExt cx="3873426" cy="5112568"/>
          </a:xfrm>
        </p:grpSpPr>
        <p:pic>
          <p:nvPicPr>
            <p:cNvPr id="2560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70574" y="116632"/>
              <a:ext cx="3873426" cy="2676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3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92080" y="2756805"/>
              <a:ext cx="3851920" cy="2472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8 - Ομάδα"/>
          <p:cNvGrpSpPr/>
          <p:nvPr/>
        </p:nvGrpSpPr>
        <p:grpSpPr>
          <a:xfrm>
            <a:off x="-1" y="0"/>
            <a:ext cx="9144001" cy="2537410"/>
            <a:chOff x="-1" y="0"/>
            <a:chExt cx="9144001" cy="253741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" y="0"/>
              <a:ext cx="9144001" cy="2537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7 - Ομάδα"/>
            <p:cNvGrpSpPr/>
            <p:nvPr/>
          </p:nvGrpSpPr>
          <p:grpSpPr>
            <a:xfrm>
              <a:off x="5362575" y="493812"/>
              <a:ext cx="3781425" cy="630932"/>
              <a:chOff x="5362575" y="476672"/>
              <a:chExt cx="3781425" cy="630932"/>
            </a:xfrm>
          </p:grpSpPr>
          <p:pic>
            <p:nvPicPr>
              <p:cNvPr id="5122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553200" y="476672"/>
                <a:ext cx="2590800" cy="485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3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362575" y="764704"/>
                <a:ext cx="3781425" cy="342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31" y="2636912"/>
            <a:ext cx="4040113" cy="4057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89871" y="3140968"/>
            <a:ext cx="5054129" cy="328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- TextBox"/>
          <p:cNvSpPr txBox="1"/>
          <p:nvPr/>
        </p:nvSpPr>
        <p:spPr>
          <a:xfrm>
            <a:off x="4355976" y="620688"/>
            <a:ext cx="652743" cy="369332"/>
          </a:xfrm>
          <a:prstGeom prst="rect">
            <a:avLst/>
          </a:prstGeom>
          <a:solidFill>
            <a:srgbClr val="99FF33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2020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-125738"/>
            <a:ext cx="6984776" cy="6003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842000"/>
            <a:ext cx="8731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734" y="836713"/>
            <a:ext cx="9162734" cy="446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2509" y="5661248"/>
            <a:ext cx="9121013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107504" y="116632"/>
            <a:ext cx="867645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3600" b="1" i="0" u="none" strike="noStrike" cap="none" normalizeH="0" baseline="0" dirty="0">
                <a:ln>
                  <a:noFill/>
                </a:ln>
                <a:solidFill>
                  <a:srgbClr val="00FF00"/>
                </a:solidFill>
                <a:effectLst/>
                <a:ea typeface="Times New Roman" pitchFamily="18" charset="0"/>
                <a:cs typeface="Arial" pitchFamily="34" charset="0"/>
              </a:rPr>
              <a:t>Τα 8 γεγονότα-ορόσημα</a:t>
            </a:r>
            <a:endParaRPr kumimoji="0" lang="el-G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3600" b="1" i="0" u="none" strike="noStrike" cap="none" normalizeH="0" baseline="0" dirty="0">
                <a:ln>
                  <a:noFill/>
                </a:ln>
                <a:solidFill>
                  <a:srgbClr val="00FF00"/>
                </a:solidFill>
                <a:effectLst/>
                <a:ea typeface="Times New Roman" pitchFamily="18" charset="0"/>
                <a:cs typeface="Arial" pitchFamily="34" charset="0"/>
              </a:rPr>
              <a:t>στην ιστορία της εξέλιξης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3600" b="1" i="0" u="none" strike="noStrike" cap="none" normalizeH="0" baseline="0" dirty="0">
                <a:ln>
                  <a:noFill/>
                </a:ln>
                <a:solidFill>
                  <a:srgbClr val="00FF00"/>
                </a:solidFill>
                <a:effectLst/>
                <a:ea typeface="Times New Roman" pitchFamily="18" charset="0"/>
                <a:cs typeface="Arial" pitchFamily="34" charset="0"/>
              </a:rPr>
              <a:t>της φυτικής ζωής</a:t>
            </a:r>
            <a:endParaRPr kumimoji="0" 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611560" y="2060848"/>
            <a:ext cx="59647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el-GR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Εμφάνιση των πρώτων μορφών ζωής</a:t>
            </a:r>
            <a:endParaRPr kumimoji="0" lang="el-G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7661" name="Rectangle 13"/>
          <p:cNvSpPr>
            <a:spLocks noChangeArrowheads="1"/>
          </p:cNvSpPr>
          <p:nvPr/>
        </p:nvSpPr>
        <p:spPr bwMode="auto">
          <a:xfrm>
            <a:off x="1547664" y="2545740"/>
            <a:ext cx="25481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el-GR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Φωτοσύνθεση</a:t>
            </a:r>
            <a:endParaRPr kumimoji="0" lang="el-G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7662" name="Rectangle 14"/>
          <p:cNvSpPr>
            <a:spLocks noChangeArrowheads="1"/>
          </p:cNvSpPr>
          <p:nvPr/>
        </p:nvSpPr>
        <p:spPr bwMode="auto">
          <a:xfrm>
            <a:off x="2195736" y="2996952"/>
            <a:ext cx="40950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el-GR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Το ευκαρυωτικό κύτταρο</a:t>
            </a:r>
            <a:endParaRPr kumimoji="0" lang="el-G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7663" name="Rectangle 15"/>
          <p:cNvSpPr>
            <a:spLocks noChangeArrowheads="1"/>
          </p:cNvSpPr>
          <p:nvPr/>
        </p:nvSpPr>
        <p:spPr bwMode="auto">
          <a:xfrm>
            <a:off x="2771800" y="3501008"/>
            <a:ext cx="4410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el-GR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Η πολυκύτταρη κατασκευή</a:t>
            </a:r>
            <a:endParaRPr kumimoji="0" lang="el-G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7664" name="Rectangle 16"/>
          <p:cNvSpPr>
            <a:spLocks noChangeArrowheads="1"/>
          </p:cNvSpPr>
          <p:nvPr/>
        </p:nvSpPr>
        <p:spPr bwMode="auto">
          <a:xfrm>
            <a:off x="3563888" y="4005064"/>
            <a:ext cx="34006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el-GR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Η έξοδος στη στεριά</a:t>
            </a:r>
            <a:endParaRPr kumimoji="0" lang="el-G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7665" name="Rectangle 17"/>
          <p:cNvSpPr>
            <a:spLocks noChangeArrowheads="1"/>
          </p:cNvSpPr>
          <p:nvPr/>
        </p:nvSpPr>
        <p:spPr bwMode="auto">
          <a:xfrm>
            <a:off x="4211960" y="4509120"/>
            <a:ext cx="26882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el-GR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Ο αγωγός ιστός</a:t>
            </a:r>
            <a:endParaRPr kumimoji="0" lang="el-G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7666" name="Rectangle 18"/>
          <p:cNvSpPr>
            <a:spLocks noChangeArrowheads="1"/>
          </p:cNvSpPr>
          <p:nvPr/>
        </p:nvSpPr>
        <p:spPr bwMode="auto">
          <a:xfrm>
            <a:off x="4663280" y="5013176"/>
            <a:ext cx="23569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lang="el-GR" sz="2800" b="1" dirty="0">
                <a:solidFill>
                  <a:srgbClr val="FFFF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Τα </a:t>
            </a:r>
            <a:r>
              <a:rPr kumimoji="0" lang="el-GR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σπέρματα</a:t>
            </a:r>
            <a:endParaRPr kumimoji="0" lang="el-G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27667" name="Rectangle 19"/>
          <p:cNvSpPr>
            <a:spLocks noChangeArrowheads="1"/>
          </p:cNvSpPr>
          <p:nvPr/>
        </p:nvSpPr>
        <p:spPr bwMode="auto">
          <a:xfrm>
            <a:off x="5173995" y="5517232"/>
            <a:ext cx="17022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el-GR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Το άνθος</a:t>
            </a:r>
            <a:endParaRPr kumimoji="0" lang="el-G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0312" y="943362"/>
            <a:ext cx="1697901" cy="522194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l-GR" sz="2000" b="1" dirty="0">
                <a:solidFill>
                  <a:srgbClr val="FFFF00"/>
                </a:solidFill>
              </a:rPr>
              <a:t>4,6 </a:t>
            </a:r>
            <a:r>
              <a:rPr lang="en-US" sz="2000" b="1" dirty="0">
                <a:solidFill>
                  <a:srgbClr val="FFFF00"/>
                </a:solidFill>
              </a:rPr>
              <a:t>GA</a:t>
            </a:r>
          </a:p>
          <a:p>
            <a:pPr>
              <a:lnSpc>
                <a:spcPts val="4000"/>
              </a:lnSpc>
            </a:pPr>
            <a:endParaRPr lang="en-US" sz="2000" b="1" dirty="0">
              <a:solidFill>
                <a:srgbClr val="FF0000"/>
              </a:solidFill>
            </a:endParaRPr>
          </a:p>
          <a:p>
            <a:pPr>
              <a:lnSpc>
                <a:spcPts val="4000"/>
              </a:lnSpc>
            </a:pPr>
            <a:r>
              <a:rPr lang="en-US" sz="2000" b="1" dirty="0">
                <a:solidFill>
                  <a:srgbClr val="FF0000"/>
                </a:solidFill>
              </a:rPr>
              <a:t>3,9 GA</a:t>
            </a:r>
          </a:p>
          <a:p>
            <a:pPr>
              <a:lnSpc>
                <a:spcPts val="4000"/>
              </a:lnSpc>
            </a:pPr>
            <a:r>
              <a:rPr lang="en-US" sz="2000" b="1" dirty="0">
                <a:solidFill>
                  <a:srgbClr val="FF0000"/>
                </a:solidFill>
              </a:rPr>
              <a:t>3,</a:t>
            </a:r>
            <a:r>
              <a:rPr lang="el-GR" sz="2000" b="1" dirty="0">
                <a:solidFill>
                  <a:srgbClr val="FF0000"/>
                </a:solidFill>
              </a:rPr>
              <a:t>2-2,</a:t>
            </a:r>
            <a:r>
              <a:rPr lang="en-US" sz="2000" b="1" dirty="0">
                <a:solidFill>
                  <a:srgbClr val="FF0000"/>
                </a:solidFill>
              </a:rPr>
              <a:t>8 GA</a:t>
            </a:r>
          </a:p>
          <a:p>
            <a:pPr>
              <a:lnSpc>
                <a:spcPts val="3800"/>
              </a:lnSpc>
            </a:pPr>
            <a:r>
              <a:rPr lang="el-GR" sz="2000" b="1" dirty="0">
                <a:solidFill>
                  <a:srgbClr val="FF0000"/>
                </a:solidFill>
              </a:rPr>
              <a:t>2</a:t>
            </a:r>
            <a:r>
              <a:rPr lang="en-US" sz="2000" b="1" dirty="0">
                <a:solidFill>
                  <a:srgbClr val="FF0000"/>
                </a:solidFill>
              </a:rPr>
              <a:t>,</a:t>
            </a:r>
            <a:r>
              <a:rPr lang="el-GR" sz="2000" b="1" dirty="0">
                <a:solidFill>
                  <a:srgbClr val="FF0000"/>
                </a:solidFill>
              </a:rPr>
              <a:t>1-1,7</a:t>
            </a:r>
            <a:r>
              <a:rPr lang="en-US" sz="2000" b="1" dirty="0">
                <a:solidFill>
                  <a:srgbClr val="FF0000"/>
                </a:solidFill>
              </a:rPr>
              <a:t> GA</a:t>
            </a:r>
          </a:p>
          <a:p>
            <a:pPr>
              <a:lnSpc>
                <a:spcPts val="4000"/>
              </a:lnSpc>
            </a:pPr>
            <a:r>
              <a:rPr lang="en-US" sz="2000" b="1" dirty="0">
                <a:solidFill>
                  <a:srgbClr val="FF0000"/>
                </a:solidFill>
              </a:rPr>
              <a:t>1,0 GA</a:t>
            </a:r>
          </a:p>
          <a:p>
            <a:pPr>
              <a:lnSpc>
                <a:spcPts val="4000"/>
              </a:lnSpc>
            </a:pPr>
            <a:r>
              <a:rPr lang="en-US" sz="2000" b="1" dirty="0">
                <a:solidFill>
                  <a:srgbClr val="FF0000"/>
                </a:solidFill>
              </a:rPr>
              <a:t>470 MA</a:t>
            </a:r>
          </a:p>
          <a:p>
            <a:pPr>
              <a:lnSpc>
                <a:spcPts val="3800"/>
              </a:lnSpc>
            </a:pPr>
            <a:r>
              <a:rPr lang="en-US" sz="2000" b="1" dirty="0">
                <a:solidFill>
                  <a:srgbClr val="FF0000"/>
                </a:solidFill>
              </a:rPr>
              <a:t>410 &amp; 370 MA</a:t>
            </a:r>
          </a:p>
          <a:p>
            <a:pPr>
              <a:lnSpc>
                <a:spcPts val="4000"/>
              </a:lnSpc>
            </a:pPr>
            <a:r>
              <a:rPr lang="en-US" sz="2000" b="1" dirty="0">
                <a:solidFill>
                  <a:srgbClr val="FF0000"/>
                </a:solidFill>
              </a:rPr>
              <a:t>380 MA</a:t>
            </a:r>
          </a:p>
          <a:p>
            <a:pPr>
              <a:lnSpc>
                <a:spcPts val="4000"/>
              </a:lnSpc>
            </a:pPr>
            <a:r>
              <a:rPr lang="en-US" sz="2000" b="1" dirty="0">
                <a:solidFill>
                  <a:srgbClr val="FF0000"/>
                </a:solidFill>
              </a:rPr>
              <a:t>140 MA</a:t>
            </a:r>
            <a:endParaRPr lang="el-GR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9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16501" y="188640"/>
            <a:ext cx="6227499" cy="404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4 - Ομάδα"/>
          <p:cNvGrpSpPr>
            <a:grpSpLocks noChangeAspect="1"/>
          </p:cNvGrpSpPr>
          <p:nvPr/>
        </p:nvGrpSpPr>
        <p:grpSpPr>
          <a:xfrm>
            <a:off x="36512" y="116632"/>
            <a:ext cx="9144000" cy="6741368"/>
            <a:chOff x="-36512" y="116632"/>
            <a:chExt cx="9144000" cy="6741368"/>
          </a:xfrm>
        </p:grpSpPr>
        <p:pic>
          <p:nvPicPr>
            <p:cNvPr id="311298" name="Picture 2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-36512" y="116632"/>
              <a:ext cx="9144000" cy="2951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300" name="Picture 4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-36512" y="2915120"/>
              <a:ext cx="4896544" cy="3942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0658" y="3356992"/>
            <a:ext cx="4043342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- TextBox"/>
          <p:cNvSpPr txBox="1"/>
          <p:nvPr/>
        </p:nvSpPr>
        <p:spPr>
          <a:xfrm>
            <a:off x="3923928" y="20608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2017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395536" y="116632"/>
            <a:ext cx="8208911" cy="627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l-GR" sz="4400" b="1" dirty="0">
                <a:solidFill>
                  <a:srgbClr val="00B0F0"/>
                </a:solidFill>
              </a:rPr>
              <a:t>Η Εναλλαγή των</a:t>
            </a:r>
            <a:r>
              <a:rPr lang="en-US" sz="4400" b="1" dirty="0">
                <a:solidFill>
                  <a:srgbClr val="00B0F0"/>
                </a:solidFill>
              </a:rPr>
              <a:t> </a:t>
            </a:r>
            <a:r>
              <a:rPr lang="el-GR" sz="4400" b="1" dirty="0">
                <a:solidFill>
                  <a:srgbClr val="00B0F0"/>
                </a:solidFill>
              </a:rPr>
              <a:t>Γενεών</a:t>
            </a:r>
            <a:endParaRPr lang="en-US" sz="4400" b="1" dirty="0">
              <a:solidFill>
                <a:srgbClr val="00B0F0"/>
              </a:solidFill>
            </a:endParaRPr>
          </a:p>
          <a:p>
            <a:pPr algn="ctr"/>
            <a:endParaRPr lang="el-GR" sz="3200" b="1" dirty="0">
              <a:solidFill>
                <a:srgbClr val="FFFF00"/>
              </a:solidFill>
            </a:endParaRPr>
          </a:p>
          <a:p>
            <a:pPr algn="ctr"/>
            <a:r>
              <a:rPr lang="el-GR" sz="3200" b="1" dirty="0">
                <a:solidFill>
                  <a:srgbClr val="FFFF00"/>
                </a:solidFill>
              </a:rPr>
              <a:t>Σχεδόν αποκλειστικά</a:t>
            </a:r>
          </a:p>
          <a:p>
            <a:pPr algn="ctr"/>
            <a:r>
              <a:rPr lang="el-GR" sz="3200" b="1" dirty="0">
                <a:solidFill>
                  <a:srgbClr val="FFFF00"/>
                </a:solidFill>
              </a:rPr>
              <a:t>στα </a:t>
            </a:r>
            <a:r>
              <a:rPr lang="el-GR" sz="3200" b="1" dirty="0" err="1">
                <a:solidFill>
                  <a:srgbClr val="FFFF00"/>
                </a:solidFill>
              </a:rPr>
              <a:t>χαρόφυτα</a:t>
            </a:r>
            <a:r>
              <a:rPr lang="el-GR" sz="3200" b="1" dirty="0">
                <a:solidFill>
                  <a:srgbClr val="FFFF00"/>
                </a:solidFill>
              </a:rPr>
              <a:t> &amp; </a:t>
            </a:r>
            <a:r>
              <a:rPr lang="el-GR" sz="3200" b="1" dirty="0" err="1">
                <a:solidFill>
                  <a:srgbClr val="FFFF00"/>
                </a:solidFill>
              </a:rPr>
              <a:t>εμβρυόφυτα</a:t>
            </a:r>
            <a:endParaRPr lang="el-GR" sz="3200" b="1" dirty="0">
              <a:solidFill>
                <a:srgbClr val="FFFF00"/>
              </a:solidFill>
            </a:endParaRPr>
          </a:p>
          <a:p>
            <a:pPr algn="ctr"/>
            <a:endParaRPr lang="el-GR" sz="1400" b="1" dirty="0">
              <a:solidFill>
                <a:srgbClr val="FFFF00"/>
              </a:solidFill>
            </a:endParaRPr>
          </a:p>
          <a:p>
            <a:pPr algn="ctr"/>
            <a:r>
              <a:rPr lang="el-GR" sz="3200" b="1" dirty="0">
                <a:solidFill>
                  <a:srgbClr val="92D050"/>
                </a:solidFill>
              </a:rPr>
              <a:t>Θεωρείται ΜΟΝΑΔΙΚΟ εξελικτικό γεγονός</a:t>
            </a:r>
          </a:p>
          <a:p>
            <a:pPr algn="ctr"/>
            <a:r>
              <a:rPr lang="el-GR" sz="3200" b="1" dirty="0">
                <a:solidFill>
                  <a:srgbClr val="92D050"/>
                </a:solidFill>
              </a:rPr>
              <a:t>(</a:t>
            </a:r>
            <a:r>
              <a:rPr lang="en-US" sz="3200" b="1" dirty="0">
                <a:solidFill>
                  <a:srgbClr val="92D050"/>
                </a:solidFill>
              </a:rPr>
              <a:t>singularity)</a:t>
            </a:r>
            <a:endParaRPr lang="el-GR" sz="3200" b="1" dirty="0">
              <a:solidFill>
                <a:srgbClr val="92D050"/>
              </a:solidFill>
            </a:endParaRPr>
          </a:p>
          <a:p>
            <a:pPr algn="ctr"/>
            <a:endParaRPr lang="en-US" sz="1200" b="1" dirty="0">
              <a:solidFill>
                <a:srgbClr val="FFFF00"/>
              </a:solidFill>
            </a:endParaRPr>
          </a:p>
          <a:p>
            <a:pPr algn="ctr"/>
            <a:r>
              <a:rPr lang="el-GR" sz="3200" b="1" dirty="0">
                <a:solidFill>
                  <a:srgbClr val="FFFF00"/>
                </a:solidFill>
              </a:rPr>
              <a:t>Χρονολογείται περίπου στα 750 ΜΑ</a:t>
            </a:r>
          </a:p>
          <a:p>
            <a:pPr algn="ctr"/>
            <a:endParaRPr lang="el-GR" sz="1200" b="1" dirty="0">
              <a:solidFill>
                <a:srgbClr val="FFFF00"/>
              </a:solidFill>
            </a:endParaRPr>
          </a:p>
          <a:p>
            <a:pPr algn="ctr"/>
            <a:r>
              <a:rPr lang="el-GR" sz="3200" b="1" dirty="0">
                <a:solidFill>
                  <a:srgbClr val="92D050"/>
                </a:solidFill>
              </a:rPr>
              <a:t>Τα φυτά έχουν 2 εναλλασσόμενες μορφές στον κύκλο της ζωής τους:</a:t>
            </a:r>
          </a:p>
          <a:p>
            <a:pPr algn="ctr"/>
            <a:r>
              <a:rPr lang="el-GR" sz="3200" b="1" dirty="0">
                <a:solidFill>
                  <a:srgbClr val="00B0F0"/>
                </a:solidFill>
              </a:rPr>
              <a:t>ΑΠΛΟΕΙΔΕΣ ΓΑΜΕΤΟΦΥΤΟ (1Ν ΓΑΜΕΤΕΣ)</a:t>
            </a:r>
          </a:p>
          <a:p>
            <a:pPr algn="ctr"/>
            <a:r>
              <a:rPr lang="el-GR" sz="3200" b="1" dirty="0">
                <a:solidFill>
                  <a:srgbClr val="00B0F0"/>
                </a:solidFill>
              </a:rPr>
              <a:t>ΔΙΠΛΟΕΙΔΕΣ ΣΠΟΡΙΟΦΥΤΟ (1Ν ΣΠΟΡΙΑ) </a:t>
            </a:r>
            <a:endParaRPr lang="el-GR" sz="24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07504" y="116632"/>
            <a:ext cx="867645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3600" b="1" i="0" u="none" strike="noStrike" cap="none" normalizeH="0" baseline="0" dirty="0">
                <a:ln>
                  <a:noFill/>
                </a:ln>
                <a:solidFill>
                  <a:srgbClr val="00FF00"/>
                </a:solidFill>
                <a:effectLst/>
                <a:ea typeface="Times New Roman" pitchFamily="18" charset="0"/>
                <a:cs typeface="Arial" pitchFamily="34" charset="0"/>
              </a:rPr>
              <a:t>Τα 8 γεγονότα-ορόσημα</a:t>
            </a:r>
            <a:endParaRPr kumimoji="0" lang="el-G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3600" b="1" i="0" u="none" strike="noStrike" cap="none" normalizeH="0" baseline="0" dirty="0">
                <a:ln>
                  <a:noFill/>
                </a:ln>
                <a:solidFill>
                  <a:srgbClr val="00FF00"/>
                </a:solidFill>
                <a:effectLst/>
                <a:ea typeface="Times New Roman" pitchFamily="18" charset="0"/>
                <a:cs typeface="Arial" pitchFamily="34" charset="0"/>
              </a:rPr>
              <a:t>στην ιστορία της εξέλιξης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3600" b="1" i="0" u="none" strike="noStrike" cap="none" normalizeH="0" baseline="0" dirty="0">
                <a:ln>
                  <a:noFill/>
                </a:ln>
                <a:solidFill>
                  <a:srgbClr val="00FF00"/>
                </a:solidFill>
                <a:effectLst/>
                <a:ea typeface="Times New Roman" pitchFamily="18" charset="0"/>
                <a:cs typeface="Arial" pitchFamily="34" charset="0"/>
              </a:rPr>
              <a:t>της φυτικής ζωής</a:t>
            </a:r>
            <a:endParaRPr kumimoji="0" 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611560" y="2060848"/>
            <a:ext cx="59647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el-GR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Εμφάνιση των πρώτων μορφών ζωής</a:t>
            </a:r>
            <a:endParaRPr kumimoji="0" lang="el-G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547664" y="2492896"/>
            <a:ext cx="25481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el-GR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Φωτοσύνθεση</a:t>
            </a:r>
            <a:endParaRPr kumimoji="0" lang="el-G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7392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954588" y="4868863"/>
            <a:ext cx="4189412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5 - Ομάδα"/>
          <p:cNvGrpSpPr>
            <a:grpSpLocks/>
          </p:cNvGrpSpPr>
          <p:nvPr/>
        </p:nvGrpSpPr>
        <p:grpSpPr bwMode="auto">
          <a:xfrm>
            <a:off x="0" y="-2336800"/>
            <a:ext cx="9144000" cy="9480550"/>
            <a:chOff x="0" y="-2336800"/>
            <a:chExt cx="9144000" cy="9480576"/>
          </a:xfrm>
        </p:grpSpPr>
        <p:pic>
          <p:nvPicPr>
            <p:cNvPr id="2355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57625" y="-2336800"/>
              <a:ext cx="5286375" cy="919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56" name="Picture 2" descr="D:\Παραδόσεις\2009\stromatolites\DSCN0848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2844" y="4430493"/>
              <a:ext cx="3617903" cy="2713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57" name="TextBox 1"/>
            <p:cNvSpPr txBox="1">
              <a:spLocks noChangeArrowheads="1"/>
            </p:cNvSpPr>
            <p:nvPr/>
          </p:nvSpPr>
          <p:spPr bwMode="auto">
            <a:xfrm>
              <a:off x="5894387" y="0"/>
              <a:ext cx="3249613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l-GR" altLang="el-GR" sz="3200" b="1">
                  <a:solidFill>
                    <a:srgbClr val="66FF33"/>
                  </a:solidFill>
                  <a:latin typeface="Calibri" pitchFamily="34" charset="0"/>
                </a:rPr>
                <a:t>ΣΤΡΩΜΑΤΟΛΙΘΟΙ </a:t>
              </a:r>
            </a:p>
            <a:p>
              <a:pPr algn="ctr"/>
              <a:r>
                <a:rPr lang="en-US" altLang="el-GR" sz="3200" b="1">
                  <a:solidFill>
                    <a:srgbClr val="66FF33"/>
                  </a:solidFill>
                  <a:latin typeface="Calibri" pitchFamily="34" charset="0"/>
                </a:rPr>
                <a:t>STROMATOLITES</a:t>
              </a:r>
              <a:endParaRPr lang="el-GR" altLang="el-GR" sz="3200" b="1">
                <a:solidFill>
                  <a:srgbClr val="66FF33"/>
                </a:solidFill>
                <a:latin typeface="Calibri" pitchFamily="34" charset="0"/>
              </a:endParaRPr>
            </a:p>
          </p:txBody>
        </p:sp>
        <p:pic>
          <p:nvPicPr>
            <p:cNvPr id="23558" name="Picture 2" descr="D:\Παραδόσεις\2009\stromatolites\DSCN0840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3714744" cy="4952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81501" y="0"/>
            <a:ext cx="6324709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427412" y="3505200"/>
            <a:ext cx="57531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0"/>
            <a:ext cx="4558758" cy="350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344816" y="0"/>
            <a:ext cx="1835696" cy="807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0" y="4077072"/>
            <a:ext cx="3347864" cy="200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H:\education\1703-1-med.gi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71438"/>
            <a:ext cx="6645275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5572125" y="1071563"/>
            <a:ext cx="3214688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</a:rPr>
              <a:t>Φωτοσύνθεση:</a:t>
            </a:r>
          </a:p>
          <a:p>
            <a:pPr algn="ctr">
              <a:defRPr/>
            </a:pPr>
            <a:r>
              <a:rPr lang="el-GR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</a:rPr>
              <a:t>Μια λειτουργία με ηλικία τουλάχιστον</a:t>
            </a:r>
            <a:endParaRPr lang="en-GB" b="1" dirty="0">
              <a:solidFill>
                <a:schemeClr val="accent1">
                  <a:lumMod val="60000"/>
                  <a:lumOff val="40000"/>
                </a:schemeClr>
              </a:solidFill>
              <a:latin typeface="Calibri" pitchFamily="34" charset="0"/>
            </a:endParaRPr>
          </a:p>
          <a:p>
            <a:pPr algn="ctr">
              <a:defRPr/>
            </a:pPr>
            <a:r>
              <a:rPr lang="el-GR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</a:rPr>
              <a:t>2,8 </a:t>
            </a:r>
            <a:r>
              <a:rPr lang="en-GB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</a:rPr>
              <a:t>(-3,4) </a:t>
            </a:r>
            <a:r>
              <a:rPr lang="el-GR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</a:rPr>
              <a:t>δισεκατομμύρια έτη!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8 - TextBox"/>
          <p:cNvSpPr txBox="1">
            <a:spLocks noChangeArrowheads="1"/>
          </p:cNvSpPr>
          <p:nvPr/>
        </p:nvSpPr>
        <p:spPr bwMode="auto">
          <a:xfrm>
            <a:off x="34925" y="5661025"/>
            <a:ext cx="41179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3600" b="1">
                <a:solidFill>
                  <a:srgbClr val="FF0000"/>
                </a:solidFill>
                <a:latin typeface="Calibri" pitchFamily="34" charset="0"/>
              </a:rPr>
              <a:t>Albert Szent-Gyorgyi</a:t>
            </a:r>
          </a:p>
          <a:p>
            <a:pPr algn="ctr"/>
            <a:r>
              <a:rPr lang="fr-FR" sz="3600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1893-1986</a:t>
            </a:r>
          </a:p>
        </p:txBody>
      </p:sp>
      <p:pic>
        <p:nvPicPr>
          <p:cNvPr id="17411" name="Picture 5" descr="http://www.danubeinnovationunion.com/images/img2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4140200" cy="574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4572000" y="3284538"/>
            <a:ext cx="4373563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Calibri" pitchFamily="34" charset="0"/>
              </a:rPr>
              <a:t>"for his discoveries in connection with the biological combustion processes, with special reference to vitamin C and the catalysis of fumaric acid"</a:t>
            </a:r>
          </a:p>
        </p:txBody>
      </p:sp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4702175" y="333375"/>
            <a:ext cx="390207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0099FF"/>
                </a:solidFill>
                <a:latin typeface="Calibri" pitchFamily="34" charset="0"/>
              </a:rPr>
              <a:t>The Nobel Prize in Physiology or Medicine 1937</a:t>
            </a:r>
          </a:p>
          <a:p>
            <a:pPr algn="ctr"/>
            <a:endParaRPr lang="en-US" b="1">
              <a:solidFill>
                <a:srgbClr val="92D050"/>
              </a:solidFill>
              <a:latin typeface="Calibri" pitchFamily="34" charset="0"/>
            </a:endParaRPr>
          </a:p>
          <a:p>
            <a:pPr algn="ctr"/>
            <a:r>
              <a:rPr lang="en-US" b="1">
                <a:solidFill>
                  <a:srgbClr val="92D050"/>
                </a:solidFill>
                <a:latin typeface="Calibri" pitchFamily="34" charset="0"/>
              </a:rPr>
              <a:t>Albert von Szent-Györgyi Nagyrápolt</a:t>
            </a:r>
          </a:p>
          <a:p>
            <a:endParaRPr lang="el-G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0" y="404813"/>
            <a:ext cx="3419475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  <a:latin typeface="Calibri" pitchFamily="34" charset="0"/>
              </a:rPr>
              <a:t>What drives life is thus a little electric current, kept up by the sunshine. All the complexities of intermediary metabolism are but the lacework around this basic fact.</a:t>
            </a:r>
            <a:endParaRPr lang="el-GR" b="1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425825" y="0"/>
            <a:ext cx="5718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2" descr="http://www.stampcommunity.org/uploaded/primoz/20141124_szent-6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7544" y="3452812"/>
            <a:ext cx="2447925" cy="340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4213" y="519113"/>
            <a:ext cx="7775575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-26988"/>
            <a:ext cx="9161463" cy="5940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5594350"/>
            <a:ext cx="5249863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331913" y="5961063"/>
            <a:ext cx="6583362" cy="923925"/>
            <a:chOff x="839" y="3572"/>
            <a:chExt cx="4147" cy="582"/>
          </a:xfrm>
        </p:grpSpPr>
        <p:sp>
          <p:nvSpPr>
            <p:cNvPr id="43013" name="Rectangle 4"/>
            <p:cNvSpPr>
              <a:spLocks noChangeArrowheads="1"/>
            </p:cNvSpPr>
            <p:nvPr/>
          </p:nvSpPr>
          <p:spPr bwMode="auto">
            <a:xfrm>
              <a:off x="839" y="3572"/>
              <a:ext cx="4147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l-GR" altLang="el-GR" sz="5400" b="1">
                  <a:solidFill>
                    <a:srgbClr val="00CCFF"/>
                  </a:solidFill>
                  <a:latin typeface="Calibri" pitchFamily="34" charset="0"/>
                </a:rPr>
                <a:t>2H</a:t>
              </a:r>
              <a:r>
                <a:rPr lang="el-GR" altLang="el-GR" sz="5400" b="1" baseline="-25000">
                  <a:solidFill>
                    <a:srgbClr val="00CCFF"/>
                  </a:solidFill>
                  <a:latin typeface="Calibri" pitchFamily="34" charset="0"/>
                </a:rPr>
                <a:t>2</a:t>
              </a:r>
              <a:r>
                <a:rPr lang="el-GR" altLang="el-GR" sz="5400" b="1">
                  <a:solidFill>
                    <a:srgbClr val="00CCFF"/>
                  </a:solidFill>
                  <a:latin typeface="Calibri" pitchFamily="34" charset="0"/>
                </a:rPr>
                <a:t>O</a:t>
              </a:r>
              <a:r>
                <a:rPr lang="en-US" altLang="el-GR" sz="5400" b="1">
                  <a:solidFill>
                    <a:srgbClr val="00CCFF"/>
                  </a:solidFill>
                  <a:latin typeface="Calibri" pitchFamily="34" charset="0"/>
                </a:rPr>
                <a:t> </a:t>
              </a:r>
              <a:r>
                <a:rPr lang="el-GR" altLang="el-GR" sz="5400" b="1">
                  <a:solidFill>
                    <a:srgbClr val="00CCFF"/>
                  </a:solidFill>
                  <a:latin typeface="Calibri" pitchFamily="34" charset="0"/>
                </a:rPr>
                <a:t> </a:t>
              </a:r>
              <a:r>
                <a:rPr lang="en-US" altLang="el-GR" sz="5400" b="1">
                  <a:solidFill>
                    <a:srgbClr val="00CCFF"/>
                  </a:solidFill>
                  <a:latin typeface="Calibri" pitchFamily="34" charset="0"/>
                </a:rPr>
                <a:t>   </a:t>
              </a:r>
              <a:r>
                <a:rPr lang="el-GR" altLang="el-GR" sz="5400" b="1">
                  <a:solidFill>
                    <a:srgbClr val="00CCFF"/>
                  </a:solidFill>
                  <a:latin typeface="Calibri" pitchFamily="34" charset="0"/>
                </a:rPr>
                <a:t> 4e</a:t>
              </a:r>
              <a:r>
                <a:rPr lang="el-GR" altLang="el-GR" sz="5400" b="1" baseline="30000">
                  <a:solidFill>
                    <a:srgbClr val="00CCFF"/>
                  </a:solidFill>
                  <a:latin typeface="Calibri" pitchFamily="34" charset="0"/>
                </a:rPr>
                <a:t>−</a:t>
              </a:r>
              <a:r>
                <a:rPr lang="el-GR" altLang="el-GR" sz="5400" b="1">
                  <a:solidFill>
                    <a:srgbClr val="00CCFF"/>
                  </a:solidFill>
                  <a:latin typeface="Calibri" pitchFamily="34" charset="0"/>
                </a:rPr>
                <a:t> + 4H</a:t>
              </a:r>
              <a:r>
                <a:rPr lang="el-GR" altLang="el-GR" sz="5400" b="1" baseline="30000">
                  <a:solidFill>
                    <a:srgbClr val="00CCFF"/>
                  </a:solidFill>
                  <a:latin typeface="Calibri" pitchFamily="34" charset="0"/>
                </a:rPr>
                <a:t>+</a:t>
              </a:r>
              <a:r>
                <a:rPr lang="el-GR" altLang="el-GR" sz="5400" b="1">
                  <a:solidFill>
                    <a:srgbClr val="00CCFF"/>
                  </a:solidFill>
                  <a:latin typeface="Calibri" pitchFamily="34" charset="0"/>
                </a:rPr>
                <a:t> + O</a:t>
              </a:r>
              <a:r>
                <a:rPr lang="el-GR" altLang="el-GR" sz="5400" b="1" baseline="-25000">
                  <a:solidFill>
                    <a:srgbClr val="00CCFF"/>
                  </a:solidFill>
                  <a:latin typeface="Calibri" pitchFamily="34" charset="0"/>
                </a:rPr>
                <a:t>2</a:t>
              </a:r>
              <a:endParaRPr lang="el-GR" altLang="el-GR" sz="5400" b="1">
                <a:solidFill>
                  <a:srgbClr val="00CCFF"/>
                </a:solidFill>
                <a:latin typeface="Calibri" pitchFamily="34" charset="0"/>
              </a:endParaRPr>
            </a:p>
          </p:txBody>
        </p:sp>
        <p:sp>
          <p:nvSpPr>
            <p:cNvPr id="43014" name="Line 5"/>
            <p:cNvSpPr>
              <a:spLocks noChangeShapeType="1"/>
            </p:cNvSpPr>
            <p:nvPr/>
          </p:nvSpPr>
          <p:spPr bwMode="auto">
            <a:xfrm>
              <a:off x="1928" y="3884"/>
              <a:ext cx="408" cy="0"/>
            </a:xfrm>
            <a:prstGeom prst="line">
              <a:avLst/>
            </a:prstGeom>
            <a:noFill/>
            <a:ln w="50800">
              <a:solidFill>
                <a:srgbClr val="00FFFF"/>
              </a:solidFill>
              <a:round/>
              <a:headEnd/>
              <a:tailEnd type="arrow" w="lg" len="lg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4375"/>
            <a:ext cx="9144000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5 - TextBox"/>
          <p:cNvSpPr txBox="1">
            <a:spLocks noChangeArrowheads="1"/>
          </p:cNvSpPr>
          <p:nvPr/>
        </p:nvSpPr>
        <p:spPr bwMode="auto">
          <a:xfrm>
            <a:off x="4067944" y="3933056"/>
            <a:ext cx="4194803" cy="52322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2800" b="1" dirty="0">
                <a:solidFill>
                  <a:srgbClr val="66FF33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Το Σχήμα Ζ – </a:t>
            </a:r>
            <a:r>
              <a:rPr lang="en-US" altLang="el-GR" sz="2800" b="1" dirty="0">
                <a:solidFill>
                  <a:srgbClr val="66FF33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The Z Scheme</a:t>
            </a:r>
            <a:endParaRPr lang="el-GR" altLang="el-GR" sz="2800" b="1" dirty="0">
              <a:solidFill>
                <a:srgbClr val="66FF33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35496" y="44624"/>
            <a:ext cx="90478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>
                <a:solidFill>
                  <a:srgbClr val="66FF33"/>
                </a:solidFill>
                <a:latin typeface="Calibri" pitchFamily="34" charset="0"/>
              </a:rPr>
              <a:t>Φωτοσύνθεση – η σύζευξη των 2 </a:t>
            </a:r>
            <a:r>
              <a:rPr lang="el-GR" sz="3200" b="1" dirty="0" err="1">
                <a:solidFill>
                  <a:srgbClr val="66FF33"/>
                </a:solidFill>
                <a:latin typeface="Calibri" pitchFamily="34" charset="0"/>
              </a:rPr>
              <a:t>φωτοσυστημάτων</a:t>
            </a:r>
            <a:endParaRPr lang="en-US" sz="3200" b="1" dirty="0">
              <a:solidFill>
                <a:srgbClr val="66FF33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5" name="Picture 5" descr="D:\evolution\Draftsused\alternation256whiteb.t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1725" y="0"/>
            <a:ext cx="4232275" cy="6858000"/>
          </a:xfrm>
          <a:prstGeom prst="rect">
            <a:avLst/>
          </a:prstGeom>
          <a:noFill/>
        </p:spPr>
      </p:pic>
      <p:pic>
        <p:nvPicPr>
          <p:cNvPr id="61442" name="Picture 2" descr="D:\evolution\Draftsused\alterngener2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0"/>
            <a:ext cx="4033838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571362" y="200834"/>
            <a:ext cx="1465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00" b="1" dirty="0">
                <a:solidFill>
                  <a:schemeClr val="bg1"/>
                </a:solidFill>
              </a:rPr>
              <a:t>Τα γαμετόφυτα των Σπερματοφύτων:</a:t>
            </a:r>
          </a:p>
          <a:p>
            <a:r>
              <a:rPr lang="el-GR" sz="800" b="1" dirty="0">
                <a:solidFill>
                  <a:schemeClr val="bg1"/>
                </a:solidFill>
              </a:rPr>
              <a:t>Το εκβλάστημα του</a:t>
            </a:r>
          </a:p>
          <a:p>
            <a:r>
              <a:rPr lang="el-GR" sz="800" b="1" dirty="0">
                <a:solidFill>
                  <a:schemeClr val="bg1"/>
                </a:solidFill>
              </a:rPr>
              <a:t>      </a:t>
            </a:r>
            <a:r>
              <a:rPr lang="el-GR" sz="800" b="1" dirty="0" err="1">
                <a:solidFill>
                  <a:schemeClr val="bg1"/>
                </a:solidFill>
              </a:rPr>
              <a:t>γυρεοκόκκου</a:t>
            </a:r>
            <a:r>
              <a:rPr lang="el-GR" sz="800" b="1" dirty="0">
                <a:solidFill>
                  <a:schemeClr val="bg1"/>
                </a:solidFill>
              </a:rPr>
              <a:t> (ΑΡΣ, </a:t>
            </a:r>
            <a:r>
              <a:rPr lang="el-GR" sz="800" b="1" dirty="0" err="1">
                <a:solidFill>
                  <a:schemeClr val="bg1"/>
                </a:solidFill>
              </a:rPr>
              <a:t>αριστ</a:t>
            </a:r>
            <a:r>
              <a:rPr lang="el-GR" sz="800" b="1" dirty="0">
                <a:solidFill>
                  <a:schemeClr val="bg1"/>
                </a:solidFill>
              </a:rPr>
              <a:t>.)</a:t>
            </a:r>
          </a:p>
          <a:p>
            <a:r>
              <a:rPr lang="el-GR" sz="800" b="1" dirty="0">
                <a:solidFill>
                  <a:schemeClr val="bg1"/>
                </a:solidFill>
              </a:rPr>
              <a:t>Ο </a:t>
            </a:r>
            <a:r>
              <a:rPr lang="el-GR" sz="800" b="1" dirty="0" err="1">
                <a:solidFill>
                  <a:schemeClr val="bg1"/>
                </a:solidFill>
              </a:rPr>
              <a:t>εμβρυόσακος</a:t>
            </a:r>
            <a:r>
              <a:rPr lang="el-GR" sz="800" b="1" dirty="0">
                <a:solidFill>
                  <a:schemeClr val="bg1"/>
                </a:solidFill>
              </a:rPr>
              <a:t> (ΘΗΛ, </a:t>
            </a:r>
            <a:r>
              <a:rPr lang="el-GR" sz="800" b="1" dirty="0" err="1">
                <a:solidFill>
                  <a:schemeClr val="bg1"/>
                </a:solidFill>
              </a:rPr>
              <a:t>δεξ</a:t>
            </a:r>
            <a:r>
              <a:rPr lang="el-GR" sz="800" b="1" dirty="0">
                <a:solidFill>
                  <a:schemeClr val="bg1"/>
                </a:solidFill>
              </a:rPr>
              <a:t>.)</a:t>
            </a:r>
            <a:r>
              <a:rPr lang="en-US" sz="800" b="1" dirty="0"/>
              <a:t> </a:t>
            </a:r>
            <a:endParaRPr lang="el-GR" sz="800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00" y="1457523"/>
            <a:ext cx="8929688" cy="600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679708" y="188640"/>
            <a:ext cx="75647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3200" b="1" dirty="0">
                <a:solidFill>
                  <a:srgbClr val="FFFF00"/>
                </a:solidFill>
              </a:rPr>
              <a:t>Η σύνδεση των 2 </a:t>
            </a:r>
            <a:r>
              <a:rPr lang="el-GR" sz="3200" b="1" dirty="0" err="1">
                <a:solidFill>
                  <a:srgbClr val="FFFF00"/>
                </a:solidFill>
              </a:rPr>
              <a:t>φωτοσυστημάτων</a:t>
            </a:r>
            <a:r>
              <a:rPr lang="el-GR" sz="3200" b="1" dirty="0">
                <a:solidFill>
                  <a:srgbClr val="FFFF00"/>
                </a:solidFill>
              </a:rPr>
              <a:t>:</a:t>
            </a:r>
          </a:p>
          <a:p>
            <a:pPr algn="ctr"/>
            <a:r>
              <a:rPr lang="el-GR" sz="3200" b="1" dirty="0">
                <a:solidFill>
                  <a:srgbClr val="FFFF00"/>
                </a:solidFill>
              </a:rPr>
              <a:t>η εμφάνιση της οξυγονικής φωτοσύνθεσης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5724128" y="3933056"/>
            <a:ext cx="12939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66FF"/>
                </a:solidFill>
              </a:rPr>
              <a:t>&gt; 3 GA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5508104" y="1628800"/>
            <a:ext cx="36003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92D050"/>
                </a:solidFill>
              </a:rPr>
              <a:t>Υπόθεση συμβιωτικής σύνδεσης</a:t>
            </a:r>
          </a:p>
          <a:p>
            <a:r>
              <a:rPr lang="el-GR" b="1" dirty="0">
                <a:solidFill>
                  <a:srgbClr val="92D050"/>
                </a:solidFill>
              </a:rPr>
              <a:t>2 φωτοσυνθετικών βακτηρίων με διαφορετικά  κέντρα αντίδρασης</a:t>
            </a:r>
          </a:p>
          <a:p>
            <a:endParaRPr lang="el-GR" b="1" dirty="0">
              <a:solidFill>
                <a:srgbClr val="92D050"/>
              </a:solidFill>
            </a:endParaRPr>
          </a:p>
          <a:p>
            <a:r>
              <a:rPr lang="el-GR" b="1" dirty="0">
                <a:solidFill>
                  <a:srgbClr val="92D050"/>
                </a:solidFill>
              </a:rPr>
              <a:t>2 τύποι κέντρων αντίδρασης</a:t>
            </a:r>
          </a:p>
          <a:p>
            <a:r>
              <a:rPr lang="el-GR" b="1" dirty="0">
                <a:solidFill>
                  <a:srgbClr val="92D050"/>
                </a:solidFill>
              </a:rPr>
              <a:t>(με πιθανή κοινή καταγωγή και σταδιακή απόκλιση)</a:t>
            </a:r>
            <a:endParaRPr lang="en-US" b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412776"/>
            <a:ext cx="9144000" cy="5122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260648"/>
            <a:ext cx="7560840" cy="364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84DD62-97A0-4960-A4C0-626310C802F7}"/>
              </a:ext>
            </a:extLst>
          </p:cNvPr>
          <p:cNvSpPr txBox="1"/>
          <p:nvPr/>
        </p:nvSpPr>
        <p:spPr>
          <a:xfrm>
            <a:off x="212056" y="720929"/>
            <a:ext cx="8719888" cy="58477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3200" b="1" dirty="0"/>
              <a:t>ΟΞΥΓΟΝΟ: ΤΟ ΠΑΡΑΠΡΟΪΟΝ ΤΗΣ ΦΩΤΟΣΥΝΘΕΣΗΣ</a:t>
            </a:r>
            <a:endParaRPr lang="en-GB" sz="3200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25820" y="705635"/>
            <a:ext cx="9169820" cy="459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11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5496" y="5733256"/>
            <a:ext cx="9083948" cy="5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0 - TextBox">
            <a:extLst>
              <a:ext uri="{FF2B5EF4-FFF2-40B4-BE49-F238E27FC236}">
                <a16:creationId xmlns:a16="http://schemas.microsoft.com/office/drawing/2014/main" id="{E818AE2F-788D-4302-8B37-01BFA20F2DBD}"/>
              </a:ext>
            </a:extLst>
          </p:cNvPr>
          <p:cNvSpPr txBox="1"/>
          <p:nvPr/>
        </p:nvSpPr>
        <p:spPr>
          <a:xfrm>
            <a:off x="7380312" y="2276872"/>
            <a:ext cx="604653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DOE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5 - Ομάδα"/>
          <p:cNvGrpSpPr>
            <a:grpSpLocks noChangeAspect="1"/>
          </p:cNvGrpSpPr>
          <p:nvPr/>
        </p:nvGrpSpPr>
        <p:grpSpPr>
          <a:xfrm>
            <a:off x="-93955" y="116632"/>
            <a:ext cx="9735903" cy="6480720"/>
            <a:chOff x="179511" y="332656"/>
            <a:chExt cx="9252966" cy="615925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1" y="332656"/>
              <a:ext cx="8832927" cy="6159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8 - TextBox"/>
            <p:cNvSpPr txBox="1"/>
            <p:nvPr/>
          </p:nvSpPr>
          <p:spPr>
            <a:xfrm>
              <a:off x="6516216" y="1916832"/>
              <a:ext cx="2916261" cy="49726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NOE  +DOE 420</a:t>
              </a:r>
              <a:r>
                <a:rPr lang="el-GR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>
                  <a:solidFill>
                    <a:schemeClr val="bg1"/>
                  </a:solidFill>
                </a:rPr>
                <a:t>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26799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5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6364202"/>
            <a:ext cx="8272810" cy="493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523875"/>
            <a:ext cx="8934450" cy="633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4716016" y="2708920"/>
            <a:ext cx="3159519" cy="4924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NOE +DOE ca 420</a:t>
            </a:r>
            <a:r>
              <a:rPr lang="el-GR" sz="2600" b="1" dirty="0">
                <a:solidFill>
                  <a:schemeClr val="bg1"/>
                </a:solidFill>
              </a:rPr>
              <a:t> </a:t>
            </a:r>
            <a:r>
              <a:rPr lang="en-US" sz="2600" b="1" dirty="0">
                <a:solidFill>
                  <a:schemeClr val="bg1"/>
                </a:solidFill>
              </a:rPr>
              <a:t>MA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288" y="5013325"/>
            <a:ext cx="8353425" cy="1600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Estimated evolution of atmospheric O</a:t>
            </a:r>
            <a:r>
              <a:rPr lang="en-US" sz="1400" baseline="-25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 The upper red and lower green lines represent the range of the estimates while time is measured in billions of years ago (</a:t>
            </a:r>
            <a:r>
              <a:rPr lang="en-US" sz="14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Ga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). Stage 1 (3.85–2.45 </a:t>
            </a:r>
            <a:r>
              <a:rPr lang="en-US" sz="14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Ga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): Practically no O</a:t>
            </a:r>
            <a:r>
              <a:rPr lang="en-US" sz="1400" baseline="-25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in the atmosphere. The oceans were also largely anoxic with the possible exception of O</a:t>
            </a:r>
            <a:r>
              <a:rPr lang="en-US" sz="1400" baseline="-25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gases in the shallow oceans. Stage 2 (2.45–1.85 </a:t>
            </a:r>
            <a:r>
              <a:rPr lang="en-US" sz="14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Ga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): O</a:t>
            </a:r>
            <a:r>
              <a:rPr lang="en-US" sz="1400" baseline="-25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produced, and rose to values of 0.02 and 0.04 </a:t>
            </a:r>
            <a:r>
              <a:rPr lang="en-US" sz="14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atm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but absorbed in oceans and seabed rock. Stage 3 (1.85–0.85 </a:t>
            </a:r>
            <a:r>
              <a:rPr lang="en-US" sz="14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Ga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): O</a:t>
            </a:r>
            <a:r>
              <a:rPr lang="en-US" sz="1400" baseline="-25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starts to gas out of the oceans, but is absorbed by land surfaces. There was no significant change in terms of oxygen level. Stages 4 and 5 (0.85–present): O</a:t>
            </a:r>
            <a:r>
              <a:rPr lang="en-US" sz="1400" baseline="-25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sinks filled and the gas accumulates.</a:t>
            </a:r>
            <a:endParaRPr lang="el-GR" sz="1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6769502" y="1196752"/>
            <a:ext cx="466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6516216" y="1916832"/>
            <a:ext cx="2490875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NOE  ca 420MA</a:t>
            </a:r>
          </a:p>
        </p:txBody>
      </p:sp>
      <p:pic>
        <p:nvPicPr>
          <p:cNvPr id="2054" name="Picture 6" descr="https://upload.wikimedia.org/wikipedia/commons/thumb/0/03/Oxygenation-atm-2.svg/1280px-Oxygenation-atm-2.svg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1438" y="404813"/>
            <a:ext cx="8964612" cy="43767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3077" name="TextBox 1"/>
          <p:cNvSpPr txBox="1">
            <a:spLocks noChangeArrowheads="1"/>
          </p:cNvSpPr>
          <p:nvPr/>
        </p:nvSpPr>
        <p:spPr bwMode="auto">
          <a:xfrm>
            <a:off x="1475211" y="1196752"/>
            <a:ext cx="67617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 εμπλουτισμός της γήινης ατμόσφαιρας με Ο</a:t>
            </a:r>
            <a:r>
              <a:rPr lang="el-GR" altLang="el-GR" sz="1600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l-GR" alt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και</a:t>
            </a:r>
          </a:p>
          <a:p>
            <a:pPr eaLnBrk="1" hangingPunct="1"/>
            <a:r>
              <a:rPr lang="el-GR" alt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 ‘μέγα γεγονός οξυγόνωσης’ (</a:t>
            </a:r>
            <a:r>
              <a:rPr lang="en-US" alt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Great Oxygenation Event) </a:t>
            </a:r>
            <a:r>
              <a:rPr lang="el-GR" alt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στα 2,45 δις έτη πριν.</a:t>
            </a:r>
          </a:p>
        </p:txBody>
      </p:sp>
      <p:sp>
        <p:nvSpPr>
          <p:cNvPr id="3078" name="Down Arrow 2"/>
          <p:cNvSpPr>
            <a:spLocks noChangeArrowheads="1"/>
          </p:cNvSpPr>
          <p:nvPr/>
        </p:nvSpPr>
        <p:spPr bwMode="auto">
          <a:xfrm>
            <a:off x="3923483" y="1844824"/>
            <a:ext cx="432048" cy="2448272"/>
          </a:xfrm>
          <a:prstGeom prst="downArrow">
            <a:avLst>
              <a:gd name="adj1" fmla="val 50000"/>
              <a:gd name="adj2" fmla="val 49989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endParaRPr lang="el-GR" altLang="el-GR"/>
          </a:p>
        </p:txBody>
      </p:sp>
      <p:sp>
        <p:nvSpPr>
          <p:cNvPr id="10" name="9 - TextBox"/>
          <p:cNvSpPr txBox="1"/>
          <p:nvPr/>
        </p:nvSpPr>
        <p:spPr>
          <a:xfrm>
            <a:off x="3419872" y="2276872"/>
            <a:ext cx="595035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GOE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7226971" y="2574157"/>
            <a:ext cx="604653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NOE</a:t>
            </a:r>
          </a:p>
        </p:txBody>
      </p:sp>
      <p:sp>
        <p:nvSpPr>
          <p:cNvPr id="16" name="Down Arrow 2"/>
          <p:cNvSpPr>
            <a:spLocks noChangeArrowheads="1"/>
          </p:cNvSpPr>
          <p:nvPr/>
        </p:nvSpPr>
        <p:spPr bwMode="auto">
          <a:xfrm rot="19928928">
            <a:off x="7232046" y="2985199"/>
            <a:ext cx="424830" cy="468052"/>
          </a:xfrm>
          <a:prstGeom prst="downArrow">
            <a:avLst>
              <a:gd name="adj1" fmla="val 50000"/>
              <a:gd name="adj2" fmla="val 49989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endParaRPr lang="el-GR" altLang="el-GR"/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4860032" y="2045166"/>
            <a:ext cx="259228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 </a:t>
            </a:r>
            <a:r>
              <a:rPr lang="en-US" alt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l-GR" altLang="el-GR" sz="1600" baseline="30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ος</a:t>
            </a:r>
            <a:r>
              <a:rPr lang="el-GR" alt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έντονος εμπλουτισμός της γήινης ατμόσφαιρας με Ο</a:t>
            </a:r>
            <a:r>
              <a:rPr lang="el-GR" altLang="el-GR" sz="1600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l-GR" alt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το ‘</a:t>
            </a:r>
            <a:r>
              <a:rPr lang="el-GR" altLang="el-GR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νεοπροτεροζωικό</a:t>
            </a:r>
            <a:r>
              <a:rPr lang="el-GR" alt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γεγονός οξυγόνωσης’ (</a:t>
            </a:r>
            <a:r>
              <a:rPr lang="en-US" altLang="el-GR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Neoproterozoic</a:t>
            </a:r>
            <a:r>
              <a:rPr lang="en-US" alt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Oxygenation Event) </a:t>
            </a:r>
            <a:r>
              <a:rPr lang="el-GR" alt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στα </a:t>
            </a:r>
            <a:r>
              <a:rPr lang="en-GB" alt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0,8-0,5 Mya &amp; </a:t>
            </a:r>
            <a:r>
              <a:rPr lang="en-GB" altLang="el-GR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DevonianOE</a:t>
            </a:r>
            <a:r>
              <a:rPr lang="en-GB" alt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στα 0,45 δις έτη πριν.</a:t>
            </a:r>
          </a:p>
        </p:txBody>
      </p:sp>
      <p:sp>
        <p:nvSpPr>
          <p:cNvPr id="12" name="10 - TextBox">
            <a:extLst>
              <a:ext uri="{FF2B5EF4-FFF2-40B4-BE49-F238E27FC236}">
                <a16:creationId xmlns:a16="http://schemas.microsoft.com/office/drawing/2014/main" id="{44A15D96-10A7-48F7-BB11-D5789D587963}"/>
              </a:ext>
            </a:extLst>
          </p:cNvPr>
          <p:cNvSpPr txBox="1"/>
          <p:nvPr/>
        </p:nvSpPr>
        <p:spPr>
          <a:xfrm>
            <a:off x="8075082" y="1875401"/>
            <a:ext cx="604653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DOE</a:t>
            </a:r>
          </a:p>
        </p:txBody>
      </p:sp>
    </p:spTree>
    <p:extLst>
      <p:ext uri="{BB962C8B-B14F-4D97-AF65-F5344CB8AC3E}">
        <p14:creationId xmlns:p14="http://schemas.microsoft.com/office/powerpoint/2010/main" val="7926799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66950" y="0"/>
            <a:ext cx="6877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0"/>
            <a:ext cx="4668838" cy="508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5267325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59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185172" y="4221089"/>
            <a:ext cx="3958828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60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024" y="5229200"/>
            <a:ext cx="4644008" cy="129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61" name="Picture 5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364088" y="116632"/>
            <a:ext cx="36861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5436096" y="1412776"/>
            <a:ext cx="3491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FF00"/>
                </a:solidFill>
              </a:rPr>
              <a:t>D</a:t>
            </a:r>
            <a:r>
              <a:rPr lang="el-GR" sz="3200" b="1" dirty="0">
                <a:solidFill>
                  <a:srgbClr val="FFFF00"/>
                </a:solidFill>
              </a:rPr>
              <a:t>ΟΕ</a:t>
            </a:r>
          </a:p>
          <a:p>
            <a:r>
              <a:rPr lang="en-GB" sz="32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3</a:t>
            </a:r>
            <a:r>
              <a:rPr lang="el-GR" sz="3200" b="1" baseline="30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ο</a:t>
            </a:r>
            <a:r>
              <a:rPr lang="el-GR" sz="32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ΓΕΓΟΝΟΣ ΟΞΥΓΟΝΩΣΗΣ της ΑΤΜΟΣΦΑΙΡΑΣ</a:t>
            </a:r>
          </a:p>
          <a:p>
            <a:r>
              <a:rPr lang="el-GR" sz="3200" b="1" dirty="0">
                <a:solidFill>
                  <a:srgbClr val="FFFF00"/>
                </a:solidFill>
              </a:rPr>
              <a:t>(470-400 ΜΑ)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4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139952" y="3556788"/>
            <a:ext cx="5040560" cy="330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6 - Ομάδα"/>
          <p:cNvGrpSpPr>
            <a:grpSpLocks noChangeAspect="1"/>
          </p:cNvGrpSpPr>
          <p:nvPr/>
        </p:nvGrpSpPr>
        <p:grpSpPr>
          <a:xfrm>
            <a:off x="0" y="0"/>
            <a:ext cx="9144000" cy="3089920"/>
            <a:chOff x="0" y="0"/>
            <a:chExt cx="9144000" cy="3089920"/>
          </a:xfrm>
        </p:grpSpPr>
        <p:pic>
          <p:nvPicPr>
            <p:cNvPr id="225282" name="Picture 2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0" y="0"/>
              <a:ext cx="9144000" cy="2386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05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53584" y="2348880"/>
              <a:ext cx="4890416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0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34000" y="2708920"/>
              <a:ext cx="38100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2509876"/>
            <a:ext cx="4033080" cy="4015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Επιφάνεια εργασίας\PlantPhysiology2007\2007 11\carbon dioxide evolutio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602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95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D:\evolution\Draftsused\alterngener2bryo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1443038" cy="6858000"/>
          </a:xfrm>
          <a:prstGeom prst="rect">
            <a:avLst/>
          </a:prstGeom>
          <a:noFill/>
        </p:spPr>
      </p:pic>
      <p:pic>
        <p:nvPicPr>
          <p:cNvPr id="62469" name="Picture 5" descr="D:\evolution\UK13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37088" y="0"/>
            <a:ext cx="4506912" cy="6858000"/>
          </a:xfrm>
          <a:prstGeom prst="rect">
            <a:avLst/>
          </a:prstGeom>
          <a:noFill/>
        </p:spPr>
      </p:pic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6019800" y="2667000"/>
            <a:ext cx="2133600" cy="1371600"/>
          </a:xfrm>
          <a:prstGeom prst="rect">
            <a:avLst/>
          </a:prstGeom>
          <a:noFill/>
          <a:ln w="6350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62470" name="Picture 6" descr="D:\evolution\UK12a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447800" y="1120775"/>
            <a:ext cx="6934200" cy="5737225"/>
          </a:xfrm>
          <a:prstGeom prst="rect">
            <a:avLst/>
          </a:prstGeom>
          <a:noFill/>
        </p:spPr>
      </p:pic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2057400" y="304800"/>
            <a:ext cx="2819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3600" b="1">
                <a:solidFill>
                  <a:srgbClr val="FFFF00"/>
                </a:solidFill>
              </a:rPr>
              <a:t>ΒΡΥΟΦΥΤΑ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355976" y="1268760"/>
            <a:ext cx="399128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l-GR" sz="3600" b="1" dirty="0">
                <a:solidFill>
                  <a:srgbClr val="99FF33"/>
                </a:solidFill>
              </a:rPr>
              <a:t>Τα ‘Αμφίβια’ </a:t>
            </a:r>
            <a:r>
              <a:rPr lang="en-US" sz="3600" b="1" dirty="0">
                <a:solidFill>
                  <a:srgbClr val="99FF33"/>
                </a:solidFill>
              </a:rPr>
              <a:t>#1 </a:t>
            </a:r>
            <a:r>
              <a:rPr lang="el-GR" sz="3600" b="1" dirty="0">
                <a:solidFill>
                  <a:srgbClr val="99FF33"/>
                </a:solidFill>
              </a:rPr>
              <a:t>του</a:t>
            </a:r>
          </a:p>
          <a:p>
            <a:pPr algn="ctr"/>
            <a:r>
              <a:rPr lang="el-GR" sz="3600" b="1" dirty="0">
                <a:solidFill>
                  <a:srgbClr val="99FF33"/>
                </a:solidFill>
              </a:rPr>
              <a:t>Φυτικού Κόσμου!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8" grpId="0" animBg="1"/>
      <p:bldP spid="62471" grpId="0" autoUpdateAnimBg="0"/>
      <p:bldP spid="7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6 - TextBox"/>
          <p:cNvSpPr txBox="1">
            <a:spLocks noChangeArrowheads="1"/>
          </p:cNvSpPr>
          <p:nvPr/>
        </p:nvSpPr>
        <p:spPr bwMode="auto">
          <a:xfrm>
            <a:off x="6446838" y="404813"/>
            <a:ext cx="2492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altLang="el-GR">
                <a:latin typeface="Calibri" pitchFamily="34" charset="0"/>
              </a:rPr>
              <a:t>Mauna Loa, Hawai</a:t>
            </a:r>
            <a:endParaRPr lang="el-GR" altLang="el-GR">
              <a:latin typeface="Calibri" pitchFamily="34" charset="0"/>
            </a:endParaRPr>
          </a:p>
        </p:txBody>
      </p:sp>
      <p:pic>
        <p:nvPicPr>
          <p:cNvPr id="46083" name="Picture 9" descr="Αποτέλεσμα εικόνας για noaa co2 in september 201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" y="7938"/>
            <a:ext cx="8218488" cy="685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Box 3"/>
          <p:cNvSpPr txBox="1">
            <a:spLocks noChangeArrowheads="1"/>
          </p:cNvSpPr>
          <p:nvPr/>
        </p:nvSpPr>
        <p:spPr bwMode="auto">
          <a:xfrm>
            <a:off x="5786446" y="4572008"/>
            <a:ext cx="225632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Sept. 2017    403.38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Sept. 2018    405.51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Sept. 2019    408,54</a:t>
            </a:r>
            <a:endParaRPr lang="el-G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6 - TextBox"/>
          <p:cNvSpPr txBox="1">
            <a:spLocks noChangeArrowheads="1"/>
          </p:cNvSpPr>
          <p:nvPr/>
        </p:nvSpPr>
        <p:spPr bwMode="auto">
          <a:xfrm>
            <a:off x="6446838" y="404813"/>
            <a:ext cx="2492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altLang="el-GR">
                <a:latin typeface="Calibri" pitchFamily="34" charset="0"/>
              </a:rPr>
              <a:t>Mauna Loa, Hawai</a:t>
            </a:r>
            <a:endParaRPr lang="el-GR" altLang="el-GR">
              <a:latin typeface="Calibri" pitchFamily="34" charset="0"/>
            </a:endParaRPr>
          </a:p>
        </p:txBody>
      </p:sp>
      <p:pic>
        <p:nvPicPr>
          <p:cNvPr id="46083" name="Picture 9" descr="Αποτέλεσμα εικόνας για noaa co2 in september 201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" y="7938"/>
            <a:ext cx="8218488" cy="685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Box 3"/>
          <p:cNvSpPr txBox="1">
            <a:spLocks noChangeArrowheads="1"/>
          </p:cNvSpPr>
          <p:nvPr/>
        </p:nvSpPr>
        <p:spPr bwMode="auto">
          <a:xfrm>
            <a:off x="5796136" y="4365104"/>
            <a:ext cx="225632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Sept. 2017    403.38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Sept. 2018    405.51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Sept. 2019    408,54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Sept. 2020     410,6</a:t>
            </a:r>
            <a:endParaRPr lang="el-GR" sz="2000" b="1" dirty="0">
              <a:solidFill>
                <a:schemeClr val="bg1"/>
              </a:solidFill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7236296" y="2852936"/>
            <a:ext cx="1907704" cy="132343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SEP2021  413,2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SEP2022  415,4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SEP2023  418,1</a:t>
            </a:r>
          </a:p>
          <a:p>
            <a:pPr algn="ctr"/>
            <a:r>
              <a:rPr lang="en-US" sz="2000" b="1">
                <a:solidFill>
                  <a:schemeClr val="bg1"/>
                </a:solidFill>
              </a:rPr>
              <a:t>SEP2024  421,6</a:t>
            </a:r>
            <a:endParaRPr lang="el-GR" sz="2000" b="1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6265" y="1268760"/>
            <a:ext cx="409773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6 - TextBox"/>
          <p:cNvSpPr txBox="1">
            <a:spLocks noChangeArrowheads="1"/>
          </p:cNvSpPr>
          <p:nvPr/>
        </p:nvSpPr>
        <p:spPr bwMode="auto">
          <a:xfrm>
            <a:off x="6446838" y="404813"/>
            <a:ext cx="2492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altLang="el-GR">
                <a:latin typeface="Calibri" pitchFamily="34" charset="0"/>
              </a:rPr>
              <a:t>Mauna Loa, Hawai</a:t>
            </a:r>
            <a:endParaRPr lang="el-GR" altLang="el-GR">
              <a:latin typeface="Calibri" pitchFamily="34" charset="0"/>
            </a:endParaRPr>
          </a:p>
        </p:txBody>
      </p:sp>
      <p:pic>
        <p:nvPicPr>
          <p:cNvPr id="46083" name="Picture 9" descr="Αποτέλεσμα εικόνας για noaa co2 in september 201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" y="7938"/>
            <a:ext cx="8218488" cy="685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Box 3"/>
          <p:cNvSpPr txBox="1">
            <a:spLocks noChangeArrowheads="1"/>
          </p:cNvSpPr>
          <p:nvPr/>
        </p:nvSpPr>
        <p:spPr bwMode="auto">
          <a:xfrm>
            <a:off x="5796136" y="4365104"/>
            <a:ext cx="225632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Sept. 2017    403.38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Sept. 2018    405.51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Sept. 2019    408,54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Sept. 2020     410,6</a:t>
            </a:r>
            <a:endParaRPr lang="el-GR" sz="2000" b="1" dirty="0">
              <a:solidFill>
                <a:schemeClr val="bg1"/>
              </a:solidFill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7236296" y="2852936"/>
            <a:ext cx="1907704" cy="132343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SEP2021  413,2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SEP2022  415,4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SEP2023  418,1</a:t>
            </a:r>
          </a:p>
          <a:p>
            <a:pPr algn="ctr"/>
            <a:r>
              <a:rPr lang="en-US" sz="2000" b="1">
                <a:solidFill>
                  <a:schemeClr val="bg1"/>
                </a:solidFill>
              </a:rPr>
              <a:t>SEP2024  421,6</a:t>
            </a:r>
            <a:endParaRPr lang="el-GR" sz="2000" b="1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6265" y="1268760"/>
            <a:ext cx="409773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764704"/>
            <a:ext cx="2310222" cy="170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- TextBox"/>
          <p:cNvSpPr txBox="1"/>
          <p:nvPr/>
        </p:nvSpPr>
        <p:spPr>
          <a:xfrm>
            <a:off x="1043608" y="260648"/>
            <a:ext cx="1018227" cy="584775"/>
          </a:xfrm>
          <a:prstGeom prst="rect">
            <a:avLst/>
          </a:prstGeom>
          <a:solidFill>
            <a:srgbClr val="1C1C1C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2D050"/>
                </a:solidFill>
              </a:rPr>
              <a:t>2025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ttachment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214902"/>
            <a:ext cx="8143932" cy="631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251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EDUCATION\ΕΞΕΛΙΚΤΙΚΗ ΒΙΟΛΟΓΙΑ\2019-20\NEW MATERIAL FOR LECTURES\CO2 atmosphere-ocean 6_6_17_Andrea_CC_PacificCO2_1050_929_s_c1_c_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60122"/>
            <a:ext cx="7632848" cy="67532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7/76/Phanerozoic_Carbon_Dioxid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2" y="216024"/>
            <a:ext cx="9142929" cy="6381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9959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- Ομάδα"/>
          <p:cNvGrpSpPr/>
          <p:nvPr/>
        </p:nvGrpSpPr>
        <p:grpSpPr>
          <a:xfrm>
            <a:off x="28815" y="332657"/>
            <a:ext cx="9151697" cy="6624736"/>
            <a:chOff x="28815" y="332657"/>
            <a:chExt cx="9151697" cy="662473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15" y="332657"/>
              <a:ext cx="9151697" cy="6624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2" name="3 - TextBox"/>
            <p:cNvSpPr txBox="1">
              <a:spLocks noChangeArrowheads="1"/>
            </p:cNvSpPr>
            <p:nvPr/>
          </p:nvSpPr>
          <p:spPr bwMode="auto">
            <a:xfrm>
              <a:off x="1979712" y="404664"/>
              <a:ext cx="6048375" cy="30797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l-GR" altLang="el-GR" sz="14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ΕΜΒΡΥΟΦΥΤΑ</a:t>
              </a: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10979" y="692696"/>
            <a:ext cx="503342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5400" b="1" dirty="0">
                <a:solidFill>
                  <a:srgbClr val="99FF33"/>
                </a:solidFill>
              </a:rPr>
              <a:t>Ορυκτά καύσιμα</a:t>
            </a:r>
          </a:p>
          <a:p>
            <a:r>
              <a:rPr lang="en-US" sz="5400" b="1" dirty="0">
                <a:solidFill>
                  <a:srgbClr val="99FF33"/>
                </a:solidFill>
              </a:rPr>
              <a:t>Fossil fuels</a:t>
            </a:r>
          </a:p>
          <a:p>
            <a:r>
              <a:rPr lang="en-US" sz="3200" b="1" dirty="0">
                <a:solidFill>
                  <a:srgbClr val="99FF33"/>
                </a:solidFill>
              </a:rPr>
              <a:t>(</a:t>
            </a:r>
            <a:r>
              <a:rPr lang="el-GR" sz="3200" b="1" dirty="0">
                <a:solidFill>
                  <a:srgbClr val="99FF33"/>
                </a:solidFill>
              </a:rPr>
              <a:t>‘απολιθωματικά’ καύσιμα)</a:t>
            </a:r>
          </a:p>
        </p:txBody>
      </p:sp>
      <p:sp>
        <p:nvSpPr>
          <p:cNvPr id="16386" name="AutoShape 2" descr="Image result for στοπ σιγ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388" name="AutoShape 4" descr="Image result for στοπ σιγ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390" name="AutoShape 6" descr="Image result for στοπ σιγ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392" name="AutoShape 8" descr="data:image/png;base64,iVBORw0KGgoAAAANSUhEUgAAAOEAAADhCAMAAAAJbSJIAAAAmVBMVEXAER7///8AAAC8AAD4+Pjm5ua/ABbAABDADBu+AArXhYi7AADuy83BGCS/Bxj67u+CgoL14OHfm57HOUFkZGSSkpLt7e3LS1L++vsvLy/rwsTQZGnFLjfVen7NWF7NXWHz2NnhoqXUc3fkq67ntrj46erGMzzEJS/ckJPtx8naio7ipqnIQ0qcnJxzc3P35OXb29vJR07Ram+mmLPWAAAMdElEQVR4nN3da1viOBQA4GJme6FYVlkHFgFBEdRx13X+/49bvEDPSU6Sk6SllzzPfBlo7NuTNNfSaBCa/rmoM90En18UmsHNxX9/1Jgu/mxaeHPxM/QUjOlHMDFQWDewAmKYsH5gODFIeA5gMDFEeATOdllSR8ouxxUQA4Qn4CJJ60lxVAHRXwiAUV0pTsOJ3sJzACsh+grPA6yC6Ck8F/BADK2LfsLzAcOj6CU8JzA4ij7C8wJDo+ghPDcwkOguPD8wrKA6C5sABkXRVdgMMCSKjsKmgAFRdBM2B/QnOgmbBHoTXYTNAn3rooOwaaBnFPnC5oF+UWQL2wD0iiJX2A6gTxSZwrYAD8TCkcgTtgfoHkWWsE1A5yhyhO0CukaRIWwb0DGKdmH7gG5RtArbCHSKok3YTqBLFC3CtgIdomgWthfIj6JR2GYgO4omYbuB3CgahG0HMqOoF7YfyIuiVtgFICuKOmE3gJwoaoRdATKiSAu7A7RHkRR2CWiNIiXsFtAWRULYNaAliqqwe0BzFBVhF4HGeVRZ2E2gKYpRP4CGKEY9AeqjGPUFqI1i1Bugjhj1B6ghRj0C0nUx6hOQjGLUKyAVxahfQCKKUc+AKjHqG1ApqFHvgHIUo/4BpShGPQTiKEb/9BAIiTfRxX89BJbEnxfRxR99BJ7q4o+jcNc34IEYI2GWNn1C1accCZMeCkVLhGkRF0UtOfOFRSI+UhZXfg7FIdvodfq6E7mo/hozhbEQu+Vmu90+vEyFIO5HheAk6kaWiMn1evY1AHicLxNhCGUa65L+IJYwyafb2eCUnn8rp1pMN9eMNFSIibi/GqA0nwjddU4XU016XxyuH30YQ5iKO+kkBuP7HF+0ZDngpCsh//nVo/qtbaJptLIXQ97r6z0ZfrswiUZUfvvMQ7jGwlQ8kF+b3clX4ls4NGc/XxDHWYViNaOzu4W5eQmLTC4bp/RCEm3CweApVwQ2odCf+hCchY+wyIgSekzXFNEuHIyU2mgRGoCI6CFMhTaCH2lJEBnCw5+QDGZhsjLmtjrdETyEYm7+7rva8HKEg1HuIExjTR38TrPi+H13YfLb8t2xGkSWUC7gRqF4tmT2fMzMXSjGjmfKFg5eUfRNwthcRj/SNHYSlu2h3LSN59vtWvp2Kt8VmMI1KqcmocB/cj2cTqYv+PZwDEq6n4C0By3oK/xgd8ofh/Bqmn/26p5Q5hs5iEzh4DfsMRiExQQe9TjNs7iIs/wO1c3JdzciLUASQBjF4INT9skdzOQh/yoKqbh8A/89lu4ZSLhZDkHaopNCjZJBiDoc61NXNEF3+V9UuwWFl2RvUWxBHvNSUghIXEm3Uyi8ExlIQvyCRFgTDcIcFKRH0MoUsIS9+Qlh3jPYghWX4ES3UuZQeCv1XXNYsR9gq6QVpntwyBTmh1pJauLDKkQVYIl6uLAuyg2GSRjloH2F5VsvTG7LI/DdKcrBLUguSSwhvJPOJIYAVeoVDxaMwhRGf1EeqBdm4GI+ocuM/tKSGOlYhbA/8yALH1h/VxGiTMFZ6YViUx5wh7OLp9qTYApBn3sqFQKY+TPWm4WwTQaXzSAE11Iuipe3d8e086iHaVp+LhdSVExnLsIC3DhGLCGI4W85u3KChAyRRQg7SyNVCI7eo6PNQnhp3lhCUA+V3oU52YTwRvOkCsEfxpfWJiyboDFHmNyX2T3KvYswIWzv1XtxDPo7uPddsbDYldkN7p2CaBWC1kadVoC1dO4izB2FuN+xd1mzsQnhqRClIy/r01WdMcR9x9nOIYoWYSrKj9UbzeHwsuM7cxCmWfnpI0soDQ+HOXs+3yKEfTa5vf88HDTdETzc0losyAtnHB/Cfv7nII5ptAjhrWRIdRhAS4z6bZYWH9watzwhPOTryjCNFiEaBBEZwsYEfW7ptYFaBXpaxnmaXJnvW09NCydMobguP94T2cFJKhRjc88bVEPYFTQKYzTK/0rzS/stxyYEF5taRyheyWDYRk9wwM4aH35+Si2FPAlbUbUJyyk8YsoQj0xRb8ogTHM4FzZnC6McthjH9PhqCaNNWDb45BRBWpSHP2iFAqweZiJDazyws2ddtyBnpq/VBRAXYXmPpppD1IWe64TDVZnuhvgsUcmwrj3lG4q4Tk0l1SYs+x7P3kJTenISRmJFzU4b9xbxhfJck/IFHyHuCDHWgBN4dy/Tq55oE5YhIicjYb915CHEQy7WOr5IqbXahbagmoVpUn5KLhMGCqVywduLkYpoo+Q0I8f3jQuvpAVE7n6aVKhl9Uo3LrYIweMr1DwWEj67Ch8zqZfE3zF0MMplla5F4cKAe+laBjrt+krFQloAk2cCqxdu3YQbdVON2762IsfrX9QIvVrhLxfhiBqmu+7cE7coT3WmzFFI9trARM01W/i22XnuGJIPQCP/GbnVyiKMNYDTF0DP+0U3tnhZwnS/SnLNuM5996VA42LyFPmtBTkRC2c5UOsNhTuBXoKhbbl89peixUh1Ut4q1N5IjgnOcqx0Y/wJdzeqzw7aHO5lundfe7L1vOESy0Q3T1OrMH4HQnI60CIsr9CaLALgho1K39mEeJ9NQRDYI+BHUlgOu/XzpfUKYzCRQhVT/iyGrRq/NSREk3DEzcJhJioi/iIoxaOmhHAFnJhqcZhNJPbnRWDS/6EpIZzvGzgLLdsAYHOIe3XVCkFrShUksGFir3Z2LbP6oFtEDE/gVLt+hTRYmNyXXaIJUdBARVTXOG0rM/QSyunoje7qVSqE+54sd0v1Y+sKafkxMToBRxt2KoQLwUiQqCvwdughfDN9LnQLpBULwRzrizqIC4zhs+FoeKPZ1inclJkRq5gwxMQ6l00IMleaU7i29qLfExUszEDvl+g8gpo02Cl/yyaEd0ulOYUH4/3M1QpRx0wZ5qINsM7tIbqZyiuIcBlQ7tNV2x7CFk95giUHBPc+Dc5cmqqBAwu5KalYCM5SnqtIwOY6j34prsZvuL2AzZQ8i1NxnwauOI7QalqBHsOgNrZYhXB2+Xem+0Su4dUK4aaXj/JSOrIEjvGp8Y99jzCs5bOivJ9k8ANl8FhxzxvPcI+n+edscpHl92hfPDWXxNjnDTeyPKbHZxrEuzHrioVoV/EhrZeLPBeTJ7zJRn3sgyXEM5+z4fdTtHhpZCEjqh49wXZZm8jpQLsQ3U0/0vPD9YP0JKfaKa9amNofTRqMPWaEv75ieuD1K6mLIpWPgFGjoDkLciGYIURbvck0V0tH9WN864Wmly1YQtRpItKMmMGpYRbDUhUfNEukHGEkzAtJK6J01DFPYyTqgDwhXh2QE/WQbD0zUaYnnbWbv3lCzVadz0Tvuq5nrk1M3shzeHzXb/1iCrWXb6zJu6bZxDgfqk8Dz4zb97jCSOxHStYfI25N3nBwXOl8aSaWeP3+6kUY9+5l18/z7/RsFEZFPpWfNd7utb+LEd+e8h0tmFO7zBnhTFwOt1cfoZxdzV8WwvZbRFn5cya2E4lFOpwfuxbj+VKYtujG/HxPib2f5nDSH8/qHv4p+zkC0yHrPH1f3d29Xzb4+zR1p7TQPUMVnFoirDFhYR9/6wsLL6v/EaimU4GF46hvxO9fUDkJB2Pj7ubupeNPxByENxc/ekg8/QbO3/9Ggz97SCyBf338Bu2J2Ju6CIGfvyPctygi4NdvQfcrihj4/XvefYqiBDz+Jnt/iDLw9Lv6fSmoCrB8N0I/oqgCwfst+hBFAgjfUdL9KFJA9J6ZrhNJIH5XULeJNFB631OX66IGKL+zq7tR1AGV9651NYpaoPruvG5GUQ8k3n/YxSgagNQ7LE/EoitEE5B8D2nXomgE0u+S7VYUzUDN+4C7FEULUPdO5+5E0QbUvpe7K1G0AvXvVu9GFO1AvbATUWQADcIORJEDNAlbH0UW0ChseRR5QLOw1VFkAi3CFkeRC7QJWxtFNtAqbGkU+UC7sJVRdAAyhC2MoguQI2xdFJ2ALGHLougG5AlbFUVHIFPYoii6ArnC1kTRGcgWtmQe1R3IF7Yiih5AB2ELougDdBE2HkUvoJOw4Sj6Ad2EjRI9gY7CBom+QFdhY3XRG+gsbCiK/kB3YSNRDAB6CBuIYgjQR3h2YhDQS3jmghoG9BOeNYqBQE/hGaMYCvQVni2KwUBv4ZmI4UB/4VmIFQADhGeoi0UFwBBhSYxzUU+qABgkPBFrTkHAMOF5iGHAQOE5iIHAUGH9xFBgsPBA/PmjxhQMDBcObi7qTP8Gn9//g2whPYWWG1wAAAAASUVORK5CYII="/>
          <p:cNvSpPr>
            <a:spLocks noChangeAspect="1" noChangeArrowheads="1"/>
          </p:cNvSpPr>
          <p:nvPr/>
        </p:nvSpPr>
        <p:spPr bwMode="auto">
          <a:xfrm>
            <a:off x="155575" y="-1889125"/>
            <a:ext cx="3943350" cy="3943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6394" name="Picture 10" descr="File:Canada Stop sign.sv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657200"/>
            <a:ext cx="2267744" cy="226774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411760" y="4869160"/>
            <a:ext cx="52973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rgbClr val="FFFF00"/>
                </a:solidFill>
              </a:rPr>
              <a:t>Πετρέλαιο και Φυσικό αέριο</a:t>
            </a:r>
          </a:p>
          <a:p>
            <a:r>
              <a:rPr lang="el-GR" sz="2800" b="1" dirty="0"/>
              <a:t>Φυτοπλαγκτόν (και ζωοπλαγκτόν)</a:t>
            </a:r>
          </a:p>
          <a:p>
            <a:r>
              <a:rPr lang="el-GR" sz="2800" b="1" dirty="0">
                <a:solidFill>
                  <a:srgbClr val="00B0F0"/>
                </a:solidFill>
              </a:rPr>
              <a:t>κυρίως 25</a:t>
            </a:r>
            <a:r>
              <a:rPr lang="en-US" sz="2800" b="1" dirty="0">
                <a:solidFill>
                  <a:srgbClr val="00B0F0"/>
                </a:solidFill>
              </a:rPr>
              <a:t>0-</a:t>
            </a:r>
            <a:r>
              <a:rPr lang="el-GR" sz="2800" b="1" dirty="0">
                <a:solidFill>
                  <a:srgbClr val="00B0F0"/>
                </a:solidFill>
              </a:rPr>
              <a:t>66</a:t>
            </a:r>
            <a:r>
              <a:rPr lang="en-US" sz="2800" b="1" dirty="0">
                <a:solidFill>
                  <a:srgbClr val="00B0F0"/>
                </a:solidFill>
              </a:rPr>
              <a:t> Ma</a:t>
            </a:r>
            <a:endParaRPr lang="el-GR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259632" y="3356992"/>
            <a:ext cx="658193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rgbClr val="FFFF00"/>
                </a:solidFill>
              </a:rPr>
              <a:t>Γαιάνθρακες</a:t>
            </a:r>
          </a:p>
          <a:p>
            <a:r>
              <a:rPr lang="el-GR" sz="2800" b="1" dirty="0" err="1"/>
              <a:t>Λυκόφυτα</a:t>
            </a:r>
            <a:r>
              <a:rPr lang="el-GR" sz="2800" b="1" dirty="0"/>
              <a:t>-Πτεριδόφυτα και Γυμνόσπερμα</a:t>
            </a:r>
            <a:endParaRPr lang="en-US" sz="2800" b="1" dirty="0"/>
          </a:p>
          <a:p>
            <a:r>
              <a:rPr lang="el-GR" sz="2800" b="1" dirty="0">
                <a:solidFill>
                  <a:srgbClr val="00B0F0"/>
                </a:solidFill>
              </a:rPr>
              <a:t>κυρίως </a:t>
            </a:r>
            <a:r>
              <a:rPr lang="en-US" sz="2800" b="1" dirty="0">
                <a:solidFill>
                  <a:srgbClr val="00B0F0"/>
                </a:solidFill>
              </a:rPr>
              <a:t>360-250 Ma</a:t>
            </a:r>
            <a:endParaRPr lang="el-GR" sz="28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514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AutoShape 2" descr="Image result for στοπ σιγ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388" name="AutoShape 4" descr="Image result for στοπ σιγ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390" name="AutoShape 6" descr="Image result for στοπ σιγ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392" name="AutoShape 8" descr="data:image/png;base64,iVBORw0KGgoAAAANSUhEUgAAAOEAAADhCAMAAAAJbSJIAAAAmVBMVEXAER7///8AAAC8AAD4+Pjm5ua/ABbAABDADBu+AArXhYi7AADuy83BGCS/Bxj67u+CgoL14OHfm57HOUFkZGSSkpLt7e3LS1L++vsvLy/rwsTQZGnFLjfVen7NWF7NXWHz2NnhoqXUc3fkq67ntrj46erGMzzEJS/ckJPtx8naio7ipqnIQ0qcnJxzc3P35OXb29vJR07Ram+mmLPWAAAMdElEQVR4nN3da1viOBQA4GJme6FYVlkHFgFBEdRx13X+/49bvEDPSU6Sk6SllzzPfBlo7NuTNNfSaBCa/rmoM90En18UmsHNxX9/1Jgu/mxaeHPxM/QUjOlHMDFQWDewAmKYsH5gODFIeA5gMDFEeATOdllSR8ouxxUQA4Qn4CJJ60lxVAHRXwiAUV0pTsOJ3sJzACsh+grPA6yC6Ck8F/BADK2LfsLzAcOj6CU8JzA4ij7C8wJDo+ghPDcwkOguPD8wrKA6C5sABkXRVdgMMCSKjsKmgAFRdBM2B/QnOgmbBHoTXYTNAn3rooOwaaBnFPnC5oF+UWQL2wD0iiJX2A6gTxSZwrYAD8TCkcgTtgfoHkWWsE1A5yhyhO0CukaRIWwb0DGKdmH7gG5RtArbCHSKok3YTqBLFC3CtgIdomgWthfIj6JR2GYgO4omYbuB3CgahG0HMqOoF7YfyIuiVtgFICuKOmE3gJwoaoRdATKiSAu7A7RHkRR2CWiNIiXsFtAWRULYNaAliqqwe0BzFBVhF4HGeVRZ2E2gKYpRP4CGKEY9AeqjGPUFqI1i1Bugjhj1B6ghRj0C0nUx6hOQjGLUKyAVxahfQCKKUc+AKjHqG1ApqFHvgHIUo/4BpShGPQTiKEb/9BAIiTfRxX89BJbEnxfRxR99BJ7q4o+jcNc34IEYI2GWNn1C1accCZMeCkVLhGkRF0UtOfOFRSI+UhZXfg7FIdvodfq6E7mo/hozhbEQu+Vmu90+vEyFIO5HheAk6kaWiMn1evY1AHicLxNhCGUa65L+IJYwyafb2eCUnn8rp1pMN9eMNFSIibi/GqA0nwjddU4XU016XxyuH30YQ5iKO+kkBuP7HF+0ZDngpCsh//nVo/qtbaJptLIXQ97r6z0ZfrswiUZUfvvMQ7jGwlQ8kF+b3clX4ls4NGc/XxDHWYViNaOzu4W5eQmLTC4bp/RCEm3CweApVwQ2odCf+hCchY+wyIgSekzXFNEuHIyU2mgRGoCI6CFMhTaCH2lJEBnCw5+QDGZhsjLmtjrdETyEYm7+7rva8HKEg1HuIExjTR38TrPi+H13YfLb8t2xGkSWUC7gRqF4tmT2fMzMXSjGjmfKFg5eUfRNwthcRj/SNHYSlu2h3LSN59vtWvp2Kt8VmMI1KqcmocB/cj2cTqYv+PZwDEq6n4C0By3oK/xgd8ofh/Bqmn/26p5Q5hs5iEzh4DfsMRiExQQe9TjNs7iIs/wO1c3JdzciLUASQBjF4INT9skdzOQh/yoKqbh8A/89lu4ZSLhZDkHaopNCjZJBiDoc61NXNEF3+V9UuwWFl2RvUWxBHvNSUghIXEm3Uyi8ExlIQvyCRFgTDcIcFKRH0MoUsIS9+Qlh3jPYghWX4ES3UuZQeCv1XXNYsR9gq6QVpntwyBTmh1pJauLDKkQVYIl6uLAuyg2GSRjloH2F5VsvTG7LI/DdKcrBLUguSSwhvJPOJIYAVeoVDxaMwhRGf1EeqBdm4GI+ocuM/tKSGOlYhbA/8yALH1h/VxGiTMFZ6YViUx5wh7OLp9qTYApBn3sqFQKY+TPWm4WwTQaXzSAE11Iuipe3d8e086iHaVp+LhdSVExnLsIC3DhGLCGI4W85u3KChAyRRQg7SyNVCI7eo6PNQnhp3lhCUA+V3oU52YTwRvOkCsEfxpfWJiyboDFHmNyX2T3KvYswIWzv1XtxDPo7uPddsbDYldkN7p2CaBWC1kadVoC1dO4izB2FuN+xd1mzsQnhqRClIy/r01WdMcR9x9nOIYoWYSrKj9UbzeHwsuM7cxCmWfnpI0soDQ+HOXs+3yKEfTa5vf88HDTdETzc0losyAtnHB/Cfv7nII5ptAjhrWRIdRhAS4z6bZYWH9watzwhPOTryjCNFiEaBBEZwsYEfW7ptYFaBXpaxnmaXJnvW09NCydMobguP94T2cFJKhRjc88bVEPYFTQKYzTK/0rzS/stxyYEF5taRyheyWDYRk9wwM4aH35+Si2FPAlbUbUJyyk8YsoQj0xRb8ogTHM4FzZnC6McthjH9PhqCaNNWDb45BRBWpSHP2iFAqweZiJDazyws2ddtyBnpq/VBRAXYXmPpppD1IWe64TDVZnuhvgsUcmwrj3lG4q4Tk0l1SYs+x7P3kJTenISRmJFzU4b9xbxhfJck/IFHyHuCDHWgBN4dy/Tq55oE5YhIicjYb915CHEQy7WOr5IqbXahbagmoVpUn5KLhMGCqVywduLkYpoo+Q0I8f3jQuvpAVE7n6aVKhl9Uo3LrYIweMr1DwWEj67Ch8zqZfE3zF0MMplla5F4cKAe+laBjrt+krFQloAk2cCqxdu3YQbdVON2762IsfrX9QIvVrhLxfhiBqmu+7cE7coT3WmzFFI9trARM01W/i22XnuGJIPQCP/GbnVyiKMNYDTF0DP+0U3tnhZwnS/SnLNuM5996VA42LyFPmtBTkRC2c5UOsNhTuBXoKhbbl89peixUh1Ut4q1N5IjgnOcqx0Y/wJdzeqzw7aHO5lundfe7L1vOESy0Q3T1OrMH4HQnI60CIsr9CaLALgho1K39mEeJ9NQRDYI+BHUlgOu/XzpfUKYzCRQhVT/iyGrRq/NSREk3DEzcJhJioi/iIoxaOmhHAFnJhqcZhNJPbnRWDS/6EpIZzvGzgLLdsAYHOIe3XVCkFrShUksGFir3Z2LbP6oFtEDE/gVLt+hTRYmNyXXaIJUdBARVTXOG0rM/QSyunoje7qVSqE+54sd0v1Y+sKafkxMToBRxt2KoQLwUiQqCvwdughfDN9LnQLpBULwRzrizqIC4zhs+FoeKPZ1inclJkRq5gwxMQ6l00IMleaU7i29qLfExUszEDvl+g8gpo02Cl/yyaEd0ulOYUH4/3M1QpRx0wZ5qINsM7tIbqZyiuIcBlQ7tNV2x7CFk95giUHBPc+Dc5cmqqBAwu5KalYCM5SnqtIwOY6j34prsZvuL2AzZQ8i1NxnwauOI7QalqBHsOgNrZYhXB2+Xem+0Su4dUK4aaXj/JSOrIEjvGp8Y99jzCs5bOivJ9k8ANl8FhxzxvPcI+n+edscpHl92hfPDWXxNjnDTeyPKbHZxrEuzHrioVoV/EhrZeLPBeTJ7zJRn3sgyXEM5+z4fdTtHhpZCEjqh49wXZZm8jpQLsQ3U0/0vPD9YP0JKfaKa9amNofTRqMPWaEv75ieuD1K6mLIpWPgFGjoDkLciGYIURbvck0V0tH9WN864Wmly1YQtRpItKMmMGpYRbDUhUfNEukHGEkzAtJK6J01DFPYyTqgDwhXh2QE/WQbD0zUaYnnbWbv3lCzVadz0Tvuq5nrk1M3shzeHzXb/1iCrWXb6zJu6bZxDgfqk8Dz4zb97jCSOxHStYfI25N3nBwXOl8aSaWeP3+6kUY9+5l18/z7/RsFEZFPpWfNd7utb+LEd+e8h0tmFO7zBnhTFwOt1cfoZxdzV8WwvZbRFn5cya2E4lFOpwfuxbj+VKYtujG/HxPib2f5nDSH8/qHv4p+zkC0yHrPH1f3d29Xzb4+zR1p7TQPUMVnFoirDFhYR9/6wsLL6v/EaimU4GF46hvxO9fUDkJB2Pj7ubupeNPxByENxc/ekg8/QbO3/9Ggz97SCyBf338Bu2J2Ju6CIGfvyPctygi4NdvQfcrihj4/XvefYqiBDz+Jnt/iDLw9Lv6fSmoCrB8N0I/oqgCwfst+hBFAgjfUdL9KFJA9J6ZrhNJIH5XULeJNFB631OX66IGKL+zq7tR1AGV9651NYpaoPruvG5GUQ8k3n/YxSgagNQ7LE/EoitEE5B8D2nXomgE0u+S7VYUzUDN+4C7FEULUPdO5+5E0QbUvpe7K1G0AvXvVu9GFO1AvbATUWQADcIORJEDNAlbH0UW0ChseRR5QLOw1VFkAi3CFkeRC7QJWxtFNtAqbGkU+UC7sJVRdAAyhC2MoguQI2xdFJ2ALGHLougG5AlbFUVHIFPYoii6ArnC1kTRGcgWtmQe1R3IF7Yiih5AB2ELougDdBE2HkUvoJOw4Sj6Ad2EjRI9gY7CBom+QFdhY3XRG+gsbCiK/kB3YSNRDAB6CBuIYgjQR3h2YhDQS3jmghoG9BOeNYqBQE/hGaMYCvQVni2KwUBv4ZmI4UB/4VmIFQADhGeoi0UFwBBhSYxzUU+qABgkPBFrTkHAMOF5iGHAQOE5iIHAUGH9xFBgsPBA/PmjxhQMDBcObi7qTP8Gn9//g2whPYWWG1wAAAAASUVORK5CYII="/>
          <p:cNvSpPr>
            <a:spLocks noChangeAspect="1" noChangeArrowheads="1"/>
          </p:cNvSpPr>
          <p:nvPr/>
        </p:nvSpPr>
        <p:spPr bwMode="auto">
          <a:xfrm>
            <a:off x="155575" y="-1889125"/>
            <a:ext cx="3943350" cy="3943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B5368A28-1786-E5B5-9423-45B32F7D1AF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059" y="1422975"/>
            <a:ext cx="8919882" cy="47423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074E4B-10C4-273C-0903-AFE42855D224}"/>
              </a:ext>
            </a:extLst>
          </p:cNvPr>
          <p:cNvSpPr txBox="1"/>
          <p:nvPr/>
        </p:nvSpPr>
        <p:spPr>
          <a:xfrm>
            <a:off x="5004048" y="188640"/>
            <a:ext cx="33956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UNFCCC 1992 </a:t>
            </a:r>
            <a:r>
              <a:rPr lang="el-GR" sz="3200" b="1"/>
              <a:t>(Ρίο)</a:t>
            </a:r>
            <a:endParaRPr lang="en-US" sz="3200" b="1" dirty="0"/>
          </a:p>
          <a:p>
            <a:r>
              <a:rPr lang="en-US" sz="3200" b="1" dirty="0"/>
              <a:t>1994 </a:t>
            </a:r>
            <a:r>
              <a:rPr lang="el-GR" sz="3200" b="1" dirty="0"/>
              <a:t>σε ισχύ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2895600" y="236538"/>
            <a:ext cx="3648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3600" b="1">
                <a:solidFill>
                  <a:srgbClr val="FFFF00"/>
                </a:solidFill>
              </a:rPr>
              <a:t>ΠΤΕΡΙΔΟΦΥΤΑ</a:t>
            </a:r>
          </a:p>
        </p:txBody>
      </p:sp>
      <p:pic>
        <p:nvPicPr>
          <p:cNvPr id="63492" name="Picture 4" descr="D:\evolution\Draftsused\alterngener2pteri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2768600" cy="6858000"/>
          </a:xfrm>
          <a:prstGeom prst="rect">
            <a:avLst/>
          </a:prstGeom>
          <a:noFill/>
        </p:spPr>
      </p:pic>
      <p:pic>
        <p:nvPicPr>
          <p:cNvPr id="63493" name="Picture 5" descr="D:\evolution\21.23b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819400" y="2184400"/>
            <a:ext cx="6324600" cy="4673600"/>
          </a:xfrm>
          <a:prstGeom prst="rect">
            <a:avLst/>
          </a:prstGeom>
          <a:noFill/>
        </p:spPr>
      </p:pic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5148064" y="922338"/>
            <a:ext cx="399128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l-GR" sz="3600" b="1" dirty="0">
                <a:solidFill>
                  <a:srgbClr val="99FF33"/>
                </a:solidFill>
              </a:rPr>
              <a:t>Τα ‘Αμφίβια’ </a:t>
            </a:r>
            <a:r>
              <a:rPr lang="en-US" sz="3600" b="1" dirty="0">
                <a:solidFill>
                  <a:srgbClr val="99FF33"/>
                </a:solidFill>
              </a:rPr>
              <a:t>#2 </a:t>
            </a:r>
            <a:r>
              <a:rPr lang="el-GR" sz="3600" b="1" dirty="0">
                <a:solidFill>
                  <a:srgbClr val="99FF33"/>
                </a:solidFill>
              </a:rPr>
              <a:t>του</a:t>
            </a:r>
          </a:p>
          <a:p>
            <a:pPr algn="ctr"/>
            <a:r>
              <a:rPr lang="el-GR" sz="3600" b="1" dirty="0">
                <a:solidFill>
                  <a:srgbClr val="99FF33"/>
                </a:solidFill>
              </a:rPr>
              <a:t>Φυτικού Κόσμου!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99679" y="5661248"/>
            <a:ext cx="5244321" cy="1200329"/>
          </a:xfrm>
          <a:prstGeom prst="rect">
            <a:avLst/>
          </a:prstGeom>
          <a:solidFill>
            <a:schemeClr val="accent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b="1" dirty="0"/>
              <a:t>Στα βρυόφυτα και στα άσπερμα αγγειόφυτα, οι αρσενικοί γαμέτες  φέρουν μαστίγια ή βλεφαρίδες και χρειάζονται υδατικό περιβάλλον για να κολυμπήσουν προς το ωάριο.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7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autoUpdateAnimBg="0"/>
      <p:bldP spid="63494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home_EN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324544" y="-27384"/>
            <a:ext cx="9507895" cy="633986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771800" y="6488668"/>
            <a:ext cx="6434262" cy="369332"/>
          </a:xfrm>
          <a:prstGeom prst="rect">
            <a:avLst/>
          </a:prstGeom>
          <a:solidFill>
            <a:schemeClr val="accent1">
              <a:alpha val="38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b="1" dirty="0"/>
              <a:t>12.12.2015 Η Συμφωνία των Παρισίων για την Κλιματική Αλλαγή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404664"/>
            <a:ext cx="9144000" cy="5286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177234" y="3419708"/>
            <a:ext cx="3987054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04</a:t>
            </a:r>
            <a:r>
              <a:rPr lang="el-GR" b="1" dirty="0"/>
              <a:t>.1</a:t>
            </a:r>
            <a:r>
              <a:rPr lang="en-US" b="1" dirty="0"/>
              <a:t>1</a:t>
            </a:r>
            <a:r>
              <a:rPr lang="el-GR" b="1" dirty="0"/>
              <a:t>.201</a:t>
            </a:r>
            <a:r>
              <a:rPr lang="en-US" b="1" dirty="0"/>
              <a:t>6</a:t>
            </a:r>
            <a:r>
              <a:rPr lang="el-GR" b="1" dirty="0"/>
              <a:t> Η Συμφωνία τίθεται σε ισχύ</a:t>
            </a:r>
          </a:p>
        </p:txBody>
      </p:sp>
      <p:pic>
        <p:nvPicPr>
          <p:cNvPr id="159745" name="Picture 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980748" y="5208176"/>
            <a:ext cx="1511132" cy="153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99592" y="6372036"/>
            <a:ext cx="123623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15.10.2017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5896" y="5633372"/>
            <a:ext cx="1236236" cy="1107996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4800" b="1" dirty="0"/>
              <a:t>182</a:t>
            </a:r>
          </a:p>
          <a:p>
            <a:r>
              <a:rPr lang="en-US" b="1" dirty="0"/>
              <a:t>23.10.2018</a:t>
            </a:r>
            <a:endParaRPr lang="el-GR" b="1" dirty="0"/>
          </a:p>
        </p:txBody>
      </p:sp>
      <p:sp>
        <p:nvSpPr>
          <p:cNvPr id="8" name="TextBox 6"/>
          <p:cNvSpPr txBox="1"/>
          <p:nvPr/>
        </p:nvSpPr>
        <p:spPr>
          <a:xfrm>
            <a:off x="5076056" y="5633372"/>
            <a:ext cx="1236236" cy="1107996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4800" b="1" dirty="0"/>
              <a:t>187</a:t>
            </a:r>
          </a:p>
          <a:p>
            <a:r>
              <a:rPr lang="en-US" b="1" dirty="0"/>
              <a:t>28.11.2019</a:t>
            </a:r>
            <a:endParaRPr lang="el-GR" b="1" dirty="0"/>
          </a:p>
        </p:txBody>
      </p:sp>
      <p:sp>
        <p:nvSpPr>
          <p:cNvPr id="9" name="TextBox 6"/>
          <p:cNvSpPr txBox="1"/>
          <p:nvPr/>
        </p:nvSpPr>
        <p:spPr>
          <a:xfrm>
            <a:off x="6516216" y="5633372"/>
            <a:ext cx="1242648" cy="1107996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4800" b="1" dirty="0"/>
              <a:t>189</a:t>
            </a:r>
          </a:p>
          <a:p>
            <a:r>
              <a:rPr lang="en-US" b="1" dirty="0"/>
              <a:t>05.11.2020</a:t>
            </a:r>
            <a:endParaRPr lang="el-GR" b="1" dirty="0"/>
          </a:p>
        </p:txBody>
      </p:sp>
      <p:sp>
        <p:nvSpPr>
          <p:cNvPr id="10" name="TextBox 6"/>
          <p:cNvSpPr txBox="1"/>
          <p:nvPr/>
        </p:nvSpPr>
        <p:spPr>
          <a:xfrm>
            <a:off x="7901352" y="5633372"/>
            <a:ext cx="1242648" cy="1107996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4800" b="1" dirty="0"/>
              <a:t>192</a:t>
            </a:r>
          </a:p>
          <a:p>
            <a:r>
              <a:rPr lang="en-US" b="1" dirty="0"/>
              <a:t>27.10.2021</a:t>
            </a:r>
            <a:endParaRPr lang="el-GR" b="1" dirty="0"/>
          </a:p>
        </p:txBody>
      </p:sp>
      <p:sp>
        <p:nvSpPr>
          <p:cNvPr id="11" name="TextBox 6"/>
          <p:cNvSpPr txBox="1"/>
          <p:nvPr/>
        </p:nvSpPr>
        <p:spPr>
          <a:xfrm>
            <a:off x="7452320" y="1916832"/>
            <a:ext cx="1242648" cy="1107996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4800" b="1" dirty="0"/>
              <a:t>198</a:t>
            </a:r>
          </a:p>
          <a:p>
            <a:r>
              <a:rPr lang="en-US" b="1" dirty="0"/>
              <a:t>04.11.2022</a:t>
            </a:r>
            <a:endParaRPr lang="el-GR" b="1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5 - Ομάδα"/>
          <p:cNvGrpSpPr>
            <a:grpSpLocks noChangeAspect="1"/>
          </p:cNvGrpSpPr>
          <p:nvPr/>
        </p:nvGrpSpPr>
        <p:grpSpPr>
          <a:xfrm>
            <a:off x="3059833" y="-9278"/>
            <a:ext cx="6084168" cy="6867278"/>
            <a:chOff x="1547663" y="1"/>
            <a:chExt cx="6062309" cy="6842606"/>
          </a:xfrm>
        </p:grpSpPr>
        <p:pic>
          <p:nvPicPr>
            <p:cNvPr id="34509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47663" y="1"/>
              <a:ext cx="6062309" cy="6842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611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47664" y="807694"/>
              <a:ext cx="6048672" cy="3701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08720"/>
            <a:ext cx="4139952" cy="155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142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76872"/>
            <a:ext cx="4427984" cy="196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976664" cy="287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420888"/>
            <a:ext cx="541020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4932040" y="1916832"/>
            <a:ext cx="1028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COP28</a:t>
            </a:r>
          </a:p>
        </p:txBody>
      </p:sp>
      <p:sp>
        <p:nvSpPr>
          <p:cNvPr id="19458" name="AutoShape 2" descr="COP29 Baku | Climate Chan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" name="10 - Ομάδα"/>
          <p:cNvGrpSpPr/>
          <p:nvPr/>
        </p:nvGrpSpPr>
        <p:grpSpPr>
          <a:xfrm>
            <a:off x="0" y="4193704"/>
            <a:ext cx="8028384" cy="2700972"/>
            <a:chOff x="0" y="4193704"/>
            <a:chExt cx="8028384" cy="2700972"/>
          </a:xfrm>
        </p:grpSpPr>
        <p:pic>
          <p:nvPicPr>
            <p:cNvPr id="19460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27784" y="4919081"/>
              <a:ext cx="5400600" cy="1938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8 - Ομάδα"/>
            <p:cNvGrpSpPr/>
            <p:nvPr/>
          </p:nvGrpSpPr>
          <p:grpSpPr>
            <a:xfrm>
              <a:off x="0" y="4193704"/>
              <a:ext cx="2664296" cy="2700972"/>
              <a:chOff x="0" y="4193704"/>
              <a:chExt cx="2664296" cy="2700972"/>
            </a:xfrm>
          </p:grpSpPr>
          <p:pic>
            <p:nvPicPr>
              <p:cNvPr id="19459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0" y="4193704"/>
                <a:ext cx="2664296" cy="26642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8" name="7 - TextBox"/>
              <p:cNvSpPr txBox="1"/>
              <p:nvPr/>
            </p:nvSpPr>
            <p:spPr>
              <a:xfrm>
                <a:off x="755576" y="6525344"/>
                <a:ext cx="17677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Nov. 11-22, 2024</a:t>
                </a:r>
              </a:p>
            </p:txBody>
          </p:sp>
        </p:grpSp>
      </p:grp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1763688" y="4437112"/>
            <a:ext cx="596304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2 Υποθέσεις</a:t>
            </a: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indent="457200" algn="just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l-GR" sz="3200" b="1" dirty="0">
                <a:solidFill>
                  <a:srgbClr val="FFC000"/>
                </a:solidFill>
                <a:latin typeface="Calibri" pitchFamily="34" charset="0"/>
              </a:rPr>
              <a:t>Ενδοσυμβιωτικός σχηματισμός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kumimoji="0" lang="el-GR" sz="32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Αυτογενής σχηματισμός</a:t>
            </a:r>
            <a:endParaRPr kumimoji="0" lang="el-G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07504" y="116632"/>
            <a:ext cx="867645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3600" b="1" i="0" u="none" strike="noStrike" cap="none" normalizeH="0" baseline="0" dirty="0">
                <a:ln>
                  <a:noFill/>
                </a:ln>
                <a:solidFill>
                  <a:srgbClr val="00FF00"/>
                </a:solidFill>
                <a:effectLst/>
                <a:ea typeface="Times New Roman" pitchFamily="18" charset="0"/>
                <a:cs typeface="Arial" pitchFamily="34" charset="0"/>
              </a:rPr>
              <a:t>Τα 8 γεγονότα-ορόσημα</a:t>
            </a:r>
            <a:endParaRPr kumimoji="0" lang="el-G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3600" b="1" i="0" u="none" strike="noStrike" cap="none" normalizeH="0" baseline="0" dirty="0">
                <a:ln>
                  <a:noFill/>
                </a:ln>
                <a:solidFill>
                  <a:srgbClr val="00FF00"/>
                </a:solidFill>
                <a:effectLst/>
                <a:ea typeface="Times New Roman" pitchFamily="18" charset="0"/>
                <a:cs typeface="Arial" pitchFamily="34" charset="0"/>
              </a:rPr>
              <a:t>στην ιστορία της εξέλιξης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3600" b="1" i="0" u="none" strike="noStrike" cap="none" normalizeH="0" baseline="0" dirty="0">
                <a:ln>
                  <a:noFill/>
                </a:ln>
                <a:solidFill>
                  <a:srgbClr val="00FF00"/>
                </a:solidFill>
                <a:effectLst/>
                <a:ea typeface="Times New Roman" pitchFamily="18" charset="0"/>
                <a:cs typeface="Arial" pitchFamily="34" charset="0"/>
              </a:rPr>
              <a:t>της φυτικής ζωής</a:t>
            </a:r>
            <a:endParaRPr kumimoji="0" 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611560" y="2060848"/>
            <a:ext cx="59647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el-GR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Εμφάνιση των πρώτων μορφών ζωής</a:t>
            </a:r>
            <a:endParaRPr kumimoji="0" lang="el-G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547664" y="2545740"/>
            <a:ext cx="25481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el-GR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Φωτοσύνθεση</a:t>
            </a:r>
            <a:endParaRPr kumimoji="0" lang="el-G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2195736" y="2996952"/>
            <a:ext cx="40950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el-GR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Το ευκαρυωτικό κύτταρο</a:t>
            </a:r>
            <a:endParaRPr kumimoji="0" lang="el-G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33425" y="333375"/>
            <a:ext cx="7505700" cy="633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2" descr="early-earth-archean-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794" y="835793"/>
            <a:ext cx="8858362" cy="5905575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6528103" y="44624"/>
            <a:ext cx="2183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2 GA (</a:t>
            </a:r>
            <a:r>
              <a:rPr lang="en-US" sz="3600" b="1" dirty="0" err="1"/>
              <a:t>Bya</a:t>
            </a:r>
            <a:r>
              <a:rPr lang="en-US" sz="3600" b="1" dirty="0"/>
              <a:t>)</a:t>
            </a:r>
            <a:endParaRPr lang="el-GR" sz="3600" b="1" dirty="0"/>
          </a:p>
        </p:txBody>
      </p:sp>
    </p:spTree>
    <p:extLst>
      <p:ext uri="{BB962C8B-B14F-4D97-AF65-F5344CB8AC3E}">
        <p14:creationId xmlns:p14="http://schemas.microsoft.com/office/powerpoint/2010/main" val="15706546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igure 1.8. Evolution of cells.">
            <a:extLst>
              <a:ext uri="{FF2B5EF4-FFF2-40B4-BE49-F238E27FC236}">
                <a16:creationId xmlns:a16="http://schemas.microsoft.com/office/drawing/2014/main" id="{CC049CE9-8279-3656-0F3D-5EF9E9D5B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69960"/>
            <a:ext cx="8236711" cy="642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" y="577850"/>
            <a:ext cx="8305800" cy="570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5 - Ομάδα"/>
          <p:cNvGrpSpPr>
            <a:grpSpLocks/>
          </p:cNvGrpSpPr>
          <p:nvPr/>
        </p:nvGrpSpPr>
        <p:grpSpPr bwMode="auto">
          <a:xfrm>
            <a:off x="35496" y="44624"/>
            <a:ext cx="6472238" cy="6029201"/>
            <a:chOff x="857224" y="644652"/>
            <a:chExt cx="6471928" cy="6029872"/>
          </a:xfrm>
        </p:grpSpPr>
        <p:pic>
          <p:nvPicPr>
            <p:cNvPr id="819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57224" y="928670"/>
              <a:ext cx="6471928" cy="5745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29342" y="644652"/>
              <a:ext cx="25908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195" name="4 - TextBox"/>
          <p:cNvSpPr txBox="1">
            <a:spLocks noChangeArrowheads="1"/>
          </p:cNvSpPr>
          <p:nvPr/>
        </p:nvSpPr>
        <p:spPr bwMode="auto">
          <a:xfrm>
            <a:off x="5792277" y="5097239"/>
            <a:ext cx="3388235" cy="707886"/>
          </a:xfrm>
          <a:prstGeom prst="rect">
            <a:avLst/>
          </a:prstGeom>
          <a:solidFill>
            <a:srgbClr val="CC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P1 - Primary </a:t>
            </a:r>
            <a:r>
              <a:rPr lang="en-US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Endosymbiosis</a:t>
            </a:r>
            <a:endParaRPr lang="en-US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P2 - Secondary </a:t>
            </a:r>
            <a:r>
              <a:rPr lang="en-US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Endosymbiosis</a:t>
            </a:r>
            <a:endParaRPr lang="el-GR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4 - TextBox"/>
          <p:cNvSpPr txBox="1">
            <a:spLocks noChangeArrowheads="1"/>
          </p:cNvSpPr>
          <p:nvPr/>
        </p:nvSpPr>
        <p:spPr bwMode="auto">
          <a:xfrm>
            <a:off x="971600" y="6150114"/>
            <a:ext cx="8175700" cy="707886"/>
          </a:xfrm>
          <a:prstGeom prst="rect">
            <a:avLst/>
          </a:prstGeom>
          <a:solidFill>
            <a:srgbClr val="CC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P1 - </a:t>
            </a:r>
            <a:r>
              <a:rPr lang="el-GR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Ενδοσυμβίωση</a:t>
            </a:r>
            <a:r>
              <a:rPr lang="el-G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l-GR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κυανοβακτηρίου</a:t>
            </a:r>
            <a:r>
              <a:rPr lang="el-G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σε ευκαρυωτικό κύτταρο</a:t>
            </a:r>
            <a:endParaRPr lang="en-US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P2 - </a:t>
            </a:r>
            <a:r>
              <a:rPr lang="el-GR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Ενδοσυμβίωση</a:t>
            </a:r>
            <a:r>
              <a:rPr lang="el-G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φωτοσυνθετικού ευκαρυώτη σε ευκαρυωτικό κύτταρο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3059832" y="5157192"/>
            <a:ext cx="2367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66FF33"/>
                </a:solidFill>
              </a:rPr>
              <a:t>P1 = 1,9 GA</a:t>
            </a:r>
          </a:p>
        </p:txBody>
      </p:sp>
      <p:grpSp>
        <p:nvGrpSpPr>
          <p:cNvPr id="3" name="15 - Ομάδα"/>
          <p:cNvGrpSpPr/>
          <p:nvPr/>
        </p:nvGrpSpPr>
        <p:grpSpPr>
          <a:xfrm>
            <a:off x="6516216" y="0"/>
            <a:ext cx="2627784" cy="2204864"/>
            <a:chOff x="6516216" y="144016"/>
            <a:chExt cx="2520280" cy="2060848"/>
          </a:xfrm>
        </p:grpSpPr>
        <p:grpSp>
          <p:nvGrpSpPr>
            <p:cNvPr id="4" name="14 - Ομάδα"/>
            <p:cNvGrpSpPr/>
            <p:nvPr/>
          </p:nvGrpSpPr>
          <p:grpSpPr>
            <a:xfrm>
              <a:off x="6516216" y="144016"/>
              <a:ext cx="2520280" cy="2060848"/>
              <a:chOff x="6516216" y="144016"/>
              <a:chExt cx="2520280" cy="2060848"/>
            </a:xfrm>
          </p:grpSpPr>
          <p:grpSp>
            <p:nvGrpSpPr>
              <p:cNvPr id="5" name="11 - Ομάδα"/>
              <p:cNvGrpSpPr/>
              <p:nvPr/>
            </p:nvGrpSpPr>
            <p:grpSpPr>
              <a:xfrm>
                <a:off x="6516216" y="144016"/>
                <a:ext cx="2520280" cy="2060848"/>
                <a:chOff x="6660232" y="0"/>
                <a:chExt cx="2520280" cy="2060848"/>
              </a:xfrm>
            </p:grpSpPr>
            <p:sp>
              <p:nvSpPr>
                <p:cNvPr id="10" name="9 - Ορθογώνιο"/>
                <p:cNvSpPr/>
                <p:nvPr/>
              </p:nvSpPr>
              <p:spPr>
                <a:xfrm>
                  <a:off x="6660232" y="0"/>
                  <a:ext cx="2520280" cy="2060848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5361" name="Picture 1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6676504" y="0"/>
                  <a:ext cx="2467496" cy="4396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62" name="Picture 2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164288" y="432737"/>
                  <a:ext cx="1979712" cy="1102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63" name="Picture 3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6804248" y="548680"/>
                  <a:ext cx="2339752" cy="1179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5364" name="Picture 4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588224" y="942854"/>
                <a:ext cx="2359545" cy="11900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" name="13 - Ορθογώνιο"/>
            <p:cNvSpPr/>
            <p:nvPr/>
          </p:nvSpPr>
          <p:spPr>
            <a:xfrm>
              <a:off x="6660232" y="908720"/>
              <a:ext cx="173736" cy="1005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194" name="Picture 2" descr="The Origin of Plastids | Learn Science at Scitabl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16216" y="2273984"/>
            <a:ext cx="2627784" cy="267485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6915150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56599"/>
            <a:ext cx="5169967" cy="90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95536" y="188640"/>
            <a:ext cx="187602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Εναλλαγή Γενεών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20272" y="332656"/>
            <a:ext cx="2051720" cy="480131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</a:rPr>
              <a:t>Η σποριοφυτική γενεά (2Ν) είναι υποβαθμισμένη στα βρυόφυτα (όπου επικρατεί η γαμετοφυτική, 1Ν) ενώ στις άλλες 3 ομάδες η διπλοειδής γενεά επικρατεί όλο και περισσότερο (και η απλοειδής υποβαθμίζεται και γίνεται </a:t>
            </a:r>
            <a:r>
              <a:rPr lang="el-GR" b="1" dirty="0" err="1">
                <a:solidFill>
                  <a:schemeClr val="bg1"/>
                </a:solidFill>
              </a:rPr>
              <a:t>μητρότροφη</a:t>
            </a:r>
            <a:r>
              <a:rPr lang="el-GR" b="1" dirty="0">
                <a:solidFill>
                  <a:schemeClr val="bg1"/>
                </a:solidFill>
              </a:rPr>
              <a:t>,</a:t>
            </a:r>
          </a:p>
          <a:p>
            <a:r>
              <a:rPr lang="el-GR" b="1" dirty="0">
                <a:solidFill>
                  <a:schemeClr val="bg1"/>
                </a:solidFill>
              </a:rPr>
              <a:t>δηλ. παρασιτική στο μητρικό φυτό).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89" name="Picture 1" descr="E:\EDUCATION\ΕΞΕΛΙΚΤΙΚΗ ΒΙΟΛΟΓΙΑ\2021-22\Plastids 1-thecolorful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-99392"/>
            <a:ext cx="8388424" cy="6448163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0" y="6326385"/>
            <a:ext cx="9144000" cy="558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en-US" sz="1000" dirty="0">
                <a:solidFill>
                  <a:schemeClr val="bg1"/>
                </a:solidFill>
              </a:rPr>
              <a:t>Schematic evolutionary tree of eukaryotes with an emphasis on photosynthetic lineages. Members of the</a:t>
            </a:r>
            <a:r>
              <a:rPr lang="el-GR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Archaeplastida</a:t>
            </a:r>
            <a:r>
              <a:rPr lang="en-US" sz="1000" dirty="0">
                <a:solidFill>
                  <a:schemeClr val="bg1"/>
                </a:solidFill>
              </a:rPr>
              <a:t> have primary plastids stemming directly from </a:t>
            </a:r>
            <a:r>
              <a:rPr lang="en-US" sz="1000" dirty="0" err="1">
                <a:solidFill>
                  <a:schemeClr val="bg1"/>
                </a:solidFill>
              </a:rPr>
              <a:t>cyanobacteria</a:t>
            </a:r>
            <a:r>
              <a:rPr lang="en-US" sz="1000" dirty="0">
                <a:solidFill>
                  <a:schemeClr val="bg1"/>
                </a:solidFill>
              </a:rPr>
              <a:t>. The primary plastids of red and green</a:t>
            </a:r>
            <a:r>
              <a:rPr lang="el-GR" sz="1000" dirty="0">
                <a:solidFill>
                  <a:schemeClr val="bg1"/>
                </a:solidFill>
              </a:rPr>
              <a:t> </a:t>
            </a:r>
            <a:r>
              <a:rPr lang="en-US" sz="1000" dirty="0">
                <a:solidFill>
                  <a:schemeClr val="bg1"/>
                </a:solidFill>
              </a:rPr>
              <a:t>algae have spread from the </a:t>
            </a:r>
            <a:r>
              <a:rPr lang="en-US" sz="1000" dirty="0" err="1">
                <a:solidFill>
                  <a:schemeClr val="bg1"/>
                </a:solidFill>
              </a:rPr>
              <a:t>Archaeplastida</a:t>
            </a:r>
            <a:r>
              <a:rPr lang="en-US" sz="1000" dirty="0">
                <a:solidFill>
                  <a:schemeClr val="bg1"/>
                </a:solidFill>
              </a:rPr>
              <a:t> to other branches of the tree, including </a:t>
            </a:r>
            <a:r>
              <a:rPr lang="en-US" sz="1000" dirty="0" err="1">
                <a:solidFill>
                  <a:schemeClr val="bg1"/>
                </a:solidFill>
              </a:rPr>
              <a:t>Rhizaria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Discoba</a:t>
            </a:r>
            <a:r>
              <a:rPr lang="en-US" sz="1000" dirty="0">
                <a:solidFill>
                  <a:schemeClr val="bg1"/>
                </a:solidFill>
              </a:rPr>
              <a:t>, and</a:t>
            </a:r>
            <a:r>
              <a:rPr lang="el-GR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Stramenopila</a:t>
            </a:r>
            <a:r>
              <a:rPr lang="en-US" sz="1000" dirty="0">
                <a:solidFill>
                  <a:schemeClr val="bg1"/>
                </a:solidFill>
              </a:rPr>
              <a:t>. The colored taxon names in these lineages reflect the green or red algal secondary or tertiary</a:t>
            </a:r>
            <a:r>
              <a:rPr lang="el-GR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endosymbiotic</a:t>
            </a:r>
            <a:r>
              <a:rPr lang="en-US" sz="1000" dirty="0">
                <a:solidFill>
                  <a:schemeClr val="bg1"/>
                </a:solidFill>
              </a:rPr>
              <a:t> origin of their plastids. Taxon names highlighted in gray indicate the presence of one or more</a:t>
            </a:r>
            <a:r>
              <a:rPr lang="el-GR" sz="1000" dirty="0">
                <a:solidFill>
                  <a:schemeClr val="bg1"/>
                </a:solidFill>
              </a:rPr>
              <a:t> </a:t>
            </a:r>
            <a:r>
              <a:rPr lang="en-US" sz="1000" dirty="0">
                <a:solidFill>
                  <a:schemeClr val="bg1"/>
                </a:solidFill>
              </a:rPr>
              <a:t>secondarily non-photosynthetic members. Credit: S </a:t>
            </a:r>
            <a:r>
              <a:rPr lang="en-US" sz="1000" dirty="0" err="1">
                <a:solidFill>
                  <a:schemeClr val="bg1"/>
                </a:solidFill>
              </a:rPr>
              <a:t>Sibbald</a:t>
            </a:r>
            <a:r>
              <a:rPr lang="en-US" sz="1000" dirty="0">
                <a:solidFill>
                  <a:schemeClr val="bg1"/>
                </a:solidFill>
              </a:rPr>
              <a:t> and J Archibald</a:t>
            </a:r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0714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5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4838" y="0"/>
            <a:ext cx="3459162" cy="836712"/>
          </a:xfrm>
          <a:prstGeom prst="rect">
            <a:avLst/>
          </a:prstGeom>
          <a:solidFill>
            <a:srgbClr val="FFFF00"/>
          </a:solidFill>
          <a:ln w="25400">
            <a:solidFill>
              <a:srgbClr val="00B050"/>
            </a:solidFill>
            <a:miter lim="800000"/>
            <a:headEnd/>
            <a:tailEnd/>
          </a:ln>
        </p:spPr>
      </p:pic>
      <p:grpSp>
        <p:nvGrpSpPr>
          <p:cNvPr id="2" name="8 - Ομάδα"/>
          <p:cNvGrpSpPr/>
          <p:nvPr/>
        </p:nvGrpSpPr>
        <p:grpSpPr>
          <a:xfrm>
            <a:off x="6156176" y="3645024"/>
            <a:ext cx="2987824" cy="936104"/>
            <a:chOff x="6156176" y="3645024"/>
            <a:chExt cx="2987824" cy="936104"/>
          </a:xfrm>
        </p:grpSpPr>
        <p:pic>
          <p:nvPicPr>
            <p:cNvPr id="23757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28184" y="3645024"/>
              <a:ext cx="2915816" cy="315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7573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56176" y="3970869"/>
              <a:ext cx="1544960" cy="610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7575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68345" y="3952797"/>
              <a:ext cx="1475655" cy="550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7 - TextBox"/>
          <p:cNvSpPr txBox="1"/>
          <p:nvPr/>
        </p:nvSpPr>
        <p:spPr>
          <a:xfrm>
            <a:off x="3491880" y="2060848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P1 : 100 MA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aslu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55576" y="755322"/>
            <a:ext cx="8136904" cy="6102678"/>
          </a:xfrm>
          <a:prstGeom prst="rect">
            <a:avLst/>
          </a:prstGeom>
        </p:spPr>
      </p:pic>
      <p:pic>
        <p:nvPicPr>
          <p:cNvPr id="2" name="seaslug">
            <a:hlinkClick r:id="" action="ppaction://media"/>
            <a:extLst>
              <a:ext uri="{FF2B5EF4-FFF2-40B4-BE49-F238E27FC236}">
                <a16:creationId xmlns:a16="http://schemas.microsoft.com/office/drawing/2014/main" id="{72E51208-6A58-96A5-D1F0-E2A65E705A0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034480" y="0"/>
            <a:ext cx="6858000" cy="6858000"/>
          </a:xfrm>
          <a:prstGeom prst="rect">
            <a:avLst/>
          </a:prstGeom>
        </p:spPr>
      </p:pic>
      <p:sp>
        <p:nvSpPr>
          <p:cNvPr id="6" name="5 - TextBox"/>
          <p:cNvSpPr txBox="1"/>
          <p:nvPr/>
        </p:nvSpPr>
        <p:spPr>
          <a:xfrm>
            <a:off x="179512" y="188640"/>
            <a:ext cx="1778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99FF33"/>
                </a:solidFill>
              </a:rPr>
              <a:t>Cleptoplasty</a:t>
            </a:r>
            <a:endParaRPr lang="en-US" sz="2400" b="1" dirty="0">
              <a:solidFill>
                <a:srgbClr val="99FF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82" name="Picture 2" descr="https://upload.wikimedia.org/wikipedia/commons/3/36/Plant_phylogeny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-13365"/>
            <a:ext cx="4392488" cy="692050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436096" y="4293096"/>
            <a:ext cx="3203848" cy="2031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Phylogenetic</a:t>
            </a:r>
            <a:r>
              <a:rPr lang="en-US" b="1" dirty="0">
                <a:solidFill>
                  <a:srgbClr val="002060"/>
                </a:solidFill>
              </a:rPr>
              <a:t> plant tree, showing the major </a:t>
            </a:r>
            <a:r>
              <a:rPr lang="en-US" b="1" dirty="0" err="1">
                <a:solidFill>
                  <a:srgbClr val="002060"/>
                </a:solidFill>
              </a:rPr>
              <a:t>clades</a:t>
            </a:r>
            <a:r>
              <a:rPr lang="en-US" b="1" dirty="0">
                <a:solidFill>
                  <a:srgbClr val="002060"/>
                </a:solidFill>
              </a:rPr>
              <a:t> and traditional groups. Monophyletic groups are in black and </a:t>
            </a:r>
            <a:r>
              <a:rPr lang="en-US" b="1" dirty="0" err="1">
                <a:solidFill>
                  <a:srgbClr val="002060"/>
                </a:solidFill>
              </a:rPr>
              <a:t>paraphyletics</a:t>
            </a:r>
            <a:r>
              <a:rPr lang="en-US" b="1" dirty="0">
                <a:solidFill>
                  <a:srgbClr val="002060"/>
                </a:solidFill>
              </a:rPr>
              <a:t> in blue. </a:t>
            </a:r>
            <a:r>
              <a:rPr lang="fr-FR" b="1" dirty="0">
                <a:solidFill>
                  <a:srgbClr val="002060"/>
                </a:solidFill>
              </a:rPr>
              <a:t>13 </a:t>
            </a:r>
            <a:r>
              <a:rPr lang="fr-FR" b="1" dirty="0" err="1">
                <a:solidFill>
                  <a:srgbClr val="002060"/>
                </a:solidFill>
              </a:rPr>
              <a:t>February</a:t>
            </a:r>
            <a:r>
              <a:rPr lang="fr-FR" b="1" dirty="0">
                <a:solidFill>
                  <a:srgbClr val="002060"/>
                </a:solidFill>
              </a:rPr>
              <a:t> 2016.</a:t>
            </a:r>
          </a:p>
          <a:p>
            <a:r>
              <a:rPr lang="fr-FR" b="1" i="1" dirty="0">
                <a:solidFill>
                  <a:srgbClr val="002060"/>
                </a:solidFill>
              </a:rPr>
              <a:t>Mauricio </a:t>
            </a:r>
            <a:r>
              <a:rPr lang="fr-FR" b="1" i="1" dirty="0" err="1">
                <a:solidFill>
                  <a:srgbClr val="002060"/>
                </a:solidFill>
              </a:rPr>
              <a:t>Lucioni</a:t>
            </a:r>
            <a:r>
              <a:rPr lang="fr-FR" b="1" i="1" dirty="0">
                <a:solidFill>
                  <a:srgbClr val="002060"/>
                </a:solidFill>
              </a:rPr>
              <a:t> </a:t>
            </a:r>
            <a:r>
              <a:rPr lang="fr-FR" b="1" dirty="0">
                <a:solidFill>
                  <a:srgbClr val="002060"/>
                </a:solidFill>
              </a:rPr>
              <a:t>(Lima, </a:t>
            </a:r>
            <a:r>
              <a:rPr lang="fr-FR" b="1" dirty="0" err="1">
                <a:solidFill>
                  <a:srgbClr val="002060"/>
                </a:solidFill>
              </a:rPr>
              <a:t>Perú</a:t>
            </a:r>
            <a:r>
              <a:rPr lang="fr-FR" b="1" dirty="0">
                <a:solidFill>
                  <a:srgbClr val="002060"/>
                </a:solidFill>
              </a:rPr>
              <a:t>)</a:t>
            </a:r>
            <a:endParaRPr lang="el-GR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cthanos\Downloads\PlantLifeTreeKewDAr9NpYXgAEh63r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7463"/>
            <a:ext cx="4837113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43438" y="4725988"/>
            <a:ext cx="4500562" cy="213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194300" y="0"/>
            <a:ext cx="3949700" cy="379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227" y="0"/>
            <a:ext cx="80555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8771</TotalTime>
  <Words>1775</Words>
  <Application>Microsoft Office PowerPoint</Application>
  <PresentationFormat>On-screen Show (4:3)</PresentationFormat>
  <Paragraphs>293</Paragraphs>
  <Slides>62</Slides>
  <Notes>53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8" baseType="lpstr">
      <vt:lpstr>arial</vt:lpstr>
      <vt:lpstr>arial</vt:lpstr>
      <vt:lpstr>Calibri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Plants descended from a eukaryotic ancestor + a cyanobacterium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cthanos</dc:creator>
  <cp:lastModifiedBy>Costas Thanos</cp:lastModifiedBy>
  <cp:revision>405</cp:revision>
  <dcterms:created xsi:type="dcterms:W3CDTF">2015-12-13T09:33:01Z</dcterms:created>
  <dcterms:modified xsi:type="dcterms:W3CDTF">2025-11-13T09:04:46Z</dcterms:modified>
</cp:coreProperties>
</file>