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70" r:id="rId4"/>
    <p:sldId id="271" r:id="rId5"/>
    <p:sldId id="272" r:id="rId6"/>
    <p:sldId id="290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3" r:id="rId17"/>
    <p:sldId id="274" r:id="rId18"/>
    <p:sldId id="275" r:id="rId19"/>
    <p:sldId id="276" r:id="rId20"/>
    <p:sldId id="277" r:id="rId21"/>
    <p:sldId id="291" r:id="rId22"/>
    <p:sldId id="278" r:id="rId23"/>
    <p:sldId id="292" r:id="rId24"/>
    <p:sldId id="279" r:id="rId25"/>
    <p:sldId id="280" r:id="rId26"/>
    <p:sldId id="281" r:id="rId27"/>
    <p:sldId id="282" r:id="rId28"/>
    <p:sldId id="283" r:id="rId29"/>
    <p:sldId id="302" r:id="rId30"/>
    <p:sldId id="303" r:id="rId31"/>
    <p:sldId id="304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17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1685 24575,'3'0'0,"-1"-1"0,1 1 0,0-1 0,-1 1 0,1-1 0,-1 0 0,1 0 0,-1 0 0,0 0 0,1-1 0,-1 1 0,0-1 0,0 1 0,0-1 0,0 0 0,0 0 0,0 0 0,2-2 0,3-6 0,1-1 0,8-18 0,-6 12 0,6-8 0,26-31 0,-35 48 0,13-24 0,-15 24 0,0 0 0,8-11 0,12-9 0,-7 8 0,26-36 0,-41 51 0,1 1 0,-1-1 0,1 1 0,1 0 0,-1 0 0,0 0 0,1 1 0,0 0 0,0 0 0,7-4 0,6-1 0,33-9 0,-51 17 0,142-30 0,-22 5 0,-117 24 0,0 0 0,0 1 0,-1-1 0,1 0 0,0-1 0,-1 1 0,1 0 0,-1-1 0,4-2 0,-6 4 0,0 0 0,0 0 0,0-1 0,1 1 0,-1 0 0,0-1 0,0 1 0,0 0 0,0 0 0,0-1 0,1 1 0,-1 0 0,0-1 0,0 1 0,0 0 0,0 0 0,0-1 0,0 1 0,0 0 0,0-1 0,0 1 0,0 0 0,0-1 0,0 1 0,0 0 0,-1 0 0,1-1 0,0 0 0,-1 0 0,0 1 0,1-1 0,-1 0 0,0 0 0,0 0 0,0 1 0,0-1 0,0 0 0,0 1 0,0-1 0,-2 0 0,-24-10 0,-39-10 0,52 17 0,-1 1 0,0 0 0,0 1 0,-23 1 0,36 1 0,-1 0 0,0 0 0,1 0 0,-1 0 0,1 1 0,-1 0 0,1-1 0,-1 1 0,1 0 0,-1 0 0,1 0 0,0 0 0,-1 1 0,1-1 0,0 1 0,-3 2 0,1 1 0,0 0 0,1 1 0,-1-1 0,1 1 0,-4 9 0,5-10 0,-6 10 0,0 0 0,-1 0 0,-16 18 0,-38 39 0,14-16 0,43-48 0,9-9 0,13-12 0,7-8 0,0-2 0,27-36 0,37-60 0,-13 16 0,-22 34 0,-51 68 0,0 0 0,0-1 0,0 1 0,0-1 0,0 1 0,-1 0 0,1-1 0,-1 0 0,1 1 0,-1-1 0,1-2 0,-1 4 0,0 0 0,0-1 0,-1 1 0,1 0 0,0-1 0,0 1 0,0 0 0,0-1 0,0 1 0,-1 0 0,1-1 0,0 1 0,0 0 0,0-1 0,-1 1 0,1 0 0,0 0 0,0-1 0,-1 1 0,1 0 0,0 0 0,-1 0 0,1-1 0,0 1 0,-1 0 0,1 0 0,0 0 0,-1 0 0,1 0 0,0 0 0,-1 0 0,-5 0 0,1 0 0,0 0 0,0 1 0,0 0 0,-1 0 0,1 1 0,-5 1 0,-196 73 0,-20 6 0,144-61 0,78-20 0,-1 0 0,1 0 0,-1 0 0,1-1 0,-1 0 0,0 0 0,-6-1 0,10 1 0,1 0 0,-1 0 0,0-1 0,1 1 0,-1 0 0,1 0 0,-1-1 0,1 1 0,-1-1 0,1 1 0,-1 0 0,1-1 0,-1 1 0,1-1 0,0 1 0,-1-1 0,1 1 0,0-1 0,-1 1 0,1-1 0,0 0 0,-1 0 0,1-1 0,0 1 0,0-1 0,0 0 0,0 0 0,0 0 0,0 0 0,0 1 0,1-1 0,-1 0 0,0 0 0,2-1 0,6-17 0,2 0 0,0 0 0,1 1 0,21-27 0,-22 31 0,171-232 0,-179 245 0,9-12 0,0 1 0,21-19 0,-28 29 0,0 0 0,-1 0 0,1 0 0,1 1 0,-1 0 0,0 0 0,1 0 0,-1 0 0,1 1 0,-1-1 0,1 1 0,0 0 0,8 0 0,209-19 0,15-1 0,-224 21 0,0-2 0,21-4 0,12-2 0,-21 6 0,37-9 0,-52 8 0,0 1 0,-1-2 0,0 1 0,0-1 0,0 0 0,15-10 0,-23 13 0,-1 1 0,1 0 0,-1 0 0,1-1 0,-1 1 0,1-1 0,-1 1 0,1 0 0,-1-1 0,1 1 0,-1-1 0,0 1 0,1-1 0,-1 1 0,0-1 0,1 0 0,-1 1 0,0-1 0,0 1 0,0-1 0,1 1 0,-1-1 0,0 0 0,0 1 0,0-1 0,0 0 0,0 1 0,0-1 0,-1 0 0,1 0 0,-1 0 0,0 0 0,1 0 0,-1 1 0,0-1 0,1 0 0,-1 1 0,0-1 0,0 1 0,0-1 0,0 1 0,1-1 0,-1 1 0,-2-1 0,-6-2 0,0 0 0,-18-2 0,23 4 0,-154-15 0,52 8 0,-379-42 0,463 47 0,34 2 0,0 0 0,15-3 0,0-1 0,36-12 0,-61 16 0,303-96-5,49-14-973,31 11-762,4 22-452,-375 75 2080,23-3-470,-1 1-1,54 0 1,-87 5 539,-1 0-1,1 1 1,-1-1 0,1 1-1,0-1 1,-1 1-1,5 1 1,-6-1 43,-1-1-1,0 0 1,1 0 0,-1 0-1,0 1 1,1-1-1,-1 0 1,1 1 0,-1-1-1,0 0 1,0 1 0,1-1-1,-1 0 1,0 1 0,0-1-1,1 0 1,-1 1 0,0-1-1,0 1 1,0-1 0,0 1-1,0-1 1,1 0-1,-1 1 1,0-1 0,0 1-1,0 0 1,-1 1 56,0 0-1,0 0 1,-1 0 0,1 0 0,0 0-1,-1 0 1,1 0 0,-1-1-1,1 1 1,-1-1 0,0 1-1,0-1 1,0 0 0,0 1-1,-3 0 1,-29 16 595,0-3-1,-1-1 0,-50 13 1,52-16-304,-510 130 2944,515-134-3291,25-5 0,4-1 0,9 0 0,21-1 0,120-10 0,197-34-339,124-13-268,-462 56 607,188-13 0,-186 14 0,-6-1 0,-1 1 0,1-1 0,0 1 0,0 1 0,0-1 0,0 1 0,0 0 0,0 0 0,0 1 0,8 4 0,-12-5 16,0 1 0,0 0 0,0 0 1,-1 0-1,1 0 0,-1 0 0,1 0 0,-1 0 0,0 0 1,0 1-1,0-1 0,0 0 0,-1 1 0,1-1 0,0 1 1,-1-1-1,1 5 0,4 15 482,1-5-472,2 0 0,0 0 0,1-1 0,1 0 0,0-1 0,13 14 0,80 83-131,-75-83 21,-6-6-296,36 35-1126,-49-50 933,1 0 0,0-1 0,0 0 0,17 8 0,65 30 1050,17 7 3059,-99-48-3254,-7-3-226,0 0 0,0 0 1,-1 0-1,1 1 1,0-1-1,-1 1 1,1-1-1,-1 1 0,0 0 1,5 4-1,-7-6-56,0 0 0,0 0 0,0 1 0,0-1 0,0 0 0,0 0 0,0 0 0,0 1 0,0-1 0,0 0 0,0 0 0,0 0 0,0 0 0,0 1 0,0-1 0,0 0 0,0 0 0,0 0 0,-1 1 0,1-1 0,0 0 0,0 0 0,0 0 0,0 0 0,0 1 0,0-1 0,0 0 0,-1 0 0,1 0 0,0 0 0,0 0 0,0 0 0,0 0 0,-1 1 0,1-1 0,0 0 0,0 0 0,0 0 0,0 0 0,-1 0 0,1 0 0,0 0 0,0 0 0,0 0 0,-1 0 0,-4 1 0,-1 0 0,1 0 0,0-1 0,-1 0 0,1 0 0,-1 0 0,1-1 0,0 0 0,-8-2 0,1 1 0,-955-130-3932,880 122 3337,-144-20-1612,189 20 1974,28 5 311,14 2 210,9 1 312,29-2 630,72 4 1,-66 1-743,439 19 2564,-386-10-3052,-86-8 0,1 1 0,0 0 0,-1 1 0,0 0 0,0 1 0,11 6 0,-11-6 0,1 0 0,-1 0 0,1-2 0,1 1 0,13 1 0,8 3 0,26 6 0,1-2 0,1-2 0,0-4 0,75-1 0,-124-6 0,-1 0 0,1-1 0,0-1 0,23-7 0,-17 4 0,25-4 0,71-4 0,-95 12 0,544-29 0,-526 30 0,64 0 0,-85 2 0,1 1 0,-1 0 0,31 10 0,-44-11 0,0 0 0,-1 0 0,1 0 0,-1 1 0,1 0 0,-1 0 0,1-1 0,-1 2 0,0-1 0,0 0 0,0 1 0,0-1 0,-1 1 0,1 0 0,-1 0 0,1 0 0,-1 0 0,0 1 0,0-1 0,-1 1 0,1-1 0,-1 1 0,1-1 0,-1 1 0,1 6 0,-2-7 0,1-1 0,0 1 0,0-1 0,0 1 0,0-1 0,0 0 0,0 0 0,1 1 0,-1-1 0,1 0 0,-1 0 0,1 0 0,0-1 0,0 1 0,0 0 0,0-1 0,4 4 0,-1-4 0,0 1 0,-1 0 0,1-1 0,0 0 0,0 0 0,0 0 0,0-1 0,6 0 0,-2 0 0,0 0 0,0-1 0,0 0 0,0 0 0,10-4 0,-98 27 0,14-6 2,0-2 0,-125 10 0,-132-14-57,262-10 13,-1166-1-413,757-19 774,6 1-1912,408 18-4778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20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22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8 24575,'0'-3'0,"-4"-1"0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24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10 24575,'0'-3'0,"-3"-4"0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45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1212 24575,'1'-16'0,"0"0"0,2 0 0,0 0 0,0 1 0,2-1 0,0 1 0,7-16 0,55-99 0,-55 110 0,6-12 0,88-151 0,-72 130 0,56-66 0,-80 108 0,-7 8 0,0 0 0,0 0 0,-1 0 0,1-1 0,-1 1 0,0-1 0,0 1 0,2-5 0,-4 8 0,0-1 0,0 1 0,0 0 0,1-1 0,-1 1 0,0 0 0,0-1 0,0 1 0,0 0 0,0-1 0,0 1 0,0-1 0,-1 1 0,1 0 0,0-1 0,0 1 0,0 0 0,0-1 0,0 1 0,0 0 0,-1 0 0,1-1 0,0 1 0,0 0 0,0-1 0,-1 1 0,1 0 0,0 0 0,-1 0 0,1-1 0,0 1 0,0 0 0,-1 0 0,1 0 0,0 0 0,-1-1 0,1 1 0,0 0 0,-1 0 0,1 0 0,0 0 0,-1 0 0,0 0 0,-17 0 0,15 0 0,-45 3 0,0-1 0,1-3 0,-58-9 0,56 2 0,20 2 0,0 2 0,-34-1 0,60 5 0,0 0 0,-1 0 0,1 0 0,0 1 0,0-1 0,-1 1 0,1 0 0,0 0 0,0 0 0,0 0 0,0 1 0,-5 2 0,6-2 0,1-1 0,-1 1 0,1 0 0,-1-1 0,1 1 0,0 0 0,-1 0 0,1 0 0,0 0 0,0 0 0,0 0 0,1 0 0,-1 0 0,0 1 0,1-1 0,0 0 0,-1 0 0,1 5 0,0 33 0,6 43 0,-1-11 0,-4-68 0,1 20 0,-2-23 0,1 0 0,-1 0 0,0 0 0,1 0 0,-1 0 0,1 0 0,-1 0 0,1 0 0,-1 0 0,1 0 0,0 0 0,-1 0 0,1 0 0,0 0 0,0-1 0,-1 1 0,1 0 0,2 0 0,-3-1 0,0 0 0,0 1 0,1-1 0,-1 0 0,0 0 0,0 0 0,1 0 0,-1 0 0,0 0 0,0 0 0,1 0 0,-1 0 0,0 0 0,1 0 0,-1 0 0,0 0 0,0 0 0,1 0 0,-1 0 0,0-1 0,0 1 0,1 0 0,-1 0 0,0 0 0,0 0 0,1 0 0,-1-1 0,0 1 0,0 0 0,0 0 0,1 0 0,-1-1 0,0 1 0,0 0 0,0 0 0,0 0 0,0-1 0,5-13 0,57-196-2432,-47 168 1590,2 1 0,2 1-1,24-40 1,-36 71 1822,0 0 0,1 0 0,0 1 0,12-11-1,16-16-77,-21 20-902,1 1 0,0 0 0,1 1 0,0 1 0,22-10 0,-29 16 0,2 2 0,-1-1 0,0 2 0,1-1 0,17-1 0,-24 4 0,41-8 0,1 2 0,91-1 0,204 9 0,-323 0 0,0 1 0,0 1 0,-1 1 0,1 1 0,-1 0 0,31 14 0,-36-13 0,1 1 0,-1 0 0,-1 1 0,0 1 0,17 14 0,-16-12 0,1 0 0,1-2 0,27 15 0,51 16 0,-83-36 0,5 3 0,-1 1 0,0 0 0,-1 1 0,14 12 0,-9-7 0,23 13 0,-23-16 0,83 44 0,-69-38 0,11 6 0,14 2 0,143 54 0,-168-72 0,0 0 0,1-2 0,56 1 0,-84-6 0,125 2 0,-119 0 0,-11-2 0,0 0 0,0 0 0,0 0 0,0 1 0,1-1 0,-1 0 0,0 0 0,0 0 0,0 0 0,0 0 0,0 0 0,0 0 0,0 0 0,0 0 0,0 0 0,0 1 0,0-1 0,1 0 0,-1 0 0,0 0 0,0 0 0,0 0 0,0 0 0,0 0 0,0 1 0,0-1 0,0 0 0,0 0 0,0 0 0,0 0 0,0 0 0,0 0 0,0 0 0,0 1 0,0-1 0,0 0 0,-1 0 0,1 0 0,0 0 0,-1 1 0,1 0 0,-1-1 0,0 1 0,0 0 0,0-1 0,0 1 0,0-1 0,0 1 0,-1-1 0,1 0 0,0 1 0,0-1 0,-2 0 0,-33 4 0,-1-2 0,-54-3 0,43-3 0,0-3 0,0-1 0,1-2 0,0-3 0,-79-31 0,-23-6 0,42 15 0,94 30 0,-23-14 0,-10-4 0,13 12 0,12 4 0,-21-10 0,36 14 0,0 0 0,1 0 0,-1-1 0,1 0 0,-1 0 0,1 0 0,-8-10 0,-48-74 0,46 63 0,-2 1 0,-36-43 0,-34-19 0,75 74 0,1 1 0,-21-14 0,75 49 0,-18-11 0,112 52-244,231 76 0,158 12-245,-309-96 489,-37-14 0,51 11 0,-224-52 0,10 2 0,0 1 0,0 0 0,20 10 0,-36-15-2,0 0 1,-1 0-1,1 0 0,-1 1 0,1-1 1,-1 0-1,1 0 0,-1 1 0,1-1 1,-1 0-1,1 1 0,-1-1 0,1 1 0,-1-1 1,0 0-1,1 1 0,-1-1 0,0 1 1,1-1-1,-1 1 0,0-1 0,1 2 1,-2-2 9,1 0 1,-1 0 0,1 0 0,-1 0 0,1 0 0,0 0 0,-1 0-1,1 0 1,-1 0 0,1 0 0,-1 0 0,1 0 0,-1-1-1,1 1 1,-1 0 0,1 0 0,0 0 0,-1-1 0,1 1 0,0 0-1,-1-1 1,0 0 0,-2-1 64,0-1 0,0 0 0,0-1-1,1 1 1,-1 0 0,1-1 0,0 0 0,0 1 0,0-1-1,0 0 1,-1-7 0,1 6-80,0 0-1,0 0 1,0 0-1,-1 0 1,0 1-1,0-1 1,-6-6-1,1 4 8,0 0 0,0 1 0,0 1 0,-1-1 0,0 1 0,-1 1 0,1 0 0,-1 0 0,1 1 0,-1 0 0,0 1 0,0 0 0,-12-1 0,21 3 0,-23-5 0,23 5 0,0 0 0,0-1 0,0 1 0,0-1 0,0 1 0,0-1 0,0 1 0,0-1 0,0 0 0,0 1 0,0-1 0,0 0 0,0 0 0,0 0 0,1 0 0,-2-1 0,2 1 0,0 1 0,0-1 0,0 1 0,0-1 0,0 1 0,0-1 0,0 1 0,0-1 0,0 1 0,0-1 0,0 1 0,1-1 0,-1 1 0,0-1 0,0 1 0,1-1 0,-1 1 0,0 0 0,1-1 0,-1 1 0,0-1 0,1 1 0,-1 0 0,0-1 0,2 0 0,11-9 0,-11 9 0,24-14 0,1 1 0,0 2 0,41-14 0,-17 7 0,-37 13 0,20-7 0,38-10 0,-62 20 0,0 1 0,0 0 0,0 1 0,1 0 0,-1 0 0,1 1 0,-1 1 0,16 2 0,-24-3 0,0 1 0,0 0 0,0-1 0,0 1 0,0 0 0,0 0 0,0 0 0,-1 1 0,1-1 0,0 0 0,-1 1 0,1-1 0,-1 1 0,1-1 0,-1 1 0,0 0 0,1 0 0,-1-1 0,0 1 0,0 0 0,-1 0 0,1 0 0,0 0 0,-1 0 0,1 0 0,-1 0 0,1 0 0,-1 3 0,1 2 0,-1 0 0,0 0 0,-1-1 0,1 1 0,-1 0 0,-1-1 0,-3 13 0,-5 7 0,-2 0 0,0 0 0,-32 45 0,-57 62 0,95-125 0,3-6 0,1 1 0,0-1 0,-1 1 0,1 0 0,0 0 0,1 0 0,-1 0 0,0 0 0,1 0 0,-2 7 0,3-10 0,0 1 0,0-1 0,0 1 0,0-1 0,0 1 0,0-1 0,0 0 0,1 1 0,-1-1 0,0 1 0,0-1 0,0 0 0,1 1 0,-1-1 0,0 0 0,0 1 0,1-1 0,-1 0 0,0 1 0,1-1 0,-1 0 0,0 1 0,1-1 0,-1 0 0,1 0 0,-1 0 0,0 1 0,1-1 0,-1 0 0,1 0 0,-1 0 0,1 0 0,-1 0 0,0 0 0,1 0 0,-1 0 0,1 0 0,-1 0 0,1 0 0,21-2 0,10-7 0,0-1 0,-1-2 0,43-22 0,-40 18 0,-10 5 0,82-41 0,-89 43 0,-1-1 0,0-1 0,27-23 0,-42 33 0,0 0 0,0 0 0,0 0 0,0 0 0,0 0 0,0 0 0,0 0 0,-1 0 0,1-1 0,0 1 0,-1 0 0,1 0 0,-1-1 0,1-1 0,-1 2 0,0 1 0,0-1 0,0 1 0,0 0 0,0-1 0,-1 1 0,1-1 0,0 1 0,0-1 0,0 1 0,-1 0 0,1-1 0,0 1 0,-1-1 0,1 1 0,0 0 0,-1-1 0,1 1 0,0 0 0,-1 0 0,1-1 0,-1 1 0,1 0 0,0 0 0,-1 0 0,1-1 0,-1 1 0,-5-1 0,1 0 0,-1 0 0,1 0 0,-1 1 0,-6 0 0,4 0 0,7 0 0,-24-3 0,25 3 0,-1 0 0,1 0 0,-1 0 0,1 0 0,0 0 0,-1 0 0,1 0 0,0-1 0,-1 1 0,1 0 0,0 0 0,-1 0 0,1-1 0,0 1 0,0 0 0,-1 0 0,1-1 0,0 1 0,0 0 0,-1-1 0,1 1 0,0-1 0,0 1 0,0-1 0,0 1 0,0-1 0,1 1 0,-1 0 0,0-1 0,0 1 0,0-1 0,1 1 0,-1-1 0,0 1 0,1 0 0,-1-1 0,0 1 0,1 0 0,-1-1 0,0 1 0,1 0 0,-1 0 0,1-1 0,0 1 0,6-4 0,0 0 0,0 0 0,1 1 0,-1 0 0,1 0 0,0 1 0,0 0 0,0 0 0,8 0 0,15 0 0,33 1 0,-40 1 0,218 1-249,35 0-3434,-270-1 3483,1-1-237,-1 1-1,1 1 1,12 2-1,-13 0-222,-8 0 593,-9 1 313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5T08:10:46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7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3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96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8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9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27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7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5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69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38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B15F8F-60E0-4357-98A0-71B7D0A00E5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1398A5-392F-4D0A-AA49-14A872796AC8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24.png"/><Relationship Id="rId10" Type="http://schemas.openxmlformats.org/officeDocument/2006/relationships/image" Target="../media/image170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Relationship Id="rId14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227" y="1711333"/>
            <a:ext cx="7766936" cy="1646302"/>
          </a:xfrm>
        </p:spPr>
        <p:txBody>
          <a:bodyPr>
            <a:noAutofit/>
          </a:bodyPr>
          <a:lstStyle/>
          <a:p>
            <a:pPr marL="0" indent="0" algn="ctr"/>
            <a:r>
              <a:rPr lang="el-GR" sz="5400" dirty="0"/>
              <a:t>Θεωρία </a:t>
            </a:r>
            <a:r>
              <a:rPr lang="en-US" sz="5400" dirty="0"/>
              <a:t>&amp;</a:t>
            </a:r>
            <a:r>
              <a:rPr lang="el-GR" sz="5400" dirty="0"/>
              <a:t> Εφαρμογές Μεθόδων </a:t>
            </a:r>
            <a:br>
              <a:rPr lang="el-GR" sz="5400" dirty="0"/>
            </a:br>
            <a:r>
              <a:rPr lang="el-GR" sz="5400" dirty="0"/>
              <a:t>Αριστοποίησης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227" y="3678813"/>
            <a:ext cx="7766936" cy="157072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l-GR" sz="2900" cap="none" dirty="0">
                <a:solidFill>
                  <a:schemeClr val="accent1">
                    <a:lumMod val="75000"/>
                  </a:schemeClr>
                </a:solidFill>
              </a:rPr>
              <a:t>ΣΧΟΛΗ ΟΙΚΟΝΟΜΙΚΩΝ ΚΑΙ ΠΟΛΙΤΙΚΩΝ ΕΠΙΣΤΗΜΩΝ </a:t>
            </a:r>
          </a:p>
          <a:p>
            <a:pPr algn="ctr"/>
            <a:r>
              <a:rPr lang="el-GR" sz="2900" cap="none" dirty="0">
                <a:solidFill>
                  <a:schemeClr val="accent1">
                    <a:lumMod val="75000"/>
                  </a:schemeClr>
                </a:solidFill>
              </a:rPr>
              <a:t>ΤΜΗΜΑ ΔΙΟΙΚΗΣΗΣ ΕΠΙΧΕΙΡΗΣΕΩΝ ΚΑΙ ΟΡΓΑΝΙΣΜΩΝ</a:t>
            </a:r>
            <a:endParaRPr lang="en-US" sz="2900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b="1" cap="none" dirty="0"/>
              <a:t>ΔΙΔΑΣΚΟΝΤΕΣ: ΜΑΓΚΟΥΤΑΣ Α., ΚΑΠΝΙΑΣ Γ. </a:t>
            </a:r>
          </a:p>
          <a:p>
            <a:pPr algn="ctr"/>
            <a:r>
              <a:rPr lang="el-GR" cap="none" dirty="0"/>
              <a:t>                </a:t>
            </a:r>
            <a:r>
              <a:rPr lang="en-US" cap="none" dirty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4" y="4937537"/>
            <a:ext cx="3338605" cy="12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725F-9D93-2CC4-5C08-8F268F48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320F9-9E9A-8400-66C8-514750163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όπου:</a:t>
                </a:r>
              </a:p>
              <a:p>
                <a:r>
                  <a:rPr lang="el-GR" b="1" dirty="0"/>
                  <a:t>A</a:t>
                </a:r>
                <a:r>
                  <a:rPr lang="el-GR" dirty="0"/>
                  <a:t> = πίνακας κατανάλωσης πόρων</a:t>
                </a:r>
              </a:p>
              <a:p>
                <a:r>
                  <a:rPr lang="el-GR" b="1" dirty="0"/>
                  <a:t>x</a:t>
                </a:r>
                <a:r>
                  <a:rPr lang="el-GR" dirty="0"/>
                  <a:t> = ποσότητες παραγωγής (αυτό είναι το ζητούμενο)</a:t>
                </a:r>
              </a:p>
              <a:p>
                <a:r>
                  <a:rPr lang="el-GR" b="1" dirty="0"/>
                  <a:t>b</a:t>
                </a:r>
                <a:r>
                  <a:rPr lang="el-GR" dirty="0"/>
                  <a:t> = διαθέσιμοι πόροι</a:t>
                </a:r>
              </a:p>
              <a:p>
                <a:r>
                  <a:rPr lang="el-GR" b="1" dirty="0"/>
                  <a:t>Άρα το ζητούμενο είναι: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0"/>
                      <m:t>Να</m:t>
                    </m:r>
                    <m:r>
                      <m:rPr>
                        <m:nor/>
                      </m:rPr>
                      <a:rPr lang="el-GR" b="0" i="1"/>
                      <m:t> </m:t>
                    </m:r>
                    <m:r>
                      <m:rPr>
                        <m:nor/>
                      </m:rPr>
                      <a:rPr lang="el-GR" b="0" i="1"/>
                      <m:t>βρούμ</m:t>
                    </m:r>
                    <m:r>
                      <m:rPr>
                        <m:nor/>
                      </m:rPr>
                      <a:rPr lang="el-GR" i="1"/>
                      <m:t>ε</m:t>
                    </m:r>
                    <m:r>
                      <m:rPr>
                        <m:nor/>
                      </m:rPr>
                      <a:rPr lang="el-GR" i="1"/>
                      <m:t> </m:t>
                    </m:r>
                    <m:r>
                      <m:rPr>
                        <m:nor/>
                      </m:rPr>
                      <a:rPr lang="el-GR" i="1"/>
                      <m:t>το</m:t>
                    </m:r>
                    <m:r>
                      <m:rPr>
                        <m:nor/>
                      </m:rPr>
                      <a:rPr lang="el-GR" i="1"/>
                      <m:t> </m:t>
                    </m:r>
                    <m:r>
                      <m:rPr>
                        <m:nor/>
                      </m:rPr>
                      <a:rPr lang="el-GR" i="1"/>
                      <m:t>διάνυσμα</m:t>
                    </m:r>
                    <m:r>
                      <m:rPr>
                        <m:nor/>
                      </m:rPr>
                      <a:rPr lang="el-GR" i="1"/>
                      <m:t> </m:t>
                    </m:r>
                    <m:r>
                      <a:rPr lang="el-GR" i="1"/>
                      <m:t>𝑥</m:t>
                    </m:r>
                    <m:r>
                      <a:rPr lang="el-GR"/>
                      <m:t>=</m:t>
                    </m:r>
                    <m:d>
                      <m:dPr>
                        <m:sepChr m:val=","/>
                        <m:ctrlPr>
                          <a:rPr lang="ar-AE" i="1" smtClean="0"/>
                        </m:ctrlPr>
                      </m:dPr>
                      <m:e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ar-AE" b="0" dirty="0"/>
              </a:p>
              <a:p>
                <a:r>
                  <a:rPr lang="el-GR" dirty="0"/>
                  <a:t>δηλαδή τις ποσότητες παραγωγής των τριών προϊόντων.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320F9-9E9A-8400-66C8-514750163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35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115F-86A8-8C1D-C395-E50869D8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3F575-5559-B861-FA7F-DDDC193B3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Άρα: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𝐴</m:t>
                    </m:r>
                    <m:r>
                      <a:rPr lang="el-GR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r>
                                <a:rPr lang="ar-AE"/>
                                <m:t>2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ar-AE"/>
                      <m:t>, </m:t>
                    </m:r>
                    <m:r>
                      <a:rPr lang="ar-AE" i="1"/>
                      <m:t>𝑥</m:t>
                    </m:r>
                    <m:r>
                      <a:rPr lang="ar-AE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ar-AE"/>
                      <m:t>, </m:t>
                    </m:r>
                    <m:r>
                      <a:rPr lang="ar-AE" i="1"/>
                      <m:t>𝑏</m:t>
                    </m:r>
                    <m:r>
                      <a:rPr lang="ar-AE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r>
                                <a:rPr lang="ar-AE"/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120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80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και το σύστημα είναι: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𝐴𝑥</m:t>
                    </m:r>
                    <m:r>
                      <a:rPr lang="el-GR"/>
                      <m:t>=</m:t>
                    </m:r>
                    <m:r>
                      <a:rPr lang="el-GR" i="1"/>
                      <m:t>𝑏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δηλαδή: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2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1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2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3</m:t>
                                  </m:r>
                                </m:sub>
                              </m:sSub>
                              <m:r>
                                <a:rPr lang="ar-AE"/>
                                <m:t>=</m:t>
                              </m:r>
                              <m:r>
                                <a:rPr lang="ar-AE"/>
                                <m:t>100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1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r>
                                <a:rPr lang="ar-AE"/>
                                <m:t>3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2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3</m:t>
                                  </m:r>
                                </m:sub>
                              </m:sSub>
                              <m:r>
                                <a:rPr lang="ar-AE"/>
                                <m:t>=</m:t>
                              </m:r>
                              <m:r>
                                <a:rPr lang="ar-AE"/>
                                <m:t>120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1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2</m:t>
                                  </m:r>
                                </m:sub>
                              </m:sSub>
                              <m:r>
                                <a:rPr lang="ar-AE"/>
                                <m:t>+</m:t>
                              </m:r>
                              <m:r>
                                <a:rPr lang="ar-AE"/>
                                <m:t>2</m:t>
                              </m:r>
                              <m:sSub>
                                <m:sSubPr>
                                  <m:ctrlPr>
                                    <a:rPr lang="ar-AE" i="1"/>
                                  </m:ctrlPr>
                                </m:sSubPr>
                                <m:e>
                                  <m:r>
                                    <a:rPr lang="ar-AE" i="1"/>
                                    <m:t>𝑥</m:t>
                                  </m:r>
                                </m:e>
                                <m:sub>
                                  <m:r>
                                    <a:rPr lang="ar-AE"/>
                                    <m:t>3</m:t>
                                  </m:r>
                                </m:sub>
                              </m:sSub>
                              <m:r>
                                <a:rPr lang="ar-AE"/>
                                <m:t>=</m:t>
                              </m:r>
                              <m:r>
                                <a:rPr lang="ar-AE"/>
                                <m:t>80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3F575-5559-B861-FA7F-DDDC193B3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6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7310-4468-A96E-4F99-E459DCA4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Αλγεβρική επίλυση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46B-932C-2B4F-078A-31F1A6E24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Από την 3η: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1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80</m:t>
                    </m:r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r>
                      <a:rPr lang="ar-AE"/>
                      <m:t>2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</m:oMath>
                </a14:m>
                <a:endParaRPr lang="ar-AE" dirty="0"/>
              </a:p>
              <a:p>
                <a:r>
                  <a:rPr lang="el-GR" dirty="0"/>
                  <a:t>Βάζω αυτό στην 1η: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l-GR"/>
                      <m:t>2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80</m:t>
                        </m:r>
                        <m:r>
                          <a:rPr lang="ar-AE"/>
                          <m:t>−</m:t>
                        </m:r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2</m:t>
                            </m:r>
                          </m:sub>
                        </m:sSub>
                        <m:r>
                          <a:rPr lang="ar-AE"/>
                          <m:t>−</m:t>
                        </m:r>
                        <m:r>
                          <a:rPr lang="ar-AE"/>
                          <m:t>2</m:t>
                        </m:r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3</m:t>
                            </m:r>
                          </m:sub>
                        </m:sSub>
                      </m:e>
                    </m:d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100</m:t>
                    </m:r>
                  </m:oMath>
                </a14:m>
                <a:endParaRPr lang="ar-AE" dirty="0"/>
              </a:p>
              <a:p>
                <a:pPr algn="ctr"/>
                <a14:m>
                  <m:oMath xmlns:m="http://schemas.openxmlformats.org/officeDocument/2006/math">
                    <m:r>
                      <a:rPr lang="ar-AE"/>
                      <m:t>160</m:t>
                    </m:r>
                    <m:r>
                      <a:rPr lang="ar-AE"/>
                      <m:t>−</m:t>
                    </m:r>
                    <m:r>
                      <a:rPr lang="ar-AE"/>
                      <m:t>2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r>
                      <a:rPr lang="ar-AE"/>
                      <m:t>4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100</m:t>
                    </m:r>
                  </m:oMath>
                </a14:m>
                <a:endParaRPr lang="ar-AE" dirty="0"/>
              </a:p>
              <a:p>
                <a:pPr algn="ctr"/>
                <a14:m>
                  <m:oMath xmlns:m="http://schemas.openxmlformats.org/officeDocument/2006/math">
                    <m:r>
                      <a:rPr lang="ar-AE"/>
                      <m:t>160</m:t>
                    </m:r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r>
                      <a:rPr lang="ar-AE"/>
                      <m:t>3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100</m:t>
                    </m:r>
                    <m:r>
                      <a:rPr lang="ar-AE"/>
                      <m:t>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+</m:t>
                    </m:r>
                    <m:r>
                      <a:rPr lang="ar-AE"/>
                      <m:t>3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60</m:t>
                    </m:r>
                    <m:r>
                      <a:rPr lang="ar-AE"/>
                      <m:t> 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 i="1"/>
                          <m:t>𝐴</m:t>
                        </m:r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Βάζω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και στη 2η: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ar-AE"/>
                        </m:ctrlPr>
                      </m:dPr>
                      <m:e>
                        <m:r>
                          <a:rPr lang="ar-AE"/>
                          <m:t>80</m:t>
                        </m:r>
                        <m:r>
                          <a:rPr lang="ar-AE"/>
                          <m:t>−</m:t>
                        </m:r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2</m:t>
                            </m:r>
                          </m:sub>
                        </m:sSub>
                        <m:r>
                          <a:rPr lang="ar-AE"/>
                          <m:t>−</m:t>
                        </m:r>
                        <m:r>
                          <a:rPr lang="ar-AE"/>
                          <m:t>2</m:t>
                        </m:r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3</m:t>
                            </m:r>
                          </m:sub>
                        </m:sSub>
                      </m:e>
                    </m:d>
                    <m:r>
                      <a:rPr lang="ar-AE"/>
                      <m:t>+</m:t>
                    </m:r>
                    <m:r>
                      <a:rPr lang="ar-AE"/>
                      <m:t>3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120</m:t>
                    </m:r>
                  </m:oMath>
                </a14:m>
                <a:endParaRPr lang="ar-AE" dirty="0"/>
              </a:p>
              <a:p>
                <a:pPr algn="ctr"/>
                <a14:m>
                  <m:oMath xmlns:m="http://schemas.openxmlformats.org/officeDocument/2006/math">
                    <m:r>
                      <a:rPr lang="ar-AE"/>
                      <m:t>80</m:t>
                    </m:r>
                    <m:r>
                      <a:rPr lang="ar-AE"/>
                      <m:t>+</m:t>
                    </m:r>
                    <m:r>
                      <a:rPr lang="ar-AE"/>
                      <m:t>2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120</m:t>
                    </m:r>
                    <m:r>
                      <a:rPr lang="ar-AE"/>
                      <m:t>⇒</m:t>
                    </m:r>
                    <m:r>
                      <a:rPr lang="ar-AE"/>
                      <m:t>2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40</m:t>
                    </m:r>
                    <m:r>
                      <a:rPr lang="ar-AE"/>
                      <m:t> 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 i="1"/>
                          <m:t>𝐵</m:t>
                        </m:r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46B-932C-2B4F-078A-31F1A6E24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40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E0FD-7F09-E881-60D2-8F00D95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220DB-C9BE-4761-D5F5-4C4163181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Λύνω το σύστημα (</a:t>
                </a:r>
                <a:r>
                  <a:rPr lang="en-US" dirty="0"/>
                  <a:t>A) </a:t>
                </a:r>
                <a:r>
                  <a:rPr lang="el-GR" dirty="0"/>
                  <a:t>και (</a:t>
                </a:r>
                <a:r>
                  <a:rPr lang="en-US" dirty="0"/>
                  <a:t>B):</a:t>
                </a:r>
              </a:p>
              <a:p>
                <a:r>
                  <a:rPr lang="en-US" dirty="0"/>
                  <a:t>(A):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60</m:t>
                    </m:r>
                    <m:r>
                      <a:rPr lang="ar-AE"/>
                      <m:t>−</m:t>
                    </m:r>
                    <m:r>
                      <a:rPr lang="ar-AE"/>
                      <m:t>3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</m:oMath>
                </a14:m>
                <a:endParaRPr lang="ar-AE" dirty="0"/>
              </a:p>
              <a:p>
                <a:r>
                  <a:rPr lang="el-GR" dirty="0"/>
                  <a:t>Στο (</a:t>
                </a:r>
                <a:r>
                  <a:rPr lang="en-US" dirty="0"/>
                  <a:t>B):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/>
                      <m:t>2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60</m:t>
                        </m:r>
                        <m:r>
                          <a:rPr lang="ar-AE"/>
                          <m:t>−</m:t>
                        </m:r>
                        <m:r>
                          <a:rPr lang="ar-AE"/>
                          <m:t>3</m:t>
                        </m:r>
                        <m:sSub>
                          <m:sSubPr>
                            <m:ctrlPr>
                              <a:rPr lang="ar-AE" i="1"/>
                            </m:ctrlPr>
                          </m:sSubPr>
                          <m:e>
                            <m:r>
                              <a:rPr lang="ar-AE" i="1"/>
                              <m:t>𝑥</m:t>
                            </m:r>
                          </m:e>
                          <m:sub>
                            <m:r>
                              <a:rPr lang="ar-AE"/>
                              <m:t>3</m:t>
                            </m:r>
                          </m:sub>
                        </m:sSub>
                      </m:e>
                    </m:d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40</m:t>
                    </m:r>
                  </m:oMath>
                </a14:m>
                <a:endParaRPr lang="ar-AE" dirty="0"/>
              </a:p>
              <a:p>
                <a:pPr algn="ctr"/>
                <a14:m>
                  <m:oMath xmlns:m="http://schemas.openxmlformats.org/officeDocument/2006/math">
                    <m:r>
                      <a:rPr lang="ar-AE"/>
                      <m:t>120</m:t>
                    </m:r>
                    <m:r>
                      <a:rPr lang="ar-AE"/>
                      <m:t>−</m:t>
                    </m:r>
                    <m:r>
                      <a:rPr lang="ar-AE"/>
                      <m:t>6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40</m:t>
                    </m:r>
                  </m:oMath>
                </a14:m>
                <a:endParaRPr lang="ar-AE" dirty="0"/>
              </a:p>
              <a:p>
                <a:pPr algn="ctr"/>
                <a14:m>
                  <m:oMath xmlns:m="http://schemas.openxmlformats.org/officeDocument/2006/math">
                    <m:r>
                      <a:rPr lang="ar-AE"/>
                      <m:t>120</m:t>
                    </m:r>
                    <m:r>
                      <a:rPr lang="ar-AE"/>
                      <m:t>−</m:t>
                    </m:r>
                    <m:r>
                      <a:rPr lang="ar-AE"/>
                      <m:t>7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40</m:t>
                    </m:r>
                    <m:r>
                      <a:rPr lang="ar-AE"/>
                      <m:t>⇒</m:t>
                    </m:r>
                    <m:r>
                      <a:rPr lang="ar-AE"/>
                      <m:t>7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80</m:t>
                    </m:r>
                    <m:r>
                      <a:rPr lang="ar-AE"/>
                      <m:t>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=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≈</m:t>
                    </m:r>
                    <m:r>
                      <a:rPr lang="ar-AE"/>
                      <m:t>11</m:t>
                    </m:r>
                    <m:r>
                      <a:rPr lang="ar-AE"/>
                      <m:t>.</m:t>
                    </m:r>
                    <m:r>
                      <a:rPr lang="ar-AE"/>
                      <m:t>43</m:t>
                    </m:r>
                  </m:oMath>
                </a14:m>
                <a:endParaRPr lang="ar-AE" dirty="0"/>
              </a:p>
              <a:p>
                <a:r>
                  <a:rPr lang="el-GR" dirty="0"/>
                  <a:t>Τότε: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60</m:t>
                    </m:r>
                    <m:r>
                      <a:rPr lang="ar-AE"/>
                      <m:t>−</m:t>
                    </m:r>
                    <m:r>
                      <a:rPr lang="ar-AE"/>
                      <m:t>3</m:t>
                    </m:r>
                    <m:r>
                      <a:rPr lang="ar-AE"/>
                      <m:t>⋅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r>
                      <a:rPr lang="ar-AE"/>
                      <m:t>60</m:t>
                    </m:r>
                    <m:r>
                      <a:rPr lang="ar-AE"/>
                      <m:t>−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240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420</m:t>
                        </m:r>
                        <m:r>
                          <a:rPr lang="ar-AE"/>
                          <m:t>−</m:t>
                        </m:r>
                        <m:r>
                          <a:rPr lang="ar-AE"/>
                          <m:t>240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180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≈</m:t>
                    </m:r>
                    <m:r>
                      <a:rPr lang="ar-AE"/>
                      <m:t>25</m:t>
                    </m:r>
                    <m:r>
                      <a:rPr lang="ar-AE"/>
                      <m:t>.</m:t>
                    </m:r>
                    <m:r>
                      <a:rPr lang="ar-AE"/>
                      <m:t>71</m:t>
                    </m:r>
                  </m:oMath>
                </a14:m>
                <a:endParaRPr lang="ar-AE" dirty="0"/>
              </a:p>
              <a:p>
                <a:r>
                  <a:rPr lang="el-GR" dirty="0"/>
                  <a:t>Και: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𝑥</m:t>
                        </m:r>
                      </m:e>
                      <m:sub>
                        <m:r>
                          <a:rPr lang="ar-AE"/>
                          <m:t>1</m:t>
                        </m:r>
                      </m:sub>
                    </m:sSub>
                    <m:r>
                      <a:rPr lang="ar-AE"/>
                      <m:t>=</m:t>
                    </m:r>
                    <m:r>
                      <a:rPr lang="ar-AE"/>
                      <m:t>80</m:t>
                    </m:r>
                    <m:r>
                      <a:rPr lang="ar-AE"/>
                      <m:t>−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180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−</m:t>
                    </m:r>
                    <m:r>
                      <a:rPr lang="ar-AE"/>
                      <m:t>2</m:t>
                    </m:r>
                    <m:r>
                      <a:rPr lang="ar-AE"/>
                      <m:t>⋅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r>
                      <a:rPr lang="ar-AE"/>
                      <m:t>80</m:t>
                    </m:r>
                    <m:r>
                      <a:rPr lang="ar-AE"/>
                      <m:t>−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180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−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160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r>
                      <a:rPr lang="ar-AE"/>
                      <m:t>80</m:t>
                    </m:r>
                    <m:r>
                      <a:rPr lang="ar-AE"/>
                      <m:t>−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340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560</m:t>
                        </m:r>
                        <m:r>
                          <a:rPr lang="ar-AE"/>
                          <m:t>−</m:t>
                        </m:r>
                        <m:r>
                          <a:rPr lang="ar-AE"/>
                          <m:t>340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=</m:t>
                    </m:r>
                    <m:f>
                      <m:fPr>
                        <m:ctrlPr>
                          <a:rPr lang="ar-AE" i="1"/>
                        </m:ctrlPr>
                      </m:fPr>
                      <m:num>
                        <m:r>
                          <a:rPr lang="ar-AE"/>
                          <m:t>220</m:t>
                        </m:r>
                      </m:num>
                      <m:den>
                        <m:r>
                          <a:rPr lang="ar-AE"/>
                          <m:t>7</m:t>
                        </m:r>
                      </m:den>
                    </m:f>
                    <m:r>
                      <a:rPr lang="ar-AE"/>
                      <m:t>≈</m:t>
                    </m:r>
                    <m:r>
                      <a:rPr lang="ar-AE"/>
                      <m:t>31</m:t>
                    </m:r>
                    <m:r>
                      <a:rPr lang="ar-AE"/>
                      <m:t>.</m:t>
                    </m:r>
                    <m:r>
                      <a:rPr lang="ar-AE"/>
                      <m:t>43</m:t>
                    </m:r>
                  </m:oMath>
                </a14:m>
                <a:br>
                  <a:rPr lang="ar-AE" dirty="0"/>
                </a:br>
                <a:endParaRPr lang="ar-AE" dirty="0"/>
              </a:p>
              <a:p>
                <a:endParaRPr lang="ar-AE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220DB-C9BE-4761-D5F5-4C4163181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5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7435-AE5F-9DC9-C871-48E4DE01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D9018-93E8-6F69-757F-A8ABA7035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Τελική λύση (ποσότητες παραγωγής)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220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Για να </a:t>
                </a:r>
                <a:r>
                  <a:rPr lang="el-GR" b="1" dirty="0"/>
                  <a:t>εξαντλήσει ακριβώς</a:t>
                </a:r>
                <a:r>
                  <a:rPr lang="el-GR" dirty="0"/>
                  <a:t> τους διαθέσιμους πόρους της ημέρας, η επιχείρηση πρέπει να παράγει περίπου:</a:t>
                </a:r>
              </a:p>
              <a:p>
                <a:r>
                  <a:rPr lang="el-GR" b="1" dirty="0"/>
                  <a:t>31.4</a:t>
                </a:r>
                <a:r>
                  <a:rPr lang="el-GR" dirty="0"/>
                  <a:t> μονάδες μπάρες</a:t>
                </a:r>
              </a:p>
              <a:p>
                <a:r>
                  <a:rPr lang="el-GR" b="1" dirty="0"/>
                  <a:t>25.7</a:t>
                </a:r>
                <a:r>
                  <a:rPr lang="el-GR" dirty="0"/>
                  <a:t> μονάδες ξηρούς καρπούς</a:t>
                </a:r>
              </a:p>
              <a:p>
                <a:r>
                  <a:rPr lang="el-GR" b="1" dirty="0"/>
                  <a:t>11.4</a:t>
                </a:r>
                <a:r>
                  <a:rPr lang="el-GR" dirty="0"/>
                  <a:t> μονάδες μπισκότα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D9018-93E8-6F69-757F-A8ABA7035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1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2AAD-3832-A191-7DDB-FF256938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Σημασία Γραμμικών Συστημάτων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11B2-D3F0-FEC4-31DB-E5BF1050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/>
              <a:t>Στην οικονομική επιστήμη και τη διοίκηση επιχειρήσεων τα συστήματα γραμμικών εξισώσεων χρησιμοποιούνται για τη </a:t>
            </a:r>
            <a:r>
              <a:rPr lang="el-GR" dirty="0" err="1"/>
              <a:t>μοντελοποίηση</a:t>
            </a:r>
            <a:r>
              <a:rPr lang="el-GR" dirty="0"/>
              <a:t> οικονομικών σχέσεων.</a:t>
            </a:r>
          </a:p>
          <a:p>
            <a:r>
              <a:rPr lang="el-GR" b="1" dirty="0"/>
              <a:t>Εφαρμογές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Προγραμματισμός παραγωγής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Κατανομή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Ανάλυση κόστους και παραγωγής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Υπολογισμός ισορροπίας αγοράς</a:t>
            </a:r>
          </a:p>
          <a:p>
            <a:r>
              <a:rPr lang="el-GR" b="1" dirty="0"/>
              <a:t>Παράδειγμα</a:t>
            </a:r>
            <a:endParaRPr lang="el-GR" dirty="0"/>
          </a:p>
          <a:p>
            <a:r>
              <a:rPr lang="el-GR" dirty="0"/>
              <a:t>Μια επιχείρηση θέλει να βρει πόσα προϊόντα πρέπει να παράγει ώστε να χρησιμοποιήσει σωστά τους διαθέσιμους πόρους της. Οι περιορισμοί παραγωγής εκφράζονται ως σύστημα εξισώσεων.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0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Γρ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αμμικές Εξισώσεις- Συστήματα Γραμμικών εξισώσεων </a:t>
            </a:r>
          </a:p>
        </p:txBody>
      </p:sp>
      <p:pic>
        <p:nvPicPr>
          <p:cNvPr id="5" name="Picture 4" descr="The image depicts a system of linear equations, with two variables and two equations, one being a simple example (2+2=3) and the other a more complex one (221 - 3x2 = -4).&#10;&#10;AI-generated content may be incorrect.">
            <a:extLst>
              <a:ext uri="{FF2B5EF4-FFF2-40B4-BE49-F238E27FC236}">
                <a16:creationId xmlns:a16="http://schemas.microsoft.com/office/drawing/2014/main" id="{070813AC-270E-60C4-CA62-18FD8811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55" y="2568089"/>
            <a:ext cx="11548872" cy="3089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7D7E57-4DB8-3224-06E1-2AE4301C50D7}"/>
              </a:ext>
            </a:extLst>
          </p:cNvPr>
          <p:cNvSpPr txBox="1"/>
          <p:nvPr/>
        </p:nvSpPr>
        <p:spPr>
          <a:xfrm>
            <a:off x="679189" y="21673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Συστήματα γραμμικών εξισώσεων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98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Λύσεις του </a:t>
            </a:r>
            <a:r>
              <a:rPr lang="en-US" dirty="0"/>
              <a:t>Συστήματ</a:t>
            </a:r>
            <a:r>
              <a:rPr lang="el-GR" dirty="0"/>
              <a:t>ος</a:t>
            </a:r>
            <a:r>
              <a:rPr lang="en-US" dirty="0"/>
              <a:t> Γραμμικών εξισώσεων</a:t>
            </a:r>
            <a:endParaRPr lang="el-GR" dirty="0"/>
          </a:p>
        </p:txBody>
      </p:sp>
      <p:pic>
        <p:nvPicPr>
          <p:cNvPr id="5" name="Content Placeholder 4" descr="The image depicts a mathematical solution for a system of linear equations, where the solution set is a subset of possible solutions, and the system has a unique solution.&#10;&#10;AI-generated content may be incorrect.">
            <a:extLst>
              <a:ext uri="{FF2B5EF4-FFF2-40B4-BE49-F238E27FC236}">
                <a16:creationId xmlns:a16="http://schemas.microsoft.com/office/drawing/2014/main" id="{AD0D8CE4-CF24-4C4F-E196-E36BB28E4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31637"/>
            <a:ext cx="9086850" cy="40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EB4A-899B-7DCC-6A6C-2A5216B7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Στοιχειώδεις πράξεις στις γραμμές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7E57-1CD9-D621-0A82-F8715E97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/>
              <a:t>Ονομάζουμε </a:t>
            </a:r>
            <a:r>
              <a:rPr lang="el-GR" b="1" dirty="0"/>
              <a:t>στοιχειώδεις πράξεις στις γραμμές</a:t>
            </a:r>
            <a:r>
              <a:rPr lang="el-GR" dirty="0"/>
              <a:t> ενός πίνακα τις ακόλουθες: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l-GR" dirty="0"/>
              <a:t>α) Αντικατάσταση μιας γραμμής από το άθροισμα της με ένα πολλαπλάσιο μιας άλλης γραμμής.</a:t>
            </a:r>
            <a:br>
              <a:rPr lang="el-GR" dirty="0"/>
            </a:br>
            <a:r>
              <a:rPr lang="el-GR" dirty="0"/>
              <a:t>β) Εναλλαγή δυο γραμμών.</a:t>
            </a:r>
            <a:br>
              <a:rPr lang="el-GR" dirty="0"/>
            </a:br>
            <a:r>
              <a:rPr lang="el-GR" dirty="0"/>
              <a:t>γ) Πολλαπλασιασμός μιας γραμμής με μια μη μηδενική σταθερά.</a:t>
            </a:r>
          </a:p>
          <a:p>
            <a:endParaRPr lang="en-US" b="1" dirty="0"/>
          </a:p>
          <a:p>
            <a:pPr lvl="1">
              <a:lnSpc>
                <a:spcPct val="100000"/>
              </a:lnSpc>
            </a:pPr>
            <a:r>
              <a:rPr lang="el-GR" b="1" dirty="0"/>
              <a:t>Σημείωση:</a:t>
            </a:r>
            <a:r>
              <a:rPr lang="el-GR" dirty="0"/>
              <a:t> Πράξεις μεταξύ των γραμμών μπορούμε να εφαρμόσουμε σε οποιονδήποτε πίνακα είτε είναι επαυξημένος πίνακας κάποιου γραμμικού συστήματος είτε όχι.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CB47-CD7D-1B49-5FDC-F22E6C69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Ισοδυναμία Πινάκων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C966-F7BC-7AFD-8C79-816FBD39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Θα λέμε ότι δύο πίνακες είναι </a:t>
            </a:r>
            <a:r>
              <a:rPr lang="el-GR" b="1" dirty="0"/>
              <a:t>ισοδύναμοι ως προς τις γραμμές</a:t>
            </a:r>
            <a:r>
              <a:rPr lang="el-GR" dirty="0"/>
              <a:t> ή </a:t>
            </a:r>
            <a:r>
              <a:rPr lang="el-GR" b="1" dirty="0" err="1"/>
              <a:t>γραμμοϊσοδύναμοι</a:t>
            </a:r>
            <a:r>
              <a:rPr lang="el-GR" dirty="0"/>
              <a:t> αν υπάρχει μια ακολουθία στοιχειωδών πράξεων που μπορούν να μετατρέψουν τον ένα πίνακα στον άλλο.</a:t>
            </a:r>
            <a:endParaRPr lang="en-US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Αν οι επαυξημένοι πίνακες δύο γραμμικών συστημάτων είναι ισοδύναμοι ως προς τις γραμμές τότε τα δύο γραμμικά συστήματα </a:t>
            </a:r>
            <a:r>
              <a:rPr lang="el-GR" b="1" dirty="0"/>
              <a:t>έχουν το ίδιο σύνολο λύσεων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9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Σημασία και χρησιμότητα Πινάκων 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Περιγράφουν οικονομικά συστήματα</a:t>
            </a:r>
          </a:p>
          <a:p>
            <a:r>
              <a:rPr lang="el-GR" dirty="0"/>
              <a:t>Περιγράφουν ισορροπίες</a:t>
            </a:r>
          </a:p>
          <a:p>
            <a:r>
              <a:rPr lang="el-GR" dirty="0"/>
              <a:t>Περιγράφουν παραγωγικές σχέσεις</a:t>
            </a:r>
          </a:p>
          <a:p>
            <a:r>
              <a:rPr lang="el-GR" dirty="0"/>
              <a:t>Περιγράφουν μοντέλα εισροών–εκροών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pt-PT" sz="2400" dirty="0"/>
              <a:t>Ax=b</a:t>
            </a:r>
            <a:endParaRPr lang="el-GR" sz="2400" dirty="0"/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9150" y="4505357"/>
            <a:ext cx="82993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Αυτή η μορφή εμφανίζεται παντού: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dirty="0">
                <a:latin typeface="Arial" panose="020B0604020202020204" pitchFamily="34" charset="0"/>
              </a:rPr>
              <a:t>     π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.χ. ισορροπία αγοράς, παραγωγικά μοντέλα, οικονομετρικά μοντέλα.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Arial" panose="020B0604020202020204" pitchFamily="34" charset="0"/>
              </a:rPr>
              <a:t>Δεν αρκεί η διαισθητική/ λογική λήψη απόφασης… Χρειαζόμαστε μαθηματική</a:t>
            </a:r>
            <a:br>
              <a:rPr lang="el-GR" dirty="0">
                <a:latin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</a:rPr>
              <a:t>απόδειξη </a:t>
            </a:r>
            <a:r>
              <a:rPr lang="el-GR" dirty="0" err="1">
                <a:latin typeface="Arial" panose="020B0604020202020204" pitchFamily="34" charset="0"/>
              </a:rPr>
              <a:t>βελτιστότητας</a:t>
            </a:r>
            <a:r>
              <a:rPr lang="el-GR" dirty="0">
                <a:latin typeface="Arial" panose="020B0604020202020204" pitchFamily="34" charset="0"/>
              </a:rPr>
              <a:t>! 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3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3471-2F61-4B44-4C33-2083E495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Κλιμακωτή μορφή πίνακα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3F1C-5F92-2F7A-B073-10549C326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Μια </a:t>
            </a:r>
            <a:r>
              <a:rPr lang="el-GR" b="1" dirty="0"/>
              <a:t>μη μηδενική γραμμή ή στήλη</a:t>
            </a:r>
            <a:r>
              <a:rPr lang="el-GR" dirty="0"/>
              <a:t> ενός πίνακα ονομάζεται μια οποιαδήποτε γραμμή ή στήλη του πίνακα η οποία έχει τουλάχιστον ένα μη μηδενικό στοιχείο. Σε μια μη μηδενική γραμμή, το μη μηδενικό στοιχείο που βρίσκεται αριστερότερα των υπολοίπων στοιχείων της γραμμής ονομάζεται </a:t>
            </a:r>
            <a:r>
              <a:rPr lang="el-GR" b="1" dirty="0"/>
              <a:t>οδηγό ή ηγετικό στοιχείο</a:t>
            </a:r>
            <a:r>
              <a:rPr lang="el-GR" dirty="0"/>
              <a:t> της.</a:t>
            </a:r>
          </a:p>
          <a:p>
            <a:r>
              <a:rPr lang="el-GR" dirty="0"/>
              <a:t>Ένας πίνακας ονομάζεται </a:t>
            </a:r>
            <a:r>
              <a:rPr lang="el-GR" b="1" dirty="0"/>
              <a:t>κλιμακωτός ή κλιμακωτής μορφής</a:t>
            </a:r>
            <a:r>
              <a:rPr lang="el-GR" dirty="0"/>
              <a:t> αν έχει τις παρακάτω τρεις ιδιότητες: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Οι μηδενικές γραμμές, αν υπάρχουν, βρίσκονται στη σειρά μετά τις μη μηδενικές γραμμές</a:t>
            </a:r>
            <a:endParaRPr lang="en-US" dirty="0"/>
          </a:p>
          <a:p>
            <a:pPr marL="446088" indent="-446088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Κάθε οδηγό στοιχείο μιας γραμμής βρίσκεται σε δεξιότερη στήλη αυτής που βρίσκεται το </a:t>
            </a:r>
            <a:r>
              <a:rPr lang="en-US" dirty="0"/>
              <a:t> </a:t>
            </a:r>
            <a:r>
              <a:rPr lang="el-GR" dirty="0"/>
              <a:t>οδηγό στοιχείο της από πάνω γραμμής του.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Όλα τα στοιχεία της στήλης κάτω από ένα οδηγό στοιχείο είναι μηδέν.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1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750C-9A63-7908-7C0A-C66A7B29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Κλιμακωτή μορφή πίνακα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9BAAF-9BFA-59EF-5F8F-C107DA836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Παράδειγμα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Ο πίνακας είναι κλιμακωτός.</a:t>
                </a:r>
              </a:p>
              <a:p>
                <a:r>
                  <a:rPr lang="el-GR" dirty="0"/>
                  <a:t>1️⃣ Οι μηδενικές γραμμές είναι στο τέλος</a:t>
                </a:r>
                <a:br>
                  <a:rPr lang="el-GR" dirty="0"/>
                </a:br>
                <a:r>
                  <a:rPr lang="el-GR" dirty="0"/>
                  <a:t>2️⃣ Κάθε οδηγό στοιχείο είναι πιο δεξιά από της προηγούμενης γραμμής</a:t>
                </a:r>
                <a:br>
                  <a:rPr lang="el-GR" dirty="0"/>
                </a:br>
                <a:r>
                  <a:rPr lang="el-GR" dirty="0"/>
                  <a:t>3️⃣ Κάτω από κάθε οδηγό στοιχείο υπάρχουν μόνο μηδενικά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9BAAF-9BFA-59EF-5F8F-C107DA836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22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E10D-1092-EAE8-B35F-08C49D5A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Ανηγμένος</a:t>
            </a:r>
            <a:r>
              <a:rPr lang="el-GR" b="1" dirty="0"/>
              <a:t> κλιμακωτός Πίνακας</a:t>
            </a:r>
            <a:br>
              <a:rPr lang="el-GR" b="1" dirty="0"/>
            </a:br>
            <a:r>
              <a:rPr lang="en-US" dirty="0"/>
              <a:t>Reduced Row Echelon Form - RREF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5530-B562-680D-5776-542A7821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Ένας πίνακας ονομάζεται </a:t>
            </a:r>
            <a:r>
              <a:rPr lang="el-GR" b="1" dirty="0" err="1"/>
              <a:t>ανηγμένος</a:t>
            </a:r>
            <a:r>
              <a:rPr lang="el-GR" b="1" dirty="0"/>
              <a:t> κλιμακωτός ή </a:t>
            </a:r>
            <a:r>
              <a:rPr lang="el-GR" b="1" dirty="0" err="1"/>
              <a:t>ανηγμένης</a:t>
            </a:r>
            <a:r>
              <a:rPr lang="el-GR" b="1" dirty="0"/>
              <a:t> κλιμακωτής μορφής</a:t>
            </a:r>
            <a:r>
              <a:rPr lang="el-GR" dirty="0"/>
              <a:t> αν έχει τις παρακάτω τρεις ιδιότητες: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Είναι κλιμακωτός.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Το οδηγό στοιχείο κάθε μη μηδενικής γραμμής είναι 1.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l-GR" dirty="0"/>
              <a:t> Κάθε στήλη που περιέχει το οδηγό στοιχείο (δηλαδή το 1) έχει όλα τα υπόλοιπα στοιχεία της ίσα με 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2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85D4-A8D9-B42B-6605-DA848B81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RREF</a:t>
            </a:r>
            <a:r>
              <a:rPr lang="el-GR" dirty="0"/>
              <a:t>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C1ACD-0160-6FFD-7BEB-54EF48F34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Παράδειγμα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−</m:t>
                              </m:r>
                              <m:r>
                                <a:rPr lang="ar-AE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Αυτός είναι πίνακας σε </a:t>
                </a:r>
                <a:r>
                  <a:rPr lang="en-US" b="1" dirty="0"/>
                  <a:t>RREF</a:t>
                </a:r>
                <a:r>
                  <a:rPr lang="en-US" dirty="0"/>
                  <a:t>.</a:t>
                </a:r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Ένας πίνακας είναι </a:t>
                </a:r>
                <a:r>
                  <a:rPr lang="el-GR" b="1" dirty="0" err="1"/>
                  <a:t>ανηγμένος</a:t>
                </a:r>
                <a:r>
                  <a:rPr lang="el-GR" b="1" dirty="0"/>
                  <a:t> κλιμακωτός</a:t>
                </a:r>
                <a:r>
                  <a:rPr lang="el-GR" dirty="0"/>
                  <a:t> όταν:</a:t>
                </a:r>
              </a:p>
              <a:p>
                <a:r>
                  <a:rPr lang="el-GR" dirty="0"/>
                  <a:t>- είναι ήδη κλιμακωτός</a:t>
                </a:r>
              </a:p>
              <a:p>
                <a:r>
                  <a:rPr lang="el-GR" dirty="0"/>
                  <a:t>- τα </a:t>
                </a:r>
                <a:r>
                  <a:rPr lang="el-GR" dirty="0" err="1"/>
                  <a:t>οδηγά</a:t>
                </a:r>
                <a:r>
                  <a:rPr lang="el-GR" dirty="0"/>
                  <a:t> στοιχεία είναι </a:t>
                </a:r>
                <a:r>
                  <a:rPr lang="el-GR" b="1" dirty="0"/>
                  <a:t>1</a:t>
                </a:r>
                <a:endParaRPr lang="el-GR" dirty="0"/>
              </a:p>
              <a:p>
                <a:r>
                  <a:rPr lang="el-GR" dirty="0"/>
                  <a:t>- στη στήλη του οδηγού υπάρχουν μόνο μηδενικά εκτός από αυτό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C1ACD-0160-6FFD-7BEB-54EF48F34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448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CA73-FFB7-EC67-D4AD-EF049A7E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Ανηγμένος</a:t>
            </a:r>
            <a:r>
              <a:rPr lang="el-GR" b="1" dirty="0"/>
              <a:t> κλιμακωτός Πίνακας</a:t>
            </a:r>
            <a:endParaRPr lang="en-US" dirty="0"/>
          </a:p>
        </p:txBody>
      </p:sp>
      <p:pic>
        <p:nvPicPr>
          <p:cNvPr id="5" name="Content Placeholder 4" descr="The text describes a situation in which a pivot point exists within a gear, acting as an integral component of the gear's elevated form.&#10;&#10;AI-generated content may be incorrect.">
            <a:extLst>
              <a:ext uri="{FF2B5EF4-FFF2-40B4-BE49-F238E27FC236}">
                <a16:creationId xmlns:a16="http://schemas.microsoft.com/office/drawing/2014/main" id="{B12AEC3C-0A5B-59A8-EF09-DBFB70A1E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29" t="-737" r="2687" b="737"/>
          <a:stretch>
            <a:fillRect/>
          </a:stretch>
        </p:blipFill>
        <p:spPr>
          <a:xfrm>
            <a:off x="1097280" y="2371317"/>
            <a:ext cx="9944100" cy="24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3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CBE0-E6C2-DF10-E737-692338D9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>
                <a:latin typeface="+mj-lt"/>
                <a:ea typeface="+mj-ea"/>
                <a:cs typeface="+mj-cs"/>
              </a:rPr>
              <a:t>Αλγόριθμος </a:t>
            </a:r>
            <a:r>
              <a:rPr lang="en-US" sz="2200" kern="1200" dirty="0" err="1">
                <a:latin typeface="+mj-lt"/>
                <a:ea typeface="+mj-ea"/>
                <a:cs typeface="+mj-cs"/>
              </a:rPr>
              <a:t>γι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α τη δημιουργία κλιμακωτής </a:t>
            </a:r>
            <a:br>
              <a:rPr lang="el-GR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>
                <a:latin typeface="+mj-lt"/>
                <a:ea typeface="+mj-ea"/>
                <a:cs typeface="+mj-cs"/>
              </a:rPr>
              <a:t>ή ανηγμένης κλιμακωτής μορφής σε πίνακα</a:t>
            </a:r>
          </a:p>
        </p:txBody>
      </p:sp>
      <p:pic>
        <p:nvPicPr>
          <p:cNvPr id="5" name="Content Placeholder 4" descr="The text describes a process involving a pivot element in a data structure, detailing steps to rearrange elements to achieve a desired order.&#10;&#10;AI-generated content may be incorrect.">
            <a:extLst>
              <a:ext uri="{FF2B5EF4-FFF2-40B4-BE49-F238E27FC236}">
                <a16:creationId xmlns:a16="http://schemas.microsoft.com/office/drawing/2014/main" id="{BF577145-5EE4-F4EC-60F5-D3F939D7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45" y="1068706"/>
            <a:ext cx="7934961" cy="44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0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5A4E-ED05-A34E-C3BE-AAFA0AE0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36" y="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sz="5000" dirty="0"/>
              <a:t>Παράδειγμα </a:t>
            </a:r>
            <a:endParaRPr lang="en-US" sz="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9B6B9-627E-D531-6044-722FDC9F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98" y="560070"/>
            <a:ext cx="637467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EF799-3B64-8251-8255-C4050FB4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l-GR" sz="3600">
                <a:solidFill>
                  <a:srgbClr val="FFFFFF"/>
                </a:solidFill>
              </a:rPr>
              <a:t>Σύνολο Λύσεων Γραμμικού Συστήματος 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F1056-1298-CE42-7F7C-5F6C10985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2016" y="605896"/>
                <a:ext cx="6413663" cy="5646208"/>
              </a:xfrm>
            </p:spPr>
            <p:txBody>
              <a:bodyPr anchor="ctr">
                <a:normAutofit lnSpcReduction="10000"/>
              </a:bodyPr>
              <a:lstStyle/>
              <a:p>
                <a:pPr algn="just"/>
                <a:r>
                  <a:rPr lang="el-GR" dirty="0"/>
                  <a:t>Έστω ότι ο επαυξημένος πίνακας ενός γραμμικού συστήματος βρίσκεται σε </a:t>
                </a:r>
                <a:r>
                  <a:rPr lang="el-GR" b="1" dirty="0" err="1"/>
                  <a:t>ανηγμένη</a:t>
                </a:r>
                <a:r>
                  <a:rPr lang="el-GR" b="1" dirty="0"/>
                  <a:t> κλιμακωτή μορφή</a:t>
                </a:r>
                <a:r>
                  <a:rPr lang="el-GR" dirty="0"/>
                  <a:t>. Οι μεταβλητές που αντιστοιχούν στα </a:t>
                </a:r>
                <a:r>
                  <a:rPr lang="en-US" b="1" dirty="0"/>
                  <a:t>pivot</a:t>
                </a:r>
                <a:r>
                  <a:rPr lang="en-US" dirty="0"/>
                  <a:t> </a:t>
                </a:r>
                <a:r>
                  <a:rPr lang="el-GR" dirty="0"/>
                  <a:t>στοιχεία ονομάζονται </a:t>
                </a:r>
                <a:r>
                  <a:rPr lang="el-GR" b="1" dirty="0"/>
                  <a:t>βασικές μεταβλητές</a:t>
                </a:r>
                <a:r>
                  <a:rPr lang="el-GR" dirty="0"/>
                  <a:t>, ενώ οι υπόλοιπες </a:t>
                </a:r>
                <a:r>
                  <a:rPr lang="el-GR" b="1" dirty="0"/>
                  <a:t>ελεύθερες μεταβλητές</a:t>
                </a:r>
                <a:r>
                  <a:rPr lang="el-GR" dirty="0"/>
                  <a:t>.</a:t>
                </a:r>
              </a:p>
              <a:p>
                <a:r>
                  <a:rPr lang="el-GR" b="1" dirty="0"/>
                  <a:t>Θεώρημα (Θεώρημα ύπαρξης και μοναδικότητας)</a:t>
                </a:r>
                <a:endParaRPr lang="el-GR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b="1" dirty="0"/>
                  <a:t> (Ύπαρξη)</a:t>
                </a:r>
                <a:r>
                  <a:rPr lang="el-GR" dirty="0"/>
                  <a:t> Ένα γραμμικό σύστημα είναι </a:t>
                </a:r>
                <a:r>
                  <a:rPr lang="el-GR" dirty="0" err="1"/>
                  <a:t>συμβιβαστό</a:t>
                </a:r>
                <a:r>
                  <a:rPr lang="el-GR" dirty="0"/>
                  <a:t> αν και μόνο αν η δεξιότερη στήλη του αντίστοιχου επαυξημένου πίνακα δεν είναι </a:t>
                </a:r>
                <a:r>
                  <a:rPr lang="en-US" dirty="0"/>
                  <a:t>pivot </a:t>
                </a:r>
                <a:r>
                  <a:rPr lang="el-GR" dirty="0"/>
                  <a:t>στήλη. Αυτό σημαίνει αν και μόνο αν η κλιμακωτή μορφή του πίνακα δεν περιέχει μια γραμμή της μορφής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ar-AE" i="1"/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nor/>
                            </m:rPr>
                            <a:rPr lang="ar-AE" i="1"/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b="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b="1" dirty="0"/>
                  <a:t> (Μοναδικότητα)</a:t>
                </a:r>
                <a:r>
                  <a:rPr lang="el-GR" dirty="0"/>
                  <a:t> Αν ένα σύστημα είναι </a:t>
                </a:r>
                <a:r>
                  <a:rPr lang="el-GR" dirty="0" err="1"/>
                  <a:t>συμβιβαστό</a:t>
                </a:r>
                <a:r>
                  <a:rPr lang="el-GR" dirty="0"/>
                  <a:t>, τότε το σύνολο λύσεων περιέχει:</a:t>
                </a:r>
              </a:p>
              <a:p>
                <a:pPr marL="536575" lvl="1" indent="-90488">
                  <a:lnSpc>
                    <a:spcPct val="110000"/>
                  </a:lnSpc>
                  <a:buNone/>
                </a:pPr>
                <a:br>
                  <a:rPr lang="el-GR" dirty="0"/>
                </a:br>
                <a:r>
                  <a:rPr lang="el-GR" sz="2000" dirty="0"/>
                  <a:t>α) </a:t>
                </a:r>
                <a:r>
                  <a:rPr lang="el-GR" sz="2000" b="1" dirty="0"/>
                  <a:t>μοναδική λύση</a:t>
                </a:r>
                <a:r>
                  <a:rPr lang="el-GR" sz="2000" dirty="0"/>
                  <a:t>, όταν δεν έχουμε ελεύθερους αγνώστους,</a:t>
                </a:r>
                <a:br>
                  <a:rPr lang="el-GR" sz="2000" dirty="0"/>
                </a:br>
                <a:r>
                  <a:rPr lang="el-GR" sz="2000" dirty="0"/>
                  <a:t>β) </a:t>
                </a:r>
                <a:r>
                  <a:rPr lang="el-GR" sz="2000" b="1" dirty="0"/>
                  <a:t>άπειρες λύσεις</a:t>
                </a:r>
                <a:r>
                  <a:rPr lang="el-GR" sz="2000" dirty="0"/>
                  <a:t>, όταν υπάρχει τουλάχιστον ένας ελεύθερος άγνωστος.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F1056-1298-CE42-7F7C-5F6C10985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2016" y="605896"/>
                <a:ext cx="6413663" cy="5646208"/>
              </a:xfrm>
              <a:blipFill>
                <a:blip r:embed="rId2"/>
                <a:stretch>
                  <a:fillRect l="-2281" t="-4099" r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826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C5D7-853F-F3A5-8CE9-CBFD2915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Αλγόριθμος για την επίλυση γραμμικού συστήματος </a:t>
            </a:r>
            <a:r>
              <a:rPr lang="el-GR" sz="3600" dirty="0"/>
              <a:t>με δημιουργία κλιμακωτής μορφής στον επαυξημένο πίνακα</a:t>
            </a:r>
            <a:endParaRPr lang="en-US" sz="4000" dirty="0"/>
          </a:p>
        </p:txBody>
      </p:sp>
      <p:pic>
        <p:nvPicPr>
          <p:cNvPr id="5" name="Content Placeholder 4" descr="The text describes a five-step process for creating a table of values for a mathematical function, involving constructing a tableau, defining intervals, checking for solutions, filling in solutions, and identifying discontinuities.&#10;&#10;AI-generated content may be incorrect.">
            <a:extLst>
              <a:ext uri="{FF2B5EF4-FFF2-40B4-BE49-F238E27FC236}">
                <a16:creationId xmlns:a16="http://schemas.microsoft.com/office/drawing/2014/main" id="{02871A06-72B1-8EE7-B4A4-BA365E7C1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44554"/>
            <a:ext cx="9818581" cy="3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9250-F17E-0C1F-AF5F-DEB249E4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321079-F4BF-5D53-9CD3-35D656FAC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80024"/>
                <a:ext cx="10058400" cy="424645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l-GR" b="1" dirty="0"/>
                  <a:t>Δίνεται το Σύστημα:</a:t>
                </a:r>
              </a:p>
              <a:p>
                <a:pPr algn="ctr"/>
                <a:r>
                  <a:rPr lang="en-US" dirty="0" err="1"/>
                  <a:t>x+y+z</a:t>
                </a:r>
                <a:r>
                  <a:rPr lang="en-US" dirty="0"/>
                  <a:t>=6</a:t>
                </a:r>
                <a:endParaRPr lang="el-GR" dirty="0"/>
              </a:p>
              <a:p>
                <a:pPr algn="ctr"/>
                <a:r>
                  <a:rPr lang="en-US" dirty="0"/>
                  <a:t>2x+y+3z=14</a:t>
                </a:r>
                <a:endParaRPr lang="el-GR" dirty="0"/>
              </a:p>
              <a:p>
                <a:pPr algn="ctr"/>
                <a:r>
                  <a:rPr lang="en-US" dirty="0"/>
                  <a:t>x+2y+z=9</a:t>
                </a:r>
              </a:p>
              <a:p>
                <a:r>
                  <a:rPr lang="en-US" b="1" dirty="0"/>
                  <a:t>1) </a:t>
                </a:r>
                <a:r>
                  <a:rPr lang="el-GR" b="1" dirty="0"/>
                  <a:t>Φτιάχνω τον επαυξημένο πίνακα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r>
                          <a:rPr lang="ar-AE" i="1"/>
                          <m:t>𝐴</m:t>
                        </m:r>
                        <m:r>
                          <a:rPr lang="ar-AE"/>
                          <m:t>∣</m:t>
                        </m:r>
                        <m:r>
                          <a:rPr lang="ar-AE" i="1"/>
                          <m:t>𝑏</m:t>
                        </m:r>
                      </m:e>
                    </m:d>
                  </m:oMath>
                </a14:m>
                <a:endParaRPr lang="ar-AE" b="1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highlight>
                                    <a:srgbClr val="FFFF00"/>
                                  </a:highlight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  <m:e>
                              <m:r>
                                <a:rPr lang="ar-AE"/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ar-AE" smtClean="0">
                                  <a:highlight>
                                    <a:srgbClr val="FFFF00"/>
                                  </a:highlight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b="1" dirty="0"/>
                  <a:t>2) Δημιουργία κλιμακωτής μορφής (μηδενίζω κάτω από τον πρώτο οδηγό)</a:t>
                </a:r>
              </a:p>
              <a:p>
                <a:r>
                  <a:rPr lang="el-GR" b="1" dirty="0"/>
                  <a:t>Στόχος:</a:t>
                </a:r>
                <a:r>
                  <a:rPr lang="el-GR" dirty="0"/>
                  <a:t> κάτω από το 1 της 1ης στήλης να γίνουν μηδενικά.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←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−</m:t>
                    </m:r>
                    <m:r>
                      <a:rPr lang="ar-AE"/>
                      <m:t>2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1</m:t>
                        </m:r>
                      </m:sub>
                    </m:sSub>
                  </m:oMath>
                </a14:m>
                <a:endParaRPr lang="ar-A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←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−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1</m:t>
                        </m:r>
                      </m:sub>
                    </m:sSub>
                  </m:oMath>
                </a14:m>
                <a:endParaRPr lang="ar-AE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−</m:t>
                              </m:r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321079-F4BF-5D53-9CD3-35D656FAC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80024"/>
                <a:ext cx="10058400" cy="4246456"/>
              </a:xfrm>
              <a:blipFill>
                <a:blip r:embed="rId2"/>
                <a:stretch>
                  <a:fillRect l="-61" t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3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236623"/>
            <a:ext cx="10058400" cy="1450757"/>
          </a:xfrm>
        </p:spPr>
        <p:txBody>
          <a:bodyPr/>
          <a:lstStyle/>
          <a:p>
            <a:r>
              <a:rPr lang="el-GR" dirty="0"/>
              <a:t>Παράδειγμα Εφαρμογής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/>
          <a:lstStyle/>
          <a:p>
            <a:r>
              <a:rPr lang="el-GR" b="1" dirty="0"/>
              <a:t>Παραγωγικό Μοντέλο</a:t>
            </a:r>
            <a:endParaRPr lang="el-GR" dirty="0"/>
          </a:p>
          <a:p>
            <a:r>
              <a:rPr lang="el-GR" dirty="0"/>
              <a:t>Μια επιχείρηση παράγει 2 προϊόντα.</a:t>
            </a:r>
          </a:p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3177"/>
              </p:ext>
            </p:extLst>
          </p:nvPr>
        </p:nvGraphicFramePr>
        <p:xfrm>
          <a:off x="838200" y="3026525"/>
          <a:ext cx="10515600" cy="14630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65706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06103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54653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Εργασία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Πρώτη Ύλη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763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Προϊόν 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422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Προϊόν 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09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Διαθεσιμότητα πόρων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100 μονάδες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90 μονάδες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31854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4840522"/>
            <a:ext cx="10285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Κάθε προϊόν αναλώνει διαφορετικούς πόρους. </a:t>
            </a:r>
          </a:p>
          <a:p>
            <a:endParaRPr lang="el-GR" dirty="0"/>
          </a:p>
          <a:p>
            <a:r>
              <a:rPr lang="el-GR" dirty="0"/>
              <a:t>Αν παράγω x μονάδες Α και y μονάδες Β, πόσους πόρους θα καταναλώσω;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186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F631-C99B-BAFA-E52E-1F9CACB3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88F930-996B-8FDF-4CC2-97C4AF7FA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/>
                  <a:t>3) Μηδενίζω κάτω από τον οδηγό της 2ης στήλης</a:t>
                </a:r>
              </a:p>
              <a:p>
                <a:r>
                  <a:rPr lang="el-GR" dirty="0"/>
                  <a:t>Εδώ είναι βολικό να κάνω πρώτα ανταλλαγή για να έχω “καθαρό” οδηγό:</a:t>
                </a:r>
              </a:p>
              <a:p>
                <a:r>
                  <a:rPr lang="el-GR" b="1" dirty="0"/>
                  <a:t>Ανταλλαγή: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  <m:r>
                      <a:rPr lang="ar-AE"/>
                      <m:t>↔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</m:oMath>
                </a14:m>
                <a:endParaRPr lang="ar-AE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>
                                  <a:highlight>
                                    <a:srgbClr val="FFFF00"/>
                                  </a:highlight>
                                </a:rPr>
                                <m:t>−</m:t>
                              </m:r>
                              <m:r>
                                <a:rPr lang="ar-AE">
                                  <a:highlight>
                                    <a:srgbClr val="FFFF00"/>
                                  </a:highlight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Τώρα μηδενίζω το </a:t>
                </a:r>
                <a14:m>
                  <m:oMath xmlns:m="http://schemas.openxmlformats.org/officeDocument/2006/math">
                    <m:r>
                      <a:rPr lang="el-GR"/>
                      <m:t>−</m:t>
                    </m:r>
                    <m:r>
                      <a:rPr lang="el-GR"/>
                      <m:t>1</m:t>
                    </m:r>
                  </m:oMath>
                </a14:m>
                <a:r>
                  <a:rPr lang="el-GR" dirty="0"/>
                  <a:t>κάτω από το 1: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←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3</m:t>
                        </m:r>
                      </m:sub>
                    </m:sSub>
                    <m:r>
                      <a:rPr lang="ar-AE"/>
                      <m:t>+</m:t>
                    </m:r>
                    <m:sSub>
                      <m:sSubPr>
                        <m:ctrlPr>
                          <a:rPr lang="ar-AE" i="1"/>
                        </m:ctrlPr>
                      </m:sSubPr>
                      <m:e>
                        <m:r>
                          <a:rPr lang="ar-AE" i="1"/>
                          <m:t>𝑅</m:t>
                        </m:r>
                      </m:e>
                      <m:sub>
                        <m:r>
                          <a:rPr lang="ar-AE"/>
                          <m:t>2</m:t>
                        </m:r>
                      </m:sub>
                    </m:sSub>
                  </m:oMath>
                </a14:m>
                <a:endParaRPr lang="ar-AE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/>
                            </m:ctrlPr>
                          </m:mP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0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88F930-996B-8FDF-4CC2-97C4AF7FA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ED5BEE1-77F0-5D6F-12D1-4770B229CADC}"/>
              </a:ext>
            </a:extLst>
          </p:cNvPr>
          <p:cNvSpPr/>
          <p:nvPr/>
        </p:nvSpPr>
        <p:spPr>
          <a:xfrm>
            <a:off x="4240530" y="4611794"/>
            <a:ext cx="5234940" cy="1257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Αυτός ο πίνακας είναι </a:t>
            </a:r>
            <a:r>
              <a:rPr lang="el-GR" b="1" dirty="0"/>
              <a:t>κλιμακωτής μορφής</a:t>
            </a:r>
            <a:r>
              <a:rPr lang="el-GR" dirty="0"/>
              <a:t> (έχουμε “σκαλοπάτια” και μηδενικά κάτω από τους οδηγούς).</a:t>
            </a:r>
            <a:endParaRPr lang="ar-AE" dirty="0"/>
          </a:p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3DA8E05-71E1-17F0-DE54-642CCE909FF4}"/>
              </a:ext>
            </a:extLst>
          </p:cNvPr>
          <p:cNvSpPr/>
          <p:nvPr/>
        </p:nvSpPr>
        <p:spPr>
          <a:xfrm rot="5400000">
            <a:off x="3063240" y="5137574"/>
            <a:ext cx="948690" cy="5143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FBA2-1A75-4E2B-2C39-204E410B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FC40A-D379-59DD-F0A6-04F6F71BE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b="1" dirty="0"/>
                  <a:t>4) </a:t>
                </a:r>
                <a:r>
                  <a:rPr lang="el-GR" b="1" dirty="0" err="1"/>
                  <a:t>Οπισθοαντικατάσταση</a:t>
                </a:r>
                <a:r>
                  <a:rPr lang="el-GR" b="1" dirty="0"/>
                  <a:t> (βρίσκω τις μεταβλητές)</a:t>
                </a:r>
              </a:p>
              <a:p>
                <a:r>
                  <a:rPr lang="el-GR" dirty="0"/>
                  <a:t>Η 3η γραμμή λέει: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𝑧</m:t>
                    </m:r>
                    <m:r>
                      <a:rPr lang="el-GR"/>
                      <m:t>=</m:t>
                    </m:r>
                    <m:r>
                      <a:rPr lang="el-GR"/>
                      <m:t>5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2η γραμμή λέει: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𝑦</m:t>
                    </m:r>
                    <m:r>
                      <a:rPr lang="el-GR"/>
                      <m:t>=</m:t>
                    </m:r>
                    <m:r>
                      <a:rPr lang="el-GR"/>
                      <m:t>3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1η γραμμή: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/>
                      <m:t>+</m:t>
                    </m:r>
                    <m:r>
                      <a:rPr lang="el-GR" i="1"/>
                      <m:t>𝑦</m:t>
                    </m:r>
                    <m:r>
                      <a:rPr lang="el-GR"/>
                      <m:t>+</m:t>
                    </m:r>
                    <m:r>
                      <a:rPr lang="el-GR" i="1"/>
                      <m:t>𝑧</m:t>
                    </m:r>
                    <m:r>
                      <a:rPr lang="el-GR"/>
                      <m:t>=</m:t>
                    </m:r>
                    <m:r>
                      <a:rPr lang="el-GR"/>
                      <m:t>6</m:t>
                    </m:r>
                    <m:r>
                      <a:rPr lang="el-GR"/>
                      <m:t>⇒</m:t>
                    </m:r>
                    <m:r>
                      <a:rPr lang="el-GR" i="1"/>
                      <m:t>𝑥</m:t>
                    </m:r>
                    <m:r>
                      <a:rPr lang="el-GR"/>
                      <m:t>+</m:t>
                    </m:r>
                    <m:r>
                      <a:rPr lang="el-GR"/>
                      <m:t>3</m:t>
                    </m:r>
                    <m:r>
                      <a:rPr lang="el-GR"/>
                      <m:t>+</m:t>
                    </m:r>
                    <m:r>
                      <a:rPr lang="el-GR"/>
                      <m:t>5</m:t>
                    </m:r>
                    <m:r>
                      <a:rPr lang="el-GR"/>
                      <m:t>=</m:t>
                    </m:r>
                    <m:r>
                      <a:rPr lang="el-GR"/>
                      <m:t>6</m:t>
                    </m:r>
                    <m:r>
                      <a:rPr lang="el-GR"/>
                      <m:t>⇒</m:t>
                    </m:r>
                    <m:r>
                      <a:rPr lang="el-GR" i="1"/>
                      <m:t>𝑥</m:t>
                    </m:r>
                    <m:r>
                      <a:rPr lang="el-GR"/>
                      <m:t>=−</m:t>
                    </m:r>
                    <m:r>
                      <a:rPr lang="el-GR"/>
                      <m:t>2</m:t>
                    </m:r>
                  </m:oMath>
                </a14:m>
                <a:endParaRPr lang="el-GR" dirty="0"/>
              </a:p>
              <a:p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Τελική λύση</a:t>
                </a:r>
              </a:p>
              <a:p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/>
                        </m:ctrlPr>
                      </m:dPr>
                      <m:e>
                        <m:r>
                          <a:rPr lang="ar-AE" i="1"/>
                          <m:t>𝑥</m:t>
                        </m:r>
                      </m:e>
                      <m:e>
                        <m:r>
                          <a:rPr lang="ar-AE" i="1"/>
                          <m:t>𝑦</m:t>
                        </m:r>
                      </m:e>
                      <m:e>
                        <m:r>
                          <a:rPr lang="ar-AE" i="1"/>
                          <m:t>𝑧</m:t>
                        </m:r>
                      </m:e>
                    </m:d>
                    <m:r>
                      <a:rPr lang="ar-AE"/>
                      <m:t>=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FC40A-D379-59DD-F0A6-04F6F71BE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17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F36E-AEA0-BA4A-9392-A46E450D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εξίσωση 𝑨𝒙 = </a:t>
            </a:r>
            <a:r>
              <a:rPr lang="en-US" sz="4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45843-094F-805D-F80F-D996C2CB4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Η εξίσωση </a:t>
                </a:r>
                <a:r>
                  <a:rPr lang="el-GR" u="sng" dirty="0"/>
                  <a:t>𝑨𝒙 =</a:t>
                </a:r>
                <a:r>
                  <a:rPr lang="en-US" u="sng" dirty="0"/>
                  <a:t>b</a:t>
                </a:r>
              </a:p>
              <a:p>
                <a:endParaRPr lang="en-US" u="sng" dirty="0"/>
              </a:p>
              <a:p>
                <a:r>
                  <a:rPr lang="el-GR" b="1" dirty="0"/>
                  <a:t>Ορισμός:</a:t>
                </a:r>
                <a:r>
                  <a:rPr lang="el-GR" dirty="0"/>
                  <a:t> Έστω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πίνακας διάστασης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, με στήλες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dirty="0"/>
                  <a:t>. </a:t>
                </a:r>
                <a:r>
                  <a:rPr lang="el-GR" dirty="0"/>
                  <a:t>Τότε το γινόμενο του πίνακα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με το διάνυσμα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, που συμβολίζεται με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l-GR" dirty="0"/>
                  <a:t>, είναι ο </a:t>
                </a:r>
                <a:r>
                  <a:rPr lang="el-GR" b="1" dirty="0"/>
                  <a:t>γραμμικός συνδυασμός των στηλών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έχοντας ως βάρη τα αντίστοιχα στοιχεία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. Δηλαδή</a:t>
                </a:r>
                <a:endParaRPr lang="en-US" dirty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ar-AE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/>
                  <a:t>  Δηλαδή ο πολλαπλασιασμός πίνακα–διανύσματος μπορεί να ιδωθεί ως άθροισμα των         στηλών του πίνακα πολλαπλασιασμένων με τους συντελεστές του διανύσματος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  <a:p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45843-094F-805D-F80F-D996C2CB4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72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F078-DC19-92E7-D9EA-EC9CCB03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εξίσωση 𝑨𝒙 = </a:t>
            </a:r>
            <a:r>
              <a:rPr lang="en-US" sz="4000" dirty="0"/>
              <a:t>b</a:t>
            </a:r>
          </a:p>
        </p:txBody>
      </p:sp>
      <p:pic>
        <p:nvPicPr>
          <p:cNvPr id="5" name="Content Placeholder 4" descr="The image depicts a mathematical expression involving a vector Ax and a series of scalar terms, indicating an equation or formula in a linear algebra context.&#10;&#10;AI-generated content may be incorrect.">
            <a:extLst>
              <a:ext uri="{FF2B5EF4-FFF2-40B4-BE49-F238E27FC236}">
                <a16:creationId xmlns:a16="http://schemas.microsoft.com/office/drawing/2014/main" id="{D28DB125-E29F-D471-BE3E-FD064B516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739" y="2004049"/>
            <a:ext cx="6568203" cy="1942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831B8E-FF4C-B5FE-36F1-E72AE55D7E5D}"/>
                  </a:ext>
                </a:extLst>
              </p14:cNvPr>
              <p14:cNvContentPartPr/>
              <p14:nvPr/>
            </p14:nvContentPartPr>
            <p14:xfrm>
              <a:off x="7997141" y="2536594"/>
              <a:ext cx="1599120" cy="60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831B8E-FF4C-B5FE-36F1-E72AE55D7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4501" y="2473594"/>
                <a:ext cx="172476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BB907D-0329-2478-9381-A78B8A3D0B59}"/>
                  </a:ext>
                </a:extLst>
              </p14:cNvPr>
              <p14:cNvContentPartPr/>
              <p14:nvPr/>
            </p14:nvContentPartPr>
            <p14:xfrm>
              <a:off x="10029701" y="59720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BB907D-0329-2478-9381-A78B8A3D0B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7061" y="590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C46454-8982-211D-21C8-1826ED327C7C}"/>
                  </a:ext>
                </a:extLst>
              </p14:cNvPr>
              <p14:cNvContentPartPr/>
              <p14:nvPr/>
            </p14:nvContentPartPr>
            <p14:xfrm>
              <a:off x="11771381" y="1461274"/>
              <a:ext cx="1440" cy="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C46454-8982-211D-21C8-1826ED327C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08381" y="1398634"/>
                <a:ext cx="127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DFFC5D-1FF3-8E8C-21CA-F365D493AC49}"/>
                  </a:ext>
                </a:extLst>
              </p14:cNvPr>
              <p14:cNvContentPartPr/>
              <p14:nvPr/>
            </p14:nvContentPartPr>
            <p14:xfrm>
              <a:off x="8666560" y="4428390"/>
              <a:ext cx="1440" cy="3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DFFC5D-1FF3-8E8C-21CA-F365D493AC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3560" y="4365390"/>
                <a:ext cx="1270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0F807F-54A3-7188-E4CE-5F23FB88DFDB}"/>
                  </a:ext>
                </a:extLst>
              </p14:cNvPr>
              <p14:cNvContentPartPr/>
              <p14:nvPr/>
            </p14:nvContentPartPr>
            <p14:xfrm>
              <a:off x="7799680" y="2268750"/>
              <a:ext cx="1484640" cy="43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0F807F-54A3-7188-E4CE-5F23FB88DF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36680" y="2206110"/>
                <a:ext cx="161028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366EBA9-33FE-C356-476F-8F8EE3E5ACE5}"/>
                  </a:ext>
                </a:extLst>
              </p14:cNvPr>
              <p14:cNvContentPartPr/>
              <p14:nvPr/>
            </p14:nvContentPartPr>
            <p14:xfrm>
              <a:off x="8991640" y="542271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366EBA9-33FE-C356-476F-8F8EE3E5AC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8640" y="535971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The text describes a mathematical concept where the derivative of a function, denoted as A(x+y), equals the sum of the derivatives of its parts, A(x) and A(y), and it also mentions properties of linearity.&#10;&#10;AI-generated content may be incorrect.">
            <a:extLst>
              <a:ext uri="{FF2B5EF4-FFF2-40B4-BE49-F238E27FC236}">
                <a16:creationId xmlns:a16="http://schemas.microsoft.com/office/drawing/2014/main" id="{1389C278-141E-16EA-A94C-B352522EC66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725"/>
          <a:stretch>
            <a:fillRect/>
          </a:stretch>
        </p:blipFill>
        <p:spPr>
          <a:xfrm>
            <a:off x="1164153" y="4792905"/>
            <a:ext cx="9237168" cy="12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642B-8925-BC1A-899A-D311FB12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e image depicts a matrix labeled A, with elements a1, a2, ..., an, and vector b, equating to the same solution set with a system that has an augmented matrix for a larger matrix.&#10;&#10;AI-generated content may be incorrect.">
            <a:extLst>
              <a:ext uri="{FF2B5EF4-FFF2-40B4-BE49-F238E27FC236}">
                <a16:creationId xmlns:a16="http://schemas.microsoft.com/office/drawing/2014/main" id="{5647CC70-430B-875F-3029-69DE55350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597" y="2364581"/>
            <a:ext cx="9801864" cy="32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7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BD5-CFEE-EBD9-5C2B-20810D57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Ομογενή γραμμικά συστήματα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06B73-9150-10D4-AD07-25C2D2DC6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Ένα σύστημα γραμμικών εξισώσεων ονομάζεται </a:t>
                </a:r>
                <a:r>
                  <a:rPr lang="el-GR" b="1" dirty="0"/>
                  <a:t>ομογενές</a:t>
                </a:r>
                <a:r>
                  <a:rPr lang="el-GR" dirty="0"/>
                  <a:t> αν μπορεί να γραφεί στη μορφή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  <a:p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πίνακας διάστασης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dirty="0"/>
                  <a:t>. </a:t>
                </a:r>
                <a:r>
                  <a:rPr lang="el-GR" dirty="0"/>
                  <a:t>Η εξίσωση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ονομάζεται </a:t>
                </a:r>
                <a:r>
                  <a:rPr lang="el-GR" b="1" dirty="0"/>
                  <a:t>ομογενής εξίσωση</a:t>
                </a:r>
                <a:r>
                  <a:rPr lang="el-GR" dirty="0"/>
                  <a:t>.</a:t>
                </a:r>
              </a:p>
              <a:p>
                <a:pPr algn="just"/>
                <a:r>
                  <a:rPr lang="el-GR" dirty="0"/>
                  <a:t>Παρατηρήστε ότι ένα </a:t>
                </a:r>
                <a:r>
                  <a:rPr lang="el-GR" b="1" dirty="0"/>
                  <a:t>ομογενές γραμμικό σύστημα είναι πάντα </a:t>
                </a:r>
                <a:r>
                  <a:rPr lang="el-GR" b="1" dirty="0" err="1"/>
                  <a:t>συμβιβαστό</a:t>
                </a:r>
                <a:r>
                  <a:rPr lang="el-GR" dirty="0"/>
                  <a:t>, αφού το διάνυσμα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/>
                  <a:t>είναι πάντα λύση του συστήματος. Τη λύση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την ονομάζουμε </a:t>
                </a:r>
                <a:r>
                  <a:rPr lang="el-GR" b="1" dirty="0"/>
                  <a:t>τετριμμένη λύση</a:t>
                </a:r>
                <a:r>
                  <a:rPr lang="el-GR" dirty="0"/>
                  <a:t> του συστήματος, ενώ το βασικό ερώτημα στα ομογενή γραμμικά συστήματα είναι αν υπάρχουν </a:t>
                </a:r>
                <a:r>
                  <a:rPr lang="el-GR" b="1" dirty="0"/>
                  <a:t>μη τετριμμένες λύσεις</a:t>
                </a:r>
                <a:r>
                  <a:rPr lang="el-GR" dirty="0"/>
                  <a:t>.</a:t>
                </a:r>
              </a:p>
              <a:p>
                <a:pPr algn="just"/>
                <a:r>
                  <a:rPr lang="el-GR" b="1" dirty="0"/>
                  <a:t>Πρόταση (Ύπαρξη μη τετριμμένων λύσεων σε ομογενές γραμμικό σύστημα)</a:t>
                </a:r>
                <a:br>
                  <a:rPr lang="el-GR" dirty="0"/>
                </a:br>
                <a:r>
                  <a:rPr lang="el-GR" dirty="0"/>
                  <a:t>Η ομογενής εξίσωση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έχει μη τετριμμένη λύση, αν και μόνο αν, έχει τουλάχιστον έναν </a:t>
                </a:r>
                <a:r>
                  <a:rPr lang="el-GR" b="1" dirty="0"/>
                  <a:t>ελεύθερο άγνωστο</a:t>
                </a:r>
                <a:r>
                  <a:rPr lang="el-GR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06B73-9150-10D4-AD07-25C2D2DC6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89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66B9-AAD1-8D97-328C-E9F6D34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 ομογενή γραμμικά συστήματα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54394-BE60-12D2-84BB-A644CAE85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624"/>
                <a:ext cx="10058400" cy="4023360"/>
              </a:xfrm>
            </p:spPr>
            <p:txBody>
              <a:bodyPr>
                <a:normAutofit fontScale="55000" lnSpcReduction="20000"/>
              </a:bodyPr>
              <a:lstStyle/>
              <a:p>
                <a:endParaRPr lang="el-GR" b="1" dirty="0"/>
              </a:p>
              <a:p>
                <a:pPr>
                  <a:lnSpc>
                    <a:spcPct val="120000"/>
                  </a:lnSpc>
                </a:pPr>
                <a:r>
                  <a:rPr lang="el-GR" sz="3800" b="1" dirty="0"/>
                  <a:t>Θεώρημα:</a:t>
                </a:r>
                <a:r>
                  <a:rPr lang="el-GR" sz="3800" dirty="0"/>
                  <a:t> Υποθέτουμε ότι η εξίσωση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l-GR" sz="3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3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3800" dirty="0"/>
                  <a:t>είναι συμβιβαστή για κάποιο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sz="3800" dirty="0"/>
                  <a:t> και έστω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l-GR" sz="3800" dirty="0"/>
                  <a:t> η λύση της. </a:t>
                </a:r>
              </a:p>
              <a:p>
                <a:pPr>
                  <a:lnSpc>
                    <a:spcPct val="120000"/>
                  </a:lnSpc>
                </a:pPr>
                <a:r>
                  <a:rPr lang="el-GR" sz="3800" dirty="0"/>
                  <a:t>Το σύνολο λύσεων της 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sz="3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3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3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3800" dirty="0"/>
                  <a:t>είναι το σύνολο όλων των διανυσμάτων της μορφής</a:t>
                </a:r>
              </a:p>
              <a:p>
                <a:endParaRPr lang="el-GR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l-GR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l-GR" sz="3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ar-AE" sz="36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l-GR" sz="3600" dirty="0"/>
              </a:p>
              <a:p>
                <a:pPr marL="0" indent="0">
                  <a:buNone/>
                </a:pPr>
                <a:endParaRPr lang="ar-AE" sz="3600" dirty="0"/>
              </a:p>
              <a:p>
                <a:pPr>
                  <a:lnSpc>
                    <a:spcPct val="120000"/>
                  </a:lnSpc>
                </a:pPr>
                <a:r>
                  <a:rPr lang="el-GR" sz="3600" dirty="0"/>
                  <a:t>όπου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sz="3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l-GR" sz="3600" dirty="0"/>
                  <a:t>συμβολίζουμε μια (τυχαία) λύση της αντίστοιχης ομογενούς εξίσωσης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l-GR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6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3600" dirty="0"/>
                  <a:t>.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54394-BE60-12D2-84BB-A644CAE85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624"/>
                <a:ext cx="10058400" cy="4023360"/>
              </a:xfrm>
              <a:blipFill>
                <a:blip r:embed="rId2"/>
                <a:stretch>
                  <a:fillRect l="-727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725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CA478-81BE-0CDF-5301-D29DD1A9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86" y="457200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Αλγόριθμος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γι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 τον υπολογισμό του συνόλου λύσεων συμβιβαστού συστήματος σε παραμετρική διανυσματική μορφή</a:t>
            </a:r>
          </a:p>
        </p:txBody>
      </p:sp>
      <p:pic>
        <p:nvPicPr>
          <p:cNvPr id="5" name="Content Placeholder 4" descr="The text describes a mathematical process involving steps for constructing a system of equations, finding solutions, and performing a dissection of a linear combination.&#10;&#10;AI-generated content may be incorrect.">
            <a:extLst>
              <a:ext uri="{FF2B5EF4-FFF2-40B4-BE49-F238E27FC236}">
                <a16:creationId xmlns:a16="http://schemas.microsoft.com/office/drawing/2014/main" id="{DAA9B55E-FC08-2865-479D-D91D0100F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86" y="1926028"/>
            <a:ext cx="10916463" cy="283828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Εφαρμογής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Σύστημα Εξισώσεων</a:t>
            </a:r>
          </a:p>
          <a:p>
            <a:pPr marL="0" indent="0" algn="ctr">
              <a:buNone/>
            </a:pPr>
            <a:r>
              <a:rPr lang="es-ES" dirty="0"/>
              <a:t>2x+y=100</a:t>
            </a:r>
            <a:endParaRPr lang="el-GR" dirty="0"/>
          </a:p>
          <a:p>
            <a:pPr marL="0" indent="0" algn="ctr">
              <a:buNone/>
            </a:pPr>
            <a:r>
              <a:rPr lang="es-ES" dirty="0"/>
              <a:t>𝑥+3𝑦=90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r>
              <a:rPr lang="el-GR" dirty="0"/>
              <a:t>Αυτό είναι ένα σύστημα γραμμικών εξισώσεων.</a:t>
            </a:r>
          </a:p>
          <a:p>
            <a:r>
              <a:rPr lang="el-GR" dirty="0"/>
              <a:t>Όσο μεγαλώνει η επιχείρηση, τόσο μεγαλώνει το σύστημα.</a:t>
            </a:r>
          </a:p>
          <a:p>
            <a:r>
              <a:rPr lang="el-GR" dirty="0"/>
              <a:t>Μετάπτωση δεδομένων σε Πίνακα: </a:t>
            </a:r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04" y="5576804"/>
            <a:ext cx="2038635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στους Πίνακες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Τι είναι Πίνακας;</a:t>
            </a:r>
          </a:p>
          <a:p>
            <a:r>
              <a:rPr lang="el-GR" b="1" dirty="0"/>
              <a:t>Ορισμός: </a:t>
            </a:r>
            <a:r>
              <a:rPr lang="el-GR" dirty="0"/>
              <a:t>Ορθογώνια διάταξη αριθμών σε γραμμές και στήλες, υπό τη γενική μορφή: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  <a:p>
            <a:r>
              <a:rPr lang="el-GR" dirty="0"/>
              <a:t>Ο πίνακας απλώς οργανώνει πληροφορία.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Κάθε γραμμή μπορεί να είναι ένας πόρος.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Κάθε στήλη μπορεί να είναι ένα προϊόν.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25" y="2939680"/>
            <a:ext cx="2197283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CF5B-07E1-17FE-91A6-1138B3F4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Μετατροπή συστήματος σε πίνακα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A958-7B9B-1F00-3532-36F81454F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Το σύστημα του προηγούμενου Παραδείγματος μπορούμε να το γράψουμε σε μορφή πίνακα.</a:t>
                </a:r>
              </a:p>
              <a:p>
                <a:r>
                  <a:rPr lang="el-GR" b="1" dirty="0"/>
                  <a:t>Μητρικός πίνακας συντελεστών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𝐴</m:t>
                    </m:r>
                    <m:r>
                      <a:rPr lang="el-GR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r>
                                <a:rPr lang="ar-AE"/>
                                <m:t>2</m:t>
                              </m:r>
                            </m:e>
                            <m:e>
                              <m:r>
                                <a:rPr lang="ar-AE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1</m:t>
                              </m:r>
                            </m:e>
                            <m:e>
                              <m:r>
                                <a:rPr lang="ar-AE"/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b="1" dirty="0"/>
                  <a:t>Διάνυσμα μεταβλητών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r>
                                <a:rPr lang="ar-AE" i="1"/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ar-AE" i="1"/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b="1" dirty="0"/>
                  <a:t>Διάνυσμα αποτελεσμάτων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𝑏</m:t>
                    </m:r>
                    <m:r>
                      <a:rPr lang="el-GR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/>
                            </m:ctrlPr>
                          </m:mPr>
                          <m:mr>
                            <m:e>
                              <m:r>
                                <a:rPr lang="ar-AE"/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ar-AE"/>
                                <m:t>90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l-GR" dirty="0"/>
                  <a:t>Άρα το σύστημα γράφεται συνοπτικά:</a:t>
                </a:r>
              </a:p>
              <a:p>
                <a14:m>
                  <m:oMath xmlns:m="http://schemas.openxmlformats.org/officeDocument/2006/math">
                    <m:r>
                      <a:rPr lang="el-GR" i="1"/>
                      <m:t>𝐴𝑥</m:t>
                    </m:r>
                    <m:r>
                      <a:rPr lang="el-GR"/>
                      <m:t>=</m:t>
                    </m:r>
                    <m:r>
                      <a:rPr lang="el-GR" i="1"/>
                      <m:t>𝑏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μορφή αυτή εμφανίζεται συχνά σε οικονομικά μοντέλα, ισορροπίες αγοράς και παραγωγικά συστήματα.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A958-7B9B-1F00-3532-36F81454F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59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BB7B-88E0-8C7B-3302-23682823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38A7-65D8-137D-F9B1-AF7B8A2B4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μικρή επιχείρηση φτιάχνει 3 προϊόντα:</a:t>
            </a:r>
          </a:p>
          <a:p>
            <a:pPr marL="457200" indent="-11113">
              <a:buFont typeface="+mj-lt"/>
              <a:buAutoNum type="arabicPeriod"/>
            </a:pPr>
            <a:r>
              <a:rPr lang="el-GR" dirty="0"/>
              <a:t> Μπάρες δημητριακών</a:t>
            </a:r>
          </a:p>
          <a:p>
            <a:pPr marL="457200" indent="-11113">
              <a:buFont typeface="+mj-lt"/>
              <a:buAutoNum type="arabicPeriod"/>
            </a:pPr>
            <a:r>
              <a:rPr lang="el-GR" dirty="0"/>
              <a:t> Σακουλάκια ξηρών καρπών</a:t>
            </a:r>
          </a:p>
          <a:p>
            <a:pPr marL="457200" indent="-11113">
              <a:buFont typeface="+mj-lt"/>
              <a:buAutoNum type="arabicPeriod"/>
            </a:pPr>
            <a:r>
              <a:rPr lang="el-GR" dirty="0"/>
              <a:t> Μπισκότα</a:t>
            </a:r>
          </a:p>
          <a:p>
            <a:r>
              <a:rPr lang="el-GR" dirty="0"/>
              <a:t>Έχει 3 περιορισμένους πόρους ανά ημέρα:</a:t>
            </a:r>
          </a:p>
          <a:p>
            <a:r>
              <a:rPr lang="el-GR" b="1" dirty="0"/>
              <a:t>Ώρες εργασίας</a:t>
            </a:r>
            <a:r>
              <a:rPr lang="el-GR" dirty="0"/>
              <a:t> (ώρες)</a:t>
            </a:r>
          </a:p>
          <a:p>
            <a:r>
              <a:rPr lang="el-GR" b="1" dirty="0"/>
              <a:t>Πρώτες ύλες</a:t>
            </a:r>
            <a:r>
              <a:rPr lang="el-GR" dirty="0"/>
              <a:t> (κιλά)</a:t>
            </a:r>
          </a:p>
          <a:p>
            <a:r>
              <a:rPr lang="el-GR" b="1" dirty="0"/>
              <a:t>Χρόνος μηχανής</a:t>
            </a:r>
            <a:r>
              <a:rPr lang="el-GR" dirty="0"/>
              <a:t> (ώρες)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9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5BED-071D-1A26-F8D9-D8904DBB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1A695-E213-640A-26D3-FE1554D0C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006322"/>
              </p:ext>
            </p:extLst>
          </p:nvPr>
        </p:nvGraphicFramePr>
        <p:xfrm>
          <a:off x="1097280" y="2085975"/>
          <a:ext cx="10058400" cy="146304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59027282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8636609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3704839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86789709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995092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Πόρος \ Προϊόν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dirty="0"/>
                        <a:t>Μπάρες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dirty="0"/>
                        <a:t>Ξηροί καρποί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dirty="0"/>
                        <a:t>Μπισκότα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dirty="0"/>
                        <a:t>Διαθέσιμα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45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Εργασία (ώρες)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409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Πρώτες ύλες (</a:t>
                      </a:r>
                      <a:r>
                        <a:rPr lang="en-US"/>
                        <a:t>kg)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48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Μηχανή (ώρες)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0219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02E51B-085B-A13B-4005-54522EBDAE8E}"/>
              </a:ext>
            </a:extLst>
          </p:cNvPr>
          <p:cNvSpPr txBox="1"/>
          <p:nvPr/>
        </p:nvSpPr>
        <p:spPr>
          <a:xfrm>
            <a:off x="1097280" y="4133195"/>
            <a:ext cx="1005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u="sng" dirty="0"/>
              <a:t>Ερώτηση: </a:t>
            </a:r>
          </a:p>
          <a:p>
            <a:r>
              <a:rPr lang="el-GR" dirty="0"/>
              <a:t>Να βρεθούν οι ποσότητες των προϊόντων που πρέπει να παράγει η επιχείρηση ώστε να χρησιμοποιήσει ακριβώς τους διαθέσιμους πόρους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440C-16E3-1BC7-A2EF-2745CFF3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 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8488C2-F3DC-FB64-2DC7-49938E3620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77290" y="2252749"/>
            <a:ext cx="54080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x1​ =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οσότητ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από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μπάρες δημητριακών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x2​ =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οσότητ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από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σακουλάκια ξηρών καρπών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x3​ =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οσότητ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από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μπισκότα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DBEED-6529-D143-4253-F6704DA02899}"/>
              </a:ext>
            </a:extLst>
          </p:cNvPr>
          <p:cNvSpPr txBox="1"/>
          <p:nvPr/>
        </p:nvSpPr>
        <p:spPr>
          <a:xfrm>
            <a:off x="1097280" y="1883417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θέλουμε να υπολογίσουμε τις μεταβλητές: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231237-D3F6-9798-9FEE-CF99D12BD538}"/>
                  </a:ext>
                </a:extLst>
              </p:cNvPr>
              <p:cNvSpPr txBox="1"/>
              <p:nvPr/>
            </p:nvSpPr>
            <p:spPr>
              <a:xfrm>
                <a:off x="1097280" y="3429000"/>
                <a:ext cx="10241280" cy="2523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l-GR" sz="2000" dirty="0"/>
                  <a:t>έτσι ώστε να ικανοποιούνται ταυτόχρονα οι περιορισμοί των πόρων:</a:t>
                </a:r>
              </a:p>
              <a:p>
                <a:pPr>
                  <a:buNone/>
                </a:pPr>
                <a:endParaRPr lang="el-GR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2000" dirty="0"/>
                  <a:t> διαθέσιμες ώρες εργασίας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2000" dirty="0"/>
                  <a:t> διαθέσιμες πρώτες ύλες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2000" dirty="0"/>
                  <a:t> διαθέσιμος χρόνος μηχανής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None/>
                </a:pPr>
                <a:r>
                  <a:rPr lang="el-GR" sz="2000" dirty="0"/>
                  <a:t>Αυτό γράφεται μαθηματικά ως: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l-G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231237-D3F6-9798-9FEE-CF99D12B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429000"/>
                <a:ext cx="10241280" cy="2523768"/>
              </a:xfrm>
              <a:prstGeom prst="rect">
                <a:avLst/>
              </a:prstGeom>
              <a:blipFill>
                <a:blip r:embed="rId2"/>
                <a:stretch>
                  <a:fillRect l="-59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9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439</TotalTime>
  <Words>1832</Words>
  <Application>Microsoft Office PowerPoint</Application>
  <PresentationFormat>Widescreen</PresentationFormat>
  <Paragraphs>257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Retrospect</vt:lpstr>
      <vt:lpstr>Θεωρία &amp; Εφαρμογές Μεθόδων  Αριστοποίησης</vt:lpstr>
      <vt:lpstr>Σημασία και χρησιμότητα Πινάκων  </vt:lpstr>
      <vt:lpstr>Παράδειγμα Εφαρμογής </vt:lpstr>
      <vt:lpstr>Παράδειγμα Εφαρμογής </vt:lpstr>
      <vt:lpstr>Εισαγωγή στους Πίνακες </vt:lpstr>
      <vt:lpstr>Μετατροπή συστήματος σε πίνακα</vt:lpstr>
      <vt:lpstr>Παράδειγμα </vt:lpstr>
      <vt:lpstr>PowerPoint Presentation</vt:lpstr>
      <vt:lpstr>Λύση </vt:lpstr>
      <vt:lpstr>PowerPoint Presentation</vt:lpstr>
      <vt:lpstr>PowerPoint Presentation</vt:lpstr>
      <vt:lpstr>Αλγεβρική επίλυση </vt:lpstr>
      <vt:lpstr>PowerPoint Presentation</vt:lpstr>
      <vt:lpstr>PowerPoint Presentation</vt:lpstr>
      <vt:lpstr>Σημασία Γραμμικών Συστημάτων </vt:lpstr>
      <vt:lpstr>Γραμμικές Εξισώσεις- Συστήματα Γραμμικών εξισώσεων </vt:lpstr>
      <vt:lpstr>Λύσεις του Συστήματος Γραμμικών εξισώσεων</vt:lpstr>
      <vt:lpstr>Στοιχειώδεις πράξεις στις γραμμές</vt:lpstr>
      <vt:lpstr>Ισοδυναμία Πινάκων </vt:lpstr>
      <vt:lpstr>Κλιμακωτή μορφή πίνακα </vt:lpstr>
      <vt:lpstr>Κλιμακωτή μορφή πίνακα</vt:lpstr>
      <vt:lpstr>Ανηγμένος κλιμακωτός Πίνακας Reduced Row Echelon Form - RREF</vt:lpstr>
      <vt:lpstr>RREF example</vt:lpstr>
      <vt:lpstr>Ανηγμένος κλιμακωτός Πίνακας</vt:lpstr>
      <vt:lpstr>Αλγόριθμος για τη δημιουργία κλιμακωτής  ή ανηγμένης κλιμακωτής μορφής σε πίνακα</vt:lpstr>
      <vt:lpstr>Παράδειγμα </vt:lpstr>
      <vt:lpstr>Σύνολο Λύσεων Γραμμικού Συστήματος </vt:lpstr>
      <vt:lpstr>Αλγόριθμος για την επίλυση γραμμικού συστήματος με δημιουργία κλιμακωτής μορφής στον επαυξημένο πίνακα</vt:lpstr>
      <vt:lpstr>Παράδειγμα </vt:lpstr>
      <vt:lpstr>PowerPoint Presentation</vt:lpstr>
      <vt:lpstr>PowerPoint Presentation</vt:lpstr>
      <vt:lpstr>Η εξίσωση 𝑨𝒙 = b</vt:lpstr>
      <vt:lpstr>Η εξίσωση 𝑨𝒙 = b</vt:lpstr>
      <vt:lpstr>PowerPoint Presentation</vt:lpstr>
      <vt:lpstr>Ομογενή γραμμικά συστήματα</vt:lpstr>
      <vt:lpstr>Μη ομογενή γραμμικά συστήματα</vt:lpstr>
      <vt:lpstr>Αλγόριθμος για τον υπολογισμό του συνόλου λύσεων συμβιβαστού συστήματος σε παραμετρική διανυσματική μορφή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</dc:creator>
  <cp:lastModifiedBy>IOANNIS KAPNIAS</cp:lastModifiedBy>
  <cp:revision>25</cp:revision>
  <dcterms:created xsi:type="dcterms:W3CDTF">2026-02-26T13:00:59Z</dcterms:created>
  <dcterms:modified xsi:type="dcterms:W3CDTF">2026-03-05T15:42:12Z</dcterms:modified>
</cp:coreProperties>
</file>