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5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072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09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677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696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8993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3297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094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550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600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085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867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40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310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8114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12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846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15F8F-60E0-4357-98A0-71B7D0A00E54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D1398A5-392F-4D0A-AA49-14A872796A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414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2477" y="2244733"/>
            <a:ext cx="7766936" cy="1646302"/>
          </a:xfrm>
        </p:spPr>
        <p:txBody>
          <a:bodyPr>
            <a:normAutofit fontScale="90000"/>
          </a:bodyPr>
          <a:lstStyle/>
          <a:p>
            <a:pPr marL="0" indent="0" algn="l"/>
            <a:r>
              <a:rPr lang="el-GR" dirty="0" smtClean="0"/>
              <a:t>Θεωρία και Εφαρμογές Μεθόδων </a:t>
            </a:r>
            <a:br>
              <a:rPr lang="el-GR" dirty="0" smtClean="0"/>
            </a:br>
            <a:r>
              <a:rPr lang="el-GR" dirty="0" smtClean="0"/>
              <a:t>Αριστοποίησης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1556" y="3977820"/>
            <a:ext cx="7766936" cy="1570724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Σχολή Οικονομικών και Πολιτικών Επιστημών </a:t>
            </a:r>
          </a:p>
          <a:p>
            <a:pPr algn="ctr"/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Τμήμα Διοίκησης Επιχειρήσεων και Οργανισμών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l-GR" dirty="0" smtClean="0"/>
              <a:t>Διδ</a:t>
            </a:r>
            <a:r>
              <a:rPr lang="el-GR" dirty="0" smtClean="0"/>
              <a:t>άσκοντες</a:t>
            </a:r>
            <a:r>
              <a:rPr lang="el-GR" dirty="0" smtClean="0"/>
              <a:t>: Μαγκούτας Α.</a:t>
            </a:r>
          </a:p>
          <a:p>
            <a:pPr algn="ctr"/>
            <a:r>
              <a:rPr lang="el-GR" dirty="0" smtClean="0"/>
              <a:t>                Καπνιάς </a:t>
            </a:r>
            <a:r>
              <a:rPr lang="el-GR" dirty="0" smtClean="0"/>
              <a:t>Γ. </a:t>
            </a:r>
          </a:p>
          <a:p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814" y="5369337"/>
            <a:ext cx="3338605" cy="127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0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Ερμηνεία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Ιδέα της Βέλτιστης Ευθείας</a:t>
            </a:r>
          </a:p>
          <a:p>
            <a:r>
              <a:rPr lang="el-GR" dirty="0" smtClean="0"/>
              <a:t>Ποια είναι η “καλύτερη” ευθεία;</a:t>
            </a:r>
          </a:p>
          <a:p>
            <a:r>
              <a:rPr lang="el-GR" dirty="0" smtClean="0"/>
              <a:t>Θέλουμε μια ευθεία:</a:t>
            </a:r>
          </a:p>
          <a:p>
            <a:pPr marL="0" indent="0" algn="ctr">
              <a:buNone/>
            </a:pPr>
            <a:r>
              <a:rPr lang="el-GR" sz="2400" dirty="0" smtClean="0"/>
              <a:t>𝑦=𝑎𝑥+</a:t>
            </a:r>
            <a:r>
              <a:rPr lang="el-GR" sz="2400" dirty="0" smtClean="0"/>
              <a:t>𝑏</a:t>
            </a:r>
            <a:endParaRPr lang="el-GR" sz="2400" dirty="0" smtClean="0"/>
          </a:p>
          <a:p>
            <a:pPr marL="0" indent="0">
              <a:buNone/>
            </a:pPr>
            <a:r>
              <a:rPr lang="el-GR" dirty="0" smtClean="0"/>
              <a:t>     που </a:t>
            </a:r>
            <a:r>
              <a:rPr lang="el-GR" dirty="0" smtClean="0"/>
              <a:t>να ελαχιστοποιεί το συνολικό σφάλμα.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Αν πάρω μια τυχαία ευθεία, κάποια σημεία θα είναι πάνω, κάποια κάτω.</a:t>
            </a:r>
          </a:p>
          <a:p>
            <a:r>
              <a:rPr lang="el-GR" dirty="0" smtClean="0"/>
              <a:t>Η διαφορά αυτή είναι το σφάλμα.</a:t>
            </a:r>
          </a:p>
          <a:p>
            <a:r>
              <a:rPr lang="el-GR" dirty="0"/>
              <a:t>Θ</a:t>
            </a:r>
            <a:r>
              <a:rPr lang="el-GR" dirty="0" smtClean="0"/>
              <a:t>έλουμε </a:t>
            </a:r>
            <a:r>
              <a:rPr lang="el-GR" dirty="0" smtClean="0"/>
              <a:t>την ευθεία που κάνει το συνολικό σφάλμα όσο το δυνατόν μικρότερο.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579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Ερμηνεία 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 smtClean="0"/>
                  <a:t>                                    δηλ.   </a:t>
                </a:r>
                <a:r>
                  <a:rPr lang="pt-PT" dirty="0" smtClean="0"/>
                  <a:t>min​</a:t>
                </a:r>
                <a:r>
                  <a:rPr lang="el-GR" dirty="0" smtClean="0"/>
                  <a:t> </a:t>
                </a:r>
                <a:r>
                  <a:rPr lang="pt-PT" dirty="0" smtClean="0"/>
                  <a:t>∑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PT" dirty="0" smtClean="0"/>
                          <m:t>(</m:t>
                        </m:r>
                        <m:r>
                          <m:rPr>
                            <m:nor/>
                          </m:rPr>
                          <a:rPr lang="pt-PT" dirty="0" smtClean="0"/>
                          <m:t>yi</m:t>
                        </m:r>
                        <m:r>
                          <m:rPr>
                            <m:nor/>
                          </m:rPr>
                          <a:rPr lang="pt-PT" dirty="0" smtClean="0"/>
                          <m:t>​−(</m:t>
                        </m:r>
                        <m:r>
                          <m:rPr>
                            <m:nor/>
                          </m:rPr>
                          <a:rPr lang="pt-PT" dirty="0" smtClean="0"/>
                          <m:t>axi</m:t>
                        </m:r>
                        <m:r>
                          <m:rPr>
                            <m:nor/>
                          </m:rPr>
                          <a:rPr lang="pt-PT" dirty="0" smtClean="0"/>
                          <m:t>​+</m:t>
                        </m:r>
                        <m:r>
                          <m:rPr>
                            <m:nor/>
                          </m:rPr>
                          <a:rPr lang="pt-PT" dirty="0" smtClean="0"/>
                          <m:t>b</m:t>
                        </m:r>
                        <m:r>
                          <m:rPr>
                            <m:nor/>
                          </m:rPr>
                          <a:rPr lang="pt-PT" dirty="0" smtClean="0"/>
                          <m:t>))</m:t>
                        </m:r>
                      </m:e>
                      <m:sup>
                        <m:r>
                          <a:rPr lang="pt-PT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l-GR" sz="2000" dirty="0" smtClean="0"/>
              </a:p>
              <a:p>
                <a:pPr marL="0" indent="0">
                  <a:buNone/>
                </a:pPr>
                <a:endParaRPr lang="el-GR" sz="2000" dirty="0"/>
              </a:p>
              <a:p>
                <a:r>
                  <a:rPr lang="el-GR" sz="2000" dirty="0" smtClean="0"/>
                  <a:t>Αυτό </a:t>
                </a:r>
                <a:r>
                  <a:rPr lang="el-GR" sz="2000" dirty="0" smtClean="0"/>
                  <a:t>ανάγεται </a:t>
                </a:r>
                <a:r>
                  <a:rPr lang="el-GR" sz="2000" dirty="0" smtClean="0"/>
                  <a:t>πλέον </a:t>
                </a:r>
                <a:r>
                  <a:rPr lang="el-GR" sz="2000" dirty="0" smtClean="0"/>
                  <a:t>σε καθαρά </a:t>
                </a:r>
                <a:r>
                  <a:rPr lang="el-GR" sz="2000" dirty="0" smtClean="0"/>
                  <a:t>μαθηματικό πρόβλημα.</a:t>
                </a:r>
              </a:p>
              <a:p>
                <a:r>
                  <a:rPr lang="el-GR" sz="2000" dirty="0" smtClean="0"/>
                  <a:t>Βρίσκουμε τις τιμές των a και b που ελαχιστοποιούν το συνολικό τετραγωνικό σφάλμα.</a:t>
                </a:r>
              </a:p>
              <a:p>
                <a:r>
                  <a:rPr lang="el-GR" sz="2000" dirty="0" smtClean="0"/>
                  <a:t>Και για να το λύσουμε… θα χρειαστούμε </a:t>
                </a:r>
                <a:r>
                  <a:rPr lang="el-GR" sz="2000" dirty="0" smtClean="0"/>
                  <a:t>τα κατάλληλα μαθηματικά εργαλεία, όπως πίνακες</a:t>
                </a:r>
                <a:r>
                  <a:rPr lang="el-GR" sz="2000" dirty="0" smtClean="0"/>
                  <a:t>.</a:t>
                </a:r>
              </a:p>
              <a:p>
                <a:pPr marL="0" indent="0">
                  <a:buNone/>
                </a:pPr>
                <a:endParaRPr lang="el-GR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9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10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Μαθηματικά η Αριστοποίηση;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Βρίσκουμε:</a:t>
            </a:r>
          </a:p>
          <a:p>
            <a:pPr marL="0" indent="0" algn="ctr">
              <a:buNone/>
            </a:pPr>
            <a:r>
              <a:rPr lang="el-GR" dirty="0" err="1" smtClean="0"/>
              <a:t>max⁡</a:t>
            </a:r>
            <a:r>
              <a:rPr lang="el-GR" dirty="0" err="1" smtClean="0"/>
              <a:t>f</a:t>
            </a:r>
            <a:r>
              <a:rPr lang="el-GR" dirty="0" smtClean="0"/>
              <a:t>(x</a:t>
            </a:r>
            <a:r>
              <a:rPr lang="el-GR" dirty="0" smtClean="0"/>
              <a:t>) ή </a:t>
            </a:r>
            <a:r>
              <a:rPr lang="el-GR" dirty="0" err="1" smtClean="0"/>
              <a:t>min⁡f</a:t>
            </a:r>
            <a:r>
              <a:rPr lang="el-GR" dirty="0" smtClean="0"/>
              <a:t>(x) </a:t>
            </a:r>
            <a:endParaRPr lang="el-GR" dirty="0" smtClean="0"/>
          </a:p>
          <a:p>
            <a:pPr marL="0" indent="0" algn="ctr">
              <a:buNone/>
            </a:pPr>
            <a:endParaRPr lang="el-GR" dirty="0"/>
          </a:p>
          <a:p>
            <a:r>
              <a:rPr lang="el-GR" b="1" dirty="0"/>
              <a:t>Με Περιορισμούς</a:t>
            </a:r>
          </a:p>
          <a:p>
            <a:pPr marL="0" indent="0">
              <a:buNone/>
            </a:pPr>
            <a:r>
              <a:rPr lang="el-GR" dirty="0" smtClean="0"/>
              <a:t>     υπό </a:t>
            </a:r>
            <a:r>
              <a:rPr lang="el-GR" dirty="0"/>
              <a:t>τους </a:t>
            </a:r>
            <a:r>
              <a:rPr lang="el-GR" dirty="0" smtClean="0"/>
              <a:t>περιορισμούς:</a:t>
            </a:r>
            <a:endParaRPr lang="el-GR" dirty="0"/>
          </a:p>
          <a:p>
            <a:pPr marL="0" indent="0" algn="ctr">
              <a:buNone/>
            </a:pPr>
            <a:r>
              <a:rPr lang="el-GR" dirty="0"/>
              <a:t>g1(x)=0</a:t>
            </a:r>
            <a:r>
              <a:rPr lang="el-GR" dirty="0" smtClean="0"/>
              <a:t>,  g2(x</a:t>
            </a:r>
            <a:r>
              <a:rPr lang="el-GR" dirty="0"/>
              <a:t>)</a:t>
            </a:r>
            <a:r>
              <a:rPr lang="el-GR" dirty="0" smtClean="0"/>
              <a:t>≤ 0</a:t>
            </a: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43379" y="5353209"/>
            <a:ext cx="843062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f(x): αντικειμενική συνάρτηση (στόχος)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x: μεταβλητές απόφασης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g(x): περιορισμοί (πόροι, τεχνολογία, προϋπολογισμός)</a:t>
            </a:r>
          </a:p>
        </p:txBody>
      </p:sp>
    </p:spTree>
    <p:extLst>
      <p:ext uri="{BB962C8B-B14F-4D97-AF65-F5344CB8AC3E}">
        <p14:creationId xmlns:p14="http://schemas.microsoft.com/office/powerpoint/2010/main" val="13160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έννοια του περιορισμού </a:t>
            </a:r>
            <a:endParaRPr lang="el-GR" dirty="0"/>
          </a:p>
        </p:txBody>
      </p:sp>
      <p:pic>
        <p:nvPicPr>
          <p:cNvPr id="5122" name="Picture 2" descr="Linear Programming with simplex method to calculate the Feasible region or feasible are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539" y="1849869"/>
            <a:ext cx="4850020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418339" y="2234031"/>
            <a:ext cx="47288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/>
              <a:t>Οι περιορισμοί δημιουργούν εφικτή </a:t>
            </a:r>
            <a:r>
              <a:rPr lang="el-GR" dirty="0" smtClean="0"/>
              <a:t>περιοχή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 smtClean="0"/>
              <a:t>Δεν </a:t>
            </a:r>
            <a:r>
              <a:rPr lang="el-GR" dirty="0"/>
              <a:t>επιτρέπονται όλες οι τιμές των </a:t>
            </a:r>
            <a:r>
              <a:rPr lang="el-GR" dirty="0" smtClean="0"/>
              <a:t>μεταβλητών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 smtClean="0"/>
              <a:t>Η </a:t>
            </a:r>
            <a:r>
              <a:rPr lang="el-GR" dirty="0"/>
              <a:t>βέλτιστη λύση πρέπει να ανήκει στην εφικτή </a:t>
            </a:r>
            <a:r>
              <a:rPr lang="el-GR" dirty="0" smtClean="0"/>
              <a:t>περιοχή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 smtClean="0"/>
              <a:t>Το </a:t>
            </a:r>
            <a:r>
              <a:rPr lang="el-GR" dirty="0"/>
              <a:t>μέγιστο επιτυγχάνεται συχνά στο σύνορο</a:t>
            </a:r>
          </a:p>
        </p:txBody>
      </p:sp>
    </p:spTree>
    <p:extLst>
      <p:ext uri="{BB962C8B-B14F-4D97-AF65-F5344CB8AC3E}">
        <p14:creationId xmlns:p14="http://schemas.microsoft.com/office/powerpoint/2010/main" val="85631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Μαθήματος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Πίνακες &amp; Γραμμική Άλγεβρα</a:t>
            </a:r>
          </a:p>
          <a:p>
            <a:r>
              <a:rPr lang="el-GR" dirty="0" smtClean="0"/>
              <a:t>Συστήματα </a:t>
            </a:r>
            <a:r>
              <a:rPr lang="el-GR" dirty="0" err="1" smtClean="0"/>
              <a:t>Ax</a:t>
            </a:r>
            <a:r>
              <a:rPr lang="el-GR" dirty="0" smtClean="0"/>
              <a:t> = b</a:t>
            </a:r>
          </a:p>
          <a:p>
            <a:r>
              <a:rPr lang="el-GR" dirty="0" smtClean="0"/>
              <a:t>Συναρτήσεις πολλών μεταβλητών</a:t>
            </a:r>
          </a:p>
          <a:p>
            <a:r>
              <a:rPr lang="el-GR" dirty="0" smtClean="0"/>
              <a:t>Ακρότατα</a:t>
            </a:r>
          </a:p>
          <a:p>
            <a:r>
              <a:rPr lang="el-GR" dirty="0" err="1" smtClean="0"/>
              <a:t>Lagrange</a:t>
            </a:r>
            <a:endParaRPr lang="el-GR" dirty="0" smtClean="0"/>
          </a:p>
          <a:p>
            <a:r>
              <a:rPr lang="el-GR" dirty="0" err="1" smtClean="0"/>
              <a:t>Least</a:t>
            </a:r>
            <a:r>
              <a:rPr lang="el-GR" dirty="0" smtClean="0"/>
              <a:t> </a:t>
            </a:r>
            <a:r>
              <a:rPr lang="el-GR" dirty="0" err="1" smtClean="0"/>
              <a:t>Squares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19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Χρειαζόμαστε Πίνακες;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Περιγράφουν οικονομικά συστήματα</a:t>
            </a:r>
          </a:p>
          <a:p>
            <a:r>
              <a:rPr lang="el-GR" dirty="0" smtClean="0"/>
              <a:t>Περιγράφουν ισορροπίες</a:t>
            </a:r>
          </a:p>
          <a:p>
            <a:r>
              <a:rPr lang="el-GR" dirty="0" smtClean="0"/>
              <a:t>Περιγράφουν παραγωγικές σχέσεις</a:t>
            </a:r>
          </a:p>
          <a:p>
            <a:r>
              <a:rPr lang="el-GR" dirty="0" smtClean="0"/>
              <a:t>Περιγράφουν μοντέλα εισροών–εκροών</a:t>
            </a:r>
          </a:p>
          <a:p>
            <a:pPr marL="0" indent="0" algn="ctr">
              <a:buNone/>
            </a:pPr>
            <a:endParaRPr lang="el-GR" dirty="0" smtClean="0"/>
          </a:p>
          <a:p>
            <a:pPr marL="0" indent="0" algn="ctr">
              <a:buNone/>
            </a:pPr>
            <a:r>
              <a:rPr lang="pt-PT" sz="2400" dirty="0" smtClean="0"/>
              <a:t>Ax=b</a:t>
            </a:r>
            <a:endParaRPr lang="el-GR" sz="2400" dirty="0" smtClean="0"/>
          </a:p>
          <a:p>
            <a:pPr marL="0" indent="0" algn="ctr">
              <a:buNone/>
            </a:pPr>
            <a:endParaRPr lang="el-G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38200" y="4651407"/>
            <a:ext cx="829938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Αυτή η μορφή εμφανίζεται παντού:</a:t>
            </a:r>
            <a:b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l-GR" altLang="el-GR" dirty="0" smtClean="0">
                <a:latin typeface="Arial" panose="020B0604020202020204" pitchFamily="34" charset="0"/>
              </a:rPr>
              <a:t>     π</a:t>
            </a: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.χ. ισορροπία </a:t>
            </a: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αγοράς, παραγωγικά μοντέλα, οικονομετρικά μοντέλα.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latin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dirty="0" smtClean="0">
                <a:latin typeface="Arial" panose="020B0604020202020204" pitchFamily="34" charset="0"/>
              </a:rPr>
              <a:t>Δεν </a:t>
            </a:r>
            <a:r>
              <a:rPr lang="el-GR" dirty="0" smtClean="0">
                <a:latin typeface="Arial" panose="020B0604020202020204" pitchFamily="34" charset="0"/>
              </a:rPr>
              <a:t>αρκεί η διαισθητική/ λογική λήψη </a:t>
            </a:r>
            <a:r>
              <a:rPr lang="el-GR" dirty="0" smtClean="0">
                <a:latin typeface="Arial" panose="020B0604020202020204" pitchFamily="34" charset="0"/>
              </a:rPr>
              <a:t>απόφασης… Χρειαζόμαστε μαθηματική</a:t>
            </a:r>
            <a:br>
              <a:rPr lang="el-GR" dirty="0" smtClean="0">
                <a:latin typeface="Arial" panose="020B0604020202020204" pitchFamily="34" charset="0"/>
              </a:rPr>
            </a:br>
            <a:r>
              <a:rPr lang="el-GR" dirty="0" smtClean="0">
                <a:latin typeface="Arial" panose="020B0604020202020204" pitchFamily="34" charset="0"/>
              </a:rPr>
              <a:t>απόδειξη </a:t>
            </a:r>
            <a:r>
              <a:rPr lang="el-GR" dirty="0" err="1" smtClean="0">
                <a:latin typeface="Arial" panose="020B0604020202020204" pitchFamily="34" charset="0"/>
              </a:rPr>
              <a:t>βελτιστότητας</a:t>
            </a:r>
            <a:r>
              <a:rPr lang="el-GR" dirty="0" smtClean="0">
                <a:latin typeface="Arial" panose="020B0604020202020204" pitchFamily="34" charset="0"/>
              </a:rPr>
              <a:t>! </a:t>
            </a:r>
            <a:endParaRPr lang="el-GR" altLang="el-G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23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 στους Πίνακες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Περιεχόμενο:</a:t>
            </a:r>
          </a:p>
          <a:p>
            <a:r>
              <a:rPr lang="el-GR" dirty="0" smtClean="0"/>
              <a:t>Πολλά προϊόντα</a:t>
            </a:r>
          </a:p>
          <a:p>
            <a:r>
              <a:rPr lang="el-GR" dirty="0" smtClean="0"/>
              <a:t>Πολλοί πόροι</a:t>
            </a:r>
          </a:p>
          <a:p>
            <a:r>
              <a:rPr lang="el-GR" dirty="0" smtClean="0"/>
              <a:t>Πολλοί περιορισμοί</a:t>
            </a:r>
          </a:p>
          <a:p>
            <a:r>
              <a:rPr lang="el-GR" dirty="0" smtClean="0"/>
              <a:t>Πολλά </a:t>
            </a:r>
            <a:r>
              <a:rPr lang="el-GR" dirty="0" smtClean="0"/>
              <a:t>δεδομένα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👉 Δεν μπορούμε να γράφουμε 10 εξισώσεις κάθε φορά. </a:t>
            </a:r>
          </a:p>
          <a:p>
            <a:pPr marL="0" indent="0">
              <a:buNone/>
            </a:pPr>
            <a:r>
              <a:rPr lang="el-GR" dirty="0" smtClean="0">
                <a:sym typeface="Wingdings" panose="05000000000000000000" pitchFamily="2" charset="2"/>
              </a:rPr>
              <a:t> </a:t>
            </a:r>
            <a:r>
              <a:rPr lang="el-GR" dirty="0" smtClean="0"/>
              <a:t>Εκεί χρειαζόμαστε δομή. Τη δομή αυτή προσφέρουν οι </a:t>
            </a:r>
            <a:r>
              <a:rPr lang="el-GR" dirty="0" smtClean="0"/>
              <a:t>πίνακες</a:t>
            </a:r>
            <a:r>
              <a:rPr lang="el-GR" dirty="0" smtClean="0"/>
              <a:t>!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489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Οικονομικό Παράδειγμα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8992"/>
            <a:ext cx="10515600" cy="4351338"/>
          </a:xfrm>
        </p:spPr>
        <p:txBody>
          <a:bodyPr/>
          <a:lstStyle/>
          <a:p>
            <a:r>
              <a:rPr lang="el-GR" b="1" dirty="0" smtClean="0"/>
              <a:t>Παραγωγικό Μοντέλο</a:t>
            </a:r>
            <a:endParaRPr lang="el-GR" dirty="0" smtClean="0"/>
          </a:p>
          <a:p>
            <a:r>
              <a:rPr lang="el-GR" dirty="0" smtClean="0"/>
              <a:t>Μια επιχείρηση παράγει 2 προϊόντα.</a:t>
            </a:r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3177"/>
              </p:ext>
            </p:extLst>
          </p:nvPr>
        </p:nvGraphicFramePr>
        <p:xfrm>
          <a:off x="838200" y="3026525"/>
          <a:ext cx="10515600" cy="146304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65706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90610320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546534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Εργασία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Πρώτη Ύλη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67634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dirty="0"/>
                        <a:t>Προϊόν 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4228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dirty="0"/>
                        <a:t>Προϊόν 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098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dirty="0" smtClean="0"/>
                        <a:t>Διαθεσιμότητα πόρων 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100 μονάδες 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 μονάδες 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31854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38200" y="4840522"/>
            <a:ext cx="102855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r>
              <a:rPr lang="el-GR" dirty="0" smtClean="0"/>
              <a:t>Κάθε προϊόν αναλώνει διαφορετικούς πόρους. </a:t>
            </a:r>
          </a:p>
          <a:p>
            <a:endParaRPr lang="el-GR" dirty="0" smtClean="0"/>
          </a:p>
          <a:p>
            <a:r>
              <a:rPr lang="el-GR" dirty="0" smtClean="0"/>
              <a:t>Αν παράγω x μονάδες Α και y μονάδες Β, πόσους πόρους θα καταναλώσω;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18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Οικονομικό Παράδειγμα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Σύστημα Εξισώσεων</a:t>
            </a:r>
          </a:p>
          <a:p>
            <a:pPr marL="0" indent="0" algn="ctr">
              <a:buNone/>
            </a:pPr>
            <a:r>
              <a:rPr lang="es-ES" dirty="0" smtClean="0"/>
              <a:t>2x+y=100</a:t>
            </a:r>
            <a:endParaRPr lang="el-GR" dirty="0" smtClean="0"/>
          </a:p>
          <a:p>
            <a:pPr marL="0" indent="0" algn="ctr">
              <a:buNone/>
            </a:pPr>
            <a:r>
              <a:rPr lang="es-ES" dirty="0" smtClean="0"/>
              <a:t>𝑥+3𝑦=90</a:t>
            </a:r>
            <a:endParaRPr lang="el-GR" dirty="0" smtClean="0"/>
          </a:p>
          <a:p>
            <a:pPr marL="0" indent="0" algn="ctr">
              <a:buNone/>
            </a:pPr>
            <a:endParaRPr lang="el-GR" dirty="0"/>
          </a:p>
          <a:p>
            <a:r>
              <a:rPr lang="el-GR" dirty="0" smtClean="0"/>
              <a:t>Αυτό είναι ένα σύστημα γραμμικών εξισώσεων.</a:t>
            </a:r>
          </a:p>
          <a:p>
            <a:r>
              <a:rPr lang="el-GR" dirty="0" smtClean="0"/>
              <a:t>Όσο μεγαλώνει η επιχείρηση, τόσο μεγαλώνει το σύστημα.</a:t>
            </a:r>
          </a:p>
          <a:p>
            <a:r>
              <a:rPr lang="el-GR" dirty="0" smtClean="0"/>
              <a:t>Μετάπτωση δεδομένων </a:t>
            </a:r>
            <a:r>
              <a:rPr lang="el-GR" dirty="0" smtClean="0"/>
              <a:t>σε </a:t>
            </a:r>
            <a:r>
              <a:rPr lang="el-GR" dirty="0" smtClean="0"/>
              <a:t>Πίνακα: </a:t>
            </a:r>
            <a:endParaRPr lang="el-GR" dirty="0" smtClean="0"/>
          </a:p>
          <a:p>
            <a:pPr marL="0" indent="0" algn="ctr">
              <a:buNone/>
            </a:pP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304" y="5339460"/>
            <a:ext cx="2038635" cy="60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54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 στους Πίνακες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Τι είναι Πίνακας;</a:t>
            </a:r>
          </a:p>
          <a:p>
            <a:r>
              <a:rPr lang="el-GR" b="1" dirty="0" smtClean="0"/>
              <a:t>Ορισμός: </a:t>
            </a:r>
            <a:r>
              <a:rPr lang="el-GR" dirty="0" smtClean="0"/>
              <a:t>Ορθογώνια διάταξη αριθμών σε γραμμές και </a:t>
            </a:r>
            <a:r>
              <a:rPr lang="el-GR" dirty="0" smtClean="0"/>
              <a:t>στήλες, υπό τη γενική μορφή:</a:t>
            </a:r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Ο πίνακας απλώς οργανώνει πληροφορία.</a:t>
            </a:r>
          </a:p>
          <a:p>
            <a:r>
              <a:rPr lang="el-GR" dirty="0" smtClean="0"/>
              <a:t>Κάθε γραμμή μπορεί να είναι ένας </a:t>
            </a:r>
            <a:r>
              <a:rPr lang="el-GR" dirty="0" smtClean="0"/>
              <a:t>πόρος.</a:t>
            </a:r>
          </a:p>
          <a:p>
            <a:r>
              <a:rPr lang="el-GR" dirty="0" smtClean="0"/>
              <a:t>Κάθε </a:t>
            </a:r>
            <a:r>
              <a:rPr lang="el-GR" dirty="0" smtClean="0"/>
              <a:t>στήλη μπορεί να είναι ένα προϊόν.</a:t>
            </a:r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876" y="3066351"/>
            <a:ext cx="1848108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15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Γιατί είναι Χρήσιμες οι Μέθοδοι Αριστοποίησης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🔹 1. Λήψη Βέλτιστων Οικονομικών </a:t>
            </a:r>
            <a:r>
              <a:rPr lang="el-GR" dirty="0" smtClean="0"/>
              <a:t>Αποφάσεων</a:t>
            </a:r>
          </a:p>
          <a:p>
            <a:r>
              <a:rPr lang="el-GR" dirty="0" smtClean="0"/>
              <a:t>Μεγιστοποίηση κέρδους</a:t>
            </a:r>
          </a:p>
          <a:p>
            <a:r>
              <a:rPr lang="el-GR" dirty="0" smtClean="0"/>
              <a:t>Ελαχιστοποίηση κόστους</a:t>
            </a:r>
          </a:p>
          <a:p>
            <a:r>
              <a:rPr lang="el-GR" dirty="0" smtClean="0"/>
              <a:t>Βέλτιστη </a:t>
            </a:r>
            <a:r>
              <a:rPr lang="el-GR" dirty="0"/>
              <a:t>κατανομή </a:t>
            </a:r>
            <a:r>
              <a:rPr lang="el-GR" dirty="0" smtClean="0"/>
              <a:t>πόρων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🔹 </a:t>
            </a:r>
            <a:r>
              <a:rPr lang="el-GR" dirty="0"/>
              <a:t>2. Ανάλυση &amp; </a:t>
            </a:r>
            <a:r>
              <a:rPr lang="el-GR" dirty="0" err="1"/>
              <a:t>Μοντελοποίηση</a:t>
            </a:r>
            <a:r>
              <a:rPr lang="el-GR" dirty="0"/>
              <a:t> </a:t>
            </a:r>
            <a:r>
              <a:rPr lang="el-GR" dirty="0" smtClean="0"/>
              <a:t>Δεδομένων</a:t>
            </a:r>
          </a:p>
          <a:p>
            <a:r>
              <a:rPr lang="el-GR" dirty="0" smtClean="0"/>
              <a:t>Πρόβλεψη πωλήσεων</a:t>
            </a:r>
          </a:p>
          <a:p>
            <a:r>
              <a:rPr lang="el-GR" dirty="0" smtClean="0"/>
              <a:t>Εκτίμηση παραμέτρων</a:t>
            </a:r>
          </a:p>
          <a:p>
            <a:r>
              <a:rPr lang="el-GR" dirty="0" smtClean="0"/>
              <a:t>Οικονομετρικά </a:t>
            </a:r>
            <a:r>
              <a:rPr lang="el-GR" dirty="0"/>
              <a:t>μοντέλα</a:t>
            </a:r>
          </a:p>
        </p:txBody>
      </p:sp>
    </p:spTree>
    <p:extLst>
      <p:ext uri="{BB962C8B-B14F-4D97-AF65-F5344CB8AC3E}">
        <p14:creationId xmlns:p14="http://schemas.microsoft.com/office/powerpoint/2010/main" val="225498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Γιατί είναι Χρήσιμες οι Μέθοδοι Αριστοποίησης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🔹 3. Στρατηγικός </a:t>
            </a:r>
            <a:r>
              <a:rPr lang="el-GR" dirty="0" smtClean="0"/>
              <a:t>Σχεδιασμός</a:t>
            </a:r>
          </a:p>
          <a:p>
            <a:r>
              <a:rPr lang="el-GR" dirty="0" smtClean="0"/>
              <a:t>Επιλογή επενδύσεων</a:t>
            </a:r>
          </a:p>
          <a:p>
            <a:r>
              <a:rPr lang="el-GR" dirty="0" smtClean="0"/>
              <a:t>Διαχείριση παραγωγής</a:t>
            </a:r>
          </a:p>
          <a:p>
            <a:r>
              <a:rPr lang="el-GR" dirty="0" smtClean="0"/>
              <a:t>Βελτιστοποίηση </a:t>
            </a:r>
            <a:r>
              <a:rPr lang="el-GR" dirty="0"/>
              <a:t>εφοδιαστικής </a:t>
            </a:r>
            <a:r>
              <a:rPr lang="el-GR" dirty="0" smtClean="0"/>
              <a:t>αλυσίδας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🔹 </a:t>
            </a:r>
            <a:r>
              <a:rPr lang="el-GR" dirty="0"/>
              <a:t>4. Βάση για Σύγχρονα </a:t>
            </a:r>
            <a:r>
              <a:rPr lang="el-GR" dirty="0" smtClean="0"/>
              <a:t>Πεδία</a:t>
            </a:r>
          </a:p>
          <a:p>
            <a:r>
              <a:rPr lang="el-GR" dirty="0" err="1" smtClean="0"/>
              <a:t>Data</a:t>
            </a:r>
            <a:r>
              <a:rPr lang="el-GR" dirty="0" smtClean="0"/>
              <a:t> </a:t>
            </a:r>
            <a:r>
              <a:rPr lang="el-GR" dirty="0" err="1" smtClean="0"/>
              <a:t>Analytics</a:t>
            </a:r>
            <a:endParaRPr lang="el-GR" dirty="0" smtClean="0"/>
          </a:p>
          <a:p>
            <a:r>
              <a:rPr lang="el-GR" dirty="0" err="1" smtClean="0"/>
              <a:t>Machine</a:t>
            </a:r>
            <a:r>
              <a:rPr lang="el-GR" dirty="0" smtClean="0"/>
              <a:t> </a:t>
            </a:r>
            <a:r>
              <a:rPr lang="el-GR" dirty="0" err="1" smtClean="0"/>
              <a:t>Learning</a:t>
            </a:r>
            <a:endParaRPr lang="el-GR" dirty="0" smtClean="0"/>
          </a:p>
          <a:p>
            <a:r>
              <a:rPr lang="el-GR" dirty="0" smtClean="0"/>
              <a:t>Επιχειρησιακή </a:t>
            </a:r>
            <a:r>
              <a:rPr lang="el-GR" dirty="0"/>
              <a:t>Έρευνα</a:t>
            </a:r>
          </a:p>
        </p:txBody>
      </p:sp>
    </p:spTree>
    <p:extLst>
      <p:ext uri="{BB962C8B-B14F-4D97-AF65-F5344CB8AC3E}">
        <p14:creationId xmlns:p14="http://schemas.microsoft.com/office/powerpoint/2010/main" val="390619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Διοικητική διάσταση και αριστοποίηση αποφάσεων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Πώς μεγιστοποιούμε κέρδος;</a:t>
            </a:r>
          </a:p>
          <a:p>
            <a:r>
              <a:rPr lang="el-GR" dirty="0" smtClean="0"/>
              <a:t>Πώς ελαχιστοποιούμε κόστος;</a:t>
            </a:r>
          </a:p>
          <a:p>
            <a:r>
              <a:rPr lang="el-GR" dirty="0" smtClean="0"/>
              <a:t>Πώς κατανέμουμε σωστά πόρους;</a:t>
            </a:r>
          </a:p>
          <a:p>
            <a:r>
              <a:rPr lang="el-GR" dirty="0" smtClean="0"/>
              <a:t>Πώς επιλέγουμε τη βέλτιστη στρατηγική;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255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1: Μεγιστοποίηση Κέρδους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Μια επιχείρηση παράγει δύο προϊόντα Α και Β.</a:t>
            </a:r>
          </a:p>
          <a:p>
            <a:r>
              <a:rPr lang="el-GR" dirty="0" smtClean="0"/>
              <a:t>Κέρδος Α: 20€</a:t>
            </a:r>
          </a:p>
          <a:p>
            <a:r>
              <a:rPr lang="el-GR" dirty="0" smtClean="0"/>
              <a:t>Κέρδος Β: 30€</a:t>
            </a:r>
          </a:p>
          <a:p>
            <a:r>
              <a:rPr lang="el-GR" dirty="0" smtClean="0"/>
              <a:t>Περιορισμός: περιορισμένοι εργατοώρες</a:t>
            </a:r>
          </a:p>
          <a:p>
            <a:endParaRPr lang="el-GR" dirty="0"/>
          </a:p>
          <a:p>
            <a:r>
              <a:rPr lang="el-GR" dirty="0" smtClean="0"/>
              <a:t>Ερώτημα</a:t>
            </a:r>
            <a:r>
              <a:rPr lang="el-GR" dirty="0" smtClean="0"/>
              <a:t>: Πόσες </a:t>
            </a:r>
            <a:r>
              <a:rPr lang="el-GR" dirty="0" smtClean="0"/>
              <a:t>μονάδες από κάθε προϊόν πρέπει να παραχθούν;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765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2: Ελαχιστοποίηση Κόστους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Μια επιχείρηση θέλει να παράγει 1000 μονάδες προϊόντος.</a:t>
            </a:r>
          </a:p>
          <a:p>
            <a:pPr marL="0" indent="0">
              <a:buNone/>
            </a:pPr>
            <a:r>
              <a:rPr lang="el-GR" dirty="0" smtClean="0"/>
              <a:t>Υπάρχουν:</a:t>
            </a:r>
          </a:p>
          <a:p>
            <a:r>
              <a:rPr lang="el-GR" dirty="0" smtClean="0"/>
              <a:t>2 πρώτες ύλες </a:t>
            </a:r>
          </a:p>
          <a:p>
            <a:r>
              <a:rPr lang="el-GR" dirty="0" smtClean="0"/>
              <a:t>διαφορετικές τιμές</a:t>
            </a:r>
          </a:p>
          <a:p>
            <a:r>
              <a:rPr lang="el-GR" dirty="0" smtClean="0"/>
              <a:t>διαφορετική παραγωγικότητα</a:t>
            </a:r>
          </a:p>
          <a:p>
            <a:endParaRPr lang="el-GR" dirty="0"/>
          </a:p>
          <a:p>
            <a:r>
              <a:rPr lang="el-GR" dirty="0" smtClean="0"/>
              <a:t>Ερώτημα</a:t>
            </a:r>
            <a:r>
              <a:rPr lang="el-GR" dirty="0" smtClean="0"/>
              <a:t>: Ποιος </a:t>
            </a:r>
            <a:r>
              <a:rPr lang="el-GR" dirty="0" smtClean="0"/>
              <a:t>είναι ο φθηνότερος συνδυασμός;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054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3: Πρόβλεψη Πωλήσεων &amp; Διαφήμιση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Φανταστείτε ότι είστε οικονομικοί αναλυτές σε μια </a:t>
            </a:r>
            <a:r>
              <a:rPr lang="el-GR" dirty="0" smtClean="0"/>
              <a:t>εταιρεία.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Έχετε </a:t>
            </a:r>
            <a:r>
              <a:rPr lang="el-GR" dirty="0" smtClean="0"/>
              <a:t>ιστορικά </a:t>
            </a:r>
            <a:r>
              <a:rPr lang="el-GR" dirty="0" smtClean="0"/>
              <a:t>δεδομένα αναφορικά με τα: </a:t>
            </a:r>
          </a:p>
          <a:p>
            <a:r>
              <a:rPr lang="el-GR" dirty="0" smtClean="0"/>
              <a:t>Ποσά που δαπανήθηκαν σε </a:t>
            </a:r>
            <a:r>
              <a:rPr lang="el-GR" dirty="0" smtClean="0"/>
              <a:t>διαφήμιση και </a:t>
            </a:r>
            <a:r>
              <a:rPr lang="el-GR" dirty="0" smtClean="0"/>
              <a:t>πωλήσεις που απέφεραν.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Η διοίκηση θέλει να γνωρίζει </a:t>
            </a:r>
            <a:r>
              <a:rPr lang="el-GR" dirty="0" smtClean="0"/>
              <a:t>:</a:t>
            </a:r>
            <a:endParaRPr lang="el-GR" dirty="0" smtClean="0"/>
          </a:p>
          <a:p>
            <a:r>
              <a:rPr lang="el-GR" dirty="0" smtClean="0"/>
              <a:t>“Αν αυξήσουμε τη διαφήμιση κατά 1.000€, πόσο θα αυξηθούν οι πωλήσεις;”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796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3: Πρόβλεψη Πωλήσεων &amp; Διαφήμιση</a:t>
            </a:r>
            <a:endParaRPr lang="el-G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341598"/>
              </p:ext>
            </p:extLst>
          </p:nvPr>
        </p:nvGraphicFramePr>
        <p:xfrm>
          <a:off x="838200" y="3623106"/>
          <a:ext cx="7515688" cy="2194560"/>
        </p:xfrm>
        <a:graphic>
          <a:graphicData uri="http://schemas.openxmlformats.org/drawingml/2006/table">
            <a:tbl>
              <a:tblPr/>
              <a:tblGrid>
                <a:gridCol w="3757844">
                  <a:extLst>
                    <a:ext uri="{9D8B030D-6E8A-4147-A177-3AD203B41FA5}">
                      <a16:colId xmlns:a16="http://schemas.microsoft.com/office/drawing/2014/main" val="757677619"/>
                    </a:ext>
                  </a:extLst>
                </a:gridCol>
                <a:gridCol w="3757844">
                  <a:extLst>
                    <a:ext uri="{9D8B030D-6E8A-4147-A177-3AD203B41FA5}">
                      <a16:colId xmlns:a16="http://schemas.microsoft.com/office/drawing/2014/main" val="3314050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l-GR" dirty="0"/>
                        <a:t>Διαφήμιση (€ χιλ.)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Πωλήσεις (€ χιλ.)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855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398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0557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511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277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626166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77334" y="1930400"/>
            <a:ext cx="8743034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Παρακάτω δίνονται τα δεδομένα για την εν</a:t>
            </a:r>
            <a:r>
              <a:rPr kumimoji="0" lang="el-GR" altLang="el-G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λόγω</a:t>
            </a: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επιχείρηση: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altLang="el-G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Ερώτημα: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Ποια είναι η καλύτερη μαθηματική σχέση που συνδέει τη διαφήμιση με τις πωλήσεις;</a:t>
            </a:r>
          </a:p>
        </p:txBody>
      </p:sp>
    </p:spTree>
    <p:extLst>
      <p:ext uri="{BB962C8B-B14F-4D97-AF65-F5344CB8AC3E}">
        <p14:creationId xmlns:p14="http://schemas.microsoft.com/office/powerpoint/2010/main" val="210157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Πρόβλεψη Πωλήσεων &amp; Διαφήμιση</a:t>
            </a:r>
            <a:endParaRPr lang="el-GR" dirty="0"/>
          </a:p>
        </p:txBody>
      </p:sp>
      <p:pic>
        <p:nvPicPr>
          <p:cNvPr id="4098" name="Picture 2" descr="https://www.researchgate.net/publication/359862050/figure/fig1/AS%3A1143400770342914%401649619395176/Figure-Scatter-Plot-of-Sales-vs-Advertising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0"/>
          <a:stretch/>
        </p:blipFill>
        <p:spPr bwMode="auto">
          <a:xfrm>
            <a:off x="1175551" y="2495999"/>
            <a:ext cx="4070368" cy="2253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catter plot sales vs advertising 400 300 3 8 200 3 1 100...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0" b="4580"/>
          <a:stretch/>
        </p:blipFill>
        <p:spPr bwMode="auto">
          <a:xfrm>
            <a:off x="5761607" y="2028054"/>
            <a:ext cx="3293616" cy="335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80242" y="501358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 smtClean="0"/>
              <a:t>Κάθε σημείο αντιστοιχεί σε μία παρατήρηση (μήνα/περίοδο).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 smtClean="0"/>
              <a:t>Ο οριζόντιος άξονας: Διαφήμιση (€ χιλ.)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 smtClean="0"/>
              <a:t>Ο κάθετος άξονας: Πωλήσεις (€ χιλ.)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 smtClean="0"/>
              <a:t>Παρατηρούμε θετική συσχέτιση.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 smtClean="0"/>
              <a:t>Τα σημεία δεν βρίσκονται σε τέλεια ευθεία.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105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771</Words>
  <Application>Microsoft Office PowerPoint</Application>
  <PresentationFormat>Widescreen</PresentationFormat>
  <Paragraphs>167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Cambria Math</vt:lpstr>
      <vt:lpstr>Trebuchet MS</vt:lpstr>
      <vt:lpstr>Wingdings</vt:lpstr>
      <vt:lpstr>Wingdings 3</vt:lpstr>
      <vt:lpstr>Facet</vt:lpstr>
      <vt:lpstr>Θεωρία και Εφαρμογές Μεθόδων  Αριστοποίησης</vt:lpstr>
      <vt:lpstr>Γιατί είναι Χρήσιμες οι Μέθοδοι Αριστοποίησης</vt:lpstr>
      <vt:lpstr>Γιατί είναι Χρήσιμες οι Μέθοδοι Αριστοποίησης</vt:lpstr>
      <vt:lpstr>Διοικητική διάσταση και αριστοποίηση αποφάσεων  </vt:lpstr>
      <vt:lpstr>Παράδειγμα 1: Μεγιστοποίηση Κέρδους</vt:lpstr>
      <vt:lpstr>Παράδειγμα 2: Ελαχιστοποίηση Κόστους</vt:lpstr>
      <vt:lpstr>Παράδειγμα 3: Πρόβλεψη Πωλήσεων &amp; Διαφήμιση</vt:lpstr>
      <vt:lpstr>Παράδειγμα 3: Πρόβλεψη Πωλήσεων &amp; Διαφήμιση</vt:lpstr>
      <vt:lpstr>Πρόβλεψη Πωλήσεων &amp; Διαφήμιση</vt:lpstr>
      <vt:lpstr>Ερμηνεία </vt:lpstr>
      <vt:lpstr>Ερμηνεία </vt:lpstr>
      <vt:lpstr>Τι είναι Μαθηματικά η Αριστοποίηση;</vt:lpstr>
      <vt:lpstr>Η έννοια του περιορισμού </vt:lpstr>
      <vt:lpstr>Δομή Μαθήματος  </vt:lpstr>
      <vt:lpstr>Γιατί Χρειαζόμαστε Πίνακες; </vt:lpstr>
      <vt:lpstr>Εισαγωγή στους Πίνακες </vt:lpstr>
      <vt:lpstr>Οικονομικό Παράδειγμα</vt:lpstr>
      <vt:lpstr>Οικονομικό Παράδειγμα</vt:lpstr>
      <vt:lpstr>Εισαγωγή στους Πίνακες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tee</dc:creator>
  <cp:lastModifiedBy>tee</cp:lastModifiedBy>
  <cp:revision>17</cp:revision>
  <dcterms:created xsi:type="dcterms:W3CDTF">2026-02-26T13:00:59Z</dcterms:created>
  <dcterms:modified xsi:type="dcterms:W3CDTF">2026-02-26T14:41:39Z</dcterms:modified>
</cp:coreProperties>
</file>