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332" r:id="rId4"/>
  </p:sldMasterIdLst>
  <p:notesMasterIdLst>
    <p:notesMasterId r:id="rId24"/>
  </p:notesMasterIdLst>
  <p:handoutMasterIdLst>
    <p:handoutMasterId r:id="rId25"/>
  </p:handoutMasterIdLst>
  <p:sldIdLst>
    <p:sldId id="308" r:id="rId5"/>
    <p:sldId id="324" r:id="rId6"/>
    <p:sldId id="309" r:id="rId7"/>
    <p:sldId id="326" r:id="rId8"/>
    <p:sldId id="327" r:id="rId9"/>
    <p:sldId id="328" r:id="rId10"/>
    <p:sldId id="329" r:id="rId11"/>
    <p:sldId id="330" r:id="rId12"/>
    <p:sldId id="331" r:id="rId13"/>
    <p:sldId id="332" r:id="rId14"/>
    <p:sldId id="333" r:id="rId15"/>
    <p:sldId id="334" r:id="rId16"/>
    <p:sldId id="335" r:id="rId17"/>
    <p:sldId id="336" r:id="rId18"/>
    <p:sldId id="337" r:id="rId19"/>
    <p:sldId id="338" r:id="rId20"/>
    <p:sldId id="339" r:id="rId21"/>
    <p:sldId id="340" r:id="rId22"/>
    <p:sldId id="341" r:id="rId23"/>
  </p:sldIdLst>
  <p:sldSz cx="12192000" cy="6858000"/>
  <p:notesSz cx="6742113" cy="9872663"/>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09">
          <p15:clr>
            <a:srgbClr val="A4A3A4"/>
          </p15:clr>
        </p15:guide>
        <p15:guide id="2" pos="212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D2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35" autoAdjust="0"/>
    <p:restoredTop sz="99310" autoAdjust="0"/>
  </p:normalViewPr>
  <p:slideViewPr>
    <p:cSldViewPr snapToGrid="0">
      <p:cViewPr varScale="1">
        <p:scale>
          <a:sx n="113" d="100"/>
          <a:sy n="113" d="100"/>
        </p:scale>
        <p:origin x="432" y="114"/>
      </p:cViewPr>
      <p:guideLst>
        <p:guide orient="horz" pos="2160"/>
        <p:guide pos="3840"/>
      </p:guideLst>
    </p:cSldViewPr>
  </p:slideViewPr>
  <p:outlineViewPr>
    <p:cViewPr>
      <p:scale>
        <a:sx n="33" d="100"/>
        <a:sy n="33" d="100"/>
      </p:scale>
      <p:origin x="0" y="4872"/>
    </p:cViewPr>
  </p:outlineViewPr>
  <p:notesTextViewPr>
    <p:cViewPr>
      <p:scale>
        <a:sx n="1" d="1"/>
        <a:sy n="1" d="1"/>
      </p:scale>
      <p:origin x="0" y="0"/>
    </p:cViewPr>
  </p:notesTextViewPr>
  <p:notesViewPr>
    <p:cSldViewPr snapToGrid="0">
      <p:cViewPr varScale="1">
        <p:scale>
          <a:sx n="81" d="100"/>
          <a:sy n="81" d="100"/>
        </p:scale>
        <p:origin x="-3978" y="-102"/>
      </p:cViewPr>
      <p:guideLst>
        <p:guide orient="horz" pos="3109"/>
        <p:guide pos="212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000" cy="4953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a:p>
        </p:txBody>
      </p:sp>
      <p:sp>
        <p:nvSpPr>
          <p:cNvPr id="3" name="Date Placeholder 2"/>
          <p:cNvSpPr>
            <a:spLocks noGrp="1"/>
          </p:cNvSpPr>
          <p:nvPr>
            <p:ph type="dt" sz="quarter" idx="1"/>
          </p:nvPr>
        </p:nvSpPr>
        <p:spPr>
          <a:xfrm>
            <a:off x="3819525" y="0"/>
            <a:ext cx="2921000" cy="4953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E42E2881-9082-49EB-8321-6FBAFD089D7F}" type="datetimeFigureOut">
              <a:rPr lang="en-US"/>
              <a:pPr>
                <a:defRPr/>
              </a:pPr>
              <a:t>6/9/2026</a:t>
            </a:fld>
            <a:endParaRPr/>
          </a:p>
        </p:txBody>
      </p:sp>
      <p:sp>
        <p:nvSpPr>
          <p:cNvPr id="4" name="Footer Placeholder 3"/>
          <p:cNvSpPr>
            <a:spLocks noGrp="1"/>
          </p:cNvSpPr>
          <p:nvPr>
            <p:ph type="ftr" sz="quarter" idx="2"/>
          </p:nvPr>
        </p:nvSpPr>
        <p:spPr>
          <a:xfrm>
            <a:off x="0" y="9377363"/>
            <a:ext cx="2921000" cy="4953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a:p>
        </p:txBody>
      </p:sp>
      <p:sp>
        <p:nvSpPr>
          <p:cNvPr id="5" name="Slide Number Placeholder 4"/>
          <p:cNvSpPr>
            <a:spLocks noGrp="1"/>
          </p:cNvSpPr>
          <p:nvPr>
            <p:ph type="sldNum" sz="quarter" idx="3"/>
          </p:nvPr>
        </p:nvSpPr>
        <p:spPr>
          <a:xfrm>
            <a:off x="3819525" y="9377363"/>
            <a:ext cx="2921000" cy="4953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Euphemia" pitchFamily="34" charset="0"/>
              </a:defRPr>
            </a:lvl1pPr>
          </a:lstStyle>
          <a:p>
            <a:pPr>
              <a:defRPr/>
            </a:pPr>
            <a:fld id="{3AA3712C-9AE7-4A9E-BAF6-6F5E683B1C41}" type="slidenum">
              <a:rPr lang="el-GR" altLang="el-GR"/>
              <a:pPr>
                <a:defRPr/>
              </a:pPr>
              <a:t>‹#›</a:t>
            </a:fld>
            <a:endParaRPr lang="el-GR" altLang="el-G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000" cy="4953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a:p>
        </p:txBody>
      </p:sp>
      <p:sp>
        <p:nvSpPr>
          <p:cNvPr id="3" name="Date Placeholder 2"/>
          <p:cNvSpPr>
            <a:spLocks noGrp="1"/>
          </p:cNvSpPr>
          <p:nvPr>
            <p:ph type="dt" idx="1"/>
          </p:nvPr>
        </p:nvSpPr>
        <p:spPr>
          <a:xfrm>
            <a:off x="3819525" y="0"/>
            <a:ext cx="2921000" cy="4953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5CADCAC-99EC-421D-8CA1-1D0D56A14C8D}" type="datetimeFigureOut">
              <a:rPr lang="en-US"/>
              <a:pPr>
                <a:defRPr/>
              </a:pPr>
              <a:t>6/9/2026</a:t>
            </a:fld>
            <a:endParaRPr/>
          </a:p>
        </p:txBody>
      </p:sp>
      <p:sp>
        <p:nvSpPr>
          <p:cNvPr id="4" name="Slide Image Placeholder 3"/>
          <p:cNvSpPr>
            <a:spLocks noGrp="1" noRot="1" noChangeAspect="1"/>
          </p:cNvSpPr>
          <p:nvPr>
            <p:ph type="sldImg" idx="2"/>
          </p:nvPr>
        </p:nvSpPr>
        <p:spPr>
          <a:xfrm>
            <a:off x="411163" y="1235075"/>
            <a:ext cx="5919787" cy="3330575"/>
          </a:xfrm>
          <a:prstGeom prst="rect">
            <a:avLst/>
          </a:prstGeom>
          <a:noFill/>
          <a:ln w="12700">
            <a:solidFill>
              <a:prstClr val="black"/>
            </a:solidFill>
          </a:ln>
        </p:spPr>
        <p:txBody>
          <a:bodyPr vert="horz" lIns="91440" tIns="45720" rIns="91440" bIns="45720" rtlCol="0" anchor="ctr"/>
          <a:lstStyle/>
          <a:p>
            <a:pPr lvl="0"/>
            <a:endParaRPr noProof="0"/>
          </a:p>
        </p:txBody>
      </p:sp>
      <p:sp>
        <p:nvSpPr>
          <p:cNvPr id="5" name="Notes Placeholder 4"/>
          <p:cNvSpPr>
            <a:spLocks noGrp="1"/>
          </p:cNvSpPr>
          <p:nvPr>
            <p:ph type="body" sz="quarter" idx="3"/>
          </p:nvPr>
        </p:nvSpPr>
        <p:spPr>
          <a:xfrm>
            <a:off x="674688" y="4751388"/>
            <a:ext cx="5392737" cy="3886200"/>
          </a:xfrm>
          <a:prstGeom prst="rect">
            <a:avLst/>
          </a:prstGeom>
        </p:spPr>
        <p:txBody>
          <a:bodyPr vert="horz" lIns="91440" tIns="45720" rIns="91440" bIns="45720" rtlCol="0"/>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p:cNvSpPr>
            <a:spLocks noGrp="1"/>
          </p:cNvSpPr>
          <p:nvPr>
            <p:ph type="ftr" sz="quarter" idx="4"/>
          </p:nvPr>
        </p:nvSpPr>
        <p:spPr>
          <a:xfrm>
            <a:off x="0" y="9377363"/>
            <a:ext cx="2921000" cy="4953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a:p>
        </p:txBody>
      </p:sp>
      <p:sp>
        <p:nvSpPr>
          <p:cNvPr id="7" name="Slide Number Placeholder 6"/>
          <p:cNvSpPr>
            <a:spLocks noGrp="1"/>
          </p:cNvSpPr>
          <p:nvPr>
            <p:ph type="sldNum" sz="quarter" idx="5"/>
          </p:nvPr>
        </p:nvSpPr>
        <p:spPr>
          <a:xfrm>
            <a:off x="3819525" y="9377363"/>
            <a:ext cx="2921000" cy="4953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Euphemia" pitchFamily="34" charset="0"/>
              </a:defRPr>
            </a:lvl1pPr>
          </a:lstStyle>
          <a:p>
            <a:pPr>
              <a:defRPr/>
            </a:pPr>
            <a:fld id="{7D9DCB61-E1CB-4F40-9429-EFAA111619AC}"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44035" name="2 - Θέση σημειώσεων"/>
          <p:cNvSpPr>
            <a:spLocks noGrp="1"/>
          </p:cNvSpPr>
          <p:nvPr>
            <p:ph type="body" idx="1"/>
          </p:nvPr>
        </p:nvSpPr>
        <p:spPr bwMode="auto">
          <a:noFill/>
        </p:spPr>
        <p:txBody>
          <a:bodyPr wrap="square" numCol="1" anchor="t" anchorCtr="0" compatLnSpc="1">
            <a:prstTxWarp prst="textNoShape">
              <a:avLst/>
            </a:prstTxWarp>
          </a:bodyPr>
          <a:lstStyle/>
          <a:p>
            <a:endParaRPr lang="el-GR" altLang="el-GR"/>
          </a:p>
        </p:txBody>
      </p:sp>
      <p:sp>
        <p:nvSpPr>
          <p:cNvPr id="44036" name="3 - Θέση αριθμού διαφάνειας"/>
          <p:cNvSpPr>
            <a:spLocks noGrp="1" noChangeArrowheads="1"/>
          </p:cNvSpPr>
          <p:nvPr>
            <p:ph type="sldNum" sz="quarter" idx="5"/>
          </p:nvPr>
        </p:nvSpPr>
        <p:spPr bwMode="auto">
          <a:noFill/>
          <a:ln>
            <a:miter lim="800000"/>
            <a:headEnd/>
            <a:tailEnd/>
          </a:ln>
        </p:spPr>
        <p:txBody>
          <a:bodyPr/>
          <a:lstStyle/>
          <a:p>
            <a:fld id="{F7595448-3E1B-4D06-9793-7BACEAEA3370}" type="slidenum">
              <a:rPr lang="el-GR" altLang="el-GR" smtClean="0"/>
              <a:pPr/>
              <a:t>15</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30"/>
            <a:ext cx="103632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5" name="4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6" name="5 - Θέση αριθμού διαφάνειας"/>
          <p:cNvSpPr>
            <a:spLocks noGrp="1"/>
          </p:cNvSpPr>
          <p:nvPr>
            <p:ph type="sldNum" sz="quarter" idx="12"/>
          </p:nvPr>
        </p:nvSpPr>
        <p:spPr/>
        <p:txBody>
          <a:bodyPr/>
          <a:lstStyle>
            <a:lvl1pPr>
              <a:defRPr/>
            </a:lvl1pPr>
          </a:lstStyle>
          <a:p>
            <a:pPr>
              <a:defRPr/>
            </a:pPr>
            <a:fld id="{804DC924-5F32-4039-8B7E-2FDD93A6DE75}" type="slidenum">
              <a:rPr lang="en-US" altLang="el-GR"/>
              <a:pPr>
                <a:defRPr/>
              </a:pPr>
              <a:t>‹#›</a:t>
            </a:fld>
            <a:endParaRPr lang="en-US" altLang="el-G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5" name="4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6" name="5 - Θέση αριθμού διαφάνειας"/>
          <p:cNvSpPr>
            <a:spLocks noGrp="1"/>
          </p:cNvSpPr>
          <p:nvPr>
            <p:ph type="sldNum" sz="quarter" idx="12"/>
          </p:nvPr>
        </p:nvSpPr>
        <p:spPr/>
        <p:txBody>
          <a:bodyPr/>
          <a:lstStyle>
            <a:lvl1pPr>
              <a:defRPr/>
            </a:lvl1pPr>
          </a:lstStyle>
          <a:p>
            <a:pPr>
              <a:defRPr/>
            </a:pPr>
            <a:fld id="{C00897B0-AF3B-45DA-9587-EB1E3F4A82BD}" type="slidenum">
              <a:rPr lang="en-US" altLang="el-GR"/>
              <a:pPr>
                <a:defRPr/>
              </a:pPr>
              <a:t>‹#›</a:t>
            </a:fld>
            <a:endParaRPr lang="en-US" alt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5"/>
            <a:ext cx="103632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5" name="4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6" name="5 - Θέση αριθμού διαφάνειας"/>
          <p:cNvSpPr>
            <a:spLocks noGrp="1"/>
          </p:cNvSpPr>
          <p:nvPr>
            <p:ph type="sldNum" sz="quarter" idx="12"/>
          </p:nvPr>
        </p:nvSpPr>
        <p:spPr/>
        <p:txBody>
          <a:bodyPr/>
          <a:lstStyle>
            <a:lvl1pPr>
              <a:defRPr/>
            </a:lvl1pPr>
          </a:lstStyle>
          <a:p>
            <a:pPr>
              <a:defRPr/>
            </a:pPr>
            <a:fld id="{E24A7E08-DF64-48EA-968F-6A6006664D19}" type="slidenum">
              <a:rPr lang="en-GB" altLang="el-GR"/>
              <a:pPr>
                <a:defRPr/>
              </a:pPr>
              <a:t>‹#›</a:t>
            </a:fld>
            <a:endParaRPr lang="en-GB" altLang="el-G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6" name="5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7" name="6 - Θέση αριθμού διαφάνειας"/>
          <p:cNvSpPr>
            <a:spLocks noGrp="1"/>
          </p:cNvSpPr>
          <p:nvPr>
            <p:ph type="sldNum" sz="quarter" idx="12"/>
          </p:nvPr>
        </p:nvSpPr>
        <p:spPr/>
        <p:txBody>
          <a:bodyPr/>
          <a:lstStyle>
            <a:lvl1pPr>
              <a:defRPr/>
            </a:lvl1pPr>
          </a:lstStyle>
          <a:p>
            <a:pPr>
              <a:defRPr/>
            </a:pPr>
            <a:fld id="{1D2BE29D-CCB1-478D-B5D0-6720A6BD42AF}" type="slidenum">
              <a:rPr lang="en-GB" altLang="el-GR"/>
              <a:pPr>
                <a:defRPr/>
              </a:pPr>
              <a:t>‹#›</a:t>
            </a:fld>
            <a:endParaRPr lang="en-GB" altLang="el-G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0" y="274638"/>
            <a:ext cx="10972800" cy="1143000"/>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8" name="7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9" name="8 - Θέση αριθμού διαφάνειας"/>
          <p:cNvSpPr>
            <a:spLocks noGrp="1"/>
          </p:cNvSpPr>
          <p:nvPr>
            <p:ph type="sldNum" sz="quarter" idx="12"/>
          </p:nvPr>
        </p:nvSpPr>
        <p:spPr/>
        <p:txBody>
          <a:bodyPr/>
          <a:lstStyle>
            <a:lvl1pPr>
              <a:defRPr/>
            </a:lvl1pPr>
          </a:lstStyle>
          <a:p>
            <a:pPr>
              <a:defRPr/>
            </a:pPr>
            <a:fld id="{89618B9D-CB6D-4836-BDC7-5908901F6D14}" type="slidenum">
              <a:rPr lang="en-GB" altLang="el-GR"/>
              <a:pPr>
                <a:defRPr/>
              </a:pPr>
              <a:t>‹#›</a:t>
            </a:fld>
            <a:endParaRPr lang="en-GB" altLang="el-G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4" name="3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5" name="4 - Θέση αριθμού διαφάνειας"/>
          <p:cNvSpPr>
            <a:spLocks noGrp="1"/>
          </p:cNvSpPr>
          <p:nvPr>
            <p:ph type="sldNum" sz="quarter" idx="12"/>
          </p:nvPr>
        </p:nvSpPr>
        <p:spPr/>
        <p:txBody>
          <a:bodyPr/>
          <a:lstStyle>
            <a:lvl1pPr>
              <a:defRPr/>
            </a:lvl1pPr>
          </a:lstStyle>
          <a:p>
            <a:pPr>
              <a:defRPr/>
            </a:pPr>
            <a:fld id="{28A9B796-72A8-4572-A2EC-DF1E9DE36C9E}" type="slidenum">
              <a:rPr lang="en-GB" altLang="el-GR"/>
              <a:pPr>
                <a:defRPr/>
              </a:pPr>
              <a:t>‹#›</a:t>
            </a:fld>
            <a:endParaRPr lang="en-GB" altLang="el-G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3" name="2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4" name="3 - Θέση αριθμού διαφάνειας"/>
          <p:cNvSpPr>
            <a:spLocks noGrp="1"/>
          </p:cNvSpPr>
          <p:nvPr>
            <p:ph type="sldNum" sz="quarter" idx="12"/>
          </p:nvPr>
        </p:nvSpPr>
        <p:spPr/>
        <p:txBody>
          <a:bodyPr/>
          <a:lstStyle>
            <a:lvl1pPr>
              <a:defRPr/>
            </a:lvl1pPr>
          </a:lstStyle>
          <a:p>
            <a:pPr>
              <a:defRPr/>
            </a:pPr>
            <a:fld id="{738F0304-8241-45B4-B1C5-8A901C52EC7F}" type="slidenum">
              <a:rPr lang="en-GB" altLang="el-GR"/>
              <a:pPr>
                <a:defRPr/>
              </a:pPr>
              <a:t>‹#›</a:t>
            </a:fld>
            <a:endParaRPr lang="en-GB" altLang="el-G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3" y="273050"/>
            <a:ext cx="4011084"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6" name="5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7" name="6 - Θέση αριθμού διαφάνειας"/>
          <p:cNvSpPr>
            <a:spLocks noGrp="1"/>
          </p:cNvSpPr>
          <p:nvPr>
            <p:ph type="sldNum" sz="quarter" idx="12"/>
          </p:nvPr>
        </p:nvSpPr>
        <p:spPr/>
        <p:txBody>
          <a:bodyPr/>
          <a:lstStyle>
            <a:lvl1pPr>
              <a:defRPr/>
            </a:lvl1pPr>
          </a:lstStyle>
          <a:p>
            <a:pPr>
              <a:defRPr/>
            </a:pPr>
            <a:fld id="{3619D060-0A24-4B34-AF07-877E43634B4F}" type="slidenum">
              <a:rPr lang="en-GB" altLang="el-GR"/>
              <a:pPr>
                <a:defRPr/>
              </a:pPr>
              <a:t>‹#›</a:t>
            </a:fld>
            <a:endParaRPr lang="en-GB" altLang="el-G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6" name="5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7" name="6 - Θέση αριθμού διαφάνειας"/>
          <p:cNvSpPr>
            <a:spLocks noGrp="1"/>
          </p:cNvSpPr>
          <p:nvPr>
            <p:ph type="sldNum" sz="quarter" idx="12"/>
          </p:nvPr>
        </p:nvSpPr>
        <p:spPr/>
        <p:txBody>
          <a:bodyPr/>
          <a:lstStyle>
            <a:lvl1pPr>
              <a:defRPr/>
            </a:lvl1pPr>
          </a:lstStyle>
          <a:p>
            <a:pPr>
              <a:defRPr/>
            </a:pPr>
            <a:fld id="{D54DEB0F-6DBD-4853-9179-918690117CF9}" type="slidenum">
              <a:rPr lang="en-GB" altLang="el-GR"/>
              <a:pPr>
                <a:defRPr/>
              </a:pPr>
              <a:t>‹#›</a:t>
            </a:fld>
            <a:endParaRPr lang="en-GB" altLang="el-G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5" name="4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6" name="5 - Θέση αριθμού διαφάνειας"/>
          <p:cNvSpPr>
            <a:spLocks noGrp="1"/>
          </p:cNvSpPr>
          <p:nvPr>
            <p:ph type="sldNum" sz="quarter" idx="12"/>
          </p:nvPr>
        </p:nvSpPr>
        <p:spPr/>
        <p:txBody>
          <a:bodyPr/>
          <a:lstStyle>
            <a:lvl1pPr>
              <a:defRPr/>
            </a:lvl1pPr>
          </a:lstStyle>
          <a:p>
            <a:pPr>
              <a:defRPr/>
            </a:pPr>
            <a:fld id="{8415FE77-F138-4121-B688-1A1C2D761B7F}" type="slidenum">
              <a:rPr lang="en-GB" altLang="el-GR"/>
              <a:pPr>
                <a:defRPr/>
              </a:pPr>
              <a:t>‹#›</a:t>
            </a:fld>
            <a:endParaRPr lang="en-GB" altLang="el-GR"/>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11785600" y="274643"/>
            <a:ext cx="36576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812800" y="274643"/>
            <a:ext cx="107696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lvl1pPr>
              <a:defRPr/>
            </a:lvl1pPr>
          </a:lstStyle>
          <a:p>
            <a:pPr>
              <a:defRPr/>
            </a:pPr>
            <a:r>
              <a:rPr lang="el-GR"/>
              <a:t>07/11/2017</a:t>
            </a:r>
            <a:endParaRPr lang="en-US"/>
          </a:p>
        </p:txBody>
      </p:sp>
      <p:sp>
        <p:nvSpPr>
          <p:cNvPr id="5" name="4 - Θέση υποσέλιδου"/>
          <p:cNvSpPr>
            <a:spLocks noGrp="1"/>
          </p:cNvSpPr>
          <p:nvPr>
            <p:ph type="ftr" sz="quarter" idx="11"/>
          </p:nvPr>
        </p:nvSpPr>
        <p:spPr/>
        <p:txBody>
          <a:bodyPr/>
          <a:lstStyle>
            <a:lvl1pPr>
              <a:defRPr/>
            </a:lvl1pPr>
          </a:lstStyle>
          <a:p>
            <a:pPr>
              <a:defRPr/>
            </a:pPr>
            <a:r>
              <a:rPr lang="en-US"/>
              <a:t>Research Methods and Skills</a:t>
            </a:r>
          </a:p>
        </p:txBody>
      </p:sp>
      <p:sp>
        <p:nvSpPr>
          <p:cNvPr id="6" name="5 - Θέση αριθμού διαφάνειας"/>
          <p:cNvSpPr>
            <a:spLocks noGrp="1"/>
          </p:cNvSpPr>
          <p:nvPr>
            <p:ph type="sldNum" sz="quarter" idx="12"/>
          </p:nvPr>
        </p:nvSpPr>
        <p:spPr/>
        <p:txBody>
          <a:bodyPr/>
          <a:lstStyle>
            <a:lvl1pPr>
              <a:defRPr/>
            </a:lvl1pPr>
          </a:lstStyle>
          <a:p>
            <a:pPr>
              <a:defRPr/>
            </a:pPr>
            <a:fld id="{BE929AB7-25E0-47BC-8C3A-1036620973B8}" type="slidenum">
              <a:rPr lang="en-GB" altLang="el-GR"/>
              <a:pPr>
                <a:defRPr/>
              </a:pPr>
              <a:t>‹#›</a:t>
            </a:fld>
            <a:endParaRPr lang="en-GB" altLang="el-G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 Θέση τίτλου"/>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altLang="el-GR"/>
              <a:t>Kλικ για επεξεργασία του τίτλου</a:t>
            </a:r>
          </a:p>
        </p:txBody>
      </p:sp>
      <p:sp>
        <p:nvSpPr>
          <p:cNvPr id="1027" name="2 - Θέση κειμένου"/>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
        <p:nvSpPr>
          <p:cNvPr id="4" name="3 - Θέση ημερομηνίας"/>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cs typeface="Arial" charset="0"/>
              </a:defRPr>
            </a:lvl1pPr>
          </a:lstStyle>
          <a:p>
            <a:pPr>
              <a:defRPr/>
            </a:pPr>
            <a:r>
              <a:rPr lang="el-GR"/>
              <a:t>07/11/2017</a:t>
            </a:r>
            <a:endParaRPr lang="en-US"/>
          </a:p>
        </p:txBody>
      </p:sp>
      <p:sp>
        <p:nvSpPr>
          <p:cNvPr id="5" name="4 - Θέση υποσέλιδου"/>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cs typeface="Arial" charset="0"/>
              </a:defRPr>
            </a:lvl1pPr>
          </a:lstStyle>
          <a:p>
            <a:pPr>
              <a:defRPr/>
            </a:pPr>
            <a:r>
              <a:rPr lang="en-US"/>
              <a:t>Research Methods and Skills</a:t>
            </a:r>
          </a:p>
        </p:txBody>
      </p:sp>
      <p:sp>
        <p:nvSpPr>
          <p:cNvPr id="6" name="5 - Θέση αριθμού διαφάνειας"/>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984D69D-D6B3-4E28-85A0-F143C224C6A5}" type="slidenum">
              <a:rPr lang="en-US" altLang="el-GR"/>
              <a:pPr>
                <a:defRPr/>
              </a:pPr>
              <a:t>‹#›</a:t>
            </a:fld>
            <a:endParaRPr lang="en-US" altLang="el-GR"/>
          </a:p>
        </p:txBody>
      </p:sp>
    </p:spTree>
  </p:cSld>
  <p:clrMap bg1="lt1" tx1="dk1" bg2="lt2" tx2="dk2" accent1="accent1" accent2="accent2" accent3="accent3" accent4="accent4" accent5="accent5" accent6="accent6" hlink="hlink" folHlink="folHlink"/>
  <p:sldLayoutIdLst>
    <p:sldLayoutId id="2147484873" r:id="rId1"/>
    <p:sldLayoutId id="2147484874" r:id="rId2"/>
    <p:sldLayoutId id="2147484875" r:id="rId3"/>
    <p:sldLayoutId id="2147484876" r:id="rId4"/>
    <p:sldLayoutId id="2147484877" r:id="rId5"/>
    <p:sldLayoutId id="2147484878" r:id="rId6"/>
    <p:sldLayoutId id="2147484879" r:id="rId7"/>
    <p:sldLayoutId id="2147484880" r:id="rId8"/>
    <p:sldLayoutId id="2147484881" r:id="rId9"/>
    <p:sldLayoutId id="2147484882" r:id="rId10"/>
    <p:sldLayoutId id="2147484883" r:id="rId11"/>
  </p:sldLayoutIdLst>
  <p:transition spd="med">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6 - Θέση αριθμού διαφάνειας"/>
          <p:cNvSpPr>
            <a:spLocks noGrp="1" noChangeArrowheads="1"/>
          </p:cNvSpPr>
          <p:nvPr>
            <p:ph type="sldNum" sz="quarter" idx="12"/>
          </p:nvPr>
        </p:nvSpPr>
        <p:spPr bwMode="auto">
          <a:noFill/>
          <a:ln>
            <a:miter lim="800000"/>
            <a:headEnd/>
            <a:tailEnd/>
          </a:ln>
        </p:spPr>
        <p:txBody>
          <a:bodyPr/>
          <a:lstStyle/>
          <a:p>
            <a:fld id="{31DF75DC-2997-42F7-9D7B-2C336DAEFC91}" type="slidenum">
              <a:rPr lang="en-US" altLang="el-GR" smtClean="0"/>
              <a:pPr/>
              <a:t>1</a:t>
            </a:fld>
            <a:endParaRPr lang="en-US" altLang="el-GR"/>
          </a:p>
        </p:txBody>
      </p:sp>
      <p:sp>
        <p:nvSpPr>
          <p:cNvPr id="11268" name="8 - Ορθογώνιο"/>
          <p:cNvSpPr>
            <a:spLocks noChangeArrowheads="1"/>
          </p:cNvSpPr>
          <p:nvPr/>
        </p:nvSpPr>
        <p:spPr bwMode="auto">
          <a:xfrm>
            <a:off x="3254375" y="2182813"/>
            <a:ext cx="6615113" cy="985837"/>
          </a:xfrm>
          <a:prstGeom prst="rect">
            <a:avLst/>
          </a:prstGeom>
          <a:noFill/>
          <a:ln w="9525">
            <a:noFill/>
            <a:miter lim="800000"/>
            <a:headEnd/>
            <a:tailEnd/>
          </a:ln>
        </p:spPr>
        <p:txBody>
          <a:bodyPr>
            <a:spAutoFit/>
          </a:bodyPr>
          <a:lstStyle/>
          <a:p>
            <a:pPr algn="ctr" eaLnBrk="1" hangingPunct="1"/>
            <a:endParaRPr lang="el-GR" altLang="el-GR"/>
          </a:p>
          <a:p>
            <a:pPr algn="ctr" eaLnBrk="1" hangingPunct="1"/>
            <a:endParaRPr lang="el-GR" altLang="el-GR" sz="4000">
              <a:latin typeface="Times New Roman" pitchFamily="18" charset="0"/>
              <a:cs typeface="Times New Roman" pitchFamily="18" charset="0"/>
            </a:endParaRPr>
          </a:p>
        </p:txBody>
      </p:sp>
      <p:sp>
        <p:nvSpPr>
          <p:cNvPr id="11269" name="9 - Ορθογώνιο"/>
          <p:cNvSpPr>
            <a:spLocks noChangeArrowheads="1"/>
          </p:cNvSpPr>
          <p:nvPr/>
        </p:nvSpPr>
        <p:spPr bwMode="auto">
          <a:xfrm>
            <a:off x="3048000" y="3781425"/>
            <a:ext cx="6985000" cy="1508125"/>
          </a:xfrm>
          <a:prstGeom prst="rect">
            <a:avLst/>
          </a:prstGeom>
          <a:noFill/>
          <a:ln w="9525">
            <a:noFill/>
            <a:miter lim="800000"/>
            <a:headEnd/>
            <a:tailEnd/>
          </a:ln>
        </p:spPr>
        <p:txBody>
          <a:bodyPr>
            <a:spAutoFit/>
          </a:bodyPr>
          <a:lstStyle/>
          <a:p>
            <a:pPr algn="ctr" eaLnBrk="1" hangingPunct="1"/>
            <a:endParaRPr lang="el-GR" altLang="el-GR"/>
          </a:p>
          <a:p>
            <a:pPr algn="ctr" eaLnBrk="1" hangingPunct="1"/>
            <a:endParaRPr lang="el-GR" altLang="el-GR"/>
          </a:p>
          <a:p>
            <a:pPr algn="ctr" eaLnBrk="1" hangingPunct="1"/>
            <a:r>
              <a:rPr lang="el-GR" altLang="el-GR"/>
              <a:t> </a:t>
            </a:r>
            <a:r>
              <a:rPr lang="el-GR" altLang="el-GR" sz="2800" b="1">
                <a:latin typeface="Times New Roman" pitchFamily="18" charset="0"/>
                <a:cs typeface="Times New Roman" pitchFamily="18" charset="0"/>
              </a:rPr>
              <a:t>ΔΙΑΠΡΑΓΜΑΤΕΥΣΕΙΣ ΚΑΙ ΕΠΙΛΥΣΗ ΔΙΑΦΟΡΩΝ </a:t>
            </a:r>
            <a:endParaRPr lang="el-GR" altLang="el-GR" sz="2800">
              <a:latin typeface="Times New Roman" pitchFamily="18" charset="0"/>
              <a:cs typeface="Times New Roman" pitchFamily="18" charset="0"/>
            </a:endParaRPr>
          </a:p>
        </p:txBody>
      </p:sp>
      <p:pic>
        <p:nvPicPr>
          <p:cNvPr id="11270" name="Picture 7" descr="C:\Users\User\Desktop\2logos.png"/>
          <p:cNvPicPr>
            <a:picLocks noChangeAspect="1" noChangeArrowheads="1"/>
          </p:cNvPicPr>
          <p:nvPr/>
        </p:nvPicPr>
        <p:blipFill>
          <a:blip r:embed="rId2"/>
          <a:srcRect/>
          <a:stretch>
            <a:fillRect/>
          </a:stretch>
        </p:blipFill>
        <p:spPr bwMode="auto">
          <a:xfrm>
            <a:off x="280988" y="280988"/>
            <a:ext cx="5381625" cy="1423987"/>
          </a:xfrm>
          <a:prstGeom prst="rect">
            <a:avLst/>
          </a:prstGeom>
          <a:noFill/>
          <a:ln w="9525">
            <a:noFill/>
            <a:miter lim="800000"/>
            <a:headEnd/>
            <a:tailEnd/>
          </a:ln>
        </p:spPr>
      </p:pic>
      <p:pic>
        <p:nvPicPr>
          <p:cNvPr id="11271" name="Picture 8" descr="C:\Users\User\Desktop\logo-tmimatos.png"/>
          <p:cNvPicPr>
            <a:picLocks noChangeAspect="1" noChangeArrowheads="1"/>
          </p:cNvPicPr>
          <p:nvPr/>
        </p:nvPicPr>
        <p:blipFill>
          <a:blip r:embed="rId3"/>
          <a:srcRect/>
          <a:stretch>
            <a:fillRect/>
          </a:stretch>
        </p:blipFill>
        <p:spPr bwMode="auto">
          <a:xfrm>
            <a:off x="6435725" y="422275"/>
            <a:ext cx="5756275" cy="2197100"/>
          </a:xfrm>
          <a:prstGeom prst="rect">
            <a:avLst/>
          </a:prstGeom>
          <a:noFill/>
          <a:ln w="9525">
            <a:noFill/>
            <a:miter lim="800000"/>
            <a:headEnd/>
            <a:tailEnd/>
          </a:ln>
        </p:spPr>
      </p:pic>
      <p:pic>
        <p:nvPicPr>
          <p:cNvPr id="11272" name="Picture 9" descr="C:\Users\User\Desktop\logo-met.png"/>
          <p:cNvPicPr>
            <a:picLocks noChangeAspect="1" noChangeArrowheads="1"/>
          </p:cNvPicPr>
          <p:nvPr/>
        </p:nvPicPr>
        <p:blipFill>
          <a:blip r:embed="rId4"/>
          <a:srcRect/>
          <a:stretch>
            <a:fillRect/>
          </a:stretch>
        </p:blipFill>
        <p:spPr bwMode="auto">
          <a:xfrm>
            <a:off x="263525" y="2039938"/>
            <a:ext cx="1863725" cy="1970087"/>
          </a:xfrm>
          <a:prstGeom prst="rect">
            <a:avLst/>
          </a:prstGeom>
          <a:noFill/>
          <a:ln w="9525">
            <a:noFill/>
            <a:miter lim="800000"/>
            <a:headEnd/>
            <a:tailEnd/>
          </a:ln>
        </p:spPr>
      </p:pic>
      <p:pic>
        <p:nvPicPr>
          <p:cNvPr id="11273" name="Picture 9" descr="C:\Users\User\Desktop\handshake-7239620_640.jpg"/>
          <p:cNvPicPr>
            <a:picLocks noChangeAspect="1" noChangeArrowheads="1"/>
          </p:cNvPicPr>
          <p:nvPr/>
        </p:nvPicPr>
        <p:blipFill>
          <a:blip r:embed="rId5"/>
          <a:srcRect/>
          <a:stretch>
            <a:fillRect/>
          </a:stretch>
        </p:blipFill>
        <p:spPr bwMode="auto">
          <a:xfrm>
            <a:off x="4402138" y="2355850"/>
            <a:ext cx="3378200" cy="1922463"/>
          </a:xfrm>
          <a:prstGeom prst="rect">
            <a:avLst/>
          </a:prstGeom>
          <a:noFill/>
          <a:ln w="9525">
            <a:noFill/>
            <a:miter lim="800000"/>
            <a:headEnd/>
            <a:tailEnd/>
          </a:ln>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5 - Τίτλος"/>
          <p:cNvSpPr>
            <a:spLocks noGrp="1"/>
          </p:cNvSpPr>
          <p:nvPr>
            <p:ph type="title"/>
          </p:nvPr>
        </p:nvSpPr>
        <p:spPr>
          <a:xfrm>
            <a:off x="609600" y="123825"/>
            <a:ext cx="10972800" cy="395288"/>
          </a:xfrm>
        </p:spPr>
        <p:txBody>
          <a:bodyPr/>
          <a:lstStyle/>
          <a:p>
            <a:pPr eaLnBrk="1" hangingPunct="1"/>
            <a:r>
              <a:rPr lang="el-GR" altLang="el-GR" sz="1600" b="1" dirty="0">
                <a:latin typeface="Times New Roman" pitchFamily="18" charset="0"/>
                <a:cs typeface="Times New Roman" pitchFamily="18" charset="0"/>
              </a:rPr>
              <a:t>Περιεχόμενα σημερινού μαθήματος </a:t>
            </a:r>
          </a:p>
        </p:txBody>
      </p:sp>
      <p:sp>
        <p:nvSpPr>
          <p:cNvPr id="12291" name="1 - Θέση περιεχομένου"/>
          <p:cNvSpPr>
            <a:spLocks noGrp="1"/>
          </p:cNvSpPr>
          <p:nvPr>
            <p:ph idx="1"/>
          </p:nvPr>
        </p:nvSpPr>
        <p:spPr>
          <a:xfrm>
            <a:off x="581025" y="503238"/>
            <a:ext cx="11263313" cy="6194425"/>
          </a:xfrm>
        </p:spPr>
        <p:txBody>
          <a:bodyPr/>
          <a:lstStyle/>
          <a:p>
            <a:pPr eaLnBrk="1" hangingPunct="1">
              <a:buFont typeface="Wingdings 3" pitchFamily="18" charset="2"/>
              <a:buNone/>
            </a:pPr>
            <a:r>
              <a:rPr lang="el-GR" altLang="el-GR" sz="1600" dirty="0">
                <a:cs typeface="Arial" charset="0"/>
              </a:rPr>
              <a:t>Μέρος ΙΙ : </a:t>
            </a:r>
          </a:p>
          <a:p>
            <a:pPr eaLnBrk="1" hangingPunct="1">
              <a:buFont typeface="Wingdings 3" pitchFamily="18" charset="2"/>
              <a:buNone/>
            </a:pPr>
            <a:r>
              <a:rPr lang="el-GR" altLang="el-GR" sz="1600" dirty="0">
                <a:cs typeface="Arial" charset="0"/>
              </a:rPr>
              <a:t>Κεφάλαιο 5: Συγκρούσεις &amp; επίλυση διαφορών</a:t>
            </a:r>
          </a:p>
          <a:p>
            <a:pPr eaLnBrk="1" hangingPunct="1"/>
            <a:r>
              <a:rPr lang="el-GR" altLang="el-GR" sz="1600" dirty="0">
                <a:cs typeface="Arial" charset="0"/>
              </a:rPr>
              <a:t>Είδη και αιτίες συγκρούσεων</a:t>
            </a:r>
          </a:p>
          <a:p>
            <a:pPr eaLnBrk="1" hangingPunct="1"/>
            <a:r>
              <a:rPr lang="el-GR" altLang="el-GR" sz="1600" dirty="0">
                <a:cs typeface="Arial" charset="0"/>
              </a:rPr>
              <a:t>Στρατηγικές &amp; τακτικές επίλυσης συγκρούσεων</a:t>
            </a:r>
          </a:p>
          <a:p>
            <a:pPr eaLnBrk="1" hangingPunct="1"/>
            <a:r>
              <a:rPr lang="el-GR" altLang="el-GR" sz="1600" dirty="0">
                <a:cs typeface="Arial" charset="0"/>
              </a:rPr>
              <a:t>Η συναίνεση και η δύναμη της συγγνώμης</a:t>
            </a:r>
          </a:p>
          <a:p>
            <a:pPr eaLnBrk="1" hangingPunct="1"/>
            <a:r>
              <a:rPr lang="el-GR" altLang="el-GR" sz="1600" dirty="0">
                <a:cs typeface="Arial" charset="0"/>
              </a:rPr>
              <a:t>Επίλυση διαφορών (ένας προς έναν)</a:t>
            </a:r>
          </a:p>
          <a:p>
            <a:pPr eaLnBrk="1" hangingPunct="1"/>
            <a:r>
              <a:rPr lang="el-GR" altLang="el-GR" sz="1600" dirty="0">
                <a:cs typeface="Arial" charset="0"/>
              </a:rPr>
              <a:t>Ανάμειξη ενός τρίτου μέρους</a:t>
            </a:r>
          </a:p>
          <a:p>
            <a:pPr eaLnBrk="1" hangingPunct="1"/>
            <a:r>
              <a:rPr lang="el-GR" altLang="el-GR" sz="1600" dirty="0">
                <a:cs typeface="Arial" charset="0"/>
              </a:rPr>
              <a:t>Μεσολάβηση</a:t>
            </a:r>
          </a:p>
          <a:p>
            <a:pPr eaLnBrk="1" hangingPunct="1"/>
            <a:r>
              <a:rPr lang="el-GR" altLang="el-GR" sz="1600" dirty="0">
                <a:cs typeface="Arial" charset="0"/>
              </a:rPr>
              <a:t>Κοινοτική διαμεσολάβηση</a:t>
            </a:r>
          </a:p>
          <a:p>
            <a:pPr eaLnBrk="1" hangingPunct="1"/>
            <a:r>
              <a:rPr lang="el-GR" altLang="el-GR" sz="1600" dirty="0">
                <a:cs typeface="Arial" charset="0"/>
              </a:rPr>
              <a:t>Διαμεσολάβηση σε σχέση με τα ανθρώπινα δικαιώματα</a:t>
            </a:r>
          </a:p>
          <a:p>
            <a:pPr eaLnBrk="1" hangingPunct="1"/>
            <a:r>
              <a:rPr lang="el-GR" altLang="el-GR" sz="1600" dirty="0">
                <a:cs typeface="Arial" charset="0"/>
              </a:rPr>
              <a:t>Διαιτησία</a:t>
            </a:r>
          </a:p>
          <a:p>
            <a:pPr eaLnBrk="1" hangingPunct="1"/>
            <a:r>
              <a:rPr lang="el-GR" altLang="el-GR" sz="1600" dirty="0">
                <a:cs typeface="Arial" charset="0"/>
              </a:rPr>
              <a:t>Δικαστική Διεκδίκηση: Αστικό δικαστήριο/Δικαστήριο μικροδιαφορών  </a:t>
            </a:r>
          </a:p>
          <a:p>
            <a:pPr eaLnBrk="1" hangingPunct="1"/>
            <a:r>
              <a:rPr lang="el-GR" altLang="el-GR" sz="1600" dirty="0">
                <a:cs typeface="Arial" charset="0"/>
              </a:rPr>
              <a:t>Ηλεκτρονική επίλυση διαφορών</a:t>
            </a:r>
          </a:p>
          <a:p>
            <a:pPr eaLnBrk="1" hangingPunct="1">
              <a:buFont typeface="Arial" charset="0"/>
              <a:buNone/>
            </a:pPr>
            <a:endParaRPr lang="el-GR" altLang="el-GR" sz="1600" dirty="0">
              <a:cs typeface="Arial" charset="0"/>
            </a:endParaRPr>
          </a:p>
        </p:txBody>
      </p:sp>
      <p:sp>
        <p:nvSpPr>
          <p:cNvPr id="12292" name="6 - Θέση αριθμού διαφάνειας"/>
          <p:cNvSpPr>
            <a:spLocks noGrp="1" noChangeArrowheads="1"/>
          </p:cNvSpPr>
          <p:nvPr>
            <p:ph type="sldNum" sz="quarter" idx="12"/>
          </p:nvPr>
        </p:nvSpPr>
        <p:spPr bwMode="auto">
          <a:noFill/>
          <a:ln>
            <a:miter lim="800000"/>
            <a:headEnd/>
            <a:tailEnd/>
          </a:ln>
        </p:spPr>
        <p:txBody>
          <a:bodyPr/>
          <a:lstStyle/>
          <a:p>
            <a:fld id="{AA1E784A-F477-4C1A-87B6-009189642003}" type="slidenum">
              <a:rPr lang="en-US" altLang="el-GR" smtClean="0"/>
              <a:pPr/>
              <a:t>2</a:t>
            </a:fld>
            <a:endParaRPr lang="en-US" altLang="el-G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50875" y="274638"/>
            <a:ext cx="10931525" cy="674687"/>
          </a:xfrm>
        </p:spPr>
        <p:txBody>
          <a:bodyPr rtlCol="0">
            <a:normAutofit fontScale="90000"/>
          </a:bodyPr>
          <a:lstStyle/>
          <a:p>
            <a:pPr eaLnBrk="1" fontAlgn="auto" hangingPunct="1">
              <a:spcAft>
                <a:spcPts val="0"/>
              </a:spcAft>
              <a:defRPr/>
            </a:pPr>
            <a:r>
              <a:rPr lang="en-US" dirty="0"/>
              <a:t> </a:t>
            </a:r>
            <a:r>
              <a:rPr lang="el-GR" sz="1800" b="1" dirty="0">
                <a:latin typeface="+mn-lt"/>
                <a:cs typeface="Times New Roman" pitchFamily="18" charset="0"/>
              </a:rPr>
              <a:t>Σκοποί σημερινού μαθήματος </a:t>
            </a:r>
            <a:endParaRPr lang="en-US" sz="1800" b="1" dirty="0">
              <a:latin typeface="+mn-lt"/>
              <a:cs typeface="Times New Roman" pitchFamily="18" charset="0"/>
            </a:endParaRPr>
          </a:p>
        </p:txBody>
      </p:sp>
      <p:sp>
        <p:nvSpPr>
          <p:cNvPr id="3" name="Θέση περιεχομένου 2"/>
          <p:cNvSpPr>
            <a:spLocks noGrp="1"/>
          </p:cNvSpPr>
          <p:nvPr>
            <p:ph idx="1"/>
          </p:nvPr>
        </p:nvSpPr>
        <p:spPr>
          <a:xfrm>
            <a:off x="609600" y="1004888"/>
            <a:ext cx="10477500" cy="5572125"/>
          </a:xfrm>
        </p:spPr>
        <p:txBody>
          <a:bodyPr rtlCol="0">
            <a:normAutofit/>
          </a:bodyPr>
          <a:lstStyle/>
          <a:p>
            <a:pPr algn="just" eaLnBrk="1" fontAlgn="auto" hangingPunct="1">
              <a:spcAft>
                <a:spcPts val="0"/>
              </a:spcAft>
              <a:buFont typeface="Arial" panose="020B0604020202020204" pitchFamily="34" charset="0"/>
              <a:buNone/>
              <a:defRPr/>
            </a:pPr>
            <a:r>
              <a:rPr lang="el-GR" sz="1600" dirty="0"/>
              <a:t> </a:t>
            </a:r>
          </a:p>
          <a:p>
            <a:pPr marL="365760" indent="-256032" eaLnBrk="1" fontAlgn="auto" hangingPunct="1">
              <a:spcAft>
                <a:spcPts val="0"/>
              </a:spcAft>
              <a:buFont typeface="Arial" panose="020B0604020202020204" pitchFamily="34" charset="0"/>
              <a:buChar char="•"/>
              <a:defRPr/>
            </a:pPr>
            <a:r>
              <a:rPr lang="el-GR" sz="1600" dirty="0"/>
              <a:t>Να αναγνωρίζεις τα είδη και τα αίτια των συγκρούσεων</a:t>
            </a:r>
          </a:p>
          <a:p>
            <a:pPr marL="365760" indent="-256032" eaLnBrk="1" fontAlgn="auto" hangingPunct="1">
              <a:spcAft>
                <a:spcPts val="0"/>
              </a:spcAft>
              <a:buFont typeface="Arial" panose="020B0604020202020204" pitchFamily="34" charset="0"/>
              <a:buChar char="•"/>
              <a:defRPr/>
            </a:pPr>
            <a:r>
              <a:rPr lang="el-GR" sz="1600" dirty="0"/>
              <a:t>Να αντιλαμβάνεσαι κατά πόσο οι δηλώσεις που γίνονται κατά την διαπραγμάτευση διέπονται από συμφέροντα/δικαιώματα ή στρατηγικές ισχύος</a:t>
            </a:r>
          </a:p>
          <a:p>
            <a:pPr marL="365760" indent="-256032" eaLnBrk="1" fontAlgn="auto" hangingPunct="1">
              <a:spcAft>
                <a:spcPts val="0"/>
              </a:spcAft>
              <a:buFont typeface="Arial" panose="020B0604020202020204" pitchFamily="34" charset="0"/>
              <a:buChar char="•"/>
              <a:defRPr/>
            </a:pPr>
            <a:r>
              <a:rPr lang="el-GR" sz="1600" dirty="0"/>
              <a:t>Να μπορείς να αναπτύξεις αποτελεσματικές στρατηγικές για την επίλυση συγκρούσεων </a:t>
            </a:r>
          </a:p>
          <a:p>
            <a:pPr marL="365760" indent="-256032" eaLnBrk="1" fontAlgn="auto" hangingPunct="1">
              <a:spcAft>
                <a:spcPts val="0"/>
              </a:spcAft>
              <a:buFont typeface="Arial" panose="020B0604020202020204" pitchFamily="34" charset="0"/>
              <a:buChar char="•"/>
              <a:defRPr/>
            </a:pPr>
            <a:r>
              <a:rPr lang="el-GR" sz="1600" dirty="0"/>
              <a:t>Να αναγνωρίζεις πλεονεκτήματα &amp; μειονεκτήματα της διαπροσωπικής επίλυσης διαφορών/της μεσολάβησης/της διαιτησίας/ και των νομικών κινήσεων σε περίπτωση διαφορών  </a:t>
            </a:r>
          </a:p>
          <a:p>
            <a:pPr marL="365760" indent="-256032" eaLnBrk="1" fontAlgn="auto" hangingPunct="1">
              <a:spcAft>
                <a:spcPts val="0"/>
              </a:spcAft>
              <a:buFont typeface="Arial" panose="020B0604020202020204" pitchFamily="34" charset="0"/>
              <a:buChar char="•"/>
              <a:defRPr/>
            </a:pPr>
            <a:r>
              <a:rPr lang="el-GR" sz="1600" dirty="0"/>
              <a:t>Να αξιολογήσεις την αποτελεσματικότητα μιας συγκεκριμένης αιτιολογίας</a:t>
            </a:r>
          </a:p>
          <a:p>
            <a:pPr marL="365760" indent="-256032" eaLnBrk="1" fontAlgn="auto" hangingPunct="1">
              <a:spcAft>
                <a:spcPts val="0"/>
              </a:spcAft>
              <a:buFont typeface="Arial" panose="020B0604020202020204" pitchFamily="34" charset="0"/>
              <a:buChar char="•"/>
              <a:defRPr/>
            </a:pPr>
            <a:r>
              <a:rPr lang="el-GR" sz="1600" dirty="0"/>
              <a:t>Να προτείνεις την κατάλληλη μέθοδο επίλυσης διαφορών με βάση τα χαρακτηριστικά της σύγκρουσης</a:t>
            </a:r>
          </a:p>
        </p:txBody>
      </p:sp>
      <p:sp>
        <p:nvSpPr>
          <p:cNvPr id="13316" name="4 - Θέση αριθμού διαφάνειας"/>
          <p:cNvSpPr>
            <a:spLocks noGrp="1" noChangeArrowheads="1"/>
          </p:cNvSpPr>
          <p:nvPr>
            <p:ph type="sldNum" sz="quarter" idx="12"/>
          </p:nvPr>
        </p:nvSpPr>
        <p:spPr bwMode="auto">
          <a:noFill/>
          <a:ln>
            <a:miter lim="800000"/>
            <a:headEnd/>
            <a:tailEnd/>
          </a:ln>
        </p:spPr>
        <p:txBody>
          <a:bodyPr/>
          <a:lstStyle/>
          <a:p>
            <a:fld id="{622E8272-3F35-49B6-A014-2823F0A440DC}" type="slidenum">
              <a:rPr lang="en-US" altLang="el-GR" smtClean="0"/>
              <a:pPr/>
              <a:t>3</a:t>
            </a:fld>
            <a:endParaRPr lang="en-US" altLang="el-G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1 - Θέση περιεχομένου"/>
          <p:cNvSpPr>
            <a:spLocks noGrp="1"/>
          </p:cNvSpPr>
          <p:nvPr>
            <p:ph idx="1"/>
          </p:nvPr>
        </p:nvSpPr>
        <p:spPr>
          <a:xfrm>
            <a:off x="577850" y="271463"/>
            <a:ext cx="11004550" cy="5735637"/>
          </a:xfrm>
        </p:spPr>
        <p:txBody>
          <a:bodyPr/>
          <a:lstStyle/>
          <a:p>
            <a:pPr eaLnBrk="1" hangingPunct="1"/>
            <a:r>
              <a:rPr lang="el-GR" altLang="el-GR" sz="1600" u="sng"/>
              <a:t>Εισαγωγή</a:t>
            </a:r>
          </a:p>
          <a:p>
            <a:pPr eaLnBrk="1" hangingPunct="1"/>
            <a:endParaRPr lang="el-GR" altLang="el-GR" sz="1600" u="sng"/>
          </a:p>
          <a:p>
            <a:pPr eaLnBrk="1" hangingPunct="1">
              <a:buFont typeface="Arial" charset="0"/>
              <a:buNone/>
            </a:pPr>
            <a:endParaRPr lang="el-GR" altLang="el-GR" sz="1600" u="sng"/>
          </a:p>
          <a:p>
            <a:pPr algn="just" eaLnBrk="1" hangingPunct="1"/>
            <a:r>
              <a:rPr lang="el-GR" altLang="el-GR" sz="1600"/>
              <a:t>Στις 15 Ιανουαρίου 2009, η πτήση 1549 της US Airways απογειώθηκε από τη Νέα Υόρκη με προορισμό το Σάρλοτ. Λίγα λεπτά μετά την απογείωση, το αεροσκάφος συγκρούστηκε με σμήνος πουλιών, με αποτέλεσμα την πλήρη απώλεια ισχύος και στους δύο κινητήρες. Ο κυβερνήτης Chesley “Sully” Sullenberger και ο συγκυβερνήτης Jeffery Skiles κλήθηκαν να διαχειριστούν μια εξαιρετικά κρίσιμη κατάσταση. Ο Skiles εκτέλεσε τις προβλεπόμενες διαδικασίες έκτακτης ανάγκης, ενώ ο Sullenberger ανέλαβε τον έλεγχο του αεροσκάφους. Η απόφαση για αναγκαστική προσθαλάσσωση στον ποταμό Hudson οδήγησε στη διάσωση και των 155 επιβαινόντων, αποτελώντας χαρακτηριστικό παράδειγμα αποτελεσματικής συνεργασίας πληρώματος και σωστής λήψης αποφάσεων υπό πίεση (παράδειγμα συνεργασίας χωρίς σύγκρουση)</a:t>
            </a:r>
          </a:p>
          <a:p>
            <a:pPr algn="just" eaLnBrk="1" hangingPunct="1"/>
            <a:endParaRPr lang="el-GR" altLang="el-GR" sz="1600"/>
          </a:p>
          <a:p>
            <a:pPr algn="just" eaLnBrk="1" hangingPunct="1"/>
            <a:r>
              <a:rPr lang="el-GR" altLang="el-GR" sz="1600"/>
              <a:t>Σε μια πολυκατοικία στο κέντρο της πόλης, δύο γείτονες διαφωνούσαν επί χρόνια για τη χρήση μιας κοινόχρηστης αυλής. Ο ένας ήθελε να τη χρησιμοποιεί ως χώρο στάθμευσης, ενώ ο άλλος την θεωρούσε απαραίτητη για την πρόσβαση και τον φωτισμό του διαμερίσματός του. Παρά τις επανειλημμένες συζητήσεις και τις προσπάθειες συμβιβασμού, καμία πλευρά δεν υποχώρησε. Η σύγκρουση κλιμακώθηκε, οι καταγγελίες πολλαπλασιάστηκαν και τελικά η υπόθεση οδηγήθηκε στα δικαστήρια. (Το παράδειγμα αυτό δείχνει πώς η αδυναμία επικοινωνίας και έγκαιρης συνεννόησης μπορεί να μετατρέψει μια καθημερινή διαφωνία σε μακροχρόνια νομική αντιπαράθεση )</a:t>
            </a:r>
          </a:p>
          <a:p>
            <a:pPr algn="just" eaLnBrk="1" hangingPunct="1"/>
            <a:endParaRPr lang="el-GR" altLang="el-GR" sz="1600"/>
          </a:p>
          <a:p>
            <a:pPr algn="just" eaLnBrk="1" hangingPunct="1"/>
            <a:r>
              <a:rPr lang="el-GR" altLang="el-GR" sz="1600"/>
              <a:t>Αυτό το κεφάλαιο θα μας βοηθήσει να βρούμε τρόπους/μεθόδους επίλυσης διαφορών</a:t>
            </a:r>
          </a:p>
          <a:p>
            <a:pPr algn="just" eaLnBrk="1" hangingPunct="1"/>
            <a:endParaRPr lang="el-GR" altLang="el-GR" sz="1600"/>
          </a:p>
          <a:p>
            <a:pPr eaLnBrk="1" hangingPunct="1">
              <a:buFont typeface="Wingdings 3" pitchFamily="18" charset="2"/>
              <a:buNone/>
            </a:pPr>
            <a:endParaRPr lang="el-GR" altLang="el-GR" sz="1600"/>
          </a:p>
          <a:p>
            <a:pPr eaLnBrk="1" hangingPunct="1">
              <a:buFont typeface="Wingdings 3" pitchFamily="18" charset="2"/>
              <a:buNone/>
            </a:pPr>
            <a:endParaRPr lang="el-GR" altLang="el-GR" sz="1600"/>
          </a:p>
          <a:p>
            <a:pPr eaLnBrk="1" hangingPunct="1">
              <a:buFont typeface="Wingdings 3" pitchFamily="18" charset="2"/>
              <a:buNone/>
            </a:pPr>
            <a:endParaRPr lang="el-GR" altLang="el-GR" sz="1600"/>
          </a:p>
          <a:p>
            <a:pPr eaLnBrk="1" hangingPunct="1">
              <a:buFont typeface="Wingdings 3" pitchFamily="18" charset="2"/>
              <a:buNone/>
            </a:pPr>
            <a:endParaRPr lang="el-GR" altLang="el-GR" sz="1600"/>
          </a:p>
          <a:p>
            <a:pPr eaLnBrk="1" hangingPunct="1">
              <a:buFont typeface="Wingdings 3" pitchFamily="18" charset="2"/>
              <a:buNone/>
            </a:pPr>
            <a:endParaRPr lang="el-GR" altLang="el-GR" sz="1600"/>
          </a:p>
          <a:p>
            <a:pPr eaLnBrk="1" hangingPunct="1">
              <a:buFont typeface="Wingdings 3" pitchFamily="18" charset="2"/>
              <a:buNone/>
            </a:pPr>
            <a:endParaRPr lang="el-GR" altLang="el-GR" sz="1600"/>
          </a:p>
          <a:p>
            <a:pPr eaLnBrk="1" hangingPunct="1">
              <a:buFont typeface="Wingdings 3" pitchFamily="18" charset="2"/>
              <a:buNone/>
            </a:pPr>
            <a:endParaRPr lang="el-GR" altLang="el-GR" sz="1600"/>
          </a:p>
        </p:txBody>
      </p:sp>
      <p:sp>
        <p:nvSpPr>
          <p:cNvPr id="14339" name="6 - Θέση αριθμού διαφάνειας"/>
          <p:cNvSpPr>
            <a:spLocks noGrp="1" noChangeArrowheads="1"/>
          </p:cNvSpPr>
          <p:nvPr>
            <p:ph type="sldNum" sz="quarter" idx="12"/>
          </p:nvPr>
        </p:nvSpPr>
        <p:spPr bwMode="auto">
          <a:noFill/>
          <a:ln>
            <a:miter lim="800000"/>
            <a:headEnd/>
            <a:tailEnd/>
          </a:ln>
        </p:spPr>
        <p:txBody>
          <a:bodyPr/>
          <a:lstStyle/>
          <a:p>
            <a:fld id="{C191104A-87E9-4F4A-A046-13753C1B5608}" type="slidenum">
              <a:rPr lang="en-US" altLang="el-GR" smtClean="0"/>
              <a:pPr/>
              <a:t>4</a:t>
            </a:fld>
            <a:endParaRPr lang="en-US" altLang="el-G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115888"/>
            <a:ext cx="10972800" cy="477837"/>
          </a:xfrm>
        </p:spPr>
        <p:txBody>
          <a:bodyPr rtlCol="0">
            <a:normAutofit/>
          </a:bodyPr>
          <a:lstStyle/>
          <a:p>
            <a:pPr eaLnBrk="1" fontAlgn="auto" hangingPunct="1">
              <a:spcAft>
                <a:spcPts val="0"/>
              </a:spcAft>
              <a:defRPr/>
            </a:pPr>
            <a:r>
              <a:rPr lang="el-GR" sz="1600" b="1" dirty="0">
                <a:latin typeface="+mn-lt"/>
              </a:rPr>
              <a:t>ΣΥΓΚΡΟΥΣΕΙΣ</a:t>
            </a:r>
          </a:p>
        </p:txBody>
      </p:sp>
      <p:sp>
        <p:nvSpPr>
          <p:cNvPr id="15363" name="1 - Θέση περιεχομένου"/>
          <p:cNvSpPr>
            <a:spLocks noGrp="1"/>
          </p:cNvSpPr>
          <p:nvPr>
            <p:ph idx="1"/>
          </p:nvPr>
        </p:nvSpPr>
        <p:spPr>
          <a:xfrm>
            <a:off x="609600" y="601663"/>
            <a:ext cx="10972800" cy="6037262"/>
          </a:xfrm>
        </p:spPr>
        <p:txBody>
          <a:bodyPr/>
          <a:lstStyle/>
          <a:p>
            <a:pPr algn="just" eaLnBrk="1" hangingPunct="1"/>
            <a:r>
              <a:rPr lang="el-GR" altLang="el-GR" sz="1600" b="1" dirty="0"/>
              <a:t>Σύγκρουση</a:t>
            </a:r>
            <a:r>
              <a:rPr lang="el-GR" altLang="el-GR" sz="1600" dirty="0"/>
              <a:t> είναι η κατάσταση όπου δύο ή περισσότερα άτομα ή ομάδες διαφωνούν επειδή θέλουν διαφορετικά πράγματα ή αντιλαμβάνονται διαφορετικά την ίδια κατάσταση. Μπορεί να ποικίλει από κάτι ασήμαντο και εύκολα </a:t>
            </a:r>
            <a:r>
              <a:rPr lang="el-GR" altLang="el-GR" sz="1600" dirty="0" err="1"/>
              <a:t>επιλύσιμο</a:t>
            </a:r>
            <a:r>
              <a:rPr lang="el-GR" altLang="el-GR" sz="1600" dirty="0"/>
              <a:t> έως κάτι πολύ πιο έντονο ακόμα και βίαιο.</a:t>
            </a:r>
          </a:p>
          <a:p>
            <a:pPr algn="just" eaLnBrk="1" hangingPunct="1">
              <a:buFont typeface="Arial" charset="0"/>
              <a:buNone/>
            </a:pPr>
            <a:r>
              <a:rPr lang="el-GR" altLang="el-GR" sz="1600" dirty="0"/>
              <a:t>        Παράδειγμα: Μια κατασκευαστική εταιρεία επιθυμεί να αναθέσει την εκτέλεση ενός έργου σε μια εξειδικευμένη τεχνική εταιρεία. Η πρώτη δίνει προτεραιότητα στο χαμηλό κόστος και στη σύντομη παράδοση, ενώ η δεύτερη ζητά υψηλότερη αμοιβή και περισσότερο χρόνο, ώστε να διασφαλίσει την ποιότητα και την ασφάλεια του έργου. Παρότι και οι δύο πλευρές ενδιαφέρονται για τη συνεργασία, η σύγκρουση προκύπτει από τα αντικρουόμενα συμφέροντα σχετικά με το κόστος, το χρονοδιάγραμμα και τα πρότυπα ποιότητας.</a:t>
            </a:r>
          </a:p>
          <a:p>
            <a:pPr algn="just" eaLnBrk="1" hangingPunct="1"/>
            <a:r>
              <a:rPr lang="en-US" altLang="el-GR" sz="1600" u="sng" dirty="0"/>
              <a:t>Fisher:</a:t>
            </a:r>
            <a:r>
              <a:rPr lang="en-US" altLang="el-GR" sz="1600" dirty="0"/>
              <a:t> </a:t>
            </a:r>
            <a:r>
              <a:rPr lang="el-GR" altLang="el-GR" sz="1600" dirty="0"/>
              <a:t>Οι συγκρούσεις </a:t>
            </a:r>
            <a:r>
              <a:rPr lang="el-GR" altLang="el-GR" sz="1600" b="1" dirty="0"/>
              <a:t>δεν υπάρχουν “από μόνες τους” στον έξω κόσμο</a:t>
            </a:r>
            <a:r>
              <a:rPr lang="el-GR" altLang="el-GR" sz="1600" dirty="0"/>
              <a:t>. Δηλαδή, δεν είναι τα αντικειμενικά γεγονότα ή η πραγματικότητα που κάνουν τους ανθρώπους να τσακώνονται. Αυτό που δημιουργεί τη σύγκρουση είναι </a:t>
            </a:r>
            <a:r>
              <a:rPr lang="el-GR" altLang="el-GR" sz="1600" b="1" dirty="0"/>
              <a:t>ο τρόπος που οι άνθρωποι αντιλαμβάνονται, ερμηνεύουν και νιώθουν για την κατάσταση</a:t>
            </a:r>
            <a:r>
              <a:rPr lang="el-GR" altLang="el-GR" sz="1600" dirty="0"/>
              <a:t>.</a:t>
            </a:r>
          </a:p>
          <a:p>
            <a:pPr algn="just" eaLnBrk="1" hangingPunct="1">
              <a:buFont typeface="Arial" charset="0"/>
              <a:buNone/>
            </a:pPr>
            <a:r>
              <a:rPr lang="el-GR" altLang="el-GR" sz="1600" dirty="0"/>
              <a:t>        Παράδειγμα: Αν δύο εταιρείες διαφωνούν για μια τιμή έργου, δεν είναι η τιμή από μόνη της που φέρνει τη σύγκρουση. Η σύγκρουση προκύπτει επειδή η μία πλευρά νιώθει ότι αδικείται ή ότι η άλλη δεν σέβεται τα συμφέροντά της. Αν όλοι βλέπανε την κατάσταση με τον ίδιο τρόπο, η διαφωνία μπορεί να λυθεί χωρίς τσακωμό.</a:t>
            </a:r>
          </a:p>
          <a:p>
            <a:pPr algn="just" eaLnBrk="1" hangingPunct="1">
              <a:buFont typeface="Arial" charset="0"/>
              <a:buNone/>
            </a:pPr>
            <a:endParaRPr lang="el-GR" altLang="el-GR" sz="1600" u="sng" dirty="0"/>
          </a:p>
        </p:txBody>
      </p:sp>
      <p:sp>
        <p:nvSpPr>
          <p:cNvPr id="15364" name="3 - Θέση αριθμού διαφάνειας"/>
          <p:cNvSpPr>
            <a:spLocks noGrp="1" noChangeArrowheads="1"/>
          </p:cNvSpPr>
          <p:nvPr>
            <p:ph type="sldNum" sz="quarter" idx="12"/>
          </p:nvPr>
        </p:nvSpPr>
        <p:spPr bwMode="auto">
          <a:noFill/>
          <a:ln>
            <a:miter lim="800000"/>
            <a:headEnd/>
            <a:tailEnd/>
          </a:ln>
        </p:spPr>
        <p:txBody>
          <a:bodyPr/>
          <a:lstStyle/>
          <a:p>
            <a:fld id="{50280E22-1D31-4BBF-8FA4-7FB88C987C68}" type="slidenum">
              <a:rPr lang="en-US" altLang="el-GR" smtClean="0"/>
              <a:pPr/>
              <a:t>5</a:t>
            </a:fld>
            <a:endParaRPr lang="en-US" altLang="el-G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274638"/>
            <a:ext cx="10972800" cy="854075"/>
          </a:xfrm>
        </p:spPr>
        <p:txBody>
          <a:bodyPr rtlCol="0">
            <a:normAutofit/>
          </a:bodyPr>
          <a:lstStyle/>
          <a:p>
            <a:pPr eaLnBrk="1" fontAlgn="auto" hangingPunct="1">
              <a:spcAft>
                <a:spcPts val="0"/>
              </a:spcAft>
              <a:defRPr/>
            </a:pPr>
            <a:r>
              <a:rPr lang="el-GR" sz="1600" b="1" dirty="0">
                <a:latin typeface="+mn-lt"/>
              </a:rPr>
              <a:t>ΕΙΔΗ ΣΥΓΚΡΟΥΣΕΩΝ</a:t>
            </a:r>
          </a:p>
        </p:txBody>
      </p:sp>
      <p:sp>
        <p:nvSpPr>
          <p:cNvPr id="16387" name="1 - Θέση περιεχομένου"/>
          <p:cNvSpPr>
            <a:spLocks noGrp="1"/>
          </p:cNvSpPr>
          <p:nvPr>
            <p:ph idx="1"/>
          </p:nvPr>
        </p:nvSpPr>
        <p:spPr>
          <a:xfrm>
            <a:off x="609600" y="1136650"/>
            <a:ext cx="10972800" cy="5346700"/>
          </a:xfrm>
        </p:spPr>
        <p:txBody>
          <a:bodyPr/>
          <a:lstStyle/>
          <a:p>
            <a:pPr algn="just"/>
            <a:r>
              <a:rPr lang="el-GR" altLang="el-GR" sz="1600" u="sng" dirty="0"/>
              <a:t>Ουσιώδης σύγκρουση</a:t>
            </a:r>
            <a:r>
              <a:rPr lang="el-GR" altLang="el-GR" sz="1600" dirty="0"/>
              <a:t>: είναι αποτέλεσμα διαφορών που σχετίζονται με ουσιώδη ή διαπροσωπικά ζητήματα, μπορεί να ανακύψει σε σχέση με επιθυμητά αποτελέσματα ή διαδικασίες. Παράδειγμα: το ημερήσιο κόστος (ουσιώδες ζήτημα) που προσφέρει μια συμβουλευτική εταιρεία σε μια τεχνική εταιρεία προκειμένου ως αντάλλαγμα να παρέχει τις συμβουλές της.  </a:t>
            </a:r>
          </a:p>
          <a:p>
            <a:pPr algn="just">
              <a:buFont typeface="Wingdings" pitchFamily="2" charset="2"/>
              <a:buChar char="ü"/>
            </a:pPr>
            <a:r>
              <a:rPr lang="el-GR" altLang="el-GR" sz="1600" dirty="0"/>
              <a:t>Η σύγκρουση αυτή σε μικρά επίπεδα μπορεί να είναι λειτουργική – Αν ποτέ δεν προκαλούμε ή δεν αμφισβητούμε </a:t>
            </a:r>
            <a:r>
              <a:rPr lang="el-GR" altLang="el-GR" sz="1600" dirty="0" err="1"/>
              <a:t>ό,τι</a:t>
            </a:r>
            <a:r>
              <a:rPr lang="el-GR" altLang="el-GR" sz="1600" dirty="0"/>
              <a:t> υφίσταται συνεχίζουμε να κάνουμε αυτό που κάναμε πάντα και παραμένουμε εκεί που ήμασταν πάντα. Η σύγκρουση θα πρέπει να γίνεται αντικείμενο σωστής διαχείρισης, ώστε να μην ξεφύγει από τον έλεγχο.</a:t>
            </a:r>
          </a:p>
          <a:p>
            <a:pPr algn="just">
              <a:buFont typeface="Wingdings" pitchFamily="2" charset="2"/>
              <a:buChar char="ü"/>
            </a:pPr>
            <a:r>
              <a:rPr lang="el-GR" altLang="el-GR" sz="1600" dirty="0"/>
              <a:t>Μπορεί να είναι εγγενής στους ρόλους των ατόμων που εμπλέκονται.</a:t>
            </a:r>
          </a:p>
          <a:p>
            <a:pPr algn="just"/>
            <a:r>
              <a:rPr lang="el-GR" altLang="el-GR" sz="1600" u="sng" dirty="0"/>
              <a:t>Σύγκρουση σχέσης</a:t>
            </a:r>
            <a:r>
              <a:rPr lang="el-GR" altLang="el-GR" sz="1600" dirty="0"/>
              <a:t>: βασίζεται στην ύπαρξη διαπροσωπικών διαφορών και είναι πάντα μη λειτουργική. Όλοι βρισκόμαστε κατά καιρούς σε διαφωνία με κάποιον, πχ. με κάποιο μέλος της οικογένειας μας, με κάποιον γείτονα, με έναν φίλο, με κάποιον συνάδελφο. Στη σχέση μας με τους άλλους υπάρχει ένα φάσμα από αυτούς που σεβόμαστε, αγαπάμε, θαυμάζουμε έως αυτούς που ανεχόμαστε με το ζόρι. Πολλές φορές συνυπάρχουμε με άτομα που δεν συμπαθούμε από ανάγκη.</a:t>
            </a:r>
          </a:p>
          <a:p>
            <a:pPr algn="just">
              <a:buFont typeface="Wingdings" pitchFamily="2" charset="2"/>
              <a:buChar char="ü"/>
            </a:pPr>
            <a:r>
              <a:rPr lang="el-GR" altLang="el-GR" sz="1600" dirty="0"/>
              <a:t>Μπορεί να προκύψει από εσφαλμένες αντιλήψεις, συναισθήματα και κακή επικοινωνία. Αν κάποιος σε μια διαπραγμάτευση προσπαθήσει να σε εκμεταλλευτεί, είναι πιθανόν και εσύ να επιλέξεις μια διανεμητική διαπραγμάτευση.</a:t>
            </a:r>
          </a:p>
          <a:p>
            <a:pPr algn="just">
              <a:buFont typeface="Wingdings" pitchFamily="2" charset="2"/>
              <a:buChar char="ü"/>
            </a:pPr>
            <a:r>
              <a:rPr lang="el-GR" altLang="el-GR" sz="1600" dirty="0"/>
              <a:t>Η έλλειψη εμπιστοσύνης οδηγεί σε σύγκρουση σχέσης και αμυντικές συμπεριφορές. Αν δεν σε εμπιστεύομαι, δεν θα με εμπιστευτείς και εσύ. Η επίλυση της διαμάχης θα είναι δύσκολη και θα κυριαρχεί αμυντική διάθεση.</a:t>
            </a:r>
          </a:p>
          <a:p>
            <a:pPr algn="just">
              <a:buFont typeface="Wingdings" pitchFamily="2" charset="2"/>
              <a:buChar char="ü"/>
            </a:pPr>
            <a:r>
              <a:rPr lang="el-GR" altLang="el-GR" sz="1600" dirty="0"/>
              <a:t>Η σχέση μπορεί να είναι τεταμένη επειδή τα εμπλεκόμενα μέρη δεν είναι συμβατά, ή γιατί υπάρχει μια προϊστορία μεταξύ των πλευρών.</a:t>
            </a:r>
          </a:p>
          <a:p>
            <a:pPr eaLnBrk="1" hangingPunct="1"/>
            <a:endParaRPr lang="el-GR" altLang="el-GR" sz="1600" dirty="0"/>
          </a:p>
        </p:txBody>
      </p:sp>
      <p:sp>
        <p:nvSpPr>
          <p:cNvPr id="16388" name="3 - Θέση αριθμού διαφάνειας"/>
          <p:cNvSpPr>
            <a:spLocks noGrp="1" noChangeArrowheads="1"/>
          </p:cNvSpPr>
          <p:nvPr>
            <p:ph type="sldNum" sz="quarter" idx="12"/>
          </p:nvPr>
        </p:nvSpPr>
        <p:spPr bwMode="auto">
          <a:noFill/>
          <a:ln>
            <a:miter lim="800000"/>
            <a:headEnd/>
            <a:tailEnd/>
          </a:ln>
        </p:spPr>
        <p:txBody>
          <a:bodyPr/>
          <a:lstStyle/>
          <a:p>
            <a:fld id="{EA6CEBC2-9228-4E5A-9F88-E453E2FAC4A7}" type="slidenum">
              <a:rPr lang="en-US" altLang="el-GR" smtClean="0"/>
              <a:pPr/>
              <a:t>6</a:t>
            </a:fld>
            <a:endParaRPr lang="en-US" altLang="el-G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131763"/>
            <a:ext cx="10972800" cy="635000"/>
          </a:xfrm>
        </p:spPr>
        <p:txBody>
          <a:bodyPr rtlCol="0">
            <a:normAutofit fontScale="90000"/>
          </a:bodyPr>
          <a:lstStyle/>
          <a:p>
            <a:pPr eaLnBrk="1" fontAlgn="auto" hangingPunct="1">
              <a:spcAft>
                <a:spcPts val="0"/>
              </a:spcAft>
              <a:defRPr/>
            </a:pPr>
            <a:br>
              <a:rPr lang="el-GR" sz="1600" dirty="0"/>
            </a:br>
            <a:r>
              <a:rPr lang="el-GR" sz="1800" b="1" dirty="0"/>
              <a:t>ΤΡΟΦΗ ΓΙΑ ΣΚΕΨΗ:</a:t>
            </a:r>
            <a:br>
              <a:rPr lang="el-GR" sz="1800" b="1" dirty="0"/>
            </a:br>
            <a:endParaRPr lang="el-GR" sz="1800" b="1" dirty="0">
              <a:latin typeface="+mn-lt"/>
            </a:endParaRPr>
          </a:p>
        </p:txBody>
      </p:sp>
      <p:sp>
        <p:nvSpPr>
          <p:cNvPr id="17411" name="1 - Θέση περιεχομένου"/>
          <p:cNvSpPr>
            <a:spLocks noGrp="1"/>
          </p:cNvSpPr>
          <p:nvPr>
            <p:ph idx="1"/>
          </p:nvPr>
        </p:nvSpPr>
        <p:spPr>
          <a:xfrm>
            <a:off x="609600" y="733425"/>
            <a:ext cx="11269663" cy="5692775"/>
          </a:xfrm>
        </p:spPr>
        <p:txBody>
          <a:bodyPr/>
          <a:lstStyle/>
          <a:p>
            <a:pPr algn="ctr"/>
            <a:endParaRPr lang="el-GR" altLang="el-GR" sz="1600"/>
          </a:p>
          <a:p>
            <a:pPr algn="ctr"/>
            <a:endParaRPr lang="el-GR" altLang="el-GR" sz="1600"/>
          </a:p>
          <a:p>
            <a:pPr algn="ctr"/>
            <a:endParaRPr lang="el-GR" altLang="el-GR" sz="1600"/>
          </a:p>
          <a:p>
            <a:pPr algn="ctr"/>
            <a:r>
              <a:rPr lang="el-GR" altLang="el-GR" sz="1600"/>
              <a:t>Σκέψου ανθρώπους που αντιπαθείς. Τι βρίσκεις πιο ενοχλητικό σε αυτούς ?</a:t>
            </a:r>
          </a:p>
          <a:p>
            <a:pPr algn="ctr">
              <a:buFont typeface="Arial" charset="0"/>
              <a:buNone/>
            </a:pPr>
            <a:endParaRPr lang="el-GR" altLang="el-GR" sz="1600"/>
          </a:p>
          <a:p>
            <a:pPr algn="ctr"/>
            <a:r>
              <a:rPr lang="el-GR" altLang="el-GR" sz="1600"/>
              <a:t>Τι είδους συμπεριφορές σε κάνουν να μην εμπιστεύεσαι κάποιον?</a:t>
            </a:r>
          </a:p>
          <a:p>
            <a:pPr algn="ctr">
              <a:buFont typeface="Arial" charset="0"/>
              <a:buNone/>
            </a:pPr>
            <a:endParaRPr lang="el-GR" altLang="el-GR" sz="1600"/>
          </a:p>
          <a:p>
            <a:pPr algn="ctr"/>
            <a:r>
              <a:rPr lang="el-GR" altLang="el-GR" sz="1600"/>
              <a:t>Τι θα μπορούσε να κάνει κάποιος για να κερδίσει την εμπιστοσύνη σου ?</a:t>
            </a:r>
          </a:p>
          <a:p>
            <a:pPr algn="ctr" eaLnBrk="1" hangingPunct="1">
              <a:buFont typeface="Arial" charset="0"/>
              <a:buNone/>
            </a:pPr>
            <a:endParaRPr lang="el-GR" altLang="el-GR" sz="1600"/>
          </a:p>
        </p:txBody>
      </p:sp>
      <p:sp>
        <p:nvSpPr>
          <p:cNvPr id="17412" name="3 - Θέση αριθμού διαφάνειας"/>
          <p:cNvSpPr>
            <a:spLocks noGrp="1" noChangeArrowheads="1"/>
          </p:cNvSpPr>
          <p:nvPr>
            <p:ph type="sldNum" sz="quarter" idx="12"/>
          </p:nvPr>
        </p:nvSpPr>
        <p:spPr bwMode="auto">
          <a:noFill/>
          <a:ln>
            <a:miter lim="800000"/>
            <a:headEnd/>
            <a:tailEnd/>
          </a:ln>
        </p:spPr>
        <p:txBody>
          <a:bodyPr/>
          <a:lstStyle/>
          <a:p>
            <a:fld id="{030EF805-FC76-4AF6-8BF4-7661DEEE549B}" type="slidenum">
              <a:rPr lang="en-US" altLang="el-GR" smtClean="0"/>
              <a:pPr/>
              <a:t>7</a:t>
            </a:fld>
            <a:endParaRPr lang="en-US" altLang="el-G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157163"/>
            <a:ext cx="10972800" cy="436562"/>
          </a:xfrm>
        </p:spPr>
        <p:txBody>
          <a:bodyPr rtlCol="0">
            <a:noAutofit/>
          </a:bodyPr>
          <a:lstStyle/>
          <a:p>
            <a:pPr eaLnBrk="1" fontAlgn="auto" hangingPunct="1">
              <a:spcAft>
                <a:spcPts val="0"/>
              </a:spcAft>
              <a:defRPr/>
            </a:pPr>
            <a:r>
              <a:rPr lang="el-GR" sz="1600" b="1" dirty="0"/>
              <a:t>ΣΤΡΑΤΗΓΙΚΕΣ ΚΑΙ ΤΑΚΤΙΚΕΣ ΕΠΙΛΥΣΗΣ ΣΥΓΚΡΟΥΣΕΩΝ</a:t>
            </a:r>
            <a:br>
              <a:rPr lang="el-GR" sz="1600" b="1" dirty="0"/>
            </a:br>
            <a:endParaRPr lang="el-GR" sz="1600" b="1" dirty="0">
              <a:latin typeface="+mn-lt"/>
            </a:endParaRPr>
          </a:p>
        </p:txBody>
      </p:sp>
      <p:sp>
        <p:nvSpPr>
          <p:cNvPr id="18435" name="1 - Θέση περιεχομένου"/>
          <p:cNvSpPr>
            <a:spLocks noGrp="1"/>
          </p:cNvSpPr>
          <p:nvPr>
            <p:ph idx="1"/>
          </p:nvPr>
        </p:nvSpPr>
        <p:spPr>
          <a:xfrm>
            <a:off x="609600" y="576263"/>
            <a:ext cx="10972800" cy="6022975"/>
          </a:xfrm>
        </p:spPr>
        <p:txBody>
          <a:bodyPr/>
          <a:lstStyle/>
          <a:p>
            <a:pPr algn="just"/>
            <a:r>
              <a:rPr lang="el-GR" altLang="el-GR" sz="1600"/>
              <a:t>Οποιοδήποτε είδος σύγκρουσης και αν υπάρχει ανάμεσα στους εμπλεκόμενους είναι για όλους συνήθως καλύτερα να επιλυθεί. </a:t>
            </a:r>
          </a:p>
          <a:p>
            <a:pPr algn="just"/>
            <a:r>
              <a:rPr lang="el-GR" altLang="el-GR" sz="1600"/>
              <a:t>Άτομα με υψηλή τάση συνεργατικότητας και χαμηλή διεκδικητικότητα είναι πιο πρόθυμα να ικανοποιήσουν τις απαιτήσεις της άλλης πλευράς. Άτομα με χαμηλή τάση για συνεργατικότητα και υψηλή διεκδικητικότητα προσεγγίζουν την σύγκρουση ως διελκυστίνδα. Άτομα με χαμηλή συνεργατικότητα και διεκδικητικότητα αναζητούν τον συμβιβασμό ενώ άτομα με υψηλά επίπεδα συνεργατικότητας και διεκδικητικότητας πιθανόν να υιοθετήσουν μια συνεργατική προσέγγιση.</a:t>
            </a:r>
          </a:p>
          <a:p>
            <a:pPr algn="just"/>
            <a:r>
              <a:rPr lang="el-GR" altLang="el-GR" sz="1600"/>
              <a:t>Ανάλογα με το ποιος εμπλέκεται στην σύγκρουση, τα συμφέροντα και τα χαρακτηριστικά της κατάστασης, αντιμετωπίζουμε τις συγκρούσεις με διαφορετικό τρόπο.</a:t>
            </a:r>
          </a:p>
          <a:p>
            <a:pPr algn="just"/>
            <a:r>
              <a:rPr lang="el-GR" altLang="el-GR" sz="1600"/>
              <a:t>Παράγοντες που μπορούν να οδηγήσουν στην σύγκρουση: τα συμφέροντα σχετικά με α)τα ουσιώδη αποτελέσματα και β) με τη σχέση με την άλλη πλευρά.</a:t>
            </a:r>
          </a:p>
          <a:p>
            <a:pPr algn="just"/>
            <a:r>
              <a:rPr lang="el-GR" altLang="el-GR" sz="1600"/>
              <a:t>Για την επίλυση μιας ουσιώδους σύγκρουσης χρησιμοποιούμε ενοποιητική προσέγγιση (δεν είναι πάντα απλή).</a:t>
            </a:r>
          </a:p>
          <a:p>
            <a:pPr algn="just"/>
            <a:r>
              <a:rPr lang="el-GR" altLang="el-GR" sz="1600"/>
              <a:t> </a:t>
            </a:r>
            <a:r>
              <a:rPr lang="en-US" altLang="el-GR" sz="1600"/>
              <a:t>Fisher:</a:t>
            </a:r>
            <a:r>
              <a:rPr lang="el-GR" altLang="el-GR" sz="1600"/>
              <a:t>Σε μια διαπροσωπική σχέση είναι καλύτερα να εστιάσει κανείς στη σχέση και να κάνει ότι μπορεί για να διαχωρίσει τα άτομα από το πρόβλημα. Π.χ. δυο συνεργάτες από παλιά βάζουν στην άκρη τις διαπροσωπικές τους διαφορές που προκύπτουν από το παρελθόν και εστιάζουν στην επίτευξη των κοινών στόχων τους ( για το κοινό τους συμφέρον).</a:t>
            </a:r>
          </a:p>
          <a:p>
            <a:pPr algn="just"/>
            <a:r>
              <a:rPr lang="el-GR" altLang="el-GR" sz="1600"/>
              <a:t>Όταν υπάρχουν ουσιώδεις όσο και διαπροσωπικές διαφορές, είναι σημαντικό να διαχειρίζεται κανείς ευθέως τα προβλήματα σχέσης και να μην προσπαθεί να τα επιλύσει με παραχωρήσεις σε ουσιώδη ζητήματα.</a:t>
            </a:r>
          </a:p>
          <a:p>
            <a:pPr algn="just"/>
            <a:r>
              <a:rPr lang="el-GR" altLang="el-GR" sz="1600"/>
              <a:t>Εν τέλει, αν οι προσπάθειες διαχωρισμού των ανθρώπων από το πρόβλημα δεν έχουν επιτυχία, είναι καλύτερα να αλλάξουν οι εμπλεκόμενοι.  </a:t>
            </a:r>
          </a:p>
          <a:p>
            <a:pPr eaLnBrk="1" hangingPunct="1">
              <a:buFont typeface="Wingdings 3" pitchFamily="18" charset="2"/>
              <a:buNone/>
            </a:pPr>
            <a:endParaRPr lang="el-GR" altLang="el-GR" sz="1600"/>
          </a:p>
        </p:txBody>
      </p:sp>
      <p:sp>
        <p:nvSpPr>
          <p:cNvPr id="18436" name="3 - Θέση αριθμού διαφάνειας"/>
          <p:cNvSpPr>
            <a:spLocks noGrp="1" noChangeArrowheads="1"/>
          </p:cNvSpPr>
          <p:nvPr>
            <p:ph type="sldNum" sz="quarter" idx="12"/>
          </p:nvPr>
        </p:nvSpPr>
        <p:spPr bwMode="auto">
          <a:noFill/>
          <a:ln>
            <a:miter lim="800000"/>
            <a:headEnd/>
            <a:tailEnd/>
          </a:ln>
        </p:spPr>
        <p:txBody>
          <a:bodyPr/>
          <a:lstStyle/>
          <a:p>
            <a:fld id="{A423AC42-889C-47D4-94A2-6CFB81A9C361}" type="slidenum">
              <a:rPr lang="en-US" altLang="el-GR" smtClean="0"/>
              <a:pPr/>
              <a:t>8</a:t>
            </a:fld>
            <a:endParaRPr lang="en-US" altLang="el-G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0"/>
            <a:ext cx="10972800" cy="428625"/>
          </a:xfrm>
        </p:spPr>
        <p:txBody>
          <a:bodyPr rtlCol="0">
            <a:normAutofit/>
          </a:bodyPr>
          <a:lstStyle/>
          <a:p>
            <a:pPr eaLnBrk="1" fontAlgn="auto" hangingPunct="1">
              <a:spcAft>
                <a:spcPts val="0"/>
              </a:spcAft>
              <a:defRPr/>
            </a:pPr>
            <a:r>
              <a:rPr lang="el-GR" sz="1600" b="1" dirty="0">
                <a:latin typeface="+mn-lt"/>
              </a:rPr>
              <a:t>ΤΑΚΤΙΚΕΣ ΠΡΟΣΕΓΓΙΣΗΣ ΣΥΓΚΡΟΥΣΗΣ</a:t>
            </a:r>
          </a:p>
        </p:txBody>
      </p:sp>
      <p:sp>
        <p:nvSpPr>
          <p:cNvPr id="19459" name="1 - Θέση περιεχομένου"/>
          <p:cNvSpPr>
            <a:spLocks noGrp="1"/>
          </p:cNvSpPr>
          <p:nvPr>
            <p:ph idx="1"/>
          </p:nvPr>
        </p:nvSpPr>
        <p:spPr>
          <a:xfrm>
            <a:off x="461963" y="411163"/>
            <a:ext cx="11301412" cy="6080125"/>
          </a:xfrm>
        </p:spPr>
        <p:txBody>
          <a:bodyPr/>
          <a:lstStyle/>
          <a:p>
            <a:pPr algn="just" eaLnBrk="1" hangingPunct="1"/>
            <a:r>
              <a:rPr lang="el-GR" altLang="el-GR" sz="1600" u="sng" dirty="0"/>
              <a:t>Προσέγγιση βάσει ισχύος</a:t>
            </a:r>
            <a:r>
              <a:rPr lang="el-GR" altLang="el-GR" sz="1600" dirty="0"/>
              <a:t>: χρήση εξουσίας/ ή άλλων ισχυρών σημείων για τον εξαναγκασμό της άλλης πλευράς να υποχωρήσει. Π.χ. ο πελάτης που απειλεί να απευθυνθεί αλλού αν δεν γίνει μείωση της τιμής. Τέτοιες προσεγγίσεις μπορεί να δημιουργήσουν νέες διαμάχες ή οδηγήσουν στην επιθυμία για εκδίκηση. Οδηγούμαστε σε διανεμητικές συμφωνίες ή ακόμα χειρότερα σε αποτυχημένες  διαπραγματεύσεις.</a:t>
            </a:r>
            <a:endParaRPr lang="en-US" altLang="el-GR" sz="1600" dirty="0"/>
          </a:p>
          <a:p>
            <a:pPr algn="just" eaLnBrk="1" hangingPunct="1"/>
            <a:r>
              <a:rPr lang="el-GR" altLang="el-GR" sz="1600" u="sng" dirty="0"/>
              <a:t>Προσέγγιση βάσει δικαιωμάτων</a:t>
            </a:r>
            <a:r>
              <a:rPr lang="el-GR" altLang="el-GR" sz="1600" dirty="0"/>
              <a:t>: αφορά την επιδίωξη να εφαρμοστεί ένας κανόνας βάσει του αισθήματος δικαιοσύνης, ενός συμβολαίου ή του νόμου για την επίλυση της διαφοράς. Π.χ. ένας ιδιοκτήτης ακινήτου που απειλεί τον ενοικιαστή με έξωση αν δεν πληρώσει το ενοίκιο. Αυτή η προσέγγιση είναι λιγότερο επιζήμια, από την περίπτωση που η σύγκρουση καταλήξει σε ένα δικαστήριο.</a:t>
            </a:r>
          </a:p>
          <a:p>
            <a:pPr algn="just" eaLnBrk="1" hangingPunct="1"/>
            <a:r>
              <a:rPr lang="el-GR" altLang="el-GR" sz="1600" u="sng" dirty="0"/>
              <a:t>Προσέγγιση βάσει συμφερόντων</a:t>
            </a:r>
            <a:r>
              <a:rPr lang="el-GR" altLang="el-GR" sz="1600" dirty="0"/>
              <a:t>: εστιάζει στις κοινές βλέψεις, τις προτεραιότητες και τις προτιμήσεις των εμπλεκόμενων μερών, και είναι πολύ πιθανόν να επιτευχθεί μέσα από μια ενοποιητική συμφωνία, ωφέλιμη για όλες τις πλευρές. Εστιάζει στην αιτία ύπαρξης μια διαμάχης και πιθανόν να καταλήξει σε καλύτερη σχέση μεταξύ των μερών. Π.χ. μια μείωση του προϋπολογισμού μια σχολικής περιφέρειας δημιουργεί πρόβλημα στις μετακινήσεις των μαθητών. Μια συμφωνία με το σωματείο των οδηγών για μείωση τους κόστους μεταφοράς αποτελεί μια εναλλακτική και διατηρεί παράλληλα την δουλειά των οδηγών.</a:t>
            </a:r>
          </a:p>
          <a:p>
            <a:pPr algn="just" eaLnBrk="1" hangingPunct="1"/>
            <a:r>
              <a:rPr lang="el-GR" altLang="el-GR" sz="1600" u="sng" dirty="0"/>
              <a:t>Μελέτη έχει δείξει ότι η παραπάνω τακτικές μπορούν να συνδυαστούν στην ίδια διαπραγμάτευση</a:t>
            </a:r>
            <a:r>
              <a:rPr lang="el-GR" altLang="el-GR" sz="1600" dirty="0"/>
              <a:t>.</a:t>
            </a:r>
          </a:p>
          <a:p>
            <a:pPr algn="just" eaLnBrk="1" hangingPunct="1"/>
            <a:r>
              <a:rPr lang="el-GR" altLang="el-GR" sz="1600" dirty="0"/>
              <a:t>Ιδεατά τακτικές βάσει δικαιωμάτων και ισχύος δεν θα πρέπει να ανταποδίδονται. Ούτε θα πρέπει κανείς να υποκύπτει σε αυτές. Η διαπραγμάτευση θα πρέπει να εστιάζει στα συμφέροντα. Πως θα βρούμε όμως τα συμφέροντα τις άλλης πλευράς? Με μια ερώτηση ή ακόμα και μια δήλωση . Η δήλωση δίνει την δυνατότητα η άλλη πλευρά να υιοθετήσει μια πιο ενοποιητική προσέγγιση και να περισώσει το γόητρο της. </a:t>
            </a:r>
          </a:p>
          <a:p>
            <a:pPr algn="just" eaLnBrk="1" hangingPunct="1"/>
            <a:r>
              <a:rPr lang="el-GR" altLang="el-GR" sz="1600" u="sng" dirty="0"/>
              <a:t>Πότε είναι κατάλληλο να χρησιμοποιεί κανείς τακτικές βάσει δικαιωμάτων και ισχύος? </a:t>
            </a:r>
            <a:r>
              <a:rPr lang="el-GR" altLang="el-GR" sz="1600" dirty="0"/>
              <a:t>Όταν η διαπραγμάτευση βρίσκεται σε αδιέξοδο. Η άλλη πλευρά αρνείται την διαπραγμάτευση ή οι επανειλημμένες προσπάθειες για ενοποιητική διαπραγμάτευση δεν λειτουργού σε σημείο που να καταλυθεί η διαδικασία. (ακραία περίπτωση). Ένας τρόπος εφαρμογής τέτοιων τακτικών είναι με μια δήλωση που να περιγράφει λεπτομερώς την συγκεκριμένη απαίτηση με χρονικό περιορισμό, ακολουθούμενη  από μια λεπτομερώς διατυπωμένη πειστική απειλή που υπονομεύει τα συμφέροντα της άλλης πλευράς που καταλήγει σε μια λεπτομερώς διατυπωμένη θετική συνέπεια εφόσον ικανοποιηθεί η απαίτηση. </a:t>
            </a:r>
            <a:endParaRPr lang="en-US" altLang="el-GR" sz="1600" dirty="0"/>
          </a:p>
        </p:txBody>
      </p:sp>
      <p:sp>
        <p:nvSpPr>
          <p:cNvPr id="19460" name="3 - Θέση αριθμού διαφάνειας"/>
          <p:cNvSpPr>
            <a:spLocks noGrp="1" noChangeArrowheads="1"/>
          </p:cNvSpPr>
          <p:nvPr>
            <p:ph type="sldNum" sz="quarter" idx="12"/>
          </p:nvPr>
        </p:nvSpPr>
        <p:spPr bwMode="auto">
          <a:noFill/>
          <a:ln>
            <a:miter lim="800000"/>
            <a:headEnd/>
            <a:tailEnd/>
          </a:ln>
        </p:spPr>
        <p:txBody>
          <a:bodyPr/>
          <a:lstStyle/>
          <a:p>
            <a:fld id="{E6802E12-0ECA-4C3E-8263-2655DF45C962}" type="slidenum">
              <a:rPr lang="en-US" altLang="el-GR" smtClean="0"/>
              <a:pPr/>
              <a:t>9</a:t>
            </a:fld>
            <a:endParaRPr lang="en-US" altLang="el-G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 Τίτλος"/>
          <p:cNvSpPr>
            <a:spLocks noGrp="1"/>
          </p:cNvSpPr>
          <p:nvPr>
            <p:ph type="title"/>
          </p:nvPr>
        </p:nvSpPr>
        <p:spPr>
          <a:xfrm>
            <a:off x="635000" y="115888"/>
            <a:ext cx="10972800" cy="444500"/>
          </a:xfrm>
        </p:spPr>
        <p:txBody>
          <a:bodyPr/>
          <a:lstStyle/>
          <a:p>
            <a:pPr eaLnBrk="1" hangingPunct="1"/>
            <a:r>
              <a:rPr lang="el-GR" altLang="el-GR" sz="1600" b="1" dirty="0"/>
              <a:t>ΕΝΑΛΛΑΚΤΙΚΕΣ ΕΠΙΛΥΣΗΣ ΔΙΑΦΟΡΩΝ</a:t>
            </a:r>
          </a:p>
        </p:txBody>
      </p:sp>
      <p:sp>
        <p:nvSpPr>
          <p:cNvPr id="20483" name="1 - Θέση περιεχομένου"/>
          <p:cNvSpPr>
            <a:spLocks noGrp="1"/>
          </p:cNvSpPr>
          <p:nvPr>
            <p:ph idx="1"/>
          </p:nvPr>
        </p:nvSpPr>
        <p:spPr>
          <a:xfrm>
            <a:off x="609600" y="452438"/>
            <a:ext cx="10972800" cy="6286500"/>
          </a:xfrm>
        </p:spPr>
        <p:txBody>
          <a:bodyPr/>
          <a:lstStyle/>
          <a:p>
            <a:pPr algn="just" eaLnBrk="1" hangingPunct="1"/>
            <a:r>
              <a:rPr lang="el-GR" altLang="el-GR" sz="1600" dirty="0"/>
              <a:t>Διαφέρουν ως προς τον βαθμό τυπικότητας, ως προς τον χρόνο και το κόστος.</a:t>
            </a:r>
          </a:p>
          <a:p>
            <a:pPr algn="just" eaLnBrk="1" hangingPunct="1"/>
            <a:endParaRPr lang="el-GR" altLang="el-GR" sz="1600" dirty="0"/>
          </a:p>
          <a:p>
            <a:pPr algn="just" eaLnBrk="1" hangingPunct="1"/>
            <a:r>
              <a:rPr lang="el-GR" altLang="el-GR" sz="1600" dirty="0"/>
              <a:t>Άτυπες-------------------------------------------------------------------------------------Τυπικές</a:t>
            </a:r>
          </a:p>
          <a:p>
            <a:pPr algn="just" eaLnBrk="1" hangingPunct="1">
              <a:buFont typeface="Arial" charset="0"/>
              <a:buNone/>
            </a:pPr>
            <a:r>
              <a:rPr lang="el-GR" altLang="el-GR" sz="1600" dirty="0"/>
              <a:t>       Συναίνεση     Ένας προς έναν    Μεσολάβηση   Διαιτησία    Δικαστική διεκδίκηση</a:t>
            </a:r>
          </a:p>
          <a:p>
            <a:pPr algn="just" eaLnBrk="1" hangingPunct="1">
              <a:buFont typeface="Arial" charset="0"/>
              <a:buNone/>
            </a:pPr>
            <a:endParaRPr lang="el-GR" altLang="el-GR" sz="1600" dirty="0"/>
          </a:p>
          <a:p>
            <a:pPr algn="just" eaLnBrk="1" hangingPunct="1">
              <a:buFont typeface="Arial" charset="0"/>
              <a:buNone/>
            </a:pPr>
            <a:endParaRPr lang="el-GR" altLang="el-GR" sz="1600" dirty="0"/>
          </a:p>
          <a:p>
            <a:pPr algn="just" eaLnBrk="1" hangingPunct="1">
              <a:buFont typeface="Arial" charset="0"/>
              <a:buNone/>
            </a:pPr>
            <a:endParaRPr lang="el-GR" altLang="el-GR" sz="1600" dirty="0"/>
          </a:p>
          <a:p>
            <a:pPr algn="just" eaLnBrk="1" hangingPunct="1">
              <a:buFont typeface="Arial" charset="0"/>
              <a:buNone/>
            </a:pPr>
            <a:endParaRPr lang="el-GR" altLang="el-GR" sz="1600" dirty="0"/>
          </a:p>
          <a:p>
            <a:pPr algn="just" eaLnBrk="1" hangingPunct="1">
              <a:buFont typeface="Arial" charset="0"/>
              <a:buNone/>
            </a:pPr>
            <a:r>
              <a:rPr lang="el-GR" altLang="el-GR" sz="1600" dirty="0"/>
              <a:t>Μεμονωμένες κινήσεις                                     </a:t>
            </a:r>
          </a:p>
          <a:p>
            <a:pPr algn="just" eaLnBrk="1" hangingPunct="1">
              <a:buFont typeface="Arial" charset="0"/>
              <a:buNone/>
            </a:pPr>
            <a:r>
              <a:rPr lang="el-GR" altLang="el-GR" sz="1600" dirty="0"/>
              <a:t>                                                                         Ανάμειξη τρίτου μέρους</a:t>
            </a:r>
          </a:p>
          <a:p>
            <a:pPr algn="just" eaLnBrk="1" hangingPunct="1"/>
            <a:r>
              <a:rPr lang="el-GR" altLang="el-GR" sz="1600" dirty="0"/>
              <a:t>Η Συναίνεση και η δύναμη της συγγνώμης : απλή υποχώρηση απέναντι στην άλλη πλευρά. Στρατηγική κατάλληλη όταν δεν υπάρχει ενδιαφέρον ούτε για το ζήτημα ούτε για την σχέση, ή όταν η άλλη πλευρά ενδιαφέρεται περισσότερο για το ζήτημα ή όταν υπάρχει ελπίδα να αποφευχθεί η σύγκρουση. Όμως οι μονομερείς παραχωρήσεις μπορεί να ενθαρρύνουν την άλλη πλευρά και να συνεχίσει με τακτικές βάσει δικαιωμάτων ή ισχύος με αποτέλεσμα να διαιωνίζεται η σύγκρουση. Δεν θα πρέπει να ανοίξει η όρεξη στην άλλη πλευρά.</a:t>
            </a:r>
          </a:p>
          <a:p>
            <a:pPr algn="just" eaLnBrk="1" hangingPunct="1"/>
            <a:r>
              <a:rPr lang="el-GR" altLang="el-GR" sz="1600" dirty="0"/>
              <a:t>Σε κάποιες περιπτώσεις δεν είναι αρκετό κανείς να συμφωνήσει με τις απαιτήσεις της άλλης πλευράς αλλά ίσως χρειαστεί να ζητήσει συγγνώμη για κάτι που έκανε άθελα του ή για κάτι που ήξερε ότι δεν έπρεπε να έχει κάνει. Μια ειλικρινής συγγνώμη μπορεί να συμβάλει σημαντικά στην αποκλιμάκωση της σύγκρουσης και στην αναθέρμανση της σχέσης. Μια συγγνώμη δεν έχει κανένα κόστος αλλά αποτελεί μια αποδοτική επένδυση.</a:t>
            </a:r>
          </a:p>
          <a:p>
            <a:pPr algn="just" eaLnBrk="1" hangingPunct="1"/>
            <a:r>
              <a:rPr lang="el-GR" altLang="el-GR" sz="1600" dirty="0"/>
              <a:t>Υπάρχει όμως καλή και όχι τόσο καλή συγγνώμη?   </a:t>
            </a:r>
          </a:p>
          <a:p>
            <a:pPr algn="just" eaLnBrk="1" hangingPunct="1"/>
            <a:r>
              <a:rPr lang="el-GR" altLang="el-GR" sz="1600" dirty="0"/>
              <a:t>Το άτομο που ζητά συγγνώμη πρέπει να εκφράσει μεταμέλεια για την πρόκληση της βλάβης ή της ζημιάς, να αναλάβει την ευθύνη των πράξεων του και να εκφράσει προθυμία να επανορθώσει. </a:t>
            </a:r>
          </a:p>
        </p:txBody>
      </p:sp>
      <p:sp>
        <p:nvSpPr>
          <p:cNvPr id="20484" name="3 - Θέση αριθμού διαφάνειας"/>
          <p:cNvSpPr>
            <a:spLocks noGrp="1" noChangeArrowheads="1"/>
          </p:cNvSpPr>
          <p:nvPr>
            <p:ph type="sldNum" sz="quarter" idx="12"/>
          </p:nvPr>
        </p:nvSpPr>
        <p:spPr bwMode="auto">
          <a:noFill/>
          <a:ln>
            <a:miter lim="800000"/>
            <a:headEnd/>
            <a:tailEnd/>
          </a:ln>
        </p:spPr>
        <p:txBody>
          <a:bodyPr/>
          <a:lstStyle/>
          <a:p>
            <a:fld id="{E7CEAE3F-325A-49F3-B2E6-5C92FFDA8FBC}" type="slidenum">
              <a:rPr lang="en-US" altLang="el-GR" smtClean="0"/>
              <a:pPr/>
              <a:t>10</a:t>
            </a:fld>
            <a:endParaRPr lang="en-US" altLang="el-GR"/>
          </a:p>
        </p:txBody>
      </p:sp>
      <p:cxnSp>
        <p:nvCxnSpPr>
          <p:cNvPr id="6" name="5 - Ευθύγραμμο βέλος σύνδεσης"/>
          <p:cNvCxnSpPr/>
          <p:nvPr/>
        </p:nvCxnSpPr>
        <p:spPr>
          <a:xfrm>
            <a:off x="1490663" y="1985963"/>
            <a:ext cx="363537" cy="6508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7 - Ευθύγραμμο βέλος σύνδεσης"/>
          <p:cNvCxnSpPr/>
          <p:nvPr/>
        </p:nvCxnSpPr>
        <p:spPr>
          <a:xfrm flipH="1">
            <a:off x="1944688" y="1935163"/>
            <a:ext cx="889000" cy="7016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9 - Ευθύγραμμο βέλος σύνδεσης"/>
          <p:cNvCxnSpPr/>
          <p:nvPr/>
        </p:nvCxnSpPr>
        <p:spPr>
          <a:xfrm>
            <a:off x="4135438" y="1960563"/>
            <a:ext cx="979487" cy="10048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 Ευθύγραμμο βέλος σύνδεσης"/>
          <p:cNvCxnSpPr/>
          <p:nvPr/>
        </p:nvCxnSpPr>
        <p:spPr>
          <a:xfrm flipH="1">
            <a:off x="5156200" y="1911350"/>
            <a:ext cx="82550" cy="10620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13 - Ευθύγραμμο βέλος σύνδεσης"/>
          <p:cNvCxnSpPr/>
          <p:nvPr/>
        </p:nvCxnSpPr>
        <p:spPr>
          <a:xfrm flipH="1">
            <a:off x="5189538" y="1960563"/>
            <a:ext cx="1293812" cy="9810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123825"/>
            <a:ext cx="10972800" cy="346075"/>
          </a:xfrm>
        </p:spPr>
        <p:txBody>
          <a:bodyPr rtlCol="0">
            <a:normAutofit/>
          </a:bodyPr>
          <a:lstStyle/>
          <a:p>
            <a:pPr eaLnBrk="1" fontAlgn="auto" hangingPunct="1">
              <a:spcAft>
                <a:spcPts val="0"/>
              </a:spcAft>
              <a:defRPr/>
            </a:pPr>
            <a:r>
              <a:rPr lang="el-GR" sz="1600" b="1" dirty="0"/>
              <a:t>ΕΠΙΛΥΣΗ ΔΙΑΦΟΡΩΝ ΕΝΑΣ ΠΡΟΣ ΕΝΑΝ</a:t>
            </a:r>
            <a:endParaRPr lang="el-GR" sz="1600" b="1" dirty="0">
              <a:latin typeface="+mn-lt"/>
            </a:endParaRPr>
          </a:p>
        </p:txBody>
      </p:sp>
      <p:sp>
        <p:nvSpPr>
          <p:cNvPr id="21507" name="1 - Θέση περιεχομένου"/>
          <p:cNvSpPr>
            <a:spLocks noGrp="1"/>
          </p:cNvSpPr>
          <p:nvPr>
            <p:ph idx="1"/>
          </p:nvPr>
        </p:nvSpPr>
        <p:spPr>
          <a:xfrm>
            <a:off x="609600" y="511175"/>
            <a:ext cx="10972800" cy="5832475"/>
          </a:xfrm>
        </p:spPr>
        <p:txBody>
          <a:bodyPr/>
          <a:lstStyle/>
          <a:p>
            <a:pPr algn="just" eaLnBrk="1" hangingPunct="1"/>
            <a:r>
              <a:rPr lang="el-GR" altLang="el-GR" sz="1600" dirty="0"/>
              <a:t>Άτυπη επίλυση διαφορών. Αποτελεί μια μονομερή δράση όπου το ένα μέρος κάνει την πρώτη κίνηση να προσεγγίσει την άλλη πλευρά για να συζητήσουν την κατάσταση. </a:t>
            </a:r>
          </a:p>
          <a:p>
            <a:pPr algn="just" eaLnBrk="1" hangingPunct="1">
              <a:buFont typeface="Wingdings" pitchFamily="2" charset="2"/>
              <a:buChar char="ü"/>
            </a:pPr>
            <a:r>
              <a:rPr lang="el-GR" altLang="el-GR" sz="1600" b="1" u="sng" dirty="0"/>
              <a:t>1</a:t>
            </a:r>
            <a:r>
              <a:rPr lang="el-GR" altLang="el-GR" sz="1600" b="1" u="sng" baseline="30000" dirty="0"/>
              <a:t>ο</a:t>
            </a:r>
            <a:r>
              <a:rPr lang="el-GR" altLang="el-GR" sz="1600" b="1" u="sng" dirty="0"/>
              <a:t> βήμα</a:t>
            </a:r>
            <a:r>
              <a:rPr lang="el-GR" altLang="el-GR" sz="1600" dirty="0"/>
              <a:t>: αναγνώριση και προσδιορισμός του προβλήματος. Αν η σύγκρουση είναι έντονη μπορεί να ξεκινήσει η μια πλευρά την διαπραγμάτευση χρησιμοποιώντας την προσέγγιση βάσει ισχύος. Η άλλη πλευρά ή θα υποχωρήσει (σπάνιο) ή θα ανταποδώσει με την ίδια τακτική. Σε μια προσέγγιση βάσει συμφερόντων, όπου εστιάζει στα συμφέροντα της άλλης πλευράς, υποβάλλει ερωτήσεις και παρέχει κάποιες πληροφορίες, ενώ προσδιορίζει τα σχετικά γεγονότα. Αυτή η τακτική είναι χαμηλού ρίσκου και λειτουργεί πολύ καλά, ειδικά αν η άλλη πλευρά είναι συνεργάσιμη και υπάρχουν κοινά συμφέροντα.</a:t>
            </a:r>
          </a:p>
          <a:p>
            <a:pPr algn="just" eaLnBrk="1" hangingPunct="1">
              <a:buFont typeface="Wingdings" pitchFamily="2" charset="2"/>
              <a:buChar char="ü"/>
            </a:pPr>
            <a:r>
              <a:rPr lang="el-GR" altLang="el-GR" sz="1600" b="1" u="sng" dirty="0"/>
              <a:t>2</a:t>
            </a:r>
            <a:r>
              <a:rPr lang="el-GR" altLang="el-GR" sz="1600" b="1" u="sng" baseline="30000" dirty="0"/>
              <a:t>ο</a:t>
            </a:r>
            <a:r>
              <a:rPr lang="el-GR" altLang="el-GR" sz="1600" b="1" u="sng" dirty="0"/>
              <a:t> βήμα</a:t>
            </a:r>
            <a:r>
              <a:rPr lang="el-GR" altLang="el-GR" sz="1600" dirty="0"/>
              <a:t>: συνεργασία μερών για να βρεθούν και να αξιολογηθούν δυνητικές (εναλλακτικές) λύσεις, ώστε να καθοριστεί ο βαθμός στον οποίο ικανοποιούν τα συμφέροντα των εμπλεκομένων. Θα πρέπει να επιλέξουν την λύση που ικανοποιεί συλλογικά τις  ανάγκες τους σε μεγαλύτερο βαθμό. </a:t>
            </a:r>
          </a:p>
          <a:p>
            <a:pPr algn="just" eaLnBrk="1" hangingPunct="1">
              <a:buFont typeface="Wingdings" pitchFamily="2" charset="2"/>
              <a:buChar char="ü"/>
            </a:pPr>
            <a:r>
              <a:rPr lang="el-GR" altLang="el-GR" sz="1600" b="1" u="sng" dirty="0"/>
              <a:t>3</a:t>
            </a:r>
            <a:r>
              <a:rPr lang="el-GR" altLang="el-GR" sz="1600" b="1" u="sng" baseline="30000" dirty="0"/>
              <a:t>ο</a:t>
            </a:r>
            <a:r>
              <a:rPr lang="el-GR" altLang="el-GR" sz="1600" b="1" u="sng" dirty="0"/>
              <a:t> βήμα</a:t>
            </a:r>
            <a:r>
              <a:rPr lang="el-GR" altLang="el-GR" sz="1600" dirty="0"/>
              <a:t>: με ποιο τρόπο θα εφαρμοστεί η λύση? Όσο πιο λεπτομερές είναι το σχέδιο τόσες λιγότερες οι πιθανότητες να παρουσιαστούν προβλήματα μελλοντικά αναφορικά με αυτήν  την κατάσταση. </a:t>
            </a:r>
          </a:p>
          <a:p>
            <a:pPr algn="just" eaLnBrk="1" hangingPunct="1">
              <a:buFont typeface="Wingdings" pitchFamily="2" charset="2"/>
              <a:buChar char="ü"/>
            </a:pPr>
            <a:r>
              <a:rPr lang="el-GR" altLang="el-GR" sz="1600" b="1" u="sng" dirty="0"/>
              <a:t>4</a:t>
            </a:r>
            <a:r>
              <a:rPr lang="el-GR" altLang="el-GR" sz="1600" b="1" u="sng" baseline="30000" dirty="0"/>
              <a:t>ο</a:t>
            </a:r>
            <a:r>
              <a:rPr lang="el-GR" altLang="el-GR" sz="1600" b="1" u="sng" dirty="0"/>
              <a:t> βήμα</a:t>
            </a:r>
            <a:r>
              <a:rPr lang="el-GR" altLang="el-GR" sz="1600" b="1" dirty="0"/>
              <a:t>: </a:t>
            </a:r>
            <a:r>
              <a:rPr lang="el-GR" altLang="el-GR" sz="1600" dirty="0"/>
              <a:t>(συχνά αυτό το βήμα παραλείπεται) αξιολόγηση των αποτελεσμάτων για τον καθορισμό της επάρκειας της λύσης ή όχι. Στην περίπτωση της μη επάρκειας θα πρέπει να γίνουν επιπλέον βήματα, ώστε να αποφευχθούν μελλοντικές συγκρούσεις αναφορικά με το συγκεκριμένο ζήτημα .</a:t>
            </a:r>
          </a:p>
          <a:p>
            <a:pPr algn="just" eaLnBrk="1" hangingPunct="1">
              <a:buFont typeface="Wingdings" pitchFamily="2" charset="2"/>
              <a:buChar char="ü"/>
            </a:pPr>
            <a:r>
              <a:rPr lang="el-GR" altLang="el-GR" sz="1600" dirty="0"/>
              <a:t>Υποθέσαμε ότι εδώ διαπραγματεύεται κάποιος για τον εαυτό του που είναι και το σύνηθες. Σε κάποιες περιπτώσεις τα άτομα συνάπτουν μια σύμβαση με μια εταιρεία για να ενεργήσει εκ μέρους τους κατά την διαπραγμάτευση.</a:t>
            </a:r>
          </a:p>
        </p:txBody>
      </p:sp>
      <p:sp>
        <p:nvSpPr>
          <p:cNvPr id="21508" name="3 - Θέση αριθμού διαφάνειας"/>
          <p:cNvSpPr>
            <a:spLocks noGrp="1" noChangeArrowheads="1"/>
          </p:cNvSpPr>
          <p:nvPr>
            <p:ph type="sldNum" sz="quarter" idx="12"/>
          </p:nvPr>
        </p:nvSpPr>
        <p:spPr bwMode="auto">
          <a:noFill/>
          <a:ln>
            <a:miter lim="800000"/>
            <a:headEnd/>
            <a:tailEnd/>
          </a:ln>
        </p:spPr>
        <p:txBody>
          <a:bodyPr/>
          <a:lstStyle/>
          <a:p>
            <a:fld id="{19BE86C3-772F-4168-B3F0-11251ED9B3BA}" type="slidenum">
              <a:rPr lang="en-US" altLang="el-GR" smtClean="0"/>
              <a:pPr/>
              <a:t>11</a:t>
            </a:fld>
            <a:endParaRPr lang="en-US" altLang="el-G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274638"/>
            <a:ext cx="10972800" cy="515937"/>
          </a:xfrm>
        </p:spPr>
        <p:txBody>
          <a:bodyPr rtlCol="0">
            <a:normAutofit/>
          </a:bodyPr>
          <a:lstStyle/>
          <a:p>
            <a:pPr eaLnBrk="1" fontAlgn="auto" hangingPunct="1">
              <a:spcAft>
                <a:spcPts val="0"/>
              </a:spcAft>
              <a:defRPr/>
            </a:pPr>
            <a:r>
              <a:rPr lang="el-GR" sz="1600" b="1" dirty="0">
                <a:latin typeface="+mn-lt"/>
              </a:rPr>
              <a:t>Μελέτη περίπτωσης</a:t>
            </a:r>
          </a:p>
        </p:txBody>
      </p:sp>
      <p:sp>
        <p:nvSpPr>
          <p:cNvPr id="22531" name="1 - Θέση περιεχομένου"/>
          <p:cNvSpPr>
            <a:spLocks noGrp="1"/>
          </p:cNvSpPr>
          <p:nvPr>
            <p:ph idx="1"/>
          </p:nvPr>
        </p:nvSpPr>
        <p:spPr>
          <a:xfrm>
            <a:off x="609600" y="815975"/>
            <a:ext cx="10972800" cy="5799138"/>
          </a:xfrm>
        </p:spPr>
        <p:txBody>
          <a:bodyPr/>
          <a:lstStyle/>
          <a:p>
            <a:pPr algn="just" eaLnBrk="1" hangingPunct="1"/>
            <a:r>
              <a:rPr lang="el-GR" altLang="el-GR" sz="1600" dirty="0"/>
              <a:t>Βρίσκεσαι σε δικαστική διαμάχη με τους γείτονες σου, όπου για ένα ακόμα καλοκαίρι διαταράσσουν την ησυχία με τα πάρτι τους στην πισίνα. Θα ήθελες πολύ αυτή σας η διαμάχη να είχε λυθεί με συζητήσεις αλλά γνωρίζεις πως αυτό αποτελεί ένα όνειρο. Και εκεί που πιστεύεις ότι η υπόθεση σου θα λυθεί στις δικαστικές αίθουσες μετά από τόσα χρόνια αναμονής ο δικαστής εξηγεί ότι πιστεύει πως η υπόθεση σου μπορεί να λυθεί μέσω διαμεσολάβησης.</a:t>
            </a:r>
          </a:p>
          <a:p>
            <a:pPr algn="just" eaLnBrk="1" hangingPunct="1">
              <a:buNone/>
            </a:pPr>
            <a:endParaRPr lang="el-GR" altLang="el-GR" sz="1600" dirty="0"/>
          </a:p>
          <a:p>
            <a:pPr algn="just" eaLnBrk="1" hangingPunct="1">
              <a:buFont typeface="Wingdings" pitchFamily="2" charset="2"/>
              <a:buChar char="Ø"/>
            </a:pPr>
            <a:r>
              <a:rPr lang="el-GR" altLang="el-GR" sz="1600" dirty="0"/>
              <a:t>Ερωτήσεις:</a:t>
            </a:r>
          </a:p>
          <a:p>
            <a:pPr algn="just" eaLnBrk="1" hangingPunct="1">
              <a:buFont typeface="Wingdings" pitchFamily="2" charset="2"/>
              <a:buChar char="ü"/>
            </a:pPr>
            <a:r>
              <a:rPr lang="el-GR" altLang="el-GR" sz="1600" dirty="0"/>
              <a:t>Πως θα είχες προσεγγίσει τους γείτονες σου σε αυτήν την περίπτωση προτού καταφύγεις σε νομικές ενέργειες ?</a:t>
            </a:r>
          </a:p>
          <a:p>
            <a:pPr algn="just" eaLnBrk="1" hangingPunct="1">
              <a:buFont typeface="Wingdings" pitchFamily="2" charset="2"/>
              <a:buChar char="ü"/>
            </a:pPr>
            <a:r>
              <a:rPr lang="el-GR" altLang="el-GR" sz="1600" dirty="0"/>
              <a:t>Τι θα μπορούσαν να είχαν πει οι γείτονες σου για να βοηθήσουν στην επίλυση της κατάστασης με ικανοποιητικό τρόπο, ώστε να μην νιώθεις την ανάγκη να προσλάβεις δικηγόρο?</a:t>
            </a:r>
          </a:p>
        </p:txBody>
      </p:sp>
      <p:sp>
        <p:nvSpPr>
          <p:cNvPr id="22532" name="3 - Θέση αριθμού διαφάνειας"/>
          <p:cNvSpPr>
            <a:spLocks noGrp="1" noChangeArrowheads="1"/>
          </p:cNvSpPr>
          <p:nvPr>
            <p:ph type="sldNum" sz="quarter" idx="12"/>
          </p:nvPr>
        </p:nvSpPr>
        <p:spPr bwMode="auto">
          <a:noFill/>
          <a:ln>
            <a:miter lim="800000"/>
            <a:headEnd/>
            <a:tailEnd/>
          </a:ln>
        </p:spPr>
        <p:txBody>
          <a:bodyPr/>
          <a:lstStyle/>
          <a:p>
            <a:fld id="{AA293FA9-527C-4193-A72D-0A9DDF7D63CF}" type="slidenum">
              <a:rPr lang="en-US" altLang="el-GR" smtClean="0"/>
              <a:pPr/>
              <a:t>12</a:t>
            </a:fld>
            <a:endParaRPr lang="en-US" altLang="el-G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115888"/>
            <a:ext cx="10972800" cy="320675"/>
          </a:xfrm>
        </p:spPr>
        <p:txBody>
          <a:bodyPr rtlCol="0">
            <a:normAutofit fontScale="90000"/>
          </a:bodyPr>
          <a:lstStyle/>
          <a:p>
            <a:pPr eaLnBrk="1" fontAlgn="auto" hangingPunct="1">
              <a:spcAft>
                <a:spcPts val="0"/>
              </a:spcAft>
              <a:defRPr/>
            </a:pPr>
            <a:r>
              <a:rPr lang="el-GR" sz="1600" b="1" dirty="0"/>
              <a:t>ΑΝΑΜΕΙΞΗ ΕΝΟΣ ΤΡΙΤΟΥ ΜΕΡΟΥΣ</a:t>
            </a:r>
          </a:p>
        </p:txBody>
      </p:sp>
      <p:sp>
        <p:nvSpPr>
          <p:cNvPr id="23555" name="1 - Θέση περιεχομένου"/>
          <p:cNvSpPr>
            <a:spLocks noGrp="1"/>
          </p:cNvSpPr>
          <p:nvPr>
            <p:ph idx="1"/>
          </p:nvPr>
        </p:nvSpPr>
        <p:spPr>
          <a:xfrm>
            <a:off x="617538" y="544513"/>
            <a:ext cx="10972800" cy="6103937"/>
          </a:xfrm>
        </p:spPr>
        <p:txBody>
          <a:bodyPr/>
          <a:lstStyle/>
          <a:p>
            <a:pPr algn="just" eaLnBrk="1" hangingPunct="1"/>
            <a:r>
              <a:rPr lang="el-GR" altLang="el-GR" sz="1600" dirty="0"/>
              <a:t>Επιστράτευση ενός τρίτου ατόμου ή ατόμων προκειμένου να βοηθήσουν στην επίλυση  της διαφοράς. Ιδιαίτερα όταν οι πλευρές παρουσιάζουν εχθρική συμπεριφορά. Οι παρεμβάσεις από τρίτο πρόσωπο/πα δεν θα πρέπει να γίνονται σε πρώιμα στάδια αλλά αργότερα κατά την διάρκεια της διαπραγμάτευσης. </a:t>
            </a:r>
          </a:p>
          <a:p>
            <a:pPr algn="just" eaLnBrk="1" hangingPunct="1"/>
            <a:r>
              <a:rPr lang="el-GR" altLang="el-GR" sz="1600" dirty="0"/>
              <a:t>Οι παρεμβάσεις αυτές περιλαμβάνουν : την άτυπη και τυπική μεσολάβηση, τη διαιτησία και τη δικαστική διεκδίκηση. </a:t>
            </a:r>
          </a:p>
          <a:p>
            <a:pPr algn="just" eaLnBrk="1" hangingPunct="1"/>
            <a:r>
              <a:rPr lang="el-GR" altLang="el-GR" sz="1600" dirty="0"/>
              <a:t>Ποιος θα μπορούσε να είναι το τρίτο πρόσωπο? Κάποιο πρόσωπο εμπιστοσύνης, που θεωρείται πιο αντικειμενικός και δεν εμπλέκεται άμεσα στην διαμάχη, να έχει εξοικειωθεί με την διαδικασία, να έχει χρόνο και υπομονή, επιθυμία να λυθεί η σύγκρουση, και να είναι ουδέτερος. Χωρίς ιδιαίτερες ικανότητες ή εκπαίδευση (φίλος, γείτονας, συγγενείς, προϊστάμενος κτλ.) Άτυπη μεσολάβηση. Χρειάζεται σωστός χειρισμός στην αντίθετη περίπτωση μπορεί και οι δύο πλευρές να εκνευριστούν με τον διαμεσολαβητή. </a:t>
            </a:r>
          </a:p>
          <a:p>
            <a:pPr algn="just" eaLnBrk="1" hangingPunct="1"/>
            <a:r>
              <a:rPr lang="el-GR" altLang="el-GR" sz="1600" dirty="0"/>
              <a:t>Καταλήγουμε σε συμφωνίες εθελοντικές που χτίζονται από τα εμπλεκόμενα μέρη με την βοήθεια του διαμεσολαβητή. Για να γίνει αυτό οι πλευρές θα πρέπει να νιώθουν ελεύθερες και να μην νιώθουν πίεση από την παρουσία του διαμεσολαβητή, ώστε να τηρήσουν την συμφωνία τους. </a:t>
            </a:r>
          </a:p>
          <a:p>
            <a:pPr algn="just" eaLnBrk="1" hangingPunct="1"/>
            <a:endParaRPr lang="el-GR" altLang="el-GR" sz="1600" dirty="0"/>
          </a:p>
          <a:p>
            <a:pPr algn="ctr" eaLnBrk="1" hangingPunct="1">
              <a:buFont typeface="Arial" charset="0"/>
              <a:buNone/>
            </a:pPr>
            <a:r>
              <a:rPr lang="el-GR" altLang="el-GR" sz="1600" b="1" dirty="0"/>
              <a:t>ΤΥΠΙΚΗ ΜΕΣΟΛΑΒΗΣΗ</a:t>
            </a:r>
          </a:p>
          <a:p>
            <a:pPr algn="just" eaLnBrk="1" hangingPunct="1"/>
            <a:r>
              <a:rPr lang="el-GR" altLang="el-GR" sz="1600" dirty="0"/>
              <a:t>Τυπική μεσολάβηση: αποτελεί ένα διαδεδομένο είδος εναλλακτικής επίλυσης διαφορών. Κύριο ρόλο έχει ο μεσολαβητής για την εύρεση αμοιβαίας επωφελούς λύσης. Εκπαίδευση και πιστοποίηση τους ανάλογα με το είδος της μεσολάβησης. Οι πλευρές αποφασίζουν για τους όρους της τελικής συμφωνίας , ενώ ο διαμεσολαβητής τις βοηθάει να δομήσουν την συμφωνία. Η μεσολάβηση είναι εθελοντική, δηλαδή δεν απαιτείται από τα εμπλεκόμενα μέρη να φτάσουν σε συμφωνία. Οι μεσολαβήσεις είναι εμπιστευτικές και οι διαμεσολαβητές δεν καλούνται να καταθέσουν στο δικαστήριο. Η μεσολάβηση είναι ενοποιητική από τη φύση της. Έχει αποδειχθεί ότι η διαμεσολάβηση παράγει καλύτερα </a:t>
            </a:r>
            <a:r>
              <a:rPr lang="el-GR" altLang="el-GR" sz="1600" dirty="0" err="1"/>
              <a:t>οργανωσιακά</a:t>
            </a:r>
            <a:r>
              <a:rPr lang="el-GR" altLang="el-GR" sz="1600" dirty="0"/>
              <a:t> αποτελέσματα τόσο από την απουσία παρέμβασης όσο και από την δικαστική παρέμβαση, όπως είναι η διαιτησία. Επιπλέον επιτρέπει στα εμπλεκόμενα μέρη να έρθουν σε επαφή μεταξύ τους και να μοιραστούν τις απόψεις τους, έχοντας τη δυνατότητα να αποσαφηνίσουν παρερμηνείες που μπορεί να έχουν συνεισφέρει στην διαμάχη.  </a:t>
            </a:r>
          </a:p>
        </p:txBody>
      </p:sp>
      <p:sp>
        <p:nvSpPr>
          <p:cNvPr id="23556" name="3 - Θέση αριθμού διαφάνειας"/>
          <p:cNvSpPr>
            <a:spLocks noGrp="1" noChangeArrowheads="1"/>
          </p:cNvSpPr>
          <p:nvPr>
            <p:ph type="sldNum" sz="quarter" idx="12"/>
          </p:nvPr>
        </p:nvSpPr>
        <p:spPr bwMode="auto">
          <a:noFill/>
          <a:ln>
            <a:miter lim="800000"/>
            <a:headEnd/>
            <a:tailEnd/>
          </a:ln>
        </p:spPr>
        <p:txBody>
          <a:bodyPr/>
          <a:lstStyle/>
          <a:p>
            <a:fld id="{EE433A3D-9F81-4A74-97EE-B736187950AE}" type="slidenum">
              <a:rPr lang="en-US" altLang="el-GR" smtClean="0"/>
              <a:pPr/>
              <a:t>13</a:t>
            </a:fld>
            <a:endParaRPr lang="en-US" altLang="el-G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2 - Τίτλος"/>
          <p:cNvSpPr>
            <a:spLocks noGrp="1"/>
          </p:cNvSpPr>
          <p:nvPr>
            <p:ph type="title"/>
          </p:nvPr>
        </p:nvSpPr>
        <p:spPr>
          <a:xfrm>
            <a:off x="609600" y="0"/>
            <a:ext cx="10972800" cy="312738"/>
          </a:xfrm>
        </p:spPr>
        <p:txBody>
          <a:bodyPr/>
          <a:lstStyle/>
          <a:p>
            <a:pPr eaLnBrk="1" hangingPunct="1"/>
            <a:br>
              <a:rPr lang="el-GR" altLang="el-GR" sz="1600" dirty="0"/>
            </a:br>
            <a:r>
              <a:rPr lang="el-GR" altLang="el-GR" sz="1600" b="1" dirty="0"/>
              <a:t>ΜΕΣΟΛΑΒΗΣΗ (συνέχεια)</a:t>
            </a:r>
            <a:br>
              <a:rPr lang="el-GR" altLang="el-GR" sz="1600" b="1" dirty="0"/>
            </a:br>
            <a:endParaRPr lang="el-GR" altLang="el-GR" sz="1600" b="1" dirty="0"/>
          </a:p>
        </p:txBody>
      </p:sp>
      <p:sp>
        <p:nvSpPr>
          <p:cNvPr id="24579" name="1 - Θέση περιεχομένου"/>
          <p:cNvSpPr>
            <a:spLocks noGrp="1"/>
          </p:cNvSpPr>
          <p:nvPr>
            <p:ph idx="1"/>
          </p:nvPr>
        </p:nvSpPr>
        <p:spPr>
          <a:xfrm>
            <a:off x="609600" y="288925"/>
            <a:ext cx="10972800" cy="6367463"/>
          </a:xfrm>
        </p:spPr>
        <p:txBody>
          <a:bodyPr/>
          <a:lstStyle/>
          <a:p>
            <a:pPr algn="just" eaLnBrk="1" hangingPunct="1">
              <a:buFont typeface="Wingdings" pitchFamily="2" charset="2"/>
              <a:buChar char="ü"/>
            </a:pPr>
            <a:r>
              <a:rPr lang="el-GR" altLang="el-GR" sz="1600" b="1" dirty="0"/>
              <a:t>Δυο βασικές προσεγγίσεις: η αποκατάσταση της σχέσης και η εστίαση στα οφέλη της διαπραγμάτευσης μιας επίλυσης</a:t>
            </a:r>
            <a:r>
              <a:rPr lang="el-GR" altLang="el-GR" sz="1600" dirty="0"/>
              <a:t>. Κάποιοι διαμεσολαβητές υποστηρίζουν ότι αν δεν αποκατασταθεί η σχέση δεν μπορεί να υπάρχει συμφωνία. Άλλου εστιάζουν στο να καταλάβουν οι πλευρές ότι είναι προς όφελος τους να φτάσουν σε μια συμφωνία και θεωρούν ότι δεν μπορούν πάντα να αποκατασταθούν οι σχέσεις, ενώ άλλοι θεωρούν ότι ένας διαμεσολαβητής θα πρέπει να κάνει και τα δύο για να καταφέρει μια πετυχημένη συμφωνία.  </a:t>
            </a:r>
            <a:endParaRPr lang="en-US" altLang="el-GR" sz="1600" dirty="0"/>
          </a:p>
          <a:p>
            <a:pPr algn="just" eaLnBrk="1" hangingPunct="1">
              <a:buFont typeface="Wingdings" pitchFamily="2" charset="2"/>
              <a:buChar char="ü"/>
            </a:pPr>
            <a:r>
              <a:rPr lang="el-GR" altLang="el-GR" sz="1600" b="1" u="sng" dirty="0"/>
              <a:t>1</a:t>
            </a:r>
            <a:r>
              <a:rPr lang="el-GR" altLang="el-GR" sz="1600" b="1" u="sng" baseline="30000" dirty="0"/>
              <a:t>ο</a:t>
            </a:r>
            <a:r>
              <a:rPr lang="el-GR" altLang="el-GR" sz="1600" b="1" u="sng" dirty="0"/>
              <a:t> βήμα</a:t>
            </a:r>
            <a:r>
              <a:rPr lang="el-GR" altLang="el-GR" sz="1600" dirty="0"/>
              <a:t>: επεξήγηση των βασικών κανόνων και καθησύχαση των πλευρών. Κάθε πλευρά έχει την ευκαιρία να εξηγήσει τη θέση της, πρέπει να εισακουστεί και να εκτονώσει τα συναισθήματα της. Ευκαιρία να μιλήσουν ελεύθερα, πολλές φορές γίνονται και πιο συνεργάσιμοι.  </a:t>
            </a:r>
          </a:p>
          <a:p>
            <a:pPr algn="just" eaLnBrk="1" hangingPunct="1">
              <a:buFont typeface="Wingdings" pitchFamily="2" charset="2"/>
              <a:buChar char="ü"/>
            </a:pPr>
            <a:r>
              <a:rPr lang="el-GR" altLang="el-GR" sz="1600" b="1" u="sng" dirty="0"/>
              <a:t>2</a:t>
            </a:r>
            <a:r>
              <a:rPr lang="el-GR" altLang="el-GR" sz="1600" b="1" u="sng" baseline="30000" dirty="0"/>
              <a:t>ο</a:t>
            </a:r>
            <a:r>
              <a:rPr lang="el-GR" altLang="el-GR" sz="1600" b="1" u="sng" dirty="0"/>
              <a:t> βήμα</a:t>
            </a:r>
            <a:r>
              <a:rPr lang="el-GR" altLang="el-GR" sz="1600" dirty="0"/>
              <a:t>: προσδιορισμός συμφερόντων και ζητημάτων με επίκεντρο τα κοινά συμφέροντα. Εύρεση εναλλακτικών λύσεων με την βοήθεια του διαμεσολαβητή . Έρχονται σε συμφωνία βήμα προς βήμα για το πώς πρέπει να λυθεί η διαφορά από τα μικρότερα ζητήματα προς τα πιο μεγάλα. Η συμφωνία γίνεται γραπτώς και υπογράφεται από τα μέρη. Αφού υπογραφεί είναι εκτελεστή. Θα πρέπει να προγραμματιστεί και παρακολούθηση της συμφωνίας ώστε να διασφαλιστεί ότι τηρείται. </a:t>
            </a:r>
            <a:endParaRPr lang="en-US" altLang="el-GR" sz="1600" dirty="0"/>
          </a:p>
          <a:p>
            <a:pPr algn="just" eaLnBrk="1" hangingPunct="1">
              <a:buFont typeface="Arial" charset="0"/>
              <a:buNone/>
            </a:pPr>
            <a:endParaRPr lang="en-US" altLang="el-GR" sz="1600" dirty="0"/>
          </a:p>
          <a:p>
            <a:pPr algn="ctr" eaLnBrk="1" hangingPunct="1">
              <a:buFont typeface="Arial" charset="0"/>
              <a:buNone/>
            </a:pPr>
            <a:r>
              <a:rPr lang="el-GR" altLang="el-GR" sz="1600" b="1" dirty="0"/>
              <a:t>ΚΟΙΝΟΤΙΚΗ ΔΙΑΜΕΣΟΛΑΒΗΣΗ</a:t>
            </a:r>
          </a:p>
          <a:p>
            <a:pPr algn="just" eaLnBrk="1" hangingPunct="1"/>
            <a:r>
              <a:rPr lang="el-GR" altLang="el-GR" sz="1600" dirty="0"/>
              <a:t>Είναι μέθοδος επίλυσης διαφορών που προκύπτουν εντός μια κοινότητας. Πολιτείες των ΗΠΑ από το 1970 άρχισαν να πειραματίζονται με αυτά τα προγράμματα. Αυτά τα προγράμματα εκπαιδεύουν και πιστοποιούν άτομα ως διαμεσολαβητές σε περιπτώσεις παραβιάσεων συμβολαίων, διαφορές γειτόνων, διαζύγια, ζητήματα κηδεμονίας και ειδικής εκπαίδευσης. Π.χ. διαμεσολαβήσεις σε περιπτώσεις τυφώνων στις ΗΠΑ μεταξύ των ασφαλιστικών εταιρειών και των πολιτών που υπέστησαν ζημιές. </a:t>
            </a:r>
          </a:p>
          <a:p>
            <a:pPr algn="just" eaLnBrk="1" hangingPunct="1">
              <a:buFont typeface="Wingdings" pitchFamily="2" charset="2"/>
              <a:buChar char="ü"/>
            </a:pPr>
            <a:r>
              <a:rPr lang="el-GR" altLang="el-GR" sz="1600" dirty="0"/>
              <a:t>40ωρη εκπαίδευση με επιβλεπόμενη πρακτική η οποία πραγματοποιείται με διάφορούς τρόπους προτού τους δοθεί άδειας αυτόνομης διαμεσολάβησης. Πολλές φορές Πολιτείες απαιτούν τη δια βίου εκπαίδευση των διαμεσολαβητών με μαθήματα που εκτείνονται από την διατήρηση μιας ουδέτερης στάσης έως τη σύναψη συμφωνίας. </a:t>
            </a:r>
          </a:p>
          <a:p>
            <a:pPr algn="just" eaLnBrk="1" hangingPunct="1">
              <a:buFont typeface="Wingdings" pitchFamily="2" charset="2"/>
              <a:buChar char="ü"/>
            </a:pPr>
            <a:r>
              <a:rPr lang="el-GR" altLang="el-GR" sz="1600" dirty="0"/>
              <a:t>Οι εθελοντές διαπραγματευτές είναι υπό την επίβλεψη μιας δημόσιας ή μη κερδοσκοπικής υπηρεσίας και ασχολούνται με διαπραγματεύσεις μεταξύ μερών με στενή σχέση. Πολλές από τις υποθέσεις που αναλαμβάνουν τους έχουν παραπεμφθεί από το δικαστήριο σε μια προσπάθεια επίλυσης πριν φτάσουν σε δίκη, γλιτώνοντας χρόνο και χρήμα.    </a:t>
            </a:r>
          </a:p>
        </p:txBody>
      </p:sp>
      <p:sp>
        <p:nvSpPr>
          <p:cNvPr id="24580" name="3 - Θέση αριθμού διαφάνειας"/>
          <p:cNvSpPr>
            <a:spLocks noGrp="1" noChangeArrowheads="1"/>
          </p:cNvSpPr>
          <p:nvPr>
            <p:ph type="sldNum" sz="quarter" idx="12"/>
          </p:nvPr>
        </p:nvSpPr>
        <p:spPr bwMode="auto">
          <a:xfrm flipV="1">
            <a:off x="8737600" y="6721475"/>
            <a:ext cx="2844800" cy="46038"/>
          </a:xfrm>
          <a:noFill/>
          <a:ln>
            <a:miter lim="800000"/>
            <a:headEnd/>
            <a:tailEnd/>
          </a:ln>
        </p:spPr>
        <p:txBody>
          <a:bodyPr/>
          <a:lstStyle/>
          <a:p>
            <a:fld id="{1073968C-EA9F-4EF7-A057-83B379E140D2}" type="slidenum">
              <a:rPr lang="en-US" altLang="el-GR" smtClean="0"/>
              <a:pPr/>
              <a:t>14</a:t>
            </a:fld>
            <a:endParaRPr lang="en-US" altLang="el-G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2 - Τίτλος"/>
          <p:cNvSpPr>
            <a:spLocks noGrp="1"/>
          </p:cNvSpPr>
          <p:nvPr>
            <p:ph type="title"/>
          </p:nvPr>
        </p:nvSpPr>
        <p:spPr>
          <a:xfrm>
            <a:off x="609600" y="274638"/>
            <a:ext cx="10972800" cy="334962"/>
          </a:xfrm>
        </p:spPr>
        <p:txBody>
          <a:bodyPr/>
          <a:lstStyle/>
          <a:p>
            <a:pPr eaLnBrk="1" hangingPunct="1"/>
            <a:r>
              <a:rPr lang="el-GR" altLang="el-GR" sz="1600" b="1" dirty="0"/>
              <a:t>Το μοντέλο διαμεσολάβησης του Μίσιγκαν (</a:t>
            </a:r>
            <a:r>
              <a:rPr lang="en-US" altLang="el-GR" sz="1600" b="1" dirty="0"/>
              <a:t>BADGER)</a:t>
            </a:r>
            <a:endParaRPr lang="el-GR" altLang="el-GR" sz="1600" b="1" dirty="0"/>
          </a:p>
        </p:txBody>
      </p:sp>
      <p:sp>
        <p:nvSpPr>
          <p:cNvPr id="25603" name="1 - Θέση περιεχομένου"/>
          <p:cNvSpPr>
            <a:spLocks noGrp="1"/>
          </p:cNvSpPr>
          <p:nvPr>
            <p:ph idx="1"/>
          </p:nvPr>
        </p:nvSpPr>
        <p:spPr>
          <a:xfrm>
            <a:off x="609600" y="609600"/>
            <a:ext cx="10972800" cy="5397500"/>
          </a:xfrm>
        </p:spPr>
        <p:txBody>
          <a:bodyPr/>
          <a:lstStyle/>
          <a:p>
            <a:pPr algn="just" eaLnBrk="1" hangingPunct="1">
              <a:buFont typeface="Wingdings" pitchFamily="2" charset="2"/>
              <a:buChar char="ü"/>
            </a:pPr>
            <a:r>
              <a:rPr lang="en-US" altLang="el-GR" sz="1600" dirty="0"/>
              <a:t>Begin: </a:t>
            </a:r>
            <a:r>
              <a:rPr lang="el-GR" altLang="el-GR" sz="1600" dirty="0"/>
              <a:t>Στη διαμεσολάβηση ξεκινάμε με καλωσόρισμα και παρουσίαση του διαμεσολαβητή (συστάσεις). Εξηγεί διαδικασία και βασικούς κανόνες  - υπογραφές στο συμφωνητικό για την διασφάλιση του απορρήτου της διαδικασίας.</a:t>
            </a:r>
          </a:p>
          <a:p>
            <a:pPr algn="just" eaLnBrk="1" hangingPunct="1">
              <a:buFont typeface="Wingdings" pitchFamily="2" charset="2"/>
              <a:buChar char="ü"/>
            </a:pPr>
            <a:r>
              <a:rPr lang="en-US" altLang="el-GR" sz="1600" dirty="0"/>
              <a:t>Accumulate information: </a:t>
            </a:r>
            <a:r>
              <a:rPr lang="el-GR" altLang="el-GR" sz="1600" dirty="0"/>
              <a:t>παρουσίαση από την κάθε πλευρά της άποψης της σχετικά με την κατάσταση. Σημειώσεις για περαιτέρω ερωτήσεις βάση των απόψεων που έχουν εκφραστεί. Ζητούνται τυχόν διευκρινήσεις. Ο διαμεσολαβητής ακούει και τις δυο πλευρές κρατάει σημειώσεις και παρατηρεί συμπεριφορές.</a:t>
            </a:r>
          </a:p>
          <a:p>
            <a:pPr algn="just" eaLnBrk="1" hangingPunct="1">
              <a:buFont typeface="Wingdings" pitchFamily="2" charset="2"/>
              <a:buChar char="ü"/>
            </a:pPr>
            <a:r>
              <a:rPr lang="en-US" altLang="el-GR" sz="1600" dirty="0"/>
              <a:t>Develop the agenda: </a:t>
            </a:r>
            <a:r>
              <a:rPr lang="el-GR" altLang="el-GR" sz="1600" dirty="0"/>
              <a:t>ο διαμεσολαβητής παραφράζει τις δηλώσεις των μερών , προσδιορίζει τα ζητήματα και τα βάζει σε σειρά προτεραιότητας. Συνοψίζοντας βρίσκει τις περιοχές συμφωνίας και διαφωνίας. </a:t>
            </a:r>
          </a:p>
          <a:p>
            <a:pPr algn="just" eaLnBrk="1" hangingPunct="1">
              <a:buFont typeface="Wingdings" pitchFamily="2" charset="2"/>
              <a:buChar char="ü"/>
            </a:pPr>
            <a:r>
              <a:rPr lang="en-US" altLang="el-GR" sz="1600" dirty="0"/>
              <a:t>Generate options/movement: </a:t>
            </a:r>
            <a:r>
              <a:rPr lang="el-GR" altLang="el-GR" sz="1600" dirty="0"/>
              <a:t>ο διαμεσολαβητής ζητά από τις πλευρές να προτείνουν τρόπους επίλυσης της διαμάχης και θέτει σε κάθε πλευρά την ερώτηση «σε ένα τέλειο κόσμο, τι θα θέλατε να δείτε να συμβαίνουν ως αποτελέσματα αυτής της διαμεσολάβησης?» . Μπορεί επίσης να αντιπροτείνει εναλλακτικές, τις οποίες αναδιατυπώνει και προσδιορίζει τα κοινά συμφέροντα. Αν τα εμπλεκόμενα μέρη μένουν αμετακίνητα στις απόψεις τους τότε ο διαμεσολαβητής μπορεί να κατευθύνει την συζήτηση στις συνέπειες της μη επίλυσης της συμφωνίας (πχ. τη συνέχιση της διαμάχης στα δικαστήρια). </a:t>
            </a:r>
          </a:p>
          <a:p>
            <a:pPr algn="just" eaLnBrk="1" hangingPunct="1">
              <a:buFont typeface="Wingdings" pitchFamily="2" charset="2"/>
              <a:buChar char="ü"/>
            </a:pPr>
            <a:r>
              <a:rPr lang="en-US" altLang="el-GR" sz="1600" dirty="0"/>
              <a:t>Escape to caucus: </a:t>
            </a:r>
            <a:r>
              <a:rPr lang="el-GR" altLang="el-GR" sz="1600" dirty="0"/>
              <a:t>σε κάποιες περιπτώσεις ο διαπραγματευτής μπορεί να κρίνει ότι θα πρέπει να συναντηθεί με την κάθε πλευρά </a:t>
            </a:r>
            <a:r>
              <a:rPr lang="el-GR" altLang="el-GR" sz="1600" dirty="0" err="1"/>
              <a:t>κατ΄</a:t>
            </a:r>
            <a:r>
              <a:rPr lang="el-GR" altLang="el-GR" sz="1600" dirty="0"/>
              <a:t> ιδίαν, προκειμένου να διαπιστώσει αν η κάθε πλευρά έχει επίγνωση των πραγματικών παραγόντων του πλαισίου διαπραγμάτευσης, να διερευνήσει κρυμμένα ζητήματα, να ανασκοπήσει τη διαδικασία του δικαστηρίου ή και να βάλει τους εμπλεκόμενους να αντιστρέψουν τους ρόλους τους.  Η </a:t>
            </a:r>
            <a:r>
              <a:rPr lang="el-GR" altLang="el-GR" sz="1600" dirty="0" err="1"/>
              <a:t>κατ΄</a:t>
            </a:r>
            <a:r>
              <a:rPr lang="el-GR" altLang="el-GR" sz="1600" dirty="0"/>
              <a:t> ιδίαν σύσκεψη είναι εμπιστευτική εκτός και αν δοθεί άδεια , θα πρέπει να έχει περιορισμένα διάρκεια και ίδια διάρκεια και για τις δυο πλευρές. </a:t>
            </a:r>
            <a:endParaRPr lang="en-US" altLang="el-GR" sz="1600" dirty="0"/>
          </a:p>
          <a:p>
            <a:pPr algn="just" eaLnBrk="1" hangingPunct="1">
              <a:buFont typeface="Wingdings" pitchFamily="2" charset="2"/>
              <a:buChar char="ü"/>
            </a:pPr>
            <a:r>
              <a:rPr lang="en-US" altLang="el-GR" sz="1600" dirty="0"/>
              <a:t>Resolve the dispute: </a:t>
            </a:r>
            <a:r>
              <a:rPr lang="el-GR" altLang="el-GR" sz="1600" dirty="0"/>
              <a:t>καταγραφή της συμφωνίας και υπογραφές από τα εμπλεκόμενα μέρη. Θα πρέπει να είναι συγκεκριμένη και να περιλαμβάνει ποινές αν δεν τηρηθούν οι όροι. Π.χ. καθυστέρηση πληρωμής των δόσεων όταν πρόκειται για χρηματική συμφωνία. Οι πλευρές λαμβάνουν αντίγραφο της συμφωνίας . Υπάρχει περίπτωση να υπάρχει και συν-διαμεσολαβητής , ο οποίος βοηθάει τον διαμεσολαβητή να τελειοποιήσει τις ικανότητες του στη μεσολάβηση. </a:t>
            </a:r>
          </a:p>
        </p:txBody>
      </p:sp>
      <p:sp>
        <p:nvSpPr>
          <p:cNvPr id="25604" name="3 - Θέση αριθμού διαφάνειας"/>
          <p:cNvSpPr>
            <a:spLocks noGrp="1" noChangeArrowheads="1"/>
          </p:cNvSpPr>
          <p:nvPr>
            <p:ph type="sldNum" sz="quarter" idx="12"/>
          </p:nvPr>
        </p:nvSpPr>
        <p:spPr bwMode="auto">
          <a:noFill/>
          <a:ln>
            <a:miter lim="800000"/>
            <a:headEnd/>
            <a:tailEnd/>
          </a:ln>
        </p:spPr>
        <p:txBody>
          <a:bodyPr/>
          <a:lstStyle/>
          <a:p>
            <a:fld id="{E1DEBEFD-055B-4E2D-813F-5A59B4E2EC6C}" type="slidenum">
              <a:rPr lang="en-US" altLang="el-GR" smtClean="0"/>
              <a:pPr/>
              <a:t>15</a:t>
            </a:fld>
            <a:endParaRPr lang="en-US" altLang="el-G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0"/>
            <a:ext cx="10972800" cy="609600"/>
          </a:xfrm>
        </p:spPr>
        <p:txBody>
          <a:bodyPr rtlCol="0">
            <a:normAutofit/>
          </a:bodyPr>
          <a:lstStyle/>
          <a:p>
            <a:pPr eaLnBrk="1" fontAlgn="auto" hangingPunct="1">
              <a:spcAft>
                <a:spcPts val="0"/>
              </a:spcAft>
              <a:defRPr/>
            </a:pPr>
            <a:r>
              <a:rPr lang="el-GR" sz="1600" b="1" dirty="0">
                <a:latin typeface="+mn-lt"/>
              </a:rPr>
              <a:t>ΑΠΟΚΑΤΑΣΤΑΤΙΚΗ ΔΙΚΑΙΟΣΥΝΗ</a:t>
            </a:r>
          </a:p>
        </p:txBody>
      </p:sp>
      <p:sp>
        <p:nvSpPr>
          <p:cNvPr id="26627" name="1 - Θέση περιεχομένου"/>
          <p:cNvSpPr>
            <a:spLocks noGrp="1"/>
          </p:cNvSpPr>
          <p:nvPr>
            <p:ph idx="1"/>
          </p:nvPr>
        </p:nvSpPr>
        <p:spPr>
          <a:xfrm>
            <a:off x="609600" y="387350"/>
            <a:ext cx="10972800" cy="6088063"/>
          </a:xfrm>
        </p:spPr>
        <p:txBody>
          <a:bodyPr/>
          <a:lstStyle/>
          <a:p>
            <a:pPr algn="just" eaLnBrk="1" hangingPunct="1"/>
            <a:endParaRPr lang="el-GR" altLang="el-GR" sz="1600" dirty="0"/>
          </a:p>
          <a:p>
            <a:pPr algn="just" eaLnBrk="1" hangingPunct="1"/>
            <a:r>
              <a:rPr lang="el-GR" altLang="el-GR" sz="1600" dirty="0"/>
              <a:t>Είναι ένα άλλο εξειδικευμένο είδος διαμεσολάβησης στο οποίο θύματα και παραβάτες έρχονται σε επαφή για να μιλήσουν για ένα έγκλημα και μπορεί να χρησιμοποιηθεί για να προσδιορίσει κάποιο τρόπο αποκατάστασης. Τα θύματα υποβάλλουν ερωτήσεις στον παραβάτη προσπαθώντας να βοηθήσουμε τον παραβάτη να δει τη ζημιά που έχει κάνει σε έναν άλλο άνθρωπο , να εκφράσει μεταμέλεια και να αρχίσει να επανασυνδέεται με την κοινότητα.     </a:t>
            </a:r>
          </a:p>
          <a:p>
            <a:pPr algn="ctr" eaLnBrk="1" hangingPunct="1">
              <a:buNone/>
            </a:pPr>
            <a:r>
              <a:rPr lang="el-GR" altLang="el-GR" sz="1600" dirty="0"/>
              <a:t>     </a:t>
            </a:r>
            <a:r>
              <a:rPr lang="el-GR" altLang="el-GR" sz="1600" b="1" dirty="0"/>
              <a:t>ΔΙΑΜΕΣΟΛΑΒΗΣΗ ΣΕ ΣΧΕΣΗ ΜΕ ΤΑ ΑΝΘΡΩΠΘΝΑ ΔΙΚΑΙΩΜΑΤΑ</a:t>
            </a:r>
          </a:p>
          <a:p>
            <a:pPr algn="just" eaLnBrk="1" hangingPunct="1"/>
            <a:r>
              <a:rPr lang="el-GR" altLang="el-GR" sz="1600" dirty="0"/>
              <a:t>Διαμεσολάβηση ως εναλλακτική στη νομική διεκδίκηση για την επίλυση καταγγελιών για διακρίσεις στις πολιτείες των ΗΠΑ. Συμβάντα που αναφέρονται ως καταγγελίες με επαρκής αιτιολογία, γίνεται σε απόλυτα εθελοντική βάση , αναστέλλεται η καταγγελία για κάποιο χρονική διάστημα ώστε να πραγματοποιηθεί η διαμεσολάβηση. Αν φτάσει σε συμφωνία τότε η καταγγελία αποσύρεται στην αντίθετη περίπτωση διαβιβάζεται αρμοδίως. Η διαδικασία είναι εμπιστευτική. Στην συμφωνία δεν υπάρχει παραδοχή υπαιτιότητας ή παραβίασης του νόμου. Ένα αποδεδειγμένα πετυχημένο πρόγραμμα των ΗΠΑ.  </a:t>
            </a:r>
          </a:p>
          <a:p>
            <a:pPr algn="ctr" eaLnBrk="1" hangingPunct="1">
              <a:buFont typeface="Arial" charset="0"/>
              <a:buNone/>
            </a:pPr>
            <a:r>
              <a:rPr lang="el-GR" altLang="el-GR" sz="1600" b="1" dirty="0"/>
              <a:t>ΔΙΑΙΤΗΣΙΑ</a:t>
            </a:r>
          </a:p>
          <a:p>
            <a:pPr algn="just" eaLnBrk="1" hangingPunct="1"/>
            <a:r>
              <a:rPr lang="el-GR" altLang="el-GR" sz="1600" dirty="0"/>
              <a:t>Αποτελεί μια ακόμα μορφή εναλλακτικής επίλυσης διαφορών. Οι διαιτητές λειτουργούν ως κριτές που ασκούν και αποφασίζουν την έκβαση της εκάστοτε υπόθεσης. Απλή διαδικασία.  Η διαιτησία έχει διανεμητικό χαρακτήρα και ο διαιτητής έχει τον έλεγχο του τελικού αποτελέσματος, καθώς τα μέρη του τον παραχωρούν.   </a:t>
            </a:r>
          </a:p>
          <a:p>
            <a:pPr algn="just" eaLnBrk="1" hangingPunct="1">
              <a:buFont typeface="Wingdings" pitchFamily="2" charset="2"/>
              <a:buChar char="ü"/>
            </a:pPr>
            <a:r>
              <a:rPr lang="el-GR" altLang="el-GR" sz="1600" dirty="0"/>
              <a:t>Διαιτησία δικαιωμάτων: χρησιμοποιείται εκτεταμένα σε επιχειρήσεις των οποίων οι εργαζόμενοι ανήκουν σε σωματεία , όπου οι συμβάσεις εργασίας περιέχουν ρήτρες για τη διαχείριση καταγγελιών σε σχέση με την εφαρμογή ή την ερμηνεία της σύμβασης που υπέγραψε το σωματείο. Σε περίπτωση καταγγελίας όπου δεν βρεθεί λύση, η διαμάχη υποβάλλεται σε διαιτησία. Συνήθως δεν μπορεί να γίνει έφεση στην απόφαση της διαιτησίας. </a:t>
            </a:r>
          </a:p>
          <a:p>
            <a:pPr algn="just" eaLnBrk="1" hangingPunct="1">
              <a:buFont typeface="Wingdings" pitchFamily="2" charset="2"/>
              <a:buChar char="ü"/>
            </a:pPr>
            <a:r>
              <a:rPr lang="el-GR" altLang="el-GR" sz="1600" dirty="0"/>
              <a:t>Πλέον η διαιτησία χρησιμοποιείται για την διευθέτηση διαφορών προκειμένου να αποφευχθούν δαπανηρές αγωγές (εργασιακή διαιτησία, συμφωνητικό διαιτησίας).</a:t>
            </a:r>
          </a:p>
          <a:p>
            <a:pPr algn="just" eaLnBrk="1" hangingPunct="1">
              <a:buFont typeface="Wingdings" pitchFamily="2" charset="2"/>
              <a:buChar char="ü"/>
            </a:pPr>
            <a:r>
              <a:rPr lang="el-GR" altLang="el-GR" sz="1600" dirty="0"/>
              <a:t> Διαιτησία στις διαμάχες καταναλωτών και επιχειρήσεων. Υπάρχει σημαντική διακύμανση στον τρόπο διευθέτησης, από πολιτεία σε πολιτεία, και από κλάδο σε κλάδο.  </a:t>
            </a:r>
          </a:p>
        </p:txBody>
      </p:sp>
      <p:sp>
        <p:nvSpPr>
          <p:cNvPr id="26628" name="3 - Θέση αριθμού διαφάνειας"/>
          <p:cNvSpPr>
            <a:spLocks noGrp="1" noChangeArrowheads="1"/>
          </p:cNvSpPr>
          <p:nvPr>
            <p:ph type="sldNum" sz="quarter" idx="12"/>
          </p:nvPr>
        </p:nvSpPr>
        <p:spPr bwMode="auto">
          <a:noFill/>
          <a:ln>
            <a:miter lim="800000"/>
            <a:headEnd/>
            <a:tailEnd/>
          </a:ln>
        </p:spPr>
        <p:txBody>
          <a:bodyPr/>
          <a:lstStyle/>
          <a:p>
            <a:fld id="{20267948-2866-4147-9590-DC34751132ED}" type="slidenum">
              <a:rPr lang="en-US" altLang="el-GR" smtClean="0"/>
              <a:pPr/>
              <a:t>16</a:t>
            </a:fld>
            <a:endParaRPr lang="en-US" altLang="el-G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1"/>
            <a:ext cx="10972800" cy="724619"/>
          </a:xfrm>
        </p:spPr>
        <p:txBody>
          <a:bodyPr rtlCol="0">
            <a:normAutofit/>
          </a:bodyPr>
          <a:lstStyle/>
          <a:p>
            <a:pPr eaLnBrk="1" fontAlgn="auto" hangingPunct="1">
              <a:spcAft>
                <a:spcPts val="0"/>
              </a:spcAft>
              <a:defRPr/>
            </a:pPr>
            <a:r>
              <a:rPr lang="el-GR" sz="1600" b="1" dirty="0">
                <a:latin typeface="+mn-lt"/>
              </a:rPr>
              <a:t>ΔΙΚΑΣΤΙΚΗ ΔΙΕΚΔΙΚΗΣΗ: Αστικό Δικαστήριο/ Δικαστήριο Μικροδιαφορών</a:t>
            </a:r>
          </a:p>
        </p:txBody>
      </p:sp>
      <p:sp>
        <p:nvSpPr>
          <p:cNvPr id="27651" name="1 - Θέση περιεχομένου"/>
          <p:cNvSpPr>
            <a:spLocks noGrp="1"/>
          </p:cNvSpPr>
          <p:nvPr>
            <p:ph idx="1"/>
          </p:nvPr>
        </p:nvSpPr>
        <p:spPr>
          <a:xfrm>
            <a:off x="609600" y="403225"/>
            <a:ext cx="10972800" cy="6454775"/>
          </a:xfrm>
        </p:spPr>
        <p:txBody>
          <a:bodyPr/>
          <a:lstStyle/>
          <a:p>
            <a:pPr eaLnBrk="1" hangingPunct="1">
              <a:buFont typeface="Wingdings" pitchFamily="2" charset="2"/>
              <a:buChar char="ü"/>
            </a:pPr>
            <a:endParaRPr lang="el-GR" altLang="el-GR" sz="1600" dirty="0"/>
          </a:p>
          <a:p>
            <a:pPr algn="just" eaLnBrk="1" hangingPunct="1"/>
            <a:r>
              <a:rPr lang="el-GR" altLang="el-GR" sz="1600" dirty="0"/>
              <a:t>Αποτελεί το πιο τυπικό είδος επίλυσης διαφορών, σε αστικό δικαστήριο ή δικαστήριο μικροδιαφορών. Ο δικαστής μπορεί να συστήσει την διαμεσολάβηση πριν την εκδίκαση. Πάντα απαιτείται η πρόσληψη δικηγόρου στο αστικό δικαστήριο για αντιπροσώπευση. </a:t>
            </a:r>
          </a:p>
          <a:p>
            <a:pPr algn="just" eaLnBrk="1" hangingPunct="1">
              <a:buFont typeface="Wingdings" pitchFamily="2" charset="2"/>
              <a:buChar char="ü"/>
            </a:pPr>
            <a:r>
              <a:rPr lang="el-GR" altLang="el-GR" sz="1600" dirty="0"/>
              <a:t>Το δικαστήριο μικροδιαφορών (ΗΠΑ) εκδικάζει προσωπικές διαφορές κάτω από ένα ορισμένο χρηματικό ποσό (3.000-10.000 δολάρια). Συνήθως εκδικάζονται υποθέσεις όπως η μη πληρωμή λογαριασμού, η μη αποπληρωμή δανείου, η μη ολοκλήρωση μιας εργασίας που είχε συμφωνηθεί, και η πρόκληση ζημιάς/φθοράς σε ξένη ιδιοκτησία. Απλή διαδικασία, χωρίς εκπροσώπηση των μερών λόγω μικροποσών. Ο δικαστής δεν γνωρίζει τα εμπλεκόμενα μέρη , στηρίζεται μόνο στις καταθέσεις τους. Το δικαστήριο δεν έχει τρόπο είσπραξης της αποζημίωσης από την πλευρά που έχασε την αγωγή, συνεπώς η απόφαση του δικαστηρίου καταγράφεται μέχρι να εκπληρωθεί η αποζημίωση που έχει εκδικαστεί. </a:t>
            </a:r>
          </a:p>
          <a:p>
            <a:pPr algn="just" eaLnBrk="1" hangingPunct="1">
              <a:buFont typeface="Arial" charset="0"/>
              <a:buNone/>
            </a:pPr>
            <a:r>
              <a:rPr lang="el-GR" altLang="el-GR" sz="1600" dirty="0"/>
              <a:t>        </a:t>
            </a:r>
          </a:p>
          <a:p>
            <a:pPr algn="just" eaLnBrk="1" hangingPunct="1">
              <a:buFont typeface="Arial" charset="0"/>
              <a:buNone/>
            </a:pPr>
            <a:endParaRPr lang="el-GR" altLang="el-GR" sz="1600" dirty="0"/>
          </a:p>
          <a:p>
            <a:pPr algn="just" eaLnBrk="1" hangingPunct="1">
              <a:buFont typeface="Arial" charset="0"/>
              <a:buNone/>
            </a:pPr>
            <a:r>
              <a:rPr lang="el-GR" altLang="el-GR" sz="1600" dirty="0"/>
              <a:t>        Ηλεκτρονική επίλυση διαφορών ( η τάση του μέλλοντος?)</a:t>
            </a:r>
          </a:p>
          <a:p>
            <a:pPr algn="just" eaLnBrk="1" hangingPunct="1"/>
            <a:r>
              <a:rPr lang="el-GR" altLang="el-GR" sz="1600" dirty="0"/>
              <a:t>Αποτελεί νέο κλάδο της εναλλακτικής επίλυσης διαφορών, ο οποίος χρησιμοποιεί την τεχνολογία και εμφανίστηκε περίπου την δεκαετία του 1990. Ξεκίνησε με την επίλυση διαφορών στο ηλεκτρονικό εμπόριο (</a:t>
            </a:r>
            <a:r>
              <a:rPr lang="en-US" altLang="el-GR" sz="1600" dirty="0"/>
              <a:t>eBay, PayPal) </a:t>
            </a:r>
            <a:r>
              <a:rPr lang="el-GR" altLang="el-GR" sz="1600" dirty="0"/>
              <a:t>και επεκτάθηκε σε ποικίλους τομείς (διαφορές ιδιοκτήτη-ενοικιαστή, διαφορές υπολογισμού φόρου ιδιοκτησίας) και σήμερα χρησιμοποιείται για διασυνοριακές διαφορές που αφορούν ηλεκτρονικές συναλλαγές.   </a:t>
            </a:r>
          </a:p>
        </p:txBody>
      </p:sp>
      <p:sp>
        <p:nvSpPr>
          <p:cNvPr id="27652" name="3 - Θέση αριθμού διαφάνειας"/>
          <p:cNvSpPr>
            <a:spLocks noGrp="1" noChangeArrowheads="1"/>
          </p:cNvSpPr>
          <p:nvPr>
            <p:ph type="sldNum" sz="quarter" idx="12"/>
          </p:nvPr>
        </p:nvSpPr>
        <p:spPr bwMode="auto">
          <a:noFill/>
          <a:ln>
            <a:miter lim="800000"/>
            <a:headEnd/>
            <a:tailEnd/>
          </a:ln>
        </p:spPr>
        <p:txBody>
          <a:bodyPr/>
          <a:lstStyle/>
          <a:p>
            <a:fld id="{D730E12D-C4CF-4EBB-888D-23322566670A}" type="slidenum">
              <a:rPr lang="en-US" altLang="el-GR" smtClean="0"/>
              <a:pPr/>
              <a:t>17</a:t>
            </a:fld>
            <a:endParaRPr lang="en-US" altLang="el-G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115888"/>
            <a:ext cx="10972800" cy="509587"/>
          </a:xfrm>
        </p:spPr>
        <p:txBody>
          <a:bodyPr rtlCol="0">
            <a:normAutofit fontScale="90000"/>
          </a:bodyPr>
          <a:lstStyle/>
          <a:p>
            <a:pPr eaLnBrk="1" fontAlgn="auto" hangingPunct="1">
              <a:spcAft>
                <a:spcPts val="0"/>
              </a:spcAft>
              <a:defRPr/>
            </a:pPr>
            <a:br>
              <a:rPr lang="el-GR" sz="1600" b="1" dirty="0"/>
            </a:br>
            <a:r>
              <a:rPr lang="el-GR" sz="1600" b="1" dirty="0"/>
              <a:t>ΤΡΟΦΗ ΓΙΑ ΣΚΕΨΗ</a:t>
            </a:r>
            <a:endParaRPr lang="el-GR" sz="1600" dirty="0">
              <a:latin typeface="+mn-lt"/>
            </a:endParaRPr>
          </a:p>
        </p:txBody>
      </p:sp>
      <p:sp>
        <p:nvSpPr>
          <p:cNvPr id="28675" name="1 - Θέση περιεχομένου"/>
          <p:cNvSpPr>
            <a:spLocks noGrp="1"/>
          </p:cNvSpPr>
          <p:nvPr>
            <p:ph idx="1"/>
          </p:nvPr>
        </p:nvSpPr>
        <p:spPr>
          <a:xfrm>
            <a:off x="609600" y="798513"/>
            <a:ext cx="10972800" cy="3446462"/>
          </a:xfrm>
        </p:spPr>
        <p:txBody>
          <a:bodyPr/>
          <a:lstStyle/>
          <a:p>
            <a:pPr eaLnBrk="1" hangingPunct="1">
              <a:buFont typeface="Calibri" pitchFamily="34" charset="0"/>
              <a:buAutoNum type="arabicPeriod"/>
            </a:pPr>
            <a:r>
              <a:rPr lang="el-GR" altLang="el-GR" sz="1600" dirty="0"/>
              <a:t>Σε ποιο βαθμό αισθάνεσαι άνετα με το να προσπαθείς να επιλύσεις τις διαφορές σου με ένα άλλο άτομο ?</a:t>
            </a:r>
          </a:p>
          <a:p>
            <a:pPr eaLnBrk="1" hangingPunct="1">
              <a:buFont typeface="Calibri" pitchFamily="34" charset="0"/>
              <a:buAutoNum type="arabicPeriod"/>
            </a:pPr>
            <a:r>
              <a:rPr lang="el-GR" altLang="el-GR" sz="1600" dirty="0"/>
              <a:t>Πως θα επηρέαζε το είδος της διαμάχης τη μέθοδο επίλυσης διαφορών που θα προτιμούσες να χρησιμοποιήσεις ?</a:t>
            </a:r>
          </a:p>
          <a:p>
            <a:pPr eaLnBrk="1" hangingPunct="1">
              <a:buFont typeface="Arial" charset="0"/>
              <a:buNone/>
            </a:pPr>
            <a:endParaRPr lang="el-GR" altLang="el-GR" sz="1600" dirty="0"/>
          </a:p>
          <a:p>
            <a:pPr algn="ctr" eaLnBrk="1" hangingPunct="1">
              <a:buFont typeface="Arial" charset="0"/>
              <a:buNone/>
            </a:pPr>
            <a:r>
              <a:rPr lang="el-GR" altLang="el-GR" sz="1600" b="1" dirty="0"/>
              <a:t>Ερωτήσεις προς συζήτηση</a:t>
            </a:r>
          </a:p>
          <a:p>
            <a:pPr eaLnBrk="1" hangingPunct="1">
              <a:buFont typeface="Calibri" pitchFamily="34" charset="0"/>
              <a:buAutoNum type="arabicPeriod"/>
            </a:pPr>
            <a:r>
              <a:rPr lang="el-GR" altLang="el-GR" sz="1600" dirty="0"/>
              <a:t>Περιέγραψε μια σύγκρουση. Τι στρατηγικές χρησιμοποιήθηκαν? Τι θα μπορούσε να είχε γίνει για να επιλυθούν πιο αποτελεσματικά οι διαφορές ?</a:t>
            </a:r>
          </a:p>
          <a:p>
            <a:pPr eaLnBrk="1" hangingPunct="1">
              <a:buFont typeface="Calibri" pitchFamily="34" charset="0"/>
              <a:buAutoNum type="arabicPeriod"/>
            </a:pPr>
            <a:r>
              <a:rPr lang="el-GR" altLang="el-GR" sz="1600" dirty="0"/>
              <a:t>Αξιολόγησε τα πλεονεκτήματα και τα μειονεκτήματα της επίλυσης διαφορών άτυπα ή μέσα από διαμεσολάβηση ή δικαστική διεκδίκηση</a:t>
            </a:r>
          </a:p>
          <a:p>
            <a:pPr eaLnBrk="1" hangingPunct="1">
              <a:buFont typeface="Calibri" pitchFamily="34" charset="0"/>
              <a:buAutoNum type="arabicPeriod"/>
            </a:pPr>
            <a:r>
              <a:rPr lang="el-GR" altLang="el-GR" sz="1600" dirty="0"/>
              <a:t>Περιέγραψε μια συγγνώμη στην οποία έχεις προβεί ή την οποία έλαβες και εκτίμησε σε ποιό βαθμό εξέφρασε μεταμέλεια, ανάληψη ευθύνης και πρόταση αποκατάστασης βλαβών.</a:t>
            </a:r>
          </a:p>
        </p:txBody>
      </p:sp>
      <p:sp>
        <p:nvSpPr>
          <p:cNvPr id="28676" name="3 - Θέση αριθμού διαφάνειας"/>
          <p:cNvSpPr>
            <a:spLocks noGrp="1" noChangeArrowheads="1"/>
          </p:cNvSpPr>
          <p:nvPr>
            <p:ph type="sldNum" sz="quarter" idx="12"/>
          </p:nvPr>
        </p:nvSpPr>
        <p:spPr bwMode="auto">
          <a:noFill/>
          <a:ln>
            <a:miter lim="800000"/>
            <a:headEnd/>
            <a:tailEnd/>
          </a:ln>
        </p:spPr>
        <p:txBody>
          <a:bodyPr/>
          <a:lstStyle/>
          <a:p>
            <a:fld id="{B4DC4A99-8B9E-4DE0-AA5A-1ADA172A3D3D}" type="slidenum">
              <a:rPr lang="en-US" altLang="el-GR" smtClean="0"/>
              <a:pPr/>
              <a:t>18</a:t>
            </a:fld>
            <a:endParaRPr lang="en-US" altLang="el-G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p:cNvSpPr>
            <a:spLocks noGrp="1"/>
          </p:cNvSpPr>
          <p:nvPr>
            <p:ph type="title"/>
          </p:nvPr>
        </p:nvSpPr>
        <p:spPr>
          <a:xfrm>
            <a:off x="609600" y="0"/>
            <a:ext cx="10972800" cy="485775"/>
          </a:xfrm>
        </p:spPr>
        <p:txBody>
          <a:bodyPr rtlCol="0">
            <a:normAutofit/>
          </a:bodyPr>
          <a:lstStyle/>
          <a:p>
            <a:pPr eaLnBrk="1" fontAlgn="auto" hangingPunct="1">
              <a:spcAft>
                <a:spcPts val="0"/>
              </a:spcAft>
              <a:defRPr/>
            </a:pPr>
            <a:r>
              <a:rPr lang="el-GR" sz="1600" b="1" dirty="0">
                <a:latin typeface="+mn-lt"/>
              </a:rPr>
              <a:t>Μελέτη περίπτωσης</a:t>
            </a:r>
          </a:p>
        </p:txBody>
      </p:sp>
      <p:sp>
        <p:nvSpPr>
          <p:cNvPr id="29699" name="1 - Θέση περιεχομένου"/>
          <p:cNvSpPr>
            <a:spLocks noGrp="1"/>
          </p:cNvSpPr>
          <p:nvPr>
            <p:ph idx="1"/>
          </p:nvPr>
        </p:nvSpPr>
        <p:spPr>
          <a:xfrm>
            <a:off x="609600" y="444500"/>
            <a:ext cx="10972800" cy="6211888"/>
          </a:xfrm>
        </p:spPr>
        <p:txBody>
          <a:bodyPr/>
          <a:lstStyle/>
          <a:p>
            <a:pPr algn="just" eaLnBrk="1" hangingPunct="1"/>
            <a:r>
              <a:rPr lang="el-GR" altLang="el-GR" sz="1600" dirty="0"/>
              <a:t>Ο Άρης είναι λογιστής και έχει αναλάβει τα οικονομικά\φορολογικά μιας  μεγάλης εταιρείας εδώ και πολλά χρόνια επιδιώκοντας και ελπίζοντας κάποια στιγμή να γίνει συνέταιρος αυτή την χρονιά. Την ίδια επιθυμία έχει και μια συνάδελφος του, η Άννα με την ίδια προϋπηρεσία στην εταιρεία αλλά η εταιρεία είναι δύσκολο να κάνει και τους δυο συνέταιρους  την ίδια χρονιά. Μεταξύ τους υπάρχει ανταγωνισμός και όχι ιδιαίτερη συμπάθεια. Πριν ένα χρόνο η Άννα βρήκε ένα λάθος που είχε κάνει ο Άρης και τον έφερε σε δύσκολη θέση μπροστά στα στελέχη της εταιρείας. Ο Άρης παραλίγο να χάσει τη δουλειά του λόγω της Άννας και ποτέ δεν το ξέχασε. Ο Άρης πριν λίγο καιρό βρήκε ένα λάθος της Άννας και το βρήκε αυτό σαν ευκαιρία για να πάρει την εκδίκηση του ώστε να διασφαλίσει ότι θα γίνει αυτός το νέο στέλεχος της εταιρείας. </a:t>
            </a:r>
          </a:p>
          <a:p>
            <a:pPr algn="just" eaLnBrk="1" hangingPunct="1">
              <a:buFont typeface="Wingdings" pitchFamily="2" charset="2"/>
              <a:buChar char="ü"/>
            </a:pPr>
            <a:endParaRPr lang="el-GR" altLang="el-GR" sz="1600" dirty="0"/>
          </a:p>
          <a:p>
            <a:pPr algn="just" eaLnBrk="1" hangingPunct="1">
              <a:buFont typeface="Wingdings" pitchFamily="2" charset="2"/>
              <a:buChar char="ü"/>
            </a:pPr>
            <a:endParaRPr lang="el-GR" altLang="el-GR" sz="1600" dirty="0"/>
          </a:p>
          <a:p>
            <a:pPr algn="just" eaLnBrk="1" hangingPunct="1">
              <a:buFont typeface="Wingdings" pitchFamily="2" charset="2"/>
              <a:buChar char="ü"/>
            </a:pPr>
            <a:endParaRPr lang="el-GR" altLang="el-GR" sz="1600" dirty="0"/>
          </a:p>
          <a:p>
            <a:pPr algn="just" eaLnBrk="1" hangingPunct="1">
              <a:buFont typeface="Wingdings" pitchFamily="2" charset="2"/>
              <a:buChar char="ü"/>
            </a:pPr>
            <a:r>
              <a:rPr lang="el-GR" altLang="el-GR" sz="1600" dirty="0"/>
              <a:t>Ερωτήσεις:</a:t>
            </a:r>
          </a:p>
          <a:p>
            <a:pPr algn="just" eaLnBrk="1" hangingPunct="1">
              <a:buFont typeface="Calibri" pitchFamily="34" charset="0"/>
              <a:buAutoNum type="arabicPeriod"/>
            </a:pPr>
            <a:r>
              <a:rPr lang="el-GR" altLang="el-GR" sz="1600" dirty="0"/>
              <a:t>Τι θα μπορούσε να κάνει ο Άρης? Τι θα έκανες εσύ?</a:t>
            </a:r>
          </a:p>
          <a:p>
            <a:pPr algn="just" eaLnBrk="1" hangingPunct="1">
              <a:buFont typeface="Calibri" pitchFamily="34" charset="0"/>
              <a:buAutoNum type="arabicPeriod"/>
            </a:pPr>
            <a:r>
              <a:rPr lang="el-GR" altLang="el-GR" sz="1600" dirty="0"/>
              <a:t>Ποιες είναι οι πιθανές επιπτώσεις, αν ο Άρης αποκαλύψει το σφάλμα της Άννας ?</a:t>
            </a:r>
          </a:p>
          <a:p>
            <a:pPr algn="just" eaLnBrk="1" hangingPunct="1">
              <a:buFont typeface="Calibri" pitchFamily="34" charset="0"/>
              <a:buAutoNum type="arabicPeriod"/>
            </a:pPr>
            <a:r>
              <a:rPr lang="el-GR" altLang="el-GR" sz="1600" dirty="0"/>
              <a:t>Πως θα μπορούσε ο Άρης να επιλύσει τη σύγκρουση με την Άννα?</a:t>
            </a:r>
          </a:p>
        </p:txBody>
      </p:sp>
      <p:sp>
        <p:nvSpPr>
          <p:cNvPr id="29700" name="3 - Θέση αριθμού διαφάνειας"/>
          <p:cNvSpPr>
            <a:spLocks noGrp="1" noChangeArrowheads="1"/>
          </p:cNvSpPr>
          <p:nvPr>
            <p:ph type="sldNum" sz="quarter" idx="12"/>
          </p:nvPr>
        </p:nvSpPr>
        <p:spPr bwMode="auto">
          <a:noFill/>
          <a:ln>
            <a:miter lim="800000"/>
            <a:headEnd/>
            <a:tailEnd/>
          </a:ln>
        </p:spPr>
        <p:txBody>
          <a:bodyPr/>
          <a:lstStyle/>
          <a:p>
            <a:fld id="{92C37692-87D4-4A94-8EA2-8EBC0914BD39}" type="slidenum">
              <a:rPr lang="en-US" altLang="el-GR" smtClean="0"/>
              <a:pPr/>
              <a:t>19</a:t>
            </a:fld>
            <a:endParaRPr lang="en-US" altLang="el-GR"/>
          </a:p>
        </p:txBody>
      </p:sp>
    </p:spTree>
  </p:cSld>
  <p:clrMapOvr>
    <a:masterClrMapping/>
  </p:clrMapOvr>
  <p:transition spd="med">
    <p:fade/>
  </p:transition>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documentManagement>
    <APDescription xmlns="4873beb7-5857-4685-be1f-d57550cc96cc" xsi:nil="true"/>
    <AssetExpire xmlns="4873beb7-5857-4685-be1f-d57550cc96cc">2029-01-01T08:00:00+00:00</AssetExpire>
    <CampaignTagsTaxHTField0 xmlns="4873beb7-5857-4685-be1f-d57550cc96cc" xsi:nil="true"/>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 xmlns="4873beb7-5857-4685-be1f-d57550cc96cc">1616423</Value>
    </PublishStatusLookup>
    <APAuthor xmlns="4873beb7-5857-4685-be1f-d57550cc96cc">
      <UserInfo xmlns="4873beb7-5857-4685-be1f-d57550cc96cc">
        <DisplayName xmlns="4873beb7-5857-4685-be1f-d57550cc96cc">REDMOND\kristaa</DisplayName>
        <AccountId xmlns="4873beb7-5857-4685-be1f-d57550cc96cc">136</AccountId>
        <AccountType xmlns="4873beb7-5857-4685-be1f-d57550cc96cc"/>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xsi:nil="true"/>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xsi:nil="true"/>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xmlns="4873beb7-5857-4685-be1f-d57550cc96cc">
        <DisplayName xmlns="4873beb7-5857-4685-be1f-d57550cc96cc"/>
        <AccountId xmlns="4873beb7-5857-4685-be1f-d57550cc96cc" xsi:nil="true"/>
        <AccountType xmlns="4873beb7-5857-4685-be1f-d57550cc96cc"/>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xsi:nil="true"/>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xsi:nil="true"/>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ADA5A4D1-ADB5-4124-8BE9-7689416EE7C3}">
  <ds:schemaRefs>
    <ds:schemaRef ds:uri="http://schemas.microsoft.com/office/2006/metadata/properties"/>
    <ds:schemaRef ds:uri="4873beb7-5857-4685-be1f-d57550cc96cc"/>
  </ds:schemaRefs>
</ds:datastoreItem>
</file>

<file path=docProps/app.xml><?xml version="1.0" encoding="utf-8"?>
<Properties xmlns="http://schemas.openxmlformats.org/officeDocument/2006/extended-properties" xmlns:vt="http://schemas.openxmlformats.org/officeDocument/2006/docPropsVTypes">
  <Template/>
  <TotalTime>13463</TotalTime>
  <Words>4207</Words>
  <Application>Microsoft Office PowerPoint</Application>
  <PresentationFormat>Ευρεία οθόνη</PresentationFormat>
  <Paragraphs>184</Paragraphs>
  <Slides>19</Slides>
  <Notes>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19</vt:i4>
      </vt:variant>
    </vt:vector>
  </HeadingPairs>
  <TitlesOfParts>
    <vt:vector size="26" baseType="lpstr">
      <vt:lpstr>Arial</vt:lpstr>
      <vt:lpstr>Calibri</vt:lpstr>
      <vt:lpstr>Euphemia</vt:lpstr>
      <vt:lpstr>Times New Roman</vt:lpstr>
      <vt:lpstr>Wingdings</vt:lpstr>
      <vt:lpstr>Wingdings 3</vt:lpstr>
      <vt:lpstr>Θέμα του Office</vt:lpstr>
      <vt:lpstr>Παρουσίαση του PowerPoint</vt:lpstr>
      <vt:lpstr>Περιεχόμενα σημερινού μαθήματος </vt:lpstr>
      <vt:lpstr> Σκοποί σημερινού μαθήματος </vt:lpstr>
      <vt:lpstr>Παρουσίαση του PowerPoint</vt:lpstr>
      <vt:lpstr>ΣΥΓΚΡΟΥΣΕΙΣ</vt:lpstr>
      <vt:lpstr>ΕΙΔΗ ΣΥΓΚΡΟΥΣΕΩΝ</vt:lpstr>
      <vt:lpstr> ΤΡΟΦΗ ΓΙΑ ΣΚΕΨΗ: </vt:lpstr>
      <vt:lpstr>ΣΤΡΑΤΗΓΙΚΕΣ ΚΑΙ ΤΑΚΤΙΚΕΣ ΕΠΙΛΥΣΗΣ ΣΥΓΚΡΟΥΣΕΩΝ </vt:lpstr>
      <vt:lpstr>ΤΑΚΤΙΚΕΣ ΠΡΟΣΕΓΓΙΣΗΣ ΣΥΓΚΡΟΥΣΗΣ</vt:lpstr>
      <vt:lpstr>ΕΝΑΛΛΑΚΤΙΚΕΣ ΕΠΙΛΥΣΗΣ ΔΙΑΦΟΡΩΝ</vt:lpstr>
      <vt:lpstr>ΕΠΙΛΥΣΗ ΔΙΑΦΟΡΩΝ ΕΝΑΣ ΠΡΟΣ ΕΝΑΝ</vt:lpstr>
      <vt:lpstr>Μελέτη περίπτωσης</vt:lpstr>
      <vt:lpstr>ΑΝΑΜΕΙΞΗ ΕΝΟΣ ΤΡΙΤΟΥ ΜΕΡΟΥΣ</vt:lpstr>
      <vt:lpstr> ΜΕΣΟΛΑΒΗΣΗ (συνέχεια) </vt:lpstr>
      <vt:lpstr>Το μοντέλο διαμεσολάβησης του Μίσιγκαν (BADGER)</vt:lpstr>
      <vt:lpstr>ΑΠΟΚΑΤΑΣΤΑΤΙΚΗ ΔΙΚΑΙΟΣΥΝΗ</vt:lpstr>
      <vt:lpstr>ΔΙΚΑΣΤΙΚΗ ΔΙΕΚΔΙΚΗΣΗ: Αστικό Δικαστήριο/ Δικαστήριο Μικροδιαφορών</vt:lpstr>
      <vt:lpstr> ΤΡΟΦΗ ΓΙΑ ΣΚΕΨΗ</vt:lpstr>
      <vt:lpstr>Μελέτη περίπτωσης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Timotheos Angelidis</dc:creator>
  <cp:lastModifiedBy>Lenovo</cp:lastModifiedBy>
  <cp:revision>945</cp:revision>
  <dcterms:created xsi:type="dcterms:W3CDTF">2017-01-03T04:19:23Z</dcterms:created>
  <dcterms:modified xsi:type="dcterms:W3CDTF">2026-06-09T11:01:30Z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