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7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0152" cy="4780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82B49"/>
                </a:solidFill>
                <a:latin typeface="Calibri"/>
              </a:defRPr>
            </a:pPr>
            <a:r>
              <a:rPr dirty="0" err="1"/>
              <a:t>Φορολογί</a:t>
            </a:r>
            <a:r>
              <a:rPr dirty="0"/>
              <a:t>α Εισοδήματος από Μισθωτή Εργασία &amp; Συντάξεις</a:t>
            </a:r>
          </a:p>
          <a:p>
            <a:pPr>
              <a:spcBef>
                <a:spcPts val="2000"/>
              </a:spcBef>
              <a:defRPr sz="2000">
                <a:solidFill>
                  <a:srgbClr val="4682B4"/>
                </a:solidFill>
                <a:latin typeface="Calibri"/>
              </a:defRPr>
            </a:pPr>
            <a:r>
              <a:rPr dirty="0" err="1"/>
              <a:t>Ανάλυση</a:t>
            </a:r>
            <a:r>
              <a:rPr dirty="0"/>
              <a:t> &amp; </a:t>
            </a:r>
            <a:r>
              <a:rPr dirty="0" err="1"/>
              <a:t>Εφ</a:t>
            </a:r>
            <a:r>
              <a:rPr dirty="0"/>
              <a:t>αρμογή των Άρθρων 12 έως 20 του Ν. 4172/2013 (ΚΦΕ</a:t>
            </a:r>
            <a:r>
              <a:rPr dirty="0" smtClean="0"/>
              <a:t>)</a:t>
            </a:r>
            <a:endParaRPr lang="el-GR" dirty="0" smtClean="0"/>
          </a:p>
          <a:p>
            <a:pPr>
              <a:spcBef>
                <a:spcPts val="2000"/>
              </a:spcBef>
              <a:defRPr sz="2000">
                <a:solidFill>
                  <a:srgbClr val="4682B4"/>
                </a:solidFill>
                <a:latin typeface="Calibri"/>
              </a:defRPr>
            </a:pPr>
            <a:r>
              <a:rPr lang="el-GR" sz="1400" dirty="0" smtClean="0"/>
              <a:t>ΕΘΝΙΚΟ ΚΑΙ ΚΑΠΟΔΙΣΤΡΙΑΚΟ ΠΕΝΕΠΙΣΤΗΜΙΟ ΑΘΗΝΩΝ : ΤΜΗΜΑ ΔΙΟΙΚΗΣΗΣ ΕΠΙΧΕΙΡΗΣΕΩΝ ΚΑΙ ΟΡΓΑΝΙΣΜΩΝ</a:t>
            </a:r>
          </a:p>
          <a:p>
            <a:pPr>
              <a:spcBef>
                <a:spcPts val="2000"/>
              </a:spcBef>
              <a:defRPr sz="2000">
                <a:solidFill>
                  <a:srgbClr val="4682B4"/>
                </a:solidFill>
                <a:latin typeface="Calibri"/>
              </a:defRPr>
            </a:pPr>
            <a:endParaRPr lang="el-GR" sz="1400" dirty="0"/>
          </a:p>
          <a:p>
            <a:pPr>
              <a:spcBef>
                <a:spcPts val="2000"/>
              </a:spcBef>
              <a:defRPr sz="2000">
                <a:solidFill>
                  <a:srgbClr val="4682B4"/>
                </a:solidFill>
                <a:latin typeface="Calibri"/>
              </a:defRPr>
            </a:pPr>
            <a:r>
              <a:rPr lang="el-GR" sz="1400" dirty="0" smtClean="0"/>
              <a:t>Γκέκας Νικόλαος</a:t>
            </a:r>
          </a:p>
          <a:p>
            <a:pPr>
              <a:spcBef>
                <a:spcPts val="2000"/>
              </a:spcBef>
              <a:defRPr sz="2000">
                <a:solidFill>
                  <a:srgbClr val="4682B4"/>
                </a:solidFill>
                <a:latin typeface="Calibri"/>
              </a:defRPr>
            </a:pPr>
            <a:r>
              <a:rPr lang="el-GR" sz="1400" dirty="0" smtClean="0"/>
              <a:t>            </a:t>
            </a:r>
          </a:p>
          <a:p>
            <a:pPr>
              <a:spcBef>
                <a:spcPts val="2000"/>
              </a:spcBef>
              <a:defRPr sz="2000">
                <a:solidFill>
                  <a:srgbClr val="4682B4"/>
                </a:solidFill>
                <a:latin typeface="Calibri"/>
              </a:defRPr>
            </a:pPr>
            <a:endParaRPr lang="el-GR" dirty="0"/>
          </a:p>
          <a:p>
            <a:pPr>
              <a:spcBef>
                <a:spcPts val="2000"/>
              </a:spcBef>
              <a:defRPr sz="2000">
                <a:solidFill>
                  <a:srgbClr val="4682B4"/>
                </a:solidFill>
                <a:latin typeface="Calibri"/>
              </a:defRPr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Calibri"/>
              </a:defRPr>
            </a:pPr>
            <a:r>
              <a:t>Άρθρο 12 – Αντικείμενο Φορολόγησης &amp; 'Μπλοκάκια'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45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Βασική Αρχή: Κάθε είδους αμοιβή (σε χρήμα ή είδος) στο πλαίσιο εργασιακής σχέσης.</a:t>
            </a:r>
          </a:p>
          <a:p>
            <a:pPr>
              <a:spcAft>
                <a:spcPts val="1000"/>
              </a:spcAft>
              <a:defRPr sz="1800" b="0">
                <a:solidFill>
                  <a:srgbClr val="1E1E1E"/>
                </a:solidFill>
                <a:latin typeface="Calibri"/>
              </a:defRPr>
            </a:pPr>
            <a:r>
              <a:t>• Εργασιακή Σχέση κατά τον ΚΦΕ: Μισθωτοί, διευθυντές/μέλη Δ.Σ. και φυσικά πρόσωπα με έγγραφες συμβάσεις ('μπλοκάκια').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Προϋποθέσεις για 'Μπλοκάκια' (Φορολόγηση ως μισθωτοί):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Παροχή υπηρεσιών σε έως 3 πελάτες Ή τουλάχιστον το 75% από 1 πελάτη.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Μη ύπαρξη εμπορικής ιδιότητας.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Επαγγελματική εγκατάσταση (έδρα) ίδια με την κατοικία.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Δαπάνες: Για τους μισθωτούς εκπίπτουν μόνο οι ασφαλιστικές εισφορές.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Calibri"/>
              </a:defRPr>
            </a:pPr>
            <a:r>
              <a:t>Άρθρα 13 &amp; 14 – Παροχές σε Είδος &amp; Απαλλαγές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45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Γενικός Κανόνας (Άρθρο 13): Κάθε παροχή σε είδος φορολογείται ως μισθωτή εργασία, εφόσον η συνολική αξία της υπερβαίνει τα 300€ ανά φορολογικό έτος (φορολογείται μόνο το υπερβάλλον).</a:t>
            </a:r>
          </a:p>
          <a:p>
            <a:pPr>
              <a:spcAft>
                <a:spcPts val="1000"/>
              </a:spcAft>
              <a:defRPr sz="1800" b="0">
                <a:solidFill>
                  <a:srgbClr val="1E1E1E"/>
                </a:solidFill>
                <a:latin typeface="Calibri"/>
              </a:defRPr>
            </a:pPr>
            <a:r>
              <a:t>• Εταιρικά Αυτοκίνητα: Η αξία παραχώρησης υπολογίζεται βάσει κλίμακας της Λιανικής Τιμής Προ Φόρων (ΛΤΠΦ).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Π.χ. 4% για ΛΤΠΦ έως 14.000€, 12% για 14.001 - 17.000€ κ.ο.κ.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Άρθρο 14 (Απαλλαγές από το εισόδημα):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Αποζημίωση για έξοδα κίνησης (με παραστατικά).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Διατακτικές σίτισης (κουπόνια) έως 6€ ανά εργάσιμη ημέρα.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Ασφαλιστικές εισφορές εργοδότη για ιατροφαρμακευτική κάλυψη (έως 1.500€ ετησίως).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Calibri"/>
              </a:defRPr>
            </a:pPr>
            <a:r>
              <a:t>Άρθρο 15 – Η Φορολογική Κλίμακα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371600" y="1645920"/>
          <a:ext cx="9445752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584"/>
                <a:gridCol w="3148584"/>
                <a:gridCol w="3148584"/>
              </a:tblGrid>
              <a:tr h="587828">
                <a:tc>
                  <a:txBody>
                    <a:bodyPr/>
                    <a:lstStyle/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Κλιμάκιο Εισοδήματος (€)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Συντελεστής (%)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Φόρος Κλιμακίου (€)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0 – 10.000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900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10.001 – 20.000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2.000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20.001 – 30.000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2.600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30.001 – 40.000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3.400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40.001 – 60.000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7.800</a:t>
                      </a:r>
                    </a:p>
                  </a:txBody>
                  <a:tcPr/>
                </a:tc>
              </a:tr>
              <a:tr h="587832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Πάνω από 60.000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-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Calibri"/>
              </a:defRPr>
            </a:pPr>
            <a:r>
              <a:t>Άρθρο 16 – Μειώσεις Φόρου (Αφορολόγητο)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45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Μειώσεις Φόρου ανάλογα με τα εξαρτώμενα τέκνα: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Χωρίς τέκνα: 777€ (Έμμεσο αφορολόγητο ~8.636€)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Με 1 τέκνο: 810€ (Έμμεσο αφορολόγητο ~9.000€)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Με 2 τέκνα: 900€ (Έμμεσο αφορολόγητο ~10.000€)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Με 3 τέκνα: 1.120€ (Έμμεσο αφορολόγητο ~11.000€)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Μείωση ποσού λόγω εισοδήματος: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Εάν το εισόδημα υπερβαίνει τις 20.000€, η έκπτωση μειώνεται κατά 10€ ανά 1.000€ εισοδήματος.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Υποχρέωση Δαπανών: Απαιτείται 30% του εισοδήματος σε ηλεκτρονικές συναλλαγές.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Calibri"/>
              </a:defRPr>
            </a:pPr>
            <a:r>
              <a:t>Άρθρα 17-20 – Ειδικές Διατάξεις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45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Άρθρο 17 (Ειδικές Περιπτώσεις): Ρυθμίσεις για εφάπαξ παροχές ή αναδρομικά (κατανομή στα έτη που αφορούν).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Άρθρο 18 (Μειώσεις για Δωρεές): Έκπτωση φόρου 20% επί των δωρεών προς αναγνωρισμένους φορείς (για ποσά άνω των 100€ ετησίως).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Άρθρα 19 &amp; 20 (Φορολογική Κατοικία &amp; Πίστωση Φόρου Αλλοδαπής):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Φορολογικοί κάτοικοι Ελλάδας που αποκτούν εισόδημα στο εξωτερικό δικαιούνται πίστωση του φόρου που κατέβαλαν στην αλλοδαπή.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Η πίστωση δεν μπορεί να υπερβαίνει το ποσό του φόρου που θα αναλογούσε για το εισόδημα αυτό στην Ελλάδα.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Calibri"/>
              </a:defRPr>
            </a:pPr>
            <a:r>
              <a:t>Παράδειγμα 1 – Μισθωτός Χωρίς Τέκνα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45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Δεδομένα: Καθαρό Εισόδημα 25.000€, Χωρίς Τέκνα.</a:t>
            </a:r>
          </a:p>
          <a:p>
            <a:pPr>
              <a:spcAft>
                <a:spcPts val="1000"/>
              </a:spcAft>
              <a:defRPr sz="1800" b="0">
                <a:solidFill>
                  <a:srgbClr val="1E1E1E"/>
                </a:solidFill>
                <a:latin typeface="Calibri"/>
              </a:defRPr>
            </a:pPr>
            <a:r>
              <a:t>1. Υπολογισμός Αναλογούντος Φόρου: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- 1ο κλιμάκιο: 10.000€ × 9% = 900€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- 2ο κλιμάκιο: 10.000€ × 20% = 2.000€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- 3ο κλιμάκιο: 5.000€ × 26% = 1.300€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Σύνολο Αναλογούντος: 900€ + 2.000€ + 1.300€ = 4.200€</a:t>
            </a:r>
          </a:p>
          <a:p>
            <a:pPr>
              <a:spcAft>
                <a:spcPts val="1000"/>
              </a:spcAft>
              <a:defRPr sz="1800" b="0">
                <a:solidFill>
                  <a:srgbClr val="1E1E1E"/>
                </a:solidFill>
                <a:latin typeface="Calibri"/>
              </a:defRPr>
            </a:pPr>
            <a:r>
              <a:t>2. Υπολογισμός Μείωσης Φόρου (Άρθρο 16):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Βασική μείωση: 777€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Μείωση λόγω εισοδήματος: (25.000 - 20.000) / 1.000 × 10€ = 50€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Τελική Μείωση: 777€ - 50€ = 727€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3. Τελικός Φόρος: 4.200€ - 727€ = 3.473€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Calibri"/>
              </a:defRPr>
            </a:pPr>
            <a:r>
              <a:t>Παράδειγμα 2 – Μισθωτός με 2 Τέκνα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45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Δεδομένα: Καθαρό Εισόδημα 18.000€, 2 Εξαρτώμενα Τέκνα.</a:t>
            </a:r>
          </a:p>
          <a:p>
            <a:pPr>
              <a:spcAft>
                <a:spcPts val="1000"/>
              </a:spcAft>
              <a:defRPr sz="1800" b="0">
                <a:solidFill>
                  <a:srgbClr val="1E1E1E"/>
                </a:solidFill>
                <a:latin typeface="Calibri"/>
              </a:defRPr>
            </a:pPr>
            <a:r>
              <a:t>1. Υπολογισμός Αναλογούντος Φόρου: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- 1ο κλιμάκιο: 10.000€ × 9% = 900€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- 2ο κλιμάκιο: 8.000€ × 20% = 1.600€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Σύνολο Αναλογούντος: 900€ + 1.600€ = 2.500€</a:t>
            </a:r>
          </a:p>
          <a:p>
            <a:pPr>
              <a:spcAft>
                <a:spcPts val="1000"/>
              </a:spcAft>
              <a:defRPr sz="1800" b="0">
                <a:solidFill>
                  <a:srgbClr val="1E1E1E"/>
                </a:solidFill>
                <a:latin typeface="Calibri"/>
              </a:defRPr>
            </a:pPr>
            <a:r>
              <a:t>2. Υπολογισμός Μείωσης Φόρου (Άρθρο 16):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Βασική μείωση για 2 τέκνα: 900€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Το εισόδημα είναι κάτω από 20.000€, οπότε εφαρμόζεται ολόκληρη (900€).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3. Τελικός Φόρος: 2.500€ - 900€ = 1.600€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Calibri"/>
              </a:defRPr>
            </a:pPr>
            <a:r>
              <a:t>Παράδειγμα 3 – Εργαζόμενος με 'Μπλοκάκι' (Άρθρο 12, παρ. 2στ)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45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Δεδομένα: Έσοδα 20.000€, Εισφορές ΕΦΚΑ 2.400€, Χωρίς Τέκνα.</a:t>
            </a:r>
          </a:p>
          <a:p>
            <a:pPr>
              <a:spcAft>
                <a:spcPts val="1000"/>
              </a:spcAft>
              <a:defRPr sz="1800" b="0">
                <a:solidFill>
                  <a:srgbClr val="1E1E1E"/>
                </a:solidFill>
                <a:latin typeface="Calibri"/>
              </a:defRPr>
            </a:pPr>
            <a:r>
              <a:t>1. Φορολογητέο Εισόδημα: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- 20.000€ - 2.400€ (ΕΦΚΑ) = 17.600€ (Εκπίπτουν μόνο οι εισφορές)</a:t>
            </a:r>
          </a:p>
          <a:p>
            <a:pPr>
              <a:spcAft>
                <a:spcPts val="1000"/>
              </a:spcAft>
              <a:defRPr sz="1800" b="0">
                <a:solidFill>
                  <a:srgbClr val="1E1E1E"/>
                </a:solidFill>
                <a:latin typeface="Calibri"/>
              </a:defRPr>
            </a:pPr>
            <a:r>
              <a:t>2. Υπολογισμός Αναλογούντος Φόρου: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- 10.000€ × 9% = 900€ | 7.600€ × 20% = 1.520€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Σύνολο Αναλογούντος: 900€ + 1.520€ = 2.420€</a:t>
            </a:r>
          </a:p>
          <a:p>
            <a:pPr>
              <a:spcAft>
                <a:spcPts val="1000"/>
              </a:spcAft>
              <a:defRPr sz="1800" b="0">
                <a:solidFill>
                  <a:srgbClr val="1E1E1E"/>
                </a:solidFill>
                <a:latin typeface="Calibri"/>
              </a:defRPr>
            </a:pPr>
            <a:r>
              <a:t>3. Μείωση Φόρου (Άρθρο 16):</a:t>
            </a:r>
          </a:p>
          <a:p>
            <a:pPr lvl="1">
              <a:spcAft>
                <a:spcPts val="1000"/>
              </a:spcAft>
              <a:defRPr sz="1600" b="0">
                <a:solidFill>
                  <a:srgbClr val="1E1E1E"/>
                </a:solidFill>
                <a:latin typeface="Calibri"/>
              </a:defRPr>
            </a:pPr>
            <a:r>
              <a:t>- Λαμβάνει την έκπτωση μισθωτών: 777€ (Εισόδημα &lt; 20.000€)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4. Τελικός Φόρος: 2.420€ - 777€ = 1.643€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Calibri"/>
              </a:defRPr>
            </a:pPr>
            <a:r>
              <a:t>Συγκριτικός Πίνακας Φόρου (Εισόδημα 25.000€)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645920"/>
          <a:ext cx="11274552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4910"/>
                <a:gridCol w="2254910"/>
                <a:gridCol w="2254910"/>
                <a:gridCol w="2254910"/>
                <a:gridCol w="2254912"/>
              </a:tblGrid>
              <a:tr h="731520">
                <a:tc>
                  <a:txBody>
                    <a:bodyPr/>
                    <a:lstStyle/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Τέκνα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Αναλογών Φόρος (€)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Βασική Μείωση (€)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Μείωση λόγω Εισοδ.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t>Τελικός Φόρος (€)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0 Τέκνα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4.200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3.473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1 Τέκνο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4.200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3.440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2 Τέκνα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4.200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3.350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3 Τέκνα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4.200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1.120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1E1E1E"/>
                          </a:solidFill>
                        </a:defRPr>
                      </a:pPr>
                      <a:r>
                        <a:t>3.130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Calibri"/>
              </a:defRPr>
            </a:pPr>
            <a:r>
              <a:t>Φορολογία με βάση τα Τεκμήρια Διαβίωσης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45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Αντικειμενικές Δαπάνες: Εάν τα τεκμήρια (κατοικία, Ι.Χ., ελάχιστο τεκμήριο 3.000€) υπερβαίνουν το πραγματικό εισόδημα, ο φόρος υπολογίζεται επί του τεκμαρτού.</a:t>
            </a:r>
          </a:p>
          <a:p>
            <a:pPr>
              <a:spcAft>
                <a:spcPts val="1000"/>
              </a:spcAft>
              <a:defRPr sz="1800" b="0">
                <a:solidFill>
                  <a:srgbClr val="1E1E1E"/>
                </a:solidFill>
                <a:latin typeface="Calibri"/>
              </a:defRPr>
            </a:pPr>
            <a:r>
              <a:t>• Φορολογική Μεταχείριση: Η προστιθέμενη διαφορά τεκμηρίων για μισθωτούς και 'μπλοκάκια' φορολογείται με την κλίμακα των μισθωτών (Άρθρο 15) και δικαιούται τη μείωση φόρου (Άρθρο 16).</a:t>
            </a:r>
          </a:p>
          <a:p>
            <a:pPr>
              <a:spcAft>
                <a:spcPts val="1000"/>
              </a:spcAft>
              <a:defRPr sz="1800" b="1">
                <a:solidFill>
                  <a:srgbClr val="1E1E1E"/>
                </a:solidFill>
                <a:latin typeface="Calibri"/>
              </a:defRPr>
            </a:pPr>
            <a:r>
              <a:t>• Ρήτρα Ηλεκτρονικών Δαπανών: Απαιτείται η συλλογή αποδείξεων (30%) επί του υψηλότερου ποσού (πραγματικού ή τεκμαρτού) για την αποφυγή ποινής φόρου (22% στη διαφορά).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1049</Words>
  <Application>Microsoft Office PowerPoint</Application>
  <PresentationFormat>Προσαρμογή</PresentationFormat>
  <Paragraphs>121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2026-10-11T11:29:07Z</dcterms:modified>
  <cp:category/>
</cp:coreProperties>
</file>