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5" d="100"/>
          <a:sy n="95" d="100"/>
        </p:scale>
        <p:origin x="178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011680"/>
            <a:ext cx="10438948" cy="27135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A5276"/>
                </a:solidFill>
                <a:latin typeface="Arial"/>
              </a:defRPr>
            </a:pPr>
            <a:r>
              <a:rPr dirty="0" err="1"/>
              <a:t>Φορολογί</a:t>
            </a:r>
            <a:r>
              <a:rPr dirty="0"/>
              <a:t>α Εισοδήματος Φυσικών Προσώπων</a:t>
            </a:r>
          </a:p>
          <a:p>
            <a:pPr>
              <a:spcBef>
                <a:spcPts val="1000"/>
              </a:spcBef>
              <a:defRPr sz="2000">
                <a:solidFill>
                  <a:srgbClr val="2C3E50"/>
                </a:solidFill>
              </a:defRPr>
            </a:pPr>
            <a:r>
              <a:rPr dirty="0" err="1"/>
              <a:t>Διάλεξη</a:t>
            </a:r>
            <a:r>
              <a:rPr dirty="0"/>
              <a:t> </a:t>
            </a:r>
            <a:r>
              <a:rPr lang="el-GR" dirty="0" smtClean="0"/>
              <a:t>2</a:t>
            </a:r>
            <a:r>
              <a:rPr dirty="0" smtClean="0"/>
              <a:t>η</a:t>
            </a:r>
            <a:r>
              <a:rPr dirty="0"/>
              <a:t>: </a:t>
            </a:r>
            <a:r>
              <a:rPr dirty="0" err="1"/>
              <a:t>Εισόδημ</a:t>
            </a:r>
            <a:r>
              <a:rPr dirty="0"/>
              <a:t>α από Μισθωτή Εργασία &amp; Συντάξεις (Άρθρα 12-20 ΚΦΕ)</a:t>
            </a:r>
          </a:p>
          <a:p>
            <a:pPr>
              <a:spcBef>
                <a:spcPts val="2000"/>
              </a:spcBef>
              <a:defRPr sz="1400">
                <a:solidFill>
                  <a:srgbClr val="1A5276"/>
                </a:solidFill>
              </a:defRPr>
            </a:pPr>
            <a:r>
              <a:rPr dirty="0" err="1"/>
              <a:t>Εθνικό</a:t>
            </a:r>
            <a:r>
              <a:rPr dirty="0"/>
              <a:t> και Καπ</a:t>
            </a:r>
            <a:r>
              <a:rPr dirty="0" err="1"/>
              <a:t>οδιστρι</a:t>
            </a:r>
            <a:r>
              <a:rPr dirty="0"/>
              <a:t>ακό Πανεπιστήμιο Αθηνών (ΕΚΠΑ) - Τμήμα Διοίκησης Επιχειρήσεων και Οργανισμών</a:t>
            </a:r>
            <a:br>
              <a:rPr dirty="0"/>
            </a:br>
            <a:r>
              <a:rPr dirty="0"/>
              <a:t>Φορολογικό Έτος 2026 (Ν. 5246/2025</a:t>
            </a:r>
            <a:r>
              <a:rPr dirty="0" smtClean="0"/>
              <a:t>)</a:t>
            </a:r>
            <a:endParaRPr lang="el-GR" dirty="0" smtClean="0"/>
          </a:p>
          <a:p>
            <a:pPr>
              <a:spcBef>
                <a:spcPts val="2000"/>
              </a:spcBef>
              <a:defRPr sz="1400">
                <a:solidFill>
                  <a:srgbClr val="1A5276"/>
                </a:solidFill>
              </a:defRPr>
            </a:pPr>
            <a:endParaRPr lang="el-GR" dirty="0"/>
          </a:p>
          <a:p>
            <a:pPr>
              <a:spcBef>
                <a:spcPts val="2000"/>
              </a:spcBef>
              <a:defRPr sz="1400">
                <a:solidFill>
                  <a:srgbClr val="1A5276"/>
                </a:solidFill>
              </a:defRPr>
            </a:pPr>
            <a:r>
              <a:rPr lang="el-GR" dirty="0" smtClean="0"/>
              <a:t>Γκέκας Νικόλαος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200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A5276"/>
                </a:solidFill>
                <a:latin typeface="Arial"/>
              </a:defRPr>
            </a:pPr>
            <a:r>
              <a:t>🎯 Σκοπός της Διάλεξης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Αποσαφήνιση της έννοιας της «Εργασιακής Σχέσης» για φορολογικούς σκοπούς και διάκρισή της από το Εργατικό Δίκαιο.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Διαχωρισμός μεταξύ Ακαθάριστου, Απαλλασσόμενου και Φορολογητέου εισοδήματος.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Προσδιορισμός και αποτίμηση των παροχών σε είδος (Fringe Benefits) στο σύγχρονο επιχειρηματικό περιβάλλον.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Ανάλυση της Ριζικής Φορολογικής Μεταρρύθμισης του 2026 (Ν. 5246/2025): Νέοι συντελεστές, ηλικιακά και δημογραφικά κριτήρια ελάφρυνσης.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Πρακτική εφαρμογή των διατάξεων μέσα από ρεαλιστικά αριθμητικά παραδείγματα.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200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A5276"/>
                </a:solidFill>
                <a:latin typeface="Arial"/>
              </a:defRPr>
            </a:pPr>
            <a:r>
              <a:t>💼 Άρθρο 12: Εισόδημα από Μισθωτή Εργασία &amp; Συντάξεις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Γενικός Κανόνας (Παρ. 1): Περιλαμβάνει κάθε είδους εισόδημα σε χρήμα ή σε είδος που αποκτάται στο πλαίσιο εργασιακής σχέσης.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Ενδεικτικό Περιεχόμενο (Παρ. 3): Μισθοί, ημερομίσθια, επιδόματα (αδείας, εορτών), προμήθειες, φιλοδωρήματα, συντάξεις και αποζημιώσεις απόλυσης.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Φορολογική Προσέγγιση: Το εισόδημα φορολογείται με βάση την αρχή της πηγής και της οικονομικής σχέσης εξάρτησης.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200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A5276"/>
                </a:solidFill>
                <a:latin typeface="Arial"/>
              </a:defRPr>
            </a:pPr>
            <a:r>
              <a:t>🔍 Άρθρο 12: Τι Συνιστά Φορολογικά «Εργασιακή Σχέση»;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Υφίσταται όταν ένα φυσικό πρόσωπο παρέχει υπηρεσίες βάσει: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  1. Σύμβασης εργασίας σύμφωνα με το εργατικό δίκαιο.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  2. Σχέσης εξαρτημένης εργασίας (όπου ο εργοδότης καθορίζει τον τόπο, τον χρόνο και τον τρόπο παροχής).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  3. Σχέσης ως δημόσιος υπάλληλος ή λειτουργός (ειδικά μισθολόγια).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  4. Θέσης διευθυντή ή μέλους Διοικητικού Συμβουλίου εταιρείας.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  5. Σύμβασης έμμισθης εντολής (π.χ. δικηγόροι με πάγια αντιμισθία).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200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A5276"/>
                </a:solidFill>
                <a:latin typeface="Arial"/>
              </a:defRPr>
            </a:pPr>
            <a:r>
              <a:t>⚙️ Άρθρο 12: Φορολόγηση ως Μισθωτοί («Μπλοκάκια»)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Ειδικό Καθεστώς (Παρ. 2, περ. στ): Ατομικές επιχειρήσεις παροχής υπηρεσιών φορολογούνται ως μισθωτοί εφόσον: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  - Διαθέτουν έγγραφη σύμβαση.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  - Παρέχουν υπηρεσίες σε έως 3 αντισυμβαλλόμενους Ή άνω του 75% των εσόδων προέρχεται από 1 αντισυμβαλλόμενο.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  - Δεν έχουν εμπορική ιδιότητα και δεν διατηρούν επαγγελματική εγκατάσταση διαφορετική από την κατοικία τους.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Έκπτωση Δαπανών: Εκπίπτουν αποκλειστικά και μόνο οι υποχρεωτικές ασφαλιστικές εισφορές.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📝 Παράδειγμα: Σύμβουλος επιχειρήσεων (απόφοιτος ΔΕΟ) εργάζεται από το σπίτι με 2 σταθερούς εταιρικούς πελάτες. Υπάγεται κανονικά στο άρθρο 12. Αν νοικιάσει αυτόνομο γραφείο, φορολογείται ως ελεύθερος επαγγελματίας.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200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A5276"/>
                </a:solidFill>
                <a:latin typeface="Arial"/>
              </a:defRPr>
            </a:pPr>
            <a:r>
              <a:t>🚗 Άρθρο 13: Παροχές σε Είδος (Fringe Benefits)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Γενικό Όριο: Οποιαδήποτε παροχή σε είδος άνω των 300€ ανά φορολογικό έτος θεωρείται φορολογητέο εισόδημα για το σύνολο του ποσού.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Εταιρικά Αυτοκίνητα: Η αξία της παροχής υπολογίζεται ως ποσοστό της Λιανικής Τιμής Προ Φόρων (ΛΤΠΦ) με προοδευτική κλίμακα (4% έως 22%).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  - Εξαίρεση: Οχήματα για επαγγελματικούς σκοπούς (tool cars) με ΛΤΠΦ έως 17.000€.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📝 Παράδειγμα: Παραχώρηση οχήματος με ΛΤΠΦ 25.000€. Η τεκμαρτή αξία της παροχής (π.χ. 1.800€) προστίθεται στον ετήσιο φορολογητέο μισθό του στελέχους.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200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A5276"/>
                </a:solidFill>
                <a:latin typeface="Arial"/>
              </a:defRPr>
            </a:pPr>
            <a:r>
              <a:t>🏠 Άρθρο 13: Εταιρικά Δάνεια &amp; Stock Options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Εταιρικά Δάνεια: Η διαφορά μεταξύ του επιτοκίου του εργαζομένου και του μέσου επιτοκίου της αγοράς (Τράπεζα της Ελλάδος) συνιστά φορολογητέο εισόδημα.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Δικαιώματα Προαίρεσης (Stock Options) - 2026: Φορολογείται κατά τον χρόνο μεταβίβασης (πώλησης) των μετοχών με αυτοτελή συντελεστή υπεραξίας κεφαλαίου, εφόσον τηρείται ο ελάχιστος χρόνος διακράτησης (vesting).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📝 Παράδειγμα: Άτοκο δάνειο 10.000€ από την εταιρεία. Αν το επιτόκιο ΤτΕ είναι 5%, η ετήσια παροχή σε είδος είναι 500€ και προστίθεται στο φορολογητέο εισόδημα.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200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A5276"/>
                </a:solidFill>
                <a:latin typeface="Arial"/>
              </a:defRPr>
            </a:pPr>
            <a:r>
              <a:t>🛡️ Άρθρο 14: Απαλλαγές από το Φόρο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Δεν συμπεριλαμβάνονται στο φορολογητέο εισόδημα: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Αποζημίωση για έξοδα κίνησης για επαγγελματικούς σκοπούς (με παραστατικά).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Διατακτικές σίτισης (κουπόνια φαγητού) έως 6€ ανά εργάσιμη ημέρα.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Ασφάλιστρα που καταβάλλει ο εργοδότης για ομαδική ιατροφαρμακευτική κάλυψη έως 1.500€ ετησίως ανά εργαζόμενο.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📝 Παράδειγμα: Κουπόνια σίτισης 5.50€/ημέρα για 22 ημέρες το μήνα = 1.452€ ετησίως. Είναι 100% αφορολόγητο για τον εργαζόμενο και εκπίπτει για την επιχείρηση.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200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A5276"/>
                </a:solidFill>
                <a:latin typeface="Arial"/>
              </a:defRPr>
            </a:pPr>
            <a:r>
              <a:t>📊 Άρθρο 15: Η Νέα Φορολογική Κλίμακα του 2026 (Ν. 5246/2025)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>
                <a:solidFill>
                  <a:srgbClr val="2C3E50"/>
                </a:solidFill>
                <a:latin typeface="Arial"/>
              </a:defRPr>
            </a:pPr>
            <a:r>
              <a:t>Μεταρρύθμιση με μείωση συντελεστών κατά 2% στα μεσαία κλιμάκια:</a:t>
            </a:r>
          </a:p>
          <a:p>
            <a:pPr>
              <a:spcAft>
                <a:spcPts val="1000"/>
              </a:spcAft>
              <a:defRPr sz="1600">
                <a:solidFill>
                  <a:srgbClr val="2C3E50"/>
                </a:solidFill>
                <a:latin typeface="Arial"/>
              </a:defRPr>
            </a:pPr>
            <a:r>
              <a:t>• 0 – 10.000 €   ➔   9%  (Σταθερός)</a:t>
            </a:r>
          </a:p>
          <a:p>
            <a:pPr>
              <a:spcAft>
                <a:spcPts val="1000"/>
              </a:spcAft>
              <a:defRPr sz="1600">
                <a:solidFill>
                  <a:srgbClr val="2C3E50"/>
                </a:solidFill>
                <a:latin typeface="Arial"/>
              </a:defRPr>
            </a:pPr>
            <a:r>
              <a:t>• 10.001 – 20.000 €   ➔   20%  (📉 Μείωση από 22%)</a:t>
            </a:r>
          </a:p>
          <a:p>
            <a:pPr>
              <a:spcAft>
                <a:spcPts val="1000"/>
              </a:spcAft>
              <a:defRPr sz="1600">
                <a:solidFill>
                  <a:srgbClr val="2C3E50"/>
                </a:solidFill>
                <a:latin typeface="Arial"/>
              </a:defRPr>
            </a:pPr>
            <a:r>
              <a:t>• 20.001 – 30.000 €   ➔   26%  (📉 Μείωση από 28%)</a:t>
            </a:r>
          </a:p>
          <a:p>
            <a:pPr>
              <a:spcAft>
                <a:spcPts val="1000"/>
              </a:spcAft>
              <a:defRPr sz="1600">
                <a:solidFill>
                  <a:srgbClr val="2C3E50"/>
                </a:solidFill>
                <a:latin typeface="Arial"/>
              </a:defRPr>
            </a:pPr>
            <a:r>
              <a:t>• 30.001 – 40.000 €   ➔   34%  (📉 Μείωση από 36%)</a:t>
            </a:r>
          </a:p>
          <a:p>
            <a:pPr>
              <a:spcAft>
                <a:spcPts val="1000"/>
              </a:spcAft>
              <a:defRPr sz="1600">
                <a:solidFill>
                  <a:srgbClr val="2C3E50"/>
                </a:solidFill>
                <a:latin typeface="Arial"/>
              </a:defRPr>
            </a:pPr>
            <a:r>
              <a:t>• 40.001 – 60.000 €   ➔   39%  (📉 Νέο Κλιμάκιο - Μείωση από 44%)</a:t>
            </a:r>
          </a:p>
          <a:p>
            <a:pPr>
              <a:spcAft>
                <a:spcPts val="1000"/>
              </a:spcAft>
              <a:defRPr sz="1600">
                <a:solidFill>
                  <a:srgbClr val="2C3E50"/>
                </a:solidFill>
                <a:latin typeface="Arial"/>
              </a:defRPr>
            </a:pPr>
            <a:r>
              <a:t>• Άνω των 60.000 €   ➔   44%  (Σταθερός)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200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A5276"/>
                </a:solidFill>
                <a:latin typeface="Arial"/>
              </a:defRPr>
            </a:pPr>
            <a:r>
              <a:t>👶 Άρθρο 15: Ειδικές Δημογραφικές Κλίμακες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1. Ηλικιακά Κριτήρια (Νέοι Εργαζόμενοι):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  • Έως 25 ετών: Συντελεστής 0% για εισοδήματα έως 20.000€.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  • 26 έως 30 ετών: Προνομιακός συντελεστής 9% σταθερά για το κλιμάκιο 10.000€ - 20.000€.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2. Οικογενειακά Κριτήρια (Δημογραφική Στήριξη):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  • Τρίτεκνοι: Ο συντελεστής στο κλιμάκιο 10.000€ - 20.000€ υποχωρεί στο 9% (αντί για 20%).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  • Πολύτεκνοι (4+ τέκνα): Συντελεστής 0% για εισοδήματα έως 20.000€, ανεξαρτήτως ηλικίας.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💡 Επιχειρησιακό Σχόλιο: Η φορολογική πολιτική λειτουργεί ως κίνητρο για την προσέλκυση και διακράτηση νέων ταλέντων (Talent Acquisition).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200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A5276"/>
                </a:solidFill>
                <a:latin typeface="Arial"/>
              </a:defRPr>
            </a:pPr>
            <a:r>
              <a:t>📉 Άρθρο 16: Μειώσεις Φόρου (Έμμεσο Αφορολόγητο)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• Χωρίς Τέκνα: Μείωση έως 777€ (Αφορολόγητο ~8.633€)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• Με 1 Τέκνο: Μείωση έως 900€ (Αφορολόγητο 10.000€)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• Με 2 Τέκνα: Μείωση έως 1.120€ (Αφορολόγητο 11.375€)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• Με 3 Τέκνα: Μείωση έως 1.340€ (Αφορολόγητο 14.363€)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• Με 4 Τέκνα: Μείωση έως 1.580€ (Αφορολόγητο 27.100€)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• Ρήτρα Phase-out: Για εισοδήματα άνω των 12.000€, η έκπτωση φόρου μειώνεται κατά 20€ ανά 1.000€ επιπλέον εισοδήματος.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⚠️ Ηλεκτρονικές Δαπάνες: Απαιτούνται e-αποδείξεις ίσες με το 30% του εισοδήματος για τη διατήρηση της μείωσης.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200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A5276"/>
                </a:solidFill>
                <a:latin typeface="Arial"/>
              </a:defRPr>
            </a:pPr>
            <a:r>
              <a:t>🧮 Πρακτική Εφαρμογή 1: Σύγκριση Φορολογίας 2025 vs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Δεδομένα: Υπάλληλος, 35 ετών, χωρίς παιδιά, με ετήσιο φορολογητέο εισόδημα 25.000€.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1. Φόρος Κλίμακας (2026):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  • Πρώτα 10.000€ × 9% = 900€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  • Επόμενα 10.000€ (10k-20k) × 20% = 2.000€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  • Υπόλοιπα 5.000€ (20k-25k) × 26% = 1.300€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  • Αρχικός Φόρος Κλίμακας = 4.200€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2. Μείωση Φόρου (Άρθρο 16):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  • Εισόδημα άνω των 12k κατά 13.000€ ➔ Μείωση έκπτωσης: 13 × 20€ = 260€.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  • Τελική έκπτωση: 777€ - 260€ = 517€.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3. Τελικός Φόρος 2026: 4.200€ - 517€ = 3.683€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📉 Ανάλυση: Το 2025 ο φόρος ήταν 3.923€. Καθαρό ετήσιο όφελος = 240€ λόγω της μεταρρύθμισης.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200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A5276"/>
                </a:solidFill>
                <a:latin typeface="Arial"/>
              </a:defRPr>
            </a:pPr>
            <a:r>
              <a:t>🧮 Πρακτική Εφαρμογή 2: Ηλικιακές Απαλλαγές Νέων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Δεδομένα: Νέος απόφοιτος ΔΕΟ, ηλικίας 24 ετών, με ετήσιο εισόδημα 18.000€, χωρίς παιδιά.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• Φορολογικό Έτος 2025 (Παλαιό Καθεστώς):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  - Φόρος Κλίμακας: (10.000 × 9%) + (8.000 × 22%) = 2.660€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  - Μείωση Φόρου (Άρθρο 16): 777€ - (6 × 20€) = 657€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  - Τελικός Φόρος 2025 = 2.003€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• Φορολογικό Έτος 2026 (Νέο Καθεστώς):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  - Λόγω της ηλικιακής διάταξης (έως 25 ετών) και επειδή το εισόδημα είναι ≤ 20.000€, ο συντελεστής είναι 0%.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  - Τελικός Φόρος 2026 = 0€</a:t>
            </a:r>
          </a:p>
          <a:p>
            <a:pPr>
              <a:spcAft>
                <a:spcPts val="1000"/>
              </a:spcAft>
              <a:defRPr sz="1400">
                <a:solidFill>
                  <a:srgbClr val="2C3E50"/>
                </a:solidFill>
                <a:latin typeface="Arial"/>
              </a:defRPr>
            </a:pPr>
            <a:r>
              <a:t>🔥 Συμπέρασμα: Πλήρης φορολογική απαλλαγή. Ο νέος εργαζόμενος ωφελείται κατά 2.003€ ετησίως, ενισχύοντας άμεσα το διαθέσιμο εισόδημά του στα πρώτα επαγγελματικά του βήματα.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200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A5276"/>
                </a:solidFill>
                <a:latin typeface="Arial"/>
              </a:defRPr>
            </a:pPr>
            <a:r>
              <a:t>📑 Άρθρα 17-20: Ειδικές Διατάξεις &amp; Χρόνος Κτήσης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Άρθρο 17 (Δωρεές): Μείωση φόρου 20% επί του ποσού των δωρεών προς αναγνωρισμένους φορείς με συγκεκριμένα ανώτατα όρια.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Άρθρο 20 (Χρόνος Κτήσης Εισοδήματος):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  - Το εισόδημα θεωρείται ότι αποκτάται κατά το χρόνο που ο δικαιούχος απέκτησε το δικαίωμα είσπραξής του (αρχή του δεδουλευμένου), ανεξάρτητα από την ημερομηνία καταβολής.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  - Εξαίρεση: Τα αναδρομικά מισθών ή συντάξεων φορολογούνται στα έτη στα οποία πραγματικά ανάγονται.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7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10820095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A5276"/>
                </a:solidFill>
                <a:latin typeface="Arial"/>
              </a:defRPr>
            </a:pPr>
            <a:r>
              <a:t>📝 Σύνοψη &amp; Συμπεράσματα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645920"/>
            <a:ext cx="10820095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Οι αλλαγές του 2026 μειώνουν το κόστος εργασίας και ευνοούν τη μεσαία τάξη και τη νέα γενιά στελεχών.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Η κατανόηση του φορολογικού πλαισίου είναι κομβική για τη Διοίκηση Ανθρωπίνων Πόρων (HRΜ) και τον Στρατηγικό Σχεδιασμό των επιχειρήσεων.</a:t>
            </a:r>
          </a:p>
          <a:p>
            <a:pPr>
              <a:spcAft>
                <a:spcPts val="1000"/>
              </a:spcAft>
              <a:defRPr sz="1500">
                <a:solidFill>
                  <a:srgbClr val="2C3E50"/>
                </a:solidFill>
                <a:latin typeface="Arial"/>
              </a:defRPr>
            </a:pPr>
            <a:r>
              <a:t>• Οι μελλοντικοί διοικητικοί ηγέτες του Τμήματος ΔΕΟ του ΕΚΠΑ οφείλουν να συνδυάζουν τη νομική συμμόρφωση με τη χρηματοοικονομική βελτιστοποίηση.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1528</Words>
  <Application>Microsoft Office PowerPoint</Application>
  <PresentationFormat>Ευρεία οθόνη</PresentationFormat>
  <Paragraphs>99</Paragraphs>
  <Slides>15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subject/>
  <dc:creator/>
  <cp:keywords/>
  <dc:description>generated using python-pptx</dc:description>
  <cp:lastModifiedBy>user</cp:lastModifiedBy>
  <cp:revision>2</cp:revision>
  <dcterms:created xsi:type="dcterms:W3CDTF">2013-01-27T09:14:16Z</dcterms:created>
  <dcterms:modified xsi:type="dcterms:W3CDTF">2026-10-11T10:18:26Z</dcterms:modified>
  <cp:category/>
</cp:coreProperties>
</file>