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17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4063"/>
            <a:ext cx="12191695" cy="6858000"/>
          </a:xfrm>
          <a:prstGeom prst="rect">
            <a:avLst/>
          </a:prstGeom>
          <a:solidFill>
            <a:srgbClr val="0B1D3A"/>
          </a:solidFill>
          <a:ln>
            <a:solidFill>
              <a:srgbClr val="0B1D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C5A059"/>
                </a:solidFill>
                <a:latin typeface="Arial"/>
              </a:defRPr>
            </a:pPr>
            <a:r>
              <a:t>Κώδικας Φορολογίας Εισοδήματος (Ν. 4172/2013)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63040"/>
            <a:ext cx="108200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FFFFFF"/>
                </a:solidFill>
                <a:latin typeface="Arial"/>
              </a:defRPr>
            </a:pPr>
            <a:r>
              <a:t>Ιστορική Αναδρομή, Άμεση &amp; Έμμεση Φορολογία και το Σύγχρονο Θεσμικό Πλαίσιο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94560"/>
            <a:ext cx="10820095" cy="2836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dirty="0" err="1" smtClean="0"/>
              <a:t>Μάθημ</a:t>
            </a:r>
            <a:r>
              <a:rPr dirty="0" smtClean="0"/>
              <a:t>α</a:t>
            </a:r>
            <a:r>
              <a:rPr lang="el-GR" dirty="0" smtClean="0"/>
              <a:t> 1 </a:t>
            </a:r>
            <a:r>
              <a:rPr dirty="0" smtClean="0"/>
              <a:t>: </a:t>
            </a:r>
            <a:r>
              <a:rPr dirty="0"/>
              <a:t>Φορολογικό Δίκαιο &amp; Εταιρική Φορολόγηση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dirty="0" err="1"/>
              <a:t>Μέρος</a:t>
            </a:r>
            <a:r>
              <a:rPr dirty="0"/>
              <a:t> Α': </a:t>
            </a:r>
            <a:r>
              <a:rPr dirty="0" err="1"/>
              <a:t>Ιστορική</a:t>
            </a:r>
            <a:r>
              <a:rPr dirty="0"/>
              <a:t> </a:t>
            </a:r>
            <a:r>
              <a:rPr dirty="0" err="1"/>
              <a:t>Εξέλιξη</a:t>
            </a:r>
            <a:r>
              <a:rPr dirty="0"/>
              <a:t> &amp; </a:t>
            </a:r>
            <a:r>
              <a:rPr dirty="0" err="1"/>
              <a:t>Δι</a:t>
            </a:r>
            <a:r>
              <a:rPr dirty="0"/>
              <a:t>ακρίσεις Φόρων στην Ελλάδα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dirty="0" err="1"/>
              <a:t>Μέρος</a:t>
            </a:r>
            <a:r>
              <a:rPr dirty="0"/>
              <a:t> Β': </a:t>
            </a:r>
            <a:r>
              <a:rPr dirty="0" err="1"/>
              <a:t>Φορολογί</a:t>
            </a:r>
            <a:r>
              <a:rPr dirty="0"/>
              <a:t>α Εισοδήματος Φυσικών Προσώπων (Φ.Π.)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dirty="0" err="1"/>
              <a:t>Μέρος</a:t>
            </a:r>
            <a:r>
              <a:rPr dirty="0"/>
              <a:t> Γ': </a:t>
            </a:r>
            <a:r>
              <a:rPr dirty="0" err="1"/>
              <a:t>Φορολογί</a:t>
            </a:r>
            <a:r>
              <a:rPr dirty="0"/>
              <a:t>α Εισοδήματος Νομικών Προσώπων &amp; Οντοτήτων (Ν.Π</a:t>
            </a:r>
            <a:r>
              <a:rPr dirty="0" smtClean="0"/>
              <a:t>.)</a:t>
            </a:r>
            <a:endParaRPr lang="el-GR" dirty="0"/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endParaRPr lang="el-GR" dirty="0" smtClean="0"/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lang="el-GR" dirty="0" smtClean="0"/>
              <a:t>ΝΙΚΟΛΑΟΣ ΓΚΕΚΑΣ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Ιστορική Αναδρομή: Από την Αρχαιότητα στο Νέο Ελληνικό Κράτος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Αρχαία Ελλάδα: Εισφορές κυρίως μέσω της 'Λειτουργίας' (χορηγία, τριηραρχία) και της έκτακτης 'Εισφοράς' σε περιόδους πολέμου. Αποφυγή μόνιμης άμεσης φορολόγησης των πολιτών ως ένδειξη ελευθερίας.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Βυζαντινή Περίοδος: Συστηματικός έγγειος φόρος (ακρόστιχον) και κεφαλικός φόρος, με πολύπλοκο διοικητικό μηχανισμό είσπραξης.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Τουρκοκρατία: Επιβολή του 'χαρατσιού' (κεφαλικός φόρος στους μη μουσουλμάνους) και της 'δεκάτης' επί της αγροτικής παραγωγής.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Πρώτα Χρόνια Ανεξαρτησίας (1821+): Διατήρηση της δεκάτης λόγω έλλειψης οργανωμένης διοίκησης. Πρώτες απόπειρες εισαγωγής εθνικού νομίσματος και τελωνειακών δασμών.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Η Εξέλιξη της Σύγχρονης Φορολογίας (20ός Αιώνας)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Μεταρρύθμιση 1919 (Ν. 1640): Εισαγωγή για πρώτη φορά αναλυτικών φόρων ανά κατηγορία εισοδήματος (σύστημα πηγών).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Μεταρρύθμιση 1955 (Ν.Δ. 3323): Θεσμοθέτηση του ενιαίου προοδευτικού φόρου εισοδήματος φυσικών προσώπων.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Φορολογία Νομικών Προσώπων (1958 - Ν.Δ. 3843): Διαχωρισμός και αυτοτελής ρύθμιση της φορολογίας των εταιρειών.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Ένταξη στην ΕΟΚ (1981) &amp; Εναρμόνιση: Σταθμός στην έμμεση φορολογία. Εισαγωγή του Φόρου Προστιθέμενης Αξίας (ΦΠΑ) το 1987 (Ν. 1642/1986), που αντικατέστησε τον Φόρο Κύκλου Εργασιών.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Κωδικοποίηση (Ν. 2238/1994): Ο παλαιός Κώδικας Φορολογίας Εισοδήματος που ίσχυσε με τροποποιήσεις για δύο δεκαετίες.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Η Διάκριση των Φόρων: Άμεσοι και Έμμεσοι Φόροι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Άμεσοι Φόροι: Επιβάλλονται απευθείας στο εισόδημα, στην περιουσία ή στο κέρδος του φορολογουμένου (υποκειμένου του φόρου).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*Χαρακτηριστικό:* Λαμβάνουν υπόψη τη φοροδοτική ικανότητα (π.χ. προοδευτική κλίμακα).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*Παραδείγματα:* Φόρος Εισοδήματος Φ.Π. και Ν.Π., ΕΝΦΙΑ, Φόρος Κληρονομιών.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Έμμεσοι Φόροι: Επιβάλλονται επί των δαπανών, της κατανάλωσης ή των συναλλαγών.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*Χαρακτηριστικό:* Ο φόρος ενσωματώνεται στην τιμή των προϊόντων και μετακυλίεται στον τελικό καταναλωτή.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*Παραδείγματα:* ΦΠΑ, Ειδικοί Φόροι Κατανάλωσης (ΕΦΚ) σε καύσιμα/ποτά/καπνό, Τέλη Χαρτοσήμου.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Διαρθρωτικό Πρόβλημα στην Ελλάδα: Ιστορικά υψηλή εξάρτηση των δημοσίων εσόδων από την έμμεση φορολογία, η οποία θεωρείται κοινωνικά 'αντίστροφα προοδευτική' (πλήττει περισσότερο τα χαμηλά εισοδήματα).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Πεδίο Εφαρμογής &amp; Σκοπός του Ν. 4172/2013 (Άρθρα 1 &amp; 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Αντικατάσταση παλαιού πλαισίου: Ο Ν. 4172/2013 αντικατέστησε πλήρως τον Ν. 2238/1994, εισάγοντας ριζικό εκσυγχρονισμό.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Παγκόσμιο εισόδημα: Οι φορολογικοί κάτοικοι Ελλάδας φορολογούνται για το παγκόσμιο εισόδημά τους (εγχώριο και αλλοδαπό).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Εγχώριο εισόδημα: Οι μη κάτοικοι Ελλάδας φορολογούνται αποκλειστικά για το εισόδημα που προκύπτει στην Ελλάδα.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Έναρξη ισχύος: Ισχύει για εισοδήματα που αποκτώνται από 1/1/2014 και μετά (με τις εκάστοτε τροποποιήσεις).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Η Έννοια του Φορολογικού Έτους (Άρθρο 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Ταυτότητα: Το φορολογικό έτος ταυτίζεται με το ημερολογιακό έτος (1η Ιανουαρίου έως 31η Δεκεμβρίου).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Διάρκεια: Δεν μπορεί να υπερβαίνει τους 12 μήνες.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Εξαίρεση για Ν.Π.: Νομικά πρόσωπα με διπλογραφικά βιβλία μπορούν να επιλέξουν λήξη χρήσης την 30ή Ιουνίου (συχνά θυγατρικές πολυεθνικών).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D3A"/>
          </a:solidFill>
          <a:ln>
            <a:solidFill>
              <a:srgbClr val="0B1D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C5A059"/>
                </a:solidFill>
                <a:latin typeface="Arial"/>
              </a:defRPr>
            </a:pPr>
            <a:r>
              <a:t>Μέρος Α': Φορολογία Φυσικών Προσώπων (Φ.Π.)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63040"/>
            <a:ext cx="108200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FFFFFF"/>
                </a:solidFill>
                <a:latin typeface="Arial"/>
              </a:defRPr>
            </a:pPr>
            <a:r>
              <a:t>Οι 4 Πηγές Εισοδήματος (Άρθρο 7)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94560"/>
            <a:ext cx="108200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1. Εισόδημα από μισθωτή εργασία και συντάξεις.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2. Εισόδημα από επιχειρηματική δραστηριότητα.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3. Εισόδημα από κεφάλαιο (μερίσματα, τόκοι, δικαιώματα, ακίνητη περιουσία).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4. Εισόδημα από υπεραξία μεταβίβασης κεφαλαίου (μετοχές, ομόλογα, μερίδια εταιρειών).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Εισόδημα από Μισθωτή Εργασία &amp; Συντάξεις (Άρθρα 12-14)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Ορισμός: Κάθε μορφή αμοιβής (σε χρήμα ή σε είδος) που καταβάλλεται στο πλαίσιο υφιστάμενης, παρελθούσας ή μελλοντικής εργασιακής σχέσης.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Παροχές σε είδος (Άρθρο 13): Φορολογούνται ως εισόδημα από μισθωτές υπηρεσίες εφόσον η συνολική αξία τους υπερβαίνει τα 300€ ανά φορολογικό έτος.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*Παραδείγματα:* Εταιρικά αυτοκίνητα, δάνεια με ευνοϊκούς όρους, δικαιώματα προαίρεσης μετοχών (stock options).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Προοδευτική Φορολογική Κλίμακα Μισθωτών (Άρθρο 15)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Κλίμακα Φορολογικών Συντελεστών: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Έως 10.000€ → 9%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10.001€ – 20.000€ → 22%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20.001€ – 30.000€ → 28%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30.001€ – 40.000€ → 36%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Άνω των 40.000€ → 44%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Σκοπός: Εφαρμογή της συνταγματικής αρχής της φορολόγησης βάσει της φοροδοτικής ικανότητας.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Μειώσεις Φόρου &amp; Έμμεσο Αφορολόγητο (Άρθρο 16)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Ο φόρος που προκύπτει μειώνεται ανάλογα με τον αριθμό των εξαρτώμενων τέκνων: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Χωρίς τέκνα: Μείωση έως 777€ (έμμεσο αφορολόγητο ~8.636€).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Με 1 τέκνο: Μείωση έως 810€ | Με 2 τέκνα: Μείωση έως 900€.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Με 3 τέκνα: Μείωση έως 1.120€ | Επιπλέον 220€ για κάθε επόμενο τέκνο.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Υποχρεωτική Προϋπόθεση: Πραγματοποίηση δαπανών με ηλεκτρονικά μέσα πληρωμής σε ποσοστό 30% επί του πραγματικού εισοδήματος (με ανώτατο όριο).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Εισόδημα από Επιχειρηματική Δραστηριότητα Φ.Π. (Άρθρα 21-22)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Προσδιορισμός κέρδους: Ακαθάριστα έσοδα μείον οι εκπιπτόμενες επιχειρηματικές δαπάνες.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Κριτήρια έκπτωσης δαπανών: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Πραγματοποιούνται προς το συμφέρον της επιχείρησης.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Αντιστοιχούν σε πραγματική συναλλαγή.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Εγγράφονται στα λογιστικά βιβλία και αποδεικνύονται με κατάλληλα δικαιολογητικά.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Φορολόγηση: Τα κέρδη φορολογούνται με την ίδια κλίμακα των μισθωτών (9% έως 44%), χωρίς όμως τη μείωση φόρου (αφορολόγητο) του άρθρου 16.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Εισόδημα από Κεφάλαιο: Μερίσματα &amp; Τόκοι (Άρθρα 36 &amp; 37)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Μερίσματα (Άρθρο 36): Φορολογούνται με αυτοτελή συντελεστή 5% (με παρακράτηση φόρου η οποία εξαντλεί τη φορολογική υποχρέωση για τα Φυσικά Πρόσωπα).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Τόκοι (Άρθρο 37): Οι τόκοι από καταθέσεις, ομόλογα ή έντοκα γραμμάτια φορολογούνται με αυτοτελή συντελεστή 15% στην πηγή.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Εισόδημα από Κεφάλαιο: Δικαιώματα &amp; Ακίνητα (Άρθρα 38 &amp; 39)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Δικαιώματα (Royalties): Φορολογούνται με αυτοτελή συντελεστή 20%.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Εισόδημα από Ακίνητη Περιουσία (Ενοίκια): Φορολογείται αυτοτελώς με ξεχωριστή κλίμακα: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Έως 12.000€ → 15%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12.001€ – 35.000€ → 35%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Άνω των 35.000€ → 45%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Παρέχεται αυτόματη έκπτωση 5% για δαπάνες επισκευής και συντήρησης.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Υπεραξία Μεταβίβασης Κεφαλαίου (Άρθρο 41 &amp; 42)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Μεταβίβαση Ακινήτων (Άρθρο 41): Προβλέπεται φόρος υπεραξίας 15% (τελεί υπό καθεστώς συστηματικής αναστολής από το κράτος).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Μεταβίβαση Τίτλων (Άρθρο 42): Η υπεραξία από τη μεταβίβαση μετοχών, μεριδίων εταιρειών (π.χ. ΕΠΕ, ΙΚΕ), ομολόγων ή παραγώγων φορολογείται με συντελεστή 15%.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Εναλλακτικός Τρόπος Υπολογισμού: Τεκμήρια (Άρθρα 30-34)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Τεκμήρια Διαβίωσης: Αντικειμενικές δαπάνες με βάση την κατοχή περιουσίας (κύρια/δευτερεύουσα κατοικία, αυτοκίνητα, σκάφη, πισίνες, δίδακτρα, οικιακό προσωπικό).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Τεκμήρια Απόκτησης: Δαπάνες για αγορά ακινήτων, οχημάτων, μετοχών, ανέγερση οικοδομών ή χορήγηση δανείων.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Μηχανισμός: Εάν το τεκμαρτό εισόδημα υπερβαίνει το πραγματικό δηλωθέν, η διαφορά φορολογείται, εκτός αν δικαιολογηθεί (π.χ. ανάλωση κεφαλαίου παρελθόντων ετών).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D3A"/>
          </a:solidFill>
          <a:ln>
            <a:solidFill>
              <a:srgbClr val="0B1D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C5A059"/>
                </a:solidFill>
                <a:latin typeface="Arial"/>
              </a:defRPr>
            </a:pPr>
            <a:r>
              <a:t>Μέρος Β': Φορολογία Νομικών Προσώπων &amp; Οντοτήτων (Ν.Π.)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63040"/>
            <a:ext cx="108200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FFFFFF"/>
                </a:solidFill>
                <a:latin typeface="Arial"/>
              </a:defRPr>
            </a:pPr>
            <a:r>
              <a:t>Υποκείμενα και Αντικείμενο του Φόρου (Άρθρα 45 &amp; 47)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94560"/>
            <a:ext cx="108200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Υποκείμενα Φόρου (Άρθρο 45):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  • Κεφαλαιουχικές εταιρείες (Α.Ε., Ε.Π.Ε., Ι.Κ.Ε.).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  • Προσωπικές εταιρείες (Ο.Ε., Ε.Ε.) και αστικές εταιρείες.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  • Συνεταιρισμοί, κοινοπραξίες και μη κερδοσκοπικά νομικά πρόσωπα.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Αντικείμενο Φόρου (Άρθρο 47):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  • Όλα τα έσοδα των νομικών προσώπων θεωρούνται εισόδημα από επιχειρηματική δραστηριότητα (αρχή της καθολικότητας του εμπορικού κέρδους).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Γενικές Αρχές Έκπτωσης Δαπανών Ν.Π. (Άρθρο 22)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Κάθε επιχειρηματική δαπάνη εκπίπτει από τα ακαθάριστα έσοδα αν πληροί σωρευτικά τρία κριτήρια: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1. Πραγματοποιείται προς το συμφέρον της επιχείρησης ή στο πλαίσιο των συνήθων εμπορικών συναλλαγών της.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2. Αντιστοιχεί σε πραγματική συναλλαγή και η αξία της δεν κρίνεται κατώτερη της αγοραίας.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3. Εγγράφεται στα τηρούμενα λογιστικά βιβλία της περιόδου και αποδεικνύεται με κατάλληλα δικαιολογητικά (τιμολόγια κ.λπ.).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Μη Εκπιπτόμενες Επιχειρηματικές Δαπάνες I (Άρθρο 23)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Δαπάνες που απορρίπτονται ρητά από τη φορολογία και οδηγούν σε Φορολογική Αναμόρφωση: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Μετρητά: Αγορές αγαθών ή λήψη υπηρεσιών αξίας άνω των 500€ που δεν εξοφλήθηκαν με τραπεζικό μέσο (κάρτα, έμβασμα, επιταγή).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Ασφαλιστικές Εισφορές: Μη καταβληθείσες ασφαλιστικές εισφορές κατά τη λήξη του έτους.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Πρόστιμα: Πρόστιμα, χρηματικές ποινές, τόκοι υπερημερίας και προσαυξήσεις φόρων.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Μη Εκπιπτόμενες Επιχειρηματικές Δαπάνες II (Άρθρο 23)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Φόροι: Ο ίδιος ο φόρος εισοδήματος, το τέλος επιτηδεύματος και ο ΦΠΑ που αναλογεί σε μη εκπιπτόμενες δαπάνες.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Προσωπικές Δαπάνες: Προσωπικές καταναλωτικές δαπάνες των μετόχων, εταίρων ή μελών της διοίκησης.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Μη συνεργάσιμα κράτη / Προνομιακά καθεστώτα: Δαπάνες προς φυσικά ή νομικά πρόσωπα με έδρα σε τέτοια κράτη, εκτός αν η επιχείρηση αποδείξει ότι αφορούν πραγματικές και συνήθεις συναλλαγές.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Φορολογικές Αποσβέσεις Παγίων (Άρθρο 24)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Οι αποσβέσεις είναι υποχρεωτικές για την επιχείρηση και υπολογίζονται με σταθερούς συντελεστές επί της αξίας κτήσης: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Κτίρια, εγκαταστάσεις και ακίνητα: 4%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Ηλεκτρονικοί Υπολογιστές, περιφερειακά &amp; λογισμικό: 20%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Μέσα μεταφοράς ατόμων (επιβατικά αυτοκίνητα): 16%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Μηχανήματα, εξοπλισμός και λοιπά πάγια: 10%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Πάγια με αξία κτήσης έως 1.500€ μπορούν να αποσβεστούν πλήρως εντός του ίδιου έτους.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Προβλέψεις Επισφαλών Απαιτήσεων (Άρθρο 26)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Η έκπτωση προβλέψεων για επισφαλείς πελάτες υπολογίζεται επί της ληξιπρόθεσμης αξίας των απαιτήσεων: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Ληξιπρόθεσμα έως 6 μήνες: 0%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Από 6 έως 12 μήνες: 50%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Από 12 έως 24 μήνες: 75%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Άνω των 24 μηνών: 100%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Απαραίτητη Προϋπόθεση: Να έχουν αναληφθεί όλες οι κατάλληλες νομικές ενέργειες για τη διεκδίκηση της απαίτησης.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Μεταφορά και Συμψηφισμός Φορολογικών Ζημιών (Άρθρο 27)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Χρονικός Περιορισμός: Η ζημιά από επιχειρηματική δραστηριότητα μπορεί να μεταφερθεί για συμψηφισμό με τα κέρδη των επόμενων πέντε (5) διαδοχικών φορολογικών ετών.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Απώλεια Δικαιώματος: Το δικαίωμα μεταφοράς χάνεται εάν μεταβληθεί η ιδιοκτησία της εταιρείας άνω του 33% (άμεσα ή έμμεσα) και ταυτόχρονα αλλάξει η δραστηριότητα της επιχείρησης εντός του ίδιου έτους.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Συντελεστής Φορολογίας Κερδών Ν.Π. (Άρθρο 58)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Γενικός Συντελεστής: Ο συντελεστής φορολογίας εισοδήματος νομικών προσώπων ανέρχεται στο 22%.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Προκαταβολή Φόρου: Υπολογίζεται επί του φόρου που προκύπτει για το επόμενο έτος. Παρέχεται μείωση 50% για τα πρώτα τρία (3) έτη λειτουργίας νέων επιχειρήσεων.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Διανομή Κερδών: Στον φόρο 22% προστίθεται ο φόρος μερισμάτων 5% κατά τη διανομή, διαμορφώνοντας τη συνολική φορολογική επιβάρυνση των κερδών.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Απαλλαγή Ενδοομιλικών Μερισμάτων (Άρθρο 48)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Τα μερίσματα που εισπράττει ένα νομικό πρόσωπο (κάτοικος Ελλάδας) από θυγατρική του με έδρα στην Ελλάδα ή την Ε.Ε. απαλλάσσονται από τον φόρο, αν: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1. Το λήπτον νομικό πρόσωπο κατέχει κατ' ελάχιστον 10% της αξίας ή του αριθμού του μετοχικού κεφαλαίου της θυγατρικής.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2. Η ελάχιστη συμμετοχή διακρατείται για τουλάχιστον 24 μήνες.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Σκοπός: Αποφυγή της διπλής φορολόγησης των κερδών εντός επιχειρηματικών ομίλων.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D3A"/>
          </a:solidFill>
          <a:ln>
            <a:solidFill>
              <a:srgbClr val="0B1D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C5A059"/>
                </a:solidFill>
                <a:latin typeface="Arial"/>
              </a:defRPr>
            </a:pPr>
            <a:r>
              <a:t>Μέρος Γ': Κοινές Φορολογικές Διατάξεις &amp; Φοροαποφυγή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63040"/>
            <a:ext cx="108200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FFFFFF"/>
                </a:solidFill>
                <a:latin typeface="Arial"/>
              </a:defRPr>
            </a:pPr>
            <a:r>
              <a:t>Κανόνες Ελεγχόμενων Αλλοδαπών Εταιρειών / CFC (Άρθρο 66)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94560"/>
            <a:ext cx="108200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Στόχος: Αποτροπή της τεχνητής μεταφοράς κερδών σε χώρες με μηδενική ή πολύ χαμηλή φορολογία.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Μηχανισμός: Μια ελληνική μητρική εταιρεία φορολογείται στην Ελλάδα για το μη διανεμηθέν εισόδημα μιας αλλοδαπής θυγατρικής της (ή μόνιμης εγκατάστασης), εφόσον: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  • Η ελληνική εταιρεία ελέγχει άμεσα ή έμμεσα άνω του 50% των δικαιωμάτων ψήφου ή του κεφαλαίου.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  • Ο πραγματικός φόρος που κατέβαλε η θυγατρική είναι μικρότερος από το 50% του φόρου που θα αναλογούσε στην Ελλάδα.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Τεκμηρίωση Ενδοομιλικών Συναλλαγών / Transfer Pricing (Άρθρο 50)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Αρχή των Ίσων Αποστάσεων (Arm's Length Principle): Οι συναλλαγές μεταξύ συνδεδεμένων επιχειρήσεων πρέπει να πραγματοποιούνται με τους ίδιους όρους και τιμές που θα συμφωνούνταν μεταξύ ανεξάρτητων εταιρειών σε παρόμοιες συνθήκες.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Υποχρεώσεις Επιχειρήσεων: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Σύνταξη ετήσιου Φακέλου Τεκμηρίωσης Ενδοομιλικών Συναλλαγών (Βασικός Φάκελος &amp; Ελληνικός Φάκελος).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Ηλεκτρονική υποβολή Συνοπτικού Πίνακα Πληροφοριών στην ΑΑΔΕ εντός της προθεσμίας δήλωσης.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Κυρώσεις: Σε περίπτωση μη συμμόρφωσης ή ανακριβούς τεκμηρίωσης επιβάλλονται αυστηρά διοικητικά πρόστιμα.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10820095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0B1D3A"/>
                </a:solidFill>
                <a:latin typeface="Arial"/>
              </a:defRPr>
            </a:pPr>
            <a:r>
              <a:t>Γενική Διάταξη Φοροαποφυγής &amp; Συμπεράσματα (Άρθρο 67Α)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Γενικός Κανόνας (GAAR): Η Φορολογική Διοίκηση αγνοεί κάθε τεχνητή διευθέτηση που αποσκοπεί κύρια στην απόκτηση φορολογικού πλεονεκτήματος και δεν αντανακλά την οικονομική πραγματικότητα.</a:t>
            </a:r>
          </a:p>
          <a:p>
            <a:pPr>
              <a:spcAft>
                <a:spcPts val="1000"/>
              </a:spcAft>
              <a:defRPr sz="1900">
                <a:solidFill>
                  <a:srgbClr val="212529"/>
                </a:solidFill>
                <a:latin typeface="Arial"/>
              </a:defRPr>
            </a:pPr>
            <a:r>
              <a:t>Συνοπτικά Συμπεράσματα Ν. 4172/2013: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Εκσυγχρονισμός: Ευθυγράμμισε την ελληνική φορολογική νομοθεσία με τις οδηγίες της Ε.Ε. και τα πρότυπα του ΟΟΣΑ (BEPS).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Σαφήνεια: Εισήγαγε αυστηρό διαχωρισμό πηγών εισοδήματος για τα Φ.Π. και την καθολικότητα του κέρδους για τα Ν.Π.</a:t>
            </a:r>
          </a:p>
          <a:p>
            <a:pPr lvl="1">
              <a:spcAft>
                <a:spcPts val="1000"/>
              </a:spcAft>
              <a:defRPr sz="1800">
                <a:solidFill>
                  <a:srgbClr val="6C757D"/>
                </a:solidFill>
                <a:latin typeface="Arial"/>
              </a:defRPr>
            </a:pPr>
            <a:r>
              <a:t>Καταπολέμηση Φοροδιαφυγής: Θεσμοθέτησε ισχυρά ελεγκτικά εργαλεία κατά της διεθνούς φοροαποφυγής.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2173</Words>
  <Application>Microsoft Office PowerPoint</Application>
  <PresentationFormat>Ευρεία οθόνη</PresentationFormat>
  <Paragraphs>150</Paragraphs>
  <Slides>27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subject/>
  <dc:creator/>
  <cp:keywords/>
  <dc:description>generated using python-pptx</dc:description>
  <cp:lastModifiedBy>user</cp:lastModifiedBy>
  <cp:revision>3</cp:revision>
  <dcterms:created xsi:type="dcterms:W3CDTF">2013-01-27T09:14:16Z</dcterms:created>
  <dcterms:modified xsi:type="dcterms:W3CDTF">2026-10-06T11:16:15Z</dcterms:modified>
  <cp:category/>
</cp:coreProperties>
</file>