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8" r:id="rId19"/>
    <p:sldId id="273" r:id="rId20"/>
    <p:sldId id="299" r:id="rId21"/>
    <p:sldId id="274" r:id="rId22"/>
    <p:sldId id="301" r:id="rId23"/>
    <p:sldId id="275" r:id="rId24"/>
    <p:sldId id="300" r:id="rId25"/>
    <p:sldId id="276" r:id="rId26"/>
    <p:sldId id="277" r:id="rId27"/>
    <p:sldId id="278" r:id="rId28"/>
    <p:sldId id="302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6" r:id="rId49"/>
    <p:sldId id="307" r:id="rId50"/>
    <p:sldId id="305" r:id="rId51"/>
    <p:sldId id="309" r:id="rId52"/>
    <p:sldId id="308" r:id="rId53"/>
    <p:sldId id="303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59"/>
    <p:restoredTop sz="96006"/>
  </p:normalViewPr>
  <p:slideViewPr>
    <p:cSldViewPr snapToGrid="0" snapToObjects="1">
      <p:cViewPr>
        <p:scale>
          <a:sx n="113" d="100"/>
          <a:sy n="113" d="100"/>
        </p:scale>
        <p:origin x="33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one.gr/ti-einai-twitte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moz.com/blog/search-intent-and-seo-a-quick-guid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moz.com/blog/customer-journey-mapping-on-google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A9E5-EF74-544B-95A7-21DF83AF8B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Αρχ</a:t>
            </a:r>
            <a:r>
              <a:rPr lang="en-US" dirty="0" err="1"/>
              <a:t>έ</a:t>
            </a:r>
            <a:r>
              <a:rPr lang="el-GR" dirty="0"/>
              <a:t>ς </a:t>
            </a:r>
            <a:r>
              <a:rPr lang="en-US" dirty="0"/>
              <a:t>SEO</a:t>
            </a:r>
            <a:r>
              <a:rPr lang="el-GR" dirty="0"/>
              <a:t> </a:t>
            </a:r>
            <a:r>
              <a:rPr lang="en-US" dirty="0"/>
              <a:t>SEM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5DD2A-B5F3-9F46-B2C0-FD3E8D346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DDr</a:t>
            </a:r>
            <a:r>
              <a:rPr lang="en-US" dirty="0"/>
              <a:t>. </a:t>
            </a:r>
            <a:r>
              <a:rPr lang="en-US" dirty="0" err="1"/>
              <a:t>Damianos</a:t>
            </a:r>
            <a:r>
              <a:rPr lang="en-US" dirty="0"/>
              <a:t> </a:t>
            </a:r>
            <a:r>
              <a:rPr lang="en-US" dirty="0" err="1"/>
              <a:t>Sakas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5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Ε</a:t>
            </a:r>
            <a:r>
              <a:rPr lang="en-US" dirty="0" err="1"/>
              <a:t>ί</a:t>
            </a:r>
            <a:r>
              <a:rPr lang="el-GR" dirty="0"/>
              <a:t>ναι κερδοφόρα επιχείρηση το </a:t>
            </a:r>
            <a:r>
              <a:rPr lang="en-US" dirty="0"/>
              <a:t>Search Engine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Google paying </a:t>
            </a:r>
            <a:r>
              <a:rPr lang="en-US" b="1" dirty="0"/>
              <a:t>Apple $15 billion</a:t>
            </a:r>
            <a:r>
              <a:rPr lang="en-US" dirty="0"/>
              <a:t> (roughly Rs. 1,10,718 crores) to remain the default search engine on iPhone, iPad, and Mac in 2021, according to analysts. </a:t>
            </a:r>
            <a:endParaRPr lang="el-GR" dirty="0"/>
          </a:p>
          <a:p>
            <a:r>
              <a:rPr lang="en-US" dirty="0"/>
              <a:t>The price to keep Google as the default search engine on the Safari browser is said to have gone up once again, which could increase even more in 2022.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4342D-34F9-8849-BB54-D5F16AE4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2607564"/>
            <a:ext cx="2933700" cy="16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19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 </a:t>
            </a:r>
            <a:r>
              <a:rPr lang="el-GR" dirty="0"/>
              <a:t>Ευρετηρίαση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Οι περισσότερες γνωστές μηχανές αναζήτησης όπως η </a:t>
            </a:r>
            <a:r>
              <a:rPr lang="en-US" dirty="0"/>
              <a:t>Google </a:t>
            </a:r>
            <a:r>
              <a:rPr lang="el-GR" dirty="0"/>
              <a:t>και το </a:t>
            </a:r>
            <a:r>
              <a:rPr lang="en-US" dirty="0"/>
              <a:t>Bing </a:t>
            </a:r>
            <a:r>
              <a:rPr lang="el-GR" dirty="0"/>
              <a:t>έχουν τρισεκατομμύρια σελίδες στα ευρετήρια αναζήτησής τους. Επομένως, προτού μιλήσουμε για αλγόριθμους κατάταξης, ας εξετάσουμε τους μηχανισμούς που χρησιμοποιούνται για τη δημιουργία και τη διατήρηση ενός ευρετηρίου ιστού.</a:t>
            </a:r>
          </a:p>
          <a:p>
            <a:endParaRPr lang="el-GR" dirty="0"/>
          </a:p>
          <a:p>
            <a:r>
              <a:rPr lang="el-GR" dirty="0"/>
              <a:t>Βήμα-βήμα η ευρετηρίαση</a:t>
            </a:r>
            <a:r>
              <a:rPr lang="en-US" dirty="0"/>
              <a:t>:</a:t>
            </a:r>
          </a:p>
          <a:p>
            <a:r>
              <a:rPr lang="en-US" dirty="0"/>
              <a:t>URLs</a:t>
            </a:r>
          </a:p>
          <a:p>
            <a:r>
              <a:rPr lang="en-US" dirty="0"/>
              <a:t>Crawling</a:t>
            </a:r>
          </a:p>
          <a:p>
            <a:r>
              <a:rPr lang="en-US" dirty="0"/>
              <a:t>Processing &amp; rendering</a:t>
            </a:r>
          </a:p>
          <a:p>
            <a:r>
              <a:rPr lang="en-US" dirty="0"/>
              <a:t>Indexing</a:t>
            </a:r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Το </a:t>
            </a:r>
            <a:r>
              <a:rPr lang="en-US" dirty="0"/>
              <a:t>URL (Uniform Resource Locator) </a:t>
            </a:r>
            <a:r>
              <a:rPr lang="el-GR" dirty="0"/>
              <a:t>είναι ένα μοναδικό αναγνωριστικό που χρησιμοποιείται για τον εντοπισμό ενός πόρου στο Διαδίκτυο. Αναφέρεται επίσης ως διεύθυνση </a:t>
            </a:r>
            <a:r>
              <a:rPr lang="en-US" dirty="0"/>
              <a:t>web. </a:t>
            </a:r>
            <a:r>
              <a:rPr lang="el-GR" dirty="0"/>
              <a:t>Οι διευθύνσεις </a:t>
            </a:r>
            <a:r>
              <a:rPr lang="en-US" dirty="0"/>
              <a:t>URL </a:t>
            </a:r>
            <a:r>
              <a:rPr lang="el-GR" dirty="0"/>
              <a:t>αποτελούνται από πολλά μέρη -- συμπεριλαμβανομένου ενός πρωτοκόλλου και ενός ονόματος τομέα -- που λένε σε ένα πρόγραμμα περιήγησης ιστού πώς και πού να ανακτήσει έναν πόρο.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C67CA-B6B9-CE4B-8A6F-900FF6FCE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36" y="4117656"/>
            <a:ext cx="4813494" cy="23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είναι ένα λογισμικό συλλογής δεδομένων από το εταιρικό </a:t>
            </a:r>
            <a:r>
              <a:rPr lang="en-US" dirty="0"/>
              <a:t>site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Με αυτόν τον τρόπο μπορείτε να βρείτε χρήσιμες και πολύτιμες πληροφορίες για την επιχείρησή σας. Υπάρχουν πολλά διαθέσιμα εργαλεία </a:t>
            </a:r>
            <a:r>
              <a:rPr lang="en-US" dirty="0"/>
              <a:t>web analytics </a:t>
            </a:r>
            <a:r>
              <a:rPr lang="el-GR" dirty="0"/>
              <a:t>τα οποία προσφέρουν πολλές δυνατότητες.</a:t>
            </a:r>
          </a:p>
          <a:p>
            <a:endParaRPr lang="el-GR" dirty="0"/>
          </a:p>
          <a:p>
            <a:r>
              <a:rPr lang="el-GR" dirty="0"/>
              <a:t>Το </a:t>
            </a:r>
            <a:r>
              <a:rPr lang="el-GR" dirty="0" err="1"/>
              <a:t>ποιό</a:t>
            </a:r>
            <a:r>
              <a:rPr lang="el-GR" dirty="0"/>
              <a:t> γνωστό και δωρεάν εργαλείο αυτή την στιγμή είναι το</a:t>
            </a:r>
            <a:r>
              <a:rPr lang="en-US" dirty="0"/>
              <a:t> Google Analytics 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Google Analytics</a:t>
            </a:r>
            <a:r>
              <a:rPr lang="en-US" dirty="0"/>
              <a:t>. </a:t>
            </a:r>
            <a:r>
              <a:rPr lang="el-GR" dirty="0"/>
              <a:t>Μια εντελώς δωρεάν υπηρεσία που δημιουργεί αναλυτικά στοιχεία σχετικά με τους επισκέπτες σε μια ιστοσελίδα. </a:t>
            </a:r>
          </a:p>
          <a:p>
            <a:r>
              <a:rPr lang="el-GR" dirty="0"/>
              <a:t>Το </a:t>
            </a:r>
            <a:r>
              <a:rPr lang="en-US" dirty="0"/>
              <a:t>Google Analytics </a:t>
            </a:r>
            <a:r>
              <a:rPr lang="el-GR" dirty="0"/>
              <a:t>είναι ο ευκολότερος τρόπος για ανάλυση </a:t>
            </a:r>
            <a:r>
              <a:rPr lang="el-GR" dirty="0" err="1"/>
              <a:t>διαδκικτυακών</a:t>
            </a:r>
            <a:r>
              <a:rPr lang="el-GR" dirty="0"/>
              <a:t> δεδομένων σε συνδυασμό με το </a:t>
            </a:r>
            <a:r>
              <a:rPr lang="en-US" dirty="0"/>
              <a:t>AdWords. 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E409-9D27-9643-9BF5-56E8D582F7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196" y="3636952"/>
            <a:ext cx="4426110" cy="32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4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Αναφορές σε πραγματικό χρόνο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Αναφορές σε πραγματικό χρόνο</a:t>
            </a:r>
            <a:endParaRPr lang="en-US" dirty="0"/>
          </a:p>
          <a:p>
            <a:endParaRPr lang="en-US" dirty="0"/>
          </a:p>
          <a:p>
            <a:r>
              <a:rPr lang="el-GR" dirty="0"/>
              <a:t>πόσοι χρήστες βρίσκονται στον </a:t>
            </a:r>
            <a:r>
              <a:rPr lang="el-GR" dirty="0" err="1"/>
              <a:t>ιστότοπό</a:t>
            </a:r>
            <a:r>
              <a:rPr lang="el-GR" dirty="0"/>
              <a:t> αυτήν τη στιγμή, </a:t>
            </a:r>
            <a:endParaRPr lang="en-US" dirty="0"/>
          </a:p>
          <a:p>
            <a:r>
              <a:rPr lang="el-GR" dirty="0"/>
              <a:t>από πού προήλθαν </a:t>
            </a:r>
            <a:endParaRPr lang="en-US" dirty="0"/>
          </a:p>
          <a:p>
            <a:r>
              <a:rPr lang="el-GR" dirty="0"/>
              <a:t>τι παρακολουθούν.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7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Αναφορές σε πραγματικό χρόνο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Αναφορές σε πραγματικό χρόνο</a:t>
            </a:r>
            <a:endParaRPr lang="en-US" dirty="0"/>
          </a:p>
          <a:p>
            <a:endParaRPr lang="en-US" dirty="0"/>
          </a:p>
          <a:p>
            <a:r>
              <a:rPr lang="el-GR" dirty="0"/>
              <a:t>Με τις αναφορές σε πραγματικό χρόνο, γίνεται γνωστό :</a:t>
            </a:r>
          </a:p>
          <a:p>
            <a:endParaRPr lang="el-GR" dirty="0"/>
          </a:p>
          <a:p>
            <a:r>
              <a:rPr lang="el-GR" dirty="0"/>
              <a:t>αν το νέο περιεχόμενο στον </a:t>
            </a:r>
            <a:r>
              <a:rPr lang="el-GR" dirty="0" err="1"/>
              <a:t>ιστότοπό</a:t>
            </a:r>
            <a:r>
              <a:rPr lang="el-GR" dirty="0"/>
              <a:t> είναι δημοφιλές, </a:t>
            </a:r>
          </a:p>
          <a:p>
            <a:r>
              <a:rPr lang="el-GR" dirty="0"/>
              <a:t>αν η σημερινή προώθηση αυξάνει την </a:t>
            </a:r>
            <a:r>
              <a:rPr lang="el-GR" dirty="0" err="1"/>
              <a:t>επισκεψιμότητα</a:t>
            </a:r>
            <a:r>
              <a:rPr lang="el-GR" dirty="0"/>
              <a:t> στον </a:t>
            </a:r>
            <a:r>
              <a:rPr lang="el-GR" dirty="0" err="1"/>
              <a:t>ιστότοπό</a:t>
            </a:r>
            <a:r>
              <a:rPr lang="el-GR" dirty="0"/>
              <a:t> </a:t>
            </a:r>
          </a:p>
          <a:p>
            <a:r>
              <a:rPr lang="el-GR" dirty="0"/>
              <a:t>τις άμεσες επιδράσεις των αναρτήσεων σε </a:t>
            </a:r>
            <a:r>
              <a:rPr lang="en-US" dirty="0">
                <a:hlinkClick r:id="rId2"/>
              </a:rPr>
              <a:t>Twitter</a:t>
            </a:r>
            <a:r>
              <a:rPr lang="en-US" dirty="0"/>
              <a:t> </a:t>
            </a:r>
            <a:r>
              <a:rPr lang="el-GR" dirty="0"/>
              <a:t>και σε </a:t>
            </a:r>
            <a:r>
              <a:rPr lang="el-GR" dirty="0" err="1"/>
              <a:t>ιστολόγια</a:t>
            </a:r>
            <a:r>
              <a:rPr lang="el-GR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6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</a:t>
            </a:r>
            <a:r>
              <a:rPr lang="en-US" dirty="0"/>
              <a:t>Analytics  – </a:t>
            </a:r>
            <a:r>
              <a:rPr lang="el-GR" dirty="0"/>
              <a:t>Ανάλυση</a:t>
            </a:r>
            <a:r>
              <a:rPr lang="en-US" dirty="0"/>
              <a:t> 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Ανεύρεση του δημοφιλέστερου αλλά και πολυτιμότερου περιεχομένου του </a:t>
            </a:r>
            <a:r>
              <a:rPr lang="el-GR" dirty="0" err="1"/>
              <a:t>ιστότοπου</a:t>
            </a:r>
            <a:r>
              <a:rPr lang="en-US" dirty="0"/>
              <a:t> </a:t>
            </a:r>
            <a:r>
              <a:rPr lang="el-GR" dirty="0"/>
              <a:t>με τις αναφορές περιεχομένου στο </a:t>
            </a:r>
            <a:r>
              <a:rPr lang="en-US" dirty="0"/>
              <a:t>Google Analytics. </a:t>
            </a:r>
          </a:p>
          <a:p>
            <a:endParaRPr lang="en-US" dirty="0"/>
          </a:p>
          <a:p>
            <a:r>
              <a:rPr lang="el-GR" dirty="0"/>
              <a:t>πόσο συχνά επισκέπτονται οι χρήστες κάθε σελίδα στον </a:t>
            </a:r>
            <a:r>
              <a:rPr lang="el-GR" dirty="0" err="1"/>
              <a:t>ιστότοπό</a:t>
            </a:r>
            <a:r>
              <a:rPr lang="el-GR" dirty="0"/>
              <a:t> σας, </a:t>
            </a:r>
            <a:endParaRPr lang="en-US" dirty="0"/>
          </a:p>
          <a:p>
            <a:r>
              <a:rPr lang="el-GR" dirty="0"/>
              <a:t>πόση ώρα μένουν </a:t>
            </a:r>
            <a:endParaRPr lang="en-US" dirty="0"/>
          </a:p>
          <a:p>
            <a:r>
              <a:rPr lang="el-GR" dirty="0"/>
              <a:t>πόσο συχνά πραγματοποιούνται μετατροπές.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6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</a:t>
            </a:r>
            <a:r>
              <a:rPr lang="en-US" dirty="0"/>
              <a:t>Analytics  – </a:t>
            </a:r>
            <a:r>
              <a:rPr lang="el-GR" dirty="0"/>
              <a:t>Ανάλυση</a:t>
            </a:r>
            <a:r>
              <a:rPr lang="en-US" dirty="0"/>
              <a:t> 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Ας </a:t>
            </a:r>
            <a:r>
              <a:rPr lang="el-GR" dirty="0" err="1"/>
              <a:t>δουμε</a:t>
            </a:r>
            <a:r>
              <a:rPr lang="el-GR" dirty="0"/>
              <a:t> τα στοιχεία που παρέχονται</a:t>
            </a:r>
            <a:r>
              <a:rPr lang="en-US" dirty="0"/>
              <a:t> </a:t>
            </a:r>
            <a:r>
              <a:rPr lang="el-GR" dirty="0"/>
              <a:t>στο </a:t>
            </a:r>
            <a:r>
              <a:rPr lang="en-US" dirty="0"/>
              <a:t>GA</a:t>
            </a:r>
            <a:r>
              <a:rPr lang="el-G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1032" name="Picture 8" descr="Google Analytics Dashboard &amp; Report Tools - AgencyAnalytics">
            <a:extLst>
              <a:ext uri="{FF2B5EF4-FFF2-40B4-BE49-F238E27FC236}">
                <a16:creationId xmlns:a16="http://schemas.microsoft.com/office/drawing/2014/main" id="{B03CCB09-0619-C09A-4AC5-D4E40FF4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37" y="2148312"/>
            <a:ext cx="5863126" cy="47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3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Αναλυτικά στοιχεία για κινητά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Η κατανόηση των </a:t>
            </a:r>
            <a:r>
              <a:rPr lang="el-GR" dirty="0" err="1"/>
              <a:t>ιστότοπων</a:t>
            </a:r>
            <a:r>
              <a:rPr lang="el-GR" dirty="0"/>
              <a:t>, των εφαρμογών και των διαφημίσεων για κινητά, καθώς και του τρόπου με τον οποίο προωθούν τις επιχειρηματικές δραστηριότητές σας, γίνεται ολοένα και πιο σημαντική. 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Το </a:t>
            </a:r>
            <a:r>
              <a:rPr lang="en-US" dirty="0"/>
              <a:t>Google Analytics </a:t>
            </a:r>
            <a:r>
              <a:rPr lang="el-GR" dirty="0"/>
              <a:t>επιτρέπει την καταμέτρηση </a:t>
            </a:r>
            <a:r>
              <a:rPr lang="el-GR" dirty="0" err="1"/>
              <a:t>ιστοτόπων</a:t>
            </a:r>
            <a:r>
              <a:rPr lang="en-US" dirty="0"/>
              <a:t> </a:t>
            </a:r>
            <a:r>
              <a:rPr lang="el-GR" dirty="0"/>
              <a:t>για κινητά, </a:t>
            </a:r>
            <a:endParaRPr lang="en-US" dirty="0"/>
          </a:p>
          <a:p>
            <a:r>
              <a:rPr lang="el-GR" dirty="0"/>
              <a:t>εφαρμογές για κινητά και επισκέψεις από κινητές συσκευές με δυνατότητα σύνδεσης στον ιστό, συμπεριλαμβανομένων και των </a:t>
            </a:r>
            <a:r>
              <a:rPr lang="en-US" dirty="0"/>
              <a:t>tablet.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1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9613861" cy="4743450"/>
          </a:xfrm>
        </p:spPr>
        <p:txBody>
          <a:bodyPr/>
          <a:lstStyle/>
          <a:p>
            <a:r>
              <a:rPr lang="el-GR" dirty="0"/>
              <a:t>Όλα τα εργαλεία του </a:t>
            </a:r>
            <a:r>
              <a:rPr lang="en-US" dirty="0"/>
              <a:t>Digital Marketing </a:t>
            </a:r>
            <a:r>
              <a:rPr lang="en-US" dirty="0" err="1"/>
              <a:t>έ</a:t>
            </a:r>
            <a:r>
              <a:rPr lang="el-GR" dirty="0"/>
              <a:t>χουν σκοπό :</a:t>
            </a:r>
          </a:p>
          <a:p>
            <a:endParaRPr lang="el-GR" dirty="0"/>
          </a:p>
          <a:p>
            <a:r>
              <a:rPr lang="el-GR" dirty="0"/>
              <a:t>Να αυξήσουν την </a:t>
            </a:r>
            <a:r>
              <a:rPr lang="el-GR" dirty="0" err="1"/>
              <a:t>απορρόφησιμότητα</a:t>
            </a:r>
            <a:r>
              <a:rPr lang="el-GR" dirty="0"/>
              <a:t> των προϊόντων ή υπηρεσιών της επιχειρηματικής δράσης </a:t>
            </a:r>
          </a:p>
          <a:p>
            <a:endParaRPr lang="el-GR" dirty="0"/>
          </a:p>
          <a:p>
            <a:r>
              <a:rPr lang="el-GR" dirty="0"/>
              <a:t>Να αυξήσουν το εταιρικό όνομα, ψηφιακό και κατά συνέπεια και φυσικό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78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Αναλυτικά στοιχεία για κινητά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Ας </a:t>
            </a:r>
            <a:r>
              <a:rPr lang="el-GR" dirty="0" err="1"/>
              <a:t>δουμε</a:t>
            </a:r>
            <a:r>
              <a:rPr lang="el-GR" dirty="0"/>
              <a:t> τα στοιχεία που παρέχονται</a:t>
            </a:r>
            <a:r>
              <a:rPr lang="en-US" dirty="0"/>
              <a:t> </a:t>
            </a:r>
            <a:r>
              <a:rPr lang="el-GR" dirty="0"/>
              <a:t>στο </a:t>
            </a:r>
            <a:r>
              <a:rPr lang="en-US" dirty="0"/>
              <a:t>GA</a:t>
            </a:r>
            <a:r>
              <a:rPr lang="el-GR" dirty="0"/>
              <a:t> για </a:t>
            </a:r>
            <a:r>
              <a:rPr lang="en-US" dirty="0"/>
              <a:t>mobile </a:t>
            </a:r>
            <a:endParaRPr lang="el-GR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2050" name="Picture 2" descr="How To Simplify Mobile App Data With Google Analytics And Tag Manager —  Smashing Magazine">
            <a:extLst>
              <a:ext uri="{FF2B5EF4-FFF2-40B4-BE49-F238E27FC236}">
                <a16:creationId xmlns:a16="http://schemas.microsoft.com/office/drawing/2014/main" id="{0469CA44-1DC4-0CE4-498E-0F0A65B0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46" y="2685104"/>
            <a:ext cx="7643446" cy="40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23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 μετατροπών σε πωλήσεις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Με τη Σουίτα μετατροπών του </a:t>
            </a:r>
            <a:r>
              <a:rPr lang="en-US" dirty="0"/>
              <a:t>Google Analytics, </a:t>
            </a:r>
            <a:r>
              <a:rPr lang="el-GR" dirty="0"/>
              <a:t>δίνεται η δυνατότητα να ελεγχθεί η συνεργασία της ιστοσελίδας με τα υπόλοιπα κανάλια ψηφιακού μάρκετινγκ </a:t>
            </a:r>
          </a:p>
          <a:p>
            <a:endParaRPr lang="el-GR" dirty="0"/>
          </a:p>
          <a:p>
            <a:r>
              <a:rPr lang="el-GR" dirty="0"/>
              <a:t>Μέτρηση των πωλήσεων, των λήψεων, τις αναπαραγωγών βίντεο και άλλες ενέργειες που έχουν αξία για την εταιρεία. </a:t>
            </a:r>
          </a:p>
          <a:p>
            <a:endParaRPr lang="el-GR" dirty="0"/>
          </a:p>
          <a:p>
            <a:r>
              <a:rPr lang="el-GR" dirty="0"/>
              <a:t>Πλήρη κατανόηση γιατί ορισμένοι επισκέπτες αγοράζουν, ενώ άλλοι όχι. </a:t>
            </a:r>
          </a:p>
          <a:p>
            <a:endParaRPr lang="el-GR" dirty="0"/>
          </a:p>
          <a:p>
            <a:r>
              <a:rPr lang="el-GR" dirty="0"/>
              <a:t>Επίτευξη προσαρμογής του </a:t>
            </a:r>
            <a:r>
              <a:rPr lang="el-GR" dirty="0" err="1"/>
              <a:t>ιστότοπου</a:t>
            </a:r>
            <a:r>
              <a:rPr lang="el-GR" dirty="0"/>
              <a:t> και των προγραμμάτων του μάρκετινγκ για την ικανοποίηση των επιχειρηματικών στόχων.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52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 μετατροπών σε πωλήσεις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Ανάλυση μετατροπής του </a:t>
            </a:r>
            <a:r>
              <a:rPr lang="en-US" dirty="0"/>
              <a:t>Bounce Rate </a:t>
            </a:r>
            <a:r>
              <a:rPr lang="el-GR" dirty="0"/>
              <a:t>ανάλογα την πηγή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098" name="Picture 2" descr="Which Conversion Metrics To Track For Your Clients - AgencyAnalytics">
            <a:extLst>
              <a:ext uri="{FF2B5EF4-FFF2-40B4-BE49-F238E27FC236}">
                <a16:creationId xmlns:a16="http://schemas.microsoft.com/office/drawing/2014/main" id="{C376A6C2-2A58-C143-7DBC-4D2F20360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94" y="2527749"/>
            <a:ext cx="8182708" cy="429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12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 κοινωνικών μέσων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Η επανάσταση των κοινωνικών μέσων είναι εδώ και ωριμάζει γρήγορα. </a:t>
            </a:r>
          </a:p>
          <a:p>
            <a:endParaRPr lang="el-GR" dirty="0"/>
          </a:p>
          <a:p>
            <a:r>
              <a:rPr lang="el-GR" dirty="0"/>
              <a:t>Η μέτρηση της είναι σημαντικός παράγοντας Η μέτρηση τους βοηθά στην απεικόνιση του αντίκτυπου που έχουν τα κοινωνικά μέσα στους επιχειρηματικούς στόχους και τις μετατροπές. </a:t>
            </a:r>
          </a:p>
          <a:p>
            <a:endParaRPr lang="el-GR" dirty="0"/>
          </a:p>
          <a:p>
            <a:r>
              <a:rPr lang="el-GR" dirty="0"/>
              <a:t>Τα ενσωματωμένα δεδομένα ιστού και κοινωνικής δικτύωσης παρέχουν μια ολιστική άποψη του περιεχομένου και της κοινότητάς που απευθύνεται η εταιρεία.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0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Ανάλυση κοινωνικών μέσων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q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3074" name="Picture 2" descr="How to Use Google Analytics for Social Media: A Beginner's Guide | by Shane  Barker | HackerNoon.com | Medium">
            <a:extLst>
              <a:ext uri="{FF2B5EF4-FFF2-40B4-BE49-F238E27FC236}">
                <a16:creationId xmlns:a16="http://schemas.microsoft.com/office/drawing/2014/main" id="{3BF655E3-8EF6-B6E5-242D-638D17FD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93" y="2100901"/>
            <a:ext cx="6309580" cy="47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2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Αναλυτικά στοιχεία διαφήμισης 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Έχετε επενδύσει πολλά για να προσελκύσετε επισκέπτες στον </a:t>
            </a:r>
            <a:r>
              <a:rPr lang="el-GR" dirty="0" err="1"/>
              <a:t>ιστότοπό</a:t>
            </a:r>
            <a:r>
              <a:rPr lang="el-GR" dirty="0"/>
              <a:t> σας. </a:t>
            </a:r>
          </a:p>
          <a:p>
            <a:endParaRPr lang="el-GR" dirty="0"/>
          </a:p>
          <a:p>
            <a:r>
              <a:rPr lang="el-GR" dirty="0"/>
              <a:t>Δυνατότητα επόπτευσης όλων των ψηφιακών καναλιών </a:t>
            </a:r>
          </a:p>
          <a:p>
            <a:r>
              <a:rPr lang="el-GR" dirty="0"/>
              <a:t>συμπεριλαμβανομένης της αναζήτησης, </a:t>
            </a:r>
          </a:p>
          <a:p>
            <a:r>
              <a:rPr lang="el-GR" dirty="0"/>
              <a:t>της προβολής, του κοινωνικού περιεχομένου, </a:t>
            </a:r>
          </a:p>
          <a:p>
            <a:r>
              <a:rPr lang="el-GR" dirty="0"/>
              <a:t>συνεργατών και ηλεκτρονικού ταχυδρομείου συμπεριλαμβανομένων των καμπανιών προβολής και των κινητών.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83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</a:t>
            </a:r>
            <a:r>
              <a:rPr lang="en-US" dirty="0" err="1"/>
              <a:t>Adwords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Η διαφήμιση μέσω της πληρωμής ανά κλικ (</a:t>
            </a:r>
            <a:r>
              <a:rPr lang="en-US" dirty="0"/>
              <a:t>PPC) </a:t>
            </a:r>
            <a:r>
              <a:rPr lang="el-GR" dirty="0"/>
              <a:t>στην πλατφόρμα της </a:t>
            </a:r>
            <a:r>
              <a:rPr lang="en-US" dirty="0"/>
              <a:t>Google, </a:t>
            </a:r>
            <a:r>
              <a:rPr lang="el-GR" dirty="0"/>
              <a:t>προσφέρει ένα εξαιρετικά ισχυρό εργαλείο πωλήσεων και μάρκετινγκ για την επιχείρησή. </a:t>
            </a:r>
            <a:endParaRPr lang="en-US" dirty="0"/>
          </a:p>
          <a:p>
            <a:r>
              <a:rPr lang="el-GR" dirty="0"/>
              <a:t>Μπορεί να προσφέρει </a:t>
            </a:r>
            <a:r>
              <a:rPr lang="el-GR" dirty="0" err="1"/>
              <a:t>στοχευμένους</a:t>
            </a:r>
            <a:r>
              <a:rPr lang="el-GR" dirty="0"/>
              <a:t> επισκέπτες στη ιστοσελίδας σας μέσω λέξεων – κλειδιών που έχετε ορίσει. Η όλη διαδικασία είναι άμεσα ελεγχόμενη και 100% μετρήσιμη.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B41F7-7915-3B4B-8D43-8CAA2362B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499" y="4288154"/>
            <a:ext cx="4890725" cy="24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07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Οφέλη και πλεονεκτήματα από την χρήση της διαφήμισης </a:t>
            </a:r>
            <a:r>
              <a:rPr lang="en-US" dirty="0"/>
              <a:t>AdWords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H </a:t>
            </a:r>
            <a:r>
              <a:rPr lang="el-GR" dirty="0" err="1"/>
              <a:t>σελ</a:t>
            </a:r>
            <a:r>
              <a:rPr lang="en-US" dirty="0" err="1"/>
              <a:t>ί</a:t>
            </a:r>
            <a:r>
              <a:rPr lang="el-GR" dirty="0"/>
              <a:t>δα της </a:t>
            </a:r>
            <a:r>
              <a:rPr lang="en-US" dirty="0"/>
              <a:t>Google AdWords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5122" name="Picture 2" descr="Google Ads - Mapp">
            <a:extLst>
              <a:ext uri="{FF2B5EF4-FFF2-40B4-BE49-F238E27FC236}">
                <a16:creationId xmlns:a16="http://schemas.microsoft.com/office/drawing/2014/main" id="{7F5D4809-5066-CE91-3925-5E0B2796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16" y="2651998"/>
            <a:ext cx="7185660" cy="40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1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Οφέλη και πλεονεκτήματα από την χρήση της διαφήμισης </a:t>
            </a:r>
            <a:r>
              <a:rPr lang="en-US" dirty="0"/>
              <a:t>AdWords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l-GR" dirty="0"/>
              <a:t> Άμεση τοποθέτηση του διαφημιστικού μηνύματος στις μηχανές αναζήτησης</a:t>
            </a:r>
            <a:r>
              <a:rPr lang="en-US" dirty="0"/>
              <a:t> (Google και τα </a:t>
            </a:r>
            <a:r>
              <a:rPr lang="en-US" dirty="0" err="1"/>
              <a:t>συνεργ</a:t>
            </a:r>
            <a:r>
              <a:rPr lang="en-US" dirty="0"/>
              <a:t>α</a:t>
            </a:r>
            <a:r>
              <a:rPr lang="en-US" dirty="0" err="1"/>
              <a:t>ζόμεν</a:t>
            </a:r>
            <a:r>
              <a:rPr lang="en-US" dirty="0"/>
              <a:t>α site)</a:t>
            </a:r>
          </a:p>
          <a:p>
            <a:endParaRPr lang="en-US" dirty="0"/>
          </a:p>
          <a:p>
            <a:pPr marL="0" indent="0">
              <a:buNone/>
            </a:pPr>
            <a:br>
              <a:rPr lang="el-GR" dirty="0"/>
            </a:br>
            <a:r>
              <a:rPr lang="el-GR" dirty="0"/>
              <a:t>• Προσέλκυση περισσότερων </a:t>
            </a:r>
            <a:r>
              <a:rPr lang="el-GR" dirty="0" err="1"/>
              <a:t>στοχευμένων</a:t>
            </a:r>
            <a:r>
              <a:rPr lang="el-GR" dirty="0"/>
              <a:t> επισκεπτών</a:t>
            </a:r>
            <a:br>
              <a:rPr lang="el-GR" dirty="0"/>
            </a:br>
            <a:r>
              <a:rPr lang="el-GR" dirty="0"/>
              <a:t>• πληρωμή μόνο στην περίπτωση </a:t>
            </a:r>
            <a:r>
              <a:rPr lang="el-GR" dirty="0" err="1"/>
              <a:t>επισκεψιμότητας</a:t>
            </a:r>
            <a:r>
              <a:rPr lang="en-US" dirty="0"/>
              <a:t> (PPC)</a:t>
            </a:r>
            <a:br>
              <a:rPr lang="el-GR" dirty="0"/>
            </a:br>
            <a:r>
              <a:rPr lang="el-GR" dirty="0"/>
              <a:t>• Καταγραφή και έλεγχος της απόδοσης της καμπάνιας</a:t>
            </a:r>
            <a:br>
              <a:rPr lang="el-GR" dirty="0"/>
            </a:br>
            <a:r>
              <a:rPr lang="el-GR" dirty="0"/>
              <a:t>• Οι διαφημιστικές καμπάνιες μπορούν να “τρέχουν” για όσο χρονικό διάστημα επιθυμεί η εταιρεία και ανάλογα με τον προϋπολογισμό που έχει οριστεί.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90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Σημαντικά στοιχεία </a:t>
            </a:r>
            <a:r>
              <a:rPr lang="en-US" dirty="0"/>
              <a:t>AdWords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l-GR" dirty="0"/>
              <a:t>Μελέτη και επιλογή των κατάλληλων λέξεων – φράσεων</a:t>
            </a:r>
            <a:endParaRPr lang="en-US" dirty="0"/>
          </a:p>
          <a:p>
            <a:r>
              <a:rPr lang="el-GR" dirty="0"/>
              <a:t>Συγγραφή των διαφημιστικών κειμένων</a:t>
            </a:r>
            <a:r>
              <a:rPr lang="en-US" dirty="0"/>
              <a:t> </a:t>
            </a:r>
          </a:p>
          <a:p>
            <a:r>
              <a:rPr lang="el-GR" dirty="0"/>
              <a:t>Δημιουργία και έλεγχος καμπάνιας (βελτιστοποίηση)</a:t>
            </a:r>
            <a:endParaRPr lang="en-US" dirty="0"/>
          </a:p>
          <a:p>
            <a:r>
              <a:rPr lang="el-GR" dirty="0"/>
              <a:t>Αξιολόγηση προσπάθειας (αναλυτικές αναφορές, </a:t>
            </a:r>
            <a:r>
              <a:rPr lang="en-US" dirty="0"/>
              <a:t>Google analytics)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Ιστοσελίδα της </a:t>
            </a:r>
            <a:r>
              <a:rPr lang="en-US" dirty="0"/>
              <a:t>Google </a:t>
            </a:r>
            <a:r>
              <a:rPr lang="el-GR" dirty="0"/>
              <a:t>για το </a:t>
            </a:r>
            <a:r>
              <a:rPr lang="en-US" dirty="0" err="1"/>
              <a:t>Adwords</a:t>
            </a:r>
            <a:endParaRPr lang="el-GR" dirty="0"/>
          </a:p>
          <a:p>
            <a:r>
              <a:rPr lang="en-US" dirty="0"/>
              <a:t>https://</a:t>
            </a:r>
            <a:r>
              <a:rPr lang="en-US" dirty="0" err="1"/>
              <a:t>ads.google.com</a:t>
            </a:r>
            <a:r>
              <a:rPr lang="en-US" dirty="0"/>
              <a:t>/home/resources/advanced/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08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9613861" cy="4743450"/>
          </a:xfrm>
        </p:spPr>
        <p:txBody>
          <a:bodyPr/>
          <a:lstStyle/>
          <a:p>
            <a:r>
              <a:rPr lang="el-GR" dirty="0"/>
              <a:t>Σε έναν ολοένα και μεγαλύτερο ψηφιακό κόσμο η αύξηση του ψηφιακού εταιρικού ονόματος περνά μέσα από πλειάδα «ηλεκτρονικών» παραγόντων </a:t>
            </a:r>
          </a:p>
          <a:p>
            <a:endParaRPr lang="el-GR" dirty="0"/>
          </a:p>
          <a:p>
            <a:r>
              <a:rPr lang="el-GR" dirty="0"/>
              <a:t>Απώτερος σκοπός η </a:t>
            </a:r>
            <a:r>
              <a:rPr lang="el-GR" b="1" dirty="0"/>
              <a:t>υψηλή </a:t>
            </a:r>
            <a:r>
              <a:rPr lang="el-GR" b="1" dirty="0" err="1"/>
              <a:t>επισκεψιμότητα</a:t>
            </a:r>
            <a:r>
              <a:rPr lang="el-GR" b="1" dirty="0"/>
              <a:t> της ηλεκτρονικής εταιρικής παρουσίας</a:t>
            </a:r>
            <a:r>
              <a:rPr lang="el-GR" dirty="0"/>
              <a:t> (ιστοσελίδα)</a:t>
            </a:r>
          </a:p>
          <a:p>
            <a:endParaRPr lang="el-GR" dirty="0"/>
          </a:p>
          <a:p>
            <a:r>
              <a:rPr lang="el-GR" dirty="0"/>
              <a:t>Η </a:t>
            </a:r>
            <a:r>
              <a:rPr lang="el-GR" b="1" dirty="0"/>
              <a:t>υψηλή κατάταξη στις μηχανές αναζήτησης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67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Σημαντικά στοιχεία </a:t>
            </a:r>
            <a:r>
              <a:rPr lang="en-US" dirty="0"/>
              <a:t>AdWords</a:t>
            </a:r>
            <a:r>
              <a:rPr lang="el-GR" dirty="0"/>
              <a:t>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Είναι σημαντικό προγενέστερα να αποφασιστεί και να καθοριστεί ο εταιρικός στόχος. Ο στόχος είναι :</a:t>
            </a:r>
          </a:p>
          <a:p>
            <a:endParaRPr lang="el-GR" dirty="0"/>
          </a:p>
          <a:p>
            <a:r>
              <a:rPr lang="el-GR" dirty="0"/>
              <a:t>Η αύξηση των μελών </a:t>
            </a:r>
          </a:p>
          <a:p>
            <a:r>
              <a:rPr lang="el-GR" dirty="0"/>
              <a:t>Η αύξηση των πωλήσεων </a:t>
            </a:r>
          </a:p>
          <a:p>
            <a:r>
              <a:rPr lang="en-US" dirty="0"/>
              <a:t>H</a:t>
            </a:r>
            <a:r>
              <a:rPr lang="el-GR" dirty="0"/>
              <a:t> αναγνώριση της εταιρίας </a:t>
            </a:r>
          </a:p>
          <a:p>
            <a:endParaRPr lang="el-GR" dirty="0"/>
          </a:p>
          <a:p>
            <a:r>
              <a:rPr lang="el-GR" dirty="0"/>
              <a:t>είναι πολύ σημαντικό να τεθεί στόχος από την αρχή, αλλιώς υπάρχει περίπτωση η διαφημιστική σας στρατηγική να είναι λανθασμένη και να το καταλάβετε πολύ αργά. Αναλύστε τον ανταγωνισμό και ορίστε τη στρατηγική πάνω στα αποτελέσματα που συγκεντρώσατε, προσαρμόζοντας τους στόχους σας.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54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Σημαντικά στοιχεία </a:t>
            </a:r>
            <a:r>
              <a:rPr lang="en-US" dirty="0"/>
              <a:t>AdWords</a:t>
            </a:r>
            <a:r>
              <a:rPr lang="el-GR" dirty="0"/>
              <a:t>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Ιδιαίτερα σημαντικό είναι η </a:t>
            </a:r>
            <a:r>
              <a:rPr lang="el-GR" b="1" dirty="0"/>
              <a:t>στόχευση σε λέξεις κλειδιά </a:t>
            </a:r>
            <a:r>
              <a:rPr lang="el-GR" dirty="0"/>
              <a:t>που περιγράφουν καλύτερα την επιχείρηση, τα προϊόντα ή τις υπηρεσίες για για να επιτευχθεί η αύξηση</a:t>
            </a:r>
            <a:r>
              <a:rPr lang="en-US" dirty="0"/>
              <a:t> </a:t>
            </a:r>
            <a:r>
              <a:rPr lang="el-GR" dirty="0"/>
              <a:t>και η απόδοση της επένδυσής. </a:t>
            </a:r>
            <a:r>
              <a:rPr lang="en-US" dirty="0"/>
              <a:t>ROI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75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Σημαντικά στοιχεία </a:t>
            </a:r>
            <a:r>
              <a:rPr lang="en-US" dirty="0"/>
              <a:t>AdWords</a:t>
            </a:r>
            <a:r>
              <a:rPr lang="el-GR" dirty="0"/>
              <a:t>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Συχνή οργάνωση και βελτιστοποίηση των διαφημίσεων και τις ιστοσελίδες</a:t>
            </a:r>
          </a:p>
          <a:p>
            <a:endParaRPr lang="el-GR" dirty="0"/>
          </a:p>
          <a:p>
            <a:r>
              <a:rPr lang="el-GR" dirty="0"/>
              <a:t>Επίτευξη αύξησης του ενδιαφέροντος του κοινού. </a:t>
            </a:r>
          </a:p>
          <a:p>
            <a:r>
              <a:rPr lang="el-GR" dirty="0"/>
              <a:t>Επίβλεψη απόδοσης της καμπάνιας ημερησίως </a:t>
            </a:r>
          </a:p>
          <a:p>
            <a:r>
              <a:rPr lang="el-GR" dirty="0"/>
              <a:t>Έλεγχος ανταπόκρισης του αγοραστικού κοινού προκειμένου να διαπιστωθεί εάν η καμπάνια είναι εύστοχη.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180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and Web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b="1" dirty="0" err="1"/>
              <a:t>Semrush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968C5-8F91-EF44-8141-46816E895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2177162"/>
            <a:ext cx="7308850" cy="45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46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and Web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b="1" dirty="0" err="1"/>
              <a:t>Semrush</a:t>
            </a:r>
            <a:endParaRPr lang="en-US" b="1" dirty="0"/>
          </a:p>
          <a:p>
            <a:endParaRPr lang="en-US" b="1" dirty="0"/>
          </a:p>
          <a:p>
            <a:r>
              <a:rPr lang="el-GR" dirty="0"/>
              <a:t>οι περισσότεροι στόχοι ψηφιακού μάρκετινγκ απαιτούν τρία βήματα: μέτρηση, βελτίωση και αναφορά.</a:t>
            </a:r>
            <a:endParaRPr lang="en-US" dirty="0"/>
          </a:p>
          <a:p>
            <a:endParaRPr lang="en-US" b="1" dirty="0"/>
          </a:p>
          <a:p>
            <a:r>
              <a:rPr lang="el-GR" sz="3600" b="1" dirty="0"/>
              <a:t>τα βασικά χαρακτηριστικά του </a:t>
            </a:r>
            <a:r>
              <a:rPr lang="el-GR" sz="3600" b="1" dirty="0" err="1"/>
              <a:t>Semrush</a:t>
            </a:r>
            <a:r>
              <a:rPr lang="el-GR" sz="3600" b="1" dirty="0"/>
              <a:t> επιτρέπουν την μέτρηση</a:t>
            </a:r>
            <a:r>
              <a:rPr lang="en-US" sz="3600" b="1" dirty="0"/>
              <a:t> </a:t>
            </a:r>
            <a:r>
              <a:rPr lang="el-GR" sz="3600" b="1" dirty="0"/>
              <a:t>και</a:t>
            </a:r>
            <a:r>
              <a:rPr lang="en-US" sz="3600" b="1" dirty="0"/>
              <a:t> </a:t>
            </a:r>
            <a:r>
              <a:rPr lang="el-GR" sz="3600" b="1" dirty="0"/>
              <a:t>την </a:t>
            </a:r>
            <a:r>
              <a:rPr lang="el-GR" sz="3600" b="1" dirty="0" err="1"/>
              <a:t>online</a:t>
            </a:r>
            <a:r>
              <a:rPr lang="el-GR" sz="3600" b="1" dirty="0"/>
              <a:t> προβολή οποιουδήποτε </a:t>
            </a:r>
            <a:r>
              <a:rPr lang="el-GR" sz="3600" b="1" dirty="0" err="1"/>
              <a:t>ιστότοπου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1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Site</a:t>
            </a:r>
            <a:r>
              <a:rPr lang="el-GR" dirty="0"/>
              <a:t> Audi</a:t>
            </a:r>
            <a:r>
              <a:rPr lang="en-US" dirty="0"/>
              <a:t> 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l-GR" dirty="0"/>
              <a:t>Το </a:t>
            </a:r>
            <a:r>
              <a:rPr lang="el-GR" dirty="0" err="1"/>
              <a:t>Site</a:t>
            </a:r>
            <a:r>
              <a:rPr lang="el-GR" dirty="0"/>
              <a:t> </a:t>
            </a:r>
            <a:r>
              <a:rPr lang="el-GR" dirty="0" err="1"/>
              <a:t>Audit</a:t>
            </a:r>
            <a:r>
              <a:rPr lang="el-GR" dirty="0"/>
              <a:t> είναι ένα εξαιρετικό πρώτο εργαλείο Έργου που πρέπει να ρυθμίσετε, επειδή μπορεί να δώσει άμεσες πληροφορίες σχετικά με την υγεία ενός </a:t>
            </a:r>
            <a:r>
              <a:rPr lang="el-GR" dirty="0" err="1"/>
              <a:t>ιστότοπου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/>
              <a:t>Αυτό το εργαλείο ανιχνεύει τον </a:t>
            </a:r>
            <a:r>
              <a:rPr lang="el-GR" dirty="0" err="1"/>
              <a:t>ιστότοπό</a:t>
            </a:r>
            <a:r>
              <a:rPr lang="el-GR" dirty="0"/>
              <a:t> σας με τον ίδιο τρόπο που κάνει η </a:t>
            </a:r>
            <a:r>
              <a:rPr lang="el-GR" dirty="0" err="1"/>
              <a:t>Google</a:t>
            </a:r>
            <a:r>
              <a:rPr lang="el-GR" dirty="0"/>
              <a:t> και σας παρέχει μια αναφορά για όλα τα ζητήματα που βρήκαμε σχετικά με την υγεία και την προβολή του </a:t>
            </a:r>
            <a:r>
              <a:rPr lang="el-GR" dirty="0" err="1"/>
              <a:t>ιστότοπου</a:t>
            </a:r>
            <a:r>
              <a:rPr lang="el-GR" dirty="0"/>
              <a:t>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9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Site</a:t>
            </a:r>
            <a:r>
              <a:rPr lang="el-GR" dirty="0"/>
              <a:t> Audi</a:t>
            </a:r>
            <a:r>
              <a:rPr lang="en-US" dirty="0"/>
              <a:t>t 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4FD2C-C42B-744D-9541-6FB3CBE748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196" y="2528332"/>
            <a:ext cx="8064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01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Position Tracking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Μόλις αποφασίσετε τις λέξεις-κλειδιά-στόχους για την καμπάνια σας, ξεκινήστε να τις παρακολουθείτε στην Παρακολούθηση θέσης. </a:t>
            </a:r>
            <a:endParaRPr lang="en-US" dirty="0"/>
          </a:p>
          <a:p>
            <a:endParaRPr lang="el-GR" dirty="0"/>
          </a:p>
          <a:p>
            <a:r>
              <a:rPr lang="el-GR" dirty="0"/>
              <a:t>Στη συνέχεια, καθώς ολοκληρώνετε την καμπάνια </a:t>
            </a:r>
            <a:r>
              <a:rPr lang="en-US" dirty="0"/>
              <a:t>SEO </a:t>
            </a:r>
            <a:r>
              <a:rPr lang="el-GR" dirty="0"/>
              <a:t>σας, μπορείτε εύκολα να αναφέρετε ε</a:t>
            </a:r>
            <a:r>
              <a:rPr lang="en-US" dirty="0" err="1"/>
              <a:t>ά</a:t>
            </a:r>
            <a:r>
              <a:rPr lang="el-GR" dirty="0"/>
              <a:t>ν η προβολή του </a:t>
            </a:r>
            <a:r>
              <a:rPr lang="el-GR" dirty="0" err="1"/>
              <a:t>ιστότοπου</a:t>
            </a:r>
            <a:r>
              <a:rPr lang="el-GR" dirty="0"/>
              <a:t> έχει αυξηθεί με την πάροδο του χρόνου.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16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Position Tracking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1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16D60-A07F-DF4B-8151-791A56E47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121" y="2224418"/>
            <a:ext cx="8248650" cy="45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0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Page SEO Checker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Το εργαλείο </a:t>
            </a:r>
            <a:r>
              <a:rPr lang="en-US" dirty="0"/>
              <a:t>On Page SEO Checker </a:t>
            </a:r>
            <a:r>
              <a:rPr lang="el-GR" dirty="0"/>
              <a:t>λαμβάνει μια λίστα με τις </a:t>
            </a:r>
            <a:r>
              <a:rPr lang="el-GR" dirty="0" err="1"/>
              <a:t>υποσελίδες</a:t>
            </a:r>
            <a:r>
              <a:rPr lang="el-GR" dirty="0"/>
              <a:t> στον </a:t>
            </a:r>
            <a:r>
              <a:rPr lang="el-GR" dirty="0" err="1"/>
              <a:t>ιστότοπό</a:t>
            </a:r>
            <a:r>
              <a:rPr lang="el-GR" dirty="0"/>
              <a:t> μαζί με τις συνοδευτικές λέξεις-κλειδιά-στόχους και παρέχει ιδέες για τη βελτιστοποίηση κάθε σελίδας για τις λέξεις-κλειδιά-στόχους της. </a:t>
            </a:r>
          </a:p>
          <a:p>
            <a:r>
              <a:rPr lang="el-GR" dirty="0"/>
              <a:t>Αυτός είναι ο τρόπος με τον οποίο γίνονται βελτιώσεις μετά τη μέτρηση της τρέχουσας οργανικής κατάταξης.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4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 Crawler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7320679" cy="474345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Οι μηχανές αναζήτησης λειτουργούν ανιχνεύοντας τον ιστό χρησιμοποιώντας </a:t>
            </a:r>
            <a:r>
              <a:rPr lang="en-US" dirty="0"/>
              <a:t>bots </a:t>
            </a:r>
            <a:r>
              <a:rPr lang="el-GR" dirty="0"/>
              <a:t>που ονομάζονται </a:t>
            </a:r>
            <a:r>
              <a:rPr lang="en-US" dirty="0"/>
              <a:t>Spider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/>
              <a:t>Αυτά τα προγράμματα ανίχνευσης ιστού ακολουθούν αποτελεσματικά συνδέσμους από σελίδα σε σελίδα για να βρουν νέο περιεχόμενο για προσθήκη στο ευρετήριο αναζήτησης. </a:t>
            </a:r>
            <a:endParaRPr lang="en-US" dirty="0"/>
          </a:p>
          <a:p>
            <a:endParaRPr lang="en-US" dirty="0"/>
          </a:p>
          <a:p>
            <a:r>
              <a:rPr lang="el-GR" dirty="0"/>
              <a:t>Όταν χρησιμοποιείτε μια μηχανή αναζήτησης, τα σχετικά αποτελέσματα εξάγονται από το ευρετήριο και ταξινομούνται χρησιμοποιώντας έναν αλγόριθμο.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9224C-0274-3848-8734-E8BD1C03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599" y="2950694"/>
            <a:ext cx="3573165" cy="25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2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Page SEO Checker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B7173-1879-4E4F-84A3-D702995A13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412" y="2362200"/>
            <a:ext cx="938007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1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Discover &amp; Analyze Your Competitors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 ευκολότερος τρόπος για να βρείτε τους οργανικούς ανταγωνιστές στην αναζήτηση, εισαγάγετε στη γραμμή αναζήτησης </a:t>
            </a:r>
            <a:r>
              <a:rPr lang="en-US" dirty="0"/>
              <a:t>Organic Research Competitors</a:t>
            </a:r>
            <a:r>
              <a:rPr lang="el-GR" dirty="0"/>
              <a:t>. </a:t>
            </a:r>
          </a:p>
          <a:p>
            <a:r>
              <a:rPr lang="el-GR" dirty="0"/>
              <a:t>Αυτή η αναφορά σάς ενημερώνει για τους ακριβείς τομείς που ανταγωνίζονται περισσότερο για τις ίδιες λέξεις-κλειδιά-στόχους με τον </a:t>
            </a:r>
            <a:r>
              <a:rPr lang="el-GR" dirty="0" err="1"/>
              <a:t>ιστότοπο</a:t>
            </a:r>
            <a:r>
              <a:rPr lang="el-GR" dirty="0"/>
              <a:t> που αναζητάτε στη γραμμή αναζήτησης.</a:t>
            </a:r>
          </a:p>
          <a:p>
            <a:r>
              <a:rPr lang="el-GR" dirty="0"/>
              <a:t>Υπάρχουν πολλοί άλλοι τρόποι για την ανεύρεση ανταγωνιστών</a:t>
            </a:r>
            <a:r>
              <a:rPr lang="en-US" dirty="0"/>
              <a:t> </a:t>
            </a:r>
            <a:r>
              <a:rPr lang="el-GR" dirty="0"/>
              <a:t>με βάση μετρήσεις όπως θέσεις </a:t>
            </a:r>
            <a:endParaRPr lang="en-US" dirty="0"/>
          </a:p>
          <a:p>
            <a:r>
              <a:rPr lang="el-GR" dirty="0"/>
              <a:t>διαφήμισης, </a:t>
            </a:r>
            <a:endParaRPr lang="en-US" dirty="0"/>
          </a:p>
          <a:p>
            <a:r>
              <a:rPr lang="el-GR" dirty="0"/>
              <a:t>κοινά </a:t>
            </a:r>
            <a:r>
              <a:rPr lang="en-US" dirty="0"/>
              <a:t>backlinks, </a:t>
            </a:r>
          </a:p>
          <a:p>
            <a:r>
              <a:rPr lang="el-GR" dirty="0"/>
              <a:t>ένα προσαρμοσμένο σύνολο λέξεων-κλειδιών και </a:t>
            </a:r>
            <a:endParaRPr lang="en-US" dirty="0"/>
          </a:p>
          <a:p>
            <a:r>
              <a:rPr lang="el-GR" dirty="0" err="1"/>
              <a:t>επισκεψιμότητα</a:t>
            </a:r>
            <a:r>
              <a:rPr lang="el-GR" dirty="0"/>
              <a:t>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86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Discover &amp; Analyze Your Competitors </a:t>
            </a:r>
            <a:r>
              <a:rPr lang="en-US" dirty="0"/>
              <a:t>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2CC97-B24C-EE4C-8387-A17856776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18" y="2226548"/>
            <a:ext cx="9842043" cy="40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09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Competitor Benchmarking in </a:t>
            </a:r>
            <a:r>
              <a:rPr lang="en-US" b="1" dirty="0" err="1"/>
              <a:t>Semrush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Τα εργαλεία συγκριτικής αξιολόγησης (και οι μετρήσεις που μπορούν να σας βοηθήσουν να κάνετε τη συγκριτική αξιολόγηση) στο </a:t>
            </a:r>
            <a:r>
              <a:rPr lang="el-GR" dirty="0" err="1"/>
              <a:t>Semrush</a:t>
            </a:r>
            <a:r>
              <a:rPr lang="el-GR" dirty="0"/>
              <a:t> περιλαμβάνουν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Market Explorer and Traffic Analytics: </a:t>
            </a:r>
            <a:r>
              <a:rPr lang="en-US" dirty="0"/>
              <a:t>Website traffic (monthly totals and growth rates) and marketing mix</a:t>
            </a:r>
          </a:p>
          <a:p>
            <a:endParaRPr lang="en-US" dirty="0"/>
          </a:p>
          <a:p>
            <a:r>
              <a:rPr lang="en-US" b="1" dirty="0"/>
              <a:t>Traffic Analytics: </a:t>
            </a:r>
            <a:r>
              <a:rPr lang="en-US" dirty="0"/>
              <a:t>Audience behavior, (visits, time on page, bounce rate, page/session, geographic distribution,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b="1" dirty="0"/>
          </a:p>
          <a:p>
            <a:r>
              <a:rPr lang="en-US" b="1" dirty="0"/>
              <a:t>Keyword Gap:</a:t>
            </a:r>
            <a:r>
              <a:rPr lang="en-US" dirty="0"/>
              <a:t> Organic and paid Keywords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99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Competitor Benchmarking in </a:t>
            </a:r>
            <a:r>
              <a:rPr lang="en-US" b="1" dirty="0" err="1"/>
              <a:t>Semrush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Τα εργαλεία συγκριτικής αξιολόγησης (και οι μετρήσεις που μπορούν να σας βοηθήσουν να κάνετε τη συγκριτική αξιολόγηση) στο </a:t>
            </a:r>
            <a:r>
              <a:rPr lang="el-GR" dirty="0" err="1"/>
              <a:t>Semrush</a:t>
            </a:r>
            <a:r>
              <a:rPr lang="el-GR" dirty="0"/>
              <a:t> περιλαμβάνουν</a:t>
            </a:r>
            <a:endParaRPr lang="en-US" dirty="0"/>
          </a:p>
          <a:p>
            <a:r>
              <a:rPr lang="en-US" b="1" dirty="0"/>
              <a:t>Backlink Gap:</a:t>
            </a:r>
            <a:r>
              <a:rPr lang="en-US" dirty="0"/>
              <a:t> Backlinks, referring domains</a:t>
            </a:r>
          </a:p>
          <a:p>
            <a:r>
              <a:rPr lang="en-US" b="1" dirty="0"/>
              <a:t>Topic Research:</a:t>
            </a:r>
            <a:r>
              <a:rPr lang="en-US" dirty="0"/>
              <a:t> Content based on queried topics, content reach</a:t>
            </a:r>
          </a:p>
          <a:p>
            <a:endParaRPr lang="en-US" b="1" dirty="0"/>
          </a:p>
          <a:p>
            <a:r>
              <a:rPr lang="en-US" b="1" dirty="0"/>
              <a:t>Social Media Tracker:</a:t>
            </a:r>
            <a:r>
              <a:rPr lang="en-US" dirty="0"/>
              <a:t> Social audience size and engagement on various social channels</a:t>
            </a:r>
          </a:p>
          <a:p>
            <a:r>
              <a:rPr lang="en-US" b="1" dirty="0"/>
              <a:t>Display Advertising:</a:t>
            </a:r>
            <a:r>
              <a:rPr lang="en-US" dirty="0"/>
              <a:t> Display ads published &amp; advertised, total reach</a:t>
            </a:r>
          </a:p>
          <a:p>
            <a:r>
              <a:rPr lang="en-US" b="1" dirty="0"/>
              <a:t>AdSense Benchmarking Tool:</a:t>
            </a:r>
            <a:r>
              <a:rPr lang="en-US" dirty="0"/>
              <a:t> Monthly revenue potential if the site published display ads through AdSense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53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Competitor Benchmarking </a:t>
            </a:r>
            <a:br>
              <a:rPr lang="en-US" b="1" dirty="0"/>
            </a:br>
            <a:r>
              <a:rPr lang="en-US" b="1" dirty="0"/>
              <a:t>in </a:t>
            </a:r>
            <a:r>
              <a:rPr lang="en-US" b="1" dirty="0" err="1"/>
              <a:t>Semrush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DD562-2B95-C440-9B9E-852B6958A2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315" y="0"/>
            <a:ext cx="5237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7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Benchmarking Website Audience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l-GR" dirty="0"/>
              <a:t>το </a:t>
            </a:r>
            <a:r>
              <a:rPr lang="en-US" dirty="0"/>
              <a:t>Traffic Analytics, </a:t>
            </a:r>
            <a:r>
              <a:rPr lang="el-GR" dirty="0"/>
              <a:t>σάς επιτρέπει να δείτε ακόμη πιο προσεκτικά οποιονδήποτε από τους ανταγωνιστές σας στην αγορά. </a:t>
            </a:r>
            <a:endParaRPr lang="en-US" dirty="0"/>
          </a:p>
          <a:p>
            <a:r>
              <a:rPr lang="el-GR" dirty="0"/>
              <a:t>Μπορείτε να κάνετε γρήγορα συγκριτική αξιολόγηση του </a:t>
            </a:r>
            <a:r>
              <a:rPr lang="el-GR" dirty="0" err="1"/>
              <a:t>ιστότοπού</a:t>
            </a:r>
            <a:r>
              <a:rPr lang="el-GR" dirty="0"/>
              <a:t> σας έναντι στενών ανταγωνιστών σε:</a:t>
            </a:r>
            <a:endParaRPr lang="en-US" dirty="0"/>
          </a:p>
          <a:p>
            <a:endParaRPr lang="en-US" dirty="0"/>
          </a:p>
          <a:p>
            <a:r>
              <a:rPr lang="en-US" dirty="0"/>
              <a:t>Total traffic</a:t>
            </a:r>
          </a:p>
          <a:p>
            <a:r>
              <a:rPr lang="en-US" dirty="0"/>
              <a:t>Audience  behavior (time on page, bounce rate, pages per session,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Mix of traffic sources  (social, search, direct, paid, referral traffic)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4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Benchmarking Website Audience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10778254" cy="4743450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204B2-8749-F24C-8A62-364535934B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72" y="2255449"/>
            <a:ext cx="7634551" cy="42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9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102-327F-49CA-9ED7-E37256A0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Keyword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86AE-8B2F-0A7B-C748-6E54C169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5556"/>
            <a:ext cx="9613861" cy="4752622"/>
          </a:xfrm>
        </p:spPr>
        <p:txBody>
          <a:bodyPr>
            <a:normAutofit/>
          </a:bodyPr>
          <a:lstStyle/>
          <a:p>
            <a:pPr algn="l"/>
            <a:endParaRPr lang="en-US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Η έρευνα λέξεων-κλειδιών είναι η πρακτική του εντοπισμού των λέξεων και των φράσεων που χρησιμοποιούν οι άνθρωποι για να βρουν πράγματα μέσω μηχανών αναζήτησης όπως η </a:t>
            </a:r>
            <a:r>
              <a:rPr lang="en-GB" b="0" i="0" u="none" strike="noStrike" dirty="0">
                <a:effectLst/>
              </a:rPr>
              <a:t>Google. </a:t>
            </a:r>
            <a:r>
              <a:rPr lang="el-GR" b="0" i="0" u="none" strike="noStrike" dirty="0">
                <a:effectLst/>
              </a:rPr>
              <a:t>Η εκμάθηση της έρευνας λέξεων-κλειδιών είναι ένα θεμελιώδες έργο </a:t>
            </a:r>
            <a:r>
              <a:rPr lang="en-GB" b="0" i="0" u="none" strike="noStrike" dirty="0">
                <a:effectLst/>
              </a:rPr>
              <a:t>SEO. </a:t>
            </a:r>
          </a:p>
          <a:p>
            <a:pPr algn="l"/>
            <a:endParaRPr lang="en-US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Όταν γνωρίζετε τι αναζητά το κοινό σας, μπορείτε να εστιάσετε το περιεχόμενο που δημιουργείτε γύρω από αυτά τα θέματα. 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2633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102-327F-49CA-9ED7-E37256A0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Keyword Dificulty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86AE-8B2F-0A7B-C748-6E54C169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75556"/>
            <a:ext cx="9613861" cy="4752622"/>
          </a:xfrm>
        </p:spPr>
        <p:txBody>
          <a:bodyPr>
            <a:normAutofit/>
          </a:bodyPr>
          <a:lstStyle/>
          <a:p>
            <a:pPr algn="l"/>
            <a:r>
              <a:rPr lang="el-GR" b="0" i="0" u="none" strike="noStrike" dirty="0">
                <a:effectLst/>
              </a:rPr>
              <a:t>Η έρευνα λέξεων-κλειδιών δίνει στους </a:t>
            </a:r>
            <a:r>
              <a:rPr lang="en-GB" b="0" i="0" u="none" strike="noStrike" dirty="0">
                <a:effectLst/>
              </a:rPr>
              <a:t>SEO, </a:t>
            </a:r>
            <a:r>
              <a:rPr lang="el-GR" b="0" i="0" u="none" strike="noStrike" dirty="0">
                <a:effectLst/>
              </a:rPr>
              <a:t>στους έμπορους και στους οργανισμούς μια καλύτερη κατανόηση του πόσο υψηλή είναι η </a:t>
            </a:r>
            <a:r>
              <a:rPr lang="el-GR" b="0" i="1" u="none" strike="noStrike" dirty="0">
                <a:effectLst/>
              </a:rPr>
              <a:t>ζήτηση</a:t>
            </a:r>
            <a:r>
              <a:rPr lang="el-GR" b="0" i="0" u="none" strike="noStrike" dirty="0">
                <a:effectLst/>
              </a:rPr>
              <a:t> για ορισμένες λέξεις-κλειδιά και πόσο δύσκολο θα ήταν να ανταγωνιστούν για αυτούς τους όρους τους ανταγωνιστές στα αποτελέσματα αναζήτησης, προσφέροντας κάποια κατεύθυνση στις προσπάθειες βελτιστοποίησης.</a:t>
            </a:r>
          </a:p>
        </p:txBody>
      </p:sp>
    </p:spTree>
    <p:extLst>
      <p:ext uri="{BB962C8B-B14F-4D97-AF65-F5344CB8AC3E}">
        <p14:creationId xmlns:p14="http://schemas.microsoft.com/office/powerpoint/2010/main" val="119406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9613861" cy="4743450"/>
          </a:xfrm>
        </p:spPr>
        <p:txBody>
          <a:bodyPr/>
          <a:lstStyle/>
          <a:p>
            <a:r>
              <a:rPr lang="el-GR" dirty="0"/>
              <a:t>Αν αυτό ακούγεται περίπλοκο, είναι επειδή πράγματι είναι. </a:t>
            </a:r>
            <a:endParaRPr lang="en-US" dirty="0"/>
          </a:p>
          <a:p>
            <a:endParaRPr lang="en-US" dirty="0"/>
          </a:p>
          <a:p>
            <a:r>
              <a:rPr lang="el-GR" dirty="0"/>
              <a:t>Η </a:t>
            </a:r>
            <a:r>
              <a:rPr lang="el-GR" dirty="0" err="1"/>
              <a:t>υψηλ</a:t>
            </a:r>
            <a:r>
              <a:rPr lang="en-US" dirty="0" err="1"/>
              <a:t>ό</a:t>
            </a:r>
            <a:r>
              <a:rPr lang="el-GR" dirty="0" err="1"/>
              <a:t>τερη</a:t>
            </a:r>
            <a:r>
              <a:rPr lang="el-GR" dirty="0"/>
              <a:t> κατάταξη στις μηχανές αναζήτησης επιφέρει περισσότερη </a:t>
            </a:r>
            <a:r>
              <a:rPr lang="el-GR" dirty="0" err="1"/>
              <a:t>επισκεψιμότητα</a:t>
            </a:r>
            <a:r>
              <a:rPr lang="el-GR" dirty="0"/>
              <a:t> στον εταιρικό </a:t>
            </a:r>
            <a:r>
              <a:rPr lang="el-GR" dirty="0" err="1"/>
              <a:t>ιστότοπό</a:t>
            </a:r>
            <a:r>
              <a:rPr lang="el-GR" dirty="0"/>
              <a:t>, </a:t>
            </a:r>
            <a:endParaRPr lang="en-US" dirty="0"/>
          </a:p>
          <a:p>
            <a:endParaRPr lang="en-US" dirty="0"/>
          </a:p>
          <a:p>
            <a:r>
              <a:rPr lang="el-GR" dirty="0"/>
              <a:t>Για αυτό υπάρχει η ανάγκη από τους σύγχρονους </a:t>
            </a:r>
            <a:r>
              <a:rPr lang="en-US" dirty="0"/>
              <a:t>marketers </a:t>
            </a:r>
            <a:r>
              <a:rPr lang="el-GR" dirty="0"/>
              <a:t>για μια βασική κατανόηση του τρόπου με τον οποίο οι μηχανές αναζήτησης 1)βρίσκουν, 2)ευρετηριάζουν και 3)ταξινομούν περιεχόμενο.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42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102-327F-49CA-9ED7-E37256A0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Keyword Research and search intent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86AE-8B2F-0A7B-C748-6E54C169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425171"/>
          </a:xfrm>
        </p:spPr>
        <p:txBody>
          <a:bodyPr>
            <a:normAutofit/>
          </a:bodyPr>
          <a:lstStyle/>
          <a:p>
            <a:pPr algn="l"/>
            <a:r>
              <a:rPr lang="el-GR" b="0" i="0" u="none" strike="noStrike" dirty="0">
                <a:effectLst/>
              </a:rPr>
              <a:t>Η έρευνα λέξεων-κλειδιών συνεχίζει να εξελίσσεται, η σύγχρονη έρευνα λέξεων-κλειδιών δίνει προτεραιότητα στην </a:t>
            </a:r>
            <a:r>
              <a:rPr lang="el-GR" b="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πρόθεση αναζήτησης</a:t>
            </a:r>
            <a:r>
              <a:rPr lang="el-GR" b="0" i="0" u="none" strike="noStrike" dirty="0">
                <a:effectLst/>
              </a:rPr>
              <a:t>, η οποία είναι ο πρωταρχικός στόχος ενός ατόμου όταν αναζητά κάτι σε μια μηχανή αναζήτησης). </a:t>
            </a:r>
            <a:endParaRPr lang="en-US" b="0" i="0" u="none" strike="noStrike" dirty="0">
              <a:effectLst/>
            </a:endParaRPr>
          </a:p>
          <a:p>
            <a:pPr algn="l"/>
            <a:endParaRPr lang="en-US" b="0" i="0" u="none" strike="noStrike" dirty="0">
              <a:effectLst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25361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102-327F-49CA-9ED7-E37256A0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Keyword Research and search intent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86AE-8B2F-0A7B-C748-6E54C169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42517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l-GR" b="0" i="0" u="none" strike="noStrike" dirty="0">
                <a:effectLst/>
              </a:rPr>
              <a:t>Τι είναι η πρόθεση αναζήτησης;</a:t>
            </a:r>
          </a:p>
          <a:p>
            <a:pPr algn="l"/>
            <a:r>
              <a:rPr lang="el-GR" b="0" i="0" u="none" strike="noStrike" dirty="0">
                <a:effectLst/>
              </a:rPr>
              <a:t>Η πρόθεση αναζήτησης (γνωστή και ως πρόθεση χρήστη) είναι ο πρωταρχικός στόχος που έχει ένας χρήστης όταν αναζητά ένα ερώτημα σε μια μηχανή αναζήτησης. Πολλές φορές, οι χρήστες αναζητούν έναν συγκεκριμένο τύπο απάντησης ή πόρου καθώς αναζητούν.</a:t>
            </a:r>
          </a:p>
          <a:p>
            <a:pPr algn="l"/>
            <a:endParaRPr lang="el-GR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Πάρτε για παράδειγμα την πίτσα. Η αναζήτηση για μια συνταγή πίτσας έχει διαφορετική πρόθεση από την αναζήτηση μιας πίτσας σε πακέτο, η οποία είναι επίσης διαφορετική από την αναζήτηση της ιστορίας της πίτσας. Αν και όλα περιστρέφονται γύρω από το ίδιο γενικό θέμα (πίτσα), αυτοί οι χρήστες έχουν όλοι διαφορετικές προθέσεις.</a:t>
            </a:r>
          </a:p>
          <a:p>
            <a:pPr algn="l"/>
            <a:endParaRPr lang="el-GR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Γιατί είναι σημαντική η πρόθεση αναζήτησης για το </a:t>
            </a:r>
            <a:r>
              <a:rPr lang="en-GB" b="0" i="0" u="none" strike="noStrike" dirty="0">
                <a:effectLst/>
              </a:rPr>
              <a:t>SEO;</a:t>
            </a:r>
          </a:p>
          <a:p>
            <a:pPr algn="l"/>
            <a:r>
              <a:rPr lang="el-GR" b="0" i="0" u="none" strike="noStrike" dirty="0">
                <a:effectLst/>
              </a:rPr>
              <a:t>Η </a:t>
            </a:r>
            <a:r>
              <a:rPr lang="en-GB" b="0" i="0" u="none" strike="noStrike" dirty="0">
                <a:effectLst/>
              </a:rPr>
              <a:t>Google </a:t>
            </a:r>
            <a:r>
              <a:rPr lang="el-GR" b="0" i="0" u="none" strike="noStrike" dirty="0">
                <a:effectLst/>
              </a:rPr>
              <a:t>ενδιαφέρεται για την πρόθεση αναζήτησης</a:t>
            </a:r>
          </a:p>
          <a:p>
            <a:pPr algn="l"/>
            <a:endParaRPr lang="el-GR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Η σύντομη απάντηση είναι: Η ικανοποίηση της πρόθεσης αναζήτησης είναι πρωταρχικός στόχος για την </a:t>
            </a:r>
            <a:r>
              <a:rPr lang="en-GB" b="0" i="0" u="none" strike="noStrike" dirty="0">
                <a:effectLst/>
              </a:rPr>
              <a:t>Google, </a:t>
            </a:r>
            <a:r>
              <a:rPr lang="el-GR" b="0" i="0" u="none" strike="noStrike" dirty="0">
                <a:effectLst/>
              </a:rPr>
              <a:t>η οποία με τη σειρά της την καθιστά πρωταρχικό στόχο για τους </a:t>
            </a:r>
            <a:r>
              <a:rPr lang="en-GB" b="0" i="0" u="none" strike="noStrike" dirty="0">
                <a:effectLst/>
              </a:rPr>
              <a:t>SEO. </a:t>
            </a:r>
            <a:r>
              <a:rPr lang="el-GR" b="0" i="0" u="none" strike="noStrike" dirty="0">
                <a:effectLst/>
              </a:rPr>
              <a:t>Όταν ένας χρήστης αναζητά έναν συγκεκριμένο όρο και βρίσκει άσχετες πληροφορίες, αυτό στέλνει ένα μήνυμα πίσω στην </a:t>
            </a:r>
            <a:r>
              <a:rPr lang="en-GB" b="0" i="0" u="none" strike="noStrike" dirty="0">
                <a:effectLst/>
              </a:rPr>
              <a:t>Google </a:t>
            </a:r>
            <a:r>
              <a:rPr lang="el-GR" b="0" i="0" u="none" strike="noStrike" dirty="0">
                <a:effectLst/>
              </a:rPr>
              <a:t>ότι η πρόθεση είναι πιθανό να μην ταιριάζει.</a:t>
            </a:r>
          </a:p>
          <a:p>
            <a:pPr algn="l"/>
            <a:endParaRPr lang="el-GR" b="0" i="0" u="none" strike="noStrike" dirty="0">
              <a:effectLst/>
            </a:endParaRPr>
          </a:p>
          <a:p>
            <a:pPr algn="l"/>
            <a:r>
              <a:rPr lang="el-GR" b="0" i="0" u="none" strike="noStrike" dirty="0">
                <a:effectLst/>
              </a:rPr>
              <a:t>Για παράδειγμα, εάν ένας χρήστης πραγματοποιήσει αναζήτηση στο "Πώς να δημιουργήσετε έναν </a:t>
            </a:r>
            <a:r>
              <a:rPr lang="el-GR" b="0" i="0" u="none" strike="noStrike" dirty="0" err="1">
                <a:effectLst/>
              </a:rPr>
              <a:t>ιστότοπο</a:t>
            </a:r>
            <a:r>
              <a:rPr lang="el-GR" b="0" i="0" u="none" strike="noStrike" dirty="0">
                <a:effectLst/>
              </a:rPr>
              <a:t>" και του εμφανιστεί μια σειρά από σελίδες προϊόντων για πλατφόρμες </a:t>
            </a:r>
            <a:r>
              <a:rPr lang="en-GB" b="0" i="0" u="none" strike="noStrike" dirty="0">
                <a:effectLst/>
              </a:rPr>
              <a:t>CMS </a:t>
            </a:r>
            <a:r>
              <a:rPr lang="el-GR" b="0" i="0" u="none" strike="noStrike" dirty="0">
                <a:effectLst/>
              </a:rPr>
              <a:t>και </a:t>
            </a:r>
            <a:r>
              <a:rPr lang="el-GR" b="0" i="0" u="none" strike="noStrike" dirty="0" err="1">
                <a:effectLst/>
              </a:rPr>
              <a:t>ιστότοπους</a:t>
            </a:r>
            <a:r>
              <a:rPr lang="el-GR" b="0" i="0" u="none" strike="noStrike" dirty="0">
                <a:effectLst/>
              </a:rPr>
              <a:t> φιλοξενίας, θα δοκιμάσει άλλη αναζήτηση χωρίς να κάνει κλικ σε τίποτα. Αυτό είναι ένα μήνυμα προς την </a:t>
            </a:r>
            <a:r>
              <a:rPr lang="en-GB" b="0" i="0" u="none" strike="noStrike" dirty="0">
                <a:effectLst/>
              </a:rPr>
              <a:t>Google </a:t>
            </a:r>
            <a:r>
              <a:rPr lang="el-GR" b="0" i="0" u="none" strike="noStrike" dirty="0">
                <a:effectLst/>
              </a:rPr>
              <a:t>ότι η πρόθεση αυτών των αποτελεσμάτων δεν αντικατοπτρίζει την πρόθεση του ερευνητή.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447264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102-327F-49CA-9ED7-E37256A0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Keyword Research and </a:t>
            </a:r>
            <a:r>
              <a:rPr lang="en-US" dirty="0"/>
              <a:t>user journey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86AE-8B2F-0A7B-C748-6E54C1691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32000"/>
            <a:ext cx="9613861" cy="4730043"/>
          </a:xfrm>
        </p:spPr>
        <p:txBody>
          <a:bodyPr>
            <a:normAutofit/>
          </a:bodyPr>
          <a:lstStyle/>
          <a:p>
            <a:pPr algn="l"/>
            <a:r>
              <a:rPr lang="el-GR" b="0" i="0" u="none" strike="noStrike" dirty="0">
                <a:effectLst/>
              </a:rPr>
              <a:t>Η εξελιγμένη έρευνα λέξεων-κλειδιών περιλαμβάνει την οργάνωση των λέξεων-κλειδιών με βάση το </a:t>
            </a:r>
            <a:r>
              <a:rPr lang="el-GR" b="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ταξίδι του χρήστη</a:t>
            </a:r>
            <a:r>
              <a:rPr lang="el-GR" b="0" i="0" u="none" strike="noStrike" dirty="0">
                <a:effectLst/>
              </a:rPr>
              <a:t> ή/και τα στάδια του χωνιού πωλήσεων. Μια επιτυχημένη έρευνα λέξεων-κλειδιών και μια στρατηγική </a:t>
            </a:r>
            <a:r>
              <a:rPr lang="en-GB" b="0" i="0" u="none" strike="noStrike" dirty="0">
                <a:effectLst/>
              </a:rPr>
              <a:t>SEO on-page </a:t>
            </a:r>
            <a:r>
              <a:rPr lang="el-GR" b="0" i="0" u="none" strike="noStrike" dirty="0">
                <a:effectLst/>
              </a:rPr>
              <a:t>διευκολύνει τους δυνητικούς πελάτες σας να βρουν ακριβώς αυτό που χρειάζονται, όπου κι αν βρίσκονται στο αγοραστικό τους ταξίδι.</a:t>
            </a:r>
          </a:p>
          <a:p>
            <a:endParaRPr lang="en-GR" dirty="0"/>
          </a:p>
        </p:txBody>
      </p:sp>
      <p:pic>
        <p:nvPicPr>
          <p:cNvPr id="6148" name="Picture 4" descr="Εμπειρία Πελάτη από το Α ως το Ω: Customer Journey | AIP Consulting Ltd">
            <a:extLst>
              <a:ext uri="{FF2B5EF4-FFF2-40B4-BE49-F238E27FC236}">
                <a16:creationId xmlns:a16="http://schemas.microsoft.com/office/drawing/2014/main" id="{F7FA3808-13DA-86D4-EADD-12675E8E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9" y="4163471"/>
            <a:ext cx="6186311" cy="25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9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9AC5-7B67-61FD-795C-AAFD53A8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95DF-4555-8182-4863-D01D12C8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backlinko.com</a:t>
            </a:r>
            <a:r>
              <a:rPr lang="en-GB" dirty="0"/>
              <a:t>/tools/keyword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5247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9613861" cy="4743450"/>
          </a:xfrm>
        </p:spPr>
        <p:txBody>
          <a:bodyPr>
            <a:normAutofit/>
          </a:bodyPr>
          <a:lstStyle/>
          <a:p>
            <a:r>
              <a:rPr lang="el-GR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0FD30-3779-664C-BABD-06956E424A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07" y="2491244"/>
            <a:ext cx="5269606" cy="3134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866F27-7306-BE41-8717-B72A7574DC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704" y="690515"/>
            <a:ext cx="4180114" cy="2528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4BAFE-632A-6A4E-8D1B-3A197C9573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704" y="3950327"/>
            <a:ext cx="4180114" cy="25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 (</a:t>
            </a:r>
            <a:r>
              <a:rPr lang="en-US" dirty="0" err="1"/>
              <a:t>Baidou</a:t>
            </a:r>
            <a:r>
              <a:rPr lang="en-US" dirty="0"/>
              <a:t>, Yahoo)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27F744E-38C5-704F-A501-B8604AA7C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2654894"/>
            <a:ext cx="4562684" cy="279806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D64166-6ED5-8C4E-973B-381B386A37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997" y="2654894"/>
            <a:ext cx="4400045" cy="2798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52E526-5A70-7D44-A0B8-DCEE457DD035}"/>
              </a:ext>
            </a:extLst>
          </p:cNvPr>
          <p:cNvSpPr txBox="1"/>
          <p:nvPr/>
        </p:nvSpPr>
        <p:spPr>
          <a:xfrm>
            <a:off x="2757488" y="5965514"/>
            <a:ext cx="576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ahrefs.com</a:t>
            </a:r>
            <a:r>
              <a:rPr lang="en-US" dirty="0"/>
              <a:t>/blog/alternative-search-engines/</a:t>
            </a:r>
          </a:p>
        </p:txBody>
      </p:sp>
    </p:spTree>
    <p:extLst>
      <p:ext uri="{BB962C8B-B14F-4D97-AF65-F5344CB8AC3E}">
        <p14:creationId xmlns:p14="http://schemas.microsoft.com/office/powerpoint/2010/main" val="173667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9613861" cy="4743450"/>
          </a:xfrm>
        </p:spPr>
        <p:txBody>
          <a:bodyPr/>
          <a:lstStyle/>
          <a:p>
            <a:r>
              <a:rPr lang="el-GR" dirty="0" err="1"/>
              <a:t>Ποσοστ</a:t>
            </a:r>
            <a:r>
              <a:rPr lang="en-US" dirty="0" err="1"/>
              <a:t>ά</a:t>
            </a:r>
            <a:r>
              <a:rPr lang="el-GR" dirty="0"/>
              <a:t> Χρήσης ανά μηχανή αναζήτησης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5EEF7-5743-D748-9A3F-5AA51745E5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371" y="1954529"/>
            <a:ext cx="3464329" cy="48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007F7-5BA6-C047-A2D2-BD20E4F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512E-068D-5844-80E0-C6465168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54530"/>
            <a:ext cx="6434369" cy="474345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</a:t>
            </a:r>
            <a:r>
              <a:rPr lang="en-US" dirty="0"/>
              <a:t>ύ</a:t>
            </a:r>
            <a:r>
              <a:rPr lang="el-GR" dirty="0" err="1"/>
              <a:t>ποι</a:t>
            </a:r>
            <a:r>
              <a:rPr lang="el-GR" dirty="0"/>
              <a:t> αποτελεσμάτων </a:t>
            </a:r>
          </a:p>
          <a:p>
            <a:endParaRPr lang="el-GR" dirty="0"/>
          </a:p>
          <a:p>
            <a:r>
              <a:rPr lang="el-GR" dirty="0"/>
              <a:t>Πληρωμένες καταχωρήσεις </a:t>
            </a:r>
          </a:p>
          <a:p>
            <a:r>
              <a:rPr lang="el-GR" dirty="0"/>
              <a:t>Οργανικές καταχωρήσεις</a:t>
            </a:r>
          </a:p>
          <a:p>
            <a:endParaRPr lang="el-GR" dirty="0"/>
          </a:p>
          <a:p>
            <a:r>
              <a:rPr lang="el-GR" dirty="0"/>
              <a:t>Η κατανόηση του τρόπου με τον οποίο οι μηχανές αναζήτησης βρίσκουν, ευρετηριάζουν και ταξινομούν περιεχόμενο βοηθά στην κατάταξη του </a:t>
            </a:r>
            <a:r>
              <a:rPr lang="el-GR" dirty="0" err="1"/>
              <a:t>ιστότοπου</a:t>
            </a:r>
            <a:r>
              <a:rPr lang="el-GR" dirty="0"/>
              <a:t> στα οργανικά αποτελέσματα αναζήτησης για σχετικές και δημοφιλείς </a:t>
            </a:r>
            <a:r>
              <a:rPr lang="el-GR" b="1" dirty="0"/>
              <a:t>λέξεις-κλειδιά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/>
              <a:t>Η υψηλή κατάταξη δίνει οργανική </a:t>
            </a:r>
            <a:r>
              <a:rPr lang="el-GR" dirty="0" err="1"/>
              <a:t>επισκεψιμότητα</a:t>
            </a:r>
            <a:r>
              <a:rPr lang="el-GR" dirty="0"/>
              <a:t> στην ιστοσελίδα.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7B9A44-795B-FA4A-97DC-D89AE22BE7D5}"/>
              </a:ext>
            </a:extLst>
          </p:cNvPr>
          <p:cNvSpPr txBox="1"/>
          <p:nvPr/>
        </p:nvSpPr>
        <p:spPr>
          <a:xfrm>
            <a:off x="10994571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9D7C1-E2D2-0047-86C4-D932A244D2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690" y="2093357"/>
            <a:ext cx="4920401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8430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6089</TotalTime>
  <Words>2380</Words>
  <Application>Microsoft Macintosh PowerPoint</Application>
  <PresentationFormat>Widescreen</PresentationFormat>
  <Paragraphs>297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Trebuchet MS</vt:lpstr>
      <vt:lpstr>Berlin</vt:lpstr>
      <vt:lpstr>Αρχές SEO SEM</vt:lpstr>
      <vt:lpstr>Digital Marketing</vt:lpstr>
      <vt:lpstr>Digital Marketing</vt:lpstr>
      <vt:lpstr>Search Engine Crawler</vt:lpstr>
      <vt:lpstr>Search Engine</vt:lpstr>
      <vt:lpstr>Search Engines</vt:lpstr>
      <vt:lpstr>Search Engines (Baidou, Yahoo)</vt:lpstr>
      <vt:lpstr>Search Engines</vt:lpstr>
      <vt:lpstr>Search Engines Results</vt:lpstr>
      <vt:lpstr>Search Engines Results</vt:lpstr>
      <vt:lpstr>Search Engines Ευρετηρίαση</vt:lpstr>
      <vt:lpstr>URLs</vt:lpstr>
      <vt:lpstr>Web Analytics</vt:lpstr>
      <vt:lpstr>Google analytics</vt:lpstr>
      <vt:lpstr>Αναφορές σε πραγματικό χρόνο GA</vt:lpstr>
      <vt:lpstr>Αναφορές σε πραγματικό χρόνο GA</vt:lpstr>
      <vt:lpstr>Περιεχόμενο Analytics  – Ανάλυση GA</vt:lpstr>
      <vt:lpstr>Περιεχόμενο Analytics  – Ανάλυση GA</vt:lpstr>
      <vt:lpstr>Αναλυτικά στοιχεία για κινητά GA</vt:lpstr>
      <vt:lpstr>Αναλυτικά στοιχεία για κινητά GA</vt:lpstr>
      <vt:lpstr>Ανάλυση μετατροπών σε πωλήσεις GA</vt:lpstr>
      <vt:lpstr>Ανάλυση μετατροπών σε πωλήσεις GA</vt:lpstr>
      <vt:lpstr>Ανάλυση κοινωνικών μέσων GA</vt:lpstr>
      <vt:lpstr>Ανάλυση κοινωνικών μέσων GA</vt:lpstr>
      <vt:lpstr>Αναλυτικά στοιχεία διαφήμισης GA</vt:lpstr>
      <vt:lpstr>Google Adwords</vt:lpstr>
      <vt:lpstr>Οφέλη και πλεονεκτήματα από την χρήση της διαφήμισης AdWords</vt:lpstr>
      <vt:lpstr>Οφέλη και πλεονεκτήματα από την χρήση της διαφήμισης AdWords</vt:lpstr>
      <vt:lpstr>Σημαντικά στοιχεία AdWords</vt:lpstr>
      <vt:lpstr>Σημαντικά στοιχεία AdWords 1</vt:lpstr>
      <vt:lpstr>Σημαντικά στοιχεία AdWords 2</vt:lpstr>
      <vt:lpstr>Σημαντικά στοιχεία AdWords 3</vt:lpstr>
      <vt:lpstr>Big Data and Web Analytics</vt:lpstr>
      <vt:lpstr>Big Data and Web Analytics</vt:lpstr>
      <vt:lpstr>Site Audi WA</vt:lpstr>
      <vt:lpstr>Site Audit WA</vt:lpstr>
      <vt:lpstr>Position Tracking WA</vt:lpstr>
      <vt:lpstr>Position Tracking WA</vt:lpstr>
      <vt:lpstr>On Page SEO Checker WA</vt:lpstr>
      <vt:lpstr>On Page SEO Checker WA</vt:lpstr>
      <vt:lpstr>Discover &amp; Analyze Your Competitors WA</vt:lpstr>
      <vt:lpstr>Discover &amp; Analyze Your Competitors WA</vt:lpstr>
      <vt:lpstr>Competitor Benchmarking in Semrush</vt:lpstr>
      <vt:lpstr>Competitor Benchmarking in Semrush</vt:lpstr>
      <vt:lpstr>Competitor Benchmarking  in Semrush</vt:lpstr>
      <vt:lpstr>Benchmarking Website Audience Behavior</vt:lpstr>
      <vt:lpstr>Benchmarking Website Audience Behavior</vt:lpstr>
      <vt:lpstr>Keyword Research</vt:lpstr>
      <vt:lpstr>Keyword Dificulty </vt:lpstr>
      <vt:lpstr>Keyword Research and search intent </vt:lpstr>
      <vt:lpstr>Keyword Research and search intent </vt:lpstr>
      <vt:lpstr>Keyword Research and user journey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SEO</dc:title>
  <dc:creator>Damianos Sakas</dc:creator>
  <cp:lastModifiedBy>Microsoft Office User</cp:lastModifiedBy>
  <cp:revision>41</cp:revision>
  <dcterms:created xsi:type="dcterms:W3CDTF">2021-11-16T08:27:57Z</dcterms:created>
  <dcterms:modified xsi:type="dcterms:W3CDTF">2024-04-10T15:12:12Z</dcterms:modified>
</cp:coreProperties>
</file>