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(MS)" panose="020F0502020204030204" pitchFamily="34" charset="0"/>
      <p:regular r:id="rId27"/>
    </p:embeddedFont>
    <p:embeddedFont>
      <p:font typeface="Calibri (MS) Bold" panose="020F0702030404030204" pitchFamily="34" charset="0"/>
      <p:regular r:id="rId28"/>
      <p:bold r:id="rId29"/>
    </p:embeddedFont>
    <p:embeddedFont>
      <p:font typeface="Calibri (MS) Italics" panose="020F05020202040A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8292" y="1790701"/>
            <a:ext cx="11251416" cy="2515944"/>
            <a:chOff x="0" y="-219075"/>
            <a:chExt cx="15001888" cy="2898486"/>
          </a:xfrm>
        </p:grpSpPr>
        <p:sp>
          <p:nvSpPr>
            <p:cNvPr id="3" name="TextBox 3"/>
            <p:cNvSpPr txBox="1"/>
            <p:nvPr/>
          </p:nvSpPr>
          <p:spPr>
            <a:xfrm>
              <a:off x="0" y="1866848"/>
              <a:ext cx="15001888" cy="812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4800" spc="389" dirty="0">
                  <a:solidFill>
                    <a:srgbClr val="FFFFFF"/>
                  </a:solidFill>
                  <a:latin typeface="Calibri (MS)"/>
                </a:rPr>
                <a:t>(</a:t>
              </a:r>
              <a:r>
                <a:rPr lang="en-US" sz="4800" spc="38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1757-1822</a:t>
              </a:r>
              <a:r>
                <a:rPr lang="en-US" sz="4800" spc="389" dirty="0">
                  <a:solidFill>
                    <a:srgbClr val="FFFFFF"/>
                  </a:solidFill>
                  <a:latin typeface="Calibri (MS)"/>
                </a:rPr>
                <a:t>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3272505" cy="1534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5400" spc="-19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Antonio</a:t>
              </a:r>
              <a:r>
                <a:rPr lang="en-US" sz="5400" spc="-199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5400" spc="-19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Canova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6955" y="0"/>
            <a:ext cx="5154089" cy="8324532"/>
          </a:xfrm>
          <a:custGeom>
            <a:avLst/>
            <a:gdLst/>
            <a:ahLst/>
            <a:cxnLst/>
            <a:rect l="l" t="t" r="r" b="b"/>
            <a:pathLst>
              <a:path w="5154089" h="8324532">
                <a:moveTo>
                  <a:pt x="0" y="0"/>
                </a:moveTo>
                <a:lnTo>
                  <a:pt x="5154088" y="0"/>
                </a:lnTo>
                <a:lnTo>
                  <a:pt x="5154088" y="8324531"/>
                </a:lnTo>
                <a:lnTo>
                  <a:pt x="0" y="832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8832218"/>
            <a:ext cx="18288000" cy="57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Ηρ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κλής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ι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Λίχ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1795-1815,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335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Galleria Nazionale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d'Arte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Moderna,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Ρώμη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572"/>
            <a:ext cx="18288000" cy="9889920"/>
            <a:chOff x="-232076" y="-669056"/>
            <a:chExt cx="24384000" cy="13186560"/>
          </a:xfrm>
        </p:grpSpPr>
        <p:sp>
          <p:nvSpPr>
            <p:cNvPr id="3" name="Freeform 3"/>
            <p:cNvSpPr/>
            <p:nvPr/>
          </p:nvSpPr>
          <p:spPr>
            <a:xfrm>
              <a:off x="7570461" y="-669056"/>
              <a:ext cx="8778924" cy="11705232"/>
            </a:xfrm>
            <a:custGeom>
              <a:avLst/>
              <a:gdLst/>
              <a:ahLst/>
              <a:cxnLst/>
              <a:rect l="l" t="t" r="r" b="b"/>
              <a:pathLst>
                <a:path w="8778924" h="11705232">
                  <a:moveTo>
                    <a:pt x="0" y="0"/>
                  </a:moveTo>
                  <a:lnTo>
                    <a:pt x="8778924" y="0"/>
                  </a:lnTo>
                  <a:lnTo>
                    <a:pt x="8778924" y="11705232"/>
                  </a:lnTo>
                  <a:lnTo>
                    <a:pt x="0" y="1170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232076" y="11748489"/>
              <a:ext cx="24384000" cy="76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Κρεύγ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Ε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ιδάμνιος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π. 1800,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Museo Pio Clementino,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Β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τικ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νό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760248"/>
            <a:chOff x="-232076" y="-653153"/>
            <a:chExt cx="24384000" cy="13013663"/>
          </a:xfrm>
        </p:grpSpPr>
        <p:sp>
          <p:nvSpPr>
            <p:cNvPr id="3" name="Freeform 3"/>
            <p:cNvSpPr/>
            <p:nvPr/>
          </p:nvSpPr>
          <p:spPr>
            <a:xfrm>
              <a:off x="9517248" y="-653153"/>
              <a:ext cx="4885352" cy="11724845"/>
            </a:xfrm>
            <a:custGeom>
              <a:avLst/>
              <a:gdLst/>
              <a:ahLst/>
              <a:cxnLst/>
              <a:rect l="l" t="t" r="r" b="b"/>
              <a:pathLst>
                <a:path w="4885352" h="11724845">
                  <a:moveTo>
                    <a:pt x="0" y="0"/>
                  </a:moveTo>
                  <a:lnTo>
                    <a:pt x="4885352" y="0"/>
                  </a:lnTo>
                  <a:lnTo>
                    <a:pt x="4885352" y="11724845"/>
                  </a:lnTo>
                  <a:lnTo>
                    <a:pt x="0" y="11724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232076" y="11591495"/>
              <a:ext cx="24384000" cy="76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Ή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1800-05,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158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Ερμιτάζ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Αγί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Πετρού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ολη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20"/>
            <a:ext cx="18288000" cy="10159526"/>
            <a:chOff x="-365068" y="10160"/>
            <a:chExt cx="24384000" cy="13546036"/>
          </a:xfrm>
        </p:grpSpPr>
        <p:sp>
          <p:nvSpPr>
            <p:cNvPr id="3" name="Freeform 3"/>
            <p:cNvSpPr/>
            <p:nvPr/>
          </p:nvSpPr>
          <p:spPr>
            <a:xfrm>
              <a:off x="7762932" y="10160"/>
              <a:ext cx="7414159" cy="11529018"/>
            </a:xfrm>
            <a:custGeom>
              <a:avLst/>
              <a:gdLst/>
              <a:ahLst/>
              <a:cxnLst/>
              <a:rect l="l" t="t" r="r" b="b"/>
              <a:pathLst>
                <a:path w="7414159" h="11529018">
                  <a:moveTo>
                    <a:pt x="0" y="0"/>
                  </a:moveTo>
                  <a:lnTo>
                    <a:pt x="7414160" y="0"/>
                  </a:lnTo>
                  <a:lnTo>
                    <a:pt x="7414160" y="11529018"/>
                  </a:lnTo>
                  <a:lnTo>
                    <a:pt x="0" y="11529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365068" y="11938001"/>
              <a:ext cx="24384000" cy="1618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ολέων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Βον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άρτης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ως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Άρης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ειρηνο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οιός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1802-06,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χ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λκο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κασσίτερος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345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Palazzo Brera,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Μιλάνο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508909"/>
            <a:ext cx="17740398" cy="9232293"/>
            <a:chOff x="0" y="0"/>
            <a:chExt cx="23653864" cy="12309724"/>
          </a:xfrm>
        </p:grpSpPr>
        <p:sp>
          <p:nvSpPr>
            <p:cNvPr id="3" name="Freeform 3"/>
            <p:cNvSpPr/>
            <p:nvPr/>
          </p:nvSpPr>
          <p:spPr>
            <a:xfrm>
              <a:off x="7578897" y="0"/>
              <a:ext cx="8496071" cy="11331634"/>
            </a:xfrm>
            <a:custGeom>
              <a:avLst/>
              <a:gdLst/>
              <a:ahLst/>
              <a:cxnLst/>
              <a:rect l="l" t="t" r="r" b="b"/>
              <a:pathLst>
                <a:path w="8496071" h="11331634">
                  <a:moveTo>
                    <a:pt x="0" y="0"/>
                  </a:moveTo>
                  <a:lnTo>
                    <a:pt x="8496070" y="0"/>
                  </a:lnTo>
                  <a:lnTo>
                    <a:pt x="8496070" y="11331634"/>
                  </a:lnTo>
                  <a:lnTo>
                    <a:pt x="0" y="11331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540709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Φτερωτή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Νίκη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1803-06,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ορείχ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λκος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National Gallery of Art,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Ουάσινγκτον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0"/>
            <a:ext cx="17740398" cy="10026050"/>
            <a:chOff x="0" y="-347932"/>
            <a:chExt cx="23653864" cy="13368067"/>
          </a:xfrm>
        </p:grpSpPr>
        <p:sp>
          <p:nvSpPr>
            <p:cNvPr id="3" name="Freeform 3"/>
            <p:cNvSpPr/>
            <p:nvPr/>
          </p:nvSpPr>
          <p:spPr>
            <a:xfrm>
              <a:off x="4136739" y="-347932"/>
              <a:ext cx="15380387" cy="11535290"/>
            </a:xfrm>
            <a:custGeom>
              <a:avLst/>
              <a:gdLst/>
              <a:ahLst/>
              <a:cxnLst/>
              <a:rect l="l" t="t" r="r" b="b"/>
              <a:pathLst>
                <a:path w="15380386" h="11535290">
                  <a:moveTo>
                    <a:pt x="0" y="0"/>
                  </a:moveTo>
                  <a:lnTo>
                    <a:pt x="15380386" y="0"/>
                  </a:lnTo>
                  <a:lnTo>
                    <a:pt x="15380386" y="11535290"/>
                  </a:lnTo>
                  <a:lnTo>
                    <a:pt x="0" y="11535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401940"/>
              <a:ext cx="23653864" cy="16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Letizia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Ramolino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Bonaparte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1804-07,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145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National Gallery of Art, Chatsworth House,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Ντέ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β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ον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20"/>
            <a:ext cx="18288000" cy="10006131"/>
            <a:chOff x="-365068" y="-354172"/>
            <a:chExt cx="24384000" cy="13341507"/>
          </a:xfrm>
        </p:grpSpPr>
        <p:sp>
          <p:nvSpPr>
            <p:cNvPr id="3" name="Freeform 3"/>
            <p:cNvSpPr/>
            <p:nvPr/>
          </p:nvSpPr>
          <p:spPr>
            <a:xfrm>
              <a:off x="4781656" y="-354172"/>
              <a:ext cx="14090551" cy="11502490"/>
            </a:xfrm>
            <a:custGeom>
              <a:avLst/>
              <a:gdLst/>
              <a:ahLst/>
              <a:cxnLst/>
              <a:rect l="l" t="t" r="r" b="b"/>
              <a:pathLst>
                <a:path w="14090551" h="11502490">
                  <a:moveTo>
                    <a:pt x="0" y="0"/>
                  </a:moveTo>
                  <a:lnTo>
                    <a:pt x="14090550" y="0"/>
                  </a:lnTo>
                  <a:lnTo>
                    <a:pt x="14090550" y="11502490"/>
                  </a:lnTo>
                  <a:lnTo>
                    <a:pt x="0" y="11502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365068" y="11369140"/>
              <a:ext cx="24384000" cy="1618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υλίν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Μ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οργκέζε</a:t>
              </a:r>
              <a:r>
                <a:rPr lang="el-GR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ως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Αφροδίτη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θρι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μ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εύτρι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α, 1805-08,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200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Galleria Borghese,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Ρώμη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88" y="23422"/>
            <a:ext cx="18288000" cy="9844478"/>
            <a:chOff x="-365068" y="0"/>
            <a:chExt cx="24384000" cy="13125972"/>
          </a:xfrm>
        </p:grpSpPr>
        <p:sp>
          <p:nvSpPr>
            <p:cNvPr id="3" name="Freeform 3"/>
            <p:cNvSpPr/>
            <p:nvPr/>
          </p:nvSpPr>
          <p:spPr>
            <a:xfrm>
              <a:off x="8556500" y="0"/>
              <a:ext cx="6540865" cy="11375417"/>
            </a:xfrm>
            <a:custGeom>
              <a:avLst/>
              <a:gdLst/>
              <a:ahLst/>
              <a:cxnLst/>
              <a:rect l="l" t="t" r="r" b="b"/>
              <a:pathLst>
                <a:path w="6540865" h="11375417">
                  <a:moveTo>
                    <a:pt x="0" y="0"/>
                  </a:moveTo>
                  <a:lnTo>
                    <a:pt x="6540864" y="0"/>
                  </a:lnTo>
                  <a:lnTo>
                    <a:pt x="6540864" y="11375417"/>
                  </a:lnTo>
                  <a:lnTo>
                    <a:pt x="0" y="11375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365068" y="11507777"/>
              <a:ext cx="24384000" cy="1618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Μ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ρί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Λουίζ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των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Αψ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ούργων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ως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Ομόνοι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1811-14,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137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Galleria Nazionale,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Πάρμ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3200" y="-38100"/>
            <a:ext cx="5334000" cy="8830068"/>
          </a:xfrm>
          <a:custGeom>
            <a:avLst/>
            <a:gdLst/>
            <a:ahLst/>
            <a:cxnLst/>
            <a:rect l="l" t="t" r="r" b="b"/>
            <a:pathLst>
              <a:path w="4865368" h="8830068">
                <a:moveTo>
                  <a:pt x="0" y="0"/>
                </a:moveTo>
                <a:lnTo>
                  <a:pt x="4865368" y="0"/>
                </a:lnTo>
                <a:lnTo>
                  <a:pt x="4865368" y="8830068"/>
                </a:lnTo>
                <a:lnTo>
                  <a:pt x="0" y="883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52054"/>
            <a:ext cx="18288000" cy="61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2"/>
              </a:lnSpc>
              <a:spcBef>
                <a:spcPct val="0"/>
              </a:spcBef>
            </a:pPr>
            <a:r>
              <a:rPr lang="en-US" sz="3615" dirty="0">
                <a:solidFill>
                  <a:srgbClr val="FFFFFF"/>
                </a:solidFill>
                <a:latin typeface="Calibri (MS) Italics"/>
              </a:rPr>
              <a:t>Venus </a:t>
            </a:r>
            <a:r>
              <a:rPr lang="en-US" sz="3615" dirty="0" err="1">
                <a:solidFill>
                  <a:srgbClr val="FFFFFF"/>
                </a:solidFill>
                <a:latin typeface="Calibri (MS) Italics"/>
              </a:rPr>
              <a:t>Italica</a:t>
            </a:r>
            <a:r>
              <a:rPr lang="el-GR" sz="3615" dirty="0">
                <a:solidFill>
                  <a:srgbClr val="FFFFFF"/>
                </a:solidFill>
                <a:latin typeface="Calibri (MS) Italics"/>
              </a:rPr>
              <a:t> (Ιταλική Αφροδίτη)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, 1812, </a:t>
            </a:r>
            <a:r>
              <a:rPr lang="en-US" sz="3615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615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615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615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171,5 </a:t>
            </a:r>
            <a:r>
              <a:rPr lang="en-US" sz="3615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., Palazzo </a:t>
            </a:r>
            <a:r>
              <a:rPr lang="en-US" sz="3615" dirty="0" err="1">
                <a:solidFill>
                  <a:srgbClr val="FFFFFF"/>
                </a:solidFill>
                <a:latin typeface="Calibri (MS)"/>
              </a:rPr>
              <a:t>Pitti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615" dirty="0" err="1">
                <a:solidFill>
                  <a:srgbClr val="FFFFFF"/>
                </a:solidFill>
                <a:latin typeface="Calibri (MS)"/>
              </a:rPr>
              <a:t>Φλωρεντί</a:t>
            </a:r>
            <a:r>
              <a:rPr lang="en-US" sz="3615" dirty="0">
                <a:solidFill>
                  <a:srgbClr val="FFFFFF"/>
                </a:solidFill>
                <a:latin typeface="Calibri (MS)"/>
              </a:rPr>
              <a:t>α.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956"/>
            <a:ext cx="18288000" cy="9576720"/>
            <a:chOff x="-365068" y="-820641"/>
            <a:chExt cx="24384000" cy="12768959"/>
          </a:xfrm>
        </p:grpSpPr>
        <p:sp>
          <p:nvSpPr>
            <p:cNvPr id="3" name="Freeform 3"/>
            <p:cNvSpPr/>
            <p:nvPr/>
          </p:nvSpPr>
          <p:spPr>
            <a:xfrm>
              <a:off x="8458764" y="-820641"/>
              <a:ext cx="6736335" cy="11039167"/>
            </a:xfrm>
            <a:custGeom>
              <a:avLst/>
              <a:gdLst/>
              <a:ahLst/>
              <a:cxnLst/>
              <a:rect l="l" t="t" r="r" b="b"/>
              <a:pathLst>
                <a:path w="6736334" h="11039168">
                  <a:moveTo>
                    <a:pt x="0" y="0"/>
                  </a:moveTo>
                  <a:lnTo>
                    <a:pt x="6736334" y="0"/>
                  </a:lnTo>
                  <a:lnTo>
                    <a:pt x="6736334" y="11039168"/>
                  </a:lnTo>
                  <a:lnTo>
                    <a:pt x="0" y="11039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365068" y="11179303"/>
              <a:ext cx="24384000" cy="76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Οι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l-GR" sz="3399" dirty="0">
                  <a:solidFill>
                    <a:srgbClr val="FFFFFF"/>
                  </a:solidFill>
                  <a:latin typeface="Calibri (MS) Italics"/>
                </a:rPr>
                <a:t>Τ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ρεις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l-GR" sz="3399" dirty="0">
                  <a:solidFill>
                    <a:srgbClr val="FFFFFF"/>
                  </a:solidFill>
                  <a:latin typeface="Calibri (MS) Italics"/>
                </a:rPr>
                <a:t>Χ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άριτες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1812-17,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182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Ερμιτάζ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Αγί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Πετρού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ολη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519735"/>
            <a:ext cx="16877595" cy="8610644"/>
            <a:chOff x="0" y="0"/>
            <a:chExt cx="22503461" cy="11480859"/>
          </a:xfrm>
        </p:grpSpPr>
        <p:sp>
          <p:nvSpPr>
            <p:cNvPr id="3" name="Freeform 3"/>
            <p:cNvSpPr/>
            <p:nvPr/>
          </p:nvSpPr>
          <p:spPr>
            <a:xfrm>
              <a:off x="6904826" y="0"/>
              <a:ext cx="8693808" cy="10845194"/>
            </a:xfrm>
            <a:custGeom>
              <a:avLst/>
              <a:gdLst/>
              <a:ahLst/>
              <a:cxnLst/>
              <a:rect l="l" t="t" r="r" b="b"/>
              <a:pathLst>
                <a:path w="8693808" h="10845194">
                  <a:moveTo>
                    <a:pt x="0" y="0"/>
                  </a:moveTo>
                  <a:lnTo>
                    <a:pt x="8693808" y="0"/>
                  </a:lnTo>
                  <a:lnTo>
                    <a:pt x="8693808" y="10845194"/>
                  </a:lnTo>
                  <a:lnTo>
                    <a:pt x="0" y="10845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711844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Αυτο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ροσω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ογρ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φί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1792,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α, 68 x 55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Galeria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Uffizi,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Φλωρεντί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0" y="286715"/>
            <a:ext cx="18014199" cy="9076685"/>
            <a:chOff x="-1" y="0"/>
            <a:chExt cx="24018932" cy="12102246"/>
          </a:xfrm>
        </p:grpSpPr>
        <p:sp>
          <p:nvSpPr>
            <p:cNvPr id="3" name="Freeform 3"/>
            <p:cNvSpPr/>
            <p:nvPr/>
          </p:nvSpPr>
          <p:spPr>
            <a:xfrm>
              <a:off x="4640985" y="0"/>
              <a:ext cx="13274183" cy="11133186"/>
            </a:xfrm>
            <a:custGeom>
              <a:avLst/>
              <a:gdLst/>
              <a:ahLst/>
              <a:cxnLst/>
              <a:rect l="l" t="t" r="r" b="b"/>
              <a:pathLst>
                <a:path w="13274183" h="11133186">
                  <a:moveTo>
                    <a:pt x="0" y="0"/>
                  </a:moveTo>
                  <a:lnTo>
                    <a:pt x="13274183" y="0"/>
                  </a:lnTo>
                  <a:lnTo>
                    <a:pt x="13274183" y="11133186"/>
                  </a:lnTo>
                  <a:lnTo>
                    <a:pt x="0" y="11133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1" y="11333231"/>
              <a:ext cx="24018932" cy="76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l-GR" sz="3399" i="1" dirty="0">
                  <a:solidFill>
                    <a:srgbClr val="FFFFFF"/>
                  </a:solidFill>
                  <a:latin typeface="Calibri (MS)"/>
                </a:rPr>
                <a:t>Ο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Θησέ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τ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αβ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άλλει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κέντ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υρο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1805-19,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Μουσείο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Ιστορί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της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Τέχνης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Βιέννη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56294"/>
            <a:ext cx="18288000" cy="8695073"/>
            <a:chOff x="-365068" y="-856601"/>
            <a:chExt cx="24384000" cy="11593430"/>
          </a:xfrm>
        </p:grpSpPr>
        <p:sp>
          <p:nvSpPr>
            <p:cNvPr id="3" name="Freeform 3"/>
            <p:cNvSpPr/>
            <p:nvPr/>
          </p:nvSpPr>
          <p:spPr>
            <a:xfrm>
              <a:off x="2855451" y="-856601"/>
              <a:ext cx="17942963" cy="10008807"/>
            </a:xfrm>
            <a:custGeom>
              <a:avLst/>
              <a:gdLst/>
              <a:ahLst/>
              <a:cxnLst/>
              <a:rect l="l" t="t" r="r" b="b"/>
              <a:pathLst>
                <a:path w="17942963" h="10008809">
                  <a:moveTo>
                    <a:pt x="0" y="0"/>
                  </a:moveTo>
                  <a:lnTo>
                    <a:pt x="17942962" y="0"/>
                  </a:lnTo>
                  <a:lnTo>
                    <a:pt x="17942962" y="10008809"/>
                  </a:lnTo>
                  <a:lnTo>
                    <a:pt x="0" y="1000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365068" y="9967814"/>
              <a:ext cx="24384000" cy="76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"/>
                </a:rPr>
                <a:t>Ν</a:t>
              </a:r>
              <a:r>
                <a:rPr lang="en-US" sz="3399" i="1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"/>
                </a:rPr>
                <a:t>ϊάς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π. 1820,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ψ.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88,9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 Metropolitan Museum,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Νέ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Υόρκη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38518" y="538612"/>
            <a:ext cx="6846541" cy="8267198"/>
          </a:xfrm>
          <a:custGeom>
            <a:avLst/>
            <a:gdLst/>
            <a:ahLst/>
            <a:cxnLst/>
            <a:rect l="l" t="t" r="r" b="b"/>
            <a:pathLst>
              <a:path w="6846541" h="8267198">
                <a:moveTo>
                  <a:pt x="0" y="0"/>
                </a:moveTo>
                <a:lnTo>
                  <a:pt x="6846541" y="0"/>
                </a:lnTo>
                <a:lnTo>
                  <a:pt x="6846541" y="8267198"/>
                </a:lnTo>
                <a:lnTo>
                  <a:pt x="0" y="826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5240" y="9171627"/>
            <a:ext cx="18288000" cy="57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Θησέ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ι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Μινώτ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υρος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1781-83,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145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Victoria and Albert Museum,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Λονδίνο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27806" y="536558"/>
            <a:ext cx="6232389" cy="8553954"/>
          </a:xfrm>
          <a:custGeom>
            <a:avLst/>
            <a:gdLst/>
            <a:ahLst/>
            <a:cxnLst/>
            <a:rect l="l" t="t" r="r" b="b"/>
            <a:pathLst>
              <a:path w="6232389" h="8553954">
                <a:moveTo>
                  <a:pt x="0" y="0"/>
                </a:moveTo>
                <a:lnTo>
                  <a:pt x="6232388" y="0"/>
                </a:lnTo>
                <a:lnTo>
                  <a:pt x="6232388" y="8553954"/>
                </a:lnTo>
                <a:lnTo>
                  <a:pt x="0" y="8553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334500"/>
            <a:ext cx="18288000" cy="57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Τάφος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l-GR" sz="3399" dirty="0">
                <a:solidFill>
                  <a:srgbClr val="FFFFFF"/>
                </a:solidFill>
                <a:latin typeface="Calibri (MS) Italics"/>
              </a:rPr>
              <a:t>πάπα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Κλήμ</a:t>
            </a:r>
            <a:r>
              <a:rPr lang="el-GR" sz="3399" dirty="0">
                <a:solidFill>
                  <a:srgbClr val="FFFFFF"/>
                </a:solidFill>
                <a:latin typeface="Calibri (MS) Italics"/>
              </a:rPr>
              <a:t>η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ΙΔ’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1783-87,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740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Santi Apostoli,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Ρώμη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7401" y="664563"/>
            <a:ext cx="8053198" cy="8163929"/>
          </a:xfrm>
          <a:custGeom>
            <a:avLst/>
            <a:gdLst/>
            <a:ahLst/>
            <a:cxnLst/>
            <a:rect l="l" t="t" r="r" b="b"/>
            <a:pathLst>
              <a:path w="8053198" h="8163929">
                <a:moveTo>
                  <a:pt x="0" y="0"/>
                </a:moveTo>
                <a:lnTo>
                  <a:pt x="8053198" y="0"/>
                </a:lnTo>
                <a:lnTo>
                  <a:pt x="8053198" y="8163929"/>
                </a:lnTo>
                <a:lnTo>
                  <a:pt x="0" y="8163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5202" y="8950887"/>
            <a:ext cx="16877595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Έρως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ι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Ψυχή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1787-93,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155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Λού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β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Π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ρίσι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29161" y="391843"/>
            <a:ext cx="4429678" cy="8820597"/>
          </a:xfrm>
          <a:custGeom>
            <a:avLst/>
            <a:gdLst/>
            <a:ahLst/>
            <a:cxnLst/>
            <a:rect l="l" t="t" r="r" b="b"/>
            <a:pathLst>
              <a:path w="4429678" h="8820597">
                <a:moveTo>
                  <a:pt x="0" y="0"/>
                </a:moveTo>
                <a:lnTo>
                  <a:pt x="4429678" y="0"/>
                </a:lnTo>
                <a:lnTo>
                  <a:pt x="4429678" y="8820597"/>
                </a:lnTo>
                <a:lnTo>
                  <a:pt x="0" y="8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212440"/>
            <a:ext cx="18288000" cy="57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Αφροδίτη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ι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Άδωνις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1789-94,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180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Musée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d'Art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et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d'Histoire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Γενεύη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5794" y="282891"/>
            <a:ext cx="6556413" cy="8572509"/>
          </a:xfrm>
          <a:custGeom>
            <a:avLst/>
            <a:gdLst/>
            <a:ahLst/>
            <a:cxnLst/>
            <a:rect l="l" t="t" r="r" b="b"/>
            <a:pathLst>
              <a:path w="6556413" h="8572509">
                <a:moveTo>
                  <a:pt x="0" y="0"/>
                </a:moveTo>
                <a:lnTo>
                  <a:pt x="6556412" y="0"/>
                </a:lnTo>
                <a:lnTo>
                  <a:pt x="6556412" y="8572510"/>
                </a:lnTo>
                <a:lnTo>
                  <a:pt x="0" y="8572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8973720"/>
            <a:ext cx="18288000" cy="57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Μετ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νοούσ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Μ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γδ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ληνή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1793-96,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90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Palazzo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Doria-Tursi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Γένο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βα.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8010" y="794013"/>
            <a:ext cx="9051980" cy="7779045"/>
          </a:xfrm>
          <a:custGeom>
            <a:avLst/>
            <a:gdLst/>
            <a:ahLst/>
            <a:cxnLst/>
            <a:rect l="l" t="t" r="r" b="b"/>
            <a:pathLst>
              <a:path w="9051980" h="7779045">
                <a:moveTo>
                  <a:pt x="0" y="0"/>
                </a:moveTo>
                <a:lnTo>
                  <a:pt x="9051980" y="0"/>
                </a:lnTo>
                <a:lnTo>
                  <a:pt x="9051980" y="7779046"/>
                </a:lnTo>
                <a:lnTo>
                  <a:pt x="0" y="777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8674395"/>
            <a:ext cx="18288000" cy="11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Κενοτάφιο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της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Μ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ρί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Χριστίν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των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Αψ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β</a:t>
            </a:r>
            <a:r>
              <a:rPr lang="en-US" sz="3399" dirty="0" err="1">
                <a:solidFill>
                  <a:srgbClr val="FFFFFF"/>
                </a:solidFill>
                <a:latin typeface="Calibri (MS) Italics"/>
              </a:rPr>
              <a:t>ούργων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1798-1805,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μάρμ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ύ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ψ.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574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</a:t>
            </a:r>
            <a:br>
              <a:rPr lang="el-GR" sz="3399" dirty="0">
                <a:solidFill>
                  <a:srgbClr val="FFFFFF"/>
                </a:solidFill>
                <a:latin typeface="Calibri (MS)"/>
              </a:rPr>
            </a:b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Augustinerkirche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Βιέννη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057" y="431922"/>
            <a:ext cx="17939886" cy="9423157"/>
            <a:chOff x="0" y="0"/>
            <a:chExt cx="23919848" cy="12564209"/>
          </a:xfrm>
        </p:grpSpPr>
        <p:sp>
          <p:nvSpPr>
            <p:cNvPr id="3" name="Freeform 3"/>
            <p:cNvSpPr/>
            <p:nvPr/>
          </p:nvSpPr>
          <p:spPr>
            <a:xfrm>
              <a:off x="6321571" y="0"/>
              <a:ext cx="11276706" cy="11079364"/>
            </a:xfrm>
            <a:custGeom>
              <a:avLst/>
              <a:gdLst/>
              <a:ahLst/>
              <a:cxnLst/>
              <a:rect l="l" t="t" r="r" b="b"/>
              <a:pathLst>
                <a:path w="11276706" h="11079364">
                  <a:moveTo>
                    <a:pt x="0" y="0"/>
                  </a:moveTo>
                  <a:lnTo>
                    <a:pt x="11276706" y="0"/>
                  </a:lnTo>
                  <a:lnTo>
                    <a:pt x="11276706" y="11079364"/>
                  </a:lnTo>
                  <a:lnTo>
                    <a:pt x="0" y="11079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946014"/>
              <a:ext cx="23919848" cy="16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Κενοτάφιο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της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Μ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ρί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Χριστίν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των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Αψ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ούργων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(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λε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τομέρει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α), 1798-1805,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μάρμ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574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Augustinerkirche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Βιέννη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406</Words>
  <Application>Microsoft Macintosh PowerPoint</Application>
  <PresentationFormat>Προσαρμογή</PresentationFormat>
  <Paragraphs>22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Calibri</vt:lpstr>
      <vt:lpstr>Calibri (MS) Bold</vt:lpstr>
      <vt:lpstr>Calibri (MS)</vt:lpstr>
      <vt:lpstr>Arial</vt:lpstr>
      <vt:lpstr>Calibri (MS) Italics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Antonio Canova</dc:title>
  <cp:lastModifiedBy>Microsoft Office User</cp:lastModifiedBy>
  <cp:revision>5</cp:revision>
  <dcterms:created xsi:type="dcterms:W3CDTF">2006-08-16T00:00:00Z</dcterms:created>
  <dcterms:modified xsi:type="dcterms:W3CDTF">2024-04-15T17:51:38Z</dcterms:modified>
  <dc:identifier>DAF6JYvEsAk</dc:identifier>
</cp:coreProperties>
</file>