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ΗΣΙΟΔΟΣ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err="1" smtClean="0"/>
              <a:t>Ἔργον</a:t>
            </a:r>
            <a:r>
              <a:rPr lang="el-GR" i="1" dirty="0" smtClean="0"/>
              <a:t> δ' </a:t>
            </a:r>
            <a:r>
              <a:rPr lang="el-GR" i="1" dirty="0" err="1" smtClean="0"/>
              <a:t>οὐδὲν</a:t>
            </a:r>
            <a:r>
              <a:rPr lang="el-GR" i="1" dirty="0" smtClean="0"/>
              <a:t> </a:t>
            </a:r>
            <a:r>
              <a:rPr lang="el-GR" i="1" dirty="0" err="1" smtClean="0"/>
              <a:t>ὄνειδος</a:t>
            </a:r>
            <a:r>
              <a:rPr lang="el-GR" i="1" dirty="0" smtClean="0"/>
              <a:t>, </a:t>
            </a:r>
            <a:r>
              <a:rPr lang="el-GR" i="1" dirty="0" err="1" smtClean="0"/>
              <a:t>ἀεργίη</a:t>
            </a:r>
            <a:r>
              <a:rPr lang="el-GR" i="1" dirty="0" smtClean="0"/>
              <a:t> </a:t>
            </a:r>
            <a:r>
              <a:rPr lang="el-GR" i="1" dirty="0" err="1" smtClean="0"/>
              <a:t>δέ</a:t>
            </a:r>
            <a:r>
              <a:rPr lang="el-GR" i="1" dirty="0" smtClean="0"/>
              <a:t> τ' </a:t>
            </a:r>
            <a:r>
              <a:rPr lang="el-GR" i="1" dirty="0" err="1" smtClean="0"/>
              <a:t>ὄνειδος</a:t>
            </a:r>
            <a:r>
              <a:rPr lang="el-GR" dirty="0" smtClean="0"/>
              <a:t> </a:t>
            </a:r>
            <a:r>
              <a:rPr lang="el-GR" i="1" dirty="0" smtClean="0"/>
              <a:t> (</a:t>
            </a:r>
            <a:r>
              <a:rPr lang="el-GR" i="1" dirty="0" err="1" smtClean="0"/>
              <a:t>Ἔργα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</a:t>
            </a:r>
            <a:r>
              <a:rPr lang="el-GR" i="1" dirty="0" err="1" smtClean="0"/>
              <a:t>Ἡμέραι</a:t>
            </a:r>
            <a:r>
              <a:rPr lang="el-GR" dirty="0" smtClean="0"/>
              <a:t>, στ. 311)  Η δουλειά δεν έχει ντροπή, ντροπή έχει η τεμπελιά. 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Θεογονία</a:t>
            </a:r>
            <a:r>
              <a:rPr lang="el-GR" b="1" dirty="0" smtClean="0"/>
              <a:t>, 1-34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err="1" smtClean="0"/>
              <a:t>δρέψασαι</a:t>
            </a:r>
            <a:r>
              <a:rPr lang="el-GR" dirty="0" smtClean="0"/>
              <a:t> </a:t>
            </a:r>
            <a:r>
              <a:rPr lang="el-GR" dirty="0" err="1" smtClean="0"/>
              <a:t>θηητόν</a:t>
            </a:r>
            <a:r>
              <a:rPr lang="el-GR" dirty="0" smtClean="0"/>
              <a:t>· </a:t>
            </a:r>
            <a:r>
              <a:rPr lang="el-GR" dirty="0" err="1" smtClean="0"/>
              <a:t>ἐνέπνευσαν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 </a:t>
            </a:r>
            <a:r>
              <a:rPr lang="el-GR" dirty="0" err="1" smtClean="0"/>
              <a:t>αὐδὴν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θέσπιν</a:t>
            </a:r>
            <a:r>
              <a:rPr lang="el-GR" dirty="0" smtClean="0"/>
              <a:t>, </a:t>
            </a:r>
            <a:r>
              <a:rPr lang="el-GR" dirty="0" err="1" smtClean="0"/>
              <a:t>ἵνα</a:t>
            </a:r>
            <a:r>
              <a:rPr lang="el-GR" dirty="0" smtClean="0"/>
              <a:t> </a:t>
            </a:r>
            <a:r>
              <a:rPr lang="el-GR" dirty="0" err="1" smtClean="0"/>
              <a:t>κλείοιμι</a:t>
            </a:r>
            <a:r>
              <a:rPr lang="el-GR" dirty="0" smtClean="0"/>
              <a:t> </a:t>
            </a:r>
            <a:r>
              <a:rPr lang="el-GR" dirty="0" err="1" smtClean="0"/>
              <a:t>τά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ἐσσόμενα</a:t>
            </a:r>
            <a:r>
              <a:rPr lang="el-GR" dirty="0" smtClean="0"/>
              <a:t> </a:t>
            </a:r>
            <a:r>
              <a:rPr lang="el-GR" dirty="0" err="1" smtClean="0"/>
              <a:t>πρό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ἐόντα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με </a:t>
            </a:r>
            <a:r>
              <a:rPr lang="el-GR" dirty="0" err="1" smtClean="0"/>
              <a:t>κέλονθ᾽</a:t>
            </a:r>
            <a:r>
              <a:rPr lang="el-GR" dirty="0" smtClean="0"/>
              <a:t> </a:t>
            </a:r>
            <a:r>
              <a:rPr lang="el-GR" dirty="0" err="1" smtClean="0"/>
              <a:t>ὑμνεῖν</a:t>
            </a:r>
            <a:r>
              <a:rPr lang="el-GR" dirty="0" smtClean="0"/>
              <a:t> μακάρων γένος </a:t>
            </a:r>
            <a:r>
              <a:rPr lang="el-GR" dirty="0" err="1" smtClean="0"/>
              <a:t>αἰὲν</a:t>
            </a:r>
            <a:r>
              <a:rPr lang="el-GR" dirty="0" smtClean="0"/>
              <a:t> </a:t>
            </a:r>
            <a:r>
              <a:rPr lang="el-GR" dirty="0" err="1" smtClean="0"/>
              <a:t>ἐόντων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σφᾶς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αὐτὰς</a:t>
            </a:r>
            <a:r>
              <a:rPr lang="el-GR" dirty="0" smtClean="0"/>
              <a:t> </a:t>
            </a:r>
            <a:r>
              <a:rPr lang="el-GR" dirty="0" err="1" smtClean="0"/>
              <a:t>πρῶτόν</a:t>
            </a:r>
            <a:r>
              <a:rPr lang="el-GR" dirty="0" smtClean="0"/>
              <a:t> τε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ὕστατον</a:t>
            </a:r>
            <a:r>
              <a:rPr lang="el-GR" dirty="0" smtClean="0"/>
              <a:t> </a:t>
            </a:r>
            <a:r>
              <a:rPr lang="el-GR" dirty="0" err="1" smtClean="0"/>
              <a:t>αἰὲν</a:t>
            </a:r>
            <a:r>
              <a:rPr lang="el-GR" dirty="0" smtClean="0"/>
              <a:t> </a:t>
            </a:r>
            <a:r>
              <a:rPr lang="el-GR" dirty="0" err="1" smtClean="0"/>
              <a:t>ἀείδειν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35 </a:t>
            </a:r>
            <a:r>
              <a:rPr lang="el-GR" dirty="0" err="1" smtClean="0"/>
              <a:t>ἀλλὰ</a:t>
            </a:r>
            <a:r>
              <a:rPr lang="el-GR" dirty="0" smtClean="0"/>
              <a:t> </a:t>
            </a:r>
            <a:r>
              <a:rPr lang="el-GR" dirty="0" err="1" smtClean="0"/>
              <a:t>τίη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 </a:t>
            </a:r>
            <a:r>
              <a:rPr lang="el-GR" dirty="0" err="1" smtClean="0"/>
              <a:t>ταῦτα</a:t>
            </a:r>
            <a:r>
              <a:rPr lang="el-GR" dirty="0" smtClean="0"/>
              <a:t> </a:t>
            </a:r>
            <a:r>
              <a:rPr lang="el-GR" dirty="0" err="1" smtClean="0"/>
              <a:t>περὶ</a:t>
            </a:r>
            <a:r>
              <a:rPr lang="el-GR" dirty="0" smtClean="0"/>
              <a:t> </a:t>
            </a:r>
            <a:r>
              <a:rPr lang="el-GR" dirty="0" err="1" smtClean="0"/>
              <a:t>δρῦν</a:t>
            </a:r>
            <a:r>
              <a:rPr lang="el-GR" dirty="0" smtClean="0"/>
              <a:t> ἢ </a:t>
            </a:r>
            <a:r>
              <a:rPr lang="el-GR" dirty="0" err="1" smtClean="0"/>
              <a:t>περὶ</a:t>
            </a:r>
            <a:r>
              <a:rPr lang="el-GR" dirty="0" smtClean="0"/>
              <a:t> </a:t>
            </a:r>
            <a:r>
              <a:rPr lang="el-GR" dirty="0" err="1" smtClean="0"/>
              <a:t>πέτρην</a:t>
            </a:r>
            <a:r>
              <a:rPr lang="el-GR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Επισκόπηση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Κομβικά σημεία προοιμίου.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Ύφος.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Συμπέρασμα – Ηθικό δίδαγμα Ησιόδου.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Διαφορές και κοινά στοιχεία με προοίμιο </a:t>
            </a:r>
            <a:r>
              <a:rPr lang="el-GR" dirty="0" err="1" smtClean="0"/>
              <a:t>Ιλιάδας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l-GR" b="1" dirty="0" err="1" smtClean="0"/>
              <a:t>Ἔργα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Ἡμέραι</a:t>
            </a:r>
            <a:r>
              <a:rPr lang="el-GR" b="1" dirty="0" smtClean="0"/>
              <a:t> 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Διδακτικό έπος</a:t>
            </a:r>
          </a:p>
          <a:p>
            <a:r>
              <a:rPr lang="el-GR" dirty="0" err="1" smtClean="0"/>
              <a:t>Αφόρμηση</a:t>
            </a:r>
            <a:endParaRPr lang="el-GR" dirty="0" smtClean="0"/>
          </a:p>
          <a:p>
            <a:r>
              <a:rPr lang="el-GR" dirty="0" smtClean="0"/>
              <a:t>Βασικά θέματα του έργου, ποια είναι;</a:t>
            </a:r>
          </a:p>
          <a:p>
            <a:r>
              <a:rPr lang="el-GR" dirty="0" smtClean="0"/>
              <a:t>Χωρίζεται σε 2 μέρη:</a:t>
            </a:r>
          </a:p>
          <a:p>
            <a:pPr algn="just">
              <a:buFont typeface="Courier New" pitchFamily="49" charset="0"/>
              <a:buChar char="o"/>
            </a:pPr>
            <a:r>
              <a:rPr lang="el-GR" dirty="0" smtClean="0"/>
              <a:t>το θεωρητικό, με τις μυθικές διηγήσεις και </a:t>
            </a:r>
          </a:p>
          <a:p>
            <a:pPr algn="just">
              <a:buFont typeface="Courier New" pitchFamily="49" charset="0"/>
              <a:buChar char="o"/>
            </a:pPr>
            <a:r>
              <a:rPr lang="el-GR" dirty="0" smtClean="0"/>
              <a:t>το πρακτικό, με συμβουλές και παραδείγματα από την καθημερινότητα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l-GR" b="1" dirty="0" err="1" smtClean="0"/>
              <a:t>Ἔργα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Ἡμέραι</a:t>
            </a:r>
            <a:r>
              <a:rPr lang="el-GR" b="1" dirty="0" smtClean="0"/>
              <a:t> στ. 1-10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dirty="0" smtClean="0"/>
              <a:t>1 </a:t>
            </a:r>
            <a:r>
              <a:rPr lang="el-GR" dirty="0" err="1" smtClean="0"/>
              <a:t>Μοῦσαι</a:t>
            </a:r>
            <a:r>
              <a:rPr lang="el-GR" dirty="0" smtClean="0"/>
              <a:t> </a:t>
            </a:r>
            <a:r>
              <a:rPr lang="el-GR" dirty="0" err="1" smtClean="0"/>
              <a:t>Πιερίηθεν</a:t>
            </a:r>
            <a:r>
              <a:rPr lang="el-GR" dirty="0" smtClean="0"/>
              <a:t>, </a:t>
            </a:r>
            <a:r>
              <a:rPr lang="el-GR" dirty="0" err="1" smtClean="0"/>
              <a:t>ἀοιδῇσι</a:t>
            </a:r>
            <a:r>
              <a:rPr lang="el-GR" dirty="0" smtClean="0"/>
              <a:t> </a:t>
            </a:r>
            <a:r>
              <a:rPr lang="el-GR" dirty="0" err="1" smtClean="0"/>
              <a:t>κλείουσαι</a:t>
            </a:r>
            <a:r>
              <a:rPr lang="el-GR" dirty="0" smtClean="0"/>
              <a:t>, </a:t>
            </a:r>
            <a:r>
              <a:rPr lang="el-GR" dirty="0" err="1" smtClean="0"/>
              <a:t>δεῦτε</a:t>
            </a:r>
            <a:r>
              <a:rPr lang="el-GR" dirty="0" smtClean="0"/>
              <a:t>, </a:t>
            </a:r>
            <a:r>
              <a:rPr lang="el-GR" dirty="0" err="1" smtClean="0"/>
              <a:t>Δί᾽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ἐννέπετε</a:t>
            </a:r>
            <a:r>
              <a:rPr lang="el-GR" dirty="0" smtClean="0"/>
              <a:t>, </a:t>
            </a:r>
            <a:r>
              <a:rPr lang="el-GR" dirty="0" err="1" smtClean="0"/>
              <a:t>σφέτερον</a:t>
            </a:r>
            <a:r>
              <a:rPr lang="el-GR" dirty="0" smtClean="0"/>
              <a:t> </a:t>
            </a:r>
            <a:r>
              <a:rPr lang="el-GR" dirty="0" err="1" smtClean="0"/>
              <a:t>πατέρ᾽</a:t>
            </a:r>
            <a:r>
              <a:rPr lang="el-GR" dirty="0" smtClean="0"/>
              <a:t> </a:t>
            </a:r>
            <a:r>
              <a:rPr lang="el-GR" dirty="0" err="1" smtClean="0"/>
              <a:t>ὑμνείουσαι</a:t>
            </a:r>
            <a:r>
              <a:rPr lang="el-GR" dirty="0" smtClean="0"/>
              <a:t>. </a:t>
            </a:r>
            <a:r>
              <a:rPr lang="el-GR" dirty="0" err="1" smtClean="0"/>
              <a:t>ὅν</a:t>
            </a:r>
            <a:r>
              <a:rPr lang="el-GR" dirty="0" smtClean="0"/>
              <a:t> τε </a:t>
            </a:r>
            <a:r>
              <a:rPr lang="el-GR" dirty="0" err="1" smtClean="0"/>
              <a:t>διὰ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βροτοὶ</a:t>
            </a:r>
            <a:r>
              <a:rPr lang="el-GR" dirty="0" smtClean="0"/>
              <a:t> </a:t>
            </a:r>
            <a:r>
              <a:rPr lang="el-GR" dirty="0" err="1" smtClean="0"/>
              <a:t>ἄνδρες</a:t>
            </a:r>
            <a:r>
              <a:rPr lang="el-GR" dirty="0" smtClean="0"/>
              <a:t> </a:t>
            </a:r>
            <a:r>
              <a:rPr lang="el-GR" dirty="0" err="1" smtClean="0"/>
              <a:t>ὁμῶς</a:t>
            </a:r>
            <a:r>
              <a:rPr lang="el-GR" dirty="0" smtClean="0"/>
              <a:t> </a:t>
            </a:r>
            <a:r>
              <a:rPr lang="el-GR" dirty="0" err="1" smtClean="0"/>
              <a:t>ἄφατοί</a:t>
            </a:r>
            <a:r>
              <a:rPr lang="el-GR" dirty="0" smtClean="0"/>
              <a:t> τε </a:t>
            </a:r>
            <a:r>
              <a:rPr lang="el-GR" dirty="0" err="1" smtClean="0"/>
              <a:t>φατοί</a:t>
            </a:r>
            <a:r>
              <a:rPr lang="el-GR" dirty="0" smtClean="0"/>
              <a:t> τε, </a:t>
            </a:r>
            <a:r>
              <a:rPr lang="el-GR" dirty="0" err="1" smtClean="0"/>
              <a:t>ῥητοί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ἄρρητοί</a:t>
            </a:r>
            <a:r>
              <a:rPr lang="el-GR" dirty="0" smtClean="0"/>
              <a:t> τε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μεγάλοιο</a:t>
            </a:r>
            <a:r>
              <a:rPr lang="el-GR" dirty="0" smtClean="0"/>
              <a:t> </a:t>
            </a:r>
            <a:r>
              <a:rPr lang="el-GR" dirty="0" err="1" smtClean="0"/>
              <a:t>ἕκητι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5 </a:t>
            </a:r>
            <a:r>
              <a:rPr lang="el-GR" dirty="0" err="1" smtClean="0"/>
              <a:t>ῥέα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βριάει</a:t>
            </a:r>
            <a:r>
              <a:rPr lang="el-GR" dirty="0" smtClean="0"/>
              <a:t>, </a:t>
            </a:r>
            <a:r>
              <a:rPr lang="el-GR" dirty="0" err="1" smtClean="0"/>
              <a:t>ῥέα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βριάοντα</a:t>
            </a:r>
            <a:r>
              <a:rPr lang="el-GR" dirty="0" smtClean="0"/>
              <a:t> </a:t>
            </a:r>
            <a:r>
              <a:rPr lang="el-GR" dirty="0" err="1" smtClean="0"/>
              <a:t>χαλέπτει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ῥεῖα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ἀρίζηλον</a:t>
            </a:r>
            <a:r>
              <a:rPr lang="el-GR" dirty="0" smtClean="0"/>
              <a:t> </a:t>
            </a:r>
            <a:r>
              <a:rPr lang="el-GR" dirty="0" err="1" smtClean="0"/>
              <a:t>μινύθει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ἄδηλον</a:t>
            </a:r>
            <a:r>
              <a:rPr lang="el-GR" dirty="0" smtClean="0"/>
              <a:t> </a:t>
            </a:r>
            <a:r>
              <a:rPr lang="el-GR" dirty="0" err="1" smtClean="0"/>
              <a:t>ἀέξει</a:t>
            </a:r>
            <a:r>
              <a:rPr lang="el-GR" dirty="0" smtClean="0"/>
              <a:t>, </a:t>
            </a:r>
            <a:r>
              <a:rPr lang="el-GR" dirty="0" err="1" smtClean="0"/>
              <a:t>ῥεῖα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ἰθύνει</a:t>
            </a:r>
            <a:r>
              <a:rPr lang="el-GR" dirty="0" smtClean="0"/>
              <a:t> </a:t>
            </a:r>
            <a:r>
              <a:rPr lang="el-GR" dirty="0" err="1" smtClean="0"/>
              <a:t>σκολιὸν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ἀγήνορα</a:t>
            </a:r>
            <a:r>
              <a:rPr lang="el-GR" dirty="0" smtClean="0"/>
              <a:t> </a:t>
            </a:r>
            <a:r>
              <a:rPr lang="el-GR" dirty="0" err="1" smtClean="0"/>
              <a:t>κάρφει</a:t>
            </a:r>
            <a:r>
              <a:rPr lang="el-GR" dirty="0" smtClean="0"/>
              <a:t> </a:t>
            </a:r>
            <a:r>
              <a:rPr lang="el-GR" dirty="0" err="1" smtClean="0"/>
              <a:t>Ζεὺς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ὑψιβρεμέτης</a:t>
            </a:r>
            <a:r>
              <a:rPr lang="el-GR" dirty="0" smtClean="0"/>
              <a:t>, </a:t>
            </a:r>
            <a:r>
              <a:rPr lang="el-GR" dirty="0" err="1" smtClean="0"/>
              <a:t>ὃς</a:t>
            </a:r>
            <a:r>
              <a:rPr lang="el-GR" dirty="0" smtClean="0"/>
              <a:t> </a:t>
            </a:r>
            <a:r>
              <a:rPr lang="el-GR" dirty="0" err="1" smtClean="0"/>
              <a:t>ὑπέρτατα</a:t>
            </a:r>
            <a:r>
              <a:rPr lang="el-GR" dirty="0" smtClean="0"/>
              <a:t> δώματα </a:t>
            </a:r>
            <a:r>
              <a:rPr lang="el-GR" dirty="0" err="1" smtClean="0"/>
              <a:t>ναίει</a:t>
            </a:r>
            <a:r>
              <a:rPr lang="el-GR" dirty="0" smtClean="0"/>
              <a:t>. </a:t>
            </a:r>
            <a:r>
              <a:rPr lang="el-GR" dirty="0" err="1" smtClean="0"/>
              <a:t>Κλῦθι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ἰδὼν</a:t>
            </a:r>
            <a:r>
              <a:rPr lang="el-GR" dirty="0" smtClean="0"/>
              <a:t> </a:t>
            </a:r>
            <a:r>
              <a:rPr lang="el-GR" dirty="0" err="1" smtClean="0"/>
              <a:t>ἀίων</a:t>
            </a:r>
            <a:r>
              <a:rPr lang="el-GR" dirty="0" smtClean="0"/>
              <a:t> τε, </a:t>
            </a:r>
            <a:r>
              <a:rPr lang="el-GR" dirty="0" err="1" smtClean="0"/>
              <a:t>δίκῃ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ἴθυνε</a:t>
            </a:r>
            <a:r>
              <a:rPr lang="el-GR" dirty="0" smtClean="0"/>
              <a:t> </a:t>
            </a:r>
            <a:r>
              <a:rPr lang="el-GR" dirty="0" err="1" smtClean="0"/>
              <a:t>θέμιστας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10 </a:t>
            </a:r>
            <a:r>
              <a:rPr lang="el-GR" dirty="0" err="1" smtClean="0"/>
              <a:t>τύνη</a:t>
            </a:r>
            <a:r>
              <a:rPr lang="el-GR" dirty="0" smtClean="0"/>
              <a:t>·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κε </a:t>
            </a:r>
            <a:r>
              <a:rPr lang="el-GR" dirty="0" err="1" smtClean="0"/>
              <a:t>Πέρσῃ</a:t>
            </a:r>
            <a:r>
              <a:rPr lang="el-GR" dirty="0" smtClean="0"/>
              <a:t> </a:t>
            </a:r>
            <a:r>
              <a:rPr lang="el-GR" dirty="0" err="1" smtClean="0"/>
              <a:t>ἐτήτυμα</a:t>
            </a:r>
            <a:r>
              <a:rPr lang="el-GR" dirty="0" smtClean="0"/>
              <a:t> </a:t>
            </a:r>
            <a:r>
              <a:rPr lang="el-GR" dirty="0" err="1" smtClean="0"/>
              <a:t>μυθησαίμην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Προοίμιο (στ. 1-10)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Σκοπός και περιεχόμενο προοιμίου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 κυρίαρχος ρόλος του Δία</a:t>
            </a:r>
          </a:p>
          <a:p>
            <a:endParaRPr lang="el-GR" dirty="0" smtClean="0"/>
          </a:p>
          <a:p>
            <a:r>
              <a:rPr lang="el-GR" smtClean="0"/>
              <a:t>Προσωπικό σχόλιο </a:t>
            </a:r>
            <a:r>
              <a:rPr lang="el-GR" dirty="0" smtClean="0"/>
              <a:t>(στ. 10)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</p:spPr>
        <p:txBody>
          <a:bodyPr/>
          <a:lstStyle/>
          <a:p>
            <a:r>
              <a:rPr lang="el-GR" b="1" dirty="0" err="1" smtClean="0"/>
              <a:t>Ἔργα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Ἡμέραι</a:t>
            </a:r>
            <a:r>
              <a:rPr lang="el-GR" b="1" dirty="0" smtClean="0"/>
              <a:t> στ. 42-69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mtClean="0"/>
              <a:t>Κρύψαντες γὰρ ἔχουσι θεοὶ βίον ἀνθρώποισιν.</a:t>
            </a:r>
          </a:p>
          <a:p>
            <a:pPr algn="just">
              <a:buNone/>
            </a:pPr>
            <a:r>
              <a:rPr lang="el-GR" smtClean="0"/>
              <a:t>ῥηιδίως γάρ κεν καὶ ἐπ᾽ ἤματι ἐργάσσαιο</a:t>
            </a:r>
          </a:p>
          <a:p>
            <a:pPr algn="just">
              <a:buNone/>
            </a:pPr>
            <a:r>
              <a:rPr lang="el-GR" smtClean="0"/>
              <a:t>ὥστε σε κεἰς ἐνιαυτὸν ἔχειν καὶ ἀεργὸν ἐόντα·</a:t>
            </a:r>
          </a:p>
          <a:p>
            <a:pPr algn="just">
              <a:buNone/>
            </a:pPr>
            <a:r>
              <a:rPr lang="el-GR" smtClean="0"/>
              <a:t>45 αἶψά κε πηδάλιον μὲν ὑπὲρ καπνοῦ καταθεῖο,</a:t>
            </a:r>
          </a:p>
          <a:p>
            <a:pPr algn="just">
              <a:buNone/>
            </a:pPr>
            <a:r>
              <a:rPr lang="el-GR" smtClean="0"/>
              <a:t>ἔργα βοῶν δ᾽ ἀπόλοιτο καὶ ἡμιόνων ταλαεργῶν.</a:t>
            </a:r>
          </a:p>
          <a:p>
            <a:pPr algn="just">
              <a:buNone/>
            </a:pPr>
            <a:r>
              <a:rPr lang="el-GR" smtClean="0"/>
              <a:t>ἀλλὰ Ζεὺς ἔκρυψε, χολωσάμενος φρεσὶ ᾗσιν,</a:t>
            </a:r>
          </a:p>
          <a:p>
            <a:pPr algn="just">
              <a:buNone/>
            </a:pPr>
            <a:r>
              <a:rPr lang="el-GR" smtClean="0"/>
              <a:t>ὅττι μιν ἐξαπάτησε Προμηθεὺς ἀγκυλομήτης·</a:t>
            </a:r>
          </a:p>
          <a:p>
            <a:pPr algn="just">
              <a:buNone/>
            </a:pPr>
            <a:r>
              <a:rPr lang="el-GR" smtClean="0"/>
              <a:t>τοὔνεκ᾽ ἄρ᾽ ἀνθρώποισιν ἐμήσατο κήδεα λυγρά,</a:t>
            </a:r>
          </a:p>
          <a:p>
            <a:pPr algn="just">
              <a:buNone/>
            </a:pPr>
            <a:r>
              <a:rPr lang="el-GR" smtClean="0"/>
              <a:t>50 κρύψε δὲ πῦρ· τὸ μὲν αὖτις ἐὺς πάις Ἰαπετοῖο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</p:spPr>
        <p:txBody>
          <a:bodyPr/>
          <a:lstStyle/>
          <a:p>
            <a:r>
              <a:rPr lang="el-GR" b="1" dirty="0" err="1" smtClean="0"/>
              <a:t>Ἔργα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Ἡμέραι</a:t>
            </a:r>
            <a:r>
              <a:rPr lang="el-GR" b="1" dirty="0" smtClean="0"/>
              <a:t> στ. 42-69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dirty="0" err="1" smtClean="0"/>
              <a:t>ἔκλεψ᾽</a:t>
            </a:r>
            <a:r>
              <a:rPr lang="el-GR" dirty="0" smtClean="0"/>
              <a:t> </a:t>
            </a:r>
            <a:r>
              <a:rPr lang="el-GR" dirty="0" err="1" smtClean="0"/>
              <a:t>ἀνθρώποισι</a:t>
            </a:r>
            <a:r>
              <a:rPr lang="el-GR" dirty="0" smtClean="0"/>
              <a:t>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παρὰ</a:t>
            </a:r>
            <a:r>
              <a:rPr lang="el-GR" dirty="0" smtClean="0"/>
              <a:t> </a:t>
            </a:r>
            <a:r>
              <a:rPr lang="el-GR" dirty="0" err="1" smtClean="0"/>
              <a:t>μητιόεντος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κοίλῳ</a:t>
            </a:r>
            <a:r>
              <a:rPr lang="el-GR" dirty="0" smtClean="0"/>
              <a:t> </a:t>
            </a:r>
            <a:r>
              <a:rPr lang="el-GR" dirty="0" err="1" smtClean="0"/>
              <a:t>νάρθηκι</a:t>
            </a:r>
            <a:r>
              <a:rPr lang="el-GR" dirty="0" smtClean="0"/>
              <a:t>, </a:t>
            </a:r>
            <a:r>
              <a:rPr lang="el-GR" dirty="0" err="1" smtClean="0"/>
              <a:t>λαθὼν</a:t>
            </a:r>
            <a:r>
              <a:rPr lang="el-GR" dirty="0" smtClean="0"/>
              <a:t> Δία </a:t>
            </a:r>
            <a:r>
              <a:rPr lang="el-GR" dirty="0" err="1" smtClean="0"/>
              <a:t>τερπικέραυνον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τὸν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χολωσάμενος</a:t>
            </a:r>
            <a:r>
              <a:rPr lang="el-GR" dirty="0" smtClean="0"/>
              <a:t> </a:t>
            </a:r>
            <a:r>
              <a:rPr lang="el-GR" dirty="0" err="1" smtClean="0"/>
              <a:t>προσέφη</a:t>
            </a:r>
            <a:r>
              <a:rPr lang="el-GR" dirty="0" smtClean="0"/>
              <a:t> </a:t>
            </a:r>
            <a:r>
              <a:rPr lang="el-GR" dirty="0" err="1" smtClean="0"/>
              <a:t>νεφεληγερέτα</a:t>
            </a:r>
            <a:r>
              <a:rPr lang="el-GR" dirty="0" smtClean="0"/>
              <a:t> Ζεύς·</a:t>
            </a:r>
          </a:p>
          <a:p>
            <a:pPr algn="just">
              <a:buNone/>
            </a:pPr>
            <a:r>
              <a:rPr lang="el-GR" dirty="0" smtClean="0"/>
              <a:t>«</a:t>
            </a:r>
            <a:r>
              <a:rPr lang="el-GR" dirty="0" err="1" smtClean="0"/>
              <a:t>Ἰαπετιονίδη</a:t>
            </a:r>
            <a:r>
              <a:rPr lang="el-GR" dirty="0" smtClean="0"/>
              <a:t>, πάντων </a:t>
            </a:r>
            <a:r>
              <a:rPr lang="el-GR" dirty="0" err="1" smtClean="0"/>
              <a:t>πέρι</a:t>
            </a:r>
            <a:r>
              <a:rPr lang="el-GR" dirty="0" smtClean="0"/>
              <a:t> </a:t>
            </a:r>
            <a:r>
              <a:rPr lang="el-GR" dirty="0" err="1" smtClean="0"/>
              <a:t>μήδεα</a:t>
            </a:r>
            <a:r>
              <a:rPr lang="el-GR" dirty="0" smtClean="0"/>
              <a:t> </a:t>
            </a:r>
            <a:r>
              <a:rPr lang="el-GR" dirty="0" err="1" smtClean="0"/>
              <a:t>εἰδώς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55 χαίρεις </a:t>
            </a:r>
            <a:r>
              <a:rPr lang="el-GR" dirty="0" err="1" smtClean="0"/>
              <a:t>πῦρ</a:t>
            </a:r>
            <a:r>
              <a:rPr lang="el-GR" dirty="0" smtClean="0"/>
              <a:t> </a:t>
            </a:r>
            <a:r>
              <a:rPr lang="el-GR" dirty="0" err="1" smtClean="0"/>
              <a:t>κλέψας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ἐμὰς</a:t>
            </a:r>
            <a:r>
              <a:rPr lang="el-GR" dirty="0" smtClean="0"/>
              <a:t> </a:t>
            </a:r>
            <a:r>
              <a:rPr lang="el-GR" dirty="0" err="1" smtClean="0"/>
              <a:t>φρένας</a:t>
            </a:r>
            <a:r>
              <a:rPr lang="el-GR" dirty="0" smtClean="0"/>
              <a:t> </a:t>
            </a:r>
            <a:r>
              <a:rPr lang="el-GR" dirty="0" err="1" smtClean="0"/>
              <a:t>ἠπεροπεύσας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σοί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αὐτῷ</a:t>
            </a:r>
            <a:r>
              <a:rPr lang="el-GR" dirty="0" smtClean="0"/>
              <a:t> μέγα </a:t>
            </a:r>
            <a:r>
              <a:rPr lang="el-GR" dirty="0" err="1" smtClean="0"/>
              <a:t>πῆμα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ἀνδράσιν</a:t>
            </a:r>
            <a:r>
              <a:rPr lang="el-GR" dirty="0" smtClean="0"/>
              <a:t> </a:t>
            </a:r>
            <a:r>
              <a:rPr lang="el-GR" dirty="0" err="1" smtClean="0"/>
              <a:t>ἐσσομένοισιν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 err="1" smtClean="0"/>
              <a:t>ἀντὶ</a:t>
            </a:r>
            <a:r>
              <a:rPr lang="el-GR" dirty="0" smtClean="0"/>
              <a:t> </a:t>
            </a:r>
            <a:r>
              <a:rPr lang="el-GR" dirty="0" err="1" smtClean="0"/>
              <a:t>πυρὸς</a:t>
            </a:r>
            <a:r>
              <a:rPr lang="el-GR" dirty="0" smtClean="0"/>
              <a:t> δώσω κακόν, ᾧ </a:t>
            </a:r>
            <a:r>
              <a:rPr lang="el-GR" dirty="0" err="1" smtClean="0"/>
              <a:t>κεν</a:t>
            </a:r>
            <a:r>
              <a:rPr lang="el-GR" dirty="0" smtClean="0"/>
              <a:t> </a:t>
            </a:r>
            <a:r>
              <a:rPr lang="el-GR" dirty="0" err="1" smtClean="0"/>
              <a:t>ἅπαντες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τέρπωνται</a:t>
            </a:r>
            <a:r>
              <a:rPr lang="el-GR" dirty="0" smtClean="0"/>
              <a:t> </a:t>
            </a:r>
            <a:r>
              <a:rPr lang="el-GR" dirty="0" err="1" smtClean="0"/>
              <a:t>κατὰ</a:t>
            </a:r>
            <a:r>
              <a:rPr lang="el-GR" dirty="0" smtClean="0"/>
              <a:t> </a:t>
            </a:r>
            <a:r>
              <a:rPr lang="el-GR" dirty="0" err="1" smtClean="0"/>
              <a:t>θυμὸν</a:t>
            </a:r>
            <a:r>
              <a:rPr lang="el-GR" dirty="0" smtClean="0"/>
              <a:t> </a:t>
            </a:r>
            <a:r>
              <a:rPr lang="el-GR" dirty="0" err="1" smtClean="0"/>
              <a:t>ἑὸν</a:t>
            </a:r>
            <a:r>
              <a:rPr lang="el-GR" dirty="0" smtClean="0"/>
              <a:t> </a:t>
            </a:r>
            <a:r>
              <a:rPr lang="el-GR" dirty="0" err="1" smtClean="0"/>
              <a:t>κακὸν</a:t>
            </a:r>
            <a:r>
              <a:rPr lang="el-GR" dirty="0" smtClean="0"/>
              <a:t> </a:t>
            </a:r>
            <a:r>
              <a:rPr lang="el-GR" dirty="0" err="1" smtClean="0"/>
              <a:t>ἀμφαγαπῶντες</a:t>
            </a:r>
            <a:r>
              <a:rPr lang="el-GR" dirty="0" smtClean="0"/>
              <a:t>.»</a:t>
            </a:r>
          </a:p>
          <a:p>
            <a:pPr algn="just"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ἔφατ᾽</a:t>
            </a:r>
            <a:r>
              <a:rPr lang="el-GR" dirty="0" smtClean="0"/>
              <a:t>, </a:t>
            </a: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ἐγέλασσε</a:t>
            </a:r>
            <a:r>
              <a:rPr lang="el-GR" dirty="0" smtClean="0"/>
              <a:t> </a:t>
            </a:r>
            <a:r>
              <a:rPr lang="el-GR" dirty="0" err="1" smtClean="0"/>
              <a:t>πατὴρ</a:t>
            </a:r>
            <a:r>
              <a:rPr lang="el-GR" dirty="0" smtClean="0"/>
              <a:t> </a:t>
            </a:r>
            <a:r>
              <a:rPr lang="el-GR" dirty="0" err="1" smtClean="0"/>
              <a:t>ἀνδρῶν</a:t>
            </a:r>
            <a:r>
              <a:rPr lang="el-GR" dirty="0" smtClean="0"/>
              <a:t> τε </a:t>
            </a:r>
            <a:r>
              <a:rPr lang="el-GR" dirty="0" err="1" smtClean="0"/>
              <a:t>θεῶν</a:t>
            </a:r>
            <a:r>
              <a:rPr lang="el-GR" dirty="0" smtClean="0"/>
              <a:t> τε·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17596"/>
          </a:xfrm>
        </p:spPr>
        <p:txBody>
          <a:bodyPr/>
          <a:lstStyle/>
          <a:p>
            <a:r>
              <a:rPr lang="el-GR" b="1" dirty="0" err="1" smtClean="0"/>
              <a:t>Ἔργα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Ἡμέραι</a:t>
            </a:r>
            <a:r>
              <a:rPr lang="el-GR" b="1" dirty="0" smtClean="0"/>
              <a:t> στ. 42-69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60 </a:t>
            </a:r>
            <a:r>
              <a:rPr lang="el-GR" dirty="0" err="1" smtClean="0"/>
              <a:t>Ἥφαιστον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ἐκέλευσε</a:t>
            </a:r>
            <a:r>
              <a:rPr lang="el-GR" dirty="0" smtClean="0"/>
              <a:t> </a:t>
            </a:r>
            <a:r>
              <a:rPr lang="el-GR" dirty="0" err="1" smtClean="0"/>
              <a:t>περικλυτὸν</a:t>
            </a:r>
            <a:r>
              <a:rPr lang="el-GR" dirty="0" smtClean="0"/>
              <a:t> </a:t>
            </a:r>
            <a:r>
              <a:rPr lang="el-GR" dirty="0" err="1" smtClean="0"/>
              <a:t>ὅττι</a:t>
            </a:r>
            <a:r>
              <a:rPr lang="el-GR" dirty="0" smtClean="0"/>
              <a:t> τάχιστα</a:t>
            </a:r>
          </a:p>
          <a:p>
            <a:pPr>
              <a:buNone/>
            </a:pPr>
            <a:r>
              <a:rPr lang="el-GR" dirty="0" err="1" smtClean="0"/>
              <a:t>γαῖαν</a:t>
            </a:r>
            <a:r>
              <a:rPr lang="el-GR" dirty="0" smtClean="0"/>
              <a:t> </a:t>
            </a:r>
            <a:r>
              <a:rPr lang="el-GR" dirty="0" err="1" smtClean="0"/>
              <a:t>ὕδει</a:t>
            </a:r>
            <a:r>
              <a:rPr lang="el-GR" dirty="0" smtClean="0"/>
              <a:t> </a:t>
            </a:r>
            <a:r>
              <a:rPr lang="el-GR" dirty="0" err="1" smtClean="0"/>
              <a:t>φύρειν</a:t>
            </a:r>
            <a:r>
              <a:rPr lang="el-GR" dirty="0" smtClean="0"/>
              <a:t>,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ἀνθρώπου</a:t>
            </a:r>
            <a:r>
              <a:rPr lang="el-GR" dirty="0" smtClean="0"/>
              <a:t> </a:t>
            </a:r>
            <a:r>
              <a:rPr lang="el-GR" dirty="0" err="1" smtClean="0"/>
              <a:t>θέμεν</a:t>
            </a:r>
            <a:r>
              <a:rPr lang="el-GR" dirty="0" smtClean="0"/>
              <a:t> </a:t>
            </a:r>
            <a:r>
              <a:rPr lang="el-GR" dirty="0" err="1" smtClean="0"/>
              <a:t>αὐδὴν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σθένος, </a:t>
            </a:r>
            <a:r>
              <a:rPr lang="el-GR" dirty="0" err="1" smtClean="0"/>
              <a:t>ἀθανάτῃς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θεῇς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ὦπα</a:t>
            </a:r>
            <a:r>
              <a:rPr lang="el-GR" dirty="0" smtClean="0"/>
              <a:t> </a:t>
            </a:r>
            <a:r>
              <a:rPr lang="el-GR" dirty="0" err="1" smtClean="0"/>
              <a:t>ἐίσκειν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παρθενικῆς</a:t>
            </a:r>
            <a:r>
              <a:rPr lang="el-GR" dirty="0" smtClean="0"/>
              <a:t> </a:t>
            </a:r>
            <a:r>
              <a:rPr lang="el-GR" dirty="0" err="1" smtClean="0"/>
              <a:t>καλὸν</a:t>
            </a:r>
            <a:r>
              <a:rPr lang="el-GR" dirty="0" smtClean="0"/>
              <a:t> </a:t>
            </a:r>
            <a:r>
              <a:rPr lang="el-GR" dirty="0" err="1" smtClean="0"/>
              <a:t>εἶδος</a:t>
            </a:r>
            <a:r>
              <a:rPr lang="el-GR" dirty="0" smtClean="0"/>
              <a:t> </a:t>
            </a:r>
            <a:r>
              <a:rPr lang="el-GR" dirty="0" err="1" smtClean="0"/>
              <a:t>ἐπήρατον</a:t>
            </a:r>
            <a:r>
              <a:rPr lang="el-GR" dirty="0" smtClean="0"/>
              <a:t>· </a:t>
            </a:r>
            <a:r>
              <a:rPr lang="el-GR" dirty="0" err="1" smtClean="0"/>
              <a:t>αὐτὰρ</a:t>
            </a:r>
            <a:r>
              <a:rPr lang="el-GR" dirty="0" smtClean="0"/>
              <a:t> </a:t>
            </a:r>
            <a:r>
              <a:rPr lang="el-GR" dirty="0" err="1" smtClean="0"/>
              <a:t>Ἀθήνην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ἔργα</a:t>
            </a:r>
            <a:r>
              <a:rPr lang="el-GR" dirty="0" smtClean="0"/>
              <a:t> </a:t>
            </a:r>
            <a:r>
              <a:rPr lang="el-GR" dirty="0" err="1" smtClean="0"/>
              <a:t>διδασκῆσαι</a:t>
            </a:r>
            <a:r>
              <a:rPr lang="el-GR" dirty="0" smtClean="0"/>
              <a:t>, </a:t>
            </a:r>
            <a:r>
              <a:rPr lang="el-GR" dirty="0" err="1" smtClean="0"/>
              <a:t>πολυδαίδαλον</a:t>
            </a:r>
            <a:r>
              <a:rPr lang="el-GR" dirty="0" smtClean="0"/>
              <a:t> </a:t>
            </a:r>
            <a:r>
              <a:rPr lang="el-GR" dirty="0" err="1" smtClean="0"/>
              <a:t>ἱστὸν</a:t>
            </a:r>
            <a:r>
              <a:rPr lang="el-GR" dirty="0" smtClean="0"/>
              <a:t> </a:t>
            </a:r>
            <a:r>
              <a:rPr lang="el-GR" dirty="0" err="1" smtClean="0"/>
              <a:t>ὑφαίνειν</a:t>
            </a:r>
            <a:r>
              <a:rPr lang="el-GR" dirty="0" smtClean="0"/>
              <a:t>·</a:t>
            </a:r>
          </a:p>
          <a:p>
            <a:pPr>
              <a:buNone/>
            </a:pPr>
            <a:r>
              <a:rPr lang="el-GR" dirty="0" smtClean="0"/>
              <a:t>65 </a:t>
            </a:r>
            <a:r>
              <a:rPr lang="el-GR" dirty="0" err="1" smtClean="0"/>
              <a:t>καὶ</a:t>
            </a:r>
            <a:r>
              <a:rPr lang="el-GR" dirty="0" smtClean="0"/>
              <a:t> χάριν </a:t>
            </a:r>
            <a:r>
              <a:rPr lang="el-GR" dirty="0" err="1" smtClean="0"/>
              <a:t>ἀμφιχέαι</a:t>
            </a:r>
            <a:r>
              <a:rPr lang="el-GR" dirty="0" smtClean="0"/>
              <a:t> </a:t>
            </a:r>
            <a:r>
              <a:rPr lang="el-GR" dirty="0" err="1" smtClean="0"/>
              <a:t>κεφαλῇ</a:t>
            </a:r>
            <a:r>
              <a:rPr lang="el-GR" dirty="0" smtClean="0"/>
              <a:t> </a:t>
            </a:r>
            <a:r>
              <a:rPr lang="el-GR" dirty="0" err="1" smtClean="0"/>
              <a:t>χρυσῆν</a:t>
            </a:r>
            <a:r>
              <a:rPr lang="el-GR" dirty="0" smtClean="0"/>
              <a:t> </a:t>
            </a:r>
            <a:r>
              <a:rPr lang="el-GR" dirty="0" err="1" smtClean="0"/>
              <a:t>Ἀφροδίτην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πόθον</a:t>
            </a:r>
            <a:r>
              <a:rPr lang="el-GR" dirty="0" smtClean="0"/>
              <a:t> </a:t>
            </a:r>
            <a:r>
              <a:rPr lang="el-GR" dirty="0" err="1" smtClean="0"/>
              <a:t>ἀργαλέον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γυιοβόρους</a:t>
            </a:r>
            <a:r>
              <a:rPr lang="el-GR" dirty="0" smtClean="0"/>
              <a:t> </a:t>
            </a:r>
            <a:r>
              <a:rPr lang="el-GR" dirty="0" err="1" smtClean="0"/>
              <a:t>μελεδώνας</a:t>
            </a:r>
            <a:r>
              <a:rPr lang="el-GR" dirty="0" smtClean="0"/>
              <a:t>·</a:t>
            </a:r>
          </a:p>
          <a:p>
            <a:pPr>
              <a:buNone/>
            </a:pP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θέμεν</a:t>
            </a:r>
            <a:r>
              <a:rPr lang="el-GR" dirty="0" smtClean="0"/>
              <a:t> </a:t>
            </a:r>
            <a:r>
              <a:rPr lang="el-GR" dirty="0" err="1" smtClean="0"/>
              <a:t>κύνεόν</a:t>
            </a:r>
            <a:r>
              <a:rPr lang="el-GR" dirty="0" smtClean="0"/>
              <a:t> τε </a:t>
            </a:r>
            <a:r>
              <a:rPr lang="el-GR" dirty="0" err="1" smtClean="0"/>
              <a:t>νόον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ἐπίκλοπον</a:t>
            </a:r>
            <a:r>
              <a:rPr lang="el-GR" dirty="0" smtClean="0"/>
              <a:t> </a:t>
            </a:r>
            <a:r>
              <a:rPr lang="el-GR" dirty="0" err="1" smtClean="0"/>
              <a:t>ἦθος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Ἑρμείην</a:t>
            </a:r>
            <a:r>
              <a:rPr lang="el-GR" dirty="0" smtClean="0"/>
              <a:t> </a:t>
            </a:r>
            <a:r>
              <a:rPr lang="el-GR" dirty="0" err="1" smtClean="0"/>
              <a:t>ἤνωγε</a:t>
            </a:r>
            <a:r>
              <a:rPr lang="el-GR" dirty="0" smtClean="0"/>
              <a:t> </a:t>
            </a:r>
            <a:r>
              <a:rPr lang="el-GR" dirty="0" err="1" smtClean="0"/>
              <a:t>διάκτορον</a:t>
            </a:r>
            <a:r>
              <a:rPr lang="el-GR" dirty="0" smtClean="0"/>
              <a:t> </a:t>
            </a:r>
            <a:r>
              <a:rPr lang="el-GR" dirty="0" err="1" smtClean="0"/>
              <a:t>Ἀργειφόντην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ἔφαθ᾽</a:t>
            </a:r>
            <a:r>
              <a:rPr lang="el-GR" dirty="0" smtClean="0"/>
              <a:t>, </a:t>
            </a:r>
            <a:r>
              <a:rPr lang="el-GR" dirty="0" err="1" smtClean="0"/>
              <a:t>οἳ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ἐπίθοντο</a:t>
            </a:r>
            <a:r>
              <a:rPr lang="el-GR" dirty="0" smtClean="0"/>
              <a:t> </a:t>
            </a:r>
            <a:r>
              <a:rPr lang="el-GR" dirty="0" err="1" smtClean="0"/>
              <a:t>Διὶ</a:t>
            </a:r>
            <a:r>
              <a:rPr lang="el-GR" dirty="0" smtClean="0"/>
              <a:t> </a:t>
            </a:r>
            <a:r>
              <a:rPr lang="el-GR" dirty="0" err="1" smtClean="0"/>
              <a:t>Κρονίωνι</a:t>
            </a:r>
            <a:r>
              <a:rPr lang="el-GR" dirty="0" smtClean="0"/>
              <a:t> </a:t>
            </a:r>
            <a:r>
              <a:rPr lang="el-GR" dirty="0" err="1" smtClean="0"/>
              <a:t>ἄνακτι</a:t>
            </a:r>
            <a:r>
              <a:rPr lang="el-GR" dirty="0" smtClean="0"/>
              <a:t>.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l-GR" b="1" dirty="0" smtClean="0"/>
              <a:t>Πρόσληψη Ησιόδειου έργου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42928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Την ελληνιστική εποχή εισήχθη ως λειτουργικό λογοτεχνικό είδος.</a:t>
            </a:r>
          </a:p>
          <a:p>
            <a:r>
              <a:rPr lang="el-GR" dirty="0" smtClean="0"/>
              <a:t>Ριζωμένος σε άλλη εποχή.</a:t>
            </a:r>
          </a:p>
          <a:p>
            <a:r>
              <a:rPr lang="el-GR" dirty="0" smtClean="0"/>
              <a:t>Θέματα που τον απασχολούν: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κοινωνικά ζητήματα,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η αρετή </a:t>
            </a:r>
          </a:p>
          <a:p>
            <a:r>
              <a:rPr lang="el-GR" dirty="0" smtClean="0"/>
              <a:t>Πρωτοτυπία Ησιόδου</a:t>
            </a:r>
          </a:p>
          <a:p>
            <a:r>
              <a:rPr lang="el-GR" dirty="0" smtClean="0"/>
              <a:t>Διδακτικό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Ηρωικό έπος</a:t>
            </a:r>
          </a:p>
          <a:p>
            <a:r>
              <a:rPr lang="el-GR" dirty="0" smtClean="0"/>
              <a:t>Επιδράσεις </a:t>
            </a:r>
            <a:r>
              <a:rPr lang="el-GR" dirty="0" smtClean="0"/>
              <a:t>προς και </a:t>
            </a:r>
            <a:r>
              <a:rPr lang="el-GR" smtClean="0"/>
              <a:t>από τον </a:t>
            </a:r>
            <a:r>
              <a:rPr lang="el-GR" smtClean="0"/>
              <a:t>Ησίοδο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Hρόδοτος</a:t>
            </a:r>
            <a:r>
              <a:rPr lang="el-GR" b="1" dirty="0" smtClean="0"/>
              <a:t>, ΙΙ.53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el-GR" i="1" dirty="0" err="1" smtClean="0"/>
              <a:t>οὗτοι</a:t>
            </a:r>
            <a:r>
              <a:rPr lang="el-GR" i="1" dirty="0" smtClean="0"/>
              <a:t> </a:t>
            </a:r>
            <a:r>
              <a:rPr lang="el-GR" i="1" dirty="0" err="1" smtClean="0"/>
              <a:t>δέ</a:t>
            </a:r>
            <a:r>
              <a:rPr lang="el-GR" dirty="0" smtClean="0"/>
              <a:t> (ενν. </a:t>
            </a:r>
            <a:r>
              <a:rPr lang="el-GR" i="1" dirty="0" err="1" smtClean="0"/>
              <a:t>Ὅμηρος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</a:t>
            </a:r>
            <a:r>
              <a:rPr lang="el-GR" i="1" dirty="0" err="1" smtClean="0"/>
              <a:t>Ἡσίοδος</a:t>
            </a:r>
            <a:r>
              <a:rPr lang="el-GR" dirty="0" smtClean="0"/>
              <a:t>) </a:t>
            </a:r>
            <a:r>
              <a:rPr lang="el-GR" i="1" dirty="0" err="1" smtClean="0"/>
              <a:t>εἰσι</a:t>
            </a:r>
            <a:r>
              <a:rPr lang="el-GR" i="1" dirty="0" smtClean="0"/>
              <a:t> </a:t>
            </a:r>
            <a:r>
              <a:rPr lang="el-GR" i="1" dirty="0" err="1" smtClean="0"/>
              <a:t>οἱ</a:t>
            </a:r>
            <a:r>
              <a:rPr lang="el-GR" i="1" dirty="0" smtClean="0"/>
              <a:t> </a:t>
            </a:r>
            <a:r>
              <a:rPr lang="el-GR" i="1" dirty="0" err="1" smtClean="0"/>
              <a:t>ποιήσαντες</a:t>
            </a:r>
            <a:r>
              <a:rPr lang="el-GR" i="1" dirty="0" smtClean="0"/>
              <a:t> </a:t>
            </a:r>
            <a:r>
              <a:rPr lang="el-GR" i="1" dirty="0" err="1" smtClean="0"/>
              <a:t>θεογονίην</a:t>
            </a:r>
            <a:r>
              <a:rPr lang="el-GR" i="1" dirty="0" smtClean="0"/>
              <a:t> </a:t>
            </a:r>
            <a:r>
              <a:rPr lang="el-GR" i="1" dirty="0" err="1" smtClean="0"/>
              <a:t>Ἕλλησιν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</a:t>
            </a:r>
            <a:r>
              <a:rPr lang="el-GR" i="1" dirty="0" err="1" smtClean="0"/>
              <a:t>τοῖσι</a:t>
            </a:r>
            <a:r>
              <a:rPr lang="el-GR" i="1" dirty="0" smtClean="0"/>
              <a:t> </a:t>
            </a:r>
            <a:r>
              <a:rPr lang="el-GR" i="1" dirty="0" err="1" smtClean="0"/>
              <a:t>θεοῖσι</a:t>
            </a:r>
            <a:r>
              <a:rPr lang="el-GR" i="1" dirty="0" smtClean="0"/>
              <a:t> </a:t>
            </a:r>
            <a:r>
              <a:rPr lang="el-GR" i="1" dirty="0" err="1" smtClean="0"/>
              <a:t>τὰς</a:t>
            </a:r>
            <a:r>
              <a:rPr lang="el-GR" i="1" dirty="0" smtClean="0"/>
              <a:t> </a:t>
            </a:r>
            <a:r>
              <a:rPr lang="el-GR" i="1" dirty="0" err="1" smtClean="0"/>
              <a:t>ἐπωνυμίας</a:t>
            </a:r>
            <a:r>
              <a:rPr lang="el-GR" i="1" dirty="0" smtClean="0"/>
              <a:t> </a:t>
            </a:r>
            <a:r>
              <a:rPr lang="el-GR" i="1" dirty="0" err="1" smtClean="0"/>
              <a:t>δόντες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τιμάς τε </a:t>
            </a:r>
            <a:r>
              <a:rPr lang="el-GR" i="1" dirty="0" err="1" smtClean="0"/>
              <a:t>καὶ</a:t>
            </a:r>
            <a:r>
              <a:rPr lang="el-GR" i="1" dirty="0" smtClean="0"/>
              <a:t> </a:t>
            </a:r>
            <a:r>
              <a:rPr lang="el-GR" i="1" dirty="0" err="1" smtClean="0"/>
              <a:t>τέχνας</a:t>
            </a:r>
            <a:r>
              <a:rPr lang="el-GR" i="1" dirty="0" smtClean="0"/>
              <a:t> </a:t>
            </a:r>
            <a:r>
              <a:rPr lang="el-GR" i="1" dirty="0" err="1" smtClean="0"/>
              <a:t>διελόντες</a:t>
            </a:r>
            <a:r>
              <a:rPr lang="el-GR" i="1" dirty="0" smtClean="0"/>
              <a:t> </a:t>
            </a:r>
            <a:r>
              <a:rPr lang="el-GR" i="1" dirty="0" err="1" smtClean="0"/>
              <a:t>καὶ</a:t>
            </a:r>
            <a:r>
              <a:rPr lang="el-GR" i="1" dirty="0" smtClean="0"/>
              <a:t> </a:t>
            </a:r>
            <a:r>
              <a:rPr lang="el-GR" i="1" dirty="0" err="1" smtClean="0"/>
              <a:t>εἴδεα</a:t>
            </a:r>
            <a:r>
              <a:rPr lang="el-GR" i="1" dirty="0" smtClean="0"/>
              <a:t> </a:t>
            </a:r>
            <a:r>
              <a:rPr lang="el-GR" i="1" dirty="0" err="1" smtClean="0"/>
              <a:t>αὐτῶν</a:t>
            </a:r>
            <a:r>
              <a:rPr lang="el-GR" i="1" dirty="0" smtClean="0"/>
              <a:t> </a:t>
            </a:r>
            <a:r>
              <a:rPr lang="el-GR" i="1" dirty="0" err="1" smtClean="0"/>
              <a:t>σημήναντες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«Αυτοί είναι που με τα ποιήματά τους όρισαν για τους Έλληνες την καταγωγή και τη γενεαλογία των θεών, τους έδωσαν ονόματα, τους μοίρασαν τιμές και τέχνες, σημάδεψαν τις μορφές τους.»</a:t>
            </a:r>
          </a:p>
          <a:p>
            <a:pPr algn="just"/>
            <a:r>
              <a:rPr lang="el-GR" dirty="0" smtClean="0"/>
              <a:t>Έθεσαν τις βάσεις για  τη θρησκεία τους.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Βασικά θέματα </a:t>
            </a:r>
            <a:r>
              <a:rPr lang="el-GR" b="1" i="1" dirty="0" smtClean="0"/>
              <a:t>Θεογονίας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600" dirty="0" smtClean="0"/>
              <a:t>Γενεαλογία θεών και δημιουργία του κόσμου.</a:t>
            </a:r>
          </a:p>
          <a:p>
            <a:pPr algn="just"/>
            <a:r>
              <a:rPr lang="el-GR" sz="3600" dirty="0" smtClean="0"/>
              <a:t>Ο μύθος της διαδοχής.</a:t>
            </a:r>
          </a:p>
          <a:p>
            <a:pPr algn="just"/>
            <a:r>
              <a:rPr lang="el-GR" sz="3600" dirty="0" smtClean="0"/>
              <a:t>Δίας → βασικός άξονας → τάξη-αταξία</a:t>
            </a:r>
          </a:p>
          <a:p>
            <a:pPr algn="just"/>
            <a:r>
              <a:rPr lang="el-GR" sz="3600" dirty="0" smtClean="0"/>
              <a:t>Μια ιεραρχική τάξη στην πρότερη χαοτική κατάσταση.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Διάρθρωση </a:t>
            </a:r>
            <a:r>
              <a:rPr lang="el-GR" b="1" i="1" dirty="0" smtClean="0"/>
              <a:t>Θεογονίας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1. </a:t>
            </a:r>
            <a:r>
              <a:rPr lang="el-GR" b="1" dirty="0" smtClean="0"/>
              <a:t>Προοίμιο</a:t>
            </a:r>
            <a:r>
              <a:rPr lang="el-GR" dirty="0" smtClean="0"/>
              <a:t> (στ. 1-115)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2. </a:t>
            </a:r>
            <a:r>
              <a:rPr lang="el-GR" b="1" dirty="0" smtClean="0"/>
              <a:t>Κοσμογονία</a:t>
            </a:r>
            <a:r>
              <a:rPr lang="el-GR" dirty="0" smtClean="0"/>
              <a:t> και </a:t>
            </a:r>
            <a:r>
              <a:rPr lang="el-GR" b="1" dirty="0" smtClean="0"/>
              <a:t>Θεογονία</a:t>
            </a:r>
            <a:r>
              <a:rPr lang="el-GR" dirty="0" smtClean="0"/>
              <a:t> (στ. 116-616)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3. </a:t>
            </a:r>
            <a:r>
              <a:rPr lang="el-GR" b="1" dirty="0" smtClean="0"/>
              <a:t>Τιτανομαχία</a:t>
            </a:r>
            <a:r>
              <a:rPr lang="el-GR" dirty="0" smtClean="0"/>
              <a:t> (στ. 617-885)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4. συνέχεια της </a:t>
            </a:r>
            <a:r>
              <a:rPr lang="el-GR" b="1" dirty="0" smtClean="0"/>
              <a:t>Θεογονίας</a:t>
            </a:r>
            <a:r>
              <a:rPr lang="el-GR" dirty="0" smtClean="0"/>
              <a:t> (στ. 886-964) και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5. </a:t>
            </a:r>
            <a:r>
              <a:rPr lang="el-GR" b="1" dirty="0" err="1" smtClean="0"/>
              <a:t>Ηρωογονία</a:t>
            </a:r>
            <a:r>
              <a:rPr lang="el-GR" dirty="0" smtClean="0"/>
              <a:t> (στ. 965-1020)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ΓΕΝΕΑΛΟΓΙΑ</a:t>
            </a:r>
            <a:endParaRPr lang="el-GR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			ΕΡΩΣ		ΧΑΟΣ	 ΓΑΙΑ/ΓΗ</a:t>
            </a:r>
          </a:p>
          <a:p>
            <a:pPr algn="ctr"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		ΟΥΡΑΝΟΣ		  +		ΓΑΙΑ</a:t>
            </a:r>
          </a:p>
          <a:p>
            <a:pPr>
              <a:buNone/>
            </a:pPr>
            <a:r>
              <a:rPr lang="el-GR" b="1" dirty="0" smtClean="0"/>
              <a:t>				    </a:t>
            </a:r>
            <a:r>
              <a:rPr lang="el-GR" b="1" dirty="0" smtClean="0">
                <a:solidFill>
                  <a:schemeClr val="accent2"/>
                </a:solidFill>
              </a:rPr>
              <a:t>ΤΙΤΑΝΕΣ</a:t>
            </a:r>
          </a:p>
          <a:p>
            <a:pPr>
              <a:buNone/>
            </a:pPr>
            <a:r>
              <a:rPr lang="el-GR" b="1" dirty="0" smtClean="0"/>
              <a:t>ΩΚΕΑΝΟΣ		    ΘΕΤΙΣ	ΚΡΟΝΟΣ + ΡΕΑ</a:t>
            </a:r>
          </a:p>
          <a:p>
            <a:pPr>
              <a:buNone/>
            </a:pPr>
            <a:r>
              <a:rPr lang="el-GR" b="1" dirty="0" smtClean="0"/>
              <a:t>							   ΔΙΑΣ</a:t>
            </a:r>
          </a:p>
          <a:p>
            <a:pPr algn="ctr">
              <a:buNone/>
            </a:pPr>
            <a:r>
              <a:rPr lang="el-GR" b="1" dirty="0" smtClean="0"/>
              <a:t>					    </a:t>
            </a:r>
            <a:r>
              <a:rPr lang="el-GR" b="1" dirty="0" smtClean="0">
                <a:solidFill>
                  <a:schemeClr val="accent2"/>
                </a:solidFill>
              </a:rPr>
              <a:t>Ολύμπιοι θεοί</a:t>
            </a:r>
          </a:p>
          <a:p>
            <a:pPr>
              <a:buNone/>
            </a:pPr>
            <a:endParaRPr lang="el-GR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accent2"/>
                </a:solidFill>
              </a:rPr>
              <a:t>Τιτανομαχία </a:t>
            </a:r>
            <a:r>
              <a:rPr lang="el-GR" b="1" dirty="0" smtClean="0"/>
              <a:t>→ Νικούν οι ολύμπιοι</a:t>
            </a:r>
            <a:endParaRPr lang="el-GR" b="1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 rot="10800000" flipV="1">
            <a:off x="2857488" y="1857364"/>
            <a:ext cx="157163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4786314" y="1857364"/>
            <a:ext cx="121444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2428860" y="3000372"/>
            <a:ext cx="121444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10800000" flipV="1">
            <a:off x="5000628" y="3000372"/>
            <a:ext cx="121444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10800000" flipV="1">
            <a:off x="2214546" y="3571876"/>
            <a:ext cx="200026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4144166" y="37139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4500562" y="3500438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6000760" y="4071942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0800000" flipV="1">
            <a:off x="6786578" y="4071942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>
            <a:off x="6537339" y="489268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Προοίμιο </a:t>
            </a:r>
            <a:r>
              <a:rPr lang="el-GR" b="1" i="1" dirty="0" smtClean="0"/>
              <a:t>Θεογονίας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Απαρτίζεται από δύο μέρη: </a:t>
            </a:r>
          </a:p>
          <a:p>
            <a:r>
              <a:rPr lang="el-GR" dirty="0" smtClean="0"/>
              <a:t>την επίκληση (στ. 1-34) και</a:t>
            </a:r>
          </a:p>
          <a:p>
            <a:r>
              <a:rPr lang="el-GR" dirty="0" smtClean="0"/>
              <a:t>τον ύμνο προς τις Μούσες (στ. 35-115) </a:t>
            </a:r>
          </a:p>
          <a:p>
            <a:pPr algn="just">
              <a:buNone/>
            </a:pPr>
            <a:r>
              <a:rPr lang="el-GR" dirty="0" smtClean="0"/>
              <a:t>Στο προοίμιο αυτό πρώτη φορά:</a:t>
            </a:r>
          </a:p>
          <a:p>
            <a:pPr algn="just"/>
            <a:r>
              <a:rPr lang="el-GR" dirty="0" smtClean="0"/>
              <a:t>ποιητής αυτοσυστήνεται στο έργο του.</a:t>
            </a:r>
          </a:p>
          <a:p>
            <a:pPr algn="just"/>
            <a:r>
              <a:rPr lang="el-GR" dirty="0" smtClean="0"/>
              <a:t>ποιητής παραδέχεται ότι η ποίηση δεν λέει πάντα την αλήθεια.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Θεογονία</a:t>
            </a:r>
            <a:r>
              <a:rPr lang="el-GR" b="1" dirty="0" smtClean="0"/>
              <a:t>, 1-34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1 </a:t>
            </a:r>
            <a:r>
              <a:rPr lang="el-GR" dirty="0" err="1" smtClean="0"/>
              <a:t>Μουσάων</a:t>
            </a:r>
            <a:r>
              <a:rPr lang="el-GR" dirty="0" smtClean="0"/>
              <a:t> </a:t>
            </a:r>
            <a:r>
              <a:rPr lang="el-GR" dirty="0" err="1" smtClean="0"/>
              <a:t>Ἑλικωνιάδων</a:t>
            </a:r>
            <a:r>
              <a:rPr lang="el-GR" dirty="0" smtClean="0"/>
              <a:t> </a:t>
            </a:r>
            <a:r>
              <a:rPr lang="el-GR" dirty="0" err="1" smtClean="0"/>
              <a:t>ἀρχώμεθ᾽</a:t>
            </a:r>
            <a:r>
              <a:rPr lang="el-GR" dirty="0" smtClean="0"/>
              <a:t> </a:t>
            </a:r>
            <a:r>
              <a:rPr lang="el-GR" dirty="0" err="1" smtClean="0"/>
              <a:t>ἀείδειν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αἵ</a:t>
            </a:r>
            <a:r>
              <a:rPr lang="el-GR" dirty="0" smtClean="0"/>
              <a:t> </a:t>
            </a:r>
            <a:r>
              <a:rPr lang="el-GR" dirty="0" err="1" smtClean="0"/>
              <a:t>θ᾽</a:t>
            </a:r>
            <a:r>
              <a:rPr lang="el-GR" dirty="0" smtClean="0"/>
              <a:t> </a:t>
            </a:r>
            <a:r>
              <a:rPr lang="el-GR" dirty="0" err="1" smtClean="0"/>
              <a:t>Ἑλικῶνος</a:t>
            </a:r>
            <a:r>
              <a:rPr lang="el-GR" dirty="0" smtClean="0"/>
              <a:t> </a:t>
            </a:r>
            <a:r>
              <a:rPr lang="el-GR" dirty="0" err="1" smtClean="0"/>
              <a:t>ἔχουσιν</a:t>
            </a:r>
            <a:r>
              <a:rPr lang="el-GR" dirty="0" smtClean="0"/>
              <a:t> </a:t>
            </a:r>
            <a:r>
              <a:rPr lang="el-GR" dirty="0" err="1" smtClean="0"/>
              <a:t>ὄρος</a:t>
            </a:r>
            <a:r>
              <a:rPr lang="el-GR" dirty="0" smtClean="0"/>
              <a:t> μέγα τε </a:t>
            </a:r>
            <a:r>
              <a:rPr lang="el-GR" dirty="0" err="1" smtClean="0"/>
              <a:t>ζάθεόν</a:t>
            </a:r>
            <a:r>
              <a:rPr lang="el-GR" dirty="0" smtClean="0"/>
              <a:t> τε,</a:t>
            </a:r>
          </a:p>
          <a:p>
            <a:pPr algn="just"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τε </a:t>
            </a:r>
            <a:r>
              <a:rPr lang="el-GR" dirty="0" err="1" smtClean="0"/>
              <a:t>περὶ</a:t>
            </a:r>
            <a:r>
              <a:rPr lang="el-GR" dirty="0" smtClean="0"/>
              <a:t> </a:t>
            </a:r>
            <a:r>
              <a:rPr lang="el-GR" dirty="0" err="1" smtClean="0"/>
              <a:t>κρήνην</a:t>
            </a:r>
            <a:r>
              <a:rPr lang="el-GR" dirty="0" smtClean="0"/>
              <a:t> </a:t>
            </a:r>
            <a:r>
              <a:rPr lang="el-GR" dirty="0" err="1" smtClean="0"/>
              <a:t>ἰοειδέα</a:t>
            </a:r>
            <a:r>
              <a:rPr lang="el-GR" dirty="0" smtClean="0"/>
              <a:t> </a:t>
            </a:r>
            <a:r>
              <a:rPr lang="el-GR" dirty="0" err="1" smtClean="0"/>
              <a:t>πόσσ᾽</a:t>
            </a:r>
            <a:r>
              <a:rPr lang="el-GR" dirty="0" smtClean="0"/>
              <a:t> </a:t>
            </a:r>
            <a:r>
              <a:rPr lang="el-GR" dirty="0" err="1" smtClean="0"/>
              <a:t>ἁπαλοῖσιν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ὀρχεῦνται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βωμὸν</a:t>
            </a:r>
            <a:r>
              <a:rPr lang="el-GR" dirty="0" smtClean="0"/>
              <a:t> </a:t>
            </a:r>
            <a:r>
              <a:rPr lang="el-GR" dirty="0" err="1" smtClean="0"/>
              <a:t>ἐρισθενέος</a:t>
            </a:r>
            <a:r>
              <a:rPr lang="el-GR" b="1" dirty="0" smtClean="0"/>
              <a:t> </a:t>
            </a:r>
            <a:r>
              <a:rPr lang="el-GR" dirty="0" err="1" smtClean="0"/>
              <a:t>Κρονίωνος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τε </a:t>
            </a:r>
            <a:r>
              <a:rPr lang="el-GR" dirty="0" err="1" smtClean="0"/>
              <a:t>λοεσσάμεναι</a:t>
            </a:r>
            <a:r>
              <a:rPr lang="el-GR" dirty="0" smtClean="0"/>
              <a:t> </a:t>
            </a:r>
            <a:r>
              <a:rPr lang="el-GR" dirty="0" err="1" smtClean="0"/>
              <a:t>τέρενα</a:t>
            </a:r>
            <a:r>
              <a:rPr lang="el-GR" dirty="0" smtClean="0"/>
              <a:t> </a:t>
            </a:r>
            <a:r>
              <a:rPr lang="el-GR" dirty="0" err="1" smtClean="0"/>
              <a:t>χρόα</a:t>
            </a:r>
            <a:r>
              <a:rPr lang="el-GR" dirty="0" smtClean="0"/>
              <a:t> </a:t>
            </a:r>
            <a:r>
              <a:rPr lang="el-GR" dirty="0" err="1" smtClean="0"/>
              <a:t>Περμησσοῖο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5 ἢ </a:t>
            </a:r>
            <a:r>
              <a:rPr lang="el-GR" dirty="0" err="1" smtClean="0"/>
              <a:t>Ἵππου</a:t>
            </a:r>
            <a:r>
              <a:rPr lang="el-GR" dirty="0" smtClean="0"/>
              <a:t> κρήνης ἢ </a:t>
            </a:r>
            <a:r>
              <a:rPr lang="el-GR" dirty="0" err="1" smtClean="0"/>
              <a:t>Ὀλμειοῦ</a:t>
            </a:r>
            <a:r>
              <a:rPr lang="el-GR" dirty="0" smtClean="0"/>
              <a:t> </a:t>
            </a:r>
            <a:r>
              <a:rPr lang="el-GR" dirty="0" err="1" smtClean="0"/>
              <a:t>ζαθέοιο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ἀκροτάτῳ</a:t>
            </a:r>
            <a:r>
              <a:rPr lang="el-GR" dirty="0" smtClean="0"/>
              <a:t> </a:t>
            </a:r>
            <a:r>
              <a:rPr lang="el-GR" dirty="0" err="1" smtClean="0"/>
              <a:t>Ἑλικῶνι</a:t>
            </a:r>
            <a:r>
              <a:rPr lang="el-GR" dirty="0" smtClean="0"/>
              <a:t> </a:t>
            </a:r>
            <a:r>
              <a:rPr lang="el-GR" dirty="0" err="1" smtClean="0"/>
              <a:t>χοροὺς</a:t>
            </a:r>
            <a:r>
              <a:rPr lang="el-GR" dirty="0" smtClean="0"/>
              <a:t> </a:t>
            </a:r>
            <a:r>
              <a:rPr lang="el-GR" dirty="0" err="1" smtClean="0"/>
              <a:t>ἐνεποιήσαντο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καλοὺς</a:t>
            </a:r>
            <a:r>
              <a:rPr lang="el-GR" dirty="0" smtClean="0"/>
              <a:t> </a:t>
            </a:r>
            <a:r>
              <a:rPr lang="el-GR" dirty="0" err="1" smtClean="0"/>
              <a:t>ἱμερόεντας</a:t>
            </a:r>
            <a:r>
              <a:rPr lang="el-GR" dirty="0" smtClean="0"/>
              <a:t>, </a:t>
            </a:r>
            <a:r>
              <a:rPr lang="el-GR" dirty="0" err="1" smtClean="0"/>
              <a:t>ἐπερρώσαντο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ποσσίν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ἔνθεν</a:t>
            </a:r>
            <a:r>
              <a:rPr lang="el-GR" dirty="0" smtClean="0"/>
              <a:t> </a:t>
            </a:r>
            <a:r>
              <a:rPr lang="el-GR" dirty="0" err="1" smtClean="0"/>
              <a:t>ἀπορνύμεναι</a:t>
            </a:r>
            <a:r>
              <a:rPr lang="el-GR" dirty="0" smtClean="0"/>
              <a:t>, </a:t>
            </a:r>
            <a:r>
              <a:rPr lang="el-GR" dirty="0" err="1" smtClean="0"/>
              <a:t>κεκαλυμμέναι</a:t>
            </a:r>
            <a:r>
              <a:rPr lang="el-GR" dirty="0" smtClean="0"/>
              <a:t> </a:t>
            </a:r>
            <a:r>
              <a:rPr lang="el-GR" dirty="0" err="1" smtClean="0"/>
              <a:t>ἠέρι</a:t>
            </a:r>
            <a:r>
              <a:rPr lang="el-GR" dirty="0" smtClean="0"/>
              <a:t> </a:t>
            </a:r>
            <a:r>
              <a:rPr lang="el-GR" dirty="0" err="1" smtClean="0"/>
              <a:t>πολλῷ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10 </a:t>
            </a:r>
            <a:r>
              <a:rPr lang="el-GR" dirty="0" err="1" smtClean="0"/>
              <a:t>ἐννύχιαι</a:t>
            </a:r>
            <a:r>
              <a:rPr lang="el-GR" dirty="0" smtClean="0"/>
              <a:t> </a:t>
            </a:r>
            <a:r>
              <a:rPr lang="el-GR" dirty="0" err="1" smtClean="0"/>
              <a:t>στεῖχον</a:t>
            </a:r>
            <a:r>
              <a:rPr lang="el-GR" dirty="0" smtClean="0"/>
              <a:t> </a:t>
            </a:r>
            <a:r>
              <a:rPr lang="el-GR" dirty="0" err="1" smtClean="0"/>
              <a:t>περικαλλέα</a:t>
            </a:r>
            <a:r>
              <a:rPr lang="el-GR" dirty="0" smtClean="0"/>
              <a:t> </a:t>
            </a:r>
            <a:r>
              <a:rPr lang="el-GR" dirty="0" err="1" smtClean="0"/>
              <a:t>ὄσσαν</a:t>
            </a:r>
            <a:r>
              <a:rPr lang="el-GR" dirty="0" smtClean="0"/>
              <a:t> </a:t>
            </a:r>
            <a:r>
              <a:rPr lang="el-GR" dirty="0" err="1" smtClean="0"/>
              <a:t>ἱεῖσαι</a:t>
            </a:r>
            <a:r>
              <a:rPr lang="el-GR" dirty="0" smtClean="0"/>
              <a:t>,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Θεογονία</a:t>
            </a:r>
            <a:r>
              <a:rPr lang="el-GR" b="1" dirty="0" smtClean="0"/>
              <a:t>, 1-34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dirty="0" err="1" smtClean="0"/>
              <a:t>ὑμνεῦσαι</a:t>
            </a:r>
            <a:r>
              <a:rPr lang="el-GR" dirty="0" smtClean="0"/>
              <a:t> Δία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αἰγίοχον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πότνιαν</a:t>
            </a:r>
            <a:r>
              <a:rPr lang="el-GR" dirty="0" smtClean="0"/>
              <a:t> </a:t>
            </a:r>
            <a:r>
              <a:rPr lang="el-GR" dirty="0" err="1" smtClean="0"/>
              <a:t>Ἥρην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Ἀργείην</a:t>
            </a:r>
            <a:r>
              <a:rPr lang="el-GR" dirty="0" smtClean="0"/>
              <a:t>, </a:t>
            </a:r>
            <a:r>
              <a:rPr lang="el-GR" dirty="0" err="1" smtClean="0"/>
              <a:t>χρυσέοισι</a:t>
            </a:r>
            <a:r>
              <a:rPr lang="el-GR" dirty="0" smtClean="0"/>
              <a:t> </a:t>
            </a:r>
            <a:r>
              <a:rPr lang="el-GR" dirty="0" err="1" smtClean="0"/>
              <a:t>πεδίλοις</a:t>
            </a:r>
            <a:r>
              <a:rPr lang="el-GR" dirty="0" smtClean="0"/>
              <a:t> </a:t>
            </a:r>
            <a:r>
              <a:rPr lang="el-GR" dirty="0" err="1" smtClean="0"/>
              <a:t>ἐμβεβαυῖαν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κούρην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αἰγιόχοιο</a:t>
            </a:r>
            <a:r>
              <a:rPr lang="el-GR" dirty="0" smtClean="0"/>
              <a:t>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γλαυκῶπιν</a:t>
            </a:r>
            <a:r>
              <a:rPr lang="el-GR" dirty="0" smtClean="0"/>
              <a:t> </a:t>
            </a:r>
            <a:r>
              <a:rPr lang="el-GR" dirty="0" err="1" smtClean="0"/>
              <a:t>Ἀθήνην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Φοῖβόν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Ἀπόλλωνα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Ἄρτεμιν</a:t>
            </a:r>
            <a:r>
              <a:rPr lang="el-GR" dirty="0" smtClean="0"/>
              <a:t> </a:t>
            </a:r>
            <a:r>
              <a:rPr lang="el-GR" dirty="0" err="1" smtClean="0"/>
              <a:t>ἰοχέαιραν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15 </a:t>
            </a:r>
            <a:r>
              <a:rPr lang="el-GR" dirty="0" err="1" smtClean="0"/>
              <a:t>ἠδὲ</a:t>
            </a:r>
            <a:r>
              <a:rPr lang="el-GR" dirty="0" smtClean="0"/>
              <a:t> </a:t>
            </a:r>
            <a:r>
              <a:rPr lang="el-GR" dirty="0" err="1" smtClean="0"/>
              <a:t>Ποσειδάωνα</a:t>
            </a:r>
            <a:r>
              <a:rPr lang="el-GR" dirty="0" smtClean="0"/>
              <a:t> </a:t>
            </a:r>
            <a:r>
              <a:rPr lang="el-GR" dirty="0" err="1" smtClean="0"/>
              <a:t>γαιήοχον</a:t>
            </a:r>
            <a:r>
              <a:rPr lang="el-GR" dirty="0" smtClean="0"/>
              <a:t> </a:t>
            </a:r>
            <a:r>
              <a:rPr lang="el-GR" dirty="0" err="1" smtClean="0"/>
              <a:t>ἐννοσίγαιον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Θέμιν</a:t>
            </a:r>
            <a:r>
              <a:rPr lang="el-GR" dirty="0" smtClean="0"/>
              <a:t> </a:t>
            </a:r>
            <a:r>
              <a:rPr lang="el-GR" dirty="0" err="1" smtClean="0"/>
              <a:t>αἰδοίην</a:t>
            </a:r>
            <a:r>
              <a:rPr lang="el-GR" dirty="0" smtClean="0"/>
              <a:t> </a:t>
            </a:r>
            <a:r>
              <a:rPr lang="el-GR" dirty="0" err="1" smtClean="0"/>
              <a:t>ἑλικοβλέφαρόν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Ἀφροδίτην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{</a:t>
            </a:r>
            <a:r>
              <a:rPr lang="el-GR" dirty="0" err="1" smtClean="0"/>
              <a:t>Ἥβην</a:t>
            </a:r>
            <a:r>
              <a:rPr lang="el-GR" dirty="0" smtClean="0"/>
              <a:t> τε </a:t>
            </a:r>
            <a:r>
              <a:rPr lang="el-GR" dirty="0" err="1" smtClean="0"/>
              <a:t>χρυσοστέφανον</a:t>
            </a:r>
            <a:r>
              <a:rPr lang="el-GR" dirty="0" smtClean="0"/>
              <a:t> </a:t>
            </a:r>
            <a:r>
              <a:rPr lang="el-GR" dirty="0" err="1" smtClean="0"/>
              <a:t>καλήν</a:t>
            </a:r>
            <a:r>
              <a:rPr lang="el-GR" dirty="0" smtClean="0"/>
              <a:t> τε </a:t>
            </a:r>
            <a:r>
              <a:rPr lang="el-GR" dirty="0" err="1" smtClean="0"/>
              <a:t>Διώνην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 </a:t>
            </a:r>
            <a:r>
              <a:rPr lang="el-GR" dirty="0" err="1" smtClean="0"/>
              <a:t>Ἠῶ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Ἠέλιόν</a:t>
            </a:r>
            <a:r>
              <a:rPr lang="el-GR" dirty="0" smtClean="0"/>
              <a:t> τε </a:t>
            </a:r>
            <a:r>
              <a:rPr lang="el-GR" dirty="0" err="1" smtClean="0"/>
              <a:t>μέγαν</a:t>
            </a:r>
            <a:r>
              <a:rPr lang="el-GR" dirty="0" smtClean="0"/>
              <a:t> </a:t>
            </a:r>
            <a:r>
              <a:rPr lang="el-GR" dirty="0" err="1" smtClean="0"/>
              <a:t>λαμπράν</a:t>
            </a:r>
            <a:r>
              <a:rPr lang="el-GR" dirty="0" smtClean="0"/>
              <a:t> τε </a:t>
            </a:r>
            <a:r>
              <a:rPr lang="el-GR" dirty="0" err="1" smtClean="0"/>
              <a:t>Σελήνην</a:t>
            </a:r>
            <a:r>
              <a:rPr lang="el-GR" dirty="0" smtClean="0"/>
              <a:t>}</a:t>
            </a:r>
          </a:p>
          <a:p>
            <a:pPr algn="just">
              <a:buNone/>
            </a:pPr>
            <a:r>
              <a:rPr lang="el-GR" dirty="0" smtClean="0"/>
              <a:t>Λητώ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Ἰαπετόν</a:t>
            </a:r>
            <a:r>
              <a:rPr lang="el-GR" dirty="0" smtClean="0"/>
              <a:t> τε </a:t>
            </a:r>
            <a:r>
              <a:rPr lang="el-GR" dirty="0" err="1" smtClean="0"/>
              <a:t>ἰδὲ</a:t>
            </a:r>
            <a:r>
              <a:rPr lang="el-GR" dirty="0" smtClean="0"/>
              <a:t> </a:t>
            </a:r>
            <a:r>
              <a:rPr lang="el-GR" dirty="0" err="1" smtClean="0"/>
              <a:t>Κρόνον</a:t>
            </a:r>
            <a:r>
              <a:rPr lang="el-GR" dirty="0" smtClean="0"/>
              <a:t> </a:t>
            </a:r>
            <a:r>
              <a:rPr lang="el-GR" dirty="0" err="1" smtClean="0"/>
              <a:t>ἀγκυλομήτην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20 </a:t>
            </a:r>
            <a:r>
              <a:rPr lang="el-GR" dirty="0" err="1" smtClean="0"/>
              <a:t>Γαῖάν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Ὠκεανόν</a:t>
            </a:r>
            <a:r>
              <a:rPr lang="el-GR" dirty="0" smtClean="0"/>
              <a:t> τε </a:t>
            </a:r>
            <a:r>
              <a:rPr lang="el-GR" dirty="0" err="1" smtClean="0"/>
              <a:t>μέγαν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Νύκτα μέλαιναν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Θεογονία</a:t>
            </a:r>
            <a:r>
              <a:rPr lang="el-GR" b="1" dirty="0" smtClean="0"/>
              <a:t>, 1-34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dirty="0" err="1" smtClean="0"/>
              <a:t>ἄλλων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ἀθανάτων</a:t>
            </a:r>
            <a:r>
              <a:rPr lang="el-GR" dirty="0" smtClean="0"/>
              <a:t> </a:t>
            </a:r>
            <a:r>
              <a:rPr lang="el-GR" dirty="0" err="1" smtClean="0"/>
              <a:t>ἱερὸν</a:t>
            </a:r>
            <a:r>
              <a:rPr lang="el-GR" dirty="0" smtClean="0"/>
              <a:t> γένος </a:t>
            </a:r>
            <a:r>
              <a:rPr lang="el-GR" dirty="0" err="1" smtClean="0"/>
              <a:t>αἰὲν</a:t>
            </a:r>
            <a:r>
              <a:rPr lang="el-GR" dirty="0" smtClean="0"/>
              <a:t> </a:t>
            </a:r>
            <a:r>
              <a:rPr lang="el-GR" dirty="0" err="1" smtClean="0"/>
              <a:t>ἐόντων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αἵ</a:t>
            </a:r>
            <a:r>
              <a:rPr lang="el-GR" dirty="0" smtClean="0"/>
              <a:t> </a:t>
            </a:r>
            <a:r>
              <a:rPr lang="el-GR" dirty="0" err="1" smtClean="0"/>
              <a:t>νύ</a:t>
            </a:r>
            <a:r>
              <a:rPr lang="el-GR" dirty="0" smtClean="0"/>
              <a:t> </a:t>
            </a:r>
            <a:r>
              <a:rPr lang="el-GR" dirty="0" err="1" smtClean="0"/>
              <a:t>ποθ᾽</a:t>
            </a:r>
            <a:r>
              <a:rPr lang="el-GR" dirty="0" smtClean="0"/>
              <a:t> </a:t>
            </a:r>
            <a:r>
              <a:rPr lang="el-GR" dirty="0" err="1" smtClean="0"/>
              <a:t>Ἡσίοδον</a:t>
            </a:r>
            <a:r>
              <a:rPr lang="el-GR" dirty="0" smtClean="0"/>
              <a:t> </a:t>
            </a:r>
            <a:r>
              <a:rPr lang="el-GR" dirty="0" err="1" smtClean="0"/>
              <a:t>καλὴν</a:t>
            </a:r>
            <a:r>
              <a:rPr lang="el-GR" dirty="0" smtClean="0"/>
              <a:t> </a:t>
            </a:r>
            <a:r>
              <a:rPr lang="el-GR" dirty="0" err="1" smtClean="0"/>
              <a:t>ἐδίδαξαν</a:t>
            </a:r>
            <a:r>
              <a:rPr lang="el-GR" dirty="0" smtClean="0"/>
              <a:t> </a:t>
            </a:r>
            <a:r>
              <a:rPr lang="el-GR" dirty="0" err="1" smtClean="0"/>
              <a:t>ἀοιδήν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ἄρνας</a:t>
            </a:r>
            <a:r>
              <a:rPr lang="el-GR" dirty="0" smtClean="0"/>
              <a:t> </a:t>
            </a:r>
            <a:r>
              <a:rPr lang="el-GR" dirty="0" err="1" smtClean="0"/>
              <a:t>ποιμαίνονθ᾽</a:t>
            </a:r>
            <a:r>
              <a:rPr lang="el-GR" dirty="0" smtClean="0"/>
              <a:t> </a:t>
            </a:r>
            <a:r>
              <a:rPr lang="el-GR" dirty="0" err="1" smtClean="0"/>
              <a:t>Ἑλικῶνος</a:t>
            </a:r>
            <a:r>
              <a:rPr lang="el-GR" dirty="0" smtClean="0"/>
              <a:t> </a:t>
            </a:r>
            <a:r>
              <a:rPr lang="el-GR" dirty="0" err="1" smtClean="0"/>
              <a:t>ὑπὸ</a:t>
            </a:r>
            <a:r>
              <a:rPr lang="el-GR" dirty="0" smtClean="0"/>
              <a:t> </a:t>
            </a:r>
            <a:r>
              <a:rPr lang="el-GR" dirty="0" err="1" smtClean="0"/>
              <a:t>ζαθέοιο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τόνδε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με πρώτιστα </a:t>
            </a:r>
            <a:r>
              <a:rPr lang="el-GR" dirty="0" err="1" smtClean="0"/>
              <a:t>θεαὶ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μῦθον</a:t>
            </a:r>
            <a:r>
              <a:rPr lang="el-GR" dirty="0" smtClean="0"/>
              <a:t> </a:t>
            </a:r>
            <a:r>
              <a:rPr lang="el-GR" dirty="0" err="1" smtClean="0"/>
              <a:t>ἔειπον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25 </a:t>
            </a:r>
            <a:r>
              <a:rPr lang="el-GR" dirty="0" err="1" smtClean="0"/>
              <a:t>Μοῦσαι</a:t>
            </a:r>
            <a:r>
              <a:rPr lang="el-GR" dirty="0" smtClean="0"/>
              <a:t> </a:t>
            </a:r>
            <a:r>
              <a:rPr lang="el-GR" dirty="0" err="1" smtClean="0"/>
              <a:t>Ὀλυμπιάδες</a:t>
            </a:r>
            <a:r>
              <a:rPr lang="el-GR" dirty="0" smtClean="0"/>
              <a:t>, </a:t>
            </a:r>
            <a:r>
              <a:rPr lang="el-GR" dirty="0" err="1" smtClean="0"/>
              <a:t>κοῦραι</a:t>
            </a:r>
            <a:r>
              <a:rPr lang="el-GR" dirty="0" smtClean="0"/>
              <a:t>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αἰγιόχοιο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«ποιμένες </a:t>
            </a:r>
            <a:r>
              <a:rPr lang="el-GR" dirty="0" err="1" smtClean="0"/>
              <a:t>ἄγραυλοι</a:t>
            </a:r>
            <a:r>
              <a:rPr lang="el-GR" dirty="0" smtClean="0"/>
              <a:t>, </a:t>
            </a:r>
            <a:r>
              <a:rPr lang="el-GR" dirty="0" err="1" smtClean="0"/>
              <a:t>κάκ᾽</a:t>
            </a:r>
            <a:r>
              <a:rPr lang="el-GR" dirty="0" smtClean="0"/>
              <a:t> </a:t>
            </a:r>
            <a:r>
              <a:rPr lang="el-GR" dirty="0" err="1" smtClean="0"/>
              <a:t>ἐλέγχεα</a:t>
            </a:r>
            <a:r>
              <a:rPr lang="el-GR" dirty="0" smtClean="0"/>
              <a:t>, γαστέρες </a:t>
            </a:r>
            <a:r>
              <a:rPr lang="el-GR" dirty="0" err="1" smtClean="0"/>
              <a:t>οἶον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ἴδμεν</a:t>
            </a:r>
            <a:r>
              <a:rPr lang="el-GR" dirty="0" smtClean="0"/>
              <a:t> </a:t>
            </a:r>
            <a:r>
              <a:rPr lang="el-GR" dirty="0" err="1" smtClean="0"/>
              <a:t>ψεύδεα</a:t>
            </a:r>
            <a:r>
              <a:rPr lang="el-GR" dirty="0" smtClean="0"/>
              <a:t> </a:t>
            </a:r>
            <a:r>
              <a:rPr lang="el-GR" dirty="0" err="1" smtClean="0"/>
              <a:t>πολλὰ</a:t>
            </a:r>
            <a:r>
              <a:rPr lang="el-GR" dirty="0" smtClean="0"/>
              <a:t> λέγειν </a:t>
            </a:r>
            <a:r>
              <a:rPr lang="el-GR" dirty="0" err="1" smtClean="0"/>
              <a:t>ἐτύμοισιν</a:t>
            </a:r>
            <a:r>
              <a:rPr lang="el-GR" dirty="0" smtClean="0"/>
              <a:t> </a:t>
            </a:r>
            <a:r>
              <a:rPr lang="el-GR" dirty="0" err="1" smtClean="0"/>
              <a:t>ὁμοῖα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ἴδμεν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, </a:t>
            </a:r>
            <a:r>
              <a:rPr lang="el-GR" dirty="0" err="1" smtClean="0"/>
              <a:t>εὖτ᾽</a:t>
            </a:r>
            <a:r>
              <a:rPr lang="el-GR" dirty="0" smtClean="0"/>
              <a:t> </a:t>
            </a:r>
            <a:r>
              <a:rPr lang="el-GR" dirty="0" err="1" smtClean="0"/>
              <a:t>ἐθέλωμεν</a:t>
            </a:r>
            <a:r>
              <a:rPr lang="el-GR" dirty="0" smtClean="0"/>
              <a:t>, </a:t>
            </a:r>
            <a:r>
              <a:rPr lang="el-GR" dirty="0" err="1" smtClean="0"/>
              <a:t>ἀληθέα</a:t>
            </a:r>
            <a:r>
              <a:rPr lang="el-GR" dirty="0" smtClean="0"/>
              <a:t> </a:t>
            </a:r>
            <a:r>
              <a:rPr lang="el-GR" dirty="0" err="1" smtClean="0"/>
              <a:t>γηρύσασθαι</a:t>
            </a:r>
            <a:r>
              <a:rPr lang="el-GR" dirty="0" smtClean="0"/>
              <a:t>.»</a:t>
            </a:r>
          </a:p>
          <a:p>
            <a:pPr algn="just"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ἔφασαν</a:t>
            </a:r>
            <a:r>
              <a:rPr lang="el-GR" dirty="0" smtClean="0"/>
              <a:t> </a:t>
            </a:r>
            <a:r>
              <a:rPr lang="el-GR" dirty="0" err="1" smtClean="0"/>
              <a:t>κοῦραι</a:t>
            </a:r>
            <a:r>
              <a:rPr lang="el-GR" dirty="0" smtClean="0"/>
              <a:t> μεγάλου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ἀρτιέπειαι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30 </a:t>
            </a: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 </a:t>
            </a:r>
            <a:r>
              <a:rPr lang="el-GR" dirty="0" err="1" smtClean="0"/>
              <a:t>σκῆπτρον</a:t>
            </a:r>
            <a:r>
              <a:rPr lang="el-GR" dirty="0" smtClean="0"/>
              <a:t> </a:t>
            </a:r>
            <a:r>
              <a:rPr lang="el-GR" dirty="0" err="1" smtClean="0"/>
              <a:t>ἔδον</a:t>
            </a:r>
            <a:r>
              <a:rPr lang="el-GR" dirty="0" smtClean="0"/>
              <a:t>, δάφνης </a:t>
            </a:r>
            <a:r>
              <a:rPr lang="el-GR" dirty="0" err="1" smtClean="0"/>
              <a:t>ἐριθηλέος</a:t>
            </a:r>
            <a:r>
              <a:rPr lang="el-GR" dirty="0" smtClean="0"/>
              <a:t> </a:t>
            </a:r>
            <a:r>
              <a:rPr lang="el-GR" dirty="0" err="1" smtClean="0"/>
              <a:t>ὄζον</a:t>
            </a:r>
            <a:endParaRPr lang="el-GR" dirty="0" smtClean="0"/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975</Words>
  <PresentationFormat>Προβολή στην οθόνη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  ΗΣΙΟΔΟΣ  Ἔργον δ' οὐδὲν ὄνειδος, ἀεργίη δέ τ' ὄνειδος  (Ἔργα καὶ Ἡμέραι, στ. 311)  Η δουλειά δεν έχει ντροπή, ντροπή έχει η τεμπελιά.  </vt:lpstr>
      <vt:lpstr>Hρόδοτος, ΙΙ.53</vt:lpstr>
      <vt:lpstr>Βασικά θέματα Θεογονίας</vt:lpstr>
      <vt:lpstr>Διάρθρωση Θεογονίας</vt:lpstr>
      <vt:lpstr>ΓΕΝΕΑΛΟΓΙΑ</vt:lpstr>
      <vt:lpstr>Προοίμιο Θεογονίας</vt:lpstr>
      <vt:lpstr>Θεογονία, 1-34</vt:lpstr>
      <vt:lpstr>Θεογονία, 1-34</vt:lpstr>
      <vt:lpstr>Θεογονία, 1-34</vt:lpstr>
      <vt:lpstr>Θεογονία, 1-34</vt:lpstr>
      <vt:lpstr>Επισκόπηση</vt:lpstr>
      <vt:lpstr>Ἔργα καὶ Ἡμέραι  </vt:lpstr>
      <vt:lpstr>Ἔργα καὶ Ἡμέραι στ. 1-10</vt:lpstr>
      <vt:lpstr>Προοίμιο (στ. 1-10)</vt:lpstr>
      <vt:lpstr>Ἔργα καὶ Ἡμέραι στ. 42-69</vt:lpstr>
      <vt:lpstr>Ἔργα καὶ Ἡμέραι στ. 42-69</vt:lpstr>
      <vt:lpstr>Ἔργα καὶ Ἡμέραι στ. 42-69</vt:lpstr>
      <vt:lpstr>Πρόσληψη Ησιόδειου έργου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ΗΣΙΟΔΟΣ  Ἔργον δ' οὐδὲν ὄνειδος, ἀεργίη δέ τ' ὄνειδος  (Ἔργα καὶ Ἡμέραι, στ. 311)  Η δουλειά δεν έχει ντροπή, ντροπή έχει η τεμπελιά.  </dc:title>
  <dc:creator>User</dc:creator>
  <cp:lastModifiedBy>User</cp:lastModifiedBy>
  <cp:revision>78</cp:revision>
  <dcterms:created xsi:type="dcterms:W3CDTF">2021-10-29T20:00:47Z</dcterms:created>
  <dcterms:modified xsi:type="dcterms:W3CDTF">2021-11-24T13:34:52Z</dcterms:modified>
</cp:coreProperties>
</file>