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276" r:id="rId3"/>
    <p:sldId id="527" r:id="rId4"/>
    <p:sldId id="528" r:id="rId5"/>
    <p:sldId id="529" r:id="rId6"/>
    <p:sldId id="317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526" r:id="rId16"/>
    <p:sldId id="327" r:id="rId17"/>
    <p:sldId id="328" r:id="rId18"/>
    <p:sldId id="330" r:id="rId19"/>
    <p:sldId id="331" r:id="rId20"/>
    <p:sldId id="332" r:id="rId21"/>
    <p:sldId id="333" r:id="rId22"/>
    <p:sldId id="335" r:id="rId23"/>
    <p:sldId id="334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00" r:id="rId32"/>
    <p:sldId id="298" r:id="rId33"/>
    <p:sldId id="301" r:id="rId34"/>
    <p:sldId id="302" r:id="rId35"/>
    <p:sldId id="303" r:id="rId36"/>
    <p:sldId id="304" r:id="rId37"/>
    <p:sldId id="306" r:id="rId38"/>
    <p:sldId id="307" r:id="rId39"/>
    <p:sldId id="308" r:id="rId40"/>
    <p:sldId id="310" r:id="rId41"/>
    <p:sldId id="309" r:id="rId42"/>
    <p:sldId id="311" r:id="rId43"/>
    <p:sldId id="312" r:id="rId44"/>
    <p:sldId id="313" r:id="rId45"/>
    <p:sldId id="314" r:id="rId46"/>
    <p:sldId id="316" r:id="rId47"/>
    <p:sldId id="315" r:id="rId48"/>
    <p:sldId id="523" r:id="rId49"/>
    <p:sldId id="318" r:id="rId50"/>
    <p:sldId id="524" r:id="rId51"/>
    <p:sldId id="525" r:id="rId5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6E4CE-3D86-4853-AF97-3AA465A227BA}" v="1" dt="2025-03-06T14:30:30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0"/>
  </p:normalViewPr>
  <p:slideViewPr>
    <p:cSldViewPr>
      <p:cViewPr varScale="1">
        <p:scale>
          <a:sx n="110" d="100"/>
          <a:sy n="110" d="100"/>
        </p:scale>
        <p:origin x="149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itris Plantzos" userId="681f103797dad9c1" providerId="LiveId" clId="{D796E4CE-3D86-4853-AF97-3AA465A227BA}"/>
    <pc:docChg chg="addSld delSld modSld">
      <pc:chgData name="Dimitris Plantzos" userId="681f103797dad9c1" providerId="LiveId" clId="{D796E4CE-3D86-4853-AF97-3AA465A227BA}" dt="2025-03-06T14:30:47.337" v="10" actId="47"/>
      <pc:docMkLst>
        <pc:docMk/>
      </pc:docMkLst>
      <pc:sldChg chg="add">
        <pc:chgData name="Dimitris Plantzos" userId="681f103797dad9c1" providerId="LiveId" clId="{D796E4CE-3D86-4853-AF97-3AA465A227BA}" dt="2025-03-06T14:30:30.973" v="2"/>
        <pc:sldMkLst>
          <pc:docMk/>
          <pc:sldMk cId="3697864261" sldId="527"/>
        </pc:sldMkLst>
      </pc:sldChg>
      <pc:sldChg chg="modSp add mod">
        <pc:chgData name="Dimitris Plantzos" userId="681f103797dad9c1" providerId="LiveId" clId="{D796E4CE-3D86-4853-AF97-3AA465A227BA}" dt="2025-03-06T14:30:38.793" v="8" actId="1036"/>
        <pc:sldMkLst>
          <pc:docMk/>
          <pc:sldMk cId="3051458511" sldId="528"/>
        </pc:sldMkLst>
        <pc:spChg chg="mod">
          <ac:chgData name="Dimitris Plantzos" userId="681f103797dad9c1" providerId="LiveId" clId="{D796E4CE-3D86-4853-AF97-3AA465A227BA}" dt="2025-03-06T14:30:38.793" v="8" actId="1036"/>
          <ac:spMkLst>
            <pc:docMk/>
            <pc:sldMk cId="3051458511" sldId="528"/>
            <ac:spMk id="4" creationId="{C368E846-EBD6-3BA0-BC6D-3CE3072D81A2}"/>
          </ac:spMkLst>
        </pc:spChg>
      </pc:sldChg>
      <pc:sldChg chg="del">
        <pc:chgData name="Dimitris Plantzos" userId="681f103797dad9c1" providerId="LiveId" clId="{D796E4CE-3D86-4853-AF97-3AA465A227BA}" dt="2025-03-06T14:30:45.385" v="9" actId="47"/>
        <pc:sldMkLst>
          <pc:docMk/>
          <pc:sldMk cId="1303964984" sldId="530"/>
        </pc:sldMkLst>
      </pc:sldChg>
      <pc:sldChg chg="del">
        <pc:chgData name="Dimitris Plantzos" userId="681f103797dad9c1" providerId="LiveId" clId="{D796E4CE-3D86-4853-AF97-3AA465A227BA}" dt="2025-03-06T14:30:47.337" v="10" actId="47"/>
        <pc:sldMkLst>
          <pc:docMk/>
          <pc:sldMk cId="2410823718" sldId="531"/>
        </pc:sldMkLst>
      </pc:sldChg>
      <pc:sldChg chg="del">
        <pc:chgData name="Dimitris Plantzos" userId="681f103797dad9c1" providerId="LiveId" clId="{D796E4CE-3D86-4853-AF97-3AA465A227BA}" dt="2025-03-06T14:29:56.151" v="0" actId="47"/>
        <pc:sldMkLst>
          <pc:docMk/>
          <pc:sldMk cId="1484646829" sldId="532"/>
        </pc:sldMkLst>
      </pc:sldChg>
      <pc:sldChg chg="del">
        <pc:chgData name="Dimitris Plantzos" userId="681f103797dad9c1" providerId="LiveId" clId="{D796E4CE-3D86-4853-AF97-3AA465A227BA}" dt="2025-03-06T14:29:58.179" v="1" actId="47"/>
        <pc:sldMkLst>
          <pc:docMk/>
          <pc:sldMk cId="876759462" sldId="53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29779-0F48-424A-9E8D-DD1DCC275E6A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DD6C-CE9B-4AAF-AD17-FD0BA40173B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sis-foundation.org/content/elib/book_13/delphoi_en.pdf" TargetMode="External"/><Relationship Id="rId2" Type="http://schemas.openxmlformats.org/officeDocument/2006/relationships/hyperlink" Target="https://www.latsis-foundation.org/content/elib/book_15/olympia_e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tsis-foundation.org/content/elib/book_19/samos_en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tsis-foundation.org/content/elib/book_14/nam_en.pd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2ed.jpg"/>
          <p:cNvPicPr>
            <a:picLocks noChangeAspect="1"/>
          </p:cNvPicPr>
          <p:nvPr/>
        </p:nvPicPr>
        <p:blipFill>
          <a:blip r:embed="rId2" cstate="print"/>
          <a:srcRect t="35300" b="35300"/>
          <a:stretch>
            <a:fillRect/>
          </a:stretch>
        </p:blipFill>
        <p:spPr>
          <a:xfrm>
            <a:off x="0" y="-27384"/>
            <a:ext cx="9144000" cy="2016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60" y="263691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7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GB" sz="7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ncient</a:t>
            </a:r>
            <a:r>
              <a:rPr lang="en-GB" sz="7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Greek art: </a:t>
            </a:r>
            <a:br>
              <a:rPr lang="en-GB" sz="7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7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overview.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5696" y="4941168"/>
            <a:ext cx="6400800" cy="1752600"/>
          </a:xfrm>
        </p:spPr>
        <p:txBody>
          <a:bodyPr/>
          <a:lstStyle/>
          <a:p>
            <a:pPr algn="r"/>
            <a:r>
              <a:rPr lang="en-GB" dirty="0"/>
              <a:t>Dimitris Plantzos</a:t>
            </a:r>
          </a:p>
          <a:p>
            <a:pPr algn="r"/>
            <a:r>
              <a:rPr lang="en-GB" dirty="0"/>
              <a:t>dkplantzos@arch.uoa.gr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1189" t="14391" r="15605" b="15719"/>
          <a:stretch>
            <a:fillRect/>
          </a:stretch>
        </p:blipFill>
        <p:spPr bwMode="auto">
          <a:xfrm>
            <a:off x="4283968" y="404664"/>
            <a:ext cx="4320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347864" y="5157192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5220072" y="5013176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7668344" y="5301208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8100392" y="404664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4355976" y="11663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084168" y="49567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6444208" y="-224408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47868" t="22266" r="23353" b="15719"/>
          <a:stretch>
            <a:fillRect/>
          </a:stretch>
        </p:blipFill>
        <p:spPr bwMode="auto">
          <a:xfrm>
            <a:off x="395536" y="1412776"/>
            <a:ext cx="374441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7864" y="5157192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5220072" y="5013176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4355976" y="11663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084168" y="49567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7868" t="22266" r="23353" b="15719"/>
          <a:stretch>
            <a:fillRect/>
          </a:stretch>
        </p:blipFill>
        <p:spPr bwMode="auto">
          <a:xfrm>
            <a:off x="395536" y="1412776"/>
            <a:ext cx="374441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48893" t="22438" r="26202" b="16532"/>
          <a:stretch>
            <a:fillRect/>
          </a:stretch>
        </p:blipFill>
        <p:spPr bwMode="auto">
          <a:xfrm>
            <a:off x="4644008" y="1412776"/>
            <a:ext cx="32403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496" y="5910371"/>
            <a:ext cx="5868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Olympia, bronze mare with foal.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6504" y="5910371"/>
            <a:ext cx="5868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Athens, pot detail with chariot.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1189" t="14391" r="15605" b="15719"/>
          <a:stretch>
            <a:fillRect/>
          </a:stretch>
        </p:blipFill>
        <p:spPr bwMode="auto">
          <a:xfrm>
            <a:off x="4283968" y="404664"/>
            <a:ext cx="4320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2579" r="52132" b="29500"/>
          <a:stretch>
            <a:fillRect/>
          </a:stretch>
        </p:blipFill>
        <p:spPr bwMode="auto">
          <a:xfrm>
            <a:off x="395536" y="188640"/>
            <a:ext cx="40324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347864" y="5157192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5220072" y="5013176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7668344" y="5301208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8100392" y="404664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4355976" y="11663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084168" y="49567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6444208" y="-224408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16024" y="5847655"/>
            <a:ext cx="58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Bronze cauldron-handle fixtures.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2219" t="20297" r="17266" b="22610"/>
          <a:stretch>
            <a:fillRect/>
          </a:stretch>
        </p:blipFill>
        <p:spPr bwMode="auto">
          <a:xfrm>
            <a:off x="2915816" y="1340768"/>
            <a:ext cx="13681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59490" t="9469" r="23354" b="36391"/>
          <a:stretch>
            <a:fillRect/>
          </a:stretch>
        </p:blipFill>
        <p:spPr bwMode="auto">
          <a:xfrm>
            <a:off x="4067944" y="1412776"/>
            <a:ext cx="223224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3648" y="584765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Athens, ivory statuette of a woman. Late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8485" r="34976" b="16704"/>
          <a:stretch>
            <a:fillRect/>
          </a:stretch>
        </p:blipFill>
        <p:spPr bwMode="auto">
          <a:xfrm>
            <a:off x="539552" y="620688"/>
            <a:ext cx="540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1835696" y="3717056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1735552" y="383143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OLYMPIA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181668" y="3285008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107992" y="292828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DELPHI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1880" y="3933080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3405804" y="406300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DELOS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3968" y="3587295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4427984" y="347139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SAMOS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75656" y="2651191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1619672" y="253528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DODONA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22849">
            <a:off x="4126966" y="2684493"/>
            <a:ext cx="236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ASIA MINOR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4383-430D-42CC-87EF-240DB3F5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Greek sanctuaries: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EC4F3-35EA-41E3-A139-5C885B450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Olympia: </a:t>
            </a:r>
            <a:r>
              <a:rPr lang="en-GB" dirty="0">
                <a:hlinkClick r:id="rId2"/>
              </a:rPr>
              <a:t>https://www.latsis-foundation.org/content/elib/book_15/olympia_en.pdf</a:t>
            </a:r>
            <a:endParaRPr lang="en-GB" dirty="0"/>
          </a:p>
          <a:p>
            <a:r>
              <a:rPr lang="en-GB" dirty="0"/>
              <a:t>Delphi: </a:t>
            </a:r>
            <a:r>
              <a:rPr lang="en-GB" dirty="0">
                <a:hlinkClick r:id="rId3"/>
              </a:rPr>
              <a:t>https://www.latsis-foundation.org/content/elib/book_13/delphoi_en.pdf</a:t>
            </a:r>
            <a:r>
              <a:rPr lang="en-GB" dirty="0"/>
              <a:t>  </a:t>
            </a:r>
          </a:p>
          <a:p>
            <a:r>
              <a:rPr lang="en-GB" dirty="0"/>
              <a:t>Samos: </a:t>
            </a:r>
            <a:r>
              <a:rPr lang="en-GB" dirty="0">
                <a:hlinkClick r:id="rId4"/>
              </a:rPr>
              <a:t>https://www.latsis-foundation.org/content/elib/book_19/samos_en.pdf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83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lphi 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250"/>
            <a:ext cx="222091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1265" t="2579" r="25567" b="18672"/>
          <a:stretch>
            <a:fillRect/>
          </a:stretch>
        </p:blipFill>
        <p:spPr bwMode="auto">
          <a:xfrm>
            <a:off x="3059832" y="476672"/>
            <a:ext cx="561662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7584" y="6279703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Delphi, ivory statuette of a male divinity.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8975" t="2579" r="20033" b="8829"/>
          <a:stretch>
            <a:fillRect/>
          </a:stretch>
        </p:blipFill>
        <p:spPr bwMode="auto">
          <a:xfrm>
            <a:off x="35496" y="188640"/>
            <a:ext cx="403244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1908720" y="6165304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880320" y="6207695"/>
            <a:ext cx="58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Olympia, bronze cauldrons.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8485" r="33315" b="38360"/>
          <a:stretch>
            <a:fillRect/>
          </a:stretch>
        </p:blipFill>
        <p:spPr bwMode="auto">
          <a:xfrm>
            <a:off x="4283968" y="1552900"/>
            <a:ext cx="4248472" cy="310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2076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Olympia, bronze cauldron with griffin fixtures.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2296" t="3563" r="20033" b="14735"/>
          <a:stretch>
            <a:fillRect/>
          </a:stretch>
        </p:blipFill>
        <p:spPr bwMode="auto">
          <a:xfrm>
            <a:off x="467544" y="260648"/>
            <a:ext cx="36004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5532" r="61541" b="21625"/>
          <a:stretch>
            <a:fillRect/>
          </a:stretch>
        </p:blipFill>
        <p:spPr bwMode="auto">
          <a:xfrm>
            <a:off x="4932040" y="692696"/>
            <a:ext cx="23762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2120" y="60212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Griffin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5532" r="61541" b="21625"/>
          <a:stretch>
            <a:fillRect/>
          </a:stretch>
        </p:blipFill>
        <p:spPr bwMode="auto">
          <a:xfrm>
            <a:off x="4932040" y="692696"/>
            <a:ext cx="23762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7983" t="4547" r="50471" b="53125"/>
          <a:stretch>
            <a:fillRect/>
          </a:stretch>
        </p:blipFill>
        <p:spPr bwMode="auto">
          <a:xfrm>
            <a:off x="323528" y="3717032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1660" t="5704" r="18454" b="44094"/>
          <a:stretch>
            <a:fillRect/>
          </a:stretch>
        </p:blipFill>
        <p:spPr bwMode="auto">
          <a:xfrm>
            <a:off x="323528" y="116632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1908720" y="3015952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251520" y="357301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Sirens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3816" y="692696"/>
            <a:ext cx="7216536" cy="1470025"/>
          </a:xfrm>
        </p:spPr>
        <p:txBody>
          <a:bodyPr>
            <a:normAutofit/>
          </a:bodyPr>
          <a:lstStyle/>
          <a:p>
            <a:pPr lvl="0" algn="l"/>
            <a:r>
              <a:rPr lang="el-GR" sz="6600" b="1" dirty="0">
                <a:solidFill>
                  <a:srgbClr val="FF0000"/>
                </a:solidFill>
              </a:rPr>
              <a:t>[</a:t>
            </a:r>
            <a:r>
              <a:rPr lang="el-GR" sz="6600" b="1">
                <a:solidFill>
                  <a:srgbClr val="FF0000"/>
                </a:solidFill>
              </a:rPr>
              <a:t>ἀνάθημα</a:t>
            </a:r>
            <a:r>
              <a:rPr lang="el-GR" sz="6600" b="1" dirty="0">
                <a:solidFill>
                  <a:srgbClr val="FF0000"/>
                </a:solidFill>
              </a:rPr>
              <a:t>]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anathema</a:t>
            </a:r>
            <a:endParaRPr lang="el-GR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type="subTitle" idx="1"/>
          </p:nvPr>
        </p:nvSpPr>
        <p:spPr>
          <a:xfrm>
            <a:off x="597492" y="3620616"/>
            <a:ext cx="9972600" cy="2688704"/>
          </a:xfrm>
        </p:spPr>
        <p:txBody>
          <a:bodyPr>
            <a:normAutofit/>
          </a:bodyPr>
          <a:lstStyle/>
          <a:p>
            <a:pPr algn="l"/>
            <a:r>
              <a:rPr lang="en-GB" sz="3600" b="1" i="1" dirty="0">
                <a:solidFill>
                  <a:srgbClr val="C00000"/>
                </a:solidFill>
              </a:rPr>
              <a:t>Anathema: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</a:p>
          <a:p>
            <a:pPr algn="l"/>
            <a:r>
              <a:rPr lang="en-GB" sz="3600" b="1" dirty="0">
                <a:solidFill>
                  <a:srgbClr val="C00000"/>
                </a:solidFill>
              </a:rPr>
              <a:t>gifts to the gods in Greek sanctuaries.</a:t>
            </a:r>
            <a:endParaRPr lang="en-GB" dirty="0"/>
          </a:p>
          <a:p>
            <a:pPr>
              <a:buNone/>
            </a:pPr>
            <a:r>
              <a:rPr lang="el-GR" dirty="0"/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620" y="2126466"/>
            <a:ext cx="4882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Lecture 3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2296" t="3563" r="20033" b="14735"/>
          <a:stretch>
            <a:fillRect/>
          </a:stretch>
        </p:blipFill>
        <p:spPr bwMode="auto">
          <a:xfrm>
            <a:off x="683568" y="548680"/>
            <a:ext cx="36004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delphi cauld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3400"/>
            <a:ext cx="41910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Εικόνα" descr="Bronze man from Thebes Mantikl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990600"/>
            <a:ext cx="25622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62076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Thebes, bronze figurine of Apollo. Early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Εικόνα" descr="Bronze man from Thebes Mantikl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990600"/>
            <a:ext cx="25622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62076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Thebes, bronze figurine of Apollo. Early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954" t="45886" r="60563" b="20327"/>
          <a:stretch>
            <a:fillRect/>
          </a:stretch>
        </p:blipFill>
        <p:spPr bwMode="auto">
          <a:xfrm>
            <a:off x="4139952" y="2204864"/>
            <a:ext cx="295384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6876" t="18328" r="69842" b="20641"/>
          <a:stretch>
            <a:fillRect/>
          </a:stretch>
        </p:blipFill>
        <p:spPr bwMode="auto">
          <a:xfrm>
            <a:off x="7236296" y="2205184"/>
            <a:ext cx="111483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Εικόνα" descr="Bronze man from Thebes Mantikl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990600"/>
            <a:ext cx="25622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mantiklos insc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313" y="981075"/>
            <a:ext cx="1570037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00250" y="3929063"/>
            <a:ext cx="714375" cy="18573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187624" y="62076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Thebes, bronze figurine of Apollo. Early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Εικόνα" descr="Bronze man from Thebes Mantikl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990600"/>
            <a:ext cx="25622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mantiklos insc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313" y="981075"/>
            <a:ext cx="1570037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00250" y="3929063"/>
            <a:ext cx="714375" cy="18573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187624" y="62076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Thebes, bronze figurine of Apollo. Early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4737918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/>
              <a:t>Mantiklos</a:t>
            </a:r>
            <a:r>
              <a:rPr lang="en-GB" b="1" i="1" dirty="0"/>
              <a:t> dedicated me to silver-bowed Apollo </a:t>
            </a:r>
          </a:p>
          <a:p>
            <a:r>
              <a:rPr lang="en-GB" b="1" i="1" dirty="0"/>
              <a:t>as a tithe and you, Phoebus, give him a beautiful reward</a:t>
            </a:r>
            <a:endParaRPr lang="el-GR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dec8e36766752326b647808d9f506d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2145600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602128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Phoenician,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72219" t="20297" r="17266" b="22610"/>
          <a:stretch>
            <a:fillRect/>
          </a:stretch>
        </p:blipFill>
        <p:spPr bwMode="auto">
          <a:xfrm>
            <a:off x="3995936" y="836712"/>
            <a:ext cx="153310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19872" y="537321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Greek,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1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241" y="836712"/>
            <a:ext cx="6215063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6279703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Rhodes, gold necklace.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“</a:t>
            </a:r>
            <a:r>
              <a:rPr lang="en-GB" b="1" dirty="0" err="1"/>
              <a:t>Daedalic</a:t>
            </a:r>
            <a:r>
              <a:rPr lang="en-GB" b="1" dirty="0"/>
              <a:t>” style: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figures are composed of simple geometric shapes</a:t>
            </a:r>
          </a:p>
          <a:p>
            <a:r>
              <a:rPr lang="en-GB" dirty="0"/>
              <a:t>somewhat unnatural and rather frigid</a:t>
            </a:r>
          </a:p>
          <a:p>
            <a:r>
              <a:rPr lang="en-GB" dirty="0"/>
              <a:t>sophisticated decoration</a:t>
            </a:r>
          </a:p>
          <a:p>
            <a:r>
              <a:rPr lang="en-GB" dirty="0"/>
              <a:t>additional pattern work</a:t>
            </a:r>
          </a:p>
          <a:p>
            <a:r>
              <a:rPr lang="en-GB" dirty="0"/>
              <a:t>not monumental, mainly decorative</a:t>
            </a:r>
          </a:p>
          <a:p>
            <a:r>
              <a:rPr lang="en-GB" dirty="0"/>
              <a:t>figures do not represent humans or gods but act as their </a:t>
            </a:r>
            <a:r>
              <a:rPr lang="en-GB" i="1" dirty="0"/>
              <a:t>symbols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uxer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60350"/>
            <a:ext cx="2706688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auxerre he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60350"/>
            <a:ext cx="4545013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95936" y="5157192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Limestone female statue.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 640-630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5177" t="14391" r="62647" b="13750"/>
          <a:stretch>
            <a:fillRect/>
          </a:stretch>
        </p:blipFill>
        <p:spPr bwMode="auto">
          <a:xfrm>
            <a:off x="1619672" y="764704"/>
            <a:ext cx="15841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64389" t="14563" r="19008" b="17516"/>
          <a:stretch>
            <a:fillRect/>
          </a:stretch>
        </p:blipFill>
        <p:spPr bwMode="auto">
          <a:xfrm>
            <a:off x="4860032" y="692696"/>
            <a:ext cx="21602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62076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Delphi, male statuette. c. 630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B10C-F5F3-48D6-B12C-7A908582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EBE19-9895-48DB-BAD8-463881C7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Techne: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is ‘Greek’ about Greek art?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l-G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1: Early Greece, ca. 1200-480 BCE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Sema: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commemorating the dead in Early Greece. (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Harokopos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Anathema: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gifts to the gods in Greek sanctuaries. (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Harokopos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Kerameus</a:t>
            </a:r>
            <a:r>
              <a:rPr lang="en-GB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art of Greek pottery. (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Harokopos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Agalma: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pleasing immortals and mortals alike.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2: Classical Greece, ca. 480-336 BCE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Mimesis: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nature as aesthetic ideal. (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Skiagraphia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painting with shadows.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Hieron: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visiting a Greek sanctuary. (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2: Art in the Hellenistic World, ca. 336-30 BCE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Pathos: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sculpture in the Hellenistic period.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Eikon: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immortalising the mortals. (</a:t>
            </a:r>
            <a:r>
              <a:rPr lang="el-G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64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7830" t="22266" r="15052" b="21625"/>
          <a:stretch>
            <a:fillRect/>
          </a:stretch>
        </p:blipFill>
        <p:spPr bwMode="auto">
          <a:xfrm>
            <a:off x="755576" y="1340768"/>
            <a:ext cx="352839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9561" t="9641" r="50554" b="17516"/>
          <a:stretch>
            <a:fillRect/>
          </a:stretch>
        </p:blipFill>
        <p:spPr bwMode="auto">
          <a:xfrm>
            <a:off x="5163983" y="1268760"/>
            <a:ext cx="315243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560" y="551723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Mycenae, relief with female head.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551723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Crete, female head.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en-GB" sz="3600" b="1" dirty="0"/>
              <a:t>Greek art chronological art</a:t>
            </a:r>
            <a:r>
              <a:rPr lang="el-GR" sz="3600" b="1" dirty="0"/>
              <a:t>:</a:t>
            </a:r>
            <a:endParaRPr lang="el-GR" sz="48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Bronze Age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(3200-1100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BCE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b="1" dirty="0" err="1">
                <a:solidFill>
                  <a:schemeClr val="bg1">
                    <a:lumMod val="65000"/>
                  </a:schemeClr>
                </a:solidFill>
              </a:rPr>
              <a:t>Submycenaean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(11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00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-10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0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BCE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b="1" dirty="0" err="1">
                <a:solidFill>
                  <a:schemeClr val="bg1">
                    <a:lumMod val="65000"/>
                  </a:schemeClr>
                </a:solidFill>
              </a:rPr>
              <a:t>Protogeometric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 period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(10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0-900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BCE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Geometric period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(900-700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BCE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Archaic period</a:t>
            </a:r>
            <a:r>
              <a:rPr lang="el-G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(700-480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BCE</a:t>
            </a:r>
            <a:r>
              <a:rPr lang="el-G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Classical period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(480-33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BCE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Hellenistic period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 (33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-31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BCE</a:t>
            </a:r>
            <a:r>
              <a:rPr lang="el-GR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Archaic period (700-480 BCE):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Early Archaic period (700-600 BCE) </a:t>
            </a:r>
          </a:p>
          <a:p>
            <a:pPr>
              <a:buNone/>
            </a:pPr>
            <a:r>
              <a:rPr lang="en-GB" b="1" dirty="0"/>
              <a:t>	 [“Orientalising”] </a:t>
            </a:r>
          </a:p>
          <a:p>
            <a:r>
              <a:rPr lang="en-GB" b="1" dirty="0"/>
              <a:t>Mature Archaic period (600-480 BCE)</a:t>
            </a:r>
            <a:endParaRPr lang="el-GR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Archaic period (700-480 BCE):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r>
              <a:rPr lang="en-GB" b="1" dirty="0"/>
              <a:t>economic expansion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Archaic period (700-480 BCE):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r>
              <a:rPr lang="en-GB" b="1" dirty="0"/>
              <a:t>economic expansion</a:t>
            </a:r>
          </a:p>
          <a:p>
            <a:r>
              <a:rPr lang="en-GB" b="1" dirty="0"/>
              <a:t>colonisation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Archaic period (700-480 BCE):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r>
              <a:rPr lang="en-GB" b="1" dirty="0"/>
              <a:t>economic expansion</a:t>
            </a:r>
          </a:p>
          <a:p>
            <a:r>
              <a:rPr lang="en-GB" b="1" dirty="0"/>
              <a:t>colonisation</a:t>
            </a:r>
          </a:p>
          <a:p>
            <a:r>
              <a:rPr lang="en-GB" b="1" dirty="0"/>
              <a:t>political organisation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Archaic period (700-480 BCE):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r>
              <a:rPr lang="en-GB" b="1" dirty="0"/>
              <a:t>economic expansion</a:t>
            </a:r>
          </a:p>
          <a:p>
            <a:r>
              <a:rPr lang="en-GB" b="1" dirty="0"/>
              <a:t>colonisation</a:t>
            </a:r>
          </a:p>
          <a:p>
            <a:r>
              <a:rPr lang="en-GB" b="1" dirty="0"/>
              <a:t>political organisation</a:t>
            </a:r>
          </a:p>
          <a:p>
            <a:r>
              <a:rPr lang="en-GB" b="1" dirty="0"/>
              <a:t>“tyranny”</a:t>
            </a:r>
            <a:endParaRPr lang="el-GR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12422" r="48258" b="17688"/>
          <a:stretch>
            <a:fillRect/>
          </a:stretch>
        </p:blipFill>
        <p:spPr bwMode="auto">
          <a:xfrm>
            <a:off x="827584" y="476672"/>
            <a:ext cx="38164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584" y="580526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Samos, a 9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 Syrian ornament dedicated to Hera by a Greek in the 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 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7983" t="4547" r="50471" b="53125"/>
          <a:stretch>
            <a:fillRect/>
          </a:stretch>
        </p:blipFill>
        <p:spPr bwMode="auto">
          <a:xfrm rot="681109">
            <a:off x="4052282" y="3141128"/>
            <a:ext cx="190883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New iconography: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sphinx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griffin</a:t>
            </a:r>
          </a:p>
          <a:p>
            <a:endParaRPr lang="en-GB" dirty="0"/>
          </a:p>
          <a:p>
            <a:r>
              <a:rPr lang="en-GB" dirty="0"/>
              <a:t>siren </a:t>
            </a:r>
          </a:p>
          <a:p>
            <a:endParaRPr lang="en-GB" dirty="0"/>
          </a:p>
          <a:p>
            <a:r>
              <a:rPr lang="en-GB" dirty="0"/>
              <a:t>lion </a:t>
            </a:r>
          </a:p>
          <a:p>
            <a:endParaRPr lang="en-GB" dirty="0"/>
          </a:p>
          <a:p>
            <a:r>
              <a:rPr lang="en-GB" dirty="0"/>
              <a:t>wild goat</a:t>
            </a:r>
            <a:endParaRPr lang="el-G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376" t="38816" r="58945" b="29364"/>
          <a:stretch>
            <a:fillRect/>
          </a:stretch>
        </p:blipFill>
        <p:spPr bwMode="auto">
          <a:xfrm>
            <a:off x="7380312" y="5373216"/>
            <a:ext cx="15841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196" t="5532" r="61541" b="21625"/>
          <a:stretch>
            <a:fillRect/>
          </a:stretch>
        </p:blipFill>
        <p:spPr bwMode="auto">
          <a:xfrm>
            <a:off x="3635896" y="2276872"/>
            <a:ext cx="64216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20750" t="34078" r="59326" b="34422"/>
          <a:stretch>
            <a:fillRect/>
          </a:stretch>
        </p:blipFill>
        <p:spPr bwMode="auto">
          <a:xfrm>
            <a:off x="5976336" y="4221248"/>
            <a:ext cx="16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 l="24266" t="13579" r="59129" b="56890"/>
          <a:stretch>
            <a:fillRect/>
          </a:stretch>
        </p:blipFill>
        <p:spPr bwMode="auto">
          <a:xfrm>
            <a:off x="2123728" y="1268920"/>
            <a:ext cx="144016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New techniques:</a:t>
            </a:r>
            <a:endParaRPr lang="el-GR" b="1" dirty="0"/>
          </a:p>
        </p:txBody>
      </p:sp>
      <p:pic>
        <p:nvPicPr>
          <p:cNvPr id="4" name="1 - Εικόνα" descr="D134.JPG"/>
          <p:cNvPicPr>
            <a:picLocks noChangeAspect="1"/>
          </p:cNvPicPr>
          <p:nvPr/>
        </p:nvPicPr>
        <p:blipFill>
          <a:blip r:embed="rId2" cstate="print"/>
          <a:srcRect l="5042" t="3571" r="3725" b="3571"/>
          <a:stretch>
            <a:fillRect/>
          </a:stretch>
        </p:blipFill>
        <p:spPr bwMode="auto">
          <a:xfrm>
            <a:off x="683568" y="1357313"/>
            <a:ext cx="300672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6126395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Rhodes, gold pendant.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 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4547" r="44384" b="11782"/>
          <a:stretch>
            <a:fillRect/>
          </a:stretch>
        </p:blipFill>
        <p:spPr bwMode="auto">
          <a:xfrm>
            <a:off x="4788024" y="1197272"/>
            <a:ext cx="385411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32040" y="6126395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Samos, ivory plaque.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 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ACBA1-BF9A-11D4-C2DF-E8ADAA6A7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6243C-ED31-4B8E-810B-397461A5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429A-7841-E5E7-BA2F-3CBAFBA7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Techne: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is ‘Greek’ about Greek art?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l-G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1: Early Greece, ca. 1200-480 BCE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Sema: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commemorating the dead in Early Greece. (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Harokopos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Anathema: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gifts to the gods in Greek sanctuaries. (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Harokopos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1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Kerameus</a:t>
            </a:r>
            <a:r>
              <a:rPr lang="en-GB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art of Greek pottery. (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GB" sz="1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Harokopos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Agalma: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pleasing immortals and mortals alike.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2: Classical Greece, ca. 480-336 BCE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Mimesis: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nature as aesthetic ideal. (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Skiagraphia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painting with shadows.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Hieron: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visiting a Greek sanctuary. (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2: Art in the Hellenistic World, ca. 336-30 BCE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Pathos: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sculpture in the Hellenistic period. (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Eikon: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immortalising the mortals. (</a:t>
            </a:r>
            <a:r>
              <a:rPr lang="el-G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8E846-EBD6-3BA0-BC6D-3CE3072D81A2}"/>
              </a:ext>
            </a:extLst>
          </p:cNvPr>
          <p:cNvSpPr/>
          <p:nvPr/>
        </p:nvSpPr>
        <p:spPr>
          <a:xfrm>
            <a:off x="251520" y="2852936"/>
            <a:ext cx="7056784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58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Sophistication:</a:t>
            </a:r>
            <a:endParaRPr lang="el-G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67238" t="14391" r="18926" b="14735"/>
          <a:stretch>
            <a:fillRect/>
          </a:stretch>
        </p:blipFill>
        <p:spPr bwMode="auto">
          <a:xfrm>
            <a:off x="5364088" y="1052736"/>
            <a:ext cx="18002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602128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Samos, ivory statuette of a young man.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 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 l="19643" r="54899" b="15719"/>
          <a:stretch>
            <a:fillRect/>
          </a:stretch>
        </p:blipFill>
        <p:spPr bwMode="auto">
          <a:xfrm>
            <a:off x="2339752" y="1196752"/>
            <a:ext cx="2520280" cy="469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Exotic materials:</a:t>
            </a:r>
            <a:endParaRPr lang="el-G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80526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Samos, engraved clam shell.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 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3563" r="20586" b="36391"/>
          <a:stretch>
            <a:fillRect/>
          </a:stretch>
        </p:blipFill>
        <p:spPr bwMode="auto">
          <a:xfrm>
            <a:off x="582532" y="1268760"/>
            <a:ext cx="684076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 err="1"/>
              <a:t>Protocorinthian</a:t>
            </a:r>
            <a:r>
              <a:rPr lang="en-GB" b="1" dirty="0"/>
              <a:t> pottery (720-630 BCE)</a:t>
            </a:r>
            <a:endParaRPr lang="el-GR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r>
              <a:rPr lang="en-GB" b="1" dirty="0"/>
              <a:t>Early: 720-690 BCE</a:t>
            </a:r>
          </a:p>
          <a:p>
            <a:r>
              <a:rPr lang="en-GB" b="1" dirty="0"/>
              <a:t>Middle 690-650 BCE</a:t>
            </a:r>
          </a:p>
          <a:p>
            <a:r>
              <a:rPr lang="en-GB" b="1" dirty="0"/>
              <a:t>Late 650-630 BCE</a:t>
            </a:r>
          </a:p>
          <a:p>
            <a:endParaRPr lang="en-GB" b="1" dirty="0"/>
          </a:p>
          <a:p>
            <a:r>
              <a:rPr lang="en-GB" b="1" dirty="0"/>
              <a:t>Transitional 630-610 BCE</a:t>
            </a:r>
            <a:endParaRPr lang="el-GR" b="1" dirty="0"/>
          </a:p>
        </p:txBody>
      </p:sp>
      <p:pic>
        <p:nvPicPr>
          <p:cNvPr id="6" name="Picture 4" descr="aryballo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0768"/>
            <a:ext cx="25971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00293972_001_l.jpg"/>
          <p:cNvPicPr>
            <a:picLocks noChangeAspect="1"/>
          </p:cNvPicPr>
          <p:nvPr/>
        </p:nvPicPr>
        <p:blipFill>
          <a:blip r:embed="rId2" cstate="print"/>
          <a:srcRect t="3801" b="8001"/>
          <a:stretch>
            <a:fillRect/>
          </a:stretch>
        </p:blipFill>
        <p:spPr>
          <a:xfrm>
            <a:off x="609365" y="44624"/>
            <a:ext cx="7925270" cy="6048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021288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Protocorinthian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aryballoi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a. hoplite and rider; b. animal friezes. </a:t>
            </a: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 650-620 BCE 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masis cup"/>
          <p:cNvPicPr>
            <a:picLocks noChangeAspect="1" noChangeArrowheads="1"/>
          </p:cNvPicPr>
          <p:nvPr/>
        </p:nvPicPr>
        <p:blipFill>
          <a:blip r:embed="rId2" cstate="print"/>
          <a:srcRect t="49626"/>
          <a:stretch>
            <a:fillRect/>
          </a:stretch>
        </p:blipFill>
        <p:spPr bwMode="auto">
          <a:xfrm>
            <a:off x="179388" y="908720"/>
            <a:ext cx="631983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aryballos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365922"/>
            <a:ext cx="1427162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115696" y="3429080"/>
            <a:ext cx="720000" cy="7200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Oval 4"/>
          <p:cNvSpPr/>
          <p:nvPr/>
        </p:nvSpPr>
        <p:spPr>
          <a:xfrm>
            <a:off x="5076136" y="3501088"/>
            <a:ext cx="720000" cy="7200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Curved Up Arrow 5"/>
          <p:cNvSpPr/>
          <p:nvPr/>
        </p:nvSpPr>
        <p:spPr>
          <a:xfrm rot="418851">
            <a:off x="1183688" y="4678041"/>
            <a:ext cx="6426807" cy="1512168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1112992">
            <a:off x="5001223" y="4616466"/>
            <a:ext cx="2126847" cy="575018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ryballo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268760"/>
            <a:ext cx="2649537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ryballos5"/>
          <p:cNvPicPr>
            <a:picLocks noChangeAspect="1" noChangeArrowheads="1"/>
          </p:cNvPicPr>
          <p:nvPr/>
        </p:nvPicPr>
        <p:blipFill>
          <a:blip r:embed="rId3" cstate="print"/>
          <a:srcRect l="6992"/>
          <a:stretch>
            <a:fillRect/>
          </a:stretch>
        </p:blipFill>
        <p:spPr bwMode="auto">
          <a:xfrm>
            <a:off x="3106392" y="1989240"/>
            <a:ext cx="312179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aryballo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658" y="1073621"/>
            <a:ext cx="25971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ryballo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58" y="1073621"/>
            <a:ext cx="25971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4070" t="10453" r="37743" b="13751"/>
          <a:stretch>
            <a:fillRect/>
          </a:stretch>
        </p:blipFill>
        <p:spPr bwMode="auto">
          <a:xfrm>
            <a:off x="3584028" y="1052736"/>
            <a:ext cx="451636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bf aryballo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493838"/>
            <a:ext cx="4537075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bf aryball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501775"/>
            <a:ext cx="43561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4 - TextBox"/>
          <p:cNvSpPr txBox="1">
            <a:spLocks noChangeArrowheads="1"/>
          </p:cNvSpPr>
          <p:nvPr/>
        </p:nvSpPr>
        <p:spPr bwMode="auto">
          <a:xfrm>
            <a:off x="249683" y="5949280"/>
            <a:ext cx="8786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Corinthian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aryballos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hunting scene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580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4 - TextBox"/>
          <p:cNvSpPr txBox="1">
            <a:spLocks noChangeArrowheads="1"/>
          </p:cNvSpPr>
          <p:nvPr/>
        </p:nvSpPr>
        <p:spPr bwMode="auto">
          <a:xfrm>
            <a:off x="4499992" y="5373216"/>
            <a:ext cx="4464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Corinthian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olpe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marching hoplites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650-640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3012" name="4 - Εικόνα" descr="olpe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2476500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hi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42602"/>
            <a:ext cx="4133850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higi 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104" y="435967"/>
            <a:ext cx="4675188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 err="1"/>
              <a:t>Protoattic</a:t>
            </a:r>
            <a:r>
              <a:rPr lang="en-GB" b="1" dirty="0"/>
              <a:t> pottery (700-630 BCE)</a:t>
            </a:r>
            <a:endParaRPr lang="el-GR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4525963"/>
          </a:xfrm>
        </p:spPr>
        <p:txBody>
          <a:bodyPr/>
          <a:lstStyle/>
          <a:p>
            <a:r>
              <a:rPr lang="en-GB" b="1" dirty="0"/>
              <a:t>Early: 700-675 BCE</a:t>
            </a:r>
          </a:p>
          <a:p>
            <a:r>
              <a:rPr lang="en-GB" b="1" dirty="0"/>
              <a:t>Middle 675-650 BCE</a:t>
            </a:r>
          </a:p>
          <a:p>
            <a:r>
              <a:rPr lang="en-GB" b="1" dirty="0"/>
              <a:t>Late 650-630 BCE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7238" t="14391" r="15605" b="25563"/>
          <a:stretch>
            <a:fillRect/>
          </a:stretch>
        </p:blipFill>
        <p:spPr bwMode="auto">
          <a:xfrm>
            <a:off x="5148064" y="1556792"/>
            <a:ext cx="22322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355976" y="1340768"/>
            <a:ext cx="1152128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7020272" y="1493168"/>
            <a:ext cx="115212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B6F3-26FD-4FE6-8417-F5D293FC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45494"/>
            <a:ext cx="2712642" cy="4376572"/>
          </a:xfrm>
        </p:spPr>
        <p:txBody>
          <a:bodyPr anchor="ctr">
            <a:normAutofit/>
          </a:bodyPr>
          <a:lstStyle/>
          <a:p>
            <a:pPr algn="l"/>
            <a:r>
              <a:rPr lang="en-GB" sz="4200"/>
              <a:t>Reading:</a:t>
            </a:r>
            <a:endParaRPr lang="en-US" sz="4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727" y="0"/>
            <a:ext cx="5460987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2168" y="0"/>
            <a:ext cx="5249546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BED9-DDB4-4AF8-9E0D-0ED5DDFE0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99032"/>
            <a:ext cx="4126375" cy="4471416"/>
          </a:xfrm>
        </p:spPr>
        <p:txBody>
          <a:bodyPr anchor="ctr">
            <a:normAutofit/>
          </a:bodyPr>
          <a:lstStyle/>
          <a:p>
            <a:r>
              <a:rPr lang="en-GB" sz="1900">
                <a:solidFill>
                  <a:schemeClr val="bg1"/>
                </a:solidFill>
              </a:rPr>
              <a:t>Plantzos 2016: pp. 64-79.</a:t>
            </a:r>
          </a:p>
          <a:p>
            <a:r>
              <a:rPr lang="en-GB" sz="1900">
                <a:solidFill>
                  <a:schemeClr val="bg1"/>
                </a:solidFill>
              </a:rPr>
              <a:t>National Archaeological Museum: </a:t>
            </a:r>
            <a:r>
              <a:rPr lang="en-GB" sz="1900">
                <a:solidFill>
                  <a:schemeClr val="bg1"/>
                </a:solidFill>
                <a:hlinkClick r:id="rId2"/>
              </a:rPr>
              <a:t>https://www.latsis-foundation.org/content/elib/book_14/nam_en.pdf</a:t>
            </a:r>
            <a:r>
              <a:rPr lang="en-GB" sz="1900">
                <a:solidFill>
                  <a:schemeClr val="bg1"/>
                </a:solidFill>
              </a:rPr>
              <a:t> pp. 155-176 (Geometric) and 177-260 (Archaic)</a:t>
            </a:r>
          </a:p>
          <a:p>
            <a:pPr marL="0" indent="0">
              <a:buNone/>
            </a:pP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37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555" t="25219" r="50472" b="19657"/>
          <a:stretch>
            <a:fillRect/>
          </a:stretch>
        </p:blipFill>
        <p:spPr bwMode="auto">
          <a:xfrm>
            <a:off x="4283968" y="692696"/>
            <a:ext cx="46805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olyphe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38227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- TextBox"/>
          <p:cNvSpPr txBox="1">
            <a:spLocks noChangeArrowheads="1"/>
          </p:cNvSpPr>
          <p:nvPr/>
        </p:nvSpPr>
        <p:spPr bwMode="auto">
          <a:xfrm>
            <a:off x="4499992" y="5373216"/>
            <a:ext cx="4464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Protoattic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amphora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6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olyphe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38227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- TextBox"/>
          <p:cNvSpPr txBox="1">
            <a:spLocks noChangeArrowheads="1"/>
          </p:cNvSpPr>
          <p:nvPr/>
        </p:nvSpPr>
        <p:spPr bwMode="auto">
          <a:xfrm>
            <a:off x="4499992" y="5373216"/>
            <a:ext cx="4464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Protoattic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amphora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6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8536" t="3563" r="23353" b="6250"/>
          <a:stretch>
            <a:fillRect/>
          </a:stretch>
        </p:blipFill>
        <p:spPr bwMode="auto">
          <a:xfrm>
            <a:off x="4355976" y="1207957"/>
            <a:ext cx="4608512" cy="402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8485" r="34976" b="16704"/>
          <a:stretch>
            <a:fillRect/>
          </a:stretch>
        </p:blipFill>
        <p:spPr bwMode="auto">
          <a:xfrm>
            <a:off x="539552" y="620688"/>
            <a:ext cx="540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1835696" y="3717056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1735552" y="383143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OLYMPIA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181668" y="3285008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107992" y="292828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DELPHI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1880" y="3933080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3405804" y="406300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DELOS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3968" y="3587295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4427984" y="347139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SAMOS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75656" y="2651191"/>
            <a:ext cx="216024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1619672" y="253528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DODONA</a:t>
            </a:r>
            <a:endParaRPr lang="el-GR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109" t="2579" r="18926" b="12766"/>
          <a:stretch>
            <a:fillRect/>
          </a:stretch>
        </p:blipFill>
        <p:spPr bwMode="auto">
          <a:xfrm>
            <a:off x="-324544" y="-27384"/>
            <a:ext cx="10130233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2296" t="15375" r="20033" b="21626"/>
          <a:stretch>
            <a:fillRect/>
          </a:stretch>
        </p:blipFill>
        <p:spPr bwMode="auto">
          <a:xfrm>
            <a:off x="107504" y="1556792"/>
            <a:ext cx="28125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3321" t="16532" r="17901" b="22438"/>
          <a:stretch>
            <a:fillRect/>
          </a:stretch>
        </p:blipFill>
        <p:spPr bwMode="auto">
          <a:xfrm>
            <a:off x="5801117" y="1124744"/>
            <a:ext cx="301935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4070" t="9469" r="47151" b="26547"/>
          <a:stretch>
            <a:fillRect/>
          </a:stretch>
        </p:blipFill>
        <p:spPr bwMode="auto">
          <a:xfrm>
            <a:off x="2844128" y="1322766"/>
            <a:ext cx="288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6024" y="5847655"/>
            <a:ext cx="58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Olympia, bronze cauldron handles.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2579" r="20033" b="8829"/>
          <a:stretch>
            <a:fillRect/>
          </a:stretch>
        </p:blipFill>
        <p:spPr bwMode="auto">
          <a:xfrm>
            <a:off x="395536" y="188640"/>
            <a:ext cx="820891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27584" y="5085184"/>
            <a:ext cx="352839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ectangle 3"/>
          <p:cNvSpPr/>
          <p:nvPr/>
        </p:nvSpPr>
        <p:spPr>
          <a:xfrm>
            <a:off x="2627784" y="6165304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16024" y="5847655"/>
            <a:ext cx="58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Olympia, bronze cauldrons. 9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1189" t="14391" r="15605" b="15719"/>
          <a:stretch>
            <a:fillRect/>
          </a:stretch>
        </p:blipFill>
        <p:spPr bwMode="auto">
          <a:xfrm>
            <a:off x="4283968" y="404664"/>
            <a:ext cx="4320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2579" r="52132" b="29500"/>
          <a:stretch>
            <a:fillRect/>
          </a:stretch>
        </p:blipFill>
        <p:spPr bwMode="auto">
          <a:xfrm>
            <a:off x="395536" y="188640"/>
            <a:ext cx="403244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347864" y="5157192"/>
            <a:ext cx="3528392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5220072" y="5013176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7668344" y="5301208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8100392" y="404664"/>
            <a:ext cx="1944216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4355976" y="11663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084168" y="495672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6444208" y="-224408"/>
            <a:ext cx="1296144" cy="845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16024" y="5847655"/>
            <a:ext cx="58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Bronze cauldron-handle fixtures. 8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c. BCE</a:t>
            </a: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1038</Words>
  <Application>Microsoft Office PowerPoint</Application>
  <PresentationFormat>On-screen Show (4:3)</PresentationFormat>
  <Paragraphs>163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Ancient Greek art:  an overview.</vt:lpstr>
      <vt:lpstr>[ἀνάθημα] anathema</vt:lpstr>
      <vt:lpstr>Course structure</vt:lpstr>
      <vt:lpstr>Course structure</vt:lpstr>
      <vt:lpstr>Reading: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Greek sanctuaries: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“Daedalic” style:</vt:lpstr>
      <vt:lpstr>PowerPoint Presentation</vt:lpstr>
      <vt:lpstr>PowerPoint Presentation</vt:lpstr>
      <vt:lpstr>PowerPoint Presentation</vt:lpstr>
      <vt:lpstr>Greek art chronological art:</vt:lpstr>
      <vt:lpstr>Archaic period (700-480 BCE):</vt:lpstr>
      <vt:lpstr>Archaic period (700-480 BCE):</vt:lpstr>
      <vt:lpstr>Archaic period (700-480 BCE):</vt:lpstr>
      <vt:lpstr>Archaic period (700-480 BCE):</vt:lpstr>
      <vt:lpstr>Archaic period (700-480 BCE):</vt:lpstr>
      <vt:lpstr>PowerPoint Presentation</vt:lpstr>
      <vt:lpstr>New iconography:</vt:lpstr>
      <vt:lpstr>New techniques:</vt:lpstr>
      <vt:lpstr>Sophistication:</vt:lpstr>
      <vt:lpstr>Exotic materials:</vt:lpstr>
      <vt:lpstr>Protocorinthian pottery (720-630 BCE)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Protoattic pottery (700-630 BCE)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Dimitris Plantzos</dc:creator>
  <cp:lastModifiedBy>Dimitris Plantzos</cp:lastModifiedBy>
  <cp:revision>98</cp:revision>
  <dcterms:created xsi:type="dcterms:W3CDTF">2016-02-28T12:35:56Z</dcterms:created>
  <dcterms:modified xsi:type="dcterms:W3CDTF">2025-03-06T14:30:51Z</dcterms:modified>
</cp:coreProperties>
</file>