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73" r:id="rId4"/>
    <p:sldId id="275" r:id="rId5"/>
    <p:sldId id="277" r:id="rId6"/>
    <p:sldId id="269" r:id="rId7"/>
    <p:sldId id="295" r:id="rId8"/>
    <p:sldId id="289" r:id="rId9"/>
    <p:sldId id="284" r:id="rId10"/>
    <p:sldId id="290" r:id="rId11"/>
    <p:sldId id="291" r:id="rId12"/>
    <p:sldId id="29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Προεπιλεγμένη ενότητα" id="{74B11C30-92DA-4690-8522-44FDF484C64B}">
          <p14:sldIdLst>
            <p14:sldId id="256"/>
            <p14:sldId id="271"/>
            <p14:sldId id="273"/>
            <p14:sldId id="275"/>
            <p14:sldId id="277"/>
            <p14:sldId id="269"/>
            <p14:sldId id="295"/>
            <p14:sldId id="289"/>
            <p14:sldId id="284"/>
            <p14:sldId id="290"/>
            <p14:sldId id="291"/>
            <p14:sldId id="29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-42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2537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8353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8038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79664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3150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90601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25309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1924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12919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1588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50667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37D7DC9-0F10-47F3-91F5-B0C95497D713}" type="datetimeFigureOut">
              <a:rPr lang="el-GR" smtClean="0"/>
              <a:pPr/>
              <a:t>21/10/2021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F5528C9-05BB-437A-9E8D-92CCE9BAB473}" type="slidenum">
              <a:rPr lang="el-GR" smtClean="0"/>
              <a:pPr/>
              <a:t>‹#›</a:t>
            </a:fld>
            <a:endParaRPr lang="el-G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6536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class.uoa.gr/modules/document/file.php/ARCH514/%CE%A6%CF%85%CE%BB%CE%BB%CE%AC%CE%B4%CE%B9%CE%BF_%CE%9C%CE%91%CE%99%CE%A4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C0024C1E-CB67-4366-BA59-47DCC6556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281876"/>
            <a:ext cx="10058400" cy="3566160"/>
          </a:xfrm>
        </p:spPr>
        <p:txBody>
          <a:bodyPr>
            <a:noAutofit/>
          </a:bodyPr>
          <a:lstStyle/>
          <a:p>
            <a:r>
              <a:rPr lang="el-GR" sz="4400" b="1" dirty="0"/>
              <a:t>1η άσκηση:</a:t>
            </a:r>
            <a:br>
              <a:rPr lang="el-GR" sz="4400" b="1" dirty="0"/>
            </a:br>
            <a:r>
              <a:rPr lang="el-GR" sz="4000" b="1" dirty="0"/>
              <a:t/>
            </a:r>
            <a:br>
              <a:rPr lang="el-GR" sz="4000" b="1" dirty="0"/>
            </a:br>
            <a:r>
              <a:rPr lang="el-GR" sz="5400" b="1" dirty="0"/>
              <a:t>Εισαγωγή</a:t>
            </a:r>
            <a:br>
              <a:rPr lang="el-GR" sz="5400" b="1" dirty="0"/>
            </a:br>
            <a:r>
              <a:rPr lang="el-GR" sz="5400" dirty="0"/>
              <a:t/>
            </a:r>
            <a:br>
              <a:rPr lang="el-GR" sz="5400" dirty="0"/>
            </a:br>
            <a:r>
              <a:rPr lang="el-GR" sz="3200" dirty="0"/>
              <a:t>Αλεξάνδρα Σ. </a:t>
            </a:r>
            <a:r>
              <a:rPr lang="el-GR" sz="3200" dirty="0" err="1"/>
              <a:t>Σφυρόερα</a:t>
            </a:r>
            <a:endParaRPr lang="el-GR" sz="66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xmlns="" id="{1CF37865-7136-4ACB-93E2-A6A8A6FCE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525194"/>
            <a:ext cx="10058400" cy="1143000"/>
          </a:xfrm>
        </p:spPr>
        <p:txBody>
          <a:bodyPr/>
          <a:lstStyle/>
          <a:p>
            <a:r>
              <a:rPr lang="el-GR" b="1" dirty="0"/>
              <a:t>ΙΑ 11</a:t>
            </a:r>
            <a:r>
              <a:rPr lang="el-GR" dirty="0"/>
              <a:t>: </a:t>
            </a:r>
            <a:r>
              <a:rPr lang="el-GR" b="1" dirty="0" err="1"/>
              <a:t>Φροντιστηριακεσ</a:t>
            </a:r>
            <a:r>
              <a:rPr lang="el-GR" b="1" dirty="0"/>
              <a:t> </a:t>
            </a:r>
            <a:r>
              <a:rPr lang="el-GR" b="1" dirty="0" err="1"/>
              <a:t>ασκησεισ</a:t>
            </a:r>
            <a:r>
              <a:rPr lang="el-GR" b="1" dirty="0"/>
              <a:t> στην </a:t>
            </a:r>
            <a:r>
              <a:rPr lang="el-GR" b="1" dirty="0" err="1"/>
              <a:t>αρχαιολογικη</a:t>
            </a:r>
            <a:r>
              <a:rPr lang="el-GR" b="1" dirty="0"/>
              <a:t> </a:t>
            </a:r>
            <a:r>
              <a:rPr lang="el-GR" b="1" dirty="0" err="1"/>
              <a:t>περιγραφη</a:t>
            </a:r>
            <a:endParaRPr lang="el-GR" b="1" dirty="0"/>
          </a:p>
          <a:p>
            <a:r>
              <a:rPr lang="el-GR" sz="2000" b="1" cap="none" dirty="0"/>
              <a:t>Χειμερινό εξάμηνο </a:t>
            </a:r>
            <a:r>
              <a:rPr lang="el-GR" sz="2000" b="1" cap="none" dirty="0" err="1"/>
              <a:t>ακαδ</a:t>
            </a:r>
            <a:r>
              <a:rPr lang="el-GR" sz="2000" b="1" cap="none" dirty="0"/>
              <a:t>. έτους </a:t>
            </a:r>
            <a:r>
              <a:rPr lang="el-GR" sz="2000" b="1" cap="none" dirty="0" smtClean="0"/>
              <a:t>202</a:t>
            </a:r>
            <a:r>
              <a:rPr lang="en-US" sz="2000" b="1" cap="none" dirty="0" smtClean="0"/>
              <a:t>1</a:t>
            </a:r>
            <a:r>
              <a:rPr lang="el-GR" sz="2000" b="1" cap="none" dirty="0" smtClean="0"/>
              <a:t>-2</a:t>
            </a:r>
            <a:r>
              <a:rPr lang="en-US" sz="2000" b="1" cap="none" dirty="0" smtClean="0"/>
              <a:t>2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xmlns="" val="351710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Γιατί είναι απαραίτητο ένα φροντιστήριο </a:t>
            </a:r>
            <a:br>
              <a:rPr lang="el-GR" sz="3600" dirty="0"/>
            </a:br>
            <a:r>
              <a:rPr lang="el-GR" sz="3600" dirty="0"/>
              <a:t>για την αρχαιολογική περιγραφή;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242390" y="2295939"/>
            <a:ext cx="99132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Αρχαιολογία: η επιστήμη που μελετά τα υλικά κατάλοιπα του παρελθόντος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l-GR" sz="2400" dirty="0">
              <a:latin typeface="+mj-lt"/>
            </a:endParaRP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παρατήρηση – μελέτη – κατανόηση – περιγραφή – ένταξη στον αρχαίο πολιτισμό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8703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Η έννοια της </a:t>
            </a:r>
            <a:r>
              <a:rPr lang="el-GR" sz="3600" i="1" dirty="0"/>
              <a:t>ταξινόμησης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139355" y="2295939"/>
            <a:ext cx="9913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latin typeface="+mj-lt"/>
              </a:rPr>
              <a:t>Η τοποθέτηση, η κατάταξη των υλικών καταλοίπων σε γενικές κατηγορίες, </a:t>
            </a:r>
          </a:p>
          <a:p>
            <a:r>
              <a:rPr lang="el-GR" sz="2400" dirty="0">
                <a:latin typeface="+mj-lt"/>
              </a:rPr>
              <a:t>ο χωρισμός τους σε εύχρηστες ομάδες που βοηθούν την περαιτέρω ανάλυση και τα συμπεράσματα. </a:t>
            </a:r>
          </a:p>
        </p:txBody>
      </p:sp>
    </p:spTree>
    <p:extLst>
      <p:ext uri="{BB962C8B-B14F-4D97-AF65-F5344CB8AC3E}">
        <p14:creationId xmlns:p14="http://schemas.microsoft.com/office/powerpoint/2010/main" xmlns="" val="3227929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Η έννοια της </a:t>
            </a:r>
            <a:r>
              <a:rPr lang="el-GR" sz="3600" i="1" dirty="0"/>
              <a:t>ταξινόμησης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139355" y="2295939"/>
            <a:ext cx="9913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accent2"/>
                </a:solidFill>
                <a:latin typeface="+mj-lt"/>
              </a:rPr>
              <a:t>…</a:t>
            </a:r>
            <a:r>
              <a:rPr lang="el-GR" sz="2400" dirty="0">
                <a:latin typeface="+mj-lt"/>
              </a:rPr>
              <a:t> με αφορμή τις Συλλογές του Μουσείου Αρχαιολογίας </a:t>
            </a:r>
          </a:p>
          <a:p>
            <a:r>
              <a:rPr lang="el-GR" sz="2400" dirty="0">
                <a:latin typeface="+mj-lt"/>
              </a:rPr>
              <a:t>και Ιστορίας της Τέχνης</a:t>
            </a:r>
          </a:p>
        </p:txBody>
      </p:sp>
      <p:pic>
        <p:nvPicPr>
          <p:cNvPr id="4" name="Εικόνα 3" descr="Εικόνα που περιέχει κείμενο, στιγμιότυπο οθόνης, υπολογιστής, φορητός υπολογιστής&#10;&#10;Περιγραφή που δημιουργήθηκε αυτόματα">
            <a:hlinkClick r:id="rId2"/>
            <a:extLst>
              <a:ext uri="{FF2B5EF4-FFF2-40B4-BE49-F238E27FC236}">
                <a16:creationId xmlns:a16="http://schemas.microsoft.com/office/drawing/2014/main" xmlns="" id="{891C2C65-05C6-49CB-9122-E66AEDE970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415" t="18637" r="38977" b="7424"/>
          <a:stretch/>
        </p:blipFill>
        <p:spPr>
          <a:xfrm>
            <a:off x="9029701" y="675409"/>
            <a:ext cx="3148446" cy="554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809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Γιατί είναι απαραίτητη η αρχαιολογική περιγραφή;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242390" y="2295939"/>
            <a:ext cx="9913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Η συστηματική περιγραφή ενός αντικειμένου συγκροτεί την </a:t>
            </a:r>
            <a:r>
              <a:rPr lang="el-GR" sz="2400" i="1" dirty="0">
                <a:latin typeface="+mj-lt"/>
              </a:rPr>
              <a:t>ταυτότητά</a:t>
            </a:r>
            <a:r>
              <a:rPr lang="el-GR" sz="2400" dirty="0">
                <a:latin typeface="+mj-lt"/>
              </a:rPr>
              <a:t> του.</a:t>
            </a:r>
          </a:p>
          <a:p>
            <a:r>
              <a:rPr lang="el-GR" sz="2400" dirty="0">
                <a:latin typeface="+mj-lt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Με βάση την </a:t>
            </a:r>
            <a:r>
              <a:rPr lang="el-GR" sz="2400" i="1" dirty="0">
                <a:latin typeface="+mj-lt"/>
              </a:rPr>
              <a:t>ταυτότητά</a:t>
            </a:r>
            <a:r>
              <a:rPr lang="el-GR" sz="2400" dirty="0">
                <a:latin typeface="+mj-lt"/>
              </a:rPr>
              <a:t> του ταξινομείται.</a:t>
            </a:r>
          </a:p>
        </p:txBody>
      </p:sp>
    </p:spTree>
    <p:extLst>
      <p:ext uri="{BB962C8B-B14F-4D97-AF65-F5344CB8AC3E}">
        <p14:creationId xmlns:p14="http://schemas.microsoft.com/office/powerpoint/2010/main" xmlns="" val="110325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Οι πρωταρχικές πληροφορίες </a:t>
            </a:r>
            <a:br>
              <a:rPr lang="el-GR" sz="3600" dirty="0"/>
            </a:br>
            <a:r>
              <a:rPr lang="el-GR" sz="3600" dirty="0"/>
              <a:t>που συγκροτούν την </a:t>
            </a:r>
            <a:r>
              <a:rPr lang="el-GR" sz="3600" i="1" dirty="0"/>
              <a:t>ταυτότητα</a:t>
            </a:r>
            <a:r>
              <a:rPr lang="el-GR" sz="3600" dirty="0"/>
              <a:t> ενός αντικειμένου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242390" y="2295939"/>
            <a:ext cx="10187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accent2"/>
                </a:solidFill>
                <a:latin typeface="+mj-lt"/>
              </a:rPr>
              <a:t>…</a:t>
            </a:r>
            <a:r>
              <a:rPr lang="el-GR" sz="2400" dirty="0">
                <a:latin typeface="+mj-lt"/>
              </a:rPr>
              <a:t> και η αντιπαραβολή τους με τις πληροφορίες στην αστυνομική μας ταυτότητα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4214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Οι πρωταρχικές πληροφορίες </a:t>
            </a:r>
            <a:br>
              <a:rPr lang="el-GR" sz="3600" dirty="0"/>
            </a:br>
            <a:r>
              <a:rPr lang="el-GR" sz="3600" dirty="0"/>
              <a:t>που συγκροτούν την </a:t>
            </a:r>
            <a:r>
              <a:rPr lang="el-GR" sz="3600" i="1" dirty="0"/>
              <a:t>ταυτότητα</a:t>
            </a:r>
            <a:r>
              <a:rPr lang="el-GR" sz="3600" dirty="0"/>
              <a:t> ενός αντικειμένου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242390" y="2295939"/>
            <a:ext cx="101876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όνομα έργου (τίτλος)</a:t>
            </a:r>
            <a:endParaRPr lang="el-GR" sz="800" dirty="0">
              <a:latin typeface="+mj-lt"/>
            </a:endParaRPr>
          </a:p>
          <a:p>
            <a:pPr marL="357188" indent="-3571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δημιουργός</a:t>
            </a:r>
            <a:endParaRPr lang="el-GR" sz="800" dirty="0">
              <a:latin typeface="+mj-lt"/>
            </a:endParaRPr>
          </a:p>
          <a:p>
            <a:pPr marL="357188" indent="-3571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χρονολόγηση</a:t>
            </a:r>
          </a:p>
          <a:p>
            <a:pPr marL="357188" indent="-3571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τόπος κατασκευής</a:t>
            </a:r>
          </a:p>
          <a:p>
            <a:pPr marL="357188" indent="-3571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τόπος εύρεσης</a:t>
            </a:r>
          </a:p>
          <a:p>
            <a:pPr marL="357188" indent="-3571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διαστάσεις</a:t>
            </a:r>
          </a:p>
          <a:p>
            <a:pPr marL="357188" indent="-3571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μοναδικός αριθμός</a:t>
            </a:r>
          </a:p>
        </p:txBody>
      </p:sp>
    </p:spTree>
    <p:extLst>
      <p:ext uri="{BB962C8B-B14F-4D97-AF65-F5344CB8AC3E}">
        <p14:creationId xmlns:p14="http://schemas.microsoft.com/office/powerpoint/2010/main" xmlns="" val="3322779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Βασικές αρχές αρχαιολογικής περιγραφής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242390" y="2295939"/>
            <a:ext cx="9913289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σύντομη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ακριβής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περιεκτική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από τις γενικές στις ειδικές πληροφορίες, από το όλον στο μέρος, από πάνω κάτω κτλ.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διάκριση ποσοτικών και ποιοτικών πληροφοριών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χρήση ορολογίας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047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Ορολογία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242390" y="2295939"/>
            <a:ext cx="9913289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π</a:t>
            </a:r>
            <a:r>
              <a:rPr lang="el-GR" sz="2400" b="1" dirty="0">
                <a:solidFill>
                  <a:schemeClr val="accent2"/>
                </a:solidFill>
                <a:latin typeface="+mj-lt"/>
              </a:rPr>
              <a:t>η</a:t>
            </a:r>
            <a:r>
              <a:rPr lang="el-GR" sz="2400" dirty="0">
                <a:latin typeface="+mj-lt"/>
              </a:rPr>
              <a:t>λός, αγγείο, όστρακο, αγγειοπλάστης, αγγειογράφος, κεραμικός τροχός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αγγειογραφία, εικονογραφία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εικονογραφική παράσταση, εικονιστική σκηνή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διακοσμητικά μοτίβα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κέραμος (η)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2659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Ορολογία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242390" y="2295939"/>
            <a:ext cx="9913289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πλαστική, γλυπτική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άγαλμα, ανάγλυφο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σύμπλεγμα, σύνταγμα</a:t>
            </a: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9920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Ορολογία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242390" y="2295939"/>
            <a:ext cx="9913289" cy="1572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ανάθ</a:t>
            </a:r>
            <a:r>
              <a:rPr lang="el-GR" sz="2400" b="1" dirty="0">
                <a:solidFill>
                  <a:schemeClr val="accent2"/>
                </a:solidFill>
                <a:latin typeface="+mj-lt"/>
              </a:rPr>
              <a:t>η</a:t>
            </a:r>
            <a:r>
              <a:rPr lang="el-GR" sz="2400" dirty="0">
                <a:latin typeface="+mj-lt"/>
              </a:rPr>
              <a:t>μα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πρωτότυπο έργο, ρωμαϊκό αντίγραφο </a:t>
            </a:r>
          </a:p>
          <a:p>
            <a:pPr>
              <a:lnSpc>
                <a:spcPct val="150000"/>
              </a:lnSpc>
              <a:buClr>
                <a:schemeClr val="accent2"/>
              </a:buClr>
            </a:pPr>
            <a:endParaRPr lang="el-G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530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9907E4A-6695-41C8-B92C-17DC92F1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Ορολογία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2B51F8-83EA-4384-970C-C687820B1AB8}"/>
              </a:ext>
            </a:extLst>
          </p:cNvPr>
          <p:cNvSpPr txBox="1"/>
          <p:nvPr/>
        </p:nvSpPr>
        <p:spPr>
          <a:xfrm>
            <a:off x="1242390" y="2295939"/>
            <a:ext cx="9913289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τυπολογία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ταξινόμηση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latin typeface="+mj-lt"/>
              </a:rPr>
              <a:t>τεχνοτροπία</a:t>
            </a:r>
          </a:p>
        </p:txBody>
      </p:sp>
    </p:spTree>
    <p:extLst>
      <p:ext uri="{BB962C8B-B14F-4D97-AF65-F5344CB8AC3E}">
        <p14:creationId xmlns:p14="http://schemas.microsoft.com/office/powerpoint/2010/main" xmlns="" val="50072169"/>
      </p:ext>
    </p:extLst>
  </p:cSld>
  <p:clrMapOvr>
    <a:masterClrMapping/>
  </p:clrMapOvr>
</p:sld>
</file>

<file path=ppt/theme/theme1.xml><?xml version="1.0" encoding="utf-8"?>
<a:theme xmlns:a="http://schemas.openxmlformats.org/drawingml/2006/main" name="Ανασκόπηση">
  <a:themeElements>
    <a:clrScheme name="Ανασκόπηση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Ανασκόπηση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Ανασκόπηση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459</TotalTime>
  <Words>232</Words>
  <Application>Microsoft Office PowerPoint</Application>
  <PresentationFormat>Προσαρμογή</PresentationFormat>
  <Paragraphs>51</Paragraphs>
  <Slides>12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Ανασκόπηση</vt:lpstr>
      <vt:lpstr>1η άσκηση:  Εισαγωγή  Αλεξάνδρα Σ. Σφυρόερα</vt:lpstr>
      <vt:lpstr>Γιατί είναι απαραίτητο ένα φροντιστήριο  για την αρχαιολογική περιγραφή;</vt:lpstr>
      <vt:lpstr>Η έννοια της ταξινόμησης</vt:lpstr>
      <vt:lpstr>Η έννοια της ταξινόμησης</vt:lpstr>
      <vt:lpstr>Γιατί είναι απαραίτητη η αρχαιολογική περιγραφή;</vt:lpstr>
      <vt:lpstr>Οι πρωταρχικές πληροφορίες  που συγκροτούν την ταυτότητα ενός αντικειμένου</vt:lpstr>
      <vt:lpstr>Οι πρωταρχικές πληροφορίες  που συγκροτούν την ταυτότητα ενός αντικειμένου</vt:lpstr>
      <vt:lpstr>Βασικές αρχές αρχαιολογικής περιγραφής</vt:lpstr>
      <vt:lpstr>Ορολογία</vt:lpstr>
      <vt:lpstr>Ορολογία</vt:lpstr>
      <vt:lpstr>Ορολογία</vt:lpstr>
      <vt:lpstr>Ορολογία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1η άσκηση:   Εισαγωγή  Αλεξάνδρα Σ. Σφυρόερα</dc:title>
  <dc:creator>Alexandra Sfyroera</dc:creator>
  <cp:lastModifiedBy>Alexandra S. Sfyroera</cp:lastModifiedBy>
  <cp:revision>35</cp:revision>
  <dcterms:created xsi:type="dcterms:W3CDTF">2020-10-31T19:28:27Z</dcterms:created>
  <dcterms:modified xsi:type="dcterms:W3CDTF">2021-10-21T10:09:36Z</dcterms:modified>
</cp:coreProperties>
</file>